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6"/>
  </p:notesMasterIdLst>
  <p:handoutMasterIdLst>
    <p:handoutMasterId r:id="rId17"/>
  </p:handoutMasterIdLst>
  <p:sldIdLst>
    <p:sldId id="1532" r:id="rId2"/>
    <p:sldId id="1514" r:id="rId3"/>
    <p:sldId id="1521" r:id="rId4"/>
    <p:sldId id="1533" r:id="rId5"/>
    <p:sldId id="1534" r:id="rId6"/>
    <p:sldId id="1535" r:id="rId7"/>
    <p:sldId id="1536" r:id="rId8"/>
    <p:sldId id="1537" r:id="rId9"/>
    <p:sldId id="1538" r:id="rId10"/>
    <p:sldId id="1539" r:id="rId11"/>
    <p:sldId id="1540" r:id="rId12"/>
    <p:sldId id="1541" r:id="rId13"/>
    <p:sldId id="1542" r:id="rId14"/>
    <p:sldId id="1543" r:id="rId15"/>
  </p:sldIdLst>
  <p:sldSz cx="9144000" cy="6858000" type="screen4x3"/>
  <p:notesSz cx="9332913" cy="70437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18">
          <p15:clr>
            <a:srgbClr val="A4A3A4"/>
          </p15:clr>
        </p15:guide>
        <p15:guide id="2" pos="293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CC00CC"/>
    <a:srgbClr val="0000FF"/>
    <a:srgbClr val="C1EFFF"/>
    <a:srgbClr val="FFE9A3"/>
    <a:srgbClr val="0066FF"/>
    <a:srgbClr val="BCC9D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74" autoAdjust="0"/>
    <p:restoredTop sz="92192" autoAdjust="0"/>
  </p:normalViewPr>
  <p:slideViewPr>
    <p:cSldViewPr snapToGrid="0">
      <p:cViewPr varScale="1">
        <p:scale>
          <a:sx n="93" d="100"/>
          <a:sy n="93" d="100"/>
        </p:scale>
        <p:origin x="1164" y="44"/>
      </p:cViewPr>
      <p:guideLst>
        <p:guide orient="horz" pos="2160"/>
        <p:guide pos="2880"/>
      </p:guideLst>
    </p:cSldViewPr>
  </p:slideViewPr>
  <p:notesTextViewPr>
    <p:cViewPr>
      <p:scale>
        <a:sx n="200" d="100"/>
        <a:sy n="200" d="100"/>
      </p:scale>
      <p:origin x="0" y="0"/>
    </p:cViewPr>
  </p:notesTextViewPr>
  <p:sorterViewPr>
    <p:cViewPr>
      <p:scale>
        <a:sx n="110" d="100"/>
        <a:sy n="110" d="100"/>
      </p:scale>
      <p:origin x="0" y="-2994"/>
    </p:cViewPr>
  </p:sorterViewPr>
  <p:notesViewPr>
    <p:cSldViewPr snapToGrid="0">
      <p:cViewPr varScale="1">
        <p:scale>
          <a:sx n="72" d="100"/>
          <a:sy n="72" d="100"/>
        </p:scale>
        <p:origin x="-960" y="-96"/>
      </p:cViewPr>
      <p:guideLst>
        <p:guide orient="horz" pos="2218"/>
        <p:guide pos="2939"/>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482" name="Rectangle 2"/>
          <p:cNvSpPr>
            <a:spLocks noGrp="1" noChangeArrowheads="1"/>
          </p:cNvSpPr>
          <p:nvPr>
            <p:ph type="hdr" sz="quarter"/>
          </p:nvPr>
        </p:nvSpPr>
        <p:spPr bwMode="auto">
          <a:xfrm>
            <a:off x="0" y="0"/>
            <a:ext cx="4044950" cy="352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defRPr>
            </a:lvl1pPr>
          </a:lstStyle>
          <a:p>
            <a:pPr>
              <a:defRPr/>
            </a:pPr>
            <a:endParaRPr lang="en-US"/>
          </a:p>
        </p:txBody>
      </p:sp>
      <p:sp>
        <p:nvSpPr>
          <p:cNvPr id="276483" name="Rectangle 3"/>
          <p:cNvSpPr>
            <a:spLocks noGrp="1" noChangeArrowheads="1"/>
          </p:cNvSpPr>
          <p:nvPr>
            <p:ph type="dt" sz="quarter" idx="1"/>
          </p:nvPr>
        </p:nvSpPr>
        <p:spPr bwMode="auto">
          <a:xfrm>
            <a:off x="5286375" y="0"/>
            <a:ext cx="4044950" cy="352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defRPr>
            </a:lvl1pPr>
          </a:lstStyle>
          <a:p>
            <a:pPr>
              <a:defRPr/>
            </a:pPr>
            <a:fld id="{0BFCC7EE-38F1-4990-B498-DB2508F6567E}" type="datetimeFigureOut">
              <a:rPr lang="en-US"/>
              <a:pPr>
                <a:defRPr/>
              </a:pPr>
              <a:t>3/29/2017</a:t>
            </a:fld>
            <a:endParaRPr lang="en-US"/>
          </a:p>
        </p:txBody>
      </p:sp>
      <p:sp>
        <p:nvSpPr>
          <p:cNvPr id="276484" name="Rectangle 4"/>
          <p:cNvSpPr>
            <a:spLocks noGrp="1" noChangeArrowheads="1"/>
          </p:cNvSpPr>
          <p:nvPr>
            <p:ph type="ftr" sz="quarter" idx="2"/>
          </p:nvPr>
        </p:nvSpPr>
        <p:spPr bwMode="auto">
          <a:xfrm>
            <a:off x="0" y="6689725"/>
            <a:ext cx="4044950" cy="352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defRPr>
            </a:lvl1pPr>
          </a:lstStyle>
          <a:p>
            <a:pPr>
              <a:defRPr/>
            </a:pPr>
            <a:endParaRPr lang="en-US"/>
          </a:p>
        </p:txBody>
      </p:sp>
      <p:sp>
        <p:nvSpPr>
          <p:cNvPr id="276485" name="Rectangle 5"/>
          <p:cNvSpPr>
            <a:spLocks noGrp="1" noChangeArrowheads="1"/>
          </p:cNvSpPr>
          <p:nvPr>
            <p:ph type="sldNum" sz="quarter" idx="3"/>
          </p:nvPr>
        </p:nvSpPr>
        <p:spPr bwMode="auto">
          <a:xfrm>
            <a:off x="5286375" y="6689725"/>
            <a:ext cx="4044950" cy="352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defRPr>
            </a:lvl1pPr>
          </a:lstStyle>
          <a:p>
            <a:pPr>
              <a:defRPr/>
            </a:pPr>
            <a:fld id="{8413C266-35BC-467E-A405-D66532615F66}" type="slidenum">
              <a:rPr lang="en-US"/>
              <a:pPr>
                <a:defRPr/>
              </a:pPr>
              <a:t>‹#›</a:t>
            </a:fld>
            <a:endParaRPr lang="en-US"/>
          </a:p>
        </p:txBody>
      </p:sp>
    </p:spTree>
    <p:extLst>
      <p:ext uri="{BB962C8B-B14F-4D97-AF65-F5344CB8AC3E}">
        <p14:creationId xmlns:p14="http://schemas.microsoft.com/office/powerpoint/2010/main" val="2355742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44950" cy="352425"/>
          </a:xfrm>
          <a:prstGeom prst="rect">
            <a:avLst/>
          </a:prstGeom>
          <a:noFill/>
          <a:ln w="9525">
            <a:noFill/>
            <a:miter lim="800000"/>
            <a:headEnd/>
            <a:tailEnd/>
          </a:ln>
          <a:effectLst/>
        </p:spPr>
        <p:txBody>
          <a:bodyPr vert="horz" wrap="square" lIns="93580" tIns="46790" rIns="93580" bIns="46790" numCol="1" anchor="t" anchorCtr="0" compatLnSpc="1">
            <a:prstTxWarp prst="textNoShape">
              <a:avLst/>
            </a:prstTxWarp>
          </a:bodyPr>
          <a:lstStyle>
            <a:lvl1pPr defTabSz="935038">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5286375" y="0"/>
            <a:ext cx="4044950" cy="352425"/>
          </a:xfrm>
          <a:prstGeom prst="rect">
            <a:avLst/>
          </a:prstGeom>
          <a:noFill/>
          <a:ln w="9525">
            <a:noFill/>
            <a:miter lim="800000"/>
            <a:headEnd/>
            <a:tailEnd/>
          </a:ln>
          <a:effectLst/>
        </p:spPr>
        <p:txBody>
          <a:bodyPr vert="horz" wrap="square" lIns="93580" tIns="46790" rIns="93580" bIns="46790" numCol="1" anchor="t" anchorCtr="0" compatLnSpc="1">
            <a:prstTxWarp prst="textNoShape">
              <a:avLst/>
            </a:prstTxWarp>
          </a:bodyPr>
          <a:lstStyle>
            <a:lvl1pPr algn="r" defTabSz="935038">
              <a:defRPr sz="1200">
                <a:latin typeface="Arial"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2905125" y="528638"/>
            <a:ext cx="3522663" cy="26416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3450" y="3346450"/>
            <a:ext cx="7466013" cy="3168650"/>
          </a:xfrm>
          <a:prstGeom prst="rect">
            <a:avLst/>
          </a:prstGeom>
          <a:noFill/>
          <a:ln w="9525">
            <a:noFill/>
            <a:miter lim="800000"/>
            <a:headEnd/>
            <a:tailEnd/>
          </a:ln>
          <a:effectLst/>
        </p:spPr>
        <p:txBody>
          <a:bodyPr vert="horz" wrap="square" lIns="93580" tIns="46790" rIns="93580" bIns="467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6689725"/>
            <a:ext cx="4044950" cy="352425"/>
          </a:xfrm>
          <a:prstGeom prst="rect">
            <a:avLst/>
          </a:prstGeom>
          <a:noFill/>
          <a:ln w="9525">
            <a:noFill/>
            <a:miter lim="800000"/>
            <a:headEnd/>
            <a:tailEnd/>
          </a:ln>
          <a:effectLst/>
        </p:spPr>
        <p:txBody>
          <a:bodyPr vert="horz" wrap="square" lIns="93580" tIns="46790" rIns="93580" bIns="46790" numCol="1" anchor="b" anchorCtr="0" compatLnSpc="1">
            <a:prstTxWarp prst="textNoShape">
              <a:avLst/>
            </a:prstTxWarp>
          </a:bodyPr>
          <a:lstStyle>
            <a:lvl1pPr defTabSz="935038">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5286375" y="6689725"/>
            <a:ext cx="4044950" cy="352425"/>
          </a:xfrm>
          <a:prstGeom prst="rect">
            <a:avLst/>
          </a:prstGeom>
          <a:noFill/>
          <a:ln w="9525">
            <a:noFill/>
            <a:miter lim="800000"/>
            <a:headEnd/>
            <a:tailEnd/>
          </a:ln>
          <a:effectLst/>
        </p:spPr>
        <p:txBody>
          <a:bodyPr vert="horz" wrap="square" lIns="93580" tIns="46790" rIns="93580" bIns="46790" numCol="1" anchor="b" anchorCtr="0" compatLnSpc="1">
            <a:prstTxWarp prst="textNoShape">
              <a:avLst/>
            </a:prstTxWarp>
          </a:bodyPr>
          <a:lstStyle>
            <a:lvl1pPr algn="r" defTabSz="935038">
              <a:defRPr sz="1200">
                <a:latin typeface="Arial" charset="0"/>
              </a:defRPr>
            </a:lvl1pPr>
          </a:lstStyle>
          <a:p>
            <a:pPr>
              <a:defRPr/>
            </a:pPr>
            <a:fld id="{29933430-95A0-4BFF-B8B6-880F5A8FB025}" type="slidenum">
              <a:rPr lang="en-US"/>
              <a:pPr>
                <a:defRPr/>
              </a:pPr>
              <a:t>‹#›</a:t>
            </a:fld>
            <a:endParaRPr lang="en-US"/>
          </a:p>
        </p:txBody>
      </p:sp>
    </p:spTree>
    <p:extLst>
      <p:ext uri="{BB962C8B-B14F-4D97-AF65-F5344CB8AC3E}">
        <p14:creationId xmlns:p14="http://schemas.microsoft.com/office/powerpoint/2010/main" val="1741176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98438"/>
            <a:ext cx="8229600" cy="868362"/>
          </a:xfrm>
        </p:spPr>
        <p:txBody>
          <a:bodyPr/>
          <a:lstStyle/>
          <a:p>
            <a:r>
              <a:rPr lang="en-US"/>
              <a:t>Click to edit Master title style</a:t>
            </a:r>
          </a:p>
        </p:txBody>
      </p:sp>
      <p:sp>
        <p:nvSpPr>
          <p:cNvPr id="3" name="Content Placeholder 2"/>
          <p:cNvSpPr>
            <a:spLocks noGrp="1"/>
          </p:cNvSpPr>
          <p:nvPr>
            <p:ph idx="1"/>
          </p:nvPr>
        </p:nvSpPr>
        <p:spPr>
          <a:xfrm>
            <a:off x="415925" y="1295400"/>
            <a:ext cx="82296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36"/>
          <p:cNvSpPr>
            <a:spLocks noGrp="1" noChangeArrowheads="1"/>
          </p:cNvSpPr>
          <p:nvPr>
            <p:ph type="dt" sz="half" idx="10"/>
          </p:nvPr>
        </p:nvSpPr>
        <p:spPr>
          <a:xfrm>
            <a:off x="1143000" y="6248400"/>
            <a:ext cx="1905000" cy="457200"/>
          </a:xfrm>
          <a:prstGeom prst="rect">
            <a:avLst/>
          </a:prstGeom>
          <a:ln/>
        </p:spPr>
        <p:txBody>
          <a:bodyPr/>
          <a:lstStyle>
            <a:lvl1pPr>
              <a:defRPr/>
            </a:lvl1pPr>
          </a:lstStyle>
          <a:p>
            <a:pPr>
              <a:defRPr/>
            </a:pPr>
            <a:endParaRPr lang="en-US"/>
          </a:p>
        </p:txBody>
      </p:sp>
      <p:sp>
        <p:nvSpPr>
          <p:cNvPr id="4" name="Rectangle 37"/>
          <p:cNvSpPr>
            <a:spLocks noGrp="1" noChangeArrowheads="1"/>
          </p:cNvSpPr>
          <p:nvPr>
            <p:ph type="ftr" sz="quarter" idx="11"/>
          </p:nvPr>
        </p:nvSpPr>
        <p:spPr>
          <a:xfrm>
            <a:off x="3581400" y="6248400"/>
            <a:ext cx="2895600" cy="457200"/>
          </a:xfrm>
          <a:prstGeom prst="rect">
            <a:avLst/>
          </a:prstGeom>
          <a:ln/>
        </p:spPr>
        <p:txBody>
          <a:bodyPr/>
          <a:lstStyle>
            <a:lvl1pPr>
              <a:defRPr/>
            </a:lvl1pPr>
          </a:lstStyle>
          <a:p>
            <a:pPr>
              <a:defRPr/>
            </a:pPr>
            <a:endParaRPr lang="en-US"/>
          </a:p>
        </p:txBody>
      </p:sp>
      <p:sp>
        <p:nvSpPr>
          <p:cNvPr id="5" name="Rectangle 38"/>
          <p:cNvSpPr>
            <a:spLocks noGrp="1" noChangeArrowheads="1"/>
          </p:cNvSpPr>
          <p:nvPr>
            <p:ph type="sldNum" sz="quarter" idx="12"/>
          </p:nvPr>
        </p:nvSpPr>
        <p:spPr>
          <a:xfrm>
            <a:off x="7010400" y="6248400"/>
            <a:ext cx="1905000" cy="457200"/>
          </a:xfrm>
          <a:prstGeom prst="rect">
            <a:avLst/>
          </a:prstGeom>
          <a:ln/>
        </p:spPr>
        <p:txBody>
          <a:bodyPr/>
          <a:lstStyle>
            <a:lvl1pPr>
              <a:defRPr/>
            </a:lvl1pPr>
          </a:lstStyle>
          <a:p>
            <a:pPr>
              <a:defRPr/>
            </a:pPr>
            <a:fld id="{F0FF0353-C7D6-407B-824D-14F27E2A37D0}" type="slidenum">
              <a:rPr lang="en-US"/>
              <a:pPr>
                <a:defRPr/>
              </a:pPr>
              <a:t>‹#›</a:t>
            </a:fld>
            <a:endParaRPr lang="en-US"/>
          </a:p>
        </p:txBody>
      </p:sp>
    </p:spTree>
    <p:extLst>
      <p:ext uri="{BB962C8B-B14F-4D97-AF65-F5344CB8AC3E}">
        <p14:creationId xmlns:p14="http://schemas.microsoft.com/office/powerpoint/2010/main" val="76336930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81000" y="198438"/>
            <a:ext cx="82296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15925"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p:cNvSpPr txBox="1"/>
          <p:nvPr userDrawn="1"/>
        </p:nvSpPr>
        <p:spPr>
          <a:xfrm>
            <a:off x="3679294" y="6624667"/>
            <a:ext cx="1335622" cy="169277"/>
          </a:xfrm>
          <a:prstGeom prst="rect">
            <a:avLst/>
          </a:prstGeom>
          <a:noFill/>
        </p:spPr>
        <p:txBody>
          <a:bodyPr wrap="none" rtlCol="0">
            <a:spAutoFit/>
          </a:bodyPr>
          <a:lstStyle/>
          <a:p>
            <a:r>
              <a:rPr lang="en-CA" sz="500" dirty="0"/>
              <a:t>CFREF</a:t>
            </a:r>
            <a:r>
              <a:rPr lang="en-CA" sz="500" baseline="0" dirty="0"/>
              <a:t>    SYZYGY  March 2017  COSIA</a:t>
            </a:r>
            <a:endParaRPr lang="en-CA" sz="5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lvl1pPr algn="l" rtl="0" eaLnBrk="0" fontAlgn="base" hangingPunct="0">
        <a:spcBef>
          <a:spcPct val="0"/>
        </a:spcBef>
        <a:spcAft>
          <a:spcPct val="0"/>
        </a:spcAft>
        <a:defRPr sz="4000" i="1">
          <a:solidFill>
            <a:schemeClr val="tx2"/>
          </a:solidFill>
          <a:latin typeface="+mj-lt"/>
          <a:ea typeface="+mj-ea"/>
          <a:cs typeface="+mj-cs"/>
        </a:defRPr>
      </a:lvl1pPr>
      <a:lvl2pPr algn="l" rtl="0" eaLnBrk="0" fontAlgn="base" hangingPunct="0">
        <a:spcBef>
          <a:spcPct val="0"/>
        </a:spcBef>
        <a:spcAft>
          <a:spcPct val="0"/>
        </a:spcAft>
        <a:defRPr sz="4000" i="1">
          <a:solidFill>
            <a:schemeClr val="tx2"/>
          </a:solidFill>
          <a:latin typeface="Verdana" pitchFamily="34" charset="0"/>
        </a:defRPr>
      </a:lvl2pPr>
      <a:lvl3pPr algn="l" rtl="0" eaLnBrk="0" fontAlgn="base" hangingPunct="0">
        <a:spcBef>
          <a:spcPct val="0"/>
        </a:spcBef>
        <a:spcAft>
          <a:spcPct val="0"/>
        </a:spcAft>
        <a:defRPr sz="4000" i="1">
          <a:solidFill>
            <a:schemeClr val="tx2"/>
          </a:solidFill>
          <a:latin typeface="Verdana" pitchFamily="34" charset="0"/>
        </a:defRPr>
      </a:lvl3pPr>
      <a:lvl4pPr algn="l" rtl="0" eaLnBrk="0" fontAlgn="base" hangingPunct="0">
        <a:spcBef>
          <a:spcPct val="0"/>
        </a:spcBef>
        <a:spcAft>
          <a:spcPct val="0"/>
        </a:spcAft>
        <a:defRPr sz="4000" i="1">
          <a:solidFill>
            <a:schemeClr val="tx2"/>
          </a:solidFill>
          <a:latin typeface="Verdana" pitchFamily="34" charset="0"/>
        </a:defRPr>
      </a:lvl4pPr>
      <a:lvl5pPr algn="l" rtl="0" eaLnBrk="0" fontAlgn="base" hangingPunct="0">
        <a:spcBef>
          <a:spcPct val="0"/>
        </a:spcBef>
        <a:spcAft>
          <a:spcPct val="0"/>
        </a:spcAft>
        <a:defRPr sz="4000" i="1">
          <a:solidFill>
            <a:schemeClr val="tx2"/>
          </a:solidFill>
          <a:latin typeface="Verdana" pitchFamily="34" charset="0"/>
        </a:defRPr>
      </a:lvl5pPr>
      <a:lvl6pPr marL="457200" algn="l" rtl="0" fontAlgn="base">
        <a:spcBef>
          <a:spcPct val="0"/>
        </a:spcBef>
        <a:spcAft>
          <a:spcPct val="0"/>
        </a:spcAft>
        <a:defRPr sz="4000" i="1">
          <a:solidFill>
            <a:schemeClr val="tx2"/>
          </a:solidFill>
          <a:latin typeface="Verdana" pitchFamily="34" charset="0"/>
        </a:defRPr>
      </a:lvl6pPr>
      <a:lvl7pPr marL="914400" algn="l" rtl="0" fontAlgn="base">
        <a:spcBef>
          <a:spcPct val="0"/>
        </a:spcBef>
        <a:spcAft>
          <a:spcPct val="0"/>
        </a:spcAft>
        <a:defRPr sz="4000" i="1">
          <a:solidFill>
            <a:schemeClr val="tx2"/>
          </a:solidFill>
          <a:latin typeface="Verdana" pitchFamily="34" charset="0"/>
        </a:defRPr>
      </a:lvl7pPr>
      <a:lvl8pPr marL="1371600" algn="l" rtl="0" fontAlgn="base">
        <a:spcBef>
          <a:spcPct val="0"/>
        </a:spcBef>
        <a:spcAft>
          <a:spcPct val="0"/>
        </a:spcAft>
        <a:defRPr sz="4000" i="1">
          <a:solidFill>
            <a:schemeClr val="tx2"/>
          </a:solidFill>
          <a:latin typeface="Verdana" pitchFamily="34" charset="0"/>
        </a:defRPr>
      </a:lvl8pPr>
      <a:lvl9pPr marL="1828800" algn="l" rtl="0" fontAlgn="base">
        <a:spcBef>
          <a:spcPct val="0"/>
        </a:spcBef>
        <a:spcAft>
          <a:spcPct val="0"/>
        </a:spcAft>
        <a:defRPr sz="4000" i="1">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Energy Trilemma</a:t>
            </a:r>
          </a:p>
        </p:txBody>
      </p:sp>
      <p:sp>
        <p:nvSpPr>
          <p:cNvPr id="3" name="Rectangle 2"/>
          <p:cNvSpPr/>
          <p:nvPr/>
        </p:nvSpPr>
        <p:spPr>
          <a:xfrm>
            <a:off x="172800" y="1605600"/>
            <a:ext cx="8762400" cy="3477875"/>
          </a:xfrm>
          <a:prstGeom prst="rect">
            <a:avLst/>
          </a:prstGeom>
        </p:spPr>
        <p:txBody>
          <a:bodyPr wrap="square">
            <a:spAutoFit/>
          </a:bodyPr>
          <a:lstStyle/>
          <a:p>
            <a:r>
              <a:rPr lang="en-US" sz="2000" dirty="0">
                <a:latin typeface="Calibri" panose="020F0502020204030204" pitchFamily="34" charset="0"/>
                <a:ea typeface="Calibri" panose="020F0502020204030204" pitchFamily="34" charset="0"/>
                <a:cs typeface="Times New Roman" panose="02020603050405020304" pitchFamily="18" charset="0"/>
              </a:rPr>
              <a:t>Jurisdictions with large hydrocarbon resources playing key roles in economy, face the challenge of balancing environmental, economic and energy security goals – the so-called “energy trilemma.”  </a:t>
            </a:r>
          </a:p>
          <a:p>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Calibri" panose="020F0502020204030204" pitchFamily="34" charset="0"/>
                <a:cs typeface="Times New Roman" panose="02020603050405020304" pitchFamily="18" charset="0"/>
              </a:rPr>
              <a:t>Limiting future global warming requires holding atmospheric CO</a:t>
            </a:r>
            <a:r>
              <a:rPr lang="en-US" sz="2000" baseline="-25000" dirty="0">
                <a:latin typeface="Calibri" panose="020F0502020204030204" pitchFamily="34" charset="0"/>
                <a:ea typeface="Calibri" panose="020F0502020204030204" pitchFamily="34" charset="0"/>
                <a:cs typeface="Times New Roman" panose="02020603050405020304" pitchFamily="18" charset="0"/>
              </a:rPr>
              <a:t>2 </a:t>
            </a:r>
            <a:r>
              <a:rPr lang="en-US" sz="2000" dirty="0">
                <a:latin typeface="Calibri" panose="020F0502020204030204" pitchFamily="34" charset="0"/>
                <a:ea typeface="Calibri" panose="020F0502020204030204" pitchFamily="34" charset="0"/>
                <a:cs typeface="Times New Roman" panose="02020603050405020304" pitchFamily="18" charset="0"/>
              </a:rPr>
              <a:t>concentrations below a target value, leads inexorably to the conclusion that the carbon in most of the world’s fossil fuels, has to remain underground.  Thus most fossil fuel resource would be stranded and so would the economic wealth associated with those resources, </a:t>
            </a:r>
            <a:r>
              <a:rPr lang="en-US" sz="2000" b="1" i="1" u="sng" dirty="0">
                <a:latin typeface="Calibri" panose="020F0502020204030204" pitchFamily="34" charset="0"/>
                <a:ea typeface="Calibri" panose="020F0502020204030204" pitchFamily="34" charset="0"/>
                <a:cs typeface="Times New Roman" panose="02020603050405020304" pitchFamily="18" charset="0"/>
              </a:rPr>
              <a:t>unless</a:t>
            </a:r>
            <a:r>
              <a:rPr lang="en-US" sz="2000" dirty="0">
                <a:latin typeface="Calibri" panose="020F0502020204030204" pitchFamily="34" charset="0"/>
                <a:ea typeface="Calibri" panose="020F0502020204030204" pitchFamily="34" charset="0"/>
                <a:cs typeface="Times New Roman" panose="02020603050405020304" pitchFamily="18" charset="0"/>
              </a:rPr>
              <a:t> resource development can be accomplished by transitioning through a fossil fuel industry with a reduced and eventually eliminated environmental footprint.</a:t>
            </a:r>
            <a:endParaRPr lang="en-CA" sz="3600" dirty="0"/>
          </a:p>
        </p:txBody>
      </p:sp>
    </p:spTree>
    <p:extLst>
      <p:ext uri="{BB962C8B-B14F-4D97-AF65-F5344CB8AC3E}">
        <p14:creationId xmlns:p14="http://schemas.microsoft.com/office/powerpoint/2010/main" val="185700092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power gene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1524000"/>
            <a:ext cx="6667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591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co2 trapp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885" y="1230659"/>
            <a:ext cx="7364539" cy="4173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162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coal to p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7913" y="2043113"/>
            <a:ext cx="4448175" cy="277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373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rethinking ener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4725" y="1795463"/>
            <a:ext cx="2114550"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420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rethinking ener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8363" y="628650"/>
            <a:ext cx="4867275" cy="560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356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7439" y="102977"/>
            <a:ext cx="5108067" cy="5985582"/>
          </a:xfrm>
          <a:prstGeom prst="rect">
            <a:avLst/>
          </a:prstGeom>
        </p:spPr>
      </p:pic>
      <p:sp>
        <p:nvSpPr>
          <p:cNvPr id="4" name="TextBox 3"/>
          <p:cNvSpPr txBox="1"/>
          <p:nvPr/>
        </p:nvSpPr>
        <p:spPr>
          <a:xfrm>
            <a:off x="1951207" y="5955375"/>
            <a:ext cx="5164619" cy="769441"/>
          </a:xfrm>
          <a:prstGeom prst="rect">
            <a:avLst/>
          </a:prstGeom>
          <a:noFill/>
        </p:spPr>
        <p:txBody>
          <a:bodyPr wrap="none" rtlCol="0">
            <a:spAutoFit/>
          </a:bodyPr>
          <a:lstStyle/>
          <a:p>
            <a:r>
              <a:rPr lang="en-CA" sz="4400" dirty="0"/>
              <a:t>SYZYGY 1-Shuttles</a:t>
            </a:r>
          </a:p>
        </p:txBody>
      </p:sp>
      <p:sp>
        <p:nvSpPr>
          <p:cNvPr id="5" name="Rectangle 4"/>
          <p:cNvSpPr/>
          <p:nvPr/>
        </p:nvSpPr>
        <p:spPr>
          <a:xfrm>
            <a:off x="5480180" y="2058955"/>
            <a:ext cx="584718" cy="56605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600" dirty="0">
                <a:solidFill>
                  <a:schemeClr val="tx1"/>
                </a:solidFill>
              </a:rPr>
              <a:t>Flow cleanup. Possible shuttle exchanger</a:t>
            </a:r>
          </a:p>
        </p:txBody>
      </p:sp>
      <p:sp>
        <p:nvSpPr>
          <p:cNvPr id="6" name="TextBox 5"/>
          <p:cNvSpPr txBox="1"/>
          <p:nvPr/>
        </p:nvSpPr>
        <p:spPr>
          <a:xfrm>
            <a:off x="3934461" y="248816"/>
            <a:ext cx="799270" cy="124438"/>
          </a:xfrm>
          <a:prstGeom prst="rect">
            <a:avLst/>
          </a:prstGeom>
          <a:solidFill>
            <a:srgbClr val="92D050"/>
          </a:solidFill>
        </p:spPr>
        <p:txBody>
          <a:bodyPr wrap="none" rtlCol="0">
            <a:prstTxWarp prst="textChevronInverted">
              <a:avLst/>
            </a:prstTxWarp>
            <a:spAutoFit/>
          </a:bodyPr>
          <a:lstStyle/>
          <a:p>
            <a:r>
              <a:rPr lang="en-CA" sz="1100" dirty="0"/>
              <a:t>redox-flow-battery</a:t>
            </a:r>
          </a:p>
        </p:txBody>
      </p:sp>
      <p:sp>
        <p:nvSpPr>
          <p:cNvPr id="10" name="Cloud Callout 9"/>
          <p:cNvSpPr/>
          <p:nvPr/>
        </p:nvSpPr>
        <p:spPr>
          <a:xfrm>
            <a:off x="3191069" y="2457061"/>
            <a:ext cx="2058955" cy="1221715"/>
          </a:xfrm>
          <a:prstGeom prst="cloudCallout">
            <a:avLst>
              <a:gd name="adj1" fmla="val -29668"/>
              <a:gd name="adj2" fmla="val 81865"/>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700" dirty="0">
                <a:solidFill>
                  <a:schemeClr val="tx1"/>
                </a:solidFill>
              </a:rPr>
              <a:t>Best fields to evaluate on would be light heavy oil fields already water flooded. Average oil recoveries are very low typically, so an enormous resource remains in produced fields.</a:t>
            </a:r>
          </a:p>
        </p:txBody>
      </p:sp>
      <p:sp>
        <p:nvSpPr>
          <p:cNvPr id="12" name="Line Callout 2 11"/>
          <p:cNvSpPr/>
          <p:nvPr/>
        </p:nvSpPr>
        <p:spPr>
          <a:xfrm>
            <a:off x="7215673" y="102977"/>
            <a:ext cx="1853681" cy="3028694"/>
          </a:xfrm>
          <a:prstGeom prst="borderCallout2">
            <a:avLst>
              <a:gd name="adj1" fmla="val 18750"/>
              <a:gd name="adj2" fmla="val -5984"/>
              <a:gd name="adj3" fmla="val 18750"/>
              <a:gd name="adj4" fmla="val -16667"/>
              <a:gd name="adj5" fmla="val 80457"/>
              <a:gd name="adj6" fmla="val -12217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t>Energy available but:</a:t>
            </a:r>
          </a:p>
          <a:p>
            <a:pPr algn="ctr"/>
            <a:r>
              <a:rPr lang="en-CA" sz="1050" dirty="0"/>
              <a:t>low net energy generated due to product of low feasible shuttle concentrations- shuttle electron number and flow rate.</a:t>
            </a:r>
          </a:p>
          <a:p>
            <a:pPr algn="ctr"/>
            <a:r>
              <a:rPr lang="en-CA" sz="1050" dirty="0"/>
              <a:t>Max power bounded by max shuttle concentrations and fluid flow rate.</a:t>
            </a:r>
          </a:p>
          <a:p>
            <a:pPr algn="ctr"/>
            <a:r>
              <a:rPr lang="en-CA" sz="1050" dirty="0"/>
              <a:t>Linkage of electrochemical and reservoir systems key.</a:t>
            </a:r>
          </a:p>
        </p:txBody>
      </p:sp>
    </p:spTree>
    <p:extLst>
      <p:ext uri="{BB962C8B-B14F-4D97-AF65-F5344CB8AC3E}">
        <p14:creationId xmlns:p14="http://schemas.microsoft.com/office/powerpoint/2010/main" val="4005195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64525" y="-195959"/>
            <a:ext cx="5851596" cy="6867566"/>
          </a:xfrm>
          <a:prstGeom prst="rect">
            <a:avLst/>
          </a:prstGeom>
        </p:spPr>
      </p:pic>
      <p:sp>
        <p:nvSpPr>
          <p:cNvPr id="3" name="TextBox 2"/>
          <p:cNvSpPr txBox="1"/>
          <p:nvPr/>
        </p:nvSpPr>
        <p:spPr>
          <a:xfrm>
            <a:off x="102975" y="2548746"/>
            <a:ext cx="2938362" cy="2339102"/>
          </a:xfrm>
          <a:prstGeom prst="rect">
            <a:avLst/>
          </a:prstGeom>
          <a:solidFill>
            <a:srgbClr val="FF0000"/>
          </a:solidFill>
        </p:spPr>
        <p:txBody>
          <a:bodyPr wrap="square" rtlCol="0">
            <a:spAutoFit/>
          </a:bodyPr>
          <a:lstStyle/>
          <a:p>
            <a:r>
              <a:rPr lang="en-CA" sz="1050" b="1" dirty="0">
                <a:solidFill>
                  <a:schemeClr val="bg1"/>
                </a:solidFill>
              </a:rPr>
              <a:t>ISSUES:</a:t>
            </a:r>
          </a:p>
          <a:p>
            <a:r>
              <a:rPr lang="en-CA" sz="1050" b="1" dirty="0">
                <a:solidFill>
                  <a:schemeClr val="bg1"/>
                </a:solidFill>
              </a:rPr>
              <a:t>Diffusive transport of reactants.</a:t>
            </a:r>
          </a:p>
          <a:p>
            <a:r>
              <a:rPr lang="en-CA" sz="1050" b="1" dirty="0">
                <a:solidFill>
                  <a:schemeClr val="bg1"/>
                </a:solidFill>
              </a:rPr>
              <a:t>Fuel cell design.</a:t>
            </a:r>
          </a:p>
          <a:p>
            <a:r>
              <a:rPr lang="en-CA" sz="1050" b="1" dirty="0">
                <a:solidFill>
                  <a:schemeClr val="bg1"/>
                </a:solidFill>
              </a:rPr>
              <a:t>Electrical/ proton connections to reservoir.</a:t>
            </a:r>
          </a:p>
          <a:p>
            <a:r>
              <a:rPr lang="en-CA" sz="1050" b="1" dirty="0">
                <a:solidFill>
                  <a:schemeClr val="bg1"/>
                </a:solidFill>
              </a:rPr>
              <a:t>Reservoir access (well configurations / lengths).</a:t>
            </a:r>
          </a:p>
          <a:p>
            <a:r>
              <a:rPr lang="en-CA" sz="1050" b="1" dirty="0">
                <a:solidFill>
                  <a:schemeClr val="bg1"/>
                </a:solidFill>
              </a:rPr>
              <a:t>Biome function and management.</a:t>
            </a:r>
          </a:p>
          <a:p>
            <a:r>
              <a:rPr lang="en-CA" sz="1050" b="1" dirty="0">
                <a:solidFill>
                  <a:schemeClr val="bg1"/>
                </a:solidFill>
              </a:rPr>
              <a:t>Water flow into and through device</a:t>
            </a:r>
          </a:p>
          <a:p>
            <a:r>
              <a:rPr lang="en-CA" sz="1050" b="1" dirty="0">
                <a:solidFill>
                  <a:schemeClr val="bg1"/>
                </a:solidFill>
              </a:rPr>
              <a:t>Protecting fuel cell elements during emplacement.</a:t>
            </a:r>
          </a:p>
          <a:p>
            <a:r>
              <a:rPr lang="en-CA" sz="1050" b="1" dirty="0">
                <a:solidFill>
                  <a:schemeClr val="bg1"/>
                </a:solidFill>
              </a:rPr>
              <a:t>Low electrode areal power density.</a:t>
            </a:r>
          </a:p>
          <a:p>
            <a:r>
              <a:rPr lang="en-CA" sz="1050" b="1" dirty="0">
                <a:solidFill>
                  <a:schemeClr val="bg1"/>
                </a:solidFill>
              </a:rPr>
              <a:t>Scaling reservoir access geometry</a:t>
            </a:r>
          </a:p>
          <a:p>
            <a:r>
              <a:rPr lang="en-CA" sz="2000" b="1" dirty="0">
                <a:solidFill>
                  <a:schemeClr val="bg1"/>
                </a:solidFill>
              </a:rPr>
              <a:t>Manufacturing costs</a:t>
            </a:r>
            <a:endParaRPr lang="en-CA" sz="1050" b="1" dirty="0">
              <a:solidFill>
                <a:schemeClr val="bg1"/>
              </a:solidFill>
            </a:endParaRPr>
          </a:p>
        </p:txBody>
      </p:sp>
      <p:sp>
        <p:nvSpPr>
          <p:cNvPr id="5" name="TextBox 4"/>
          <p:cNvSpPr txBox="1"/>
          <p:nvPr/>
        </p:nvSpPr>
        <p:spPr>
          <a:xfrm>
            <a:off x="89973" y="205266"/>
            <a:ext cx="4483920" cy="1446550"/>
          </a:xfrm>
          <a:prstGeom prst="rect">
            <a:avLst/>
          </a:prstGeom>
          <a:noFill/>
        </p:spPr>
        <p:txBody>
          <a:bodyPr wrap="none" rtlCol="0">
            <a:spAutoFit/>
          </a:bodyPr>
          <a:lstStyle/>
          <a:p>
            <a:r>
              <a:rPr lang="en-CA" sz="4400" dirty="0"/>
              <a:t>SYZYGY 2-</a:t>
            </a:r>
          </a:p>
          <a:p>
            <a:r>
              <a:rPr lang="en-CA" sz="4400" dirty="0"/>
              <a:t>Active electrodes</a:t>
            </a:r>
          </a:p>
        </p:txBody>
      </p:sp>
      <p:cxnSp>
        <p:nvCxnSpPr>
          <p:cNvPr id="8" name="Straight Arrow Connector 7"/>
          <p:cNvCxnSpPr>
            <a:cxnSpLocks/>
          </p:cNvCxnSpPr>
          <p:nvPr/>
        </p:nvCxnSpPr>
        <p:spPr>
          <a:xfrm flipV="1">
            <a:off x="5697794" y="776748"/>
            <a:ext cx="4916" cy="318073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659782" y="559209"/>
            <a:ext cx="1915909" cy="369332"/>
          </a:xfrm>
          <a:prstGeom prst="rect">
            <a:avLst/>
          </a:prstGeom>
          <a:noFill/>
        </p:spPr>
        <p:txBody>
          <a:bodyPr wrap="none" rtlCol="0">
            <a:spAutoFit/>
          </a:bodyPr>
          <a:lstStyle/>
          <a:p>
            <a:r>
              <a:rPr lang="en-CA" dirty="0">
                <a:solidFill>
                  <a:srgbClr val="FF0000"/>
                </a:solidFill>
              </a:rPr>
              <a:t>Power to surface</a:t>
            </a:r>
          </a:p>
        </p:txBody>
      </p:sp>
      <p:sp>
        <p:nvSpPr>
          <p:cNvPr id="9" name="TextBox 8"/>
          <p:cNvSpPr txBox="1"/>
          <p:nvPr/>
        </p:nvSpPr>
        <p:spPr>
          <a:xfrm>
            <a:off x="3028336" y="5989354"/>
            <a:ext cx="1056700" cy="646331"/>
          </a:xfrm>
          <a:prstGeom prst="rect">
            <a:avLst/>
          </a:prstGeom>
          <a:solidFill>
            <a:schemeClr val="bg1"/>
          </a:solidFill>
        </p:spPr>
        <p:txBody>
          <a:bodyPr wrap="none" rtlCol="0">
            <a:spAutoFit/>
          </a:bodyPr>
          <a:lstStyle/>
          <a:p>
            <a:pPr algn="ctr"/>
            <a:r>
              <a:rPr lang="en-CA" dirty="0"/>
              <a:t>Anode</a:t>
            </a:r>
          </a:p>
          <a:p>
            <a:pPr algn="ctr"/>
            <a:r>
              <a:rPr lang="en-CA" dirty="0"/>
              <a:t>Cathode</a:t>
            </a:r>
          </a:p>
        </p:txBody>
      </p:sp>
    </p:spTree>
    <p:extLst>
      <p:ext uri="{BB962C8B-B14F-4D97-AF65-F5344CB8AC3E}">
        <p14:creationId xmlns:p14="http://schemas.microsoft.com/office/powerpoint/2010/main" val="584607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e moon in ca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932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trilem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1788" y="2081213"/>
            <a:ext cx="3400425" cy="269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549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huge problem radical solution techn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747713"/>
            <a:ext cx="5905500" cy="536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193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syzy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514350"/>
            <a:ext cx="5829300" cy="582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746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oil reservoir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38" y="1881188"/>
            <a:ext cx="5953125"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746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Image result for oil reservoir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8793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216</Words>
  <Application>Microsoft Office PowerPoint</Application>
  <PresentationFormat>On-screen Show (4:3)</PresentationFormat>
  <Paragraphs>28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Times New Roman</vt:lpstr>
      <vt:lpstr>Verdana</vt:lpstr>
      <vt:lpstr>Default Design</vt:lpstr>
      <vt:lpstr>Energy Trilemma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2015-05-31T16:13:32Z</dcterms:created>
  <dcterms:modified xsi:type="dcterms:W3CDTF">2017-03-29T17:51:18Z</dcterms:modified>
</cp:coreProperties>
</file>