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3"/>
  </p:notesMasterIdLst>
  <p:sldIdLst>
    <p:sldId id="336" r:id="rId2"/>
    <p:sldId id="311" r:id="rId3"/>
    <p:sldId id="312" r:id="rId4"/>
    <p:sldId id="280" r:id="rId5"/>
    <p:sldId id="282" r:id="rId6"/>
    <p:sldId id="313" r:id="rId7"/>
    <p:sldId id="285" r:id="rId8"/>
    <p:sldId id="287" r:id="rId9"/>
    <p:sldId id="288" r:id="rId10"/>
    <p:sldId id="289" r:id="rId11"/>
    <p:sldId id="291" r:id="rId12"/>
    <p:sldId id="349" r:id="rId13"/>
    <p:sldId id="339" r:id="rId14"/>
    <p:sldId id="293" r:id="rId15"/>
    <p:sldId id="318" r:id="rId16"/>
    <p:sldId id="350" r:id="rId17"/>
    <p:sldId id="327" r:id="rId18"/>
    <p:sldId id="348" r:id="rId19"/>
    <p:sldId id="297" r:id="rId20"/>
    <p:sldId id="351" r:id="rId21"/>
    <p:sldId id="35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38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69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C28BA9-BB4F-4B78-8F1B-0E8342B071ED}" type="datetimeFigureOut">
              <a:rPr lang="en-US" smtClean="0"/>
              <a:t>9/21/2016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9D0746-E4DD-4533-A0EA-E94C10D0CF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0766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9D0746-E4DD-4533-A0EA-E94C10D0CFC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4365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0308B-2C76-45F8-B4E8-3F138CDF0839}" type="datetime1">
              <a:rPr lang="en-US" smtClean="0"/>
              <a:t>9/21/2016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41C03-C33E-4FCC-A65A-60893F7622A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712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B7D8D-BDAB-4E1A-9068-A55AA370C121}" type="datetime1">
              <a:rPr lang="en-US" smtClean="0"/>
              <a:t>9/21/2016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41C03-C33E-4FCC-A65A-60893F7622A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751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D0348-F6BC-4950-8426-47FE09C69A62}" type="datetime1">
              <a:rPr lang="en-US" smtClean="0"/>
              <a:t>9/21/2016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41C03-C33E-4FCC-A65A-60893F7622A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796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5553D-2865-4AD3-A31E-0CCD32220235}" type="datetime1">
              <a:rPr lang="en-US" smtClean="0"/>
              <a:t>9/21/2016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41C03-C33E-4FCC-A65A-60893F7622A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54526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101D7-1522-4A96-9E77-1D2D7C5737F2}" type="datetime1">
              <a:rPr lang="en-US" smtClean="0"/>
              <a:t>9/21/2016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41C03-C33E-4FCC-A65A-60893F7622A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6873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7B95A-242B-4DA8-9788-F6D776E8E244}" type="datetime1">
              <a:rPr lang="en-US" smtClean="0"/>
              <a:t>9/21/2016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41C03-C33E-4FCC-A65A-60893F7622A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529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12F11-E450-4848-A901-1A378B61FC4F}" type="datetime1">
              <a:rPr lang="en-US" smtClean="0"/>
              <a:t>9/21/2016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41C03-C33E-4FCC-A65A-60893F7622A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3419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0512E-C085-451C-A666-37A4BB295AF8}" type="datetime1">
              <a:rPr lang="en-US" smtClean="0"/>
              <a:t>9/21/2016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41C03-C33E-4FCC-A65A-60893F7622A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515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90B4B-3B9D-4303-9895-C0EEA76DF363}" type="datetime1">
              <a:rPr lang="en-US" smtClean="0"/>
              <a:t>9/21/2016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41C03-C33E-4FCC-A65A-60893F7622A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020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EEE22-5109-48CD-B33D-4F9CD519402A}" type="datetime1">
              <a:rPr lang="en-US" smtClean="0"/>
              <a:t>9/21/2016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41C03-C33E-4FCC-A65A-60893F7622A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66999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26F4D-4322-4077-B0AD-4B1E3340CF90}" type="datetime1">
              <a:rPr lang="en-US" smtClean="0"/>
              <a:t>9/21/2016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41C03-C33E-4FCC-A65A-60893F7622A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4246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1C5C1A-7DF3-4F8B-9D32-678B9D1A128C}" type="datetime1">
              <a:rPr lang="en-US" smtClean="0"/>
              <a:t>9/21/2016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41C03-C33E-4FCC-A65A-60893F7622A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6654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06171" y="867228"/>
            <a:ext cx="7939315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DIRECTIONAL DESIGN</a:t>
            </a:r>
          </a:p>
          <a:p>
            <a:pPr algn="ctr"/>
            <a:endParaRPr lang="en-US" sz="36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endParaRPr lang="en-US" sz="3600" b="1" dirty="0">
              <a:solidFill>
                <a:schemeClr val="tx1">
                  <a:lumMod val="65000"/>
                  <a:lumOff val="35000"/>
                </a:schemeClr>
              </a:solidFill>
              <a:latin typeface="Gulim" panose="020B0600000101010101" pitchFamily="34" charset="-127"/>
              <a:ea typeface="Gulim" panose="020B0600000101010101" pitchFamily="34" charset="-127"/>
              <a:cs typeface="Arial Unicode MS" panose="020B0604020202020204" pitchFamily="34" charset="-128"/>
            </a:endParaRPr>
          </a:p>
          <a:p>
            <a:pPr algn="ctr"/>
            <a:r>
              <a: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ulim" panose="020B0600000101010101" pitchFamily="34" charset="-127"/>
                <a:ea typeface="Gulim" panose="020B0600000101010101" pitchFamily="34" charset="-127"/>
                <a:cs typeface="Arial Unicode MS" panose="020B0604020202020204" pitchFamily="34" charset="-128"/>
              </a:rPr>
              <a:t>BODY MACHINE FITNESS</a:t>
            </a:r>
          </a:p>
          <a:p>
            <a:pPr algn="ctr"/>
            <a:endParaRPr 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Gulim" panose="020B0600000101010101" pitchFamily="34" charset="-127"/>
              <a:ea typeface="Gulim" panose="020B0600000101010101" pitchFamily="34" charset="-127"/>
              <a:cs typeface="Arial Unicode MS" panose="020B0604020202020204" pitchFamily="34" charset="-128"/>
            </a:endParaRPr>
          </a:p>
          <a:p>
            <a:pPr algn="ctr"/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ulim" panose="020B0600000101010101" pitchFamily="34" charset="-127"/>
                <a:ea typeface="Gulim" panose="020B0600000101010101" pitchFamily="34" charset="-127"/>
                <a:cs typeface="Arial Unicode MS" panose="020B0604020202020204" pitchFamily="34" charset="-128"/>
              </a:rPr>
              <a:t>PLANO, TEXAS</a:t>
            </a:r>
          </a:p>
          <a:p>
            <a:pPr algn="ctr"/>
            <a:endParaRPr lang="en-US" sz="3600" b="1" i="1" dirty="0" smtClean="0">
              <a:solidFill>
                <a:schemeClr val="tx1">
                  <a:lumMod val="65000"/>
                  <a:lumOff val="35000"/>
                </a:schemeClr>
              </a:solidFill>
              <a:latin typeface="Gulim" panose="020B0600000101010101" pitchFamily="34" charset="-127"/>
              <a:ea typeface="Gulim" panose="020B0600000101010101" pitchFamily="34" charset="-127"/>
              <a:cs typeface="Arial Unicode MS" panose="020B0604020202020204" pitchFamily="34" charset="-128"/>
            </a:endParaRPr>
          </a:p>
          <a:p>
            <a:pPr algn="ctr"/>
            <a:endParaRPr lang="en-US" sz="3600" b="1" i="1" dirty="0">
              <a:solidFill>
                <a:schemeClr val="tx1">
                  <a:lumMod val="65000"/>
                  <a:lumOff val="35000"/>
                </a:schemeClr>
              </a:solidFill>
              <a:latin typeface="Gulim" panose="020B0600000101010101" pitchFamily="34" charset="-127"/>
              <a:ea typeface="Gulim" panose="020B0600000101010101" pitchFamily="34" charset="-127"/>
              <a:cs typeface="Arial Unicode MS" panose="020B0604020202020204" pitchFamily="34" charset="-12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41C03-C33E-4FCC-A65A-60893F7622A9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8342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3143" y="261257"/>
            <a:ext cx="88972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PATIO / EXTERIOR INSPIRATION Cont.</a:t>
            </a: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2030" y="5490079"/>
            <a:ext cx="49015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Materials that are sturdy that may be made of wood, metal and/or plastic (pictures reflect group seating but will apply to smaller tables with four chairs)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030" y="853732"/>
            <a:ext cx="6691661" cy="444398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41C03-C33E-4FCC-A65A-60893F7622A9}" type="slidenum">
              <a:rPr lang="en-US" smtClean="0"/>
              <a:t>10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4945" y="3224390"/>
            <a:ext cx="5428571" cy="284761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8" name="TextBox 7"/>
          <p:cNvSpPr txBox="1"/>
          <p:nvPr/>
        </p:nvSpPr>
        <p:spPr>
          <a:xfrm>
            <a:off x="8000201" y="2435888"/>
            <a:ext cx="25980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Live ‘green’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wall with company logo/name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779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057" y="919864"/>
            <a:ext cx="5257143" cy="561904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" name="TextBox 1"/>
          <p:cNvSpPr txBox="1"/>
          <p:nvPr/>
        </p:nvSpPr>
        <p:spPr>
          <a:xfrm>
            <a:off x="653143" y="261257"/>
            <a:ext cx="72861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MAIN WORKOUT SPACE INSPIRATION</a:t>
            </a: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37945" y="1235607"/>
            <a:ext cx="6154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Accent color of cobalt blue in ceiling and/or walls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41C03-C33E-4FCC-A65A-60893F7622A9}" type="slidenum">
              <a:rPr lang="en-US" smtClean="0"/>
              <a:t>11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0858" y="2003114"/>
            <a:ext cx="5966262" cy="377039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2757885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3143" y="261257"/>
            <a:ext cx="72861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MAIN WORKOUT SPACE INSPIRATION</a:t>
            </a: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41C03-C33E-4FCC-A65A-60893F7622A9}" type="slidenum">
              <a:rPr lang="en-US" smtClean="0"/>
              <a:t>12</a:t>
            </a:fld>
            <a:endParaRPr lang="en-US" dirty="0"/>
          </a:p>
        </p:txBody>
      </p:sp>
      <p:pic>
        <p:nvPicPr>
          <p:cNvPr id="5123" name="yui_3_16_0_ym19_1_1473250573163_77909" descr="image0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2437" y="261257"/>
            <a:ext cx="5352330" cy="35560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yui_3_16_0_ym19_1_1473250573163_77979" descr="image0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41" y="1316904"/>
            <a:ext cx="5785679" cy="391087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yui_3_16_0_ym19_1_1473250573163_77881" descr="image0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3328" y="3272342"/>
            <a:ext cx="3283382" cy="328338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0715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881" y="885372"/>
            <a:ext cx="4672623" cy="323387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5137" y="3761307"/>
            <a:ext cx="4229905" cy="296016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" name="TextBox 1"/>
          <p:cNvSpPr txBox="1"/>
          <p:nvPr/>
        </p:nvSpPr>
        <p:spPr>
          <a:xfrm>
            <a:off x="653143" y="261257"/>
            <a:ext cx="72861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GUEST SERVICES INSPIRATION</a:t>
            </a: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41C03-C33E-4FCC-A65A-60893F7622A9}" type="slidenum">
              <a:rPr lang="en-US" smtClean="0"/>
              <a:t>13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2589" y="261257"/>
            <a:ext cx="4214378" cy="418011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284271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3143" y="261257"/>
            <a:ext cx="72861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MEN LOCKER ROOM FURNITURE &amp; MATERIALS INSPIRATION</a:t>
            </a: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1992" y="951652"/>
            <a:ext cx="7017646" cy="432840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743" y="2815771"/>
            <a:ext cx="5830286" cy="381246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9" name="TextBox 8"/>
          <p:cNvSpPr txBox="1"/>
          <p:nvPr/>
        </p:nvSpPr>
        <p:spPr>
          <a:xfrm>
            <a:off x="1073135" y="1879155"/>
            <a:ext cx="3778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Very nice mix of wood, class, stone, leather.  Great lighting.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71386" y="5630981"/>
            <a:ext cx="3778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Incorporate one of the inspiration bench options on slide 15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41C03-C33E-4FCC-A65A-60893F7622A9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3765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3143" y="261257"/>
            <a:ext cx="72861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WOMEN LOCKER ROOM FURNITURE &amp; MATERIALS INSPIRATION</a:t>
            </a: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5875" y="5948879"/>
            <a:ext cx="5087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Spa-like  locker rooms and showers.  Great use of lighting, wood mixed with concrete and metal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96113" y="5671880"/>
            <a:ext cx="33614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Large textured tiles and Japanese rocks showers and frosted glass doors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5019" y="942798"/>
            <a:ext cx="3050634" cy="465553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46" y="1519676"/>
            <a:ext cx="6382285" cy="423440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41C03-C33E-4FCC-A65A-60893F7622A9}" type="slidenum">
              <a:rPr lang="en-US" smtClean="0"/>
              <a:t>15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3300" y="1966671"/>
            <a:ext cx="2654581" cy="3473076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2727010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3143" y="261257"/>
            <a:ext cx="72861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LOCKERS &amp; CUBBIES 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INSPIRATION</a:t>
            </a: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41C03-C33E-4FCC-A65A-60893F7622A9}" type="slidenum">
              <a:rPr lang="en-US" smtClean="0"/>
              <a:t>16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8496" y="209788"/>
            <a:ext cx="5133333" cy="466666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981" y="3250945"/>
            <a:ext cx="5661891" cy="325102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2829127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829" y="4452914"/>
            <a:ext cx="5849579" cy="208599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" name="TextBox 1"/>
          <p:cNvSpPr txBox="1"/>
          <p:nvPr/>
        </p:nvSpPr>
        <p:spPr>
          <a:xfrm>
            <a:off x="653143" y="261257"/>
            <a:ext cx="76635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LOCKER BENCHES 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AND TOWELS SHELF INSPIRATION</a:t>
            </a: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439" y="1098405"/>
            <a:ext cx="4833257" cy="250659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41C03-C33E-4FCC-A65A-60893F7622A9}" type="slidenum">
              <a:rPr lang="en-US" smtClean="0"/>
              <a:t>17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8280" y="261257"/>
            <a:ext cx="3457648" cy="6331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787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3143" y="261257"/>
            <a:ext cx="72861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WALL ARTWORK/MESSAGE</a:t>
            </a: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114" y="942192"/>
            <a:ext cx="5200000" cy="513333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41C03-C33E-4FCC-A65A-60893F7622A9}" type="slidenum">
              <a:rPr lang="en-US" smtClean="0"/>
              <a:t>18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7486" y="144390"/>
            <a:ext cx="5029652" cy="621196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3723941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2363" y="261257"/>
            <a:ext cx="4313381" cy="364345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3502" y="3157960"/>
            <a:ext cx="5123809" cy="338095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" name="TextBox 1"/>
          <p:cNvSpPr txBox="1"/>
          <p:nvPr/>
        </p:nvSpPr>
        <p:spPr>
          <a:xfrm>
            <a:off x="653143" y="261257"/>
            <a:ext cx="72861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SIGNAGE 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INSPIRATION</a:t>
            </a: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41C03-C33E-4FCC-A65A-60893F7622A9}" type="slidenum">
              <a:rPr lang="en-US" smtClean="0"/>
              <a:t>19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412116" y="1386443"/>
            <a:ext cx="14131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3D Sculpture of BMF logo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771" y="1288226"/>
            <a:ext cx="3715261" cy="27920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2634076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258" y="854242"/>
            <a:ext cx="7082970" cy="562682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7" name="TextBox 6"/>
          <p:cNvSpPr txBox="1"/>
          <p:nvPr/>
        </p:nvSpPr>
        <p:spPr>
          <a:xfrm>
            <a:off x="653143" y="261257"/>
            <a:ext cx="108857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THE ‘LOOK &amp; FEEL’ OF THE ENTIRE GYM (workout area would be different)</a:t>
            </a: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157029" y="854242"/>
            <a:ext cx="3759199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Chic, elegant, 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luxurious and edgy</a:t>
            </a:r>
            <a:endParaRPr lang="en-US" sz="16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Incorporation of 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unique 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elements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Semi-contemporary: clean/sleek materials and furniture that are functional, use of leather, wood, stones such as granite, marble etc. but not plastic if possible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Semi-industrial: use of concrete, iron/steel, range of gray/black colors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Warm (earthy) and inviting: 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use of rich color tree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barks, washed 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wood, lighting (ex.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pot lights, strip lights hidden under materials)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Natural &amp; fresh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use of moss, greeneries in walls, white/cream 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colors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Design objective:  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to find a balance between cold (industrial/ contemporary) and warmth (earthy/greens) and pop of colors from items such as rich tree barks material/furniture, greenery accents (moss, plants, etc.), black iron/steel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41C03-C33E-4FCC-A65A-60893F7622A9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198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3143" y="261257"/>
            <a:ext cx="72861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SIGNAGE 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INSPIRATION - EXTERIOR</a:t>
            </a: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41C03-C33E-4FCC-A65A-60893F7622A9}" type="slidenum">
              <a:rPr lang="en-US" smtClean="0"/>
              <a:t>20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0457" y="118146"/>
            <a:ext cx="3980952" cy="263809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8239" y="2900817"/>
            <a:ext cx="5000000" cy="363809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801" y="1043649"/>
            <a:ext cx="4199522" cy="562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352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3143" y="261257"/>
            <a:ext cx="72861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SIGNAGE 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INSPIRATION - INTERIOR</a:t>
            </a: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41C03-C33E-4FCC-A65A-60893F7622A9}" type="slidenum">
              <a:rPr lang="en-US" smtClean="0"/>
              <a:t>21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9345" y="1961850"/>
            <a:ext cx="2836883" cy="216795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5069" y="1453850"/>
            <a:ext cx="1995435" cy="300230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1382" y="1043649"/>
            <a:ext cx="3439657" cy="477136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97178" y="4737852"/>
            <a:ext cx="1080155" cy="1271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044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37029" y="261257"/>
            <a:ext cx="110018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THE ‘LOOK &amp; FEEL’ OF THE ENTIRE GYM (workout area would be different)</a:t>
            </a: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658" y="1094985"/>
            <a:ext cx="5036457" cy="546656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7943" y="2045069"/>
            <a:ext cx="5704762" cy="388571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" name="TextBox 1"/>
          <p:cNvSpPr txBox="1"/>
          <p:nvPr/>
        </p:nvSpPr>
        <p:spPr>
          <a:xfrm>
            <a:off x="6744854" y="1159646"/>
            <a:ext cx="37314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Beautiful balance and mix between concrete, wood and 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ambiance lighting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41C03-C33E-4FCC-A65A-60893F7622A9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4295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7029" y="261257"/>
            <a:ext cx="110018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THE ‘LOOK &amp; FEEL’ OF THE ENTIRE GYM (excluding the inside workout area)</a:t>
            </a: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505" y="878353"/>
            <a:ext cx="6383096" cy="290139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7943" y="2490198"/>
            <a:ext cx="5834742" cy="386615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" name="TextBox 2"/>
          <p:cNvSpPr txBox="1"/>
          <p:nvPr/>
        </p:nvSpPr>
        <p:spPr>
          <a:xfrm>
            <a:off x="537029" y="4488826"/>
            <a:ext cx="49929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This is a fabulous display of well-placed art-like greenery and unique wood elements to represent the “real/raw” part of the brand DNA; yet, still stay true to the chic elegant theme.  This also is in line with the ‘earthy/warm’ feeling component to offset the concrete and metal that we’re going to use.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41C03-C33E-4FCC-A65A-60893F7622A9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129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3143" y="261257"/>
            <a:ext cx="110453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RECEPTION AND LOBBY INSPIRATION (check-in area)</a:t>
            </a: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3143" y="1201541"/>
            <a:ext cx="58490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Long slab wood table wood/metal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6037" y="1066790"/>
            <a:ext cx="4462477" cy="45497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41C03-C33E-4FCC-A65A-60893F7622A9}" type="slidenum">
              <a:rPr lang="en-US" smtClean="0"/>
              <a:t>5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513" y="2326490"/>
            <a:ext cx="5714286" cy="35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551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645" y="1976456"/>
            <a:ext cx="4601028" cy="254543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0" name="TextBox 9"/>
          <p:cNvSpPr txBox="1"/>
          <p:nvPr/>
        </p:nvSpPr>
        <p:spPr>
          <a:xfrm>
            <a:off x="653143" y="261257"/>
            <a:ext cx="72861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CAFÉ BAR INSPIRATION</a:t>
            </a: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4170" y="3006696"/>
            <a:ext cx="6647544" cy="361632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" name="TextBox 2"/>
          <p:cNvSpPr txBox="1"/>
          <p:nvPr/>
        </p:nvSpPr>
        <p:spPr>
          <a:xfrm>
            <a:off x="653143" y="1313538"/>
            <a:ext cx="35396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Cool lighting above and beneath wood bar top to warm up the area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5241895"/>
            <a:ext cx="48895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Inspiration visual of  good mix between natural wood, concrete and stones highlighted by the greens in the back that can be replaced with plants, moss décor, etc.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1165" y="261257"/>
            <a:ext cx="5493554" cy="262000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41C03-C33E-4FCC-A65A-60893F7622A9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3143" y="261257"/>
            <a:ext cx="72861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CAFÉ COMMUNAL TABLE 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&amp; 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CHANDERLIER 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INSPIRATION </a:t>
            </a: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41C03-C33E-4FCC-A65A-60893F7622A9}" type="slidenum">
              <a:rPr lang="en-US" smtClean="0"/>
              <a:t>7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1400" y="3271957"/>
            <a:ext cx="5859456" cy="344951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736" y="1434694"/>
            <a:ext cx="6259374" cy="380740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5912" y="261257"/>
            <a:ext cx="3916488" cy="286905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3378320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3143" y="261257"/>
            <a:ext cx="72861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SOFT SEATING MATERIALS INSPIRATION</a:t>
            </a: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405" y="3023093"/>
            <a:ext cx="5123809" cy="371936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8" name="TextBox 7"/>
          <p:cNvSpPr txBox="1"/>
          <p:nvPr/>
        </p:nvSpPr>
        <p:spPr>
          <a:xfrm>
            <a:off x="1320801" y="5911460"/>
            <a:ext cx="31931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Example of sleek sofa (leather instead of fabric) with a bit of an edge and would be great in  black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60342" y="6157681"/>
            <a:ext cx="27973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petrified wood side tables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41C03-C33E-4FCC-A65A-60893F7622A9}" type="slidenum">
              <a:rPr lang="en-US" smtClean="0"/>
              <a:t>8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5752" y="849070"/>
            <a:ext cx="2323240" cy="19863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6399" y="4256027"/>
            <a:ext cx="4488402" cy="18023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2222" y="434109"/>
            <a:ext cx="4896755" cy="352391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1851721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3143" y="261257"/>
            <a:ext cx="72861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PATIO / EXTERIOR INSPIRATION</a:t>
            </a: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4522" y="3771680"/>
            <a:ext cx="2815358" cy="276723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sp>
        <p:nvSpPr>
          <p:cNvPr id="8" name="TextBox 7"/>
          <p:cNvSpPr txBox="1"/>
          <p:nvPr/>
        </p:nvSpPr>
        <p:spPr>
          <a:xfrm>
            <a:off x="350132" y="4616687"/>
            <a:ext cx="37593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Fantastic visual of the ‘vibe’ of the patio with mix of greens, wood, iron, and lighting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50394" y="2903922"/>
            <a:ext cx="2659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Nice display of potted plants as a border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41C03-C33E-4FCC-A65A-60893F7622A9}" type="slidenum">
              <a:rPr lang="en-US" smtClean="0"/>
              <a:t>9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132" y="840448"/>
            <a:ext cx="4088518" cy="328359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5752" y="353098"/>
            <a:ext cx="4171950" cy="568642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2971195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2972</TotalTime>
  <Words>577</Words>
  <Application>Microsoft Office PowerPoint</Application>
  <PresentationFormat>Widescreen</PresentationFormat>
  <Paragraphs>72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 Unicode MS</vt:lpstr>
      <vt:lpstr>Gulim</vt:lpstr>
      <vt:lpstr>Arial</vt:lpstr>
      <vt:lpstr>Calibri</vt:lpstr>
      <vt:lpstr>Calibri Light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Margaux Jade Phoenix</dc:creator>
  <cp:lastModifiedBy>Margaux Jade Phoenix</cp:lastModifiedBy>
  <cp:revision>155</cp:revision>
  <dcterms:created xsi:type="dcterms:W3CDTF">2016-01-27T21:43:07Z</dcterms:created>
  <dcterms:modified xsi:type="dcterms:W3CDTF">2016-09-21T20:39:01Z</dcterms:modified>
</cp:coreProperties>
</file>