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700" r:id="rId1"/>
  </p:sldMasterIdLst>
  <p:notesMasterIdLst>
    <p:notesMasterId r:id="rId3"/>
  </p:notesMasterIdLst>
  <p:handoutMasterIdLst>
    <p:handoutMasterId r:id="rId4"/>
  </p:handoutMasterIdLst>
  <p:sldIdLst>
    <p:sldId id="625" r:id="rId2"/>
  </p:sldIdLst>
  <p:sldSz cx="9906000" cy="6858000" type="A4"/>
  <p:notesSz cx="6797675" cy="9926638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folHlink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orient="horz" pos="103">
          <p15:clr>
            <a:srgbClr val="A4A3A4"/>
          </p15:clr>
        </p15:guide>
        <p15:guide id="3" orient="horz" pos="1185" userDrawn="1">
          <p15:clr>
            <a:srgbClr val="A4A3A4"/>
          </p15:clr>
        </p15:guide>
        <p15:guide id="4" pos="943" userDrawn="1">
          <p15:clr>
            <a:srgbClr val="A4A3A4"/>
          </p15:clr>
        </p15:guide>
        <p15:guide id="5" pos="308" userDrawn="1">
          <p15:clr>
            <a:srgbClr val="A4A3A4"/>
          </p15:clr>
        </p15:guide>
        <p15:guide id="6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anie Collet" initials="SC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E5"/>
    <a:srgbClr val="CCD6DE"/>
    <a:srgbClr val="E7EFF2"/>
    <a:srgbClr val="FEE233"/>
    <a:srgbClr val="0700FF"/>
    <a:srgbClr val="4A6779"/>
    <a:srgbClr val="B7E4DA"/>
    <a:srgbClr val="384B5C"/>
    <a:srgbClr val="6B97A3"/>
    <a:srgbClr val="A7A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unkle Formatvorlage 1 - Akz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04" autoAdjust="0"/>
    <p:restoredTop sz="86430" autoAdjust="0"/>
  </p:normalViewPr>
  <p:slideViewPr>
    <p:cSldViewPr snapToGrid="0" showGuides="1">
      <p:cViewPr>
        <p:scale>
          <a:sx n="150" d="100"/>
          <a:sy n="150" d="100"/>
        </p:scale>
        <p:origin x="1312" y="496"/>
      </p:cViewPr>
      <p:guideLst>
        <p:guide orient="horz" pos="2115"/>
        <p:guide orient="horz" pos="103"/>
        <p:guide orient="horz" pos="1185"/>
        <p:guide pos="943"/>
        <p:guide pos="308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9432"/>
    </p:cViewPr>
  </p:sorterViewPr>
  <p:notesViewPr>
    <p:cSldViewPr snapToGrid="0" showGuides="1">
      <p:cViewPr varScale="1">
        <p:scale>
          <a:sx n="109" d="100"/>
          <a:sy n="109" d="100"/>
        </p:scale>
        <p:origin x="4400" y="184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tags" Target="tags/tag1.xml"/><Relationship Id="rId6" Type="http://schemas.openxmlformats.org/officeDocument/2006/relationships/commentAuthors" Target="commentAuthor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t" anchorCtr="0" compatLnSpc="1">
            <a:prstTxWarp prst="textNoShape">
              <a:avLst/>
            </a:prstTxWarp>
          </a:bodyPr>
          <a:lstStyle>
            <a:lvl1pPr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853" y="3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t" anchorCtr="0" compatLnSpc="1">
            <a:prstTxWarp prst="textNoShape">
              <a:avLst/>
            </a:prstTxWarp>
          </a:bodyPr>
          <a:lstStyle>
            <a:lvl1pPr algn="r"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925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b" anchorCtr="0" compatLnSpc="1">
            <a:prstTxWarp prst="textNoShape">
              <a:avLst/>
            </a:prstTxWarp>
          </a:bodyPr>
          <a:lstStyle>
            <a:lvl1pPr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853" y="9433925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b" anchorCtr="0" compatLnSpc="1">
            <a:prstTxWarp prst="textNoShape">
              <a:avLst/>
            </a:prstTxWarp>
          </a:bodyPr>
          <a:lstStyle>
            <a:lvl1pPr algn="r"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52FAB3A3-1AF1-4384-B39B-8700482EE55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4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t" anchorCtr="0" compatLnSpc="1">
            <a:prstTxWarp prst="textNoShape">
              <a:avLst/>
            </a:prstTxWarp>
          </a:bodyPr>
          <a:lstStyle>
            <a:lvl1pPr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53" y="3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t" anchorCtr="0" compatLnSpc="1">
            <a:prstTxWarp prst="textNoShape">
              <a:avLst/>
            </a:prstTxWarp>
          </a:bodyPr>
          <a:lstStyle>
            <a:lvl1pPr algn="r"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9138" y="741363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52" y="4716197"/>
            <a:ext cx="4985772" cy="446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925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b" anchorCtr="0" compatLnSpc="1">
            <a:prstTxWarp prst="textNoShape">
              <a:avLst/>
            </a:prstTxWarp>
          </a:bodyPr>
          <a:lstStyle>
            <a:lvl1pPr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53" y="9433925"/>
            <a:ext cx="2942822" cy="49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7" tIns="46048" rIns="92097" bIns="46048" numCol="1" anchor="b" anchorCtr="0" compatLnSpc="1">
            <a:prstTxWarp prst="textNoShape">
              <a:avLst/>
            </a:prstTxWarp>
          </a:bodyPr>
          <a:lstStyle>
            <a:lvl1pPr algn="r" defTabSz="923567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Char char="–"/>
              <a:defRPr sz="14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10619D8-4EC9-478A-BB64-0BA2F4037FE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34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4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2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3.vml"/><Relationship Id="rId2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4" Type="http://schemas.openxmlformats.org/officeDocument/2006/relationships/oleObject" Target="../embeddings/oleObject4.bin"/><Relationship Id="rId1" Type="http://schemas.openxmlformats.org/officeDocument/2006/relationships/vmlDrawing" Target="../drawings/vmlDrawing4.vml"/><Relationship Id="rId2" Type="http://schemas.openxmlformats.org/officeDocument/2006/relationships/tags" Target="../tags/tag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08354" name="Rectangle 2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105" name="think-cell Folie" r:id="rId4" imgW="0" imgH="0" progId="TCLayout.ActiveDocument.1">
                  <p:embed/>
                </p:oleObj>
              </mc:Choice>
              <mc:Fallback>
                <p:oleObj name="think-cell Folie" r:id="rId4" imgW="0" imgH="0" progId="TCLayout.ActiveDocument.1">
                  <p:embed/>
                  <p:pic>
                    <p:nvPicPr>
                      <p:cNvPr id="0" name="AutoShape 205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08355" name="Rectangle 3"/>
          <p:cNvSpPr>
            <a:spLocks noChangeArrowheads="1"/>
          </p:cNvSpPr>
          <p:nvPr/>
        </p:nvSpPr>
        <p:spPr bwMode="auto">
          <a:xfrm>
            <a:off x="0" y="552318"/>
            <a:ext cx="9906000" cy="5893451"/>
          </a:xfrm>
          <a:prstGeom prst="rect">
            <a:avLst/>
          </a:prstGeom>
          <a:solidFill>
            <a:srgbClr val="E4E4E4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de-DE"/>
          </a:p>
        </p:txBody>
      </p:sp>
      <p:sp>
        <p:nvSpPr>
          <p:cNvPr id="47083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87363" y="559245"/>
            <a:ext cx="8750300" cy="706437"/>
          </a:xfrm>
        </p:spPr>
        <p:txBody>
          <a:bodyPr/>
          <a:lstStyle>
            <a:lvl1pPr>
              <a:defRPr>
                <a:solidFill>
                  <a:srgbClr val="383D4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70835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87363" y="1330253"/>
            <a:ext cx="8723312" cy="4046610"/>
          </a:xfrm>
        </p:spPr>
        <p:txBody>
          <a:bodyPr lIns="91440" tIns="45720" rIns="91440" bIns="45720"/>
          <a:lstStyle>
            <a:lvl1pPr marL="0" indent="0">
              <a:buFont typeface="Arial" charset="0"/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grpSp>
        <p:nvGrpSpPr>
          <p:cNvPr id="10" name="Gruppierung 9"/>
          <p:cNvGrpSpPr>
            <a:grpSpLocks noChangeAspect="1"/>
          </p:cNvGrpSpPr>
          <p:nvPr userDrawn="1"/>
        </p:nvGrpSpPr>
        <p:grpSpPr>
          <a:xfrm>
            <a:off x="8940675" y="60822"/>
            <a:ext cx="540000" cy="428342"/>
            <a:chOff x="8895347" y="41273"/>
            <a:chExt cx="532559" cy="428342"/>
          </a:xfrm>
        </p:grpSpPr>
        <p:sp>
          <p:nvSpPr>
            <p:cNvPr id="11" name="Rechteck 10"/>
            <p:cNvSpPr/>
            <p:nvPr/>
          </p:nvSpPr>
          <p:spPr>
            <a:xfrm>
              <a:off x="8895347" y="118243"/>
              <a:ext cx="532559" cy="2838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eaLnBrk="0" hangingPunct="0">
                <a:lnSpc>
                  <a:spcPct val="105000"/>
                </a:lnSpc>
                <a:spcBef>
                  <a:spcPct val="45000"/>
                </a:spcBef>
                <a:buClr>
                  <a:schemeClr val="accent2"/>
                </a:buClr>
                <a:buSzPct val="130000"/>
              </a:pPr>
              <a:r>
                <a:rPr lang="en-US" sz="600" b="1" dirty="0" smtClean="0">
                  <a:solidFill>
                    <a:schemeClr val="tx2"/>
                  </a:solidFill>
                  <a:latin typeface="Apple Braille" charset="0"/>
                  <a:ea typeface="Apple Braille" charset="0"/>
                  <a:cs typeface="Apple Braille" charset="0"/>
                </a:rPr>
                <a:t>Connected</a:t>
              </a:r>
              <a:br>
                <a:rPr lang="en-US" sz="600" b="1" dirty="0" smtClean="0">
                  <a:solidFill>
                    <a:schemeClr val="tx2"/>
                  </a:solidFill>
                  <a:latin typeface="Apple Braille" charset="0"/>
                  <a:ea typeface="Apple Braille" charset="0"/>
                  <a:cs typeface="Apple Braille" charset="0"/>
                </a:rPr>
              </a:br>
              <a:r>
                <a:rPr lang="en-US" sz="600" b="1" dirty="0" smtClean="0">
                  <a:solidFill>
                    <a:schemeClr val="accent3"/>
                  </a:solidFill>
                  <a:latin typeface="Apple Braille" charset="0"/>
                  <a:ea typeface="Apple Braille" charset="0"/>
                  <a:cs typeface="Apple Braille" charset="0"/>
                </a:rPr>
                <a:t>Value</a:t>
              </a:r>
            </a:p>
          </p:txBody>
        </p:sp>
        <p:sp>
          <p:nvSpPr>
            <p:cNvPr id="12" name="Bogen 11"/>
            <p:cNvSpPr/>
            <p:nvPr/>
          </p:nvSpPr>
          <p:spPr bwMode="auto">
            <a:xfrm rot="18360000" flipH="1" flipV="1">
              <a:off x="8944258" y="41273"/>
              <a:ext cx="428342" cy="428342"/>
            </a:xfrm>
            <a:prstGeom prst="arc">
              <a:avLst>
                <a:gd name="adj1" fmla="val 562677"/>
                <a:gd name="adj2" fmla="val 10577168"/>
              </a:avLst>
            </a:prstGeom>
            <a:noFill/>
            <a:ln w="381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sz="600"/>
            </a:p>
          </p:txBody>
        </p:sp>
        <p:sp>
          <p:nvSpPr>
            <p:cNvPr id="13" name="Bogen 12"/>
            <p:cNvSpPr/>
            <p:nvPr/>
          </p:nvSpPr>
          <p:spPr bwMode="auto">
            <a:xfrm rot="18578562" flipH="1">
              <a:off x="8944258" y="41273"/>
              <a:ext cx="428342" cy="428342"/>
            </a:xfrm>
            <a:prstGeom prst="arc">
              <a:avLst>
                <a:gd name="adj1" fmla="val 562677"/>
                <a:gd name="adj2" fmla="val 10561851"/>
              </a:avLst>
            </a:prstGeom>
            <a:noFill/>
            <a:ln w="38100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sz="600"/>
            </a:p>
          </p:txBody>
        </p:sp>
      </p:grpSp>
      <p:sp>
        <p:nvSpPr>
          <p:cNvPr id="15" name="Rechteck 14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87363" y="1603948"/>
            <a:ext cx="8966200" cy="4571427"/>
          </a:xfrm>
        </p:spPr>
        <p:txBody>
          <a:bodyPr/>
          <a:lstStyle>
            <a:lvl1pPr>
              <a:buClr>
                <a:schemeClr val="accent2"/>
              </a:buClr>
              <a:defRPr baseline="0">
                <a:solidFill>
                  <a:schemeClr val="tx2"/>
                </a:solidFill>
              </a:defRPr>
            </a:lvl1pPr>
            <a:lvl2pPr>
              <a:buClr>
                <a:schemeClr val="accent2"/>
              </a:buClr>
              <a:defRPr baseline="0">
                <a:solidFill>
                  <a:schemeClr val="tx2"/>
                </a:solidFill>
              </a:defRPr>
            </a:lvl2pPr>
            <a:lvl3pPr>
              <a:buClr>
                <a:schemeClr val="accent2"/>
              </a:buClr>
              <a:defRPr baseline="0">
                <a:solidFill>
                  <a:schemeClr val="tx2"/>
                </a:solidFill>
              </a:defRPr>
            </a:lvl3pPr>
            <a:lvl4pPr>
              <a:buClr>
                <a:schemeClr val="accent2"/>
              </a:buClr>
              <a:buFont typeface="Wingdings" pitchFamily="2" charset="2"/>
              <a:buChar char="§"/>
              <a:defRPr baseline="0">
                <a:solidFill>
                  <a:schemeClr val="tx2"/>
                </a:solidFill>
              </a:defRPr>
            </a:lvl4pPr>
            <a:lvl5pPr>
              <a:buClr>
                <a:schemeClr val="accent2"/>
              </a:buCl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602286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817" name="think-cell Folie" r:id="rId4" imgW="180" imgH="180" progId="TCLayout.ActiveDocument.1">
                  <p:embed/>
                </p:oleObj>
              </mc:Choice>
              <mc:Fallback>
                <p:oleObj name="think-cell Folie" r:id="rId4" imgW="180" imgH="18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Inhaltsplatzhalter 3"/>
          <p:cNvSpPr>
            <a:spLocks noGrp="1"/>
          </p:cNvSpPr>
          <p:nvPr>
            <p:ph sz="half" idx="10"/>
          </p:nvPr>
        </p:nvSpPr>
        <p:spPr>
          <a:xfrm>
            <a:off x="5094000" y="2260800"/>
            <a:ext cx="4248000" cy="39600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defRPr lang="de-DE" sz="160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defRPr lang="de-DE" sz="140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defRPr lang="de-DE" sz="120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lang="de-DE" sz="100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defRPr lang="de-DE" sz="100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Inhaltsplatzhalter 3"/>
          <p:cNvSpPr>
            <a:spLocks noGrp="1"/>
          </p:cNvSpPr>
          <p:nvPr>
            <p:ph sz="half" idx="12"/>
          </p:nvPr>
        </p:nvSpPr>
        <p:spPr>
          <a:xfrm>
            <a:off x="560025" y="1849438"/>
            <a:ext cx="4248000" cy="360000"/>
          </a:xfrm>
          <a:solidFill>
            <a:schemeClr val="accent3"/>
          </a:solidFill>
        </p:spPr>
        <p:txBody>
          <a:bodyPr/>
          <a:lstStyle>
            <a:lvl1pPr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2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60025" y="2260800"/>
            <a:ext cx="4248000" cy="3960000"/>
          </a:xfrm>
          <a:solidFill>
            <a:schemeClr val="bg1"/>
          </a:solidFill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10" name="Rechteck 9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ox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Inhaltsplatzhalter 3"/>
          <p:cNvSpPr>
            <a:spLocks noGrp="1"/>
          </p:cNvSpPr>
          <p:nvPr>
            <p:ph sz="half" idx="12"/>
          </p:nvPr>
        </p:nvSpPr>
        <p:spPr>
          <a:xfrm>
            <a:off x="561975" y="1846800"/>
            <a:ext cx="4248000" cy="360000"/>
          </a:xfrm>
          <a:solidFill>
            <a:schemeClr val="accent3"/>
          </a:solidFill>
        </p:spPr>
        <p:txBody>
          <a:bodyPr/>
          <a:lstStyle>
            <a:lvl1pPr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2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6" name="Inhaltsplatzhalter 3"/>
          <p:cNvSpPr>
            <a:spLocks noGrp="1"/>
          </p:cNvSpPr>
          <p:nvPr>
            <p:ph sz="half" idx="13"/>
          </p:nvPr>
        </p:nvSpPr>
        <p:spPr>
          <a:xfrm>
            <a:off x="5094000" y="1846800"/>
            <a:ext cx="4248000" cy="360000"/>
          </a:xfrm>
          <a:solidFill>
            <a:schemeClr val="accent3"/>
          </a:solidFill>
        </p:spPr>
        <p:txBody>
          <a:bodyPr/>
          <a:lstStyle>
            <a:lvl1pPr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2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61975" y="2260800"/>
            <a:ext cx="4248000" cy="3960000"/>
          </a:xfrm>
          <a:solidFill>
            <a:schemeClr val="bg1"/>
          </a:solidFill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094000" y="2260800"/>
            <a:ext cx="4248000" cy="3960000"/>
          </a:xfrm>
          <a:solidFill>
            <a:schemeClr val="bg1"/>
          </a:solidFill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9" name="Rechteck 8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128" name="think-cell Folie" r:id="rId4" imgW="0" imgH="0" progId="TCLayout.ActiveDocument.1">
                  <p:embed/>
                </p:oleObj>
              </mc:Choice>
              <mc:Fallback>
                <p:oleObj name="think-cell Folie" r:id="rId4" imgW="0" imgH="0" progId="TCLayout.ActiveDocument.1">
                  <p:embed/>
                  <p:pic>
                    <p:nvPicPr>
                      <p:cNvPr id="0" name="AutoShape 204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8000" y="2260800"/>
            <a:ext cx="8785226" cy="3960000"/>
          </a:xfrm>
          <a:solidFill>
            <a:schemeClr val="bg1"/>
          </a:solidFill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Inhaltsplatzhalter 3"/>
          <p:cNvSpPr>
            <a:spLocks noGrp="1"/>
          </p:cNvSpPr>
          <p:nvPr>
            <p:ph sz="half" idx="12"/>
          </p:nvPr>
        </p:nvSpPr>
        <p:spPr>
          <a:xfrm>
            <a:off x="561974" y="1846800"/>
            <a:ext cx="8785227" cy="360000"/>
          </a:xfrm>
          <a:solidFill>
            <a:schemeClr val="accent3"/>
          </a:solidFill>
        </p:spPr>
        <p:txBody>
          <a:bodyPr/>
          <a:lstStyle>
            <a:lvl1pPr>
              <a:buClr>
                <a:schemeClr val="accent2"/>
              </a:buClr>
              <a:buNone/>
              <a:defRPr sz="1600"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2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9" name="Rechteck 8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87363" y="819150"/>
            <a:ext cx="8966200" cy="91281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61975" y="1844675"/>
            <a:ext cx="4248000" cy="43465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sz="half" idx="10"/>
          </p:nvPr>
        </p:nvSpPr>
        <p:spPr>
          <a:xfrm>
            <a:off x="5097613" y="1844675"/>
            <a:ext cx="4248000" cy="43465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box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24" name="Inhaltsplatzhalter 2"/>
          <p:cNvSpPr>
            <a:spLocks noGrp="1"/>
          </p:cNvSpPr>
          <p:nvPr>
            <p:ph sz="half" idx="15"/>
          </p:nvPr>
        </p:nvSpPr>
        <p:spPr>
          <a:xfrm>
            <a:off x="4035426" y="1844675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5" name="Inhaltsplatzhalter 2"/>
          <p:cNvSpPr>
            <a:spLocks noGrp="1"/>
          </p:cNvSpPr>
          <p:nvPr>
            <p:ph sz="half" idx="16"/>
          </p:nvPr>
        </p:nvSpPr>
        <p:spPr>
          <a:xfrm>
            <a:off x="4035426" y="2952750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6" name="Inhaltsplatzhalter 2"/>
          <p:cNvSpPr>
            <a:spLocks noGrp="1"/>
          </p:cNvSpPr>
          <p:nvPr>
            <p:ph sz="half" idx="17"/>
          </p:nvPr>
        </p:nvSpPr>
        <p:spPr>
          <a:xfrm>
            <a:off x="4035425" y="4048125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7" name="Inhaltsplatzhalter 2"/>
          <p:cNvSpPr>
            <a:spLocks noGrp="1"/>
          </p:cNvSpPr>
          <p:nvPr>
            <p:ph sz="half" idx="18"/>
          </p:nvPr>
        </p:nvSpPr>
        <p:spPr>
          <a:xfrm>
            <a:off x="5797550" y="1844675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8" name="Inhaltsplatzhalter 2"/>
          <p:cNvSpPr>
            <a:spLocks noGrp="1"/>
          </p:cNvSpPr>
          <p:nvPr>
            <p:ph sz="half" idx="19"/>
          </p:nvPr>
        </p:nvSpPr>
        <p:spPr>
          <a:xfrm>
            <a:off x="5797550" y="2952750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9" name="Inhaltsplatzhalter 2"/>
          <p:cNvSpPr>
            <a:spLocks noGrp="1"/>
          </p:cNvSpPr>
          <p:nvPr>
            <p:ph sz="half" idx="20"/>
          </p:nvPr>
        </p:nvSpPr>
        <p:spPr>
          <a:xfrm>
            <a:off x="5797549" y="4048125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0" name="Inhaltsplatzhalter 2"/>
          <p:cNvSpPr>
            <a:spLocks noGrp="1"/>
          </p:cNvSpPr>
          <p:nvPr>
            <p:ph sz="half" idx="21"/>
          </p:nvPr>
        </p:nvSpPr>
        <p:spPr>
          <a:xfrm>
            <a:off x="7575550" y="1844675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1" name="Inhaltsplatzhalter 2"/>
          <p:cNvSpPr>
            <a:spLocks noGrp="1"/>
          </p:cNvSpPr>
          <p:nvPr>
            <p:ph sz="half" idx="22"/>
          </p:nvPr>
        </p:nvSpPr>
        <p:spPr>
          <a:xfrm>
            <a:off x="7575550" y="2952750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2" name="Inhaltsplatzhalter 2"/>
          <p:cNvSpPr>
            <a:spLocks noGrp="1"/>
          </p:cNvSpPr>
          <p:nvPr>
            <p:ph sz="half" idx="23"/>
          </p:nvPr>
        </p:nvSpPr>
        <p:spPr>
          <a:xfrm>
            <a:off x="7575549" y="4048125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8" name="Inhaltsplatzhalter 2"/>
          <p:cNvSpPr>
            <a:spLocks noGrp="1"/>
          </p:cNvSpPr>
          <p:nvPr>
            <p:ph sz="half" idx="1"/>
          </p:nvPr>
        </p:nvSpPr>
        <p:spPr>
          <a:xfrm>
            <a:off x="561975" y="1844675"/>
            <a:ext cx="3473450" cy="10953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5" name="Inhaltsplatzhalter 2"/>
          <p:cNvSpPr>
            <a:spLocks noGrp="1"/>
          </p:cNvSpPr>
          <p:nvPr>
            <p:ph sz="half" idx="24"/>
          </p:nvPr>
        </p:nvSpPr>
        <p:spPr>
          <a:xfrm>
            <a:off x="561975" y="2940050"/>
            <a:ext cx="3473450" cy="10953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6" name="Inhaltsplatzhalter 2"/>
          <p:cNvSpPr>
            <a:spLocks noGrp="1"/>
          </p:cNvSpPr>
          <p:nvPr>
            <p:ph sz="half" idx="25"/>
          </p:nvPr>
        </p:nvSpPr>
        <p:spPr>
          <a:xfrm>
            <a:off x="561975" y="4035425"/>
            <a:ext cx="3473450" cy="10953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7" name="Inhaltsplatzhalter 2"/>
          <p:cNvSpPr>
            <a:spLocks noGrp="1"/>
          </p:cNvSpPr>
          <p:nvPr>
            <p:ph sz="half" idx="26"/>
          </p:nvPr>
        </p:nvSpPr>
        <p:spPr>
          <a:xfrm>
            <a:off x="561975" y="5130800"/>
            <a:ext cx="3473450" cy="10953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8" name="Inhaltsplatzhalter 2"/>
          <p:cNvSpPr>
            <a:spLocks noGrp="1"/>
          </p:cNvSpPr>
          <p:nvPr>
            <p:ph sz="half" idx="27"/>
          </p:nvPr>
        </p:nvSpPr>
        <p:spPr>
          <a:xfrm>
            <a:off x="4035425" y="5156200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9" name="Inhaltsplatzhalter 2"/>
          <p:cNvSpPr>
            <a:spLocks noGrp="1"/>
          </p:cNvSpPr>
          <p:nvPr>
            <p:ph sz="half" idx="28"/>
          </p:nvPr>
        </p:nvSpPr>
        <p:spPr>
          <a:xfrm>
            <a:off x="5797549" y="5156200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0" name="Inhaltsplatzhalter 2"/>
          <p:cNvSpPr>
            <a:spLocks noGrp="1"/>
          </p:cNvSpPr>
          <p:nvPr>
            <p:ph sz="half" idx="29"/>
          </p:nvPr>
        </p:nvSpPr>
        <p:spPr>
          <a:xfrm>
            <a:off x="7575549" y="5156200"/>
            <a:ext cx="1741488" cy="1082675"/>
          </a:xfrm>
        </p:spPr>
        <p:txBody>
          <a:bodyPr/>
          <a:lstStyle>
            <a:lvl1pPr marL="180975" indent="-180975">
              <a:lnSpc>
                <a:spcPct val="100000"/>
              </a:lnSpc>
              <a:spcBef>
                <a:spcPts val="300"/>
              </a:spcBef>
              <a:defRPr sz="1200"/>
            </a:lvl1pPr>
            <a:lvl2pPr marL="422275" indent="-198438">
              <a:lnSpc>
                <a:spcPct val="100000"/>
              </a:lnSpc>
              <a:spcBef>
                <a:spcPts val="300"/>
              </a:spcBef>
              <a:defRPr sz="1100"/>
            </a:lvl2pPr>
            <a:lvl3pPr marL="630238" indent="-180975">
              <a:lnSpc>
                <a:spcPct val="100000"/>
              </a:lnSpc>
              <a:spcBef>
                <a:spcPts val="300"/>
              </a:spcBef>
              <a:defRPr sz="105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0" name="Rechteck 19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vmlDrawing" Target="../drawings/vmlDrawing1.vml"/><Relationship Id="rId12" Type="http://schemas.openxmlformats.org/officeDocument/2006/relationships/tags" Target="../tags/tag2.xml"/><Relationship Id="rId13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07330" name="Rectangle 2" hidden="1"/>
          <p:cNvGraphicFramePr>
            <a:graphicFrameLocks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204490722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021" name="think-cell Folie" r:id="rId13" imgW="0" imgH="0" progId="TCLayout.ActiveDocument.1">
                  <p:embed/>
                </p:oleObj>
              </mc:Choice>
              <mc:Fallback>
                <p:oleObj name="think-cell Folie" r:id="rId13" imgW="0" imgH="0" progId="TCLayout.ActiveDocument.1">
                  <p:embed/>
                  <p:pic>
                    <p:nvPicPr>
                      <p:cNvPr id="0" name="AutoShape 21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07331" name="Line 3"/>
          <p:cNvSpPr>
            <a:spLocks noChangeShapeType="1"/>
          </p:cNvSpPr>
          <p:nvPr/>
        </p:nvSpPr>
        <p:spPr bwMode="auto">
          <a:xfrm>
            <a:off x="563563" y="1651000"/>
            <a:ext cx="8894762" cy="0"/>
          </a:xfrm>
          <a:prstGeom prst="line">
            <a:avLst/>
          </a:prstGeom>
          <a:noFill/>
          <a:ln w="28575">
            <a:solidFill>
              <a:srgbClr val="D6D6D4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4707332" name="Rectangle 4"/>
          <p:cNvSpPr>
            <a:spLocks noChangeArrowheads="1"/>
          </p:cNvSpPr>
          <p:nvPr/>
        </p:nvSpPr>
        <p:spPr bwMode="auto">
          <a:xfrm>
            <a:off x="0" y="514484"/>
            <a:ext cx="9962147" cy="5992679"/>
          </a:xfrm>
          <a:prstGeom prst="rect">
            <a:avLst/>
          </a:prstGeom>
          <a:solidFill>
            <a:srgbClr val="E4E4E4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de-DE"/>
          </a:p>
        </p:txBody>
      </p:sp>
      <p:sp>
        <p:nvSpPr>
          <p:cNvPr id="470733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7363" y="1828800"/>
            <a:ext cx="8966200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470733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7363" y="514484"/>
            <a:ext cx="89662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endParaRPr lang="de-DE" noProof="0" dirty="0"/>
          </a:p>
        </p:txBody>
      </p:sp>
      <p:sp>
        <p:nvSpPr>
          <p:cNvPr id="4707335" name="Text Box 7"/>
          <p:cNvSpPr txBox="1">
            <a:spLocks noChangeArrowheads="1"/>
          </p:cNvSpPr>
          <p:nvPr/>
        </p:nvSpPr>
        <p:spPr bwMode="auto">
          <a:xfrm>
            <a:off x="8686800" y="6507163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E4496D4-D01F-4FDE-BE27-DA3C647D17D3}" type="slidenum">
              <a:rPr lang="en-US" sz="900">
                <a:solidFill>
                  <a:srgbClr val="808080"/>
                </a:solidFill>
              </a:rPr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‹Nr.›</a:t>
            </a:fld>
            <a:endParaRPr lang="en-US" sz="900">
              <a:solidFill>
                <a:srgbClr val="808080"/>
              </a:solidFill>
            </a:endParaRPr>
          </a:p>
        </p:txBody>
      </p:sp>
      <p:sp>
        <p:nvSpPr>
          <p:cNvPr id="4707336" name="Text Box 8"/>
          <p:cNvSpPr txBox="1">
            <a:spLocks noChangeArrowheads="1"/>
          </p:cNvSpPr>
          <p:nvPr/>
        </p:nvSpPr>
        <p:spPr bwMode="auto">
          <a:xfrm>
            <a:off x="3681413" y="4114800"/>
            <a:ext cx="4752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buSzTx/>
              <a:buFont typeface="Monotype Sorts" pitchFamily="2" charset="2"/>
              <a:buChar char="è"/>
            </a:pPr>
            <a:endParaRPr lang="de-DE" sz="1600">
              <a:solidFill>
                <a:schemeClr val="tx1"/>
              </a:solidFill>
            </a:endParaRPr>
          </a:p>
        </p:txBody>
      </p:sp>
      <p:grpSp>
        <p:nvGrpSpPr>
          <p:cNvPr id="2" name="Gruppierung 1"/>
          <p:cNvGrpSpPr>
            <a:grpSpLocks noChangeAspect="1"/>
          </p:cNvGrpSpPr>
          <p:nvPr userDrawn="1"/>
        </p:nvGrpSpPr>
        <p:grpSpPr>
          <a:xfrm>
            <a:off x="8913563" y="37233"/>
            <a:ext cx="540000" cy="428342"/>
            <a:chOff x="8895347" y="41273"/>
            <a:chExt cx="532559" cy="428342"/>
          </a:xfrm>
        </p:grpSpPr>
        <p:sp>
          <p:nvSpPr>
            <p:cNvPr id="12" name="Rechteck 11"/>
            <p:cNvSpPr/>
            <p:nvPr/>
          </p:nvSpPr>
          <p:spPr>
            <a:xfrm>
              <a:off x="8895347" y="118243"/>
              <a:ext cx="532559" cy="2838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eaLnBrk="0" hangingPunct="0">
                <a:lnSpc>
                  <a:spcPct val="105000"/>
                </a:lnSpc>
                <a:spcBef>
                  <a:spcPct val="45000"/>
                </a:spcBef>
                <a:buClr>
                  <a:schemeClr val="accent2"/>
                </a:buClr>
                <a:buSzPct val="130000"/>
              </a:pPr>
              <a:r>
                <a:rPr lang="en-US" sz="600" b="1" dirty="0" smtClean="0">
                  <a:solidFill>
                    <a:schemeClr val="tx2"/>
                  </a:solidFill>
                  <a:latin typeface="Apple Braille" charset="0"/>
                  <a:ea typeface="Apple Braille" charset="0"/>
                  <a:cs typeface="Apple Braille" charset="0"/>
                </a:rPr>
                <a:t>Connected</a:t>
              </a:r>
              <a:br>
                <a:rPr lang="en-US" sz="600" b="1" dirty="0" smtClean="0">
                  <a:solidFill>
                    <a:schemeClr val="tx2"/>
                  </a:solidFill>
                  <a:latin typeface="Apple Braille" charset="0"/>
                  <a:ea typeface="Apple Braille" charset="0"/>
                  <a:cs typeface="Apple Braille" charset="0"/>
                </a:rPr>
              </a:br>
              <a:r>
                <a:rPr lang="en-US" sz="600" b="1" dirty="0" smtClean="0">
                  <a:solidFill>
                    <a:schemeClr val="accent3"/>
                  </a:solidFill>
                  <a:latin typeface="Apple Braille" charset="0"/>
                  <a:ea typeface="Apple Braille" charset="0"/>
                  <a:cs typeface="Apple Braille" charset="0"/>
                </a:rPr>
                <a:t>Value</a:t>
              </a:r>
            </a:p>
          </p:txBody>
        </p:sp>
        <p:sp>
          <p:nvSpPr>
            <p:cNvPr id="13" name="Bogen 12"/>
            <p:cNvSpPr/>
            <p:nvPr/>
          </p:nvSpPr>
          <p:spPr bwMode="auto">
            <a:xfrm rot="18360000" flipH="1" flipV="1">
              <a:off x="8944258" y="41273"/>
              <a:ext cx="428342" cy="428342"/>
            </a:xfrm>
            <a:prstGeom prst="arc">
              <a:avLst>
                <a:gd name="adj1" fmla="val 562677"/>
                <a:gd name="adj2" fmla="val 10577168"/>
              </a:avLst>
            </a:prstGeom>
            <a:noFill/>
            <a:ln w="381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sz="600"/>
            </a:p>
          </p:txBody>
        </p:sp>
        <p:sp>
          <p:nvSpPr>
            <p:cNvPr id="14" name="Bogen 13"/>
            <p:cNvSpPr/>
            <p:nvPr/>
          </p:nvSpPr>
          <p:spPr bwMode="auto">
            <a:xfrm rot="18578562" flipH="1">
              <a:off x="8944258" y="41273"/>
              <a:ext cx="428342" cy="428342"/>
            </a:xfrm>
            <a:prstGeom prst="arc">
              <a:avLst>
                <a:gd name="adj1" fmla="val 562677"/>
                <a:gd name="adj2" fmla="val 10561851"/>
              </a:avLst>
            </a:prstGeom>
            <a:noFill/>
            <a:ln w="38100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sz="600"/>
            </a:p>
          </p:txBody>
        </p:sp>
      </p:grpSp>
      <p:sp>
        <p:nvSpPr>
          <p:cNvPr id="15" name="Rechteck 14"/>
          <p:cNvSpPr/>
          <p:nvPr userDrawn="1"/>
        </p:nvSpPr>
        <p:spPr bwMode="auto">
          <a:xfrm>
            <a:off x="3590925" y="87581"/>
            <a:ext cx="1981200" cy="331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de-DE" sz="1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Vertraulich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folHlink"/>
          </a:solidFill>
          <a:latin typeface="Arial" charset="0"/>
        </a:defRPr>
      </a:lvl9pPr>
    </p:titleStyle>
    <p:bodyStyle>
      <a:lvl1pPr marL="285750" indent="-28575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SzPct val="130000"/>
        <a:buFont typeface="Arial" charset="0"/>
        <a:buChar char="»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6667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2pPr>
      <a:lvl3pPr marL="10477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Char char="»"/>
        <a:defRPr sz="1400">
          <a:solidFill>
            <a:schemeClr val="tx2"/>
          </a:solidFill>
          <a:latin typeface="+mn-lt"/>
        </a:defRPr>
      </a:lvl3pPr>
      <a:lvl4pPr marL="14287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Font typeface="Wingdings" pitchFamily="2" charset="2"/>
        <a:defRPr sz="1200">
          <a:solidFill>
            <a:schemeClr val="tx2"/>
          </a:solidFill>
          <a:latin typeface="+mn-lt"/>
        </a:defRPr>
      </a:lvl4pPr>
      <a:lvl5pPr marL="18097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Char char="»"/>
        <a:defRPr sz="1200">
          <a:solidFill>
            <a:schemeClr val="folHlink"/>
          </a:solidFill>
          <a:latin typeface="+mn-lt"/>
        </a:defRPr>
      </a:lvl5pPr>
      <a:lvl6pPr marL="22669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Char char="»"/>
        <a:defRPr sz="1200">
          <a:solidFill>
            <a:schemeClr val="folHlink"/>
          </a:solidFill>
          <a:latin typeface="+mn-lt"/>
        </a:defRPr>
      </a:lvl6pPr>
      <a:lvl7pPr marL="27241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Char char="»"/>
        <a:defRPr sz="1200">
          <a:solidFill>
            <a:schemeClr val="folHlink"/>
          </a:solidFill>
          <a:latin typeface="+mn-lt"/>
        </a:defRPr>
      </a:lvl7pPr>
      <a:lvl8pPr marL="31813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Char char="»"/>
        <a:defRPr sz="1200">
          <a:solidFill>
            <a:schemeClr val="folHlink"/>
          </a:solidFill>
          <a:latin typeface="+mn-lt"/>
        </a:defRPr>
      </a:lvl8pPr>
      <a:lvl9pPr marL="3638550" indent="-190500" algn="l" rtl="0" eaLnBrk="1" fontAlgn="base" hangingPunct="1">
        <a:lnSpc>
          <a:spcPct val="115000"/>
        </a:lnSpc>
        <a:spcBef>
          <a:spcPct val="45000"/>
        </a:spcBef>
        <a:spcAft>
          <a:spcPct val="0"/>
        </a:spcAft>
        <a:buClr>
          <a:schemeClr val="accent2"/>
        </a:buClr>
        <a:buChar char="»"/>
        <a:defRPr sz="1200">
          <a:solidFill>
            <a:schemeClr val="folHlink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5.vml"/><Relationship Id="rId2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1"/>
          <p:cNvSpPr txBox="1">
            <a:spLocks/>
          </p:cNvSpPr>
          <p:nvPr/>
        </p:nvSpPr>
        <p:spPr bwMode="auto">
          <a:xfrm>
            <a:off x="601155" y="1427297"/>
            <a:ext cx="8966200" cy="490165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charset="0"/>
              <a:buChar char="»"/>
              <a:defRPr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667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600" baseline="0">
                <a:solidFill>
                  <a:schemeClr val="tx2"/>
                </a:solidFill>
                <a:latin typeface="+mn-lt"/>
              </a:defRPr>
            </a:lvl2pPr>
            <a:lvl3pPr marL="10477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400" baseline="0">
                <a:solidFill>
                  <a:schemeClr val="tx2"/>
                </a:solidFill>
                <a:latin typeface="+mn-lt"/>
              </a:defRPr>
            </a:lvl3pPr>
            <a:lvl4pPr marL="14287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200" baseline="0">
                <a:solidFill>
                  <a:schemeClr val="tx2"/>
                </a:solidFill>
                <a:latin typeface="+mn-lt"/>
              </a:defRPr>
            </a:lvl4pPr>
            <a:lvl5pPr marL="18097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200" baseline="0">
                <a:solidFill>
                  <a:schemeClr val="tx2"/>
                </a:solidFill>
                <a:latin typeface="+mn-lt"/>
              </a:defRPr>
            </a:lvl5pPr>
            <a:lvl6pPr marL="22669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200">
                <a:solidFill>
                  <a:schemeClr val="folHlink"/>
                </a:solidFill>
                <a:latin typeface="+mn-lt"/>
              </a:defRPr>
            </a:lvl6pPr>
            <a:lvl7pPr marL="27241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200">
                <a:solidFill>
                  <a:schemeClr val="folHlink"/>
                </a:solidFill>
                <a:latin typeface="+mn-lt"/>
              </a:defRPr>
            </a:lvl7pPr>
            <a:lvl8pPr marL="31813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200">
                <a:solidFill>
                  <a:schemeClr val="folHlink"/>
                </a:solidFill>
                <a:latin typeface="+mn-lt"/>
              </a:defRPr>
            </a:lvl8pPr>
            <a:lvl9pPr marL="3638550" indent="-190500" algn="l" rtl="0" eaLnBrk="1" fontAlgn="base" hangingPunct="1">
              <a:lnSpc>
                <a:spcPct val="11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200">
                <a:solidFill>
                  <a:schemeClr val="folHlink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1800" kern="0" dirty="0">
                <a:latin typeface="Apple Braille" charset="0"/>
                <a:ea typeface="Apple Braille" charset="0"/>
                <a:cs typeface="Apple Braille" charset="0"/>
              </a:rPr>
              <a:t> </a:t>
            </a:r>
          </a:p>
        </p:txBody>
      </p:sp>
      <p:sp>
        <p:nvSpPr>
          <p:cNvPr id="32" name="Ellipse 15"/>
          <p:cNvSpPr/>
          <p:nvPr/>
        </p:nvSpPr>
        <p:spPr bwMode="auto">
          <a:xfrm>
            <a:off x="2743200" y="1909085"/>
            <a:ext cx="4469766" cy="4145140"/>
          </a:xfrm>
          <a:prstGeom prst="ellipse">
            <a:avLst/>
          </a:prstGeom>
          <a:noFill/>
          <a:ln w="28575">
            <a:solidFill>
              <a:schemeClr val="accent4"/>
            </a:solidFill>
            <a:prstDash val="lgDash"/>
            <a:round/>
            <a:headEnd/>
            <a:tailEnd/>
          </a:ln>
        </p:spPr>
        <p:txBody>
          <a:bodyPr tIns="108000"/>
          <a:lstStyle/>
          <a:p>
            <a:pPr algn="ctr"/>
            <a:endParaRPr lang="en-US" sz="1100" b="1" dirty="0">
              <a:solidFill>
                <a:schemeClr val="tx1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2" name="Ellipse 1"/>
          <p:cNvSpPr/>
          <p:nvPr/>
        </p:nvSpPr>
        <p:spPr bwMode="auto">
          <a:xfrm>
            <a:off x="4619160" y="3083271"/>
            <a:ext cx="2520000" cy="2520000"/>
          </a:xfrm>
          <a:prstGeom prst="ellipse">
            <a:avLst/>
          </a:prstGeom>
          <a:solidFill>
            <a:schemeClr val="accent3">
              <a:alpha val="58000"/>
            </a:schemeClr>
          </a:solidFill>
          <a:ln w="9525">
            <a:noFill/>
            <a:prstDash val="solid"/>
            <a:round/>
            <a:headEnd/>
            <a:tailEnd/>
          </a:ln>
        </p:spPr>
        <p:txBody>
          <a:bodyPr lIns="0" tIns="108000"/>
          <a:lstStyle/>
          <a:p>
            <a:pPr algn="ctr"/>
            <a:endParaRPr lang="en-US" sz="1100" b="1" dirty="0">
              <a:solidFill>
                <a:schemeClr val="bg1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3712051" y="1944945"/>
            <a:ext cx="2520000" cy="2520000"/>
          </a:xfrm>
          <a:prstGeom prst="ellipse">
            <a:avLst/>
          </a:prstGeom>
          <a:solidFill>
            <a:srgbClr val="E7EFF2">
              <a:alpha val="78000"/>
            </a:srgbClr>
          </a:solidFill>
          <a:ln w="9525">
            <a:noFill/>
            <a:prstDash val="solid"/>
            <a:round/>
            <a:headEnd/>
            <a:tailEnd/>
          </a:ln>
        </p:spPr>
        <p:txBody>
          <a:bodyPr tIns="36000"/>
          <a:lstStyle/>
          <a:p>
            <a:pPr algn="ctr"/>
            <a:endParaRPr lang="en-US" sz="400" b="1" dirty="0">
              <a:latin typeface="Apple Braille" charset="0"/>
              <a:ea typeface="Apple Braille" charset="0"/>
              <a:cs typeface="Apple Braille" charset="0"/>
            </a:endParaRPr>
          </a:p>
        </p:txBody>
      </p:sp>
      <p:graphicFrame>
        <p:nvGraphicFramePr>
          <p:cNvPr id="76" name="Objekt 7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297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latin typeface="Apple Braille" charset="0"/>
                <a:ea typeface="Apple Braille" charset="0"/>
                <a:cs typeface="Apple Braille" charset="0"/>
              </a:rPr>
              <a:t>Connected Value </a:t>
            </a:r>
            <a:r>
              <a:rPr lang="en-US" b="1" dirty="0" smtClean="0">
                <a:latin typeface="Apple Braille" charset="0"/>
                <a:ea typeface="Apple Braille" charset="0"/>
                <a:cs typeface="Apple Braille" charset="0"/>
              </a:rPr>
              <a:t>– enabling as-a-service business models for the connected industry</a:t>
            </a:r>
            <a:endParaRPr lang="en-US" b="1" dirty="0"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7221902" y="1944945"/>
            <a:ext cx="23543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Apple Braille" charset="0"/>
                <a:ea typeface="Apple Braille" charset="0"/>
                <a:cs typeface="Apple Braille" charset="0"/>
              </a:rPr>
              <a:t>As-a-service pricing &amp; </a:t>
            </a:r>
            <a:r>
              <a:rPr lang="en-US" sz="1400" b="1" dirty="0" smtClean="0">
                <a:latin typeface="Apple Braille" charset="0"/>
                <a:ea typeface="Apple Braille" charset="0"/>
                <a:cs typeface="Apple Braille" charset="0"/>
              </a:rPr>
              <a:t>m</a:t>
            </a:r>
            <a:r>
              <a:rPr lang="en-US" sz="1400" b="1" dirty="0" smtClean="0">
                <a:latin typeface="Apple Braille" charset="0"/>
                <a:ea typeface="Apple Braille" charset="0"/>
                <a:cs typeface="Apple Braille" charset="0"/>
              </a:rPr>
              <a:t>anagement platform </a:t>
            </a:r>
            <a:endParaRPr lang="en-US" sz="1400" dirty="0" smtClean="0">
              <a:latin typeface="Apple Braille" charset="0"/>
              <a:ea typeface="Apple Braille" charset="0"/>
              <a:cs typeface="Apple Braille" charset="0"/>
            </a:endParaRPr>
          </a:p>
        </p:txBody>
      </p:sp>
      <p:cxnSp>
        <p:nvCxnSpPr>
          <p:cNvPr id="36" name="Gewinkelter Verbinder 5"/>
          <p:cNvCxnSpPr/>
          <p:nvPr/>
        </p:nvCxnSpPr>
        <p:spPr bwMode="auto">
          <a:xfrm rot="10800000" flipV="1">
            <a:off x="6023620" y="2035394"/>
            <a:ext cx="895258" cy="469714"/>
          </a:xfrm>
          <a:prstGeom prst="bentConnector3">
            <a:avLst>
              <a:gd name="adj1" fmla="val 50000"/>
            </a:avLst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16" name="Ellipse 15"/>
          <p:cNvSpPr/>
          <p:nvPr/>
        </p:nvSpPr>
        <p:spPr bwMode="auto">
          <a:xfrm>
            <a:off x="2818717" y="2995444"/>
            <a:ext cx="2520000" cy="2520000"/>
          </a:xfrm>
          <a:prstGeom prst="ellipse">
            <a:avLst/>
          </a:prstGeom>
          <a:solidFill>
            <a:schemeClr val="tx1">
              <a:lumMod val="40000"/>
              <a:lumOff val="60000"/>
              <a:alpha val="58000"/>
            </a:schemeClr>
          </a:solidFill>
          <a:ln w="9525">
            <a:noFill/>
            <a:prstDash val="solid"/>
            <a:round/>
            <a:headEnd/>
            <a:tailEnd/>
          </a:ln>
        </p:spPr>
        <p:txBody>
          <a:bodyPr tIns="108000"/>
          <a:lstStyle/>
          <a:p>
            <a:pPr algn="ctr"/>
            <a:endParaRPr lang="en-US" sz="1100" b="1" dirty="0">
              <a:solidFill>
                <a:schemeClr val="tx1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4611987" y="3399571"/>
            <a:ext cx="720128" cy="1065372"/>
            <a:chOff x="4611987" y="3647405"/>
            <a:chExt cx="720128" cy="1065372"/>
          </a:xfrm>
        </p:grpSpPr>
        <p:sp>
          <p:nvSpPr>
            <p:cNvPr id="8" name="Kreis 7"/>
            <p:cNvSpPr/>
            <p:nvPr/>
          </p:nvSpPr>
          <p:spPr bwMode="auto">
            <a:xfrm>
              <a:off x="4619160" y="3647405"/>
              <a:ext cx="704965" cy="1065372"/>
            </a:xfrm>
            <a:custGeom>
              <a:avLst/>
              <a:gdLst>
                <a:gd name="connsiteX0" fmla="*/ 1612074 w 2520000"/>
                <a:gd name="connsiteY0" fmla="*/ 2469811 h 2520000"/>
                <a:gd name="connsiteX1" fmla="*/ 907109 w 2520000"/>
                <a:gd name="connsiteY1" fmla="*/ 2469573 h 2520000"/>
                <a:gd name="connsiteX2" fmla="*/ 1260000 w 2520000"/>
                <a:gd name="connsiteY2" fmla="*/ 1260000 h 2520000"/>
                <a:gd name="connsiteX3" fmla="*/ 1612074 w 2520000"/>
                <a:gd name="connsiteY3" fmla="*/ 2469811 h 2520000"/>
                <a:gd name="connsiteX0" fmla="*/ 704965 w 704965"/>
                <a:gd name="connsiteY0" fmla="*/ 824049 h 874237"/>
                <a:gd name="connsiteX1" fmla="*/ 0 w 704965"/>
                <a:gd name="connsiteY1" fmla="*/ 823811 h 874237"/>
                <a:gd name="connsiteX2" fmla="*/ 349716 w 704965"/>
                <a:gd name="connsiteY2" fmla="*/ 0 h 874237"/>
                <a:gd name="connsiteX3" fmla="*/ 704965 w 704965"/>
                <a:gd name="connsiteY3" fmla="*/ 824049 h 874237"/>
                <a:gd name="connsiteX0" fmla="*/ 704965 w 704965"/>
                <a:gd name="connsiteY0" fmla="*/ 1006612 h 1056800"/>
                <a:gd name="connsiteX1" fmla="*/ 0 w 704965"/>
                <a:gd name="connsiteY1" fmla="*/ 1006374 h 1056800"/>
                <a:gd name="connsiteX2" fmla="*/ 349716 w 704965"/>
                <a:gd name="connsiteY2" fmla="*/ 0 h 1056800"/>
                <a:gd name="connsiteX3" fmla="*/ 704965 w 704965"/>
                <a:gd name="connsiteY3" fmla="*/ 1006612 h 1056800"/>
                <a:gd name="connsiteX0" fmla="*/ 704965 w 704965"/>
                <a:gd name="connsiteY0" fmla="*/ 686572 h 736760"/>
                <a:gd name="connsiteX1" fmla="*/ 0 w 704965"/>
                <a:gd name="connsiteY1" fmla="*/ 686334 h 736760"/>
                <a:gd name="connsiteX2" fmla="*/ 349716 w 704965"/>
                <a:gd name="connsiteY2" fmla="*/ 0 h 736760"/>
                <a:gd name="connsiteX3" fmla="*/ 704965 w 704965"/>
                <a:gd name="connsiteY3" fmla="*/ 686572 h 736760"/>
                <a:gd name="connsiteX0" fmla="*/ 704965 w 704965"/>
                <a:gd name="connsiteY0" fmla="*/ 1015184 h 1065372"/>
                <a:gd name="connsiteX1" fmla="*/ 0 w 704965"/>
                <a:gd name="connsiteY1" fmla="*/ 1014946 h 1065372"/>
                <a:gd name="connsiteX2" fmla="*/ 351304 w 704965"/>
                <a:gd name="connsiteY2" fmla="*/ 0 h 1065372"/>
                <a:gd name="connsiteX3" fmla="*/ 704965 w 704965"/>
                <a:gd name="connsiteY3" fmla="*/ 1015184 h 1065372"/>
                <a:gd name="connsiteX0" fmla="*/ 704965 w 704965"/>
                <a:gd name="connsiteY0" fmla="*/ 1015184 h 1065372"/>
                <a:gd name="connsiteX1" fmla="*/ 0 w 704965"/>
                <a:gd name="connsiteY1" fmla="*/ 1014946 h 1065372"/>
                <a:gd name="connsiteX2" fmla="*/ 351304 w 704965"/>
                <a:gd name="connsiteY2" fmla="*/ 0 h 1065372"/>
                <a:gd name="connsiteX3" fmla="*/ 704965 w 704965"/>
                <a:gd name="connsiteY3" fmla="*/ 1015184 h 1065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4965" h="1065372">
                  <a:moveTo>
                    <a:pt x="704965" y="1015184"/>
                  </a:moveTo>
                  <a:cubicBezTo>
                    <a:pt x="474741" y="1082183"/>
                    <a:pt x="230179" y="1082100"/>
                    <a:pt x="0" y="1014946"/>
                  </a:cubicBezTo>
                  <a:lnTo>
                    <a:pt x="351304" y="0"/>
                  </a:lnTo>
                  <a:cubicBezTo>
                    <a:pt x="500412" y="476295"/>
                    <a:pt x="587607" y="611914"/>
                    <a:pt x="704965" y="1015184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5000"/>
                </a:lnSpc>
                <a:spcBef>
                  <a:spcPct val="45000"/>
                </a:spcBef>
                <a:spcAft>
                  <a:spcPct val="0"/>
                </a:spcAft>
                <a:buClr>
                  <a:schemeClr val="accent2"/>
                </a:buClr>
                <a:buSzPct val="130000"/>
                <a:buFont typeface="Arial" pitchFamily="34" charset="0"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folHlink"/>
                </a:solidFill>
                <a:effectLst/>
                <a:latin typeface="Apple Braille" charset="0"/>
                <a:ea typeface="Apple Braille" charset="0"/>
                <a:cs typeface="Apple Braille" charset="0"/>
              </a:endParaRPr>
            </a:p>
          </p:txBody>
        </p:sp>
        <p:sp>
          <p:nvSpPr>
            <p:cNvPr id="9" name="Kreis 8"/>
            <p:cNvSpPr/>
            <p:nvPr/>
          </p:nvSpPr>
          <p:spPr bwMode="auto">
            <a:xfrm>
              <a:off x="4664774" y="3650515"/>
              <a:ext cx="667341" cy="1014436"/>
            </a:xfrm>
            <a:custGeom>
              <a:avLst/>
              <a:gdLst>
                <a:gd name="connsiteX0" fmla="*/ 2159986 w 2520000"/>
                <a:gd name="connsiteY0" fmla="*/ 378169 h 2520000"/>
                <a:gd name="connsiteX1" fmla="*/ 2513003 w 2520000"/>
                <a:gd name="connsiteY1" fmla="*/ 1392605 h 2520000"/>
                <a:gd name="connsiteX2" fmla="*/ 1260000 w 2520000"/>
                <a:gd name="connsiteY2" fmla="*/ 1260000 h 2520000"/>
                <a:gd name="connsiteX3" fmla="*/ 2159986 w 2520000"/>
                <a:gd name="connsiteY3" fmla="*/ 378169 h 2520000"/>
                <a:gd name="connsiteX0" fmla="*/ 307320 w 667341"/>
                <a:gd name="connsiteY0" fmla="*/ 0 h 1014436"/>
                <a:gd name="connsiteX1" fmla="*/ 660337 w 667341"/>
                <a:gd name="connsiteY1" fmla="*/ 1014436 h 1014436"/>
                <a:gd name="connsiteX2" fmla="*/ 0 w 667341"/>
                <a:gd name="connsiteY2" fmla="*/ 962264 h 1014436"/>
                <a:gd name="connsiteX3" fmla="*/ 307320 w 667341"/>
                <a:gd name="connsiteY3" fmla="*/ 0 h 1014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7341" h="1014436">
                  <a:moveTo>
                    <a:pt x="307320" y="0"/>
                  </a:moveTo>
                  <a:cubicBezTo>
                    <a:pt x="570446" y="268543"/>
                    <a:pt x="699905" y="640558"/>
                    <a:pt x="660337" y="1014436"/>
                  </a:cubicBezTo>
                  <a:lnTo>
                    <a:pt x="0" y="962264"/>
                  </a:lnTo>
                  <a:cubicBezTo>
                    <a:pt x="299995" y="668320"/>
                    <a:pt x="7325" y="293944"/>
                    <a:pt x="307320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5000"/>
                </a:lnSpc>
                <a:spcBef>
                  <a:spcPct val="45000"/>
                </a:spcBef>
                <a:spcAft>
                  <a:spcPct val="0"/>
                </a:spcAft>
                <a:buClr>
                  <a:schemeClr val="accent2"/>
                </a:buClr>
                <a:buSzPct val="130000"/>
                <a:buFont typeface="Arial" pitchFamily="34" charset="0"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folHlink"/>
                </a:solidFill>
                <a:effectLst/>
                <a:latin typeface="Apple Braille" charset="0"/>
                <a:ea typeface="Apple Braille" charset="0"/>
                <a:cs typeface="Apple Braille" charset="0"/>
              </a:endParaRPr>
            </a:p>
          </p:txBody>
        </p:sp>
        <p:sp>
          <p:nvSpPr>
            <p:cNvPr id="10" name="Kreis 9"/>
            <p:cNvSpPr/>
            <p:nvPr/>
          </p:nvSpPr>
          <p:spPr bwMode="auto">
            <a:xfrm>
              <a:off x="4611987" y="3654137"/>
              <a:ext cx="609131" cy="1007051"/>
            </a:xfrm>
            <a:custGeom>
              <a:avLst/>
              <a:gdLst>
                <a:gd name="connsiteX0" fmla="*/ 6605 w 2519999"/>
                <a:gd name="connsiteY0" fmla="*/ 1388843 h 2520000"/>
                <a:gd name="connsiteX1" fmla="*/ 356478 w 2519999"/>
                <a:gd name="connsiteY1" fmla="*/ 381792 h 2520000"/>
                <a:gd name="connsiteX2" fmla="*/ 1260000 w 2519999"/>
                <a:gd name="connsiteY2" fmla="*/ 1260000 h 2520000"/>
                <a:gd name="connsiteX3" fmla="*/ 6605 w 2519999"/>
                <a:gd name="connsiteY3" fmla="*/ 1388843 h 2520000"/>
                <a:gd name="connsiteX0" fmla="*/ 6611 w 609131"/>
                <a:gd name="connsiteY0" fmla="*/ 1007051 h 1007051"/>
                <a:gd name="connsiteX1" fmla="*/ 356484 w 609131"/>
                <a:gd name="connsiteY1" fmla="*/ 0 h 1007051"/>
                <a:gd name="connsiteX2" fmla="*/ 609131 w 609131"/>
                <a:gd name="connsiteY2" fmla="*/ 659133 h 1007051"/>
                <a:gd name="connsiteX3" fmla="*/ 6611 w 609131"/>
                <a:gd name="connsiteY3" fmla="*/ 1007051 h 1007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131" h="1007051">
                  <a:moveTo>
                    <a:pt x="6611" y="1007051"/>
                  </a:moveTo>
                  <a:cubicBezTo>
                    <a:pt x="-31518" y="636134"/>
                    <a:pt x="96597" y="267379"/>
                    <a:pt x="356484" y="0"/>
                  </a:cubicBezTo>
                  <a:lnTo>
                    <a:pt x="609131" y="659133"/>
                  </a:lnTo>
                  <a:cubicBezTo>
                    <a:pt x="191333" y="702081"/>
                    <a:pt x="424409" y="964103"/>
                    <a:pt x="6611" y="100705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5000"/>
                </a:lnSpc>
                <a:spcBef>
                  <a:spcPct val="45000"/>
                </a:spcBef>
                <a:spcAft>
                  <a:spcPct val="0"/>
                </a:spcAft>
                <a:buClr>
                  <a:schemeClr val="accent2"/>
                </a:buClr>
                <a:buSzPct val="130000"/>
                <a:buFont typeface="Arial" pitchFamily="34" charset="0"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folHlink"/>
                </a:solidFill>
                <a:effectLst/>
                <a:latin typeface="Apple Braille" charset="0"/>
                <a:ea typeface="Apple Braille" charset="0"/>
                <a:cs typeface="Apple Braille" charset="0"/>
              </a:endParaRPr>
            </a:p>
          </p:txBody>
        </p:sp>
      </p:grpSp>
      <p:sp>
        <p:nvSpPr>
          <p:cNvPr id="31" name="Rechteck 30"/>
          <p:cNvSpPr/>
          <p:nvPr/>
        </p:nvSpPr>
        <p:spPr>
          <a:xfrm>
            <a:off x="4011143" y="2185735"/>
            <a:ext cx="20124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Enabling as-a-service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business models with </a:t>
            </a:r>
            <a:b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recurring revenues</a:t>
            </a:r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b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</a:br>
            <a:endParaRPr lang="en-US" sz="1400" b="1" dirty="0" smtClean="0">
              <a:solidFill>
                <a:schemeClr val="tx1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3065849" y="3871360"/>
            <a:ext cx="16017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>Finance smart products and as-a-service business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>models</a:t>
            </a:r>
            <a:endParaRPr lang="en-US" sz="1400" b="1" dirty="0" smtClean="0">
              <a:solidFill>
                <a:schemeClr val="tx2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69" name="Rechteck 68"/>
          <p:cNvSpPr/>
          <p:nvPr/>
        </p:nvSpPr>
        <p:spPr bwMode="auto">
          <a:xfrm>
            <a:off x="6954225" y="1944945"/>
            <a:ext cx="252000" cy="2520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pple Braille" charset="0"/>
                <a:ea typeface="Apple Braille" charset="0"/>
                <a:cs typeface="Apple Braille" charset="0"/>
              </a:rPr>
              <a:t>I.</a:t>
            </a:r>
          </a:p>
        </p:txBody>
      </p:sp>
      <p:sp>
        <p:nvSpPr>
          <p:cNvPr id="37" name="Rechteck 36"/>
          <p:cNvSpPr/>
          <p:nvPr/>
        </p:nvSpPr>
        <p:spPr>
          <a:xfrm>
            <a:off x="7470419" y="4238947"/>
            <a:ext cx="19333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Financial rating of machines and equipment</a:t>
            </a:r>
            <a:endParaRPr lang="en-US" sz="1400" b="1" dirty="0" smtClean="0">
              <a:solidFill>
                <a:schemeClr val="tx1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40" name="Rechteck 39"/>
          <p:cNvSpPr/>
          <p:nvPr/>
        </p:nvSpPr>
        <p:spPr bwMode="auto">
          <a:xfrm>
            <a:off x="7286757" y="4248960"/>
            <a:ext cx="252000" cy="2520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pple Braille" charset="0"/>
                <a:ea typeface="Apple Braille" charset="0"/>
                <a:cs typeface="Apple Braille" charset="0"/>
              </a:rPr>
              <a:t>II.</a:t>
            </a:r>
          </a:p>
        </p:txBody>
      </p:sp>
      <p:cxnSp>
        <p:nvCxnSpPr>
          <p:cNvPr id="27" name="Gerade Verbindung mit Pfeil 26"/>
          <p:cNvCxnSpPr/>
          <p:nvPr/>
        </p:nvCxnSpPr>
        <p:spPr bwMode="auto">
          <a:xfrm>
            <a:off x="7054854" y="4346670"/>
            <a:ext cx="193459" cy="0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oval"/>
            <a:tailEnd type="oval"/>
          </a:ln>
          <a:effectLst/>
        </p:spPr>
      </p:cxnSp>
      <p:sp>
        <p:nvSpPr>
          <p:cNvPr id="35" name="Rechteck 34"/>
          <p:cNvSpPr/>
          <p:nvPr/>
        </p:nvSpPr>
        <p:spPr>
          <a:xfrm>
            <a:off x="5610719" y="4160075"/>
            <a:ext cx="14702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>Transforming</a:t>
            </a:r>
            <a:b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</a:br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>smart produ</a:t>
            </a:r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>cts</a:t>
            </a:r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/>
            </a:r>
            <a:b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</a:br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>into smart </a:t>
            </a:r>
            <a:b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</a:br>
            <a:r>
              <a:rPr lang="en-US" sz="1400" b="1" dirty="0" smtClean="0">
                <a:solidFill>
                  <a:schemeClr val="tx2"/>
                </a:solidFill>
                <a:latin typeface="Apple Braille" charset="0"/>
                <a:ea typeface="Apple Braille" charset="0"/>
                <a:cs typeface="Apple Braille" charset="0"/>
              </a:rPr>
              <a:t>assets</a:t>
            </a:r>
            <a:endParaRPr lang="en-US" sz="1400" b="1" dirty="0">
              <a:solidFill>
                <a:schemeClr val="tx2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17685" y="3790351"/>
            <a:ext cx="19333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Financing platform</a:t>
            </a:r>
          </a:p>
          <a:p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connecting smart </a:t>
            </a:r>
            <a:b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Apple Braille" charset="0"/>
                <a:ea typeface="Apple Braille" charset="0"/>
                <a:cs typeface="Apple Braille" charset="0"/>
              </a:rPr>
              <a:t>assets and investors</a:t>
            </a:r>
            <a:endParaRPr lang="en-US" sz="1400" b="1" dirty="0" smtClean="0">
              <a:solidFill>
                <a:schemeClr val="tx1"/>
              </a:solidFill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39" name="Rechteck 38"/>
          <p:cNvSpPr/>
          <p:nvPr/>
        </p:nvSpPr>
        <p:spPr bwMode="auto">
          <a:xfrm>
            <a:off x="634789" y="3824534"/>
            <a:ext cx="252000" cy="2520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5000"/>
              </a:lnSpc>
              <a:spcBef>
                <a:spcPct val="4500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pple Braille" charset="0"/>
                <a:ea typeface="Apple Braille" charset="0"/>
                <a:cs typeface="Apple Braille" charset="0"/>
              </a:rPr>
              <a:t>III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pple Braille" charset="0"/>
                <a:ea typeface="Apple Braille" charset="0"/>
                <a:cs typeface="Apple Braille" charset="0"/>
              </a:rPr>
              <a:t>.</a:t>
            </a:r>
          </a:p>
        </p:txBody>
      </p:sp>
      <p:cxnSp>
        <p:nvCxnSpPr>
          <p:cNvPr id="41" name="Gerade Verbindung mit Pfeil 40"/>
          <p:cNvCxnSpPr/>
          <p:nvPr/>
        </p:nvCxnSpPr>
        <p:spPr bwMode="auto">
          <a:xfrm>
            <a:off x="2625258" y="4106210"/>
            <a:ext cx="193459" cy="0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oval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81269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3&quot;/&gt;&lt;partner val=&quot;1393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/m_precDefault&gt;&lt;/CDefaultPrec&gt;&lt;/root&gt;"/>
  <p:tag name="EE4P_STYLE_ID" val="95fb30fb-6d9d-4ff0-9a46-e3c9944f5b0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sign1">
  <a:themeElements>
    <a:clrScheme name="Benutzerdefiniert 9">
      <a:dk1>
        <a:srgbClr val="384B5C"/>
      </a:dk1>
      <a:lt1>
        <a:srgbClr val="FFFFFF"/>
      </a:lt1>
      <a:dk2>
        <a:srgbClr val="4A6678"/>
      </a:dk2>
      <a:lt2>
        <a:srgbClr val="FFFFFF"/>
      </a:lt2>
      <a:accent1>
        <a:srgbClr val="384B5C"/>
      </a:accent1>
      <a:accent2>
        <a:srgbClr val="4A6678"/>
      </a:accent2>
      <a:accent3>
        <a:srgbClr val="6B97A2"/>
      </a:accent3>
      <a:accent4>
        <a:srgbClr val="B6E3D9"/>
      </a:accent4>
      <a:accent5>
        <a:srgbClr val="C8C8C3"/>
      </a:accent5>
      <a:accent6>
        <a:srgbClr val="D7D7D2"/>
      </a:accent6>
      <a:hlink>
        <a:srgbClr val="A9A9A9"/>
      </a:hlink>
      <a:folHlink>
        <a:srgbClr val="383D42"/>
      </a:folHlink>
    </a:clrScheme>
    <a:fontScheme name="SSCO International-xx-xx-xx-master-20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5000"/>
          </a:lnSpc>
          <a:spcBef>
            <a:spcPct val="45000"/>
          </a:spcBef>
          <a:spcAft>
            <a:spcPct val="0"/>
          </a:spcAft>
          <a:buClr>
            <a:schemeClr val="accent2"/>
          </a:buClr>
          <a:buSzPct val="130000"/>
          <a:buFont typeface="Arial" pitchFamily="34" charset="0"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folHlink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  <a:spAutoFit/>
      </a:bodyPr>
      <a:lstStyle>
        <a:defPPr marL="285750" marR="0" indent="-285750" algn="l" defTabSz="914400" rtl="0" eaLnBrk="1" fontAlgn="base" latinLnBrk="0" hangingPunct="1">
          <a:lnSpc>
            <a:spcPct val="115000"/>
          </a:lnSpc>
          <a:spcBef>
            <a:spcPct val="45000"/>
          </a:spcBef>
          <a:spcAft>
            <a:spcPct val="0"/>
          </a:spcAft>
          <a:buClr>
            <a:schemeClr val="accent2"/>
          </a:buClr>
          <a:buSzPct val="130000"/>
          <a:buFont typeface="Arial" charset="0"/>
          <a:buChar char="»"/>
          <a:tabLst/>
          <a:defRPr kumimoji="0" sz="1600" b="0" i="0" u="none" strike="noStrike" kern="0" cap="none" spc="0" normalizeH="0" baseline="0" noProof="0" dirty="0" err="1" smtClean="0">
            <a:ln>
              <a:noFill/>
            </a:ln>
            <a:solidFill>
              <a:schemeClr val="tx2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>
    <a:extraClrScheme>
      <a:clrScheme name="SSCO International-xx-xx-xx-master-2009 1">
        <a:dk1>
          <a:srgbClr val="383D42"/>
        </a:dk1>
        <a:lt1>
          <a:srgbClr val="FFFFFF"/>
        </a:lt1>
        <a:dk2>
          <a:srgbClr val="383D42"/>
        </a:dk2>
        <a:lt2>
          <a:srgbClr val="FFFFFF"/>
        </a:lt2>
        <a:accent1>
          <a:srgbClr val="91918C"/>
        </a:accent1>
        <a:accent2>
          <a:srgbClr val="7B2336"/>
        </a:accent2>
        <a:accent3>
          <a:srgbClr val="FFFFFF"/>
        </a:accent3>
        <a:accent4>
          <a:srgbClr val="2E3337"/>
        </a:accent4>
        <a:accent5>
          <a:srgbClr val="C7C7C5"/>
        </a:accent5>
        <a:accent6>
          <a:srgbClr val="6F1F30"/>
        </a:accent6>
        <a:hlink>
          <a:srgbClr val="C2AC8B"/>
        </a:hlink>
        <a:folHlink>
          <a:srgbClr val="383D4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</Words>
  <Application>Microsoft Macintosh PowerPoint</Application>
  <PresentationFormat>A4-Papier (210x297 mm)</PresentationFormat>
  <Paragraphs>14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Apple Braille</vt:lpstr>
      <vt:lpstr>Monotype Sorts</vt:lpstr>
      <vt:lpstr>Times New Roman</vt:lpstr>
      <vt:lpstr>Wingdings</vt:lpstr>
      <vt:lpstr>Arial</vt:lpstr>
      <vt:lpstr>Design1</vt:lpstr>
      <vt:lpstr>think-cell Folie</vt:lpstr>
      <vt:lpstr>Connected Value – enabling as-a-service business models for the connected industry</vt:lpstr>
    </vt:vector>
  </TitlesOfParts>
  <Company>SCCO International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0</dc:title>
  <dc:creator>SCCO International</dc:creator>
  <cp:lastModifiedBy>Titus Dr. Kehrmann</cp:lastModifiedBy>
  <cp:revision>3702</cp:revision>
  <cp:lastPrinted>2017-03-14T15:26:23Z</cp:lastPrinted>
  <dcterms:created xsi:type="dcterms:W3CDTF">2008-11-12T16:11:20Z</dcterms:created>
  <dcterms:modified xsi:type="dcterms:W3CDTF">2017-03-20T10:46:33Z</dcterms:modified>
</cp:coreProperties>
</file>