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9"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8444"/>
    <p:restoredTop sz="94674"/>
  </p:normalViewPr>
  <p:slideViewPr>
    <p:cSldViewPr snapToGrid="0" snapToObjects="1">
      <p:cViewPr>
        <p:scale>
          <a:sx n="75" d="100"/>
          <a:sy n="75" d="100"/>
        </p:scale>
        <p:origin x="1992" y="17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32F441-87AB-014E-B0C1-8F7EC595433D}" type="datetimeFigureOut">
              <a:rPr lang="en-US" smtClean="0"/>
              <a:t>10/6/16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32B9CA-1D37-504E-98C4-1CB383AD20BB}" type="slidenum">
              <a:rPr lang="en-US" smtClean="0"/>
              <a:t>‹#›</a:t>
            </a:fld>
            <a:endParaRPr lang="en-US"/>
          </a:p>
        </p:txBody>
      </p:sp>
    </p:spTree>
    <p:extLst>
      <p:ext uri="{BB962C8B-B14F-4D97-AF65-F5344CB8AC3E}">
        <p14:creationId xmlns:p14="http://schemas.microsoft.com/office/powerpoint/2010/main" val="964244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A756DC-B23A-304E-9769-37367F370A51}" type="datetimeFigureOut">
              <a:rPr lang="en-US" smtClean="0"/>
              <a:t>10/6/16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1916502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A756DC-B23A-304E-9769-37367F370A51}" type="datetimeFigureOut">
              <a:rPr lang="en-US" smtClean="0"/>
              <a:t>10/6/16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2001842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A756DC-B23A-304E-9769-37367F370A51}" type="datetimeFigureOut">
              <a:rPr lang="en-US" smtClean="0"/>
              <a:t>10/6/16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347171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A756DC-B23A-304E-9769-37367F370A51}" type="datetimeFigureOut">
              <a:rPr lang="en-US" smtClean="0"/>
              <a:t>10/6/16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55638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A756DC-B23A-304E-9769-37367F370A51}" type="datetimeFigureOut">
              <a:rPr lang="en-US" smtClean="0"/>
              <a:t>10/6/16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939583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A756DC-B23A-304E-9769-37367F370A51}" type="datetimeFigureOut">
              <a:rPr lang="en-US" smtClean="0"/>
              <a:t>10/6/16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1136476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A756DC-B23A-304E-9769-37367F370A51}" type="datetimeFigureOut">
              <a:rPr lang="en-US" smtClean="0"/>
              <a:t>10/6/16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104790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A756DC-B23A-304E-9769-37367F370A51}" type="datetimeFigureOut">
              <a:rPr lang="en-US" smtClean="0"/>
              <a:t>10/6/16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601844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756DC-B23A-304E-9769-37367F370A51}" type="datetimeFigureOut">
              <a:rPr lang="en-US" smtClean="0"/>
              <a:t>10/6/16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55614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756DC-B23A-304E-9769-37367F370A51}" type="datetimeFigureOut">
              <a:rPr lang="en-US" smtClean="0"/>
              <a:t>10/6/16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1324469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756DC-B23A-304E-9769-37367F370A51}" type="datetimeFigureOut">
              <a:rPr lang="en-US" smtClean="0"/>
              <a:t>10/6/16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9A0694-CC1C-344D-88F4-561B408AA51B}" type="slidenum">
              <a:rPr lang="en-US" smtClean="0"/>
              <a:t>‹#›</a:t>
            </a:fld>
            <a:endParaRPr lang="en-US"/>
          </a:p>
        </p:txBody>
      </p:sp>
    </p:spTree>
    <p:extLst>
      <p:ext uri="{BB962C8B-B14F-4D97-AF65-F5344CB8AC3E}">
        <p14:creationId xmlns:p14="http://schemas.microsoft.com/office/powerpoint/2010/main" val="16942635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756DC-B23A-304E-9769-37367F370A51}" type="datetimeFigureOut">
              <a:rPr lang="en-US" smtClean="0"/>
              <a:t>10/6/16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A0694-CC1C-344D-88F4-561B408AA51B}" type="slidenum">
              <a:rPr lang="en-US" smtClean="0"/>
              <a:t>‹#›</a:t>
            </a:fld>
            <a:endParaRPr lang="en-US"/>
          </a:p>
        </p:txBody>
      </p:sp>
    </p:spTree>
    <p:extLst>
      <p:ext uri="{BB962C8B-B14F-4D97-AF65-F5344CB8AC3E}">
        <p14:creationId xmlns:p14="http://schemas.microsoft.com/office/powerpoint/2010/main" val="830000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jpg"/><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lum bright="70000" contrast="-70000"/>
            <a:extLst>
              <a:ext uri="{28A0092B-C50C-407E-A947-70E740481C1C}">
                <a14:useLocalDpi xmlns:a14="http://schemas.microsoft.com/office/drawing/2010/main" val="0"/>
              </a:ext>
            </a:extLst>
          </a:blip>
          <a:srcRect r="21164"/>
          <a:stretch/>
        </p:blipFill>
        <p:spPr>
          <a:xfrm>
            <a:off x="0" y="1"/>
            <a:ext cx="9143999" cy="6858000"/>
          </a:xfrm>
          <a:prstGeom prst="rect">
            <a:avLst/>
          </a:prstGeom>
        </p:spPr>
      </p:pic>
      <p:sp>
        <p:nvSpPr>
          <p:cNvPr id="3" name="Content Placeholder 2"/>
          <p:cNvSpPr>
            <a:spLocks noGrp="1"/>
          </p:cNvSpPr>
          <p:nvPr>
            <p:ph idx="1"/>
          </p:nvPr>
        </p:nvSpPr>
        <p:spPr>
          <a:xfrm>
            <a:off x="3892731" y="224944"/>
            <a:ext cx="5139614" cy="2975455"/>
          </a:xfrm>
        </p:spPr>
        <p:txBody>
          <a:bodyPr>
            <a:normAutofit lnSpcReduction="10000"/>
          </a:bodyPr>
          <a:lstStyle/>
          <a:p>
            <a:pPr marL="0" indent="0" fontAlgn="base">
              <a:buNone/>
            </a:pPr>
            <a:r>
              <a:rPr lang="en-US" sz="1900" dirty="0"/>
              <a:t>Resilience Training teaches participants how to: </a:t>
            </a:r>
            <a:endParaRPr lang="en-US" sz="1900" b="1" dirty="0"/>
          </a:p>
          <a:p>
            <a:pPr lvl="0" fontAlgn="base"/>
            <a:r>
              <a:rPr lang="en-US" sz="2000" b="1" dirty="0" smtClean="0"/>
              <a:t>See what </a:t>
            </a:r>
            <a:r>
              <a:rPr lang="en-US" sz="2000" b="1" dirty="0"/>
              <a:t>is really going on</a:t>
            </a:r>
            <a:r>
              <a:rPr lang="en-US" sz="2000" dirty="0"/>
              <a:t>, </a:t>
            </a:r>
            <a:r>
              <a:rPr lang="en-US" sz="1800" dirty="0"/>
              <a:t>not what they want to see  </a:t>
            </a:r>
            <a:endParaRPr lang="en-US" sz="1800" b="1" dirty="0"/>
          </a:p>
          <a:p>
            <a:pPr lvl="0" fontAlgn="base"/>
            <a:r>
              <a:rPr lang="en-US" sz="2000" b="1" dirty="0"/>
              <a:t>Seek the power to be gained</a:t>
            </a:r>
            <a:r>
              <a:rPr lang="en-US" sz="2000" dirty="0"/>
              <a:t>, </a:t>
            </a:r>
            <a:r>
              <a:rPr lang="en-US" sz="1800" dirty="0"/>
              <a:t>not fear loss</a:t>
            </a:r>
            <a:endParaRPr lang="en-US" sz="1800" b="1" dirty="0"/>
          </a:p>
          <a:p>
            <a:pPr lvl="0" fontAlgn="base"/>
            <a:r>
              <a:rPr lang="en-US" sz="2000" b="1" dirty="0"/>
              <a:t>Clarify priorities and values</a:t>
            </a:r>
          </a:p>
          <a:p>
            <a:pPr lvl="0" fontAlgn="base"/>
            <a:r>
              <a:rPr lang="en-US" sz="2000" b="1" dirty="0"/>
              <a:t>Improvise</a:t>
            </a:r>
            <a:r>
              <a:rPr lang="en-US" sz="1800" b="1" dirty="0"/>
              <a:t> </a:t>
            </a:r>
            <a:r>
              <a:rPr lang="en-US" sz="1800" dirty="0"/>
              <a:t>to create solutions</a:t>
            </a:r>
            <a:endParaRPr lang="en-US" sz="1800" b="1" dirty="0"/>
          </a:p>
          <a:p>
            <a:pPr lvl="0" fontAlgn="base"/>
            <a:r>
              <a:rPr lang="en-US" sz="2000" b="1" dirty="0"/>
              <a:t>Foster teamwork</a:t>
            </a:r>
            <a:r>
              <a:rPr lang="en-US" sz="2000" dirty="0"/>
              <a:t> </a:t>
            </a:r>
            <a:r>
              <a:rPr lang="en-US" sz="1800" dirty="0"/>
              <a:t>and better decision making  </a:t>
            </a:r>
            <a:endParaRPr lang="en-US" sz="1800" b="1" dirty="0"/>
          </a:p>
          <a:p>
            <a:pPr lvl="0" fontAlgn="base"/>
            <a:r>
              <a:rPr lang="en-US" sz="2000" b="1" dirty="0"/>
              <a:t>Build acceptance</a:t>
            </a:r>
            <a:r>
              <a:rPr lang="en-US" sz="2000" dirty="0"/>
              <a:t> </a:t>
            </a:r>
            <a:r>
              <a:rPr lang="en-US" sz="1800" dirty="0"/>
              <a:t>rather than resistance  </a:t>
            </a:r>
            <a:endParaRPr lang="en-US" sz="1800" b="1" dirty="0"/>
          </a:p>
          <a:p>
            <a:endParaRPr lang="en-US" dirty="0"/>
          </a:p>
        </p:txBody>
      </p:sp>
      <p:sp>
        <p:nvSpPr>
          <p:cNvPr id="4" name="Text Placeholder 3"/>
          <p:cNvSpPr>
            <a:spLocks noGrp="1"/>
          </p:cNvSpPr>
          <p:nvPr>
            <p:ph type="body" sz="half" idx="2"/>
          </p:nvPr>
        </p:nvSpPr>
        <p:spPr>
          <a:xfrm>
            <a:off x="0" y="2049463"/>
            <a:ext cx="4104745" cy="4808538"/>
          </a:xfrm>
        </p:spPr>
        <p:txBody>
          <a:bodyPr>
            <a:normAutofit lnSpcReduction="10000"/>
          </a:bodyPr>
          <a:lstStyle/>
          <a:p>
            <a:endParaRPr lang="en-US" dirty="0" smtClean="0"/>
          </a:p>
          <a:p>
            <a:endParaRPr lang="en-US" dirty="0"/>
          </a:p>
          <a:p>
            <a:endParaRPr lang="en-US" dirty="0" smtClean="0"/>
          </a:p>
          <a:p>
            <a:r>
              <a:rPr lang="en-US" sz="2000" b="1" i="1" dirty="0"/>
              <a:t>The problem </a:t>
            </a:r>
            <a:r>
              <a:rPr lang="en-US" sz="2000" dirty="0"/>
              <a:t>is that we are all stressed and not as satisfied as we would like to be in all of our work and home situations due a seemingly relentless and uncontrollable tidal wave of change. </a:t>
            </a:r>
          </a:p>
          <a:p>
            <a:r>
              <a:rPr lang="en-US" sz="2000" b="1" i="1" dirty="0"/>
              <a:t>The solution </a:t>
            </a:r>
            <a:r>
              <a:rPr lang="en-US" sz="2000" dirty="0"/>
              <a:t>is to learn how to build your reliance in a way to thrive on change.  Resilience is learned and practiced by owning the power of choice, focusing on the ways to gain power and building meaningful relationships.</a:t>
            </a:r>
            <a:endParaRPr lang="en-US" sz="2000" b="1" dirty="0"/>
          </a:p>
          <a:p>
            <a:endParaRPr lang="en-US" dirty="0"/>
          </a:p>
        </p:txBody>
      </p:sp>
      <p:grpSp>
        <p:nvGrpSpPr>
          <p:cNvPr id="5" name="Group 4"/>
          <p:cNvGrpSpPr/>
          <p:nvPr/>
        </p:nvGrpSpPr>
        <p:grpSpPr>
          <a:xfrm>
            <a:off x="0" y="423334"/>
            <a:ext cx="3892731" cy="2516777"/>
            <a:chOff x="0" y="0"/>
            <a:chExt cx="6172200" cy="4084508"/>
          </a:xfrm>
        </p:grpSpPr>
        <p:pic>
          <p:nvPicPr>
            <p:cNvPr id="6" name="Picture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2401" y="0"/>
              <a:ext cx="4974771" cy="2961173"/>
            </a:xfrm>
            <a:prstGeom prst="rect">
              <a:avLst/>
            </a:prstGeom>
          </p:spPr>
        </p:pic>
        <p:sp>
          <p:nvSpPr>
            <p:cNvPr id="7" name="Subtitle 1"/>
            <p:cNvSpPr txBox="1">
              <a:spLocks/>
            </p:cNvSpPr>
            <p:nvPr/>
          </p:nvSpPr>
          <p:spPr>
            <a:xfrm>
              <a:off x="0" y="2961172"/>
              <a:ext cx="6172200" cy="1123336"/>
            </a:xfrm>
            <a:prstGeom prst="rect">
              <a:avLst/>
            </a:prstGeom>
          </p:spPr>
          <p:txBody>
            <a:bodyPr vert="horz" lIns="91440" tIns="45720" rIns="91440" bIns="45720" rtlCol="0">
              <a:normAutofit fontScale="92500"/>
            </a:bodyPr>
            <a:lstStyle>
              <a:lvl1pPr marL="182880" indent="-182880" algn="l" defTabSz="914400" rtl="0" eaLnBrk="1" latinLnBrk="0" hangingPunct="1">
                <a:spcBef>
                  <a:spcPct val="20000"/>
                </a:spcBef>
                <a:buClr>
                  <a:schemeClr val="accent1"/>
                </a:buClr>
                <a:buSzPct val="85000"/>
                <a:buFont typeface="Arial" pitchFamily="34" charset="0"/>
                <a:buChar char="•"/>
                <a:defRPr sz="32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24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9pPr>
            </a:lstStyle>
            <a:p>
              <a:pPr marL="0" indent="0">
                <a:buNone/>
              </a:pPr>
              <a:r>
                <a:rPr lang="en-US" dirty="0">
                  <a:solidFill>
                    <a:schemeClr val="accent5"/>
                  </a:solidFill>
                </a:rPr>
                <a:t>Stepping Up to Change</a:t>
              </a:r>
              <a:endParaRPr lang="en-US" dirty="0">
                <a:solidFill>
                  <a:schemeClr val="accent5"/>
                </a:solidFill>
              </a:endParaRPr>
            </a:p>
          </p:txBody>
        </p:sp>
      </p:grpSp>
      <p:sp>
        <p:nvSpPr>
          <p:cNvPr id="10" name="TextBox 9"/>
          <p:cNvSpPr txBox="1"/>
          <p:nvPr/>
        </p:nvSpPr>
        <p:spPr>
          <a:xfrm>
            <a:off x="4104745" y="3778452"/>
            <a:ext cx="4927600" cy="2954655"/>
          </a:xfrm>
          <a:prstGeom prst="rect">
            <a:avLst/>
          </a:prstGeom>
          <a:solidFill>
            <a:schemeClr val="tx2"/>
          </a:solidFill>
        </p:spPr>
        <p:txBody>
          <a:bodyPr wrap="square" rtlCol="0">
            <a:spAutoFit/>
          </a:bodyPr>
          <a:lstStyle/>
          <a:p>
            <a:pPr fontAlgn="base"/>
            <a:r>
              <a:rPr lang="en-US" sz="2400" dirty="0" smtClean="0">
                <a:solidFill>
                  <a:schemeClr val="bg1"/>
                </a:solidFill>
              </a:rPr>
              <a:t>Who Needs Resilience Training? </a:t>
            </a:r>
            <a:r>
              <a:rPr lang="en-US" dirty="0" smtClean="0">
                <a:solidFill>
                  <a:schemeClr val="bg1"/>
                </a:solidFill>
              </a:rPr>
              <a:t> </a:t>
            </a:r>
            <a:endParaRPr lang="en-US" b="1" dirty="0" smtClean="0">
              <a:solidFill>
                <a:schemeClr val="bg1"/>
              </a:solidFill>
            </a:endParaRPr>
          </a:p>
          <a:p>
            <a:pPr lvl="0" fontAlgn="base"/>
            <a:r>
              <a:rPr lang="en-US" dirty="0" smtClean="0">
                <a:solidFill>
                  <a:schemeClr val="bg1"/>
                </a:solidFill>
              </a:rPr>
              <a:t>Is your organization going through a major change (reorganization, new strategy, merger/acquisition, downsizing, turbulent market)? Does your organization need to be creative and nimble to deliver to demanding clients? Do you need your people to grow and take on new responsibilities? Then you, your team, or your organization needs Resilience Training.  </a:t>
            </a:r>
            <a:endParaRPr lang="en-US" b="1" dirty="0" smtClean="0">
              <a:solidFill>
                <a:schemeClr val="bg1"/>
              </a:solidFill>
            </a:endParaRPr>
          </a:p>
          <a:p>
            <a:endParaRPr lang="en-US" dirty="0"/>
          </a:p>
        </p:txBody>
      </p:sp>
    </p:spTree>
    <p:extLst>
      <p:ext uri="{BB962C8B-B14F-4D97-AF65-F5344CB8AC3E}">
        <p14:creationId xmlns:p14="http://schemas.microsoft.com/office/powerpoint/2010/main" val="17177023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TotalTime>
  <Words>108</Words>
  <Application>Microsoft Macintosh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Calibri Light</vt:lpstr>
      <vt:lpstr>Arial</vt:lpstr>
      <vt:lpstr>Office Theme</vt:lpstr>
      <vt:lpstr>PowerPoint Presentation</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Resilience: Stepping Up to Change</dc:title>
  <dc:creator>David Thompson</dc:creator>
  <cp:lastModifiedBy>David Thompson</cp:lastModifiedBy>
  <cp:revision>4</cp:revision>
  <dcterms:created xsi:type="dcterms:W3CDTF">2016-10-06T21:06:56Z</dcterms:created>
  <dcterms:modified xsi:type="dcterms:W3CDTF">2016-10-07T00:08:54Z</dcterms:modified>
</cp:coreProperties>
</file>