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Lst>
  <p:sldSz cx="9601200" cy="5403850"/>
  <p:notesSz cx="9601200" cy="5403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2" d="100"/>
          <a:sy n="122" d="100"/>
        </p:scale>
        <p:origin x="54" y="3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20090" y="1675193"/>
            <a:ext cx="8161020" cy="11348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40180" y="3026156"/>
            <a:ext cx="6720840" cy="135096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550" b="0" i="0">
                <a:solidFill>
                  <a:srgbClr val="B8BABC"/>
                </a:solidFill>
                <a:latin typeface="Tahoma"/>
                <a:cs typeface="Tahoma"/>
              </a:defRPr>
            </a:lvl1pPr>
          </a:lstStyle>
          <a:p>
            <a:pPr marL="12700">
              <a:lnSpc>
                <a:spcPct val="100000"/>
              </a:lnSpc>
              <a:spcBef>
                <a:spcPts val="100"/>
              </a:spcBef>
            </a:pPr>
            <a:r>
              <a:rPr spc="-35" dirty="0"/>
              <a:t>&gt;</a:t>
            </a:r>
            <a:r>
              <a:rPr spc="-75" dirty="0"/>
              <a:t> </a:t>
            </a:r>
            <a:r>
              <a:rPr dirty="0"/>
              <a:t>dais.com.au</a:t>
            </a:r>
          </a:p>
        </p:txBody>
      </p:sp>
      <p:sp>
        <p:nvSpPr>
          <p:cNvPr id="5" name="Holder 5"/>
          <p:cNvSpPr>
            <a:spLocks noGrp="1"/>
          </p:cNvSpPr>
          <p:nvPr>
            <p:ph type="dt" sz="half" idx="6"/>
          </p:nvPr>
        </p:nvSpPr>
        <p:spPr/>
        <p:txBody>
          <a:bodyPr lIns="0" tIns="0" rIns="0" bIns="0"/>
          <a:lstStyle>
            <a:lvl1pPr>
              <a:defRPr sz="500" b="0" i="0">
                <a:solidFill>
                  <a:srgbClr val="A7A9AC"/>
                </a:solidFill>
                <a:latin typeface="Lucida Sans Unicode"/>
                <a:cs typeface="Lucida Sans Unicode"/>
              </a:defRPr>
            </a:lvl1p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rgbClr val="E2E3E4"/>
                </a:solidFill>
                <a:latin typeface="Lucida Sans"/>
                <a:cs typeface="Lucida Sans"/>
              </a:defRPr>
            </a:lvl1pPr>
          </a:lstStyle>
          <a:p>
            <a:endParaRPr/>
          </a:p>
        </p:txBody>
      </p:sp>
      <p:sp>
        <p:nvSpPr>
          <p:cNvPr id="4" name="Holder 4"/>
          <p:cNvSpPr>
            <a:spLocks noGrp="1"/>
          </p:cNvSpPr>
          <p:nvPr>
            <p:ph type="ftr" sz="quarter" idx="5"/>
          </p:nvPr>
        </p:nvSpPr>
        <p:spPr/>
        <p:txBody>
          <a:bodyPr lIns="0" tIns="0" rIns="0" bIns="0"/>
          <a:lstStyle>
            <a:lvl1pPr>
              <a:defRPr sz="550" b="0" i="0">
                <a:solidFill>
                  <a:srgbClr val="B8BABC"/>
                </a:solidFill>
                <a:latin typeface="Tahoma"/>
                <a:cs typeface="Tahoma"/>
              </a:defRPr>
            </a:lvl1pPr>
          </a:lstStyle>
          <a:p>
            <a:pPr marL="12700">
              <a:lnSpc>
                <a:spcPct val="100000"/>
              </a:lnSpc>
              <a:spcBef>
                <a:spcPts val="100"/>
              </a:spcBef>
            </a:pPr>
            <a:r>
              <a:rPr spc="-35" dirty="0"/>
              <a:t>&gt;</a:t>
            </a:r>
            <a:r>
              <a:rPr spc="-75" dirty="0"/>
              <a:t> </a:t>
            </a:r>
            <a:r>
              <a:rPr dirty="0"/>
              <a:t>dais.com.au</a:t>
            </a:r>
          </a:p>
        </p:txBody>
      </p:sp>
      <p:sp>
        <p:nvSpPr>
          <p:cNvPr id="5" name="Holder 5"/>
          <p:cNvSpPr>
            <a:spLocks noGrp="1"/>
          </p:cNvSpPr>
          <p:nvPr>
            <p:ph type="dt" sz="half" idx="6"/>
          </p:nvPr>
        </p:nvSpPr>
        <p:spPr/>
        <p:txBody>
          <a:bodyPr lIns="0" tIns="0" rIns="0" bIns="0"/>
          <a:lstStyle>
            <a:lvl1pPr>
              <a:defRPr sz="500" b="0" i="0">
                <a:solidFill>
                  <a:srgbClr val="A7A9AC"/>
                </a:solidFill>
                <a:latin typeface="Lucida Sans Unicode"/>
                <a:cs typeface="Lucida Sans Unicode"/>
              </a:defRPr>
            </a:lvl1p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bg1"/>
                </a:solidFill>
                <a:latin typeface="Calibri"/>
                <a:cs typeface="Calibri"/>
              </a:defRPr>
            </a:lvl1pPr>
          </a:lstStyle>
          <a:p>
            <a:endParaRPr/>
          </a:p>
        </p:txBody>
      </p:sp>
      <p:sp>
        <p:nvSpPr>
          <p:cNvPr id="3" name="Holder 3"/>
          <p:cNvSpPr>
            <a:spLocks noGrp="1"/>
          </p:cNvSpPr>
          <p:nvPr>
            <p:ph sz="half" idx="2"/>
          </p:nvPr>
        </p:nvSpPr>
        <p:spPr>
          <a:xfrm>
            <a:off x="480060" y="1242885"/>
            <a:ext cx="4176522" cy="356654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944618" y="1242885"/>
            <a:ext cx="4176522" cy="356654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550" b="0" i="0">
                <a:solidFill>
                  <a:srgbClr val="B8BABC"/>
                </a:solidFill>
                <a:latin typeface="Tahoma"/>
                <a:cs typeface="Tahoma"/>
              </a:defRPr>
            </a:lvl1pPr>
          </a:lstStyle>
          <a:p>
            <a:pPr marL="12700">
              <a:lnSpc>
                <a:spcPct val="100000"/>
              </a:lnSpc>
              <a:spcBef>
                <a:spcPts val="100"/>
              </a:spcBef>
            </a:pPr>
            <a:r>
              <a:rPr spc="-35" dirty="0"/>
              <a:t>&gt;</a:t>
            </a:r>
            <a:r>
              <a:rPr spc="-75" dirty="0"/>
              <a:t> </a:t>
            </a:r>
            <a:r>
              <a:rPr dirty="0"/>
              <a:t>dais.com.au</a:t>
            </a:r>
          </a:p>
        </p:txBody>
      </p:sp>
      <p:sp>
        <p:nvSpPr>
          <p:cNvPr id="6" name="Holder 6"/>
          <p:cNvSpPr>
            <a:spLocks noGrp="1"/>
          </p:cNvSpPr>
          <p:nvPr>
            <p:ph type="dt" sz="half" idx="6"/>
          </p:nvPr>
        </p:nvSpPr>
        <p:spPr/>
        <p:txBody>
          <a:bodyPr lIns="0" tIns="0" rIns="0" bIns="0"/>
          <a:lstStyle>
            <a:lvl1pPr>
              <a:defRPr sz="500" b="0" i="0">
                <a:solidFill>
                  <a:srgbClr val="A7A9AC"/>
                </a:solidFill>
                <a:latin typeface="Lucida Sans Unicode"/>
                <a:cs typeface="Lucida Sans Unicode"/>
              </a:defRPr>
            </a:lvl1p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550" b="0" i="0">
                <a:solidFill>
                  <a:srgbClr val="B8BABC"/>
                </a:solidFill>
                <a:latin typeface="Tahoma"/>
                <a:cs typeface="Tahoma"/>
              </a:defRPr>
            </a:lvl1pPr>
          </a:lstStyle>
          <a:p>
            <a:pPr marL="12700">
              <a:lnSpc>
                <a:spcPct val="100000"/>
              </a:lnSpc>
              <a:spcBef>
                <a:spcPts val="100"/>
              </a:spcBef>
            </a:pPr>
            <a:r>
              <a:rPr spc="-35" dirty="0"/>
              <a:t>&gt;</a:t>
            </a:r>
            <a:r>
              <a:rPr spc="-75" dirty="0"/>
              <a:t> </a:t>
            </a:r>
            <a:r>
              <a:rPr dirty="0"/>
              <a:t>dais.com.au</a:t>
            </a:r>
          </a:p>
        </p:txBody>
      </p:sp>
      <p:sp>
        <p:nvSpPr>
          <p:cNvPr id="4" name="Holder 4"/>
          <p:cNvSpPr>
            <a:spLocks noGrp="1"/>
          </p:cNvSpPr>
          <p:nvPr>
            <p:ph type="dt" sz="half" idx="6"/>
          </p:nvPr>
        </p:nvSpPr>
        <p:spPr/>
        <p:txBody>
          <a:bodyPr lIns="0" tIns="0" rIns="0" bIns="0"/>
          <a:lstStyle>
            <a:lvl1pPr>
              <a:defRPr sz="500" b="0" i="0">
                <a:solidFill>
                  <a:srgbClr val="A7A9AC"/>
                </a:solidFill>
                <a:latin typeface="Lucida Sans Unicode"/>
                <a:cs typeface="Lucida Sans Unicode"/>
              </a:defRPr>
            </a:lvl1p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550" b="0" i="0">
                <a:solidFill>
                  <a:srgbClr val="B8BABC"/>
                </a:solidFill>
                <a:latin typeface="Tahoma"/>
                <a:cs typeface="Tahoma"/>
              </a:defRPr>
            </a:lvl1pPr>
          </a:lstStyle>
          <a:p>
            <a:pPr marL="12700">
              <a:lnSpc>
                <a:spcPct val="100000"/>
              </a:lnSpc>
              <a:spcBef>
                <a:spcPts val="100"/>
              </a:spcBef>
            </a:pPr>
            <a:r>
              <a:rPr spc="-35" dirty="0"/>
              <a:t>&gt;</a:t>
            </a:r>
            <a:r>
              <a:rPr spc="-75" dirty="0"/>
              <a:t> </a:t>
            </a:r>
            <a:r>
              <a:rPr dirty="0"/>
              <a:t>dais.com.au</a:t>
            </a:r>
          </a:p>
        </p:txBody>
      </p:sp>
      <p:sp>
        <p:nvSpPr>
          <p:cNvPr id="3" name="Holder 3"/>
          <p:cNvSpPr>
            <a:spLocks noGrp="1"/>
          </p:cNvSpPr>
          <p:nvPr>
            <p:ph type="dt" sz="half" idx="6"/>
          </p:nvPr>
        </p:nvSpPr>
        <p:spPr/>
        <p:txBody>
          <a:bodyPr lIns="0" tIns="0" rIns="0" bIns="0"/>
          <a:lstStyle>
            <a:lvl1pPr>
              <a:defRPr sz="500" b="0" i="0">
                <a:solidFill>
                  <a:srgbClr val="A7A9AC"/>
                </a:solidFill>
                <a:latin typeface="Lucida Sans Unicode"/>
                <a:cs typeface="Lucida Sans Unicode"/>
              </a:defRPr>
            </a:lvl1p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17" name="bk object 17"/>
          <p:cNvSpPr/>
          <p:nvPr/>
        </p:nvSpPr>
        <p:spPr>
          <a:xfrm>
            <a:off x="9121940" y="0"/>
            <a:ext cx="220078" cy="921308"/>
          </a:xfrm>
          <a:prstGeom prst="rect">
            <a:avLst/>
          </a:prstGeom>
          <a:blipFill>
            <a:blip r:embed="rId7" cstate="print"/>
            <a:stretch>
              <a:fillRect/>
            </a:stretch>
          </a:blipFill>
        </p:spPr>
        <p:txBody>
          <a:bodyPr wrap="square" lIns="0" tIns="0" rIns="0" bIns="0" rtlCol="0"/>
          <a:lstStyle/>
          <a:p>
            <a:endParaRPr/>
          </a:p>
        </p:txBody>
      </p:sp>
      <p:sp>
        <p:nvSpPr>
          <p:cNvPr id="18" name="bk object 18"/>
          <p:cNvSpPr/>
          <p:nvPr/>
        </p:nvSpPr>
        <p:spPr>
          <a:xfrm>
            <a:off x="9191309" y="246039"/>
            <a:ext cx="74127" cy="584403"/>
          </a:xfrm>
          <a:prstGeom prst="rect">
            <a:avLst/>
          </a:prstGeom>
          <a:blipFill>
            <a:blip r:embed="rId8" cstate="print"/>
            <a:stretch>
              <a:fillRect/>
            </a:stretch>
          </a:blipFill>
        </p:spPr>
        <p:txBody>
          <a:bodyPr wrap="square" lIns="0" tIns="0" rIns="0" bIns="0" rtlCol="0"/>
          <a:lstStyle/>
          <a:p>
            <a:endParaRPr/>
          </a:p>
        </p:txBody>
      </p:sp>
      <p:sp>
        <p:nvSpPr>
          <p:cNvPr id="19" name="bk object 19"/>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20" name="bk object 20"/>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21" name="bk object 21"/>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22" name="bk object 22"/>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23" name="bk object 23"/>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24" name="bk object 24"/>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25" name="bk object 25"/>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26" name="bk object 26"/>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27" name="bk object 27"/>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28" name="bk object 28"/>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29" name="bk object 29"/>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30" name="bk object 30"/>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31" name="bk object 31"/>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32" name="bk object 32"/>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33" name="bk object 33"/>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34" name="bk object 34"/>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35" name="bk object 35"/>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36" name="bk object 36"/>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37" name="bk object 37"/>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4972998" y="2419690"/>
            <a:ext cx="1048385" cy="368300"/>
          </a:xfrm>
          <a:prstGeom prst="rect">
            <a:avLst/>
          </a:prstGeom>
        </p:spPr>
        <p:txBody>
          <a:bodyPr wrap="square" lIns="0" tIns="0" rIns="0" bIns="0">
            <a:spAutoFit/>
          </a:bodyPr>
          <a:lstStyle>
            <a:lvl1pPr>
              <a:defRPr sz="2200" b="0" i="0">
                <a:solidFill>
                  <a:schemeClr val="bg1"/>
                </a:solidFill>
                <a:latin typeface="Calibri"/>
                <a:cs typeface="Calibri"/>
              </a:defRPr>
            </a:lvl1pPr>
          </a:lstStyle>
          <a:p>
            <a:endParaRPr/>
          </a:p>
        </p:txBody>
      </p:sp>
      <p:sp>
        <p:nvSpPr>
          <p:cNvPr id="3" name="Holder 3"/>
          <p:cNvSpPr>
            <a:spLocks noGrp="1"/>
          </p:cNvSpPr>
          <p:nvPr>
            <p:ph type="body" idx="1"/>
          </p:nvPr>
        </p:nvSpPr>
        <p:spPr>
          <a:xfrm>
            <a:off x="1478915" y="1746000"/>
            <a:ext cx="6643369" cy="2656840"/>
          </a:xfrm>
          <a:prstGeom prst="rect">
            <a:avLst/>
          </a:prstGeom>
        </p:spPr>
        <p:txBody>
          <a:bodyPr wrap="square" lIns="0" tIns="0" rIns="0" bIns="0">
            <a:spAutoFit/>
          </a:bodyPr>
          <a:lstStyle>
            <a:lvl1pPr>
              <a:defRPr sz="1400" b="0" i="0">
                <a:solidFill>
                  <a:srgbClr val="E2E3E4"/>
                </a:solidFill>
                <a:latin typeface="Lucida Sans"/>
                <a:cs typeface="Lucida Sans"/>
              </a:defRPr>
            </a:lvl1pPr>
          </a:lstStyle>
          <a:p>
            <a:endParaRPr/>
          </a:p>
        </p:txBody>
      </p:sp>
      <p:sp>
        <p:nvSpPr>
          <p:cNvPr id="4" name="Holder 4"/>
          <p:cNvSpPr>
            <a:spLocks noGrp="1"/>
          </p:cNvSpPr>
          <p:nvPr>
            <p:ph type="ftr" sz="quarter" idx="5"/>
          </p:nvPr>
        </p:nvSpPr>
        <p:spPr>
          <a:xfrm>
            <a:off x="8998664" y="5102351"/>
            <a:ext cx="466725" cy="121285"/>
          </a:xfrm>
          <a:prstGeom prst="rect">
            <a:avLst/>
          </a:prstGeom>
        </p:spPr>
        <p:txBody>
          <a:bodyPr wrap="square" lIns="0" tIns="0" rIns="0" bIns="0">
            <a:spAutoFit/>
          </a:bodyPr>
          <a:lstStyle>
            <a:lvl1pPr>
              <a:defRPr sz="550" b="0" i="0">
                <a:solidFill>
                  <a:srgbClr val="B8BABC"/>
                </a:solidFill>
                <a:latin typeface="Tahoma"/>
                <a:cs typeface="Tahoma"/>
              </a:defRPr>
            </a:lvl1pPr>
          </a:lstStyle>
          <a:p>
            <a:pPr marL="12700">
              <a:lnSpc>
                <a:spcPct val="100000"/>
              </a:lnSpc>
              <a:spcBef>
                <a:spcPts val="100"/>
              </a:spcBef>
            </a:pPr>
            <a:r>
              <a:rPr spc="-35" dirty="0"/>
              <a:t>&gt;</a:t>
            </a:r>
            <a:r>
              <a:rPr spc="-75" dirty="0"/>
              <a:t> </a:t>
            </a:r>
            <a:r>
              <a:rPr dirty="0"/>
              <a:t>dais.com.au</a:t>
            </a:r>
          </a:p>
        </p:txBody>
      </p:sp>
      <p:sp>
        <p:nvSpPr>
          <p:cNvPr id="5" name="Holder 5"/>
          <p:cNvSpPr>
            <a:spLocks noGrp="1"/>
          </p:cNvSpPr>
          <p:nvPr>
            <p:ph type="dt" sz="half" idx="6"/>
          </p:nvPr>
        </p:nvSpPr>
        <p:spPr>
          <a:xfrm>
            <a:off x="131300" y="5180302"/>
            <a:ext cx="2847340" cy="112395"/>
          </a:xfrm>
          <a:prstGeom prst="rect">
            <a:avLst/>
          </a:prstGeom>
        </p:spPr>
        <p:txBody>
          <a:bodyPr wrap="square" lIns="0" tIns="0" rIns="0" bIns="0">
            <a:spAutoFit/>
          </a:bodyPr>
          <a:lstStyle>
            <a:lvl1pPr>
              <a:defRPr sz="500" b="0" i="0">
                <a:solidFill>
                  <a:srgbClr val="A7A9AC"/>
                </a:solidFill>
                <a:latin typeface="Lucida Sans Unicode"/>
                <a:cs typeface="Lucida Sans Unicode"/>
              </a:defRPr>
            </a:lvl1p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6" name="Holder 6"/>
          <p:cNvSpPr>
            <a:spLocks noGrp="1"/>
          </p:cNvSpPr>
          <p:nvPr>
            <p:ph type="sldNum" sz="quarter" idx="7"/>
          </p:nvPr>
        </p:nvSpPr>
        <p:spPr>
          <a:xfrm>
            <a:off x="6912864" y="5025580"/>
            <a:ext cx="2208276" cy="27019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31.jpg"/></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8382" y="2449620"/>
            <a:ext cx="2435225" cy="600075"/>
          </a:xfrm>
          <a:prstGeom prst="rect">
            <a:avLst/>
          </a:prstGeom>
        </p:spPr>
        <p:txBody>
          <a:bodyPr vert="horz" wrap="square" lIns="0" tIns="0" rIns="0" bIns="0" rtlCol="0">
            <a:spAutoFit/>
          </a:bodyPr>
          <a:lstStyle/>
          <a:p>
            <a:pPr marL="1342390">
              <a:lnSpc>
                <a:spcPts val="2660"/>
              </a:lnSpc>
            </a:pPr>
            <a:r>
              <a:rPr sz="2300" spc="-140" dirty="0">
                <a:solidFill>
                  <a:srgbClr val="58595B"/>
                </a:solidFill>
                <a:latin typeface="Cambria"/>
                <a:cs typeface="Cambria"/>
              </a:rPr>
              <a:t>3</a:t>
            </a:r>
            <a:r>
              <a:rPr sz="2300" spc="-145" dirty="0">
                <a:solidFill>
                  <a:srgbClr val="58595B"/>
                </a:solidFill>
                <a:latin typeface="Cambria"/>
                <a:cs typeface="Cambria"/>
              </a:rPr>
              <a:t> </a:t>
            </a:r>
            <a:r>
              <a:rPr sz="2300" spc="-15" dirty="0">
                <a:solidFill>
                  <a:srgbClr val="58595B"/>
                </a:solidFill>
                <a:latin typeface="Cambria"/>
                <a:cs typeface="Cambria"/>
              </a:rPr>
              <a:t>Energy</a:t>
            </a:r>
            <a:endParaRPr sz="2300">
              <a:latin typeface="Cambria"/>
              <a:cs typeface="Cambria"/>
            </a:endParaRPr>
          </a:p>
          <a:p>
            <a:pPr marL="12700">
              <a:lnSpc>
                <a:spcPts val="1700"/>
              </a:lnSpc>
            </a:pPr>
            <a:r>
              <a:rPr sz="1500" spc="40" dirty="0">
                <a:solidFill>
                  <a:srgbClr val="D71920"/>
                </a:solidFill>
                <a:latin typeface="Arial"/>
                <a:cs typeface="Arial"/>
              </a:rPr>
              <a:t>brand </a:t>
            </a:r>
            <a:r>
              <a:rPr sz="1500" spc="20" dirty="0">
                <a:solidFill>
                  <a:srgbClr val="D71920"/>
                </a:solidFill>
                <a:latin typeface="Arial"/>
                <a:cs typeface="Arial"/>
              </a:rPr>
              <a:t>strategy</a:t>
            </a:r>
            <a:r>
              <a:rPr sz="1500" spc="-100" dirty="0">
                <a:solidFill>
                  <a:srgbClr val="D71920"/>
                </a:solidFill>
                <a:latin typeface="Arial"/>
                <a:cs typeface="Arial"/>
              </a:rPr>
              <a:t> </a:t>
            </a:r>
            <a:r>
              <a:rPr sz="1500" spc="25" dirty="0">
                <a:solidFill>
                  <a:srgbClr val="D71920"/>
                </a:solidFill>
                <a:latin typeface="Arial"/>
                <a:cs typeface="Arial"/>
              </a:rPr>
              <a:t>presentation</a:t>
            </a:r>
            <a:endParaRPr sz="1500">
              <a:latin typeface="Arial"/>
              <a:cs typeface="Arial"/>
            </a:endParaRPr>
          </a:p>
        </p:txBody>
      </p:sp>
      <p:sp>
        <p:nvSpPr>
          <p:cNvPr id="3" name="object 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 name="object 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5"/>
            <a:ext cx="8880589" cy="53999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 name="object 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936442" y="1357108"/>
            <a:ext cx="4641215" cy="2103755"/>
          </a:xfrm>
          <a:prstGeom prst="rect">
            <a:avLst/>
          </a:prstGeom>
        </p:spPr>
        <p:txBody>
          <a:bodyPr vert="horz" wrap="square" lIns="0" tIns="0" rIns="0" bIns="0" rtlCol="0">
            <a:spAutoFit/>
          </a:bodyPr>
          <a:lstStyle/>
          <a:p>
            <a:pPr marL="1091565"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091565">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D71920"/>
                </a:solidFill>
                <a:latin typeface="Arial"/>
                <a:cs typeface="Arial"/>
              </a:rPr>
              <a:t>ion</a:t>
            </a:r>
            <a:r>
              <a:rPr sz="1400" spc="-30" dirty="0">
                <a:solidFill>
                  <a:srgbClr val="E2E3E4"/>
                </a:solidFill>
                <a:latin typeface="Arial"/>
                <a:cs typeface="Arial"/>
              </a:rPr>
              <a:t>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a:t>
            </a:r>
            <a:r>
              <a:rPr sz="1400" spc="-45" dirty="0">
                <a:solidFill>
                  <a:srgbClr val="D71920"/>
                </a:solidFill>
                <a:latin typeface="Arial"/>
                <a:cs typeface="Arial"/>
              </a:rPr>
              <a:t>ion</a:t>
            </a:r>
            <a:r>
              <a:rPr sz="1400" spc="-90" dirty="0">
                <a:solidFill>
                  <a:srgbClr val="D71920"/>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091565"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a:t>
            </a:r>
            <a:r>
              <a:rPr sz="1400" spc="-45" dirty="0">
                <a:solidFill>
                  <a:srgbClr val="D71920"/>
                </a:solidFill>
                <a:latin typeface="Arial"/>
                <a:cs typeface="Arial"/>
              </a:rPr>
              <a:t>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a:p>
            <a:pPr>
              <a:lnSpc>
                <a:spcPct val="100000"/>
              </a:lnSpc>
            </a:pPr>
            <a:endParaRPr sz="1900">
              <a:latin typeface="Times New Roman"/>
              <a:cs typeface="Times New Roman"/>
            </a:endParaRPr>
          </a:p>
          <a:p>
            <a:pPr marL="12700">
              <a:lnSpc>
                <a:spcPct val="100000"/>
              </a:lnSpc>
              <a:spcBef>
                <a:spcPts val="1220"/>
              </a:spcBef>
              <a:tabLst>
                <a:tab pos="1091565" algn="l"/>
                <a:tab pos="2005964"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20" dirty="0">
                <a:solidFill>
                  <a:srgbClr val="D71920"/>
                </a:solidFill>
                <a:latin typeface="Cambria"/>
                <a:cs typeface="Cambria"/>
              </a:rPr>
              <a:t>Ion	</a:t>
            </a:r>
            <a:r>
              <a:rPr sz="2300" spc="-5" dirty="0">
                <a:solidFill>
                  <a:srgbClr val="D71920"/>
                </a:solidFill>
                <a:latin typeface="Cambria"/>
                <a:cs typeface="Cambria"/>
              </a:rPr>
              <a:t>opportunity</a:t>
            </a:r>
            <a:endParaRPr sz="2300">
              <a:latin typeface="Cambria"/>
              <a:cs typeface="Cambria"/>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D71920"/>
                </a:solidFill>
                <a:latin typeface="Arial"/>
                <a:cs typeface="Arial"/>
              </a:rPr>
              <a:t>ion</a:t>
            </a:r>
            <a:r>
              <a:rPr sz="1400" spc="-30" dirty="0">
                <a:solidFill>
                  <a:srgbClr val="E2E3E4"/>
                </a:solidFill>
                <a:latin typeface="Arial"/>
                <a:cs typeface="Arial"/>
              </a:rPr>
              <a:t>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a:t>
            </a:r>
            <a:r>
              <a:rPr sz="1400" spc="-45" dirty="0">
                <a:solidFill>
                  <a:srgbClr val="D71920"/>
                </a:solidFill>
                <a:latin typeface="Arial"/>
                <a:cs typeface="Arial"/>
              </a:rPr>
              <a:t>ion</a:t>
            </a:r>
            <a:r>
              <a:rPr sz="1400" spc="-90" dirty="0">
                <a:solidFill>
                  <a:srgbClr val="D71920"/>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a:t>
            </a:r>
            <a:r>
              <a:rPr sz="1400" spc="-45" dirty="0">
                <a:solidFill>
                  <a:srgbClr val="D71920"/>
                </a:solidFill>
                <a:latin typeface="Arial"/>
                <a:cs typeface="Arial"/>
              </a:rPr>
              <a:t>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4758942" y="3093550"/>
            <a:ext cx="904240" cy="367030"/>
          </a:xfrm>
          <a:prstGeom prst="rect">
            <a:avLst/>
          </a:prstGeom>
        </p:spPr>
        <p:txBody>
          <a:bodyPr vert="horz" wrap="square" lIns="0" tIns="0" rIns="0" bIns="0" rtlCol="0">
            <a:spAutoFit/>
          </a:bodyPr>
          <a:lstStyle/>
          <a:p>
            <a:pPr marL="12700">
              <a:lnSpc>
                <a:spcPct val="100000"/>
              </a:lnSpc>
            </a:pPr>
            <a:r>
              <a:rPr sz="2300" spc="-45" dirty="0">
                <a:solidFill>
                  <a:srgbClr val="D71920"/>
                </a:solidFill>
                <a:latin typeface="Cambria"/>
                <a:cs typeface="Cambria"/>
              </a:rPr>
              <a:t>s</a:t>
            </a:r>
            <a:r>
              <a:rPr sz="2300" spc="30" dirty="0">
                <a:solidFill>
                  <a:srgbClr val="D71920"/>
                </a:solidFill>
                <a:latin typeface="Cambria"/>
                <a:cs typeface="Cambria"/>
              </a:rPr>
              <a:t>y</a:t>
            </a:r>
            <a:r>
              <a:rPr sz="2300" spc="-65" dirty="0">
                <a:solidFill>
                  <a:srgbClr val="D71920"/>
                </a:solidFill>
                <a:latin typeface="Cambria"/>
                <a:cs typeface="Cambria"/>
              </a:rPr>
              <a:t>st</a:t>
            </a:r>
            <a:r>
              <a:rPr sz="2300" spc="-15" dirty="0">
                <a:solidFill>
                  <a:srgbClr val="D71920"/>
                </a:solidFill>
                <a:latin typeface="Cambria"/>
                <a:cs typeface="Cambria"/>
              </a:rPr>
              <a:t>e</a:t>
            </a:r>
            <a:r>
              <a:rPr sz="2300" spc="105" dirty="0">
                <a:solidFill>
                  <a:srgbClr val="D71920"/>
                </a:solidFill>
                <a:latin typeface="Cambria"/>
                <a:cs typeface="Cambria"/>
              </a:rPr>
              <a:t>m</a:t>
            </a:r>
            <a:endParaRPr sz="2300">
              <a:latin typeface="Cambria"/>
              <a:cs typeface="Cambria"/>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4" name="object 14"/>
          <p:cNvSpPr txBox="1"/>
          <p:nvPr/>
        </p:nvSpPr>
        <p:spPr>
          <a:xfrm>
            <a:off x="936442" y="3093550"/>
            <a:ext cx="3524885" cy="367030"/>
          </a:xfrm>
          <a:prstGeom prst="rect">
            <a:avLst/>
          </a:prstGeom>
        </p:spPr>
        <p:txBody>
          <a:bodyPr vert="horz" wrap="square" lIns="0" tIns="0" rIns="0" bIns="0" rtlCol="0">
            <a:spAutoFit/>
          </a:bodyPr>
          <a:lstStyle/>
          <a:p>
            <a:pPr marL="12700">
              <a:lnSpc>
                <a:spcPct val="100000"/>
              </a:lnSpc>
              <a:tabLst>
                <a:tab pos="1091565" algn="l"/>
                <a:tab pos="2005964"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20" dirty="0">
                <a:solidFill>
                  <a:srgbClr val="D71920"/>
                </a:solidFill>
                <a:latin typeface="Cambria"/>
                <a:cs typeface="Cambria"/>
              </a:rPr>
              <a:t>Ion	</a:t>
            </a:r>
            <a:r>
              <a:rPr sz="2300" spc="-5" dirty="0">
                <a:solidFill>
                  <a:srgbClr val="D71920"/>
                </a:solidFill>
                <a:latin typeface="Cambria"/>
                <a:cs typeface="Cambria"/>
              </a:rPr>
              <a:t>opportunity</a:t>
            </a:r>
            <a:endParaRPr sz="2300">
              <a:latin typeface="Cambria"/>
              <a:cs typeface="Cambri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D71920"/>
                </a:solidFill>
                <a:latin typeface="Arial"/>
                <a:cs typeface="Arial"/>
              </a:rPr>
              <a:t>ion</a:t>
            </a:r>
            <a:r>
              <a:rPr sz="1400" spc="-30" dirty="0">
                <a:solidFill>
                  <a:srgbClr val="E2E3E4"/>
                </a:solidFill>
                <a:latin typeface="Arial"/>
                <a:cs typeface="Arial"/>
              </a:rPr>
              <a:t>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a:t>
            </a:r>
            <a:r>
              <a:rPr sz="1400" spc="-45" dirty="0">
                <a:solidFill>
                  <a:srgbClr val="D71920"/>
                </a:solidFill>
                <a:latin typeface="Arial"/>
                <a:cs typeface="Arial"/>
              </a:rPr>
              <a:t>ion</a:t>
            </a:r>
            <a:r>
              <a:rPr sz="1400" spc="-90" dirty="0">
                <a:solidFill>
                  <a:srgbClr val="D71920"/>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a:t>
            </a:r>
            <a:r>
              <a:rPr sz="1400" spc="-45" dirty="0">
                <a:solidFill>
                  <a:srgbClr val="D71920"/>
                </a:solidFill>
                <a:latin typeface="Arial"/>
                <a:cs typeface="Arial"/>
              </a:rPr>
              <a:t>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4758772" y="3093550"/>
            <a:ext cx="904240" cy="367030"/>
          </a:xfrm>
          <a:prstGeom prst="rect">
            <a:avLst/>
          </a:prstGeom>
        </p:spPr>
        <p:txBody>
          <a:bodyPr vert="horz" wrap="square" lIns="0" tIns="0" rIns="0" bIns="0" rtlCol="0">
            <a:spAutoFit/>
          </a:bodyPr>
          <a:lstStyle/>
          <a:p>
            <a:pPr marL="12700">
              <a:lnSpc>
                <a:spcPct val="100000"/>
              </a:lnSpc>
            </a:pPr>
            <a:r>
              <a:rPr sz="2300" spc="-45" dirty="0">
                <a:solidFill>
                  <a:srgbClr val="D71920"/>
                </a:solidFill>
                <a:latin typeface="Cambria"/>
                <a:cs typeface="Cambria"/>
              </a:rPr>
              <a:t>s</a:t>
            </a:r>
            <a:r>
              <a:rPr sz="2300" spc="30" dirty="0">
                <a:solidFill>
                  <a:srgbClr val="C9CACC"/>
                </a:solidFill>
                <a:latin typeface="Cambria"/>
                <a:cs typeface="Cambria"/>
              </a:rPr>
              <a:t>y</a:t>
            </a:r>
            <a:r>
              <a:rPr sz="2300" spc="-65" dirty="0">
                <a:solidFill>
                  <a:srgbClr val="C9CACC"/>
                </a:solidFill>
                <a:latin typeface="Cambria"/>
                <a:cs typeface="Cambria"/>
              </a:rPr>
              <a:t>st</a:t>
            </a:r>
            <a:r>
              <a:rPr sz="2300" spc="-15" dirty="0">
                <a:solidFill>
                  <a:srgbClr val="C9CACC"/>
                </a:solidFill>
                <a:latin typeface="Cambria"/>
                <a:cs typeface="Cambria"/>
              </a:rPr>
              <a:t>e</a:t>
            </a:r>
            <a:r>
              <a:rPr sz="2300" spc="105" dirty="0">
                <a:solidFill>
                  <a:srgbClr val="C9CACC"/>
                </a:solidFill>
                <a:latin typeface="Cambria"/>
                <a:cs typeface="Cambria"/>
              </a:rPr>
              <a:t>m</a:t>
            </a:r>
            <a:endParaRPr sz="2300">
              <a:latin typeface="Cambria"/>
              <a:cs typeface="Cambria"/>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4" name="object 14"/>
          <p:cNvSpPr txBox="1"/>
          <p:nvPr/>
        </p:nvSpPr>
        <p:spPr>
          <a:xfrm>
            <a:off x="936442" y="3093550"/>
            <a:ext cx="3524885" cy="367030"/>
          </a:xfrm>
          <a:prstGeom prst="rect">
            <a:avLst/>
          </a:prstGeom>
        </p:spPr>
        <p:txBody>
          <a:bodyPr vert="horz" wrap="square" lIns="0" tIns="0" rIns="0" bIns="0" rtlCol="0">
            <a:spAutoFit/>
          </a:bodyPr>
          <a:lstStyle/>
          <a:p>
            <a:pPr marL="12700">
              <a:lnSpc>
                <a:spcPct val="100000"/>
              </a:lnSpc>
              <a:tabLst>
                <a:tab pos="1091565" algn="l"/>
                <a:tab pos="2005964"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20" dirty="0">
                <a:solidFill>
                  <a:srgbClr val="D71920"/>
                </a:solidFill>
                <a:latin typeface="Cambria"/>
                <a:cs typeface="Cambria"/>
              </a:rPr>
              <a:t>Ion	</a:t>
            </a:r>
            <a:r>
              <a:rPr sz="2300" spc="-5" dirty="0">
                <a:solidFill>
                  <a:srgbClr val="D71920"/>
                </a:solidFill>
                <a:latin typeface="Cambria"/>
                <a:cs typeface="Cambria"/>
              </a:rPr>
              <a:t>o</a:t>
            </a:r>
            <a:r>
              <a:rPr sz="2300" spc="-5" dirty="0">
                <a:solidFill>
                  <a:srgbClr val="C9CACC"/>
                </a:solidFill>
                <a:latin typeface="Cambria"/>
                <a:cs typeface="Cambria"/>
              </a:rPr>
              <a:t>pportunity</a:t>
            </a:r>
            <a:endParaRPr sz="2300">
              <a:latin typeface="Cambria"/>
              <a:cs typeface="Cambria"/>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936442" y="1357108"/>
            <a:ext cx="4641215" cy="2103755"/>
          </a:xfrm>
          <a:prstGeom prst="rect">
            <a:avLst/>
          </a:prstGeom>
        </p:spPr>
        <p:txBody>
          <a:bodyPr vert="horz" wrap="square" lIns="0" tIns="0" rIns="0" bIns="0" rtlCol="0">
            <a:spAutoFit/>
          </a:bodyPr>
          <a:lstStyle/>
          <a:p>
            <a:pPr marL="1091565"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091565">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D71920"/>
                </a:solidFill>
                <a:latin typeface="Arial"/>
                <a:cs typeface="Arial"/>
              </a:rPr>
              <a:t>ion</a:t>
            </a:r>
            <a:r>
              <a:rPr sz="1400" spc="-30" dirty="0">
                <a:solidFill>
                  <a:srgbClr val="E2E3E4"/>
                </a:solidFill>
                <a:latin typeface="Arial"/>
                <a:cs typeface="Arial"/>
              </a:rPr>
              <a:t>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a:t>
            </a:r>
            <a:r>
              <a:rPr sz="1400" spc="-45" dirty="0">
                <a:solidFill>
                  <a:srgbClr val="D71920"/>
                </a:solidFill>
                <a:latin typeface="Arial"/>
                <a:cs typeface="Arial"/>
              </a:rPr>
              <a:t>ion</a:t>
            </a:r>
            <a:r>
              <a:rPr sz="1400" spc="-90" dirty="0">
                <a:solidFill>
                  <a:srgbClr val="D71920"/>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091565"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a:t>
            </a:r>
            <a:r>
              <a:rPr sz="1400" spc="-45" dirty="0">
                <a:solidFill>
                  <a:srgbClr val="D71920"/>
                </a:solidFill>
                <a:latin typeface="Arial"/>
                <a:cs typeface="Arial"/>
              </a:rPr>
              <a:t>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a:p>
            <a:pPr>
              <a:lnSpc>
                <a:spcPct val="100000"/>
              </a:lnSpc>
            </a:pPr>
            <a:endParaRPr sz="1900">
              <a:latin typeface="Times New Roman"/>
              <a:cs typeface="Times New Roman"/>
            </a:endParaRPr>
          </a:p>
          <a:p>
            <a:pPr marL="12700">
              <a:lnSpc>
                <a:spcPct val="100000"/>
              </a:lnSpc>
              <a:spcBef>
                <a:spcPts val="1220"/>
              </a:spcBef>
              <a:tabLst>
                <a:tab pos="1091565" algn="l"/>
                <a:tab pos="2005964" algn="l"/>
                <a:tab pos="383476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20" dirty="0">
                <a:solidFill>
                  <a:srgbClr val="D71920"/>
                </a:solidFill>
                <a:latin typeface="Cambria"/>
                <a:cs typeface="Cambria"/>
              </a:rPr>
              <a:t>Ion	</a:t>
            </a:r>
            <a:r>
              <a:rPr sz="2300" spc="20" dirty="0">
                <a:solidFill>
                  <a:srgbClr val="D71920"/>
                </a:solidFill>
                <a:latin typeface="Cambria"/>
                <a:cs typeface="Cambria"/>
              </a:rPr>
              <a:t>o	</a:t>
            </a:r>
            <a:r>
              <a:rPr sz="2300" spc="-30" dirty="0">
                <a:solidFill>
                  <a:srgbClr val="D71920"/>
                </a:solidFill>
                <a:latin typeface="Cambria"/>
                <a:cs typeface="Cambria"/>
              </a:rPr>
              <a:t>s</a:t>
            </a:r>
            <a:endParaRPr sz="2300">
              <a:latin typeface="Cambria"/>
              <a:cs typeface="Cambria"/>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D71920"/>
                </a:solidFill>
                <a:latin typeface="Arial"/>
                <a:cs typeface="Arial"/>
              </a:rPr>
              <a:t>ion</a:t>
            </a:r>
            <a:r>
              <a:rPr sz="1400" spc="-30" dirty="0">
                <a:solidFill>
                  <a:srgbClr val="E2E3E4"/>
                </a:solidFill>
                <a:latin typeface="Arial"/>
                <a:cs typeface="Arial"/>
              </a:rPr>
              <a:t>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a:t>
            </a:r>
            <a:r>
              <a:rPr sz="1400" spc="-45" dirty="0">
                <a:solidFill>
                  <a:srgbClr val="D71920"/>
                </a:solidFill>
                <a:latin typeface="Arial"/>
                <a:cs typeface="Arial"/>
              </a:rPr>
              <a:t>ion</a:t>
            </a:r>
            <a:r>
              <a:rPr sz="1400" spc="-90" dirty="0">
                <a:solidFill>
                  <a:srgbClr val="D71920"/>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a:t>
            </a:r>
            <a:r>
              <a:rPr sz="1400" spc="-45" dirty="0">
                <a:solidFill>
                  <a:srgbClr val="D71920"/>
                </a:solidFill>
                <a:latin typeface="Arial"/>
                <a:cs typeface="Arial"/>
              </a:rPr>
              <a:t>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936442" y="3093550"/>
            <a:ext cx="2410460" cy="367030"/>
          </a:xfrm>
          <a:prstGeom prst="rect">
            <a:avLst/>
          </a:prstGeom>
        </p:spPr>
        <p:txBody>
          <a:bodyPr vert="horz" wrap="square" lIns="0" tIns="0" rIns="0" bIns="0" rtlCol="0">
            <a:spAutoFit/>
          </a:bodyPr>
          <a:lstStyle/>
          <a:p>
            <a:pPr marL="12700">
              <a:lnSpc>
                <a:spcPct val="100000"/>
              </a:lnSpc>
              <a:tabLst>
                <a:tab pos="1091565" algn="l"/>
                <a:tab pos="2005964"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20" dirty="0">
                <a:solidFill>
                  <a:srgbClr val="D71920"/>
                </a:solidFill>
                <a:latin typeface="Cambria"/>
                <a:cs typeface="Cambria"/>
              </a:rPr>
              <a:t>Ion	</a:t>
            </a:r>
            <a:r>
              <a:rPr sz="2300" spc="20" dirty="0">
                <a:solidFill>
                  <a:srgbClr val="D71920"/>
                </a:solidFill>
                <a:latin typeface="Cambria"/>
                <a:cs typeface="Cambria"/>
              </a:rPr>
              <a:t>o</a:t>
            </a:r>
            <a:r>
              <a:rPr sz="2300" spc="265" dirty="0">
                <a:solidFill>
                  <a:srgbClr val="D71920"/>
                </a:solidFill>
                <a:latin typeface="Cambria"/>
                <a:cs typeface="Cambria"/>
              </a:rPr>
              <a:t> </a:t>
            </a:r>
            <a:r>
              <a:rPr sz="2300" spc="-30" dirty="0">
                <a:solidFill>
                  <a:srgbClr val="D71920"/>
                </a:solidFill>
                <a:latin typeface="Cambria"/>
                <a:cs typeface="Cambria"/>
              </a:rPr>
              <a:t>s</a:t>
            </a:r>
            <a:endParaRPr sz="2300">
              <a:latin typeface="Cambria"/>
              <a:cs typeface="Cambria"/>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D71920"/>
                </a:solidFill>
                <a:latin typeface="Arial"/>
                <a:cs typeface="Arial"/>
              </a:rPr>
              <a:t>ion</a:t>
            </a:r>
            <a:r>
              <a:rPr sz="1400" spc="-30" dirty="0">
                <a:solidFill>
                  <a:srgbClr val="E2E3E4"/>
                </a:solidFill>
                <a:latin typeface="Arial"/>
                <a:cs typeface="Arial"/>
              </a:rPr>
              <a:t>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a:t>
            </a:r>
            <a:r>
              <a:rPr sz="1400" spc="-45" dirty="0">
                <a:solidFill>
                  <a:srgbClr val="D71920"/>
                </a:solidFill>
                <a:latin typeface="Arial"/>
                <a:cs typeface="Arial"/>
              </a:rPr>
              <a:t>ion</a:t>
            </a:r>
            <a:r>
              <a:rPr sz="1400" spc="-90" dirty="0">
                <a:solidFill>
                  <a:srgbClr val="D71920"/>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a:t>
            </a:r>
            <a:r>
              <a:rPr sz="1400" spc="-45" dirty="0">
                <a:solidFill>
                  <a:srgbClr val="D71920"/>
                </a:solidFill>
                <a:latin typeface="Arial"/>
                <a:cs typeface="Arial"/>
              </a:rPr>
              <a:t>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936442" y="3093550"/>
            <a:ext cx="1897380" cy="367030"/>
          </a:xfrm>
          <a:prstGeom prst="rect">
            <a:avLst/>
          </a:prstGeom>
        </p:spPr>
        <p:txBody>
          <a:bodyPr vert="horz" wrap="square" lIns="0" tIns="0" rIns="0" bIns="0" rtlCol="0">
            <a:spAutoFit/>
          </a:bodyPr>
          <a:lstStyle/>
          <a:p>
            <a:pPr marL="12700">
              <a:lnSpc>
                <a:spcPct val="100000"/>
              </a:lnSpc>
              <a:tabLst>
                <a:tab pos="109156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20" dirty="0">
                <a:solidFill>
                  <a:srgbClr val="D71920"/>
                </a:solidFill>
                <a:latin typeface="Cambria"/>
                <a:cs typeface="Cambria"/>
              </a:rPr>
              <a:t>Ion </a:t>
            </a:r>
            <a:r>
              <a:rPr sz="2300" spc="20" dirty="0">
                <a:solidFill>
                  <a:srgbClr val="D71920"/>
                </a:solidFill>
                <a:latin typeface="Cambria"/>
                <a:cs typeface="Cambria"/>
              </a:rPr>
              <a:t>o</a:t>
            </a:r>
            <a:r>
              <a:rPr sz="2300" spc="-254" dirty="0">
                <a:solidFill>
                  <a:srgbClr val="D71920"/>
                </a:solidFill>
                <a:latin typeface="Cambria"/>
                <a:cs typeface="Cambria"/>
              </a:rPr>
              <a:t> </a:t>
            </a:r>
            <a:r>
              <a:rPr sz="2300" spc="-30" dirty="0">
                <a:solidFill>
                  <a:srgbClr val="D71920"/>
                </a:solidFill>
                <a:latin typeface="Cambria"/>
                <a:cs typeface="Cambria"/>
              </a:rPr>
              <a:t>s</a:t>
            </a:r>
            <a:endParaRPr sz="2300">
              <a:latin typeface="Cambria"/>
              <a:cs typeface="Cambria"/>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ion</a:t>
            </a:r>
            <a:r>
              <a:rPr sz="1400" spc="-95" dirty="0">
                <a:solidFill>
                  <a:srgbClr val="E2E3E4"/>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E2E3E4"/>
                </a:solidFill>
                <a:latin typeface="Arial"/>
                <a:cs typeface="Arial"/>
              </a:rPr>
              <a:t>ionosphere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vision</a:t>
            </a:r>
            <a:r>
              <a:rPr sz="1400" spc="-90" dirty="0">
                <a:solidFill>
                  <a:srgbClr val="E2E3E4"/>
                </a:solidFill>
                <a:latin typeface="Arial"/>
                <a:cs typeface="Arial"/>
              </a:rPr>
              <a:t> </a:t>
            </a:r>
            <a:r>
              <a:rPr sz="1400" spc="-20" dirty="0">
                <a:solidFill>
                  <a:srgbClr val="E2E3E4"/>
                </a:solidFill>
                <a:latin typeface="Arial"/>
                <a:cs typeface="Arial"/>
              </a:rPr>
              <a:t>and</a:t>
            </a:r>
            <a:r>
              <a:rPr sz="1400" spc="-90"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936442" y="3093550"/>
            <a:ext cx="1783714" cy="367030"/>
          </a:xfrm>
          <a:prstGeom prst="rect">
            <a:avLst/>
          </a:prstGeom>
        </p:spPr>
        <p:txBody>
          <a:bodyPr vert="horz" wrap="square" lIns="0" tIns="0" rIns="0" bIns="0" rtlCol="0">
            <a:spAutoFit/>
          </a:bodyPr>
          <a:lstStyle/>
          <a:p>
            <a:pPr marL="12700">
              <a:lnSpc>
                <a:spcPct val="100000"/>
              </a:lnSpc>
              <a:tabLst>
                <a:tab pos="109156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30" dirty="0">
                <a:solidFill>
                  <a:srgbClr val="D71920"/>
                </a:solidFill>
                <a:latin typeface="Cambria"/>
                <a:cs typeface="Cambria"/>
              </a:rPr>
              <a:t>Ionos</a:t>
            </a:r>
            <a:endParaRPr sz="2300">
              <a:latin typeface="Cambria"/>
              <a:cs typeface="Cambria"/>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ion</a:t>
            </a:r>
            <a:r>
              <a:rPr sz="1400" spc="-95" dirty="0">
                <a:solidFill>
                  <a:srgbClr val="E2E3E4"/>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E2E3E4"/>
                </a:solidFill>
                <a:latin typeface="Arial"/>
                <a:cs typeface="Arial"/>
              </a:rPr>
              <a:t>ionosphere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vision</a:t>
            </a:r>
            <a:r>
              <a:rPr sz="1400" spc="-90" dirty="0">
                <a:solidFill>
                  <a:srgbClr val="E2E3E4"/>
                </a:solidFill>
                <a:latin typeface="Arial"/>
                <a:cs typeface="Arial"/>
              </a:rPr>
              <a:t> </a:t>
            </a:r>
            <a:r>
              <a:rPr sz="1400" spc="-20" dirty="0">
                <a:solidFill>
                  <a:srgbClr val="E2E3E4"/>
                </a:solidFill>
                <a:latin typeface="Arial"/>
                <a:cs typeface="Arial"/>
              </a:rPr>
              <a:t>and</a:t>
            </a:r>
            <a:r>
              <a:rPr sz="1400" spc="-90"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2015539" y="3886302"/>
            <a:ext cx="3830320" cy="228600"/>
          </a:xfrm>
          <a:prstGeom prst="rect">
            <a:avLst/>
          </a:prstGeom>
        </p:spPr>
        <p:txBody>
          <a:bodyPr vert="horz" wrap="square" lIns="0" tIns="0" rIns="0" bIns="0" rtlCol="0">
            <a:spAutoFit/>
          </a:bodyPr>
          <a:lstStyle/>
          <a:p>
            <a:pPr marL="12700">
              <a:lnSpc>
                <a:spcPct val="100000"/>
              </a:lnSpc>
            </a:pPr>
            <a:r>
              <a:rPr sz="1400" spc="-10" dirty="0">
                <a:solidFill>
                  <a:srgbClr val="97999C"/>
                </a:solidFill>
                <a:latin typeface="Cambria"/>
                <a:cs typeface="Cambria"/>
              </a:rPr>
              <a:t>Delivering</a:t>
            </a:r>
            <a:r>
              <a:rPr sz="1400" spc="-40" dirty="0">
                <a:solidFill>
                  <a:srgbClr val="97999C"/>
                </a:solidFill>
                <a:latin typeface="Cambria"/>
                <a:cs typeface="Cambria"/>
              </a:rPr>
              <a:t> </a:t>
            </a:r>
            <a:r>
              <a:rPr sz="1400" spc="5" dirty="0">
                <a:solidFill>
                  <a:srgbClr val="97999C"/>
                </a:solidFill>
                <a:latin typeface="Cambria"/>
                <a:cs typeface="Cambria"/>
              </a:rPr>
              <a:t>the</a:t>
            </a:r>
            <a:r>
              <a:rPr sz="1400" spc="-40" dirty="0">
                <a:solidFill>
                  <a:srgbClr val="97999C"/>
                </a:solidFill>
                <a:latin typeface="Cambria"/>
                <a:cs typeface="Cambria"/>
              </a:rPr>
              <a:t> </a:t>
            </a:r>
            <a:r>
              <a:rPr sz="1400" spc="-5" dirty="0">
                <a:solidFill>
                  <a:srgbClr val="97999C"/>
                </a:solidFill>
                <a:latin typeface="Cambria"/>
                <a:cs typeface="Cambria"/>
              </a:rPr>
              <a:t>vision</a:t>
            </a:r>
            <a:r>
              <a:rPr sz="1400" spc="-40" dirty="0">
                <a:solidFill>
                  <a:srgbClr val="97999C"/>
                </a:solidFill>
                <a:latin typeface="Cambria"/>
                <a:cs typeface="Cambria"/>
              </a:rPr>
              <a:t> </a:t>
            </a:r>
            <a:r>
              <a:rPr sz="1400" spc="5" dirty="0">
                <a:solidFill>
                  <a:srgbClr val="97999C"/>
                </a:solidFill>
                <a:latin typeface="Cambria"/>
                <a:cs typeface="Cambria"/>
              </a:rPr>
              <a:t>and</a:t>
            </a:r>
            <a:r>
              <a:rPr sz="1400" spc="-40" dirty="0">
                <a:solidFill>
                  <a:srgbClr val="97999C"/>
                </a:solidFill>
                <a:latin typeface="Cambria"/>
                <a:cs typeface="Cambria"/>
              </a:rPr>
              <a:t> </a:t>
            </a:r>
            <a:r>
              <a:rPr sz="1400" spc="-10" dirty="0">
                <a:solidFill>
                  <a:srgbClr val="97999C"/>
                </a:solidFill>
                <a:latin typeface="Cambria"/>
                <a:cs typeface="Cambria"/>
              </a:rPr>
              <a:t>energy</a:t>
            </a:r>
            <a:r>
              <a:rPr sz="1400" spc="-40" dirty="0">
                <a:solidFill>
                  <a:srgbClr val="97999C"/>
                </a:solidFill>
                <a:latin typeface="Cambria"/>
                <a:cs typeface="Cambria"/>
              </a:rPr>
              <a:t> </a:t>
            </a:r>
            <a:r>
              <a:rPr sz="1400" spc="-5" dirty="0">
                <a:solidFill>
                  <a:srgbClr val="97999C"/>
                </a:solidFill>
                <a:latin typeface="Cambria"/>
                <a:cs typeface="Cambria"/>
              </a:rPr>
              <a:t>of</a:t>
            </a:r>
            <a:r>
              <a:rPr sz="1400" spc="-40" dirty="0">
                <a:solidFill>
                  <a:srgbClr val="97999C"/>
                </a:solidFill>
                <a:latin typeface="Cambria"/>
                <a:cs typeface="Cambria"/>
              </a:rPr>
              <a:t> </a:t>
            </a:r>
            <a:r>
              <a:rPr sz="1400" spc="5" dirty="0">
                <a:solidFill>
                  <a:srgbClr val="97999C"/>
                </a:solidFill>
                <a:latin typeface="Cambria"/>
                <a:cs typeface="Cambria"/>
              </a:rPr>
              <a:t>the</a:t>
            </a:r>
            <a:r>
              <a:rPr sz="1400" spc="-40" dirty="0">
                <a:solidFill>
                  <a:srgbClr val="97999C"/>
                </a:solidFill>
                <a:latin typeface="Cambria"/>
                <a:cs typeface="Cambria"/>
              </a:rPr>
              <a:t> </a:t>
            </a:r>
            <a:r>
              <a:rPr sz="1400" spc="-20" dirty="0">
                <a:solidFill>
                  <a:srgbClr val="97999C"/>
                </a:solidFill>
                <a:latin typeface="Cambria"/>
                <a:cs typeface="Cambria"/>
              </a:rPr>
              <a:t>ionosphere.</a:t>
            </a:r>
            <a:endParaRPr sz="1400">
              <a:latin typeface="Cambria"/>
              <a:cs typeface="Cambria"/>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4" name="object 14"/>
          <p:cNvSpPr txBox="1"/>
          <p:nvPr/>
        </p:nvSpPr>
        <p:spPr>
          <a:xfrm>
            <a:off x="936442" y="3093550"/>
            <a:ext cx="1783714" cy="367030"/>
          </a:xfrm>
          <a:prstGeom prst="rect">
            <a:avLst/>
          </a:prstGeom>
        </p:spPr>
        <p:txBody>
          <a:bodyPr vert="horz" wrap="square" lIns="0" tIns="0" rIns="0" bIns="0" rtlCol="0">
            <a:spAutoFit/>
          </a:bodyPr>
          <a:lstStyle/>
          <a:p>
            <a:pPr marL="12700">
              <a:lnSpc>
                <a:spcPct val="100000"/>
              </a:lnSpc>
              <a:tabLst>
                <a:tab pos="109156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30" dirty="0">
                <a:solidFill>
                  <a:srgbClr val="D71920"/>
                </a:solidFill>
                <a:latin typeface="Cambria"/>
                <a:cs typeface="Cambria"/>
              </a:rPr>
              <a:t>Ionos</a:t>
            </a:r>
            <a:endParaRPr sz="2300">
              <a:latin typeface="Cambria"/>
              <a:cs typeface="Cambri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21543" y="2561380"/>
            <a:ext cx="221234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195" dirty="0">
                <a:solidFill>
                  <a:srgbClr val="58595B"/>
                </a:solidFill>
                <a:latin typeface="Times New Roman"/>
                <a:cs typeface="Times New Roman"/>
              </a:rPr>
              <a:t> </a:t>
            </a:r>
            <a:r>
              <a:rPr sz="2300" spc="-20" dirty="0">
                <a:solidFill>
                  <a:srgbClr val="58595B"/>
                </a:solidFill>
                <a:latin typeface="Cambria"/>
                <a:cs typeface="Cambria"/>
              </a:rPr>
              <a:t>governance</a:t>
            </a:r>
            <a:endParaRPr sz="2300">
              <a:latin typeface="Cambria"/>
              <a:cs typeface="Cambria"/>
            </a:endParaRPr>
          </a:p>
        </p:txBody>
      </p:sp>
      <p:sp>
        <p:nvSpPr>
          <p:cNvPr id="3" name="object 3"/>
          <p:cNvSpPr/>
          <p:nvPr/>
        </p:nvSpPr>
        <p:spPr>
          <a:xfrm>
            <a:off x="8990317"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167"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317"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26" y="2565158"/>
            <a:ext cx="0" cy="414020"/>
          </a:xfrm>
          <a:custGeom>
            <a:avLst/>
            <a:gdLst/>
            <a:ahLst/>
            <a:cxnLst/>
            <a:rect l="l" t="t" r="r" b="b"/>
            <a:pathLst>
              <a:path h="414019">
                <a:moveTo>
                  <a:pt x="0" y="0"/>
                </a:moveTo>
                <a:lnTo>
                  <a:pt x="0" y="413689"/>
                </a:lnTo>
              </a:path>
            </a:pathLst>
          </a:custGeom>
          <a:ln w="43713">
            <a:solidFill>
              <a:srgbClr val="FFFFFF"/>
            </a:solidFill>
          </a:ln>
        </p:spPr>
        <p:txBody>
          <a:bodyPr wrap="square" lIns="0" tIns="0" rIns="0" bIns="0" rtlCol="0"/>
          <a:lstStyle/>
          <a:p>
            <a:endParaRPr/>
          </a:p>
        </p:txBody>
      </p:sp>
      <p:sp>
        <p:nvSpPr>
          <p:cNvPr id="7" name="object 7"/>
          <p:cNvSpPr/>
          <p:nvPr/>
        </p:nvSpPr>
        <p:spPr>
          <a:xfrm>
            <a:off x="9142516" y="2639047"/>
            <a:ext cx="161925" cy="226060"/>
          </a:xfrm>
          <a:custGeom>
            <a:avLst/>
            <a:gdLst/>
            <a:ahLst/>
            <a:cxnLst/>
            <a:rect l="l" t="t" r="r" b="b"/>
            <a:pathLst>
              <a:path w="161925" h="226060">
                <a:moveTo>
                  <a:pt x="144163" y="201295"/>
                </a:moveTo>
                <a:lnTo>
                  <a:pt x="42557" y="201295"/>
                </a:lnTo>
                <a:lnTo>
                  <a:pt x="46557" y="207496"/>
                </a:lnTo>
                <a:lnTo>
                  <a:pt x="86752" y="225470"/>
                </a:lnTo>
                <a:lnTo>
                  <a:pt x="95364" y="225818"/>
                </a:lnTo>
                <a:lnTo>
                  <a:pt x="103441" y="225818"/>
                </a:lnTo>
                <a:lnTo>
                  <a:pt x="140563" y="205676"/>
                </a:lnTo>
                <a:lnTo>
                  <a:pt x="144163" y="201295"/>
                </a:lnTo>
                <a:close/>
              </a:path>
              <a:path w="161925" h="226060">
                <a:moveTo>
                  <a:pt x="44119" y="0"/>
                </a:moveTo>
                <a:lnTo>
                  <a:pt x="0" y="0"/>
                </a:lnTo>
                <a:lnTo>
                  <a:pt x="0" y="221792"/>
                </a:lnTo>
                <a:lnTo>
                  <a:pt x="41948" y="221792"/>
                </a:lnTo>
                <a:lnTo>
                  <a:pt x="41948" y="201295"/>
                </a:lnTo>
                <a:lnTo>
                  <a:pt x="144163" y="201295"/>
                </a:lnTo>
                <a:lnTo>
                  <a:pt x="145081" y="200177"/>
                </a:lnTo>
                <a:lnTo>
                  <a:pt x="149148" y="193968"/>
                </a:lnTo>
                <a:lnTo>
                  <a:pt x="149694" y="192925"/>
                </a:lnTo>
                <a:lnTo>
                  <a:pt x="73710" y="192925"/>
                </a:lnTo>
                <a:lnTo>
                  <a:pt x="68122" y="191503"/>
                </a:lnTo>
                <a:lnTo>
                  <a:pt x="43294" y="154711"/>
                </a:lnTo>
                <a:lnTo>
                  <a:pt x="42557" y="148285"/>
                </a:lnTo>
                <a:lnTo>
                  <a:pt x="42557" y="134823"/>
                </a:lnTo>
                <a:lnTo>
                  <a:pt x="58610" y="97078"/>
                </a:lnTo>
                <a:lnTo>
                  <a:pt x="73710" y="90106"/>
                </a:lnTo>
                <a:lnTo>
                  <a:pt x="149865" y="90106"/>
                </a:lnTo>
                <a:lnTo>
                  <a:pt x="149148" y="88736"/>
                </a:lnTo>
                <a:lnTo>
                  <a:pt x="145081" y="82529"/>
                </a:lnTo>
                <a:lnTo>
                  <a:pt x="143624" y="80759"/>
                </a:lnTo>
                <a:lnTo>
                  <a:pt x="44119" y="80759"/>
                </a:lnTo>
                <a:lnTo>
                  <a:pt x="44119" y="0"/>
                </a:lnTo>
                <a:close/>
              </a:path>
              <a:path w="161925" h="226060">
                <a:moveTo>
                  <a:pt x="149865" y="90106"/>
                </a:moveTo>
                <a:lnTo>
                  <a:pt x="86779" y="90106"/>
                </a:lnTo>
                <a:lnTo>
                  <a:pt x="92417" y="91490"/>
                </a:lnTo>
                <a:lnTo>
                  <a:pt x="101727" y="97078"/>
                </a:lnTo>
                <a:lnTo>
                  <a:pt x="117716" y="134823"/>
                </a:lnTo>
                <a:lnTo>
                  <a:pt x="117716" y="148285"/>
                </a:lnTo>
                <a:lnTo>
                  <a:pt x="101727" y="185915"/>
                </a:lnTo>
                <a:lnTo>
                  <a:pt x="86779" y="192925"/>
                </a:lnTo>
                <a:lnTo>
                  <a:pt x="149694" y="192925"/>
                </a:lnTo>
                <a:lnTo>
                  <a:pt x="161467" y="152002"/>
                </a:lnTo>
                <a:lnTo>
                  <a:pt x="161836" y="141351"/>
                </a:lnTo>
                <a:lnTo>
                  <a:pt x="161467" y="130694"/>
                </a:lnTo>
                <a:lnTo>
                  <a:pt x="160361" y="120802"/>
                </a:lnTo>
                <a:lnTo>
                  <a:pt x="158519" y="111672"/>
                </a:lnTo>
                <a:lnTo>
                  <a:pt x="155943" y="103301"/>
                </a:lnTo>
                <a:lnTo>
                  <a:pt x="152768" y="95660"/>
                </a:lnTo>
                <a:lnTo>
                  <a:pt x="149865" y="90106"/>
                </a:lnTo>
                <a:close/>
              </a:path>
              <a:path w="161925" h="226060">
                <a:moveTo>
                  <a:pt x="103441" y="56857"/>
                </a:moveTo>
                <a:lnTo>
                  <a:pt x="95364" y="56857"/>
                </a:lnTo>
                <a:lnTo>
                  <a:pt x="87978" y="57217"/>
                </a:lnTo>
                <a:lnTo>
                  <a:pt x="49132" y="74975"/>
                </a:lnTo>
                <a:lnTo>
                  <a:pt x="44742" y="80759"/>
                </a:lnTo>
                <a:lnTo>
                  <a:pt x="143624" y="80759"/>
                </a:lnTo>
                <a:lnTo>
                  <a:pt x="111417" y="58508"/>
                </a:lnTo>
                <a:lnTo>
                  <a:pt x="103441" y="56857"/>
                </a:lnTo>
                <a:close/>
              </a:path>
            </a:pathLst>
          </a:custGeom>
          <a:solidFill>
            <a:srgbClr val="FFFFFF"/>
          </a:solidFill>
        </p:spPr>
        <p:txBody>
          <a:bodyPr wrap="square" lIns="0" tIns="0" rIns="0" bIns="0" rtlCol="0"/>
          <a:lstStyle/>
          <a:p>
            <a:endParaRPr/>
          </a:p>
        </p:txBody>
      </p:sp>
      <p:sp>
        <p:nvSpPr>
          <p:cNvPr id="8" name="object 8"/>
          <p:cNvSpPr/>
          <p:nvPr/>
        </p:nvSpPr>
        <p:spPr>
          <a:xfrm>
            <a:off x="9320684" y="2671362"/>
            <a:ext cx="67945" cy="105410"/>
          </a:xfrm>
          <a:custGeom>
            <a:avLst/>
            <a:gdLst/>
            <a:ahLst/>
            <a:cxnLst/>
            <a:rect l="l" t="t" r="r" b="b"/>
            <a:pathLst>
              <a:path w="67945" h="105410">
                <a:moveTo>
                  <a:pt x="14920" y="83375"/>
                </a:moveTo>
                <a:lnTo>
                  <a:pt x="2830" y="83375"/>
                </a:lnTo>
                <a:lnTo>
                  <a:pt x="3011" y="87414"/>
                </a:lnTo>
                <a:lnTo>
                  <a:pt x="29842" y="105003"/>
                </a:lnTo>
                <a:lnTo>
                  <a:pt x="33271" y="105003"/>
                </a:lnTo>
                <a:lnTo>
                  <a:pt x="59675" y="95338"/>
                </a:lnTo>
                <a:lnTo>
                  <a:pt x="31989" y="95338"/>
                </a:lnTo>
                <a:lnTo>
                  <a:pt x="29919" y="95122"/>
                </a:lnTo>
                <a:lnTo>
                  <a:pt x="15009" y="85572"/>
                </a:lnTo>
                <a:lnTo>
                  <a:pt x="14920" y="83375"/>
                </a:lnTo>
                <a:close/>
              </a:path>
              <a:path w="67945" h="105410">
                <a:moveTo>
                  <a:pt x="67422" y="62750"/>
                </a:moveTo>
                <a:lnTo>
                  <a:pt x="56043" y="62750"/>
                </a:lnTo>
                <a:lnTo>
                  <a:pt x="55923" y="72783"/>
                </a:lnTo>
                <a:lnTo>
                  <a:pt x="55636" y="75425"/>
                </a:lnTo>
                <a:lnTo>
                  <a:pt x="37970" y="95338"/>
                </a:lnTo>
                <a:lnTo>
                  <a:pt x="59675" y="95338"/>
                </a:lnTo>
                <a:lnTo>
                  <a:pt x="62777" y="90996"/>
                </a:lnTo>
                <a:lnTo>
                  <a:pt x="65356" y="84807"/>
                </a:lnTo>
                <a:lnTo>
                  <a:pt x="66905" y="77479"/>
                </a:lnTo>
                <a:lnTo>
                  <a:pt x="67300" y="71005"/>
                </a:lnTo>
                <a:lnTo>
                  <a:pt x="67422" y="62750"/>
                </a:lnTo>
                <a:close/>
              </a:path>
              <a:path w="67945" h="105410">
                <a:moveTo>
                  <a:pt x="38618" y="0"/>
                </a:moveTo>
                <a:lnTo>
                  <a:pt x="27633" y="0"/>
                </a:lnTo>
                <a:lnTo>
                  <a:pt x="22261" y="1206"/>
                </a:lnTo>
                <a:lnTo>
                  <a:pt x="65" y="33781"/>
                </a:lnTo>
                <a:lnTo>
                  <a:pt x="0" y="44068"/>
                </a:lnTo>
                <a:lnTo>
                  <a:pt x="658" y="48640"/>
                </a:lnTo>
                <a:lnTo>
                  <a:pt x="27341" y="75984"/>
                </a:lnTo>
                <a:lnTo>
                  <a:pt x="37589" y="75984"/>
                </a:lnTo>
                <a:lnTo>
                  <a:pt x="42073" y="74929"/>
                </a:lnTo>
                <a:lnTo>
                  <a:pt x="50518" y="70662"/>
                </a:lnTo>
                <a:lnTo>
                  <a:pt x="53668" y="67297"/>
                </a:lnTo>
                <a:lnTo>
                  <a:pt x="54516" y="65455"/>
                </a:lnTo>
                <a:lnTo>
                  <a:pt x="29563" y="65455"/>
                </a:lnTo>
                <a:lnTo>
                  <a:pt x="26248" y="64630"/>
                </a:lnTo>
                <a:lnTo>
                  <a:pt x="12774" y="40728"/>
                </a:lnTo>
                <a:lnTo>
                  <a:pt x="12789" y="33781"/>
                </a:lnTo>
                <a:lnTo>
                  <a:pt x="30668" y="10680"/>
                </a:lnTo>
                <a:lnTo>
                  <a:pt x="55053" y="10680"/>
                </a:lnTo>
                <a:lnTo>
                  <a:pt x="53706" y="8166"/>
                </a:lnTo>
                <a:lnTo>
                  <a:pt x="50670" y="5092"/>
                </a:lnTo>
                <a:lnTo>
                  <a:pt x="42885" y="1015"/>
                </a:lnTo>
                <a:lnTo>
                  <a:pt x="38618" y="0"/>
                </a:lnTo>
                <a:close/>
              </a:path>
              <a:path w="67945" h="105410">
                <a:moveTo>
                  <a:pt x="55053" y="10680"/>
                </a:moveTo>
                <a:lnTo>
                  <a:pt x="38339" y="10680"/>
                </a:lnTo>
                <a:lnTo>
                  <a:pt x="41577" y="11442"/>
                </a:lnTo>
                <a:lnTo>
                  <a:pt x="46873" y="14477"/>
                </a:lnTo>
                <a:lnTo>
                  <a:pt x="55484" y="33781"/>
                </a:lnTo>
                <a:lnTo>
                  <a:pt x="55445" y="40728"/>
                </a:lnTo>
                <a:lnTo>
                  <a:pt x="37539" y="65455"/>
                </a:lnTo>
                <a:lnTo>
                  <a:pt x="54516" y="65455"/>
                </a:lnTo>
                <a:lnTo>
                  <a:pt x="55763" y="62750"/>
                </a:lnTo>
                <a:lnTo>
                  <a:pt x="67422" y="62750"/>
                </a:lnTo>
                <a:lnTo>
                  <a:pt x="67422" y="12242"/>
                </a:lnTo>
                <a:lnTo>
                  <a:pt x="55890" y="12242"/>
                </a:lnTo>
                <a:lnTo>
                  <a:pt x="55053" y="10680"/>
                </a:lnTo>
                <a:close/>
              </a:path>
              <a:path w="67945" h="105410">
                <a:moveTo>
                  <a:pt x="67422" y="1714"/>
                </a:moveTo>
                <a:lnTo>
                  <a:pt x="56043" y="1714"/>
                </a:lnTo>
                <a:lnTo>
                  <a:pt x="56043" y="12242"/>
                </a:lnTo>
                <a:lnTo>
                  <a:pt x="67422" y="12242"/>
                </a:lnTo>
                <a:lnTo>
                  <a:pt x="67422" y="1714"/>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1224001"/>
            <a:ext cx="2132965" cy="220979"/>
          </a:xfrm>
          <a:prstGeom prst="rect">
            <a:avLst/>
          </a:prstGeom>
        </p:spPr>
        <p:txBody>
          <a:bodyPr vert="horz" wrap="square" lIns="0" tIns="0" rIns="0" bIns="0" rtlCol="0">
            <a:spAutoFit/>
          </a:bodyPr>
          <a:lstStyle/>
          <a:p>
            <a:pPr marL="12700">
              <a:lnSpc>
                <a:spcPct val="100000"/>
              </a:lnSpc>
            </a:pPr>
            <a:r>
              <a:rPr sz="1200" spc="5" dirty="0">
                <a:solidFill>
                  <a:srgbClr val="58595B"/>
                </a:solidFill>
                <a:latin typeface="Tahoma"/>
                <a:cs typeface="Tahoma"/>
              </a:rPr>
              <a:t>google.com.au: </a:t>
            </a:r>
            <a:r>
              <a:rPr sz="1200" spc="-25" dirty="0">
                <a:solidFill>
                  <a:srgbClr val="58595B"/>
                </a:solidFill>
                <a:latin typeface="Arial"/>
                <a:cs typeface="Arial"/>
              </a:rPr>
              <a:t>384,000</a:t>
            </a:r>
            <a:r>
              <a:rPr sz="1200" spc="-140" dirty="0">
                <a:solidFill>
                  <a:srgbClr val="58595B"/>
                </a:solidFill>
                <a:latin typeface="Arial"/>
                <a:cs typeface="Arial"/>
              </a:rPr>
              <a:t> </a:t>
            </a:r>
            <a:r>
              <a:rPr sz="1200" spc="-15" dirty="0">
                <a:solidFill>
                  <a:srgbClr val="58595B"/>
                </a:solidFill>
                <a:latin typeface="Arial"/>
                <a:cs typeface="Arial"/>
              </a:rPr>
              <a:t>results</a:t>
            </a:r>
            <a:endParaRPr sz="1200">
              <a:latin typeface="Arial"/>
              <a:cs typeface="Arial"/>
            </a:endParaRPr>
          </a:p>
        </p:txBody>
      </p:sp>
      <p:sp>
        <p:nvSpPr>
          <p:cNvPr id="3" name="object 3"/>
          <p:cNvSpPr txBox="1">
            <a:spLocks noGrp="1"/>
          </p:cNvSpPr>
          <p:nvPr>
            <p:ph type="title"/>
          </p:nvPr>
        </p:nvSpPr>
        <p:spPr>
          <a:xfrm>
            <a:off x="356825" y="504001"/>
            <a:ext cx="632460" cy="360045"/>
          </a:xfrm>
          <a:prstGeom prst="rect">
            <a:avLst/>
          </a:prstGeom>
        </p:spPr>
        <p:txBody>
          <a:bodyPr vert="horz" wrap="square" lIns="0" tIns="0" rIns="0" bIns="0" rtlCol="0">
            <a:spAutoFit/>
          </a:bodyPr>
          <a:lstStyle/>
          <a:p>
            <a:pPr marL="12700">
              <a:lnSpc>
                <a:spcPct val="100000"/>
              </a:lnSpc>
            </a:pPr>
            <a:r>
              <a:rPr sz="2000" spc="15" dirty="0">
                <a:solidFill>
                  <a:srgbClr val="58595B"/>
                </a:solidFill>
                <a:latin typeface="Arial"/>
                <a:cs typeface="Arial"/>
              </a:rPr>
              <a:t>i</a:t>
            </a:r>
            <a:r>
              <a:rPr sz="2000" spc="25" dirty="0">
                <a:solidFill>
                  <a:srgbClr val="58595B"/>
                </a:solidFill>
                <a:latin typeface="Arial"/>
                <a:cs typeface="Arial"/>
              </a:rPr>
              <a:t>on</a:t>
            </a:r>
            <a:r>
              <a:rPr sz="2000" spc="-50" dirty="0">
                <a:solidFill>
                  <a:srgbClr val="58595B"/>
                </a:solidFill>
                <a:latin typeface="Arial"/>
                <a:cs typeface="Arial"/>
              </a:rPr>
              <a:t>os</a:t>
            </a:r>
            <a:endParaRPr sz="2000">
              <a:latin typeface="Arial"/>
              <a:cs typeface="Arial"/>
            </a:endParaRPr>
          </a:p>
        </p:txBody>
      </p:sp>
      <p:sp>
        <p:nvSpPr>
          <p:cNvPr id="4" name="object 4"/>
          <p:cNvSpPr/>
          <p:nvPr/>
        </p:nvSpPr>
        <p:spPr>
          <a:xfrm>
            <a:off x="369525" y="369527"/>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5" name="object 5"/>
          <p:cNvSpPr/>
          <p:nvPr/>
        </p:nvSpPr>
        <p:spPr>
          <a:xfrm>
            <a:off x="369525" y="987175"/>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6" name="object 6"/>
          <p:cNvSpPr/>
          <p:nvPr/>
        </p:nvSpPr>
        <p:spPr>
          <a:xfrm>
            <a:off x="2877847" y="302415"/>
            <a:ext cx="3106172" cy="2428000"/>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9122509" y="3003194"/>
            <a:ext cx="233679" cy="122491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governance</a:t>
            </a:r>
            <a:endParaRPr sz="1200">
              <a:latin typeface="Lucida Sans"/>
              <a:cs typeface="Lucida Sans"/>
            </a:endParaRPr>
          </a:p>
        </p:txBody>
      </p:sp>
      <p:sp>
        <p:nvSpPr>
          <p:cNvPr id="8" name="object 8"/>
          <p:cNvSpPr/>
          <p:nvPr/>
        </p:nvSpPr>
        <p:spPr>
          <a:xfrm>
            <a:off x="9088958" y="289429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101626" y="264537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10" name="object 10"/>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363081" y="2645816"/>
            <a:ext cx="0" cy="236220"/>
          </a:xfrm>
          <a:custGeom>
            <a:avLst/>
            <a:gdLst/>
            <a:ahLst/>
            <a:cxnLst/>
            <a:rect l="l" t="t" r="r" b="b"/>
            <a:pathLst>
              <a:path h="236219">
                <a:moveTo>
                  <a:pt x="0" y="0"/>
                </a:moveTo>
                <a:lnTo>
                  <a:pt x="0" y="236143"/>
                </a:lnTo>
              </a:path>
            </a:pathLst>
          </a:custGeom>
          <a:ln w="25336">
            <a:solidFill>
              <a:srgbClr val="FFFFFF"/>
            </a:solidFill>
          </a:ln>
        </p:spPr>
        <p:txBody>
          <a:bodyPr wrap="square" lIns="0" tIns="0" rIns="0" bIns="0" rtlCol="0"/>
          <a:lstStyle/>
          <a:p>
            <a:endParaRPr/>
          </a:p>
        </p:txBody>
      </p:sp>
      <p:sp>
        <p:nvSpPr>
          <p:cNvPr id="12" name="object 12"/>
          <p:cNvSpPr/>
          <p:nvPr/>
        </p:nvSpPr>
        <p:spPr>
          <a:xfrm>
            <a:off x="9176219" y="2688004"/>
            <a:ext cx="92710" cy="128905"/>
          </a:xfrm>
          <a:custGeom>
            <a:avLst/>
            <a:gdLst/>
            <a:ahLst/>
            <a:cxnLst/>
            <a:rect l="l" t="t" r="r" b="b"/>
            <a:pathLst>
              <a:path w="92709" h="128905">
                <a:moveTo>
                  <a:pt x="82541" y="114896"/>
                </a:moveTo>
                <a:lnTo>
                  <a:pt x="24295" y="114896"/>
                </a:lnTo>
                <a:lnTo>
                  <a:pt x="27012" y="119989"/>
                </a:lnTo>
                <a:lnTo>
                  <a:pt x="31038" y="123583"/>
                </a:lnTo>
                <a:lnTo>
                  <a:pt x="41668" y="127838"/>
                </a:lnTo>
                <a:lnTo>
                  <a:pt x="47713" y="128904"/>
                </a:lnTo>
                <a:lnTo>
                  <a:pt x="59054" y="128904"/>
                </a:lnTo>
                <a:lnTo>
                  <a:pt x="63601" y="127965"/>
                </a:lnTo>
                <a:lnTo>
                  <a:pt x="72580" y="124180"/>
                </a:lnTo>
                <a:lnTo>
                  <a:pt x="76631" y="121284"/>
                </a:lnTo>
                <a:lnTo>
                  <a:pt x="82541" y="114896"/>
                </a:lnTo>
                <a:close/>
              </a:path>
              <a:path w="92709" h="128905">
                <a:moveTo>
                  <a:pt x="25184" y="0"/>
                </a:moveTo>
                <a:lnTo>
                  <a:pt x="0" y="0"/>
                </a:lnTo>
                <a:lnTo>
                  <a:pt x="0" y="126606"/>
                </a:lnTo>
                <a:lnTo>
                  <a:pt x="23952" y="126606"/>
                </a:lnTo>
                <a:lnTo>
                  <a:pt x="23952" y="114896"/>
                </a:lnTo>
                <a:lnTo>
                  <a:pt x="82541" y="114896"/>
                </a:lnTo>
                <a:lnTo>
                  <a:pt x="83845" y="113487"/>
                </a:lnTo>
                <a:lnTo>
                  <a:pt x="85815" y="110121"/>
                </a:lnTo>
                <a:lnTo>
                  <a:pt x="42075" y="110121"/>
                </a:lnTo>
                <a:lnTo>
                  <a:pt x="38887" y="109308"/>
                </a:lnTo>
                <a:lnTo>
                  <a:pt x="24295" y="84645"/>
                </a:lnTo>
                <a:lnTo>
                  <a:pt x="24295" y="76961"/>
                </a:lnTo>
                <a:lnTo>
                  <a:pt x="42075" y="51434"/>
                </a:lnTo>
                <a:lnTo>
                  <a:pt x="85926" y="51434"/>
                </a:lnTo>
                <a:lnTo>
                  <a:pt x="83845" y="47878"/>
                </a:lnTo>
                <a:lnTo>
                  <a:pt x="82203" y="46100"/>
                </a:lnTo>
                <a:lnTo>
                  <a:pt x="25184" y="46100"/>
                </a:lnTo>
                <a:lnTo>
                  <a:pt x="25184" y="0"/>
                </a:lnTo>
                <a:close/>
              </a:path>
              <a:path w="92709" h="128905">
                <a:moveTo>
                  <a:pt x="85926" y="51434"/>
                </a:moveTo>
                <a:lnTo>
                  <a:pt x="49542" y="51434"/>
                </a:lnTo>
                <a:lnTo>
                  <a:pt x="52755" y="52222"/>
                </a:lnTo>
                <a:lnTo>
                  <a:pt x="58077" y="55410"/>
                </a:lnTo>
                <a:lnTo>
                  <a:pt x="67195" y="76961"/>
                </a:lnTo>
                <a:lnTo>
                  <a:pt x="67195" y="84645"/>
                </a:lnTo>
                <a:lnTo>
                  <a:pt x="49542" y="110121"/>
                </a:lnTo>
                <a:lnTo>
                  <a:pt x="85815" y="110121"/>
                </a:lnTo>
                <a:lnTo>
                  <a:pt x="86766" y="108496"/>
                </a:lnTo>
                <a:lnTo>
                  <a:pt x="91262" y="96316"/>
                </a:lnTo>
                <a:lnTo>
                  <a:pt x="92379" y="89077"/>
                </a:lnTo>
                <a:lnTo>
                  <a:pt x="92379" y="72288"/>
                </a:lnTo>
                <a:lnTo>
                  <a:pt x="91262" y="65049"/>
                </a:lnTo>
                <a:lnTo>
                  <a:pt x="86766" y="52870"/>
                </a:lnTo>
                <a:lnTo>
                  <a:pt x="85926" y="51434"/>
                </a:lnTo>
                <a:close/>
              </a:path>
              <a:path w="92709" h="128905">
                <a:moveTo>
                  <a:pt x="59054" y="32461"/>
                </a:moveTo>
                <a:lnTo>
                  <a:pt x="48767" y="32461"/>
                </a:lnTo>
                <a:lnTo>
                  <a:pt x="43294" y="33540"/>
                </a:lnTo>
                <a:lnTo>
                  <a:pt x="32778" y="37922"/>
                </a:lnTo>
                <a:lnTo>
                  <a:pt x="28613" y="41376"/>
                </a:lnTo>
                <a:lnTo>
                  <a:pt x="25539" y="46100"/>
                </a:lnTo>
                <a:lnTo>
                  <a:pt x="82203" y="46100"/>
                </a:lnTo>
                <a:lnTo>
                  <a:pt x="76631" y="40068"/>
                </a:lnTo>
                <a:lnTo>
                  <a:pt x="72580" y="37185"/>
                </a:lnTo>
                <a:lnTo>
                  <a:pt x="63601" y="33400"/>
                </a:lnTo>
                <a:lnTo>
                  <a:pt x="59054" y="32461"/>
                </a:lnTo>
                <a:close/>
              </a:path>
            </a:pathLst>
          </a:custGeom>
          <a:solidFill>
            <a:srgbClr val="FFFFFF"/>
          </a:solidFill>
        </p:spPr>
        <p:txBody>
          <a:bodyPr wrap="square" lIns="0" tIns="0" rIns="0" bIns="0" rtlCol="0"/>
          <a:lstStyle/>
          <a:p>
            <a:endParaRPr/>
          </a:p>
        </p:txBody>
      </p:sp>
      <p:sp>
        <p:nvSpPr>
          <p:cNvPr id="13" name="object 13"/>
          <p:cNvSpPr/>
          <p:nvPr/>
        </p:nvSpPr>
        <p:spPr>
          <a:xfrm>
            <a:off x="9277924" y="2706448"/>
            <a:ext cx="38735" cy="60325"/>
          </a:xfrm>
          <a:custGeom>
            <a:avLst/>
            <a:gdLst/>
            <a:ahLst/>
            <a:cxnLst/>
            <a:rect l="l" t="t" r="r" b="b"/>
            <a:pathLst>
              <a:path w="38734" h="60325">
                <a:moveTo>
                  <a:pt x="8517" y="47586"/>
                </a:moveTo>
                <a:lnTo>
                  <a:pt x="1609" y="47586"/>
                </a:lnTo>
                <a:lnTo>
                  <a:pt x="1718" y="49898"/>
                </a:lnTo>
                <a:lnTo>
                  <a:pt x="17039" y="59931"/>
                </a:lnTo>
                <a:lnTo>
                  <a:pt x="25700" y="59931"/>
                </a:lnTo>
                <a:lnTo>
                  <a:pt x="30628" y="58242"/>
                </a:lnTo>
                <a:lnTo>
                  <a:pt x="34140" y="54419"/>
                </a:lnTo>
                <a:lnTo>
                  <a:pt x="18258" y="54419"/>
                </a:lnTo>
                <a:lnTo>
                  <a:pt x="17077" y="54292"/>
                </a:lnTo>
                <a:lnTo>
                  <a:pt x="8568" y="48844"/>
                </a:lnTo>
                <a:lnTo>
                  <a:pt x="8517" y="47586"/>
                </a:lnTo>
                <a:close/>
              </a:path>
              <a:path w="38734" h="60325">
                <a:moveTo>
                  <a:pt x="38489" y="35814"/>
                </a:moveTo>
                <a:lnTo>
                  <a:pt x="31987" y="35814"/>
                </a:lnTo>
                <a:lnTo>
                  <a:pt x="31987" y="40919"/>
                </a:lnTo>
                <a:lnTo>
                  <a:pt x="31788" y="42773"/>
                </a:lnTo>
                <a:lnTo>
                  <a:pt x="21675" y="54419"/>
                </a:lnTo>
                <a:lnTo>
                  <a:pt x="34140" y="54419"/>
                </a:lnTo>
                <a:lnTo>
                  <a:pt x="36915" y="51409"/>
                </a:lnTo>
                <a:lnTo>
                  <a:pt x="38489" y="46266"/>
                </a:lnTo>
                <a:lnTo>
                  <a:pt x="38489" y="35814"/>
                </a:lnTo>
                <a:close/>
              </a:path>
              <a:path w="38734" h="60325">
                <a:moveTo>
                  <a:pt x="22043" y="0"/>
                </a:moveTo>
                <a:lnTo>
                  <a:pt x="15769" y="0"/>
                </a:lnTo>
                <a:lnTo>
                  <a:pt x="12708" y="685"/>
                </a:lnTo>
                <a:lnTo>
                  <a:pt x="0" y="25158"/>
                </a:lnTo>
                <a:lnTo>
                  <a:pt x="377" y="27762"/>
                </a:lnTo>
                <a:lnTo>
                  <a:pt x="15604" y="43370"/>
                </a:lnTo>
                <a:lnTo>
                  <a:pt x="21459" y="43370"/>
                </a:lnTo>
                <a:lnTo>
                  <a:pt x="24011" y="42773"/>
                </a:lnTo>
                <a:lnTo>
                  <a:pt x="28837" y="40335"/>
                </a:lnTo>
                <a:lnTo>
                  <a:pt x="30628" y="38417"/>
                </a:lnTo>
                <a:lnTo>
                  <a:pt x="31117" y="37363"/>
                </a:lnTo>
                <a:lnTo>
                  <a:pt x="16874" y="37363"/>
                </a:lnTo>
                <a:lnTo>
                  <a:pt x="14982" y="36893"/>
                </a:lnTo>
                <a:lnTo>
                  <a:pt x="7285" y="23253"/>
                </a:lnTo>
                <a:lnTo>
                  <a:pt x="7295" y="19278"/>
                </a:lnTo>
                <a:lnTo>
                  <a:pt x="17509" y="6096"/>
                </a:lnTo>
                <a:lnTo>
                  <a:pt x="31422" y="6096"/>
                </a:lnTo>
                <a:lnTo>
                  <a:pt x="30653" y="4660"/>
                </a:lnTo>
                <a:lnTo>
                  <a:pt x="28926" y="2908"/>
                </a:lnTo>
                <a:lnTo>
                  <a:pt x="24481" y="584"/>
                </a:lnTo>
                <a:lnTo>
                  <a:pt x="22043" y="0"/>
                </a:lnTo>
                <a:close/>
              </a:path>
              <a:path w="38734" h="60325">
                <a:moveTo>
                  <a:pt x="31422" y="6096"/>
                </a:moveTo>
                <a:lnTo>
                  <a:pt x="21890" y="6096"/>
                </a:lnTo>
                <a:lnTo>
                  <a:pt x="23732" y="6527"/>
                </a:lnTo>
                <a:lnTo>
                  <a:pt x="26755" y="8255"/>
                </a:lnTo>
                <a:lnTo>
                  <a:pt x="31669" y="19278"/>
                </a:lnTo>
                <a:lnTo>
                  <a:pt x="31646" y="23253"/>
                </a:lnTo>
                <a:lnTo>
                  <a:pt x="21421" y="37363"/>
                </a:lnTo>
                <a:lnTo>
                  <a:pt x="31117" y="37363"/>
                </a:lnTo>
                <a:lnTo>
                  <a:pt x="31835" y="35814"/>
                </a:lnTo>
                <a:lnTo>
                  <a:pt x="38489" y="35814"/>
                </a:lnTo>
                <a:lnTo>
                  <a:pt x="38489" y="6985"/>
                </a:lnTo>
                <a:lnTo>
                  <a:pt x="31898" y="6985"/>
                </a:lnTo>
                <a:lnTo>
                  <a:pt x="31422" y="6096"/>
                </a:lnTo>
                <a:close/>
              </a:path>
              <a:path w="38734" h="60325">
                <a:moveTo>
                  <a:pt x="38489" y="977"/>
                </a:moveTo>
                <a:lnTo>
                  <a:pt x="31987" y="977"/>
                </a:lnTo>
                <a:lnTo>
                  <a:pt x="31898" y="6985"/>
                </a:lnTo>
                <a:lnTo>
                  <a:pt x="38489" y="6985"/>
                </a:lnTo>
                <a:lnTo>
                  <a:pt x="38489" y="977"/>
                </a:lnTo>
                <a:close/>
              </a:path>
            </a:pathLst>
          </a:custGeom>
          <a:solidFill>
            <a:srgbClr val="FFFFFF"/>
          </a:solidFill>
        </p:spPr>
        <p:txBody>
          <a:bodyPr wrap="square" lIns="0" tIns="0" rIns="0" bIns="0" rtlCol="0"/>
          <a:lstStyle/>
          <a:p>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5"/>
            <a:ext cx="8880589" cy="53999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 name="object 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1190900"/>
            <a:ext cx="2132965" cy="901700"/>
          </a:xfrm>
          <a:prstGeom prst="rect">
            <a:avLst/>
          </a:prstGeom>
        </p:spPr>
        <p:txBody>
          <a:bodyPr vert="horz" wrap="square" lIns="0" tIns="0" rIns="0" bIns="0" rtlCol="0">
            <a:spAutoFit/>
          </a:bodyPr>
          <a:lstStyle/>
          <a:p>
            <a:pPr marL="12700" marR="5080">
              <a:lnSpc>
                <a:spcPct val="118100"/>
              </a:lnSpc>
            </a:pPr>
            <a:r>
              <a:rPr sz="1200" spc="5" dirty="0">
                <a:solidFill>
                  <a:srgbClr val="E2E3E4"/>
                </a:solidFill>
                <a:latin typeface="Tahoma"/>
                <a:cs typeface="Tahoma"/>
              </a:rPr>
              <a:t>google.com.au: </a:t>
            </a:r>
            <a:r>
              <a:rPr sz="1200" spc="-25" dirty="0">
                <a:solidFill>
                  <a:srgbClr val="E2E3E4"/>
                </a:solidFill>
                <a:latin typeface="Arial"/>
                <a:cs typeface="Arial"/>
              </a:rPr>
              <a:t>384,000</a:t>
            </a:r>
            <a:r>
              <a:rPr sz="1200" spc="-135" dirty="0">
                <a:solidFill>
                  <a:srgbClr val="E2E3E4"/>
                </a:solidFill>
                <a:latin typeface="Arial"/>
                <a:cs typeface="Arial"/>
              </a:rPr>
              <a:t> </a:t>
            </a:r>
            <a:r>
              <a:rPr sz="1200" spc="-15" dirty="0">
                <a:solidFill>
                  <a:srgbClr val="E2E3E4"/>
                </a:solidFill>
                <a:latin typeface="Arial"/>
                <a:cs typeface="Arial"/>
              </a:rPr>
              <a:t>results  </a:t>
            </a:r>
            <a:r>
              <a:rPr sz="1200" spc="-10" dirty="0">
                <a:solidFill>
                  <a:srgbClr val="58595B"/>
                </a:solidFill>
                <a:latin typeface="Tahoma"/>
                <a:cs typeface="Tahoma"/>
              </a:rPr>
              <a:t>ionos.com.au: </a:t>
            </a:r>
            <a:r>
              <a:rPr sz="1200" spc="-10" dirty="0">
                <a:solidFill>
                  <a:srgbClr val="58595B"/>
                </a:solidFill>
                <a:latin typeface="Arial"/>
                <a:cs typeface="Arial"/>
              </a:rPr>
              <a:t>secured  </a:t>
            </a:r>
            <a:r>
              <a:rPr sz="1200" spc="-10" dirty="0">
                <a:solidFill>
                  <a:srgbClr val="58595B"/>
                </a:solidFill>
                <a:latin typeface="Tahoma"/>
                <a:cs typeface="Tahoma"/>
              </a:rPr>
              <a:t>ionosventures.com.au: </a:t>
            </a:r>
            <a:r>
              <a:rPr sz="1200" spc="-10" dirty="0">
                <a:solidFill>
                  <a:srgbClr val="58595B"/>
                </a:solidFill>
                <a:latin typeface="Arial"/>
                <a:cs typeface="Arial"/>
              </a:rPr>
              <a:t>secured  </a:t>
            </a:r>
            <a:r>
              <a:rPr sz="1200" spc="-5" dirty="0">
                <a:solidFill>
                  <a:srgbClr val="58595B"/>
                </a:solidFill>
                <a:latin typeface="Tahoma"/>
                <a:cs typeface="Tahoma"/>
              </a:rPr>
              <a:t>ionos.com:</a:t>
            </a:r>
            <a:r>
              <a:rPr sz="1200" spc="-110" dirty="0">
                <a:solidFill>
                  <a:srgbClr val="58595B"/>
                </a:solidFill>
                <a:latin typeface="Tahoma"/>
                <a:cs typeface="Tahoma"/>
              </a:rPr>
              <a:t> </a:t>
            </a:r>
            <a:r>
              <a:rPr sz="1200" spc="-15" dirty="0">
                <a:solidFill>
                  <a:srgbClr val="58595B"/>
                </a:solidFill>
                <a:latin typeface="Arial"/>
                <a:cs typeface="Arial"/>
              </a:rPr>
              <a:t>available</a:t>
            </a:r>
            <a:endParaRPr sz="1200">
              <a:latin typeface="Arial"/>
              <a:cs typeface="Arial"/>
            </a:endParaRPr>
          </a:p>
        </p:txBody>
      </p:sp>
      <p:sp>
        <p:nvSpPr>
          <p:cNvPr id="3" name="object 3"/>
          <p:cNvSpPr txBox="1">
            <a:spLocks noGrp="1"/>
          </p:cNvSpPr>
          <p:nvPr>
            <p:ph type="title"/>
          </p:nvPr>
        </p:nvSpPr>
        <p:spPr>
          <a:xfrm>
            <a:off x="356825" y="504001"/>
            <a:ext cx="632460" cy="360045"/>
          </a:xfrm>
          <a:prstGeom prst="rect">
            <a:avLst/>
          </a:prstGeom>
        </p:spPr>
        <p:txBody>
          <a:bodyPr vert="horz" wrap="square" lIns="0" tIns="0" rIns="0" bIns="0" rtlCol="0">
            <a:spAutoFit/>
          </a:bodyPr>
          <a:lstStyle/>
          <a:p>
            <a:pPr marL="12700">
              <a:lnSpc>
                <a:spcPct val="100000"/>
              </a:lnSpc>
            </a:pPr>
            <a:r>
              <a:rPr sz="2000" spc="15" dirty="0">
                <a:solidFill>
                  <a:srgbClr val="58595B"/>
                </a:solidFill>
                <a:latin typeface="Arial"/>
                <a:cs typeface="Arial"/>
              </a:rPr>
              <a:t>i</a:t>
            </a:r>
            <a:r>
              <a:rPr sz="2000" spc="25" dirty="0">
                <a:solidFill>
                  <a:srgbClr val="58595B"/>
                </a:solidFill>
                <a:latin typeface="Arial"/>
                <a:cs typeface="Arial"/>
              </a:rPr>
              <a:t>on</a:t>
            </a:r>
            <a:r>
              <a:rPr sz="2000" spc="-50" dirty="0">
                <a:solidFill>
                  <a:srgbClr val="58595B"/>
                </a:solidFill>
                <a:latin typeface="Arial"/>
                <a:cs typeface="Arial"/>
              </a:rPr>
              <a:t>os</a:t>
            </a:r>
            <a:endParaRPr sz="2000">
              <a:latin typeface="Arial"/>
              <a:cs typeface="Arial"/>
            </a:endParaRPr>
          </a:p>
        </p:txBody>
      </p:sp>
      <p:sp>
        <p:nvSpPr>
          <p:cNvPr id="4" name="object 4"/>
          <p:cNvSpPr/>
          <p:nvPr/>
        </p:nvSpPr>
        <p:spPr>
          <a:xfrm>
            <a:off x="369525" y="369527"/>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5" name="object 5"/>
          <p:cNvSpPr/>
          <p:nvPr/>
        </p:nvSpPr>
        <p:spPr>
          <a:xfrm>
            <a:off x="369525" y="987175"/>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6" name="object 6"/>
          <p:cNvSpPr/>
          <p:nvPr/>
        </p:nvSpPr>
        <p:spPr>
          <a:xfrm>
            <a:off x="2877847" y="302415"/>
            <a:ext cx="3106172" cy="24280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784066" y="744905"/>
            <a:ext cx="1788160" cy="2546985"/>
          </a:xfrm>
          <a:custGeom>
            <a:avLst/>
            <a:gdLst/>
            <a:ahLst/>
            <a:cxnLst/>
            <a:rect l="l" t="t" r="r" b="b"/>
            <a:pathLst>
              <a:path w="1788160" h="2546985">
                <a:moveTo>
                  <a:pt x="0" y="0"/>
                </a:moveTo>
                <a:lnTo>
                  <a:pt x="1787652" y="0"/>
                </a:lnTo>
                <a:lnTo>
                  <a:pt x="1787652" y="2546604"/>
                </a:lnTo>
                <a:lnTo>
                  <a:pt x="0" y="2546604"/>
                </a:lnTo>
                <a:lnTo>
                  <a:pt x="0" y="0"/>
                </a:lnTo>
                <a:close/>
              </a:path>
            </a:pathLst>
          </a:custGeom>
          <a:solidFill>
            <a:srgbClr val="231F20">
              <a:alpha val="39999"/>
            </a:srgbClr>
          </a:solidFill>
        </p:spPr>
        <p:txBody>
          <a:bodyPr wrap="square" lIns="0" tIns="0" rIns="0" bIns="0" rtlCol="0"/>
          <a:lstStyle/>
          <a:p>
            <a:endParaRPr/>
          </a:p>
        </p:txBody>
      </p:sp>
      <p:sp>
        <p:nvSpPr>
          <p:cNvPr id="8" name="object 8"/>
          <p:cNvSpPr/>
          <p:nvPr/>
        </p:nvSpPr>
        <p:spPr>
          <a:xfrm>
            <a:off x="3810584"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solidFill>
            <a:srgbClr val="FFFFFF"/>
          </a:solidFill>
        </p:spPr>
        <p:txBody>
          <a:bodyPr wrap="square" lIns="0" tIns="0" rIns="0" bIns="0" rtlCol="0"/>
          <a:lstStyle/>
          <a:p>
            <a:endParaRPr/>
          </a:p>
        </p:txBody>
      </p:sp>
      <p:sp>
        <p:nvSpPr>
          <p:cNvPr id="9" name="object 9"/>
          <p:cNvSpPr/>
          <p:nvPr/>
        </p:nvSpPr>
        <p:spPr>
          <a:xfrm>
            <a:off x="3844535" y="805395"/>
            <a:ext cx="1592580" cy="2353310"/>
          </a:xfrm>
          <a:custGeom>
            <a:avLst/>
            <a:gdLst/>
            <a:ahLst/>
            <a:cxnLst/>
            <a:rect l="l" t="t" r="r" b="b"/>
            <a:pathLst>
              <a:path w="1592579" h="2353310">
                <a:moveTo>
                  <a:pt x="0" y="2353233"/>
                </a:moveTo>
                <a:lnTo>
                  <a:pt x="1592148" y="2353233"/>
                </a:lnTo>
                <a:lnTo>
                  <a:pt x="1592148" y="0"/>
                </a:lnTo>
                <a:lnTo>
                  <a:pt x="0" y="0"/>
                </a:lnTo>
                <a:lnTo>
                  <a:pt x="0" y="2353233"/>
                </a:lnTo>
                <a:close/>
              </a:path>
            </a:pathLst>
          </a:custGeom>
          <a:ln w="15430">
            <a:solidFill>
              <a:srgbClr val="231F20"/>
            </a:solidFill>
          </a:ln>
        </p:spPr>
        <p:txBody>
          <a:bodyPr wrap="square" lIns="0" tIns="0" rIns="0" bIns="0" rtlCol="0"/>
          <a:lstStyle/>
          <a:p>
            <a:endParaRPr/>
          </a:p>
        </p:txBody>
      </p:sp>
      <p:sp>
        <p:nvSpPr>
          <p:cNvPr id="10" name="object 10"/>
          <p:cNvSpPr/>
          <p:nvPr/>
        </p:nvSpPr>
        <p:spPr>
          <a:xfrm>
            <a:off x="3867474" y="828328"/>
            <a:ext cx="1546860" cy="2307590"/>
          </a:xfrm>
          <a:custGeom>
            <a:avLst/>
            <a:gdLst/>
            <a:ahLst/>
            <a:cxnLst/>
            <a:rect l="l" t="t" r="r" b="b"/>
            <a:pathLst>
              <a:path w="1546860" h="2307590">
                <a:moveTo>
                  <a:pt x="0" y="2307361"/>
                </a:moveTo>
                <a:lnTo>
                  <a:pt x="1546275" y="2307361"/>
                </a:lnTo>
                <a:lnTo>
                  <a:pt x="1546275" y="0"/>
                </a:lnTo>
                <a:lnTo>
                  <a:pt x="0" y="0"/>
                </a:lnTo>
                <a:lnTo>
                  <a:pt x="0" y="2307361"/>
                </a:lnTo>
                <a:close/>
              </a:path>
            </a:pathLst>
          </a:custGeom>
          <a:ln w="3175">
            <a:solidFill>
              <a:srgbClr val="231F20"/>
            </a:solidFill>
          </a:ln>
        </p:spPr>
        <p:txBody>
          <a:bodyPr wrap="square" lIns="0" tIns="0" rIns="0" bIns="0" rtlCol="0"/>
          <a:lstStyle/>
          <a:p>
            <a:endParaRPr/>
          </a:p>
        </p:txBody>
      </p:sp>
      <p:sp>
        <p:nvSpPr>
          <p:cNvPr id="11" name="object 11"/>
          <p:cNvSpPr txBox="1"/>
          <p:nvPr/>
        </p:nvSpPr>
        <p:spPr>
          <a:xfrm>
            <a:off x="3936812" y="1391394"/>
            <a:ext cx="1134110" cy="352425"/>
          </a:xfrm>
          <a:prstGeom prst="rect">
            <a:avLst/>
          </a:prstGeom>
        </p:spPr>
        <p:txBody>
          <a:bodyPr vert="horz" wrap="square" lIns="0" tIns="0" rIns="0" bIns="0" rtlCol="0">
            <a:spAutoFit/>
          </a:bodyPr>
          <a:lstStyle/>
          <a:p>
            <a:pPr marL="12700">
              <a:lnSpc>
                <a:spcPts val="900"/>
              </a:lnSpc>
            </a:pPr>
            <a:r>
              <a:rPr sz="750" spc="10" dirty="0">
                <a:solidFill>
                  <a:srgbClr val="231F20"/>
                </a:solidFill>
                <a:latin typeface="Arial"/>
                <a:cs typeface="Arial"/>
              </a:rPr>
              <a:t>Certificate of</a:t>
            </a:r>
            <a:r>
              <a:rPr sz="750" spc="-60" dirty="0">
                <a:solidFill>
                  <a:srgbClr val="231F20"/>
                </a:solidFill>
                <a:latin typeface="Arial"/>
                <a:cs typeface="Arial"/>
              </a:rPr>
              <a:t> </a:t>
            </a:r>
            <a:r>
              <a:rPr sz="750" spc="10" dirty="0">
                <a:solidFill>
                  <a:srgbClr val="231F20"/>
                </a:solidFill>
                <a:latin typeface="Arial"/>
                <a:cs typeface="Arial"/>
              </a:rPr>
              <a:t>Registration</a:t>
            </a:r>
            <a:endParaRPr sz="750">
              <a:latin typeface="Arial"/>
              <a:cs typeface="Arial"/>
            </a:endParaRPr>
          </a:p>
          <a:p>
            <a:pPr marL="12700">
              <a:lnSpc>
                <a:spcPct val="100000"/>
              </a:lnSpc>
            </a:pPr>
            <a:r>
              <a:rPr sz="750" spc="10" dirty="0">
                <a:solidFill>
                  <a:srgbClr val="231F20"/>
                </a:solidFill>
                <a:latin typeface="Arial"/>
                <a:cs typeface="Arial"/>
              </a:rPr>
              <a:t>.au </a:t>
            </a:r>
            <a:r>
              <a:rPr sz="750" spc="15" dirty="0">
                <a:solidFill>
                  <a:srgbClr val="231F20"/>
                </a:solidFill>
                <a:latin typeface="Arial"/>
                <a:cs typeface="Arial"/>
              </a:rPr>
              <a:t>Domain</a:t>
            </a:r>
            <a:r>
              <a:rPr sz="750" spc="-75" dirty="0">
                <a:solidFill>
                  <a:srgbClr val="231F20"/>
                </a:solidFill>
                <a:latin typeface="Arial"/>
                <a:cs typeface="Arial"/>
              </a:rPr>
              <a:t> </a:t>
            </a:r>
            <a:r>
              <a:rPr sz="750" spc="15" dirty="0">
                <a:solidFill>
                  <a:srgbClr val="231F20"/>
                </a:solidFill>
                <a:latin typeface="Arial"/>
                <a:cs typeface="Arial"/>
              </a:rPr>
              <a:t>Name</a:t>
            </a:r>
            <a:endParaRPr sz="750">
              <a:latin typeface="Arial"/>
              <a:cs typeface="Arial"/>
            </a:endParaRPr>
          </a:p>
          <a:p>
            <a:pPr marL="12700">
              <a:lnSpc>
                <a:spcPct val="100000"/>
              </a:lnSpc>
              <a:spcBef>
                <a:spcPts val="575"/>
              </a:spcBef>
            </a:pPr>
            <a:r>
              <a:rPr sz="250" spc="-5" dirty="0">
                <a:solidFill>
                  <a:srgbClr val="231F20"/>
                </a:solidFill>
                <a:latin typeface="Arial"/>
                <a:cs typeface="Arial"/>
              </a:rPr>
              <a:t>This</a:t>
            </a:r>
            <a:r>
              <a:rPr sz="250" spc="-20" dirty="0">
                <a:solidFill>
                  <a:srgbClr val="231F20"/>
                </a:solidFill>
                <a:latin typeface="Arial"/>
                <a:cs typeface="Arial"/>
              </a:rPr>
              <a:t> </a:t>
            </a:r>
            <a:r>
              <a:rPr sz="250" spc="-5" dirty="0">
                <a:solidFill>
                  <a:srgbClr val="231F20"/>
                </a:solidFill>
                <a:latin typeface="Arial"/>
                <a:cs typeface="Arial"/>
              </a:rPr>
              <a:t>is</a:t>
            </a:r>
            <a:r>
              <a:rPr sz="250" spc="-20" dirty="0">
                <a:solidFill>
                  <a:srgbClr val="231F20"/>
                </a:solidFill>
                <a:latin typeface="Arial"/>
                <a:cs typeface="Arial"/>
              </a:rPr>
              <a:t> </a:t>
            </a:r>
            <a:r>
              <a:rPr sz="250" spc="-5" dirty="0">
                <a:solidFill>
                  <a:srgbClr val="231F20"/>
                </a:solidFill>
                <a:latin typeface="Arial"/>
                <a:cs typeface="Arial"/>
              </a:rPr>
              <a:t>to</a:t>
            </a:r>
            <a:r>
              <a:rPr sz="250" spc="-20" dirty="0">
                <a:solidFill>
                  <a:srgbClr val="231F20"/>
                </a:solidFill>
                <a:latin typeface="Arial"/>
                <a:cs typeface="Arial"/>
              </a:rPr>
              <a:t> </a:t>
            </a:r>
            <a:r>
              <a:rPr sz="250" spc="-5" dirty="0">
                <a:solidFill>
                  <a:srgbClr val="231F20"/>
                </a:solidFill>
                <a:latin typeface="Arial"/>
                <a:cs typeface="Arial"/>
              </a:rPr>
              <a:t>certify</a:t>
            </a:r>
            <a:r>
              <a:rPr sz="250" spc="-20" dirty="0">
                <a:solidFill>
                  <a:srgbClr val="231F20"/>
                </a:solidFill>
                <a:latin typeface="Arial"/>
                <a:cs typeface="Arial"/>
              </a:rPr>
              <a:t> </a:t>
            </a:r>
            <a:r>
              <a:rPr sz="250" spc="-5" dirty="0">
                <a:solidFill>
                  <a:srgbClr val="231F20"/>
                </a:solidFill>
                <a:latin typeface="Arial"/>
                <a:cs typeface="Arial"/>
              </a:rPr>
              <a:t>that</a:t>
            </a:r>
            <a:endParaRPr sz="250">
              <a:latin typeface="Arial"/>
              <a:cs typeface="Arial"/>
            </a:endParaRPr>
          </a:p>
        </p:txBody>
      </p:sp>
      <p:sp>
        <p:nvSpPr>
          <p:cNvPr id="12" name="object 12"/>
          <p:cNvSpPr/>
          <p:nvPr/>
        </p:nvSpPr>
        <p:spPr>
          <a:xfrm>
            <a:off x="3919768" y="2598458"/>
            <a:ext cx="541753" cy="174802"/>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3936812" y="2930200"/>
            <a:ext cx="1332230" cy="134620"/>
          </a:xfrm>
          <a:prstGeom prst="rect">
            <a:avLst/>
          </a:prstGeom>
        </p:spPr>
        <p:txBody>
          <a:bodyPr vert="horz" wrap="square" lIns="0" tIns="0" rIns="0" bIns="0" rtlCol="0">
            <a:spAutoFit/>
          </a:bodyPr>
          <a:lstStyle/>
          <a:p>
            <a:pPr marL="12700">
              <a:lnSpc>
                <a:spcPct val="100000"/>
              </a:lnSpc>
            </a:pPr>
            <a:r>
              <a:rPr sz="250" b="1" spc="-5" dirty="0">
                <a:solidFill>
                  <a:srgbClr val="231F20"/>
                </a:solidFill>
                <a:latin typeface="Arial"/>
                <a:cs typeface="Arial"/>
              </a:rPr>
              <a:t>IMPOR</a:t>
            </a:r>
            <a:r>
              <a:rPr sz="250" b="1" spc="-25" dirty="0">
                <a:solidFill>
                  <a:srgbClr val="231F20"/>
                </a:solidFill>
                <a:latin typeface="Arial"/>
                <a:cs typeface="Arial"/>
              </a:rPr>
              <a:t>T</a:t>
            </a:r>
            <a:r>
              <a:rPr sz="250" b="1" spc="-5" dirty="0">
                <a:solidFill>
                  <a:srgbClr val="231F20"/>
                </a:solidFill>
                <a:latin typeface="Arial"/>
                <a:cs typeface="Arial"/>
              </a:rPr>
              <a:t>ANT NOTICE</a:t>
            </a:r>
            <a:endParaRPr sz="250">
              <a:latin typeface="Arial"/>
              <a:cs typeface="Arial"/>
            </a:endParaRPr>
          </a:p>
          <a:p>
            <a:pPr marL="12700" marR="5080">
              <a:lnSpc>
                <a:spcPct val="111400"/>
              </a:lnSpc>
              <a:spcBef>
                <a:spcPts val="120"/>
              </a:spcBef>
            </a:pPr>
            <a:r>
              <a:rPr sz="200" spc="-5" dirty="0">
                <a:solidFill>
                  <a:srgbClr val="231F20"/>
                </a:solidFill>
                <a:latin typeface="Arial"/>
                <a:cs typeface="Arial"/>
              </a:rPr>
              <a:t>It is auDA policy that domain name registrants must notify their registrar of any changes to their contact details or others  registration information. Failure to do so many result in revocation of the domain name </a:t>
            </a:r>
            <a:r>
              <a:rPr sz="200" spc="40" dirty="0">
                <a:solidFill>
                  <a:srgbClr val="231F20"/>
                </a:solidFill>
                <a:latin typeface="Arial"/>
                <a:cs typeface="Arial"/>
              </a:rPr>
              <a:t> </a:t>
            </a:r>
            <a:r>
              <a:rPr sz="200" spc="-5" dirty="0">
                <a:solidFill>
                  <a:srgbClr val="231F20"/>
                </a:solidFill>
                <a:latin typeface="Arial"/>
                <a:cs typeface="Arial"/>
              </a:rPr>
              <a:t>licence.</a:t>
            </a:r>
            <a:endParaRPr sz="200">
              <a:latin typeface="Arial"/>
              <a:cs typeface="Arial"/>
            </a:endParaRPr>
          </a:p>
        </p:txBody>
      </p:sp>
      <p:sp>
        <p:nvSpPr>
          <p:cNvPr id="14" name="object 14"/>
          <p:cNvSpPr txBox="1"/>
          <p:nvPr/>
        </p:nvSpPr>
        <p:spPr>
          <a:xfrm>
            <a:off x="3936812" y="1908784"/>
            <a:ext cx="637540" cy="51435"/>
          </a:xfrm>
          <a:prstGeom prst="rect">
            <a:avLst/>
          </a:prstGeom>
        </p:spPr>
        <p:txBody>
          <a:bodyPr vert="horz" wrap="square" lIns="0" tIns="0" rIns="0" bIns="0" rtlCol="0">
            <a:spAutoFit/>
          </a:bodyPr>
          <a:lstStyle/>
          <a:p>
            <a:pPr marL="12700">
              <a:lnSpc>
                <a:spcPct val="100000"/>
              </a:lnSpc>
              <a:tabLst>
                <a:tab pos="452755" algn="l"/>
              </a:tabLst>
            </a:pPr>
            <a:r>
              <a:rPr sz="250" spc="-5" dirty="0">
                <a:solidFill>
                  <a:srgbClr val="231F20"/>
                </a:solidFill>
                <a:latin typeface="Arial"/>
                <a:cs typeface="Arial"/>
              </a:rPr>
              <a:t>was on</a:t>
            </a:r>
            <a:r>
              <a:rPr sz="250" dirty="0">
                <a:solidFill>
                  <a:srgbClr val="231F20"/>
                </a:solidFill>
                <a:latin typeface="Arial"/>
                <a:cs typeface="Arial"/>
              </a:rPr>
              <a:t>	</a:t>
            </a:r>
            <a:r>
              <a:rPr sz="250" spc="-5" dirty="0">
                <a:solidFill>
                  <a:srgbClr val="231F20"/>
                </a:solidFill>
                <a:latin typeface="Arial"/>
                <a:cs typeface="Arial"/>
              </a:rPr>
              <a:t>registered to</a:t>
            </a:r>
            <a:endParaRPr sz="250">
              <a:latin typeface="Arial"/>
              <a:cs typeface="Arial"/>
            </a:endParaRPr>
          </a:p>
        </p:txBody>
      </p:sp>
      <p:sp>
        <p:nvSpPr>
          <p:cNvPr id="15" name="object 15"/>
          <p:cNvSpPr/>
          <p:nvPr/>
        </p:nvSpPr>
        <p:spPr>
          <a:xfrm>
            <a:off x="4152760" y="2319869"/>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16" name="object 16"/>
          <p:cNvSpPr/>
          <p:nvPr/>
        </p:nvSpPr>
        <p:spPr>
          <a:xfrm>
            <a:off x="4152760" y="2454205"/>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17" name="object 17"/>
          <p:cNvSpPr txBox="1"/>
          <p:nvPr/>
        </p:nvSpPr>
        <p:spPr>
          <a:xfrm>
            <a:off x="3936812" y="2769765"/>
            <a:ext cx="25717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Larry</a:t>
            </a:r>
            <a:r>
              <a:rPr sz="250" spc="-50" dirty="0">
                <a:solidFill>
                  <a:srgbClr val="231F20"/>
                </a:solidFill>
                <a:latin typeface="Arial"/>
                <a:cs typeface="Arial"/>
              </a:rPr>
              <a:t> </a:t>
            </a:r>
            <a:r>
              <a:rPr sz="250" spc="-5" dirty="0">
                <a:solidFill>
                  <a:srgbClr val="231F20"/>
                </a:solidFill>
                <a:latin typeface="Arial"/>
                <a:cs typeface="Arial"/>
              </a:rPr>
              <a:t>Bloch</a:t>
            </a:r>
            <a:r>
              <a:rPr sz="250" spc="-50" dirty="0">
                <a:solidFill>
                  <a:srgbClr val="231F20"/>
                </a:solidFill>
                <a:latin typeface="Arial"/>
                <a:cs typeface="Arial"/>
              </a:rPr>
              <a:t> </a:t>
            </a:r>
            <a:r>
              <a:rPr sz="250" spc="-5" dirty="0">
                <a:solidFill>
                  <a:srgbClr val="231F20"/>
                </a:solidFill>
                <a:latin typeface="Arial"/>
                <a:cs typeface="Arial"/>
              </a:rPr>
              <a:t>CEO</a:t>
            </a:r>
            <a:endParaRPr sz="250">
              <a:latin typeface="Arial"/>
              <a:cs typeface="Arial"/>
            </a:endParaRPr>
          </a:p>
        </p:txBody>
      </p:sp>
      <p:sp>
        <p:nvSpPr>
          <p:cNvPr id="18" name="object 18"/>
          <p:cNvSpPr txBox="1"/>
          <p:nvPr/>
        </p:nvSpPr>
        <p:spPr>
          <a:xfrm>
            <a:off x="4137655" y="2335335"/>
            <a:ext cx="430530"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an</a:t>
            </a:r>
            <a:r>
              <a:rPr sz="250" spc="-30" dirty="0">
                <a:solidFill>
                  <a:srgbClr val="231F20"/>
                </a:solidFill>
                <a:latin typeface="Arial"/>
                <a:cs typeface="Arial"/>
              </a:rPr>
              <a:t> </a:t>
            </a:r>
            <a:r>
              <a:rPr sz="250" spc="-5" dirty="0">
                <a:solidFill>
                  <a:srgbClr val="231F20"/>
                </a:solidFill>
                <a:latin typeface="Arial"/>
                <a:cs typeface="Arial"/>
              </a:rPr>
              <a:t>auDA</a:t>
            </a:r>
            <a:r>
              <a:rPr sz="250" spc="-45" dirty="0">
                <a:solidFill>
                  <a:srgbClr val="231F20"/>
                </a:solidFill>
                <a:latin typeface="Arial"/>
                <a:cs typeface="Arial"/>
              </a:rPr>
              <a:t> </a:t>
            </a:r>
            <a:r>
              <a:rPr sz="250" spc="-5" dirty="0">
                <a:solidFill>
                  <a:srgbClr val="231F20"/>
                </a:solidFill>
                <a:latin typeface="Arial"/>
                <a:cs typeface="Arial"/>
              </a:rPr>
              <a:t>Accredited</a:t>
            </a:r>
            <a:r>
              <a:rPr sz="250" spc="-30" dirty="0">
                <a:solidFill>
                  <a:srgbClr val="231F20"/>
                </a:solidFill>
                <a:latin typeface="Arial"/>
                <a:cs typeface="Arial"/>
              </a:rPr>
              <a:t> </a:t>
            </a:r>
            <a:r>
              <a:rPr sz="250" spc="-5" dirty="0">
                <a:solidFill>
                  <a:srgbClr val="231F20"/>
                </a:solidFill>
                <a:latin typeface="Arial"/>
                <a:cs typeface="Arial"/>
              </a:rPr>
              <a:t>Registrar</a:t>
            </a:r>
            <a:endParaRPr sz="250">
              <a:latin typeface="Arial"/>
              <a:cs typeface="Arial"/>
            </a:endParaRPr>
          </a:p>
        </p:txBody>
      </p:sp>
      <p:sp>
        <p:nvSpPr>
          <p:cNvPr id="19" name="object 19"/>
          <p:cNvSpPr/>
          <p:nvPr/>
        </p:nvSpPr>
        <p:spPr>
          <a:xfrm>
            <a:off x="3954615" y="915479"/>
            <a:ext cx="494131" cy="104241"/>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4740485" y="870833"/>
            <a:ext cx="617226" cy="185167"/>
          </a:xfrm>
          <a:prstGeom prst="rect">
            <a:avLst/>
          </a:prstGeom>
          <a:blipFill>
            <a:blip r:embed="rId5" cstate="print"/>
            <a:stretch>
              <a:fillRect/>
            </a:stretch>
          </a:blipFill>
        </p:spPr>
        <p:txBody>
          <a:bodyPr wrap="square" lIns="0" tIns="0" rIns="0" bIns="0" rtlCol="0"/>
          <a:lstStyle/>
          <a:p>
            <a:endParaRPr/>
          </a:p>
        </p:txBody>
      </p:sp>
      <p:sp>
        <p:nvSpPr>
          <p:cNvPr id="21" name="object 21"/>
          <p:cNvSpPr txBox="1"/>
          <p:nvPr/>
        </p:nvSpPr>
        <p:spPr>
          <a:xfrm>
            <a:off x="3936812" y="2102615"/>
            <a:ext cx="1301750" cy="111760"/>
          </a:xfrm>
          <a:prstGeom prst="rect">
            <a:avLst/>
          </a:prstGeom>
        </p:spPr>
        <p:txBody>
          <a:bodyPr vert="horz" wrap="square" lIns="0" tIns="0" rIns="0" bIns="0" rtlCol="0">
            <a:spAutoFit/>
          </a:bodyPr>
          <a:lstStyle/>
          <a:p>
            <a:pPr marL="12700" marR="5080">
              <a:lnSpc>
                <a:spcPct val="129600"/>
              </a:lnSpc>
            </a:pPr>
            <a:r>
              <a:rPr sz="250" spc="-5" dirty="0">
                <a:solidFill>
                  <a:srgbClr val="231F20"/>
                </a:solidFill>
                <a:latin typeface="Arial"/>
                <a:cs typeface="Arial"/>
              </a:rPr>
              <a:t>for a </a:t>
            </a:r>
            <a:r>
              <a:rPr sz="375" spc="-7" baseline="11111" dirty="0">
                <a:solidFill>
                  <a:srgbClr val="231F20"/>
                </a:solidFill>
                <a:latin typeface="Arial"/>
                <a:cs typeface="Arial"/>
              </a:rPr>
              <a:t>2 </a:t>
            </a:r>
            <a:r>
              <a:rPr sz="250" spc="-5" dirty="0">
                <a:solidFill>
                  <a:srgbClr val="231F20"/>
                </a:solidFill>
                <a:latin typeface="Arial"/>
                <a:cs typeface="Arial"/>
              </a:rPr>
              <a:t>year period, subject to the terms and conditions of the domain name licence and  according to .au Domain Administration Limited’s policies published from time to</a:t>
            </a:r>
            <a:r>
              <a:rPr sz="250" spc="10" dirty="0">
                <a:solidFill>
                  <a:srgbClr val="231F20"/>
                </a:solidFill>
                <a:latin typeface="Arial"/>
                <a:cs typeface="Arial"/>
              </a:rPr>
              <a:t> </a:t>
            </a:r>
            <a:r>
              <a:rPr sz="250" spc="-5" dirty="0">
                <a:solidFill>
                  <a:srgbClr val="231F20"/>
                </a:solidFill>
                <a:latin typeface="Arial"/>
                <a:cs typeface="Arial"/>
              </a:rPr>
              <a:t>time.</a:t>
            </a:r>
            <a:endParaRPr sz="250">
              <a:latin typeface="Arial"/>
              <a:cs typeface="Arial"/>
            </a:endParaRPr>
          </a:p>
        </p:txBody>
      </p:sp>
      <p:sp>
        <p:nvSpPr>
          <p:cNvPr id="22" name="object 22"/>
          <p:cNvSpPr txBox="1"/>
          <p:nvPr/>
        </p:nvSpPr>
        <p:spPr>
          <a:xfrm>
            <a:off x="3954614" y="1966429"/>
            <a:ext cx="391795" cy="97155"/>
          </a:xfrm>
          <a:prstGeom prst="rect">
            <a:avLst/>
          </a:prstGeom>
          <a:solidFill>
            <a:srgbClr val="E2E0DF"/>
          </a:solidFill>
        </p:spPr>
        <p:txBody>
          <a:bodyPr vert="horz" wrap="square" lIns="0" tIns="29209" rIns="0" bIns="0" rtlCol="0">
            <a:spAutoFit/>
          </a:bodyPr>
          <a:lstStyle/>
          <a:p>
            <a:pPr marL="19685">
              <a:lnSpc>
                <a:spcPct val="100000"/>
              </a:lnSpc>
              <a:spcBef>
                <a:spcPts val="229"/>
              </a:spcBef>
            </a:pPr>
            <a:r>
              <a:rPr sz="300" spc="-5" dirty="0">
                <a:solidFill>
                  <a:srgbClr val="231F20"/>
                </a:solidFill>
                <a:latin typeface="Arial"/>
                <a:cs typeface="Arial"/>
              </a:rPr>
              <a:t>03</a:t>
            </a:r>
            <a:r>
              <a:rPr sz="300" spc="-55" dirty="0">
                <a:solidFill>
                  <a:srgbClr val="231F20"/>
                </a:solidFill>
                <a:latin typeface="Arial"/>
                <a:cs typeface="Arial"/>
              </a:rPr>
              <a:t> </a:t>
            </a:r>
            <a:r>
              <a:rPr sz="300" spc="-5" dirty="0">
                <a:solidFill>
                  <a:srgbClr val="231F20"/>
                </a:solidFill>
                <a:latin typeface="Arial"/>
                <a:cs typeface="Arial"/>
              </a:rPr>
              <a:t>Feb,</a:t>
            </a:r>
            <a:r>
              <a:rPr sz="300" spc="-55" dirty="0">
                <a:solidFill>
                  <a:srgbClr val="231F20"/>
                </a:solidFill>
                <a:latin typeface="Arial"/>
                <a:cs typeface="Arial"/>
              </a:rPr>
              <a:t> </a:t>
            </a:r>
            <a:r>
              <a:rPr sz="300" spc="-5" dirty="0">
                <a:solidFill>
                  <a:srgbClr val="231F20"/>
                </a:solidFill>
                <a:latin typeface="Arial"/>
                <a:cs typeface="Arial"/>
              </a:rPr>
              <a:t>2016</a:t>
            </a:r>
            <a:endParaRPr sz="300">
              <a:latin typeface="Arial"/>
              <a:cs typeface="Arial"/>
            </a:endParaRPr>
          </a:p>
        </p:txBody>
      </p:sp>
      <p:sp>
        <p:nvSpPr>
          <p:cNvPr id="23" name="object 23"/>
          <p:cNvSpPr txBox="1"/>
          <p:nvPr/>
        </p:nvSpPr>
        <p:spPr>
          <a:xfrm>
            <a:off x="3936812" y="2410826"/>
            <a:ext cx="455930" cy="176530"/>
          </a:xfrm>
          <a:prstGeom prst="rect">
            <a:avLst/>
          </a:prstGeom>
        </p:spPr>
        <p:txBody>
          <a:bodyPr vert="horz" wrap="square" lIns="0" tIns="0" rIns="0" bIns="0" rtlCol="0">
            <a:spAutoFit/>
          </a:bodyPr>
          <a:lstStyle/>
          <a:p>
            <a:pPr marL="12700">
              <a:lnSpc>
                <a:spcPct val="100000"/>
              </a:lnSpc>
              <a:tabLst>
                <a:tab pos="224154" algn="l"/>
              </a:tabLst>
            </a:pPr>
            <a:r>
              <a:rPr sz="250" spc="-5" dirty="0">
                <a:solidFill>
                  <a:srgbClr val="231F20"/>
                </a:solidFill>
                <a:latin typeface="Arial"/>
                <a:cs typeface="Arial"/>
              </a:rPr>
              <a:t>on:	</a:t>
            </a:r>
            <a:r>
              <a:rPr sz="450" spc="-7" baseline="18518" dirty="0">
                <a:solidFill>
                  <a:srgbClr val="231F20"/>
                </a:solidFill>
                <a:latin typeface="Arial"/>
                <a:cs typeface="Arial"/>
              </a:rPr>
              <a:t>24</a:t>
            </a:r>
            <a:r>
              <a:rPr sz="450" spc="-82" baseline="18518" dirty="0">
                <a:solidFill>
                  <a:srgbClr val="231F20"/>
                </a:solidFill>
                <a:latin typeface="Arial"/>
                <a:cs typeface="Arial"/>
              </a:rPr>
              <a:t> </a:t>
            </a:r>
            <a:r>
              <a:rPr sz="450" spc="-7" baseline="18518" dirty="0">
                <a:solidFill>
                  <a:srgbClr val="231F20"/>
                </a:solidFill>
                <a:latin typeface="Arial"/>
                <a:cs typeface="Arial"/>
              </a:rPr>
              <a:t>Feb,</a:t>
            </a:r>
            <a:r>
              <a:rPr sz="450" spc="-82" baseline="18518" dirty="0">
                <a:solidFill>
                  <a:srgbClr val="231F20"/>
                </a:solidFill>
                <a:latin typeface="Arial"/>
                <a:cs typeface="Arial"/>
              </a:rPr>
              <a:t> </a:t>
            </a:r>
            <a:r>
              <a:rPr sz="450" spc="-7" baseline="18518" dirty="0">
                <a:solidFill>
                  <a:srgbClr val="231F20"/>
                </a:solidFill>
                <a:latin typeface="Arial"/>
                <a:cs typeface="Arial"/>
              </a:rPr>
              <a:t>2016</a:t>
            </a:r>
            <a:endParaRPr sz="450" baseline="18518">
              <a:latin typeface="Arial"/>
              <a:cs typeface="Arial"/>
            </a:endParaRPr>
          </a:p>
          <a:p>
            <a:pPr>
              <a:lnSpc>
                <a:spcPct val="100000"/>
              </a:lnSpc>
              <a:spcBef>
                <a:spcPts val="50"/>
              </a:spcBef>
            </a:pPr>
            <a:endParaRPr sz="500">
              <a:latin typeface="Times New Roman"/>
              <a:cs typeface="Times New Roman"/>
            </a:endParaRPr>
          </a:p>
          <a:p>
            <a:pPr marL="12700">
              <a:lnSpc>
                <a:spcPct val="100000"/>
              </a:lnSpc>
            </a:pPr>
            <a:r>
              <a:rPr sz="250" i="1" spc="-5" dirty="0">
                <a:solidFill>
                  <a:srgbClr val="231F20"/>
                </a:solidFill>
                <a:latin typeface="Arial"/>
                <a:cs typeface="Arial"/>
              </a:rPr>
              <a:t>Authorised Signatory</a:t>
            </a:r>
            <a:endParaRPr sz="250">
              <a:latin typeface="Arial"/>
              <a:cs typeface="Arial"/>
            </a:endParaRPr>
          </a:p>
        </p:txBody>
      </p:sp>
      <p:sp>
        <p:nvSpPr>
          <p:cNvPr id="24" name="object 24"/>
          <p:cNvSpPr txBox="1"/>
          <p:nvPr/>
        </p:nvSpPr>
        <p:spPr>
          <a:xfrm>
            <a:off x="3954614" y="1750390"/>
            <a:ext cx="1390015" cy="127635"/>
          </a:xfrm>
          <a:prstGeom prst="rect">
            <a:avLst/>
          </a:prstGeom>
          <a:solidFill>
            <a:srgbClr val="E2E0DF"/>
          </a:solidFill>
        </p:spPr>
        <p:txBody>
          <a:bodyPr vert="horz" wrap="square" lIns="0" tIns="6350" rIns="0" bIns="0" rtlCol="0">
            <a:spAutoFit/>
          </a:bodyPr>
          <a:lstStyle/>
          <a:p>
            <a:pPr>
              <a:lnSpc>
                <a:spcPct val="100000"/>
              </a:lnSpc>
              <a:spcBef>
                <a:spcPts val="50"/>
              </a:spcBef>
            </a:pPr>
            <a:endParaRPr sz="200">
              <a:latin typeface="Times New Roman"/>
              <a:cs typeface="Times New Roman"/>
            </a:endParaRPr>
          </a:p>
          <a:p>
            <a:pPr marL="32384">
              <a:lnSpc>
                <a:spcPct val="100000"/>
              </a:lnSpc>
            </a:pPr>
            <a:r>
              <a:rPr sz="300" b="1" spc="-5" dirty="0">
                <a:solidFill>
                  <a:srgbClr val="231F20"/>
                </a:solidFill>
                <a:latin typeface="Arial"/>
                <a:cs typeface="Arial"/>
              </a:rPr>
              <a:t>ionos.com.au</a:t>
            </a:r>
            <a:endParaRPr sz="300">
              <a:latin typeface="Arial"/>
              <a:cs typeface="Arial"/>
            </a:endParaRPr>
          </a:p>
        </p:txBody>
      </p:sp>
      <p:sp>
        <p:nvSpPr>
          <p:cNvPr id="25" name="object 25"/>
          <p:cNvSpPr txBox="1"/>
          <p:nvPr/>
        </p:nvSpPr>
        <p:spPr>
          <a:xfrm>
            <a:off x="4389831" y="1966429"/>
            <a:ext cx="954405" cy="97155"/>
          </a:xfrm>
          <a:prstGeom prst="rect">
            <a:avLst/>
          </a:prstGeom>
          <a:solidFill>
            <a:srgbClr val="E2E0DF"/>
          </a:solidFill>
        </p:spPr>
        <p:txBody>
          <a:bodyPr vert="horz" wrap="square" lIns="0" tIns="22860" rIns="0" bIns="0" rtlCol="0">
            <a:spAutoFit/>
          </a:bodyPr>
          <a:lstStyle/>
          <a:p>
            <a:pPr marL="21590">
              <a:lnSpc>
                <a:spcPct val="100000"/>
              </a:lnSpc>
              <a:spcBef>
                <a:spcPts val="180"/>
              </a:spcBef>
            </a:pPr>
            <a:r>
              <a:rPr sz="300" spc="-5" dirty="0">
                <a:solidFill>
                  <a:srgbClr val="231F20"/>
                </a:solidFill>
                <a:latin typeface="Arial"/>
                <a:cs typeface="Arial"/>
              </a:rPr>
              <a:t>DAIS </a:t>
            </a:r>
            <a:r>
              <a:rPr sz="300" spc="-10" dirty="0">
                <a:solidFill>
                  <a:srgbClr val="231F20"/>
                </a:solidFill>
                <a:latin typeface="Arial"/>
                <a:cs typeface="Arial"/>
              </a:rPr>
              <a:t>STUDIO PTY</a:t>
            </a:r>
            <a:r>
              <a:rPr sz="300" spc="-45" dirty="0">
                <a:solidFill>
                  <a:srgbClr val="231F20"/>
                </a:solidFill>
                <a:latin typeface="Arial"/>
                <a:cs typeface="Arial"/>
              </a:rPr>
              <a:t> </a:t>
            </a:r>
            <a:r>
              <a:rPr sz="300" spc="-10" dirty="0">
                <a:solidFill>
                  <a:srgbClr val="231F20"/>
                </a:solidFill>
                <a:latin typeface="Arial"/>
                <a:cs typeface="Arial"/>
              </a:rPr>
              <a:t>LTD</a:t>
            </a:r>
            <a:endParaRPr sz="300">
              <a:latin typeface="Arial"/>
              <a:cs typeface="Arial"/>
            </a:endParaRPr>
          </a:p>
        </p:txBody>
      </p:sp>
      <p:sp>
        <p:nvSpPr>
          <p:cNvPr id="26" name="object 26"/>
          <p:cNvSpPr txBox="1"/>
          <p:nvPr/>
        </p:nvSpPr>
        <p:spPr>
          <a:xfrm>
            <a:off x="3936812" y="2258990"/>
            <a:ext cx="991235" cy="5778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Issued by:       </a:t>
            </a:r>
            <a:r>
              <a:rPr sz="450" spc="-15" baseline="18518" dirty="0">
                <a:solidFill>
                  <a:srgbClr val="231F20"/>
                </a:solidFill>
                <a:latin typeface="Arial"/>
                <a:cs typeface="Arial"/>
              </a:rPr>
              <a:t>TPP </a:t>
            </a:r>
            <a:r>
              <a:rPr sz="450" spc="-7" baseline="18518" dirty="0">
                <a:solidFill>
                  <a:srgbClr val="231F20"/>
                </a:solidFill>
                <a:latin typeface="Arial"/>
                <a:cs typeface="Arial"/>
              </a:rPr>
              <a:t>Wholesale Pty Ltd - </a:t>
            </a:r>
            <a:r>
              <a:rPr sz="450" spc="-15" baseline="18518" dirty="0">
                <a:solidFill>
                  <a:srgbClr val="231F20"/>
                </a:solidFill>
                <a:latin typeface="Arial"/>
                <a:cs typeface="Arial"/>
              </a:rPr>
              <a:t>ABN </a:t>
            </a:r>
            <a:r>
              <a:rPr sz="450" spc="-7" baseline="18518" dirty="0">
                <a:solidFill>
                  <a:srgbClr val="231F20"/>
                </a:solidFill>
                <a:latin typeface="Arial"/>
                <a:cs typeface="Arial"/>
              </a:rPr>
              <a:t>54 109 565</a:t>
            </a:r>
            <a:r>
              <a:rPr sz="450" spc="-75" baseline="18518" dirty="0">
                <a:solidFill>
                  <a:srgbClr val="231F20"/>
                </a:solidFill>
                <a:latin typeface="Arial"/>
                <a:cs typeface="Arial"/>
              </a:rPr>
              <a:t> </a:t>
            </a:r>
            <a:r>
              <a:rPr sz="450" spc="-7" baseline="18518" dirty="0">
                <a:solidFill>
                  <a:srgbClr val="231F20"/>
                </a:solidFill>
                <a:latin typeface="Arial"/>
                <a:cs typeface="Arial"/>
              </a:rPr>
              <a:t>095</a:t>
            </a:r>
            <a:endParaRPr sz="450" baseline="18518">
              <a:latin typeface="Arial"/>
              <a:cs typeface="Arial"/>
            </a:endParaRPr>
          </a:p>
        </p:txBody>
      </p:sp>
      <p:sp>
        <p:nvSpPr>
          <p:cNvPr id="27" name="object 27"/>
          <p:cNvSpPr/>
          <p:nvPr/>
        </p:nvSpPr>
        <p:spPr>
          <a:xfrm>
            <a:off x="3810584"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ln w="4749">
            <a:solidFill>
              <a:srgbClr val="97999C"/>
            </a:solidFill>
          </a:ln>
        </p:spPr>
        <p:txBody>
          <a:bodyPr wrap="square" lIns="0" tIns="0" rIns="0" bIns="0" rtlCol="0"/>
          <a:lstStyle/>
          <a:p>
            <a:endParaRPr/>
          </a:p>
        </p:txBody>
      </p:sp>
      <p:sp>
        <p:nvSpPr>
          <p:cNvPr id="28" name="object 28"/>
          <p:cNvSpPr/>
          <p:nvPr/>
        </p:nvSpPr>
        <p:spPr>
          <a:xfrm>
            <a:off x="5575643" y="744905"/>
            <a:ext cx="1788160" cy="2546985"/>
          </a:xfrm>
          <a:custGeom>
            <a:avLst/>
            <a:gdLst/>
            <a:ahLst/>
            <a:cxnLst/>
            <a:rect l="l" t="t" r="r" b="b"/>
            <a:pathLst>
              <a:path w="1788159" h="2546985">
                <a:moveTo>
                  <a:pt x="0" y="0"/>
                </a:moveTo>
                <a:lnTo>
                  <a:pt x="1787652" y="0"/>
                </a:lnTo>
                <a:lnTo>
                  <a:pt x="1787652" y="2546604"/>
                </a:lnTo>
                <a:lnTo>
                  <a:pt x="0" y="2546604"/>
                </a:lnTo>
                <a:lnTo>
                  <a:pt x="0" y="0"/>
                </a:lnTo>
                <a:close/>
              </a:path>
            </a:pathLst>
          </a:custGeom>
          <a:solidFill>
            <a:srgbClr val="231F20">
              <a:alpha val="39999"/>
            </a:srgbClr>
          </a:solidFill>
        </p:spPr>
        <p:txBody>
          <a:bodyPr wrap="square" lIns="0" tIns="0" rIns="0" bIns="0" rtlCol="0"/>
          <a:lstStyle/>
          <a:p>
            <a:endParaRPr/>
          </a:p>
        </p:txBody>
      </p:sp>
      <p:sp>
        <p:nvSpPr>
          <p:cNvPr id="29" name="object 29"/>
          <p:cNvSpPr/>
          <p:nvPr/>
        </p:nvSpPr>
        <p:spPr>
          <a:xfrm>
            <a:off x="5602173"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solidFill>
            <a:srgbClr val="FFFFFF"/>
          </a:solidFill>
        </p:spPr>
        <p:txBody>
          <a:bodyPr wrap="square" lIns="0" tIns="0" rIns="0" bIns="0" rtlCol="0"/>
          <a:lstStyle/>
          <a:p>
            <a:endParaRPr/>
          </a:p>
        </p:txBody>
      </p:sp>
      <p:sp>
        <p:nvSpPr>
          <p:cNvPr id="30" name="object 30"/>
          <p:cNvSpPr/>
          <p:nvPr/>
        </p:nvSpPr>
        <p:spPr>
          <a:xfrm>
            <a:off x="5636119" y="805395"/>
            <a:ext cx="1592580" cy="2353310"/>
          </a:xfrm>
          <a:custGeom>
            <a:avLst/>
            <a:gdLst/>
            <a:ahLst/>
            <a:cxnLst/>
            <a:rect l="l" t="t" r="r" b="b"/>
            <a:pathLst>
              <a:path w="1592579" h="2353310">
                <a:moveTo>
                  <a:pt x="0" y="2353233"/>
                </a:moveTo>
                <a:lnTo>
                  <a:pt x="1592148" y="2353233"/>
                </a:lnTo>
                <a:lnTo>
                  <a:pt x="1592148" y="0"/>
                </a:lnTo>
                <a:lnTo>
                  <a:pt x="0" y="0"/>
                </a:lnTo>
                <a:lnTo>
                  <a:pt x="0" y="2353233"/>
                </a:lnTo>
                <a:close/>
              </a:path>
            </a:pathLst>
          </a:custGeom>
          <a:ln w="15430">
            <a:solidFill>
              <a:srgbClr val="231F20"/>
            </a:solidFill>
          </a:ln>
        </p:spPr>
        <p:txBody>
          <a:bodyPr wrap="square" lIns="0" tIns="0" rIns="0" bIns="0" rtlCol="0"/>
          <a:lstStyle/>
          <a:p>
            <a:endParaRPr/>
          </a:p>
        </p:txBody>
      </p:sp>
      <p:sp>
        <p:nvSpPr>
          <p:cNvPr id="31" name="object 31"/>
          <p:cNvSpPr/>
          <p:nvPr/>
        </p:nvSpPr>
        <p:spPr>
          <a:xfrm>
            <a:off x="5659059" y="828328"/>
            <a:ext cx="1546860" cy="2307590"/>
          </a:xfrm>
          <a:custGeom>
            <a:avLst/>
            <a:gdLst/>
            <a:ahLst/>
            <a:cxnLst/>
            <a:rect l="l" t="t" r="r" b="b"/>
            <a:pathLst>
              <a:path w="1546859" h="2307590">
                <a:moveTo>
                  <a:pt x="0" y="2307361"/>
                </a:moveTo>
                <a:lnTo>
                  <a:pt x="1546275" y="2307361"/>
                </a:lnTo>
                <a:lnTo>
                  <a:pt x="1546275" y="0"/>
                </a:lnTo>
                <a:lnTo>
                  <a:pt x="0" y="0"/>
                </a:lnTo>
                <a:lnTo>
                  <a:pt x="0" y="2307361"/>
                </a:lnTo>
                <a:close/>
              </a:path>
            </a:pathLst>
          </a:custGeom>
          <a:ln w="3175">
            <a:solidFill>
              <a:srgbClr val="231F20"/>
            </a:solidFill>
          </a:ln>
        </p:spPr>
        <p:txBody>
          <a:bodyPr wrap="square" lIns="0" tIns="0" rIns="0" bIns="0" rtlCol="0"/>
          <a:lstStyle/>
          <a:p>
            <a:endParaRPr/>
          </a:p>
        </p:txBody>
      </p:sp>
      <p:sp>
        <p:nvSpPr>
          <p:cNvPr id="32" name="object 32"/>
          <p:cNvSpPr txBox="1"/>
          <p:nvPr/>
        </p:nvSpPr>
        <p:spPr>
          <a:xfrm>
            <a:off x="5728397" y="1791951"/>
            <a:ext cx="30035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This</a:t>
            </a:r>
            <a:r>
              <a:rPr sz="250" spc="-20" dirty="0">
                <a:solidFill>
                  <a:srgbClr val="231F20"/>
                </a:solidFill>
                <a:latin typeface="Arial"/>
                <a:cs typeface="Arial"/>
              </a:rPr>
              <a:t> </a:t>
            </a:r>
            <a:r>
              <a:rPr sz="250" spc="-5" dirty="0">
                <a:solidFill>
                  <a:srgbClr val="231F20"/>
                </a:solidFill>
                <a:latin typeface="Arial"/>
                <a:cs typeface="Arial"/>
              </a:rPr>
              <a:t>is</a:t>
            </a:r>
            <a:r>
              <a:rPr sz="250" spc="-20" dirty="0">
                <a:solidFill>
                  <a:srgbClr val="231F20"/>
                </a:solidFill>
                <a:latin typeface="Arial"/>
                <a:cs typeface="Arial"/>
              </a:rPr>
              <a:t> </a:t>
            </a:r>
            <a:r>
              <a:rPr sz="250" spc="-5" dirty="0">
                <a:solidFill>
                  <a:srgbClr val="231F20"/>
                </a:solidFill>
                <a:latin typeface="Arial"/>
                <a:cs typeface="Arial"/>
              </a:rPr>
              <a:t>to</a:t>
            </a:r>
            <a:r>
              <a:rPr sz="250" spc="-20" dirty="0">
                <a:solidFill>
                  <a:srgbClr val="231F20"/>
                </a:solidFill>
                <a:latin typeface="Arial"/>
                <a:cs typeface="Arial"/>
              </a:rPr>
              <a:t> </a:t>
            </a:r>
            <a:r>
              <a:rPr sz="250" spc="-5" dirty="0">
                <a:solidFill>
                  <a:srgbClr val="231F20"/>
                </a:solidFill>
                <a:latin typeface="Arial"/>
                <a:cs typeface="Arial"/>
              </a:rPr>
              <a:t>certify</a:t>
            </a:r>
            <a:r>
              <a:rPr sz="250" spc="-20" dirty="0">
                <a:solidFill>
                  <a:srgbClr val="231F20"/>
                </a:solidFill>
                <a:latin typeface="Arial"/>
                <a:cs typeface="Arial"/>
              </a:rPr>
              <a:t> </a:t>
            </a:r>
            <a:r>
              <a:rPr sz="250" spc="-5" dirty="0">
                <a:solidFill>
                  <a:srgbClr val="231F20"/>
                </a:solidFill>
                <a:latin typeface="Arial"/>
                <a:cs typeface="Arial"/>
              </a:rPr>
              <a:t>that</a:t>
            </a:r>
            <a:endParaRPr sz="250">
              <a:latin typeface="Arial"/>
              <a:cs typeface="Arial"/>
            </a:endParaRPr>
          </a:p>
        </p:txBody>
      </p:sp>
      <p:sp>
        <p:nvSpPr>
          <p:cNvPr id="33" name="object 33"/>
          <p:cNvSpPr/>
          <p:nvPr/>
        </p:nvSpPr>
        <p:spPr>
          <a:xfrm>
            <a:off x="5711355" y="2640012"/>
            <a:ext cx="541754" cy="174815"/>
          </a:xfrm>
          <a:prstGeom prst="rect">
            <a:avLst/>
          </a:prstGeom>
          <a:blipFill>
            <a:blip r:embed="rId6" cstate="print"/>
            <a:stretch>
              <a:fillRect/>
            </a:stretch>
          </a:blipFill>
        </p:spPr>
        <p:txBody>
          <a:bodyPr wrap="square" lIns="0" tIns="0" rIns="0" bIns="0" rtlCol="0"/>
          <a:lstStyle/>
          <a:p>
            <a:endParaRPr/>
          </a:p>
        </p:txBody>
      </p:sp>
      <p:sp>
        <p:nvSpPr>
          <p:cNvPr id="34" name="object 34"/>
          <p:cNvSpPr/>
          <p:nvPr/>
        </p:nvSpPr>
        <p:spPr>
          <a:xfrm>
            <a:off x="5731255" y="915631"/>
            <a:ext cx="308368" cy="308357"/>
          </a:xfrm>
          <a:prstGeom prst="rect">
            <a:avLst/>
          </a:prstGeom>
          <a:blipFill>
            <a:blip r:embed="rId7" cstate="print"/>
            <a:stretch>
              <a:fillRect/>
            </a:stretch>
          </a:blipFill>
        </p:spPr>
        <p:txBody>
          <a:bodyPr wrap="square" lIns="0" tIns="0" rIns="0" bIns="0" rtlCol="0"/>
          <a:lstStyle/>
          <a:p>
            <a:endParaRPr/>
          </a:p>
        </p:txBody>
      </p:sp>
      <p:sp>
        <p:nvSpPr>
          <p:cNvPr id="35" name="object 35"/>
          <p:cNvSpPr txBox="1"/>
          <p:nvPr/>
        </p:nvSpPr>
        <p:spPr>
          <a:xfrm>
            <a:off x="5728397" y="2009278"/>
            <a:ext cx="22796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is</a:t>
            </a:r>
            <a:r>
              <a:rPr sz="250" spc="-45" dirty="0">
                <a:solidFill>
                  <a:srgbClr val="231F20"/>
                </a:solidFill>
                <a:latin typeface="Arial"/>
                <a:cs typeface="Arial"/>
              </a:rPr>
              <a:t> </a:t>
            </a:r>
            <a:r>
              <a:rPr sz="250" spc="-5" dirty="0">
                <a:solidFill>
                  <a:srgbClr val="231F20"/>
                </a:solidFill>
                <a:latin typeface="Arial"/>
                <a:cs typeface="Arial"/>
              </a:rPr>
              <a:t>registered</a:t>
            </a:r>
            <a:r>
              <a:rPr sz="250" spc="-45" dirty="0">
                <a:solidFill>
                  <a:srgbClr val="231F20"/>
                </a:solidFill>
                <a:latin typeface="Arial"/>
                <a:cs typeface="Arial"/>
              </a:rPr>
              <a:t> </a:t>
            </a:r>
            <a:r>
              <a:rPr sz="250" spc="-5" dirty="0">
                <a:solidFill>
                  <a:srgbClr val="231F20"/>
                </a:solidFill>
                <a:latin typeface="Arial"/>
                <a:cs typeface="Arial"/>
              </a:rPr>
              <a:t>to</a:t>
            </a:r>
            <a:endParaRPr sz="250">
              <a:latin typeface="Arial"/>
              <a:cs typeface="Arial"/>
            </a:endParaRPr>
          </a:p>
        </p:txBody>
      </p:sp>
      <p:sp>
        <p:nvSpPr>
          <p:cNvPr id="36" name="object 36"/>
          <p:cNvSpPr/>
          <p:nvPr/>
        </p:nvSpPr>
        <p:spPr>
          <a:xfrm>
            <a:off x="5944344" y="1747173"/>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37" name="object 37"/>
          <p:cNvSpPr/>
          <p:nvPr/>
        </p:nvSpPr>
        <p:spPr>
          <a:xfrm>
            <a:off x="5944344" y="2413924"/>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38" name="object 38"/>
          <p:cNvSpPr/>
          <p:nvPr/>
        </p:nvSpPr>
        <p:spPr>
          <a:xfrm>
            <a:off x="5944344" y="2513266"/>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39" name="object 39"/>
          <p:cNvSpPr txBox="1"/>
          <p:nvPr/>
        </p:nvSpPr>
        <p:spPr>
          <a:xfrm>
            <a:off x="5728397" y="2811330"/>
            <a:ext cx="25717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Larry</a:t>
            </a:r>
            <a:r>
              <a:rPr sz="250" spc="-50" dirty="0">
                <a:solidFill>
                  <a:srgbClr val="231F20"/>
                </a:solidFill>
                <a:latin typeface="Arial"/>
                <a:cs typeface="Arial"/>
              </a:rPr>
              <a:t> </a:t>
            </a:r>
            <a:r>
              <a:rPr sz="250" spc="-5" dirty="0">
                <a:solidFill>
                  <a:srgbClr val="231F20"/>
                </a:solidFill>
                <a:latin typeface="Arial"/>
                <a:cs typeface="Arial"/>
              </a:rPr>
              <a:t>Bloch</a:t>
            </a:r>
            <a:r>
              <a:rPr sz="250" spc="-50" dirty="0">
                <a:solidFill>
                  <a:srgbClr val="231F20"/>
                </a:solidFill>
                <a:latin typeface="Arial"/>
                <a:cs typeface="Arial"/>
              </a:rPr>
              <a:t> </a:t>
            </a:r>
            <a:r>
              <a:rPr sz="250" spc="-5" dirty="0">
                <a:solidFill>
                  <a:srgbClr val="231F20"/>
                </a:solidFill>
                <a:latin typeface="Arial"/>
                <a:cs typeface="Arial"/>
              </a:rPr>
              <a:t>CEO</a:t>
            </a:r>
            <a:endParaRPr sz="250">
              <a:latin typeface="Arial"/>
              <a:cs typeface="Arial"/>
            </a:endParaRPr>
          </a:p>
        </p:txBody>
      </p:sp>
      <p:sp>
        <p:nvSpPr>
          <p:cNvPr id="40" name="object 40"/>
          <p:cNvSpPr/>
          <p:nvPr/>
        </p:nvSpPr>
        <p:spPr>
          <a:xfrm>
            <a:off x="6532069" y="870833"/>
            <a:ext cx="617232" cy="185167"/>
          </a:xfrm>
          <a:prstGeom prst="rect">
            <a:avLst/>
          </a:prstGeom>
          <a:blipFill>
            <a:blip r:embed="rId8" cstate="print"/>
            <a:stretch>
              <a:fillRect/>
            </a:stretch>
          </a:blipFill>
        </p:spPr>
        <p:txBody>
          <a:bodyPr wrap="square" lIns="0" tIns="0" rIns="0" bIns="0" rtlCol="0"/>
          <a:lstStyle/>
          <a:p>
            <a:endParaRPr/>
          </a:p>
        </p:txBody>
      </p:sp>
      <p:sp>
        <p:nvSpPr>
          <p:cNvPr id="41" name="object 41"/>
          <p:cNvSpPr txBox="1"/>
          <p:nvPr/>
        </p:nvSpPr>
        <p:spPr>
          <a:xfrm>
            <a:off x="5728397" y="1391394"/>
            <a:ext cx="1162050" cy="352425"/>
          </a:xfrm>
          <a:prstGeom prst="rect">
            <a:avLst/>
          </a:prstGeom>
        </p:spPr>
        <p:txBody>
          <a:bodyPr vert="horz" wrap="square" lIns="0" tIns="0" rIns="0" bIns="0" rtlCol="0">
            <a:spAutoFit/>
          </a:bodyPr>
          <a:lstStyle/>
          <a:p>
            <a:pPr marL="12700">
              <a:lnSpc>
                <a:spcPts val="900"/>
              </a:lnSpc>
            </a:pPr>
            <a:r>
              <a:rPr sz="750" spc="10" dirty="0">
                <a:solidFill>
                  <a:srgbClr val="231F20"/>
                </a:solidFill>
                <a:latin typeface="Arial"/>
                <a:cs typeface="Arial"/>
              </a:rPr>
              <a:t>Certificate of</a:t>
            </a:r>
            <a:r>
              <a:rPr sz="750" spc="-60" dirty="0">
                <a:solidFill>
                  <a:srgbClr val="231F20"/>
                </a:solidFill>
                <a:latin typeface="Arial"/>
                <a:cs typeface="Arial"/>
              </a:rPr>
              <a:t> </a:t>
            </a:r>
            <a:r>
              <a:rPr sz="750" spc="10" dirty="0">
                <a:solidFill>
                  <a:srgbClr val="231F20"/>
                </a:solidFill>
                <a:latin typeface="Arial"/>
                <a:cs typeface="Arial"/>
              </a:rPr>
              <a:t>Registration</a:t>
            </a:r>
            <a:endParaRPr sz="750">
              <a:latin typeface="Arial"/>
              <a:cs typeface="Arial"/>
            </a:endParaRPr>
          </a:p>
          <a:p>
            <a:pPr marL="12700">
              <a:lnSpc>
                <a:spcPct val="100000"/>
              </a:lnSpc>
            </a:pPr>
            <a:r>
              <a:rPr sz="750" spc="15" dirty="0">
                <a:solidFill>
                  <a:srgbClr val="231F20"/>
                </a:solidFill>
                <a:latin typeface="Arial"/>
                <a:cs typeface="Arial"/>
              </a:rPr>
              <a:t>.com </a:t>
            </a:r>
            <a:r>
              <a:rPr sz="750" spc="5" dirty="0">
                <a:solidFill>
                  <a:srgbClr val="231F20"/>
                </a:solidFill>
                <a:latin typeface="Arial"/>
                <a:cs typeface="Arial"/>
              </a:rPr>
              <a:t>/ </a:t>
            </a:r>
            <a:r>
              <a:rPr sz="750" spc="10" dirty="0">
                <a:solidFill>
                  <a:srgbClr val="231F20"/>
                </a:solidFill>
                <a:latin typeface="Arial"/>
                <a:cs typeface="Arial"/>
              </a:rPr>
              <a:t>.net </a:t>
            </a:r>
            <a:r>
              <a:rPr sz="750" spc="15" dirty="0">
                <a:solidFill>
                  <a:srgbClr val="231F20"/>
                </a:solidFill>
                <a:latin typeface="Arial"/>
                <a:cs typeface="Arial"/>
              </a:rPr>
              <a:t>domain</a:t>
            </a:r>
            <a:r>
              <a:rPr sz="750" spc="-95" dirty="0">
                <a:solidFill>
                  <a:srgbClr val="231F20"/>
                </a:solidFill>
                <a:latin typeface="Arial"/>
                <a:cs typeface="Arial"/>
              </a:rPr>
              <a:t> </a:t>
            </a:r>
            <a:r>
              <a:rPr sz="750" spc="15" dirty="0">
                <a:solidFill>
                  <a:srgbClr val="231F20"/>
                </a:solidFill>
                <a:latin typeface="Arial"/>
                <a:cs typeface="Arial"/>
              </a:rPr>
              <a:t>names</a:t>
            </a:r>
            <a:endParaRPr sz="750">
              <a:latin typeface="Arial"/>
              <a:cs typeface="Arial"/>
            </a:endParaRPr>
          </a:p>
          <a:p>
            <a:pPr marL="12700">
              <a:lnSpc>
                <a:spcPct val="100000"/>
              </a:lnSpc>
              <a:spcBef>
                <a:spcPts val="570"/>
              </a:spcBef>
            </a:pPr>
            <a:r>
              <a:rPr sz="250" spc="-5" dirty="0">
                <a:solidFill>
                  <a:srgbClr val="231F20"/>
                </a:solidFill>
                <a:latin typeface="Arial"/>
                <a:cs typeface="Arial"/>
              </a:rPr>
              <a:t>Date of issue:  </a:t>
            </a:r>
            <a:r>
              <a:rPr sz="375" spc="-7" baseline="22222" dirty="0">
                <a:solidFill>
                  <a:srgbClr val="231F20"/>
                </a:solidFill>
                <a:latin typeface="Arial"/>
                <a:cs typeface="Arial"/>
              </a:rPr>
              <a:t>24 Feb,</a:t>
            </a:r>
            <a:r>
              <a:rPr sz="375" spc="-67" baseline="22222" dirty="0">
                <a:solidFill>
                  <a:srgbClr val="231F20"/>
                </a:solidFill>
                <a:latin typeface="Arial"/>
                <a:cs typeface="Arial"/>
              </a:rPr>
              <a:t> </a:t>
            </a:r>
            <a:r>
              <a:rPr sz="375" spc="-7" baseline="22222" dirty="0">
                <a:solidFill>
                  <a:srgbClr val="231F20"/>
                </a:solidFill>
                <a:latin typeface="Arial"/>
                <a:cs typeface="Arial"/>
              </a:rPr>
              <a:t>2016</a:t>
            </a:r>
            <a:endParaRPr sz="375" baseline="22222">
              <a:latin typeface="Arial"/>
              <a:cs typeface="Arial"/>
            </a:endParaRPr>
          </a:p>
        </p:txBody>
      </p:sp>
      <p:sp>
        <p:nvSpPr>
          <p:cNvPr id="42" name="object 42"/>
          <p:cNvSpPr txBox="1"/>
          <p:nvPr/>
        </p:nvSpPr>
        <p:spPr>
          <a:xfrm>
            <a:off x="5746203" y="1849577"/>
            <a:ext cx="1390015" cy="127635"/>
          </a:xfrm>
          <a:prstGeom prst="rect">
            <a:avLst/>
          </a:prstGeom>
          <a:solidFill>
            <a:srgbClr val="E2E0DF"/>
          </a:solidFill>
        </p:spPr>
        <p:txBody>
          <a:bodyPr vert="horz" wrap="square" lIns="0" tIns="5715" rIns="0" bIns="0" rtlCol="0">
            <a:spAutoFit/>
          </a:bodyPr>
          <a:lstStyle/>
          <a:p>
            <a:pPr>
              <a:lnSpc>
                <a:spcPct val="100000"/>
              </a:lnSpc>
              <a:spcBef>
                <a:spcPts val="45"/>
              </a:spcBef>
            </a:pPr>
            <a:endParaRPr sz="200">
              <a:latin typeface="Times New Roman"/>
              <a:cs typeface="Times New Roman"/>
            </a:endParaRPr>
          </a:p>
          <a:p>
            <a:pPr marL="30480">
              <a:lnSpc>
                <a:spcPct val="100000"/>
              </a:lnSpc>
            </a:pPr>
            <a:r>
              <a:rPr sz="300" b="1" spc="-5" dirty="0">
                <a:solidFill>
                  <a:srgbClr val="231F20"/>
                </a:solidFill>
                <a:latin typeface="Arial"/>
                <a:cs typeface="Arial"/>
              </a:rPr>
              <a:t>ionosventures.com</a:t>
            </a:r>
            <a:endParaRPr sz="300">
              <a:latin typeface="Arial"/>
              <a:cs typeface="Arial"/>
            </a:endParaRPr>
          </a:p>
        </p:txBody>
      </p:sp>
      <p:sp>
        <p:nvSpPr>
          <p:cNvPr id="43" name="object 43"/>
          <p:cNvSpPr txBox="1"/>
          <p:nvPr/>
        </p:nvSpPr>
        <p:spPr>
          <a:xfrm>
            <a:off x="5746203" y="2066924"/>
            <a:ext cx="1390015" cy="97155"/>
          </a:xfrm>
          <a:prstGeom prst="rect">
            <a:avLst/>
          </a:prstGeom>
          <a:solidFill>
            <a:srgbClr val="E2E0DF"/>
          </a:solidFill>
        </p:spPr>
        <p:txBody>
          <a:bodyPr vert="horz" wrap="square" lIns="0" tIns="25400" rIns="0" bIns="0" rtlCol="0">
            <a:spAutoFit/>
          </a:bodyPr>
          <a:lstStyle/>
          <a:p>
            <a:pPr marL="21590">
              <a:lnSpc>
                <a:spcPct val="100000"/>
              </a:lnSpc>
              <a:spcBef>
                <a:spcPts val="200"/>
              </a:spcBef>
            </a:pPr>
            <a:r>
              <a:rPr sz="300" spc="-5" dirty="0">
                <a:solidFill>
                  <a:srgbClr val="231F20"/>
                </a:solidFill>
                <a:latin typeface="Arial"/>
                <a:cs typeface="Arial"/>
              </a:rPr>
              <a:t>DAIS</a:t>
            </a:r>
            <a:endParaRPr sz="300">
              <a:latin typeface="Arial"/>
              <a:cs typeface="Arial"/>
            </a:endParaRPr>
          </a:p>
        </p:txBody>
      </p:sp>
      <p:sp>
        <p:nvSpPr>
          <p:cNvPr id="44" name="object 44"/>
          <p:cNvSpPr txBox="1"/>
          <p:nvPr/>
        </p:nvSpPr>
        <p:spPr>
          <a:xfrm>
            <a:off x="5728397" y="2197983"/>
            <a:ext cx="1393190" cy="431165"/>
          </a:xfrm>
          <a:prstGeom prst="rect">
            <a:avLst/>
          </a:prstGeom>
        </p:spPr>
        <p:txBody>
          <a:bodyPr vert="horz" wrap="square" lIns="0" tIns="0" rIns="0" bIns="0" rtlCol="0">
            <a:spAutoFit/>
          </a:bodyPr>
          <a:lstStyle/>
          <a:p>
            <a:pPr marL="12700" marR="5080">
              <a:lnSpc>
                <a:spcPct val="121900"/>
              </a:lnSpc>
            </a:pPr>
            <a:r>
              <a:rPr sz="250" spc="-5" dirty="0">
                <a:solidFill>
                  <a:srgbClr val="231F20"/>
                </a:solidFill>
                <a:latin typeface="Arial"/>
                <a:cs typeface="Arial"/>
              </a:rPr>
              <a:t>The domain name will be due for renewal on </a:t>
            </a:r>
            <a:r>
              <a:rPr sz="450" spc="-7" baseline="9259" dirty="0">
                <a:solidFill>
                  <a:srgbClr val="231F20"/>
                </a:solidFill>
                <a:latin typeface="Arial"/>
                <a:cs typeface="Arial"/>
              </a:rPr>
              <a:t>10/02/2017</a:t>
            </a:r>
            <a:r>
              <a:rPr sz="450" spc="104" baseline="9259" dirty="0">
                <a:solidFill>
                  <a:srgbClr val="231F20"/>
                </a:solidFill>
                <a:latin typeface="Arial"/>
                <a:cs typeface="Arial"/>
              </a:rPr>
              <a:t> </a:t>
            </a:r>
            <a:r>
              <a:rPr sz="250" spc="-5" dirty="0">
                <a:solidFill>
                  <a:srgbClr val="231F20"/>
                </a:solidFill>
                <a:latin typeface="Arial"/>
                <a:cs typeface="Arial"/>
              </a:rPr>
              <a:t>subject to the terms and conditions of  the</a:t>
            </a:r>
            <a:r>
              <a:rPr sz="250" spc="-30" dirty="0">
                <a:solidFill>
                  <a:srgbClr val="231F20"/>
                </a:solidFill>
                <a:latin typeface="Arial"/>
                <a:cs typeface="Arial"/>
              </a:rPr>
              <a:t> </a:t>
            </a:r>
            <a:r>
              <a:rPr sz="250" spc="-5" dirty="0">
                <a:solidFill>
                  <a:srgbClr val="231F20"/>
                </a:solidFill>
                <a:latin typeface="Arial"/>
                <a:cs typeface="Arial"/>
              </a:rPr>
              <a:t>domain</a:t>
            </a:r>
            <a:r>
              <a:rPr sz="250" spc="-30" dirty="0">
                <a:solidFill>
                  <a:srgbClr val="231F20"/>
                </a:solidFill>
                <a:latin typeface="Arial"/>
                <a:cs typeface="Arial"/>
              </a:rPr>
              <a:t> </a:t>
            </a:r>
            <a:r>
              <a:rPr sz="250" spc="-5" dirty="0">
                <a:solidFill>
                  <a:srgbClr val="231F20"/>
                </a:solidFill>
                <a:latin typeface="Arial"/>
                <a:cs typeface="Arial"/>
              </a:rPr>
              <a:t>name</a:t>
            </a:r>
            <a:r>
              <a:rPr sz="250" spc="-30" dirty="0">
                <a:solidFill>
                  <a:srgbClr val="231F20"/>
                </a:solidFill>
                <a:latin typeface="Arial"/>
                <a:cs typeface="Arial"/>
              </a:rPr>
              <a:t> </a:t>
            </a:r>
            <a:r>
              <a:rPr sz="250" spc="-5" dirty="0">
                <a:solidFill>
                  <a:srgbClr val="231F20"/>
                </a:solidFill>
                <a:latin typeface="Arial"/>
                <a:cs typeface="Arial"/>
              </a:rPr>
              <a:t>license.</a:t>
            </a:r>
            <a:endParaRPr sz="250">
              <a:latin typeface="Arial"/>
              <a:cs typeface="Arial"/>
            </a:endParaRPr>
          </a:p>
          <a:p>
            <a:pPr>
              <a:lnSpc>
                <a:spcPct val="100000"/>
              </a:lnSpc>
            </a:pPr>
            <a:endParaRPr sz="200">
              <a:latin typeface="Times New Roman"/>
              <a:cs typeface="Times New Roman"/>
            </a:endParaRPr>
          </a:p>
          <a:p>
            <a:pPr>
              <a:lnSpc>
                <a:spcPct val="100000"/>
              </a:lnSpc>
              <a:spcBef>
                <a:spcPts val="50"/>
              </a:spcBef>
            </a:pPr>
            <a:endParaRPr sz="150">
              <a:latin typeface="Times New Roman"/>
              <a:cs typeface="Times New Roman"/>
            </a:endParaRPr>
          </a:p>
          <a:p>
            <a:pPr marL="12700">
              <a:lnSpc>
                <a:spcPct val="100000"/>
              </a:lnSpc>
            </a:pPr>
            <a:r>
              <a:rPr sz="250" spc="-5" dirty="0">
                <a:solidFill>
                  <a:srgbClr val="231F20"/>
                </a:solidFill>
                <a:latin typeface="Arial"/>
                <a:cs typeface="Arial"/>
              </a:rPr>
              <a:t>Issued by:        </a:t>
            </a:r>
            <a:r>
              <a:rPr sz="375" spc="-7" baseline="22222" dirty="0">
                <a:solidFill>
                  <a:srgbClr val="231F20"/>
                </a:solidFill>
                <a:latin typeface="Arial"/>
                <a:cs typeface="Arial"/>
              </a:rPr>
              <a:t>TPP Wholesale Pty Ltd - ABN 54 109 565</a:t>
            </a:r>
            <a:r>
              <a:rPr sz="375" spc="-44" baseline="22222" dirty="0">
                <a:solidFill>
                  <a:srgbClr val="231F20"/>
                </a:solidFill>
                <a:latin typeface="Arial"/>
                <a:cs typeface="Arial"/>
              </a:rPr>
              <a:t> </a:t>
            </a:r>
            <a:r>
              <a:rPr sz="375" spc="-7" baseline="22222" dirty="0">
                <a:solidFill>
                  <a:srgbClr val="231F20"/>
                </a:solidFill>
                <a:latin typeface="Arial"/>
                <a:cs typeface="Arial"/>
              </a:rPr>
              <a:t>095</a:t>
            </a:r>
            <a:endParaRPr sz="375" baseline="22222">
              <a:latin typeface="Arial"/>
              <a:cs typeface="Arial"/>
            </a:endParaRPr>
          </a:p>
          <a:p>
            <a:pPr>
              <a:lnSpc>
                <a:spcPct val="100000"/>
              </a:lnSpc>
              <a:spcBef>
                <a:spcPts val="20"/>
              </a:spcBef>
            </a:pPr>
            <a:endParaRPr sz="400">
              <a:latin typeface="Times New Roman"/>
              <a:cs typeface="Times New Roman"/>
            </a:endParaRPr>
          </a:p>
          <a:p>
            <a:pPr marL="12700">
              <a:lnSpc>
                <a:spcPct val="100000"/>
              </a:lnSpc>
              <a:tabLst>
                <a:tab pos="221615" algn="l"/>
              </a:tabLst>
            </a:pPr>
            <a:r>
              <a:rPr sz="250" spc="-5" dirty="0">
                <a:solidFill>
                  <a:srgbClr val="231F20"/>
                </a:solidFill>
                <a:latin typeface="Arial"/>
                <a:cs typeface="Arial"/>
              </a:rPr>
              <a:t>on:	</a:t>
            </a:r>
            <a:r>
              <a:rPr sz="375" spc="-7" baseline="22222" dirty="0">
                <a:solidFill>
                  <a:srgbClr val="231F20"/>
                </a:solidFill>
                <a:latin typeface="Arial"/>
                <a:cs typeface="Arial"/>
              </a:rPr>
              <a:t>24 Feb, 2016</a:t>
            </a:r>
            <a:endParaRPr sz="375" baseline="22222">
              <a:latin typeface="Arial"/>
              <a:cs typeface="Arial"/>
            </a:endParaRPr>
          </a:p>
          <a:p>
            <a:pPr>
              <a:lnSpc>
                <a:spcPct val="100000"/>
              </a:lnSpc>
            </a:pPr>
            <a:endParaRPr sz="300">
              <a:latin typeface="Times New Roman"/>
              <a:cs typeface="Times New Roman"/>
            </a:endParaRPr>
          </a:p>
          <a:p>
            <a:pPr>
              <a:lnSpc>
                <a:spcPct val="100000"/>
              </a:lnSpc>
            </a:pPr>
            <a:endParaRPr sz="250">
              <a:latin typeface="Times New Roman"/>
              <a:cs typeface="Times New Roman"/>
            </a:endParaRPr>
          </a:p>
          <a:p>
            <a:pPr marL="12700">
              <a:lnSpc>
                <a:spcPct val="100000"/>
              </a:lnSpc>
            </a:pPr>
            <a:r>
              <a:rPr sz="250" i="1" spc="-5" dirty="0">
                <a:solidFill>
                  <a:srgbClr val="231F20"/>
                </a:solidFill>
                <a:latin typeface="Arial"/>
                <a:cs typeface="Arial"/>
              </a:rPr>
              <a:t>Authorised Signatory</a:t>
            </a:r>
            <a:endParaRPr sz="250">
              <a:latin typeface="Arial"/>
              <a:cs typeface="Arial"/>
            </a:endParaRPr>
          </a:p>
        </p:txBody>
      </p:sp>
      <p:sp>
        <p:nvSpPr>
          <p:cNvPr id="45" name="object 45"/>
          <p:cNvSpPr/>
          <p:nvPr/>
        </p:nvSpPr>
        <p:spPr>
          <a:xfrm>
            <a:off x="5602173"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ln w="4749">
            <a:solidFill>
              <a:srgbClr val="97999C"/>
            </a:solidFill>
          </a:ln>
        </p:spPr>
        <p:txBody>
          <a:bodyPr wrap="square" lIns="0" tIns="0" rIns="0" bIns="0" rtlCol="0"/>
          <a:lstStyle/>
          <a:p>
            <a:endParaRPr/>
          </a:p>
        </p:txBody>
      </p:sp>
      <p:sp>
        <p:nvSpPr>
          <p:cNvPr id="46" name="object 46"/>
          <p:cNvSpPr txBox="1"/>
          <p:nvPr/>
        </p:nvSpPr>
        <p:spPr>
          <a:xfrm>
            <a:off x="9122509" y="3003194"/>
            <a:ext cx="233679" cy="122491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governance</a:t>
            </a:r>
            <a:endParaRPr sz="1200">
              <a:latin typeface="Lucida Sans"/>
              <a:cs typeface="Lucida Sans"/>
            </a:endParaRPr>
          </a:p>
        </p:txBody>
      </p:sp>
      <p:sp>
        <p:nvSpPr>
          <p:cNvPr id="47" name="object 47"/>
          <p:cNvSpPr/>
          <p:nvPr/>
        </p:nvSpPr>
        <p:spPr>
          <a:xfrm>
            <a:off x="9088958" y="289429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8" name="object 48"/>
          <p:cNvSpPr/>
          <p:nvPr/>
        </p:nvSpPr>
        <p:spPr>
          <a:xfrm>
            <a:off x="9101626" y="264537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49" name="object 4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0" name="object 50"/>
          <p:cNvSpPr/>
          <p:nvPr/>
        </p:nvSpPr>
        <p:spPr>
          <a:xfrm>
            <a:off x="9363081" y="2645816"/>
            <a:ext cx="0" cy="236220"/>
          </a:xfrm>
          <a:custGeom>
            <a:avLst/>
            <a:gdLst/>
            <a:ahLst/>
            <a:cxnLst/>
            <a:rect l="l" t="t" r="r" b="b"/>
            <a:pathLst>
              <a:path h="236219">
                <a:moveTo>
                  <a:pt x="0" y="0"/>
                </a:moveTo>
                <a:lnTo>
                  <a:pt x="0" y="236143"/>
                </a:lnTo>
              </a:path>
            </a:pathLst>
          </a:custGeom>
          <a:ln w="25336">
            <a:solidFill>
              <a:srgbClr val="FFFFFF"/>
            </a:solidFill>
          </a:ln>
        </p:spPr>
        <p:txBody>
          <a:bodyPr wrap="square" lIns="0" tIns="0" rIns="0" bIns="0" rtlCol="0"/>
          <a:lstStyle/>
          <a:p>
            <a:endParaRPr/>
          </a:p>
        </p:txBody>
      </p:sp>
      <p:sp>
        <p:nvSpPr>
          <p:cNvPr id="51" name="object 51"/>
          <p:cNvSpPr/>
          <p:nvPr/>
        </p:nvSpPr>
        <p:spPr>
          <a:xfrm>
            <a:off x="9176219" y="2688004"/>
            <a:ext cx="92710" cy="128905"/>
          </a:xfrm>
          <a:custGeom>
            <a:avLst/>
            <a:gdLst/>
            <a:ahLst/>
            <a:cxnLst/>
            <a:rect l="l" t="t" r="r" b="b"/>
            <a:pathLst>
              <a:path w="92709" h="128905">
                <a:moveTo>
                  <a:pt x="82541" y="114896"/>
                </a:moveTo>
                <a:lnTo>
                  <a:pt x="24295" y="114896"/>
                </a:lnTo>
                <a:lnTo>
                  <a:pt x="27012" y="119989"/>
                </a:lnTo>
                <a:lnTo>
                  <a:pt x="31038" y="123583"/>
                </a:lnTo>
                <a:lnTo>
                  <a:pt x="41668" y="127838"/>
                </a:lnTo>
                <a:lnTo>
                  <a:pt x="47713" y="128904"/>
                </a:lnTo>
                <a:lnTo>
                  <a:pt x="59054" y="128904"/>
                </a:lnTo>
                <a:lnTo>
                  <a:pt x="63601" y="127965"/>
                </a:lnTo>
                <a:lnTo>
                  <a:pt x="72580" y="124180"/>
                </a:lnTo>
                <a:lnTo>
                  <a:pt x="76631" y="121284"/>
                </a:lnTo>
                <a:lnTo>
                  <a:pt x="82541" y="114896"/>
                </a:lnTo>
                <a:close/>
              </a:path>
              <a:path w="92709" h="128905">
                <a:moveTo>
                  <a:pt x="25184" y="0"/>
                </a:moveTo>
                <a:lnTo>
                  <a:pt x="0" y="0"/>
                </a:lnTo>
                <a:lnTo>
                  <a:pt x="0" y="126606"/>
                </a:lnTo>
                <a:lnTo>
                  <a:pt x="23952" y="126606"/>
                </a:lnTo>
                <a:lnTo>
                  <a:pt x="23952" y="114896"/>
                </a:lnTo>
                <a:lnTo>
                  <a:pt x="82541" y="114896"/>
                </a:lnTo>
                <a:lnTo>
                  <a:pt x="83845" y="113487"/>
                </a:lnTo>
                <a:lnTo>
                  <a:pt x="85815" y="110121"/>
                </a:lnTo>
                <a:lnTo>
                  <a:pt x="42075" y="110121"/>
                </a:lnTo>
                <a:lnTo>
                  <a:pt x="38887" y="109308"/>
                </a:lnTo>
                <a:lnTo>
                  <a:pt x="24295" y="84645"/>
                </a:lnTo>
                <a:lnTo>
                  <a:pt x="24295" y="76961"/>
                </a:lnTo>
                <a:lnTo>
                  <a:pt x="42075" y="51434"/>
                </a:lnTo>
                <a:lnTo>
                  <a:pt x="85926" y="51434"/>
                </a:lnTo>
                <a:lnTo>
                  <a:pt x="83845" y="47878"/>
                </a:lnTo>
                <a:lnTo>
                  <a:pt x="82203" y="46100"/>
                </a:lnTo>
                <a:lnTo>
                  <a:pt x="25184" y="46100"/>
                </a:lnTo>
                <a:lnTo>
                  <a:pt x="25184" y="0"/>
                </a:lnTo>
                <a:close/>
              </a:path>
              <a:path w="92709" h="128905">
                <a:moveTo>
                  <a:pt x="85926" y="51434"/>
                </a:moveTo>
                <a:lnTo>
                  <a:pt x="49542" y="51434"/>
                </a:lnTo>
                <a:lnTo>
                  <a:pt x="52755" y="52222"/>
                </a:lnTo>
                <a:lnTo>
                  <a:pt x="58077" y="55410"/>
                </a:lnTo>
                <a:lnTo>
                  <a:pt x="67195" y="76961"/>
                </a:lnTo>
                <a:lnTo>
                  <a:pt x="67195" y="84645"/>
                </a:lnTo>
                <a:lnTo>
                  <a:pt x="49542" y="110121"/>
                </a:lnTo>
                <a:lnTo>
                  <a:pt x="85815" y="110121"/>
                </a:lnTo>
                <a:lnTo>
                  <a:pt x="86766" y="108496"/>
                </a:lnTo>
                <a:lnTo>
                  <a:pt x="91262" y="96316"/>
                </a:lnTo>
                <a:lnTo>
                  <a:pt x="92379" y="89077"/>
                </a:lnTo>
                <a:lnTo>
                  <a:pt x="92379" y="72288"/>
                </a:lnTo>
                <a:lnTo>
                  <a:pt x="91262" y="65049"/>
                </a:lnTo>
                <a:lnTo>
                  <a:pt x="86766" y="52870"/>
                </a:lnTo>
                <a:lnTo>
                  <a:pt x="85926" y="51434"/>
                </a:lnTo>
                <a:close/>
              </a:path>
              <a:path w="92709" h="128905">
                <a:moveTo>
                  <a:pt x="59054" y="32461"/>
                </a:moveTo>
                <a:lnTo>
                  <a:pt x="48767" y="32461"/>
                </a:lnTo>
                <a:lnTo>
                  <a:pt x="43294" y="33540"/>
                </a:lnTo>
                <a:lnTo>
                  <a:pt x="32778" y="37922"/>
                </a:lnTo>
                <a:lnTo>
                  <a:pt x="28613" y="41376"/>
                </a:lnTo>
                <a:lnTo>
                  <a:pt x="25539" y="46100"/>
                </a:lnTo>
                <a:lnTo>
                  <a:pt x="82203" y="46100"/>
                </a:lnTo>
                <a:lnTo>
                  <a:pt x="76631" y="40068"/>
                </a:lnTo>
                <a:lnTo>
                  <a:pt x="72580" y="37185"/>
                </a:lnTo>
                <a:lnTo>
                  <a:pt x="63601" y="33400"/>
                </a:lnTo>
                <a:lnTo>
                  <a:pt x="59054" y="32461"/>
                </a:lnTo>
                <a:close/>
              </a:path>
            </a:pathLst>
          </a:custGeom>
          <a:solidFill>
            <a:srgbClr val="FFFFFF"/>
          </a:solidFill>
        </p:spPr>
        <p:txBody>
          <a:bodyPr wrap="square" lIns="0" tIns="0" rIns="0" bIns="0" rtlCol="0"/>
          <a:lstStyle/>
          <a:p>
            <a:endParaRPr/>
          </a:p>
        </p:txBody>
      </p:sp>
      <p:sp>
        <p:nvSpPr>
          <p:cNvPr id="52" name="object 52"/>
          <p:cNvSpPr/>
          <p:nvPr/>
        </p:nvSpPr>
        <p:spPr>
          <a:xfrm>
            <a:off x="9277924" y="2706448"/>
            <a:ext cx="38735" cy="60325"/>
          </a:xfrm>
          <a:custGeom>
            <a:avLst/>
            <a:gdLst/>
            <a:ahLst/>
            <a:cxnLst/>
            <a:rect l="l" t="t" r="r" b="b"/>
            <a:pathLst>
              <a:path w="38734" h="60325">
                <a:moveTo>
                  <a:pt x="8517" y="47586"/>
                </a:moveTo>
                <a:lnTo>
                  <a:pt x="1609" y="47586"/>
                </a:lnTo>
                <a:lnTo>
                  <a:pt x="1718" y="49898"/>
                </a:lnTo>
                <a:lnTo>
                  <a:pt x="17039" y="59931"/>
                </a:lnTo>
                <a:lnTo>
                  <a:pt x="25700" y="59931"/>
                </a:lnTo>
                <a:lnTo>
                  <a:pt x="30628" y="58242"/>
                </a:lnTo>
                <a:lnTo>
                  <a:pt x="34140" y="54419"/>
                </a:lnTo>
                <a:lnTo>
                  <a:pt x="18258" y="54419"/>
                </a:lnTo>
                <a:lnTo>
                  <a:pt x="17077" y="54292"/>
                </a:lnTo>
                <a:lnTo>
                  <a:pt x="8568" y="48844"/>
                </a:lnTo>
                <a:lnTo>
                  <a:pt x="8517" y="47586"/>
                </a:lnTo>
                <a:close/>
              </a:path>
              <a:path w="38734" h="60325">
                <a:moveTo>
                  <a:pt x="38489" y="35814"/>
                </a:moveTo>
                <a:lnTo>
                  <a:pt x="31987" y="35814"/>
                </a:lnTo>
                <a:lnTo>
                  <a:pt x="31987" y="40919"/>
                </a:lnTo>
                <a:lnTo>
                  <a:pt x="31788" y="42773"/>
                </a:lnTo>
                <a:lnTo>
                  <a:pt x="21675" y="54419"/>
                </a:lnTo>
                <a:lnTo>
                  <a:pt x="34140" y="54419"/>
                </a:lnTo>
                <a:lnTo>
                  <a:pt x="36915" y="51409"/>
                </a:lnTo>
                <a:lnTo>
                  <a:pt x="38489" y="46266"/>
                </a:lnTo>
                <a:lnTo>
                  <a:pt x="38489" y="35814"/>
                </a:lnTo>
                <a:close/>
              </a:path>
              <a:path w="38734" h="60325">
                <a:moveTo>
                  <a:pt x="22043" y="0"/>
                </a:moveTo>
                <a:lnTo>
                  <a:pt x="15769" y="0"/>
                </a:lnTo>
                <a:lnTo>
                  <a:pt x="12708" y="685"/>
                </a:lnTo>
                <a:lnTo>
                  <a:pt x="0" y="25158"/>
                </a:lnTo>
                <a:lnTo>
                  <a:pt x="377" y="27762"/>
                </a:lnTo>
                <a:lnTo>
                  <a:pt x="15604" y="43370"/>
                </a:lnTo>
                <a:lnTo>
                  <a:pt x="21459" y="43370"/>
                </a:lnTo>
                <a:lnTo>
                  <a:pt x="24011" y="42773"/>
                </a:lnTo>
                <a:lnTo>
                  <a:pt x="28837" y="40335"/>
                </a:lnTo>
                <a:lnTo>
                  <a:pt x="30628" y="38417"/>
                </a:lnTo>
                <a:lnTo>
                  <a:pt x="31117" y="37363"/>
                </a:lnTo>
                <a:lnTo>
                  <a:pt x="16874" y="37363"/>
                </a:lnTo>
                <a:lnTo>
                  <a:pt x="14982" y="36893"/>
                </a:lnTo>
                <a:lnTo>
                  <a:pt x="7285" y="23253"/>
                </a:lnTo>
                <a:lnTo>
                  <a:pt x="7295" y="19278"/>
                </a:lnTo>
                <a:lnTo>
                  <a:pt x="17509" y="6096"/>
                </a:lnTo>
                <a:lnTo>
                  <a:pt x="31422" y="6096"/>
                </a:lnTo>
                <a:lnTo>
                  <a:pt x="30653" y="4660"/>
                </a:lnTo>
                <a:lnTo>
                  <a:pt x="28926" y="2908"/>
                </a:lnTo>
                <a:lnTo>
                  <a:pt x="24481" y="584"/>
                </a:lnTo>
                <a:lnTo>
                  <a:pt x="22043" y="0"/>
                </a:lnTo>
                <a:close/>
              </a:path>
              <a:path w="38734" h="60325">
                <a:moveTo>
                  <a:pt x="31422" y="6096"/>
                </a:moveTo>
                <a:lnTo>
                  <a:pt x="21890" y="6096"/>
                </a:lnTo>
                <a:lnTo>
                  <a:pt x="23732" y="6527"/>
                </a:lnTo>
                <a:lnTo>
                  <a:pt x="26755" y="8255"/>
                </a:lnTo>
                <a:lnTo>
                  <a:pt x="31669" y="19278"/>
                </a:lnTo>
                <a:lnTo>
                  <a:pt x="31646" y="23253"/>
                </a:lnTo>
                <a:lnTo>
                  <a:pt x="21421" y="37363"/>
                </a:lnTo>
                <a:lnTo>
                  <a:pt x="31117" y="37363"/>
                </a:lnTo>
                <a:lnTo>
                  <a:pt x="31835" y="35814"/>
                </a:lnTo>
                <a:lnTo>
                  <a:pt x="38489" y="35814"/>
                </a:lnTo>
                <a:lnTo>
                  <a:pt x="38489" y="6985"/>
                </a:lnTo>
                <a:lnTo>
                  <a:pt x="31898" y="6985"/>
                </a:lnTo>
                <a:lnTo>
                  <a:pt x="31422" y="6096"/>
                </a:lnTo>
                <a:close/>
              </a:path>
              <a:path w="38734" h="60325">
                <a:moveTo>
                  <a:pt x="38489" y="977"/>
                </a:moveTo>
                <a:lnTo>
                  <a:pt x="31987" y="977"/>
                </a:lnTo>
                <a:lnTo>
                  <a:pt x="31898" y="6985"/>
                </a:lnTo>
                <a:lnTo>
                  <a:pt x="38489" y="6985"/>
                </a:lnTo>
                <a:lnTo>
                  <a:pt x="38489" y="977"/>
                </a:lnTo>
                <a:close/>
              </a:path>
            </a:pathLst>
          </a:custGeom>
          <a:solidFill>
            <a:srgbClr val="FFFFFF"/>
          </a:solidFill>
        </p:spPr>
        <p:txBody>
          <a:bodyPr wrap="square" lIns="0" tIns="0" rIns="0" bIns="0" rtlCol="0"/>
          <a:lstStyle/>
          <a:p>
            <a:endParaRPr/>
          </a:p>
        </p:txBody>
      </p:sp>
      <p:sp>
        <p:nvSpPr>
          <p:cNvPr id="53" name="object 5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54" name="object 5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1190900"/>
            <a:ext cx="2132965" cy="1117600"/>
          </a:xfrm>
          <a:prstGeom prst="rect">
            <a:avLst/>
          </a:prstGeom>
        </p:spPr>
        <p:txBody>
          <a:bodyPr vert="horz" wrap="square" lIns="0" tIns="0" rIns="0" bIns="0" rtlCol="0">
            <a:spAutoFit/>
          </a:bodyPr>
          <a:lstStyle/>
          <a:p>
            <a:pPr marL="12700" marR="5080">
              <a:lnSpc>
                <a:spcPct val="118100"/>
              </a:lnSpc>
            </a:pPr>
            <a:r>
              <a:rPr sz="1200" spc="5" dirty="0">
                <a:solidFill>
                  <a:srgbClr val="E2E3E4"/>
                </a:solidFill>
                <a:latin typeface="Tahoma"/>
                <a:cs typeface="Tahoma"/>
              </a:rPr>
              <a:t>google.com.au: </a:t>
            </a:r>
            <a:r>
              <a:rPr sz="1200" spc="-25" dirty="0">
                <a:solidFill>
                  <a:srgbClr val="E2E3E4"/>
                </a:solidFill>
                <a:latin typeface="Arial"/>
                <a:cs typeface="Arial"/>
              </a:rPr>
              <a:t>384,000</a:t>
            </a:r>
            <a:r>
              <a:rPr sz="1200" spc="-135" dirty="0">
                <a:solidFill>
                  <a:srgbClr val="E2E3E4"/>
                </a:solidFill>
                <a:latin typeface="Arial"/>
                <a:cs typeface="Arial"/>
              </a:rPr>
              <a:t> </a:t>
            </a:r>
            <a:r>
              <a:rPr sz="1200" spc="-15" dirty="0">
                <a:solidFill>
                  <a:srgbClr val="E2E3E4"/>
                </a:solidFill>
                <a:latin typeface="Arial"/>
                <a:cs typeface="Arial"/>
              </a:rPr>
              <a:t>results  </a:t>
            </a:r>
            <a:r>
              <a:rPr sz="1200" spc="-10" dirty="0">
                <a:solidFill>
                  <a:srgbClr val="E2E3E4"/>
                </a:solidFill>
                <a:latin typeface="Tahoma"/>
                <a:cs typeface="Tahoma"/>
              </a:rPr>
              <a:t>ionos.com.au: </a:t>
            </a:r>
            <a:r>
              <a:rPr sz="1200" spc="-10" dirty="0">
                <a:solidFill>
                  <a:srgbClr val="E2E3E4"/>
                </a:solidFill>
                <a:latin typeface="Arial"/>
                <a:cs typeface="Arial"/>
              </a:rPr>
              <a:t>secured  </a:t>
            </a:r>
            <a:r>
              <a:rPr sz="1200" spc="-10" dirty="0">
                <a:solidFill>
                  <a:srgbClr val="E2E3E4"/>
                </a:solidFill>
                <a:latin typeface="Tahoma"/>
                <a:cs typeface="Tahoma"/>
              </a:rPr>
              <a:t>ionosventures.com.au: </a:t>
            </a:r>
            <a:r>
              <a:rPr sz="1200" spc="-10" dirty="0">
                <a:solidFill>
                  <a:srgbClr val="E2E3E4"/>
                </a:solidFill>
                <a:latin typeface="Arial"/>
                <a:cs typeface="Arial"/>
              </a:rPr>
              <a:t>secured  </a:t>
            </a:r>
            <a:r>
              <a:rPr sz="1200" spc="-5" dirty="0">
                <a:solidFill>
                  <a:srgbClr val="E2E3E4"/>
                </a:solidFill>
                <a:latin typeface="Tahoma"/>
                <a:cs typeface="Tahoma"/>
              </a:rPr>
              <a:t>ionos.com:</a:t>
            </a:r>
            <a:r>
              <a:rPr sz="1200" spc="-110" dirty="0">
                <a:solidFill>
                  <a:srgbClr val="E2E3E4"/>
                </a:solidFill>
                <a:latin typeface="Tahoma"/>
                <a:cs typeface="Tahoma"/>
              </a:rPr>
              <a:t> </a:t>
            </a:r>
            <a:r>
              <a:rPr sz="1200" spc="-15" dirty="0">
                <a:solidFill>
                  <a:srgbClr val="E2E3E4"/>
                </a:solidFill>
                <a:latin typeface="Arial"/>
                <a:cs typeface="Arial"/>
              </a:rPr>
              <a:t>available</a:t>
            </a:r>
            <a:endParaRPr sz="1200">
              <a:latin typeface="Arial"/>
              <a:cs typeface="Arial"/>
            </a:endParaRPr>
          </a:p>
          <a:p>
            <a:pPr marL="12700">
              <a:lnSpc>
                <a:spcPct val="100000"/>
              </a:lnSpc>
              <a:spcBef>
                <a:spcPts val="260"/>
              </a:spcBef>
            </a:pPr>
            <a:r>
              <a:rPr sz="1200" spc="-5" dirty="0">
                <a:solidFill>
                  <a:srgbClr val="58595B"/>
                </a:solidFill>
                <a:latin typeface="Tahoma"/>
                <a:cs typeface="Tahoma"/>
              </a:rPr>
              <a:t>asic </a:t>
            </a:r>
            <a:r>
              <a:rPr sz="1200" spc="-25" dirty="0">
                <a:solidFill>
                  <a:srgbClr val="58595B"/>
                </a:solidFill>
                <a:latin typeface="Tahoma"/>
                <a:cs typeface="Tahoma"/>
              </a:rPr>
              <a:t>search:</a:t>
            </a:r>
            <a:r>
              <a:rPr sz="1200" spc="-170" dirty="0">
                <a:solidFill>
                  <a:srgbClr val="58595B"/>
                </a:solidFill>
                <a:latin typeface="Tahoma"/>
                <a:cs typeface="Tahoma"/>
              </a:rPr>
              <a:t> </a:t>
            </a:r>
            <a:r>
              <a:rPr sz="1200" spc="-15" dirty="0">
                <a:solidFill>
                  <a:srgbClr val="58595B"/>
                </a:solidFill>
                <a:latin typeface="Arial"/>
                <a:cs typeface="Arial"/>
              </a:rPr>
              <a:t>clear</a:t>
            </a:r>
            <a:endParaRPr sz="1200">
              <a:latin typeface="Arial"/>
              <a:cs typeface="Arial"/>
            </a:endParaRPr>
          </a:p>
        </p:txBody>
      </p:sp>
      <p:sp>
        <p:nvSpPr>
          <p:cNvPr id="3" name="object 3"/>
          <p:cNvSpPr txBox="1">
            <a:spLocks noGrp="1"/>
          </p:cNvSpPr>
          <p:nvPr>
            <p:ph type="title"/>
          </p:nvPr>
        </p:nvSpPr>
        <p:spPr>
          <a:xfrm>
            <a:off x="356825" y="504001"/>
            <a:ext cx="632460" cy="360045"/>
          </a:xfrm>
          <a:prstGeom prst="rect">
            <a:avLst/>
          </a:prstGeom>
        </p:spPr>
        <p:txBody>
          <a:bodyPr vert="horz" wrap="square" lIns="0" tIns="0" rIns="0" bIns="0" rtlCol="0">
            <a:spAutoFit/>
          </a:bodyPr>
          <a:lstStyle/>
          <a:p>
            <a:pPr marL="12700">
              <a:lnSpc>
                <a:spcPct val="100000"/>
              </a:lnSpc>
            </a:pPr>
            <a:r>
              <a:rPr sz="2000" spc="15" dirty="0">
                <a:solidFill>
                  <a:srgbClr val="58595B"/>
                </a:solidFill>
                <a:latin typeface="Arial"/>
                <a:cs typeface="Arial"/>
              </a:rPr>
              <a:t>i</a:t>
            </a:r>
            <a:r>
              <a:rPr sz="2000" spc="25" dirty="0">
                <a:solidFill>
                  <a:srgbClr val="58595B"/>
                </a:solidFill>
                <a:latin typeface="Arial"/>
                <a:cs typeface="Arial"/>
              </a:rPr>
              <a:t>on</a:t>
            </a:r>
            <a:r>
              <a:rPr sz="2000" spc="-50" dirty="0">
                <a:solidFill>
                  <a:srgbClr val="58595B"/>
                </a:solidFill>
                <a:latin typeface="Arial"/>
                <a:cs typeface="Arial"/>
              </a:rPr>
              <a:t>os</a:t>
            </a:r>
            <a:endParaRPr sz="2000">
              <a:latin typeface="Arial"/>
              <a:cs typeface="Arial"/>
            </a:endParaRPr>
          </a:p>
        </p:txBody>
      </p:sp>
      <p:sp>
        <p:nvSpPr>
          <p:cNvPr id="4" name="object 4"/>
          <p:cNvSpPr/>
          <p:nvPr/>
        </p:nvSpPr>
        <p:spPr>
          <a:xfrm>
            <a:off x="369525" y="369527"/>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5" name="object 5"/>
          <p:cNvSpPr/>
          <p:nvPr/>
        </p:nvSpPr>
        <p:spPr>
          <a:xfrm>
            <a:off x="369525" y="987175"/>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6" name="object 6"/>
          <p:cNvSpPr/>
          <p:nvPr/>
        </p:nvSpPr>
        <p:spPr>
          <a:xfrm>
            <a:off x="2877847" y="302415"/>
            <a:ext cx="3106172" cy="24280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784066" y="749477"/>
            <a:ext cx="1788160" cy="2542540"/>
          </a:xfrm>
          <a:custGeom>
            <a:avLst/>
            <a:gdLst/>
            <a:ahLst/>
            <a:cxnLst/>
            <a:rect l="l" t="t" r="r" b="b"/>
            <a:pathLst>
              <a:path w="1788160" h="2542540">
                <a:moveTo>
                  <a:pt x="0" y="0"/>
                </a:moveTo>
                <a:lnTo>
                  <a:pt x="1787652" y="0"/>
                </a:lnTo>
                <a:lnTo>
                  <a:pt x="1787652" y="2542032"/>
                </a:lnTo>
                <a:lnTo>
                  <a:pt x="0" y="2542032"/>
                </a:lnTo>
                <a:lnTo>
                  <a:pt x="0" y="0"/>
                </a:lnTo>
                <a:close/>
              </a:path>
            </a:pathLst>
          </a:custGeom>
          <a:solidFill>
            <a:srgbClr val="231F20">
              <a:alpha val="39999"/>
            </a:srgbClr>
          </a:solidFill>
        </p:spPr>
        <p:txBody>
          <a:bodyPr wrap="square" lIns="0" tIns="0" rIns="0" bIns="0" rtlCol="0"/>
          <a:lstStyle/>
          <a:p>
            <a:endParaRPr/>
          </a:p>
        </p:txBody>
      </p:sp>
      <p:sp>
        <p:nvSpPr>
          <p:cNvPr id="8" name="object 8"/>
          <p:cNvSpPr/>
          <p:nvPr/>
        </p:nvSpPr>
        <p:spPr>
          <a:xfrm>
            <a:off x="3810584"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solidFill>
            <a:srgbClr val="FFFFFF"/>
          </a:solidFill>
        </p:spPr>
        <p:txBody>
          <a:bodyPr wrap="square" lIns="0" tIns="0" rIns="0" bIns="0" rtlCol="0"/>
          <a:lstStyle/>
          <a:p>
            <a:endParaRPr/>
          </a:p>
        </p:txBody>
      </p:sp>
      <p:sp>
        <p:nvSpPr>
          <p:cNvPr id="9" name="object 9"/>
          <p:cNvSpPr/>
          <p:nvPr/>
        </p:nvSpPr>
        <p:spPr>
          <a:xfrm>
            <a:off x="3844535" y="805395"/>
            <a:ext cx="1592580" cy="2353310"/>
          </a:xfrm>
          <a:custGeom>
            <a:avLst/>
            <a:gdLst/>
            <a:ahLst/>
            <a:cxnLst/>
            <a:rect l="l" t="t" r="r" b="b"/>
            <a:pathLst>
              <a:path w="1592579" h="2353310">
                <a:moveTo>
                  <a:pt x="0" y="2353233"/>
                </a:moveTo>
                <a:lnTo>
                  <a:pt x="1592148" y="2353233"/>
                </a:lnTo>
                <a:lnTo>
                  <a:pt x="1592148" y="0"/>
                </a:lnTo>
                <a:lnTo>
                  <a:pt x="0" y="0"/>
                </a:lnTo>
                <a:lnTo>
                  <a:pt x="0" y="2353233"/>
                </a:lnTo>
                <a:close/>
              </a:path>
            </a:pathLst>
          </a:custGeom>
          <a:ln w="15430">
            <a:solidFill>
              <a:srgbClr val="231F20"/>
            </a:solidFill>
          </a:ln>
        </p:spPr>
        <p:txBody>
          <a:bodyPr wrap="square" lIns="0" tIns="0" rIns="0" bIns="0" rtlCol="0"/>
          <a:lstStyle/>
          <a:p>
            <a:endParaRPr/>
          </a:p>
        </p:txBody>
      </p:sp>
      <p:sp>
        <p:nvSpPr>
          <p:cNvPr id="10" name="object 10"/>
          <p:cNvSpPr/>
          <p:nvPr/>
        </p:nvSpPr>
        <p:spPr>
          <a:xfrm>
            <a:off x="3867474" y="828328"/>
            <a:ext cx="1546860" cy="2307590"/>
          </a:xfrm>
          <a:custGeom>
            <a:avLst/>
            <a:gdLst/>
            <a:ahLst/>
            <a:cxnLst/>
            <a:rect l="l" t="t" r="r" b="b"/>
            <a:pathLst>
              <a:path w="1546860" h="2307590">
                <a:moveTo>
                  <a:pt x="0" y="2307361"/>
                </a:moveTo>
                <a:lnTo>
                  <a:pt x="1546275" y="2307361"/>
                </a:lnTo>
                <a:lnTo>
                  <a:pt x="1546275" y="0"/>
                </a:lnTo>
                <a:lnTo>
                  <a:pt x="0" y="0"/>
                </a:lnTo>
                <a:lnTo>
                  <a:pt x="0" y="2307361"/>
                </a:lnTo>
                <a:close/>
              </a:path>
            </a:pathLst>
          </a:custGeom>
          <a:ln w="3175">
            <a:solidFill>
              <a:srgbClr val="231F20"/>
            </a:solidFill>
          </a:ln>
        </p:spPr>
        <p:txBody>
          <a:bodyPr wrap="square" lIns="0" tIns="0" rIns="0" bIns="0" rtlCol="0"/>
          <a:lstStyle/>
          <a:p>
            <a:endParaRPr/>
          </a:p>
        </p:txBody>
      </p:sp>
      <p:sp>
        <p:nvSpPr>
          <p:cNvPr id="11" name="object 11"/>
          <p:cNvSpPr txBox="1"/>
          <p:nvPr/>
        </p:nvSpPr>
        <p:spPr>
          <a:xfrm>
            <a:off x="3936812" y="1391394"/>
            <a:ext cx="1134110" cy="352425"/>
          </a:xfrm>
          <a:prstGeom prst="rect">
            <a:avLst/>
          </a:prstGeom>
        </p:spPr>
        <p:txBody>
          <a:bodyPr vert="horz" wrap="square" lIns="0" tIns="0" rIns="0" bIns="0" rtlCol="0">
            <a:spAutoFit/>
          </a:bodyPr>
          <a:lstStyle/>
          <a:p>
            <a:pPr marL="12700">
              <a:lnSpc>
                <a:spcPts val="900"/>
              </a:lnSpc>
            </a:pPr>
            <a:r>
              <a:rPr sz="750" spc="10" dirty="0">
                <a:solidFill>
                  <a:srgbClr val="231F20"/>
                </a:solidFill>
                <a:latin typeface="Arial"/>
                <a:cs typeface="Arial"/>
              </a:rPr>
              <a:t>Certificate of</a:t>
            </a:r>
            <a:r>
              <a:rPr sz="750" spc="-60" dirty="0">
                <a:solidFill>
                  <a:srgbClr val="231F20"/>
                </a:solidFill>
                <a:latin typeface="Arial"/>
                <a:cs typeface="Arial"/>
              </a:rPr>
              <a:t> </a:t>
            </a:r>
            <a:r>
              <a:rPr sz="750" spc="10" dirty="0">
                <a:solidFill>
                  <a:srgbClr val="231F20"/>
                </a:solidFill>
                <a:latin typeface="Arial"/>
                <a:cs typeface="Arial"/>
              </a:rPr>
              <a:t>Registration</a:t>
            </a:r>
            <a:endParaRPr sz="750">
              <a:latin typeface="Arial"/>
              <a:cs typeface="Arial"/>
            </a:endParaRPr>
          </a:p>
          <a:p>
            <a:pPr marL="12700">
              <a:lnSpc>
                <a:spcPct val="100000"/>
              </a:lnSpc>
            </a:pPr>
            <a:r>
              <a:rPr sz="750" spc="10" dirty="0">
                <a:solidFill>
                  <a:srgbClr val="231F20"/>
                </a:solidFill>
                <a:latin typeface="Arial"/>
                <a:cs typeface="Arial"/>
              </a:rPr>
              <a:t>.au </a:t>
            </a:r>
            <a:r>
              <a:rPr sz="750" spc="15" dirty="0">
                <a:solidFill>
                  <a:srgbClr val="231F20"/>
                </a:solidFill>
                <a:latin typeface="Arial"/>
                <a:cs typeface="Arial"/>
              </a:rPr>
              <a:t>Domain</a:t>
            </a:r>
            <a:r>
              <a:rPr sz="750" spc="-75" dirty="0">
                <a:solidFill>
                  <a:srgbClr val="231F20"/>
                </a:solidFill>
                <a:latin typeface="Arial"/>
                <a:cs typeface="Arial"/>
              </a:rPr>
              <a:t> </a:t>
            </a:r>
            <a:r>
              <a:rPr sz="750" spc="15" dirty="0">
                <a:solidFill>
                  <a:srgbClr val="231F20"/>
                </a:solidFill>
                <a:latin typeface="Arial"/>
                <a:cs typeface="Arial"/>
              </a:rPr>
              <a:t>Name</a:t>
            </a:r>
            <a:endParaRPr sz="750">
              <a:latin typeface="Arial"/>
              <a:cs typeface="Arial"/>
            </a:endParaRPr>
          </a:p>
          <a:p>
            <a:pPr marL="12700">
              <a:lnSpc>
                <a:spcPct val="100000"/>
              </a:lnSpc>
              <a:spcBef>
                <a:spcPts val="575"/>
              </a:spcBef>
            </a:pPr>
            <a:r>
              <a:rPr sz="250" spc="-5" dirty="0">
                <a:solidFill>
                  <a:srgbClr val="231F20"/>
                </a:solidFill>
                <a:latin typeface="Arial"/>
                <a:cs typeface="Arial"/>
              </a:rPr>
              <a:t>This</a:t>
            </a:r>
            <a:r>
              <a:rPr sz="250" spc="-20" dirty="0">
                <a:solidFill>
                  <a:srgbClr val="231F20"/>
                </a:solidFill>
                <a:latin typeface="Arial"/>
                <a:cs typeface="Arial"/>
              </a:rPr>
              <a:t> </a:t>
            </a:r>
            <a:r>
              <a:rPr sz="250" spc="-5" dirty="0">
                <a:solidFill>
                  <a:srgbClr val="231F20"/>
                </a:solidFill>
                <a:latin typeface="Arial"/>
                <a:cs typeface="Arial"/>
              </a:rPr>
              <a:t>is</a:t>
            </a:r>
            <a:r>
              <a:rPr sz="250" spc="-20" dirty="0">
                <a:solidFill>
                  <a:srgbClr val="231F20"/>
                </a:solidFill>
                <a:latin typeface="Arial"/>
                <a:cs typeface="Arial"/>
              </a:rPr>
              <a:t> </a:t>
            </a:r>
            <a:r>
              <a:rPr sz="250" spc="-5" dirty="0">
                <a:solidFill>
                  <a:srgbClr val="231F20"/>
                </a:solidFill>
                <a:latin typeface="Arial"/>
                <a:cs typeface="Arial"/>
              </a:rPr>
              <a:t>to</a:t>
            </a:r>
            <a:r>
              <a:rPr sz="250" spc="-20" dirty="0">
                <a:solidFill>
                  <a:srgbClr val="231F20"/>
                </a:solidFill>
                <a:latin typeface="Arial"/>
                <a:cs typeface="Arial"/>
              </a:rPr>
              <a:t> </a:t>
            </a:r>
            <a:r>
              <a:rPr sz="250" spc="-5" dirty="0">
                <a:solidFill>
                  <a:srgbClr val="231F20"/>
                </a:solidFill>
                <a:latin typeface="Arial"/>
                <a:cs typeface="Arial"/>
              </a:rPr>
              <a:t>certify</a:t>
            </a:r>
            <a:r>
              <a:rPr sz="250" spc="-20" dirty="0">
                <a:solidFill>
                  <a:srgbClr val="231F20"/>
                </a:solidFill>
                <a:latin typeface="Arial"/>
                <a:cs typeface="Arial"/>
              </a:rPr>
              <a:t> </a:t>
            </a:r>
            <a:r>
              <a:rPr sz="250" spc="-5" dirty="0">
                <a:solidFill>
                  <a:srgbClr val="231F20"/>
                </a:solidFill>
                <a:latin typeface="Arial"/>
                <a:cs typeface="Arial"/>
              </a:rPr>
              <a:t>that</a:t>
            </a:r>
            <a:endParaRPr sz="250">
              <a:latin typeface="Arial"/>
              <a:cs typeface="Arial"/>
            </a:endParaRPr>
          </a:p>
        </p:txBody>
      </p:sp>
      <p:sp>
        <p:nvSpPr>
          <p:cNvPr id="12" name="object 12"/>
          <p:cNvSpPr/>
          <p:nvPr/>
        </p:nvSpPr>
        <p:spPr>
          <a:xfrm>
            <a:off x="3919768" y="2598458"/>
            <a:ext cx="541753" cy="174802"/>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3936812" y="2930200"/>
            <a:ext cx="1332230" cy="134620"/>
          </a:xfrm>
          <a:prstGeom prst="rect">
            <a:avLst/>
          </a:prstGeom>
        </p:spPr>
        <p:txBody>
          <a:bodyPr vert="horz" wrap="square" lIns="0" tIns="0" rIns="0" bIns="0" rtlCol="0">
            <a:spAutoFit/>
          </a:bodyPr>
          <a:lstStyle/>
          <a:p>
            <a:pPr marL="12700">
              <a:lnSpc>
                <a:spcPct val="100000"/>
              </a:lnSpc>
            </a:pPr>
            <a:r>
              <a:rPr sz="250" b="1" spc="-5" dirty="0">
                <a:solidFill>
                  <a:srgbClr val="231F20"/>
                </a:solidFill>
                <a:latin typeface="Arial"/>
                <a:cs typeface="Arial"/>
              </a:rPr>
              <a:t>IMPOR</a:t>
            </a:r>
            <a:r>
              <a:rPr sz="250" b="1" spc="-25" dirty="0">
                <a:solidFill>
                  <a:srgbClr val="231F20"/>
                </a:solidFill>
                <a:latin typeface="Arial"/>
                <a:cs typeface="Arial"/>
              </a:rPr>
              <a:t>T</a:t>
            </a:r>
            <a:r>
              <a:rPr sz="250" b="1" spc="-5" dirty="0">
                <a:solidFill>
                  <a:srgbClr val="231F20"/>
                </a:solidFill>
                <a:latin typeface="Arial"/>
                <a:cs typeface="Arial"/>
              </a:rPr>
              <a:t>ANT NOTICE</a:t>
            </a:r>
            <a:endParaRPr sz="250">
              <a:latin typeface="Arial"/>
              <a:cs typeface="Arial"/>
            </a:endParaRPr>
          </a:p>
          <a:p>
            <a:pPr marL="12700" marR="5080">
              <a:lnSpc>
                <a:spcPct val="111400"/>
              </a:lnSpc>
              <a:spcBef>
                <a:spcPts val="120"/>
              </a:spcBef>
            </a:pPr>
            <a:r>
              <a:rPr sz="200" spc="-5" dirty="0">
                <a:solidFill>
                  <a:srgbClr val="231F20"/>
                </a:solidFill>
                <a:latin typeface="Arial"/>
                <a:cs typeface="Arial"/>
              </a:rPr>
              <a:t>It is auDA policy that domain name registrants must notify their registrar of any changes to their contact details or others  registration information. Failure to do so many result in revocation of the domain name </a:t>
            </a:r>
            <a:r>
              <a:rPr sz="200" spc="40" dirty="0">
                <a:solidFill>
                  <a:srgbClr val="231F20"/>
                </a:solidFill>
                <a:latin typeface="Arial"/>
                <a:cs typeface="Arial"/>
              </a:rPr>
              <a:t> </a:t>
            </a:r>
            <a:r>
              <a:rPr sz="200" spc="-5" dirty="0">
                <a:solidFill>
                  <a:srgbClr val="231F20"/>
                </a:solidFill>
                <a:latin typeface="Arial"/>
                <a:cs typeface="Arial"/>
              </a:rPr>
              <a:t>licence.</a:t>
            </a:r>
            <a:endParaRPr sz="200">
              <a:latin typeface="Arial"/>
              <a:cs typeface="Arial"/>
            </a:endParaRPr>
          </a:p>
        </p:txBody>
      </p:sp>
      <p:sp>
        <p:nvSpPr>
          <p:cNvPr id="14" name="object 14"/>
          <p:cNvSpPr/>
          <p:nvPr/>
        </p:nvSpPr>
        <p:spPr>
          <a:xfrm>
            <a:off x="3954614" y="1750390"/>
            <a:ext cx="1390015" cy="127635"/>
          </a:xfrm>
          <a:custGeom>
            <a:avLst/>
            <a:gdLst/>
            <a:ahLst/>
            <a:cxnLst/>
            <a:rect l="l" t="t" r="r" b="b"/>
            <a:pathLst>
              <a:path w="1390014" h="127635">
                <a:moveTo>
                  <a:pt x="0" y="127431"/>
                </a:moveTo>
                <a:lnTo>
                  <a:pt x="1389481" y="127431"/>
                </a:lnTo>
                <a:lnTo>
                  <a:pt x="1389481" y="0"/>
                </a:lnTo>
                <a:lnTo>
                  <a:pt x="0" y="0"/>
                </a:lnTo>
                <a:lnTo>
                  <a:pt x="0" y="127431"/>
                </a:lnTo>
                <a:close/>
              </a:path>
            </a:pathLst>
          </a:custGeom>
          <a:solidFill>
            <a:srgbClr val="E2E0DF"/>
          </a:solidFill>
        </p:spPr>
        <p:txBody>
          <a:bodyPr wrap="square" lIns="0" tIns="0" rIns="0" bIns="0" rtlCol="0"/>
          <a:lstStyle/>
          <a:p>
            <a:endParaRPr/>
          </a:p>
        </p:txBody>
      </p:sp>
      <p:sp>
        <p:nvSpPr>
          <p:cNvPr id="15" name="object 15"/>
          <p:cNvSpPr/>
          <p:nvPr/>
        </p:nvSpPr>
        <p:spPr>
          <a:xfrm>
            <a:off x="4389831" y="1966429"/>
            <a:ext cx="954405" cy="97155"/>
          </a:xfrm>
          <a:custGeom>
            <a:avLst/>
            <a:gdLst/>
            <a:ahLst/>
            <a:cxnLst/>
            <a:rect l="l" t="t" r="r" b="b"/>
            <a:pathLst>
              <a:path w="954404" h="97155">
                <a:moveTo>
                  <a:pt x="0" y="96812"/>
                </a:moveTo>
                <a:lnTo>
                  <a:pt x="954277" y="96812"/>
                </a:lnTo>
                <a:lnTo>
                  <a:pt x="954277" y="0"/>
                </a:lnTo>
                <a:lnTo>
                  <a:pt x="0" y="0"/>
                </a:lnTo>
                <a:lnTo>
                  <a:pt x="0" y="96812"/>
                </a:lnTo>
                <a:close/>
              </a:path>
            </a:pathLst>
          </a:custGeom>
          <a:solidFill>
            <a:srgbClr val="E2E0DF"/>
          </a:solidFill>
        </p:spPr>
        <p:txBody>
          <a:bodyPr wrap="square" lIns="0" tIns="0" rIns="0" bIns="0" rtlCol="0"/>
          <a:lstStyle/>
          <a:p>
            <a:endParaRPr/>
          </a:p>
        </p:txBody>
      </p:sp>
      <p:sp>
        <p:nvSpPr>
          <p:cNvPr id="16" name="object 16"/>
          <p:cNvSpPr/>
          <p:nvPr/>
        </p:nvSpPr>
        <p:spPr>
          <a:xfrm>
            <a:off x="4152760" y="2319869"/>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17" name="object 17"/>
          <p:cNvSpPr/>
          <p:nvPr/>
        </p:nvSpPr>
        <p:spPr>
          <a:xfrm>
            <a:off x="4152760" y="2454205"/>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18" name="object 18"/>
          <p:cNvSpPr txBox="1"/>
          <p:nvPr/>
        </p:nvSpPr>
        <p:spPr>
          <a:xfrm>
            <a:off x="3936812" y="2769765"/>
            <a:ext cx="25717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Larry</a:t>
            </a:r>
            <a:r>
              <a:rPr sz="250" spc="-50" dirty="0">
                <a:solidFill>
                  <a:srgbClr val="231F20"/>
                </a:solidFill>
                <a:latin typeface="Arial"/>
                <a:cs typeface="Arial"/>
              </a:rPr>
              <a:t> </a:t>
            </a:r>
            <a:r>
              <a:rPr sz="250" spc="-5" dirty="0">
                <a:solidFill>
                  <a:srgbClr val="231F20"/>
                </a:solidFill>
                <a:latin typeface="Arial"/>
                <a:cs typeface="Arial"/>
              </a:rPr>
              <a:t>Bloch</a:t>
            </a:r>
            <a:r>
              <a:rPr sz="250" spc="-50" dirty="0">
                <a:solidFill>
                  <a:srgbClr val="231F20"/>
                </a:solidFill>
                <a:latin typeface="Arial"/>
                <a:cs typeface="Arial"/>
              </a:rPr>
              <a:t> </a:t>
            </a:r>
            <a:r>
              <a:rPr sz="250" spc="-5" dirty="0">
                <a:solidFill>
                  <a:srgbClr val="231F20"/>
                </a:solidFill>
                <a:latin typeface="Arial"/>
                <a:cs typeface="Arial"/>
              </a:rPr>
              <a:t>CEO</a:t>
            </a:r>
            <a:endParaRPr sz="250">
              <a:latin typeface="Arial"/>
              <a:cs typeface="Arial"/>
            </a:endParaRPr>
          </a:p>
        </p:txBody>
      </p:sp>
      <p:sp>
        <p:nvSpPr>
          <p:cNvPr id="19" name="object 19"/>
          <p:cNvSpPr txBox="1"/>
          <p:nvPr/>
        </p:nvSpPr>
        <p:spPr>
          <a:xfrm>
            <a:off x="4137655" y="2335335"/>
            <a:ext cx="430530"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an</a:t>
            </a:r>
            <a:r>
              <a:rPr sz="250" spc="-30" dirty="0">
                <a:solidFill>
                  <a:srgbClr val="231F20"/>
                </a:solidFill>
                <a:latin typeface="Arial"/>
                <a:cs typeface="Arial"/>
              </a:rPr>
              <a:t> </a:t>
            </a:r>
            <a:r>
              <a:rPr sz="250" spc="-5" dirty="0">
                <a:solidFill>
                  <a:srgbClr val="231F20"/>
                </a:solidFill>
                <a:latin typeface="Arial"/>
                <a:cs typeface="Arial"/>
              </a:rPr>
              <a:t>auDA</a:t>
            </a:r>
            <a:r>
              <a:rPr sz="250" spc="-45" dirty="0">
                <a:solidFill>
                  <a:srgbClr val="231F20"/>
                </a:solidFill>
                <a:latin typeface="Arial"/>
                <a:cs typeface="Arial"/>
              </a:rPr>
              <a:t> </a:t>
            </a:r>
            <a:r>
              <a:rPr sz="250" spc="-5" dirty="0">
                <a:solidFill>
                  <a:srgbClr val="231F20"/>
                </a:solidFill>
                <a:latin typeface="Arial"/>
                <a:cs typeface="Arial"/>
              </a:rPr>
              <a:t>Accredited</a:t>
            </a:r>
            <a:r>
              <a:rPr sz="250" spc="-30" dirty="0">
                <a:solidFill>
                  <a:srgbClr val="231F20"/>
                </a:solidFill>
                <a:latin typeface="Arial"/>
                <a:cs typeface="Arial"/>
              </a:rPr>
              <a:t> </a:t>
            </a:r>
            <a:r>
              <a:rPr sz="250" spc="-5" dirty="0">
                <a:solidFill>
                  <a:srgbClr val="231F20"/>
                </a:solidFill>
                <a:latin typeface="Arial"/>
                <a:cs typeface="Arial"/>
              </a:rPr>
              <a:t>Registrar</a:t>
            </a:r>
            <a:endParaRPr sz="250">
              <a:latin typeface="Arial"/>
              <a:cs typeface="Arial"/>
            </a:endParaRPr>
          </a:p>
        </p:txBody>
      </p:sp>
      <p:sp>
        <p:nvSpPr>
          <p:cNvPr id="20" name="object 20"/>
          <p:cNvSpPr/>
          <p:nvPr/>
        </p:nvSpPr>
        <p:spPr>
          <a:xfrm>
            <a:off x="3954615" y="915479"/>
            <a:ext cx="494131" cy="104241"/>
          </a:xfrm>
          <a:prstGeom prst="rect">
            <a:avLst/>
          </a:prstGeom>
          <a:blipFill>
            <a:blip r:embed="rId4" cstate="print"/>
            <a:stretch>
              <a:fillRect/>
            </a:stretch>
          </a:blipFill>
        </p:spPr>
        <p:txBody>
          <a:bodyPr wrap="square" lIns="0" tIns="0" rIns="0" bIns="0" rtlCol="0"/>
          <a:lstStyle/>
          <a:p>
            <a:endParaRPr/>
          </a:p>
        </p:txBody>
      </p:sp>
      <p:sp>
        <p:nvSpPr>
          <p:cNvPr id="21" name="object 21"/>
          <p:cNvSpPr/>
          <p:nvPr/>
        </p:nvSpPr>
        <p:spPr>
          <a:xfrm>
            <a:off x="4740485" y="870833"/>
            <a:ext cx="617226" cy="185167"/>
          </a:xfrm>
          <a:prstGeom prst="rect">
            <a:avLst/>
          </a:prstGeom>
          <a:blipFill>
            <a:blip r:embed="rId5" cstate="print"/>
            <a:stretch>
              <a:fillRect/>
            </a:stretch>
          </a:blipFill>
        </p:spPr>
        <p:txBody>
          <a:bodyPr wrap="square" lIns="0" tIns="0" rIns="0" bIns="0" rtlCol="0"/>
          <a:lstStyle/>
          <a:p>
            <a:endParaRPr/>
          </a:p>
        </p:txBody>
      </p:sp>
      <p:sp>
        <p:nvSpPr>
          <p:cNvPr id="22" name="object 22"/>
          <p:cNvSpPr txBox="1"/>
          <p:nvPr/>
        </p:nvSpPr>
        <p:spPr>
          <a:xfrm>
            <a:off x="3936812" y="2410826"/>
            <a:ext cx="455930" cy="176530"/>
          </a:xfrm>
          <a:prstGeom prst="rect">
            <a:avLst/>
          </a:prstGeom>
        </p:spPr>
        <p:txBody>
          <a:bodyPr vert="horz" wrap="square" lIns="0" tIns="0" rIns="0" bIns="0" rtlCol="0">
            <a:spAutoFit/>
          </a:bodyPr>
          <a:lstStyle/>
          <a:p>
            <a:pPr marL="12700">
              <a:lnSpc>
                <a:spcPct val="100000"/>
              </a:lnSpc>
              <a:tabLst>
                <a:tab pos="224154" algn="l"/>
              </a:tabLst>
            </a:pPr>
            <a:r>
              <a:rPr sz="250" spc="-5" dirty="0">
                <a:solidFill>
                  <a:srgbClr val="231F20"/>
                </a:solidFill>
                <a:latin typeface="Arial"/>
                <a:cs typeface="Arial"/>
              </a:rPr>
              <a:t>on:	</a:t>
            </a:r>
            <a:r>
              <a:rPr sz="450" spc="-7" baseline="18518" dirty="0">
                <a:solidFill>
                  <a:srgbClr val="231F20"/>
                </a:solidFill>
                <a:latin typeface="Arial"/>
                <a:cs typeface="Arial"/>
              </a:rPr>
              <a:t>24</a:t>
            </a:r>
            <a:r>
              <a:rPr sz="450" spc="-82" baseline="18518" dirty="0">
                <a:solidFill>
                  <a:srgbClr val="231F20"/>
                </a:solidFill>
                <a:latin typeface="Arial"/>
                <a:cs typeface="Arial"/>
              </a:rPr>
              <a:t> </a:t>
            </a:r>
            <a:r>
              <a:rPr sz="450" spc="-7" baseline="18518" dirty="0">
                <a:solidFill>
                  <a:srgbClr val="231F20"/>
                </a:solidFill>
                <a:latin typeface="Arial"/>
                <a:cs typeface="Arial"/>
              </a:rPr>
              <a:t>Feb,</a:t>
            </a:r>
            <a:r>
              <a:rPr sz="450" spc="-82" baseline="18518" dirty="0">
                <a:solidFill>
                  <a:srgbClr val="231F20"/>
                </a:solidFill>
                <a:latin typeface="Arial"/>
                <a:cs typeface="Arial"/>
              </a:rPr>
              <a:t> </a:t>
            </a:r>
            <a:r>
              <a:rPr sz="450" spc="-7" baseline="18518" dirty="0">
                <a:solidFill>
                  <a:srgbClr val="231F20"/>
                </a:solidFill>
                <a:latin typeface="Arial"/>
                <a:cs typeface="Arial"/>
              </a:rPr>
              <a:t>2016</a:t>
            </a:r>
            <a:endParaRPr sz="450" baseline="18518">
              <a:latin typeface="Arial"/>
              <a:cs typeface="Arial"/>
            </a:endParaRPr>
          </a:p>
          <a:p>
            <a:pPr>
              <a:lnSpc>
                <a:spcPct val="100000"/>
              </a:lnSpc>
              <a:spcBef>
                <a:spcPts val="50"/>
              </a:spcBef>
            </a:pPr>
            <a:endParaRPr sz="500">
              <a:latin typeface="Times New Roman"/>
              <a:cs typeface="Times New Roman"/>
            </a:endParaRPr>
          </a:p>
          <a:p>
            <a:pPr marL="12700">
              <a:lnSpc>
                <a:spcPct val="100000"/>
              </a:lnSpc>
            </a:pPr>
            <a:r>
              <a:rPr sz="250" i="1" spc="-5" dirty="0">
                <a:solidFill>
                  <a:srgbClr val="231F20"/>
                </a:solidFill>
                <a:latin typeface="Arial"/>
                <a:cs typeface="Arial"/>
              </a:rPr>
              <a:t>Authorised Signatory</a:t>
            </a:r>
            <a:endParaRPr sz="250">
              <a:latin typeface="Arial"/>
              <a:cs typeface="Arial"/>
            </a:endParaRPr>
          </a:p>
        </p:txBody>
      </p:sp>
      <p:sp>
        <p:nvSpPr>
          <p:cNvPr id="23" name="object 23"/>
          <p:cNvSpPr txBox="1"/>
          <p:nvPr/>
        </p:nvSpPr>
        <p:spPr>
          <a:xfrm>
            <a:off x="3954614" y="1750390"/>
            <a:ext cx="1390015" cy="127635"/>
          </a:xfrm>
          <a:prstGeom prst="rect">
            <a:avLst/>
          </a:prstGeom>
        </p:spPr>
        <p:txBody>
          <a:bodyPr vert="horz" wrap="square" lIns="0" tIns="6350" rIns="0" bIns="0" rtlCol="0">
            <a:spAutoFit/>
          </a:bodyPr>
          <a:lstStyle/>
          <a:p>
            <a:pPr>
              <a:lnSpc>
                <a:spcPct val="100000"/>
              </a:lnSpc>
              <a:spcBef>
                <a:spcPts val="50"/>
              </a:spcBef>
            </a:pPr>
            <a:endParaRPr sz="200">
              <a:latin typeface="Times New Roman"/>
              <a:cs typeface="Times New Roman"/>
            </a:endParaRPr>
          </a:p>
          <a:p>
            <a:pPr marL="32384">
              <a:lnSpc>
                <a:spcPct val="100000"/>
              </a:lnSpc>
            </a:pPr>
            <a:r>
              <a:rPr sz="300" b="1" spc="-5" dirty="0">
                <a:solidFill>
                  <a:srgbClr val="231F20"/>
                </a:solidFill>
                <a:latin typeface="Arial"/>
                <a:cs typeface="Arial"/>
              </a:rPr>
              <a:t>ionos.com.au</a:t>
            </a:r>
            <a:endParaRPr sz="300">
              <a:latin typeface="Arial"/>
              <a:cs typeface="Arial"/>
            </a:endParaRPr>
          </a:p>
        </p:txBody>
      </p:sp>
      <p:sp>
        <p:nvSpPr>
          <p:cNvPr id="24" name="object 24"/>
          <p:cNvSpPr txBox="1"/>
          <p:nvPr/>
        </p:nvSpPr>
        <p:spPr>
          <a:xfrm>
            <a:off x="3936812" y="1908784"/>
            <a:ext cx="1301750" cy="306070"/>
          </a:xfrm>
          <a:prstGeom prst="rect">
            <a:avLst/>
          </a:prstGeom>
        </p:spPr>
        <p:txBody>
          <a:bodyPr vert="horz" wrap="square" lIns="0" tIns="0" rIns="0" bIns="0" rtlCol="0">
            <a:spAutoFit/>
          </a:bodyPr>
          <a:lstStyle/>
          <a:p>
            <a:pPr marL="12700">
              <a:lnSpc>
                <a:spcPct val="100000"/>
              </a:lnSpc>
              <a:tabLst>
                <a:tab pos="452755" algn="l"/>
              </a:tabLst>
            </a:pPr>
            <a:r>
              <a:rPr sz="250" spc="-5" dirty="0">
                <a:solidFill>
                  <a:srgbClr val="231F20"/>
                </a:solidFill>
                <a:latin typeface="Arial"/>
                <a:cs typeface="Arial"/>
              </a:rPr>
              <a:t>was on</a:t>
            </a:r>
            <a:r>
              <a:rPr sz="250" dirty="0">
                <a:solidFill>
                  <a:srgbClr val="231F20"/>
                </a:solidFill>
                <a:latin typeface="Arial"/>
                <a:cs typeface="Arial"/>
              </a:rPr>
              <a:t>	</a:t>
            </a:r>
            <a:r>
              <a:rPr sz="250" spc="-5" dirty="0">
                <a:solidFill>
                  <a:srgbClr val="231F20"/>
                </a:solidFill>
                <a:latin typeface="Arial"/>
                <a:cs typeface="Arial"/>
              </a:rPr>
              <a:t>registered to</a:t>
            </a:r>
            <a:endParaRPr sz="250">
              <a:latin typeface="Arial"/>
              <a:cs typeface="Arial"/>
            </a:endParaRPr>
          </a:p>
          <a:p>
            <a:pPr>
              <a:lnSpc>
                <a:spcPct val="100000"/>
              </a:lnSpc>
            </a:pPr>
            <a:endParaRPr sz="200">
              <a:latin typeface="Times New Roman"/>
              <a:cs typeface="Times New Roman"/>
            </a:endParaRPr>
          </a:p>
          <a:p>
            <a:pPr marL="37465">
              <a:lnSpc>
                <a:spcPct val="100000"/>
              </a:lnSpc>
              <a:spcBef>
                <a:spcPts val="155"/>
              </a:spcBef>
              <a:tabLst>
                <a:tab pos="474980" algn="l"/>
              </a:tabLst>
            </a:pPr>
            <a:r>
              <a:rPr sz="300" spc="-5" dirty="0">
                <a:solidFill>
                  <a:srgbClr val="231F20"/>
                </a:solidFill>
                <a:latin typeface="Arial"/>
                <a:cs typeface="Arial"/>
              </a:rPr>
              <a:t>03 Feb, 2016	</a:t>
            </a:r>
            <a:r>
              <a:rPr sz="450" spc="-7" baseline="9259" dirty="0">
                <a:solidFill>
                  <a:srgbClr val="231F20"/>
                </a:solidFill>
                <a:latin typeface="Arial"/>
                <a:cs typeface="Arial"/>
              </a:rPr>
              <a:t>DAIS </a:t>
            </a:r>
            <a:r>
              <a:rPr sz="450" spc="-15" baseline="9259" dirty="0">
                <a:solidFill>
                  <a:srgbClr val="231F20"/>
                </a:solidFill>
                <a:latin typeface="Arial"/>
                <a:cs typeface="Arial"/>
              </a:rPr>
              <a:t>STUDIO PTY</a:t>
            </a:r>
            <a:r>
              <a:rPr sz="450" spc="-67" baseline="9259" dirty="0">
                <a:solidFill>
                  <a:srgbClr val="231F20"/>
                </a:solidFill>
                <a:latin typeface="Arial"/>
                <a:cs typeface="Arial"/>
              </a:rPr>
              <a:t> </a:t>
            </a:r>
            <a:r>
              <a:rPr sz="450" spc="-15" baseline="9259" dirty="0">
                <a:solidFill>
                  <a:srgbClr val="231F20"/>
                </a:solidFill>
                <a:latin typeface="Arial"/>
                <a:cs typeface="Arial"/>
              </a:rPr>
              <a:t>LTD</a:t>
            </a:r>
            <a:endParaRPr sz="450" baseline="9259">
              <a:latin typeface="Arial"/>
              <a:cs typeface="Arial"/>
            </a:endParaRPr>
          </a:p>
          <a:p>
            <a:pPr>
              <a:lnSpc>
                <a:spcPct val="100000"/>
              </a:lnSpc>
              <a:spcBef>
                <a:spcPts val="15"/>
              </a:spcBef>
            </a:pPr>
            <a:endParaRPr sz="400">
              <a:latin typeface="Times New Roman"/>
              <a:cs typeface="Times New Roman"/>
            </a:endParaRPr>
          </a:p>
          <a:p>
            <a:pPr marL="12700" marR="5080">
              <a:lnSpc>
                <a:spcPct val="129600"/>
              </a:lnSpc>
            </a:pPr>
            <a:r>
              <a:rPr sz="250" spc="-5" dirty="0">
                <a:solidFill>
                  <a:srgbClr val="231F20"/>
                </a:solidFill>
                <a:latin typeface="Arial"/>
                <a:cs typeface="Arial"/>
              </a:rPr>
              <a:t>for a </a:t>
            </a:r>
            <a:r>
              <a:rPr sz="375" spc="-7" baseline="11111" dirty="0">
                <a:solidFill>
                  <a:srgbClr val="231F20"/>
                </a:solidFill>
                <a:latin typeface="Arial"/>
                <a:cs typeface="Arial"/>
              </a:rPr>
              <a:t>2 </a:t>
            </a:r>
            <a:r>
              <a:rPr sz="250" spc="-5" dirty="0">
                <a:solidFill>
                  <a:srgbClr val="231F20"/>
                </a:solidFill>
                <a:latin typeface="Arial"/>
                <a:cs typeface="Arial"/>
              </a:rPr>
              <a:t>year period, subject to the terms and conditions of the domain name licence and  according to .au Domain Administration Limited’s policies published from time to</a:t>
            </a:r>
            <a:r>
              <a:rPr sz="250" spc="10" dirty="0">
                <a:solidFill>
                  <a:srgbClr val="231F20"/>
                </a:solidFill>
                <a:latin typeface="Arial"/>
                <a:cs typeface="Arial"/>
              </a:rPr>
              <a:t> </a:t>
            </a:r>
            <a:r>
              <a:rPr sz="250" spc="-5" dirty="0">
                <a:solidFill>
                  <a:srgbClr val="231F20"/>
                </a:solidFill>
                <a:latin typeface="Arial"/>
                <a:cs typeface="Arial"/>
              </a:rPr>
              <a:t>time.</a:t>
            </a:r>
            <a:endParaRPr sz="250">
              <a:latin typeface="Arial"/>
              <a:cs typeface="Arial"/>
            </a:endParaRPr>
          </a:p>
        </p:txBody>
      </p:sp>
      <p:sp>
        <p:nvSpPr>
          <p:cNvPr id="25" name="object 25"/>
          <p:cNvSpPr txBox="1"/>
          <p:nvPr/>
        </p:nvSpPr>
        <p:spPr>
          <a:xfrm>
            <a:off x="3936812" y="2258990"/>
            <a:ext cx="991235" cy="5778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Issued by:       </a:t>
            </a:r>
            <a:r>
              <a:rPr sz="450" spc="-15" baseline="18518" dirty="0">
                <a:solidFill>
                  <a:srgbClr val="231F20"/>
                </a:solidFill>
                <a:latin typeface="Arial"/>
                <a:cs typeface="Arial"/>
              </a:rPr>
              <a:t>TPP </a:t>
            </a:r>
            <a:r>
              <a:rPr sz="450" spc="-7" baseline="18518" dirty="0">
                <a:solidFill>
                  <a:srgbClr val="231F20"/>
                </a:solidFill>
                <a:latin typeface="Arial"/>
                <a:cs typeface="Arial"/>
              </a:rPr>
              <a:t>Wholesale Pty Ltd - </a:t>
            </a:r>
            <a:r>
              <a:rPr sz="450" spc="-15" baseline="18518" dirty="0">
                <a:solidFill>
                  <a:srgbClr val="231F20"/>
                </a:solidFill>
                <a:latin typeface="Arial"/>
                <a:cs typeface="Arial"/>
              </a:rPr>
              <a:t>ABN </a:t>
            </a:r>
            <a:r>
              <a:rPr sz="450" spc="-7" baseline="18518" dirty="0">
                <a:solidFill>
                  <a:srgbClr val="231F20"/>
                </a:solidFill>
                <a:latin typeface="Arial"/>
                <a:cs typeface="Arial"/>
              </a:rPr>
              <a:t>54 109 565</a:t>
            </a:r>
            <a:r>
              <a:rPr sz="450" spc="-75" baseline="18518" dirty="0">
                <a:solidFill>
                  <a:srgbClr val="231F20"/>
                </a:solidFill>
                <a:latin typeface="Arial"/>
                <a:cs typeface="Arial"/>
              </a:rPr>
              <a:t> </a:t>
            </a:r>
            <a:r>
              <a:rPr sz="450" spc="-7" baseline="18518" dirty="0">
                <a:solidFill>
                  <a:srgbClr val="231F20"/>
                </a:solidFill>
                <a:latin typeface="Arial"/>
                <a:cs typeface="Arial"/>
              </a:rPr>
              <a:t>095</a:t>
            </a:r>
            <a:endParaRPr sz="450" baseline="18518">
              <a:latin typeface="Arial"/>
              <a:cs typeface="Arial"/>
            </a:endParaRPr>
          </a:p>
        </p:txBody>
      </p:sp>
      <p:sp>
        <p:nvSpPr>
          <p:cNvPr id="26" name="object 26"/>
          <p:cNvSpPr/>
          <p:nvPr/>
        </p:nvSpPr>
        <p:spPr>
          <a:xfrm>
            <a:off x="3810584"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ln w="4749">
            <a:solidFill>
              <a:srgbClr val="97999C"/>
            </a:solidFill>
          </a:ln>
        </p:spPr>
        <p:txBody>
          <a:bodyPr wrap="square" lIns="0" tIns="0" rIns="0" bIns="0" rtlCol="0"/>
          <a:lstStyle/>
          <a:p>
            <a:endParaRPr/>
          </a:p>
        </p:txBody>
      </p:sp>
      <p:sp>
        <p:nvSpPr>
          <p:cNvPr id="27" name="object 27"/>
          <p:cNvSpPr/>
          <p:nvPr/>
        </p:nvSpPr>
        <p:spPr>
          <a:xfrm>
            <a:off x="5575643" y="749477"/>
            <a:ext cx="1788160" cy="2542540"/>
          </a:xfrm>
          <a:custGeom>
            <a:avLst/>
            <a:gdLst/>
            <a:ahLst/>
            <a:cxnLst/>
            <a:rect l="l" t="t" r="r" b="b"/>
            <a:pathLst>
              <a:path w="1788159" h="2542540">
                <a:moveTo>
                  <a:pt x="0" y="0"/>
                </a:moveTo>
                <a:lnTo>
                  <a:pt x="1787652" y="0"/>
                </a:lnTo>
                <a:lnTo>
                  <a:pt x="1787652" y="2542032"/>
                </a:lnTo>
                <a:lnTo>
                  <a:pt x="0" y="2542032"/>
                </a:lnTo>
                <a:lnTo>
                  <a:pt x="0" y="0"/>
                </a:lnTo>
                <a:close/>
              </a:path>
            </a:pathLst>
          </a:custGeom>
          <a:solidFill>
            <a:srgbClr val="231F20">
              <a:alpha val="39999"/>
            </a:srgbClr>
          </a:solidFill>
        </p:spPr>
        <p:txBody>
          <a:bodyPr wrap="square" lIns="0" tIns="0" rIns="0" bIns="0" rtlCol="0"/>
          <a:lstStyle/>
          <a:p>
            <a:endParaRPr/>
          </a:p>
        </p:txBody>
      </p:sp>
      <p:sp>
        <p:nvSpPr>
          <p:cNvPr id="28" name="object 28"/>
          <p:cNvSpPr/>
          <p:nvPr/>
        </p:nvSpPr>
        <p:spPr>
          <a:xfrm>
            <a:off x="5602173"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solidFill>
            <a:srgbClr val="FFFFFF"/>
          </a:solidFill>
        </p:spPr>
        <p:txBody>
          <a:bodyPr wrap="square" lIns="0" tIns="0" rIns="0" bIns="0" rtlCol="0"/>
          <a:lstStyle/>
          <a:p>
            <a:endParaRPr/>
          </a:p>
        </p:txBody>
      </p:sp>
      <p:sp>
        <p:nvSpPr>
          <p:cNvPr id="29" name="object 29"/>
          <p:cNvSpPr/>
          <p:nvPr/>
        </p:nvSpPr>
        <p:spPr>
          <a:xfrm>
            <a:off x="5636119" y="805395"/>
            <a:ext cx="1592580" cy="2353310"/>
          </a:xfrm>
          <a:custGeom>
            <a:avLst/>
            <a:gdLst/>
            <a:ahLst/>
            <a:cxnLst/>
            <a:rect l="l" t="t" r="r" b="b"/>
            <a:pathLst>
              <a:path w="1592579" h="2353310">
                <a:moveTo>
                  <a:pt x="0" y="2353233"/>
                </a:moveTo>
                <a:lnTo>
                  <a:pt x="1592148" y="2353233"/>
                </a:lnTo>
                <a:lnTo>
                  <a:pt x="1592148" y="0"/>
                </a:lnTo>
                <a:lnTo>
                  <a:pt x="0" y="0"/>
                </a:lnTo>
                <a:lnTo>
                  <a:pt x="0" y="2353233"/>
                </a:lnTo>
                <a:close/>
              </a:path>
            </a:pathLst>
          </a:custGeom>
          <a:ln w="15430">
            <a:solidFill>
              <a:srgbClr val="231F20"/>
            </a:solidFill>
          </a:ln>
        </p:spPr>
        <p:txBody>
          <a:bodyPr wrap="square" lIns="0" tIns="0" rIns="0" bIns="0" rtlCol="0"/>
          <a:lstStyle/>
          <a:p>
            <a:endParaRPr/>
          </a:p>
        </p:txBody>
      </p:sp>
      <p:sp>
        <p:nvSpPr>
          <p:cNvPr id="30" name="object 30"/>
          <p:cNvSpPr/>
          <p:nvPr/>
        </p:nvSpPr>
        <p:spPr>
          <a:xfrm>
            <a:off x="5659059" y="828328"/>
            <a:ext cx="1546860" cy="2307590"/>
          </a:xfrm>
          <a:custGeom>
            <a:avLst/>
            <a:gdLst/>
            <a:ahLst/>
            <a:cxnLst/>
            <a:rect l="l" t="t" r="r" b="b"/>
            <a:pathLst>
              <a:path w="1546859" h="2307590">
                <a:moveTo>
                  <a:pt x="0" y="2307361"/>
                </a:moveTo>
                <a:lnTo>
                  <a:pt x="1546275" y="2307361"/>
                </a:lnTo>
                <a:lnTo>
                  <a:pt x="1546275" y="0"/>
                </a:lnTo>
                <a:lnTo>
                  <a:pt x="0" y="0"/>
                </a:lnTo>
                <a:lnTo>
                  <a:pt x="0" y="2307361"/>
                </a:lnTo>
                <a:close/>
              </a:path>
            </a:pathLst>
          </a:custGeom>
          <a:ln w="3175">
            <a:solidFill>
              <a:srgbClr val="231F20"/>
            </a:solidFill>
          </a:ln>
        </p:spPr>
        <p:txBody>
          <a:bodyPr wrap="square" lIns="0" tIns="0" rIns="0" bIns="0" rtlCol="0"/>
          <a:lstStyle/>
          <a:p>
            <a:endParaRPr/>
          </a:p>
        </p:txBody>
      </p:sp>
      <p:sp>
        <p:nvSpPr>
          <p:cNvPr id="31" name="object 31"/>
          <p:cNvSpPr txBox="1"/>
          <p:nvPr/>
        </p:nvSpPr>
        <p:spPr>
          <a:xfrm>
            <a:off x="5741097" y="2577796"/>
            <a:ext cx="299720" cy="38735"/>
          </a:xfrm>
          <a:prstGeom prst="rect">
            <a:avLst/>
          </a:prstGeom>
        </p:spPr>
        <p:txBody>
          <a:bodyPr vert="horz" wrap="square" lIns="0" tIns="0" rIns="0" bIns="0" rtlCol="0">
            <a:spAutoFit/>
          </a:bodyPr>
          <a:lstStyle/>
          <a:p>
            <a:pPr>
              <a:lnSpc>
                <a:spcPct val="100000"/>
              </a:lnSpc>
            </a:pPr>
            <a:r>
              <a:rPr sz="250" i="1" spc="-5" dirty="0">
                <a:solidFill>
                  <a:srgbClr val="231F20"/>
                </a:solidFill>
                <a:latin typeface="Arial"/>
                <a:cs typeface="Arial"/>
              </a:rPr>
              <a:t>Authorised Signatory</a:t>
            </a:r>
            <a:endParaRPr sz="250">
              <a:latin typeface="Arial"/>
              <a:cs typeface="Arial"/>
            </a:endParaRPr>
          </a:p>
        </p:txBody>
      </p:sp>
      <p:sp>
        <p:nvSpPr>
          <p:cNvPr id="32" name="object 32"/>
          <p:cNvSpPr/>
          <p:nvPr/>
        </p:nvSpPr>
        <p:spPr>
          <a:xfrm>
            <a:off x="5711355" y="2640012"/>
            <a:ext cx="541754" cy="174815"/>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5731255" y="915631"/>
            <a:ext cx="308368" cy="308357"/>
          </a:xfrm>
          <a:prstGeom prst="rect">
            <a:avLst/>
          </a:prstGeom>
          <a:blipFill>
            <a:blip r:embed="rId7" cstate="print"/>
            <a:stretch>
              <a:fillRect/>
            </a:stretch>
          </a:blipFill>
        </p:spPr>
        <p:txBody>
          <a:bodyPr wrap="square" lIns="0" tIns="0" rIns="0" bIns="0" rtlCol="0"/>
          <a:lstStyle/>
          <a:p>
            <a:endParaRPr/>
          </a:p>
        </p:txBody>
      </p:sp>
      <p:sp>
        <p:nvSpPr>
          <p:cNvPr id="34" name="object 34"/>
          <p:cNvSpPr/>
          <p:nvPr/>
        </p:nvSpPr>
        <p:spPr>
          <a:xfrm>
            <a:off x="5746203" y="1849577"/>
            <a:ext cx="1390015" cy="127635"/>
          </a:xfrm>
          <a:custGeom>
            <a:avLst/>
            <a:gdLst/>
            <a:ahLst/>
            <a:cxnLst/>
            <a:rect l="l" t="t" r="r" b="b"/>
            <a:pathLst>
              <a:path w="1390015" h="127635">
                <a:moveTo>
                  <a:pt x="0" y="127431"/>
                </a:moveTo>
                <a:lnTo>
                  <a:pt x="1389481" y="127431"/>
                </a:lnTo>
                <a:lnTo>
                  <a:pt x="1389481" y="0"/>
                </a:lnTo>
                <a:lnTo>
                  <a:pt x="0" y="0"/>
                </a:lnTo>
                <a:lnTo>
                  <a:pt x="0" y="127431"/>
                </a:lnTo>
                <a:close/>
              </a:path>
            </a:pathLst>
          </a:custGeom>
          <a:solidFill>
            <a:srgbClr val="E2E0DF"/>
          </a:solidFill>
        </p:spPr>
        <p:txBody>
          <a:bodyPr wrap="square" lIns="0" tIns="0" rIns="0" bIns="0" rtlCol="0"/>
          <a:lstStyle/>
          <a:p>
            <a:endParaRPr/>
          </a:p>
        </p:txBody>
      </p:sp>
      <p:sp>
        <p:nvSpPr>
          <p:cNvPr id="35" name="object 35"/>
          <p:cNvSpPr/>
          <p:nvPr/>
        </p:nvSpPr>
        <p:spPr>
          <a:xfrm>
            <a:off x="5746203" y="2066924"/>
            <a:ext cx="1390015" cy="97155"/>
          </a:xfrm>
          <a:custGeom>
            <a:avLst/>
            <a:gdLst/>
            <a:ahLst/>
            <a:cxnLst/>
            <a:rect l="l" t="t" r="r" b="b"/>
            <a:pathLst>
              <a:path w="1390015" h="97155">
                <a:moveTo>
                  <a:pt x="0" y="96812"/>
                </a:moveTo>
                <a:lnTo>
                  <a:pt x="1389481" y="96812"/>
                </a:lnTo>
                <a:lnTo>
                  <a:pt x="1389481" y="0"/>
                </a:lnTo>
                <a:lnTo>
                  <a:pt x="0" y="0"/>
                </a:lnTo>
                <a:lnTo>
                  <a:pt x="0" y="96812"/>
                </a:lnTo>
                <a:close/>
              </a:path>
            </a:pathLst>
          </a:custGeom>
          <a:solidFill>
            <a:srgbClr val="E2E0DF"/>
          </a:solidFill>
        </p:spPr>
        <p:txBody>
          <a:bodyPr wrap="square" lIns="0" tIns="0" rIns="0" bIns="0" rtlCol="0"/>
          <a:lstStyle/>
          <a:p>
            <a:endParaRPr/>
          </a:p>
        </p:txBody>
      </p:sp>
      <p:sp>
        <p:nvSpPr>
          <p:cNvPr id="36" name="object 36"/>
          <p:cNvSpPr/>
          <p:nvPr/>
        </p:nvSpPr>
        <p:spPr>
          <a:xfrm>
            <a:off x="5944344" y="1747173"/>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37" name="object 37"/>
          <p:cNvSpPr/>
          <p:nvPr/>
        </p:nvSpPr>
        <p:spPr>
          <a:xfrm>
            <a:off x="5944344" y="2413924"/>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38" name="object 38"/>
          <p:cNvSpPr/>
          <p:nvPr/>
        </p:nvSpPr>
        <p:spPr>
          <a:xfrm>
            <a:off x="5944344" y="2513266"/>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39" name="object 39"/>
          <p:cNvSpPr/>
          <p:nvPr/>
        </p:nvSpPr>
        <p:spPr>
          <a:xfrm>
            <a:off x="6366586" y="2196236"/>
            <a:ext cx="214629" cy="60960"/>
          </a:xfrm>
          <a:custGeom>
            <a:avLst/>
            <a:gdLst/>
            <a:ahLst/>
            <a:cxnLst/>
            <a:rect l="l" t="t" r="r" b="b"/>
            <a:pathLst>
              <a:path w="214629" h="60960">
                <a:moveTo>
                  <a:pt x="0" y="60744"/>
                </a:moveTo>
                <a:lnTo>
                  <a:pt x="214325" y="60744"/>
                </a:lnTo>
                <a:lnTo>
                  <a:pt x="214325" y="0"/>
                </a:lnTo>
                <a:lnTo>
                  <a:pt x="0" y="0"/>
                </a:lnTo>
                <a:lnTo>
                  <a:pt x="0" y="60744"/>
                </a:lnTo>
                <a:close/>
              </a:path>
            </a:pathLst>
          </a:custGeom>
          <a:solidFill>
            <a:srgbClr val="E2E0DF"/>
          </a:solidFill>
        </p:spPr>
        <p:txBody>
          <a:bodyPr wrap="square" lIns="0" tIns="0" rIns="0" bIns="0" rtlCol="0"/>
          <a:lstStyle/>
          <a:p>
            <a:endParaRPr/>
          </a:p>
        </p:txBody>
      </p:sp>
      <p:sp>
        <p:nvSpPr>
          <p:cNvPr id="40" name="object 40"/>
          <p:cNvSpPr txBox="1"/>
          <p:nvPr/>
        </p:nvSpPr>
        <p:spPr>
          <a:xfrm>
            <a:off x="5741097" y="2811330"/>
            <a:ext cx="244475" cy="38735"/>
          </a:xfrm>
          <a:prstGeom prst="rect">
            <a:avLst/>
          </a:prstGeom>
        </p:spPr>
        <p:txBody>
          <a:bodyPr vert="horz" wrap="square" lIns="0" tIns="0" rIns="0" bIns="0" rtlCol="0">
            <a:spAutoFit/>
          </a:bodyPr>
          <a:lstStyle/>
          <a:p>
            <a:pPr>
              <a:lnSpc>
                <a:spcPct val="100000"/>
              </a:lnSpc>
            </a:pPr>
            <a:r>
              <a:rPr sz="250" spc="-5" dirty="0">
                <a:solidFill>
                  <a:srgbClr val="231F20"/>
                </a:solidFill>
                <a:latin typeface="Arial"/>
                <a:cs typeface="Arial"/>
              </a:rPr>
              <a:t>Larry</a:t>
            </a:r>
            <a:r>
              <a:rPr sz="250" spc="-50" dirty="0">
                <a:solidFill>
                  <a:srgbClr val="231F20"/>
                </a:solidFill>
                <a:latin typeface="Arial"/>
                <a:cs typeface="Arial"/>
              </a:rPr>
              <a:t> </a:t>
            </a:r>
            <a:r>
              <a:rPr sz="250" spc="-5" dirty="0">
                <a:solidFill>
                  <a:srgbClr val="231F20"/>
                </a:solidFill>
                <a:latin typeface="Arial"/>
                <a:cs typeface="Arial"/>
              </a:rPr>
              <a:t>Bloch</a:t>
            </a:r>
            <a:r>
              <a:rPr sz="250" spc="-50" dirty="0">
                <a:solidFill>
                  <a:srgbClr val="231F20"/>
                </a:solidFill>
                <a:latin typeface="Arial"/>
                <a:cs typeface="Arial"/>
              </a:rPr>
              <a:t> </a:t>
            </a:r>
            <a:r>
              <a:rPr sz="250" spc="-5" dirty="0">
                <a:solidFill>
                  <a:srgbClr val="231F20"/>
                </a:solidFill>
                <a:latin typeface="Arial"/>
                <a:cs typeface="Arial"/>
              </a:rPr>
              <a:t>CEO</a:t>
            </a:r>
            <a:endParaRPr sz="250">
              <a:latin typeface="Arial"/>
              <a:cs typeface="Arial"/>
            </a:endParaRPr>
          </a:p>
        </p:txBody>
      </p:sp>
      <p:sp>
        <p:nvSpPr>
          <p:cNvPr id="41" name="object 41"/>
          <p:cNvSpPr/>
          <p:nvPr/>
        </p:nvSpPr>
        <p:spPr>
          <a:xfrm>
            <a:off x="6532069" y="870833"/>
            <a:ext cx="617232" cy="185167"/>
          </a:xfrm>
          <a:prstGeom prst="rect">
            <a:avLst/>
          </a:prstGeom>
          <a:blipFill>
            <a:blip r:embed="rId8" cstate="print"/>
            <a:stretch>
              <a:fillRect/>
            </a:stretch>
          </a:blipFill>
        </p:spPr>
        <p:txBody>
          <a:bodyPr wrap="square" lIns="0" tIns="0" rIns="0" bIns="0" rtlCol="0"/>
          <a:lstStyle/>
          <a:p>
            <a:endParaRPr/>
          </a:p>
        </p:txBody>
      </p:sp>
      <p:sp>
        <p:nvSpPr>
          <p:cNvPr id="42" name="object 42"/>
          <p:cNvSpPr txBox="1"/>
          <p:nvPr/>
        </p:nvSpPr>
        <p:spPr>
          <a:xfrm>
            <a:off x="5741097" y="1391394"/>
            <a:ext cx="1380490" cy="1106170"/>
          </a:xfrm>
          <a:prstGeom prst="rect">
            <a:avLst/>
          </a:prstGeom>
        </p:spPr>
        <p:txBody>
          <a:bodyPr vert="horz" wrap="square" lIns="0" tIns="0" rIns="0" bIns="0" rtlCol="0">
            <a:spAutoFit/>
          </a:bodyPr>
          <a:lstStyle/>
          <a:p>
            <a:pPr>
              <a:lnSpc>
                <a:spcPts val="900"/>
              </a:lnSpc>
            </a:pPr>
            <a:r>
              <a:rPr sz="750" spc="10" dirty="0">
                <a:solidFill>
                  <a:srgbClr val="231F20"/>
                </a:solidFill>
                <a:latin typeface="Arial"/>
                <a:cs typeface="Arial"/>
              </a:rPr>
              <a:t>Certificate of</a:t>
            </a:r>
            <a:r>
              <a:rPr sz="750" spc="-60" dirty="0">
                <a:solidFill>
                  <a:srgbClr val="231F20"/>
                </a:solidFill>
                <a:latin typeface="Arial"/>
                <a:cs typeface="Arial"/>
              </a:rPr>
              <a:t> </a:t>
            </a:r>
            <a:r>
              <a:rPr sz="750" spc="10" dirty="0">
                <a:solidFill>
                  <a:srgbClr val="231F20"/>
                </a:solidFill>
                <a:latin typeface="Arial"/>
                <a:cs typeface="Arial"/>
              </a:rPr>
              <a:t>Registration</a:t>
            </a:r>
            <a:endParaRPr sz="750">
              <a:latin typeface="Arial"/>
              <a:cs typeface="Arial"/>
            </a:endParaRPr>
          </a:p>
          <a:p>
            <a:pPr>
              <a:lnSpc>
                <a:spcPct val="100000"/>
              </a:lnSpc>
            </a:pPr>
            <a:r>
              <a:rPr sz="750" spc="15" dirty="0">
                <a:solidFill>
                  <a:srgbClr val="231F20"/>
                </a:solidFill>
                <a:latin typeface="Arial"/>
                <a:cs typeface="Arial"/>
              </a:rPr>
              <a:t>.com </a:t>
            </a:r>
            <a:r>
              <a:rPr sz="750" spc="5" dirty="0">
                <a:solidFill>
                  <a:srgbClr val="231F20"/>
                </a:solidFill>
                <a:latin typeface="Arial"/>
                <a:cs typeface="Arial"/>
              </a:rPr>
              <a:t>/ </a:t>
            </a:r>
            <a:r>
              <a:rPr sz="750" spc="10" dirty="0">
                <a:solidFill>
                  <a:srgbClr val="231F20"/>
                </a:solidFill>
                <a:latin typeface="Arial"/>
                <a:cs typeface="Arial"/>
              </a:rPr>
              <a:t>.net </a:t>
            </a:r>
            <a:r>
              <a:rPr sz="750" spc="15" dirty="0">
                <a:solidFill>
                  <a:srgbClr val="231F20"/>
                </a:solidFill>
                <a:latin typeface="Arial"/>
                <a:cs typeface="Arial"/>
              </a:rPr>
              <a:t>domain</a:t>
            </a:r>
            <a:r>
              <a:rPr sz="750" spc="-95" dirty="0">
                <a:solidFill>
                  <a:srgbClr val="231F20"/>
                </a:solidFill>
                <a:latin typeface="Arial"/>
                <a:cs typeface="Arial"/>
              </a:rPr>
              <a:t> </a:t>
            </a:r>
            <a:r>
              <a:rPr sz="750" spc="15" dirty="0">
                <a:solidFill>
                  <a:srgbClr val="231F20"/>
                </a:solidFill>
                <a:latin typeface="Arial"/>
                <a:cs typeface="Arial"/>
              </a:rPr>
              <a:t>names</a:t>
            </a:r>
            <a:endParaRPr sz="750">
              <a:latin typeface="Arial"/>
              <a:cs typeface="Arial"/>
            </a:endParaRPr>
          </a:p>
          <a:p>
            <a:pPr>
              <a:lnSpc>
                <a:spcPct val="100000"/>
              </a:lnSpc>
              <a:spcBef>
                <a:spcPts val="570"/>
              </a:spcBef>
            </a:pPr>
            <a:r>
              <a:rPr sz="250" spc="-5" dirty="0">
                <a:solidFill>
                  <a:srgbClr val="231F20"/>
                </a:solidFill>
                <a:latin typeface="Arial"/>
                <a:cs typeface="Arial"/>
              </a:rPr>
              <a:t>Date of issue:  </a:t>
            </a:r>
            <a:r>
              <a:rPr sz="375" spc="-7" baseline="22222" dirty="0">
                <a:solidFill>
                  <a:srgbClr val="231F20"/>
                </a:solidFill>
                <a:latin typeface="Arial"/>
                <a:cs typeface="Arial"/>
              </a:rPr>
              <a:t>24 Feb,</a:t>
            </a:r>
            <a:r>
              <a:rPr sz="375" spc="-67" baseline="22222" dirty="0">
                <a:solidFill>
                  <a:srgbClr val="231F20"/>
                </a:solidFill>
                <a:latin typeface="Arial"/>
                <a:cs typeface="Arial"/>
              </a:rPr>
              <a:t> </a:t>
            </a:r>
            <a:r>
              <a:rPr sz="375" spc="-7" baseline="22222" dirty="0">
                <a:solidFill>
                  <a:srgbClr val="231F20"/>
                </a:solidFill>
                <a:latin typeface="Arial"/>
                <a:cs typeface="Arial"/>
              </a:rPr>
              <a:t>2016</a:t>
            </a:r>
            <a:endParaRPr sz="375" baseline="22222">
              <a:latin typeface="Arial"/>
              <a:cs typeface="Arial"/>
            </a:endParaRPr>
          </a:p>
          <a:p>
            <a:pPr>
              <a:lnSpc>
                <a:spcPct val="100000"/>
              </a:lnSpc>
              <a:spcBef>
                <a:spcPts val="15"/>
              </a:spcBef>
            </a:pPr>
            <a:endParaRPr sz="400">
              <a:latin typeface="Times New Roman"/>
              <a:cs typeface="Times New Roman"/>
            </a:endParaRPr>
          </a:p>
          <a:p>
            <a:pPr>
              <a:lnSpc>
                <a:spcPct val="100000"/>
              </a:lnSpc>
            </a:pPr>
            <a:r>
              <a:rPr sz="250" spc="-5" dirty="0">
                <a:solidFill>
                  <a:srgbClr val="231F20"/>
                </a:solidFill>
                <a:latin typeface="Arial"/>
                <a:cs typeface="Arial"/>
              </a:rPr>
              <a:t>This</a:t>
            </a:r>
            <a:r>
              <a:rPr sz="250" spc="-20" dirty="0">
                <a:solidFill>
                  <a:srgbClr val="231F20"/>
                </a:solidFill>
                <a:latin typeface="Arial"/>
                <a:cs typeface="Arial"/>
              </a:rPr>
              <a:t> </a:t>
            </a:r>
            <a:r>
              <a:rPr sz="250" spc="-5" dirty="0">
                <a:solidFill>
                  <a:srgbClr val="231F20"/>
                </a:solidFill>
                <a:latin typeface="Arial"/>
                <a:cs typeface="Arial"/>
              </a:rPr>
              <a:t>is</a:t>
            </a:r>
            <a:r>
              <a:rPr sz="250" spc="-20" dirty="0">
                <a:solidFill>
                  <a:srgbClr val="231F20"/>
                </a:solidFill>
                <a:latin typeface="Arial"/>
                <a:cs typeface="Arial"/>
              </a:rPr>
              <a:t> </a:t>
            </a:r>
            <a:r>
              <a:rPr sz="250" spc="-5" dirty="0">
                <a:solidFill>
                  <a:srgbClr val="231F20"/>
                </a:solidFill>
                <a:latin typeface="Arial"/>
                <a:cs typeface="Arial"/>
              </a:rPr>
              <a:t>to</a:t>
            </a:r>
            <a:r>
              <a:rPr sz="250" spc="-20" dirty="0">
                <a:solidFill>
                  <a:srgbClr val="231F20"/>
                </a:solidFill>
                <a:latin typeface="Arial"/>
                <a:cs typeface="Arial"/>
              </a:rPr>
              <a:t> </a:t>
            </a:r>
            <a:r>
              <a:rPr sz="250" spc="-5" dirty="0">
                <a:solidFill>
                  <a:srgbClr val="231F20"/>
                </a:solidFill>
                <a:latin typeface="Arial"/>
                <a:cs typeface="Arial"/>
              </a:rPr>
              <a:t>certify</a:t>
            </a:r>
            <a:r>
              <a:rPr sz="250" spc="-20" dirty="0">
                <a:solidFill>
                  <a:srgbClr val="231F20"/>
                </a:solidFill>
                <a:latin typeface="Arial"/>
                <a:cs typeface="Arial"/>
              </a:rPr>
              <a:t> </a:t>
            </a:r>
            <a:r>
              <a:rPr sz="250" spc="-5" dirty="0">
                <a:solidFill>
                  <a:srgbClr val="231F20"/>
                </a:solidFill>
                <a:latin typeface="Arial"/>
                <a:cs typeface="Arial"/>
              </a:rPr>
              <a:t>that</a:t>
            </a:r>
            <a:endParaRPr sz="250">
              <a:latin typeface="Arial"/>
              <a:cs typeface="Arial"/>
            </a:endParaRPr>
          </a:p>
          <a:p>
            <a:pPr>
              <a:lnSpc>
                <a:spcPct val="100000"/>
              </a:lnSpc>
            </a:pPr>
            <a:endParaRPr sz="200">
              <a:latin typeface="Times New Roman"/>
              <a:cs typeface="Times New Roman"/>
            </a:endParaRPr>
          </a:p>
          <a:p>
            <a:pPr>
              <a:lnSpc>
                <a:spcPct val="100000"/>
              </a:lnSpc>
              <a:spcBef>
                <a:spcPts val="20"/>
              </a:spcBef>
            </a:pPr>
            <a:endParaRPr sz="150">
              <a:latin typeface="Times New Roman"/>
              <a:cs typeface="Times New Roman"/>
            </a:endParaRPr>
          </a:p>
          <a:p>
            <a:pPr marL="35560">
              <a:lnSpc>
                <a:spcPct val="100000"/>
              </a:lnSpc>
              <a:spcBef>
                <a:spcPts val="5"/>
              </a:spcBef>
            </a:pPr>
            <a:r>
              <a:rPr sz="300" b="1" spc="-5" dirty="0">
                <a:solidFill>
                  <a:srgbClr val="231F20"/>
                </a:solidFill>
                <a:latin typeface="Arial"/>
                <a:cs typeface="Arial"/>
              </a:rPr>
              <a:t>ionosventures.com</a:t>
            </a:r>
            <a:endParaRPr sz="300">
              <a:latin typeface="Arial"/>
              <a:cs typeface="Arial"/>
            </a:endParaRPr>
          </a:p>
          <a:p>
            <a:pPr>
              <a:lnSpc>
                <a:spcPct val="100000"/>
              </a:lnSpc>
            </a:pPr>
            <a:endParaRPr sz="300">
              <a:latin typeface="Times New Roman"/>
              <a:cs typeface="Times New Roman"/>
            </a:endParaRPr>
          </a:p>
          <a:p>
            <a:pPr>
              <a:lnSpc>
                <a:spcPct val="100000"/>
              </a:lnSpc>
              <a:spcBef>
                <a:spcPts val="215"/>
              </a:spcBef>
            </a:pPr>
            <a:r>
              <a:rPr sz="250" spc="-5" dirty="0">
                <a:solidFill>
                  <a:srgbClr val="231F20"/>
                </a:solidFill>
                <a:latin typeface="Arial"/>
                <a:cs typeface="Arial"/>
              </a:rPr>
              <a:t>is</a:t>
            </a:r>
            <a:r>
              <a:rPr sz="250" spc="-45" dirty="0">
                <a:solidFill>
                  <a:srgbClr val="231F20"/>
                </a:solidFill>
                <a:latin typeface="Arial"/>
                <a:cs typeface="Arial"/>
              </a:rPr>
              <a:t> </a:t>
            </a:r>
            <a:r>
              <a:rPr sz="250" spc="-5" dirty="0">
                <a:solidFill>
                  <a:srgbClr val="231F20"/>
                </a:solidFill>
                <a:latin typeface="Arial"/>
                <a:cs typeface="Arial"/>
              </a:rPr>
              <a:t>registered</a:t>
            </a:r>
            <a:r>
              <a:rPr sz="250" spc="-45" dirty="0">
                <a:solidFill>
                  <a:srgbClr val="231F20"/>
                </a:solidFill>
                <a:latin typeface="Arial"/>
                <a:cs typeface="Arial"/>
              </a:rPr>
              <a:t> </a:t>
            </a:r>
            <a:r>
              <a:rPr sz="250" spc="-5" dirty="0">
                <a:solidFill>
                  <a:srgbClr val="231F20"/>
                </a:solidFill>
                <a:latin typeface="Arial"/>
                <a:cs typeface="Arial"/>
              </a:rPr>
              <a:t>to</a:t>
            </a:r>
            <a:endParaRPr sz="250">
              <a:latin typeface="Arial"/>
              <a:cs typeface="Arial"/>
            </a:endParaRPr>
          </a:p>
          <a:p>
            <a:pPr>
              <a:lnSpc>
                <a:spcPct val="100000"/>
              </a:lnSpc>
            </a:pPr>
            <a:endParaRPr sz="200">
              <a:latin typeface="Times New Roman"/>
              <a:cs typeface="Times New Roman"/>
            </a:endParaRPr>
          </a:p>
          <a:p>
            <a:pPr marL="26670">
              <a:lnSpc>
                <a:spcPct val="100000"/>
              </a:lnSpc>
              <a:spcBef>
                <a:spcPts val="125"/>
              </a:spcBef>
            </a:pPr>
            <a:r>
              <a:rPr sz="300" spc="-5" dirty="0">
                <a:solidFill>
                  <a:srgbClr val="231F20"/>
                </a:solidFill>
                <a:latin typeface="Arial"/>
                <a:cs typeface="Arial"/>
              </a:rPr>
              <a:t>DAIS</a:t>
            </a:r>
            <a:endParaRPr sz="300">
              <a:latin typeface="Arial"/>
              <a:cs typeface="Arial"/>
            </a:endParaRPr>
          </a:p>
          <a:p>
            <a:pPr>
              <a:lnSpc>
                <a:spcPct val="100000"/>
              </a:lnSpc>
              <a:spcBef>
                <a:spcPts val="10"/>
              </a:spcBef>
            </a:pPr>
            <a:endParaRPr sz="400">
              <a:latin typeface="Times New Roman"/>
              <a:cs typeface="Times New Roman"/>
            </a:endParaRPr>
          </a:p>
          <a:p>
            <a:pPr marR="5080">
              <a:lnSpc>
                <a:spcPct val="121900"/>
              </a:lnSpc>
            </a:pPr>
            <a:r>
              <a:rPr sz="250" spc="-5" dirty="0">
                <a:solidFill>
                  <a:srgbClr val="231F20"/>
                </a:solidFill>
                <a:latin typeface="Arial"/>
                <a:cs typeface="Arial"/>
              </a:rPr>
              <a:t>The domain name will be due for renewal on </a:t>
            </a:r>
            <a:r>
              <a:rPr sz="450" spc="-7" baseline="9259" dirty="0">
                <a:solidFill>
                  <a:srgbClr val="231F20"/>
                </a:solidFill>
                <a:latin typeface="Arial"/>
                <a:cs typeface="Arial"/>
              </a:rPr>
              <a:t>10/02/2017</a:t>
            </a:r>
            <a:r>
              <a:rPr sz="450" spc="104" baseline="9259" dirty="0">
                <a:solidFill>
                  <a:srgbClr val="231F20"/>
                </a:solidFill>
                <a:latin typeface="Arial"/>
                <a:cs typeface="Arial"/>
              </a:rPr>
              <a:t> </a:t>
            </a:r>
            <a:r>
              <a:rPr sz="250" spc="-5" dirty="0">
                <a:solidFill>
                  <a:srgbClr val="231F20"/>
                </a:solidFill>
                <a:latin typeface="Arial"/>
                <a:cs typeface="Arial"/>
              </a:rPr>
              <a:t>subject to the terms and conditions of  the</a:t>
            </a:r>
            <a:r>
              <a:rPr sz="250" spc="-30" dirty="0">
                <a:solidFill>
                  <a:srgbClr val="231F20"/>
                </a:solidFill>
                <a:latin typeface="Arial"/>
                <a:cs typeface="Arial"/>
              </a:rPr>
              <a:t> </a:t>
            </a:r>
            <a:r>
              <a:rPr sz="250" spc="-5" dirty="0">
                <a:solidFill>
                  <a:srgbClr val="231F20"/>
                </a:solidFill>
                <a:latin typeface="Arial"/>
                <a:cs typeface="Arial"/>
              </a:rPr>
              <a:t>domain</a:t>
            </a:r>
            <a:r>
              <a:rPr sz="250" spc="-30" dirty="0">
                <a:solidFill>
                  <a:srgbClr val="231F20"/>
                </a:solidFill>
                <a:latin typeface="Arial"/>
                <a:cs typeface="Arial"/>
              </a:rPr>
              <a:t> </a:t>
            </a:r>
            <a:r>
              <a:rPr sz="250" spc="-5" dirty="0">
                <a:solidFill>
                  <a:srgbClr val="231F20"/>
                </a:solidFill>
                <a:latin typeface="Arial"/>
                <a:cs typeface="Arial"/>
              </a:rPr>
              <a:t>name</a:t>
            </a:r>
            <a:r>
              <a:rPr sz="250" spc="-30" dirty="0">
                <a:solidFill>
                  <a:srgbClr val="231F20"/>
                </a:solidFill>
                <a:latin typeface="Arial"/>
                <a:cs typeface="Arial"/>
              </a:rPr>
              <a:t> </a:t>
            </a:r>
            <a:r>
              <a:rPr sz="250" spc="-5" dirty="0">
                <a:solidFill>
                  <a:srgbClr val="231F20"/>
                </a:solidFill>
                <a:latin typeface="Arial"/>
                <a:cs typeface="Arial"/>
              </a:rPr>
              <a:t>license.</a:t>
            </a:r>
            <a:endParaRPr sz="250">
              <a:latin typeface="Arial"/>
              <a:cs typeface="Arial"/>
            </a:endParaRPr>
          </a:p>
          <a:p>
            <a:pPr>
              <a:lnSpc>
                <a:spcPct val="100000"/>
              </a:lnSpc>
            </a:pPr>
            <a:endParaRPr sz="200">
              <a:latin typeface="Times New Roman"/>
              <a:cs typeface="Times New Roman"/>
            </a:endParaRPr>
          </a:p>
          <a:p>
            <a:pPr>
              <a:lnSpc>
                <a:spcPct val="100000"/>
              </a:lnSpc>
              <a:spcBef>
                <a:spcPts val="50"/>
              </a:spcBef>
            </a:pPr>
            <a:endParaRPr sz="150">
              <a:latin typeface="Times New Roman"/>
              <a:cs typeface="Times New Roman"/>
            </a:endParaRPr>
          </a:p>
          <a:p>
            <a:pPr>
              <a:lnSpc>
                <a:spcPct val="100000"/>
              </a:lnSpc>
            </a:pPr>
            <a:r>
              <a:rPr sz="250" spc="-5" dirty="0">
                <a:solidFill>
                  <a:srgbClr val="231F20"/>
                </a:solidFill>
                <a:latin typeface="Arial"/>
                <a:cs typeface="Arial"/>
              </a:rPr>
              <a:t>Issued by:        </a:t>
            </a:r>
            <a:r>
              <a:rPr sz="375" spc="-7" baseline="22222" dirty="0">
                <a:solidFill>
                  <a:srgbClr val="231F20"/>
                </a:solidFill>
                <a:latin typeface="Arial"/>
                <a:cs typeface="Arial"/>
              </a:rPr>
              <a:t>TPP Wholesale Pty Ltd - ABN 54 109 565</a:t>
            </a:r>
            <a:r>
              <a:rPr sz="375" spc="-44" baseline="22222" dirty="0">
                <a:solidFill>
                  <a:srgbClr val="231F20"/>
                </a:solidFill>
                <a:latin typeface="Arial"/>
                <a:cs typeface="Arial"/>
              </a:rPr>
              <a:t> </a:t>
            </a:r>
            <a:r>
              <a:rPr sz="375" spc="-7" baseline="22222" dirty="0">
                <a:solidFill>
                  <a:srgbClr val="231F20"/>
                </a:solidFill>
                <a:latin typeface="Arial"/>
                <a:cs typeface="Arial"/>
              </a:rPr>
              <a:t>095</a:t>
            </a:r>
            <a:endParaRPr sz="375" baseline="22222">
              <a:latin typeface="Arial"/>
              <a:cs typeface="Arial"/>
            </a:endParaRPr>
          </a:p>
          <a:p>
            <a:pPr>
              <a:lnSpc>
                <a:spcPct val="100000"/>
              </a:lnSpc>
              <a:spcBef>
                <a:spcPts val="20"/>
              </a:spcBef>
            </a:pPr>
            <a:endParaRPr sz="400">
              <a:latin typeface="Times New Roman"/>
              <a:cs typeface="Times New Roman"/>
            </a:endParaRPr>
          </a:p>
          <a:p>
            <a:pPr>
              <a:lnSpc>
                <a:spcPct val="100000"/>
              </a:lnSpc>
              <a:tabLst>
                <a:tab pos="208915" algn="l"/>
              </a:tabLst>
            </a:pPr>
            <a:r>
              <a:rPr sz="250" spc="-5" dirty="0">
                <a:solidFill>
                  <a:srgbClr val="231F20"/>
                </a:solidFill>
                <a:latin typeface="Arial"/>
                <a:cs typeface="Arial"/>
              </a:rPr>
              <a:t>on:	</a:t>
            </a:r>
            <a:r>
              <a:rPr sz="375" spc="-7" baseline="22222" dirty="0">
                <a:solidFill>
                  <a:srgbClr val="231F20"/>
                </a:solidFill>
                <a:latin typeface="Arial"/>
                <a:cs typeface="Arial"/>
              </a:rPr>
              <a:t>24 Feb, 2016</a:t>
            </a:r>
            <a:endParaRPr sz="375" baseline="22222">
              <a:latin typeface="Arial"/>
              <a:cs typeface="Arial"/>
            </a:endParaRPr>
          </a:p>
        </p:txBody>
      </p:sp>
      <p:sp>
        <p:nvSpPr>
          <p:cNvPr id="43" name="object 43"/>
          <p:cNvSpPr/>
          <p:nvPr/>
        </p:nvSpPr>
        <p:spPr>
          <a:xfrm>
            <a:off x="5602173"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ln w="4749">
            <a:solidFill>
              <a:srgbClr val="97999C"/>
            </a:solidFill>
          </a:ln>
        </p:spPr>
        <p:txBody>
          <a:bodyPr wrap="square" lIns="0" tIns="0" rIns="0" bIns="0" rtlCol="0"/>
          <a:lstStyle/>
          <a:p>
            <a:endParaRPr/>
          </a:p>
        </p:txBody>
      </p:sp>
      <p:sp>
        <p:nvSpPr>
          <p:cNvPr id="44" name="object 44"/>
          <p:cNvSpPr/>
          <p:nvPr/>
        </p:nvSpPr>
        <p:spPr>
          <a:xfrm>
            <a:off x="4341416" y="1507909"/>
            <a:ext cx="3192934" cy="2495810"/>
          </a:xfrm>
          <a:prstGeom prst="rect">
            <a:avLst/>
          </a:prstGeom>
          <a:blipFill>
            <a:blip r:embed="rId9" cstate="print"/>
            <a:stretch>
              <a:fillRect/>
            </a:stretch>
          </a:blipFill>
        </p:spPr>
        <p:txBody>
          <a:bodyPr wrap="square" lIns="0" tIns="0" rIns="0" bIns="0" rtlCol="0"/>
          <a:lstStyle/>
          <a:p>
            <a:endParaRPr/>
          </a:p>
        </p:txBody>
      </p:sp>
      <p:sp>
        <p:nvSpPr>
          <p:cNvPr id="45" name="object 45"/>
          <p:cNvSpPr txBox="1"/>
          <p:nvPr/>
        </p:nvSpPr>
        <p:spPr>
          <a:xfrm>
            <a:off x="9122509" y="3003194"/>
            <a:ext cx="233679" cy="122491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governance</a:t>
            </a:r>
            <a:endParaRPr sz="1200">
              <a:latin typeface="Lucida Sans"/>
              <a:cs typeface="Lucida Sans"/>
            </a:endParaRPr>
          </a:p>
        </p:txBody>
      </p:sp>
      <p:sp>
        <p:nvSpPr>
          <p:cNvPr id="46" name="object 46"/>
          <p:cNvSpPr/>
          <p:nvPr/>
        </p:nvSpPr>
        <p:spPr>
          <a:xfrm>
            <a:off x="9088958" y="289429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7" name="object 47"/>
          <p:cNvSpPr/>
          <p:nvPr/>
        </p:nvSpPr>
        <p:spPr>
          <a:xfrm>
            <a:off x="9101626" y="264537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48" name="object 48"/>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9" name="object 49"/>
          <p:cNvSpPr/>
          <p:nvPr/>
        </p:nvSpPr>
        <p:spPr>
          <a:xfrm>
            <a:off x="9363081" y="2645816"/>
            <a:ext cx="0" cy="236220"/>
          </a:xfrm>
          <a:custGeom>
            <a:avLst/>
            <a:gdLst/>
            <a:ahLst/>
            <a:cxnLst/>
            <a:rect l="l" t="t" r="r" b="b"/>
            <a:pathLst>
              <a:path h="236219">
                <a:moveTo>
                  <a:pt x="0" y="0"/>
                </a:moveTo>
                <a:lnTo>
                  <a:pt x="0" y="236143"/>
                </a:lnTo>
              </a:path>
            </a:pathLst>
          </a:custGeom>
          <a:ln w="25336">
            <a:solidFill>
              <a:srgbClr val="FFFFFF"/>
            </a:solidFill>
          </a:ln>
        </p:spPr>
        <p:txBody>
          <a:bodyPr wrap="square" lIns="0" tIns="0" rIns="0" bIns="0" rtlCol="0"/>
          <a:lstStyle/>
          <a:p>
            <a:endParaRPr/>
          </a:p>
        </p:txBody>
      </p:sp>
      <p:sp>
        <p:nvSpPr>
          <p:cNvPr id="50" name="object 50"/>
          <p:cNvSpPr/>
          <p:nvPr/>
        </p:nvSpPr>
        <p:spPr>
          <a:xfrm>
            <a:off x="9176219" y="2688004"/>
            <a:ext cx="92710" cy="128905"/>
          </a:xfrm>
          <a:custGeom>
            <a:avLst/>
            <a:gdLst/>
            <a:ahLst/>
            <a:cxnLst/>
            <a:rect l="l" t="t" r="r" b="b"/>
            <a:pathLst>
              <a:path w="92709" h="128905">
                <a:moveTo>
                  <a:pt x="82541" y="114896"/>
                </a:moveTo>
                <a:lnTo>
                  <a:pt x="24295" y="114896"/>
                </a:lnTo>
                <a:lnTo>
                  <a:pt x="27012" y="119989"/>
                </a:lnTo>
                <a:lnTo>
                  <a:pt x="31038" y="123583"/>
                </a:lnTo>
                <a:lnTo>
                  <a:pt x="41668" y="127838"/>
                </a:lnTo>
                <a:lnTo>
                  <a:pt x="47713" y="128904"/>
                </a:lnTo>
                <a:lnTo>
                  <a:pt x="59054" y="128904"/>
                </a:lnTo>
                <a:lnTo>
                  <a:pt x="63601" y="127965"/>
                </a:lnTo>
                <a:lnTo>
                  <a:pt x="72580" y="124180"/>
                </a:lnTo>
                <a:lnTo>
                  <a:pt x="76631" y="121284"/>
                </a:lnTo>
                <a:lnTo>
                  <a:pt x="82541" y="114896"/>
                </a:lnTo>
                <a:close/>
              </a:path>
              <a:path w="92709" h="128905">
                <a:moveTo>
                  <a:pt x="25184" y="0"/>
                </a:moveTo>
                <a:lnTo>
                  <a:pt x="0" y="0"/>
                </a:lnTo>
                <a:lnTo>
                  <a:pt x="0" y="126606"/>
                </a:lnTo>
                <a:lnTo>
                  <a:pt x="23952" y="126606"/>
                </a:lnTo>
                <a:lnTo>
                  <a:pt x="23952" y="114896"/>
                </a:lnTo>
                <a:lnTo>
                  <a:pt x="82541" y="114896"/>
                </a:lnTo>
                <a:lnTo>
                  <a:pt x="83845" y="113487"/>
                </a:lnTo>
                <a:lnTo>
                  <a:pt x="85815" y="110121"/>
                </a:lnTo>
                <a:lnTo>
                  <a:pt x="42075" y="110121"/>
                </a:lnTo>
                <a:lnTo>
                  <a:pt x="38887" y="109308"/>
                </a:lnTo>
                <a:lnTo>
                  <a:pt x="24295" y="84645"/>
                </a:lnTo>
                <a:lnTo>
                  <a:pt x="24295" y="76961"/>
                </a:lnTo>
                <a:lnTo>
                  <a:pt x="42075" y="51434"/>
                </a:lnTo>
                <a:lnTo>
                  <a:pt x="85926" y="51434"/>
                </a:lnTo>
                <a:lnTo>
                  <a:pt x="83845" y="47878"/>
                </a:lnTo>
                <a:lnTo>
                  <a:pt x="82203" y="46100"/>
                </a:lnTo>
                <a:lnTo>
                  <a:pt x="25184" y="46100"/>
                </a:lnTo>
                <a:lnTo>
                  <a:pt x="25184" y="0"/>
                </a:lnTo>
                <a:close/>
              </a:path>
              <a:path w="92709" h="128905">
                <a:moveTo>
                  <a:pt x="85926" y="51434"/>
                </a:moveTo>
                <a:lnTo>
                  <a:pt x="49542" y="51434"/>
                </a:lnTo>
                <a:lnTo>
                  <a:pt x="52755" y="52222"/>
                </a:lnTo>
                <a:lnTo>
                  <a:pt x="58077" y="55410"/>
                </a:lnTo>
                <a:lnTo>
                  <a:pt x="67195" y="76961"/>
                </a:lnTo>
                <a:lnTo>
                  <a:pt x="67195" y="84645"/>
                </a:lnTo>
                <a:lnTo>
                  <a:pt x="49542" y="110121"/>
                </a:lnTo>
                <a:lnTo>
                  <a:pt x="85815" y="110121"/>
                </a:lnTo>
                <a:lnTo>
                  <a:pt x="86766" y="108496"/>
                </a:lnTo>
                <a:lnTo>
                  <a:pt x="91262" y="96316"/>
                </a:lnTo>
                <a:lnTo>
                  <a:pt x="92379" y="89077"/>
                </a:lnTo>
                <a:lnTo>
                  <a:pt x="92379" y="72288"/>
                </a:lnTo>
                <a:lnTo>
                  <a:pt x="91262" y="65049"/>
                </a:lnTo>
                <a:lnTo>
                  <a:pt x="86766" y="52870"/>
                </a:lnTo>
                <a:lnTo>
                  <a:pt x="85926" y="51434"/>
                </a:lnTo>
                <a:close/>
              </a:path>
              <a:path w="92709" h="128905">
                <a:moveTo>
                  <a:pt x="59054" y="32461"/>
                </a:moveTo>
                <a:lnTo>
                  <a:pt x="48767" y="32461"/>
                </a:lnTo>
                <a:lnTo>
                  <a:pt x="43294" y="33540"/>
                </a:lnTo>
                <a:lnTo>
                  <a:pt x="32778" y="37922"/>
                </a:lnTo>
                <a:lnTo>
                  <a:pt x="28613" y="41376"/>
                </a:lnTo>
                <a:lnTo>
                  <a:pt x="25539" y="46100"/>
                </a:lnTo>
                <a:lnTo>
                  <a:pt x="82203" y="46100"/>
                </a:lnTo>
                <a:lnTo>
                  <a:pt x="76631" y="40068"/>
                </a:lnTo>
                <a:lnTo>
                  <a:pt x="72580" y="37185"/>
                </a:lnTo>
                <a:lnTo>
                  <a:pt x="63601" y="33400"/>
                </a:lnTo>
                <a:lnTo>
                  <a:pt x="59054" y="32461"/>
                </a:lnTo>
                <a:close/>
              </a:path>
            </a:pathLst>
          </a:custGeom>
          <a:solidFill>
            <a:srgbClr val="FFFFFF"/>
          </a:solidFill>
        </p:spPr>
        <p:txBody>
          <a:bodyPr wrap="square" lIns="0" tIns="0" rIns="0" bIns="0" rtlCol="0"/>
          <a:lstStyle/>
          <a:p>
            <a:endParaRPr/>
          </a:p>
        </p:txBody>
      </p:sp>
      <p:sp>
        <p:nvSpPr>
          <p:cNvPr id="51" name="object 51"/>
          <p:cNvSpPr/>
          <p:nvPr/>
        </p:nvSpPr>
        <p:spPr>
          <a:xfrm>
            <a:off x="9277924" y="2706448"/>
            <a:ext cx="38735" cy="60325"/>
          </a:xfrm>
          <a:custGeom>
            <a:avLst/>
            <a:gdLst/>
            <a:ahLst/>
            <a:cxnLst/>
            <a:rect l="l" t="t" r="r" b="b"/>
            <a:pathLst>
              <a:path w="38734" h="60325">
                <a:moveTo>
                  <a:pt x="8517" y="47586"/>
                </a:moveTo>
                <a:lnTo>
                  <a:pt x="1609" y="47586"/>
                </a:lnTo>
                <a:lnTo>
                  <a:pt x="1718" y="49898"/>
                </a:lnTo>
                <a:lnTo>
                  <a:pt x="17039" y="59931"/>
                </a:lnTo>
                <a:lnTo>
                  <a:pt x="25700" y="59931"/>
                </a:lnTo>
                <a:lnTo>
                  <a:pt x="30628" y="58242"/>
                </a:lnTo>
                <a:lnTo>
                  <a:pt x="34140" y="54419"/>
                </a:lnTo>
                <a:lnTo>
                  <a:pt x="18258" y="54419"/>
                </a:lnTo>
                <a:lnTo>
                  <a:pt x="17077" y="54292"/>
                </a:lnTo>
                <a:lnTo>
                  <a:pt x="8568" y="48844"/>
                </a:lnTo>
                <a:lnTo>
                  <a:pt x="8517" y="47586"/>
                </a:lnTo>
                <a:close/>
              </a:path>
              <a:path w="38734" h="60325">
                <a:moveTo>
                  <a:pt x="38489" y="35814"/>
                </a:moveTo>
                <a:lnTo>
                  <a:pt x="31987" y="35814"/>
                </a:lnTo>
                <a:lnTo>
                  <a:pt x="31987" y="40919"/>
                </a:lnTo>
                <a:lnTo>
                  <a:pt x="31788" y="42773"/>
                </a:lnTo>
                <a:lnTo>
                  <a:pt x="21675" y="54419"/>
                </a:lnTo>
                <a:lnTo>
                  <a:pt x="34140" y="54419"/>
                </a:lnTo>
                <a:lnTo>
                  <a:pt x="36915" y="51409"/>
                </a:lnTo>
                <a:lnTo>
                  <a:pt x="38489" y="46266"/>
                </a:lnTo>
                <a:lnTo>
                  <a:pt x="38489" y="35814"/>
                </a:lnTo>
                <a:close/>
              </a:path>
              <a:path w="38734" h="60325">
                <a:moveTo>
                  <a:pt x="22043" y="0"/>
                </a:moveTo>
                <a:lnTo>
                  <a:pt x="15769" y="0"/>
                </a:lnTo>
                <a:lnTo>
                  <a:pt x="12708" y="685"/>
                </a:lnTo>
                <a:lnTo>
                  <a:pt x="0" y="25158"/>
                </a:lnTo>
                <a:lnTo>
                  <a:pt x="377" y="27762"/>
                </a:lnTo>
                <a:lnTo>
                  <a:pt x="15604" y="43370"/>
                </a:lnTo>
                <a:lnTo>
                  <a:pt x="21459" y="43370"/>
                </a:lnTo>
                <a:lnTo>
                  <a:pt x="24011" y="42773"/>
                </a:lnTo>
                <a:lnTo>
                  <a:pt x="28837" y="40335"/>
                </a:lnTo>
                <a:lnTo>
                  <a:pt x="30628" y="38417"/>
                </a:lnTo>
                <a:lnTo>
                  <a:pt x="31117" y="37363"/>
                </a:lnTo>
                <a:lnTo>
                  <a:pt x="16874" y="37363"/>
                </a:lnTo>
                <a:lnTo>
                  <a:pt x="14982" y="36893"/>
                </a:lnTo>
                <a:lnTo>
                  <a:pt x="7285" y="23253"/>
                </a:lnTo>
                <a:lnTo>
                  <a:pt x="7295" y="19278"/>
                </a:lnTo>
                <a:lnTo>
                  <a:pt x="17509" y="6096"/>
                </a:lnTo>
                <a:lnTo>
                  <a:pt x="31422" y="6096"/>
                </a:lnTo>
                <a:lnTo>
                  <a:pt x="30653" y="4660"/>
                </a:lnTo>
                <a:lnTo>
                  <a:pt x="28926" y="2908"/>
                </a:lnTo>
                <a:lnTo>
                  <a:pt x="24481" y="584"/>
                </a:lnTo>
                <a:lnTo>
                  <a:pt x="22043" y="0"/>
                </a:lnTo>
                <a:close/>
              </a:path>
              <a:path w="38734" h="60325">
                <a:moveTo>
                  <a:pt x="31422" y="6096"/>
                </a:moveTo>
                <a:lnTo>
                  <a:pt x="21890" y="6096"/>
                </a:lnTo>
                <a:lnTo>
                  <a:pt x="23732" y="6527"/>
                </a:lnTo>
                <a:lnTo>
                  <a:pt x="26755" y="8255"/>
                </a:lnTo>
                <a:lnTo>
                  <a:pt x="31669" y="19278"/>
                </a:lnTo>
                <a:lnTo>
                  <a:pt x="31646" y="23253"/>
                </a:lnTo>
                <a:lnTo>
                  <a:pt x="21421" y="37363"/>
                </a:lnTo>
                <a:lnTo>
                  <a:pt x="31117" y="37363"/>
                </a:lnTo>
                <a:lnTo>
                  <a:pt x="31835" y="35814"/>
                </a:lnTo>
                <a:lnTo>
                  <a:pt x="38489" y="35814"/>
                </a:lnTo>
                <a:lnTo>
                  <a:pt x="38489" y="6985"/>
                </a:lnTo>
                <a:lnTo>
                  <a:pt x="31898" y="6985"/>
                </a:lnTo>
                <a:lnTo>
                  <a:pt x="31422" y="6096"/>
                </a:lnTo>
                <a:close/>
              </a:path>
              <a:path w="38734" h="60325">
                <a:moveTo>
                  <a:pt x="38489" y="977"/>
                </a:moveTo>
                <a:lnTo>
                  <a:pt x="31987" y="977"/>
                </a:lnTo>
                <a:lnTo>
                  <a:pt x="31898" y="6985"/>
                </a:lnTo>
                <a:lnTo>
                  <a:pt x="38489" y="6985"/>
                </a:lnTo>
                <a:lnTo>
                  <a:pt x="38489" y="977"/>
                </a:lnTo>
                <a:close/>
              </a:path>
            </a:pathLst>
          </a:custGeom>
          <a:solidFill>
            <a:srgbClr val="FFFFFF"/>
          </a:solidFill>
        </p:spPr>
        <p:txBody>
          <a:bodyPr wrap="square" lIns="0" tIns="0" rIns="0" bIns="0" rtlCol="0"/>
          <a:lstStyle/>
          <a:p>
            <a:endParaRPr/>
          </a:p>
        </p:txBody>
      </p:sp>
      <p:sp>
        <p:nvSpPr>
          <p:cNvPr id="52" name="object 5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53" name="object 5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299" y="1190900"/>
            <a:ext cx="2132965" cy="1333500"/>
          </a:xfrm>
          <a:prstGeom prst="rect">
            <a:avLst/>
          </a:prstGeom>
        </p:spPr>
        <p:txBody>
          <a:bodyPr vert="horz" wrap="square" lIns="0" tIns="0" rIns="0" bIns="0" rtlCol="0">
            <a:spAutoFit/>
          </a:bodyPr>
          <a:lstStyle/>
          <a:p>
            <a:pPr marL="12700" marR="5080">
              <a:lnSpc>
                <a:spcPct val="118100"/>
              </a:lnSpc>
            </a:pPr>
            <a:r>
              <a:rPr sz="1200" spc="5" dirty="0">
                <a:solidFill>
                  <a:srgbClr val="E2E3E4"/>
                </a:solidFill>
                <a:latin typeface="Tahoma"/>
                <a:cs typeface="Tahoma"/>
              </a:rPr>
              <a:t>google.com.au: </a:t>
            </a:r>
            <a:r>
              <a:rPr sz="1200" spc="-25" dirty="0">
                <a:solidFill>
                  <a:srgbClr val="E2E3E4"/>
                </a:solidFill>
                <a:latin typeface="Arial"/>
                <a:cs typeface="Arial"/>
              </a:rPr>
              <a:t>384,000</a:t>
            </a:r>
            <a:r>
              <a:rPr sz="1200" spc="-135" dirty="0">
                <a:solidFill>
                  <a:srgbClr val="E2E3E4"/>
                </a:solidFill>
                <a:latin typeface="Arial"/>
                <a:cs typeface="Arial"/>
              </a:rPr>
              <a:t> </a:t>
            </a:r>
            <a:r>
              <a:rPr sz="1200" spc="-15" dirty="0">
                <a:solidFill>
                  <a:srgbClr val="E2E3E4"/>
                </a:solidFill>
                <a:latin typeface="Arial"/>
                <a:cs typeface="Arial"/>
              </a:rPr>
              <a:t>results  </a:t>
            </a:r>
            <a:r>
              <a:rPr sz="1200" spc="-10" dirty="0">
                <a:solidFill>
                  <a:srgbClr val="E2E3E4"/>
                </a:solidFill>
                <a:latin typeface="Tahoma"/>
                <a:cs typeface="Tahoma"/>
              </a:rPr>
              <a:t>ionos.com.au: </a:t>
            </a:r>
            <a:r>
              <a:rPr sz="1200" spc="-10" dirty="0">
                <a:solidFill>
                  <a:srgbClr val="E2E3E4"/>
                </a:solidFill>
                <a:latin typeface="Arial"/>
                <a:cs typeface="Arial"/>
              </a:rPr>
              <a:t>secured  </a:t>
            </a:r>
            <a:r>
              <a:rPr sz="1200" spc="-10" dirty="0">
                <a:solidFill>
                  <a:srgbClr val="E2E3E4"/>
                </a:solidFill>
                <a:latin typeface="Tahoma"/>
                <a:cs typeface="Tahoma"/>
              </a:rPr>
              <a:t>ionosventures.com.au: </a:t>
            </a:r>
            <a:r>
              <a:rPr sz="1200" spc="-10" dirty="0">
                <a:solidFill>
                  <a:srgbClr val="E2E3E4"/>
                </a:solidFill>
                <a:latin typeface="Arial"/>
                <a:cs typeface="Arial"/>
              </a:rPr>
              <a:t>secured  </a:t>
            </a:r>
            <a:r>
              <a:rPr sz="1200" spc="-5" dirty="0">
                <a:solidFill>
                  <a:srgbClr val="E2E3E4"/>
                </a:solidFill>
                <a:latin typeface="Tahoma"/>
                <a:cs typeface="Tahoma"/>
              </a:rPr>
              <a:t>ionos.com:</a:t>
            </a:r>
            <a:r>
              <a:rPr sz="1200" spc="-110" dirty="0">
                <a:solidFill>
                  <a:srgbClr val="E2E3E4"/>
                </a:solidFill>
                <a:latin typeface="Tahoma"/>
                <a:cs typeface="Tahoma"/>
              </a:rPr>
              <a:t> </a:t>
            </a:r>
            <a:r>
              <a:rPr sz="1200" spc="-15" dirty="0">
                <a:solidFill>
                  <a:srgbClr val="E2E3E4"/>
                </a:solidFill>
                <a:latin typeface="Arial"/>
                <a:cs typeface="Arial"/>
              </a:rPr>
              <a:t>available</a:t>
            </a:r>
            <a:endParaRPr sz="1200">
              <a:latin typeface="Arial"/>
              <a:cs typeface="Arial"/>
            </a:endParaRPr>
          </a:p>
          <a:p>
            <a:pPr marL="12700">
              <a:lnSpc>
                <a:spcPct val="100000"/>
              </a:lnSpc>
              <a:spcBef>
                <a:spcPts val="260"/>
              </a:spcBef>
            </a:pPr>
            <a:r>
              <a:rPr sz="1200" spc="-5" dirty="0">
                <a:solidFill>
                  <a:srgbClr val="E2E3E4"/>
                </a:solidFill>
                <a:latin typeface="Tahoma"/>
                <a:cs typeface="Tahoma"/>
              </a:rPr>
              <a:t>asic </a:t>
            </a:r>
            <a:r>
              <a:rPr sz="1200" spc="-25" dirty="0">
                <a:solidFill>
                  <a:srgbClr val="E2E3E4"/>
                </a:solidFill>
                <a:latin typeface="Tahoma"/>
                <a:cs typeface="Tahoma"/>
              </a:rPr>
              <a:t>search:</a:t>
            </a:r>
            <a:r>
              <a:rPr sz="1200" spc="-170" dirty="0">
                <a:solidFill>
                  <a:srgbClr val="E2E3E4"/>
                </a:solidFill>
                <a:latin typeface="Tahoma"/>
                <a:cs typeface="Tahoma"/>
              </a:rPr>
              <a:t> </a:t>
            </a:r>
            <a:r>
              <a:rPr sz="1200" spc="-15" dirty="0">
                <a:solidFill>
                  <a:srgbClr val="E2E3E4"/>
                </a:solidFill>
                <a:latin typeface="Arial"/>
                <a:cs typeface="Arial"/>
              </a:rPr>
              <a:t>clear</a:t>
            </a:r>
            <a:endParaRPr sz="1200">
              <a:latin typeface="Arial"/>
              <a:cs typeface="Arial"/>
            </a:endParaRPr>
          </a:p>
          <a:p>
            <a:pPr marL="12700">
              <a:lnSpc>
                <a:spcPct val="100000"/>
              </a:lnSpc>
              <a:spcBef>
                <a:spcPts val="259"/>
              </a:spcBef>
            </a:pPr>
            <a:r>
              <a:rPr sz="1200" spc="-10" dirty="0">
                <a:solidFill>
                  <a:srgbClr val="58595B"/>
                </a:solidFill>
                <a:latin typeface="Tahoma"/>
                <a:cs typeface="Tahoma"/>
              </a:rPr>
              <a:t>trademark:</a:t>
            </a:r>
            <a:r>
              <a:rPr sz="1200" spc="-110" dirty="0">
                <a:solidFill>
                  <a:srgbClr val="58595B"/>
                </a:solidFill>
                <a:latin typeface="Tahoma"/>
                <a:cs typeface="Tahoma"/>
              </a:rPr>
              <a:t> </a:t>
            </a:r>
            <a:r>
              <a:rPr sz="1200" spc="-15" dirty="0">
                <a:solidFill>
                  <a:srgbClr val="58595B"/>
                </a:solidFill>
                <a:latin typeface="Arial"/>
                <a:cs typeface="Arial"/>
              </a:rPr>
              <a:t>clear</a:t>
            </a:r>
            <a:endParaRPr sz="1200">
              <a:latin typeface="Arial"/>
              <a:cs typeface="Arial"/>
            </a:endParaRPr>
          </a:p>
        </p:txBody>
      </p:sp>
      <p:sp>
        <p:nvSpPr>
          <p:cNvPr id="3" name="object 3"/>
          <p:cNvSpPr txBox="1">
            <a:spLocks noGrp="1"/>
          </p:cNvSpPr>
          <p:nvPr>
            <p:ph type="title"/>
          </p:nvPr>
        </p:nvSpPr>
        <p:spPr>
          <a:xfrm>
            <a:off x="356825" y="504001"/>
            <a:ext cx="632460" cy="360045"/>
          </a:xfrm>
          <a:prstGeom prst="rect">
            <a:avLst/>
          </a:prstGeom>
        </p:spPr>
        <p:txBody>
          <a:bodyPr vert="horz" wrap="square" lIns="0" tIns="0" rIns="0" bIns="0" rtlCol="0">
            <a:spAutoFit/>
          </a:bodyPr>
          <a:lstStyle/>
          <a:p>
            <a:pPr marL="12700">
              <a:lnSpc>
                <a:spcPct val="100000"/>
              </a:lnSpc>
            </a:pPr>
            <a:r>
              <a:rPr sz="2000" spc="15" dirty="0">
                <a:solidFill>
                  <a:srgbClr val="58595B"/>
                </a:solidFill>
                <a:latin typeface="Arial"/>
                <a:cs typeface="Arial"/>
              </a:rPr>
              <a:t>i</a:t>
            </a:r>
            <a:r>
              <a:rPr sz="2000" spc="25" dirty="0">
                <a:solidFill>
                  <a:srgbClr val="58595B"/>
                </a:solidFill>
                <a:latin typeface="Arial"/>
                <a:cs typeface="Arial"/>
              </a:rPr>
              <a:t>on</a:t>
            </a:r>
            <a:r>
              <a:rPr sz="2000" spc="-50" dirty="0">
                <a:solidFill>
                  <a:srgbClr val="58595B"/>
                </a:solidFill>
                <a:latin typeface="Arial"/>
                <a:cs typeface="Arial"/>
              </a:rPr>
              <a:t>os</a:t>
            </a:r>
            <a:endParaRPr sz="2000">
              <a:latin typeface="Arial"/>
              <a:cs typeface="Arial"/>
            </a:endParaRPr>
          </a:p>
        </p:txBody>
      </p:sp>
      <p:sp>
        <p:nvSpPr>
          <p:cNvPr id="4" name="object 4"/>
          <p:cNvSpPr/>
          <p:nvPr/>
        </p:nvSpPr>
        <p:spPr>
          <a:xfrm>
            <a:off x="369525" y="369527"/>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5" name="object 5"/>
          <p:cNvSpPr/>
          <p:nvPr/>
        </p:nvSpPr>
        <p:spPr>
          <a:xfrm>
            <a:off x="369525" y="987175"/>
            <a:ext cx="2393315" cy="0"/>
          </a:xfrm>
          <a:custGeom>
            <a:avLst/>
            <a:gdLst/>
            <a:ahLst/>
            <a:cxnLst/>
            <a:rect l="l" t="t" r="r" b="b"/>
            <a:pathLst>
              <a:path w="2393315">
                <a:moveTo>
                  <a:pt x="0" y="0"/>
                </a:moveTo>
                <a:lnTo>
                  <a:pt x="2393315" y="0"/>
                </a:lnTo>
              </a:path>
            </a:pathLst>
          </a:custGeom>
          <a:ln w="6350">
            <a:solidFill>
              <a:srgbClr val="DADBDC"/>
            </a:solidFill>
          </a:ln>
        </p:spPr>
        <p:txBody>
          <a:bodyPr wrap="square" lIns="0" tIns="0" rIns="0" bIns="0" rtlCol="0"/>
          <a:lstStyle/>
          <a:p>
            <a:endParaRPr/>
          </a:p>
        </p:txBody>
      </p:sp>
      <p:sp>
        <p:nvSpPr>
          <p:cNvPr id="6" name="object 6"/>
          <p:cNvSpPr/>
          <p:nvPr/>
        </p:nvSpPr>
        <p:spPr>
          <a:xfrm>
            <a:off x="2877847" y="302415"/>
            <a:ext cx="3106172" cy="24280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784066" y="744905"/>
            <a:ext cx="1788160" cy="2546985"/>
          </a:xfrm>
          <a:custGeom>
            <a:avLst/>
            <a:gdLst/>
            <a:ahLst/>
            <a:cxnLst/>
            <a:rect l="l" t="t" r="r" b="b"/>
            <a:pathLst>
              <a:path w="1788160" h="2546985">
                <a:moveTo>
                  <a:pt x="0" y="0"/>
                </a:moveTo>
                <a:lnTo>
                  <a:pt x="1787652" y="0"/>
                </a:lnTo>
                <a:lnTo>
                  <a:pt x="1787652" y="2546604"/>
                </a:lnTo>
                <a:lnTo>
                  <a:pt x="0" y="2546604"/>
                </a:lnTo>
                <a:lnTo>
                  <a:pt x="0" y="0"/>
                </a:lnTo>
                <a:close/>
              </a:path>
            </a:pathLst>
          </a:custGeom>
          <a:solidFill>
            <a:srgbClr val="231F20">
              <a:alpha val="39999"/>
            </a:srgbClr>
          </a:solidFill>
        </p:spPr>
        <p:txBody>
          <a:bodyPr wrap="square" lIns="0" tIns="0" rIns="0" bIns="0" rtlCol="0"/>
          <a:lstStyle/>
          <a:p>
            <a:endParaRPr/>
          </a:p>
        </p:txBody>
      </p:sp>
      <p:sp>
        <p:nvSpPr>
          <p:cNvPr id="8" name="object 8"/>
          <p:cNvSpPr/>
          <p:nvPr/>
        </p:nvSpPr>
        <p:spPr>
          <a:xfrm>
            <a:off x="3810584"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solidFill>
            <a:srgbClr val="FFFFFF"/>
          </a:solidFill>
        </p:spPr>
        <p:txBody>
          <a:bodyPr wrap="square" lIns="0" tIns="0" rIns="0" bIns="0" rtlCol="0"/>
          <a:lstStyle/>
          <a:p>
            <a:endParaRPr/>
          </a:p>
        </p:txBody>
      </p:sp>
      <p:sp>
        <p:nvSpPr>
          <p:cNvPr id="9" name="object 9"/>
          <p:cNvSpPr/>
          <p:nvPr/>
        </p:nvSpPr>
        <p:spPr>
          <a:xfrm>
            <a:off x="3844535" y="805395"/>
            <a:ext cx="1592580" cy="2353310"/>
          </a:xfrm>
          <a:custGeom>
            <a:avLst/>
            <a:gdLst/>
            <a:ahLst/>
            <a:cxnLst/>
            <a:rect l="l" t="t" r="r" b="b"/>
            <a:pathLst>
              <a:path w="1592579" h="2353310">
                <a:moveTo>
                  <a:pt x="0" y="2353233"/>
                </a:moveTo>
                <a:lnTo>
                  <a:pt x="1592148" y="2353233"/>
                </a:lnTo>
                <a:lnTo>
                  <a:pt x="1592148" y="0"/>
                </a:lnTo>
                <a:lnTo>
                  <a:pt x="0" y="0"/>
                </a:lnTo>
                <a:lnTo>
                  <a:pt x="0" y="2353233"/>
                </a:lnTo>
                <a:close/>
              </a:path>
            </a:pathLst>
          </a:custGeom>
          <a:ln w="15430">
            <a:solidFill>
              <a:srgbClr val="231F20"/>
            </a:solidFill>
          </a:ln>
        </p:spPr>
        <p:txBody>
          <a:bodyPr wrap="square" lIns="0" tIns="0" rIns="0" bIns="0" rtlCol="0"/>
          <a:lstStyle/>
          <a:p>
            <a:endParaRPr/>
          </a:p>
        </p:txBody>
      </p:sp>
      <p:sp>
        <p:nvSpPr>
          <p:cNvPr id="10" name="object 10"/>
          <p:cNvSpPr/>
          <p:nvPr/>
        </p:nvSpPr>
        <p:spPr>
          <a:xfrm>
            <a:off x="3867474" y="828328"/>
            <a:ext cx="1546860" cy="2307590"/>
          </a:xfrm>
          <a:custGeom>
            <a:avLst/>
            <a:gdLst/>
            <a:ahLst/>
            <a:cxnLst/>
            <a:rect l="l" t="t" r="r" b="b"/>
            <a:pathLst>
              <a:path w="1546860" h="2307590">
                <a:moveTo>
                  <a:pt x="0" y="2307361"/>
                </a:moveTo>
                <a:lnTo>
                  <a:pt x="1546275" y="2307361"/>
                </a:lnTo>
                <a:lnTo>
                  <a:pt x="1546275" y="0"/>
                </a:lnTo>
                <a:lnTo>
                  <a:pt x="0" y="0"/>
                </a:lnTo>
                <a:lnTo>
                  <a:pt x="0" y="2307361"/>
                </a:lnTo>
                <a:close/>
              </a:path>
            </a:pathLst>
          </a:custGeom>
          <a:ln w="3175">
            <a:solidFill>
              <a:srgbClr val="231F20"/>
            </a:solidFill>
          </a:ln>
        </p:spPr>
        <p:txBody>
          <a:bodyPr wrap="square" lIns="0" tIns="0" rIns="0" bIns="0" rtlCol="0"/>
          <a:lstStyle/>
          <a:p>
            <a:endParaRPr/>
          </a:p>
        </p:txBody>
      </p:sp>
      <p:sp>
        <p:nvSpPr>
          <p:cNvPr id="11" name="object 11"/>
          <p:cNvSpPr txBox="1"/>
          <p:nvPr/>
        </p:nvSpPr>
        <p:spPr>
          <a:xfrm>
            <a:off x="3936812" y="1391394"/>
            <a:ext cx="1134110" cy="352425"/>
          </a:xfrm>
          <a:prstGeom prst="rect">
            <a:avLst/>
          </a:prstGeom>
        </p:spPr>
        <p:txBody>
          <a:bodyPr vert="horz" wrap="square" lIns="0" tIns="0" rIns="0" bIns="0" rtlCol="0">
            <a:spAutoFit/>
          </a:bodyPr>
          <a:lstStyle/>
          <a:p>
            <a:pPr marL="12700">
              <a:lnSpc>
                <a:spcPts val="900"/>
              </a:lnSpc>
            </a:pPr>
            <a:r>
              <a:rPr sz="750" spc="10" dirty="0">
                <a:solidFill>
                  <a:srgbClr val="231F20"/>
                </a:solidFill>
                <a:latin typeface="Arial"/>
                <a:cs typeface="Arial"/>
              </a:rPr>
              <a:t>Certificate of</a:t>
            </a:r>
            <a:r>
              <a:rPr sz="750" spc="-60" dirty="0">
                <a:solidFill>
                  <a:srgbClr val="231F20"/>
                </a:solidFill>
                <a:latin typeface="Arial"/>
                <a:cs typeface="Arial"/>
              </a:rPr>
              <a:t> </a:t>
            </a:r>
            <a:r>
              <a:rPr sz="750" spc="10" dirty="0">
                <a:solidFill>
                  <a:srgbClr val="231F20"/>
                </a:solidFill>
                <a:latin typeface="Arial"/>
                <a:cs typeface="Arial"/>
              </a:rPr>
              <a:t>Registration</a:t>
            </a:r>
            <a:endParaRPr sz="750">
              <a:latin typeface="Arial"/>
              <a:cs typeface="Arial"/>
            </a:endParaRPr>
          </a:p>
          <a:p>
            <a:pPr marL="12700">
              <a:lnSpc>
                <a:spcPct val="100000"/>
              </a:lnSpc>
            </a:pPr>
            <a:r>
              <a:rPr sz="750" spc="10" dirty="0">
                <a:solidFill>
                  <a:srgbClr val="231F20"/>
                </a:solidFill>
                <a:latin typeface="Arial"/>
                <a:cs typeface="Arial"/>
              </a:rPr>
              <a:t>.au </a:t>
            </a:r>
            <a:r>
              <a:rPr sz="750" spc="15" dirty="0">
                <a:solidFill>
                  <a:srgbClr val="231F20"/>
                </a:solidFill>
                <a:latin typeface="Arial"/>
                <a:cs typeface="Arial"/>
              </a:rPr>
              <a:t>Domain</a:t>
            </a:r>
            <a:r>
              <a:rPr sz="750" spc="-75" dirty="0">
                <a:solidFill>
                  <a:srgbClr val="231F20"/>
                </a:solidFill>
                <a:latin typeface="Arial"/>
                <a:cs typeface="Arial"/>
              </a:rPr>
              <a:t> </a:t>
            </a:r>
            <a:r>
              <a:rPr sz="750" spc="15" dirty="0">
                <a:solidFill>
                  <a:srgbClr val="231F20"/>
                </a:solidFill>
                <a:latin typeface="Arial"/>
                <a:cs typeface="Arial"/>
              </a:rPr>
              <a:t>Name</a:t>
            </a:r>
            <a:endParaRPr sz="750">
              <a:latin typeface="Arial"/>
              <a:cs typeface="Arial"/>
            </a:endParaRPr>
          </a:p>
          <a:p>
            <a:pPr marL="12700">
              <a:lnSpc>
                <a:spcPct val="100000"/>
              </a:lnSpc>
              <a:spcBef>
                <a:spcPts val="575"/>
              </a:spcBef>
            </a:pPr>
            <a:r>
              <a:rPr sz="250" spc="-5" dirty="0">
                <a:solidFill>
                  <a:srgbClr val="231F20"/>
                </a:solidFill>
                <a:latin typeface="Arial"/>
                <a:cs typeface="Arial"/>
              </a:rPr>
              <a:t>This</a:t>
            </a:r>
            <a:r>
              <a:rPr sz="250" spc="-20" dirty="0">
                <a:solidFill>
                  <a:srgbClr val="231F20"/>
                </a:solidFill>
                <a:latin typeface="Arial"/>
                <a:cs typeface="Arial"/>
              </a:rPr>
              <a:t> </a:t>
            </a:r>
            <a:r>
              <a:rPr sz="250" spc="-5" dirty="0">
                <a:solidFill>
                  <a:srgbClr val="231F20"/>
                </a:solidFill>
                <a:latin typeface="Arial"/>
                <a:cs typeface="Arial"/>
              </a:rPr>
              <a:t>is</a:t>
            </a:r>
            <a:r>
              <a:rPr sz="250" spc="-20" dirty="0">
                <a:solidFill>
                  <a:srgbClr val="231F20"/>
                </a:solidFill>
                <a:latin typeface="Arial"/>
                <a:cs typeface="Arial"/>
              </a:rPr>
              <a:t> </a:t>
            </a:r>
            <a:r>
              <a:rPr sz="250" spc="-5" dirty="0">
                <a:solidFill>
                  <a:srgbClr val="231F20"/>
                </a:solidFill>
                <a:latin typeface="Arial"/>
                <a:cs typeface="Arial"/>
              </a:rPr>
              <a:t>to</a:t>
            </a:r>
            <a:r>
              <a:rPr sz="250" spc="-20" dirty="0">
                <a:solidFill>
                  <a:srgbClr val="231F20"/>
                </a:solidFill>
                <a:latin typeface="Arial"/>
                <a:cs typeface="Arial"/>
              </a:rPr>
              <a:t> </a:t>
            </a:r>
            <a:r>
              <a:rPr sz="250" spc="-5" dirty="0">
                <a:solidFill>
                  <a:srgbClr val="231F20"/>
                </a:solidFill>
                <a:latin typeface="Arial"/>
                <a:cs typeface="Arial"/>
              </a:rPr>
              <a:t>certify</a:t>
            </a:r>
            <a:r>
              <a:rPr sz="250" spc="-20" dirty="0">
                <a:solidFill>
                  <a:srgbClr val="231F20"/>
                </a:solidFill>
                <a:latin typeface="Arial"/>
                <a:cs typeface="Arial"/>
              </a:rPr>
              <a:t> </a:t>
            </a:r>
            <a:r>
              <a:rPr sz="250" spc="-5" dirty="0">
                <a:solidFill>
                  <a:srgbClr val="231F20"/>
                </a:solidFill>
                <a:latin typeface="Arial"/>
                <a:cs typeface="Arial"/>
              </a:rPr>
              <a:t>that</a:t>
            </a:r>
            <a:endParaRPr sz="250">
              <a:latin typeface="Arial"/>
              <a:cs typeface="Arial"/>
            </a:endParaRPr>
          </a:p>
        </p:txBody>
      </p:sp>
      <p:sp>
        <p:nvSpPr>
          <p:cNvPr id="12" name="object 12"/>
          <p:cNvSpPr/>
          <p:nvPr/>
        </p:nvSpPr>
        <p:spPr>
          <a:xfrm>
            <a:off x="3919768" y="2598458"/>
            <a:ext cx="541753" cy="174802"/>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3936812" y="2930200"/>
            <a:ext cx="980440" cy="134620"/>
          </a:xfrm>
          <a:prstGeom prst="rect">
            <a:avLst/>
          </a:prstGeom>
        </p:spPr>
        <p:txBody>
          <a:bodyPr vert="horz" wrap="square" lIns="0" tIns="0" rIns="0" bIns="0" rtlCol="0">
            <a:spAutoFit/>
          </a:bodyPr>
          <a:lstStyle/>
          <a:p>
            <a:pPr marL="12700">
              <a:lnSpc>
                <a:spcPct val="100000"/>
              </a:lnSpc>
            </a:pPr>
            <a:r>
              <a:rPr sz="250" b="1" spc="-5" dirty="0">
                <a:solidFill>
                  <a:srgbClr val="231F20"/>
                </a:solidFill>
                <a:latin typeface="Arial"/>
                <a:cs typeface="Arial"/>
              </a:rPr>
              <a:t>IMPOR</a:t>
            </a:r>
            <a:r>
              <a:rPr sz="250" b="1" spc="-25" dirty="0">
                <a:solidFill>
                  <a:srgbClr val="231F20"/>
                </a:solidFill>
                <a:latin typeface="Arial"/>
                <a:cs typeface="Arial"/>
              </a:rPr>
              <a:t>T</a:t>
            </a:r>
            <a:r>
              <a:rPr sz="250" b="1" spc="-5" dirty="0">
                <a:solidFill>
                  <a:srgbClr val="231F20"/>
                </a:solidFill>
                <a:latin typeface="Arial"/>
                <a:cs typeface="Arial"/>
              </a:rPr>
              <a:t>ANT NOTICE</a:t>
            </a:r>
            <a:endParaRPr sz="250">
              <a:latin typeface="Arial"/>
              <a:cs typeface="Arial"/>
            </a:endParaRPr>
          </a:p>
          <a:p>
            <a:pPr marL="12700" marR="5080">
              <a:lnSpc>
                <a:spcPct val="111400"/>
              </a:lnSpc>
              <a:spcBef>
                <a:spcPts val="120"/>
              </a:spcBef>
            </a:pPr>
            <a:r>
              <a:rPr sz="200" spc="-5" dirty="0">
                <a:solidFill>
                  <a:srgbClr val="231F20"/>
                </a:solidFill>
                <a:latin typeface="Arial"/>
                <a:cs typeface="Arial"/>
              </a:rPr>
              <a:t>It is auDA policy that domain name registrants must notify their registrar of any changes  registration information. Failure to do so many result in revocation of the domain </a:t>
            </a:r>
            <a:r>
              <a:rPr sz="200" spc="20" dirty="0">
                <a:solidFill>
                  <a:srgbClr val="231F20"/>
                </a:solidFill>
                <a:latin typeface="Arial"/>
                <a:cs typeface="Arial"/>
              </a:rPr>
              <a:t> </a:t>
            </a:r>
            <a:r>
              <a:rPr sz="200" spc="-5" dirty="0">
                <a:solidFill>
                  <a:srgbClr val="231F20"/>
                </a:solidFill>
                <a:latin typeface="Arial"/>
                <a:cs typeface="Arial"/>
              </a:rPr>
              <a:t>name</a:t>
            </a:r>
            <a:endParaRPr sz="200">
              <a:latin typeface="Arial"/>
              <a:cs typeface="Arial"/>
            </a:endParaRPr>
          </a:p>
        </p:txBody>
      </p:sp>
      <p:sp>
        <p:nvSpPr>
          <p:cNvPr id="14" name="object 14"/>
          <p:cNvSpPr/>
          <p:nvPr/>
        </p:nvSpPr>
        <p:spPr>
          <a:xfrm>
            <a:off x="3954614" y="1750390"/>
            <a:ext cx="1390015" cy="127635"/>
          </a:xfrm>
          <a:custGeom>
            <a:avLst/>
            <a:gdLst/>
            <a:ahLst/>
            <a:cxnLst/>
            <a:rect l="l" t="t" r="r" b="b"/>
            <a:pathLst>
              <a:path w="1390014" h="127635">
                <a:moveTo>
                  <a:pt x="0" y="127431"/>
                </a:moveTo>
                <a:lnTo>
                  <a:pt x="1389481" y="127431"/>
                </a:lnTo>
                <a:lnTo>
                  <a:pt x="1389481" y="0"/>
                </a:lnTo>
                <a:lnTo>
                  <a:pt x="0" y="0"/>
                </a:lnTo>
                <a:lnTo>
                  <a:pt x="0" y="127431"/>
                </a:lnTo>
                <a:close/>
              </a:path>
            </a:pathLst>
          </a:custGeom>
          <a:solidFill>
            <a:srgbClr val="E2E0DF"/>
          </a:solidFill>
        </p:spPr>
        <p:txBody>
          <a:bodyPr wrap="square" lIns="0" tIns="0" rIns="0" bIns="0" rtlCol="0"/>
          <a:lstStyle/>
          <a:p>
            <a:endParaRPr/>
          </a:p>
        </p:txBody>
      </p:sp>
      <p:sp>
        <p:nvSpPr>
          <p:cNvPr id="15" name="object 15"/>
          <p:cNvSpPr/>
          <p:nvPr/>
        </p:nvSpPr>
        <p:spPr>
          <a:xfrm>
            <a:off x="4389831" y="1966429"/>
            <a:ext cx="954405" cy="97155"/>
          </a:xfrm>
          <a:custGeom>
            <a:avLst/>
            <a:gdLst/>
            <a:ahLst/>
            <a:cxnLst/>
            <a:rect l="l" t="t" r="r" b="b"/>
            <a:pathLst>
              <a:path w="954404" h="97155">
                <a:moveTo>
                  <a:pt x="0" y="96812"/>
                </a:moveTo>
                <a:lnTo>
                  <a:pt x="954277" y="96812"/>
                </a:lnTo>
                <a:lnTo>
                  <a:pt x="954277" y="0"/>
                </a:lnTo>
                <a:lnTo>
                  <a:pt x="0" y="0"/>
                </a:lnTo>
                <a:lnTo>
                  <a:pt x="0" y="96812"/>
                </a:lnTo>
                <a:close/>
              </a:path>
            </a:pathLst>
          </a:custGeom>
          <a:solidFill>
            <a:srgbClr val="E2E0DF"/>
          </a:solidFill>
        </p:spPr>
        <p:txBody>
          <a:bodyPr wrap="square" lIns="0" tIns="0" rIns="0" bIns="0" rtlCol="0"/>
          <a:lstStyle/>
          <a:p>
            <a:endParaRPr/>
          </a:p>
        </p:txBody>
      </p:sp>
      <p:sp>
        <p:nvSpPr>
          <p:cNvPr id="16" name="object 16"/>
          <p:cNvSpPr txBox="1"/>
          <p:nvPr/>
        </p:nvSpPr>
        <p:spPr>
          <a:xfrm>
            <a:off x="3936812" y="1908784"/>
            <a:ext cx="637540" cy="51435"/>
          </a:xfrm>
          <a:prstGeom prst="rect">
            <a:avLst/>
          </a:prstGeom>
        </p:spPr>
        <p:txBody>
          <a:bodyPr vert="horz" wrap="square" lIns="0" tIns="0" rIns="0" bIns="0" rtlCol="0">
            <a:spAutoFit/>
          </a:bodyPr>
          <a:lstStyle/>
          <a:p>
            <a:pPr marL="12700">
              <a:lnSpc>
                <a:spcPct val="100000"/>
              </a:lnSpc>
              <a:tabLst>
                <a:tab pos="452755" algn="l"/>
              </a:tabLst>
            </a:pPr>
            <a:r>
              <a:rPr sz="250" spc="-5" dirty="0">
                <a:solidFill>
                  <a:srgbClr val="231F20"/>
                </a:solidFill>
                <a:latin typeface="Arial"/>
                <a:cs typeface="Arial"/>
              </a:rPr>
              <a:t>was on</a:t>
            </a:r>
            <a:r>
              <a:rPr sz="250" dirty="0">
                <a:solidFill>
                  <a:srgbClr val="231F20"/>
                </a:solidFill>
                <a:latin typeface="Arial"/>
                <a:cs typeface="Arial"/>
              </a:rPr>
              <a:t>	</a:t>
            </a:r>
            <a:r>
              <a:rPr sz="250" spc="-5" dirty="0">
                <a:solidFill>
                  <a:srgbClr val="231F20"/>
                </a:solidFill>
                <a:latin typeface="Arial"/>
                <a:cs typeface="Arial"/>
              </a:rPr>
              <a:t>registered to</a:t>
            </a:r>
            <a:endParaRPr sz="250">
              <a:latin typeface="Arial"/>
              <a:cs typeface="Arial"/>
            </a:endParaRPr>
          </a:p>
        </p:txBody>
      </p:sp>
      <p:sp>
        <p:nvSpPr>
          <p:cNvPr id="17" name="object 17"/>
          <p:cNvSpPr/>
          <p:nvPr/>
        </p:nvSpPr>
        <p:spPr>
          <a:xfrm>
            <a:off x="4152760" y="2319869"/>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18" name="object 18"/>
          <p:cNvSpPr txBox="1"/>
          <p:nvPr/>
        </p:nvSpPr>
        <p:spPr>
          <a:xfrm>
            <a:off x="3936812" y="2769765"/>
            <a:ext cx="25717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Larry</a:t>
            </a:r>
            <a:r>
              <a:rPr sz="250" spc="-50" dirty="0">
                <a:solidFill>
                  <a:srgbClr val="231F20"/>
                </a:solidFill>
                <a:latin typeface="Arial"/>
                <a:cs typeface="Arial"/>
              </a:rPr>
              <a:t> </a:t>
            </a:r>
            <a:r>
              <a:rPr sz="250" spc="-5" dirty="0">
                <a:solidFill>
                  <a:srgbClr val="231F20"/>
                </a:solidFill>
                <a:latin typeface="Arial"/>
                <a:cs typeface="Arial"/>
              </a:rPr>
              <a:t>Bloch</a:t>
            </a:r>
            <a:r>
              <a:rPr sz="250" spc="-50" dirty="0">
                <a:solidFill>
                  <a:srgbClr val="231F20"/>
                </a:solidFill>
                <a:latin typeface="Arial"/>
                <a:cs typeface="Arial"/>
              </a:rPr>
              <a:t> </a:t>
            </a:r>
            <a:r>
              <a:rPr sz="250" spc="-5" dirty="0">
                <a:solidFill>
                  <a:srgbClr val="231F20"/>
                </a:solidFill>
                <a:latin typeface="Arial"/>
                <a:cs typeface="Arial"/>
              </a:rPr>
              <a:t>CEO</a:t>
            </a:r>
            <a:endParaRPr sz="250">
              <a:latin typeface="Arial"/>
              <a:cs typeface="Arial"/>
            </a:endParaRPr>
          </a:p>
        </p:txBody>
      </p:sp>
      <p:sp>
        <p:nvSpPr>
          <p:cNvPr id="19" name="object 19"/>
          <p:cNvSpPr txBox="1"/>
          <p:nvPr/>
        </p:nvSpPr>
        <p:spPr>
          <a:xfrm>
            <a:off x="4137655" y="2335335"/>
            <a:ext cx="430530"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an</a:t>
            </a:r>
            <a:r>
              <a:rPr sz="250" spc="-30" dirty="0">
                <a:solidFill>
                  <a:srgbClr val="231F20"/>
                </a:solidFill>
                <a:latin typeface="Arial"/>
                <a:cs typeface="Arial"/>
              </a:rPr>
              <a:t> </a:t>
            </a:r>
            <a:r>
              <a:rPr sz="250" spc="-5" dirty="0">
                <a:solidFill>
                  <a:srgbClr val="231F20"/>
                </a:solidFill>
                <a:latin typeface="Arial"/>
                <a:cs typeface="Arial"/>
              </a:rPr>
              <a:t>auDA</a:t>
            </a:r>
            <a:r>
              <a:rPr sz="250" spc="-45" dirty="0">
                <a:solidFill>
                  <a:srgbClr val="231F20"/>
                </a:solidFill>
                <a:latin typeface="Arial"/>
                <a:cs typeface="Arial"/>
              </a:rPr>
              <a:t> </a:t>
            </a:r>
            <a:r>
              <a:rPr sz="250" spc="-5" dirty="0">
                <a:solidFill>
                  <a:srgbClr val="231F20"/>
                </a:solidFill>
                <a:latin typeface="Arial"/>
                <a:cs typeface="Arial"/>
              </a:rPr>
              <a:t>Accredited</a:t>
            </a:r>
            <a:r>
              <a:rPr sz="250" spc="-30" dirty="0">
                <a:solidFill>
                  <a:srgbClr val="231F20"/>
                </a:solidFill>
                <a:latin typeface="Arial"/>
                <a:cs typeface="Arial"/>
              </a:rPr>
              <a:t> </a:t>
            </a:r>
            <a:r>
              <a:rPr sz="250" spc="-5" dirty="0">
                <a:solidFill>
                  <a:srgbClr val="231F20"/>
                </a:solidFill>
                <a:latin typeface="Arial"/>
                <a:cs typeface="Arial"/>
              </a:rPr>
              <a:t>Registrar</a:t>
            </a:r>
            <a:endParaRPr sz="250">
              <a:latin typeface="Arial"/>
              <a:cs typeface="Arial"/>
            </a:endParaRPr>
          </a:p>
        </p:txBody>
      </p:sp>
      <p:sp>
        <p:nvSpPr>
          <p:cNvPr id="20" name="object 20"/>
          <p:cNvSpPr/>
          <p:nvPr/>
        </p:nvSpPr>
        <p:spPr>
          <a:xfrm>
            <a:off x="3954615" y="915479"/>
            <a:ext cx="494131" cy="104241"/>
          </a:xfrm>
          <a:prstGeom prst="rect">
            <a:avLst/>
          </a:prstGeom>
          <a:blipFill>
            <a:blip r:embed="rId4" cstate="print"/>
            <a:stretch>
              <a:fillRect/>
            </a:stretch>
          </a:blipFill>
        </p:spPr>
        <p:txBody>
          <a:bodyPr wrap="square" lIns="0" tIns="0" rIns="0" bIns="0" rtlCol="0"/>
          <a:lstStyle/>
          <a:p>
            <a:endParaRPr/>
          </a:p>
        </p:txBody>
      </p:sp>
      <p:sp>
        <p:nvSpPr>
          <p:cNvPr id="21" name="object 21"/>
          <p:cNvSpPr/>
          <p:nvPr/>
        </p:nvSpPr>
        <p:spPr>
          <a:xfrm>
            <a:off x="4740485" y="870833"/>
            <a:ext cx="617226" cy="185167"/>
          </a:xfrm>
          <a:prstGeom prst="rect">
            <a:avLst/>
          </a:prstGeom>
          <a:blipFill>
            <a:blip r:embed="rId5" cstate="print"/>
            <a:stretch>
              <a:fillRect/>
            </a:stretch>
          </a:blipFill>
        </p:spPr>
        <p:txBody>
          <a:bodyPr wrap="square" lIns="0" tIns="0" rIns="0" bIns="0" rtlCol="0"/>
          <a:lstStyle/>
          <a:p>
            <a:endParaRPr/>
          </a:p>
        </p:txBody>
      </p:sp>
      <p:sp>
        <p:nvSpPr>
          <p:cNvPr id="22" name="object 22"/>
          <p:cNvSpPr txBox="1"/>
          <p:nvPr/>
        </p:nvSpPr>
        <p:spPr>
          <a:xfrm>
            <a:off x="3936812" y="2102615"/>
            <a:ext cx="1301750" cy="111760"/>
          </a:xfrm>
          <a:prstGeom prst="rect">
            <a:avLst/>
          </a:prstGeom>
        </p:spPr>
        <p:txBody>
          <a:bodyPr vert="horz" wrap="square" lIns="0" tIns="0" rIns="0" bIns="0" rtlCol="0">
            <a:spAutoFit/>
          </a:bodyPr>
          <a:lstStyle/>
          <a:p>
            <a:pPr marL="12700" marR="5080">
              <a:lnSpc>
                <a:spcPct val="129600"/>
              </a:lnSpc>
            </a:pPr>
            <a:r>
              <a:rPr sz="250" spc="-5" dirty="0">
                <a:solidFill>
                  <a:srgbClr val="231F20"/>
                </a:solidFill>
                <a:latin typeface="Arial"/>
                <a:cs typeface="Arial"/>
              </a:rPr>
              <a:t>for a </a:t>
            </a:r>
            <a:r>
              <a:rPr sz="375" spc="-7" baseline="11111" dirty="0">
                <a:solidFill>
                  <a:srgbClr val="231F20"/>
                </a:solidFill>
                <a:latin typeface="Arial"/>
                <a:cs typeface="Arial"/>
              </a:rPr>
              <a:t>2 </a:t>
            </a:r>
            <a:r>
              <a:rPr sz="250" spc="-5" dirty="0">
                <a:solidFill>
                  <a:srgbClr val="231F20"/>
                </a:solidFill>
                <a:latin typeface="Arial"/>
                <a:cs typeface="Arial"/>
              </a:rPr>
              <a:t>year period, subject to the terms and conditions of the domain name licence and  according to .au Domain Administration Limited’s policies published from time to</a:t>
            </a:r>
            <a:r>
              <a:rPr sz="250" spc="10" dirty="0">
                <a:solidFill>
                  <a:srgbClr val="231F20"/>
                </a:solidFill>
                <a:latin typeface="Arial"/>
                <a:cs typeface="Arial"/>
              </a:rPr>
              <a:t> </a:t>
            </a:r>
            <a:r>
              <a:rPr sz="250" spc="-5" dirty="0">
                <a:solidFill>
                  <a:srgbClr val="231F20"/>
                </a:solidFill>
                <a:latin typeface="Arial"/>
                <a:cs typeface="Arial"/>
              </a:rPr>
              <a:t>time.</a:t>
            </a:r>
            <a:endParaRPr sz="250">
              <a:latin typeface="Arial"/>
              <a:cs typeface="Arial"/>
            </a:endParaRPr>
          </a:p>
        </p:txBody>
      </p:sp>
      <p:sp>
        <p:nvSpPr>
          <p:cNvPr id="23" name="object 23"/>
          <p:cNvSpPr txBox="1"/>
          <p:nvPr/>
        </p:nvSpPr>
        <p:spPr>
          <a:xfrm>
            <a:off x="3954614" y="1966429"/>
            <a:ext cx="391795" cy="97155"/>
          </a:xfrm>
          <a:prstGeom prst="rect">
            <a:avLst/>
          </a:prstGeom>
          <a:solidFill>
            <a:srgbClr val="E2E0DF"/>
          </a:solidFill>
        </p:spPr>
        <p:txBody>
          <a:bodyPr vert="horz" wrap="square" lIns="0" tIns="29209" rIns="0" bIns="0" rtlCol="0">
            <a:spAutoFit/>
          </a:bodyPr>
          <a:lstStyle/>
          <a:p>
            <a:pPr marL="19685">
              <a:lnSpc>
                <a:spcPct val="100000"/>
              </a:lnSpc>
              <a:spcBef>
                <a:spcPts val="229"/>
              </a:spcBef>
            </a:pPr>
            <a:r>
              <a:rPr sz="300" spc="-5" dirty="0">
                <a:solidFill>
                  <a:srgbClr val="231F20"/>
                </a:solidFill>
                <a:latin typeface="Arial"/>
                <a:cs typeface="Arial"/>
              </a:rPr>
              <a:t>03</a:t>
            </a:r>
            <a:r>
              <a:rPr sz="300" spc="-55" dirty="0">
                <a:solidFill>
                  <a:srgbClr val="231F20"/>
                </a:solidFill>
                <a:latin typeface="Arial"/>
                <a:cs typeface="Arial"/>
              </a:rPr>
              <a:t> </a:t>
            </a:r>
            <a:r>
              <a:rPr sz="300" spc="-5" dirty="0">
                <a:solidFill>
                  <a:srgbClr val="231F20"/>
                </a:solidFill>
                <a:latin typeface="Arial"/>
                <a:cs typeface="Arial"/>
              </a:rPr>
              <a:t>Feb,</a:t>
            </a:r>
            <a:r>
              <a:rPr sz="300" spc="-55" dirty="0">
                <a:solidFill>
                  <a:srgbClr val="231F20"/>
                </a:solidFill>
                <a:latin typeface="Arial"/>
                <a:cs typeface="Arial"/>
              </a:rPr>
              <a:t> </a:t>
            </a:r>
            <a:r>
              <a:rPr sz="300" spc="-5" dirty="0">
                <a:solidFill>
                  <a:srgbClr val="231F20"/>
                </a:solidFill>
                <a:latin typeface="Arial"/>
                <a:cs typeface="Arial"/>
              </a:rPr>
              <a:t>2016</a:t>
            </a:r>
            <a:endParaRPr sz="300">
              <a:latin typeface="Arial"/>
              <a:cs typeface="Arial"/>
            </a:endParaRPr>
          </a:p>
        </p:txBody>
      </p:sp>
      <p:sp>
        <p:nvSpPr>
          <p:cNvPr id="24" name="object 24"/>
          <p:cNvSpPr txBox="1"/>
          <p:nvPr/>
        </p:nvSpPr>
        <p:spPr>
          <a:xfrm>
            <a:off x="3954614" y="1750390"/>
            <a:ext cx="1390015" cy="127635"/>
          </a:xfrm>
          <a:prstGeom prst="rect">
            <a:avLst/>
          </a:prstGeom>
        </p:spPr>
        <p:txBody>
          <a:bodyPr vert="horz" wrap="square" lIns="0" tIns="6350" rIns="0" bIns="0" rtlCol="0">
            <a:spAutoFit/>
          </a:bodyPr>
          <a:lstStyle/>
          <a:p>
            <a:pPr>
              <a:lnSpc>
                <a:spcPct val="100000"/>
              </a:lnSpc>
              <a:spcBef>
                <a:spcPts val="50"/>
              </a:spcBef>
            </a:pPr>
            <a:endParaRPr sz="200">
              <a:latin typeface="Times New Roman"/>
              <a:cs typeface="Times New Roman"/>
            </a:endParaRPr>
          </a:p>
          <a:p>
            <a:pPr marL="32384">
              <a:lnSpc>
                <a:spcPct val="100000"/>
              </a:lnSpc>
            </a:pPr>
            <a:r>
              <a:rPr sz="300" b="1" spc="-5" dirty="0">
                <a:solidFill>
                  <a:srgbClr val="231F20"/>
                </a:solidFill>
                <a:latin typeface="Arial"/>
                <a:cs typeface="Arial"/>
              </a:rPr>
              <a:t>ionos.com.au</a:t>
            </a:r>
            <a:endParaRPr sz="300">
              <a:latin typeface="Arial"/>
              <a:cs typeface="Arial"/>
            </a:endParaRPr>
          </a:p>
        </p:txBody>
      </p:sp>
      <p:sp>
        <p:nvSpPr>
          <p:cNvPr id="25" name="object 25"/>
          <p:cNvSpPr txBox="1"/>
          <p:nvPr/>
        </p:nvSpPr>
        <p:spPr>
          <a:xfrm>
            <a:off x="3936812" y="2410826"/>
            <a:ext cx="1002030" cy="176530"/>
          </a:xfrm>
          <a:prstGeom prst="rect">
            <a:avLst/>
          </a:prstGeom>
        </p:spPr>
        <p:txBody>
          <a:bodyPr vert="horz" wrap="square" lIns="0" tIns="0" rIns="0" bIns="0" rtlCol="0">
            <a:spAutoFit/>
          </a:bodyPr>
          <a:lstStyle/>
          <a:p>
            <a:pPr marL="12700">
              <a:lnSpc>
                <a:spcPct val="100000"/>
              </a:lnSpc>
              <a:tabLst>
                <a:tab pos="215265" algn="l"/>
                <a:tab pos="988694" algn="l"/>
              </a:tabLst>
            </a:pPr>
            <a:r>
              <a:rPr sz="250" spc="-5" dirty="0">
                <a:solidFill>
                  <a:srgbClr val="231F20"/>
                </a:solidFill>
                <a:latin typeface="Arial"/>
                <a:cs typeface="Arial"/>
              </a:rPr>
              <a:t>on:	</a:t>
            </a:r>
            <a:r>
              <a:rPr sz="450" u="sng" spc="-7" baseline="18518" dirty="0">
                <a:solidFill>
                  <a:srgbClr val="231F20"/>
                </a:solidFill>
                <a:latin typeface="Arial"/>
                <a:cs typeface="Arial"/>
              </a:rPr>
              <a:t> </a:t>
            </a:r>
            <a:r>
              <a:rPr sz="450" u="sng" spc="-15" baseline="18518" dirty="0">
                <a:solidFill>
                  <a:srgbClr val="231F20"/>
                </a:solidFill>
                <a:latin typeface="Arial"/>
                <a:cs typeface="Arial"/>
              </a:rPr>
              <a:t>24</a:t>
            </a:r>
            <a:r>
              <a:rPr sz="450" u="sng" spc="-67" baseline="18518" dirty="0">
                <a:solidFill>
                  <a:srgbClr val="231F20"/>
                </a:solidFill>
                <a:latin typeface="Arial"/>
                <a:cs typeface="Arial"/>
              </a:rPr>
              <a:t> </a:t>
            </a:r>
            <a:r>
              <a:rPr sz="450" u="sng" spc="-7" baseline="18518" dirty="0">
                <a:solidFill>
                  <a:srgbClr val="231F20"/>
                </a:solidFill>
                <a:latin typeface="Arial"/>
                <a:cs typeface="Arial"/>
              </a:rPr>
              <a:t>Feb,</a:t>
            </a:r>
            <a:r>
              <a:rPr sz="450" u="sng" spc="-67" baseline="18518" dirty="0">
                <a:solidFill>
                  <a:srgbClr val="231F20"/>
                </a:solidFill>
                <a:latin typeface="Arial"/>
                <a:cs typeface="Arial"/>
              </a:rPr>
              <a:t> </a:t>
            </a:r>
            <a:r>
              <a:rPr sz="450" u="sng" spc="-15" baseline="18518" dirty="0">
                <a:solidFill>
                  <a:srgbClr val="231F20"/>
                </a:solidFill>
                <a:latin typeface="Arial"/>
                <a:cs typeface="Arial"/>
              </a:rPr>
              <a:t>2016	</a:t>
            </a:r>
            <a:endParaRPr sz="450" baseline="18518">
              <a:latin typeface="Arial"/>
              <a:cs typeface="Arial"/>
            </a:endParaRPr>
          </a:p>
          <a:p>
            <a:pPr>
              <a:lnSpc>
                <a:spcPct val="100000"/>
              </a:lnSpc>
              <a:spcBef>
                <a:spcPts val="50"/>
              </a:spcBef>
            </a:pPr>
            <a:endParaRPr sz="500">
              <a:latin typeface="Times New Roman"/>
              <a:cs typeface="Times New Roman"/>
            </a:endParaRPr>
          </a:p>
          <a:p>
            <a:pPr marL="12700">
              <a:lnSpc>
                <a:spcPct val="100000"/>
              </a:lnSpc>
            </a:pPr>
            <a:r>
              <a:rPr sz="250" i="1" spc="-5" dirty="0">
                <a:solidFill>
                  <a:srgbClr val="231F20"/>
                </a:solidFill>
                <a:latin typeface="Arial"/>
                <a:cs typeface="Arial"/>
              </a:rPr>
              <a:t>Authorised Signatory</a:t>
            </a:r>
            <a:endParaRPr sz="250">
              <a:latin typeface="Arial"/>
              <a:cs typeface="Arial"/>
            </a:endParaRPr>
          </a:p>
        </p:txBody>
      </p:sp>
      <p:sp>
        <p:nvSpPr>
          <p:cNvPr id="26" name="object 26"/>
          <p:cNvSpPr txBox="1"/>
          <p:nvPr/>
        </p:nvSpPr>
        <p:spPr>
          <a:xfrm>
            <a:off x="4399205" y="1989447"/>
            <a:ext cx="424815" cy="59690"/>
          </a:xfrm>
          <a:prstGeom prst="rect">
            <a:avLst/>
          </a:prstGeom>
        </p:spPr>
        <p:txBody>
          <a:bodyPr vert="horz" wrap="square" lIns="0" tIns="0" rIns="0" bIns="0" rtlCol="0">
            <a:spAutoFit/>
          </a:bodyPr>
          <a:lstStyle/>
          <a:p>
            <a:pPr marL="12700">
              <a:lnSpc>
                <a:spcPct val="100000"/>
              </a:lnSpc>
            </a:pPr>
            <a:r>
              <a:rPr sz="300" spc="-5" dirty="0">
                <a:solidFill>
                  <a:srgbClr val="231F20"/>
                </a:solidFill>
                <a:latin typeface="Arial"/>
                <a:cs typeface="Arial"/>
              </a:rPr>
              <a:t>DAIS </a:t>
            </a:r>
            <a:r>
              <a:rPr sz="300" spc="-10" dirty="0">
                <a:solidFill>
                  <a:srgbClr val="231F20"/>
                </a:solidFill>
                <a:latin typeface="Arial"/>
                <a:cs typeface="Arial"/>
              </a:rPr>
              <a:t>STUDIO PTY</a:t>
            </a:r>
            <a:r>
              <a:rPr sz="300" spc="-45" dirty="0">
                <a:solidFill>
                  <a:srgbClr val="231F20"/>
                </a:solidFill>
                <a:latin typeface="Arial"/>
                <a:cs typeface="Arial"/>
              </a:rPr>
              <a:t> </a:t>
            </a:r>
            <a:r>
              <a:rPr sz="300" spc="-10" dirty="0">
                <a:solidFill>
                  <a:srgbClr val="231F20"/>
                </a:solidFill>
                <a:latin typeface="Arial"/>
                <a:cs typeface="Arial"/>
              </a:rPr>
              <a:t>LTD</a:t>
            </a:r>
            <a:endParaRPr sz="300">
              <a:latin typeface="Arial"/>
              <a:cs typeface="Arial"/>
            </a:endParaRPr>
          </a:p>
        </p:txBody>
      </p:sp>
      <p:sp>
        <p:nvSpPr>
          <p:cNvPr id="27" name="object 27"/>
          <p:cNvSpPr txBox="1"/>
          <p:nvPr/>
        </p:nvSpPr>
        <p:spPr>
          <a:xfrm>
            <a:off x="3936812" y="2258990"/>
            <a:ext cx="991235" cy="5778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Issued by:       </a:t>
            </a:r>
            <a:r>
              <a:rPr sz="450" spc="-15" baseline="18518" dirty="0">
                <a:solidFill>
                  <a:srgbClr val="231F20"/>
                </a:solidFill>
                <a:latin typeface="Arial"/>
                <a:cs typeface="Arial"/>
              </a:rPr>
              <a:t>TPP </a:t>
            </a:r>
            <a:r>
              <a:rPr sz="450" spc="-7" baseline="18518" dirty="0">
                <a:solidFill>
                  <a:srgbClr val="231F20"/>
                </a:solidFill>
                <a:latin typeface="Arial"/>
                <a:cs typeface="Arial"/>
              </a:rPr>
              <a:t>Wholesale Pty Ltd - </a:t>
            </a:r>
            <a:r>
              <a:rPr sz="450" spc="-15" baseline="18518" dirty="0">
                <a:solidFill>
                  <a:srgbClr val="231F20"/>
                </a:solidFill>
                <a:latin typeface="Arial"/>
                <a:cs typeface="Arial"/>
              </a:rPr>
              <a:t>ABN </a:t>
            </a:r>
            <a:r>
              <a:rPr sz="450" spc="-7" baseline="18518" dirty="0">
                <a:solidFill>
                  <a:srgbClr val="231F20"/>
                </a:solidFill>
                <a:latin typeface="Arial"/>
                <a:cs typeface="Arial"/>
              </a:rPr>
              <a:t>54 109 565</a:t>
            </a:r>
            <a:r>
              <a:rPr sz="450" spc="-75" baseline="18518" dirty="0">
                <a:solidFill>
                  <a:srgbClr val="231F20"/>
                </a:solidFill>
                <a:latin typeface="Arial"/>
                <a:cs typeface="Arial"/>
              </a:rPr>
              <a:t> </a:t>
            </a:r>
            <a:r>
              <a:rPr sz="450" spc="-7" baseline="18518" dirty="0">
                <a:solidFill>
                  <a:srgbClr val="231F20"/>
                </a:solidFill>
                <a:latin typeface="Arial"/>
                <a:cs typeface="Arial"/>
              </a:rPr>
              <a:t>095</a:t>
            </a:r>
            <a:endParaRPr sz="450" baseline="18518">
              <a:latin typeface="Arial"/>
              <a:cs typeface="Arial"/>
            </a:endParaRPr>
          </a:p>
        </p:txBody>
      </p:sp>
      <p:sp>
        <p:nvSpPr>
          <p:cNvPr id="28" name="object 28"/>
          <p:cNvSpPr/>
          <p:nvPr/>
        </p:nvSpPr>
        <p:spPr>
          <a:xfrm>
            <a:off x="3810584"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ln w="4749">
            <a:solidFill>
              <a:srgbClr val="97999C"/>
            </a:solidFill>
          </a:ln>
        </p:spPr>
        <p:txBody>
          <a:bodyPr wrap="square" lIns="0" tIns="0" rIns="0" bIns="0" rtlCol="0"/>
          <a:lstStyle/>
          <a:p>
            <a:endParaRPr/>
          </a:p>
        </p:txBody>
      </p:sp>
      <p:sp>
        <p:nvSpPr>
          <p:cNvPr id="29" name="object 29"/>
          <p:cNvSpPr/>
          <p:nvPr/>
        </p:nvSpPr>
        <p:spPr>
          <a:xfrm>
            <a:off x="5575643" y="744905"/>
            <a:ext cx="1788160" cy="1742439"/>
          </a:xfrm>
          <a:custGeom>
            <a:avLst/>
            <a:gdLst/>
            <a:ahLst/>
            <a:cxnLst/>
            <a:rect l="l" t="t" r="r" b="b"/>
            <a:pathLst>
              <a:path w="1788159" h="1742439">
                <a:moveTo>
                  <a:pt x="0" y="1741868"/>
                </a:moveTo>
                <a:lnTo>
                  <a:pt x="1787652" y="1741868"/>
                </a:lnTo>
                <a:lnTo>
                  <a:pt x="1787652" y="0"/>
                </a:lnTo>
                <a:lnTo>
                  <a:pt x="0" y="0"/>
                </a:lnTo>
                <a:lnTo>
                  <a:pt x="0" y="1741868"/>
                </a:lnTo>
                <a:close/>
              </a:path>
            </a:pathLst>
          </a:custGeom>
          <a:solidFill>
            <a:srgbClr val="231F20">
              <a:alpha val="39999"/>
            </a:srgbClr>
          </a:solidFill>
        </p:spPr>
        <p:txBody>
          <a:bodyPr wrap="square" lIns="0" tIns="0" rIns="0" bIns="0" rtlCol="0"/>
          <a:lstStyle/>
          <a:p>
            <a:endParaRPr/>
          </a:p>
        </p:txBody>
      </p:sp>
      <p:sp>
        <p:nvSpPr>
          <p:cNvPr id="30" name="object 30"/>
          <p:cNvSpPr/>
          <p:nvPr/>
        </p:nvSpPr>
        <p:spPr>
          <a:xfrm>
            <a:off x="5602173" y="771448"/>
            <a:ext cx="1660525" cy="1715770"/>
          </a:xfrm>
          <a:custGeom>
            <a:avLst/>
            <a:gdLst/>
            <a:ahLst/>
            <a:cxnLst/>
            <a:rect l="l" t="t" r="r" b="b"/>
            <a:pathLst>
              <a:path w="1660525" h="1715770">
                <a:moveTo>
                  <a:pt x="0" y="1715325"/>
                </a:moveTo>
                <a:lnTo>
                  <a:pt x="1660042" y="1715325"/>
                </a:lnTo>
                <a:lnTo>
                  <a:pt x="1660042" y="0"/>
                </a:lnTo>
                <a:lnTo>
                  <a:pt x="0" y="0"/>
                </a:lnTo>
                <a:lnTo>
                  <a:pt x="0" y="1715325"/>
                </a:lnTo>
                <a:close/>
              </a:path>
            </a:pathLst>
          </a:custGeom>
          <a:solidFill>
            <a:srgbClr val="FFFFFF"/>
          </a:solidFill>
        </p:spPr>
        <p:txBody>
          <a:bodyPr wrap="square" lIns="0" tIns="0" rIns="0" bIns="0" rtlCol="0"/>
          <a:lstStyle/>
          <a:p>
            <a:endParaRPr/>
          </a:p>
        </p:txBody>
      </p:sp>
      <p:sp>
        <p:nvSpPr>
          <p:cNvPr id="31" name="object 31"/>
          <p:cNvSpPr/>
          <p:nvPr/>
        </p:nvSpPr>
        <p:spPr>
          <a:xfrm>
            <a:off x="5636119" y="805395"/>
            <a:ext cx="1592580" cy="2353310"/>
          </a:xfrm>
          <a:custGeom>
            <a:avLst/>
            <a:gdLst/>
            <a:ahLst/>
            <a:cxnLst/>
            <a:rect l="l" t="t" r="r" b="b"/>
            <a:pathLst>
              <a:path w="1592579" h="2353310">
                <a:moveTo>
                  <a:pt x="0" y="2353233"/>
                </a:moveTo>
                <a:lnTo>
                  <a:pt x="1592148" y="2353233"/>
                </a:lnTo>
                <a:lnTo>
                  <a:pt x="1592148" y="0"/>
                </a:lnTo>
                <a:lnTo>
                  <a:pt x="0" y="0"/>
                </a:lnTo>
                <a:lnTo>
                  <a:pt x="0" y="2353233"/>
                </a:lnTo>
                <a:close/>
              </a:path>
            </a:pathLst>
          </a:custGeom>
          <a:ln w="15430">
            <a:solidFill>
              <a:srgbClr val="231F20"/>
            </a:solidFill>
          </a:ln>
        </p:spPr>
        <p:txBody>
          <a:bodyPr wrap="square" lIns="0" tIns="0" rIns="0" bIns="0" rtlCol="0"/>
          <a:lstStyle/>
          <a:p>
            <a:endParaRPr/>
          </a:p>
        </p:txBody>
      </p:sp>
      <p:sp>
        <p:nvSpPr>
          <p:cNvPr id="32" name="object 32"/>
          <p:cNvSpPr/>
          <p:nvPr/>
        </p:nvSpPr>
        <p:spPr>
          <a:xfrm>
            <a:off x="5659059" y="828328"/>
            <a:ext cx="1546860" cy="2307590"/>
          </a:xfrm>
          <a:custGeom>
            <a:avLst/>
            <a:gdLst/>
            <a:ahLst/>
            <a:cxnLst/>
            <a:rect l="l" t="t" r="r" b="b"/>
            <a:pathLst>
              <a:path w="1546859" h="2307590">
                <a:moveTo>
                  <a:pt x="0" y="2307361"/>
                </a:moveTo>
                <a:lnTo>
                  <a:pt x="1546275" y="2307361"/>
                </a:lnTo>
                <a:lnTo>
                  <a:pt x="1546275" y="0"/>
                </a:lnTo>
                <a:lnTo>
                  <a:pt x="0" y="0"/>
                </a:lnTo>
                <a:lnTo>
                  <a:pt x="0" y="2307361"/>
                </a:lnTo>
                <a:close/>
              </a:path>
            </a:pathLst>
          </a:custGeom>
          <a:ln w="3175">
            <a:solidFill>
              <a:srgbClr val="231F20"/>
            </a:solidFill>
          </a:ln>
        </p:spPr>
        <p:txBody>
          <a:bodyPr wrap="square" lIns="0" tIns="0" rIns="0" bIns="0" rtlCol="0"/>
          <a:lstStyle/>
          <a:p>
            <a:endParaRPr/>
          </a:p>
        </p:txBody>
      </p:sp>
      <p:sp>
        <p:nvSpPr>
          <p:cNvPr id="33" name="object 33"/>
          <p:cNvSpPr txBox="1"/>
          <p:nvPr/>
        </p:nvSpPr>
        <p:spPr>
          <a:xfrm>
            <a:off x="5728397" y="1791951"/>
            <a:ext cx="30035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This</a:t>
            </a:r>
            <a:r>
              <a:rPr sz="250" spc="-20" dirty="0">
                <a:solidFill>
                  <a:srgbClr val="231F20"/>
                </a:solidFill>
                <a:latin typeface="Arial"/>
                <a:cs typeface="Arial"/>
              </a:rPr>
              <a:t> </a:t>
            </a:r>
            <a:r>
              <a:rPr sz="250" spc="-5" dirty="0">
                <a:solidFill>
                  <a:srgbClr val="231F20"/>
                </a:solidFill>
                <a:latin typeface="Arial"/>
                <a:cs typeface="Arial"/>
              </a:rPr>
              <a:t>is</a:t>
            </a:r>
            <a:r>
              <a:rPr sz="250" spc="-20" dirty="0">
                <a:solidFill>
                  <a:srgbClr val="231F20"/>
                </a:solidFill>
                <a:latin typeface="Arial"/>
                <a:cs typeface="Arial"/>
              </a:rPr>
              <a:t> </a:t>
            </a:r>
            <a:r>
              <a:rPr sz="250" spc="-5" dirty="0">
                <a:solidFill>
                  <a:srgbClr val="231F20"/>
                </a:solidFill>
                <a:latin typeface="Arial"/>
                <a:cs typeface="Arial"/>
              </a:rPr>
              <a:t>to</a:t>
            </a:r>
            <a:r>
              <a:rPr sz="250" spc="-20" dirty="0">
                <a:solidFill>
                  <a:srgbClr val="231F20"/>
                </a:solidFill>
                <a:latin typeface="Arial"/>
                <a:cs typeface="Arial"/>
              </a:rPr>
              <a:t> </a:t>
            </a:r>
            <a:r>
              <a:rPr sz="250" spc="-5" dirty="0">
                <a:solidFill>
                  <a:srgbClr val="231F20"/>
                </a:solidFill>
                <a:latin typeface="Arial"/>
                <a:cs typeface="Arial"/>
              </a:rPr>
              <a:t>certify</a:t>
            </a:r>
            <a:r>
              <a:rPr sz="250" spc="-20" dirty="0">
                <a:solidFill>
                  <a:srgbClr val="231F20"/>
                </a:solidFill>
                <a:latin typeface="Arial"/>
                <a:cs typeface="Arial"/>
              </a:rPr>
              <a:t> </a:t>
            </a:r>
            <a:r>
              <a:rPr sz="250" spc="-5" dirty="0">
                <a:solidFill>
                  <a:srgbClr val="231F20"/>
                </a:solidFill>
                <a:latin typeface="Arial"/>
                <a:cs typeface="Arial"/>
              </a:rPr>
              <a:t>that</a:t>
            </a:r>
            <a:endParaRPr sz="250">
              <a:latin typeface="Arial"/>
              <a:cs typeface="Arial"/>
            </a:endParaRPr>
          </a:p>
        </p:txBody>
      </p:sp>
      <p:sp>
        <p:nvSpPr>
          <p:cNvPr id="34" name="object 34"/>
          <p:cNvSpPr/>
          <p:nvPr/>
        </p:nvSpPr>
        <p:spPr>
          <a:xfrm>
            <a:off x="5711355" y="2640012"/>
            <a:ext cx="541754" cy="174815"/>
          </a:xfrm>
          <a:prstGeom prst="rect">
            <a:avLst/>
          </a:prstGeom>
          <a:blipFill>
            <a:blip r:embed="rId6" cstate="print"/>
            <a:stretch>
              <a:fillRect/>
            </a:stretch>
          </a:blipFill>
        </p:spPr>
        <p:txBody>
          <a:bodyPr wrap="square" lIns="0" tIns="0" rIns="0" bIns="0" rtlCol="0"/>
          <a:lstStyle/>
          <a:p>
            <a:endParaRPr/>
          </a:p>
        </p:txBody>
      </p:sp>
      <p:sp>
        <p:nvSpPr>
          <p:cNvPr id="35" name="object 35"/>
          <p:cNvSpPr/>
          <p:nvPr/>
        </p:nvSpPr>
        <p:spPr>
          <a:xfrm>
            <a:off x="5731255" y="915631"/>
            <a:ext cx="308368" cy="308357"/>
          </a:xfrm>
          <a:prstGeom prst="rect">
            <a:avLst/>
          </a:prstGeom>
          <a:blipFill>
            <a:blip r:embed="rId7" cstate="print"/>
            <a:stretch>
              <a:fillRect/>
            </a:stretch>
          </a:blipFill>
        </p:spPr>
        <p:txBody>
          <a:bodyPr wrap="square" lIns="0" tIns="0" rIns="0" bIns="0" rtlCol="0"/>
          <a:lstStyle/>
          <a:p>
            <a:endParaRPr/>
          </a:p>
        </p:txBody>
      </p:sp>
      <p:sp>
        <p:nvSpPr>
          <p:cNvPr id="36" name="object 36"/>
          <p:cNvSpPr/>
          <p:nvPr/>
        </p:nvSpPr>
        <p:spPr>
          <a:xfrm>
            <a:off x="5746203" y="1849577"/>
            <a:ext cx="1390015" cy="127635"/>
          </a:xfrm>
          <a:custGeom>
            <a:avLst/>
            <a:gdLst/>
            <a:ahLst/>
            <a:cxnLst/>
            <a:rect l="l" t="t" r="r" b="b"/>
            <a:pathLst>
              <a:path w="1390015" h="127635">
                <a:moveTo>
                  <a:pt x="0" y="127431"/>
                </a:moveTo>
                <a:lnTo>
                  <a:pt x="1389481" y="127431"/>
                </a:lnTo>
                <a:lnTo>
                  <a:pt x="1389481" y="0"/>
                </a:lnTo>
                <a:lnTo>
                  <a:pt x="0" y="0"/>
                </a:lnTo>
                <a:lnTo>
                  <a:pt x="0" y="127431"/>
                </a:lnTo>
                <a:close/>
              </a:path>
            </a:pathLst>
          </a:custGeom>
          <a:solidFill>
            <a:srgbClr val="E2E0DF"/>
          </a:solidFill>
        </p:spPr>
        <p:txBody>
          <a:bodyPr wrap="square" lIns="0" tIns="0" rIns="0" bIns="0" rtlCol="0"/>
          <a:lstStyle/>
          <a:p>
            <a:endParaRPr/>
          </a:p>
        </p:txBody>
      </p:sp>
      <p:sp>
        <p:nvSpPr>
          <p:cNvPr id="37" name="object 37"/>
          <p:cNvSpPr/>
          <p:nvPr/>
        </p:nvSpPr>
        <p:spPr>
          <a:xfrm>
            <a:off x="5746203" y="2066924"/>
            <a:ext cx="1390015" cy="97155"/>
          </a:xfrm>
          <a:custGeom>
            <a:avLst/>
            <a:gdLst/>
            <a:ahLst/>
            <a:cxnLst/>
            <a:rect l="l" t="t" r="r" b="b"/>
            <a:pathLst>
              <a:path w="1390015" h="97155">
                <a:moveTo>
                  <a:pt x="0" y="96812"/>
                </a:moveTo>
                <a:lnTo>
                  <a:pt x="1389481" y="96812"/>
                </a:lnTo>
                <a:lnTo>
                  <a:pt x="1389481" y="0"/>
                </a:lnTo>
                <a:lnTo>
                  <a:pt x="0" y="0"/>
                </a:lnTo>
                <a:lnTo>
                  <a:pt x="0" y="96812"/>
                </a:lnTo>
                <a:close/>
              </a:path>
            </a:pathLst>
          </a:custGeom>
          <a:solidFill>
            <a:srgbClr val="E2E0DF"/>
          </a:solidFill>
        </p:spPr>
        <p:txBody>
          <a:bodyPr wrap="square" lIns="0" tIns="0" rIns="0" bIns="0" rtlCol="0"/>
          <a:lstStyle/>
          <a:p>
            <a:endParaRPr/>
          </a:p>
        </p:txBody>
      </p:sp>
      <p:sp>
        <p:nvSpPr>
          <p:cNvPr id="38" name="object 38"/>
          <p:cNvSpPr txBox="1"/>
          <p:nvPr/>
        </p:nvSpPr>
        <p:spPr>
          <a:xfrm>
            <a:off x="5728397" y="2009278"/>
            <a:ext cx="227965"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is</a:t>
            </a:r>
            <a:r>
              <a:rPr sz="250" spc="-45" dirty="0">
                <a:solidFill>
                  <a:srgbClr val="231F20"/>
                </a:solidFill>
                <a:latin typeface="Arial"/>
                <a:cs typeface="Arial"/>
              </a:rPr>
              <a:t> </a:t>
            </a:r>
            <a:r>
              <a:rPr sz="250" spc="-5" dirty="0">
                <a:solidFill>
                  <a:srgbClr val="231F20"/>
                </a:solidFill>
                <a:latin typeface="Arial"/>
                <a:cs typeface="Arial"/>
              </a:rPr>
              <a:t>registered</a:t>
            </a:r>
            <a:r>
              <a:rPr sz="250" spc="-45" dirty="0">
                <a:solidFill>
                  <a:srgbClr val="231F20"/>
                </a:solidFill>
                <a:latin typeface="Arial"/>
                <a:cs typeface="Arial"/>
              </a:rPr>
              <a:t> </a:t>
            </a:r>
            <a:r>
              <a:rPr sz="250" spc="-5" dirty="0">
                <a:solidFill>
                  <a:srgbClr val="231F20"/>
                </a:solidFill>
                <a:latin typeface="Arial"/>
                <a:cs typeface="Arial"/>
              </a:rPr>
              <a:t>to</a:t>
            </a:r>
            <a:endParaRPr sz="250">
              <a:latin typeface="Arial"/>
              <a:cs typeface="Arial"/>
            </a:endParaRPr>
          </a:p>
        </p:txBody>
      </p:sp>
      <p:sp>
        <p:nvSpPr>
          <p:cNvPr id="39" name="object 39"/>
          <p:cNvSpPr/>
          <p:nvPr/>
        </p:nvSpPr>
        <p:spPr>
          <a:xfrm>
            <a:off x="5944344" y="1747173"/>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40" name="object 40"/>
          <p:cNvSpPr/>
          <p:nvPr/>
        </p:nvSpPr>
        <p:spPr>
          <a:xfrm>
            <a:off x="5944344" y="2413924"/>
            <a:ext cx="773430" cy="0"/>
          </a:xfrm>
          <a:custGeom>
            <a:avLst/>
            <a:gdLst/>
            <a:ahLst/>
            <a:cxnLst/>
            <a:rect l="l" t="t" r="r" b="b"/>
            <a:pathLst>
              <a:path w="773429">
                <a:moveTo>
                  <a:pt x="0" y="0"/>
                </a:moveTo>
                <a:lnTo>
                  <a:pt x="773036" y="0"/>
                </a:lnTo>
              </a:path>
            </a:pathLst>
          </a:custGeom>
          <a:ln w="3175">
            <a:solidFill>
              <a:srgbClr val="231F20"/>
            </a:solidFill>
          </a:ln>
        </p:spPr>
        <p:txBody>
          <a:bodyPr wrap="square" lIns="0" tIns="0" rIns="0" bIns="0" rtlCol="0"/>
          <a:lstStyle/>
          <a:p>
            <a:endParaRPr/>
          </a:p>
        </p:txBody>
      </p:sp>
      <p:sp>
        <p:nvSpPr>
          <p:cNvPr id="41" name="object 41"/>
          <p:cNvSpPr/>
          <p:nvPr/>
        </p:nvSpPr>
        <p:spPr>
          <a:xfrm>
            <a:off x="6366586" y="2196236"/>
            <a:ext cx="214629" cy="60960"/>
          </a:xfrm>
          <a:custGeom>
            <a:avLst/>
            <a:gdLst/>
            <a:ahLst/>
            <a:cxnLst/>
            <a:rect l="l" t="t" r="r" b="b"/>
            <a:pathLst>
              <a:path w="214629" h="60960">
                <a:moveTo>
                  <a:pt x="0" y="60744"/>
                </a:moveTo>
                <a:lnTo>
                  <a:pt x="214325" y="60744"/>
                </a:lnTo>
                <a:lnTo>
                  <a:pt x="214325" y="0"/>
                </a:lnTo>
                <a:lnTo>
                  <a:pt x="0" y="0"/>
                </a:lnTo>
                <a:lnTo>
                  <a:pt x="0" y="60744"/>
                </a:lnTo>
                <a:close/>
              </a:path>
            </a:pathLst>
          </a:custGeom>
          <a:solidFill>
            <a:srgbClr val="E2E0DF"/>
          </a:solidFill>
        </p:spPr>
        <p:txBody>
          <a:bodyPr wrap="square" lIns="0" tIns="0" rIns="0" bIns="0" rtlCol="0"/>
          <a:lstStyle/>
          <a:p>
            <a:endParaRPr/>
          </a:p>
        </p:txBody>
      </p:sp>
      <p:sp>
        <p:nvSpPr>
          <p:cNvPr id="42" name="object 42"/>
          <p:cNvSpPr txBox="1"/>
          <p:nvPr/>
        </p:nvSpPr>
        <p:spPr>
          <a:xfrm>
            <a:off x="5567895" y="2486774"/>
            <a:ext cx="1971039" cy="2524125"/>
          </a:xfrm>
          <a:prstGeom prst="rect">
            <a:avLst/>
          </a:prstGeom>
        </p:spPr>
        <p:txBody>
          <a:bodyPr vert="horz" wrap="square" lIns="0" tIns="0" rIns="0" bIns="0" rtlCol="0">
            <a:spAutoFit/>
          </a:bodyPr>
          <a:lstStyle/>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spcBef>
                <a:spcPts val="25"/>
              </a:spcBef>
            </a:pPr>
            <a:endParaRPr sz="200">
              <a:latin typeface="Times New Roman"/>
              <a:cs typeface="Times New Roman"/>
            </a:endParaRPr>
          </a:p>
          <a:p>
            <a:pPr marL="172720">
              <a:lnSpc>
                <a:spcPct val="100000"/>
              </a:lnSpc>
            </a:pPr>
            <a:r>
              <a:rPr sz="250" i="1" spc="-5" dirty="0">
                <a:solidFill>
                  <a:srgbClr val="231F20"/>
                </a:solidFill>
                <a:latin typeface="Arial"/>
                <a:cs typeface="Arial"/>
              </a:rPr>
              <a:t>Authorised Signatory</a:t>
            </a:r>
            <a:endParaRPr sz="250">
              <a:latin typeface="Arial"/>
              <a:cs typeface="Arial"/>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marL="172720">
              <a:lnSpc>
                <a:spcPct val="100000"/>
              </a:lnSpc>
              <a:spcBef>
                <a:spcPts val="155"/>
              </a:spcBef>
            </a:pPr>
            <a:r>
              <a:rPr sz="250" spc="-5" dirty="0">
                <a:solidFill>
                  <a:srgbClr val="231F20"/>
                </a:solidFill>
                <a:latin typeface="Arial"/>
                <a:cs typeface="Arial"/>
              </a:rPr>
              <a:t>Larry</a:t>
            </a:r>
            <a:r>
              <a:rPr sz="250" spc="-50" dirty="0">
                <a:solidFill>
                  <a:srgbClr val="231F20"/>
                </a:solidFill>
                <a:latin typeface="Arial"/>
                <a:cs typeface="Arial"/>
              </a:rPr>
              <a:t> </a:t>
            </a:r>
            <a:r>
              <a:rPr sz="250" spc="-5" dirty="0">
                <a:solidFill>
                  <a:srgbClr val="231F20"/>
                </a:solidFill>
                <a:latin typeface="Arial"/>
                <a:cs typeface="Arial"/>
              </a:rPr>
              <a:t>Bloch</a:t>
            </a:r>
            <a:r>
              <a:rPr sz="250" spc="-50" dirty="0">
                <a:solidFill>
                  <a:srgbClr val="231F20"/>
                </a:solidFill>
                <a:latin typeface="Arial"/>
                <a:cs typeface="Arial"/>
              </a:rPr>
              <a:t> </a:t>
            </a:r>
            <a:r>
              <a:rPr sz="250" spc="-5" dirty="0">
                <a:solidFill>
                  <a:srgbClr val="231F20"/>
                </a:solidFill>
                <a:latin typeface="Arial"/>
                <a:cs typeface="Arial"/>
              </a:rPr>
              <a:t>CEO</a:t>
            </a:r>
            <a:endParaRPr sz="250">
              <a:latin typeface="Arial"/>
              <a:cs typeface="Arial"/>
            </a:endParaRPr>
          </a:p>
        </p:txBody>
      </p:sp>
      <p:sp>
        <p:nvSpPr>
          <p:cNvPr id="43" name="object 43"/>
          <p:cNvSpPr/>
          <p:nvPr/>
        </p:nvSpPr>
        <p:spPr>
          <a:xfrm>
            <a:off x="6532069" y="870833"/>
            <a:ext cx="617232" cy="185167"/>
          </a:xfrm>
          <a:prstGeom prst="rect">
            <a:avLst/>
          </a:prstGeom>
          <a:blipFill>
            <a:blip r:embed="rId8" cstate="print"/>
            <a:stretch>
              <a:fillRect/>
            </a:stretch>
          </a:blipFill>
        </p:spPr>
        <p:txBody>
          <a:bodyPr wrap="square" lIns="0" tIns="0" rIns="0" bIns="0" rtlCol="0"/>
          <a:lstStyle/>
          <a:p>
            <a:endParaRPr/>
          </a:p>
        </p:txBody>
      </p:sp>
      <p:sp>
        <p:nvSpPr>
          <p:cNvPr id="44" name="object 44"/>
          <p:cNvSpPr txBox="1"/>
          <p:nvPr/>
        </p:nvSpPr>
        <p:spPr>
          <a:xfrm>
            <a:off x="5728397" y="2197983"/>
            <a:ext cx="1393190" cy="116839"/>
          </a:xfrm>
          <a:prstGeom prst="rect">
            <a:avLst/>
          </a:prstGeom>
        </p:spPr>
        <p:txBody>
          <a:bodyPr vert="horz" wrap="square" lIns="0" tIns="0" rIns="0" bIns="0" rtlCol="0">
            <a:spAutoFit/>
          </a:bodyPr>
          <a:lstStyle/>
          <a:p>
            <a:pPr marL="12700" marR="5080">
              <a:lnSpc>
                <a:spcPct val="121900"/>
              </a:lnSpc>
            </a:pPr>
            <a:r>
              <a:rPr sz="250" spc="-5" dirty="0">
                <a:solidFill>
                  <a:srgbClr val="231F20"/>
                </a:solidFill>
                <a:latin typeface="Arial"/>
                <a:cs typeface="Arial"/>
              </a:rPr>
              <a:t>The domain name will be due for renewal on </a:t>
            </a:r>
            <a:r>
              <a:rPr sz="450" spc="-7" baseline="9259" dirty="0">
                <a:solidFill>
                  <a:srgbClr val="231F20"/>
                </a:solidFill>
                <a:latin typeface="Arial"/>
                <a:cs typeface="Arial"/>
              </a:rPr>
              <a:t>10/02/2017</a:t>
            </a:r>
            <a:r>
              <a:rPr sz="450" spc="104" baseline="9259" dirty="0">
                <a:solidFill>
                  <a:srgbClr val="231F20"/>
                </a:solidFill>
                <a:latin typeface="Arial"/>
                <a:cs typeface="Arial"/>
              </a:rPr>
              <a:t> </a:t>
            </a:r>
            <a:r>
              <a:rPr sz="250" spc="-5" dirty="0">
                <a:solidFill>
                  <a:srgbClr val="231F20"/>
                </a:solidFill>
                <a:latin typeface="Arial"/>
                <a:cs typeface="Arial"/>
              </a:rPr>
              <a:t>subject to the terms and conditions of  the</a:t>
            </a:r>
            <a:r>
              <a:rPr sz="250" spc="-30" dirty="0">
                <a:solidFill>
                  <a:srgbClr val="231F20"/>
                </a:solidFill>
                <a:latin typeface="Arial"/>
                <a:cs typeface="Arial"/>
              </a:rPr>
              <a:t> </a:t>
            </a:r>
            <a:r>
              <a:rPr sz="250" spc="-5" dirty="0">
                <a:solidFill>
                  <a:srgbClr val="231F20"/>
                </a:solidFill>
                <a:latin typeface="Arial"/>
                <a:cs typeface="Arial"/>
              </a:rPr>
              <a:t>domain</a:t>
            </a:r>
            <a:r>
              <a:rPr sz="250" spc="-30" dirty="0">
                <a:solidFill>
                  <a:srgbClr val="231F20"/>
                </a:solidFill>
                <a:latin typeface="Arial"/>
                <a:cs typeface="Arial"/>
              </a:rPr>
              <a:t> </a:t>
            </a:r>
            <a:r>
              <a:rPr sz="250" spc="-5" dirty="0">
                <a:solidFill>
                  <a:srgbClr val="231F20"/>
                </a:solidFill>
                <a:latin typeface="Arial"/>
                <a:cs typeface="Arial"/>
              </a:rPr>
              <a:t>name</a:t>
            </a:r>
            <a:r>
              <a:rPr sz="250" spc="-30" dirty="0">
                <a:solidFill>
                  <a:srgbClr val="231F20"/>
                </a:solidFill>
                <a:latin typeface="Arial"/>
                <a:cs typeface="Arial"/>
              </a:rPr>
              <a:t> </a:t>
            </a:r>
            <a:r>
              <a:rPr sz="250" spc="-5" dirty="0">
                <a:solidFill>
                  <a:srgbClr val="231F20"/>
                </a:solidFill>
                <a:latin typeface="Arial"/>
                <a:cs typeface="Arial"/>
              </a:rPr>
              <a:t>license.</a:t>
            </a:r>
            <a:endParaRPr sz="250">
              <a:latin typeface="Arial"/>
              <a:cs typeface="Arial"/>
            </a:endParaRPr>
          </a:p>
        </p:txBody>
      </p:sp>
      <p:sp>
        <p:nvSpPr>
          <p:cNvPr id="45" name="object 45"/>
          <p:cNvSpPr txBox="1"/>
          <p:nvPr/>
        </p:nvSpPr>
        <p:spPr>
          <a:xfrm>
            <a:off x="5728397" y="1391394"/>
            <a:ext cx="1162050" cy="352425"/>
          </a:xfrm>
          <a:prstGeom prst="rect">
            <a:avLst/>
          </a:prstGeom>
        </p:spPr>
        <p:txBody>
          <a:bodyPr vert="horz" wrap="square" lIns="0" tIns="0" rIns="0" bIns="0" rtlCol="0">
            <a:spAutoFit/>
          </a:bodyPr>
          <a:lstStyle/>
          <a:p>
            <a:pPr marL="12700">
              <a:lnSpc>
                <a:spcPts val="900"/>
              </a:lnSpc>
            </a:pPr>
            <a:r>
              <a:rPr sz="750" spc="10" dirty="0">
                <a:solidFill>
                  <a:srgbClr val="231F20"/>
                </a:solidFill>
                <a:latin typeface="Arial"/>
                <a:cs typeface="Arial"/>
              </a:rPr>
              <a:t>Certificate of</a:t>
            </a:r>
            <a:r>
              <a:rPr sz="750" spc="-60" dirty="0">
                <a:solidFill>
                  <a:srgbClr val="231F20"/>
                </a:solidFill>
                <a:latin typeface="Arial"/>
                <a:cs typeface="Arial"/>
              </a:rPr>
              <a:t> </a:t>
            </a:r>
            <a:r>
              <a:rPr sz="750" spc="10" dirty="0">
                <a:solidFill>
                  <a:srgbClr val="231F20"/>
                </a:solidFill>
                <a:latin typeface="Arial"/>
                <a:cs typeface="Arial"/>
              </a:rPr>
              <a:t>Registration</a:t>
            </a:r>
            <a:endParaRPr sz="750">
              <a:latin typeface="Arial"/>
              <a:cs typeface="Arial"/>
            </a:endParaRPr>
          </a:p>
          <a:p>
            <a:pPr marL="12700">
              <a:lnSpc>
                <a:spcPct val="100000"/>
              </a:lnSpc>
            </a:pPr>
            <a:r>
              <a:rPr sz="750" spc="15" dirty="0">
                <a:solidFill>
                  <a:srgbClr val="231F20"/>
                </a:solidFill>
                <a:latin typeface="Arial"/>
                <a:cs typeface="Arial"/>
              </a:rPr>
              <a:t>.com </a:t>
            </a:r>
            <a:r>
              <a:rPr sz="750" spc="5" dirty="0">
                <a:solidFill>
                  <a:srgbClr val="231F20"/>
                </a:solidFill>
                <a:latin typeface="Arial"/>
                <a:cs typeface="Arial"/>
              </a:rPr>
              <a:t>/ </a:t>
            </a:r>
            <a:r>
              <a:rPr sz="750" spc="10" dirty="0">
                <a:solidFill>
                  <a:srgbClr val="231F20"/>
                </a:solidFill>
                <a:latin typeface="Arial"/>
                <a:cs typeface="Arial"/>
              </a:rPr>
              <a:t>.net </a:t>
            </a:r>
            <a:r>
              <a:rPr sz="750" spc="15" dirty="0">
                <a:solidFill>
                  <a:srgbClr val="231F20"/>
                </a:solidFill>
                <a:latin typeface="Arial"/>
                <a:cs typeface="Arial"/>
              </a:rPr>
              <a:t>domain</a:t>
            </a:r>
            <a:r>
              <a:rPr sz="750" spc="-95" dirty="0">
                <a:solidFill>
                  <a:srgbClr val="231F20"/>
                </a:solidFill>
                <a:latin typeface="Arial"/>
                <a:cs typeface="Arial"/>
              </a:rPr>
              <a:t> </a:t>
            </a:r>
            <a:r>
              <a:rPr sz="750" spc="15" dirty="0">
                <a:solidFill>
                  <a:srgbClr val="231F20"/>
                </a:solidFill>
                <a:latin typeface="Arial"/>
                <a:cs typeface="Arial"/>
              </a:rPr>
              <a:t>names</a:t>
            </a:r>
            <a:endParaRPr sz="750">
              <a:latin typeface="Arial"/>
              <a:cs typeface="Arial"/>
            </a:endParaRPr>
          </a:p>
          <a:p>
            <a:pPr marL="12700">
              <a:lnSpc>
                <a:spcPct val="100000"/>
              </a:lnSpc>
              <a:spcBef>
                <a:spcPts val="570"/>
              </a:spcBef>
            </a:pPr>
            <a:r>
              <a:rPr sz="250" spc="-5" dirty="0">
                <a:solidFill>
                  <a:srgbClr val="231F20"/>
                </a:solidFill>
                <a:latin typeface="Arial"/>
                <a:cs typeface="Arial"/>
              </a:rPr>
              <a:t>Date of issue:  </a:t>
            </a:r>
            <a:r>
              <a:rPr sz="375" spc="-7" baseline="22222" dirty="0">
                <a:solidFill>
                  <a:srgbClr val="231F20"/>
                </a:solidFill>
                <a:latin typeface="Arial"/>
                <a:cs typeface="Arial"/>
              </a:rPr>
              <a:t>24 Feb,</a:t>
            </a:r>
            <a:r>
              <a:rPr sz="375" spc="-67" baseline="22222" dirty="0">
                <a:solidFill>
                  <a:srgbClr val="231F20"/>
                </a:solidFill>
                <a:latin typeface="Arial"/>
                <a:cs typeface="Arial"/>
              </a:rPr>
              <a:t> </a:t>
            </a:r>
            <a:r>
              <a:rPr sz="375" spc="-7" baseline="22222" dirty="0">
                <a:solidFill>
                  <a:srgbClr val="231F20"/>
                </a:solidFill>
                <a:latin typeface="Arial"/>
                <a:cs typeface="Arial"/>
              </a:rPr>
              <a:t>2016</a:t>
            </a:r>
            <a:endParaRPr sz="375" baseline="22222">
              <a:latin typeface="Arial"/>
              <a:cs typeface="Arial"/>
            </a:endParaRPr>
          </a:p>
        </p:txBody>
      </p:sp>
      <p:sp>
        <p:nvSpPr>
          <p:cNvPr id="46" name="object 46"/>
          <p:cNvSpPr txBox="1"/>
          <p:nvPr/>
        </p:nvSpPr>
        <p:spPr>
          <a:xfrm>
            <a:off x="4897386" y="2440254"/>
            <a:ext cx="2272665" cy="2693035"/>
          </a:xfrm>
          <a:prstGeom prst="rect">
            <a:avLst/>
          </a:prstGeom>
        </p:spPr>
        <p:txBody>
          <a:bodyPr vert="horz" wrap="square" lIns="0" tIns="18415" rIns="0" bIns="0" rtlCol="0">
            <a:spAutoFit/>
          </a:bodyPr>
          <a:lstStyle/>
          <a:p>
            <a:pPr marL="843280">
              <a:lnSpc>
                <a:spcPct val="100000"/>
              </a:lnSpc>
              <a:spcBef>
                <a:spcPts val="145"/>
              </a:spcBef>
              <a:tabLst>
                <a:tab pos="1052830" algn="l"/>
              </a:tabLst>
            </a:pPr>
            <a:r>
              <a:rPr sz="250" spc="-5" dirty="0">
                <a:solidFill>
                  <a:srgbClr val="231F20"/>
                </a:solidFill>
                <a:latin typeface="Arial"/>
                <a:cs typeface="Arial"/>
              </a:rPr>
              <a:t>on:	</a:t>
            </a:r>
            <a:r>
              <a:rPr sz="375" spc="-7" baseline="22222" dirty="0">
                <a:solidFill>
                  <a:srgbClr val="231F20"/>
                </a:solidFill>
                <a:latin typeface="Arial"/>
                <a:cs typeface="Arial"/>
              </a:rPr>
              <a:t>24 Feb, 2016</a:t>
            </a:r>
            <a:endParaRPr sz="375" baseline="22222">
              <a:latin typeface="Arial"/>
              <a:cs typeface="Arial"/>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spcBef>
                <a:spcPts val="40"/>
              </a:spcBef>
            </a:pPr>
            <a:endParaRPr sz="300">
              <a:latin typeface="Times New Roman"/>
              <a:cs typeface="Times New Roman"/>
            </a:endParaRPr>
          </a:p>
          <a:p>
            <a:pPr marR="1905635" indent="13335">
              <a:lnSpc>
                <a:spcPct val="111400"/>
              </a:lnSpc>
            </a:pPr>
            <a:r>
              <a:rPr sz="200" spc="-5" dirty="0">
                <a:solidFill>
                  <a:srgbClr val="231F20"/>
                </a:solidFill>
                <a:latin typeface="Arial"/>
                <a:cs typeface="Arial"/>
              </a:rPr>
              <a:t>to their contact details or others  licence.</a:t>
            </a:r>
            <a:endParaRPr sz="200">
              <a:latin typeface="Arial"/>
              <a:cs typeface="Arial"/>
            </a:endParaRPr>
          </a:p>
        </p:txBody>
      </p:sp>
      <p:sp>
        <p:nvSpPr>
          <p:cNvPr id="47" name="object 47"/>
          <p:cNvSpPr txBox="1"/>
          <p:nvPr/>
        </p:nvSpPr>
        <p:spPr>
          <a:xfrm>
            <a:off x="5764286" y="1884679"/>
            <a:ext cx="422275" cy="67310"/>
          </a:xfrm>
          <a:prstGeom prst="rect">
            <a:avLst/>
          </a:prstGeom>
        </p:spPr>
        <p:txBody>
          <a:bodyPr vert="horz" wrap="square" lIns="0" tIns="0" rIns="0" bIns="0" rtlCol="0">
            <a:spAutoFit/>
          </a:bodyPr>
          <a:lstStyle/>
          <a:p>
            <a:pPr marL="12700">
              <a:lnSpc>
                <a:spcPct val="100000"/>
              </a:lnSpc>
            </a:pPr>
            <a:r>
              <a:rPr sz="300" b="1" spc="-5" dirty="0">
                <a:solidFill>
                  <a:srgbClr val="231F20"/>
                </a:solidFill>
                <a:latin typeface="Arial"/>
                <a:cs typeface="Arial"/>
              </a:rPr>
              <a:t>ionosventures.com</a:t>
            </a:r>
            <a:endParaRPr sz="300">
              <a:latin typeface="Arial"/>
              <a:cs typeface="Arial"/>
            </a:endParaRPr>
          </a:p>
        </p:txBody>
      </p:sp>
      <p:sp>
        <p:nvSpPr>
          <p:cNvPr id="48" name="object 48"/>
          <p:cNvSpPr txBox="1"/>
          <p:nvPr/>
        </p:nvSpPr>
        <p:spPr>
          <a:xfrm>
            <a:off x="5755151" y="2092585"/>
            <a:ext cx="112395" cy="59690"/>
          </a:xfrm>
          <a:prstGeom prst="rect">
            <a:avLst/>
          </a:prstGeom>
        </p:spPr>
        <p:txBody>
          <a:bodyPr vert="horz" wrap="square" lIns="0" tIns="0" rIns="0" bIns="0" rtlCol="0">
            <a:spAutoFit/>
          </a:bodyPr>
          <a:lstStyle/>
          <a:p>
            <a:pPr marL="12700">
              <a:lnSpc>
                <a:spcPct val="100000"/>
              </a:lnSpc>
            </a:pPr>
            <a:r>
              <a:rPr sz="300" spc="-5" dirty="0">
                <a:solidFill>
                  <a:srgbClr val="231F20"/>
                </a:solidFill>
                <a:latin typeface="Arial"/>
                <a:cs typeface="Arial"/>
              </a:rPr>
              <a:t>DAIS</a:t>
            </a:r>
            <a:endParaRPr sz="300">
              <a:latin typeface="Arial"/>
              <a:cs typeface="Arial"/>
            </a:endParaRPr>
          </a:p>
        </p:txBody>
      </p:sp>
      <p:sp>
        <p:nvSpPr>
          <p:cNvPr id="49" name="object 49"/>
          <p:cNvSpPr txBox="1"/>
          <p:nvPr/>
        </p:nvSpPr>
        <p:spPr>
          <a:xfrm>
            <a:off x="5728397" y="2359394"/>
            <a:ext cx="866140" cy="51435"/>
          </a:xfrm>
          <a:prstGeom prst="rect">
            <a:avLst/>
          </a:prstGeom>
        </p:spPr>
        <p:txBody>
          <a:bodyPr vert="horz" wrap="square" lIns="0" tIns="0" rIns="0" bIns="0" rtlCol="0">
            <a:spAutoFit/>
          </a:bodyPr>
          <a:lstStyle/>
          <a:p>
            <a:pPr marL="12700">
              <a:lnSpc>
                <a:spcPct val="100000"/>
              </a:lnSpc>
            </a:pPr>
            <a:r>
              <a:rPr sz="250" spc="-5" dirty="0">
                <a:solidFill>
                  <a:srgbClr val="231F20"/>
                </a:solidFill>
                <a:latin typeface="Arial"/>
                <a:cs typeface="Arial"/>
              </a:rPr>
              <a:t>Issued by:        </a:t>
            </a:r>
            <a:r>
              <a:rPr sz="375" spc="-7" baseline="22222" dirty="0">
                <a:solidFill>
                  <a:srgbClr val="231F20"/>
                </a:solidFill>
                <a:latin typeface="Arial"/>
                <a:cs typeface="Arial"/>
              </a:rPr>
              <a:t>TPP Wholesale Pty Ltd - ABN 54 109 565</a:t>
            </a:r>
            <a:r>
              <a:rPr sz="375" spc="-44" baseline="22222" dirty="0">
                <a:solidFill>
                  <a:srgbClr val="231F20"/>
                </a:solidFill>
                <a:latin typeface="Arial"/>
                <a:cs typeface="Arial"/>
              </a:rPr>
              <a:t> </a:t>
            </a:r>
            <a:r>
              <a:rPr sz="375" spc="-7" baseline="22222" dirty="0">
                <a:solidFill>
                  <a:srgbClr val="231F20"/>
                </a:solidFill>
                <a:latin typeface="Arial"/>
                <a:cs typeface="Arial"/>
              </a:rPr>
              <a:t>095</a:t>
            </a:r>
            <a:endParaRPr sz="375" baseline="22222">
              <a:latin typeface="Arial"/>
              <a:cs typeface="Arial"/>
            </a:endParaRPr>
          </a:p>
        </p:txBody>
      </p:sp>
      <p:sp>
        <p:nvSpPr>
          <p:cNvPr id="50" name="object 50"/>
          <p:cNvSpPr/>
          <p:nvPr/>
        </p:nvSpPr>
        <p:spPr>
          <a:xfrm>
            <a:off x="5602173" y="771448"/>
            <a:ext cx="1660525" cy="2421255"/>
          </a:xfrm>
          <a:custGeom>
            <a:avLst/>
            <a:gdLst/>
            <a:ahLst/>
            <a:cxnLst/>
            <a:rect l="l" t="t" r="r" b="b"/>
            <a:pathLst>
              <a:path w="1660525" h="2421255">
                <a:moveTo>
                  <a:pt x="0" y="2421115"/>
                </a:moveTo>
                <a:lnTo>
                  <a:pt x="1660042" y="2421115"/>
                </a:lnTo>
                <a:lnTo>
                  <a:pt x="1660042" y="0"/>
                </a:lnTo>
                <a:lnTo>
                  <a:pt x="0" y="0"/>
                </a:lnTo>
                <a:lnTo>
                  <a:pt x="0" y="2421115"/>
                </a:lnTo>
                <a:close/>
              </a:path>
            </a:pathLst>
          </a:custGeom>
          <a:ln w="4749">
            <a:solidFill>
              <a:srgbClr val="97999C"/>
            </a:solidFill>
          </a:ln>
        </p:spPr>
        <p:txBody>
          <a:bodyPr wrap="square" lIns="0" tIns="0" rIns="0" bIns="0" rtlCol="0"/>
          <a:lstStyle/>
          <a:p>
            <a:endParaRPr/>
          </a:p>
        </p:txBody>
      </p:sp>
      <p:sp>
        <p:nvSpPr>
          <p:cNvPr id="51" name="object 51"/>
          <p:cNvSpPr/>
          <p:nvPr/>
        </p:nvSpPr>
        <p:spPr>
          <a:xfrm>
            <a:off x="4341416" y="1507909"/>
            <a:ext cx="3192934" cy="2495810"/>
          </a:xfrm>
          <a:prstGeom prst="rect">
            <a:avLst/>
          </a:prstGeom>
          <a:blipFill>
            <a:blip r:embed="rId9" cstate="print"/>
            <a:stretch>
              <a:fillRect/>
            </a:stretch>
          </a:blipFill>
        </p:spPr>
        <p:txBody>
          <a:bodyPr wrap="square" lIns="0" tIns="0" rIns="0" bIns="0" rtlCol="0"/>
          <a:lstStyle/>
          <a:p>
            <a:endParaRPr/>
          </a:p>
        </p:txBody>
      </p:sp>
      <p:sp>
        <p:nvSpPr>
          <p:cNvPr id="52" name="object 52"/>
          <p:cNvSpPr txBox="1"/>
          <p:nvPr/>
        </p:nvSpPr>
        <p:spPr>
          <a:xfrm>
            <a:off x="9122509" y="3003194"/>
            <a:ext cx="233679" cy="122491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governance</a:t>
            </a:r>
            <a:endParaRPr sz="1200">
              <a:latin typeface="Lucida Sans"/>
              <a:cs typeface="Lucida Sans"/>
            </a:endParaRPr>
          </a:p>
        </p:txBody>
      </p:sp>
      <p:sp>
        <p:nvSpPr>
          <p:cNvPr id="53" name="object 53"/>
          <p:cNvSpPr/>
          <p:nvPr/>
        </p:nvSpPr>
        <p:spPr>
          <a:xfrm>
            <a:off x="9088958" y="289429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4" name="object 54"/>
          <p:cNvSpPr/>
          <p:nvPr/>
        </p:nvSpPr>
        <p:spPr>
          <a:xfrm>
            <a:off x="9101626" y="264537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55" name="object 5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6" name="object 56"/>
          <p:cNvSpPr/>
          <p:nvPr/>
        </p:nvSpPr>
        <p:spPr>
          <a:xfrm>
            <a:off x="9363081" y="2645816"/>
            <a:ext cx="0" cy="236220"/>
          </a:xfrm>
          <a:custGeom>
            <a:avLst/>
            <a:gdLst/>
            <a:ahLst/>
            <a:cxnLst/>
            <a:rect l="l" t="t" r="r" b="b"/>
            <a:pathLst>
              <a:path h="236219">
                <a:moveTo>
                  <a:pt x="0" y="0"/>
                </a:moveTo>
                <a:lnTo>
                  <a:pt x="0" y="236143"/>
                </a:lnTo>
              </a:path>
            </a:pathLst>
          </a:custGeom>
          <a:ln w="25336">
            <a:solidFill>
              <a:srgbClr val="FFFFFF"/>
            </a:solidFill>
          </a:ln>
        </p:spPr>
        <p:txBody>
          <a:bodyPr wrap="square" lIns="0" tIns="0" rIns="0" bIns="0" rtlCol="0"/>
          <a:lstStyle/>
          <a:p>
            <a:endParaRPr/>
          </a:p>
        </p:txBody>
      </p:sp>
      <p:sp>
        <p:nvSpPr>
          <p:cNvPr id="57" name="object 57"/>
          <p:cNvSpPr/>
          <p:nvPr/>
        </p:nvSpPr>
        <p:spPr>
          <a:xfrm>
            <a:off x="9176219" y="2688004"/>
            <a:ext cx="92710" cy="128905"/>
          </a:xfrm>
          <a:custGeom>
            <a:avLst/>
            <a:gdLst/>
            <a:ahLst/>
            <a:cxnLst/>
            <a:rect l="l" t="t" r="r" b="b"/>
            <a:pathLst>
              <a:path w="92709" h="128905">
                <a:moveTo>
                  <a:pt x="82541" y="114896"/>
                </a:moveTo>
                <a:lnTo>
                  <a:pt x="24295" y="114896"/>
                </a:lnTo>
                <a:lnTo>
                  <a:pt x="27012" y="119989"/>
                </a:lnTo>
                <a:lnTo>
                  <a:pt x="31038" y="123583"/>
                </a:lnTo>
                <a:lnTo>
                  <a:pt x="41668" y="127838"/>
                </a:lnTo>
                <a:lnTo>
                  <a:pt x="47713" y="128904"/>
                </a:lnTo>
                <a:lnTo>
                  <a:pt x="59054" y="128904"/>
                </a:lnTo>
                <a:lnTo>
                  <a:pt x="63601" y="127965"/>
                </a:lnTo>
                <a:lnTo>
                  <a:pt x="72580" y="124180"/>
                </a:lnTo>
                <a:lnTo>
                  <a:pt x="76631" y="121284"/>
                </a:lnTo>
                <a:lnTo>
                  <a:pt x="82541" y="114896"/>
                </a:lnTo>
                <a:close/>
              </a:path>
              <a:path w="92709" h="128905">
                <a:moveTo>
                  <a:pt x="25184" y="0"/>
                </a:moveTo>
                <a:lnTo>
                  <a:pt x="0" y="0"/>
                </a:lnTo>
                <a:lnTo>
                  <a:pt x="0" y="126606"/>
                </a:lnTo>
                <a:lnTo>
                  <a:pt x="23952" y="126606"/>
                </a:lnTo>
                <a:lnTo>
                  <a:pt x="23952" y="114896"/>
                </a:lnTo>
                <a:lnTo>
                  <a:pt x="82541" y="114896"/>
                </a:lnTo>
                <a:lnTo>
                  <a:pt x="83845" y="113487"/>
                </a:lnTo>
                <a:lnTo>
                  <a:pt x="85815" y="110121"/>
                </a:lnTo>
                <a:lnTo>
                  <a:pt x="42075" y="110121"/>
                </a:lnTo>
                <a:lnTo>
                  <a:pt x="38887" y="109308"/>
                </a:lnTo>
                <a:lnTo>
                  <a:pt x="24295" y="84645"/>
                </a:lnTo>
                <a:lnTo>
                  <a:pt x="24295" y="76961"/>
                </a:lnTo>
                <a:lnTo>
                  <a:pt x="42075" y="51434"/>
                </a:lnTo>
                <a:lnTo>
                  <a:pt x="85926" y="51434"/>
                </a:lnTo>
                <a:lnTo>
                  <a:pt x="83845" y="47878"/>
                </a:lnTo>
                <a:lnTo>
                  <a:pt x="82203" y="46100"/>
                </a:lnTo>
                <a:lnTo>
                  <a:pt x="25184" y="46100"/>
                </a:lnTo>
                <a:lnTo>
                  <a:pt x="25184" y="0"/>
                </a:lnTo>
                <a:close/>
              </a:path>
              <a:path w="92709" h="128905">
                <a:moveTo>
                  <a:pt x="85926" y="51434"/>
                </a:moveTo>
                <a:lnTo>
                  <a:pt x="49542" y="51434"/>
                </a:lnTo>
                <a:lnTo>
                  <a:pt x="52755" y="52222"/>
                </a:lnTo>
                <a:lnTo>
                  <a:pt x="58077" y="55410"/>
                </a:lnTo>
                <a:lnTo>
                  <a:pt x="67195" y="76961"/>
                </a:lnTo>
                <a:lnTo>
                  <a:pt x="67195" y="84645"/>
                </a:lnTo>
                <a:lnTo>
                  <a:pt x="49542" y="110121"/>
                </a:lnTo>
                <a:lnTo>
                  <a:pt x="85815" y="110121"/>
                </a:lnTo>
                <a:lnTo>
                  <a:pt x="86766" y="108496"/>
                </a:lnTo>
                <a:lnTo>
                  <a:pt x="91262" y="96316"/>
                </a:lnTo>
                <a:lnTo>
                  <a:pt x="92379" y="89077"/>
                </a:lnTo>
                <a:lnTo>
                  <a:pt x="92379" y="72288"/>
                </a:lnTo>
                <a:lnTo>
                  <a:pt x="91262" y="65049"/>
                </a:lnTo>
                <a:lnTo>
                  <a:pt x="86766" y="52870"/>
                </a:lnTo>
                <a:lnTo>
                  <a:pt x="85926" y="51434"/>
                </a:lnTo>
                <a:close/>
              </a:path>
              <a:path w="92709" h="128905">
                <a:moveTo>
                  <a:pt x="59054" y="32461"/>
                </a:moveTo>
                <a:lnTo>
                  <a:pt x="48767" y="32461"/>
                </a:lnTo>
                <a:lnTo>
                  <a:pt x="43294" y="33540"/>
                </a:lnTo>
                <a:lnTo>
                  <a:pt x="32778" y="37922"/>
                </a:lnTo>
                <a:lnTo>
                  <a:pt x="28613" y="41376"/>
                </a:lnTo>
                <a:lnTo>
                  <a:pt x="25539" y="46100"/>
                </a:lnTo>
                <a:lnTo>
                  <a:pt x="82203" y="46100"/>
                </a:lnTo>
                <a:lnTo>
                  <a:pt x="76631" y="40068"/>
                </a:lnTo>
                <a:lnTo>
                  <a:pt x="72580" y="37185"/>
                </a:lnTo>
                <a:lnTo>
                  <a:pt x="63601" y="33400"/>
                </a:lnTo>
                <a:lnTo>
                  <a:pt x="59054" y="32461"/>
                </a:lnTo>
                <a:close/>
              </a:path>
            </a:pathLst>
          </a:custGeom>
          <a:solidFill>
            <a:srgbClr val="FFFFFF"/>
          </a:solidFill>
        </p:spPr>
        <p:txBody>
          <a:bodyPr wrap="square" lIns="0" tIns="0" rIns="0" bIns="0" rtlCol="0"/>
          <a:lstStyle/>
          <a:p>
            <a:endParaRPr/>
          </a:p>
        </p:txBody>
      </p:sp>
      <p:sp>
        <p:nvSpPr>
          <p:cNvPr id="58" name="object 58"/>
          <p:cNvSpPr/>
          <p:nvPr/>
        </p:nvSpPr>
        <p:spPr>
          <a:xfrm>
            <a:off x="9277924" y="2706448"/>
            <a:ext cx="38735" cy="60325"/>
          </a:xfrm>
          <a:custGeom>
            <a:avLst/>
            <a:gdLst/>
            <a:ahLst/>
            <a:cxnLst/>
            <a:rect l="l" t="t" r="r" b="b"/>
            <a:pathLst>
              <a:path w="38734" h="60325">
                <a:moveTo>
                  <a:pt x="8517" y="47586"/>
                </a:moveTo>
                <a:lnTo>
                  <a:pt x="1609" y="47586"/>
                </a:lnTo>
                <a:lnTo>
                  <a:pt x="1718" y="49898"/>
                </a:lnTo>
                <a:lnTo>
                  <a:pt x="17039" y="59931"/>
                </a:lnTo>
                <a:lnTo>
                  <a:pt x="25700" y="59931"/>
                </a:lnTo>
                <a:lnTo>
                  <a:pt x="30628" y="58242"/>
                </a:lnTo>
                <a:lnTo>
                  <a:pt x="34140" y="54419"/>
                </a:lnTo>
                <a:lnTo>
                  <a:pt x="18258" y="54419"/>
                </a:lnTo>
                <a:lnTo>
                  <a:pt x="17077" y="54292"/>
                </a:lnTo>
                <a:lnTo>
                  <a:pt x="8568" y="48844"/>
                </a:lnTo>
                <a:lnTo>
                  <a:pt x="8517" y="47586"/>
                </a:lnTo>
                <a:close/>
              </a:path>
              <a:path w="38734" h="60325">
                <a:moveTo>
                  <a:pt x="38489" y="35814"/>
                </a:moveTo>
                <a:lnTo>
                  <a:pt x="31987" y="35814"/>
                </a:lnTo>
                <a:lnTo>
                  <a:pt x="31987" y="40919"/>
                </a:lnTo>
                <a:lnTo>
                  <a:pt x="31788" y="42773"/>
                </a:lnTo>
                <a:lnTo>
                  <a:pt x="21675" y="54419"/>
                </a:lnTo>
                <a:lnTo>
                  <a:pt x="34140" y="54419"/>
                </a:lnTo>
                <a:lnTo>
                  <a:pt x="36915" y="51409"/>
                </a:lnTo>
                <a:lnTo>
                  <a:pt x="38489" y="46266"/>
                </a:lnTo>
                <a:lnTo>
                  <a:pt x="38489" y="35814"/>
                </a:lnTo>
                <a:close/>
              </a:path>
              <a:path w="38734" h="60325">
                <a:moveTo>
                  <a:pt x="22043" y="0"/>
                </a:moveTo>
                <a:lnTo>
                  <a:pt x="15769" y="0"/>
                </a:lnTo>
                <a:lnTo>
                  <a:pt x="12708" y="685"/>
                </a:lnTo>
                <a:lnTo>
                  <a:pt x="0" y="25158"/>
                </a:lnTo>
                <a:lnTo>
                  <a:pt x="377" y="27762"/>
                </a:lnTo>
                <a:lnTo>
                  <a:pt x="15604" y="43370"/>
                </a:lnTo>
                <a:lnTo>
                  <a:pt x="21459" y="43370"/>
                </a:lnTo>
                <a:lnTo>
                  <a:pt x="24011" y="42773"/>
                </a:lnTo>
                <a:lnTo>
                  <a:pt x="28837" y="40335"/>
                </a:lnTo>
                <a:lnTo>
                  <a:pt x="30628" y="38417"/>
                </a:lnTo>
                <a:lnTo>
                  <a:pt x="31117" y="37363"/>
                </a:lnTo>
                <a:lnTo>
                  <a:pt x="16874" y="37363"/>
                </a:lnTo>
                <a:lnTo>
                  <a:pt x="14982" y="36893"/>
                </a:lnTo>
                <a:lnTo>
                  <a:pt x="7285" y="23253"/>
                </a:lnTo>
                <a:lnTo>
                  <a:pt x="7295" y="19278"/>
                </a:lnTo>
                <a:lnTo>
                  <a:pt x="17509" y="6096"/>
                </a:lnTo>
                <a:lnTo>
                  <a:pt x="31422" y="6096"/>
                </a:lnTo>
                <a:lnTo>
                  <a:pt x="30653" y="4660"/>
                </a:lnTo>
                <a:lnTo>
                  <a:pt x="28926" y="2908"/>
                </a:lnTo>
                <a:lnTo>
                  <a:pt x="24481" y="584"/>
                </a:lnTo>
                <a:lnTo>
                  <a:pt x="22043" y="0"/>
                </a:lnTo>
                <a:close/>
              </a:path>
              <a:path w="38734" h="60325">
                <a:moveTo>
                  <a:pt x="31422" y="6096"/>
                </a:moveTo>
                <a:lnTo>
                  <a:pt x="21890" y="6096"/>
                </a:lnTo>
                <a:lnTo>
                  <a:pt x="23732" y="6527"/>
                </a:lnTo>
                <a:lnTo>
                  <a:pt x="26755" y="8255"/>
                </a:lnTo>
                <a:lnTo>
                  <a:pt x="31669" y="19278"/>
                </a:lnTo>
                <a:lnTo>
                  <a:pt x="31646" y="23253"/>
                </a:lnTo>
                <a:lnTo>
                  <a:pt x="21421" y="37363"/>
                </a:lnTo>
                <a:lnTo>
                  <a:pt x="31117" y="37363"/>
                </a:lnTo>
                <a:lnTo>
                  <a:pt x="31835" y="35814"/>
                </a:lnTo>
                <a:lnTo>
                  <a:pt x="38489" y="35814"/>
                </a:lnTo>
                <a:lnTo>
                  <a:pt x="38489" y="6985"/>
                </a:lnTo>
                <a:lnTo>
                  <a:pt x="31898" y="6985"/>
                </a:lnTo>
                <a:lnTo>
                  <a:pt x="31422" y="6096"/>
                </a:lnTo>
                <a:close/>
              </a:path>
              <a:path w="38734" h="60325">
                <a:moveTo>
                  <a:pt x="38489" y="977"/>
                </a:moveTo>
                <a:lnTo>
                  <a:pt x="31987" y="977"/>
                </a:lnTo>
                <a:lnTo>
                  <a:pt x="31898" y="6985"/>
                </a:lnTo>
                <a:lnTo>
                  <a:pt x="38489" y="6985"/>
                </a:lnTo>
                <a:lnTo>
                  <a:pt x="38489" y="977"/>
                </a:lnTo>
                <a:close/>
              </a:path>
            </a:pathLst>
          </a:custGeom>
          <a:solidFill>
            <a:srgbClr val="FFFFFF"/>
          </a:solidFill>
        </p:spPr>
        <p:txBody>
          <a:bodyPr wrap="square" lIns="0" tIns="0" rIns="0" bIns="0" rtlCol="0"/>
          <a:lstStyle/>
          <a:p>
            <a:endParaRPr/>
          </a:p>
        </p:txBody>
      </p:sp>
      <p:sp>
        <p:nvSpPr>
          <p:cNvPr id="59" name="object 59"/>
          <p:cNvSpPr/>
          <p:nvPr/>
        </p:nvSpPr>
        <p:spPr>
          <a:xfrm>
            <a:off x="7169670" y="2563863"/>
            <a:ext cx="1431925" cy="2565400"/>
          </a:xfrm>
          <a:custGeom>
            <a:avLst/>
            <a:gdLst/>
            <a:ahLst/>
            <a:cxnLst/>
            <a:rect l="l" t="t" r="r" b="b"/>
            <a:pathLst>
              <a:path w="1431925" h="2565400">
                <a:moveTo>
                  <a:pt x="0" y="2564892"/>
                </a:moveTo>
                <a:lnTo>
                  <a:pt x="1431772" y="2564892"/>
                </a:lnTo>
                <a:lnTo>
                  <a:pt x="1431772" y="0"/>
                </a:lnTo>
                <a:lnTo>
                  <a:pt x="0" y="0"/>
                </a:lnTo>
                <a:lnTo>
                  <a:pt x="0" y="2564892"/>
                </a:lnTo>
                <a:close/>
              </a:path>
            </a:pathLst>
          </a:custGeom>
          <a:solidFill>
            <a:srgbClr val="231F20">
              <a:alpha val="39999"/>
            </a:srgbClr>
          </a:solidFill>
        </p:spPr>
        <p:txBody>
          <a:bodyPr wrap="square" lIns="0" tIns="0" rIns="0" bIns="0" rtlCol="0"/>
          <a:lstStyle/>
          <a:p>
            <a:endParaRPr/>
          </a:p>
        </p:txBody>
      </p:sp>
      <p:sp>
        <p:nvSpPr>
          <p:cNvPr id="60" name="object 60"/>
          <p:cNvSpPr/>
          <p:nvPr/>
        </p:nvSpPr>
        <p:spPr>
          <a:xfrm>
            <a:off x="6578079" y="2579471"/>
            <a:ext cx="1943096" cy="2470480"/>
          </a:xfrm>
          <a:prstGeom prst="rect">
            <a:avLst/>
          </a:prstGeom>
          <a:blipFill>
            <a:blip r:embed="rId10" cstate="print"/>
            <a:stretch>
              <a:fillRect/>
            </a:stretch>
          </a:blipFill>
        </p:spPr>
        <p:txBody>
          <a:bodyPr wrap="square" lIns="0" tIns="0" rIns="0" bIns="0" rtlCol="0"/>
          <a:lstStyle/>
          <a:p>
            <a:endParaRPr/>
          </a:p>
        </p:txBody>
      </p:sp>
      <p:sp>
        <p:nvSpPr>
          <p:cNvPr id="61" name="object 61"/>
          <p:cNvSpPr/>
          <p:nvPr/>
        </p:nvSpPr>
        <p:spPr>
          <a:xfrm>
            <a:off x="7538428" y="2610408"/>
            <a:ext cx="464184" cy="2359660"/>
          </a:xfrm>
          <a:custGeom>
            <a:avLst/>
            <a:gdLst/>
            <a:ahLst/>
            <a:cxnLst/>
            <a:rect l="l" t="t" r="r" b="b"/>
            <a:pathLst>
              <a:path w="464184" h="2359660">
                <a:moveTo>
                  <a:pt x="0" y="2359152"/>
                </a:moveTo>
                <a:lnTo>
                  <a:pt x="464184" y="2359152"/>
                </a:lnTo>
                <a:lnTo>
                  <a:pt x="464184" y="0"/>
                </a:lnTo>
                <a:lnTo>
                  <a:pt x="0" y="0"/>
                </a:lnTo>
                <a:lnTo>
                  <a:pt x="0" y="2359152"/>
                </a:lnTo>
                <a:close/>
              </a:path>
            </a:pathLst>
          </a:custGeom>
          <a:solidFill>
            <a:srgbClr val="231F20">
              <a:alpha val="39999"/>
            </a:srgbClr>
          </a:solidFill>
        </p:spPr>
        <p:txBody>
          <a:bodyPr wrap="square" lIns="0" tIns="0" rIns="0" bIns="0" rtlCol="0"/>
          <a:lstStyle/>
          <a:p>
            <a:endParaRPr/>
          </a:p>
        </p:txBody>
      </p:sp>
      <p:sp>
        <p:nvSpPr>
          <p:cNvPr id="62" name="object 62"/>
          <p:cNvSpPr/>
          <p:nvPr/>
        </p:nvSpPr>
        <p:spPr>
          <a:xfrm>
            <a:off x="6299250" y="2626055"/>
            <a:ext cx="1620276" cy="2259786"/>
          </a:xfrm>
          <a:prstGeom prst="rect">
            <a:avLst/>
          </a:prstGeom>
          <a:blipFill>
            <a:blip r:embed="rId11" cstate="print"/>
            <a:stretch>
              <a:fillRect/>
            </a:stretch>
          </a:blipFill>
        </p:spPr>
        <p:txBody>
          <a:bodyPr wrap="square" lIns="0" tIns="0" rIns="0" bIns="0" rtlCol="0"/>
          <a:lstStyle/>
          <a:p>
            <a:endParaRPr/>
          </a:p>
        </p:txBody>
      </p:sp>
      <p:sp>
        <p:nvSpPr>
          <p:cNvPr id="63" name="object 63"/>
          <p:cNvSpPr/>
          <p:nvPr/>
        </p:nvSpPr>
        <p:spPr>
          <a:xfrm>
            <a:off x="7169670" y="2486774"/>
            <a:ext cx="368935" cy="2524125"/>
          </a:xfrm>
          <a:custGeom>
            <a:avLst/>
            <a:gdLst/>
            <a:ahLst/>
            <a:cxnLst/>
            <a:rect l="l" t="t" r="r" b="b"/>
            <a:pathLst>
              <a:path w="368934" h="2524125">
                <a:moveTo>
                  <a:pt x="0" y="2523744"/>
                </a:moveTo>
                <a:lnTo>
                  <a:pt x="368757" y="2523744"/>
                </a:lnTo>
                <a:lnTo>
                  <a:pt x="368757" y="0"/>
                </a:lnTo>
                <a:lnTo>
                  <a:pt x="0" y="0"/>
                </a:lnTo>
                <a:lnTo>
                  <a:pt x="0" y="2523744"/>
                </a:lnTo>
                <a:close/>
              </a:path>
            </a:pathLst>
          </a:custGeom>
          <a:solidFill>
            <a:srgbClr val="231F20">
              <a:alpha val="39999"/>
            </a:srgbClr>
          </a:solidFill>
        </p:spPr>
        <p:txBody>
          <a:bodyPr wrap="square" lIns="0" tIns="0" rIns="0" bIns="0" rtlCol="0"/>
          <a:lstStyle/>
          <a:p>
            <a:endParaRPr/>
          </a:p>
        </p:txBody>
      </p:sp>
      <p:sp>
        <p:nvSpPr>
          <p:cNvPr id="64" name="object 64"/>
          <p:cNvSpPr/>
          <p:nvPr/>
        </p:nvSpPr>
        <p:spPr>
          <a:xfrm>
            <a:off x="5583621" y="2502699"/>
            <a:ext cx="1875240" cy="2428786"/>
          </a:xfrm>
          <a:prstGeom prst="rect">
            <a:avLst/>
          </a:prstGeom>
          <a:blipFill>
            <a:blip r:embed="rId12" cstate="print"/>
            <a:stretch>
              <a:fillRect/>
            </a:stretch>
          </a:blipFill>
        </p:spPr>
        <p:txBody>
          <a:bodyPr wrap="square" lIns="0" tIns="0" rIns="0" bIns="0" rtlCol="0"/>
          <a:lstStyle/>
          <a:p>
            <a:endParaRPr/>
          </a:p>
        </p:txBody>
      </p:sp>
      <p:sp>
        <p:nvSpPr>
          <p:cNvPr id="65" name="object 65"/>
          <p:cNvSpPr/>
          <p:nvPr/>
        </p:nvSpPr>
        <p:spPr>
          <a:xfrm>
            <a:off x="4897386" y="2440254"/>
            <a:ext cx="2272665" cy="2693035"/>
          </a:xfrm>
          <a:custGeom>
            <a:avLst/>
            <a:gdLst/>
            <a:ahLst/>
            <a:cxnLst/>
            <a:rect l="l" t="t" r="r" b="b"/>
            <a:pathLst>
              <a:path w="2272665" h="2693035">
                <a:moveTo>
                  <a:pt x="0" y="0"/>
                </a:moveTo>
                <a:lnTo>
                  <a:pt x="2272283" y="0"/>
                </a:lnTo>
                <a:lnTo>
                  <a:pt x="2272283" y="2692908"/>
                </a:lnTo>
                <a:lnTo>
                  <a:pt x="0" y="2692908"/>
                </a:lnTo>
                <a:lnTo>
                  <a:pt x="0" y="0"/>
                </a:lnTo>
                <a:close/>
              </a:path>
            </a:pathLst>
          </a:custGeom>
          <a:solidFill>
            <a:srgbClr val="231F20">
              <a:alpha val="39999"/>
            </a:srgbClr>
          </a:solidFill>
        </p:spPr>
        <p:txBody>
          <a:bodyPr wrap="square" lIns="0" tIns="0" rIns="0" bIns="0" rtlCol="0"/>
          <a:lstStyle/>
          <a:p>
            <a:endParaRPr/>
          </a:p>
        </p:txBody>
      </p:sp>
      <p:sp>
        <p:nvSpPr>
          <p:cNvPr id="66" name="object 66"/>
          <p:cNvSpPr/>
          <p:nvPr/>
        </p:nvSpPr>
        <p:spPr>
          <a:xfrm>
            <a:off x="4913061" y="2455922"/>
            <a:ext cx="2175913" cy="2599566"/>
          </a:xfrm>
          <a:prstGeom prst="rect">
            <a:avLst/>
          </a:prstGeom>
          <a:blipFill>
            <a:blip r:embed="rId13" cstate="print"/>
            <a:stretch>
              <a:fillRect/>
            </a:stretch>
          </a:blipFill>
        </p:spPr>
        <p:txBody>
          <a:bodyPr wrap="square" lIns="0" tIns="0" rIns="0" bIns="0" rtlCol="0"/>
          <a:lstStyle/>
          <a:p>
            <a:endParaRPr/>
          </a:p>
        </p:txBody>
      </p:sp>
      <p:sp>
        <p:nvSpPr>
          <p:cNvPr id="67" name="object 6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68" name="object 6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68357" y="2561380"/>
            <a:ext cx="176530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20" dirty="0">
                <a:solidFill>
                  <a:srgbClr val="58595B"/>
                </a:solidFill>
                <a:latin typeface="Times New Roman"/>
                <a:cs typeface="Times New Roman"/>
              </a:rPr>
              <a:t> </a:t>
            </a:r>
            <a:r>
              <a:rPr sz="2300" spc="-40" dirty="0">
                <a:solidFill>
                  <a:srgbClr val="58595B"/>
                </a:solidFill>
                <a:latin typeface="Cambria"/>
                <a:cs typeface="Cambria"/>
              </a:rPr>
              <a:t>strategy</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58"/>
            <a:ext cx="0" cy="414020"/>
          </a:xfrm>
          <a:custGeom>
            <a:avLst/>
            <a:gdLst/>
            <a:ahLst/>
            <a:cxnLst/>
            <a:rect l="l" t="t" r="r" b="b"/>
            <a:pathLst>
              <a:path h="414019">
                <a:moveTo>
                  <a:pt x="0" y="0"/>
                </a:moveTo>
                <a:lnTo>
                  <a:pt x="0" y="413689"/>
                </a:lnTo>
              </a:path>
            </a:pathLst>
          </a:custGeom>
          <a:ln w="43713">
            <a:solidFill>
              <a:srgbClr val="FFFFFF"/>
            </a:solidFill>
          </a:ln>
        </p:spPr>
        <p:txBody>
          <a:bodyPr wrap="square" lIns="0" tIns="0" rIns="0" bIns="0" rtlCol="0"/>
          <a:lstStyle/>
          <a:p>
            <a:endParaRPr/>
          </a:p>
        </p:txBody>
      </p:sp>
      <p:sp>
        <p:nvSpPr>
          <p:cNvPr id="7" name="object 7"/>
          <p:cNvSpPr/>
          <p:nvPr/>
        </p:nvSpPr>
        <p:spPr>
          <a:xfrm>
            <a:off x="9152214" y="2695939"/>
            <a:ext cx="149225" cy="169545"/>
          </a:xfrm>
          <a:custGeom>
            <a:avLst/>
            <a:gdLst/>
            <a:ahLst/>
            <a:cxnLst/>
            <a:rect l="l" t="t" r="r" b="b"/>
            <a:pathLst>
              <a:path w="149225" h="169544">
                <a:moveTo>
                  <a:pt x="41935" y="112763"/>
                </a:moveTo>
                <a:lnTo>
                  <a:pt x="0" y="112763"/>
                </a:lnTo>
                <a:lnTo>
                  <a:pt x="691" y="120500"/>
                </a:lnTo>
                <a:lnTo>
                  <a:pt x="24383" y="156857"/>
                </a:lnTo>
                <a:lnTo>
                  <a:pt x="61660" y="168276"/>
                </a:lnTo>
                <a:lnTo>
                  <a:pt x="75476" y="168973"/>
                </a:lnTo>
                <a:lnTo>
                  <a:pt x="82289" y="168811"/>
                </a:lnTo>
                <a:lnTo>
                  <a:pt x="132638" y="152831"/>
                </a:lnTo>
                <a:lnTo>
                  <a:pt x="142505" y="139788"/>
                </a:lnTo>
                <a:lnTo>
                  <a:pt x="71450" y="139788"/>
                </a:lnTo>
                <a:lnTo>
                  <a:pt x="67246" y="139268"/>
                </a:lnTo>
                <a:lnTo>
                  <a:pt x="41935" y="117538"/>
                </a:lnTo>
                <a:lnTo>
                  <a:pt x="41935" y="112763"/>
                </a:lnTo>
                <a:close/>
              </a:path>
              <a:path w="149225" h="169544">
                <a:moveTo>
                  <a:pt x="73609" y="0"/>
                </a:moveTo>
                <a:lnTo>
                  <a:pt x="32397" y="6565"/>
                </a:lnTo>
                <a:lnTo>
                  <a:pt x="5246" y="37433"/>
                </a:lnTo>
                <a:lnTo>
                  <a:pt x="3733" y="58597"/>
                </a:lnTo>
                <a:lnTo>
                  <a:pt x="5181" y="64554"/>
                </a:lnTo>
                <a:lnTo>
                  <a:pt x="41973" y="91274"/>
                </a:lnTo>
                <a:lnTo>
                  <a:pt x="65825" y="96922"/>
                </a:lnTo>
                <a:lnTo>
                  <a:pt x="75677" y="99406"/>
                </a:lnTo>
                <a:lnTo>
                  <a:pt x="84232" y="101884"/>
                </a:lnTo>
                <a:lnTo>
                  <a:pt x="91490" y="104355"/>
                </a:lnTo>
                <a:lnTo>
                  <a:pt x="100291" y="107670"/>
                </a:lnTo>
                <a:lnTo>
                  <a:pt x="104686" y="112661"/>
                </a:lnTo>
                <a:lnTo>
                  <a:pt x="104686" y="123215"/>
                </a:lnTo>
                <a:lnTo>
                  <a:pt x="78905" y="139788"/>
                </a:lnTo>
                <a:lnTo>
                  <a:pt x="142505" y="139788"/>
                </a:lnTo>
                <a:lnTo>
                  <a:pt x="145221" y="134261"/>
                </a:lnTo>
                <a:lnTo>
                  <a:pt x="147213" y="127942"/>
                </a:lnTo>
                <a:lnTo>
                  <a:pt x="148408" y="120981"/>
                </a:lnTo>
                <a:lnTo>
                  <a:pt x="148805" y="113372"/>
                </a:lnTo>
                <a:lnTo>
                  <a:pt x="148805" y="105918"/>
                </a:lnTo>
                <a:lnTo>
                  <a:pt x="122758" y="75691"/>
                </a:lnTo>
                <a:lnTo>
                  <a:pt x="97866" y="68351"/>
                </a:lnTo>
                <a:lnTo>
                  <a:pt x="91643" y="66890"/>
                </a:lnTo>
                <a:lnTo>
                  <a:pt x="85534" y="65531"/>
                </a:lnTo>
                <a:lnTo>
                  <a:pt x="73507" y="63055"/>
                </a:lnTo>
                <a:lnTo>
                  <a:pt x="68173" y="61658"/>
                </a:lnTo>
                <a:lnTo>
                  <a:pt x="58851" y="58546"/>
                </a:lnTo>
                <a:lnTo>
                  <a:pt x="55092" y="56540"/>
                </a:lnTo>
                <a:lnTo>
                  <a:pt x="49275" y="51549"/>
                </a:lnTo>
                <a:lnTo>
                  <a:pt x="47828" y="48348"/>
                </a:lnTo>
                <a:lnTo>
                  <a:pt x="47828" y="41109"/>
                </a:lnTo>
                <a:lnTo>
                  <a:pt x="69888" y="29514"/>
                </a:lnTo>
                <a:lnTo>
                  <a:pt x="138476" y="29514"/>
                </a:lnTo>
                <a:lnTo>
                  <a:pt x="136842" y="26542"/>
                </a:lnTo>
                <a:lnTo>
                  <a:pt x="98945" y="2476"/>
                </a:lnTo>
                <a:lnTo>
                  <a:pt x="80091" y="154"/>
                </a:lnTo>
                <a:lnTo>
                  <a:pt x="73609" y="0"/>
                </a:lnTo>
                <a:close/>
              </a:path>
              <a:path w="149225" h="169544">
                <a:moveTo>
                  <a:pt x="138476" y="29514"/>
                </a:moveTo>
                <a:lnTo>
                  <a:pt x="80238" y="29514"/>
                </a:lnTo>
                <a:lnTo>
                  <a:pt x="87096" y="31013"/>
                </a:lnTo>
                <a:lnTo>
                  <a:pt x="98678" y="37007"/>
                </a:lnTo>
                <a:lnTo>
                  <a:pt x="101892" y="42760"/>
                </a:lnTo>
                <a:lnTo>
                  <a:pt x="102514" y="51244"/>
                </a:lnTo>
                <a:lnTo>
                  <a:pt x="144449" y="51244"/>
                </a:lnTo>
                <a:lnTo>
                  <a:pt x="143511" y="44107"/>
                </a:lnTo>
                <a:lnTo>
                  <a:pt x="141932" y="37612"/>
                </a:lnTo>
                <a:lnTo>
                  <a:pt x="139709" y="31758"/>
                </a:lnTo>
                <a:lnTo>
                  <a:pt x="138476" y="29514"/>
                </a:lnTo>
                <a:close/>
              </a:path>
            </a:pathLst>
          </a:custGeom>
          <a:solidFill>
            <a:srgbClr val="FFFFFF"/>
          </a:solidFill>
        </p:spPr>
        <p:txBody>
          <a:bodyPr wrap="square" lIns="0" tIns="0" rIns="0" bIns="0" rtlCol="0"/>
          <a:lstStyle/>
          <a:p>
            <a:endParaRPr/>
          </a:p>
        </p:txBody>
      </p:sp>
      <p:sp>
        <p:nvSpPr>
          <p:cNvPr id="8" name="object 8"/>
          <p:cNvSpPr/>
          <p:nvPr/>
        </p:nvSpPr>
        <p:spPr>
          <a:xfrm>
            <a:off x="9311293" y="2651044"/>
            <a:ext cx="39370" cy="95885"/>
          </a:xfrm>
          <a:custGeom>
            <a:avLst/>
            <a:gdLst/>
            <a:ahLst/>
            <a:cxnLst/>
            <a:rect l="l" t="t" r="r" b="b"/>
            <a:pathLst>
              <a:path w="39370" h="95885">
                <a:moveTo>
                  <a:pt x="24612" y="32715"/>
                </a:moveTo>
                <a:lnTo>
                  <a:pt x="12522" y="32715"/>
                </a:lnTo>
                <a:lnTo>
                  <a:pt x="12566" y="83337"/>
                </a:lnTo>
                <a:lnTo>
                  <a:pt x="26885" y="95630"/>
                </a:lnTo>
                <a:lnTo>
                  <a:pt x="39281" y="95630"/>
                </a:lnTo>
                <a:lnTo>
                  <a:pt x="39281" y="84937"/>
                </a:lnTo>
                <a:lnTo>
                  <a:pt x="31826" y="84937"/>
                </a:lnTo>
                <a:lnTo>
                  <a:pt x="29095" y="84747"/>
                </a:lnTo>
                <a:lnTo>
                  <a:pt x="24612" y="79832"/>
                </a:lnTo>
                <a:lnTo>
                  <a:pt x="24612" y="32715"/>
                </a:lnTo>
                <a:close/>
              </a:path>
              <a:path w="39370" h="95885">
                <a:moveTo>
                  <a:pt x="39281" y="22059"/>
                </a:moveTo>
                <a:lnTo>
                  <a:pt x="0" y="22059"/>
                </a:lnTo>
                <a:lnTo>
                  <a:pt x="0" y="32715"/>
                </a:lnTo>
                <a:lnTo>
                  <a:pt x="39281" y="32715"/>
                </a:lnTo>
                <a:lnTo>
                  <a:pt x="39281" y="22059"/>
                </a:lnTo>
                <a:close/>
              </a:path>
              <a:path w="39370" h="95885">
                <a:moveTo>
                  <a:pt x="24612" y="0"/>
                </a:moveTo>
                <a:lnTo>
                  <a:pt x="12522" y="0"/>
                </a:lnTo>
                <a:lnTo>
                  <a:pt x="12522" y="22059"/>
                </a:lnTo>
                <a:lnTo>
                  <a:pt x="24612" y="22059"/>
                </a:lnTo>
                <a:lnTo>
                  <a:pt x="24612"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3" name="object 3"/>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4" name="object 4"/>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5" name="object 5"/>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7" name="object 7"/>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8" name="object 8"/>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9" name="object 9"/>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0" name="object 10"/>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2" name="object 12"/>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3" name="object 3"/>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4" name="object 4"/>
          <p:cNvSpPr/>
          <p:nvPr/>
        </p:nvSpPr>
        <p:spPr>
          <a:xfrm>
            <a:off x="2767163" y="1086185"/>
            <a:ext cx="745490" cy="725170"/>
          </a:xfrm>
          <a:custGeom>
            <a:avLst/>
            <a:gdLst/>
            <a:ahLst/>
            <a:cxnLst/>
            <a:rect l="l" t="t" r="r" b="b"/>
            <a:pathLst>
              <a:path w="745489" h="725169">
                <a:moveTo>
                  <a:pt x="370636" y="0"/>
                </a:moveTo>
                <a:lnTo>
                  <a:pt x="321619" y="2938"/>
                </a:lnTo>
                <a:lnTo>
                  <a:pt x="275132" y="11498"/>
                </a:lnTo>
                <a:lnTo>
                  <a:pt x="231418" y="25294"/>
                </a:lnTo>
                <a:lnTo>
                  <a:pt x="190717" y="43941"/>
                </a:lnTo>
                <a:lnTo>
                  <a:pt x="153272" y="67055"/>
                </a:lnTo>
                <a:lnTo>
                  <a:pt x="119326" y="94250"/>
                </a:lnTo>
                <a:lnTo>
                  <a:pt x="89121" y="125142"/>
                </a:lnTo>
                <a:lnTo>
                  <a:pt x="62898" y="159345"/>
                </a:lnTo>
                <a:lnTo>
                  <a:pt x="40900" y="196476"/>
                </a:lnTo>
                <a:lnTo>
                  <a:pt x="23369" y="236149"/>
                </a:lnTo>
                <a:lnTo>
                  <a:pt x="10548" y="277979"/>
                </a:lnTo>
                <a:lnTo>
                  <a:pt x="2677" y="321582"/>
                </a:lnTo>
                <a:lnTo>
                  <a:pt x="0" y="366572"/>
                </a:lnTo>
                <a:lnTo>
                  <a:pt x="2677" y="413013"/>
                </a:lnTo>
                <a:lnTo>
                  <a:pt x="10548" y="457318"/>
                </a:lnTo>
                <a:lnTo>
                  <a:pt x="23369" y="499212"/>
                </a:lnTo>
                <a:lnTo>
                  <a:pt x="40900" y="538422"/>
                </a:lnTo>
                <a:lnTo>
                  <a:pt x="62898" y="574670"/>
                </a:lnTo>
                <a:lnTo>
                  <a:pt x="89121" y="607684"/>
                </a:lnTo>
                <a:lnTo>
                  <a:pt x="119326" y="637188"/>
                </a:lnTo>
                <a:lnTo>
                  <a:pt x="153272" y="662906"/>
                </a:lnTo>
                <a:lnTo>
                  <a:pt x="190717" y="684565"/>
                </a:lnTo>
                <a:lnTo>
                  <a:pt x="231418" y="701889"/>
                </a:lnTo>
                <a:lnTo>
                  <a:pt x="275132" y="714604"/>
                </a:lnTo>
                <a:lnTo>
                  <a:pt x="321619" y="722435"/>
                </a:lnTo>
                <a:lnTo>
                  <a:pt x="370636" y="725106"/>
                </a:lnTo>
                <a:lnTo>
                  <a:pt x="419723" y="722435"/>
                </a:lnTo>
                <a:lnTo>
                  <a:pt x="466399" y="714604"/>
                </a:lnTo>
                <a:lnTo>
                  <a:pt x="510401" y="701889"/>
                </a:lnTo>
                <a:lnTo>
                  <a:pt x="551465" y="684565"/>
                </a:lnTo>
                <a:lnTo>
                  <a:pt x="589326" y="662906"/>
                </a:lnTo>
                <a:lnTo>
                  <a:pt x="623721" y="637188"/>
                </a:lnTo>
                <a:lnTo>
                  <a:pt x="654387" y="607684"/>
                </a:lnTo>
                <a:lnTo>
                  <a:pt x="681058" y="574670"/>
                </a:lnTo>
                <a:lnTo>
                  <a:pt x="703472" y="538422"/>
                </a:lnTo>
                <a:lnTo>
                  <a:pt x="721364" y="499212"/>
                </a:lnTo>
                <a:lnTo>
                  <a:pt x="734471" y="457318"/>
                </a:lnTo>
                <a:lnTo>
                  <a:pt x="742529" y="413013"/>
                </a:lnTo>
                <a:lnTo>
                  <a:pt x="745274" y="366572"/>
                </a:lnTo>
                <a:lnTo>
                  <a:pt x="742529" y="321582"/>
                </a:lnTo>
                <a:lnTo>
                  <a:pt x="734471" y="277979"/>
                </a:lnTo>
                <a:lnTo>
                  <a:pt x="721364" y="236149"/>
                </a:lnTo>
                <a:lnTo>
                  <a:pt x="703472" y="196476"/>
                </a:lnTo>
                <a:lnTo>
                  <a:pt x="681058" y="159345"/>
                </a:lnTo>
                <a:lnTo>
                  <a:pt x="654387" y="125142"/>
                </a:lnTo>
                <a:lnTo>
                  <a:pt x="623721" y="94250"/>
                </a:lnTo>
                <a:lnTo>
                  <a:pt x="589326" y="67055"/>
                </a:lnTo>
                <a:lnTo>
                  <a:pt x="551465" y="43941"/>
                </a:lnTo>
                <a:lnTo>
                  <a:pt x="510401" y="25294"/>
                </a:lnTo>
                <a:lnTo>
                  <a:pt x="466399" y="11498"/>
                </a:lnTo>
                <a:lnTo>
                  <a:pt x="419723" y="2938"/>
                </a:lnTo>
                <a:lnTo>
                  <a:pt x="370636" y="0"/>
                </a:lnTo>
                <a:close/>
              </a:path>
            </a:pathLst>
          </a:custGeom>
          <a:solidFill>
            <a:srgbClr val="8E9C9C"/>
          </a:solidFill>
        </p:spPr>
        <p:txBody>
          <a:bodyPr wrap="square" lIns="0" tIns="0" rIns="0" bIns="0" rtlCol="0"/>
          <a:lstStyle/>
          <a:p>
            <a:endParaRPr/>
          </a:p>
        </p:txBody>
      </p:sp>
      <p:sp>
        <p:nvSpPr>
          <p:cNvPr id="5" name="object 5"/>
          <p:cNvSpPr/>
          <p:nvPr/>
        </p:nvSpPr>
        <p:spPr>
          <a:xfrm>
            <a:off x="2767163" y="1086185"/>
            <a:ext cx="745490" cy="725170"/>
          </a:xfrm>
          <a:custGeom>
            <a:avLst/>
            <a:gdLst/>
            <a:ahLst/>
            <a:cxnLst/>
            <a:rect l="l" t="t" r="r" b="b"/>
            <a:pathLst>
              <a:path w="745489" h="725169">
                <a:moveTo>
                  <a:pt x="745274" y="366572"/>
                </a:moveTo>
                <a:lnTo>
                  <a:pt x="742529" y="413013"/>
                </a:lnTo>
                <a:lnTo>
                  <a:pt x="734471" y="457318"/>
                </a:lnTo>
                <a:lnTo>
                  <a:pt x="721364" y="499212"/>
                </a:lnTo>
                <a:lnTo>
                  <a:pt x="703472" y="538422"/>
                </a:lnTo>
                <a:lnTo>
                  <a:pt x="681058" y="574670"/>
                </a:lnTo>
                <a:lnTo>
                  <a:pt x="654387" y="607684"/>
                </a:lnTo>
                <a:lnTo>
                  <a:pt x="623721" y="637188"/>
                </a:lnTo>
                <a:lnTo>
                  <a:pt x="589326" y="662906"/>
                </a:lnTo>
                <a:lnTo>
                  <a:pt x="551465" y="684565"/>
                </a:lnTo>
                <a:lnTo>
                  <a:pt x="510401" y="701889"/>
                </a:lnTo>
                <a:lnTo>
                  <a:pt x="466399" y="714604"/>
                </a:lnTo>
                <a:lnTo>
                  <a:pt x="419723" y="722435"/>
                </a:lnTo>
                <a:lnTo>
                  <a:pt x="370636" y="725106"/>
                </a:lnTo>
                <a:lnTo>
                  <a:pt x="321619" y="722435"/>
                </a:lnTo>
                <a:lnTo>
                  <a:pt x="275132" y="714604"/>
                </a:lnTo>
                <a:lnTo>
                  <a:pt x="231418" y="701889"/>
                </a:lnTo>
                <a:lnTo>
                  <a:pt x="190717" y="684565"/>
                </a:lnTo>
                <a:lnTo>
                  <a:pt x="153272" y="662906"/>
                </a:lnTo>
                <a:lnTo>
                  <a:pt x="119326" y="637188"/>
                </a:lnTo>
                <a:lnTo>
                  <a:pt x="89121" y="607684"/>
                </a:lnTo>
                <a:lnTo>
                  <a:pt x="62898" y="574670"/>
                </a:lnTo>
                <a:lnTo>
                  <a:pt x="40900" y="538422"/>
                </a:lnTo>
                <a:lnTo>
                  <a:pt x="23369" y="499212"/>
                </a:lnTo>
                <a:lnTo>
                  <a:pt x="10548" y="457318"/>
                </a:lnTo>
                <a:lnTo>
                  <a:pt x="2677" y="413013"/>
                </a:lnTo>
                <a:lnTo>
                  <a:pt x="0" y="366572"/>
                </a:lnTo>
                <a:lnTo>
                  <a:pt x="2677" y="321582"/>
                </a:lnTo>
                <a:lnTo>
                  <a:pt x="10548" y="277979"/>
                </a:lnTo>
                <a:lnTo>
                  <a:pt x="23369" y="236149"/>
                </a:lnTo>
                <a:lnTo>
                  <a:pt x="40900" y="196476"/>
                </a:lnTo>
                <a:lnTo>
                  <a:pt x="62898" y="159345"/>
                </a:lnTo>
                <a:lnTo>
                  <a:pt x="89121" y="125142"/>
                </a:lnTo>
                <a:lnTo>
                  <a:pt x="119326" y="94250"/>
                </a:lnTo>
                <a:lnTo>
                  <a:pt x="153272" y="67055"/>
                </a:lnTo>
                <a:lnTo>
                  <a:pt x="190717" y="43941"/>
                </a:lnTo>
                <a:lnTo>
                  <a:pt x="231418" y="25294"/>
                </a:lnTo>
                <a:lnTo>
                  <a:pt x="275132" y="11498"/>
                </a:lnTo>
                <a:lnTo>
                  <a:pt x="321619" y="2938"/>
                </a:lnTo>
                <a:lnTo>
                  <a:pt x="370636" y="0"/>
                </a:lnTo>
                <a:lnTo>
                  <a:pt x="419723" y="2938"/>
                </a:lnTo>
                <a:lnTo>
                  <a:pt x="466399" y="11498"/>
                </a:lnTo>
                <a:lnTo>
                  <a:pt x="510401" y="25294"/>
                </a:lnTo>
                <a:lnTo>
                  <a:pt x="551465" y="43941"/>
                </a:lnTo>
                <a:lnTo>
                  <a:pt x="589326" y="67055"/>
                </a:lnTo>
                <a:lnTo>
                  <a:pt x="623721" y="94250"/>
                </a:lnTo>
                <a:lnTo>
                  <a:pt x="654387" y="125142"/>
                </a:lnTo>
                <a:lnTo>
                  <a:pt x="681058" y="159345"/>
                </a:lnTo>
                <a:lnTo>
                  <a:pt x="703472" y="196476"/>
                </a:lnTo>
                <a:lnTo>
                  <a:pt x="721364" y="236149"/>
                </a:lnTo>
                <a:lnTo>
                  <a:pt x="734471" y="277979"/>
                </a:lnTo>
                <a:lnTo>
                  <a:pt x="742529" y="321582"/>
                </a:lnTo>
                <a:lnTo>
                  <a:pt x="745274" y="366572"/>
                </a:lnTo>
                <a:close/>
              </a:path>
            </a:pathLst>
          </a:custGeom>
          <a:ln w="11544">
            <a:solidFill>
              <a:srgbClr val="8E9C9C"/>
            </a:solidFill>
          </a:ln>
        </p:spPr>
        <p:txBody>
          <a:bodyPr wrap="square" lIns="0" tIns="0" rIns="0" bIns="0" rtlCol="0"/>
          <a:lstStyle/>
          <a:p>
            <a:endParaRPr/>
          </a:p>
        </p:txBody>
      </p:sp>
      <p:sp>
        <p:nvSpPr>
          <p:cNvPr id="6" name="object 6"/>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7" name="object 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8" name="object 8"/>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9" name="object 9"/>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0" name="object 10"/>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1" name="object 11"/>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2" name="object 12"/>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3" name="object 3"/>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4" name="object 4"/>
          <p:cNvSpPr/>
          <p:nvPr/>
        </p:nvSpPr>
        <p:spPr>
          <a:xfrm>
            <a:off x="2767163" y="1086185"/>
            <a:ext cx="745490" cy="725170"/>
          </a:xfrm>
          <a:custGeom>
            <a:avLst/>
            <a:gdLst/>
            <a:ahLst/>
            <a:cxnLst/>
            <a:rect l="l" t="t" r="r" b="b"/>
            <a:pathLst>
              <a:path w="745489" h="725169">
                <a:moveTo>
                  <a:pt x="370636" y="0"/>
                </a:moveTo>
                <a:lnTo>
                  <a:pt x="321619" y="2938"/>
                </a:lnTo>
                <a:lnTo>
                  <a:pt x="275132" y="11498"/>
                </a:lnTo>
                <a:lnTo>
                  <a:pt x="231418" y="25294"/>
                </a:lnTo>
                <a:lnTo>
                  <a:pt x="190717" y="43941"/>
                </a:lnTo>
                <a:lnTo>
                  <a:pt x="153272" y="67055"/>
                </a:lnTo>
                <a:lnTo>
                  <a:pt x="119326" y="94250"/>
                </a:lnTo>
                <a:lnTo>
                  <a:pt x="89121" y="125142"/>
                </a:lnTo>
                <a:lnTo>
                  <a:pt x="62898" y="159345"/>
                </a:lnTo>
                <a:lnTo>
                  <a:pt x="40900" y="196476"/>
                </a:lnTo>
                <a:lnTo>
                  <a:pt x="23369" y="236149"/>
                </a:lnTo>
                <a:lnTo>
                  <a:pt x="10548" y="277979"/>
                </a:lnTo>
                <a:lnTo>
                  <a:pt x="2677" y="321582"/>
                </a:lnTo>
                <a:lnTo>
                  <a:pt x="0" y="366572"/>
                </a:lnTo>
                <a:lnTo>
                  <a:pt x="2677" y="413013"/>
                </a:lnTo>
                <a:lnTo>
                  <a:pt x="10548" y="457318"/>
                </a:lnTo>
                <a:lnTo>
                  <a:pt x="23369" y="499212"/>
                </a:lnTo>
                <a:lnTo>
                  <a:pt x="40900" y="538422"/>
                </a:lnTo>
                <a:lnTo>
                  <a:pt x="62898" y="574670"/>
                </a:lnTo>
                <a:lnTo>
                  <a:pt x="89121" y="607684"/>
                </a:lnTo>
                <a:lnTo>
                  <a:pt x="119326" y="637188"/>
                </a:lnTo>
                <a:lnTo>
                  <a:pt x="153272" y="662906"/>
                </a:lnTo>
                <a:lnTo>
                  <a:pt x="190717" y="684565"/>
                </a:lnTo>
                <a:lnTo>
                  <a:pt x="231418" y="701889"/>
                </a:lnTo>
                <a:lnTo>
                  <a:pt x="275132" y="714604"/>
                </a:lnTo>
                <a:lnTo>
                  <a:pt x="321619" y="722435"/>
                </a:lnTo>
                <a:lnTo>
                  <a:pt x="370636" y="725106"/>
                </a:lnTo>
                <a:lnTo>
                  <a:pt x="419723" y="722435"/>
                </a:lnTo>
                <a:lnTo>
                  <a:pt x="466399" y="714604"/>
                </a:lnTo>
                <a:lnTo>
                  <a:pt x="510401" y="701889"/>
                </a:lnTo>
                <a:lnTo>
                  <a:pt x="551465" y="684565"/>
                </a:lnTo>
                <a:lnTo>
                  <a:pt x="589326" y="662906"/>
                </a:lnTo>
                <a:lnTo>
                  <a:pt x="623721" y="637188"/>
                </a:lnTo>
                <a:lnTo>
                  <a:pt x="654387" y="607684"/>
                </a:lnTo>
                <a:lnTo>
                  <a:pt x="681058" y="574670"/>
                </a:lnTo>
                <a:lnTo>
                  <a:pt x="703472" y="538422"/>
                </a:lnTo>
                <a:lnTo>
                  <a:pt x="721364" y="499212"/>
                </a:lnTo>
                <a:lnTo>
                  <a:pt x="734471" y="457318"/>
                </a:lnTo>
                <a:lnTo>
                  <a:pt x="742529" y="413013"/>
                </a:lnTo>
                <a:lnTo>
                  <a:pt x="745274" y="366572"/>
                </a:lnTo>
                <a:lnTo>
                  <a:pt x="742529" y="321582"/>
                </a:lnTo>
                <a:lnTo>
                  <a:pt x="734471" y="277979"/>
                </a:lnTo>
                <a:lnTo>
                  <a:pt x="721364" y="236149"/>
                </a:lnTo>
                <a:lnTo>
                  <a:pt x="703472" y="196476"/>
                </a:lnTo>
                <a:lnTo>
                  <a:pt x="681058" y="159345"/>
                </a:lnTo>
                <a:lnTo>
                  <a:pt x="654387" y="125142"/>
                </a:lnTo>
                <a:lnTo>
                  <a:pt x="623721" y="94250"/>
                </a:lnTo>
                <a:lnTo>
                  <a:pt x="589326" y="67055"/>
                </a:lnTo>
                <a:lnTo>
                  <a:pt x="551465" y="43941"/>
                </a:lnTo>
                <a:lnTo>
                  <a:pt x="510401" y="25294"/>
                </a:lnTo>
                <a:lnTo>
                  <a:pt x="466399" y="11498"/>
                </a:lnTo>
                <a:lnTo>
                  <a:pt x="419723" y="2938"/>
                </a:lnTo>
                <a:lnTo>
                  <a:pt x="370636" y="0"/>
                </a:lnTo>
                <a:close/>
              </a:path>
            </a:pathLst>
          </a:custGeom>
          <a:solidFill>
            <a:srgbClr val="8E9C9C"/>
          </a:solidFill>
        </p:spPr>
        <p:txBody>
          <a:bodyPr wrap="square" lIns="0" tIns="0" rIns="0" bIns="0" rtlCol="0"/>
          <a:lstStyle/>
          <a:p>
            <a:endParaRPr/>
          </a:p>
        </p:txBody>
      </p:sp>
      <p:sp>
        <p:nvSpPr>
          <p:cNvPr id="5" name="object 5"/>
          <p:cNvSpPr/>
          <p:nvPr/>
        </p:nvSpPr>
        <p:spPr>
          <a:xfrm>
            <a:off x="2767163" y="1086185"/>
            <a:ext cx="745490" cy="725170"/>
          </a:xfrm>
          <a:custGeom>
            <a:avLst/>
            <a:gdLst/>
            <a:ahLst/>
            <a:cxnLst/>
            <a:rect l="l" t="t" r="r" b="b"/>
            <a:pathLst>
              <a:path w="745489" h="725169">
                <a:moveTo>
                  <a:pt x="745274" y="366572"/>
                </a:moveTo>
                <a:lnTo>
                  <a:pt x="742529" y="413013"/>
                </a:lnTo>
                <a:lnTo>
                  <a:pt x="734471" y="457318"/>
                </a:lnTo>
                <a:lnTo>
                  <a:pt x="721364" y="499212"/>
                </a:lnTo>
                <a:lnTo>
                  <a:pt x="703472" y="538422"/>
                </a:lnTo>
                <a:lnTo>
                  <a:pt x="681058" y="574670"/>
                </a:lnTo>
                <a:lnTo>
                  <a:pt x="654387" y="607684"/>
                </a:lnTo>
                <a:lnTo>
                  <a:pt x="623721" y="637188"/>
                </a:lnTo>
                <a:lnTo>
                  <a:pt x="589326" y="662906"/>
                </a:lnTo>
                <a:lnTo>
                  <a:pt x="551465" y="684565"/>
                </a:lnTo>
                <a:lnTo>
                  <a:pt x="510401" y="701889"/>
                </a:lnTo>
                <a:lnTo>
                  <a:pt x="466399" y="714604"/>
                </a:lnTo>
                <a:lnTo>
                  <a:pt x="419723" y="722435"/>
                </a:lnTo>
                <a:lnTo>
                  <a:pt x="370636" y="725106"/>
                </a:lnTo>
                <a:lnTo>
                  <a:pt x="321619" y="722435"/>
                </a:lnTo>
                <a:lnTo>
                  <a:pt x="275132" y="714604"/>
                </a:lnTo>
                <a:lnTo>
                  <a:pt x="231418" y="701889"/>
                </a:lnTo>
                <a:lnTo>
                  <a:pt x="190717" y="684565"/>
                </a:lnTo>
                <a:lnTo>
                  <a:pt x="153272" y="662906"/>
                </a:lnTo>
                <a:lnTo>
                  <a:pt x="119326" y="637188"/>
                </a:lnTo>
                <a:lnTo>
                  <a:pt x="89121" y="607684"/>
                </a:lnTo>
                <a:lnTo>
                  <a:pt x="62898" y="574670"/>
                </a:lnTo>
                <a:lnTo>
                  <a:pt x="40900" y="538422"/>
                </a:lnTo>
                <a:lnTo>
                  <a:pt x="23369" y="499212"/>
                </a:lnTo>
                <a:lnTo>
                  <a:pt x="10548" y="457318"/>
                </a:lnTo>
                <a:lnTo>
                  <a:pt x="2677" y="413013"/>
                </a:lnTo>
                <a:lnTo>
                  <a:pt x="0" y="366572"/>
                </a:lnTo>
                <a:lnTo>
                  <a:pt x="2677" y="321582"/>
                </a:lnTo>
                <a:lnTo>
                  <a:pt x="10548" y="277979"/>
                </a:lnTo>
                <a:lnTo>
                  <a:pt x="23369" y="236149"/>
                </a:lnTo>
                <a:lnTo>
                  <a:pt x="40900" y="196476"/>
                </a:lnTo>
                <a:lnTo>
                  <a:pt x="62898" y="159345"/>
                </a:lnTo>
                <a:lnTo>
                  <a:pt x="89121" y="125142"/>
                </a:lnTo>
                <a:lnTo>
                  <a:pt x="119326" y="94250"/>
                </a:lnTo>
                <a:lnTo>
                  <a:pt x="153272" y="67055"/>
                </a:lnTo>
                <a:lnTo>
                  <a:pt x="190717" y="43941"/>
                </a:lnTo>
                <a:lnTo>
                  <a:pt x="231418" y="25294"/>
                </a:lnTo>
                <a:lnTo>
                  <a:pt x="275132" y="11498"/>
                </a:lnTo>
                <a:lnTo>
                  <a:pt x="321619" y="2938"/>
                </a:lnTo>
                <a:lnTo>
                  <a:pt x="370636" y="0"/>
                </a:lnTo>
                <a:lnTo>
                  <a:pt x="419723" y="2938"/>
                </a:lnTo>
                <a:lnTo>
                  <a:pt x="466399" y="11498"/>
                </a:lnTo>
                <a:lnTo>
                  <a:pt x="510401" y="25294"/>
                </a:lnTo>
                <a:lnTo>
                  <a:pt x="551465" y="43941"/>
                </a:lnTo>
                <a:lnTo>
                  <a:pt x="589326" y="67055"/>
                </a:lnTo>
                <a:lnTo>
                  <a:pt x="623721" y="94250"/>
                </a:lnTo>
                <a:lnTo>
                  <a:pt x="654387" y="125142"/>
                </a:lnTo>
                <a:lnTo>
                  <a:pt x="681058" y="159345"/>
                </a:lnTo>
                <a:lnTo>
                  <a:pt x="703472" y="196476"/>
                </a:lnTo>
                <a:lnTo>
                  <a:pt x="721364" y="236149"/>
                </a:lnTo>
                <a:lnTo>
                  <a:pt x="734471" y="277979"/>
                </a:lnTo>
                <a:lnTo>
                  <a:pt x="742529" y="321582"/>
                </a:lnTo>
                <a:lnTo>
                  <a:pt x="745274" y="366572"/>
                </a:lnTo>
                <a:close/>
              </a:path>
            </a:pathLst>
          </a:custGeom>
          <a:ln w="11544">
            <a:solidFill>
              <a:srgbClr val="8E9C9C"/>
            </a:solidFill>
          </a:ln>
        </p:spPr>
        <p:txBody>
          <a:bodyPr wrap="square" lIns="0" tIns="0" rIns="0" bIns="0" rtlCol="0"/>
          <a:lstStyle/>
          <a:p>
            <a:endParaRPr/>
          </a:p>
        </p:txBody>
      </p:sp>
      <p:sp>
        <p:nvSpPr>
          <p:cNvPr id="6" name="object 6"/>
          <p:cNvSpPr txBox="1">
            <a:spLocks noGrp="1"/>
          </p:cNvSpPr>
          <p:nvPr>
            <p:ph type="title"/>
          </p:nvPr>
        </p:nvSpPr>
        <p:spPr>
          <a:xfrm>
            <a:off x="2858770" y="2537268"/>
            <a:ext cx="525145" cy="254635"/>
          </a:xfrm>
          <a:prstGeom prst="rect">
            <a:avLst/>
          </a:prstGeom>
        </p:spPr>
        <p:txBody>
          <a:bodyPr vert="horz" wrap="square" lIns="0" tIns="0" rIns="0" bIns="0" rtlCol="0">
            <a:spAutoFit/>
          </a:bodyPr>
          <a:lstStyle/>
          <a:p>
            <a:pPr marL="12700">
              <a:lnSpc>
                <a:spcPct val="100000"/>
              </a:lnSpc>
            </a:pPr>
            <a:r>
              <a:rPr sz="1500" spc="25" dirty="0">
                <a:solidFill>
                  <a:srgbClr val="2FB888"/>
                </a:solidFill>
              </a:rPr>
              <a:t>In</a:t>
            </a:r>
            <a:r>
              <a:rPr sz="1500" dirty="0">
                <a:solidFill>
                  <a:srgbClr val="2FB888"/>
                </a:solidFill>
              </a:rPr>
              <a:t>v</a:t>
            </a:r>
            <a:r>
              <a:rPr sz="1500" spc="60" dirty="0">
                <a:solidFill>
                  <a:srgbClr val="2FB888"/>
                </a:solidFill>
              </a:rPr>
              <a:t>est</a:t>
            </a:r>
            <a:endParaRPr sz="1500"/>
          </a:p>
        </p:txBody>
      </p:sp>
      <p:sp>
        <p:nvSpPr>
          <p:cNvPr id="7" name="object 7"/>
          <p:cNvSpPr txBox="1"/>
          <p:nvPr/>
        </p:nvSpPr>
        <p:spPr>
          <a:xfrm>
            <a:off x="2941871" y="1315431"/>
            <a:ext cx="88265" cy="303530"/>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I</a:t>
            </a:r>
            <a:endParaRPr sz="1800">
              <a:latin typeface="Arial"/>
              <a:cs typeface="Arial"/>
            </a:endParaRPr>
          </a:p>
        </p:txBody>
      </p:sp>
      <p:sp>
        <p:nvSpPr>
          <p:cNvPr id="8" name="object 8"/>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9" name="object 9"/>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0" name="object 10"/>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1" name="object 11"/>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3" name="object 13"/>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4" name="object 14"/>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3" name="object 3"/>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4" name="object 4"/>
          <p:cNvSpPr/>
          <p:nvPr/>
        </p:nvSpPr>
        <p:spPr>
          <a:xfrm>
            <a:off x="2767163" y="1086185"/>
            <a:ext cx="745490" cy="725170"/>
          </a:xfrm>
          <a:custGeom>
            <a:avLst/>
            <a:gdLst/>
            <a:ahLst/>
            <a:cxnLst/>
            <a:rect l="l" t="t" r="r" b="b"/>
            <a:pathLst>
              <a:path w="745489" h="725169">
                <a:moveTo>
                  <a:pt x="370636" y="0"/>
                </a:moveTo>
                <a:lnTo>
                  <a:pt x="321619" y="2938"/>
                </a:lnTo>
                <a:lnTo>
                  <a:pt x="275132" y="11498"/>
                </a:lnTo>
                <a:lnTo>
                  <a:pt x="231418" y="25294"/>
                </a:lnTo>
                <a:lnTo>
                  <a:pt x="190717" y="43941"/>
                </a:lnTo>
                <a:lnTo>
                  <a:pt x="153272" y="67055"/>
                </a:lnTo>
                <a:lnTo>
                  <a:pt x="119326" y="94250"/>
                </a:lnTo>
                <a:lnTo>
                  <a:pt x="89121" y="125142"/>
                </a:lnTo>
                <a:lnTo>
                  <a:pt x="62898" y="159345"/>
                </a:lnTo>
                <a:lnTo>
                  <a:pt x="40900" y="196476"/>
                </a:lnTo>
                <a:lnTo>
                  <a:pt x="23369" y="236149"/>
                </a:lnTo>
                <a:lnTo>
                  <a:pt x="10548" y="277979"/>
                </a:lnTo>
                <a:lnTo>
                  <a:pt x="2677" y="321582"/>
                </a:lnTo>
                <a:lnTo>
                  <a:pt x="0" y="366572"/>
                </a:lnTo>
                <a:lnTo>
                  <a:pt x="2677" y="413013"/>
                </a:lnTo>
                <a:lnTo>
                  <a:pt x="10548" y="457318"/>
                </a:lnTo>
                <a:lnTo>
                  <a:pt x="23369" y="499212"/>
                </a:lnTo>
                <a:lnTo>
                  <a:pt x="40900" y="538422"/>
                </a:lnTo>
                <a:lnTo>
                  <a:pt x="62898" y="574670"/>
                </a:lnTo>
                <a:lnTo>
                  <a:pt x="89121" y="607684"/>
                </a:lnTo>
                <a:lnTo>
                  <a:pt x="119326" y="637188"/>
                </a:lnTo>
                <a:lnTo>
                  <a:pt x="153272" y="662906"/>
                </a:lnTo>
                <a:lnTo>
                  <a:pt x="190717" y="684565"/>
                </a:lnTo>
                <a:lnTo>
                  <a:pt x="231418" y="701889"/>
                </a:lnTo>
                <a:lnTo>
                  <a:pt x="275132" y="714604"/>
                </a:lnTo>
                <a:lnTo>
                  <a:pt x="321619" y="722435"/>
                </a:lnTo>
                <a:lnTo>
                  <a:pt x="370636" y="725106"/>
                </a:lnTo>
                <a:lnTo>
                  <a:pt x="419723" y="722435"/>
                </a:lnTo>
                <a:lnTo>
                  <a:pt x="466399" y="714604"/>
                </a:lnTo>
                <a:lnTo>
                  <a:pt x="510401" y="701889"/>
                </a:lnTo>
                <a:lnTo>
                  <a:pt x="551465" y="684565"/>
                </a:lnTo>
                <a:lnTo>
                  <a:pt x="589326" y="662906"/>
                </a:lnTo>
                <a:lnTo>
                  <a:pt x="623721" y="637188"/>
                </a:lnTo>
                <a:lnTo>
                  <a:pt x="654387" y="607684"/>
                </a:lnTo>
                <a:lnTo>
                  <a:pt x="681058" y="574670"/>
                </a:lnTo>
                <a:lnTo>
                  <a:pt x="703472" y="538422"/>
                </a:lnTo>
                <a:lnTo>
                  <a:pt x="721364" y="499212"/>
                </a:lnTo>
                <a:lnTo>
                  <a:pt x="734471" y="457318"/>
                </a:lnTo>
                <a:lnTo>
                  <a:pt x="742529" y="413013"/>
                </a:lnTo>
                <a:lnTo>
                  <a:pt x="745274" y="366572"/>
                </a:lnTo>
                <a:lnTo>
                  <a:pt x="742529" y="321582"/>
                </a:lnTo>
                <a:lnTo>
                  <a:pt x="734471" y="277979"/>
                </a:lnTo>
                <a:lnTo>
                  <a:pt x="721364" y="236149"/>
                </a:lnTo>
                <a:lnTo>
                  <a:pt x="703472" y="196476"/>
                </a:lnTo>
                <a:lnTo>
                  <a:pt x="681058" y="159345"/>
                </a:lnTo>
                <a:lnTo>
                  <a:pt x="654387" y="125142"/>
                </a:lnTo>
                <a:lnTo>
                  <a:pt x="623721" y="94250"/>
                </a:lnTo>
                <a:lnTo>
                  <a:pt x="589326" y="67055"/>
                </a:lnTo>
                <a:lnTo>
                  <a:pt x="551465" y="43941"/>
                </a:lnTo>
                <a:lnTo>
                  <a:pt x="510401" y="25294"/>
                </a:lnTo>
                <a:lnTo>
                  <a:pt x="466399" y="11498"/>
                </a:lnTo>
                <a:lnTo>
                  <a:pt x="419723" y="2938"/>
                </a:lnTo>
                <a:lnTo>
                  <a:pt x="370636" y="0"/>
                </a:lnTo>
                <a:close/>
              </a:path>
            </a:pathLst>
          </a:custGeom>
          <a:solidFill>
            <a:srgbClr val="8E9C9C"/>
          </a:solidFill>
        </p:spPr>
        <p:txBody>
          <a:bodyPr wrap="square" lIns="0" tIns="0" rIns="0" bIns="0" rtlCol="0"/>
          <a:lstStyle/>
          <a:p>
            <a:endParaRPr/>
          </a:p>
        </p:txBody>
      </p:sp>
      <p:sp>
        <p:nvSpPr>
          <p:cNvPr id="5" name="object 5"/>
          <p:cNvSpPr/>
          <p:nvPr/>
        </p:nvSpPr>
        <p:spPr>
          <a:xfrm>
            <a:off x="2767163" y="1086185"/>
            <a:ext cx="745490" cy="725170"/>
          </a:xfrm>
          <a:custGeom>
            <a:avLst/>
            <a:gdLst/>
            <a:ahLst/>
            <a:cxnLst/>
            <a:rect l="l" t="t" r="r" b="b"/>
            <a:pathLst>
              <a:path w="745489" h="725169">
                <a:moveTo>
                  <a:pt x="745274" y="366572"/>
                </a:moveTo>
                <a:lnTo>
                  <a:pt x="742529" y="413013"/>
                </a:lnTo>
                <a:lnTo>
                  <a:pt x="734471" y="457318"/>
                </a:lnTo>
                <a:lnTo>
                  <a:pt x="721364" y="499212"/>
                </a:lnTo>
                <a:lnTo>
                  <a:pt x="703472" y="538422"/>
                </a:lnTo>
                <a:lnTo>
                  <a:pt x="681058" y="574670"/>
                </a:lnTo>
                <a:lnTo>
                  <a:pt x="654387" y="607684"/>
                </a:lnTo>
                <a:lnTo>
                  <a:pt x="623721" y="637188"/>
                </a:lnTo>
                <a:lnTo>
                  <a:pt x="589326" y="662906"/>
                </a:lnTo>
                <a:lnTo>
                  <a:pt x="551465" y="684565"/>
                </a:lnTo>
                <a:lnTo>
                  <a:pt x="510401" y="701889"/>
                </a:lnTo>
                <a:lnTo>
                  <a:pt x="466399" y="714604"/>
                </a:lnTo>
                <a:lnTo>
                  <a:pt x="419723" y="722435"/>
                </a:lnTo>
                <a:lnTo>
                  <a:pt x="370636" y="725106"/>
                </a:lnTo>
                <a:lnTo>
                  <a:pt x="321619" y="722435"/>
                </a:lnTo>
                <a:lnTo>
                  <a:pt x="275132" y="714604"/>
                </a:lnTo>
                <a:lnTo>
                  <a:pt x="231418" y="701889"/>
                </a:lnTo>
                <a:lnTo>
                  <a:pt x="190717" y="684565"/>
                </a:lnTo>
                <a:lnTo>
                  <a:pt x="153272" y="662906"/>
                </a:lnTo>
                <a:lnTo>
                  <a:pt x="119326" y="637188"/>
                </a:lnTo>
                <a:lnTo>
                  <a:pt x="89121" y="607684"/>
                </a:lnTo>
                <a:lnTo>
                  <a:pt x="62898" y="574670"/>
                </a:lnTo>
                <a:lnTo>
                  <a:pt x="40900" y="538422"/>
                </a:lnTo>
                <a:lnTo>
                  <a:pt x="23369" y="499212"/>
                </a:lnTo>
                <a:lnTo>
                  <a:pt x="10548" y="457318"/>
                </a:lnTo>
                <a:lnTo>
                  <a:pt x="2677" y="413013"/>
                </a:lnTo>
                <a:lnTo>
                  <a:pt x="0" y="366572"/>
                </a:lnTo>
                <a:lnTo>
                  <a:pt x="2677" y="321582"/>
                </a:lnTo>
                <a:lnTo>
                  <a:pt x="10548" y="277979"/>
                </a:lnTo>
                <a:lnTo>
                  <a:pt x="23369" y="236149"/>
                </a:lnTo>
                <a:lnTo>
                  <a:pt x="40900" y="196476"/>
                </a:lnTo>
                <a:lnTo>
                  <a:pt x="62898" y="159345"/>
                </a:lnTo>
                <a:lnTo>
                  <a:pt x="89121" y="125142"/>
                </a:lnTo>
                <a:lnTo>
                  <a:pt x="119326" y="94250"/>
                </a:lnTo>
                <a:lnTo>
                  <a:pt x="153272" y="67055"/>
                </a:lnTo>
                <a:lnTo>
                  <a:pt x="190717" y="43941"/>
                </a:lnTo>
                <a:lnTo>
                  <a:pt x="231418" y="25294"/>
                </a:lnTo>
                <a:lnTo>
                  <a:pt x="275132" y="11498"/>
                </a:lnTo>
                <a:lnTo>
                  <a:pt x="321619" y="2938"/>
                </a:lnTo>
                <a:lnTo>
                  <a:pt x="370636" y="0"/>
                </a:lnTo>
                <a:lnTo>
                  <a:pt x="419723" y="2938"/>
                </a:lnTo>
                <a:lnTo>
                  <a:pt x="466399" y="11498"/>
                </a:lnTo>
                <a:lnTo>
                  <a:pt x="510401" y="25294"/>
                </a:lnTo>
                <a:lnTo>
                  <a:pt x="551465" y="43941"/>
                </a:lnTo>
                <a:lnTo>
                  <a:pt x="589326" y="67055"/>
                </a:lnTo>
                <a:lnTo>
                  <a:pt x="623721" y="94250"/>
                </a:lnTo>
                <a:lnTo>
                  <a:pt x="654387" y="125142"/>
                </a:lnTo>
                <a:lnTo>
                  <a:pt x="681058" y="159345"/>
                </a:lnTo>
                <a:lnTo>
                  <a:pt x="703472" y="196476"/>
                </a:lnTo>
                <a:lnTo>
                  <a:pt x="721364" y="236149"/>
                </a:lnTo>
                <a:lnTo>
                  <a:pt x="734471" y="277979"/>
                </a:lnTo>
                <a:lnTo>
                  <a:pt x="742529" y="321582"/>
                </a:lnTo>
                <a:lnTo>
                  <a:pt x="745274" y="366572"/>
                </a:lnTo>
                <a:close/>
              </a:path>
            </a:pathLst>
          </a:custGeom>
          <a:ln w="11544">
            <a:solidFill>
              <a:srgbClr val="8E9C9C"/>
            </a:solidFill>
          </a:ln>
        </p:spPr>
        <p:txBody>
          <a:bodyPr wrap="square" lIns="0" tIns="0" rIns="0" bIns="0" rtlCol="0"/>
          <a:lstStyle/>
          <a:p>
            <a:endParaRPr/>
          </a:p>
        </p:txBody>
      </p:sp>
      <p:sp>
        <p:nvSpPr>
          <p:cNvPr id="6" name="object 6"/>
          <p:cNvSpPr txBox="1"/>
          <p:nvPr/>
        </p:nvSpPr>
        <p:spPr>
          <a:xfrm>
            <a:off x="4279979" y="2626168"/>
            <a:ext cx="335280" cy="143510"/>
          </a:xfrm>
          <a:prstGeom prst="rect">
            <a:avLst/>
          </a:prstGeom>
        </p:spPr>
        <p:txBody>
          <a:bodyPr vert="horz" wrap="square" lIns="0" tIns="0" rIns="0" bIns="0" rtlCol="0">
            <a:spAutoFit/>
          </a:bodyPr>
          <a:lstStyle/>
          <a:p>
            <a:pPr marL="12700">
              <a:lnSpc>
                <a:spcPct val="100000"/>
              </a:lnSpc>
            </a:pPr>
            <a:r>
              <a:rPr sz="800" spc="50" dirty="0">
                <a:solidFill>
                  <a:srgbClr val="FFFFFF"/>
                </a:solidFill>
                <a:latin typeface="Calibri"/>
                <a:cs typeface="Calibri"/>
              </a:rPr>
              <a:t>P</a:t>
            </a:r>
            <a:r>
              <a:rPr sz="800" spc="25" dirty="0">
                <a:solidFill>
                  <a:srgbClr val="FFFFFF"/>
                </a:solidFill>
                <a:latin typeface="Calibri"/>
                <a:cs typeface="Calibri"/>
              </a:rPr>
              <a:t>eople</a:t>
            </a:r>
            <a:endParaRPr sz="800">
              <a:latin typeface="Calibri"/>
              <a:cs typeface="Calibri"/>
            </a:endParaRPr>
          </a:p>
        </p:txBody>
      </p:sp>
      <p:sp>
        <p:nvSpPr>
          <p:cNvPr id="7" name="object 7"/>
          <p:cNvSpPr txBox="1">
            <a:spLocks noGrp="1"/>
          </p:cNvSpPr>
          <p:nvPr>
            <p:ph type="title"/>
          </p:nvPr>
        </p:nvSpPr>
        <p:spPr>
          <a:xfrm>
            <a:off x="2858770" y="2537268"/>
            <a:ext cx="525145" cy="254635"/>
          </a:xfrm>
          <a:prstGeom prst="rect">
            <a:avLst/>
          </a:prstGeom>
        </p:spPr>
        <p:txBody>
          <a:bodyPr vert="horz" wrap="square" lIns="0" tIns="0" rIns="0" bIns="0" rtlCol="0">
            <a:spAutoFit/>
          </a:bodyPr>
          <a:lstStyle/>
          <a:p>
            <a:pPr marL="12700">
              <a:lnSpc>
                <a:spcPct val="100000"/>
              </a:lnSpc>
            </a:pPr>
            <a:r>
              <a:rPr sz="1500" spc="25" dirty="0">
                <a:solidFill>
                  <a:srgbClr val="2FB888"/>
                </a:solidFill>
              </a:rPr>
              <a:t>In</a:t>
            </a:r>
            <a:r>
              <a:rPr sz="1500" dirty="0">
                <a:solidFill>
                  <a:srgbClr val="2FB888"/>
                </a:solidFill>
              </a:rPr>
              <a:t>v</a:t>
            </a:r>
            <a:r>
              <a:rPr sz="1500" spc="60" dirty="0">
                <a:solidFill>
                  <a:srgbClr val="2FB888"/>
                </a:solidFill>
              </a:rPr>
              <a:t>est</a:t>
            </a:r>
            <a:endParaRPr sz="1500"/>
          </a:p>
        </p:txBody>
      </p:sp>
      <p:sp>
        <p:nvSpPr>
          <p:cNvPr id="8" name="object 8"/>
          <p:cNvSpPr txBox="1"/>
          <p:nvPr/>
        </p:nvSpPr>
        <p:spPr>
          <a:xfrm>
            <a:off x="2941871" y="1315431"/>
            <a:ext cx="88265" cy="303530"/>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I</a:t>
            </a:r>
            <a:endParaRPr sz="1800">
              <a:latin typeface="Arial"/>
              <a:cs typeface="Arial"/>
            </a:endParaRPr>
          </a:p>
        </p:txBody>
      </p:sp>
      <p:sp>
        <p:nvSpPr>
          <p:cNvPr id="9" name="object 9"/>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10" name="object 10"/>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2" name="object 12"/>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4" name="object 14"/>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5" name="object 15"/>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3" name="object 3"/>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4" name="object 4"/>
          <p:cNvSpPr/>
          <p:nvPr/>
        </p:nvSpPr>
        <p:spPr>
          <a:xfrm>
            <a:off x="2767163" y="1086185"/>
            <a:ext cx="745490" cy="725170"/>
          </a:xfrm>
          <a:custGeom>
            <a:avLst/>
            <a:gdLst/>
            <a:ahLst/>
            <a:cxnLst/>
            <a:rect l="l" t="t" r="r" b="b"/>
            <a:pathLst>
              <a:path w="745489" h="725169">
                <a:moveTo>
                  <a:pt x="370636" y="0"/>
                </a:moveTo>
                <a:lnTo>
                  <a:pt x="321619" y="2938"/>
                </a:lnTo>
                <a:lnTo>
                  <a:pt x="275132" y="11498"/>
                </a:lnTo>
                <a:lnTo>
                  <a:pt x="231418" y="25294"/>
                </a:lnTo>
                <a:lnTo>
                  <a:pt x="190717" y="43941"/>
                </a:lnTo>
                <a:lnTo>
                  <a:pt x="153272" y="67055"/>
                </a:lnTo>
                <a:lnTo>
                  <a:pt x="119326" y="94250"/>
                </a:lnTo>
                <a:lnTo>
                  <a:pt x="89121" y="125142"/>
                </a:lnTo>
                <a:lnTo>
                  <a:pt x="62898" y="159345"/>
                </a:lnTo>
                <a:lnTo>
                  <a:pt x="40900" y="196476"/>
                </a:lnTo>
                <a:lnTo>
                  <a:pt x="23369" y="236149"/>
                </a:lnTo>
                <a:lnTo>
                  <a:pt x="10548" y="277979"/>
                </a:lnTo>
                <a:lnTo>
                  <a:pt x="2677" y="321582"/>
                </a:lnTo>
                <a:lnTo>
                  <a:pt x="0" y="366572"/>
                </a:lnTo>
                <a:lnTo>
                  <a:pt x="2677" y="413013"/>
                </a:lnTo>
                <a:lnTo>
                  <a:pt x="10548" y="457318"/>
                </a:lnTo>
                <a:lnTo>
                  <a:pt x="23369" y="499212"/>
                </a:lnTo>
                <a:lnTo>
                  <a:pt x="40900" y="538422"/>
                </a:lnTo>
                <a:lnTo>
                  <a:pt x="62898" y="574670"/>
                </a:lnTo>
                <a:lnTo>
                  <a:pt x="89121" y="607684"/>
                </a:lnTo>
                <a:lnTo>
                  <a:pt x="119326" y="637188"/>
                </a:lnTo>
                <a:lnTo>
                  <a:pt x="153272" y="662906"/>
                </a:lnTo>
                <a:lnTo>
                  <a:pt x="190717" y="684565"/>
                </a:lnTo>
                <a:lnTo>
                  <a:pt x="231418" y="701889"/>
                </a:lnTo>
                <a:lnTo>
                  <a:pt x="275132" y="714604"/>
                </a:lnTo>
                <a:lnTo>
                  <a:pt x="321619" y="722435"/>
                </a:lnTo>
                <a:lnTo>
                  <a:pt x="370636" y="725106"/>
                </a:lnTo>
                <a:lnTo>
                  <a:pt x="419723" y="722435"/>
                </a:lnTo>
                <a:lnTo>
                  <a:pt x="466399" y="714604"/>
                </a:lnTo>
                <a:lnTo>
                  <a:pt x="510401" y="701889"/>
                </a:lnTo>
                <a:lnTo>
                  <a:pt x="551465" y="684565"/>
                </a:lnTo>
                <a:lnTo>
                  <a:pt x="589326" y="662906"/>
                </a:lnTo>
                <a:lnTo>
                  <a:pt x="623721" y="637188"/>
                </a:lnTo>
                <a:lnTo>
                  <a:pt x="654387" y="607684"/>
                </a:lnTo>
                <a:lnTo>
                  <a:pt x="681058" y="574670"/>
                </a:lnTo>
                <a:lnTo>
                  <a:pt x="703472" y="538422"/>
                </a:lnTo>
                <a:lnTo>
                  <a:pt x="721364" y="499212"/>
                </a:lnTo>
                <a:lnTo>
                  <a:pt x="734471" y="457318"/>
                </a:lnTo>
                <a:lnTo>
                  <a:pt x="742529" y="413013"/>
                </a:lnTo>
                <a:lnTo>
                  <a:pt x="745274" y="366572"/>
                </a:lnTo>
                <a:lnTo>
                  <a:pt x="742529" y="321582"/>
                </a:lnTo>
                <a:lnTo>
                  <a:pt x="734471" y="277979"/>
                </a:lnTo>
                <a:lnTo>
                  <a:pt x="721364" y="236149"/>
                </a:lnTo>
                <a:lnTo>
                  <a:pt x="703472" y="196476"/>
                </a:lnTo>
                <a:lnTo>
                  <a:pt x="681058" y="159345"/>
                </a:lnTo>
                <a:lnTo>
                  <a:pt x="654387" y="125142"/>
                </a:lnTo>
                <a:lnTo>
                  <a:pt x="623721" y="94250"/>
                </a:lnTo>
                <a:lnTo>
                  <a:pt x="589326" y="67055"/>
                </a:lnTo>
                <a:lnTo>
                  <a:pt x="551465" y="43941"/>
                </a:lnTo>
                <a:lnTo>
                  <a:pt x="510401" y="25294"/>
                </a:lnTo>
                <a:lnTo>
                  <a:pt x="466399" y="11498"/>
                </a:lnTo>
                <a:lnTo>
                  <a:pt x="419723" y="2938"/>
                </a:lnTo>
                <a:lnTo>
                  <a:pt x="370636" y="0"/>
                </a:lnTo>
                <a:close/>
              </a:path>
            </a:pathLst>
          </a:custGeom>
          <a:solidFill>
            <a:srgbClr val="8E9C9C"/>
          </a:solidFill>
        </p:spPr>
        <p:txBody>
          <a:bodyPr wrap="square" lIns="0" tIns="0" rIns="0" bIns="0" rtlCol="0"/>
          <a:lstStyle/>
          <a:p>
            <a:endParaRPr/>
          </a:p>
        </p:txBody>
      </p:sp>
      <p:sp>
        <p:nvSpPr>
          <p:cNvPr id="5" name="object 5"/>
          <p:cNvSpPr/>
          <p:nvPr/>
        </p:nvSpPr>
        <p:spPr>
          <a:xfrm>
            <a:off x="2767163" y="1086185"/>
            <a:ext cx="745490" cy="725170"/>
          </a:xfrm>
          <a:custGeom>
            <a:avLst/>
            <a:gdLst/>
            <a:ahLst/>
            <a:cxnLst/>
            <a:rect l="l" t="t" r="r" b="b"/>
            <a:pathLst>
              <a:path w="745489" h="725169">
                <a:moveTo>
                  <a:pt x="745274" y="366572"/>
                </a:moveTo>
                <a:lnTo>
                  <a:pt x="742529" y="413013"/>
                </a:lnTo>
                <a:lnTo>
                  <a:pt x="734471" y="457318"/>
                </a:lnTo>
                <a:lnTo>
                  <a:pt x="721364" y="499212"/>
                </a:lnTo>
                <a:lnTo>
                  <a:pt x="703472" y="538422"/>
                </a:lnTo>
                <a:lnTo>
                  <a:pt x="681058" y="574670"/>
                </a:lnTo>
                <a:lnTo>
                  <a:pt x="654387" y="607684"/>
                </a:lnTo>
                <a:lnTo>
                  <a:pt x="623721" y="637188"/>
                </a:lnTo>
                <a:lnTo>
                  <a:pt x="589326" y="662906"/>
                </a:lnTo>
                <a:lnTo>
                  <a:pt x="551465" y="684565"/>
                </a:lnTo>
                <a:lnTo>
                  <a:pt x="510401" y="701889"/>
                </a:lnTo>
                <a:lnTo>
                  <a:pt x="466399" y="714604"/>
                </a:lnTo>
                <a:lnTo>
                  <a:pt x="419723" y="722435"/>
                </a:lnTo>
                <a:lnTo>
                  <a:pt x="370636" y="725106"/>
                </a:lnTo>
                <a:lnTo>
                  <a:pt x="321619" y="722435"/>
                </a:lnTo>
                <a:lnTo>
                  <a:pt x="275132" y="714604"/>
                </a:lnTo>
                <a:lnTo>
                  <a:pt x="231418" y="701889"/>
                </a:lnTo>
                <a:lnTo>
                  <a:pt x="190717" y="684565"/>
                </a:lnTo>
                <a:lnTo>
                  <a:pt x="153272" y="662906"/>
                </a:lnTo>
                <a:lnTo>
                  <a:pt x="119326" y="637188"/>
                </a:lnTo>
                <a:lnTo>
                  <a:pt x="89121" y="607684"/>
                </a:lnTo>
                <a:lnTo>
                  <a:pt x="62898" y="574670"/>
                </a:lnTo>
                <a:lnTo>
                  <a:pt x="40900" y="538422"/>
                </a:lnTo>
                <a:lnTo>
                  <a:pt x="23369" y="499212"/>
                </a:lnTo>
                <a:lnTo>
                  <a:pt x="10548" y="457318"/>
                </a:lnTo>
                <a:lnTo>
                  <a:pt x="2677" y="413013"/>
                </a:lnTo>
                <a:lnTo>
                  <a:pt x="0" y="366572"/>
                </a:lnTo>
                <a:lnTo>
                  <a:pt x="2677" y="321582"/>
                </a:lnTo>
                <a:lnTo>
                  <a:pt x="10548" y="277979"/>
                </a:lnTo>
                <a:lnTo>
                  <a:pt x="23369" y="236149"/>
                </a:lnTo>
                <a:lnTo>
                  <a:pt x="40900" y="196476"/>
                </a:lnTo>
                <a:lnTo>
                  <a:pt x="62898" y="159345"/>
                </a:lnTo>
                <a:lnTo>
                  <a:pt x="89121" y="125142"/>
                </a:lnTo>
                <a:lnTo>
                  <a:pt x="119326" y="94250"/>
                </a:lnTo>
                <a:lnTo>
                  <a:pt x="153272" y="67055"/>
                </a:lnTo>
                <a:lnTo>
                  <a:pt x="190717" y="43941"/>
                </a:lnTo>
                <a:lnTo>
                  <a:pt x="231418" y="25294"/>
                </a:lnTo>
                <a:lnTo>
                  <a:pt x="275132" y="11498"/>
                </a:lnTo>
                <a:lnTo>
                  <a:pt x="321619" y="2938"/>
                </a:lnTo>
                <a:lnTo>
                  <a:pt x="370636" y="0"/>
                </a:lnTo>
                <a:lnTo>
                  <a:pt x="419723" y="2938"/>
                </a:lnTo>
                <a:lnTo>
                  <a:pt x="466399" y="11498"/>
                </a:lnTo>
                <a:lnTo>
                  <a:pt x="510401" y="25294"/>
                </a:lnTo>
                <a:lnTo>
                  <a:pt x="551465" y="43941"/>
                </a:lnTo>
                <a:lnTo>
                  <a:pt x="589326" y="67055"/>
                </a:lnTo>
                <a:lnTo>
                  <a:pt x="623721" y="94250"/>
                </a:lnTo>
                <a:lnTo>
                  <a:pt x="654387" y="125142"/>
                </a:lnTo>
                <a:lnTo>
                  <a:pt x="681058" y="159345"/>
                </a:lnTo>
                <a:lnTo>
                  <a:pt x="703472" y="196476"/>
                </a:lnTo>
                <a:lnTo>
                  <a:pt x="721364" y="236149"/>
                </a:lnTo>
                <a:lnTo>
                  <a:pt x="734471" y="277979"/>
                </a:lnTo>
                <a:lnTo>
                  <a:pt x="742529" y="321582"/>
                </a:lnTo>
                <a:lnTo>
                  <a:pt x="745274" y="366572"/>
                </a:lnTo>
                <a:close/>
              </a:path>
            </a:pathLst>
          </a:custGeom>
          <a:ln w="11544">
            <a:solidFill>
              <a:srgbClr val="8E9C9C"/>
            </a:solidFill>
          </a:ln>
        </p:spPr>
        <p:txBody>
          <a:bodyPr wrap="square" lIns="0" tIns="0" rIns="0" bIns="0" rtlCol="0"/>
          <a:lstStyle/>
          <a:p>
            <a:endParaRPr/>
          </a:p>
        </p:txBody>
      </p:sp>
      <p:sp>
        <p:nvSpPr>
          <p:cNvPr id="6" name="object 6"/>
          <p:cNvSpPr txBox="1"/>
          <p:nvPr/>
        </p:nvSpPr>
        <p:spPr>
          <a:xfrm>
            <a:off x="4279979" y="2626168"/>
            <a:ext cx="335280" cy="143510"/>
          </a:xfrm>
          <a:prstGeom prst="rect">
            <a:avLst/>
          </a:prstGeom>
        </p:spPr>
        <p:txBody>
          <a:bodyPr vert="horz" wrap="square" lIns="0" tIns="0" rIns="0" bIns="0" rtlCol="0">
            <a:spAutoFit/>
          </a:bodyPr>
          <a:lstStyle/>
          <a:p>
            <a:pPr marL="12700">
              <a:lnSpc>
                <a:spcPct val="100000"/>
              </a:lnSpc>
            </a:pPr>
            <a:r>
              <a:rPr sz="800" spc="50" dirty="0">
                <a:solidFill>
                  <a:srgbClr val="FFFFFF"/>
                </a:solidFill>
                <a:latin typeface="Calibri"/>
                <a:cs typeface="Calibri"/>
              </a:rPr>
              <a:t>P</a:t>
            </a:r>
            <a:r>
              <a:rPr sz="800" spc="25" dirty="0">
                <a:solidFill>
                  <a:srgbClr val="FFFFFF"/>
                </a:solidFill>
                <a:latin typeface="Calibri"/>
                <a:cs typeface="Calibri"/>
              </a:rPr>
              <a:t>eople</a:t>
            </a:r>
            <a:endParaRPr sz="800">
              <a:latin typeface="Calibri"/>
              <a:cs typeface="Calibri"/>
            </a:endParaRPr>
          </a:p>
        </p:txBody>
      </p:sp>
      <p:sp>
        <p:nvSpPr>
          <p:cNvPr id="7" name="object 7"/>
          <p:cNvSpPr txBox="1"/>
          <p:nvPr/>
        </p:nvSpPr>
        <p:spPr>
          <a:xfrm>
            <a:off x="4058033" y="3829718"/>
            <a:ext cx="764540" cy="254635"/>
          </a:xfrm>
          <a:prstGeom prst="rect">
            <a:avLst/>
          </a:prstGeom>
        </p:spPr>
        <p:txBody>
          <a:bodyPr vert="horz" wrap="square" lIns="0" tIns="0" rIns="0" bIns="0" rtlCol="0">
            <a:spAutoFit/>
          </a:bodyPr>
          <a:lstStyle/>
          <a:p>
            <a:pPr marL="12700">
              <a:lnSpc>
                <a:spcPct val="100000"/>
              </a:lnSpc>
            </a:pPr>
            <a:r>
              <a:rPr sz="1500" spc="35" dirty="0">
                <a:solidFill>
                  <a:srgbClr val="2FB888"/>
                </a:solidFill>
                <a:latin typeface="Calibri"/>
                <a:cs typeface="Calibri"/>
              </a:rPr>
              <a:t>Optimise</a:t>
            </a:r>
            <a:endParaRPr sz="1500">
              <a:latin typeface="Calibri"/>
              <a:cs typeface="Calibri"/>
            </a:endParaRPr>
          </a:p>
        </p:txBody>
      </p:sp>
      <p:sp>
        <p:nvSpPr>
          <p:cNvPr id="8" name="object 8"/>
          <p:cNvSpPr txBox="1">
            <a:spLocks noGrp="1"/>
          </p:cNvSpPr>
          <p:nvPr>
            <p:ph type="title"/>
          </p:nvPr>
        </p:nvSpPr>
        <p:spPr>
          <a:xfrm>
            <a:off x="2858848" y="2537309"/>
            <a:ext cx="525145" cy="254635"/>
          </a:xfrm>
          <a:prstGeom prst="rect">
            <a:avLst/>
          </a:prstGeom>
        </p:spPr>
        <p:txBody>
          <a:bodyPr vert="horz" wrap="square" lIns="0" tIns="0" rIns="0" bIns="0" rtlCol="0">
            <a:spAutoFit/>
          </a:bodyPr>
          <a:lstStyle/>
          <a:p>
            <a:pPr marL="12700">
              <a:lnSpc>
                <a:spcPct val="100000"/>
              </a:lnSpc>
            </a:pPr>
            <a:r>
              <a:rPr sz="1500" spc="25" dirty="0">
                <a:solidFill>
                  <a:srgbClr val="2FB888"/>
                </a:solidFill>
              </a:rPr>
              <a:t>In</a:t>
            </a:r>
            <a:r>
              <a:rPr sz="1500" dirty="0">
                <a:solidFill>
                  <a:srgbClr val="2FB888"/>
                </a:solidFill>
              </a:rPr>
              <a:t>v</a:t>
            </a:r>
            <a:r>
              <a:rPr sz="1500" spc="60" dirty="0">
                <a:solidFill>
                  <a:srgbClr val="2FB888"/>
                </a:solidFill>
              </a:rPr>
              <a:t>est</a:t>
            </a:r>
            <a:endParaRPr sz="1500"/>
          </a:p>
        </p:txBody>
      </p:sp>
      <p:sp>
        <p:nvSpPr>
          <p:cNvPr id="9" name="object 9"/>
          <p:cNvSpPr txBox="1"/>
          <p:nvPr/>
        </p:nvSpPr>
        <p:spPr>
          <a:xfrm>
            <a:off x="2941871" y="1315431"/>
            <a:ext cx="277495" cy="303530"/>
          </a:xfrm>
          <a:prstGeom prst="rect">
            <a:avLst/>
          </a:prstGeom>
        </p:spPr>
        <p:txBody>
          <a:bodyPr vert="horz" wrap="square" lIns="0" tIns="0" rIns="0" bIns="0" rtlCol="0">
            <a:spAutoFit/>
          </a:bodyPr>
          <a:lstStyle/>
          <a:p>
            <a:pPr marL="12700">
              <a:lnSpc>
                <a:spcPct val="100000"/>
              </a:lnSpc>
            </a:pPr>
            <a:r>
              <a:rPr sz="1800" b="1" spc="135" dirty="0">
                <a:solidFill>
                  <a:srgbClr val="FFFFFF"/>
                </a:solidFill>
                <a:latin typeface="Calibri"/>
                <a:cs typeface="Calibri"/>
              </a:rPr>
              <a:t>IO</a:t>
            </a:r>
            <a:endParaRPr sz="1800">
              <a:latin typeface="Calibri"/>
              <a:cs typeface="Calibri"/>
            </a:endParaRPr>
          </a:p>
        </p:txBody>
      </p:sp>
      <p:sp>
        <p:nvSpPr>
          <p:cNvPr id="10" name="object 10"/>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11" name="object 1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3" name="object 13"/>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5" name="object 15"/>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6" name="object 16"/>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04931" y="2179938"/>
            <a:ext cx="1085215" cy="1056005"/>
          </a:xfrm>
          <a:custGeom>
            <a:avLst/>
            <a:gdLst/>
            <a:ahLst/>
            <a:cxnLst/>
            <a:rect l="l" t="t" r="r" b="b"/>
            <a:pathLst>
              <a:path w="1085214" h="1056005">
                <a:moveTo>
                  <a:pt x="539572" y="0"/>
                </a:moveTo>
                <a:lnTo>
                  <a:pt x="487681" y="2245"/>
                </a:lnTo>
                <a:lnTo>
                  <a:pt x="437661" y="8839"/>
                </a:lnTo>
                <a:lnTo>
                  <a:pt x="389643" y="19573"/>
                </a:lnTo>
                <a:lnTo>
                  <a:pt x="343760" y="34234"/>
                </a:lnTo>
                <a:lnTo>
                  <a:pt x="300146" y="52611"/>
                </a:lnTo>
                <a:lnTo>
                  <a:pt x="258933" y="74493"/>
                </a:lnTo>
                <a:lnTo>
                  <a:pt x="220254" y="99670"/>
                </a:lnTo>
                <a:lnTo>
                  <a:pt x="184241" y="127930"/>
                </a:lnTo>
                <a:lnTo>
                  <a:pt x="151028" y="159062"/>
                </a:lnTo>
                <a:lnTo>
                  <a:pt x="120747" y="192855"/>
                </a:lnTo>
                <a:lnTo>
                  <a:pt x="93531" y="229098"/>
                </a:lnTo>
                <a:lnTo>
                  <a:pt x="69514" y="267580"/>
                </a:lnTo>
                <a:lnTo>
                  <a:pt x="48827" y="308090"/>
                </a:lnTo>
                <a:lnTo>
                  <a:pt x="31603" y="350416"/>
                </a:lnTo>
                <a:lnTo>
                  <a:pt x="17976" y="394348"/>
                </a:lnTo>
                <a:lnTo>
                  <a:pt x="8077" y="439674"/>
                </a:lnTo>
                <a:lnTo>
                  <a:pt x="2041" y="486184"/>
                </a:lnTo>
                <a:lnTo>
                  <a:pt x="0" y="533666"/>
                </a:lnTo>
                <a:lnTo>
                  <a:pt x="2041" y="582792"/>
                </a:lnTo>
                <a:lnTo>
                  <a:pt x="8077" y="630354"/>
                </a:lnTo>
                <a:lnTo>
                  <a:pt x="17976" y="676202"/>
                </a:lnTo>
                <a:lnTo>
                  <a:pt x="31603" y="720183"/>
                </a:lnTo>
                <a:lnTo>
                  <a:pt x="48827" y="762148"/>
                </a:lnTo>
                <a:lnTo>
                  <a:pt x="69514" y="801947"/>
                </a:lnTo>
                <a:lnTo>
                  <a:pt x="93531" y="839427"/>
                </a:lnTo>
                <a:lnTo>
                  <a:pt x="120747" y="874439"/>
                </a:lnTo>
                <a:lnTo>
                  <a:pt x="151028" y="906832"/>
                </a:lnTo>
                <a:lnTo>
                  <a:pt x="184241" y="936455"/>
                </a:lnTo>
                <a:lnTo>
                  <a:pt x="220254" y="963157"/>
                </a:lnTo>
                <a:lnTo>
                  <a:pt x="258933" y="986788"/>
                </a:lnTo>
                <a:lnTo>
                  <a:pt x="300146" y="1007197"/>
                </a:lnTo>
                <a:lnTo>
                  <a:pt x="343760" y="1024233"/>
                </a:lnTo>
                <a:lnTo>
                  <a:pt x="389643" y="1037746"/>
                </a:lnTo>
                <a:lnTo>
                  <a:pt x="437661" y="1047585"/>
                </a:lnTo>
                <a:lnTo>
                  <a:pt x="487681" y="1053598"/>
                </a:lnTo>
                <a:lnTo>
                  <a:pt x="539572" y="1055636"/>
                </a:lnTo>
                <a:lnTo>
                  <a:pt x="591520" y="1053598"/>
                </a:lnTo>
                <a:lnTo>
                  <a:pt x="641694" y="1047585"/>
                </a:lnTo>
                <a:lnTo>
                  <a:pt x="689948" y="1037746"/>
                </a:lnTo>
                <a:lnTo>
                  <a:pt x="736138" y="1024233"/>
                </a:lnTo>
                <a:lnTo>
                  <a:pt x="780118" y="1007197"/>
                </a:lnTo>
                <a:lnTo>
                  <a:pt x="821745" y="986788"/>
                </a:lnTo>
                <a:lnTo>
                  <a:pt x="860874" y="963157"/>
                </a:lnTo>
                <a:lnTo>
                  <a:pt x="897360" y="936455"/>
                </a:lnTo>
                <a:lnTo>
                  <a:pt x="931057" y="906832"/>
                </a:lnTo>
                <a:lnTo>
                  <a:pt x="961822" y="874439"/>
                </a:lnTo>
                <a:lnTo>
                  <a:pt x="989510" y="839427"/>
                </a:lnTo>
                <a:lnTo>
                  <a:pt x="1013975" y="801947"/>
                </a:lnTo>
                <a:lnTo>
                  <a:pt x="1035074" y="762148"/>
                </a:lnTo>
                <a:lnTo>
                  <a:pt x="1052661" y="720183"/>
                </a:lnTo>
                <a:lnTo>
                  <a:pt x="1066591" y="676202"/>
                </a:lnTo>
                <a:lnTo>
                  <a:pt x="1076721" y="630354"/>
                </a:lnTo>
                <a:lnTo>
                  <a:pt x="1082905" y="582792"/>
                </a:lnTo>
                <a:lnTo>
                  <a:pt x="1084999" y="533666"/>
                </a:lnTo>
                <a:lnTo>
                  <a:pt x="1083119" y="488661"/>
                </a:lnTo>
                <a:lnTo>
                  <a:pt x="1077560" y="444518"/>
                </a:lnTo>
                <a:lnTo>
                  <a:pt x="1068447" y="401417"/>
                </a:lnTo>
                <a:lnTo>
                  <a:pt x="1055902" y="359538"/>
                </a:lnTo>
                <a:lnTo>
                  <a:pt x="1040048" y="319061"/>
                </a:lnTo>
                <a:lnTo>
                  <a:pt x="1021008" y="280163"/>
                </a:lnTo>
                <a:lnTo>
                  <a:pt x="998906" y="243026"/>
                </a:lnTo>
                <a:lnTo>
                  <a:pt x="973863" y="207829"/>
                </a:lnTo>
                <a:lnTo>
                  <a:pt x="946004" y="174751"/>
                </a:lnTo>
                <a:lnTo>
                  <a:pt x="915452" y="143971"/>
                </a:lnTo>
                <a:lnTo>
                  <a:pt x="882329" y="115669"/>
                </a:lnTo>
                <a:lnTo>
                  <a:pt x="846758" y="90025"/>
                </a:lnTo>
                <a:lnTo>
                  <a:pt x="808863" y="67217"/>
                </a:lnTo>
                <a:lnTo>
                  <a:pt x="768767" y="47426"/>
                </a:lnTo>
                <a:lnTo>
                  <a:pt x="726592" y="30831"/>
                </a:lnTo>
                <a:lnTo>
                  <a:pt x="682462" y="17612"/>
                </a:lnTo>
                <a:lnTo>
                  <a:pt x="636500" y="7947"/>
                </a:lnTo>
                <a:lnTo>
                  <a:pt x="588829" y="2016"/>
                </a:lnTo>
                <a:lnTo>
                  <a:pt x="539572" y="0"/>
                </a:lnTo>
                <a:close/>
              </a:path>
            </a:pathLst>
          </a:custGeom>
          <a:solidFill>
            <a:srgbClr val="73C6A1"/>
          </a:solidFill>
        </p:spPr>
        <p:txBody>
          <a:bodyPr wrap="square" lIns="0" tIns="0" rIns="0" bIns="0" rtlCol="0"/>
          <a:lstStyle/>
          <a:p>
            <a:endParaRPr/>
          </a:p>
        </p:txBody>
      </p:sp>
      <p:sp>
        <p:nvSpPr>
          <p:cNvPr id="3" name="object 3"/>
          <p:cNvSpPr/>
          <p:nvPr/>
        </p:nvSpPr>
        <p:spPr>
          <a:xfrm>
            <a:off x="3904931" y="2179938"/>
            <a:ext cx="1085215" cy="1056005"/>
          </a:xfrm>
          <a:custGeom>
            <a:avLst/>
            <a:gdLst/>
            <a:ahLst/>
            <a:cxnLst/>
            <a:rect l="l" t="t" r="r" b="b"/>
            <a:pathLst>
              <a:path w="1085214" h="1056005">
                <a:moveTo>
                  <a:pt x="1084999" y="533666"/>
                </a:moveTo>
                <a:lnTo>
                  <a:pt x="1082905" y="582792"/>
                </a:lnTo>
                <a:lnTo>
                  <a:pt x="1076721" y="630354"/>
                </a:lnTo>
                <a:lnTo>
                  <a:pt x="1066591" y="676202"/>
                </a:lnTo>
                <a:lnTo>
                  <a:pt x="1052661" y="720183"/>
                </a:lnTo>
                <a:lnTo>
                  <a:pt x="1035074" y="762148"/>
                </a:lnTo>
                <a:lnTo>
                  <a:pt x="1013975" y="801947"/>
                </a:lnTo>
                <a:lnTo>
                  <a:pt x="989510" y="839427"/>
                </a:lnTo>
                <a:lnTo>
                  <a:pt x="961822" y="874439"/>
                </a:lnTo>
                <a:lnTo>
                  <a:pt x="931057" y="906832"/>
                </a:lnTo>
                <a:lnTo>
                  <a:pt x="897360" y="936455"/>
                </a:lnTo>
                <a:lnTo>
                  <a:pt x="860874" y="963157"/>
                </a:lnTo>
                <a:lnTo>
                  <a:pt x="821745" y="986788"/>
                </a:lnTo>
                <a:lnTo>
                  <a:pt x="780118" y="1007197"/>
                </a:lnTo>
                <a:lnTo>
                  <a:pt x="736138" y="1024233"/>
                </a:lnTo>
                <a:lnTo>
                  <a:pt x="689948" y="1037746"/>
                </a:lnTo>
                <a:lnTo>
                  <a:pt x="641694" y="1047585"/>
                </a:lnTo>
                <a:lnTo>
                  <a:pt x="591520" y="1053598"/>
                </a:lnTo>
                <a:lnTo>
                  <a:pt x="539572" y="1055636"/>
                </a:lnTo>
                <a:lnTo>
                  <a:pt x="487681" y="1053598"/>
                </a:lnTo>
                <a:lnTo>
                  <a:pt x="437661" y="1047585"/>
                </a:lnTo>
                <a:lnTo>
                  <a:pt x="389643" y="1037746"/>
                </a:lnTo>
                <a:lnTo>
                  <a:pt x="343760" y="1024233"/>
                </a:lnTo>
                <a:lnTo>
                  <a:pt x="300146" y="1007197"/>
                </a:lnTo>
                <a:lnTo>
                  <a:pt x="258933" y="986788"/>
                </a:lnTo>
                <a:lnTo>
                  <a:pt x="220254" y="963157"/>
                </a:lnTo>
                <a:lnTo>
                  <a:pt x="184241" y="936455"/>
                </a:lnTo>
                <a:lnTo>
                  <a:pt x="151028" y="906832"/>
                </a:lnTo>
                <a:lnTo>
                  <a:pt x="120747" y="874439"/>
                </a:lnTo>
                <a:lnTo>
                  <a:pt x="93531" y="839427"/>
                </a:lnTo>
                <a:lnTo>
                  <a:pt x="69514" y="801947"/>
                </a:lnTo>
                <a:lnTo>
                  <a:pt x="48827" y="762148"/>
                </a:lnTo>
                <a:lnTo>
                  <a:pt x="31603" y="720183"/>
                </a:lnTo>
                <a:lnTo>
                  <a:pt x="17976" y="676202"/>
                </a:lnTo>
                <a:lnTo>
                  <a:pt x="8077" y="630354"/>
                </a:lnTo>
                <a:lnTo>
                  <a:pt x="2041" y="582792"/>
                </a:lnTo>
                <a:lnTo>
                  <a:pt x="0" y="533666"/>
                </a:lnTo>
                <a:lnTo>
                  <a:pt x="2041" y="486184"/>
                </a:lnTo>
                <a:lnTo>
                  <a:pt x="8077" y="439674"/>
                </a:lnTo>
                <a:lnTo>
                  <a:pt x="17976" y="394348"/>
                </a:lnTo>
                <a:lnTo>
                  <a:pt x="31603" y="350416"/>
                </a:lnTo>
                <a:lnTo>
                  <a:pt x="48827" y="308090"/>
                </a:lnTo>
                <a:lnTo>
                  <a:pt x="69514" y="267580"/>
                </a:lnTo>
                <a:lnTo>
                  <a:pt x="93531" y="229098"/>
                </a:lnTo>
                <a:lnTo>
                  <a:pt x="120747" y="192855"/>
                </a:lnTo>
                <a:lnTo>
                  <a:pt x="151028" y="159062"/>
                </a:lnTo>
                <a:lnTo>
                  <a:pt x="184241" y="127930"/>
                </a:lnTo>
                <a:lnTo>
                  <a:pt x="220254" y="99670"/>
                </a:lnTo>
                <a:lnTo>
                  <a:pt x="258933" y="74493"/>
                </a:lnTo>
                <a:lnTo>
                  <a:pt x="300146" y="52611"/>
                </a:lnTo>
                <a:lnTo>
                  <a:pt x="343760" y="34234"/>
                </a:lnTo>
                <a:lnTo>
                  <a:pt x="389643" y="19573"/>
                </a:lnTo>
                <a:lnTo>
                  <a:pt x="437661" y="8839"/>
                </a:lnTo>
                <a:lnTo>
                  <a:pt x="487681" y="2245"/>
                </a:lnTo>
                <a:lnTo>
                  <a:pt x="539572" y="0"/>
                </a:lnTo>
                <a:lnTo>
                  <a:pt x="588829" y="2016"/>
                </a:lnTo>
                <a:lnTo>
                  <a:pt x="636500" y="7947"/>
                </a:lnTo>
                <a:lnTo>
                  <a:pt x="682462" y="17612"/>
                </a:lnTo>
                <a:lnTo>
                  <a:pt x="726592" y="30831"/>
                </a:lnTo>
                <a:lnTo>
                  <a:pt x="768767" y="47426"/>
                </a:lnTo>
                <a:lnTo>
                  <a:pt x="808863" y="67217"/>
                </a:lnTo>
                <a:lnTo>
                  <a:pt x="846758" y="90025"/>
                </a:lnTo>
                <a:lnTo>
                  <a:pt x="882329" y="115669"/>
                </a:lnTo>
                <a:lnTo>
                  <a:pt x="915452" y="143971"/>
                </a:lnTo>
                <a:lnTo>
                  <a:pt x="946004" y="174751"/>
                </a:lnTo>
                <a:lnTo>
                  <a:pt x="973863" y="207829"/>
                </a:lnTo>
                <a:lnTo>
                  <a:pt x="998906" y="243026"/>
                </a:lnTo>
                <a:lnTo>
                  <a:pt x="1021008" y="280163"/>
                </a:lnTo>
                <a:lnTo>
                  <a:pt x="1040048" y="319061"/>
                </a:lnTo>
                <a:lnTo>
                  <a:pt x="1055902" y="359538"/>
                </a:lnTo>
                <a:lnTo>
                  <a:pt x="1068447" y="401417"/>
                </a:lnTo>
                <a:lnTo>
                  <a:pt x="1077560" y="444518"/>
                </a:lnTo>
                <a:lnTo>
                  <a:pt x="1083119" y="488661"/>
                </a:lnTo>
                <a:lnTo>
                  <a:pt x="1084999" y="533666"/>
                </a:lnTo>
                <a:close/>
              </a:path>
            </a:pathLst>
          </a:custGeom>
          <a:ln w="12687">
            <a:solidFill>
              <a:srgbClr val="2FB888"/>
            </a:solidFill>
          </a:ln>
        </p:spPr>
        <p:txBody>
          <a:bodyPr wrap="square" lIns="0" tIns="0" rIns="0" bIns="0" rtlCol="0"/>
          <a:lstStyle/>
          <a:p>
            <a:endParaRPr/>
          </a:p>
        </p:txBody>
      </p:sp>
      <p:sp>
        <p:nvSpPr>
          <p:cNvPr id="4" name="object 4"/>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5" name="object 5"/>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6" name="object 6"/>
          <p:cNvSpPr/>
          <p:nvPr/>
        </p:nvSpPr>
        <p:spPr>
          <a:xfrm>
            <a:off x="2767163" y="1086185"/>
            <a:ext cx="745490" cy="725170"/>
          </a:xfrm>
          <a:custGeom>
            <a:avLst/>
            <a:gdLst/>
            <a:ahLst/>
            <a:cxnLst/>
            <a:rect l="l" t="t" r="r" b="b"/>
            <a:pathLst>
              <a:path w="745489" h="725169">
                <a:moveTo>
                  <a:pt x="370636" y="0"/>
                </a:moveTo>
                <a:lnTo>
                  <a:pt x="321619" y="2938"/>
                </a:lnTo>
                <a:lnTo>
                  <a:pt x="275132" y="11498"/>
                </a:lnTo>
                <a:lnTo>
                  <a:pt x="231418" y="25294"/>
                </a:lnTo>
                <a:lnTo>
                  <a:pt x="190717" y="43941"/>
                </a:lnTo>
                <a:lnTo>
                  <a:pt x="153272" y="67055"/>
                </a:lnTo>
                <a:lnTo>
                  <a:pt x="119326" y="94250"/>
                </a:lnTo>
                <a:lnTo>
                  <a:pt x="89121" y="125142"/>
                </a:lnTo>
                <a:lnTo>
                  <a:pt x="62898" y="159345"/>
                </a:lnTo>
                <a:lnTo>
                  <a:pt x="40900" y="196476"/>
                </a:lnTo>
                <a:lnTo>
                  <a:pt x="23369" y="236149"/>
                </a:lnTo>
                <a:lnTo>
                  <a:pt x="10548" y="277979"/>
                </a:lnTo>
                <a:lnTo>
                  <a:pt x="2677" y="321582"/>
                </a:lnTo>
                <a:lnTo>
                  <a:pt x="0" y="366572"/>
                </a:lnTo>
                <a:lnTo>
                  <a:pt x="2677" y="413013"/>
                </a:lnTo>
                <a:lnTo>
                  <a:pt x="10548" y="457318"/>
                </a:lnTo>
                <a:lnTo>
                  <a:pt x="23369" y="499212"/>
                </a:lnTo>
                <a:lnTo>
                  <a:pt x="40900" y="538422"/>
                </a:lnTo>
                <a:lnTo>
                  <a:pt x="62898" y="574670"/>
                </a:lnTo>
                <a:lnTo>
                  <a:pt x="89121" y="607684"/>
                </a:lnTo>
                <a:lnTo>
                  <a:pt x="119326" y="637188"/>
                </a:lnTo>
                <a:lnTo>
                  <a:pt x="153272" y="662906"/>
                </a:lnTo>
                <a:lnTo>
                  <a:pt x="190717" y="684565"/>
                </a:lnTo>
                <a:lnTo>
                  <a:pt x="231418" y="701889"/>
                </a:lnTo>
                <a:lnTo>
                  <a:pt x="275132" y="714604"/>
                </a:lnTo>
                <a:lnTo>
                  <a:pt x="321619" y="722435"/>
                </a:lnTo>
                <a:lnTo>
                  <a:pt x="370636" y="725106"/>
                </a:lnTo>
                <a:lnTo>
                  <a:pt x="419723" y="722435"/>
                </a:lnTo>
                <a:lnTo>
                  <a:pt x="466399" y="714604"/>
                </a:lnTo>
                <a:lnTo>
                  <a:pt x="510401" y="701889"/>
                </a:lnTo>
                <a:lnTo>
                  <a:pt x="551465" y="684565"/>
                </a:lnTo>
                <a:lnTo>
                  <a:pt x="589326" y="662906"/>
                </a:lnTo>
                <a:lnTo>
                  <a:pt x="623721" y="637188"/>
                </a:lnTo>
                <a:lnTo>
                  <a:pt x="654387" y="607684"/>
                </a:lnTo>
                <a:lnTo>
                  <a:pt x="681058" y="574670"/>
                </a:lnTo>
                <a:lnTo>
                  <a:pt x="703472" y="538422"/>
                </a:lnTo>
                <a:lnTo>
                  <a:pt x="721364" y="499212"/>
                </a:lnTo>
                <a:lnTo>
                  <a:pt x="734471" y="457318"/>
                </a:lnTo>
                <a:lnTo>
                  <a:pt x="742529" y="413013"/>
                </a:lnTo>
                <a:lnTo>
                  <a:pt x="745274" y="366572"/>
                </a:lnTo>
                <a:lnTo>
                  <a:pt x="742529" y="321582"/>
                </a:lnTo>
                <a:lnTo>
                  <a:pt x="734471" y="277979"/>
                </a:lnTo>
                <a:lnTo>
                  <a:pt x="721364" y="236149"/>
                </a:lnTo>
                <a:lnTo>
                  <a:pt x="703472" y="196476"/>
                </a:lnTo>
                <a:lnTo>
                  <a:pt x="681058" y="159345"/>
                </a:lnTo>
                <a:lnTo>
                  <a:pt x="654387" y="125142"/>
                </a:lnTo>
                <a:lnTo>
                  <a:pt x="623721" y="94250"/>
                </a:lnTo>
                <a:lnTo>
                  <a:pt x="589326" y="67055"/>
                </a:lnTo>
                <a:lnTo>
                  <a:pt x="551465" y="43941"/>
                </a:lnTo>
                <a:lnTo>
                  <a:pt x="510401" y="25294"/>
                </a:lnTo>
                <a:lnTo>
                  <a:pt x="466399" y="11498"/>
                </a:lnTo>
                <a:lnTo>
                  <a:pt x="419723" y="2938"/>
                </a:lnTo>
                <a:lnTo>
                  <a:pt x="370636" y="0"/>
                </a:lnTo>
                <a:close/>
              </a:path>
            </a:pathLst>
          </a:custGeom>
          <a:solidFill>
            <a:srgbClr val="8E9C9C"/>
          </a:solidFill>
        </p:spPr>
        <p:txBody>
          <a:bodyPr wrap="square" lIns="0" tIns="0" rIns="0" bIns="0" rtlCol="0"/>
          <a:lstStyle/>
          <a:p>
            <a:endParaRPr/>
          </a:p>
        </p:txBody>
      </p:sp>
      <p:sp>
        <p:nvSpPr>
          <p:cNvPr id="7" name="object 7"/>
          <p:cNvSpPr/>
          <p:nvPr/>
        </p:nvSpPr>
        <p:spPr>
          <a:xfrm>
            <a:off x="2767163" y="1086185"/>
            <a:ext cx="745490" cy="725170"/>
          </a:xfrm>
          <a:custGeom>
            <a:avLst/>
            <a:gdLst/>
            <a:ahLst/>
            <a:cxnLst/>
            <a:rect l="l" t="t" r="r" b="b"/>
            <a:pathLst>
              <a:path w="745489" h="725169">
                <a:moveTo>
                  <a:pt x="745274" y="366572"/>
                </a:moveTo>
                <a:lnTo>
                  <a:pt x="742529" y="413013"/>
                </a:lnTo>
                <a:lnTo>
                  <a:pt x="734471" y="457318"/>
                </a:lnTo>
                <a:lnTo>
                  <a:pt x="721364" y="499212"/>
                </a:lnTo>
                <a:lnTo>
                  <a:pt x="703472" y="538422"/>
                </a:lnTo>
                <a:lnTo>
                  <a:pt x="681058" y="574670"/>
                </a:lnTo>
                <a:lnTo>
                  <a:pt x="654387" y="607684"/>
                </a:lnTo>
                <a:lnTo>
                  <a:pt x="623721" y="637188"/>
                </a:lnTo>
                <a:lnTo>
                  <a:pt x="589326" y="662906"/>
                </a:lnTo>
                <a:lnTo>
                  <a:pt x="551465" y="684565"/>
                </a:lnTo>
                <a:lnTo>
                  <a:pt x="510401" y="701889"/>
                </a:lnTo>
                <a:lnTo>
                  <a:pt x="466399" y="714604"/>
                </a:lnTo>
                <a:lnTo>
                  <a:pt x="419723" y="722435"/>
                </a:lnTo>
                <a:lnTo>
                  <a:pt x="370636" y="725106"/>
                </a:lnTo>
                <a:lnTo>
                  <a:pt x="321619" y="722435"/>
                </a:lnTo>
                <a:lnTo>
                  <a:pt x="275132" y="714604"/>
                </a:lnTo>
                <a:lnTo>
                  <a:pt x="231418" y="701889"/>
                </a:lnTo>
                <a:lnTo>
                  <a:pt x="190717" y="684565"/>
                </a:lnTo>
                <a:lnTo>
                  <a:pt x="153272" y="662906"/>
                </a:lnTo>
                <a:lnTo>
                  <a:pt x="119326" y="637188"/>
                </a:lnTo>
                <a:lnTo>
                  <a:pt x="89121" y="607684"/>
                </a:lnTo>
                <a:lnTo>
                  <a:pt x="62898" y="574670"/>
                </a:lnTo>
                <a:lnTo>
                  <a:pt x="40900" y="538422"/>
                </a:lnTo>
                <a:lnTo>
                  <a:pt x="23369" y="499212"/>
                </a:lnTo>
                <a:lnTo>
                  <a:pt x="10548" y="457318"/>
                </a:lnTo>
                <a:lnTo>
                  <a:pt x="2677" y="413013"/>
                </a:lnTo>
                <a:lnTo>
                  <a:pt x="0" y="366572"/>
                </a:lnTo>
                <a:lnTo>
                  <a:pt x="2677" y="321582"/>
                </a:lnTo>
                <a:lnTo>
                  <a:pt x="10548" y="277979"/>
                </a:lnTo>
                <a:lnTo>
                  <a:pt x="23369" y="236149"/>
                </a:lnTo>
                <a:lnTo>
                  <a:pt x="40900" y="196476"/>
                </a:lnTo>
                <a:lnTo>
                  <a:pt x="62898" y="159345"/>
                </a:lnTo>
                <a:lnTo>
                  <a:pt x="89121" y="125142"/>
                </a:lnTo>
                <a:lnTo>
                  <a:pt x="119326" y="94250"/>
                </a:lnTo>
                <a:lnTo>
                  <a:pt x="153272" y="67055"/>
                </a:lnTo>
                <a:lnTo>
                  <a:pt x="190717" y="43941"/>
                </a:lnTo>
                <a:lnTo>
                  <a:pt x="231418" y="25294"/>
                </a:lnTo>
                <a:lnTo>
                  <a:pt x="275132" y="11498"/>
                </a:lnTo>
                <a:lnTo>
                  <a:pt x="321619" y="2938"/>
                </a:lnTo>
                <a:lnTo>
                  <a:pt x="370636" y="0"/>
                </a:lnTo>
                <a:lnTo>
                  <a:pt x="419723" y="2938"/>
                </a:lnTo>
                <a:lnTo>
                  <a:pt x="466399" y="11498"/>
                </a:lnTo>
                <a:lnTo>
                  <a:pt x="510401" y="25294"/>
                </a:lnTo>
                <a:lnTo>
                  <a:pt x="551465" y="43941"/>
                </a:lnTo>
                <a:lnTo>
                  <a:pt x="589326" y="67055"/>
                </a:lnTo>
                <a:lnTo>
                  <a:pt x="623721" y="94250"/>
                </a:lnTo>
                <a:lnTo>
                  <a:pt x="654387" y="125142"/>
                </a:lnTo>
                <a:lnTo>
                  <a:pt x="681058" y="159345"/>
                </a:lnTo>
                <a:lnTo>
                  <a:pt x="703472" y="196476"/>
                </a:lnTo>
                <a:lnTo>
                  <a:pt x="721364" y="236149"/>
                </a:lnTo>
                <a:lnTo>
                  <a:pt x="734471" y="277979"/>
                </a:lnTo>
                <a:lnTo>
                  <a:pt x="742529" y="321582"/>
                </a:lnTo>
                <a:lnTo>
                  <a:pt x="745274" y="366572"/>
                </a:lnTo>
                <a:close/>
              </a:path>
            </a:pathLst>
          </a:custGeom>
          <a:ln w="11544">
            <a:solidFill>
              <a:srgbClr val="8E9C9C"/>
            </a:solidFill>
          </a:ln>
        </p:spPr>
        <p:txBody>
          <a:bodyPr wrap="square" lIns="0" tIns="0" rIns="0" bIns="0" rtlCol="0"/>
          <a:lstStyle/>
          <a:p>
            <a:endParaRPr/>
          </a:p>
        </p:txBody>
      </p:sp>
      <p:sp>
        <p:nvSpPr>
          <p:cNvPr id="8" name="object 8"/>
          <p:cNvSpPr txBox="1"/>
          <p:nvPr/>
        </p:nvSpPr>
        <p:spPr>
          <a:xfrm>
            <a:off x="4279979" y="2626168"/>
            <a:ext cx="335280" cy="143510"/>
          </a:xfrm>
          <a:prstGeom prst="rect">
            <a:avLst/>
          </a:prstGeom>
        </p:spPr>
        <p:txBody>
          <a:bodyPr vert="horz" wrap="square" lIns="0" tIns="0" rIns="0" bIns="0" rtlCol="0">
            <a:spAutoFit/>
          </a:bodyPr>
          <a:lstStyle/>
          <a:p>
            <a:pPr marL="12700">
              <a:lnSpc>
                <a:spcPct val="100000"/>
              </a:lnSpc>
            </a:pPr>
            <a:r>
              <a:rPr sz="800" spc="50" dirty="0">
                <a:solidFill>
                  <a:srgbClr val="FFFFFF"/>
                </a:solidFill>
                <a:latin typeface="Calibri"/>
                <a:cs typeface="Calibri"/>
              </a:rPr>
              <a:t>P</a:t>
            </a:r>
            <a:r>
              <a:rPr sz="800" spc="25" dirty="0">
                <a:solidFill>
                  <a:srgbClr val="FFFFFF"/>
                </a:solidFill>
                <a:latin typeface="Calibri"/>
                <a:cs typeface="Calibri"/>
              </a:rPr>
              <a:t>eople</a:t>
            </a:r>
            <a:endParaRPr sz="800">
              <a:latin typeface="Calibri"/>
              <a:cs typeface="Calibri"/>
            </a:endParaRPr>
          </a:p>
        </p:txBody>
      </p:sp>
      <p:sp>
        <p:nvSpPr>
          <p:cNvPr id="9" name="object 9"/>
          <p:cNvSpPr txBox="1"/>
          <p:nvPr/>
        </p:nvSpPr>
        <p:spPr>
          <a:xfrm>
            <a:off x="4274120" y="2275855"/>
            <a:ext cx="346710" cy="143510"/>
          </a:xfrm>
          <a:prstGeom prst="rect">
            <a:avLst/>
          </a:prstGeom>
        </p:spPr>
        <p:txBody>
          <a:bodyPr vert="horz" wrap="square" lIns="0" tIns="0" rIns="0" bIns="0" rtlCol="0">
            <a:spAutoFit/>
          </a:bodyPr>
          <a:lstStyle/>
          <a:p>
            <a:pPr marL="12700">
              <a:lnSpc>
                <a:spcPct val="100000"/>
              </a:lnSpc>
            </a:pPr>
            <a:r>
              <a:rPr sz="800" spc="40" dirty="0">
                <a:solidFill>
                  <a:srgbClr val="FFFFFF"/>
                </a:solidFill>
                <a:latin typeface="Calibri"/>
                <a:cs typeface="Calibri"/>
              </a:rPr>
              <a:t>Capital</a:t>
            </a:r>
            <a:endParaRPr sz="800">
              <a:latin typeface="Calibri"/>
              <a:cs typeface="Calibri"/>
            </a:endParaRPr>
          </a:p>
        </p:txBody>
      </p:sp>
      <p:sp>
        <p:nvSpPr>
          <p:cNvPr id="10" name="object 10"/>
          <p:cNvSpPr txBox="1"/>
          <p:nvPr/>
        </p:nvSpPr>
        <p:spPr>
          <a:xfrm>
            <a:off x="4058033" y="3829718"/>
            <a:ext cx="764540" cy="254635"/>
          </a:xfrm>
          <a:prstGeom prst="rect">
            <a:avLst/>
          </a:prstGeom>
        </p:spPr>
        <p:txBody>
          <a:bodyPr vert="horz" wrap="square" lIns="0" tIns="0" rIns="0" bIns="0" rtlCol="0">
            <a:spAutoFit/>
          </a:bodyPr>
          <a:lstStyle/>
          <a:p>
            <a:pPr marL="12700">
              <a:lnSpc>
                <a:spcPct val="100000"/>
              </a:lnSpc>
            </a:pPr>
            <a:r>
              <a:rPr sz="1500" spc="35" dirty="0">
                <a:solidFill>
                  <a:srgbClr val="2FB888"/>
                </a:solidFill>
                <a:latin typeface="Calibri"/>
                <a:cs typeface="Calibri"/>
              </a:rPr>
              <a:t>Optimise</a:t>
            </a:r>
            <a:endParaRPr sz="1500">
              <a:latin typeface="Calibri"/>
              <a:cs typeface="Calibri"/>
            </a:endParaRPr>
          </a:p>
        </p:txBody>
      </p:sp>
      <p:sp>
        <p:nvSpPr>
          <p:cNvPr id="11" name="object 11"/>
          <p:cNvSpPr txBox="1"/>
          <p:nvPr/>
        </p:nvSpPr>
        <p:spPr>
          <a:xfrm>
            <a:off x="2858848" y="2537309"/>
            <a:ext cx="525145" cy="254635"/>
          </a:xfrm>
          <a:prstGeom prst="rect">
            <a:avLst/>
          </a:prstGeom>
        </p:spPr>
        <p:txBody>
          <a:bodyPr vert="horz" wrap="square" lIns="0" tIns="0" rIns="0" bIns="0" rtlCol="0">
            <a:spAutoFit/>
          </a:bodyPr>
          <a:lstStyle/>
          <a:p>
            <a:pPr marL="12700">
              <a:lnSpc>
                <a:spcPct val="100000"/>
              </a:lnSpc>
            </a:pPr>
            <a:r>
              <a:rPr sz="1500" spc="25" dirty="0">
                <a:solidFill>
                  <a:srgbClr val="2FB888"/>
                </a:solidFill>
                <a:latin typeface="Calibri"/>
                <a:cs typeface="Calibri"/>
              </a:rPr>
              <a:t>In</a:t>
            </a:r>
            <a:r>
              <a:rPr sz="1500" dirty="0">
                <a:solidFill>
                  <a:srgbClr val="2FB888"/>
                </a:solidFill>
                <a:latin typeface="Calibri"/>
                <a:cs typeface="Calibri"/>
              </a:rPr>
              <a:t>v</a:t>
            </a:r>
            <a:r>
              <a:rPr sz="1500" spc="60" dirty="0">
                <a:solidFill>
                  <a:srgbClr val="2FB888"/>
                </a:solidFill>
                <a:latin typeface="Calibri"/>
                <a:cs typeface="Calibri"/>
              </a:rPr>
              <a:t>est</a:t>
            </a:r>
            <a:endParaRPr sz="1500">
              <a:latin typeface="Calibri"/>
              <a:cs typeface="Calibri"/>
            </a:endParaRPr>
          </a:p>
        </p:txBody>
      </p:sp>
      <p:sp>
        <p:nvSpPr>
          <p:cNvPr id="12" name="object 12"/>
          <p:cNvSpPr txBox="1"/>
          <p:nvPr/>
        </p:nvSpPr>
        <p:spPr>
          <a:xfrm>
            <a:off x="2941871" y="1315431"/>
            <a:ext cx="277495" cy="303530"/>
          </a:xfrm>
          <a:prstGeom prst="rect">
            <a:avLst/>
          </a:prstGeom>
        </p:spPr>
        <p:txBody>
          <a:bodyPr vert="horz" wrap="square" lIns="0" tIns="0" rIns="0" bIns="0" rtlCol="0">
            <a:spAutoFit/>
          </a:bodyPr>
          <a:lstStyle/>
          <a:p>
            <a:pPr marL="12700">
              <a:lnSpc>
                <a:spcPct val="100000"/>
              </a:lnSpc>
            </a:pPr>
            <a:r>
              <a:rPr sz="1800" b="1" spc="135" dirty="0">
                <a:solidFill>
                  <a:srgbClr val="FFFFFF"/>
                </a:solidFill>
                <a:latin typeface="Calibri"/>
                <a:cs typeface="Calibri"/>
              </a:rPr>
              <a:t>IO</a:t>
            </a:r>
            <a:endParaRPr sz="1800">
              <a:latin typeface="Calibri"/>
              <a:cs typeface="Calibri"/>
            </a:endParaRPr>
          </a:p>
        </p:txBody>
      </p:sp>
      <p:sp>
        <p:nvSpPr>
          <p:cNvPr id="13" name="object 13"/>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14" name="object 1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5" name="object 1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6" name="object 1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7" name="object 1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8" name="object 18"/>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9" name="object 19"/>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20" name="object 2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1" name="object 2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822325" cy="255904"/>
          </a:xfrm>
          <a:prstGeom prst="rect">
            <a:avLst/>
          </a:prstGeom>
        </p:spPr>
        <p:txBody>
          <a:bodyPr vert="horz" wrap="square" lIns="0" tIns="0" rIns="0" bIns="0" rtlCol="0">
            <a:spAutoFit/>
          </a:bodyPr>
          <a:lstStyle/>
          <a:p>
            <a:pPr marL="12700">
              <a:lnSpc>
                <a:spcPct val="100000"/>
              </a:lnSpc>
            </a:pPr>
            <a:r>
              <a:rPr sz="1400" spc="20" dirty="0">
                <a:solidFill>
                  <a:srgbClr val="58595B"/>
                </a:solidFill>
                <a:latin typeface="Lucida Sans"/>
                <a:cs typeface="Lucida Sans"/>
              </a:rPr>
              <a:t>Be</a:t>
            </a:r>
            <a:r>
              <a:rPr sz="1400" spc="-200" dirty="0">
                <a:solidFill>
                  <a:srgbClr val="58595B"/>
                </a:solidFill>
                <a:latin typeface="Lucida Sans"/>
                <a:cs typeface="Lucida Sans"/>
              </a:rPr>
              <a:t> </a:t>
            </a:r>
            <a:r>
              <a:rPr sz="1400" spc="-70" dirty="0">
                <a:solidFill>
                  <a:srgbClr val="58595B"/>
                </a:solidFill>
                <a:latin typeface="Lucida Sans"/>
                <a:cs typeface="Lucida Sans"/>
              </a:rPr>
              <a:t>tactical</a:t>
            </a:r>
            <a:endParaRPr sz="1400">
              <a:latin typeface="Lucida Sans"/>
              <a:cs typeface="Lucida Sans"/>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04931" y="2179938"/>
            <a:ext cx="1085215" cy="1056005"/>
          </a:xfrm>
          <a:custGeom>
            <a:avLst/>
            <a:gdLst/>
            <a:ahLst/>
            <a:cxnLst/>
            <a:rect l="l" t="t" r="r" b="b"/>
            <a:pathLst>
              <a:path w="1085214" h="1056005">
                <a:moveTo>
                  <a:pt x="539572" y="0"/>
                </a:moveTo>
                <a:lnTo>
                  <a:pt x="487681" y="2245"/>
                </a:lnTo>
                <a:lnTo>
                  <a:pt x="437661" y="8839"/>
                </a:lnTo>
                <a:lnTo>
                  <a:pt x="389643" y="19573"/>
                </a:lnTo>
                <a:lnTo>
                  <a:pt x="343760" y="34234"/>
                </a:lnTo>
                <a:lnTo>
                  <a:pt x="300146" y="52611"/>
                </a:lnTo>
                <a:lnTo>
                  <a:pt x="258933" y="74493"/>
                </a:lnTo>
                <a:lnTo>
                  <a:pt x="220254" y="99670"/>
                </a:lnTo>
                <a:lnTo>
                  <a:pt x="184241" y="127930"/>
                </a:lnTo>
                <a:lnTo>
                  <a:pt x="151028" y="159062"/>
                </a:lnTo>
                <a:lnTo>
                  <a:pt x="120747" y="192855"/>
                </a:lnTo>
                <a:lnTo>
                  <a:pt x="93531" y="229098"/>
                </a:lnTo>
                <a:lnTo>
                  <a:pt x="69514" y="267580"/>
                </a:lnTo>
                <a:lnTo>
                  <a:pt x="48827" y="308090"/>
                </a:lnTo>
                <a:lnTo>
                  <a:pt x="31603" y="350416"/>
                </a:lnTo>
                <a:lnTo>
                  <a:pt x="17976" y="394348"/>
                </a:lnTo>
                <a:lnTo>
                  <a:pt x="8077" y="439674"/>
                </a:lnTo>
                <a:lnTo>
                  <a:pt x="2041" y="486184"/>
                </a:lnTo>
                <a:lnTo>
                  <a:pt x="0" y="533666"/>
                </a:lnTo>
                <a:lnTo>
                  <a:pt x="2041" y="582792"/>
                </a:lnTo>
                <a:lnTo>
                  <a:pt x="8077" y="630354"/>
                </a:lnTo>
                <a:lnTo>
                  <a:pt x="17976" y="676202"/>
                </a:lnTo>
                <a:lnTo>
                  <a:pt x="31603" y="720183"/>
                </a:lnTo>
                <a:lnTo>
                  <a:pt x="48827" y="762148"/>
                </a:lnTo>
                <a:lnTo>
                  <a:pt x="69514" y="801947"/>
                </a:lnTo>
                <a:lnTo>
                  <a:pt x="93531" y="839427"/>
                </a:lnTo>
                <a:lnTo>
                  <a:pt x="120747" y="874439"/>
                </a:lnTo>
                <a:lnTo>
                  <a:pt x="151028" y="906832"/>
                </a:lnTo>
                <a:lnTo>
                  <a:pt x="184241" y="936455"/>
                </a:lnTo>
                <a:lnTo>
                  <a:pt x="220254" y="963157"/>
                </a:lnTo>
                <a:lnTo>
                  <a:pt x="258933" y="986788"/>
                </a:lnTo>
                <a:lnTo>
                  <a:pt x="300146" y="1007197"/>
                </a:lnTo>
                <a:lnTo>
                  <a:pt x="343760" y="1024233"/>
                </a:lnTo>
                <a:lnTo>
                  <a:pt x="389643" y="1037746"/>
                </a:lnTo>
                <a:lnTo>
                  <a:pt x="437661" y="1047585"/>
                </a:lnTo>
                <a:lnTo>
                  <a:pt x="487681" y="1053598"/>
                </a:lnTo>
                <a:lnTo>
                  <a:pt x="539572" y="1055636"/>
                </a:lnTo>
                <a:lnTo>
                  <a:pt x="591520" y="1053598"/>
                </a:lnTo>
                <a:lnTo>
                  <a:pt x="641694" y="1047585"/>
                </a:lnTo>
                <a:lnTo>
                  <a:pt x="689948" y="1037746"/>
                </a:lnTo>
                <a:lnTo>
                  <a:pt x="736138" y="1024233"/>
                </a:lnTo>
                <a:lnTo>
                  <a:pt x="780118" y="1007197"/>
                </a:lnTo>
                <a:lnTo>
                  <a:pt x="821745" y="986788"/>
                </a:lnTo>
                <a:lnTo>
                  <a:pt x="860874" y="963157"/>
                </a:lnTo>
                <a:lnTo>
                  <a:pt x="897360" y="936455"/>
                </a:lnTo>
                <a:lnTo>
                  <a:pt x="931057" y="906832"/>
                </a:lnTo>
                <a:lnTo>
                  <a:pt x="961822" y="874439"/>
                </a:lnTo>
                <a:lnTo>
                  <a:pt x="989510" y="839427"/>
                </a:lnTo>
                <a:lnTo>
                  <a:pt x="1013975" y="801947"/>
                </a:lnTo>
                <a:lnTo>
                  <a:pt x="1035074" y="762148"/>
                </a:lnTo>
                <a:lnTo>
                  <a:pt x="1052661" y="720183"/>
                </a:lnTo>
                <a:lnTo>
                  <a:pt x="1066591" y="676202"/>
                </a:lnTo>
                <a:lnTo>
                  <a:pt x="1076721" y="630354"/>
                </a:lnTo>
                <a:lnTo>
                  <a:pt x="1082905" y="582792"/>
                </a:lnTo>
                <a:lnTo>
                  <a:pt x="1084999" y="533666"/>
                </a:lnTo>
                <a:lnTo>
                  <a:pt x="1083119" y="488661"/>
                </a:lnTo>
                <a:lnTo>
                  <a:pt x="1077560" y="444518"/>
                </a:lnTo>
                <a:lnTo>
                  <a:pt x="1068447" y="401417"/>
                </a:lnTo>
                <a:lnTo>
                  <a:pt x="1055902" y="359538"/>
                </a:lnTo>
                <a:lnTo>
                  <a:pt x="1040048" y="319061"/>
                </a:lnTo>
                <a:lnTo>
                  <a:pt x="1021008" y="280163"/>
                </a:lnTo>
                <a:lnTo>
                  <a:pt x="998906" y="243026"/>
                </a:lnTo>
                <a:lnTo>
                  <a:pt x="973863" y="207829"/>
                </a:lnTo>
                <a:lnTo>
                  <a:pt x="946004" y="174751"/>
                </a:lnTo>
                <a:lnTo>
                  <a:pt x="915452" y="143971"/>
                </a:lnTo>
                <a:lnTo>
                  <a:pt x="882329" y="115669"/>
                </a:lnTo>
                <a:lnTo>
                  <a:pt x="846758" y="90025"/>
                </a:lnTo>
                <a:lnTo>
                  <a:pt x="808863" y="67217"/>
                </a:lnTo>
                <a:lnTo>
                  <a:pt x="768767" y="47426"/>
                </a:lnTo>
                <a:lnTo>
                  <a:pt x="726592" y="30831"/>
                </a:lnTo>
                <a:lnTo>
                  <a:pt x="682462" y="17612"/>
                </a:lnTo>
                <a:lnTo>
                  <a:pt x="636500" y="7947"/>
                </a:lnTo>
                <a:lnTo>
                  <a:pt x="588829" y="2016"/>
                </a:lnTo>
                <a:lnTo>
                  <a:pt x="539572" y="0"/>
                </a:lnTo>
                <a:close/>
              </a:path>
            </a:pathLst>
          </a:custGeom>
          <a:solidFill>
            <a:srgbClr val="73C6A1"/>
          </a:solidFill>
        </p:spPr>
        <p:txBody>
          <a:bodyPr wrap="square" lIns="0" tIns="0" rIns="0" bIns="0" rtlCol="0"/>
          <a:lstStyle/>
          <a:p>
            <a:endParaRPr/>
          </a:p>
        </p:txBody>
      </p:sp>
      <p:sp>
        <p:nvSpPr>
          <p:cNvPr id="3" name="object 3"/>
          <p:cNvSpPr/>
          <p:nvPr/>
        </p:nvSpPr>
        <p:spPr>
          <a:xfrm>
            <a:off x="3904931" y="2179938"/>
            <a:ext cx="1085215" cy="1056005"/>
          </a:xfrm>
          <a:custGeom>
            <a:avLst/>
            <a:gdLst/>
            <a:ahLst/>
            <a:cxnLst/>
            <a:rect l="l" t="t" r="r" b="b"/>
            <a:pathLst>
              <a:path w="1085214" h="1056005">
                <a:moveTo>
                  <a:pt x="1084999" y="533666"/>
                </a:moveTo>
                <a:lnTo>
                  <a:pt x="1082905" y="582792"/>
                </a:lnTo>
                <a:lnTo>
                  <a:pt x="1076721" y="630354"/>
                </a:lnTo>
                <a:lnTo>
                  <a:pt x="1066591" y="676202"/>
                </a:lnTo>
                <a:lnTo>
                  <a:pt x="1052661" y="720183"/>
                </a:lnTo>
                <a:lnTo>
                  <a:pt x="1035074" y="762148"/>
                </a:lnTo>
                <a:lnTo>
                  <a:pt x="1013975" y="801947"/>
                </a:lnTo>
                <a:lnTo>
                  <a:pt x="989510" y="839427"/>
                </a:lnTo>
                <a:lnTo>
                  <a:pt x="961822" y="874439"/>
                </a:lnTo>
                <a:lnTo>
                  <a:pt x="931057" y="906832"/>
                </a:lnTo>
                <a:lnTo>
                  <a:pt x="897360" y="936455"/>
                </a:lnTo>
                <a:lnTo>
                  <a:pt x="860874" y="963157"/>
                </a:lnTo>
                <a:lnTo>
                  <a:pt x="821745" y="986788"/>
                </a:lnTo>
                <a:lnTo>
                  <a:pt x="780118" y="1007197"/>
                </a:lnTo>
                <a:lnTo>
                  <a:pt x="736138" y="1024233"/>
                </a:lnTo>
                <a:lnTo>
                  <a:pt x="689948" y="1037746"/>
                </a:lnTo>
                <a:lnTo>
                  <a:pt x="641694" y="1047585"/>
                </a:lnTo>
                <a:lnTo>
                  <a:pt x="591520" y="1053598"/>
                </a:lnTo>
                <a:lnTo>
                  <a:pt x="539572" y="1055636"/>
                </a:lnTo>
                <a:lnTo>
                  <a:pt x="487681" y="1053598"/>
                </a:lnTo>
                <a:lnTo>
                  <a:pt x="437661" y="1047585"/>
                </a:lnTo>
                <a:lnTo>
                  <a:pt x="389643" y="1037746"/>
                </a:lnTo>
                <a:lnTo>
                  <a:pt x="343760" y="1024233"/>
                </a:lnTo>
                <a:lnTo>
                  <a:pt x="300146" y="1007197"/>
                </a:lnTo>
                <a:lnTo>
                  <a:pt x="258933" y="986788"/>
                </a:lnTo>
                <a:lnTo>
                  <a:pt x="220254" y="963157"/>
                </a:lnTo>
                <a:lnTo>
                  <a:pt x="184241" y="936455"/>
                </a:lnTo>
                <a:lnTo>
                  <a:pt x="151028" y="906832"/>
                </a:lnTo>
                <a:lnTo>
                  <a:pt x="120747" y="874439"/>
                </a:lnTo>
                <a:lnTo>
                  <a:pt x="93531" y="839427"/>
                </a:lnTo>
                <a:lnTo>
                  <a:pt x="69514" y="801947"/>
                </a:lnTo>
                <a:lnTo>
                  <a:pt x="48827" y="762148"/>
                </a:lnTo>
                <a:lnTo>
                  <a:pt x="31603" y="720183"/>
                </a:lnTo>
                <a:lnTo>
                  <a:pt x="17976" y="676202"/>
                </a:lnTo>
                <a:lnTo>
                  <a:pt x="8077" y="630354"/>
                </a:lnTo>
                <a:lnTo>
                  <a:pt x="2041" y="582792"/>
                </a:lnTo>
                <a:lnTo>
                  <a:pt x="0" y="533666"/>
                </a:lnTo>
                <a:lnTo>
                  <a:pt x="2041" y="486184"/>
                </a:lnTo>
                <a:lnTo>
                  <a:pt x="8077" y="439674"/>
                </a:lnTo>
                <a:lnTo>
                  <a:pt x="17976" y="394348"/>
                </a:lnTo>
                <a:lnTo>
                  <a:pt x="31603" y="350416"/>
                </a:lnTo>
                <a:lnTo>
                  <a:pt x="48827" y="308090"/>
                </a:lnTo>
                <a:lnTo>
                  <a:pt x="69514" y="267580"/>
                </a:lnTo>
                <a:lnTo>
                  <a:pt x="93531" y="229098"/>
                </a:lnTo>
                <a:lnTo>
                  <a:pt x="120747" y="192855"/>
                </a:lnTo>
                <a:lnTo>
                  <a:pt x="151028" y="159062"/>
                </a:lnTo>
                <a:lnTo>
                  <a:pt x="184241" y="127930"/>
                </a:lnTo>
                <a:lnTo>
                  <a:pt x="220254" y="99670"/>
                </a:lnTo>
                <a:lnTo>
                  <a:pt x="258933" y="74493"/>
                </a:lnTo>
                <a:lnTo>
                  <a:pt x="300146" y="52611"/>
                </a:lnTo>
                <a:lnTo>
                  <a:pt x="343760" y="34234"/>
                </a:lnTo>
                <a:lnTo>
                  <a:pt x="389643" y="19573"/>
                </a:lnTo>
                <a:lnTo>
                  <a:pt x="437661" y="8839"/>
                </a:lnTo>
                <a:lnTo>
                  <a:pt x="487681" y="2245"/>
                </a:lnTo>
                <a:lnTo>
                  <a:pt x="539572" y="0"/>
                </a:lnTo>
                <a:lnTo>
                  <a:pt x="588829" y="2016"/>
                </a:lnTo>
                <a:lnTo>
                  <a:pt x="636500" y="7947"/>
                </a:lnTo>
                <a:lnTo>
                  <a:pt x="682462" y="17612"/>
                </a:lnTo>
                <a:lnTo>
                  <a:pt x="726592" y="30831"/>
                </a:lnTo>
                <a:lnTo>
                  <a:pt x="768767" y="47426"/>
                </a:lnTo>
                <a:lnTo>
                  <a:pt x="808863" y="67217"/>
                </a:lnTo>
                <a:lnTo>
                  <a:pt x="846758" y="90025"/>
                </a:lnTo>
                <a:lnTo>
                  <a:pt x="882329" y="115669"/>
                </a:lnTo>
                <a:lnTo>
                  <a:pt x="915452" y="143971"/>
                </a:lnTo>
                <a:lnTo>
                  <a:pt x="946004" y="174751"/>
                </a:lnTo>
                <a:lnTo>
                  <a:pt x="973863" y="207829"/>
                </a:lnTo>
                <a:lnTo>
                  <a:pt x="998906" y="243026"/>
                </a:lnTo>
                <a:lnTo>
                  <a:pt x="1021008" y="280163"/>
                </a:lnTo>
                <a:lnTo>
                  <a:pt x="1040048" y="319061"/>
                </a:lnTo>
                <a:lnTo>
                  <a:pt x="1055902" y="359538"/>
                </a:lnTo>
                <a:lnTo>
                  <a:pt x="1068447" y="401417"/>
                </a:lnTo>
                <a:lnTo>
                  <a:pt x="1077560" y="444518"/>
                </a:lnTo>
                <a:lnTo>
                  <a:pt x="1083119" y="488661"/>
                </a:lnTo>
                <a:lnTo>
                  <a:pt x="1084999" y="533666"/>
                </a:lnTo>
                <a:close/>
              </a:path>
            </a:pathLst>
          </a:custGeom>
          <a:ln w="12687">
            <a:solidFill>
              <a:srgbClr val="2FB888"/>
            </a:solidFill>
          </a:ln>
        </p:spPr>
        <p:txBody>
          <a:bodyPr wrap="square" lIns="0" tIns="0" rIns="0" bIns="0" rtlCol="0"/>
          <a:lstStyle/>
          <a:p>
            <a:endParaRPr/>
          </a:p>
        </p:txBody>
      </p:sp>
      <p:sp>
        <p:nvSpPr>
          <p:cNvPr id="4" name="object 4"/>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5" name="object 5"/>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6" name="object 6"/>
          <p:cNvSpPr/>
          <p:nvPr/>
        </p:nvSpPr>
        <p:spPr>
          <a:xfrm>
            <a:off x="2767163" y="1086185"/>
            <a:ext cx="745490" cy="725170"/>
          </a:xfrm>
          <a:custGeom>
            <a:avLst/>
            <a:gdLst/>
            <a:ahLst/>
            <a:cxnLst/>
            <a:rect l="l" t="t" r="r" b="b"/>
            <a:pathLst>
              <a:path w="745489" h="725169">
                <a:moveTo>
                  <a:pt x="370636" y="0"/>
                </a:moveTo>
                <a:lnTo>
                  <a:pt x="321619" y="2938"/>
                </a:lnTo>
                <a:lnTo>
                  <a:pt x="275132" y="11498"/>
                </a:lnTo>
                <a:lnTo>
                  <a:pt x="231418" y="25294"/>
                </a:lnTo>
                <a:lnTo>
                  <a:pt x="190717" y="43941"/>
                </a:lnTo>
                <a:lnTo>
                  <a:pt x="153272" y="67055"/>
                </a:lnTo>
                <a:lnTo>
                  <a:pt x="119326" y="94250"/>
                </a:lnTo>
                <a:lnTo>
                  <a:pt x="89121" y="125142"/>
                </a:lnTo>
                <a:lnTo>
                  <a:pt x="62898" y="159345"/>
                </a:lnTo>
                <a:lnTo>
                  <a:pt x="40900" y="196476"/>
                </a:lnTo>
                <a:lnTo>
                  <a:pt x="23369" y="236149"/>
                </a:lnTo>
                <a:lnTo>
                  <a:pt x="10548" y="277979"/>
                </a:lnTo>
                <a:lnTo>
                  <a:pt x="2677" y="321582"/>
                </a:lnTo>
                <a:lnTo>
                  <a:pt x="0" y="366572"/>
                </a:lnTo>
                <a:lnTo>
                  <a:pt x="2677" y="413013"/>
                </a:lnTo>
                <a:lnTo>
                  <a:pt x="10548" y="457318"/>
                </a:lnTo>
                <a:lnTo>
                  <a:pt x="23369" y="499212"/>
                </a:lnTo>
                <a:lnTo>
                  <a:pt x="40900" y="538422"/>
                </a:lnTo>
                <a:lnTo>
                  <a:pt x="62898" y="574670"/>
                </a:lnTo>
                <a:lnTo>
                  <a:pt x="89121" y="607684"/>
                </a:lnTo>
                <a:lnTo>
                  <a:pt x="119326" y="637188"/>
                </a:lnTo>
                <a:lnTo>
                  <a:pt x="153272" y="662906"/>
                </a:lnTo>
                <a:lnTo>
                  <a:pt x="190717" y="684565"/>
                </a:lnTo>
                <a:lnTo>
                  <a:pt x="231418" y="701889"/>
                </a:lnTo>
                <a:lnTo>
                  <a:pt x="275132" y="714604"/>
                </a:lnTo>
                <a:lnTo>
                  <a:pt x="321619" y="722435"/>
                </a:lnTo>
                <a:lnTo>
                  <a:pt x="370636" y="725106"/>
                </a:lnTo>
                <a:lnTo>
                  <a:pt x="419723" y="722435"/>
                </a:lnTo>
                <a:lnTo>
                  <a:pt x="466399" y="714604"/>
                </a:lnTo>
                <a:lnTo>
                  <a:pt x="510401" y="701889"/>
                </a:lnTo>
                <a:lnTo>
                  <a:pt x="551465" y="684565"/>
                </a:lnTo>
                <a:lnTo>
                  <a:pt x="589326" y="662906"/>
                </a:lnTo>
                <a:lnTo>
                  <a:pt x="623721" y="637188"/>
                </a:lnTo>
                <a:lnTo>
                  <a:pt x="654387" y="607684"/>
                </a:lnTo>
                <a:lnTo>
                  <a:pt x="681058" y="574670"/>
                </a:lnTo>
                <a:lnTo>
                  <a:pt x="703472" y="538422"/>
                </a:lnTo>
                <a:lnTo>
                  <a:pt x="721364" y="499212"/>
                </a:lnTo>
                <a:lnTo>
                  <a:pt x="734471" y="457318"/>
                </a:lnTo>
                <a:lnTo>
                  <a:pt x="742529" y="413013"/>
                </a:lnTo>
                <a:lnTo>
                  <a:pt x="745274" y="366572"/>
                </a:lnTo>
                <a:lnTo>
                  <a:pt x="742529" y="321582"/>
                </a:lnTo>
                <a:lnTo>
                  <a:pt x="734471" y="277979"/>
                </a:lnTo>
                <a:lnTo>
                  <a:pt x="721364" y="236149"/>
                </a:lnTo>
                <a:lnTo>
                  <a:pt x="703472" y="196476"/>
                </a:lnTo>
                <a:lnTo>
                  <a:pt x="681058" y="159345"/>
                </a:lnTo>
                <a:lnTo>
                  <a:pt x="654387" y="125142"/>
                </a:lnTo>
                <a:lnTo>
                  <a:pt x="623721" y="94250"/>
                </a:lnTo>
                <a:lnTo>
                  <a:pt x="589326" y="67055"/>
                </a:lnTo>
                <a:lnTo>
                  <a:pt x="551465" y="43941"/>
                </a:lnTo>
                <a:lnTo>
                  <a:pt x="510401" y="25294"/>
                </a:lnTo>
                <a:lnTo>
                  <a:pt x="466399" y="11498"/>
                </a:lnTo>
                <a:lnTo>
                  <a:pt x="419723" y="2938"/>
                </a:lnTo>
                <a:lnTo>
                  <a:pt x="370636" y="0"/>
                </a:lnTo>
                <a:close/>
              </a:path>
            </a:pathLst>
          </a:custGeom>
          <a:solidFill>
            <a:srgbClr val="8E9C9C"/>
          </a:solidFill>
        </p:spPr>
        <p:txBody>
          <a:bodyPr wrap="square" lIns="0" tIns="0" rIns="0" bIns="0" rtlCol="0"/>
          <a:lstStyle/>
          <a:p>
            <a:endParaRPr/>
          </a:p>
        </p:txBody>
      </p:sp>
      <p:sp>
        <p:nvSpPr>
          <p:cNvPr id="7" name="object 7"/>
          <p:cNvSpPr/>
          <p:nvPr/>
        </p:nvSpPr>
        <p:spPr>
          <a:xfrm>
            <a:off x="2767163" y="1086185"/>
            <a:ext cx="745490" cy="725170"/>
          </a:xfrm>
          <a:custGeom>
            <a:avLst/>
            <a:gdLst/>
            <a:ahLst/>
            <a:cxnLst/>
            <a:rect l="l" t="t" r="r" b="b"/>
            <a:pathLst>
              <a:path w="745489" h="725169">
                <a:moveTo>
                  <a:pt x="745274" y="366572"/>
                </a:moveTo>
                <a:lnTo>
                  <a:pt x="742529" y="413013"/>
                </a:lnTo>
                <a:lnTo>
                  <a:pt x="734471" y="457318"/>
                </a:lnTo>
                <a:lnTo>
                  <a:pt x="721364" y="499212"/>
                </a:lnTo>
                <a:lnTo>
                  <a:pt x="703472" y="538422"/>
                </a:lnTo>
                <a:lnTo>
                  <a:pt x="681058" y="574670"/>
                </a:lnTo>
                <a:lnTo>
                  <a:pt x="654387" y="607684"/>
                </a:lnTo>
                <a:lnTo>
                  <a:pt x="623721" y="637188"/>
                </a:lnTo>
                <a:lnTo>
                  <a:pt x="589326" y="662906"/>
                </a:lnTo>
                <a:lnTo>
                  <a:pt x="551465" y="684565"/>
                </a:lnTo>
                <a:lnTo>
                  <a:pt x="510401" y="701889"/>
                </a:lnTo>
                <a:lnTo>
                  <a:pt x="466399" y="714604"/>
                </a:lnTo>
                <a:lnTo>
                  <a:pt x="419723" y="722435"/>
                </a:lnTo>
                <a:lnTo>
                  <a:pt x="370636" y="725106"/>
                </a:lnTo>
                <a:lnTo>
                  <a:pt x="321619" y="722435"/>
                </a:lnTo>
                <a:lnTo>
                  <a:pt x="275132" y="714604"/>
                </a:lnTo>
                <a:lnTo>
                  <a:pt x="231418" y="701889"/>
                </a:lnTo>
                <a:lnTo>
                  <a:pt x="190717" y="684565"/>
                </a:lnTo>
                <a:lnTo>
                  <a:pt x="153272" y="662906"/>
                </a:lnTo>
                <a:lnTo>
                  <a:pt x="119326" y="637188"/>
                </a:lnTo>
                <a:lnTo>
                  <a:pt x="89121" y="607684"/>
                </a:lnTo>
                <a:lnTo>
                  <a:pt x="62898" y="574670"/>
                </a:lnTo>
                <a:lnTo>
                  <a:pt x="40900" y="538422"/>
                </a:lnTo>
                <a:lnTo>
                  <a:pt x="23369" y="499212"/>
                </a:lnTo>
                <a:lnTo>
                  <a:pt x="10548" y="457318"/>
                </a:lnTo>
                <a:lnTo>
                  <a:pt x="2677" y="413013"/>
                </a:lnTo>
                <a:lnTo>
                  <a:pt x="0" y="366572"/>
                </a:lnTo>
                <a:lnTo>
                  <a:pt x="2677" y="321582"/>
                </a:lnTo>
                <a:lnTo>
                  <a:pt x="10548" y="277979"/>
                </a:lnTo>
                <a:lnTo>
                  <a:pt x="23369" y="236149"/>
                </a:lnTo>
                <a:lnTo>
                  <a:pt x="40900" y="196476"/>
                </a:lnTo>
                <a:lnTo>
                  <a:pt x="62898" y="159345"/>
                </a:lnTo>
                <a:lnTo>
                  <a:pt x="89121" y="125142"/>
                </a:lnTo>
                <a:lnTo>
                  <a:pt x="119326" y="94250"/>
                </a:lnTo>
                <a:lnTo>
                  <a:pt x="153272" y="67055"/>
                </a:lnTo>
                <a:lnTo>
                  <a:pt x="190717" y="43941"/>
                </a:lnTo>
                <a:lnTo>
                  <a:pt x="231418" y="25294"/>
                </a:lnTo>
                <a:lnTo>
                  <a:pt x="275132" y="11498"/>
                </a:lnTo>
                <a:lnTo>
                  <a:pt x="321619" y="2938"/>
                </a:lnTo>
                <a:lnTo>
                  <a:pt x="370636" y="0"/>
                </a:lnTo>
                <a:lnTo>
                  <a:pt x="419723" y="2938"/>
                </a:lnTo>
                <a:lnTo>
                  <a:pt x="466399" y="11498"/>
                </a:lnTo>
                <a:lnTo>
                  <a:pt x="510401" y="25294"/>
                </a:lnTo>
                <a:lnTo>
                  <a:pt x="551465" y="43941"/>
                </a:lnTo>
                <a:lnTo>
                  <a:pt x="589326" y="67055"/>
                </a:lnTo>
                <a:lnTo>
                  <a:pt x="623721" y="94250"/>
                </a:lnTo>
                <a:lnTo>
                  <a:pt x="654387" y="125142"/>
                </a:lnTo>
                <a:lnTo>
                  <a:pt x="681058" y="159345"/>
                </a:lnTo>
                <a:lnTo>
                  <a:pt x="703472" y="196476"/>
                </a:lnTo>
                <a:lnTo>
                  <a:pt x="721364" y="236149"/>
                </a:lnTo>
                <a:lnTo>
                  <a:pt x="734471" y="277979"/>
                </a:lnTo>
                <a:lnTo>
                  <a:pt x="742529" y="321582"/>
                </a:lnTo>
                <a:lnTo>
                  <a:pt x="745274" y="366572"/>
                </a:lnTo>
                <a:close/>
              </a:path>
            </a:pathLst>
          </a:custGeom>
          <a:ln w="11544">
            <a:solidFill>
              <a:srgbClr val="8E9C9C"/>
            </a:solidFill>
          </a:ln>
        </p:spPr>
        <p:txBody>
          <a:bodyPr wrap="square" lIns="0" tIns="0" rIns="0" bIns="0" rtlCol="0"/>
          <a:lstStyle/>
          <a:p>
            <a:endParaRPr/>
          </a:p>
        </p:txBody>
      </p:sp>
      <p:sp>
        <p:nvSpPr>
          <p:cNvPr id="8" name="object 8"/>
          <p:cNvSpPr txBox="1"/>
          <p:nvPr/>
        </p:nvSpPr>
        <p:spPr>
          <a:xfrm>
            <a:off x="4279979" y="2626168"/>
            <a:ext cx="335280" cy="143510"/>
          </a:xfrm>
          <a:prstGeom prst="rect">
            <a:avLst/>
          </a:prstGeom>
        </p:spPr>
        <p:txBody>
          <a:bodyPr vert="horz" wrap="square" lIns="0" tIns="0" rIns="0" bIns="0" rtlCol="0">
            <a:spAutoFit/>
          </a:bodyPr>
          <a:lstStyle/>
          <a:p>
            <a:pPr marL="12700">
              <a:lnSpc>
                <a:spcPct val="100000"/>
              </a:lnSpc>
            </a:pPr>
            <a:r>
              <a:rPr sz="800" spc="50" dirty="0">
                <a:solidFill>
                  <a:srgbClr val="FFFFFF"/>
                </a:solidFill>
                <a:latin typeface="Calibri"/>
                <a:cs typeface="Calibri"/>
              </a:rPr>
              <a:t>P</a:t>
            </a:r>
            <a:r>
              <a:rPr sz="800" spc="25" dirty="0">
                <a:solidFill>
                  <a:srgbClr val="FFFFFF"/>
                </a:solidFill>
                <a:latin typeface="Calibri"/>
                <a:cs typeface="Calibri"/>
              </a:rPr>
              <a:t>eople</a:t>
            </a:r>
            <a:endParaRPr sz="800">
              <a:latin typeface="Calibri"/>
              <a:cs typeface="Calibri"/>
            </a:endParaRPr>
          </a:p>
        </p:txBody>
      </p:sp>
      <p:sp>
        <p:nvSpPr>
          <p:cNvPr id="9" name="object 9"/>
          <p:cNvSpPr txBox="1"/>
          <p:nvPr/>
        </p:nvSpPr>
        <p:spPr>
          <a:xfrm>
            <a:off x="4274120" y="2275855"/>
            <a:ext cx="346710" cy="143510"/>
          </a:xfrm>
          <a:prstGeom prst="rect">
            <a:avLst/>
          </a:prstGeom>
        </p:spPr>
        <p:txBody>
          <a:bodyPr vert="horz" wrap="square" lIns="0" tIns="0" rIns="0" bIns="0" rtlCol="0">
            <a:spAutoFit/>
          </a:bodyPr>
          <a:lstStyle/>
          <a:p>
            <a:pPr marL="12700">
              <a:lnSpc>
                <a:spcPct val="100000"/>
              </a:lnSpc>
            </a:pPr>
            <a:r>
              <a:rPr sz="800" spc="40" dirty="0">
                <a:solidFill>
                  <a:srgbClr val="FFFFFF"/>
                </a:solidFill>
                <a:latin typeface="Calibri"/>
                <a:cs typeface="Calibri"/>
              </a:rPr>
              <a:t>Capital</a:t>
            </a:r>
            <a:endParaRPr sz="800">
              <a:latin typeface="Calibri"/>
              <a:cs typeface="Calibri"/>
            </a:endParaRPr>
          </a:p>
        </p:txBody>
      </p:sp>
      <p:sp>
        <p:nvSpPr>
          <p:cNvPr id="10" name="object 10"/>
          <p:cNvSpPr txBox="1"/>
          <p:nvPr/>
        </p:nvSpPr>
        <p:spPr>
          <a:xfrm>
            <a:off x="5409303" y="2517263"/>
            <a:ext cx="752475" cy="254635"/>
          </a:xfrm>
          <a:prstGeom prst="rect">
            <a:avLst/>
          </a:prstGeom>
        </p:spPr>
        <p:txBody>
          <a:bodyPr vert="horz" wrap="square" lIns="0" tIns="0" rIns="0" bIns="0" rtlCol="0">
            <a:spAutoFit/>
          </a:bodyPr>
          <a:lstStyle/>
          <a:p>
            <a:pPr marL="12700">
              <a:lnSpc>
                <a:spcPct val="100000"/>
              </a:lnSpc>
            </a:pPr>
            <a:r>
              <a:rPr sz="1500" spc="40" dirty="0">
                <a:solidFill>
                  <a:srgbClr val="2FB888"/>
                </a:solidFill>
                <a:latin typeface="Calibri"/>
                <a:cs typeface="Calibri"/>
              </a:rPr>
              <a:t>Navigate</a:t>
            </a:r>
            <a:endParaRPr sz="1500">
              <a:latin typeface="Calibri"/>
              <a:cs typeface="Calibri"/>
            </a:endParaRPr>
          </a:p>
        </p:txBody>
      </p:sp>
      <p:sp>
        <p:nvSpPr>
          <p:cNvPr id="11" name="object 11"/>
          <p:cNvSpPr txBox="1"/>
          <p:nvPr/>
        </p:nvSpPr>
        <p:spPr>
          <a:xfrm>
            <a:off x="4058104" y="3829649"/>
            <a:ext cx="764540" cy="254635"/>
          </a:xfrm>
          <a:prstGeom prst="rect">
            <a:avLst/>
          </a:prstGeom>
        </p:spPr>
        <p:txBody>
          <a:bodyPr vert="horz" wrap="square" lIns="0" tIns="0" rIns="0" bIns="0" rtlCol="0">
            <a:spAutoFit/>
          </a:bodyPr>
          <a:lstStyle/>
          <a:p>
            <a:pPr marL="12700">
              <a:lnSpc>
                <a:spcPct val="100000"/>
              </a:lnSpc>
            </a:pPr>
            <a:r>
              <a:rPr sz="1500" spc="35" dirty="0">
                <a:solidFill>
                  <a:srgbClr val="2FB888"/>
                </a:solidFill>
                <a:latin typeface="Calibri"/>
                <a:cs typeface="Calibri"/>
              </a:rPr>
              <a:t>Optimise</a:t>
            </a:r>
            <a:endParaRPr sz="1500">
              <a:latin typeface="Calibri"/>
              <a:cs typeface="Calibri"/>
            </a:endParaRPr>
          </a:p>
        </p:txBody>
      </p:sp>
      <p:sp>
        <p:nvSpPr>
          <p:cNvPr id="12" name="object 12"/>
          <p:cNvSpPr txBox="1"/>
          <p:nvPr/>
        </p:nvSpPr>
        <p:spPr>
          <a:xfrm>
            <a:off x="2858919" y="2537239"/>
            <a:ext cx="525145" cy="254635"/>
          </a:xfrm>
          <a:prstGeom prst="rect">
            <a:avLst/>
          </a:prstGeom>
        </p:spPr>
        <p:txBody>
          <a:bodyPr vert="horz" wrap="square" lIns="0" tIns="0" rIns="0" bIns="0" rtlCol="0">
            <a:spAutoFit/>
          </a:bodyPr>
          <a:lstStyle/>
          <a:p>
            <a:pPr marL="12700">
              <a:lnSpc>
                <a:spcPct val="100000"/>
              </a:lnSpc>
            </a:pPr>
            <a:r>
              <a:rPr sz="1500" spc="25" dirty="0">
                <a:solidFill>
                  <a:srgbClr val="2FB888"/>
                </a:solidFill>
                <a:latin typeface="Calibri"/>
                <a:cs typeface="Calibri"/>
              </a:rPr>
              <a:t>In</a:t>
            </a:r>
            <a:r>
              <a:rPr sz="1500" dirty="0">
                <a:solidFill>
                  <a:srgbClr val="2FB888"/>
                </a:solidFill>
                <a:latin typeface="Calibri"/>
                <a:cs typeface="Calibri"/>
              </a:rPr>
              <a:t>v</a:t>
            </a:r>
            <a:r>
              <a:rPr sz="1500" spc="60" dirty="0">
                <a:solidFill>
                  <a:srgbClr val="2FB888"/>
                </a:solidFill>
                <a:latin typeface="Calibri"/>
                <a:cs typeface="Calibri"/>
              </a:rPr>
              <a:t>est</a:t>
            </a:r>
            <a:endParaRPr sz="1500">
              <a:latin typeface="Calibri"/>
              <a:cs typeface="Calibri"/>
            </a:endParaRPr>
          </a:p>
        </p:txBody>
      </p:sp>
      <p:sp>
        <p:nvSpPr>
          <p:cNvPr id="13" name="object 13"/>
          <p:cNvSpPr txBox="1"/>
          <p:nvPr/>
        </p:nvSpPr>
        <p:spPr>
          <a:xfrm>
            <a:off x="2941871" y="1315431"/>
            <a:ext cx="441959" cy="303530"/>
          </a:xfrm>
          <a:prstGeom prst="rect">
            <a:avLst/>
          </a:prstGeom>
        </p:spPr>
        <p:txBody>
          <a:bodyPr vert="horz" wrap="square" lIns="0" tIns="0" rIns="0" bIns="0" rtlCol="0">
            <a:spAutoFit/>
          </a:bodyPr>
          <a:lstStyle/>
          <a:p>
            <a:pPr marL="12700">
              <a:lnSpc>
                <a:spcPct val="100000"/>
              </a:lnSpc>
            </a:pPr>
            <a:r>
              <a:rPr sz="1800" b="1" spc="125" dirty="0">
                <a:solidFill>
                  <a:srgbClr val="FFFFFF"/>
                </a:solidFill>
                <a:latin typeface="Calibri"/>
                <a:cs typeface="Calibri"/>
              </a:rPr>
              <a:t>ION</a:t>
            </a:r>
            <a:endParaRPr sz="1800">
              <a:latin typeface="Calibri"/>
              <a:cs typeface="Calibri"/>
            </a:endParaRPr>
          </a:p>
        </p:txBody>
      </p:sp>
      <p:sp>
        <p:nvSpPr>
          <p:cNvPr id="14" name="object 14"/>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15" name="object 15"/>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6" name="object 16"/>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7" name="object 17"/>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8" name="object 18"/>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9" name="object 19"/>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20" name="object 20"/>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21" name="object 2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2" name="object 22"/>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4060" y="1887208"/>
            <a:ext cx="1687195" cy="1641475"/>
          </a:xfrm>
          <a:custGeom>
            <a:avLst/>
            <a:gdLst/>
            <a:ahLst/>
            <a:cxnLst/>
            <a:rect l="l" t="t" r="r" b="b"/>
            <a:pathLst>
              <a:path w="1687195" h="1641475">
                <a:moveTo>
                  <a:pt x="838822" y="0"/>
                </a:moveTo>
                <a:lnTo>
                  <a:pt x="788420" y="1352"/>
                </a:lnTo>
                <a:lnTo>
                  <a:pt x="739107" y="5358"/>
                </a:lnTo>
                <a:lnTo>
                  <a:pt x="690934" y="11938"/>
                </a:lnTo>
                <a:lnTo>
                  <a:pt x="643950" y="21014"/>
                </a:lnTo>
                <a:lnTo>
                  <a:pt x="598203" y="32508"/>
                </a:lnTo>
                <a:lnTo>
                  <a:pt x="553744" y="46341"/>
                </a:lnTo>
                <a:lnTo>
                  <a:pt x="510621" y="62434"/>
                </a:lnTo>
                <a:lnTo>
                  <a:pt x="468884" y="80710"/>
                </a:lnTo>
                <a:lnTo>
                  <a:pt x="428583" y="101089"/>
                </a:lnTo>
                <a:lnTo>
                  <a:pt x="389766" y="123494"/>
                </a:lnTo>
                <a:lnTo>
                  <a:pt x="352483" y="147846"/>
                </a:lnTo>
                <a:lnTo>
                  <a:pt x="316784" y="174066"/>
                </a:lnTo>
                <a:lnTo>
                  <a:pt x="282718" y="202076"/>
                </a:lnTo>
                <a:lnTo>
                  <a:pt x="250333" y="231797"/>
                </a:lnTo>
                <a:lnTo>
                  <a:pt x="219681" y="263151"/>
                </a:lnTo>
                <a:lnTo>
                  <a:pt x="190809" y="296060"/>
                </a:lnTo>
                <a:lnTo>
                  <a:pt x="163767" y="330445"/>
                </a:lnTo>
                <a:lnTo>
                  <a:pt x="138606" y="366228"/>
                </a:lnTo>
                <a:lnTo>
                  <a:pt x="115373" y="403329"/>
                </a:lnTo>
                <a:lnTo>
                  <a:pt x="94118" y="441672"/>
                </a:lnTo>
                <a:lnTo>
                  <a:pt x="74892" y="481177"/>
                </a:lnTo>
                <a:lnTo>
                  <a:pt x="57742" y="521765"/>
                </a:lnTo>
                <a:lnTo>
                  <a:pt x="42719" y="563359"/>
                </a:lnTo>
                <a:lnTo>
                  <a:pt x="29871" y="605879"/>
                </a:lnTo>
                <a:lnTo>
                  <a:pt x="19249" y="649249"/>
                </a:lnTo>
                <a:lnTo>
                  <a:pt x="10901" y="693388"/>
                </a:lnTo>
                <a:lnTo>
                  <a:pt x="4878" y="738218"/>
                </a:lnTo>
                <a:lnTo>
                  <a:pt x="1227" y="783662"/>
                </a:lnTo>
                <a:lnTo>
                  <a:pt x="0" y="829640"/>
                </a:lnTo>
                <a:lnTo>
                  <a:pt x="1316" y="879002"/>
                </a:lnTo>
                <a:lnTo>
                  <a:pt x="5230" y="927394"/>
                </a:lnTo>
                <a:lnTo>
                  <a:pt x="11686" y="974754"/>
                </a:lnTo>
                <a:lnTo>
                  <a:pt x="20628" y="1021018"/>
                </a:lnTo>
                <a:lnTo>
                  <a:pt x="32004" y="1066126"/>
                </a:lnTo>
                <a:lnTo>
                  <a:pt x="45756" y="1110015"/>
                </a:lnTo>
                <a:lnTo>
                  <a:pt x="61832" y="1152622"/>
                </a:lnTo>
                <a:lnTo>
                  <a:pt x="80175" y="1193885"/>
                </a:lnTo>
                <a:lnTo>
                  <a:pt x="100731" y="1233742"/>
                </a:lnTo>
                <a:lnTo>
                  <a:pt x="123446" y="1272131"/>
                </a:lnTo>
                <a:lnTo>
                  <a:pt x="148263" y="1308990"/>
                </a:lnTo>
                <a:lnTo>
                  <a:pt x="175129" y="1344256"/>
                </a:lnTo>
                <a:lnTo>
                  <a:pt x="203989" y="1377866"/>
                </a:lnTo>
                <a:lnTo>
                  <a:pt x="234788" y="1409760"/>
                </a:lnTo>
                <a:lnTo>
                  <a:pt x="267470" y="1439874"/>
                </a:lnTo>
                <a:lnTo>
                  <a:pt x="301981" y="1468146"/>
                </a:lnTo>
                <a:lnTo>
                  <a:pt x="338267" y="1494514"/>
                </a:lnTo>
                <a:lnTo>
                  <a:pt x="376272" y="1518916"/>
                </a:lnTo>
                <a:lnTo>
                  <a:pt x="415942" y="1541289"/>
                </a:lnTo>
                <a:lnTo>
                  <a:pt x="457221" y="1561572"/>
                </a:lnTo>
                <a:lnTo>
                  <a:pt x="500055" y="1579701"/>
                </a:lnTo>
                <a:lnTo>
                  <a:pt x="544389" y="1595616"/>
                </a:lnTo>
                <a:lnTo>
                  <a:pt x="590168" y="1609252"/>
                </a:lnTo>
                <a:lnTo>
                  <a:pt x="637338" y="1620549"/>
                </a:lnTo>
                <a:lnTo>
                  <a:pt x="685843" y="1629444"/>
                </a:lnTo>
                <a:lnTo>
                  <a:pt x="735628" y="1635874"/>
                </a:lnTo>
                <a:lnTo>
                  <a:pt x="786640" y="1639778"/>
                </a:lnTo>
                <a:lnTo>
                  <a:pt x="838822" y="1641094"/>
                </a:lnTo>
                <a:lnTo>
                  <a:pt x="889260" y="1639867"/>
                </a:lnTo>
                <a:lnTo>
                  <a:pt x="938669" y="1636225"/>
                </a:lnTo>
                <a:lnTo>
                  <a:pt x="986994" y="1630224"/>
                </a:lnTo>
                <a:lnTo>
                  <a:pt x="1034181" y="1621920"/>
                </a:lnTo>
                <a:lnTo>
                  <a:pt x="1080176" y="1611369"/>
                </a:lnTo>
                <a:lnTo>
                  <a:pt x="1124926" y="1598626"/>
                </a:lnTo>
                <a:lnTo>
                  <a:pt x="1168377" y="1583748"/>
                </a:lnTo>
                <a:lnTo>
                  <a:pt x="1210476" y="1566791"/>
                </a:lnTo>
                <a:lnTo>
                  <a:pt x="1251167" y="1547810"/>
                </a:lnTo>
                <a:lnTo>
                  <a:pt x="1290398" y="1526863"/>
                </a:lnTo>
                <a:lnTo>
                  <a:pt x="1328115" y="1504005"/>
                </a:lnTo>
                <a:lnTo>
                  <a:pt x="1364264" y="1479291"/>
                </a:lnTo>
                <a:lnTo>
                  <a:pt x="1398790" y="1452779"/>
                </a:lnTo>
                <a:lnTo>
                  <a:pt x="1431641" y="1424524"/>
                </a:lnTo>
                <a:lnTo>
                  <a:pt x="1462763" y="1394581"/>
                </a:lnTo>
                <a:lnTo>
                  <a:pt x="1492101" y="1363008"/>
                </a:lnTo>
                <a:lnTo>
                  <a:pt x="1519602" y="1329860"/>
                </a:lnTo>
                <a:lnTo>
                  <a:pt x="1545212" y="1295193"/>
                </a:lnTo>
                <a:lnTo>
                  <a:pt x="1568878" y="1259063"/>
                </a:lnTo>
                <a:lnTo>
                  <a:pt x="1590545" y="1221527"/>
                </a:lnTo>
                <a:lnTo>
                  <a:pt x="1610160" y="1182640"/>
                </a:lnTo>
                <a:lnTo>
                  <a:pt x="1627668" y="1142458"/>
                </a:lnTo>
                <a:lnTo>
                  <a:pt x="1643017" y="1101037"/>
                </a:lnTo>
                <a:lnTo>
                  <a:pt x="1656152" y="1058434"/>
                </a:lnTo>
                <a:lnTo>
                  <a:pt x="1667019" y="1014704"/>
                </a:lnTo>
                <a:lnTo>
                  <a:pt x="1675565" y="969904"/>
                </a:lnTo>
                <a:lnTo>
                  <a:pt x="1681736" y="924089"/>
                </a:lnTo>
                <a:lnTo>
                  <a:pt x="1685478" y="877316"/>
                </a:lnTo>
                <a:lnTo>
                  <a:pt x="1686737" y="829640"/>
                </a:lnTo>
                <a:lnTo>
                  <a:pt x="1685478" y="783662"/>
                </a:lnTo>
                <a:lnTo>
                  <a:pt x="1681736" y="738218"/>
                </a:lnTo>
                <a:lnTo>
                  <a:pt x="1675565" y="693388"/>
                </a:lnTo>
                <a:lnTo>
                  <a:pt x="1667019" y="649249"/>
                </a:lnTo>
                <a:lnTo>
                  <a:pt x="1656152" y="605879"/>
                </a:lnTo>
                <a:lnTo>
                  <a:pt x="1643017" y="563359"/>
                </a:lnTo>
                <a:lnTo>
                  <a:pt x="1627668" y="521765"/>
                </a:lnTo>
                <a:lnTo>
                  <a:pt x="1610160" y="481177"/>
                </a:lnTo>
                <a:lnTo>
                  <a:pt x="1590545" y="441672"/>
                </a:lnTo>
                <a:lnTo>
                  <a:pt x="1568878" y="403329"/>
                </a:lnTo>
                <a:lnTo>
                  <a:pt x="1545212" y="366228"/>
                </a:lnTo>
                <a:lnTo>
                  <a:pt x="1519602" y="330445"/>
                </a:lnTo>
                <a:lnTo>
                  <a:pt x="1492101" y="296060"/>
                </a:lnTo>
                <a:lnTo>
                  <a:pt x="1462763" y="263151"/>
                </a:lnTo>
                <a:lnTo>
                  <a:pt x="1431641" y="231797"/>
                </a:lnTo>
                <a:lnTo>
                  <a:pt x="1398790" y="202076"/>
                </a:lnTo>
                <a:lnTo>
                  <a:pt x="1364264" y="174066"/>
                </a:lnTo>
                <a:lnTo>
                  <a:pt x="1328115" y="147846"/>
                </a:lnTo>
                <a:lnTo>
                  <a:pt x="1290398" y="123494"/>
                </a:lnTo>
                <a:lnTo>
                  <a:pt x="1251167" y="101089"/>
                </a:lnTo>
                <a:lnTo>
                  <a:pt x="1210476" y="80710"/>
                </a:lnTo>
                <a:lnTo>
                  <a:pt x="1168377" y="62434"/>
                </a:lnTo>
                <a:lnTo>
                  <a:pt x="1124926" y="46341"/>
                </a:lnTo>
                <a:lnTo>
                  <a:pt x="1080176" y="32508"/>
                </a:lnTo>
                <a:lnTo>
                  <a:pt x="1034181" y="21014"/>
                </a:lnTo>
                <a:lnTo>
                  <a:pt x="986994" y="11938"/>
                </a:lnTo>
                <a:lnTo>
                  <a:pt x="938669" y="5358"/>
                </a:lnTo>
                <a:lnTo>
                  <a:pt x="889260" y="1352"/>
                </a:lnTo>
                <a:lnTo>
                  <a:pt x="838822" y="0"/>
                </a:lnTo>
                <a:close/>
              </a:path>
            </a:pathLst>
          </a:custGeom>
          <a:solidFill>
            <a:srgbClr val="A3D7BD"/>
          </a:solidFill>
        </p:spPr>
        <p:txBody>
          <a:bodyPr wrap="square" lIns="0" tIns="0" rIns="0" bIns="0" rtlCol="0"/>
          <a:lstStyle/>
          <a:p>
            <a:endParaRPr/>
          </a:p>
        </p:txBody>
      </p:sp>
      <p:sp>
        <p:nvSpPr>
          <p:cNvPr id="3" name="object 3"/>
          <p:cNvSpPr/>
          <p:nvPr/>
        </p:nvSpPr>
        <p:spPr>
          <a:xfrm>
            <a:off x="3604060" y="1887208"/>
            <a:ext cx="1687195" cy="1641475"/>
          </a:xfrm>
          <a:custGeom>
            <a:avLst/>
            <a:gdLst/>
            <a:ahLst/>
            <a:cxnLst/>
            <a:rect l="l" t="t" r="r" b="b"/>
            <a:pathLst>
              <a:path w="1687195" h="1641475">
                <a:moveTo>
                  <a:pt x="1686737" y="829640"/>
                </a:moveTo>
                <a:lnTo>
                  <a:pt x="1685478" y="877316"/>
                </a:lnTo>
                <a:lnTo>
                  <a:pt x="1681736" y="924089"/>
                </a:lnTo>
                <a:lnTo>
                  <a:pt x="1675565" y="969904"/>
                </a:lnTo>
                <a:lnTo>
                  <a:pt x="1667019" y="1014704"/>
                </a:lnTo>
                <a:lnTo>
                  <a:pt x="1656152" y="1058434"/>
                </a:lnTo>
                <a:lnTo>
                  <a:pt x="1643017" y="1101037"/>
                </a:lnTo>
                <a:lnTo>
                  <a:pt x="1627668" y="1142458"/>
                </a:lnTo>
                <a:lnTo>
                  <a:pt x="1610160" y="1182640"/>
                </a:lnTo>
                <a:lnTo>
                  <a:pt x="1590545" y="1221527"/>
                </a:lnTo>
                <a:lnTo>
                  <a:pt x="1568878" y="1259063"/>
                </a:lnTo>
                <a:lnTo>
                  <a:pt x="1545212" y="1295193"/>
                </a:lnTo>
                <a:lnTo>
                  <a:pt x="1519602" y="1329860"/>
                </a:lnTo>
                <a:lnTo>
                  <a:pt x="1492101" y="1363008"/>
                </a:lnTo>
                <a:lnTo>
                  <a:pt x="1462763" y="1394581"/>
                </a:lnTo>
                <a:lnTo>
                  <a:pt x="1431641" y="1424524"/>
                </a:lnTo>
                <a:lnTo>
                  <a:pt x="1398790" y="1452779"/>
                </a:lnTo>
                <a:lnTo>
                  <a:pt x="1364264" y="1479291"/>
                </a:lnTo>
                <a:lnTo>
                  <a:pt x="1328115" y="1504005"/>
                </a:lnTo>
                <a:lnTo>
                  <a:pt x="1290398" y="1526863"/>
                </a:lnTo>
                <a:lnTo>
                  <a:pt x="1251167" y="1547810"/>
                </a:lnTo>
                <a:lnTo>
                  <a:pt x="1210476" y="1566791"/>
                </a:lnTo>
                <a:lnTo>
                  <a:pt x="1168377" y="1583748"/>
                </a:lnTo>
                <a:lnTo>
                  <a:pt x="1124926" y="1598626"/>
                </a:lnTo>
                <a:lnTo>
                  <a:pt x="1080176" y="1611369"/>
                </a:lnTo>
                <a:lnTo>
                  <a:pt x="1034181" y="1621920"/>
                </a:lnTo>
                <a:lnTo>
                  <a:pt x="986994" y="1630224"/>
                </a:lnTo>
                <a:lnTo>
                  <a:pt x="938669" y="1636225"/>
                </a:lnTo>
                <a:lnTo>
                  <a:pt x="889260" y="1639867"/>
                </a:lnTo>
                <a:lnTo>
                  <a:pt x="838822" y="1641094"/>
                </a:lnTo>
                <a:lnTo>
                  <a:pt x="786640" y="1639778"/>
                </a:lnTo>
                <a:lnTo>
                  <a:pt x="735628" y="1635874"/>
                </a:lnTo>
                <a:lnTo>
                  <a:pt x="685843" y="1629444"/>
                </a:lnTo>
                <a:lnTo>
                  <a:pt x="637338" y="1620549"/>
                </a:lnTo>
                <a:lnTo>
                  <a:pt x="590168" y="1609252"/>
                </a:lnTo>
                <a:lnTo>
                  <a:pt x="544389" y="1595616"/>
                </a:lnTo>
                <a:lnTo>
                  <a:pt x="500055" y="1579701"/>
                </a:lnTo>
                <a:lnTo>
                  <a:pt x="457221" y="1561572"/>
                </a:lnTo>
                <a:lnTo>
                  <a:pt x="415942" y="1541289"/>
                </a:lnTo>
                <a:lnTo>
                  <a:pt x="376272" y="1518916"/>
                </a:lnTo>
                <a:lnTo>
                  <a:pt x="338267" y="1494514"/>
                </a:lnTo>
                <a:lnTo>
                  <a:pt x="301981" y="1468146"/>
                </a:lnTo>
                <a:lnTo>
                  <a:pt x="267470" y="1439874"/>
                </a:lnTo>
                <a:lnTo>
                  <a:pt x="234788" y="1409760"/>
                </a:lnTo>
                <a:lnTo>
                  <a:pt x="203989" y="1377866"/>
                </a:lnTo>
                <a:lnTo>
                  <a:pt x="175129" y="1344256"/>
                </a:lnTo>
                <a:lnTo>
                  <a:pt x="148263" y="1308990"/>
                </a:lnTo>
                <a:lnTo>
                  <a:pt x="123446" y="1272131"/>
                </a:lnTo>
                <a:lnTo>
                  <a:pt x="100731" y="1233742"/>
                </a:lnTo>
                <a:lnTo>
                  <a:pt x="80175" y="1193885"/>
                </a:lnTo>
                <a:lnTo>
                  <a:pt x="61832" y="1152622"/>
                </a:lnTo>
                <a:lnTo>
                  <a:pt x="45756" y="1110015"/>
                </a:lnTo>
                <a:lnTo>
                  <a:pt x="32004" y="1066126"/>
                </a:lnTo>
                <a:lnTo>
                  <a:pt x="20628" y="1021018"/>
                </a:lnTo>
                <a:lnTo>
                  <a:pt x="11686" y="974754"/>
                </a:lnTo>
                <a:lnTo>
                  <a:pt x="5230" y="927394"/>
                </a:lnTo>
                <a:lnTo>
                  <a:pt x="1316" y="879002"/>
                </a:lnTo>
                <a:lnTo>
                  <a:pt x="0" y="829640"/>
                </a:lnTo>
                <a:lnTo>
                  <a:pt x="1227" y="783662"/>
                </a:lnTo>
                <a:lnTo>
                  <a:pt x="4878" y="738218"/>
                </a:lnTo>
                <a:lnTo>
                  <a:pt x="10901" y="693388"/>
                </a:lnTo>
                <a:lnTo>
                  <a:pt x="19249" y="649249"/>
                </a:lnTo>
                <a:lnTo>
                  <a:pt x="29871" y="605879"/>
                </a:lnTo>
                <a:lnTo>
                  <a:pt x="42719" y="563359"/>
                </a:lnTo>
                <a:lnTo>
                  <a:pt x="57742" y="521765"/>
                </a:lnTo>
                <a:lnTo>
                  <a:pt x="74892" y="481177"/>
                </a:lnTo>
                <a:lnTo>
                  <a:pt x="94118" y="441672"/>
                </a:lnTo>
                <a:lnTo>
                  <a:pt x="115373" y="403329"/>
                </a:lnTo>
                <a:lnTo>
                  <a:pt x="138606" y="366228"/>
                </a:lnTo>
                <a:lnTo>
                  <a:pt x="163767" y="330445"/>
                </a:lnTo>
                <a:lnTo>
                  <a:pt x="190809" y="296060"/>
                </a:lnTo>
                <a:lnTo>
                  <a:pt x="219681" y="263151"/>
                </a:lnTo>
                <a:lnTo>
                  <a:pt x="250333" y="231797"/>
                </a:lnTo>
                <a:lnTo>
                  <a:pt x="282718" y="202076"/>
                </a:lnTo>
                <a:lnTo>
                  <a:pt x="316784" y="174066"/>
                </a:lnTo>
                <a:lnTo>
                  <a:pt x="352483" y="147846"/>
                </a:lnTo>
                <a:lnTo>
                  <a:pt x="389766" y="123494"/>
                </a:lnTo>
                <a:lnTo>
                  <a:pt x="428583" y="101089"/>
                </a:lnTo>
                <a:lnTo>
                  <a:pt x="468884" y="80710"/>
                </a:lnTo>
                <a:lnTo>
                  <a:pt x="510621" y="62434"/>
                </a:lnTo>
                <a:lnTo>
                  <a:pt x="553744" y="46341"/>
                </a:lnTo>
                <a:lnTo>
                  <a:pt x="598203" y="32508"/>
                </a:lnTo>
                <a:lnTo>
                  <a:pt x="643950" y="21014"/>
                </a:lnTo>
                <a:lnTo>
                  <a:pt x="690934" y="11938"/>
                </a:lnTo>
                <a:lnTo>
                  <a:pt x="739107" y="5358"/>
                </a:lnTo>
                <a:lnTo>
                  <a:pt x="788420" y="1352"/>
                </a:lnTo>
                <a:lnTo>
                  <a:pt x="838822" y="0"/>
                </a:lnTo>
                <a:lnTo>
                  <a:pt x="889260" y="1352"/>
                </a:lnTo>
                <a:lnTo>
                  <a:pt x="938669" y="5358"/>
                </a:lnTo>
                <a:lnTo>
                  <a:pt x="986994" y="11938"/>
                </a:lnTo>
                <a:lnTo>
                  <a:pt x="1034181" y="21014"/>
                </a:lnTo>
                <a:lnTo>
                  <a:pt x="1080176" y="32508"/>
                </a:lnTo>
                <a:lnTo>
                  <a:pt x="1124926" y="46341"/>
                </a:lnTo>
                <a:lnTo>
                  <a:pt x="1168377" y="62434"/>
                </a:lnTo>
                <a:lnTo>
                  <a:pt x="1210476" y="80710"/>
                </a:lnTo>
                <a:lnTo>
                  <a:pt x="1251167" y="101089"/>
                </a:lnTo>
                <a:lnTo>
                  <a:pt x="1290398" y="123494"/>
                </a:lnTo>
                <a:lnTo>
                  <a:pt x="1328115" y="147846"/>
                </a:lnTo>
                <a:lnTo>
                  <a:pt x="1364264" y="174066"/>
                </a:lnTo>
                <a:lnTo>
                  <a:pt x="1398790" y="202076"/>
                </a:lnTo>
                <a:lnTo>
                  <a:pt x="1431641" y="231797"/>
                </a:lnTo>
                <a:lnTo>
                  <a:pt x="1462763" y="263151"/>
                </a:lnTo>
                <a:lnTo>
                  <a:pt x="1492101" y="296060"/>
                </a:lnTo>
                <a:lnTo>
                  <a:pt x="1519602" y="330445"/>
                </a:lnTo>
                <a:lnTo>
                  <a:pt x="1545212" y="366228"/>
                </a:lnTo>
                <a:lnTo>
                  <a:pt x="1568878" y="403329"/>
                </a:lnTo>
                <a:lnTo>
                  <a:pt x="1590545" y="441672"/>
                </a:lnTo>
                <a:lnTo>
                  <a:pt x="1610160" y="481177"/>
                </a:lnTo>
                <a:lnTo>
                  <a:pt x="1627668" y="521765"/>
                </a:lnTo>
                <a:lnTo>
                  <a:pt x="1643017" y="563359"/>
                </a:lnTo>
                <a:lnTo>
                  <a:pt x="1656152" y="605879"/>
                </a:lnTo>
                <a:lnTo>
                  <a:pt x="1667019" y="649249"/>
                </a:lnTo>
                <a:lnTo>
                  <a:pt x="1675565" y="693388"/>
                </a:lnTo>
                <a:lnTo>
                  <a:pt x="1681736" y="738218"/>
                </a:lnTo>
                <a:lnTo>
                  <a:pt x="1685478" y="783662"/>
                </a:lnTo>
                <a:lnTo>
                  <a:pt x="1686737" y="829640"/>
                </a:lnTo>
                <a:close/>
              </a:path>
            </a:pathLst>
          </a:custGeom>
          <a:ln w="12687">
            <a:solidFill>
              <a:srgbClr val="2FB888"/>
            </a:solidFill>
          </a:ln>
        </p:spPr>
        <p:txBody>
          <a:bodyPr wrap="square" lIns="0" tIns="0" rIns="0" bIns="0" rtlCol="0"/>
          <a:lstStyle/>
          <a:p>
            <a:endParaRPr/>
          </a:p>
        </p:txBody>
      </p:sp>
      <p:sp>
        <p:nvSpPr>
          <p:cNvPr id="4" name="object 4"/>
          <p:cNvSpPr/>
          <p:nvPr/>
        </p:nvSpPr>
        <p:spPr>
          <a:xfrm>
            <a:off x="3904931" y="2179938"/>
            <a:ext cx="1085215" cy="1056005"/>
          </a:xfrm>
          <a:custGeom>
            <a:avLst/>
            <a:gdLst/>
            <a:ahLst/>
            <a:cxnLst/>
            <a:rect l="l" t="t" r="r" b="b"/>
            <a:pathLst>
              <a:path w="1085214" h="1056005">
                <a:moveTo>
                  <a:pt x="539572" y="0"/>
                </a:moveTo>
                <a:lnTo>
                  <a:pt x="487681" y="2245"/>
                </a:lnTo>
                <a:lnTo>
                  <a:pt x="437661" y="8839"/>
                </a:lnTo>
                <a:lnTo>
                  <a:pt x="389643" y="19573"/>
                </a:lnTo>
                <a:lnTo>
                  <a:pt x="343760" y="34234"/>
                </a:lnTo>
                <a:lnTo>
                  <a:pt x="300146" y="52611"/>
                </a:lnTo>
                <a:lnTo>
                  <a:pt x="258933" y="74493"/>
                </a:lnTo>
                <a:lnTo>
                  <a:pt x="220254" y="99670"/>
                </a:lnTo>
                <a:lnTo>
                  <a:pt x="184241" y="127930"/>
                </a:lnTo>
                <a:lnTo>
                  <a:pt x="151028" y="159062"/>
                </a:lnTo>
                <a:lnTo>
                  <a:pt x="120747" y="192855"/>
                </a:lnTo>
                <a:lnTo>
                  <a:pt x="93531" y="229098"/>
                </a:lnTo>
                <a:lnTo>
                  <a:pt x="69514" y="267580"/>
                </a:lnTo>
                <a:lnTo>
                  <a:pt x="48827" y="308090"/>
                </a:lnTo>
                <a:lnTo>
                  <a:pt x="31603" y="350416"/>
                </a:lnTo>
                <a:lnTo>
                  <a:pt x="17976" y="394348"/>
                </a:lnTo>
                <a:lnTo>
                  <a:pt x="8077" y="439674"/>
                </a:lnTo>
                <a:lnTo>
                  <a:pt x="2041" y="486184"/>
                </a:lnTo>
                <a:lnTo>
                  <a:pt x="0" y="533666"/>
                </a:lnTo>
                <a:lnTo>
                  <a:pt x="2041" y="582792"/>
                </a:lnTo>
                <a:lnTo>
                  <a:pt x="8077" y="630354"/>
                </a:lnTo>
                <a:lnTo>
                  <a:pt x="17976" y="676202"/>
                </a:lnTo>
                <a:lnTo>
                  <a:pt x="31603" y="720183"/>
                </a:lnTo>
                <a:lnTo>
                  <a:pt x="48827" y="762148"/>
                </a:lnTo>
                <a:lnTo>
                  <a:pt x="69514" y="801947"/>
                </a:lnTo>
                <a:lnTo>
                  <a:pt x="93531" y="839427"/>
                </a:lnTo>
                <a:lnTo>
                  <a:pt x="120747" y="874439"/>
                </a:lnTo>
                <a:lnTo>
                  <a:pt x="151028" y="906832"/>
                </a:lnTo>
                <a:lnTo>
                  <a:pt x="184241" y="936455"/>
                </a:lnTo>
                <a:lnTo>
                  <a:pt x="220254" y="963157"/>
                </a:lnTo>
                <a:lnTo>
                  <a:pt x="258933" y="986788"/>
                </a:lnTo>
                <a:lnTo>
                  <a:pt x="300146" y="1007197"/>
                </a:lnTo>
                <a:lnTo>
                  <a:pt x="343760" y="1024233"/>
                </a:lnTo>
                <a:lnTo>
                  <a:pt x="389643" y="1037746"/>
                </a:lnTo>
                <a:lnTo>
                  <a:pt x="437661" y="1047585"/>
                </a:lnTo>
                <a:lnTo>
                  <a:pt x="487681" y="1053598"/>
                </a:lnTo>
                <a:lnTo>
                  <a:pt x="539572" y="1055636"/>
                </a:lnTo>
                <a:lnTo>
                  <a:pt x="591520" y="1053598"/>
                </a:lnTo>
                <a:lnTo>
                  <a:pt x="641694" y="1047585"/>
                </a:lnTo>
                <a:lnTo>
                  <a:pt x="689948" y="1037746"/>
                </a:lnTo>
                <a:lnTo>
                  <a:pt x="736138" y="1024233"/>
                </a:lnTo>
                <a:lnTo>
                  <a:pt x="780118" y="1007197"/>
                </a:lnTo>
                <a:lnTo>
                  <a:pt x="821745" y="986788"/>
                </a:lnTo>
                <a:lnTo>
                  <a:pt x="860874" y="963157"/>
                </a:lnTo>
                <a:lnTo>
                  <a:pt x="897360" y="936455"/>
                </a:lnTo>
                <a:lnTo>
                  <a:pt x="931057" y="906832"/>
                </a:lnTo>
                <a:lnTo>
                  <a:pt x="961822" y="874439"/>
                </a:lnTo>
                <a:lnTo>
                  <a:pt x="989510" y="839427"/>
                </a:lnTo>
                <a:lnTo>
                  <a:pt x="1013975" y="801947"/>
                </a:lnTo>
                <a:lnTo>
                  <a:pt x="1035074" y="762148"/>
                </a:lnTo>
                <a:lnTo>
                  <a:pt x="1052661" y="720183"/>
                </a:lnTo>
                <a:lnTo>
                  <a:pt x="1066591" y="676202"/>
                </a:lnTo>
                <a:lnTo>
                  <a:pt x="1076721" y="630354"/>
                </a:lnTo>
                <a:lnTo>
                  <a:pt x="1082905" y="582792"/>
                </a:lnTo>
                <a:lnTo>
                  <a:pt x="1084999" y="533666"/>
                </a:lnTo>
                <a:lnTo>
                  <a:pt x="1083119" y="488661"/>
                </a:lnTo>
                <a:lnTo>
                  <a:pt x="1077560" y="444518"/>
                </a:lnTo>
                <a:lnTo>
                  <a:pt x="1068447" y="401417"/>
                </a:lnTo>
                <a:lnTo>
                  <a:pt x="1055902" y="359538"/>
                </a:lnTo>
                <a:lnTo>
                  <a:pt x="1040048" y="319061"/>
                </a:lnTo>
                <a:lnTo>
                  <a:pt x="1021008" y="280163"/>
                </a:lnTo>
                <a:lnTo>
                  <a:pt x="998906" y="243026"/>
                </a:lnTo>
                <a:lnTo>
                  <a:pt x="973863" y="207829"/>
                </a:lnTo>
                <a:lnTo>
                  <a:pt x="946004" y="174751"/>
                </a:lnTo>
                <a:lnTo>
                  <a:pt x="915452" y="143971"/>
                </a:lnTo>
                <a:lnTo>
                  <a:pt x="882329" y="115669"/>
                </a:lnTo>
                <a:lnTo>
                  <a:pt x="846758" y="90025"/>
                </a:lnTo>
                <a:lnTo>
                  <a:pt x="808863" y="67217"/>
                </a:lnTo>
                <a:lnTo>
                  <a:pt x="768767" y="47426"/>
                </a:lnTo>
                <a:lnTo>
                  <a:pt x="726592" y="30831"/>
                </a:lnTo>
                <a:lnTo>
                  <a:pt x="682462" y="17612"/>
                </a:lnTo>
                <a:lnTo>
                  <a:pt x="636500" y="7947"/>
                </a:lnTo>
                <a:lnTo>
                  <a:pt x="588829" y="2016"/>
                </a:lnTo>
                <a:lnTo>
                  <a:pt x="539572" y="0"/>
                </a:lnTo>
                <a:close/>
              </a:path>
            </a:pathLst>
          </a:custGeom>
          <a:solidFill>
            <a:srgbClr val="73C6A1"/>
          </a:solidFill>
        </p:spPr>
        <p:txBody>
          <a:bodyPr wrap="square" lIns="0" tIns="0" rIns="0" bIns="0" rtlCol="0"/>
          <a:lstStyle/>
          <a:p>
            <a:endParaRPr/>
          </a:p>
        </p:txBody>
      </p:sp>
      <p:sp>
        <p:nvSpPr>
          <p:cNvPr id="5" name="object 5"/>
          <p:cNvSpPr/>
          <p:nvPr/>
        </p:nvSpPr>
        <p:spPr>
          <a:xfrm>
            <a:off x="3904931" y="2179938"/>
            <a:ext cx="1085215" cy="1056005"/>
          </a:xfrm>
          <a:custGeom>
            <a:avLst/>
            <a:gdLst/>
            <a:ahLst/>
            <a:cxnLst/>
            <a:rect l="l" t="t" r="r" b="b"/>
            <a:pathLst>
              <a:path w="1085214" h="1056005">
                <a:moveTo>
                  <a:pt x="1084999" y="533666"/>
                </a:moveTo>
                <a:lnTo>
                  <a:pt x="1082905" y="582792"/>
                </a:lnTo>
                <a:lnTo>
                  <a:pt x="1076721" y="630354"/>
                </a:lnTo>
                <a:lnTo>
                  <a:pt x="1066591" y="676202"/>
                </a:lnTo>
                <a:lnTo>
                  <a:pt x="1052661" y="720183"/>
                </a:lnTo>
                <a:lnTo>
                  <a:pt x="1035074" y="762148"/>
                </a:lnTo>
                <a:lnTo>
                  <a:pt x="1013975" y="801947"/>
                </a:lnTo>
                <a:lnTo>
                  <a:pt x="989510" y="839427"/>
                </a:lnTo>
                <a:lnTo>
                  <a:pt x="961822" y="874439"/>
                </a:lnTo>
                <a:lnTo>
                  <a:pt x="931057" y="906832"/>
                </a:lnTo>
                <a:lnTo>
                  <a:pt x="897360" y="936455"/>
                </a:lnTo>
                <a:lnTo>
                  <a:pt x="860874" y="963157"/>
                </a:lnTo>
                <a:lnTo>
                  <a:pt x="821745" y="986788"/>
                </a:lnTo>
                <a:lnTo>
                  <a:pt x="780118" y="1007197"/>
                </a:lnTo>
                <a:lnTo>
                  <a:pt x="736138" y="1024233"/>
                </a:lnTo>
                <a:lnTo>
                  <a:pt x="689948" y="1037746"/>
                </a:lnTo>
                <a:lnTo>
                  <a:pt x="641694" y="1047585"/>
                </a:lnTo>
                <a:lnTo>
                  <a:pt x="591520" y="1053598"/>
                </a:lnTo>
                <a:lnTo>
                  <a:pt x="539572" y="1055636"/>
                </a:lnTo>
                <a:lnTo>
                  <a:pt x="487681" y="1053598"/>
                </a:lnTo>
                <a:lnTo>
                  <a:pt x="437661" y="1047585"/>
                </a:lnTo>
                <a:lnTo>
                  <a:pt x="389643" y="1037746"/>
                </a:lnTo>
                <a:lnTo>
                  <a:pt x="343760" y="1024233"/>
                </a:lnTo>
                <a:lnTo>
                  <a:pt x="300146" y="1007197"/>
                </a:lnTo>
                <a:lnTo>
                  <a:pt x="258933" y="986788"/>
                </a:lnTo>
                <a:lnTo>
                  <a:pt x="220254" y="963157"/>
                </a:lnTo>
                <a:lnTo>
                  <a:pt x="184241" y="936455"/>
                </a:lnTo>
                <a:lnTo>
                  <a:pt x="151028" y="906832"/>
                </a:lnTo>
                <a:lnTo>
                  <a:pt x="120747" y="874439"/>
                </a:lnTo>
                <a:lnTo>
                  <a:pt x="93531" y="839427"/>
                </a:lnTo>
                <a:lnTo>
                  <a:pt x="69514" y="801947"/>
                </a:lnTo>
                <a:lnTo>
                  <a:pt x="48827" y="762148"/>
                </a:lnTo>
                <a:lnTo>
                  <a:pt x="31603" y="720183"/>
                </a:lnTo>
                <a:lnTo>
                  <a:pt x="17976" y="676202"/>
                </a:lnTo>
                <a:lnTo>
                  <a:pt x="8077" y="630354"/>
                </a:lnTo>
                <a:lnTo>
                  <a:pt x="2041" y="582792"/>
                </a:lnTo>
                <a:lnTo>
                  <a:pt x="0" y="533666"/>
                </a:lnTo>
                <a:lnTo>
                  <a:pt x="2041" y="486184"/>
                </a:lnTo>
                <a:lnTo>
                  <a:pt x="8077" y="439674"/>
                </a:lnTo>
                <a:lnTo>
                  <a:pt x="17976" y="394348"/>
                </a:lnTo>
                <a:lnTo>
                  <a:pt x="31603" y="350416"/>
                </a:lnTo>
                <a:lnTo>
                  <a:pt x="48827" y="308090"/>
                </a:lnTo>
                <a:lnTo>
                  <a:pt x="69514" y="267580"/>
                </a:lnTo>
                <a:lnTo>
                  <a:pt x="93531" y="229098"/>
                </a:lnTo>
                <a:lnTo>
                  <a:pt x="120747" y="192855"/>
                </a:lnTo>
                <a:lnTo>
                  <a:pt x="151028" y="159062"/>
                </a:lnTo>
                <a:lnTo>
                  <a:pt x="184241" y="127930"/>
                </a:lnTo>
                <a:lnTo>
                  <a:pt x="220254" y="99670"/>
                </a:lnTo>
                <a:lnTo>
                  <a:pt x="258933" y="74493"/>
                </a:lnTo>
                <a:lnTo>
                  <a:pt x="300146" y="52611"/>
                </a:lnTo>
                <a:lnTo>
                  <a:pt x="343760" y="34234"/>
                </a:lnTo>
                <a:lnTo>
                  <a:pt x="389643" y="19573"/>
                </a:lnTo>
                <a:lnTo>
                  <a:pt x="437661" y="8839"/>
                </a:lnTo>
                <a:lnTo>
                  <a:pt x="487681" y="2245"/>
                </a:lnTo>
                <a:lnTo>
                  <a:pt x="539572" y="0"/>
                </a:lnTo>
                <a:lnTo>
                  <a:pt x="588829" y="2016"/>
                </a:lnTo>
                <a:lnTo>
                  <a:pt x="636500" y="7947"/>
                </a:lnTo>
                <a:lnTo>
                  <a:pt x="682462" y="17612"/>
                </a:lnTo>
                <a:lnTo>
                  <a:pt x="726592" y="30831"/>
                </a:lnTo>
                <a:lnTo>
                  <a:pt x="768767" y="47426"/>
                </a:lnTo>
                <a:lnTo>
                  <a:pt x="808863" y="67217"/>
                </a:lnTo>
                <a:lnTo>
                  <a:pt x="846758" y="90025"/>
                </a:lnTo>
                <a:lnTo>
                  <a:pt x="882329" y="115669"/>
                </a:lnTo>
                <a:lnTo>
                  <a:pt x="915452" y="143971"/>
                </a:lnTo>
                <a:lnTo>
                  <a:pt x="946004" y="174751"/>
                </a:lnTo>
                <a:lnTo>
                  <a:pt x="973863" y="207829"/>
                </a:lnTo>
                <a:lnTo>
                  <a:pt x="998906" y="243026"/>
                </a:lnTo>
                <a:lnTo>
                  <a:pt x="1021008" y="280163"/>
                </a:lnTo>
                <a:lnTo>
                  <a:pt x="1040048" y="319061"/>
                </a:lnTo>
                <a:lnTo>
                  <a:pt x="1055902" y="359538"/>
                </a:lnTo>
                <a:lnTo>
                  <a:pt x="1068447" y="401417"/>
                </a:lnTo>
                <a:lnTo>
                  <a:pt x="1077560" y="444518"/>
                </a:lnTo>
                <a:lnTo>
                  <a:pt x="1083119" y="488661"/>
                </a:lnTo>
                <a:lnTo>
                  <a:pt x="1084999" y="533666"/>
                </a:lnTo>
                <a:close/>
              </a:path>
            </a:pathLst>
          </a:custGeom>
          <a:ln w="12687">
            <a:solidFill>
              <a:srgbClr val="2FB888"/>
            </a:solidFill>
          </a:ln>
        </p:spPr>
        <p:txBody>
          <a:bodyPr wrap="square" lIns="0" tIns="0" rIns="0" bIns="0" rtlCol="0"/>
          <a:lstStyle/>
          <a:p>
            <a:endParaRPr/>
          </a:p>
        </p:txBody>
      </p:sp>
      <p:sp>
        <p:nvSpPr>
          <p:cNvPr id="6" name="object 6"/>
          <p:cNvSpPr/>
          <p:nvPr/>
        </p:nvSpPr>
        <p:spPr>
          <a:xfrm>
            <a:off x="4193894" y="2461087"/>
            <a:ext cx="507365" cy="493395"/>
          </a:xfrm>
          <a:custGeom>
            <a:avLst/>
            <a:gdLst/>
            <a:ahLst/>
            <a:cxnLst/>
            <a:rect l="l" t="t" r="r" b="b"/>
            <a:pathLst>
              <a:path w="507364" h="493394">
                <a:moveTo>
                  <a:pt x="252171" y="0"/>
                </a:moveTo>
                <a:lnTo>
                  <a:pt x="204545" y="4131"/>
                </a:lnTo>
                <a:lnTo>
                  <a:pt x="160662" y="15999"/>
                </a:lnTo>
                <a:lnTo>
                  <a:pt x="121018" y="34814"/>
                </a:lnTo>
                <a:lnTo>
                  <a:pt x="86110" y="59788"/>
                </a:lnTo>
                <a:lnTo>
                  <a:pt x="56435" y="90130"/>
                </a:lnTo>
                <a:lnTo>
                  <a:pt x="32490" y="125052"/>
                </a:lnTo>
                <a:lnTo>
                  <a:pt x="14771" y="163764"/>
                </a:lnTo>
                <a:lnTo>
                  <a:pt x="3775" y="205477"/>
                </a:lnTo>
                <a:lnTo>
                  <a:pt x="0" y="249402"/>
                </a:lnTo>
                <a:lnTo>
                  <a:pt x="3775" y="294587"/>
                </a:lnTo>
                <a:lnTo>
                  <a:pt x="14771" y="336567"/>
                </a:lnTo>
                <a:lnTo>
                  <a:pt x="32490" y="374777"/>
                </a:lnTo>
                <a:lnTo>
                  <a:pt x="56435" y="408654"/>
                </a:lnTo>
                <a:lnTo>
                  <a:pt x="86110" y="437636"/>
                </a:lnTo>
                <a:lnTo>
                  <a:pt x="121018" y="461157"/>
                </a:lnTo>
                <a:lnTo>
                  <a:pt x="160662" y="478656"/>
                </a:lnTo>
                <a:lnTo>
                  <a:pt x="204545" y="489568"/>
                </a:lnTo>
                <a:lnTo>
                  <a:pt x="252171" y="493331"/>
                </a:lnTo>
                <a:lnTo>
                  <a:pt x="299896" y="489568"/>
                </a:lnTo>
                <a:lnTo>
                  <a:pt x="344032" y="478656"/>
                </a:lnTo>
                <a:lnTo>
                  <a:pt x="384039" y="461157"/>
                </a:lnTo>
                <a:lnTo>
                  <a:pt x="419375" y="437636"/>
                </a:lnTo>
                <a:lnTo>
                  <a:pt x="449499" y="408654"/>
                </a:lnTo>
                <a:lnTo>
                  <a:pt x="473870" y="374777"/>
                </a:lnTo>
                <a:lnTo>
                  <a:pt x="491948" y="336567"/>
                </a:lnTo>
                <a:lnTo>
                  <a:pt x="503192" y="294587"/>
                </a:lnTo>
                <a:lnTo>
                  <a:pt x="507060" y="249402"/>
                </a:lnTo>
                <a:lnTo>
                  <a:pt x="503192" y="205477"/>
                </a:lnTo>
                <a:lnTo>
                  <a:pt x="491948" y="163764"/>
                </a:lnTo>
                <a:lnTo>
                  <a:pt x="473870" y="125052"/>
                </a:lnTo>
                <a:lnTo>
                  <a:pt x="449499" y="90130"/>
                </a:lnTo>
                <a:lnTo>
                  <a:pt x="419375" y="59788"/>
                </a:lnTo>
                <a:lnTo>
                  <a:pt x="384039" y="34814"/>
                </a:lnTo>
                <a:lnTo>
                  <a:pt x="344032" y="15999"/>
                </a:lnTo>
                <a:lnTo>
                  <a:pt x="299896" y="4131"/>
                </a:lnTo>
                <a:lnTo>
                  <a:pt x="252171" y="0"/>
                </a:lnTo>
                <a:close/>
              </a:path>
            </a:pathLst>
          </a:custGeom>
          <a:solidFill>
            <a:srgbClr val="2FB888"/>
          </a:solidFill>
        </p:spPr>
        <p:txBody>
          <a:bodyPr wrap="square" lIns="0" tIns="0" rIns="0" bIns="0" rtlCol="0"/>
          <a:lstStyle/>
          <a:p>
            <a:endParaRPr/>
          </a:p>
        </p:txBody>
      </p:sp>
      <p:sp>
        <p:nvSpPr>
          <p:cNvPr id="7" name="object 7"/>
          <p:cNvSpPr/>
          <p:nvPr/>
        </p:nvSpPr>
        <p:spPr>
          <a:xfrm>
            <a:off x="4193894" y="2461087"/>
            <a:ext cx="507365" cy="493395"/>
          </a:xfrm>
          <a:custGeom>
            <a:avLst/>
            <a:gdLst/>
            <a:ahLst/>
            <a:cxnLst/>
            <a:rect l="l" t="t" r="r" b="b"/>
            <a:pathLst>
              <a:path w="507364" h="493394">
                <a:moveTo>
                  <a:pt x="507060" y="249402"/>
                </a:moveTo>
                <a:lnTo>
                  <a:pt x="503192" y="294587"/>
                </a:lnTo>
                <a:lnTo>
                  <a:pt x="491948" y="336567"/>
                </a:lnTo>
                <a:lnTo>
                  <a:pt x="473870" y="374777"/>
                </a:lnTo>
                <a:lnTo>
                  <a:pt x="449499" y="408654"/>
                </a:lnTo>
                <a:lnTo>
                  <a:pt x="419375" y="437636"/>
                </a:lnTo>
                <a:lnTo>
                  <a:pt x="384039" y="461157"/>
                </a:lnTo>
                <a:lnTo>
                  <a:pt x="344032" y="478656"/>
                </a:lnTo>
                <a:lnTo>
                  <a:pt x="299896" y="489568"/>
                </a:lnTo>
                <a:lnTo>
                  <a:pt x="252171" y="493331"/>
                </a:lnTo>
                <a:lnTo>
                  <a:pt x="204545" y="489568"/>
                </a:lnTo>
                <a:lnTo>
                  <a:pt x="160662" y="478656"/>
                </a:lnTo>
                <a:lnTo>
                  <a:pt x="121018" y="461157"/>
                </a:lnTo>
                <a:lnTo>
                  <a:pt x="86110" y="437636"/>
                </a:lnTo>
                <a:lnTo>
                  <a:pt x="56435" y="408654"/>
                </a:lnTo>
                <a:lnTo>
                  <a:pt x="32490" y="374777"/>
                </a:lnTo>
                <a:lnTo>
                  <a:pt x="14771" y="336567"/>
                </a:lnTo>
                <a:lnTo>
                  <a:pt x="3775" y="294587"/>
                </a:lnTo>
                <a:lnTo>
                  <a:pt x="0" y="249402"/>
                </a:lnTo>
                <a:lnTo>
                  <a:pt x="3775" y="205477"/>
                </a:lnTo>
                <a:lnTo>
                  <a:pt x="14771" y="163764"/>
                </a:lnTo>
                <a:lnTo>
                  <a:pt x="32490" y="125052"/>
                </a:lnTo>
                <a:lnTo>
                  <a:pt x="56435" y="90130"/>
                </a:lnTo>
                <a:lnTo>
                  <a:pt x="86110" y="59788"/>
                </a:lnTo>
                <a:lnTo>
                  <a:pt x="121018" y="34814"/>
                </a:lnTo>
                <a:lnTo>
                  <a:pt x="160662" y="15999"/>
                </a:lnTo>
                <a:lnTo>
                  <a:pt x="204545" y="4131"/>
                </a:lnTo>
                <a:lnTo>
                  <a:pt x="252171" y="0"/>
                </a:lnTo>
                <a:lnTo>
                  <a:pt x="299896" y="4131"/>
                </a:lnTo>
                <a:lnTo>
                  <a:pt x="344032" y="15999"/>
                </a:lnTo>
                <a:lnTo>
                  <a:pt x="384039" y="34814"/>
                </a:lnTo>
                <a:lnTo>
                  <a:pt x="419375" y="59788"/>
                </a:lnTo>
                <a:lnTo>
                  <a:pt x="449499" y="90130"/>
                </a:lnTo>
                <a:lnTo>
                  <a:pt x="473870" y="125052"/>
                </a:lnTo>
                <a:lnTo>
                  <a:pt x="491948" y="163764"/>
                </a:lnTo>
                <a:lnTo>
                  <a:pt x="503192" y="205477"/>
                </a:lnTo>
                <a:lnTo>
                  <a:pt x="507060" y="249402"/>
                </a:lnTo>
                <a:close/>
              </a:path>
            </a:pathLst>
          </a:custGeom>
          <a:ln w="12687">
            <a:solidFill>
              <a:srgbClr val="2FB888"/>
            </a:solidFill>
          </a:ln>
        </p:spPr>
        <p:txBody>
          <a:bodyPr wrap="square" lIns="0" tIns="0" rIns="0" bIns="0" rtlCol="0"/>
          <a:lstStyle/>
          <a:p>
            <a:endParaRPr/>
          </a:p>
        </p:txBody>
      </p:sp>
      <p:sp>
        <p:nvSpPr>
          <p:cNvPr id="8" name="object 8"/>
          <p:cNvSpPr/>
          <p:nvPr/>
        </p:nvSpPr>
        <p:spPr>
          <a:xfrm>
            <a:off x="2767163" y="1086185"/>
            <a:ext cx="745490" cy="725170"/>
          </a:xfrm>
          <a:custGeom>
            <a:avLst/>
            <a:gdLst/>
            <a:ahLst/>
            <a:cxnLst/>
            <a:rect l="l" t="t" r="r" b="b"/>
            <a:pathLst>
              <a:path w="745489" h="725169">
                <a:moveTo>
                  <a:pt x="370636" y="0"/>
                </a:moveTo>
                <a:lnTo>
                  <a:pt x="321619" y="2938"/>
                </a:lnTo>
                <a:lnTo>
                  <a:pt x="275132" y="11498"/>
                </a:lnTo>
                <a:lnTo>
                  <a:pt x="231418" y="25294"/>
                </a:lnTo>
                <a:lnTo>
                  <a:pt x="190717" y="43941"/>
                </a:lnTo>
                <a:lnTo>
                  <a:pt x="153272" y="67055"/>
                </a:lnTo>
                <a:lnTo>
                  <a:pt x="119326" y="94250"/>
                </a:lnTo>
                <a:lnTo>
                  <a:pt x="89121" y="125142"/>
                </a:lnTo>
                <a:lnTo>
                  <a:pt x="62898" y="159345"/>
                </a:lnTo>
                <a:lnTo>
                  <a:pt x="40900" y="196476"/>
                </a:lnTo>
                <a:lnTo>
                  <a:pt x="23369" y="236149"/>
                </a:lnTo>
                <a:lnTo>
                  <a:pt x="10548" y="277979"/>
                </a:lnTo>
                <a:lnTo>
                  <a:pt x="2677" y="321582"/>
                </a:lnTo>
                <a:lnTo>
                  <a:pt x="0" y="366572"/>
                </a:lnTo>
                <a:lnTo>
                  <a:pt x="2677" y="413013"/>
                </a:lnTo>
                <a:lnTo>
                  <a:pt x="10548" y="457318"/>
                </a:lnTo>
                <a:lnTo>
                  <a:pt x="23369" y="499212"/>
                </a:lnTo>
                <a:lnTo>
                  <a:pt x="40900" y="538422"/>
                </a:lnTo>
                <a:lnTo>
                  <a:pt x="62898" y="574670"/>
                </a:lnTo>
                <a:lnTo>
                  <a:pt x="89121" y="607684"/>
                </a:lnTo>
                <a:lnTo>
                  <a:pt x="119326" y="637188"/>
                </a:lnTo>
                <a:lnTo>
                  <a:pt x="153272" y="662906"/>
                </a:lnTo>
                <a:lnTo>
                  <a:pt x="190717" y="684565"/>
                </a:lnTo>
                <a:lnTo>
                  <a:pt x="231418" y="701889"/>
                </a:lnTo>
                <a:lnTo>
                  <a:pt x="275132" y="714604"/>
                </a:lnTo>
                <a:lnTo>
                  <a:pt x="321619" y="722435"/>
                </a:lnTo>
                <a:lnTo>
                  <a:pt x="370636" y="725106"/>
                </a:lnTo>
                <a:lnTo>
                  <a:pt x="419723" y="722435"/>
                </a:lnTo>
                <a:lnTo>
                  <a:pt x="466399" y="714604"/>
                </a:lnTo>
                <a:lnTo>
                  <a:pt x="510401" y="701889"/>
                </a:lnTo>
                <a:lnTo>
                  <a:pt x="551465" y="684565"/>
                </a:lnTo>
                <a:lnTo>
                  <a:pt x="589326" y="662906"/>
                </a:lnTo>
                <a:lnTo>
                  <a:pt x="623721" y="637188"/>
                </a:lnTo>
                <a:lnTo>
                  <a:pt x="654387" y="607684"/>
                </a:lnTo>
                <a:lnTo>
                  <a:pt x="681058" y="574670"/>
                </a:lnTo>
                <a:lnTo>
                  <a:pt x="703472" y="538422"/>
                </a:lnTo>
                <a:lnTo>
                  <a:pt x="721364" y="499212"/>
                </a:lnTo>
                <a:lnTo>
                  <a:pt x="734471" y="457318"/>
                </a:lnTo>
                <a:lnTo>
                  <a:pt x="742529" y="413013"/>
                </a:lnTo>
                <a:lnTo>
                  <a:pt x="745274" y="366572"/>
                </a:lnTo>
                <a:lnTo>
                  <a:pt x="742529" y="321582"/>
                </a:lnTo>
                <a:lnTo>
                  <a:pt x="734471" y="277979"/>
                </a:lnTo>
                <a:lnTo>
                  <a:pt x="721364" y="236149"/>
                </a:lnTo>
                <a:lnTo>
                  <a:pt x="703472" y="196476"/>
                </a:lnTo>
                <a:lnTo>
                  <a:pt x="681058" y="159345"/>
                </a:lnTo>
                <a:lnTo>
                  <a:pt x="654387" y="125142"/>
                </a:lnTo>
                <a:lnTo>
                  <a:pt x="623721" y="94250"/>
                </a:lnTo>
                <a:lnTo>
                  <a:pt x="589326" y="67055"/>
                </a:lnTo>
                <a:lnTo>
                  <a:pt x="551465" y="43941"/>
                </a:lnTo>
                <a:lnTo>
                  <a:pt x="510401" y="25294"/>
                </a:lnTo>
                <a:lnTo>
                  <a:pt x="466399" y="11498"/>
                </a:lnTo>
                <a:lnTo>
                  <a:pt x="419723" y="2938"/>
                </a:lnTo>
                <a:lnTo>
                  <a:pt x="370636" y="0"/>
                </a:lnTo>
                <a:close/>
              </a:path>
            </a:pathLst>
          </a:custGeom>
          <a:solidFill>
            <a:srgbClr val="8E9C9C"/>
          </a:solidFill>
        </p:spPr>
        <p:txBody>
          <a:bodyPr wrap="square" lIns="0" tIns="0" rIns="0" bIns="0" rtlCol="0"/>
          <a:lstStyle/>
          <a:p>
            <a:endParaRPr/>
          </a:p>
        </p:txBody>
      </p:sp>
      <p:sp>
        <p:nvSpPr>
          <p:cNvPr id="9" name="object 9"/>
          <p:cNvSpPr/>
          <p:nvPr/>
        </p:nvSpPr>
        <p:spPr>
          <a:xfrm>
            <a:off x="2767163" y="1086185"/>
            <a:ext cx="745490" cy="725170"/>
          </a:xfrm>
          <a:custGeom>
            <a:avLst/>
            <a:gdLst/>
            <a:ahLst/>
            <a:cxnLst/>
            <a:rect l="l" t="t" r="r" b="b"/>
            <a:pathLst>
              <a:path w="745489" h="725169">
                <a:moveTo>
                  <a:pt x="745274" y="366572"/>
                </a:moveTo>
                <a:lnTo>
                  <a:pt x="742529" y="413013"/>
                </a:lnTo>
                <a:lnTo>
                  <a:pt x="734471" y="457318"/>
                </a:lnTo>
                <a:lnTo>
                  <a:pt x="721364" y="499212"/>
                </a:lnTo>
                <a:lnTo>
                  <a:pt x="703472" y="538422"/>
                </a:lnTo>
                <a:lnTo>
                  <a:pt x="681058" y="574670"/>
                </a:lnTo>
                <a:lnTo>
                  <a:pt x="654387" y="607684"/>
                </a:lnTo>
                <a:lnTo>
                  <a:pt x="623721" y="637188"/>
                </a:lnTo>
                <a:lnTo>
                  <a:pt x="589326" y="662906"/>
                </a:lnTo>
                <a:lnTo>
                  <a:pt x="551465" y="684565"/>
                </a:lnTo>
                <a:lnTo>
                  <a:pt x="510401" y="701889"/>
                </a:lnTo>
                <a:lnTo>
                  <a:pt x="466399" y="714604"/>
                </a:lnTo>
                <a:lnTo>
                  <a:pt x="419723" y="722435"/>
                </a:lnTo>
                <a:lnTo>
                  <a:pt x="370636" y="725106"/>
                </a:lnTo>
                <a:lnTo>
                  <a:pt x="321619" y="722435"/>
                </a:lnTo>
                <a:lnTo>
                  <a:pt x="275132" y="714604"/>
                </a:lnTo>
                <a:lnTo>
                  <a:pt x="231418" y="701889"/>
                </a:lnTo>
                <a:lnTo>
                  <a:pt x="190717" y="684565"/>
                </a:lnTo>
                <a:lnTo>
                  <a:pt x="153272" y="662906"/>
                </a:lnTo>
                <a:lnTo>
                  <a:pt x="119326" y="637188"/>
                </a:lnTo>
                <a:lnTo>
                  <a:pt x="89121" y="607684"/>
                </a:lnTo>
                <a:lnTo>
                  <a:pt x="62898" y="574670"/>
                </a:lnTo>
                <a:lnTo>
                  <a:pt x="40900" y="538422"/>
                </a:lnTo>
                <a:lnTo>
                  <a:pt x="23369" y="499212"/>
                </a:lnTo>
                <a:lnTo>
                  <a:pt x="10548" y="457318"/>
                </a:lnTo>
                <a:lnTo>
                  <a:pt x="2677" y="413013"/>
                </a:lnTo>
                <a:lnTo>
                  <a:pt x="0" y="366572"/>
                </a:lnTo>
                <a:lnTo>
                  <a:pt x="2677" y="321582"/>
                </a:lnTo>
                <a:lnTo>
                  <a:pt x="10548" y="277979"/>
                </a:lnTo>
                <a:lnTo>
                  <a:pt x="23369" y="236149"/>
                </a:lnTo>
                <a:lnTo>
                  <a:pt x="40900" y="196476"/>
                </a:lnTo>
                <a:lnTo>
                  <a:pt x="62898" y="159345"/>
                </a:lnTo>
                <a:lnTo>
                  <a:pt x="89121" y="125142"/>
                </a:lnTo>
                <a:lnTo>
                  <a:pt x="119326" y="94250"/>
                </a:lnTo>
                <a:lnTo>
                  <a:pt x="153272" y="67055"/>
                </a:lnTo>
                <a:lnTo>
                  <a:pt x="190717" y="43941"/>
                </a:lnTo>
                <a:lnTo>
                  <a:pt x="231418" y="25294"/>
                </a:lnTo>
                <a:lnTo>
                  <a:pt x="275132" y="11498"/>
                </a:lnTo>
                <a:lnTo>
                  <a:pt x="321619" y="2938"/>
                </a:lnTo>
                <a:lnTo>
                  <a:pt x="370636" y="0"/>
                </a:lnTo>
                <a:lnTo>
                  <a:pt x="419723" y="2938"/>
                </a:lnTo>
                <a:lnTo>
                  <a:pt x="466399" y="11498"/>
                </a:lnTo>
                <a:lnTo>
                  <a:pt x="510401" y="25294"/>
                </a:lnTo>
                <a:lnTo>
                  <a:pt x="551465" y="43941"/>
                </a:lnTo>
                <a:lnTo>
                  <a:pt x="589326" y="67055"/>
                </a:lnTo>
                <a:lnTo>
                  <a:pt x="623721" y="94250"/>
                </a:lnTo>
                <a:lnTo>
                  <a:pt x="654387" y="125142"/>
                </a:lnTo>
                <a:lnTo>
                  <a:pt x="681058" y="159345"/>
                </a:lnTo>
                <a:lnTo>
                  <a:pt x="703472" y="196476"/>
                </a:lnTo>
                <a:lnTo>
                  <a:pt x="721364" y="236149"/>
                </a:lnTo>
                <a:lnTo>
                  <a:pt x="734471" y="277979"/>
                </a:lnTo>
                <a:lnTo>
                  <a:pt x="742529" y="321582"/>
                </a:lnTo>
                <a:lnTo>
                  <a:pt x="745274" y="366572"/>
                </a:lnTo>
                <a:close/>
              </a:path>
            </a:pathLst>
          </a:custGeom>
          <a:ln w="11544">
            <a:solidFill>
              <a:srgbClr val="8E9C9C"/>
            </a:solidFill>
          </a:ln>
        </p:spPr>
        <p:txBody>
          <a:bodyPr wrap="square" lIns="0" tIns="0" rIns="0" bIns="0" rtlCol="0"/>
          <a:lstStyle/>
          <a:p>
            <a:endParaRPr/>
          </a:p>
        </p:txBody>
      </p:sp>
      <p:sp>
        <p:nvSpPr>
          <p:cNvPr id="10" name="object 10"/>
          <p:cNvSpPr txBox="1"/>
          <p:nvPr/>
        </p:nvSpPr>
        <p:spPr>
          <a:xfrm>
            <a:off x="4279979" y="2626168"/>
            <a:ext cx="335280" cy="143510"/>
          </a:xfrm>
          <a:prstGeom prst="rect">
            <a:avLst/>
          </a:prstGeom>
        </p:spPr>
        <p:txBody>
          <a:bodyPr vert="horz" wrap="square" lIns="0" tIns="0" rIns="0" bIns="0" rtlCol="0">
            <a:spAutoFit/>
          </a:bodyPr>
          <a:lstStyle/>
          <a:p>
            <a:pPr marL="12700">
              <a:lnSpc>
                <a:spcPct val="100000"/>
              </a:lnSpc>
            </a:pPr>
            <a:r>
              <a:rPr sz="800" spc="25" dirty="0">
                <a:solidFill>
                  <a:srgbClr val="FFFFFF"/>
                </a:solidFill>
                <a:latin typeface="Tahoma"/>
                <a:cs typeface="Tahoma"/>
              </a:rPr>
              <a:t>P</a:t>
            </a:r>
            <a:r>
              <a:rPr sz="800" spc="10" dirty="0">
                <a:solidFill>
                  <a:srgbClr val="FFFFFF"/>
                </a:solidFill>
                <a:latin typeface="Tahoma"/>
                <a:cs typeface="Tahoma"/>
              </a:rPr>
              <a:t>eople</a:t>
            </a:r>
            <a:endParaRPr sz="800">
              <a:latin typeface="Tahoma"/>
              <a:cs typeface="Tahoma"/>
            </a:endParaRPr>
          </a:p>
        </p:txBody>
      </p:sp>
      <p:sp>
        <p:nvSpPr>
          <p:cNvPr id="11" name="object 11"/>
          <p:cNvSpPr txBox="1"/>
          <p:nvPr/>
        </p:nvSpPr>
        <p:spPr>
          <a:xfrm>
            <a:off x="4235977" y="1982862"/>
            <a:ext cx="422909" cy="436245"/>
          </a:xfrm>
          <a:prstGeom prst="rect">
            <a:avLst/>
          </a:prstGeom>
        </p:spPr>
        <p:txBody>
          <a:bodyPr vert="horz" wrap="square" lIns="0" tIns="0" rIns="0" bIns="0" rtlCol="0">
            <a:spAutoFit/>
          </a:bodyPr>
          <a:lstStyle/>
          <a:p>
            <a:pPr marL="50800" indent="-38735">
              <a:lnSpc>
                <a:spcPct val="100000"/>
              </a:lnSpc>
            </a:pPr>
            <a:r>
              <a:rPr sz="800" spc="40" dirty="0">
                <a:solidFill>
                  <a:srgbClr val="FFFFFF"/>
                </a:solidFill>
                <a:latin typeface="Tahoma"/>
                <a:cs typeface="Tahoma"/>
              </a:rPr>
              <a:t>St</a:t>
            </a:r>
            <a:r>
              <a:rPr sz="800" spc="15" dirty="0">
                <a:solidFill>
                  <a:srgbClr val="FFFFFF"/>
                </a:solidFill>
                <a:latin typeface="Tahoma"/>
                <a:cs typeface="Tahoma"/>
              </a:rPr>
              <a:t>r</a:t>
            </a:r>
            <a:r>
              <a:rPr sz="800" spc="10" dirty="0">
                <a:solidFill>
                  <a:srgbClr val="FFFFFF"/>
                </a:solidFill>
                <a:latin typeface="Tahoma"/>
                <a:cs typeface="Tahoma"/>
              </a:rPr>
              <a:t>ategy</a:t>
            </a:r>
            <a:endParaRPr sz="800">
              <a:latin typeface="Tahoma"/>
              <a:cs typeface="Tahoma"/>
            </a:endParaRPr>
          </a:p>
          <a:p>
            <a:pPr>
              <a:lnSpc>
                <a:spcPct val="100000"/>
              </a:lnSpc>
              <a:spcBef>
                <a:spcPts val="20"/>
              </a:spcBef>
            </a:pPr>
            <a:endParaRPr sz="1150">
              <a:latin typeface="Times New Roman"/>
              <a:cs typeface="Times New Roman"/>
            </a:endParaRPr>
          </a:p>
          <a:p>
            <a:pPr marL="50800">
              <a:lnSpc>
                <a:spcPct val="100000"/>
              </a:lnSpc>
              <a:spcBef>
                <a:spcPts val="5"/>
              </a:spcBef>
            </a:pPr>
            <a:r>
              <a:rPr sz="800" spc="15" dirty="0">
                <a:solidFill>
                  <a:srgbClr val="FFFFFF"/>
                </a:solidFill>
                <a:latin typeface="Tahoma"/>
                <a:cs typeface="Tahoma"/>
              </a:rPr>
              <a:t>Capital</a:t>
            </a:r>
            <a:endParaRPr sz="800">
              <a:latin typeface="Tahoma"/>
              <a:cs typeface="Tahoma"/>
            </a:endParaRPr>
          </a:p>
        </p:txBody>
      </p:sp>
      <p:sp>
        <p:nvSpPr>
          <p:cNvPr id="12" name="object 12"/>
          <p:cNvSpPr txBox="1"/>
          <p:nvPr/>
        </p:nvSpPr>
        <p:spPr>
          <a:xfrm>
            <a:off x="5409303" y="2517263"/>
            <a:ext cx="752475" cy="254635"/>
          </a:xfrm>
          <a:prstGeom prst="rect">
            <a:avLst/>
          </a:prstGeom>
        </p:spPr>
        <p:txBody>
          <a:bodyPr vert="horz" wrap="square" lIns="0" tIns="0" rIns="0" bIns="0" rtlCol="0">
            <a:spAutoFit/>
          </a:bodyPr>
          <a:lstStyle/>
          <a:p>
            <a:pPr marL="12700">
              <a:lnSpc>
                <a:spcPct val="100000"/>
              </a:lnSpc>
            </a:pPr>
            <a:r>
              <a:rPr sz="1500" spc="-10" dirty="0">
                <a:solidFill>
                  <a:srgbClr val="2FB888"/>
                </a:solidFill>
                <a:latin typeface="Tahoma"/>
                <a:cs typeface="Tahoma"/>
              </a:rPr>
              <a:t>Navigate</a:t>
            </a:r>
            <a:endParaRPr sz="1500">
              <a:latin typeface="Tahoma"/>
              <a:cs typeface="Tahoma"/>
            </a:endParaRPr>
          </a:p>
        </p:txBody>
      </p:sp>
      <p:sp>
        <p:nvSpPr>
          <p:cNvPr id="13" name="object 13"/>
          <p:cNvSpPr txBox="1"/>
          <p:nvPr/>
        </p:nvSpPr>
        <p:spPr>
          <a:xfrm>
            <a:off x="4058104" y="3829649"/>
            <a:ext cx="764540" cy="254635"/>
          </a:xfrm>
          <a:prstGeom prst="rect">
            <a:avLst/>
          </a:prstGeom>
        </p:spPr>
        <p:txBody>
          <a:bodyPr vert="horz" wrap="square" lIns="0" tIns="0" rIns="0" bIns="0" rtlCol="0">
            <a:spAutoFit/>
          </a:bodyPr>
          <a:lstStyle/>
          <a:p>
            <a:pPr marL="12700">
              <a:lnSpc>
                <a:spcPct val="100000"/>
              </a:lnSpc>
            </a:pPr>
            <a:r>
              <a:rPr sz="1500" dirty="0">
                <a:solidFill>
                  <a:srgbClr val="2FB888"/>
                </a:solidFill>
                <a:latin typeface="Tahoma"/>
                <a:cs typeface="Tahoma"/>
              </a:rPr>
              <a:t>Optimise</a:t>
            </a:r>
            <a:endParaRPr sz="1500">
              <a:latin typeface="Tahoma"/>
              <a:cs typeface="Tahoma"/>
            </a:endParaRPr>
          </a:p>
        </p:txBody>
      </p:sp>
      <p:sp>
        <p:nvSpPr>
          <p:cNvPr id="14" name="object 14"/>
          <p:cNvSpPr txBox="1"/>
          <p:nvPr/>
        </p:nvSpPr>
        <p:spPr>
          <a:xfrm>
            <a:off x="2858919" y="2537239"/>
            <a:ext cx="525145" cy="254635"/>
          </a:xfrm>
          <a:prstGeom prst="rect">
            <a:avLst/>
          </a:prstGeom>
        </p:spPr>
        <p:txBody>
          <a:bodyPr vert="horz" wrap="square" lIns="0" tIns="0" rIns="0" bIns="0" rtlCol="0">
            <a:spAutoFit/>
          </a:bodyPr>
          <a:lstStyle/>
          <a:p>
            <a:pPr marL="12700">
              <a:lnSpc>
                <a:spcPct val="100000"/>
              </a:lnSpc>
            </a:pPr>
            <a:r>
              <a:rPr sz="1500" spc="-70" dirty="0">
                <a:solidFill>
                  <a:srgbClr val="2FB888"/>
                </a:solidFill>
                <a:latin typeface="Tahoma"/>
                <a:cs typeface="Tahoma"/>
              </a:rPr>
              <a:t>In</a:t>
            </a:r>
            <a:r>
              <a:rPr sz="1500" spc="-105" dirty="0">
                <a:solidFill>
                  <a:srgbClr val="2FB888"/>
                </a:solidFill>
                <a:latin typeface="Tahoma"/>
                <a:cs typeface="Tahoma"/>
              </a:rPr>
              <a:t>v</a:t>
            </a:r>
            <a:r>
              <a:rPr sz="1500" spc="20" dirty="0">
                <a:solidFill>
                  <a:srgbClr val="2FB888"/>
                </a:solidFill>
                <a:latin typeface="Tahoma"/>
                <a:cs typeface="Tahoma"/>
              </a:rPr>
              <a:t>est</a:t>
            </a:r>
            <a:endParaRPr sz="1500">
              <a:latin typeface="Tahoma"/>
              <a:cs typeface="Tahoma"/>
            </a:endParaRPr>
          </a:p>
        </p:txBody>
      </p:sp>
      <p:sp>
        <p:nvSpPr>
          <p:cNvPr id="15" name="object 15"/>
          <p:cNvSpPr txBox="1"/>
          <p:nvPr/>
        </p:nvSpPr>
        <p:spPr>
          <a:xfrm>
            <a:off x="2941871" y="1315431"/>
            <a:ext cx="441959" cy="303530"/>
          </a:xfrm>
          <a:prstGeom prst="rect">
            <a:avLst/>
          </a:prstGeom>
        </p:spPr>
        <p:txBody>
          <a:bodyPr vert="horz" wrap="square" lIns="0" tIns="0" rIns="0" bIns="0" rtlCol="0">
            <a:spAutoFit/>
          </a:bodyPr>
          <a:lstStyle/>
          <a:p>
            <a:pPr marL="12700">
              <a:lnSpc>
                <a:spcPct val="100000"/>
              </a:lnSpc>
            </a:pPr>
            <a:r>
              <a:rPr sz="1800" b="1" spc="125" dirty="0">
                <a:solidFill>
                  <a:srgbClr val="FFFFFF"/>
                </a:solidFill>
                <a:latin typeface="Calibri"/>
                <a:cs typeface="Calibri"/>
              </a:rPr>
              <a:t>ION</a:t>
            </a:r>
            <a:endParaRPr sz="1800">
              <a:latin typeface="Calibri"/>
              <a:cs typeface="Calibri"/>
            </a:endParaRPr>
          </a:p>
        </p:txBody>
      </p:sp>
      <p:sp>
        <p:nvSpPr>
          <p:cNvPr id="16" name="object 16"/>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17" name="object 1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8" name="object 18"/>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9" name="object 19"/>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0" name="object 20"/>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21" name="object 21"/>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22" name="object 22"/>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23" name="object 2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4" name="object 2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11041" y="920662"/>
            <a:ext cx="3672611" cy="35735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279979" y="2626168"/>
            <a:ext cx="335280" cy="143510"/>
          </a:xfrm>
          <a:prstGeom prst="rect">
            <a:avLst/>
          </a:prstGeom>
        </p:spPr>
        <p:txBody>
          <a:bodyPr vert="horz" wrap="square" lIns="0" tIns="0" rIns="0" bIns="0" rtlCol="0">
            <a:spAutoFit/>
          </a:bodyPr>
          <a:lstStyle/>
          <a:p>
            <a:pPr marL="12700">
              <a:lnSpc>
                <a:spcPct val="100000"/>
              </a:lnSpc>
            </a:pPr>
            <a:r>
              <a:rPr sz="800" spc="25" dirty="0">
                <a:solidFill>
                  <a:srgbClr val="FFFFFF"/>
                </a:solidFill>
                <a:latin typeface="Tahoma"/>
                <a:cs typeface="Tahoma"/>
              </a:rPr>
              <a:t>P</a:t>
            </a:r>
            <a:r>
              <a:rPr sz="800" spc="10" dirty="0">
                <a:solidFill>
                  <a:srgbClr val="FFFFFF"/>
                </a:solidFill>
                <a:latin typeface="Tahoma"/>
                <a:cs typeface="Tahoma"/>
              </a:rPr>
              <a:t>eople</a:t>
            </a:r>
            <a:endParaRPr sz="800">
              <a:latin typeface="Tahoma"/>
              <a:cs typeface="Tahoma"/>
            </a:endParaRPr>
          </a:p>
        </p:txBody>
      </p:sp>
      <p:sp>
        <p:nvSpPr>
          <p:cNvPr id="4" name="object 4"/>
          <p:cNvSpPr txBox="1"/>
          <p:nvPr/>
        </p:nvSpPr>
        <p:spPr>
          <a:xfrm>
            <a:off x="4235977" y="1982862"/>
            <a:ext cx="422909" cy="436245"/>
          </a:xfrm>
          <a:prstGeom prst="rect">
            <a:avLst/>
          </a:prstGeom>
        </p:spPr>
        <p:txBody>
          <a:bodyPr vert="horz" wrap="square" lIns="0" tIns="0" rIns="0" bIns="0" rtlCol="0">
            <a:spAutoFit/>
          </a:bodyPr>
          <a:lstStyle/>
          <a:p>
            <a:pPr marL="50800" indent="-38735">
              <a:lnSpc>
                <a:spcPct val="100000"/>
              </a:lnSpc>
            </a:pPr>
            <a:r>
              <a:rPr sz="800" spc="40" dirty="0">
                <a:solidFill>
                  <a:srgbClr val="FFFFFF"/>
                </a:solidFill>
                <a:latin typeface="Tahoma"/>
                <a:cs typeface="Tahoma"/>
              </a:rPr>
              <a:t>St</a:t>
            </a:r>
            <a:r>
              <a:rPr sz="800" spc="15" dirty="0">
                <a:solidFill>
                  <a:srgbClr val="FFFFFF"/>
                </a:solidFill>
                <a:latin typeface="Tahoma"/>
                <a:cs typeface="Tahoma"/>
              </a:rPr>
              <a:t>r</a:t>
            </a:r>
            <a:r>
              <a:rPr sz="800" spc="10" dirty="0">
                <a:solidFill>
                  <a:srgbClr val="FFFFFF"/>
                </a:solidFill>
                <a:latin typeface="Tahoma"/>
                <a:cs typeface="Tahoma"/>
              </a:rPr>
              <a:t>ategy</a:t>
            </a:r>
            <a:endParaRPr sz="800">
              <a:latin typeface="Tahoma"/>
              <a:cs typeface="Tahoma"/>
            </a:endParaRPr>
          </a:p>
          <a:p>
            <a:pPr>
              <a:lnSpc>
                <a:spcPct val="100000"/>
              </a:lnSpc>
              <a:spcBef>
                <a:spcPts val="20"/>
              </a:spcBef>
            </a:pPr>
            <a:endParaRPr sz="1150">
              <a:latin typeface="Times New Roman"/>
              <a:cs typeface="Times New Roman"/>
            </a:endParaRPr>
          </a:p>
          <a:p>
            <a:pPr marL="50800">
              <a:lnSpc>
                <a:spcPct val="100000"/>
              </a:lnSpc>
              <a:spcBef>
                <a:spcPts val="5"/>
              </a:spcBef>
            </a:pPr>
            <a:r>
              <a:rPr sz="800" spc="15" dirty="0">
                <a:solidFill>
                  <a:srgbClr val="FFFFFF"/>
                </a:solidFill>
                <a:latin typeface="Tahoma"/>
                <a:cs typeface="Tahoma"/>
              </a:rPr>
              <a:t>Capital</a:t>
            </a:r>
            <a:endParaRPr sz="800">
              <a:latin typeface="Tahoma"/>
              <a:cs typeface="Tahoma"/>
            </a:endParaRPr>
          </a:p>
        </p:txBody>
      </p:sp>
      <p:sp>
        <p:nvSpPr>
          <p:cNvPr id="5" name="object 5"/>
          <p:cNvSpPr txBox="1"/>
          <p:nvPr/>
        </p:nvSpPr>
        <p:spPr>
          <a:xfrm>
            <a:off x="5409303" y="2517263"/>
            <a:ext cx="752475" cy="254635"/>
          </a:xfrm>
          <a:prstGeom prst="rect">
            <a:avLst/>
          </a:prstGeom>
        </p:spPr>
        <p:txBody>
          <a:bodyPr vert="horz" wrap="square" lIns="0" tIns="0" rIns="0" bIns="0" rtlCol="0">
            <a:spAutoFit/>
          </a:bodyPr>
          <a:lstStyle/>
          <a:p>
            <a:pPr marL="12700">
              <a:lnSpc>
                <a:spcPct val="100000"/>
              </a:lnSpc>
            </a:pPr>
            <a:r>
              <a:rPr sz="1500" spc="-10" dirty="0">
                <a:solidFill>
                  <a:srgbClr val="2FB888"/>
                </a:solidFill>
                <a:latin typeface="Tahoma"/>
                <a:cs typeface="Tahoma"/>
              </a:rPr>
              <a:t>Navigate</a:t>
            </a:r>
            <a:endParaRPr sz="1500">
              <a:latin typeface="Tahoma"/>
              <a:cs typeface="Tahoma"/>
            </a:endParaRPr>
          </a:p>
        </p:txBody>
      </p:sp>
      <p:sp>
        <p:nvSpPr>
          <p:cNvPr id="6" name="object 6"/>
          <p:cNvSpPr txBox="1"/>
          <p:nvPr/>
        </p:nvSpPr>
        <p:spPr>
          <a:xfrm>
            <a:off x="4058104" y="3829649"/>
            <a:ext cx="764540" cy="254635"/>
          </a:xfrm>
          <a:prstGeom prst="rect">
            <a:avLst/>
          </a:prstGeom>
        </p:spPr>
        <p:txBody>
          <a:bodyPr vert="horz" wrap="square" lIns="0" tIns="0" rIns="0" bIns="0" rtlCol="0">
            <a:spAutoFit/>
          </a:bodyPr>
          <a:lstStyle/>
          <a:p>
            <a:pPr marL="12700">
              <a:lnSpc>
                <a:spcPct val="100000"/>
              </a:lnSpc>
            </a:pPr>
            <a:r>
              <a:rPr sz="1500" dirty="0">
                <a:solidFill>
                  <a:srgbClr val="2FB888"/>
                </a:solidFill>
                <a:latin typeface="Tahoma"/>
                <a:cs typeface="Tahoma"/>
              </a:rPr>
              <a:t>Optimise</a:t>
            </a:r>
            <a:endParaRPr sz="1500">
              <a:latin typeface="Tahoma"/>
              <a:cs typeface="Tahoma"/>
            </a:endParaRPr>
          </a:p>
        </p:txBody>
      </p:sp>
      <p:sp>
        <p:nvSpPr>
          <p:cNvPr id="7" name="object 7"/>
          <p:cNvSpPr txBox="1"/>
          <p:nvPr/>
        </p:nvSpPr>
        <p:spPr>
          <a:xfrm>
            <a:off x="2858919" y="2537239"/>
            <a:ext cx="525145" cy="254635"/>
          </a:xfrm>
          <a:prstGeom prst="rect">
            <a:avLst/>
          </a:prstGeom>
        </p:spPr>
        <p:txBody>
          <a:bodyPr vert="horz" wrap="square" lIns="0" tIns="0" rIns="0" bIns="0" rtlCol="0">
            <a:spAutoFit/>
          </a:bodyPr>
          <a:lstStyle/>
          <a:p>
            <a:pPr marL="12700">
              <a:lnSpc>
                <a:spcPct val="100000"/>
              </a:lnSpc>
            </a:pPr>
            <a:r>
              <a:rPr sz="1500" spc="-70" dirty="0">
                <a:solidFill>
                  <a:srgbClr val="2FB888"/>
                </a:solidFill>
                <a:latin typeface="Tahoma"/>
                <a:cs typeface="Tahoma"/>
              </a:rPr>
              <a:t>In</a:t>
            </a:r>
            <a:r>
              <a:rPr sz="1500" spc="-105" dirty="0">
                <a:solidFill>
                  <a:srgbClr val="2FB888"/>
                </a:solidFill>
                <a:latin typeface="Tahoma"/>
                <a:cs typeface="Tahoma"/>
              </a:rPr>
              <a:t>v</a:t>
            </a:r>
            <a:r>
              <a:rPr sz="1500" spc="20" dirty="0">
                <a:solidFill>
                  <a:srgbClr val="2FB888"/>
                </a:solidFill>
                <a:latin typeface="Tahoma"/>
                <a:cs typeface="Tahoma"/>
              </a:rPr>
              <a:t>est</a:t>
            </a:r>
            <a:endParaRPr sz="1500">
              <a:latin typeface="Tahoma"/>
              <a:cs typeface="Tahoma"/>
            </a:endParaRPr>
          </a:p>
        </p:txBody>
      </p:sp>
      <p:sp>
        <p:nvSpPr>
          <p:cNvPr id="8" name="object 8"/>
          <p:cNvSpPr txBox="1"/>
          <p:nvPr/>
        </p:nvSpPr>
        <p:spPr>
          <a:xfrm>
            <a:off x="2941871" y="1315431"/>
            <a:ext cx="441959" cy="303530"/>
          </a:xfrm>
          <a:prstGeom prst="rect">
            <a:avLst/>
          </a:prstGeom>
        </p:spPr>
        <p:txBody>
          <a:bodyPr vert="horz" wrap="square" lIns="0" tIns="0" rIns="0" bIns="0" rtlCol="0">
            <a:spAutoFit/>
          </a:bodyPr>
          <a:lstStyle/>
          <a:p>
            <a:pPr marL="12700">
              <a:lnSpc>
                <a:spcPct val="100000"/>
              </a:lnSpc>
            </a:pPr>
            <a:r>
              <a:rPr sz="1800" b="1" spc="125" dirty="0">
                <a:solidFill>
                  <a:srgbClr val="FFFFFF"/>
                </a:solidFill>
                <a:latin typeface="Calibri"/>
                <a:cs typeface="Calibri"/>
              </a:rPr>
              <a:t>ION</a:t>
            </a:r>
            <a:endParaRPr sz="1800">
              <a:latin typeface="Calibri"/>
              <a:cs typeface="Calibri"/>
            </a:endParaRPr>
          </a:p>
        </p:txBody>
      </p:sp>
      <p:sp>
        <p:nvSpPr>
          <p:cNvPr id="9" name="object 9"/>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10" name="object 10"/>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2" name="object 12"/>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4" name="object 14"/>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5" name="object 15"/>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11041" y="920662"/>
            <a:ext cx="3672611" cy="35735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279979" y="2626168"/>
            <a:ext cx="335280" cy="143510"/>
          </a:xfrm>
          <a:prstGeom prst="rect">
            <a:avLst/>
          </a:prstGeom>
        </p:spPr>
        <p:txBody>
          <a:bodyPr vert="horz" wrap="square" lIns="0" tIns="0" rIns="0" bIns="0" rtlCol="0">
            <a:spAutoFit/>
          </a:bodyPr>
          <a:lstStyle/>
          <a:p>
            <a:pPr marL="12700">
              <a:lnSpc>
                <a:spcPct val="100000"/>
              </a:lnSpc>
            </a:pPr>
            <a:r>
              <a:rPr sz="800" spc="25" dirty="0">
                <a:solidFill>
                  <a:srgbClr val="FFFFFF"/>
                </a:solidFill>
                <a:latin typeface="Tahoma"/>
                <a:cs typeface="Tahoma"/>
              </a:rPr>
              <a:t>P</a:t>
            </a:r>
            <a:r>
              <a:rPr sz="800" spc="10" dirty="0">
                <a:solidFill>
                  <a:srgbClr val="FFFFFF"/>
                </a:solidFill>
                <a:latin typeface="Tahoma"/>
                <a:cs typeface="Tahoma"/>
              </a:rPr>
              <a:t>eople</a:t>
            </a:r>
            <a:endParaRPr sz="800">
              <a:latin typeface="Tahoma"/>
              <a:cs typeface="Tahoma"/>
            </a:endParaRPr>
          </a:p>
        </p:txBody>
      </p:sp>
      <p:sp>
        <p:nvSpPr>
          <p:cNvPr id="4" name="object 4"/>
          <p:cNvSpPr txBox="1"/>
          <p:nvPr/>
        </p:nvSpPr>
        <p:spPr>
          <a:xfrm>
            <a:off x="4274120" y="2275855"/>
            <a:ext cx="346710" cy="143510"/>
          </a:xfrm>
          <a:prstGeom prst="rect">
            <a:avLst/>
          </a:prstGeom>
        </p:spPr>
        <p:txBody>
          <a:bodyPr vert="horz" wrap="square" lIns="0" tIns="0" rIns="0" bIns="0" rtlCol="0">
            <a:spAutoFit/>
          </a:bodyPr>
          <a:lstStyle/>
          <a:p>
            <a:pPr marL="12700">
              <a:lnSpc>
                <a:spcPct val="100000"/>
              </a:lnSpc>
            </a:pPr>
            <a:r>
              <a:rPr sz="800" spc="15" dirty="0">
                <a:solidFill>
                  <a:srgbClr val="FFFFFF"/>
                </a:solidFill>
                <a:latin typeface="Tahoma"/>
                <a:cs typeface="Tahoma"/>
              </a:rPr>
              <a:t>Capital</a:t>
            </a:r>
            <a:endParaRPr sz="800">
              <a:latin typeface="Tahoma"/>
              <a:cs typeface="Tahoma"/>
            </a:endParaRPr>
          </a:p>
        </p:txBody>
      </p:sp>
      <p:sp>
        <p:nvSpPr>
          <p:cNvPr id="5" name="object 5"/>
          <p:cNvSpPr txBox="1"/>
          <p:nvPr/>
        </p:nvSpPr>
        <p:spPr>
          <a:xfrm>
            <a:off x="4235977" y="1982862"/>
            <a:ext cx="422909" cy="143510"/>
          </a:xfrm>
          <a:prstGeom prst="rect">
            <a:avLst/>
          </a:prstGeom>
        </p:spPr>
        <p:txBody>
          <a:bodyPr vert="horz" wrap="square" lIns="0" tIns="0" rIns="0" bIns="0" rtlCol="0">
            <a:spAutoFit/>
          </a:bodyPr>
          <a:lstStyle/>
          <a:p>
            <a:pPr marL="12700">
              <a:lnSpc>
                <a:spcPct val="100000"/>
              </a:lnSpc>
            </a:pPr>
            <a:r>
              <a:rPr sz="800" spc="40" dirty="0">
                <a:solidFill>
                  <a:srgbClr val="FFFFFF"/>
                </a:solidFill>
                <a:latin typeface="Tahoma"/>
                <a:cs typeface="Tahoma"/>
              </a:rPr>
              <a:t>St</a:t>
            </a:r>
            <a:r>
              <a:rPr sz="800" spc="15" dirty="0">
                <a:solidFill>
                  <a:srgbClr val="FFFFFF"/>
                </a:solidFill>
                <a:latin typeface="Tahoma"/>
                <a:cs typeface="Tahoma"/>
              </a:rPr>
              <a:t>r</a:t>
            </a:r>
            <a:r>
              <a:rPr sz="800" spc="10" dirty="0">
                <a:solidFill>
                  <a:srgbClr val="FFFFFF"/>
                </a:solidFill>
                <a:latin typeface="Tahoma"/>
                <a:cs typeface="Tahoma"/>
              </a:rPr>
              <a:t>ategy</a:t>
            </a:r>
            <a:endParaRPr sz="800">
              <a:latin typeface="Tahoma"/>
              <a:cs typeface="Tahoma"/>
            </a:endParaRPr>
          </a:p>
        </p:txBody>
      </p:sp>
      <p:sp>
        <p:nvSpPr>
          <p:cNvPr id="6" name="object 6"/>
          <p:cNvSpPr txBox="1"/>
          <p:nvPr/>
        </p:nvSpPr>
        <p:spPr>
          <a:xfrm>
            <a:off x="5409303" y="2517263"/>
            <a:ext cx="752475" cy="254635"/>
          </a:xfrm>
          <a:prstGeom prst="rect">
            <a:avLst/>
          </a:prstGeom>
        </p:spPr>
        <p:txBody>
          <a:bodyPr vert="horz" wrap="square" lIns="0" tIns="0" rIns="0" bIns="0" rtlCol="0">
            <a:spAutoFit/>
          </a:bodyPr>
          <a:lstStyle/>
          <a:p>
            <a:pPr marL="12700">
              <a:lnSpc>
                <a:spcPct val="100000"/>
              </a:lnSpc>
            </a:pPr>
            <a:r>
              <a:rPr sz="1500" spc="-10" dirty="0">
                <a:solidFill>
                  <a:srgbClr val="2FB888"/>
                </a:solidFill>
                <a:latin typeface="Tahoma"/>
                <a:cs typeface="Tahoma"/>
              </a:rPr>
              <a:t>Navigate</a:t>
            </a:r>
            <a:endParaRPr sz="1500">
              <a:latin typeface="Tahoma"/>
              <a:cs typeface="Tahoma"/>
            </a:endParaRPr>
          </a:p>
        </p:txBody>
      </p:sp>
      <p:sp>
        <p:nvSpPr>
          <p:cNvPr id="7" name="object 7"/>
          <p:cNvSpPr txBox="1"/>
          <p:nvPr/>
        </p:nvSpPr>
        <p:spPr>
          <a:xfrm>
            <a:off x="4058104" y="3829649"/>
            <a:ext cx="764540" cy="254635"/>
          </a:xfrm>
          <a:prstGeom prst="rect">
            <a:avLst/>
          </a:prstGeom>
        </p:spPr>
        <p:txBody>
          <a:bodyPr vert="horz" wrap="square" lIns="0" tIns="0" rIns="0" bIns="0" rtlCol="0">
            <a:spAutoFit/>
          </a:bodyPr>
          <a:lstStyle/>
          <a:p>
            <a:pPr marL="12700">
              <a:lnSpc>
                <a:spcPct val="100000"/>
              </a:lnSpc>
            </a:pPr>
            <a:r>
              <a:rPr sz="1500" dirty="0">
                <a:solidFill>
                  <a:srgbClr val="2FB888"/>
                </a:solidFill>
                <a:latin typeface="Tahoma"/>
                <a:cs typeface="Tahoma"/>
              </a:rPr>
              <a:t>Optimise</a:t>
            </a:r>
            <a:endParaRPr sz="1500">
              <a:latin typeface="Tahoma"/>
              <a:cs typeface="Tahoma"/>
            </a:endParaRPr>
          </a:p>
        </p:txBody>
      </p:sp>
      <p:sp>
        <p:nvSpPr>
          <p:cNvPr id="8" name="object 8"/>
          <p:cNvSpPr txBox="1"/>
          <p:nvPr/>
        </p:nvSpPr>
        <p:spPr>
          <a:xfrm>
            <a:off x="2858919" y="2537239"/>
            <a:ext cx="525145" cy="254635"/>
          </a:xfrm>
          <a:prstGeom prst="rect">
            <a:avLst/>
          </a:prstGeom>
        </p:spPr>
        <p:txBody>
          <a:bodyPr vert="horz" wrap="square" lIns="0" tIns="0" rIns="0" bIns="0" rtlCol="0">
            <a:spAutoFit/>
          </a:bodyPr>
          <a:lstStyle/>
          <a:p>
            <a:pPr marL="12700">
              <a:lnSpc>
                <a:spcPct val="100000"/>
              </a:lnSpc>
            </a:pPr>
            <a:r>
              <a:rPr sz="1500" spc="-70" dirty="0">
                <a:solidFill>
                  <a:srgbClr val="2FB888"/>
                </a:solidFill>
                <a:latin typeface="Tahoma"/>
                <a:cs typeface="Tahoma"/>
              </a:rPr>
              <a:t>In</a:t>
            </a:r>
            <a:r>
              <a:rPr sz="1500" spc="-105" dirty="0">
                <a:solidFill>
                  <a:srgbClr val="2FB888"/>
                </a:solidFill>
                <a:latin typeface="Tahoma"/>
                <a:cs typeface="Tahoma"/>
              </a:rPr>
              <a:t>v</a:t>
            </a:r>
            <a:r>
              <a:rPr sz="1500" spc="20" dirty="0">
                <a:solidFill>
                  <a:srgbClr val="2FB888"/>
                </a:solidFill>
                <a:latin typeface="Tahoma"/>
                <a:cs typeface="Tahoma"/>
              </a:rPr>
              <a:t>est</a:t>
            </a:r>
            <a:endParaRPr sz="1500">
              <a:latin typeface="Tahoma"/>
              <a:cs typeface="Tahoma"/>
            </a:endParaRPr>
          </a:p>
        </p:txBody>
      </p:sp>
      <p:sp>
        <p:nvSpPr>
          <p:cNvPr id="9" name="object 9"/>
          <p:cNvSpPr txBox="1">
            <a:spLocks noGrp="1"/>
          </p:cNvSpPr>
          <p:nvPr>
            <p:ph type="title"/>
          </p:nvPr>
        </p:nvSpPr>
        <p:spPr>
          <a:xfrm>
            <a:off x="2941871" y="1315431"/>
            <a:ext cx="2343150" cy="303530"/>
          </a:xfrm>
          <a:prstGeom prst="rect">
            <a:avLst/>
          </a:prstGeom>
        </p:spPr>
        <p:txBody>
          <a:bodyPr vert="horz" wrap="square" lIns="0" tIns="0" rIns="0" bIns="0" rtlCol="0">
            <a:spAutoFit/>
          </a:bodyPr>
          <a:lstStyle/>
          <a:p>
            <a:pPr marL="12700">
              <a:lnSpc>
                <a:spcPct val="100000"/>
              </a:lnSpc>
              <a:tabLst>
                <a:tab pos="680720" algn="l"/>
              </a:tabLst>
            </a:pPr>
            <a:r>
              <a:rPr sz="1800" b="1" spc="80" dirty="0">
                <a:latin typeface="Calibri"/>
                <a:cs typeface="Calibri"/>
              </a:rPr>
              <a:t>ION	</a:t>
            </a:r>
            <a:r>
              <a:rPr sz="1500" spc="-5" dirty="0">
                <a:solidFill>
                  <a:srgbClr val="8E9C9C"/>
                </a:solidFill>
                <a:latin typeface="Tahoma"/>
                <a:cs typeface="Tahoma"/>
              </a:rPr>
              <a:t>Opportunity</a:t>
            </a:r>
            <a:r>
              <a:rPr sz="1500" spc="-210" dirty="0">
                <a:solidFill>
                  <a:srgbClr val="8E9C9C"/>
                </a:solidFill>
                <a:latin typeface="Tahoma"/>
                <a:cs typeface="Tahoma"/>
              </a:rPr>
              <a:t> </a:t>
            </a:r>
            <a:r>
              <a:rPr sz="1500" spc="5" dirty="0">
                <a:solidFill>
                  <a:srgbClr val="8E9C9C"/>
                </a:solidFill>
                <a:latin typeface="Tahoma"/>
                <a:cs typeface="Tahoma"/>
              </a:rPr>
              <a:t>System</a:t>
            </a:r>
            <a:endParaRPr sz="1500">
              <a:latin typeface="Tahoma"/>
              <a:cs typeface="Tahoma"/>
            </a:endParaRPr>
          </a:p>
        </p:txBody>
      </p:sp>
      <p:sp>
        <p:nvSpPr>
          <p:cNvPr id="10" name="object 10"/>
          <p:cNvSpPr txBox="1"/>
          <p:nvPr/>
        </p:nvSpPr>
        <p:spPr>
          <a:xfrm>
            <a:off x="9122509" y="3003815"/>
            <a:ext cx="233679" cy="9931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strategy</a:t>
            </a:r>
            <a:endParaRPr sz="1200">
              <a:latin typeface="Lucida Sans"/>
              <a:cs typeface="Lucida Sans"/>
            </a:endParaRPr>
          </a:p>
        </p:txBody>
      </p:sp>
      <p:sp>
        <p:nvSpPr>
          <p:cNvPr id="11" name="object 1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3" name="object 13"/>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5" name="object 15"/>
          <p:cNvSpPr/>
          <p:nvPr/>
        </p:nvSpPr>
        <p:spPr>
          <a:xfrm>
            <a:off x="9181569" y="2721286"/>
            <a:ext cx="85725" cy="97155"/>
          </a:xfrm>
          <a:custGeom>
            <a:avLst/>
            <a:gdLst/>
            <a:ahLst/>
            <a:cxnLst/>
            <a:rect l="l" t="t" r="r" b="b"/>
            <a:pathLst>
              <a:path w="85725" h="97155">
                <a:moveTo>
                  <a:pt x="23990" y="64541"/>
                </a:moveTo>
                <a:lnTo>
                  <a:pt x="0" y="64541"/>
                </a:lnTo>
                <a:lnTo>
                  <a:pt x="187" y="69608"/>
                </a:lnTo>
                <a:lnTo>
                  <a:pt x="32651" y="96177"/>
                </a:lnTo>
                <a:lnTo>
                  <a:pt x="37858" y="96710"/>
                </a:lnTo>
                <a:lnTo>
                  <a:pt x="48412" y="96710"/>
                </a:lnTo>
                <a:lnTo>
                  <a:pt x="81567" y="80009"/>
                </a:lnTo>
                <a:lnTo>
                  <a:pt x="40881" y="80009"/>
                </a:lnTo>
                <a:lnTo>
                  <a:pt x="38481" y="79717"/>
                </a:lnTo>
                <a:lnTo>
                  <a:pt x="23990" y="67271"/>
                </a:lnTo>
                <a:lnTo>
                  <a:pt x="23990" y="64541"/>
                </a:lnTo>
                <a:close/>
              </a:path>
              <a:path w="85725" h="97155">
                <a:moveTo>
                  <a:pt x="47104" y="0"/>
                </a:moveTo>
                <a:lnTo>
                  <a:pt x="37147" y="0"/>
                </a:lnTo>
                <a:lnTo>
                  <a:pt x="32283" y="444"/>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53" y="70942"/>
                </a:lnTo>
                <a:lnTo>
                  <a:pt x="85153"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14" y="16890"/>
                </a:lnTo>
                <a:lnTo>
                  <a:pt x="75882" y="11468"/>
                </a:lnTo>
                <a:lnTo>
                  <a:pt x="72834" y="8470"/>
                </a:lnTo>
                <a:lnTo>
                  <a:pt x="65481" y="3975"/>
                </a:lnTo>
                <a:lnTo>
                  <a:pt x="61302" y="2374"/>
                </a:lnTo>
                <a:lnTo>
                  <a:pt x="51930" y="482"/>
                </a:lnTo>
                <a:lnTo>
                  <a:pt x="47104" y="0"/>
                </a:lnTo>
                <a:close/>
              </a:path>
              <a:path w="85725" h="97155">
                <a:moveTo>
                  <a:pt x="79414" y="16890"/>
                </a:moveTo>
                <a:lnTo>
                  <a:pt x="45923" y="16890"/>
                </a:lnTo>
                <a:lnTo>
                  <a:pt x="49834" y="17754"/>
                </a:lnTo>
                <a:lnTo>
                  <a:pt x="56476" y="21183"/>
                </a:lnTo>
                <a:lnTo>
                  <a:pt x="58305" y="24472"/>
                </a:lnTo>
                <a:lnTo>
                  <a:pt x="58674" y="29336"/>
                </a:lnTo>
                <a:lnTo>
                  <a:pt x="82664" y="29336"/>
                </a:lnTo>
                <a:lnTo>
                  <a:pt x="82262" y="24472"/>
                </a:lnTo>
                <a:lnTo>
                  <a:pt x="82159" y="23533"/>
                </a:lnTo>
                <a:lnTo>
                  <a:pt x="80730" y="18910"/>
                </a:lnTo>
                <a:lnTo>
                  <a:pt x="79414" y="16890"/>
                </a:lnTo>
                <a:close/>
              </a:path>
            </a:pathLst>
          </a:custGeom>
          <a:solidFill>
            <a:srgbClr val="FFFFFF"/>
          </a:solidFill>
        </p:spPr>
        <p:txBody>
          <a:bodyPr wrap="square" lIns="0" tIns="0" rIns="0" bIns="0" rtlCol="0"/>
          <a:lstStyle/>
          <a:p>
            <a:endParaRPr/>
          </a:p>
        </p:txBody>
      </p:sp>
      <p:sp>
        <p:nvSpPr>
          <p:cNvPr id="16" name="object 16"/>
          <p:cNvSpPr/>
          <p:nvPr/>
        </p:nvSpPr>
        <p:spPr>
          <a:xfrm>
            <a:off x="9272611" y="2695595"/>
            <a:ext cx="22860" cy="55244"/>
          </a:xfrm>
          <a:custGeom>
            <a:avLst/>
            <a:gdLst/>
            <a:ahLst/>
            <a:cxnLst/>
            <a:rect l="l" t="t" r="r" b="b"/>
            <a:pathLst>
              <a:path w="22859" h="55244">
                <a:moveTo>
                  <a:pt x="14084" y="18719"/>
                </a:moveTo>
                <a:lnTo>
                  <a:pt x="7162" y="18719"/>
                </a:lnTo>
                <a:lnTo>
                  <a:pt x="7254" y="48247"/>
                </a:lnTo>
                <a:lnTo>
                  <a:pt x="22478" y="54724"/>
                </a:lnTo>
                <a:lnTo>
                  <a:pt x="22478" y="48615"/>
                </a:lnTo>
                <a:lnTo>
                  <a:pt x="17335" y="48577"/>
                </a:lnTo>
                <a:lnTo>
                  <a:pt x="15963" y="48412"/>
                </a:lnTo>
                <a:lnTo>
                  <a:pt x="15443" y="48247"/>
                </a:lnTo>
                <a:lnTo>
                  <a:pt x="14681" y="47701"/>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76678" y="2561380"/>
            <a:ext cx="2456815" cy="367030"/>
          </a:xfrm>
          <a:prstGeom prst="rect">
            <a:avLst/>
          </a:prstGeom>
        </p:spPr>
        <p:txBody>
          <a:bodyPr vert="horz" wrap="square" lIns="0" tIns="0" rIns="0" bIns="0" rtlCol="0">
            <a:spAutoFit/>
          </a:bodyPr>
          <a:lstStyle/>
          <a:p>
            <a:pPr marL="12700">
              <a:lnSpc>
                <a:spcPct val="100000"/>
              </a:lnSpc>
            </a:pPr>
            <a:r>
              <a:rPr sz="2300" spc="20" dirty="0">
                <a:solidFill>
                  <a:srgbClr val="58595B"/>
                </a:solidFill>
                <a:latin typeface="Times New Roman"/>
                <a:cs typeface="Times New Roman"/>
              </a:rPr>
              <a:t>whiteboard</a:t>
            </a:r>
            <a:r>
              <a:rPr sz="2300" spc="-210" dirty="0">
                <a:solidFill>
                  <a:srgbClr val="58595B"/>
                </a:solidFill>
                <a:latin typeface="Times New Roman"/>
                <a:cs typeface="Times New Roman"/>
              </a:rPr>
              <a:t> </a:t>
            </a:r>
            <a:r>
              <a:rPr sz="2300" spc="-10" dirty="0">
                <a:solidFill>
                  <a:srgbClr val="58595B"/>
                </a:solidFill>
                <a:latin typeface="Cambria"/>
                <a:cs typeface="Cambria"/>
              </a:rPr>
              <a:t>diagram</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58"/>
            <a:ext cx="0" cy="414020"/>
          </a:xfrm>
          <a:custGeom>
            <a:avLst/>
            <a:gdLst/>
            <a:ahLst/>
            <a:cxnLst/>
            <a:rect l="l" t="t" r="r" b="b"/>
            <a:pathLst>
              <a:path h="414019">
                <a:moveTo>
                  <a:pt x="0" y="0"/>
                </a:moveTo>
                <a:lnTo>
                  <a:pt x="0" y="413715"/>
                </a:lnTo>
              </a:path>
            </a:pathLst>
          </a:custGeom>
          <a:ln w="43713">
            <a:solidFill>
              <a:srgbClr val="FFFFFF"/>
            </a:solidFill>
          </a:ln>
        </p:spPr>
        <p:txBody>
          <a:bodyPr wrap="square" lIns="0" tIns="0" rIns="0" bIns="0" rtlCol="0"/>
          <a:lstStyle/>
          <a:p>
            <a:endParaRPr/>
          </a:p>
        </p:txBody>
      </p:sp>
      <p:sp>
        <p:nvSpPr>
          <p:cNvPr id="7" name="object 7"/>
          <p:cNvSpPr/>
          <p:nvPr/>
        </p:nvSpPr>
        <p:spPr>
          <a:xfrm>
            <a:off x="9151732" y="2661886"/>
            <a:ext cx="163830" cy="226060"/>
          </a:xfrm>
          <a:custGeom>
            <a:avLst/>
            <a:gdLst/>
            <a:ahLst/>
            <a:cxnLst/>
            <a:rect l="l" t="t" r="r" b="b"/>
            <a:pathLst>
              <a:path w="163829" h="226060">
                <a:moveTo>
                  <a:pt x="71132" y="56857"/>
                </a:moveTo>
                <a:lnTo>
                  <a:pt x="33665" y="67615"/>
                </a:lnTo>
                <a:lnTo>
                  <a:pt x="7024" y="101573"/>
                </a:lnTo>
                <a:lnTo>
                  <a:pt x="0" y="140106"/>
                </a:lnTo>
                <a:lnTo>
                  <a:pt x="279" y="148419"/>
                </a:lnTo>
                <a:lnTo>
                  <a:pt x="10091" y="187063"/>
                </a:lnTo>
                <a:lnTo>
                  <a:pt x="40360" y="218859"/>
                </a:lnTo>
                <a:lnTo>
                  <a:pt x="72072" y="225831"/>
                </a:lnTo>
                <a:lnTo>
                  <a:pt x="79783" y="225473"/>
                </a:lnTo>
                <a:lnTo>
                  <a:pt x="116644" y="207367"/>
                </a:lnTo>
                <a:lnTo>
                  <a:pt x="120827" y="201307"/>
                </a:lnTo>
                <a:lnTo>
                  <a:pt x="163385" y="201307"/>
                </a:lnTo>
                <a:lnTo>
                  <a:pt x="163385" y="192925"/>
                </a:lnTo>
                <a:lnTo>
                  <a:pt x="76098" y="192925"/>
                </a:lnTo>
                <a:lnTo>
                  <a:pt x="70243" y="191427"/>
                </a:lnTo>
                <a:lnTo>
                  <a:pt x="44830" y="153771"/>
                </a:lnTo>
                <a:lnTo>
                  <a:pt x="44126" y="134416"/>
                </a:lnTo>
                <a:lnTo>
                  <a:pt x="44767" y="128346"/>
                </a:lnTo>
                <a:lnTo>
                  <a:pt x="47472" y="116141"/>
                </a:lnTo>
                <a:lnTo>
                  <a:pt x="49644" y="110705"/>
                </a:lnTo>
                <a:lnTo>
                  <a:pt x="52654" y="105943"/>
                </a:lnTo>
                <a:lnTo>
                  <a:pt x="55638" y="101168"/>
                </a:lnTo>
                <a:lnTo>
                  <a:pt x="59626" y="97332"/>
                </a:lnTo>
                <a:lnTo>
                  <a:pt x="69570" y="91554"/>
                </a:lnTo>
                <a:lnTo>
                  <a:pt x="75691" y="90093"/>
                </a:lnTo>
                <a:lnTo>
                  <a:pt x="163385" y="90093"/>
                </a:lnTo>
                <a:lnTo>
                  <a:pt x="163385" y="80759"/>
                </a:lnTo>
                <a:lnTo>
                  <a:pt x="118656" y="80759"/>
                </a:lnTo>
                <a:lnTo>
                  <a:pt x="114591" y="75222"/>
                </a:lnTo>
                <a:lnTo>
                  <a:pt x="109845" y="70402"/>
                </a:lnTo>
                <a:lnTo>
                  <a:pt x="78183" y="57236"/>
                </a:lnTo>
                <a:lnTo>
                  <a:pt x="71132" y="56857"/>
                </a:lnTo>
                <a:close/>
              </a:path>
              <a:path w="163829" h="226060">
                <a:moveTo>
                  <a:pt x="163385" y="201307"/>
                </a:moveTo>
                <a:lnTo>
                  <a:pt x="121450" y="201307"/>
                </a:lnTo>
                <a:lnTo>
                  <a:pt x="121450" y="221805"/>
                </a:lnTo>
                <a:lnTo>
                  <a:pt x="163385" y="221805"/>
                </a:lnTo>
                <a:lnTo>
                  <a:pt x="163385" y="201307"/>
                </a:lnTo>
                <a:close/>
              </a:path>
              <a:path w="163829" h="226060">
                <a:moveTo>
                  <a:pt x="163385" y="90093"/>
                </a:moveTo>
                <a:lnTo>
                  <a:pt x="90182" y="90093"/>
                </a:lnTo>
                <a:lnTo>
                  <a:pt x="96189" y="91554"/>
                </a:lnTo>
                <a:lnTo>
                  <a:pt x="105727" y="97332"/>
                </a:lnTo>
                <a:lnTo>
                  <a:pt x="120827" y="134416"/>
                </a:lnTo>
                <a:lnTo>
                  <a:pt x="120757" y="148419"/>
                </a:lnTo>
                <a:lnTo>
                  <a:pt x="120218" y="154089"/>
                </a:lnTo>
                <a:lnTo>
                  <a:pt x="118960" y="160286"/>
                </a:lnTo>
                <a:lnTo>
                  <a:pt x="117728" y="166509"/>
                </a:lnTo>
                <a:lnTo>
                  <a:pt x="90182" y="192925"/>
                </a:lnTo>
                <a:lnTo>
                  <a:pt x="163385" y="192925"/>
                </a:lnTo>
                <a:lnTo>
                  <a:pt x="163385" y="90093"/>
                </a:lnTo>
                <a:close/>
              </a:path>
              <a:path w="163829" h="226060">
                <a:moveTo>
                  <a:pt x="163385" y="0"/>
                </a:moveTo>
                <a:lnTo>
                  <a:pt x="119291" y="0"/>
                </a:lnTo>
                <a:lnTo>
                  <a:pt x="119291" y="80759"/>
                </a:lnTo>
                <a:lnTo>
                  <a:pt x="163385" y="80759"/>
                </a:lnTo>
                <a:lnTo>
                  <a:pt x="163385" y="0"/>
                </a:lnTo>
                <a:close/>
              </a:path>
            </a:pathLst>
          </a:custGeom>
          <a:solidFill>
            <a:srgbClr val="FFFFFF"/>
          </a:solidFill>
        </p:spPr>
        <p:txBody>
          <a:bodyPr wrap="square" lIns="0" tIns="0" rIns="0" bIns="0" rtlCol="0"/>
          <a:lstStyle/>
          <a:p>
            <a:endParaRPr/>
          </a:p>
        </p:txBody>
      </p:sp>
      <p:sp>
        <p:nvSpPr>
          <p:cNvPr id="8" name="object 8"/>
          <p:cNvSpPr/>
          <p:nvPr/>
        </p:nvSpPr>
        <p:spPr>
          <a:xfrm>
            <a:off x="9352102" y="2684462"/>
            <a:ext cx="0" cy="73660"/>
          </a:xfrm>
          <a:custGeom>
            <a:avLst/>
            <a:gdLst/>
            <a:ahLst/>
            <a:cxnLst/>
            <a:rect l="l" t="t" r="r" b="b"/>
            <a:pathLst>
              <a:path h="73660">
                <a:moveTo>
                  <a:pt x="0" y="0"/>
                </a:moveTo>
                <a:lnTo>
                  <a:pt x="0" y="73571"/>
                </a:lnTo>
              </a:path>
            </a:pathLst>
          </a:custGeom>
          <a:ln w="12090">
            <a:solidFill>
              <a:srgbClr val="FFFFFF"/>
            </a:solidFill>
          </a:ln>
        </p:spPr>
        <p:txBody>
          <a:bodyPr wrap="square" lIns="0" tIns="0" rIns="0" bIns="0" rtlCol="0"/>
          <a:lstStyle/>
          <a:p>
            <a:endParaRPr/>
          </a:p>
        </p:txBody>
      </p:sp>
      <p:sp>
        <p:nvSpPr>
          <p:cNvPr id="9" name="object 9"/>
          <p:cNvSpPr/>
          <p:nvPr/>
        </p:nvSpPr>
        <p:spPr>
          <a:xfrm>
            <a:off x="9346056" y="2663818"/>
            <a:ext cx="12700" cy="0"/>
          </a:xfrm>
          <a:custGeom>
            <a:avLst/>
            <a:gdLst/>
            <a:ahLst/>
            <a:cxnLst/>
            <a:rect l="l" t="t" r="r" b="b"/>
            <a:pathLst>
              <a:path w="12700">
                <a:moveTo>
                  <a:pt x="0" y="0"/>
                </a:moveTo>
                <a:lnTo>
                  <a:pt x="12090" y="0"/>
                </a:lnTo>
              </a:path>
            </a:pathLst>
          </a:custGeom>
          <a:ln w="14795">
            <a:solidFill>
              <a:srgbClr val="FFFFFF"/>
            </a:solidFill>
          </a:ln>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000" y="360036"/>
            <a:ext cx="8161200" cy="454197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00512" y="3003815"/>
            <a:ext cx="268605" cy="143446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whiteboa</a:t>
            </a:r>
            <a:r>
              <a:rPr sz="1200" spc="-50" dirty="0">
                <a:solidFill>
                  <a:srgbClr val="B8BABC"/>
                </a:solidFill>
                <a:latin typeface="Arial"/>
                <a:cs typeface="Arial"/>
              </a:rPr>
              <a:t>r</a:t>
            </a:r>
            <a:r>
              <a:rPr sz="1200" dirty="0">
                <a:solidFill>
                  <a:srgbClr val="B8BABC"/>
                </a:solidFill>
                <a:latin typeface="Arial"/>
                <a:cs typeface="Arial"/>
              </a:rPr>
              <a:t>d</a:t>
            </a:r>
            <a:r>
              <a:rPr sz="1200" spc="-110" dirty="0">
                <a:solidFill>
                  <a:srgbClr val="B8BABC"/>
                </a:solidFill>
                <a:latin typeface="Arial"/>
                <a:cs typeface="Arial"/>
              </a:rPr>
              <a:t> </a:t>
            </a:r>
            <a:r>
              <a:rPr sz="1400" spc="-35" dirty="0">
                <a:solidFill>
                  <a:srgbClr val="B8BABC"/>
                </a:solidFill>
                <a:latin typeface="Lucida Sans"/>
                <a:cs typeface="Lucida Sans"/>
              </a:rPr>
              <a:t>d</a:t>
            </a:r>
            <a:r>
              <a:rPr sz="1400" spc="-50" dirty="0">
                <a:solidFill>
                  <a:srgbClr val="B8BABC"/>
                </a:solidFill>
                <a:latin typeface="Lucida Sans"/>
                <a:cs typeface="Lucida Sans"/>
              </a:rPr>
              <a:t>i</a:t>
            </a:r>
            <a:r>
              <a:rPr sz="1400" spc="-35" dirty="0">
                <a:solidFill>
                  <a:srgbClr val="B8BABC"/>
                </a:solidFill>
                <a:latin typeface="Lucida Sans"/>
                <a:cs typeface="Lucida Sans"/>
              </a:rPr>
              <a:t>ag</a:t>
            </a:r>
            <a:r>
              <a:rPr sz="1400" spc="-45" dirty="0">
                <a:solidFill>
                  <a:srgbClr val="B8BABC"/>
                </a:solidFill>
                <a:latin typeface="Lucida Sans"/>
                <a:cs typeface="Lucida Sans"/>
              </a:rPr>
              <a:t>r</a:t>
            </a:r>
            <a:r>
              <a:rPr sz="1400" spc="-30" dirty="0">
                <a:solidFill>
                  <a:srgbClr val="B8BABC"/>
                </a:solidFill>
                <a:latin typeface="Lucida Sans"/>
                <a:cs typeface="Lucida Sans"/>
              </a:rPr>
              <a:t>a</a:t>
            </a:r>
            <a:r>
              <a:rPr sz="1400" dirty="0">
                <a:solidFill>
                  <a:srgbClr val="B8BABC"/>
                </a:solidFill>
                <a:latin typeface="Lucida Sans"/>
                <a:cs typeface="Lucida Sans"/>
              </a:rPr>
              <a:t>m</a:t>
            </a:r>
            <a:endParaRPr sz="14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81286" y="2701800"/>
            <a:ext cx="93980" cy="129539"/>
          </a:xfrm>
          <a:custGeom>
            <a:avLst/>
            <a:gdLst/>
            <a:ahLst/>
            <a:cxnLst/>
            <a:rect l="l" t="t" r="r" b="b"/>
            <a:pathLst>
              <a:path w="93979" h="129539">
                <a:moveTo>
                  <a:pt x="46151" y="32537"/>
                </a:moveTo>
                <a:lnTo>
                  <a:pt x="33947" y="32537"/>
                </a:lnTo>
                <a:lnTo>
                  <a:pt x="28028" y="33870"/>
                </a:lnTo>
                <a:lnTo>
                  <a:pt x="850" y="68072"/>
                </a:lnTo>
                <a:lnTo>
                  <a:pt x="0" y="86588"/>
                </a:lnTo>
                <a:lnTo>
                  <a:pt x="850" y="92760"/>
                </a:lnTo>
                <a:lnTo>
                  <a:pt x="28320" y="127927"/>
                </a:lnTo>
                <a:lnTo>
                  <a:pt x="34366" y="129260"/>
                </a:lnTo>
                <a:lnTo>
                  <a:pt x="47282" y="129260"/>
                </a:lnTo>
                <a:lnTo>
                  <a:pt x="52704" y="128168"/>
                </a:lnTo>
                <a:lnTo>
                  <a:pt x="62318" y="123774"/>
                </a:lnTo>
                <a:lnTo>
                  <a:pt x="66192" y="120192"/>
                </a:lnTo>
                <a:lnTo>
                  <a:pt x="69151" y="115214"/>
                </a:lnTo>
                <a:lnTo>
                  <a:pt x="93510" y="115214"/>
                </a:lnTo>
                <a:lnTo>
                  <a:pt x="93510" y="110413"/>
                </a:lnTo>
                <a:lnTo>
                  <a:pt x="43548" y="110413"/>
                </a:lnTo>
                <a:lnTo>
                  <a:pt x="40208" y="109562"/>
                </a:lnTo>
                <a:lnTo>
                  <a:pt x="25242" y="84518"/>
                </a:lnTo>
                <a:lnTo>
                  <a:pt x="25253" y="76923"/>
                </a:lnTo>
                <a:lnTo>
                  <a:pt x="43319" y="51562"/>
                </a:lnTo>
                <a:lnTo>
                  <a:pt x="93510" y="51562"/>
                </a:lnTo>
                <a:lnTo>
                  <a:pt x="93510" y="46228"/>
                </a:lnTo>
                <a:lnTo>
                  <a:pt x="67906" y="46228"/>
                </a:lnTo>
                <a:lnTo>
                  <a:pt x="65074" y="41719"/>
                </a:lnTo>
                <a:lnTo>
                  <a:pt x="61188" y="38315"/>
                </a:lnTo>
                <a:lnTo>
                  <a:pt x="51346" y="33693"/>
                </a:lnTo>
                <a:lnTo>
                  <a:pt x="46151" y="32537"/>
                </a:lnTo>
                <a:close/>
              </a:path>
              <a:path w="93979" h="129539">
                <a:moveTo>
                  <a:pt x="93510" y="115214"/>
                </a:moveTo>
                <a:lnTo>
                  <a:pt x="69507" y="115214"/>
                </a:lnTo>
                <a:lnTo>
                  <a:pt x="69507" y="126949"/>
                </a:lnTo>
                <a:lnTo>
                  <a:pt x="93510" y="126949"/>
                </a:lnTo>
                <a:lnTo>
                  <a:pt x="93510" y="115214"/>
                </a:lnTo>
                <a:close/>
              </a:path>
              <a:path w="93979" h="129539">
                <a:moveTo>
                  <a:pt x="93510" y="51562"/>
                </a:moveTo>
                <a:lnTo>
                  <a:pt x="51612" y="51562"/>
                </a:lnTo>
                <a:lnTo>
                  <a:pt x="55054" y="52400"/>
                </a:lnTo>
                <a:lnTo>
                  <a:pt x="60502" y="55714"/>
                </a:lnTo>
                <a:lnTo>
                  <a:pt x="69151" y="76923"/>
                </a:lnTo>
                <a:lnTo>
                  <a:pt x="69151" y="84518"/>
                </a:lnTo>
                <a:lnTo>
                  <a:pt x="51612" y="110413"/>
                </a:lnTo>
                <a:lnTo>
                  <a:pt x="93510" y="110413"/>
                </a:lnTo>
                <a:lnTo>
                  <a:pt x="93510" y="51562"/>
                </a:lnTo>
                <a:close/>
              </a:path>
              <a:path w="93979" h="129539">
                <a:moveTo>
                  <a:pt x="93510" y="0"/>
                </a:moveTo>
                <a:lnTo>
                  <a:pt x="68275" y="0"/>
                </a:lnTo>
                <a:lnTo>
                  <a:pt x="68275" y="46228"/>
                </a:lnTo>
                <a:lnTo>
                  <a:pt x="93510" y="46228"/>
                </a:lnTo>
                <a:lnTo>
                  <a:pt x="93510" y="0"/>
                </a:lnTo>
                <a:close/>
              </a:path>
            </a:pathLst>
          </a:custGeom>
          <a:solidFill>
            <a:srgbClr val="FFFFFF"/>
          </a:solidFill>
        </p:spPr>
        <p:txBody>
          <a:bodyPr wrap="square" lIns="0" tIns="0" rIns="0" bIns="0" rtlCol="0"/>
          <a:lstStyle/>
          <a:p>
            <a:endParaRPr/>
          </a:p>
        </p:txBody>
      </p:sp>
      <p:sp>
        <p:nvSpPr>
          <p:cNvPr id="9" name="object 9"/>
          <p:cNvSpPr/>
          <p:nvPr/>
        </p:nvSpPr>
        <p:spPr>
          <a:xfrm>
            <a:off x="9292501" y="2698673"/>
            <a:ext cx="6985" cy="58419"/>
          </a:xfrm>
          <a:custGeom>
            <a:avLst/>
            <a:gdLst/>
            <a:ahLst/>
            <a:cxnLst/>
            <a:rect l="l" t="t" r="r" b="b"/>
            <a:pathLst>
              <a:path w="6984" h="58419">
                <a:moveTo>
                  <a:pt x="6921" y="16052"/>
                </a:moveTo>
                <a:lnTo>
                  <a:pt x="0" y="16052"/>
                </a:lnTo>
                <a:lnTo>
                  <a:pt x="0" y="58153"/>
                </a:lnTo>
                <a:lnTo>
                  <a:pt x="6921" y="58153"/>
                </a:lnTo>
                <a:lnTo>
                  <a:pt x="6921" y="16052"/>
                </a:lnTo>
                <a:close/>
              </a:path>
              <a:path w="6984" h="58419">
                <a:moveTo>
                  <a:pt x="6921" y="0"/>
                </a:moveTo>
                <a:lnTo>
                  <a:pt x="0" y="0"/>
                </a:lnTo>
                <a:lnTo>
                  <a:pt x="0" y="8470"/>
                </a:lnTo>
                <a:lnTo>
                  <a:pt x="6921" y="8470"/>
                </a:lnTo>
                <a:lnTo>
                  <a:pt x="6921" y="0"/>
                </a:lnTo>
                <a:close/>
              </a:path>
            </a:pathLst>
          </a:custGeom>
          <a:solidFill>
            <a:srgbClr val="FFFFFF"/>
          </a:solidFill>
        </p:spPr>
        <p:txBody>
          <a:bodyPr wrap="square" lIns="0" tIns="0" rIns="0" bIns="0" rtlCol="0"/>
          <a:lstStyle/>
          <a:p>
            <a:endParaRPr/>
          </a:p>
        </p:txBody>
      </p:sp>
      <p:sp>
        <p:nvSpPr>
          <p:cNvPr id="10" name="object 10"/>
          <p:cNvSpPr/>
          <p:nvPr/>
        </p:nvSpPr>
        <p:spPr>
          <a:xfrm>
            <a:off x="2468160" y="726029"/>
            <a:ext cx="3843446" cy="3773751"/>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5595185" y="2199688"/>
            <a:ext cx="381000" cy="874394"/>
          </a:xfrm>
          <a:prstGeom prst="rect">
            <a:avLst/>
          </a:prstGeom>
        </p:spPr>
        <p:txBody>
          <a:bodyPr vert="horz" wrap="square" lIns="0" tIns="0" rIns="0" bIns="0" rtlCol="0">
            <a:spAutoFit/>
          </a:bodyPr>
          <a:lstStyle/>
          <a:p>
            <a:pPr marL="12700">
              <a:lnSpc>
                <a:spcPct val="100000"/>
              </a:lnSpc>
            </a:pPr>
            <a:r>
              <a:rPr sz="5000" spc="-815" dirty="0">
                <a:solidFill>
                  <a:srgbClr val="231F20"/>
                </a:solidFill>
                <a:latin typeface="Arial"/>
                <a:cs typeface="Arial"/>
              </a:rPr>
              <a:t>N</a:t>
            </a:r>
            <a:endParaRPr sz="5000">
              <a:latin typeface="Arial"/>
              <a:cs typeface="Arial"/>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2" name="object 12"/>
          <p:cNvSpPr txBox="1"/>
          <p:nvPr/>
        </p:nvSpPr>
        <p:spPr>
          <a:xfrm>
            <a:off x="4271005" y="3541625"/>
            <a:ext cx="338455" cy="874394"/>
          </a:xfrm>
          <a:prstGeom prst="rect">
            <a:avLst/>
          </a:prstGeom>
        </p:spPr>
        <p:txBody>
          <a:bodyPr vert="horz" wrap="square" lIns="0" tIns="0" rIns="0" bIns="0" rtlCol="0">
            <a:spAutoFit/>
          </a:bodyPr>
          <a:lstStyle/>
          <a:p>
            <a:pPr marL="12700">
              <a:lnSpc>
                <a:spcPct val="100000"/>
              </a:lnSpc>
            </a:pPr>
            <a:r>
              <a:rPr sz="5000" spc="-1425" dirty="0">
                <a:solidFill>
                  <a:srgbClr val="231F20"/>
                </a:solidFill>
                <a:latin typeface="Arial"/>
                <a:cs typeface="Arial"/>
              </a:rPr>
              <a:t>O</a:t>
            </a:r>
            <a:endParaRPr sz="5000">
              <a:latin typeface="Arial"/>
              <a:cs typeface="Arial"/>
            </a:endParaRPr>
          </a:p>
        </p:txBody>
      </p:sp>
      <p:sp>
        <p:nvSpPr>
          <p:cNvPr id="13" name="object 13"/>
          <p:cNvSpPr txBox="1"/>
          <p:nvPr/>
        </p:nvSpPr>
        <p:spPr>
          <a:xfrm>
            <a:off x="2970924" y="2219982"/>
            <a:ext cx="300990" cy="874394"/>
          </a:xfrm>
          <a:prstGeom prst="rect">
            <a:avLst/>
          </a:prstGeom>
        </p:spPr>
        <p:txBody>
          <a:bodyPr vert="horz" wrap="square" lIns="0" tIns="0" rIns="0" bIns="0" rtlCol="0">
            <a:spAutoFit/>
          </a:bodyPr>
          <a:lstStyle/>
          <a:p>
            <a:pPr marL="12700">
              <a:lnSpc>
                <a:spcPct val="100000"/>
              </a:lnSpc>
            </a:pPr>
            <a:r>
              <a:rPr sz="5000" spc="775" dirty="0">
                <a:solidFill>
                  <a:srgbClr val="231F20"/>
                </a:solidFill>
                <a:latin typeface="Arial"/>
                <a:cs typeface="Arial"/>
              </a:rPr>
              <a:t>I</a:t>
            </a:r>
            <a:endParaRPr sz="5000">
              <a:latin typeface="Arial"/>
              <a:cs typeface="Arial"/>
            </a:endParaRPr>
          </a:p>
        </p:txBody>
      </p:sp>
      <p:sp>
        <p:nvSpPr>
          <p:cNvPr id="14" name="object 14"/>
          <p:cNvSpPr txBox="1">
            <a:spLocks noGrp="1"/>
          </p:cNvSpPr>
          <p:nvPr>
            <p:ph type="title"/>
          </p:nvPr>
        </p:nvSpPr>
        <p:spPr>
          <a:xfrm>
            <a:off x="2639245" y="909031"/>
            <a:ext cx="1044575" cy="937894"/>
          </a:xfrm>
          <a:prstGeom prst="rect">
            <a:avLst/>
          </a:prstGeom>
        </p:spPr>
        <p:txBody>
          <a:bodyPr vert="horz" wrap="square" lIns="0" tIns="0" rIns="0" bIns="0" rtlCol="0">
            <a:spAutoFit/>
          </a:bodyPr>
          <a:lstStyle/>
          <a:p>
            <a:pPr marL="12700">
              <a:lnSpc>
                <a:spcPct val="100000"/>
              </a:lnSpc>
            </a:pPr>
            <a:r>
              <a:rPr sz="7500" spc="1485" baseline="-5555" dirty="0">
                <a:solidFill>
                  <a:srgbClr val="ED1C24"/>
                </a:solidFill>
                <a:latin typeface="Arial"/>
                <a:cs typeface="Arial"/>
              </a:rPr>
              <a:t>I</a:t>
            </a:r>
            <a:r>
              <a:rPr sz="1800" b="1" spc="-330" dirty="0">
                <a:latin typeface="Calibri"/>
                <a:cs typeface="Calibri"/>
              </a:rPr>
              <a:t>I</a:t>
            </a:r>
            <a:r>
              <a:rPr sz="7500" spc="-5130" baseline="-5555" dirty="0">
                <a:solidFill>
                  <a:srgbClr val="ED1C24"/>
                </a:solidFill>
                <a:latin typeface="Arial"/>
                <a:cs typeface="Arial"/>
              </a:rPr>
              <a:t>O</a:t>
            </a:r>
            <a:r>
              <a:rPr sz="1800" b="1" spc="135" dirty="0">
                <a:latin typeface="Calibri"/>
                <a:cs typeface="Calibri"/>
              </a:rPr>
              <a:t>O</a:t>
            </a:r>
            <a:r>
              <a:rPr sz="1800" b="1" spc="-434" dirty="0">
                <a:latin typeface="Calibri"/>
                <a:cs typeface="Calibri"/>
              </a:rPr>
              <a:t>N</a:t>
            </a:r>
            <a:r>
              <a:rPr sz="7500" spc="-1057" baseline="-5555" dirty="0">
                <a:solidFill>
                  <a:srgbClr val="ED1C24"/>
                </a:solidFill>
                <a:latin typeface="Arial"/>
                <a:cs typeface="Arial"/>
              </a:rPr>
              <a:t>N</a:t>
            </a:r>
            <a:endParaRPr sz="7500" baseline="-5555">
              <a:latin typeface="Arial"/>
              <a:cs typeface="Arial"/>
            </a:endParaRPr>
          </a:p>
        </p:txBody>
      </p:sp>
      <p:sp>
        <p:nvSpPr>
          <p:cNvPr id="15" name="object 15"/>
          <p:cNvSpPr txBox="1"/>
          <p:nvPr/>
        </p:nvSpPr>
        <p:spPr>
          <a:xfrm>
            <a:off x="4051734" y="972538"/>
            <a:ext cx="791845" cy="2312670"/>
          </a:xfrm>
          <a:prstGeom prst="rect">
            <a:avLst/>
          </a:prstGeom>
        </p:spPr>
        <p:txBody>
          <a:bodyPr vert="horz" wrap="square" lIns="0" tIns="0" rIns="0" bIns="0" rtlCol="0">
            <a:spAutoFit/>
          </a:bodyPr>
          <a:lstStyle/>
          <a:p>
            <a:pPr marL="635" algn="ctr">
              <a:lnSpc>
                <a:spcPct val="100000"/>
              </a:lnSpc>
            </a:pPr>
            <a:r>
              <a:rPr sz="5000" spc="-990" dirty="0">
                <a:solidFill>
                  <a:srgbClr val="ED1C24"/>
                </a:solidFill>
                <a:latin typeface="Arial"/>
                <a:cs typeface="Arial"/>
              </a:rPr>
              <a:t>OS</a:t>
            </a:r>
            <a:endParaRPr sz="5000">
              <a:latin typeface="Arial"/>
              <a:cs typeface="Arial"/>
            </a:endParaRPr>
          </a:p>
          <a:p>
            <a:pPr marL="12700" marR="5080" algn="ctr">
              <a:lnSpc>
                <a:spcPct val="122600"/>
              </a:lnSpc>
              <a:spcBef>
                <a:spcPts val="1595"/>
              </a:spcBef>
            </a:pPr>
            <a:r>
              <a:rPr sz="2300" spc="-254" dirty="0">
                <a:solidFill>
                  <a:srgbClr val="231F20"/>
                </a:solidFill>
                <a:latin typeface="Arial"/>
                <a:cs typeface="Arial"/>
              </a:rPr>
              <a:t>S</a:t>
            </a:r>
            <a:r>
              <a:rPr sz="2300" spc="-100" dirty="0">
                <a:solidFill>
                  <a:srgbClr val="231F20"/>
                </a:solidFill>
                <a:latin typeface="Arial"/>
                <a:cs typeface="Arial"/>
              </a:rPr>
              <a:t>t</a:t>
            </a:r>
            <a:r>
              <a:rPr sz="2300" spc="-345" dirty="0">
                <a:solidFill>
                  <a:srgbClr val="231F20"/>
                </a:solidFill>
                <a:latin typeface="Arial"/>
                <a:cs typeface="Arial"/>
              </a:rPr>
              <a:t>r</a:t>
            </a:r>
            <a:r>
              <a:rPr sz="2300" spc="-350" dirty="0">
                <a:solidFill>
                  <a:srgbClr val="231F20"/>
                </a:solidFill>
                <a:latin typeface="Arial"/>
                <a:cs typeface="Arial"/>
              </a:rPr>
              <a:t>a</a:t>
            </a:r>
            <a:r>
              <a:rPr sz="2300" spc="-170" dirty="0">
                <a:solidFill>
                  <a:srgbClr val="231F20"/>
                </a:solidFill>
                <a:latin typeface="Arial"/>
                <a:cs typeface="Arial"/>
              </a:rPr>
              <a:t>t</a:t>
            </a:r>
            <a:r>
              <a:rPr sz="2300" spc="-480" dirty="0">
                <a:solidFill>
                  <a:srgbClr val="231F20"/>
                </a:solidFill>
                <a:latin typeface="Arial"/>
                <a:cs typeface="Arial"/>
              </a:rPr>
              <a:t>e</a:t>
            </a:r>
            <a:r>
              <a:rPr sz="2300" spc="-335" dirty="0">
                <a:solidFill>
                  <a:srgbClr val="231F20"/>
                </a:solidFill>
                <a:latin typeface="Arial"/>
                <a:cs typeface="Arial"/>
              </a:rPr>
              <a:t>gy  </a:t>
            </a:r>
            <a:r>
              <a:rPr sz="2300" spc="-434" dirty="0">
                <a:solidFill>
                  <a:srgbClr val="231F20"/>
                </a:solidFill>
                <a:latin typeface="Arial"/>
                <a:cs typeface="Arial"/>
              </a:rPr>
              <a:t>People  </a:t>
            </a:r>
            <a:r>
              <a:rPr sz="2300" spc="-260" dirty="0">
                <a:solidFill>
                  <a:srgbClr val="231F20"/>
                </a:solidFill>
                <a:latin typeface="Arial"/>
                <a:cs typeface="Arial"/>
              </a:rPr>
              <a:t>Capital</a:t>
            </a:r>
            <a:endParaRPr sz="230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54757" y="2561380"/>
            <a:ext cx="197866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190" dirty="0">
                <a:solidFill>
                  <a:srgbClr val="58595B"/>
                </a:solidFill>
                <a:latin typeface="Times New Roman"/>
                <a:cs typeface="Times New Roman"/>
              </a:rPr>
              <a:t> </a:t>
            </a:r>
            <a:r>
              <a:rPr sz="2300" spc="-25" dirty="0">
                <a:solidFill>
                  <a:srgbClr val="58595B"/>
                </a:solidFill>
                <a:latin typeface="Cambria"/>
                <a:cs typeface="Cambria"/>
              </a:rPr>
              <a:t>inventory</a:t>
            </a:r>
            <a:endParaRPr sz="2300">
              <a:latin typeface="Cambria"/>
              <a:cs typeface="Cambria"/>
            </a:endParaRPr>
          </a:p>
        </p:txBody>
      </p:sp>
      <p:sp>
        <p:nvSpPr>
          <p:cNvPr id="3" name="object 3"/>
          <p:cNvSpPr/>
          <p:nvPr/>
        </p:nvSpPr>
        <p:spPr>
          <a:xfrm>
            <a:off x="899036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25" y="2565361"/>
            <a:ext cx="0" cy="414020"/>
          </a:xfrm>
          <a:custGeom>
            <a:avLst/>
            <a:gdLst/>
            <a:ahLst/>
            <a:cxnLst/>
            <a:rect l="l" t="t" r="r" b="b"/>
            <a:pathLst>
              <a:path h="414019">
                <a:moveTo>
                  <a:pt x="0" y="0"/>
                </a:moveTo>
                <a:lnTo>
                  <a:pt x="0" y="414019"/>
                </a:lnTo>
              </a:path>
            </a:pathLst>
          </a:custGeom>
          <a:ln w="43713">
            <a:solidFill>
              <a:srgbClr val="FFFFFF"/>
            </a:solidFill>
          </a:ln>
        </p:spPr>
        <p:txBody>
          <a:bodyPr wrap="square" lIns="0" tIns="0" rIns="0" bIns="0" rtlCol="0"/>
          <a:lstStyle/>
          <a:p>
            <a:endParaRPr/>
          </a:p>
        </p:txBody>
      </p:sp>
      <p:sp>
        <p:nvSpPr>
          <p:cNvPr id="5" name="object 5"/>
          <p:cNvSpPr/>
          <p:nvPr/>
        </p:nvSpPr>
        <p:spPr>
          <a:xfrm>
            <a:off x="899036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83" y="2565145"/>
            <a:ext cx="0" cy="414020"/>
          </a:xfrm>
          <a:custGeom>
            <a:avLst/>
            <a:gdLst/>
            <a:ahLst/>
            <a:cxnLst/>
            <a:rect l="l" t="t" r="r" b="b"/>
            <a:pathLst>
              <a:path h="414019">
                <a:moveTo>
                  <a:pt x="0" y="0"/>
                </a:moveTo>
                <a:lnTo>
                  <a:pt x="0" y="413664"/>
                </a:lnTo>
              </a:path>
            </a:pathLst>
          </a:custGeom>
          <a:ln w="43700">
            <a:solidFill>
              <a:srgbClr val="FFFFFF"/>
            </a:solidFill>
          </a:ln>
        </p:spPr>
        <p:txBody>
          <a:bodyPr wrap="square" lIns="0" tIns="0" rIns="0" bIns="0" rtlCol="0"/>
          <a:lstStyle/>
          <a:p>
            <a:endParaRPr/>
          </a:p>
        </p:txBody>
      </p:sp>
      <p:sp>
        <p:nvSpPr>
          <p:cNvPr id="7" name="object 7"/>
          <p:cNvSpPr/>
          <p:nvPr/>
        </p:nvSpPr>
        <p:spPr>
          <a:xfrm>
            <a:off x="9158842" y="2670475"/>
            <a:ext cx="161925" cy="226060"/>
          </a:xfrm>
          <a:custGeom>
            <a:avLst/>
            <a:gdLst/>
            <a:ahLst/>
            <a:cxnLst/>
            <a:rect l="l" t="t" r="r" b="b"/>
            <a:pathLst>
              <a:path w="161925" h="226060">
                <a:moveTo>
                  <a:pt x="144126" y="201307"/>
                </a:moveTo>
                <a:lnTo>
                  <a:pt x="42557" y="201307"/>
                </a:lnTo>
                <a:lnTo>
                  <a:pt x="46557" y="207488"/>
                </a:lnTo>
                <a:lnTo>
                  <a:pt x="86752" y="225483"/>
                </a:lnTo>
                <a:lnTo>
                  <a:pt x="95364" y="225831"/>
                </a:lnTo>
                <a:lnTo>
                  <a:pt x="103441" y="225831"/>
                </a:lnTo>
                <a:lnTo>
                  <a:pt x="140563" y="205638"/>
                </a:lnTo>
                <a:lnTo>
                  <a:pt x="144126" y="201307"/>
                </a:lnTo>
                <a:close/>
              </a:path>
              <a:path w="161925" h="226060">
                <a:moveTo>
                  <a:pt x="44119" y="0"/>
                </a:moveTo>
                <a:lnTo>
                  <a:pt x="0" y="0"/>
                </a:lnTo>
                <a:lnTo>
                  <a:pt x="0" y="221805"/>
                </a:lnTo>
                <a:lnTo>
                  <a:pt x="41948" y="221805"/>
                </a:lnTo>
                <a:lnTo>
                  <a:pt x="41948" y="201307"/>
                </a:lnTo>
                <a:lnTo>
                  <a:pt x="144126" y="201307"/>
                </a:lnTo>
                <a:lnTo>
                  <a:pt x="145081" y="200147"/>
                </a:lnTo>
                <a:lnTo>
                  <a:pt x="149148" y="193940"/>
                </a:lnTo>
                <a:lnTo>
                  <a:pt x="149692" y="192900"/>
                </a:lnTo>
                <a:lnTo>
                  <a:pt x="73710" y="192900"/>
                </a:lnTo>
                <a:lnTo>
                  <a:pt x="68122" y="191515"/>
                </a:lnTo>
                <a:lnTo>
                  <a:pt x="63373" y="188696"/>
                </a:lnTo>
                <a:lnTo>
                  <a:pt x="58610" y="185928"/>
                </a:lnTo>
                <a:lnTo>
                  <a:pt x="54673" y="182156"/>
                </a:lnTo>
                <a:lnTo>
                  <a:pt x="48475" y="172618"/>
                </a:lnTo>
                <a:lnTo>
                  <a:pt x="46177" y="167119"/>
                </a:lnTo>
                <a:lnTo>
                  <a:pt x="43294" y="154673"/>
                </a:lnTo>
                <a:lnTo>
                  <a:pt x="42557" y="148259"/>
                </a:lnTo>
                <a:lnTo>
                  <a:pt x="42557" y="134823"/>
                </a:lnTo>
                <a:lnTo>
                  <a:pt x="58610" y="97066"/>
                </a:lnTo>
                <a:lnTo>
                  <a:pt x="73710" y="90093"/>
                </a:lnTo>
                <a:lnTo>
                  <a:pt x="149862" y="90093"/>
                </a:lnTo>
                <a:lnTo>
                  <a:pt x="149148" y="88728"/>
                </a:lnTo>
                <a:lnTo>
                  <a:pt x="145081" y="82518"/>
                </a:lnTo>
                <a:lnTo>
                  <a:pt x="143634" y="80759"/>
                </a:lnTo>
                <a:lnTo>
                  <a:pt x="44119" y="80759"/>
                </a:lnTo>
                <a:lnTo>
                  <a:pt x="44119" y="0"/>
                </a:lnTo>
                <a:close/>
              </a:path>
              <a:path w="161925" h="226060">
                <a:moveTo>
                  <a:pt x="149862" y="90093"/>
                </a:moveTo>
                <a:lnTo>
                  <a:pt x="86779" y="90093"/>
                </a:lnTo>
                <a:lnTo>
                  <a:pt x="92417" y="91478"/>
                </a:lnTo>
                <a:lnTo>
                  <a:pt x="101727" y="97066"/>
                </a:lnTo>
                <a:lnTo>
                  <a:pt x="117729" y="134823"/>
                </a:lnTo>
                <a:lnTo>
                  <a:pt x="117729" y="148259"/>
                </a:lnTo>
                <a:lnTo>
                  <a:pt x="101727" y="185928"/>
                </a:lnTo>
                <a:lnTo>
                  <a:pt x="97066" y="188696"/>
                </a:lnTo>
                <a:lnTo>
                  <a:pt x="92417" y="191515"/>
                </a:lnTo>
                <a:lnTo>
                  <a:pt x="86779" y="192900"/>
                </a:lnTo>
                <a:lnTo>
                  <a:pt x="149692" y="192900"/>
                </a:lnTo>
                <a:lnTo>
                  <a:pt x="161467" y="151987"/>
                </a:lnTo>
                <a:lnTo>
                  <a:pt x="161836" y="141325"/>
                </a:lnTo>
                <a:lnTo>
                  <a:pt x="161467" y="130681"/>
                </a:lnTo>
                <a:lnTo>
                  <a:pt x="160361" y="120792"/>
                </a:lnTo>
                <a:lnTo>
                  <a:pt x="158519" y="111661"/>
                </a:lnTo>
                <a:lnTo>
                  <a:pt x="155943" y="103289"/>
                </a:lnTo>
                <a:lnTo>
                  <a:pt x="152768" y="95652"/>
                </a:lnTo>
                <a:lnTo>
                  <a:pt x="149862" y="90093"/>
                </a:lnTo>
                <a:close/>
              </a:path>
              <a:path w="161925" h="226060">
                <a:moveTo>
                  <a:pt x="103441" y="56857"/>
                </a:moveTo>
                <a:lnTo>
                  <a:pt x="95364" y="56857"/>
                </a:lnTo>
                <a:lnTo>
                  <a:pt x="87978" y="57215"/>
                </a:lnTo>
                <a:lnTo>
                  <a:pt x="49132" y="74967"/>
                </a:lnTo>
                <a:lnTo>
                  <a:pt x="44742" y="80759"/>
                </a:lnTo>
                <a:lnTo>
                  <a:pt x="143634" y="80759"/>
                </a:lnTo>
                <a:lnTo>
                  <a:pt x="111417" y="58496"/>
                </a:lnTo>
                <a:lnTo>
                  <a:pt x="103441" y="56857"/>
                </a:lnTo>
                <a:close/>
              </a:path>
            </a:pathLst>
          </a:custGeom>
          <a:solidFill>
            <a:srgbClr val="FFFFFF"/>
          </a:solidFill>
        </p:spPr>
        <p:txBody>
          <a:bodyPr wrap="square" lIns="0" tIns="0" rIns="0" bIns="0" rtlCol="0"/>
          <a:lstStyle/>
          <a:p>
            <a:endParaRPr/>
          </a:p>
        </p:txBody>
      </p:sp>
      <p:sp>
        <p:nvSpPr>
          <p:cNvPr id="8" name="object 8"/>
          <p:cNvSpPr/>
          <p:nvPr/>
        </p:nvSpPr>
        <p:spPr>
          <a:xfrm>
            <a:off x="9310558" y="2670865"/>
            <a:ext cx="67310" cy="73660"/>
          </a:xfrm>
          <a:custGeom>
            <a:avLst/>
            <a:gdLst/>
            <a:ahLst/>
            <a:cxnLst/>
            <a:rect l="l" t="t" r="r" b="b"/>
            <a:pathLst>
              <a:path w="67309" h="73660">
                <a:moveTo>
                  <a:pt x="13525" y="0"/>
                </a:moveTo>
                <a:lnTo>
                  <a:pt x="0" y="0"/>
                </a:lnTo>
                <a:lnTo>
                  <a:pt x="27330" y="73558"/>
                </a:lnTo>
                <a:lnTo>
                  <a:pt x="40271" y="73558"/>
                </a:lnTo>
                <a:lnTo>
                  <a:pt x="44750" y="61315"/>
                </a:lnTo>
                <a:lnTo>
                  <a:pt x="34150" y="61315"/>
                </a:lnTo>
                <a:lnTo>
                  <a:pt x="13525" y="0"/>
                </a:lnTo>
                <a:close/>
              </a:path>
              <a:path w="67309" h="73660">
                <a:moveTo>
                  <a:pt x="67183" y="0"/>
                </a:moveTo>
                <a:lnTo>
                  <a:pt x="54508" y="0"/>
                </a:lnTo>
                <a:lnTo>
                  <a:pt x="34442" y="61315"/>
                </a:lnTo>
                <a:lnTo>
                  <a:pt x="44750" y="61315"/>
                </a:lnTo>
                <a:lnTo>
                  <a:pt x="67183"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8" name="object 8"/>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9" name="object 9"/>
          <p:cNvSpPr/>
          <p:nvPr/>
        </p:nvSpPr>
        <p:spPr>
          <a:xfrm>
            <a:off x="369525" y="1057410"/>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1" name="object 11"/>
          <p:cNvSpPr txBox="1">
            <a:spLocks noGrp="1"/>
          </p:cNvSpPr>
          <p:nvPr>
            <p:ph type="title"/>
          </p:nvPr>
        </p:nvSpPr>
        <p:spPr>
          <a:xfrm>
            <a:off x="3683779" y="484546"/>
            <a:ext cx="829944" cy="464184"/>
          </a:xfrm>
          <a:prstGeom prst="rect">
            <a:avLst/>
          </a:prstGeom>
        </p:spPr>
        <p:txBody>
          <a:bodyPr vert="horz" wrap="square" lIns="0" tIns="0" rIns="0" bIns="0" rtlCol="0">
            <a:spAutoFit/>
          </a:bodyPr>
          <a:lstStyle/>
          <a:p>
            <a:pPr marL="12700">
              <a:lnSpc>
                <a:spcPct val="100000"/>
              </a:lnSpc>
            </a:pPr>
            <a:r>
              <a:rPr sz="2600" spc="-45" dirty="0">
                <a:solidFill>
                  <a:srgbClr val="58595B"/>
                </a:solidFill>
                <a:latin typeface="Lucida Sans"/>
                <a:cs typeface="Lucida Sans"/>
              </a:rPr>
              <a:t>I</a:t>
            </a:r>
            <a:r>
              <a:rPr sz="2600" spc="-65" dirty="0">
                <a:solidFill>
                  <a:srgbClr val="58595B"/>
                </a:solidFill>
                <a:latin typeface="Lucida Sans"/>
                <a:cs typeface="Lucida Sans"/>
              </a:rPr>
              <a:t>o</a:t>
            </a:r>
            <a:r>
              <a:rPr sz="2600" spc="-180" dirty="0">
                <a:solidFill>
                  <a:srgbClr val="58595B"/>
                </a:solidFill>
                <a:latin typeface="Lucida Sans"/>
                <a:cs typeface="Lucida Sans"/>
              </a:rPr>
              <a:t>n</a:t>
            </a:r>
            <a:r>
              <a:rPr sz="2600" spc="-140" dirty="0">
                <a:solidFill>
                  <a:srgbClr val="58595B"/>
                </a:solidFill>
                <a:latin typeface="Lucida Sans"/>
                <a:cs typeface="Lucida Sans"/>
              </a:rPr>
              <a:t>os</a:t>
            </a:r>
            <a:endParaRPr sz="2600">
              <a:latin typeface="Lucida Sans"/>
              <a:cs typeface="Lucida Sans"/>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2" name="object 12"/>
          <p:cNvSpPr txBox="1"/>
          <p:nvPr/>
        </p:nvSpPr>
        <p:spPr>
          <a:xfrm>
            <a:off x="410133" y="669886"/>
            <a:ext cx="197485" cy="198120"/>
          </a:xfrm>
          <a:prstGeom prst="rect">
            <a:avLst/>
          </a:prstGeom>
          <a:ln w="19100">
            <a:solidFill>
              <a:srgbClr val="58595B"/>
            </a:solidFill>
          </a:ln>
        </p:spPr>
        <p:txBody>
          <a:bodyPr vert="horz" wrap="square" lIns="0" tIns="0" rIns="0" bIns="0" rtlCol="0">
            <a:spAutoFit/>
          </a:bodyPr>
          <a:lstStyle/>
          <a:p>
            <a:pPr marL="69850">
              <a:lnSpc>
                <a:spcPts val="925"/>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13" name="object 13"/>
          <p:cNvSpPr txBox="1"/>
          <p:nvPr/>
        </p:nvSpPr>
        <p:spPr>
          <a:xfrm>
            <a:off x="664306" y="675323"/>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8" name="object 8"/>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9" name="object 9"/>
          <p:cNvSpPr/>
          <p:nvPr/>
        </p:nvSpPr>
        <p:spPr>
          <a:xfrm>
            <a:off x="369525" y="1057410"/>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1" name="object 11"/>
          <p:cNvSpPr/>
          <p:nvPr/>
        </p:nvSpPr>
        <p:spPr>
          <a:xfrm>
            <a:off x="369525" y="1745294"/>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title"/>
          </p:nvPr>
        </p:nvSpPr>
        <p:spPr>
          <a:xfrm>
            <a:off x="3683779" y="484546"/>
            <a:ext cx="829944" cy="464184"/>
          </a:xfrm>
          <a:prstGeom prst="rect">
            <a:avLst/>
          </a:prstGeom>
        </p:spPr>
        <p:txBody>
          <a:bodyPr vert="horz" wrap="square" lIns="0" tIns="0" rIns="0" bIns="0" rtlCol="0">
            <a:spAutoFit/>
          </a:bodyPr>
          <a:lstStyle/>
          <a:p>
            <a:pPr marL="12700">
              <a:lnSpc>
                <a:spcPct val="100000"/>
              </a:lnSpc>
            </a:pPr>
            <a:r>
              <a:rPr sz="2600" spc="-45" dirty="0">
                <a:solidFill>
                  <a:srgbClr val="58595B"/>
                </a:solidFill>
                <a:latin typeface="Lucida Sans"/>
                <a:cs typeface="Lucida Sans"/>
              </a:rPr>
              <a:t>I</a:t>
            </a:r>
            <a:r>
              <a:rPr sz="2600" spc="-65" dirty="0">
                <a:solidFill>
                  <a:srgbClr val="58595B"/>
                </a:solidFill>
                <a:latin typeface="Lucida Sans"/>
                <a:cs typeface="Lucida Sans"/>
              </a:rPr>
              <a:t>o</a:t>
            </a:r>
            <a:r>
              <a:rPr sz="2600" spc="-180" dirty="0">
                <a:solidFill>
                  <a:srgbClr val="58595B"/>
                </a:solidFill>
                <a:latin typeface="Lucida Sans"/>
                <a:cs typeface="Lucida Sans"/>
              </a:rPr>
              <a:t>n</a:t>
            </a:r>
            <a:r>
              <a:rPr sz="2600" spc="-140" dirty="0">
                <a:solidFill>
                  <a:srgbClr val="58595B"/>
                </a:solidFill>
                <a:latin typeface="Lucida Sans"/>
                <a:cs typeface="Lucida Sans"/>
              </a:rPr>
              <a:t>os</a:t>
            </a:r>
            <a:endParaRPr sz="2600">
              <a:latin typeface="Lucida Sans"/>
              <a:cs typeface="Lucida Sans"/>
            </a:endParaRPr>
          </a:p>
        </p:txBody>
      </p:sp>
      <p:sp>
        <p:nvSpPr>
          <p:cNvPr id="13" name="object 13"/>
          <p:cNvSpPr txBox="1"/>
          <p:nvPr/>
        </p:nvSpPr>
        <p:spPr>
          <a:xfrm>
            <a:off x="3683779" y="1292250"/>
            <a:ext cx="934719" cy="325120"/>
          </a:xfrm>
          <a:prstGeom prst="rect">
            <a:avLst/>
          </a:prstGeom>
        </p:spPr>
        <p:txBody>
          <a:bodyPr vert="horz" wrap="square" lIns="0" tIns="0" rIns="0" bIns="0" rtlCol="0">
            <a:spAutoFit/>
          </a:bodyPr>
          <a:lstStyle/>
          <a:p>
            <a:pPr marL="12700">
              <a:lnSpc>
                <a:spcPct val="100000"/>
              </a:lnSpc>
            </a:pPr>
            <a:r>
              <a:rPr sz="1800" spc="-80" dirty="0">
                <a:solidFill>
                  <a:srgbClr val="58595B"/>
                </a:solidFill>
                <a:latin typeface="Lucida Sans"/>
                <a:cs typeface="Lucida Sans"/>
              </a:rPr>
              <a:t>Ventures</a:t>
            </a:r>
            <a:endParaRPr sz="1800">
              <a:latin typeface="Lucida Sans"/>
              <a:cs typeface="Lucida Sans"/>
            </a:endParaRPr>
          </a:p>
        </p:txBody>
      </p:sp>
      <p:sp>
        <p:nvSpPr>
          <p:cNvPr id="14" name="object 14"/>
          <p:cNvSpPr/>
          <p:nvPr/>
        </p:nvSpPr>
        <p:spPr>
          <a:xfrm>
            <a:off x="400583" y="8680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5" name="object 15"/>
          <p:cNvSpPr/>
          <p:nvPr/>
        </p:nvSpPr>
        <p:spPr>
          <a:xfrm>
            <a:off x="410133" y="67941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16" name="object 16"/>
          <p:cNvSpPr/>
          <p:nvPr/>
        </p:nvSpPr>
        <p:spPr>
          <a:xfrm>
            <a:off x="400583" y="669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7" name="object 17"/>
          <p:cNvSpPr/>
          <p:nvPr/>
        </p:nvSpPr>
        <p:spPr>
          <a:xfrm>
            <a:off x="607288" y="67985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18" name="object 18"/>
          <p:cNvSpPr txBox="1"/>
          <p:nvPr/>
        </p:nvSpPr>
        <p:spPr>
          <a:xfrm>
            <a:off x="476996" y="636823"/>
            <a:ext cx="97155" cy="259715"/>
          </a:xfrm>
          <a:prstGeom prst="rect">
            <a:avLst/>
          </a:prstGeom>
        </p:spPr>
        <p:txBody>
          <a:bodyPr vert="horz" wrap="square" lIns="0" tIns="0" rIns="0" bIns="0" rtlCol="0">
            <a:spAutoFit/>
          </a:bodyPr>
          <a:lstStyle/>
          <a:p>
            <a:pPr marL="12700">
              <a:lnSpc>
                <a:spcPct val="100000"/>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19" name="object 19"/>
          <p:cNvSpPr txBox="1"/>
          <p:nvPr/>
        </p:nvSpPr>
        <p:spPr>
          <a:xfrm>
            <a:off x="664306" y="675323"/>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20" name="object 20"/>
          <p:cNvSpPr/>
          <p:nvPr/>
        </p:nvSpPr>
        <p:spPr>
          <a:xfrm>
            <a:off x="400583" y="15309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1" name="object 21"/>
          <p:cNvSpPr/>
          <p:nvPr/>
        </p:nvSpPr>
        <p:spPr>
          <a:xfrm>
            <a:off x="410133" y="1342351"/>
            <a:ext cx="0" cy="179070"/>
          </a:xfrm>
          <a:custGeom>
            <a:avLst/>
            <a:gdLst/>
            <a:ahLst/>
            <a:cxnLst/>
            <a:rect l="l" t="t" r="r" b="b"/>
            <a:pathLst>
              <a:path h="179069">
                <a:moveTo>
                  <a:pt x="0" y="0"/>
                </a:moveTo>
                <a:lnTo>
                  <a:pt x="0" y="179069"/>
                </a:lnTo>
              </a:path>
            </a:pathLst>
          </a:custGeom>
          <a:ln w="19100">
            <a:solidFill>
              <a:srgbClr val="58595B"/>
            </a:solidFill>
          </a:ln>
        </p:spPr>
        <p:txBody>
          <a:bodyPr wrap="square" lIns="0" tIns="0" rIns="0" bIns="0" rtlCol="0"/>
          <a:lstStyle/>
          <a:p>
            <a:endParaRPr/>
          </a:p>
        </p:txBody>
      </p:sp>
      <p:sp>
        <p:nvSpPr>
          <p:cNvPr id="22" name="object 22"/>
          <p:cNvSpPr/>
          <p:nvPr/>
        </p:nvSpPr>
        <p:spPr>
          <a:xfrm>
            <a:off x="400583" y="1332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3" name="object 23"/>
          <p:cNvSpPr/>
          <p:nvPr/>
        </p:nvSpPr>
        <p:spPr>
          <a:xfrm>
            <a:off x="607288" y="1342974"/>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4" name="object 24"/>
          <p:cNvSpPr txBox="1"/>
          <p:nvPr/>
        </p:nvSpPr>
        <p:spPr>
          <a:xfrm>
            <a:off x="448716" y="1284912"/>
            <a:ext cx="140335" cy="274320"/>
          </a:xfrm>
          <a:prstGeom prst="rect">
            <a:avLst/>
          </a:prstGeom>
        </p:spPr>
        <p:txBody>
          <a:bodyPr vert="horz" wrap="square" lIns="0" tIns="0" rIns="0" bIns="0" rtlCol="0">
            <a:spAutoFit/>
          </a:bodyPr>
          <a:lstStyle/>
          <a:p>
            <a:pPr marL="12700">
              <a:lnSpc>
                <a:spcPct val="100000"/>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26" name="object 2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7" name="object 2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25" name="object 25"/>
          <p:cNvSpPr txBox="1"/>
          <p:nvPr/>
        </p:nvSpPr>
        <p:spPr>
          <a:xfrm>
            <a:off x="664306" y="1343831"/>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8" name="object 8"/>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9" name="object 9"/>
          <p:cNvSpPr/>
          <p:nvPr/>
        </p:nvSpPr>
        <p:spPr>
          <a:xfrm>
            <a:off x="369525" y="1057410"/>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1" name="object 11"/>
          <p:cNvSpPr/>
          <p:nvPr/>
        </p:nvSpPr>
        <p:spPr>
          <a:xfrm>
            <a:off x="369525" y="243317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1745294"/>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title"/>
          </p:nvPr>
        </p:nvSpPr>
        <p:spPr>
          <a:xfrm>
            <a:off x="3683779" y="484546"/>
            <a:ext cx="829944" cy="464184"/>
          </a:xfrm>
          <a:prstGeom prst="rect">
            <a:avLst/>
          </a:prstGeom>
        </p:spPr>
        <p:txBody>
          <a:bodyPr vert="horz" wrap="square" lIns="0" tIns="0" rIns="0" bIns="0" rtlCol="0">
            <a:spAutoFit/>
          </a:bodyPr>
          <a:lstStyle/>
          <a:p>
            <a:pPr marL="12700">
              <a:lnSpc>
                <a:spcPct val="100000"/>
              </a:lnSpc>
            </a:pPr>
            <a:r>
              <a:rPr sz="2600" spc="-45" dirty="0">
                <a:solidFill>
                  <a:srgbClr val="58595B"/>
                </a:solidFill>
                <a:latin typeface="Lucida Sans"/>
                <a:cs typeface="Lucida Sans"/>
              </a:rPr>
              <a:t>I</a:t>
            </a:r>
            <a:r>
              <a:rPr sz="2600" spc="-65" dirty="0">
                <a:solidFill>
                  <a:srgbClr val="58595B"/>
                </a:solidFill>
                <a:latin typeface="Lucida Sans"/>
                <a:cs typeface="Lucida Sans"/>
              </a:rPr>
              <a:t>o</a:t>
            </a:r>
            <a:r>
              <a:rPr sz="2600" spc="-180" dirty="0">
                <a:solidFill>
                  <a:srgbClr val="58595B"/>
                </a:solidFill>
                <a:latin typeface="Lucida Sans"/>
                <a:cs typeface="Lucida Sans"/>
              </a:rPr>
              <a:t>n</a:t>
            </a:r>
            <a:r>
              <a:rPr sz="2600" spc="-140" dirty="0">
                <a:solidFill>
                  <a:srgbClr val="58595B"/>
                </a:solidFill>
                <a:latin typeface="Lucida Sans"/>
                <a:cs typeface="Lucida Sans"/>
              </a:rPr>
              <a:t>os</a:t>
            </a:r>
            <a:endParaRPr sz="2600">
              <a:latin typeface="Lucida Sans"/>
              <a:cs typeface="Lucida Sans"/>
            </a:endParaRPr>
          </a:p>
        </p:txBody>
      </p:sp>
      <p:sp>
        <p:nvSpPr>
          <p:cNvPr id="14" name="object 14"/>
          <p:cNvSpPr txBox="1"/>
          <p:nvPr/>
        </p:nvSpPr>
        <p:spPr>
          <a:xfrm>
            <a:off x="3683779" y="1292250"/>
            <a:ext cx="934719" cy="325120"/>
          </a:xfrm>
          <a:prstGeom prst="rect">
            <a:avLst/>
          </a:prstGeom>
        </p:spPr>
        <p:txBody>
          <a:bodyPr vert="horz" wrap="square" lIns="0" tIns="0" rIns="0" bIns="0" rtlCol="0">
            <a:spAutoFit/>
          </a:bodyPr>
          <a:lstStyle/>
          <a:p>
            <a:pPr marL="12700">
              <a:lnSpc>
                <a:spcPct val="100000"/>
              </a:lnSpc>
            </a:pPr>
            <a:r>
              <a:rPr sz="1800" spc="-80" dirty="0">
                <a:solidFill>
                  <a:srgbClr val="58595B"/>
                </a:solidFill>
                <a:latin typeface="Lucida Sans"/>
                <a:cs typeface="Lucida Sans"/>
              </a:rPr>
              <a:t>Ventures</a:t>
            </a:r>
            <a:endParaRPr sz="1800">
              <a:latin typeface="Lucida Sans"/>
              <a:cs typeface="Lucida Sans"/>
            </a:endParaRPr>
          </a:p>
        </p:txBody>
      </p:sp>
      <p:sp>
        <p:nvSpPr>
          <p:cNvPr id="15" name="object 15"/>
          <p:cNvSpPr txBox="1"/>
          <p:nvPr/>
        </p:nvSpPr>
        <p:spPr>
          <a:xfrm>
            <a:off x="3683779" y="1955286"/>
            <a:ext cx="2632710" cy="325120"/>
          </a:xfrm>
          <a:prstGeom prst="rect">
            <a:avLst/>
          </a:prstGeom>
        </p:spPr>
        <p:txBody>
          <a:bodyPr vert="horz" wrap="square" lIns="0" tIns="0" rIns="0" bIns="0" rtlCol="0">
            <a:spAutoFit/>
          </a:bodyPr>
          <a:lstStyle/>
          <a:p>
            <a:pPr marL="12700">
              <a:lnSpc>
                <a:spcPct val="100000"/>
              </a:lnSpc>
            </a:pPr>
            <a:r>
              <a:rPr sz="1800" spc="-60" dirty="0">
                <a:solidFill>
                  <a:srgbClr val="58595B"/>
                </a:solidFill>
                <a:latin typeface="Lucida Sans"/>
                <a:cs typeface="Lucida Sans"/>
              </a:rPr>
              <a:t>Energising</a:t>
            </a:r>
            <a:r>
              <a:rPr sz="1800" spc="-150" dirty="0">
                <a:solidFill>
                  <a:srgbClr val="58595B"/>
                </a:solidFill>
                <a:latin typeface="Lucida Sans"/>
                <a:cs typeface="Lucida Sans"/>
              </a:rPr>
              <a:t> </a:t>
            </a:r>
            <a:r>
              <a:rPr sz="1800" spc="-50" dirty="0">
                <a:solidFill>
                  <a:srgbClr val="58595B"/>
                </a:solidFill>
                <a:latin typeface="Lucida Sans"/>
                <a:cs typeface="Lucida Sans"/>
              </a:rPr>
              <a:t>Opportunities</a:t>
            </a:r>
            <a:endParaRPr sz="1800">
              <a:latin typeface="Lucida Sans"/>
              <a:cs typeface="Lucida Sans"/>
            </a:endParaRPr>
          </a:p>
        </p:txBody>
      </p:sp>
      <p:sp>
        <p:nvSpPr>
          <p:cNvPr id="16" name="object 16"/>
          <p:cNvSpPr/>
          <p:nvPr/>
        </p:nvSpPr>
        <p:spPr>
          <a:xfrm>
            <a:off x="400583" y="8680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7" name="object 17"/>
          <p:cNvSpPr/>
          <p:nvPr/>
        </p:nvSpPr>
        <p:spPr>
          <a:xfrm>
            <a:off x="410133" y="67941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18" name="object 18"/>
          <p:cNvSpPr/>
          <p:nvPr/>
        </p:nvSpPr>
        <p:spPr>
          <a:xfrm>
            <a:off x="400583" y="669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9" name="object 19"/>
          <p:cNvSpPr/>
          <p:nvPr/>
        </p:nvSpPr>
        <p:spPr>
          <a:xfrm>
            <a:off x="607288" y="67985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20" name="object 20"/>
          <p:cNvSpPr txBox="1"/>
          <p:nvPr/>
        </p:nvSpPr>
        <p:spPr>
          <a:xfrm>
            <a:off x="476996" y="636823"/>
            <a:ext cx="97155" cy="259715"/>
          </a:xfrm>
          <a:prstGeom prst="rect">
            <a:avLst/>
          </a:prstGeom>
        </p:spPr>
        <p:txBody>
          <a:bodyPr vert="horz" wrap="square" lIns="0" tIns="0" rIns="0" bIns="0" rtlCol="0">
            <a:spAutoFit/>
          </a:bodyPr>
          <a:lstStyle/>
          <a:p>
            <a:pPr marL="12700">
              <a:lnSpc>
                <a:spcPct val="100000"/>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21" name="object 21"/>
          <p:cNvSpPr txBox="1"/>
          <p:nvPr/>
        </p:nvSpPr>
        <p:spPr>
          <a:xfrm>
            <a:off x="664306" y="675323"/>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22" name="object 22"/>
          <p:cNvSpPr/>
          <p:nvPr/>
        </p:nvSpPr>
        <p:spPr>
          <a:xfrm>
            <a:off x="400583" y="15309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3" name="object 23"/>
          <p:cNvSpPr/>
          <p:nvPr/>
        </p:nvSpPr>
        <p:spPr>
          <a:xfrm>
            <a:off x="410133" y="1342351"/>
            <a:ext cx="0" cy="179070"/>
          </a:xfrm>
          <a:custGeom>
            <a:avLst/>
            <a:gdLst/>
            <a:ahLst/>
            <a:cxnLst/>
            <a:rect l="l" t="t" r="r" b="b"/>
            <a:pathLst>
              <a:path h="179069">
                <a:moveTo>
                  <a:pt x="0" y="0"/>
                </a:moveTo>
                <a:lnTo>
                  <a:pt x="0" y="179069"/>
                </a:lnTo>
              </a:path>
            </a:pathLst>
          </a:custGeom>
          <a:ln w="19100">
            <a:solidFill>
              <a:srgbClr val="58595B"/>
            </a:solidFill>
          </a:ln>
        </p:spPr>
        <p:txBody>
          <a:bodyPr wrap="square" lIns="0" tIns="0" rIns="0" bIns="0" rtlCol="0"/>
          <a:lstStyle/>
          <a:p>
            <a:endParaRPr/>
          </a:p>
        </p:txBody>
      </p:sp>
      <p:sp>
        <p:nvSpPr>
          <p:cNvPr id="24" name="object 24"/>
          <p:cNvSpPr/>
          <p:nvPr/>
        </p:nvSpPr>
        <p:spPr>
          <a:xfrm>
            <a:off x="400583" y="1332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5" name="object 25"/>
          <p:cNvSpPr/>
          <p:nvPr/>
        </p:nvSpPr>
        <p:spPr>
          <a:xfrm>
            <a:off x="607288" y="1342974"/>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6" name="object 26"/>
          <p:cNvSpPr txBox="1"/>
          <p:nvPr/>
        </p:nvSpPr>
        <p:spPr>
          <a:xfrm>
            <a:off x="448716" y="1284912"/>
            <a:ext cx="140335" cy="274320"/>
          </a:xfrm>
          <a:prstGeom prst="rect">
            <a:avLst/>
          </a:prstGeom>
        </p:spPr>
        <p:txBody>
          <a:bodyPr vert="horz" wrap="square" lIns="0" tIns="0" rIns="0" bIns="0" rtlCol="0">
            <a:spAutoFit/>
          </a:bodyPr>
          <a:lstStyle/>
          <a:p>
            <a:pPr marL="12700">
              <a:lnSpc>
                <a:spcPct val="100000"/>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27" name="object 27"/>
          <p:cNvSpPr txBox="1"/>
          <p:nvPr/>
        </p:nvSpPr>
        <p:spPr>
          <a:xfrm>
            <a:off x="664306" y="1343831"/>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
        <p:nvSpPr>
          <p:cNvPr id="28" name="object 28"/>
          <p:cNvSpPr/>
          <p:nvPr/>
        </p:nvSpPr>
        <p:spPr>
          <a:xfrm>
            <a:off x="400583" y="2193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9" name="object 29"/>
          <p:cNvSpPr/>
          <p:nvPr/>
        </p:nvSpPr>
        <p:spPr>
          <a:xfrm>
            <a:off x="410133" y="2006561"/>
            <a:ext cx="0" cy="177800"/>
          </a:xfrm>
          <a:custGeom>
            <a:avLst/>
            <a:gdLst/>
            <a:ahLst/>
            <a:cxnLst/>
            <a:rect l="l" t="t" r="r" b="b"/>
            <a:pathLst>
              <a:path h="177800">
                <a:moveTo>
                  <a:pt x="0" y="0"/>
                </a:moveTo>
                <a:lnTo>
                  <a:pt x="0" y="177799"/>
                </a:lnTo>
              </a:path>
            </a:pathLst>
          </a:custGeom>
          <a:ln w="19100">
            <a:solidFill>
              <a:srgbClr val="58595B"/>
            </a:solidFill>
          </a:ln>
        </p:spPr>
        <p:txBody>
          <a:bodyPr wrap="square" lIns="0" tIns="0" rIns="0" bIns="0" rtlCol="0"/>
          <a:lstStyle/>
          <a:p>
            <a:endParaRPr/>
          </a:p>
        </p:txBody>
      </p:sp>
      <p:sp>
        <p:nvSpPr>
          <p:cNvPr id="30" name="object 30"/>
          <p:cNvSpPr/>
          <p:nvPr/>
        </p:nvSpPr>
        <p:spPr>
          <a:xfrm>
            <a:off x="400583" y="19970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1" name="object 31"/>
          <p:cNvSpPr/>
          <p:nvPr/>
        </p:nvSpPr>
        <p:spPr>
          <a:xfrm>
            <a:off x="607288" y="2005977"/>
            <a:ext cx="0" cy="178435"/>
          </a:xfrm>
          <a:custGeom>
            <a:avLst/>
            <a:gdLst/>
            <a:ahLst/>
            <a:cxnLst/>
            <a:rect l="l" t="t" r="r" b="b"/>
            <a:pathLst>
              <a:path h="178435">
                <a:moveTo>
                  <a:pt x="0" y="0"/>
                </a:moveTo>
                <a:lnTo>
                  <a:pt x="0" y="178053"/>
                </a:lnTo>
              </a:path>
            </a:pathLst>
          </a:custGeom>
          <a:ln w="19100">
            <a:solidFill>
              <a:srgbClr val="58595B"/>
            </a:solidFill>
          </a:ln>
        </p:spPr>
        <p:txBody>
          <a:bodyPr wrap="square" lIns="0" tIns="0" rIns="0" bIns="0" rtlCol="0"/>
          <a:lstStyle/>
          <a:p>
            <a:endParaRPr/>
          </a:p>
        </p:txBody>
      </p:sp>
      <p:sp>
        <p:nvSpPr>
          <p:cNvPr id="32" name="object 32"/>
          <p:cNvSpPr txBox="1"/>
          <p:nvPr/>
        </p:nvSpPr>
        <p:spPr>
          <a:xfrm>
            <a:off x="450516" y="1943502"/>
            <a:ext cx="127635" cy="259715"/>
          </a:xfrm>
          <a:prstGeom prst="rect">
            <a:avLst/>
          </a:prstGeom>
        </p:spPr>
        <p:txBody>
          <a:bodyPr vert="horz" wrap="square" lIns="0" tIns="0" rIns="0" bIns="0" rtlCol="0">
            <a:spAutoFit/>
          </a:bodyPr>
          <a:lstStyle/>
          <a:p>
            <a:pPr marL="12700">
              <a:lnSpc>
                <a:spcPct val="100000"/>
              </a:lnSpc>
            </a:pPr>
            <a:r>
              <a:rPr sz="1575" b="1" baseline="-21164" dirty="0">
                <a:solidFill>
                  <a:srgbClr val="58595B"/>
                </a:solidFill>
                <a:latin typeface="Arial"/>
                <a:cs typeface="Arial"/>
              </a:rPr>
              <a:t>p</a:t>
            </a:r>
            <a:r>
              <a:rPr sz="450" spc="10" dirty="0">
                <a:solidFill>
                  <a:srgbClr val="58595B"/>
                </a:solidFill>
                <a:latin typeface="Arial"/>
                <a:cs typeface="Arial"/>
              </a:rPr>
              <a:t>r</a:t>
            </a:r>
            <a:endParaRPr sz="450">
              <a:latin typeface="Arial"/>
              <a:cs typeface="Arial"/>
            </a:endParaRPr>
          </a:p>
        </p:txBody>
      </p:sp>
      <p:sp>
        <p:nvSpPr>
          <p:cNvPr id="34" name="object 3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5" name="object 3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33" name="object 33"/>
          <p:cNvSpPr txBox="1"/>
          <p:nvPr/>
        </p:nvSpPr>
        <p:spPr>
          <a:xfrm>
            <a:off x="664306" y="2006813"/>
            <a:ext cx="883919"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4779645" cy="662305"/>
          </a:xfrm>
          <a:prstGeom prst="rect">
            <a:avLst/>
          </a:prstGeom>
        </p:spPr>
        <p:txBody>
          <a:bodyPr vert="horz" wrap="square" lIns="0" tIns="0" rIns="0" bIns="0" rtlCol="0">
            <a:spAutoFit/>
          </a:bodyPr>
          <a:lstStyle/>
          <a:p>
            <a:pPr marL="12700">
              <a:lnSpc>
                <a:spcPts val="1639"/>
              </a:lnSpc>
            </a:pPr>
            <a:r>
              <a:rPr sz="1400" spc="20" dirty="0">
                <a:solidFill>
                  <a:srgbClr val="58595B"/>
                </a:solidFill>
                <a:latin typeface="Lucida Sans"/>
                <a:cs typeface="Lucida Sans"/>
              </a:rPr>
              <a:t>Be</a:t>
            </a:r>
            <a:r>
              <a:rPr sz="1400" spc="-200" dirty="0">
                <a:solidFill>
                  <a:srgbClr val="58595B"/>
                </a:solidFill>
                <a:latin typeface="Lucida Sans"/>
                <a:cs typeface="Lucida Sans"/>
              </a:rPr>
              <a:t> </a:t>
            </a:r>
            <a:r>
              <a:rPr sz="1400" spc="-70" dirty="0">
                <a:solidFill>
                  <a:srgbClr val="58595B"/>
                </a:solidFill>
                <a:latin typeface="Lucida Sans"/>
                <a:cs typeface="Lucida Sans"/>
              </a:rPr>
              <a:t>tactical</a:t>
            </a:r>
            <a:endParaRPr sz="1400">
              <a:latin typeface="Lucida Sans"/>
              <a:cs typeface="Lucida Sans"/>
            </a:endParaRPr>
          </a:p>
          <a:p>
            <a:pPr marL="12700" marR="5080">
              <a:lnSpc>
                <a:spcPts val="1600"/>
              </a:lnSpc>
              <a:spcBef>
                <a:spcPts val="80"/>
              </a:spcBef>
            </a:pPr>
            <a:r>
              <a:rPr sz="1400" spc="-50" dirty="0">
                <a:solidFill>
                  <a:srgbClr val="58595B"/>
                </a:solidFill>
                <a:latin typeface="Arial"/>
                <a:cs typeface="Arial"/>
              </a:rPr>
              <a:t>Leverage</a:t>
            </a:r>
            <a:r>
              <a:rPr sz="1400" spc="-95" dirty="0">
                <a:solidFill>
                  <a:srgbClr val="58595B"/>
                </a:solidFill>
                <a:latin typeface="Arial"/>
                <a:cs typeface="Arial"/>
              </a:rPr>
              <a:t> </a:t>
            </a:r>
            <a:r>
              <a:rPr sz="1400" spc="-10" dirty="0">
                <a:solidFill>
                  <a:srgbClr val="58595B"/>
                </a:solidFill>
                <a:latin typeface="Arial"/>
                <a:cs typeface="Arial"/>
              </a:rPr>
              <a:t>our</a:t>
            </a:r>
            <a:r>
              <a:rPr sz="1400" spc="-95" dirty="0">
                <a:solidFill>
                  <a:srgbClr val="58595B"/>
                </a:solidFill>
                <a:latin typeface="Arial"/>
                <a:cs typeface="Arial"/>
              </a:rPr>
              <a:t> </a:t>
            </a:r>
            <a:r>
              <a:rPr sz="1400" spc="-25" dirty="0">
                <a:solidFill>
                  <a:srgbClr val="58595B"/>
                </a:solidFill>
                <a:latin typeface="Arial"/>
                <a:cs typeface="Arial"/>
              </a:rPr>
              <a:t>strategic</a:t>
            </a:r>
            <a:r>
              <a:rPr sz="1400" spc="-95" dirty="0">
                <a:solidFill>
                  <a:srgbClr val="58595B"/>
                </a:solidFill>
                <a:latin typeface="Arial"/>
                <a:cs typeface="Arial"/>
              </a:rPr>
              <a:t> </a:t>
            </a:r>
            <a:r>
              <a:rPr sz="1400" spc="-40" dirty="0">
                <a:solidFill>
                  <a:srgbClr val="58595B"/>
                </a:solidFill>
                <a:latin typeface="Arial"/>
                <a:cs typeface="Arial"/>
              </a:rPr>
              <a:t>acumen</a:t>
            </a:r>
            <a:r>
              <a:rPr sz="1400" spc="-95" dirty="0">
                <a:solidFill>
                  <a:srgbClr val="58595B"/>
                </a:solidFill>
                <a:latin typeface="Arial"/>
                <a:cs typeface="Arial"/>
              </a:rPr>
              <a:t> </a:t>
            </a:r>
            <a:r>
              <a:rPr sz="1400" spc="-20" dirty="0">
                <a:solidFill>
                  <a:srgbClr val="58595B"/>
                </a:solidFill>
                <a:latin typeface="Arial"/>
                <a:cs typeface="Arial"/>
              </a:rPr>
              <a:t>and</a:t>
            </a:r>
            <a:r>
              <a:rPr sz="1400" spc="-95" dirty="0">
                <a:solidFill>
                  <a:srgbClr val="58595B"/>
                </a:solidFill>
                <a:latin typeface="Arial"/>
                <a:cs typeface="Arial"/>
              </a:rPr>
              <a:t> </a:t>
            </a:r>
            <a:r>
              <a:rPr sz="1400" dirty="0">
                <a:solidFill>
                  <a:srgbClr val="58595B"/>
                </a:solidFill>
                <a:latin typeface="Arial"/>
                <a:cs typeface="Arial"/>
              </a:rPr>
              <a:t>build</a:t>
            </a:r>
            <a:r>
              <a:rPr sz="1400" spc="-95" dirty="0">
                <a:solidFill>
                  <a:srgbClr val="58595B"/>
                </a:solidFill>
                <a:latin typeface="Arial"/>
                <a:cs typeface="Arial"/>
              </a:rPr>
              <a:t> </a:t>
            </a:r>
            <a:r>
              <a:rPr sz="1400" spc="5" dirty="0">
                <a:solidFill>
                  <a:srgbClr val="58595B"/>
                </a:solidFill>
                <a:latin typeface="Arial"/>
                <a:cs typeface="Arial"/>
              </a:rPr>
              <a:t>upon</a:t>
            </a:r>
            <a:r>
              <a:rPr sz="1400" spc="-95" dirty="0">
                <a:solidFill>
                  <a:srgbClr val="58595B"/>
                </a:solidFill>
                <a:latin typeface="Arial"/>
                <a:cs typeface="Arial"/>
              </a:rPr>
              <a:t> </a:t>
            </a:r>
            <a:r>
              <a:rPr sz="1400" spc="-10" dirty="0">
                <a:solidFill>
                  <a:srgbClr val="58595B"/>
                </a:solidFill>
                <a:latin typeface="Arial"/>
                <a:cs typeface="Arial"/>
              </a:rPr>
              <a:t>our</a:t>
            </a:r>
            <a:r>
              <a:rPr sz="1400" spc="-95" dirty="0">
                <a:solidFill>
                  <a:srgbClr val="58595B"/>
                </a:solidFill>
                <a:latin typeface="Arial"/>
                <a:cs typeface="Arial"/>
              </a:rPr>
              <a:t> </a:t>
            </a:r>
            <a:r>
              <a:rPr sz="1400" spc="-30" dirty="0">
                <a:solidFill>
                  <a:srgbClr val="58595B"/>
                </a:solidFill>
                <a:latin typeface="Arial"/>
                <a:cs typeface="Arial"/>
              </a:rPr>
              <a:t>foundations.  </a:t>
            </a:r>
            <a:r>
              <a:rPr sz="1400" spc="-45" dirty="0">
                <a:solidFill>
                  <a:srgbClr val="58595B"/>
                </a:solidFill>
                <a:latin typeface="Arial"/>
                <a:cs typeface="Arial"/>
              </a:rPr>
              <a:t>Create </a:t>
            </a:r>
            <a:r>
              <a:rPr sz="1400" spc="-80" dirty="0">
                <a:solidFill>
                  <a:srgbClr val="58595B"/>
                </a:solidFill>
                <a:latin typeface="Arial"/>
                <a:cs typeface="Arial"/>
              </a:rPr>
              <a:t>success </a:t>
            </a:r>
            <a:r>
              <a:rPr sz="1400" spc="-10" dirty="0">
                <a:solidFill>
                  <a:srgbClr val="58595B"/>
                </a:solidFill>
                <a:latin typeface="Arial"/>
                <a:cs typeface="Arial"/>
              </a:rPr>
              <a:t>through </a:t>
            </a:r>
            <a:r>
              <a:rPr sz="1400" spc="-45" dirty="0">
                <a:solidFill>
                  <a:srgbClr val="58595B"/>
                </a:solidFill>
                <a:latin typeface="Arial"/>
                <a:cs typeface="Arial"/>
              </a:rPr>
              <a:t>focussed, </a:t>
            </a:r>
            <a:r>
              <a:rPr sz="1400" spc="-15" dirty="0">
                <a:solidFill>
                  <a:srgbClr val="58595B"/>
                </a:solidFill>
                <a:latin typeface="Arial"/>
                <a:cs typeface="Arial"/>
              </a:rPr>
              <a:t>connected</a:t>
            </a:r>
            <a:r>
              <a:rPr sz="1400" spc="-235" dirty="0">
                <a:solidFill>
                  <a:srgbClr val="58595B"/>
                </a:solidFill>
                <a:latin typeface="Arial"/>
                <a:cs typeface="Arial"/>
              </a:rPr>
              <a:t> </a:t>
            </a:r>
            <a:r>
              <a:rPr sz="1400" spc="-35" dirty="0">
                <a:solidFill>
                  <a:srgbClr val="58595B"/>
                </a:solidFill>
                <a:latin typeface="Arial"/>
                <a:cs typeface="Arial"/>
              </a:rPr>
              <a:t>diversification.</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8" name="object 8"/>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9" name="object 9"/>
          <p:cNvSpPr/>
          <p:nvPr/>
        </p:nvSpPr>
        <p:spPr>
          <a:xfrm>
            <a:off x="369525" y="1057410"/>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1" name="object 11"/>
          <p:cNvSpPr/>
          <p:nvPr/>
        </p:nvSpPr>
        <p:spPr>
          <a:xfrm>
            <a:off x="369525" y="243317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3121061"/>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3" name="object 13"/>
          <p:cNvSpPr/>
          <p:nvPr/>
        </p:nvSpPr>
        <p:spPr>
          <a:xfrm>
            <a:off x="369525" y="1745294"/>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4" name="object 14"/>
          <p:cNvSpPr txBox="1">
            <a:spLocks noGrp="1"/>
          </p:cNvSpPr>
          <p:nvPr>
            <p:ph type="title"/>
          </p:nvPr>
        </p:nvSpPr>
        <p:spPr>
          <a:xfrm>
            <a:off x="3683779" y="484546"/>
            <a:ext cx="829944" cy="464184"/>
          </a:xfrm>
          <a:prstGeom prst="rect">
            <a:avLst/>
          </a:prstGeom>
        </p:spPr>
        <p:txBody>
          <a:bodyPr vert="horz" wrap="square" lIns="0" tIns="0" rIns="0" bIns="0" rtlCol="0">
            <a:spAutoFit/>
          </a:bodyPr>
          <a:lstStyle/>
          <a:p>
            <a:pPr marL="12700">
              <a:lnSpc>
                <a:spcPct val="100000"/>
              </a:lnSpc>
            </a:pPr>
            <a:r>
              <a:rPr sz="2600" spc="-45" dirty="0">
                <a:solidFill>
                  <a:srgbClr val="58595B"/>
                </a:solidFill>
                <a:latin typeface="Lucida Sans"/>
                <a:cs typeface="Lucida Sans"/>
              </a:rPr>
              <a:t>I</a:t>
            </a:r>
            <a:r>
              <a:rPr sz="2600" spc="-65" dirty="0">
                <a:solidFill>
                  <a:srgbClr val="58595B"/>
                </a:solidFill>
                <a:latin typeface="Lucida Sans"/>
                <a:cs typeface="Lucida Sans"/>
              </a:rPr>
              <a:t>o</a:t>
            </a:r>
            <a:r>
              <a:rPr sz="2600" spc="-180" dirty="0">
                <a:solidFill>
                  <a:srgbClr val="58595B"/>
                </a:solidFill>
                <a:latin typeface="Lucida Sans"/>
                <a:cs typeface="Lucida Sans"/>
              </a:rPr>
              <a:t>n</a:t>
            </a:r>
            <a:r>
              <a:rPr sz="2600" spc="-140" dirty="0">
                <a:solidFill>
                  <a:srgbClr val="58595B"/>
                </a:solidFill>
                <a:latin typeface="Lucida Sans"/>
                <a:cs typeface="Lucida Sans"/>
              </a:rPr>
              <a:t>os</a:t>
            </a:r>
            <a:endParaRPr sz="2600">
              <a:latin typeface="Lucida Sans"/>
              <a:cs typeface="Lucida Sans"/>
            </a:endParaRPr>
          </a:p>
        </p:txBody>
      </p:sp>
      <p:sp>
        <p:nvSpPr>
          <p:cNvPr id="15" name="object 15"/>
          <p:cNvSpPr txBox="1"/>
          <p:nvPr/>
        </p:nvSpPr>
        <p:spPr>
          <a:xfrm>
            <a:off x="3683779" y="1292250"/>
            <a:ext cx="934719" cy="325120"/>
          </a:xfrm>
          <a:prstGeom prst="rect">
            <a:avLst/>
          </a:prstGeom>
        </p:spPr>
        <p:txBody>
          <a:bodyPr vert="horz" wrap="square" lIns="0" tIns="0" rIns="0" bIns="0" rtlCol="0">
            <a:spAutoFit/>
          </a:bodyPr>
          <a:lstStyle/>
          <a:p>
            <a:pPr marL="12700">
              <a:lnSpc>
                <a:spcPct val="100000"/>
              </a:lnSpc>
            </a:pPr>
            <a:r>
              <a:rPr sz="1800" spc="-80" dirty="0">
                <a:solidFill>
                  <a:srgbClr val="58595B"/>
                </a:solidFill>
                <a:latin typeface="Lucida Sans"/>
                <a:cs typeface="Lucida Sans"/>
              </a:rPr>
              <a:t>Ventures</a:t>
            </a:r>
            <a:endParaRPr sz="1800">
              <a:latin typeface="Lucida Sans"/>
              <a:cs typeface="Lucida Sans"/>
            </a:endParaRPr>
          </a:p>
        </p:txBody>
      </p:sp>
      <p:sp>
        <p:nvSpPr>
          <p:cNvPr id="16" name="object 16"/>
          <p:cNvSpPr txBox="1"/>
          <p:nvPr/>
        </p:nvSpPr>
        <p:spPr>
          <a:xfrm>
            <a:off x="3683779" y="1955286"/>
            <a:ext cx="2632710" cy="325120"/>
          </a:xfrm>
          <a:prstGeom prst="rect">
            <a:avLst/>
          </a:prstGeom>
        </p:spPr>
        <p:txBody>
          <a:bodyPr vert="horz" wrap="square" lIns="0" tIns="0" rIns="0" bIns="0" rtlCol="0">
            <a:spAutoFit/>
          </a:bodyPr>
          <a:lstStyle/>
          <a:p>
            <a:pPr marL="12700">
              <a:lnSpc>
                <a:spcPct val="100000"/>
              </a:lnSpc>
            </a:pPr>
            <a:r>
              <a:rPr sz="1800" spc="-60" dirty="0">
                <a:solidFill>
                  <a:srgbClr val="58595B"/>
                </a:solidFill>
                <a:latin typeface="Lucida Sans"/>
                <a:cs typeface="Lucida Sans"/>
              </a:rPr>
              <a:t>Energising</a:t>
            </a:r>
            <a:r>
              <a:rPr sz="1800" spc="-150" dirty="0">
                <a:solidFill>
                  <a:srgbClr val="58595B"/>
                </a:solidFill>
                <a:latin typeface="Lucida Sans"/>
                <a:cs typeface="Lucida Sans"/>
              </a:rPr>
              <a:t> </a:t>
            </a:r>
            <a:r>
              <a:rPr sz="1800" spc="-50" dirty="0">
                <a:solidFill>
                  <a:srgbClr val="58595B"/>
                </a:solidFill>
                <a:latin typeface="Lucida Sans"/>
                <a:cs typeface="Lucida Sans"/>
              </a:rPr>
              <a:t>Opportunities</a:t>
            </a:r>
            <a:endParaRPr sz="1800">
              <a:latin typeface="Lucida Sans"/>
              <a:cs typeface="Lucida Sans"/>
            </a:endParaRPr>
          </a:p>
        </p:txBody>
      </p:sp>
      <p:sp>
        <p:nvSpPr>
          <p:cNvPr id="17" name="object 17"/>
          <p:cNvSpPr txBox="1"/>
          <p:nvPr/>
        </p:nvSpPr>
        <p:spPr>
          <a:xfrm>
            <a:off x="3683779" y="2656851"/>
            <a:ext cx="2086610" cy="238760"/>
          </a:xfrm>
          <a:prstGeom prst="rect">
            <a:avLst/>
          </a:prstGeom>
        </p:spPr>
        <p:txBody>
          <a:bodyPr vert="horz" wrap="square" lIns="0" tIns="0" rIns="0" bIns="0" rtlCol="0">
            <a:spAutoFit/>
          </a:bodyPr>
          <a:lstStyle/>
          <a:p>
            <a:pPr marL="12700">
              <a:lnSpc>
                <a:spcPct val="100000"/>
              </a:lnSpc>
            </a:pPr>
            <a:r>
              <a:rPr sz="1300" spc="-10" dirty="0">
                <a:solidFill>
                  <a:srgbClr val="58595B"/>
                </a:solidFill>
                <a:latin typeface="Arial"/>
                <a:cs typeface="Arial"/>
              </a:rPr>
              <a:t>People  </a:t>
            </a:r>
            <a:r>
              <a:rPr sz="1300" spc="-50" dirty="0">
                <a:solidFill>
                  <a:srgbClr val="58595B"/>
                </a:solidFill>
                <a:latin typeface="Arial"/>
                <a:cs typeface="Arial"/>
              </a:rPr>
              <a:t>|  </a:t>
            </a:r>
            <a:r>
              <a:rPr sz="1300" spc="5" dirty="0">
                <a:solidFill>
                  <a:srgbClr val="58595B"/>
                </a:solidFill>
                <a:latin typeface="Arial"/>
                <a:cs typeface="Arial"/>
              </a:rPr>
              <a:t>Capital  </a:t>
            </a:r>
            <a:r>
              <a:rPr sz="1300" spc="-50" dirty="0">
                <a:solidFill>
                  <a:srgbClr val="58595B"/>
                </a:solidFill>
                <a:latin typeface="Arial"/>
                <a:cs typeface="Arial"/>
              </a:rPr>
              <a:t>|</a:t>
            </a:r>
            <a:r>
              <a:rPr sz="1300" spc="235" dirty="0">
                <a:solidFill>
                  <a:srgbClr val="58595B"/>
                </a:solidFill>
                <a:latin typeface="Arial"/>
                <a:cs typeface="Arial"/>
              </a:rPr>
              <a:t> </a:t>
            </a:r>
            <a:r>
              <a:rPr sz="1300" spc="-10" dirty="0">
                <a:solidFill>
                  <a:srgbClr val="58595B"/>
                </a:solidFill>
                <a:latin typeface="Arial"/>
                <a:cs typeface="Arial"/>
              </a:rPr>
              <a:t>Strategy</a:t>
            </a:r>
            <a:endParaRPr sz="1300">
              <a:latin typeface="Arial"/>
              <a:cs typeface="Arial"/>
            </a:endParaRPr>
          </a:p>
        </p:txBody>
      </p:sp>
      <p:sp>
        <p:nvSpPr>
          <p:cNvPr id="18" name="object 18"/>
          <p:cNvSpPr/>
          <p:nvPr/>
        </p:nvSpPr>
        <p:spPr>
          <a:xfrm>
            <a:off x="400583" y="8680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9" name="object 19"/>
          <p:cNvSpPr/>
          <p:nvPr/>
        </p:nvSpPr>
        <p:spPr>
          <a:xfrm>
            <a:off x="410133" y="67941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0" name="object 20"/>
          <p:cNvSpPr/>
          <p:nvPr/>
        </p:nvSpPr>
        <p:spPr>
          <a:xfrm>
            <a:off x="400583" y="669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1" name="object 21"/>
          <p:cNvSpPr/>
          <p:nvPr/>
        </p:nvSpPr>
        <p:spPr>
          <a:xfrm>
            <a:off x="607288" y="67985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22" name="object 22"/>
          <p:cNvSpPr txBox="1"/>
          <p:nvPr/>
        </p:nvSpPr>
        <p:spPr>
          <a:xfrm>
            <a:off x="476996" y="636823"/>
            <a:ext cx="97155" cy="259715"/>
          </a:xfrm>
          <a:prstGeom prst="rect">
            <a:avLst/>
          </a:prstGeom>
        </p:spPr>
        <p:txBody>
          <a:bodyPr vert="horz" wrap="square" lIns="0" tIns="0" rIns="0" bIns="0" rtlCol="0">
            <a:spAutoFit/>
          </a:bodyPr>
          <a:lstStyle/>
          <a:p>
            <a:pPr marL="12700">
              <a:lnSpc>
                <a:spcPct val="100000"/>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23" name="object 23"/>
          <p:cNvSpPr txBox="1"/>
          <p:nvPr/>
        </p:nvSpPr>
        <p:spPr>
          <a:xfrm>
            <a:off x="664306" y="675323"/>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24" name="object 24"/>
          <p:cNvSpPr/>
          <p:nvPr/>
        </p:nvSpPr>
        <p:spPr>
          <a:xfrm>
            <a:off x="400583" y="15309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5" name="object 25"/>
          <p:cNvSpPr/>
          <p:nvPr/>
        </p:nvSpPr>
        <p:spPr>
          <a:xfrm>
            <a:off x="410133" y="1342351"/>
            <a:ext cx="0" cy="179070"/>
          </a:xfrm>
          <a:custGeom>
            <a:avLst/>
            <a:gdLst/>
            <a:ahLst/>
            <a:cxnLst/>
            <a:rect l="l" t="t" r="r" b="b"/>
            <a:pathLst>
              <a:path h="179069">
                <a:moveTo>
                  <a:pt x="0" y="0"/>
                </a:moveTo>
                <a:lnTo>
                  <a:pt x="0" y="179069"/>
                </a:lnTo>
              </a:path>
            </a:pathLst>
          </a:custGeom>
          <a:ln w="19100">
            <a:solidFill>
              <a:srgbClr val="58595B"/>
            </a:solidFill>
          </a:ln>
        </p:spPr>
        <p:txBody>
          <a:bodyPr wrap="square" lIns="0" tIns="0" rIns="0" bIns="0" rtlCol="0"/>
          <a:lstStyle/>
          <a:p>
            <a:endParaRPr/>
          </a:p>
        </p:txBody>
      </p:sp>
      <p:sp>
        <p:nvSpPr>
          <p:cNvPr id="26" name="object 26"/>
          <p:cNvSpPr/>
          <p:nvPr/>
        </p:nvSpPr>
        <p:spPr>
          <a:xfrm>
            <a:off x="400583" y="1332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7" name="object 27"/>
          <p:cNvSpPr/>
          <p:nvPr/>
        </p:nvSpPr>
        <p:spPr>
          <a:xfrm>
            <a:off x="607288" y="1342974"/>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8" name="object 28"/>
          <p:cNvSpPr txBox="1"/>
          <p:nvPr/>
        </p:nvSpPr>
        <p:spPr>
          <a:xfrm>
            <a:off x="448716" y="1284912"/>
            <a:ext cx="140335" cy="274320"/>
          </a:xfrm>
          <a:prstGeom prst="rect">
            <a:avLst/>
          </a:prstGeom>
        </p:spPr>
        <p:txBody>
          <a:bodyPr vert="horz" wrap="square" lIns="0" tIns="0" rIns="0" bIns="0" rtlCol="0">
            <a:spAutoFit/>
          </a:bodyPr>
          <a:lstStyle/>
          <a:p>
            <a:pPr marL="12700">
              <a:lnSpc>
                <a:spcPct val="100000"/>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29" name="object 29"/>
          <p:cNvSpPr txBox="1"/>
          <p:nvPr/>
        </p:nvSpPr>
        <p:spPr>
          <a:xfrm>
            <a:off x="664306" y="1343831"/>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
        <p:nvSpPr>
          <p:cNvPr id="30" name="object 30"/>
          <p:cNvSpPr/>
          <p:nvPr/>
        </p:nvSpPr>
        <p:spPr>
          <a:xfrm>
            <a:off x="400583" y="2193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1" name="object 31"/>
          <p:cNvSpPr/>
          <p:nvPr/>
        </p:nvSpPr>
        <p:spPr>
          <a:xfrm>
            <a:off x="410133" y="2006561"/>
            <a:ext cx="0" cy="177800"/>
          </a:xfrm>
          <a:custGeom>
            <a:avLst/>
            <a:gdLst/>
            <a:ahLst/>
            <a:cxnLst/>
            <a:rect l="l" t="t" r="r" b="b"/>
            <a:pathLst>
              <a:path h="177800">
                <a:moveTo>
                  <a:pt x="0" y="0"/>
                </a:moveTo>
                <a:lnTo>
                  <a:pt x="0" y="177799"/>
                </a:lnTo>
              </a:path>
            </a:pathLst>
          </a:custGeom>
          <a:ln w="19100">
            <a:solidFill>
              <a:srgbClr val="58595B"/>
            </a:solidFill>
          </a:ln>
        </p:spPr>
        <p:txBody>
          <a:bodyPr wrap="square" lIns="0" tIns="0" rIns="0" bIns="0" rtlCol="0"/>
          <a:lstStyle/>
          <a:p>
            <a:endParaRPr/>
          </a:p>
        </p:txBody>
      </p:sp>
      <p:sp>
        <p:nvSpPr>
          <p:cNvPr id="32" name="object 32"/>
          <p:cNvSpPr/>
          <p:nvPr/>
        </p:nvSpPr>
        <p:spPr>
          <a:xfrm>
            <a:off x="400583" y="19970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3" name="object 33"/>
          <p:cNvSpPr/>
          <p:nvPr/>
        </p:nvSpPr>
        <p:spPr>
          <a:xfrm>
            <a:off x="607288" y="2005977"/>
            <a:ext cx="0" cy="178435"/>
          </a:xfrm>
          <a:custGeom>
            <a:avLst/>
            <a:gdLst/>
            <a:ahLst/>
            <a:cxnLst/>
            <a:rect l="l" t="t" r="r" b="b"/>
            <a:pathLst>
              <a:path h="178435">
                <a:moveTo>
                  <a:pt x="0" y="0"/>
                </a:moveTo>
                <a:lnTo>
                  <a:pt x="0" y="178053"/>
                </a:lnTo>
              </a:path>
            </a:pathLst>
          </a:custGeom>
          <a:ln w="19100">
            <a:solidFill>
              <a:srgbClr val="58595B"/>
            </a:solidFill>
          </a:ln>
        </p:spPr>
        <p:txBody>
          <a:bodyPr wrap="square" lIns="0" tIns="0" rIns="0" bIns="0" rtlCol="0"/>
          <a:lstStyle/>
          <a:p>
            <a:endParaRPr/>
          </a:p>
        </p:txBody>
      </p:sp>
      <p:sp>
        <p:nvSpPr>
          <p:cNvPr id="34" name="object 34"/>
          <p:cNvSpPr txBox="1"/>
          <p:nvPr/>
        </p:nvSpPr>
        <p:spPr>
          <a:xfrm>
            <a:off x="450516" y="1943502"/>
            <a:ext cx="127635" cy="259715"/>
          </a:xfrm>
          <a:prstGeom prst="rect">
            <a:avLst/>
          </a:prstGeom>
        </p:spPr>
        <p:txBody>
          <a:bodyPr vert="horz" wrap="square" lIns="0" tIns="0" rIns="0" bIns="0" rtlCol="0">
            <a:spAutoFit/>
          </a:bodyPr>
          <a:lstStyle/>
          <a:p>
            <a:pPr marL="12700">
              <a:lnSpc>
                <a:spcPct val="100000"/>
              </a:lnSpc>
            </a:pPr>
            <a:r>
              <a:rPr sz="1575" b="1" baseline="-21164" dirty="0">
                <a:solidFill>
                  <a:srgbClr val="58595B"/>
                </a:solidFill>
                <a:latin typeface="Arial"/>
                <a:cs typeface="Arial"/>
              </a:rPr>
              <a:t>p</a:t>
            </a:r>
            <a:r>
              <a:rPr sz="450" spc="10" dirty="0">
                <a:solidFill>
                  <a:srgbClr val="58595B"/>
                </a:solidFill>
                <a:latin typeface="Arial"/>
                <a:cs typeface="Arial"/>
              </a:rPr>
              <a:t>r</a:t>
            </a:r>
            <a:endParaRPr sz="450">
              <a:latin typeface="Arial"/>
              <a:cs typeface="Arial"/>
            </a:endParaRPr>
          </a:p>
        </p:txBody>
      </p:sp>
      <p:sp>
        <p:nvSpPr>
          <p:cNvPr id="35" name="object 35"/>
          <p:cNvSpPr txBox="1"/>
          <p:nvPr/>
        </p:nvSpPr>
        <p:spPr>
          <a:xfrm>
            <a:off x="664306" y="2006813"/>
            <a:ext cx="883919"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p:txBody>
      </p:sp>
      <p:sp>
        <p:nvSpPr>
          <p:cNvPr id="36" name="object 36"/>
          <p:cNvSpPr/>
          <p:nvPr/>
        </p:nvSpPr>
        <p:spPr>
          <a:xfrm>
            <a:off x="400583" y="2856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7" name="object 37"/>
          <p:cNvSpPr/>
          <p:nvPr/>
        </p:nvSpPr>
        <p:spPr>
          <a:xfrm>
            <a:off x="410133" y="266950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38" name="object 38"/>
          <p:cNvSpPr/>
          <p:nvPr/>
        </p:nvSpPr>
        <p:spPr>
          <a:xfrm>
            <a:off x="400583" y="265997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9" name="object 39"/>
          <p:cNvSpPr/>
          <p:nvPr/>
        </p:nvSpPr>
        <p:spPr>
          <a:xfrm>
            <a:off x="607288" y="2669006"/>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40" name="object 40"/>
          <p:cNvSpPr txBox="1"/>
          <p:nvPr/>
        </p:nvSpPr>
        <p:spPr>
          <a:xfrm>
            <a:off x="455898" y="2616250"/>
            <a:ext cx="112395" cy="255270"/>
          </a:xfrm>
          <a:prstGeom prst="rect">
            <a:avLst/>
          </a:prstGeom>
        </p:spPr>
        <p:txBody>
          <a:bodyPr vert="horz" wrap="square" lIns="0" tIns="0" rIns="0" bIns="0" rtlCol="0">
            <a:spAutoFit/>
          </a:bodyPr>
          <a:lstStyle/>
          <a:p>
            <a:pPr marL="12700">
              <a:lnSpc>
                <a:spcPct val="100000"/>
              </a:lnSpc>
            </a:pPr>
            <a:r>
              <a:rPr sz="1575" b="1" spc="-15" baseline="-18518" dirty="0">
                <a:solidFill>
                  <a:srgbClr val="58595B"/>
                </a:solidFill>
                <a:latin typeface="Arial"/>
                <a:cs typeface="Arial"/>
              </a:rPr>
              <a:t>s</a:t>
            </a:r>
            <a:r>
              <a:rPr sz="450" spc="5" dirty="0">
                <a:solidFill>
                  <a:srgbClr val="58595B"/>
                </a:solidFill>
                <a:latin typeface="Arial"/>
                <a:cs typeface="Arial"/>
              </a:rPr>
              <a:t>l</a:t>
            </a:r>
            <a:endParaRPr sz="450">
              <a:latin typeface="Arial"/>
              <a:cs typeface="Arial"/>
            </a:endParaRPr>
          </a:p>
        </p:txBody>
      </p:sp>
      <p:sp>
        <p:nvSpPr>
          <p:cNvPr id="42" name="object 4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3" name="object 4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41" name="object 41"/>
          <p:cNvSpPr txBox="1"/>
          <p:nvPr/>
        </p:nvSpPr>
        <p:spPr>
          <a:xfrm>
            <a:off x="664306" y="2667138"/>
            <a:ext cx="988060"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Gill Sans MT"/>
                <a:cs typeface="Gill Sans MT"/>
              </a:rPr>
              <a:t>solution</a:t>
            </a:r>
            <a:r>
              <a:rPr sz="1000" spc="-40" dirty="0">
                <a:solidFill>
                  <a:srgbClr val="58595B"/>
                </a:solidFill>
                <a:latin typeface="Gill Sans MT"/>
                <a:cs typeface="Gill Sans MT"/>
              </a:rPr>
              <a:t> </a:t>
            </a:r>
            <a:r>
              <a:rPr sz="1000" spc="20" dirty="0">
                <a:solidFill>
                  <a:srgbClr val="58595B"/>
                </a:solidFill>
                <a:latin typeface="Tahoma"/>
                <a:cs typeface="Tahoma"/>
              </a:rPr>
              <a:t>streams</a:t>
            </a:r>
            <a:endParaRPr sz="1000">
              <a:latin typeface="Tahoma"/>
              <a:cs typeface="Tahoma"/>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8" name="object 8"/>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9" name="object 9"/>
          <p:cNvSpPr/>
          <p:nvPr/>
        </p:nvSpPr>
        <p:spPr>
          <a:xfrm>
            <a:off x="369525" y="1057410"/>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1" name="object 11"/>
          <p:cNvSpPr/>
          <p:nvPr/>
        </p:nvSpPr>
        <p:spPr>
          <a:xfrm>
            <a:off x="369525" y="243317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3121061"/>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3" name="object 13"/>
          <p:cNvSpPr/>
          <p:nvPr/>
        </p:nvSpPr>
        <p:spPr>
          <a:xfrm>
            <a:off x="369525" y="3808945"/>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4" name="object 14"/>
          <p:cNvSpPr/>
          <p:nvPr/>
        </p:nvSpPr>
        <p:spPr>
          <a:xfrm>
            <a:off x="369525" y="1745294"/>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5" name="object 15"/>
          <p:cNvSpPr txBox="1">
            <a:spLocks noGrp="1"/>
          </p:cNvSpPr>
          <p:nvPr>
            <p:ph type="title"/>
          </p:nvPr>
        </p:nvSpPr>
        <p:spPr>
          <a:xfrm>
            <a:off x="3683779" y="484546"/>
            <a:ext cx="829944" cy="464184"/>
          </a:xfrm>
          <a:prstGeom prst="rect">
            <a:avLst/>
          </a:prstGeom>
        </p:spPr>
        <p:txBody>
          <a:bodyPr vert="horz" wrap="square" lIns="0" tIns="0" rIns="0" bIns="0" rtlCol="0">
            <a:spAutoFit/>
          </a:bodyPr>
          <a:lstStyle/>
          <a:p>
            <a:pPr marL="12700">
              <a:lnSpc>
                <a:spcPct val="100000"/>
              </a:lnSpc>
            </a:pPr>
            <a:r>
              <a:rPr sz="2600" spc="-45" dirty="0">
                <a:solidFill>
                  <a:srgbClr val="58595B"/>
                </a:solidFill>
                <a:latin typeface="Lucida Sans"/>
                <a:cs typeface="Lucida Sans"/>
              </a:rPr>
              <a:t>I</a:t>
            </a:r>
            <a:r>
              <a:rPr sz="2600" spc="-65" dirty="0">
                <a:solidFill>
                  <a:srgbClr val="58595B"/>
                </a:solidFill>
                <a:latin typeface="Lucida Sans"/>
                <a:cs typeface="Lucida Sans"/>
              </a:rPr>
              <a:t>o</a:t>
            </a:r>
            <a:r>
              <a:rPr sz="2600" spc="-180" dirty="0">
                <a:solidFill>
                  <a:srgbClr val="58595B"/>
                </a:solidFill>
                <a:latin typeface="Lucida Sans"/>
                <a:cs typeface="Lucida Sans"/>
              </a:rPr>
              <a:t>n</a:t>
            </a:r>
            <a:r>
              <a:rPr sz="2600" spc="-140" dirty="0">
                <a:solidFill>
                  <a:srgbClr val="58595B"/>
                </a:solidFill>
                <a:latin typeface="Lucida Sans"/>
                <a:cs typeface="Lucida Sans"/>
              </a:rPr>
              <a:t>os</a:t>
            </a:r>
            <a:endParaRPr sz="2600">
              <a:latin typeface="Lucida Sans"/>
              <a:cs typeface="Lucida Sans"/>
            </a:endParaRPr>
          </a:p>
        </p:txBody>
      </p:sp>
      <p:sp>
        <p:nvSpPr>
          <p:cNvPr id="16" name="object 16"/>
          <p:cNvSpPr txBox="1"/>
          <p:nvPr/>
        </p:nvSpPr>
        <p:spPr>
          <a:xfrm>
            <a:off x="3683779" y="1292250"/>
            <a:ext cx="934719" cy="325120"/>
          </a:xfrm>
          <a:prstGeom prst="rect">
            <a:avLst/>
          </a:prstGeom>
        </p:spPr>
        <p:txBody>
          <a:bodyPr vert="horz" wrap="square" lIns="0" tIns="0" rIns="0" bIns="0" rtlCol="0">
            <a:spAutoFit/>
          </a:bodyPr>
          <a:lstStyle/>
          <a:p>
            <a:pPr marL="12700">
              <a:lnSpc>
                <a:spcPct val="100000"/>
              </a:lnSpc>
            </a:pPr>
            <a:r>
              <a:rPr sz="1800" spc="-80" dirty="0">
                <a:solidFill>
                  <a:srgbClr val="58595B"/>
                </a:solidFill>
                <a:latin typeface="Lucida Sans"/>
                <a:cs typeface="Lucida Sans"/>
              </a:rPr>
              <a:t>Ventures</a:t>
            </a:r>
            <a:endParaRPr sz="1800">
              <a:latin typeface="Lucida Sans"/>
              <a:cs typeface="Lucida Sans"/>
            </a:endParaRPr>
          </a:p>
        </p:txBody>
      </p:sp>
      <p:sp>
        <p:nvSpPr>
          <p:cNvPr id="17" name="object 17"/>
          <p:cNvSpPr txBox="1"/>
          <p:nvPr/>
        </p:nvSpPr>
        <p:spPr>
          <a:xfrm>
            <a:off x="3683779" y="1955286"/>
            <a:ext cx="2632710" cy="325120"/>
          </a:xfrm>
          <a:prstGeom prst="rect">
            <a:avLst/>
          </a:prstGeom>
        </p:spPr>
        <p:txBody>
          <a:bodyPr vert="horz" wrap="square" lIns="0" tIns="0" rIns="0" bIns="0" rtlCol="0">
            <a:spAutoFit/>
          </a:bodyPr>
          <a:lstStyle/>
          <a:p>
            <a:pPr marL="12700">
              <a:lnSpc>
                <a:spcPct val="100000"/>
              </a:lnSpc>
            </a:pPr>
            <a:r>
              <a:rPr sz="1800" spc="-60" dirty="0">
                <a:solidFill>
                  <a:srgbClr val="58595B"/>
                </a:solidFill>
                <a:latin typeface="Lucida Sans"/>
                <a:cs typeface="Lucida Sans"/>
              </a:rPr>
              <a:t>Energising</a:t>
            </a:r>
            <a:r>
              <a:rPr sz="1800" spc="-150" dirty="0">
                <a:solidFill>
                  <a:srgbClr val="58595B"/>
                </a:solidFill>
                <a:latin typeface="Lucida Sans"/>
                <a:cs typeface="Lucida Sans"/>
              </a:rPr>
              <a:t> </a:t>
            </a:r>
            <a:r>
              <a:rPr sz="1800" spc="-50" dirty="0">
                <a:solidFill>
                  <a:srgbClr val="58595B"/>
                </a:solidFill>
                <a:latin typeface="Lucida Sans"/>
                <a:cs typeface="Lucida Sans"/>
              </a:rPr>
              <a:t>Opportunities</a:t>
            </a:r>
            <a:endParaRPr sz="1800">
              <a:latin typeface="Lucida Sans"/>
              <a:cs typeface="Lucida Sans"/>
            </a:endParaRPr>
          </a:p>
        </p:txBody>
      </p:sp>
      <p:sp>
        <p:nvSpPr>
          <p:cNvPr id="18" name="object 18"/>
          <p:cNvSpPr txBox="1"/>
          <p:nvPr/>
        </p:nvSpPr>
        <p:spPr>
          <a:xfrm>
            <a:off x="3683779" y="2656851"/>
            <a:ext cx="2086610" cy="238760"/>
          </a:xfrm>
          <a:prstGeom prst="rect">
            <a:avLst/>
          </a:prstGeom>
        </p:spPr>
        <p:txBody>
          <a:bodyPr vert="horz" wrap="square" lIns="0" tIns="0" rIns="0" bIns="0" rtlCol="0">
            <a:spAutoFit/>
          </a:bodyPr>
          <a:lstStyle/>
          <a:p>
            <a:pPr marL="12700">
              <a:lnSpc>
                <a:spcPct val="100000"/>
              </a:lnSpc>
            </a:pPr>
            <a:r>
              <a:rPr sz="1300" spc="-10" dirty="0">
                <a:solidFill>
                  <a:srgbClr val="58595B"/>
                </a:solidFill>
                <a:latin typeface="Arial"/>
                <a:cs typeface="Arial"/>
              </a:rPr>
              <a:t>People  </a:t>
            </a:r>
            <a:r>
              <a:rPr sz="1300" spc="-50" dirty="0">
                <a:solidFill>
                  <a:srgbClr val="58595B"/>
                </a:solidFill>
                <a:latin typeface="Arial"/>
                <a:cs typeface="Arial"/>
              </a:rPr>
              <a:t>|  </a:t>
            </a:r>
            <a:r>
              <a:rPr sz="1300" spc="5" dirty="0">
                <a:solidFill>
                  <a:srgbClr val="58595B"/>
                </a:solidFill>
                <a:latin typeface="Arial"/>
                <a:cs typeface="Arial"/>
              </a:rPr>
              <a:t>Capital  </a:t>
            </a:r>
            <a:r>
              <a:rPr sz="1300" spc="-50" dirty="0">
                <a:solidFill>
                  <a:srgbClr val="58595B"/>
                </a:solidFill>
                <a:latin typeface="Arial"/>
                <a:cs typeface="Arial"/>
              </a:rPr>
              <a:t>|</a:t>
            </a:r>
            <a:r>
              <a:rPr sz="1300" spc="235" dirty="0">
                <a:solidFill>
                  <a:srgbClr val="58595B"/>
                </a:solidFill>
                <a:latin typeface="Arial"/>
                <a:cs typeface="Arial"/>
              </a:rPr>
              <a:t> </a:t>
            </a:r>
            <a:r>
              <a:rPr sz="1300" spc="-10" dirty="0">
                <a:solidFill>
                  <a:srgbClr val="58595B"/>
                </a:solidFill>
                <a:latin typeface="Arial"/>
                <a:cs typeface="Arial"/>
              </a:rPr>
              <a:t>Strategy</a:t>
            </a:r>
            <a:endParaRPr sz="1300">
              <a:latin typeface="Arial"/>
              <a:cs typeface="Arial"/>
            </a:endParaRPr>
          </a:p>
        </p:txBody>
      </p:sp>
      <p:sp>
        <p:nvSpPr>
          <p:cNvPr id="19" name="object 19"/>
          <p:cNvSpPr txBox="1"/>
          <p:nvPr/>
        </p:nvSpPr>
        <p:spPr>
          <a:xfrm>
            <a:off x="3683779" y="3357051"/>
            <a:ext cx="1652905" cy="238760"/>
          </a:xfrm>
          <a:prstGeom prst="rect">
            <a:avLst/>
          </a:prstGeom>
        </p:spPr>
        <p:txBody>
          <a:bodyPr vert="horz" wrap="square" lIns="0" tIns="0" rIns="0" bIns="0" rtlCol="0">
            <a:spAutoFit/>
          </a:bodyPr>
          <a:lstStyle/>
          <a:p>
            <a:pPr marL="12700">
              <a:lnSpc>
                <a:spcPct val="100000"/>
              </a:lnSpc>
            </a:pPr>
            <a:r>
              <a:rPr sz="1300" spc="-10" dirty="0">
                <a:solidFill>
                  <a:srgbClr val="58595B"/>
                </a:solidFill>
                <a:latin typeface="Arial"/>
                <a:cs typeface="Arial"/>
              </a:rPr>
              <a:t>Energising</a:t>
            </a:r>
            <a:r>
              <a:rPr sz="1300" spc="-70" dirty="0">
                <a:solidFill>
                  <a:srgbClr val="58595B"/>
                </a:solidFill>
                <a:latin typeface="Arial"/>
                <a:cs typeface="Arial"/>
              </a:rPr>
              <a:t> </a:t>
            </a:r>
            <a:r>
              <a:rPr sz="1300" spc="-10" dirty="0">
                <a:solidFill>
                  <a:srgbClr val="58595B"/>
                </a:solidFill>
                <a:latin typeface="Arial"/>
                <a:cs typeface="Arial"/>
              </a:rPr>
              <a:t>Leadership</a:t>
            </a:r>
            <a:endParaRPr sz="1300">
              <a:latin typeface="Arial"/>
              <a:cs typeface="Arial"/>
            </a:endParaRPr>
          </a:p>
        </p:txBody>
      </p:sp>
      <p:sp>
        <p:nvSpPr>
          <p:cNvPr id="20" name="object 20"/>
          <p:cNvSpPr/>
          <p:nvPr/>
        </p:nvSpPr>
        <p:spPr>
          <a:xfrm>
            <a:off x="400583" y="8680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1" name="object 21"/>
          <p:cNvSpPr/>
          <p:nvPr/>
        </p:nvSpPr>
        <p:spPr>
          <a:xfrm>
            <a:off x="410133" y="67941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2" name="object 22"/>
          <p:cNvSpPr/>
          <p:nvPr/>
        </p:nvSpPr>
        <p:spPr>
          <a:xfrm>
            <a:off x="400583" y="669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3" name="object 23"/>
          <p:cNvSpPr/>
          <p:nvPr/>
        </p:nvSpPr>
        <p:spPr>
          <a:xfrm>
            <a:off x="607288" y="67985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24" name="object 24"/>
          <p:cNvSpPr txBox="1"/>
          <p:nvPr/>
        </p:nvSpPr>
        <p:spPr>
          <a:xfrm>
            <a:off x="476996" y="636823"/>
            <a:ext cx="97155" cy="259715"/>
          </a:xfrm>
          <a:prstGeom prst="rect">
            <a:avLst/>
          </a:prstGeom>
        </p:spPr>
        <p:txBody>
          <a:bodyPr vert="horz" wrap="square" lIns="0" tIns="0" rIns="0" bIns="0" rtlCol="0">
            <a:spAutoFit/>
          </a:bodyPr>
          <a:lstStyle/>
          <a:p>
            <a:pPr marL="12700">
              <a:lnSpc>
                <a:spcPct val="100000"/>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25" name="object 25"/>
          <p:cNvSpPr txBox="1"/>
          <p:nvPr/>
        </p:nvSpPr>
        <p:spPr>
          <a:xfrm>
            <a:off x="664306" y="675323"/>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26" name="object 26"/>
          <p:cNvSpPr/>
          <p:nvPr/>
        </p:nvSpPr>
        <p:spPr>
          <a:xfrm>
            <a:off x="400583" y="15309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7" name="object 27"/>
          <p:cNvSpPr/>
          <p:nvPr/>
        </p:nvSpPr>
        <p:spPr>
          <a:xfrm>
            <a:off x="410133" y="1342351"/>
            <a:ext cx="0" cy="179070"/>
          </a:xfrm>
          <a:custGeom>
            <a:avLst/>
            <a:gdLst/>
            <a:ahLst/>
            <a:cxnLst/>
            <a:rect l="l" t="t" r="r" b="b"/>
            <a:pathLst>
              <a:path h="179069">
                <a:moveTo>
                  <a:pt x="0" y="0"/>
                </a:moveTo>
                <a:lnTo>
                  <a:pt x="0" y="179069"/>
                </a:lnTo>
              </a:path>
            </a:pathLst>
          </a:custGeom>
          <a:ln w="19100">
            <a:solidFill>
              <a:srgbClr val="58595B"/>
            </a:solidFill>
          </a:ln>
        </p:spPr>
        <p:txBody>
          <a:bodyPr wrap="square" lIns="0" tIns="0" rIns="0" bIns="0" rtlCol="0"/>
          <a:lstStyle/>
          <a:p>
            <a:endParaRPr/>
          </a:p>
        </p:txBody>
      </p:sp>
      <p:sp>
        <p:nvSpPr>
          <p:cNvPr id="28" name="object 28"/>
          <p:cNvSpPr/>
          <p:nvPr/>
        </p:nvSpPr>
        <p:spPr>
          <a:xfrm>
            <a:off x="400583" y="1332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9" name="object 29"/>
          <p:cNvSpPr/>
          <p:nvPr/>
        </p:nvSpPr>
        <p:spPr>
          <a:xfrm>
            <a:off x="607288" y="1342974"/>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30" name="object 30"/>
          <p:cNvSpPr txBox="1"/>
          <p:nvPr/>
        </p:nvSpPr>
        <p:spPr>
          <a:xfrm>
            <a:off x="448716" y="1284912"/>
            <a:ext cx="140335" cy="274320"/>
          </a:xfrm>
          <a:prstGeom prst="rect">
            <a:avLst/>
          </a:prstGeom>
        </p:spPr>
        <p:txBody>
          <a:bodyPr vert="horz" wrap="square" lIns="0" tIns="0" rIns="0" bIns="0" rtlCol="0">
            <a:spAutoFit/>
          </a:bodyPr>
          <a:lstStyle/>
          <a:p>
            <a:pPr marL="12700">
              <a:lnSpc>
                <a:spcPct val="100000"/>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31" name="object 31"/>
          <p:cNvSpPr txBox="1"/>
          <p:nvPr/>
        </p:nvSpPr>
        <p:spPr>
          <a:xfrm>
            <a:off x="664306" y="1343831"/>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
        <p:nvSpPr>
          <p:cNvPr id="32" name="object 32"/>
          <p:cNvSpPr/>
          <p:nvPr/>
        </p:nvSpPr>
        <p:spPr>
          <a:xfrm>
            <a:off x="400583" y="2193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3" name="object 33"/>
          <p:cNvSpPr/>
          <p:nvPr/>
        </p:nvSpPr>
        <p:spPr>
          <a:xfrm>
            <a:off x="410133" y="2006561"/>
            <a:ext cx="0" cy="177800"/>
          </a:xfrm>
          <a:custGeom>
            <a:avLst/>
            <a:gdLst/>
            <a:ahLst/>
            <a:cxnLst/>
            <a:rect l="l" t="t" r="r" b="b"/>
            <a:pathLst>
              <a:path h="177800">
                <a:moveTo>
                  <a:pt x="0" y="0"/>
                </a:moveTo>
                <a:lnTo>
                  <a:pt x="0" y="177799"/>
                </a:lnTo>
              </a:path>
            </a:pathLst>
          </a:custGeom>
          <a:ln w="19100">
            <a:solidFill>
              <a:srgbClr val="58595B"/>
            </a:solidFill>
          </a:ln>
        </p:spPr>
        <p:txBody>
          <a:bodyPr wrap="square" lIns="0" tIns="0" rIns="0" bIns="0" rtlCol="0"/>
          <a:lstStyle/>
          <a:p>
            <a:endParaRPr/>
          </a:p>
        </p:txBody>
      </p:sp>
      <p:sp>
        <p:nvSpPr>
          <p:cNvPr id="34" name="object 34"/>
          <p:cNvSpPr/>
          <p:nvPr/>
        </p:nvSpPr>
        <p:spPr>
          <a:xfrm>
            <a:off x="400583" y="19970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5" name="object 35"/>
          <p:cNvSpPr/>
          <p:nvPr/>
        </p:nvSpPr>
        <p:spPr>
          <a:xfrm>
            <a:off x="607288" y="2005977"/>
            <a:ext cx="0" cy="178435"/>
          </a:xfrm>
          <a:custGeom>
            <a:avLst/>
            <a:gdLst/>
            <a:ahLst/>
            <a:cxnLst/>
            <a:rect l="l" t="t" r="r" b="b"/>
            <a:pathLst>
              <a:path h="178435">
                <a:moveTo>
                  <a:pt x="0" y="0"/>
                </a:moveTo>
                <a:lnTo>
                  <a:pt x="0" y="178053"/>
                </a:lnTo>
              </a:path>
            </a:pathLst>
          </a:custGeom>
          <a:ln w="19100">
            <a:solidFill>
              <a:srgbClr val="58595B"/>
            </a:solidFill>
          </a:ln>
        </p:spPr>
        <p:txBody>
          <a:bodyPr wrap="square" lIns="0" tIns="0" rIns="0" bIns="0" rtlCol="0"/>
          <a:lstStyle/>
          <a:p>
            <a:endParaRPr/>
          </a:p>
        </p:txBody>
      </p:sp>
      <p:sp>
        <p:nvSpPr>
          <p:cNvPr id="36" name="object 36"/>
          <p:cNvSpPr txBox="1"/>
          <p:nvPr/>
        </p:nvSpPr>
        <p:spPr>
          <a:xfrm>
            <a:off x="450516" y="1943502"/>
            <a:ext cx="127635" cy="259715"/>
          </a:xfrm>
          <a:prstGeom prst="rect">
            <a:avLst/>
          </a:prstGeom>
        </p:spPr>
        <p:txBody>
          <a:bodyPr vert="horz" wrap="square" lIns="0" tIns="0" rIns="0" bIns="0" rtlCol="0">
            <a:spAutoFit/>
          </a:bodyPr>
          <a:lstStyle/>
          <a:p>
            <a:pPr marL="12700">
              <a:lnSpc>
                <a:spcPct val="100000"/>
              </a:lnSpc>
            </a:pPr>
            <a:r>
              <a:rPr sz="1575" b="1" baseline="-21164" dirty="0">
                <a:solidFill>
                  <a:srgbClr val="58595B"/>
                </a:solidFill>
                <a:latin typeface="Arial"/>
                <a:cs typeface="Arial"/>
              </a:rPr>
              <a:t>p</a:t>
            </a:r>
            <a:r>
              <a:rPr sz="450" spc="10" dirty="0">
                <a:solidFill>
                  <a:srgbClr val="58595B"/>
                </a:solidFill>
                <a:latin typeface="Arial"/>
                <a:cs typeface="Arial"/>
              </a:rPr>
              <a:t>r</a:t>
            </a:r>
            <a:endParaRPr sz="450">
              <a:latin typeface="Arial"/>
              <a:cs typeface="Arial"/>
            </a:endParaRPr>
          </a:p>
        </p:txBody>
      </p:sp>
      <p:sp>
        <p:nvSpPr>
          <p:cNvPr id="37" name="object 37"/>
          <p:cNvSpPr txBox="1"/>
          <p:nvPr/>
        </p:nvSpPr>
        <p:spPr>
          <a:xfrm>
            <a:off x="664306" y="2006813"/>
            <a:ext cx="883919"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p:txBody>
      </p:sp>
      <p:sp>
        <p:nvSpPr>
          <p:cNvPr id="38" name="object 38"/>
          <p:cNvSpPr/>
          <p:nvPr/>
        </p:nvSpPr>
        <p:spPr>
          <a:xfrm>
            <a:off x="400583" y="2856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9" name="object 39"/>
          <p:cNvSpPr/>
          <p:nvPr/>
        </p:nvSpPr>
        <p:spPr>
          <a:xfrm>
            <a:off x="410133" y="266950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40" name="object 40"/>
          <p:cNvSpPr/>
          <p:nvPr/>
        </p:nvSpPr>
        <p:spPr>
          <a:xfrm>
            <a:off x="400583" y="265997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41" name="object 41"/>
          <p:cNvSpPr/>
          <p:nvPr/>
        </p:nvSpPr>
        <p:spPr>
          <a:xfrm>
            <a:off x="607288" y="2669006"/>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42" name="object 42"/>
          <p:cNvSpPr txBox="1"/>
          <p:nvPr/>
        </p:nvSpPr>
        <p:spPr>
          <a:xfrm>
            <a:off x="455898" y="2616250"/>
            <a:ext cx="112395" cy="255270"/>
          </a:xfrm>
          <a:prstGeom prst="rect">
            <a:avLst/>
          </a:prstGeom>
        </p:spPr>
        <p:txBody>
          <a:bodyPr vert="horz" wrap="square" lIns="0" tIns="0" rIns="0" bIns="0" rtlCol="0">
            <a:spAutoFit/>
          </a:bodyPr>
          <a:lstStyle/>
          <a:p>
            <a:pPr marL="12700">
              <a:lnSpc>
                <a:spcPct val="100000"/>
              </a:lnSpc>
            </a:pPr>
            <a:r>
              <a:rPr sz="1575" b="1" spc="-15" baseline="-18518" dirty="0">
                <a:solidFill>
                  <a:srgbClr val="58595B"/>
                </a:solidFill>
                <a:latin typeface="Arial"/>
                <a:cs typeface="Arial"/>
              </a:rPr>
              <a:t>s</a:t>
            </a:r>
            <a:r>
              <a:rPr sz="450" spc="5" dirty="0">
                <a:solidFill>
                  <a:srgbClr val="58595B"/>
                </a:solidFill>
                <a:latin typeface="Arial"/>
                <a:cs typeface="Arial"/>
              </a:rPr>
              <a:t>l</a:t>
            </a:r>
            <a:endParaRPr sz="450">
              <a:latin typeface="Arial"/>
              <a:cs typeface="Arial"/>
            </a:endParaRPr>
          </a:p>
        </p:txBody>
      </p:sp>
      <p:sp>
        <p:nvSpPr>
          <p:cNvPr id="43" name="object 43"/>
          <p:cNvSpPr txBox="1"/>
          <p:nvPr/>
        </p:nvSpPr>
        <p:spPr>
          <a:xfrm>
            <a:off x="664306" y="2667138"/>
            <a:ext cx="988060"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Gill Sans MT"/>
                <a:cs typeface="Gill Sans MT"/>
              </a:rPr>
              <a:t>solution</a:t>
            </a:r>
            <a:r>
              <a:rPr sz="1000" spc="-40" dirty="0">
                <a:solidFill>
                  <a:srgbClr val="58595B"/>
                </a:solidFill>
                <a:latin typeface="Gill Sans MT"/>
                <a:cs typeface="Gill Sans MT"/>
              </a:rPr>
              <a:t> </a:t>
            </a:r>
            <a:r>
              <a:rPr sz="1000" spc="20" dirty="0">
                <a:solidFill>
                  <a:srgbClr val="58595B"/>
                </a:solidFill>
                <a:latin typeface="Tahoma"/>
                <a:cs typeface="Tahoma"/>
              </a:rPr>
              <a:t>streams</a:t>
            </a:r>
            <a:endParaRPr sz="1000">
              <a:latin typeface="Tahoma"/>
              <a:cs typeface="Tahoma"/>
            </a:endParaRPr>
          </a:p>
        </p:txBody>
      </p:sp>
      <p:sp>
        <p:nvSpPr>
          <p:cNvPr id="44" name="object 44"/>
          <p:cNvSpPr/>
          <p:nvPr/>
        </p:nvSpPr>
        <p:spPr>
          <a:xfrm>
            <a:off x="400596" y="351976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45" name="object 45"/>
          <p:cNvSpPr/>
          <p:nvPr/>
        </p:nvSpPr>
        <p:spPr>
          <a:xfrm>
            <a:off x="410140" y="3332441"/>
            <a:ext cx="0" cy="177800"/>
          </a:xfrm>
          <a:custGeom>
            <a:avLst/>
            <a:gdLst/>
            <a:ahLst/>
            <a:cxnLst/>
            <a:rect l="l" t="t" r="r" b="b"/>
            <a:pathLst>
              <a:path h="177800">
                <a:moveTo>
                  <a:pt x="0" y="0"/>
                </a:moveTo>
                <a:lnTo>
                  <a:pt x="0" y="177800"/>
                </a:lnTo>
              </a:path>
            </a:pathLst>
          </a:custGeom>
          <a:ln w="19088">
            <a:solidFill>
              <a:srgbClr val="58595B"/>
            </a:solidFill>
          </a:ln>
        </p:spPr>
        <p:txBody>
          <a:bodyPr wrap="square" lIns="0" tIns="0" rIns="0" bIns="0" rtlCol="0"/>
          <a:lstStyle/>
          <a:p>
            <a:endParaRPr/>
          </a:p>
        </p:txBody>
      </p:sp>
      <p:sp>
        <p:nvSpPr>
          <p:cNvPr id="46" name="object 46"/>
          <p:cNvSpPr/>
          <p:nvPr/>
        </p:nvSpPr>
        <p:spPr>
          <a:xfrm>
            <a:off x="400596" y="33229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47" name="object 47"/>
          <p:cNvSpPr/>
          <p:nvPr/>
        </p:nvSpPr>
        <p:spPr>
          <a:xfrm>
            <a:off x="607294" y="3332035"/>
            <a:ext cx="0" cy="178435"/>
          </a:xfrm>
          <a:custGeom>
            <a:avLst/>
            <a:gdLst/>
            <a:ahLst/>
            <a:cxnLst/>
            <a:rect l="l" t="t" r="r" b="b"/>
            <a:pathLst>
              <a:path h="178435">
                <a:moveTo>
                  <a:pt x="0" y="0"/>
                </a:moveTo>
                <a:lnTo>
                  <a:pt x="0" y="178053"/>
                </a:lnTo>
              </a:path>
            </a:pathLst>
          </a:custGeom>
          <a:ln w="19113">
            <a:solidFill>
              <a:srgbClr val="58595B"/>
            </a:solidFill>
          </a:ln>
        </p:spPr>
        <p:txBody>
          <a:bodyPr wrap="square" lIns="0" tIns="0" rIns="0" bIns="0" rtlCol="0"/>
          <a:lstStyle/>
          <a:p>
            <a:endParaRPr/>
          </a:p>
        </p:txBody>
      </p:sp>
      <p:sp>
        <p:nvSpPr>
          <p:cNvPr id="48" name="object 48"/>
          <p:cNvSpPr txBox="1"/>
          <p:nvPr/>
        </p:nvSpPr>
        <p:spPr>
          <a:xfrm>
            <a:off x="464489" y="3292831"/>
            <a:ext cx="113030" cy="255270"/>
          </a:xfrm>
          <a:prstGeom prst="rect">
            <a:avLst/>
          </a:prstGeom>
        </p:spPr>
        <p:txBody>
          <a:bodyPr vert="horz" wrap="square" lIns="0" tIns="0" rIns="0" bIns="0" rtlCol="0">
            <a:spAutoFit/>
          </a:bodyPr>
          <a:lstStyle/>
          <a:p>
            <a:pPr marL="12700">
              <a:lnSpc>
                <a:spcPct val="100000"/>
              </a:lnSpc>
            </a:pPr>
            <a:r>
              <a:rPr sz="1575" b="1" spc="89" baseline="-18518" dirty="0">
                <a:solidFill>
                  <a:srgbClr val="58595B"/>
                </a:solidFill>
                <a:latin typeface="Arial"/>
                <a:cs typeface="Arial"/>
              </a:rPr>
              <a:t>t</a:t>
            </a:r>
            <a:r>
              <a:rPr sz="450" spc="15" dirty="0">
                <a:solidFill>
                  <a:srgbClr val="58595B"/>
                </a:solidFill>
                <a:latin typeface="Arial"/>
                <a:cs typeface="Arial"/>
              </a:rPr>
              <a:t>h</a:t>
            </a:r>
            <a:endParaRPr sz="450">
              <a:latin typeface="Arial"/>
              <a:cs typeface="Arial"/>
            </a:endParaRPr>
          </a:p>
        </p:txBody>
      </p:sp>
      <p:sp>
        <p:nvSpPr>
          <p:cNvPr id="50" name="object 5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51" name="object 5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49" name="object 49"/>
          <p:cNvSpPr txBox="1"/>
          <p:nvPr/>
        </p:nvSpPr>
        <p:spPr>
          <a:xfrm>
            <a:off x="664306" y="3335615"/>
            <a:ext cx="784225"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00" dirty="0">
                <a:solidFill>
                  <a:srgbClr val="58595B"/>
                </a:solidFill>
                <a:latin typeface="Trebuchet MS"/>
                <a:cs typeface="Trebuchet MS"/>
              </a:rPr>
              <a:t> </a:t>
            </a:r>
            <a:r>
              <a:rPr sz="1000" spc="15" dirty="0">
                <a:solidFill>
                  <a:srgbClr val="58595B"/>
                </a:solidFill>
                <a:latin typeface="Century"/>
                <a:cs typeface="Century"/>
              </a:rPr>
              <a:t>theme</a:t>
            </a:r>
            <a:endParaRPr sz="1000">
              <a:latin typeface="Century"/>
              <a:cs typeface="Century"/>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8" name="object 8"/>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9" name="object 9"/>
          <p:cNvSpPr/>
          <p:nvPr/>
        </p:nvSpPr>
        <p:spPr>
          <a:xfrm>
            <a:off x="369525" y="1057410"/>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1" name="object 11"/>
          <p:cNvSpPr/>
          <p:nvPr/>
        </p:nvSpPr>
        <p:spPr>
          <a:xfrm>
            <a:off x="369525" y="243317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3121061"/>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3" name="object 13"/>
          <p:cNvSpPr/>
          <p:nvPr/>
        </p:nvSpPr>
        <p:spPr>
          <a:xfrm>
            <a:off x="369525" y="4496828"/>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4" name="object 14"/>
          <p:cNvSpPr/>
          <p:nvPr/>
        </p:nvSpPr>
        <p:spPr>
          <a:xfrm>
            <a:off x="369525" y="3808945"/>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5" name="object 15"/>
          <p:cNvSpPr/>
          <p:nvPr/>
        </p:nvSpPr>
        <p:spPr>
          <a:xfrm>
            <a:off x="369525" y="1745294"/>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16" name="object 16"/>
          <p:cNvSpPr txBox="1">
            <a:spLocks noGrp="1"/>
          </p:cNvSpPr>
          <p:nvPr>
            <p:ph type="title"/>
          </p:nvPr>
        </p:nvSpPr>
        <p:spPr>
          <a:xfrm>
            <a:off x="3683779" y="484546"/>
            <a:ext cx="829944" cy="464184"/>
          </a:xfrm>
          <a:prstGeom prst="rect">
            <a:avLst/>
          </a:prstGeom>
        </p:spPr>
        <p:txBody>
          <a:bodyPr vert="horz" wrap="square" lIns="0" tIns="0" rIns="0" bIns="0" rtlCol="0">
            <a:spAutoFit/>
          </a:bodyPr>
          <a:lstStyle/>
          <a:p>
            <a:pPr marL="12700">
              <a:lnSpc>
                <a:spcPct val="100000"/>
              </a:lnSpc>
            </a:pPr>
            <a:r>
              <a:rPr sz="2600" spc="-45" dirty="0">
                <a:solidFill>
                  <a:srgbClr val="58595B"/>
                </a:solidFill>
                <a:latin typeface="Lucida Sans"/>
                <a:cs typeface="Lucida Sans"/>
              </a:rPr>
              <a:t>I</a:t>
            </a:r>
            <a:r>
              <a:rPr sz="2600" spc="-65" dirty="0">
                <a:solidFill>
                  <a:srgbClr val="58595B"/>
                </a:solidFill>
                <a:latin typeface="Lucida Sans"/>
                <a:cs typeface="Lucida Sans"/>
              </a:rPr>
              <a:t>o</a:t>
            </a:r>
            <a:r>
              <a:rPr sz="2600" spc="-180" dirty="0">
                <a:solidFill>
                  <a:srgbClr val="58595B"/>
                </a:solidFill>
                <a:latin typeface="Lucida Sans"/>
                <a:cs typeface="Lucida Sans"/>
              </a:rPr>
              <a:t>n</a:t>
            </a:r>
            <a:r>
              <a:rPr sz="2600" spc="-140" dirty="0">
                <a:solidFill>
                  <a:srgbClr val="58595B"/>
                </a:solidFill>
                <a:latin typeface="Lucida Sans"/>
                <a:cs typeface="Lucida Sans"/>
              </a:rPr>
              <a:t>os</a:t>
            </a:r>
            <a:endParaRPr sz="2600">
              <a:latin typeface="Lucida Sans"/>
              <a:cs typeface="Lucida Sans"/>
            </a:endParaRPr>
          </a:p>
        </p:txBody>
      </p:sp>
      <p:sp>
        <p:nvSpPr>
          <p:cNvPr id="17" name="object 17"/>
          <p:cNvSpPr txBox="1"/>
          <p:nvPr/>
        </p:nvSpPr>
        <p:spPr>
          <a:xfrm>
            <a:off x="3683779" y="1292250"/>
            <a:ext cx="934719" cy="325120"/>
          </a:xfrm>
          <a:prstGeom prst="rect">
            <a:avLst/>
          </a:prstGeom>
        </p:spPr>
        <p:txBody>
          <a:bodyPr vert="horz" wrap="square" lIns="0" tIns="0" rIns="0" bIns="0" rtlCol="0">
            <a:spAutoFit/>
          </a:bodyPr>
          <a:lstStyle/>
          <a:p>
            <a:pPr marL="12700">
              <a:lnSpc>
                <a:spcPct val="100000"/>
              </a:lnSpc>
            </a:pPr>
            <a:r>
              <a:rPr sz="1800" spc="-80" dirty="0">
                <a:solidFill>
                  <a:srgbClr val="58595B"/>
                </a:solidFill>
                <a:latin typeface="Lucida Sans"/>
                <a:cs typeface="Lucida Sans"/>
              </a:rPr>
              <a:t>Ventures</a:t>
            </a:r>
            <a:endParaRPr sz="1800">
              <a:latin typeface="Lucida Sans"/>
              <a:cs typeface="Lucida Sans"/>
            </a:endParaRPr>
          </a:p>
        </p:txBody>
      </p:sp>
      <p:sp>
        <p:nvSpPr>
          <p:cNvPr id="18" name="object 18"/>
          <p:cNvSpPr txBox="1"/>
          <p:nvPr/>
        </p:nvSpPr>
        <p:spPr>
          <a:xfrm>
            <a:off x="3683779" y="1955286"/>
            <a:ext cx="2632710" cy="325120"/>
          </a:xfrm>
          <a:prstGeom prst="rect">
            <a:avLst/>
          </a:prstGeom>
        </p:spPr>
        <p:txBody>
          <a:bodyPr vert="horz" wrap="square" lIns="0" tIns="0" rIns="0" bIns="0" rtlCol="0">
            <a:spAutoFit/>
          </a:bodyPr>
          <a:lstStyle/>
          <a:p>
            <a:pPr marL="12700">
              <a:lnSpc>
                <a:spcPct val="100000"/>
              </a:lnSpc>
            </a:pPr>
            <a:r>
              <a:rPr sz="1800" spc="-60" dirty="0">
                <a:solidFill>
                  <a:srgbClr val="58595B"/>
                </a:solidFill>
                <a:latin typeface="Lucida Sans"/>
                <a:cs typeface="Lucida Sans"/>
              </a:rPr>
              <a:t>Energising</a:t>
            </a:r>
            <a:r>
              <a:rPr sz="1800" spc="-150" dirty="0">
                <a:solidFill>
                  <a:srgbClr val="58595B"/>
                </a:solidFill>
                <a:latin typeface="Lucida Sans"/>
                <a:cs typeface="Lucida Sans"/>
              </a:rPr>
              <a:t> </a:t>
            </a:r>
            <a:r>
              <a:rPr sz="1800" spc="-50" dirty="0">
                <a:solidFill>
                  <a:srgbClr val="58595B"/>
                </a:solidFill>
                <a:latin typeface="Lucida Sans"/>
                <a:cs typeface="Lucida Sans"/>
              </a:rPr>
              <a:t>Opportunities</a:t>
            </a:r>
            <a:endParaRPr sz="1800">
              <a:latin typeface="Lucida Sans"/>
              <a:cs typeface="Lucida Sans"/>
            </a:endParaRPr>
          </a:p>
        </p:txBody>
      </p:sp>
      <p:sp>
        <p:nvSpPr>
          <p:cNvPr id="19" name="object 19"/>
          <p:cNvSpPr txBox="1"/>
          <p:nvPr/>
        </p:nvSpPr>
        <p:spPr>
          <a:xfrm>
            <a:off x="3683779" y="2656851"/>
            <a:ext cx="2086610" cy="238760"/>
          </a:xfrm>
          <a:prstGeom prst="rect">
            <a:avLst/>
          </a:prstGeom>
        </p:spPr>
        <p:txBody>
          <a:bodyPr vert="horz" wrap="square" lIns="0" tIns="0" rIns="0" bIns="0" rtlCol="0">
            <a:spAutoFit/>
          </a:bodyPr>
          <a:lstStyle/>
          <a:p>
            <a:pPr marL="12700">
              <a:lnSpc>
                <a:spcPct val="100000"/>
              </a:lnSpc>
            </a:pPr>
            <a:r>
              <a:rPr sz="1300" spc="-10" dirty="0">
                <a:solidFill>
                  <a:srgbClr val="58595B"/>
                </a:solidFill>
                <a:latin typeface="Arial"/>
                <a:cs typeface="Arial"/>
              </a:rPr>
              <a:t>People  </a:t>
            </a:r>
            <a:r>
              <a:rPr sz="1300" spc="-50" dirty="0">
                <a:solidFill>
                  <a:srgbClr val="58595B"/>
                </a:solidFill>
                <a:latin typeface="Arial"/>
                <a:cs typeface="Arial"/>
              </a:rPr>
              <a:t>|  </a:t>
            </a:r>
            <a:r>
              <a:rPr sz="1300" spc="5" dirty="0">
                <a:solidFill>
                  <a:srgbClr val="58595B"/>
                </a:solidFill>
                <a:latin typeface="Arial"/>
                <a:cs typeface="Arial"/>
              </a:rPr>
              <a:t>Capital  </a:t>
            </a:r>
            <a:r>
              <a:rPr sz="1300" spc="-50" dirty="0">
                <a:solidFill>
                  <a:srgbClr val="58595B"/>
                </a:solidFill>
                <a:latin typeface="Arial"/>
                <a:cs typeface="Arial"/>
              </a:rPr>
              <a:t>|</a:t>
            </a:r>
            <a:r>
              <a:rPr sz="1300" spc="235" dirty="0">
                <a:solidFill>
                  <a:srgbClr val="58595B"/>
                </a:solidFill>
                <a:latin typeface="Arial"/>
                <a:cs typeface="Arial"/>
              </a:rPr>
              <a:t> </a:t>
            </a:r>
            <a:r>
              <a:rPr sz="1300" spc="-10" dirty="0">
                <a:solidFill>
                  <a:srgbClr val="58595B"/>
                </a:solidFill>
                <a:latin typeface="Arial"/>
                <a:cs typeface="Arial"/>
              </a:rPr>
              <a:t>Strategy</a:t>
            </a:r>
            <a:endParaRPr sz="1300">
              <a:latin typeface="Arial"/>
              <a:cs typeface="Arial"/>
            </a:endParaRPr>
          </a:p>
        </p:txBody>
      </p:sp>
      <p:sp>
        <p:nvSpPr>
          <p:cNvPr id="20" name="object 20"/>
          <p:cNvSpPr txBox="1"/>
          <p:nvPr/>
        </p:nvSpPr>
        <p:spPr>
          <a:xfrm>
            <a:off x="3683779" y="4044934"/>
            <a:ext cx="2201545" cy="238760"/>
          </a:xfrm>
          <a:prstGeom prst="rect">
            <a:avLst/>
          </a:prstGeom>
        </p:spPr>
        <p:txBody>
          <a:bodyPr vert="horz" wrap="square" lIns="0" tIns="0" rIns="0" bIns="0" rtlCol="0">
            <a:spAutoFit/>
          </a:bodyPr>
          <a:lstStyle/>
          <a:p>
            <a:pPr marL="12700">
              <a:lnSpc>
                <a:spcPct val="100000"/>
              </a:lnSpc>
            </a:pPr>
            <a:r>
              <a:rPr sz="1300" spc="-20" dirty="0">
                <a:solidFill>
                  <a:srgbClr val="58595B"/>
                </a:solidFill>
                <a:latin typeface="Arial"/>
                <a:cs typeface="Arial"/>
              </a:rPr>
              <a:t>Invest  </a:t>
            </a:r>
            <a:r>
              <a:rPr sz="1300" spc="-50" dirty="0">
                <a:solidFill>
                  <a:srgbClr val="58595B"/>
                </a:solidFill>
                <a:latin typeface="Arial"/>
                <a:cs typeface="Arial"/>
              </a:rPr>
              <a:t>|  </a:t>
            </a:r>
            <a:r>
              <a:rPr sz="1300" spc="20" dirty="0">
                <a:solidFill>
                  <a:srgbClr val="58595B"/>
                </a:solidFill>
                <a:latin typeface="Arial"/>
                <a:cs typeface="Arial"/>
              </a:rPr>
              <a:t>Optimise  </a:t>
            </a:r>
            <a:r>
              <a:rPr sz="1300" spc="-50" dirty="0">
                <a:solidFill>
                  <a:srgbClr val="58595B"/>
                </a:solidFill>
                <a:latin typeface="Arial"/>
                <a:cs typeface="Arial"/>
              </a:rPr>
              <a:t>|</a:t>
            </a:r>
            <a:r>
              <a:rPr sz="1300" spc="204" dirty="0">
                <a:solidFill>
                  <a:srgbClr val="58595B"/>
                </a:solidFill>
                <a:latin typeface="Arial"/>
                <a:cs typeface="Arial"/>
              </a:rPr>
              <a:t> </a:t>
            </a:r>
            <a:r>
              <a:rPr sz="1300" dirty="0">
                <a:solidFill>
                  <a:srgbClr val="58595B"/>
                </a:solidFill>
                <a:latin typeface="Arial"/>
                <a:cs typeface="Arial"/>
              </a:rPr>
              <a:t>Navigate</a:t>
            </a:r>
            <a:endParaRPr sz="1300">
              <a:latin typeface="Arial"/>
              <a:cs typeface="Arial"/>
            </a:endParaRPr>
          </a:p>
        </p:txBody>
      </p:sp>
      <p:sp>
        <p:nvSpPr>
          <p:cNvPr id="21" name="object 21"/>
          <p:cNvSpPr txBox="1"/>
          <p:nvPr/>
        </p:nvSpPr>
        <p:spPr>
          <a:xfrm>
            <a:off x="3683779" y="3357051"/>
            <a:ext cx="1652905" cy="238760"/>
          </a:xfrm>
          <a:prstGeom prst="rect">
            <a:avLst/>
          </a:prstGeom>
        </p:spPr>
        <p:txBody>
          <a:bodyPr vert="horz" wrap="square" lIns="0" tIns="0" rIns="0" bIns="0" rtlCol="0">
            <a:spAutoFit/>
          </a:bodyPr>
          <a:lstStyle/>
          <a:p>
            <a:pPr marL="12700">
              <a:lnSpc>
                <a:spcPct val="100000"/>
              </a:lnSpc>
            </a:pPr>
            <a:r>
              <a:rPr sz="1300" spc="-10" dirty="0">
                <a:solidFill>
                  <a:srgbClr val="58595B"/>
                </a:solidFill>
                <a:latin typeface="Arial"/>
                <a:cs typeface="Arial"/>
              </a:rPr>
              <a:t>Energising</a:t>
            </a:r>
            <a:r>
              <a:rPr sz="1300" spc="-70" dirty="0">
                <a:solidFill>
                  <a:srgbClr val="58595B"/>
                </a:solidFill>
                <a:latin typeface="Arial"/>
                <a:cs typeface="Arial"/>
              </a:rPr>
              <a:t> </a:t>
            </a:r>
            <a:r>
              <a:rPr sz="1300" spc="-10" dirty="0">
                <a:solidFill>
                  <a:srgbClr val="58595B"/>
                </a:solidFill>
                <a:latin typeface="Arial"/>
                <a:cs typeface="Arial"/>
              </a:rPr>
              <a:t>Leadership</a:t>
            </a:r>
            <a:endParaRPr sz="1300">
              <a:latin typeface="Arial"/>
              <a:cs typeface="Arial"/>
            </a:endParaRPr>
          </a:p>
        </p:txBody>
      </p:sp>
      <p:sp>
        <p:nvSpPr>
          <p:cNvPr id="22" name="object 22"/>
          <p:cNvSpPr/>
          <p:nvPr/>
        </p:nvSpPr>
        <p:spPr>
          <a:xfrm>
            <a:off x="400583" y="8680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3" name="object 23"/>
          <p:cNvSpPr/>
          <p:nvPr/>
        </p:nvSpPr>
        <p:spPr>
          <a:xfrm>
            <a:off x="410133" y="67941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4" name="object 24"/>
          <p:cNvSpPr/>
          <p:nvPr/>
        </p:nvSpPr>
        <p:spPr>
          <a:xfrm>
            <a:off x="400583" y="669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5" name="object 25"/>
          <p:cNvSpPr/>
          <p:nvPr/>
        </p:nvSpPr>
        <p:spPr>
          <a:xfrm>
            <a:off x="607288" y="67985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26" name="object 26"/>
          <p:cNvSpPr txBox="1"/>
          <p:nvPr/>
        </p:nvSpPr>
        <p:spPr>
          <a:xfrm>
            <a:off x="476996" y="636823"/>
            <a:ext cx="97155" cy="259715"/>
          </a:xfrm>
          <a:prstGeom prst="rect">
            <a:avLst/>
          </a:prstGeom>
        </p:spPr>
        <p:txBody>
          <a:bodyPr vert="horz" wrap="square" lIns="0" tIns="0" rIns="0" bIns="0" rtlCol="0">
            <a:spAutoFit/>
          </a:bodyPr>
          <a:lstStyle/>
          <a:p>
            <a:pPr marL="12700">
              <a:lnSpc>
                <a:spcPct val="100000"/>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27" name="object 27"/>
          <p:cNvSpPr txBox="1"/>
          <p:nvPr/>
        </p:nvSpPr>
        <p:spPr>
          <a:xfrm>
            <a:off x="664306" y="675323"/>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28" name="object 28"/>
          <p:cNvSpPr/>
          <p:nvPr/>
        </p:nvSpPr>
        <p:spPr>
          <a:xfrm>
            <a:off x="400583" y="15309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9" name="object 29"/>
          <p:cNvSpPr/>
          <p:nvPr/>
        </p:nvSpPr>
        <p:spPr>
          <a:xfrm>
            <a:off x="410133" y="1342351"/>
            <a:ext cx="0" cy="179070"/>
          </a:xfrm>
          <a:custGeom>
            <a:avLst/>
            <a:gdLst/>
            <a:ahLst/>
            <a:cxnLst/>
            <a:rect l="l" t="t" r="r" b="b"/>
            <a:pathLst>
              <a:path h="179069">
                <a:moveTo>
                  <a:pt x="0" y="0"/>
                </a:moveTo>
                <a:lnTo>
                  <a:pt x="0" y="179069"/>
                </a:lnTo>
              </a:path>
            </a:pathLst>
          </a:custGeom>
          <a:ln w="19100">
            <a:solidFill>
              <a:srgbClr val="58595B"/>
            </a:solidFill>
          </a:ln>
        </p:spPr>
        <p:txBody>
          <a:bodyPr wrap="square" lIns="0" tIns="0" rIns="0" bIns="0" rtlCol="0"/>
          <a:lstStyle/>
          <a:p>
            <a:endParaRPr/>
          </a:p>
        </p:txBody>
      </p:sp>
      <p:sp>
        <p:nvSpPr>
          <p:cNvPr id="30" name="object 30"/>
          <p:cNvSpPr/>
          <p:nvPr/>
        </p:nvSpPr>
        <p:spPr>
          <a:xfrm>
            <a:off x="400583" y="1332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1" name="object 31"/>
          <p:cNvSpPr/>
          <p:nvPr/>
        </p:nvSpPr>
        <p:spPr>
          <a:xfrm>
            <a:off x="607288" y="1342974"/>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32" name="object 32"/>
          <p:cNvSpPr txBox="1"/>
          <p:nvPr/>
        </p:nvSpPr>
        <p:spPr>
          <a:xfrm>
            <a:off x="448716" y="1284912"/>
            <a:ext cx="140335" cy="274320"/>
          </a:xfrm>
          <a:prstGeom prst="rect">
            <a:avLst/>
          </a:prstGeom>
        </p:spPr>
        <p:txBody>
          <a:bodyPr vert="horz" wrap="square" lIns="0" tIns="0" rIns="0" bIns="0" rtlCol="0">
            <a:spAutoFit/>
          </a:bodyPr>
          <a:lstStyle/>
          <a:p>
            <a:pPr marL="12700">
              <a:lnSpc>
                <a:spcPct val="100000"/>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33" name="object 33"/>
          <p:cNvSpPr txBox="1"/>
          <p:nvPr/>
        </p:nvSpPr>
        <p:spPr>
          <a:xfrm>
            <a:off x="664306" y="1343831"/>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
        <p:nvSpPr>
          <p:cNvPr id="34" name="object 34"/>
          <p:cNvSpPr/>
          <p:nvPr/>
        </p:nvSpPr>
        <p:spPr>
          <a:xfrm>
            <a:off x="400583" y="219388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5" name="object 35"/>
          <p:cNvSpPr/>
          <p:nvPr/>
        </p:nvSpPr>
        <p:spPr>
          <a:xfrm>
            <a:off x="410133" y="2006561"/>
            <a:ext cx="0" cy="177800"/>
          </a:xfrm>
          <a:custGeom>
            <a:avLst/>
            <a:gdLst/>
            <a:ahLst/>
            <a:cxnLst/>
            <a:rect l="l" t="t" r="r" b="b"/>
            <a:pathLst>
              <a:path h="177800">
                <a:moveTo>
                  <a:pt x="0" y="0"/>
                </a:moveTo>
                <a:lnTo>
                  <a:pt x="0" y="177799"/>
                </a:lnTo>
              </a:path>
            </a:pathLst>
          </a:custGeom>
          <a:ln w="19100">
            <a:solidFill>
              <a:srgbClr val="58595B"/>
            </a:solidFill>
          </a:ln>
        </p:spPr>
        <p:txBody>
          <a:bodyPr wrap="square" lIns="0" tIns="0" rIns="0" bIns="0" rtlCol="0"/>
          <a:lstStyle/>
          <a:p>
            <a:endParaRPr/>
          </a:p>
        </p:txBody>
      </p:sp>
      <p:sp>
        <p:nvSpPr>
          <p:cNvPr id="36" name="object 36"/>
          <p:cNvSpPr/>
          <p:nvPr/>
        </p:nvSpPr>
        <p:spPr>
          <a:xfrm>
            <a:off x="400583" y="19970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7" name="object 37"/>
          <p:cNvSpPr/>
          <p:nvPr/>
        </p:nvSpPr>
        <p:spPr>
          <a:xfrm>
            <a:off x="607288" y="2005977"/>
            <a:ext cx="0" cy="178435"/>
          </a:xfrm>
          <a:custGeom>
            <a:avLst/>
            <a:gdLst/>
            <a:ahLst/>
            <a:cxnLst/>
            <a:rect l="l" t="t" r="r" b="b"/>
            <a:pathLst>
              <a:path h="178435">
                <a:moveTo>
                  <a:pt x="0" y="0"/>
                </a:moveTo>
                <a:lnTo>
                  <a:pt x="0" y="178053"/>
                </a:lnTo>
              </a:path>
            </a:pathLst>
          </a:custGeom>
          <a:ln w="19100">
            <a:solidFill>
              <a:srgbClr val="58595B"/>
            </a:solidFill>
          </a:ln>
        </p:spPr>
        <p:txBody>
          <a:bodyPr wrap="square" lIns="0" tIns="0" rIns="0" bIns="0" rtlCol="0"/>
          <a:lstStyle/>
          <a:p>
            <a:endParaRPr/>
          </a:p>
        </p:txBody>
      </p:sp>
      <p:sp>
        <p:nvSpPr>
          <p:cNvPr id="38" name="object 38"/>
          <p:cNvSpPr txBox="1"/>
          <p:nvPr/>
        </p:nvSpPr>
        <p:spPr>
          <a:xfrm>
            <a:off x="450516" y="1943502"/>
            <a:ext cx="127635" cy="259715"/>
          </a:xfrm>
          <a:prstGeom prst="rect">
            <a:avLst/>
          </a:prstGeom>
        </p:spPr>
        <p:txBody>
          <a:bodyPr vert="horz" wrap="square" lIns="0" tIns="0" rIns="0" bIns="0" rtlCol="0">
            <a:spAutoFit/>
          </a:bodyPr>
          <a:lstStyle/>
          <a:p>
            <a:pPr marL="12700">
              <a:lnSpc>
                <a:spcPct val="100000"/>
              </a:lnSpc>
            </a:pPr>
            <a:r>
              <a:rPr sz="1575" b="1" baseline="-21164" dirty="0">
                <a:solidFill>
                  <a:srgbClr val="58595B"/>
                </a:solidFill>
                <a:latin typeface="Arial"/>
                <a:cs typeface="Arial"/>
              </a:rPr>
              <a:t>p</a:t>
            </a:r>
            <a:r>
              <a:rPr sz="450" spc="10" dirty="0">
                <a:solidFill>
                  <a:srgbClr val="58595B"/>
                </a:solidFill>
                <a:latin typeface="Arial"/>
                <a:cs typeface="Arial"/>
              </a:rPr>
              <a:t>r</a:t>
            </a:r>
            <a:endParaRPr sz="450">
              <a:latin typeface="Arial"/>
              <a:cs typeface="Arial"/>
            </a:endParaRPr>
          </a:p>
        </p:txBody>
      </p:sp>
      <p:sp>
        <p:nvSpPr>
          <p:cNvPr id="39" name="object 39"/>
          <p:cNvSpPr txBox="1"/>
          <p:nvPr/>
        </p:nvSpPr>
        <p:spPr>
          <a:xfrm>
            <a:off x="664306" y="2006813"/>
            <a:ext cx="883919"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p:txBody>
      </p:sp>
      <p:sp>
        <p:nvSpPr>
          <p:cNvPr id="40" name="object 40"/>
          <p:cNvSpPr/>
          <p:nvPr/>
        </p:nvSpPr>
        <p:spPr>
          <a:xfrm>
            <a:off x="400583" y="285682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41" name="object 41"/>
          <p:cNvSpPr/>
          <p:nvPr/>
        </p:nvSpPr>
        <p:spPr>
          <a:xfrm>
            <a:off x="410133" y="266950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42" name="object 42"/>
          <p:cNvSpPr/>
          <p:nvPr/>
        </p:nvSpPr>
        <p:spPr>
          <a:xfrm>
            <a:off x="400583" y="265997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43" name="object 43"/>
          <p:cNvSpPr/>
          <p:nvPr/>
        </p:nvSpPr>
        <p:spPr>
          <a:xfrm>
            <a:off x="607288" y="2669006"/>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44" name="object 44"/>
          <p:cNvSpPr txBox="1"/>
          <p:nvPr/>
        </p:nvSpPr>
        <p:spPr>
          <a:xfrm>
            <a:off x="455898" y="2616250"/>
            <a:ext cx="112395" cy="255270"/>
          </a:xfrm>
          <a:prstGeom prst="rect">
            <a:avLst/>
          </a:prstGeom>
        </p:spPr>
        <p:txBody>
          <a:bodyPr vert="horz" wrap="square" lIns="0" tIns="0" rIns="0" bIns="0" rtlCol="0">
            <a:spAutoFit/>
          </a:bodyPr>
          <a:lstStyle/>
          <a:p>
            <a:pPr marL="12700">
              <a:lnSpc>
                <a:spcPct val="100000"/>
              </a:lnSpc>
            </a:pPr>
            <a:r>
              <a:rPr sz="1575" b="1" spc="-15" baseline="-18518" dirty="0">
                <a:solidFill>
                  <a:srgbClr val="58595B"/>
                </a:solidFill>
                <a:latin typeface="Arial"/>
                <a:cs typeface="Arial"/>
              </a:rPr>
              <a:t>s</a:t>
            </a:r>
            <a:r>
              <a:rPr sz="450" spc="5" dirty="0">
                <a:solidFill>
                  <a:srgbClr val="58595B"/>
                </a:solidFill>
                <a:latin typeface="Arial"/>
                <a:cs typeface="Arial"/>
              </a:rPr>
              <a:t>l</a:t>
            </a:r>
            <a:endParaRPr sz="450">
              <a:latin typeface="Arial"/>
              <a:cs typeface="Arial"/>
            </a:endParaRPr>
          </a:p>
        </p:txBody>
      </p:sp>
      <p:sp>
        <p:nvSpPr>
          <p:cNvPr id="45" name="object 45"/>
          <p:cNvSpPr txBox="1"/>
          <p:nvPr/>
        </p:nvSpPr>
        <p:spPr>
          <a:xfrm>
            <a:off x="664306" y="2667138"/>
            <a:ext cx="988060"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Gill Sans MT"/>
                <a:cs typeface="Gill Sans MT"/>
              </a:rPr>
              <a:t>solution</a:t>
            </a:r>
            <a:r>
              <a:rPr sz="1000" spc="-40" dirty="0">
                <a:solidFill>
                  <a:srgbClr val="58595B"/>
                </a:solidFill>
                <a:latin typeface="Gill Sans MT"/>
                <a:cs typeface="Gill Sans MT"/>
              </a:rPr>
              <a:t> </a:t>
            </a:r>
            <a:r>
              <a:rPr sz="1000" spc="20" dirty="0">
                <a:solidFill>
                  <a:srgbClr val="58595B"/>
                </a:solidFill>
                <a:latin typeface="Tahoma"/>
                <a:cs typeface="Tahoma"/>
              </a:rPr>
              <a:t>streams</a:t>
            </a:r>
            <a:endParaRPr sz="1000">
              <a:latin typeface="Tahoma"/>
              <a:cs typeface="Tahoma"/>
            </a:endParaRPr>
          </a:p>
        </p:txBody>
      </p:sp>
      <p:sp>
        <p:nvSpPr>
          <p:cNvPr id="46" name="object 46"/>
          <p:cNvSpPr/>
          <p:nvPr/>
        </p:nvSpPr>
        <p:spPr>
          <a:xfrm>
            <a:off x="400596" y="351976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47" name="object 47"/>
          <p:cNvSpPr/>
          <p:nvPr/>
        </p:nvSpPr>
        <p:spPr>
          <a:xfrm>
            <a:off x="410140" y="3332441"/>
            <a:ext cx="0" cy="177800"/>
          </a:xfrm>
          <a:custGeom>
            <a:avLst/>
            <a:gdLst/>
            <a:ahLst/>
            <a:cxnLst/>
            <a:rect l="l" t="t" r="r" b="b"/>
            <a:pathLst>
              <a:path h="177800">
                <a:moveTo>
                  <a:pt x="0" y="0"/>
                </a:moveTo>
                <a:lnTo>
                  <a:pt x="0" y="177800"/>
                </a:lnTo>
              </a:path>
            </a:pathLst>
          </a:custGeom>
          <a:ln w="19088">
            <a:solidFill>
              <a:srgbClr val="58595B"/>
            </a:solidFill>
          </a:ln>
        </p:spPr>
        <p:txBody>
          <a:bodyPr wrap="square" lIns="0" tIns="0" rIns="0" bIns="0" rtlCol="0"/>
          <a:lstStyle/>
          <a:p>
            <a:endParaRPr/>
          </a:p>
        </p:txBody>
      </p:sp>
      <p:sp>
        <p:nvSpPr>
          <p:cNvPr id="48" name="object 48"/>
          <p:cNvSpPr/>
          <p:nvPr/>
        </p:nvSpPr>
        <p:spPr>
          <a:xfrm>
            <a:off x="400596" y="33229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49" name="object 49"/>
          <p:cNvSpPr/>
          <p:nvPr/>
        </p:nvSpPr>
        <p:spPr>
          <a:xfrm>
            <a:off x="607294" y="3332035"/>
            <a:ext cx="0" cy="178435"/>
          </a:xfrm>
          <a:custGeom>
            <a:avLst/>
            <a:gdLst/>
            <a:ahLst/>
            <a:cxnLst/>
            <a:rect l="l" t="t" r="r" b="b"/>
            <a:pathLst>
              <a:path h="178435">
                <a:moveTo>
                  <a:pt x="0" y="0"/>
                </a:moveTo>
                <a:lnTo>
                  <a:pt x="0" y="178053"/>
                </a:lnTo>
              </a:path>
            </a:pathLst>
          </a:custGeom>
          <a:ln w="19113">
            <a:solidFill>
              <a:srgbClr val="58595B"/>
            </a:solidFill>
          </a:ln>
        </p:spPr>
        <p:txBody>
          <a:bodyPr wrap="square" lIns="0" tIns="0" rIns="0" bIns="0" rtlCol="0"/>
          <a:lstStyle/>
          <a:p>
            <a:endParaRPr/>
          </a:p>
        </p:txBody>
      </p:sp>
      <p:sp>
        <p:nvSpPr>
          <p:cNvPr id="50" name="object 50"/>
          <p:cNvSpPr txBox="1"/>
          <p:nvPr/>
        </p:nvSpPr>
        <p:spPr>
          <a:xfrm>
            <a:off x="464489" y="3292831"/>
            <a:ext cx="113030" cy="255270"/>
          </a:xfrm>
          <a:prstGeom prst="rect">
            <a:avLst/>
          </a:prstGeom>
        </p:spPr>
        <p:txBody>
          <a:bodyPr vert="horz" wrap="square" lIns="0" tIns="0" rIns="0" bIns="0" rtlCol="0">
            <a:spAutoFit/>
          </a:bodyPr>
          <a:lstStyle/>
          <a:p>
            <a:pPr marL="12700">
              <a:lnSpc>
                <a:spcPct val="100000"/>
              </a:lnSpc>
            </a:pPr>
            <a:r>
              <a:rPr sz="1575" b="1" spc="89" baseline="-18518" dirty="0">
                <a:solidFill>
                  <a:srgbClr val="58595B"/>
                </a:solidFill>
                <a:latin typeface="Arial"/>
                <a:cs typeface="Arial"/>
              </a:rPr>
              <a:t>t</a:t>
            </a:r>
            <a:r>
              <a:rPr sz="450" spc="15" dirty="0">
                <a:solidFill>
                  <a:srgbClr val="58595B"/>
                </a:solidFill>
                <a:latin typeface="Arial"/>
                <a:cs typeface="Arial"/>
              </a:rPr>
              <a:t>h</a:t>
            </a:r>
            <a:endParaRPr sz="450">
              <a:latin typeface="Arial"/>
              <a:cs typeface="Arial"/>
            </a:endParaRPr>
          </a:p>
        </p:txBody>
      </p:sp>
      <p:sp>
        <p:nvSpPr>
          <p:cNvPr id="51" name="object 51"/>
          <p:cNvSpPr txBox="1"/>
          <p:nvPr/>
        </p:nvSpPr>
        <p:spPr>
          <a:xfrm>
            <a:off x="664306" y="3335615"/>
            <a:ext cx="784225"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00" dirty="0">
                <a:solidFill>
                  <a:srgbClr val="58595B"/>
                </a:solidFill>
                <a:latin typeface="Trebuchet MS"/>
                <a:cs typeface="Trebuchet MS"/>
              </a:rPr>
              <a:t> </a:t>
            </a:r>
            <a:r>
              <a:rPr sz="1000" spc="15" dirty="0">
                <a:solidFill>
                  <a:srgbClr val="58595B"/>
                </a:solidFill>
                <a:latin typeface="Century"/>
                <a:cs typeface="Century"/>
              </a:rPr>
              <a:t>theme</a:t>
            </a:r>
            <a:endParaRPr sz="1000">
              <a:latin typeface="Century"/>
              <a:cs typeface="Century"/>
            </a:endParaRPr>
          </a:p>
        </p:txBody>
      </p:sp>
      <p:sp>
        <p:nvSpPr>
          <p:cNvPr id="52" name="object 52"/>
          <p:cNvSpPr/>
          <p:nvPr/>
        </p:nvSpPr>
        <p:spPr>
          <a:xfrm>
            <a:off x="400583" y="4251286"/>
            <a:ext cx="216535" cy="0"/>
          </a:xfrm>
          <a:custGeom>
            <a:avLst/>
            <a:gdLst/>
            <a:ahLst/>
            <a:cxnLst/>
            <a:rect l="l" t="t" r="r" b="b"/>
            <a:pathLst>
              <a:path w="216534">
                <a:moveTo>
                  <a:pt x="0" y="0"/>
                </a:moveTo>
                <a:lnTo>
                  <a:pt x="216268" y="0"/>
                </a:lnTo>
              </a:path>
            </a:pathLst>
          </a:custGeom>
          <a:ln w="19050">
            <a:solidFill>
              <a:srgbClr val="58595B"/>
            </a:solidFill>
          </a:ln>
        </p:spPr>
        <p:txBody>
          <a:bodyPr wrap="square" lIns="0" tIns="0" rIns="0" bIns="0" rtlCol="0"/>
          <a:lstStyle/>
          <a:p>
            <a:endParaRPr/>
          </a:p>
        </p:txBody>
      </p:sp>
      <p:sp>
        <p:nvSpPr>
          <p:cNvPr id="53" name="object 53"/>
          <p:cNvSpPr/>
          <p:nvPr/>
        </p:nvSpPr>
        <p:spPr>
          <a:xfrm>
            <a:off x="410133" y="4063961"/>
            <a:ext cx="0" cy="177800"/>
          </a:xfrm>
          <a:custGeom>
            <a:avLst/>
            <a:gdLst/>
            <a:ahLst/>
            <a:cxnLst/>
            <a:rect l="l" t="t" r="r" b="b"/>
            <a:pathLst>
              <a:path h="177800">
                <a:moveTo>
                  <a:pt x="0" y="0"/>
                </a:moveTo>
                <a:lnTo>
                  <a:pt x="0" y="177799"/>
                </a:lnTo>
              </a:path>
            </a:pathLst>
          </a:custGeom>
          <a:ln w="19100">
            <a:solidFill>
              <a:srgbClr val="58595B"/>
            </a:solidFill>
          </a:ln>
        </p:spPr>
        <p:txBody>
          <a:bodyPr wrap="square" lIns="0" tIns="0" rIns="0" bIns="0" rtlCol="0"/>
          <a:lstStyle/>
          <a:p>
            <a:endParaRPr/>
          </a:p>
        </p:txBody>
      </p:sp>
      <p:sp>
        <p:nvSpPr>
          <p:cNvPr id="54" name="object 54"/>
          <p:cNvSpPr/>
          <p:nvPr/>
        </p:nvSpPr>
        <p:spPr>
          <a:xfrm>
            <a:off x="400583" y="4054436"/>
            <a:ext cx="216535" cy="0"/>
          </a:xfrm>
          <a:custGeom>
            <a:avLst/>
            <a:gdLst/>
            <a:ahLst/>
            <a:cxnLst/>
            <a:rect l="l" t="t" r="r" b="b"/>
            <a:pathLst>
              <a:path w="216534">
                <a:moveTo>
                  <a:pt x="0" y="0"/>
                </a:moveTo>
                <a:lnTo>
                  <a:pt x="216268" y="0"/>
                </a:lnTo>
              </a:path>
            </a:pathLst>
          </a:custGeom>
          <a:ln w="19050">
            <a:solidFill>
              <a:srgbClr val="58595B"/>
            </a:solidFill>
          </a:ln>
        </p:spPr>
        <p:txBody>
          <a:bodyPr wrap="square" lIns="0" tIns="0" rIns="0" bIns="0" rtlCol="0"/>
          <a:lstStyle/>
          <a:p>
            <a:endParaRPr/>
          </a:p>
        </p:txBody>
      </p:sp>
      <p:sp>
        <p:nvSpPr>
          <p:cNvPr id="55" name="object 55"/>
          <p:cNvSpPr/>
          <p:nvPr/>
        </p:nvSpPr>
        <p:spPr>
          <a:xfrm>
            <a:off x="607301" y="4063872"/>
            <a:ext cx="0" cy="178435"/>
          </a:xfrm>
          <a:custGeom>
            <a:avLst/>
            <a:gdLst/>
            <a:ahLst/>
            <a:cxnLst/>
            <a:rect l="l" t="t" r="r" b="b"/>
            <a:pathLst>
              <a:path h="178435">
                <a:moveTo>
                  <a:pt x="0" y="0"/>
                </a:moveTo>
                <a:lnTo>
                  <a:pt x="0" y="178053"/>
                </a:lnTo>
              </a:path>
            </a:pathLst>
          </a:custGeom>
          <a:ln w="19100">
            <a:solidFill>
              <a:srgbClr val="58595B"/>
            </a:solidFill>
          </a:ln>
        </p:spPr>
        <p:txBody>
          <a:bodyPr wrap="square" lIns="0" tIns="0" rIns="0" bIns="0" rtlCol="0"/>
          <a:lstStyle/>
          <a:p>
            <a:endParaRPr/>
          </a:p>
        </p:txBody>
      </p:sp>
      <p:sp>
        <p:nvSpPr>
          <p:cNvPr id="56" name="object 56"/>
          <p:cNvSpPr txBox="1"/>
          <p:nvPr/>
        </p:nvSpPr>
        <p:spPr>
          <a:xfrm>
            <a:off x="453473" y="4011089"/>
            <a:ext cx="121920" cy="259715"/>
          </a:xfrm>
          <a:prstGeom prst="rect">
            <a:avLst/>
          </a:prstGeom>
        </p:spPr>
        <p:txBody>
          <a:bodyPr vert="horz" wrap="square" lIns="0" tIns="0" rIns="0" bIns="0" rtlCol="0">
            <a:spAutoFit/>
          </a:bodyPr>
          <a:lstStyle/>
          <a:p>
            <a:pPr marL="12700">
              <a:lnSpc>
                <a:spcPct val="100000"/>
              </a:lnSpc>
            </a:pPr>
            <a:r>
              <a:rPr sz="1575" b="1" spc="30" baseline="-21164" dirty="0">
                <a:solidFill>
                  <a:srgbClr val="58595B"/>
                </a:solidFill>
                <a:latin typeface="Arial"/>
                <a:cs typeface="Arial"/>
              </a:rPr>
              <a:t>e</a:t>
            </a:r>
            <a:r>
              <a:rPr sz="450" spc="25" dirty="0">
                <a:solidFill>
                  <a:srgbClr val="58595B"/>
                </a:solidFill>
                <a:latin typeface="Arial"/>
                <a:cs typeface="Arial"/>
              </a:rPr>
              <a:t>t</a:t>
            </a:r>
            <a:endParaRPr sz="450">
              <a:latin typeface="Arial"/>
              <a:cs typeface="Arial"/>
            </a:endParaRPr>
          </a:p>
        </p:txBody>
      </p:sp>
      <p:sp>
        <p:nvSpPr>
          <p:cNvPr id="58" name="object 58"/>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59" name="object 59"/>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57" name="object 57"/>
          <p:cNvSpPr txBox="1"/>
          <p:nvPr/>
        </p:nvSpPr>
        <p:spPr>
          <a:xfrm>
            <a:off x="664306" y="4067433"/>
            <a:ext cx="752475"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Tahoma"/>
                <a:cs typeface="Tahoma"/>
              </a:rPr>
              <a:t>ethics</a:t>
            </a:r>
            <a:endParaRPr sz="1000">
              <a:latin typeface="Tahoma"/>
              <a:cs typeface="Tahoma"/>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54919" y="2440730"/>
            <a:ext cx="2378710" cy="621030"/>
          </a:xfrm>
          <a:prstGeom prst="rect">
            <a:avLst/>
          </a:prstGeom>
        </p:spPr>
        <p:txBody>
          <a:bodyPr vert="horz" wrap="square" lIns="0" tIns="0" rIns="0" bIns="0" rtlCol="0">
            <a:spAutoFit/>
          </a:bodyPr>
          <a:lstStyle/>
          <a:p>
            <a:pPr marL="1285875">
              <a:lnSpc>
                <a:spcPts val="2680"/>
              </a:lnSpc>
            </a:pPr>
            <a:r>
              <a:rPr sz="2300" spc="-140" dirty="0">
                <a:solidFill>
                  <a:srgbClr val="58595B"/>
                </a:solidFill>
                <a:latin typeface="Cambria"/>
                <a:cs typeface="Cambria"/>
              </a:rPr>
              <a:t>3</a:t>
            </a:r>
            <a:r>
              <a:rPr sz="2300" spc="-145" dirty="0">
                <a:solidFill>
                  <a:srgbClr val="58595B"/>
                </a:solidFill>
                <a:latin typeface="Cambria"/>
                <a:cs typeface="Cambria"/>
              </a:rPr>
              <a:t> </a:t>
            </a:r>
            <a:r>
              <a:rPr sz="2300" spc="-15" dirty="0">
                <a:solidFill>
                  <a:srgbClr val="58595B"/>
                </a:solidFill>
                <a:latin typeface="Cambria"/>
                <a:cs typeface="Cambria"/>
              </a:rPr>
              <a:t>Energy</a:t>
            </a:r>
            <a:endParaRPr sz="2300">
              <a:latin typeface="Cambria"/>
              <a:cs typeface="Cambria"/>
            </a:endParaRPr>
          </a:p>
          <a:p>
            <a:pPr marL="12700">
              <a:lnSpc>
                <a:spcPts val="1839"/>
              </a:lnSpc>
            </a:pPr>
            <a:r>
              <a:rPr sz="1600" spc="-10" dirty="0">
                <a:solidFill>
                  <a:srgbClr val="D71920"/>
                </a:solidFill>
                <a:latin typeface="Tahoma"/>
                <a:cs typeface="Tahoma"/>
              </a:rPr>
              <a:t>brand </a:t>
            </a:r>
            <a:r>
              <a:rPr sz="1600" spc="-40" dirty="0">
                <a:solidFill>
                  <a:srgbClr val="D71920"/>
                </a:solidFill>
                <a:latin typeface="Tahoma"/>
                <a:cs typeface="Tahoma"/>
              </a:rPr>
              <a:t>creative</a:t>
            </a:r>
            <a:r>
              <a:rPr sz="1600" spc="-295" dirty="0">
                <a:solidFill>
                  <a:srgbClr val="D71920"/>
                </a:solidFill>
                <a:latin typeface="Tahoma"/>
                <a:cs typeface="Tahoma"/>
              </a:rPr>
              <a:t> </a:t>
            </a:r>
            <a:r>
              <a:rPr sz="1600" spc="-30" dirty="0">
                <a:solidFill>
                  <a:srgbClr val="D71920"/>
                </a:solidFill>
                <a:latin typeface="Tahoma"/>
                <a:cs typeface="Tahoma"/>
              </a:rPr>
              <a:t>presentation</a:t>
            </a:r>
            <a:endParaRPr sz="1600">
              <a:latin typeface="Tahoma"/>
              <a:cs typeface="Tahoma"/>
            </a:endParaRPr>
          </a:p>
        </p:txBody>
      </p:sp>
      <p:sp>
        <p:nvSpPr>
          <p:cNvPr id="3" name="object 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 name="object 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47403" y="2561380"/>
            <a:ext cx="1285875" cy="363220"/>
          </a:xfrm>
          <a:prstGeom prst="rect">
            <a:avLst/>
          </a:prstGeom>
        </p:spPr>
        <p:txBody>
          <a:bodyPr vert="horz" wrap="square" lIns="0" tIns="0" rIns="0" bIns="0" rtlCol="0">
            <a:spAutoFit/>
          </a:bodyPr>
          <a:lstStyle/>
          <a:p>
            <a:pPr marL="12700">
              <a:lnSpc>
                <a:spcPct val="100000"/>
              </a:lnSpc>
            </a:pPr>
            <a:r>
              <a:rPr sz="2300" spc="-80" dirty="0">
                <a:solidFill>
                  <a:srgbClr val="58595B"/>
                </a:solidFill>
                <a:latin typeface="Times New Roman"/>
                <a:cs typeface="Times New Roman"/>
              </a:rPr>
              <a:t>i</a:t>
            </a:r>
            <a:r>
              <a:rPr sz="2300" spc="140" dirty="0">
                <a:solidFill>
                  <a:srgbClr val="58595B"/>
                </a:solidFill>
                <a:latin typeface="Times New Roman"/>
                <a:cs typeface="Times New Roman"/>
              </a:rPr>
              <a:t>n</a:t>
            </a:r>
            <a:r>
              <a:rPr sz="2300" spc="25" dirty="0">
                <a:solidFill>
                  <a:srgbClr val="58595B"/>
                </a:solidFill>
                <a:latin typeface="Times New Roman"/>
                <a:cs typeface="Times New Roman"/>
              </a:rPr>
              <a:t>s</a:t>
            </a:r>
            <a:r>
              <a:rPr sz="2300" spc="45" dirty="0">
                <a:solidFill>
                  <a:srgbClr val="58595B"/>
                </a:solidFill>
                <a:latin typeface="Times New Roman"/>
                <a:cs typeface="Times New Roman"/>
              </a:rPr>
              <a:t>p</a:t>
            </a:r>
            <a:r>
              <a:rPr sz="2300" spc="-80" dirty="0">
                <a:solidFill>
                  <a:srgbClr val="58595B"/>
                </a:solidFill>
                <a:latin typeface="Times New Roman"/>
                <a:cs typeface="Times New Roman"/>
              </a:rPr>
              <a:t>i</a:t>
            </a:r>
            <a:r>
              <a:rPr sz="2300" spc="-35" dirty="0">
                <a:solidFill>
                  <a:srgbClr val="58595B"/>
                </a:solidFill>
                <a:latin typeface="Times New Roman"/>
                <a:cs typeface="Times New Roman"/>
              </a:rPr>
              <a:t>r</a:t>
            </a:r>
            <a:r>
              <a:rPr sz="2300" dirty="0">
                <a:solidFill>
                  <a:srgbClr val="58595B"/>
                </a:solidFill>
                <a:latin typeface="Times New Roman"/>
                <a:cs typeface="Times New Roman"/>
              </a:rPr>
              <a:t>a</a:t>
            </a:r>
            <a:r>
              <a:rPr sz="2300" spc="50" dirty="0">
                <a:solidFill>
                  <a:srgbClr val="58595B"/>
                </a:solidFill>
                <a:latin typeface="Times New Roman"/>
                <a:cs typeface="Times New Roman"/>
              </a:rPr>
              <a:t>t</a:t>
            </a:r>
            <a:r>
              <a:rPr sz="2300" spc="-85" dirty="0">
                <a:solidFill>
                  <a:srgbClr val="58595B"/>
                </a:solidFill>
                <a:latin typeface="Times New Roman"/>
                <a:cs typeface="Times New Roman"/>
              </a:rPr>
              <a:t>i</a:t>
            </a:r>
            <a:r>
              <a:rPr sz="2300" spc="-90" dirty="0">
                <a:solidFill>
                  <a:srgbClr val="58595B"/>
                </a:solidFill>
                <a:latin typeface="Times New Roman"/>
                <a:cs typeface="Times New Roman"/>
              </a:rPr>
              <a:t>o</a:t>
            </a:r>
            <a:r>
              <a:rPr sz="2300" spc="140" dirty="0">
                <a:solidFill>
                  <a:srgbClr val="58595B"/>
                </a:solidFill>
                <a:latin typeface="Times New Roman"/>
                <a:cs typeface="Times New Roman"/>
              </a:rPr>
              <a:t>n</a:t>
            </a:r>
            <a:endParaRPr sz="2300">
              <a:latin typeface="Times New Roman"/>
              <a:cs typeface="Times New Roman"/>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45"/>
            <a:ext cx="0" cy="414020"/>
          </a:xfrm>
          <a:custGeom>
            <a:avLst/>
            <a:gdLst/>
            <a:ahLst/>
            <a:cxnLst/>
            <a:rect l="l" t="t" r="r" b="b"/>
            <a:pathLst>
              <a:path h="414019">
                <a:moveTo>
                  <a:pt x="0" y="0"/>
                </a:moveTo>
                <a:lnTo>
                  <a:pt x="0" y="413664"/>
                </a:lnTo>
              </a:path>
            </a:pathLst>
          </a:custGeom>
          <a:ln w="43713">
            <a:solidFill>
              <a:srgbClr val="FFFFFF"/>
            </a:solidFill>
          </a:ln>
        </p:spPr>
        <p:txBody>
          <a:bodyPr wrap="square" lIns="0" tIns="0" rIns="0" bIns="0" rtlCol="0"/>
          <a:lstStyle/>
          <a:p>
            <a:endParaRPr/>
          </a:p>
        </p:txBody>
      </p:sp>
      <p:sp>
        <p:nvSpPr>
          <p:cNvPr id="7" name="object 7"/>
          <p:cNvSpPr/>
          <p:nvPr/>
        </p:nvSpPr>
        <p:spPr>
          <a:xfrm>
            <a:off x="9233954" y="2731655"/>
            <a:ext cx="0" cy="160655"/>
          </a:xfrm>
          <a:custGeom>
            <a:avLst/>
            <a:gdLst/>
            <a:ahLst/>
            <a:cxnLst/>
            <a:rect l="l" t="t" r="r" b="b"/>
            <a:pathLst>
              <a:path h="160655">
                <a:moveTo>
                  <a:pt x="0" y="0"/>
                </a:moveTo>
                <a:lnTo>
                  <a:pt x="0" y="160604"/>
                </a:lnTo>
              </a:path>
            </a:pathLst>
          </a:custGeom>
          <a:ln w="44119">
            <a:solidFill>
              <a:srgbClr val="FFFFFF"/>
            </a:solidFill>
          </a:ln>
        </p:spPr>
        <p:txBody>
          <a:bodyPr wrap="square" lIns="0" tIns="0" rIns="0" bIns="0" rtlCol="0"/>
          <a:lstStyle/>
          <a:p>
            <a:endParaRPr/>
          </a:p>
        </p:txBody>
      </p:sp>
      <p:sp>
        <p:nvSpPr>
          <p:cNvPr id="8" name="object 8"/>
          <p:cNvSpPr/>
          <p:nvPr/>
        </p:nvSpPr>
        <p:spPr>
          <a:xfrm>
            <a:off x="9211894" y="2688621"/>
            <a:ext cx="44450" cy="0"/>
          </a:xfrm>
          <a:custGeom>
            <a:avLst/>
            <a:gdLst/>
            <a:ahLst/>
            <a:cxnLst/>
            <a:rect l="l" t="t" r="r" b="b"/>
            <a:pathLst>
              <a:path w="44450">
                <a:moveTo>
                  <a:pt x="0" y="0"/>
                </a:moveTo>
                <a:lnTo>
                  <a:pt x="44119" y="0"/>
                </a:lnTo>
              </a:path>
            </a:pathLst>
          </a:custGeom>
          <a:ln w="36334">
            <a:solidFill>
              <a:srgbClr val="FFFFFF"/>
            </a:solidFill>
          </a:ln>
        </p:spPr>
        <p:txBody>
          <a:bodyPr wrap="square" lIns="0" tIns="0" rIns="0" bIns="0" rtlCol="0"/>
          <a:lstStyle/>
          <a:p>
            <a:endParaRPr/>
          </a:p>
        </p:txBody>
      </p:sp>
      <p:sp>
        <p:nvSpPr>
          <p:cNvPr id="9" name="object 9"/>
          <p:cNvSpPr/>
          <p:nvPr/>
        </p:nvSpPr>
        <p:spPr>
          <a:xfrm>
            <a:off x="9283147" y="2669134"/>
            <a:ext cx="60960" cy="75565"/>
          </a:xfrm>
          <a:custGeom>
            <a:avLst/>
            <a:gdLst/>
            <a:ahLst/>
            <a:cxnLst/>
            <a:rect l="l" t="t" r="r" b="b"/>
            <a:pathLst>
              <a:path w="60959" h="75564">
                <a:moveTo>
                  <a:pt x="11391" y="1714"/>
                </a:moveTo>
                <a:lnTo>
                  <a:pt x="0" y="1714"/>
                </a:lnTo>
                <a:lnTo>
                  <a:pt x="0" y="75272"/>
                </a:lnTo>
                <a:lnTo>
                  <a:pt x="12090" y="75272"/>
                </a:lnTo>
                <a:lnTo>
                  <a:pt x="12090" y="30403"/>
                </a:lnTo>
                <a:lnTo>
                  <a:pt x="12534" y="27343"/>
                </a:lnTo>
                <a:lnTo>
                  <a:pt x="21908" y="13373"/>
                </a:lnTo>
                <a:lnTo>
                  <a:pt x="11391" y="13373"/>
                </a:lnTo>
                <a:lnTo>
                  <a:pt x="11391" y="1714"/>
                </a:lnTo>
                <a:close/>
              </a:path>
              <a:path w="60959" h="75564">
                <a:moveTo>
                  <a:pt x="57856" y="10680"/>
                </a:moveTo>
                <a:lnTo>
                  <a:pt x="38519" y="10680"/>
                </a:lnTo>
                <a:lnTo>
                  <a:pt x="42164" y="12001"/>
                </a:lnTo>
                <a:lnTo>
                  <a:pt x="47472" y="17310"/>
                </a:lnTo>
                <a:lnTo>
                  <a:pt x="48818" y="20916"/>
                </a:lnTo>
                <a:lnTo>
                  <a:pt x="48818" y="75272"/>
                </a:lnTo>
                <a:lnTo>
                  <a:pt x="60909" y="75272"/>
                </a:lnTo>
                <a:lnTo>
                  <a:pt x="60909" y="22910"/>
                </a:lnTo>
                <a:lnTo>
                  <a:pt x="60490" y="19291"/>
                </a:lnTo>
                <a:lnTo>
                  <a:pt x="58889" y="12738"/>
                </a:lnTo>
                <a:lnTo>
                  <a:pt x="57856" y="10680"/>
                </a:lnTo>
                <a:close/>
              </a:path>
              <a:path w="60959" h="75564">
                <a:moveTo>
                  <a:pt x="40411" y="0"/>
                </a:moveTo>
                <a:lnTo>
                  <a:pt x="35572" y="0"/>
                </a:lnTo>
                <a:lnTo>
                  <a:pt x="27948" y="837"/>
                </a:lnTo>
                <a:lnTo>
                  <a:pt x="21421" y="3348"/>
                </a:lnTo>
                <a:lnTo>
                  <a:pt x="15995" y="7527"/>
                </a:lnTo>
                <a:lnTo>
                  <a:pt x="11671" y="13373"/>
                </a:lnTo>
                <a:lnTo>
                  <a:pt x="21908" y="13373"/>
                </a:lnTo>
                <a:lnTo>
                  <a:pt x="24257" y="12369"/>
                </a:lnTo>
                <a:lnTo>
                  <a:pt x="26974" y="11252"/>
                </a:lnTo>
                <a:lnTo>
                  <a:pt x="30149" y="10680"/>
                </a:lnTo>
                <a:lnTo>
                  <a:pt x="57856" y="10680"/>
                </a:lnTo>
                <a:lnTo>
                  <a:pt x="57480" y="9931"/>
                </a:lnTo>
                <a:lnTo>
                  <a:pt x="53492" y="5181"/>
                </a:lnTo>
                <a:lnTo>
                  <a:pt x="50888" y="3314"/>
                </a:lnTo>
                <a:lnTo>
                  <a:pt x="44437" y="673"/>
                </a:lnTo>
                <a:lnTo>
                  <a:pt x="40411"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440301" cy="270000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70040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inspiration</a:t>
            </a:r>
            <a:endParaRPr sz="1200">
              <a:latin typeface="Arial"/>
              <a:cs typeface="Arial"/>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8" name="object 8"/>
          <p:cNvSpPr/>
          <p:nvPr/>
        </p:nvSpPr>
        <p:spPr>
          <a:xfrm>
            <a:off x="9228340" y="2741726"/>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9" name="object 9"/>
          <p:cNvSpPr/>
          <p:nvPr/>
        </p:nvSpPr>
        <p:spPr>
          <a:xfrm>
            <a:off x="9215716" y="2717101"/>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0" name="object 10"/>
          <p:cNvSpPr/>
          <p:nvPr/>
        </p:nvSpPr>
        <p:spPr>
          <a:xfrm>
            <a:off x="9256491" y="2705950"/>
            <a:ext cx="34925" cy="43180"/>
          </a:xfrm>
          <a:custGeom>
            <a:avLst/>
            <a:gdLst/>
            <a:ahLst/>
            <a:cxnLst/>
            <a:rect l="l" t="t" r="r" b="b"/>
            <a:pathLst>
              <a:path w="34925" h="43180">
                <a:moveTo>
                  <a:pt x="6527" y="977"/>
                </a:moveTo>
                <a:lnTo>
                  <a:pt x="0" y="977"/>
                </a:lnTo>
                <a:lnTo>
                  <a:pt x="0" y="43078"/>
                </a:lnTo>
                <a:lnTo>
                  <a:pt x="6921" y="43078"/>
                </a:lnTo>
                <a:lnTo>
                  <a:pt x="6921" y="17398"/>
                </a:lnTo>
                <a:lnTo>
                  <a:pt x="7188" y="15646"/>
                </a:lnTo>
                <a:lnTo>
                  <a:pt x="12557" y="7645"/>
                </a:lnTo>
                <a:lnTo>
                  <a:pt x="6527" y="7645"/>
                </a:lnTo>
                <a:lnTo>
                  <a:pt x="6527" y="977"/>
                </a:lnTo>
                <a:close/>
              </a:path>
              <a:path w="34925" h="43180">
                <a:moveTo>
                  <a:pt x="33123" y="6108"/>
                </a:moveTo>
                <a:lnTo>
                  <a:pt x="22059" y="6108"/>
                </a:lnTo>
                <a:lnTo>
                  <a:pt x="24142" y="6870"/>
                </a:lnTo>
                <a:lnTo>
                  <a:pt x="27178" y="9905"/>
                </a:lnTo>
                <a:lnTo>
                  <a:pt x="27940" y="11963"/>
                </a:lnTo>
                <a:lnTo>
                  <a:pt x="27940" y="43078"/>
                </a:lnTo>
                <a:lnTo>
                  <a:pt x="34861" y="43078"/>
                </a:lnTo>
                <a:lnTo>
                  <a:pt x="34735" y="11963"/>
                </a:lnTo>
                <a:lnTo>
                  <a:pt x="34632" y="11036"/>
                </a:lnTo>
                <a:lnTo>
                  <a:pt x="33718" y="7289"/>
                </a:lnTo>
                <a:lnTo>
                  <a:pt x="33123" y="6108"/>
                </a:lnTo>
                <a:close/>
              </a:path>
              <a:path w="34925" h="43180">
                <a:moveTo>
                  <a:pt x="23126" y="0"/>
                </a:moveTo>
                <a:lnTo>
                  <a:pt x="14135" y="0"/>
                </a:lnTo>
                <a:lnTo>
                  <a:pt x="9563" y="2552"/>
                </a:lnTo>
                <a:lnTo>
                  <a:pt x="6692" y="7645"/>
                </a:lnTo>
                <a:lnTo>
                  <a:pt x="12557" y="7645"/>
                </a:lnTo>
                <a:lnTo>
                  <a:pt x="15443" y="6438"/>
                </a:lnTo>
                <a:lnTo>
                  <a:pt x="17272" y="6108"/>
                </a:lnTo>
                <a:lnTo>
                  <a:pt x="33123" y="6108"/>
                </a:lnTo>
                <a:lnTo>
                  <a:pt x="32905" y="5676"/>
                </a:lnTo>
                <a:lnTo>
                  <a:pt x="30619" y="2959"/>
                </a:lnTo>
                <a:lnTo>
                  <a:pt x="29133" y="1892"/>
                </a:lnTo>
                <a:lnTo>
                  <a:pt x="25438" y="380"/>
                </a:lnTo>
                <a:lnTo>
                  <a:pt x="23126" y="0"/>
                </a:lnTo>
                <a:close/>
              </a:path>
            </a:pathLst>
          </a:custGeom>
          <a:solidFill>
            <a:srgbClr val="FFFFFF"/>
          </a:solidFill>
        </p:spPr>
        <p:txBody>
          <a:bodyPr wrap="square" lIns="0" tIns="0" rIns="0" bIns="0" rtlCol="0"/>
          <a:lstStyle/>
          <a:p>
            <a:endParaRPr/>
          </a:p>
        </p:txBody>
      </p:sp>
      <p:sp>
        <p:nvSpPr>
          <p:cNvPr id="11" name="object 11"/>
          <p:cNvSpPr txBox="1"/>
          <p:nvPr/>
        </p:nvSpPr>
        <p:spPr>
          <a:xfrm>
            <a:off x="3000603" y="2318905"/>
            <a:ext cx="1440180" cy="381635"/>
          </a:xfrm>
          <a:prstGeom prst="rect">
            <a:avLst/>
          </a:prstGeom>
          <a:solidFill>
            <a:srgbClr val="C9CACC"/>
          </a:solidFill>
        </p:spPr>
        <p:txBody>
          <a:bodyPr vert="horz" wrap="square" lIns="0" tIns="95250" rIns="0" bIns="0" rtlCol="0">
            <a:spAutoFit/>
          </a:bodyPr>
          <a:lstStyle/>
          <a:p>
            <a:pPr marL="107950">
              <a:lnSpc>
                <a:spcPct val="100000"/>
              </a:lnSpc>
              <a:spcBef>
                <a:spcPts val="750"/>
              </a:spcBef>
            </a:pPr>
            <a:r>
              <a:rPr sz="1300" spc="-50" dirty="0">
                <a:solidFill>
                  <a:srgbClr val="FFFFFF"/>
                </a:solidFill>
                <a:latin typeface="Lucida Sans"/>
                <a:cs typeface="Lucida Sans"/>
              </a:rPr>
              <a:t>awareness</a:t>
            </a:r>
            <a:endParaRPr sz="1300">
              <a:latin typeface="Lucida Sans"/>
              <a:cs typeface="Lucida Sans"/>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880589" cy="270000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70040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inspiration</a:t>
            </a:r>
            <a:endParaRPr sz="1200">
              <a:latin typeface="Arial"/>
              <a:cs typeface="Arial"/>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8" name="object 8"/>
          <p:cNvSpPr/>
          <p:nvPr/>
        </p:nvSpPr>
        <p:spPr>
          <a:xfrm>
            <a:off x="9228340" y="2741726"/>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9" name="object 9"/>
          <p:cNvSpPr/>
          <p:nvPr/>
        </p:nvSpPr>
        <p:spPr>
          <a:xfrm>
            <a:off x="9215716" y="2717101"/>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0" name="object 10"/>
          <p:cNvSpPr/>
          <p:nvPr/>
        </p:nvSpPr>
        <p:spPr>
          <a:xfrm>
            <a:off x="9256491" y="2705950"/>
            <a:ext cx="34925" cy="43180"/>
          </a:xfrm>
          <a:custGeom>
            <a:avLst/>
            <a:gdLst/>
            <a:ahLst/>
            <a:cxnLst/>
            <a:rect l="l" t="t" r="r" b="b"/>
            <a:pathLst>
              <a:path w="34925" h="43180">
                <a:moveTo>
                  <a:pt x="6527" y="977"/>
                </a:moveTo>
                <a:lnTo>
                  <a:pt x="0" y="977"/>
                </a:lnTo>
                <a:lnTo>
                  <a:pt x="0" y="43078"/>
                </a:lnTo>
                <a:lnTo>
                  <a:pt x="6921" y="43078"/>
                </a:lnTo>
                <a:lnTo>
                  <a:pt x="6921" y="17398"/>
                </a:lnTo>
                <a:lnTo>
                  <a:pt x="7188" y="15646"/>
                </a:lnTo>
                <a:lnTo>
                  <a:pt x="12557" y="7645"/>
                </a:lnTo>
                <a:lnTo>
                  <a:pt x="6527" y="7645"/>
                </a:lnTo>
                <a:lnTo>
                  <a:pt x="6527" y="977"/>
                </a:lnTo>
                <a:close/>
              </a:path>
              <a:path w="34925" h="43180">
                <a:moveTo>
                  <a:pt x="33123" y="6108"/>
                </a:moveTo>
                <a:lnTo>
                  <a:pt x="22059" y="6108"/>
                </a:lnTo>
                <a:lnTo>
                  <a:pt x="24142" y="6870"/>
                </a:lnTo>
                <a:lnTo>
                  <a:pt x="27178" y="9905"/>
                </a:lnTo>
                <a:lnTo>
                  <a:pt x="27940" y="11963"/>
                </a:lnTo>
                <a:lnTo>
                  <a:pt x="27940" y="43078"/>
                </a:lnTo>
                <a:lnTo>
                  <a:pt x="34861" y="43078"/>
                </a:lnTo>
                <a:lnTo>
                  <a:pt x="34735" y="11963"/>
                </a:lnTo>
                <a:lnTo>
                  <a:pt x="34632" y="11036"/>
                </a:lnTo>
                <a:lnTo>
                  <a:pt x="33718" y="7289"/>
                </a:lnTo>
                <a:lnTo>
                  <a:pt x="33123" y="6108"/>
                </a:lnTo>
                <a:close/>
              </a:path>
              <a:path w="34925" h="43180">
                <a:moveTo>
                  <a:pt x="23126" y="0"/>
                </a:moveTo>
                <a:lnTo>
                  <a:pt x="14135" y="0"/>
                </a:lnTo>
                <a:lnTo>
                  <a:pt x="9563" y="2552"/>
                </a:lnTo>
                <a:lnTo>
                  <a:pt x="6692" y="7645"/>
                </a:lnTo>
                <a:lnTo>
                  <a:pt x="12557" y="7645"/>
                </a:lnTo>
                <a:lnTo>
                  <a:pt x="15443" y="6438"/>
                </a:lnTo>
                <a:lnTo>
                  <a:pt x="17272" y="6108"/>
                </a:lnTo>
                <a:lnTo>
                  <a:pt x="33123" y="6108"/>
                </a:lnTo>
                <a:lnTo>
                  <a:pt x="32905" y="5676"/>
                </a:lnTo>
                <a:lnTo>
                  <a:pt x="30619" y="2959"/>
                </a:lnTo>
                <a:lnTo>
                  <a:pt x="29133" y="1892"/>
                </a:lnTo>
                <a:lnTo>
                  <a:pt x="25438" y="380"/>
                </a:lnTo>
                <a:lnTo>
                  <a:pt x="23126" y="0"/>
                </a:lnTo>
                <a:close/>
              </a:path>
            </a:pathLst>
          </a:custGeom>
          <a:solidFill>
            <a:srgbClr val="FFFFFF"/>
          </a:solidFill>
        </p:spPr>
        <p:txBody>
          <a:bodyPr wrap="square" lIns="0" tIns="0" rIns="0" bIns="0" rtlCol="0"/>
          <a:lstStyle/>
          <a:p>
            <a:endParaRPr/>
          </a:p>
        </p:txBody>
      </p:sp>
      <p:sp>
        <p:nvSpPr>
          <p:cNvPr id="11" name="object 11"/>
          <p:cNvSpPr txBox="1"/>
          <p:nvPr/>
        </p:nvSpPr>
        <p:spPr>
          <a:xfrm>
            <a:off x="3000603" y="2318905"/>
            <a:ext cx="2879725" cy="381635"/>
          </a:xfrm>
          <a:prstGeom prst="rect">
            <a:avLst/>
          </a:prstGeom>
          <a:solidFill>
            <a:srgbClr val="C9CACC"/>
          </a:solidFill>
        </p:spPr>
        <p:txBody>
          <a:bodyPr vert="horz" wrap="square" lIns="0" tIns="95250" rIns="0" bIns="0" rtlCol="0">
            <a:spAutoFit/>
          </a:bodyPr>
          <a:lstStyle/>
          <a:p>
            <a:pPr marL="107950">
              <a:lnSpc>
                <a:spcPct val="100000"/>
              </a:lnSpc>
              <a:spcBef>
                <a:spcPts val="750"/>
              </a:spcBef>
              <a:tabLst>
                <a:tab pos="1547495" algn="l"/>
              </a:tabLst>
            </a:pPr>
            <a:r>
              <a:rPr sz="1300" spc="-50" dirty="0">
                <a:solidFill>
                  <a:srgbClr val="FFFFFF"/>
                </a:solidFill>
                <a:latin typeface="Lucida Sans"/>
                <a:cs typeface="Lucida Sans"/>
              </a:rPr>
              <a:t>awareness	</a:t>
            </a:r>
            <a:r>
              <a:rPr sz="1300" spc="-30" dirty="0">
                <a:solidFill>
                  <a:srgbClr val="FFFFFF"/>
                </a:solidFill>
                <a:latin typeface="Lucida Sans"/>
                <a:cs typeface="Lucida Sans"/>
              </a:rPr>
              <a:t>energy</a:t>
            </a:r>
            <a:endParaRPr sz="1300">
              <a:latin typeface="Lucida Sans"/>
              <a:cs typeface="Lucida Sans"/>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2700007"/>
            <a:ext cx="4440555" cy="270002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0"/>
              </a:spcBef>
            </a:pPr>
            <a:endParaRPr sz="950">
              <a:latin typeface="Times New Roman"/>
              <a:cs typeface="Times New Roman"/>
            </a:endParaRPr>
          </a:p>
          <a:p>
            <a:pPr marL="143510">
              <a:lnSpc>
                <a:spcPct val="100000"/>
              </a:lnSpc>
              <a:spcBef>
                <a:spcPts val="5"/>
              </a:spcBef>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2700007"/>
            <a:ext cx="4440288" cy="2699994"/>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0" y="0"/>
            <a:ext cx="8880589" cy="2700007"/>
          </a:xfrm>
          <a:prstGeom prst="rect">
            <a:avLst/>
          </a:prstGeom>
          <a:blipFill>
            <a:blip r:embed="rId5" cstate="print"/>
            <a:stretch>
              <a:fillRect/>
            </a:stretch>
          </a:blipFill>
        </p:spPr>
        <p:txBody>
          <a:bodyPr wrap="square" lIns="0" tIns="0" rIns="0" bIns="0" rtlCol="0"/>
          <a:lstStyle/>
          <a:p>
            <a:endParaRPr/>
          </a:p>
        </p:txBody>
      </p:sp>
      <p:sp>
        <p:nvSpPr>
          <p:cNvPr id="27" name="object 27"/>
          <p:cNvSpPr txBox="1"/>
          <p:nvPr/>
        </p:nvSpPr>
        <p:spPr>
          <a:xfrm>
            <a:off x="9122509" y="3003815"/>
            <a:ext cx="233679" cy="70040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inspiration</a:t>
            </a:r>
            <a:endParaRPr sz="1200">
              <a:latin typeface="Arial"/>
              <a:cs typeface="Arial"/>
            </a:endParaRPr>
          </a:p>
        </p:txBody>
      </p:sp>
      <p:sp>
        <p:nvSpPr>
          <p:cNvPr id="28" name="object 28"/>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9" name="object 29"/>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30" name="object 30"/>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1" name="object 31"/>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32" name="object 32"/>
          <p:cNvSpPr/>
          <p:nvPr/>
        </p:nvSpPr>
        <p:spPr>
          <a:xfrm>
            <a:off x="9228340" y="2741726"/>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33" name="object 33"/>
          <p:cNvSpPr/>
          <p:nvPr/>
        </p:nvSpPr>
        <p:spPr>
          <a:xfrm>
            <a:off x="9215716" y="2717101"/>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34" name="object 34"/>
          <p:cNvSpPr/>
          <p:nvPr/>
        </p:nvSpPr>
        <p:spPr>
          <a:xfrm>
            <a:off x="9256491" y="2705950"/>
            <a:ext cx="34925" cy="43180"/>
          </a:xfrm>
          <a:custGeom>
            <a:avLst/>
            <a:gdLst/>
            <a:ahLst/>
            <a:cxnLst/>
            <a:rect l="l" t="t" r="r" b="b"/>
            <a:pathLst>
              <a:path w="34925" h="43180">
                <a:moveTo>
                  <a:pt x="6527" y="977"/>
                </a:moveTo>
                <a:lnTo>
                  <a:pt x="0" y="977"/>
                </a:lnTo>
                <a:lnTo>
                  <a:pt x="0" y="43078"/>
                </a:lnTo>
                <a:lnTo>
                  <a:pt x="6921" y="43078"/>
                </a:lnTo>
                <a:lnTo>
                  <a:pt x="6921" y="17398"/>
                </a:lnTo>
                <a:lnTo>
                  <a:pt x="7188" y="15646"/>
                </a:lnTo>
                <a:lnTo>
                  <a:pt x="12557" y="7645"/>
                </a:lnTo>
                <a:lnTo>
                  <a:pt x="6527" y="7645"/>
                </a:lnTo>
                <a:lnTo>
                  <a:pt x="6527" y="977"/>
                </a:lnTo>
                <a:close/>
              </a:path>
              <a:path w="34925" h="43180">
                <a:moveTo>
                  <a:pt x="33123" y="6108"/>
                </a:moveTo>
                <a:lnTo>
                  <a:pt x="22059" y="6108"/>
                </a:lnTo>
                <a:lnTo>
                  <a:pt x="24142" y="6870"/>
                </a:lnTo>
                <a:lnTo>
                  <a:pt x="27178" y="9905"/>
                </a:lnTo>
                <a:lnTo>
                  <a:pt x="27940" y="11963"/>
                </a:lnTo>
                <a:lnTo>
                  <a:pt x="27940" y="43078"/>
                </a:lnTo>
                <a:lnTo>
                  <a:pt x="34861" y="43078"/>
                </a:lnTo>
                <a:lnTo>
                  <a:pt x="34735" y="11963"/>
                </a:lnTo>
                <a:lnTo>
                  <a:pt x="34632" y="11036"/>
                </a:lnTo>
                <a:lnTo>
                  <a:pt x="33718" y="7289"/>
                </a:lnTo>
                <a:lnTo>
                  <a:pt x="33123" y="6108"/>
                </a:lnTo>
                <a:close/>
              </a:path>
              <a:path w="34925" h="43180">
                <a:moveTo>
                  <a:pt x="23126" y="0"/>
                </a:moveTo>
                <a:lnTo>
                  <a:pt x="14135" y="0"/>
                </a:lnTo>
                <a:lnTo>
                  <a:pt x="9563" y="2552"/>
                </a:lnTo>
                <a:lnTo>
                  <a:pt x="6692" y="7645"/>
                </a:lnTo>
                <a:lnTo>
                  <a:pt x="12557" y="7645"/>
                </a:lnTo>
                <a:lnTo>
                  <a:pt x="15443" y="6438"/>
                </a:lnTo>
                <a:lnTo>
                  <a:pt x="17272" y="6108"/>
                </a:lnTo>
                <a:lnTo>
                  <a:pt x="33123" y="6108"/>
                </a:lnTo>
                <a:lnTo>
                  <a:pt x="32905" y="5676"/>
                </a:lnTo>
                <a:lnTo>
                  <a:pt x="30619" y="2959"/>
                </a:lnTo>
                <a:lnTo>
                  <a:pt x="29133" y="1892"/>
                </a:lnTo>
                <a:lnTo>
                  <a:pt x="25438" y="380"/>
                </a:lnTo>
                <a:lnTo>
                  <a:pt x="23126" y="0"/>
                </a:lnTo>
                <a:close/>
              </a:path>
            </a:pathLst>
          </a:custGeom>
          <a:solidFill>
            <a:srgbClr val="FFFFFF"/>
          </a:solidFill>
        </p:spPr>
        <p:txBody>
          <a:bodyPr wrap="square" lIns="0" tIns="0" rIns="0" bIns="0" rtlCol="0"/>
          <a:lstStyle/>
          <a:p>
            <a:endParaRPr/>
          </a:p>
        </p:txBody>
      </p:sp>
      <p:sp>
        <p:nvSpPr>
          <p:cNvPr id="35" name="object 35"/>
          <p:cNvSpPr/>
          <p:nvPr/>
        </p:nvSpPr>
        <p:spPr>
          <a:xfrm>
            <a:off x="3000603" y="2699994"/>
            <a:ext cx="1440180" cy="381635"/>
          </a:xfrm>
          <a:custGeom>
            <a:avLst/>
            <a:gdLst/>
            <a:ahLst/>
            <a:cxnLst/>
            <a:rect l="l" t="t" r="r" b="b"/>
            <a:pathLst>
              <a:path w="1440179" h="381635">
                <a:moveTo>
                  <a:pt x="0" y="381101"/>
                </a:moveTo>
                <a:lnTo>
                  <a:pt x="1440002" y="381101"/>
                </a:lnTo>
                <a:lnTo>
                  <a:pt x="1440002" y="0"/>
                </a:lnTo>
                <a:lnTo>
                  <a:pt x="0" y="0"/>
                </a:lnTo>
                <a:lnTo>
                  <a:pt x="0" y="381101"/>
                </a:lnTo>
                <a:close/>
              </a:path>
            </a:pathLst>
          </a:custGeom>
          <a:solidFill>
            <a:srgbClr val="C9CACC"/>
          </a:solidFill>
        </p:spPr>
        <p:txBody>
          <a:bodyPr wrap="square" lIns="0" tIns="0" rIns="0" bIns="0" rtlCol="0"/>
          <a:lstStyle/>
          <a:p>
            <a:endParaRPr/>
          </a:p>
        </p:txBody>
      </p:sp>
      <p:sp>
        <p:nvSpPr>
          <p:cNvPr id="36" name="object 36"/>
          <p:cNvSpPr txBox="1"/>
          <p:nvPr/>
        </p:nvSpPr>
        <p:spPr>
          <a:xfrm>
            <a:off x="3095900" y="2795301"/>
            <a:ext cx="614680" cy="238760"/>
          </a:xfrm>
          <a:prstGeom prst="rect">
            <a:avLst/>
          </a:prstGeom>
        </p:spPr>
        <p:txBody>
          <a:bodyPr vert="horz" wrap="square" lIns="0" tIns="0" rIns="0" bIns="0" rtlCol="0">
            <a:spAutoFit/>
          </a:bodyPr>
          <a:lstStyle/>
          <a:p>
            <a:pPr marL="12700">
              <a:lnSpc>
                <a:spcPct val="100000"/>
              </a:lnSpc>
            </a:pPr>
            <a:r>
              <a:rPr sz="1300" spc="-60" dirty="0">
                <a:solidFill>
                  <a:srgbClr val="FFFFFF"/>
                </a:solidFill>
                <a:latin typeface="Lucida Sans"/>
                <a:cs typeface="Lucida Sans"/>
              </a:rPr>
              <a:t>monitor</a:t>
            </a:r>
            <a:endParaRPr sz="1300">
              <a:latin typeface="Lucida Sans"/>
              <a:cs typeface="Lucida Sans"/>
            </a:endParaRPr>
          </a:p>
        </p:txBody>
      </p:sp>
      <p:sp>
        <p:nvSpPr>
          <p:cNvPr id="37" name="object 37"/>
          <p:cNvSpPr/>
          <p:nvPr/>
        </p:nvSpPr>
        <p:spPr>
          <a:xfrm>
            <a:off x="3000603" y="2318905"/>
            <a:ext cx="1440180" cy="381635"/>
          </a:xfrm>
          <a:custGeom>
            <a:avLst/>
            <a:gdLst/>
            <a:ahLst/>
            <a:cxnLst/>
            <a:rect l="l" t="t" r="r" b="b"/>
            <a:pathLst>
              <a:path w="1440179" h="381635">
                <a:moveTo>
                  <a:pt x="0" y="381101"/>
                </a:moveTo>
                <a:lnTo>
                  <a:pt x="1440002" y="381101"/>
                </a:lnTo>
                <a:lnTo>
                  <a:pt x="1440002" y="0"/>
                </a:lnTo>
                <a:lnTo>
                  <a:pt x="0" y="0"/>
                </a:lnTo>
                <a:lnTo>
                  <a:pt x="0" y="381101"/>
                </a:lnTo>
                <a:close/>
              </a:path>
            </a:pathLst>
          </a:custGeom>
          <a:solidFill>
            <a:srgbClr val="C9CACC"/>
          </a:solidFill>
        </p:spPr>
        <p:txBody>
          <a:bodyPr wrap="square" lIns="0" tIns="0" rIns="0" bIns="0" rtlCol="0"/>
          <a:lstStyle/>
          <a:p>
            <a:endParaRPr/>
          </a:p>
        </p:txBody>
      </p:sp>
      <p:sp>
        <p:nvSpPr>
          <p:cNvPr id="38" name="object 38"/>
          <p:cNvSpPr txBox="1"/>
          <p:nvPr/>
        </p:nvSpPr>
        <p:spPr>
          <a:xfrm>
            <a:off x="3095900" y="2414201"/>
            <a:ext cx="806450" cy="238760"/>
          </a:xfrm>
          <a:prstGeom prst="rect">
            <a:avLst/>
          </a:prstGeom>
        </p:spPr>
        <p:txBody>
          <a:bodyPr vert="horz" wrap="square" lIns="0" tIns="0" rIns="0" bIns="0" rtlCol="0">
            <a:spAutoFit/>
          </a:bodyPr>
          <a:lstStyle/>
          <a:p>
            <a:pPr marL="12700">
              <a:lnSpc>
                <a:spcPct val="100000"/>
              </a:lnSpc>
            </a:pPr>
            <a:r>
              <a:rPr sz="1300" spc="-50" dirty="0">
                <a:solidFill>
                  <a:srgbClr val="FFFFFF"/>
                </a:solidFill>
                <a:latin typeface="Lucida Sans"/>
                <a:cs typeface="Lucida Sans"/>
              </a:rPr>
              <a:t>awareness</a:t>
            </a:r>
            <a:endParaRPr sz="1300">
              <a:latin typeface="Lucida Sans"/>
              <a:cs typeface="Lucida Sans"/>
            </a:endParaRPr>
          </a:p>
        </p:txBody>
      </p:sp>
      <p:sp>
        <p:nvSpPr>
          <p:cNvPr id="39" name="object 39"/>
          <p:cNvSpPr/>
          <p:nvPr/>
        </p:nvSpPr>
        <p:spPr>
          <a:xfrm>
            <a:off x="4440288" y="2318905"/>
            <a:ext cx="1440180" cy="381635"/>
          </a:xfrm>
          <a:custGeom>
            <a:avLst/>
            <a:gdLst/>
            <a:ahLst/>
            <a:cxnLst/>
            <a:rect l="l" t="t" r="r" b="b"/>
            <a:pathLst>
              <a:path w="1440179" h="381635">
                <a:moveTo>
                  <a:pt x="0" y="381101"/>
                </a:moveTo>
                <a:lnTo>
                  <a:pt x="1440002" y="381101"/>
                </a:lnTo>
                <a:lnTo>
                  <a:pt x="1440002" y="0"/>
                </a:lnTo>
                <a:lnTo>
                  <a:pt x="0" y="0"/>
                </a:lnTo>
                <a:lnTo>
                  <a:pt x="0" y="381101"/>
                </a:lnTo>
                <a:close/>
              </a:path>
            </a:pathLst>
          </a:custGeom>
          <a:solidFill>
            <a:srgbClr val="C9CACC"/>
          </a:solidFill>
        </p:spPr>
        <p:txBody>
          <a:bodyPr wrap="square" lIns="0" tIns="0" rIns="0" bIns="0" rtlCol="0"/>
          <a:lstStyle/>
          <a:p>
            <a:endParaRPr/>
          </a:p>
        </p:txBody>
      </p:sp>
      <p:sp>
        <p:nvSpPr>
          <p:cNvPr id="40" name="object 40"/>
          <p:cNvSpPr txBox="1"/>
          <p:nvPr/>
        </p:nvSpPr>
        <p:spPr>
          <a:xfrm>
            <a:off x="4535594" y="2414201"/>
            <a:ext cx="548005" cy="238760"/>
          </a:xfrm>
          <a:prstGeom prst="rect">
            <a:avLst/>
          </a:prstGeom>
        </p:spPr>
        <p:txBody>
          <a:bodyPr vert="horz" wrap="square" lIns="0" tIns="0" rIns="0" bIns="0" rtlCol="0">
            <a:spAutoFit/>
          </a:bodyPr>
          <a:lstStyle/>
          <a:p>
            <a:pPr marL="12700">
              <a:lnSpc>
                <a:spcPct val="100000"/>
              </a:lnSpc>
            </a:pPr>
            <a:r>
              <a:rPr sz="1300" spc="-40" dirty="0">
                <a:solidFill>
                  <a:srgbClr val="FFFFFF"/>
                </a:solidFill>
                <a:latin typeface="Lucida Sans"/>
                <a:cs typeface="Lucida Sans"/>
              </a:rPr>
              <a:t>e</a:t>
            </a:r>
            <a:r>
              <a:rPr sz="1300" spc="-45" dirty="0">
                <a:solidFill>
                  <a:srgbClr val="FFFFFF"/>
                </a:solidFill>
                <a:latin typeface="Lucida Sans"/>
                <a:cs typeface="Lucida Sans"/>
              </a:rPr>
              <a:t>n</a:t>
            </a:r>
            <a:r>
              <a:rPr sz="1300" spc="-30" dirty="0">
                <a:solidFill>
                  <a:srgbClr val="FFFFFF"/>
                </a:solidFill>
                <a:latin typeface="Lucida Sans"/>
                <a:cs typeface="Lucida Sans"/>
              </a:rPr>
              <a:t>e</a:t>
            </a:r>
            <a:r>
              <a:rPr sz="1300" spc="-40" dirty="0">
                <a:solidFill>
                  <a:srgbClr val="FFFFFF"/>
                </a:solidFill>
                <a:latin typeface="Lucida Sans"/>
                <a:cs typeface="Lucida Sans"/>
              </a:rPr>
              <a:t>r</a:t>
            </a:r>
            <a:r>
              <a:rPr sz="1300" spc="-20" dirty="0">
                <a:solidFill>
                  <a:srgbClr val="FFFFFF"/>
                </a:solidFill>
                <a:latin typeface="Lucida Sans"/>
                <a:cs typeface="Lucida Sans"/>
              </a:rPr>
              <a:t>gy</a:t>
            </a:r>
            <a:endParaRPr sz="1300">
              <a:latin typeface="Lucida Sans"/>
              <a:cs typeface="Lucida Sans"/>
            </a:endParaRPr>
          </a:p>
        </p:txBody>
      </p:sp>
      <p:sp>
        <p:nvSpPr>
          <p:cNvPr id="41" name="object 4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2" name="object 42"/>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2700007"/>
            <a:ext cx="4440555" cy="270002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0"/>
              </a:spcBef>
            </a:pPr>
            <a:endParaRPr sz="950">
              <a:latin typeface="Times New Roman"/>
              <a:cs typeface="Times New Roman"/>
            </a:endParaRPr>
          </a:p>
          <a:p>
            <a:pPr marL="143510">
              <a:lnSpc>
                <a:spcPct val="100000"/>
              </a:lnSpc>
              <a:spcBef>
                <a:spcPts val="5"/>
              </a:spcBef>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0"/>
            <a:ext cx="8880589" cy="2700007"/>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0" y="2700007"/>
            <a:ext cx="4440288" cy="2699994"/>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5454108" y="3642271"/>
            <a:ext cx="2412665" cy="815471"/>
          </a:xfrm>
          <a:prstGeom prst="rect">
            <a:avLst/>
          </a:prstGeom>
          <a:blipFill>
            <a:blip r:embed="rId6" cstate="print"/>
            <a:stretch>
              <a:fillRect/>
            </a:stretch>
          </a:blipFill>
        </p:spPr>
        <p:txBody>
          <a:bodyPr wrap="square" lIns="0" tIns="0" rIns="0" bIns="0" rtlCol="0"/>
          <a:lstStyle/>
          <a:p>
            <a:endParaRPr/>
          </a:p>
        </p:txBody>
      </p:sp>
      <p:sp>
        <p:nvSpPr>
          <p:cNvPr id="28" name="object 28"/>
          <p:cNvSpPr/>
          <p:nvPr/>
        </p:nvSpPr>
        <p:spPr>
          <a:xfrm>
            <a:off x="3000603" y="2699994"/>
            <a:ext cx="1440180" cy="381635"/>
          </a:xfrm>
          <a:custGeom>
            <a:avLst/>
            <a:gdLst/>
            <a:ahLst/>
            <a:cxnLst/>
            <a:rect l="l" t="t" r="r" b="b"/>
            <a:pathLst>
              <a:path w="1440179" h="381635">
                <a:moveTo>
                  <a:pt x="0" y="381101"/>
                </a:moveTo>
                <a:lnTo>
                  <a:pt x="1440002" y="381101"/>
                </a:lnTo>
                <a:lnTo>
                  <a:pt x="1440002" y="0"/>
                </a:lnTo>
                <a:lnTo>
                  <a:pt x="0" y="0"/>
                </a:lnTo>
                <a:lnTo>
                  <a:pt x="0" y="381101"/>
                </a:lnTo>
                <a:close/>
              </a:path>
            </a:pathLst>
          </a:custGeom>
          <a:solidFill>
            <a:srgbClr val="C9CACC"/>
          </a:solidFill>
        </p:spPr>
        <p:txBody>
          <a:bodyPr wrap="square" lIns="0" tIns="0" rIns="0" bIns="0" rtlCol="0"/>
          <a:lstStyle/>
          <a:p>
            <a:endParaRPr/>
          </a:p>
        </p:txBody>
      </p:sp>
      <p:sp>
        <p:nvSpPr>
          <p:cNvPr id="29" name="object 29"/>
          <p:cNvSpPr/>
          <p:nvPr/>
        </p:nvSpPr>
        <p:spPr>
          <a:xfrm>
            <a:off x="4440288" y="2699994"/>
            <a:ext cx="1440180" cy="381635"/>
          </a:xfrm>
          <a:custGeom>
            <a:avLst/>
            <a:gdLst/>
            <a:ahLst/>
            <a:cxnLst/>
            <a:rect l="l" t="t" r="r" b="b"/>
            <a:pathLst>
              <a:path w="1440179" h="381635">
                <a:moveTo>
                  <a:pt x="0" y="381101"/>
                </a:moveTo>
                <a:lnTo>
                  <a:pt x="1440002" y="381101"/>
                </a:lnTo>
                <a:lnTo>
                  <a:pt x="1440002" y="0"/>
                </a:lnTo>
                <a:lnTo>
                  <a:pt x="0" y="0"/>
                </a:lnTo>
                <a:lnTo>
                  <a:pt x="0" y="381101"/>
                </a:lnTo>
                <a:close/>
              </a:path>
            </a:pathLst>
          </a:custGeom>
          <a:solidFill>
            <a:srgbClr val="C9CACC"/>
          </a:solidFill>
        </p:spPr>
        <p:txBody>
          <a:bodyPr wrap="square" lIns="0" tIns="0" rIns="0" bIns="0" rtlCol="0"/>
          <a:lstStyle/>
          <a:p>
            <a:endParaRPr/>
          </a:p>
        </p:txBody>
      </p:sp>
      <p:sp>
        <p:nvSpPr>
          <p:cNvPr id="30" name="object 30"/>
          <p:cNvSpPr/>
          <p:nvPr/>
        </p:nvSpPr>
        <p:spPr>
          <a:xfrm>
            <a:off x="3000603" y="2318905"/>
            <a:ext cx="1440180" cy="381635"/>
          </a:xfrm>
          <a:custGeom>
            <a:avLst/>
            <a:gdLst/>
            <a:ahLst/>
            <a:cxnLst/>
            <a:rect l="l" t="t" r="r" b="b"/>
            <a:pathLst>
              <a:path w="1440179" h="381635">
                <a:moveTo>
                  <a:pt x="0" y="381101"/>
                </a:moveTo>
                <a:lnTo>
                  <a:pt x="1440002" y="381101"/>
                </a:lnTo>
                <a:lnTo>
                  <a:pt x="1440002" y="0"/>
                </a:lnTo>
                <a:lnTo>
                  <a:pt x="0" y="0"/>
                </a:lnTo>
                <a:lnTo>
                  <a:pt x="0" y="381101"/>
                </a:lnTo>
                <a:close/>
              </a:path>
            </a:pathLst>
          </a:custGeom>
          <a:solidFill>
            <a:srgbClr val="C9CACC"/>
          </a:solidFill>
        </p:spPr>
        <p:txBody>
          <a:bodyPr wrap="square" lIns="0" tIns="0" rIns="0" bIns="0" rtlCol="0"/>
          <a:lstStyle/>
          <a:p>
            <a:endParaRPr/>
          </a:p>
        </p:txBody>
      </p:sp>
      <p:sp>
        <p:nvSpPr>
          <p:cNvPr id="31" name="object 31"/>
          <p:cNvSpPr txBox="1"/>
          <p:nvPr/>
        </p:nvSpPr>
        <p:spPr>
          <a:xfrm>
            <a:off x="3108600" y="2231138"/>
            <a:ext cx="793750" cy="789940"/>
          </a:xfrm>
          <a:prstGeom prst="rect">
            <a:avLst/>
          </a:prstGeom>
        </p:spPr>
        <p:txBody>
          <a:bodyPr vert="horz" wrap="square" lIns="0" tIns="0" rIns="0" bIns="0" rtlCol="0">
            <a:spAutoFit/>
          </a:bodyPr>
          <a:lstStyle/>
          <a:p>
            <a:pPr marR="5080">
              <a:lnSpc>
                <a:spcPct val="192400"/>
              </a:lnSpc>
            </a:pPr>
            <a:r>
              <a:rPr sz="1300" spc="-50" dirty="0">
                <a:solidFill>
                  <a:srgbClr val="FFFFFF"/>
                </a:solidFill>
                <a:latin typeface="Lucida Sans"/>
                <a:cs typeface="Lucida Sans"/>
              </a:rPr>
              <a:t>a</a:t>
            </a:r>
            <a:r>
              <a:rPr sz="1300" spc="-20" dirty="0">
                <a:solidFill>
                  <a:srgbClr val="FFFFFF"/>
                </a:solidFill>
                <a:latin typeface="Lucida Sans"/>
                <a:cs typeface="Lucida Sans"/>
              </a:rPr>
              <a:t>w</a:t>
            </a:r>
            <a:r>
              <a:rPr sz="1300" spc="-50" dirty="0">
                <a:solidFill>
                  <a:srgbClr val="FFFFFF"/>
                </a:solidFill>
                <a:latin typeface="Lucida Sans"/>
                <a:cs typeface="Lucida Sans"/>
              </a:rPr>
              <a:t>a</a:t>
            </a:r>
            <a:r>
              <a:rPr sz="1300" spc="-55" dirty="0">
                <a:solidFill>
                  <a:srgbClr val="FFFFFF"/>
                </a:solidFill>
                <a:latin typeface="Lucida Sans"/>
                <a:cs typeface="Lucida Sans"/>
              </a:rPr>
              <a:t>r</a:t>
            </a:r>
            <a:r>
              <a:rPr sz="1300" spc="-40" dirty="0">
                <a:solidFill>
                  <a:srgbClr val="FFFFFF"/>
                </a:solidFill>
                <a:latin typeface="Lucida Sans"/>
                <a:cs typeface="Lucida Sans"/>
              </a:rPr>
              <a:t>e</a:t>
            </a:r>
            <a:r>
              <a:rPr sz="1300" spc="-45" dirty="0">
                <a:solidFill>
                  <a:srgbClr val="FFFFFF"/>
                </a:solidFill>
                <a:latin typeface="Lucida Sans"/>
                <a:cs typeface="Lucida Sans"/>
              </a:rPr>
              <a:t>n</a:t>
            </a:r>
            <a:r>
              <a:rPr sz="1300" spc="-5" dirty="0">
                <a:solidFill>
                  <a:srgbClr val="FFFFFF"/>
                </a:solidFill>
                <a:latin typeface="Lucida Sans"/>
                <a:cs typeface="Lucida Sans"/>
              </a:rPr>
              <a:t>e</a:t>
            </a:r>
            <a:r>
              <a:rPr sz="1300" spc="-85" dirty="0">
                <a:solidFill>
                  <a:srgbClr val="FFFFFF"/>
                </a:solidFill>
                <a:latin typeface="Lucida Sans"/>
                <a:cs typeface="Lucida Sans"/>
              </a:rPr>
              <a:t>s</a:t>
            </a:r>
            <a:r>
              <a:rPr sz="1300" spc="-65" dirty="0">
                <a:solidFill>
                  <a:srgbClr val="FFFFFF"/>
                </a:solidFill>
                <a:latin typeface="Lucida Sans"/>
                <a:cs typeface="Lucida Sans"/>
              </a:rPr>
              <a:t>s  </a:t>
            </a:r>
            <a:r>
              <a:rPr sz="1300" spc="-60" dirty="0">
                <a:solidFill>
                  <a:srgbClr val="FFFFFF"/>
                </a:solidFill>
                <a:latin typeface="Lucida Sans"/>
                <a:cs typeface="Lucida Sans"/>
              </a:rPr>
              <a:t>monitor</a:t>
            </a:r>
            <a:endParaRPr sz="1300">
              <a:latin typeface="Lucida Sans"/>
              <a:cs typeface="Lucida Sans"/>
            </a:endParaRPr>
          </a:p>
        </p:txBody>
      </p:sp>
      <p:sp>
        <p:nvSpPr>
          <p:cNvPr id="32" name="object 32"/>
          <p:cNvSpPr/>
          <p:nvPr/>
        </p:nvSpPr>
        <p:spPr>
          <a:xfrm>
            <a:off x="4440288" y="2318905"/>
            <a:ext cx="1440180" cy="381635"/>
          </a:xfrm>
          <a:custGeom>
            <a:avLst/>
            <a:gdLst/>
            <a:ahLst/>
            <a:cxnLst/>
            <a:rect l="l" t="t" r="r" b="b"/>
            <a:pathLst>
              <a:path w="1440179" h="381635">
                <a:moveTo>
                  <a:pt x="0" y="381101"/>
                </a:moveTo>
                <a:lnTo>
                  <a:pt x="1440002" y="381101"/>
                </a:lnTo>
                <a:lnTo>
                  <a:pt x="1440002" y="0"/>
                </a:lnTo>
                <a:lnTo>
                  <a:pt x="0" y="0"/>
                </a:lnTo>
                <a:lnTo>
                  <a:pt x="0" y="381101"/>
                </a:lnTo>
                <a:close/>
              </a:path>
            </a:pathLst>
          </a:custGeom>
          <a:solidFill>
            <a:srgbClr val="C9CACC"/>
          </a:solidFill>
        </p:spPr>
        <p:txBody>
          <a:bodyPr wrap="square" lIns="0" tIns="0" rIns="0" bIns="0" rtlCol="0"/>
          <a:lstStyle/>
          <a:p>
            <a:endParaRPr/>
          </a:p>
        </p:txBody>
      </p:sp>
      <p:sp>
        <p:nvSpPr>
          <p:cNvPr id="33" name="object 33"/>
          <p:cNvSpPr txBox="1"/>
          <p:nvPr/>
        </p:nvSpPr>
        <p:spPr>
          <a:xfrm>
            <a:off x="4548294" y="2231138"/>
            <a:ext cx="713105" cy="789940"/>
          </a:xfrm>
          <a:prstGeom prst="rect">
            <a:avLst/>
          </a:prstGeom>
        </p:spPr>
        <p:txBody>
          <a:bodyPr vert="horz" wrap="square" lIns="0" tIns="0" rIns="0" bIns="0" rtlCol="0">
            <a:spAutoFit/>
          </a:bodyPr>
          <a:lstStyle/>
          <a:p>
            <a:pPr marR="5080">
              <a:lnSpc>
                <a:spcPct val="192400"/>
              </a:lnSpc>
            </a:pPr>
            <a:r>
              <a:rPr sz="1300" spc="-30" dirty="0">
                <a:solidFill>
                  <a:srgbClr val="FFFFFF"/>
                </a:solidFill>
                <a:latin typeface="Lucida Sans"/>
                <a:cs typeface="Lucida Sans"/>
              </a:rPr>
              <a:t>energy  </a:t>
            </a:r>
            <a:r>
              <a:rPr sz="1300" spc="-105" dirty="0">
                <a:solidFill>
                  <a:srgbClr val="FFFFFF"/>
                </a:solidFill>
                <a:latin typeface="Lucida Sans"/>
                <a:cs typeface="Lucida Sans"/>
              </a:rPr>
              <a:t>s</a:t>
            </a:r>
            <a:r>
              <a:rPr sz="1300" spc="-55" dirty="0">
                <a:solidFill>
                  <a:srgbClr val="FFFFFF"/>
                </a:solidFill>
                <a:latin typeface="Lucida Sans"/>
                <a:cs typeface="Lucida Sans"/>
              </a:rPr>
              <a:t>i</a:t>
            </a:r>
            <a:r>
              <a:rPr sz="1300" spc="-110" dirty="0">
                <a:solidFill>
                  <a:srgbClr val="FFFFFF"/>
                </a:solidFill>
                <a:latin typeface="Lucida Sans"/>
                <a:cs typeface="Lucida Sans"/>
              </a:rPr>
              <a:t>m</a:t>
            </a:r>
            <a:r>
              <a:rPr sz="1300" spc="-30" dirty="0">
                <a:solidFill>
                  <a:srgbClr val="FFFFFF"/>
                </a:solidFill>
                <a:latin typeface="Lucida Sans"/>
                <a:cs typeface="Lucida Sans"/>
              </a:rPr>
              <a:t>p</a:t>
            </a:r>
            <a:r>
              <a:rPr sz="1300" spc="-70" dirty="0">
                <a:solidFill>
                  <a:srgbClr val="FFFFFF"/>
                </a:solidFill>
                <a:latin typeface="Lucida Sans"/>
                <a:cs typeface="Lucida Sans"/>
              </a:rPr>
              <a:t>li</a:t>
            </a:r>
            <a:r>
              <a:rPr sz="1300" spc="-35" dirty="0">
                <a:solidFill>
                  <a:srgbClr val="FFFFFF"/>
                </a:solidFill>
                <a:latin typeface="Lucida Sans"/>
                <a:cs typeface="Lucida Sans"/>
              </a:rPr>
              <a:t>c</a:t>
            </a:r>
            <a:r>
              <a:rPr sz="1300" spc="-55" dirty="0">
                <a:solidFill>
                  <a:srgbClr val="FFFFFF"/>
                </a:solidFill>
                <a:latin typeface="Lucida Sans"/>
                <a:cs typeface="Lucida Sans"/>
              </a:rPr>
              <a:t>i</a:t>
            </a:r>
            <a:r>
              <a:rPr sz="1300" spc="0" dirty="0">
                <a:solidFill>
                  <a:srgbClr val="FFFFFF"/>
                </a:solidFill>
                <a:latin typeface="Lucida Sans"/>
                <a:cs typeface="Lucida Sans"/>
              </a:rPr>
              <a:t>t</a:t>
            </a:r>
            <a:r>
              <a:rPr sz="1300" spc="-30" dirty="0">
                <a:solidFill>
                  <a:srgbClr val="FFFFFF"/>
                </a:solidFill>
                <a:latin typeface="Lucida Sans"/>
                <a:cs typeface="Lucida Sans"/>
              </a:rPr>
              <a:t>y</a:t>
            </a:r>
            <a:endParaRPr sz="1300">
              <a:latin typeface="Lucida Sans"/>
              <a:cs typeface="Lucida Sans"/>
            </a:endParaRPr>
          </a:p>
        </p:txBody>
      </p:sp>
      <p:sp>
        <p:nvSpPr>
          <p:cNvPr id="34" name="object 34"/>
          <p:cNvSpPr txBox="1"/>
          <p:nvPr/>
        </p:nvSpPr>
        <p:spPr>
          <a:xfrm>
            <a:off x="9122509" y="3003815"/>
            <a:ext cx="233679" cy="70040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inspiration</a:t>
            </a:r>
            <a:endParaRPr sz="1200">
              <a:latin typeface="Arial"/>
              <a:cs typeface="Arial"/>
            </a:endParaRPr>
          </a:p>
        </p:txBody>
      </p:sp>
      <p:sp>
        <p:nvSpPr>
          <p:cNvPr id="35" name="object 35"/>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6" name="object 36"/>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37" name="object 37"/>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8" name="object 38"/>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39" name="object 39"/>
          <p:cNvSpPr/>
          <p:nvPr/>
        </p:nvSpPr>
        <p:spPr>
          <a:xfrm>
            <a:off x="9228340" y="2741726"/>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40" name="object 40"/>
          <p:cNvSpPr/>
          <p:nvPr/>
        </p:nvSpPr>
        <p:spPr>
          <a:xfrm>
            <a:off x="9215716" y="2717101"/>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41" name="object 41"/>
          <p:cNvSpPr/>
          <p:nvPr/>
        </p:nvSpPr>
        <p:spPr>
          <a:xfrm>
            <a:off x="9256491" y="2705950"/>
            <a:ext cx="34925" cy="43180"/>
          </a:xfrm>
          <a:custGeom>
            <a:avLst/>
            <a:gdLst/>
            <a:ahLst/>
            <a:cxnLst/>
            <a:rect l="l" t="t" r="r" b="b"/>
            <a:pathLst>
              <a:path w="34925" h="43180">
                <a:moveTo>
                  <a:pt x="6527" y="977"/>
                </a:moveTo>
                <a:lnTo>
                  <a:pt x="0" y="977"/>
                </a:lnTo>
                <a:lnTo>
                  <a:pt x="0" y="43078"/>
                </a:lnTo>
                <a:lnTo>
                  <a:pt x="6921" y="43078"/>
                </a:lnTo>
                <a:lnTo>
                  <a:pt x="6921" y="17398"/>
                </a:lnTo>
                <a:lnTo>
                  <a:pt x="7188" y="15646"/>
                </a:lnTo>
                <a:lnTo>
                  <a:pt x="12557" y="7645"/>
                </a:lnTo>
                <a:lnTo>
                  <a:pt x="6527" y="7645"/>
                </a:lnTo>
                <a:lnTo>
                  <a:pt x="6527" y="977"/>
                </a:lnTo>
                <a:close/>
              </a:path>
              <a:path w="34925" h="43180">
                <a:moveTo>
                  <a:pt x="33123" y="6108"/>
                </a:moveTo>
                <a:lnTo>
                  <a:pt x="22059" y="6108"/>
                </a:lnTo>
                <a:lnTo>
                  <a:pt x="24142" y="6870"/>
                </a:lnTo>
                <a:lnTo>
                  <a:pt x="27178" y="9905"/>
                </a:lnTo>
                <a:lnTo>
                  <a:pt x="27940" y="11963"/>
                </a:lnTo>
                <a:lnTo>
                  <a:pt x="27940" y="43078"/>
                </a:lnTo>
                <a:lnTo>
                  <a:pt x="34861" y="43078"/>
                </a:lnTo>
                <a:lnTo>
                  <a:pt x="34735" y="11963"/>
                </a:lnTo>
                <a:lnTo>
                  <a:pt x="34632" y="11036"/>
                </a:lnTo>
                <a:lnTo>
                  <a:pt x="33718" y="7289"/>
                </a:lnTo>
                <a:lnTo>
                  <a:pt x="33123" y="6108"/>
                </a:lnTo>
                <a:close/>
              </a:path>
              <a:path w="34925" h="43180">
                <a:moveTo>
                  <a:pt x="23126" y="0"/>
                </a:moveTo>
                <a:lnTo>
                  <a:pt x="14135" y="0"/>
                </a:lnTo>
                <a:lnTo>
                  <a:pt x="9563" y="2552"/>
                </a:lnTo>
                <a:lnTo>
                  <a:pt x="6692" y="7645"/>
                </a:lnTo>
                <a:lnTo>
                  <a:pt x="12557" y="7645"/>
                </a:lnTo>
                <a:lnTo>
                  <a:pt x="15443" y="6438"/>
                </a:lnTo>
                <a:lnTo>
                  <a:pt x="17272" y="6108"/>
                </a:lnTo>
                <a:lnTo>
                  <a:pt x="33123" y="6108"/>
                </a:lnTo>
                <a:lnTo>
                  <a:pt x="32905" y="5676"/>
                </a:lnTo>
                <a:lnTo>
                  <a:pt x="30619" y="2959"/>
                </a:lnTo>
                <a:lnTo>
                  <a:pt x="29133" y="1892"/>
                </a:lnTo>
                <a:lnTo>
                  <a:pt x="25438" y="380"/>
                </a:lnTo>
                <a:lnTo>
                  <a:pt x="23126" y="0"/>
                </a:lnTo>
                <a:close/>
              </a:path>
            </a:pathLst>
          </a:custGeom>
          <a:solidFill>
            <a:srgbClr val="FFFFFF"/>
          </a:solidFill>
        </p:spPr>
        <p:txBody>
          <a:bodyPr wrap="square" lIns="0" tIns="0" rIns="0" bIns="0" rtlCol="0"/>
          <a:lstStyle/>
          <a:p>
            <a:endParaRPr/>
          </a:p>
        </p:txBody>
      </p:sp>
      <p:sp>
        <p:nvSpPr>
          <p:cNvPr id="42" name="object 4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3" name="object 4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57214" y="2561380"/>
            <a:ext cx="1668145" cy="367030"/>
          </a:xfrm>
          <a:prstGeom prst="rect">
            <a:avLst/>
          </a:prstGeom>
        </p:spPr>
        <p:txBody>
          <a:bodyPr vert="horz" wrap="square" lIns="0" tIns="0" rIns="0" bIns="0" rtlCol="0">
            <a:spAutoFit/>
          </a:bodyPr>
          <a:lstStyle/>
          <a:p>
            <a:pPr marL="12700">
              <a:lnSpc>
                <a:spcPct val="100000"/>
              </a:lnSpc>
            </a:pPr>
            <a:r>
              <a:rPr sz="2300" spc="-10" dirty="0">
                <a:solidFill>
                  <a:srgbClr val="58595B"/>
                </a:solidFill>
                <a:latin typeface="Times New Roman"/>
                <a:cs typeface="Times New Roman"/>
              </a:rPr>
              <a:t>colour</a:t>
            </a:r>
            <a:r>
              <a:rPr sz="2300" spc="-210" dirty="0">
                <a:solidFill>
                  <a:srgbClr val="58595B"/>
                </a:solidFill>
                <a:latin typeface="Times New Roman"/>
                <a:cs typeface="Times New Roman"/>
              </a:rPr>
              <a:t> </a:t>
            </a:r>
            <a:r>
              <a:rPr sz="2300" spc="-30" dirty="0">
                <a:solidFill>
                  <a:srgbClr val="58595B"/>
                </a:solidFill>
                <a:latin typeface="Cambria"/>
                <a:cs typeface="Cambria"/>
              </a:rPr>
              <a:t>palette</a:t>
            </a:r>
            <a:endParaRPr sz="2300">
              <a:latin typeface="Cambria"/>
              <a:cs typeface="Cambria"/>
            </a:endParaRPr>
          </a:p>
        </p:txBody>
      </p:sp>
      <p:sp>
        <p:nvSpPr>
          <p:cNvPr id="3" name="object 3"/>
          <p:cNvSpPr/>
          <p:nvPr/>
        </p:nvSpPr>
        <p:spPr>
          <a:xfrm>
            <a:off x="8990317"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167"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317"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26" y="2565145"/>
            <a:ext cx="0" cy="414020"/>
          </a:xfrm>
          <a:custGeom>
            <a:avLst/>
            <a:gdLst/>
            <a:ahLst/>
            <a:cxnLst/>
            <a:rect l="l" t="t" r="r" b="b"/>
            <a:pathLst>
              <a:path h="414019">
                <a:moveTo>
                  <a:pt x="0" y="0"/>
                </a:moveTo>
                <a:lnTo>
                  <a:pt x="0" y="413677"/>
                </a:lnTo>
              </a:path>
            </a:pathLst>
          </a:custGeom>
          <a:ln w="43713">
            <a:solidFill>
              <a:srgbClr val="FFFFFF"/>
            </a:solidFill>
          </a:ln>
        </p:spPr>
        <p:txBody>
          <a:bodyPr wrap="square" lIns="0" tIns="0" rIns="0" bIns="0" rtlCol="0"/>
          <a:lstStyle/>
          <a:p>
            <a:endParaRPr/>
          </a:p>
        </p:txBody>
      </p:sp>
      <p:sp>
        <p:nvSpPr>
          <p:cNvPr id="7" name="object 7"/>
          <p:cNvSpPr/>
          <p:nvPr/>
        </p:nvSpPr>
        <p:spPr>
          <a:xfrm>
            <a:off x="9136668" y="2703582"/>
            <a:ext cx="158750" cy="169545"/>
          </a:xfrm>
          <a:custGeom>
            <a:avLst/>
            <a:gdLst/>
            <a:ahLst/>
            <a:cxnLst/>
            <a:rect l="l" t="t" r="r" b="b"/>
            <a:pathLst>
              <a:path w="158750" h="169544">
                <a:moveTo>
                  <a:pt x="81991" y="0"/>
                </a:moveTo>
                <a:lnTo>
                  <a:pt x="39887" y="10093"/>
                </a:lnTo>
                <a:lnTo>
                  <a:pt x="12149" y="37423"/>
                </a:lnTo>
                <a:lnTo>
                  <a:pt x="336" y="77818"/>
                </a:lnTo>
                <a:lnTo>
                  <a:pt x="0" y="86982"/>
                </a:lnTo>
                <a:lnTo>
                  <a:pt x="365" y="95798"/>
                </a:lnTo>
                <a:lnTo>
                  <a:pt x="12960" y="134070"/>
                </a:lnTo>
                <a:lnTo>
                  <a:pt x="47993" y="162915"/>
                </a:lnTo>
                <a:lnTo>
                  <a:pt x="81064" y="168973"/>
                </a:lnTo>
                <a:lnTo>
                  <a:pt x="96345" y="167925"/>
                </a:lnTo>
                <a:lnTo>
                  <a:pt x="133565" y="152209"/>
                </a:lnTo>
                <a:lnTo>
                  <a:pt x="147190" y="136042"/>
                </a:lnTo>
                <a:lnTo>
                  <a:pt x="73926" y="136042"/>
                </a:lnTo>
                <a:lnTo>
                  <a:pt x="68122" y="134480"/>
                </a:lnTo>
                <a:lnTo>
                  <a:pt x="44716" y="97129"/>
                </a:lnTo>
                <a:lnTo>
                  <a:pt x="44094" y="91236"/>
                </a:lnTo>
                <a:lnTo>
                  <a:pt x="44094" y="79413"/>
                </a:lnTo>
                <a:lnTo>
                  <a:pt x="59220" y="41249"/>
                </a:lnTo>
                <a:lnTo>
                  <a:pt x="74650" y="33235"/>
                </a:lnTo>
                <a:lnTo>
                  <a:pt x="149533" y="33235"/>
                </a:lnTo>
                <a:lnTo>
                  <a:pt x="146519" y="28569"/>
                </a:lnTo>
                <a:lnTo>
                  <a:pt x="115911" y="5823"/>
                </a:lnTo>
                <a:lnTo>
                  <a:pt x="89073" y="231"/>
                </a:lnTo>
                <a:lnTo>
                  <a:pt x="81991" y="0"/>
                </a:lnTo>
                <a:close/>
              </a:path>
              <a:path w="158750" h="169544">
                <a:moveTo>
                  <a:pt x="158419" y="103403"/>
                </a:moveTo>
                <a:lnTo>
                  <a:pt x="115862" y="103403"/>
                </a:lnTo>
                <a:lnTo>
                  <a:pt x="114371" y="110499"/>
                </a:lnTo>
                <a:lnTo>
                  <a:pt x="112090" y="116832"/>
                </a:lnTo>
                <a:lnTo>
                  <a:pt x="80759" y="136042"/>
                </a:lnTo>
                <a:lnTo>
                  <a:pt x="147190" y="136042"/>
                </a:lnTo>
                <a:lnTo>
                  <a:pt x="150026" y="131625"/>
                </a:lnTo>
                <a:lnTo>
                  <a:pt x="155231" y="118473"/>
                </a:lnTo>
                <a:lnTo>
                  <a:pt x="158419" y="103403"/>
                </a:lnTo>
                <a:close/>
              </a:path>
              <a:path w="158750" h="169544">
                <a:moveTo>
                  <a:pt x="149533" y="33235"/>
                </a:moveTo>
                <a:lnTo>
                  <a:pt x="81686" y="33235"/>
                </a:lnTo>
                <a:lnTo>
                  <a:pt x="94324" y="34962"/>
                </a:lnTo>
                <a:lnTo>
                  <a:pt x="103970" y="40141"/>
                </a:lnTo>
                <a:lnTo>
                  <a:pt x="110627" y="48773"/>
                </a:lnTo>
                <a:lnTo>
                  <a:pt x="114300" y="60858"/>
                </a:lnTo>
                <a:lnTo>
                  <a:pt x="157480" y="60858"/>
                </a:lnTo>
                <a:lnTo>
                  <a:pt x="156665" y="53368"/>
                </a:lnTo>
                <a:lnTo>
                  <a:pt x="155152" y="46389"/>
                </a:lnTo>
                <a:lnTo>
                  <a:pt x="152940" y="39930"/>
                </a:lnTo>
                <a:lnTo>
                  <a:pt x="150025" y="33997"/>
                </a:lnTo>
                <a:lnTo>
                  <a:pt x="149533" y="33235"/>
                </a:lnTo>
                <a:close/>
              </a:path>
            </a:pathLst>
          </a:custGeom>
          <a:solidFill>
            <a:srgbClr val="FFFFFF"/>
          </a:solidFill>
        </p:spPr>
        <p:txBody>
          <a:bodyPr wrap="square" lIns="0" tIns="0" rIns="0" bIns="0" rtlCol="0"/>
          <a:lstStyle/>
          <a:p>
            <a:endParaRPr/>
          </a:p>
        </p:txBody>
      </p:sp>
      <p:sp>
        <p:nvSpPr>
          <p:cNvPr id="8" name="object 8"/>
          <p:cNvSpPr/>
          <p:nvPr/>
        </p:nvSpPr>
        <p:spPr>
          <a:xfrm>
            <a:off x="9320475" y="2689773"/>
            <a:ext cx="69850" cy="103505"/>
          </a:xfrm>
          <a:custGeom>
            <a:avLst/>
            <a:gdLst/>
            <a:ahLst/>
            <a:cxnLst/>
            <a:rect l="l" t="t" r="r" b="b"/>
            <a:pathLst>
              <a:path w="69850" h="103505">
                <a:moveTo>
                  <a:pt x="12090" y="1714"/>
                </a:moveTo>
                <a:lnTo>
                  <a:pt x="0" y="1714"/>
                </a:lnTo>
                <a:lnTo>
                  <a:pt x="0" y="103314"/>
                </a:lnTo>
                <a:lnTo>
                  <a:pt x="12090" y="103314"/>
                </a:lnTo>
                <a:lnTo>
                  <a:pt x="12090" y="65468"/>
                </a:lnTo>
                <a:lnTo>
                  <a:pt x="27007" y="65468"/>
                </a:lnTo>
                <a:lnTo>
                  <a:pt x="11658" y="42037"/>
                </a:lnTo>
                <a:lnTo>
                  <a:pt x="11731" y="34429"/>
                </a:lnTo>
                <a:lnTo>
                  <a:pt x="26282" y="11684"/>
                </a:lnTo>
                <a:lnTo>
                  <a:pt x="12090" y="11684"/>
                </a:lnTo>
                <a:lnTo>
                  <a:pt x="12090" y="1714"/>
                </a:lnTo>
                <a:close/>
              </a:path>
              <a:path w="69850" h="103505">
                <a:moveTo>
                  <a:pt x="27007" y="65468"/>
                </a:moveTo>
                <a:lnTo>
                  <a:pt x="12382" y="65468"/>
                </a:lnTo>
                <a:lnTo>
                  <a:pt x="13716" y="67652"/>
                </a:lnTo>
                <a:lnTo>
                  <a:pt x="34353" y="76835"/>
                </a:lnTo>
                <a:lnTo>
                  <a:pt x="41732" y="76835"/>
                </a:lnTo>
                <a:lnTo>
                  <a:pt x="46659" y="75844"/>
                </a:lnTo>
                <a:lnTo>
                  <a:pt x="55079" y="71856"/>
                </a:lnTo>
                <a:lnTo>
                  <a:pt x="58597" y="69151"/>
                </a:lnTo>
                <a:lnTo>
                  <a:pt x="60900" y="66306"/>
                </a:lnTo>
                <a:lnTo>
                  <a:pt x="30683" y="66306"/>
                </a:lnTo>
                <a:lnTo>
                  <a:pt x="27127" y="65532"/>
                </a:lnTo>
                <a:close/>
              </a:path>
              <a:path w="69850" h="103505">
                <a:moveTo>
                  <a:pt x="60546" y="10680"/>
                </a:moveTo>
                <a:lnTo>
                  <a:pt x="38049" y="10680"/>
                </a:lnTo>
                <a:lnTo>
                  <a:pt x="41427" y="11442"/>
                </a:lnTo>
                <a:lnTo>
                  <a:pt x="47218" y="14478"/>
                </a:lnTo>
                <a:lnTo>
                  <a:pt x="56858" y="42037"/>
                </a:lnTo>
                <a:lnTo>
                  <a:pt x="56540" y="44970"/>
                </a:lnTo>
                <a:lnTo>
                  <a:pt x="55016" y="51790"/>
                </a:lnTo>
                <a:lnTo>
                  <a:pt x="53784" y="54851"/>
                </a:lnTo>
                <a:lnTo>
                  <a:pt x="52069" y="57492"/>
                </a:lnTo>
                <a:lnTo>
                  <a:pt x="50380" y="60159"/>
                </a:lnTo>
                <a:lnTo>
                  <a:pt x="48133" y="62280"/>
                </a:lnTo>
                <a:lnTo>
                  <a:pt x="45339" y="63906"/>
                </a:lnTo>
                <a:lnTo>
                  <a:pt x="42519" y="65506"/>
                </a:lnTo>
                <a:lnTo>
                  <a:pt x="39027" y="66306"/>
                </a:lnTo>
                <a:lnTo>
                  <a:pt x="60900" y="66306"/>
                </a:lnTo>
                <a:lnTo>
                  <a:pt x="64211" y="62217"/>
                </a:lnTo>
                <a:lnTo>
                  <a:pt x="66294" y="58166"/>
                </a:lnTo>
                <a:lnTo>
                  <a:pt x="69037" y="48869"/>
                </a:lnTo>
                <a:lnTo>
                  <a:pt x="69735" y="43929"/>
                </a:lnTo>
                <a:lnTo>
                  <a:pt x="69735" y="33502"/>
                </a:lnTo>
                <a:lnTo>
                  <a:pt x="69011" y="28562"/>
                </a:lnTo>
                <a:lnTo>
                  <a:pt x="66179" y="19265"/>
                </a:lnTo>
                <a:lnTo>
                  <a:pt x="64058" y="15151"/>
                </a:lnTo>
                <a:lnTo>
                  <a:pt x="60546" y="10680"/>
                </a:lnTo>
                <a:close/>
              </a:path>
              <a:path w="69850" h="103505">
                <a:moveTo>
                  <a:pt x="41567" y="0"/>
                </a:moveTo>
                <a:lnTo>
                  <a:pt x="30734" y="0"/>
                </a:lnTo>
                <a:lnTo>
                  <a:pt x="26047" y="939"/>
                </a:lnTo>
                <a:lnTo>
                  <a:pt x="17513" y="4635"/>
                </a:lnTo>
                <a:lnTo>
                  <a:pt x="14363" y="7581"/>
                </a:lnTo>
                <a:lnTo>
                  <a:pt x="12382" y="11684"/>
                </a:lnTo>
                <a:lnTo>
                  <a:pt x="26282" y="11684"/>
                </a:lnTo>
                <a:lnTo>
                  <a:pt x="26619" y="11493"/>
                </a:lnTo>
                <a:lnTo>
                  <a:pt x="30073" y="10680"/>
                </a:lnTo>
                <a:lnTo>
                  <a:pt x="60546" y="10680"/>
                </a:lnTo>
                <a:lnTo>
                  <a:pt x="58470" y="8039"/>
                </a:lnTo>
                <a:lnTo>
                  <a:pt x="54952" y="5219"/>
                </a:lnTo>
                <a:lnTo>
                  <a:pt x="50723" y="3149"/>
                </a:lnTo>
                <a:lnTo>
                  <a:pt x="46507" y="1041"/>
                </a:lnTo>
                <a:lnTo>
                  <a:pt x="41567"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4779645" cy="1336040"/>
          </a:xfrm>
          <a:prstGeom prst="rect">
            <a:avLst/>
          </a:prstGeom>
        </p:spPr>
        <p:txBody>
          <a:bodyPr vert="horz" wrap="square" lIns="0" tIns="0" rIns="0" bIns="0" rtlCol="0">
            <a:spAutoFit/>
          </a:bodyPr>
          <a:lstStyle/>
          <a:p>
            <a:pPr marL="12700">
              <a:lnSpc>
                <a:spcPts val="1639"/>
              </a:lnSpc>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0" dirty="0">
                <a:solidFill>
                  <a:srgbClr val="E2E3E4"/>
                </a:solidFill>
                <a:latin typeface="Lucida Sans"/>
                <a:cs typeface="Lucida Sans"/>
              </a:rPr>
              <a:t>tactical</a:t>
            </a:r>
            <a:endParaRPr sz="1400">
              <a:latin typeface="Lucida Sans"/>
              <a:cs typeface="Lucida Sans"/>
            </a:endParaRPr>
          </a:p>
          <a:p>
            <a:pPr marL="12700" marR="5080">
              <a:lnSpc>
                <a:spcPts val="1600"/>
              </a:lnSpc>
              <a:spcBef>
                <a:spcPts val="80"/>
              </a:spcBef>
            </a:pPr>
            <a:r>
              <a:rPr sz="1400" spc="-50" dirty="0">
                <a:solidFill>
                  <a:srgbClr val="E2E3E4"/>
                </a:solidFill>
                <a:latin typeface="Arial"/>
                <a:cs typeface="Arial"/>
              </a:rPr>
              <a:t>Leverage</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acumen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dirty="0">
                <a:solidFill>
                  <a:srgbClr val="E2E3E4"/>
                </a:solidFill>
                <a:latin typeface="Arial"/>
                <a:cs typeface="Arial"/>
              </a:rPr>
              <a:t>build</a:t>
            </a:r>
            <a:r>
              <a:rPr sz="1400" spc="-95" dirty="0">
                <a:solidFill>
                  <a:srgbClr val="E2E3E4"/>
                </a:solidFill>
                <a:latin typeface="Arial"/>
                <a:cs typeface="Arial"/>
              </a:rPr>
              <a:t> </a:t>
            </a:r>
            <a:r>
              <a:rPr sz="1400" spc="5" dirty="0">
                <a:solidFill>
                  <a:srgbClr val="E2E3E4"/>
                </a:solidFill>
                <a:latin typeface="Arial"/>
                <a:cs typeface="Arial"/>
              </a:rPr>
              <a:t>upon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30" dirty="0">
                <a:solidFill>
                  <a:srgbClr val="E2E3E4"/>
                </a:solidFill>
                <a:latin typeface="Arial"/>
                <a:cs typeface="Arial"/>
              </a:rPr>
              <a:t>foundations.  </a:t>
            </a:r>
            <a:r>
              <a:rPr sz="1400" spc="-45" dirty="0">
                <a:solidFill>
                  <a:srgbClr val="E2E3E4"/>
                </a:solidFill>
                <a:latin typeface="Arial"/>
                <a:cs typeface="Arial"/>
              </a:rPr>
              <a:t>Create </a:t>
            </a:r>
            <a:r>
              <a:rPr sz="1400" spc="-80" dirty="0">
                <a:solidFill>
                  <a:srgbClr val="E2E3E4"/>
                </a:solidFill>
                <a:latin typeface="Arial"/>
                <a:cs typeface="Arial"/>
              </a:rPr>
              <a:t>success </a:t>
            </a:r>
            <a:r>
              <a:rPr sz="1400" spc="-10" dirty="0">
                <a:solidFill>
                  <a:srgbClr val="E2E3E4"/>
                </a:solidFill>
                <a:latin typeface="Arial"/>
                <a:cs typeface="Arial"/>
              </a:rPr>
              <a:t>through </a:t>
            </a:r>
            <a:r>
              <a:rPr sz="1400" spc="-45" dirty="0">
                <a:solidFill>
                  <a:srgbClr val="E2E3E4"/>
                </a:solidFill>
                <a:latin typeface="Arial"/>
                <a:cs typeface="Arial"/>
              </a:rPr>
              <a:t>focussed, </a:t>
            </a:r>
            <a:r>
              <a:rPr sz="1400" spc="-15" dirty="0">
                <a:solidFill>
                  <a:srgbClr val="E2E3E4"/>
                </a:solidFill>
                <a:latin typeface="Arial"/>
                <a:cs typeface="Arial"/>
              </a:rPr>
              <a:t>connected</a:t>
            </a:r>
            <a:r>
              <a:rPr sz="1400" spc="-235" dirty="0">
                <a:solidFill>
                  <a:srgbClr val="E2E3E4"/>
                </a:solidFill>
                <a:latin typeface="Arial"/>
                <a:cs typeface="Arial"/>
              </a:rPr>
              <a:t> </a:t>
            </a:r>
            <a:r>
              <a:rPr sz="1400" spc="-35" dirty="0">
                <a:solidFill>
                  <a:srgbClr val="E2E3E4"/>
                </a:solidFill>
                <a:latin typeface="Arial"/>
                <a:cs typeface="Arial"/>
              </a:rPr>
              <a:t>diversification.</a:t>
            </a:r>
            <a:endParaRPr sz="1400">
              <a:latin typeface="Arial"/>
              <a:cs typeface="Arial"/>
            </a:endParaRPr>
          </a:p>
          <a:p>
            <a:pPr>
              <a:lnSpc>
                <a:spcPct val="100000"/>
              </a:lnSpc>
            </a:pPr>
            <a:endParaRPr sz="1900">
              <a:latin typeface="Times New Roman"/>
              <a:cs typeface="Times New Roman"/>
            </a:endParaRPr>
          </a:p>
          <a:p>
            <a:pPr marL="12700">
              <a:lnSpc>
                <a:spcPct val="100000"/>
              </a:lnSpc>
              <a:spcBef>
                <a:spcPts val="1400"/>
              </a:spcBef>
            </a:pPr>
            <a:r>
              <a:rPr sz="1400" spc="20" dirty="0">
                <a:solidFill>
                  <a:srgbClr val="58595B"/>
                </a:solidFill>
                <a:latin typeface="Lucida Sans"/>
                <a:cs typeface="Lucida Sans"/>
              </a:rPr>
              <a:t>Be</a:t>
            </a:r>
            <a:r>
              <a:rPr sz="1400" spc="-215" dirty="0">
                <a:solidFill>
                  <a:srgbClr val="58595B"/>
                </a:solidFill>
                <a:latin typeface="Lucida Sans"/>
                <a:cs typeface="Lucida Sans"/>
              </a:rPr>
              <a:t> </a:t>
            </a:r>
            <a:r>
              <a:rPr sz="1400" spc="-75" dirty="0">
                <a:solidFill>
                  <a:srgbClr val="58595B"/>
                </a:solidFill>
                <a:latin typeface="Lucida Sans"/>
                <a:cs typeface="Lucida Sans"/>
              </a:rPr>
              <a:t>trusted</a:t>
            </a:r>
            <a:endParaRPr sz="1400">
              <a:latin typeface="Lucida Sans"/>
              <a:cs typeface="Lucida Sans"/>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36902" y="1554544"/>
            <a:ext cx="1151255" cy="1353820"/>
          </a:xfrm>
          <a:custGeom>
            <a:avLst/>
            <a:gdLst/>
            <a:ahLst/>
            <a:cxnLst/>
            <a:rect l="l" t="t" r="r" b="b"/>
            <a:pathLst>
              <a:path w="1151254" h="1353820">
                <a:moveTo>
                  <a:pt x="590359" y="0"/>
                </a:moveTo>
                <a:lnTo>
                  <a:pt x="0" y="590359"/>
                </a:lnTo>
                <a:lnTo>
                  <a:pt x="33677" y="625581"/>
                </a:lnTo>
                <a:lnTo>
                  <a:pt x="65752" y="662293"/>
                </a:lnTo>
                <a:lnTo>
                  <a:pt x="96167" y="700439"/>
                </a:lnTo>
                <a:lnTo>
                  <a:pt x="124866" y="739962"/>
                </a:lnTo>
                <a:lnTo>
                  <a:pt x="151793" y="780805"/>
                </a:lnTo>
                <a:lnTo>
                  <a:pt x="176890" y="822912"/>
                </a:lnTo>
                <a:lnTo>
                  <a:pt x="200102" y="866227"/>
                </a:lnTo>
                <a:lnTo>
                  <a:pt x="221371" y="910693"/>
                </a:lnTo>
                <a:lnTo>
                  <a:pt x="240642" y="956253"/>
                </a:lnTo>
                <a:lnTo>
                  <a:pt x="257857" y="1002851"/>
                </a:lnTo>
                <a:lnTo>
                  <a:pt x="272961" y="1050431"/>
                </a:lnTo>
                <a:lnTo>
                  <a:pt x="285896" y="1098935"/>
                </a:lnTo>
                <a:lnTo>
                  <a:pt x="296606" y="1148308"/>
                </a:lnTo>
                <a:lnTo>
                  <a:pt x="305034" y="1198492"/>
                </a:lnTo>
                <a:lnTo>
                  <a:pt x="311124" y="1249431"/>
                </a:lnTo>
                <a:lnTo>
                  <a:pt x="314820" y="1301069"/>
                </a:lnTo>
                <a:lnTo>
                  <a:pt x="316064" y="1353350"/>
                </a:lnTo>
                <a:lnTo>
                  <a:pt x="1150937" y="1353350"/>
                </a:lnTo>
                <a:lnTo>
                  <a:pt x="1150226" y="1300668"/>
                </a:lnTo>
                <a:lnTo>
                  <a:pt x="1148105" y="1248339"/>
                </a:lnTo>
                <a:lnTo>
                  <a:pt x="1144592" y="1196379"/>
                </a:lnTo>
                <a:lnTo>
                  <a:pt x="1139706" y="1144808"/>
                </a:lnTo>
                <a:lnTo>
                  <a:pt x="1133464" y="1093643"/>
                </a:lnTo>
                <a:lnTo>
                  <a:pt x="1125886" y="1042903"/>
                </a:lnTo>
                <a:lnTo>
                  <a:pt x="1116988" y="992606"/>
                </a:lnTo>
                <a:lnTo>
                  <a:pt x="1106791" y="942770"/>
                </a:lnTo>
                <a:lnTo>
                  <a:pt x="1095311" y="893414"/>
                </a:lnTo>
                <a:lnTo>
                  <a:pt x="1082567" y="844555"/>
                </a:lnTo>
                <a:lnTo>
                  <a:pt x="1068577" y="796212"/>
                </a:lnTo>
                <a:lnTo>
                  <a:pt x="1053360" y="748404"/>
                </a:lnTo>
                <a:lnTo>
                  <a:pt x="1036934" y="701148"/>
                </a:lnTo>
                <a:lnTo>
                  <a:pt x="1019316" y="654462"/>
                </a:lnTo>
                <a:lnTo>
                  <a:pt x="1000526" y="608366"/>
                </a:lnTo>
                <a:lnTo>
                  <a:pt x="980582" y="562877"/>
                </a:lnTo>
                <a:lnTo>
                  <a:pt x="959501" y="518013"/>
                </a:lnTo>
                <a:lnTo>
                  <a:pt x="937302" y="473793"/>
                </a:lnTo>
                <a:lnTo>
                  <a:pt x="914004" y="430235"/>
                </a:lnTo>
                <a:lnTo>
                  <a:pt x="889624" y="387357"/>
                </a:lnTo>
                <a:lnTo>
                  <a:pt x="864181" y="345177"/>
                </a:lnTo>
                <a:lnTo>
                  <a:pt x="837692" y="303714"/>
                </a:lnTo>
                <a:lnTo>
                  <a:pt x="810178" y="262986"/>
                </a:lnTo>
                <a:lnTo>
                  <a:pt x="781654" y="223011"/>
                </a:lnTo>
                <a:lnTo>
                  <a:pt x="752141" y="183807"/>
                </a:lnTo>
                <a:lnTo>
                  <a:pt x="721655" y="145394"/>
                </a:lnTo>
                <a:lnTo>
                  <a:pt x="690216" y="107788"/>
                </a:lnTo>
                <a:lnTo>
                  <a:pt x="657842" y="71008"/>
                </a:lnTo>
                <a:lnTo>
                  <a:pt x="624550" y="35072"/>
                </a:lnTo>
                <a:lnTo>
                  <a:pt x="590359" y="0"/>
                </a:lnTo>
                <a:close/>
              </a:path>
            </a:pathLst>
          </a:custGeom>
          <a:solidFill>
            <a:srgbClr val="282828"/>
          </a:solidFill>
        </p:spPr>
        <p:txBody>
          <a:bodyPr wrap="square" lIns="0" tIns="0" rIns="0" bIns="0" rtlCol="0"/>
          <a:lstStyle/>
          <a:p>
            <a:endParaRPr/>
          </a:p>
        </p:txBody>
      </p:sp>
      <p:sp>
        <p:nvSpPr>
          <p:cNvPr id="3" name="object 3"/>
          <p:cNvSpPr/>
          <p:nvPr/>
        </p:nvSpPr>
        <p:spPr>
          <a:xfrm>
            <a:off x="920567" y="993973"/>
            <a:ext cx="1353820" cy="1151255"/>
          </a:xfrm>
          <a:custGeom>
            <a:avLst/>
            <a:gdLst/>
            <a:ahLst/>
            <a:cxnLst/>
            <a:rect l="l" t="t" r="r" b="b"/>
            <a:pathLst>
              <a:path w="1353820" h="1151255">
                <a:moveTo>
                  <a:pt x="1353350" y="0"/>
                </a:moveTo>
                <a:lnTo>
                  <a:pt x="1300668" y="711"/>
                </a:lnTo>
                <a:lnTo>
                  <a:pt x="1248339" y="2831"/>
                </a:lnTo>
                <a:lnTo>
                  <a:pt x="1196379" y="6344"/>
                </a:lnTo>
                <a:lnTo>
                  <a:pt x="1144808" y="11230"/>
                </a:lnTo>
                <a:lnTo>
                  <a:pt x="1093643" y="17471"/>
                </a:lnTo>
                <a:lnTo>
                  <a:pt x="1042903" y="25050"/>
                </a:lnTo>
                <a:lnTo>
                  <a:pt x="992606" y="33946"/>
                </a:lnTo>
                <a:lnTo>
                  <a:pt x="942770" y="44144"/>
                </a:lnTo>
                <a:lnTo>
                  <a:pt x="893414" y="55623"/>
                </a:lnTo>
                <a:lnTo>
                  <a:pt x="844555" y="68367"/>
                </a:lnTo>
                <a:lnTo>
                  <a:pt x="796212" y="82356"/>
                </a:lnTo>
                <a:lnTo>
                  <a:pt x="748404" y="97573"/>
                </a:lnTo>
                <a:lnTo>
                  <a:pt x="701148" y="113999"/>
                </a:lnTo>
                <a:lnTo>
                  <a:pt x="654462" y="131616"/>
                </a:lnTo>
                <a:lnTo>
                  <a:pt x="608366" y="150406"/>
                </a:lnTo>
                <a:lnTo>
                  <a:pt x="562877" y="170350"/>
                </a:lnTo>
                <a:lnTo>
                  <a:pt x="518013" y="191430"/>
                </a:lnTo>
                <a:lnTo>
                  <a:pt x="473793" y="213629"/>
                </a:lnTo>
                <a:lnTo>
                  <a:pt x="430235" y="236927"/>
                </a:lnTo>
                <a:lnTo>
                  <a:pt x="387357" y="261307"/>
                </a:lnTo>
                <a:lnTo>
                  <a:pt x="345177" y="286750"/>
                </a:lnTo>
                <a:lnTo>
                  <a:pt x="303714" y="313239"/>
                </a:lnTo>
                <a:lnTo>
                  <a:pt x="262986" y="340754"/>
                </a:lnTo>
                <a:lnTo>
                  <a:pt x="223011" y="369277"/>
                </a:lnTo>
                <a:lnTo>
                  <a:pt x="183807" y="398791"/>
                </a:lnTo>
                <a:lnTo>
                  <a:pt x="145394" y="429277"/>
                </a:lnTo>
                <a:lnTo>
                  <a:pt x="107788" y="460717"/>
                </a:lnTo>
                <a:lnTo>
                  <a:pt x="71008" y="493093"/>
                </a:lnTo>
                <a:lnTo>
                  <a:pt x="35072" y="526386"/>
                </a:lnTo>
                <a:lnTo>
                  <a:pt x="0" y="560578"/>
                </a:lnTo>
                <a:lnTo>
                  <a:pt x="590346" y="1150924"/>
                </a:lnTo>
                <a:lnTo>
                  <a:pt x="625572" y="1117249"/>
                </a:lnTo>
                <a:lnTo>
                  <a:pt x="662288" y="1085176"/>
                </a:lnTo>
                <a:lnTo>
                  <a:pt x="700436" y="1054763"/>
                </a:lnTo>
                <a:lnTo>
                  <a:pt x="739961" y="1026066"/>
                </a:lnTo>
                <a:lnTo>
                  <a:pt x="780806" y="999142"/>
                </a:lnTo>
                <a:lnTo>
                  <a:pt x="822915" y="974046"/>
                </a:lnTo>
                <a:lnTo>
                  <a:pt x="866230" y="950837"/>
                </a:lnTo>
                <a:lnTo>
                  <a:pt x="910696" y="929569"/>
                </a:lnTo>
                <a:lnTo>
                  <a:pt x="956256" y="910300"/>
                </a:lnTo>
                <a:lnTo>
                  <a:pt x="1002854" y="893086"/>
                </a:lnTo>
                <a:lnTo>
                  <a:pt x="1050433" y="877984"/>
                </a:lnTo>
                <a:lnTo>
                  <a:pt x="1098937" y="865051"/>
                </a:lnTo>
                <a:lnTo>
                  <a:pt x="1148309" y="854342"/>
                </a:lnTo>
                <a:lnTo>
                  <a:pt x="1198493" y="845914"/>
                </a:lnTo>
                <a:lnTo>
                  <a:pt x="1249432" y="839824"/>
                </a:lnTo>
                <a:lnTo>
                  <a:pt x="1301069" y="836129"/>
                </a:lnTo>
                <a:lnTo>
                  <a:pt x="1353350" y="834885"/>
                </a:lnTo>
                <a:lnTo>
                  <a:pt x="1353350" y="0"/>
                </a:lnTo>
                <a:close/>
              </a:path>
            </a:pathLst>
          </a:custGeom>
          <a:solidFill>
            <a:srgbClr val="595655"/>
          </a:solidFill>
        </p:spPr>
        <p:txBody>
          <a:bodyPr wrap="square" lIns="0" tIns="0" rIns="0" bIns="0" rtlCol="0"/>
          <a:lstStyle/>
          <a:p>
            <a:endParaRPr/>
          </a:p>
        </p:txBody>
      </p:sp>
      <p:sp>
        <p:nvSpPr>
          <p:cNvPr id="4" name="object 4"/>
          <p:cNvSpPr/>
          <p:nvPr/>
        </p:nvSpPr>
        <p:spPr>
          <a:xfrm>
            <a:off x="360000" y="1554552"/>
            <a:ext cx="1151255" cy="1353820"/>
          </a:xfrm>
          <a:custGeom>
            <a:avLst/>
            <a:gdLst/>
            <a:ahLst/>
            <a:cxnLst/>
            <a:rect l="l" t="t" r="r" b="b"/>
            <a:pathLst>
              <a:path w="1151255" h="1353820">
                <a:moveTo>
                  <a:pt x="560578" y="0"/>
                </a:moveTo>
                <a:lnTo>
                  <a:pt x="526386" y="35072"/>
                </a:lnTo>
                <a:lnTo>
                  <a:pt x="493093" y="71008"/>
                </a:lnTo>
                <a:lnTo>
                  <a:pt x="460717" y="107787"/>
                </a:lnTo>
                <a:lnTo>
                  <a:pt x="429277" y="145393"/>
                </a:lnTo>
                <a:lnTo>
                  <a:pt x="398791" y="183807"/>
                </a:lnTo>
                <a:lnTo>
                  <a:pt x="369277" y="223010"/>
                </a:lnTo>
                <a:lnTo>
                  <a:pt x="340754" y="262984"/>
                </a:lnTo>
                <a:lnTo>
                  <a:pt x="313239" y="303712"/>
                </a:lnTo>
                <a:lnTo>
                  <a:pt x="286750" y="345174"/>
                </a:lnTo>
                <a:lnTo>
                  <a:pt x="261307" y="387353"/>
                </a:lnTo>
                <a:lnTo>
                  <a:pt x="236927" y="430231"/>
                </a:lnTo>
                <a:lnTo>
                  <a:pt x="213629" y="473788"/>
                </a:lnTo>
                <a:lnTo>
                  <a:pt x="191430" y="518008"/>
                </a:lnTo>
                <a:lnTo>
                  <a:pt x="170350" y="562871"/>
                </a:lnTo>
                <a:lnTo>
                  <a:pt x="150406" y="608360"/>
                </a:lnTo>
                <a:lnTo>
                  <a:pt x="131616" y="654455"/>
                </a:lnTo>
                <a:lnTo>
                  <a:pt x="113999" y="701140"/>
                </a:lnTo>
                <a:lnTo>
                  <a:pt x="97573" y="748396"/>
                </a:lnTo>
                <a:lnTo>
                  <a:pt x="82356" y="796204"/>
                </a:lnTo>
                <a:lnTo>
                  <a:pt x="68367" y="844546"/>
                </a:lnTo>
                <a:lnTo>
                  <a:pt x="55623" y="893404"/>
                </a:lnTo>
                <a:lnTo>
                  <a:pt x="44144" y="942760"/>
                </a:lnTo>
                <a:lnTo>
                  <a:pt x="33946" y="992595"/>
                </a:lnTo>
                <a:lnTo>
                  <a:pt x="25050" y="1042892"/>
                </a:lnTo>
                <a:lnTo>
                  <a:pt x="17471" y="1093631"/>
                </a:lnTo>
                <a:lnTo>
                  <a:pt x="11230" y="1144796"/>
                </a:lnTo>
                <a:lnTo>
                  <a:pt x="6344" y="1196367"/>
                </a:lnTo>
                <a:lnTo>
                  <a:pt x="2831" y="1248326"/>
                </a:lnTo>
                <a:lnTo>
                  <a:pt x="705" y="1301057"/>
                </a:lnTo>
                <a:lnTo>
                  <a:pt x="0" y="1353337"/>
                </a:lnTo>
                <a:lnTo>
                  <a:pt x="834872" y="1353337"/>
                </a:lnTo>
                <a:lnTo>
                  <a:pt x="836116" y="1301057"/>
                </a:lnTo>
                <a:lnTo>
                  <a:pt x="839812" y="1249419"/>
                </a:lnTo>
                <a:lnTo>
                  <a:pt x="845901" y="1198479"/>
                </a:lnTo>
                <a:lnTo>
                  <a:pt x="854329" y="1148295"/>
                </a:lnTo>
                <a:lnTo>
                  <a:pt x="865038" y="1098922"/>
                </a:lnTo>
                <a:lnTo>
                  <a:pt x="877972" y="1050418"/>
                </a:lnTo>
                <a:lnTo>
                  <a:pt x="893074" y="1002839"/>
                </a:lnTo>
                <a:lnTo>
                  <a:pt x="910287" y="956241"/>
                </a:lnTo>
                <a:lnTo>
                  <a:pt x="929556" y="910680"/>
                </a:lnTo>
                <a:lnTo>
                  <a:pt x="950824" y="866215"/>
                </a:lnTo>
                <a:lnTo>
                  <a:pt x="974034" y="822900"/>
                </a:lnTo>
                <a:lnTo>
                  <a:pt x="999129" y="780792"/>
                </a:lnTo>
                <a:lnTo>
                  <a:pt x="1026054" y="739949"/>
                </a:lnTo>
                <a:lnTo>
                  <a:pt x="1054751" y="700426"/>
                </a:lnTo>
                <a:lnTo>
                  <a:pt x="1085164" y="662280"/>
                </a:lnTo>
                <a:lnTo>
                  <a:pt x="1117236" y="625568"/>
                </a:lnTo>
                <a:lnTo>
                  <a:pt x="1150912" y="590346"/>
                </a:lnTo>
                <a:lnTo>
                  <a:pt x="560578" y="0"/>
                </a:lnTo>
                <a:close/>
              </a:path>
            </a:pathLst>
          </a:custGeom>
          <a:solidFill>
            <a:srgbClr val="504D4C"/>
          </a:solidFill>
        </p:spPr>
        <p:txBody>
          <a:bodyPr wrap="square" lIns="0" tIns="0" rIns="0" bIns="0" rtlCol="0"/>
          <a:lstStyle/>
          <a:p>
            <a:endParaRPr/>
          </a:p>
        </p:txBody>
      </p:sp>
      <p:sp>
        <p:nvSpPr>
          <p:cNvPr id="5" name="object 5"/>
          <p:cNvSpPr/>
          <p:nvPr/>
        </p:nvSpPr>
        <p:spPr>
          <a:xfrm>
            <a:off x="2273915" y="993974"/>
            <a:ext cx="1353820" cy="1151255"/>
          </a:xfrm>
          <a:custGeom>
            <a:avLst/>
            <a:gdLst/>
            <a:ahLst/>
            <a:cxnLst/>
            <a:rect l="l" t="t" r="r" b="b"/>
            <a:pathLst>
              <a:path w="1353820" h="1151255">
                <a:moveTo>
                  <a:pt x="0" y="0"/>
                </a:moveTo>
                <a:lnTo>
                  <a:pt x="0" y="834885"/>
                </a:lnTo>
                <a:lnTo>
                  <a:pt x="52280" y="836129"/>
                </a:lnTo>
                <a:lnTo>
                  <a:pt x="103917" y="839824"/>
                </a:lnTo>
                <a:lnTo>
                  <a:pt x="154856" y="845914"/>
                </a:lnTo>
                <a:lnTo>
                  <a:pt x="205040" y="854342"/>
                </a:lnTo>
                <a:lnTo>
                  <a:pt x="254412" y="865051"/>
                </a:lnTo>
                <a:lnTo>
                  <a:pt x="302915" y="877984"/>
                </a:lnTo>
                <a:lnTo>
                  <a:pt x="350494" y="893086"/>
                </a:lnTo>
                <a:lnTo>
                  <a:pt x="397091" y="910300"/>
                </a:lnTo>
                <a:lnTo>
                  <a:pt x="442651" y="929569"/>
                </a:lnTo>
                <a:lnTo>
                  <a:pt x="487116" y="950837"/>
                </a:lnTo>
                <a:lnTo>
                  <a:pt x="530431" y="974046"/>
                </a:lnTo>
                <a:lnTo>
                  <a:pt x="572538" y="999142"/>
                </a:lnTo>
                <a:lnTo>
                  <a:pt x="613382" y="1026066"/>
                </a:lnTo>
                <a:lnTo>
                  <a:pt x="652906" y="1054763"/>
                </a:lnTo>
                <a:lnTo>
                  <a:pt x="691052" y="1085176"/>
                </a:lnTo>
                <a:lnTo>
                  <a:pt x="727766" y="1117249"/>
                </a:lnTo>
                <a:lnTo>
                  <a:pt x="762990" y="1150924"/>
                </a:lnTo>
                <a:lnTo>
                  <a:pt x="1353337" y="560565"/>
                </a:lnTo>
                <a:lnTo>
                  <a:pt x="1318265" y="526374"/>
                </a:lnTo>
                <a:lnTo>
                  <a:pt x="1282331" y="493082"/>
                </a:lnTo>
                <a:lnTo>
                  <a:pt x="1245553" y="460708"/>
                </a:lnTo>
                <a:lnTo>
                  <a:pt x="1207948" y="429269"/>
                </a:lnTo>
                <a:lnTo>
                  <a:pt x="1169535" y="398784"/>
                </a:lnTo>
                <a:lnTo>
                  <a:pt x="1130333" y="369271"/>
                </a:lnTo>
                <a:lnTo>
                  <a:pt x="1090359" y="340748"/>
                </a:lnTo>
                <a:lnTo>
                  <a:pt x="1049632" y="313234"/>
                </a:lnTo>
                <a:lnTo>
                  <a:pt x="1008170" y="286746"/>
                </a:lnTo>
                <a:lnTo>
                  <a:pt x="965992" y="261303"/>
                </a:lnTo>
                <a:lnTo>
                  <a:pt x="923115" y="236924"/>
                </a:lnTo>
                <a:lnTo>
                  <a:pt x="879557" y="213626"/>
                </a:lnTo>
                <a:lnTo>
                  <a:pt x="835338" y="191428"/>
                </a:lnTo>
                <a:lnTo>
                  <a:pt x="790475" y="170348"/>
                </a:lnTo>
                <a:lnTo>
                  <a:pt x="744986" y="150404"/>
                </a:lnTo>
                <a:lnTo>
                  <a:pt x="698890" y="131615"/>
                </a:lnTo>
                <a:lnTo>
                  <a:pt x="652206" y="113998"/>
                </a:lnTo>
                <a:lnTo>
                  <a:pt x="604950" y="97572"/>
                </a:lnTo>
                <a:lnTo>
                  <a:pt x="557142" y="82356"/>
                </a:lnTo>
                <a:lnTo>
                  <a:pt x="508799" y="68366"/>
                </a:lnTo>
                <a:lnTo>
                  <a:pt x="459941" y="55623"/>
                </a:lnTo>
                <a:lnTo>
                  <a:pt x="410584" y="44144"/>
                </a:lnTo>
                <a:lnTo>
                  <a:pt x="360748" y="33946"/>
                </a:lnTo>
                <a:lnTo>
                  <a:pt x="310451" y="25049"/>
                </a:lnTo>
                <a:lnTo>
                  <a:pt x="259710" y="17471"/>
                </a:lnTo>
                <a:lnTo>
                  <a:pt x="208545" y="11230"/>
                </a:lnTo>
                <a:lnTo>
                  <a:pt x="156973" y="6344"/>
                </a:lnTo>
                <a:lnTo>
                  <a:pt x="105012" y="2831"/>
                </a:lnTo>
                <a:lnTo>
                  <a:pt x="52682" y="711"/>
                </a:lnTo>
                <a:lnTo>
                  <a:pt x="0" y="0"/>
                </a:lnTo>
                <a:close/>
              </a:path>
            </a:pathLst>
          </a:custGeom>
          <a:solidFill>
            <a:srgbClr val="202120"/>
          </a:solidFill>
        </p:spPr>
        <p:txBody>
          <a:bodyPr wrap="square" lIns="0" tIns="0" rIns="0" bIns="0" rtlCol="0"/>
          <a:lstStyle/>
          <a:p>
            <a:endParaRPr/>
          </a:p>
        </p:txBody>
      </p:sp>
      <p:sp>
        <p:nvSpPr>
          <p:cNvPr id="6" name="object 6"/>
          <p:cNvSpPr/>
          <p:nvPr/>
        </p:nvSpPr>
        <p:spPr>
          <a:xfrm>
            <a:off x="359994" y="2907894"/>
            <a:ext cx="1151255" cy="1353820"/>
          </a:xfrm>
          <a:custGeom>
            <a:avLst/>
            <a:gdLst/>
            <a:ahLst/>
            <a:cxnLst/>
            <a:rect l="l" t="t" r="r" b="b"/>
            <a:pathLst>
              <a:path w="1151255" h="1353820">
                <a:moveTo>
                  <a:pt x="834872" y="0"/>
                </a:moveTo>
                <a:lnTo>
                  <a:pt x="0" y="0"/>
                </a:lnTo>
                <a:lnTo>
                  <a:pt x="711" y="52681"/>
                </a:lnTo>
                <a:lnTo>
                  <a:pt x="2832" y="105010"/>
                </a:lnTo>
                <a:lnTo>
                  <a:pt x="6344" y="156970"/>
                </a:lnTo>
                <a:lnTo>
                  <a:pt x="11231" y="208541"/>
                </a:lnTo>
                <a:lnTo>
                  <a:pt x="17472" y="259706"/>
                </a:lnTo>
                <a:lnTo>
                  <a:pt x="25051" y="310446"/>
                </a:lnTo>
                <a:lnTo>
                  <a:pt x="33948" y="360743"/>
                </a:lnTo>
                <a:lnTo>
                  <a:pt x="44146" y="410579"/>
                </a:lnTo>
                <a:lnTo>
                  <a:pt x="55626" y="459935"/>
                </a:lnTo>
                <a:lnTo>
                  <a:pt x="68370" y="508793"/>
                </a:lnTo>
                <a:lnTo>
                  <a:pt x="82359" y="557136"/>
                </a:lnTo>
                <a:lnTo>
                  <a:pt x="97577" y="604944"/>
                </a:lnTo>
                <a:lnTo>
                  <a:pt x="114003" y="652200"/>
                </a:lnTo>
                <a:lnTo>
                  <a:pt x="131620" y="698885"/>
                </a:lnTo>
                <a:lnTo>
                  <a:pt x="150410" y="744981"/>
                </a:lnTo>
                <a:lnTo>
                  <a:pt x="170355" y="790470"/>
                </a:lnTo>
                <a:lnTo>
                  <a:pt x="191436" y="835334"/>
                </a:lnTo>
                <a:lnTo>
                  <a:pt x="213634" y="879554"/>
                </a:lnTo>
                <a:lnTo>
                  <a:pt x="236933" y="923111"/>
                </a:lnTo>
                <a:lnTo>
                  <a:pt x="261313" y="965989"/>
                </a:lnTo>
                <a:lnTo>
                  <a:pt x="286756" y="1008168"/>
                </a:lnTo>
                <a:lnTo>
                  <a:pt x="313244" y="1049630"/>
                </a:lnTo>
                <a:lnTo>
                  <a:pt x="340759" y="1090357"/>
                </a:lnTo>
                <a:lnTo>
                  <a:pt x="369282" y="1130332"/>
                </a:lnTo>
                <a:lnTo>
                  <a:pt x="398796" y="1169534"/>
                </a:lnTo>
                <a:lnTo>
                  <a:pt x="429281" y="1207947"/>
                </a:lnTo>
                <a:lnTo>
                  <a:pt x="460720" y="1245552"/>
                </a:lnTo>
                <a:lnTo>
                  <a:pt x="493095" y="1282331"/>
                </a:lnTo>
                <a:lnTo>
                  <a:pt x="526387" y="1318265"/>
                </a:lnTo>
                <a:lnTo>
                  <a:pt x="560578" y="1353337"/>
                </a:lnTo>
                <a:lnTo>
                  <a:pt x="1150912" y="762990"/>
                </a:lnTo>
                <a:lnTo>
                  <a:pt x="1117238" y="727768"/>
                </a:lnTo>
                <a:lnTo>
                  <a:pt x="1085167" y="691056"/>
                </a:lnTo>
                <a:lnTo>
                  <a:pt x="1054755" y="652910"/>
                </a:lnTo>
                <a:lnTo>
                  <a:pt x="1026059" y="613387"/>
                </a:lnTo>
                <a:lnTo>
                  <a:pt x="999135" y="572544"/>
                </a:lnTo>
                <a:lnTo>
                  <a:pt x="974039" y="530437"/>
                </a:lnTo>
                <a:lnTo>
                  <a:pt x="950829" y="487122"/>
                </a:lnTo>
                <a:lnTo>
                  <a:pt x="929561" y="442656"/>
                </a:lnTo>
                <a:lnTo>
                  <a:pt x="910292" y="397096"/>
                </a:lnTo>
                <a:lnTo>
                  <a:pt x="893077" y="350498"/>
                </a:lnTo>
                <a:lnTo>
                  <a:pt x="877975" y="302918"/>
                </a:lnTo>
                <a:lnTo>
                  <a:pt x="865040" y="254414"/>
                </a:lnTo>
                <a:lnTo>
                  <a:pt x="854331" y="205042"/>
                </a:lnTo>
                <a:lnTo>
                  <a:pt x="845902" y="154857"/>
                </a:lnTo>
                <a:lnTo>
                  <a:pt x="839812" y="103918"/>
                </a:lnTo>
                <a:lnTo>
                  <a:pt x="836117" y="52280"/>
                </a:lnTo>
                <a:lnTo>
                  <a:pt x="834872" y="0"/>
                </a:lnTo>
                <a:close/>
              </a:path>
            </a:pathLst>
          </a:custGeom>
          <a:solidFill>
            <a:srgbClr val="474644"/>
          </a:solidFill>
        </p:spPr>
        <p:txBody>
          <a:bodyPr wrap="square" lIns="0" tIns="0" rIns="0" bIns="0" rtlCol="0"/>
          <a:lstStyle/>
          <a:p>
            <a:endParaRPr/>
          </a:p>
        </p:txBody>
      </p:sp>
      <p:sp>
        <p:nvSpPr>
          <p:cNvPr id="7" name="object 7"/>
          <p:cNvSpPr/>
          <p:nvPr/>
        </p:nvSpPr>
        <p:spPr>
          <a:xfrm>
            <a:off x="3036915" y="2907894"/>
            <a:ext cx="1151255" cy="1353820"/>
          </a:xfrm>
          <a:custGeom>
            <a:avLst/>
            <a:gdLst/>
            <a:ahLst/>
            <a:cxnLst/>
            <a:rect l="l" t="t" r="r" b="b"/>
            <a:pathLst>
              <a:path w="1151254" h="1353820">
                <a:moveTo>
                  <a:pt x="1150924" y="0"/>
                </a:moveTo>
                <a:lnTo>
                  <a:pt x="316052" y="0"/>
                </a:lnTo>
                <a:lnTo>
                  <a:pt x="314807" y="52280"/>
                </a:lnTo>
                <a:lnTo>
                  <a:pt x="311112" y="103918"/>
                </a:lnTo>
                <a:lnTo>
                  <a:pt x="305021" y="154857"/>
                </a:lnTo>
                <a:lnTo>
                  <a:pt x="296593" y="205042"/>
                </a:lnTo>
                <a:lnTo>
                  <a:pt x="285883" y="254414"/>
                </a:lnTo>
                <a:lnTo>
                  <a:pt x="272949" y="302918"/>
                </a:lnTo>
                <a:lnTo>
                  <a:pt x="257846" y="350498"/>
                </a:lnTo>
                <a:lnTo>
                  <a:pt x="240631" y="397096"/>
                </a:lnTo>
                <a:lnTo>
                  <a:pt x="221361" y="442656"/>
                </a:lnTo>
                <a:lnTo>
                  <a:pt x="200092" y="487122"/>
                </a:lnTo>
                <a:lnTo>
                  <a:pt x="176881" y="530437"/>
                </a:lnTo>
                <a:lnTo>
                  <a:pt x="151785" y="572544"/>
                </a:lnTo>
                <a:lnTo>
                  <a:pt x="124859" y="613387"/>
                </a:lnTo>
                <a:lnTo>
                  <a:pt x="96162" y="652910"/>
                </a:lnTo>
                <a:lnTo>
                  <a:pt x="65748" y="691056"/>
                </a:lnTo>
                <a:lnTo>
                  <a:pt x="33675" y="727768"/>
                </a:lnTo>
                <a:lnTo>
                  <a:pt x="0" y="762990"/>
                </a:lnTo>
                <a:lnTo>
                  <a:pt x="590359" y="1353337"/>
                </a:lnTo>
                <a:lnTo>
                  <a:pt x="624550" y="1318265"/>
                </a:lnTo>
                <a:lnTo>
                  <a:pt x="657841" y="1282331"/>
                </a:lnTo>
                <a:lnTo>
                  <a:pt x="690216" y="1245552"/>
                </a:lnTo>
                <a:lnTo>
                  <a:pt x="721655" y="1207947"/>
                </a:lnTo>
                <a:lnTo>
                  <a:pt x="752140" y="1169534"/>
                </a:lnTo>
                <a:lnTo>
                  <a:pt x="781653" y="1130332"/>
                </a:lnTo>
                <a:lnTo>
                  <a:pt x="810176" y="1090357"/>
                </a:lnTo>
                <a:lnTo>
                  <a:pt x="837690" y="1049630"/>
                </a:lnTo>
                <a:lnTo>
                  <a:pt x="864178" y="1008168"/>
                </a:lnTo>
                <a:lnTo>
                  <a:pt x="889620" y="965989"/>
                </a:lnTo>
                <a:lnTo>
                  <a:pt x="914000" y="923111"/>
                </a:lnTo>
                <a:lnTo>
                  <a:pt x="937298" y="879554"/>
                </a:lnTo>
                <a:lnTo>
                  <a:pt x="959496" y="835334"/>
                </a:lnTo>
                <a:lnTo>
                  <a:pt x="980576" y="790470"/>
                </a:lnTo>
                <a:lnTo>
                  <a:pt x="1000520" y="744981"/>
                </a:lnTo>
                <a:lnTo>
                  <a:pt x="1019309" y="698885"/>
                </a:lnTo>
                <a:lnTo>
                  <a:pt x="1036926" y="652200"/>
                </a:lnTo>
                <a:lnTo>
                  <a:pt x="1053352" y="604944"/>
                </a:lnTo>
                <a:lnTo>
                  <a:pt x="1068568" y="557136"/>
                </a:lnTo>
                <a:lnTo>
                  <a:pt x="1082557" y="508793"/>
                </a:lnTo>
                <a:lnTo>
                  <a:pt x="1095301" y="459935"/>
                </a:lnTo>
                <a:lnTo>
                  <a:pt x="1106780" y="410579"/>
                </a:lnTo>
                <a:lnTo>
                  <a:pt x="1116977" y="360743"/>
                </a:lnTo>
                <a:lnTo>
                  <a:pt x="1125874" y="310446"/>
                </a:lnTo>
                <a:lnTo>
                  <a:pt x="1133452" y="259706"/>
                </a:lnTo>
                <a:lnTo>
                  <a:pt x="1139694" y="208541"/>
                </a:lnTo>
                <a:lnTo>
                  <a:pt x="1144580" y="156970"/>
                </a:lnTo>
                <a:lnTo>
                  <a:pt x="1148092" y="105010"/>
                </a:lnTo>
                <a:lnTo>
                  <a:pt x="1150219" y="52280"/>
                </a:lnTo>
                <a:lnTo>
                  <a:pt x="1150924" y="0"/>
                </a:lnTo>
                <a:close/>
              </a:path>
            </a:pathLst>
          </a:custGeom>
          <a:solidFill>
            <a:srgbClr val="30302F"/>
          </a:solidFill>
        </p:spPr>
        <p:txBody>
          <a:bodyPr wrap="square" lIns="0" tIns="0" rIns="0" bIns="0" rtlCol="0"/>
          <a:lstStyle/>
          <a:p>
            <a:endParaRPr/>
          </a:p>
        </p:txBody>
      </p:sp>
      <p:sp>
        <p:nvSpPr>
          <p:cNvPr id="8" name="object 8"/>
          <p:cNvSpPr/>
          <p:nvPr/>
        </p:nvSpPr>
        <p:spPr>
          <a:xfrm>
            <a:off x="920578" y="3670881"/>
            <a:ext cx="1353820" cy="1151255"/>
          </a:xfrm>
          <a:custGeom>
            <a:avLst/>
            <a:gdLst/>
            <a:ahLst/>
            <a:cxnLst/>
            <a:rect l="l" t="t" r="r" b="b"/>
            <a:pathLst>
              <a:path w="1353820" h="1151254">
                <a:moveTo>
                  <a:pt x="590334" y="0"/>
                </a:moveTo>
                <a:lnTo>
                  <a:pt x="0" y="590359"/>
                </a:lnTo>
                <a:lnTo>
                  <a:pt x="35071" y="624550"/>
                </a:lnTo>
                <a:lnTo>
                  <a:pt x="71005" y="657841"/>
                </a:lnTo>
                <a:lnTo>
                  <a:pt x="107784" y="690216"/>
                </a:lnTo>
                <a:lnTo>
                  <a:pt x="145389" y="721655"/>
                </a:lnTo>
                <a:lnTo>
                  <a:pt x="183802" y="752140"/>
                </a:lnTo>
                <a:lnTo>
                  <a:pt x="223005" y="781653"/>
                </a:lnTo>
                <a:lnTo>
                  <a:pt x="262979" y="810176"/>
                </a:lnTo>
                <a:lnTo>
                  <a:pt x="303706" y="837690"/>
                </a:lnTo>
                <a:lnTo>
                  <a:pt x="345169" y="864178"/>
                </a:lnTo>
                <a:lnTo>
                  <a:pt x="387348" y="889620"/>
                </a:lnTo>
                <a:lnTo>
                  <a:pt x="430225" y="914000"/>
                </a:lnTo>
                <a:lnTo>
                  <a:pt x="473783" y="937298"/>
                </a:lnTo>
                <a:lnTo>
                  <a:pt x="518003" y="959496"/>
                </a:lnTo>
                <a:lnTo>
                  <a:pt x="562866" y="980576"/>
                </a:lnTo>
                <a:lnTo>
                  <a:pt x="608355" y="1000520"/>
                </a:lnTo>
                <a:lnTo>
                  <a:pt x="654451" y="1019309"/>
                </a:lnTo>
                <a:lnTo>
                  <a:pt x="701136" y="1036926"/>
                </a:lnTo>
                <a:lnTo>
                  <a:pt x="748392" y="1053352"/>
                </a:lnTo>
                <a:lnTo>
                  <a:pt x="796200" y="1068568"/>
                </a:lnTo>
                <a:lnTo>
                  <a:pt x="844543" y="1082557"/>
                </a:lnTo>
                <a:lnTo>
                  <a:pt x="893401" y="1095301"/>
                </a:lnTo>
                <a:lnTo>
                  <a:pt x="942758" y="1106780"/>
                </a:lnTo>
                <a:lnTo>
                  <a:pt x="992594" y="1116977"/>
                </a:lnTo>
                <a:lnTo>
                  <a:pt x="1042891" y="1125874"/>
                </a:lnTo>
                <a:lnTo>
                  <a:pt x="1093631" y="1133452"/>
                </a:lnTo>
                <a:lnTo>
                  <a:pt x="1144795" y="1139694"/>
                </a:lnTo>
                <a:lnTo>
                  <a:pt x="1196367" y="1144580"/>
                </a:lnTo>
                <a:lnTo>
                  <a:pt x="1248326" y="1148092"/>
                </a:lnTo>
                <a:lnTo>
                  <a:pt x="1300656" y="1150213"/>
                </a:lnTo>
                <a:lnTo>
                  <a:pt x="1353337" y="1150924"/>
                </a:lnTo>
                <a:lnTo>
                  <a:pt x="1353337" y="316052"/>
                </a:lnTo>
                <a:lnTo>
                  <a:pt x="1301057" y="314807"/>
                </a:lnTo>
                <a:lnTo>
                  <a:pt x="1249419" y="311112"/>
                </a:lnTo>
                <a:lnTo>
                  <a:pt x="1198480" y="305022"/>
                </a:lnTo>
                <a:lnTo>
                  <a:pt x="1148296" y="296595"/>
                </a:lnTo>
                <a:lnTo>
                  <a:pt x="1098924" y="285886"/>
                </a:lnTo>
                <a:lnTo>
                  <a:pt x="1050421" y="272952"/>
                </a:lnTo>
                <a:lnTo>
                  <a:pt x="1002842" y="257849"/>
                </a:lnTo>
                <a:lnTo>
                  <a:pt x="956244" y="240635"/>
                </a:lnTo>
                <a:lnTo>
                  <a:pt x="910684" y="221366"/>
                </a:lnTo>
                <a:lnTo>
                  <a:pt x="866217" y="200097"/>
                </a:lnTo>
                <a:lnTo>
                  <a:pt x="822902" y="176887"/>
                </a:lnTo>
                <a:lnTo>
                  <a:pt x="780794" y="151790"/>
                </a:lnTo>
                <a:lnTo>
                  <a:pt x="739949" y="124865"/>
                </a:lnTo>
                <a:lnTo>
                  <a:pt x="700424" y="96166"/>
                </a:lnTo>
                <a:lnTo>
                  <a:pt x="662275" y="65751"/>
                </a:lnTo>
                <a:lnTo>
                  <a:pt x="625560" y="33677"/>
                </a:lnTo>
                <a:lnTo>
                  <a:pt x="590334" y="0"/>
                </a:lnTo>
                <a:close/>
              </a:path>
            </a:pathLst>
          </a:custGeom>
          <a:solidFill>
            <a:srgbClr val="403E3D"/>
          </a:solidFill>
        </p:spPr>
        <p:txBody>
          <a:bodyPr wrap="square" lIns="0" tIns="0" rIns="0" bIns="0" rtlCol="0"/>
          <a:lstStyle/>
          <a:p>
            <a:endParaRPr/>
          </a:p>
        </p:txBody>
      </p:sp>
      <p:sp>
        <p:nvSpPr>
          <p:cNvPr id="9" name="object 9"/>
          <p:cNvSpPr/>
          <p:nvPr/>
        </p:nvSpPr>
        <p:spPr>
          <a:xfrm>
            <a:off x="2273917" y="3670877"/>
            <a:ext cx="1353820" cy="1151255"/>
          </a:xfrm>
          <a:custGeom>
            <a:avLst/>
            <a:gdLst/>
            <a:ahLst/>
            <a:cxnLst/>
            <a:rect l="l" t="t" r="r" b="b"/>
            <a:pathLst>
              <a:path w="1353820" h="1151254">
                <a:moveTo>
                  <a:pt x="763003" y="0"/>
                </a:moveTo>
                <a:lnTo>
                  <a:pt x="727777" y="33677"/>
                </a:lnTo>
                <a:lnTo>
                  <a:pt x="691061" y="65751"/>
                </a:lnTo>
                <a:lnTo>
                  <a:pt x="652912" y="96166"/>
                </a:lnTo>
                <a:lnTo>
                  <a:pt x="613386" y="124865"/>
                </a:lnTo>
                <a:lnTo>
                  <a:pt x="572541" y="151790"/>
                </a:lnTo>
                <a:lnTo>
                  <a:pt x="530431" y="176887"/>
                </a:lnTo>
                <a:lnTo>
                  <a:pt x="487115" y="200097"/>
                </a:lnTo>
                <a:lnTo>
                  <a:pt x="442648" y="221366"/>
                </a:lnTo>
                <a:lnTo>
                  <a:pt x="397088" y="240635"/>
                </a:lnTo>
                <a:lnTo>
                  <a:pt x="350489" y="257849"/>
                </a:lnTo>
                <a:lnTo>
                  <a:pt x="302910" y="272952"/>
                </a:lnTo>
                <a:lnTo>
                  <a:pt x="254406" y="285886"/>
                </a:lnTo>
                <a:lnTo>
                  <a:pt x="205035" y="296595"/>
                </a:lnTo>
                <a:lnTo>
                  <a:pt x="154852" y="305022"/>
                </a:lnTo>
                <a:lnTo>
                  <a:pt x="103914" y="311112"/>
                </a:lnTo>
                <a:lnTo>
                  <a:pt x="52278" y="314807"/>
                </a:lnTo>
                <a:lnTo>
                  <a:pt x="0" y="316052"/>
                </a:lnTo>
                <a:lnTo>
                  <a:pt x="0" y="1150937"/>
                </a:lnTo>
                <a:lnTo>
                  <a:pt x="52682" y="1150226"/>
                </a:lnTo>
                <a:lnTo>
                  <a:pt x="105013" y="1148105"/>
                </a:lnTo>
                <a:lnTo>
                  <a:pt x="156973" y="1144592"/>
                </a:lnTo>
                <a:lnTo>
                  <a:pt x="208545" y="1139706"/>
                </a:lnTo>
                <a:lnTo>
                  <a:pt x="259711" y="1133465"/>
                </a:lnTo>
                <a:lnTo>
                  <a:pt x="310452" y="1125887"/>
                </a:lnTo>
                <a:lnTo>
                  <a:pt x="360750" y="1116990"/>
                </a:lnTo>
                <a:lnTo>
                  <a:pt x="410586" y="1106793"/>
                </a:lnTo>
                <a:lnTo>
                  <a:pt x="459943" y="1095313"/>
                </a:lnTo>
                <a:lnTo>
                  <a:pt x="508802" y="1082570"/>
                </a:lnTo>
                <a:lnTo>
                  <a:pt x="557146" y="1068580"/>
                </a:lnTo>
                <a:lnTo>
                  <a:pt x="604954" y="1053364"/>
                </a:lnTo>
                <a:lnTo>
                  <a:pt x="652211" y="1036938"/>
                </a:lnTo>
                <a:lnTo>
                  <a:pt x="698896" y="1019321"/>
                </a:lnTo>
                <a:lnTo>
                  <a:pt x="744993" y="1000531"/>
                </a:lnTo>
                <a:lnTo>
                  <a:pt x="790482" y="980587"/>
                </a:lnTo>
                <a:lnTo>
                  <a:pt x="835346" y="959506"/>
                </a:lnTo>
                <a:lnTo>
                  <a:pt x="879565" y="937308"/>
                </a:lnTo>
                <a:lnTo>
                  <a:pt x="923123" y="914009"/>
                </a:lnTo>
                <a:lnTo>
                  <a:pt x="966001" y="889629"/>
                </a:lnTo>
                <a:lnTo>
                  <a:pt x="1008180" y="864186"/>
                </a:lnTo>
                <a:lnTo>
                  <a:pt x="1049643" y="837698"/>
                </a:lnTo>
                <a:lnTo>
                  <a:pt x="1090370" y="810183"/>
                </a:lnTo>
                <a:lnTo>
                  <a:pt x="1130344" y="781659"/>
                </a:lnTo>
                <a:lnTo>
                  <a:pt x="1169547" y="752145"/>
                </a:lnTo>
                <a:lnTo>
                  <a:pt x="1207960" y="721659"/>
                </a:lnTo>
                <a:lnTo>
                  <a:pt x="1245565" y="690219"/>
                </a:lnTo>
                <a:lnTo>
                  <a:pt x="1282344" y="657844"/>
                </a:lnTo>
                <a:lnTo>
                  <a:pt x="1318278" y="624551"/>
                </a:lnTo>
                <a:lnTo>
                  <a:pt x="1353350" y="590359"/>
                </a:lnTo>
                <a:lnTo>
                  <a:pt x="763003" y="0"/>
                </a:lnTo>
                <a:close/>
              </a:path>
            </a:pathLst>
          </a:custGeom>
          <a:solidFill>
            <a:srgbClr val="383736"/>
          </a:solidFill>
        </p:spPr>
        <p:txBody>
          <a:bodyPr wrap="square" lIns="0" tIns="0" rIns="0" bIns="0" rtlCol="0"/>
          <a:lstStyle/>
          <a:p>
            <a:endParaRPr/>
          </a:p>
        </p:txBody>
      </p:sp>
      <p:sp>
        <p:nvSpPr>
          <p:cNvPr id="10" name="object 10"/>
          <p:cNvSpPr txBox="1"/>
          <p:nvPr/>
        </p:nvSpPr>
        <p:spPr>
          <a:xfrm>
            <a:off x="9135209" y="3003194"/>
            <a:ext cx="233679" cy="939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colou</a:t>
            </a:r>
            <a:r>
              <a:rPr sz="1200" dirty="0">
                <a:solidFill>
                  <a:srgbClr val="B8BABC"/>
                </a:solidFill>
                <a:latin typeface="Arial"/>
                <a:cs typeface="Arial"/>
              </a:rPr>
              <a:t>r</a:t>
            </a:r>
            <a:r>
              <a:rPr sz="1200" spc="-70" dirty="0">
                <a:solidFill>
                  <a:srgbClr val="B8BABC"/>
                </a:solidFill>
                <a:latin typeface="Arial"/>
                <a:cs typeface="Arial"/>
              </a:rPr>
              <a:t> </a:t>
            </a:r>
            <a:r>
              <a:rPr sz="1200" spc="-25" dirty="0">
                <a:solidFill>
                  <a:srgbClr val="B8BABC"/>
                </a:solidFill>
                <a:latin typeface="Lucida Sans"/>
                <a:cs typeface="Lucida Sans"/>
              </a:rPr>
              <a:t>palette</a:t>
            </a:r>
            <a:endParaRPr sz="1200">
              <a:latin typeface="Lucida Sans"/>
              <a:cs typeface="Lucida Sans"/>
            </a:endParaRPr>
          </a:p>
        </p:txBody>
      </p:sp>
      <p:sp>
        <p:nvSpPr>
          <p:cNvPr id="11" name="object 11"/>
          <p:cNvSpPr txBox="1"/>
          <p:nvPr/>
        </p:nvSpPr>
        <p:spPr>
          <a:xfrm>
            <a:off x="347300" y="360001"/>
            <a:ext cx="8187055" cy="255904"/>
          </a:xfrm>
          <a:prstGeom prst="rect">
            <a:avLst/>
          </a:prstGeom>
        </p:spPr>
        <p:txBody>
          <a:bodyPr vert="horz" wrap="square" lIns="0" tIns="0" rIns="0" bIns="0" rtlCol="0">
            <a:spAutoFit/>
          </a:bodyPr>
          <a:lstStyle/>
          <a:p>
            <a:pPr marL="12700">
              <a:lnSpc>
                <a:spcPct val="100000"/>
              </a:lnSpc>
              <a:tabLst>
                <a:tab pos="8173720" algn="l"/>
              </a:tabLst>
            </a:pPr>
            <a:r>
              <a:rPr sz="1400" u="sng" spc="-25" dirty="0">
                <a:solidFill>
                  <a:srgbClr val="58595B"/>
                </a:solidFill>
                <a:latin typeface="Arial"/>
                <a:cs typeface="Arial"/>
              </a:rPr>
              <a:t>primary </a:t>
            </a:r>
            <a:r>
              <a:rPr sz="1400" u="sng" spc="-20" dirty="0">
                <a:solidFill>
                  <a:srgbClr val="58595B"/>
                </a:solidFill>
                <a:latin typeface="Arial"/>
                <a:cs typeface="Arial"/>
              </a:rPr>
              <a:t>colour</a:t>
            </a:r>
            <a:r>
              <a:rPr sz="1400" u="sng" spc="-220" dirty="0">
                <a:solidFill>
                  <a:srgbClr val="58595B"/>
                </a:solidFill>
                <a:latin typeface="Arial"/>
                <a:cs typeface="Arial"/>
              </a:rPr>
              <a:t> </a:t>
            </a:r>
            <a:r>
              <a:rPr sz="1400" u="sng" spc="-5" dirty="0">
                <a:solidFill>
                  <a:srgbClr val="58595B"/>
                </a:solidFill>
                <a:latin typeface="Arial"/>
                <a:cs typeface="Arial"/>
              </a:rPr>
              <a:t>palette	</a:t>
            </a:r>
            <a:endParaRPr sz="1400">
              <a:latin typeface="Arial"/>
              <a:cs typeface="Arial"/>
            </a:endParaRPr>
          </a:p>
        </p:txBody>
      </p:sp>
      <p:sp>
        <p:nvSpPr>
          <p:cNvPr id="12" name="object 12"/>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4" name="object 14"/>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5" name="object 15"/>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6" name="object 16"/>
          <p:cNvSpPr/>
          <p:nvPr/>
        </p:nvSpPr>
        <p:spPr>
          <a:xfrm>
            <a:off x="9172728" y="2725661"/>
            <a:ext cx="90805" cy="97155"/>
          </a:xfrm>
          <a:custGeom>
            <a:avLst/>
            <a:gdLst/>
            <a:ahLst/>
            <a:cxnLst/>
            <a:rect l="l" t="t" r="r" b="b"/>
            <a:pathLst>
              <a:path w="90804" h="97155">
                <a:moveTo>
                  <a:pt x="52374" y="0"/>
                </a:moveTo>
                <a:lnTo>
                  <a:pt x="39458" y="0"/>
                </a:lnTo>
                <a:lnTo>
                  <a:pt x="32816" y="1244"/>
                </a:lnTo>
                <a:lnTo>
                  <a:pt x="1028" y="36067"/>
                </a:lnTo>
                <a:lnTo>
                  <a:pt x="0" y="56654"/>
                </a:lnTo>
                <a:lnTo>
                  <a:pt x="1104" y="62953"/>
                </a:lnTo>
                <a:lnTo>
                  <a:pt x="33210" y="95554"/>
                </a:lnTo>
                <a:lnTo>
                  <a:pt x="39522" y="96710"/>
                </a:lnTo>
                <a:lnTo>
                  <a:pt x="46393" y="96710"/>
                </a:lnTo>
                <a:lnTo>
                  <a:pt x="81730" y="81775"/>
                </a:lnTo>
                <a:lnTo>
                  <a:pt x="84241" y="77863"/>
                </a:lnTo>
                <a:lnTo>
                  <a:pt x="42303" y="77863"/>
                </a:lnTo>
                <a:lnTo>
                  <a:pt x="38989" y="76974"/>
                </a:lnTo>
                <a:lnTo>
                  <a:pt x="25234" y="52222"/>
                </a:lnTo>
                <a:lnTo>
                  <a:pt x="25234" y="45453"/>
                </a:lnTo>
                <a:lnTo>
                  <a:pt x="42722" y="19024"/>
                </a:lnTo>
                <a:lnTo>
                  <a:pt x="85612" y="19024"/>
                </a:lnTo>
                <a:lnTo>
                  <a:pt x="83375" y="15138"/>
                </a:lnTo>
                <a:lnTo>
                  <a:pt x="80149" y="11518"/>
                </a:lnTo>
                <a:lnTo>
                  <a:pt x="72199" y="5714"/>
                </a:lnTo>
                <a:lnTo>
                  <a:pt x="67691" y="3543"/>
                </a:lnTo>
                <a:lnTo>
                  <a:pt x="57619" y="711"/>
                </a:lnTo>
                <a:lnTo>
                  <a:pt x="52374" y="0"/>
                </a:lnTo>
                <a:close/>
              </a:path>
              <a:path w="90804" h="97155">
                <a:moveTo>
                  <a:pt x="90665" y="59181"/>
                </a:moveTo>
                <a:lnTo>
                  <a:pt x="66306" y="59181"/>
                </a:lnTo>
                <a:lnTo>
                  <a:pt x="65481" y="64896"/>
                </a:lnTo>
                <a:lnTo>
                  <a:pt x="63423" y="69430"/>
                </a:lnTo>
                <a:lnTo>
                  <a:pt x="60185" y="72809"/>
                </a:lnTo>
                <a:lnTo>
                  <a:pt x="56921" y="76174"/>
                </a:lnTo>
                <a:lnTo>
                  <a:pt x="52273" y="77863"/>
                </a:lnTo>
                <a:lnTo>
                  <a:pt x="84241" y="77863"/>
                </a:lnTo>
                <a:lnTo>
                  <a:pt x="85863" y="75337"/>
                </a:lnTo>
                <a:lnTo>
                  <a:pt x="88841" y="67807"/>
                </a:lnTo>
                <a:lnTo>
                  <a:pt x="90665" y="59181"/>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17" name="object 17"/>
          <p:cNvSpPr/>
          <p:nvPr/>
        </p:nvSpPr>
        <p:spPr>
          <a:xfrm>
            <a:off x="9277925" y="2717759"/>
            <a:ext cx="40005" cy="59690"/>
          </a:xfrm>
          <a:custGeom>
            <a:avLst/>
            <a:gdLst/>
            <a:ahLst/>
            <a:cxnLst/>
            <a:rect l="l" t="t" r="r" b="b"/>
            <a:pathLst>
              <a:path w="40004" h="59689">
                <a:moveTo>
                  <a:pt x="6921" y="977"/>
                </a:moveTo>
                <a:lnTo>
                  <a:pt x="0" y="977"/>
                </a:lnTo>
                <a:lnTo>
                  <a:pt x="0" y="59131"/>
                </a:lnTo>
                <a:lnTo>
                  <a:pt x="6921" y="59131"/>
                </a:lnTo>
                <a:lnTo>
                  <a:pt x="6921" y="37464"/>
                </a:lnTo>
                <a:lnTo>
                  <a:pt x="15459" y="37464"/>
                </a:lnTo>
                <a:lnTo>
                  <a:pt x="6667" y="24066"/>
                </a:lnTo>
                <a:lnTo>
                  <a:pt x="6775" y="19176"/>
                </a:lnTo>
                <a:lnTo>
                  <a:pt x="15047" y="6680"/>
                </a:lnTo>
                <a:lnTo>
                  <a:pt x="6921" y="6680"/>
                </a:lnTo>
                <a:lnTo>
                  <a:pt x="6921" y="977"/>
                </a:lnTo>
                <a:close/>
              </a:path>
              <a:path w="40004" h="59689">
                <a:moveTo>
                  <a:pt x="15459" y="37464"/>
                </a:moveTo>
                <a:lnTo>
                  <a:pt x="7086" y="37464"/>
                </a:lnTo>
                <a:lnTo>
                  <a:pt x="7848" y="38722"/>
                </a:lnTo>
                <a:lnTo>
                  <a:pt x="23888" y="43980"/>
                </a:lnTo>
                <a:lnTo>
                  <a:pt x="26708" y="43408"/>
                </a:lnTo>
                <a:lnTo>
                  <a:pt x="31534" y="41122"/>
                </a:lnTo>
                <a:lnTo>
                  <a:pt x="33540" y="39573"/>
                </a:lnTo>
                <a:lnTo>
                  <a:pt x="34858" y="37947"/>
                </a:lnTo>
                <a:lnTo>
                  <a:pt x="17564" y="37947"/>
                </a:lnTo>
                <a:lnTo>
                  <a:pt x="15532" y="37503"/>
                </a:lnTo>
                <a:close/>
              </a:path>
              <a:path w="40004" h="59689">
                <a:moveTo>
                  <a:pt x="34660" y="6121"/>
                </a:moveTo>
                <a:lnTo>
                  <a:pt x="21780" y="6121"/>
                </a:lnTo>
                <a:lnTo>
                  <a:pt x="23710" y="6553"/>
                </a:lnTo>
                <a:lnTo>
                  <a:pt x="27025" y="8280"/>
                </a:lnTo>
                <a:lnTo>
                  <a:pt x="32549" y="24066"/>
                </a:lnTo>
                <a:lnTo>
                  <a:pt x="32359" y="25730"/>
                </a:lnTo>
                <a:lnTo>
                  <a:pt x="22339" y="37947"/>
                </a:lnTo>
                <a:lnTo>
                  <a:pt x="34858" y="37947"/>
                </a:lnTo>
                <a:lnTo>
                  <a:pt x="39916" y="19176"/>
                </a:lnTo>
                <a:lnTo>
                  <a:pt x="39497" y="16344"/>
                </a:lnTo>
                <a:lnTo>
                  <a:pt x="37871" y="11023"/>
                </a:lnTo>
                <a:lnTo>
                  <a:pt x="36664" y="8674"/>
                </a:lnTo>
                <a:lnTo>
                  <a:pt x="34660" y="6121"/>
                </a:lnTo>
                <a:close/>
              </a:path>
              <a:path w="40004" h="59689">
                <a:moveTo>
                  <a:pt x="23787" y="0"/>
                </a:moveTo>
                <a:lnTo>
                  <a:pt x="17589" y="0"/>
                </a:lnTo>
                <a:lnTo>
                  <a:pt x="14909" y="533"/>
                </a:lnTo>
                <a:lnTo>
                  <a:pt x="10020" y="2654"/>
                </a:lnTo>
                <a:lnTo>
                  <a:pt x="8229" y="4343"/>
                </a:lnTo>
                <a:lnTo>
                  <a:pt x="7086" y="6680"/>
                </a:lnTo>
                <a:lnTo>
                  <a:pt x="15047" y="6680"/>
                </a:lnTo>
                <a:lnTo>
                  <a:pt x="15227" y="6578"/>
                </a:lnTo>
                <a:lnTo>
                  <a:pt x="17221" y="6121"/>
                </a:lnTo>
                <a:lnTo>
                  <a:pt x="34660" y="6121"/>
                </a:lnTo>
                <a:lnTo>
                  <a:pt x="33464" y="4597"/>
                </a:lnTo>
                <a:lnTo>
                  <a:pt x="31457" y="2984"/>
                </a:lnTo>
                <a:lnTo>
                  <a:pt x="29032" y="1803"/>
                </a:lnTo>
                <a:lnTo>
                  <a:pt x="26619" y="596"/>
                </a:lnTo>
                <a:lnTo>
                  <a:pt x="23787" y="0"/>
                </a:lnTo>
                <a:close/>
              </a:path>
            </a:pathLst>
          </a:custGeom>
          <a:solidFill>
            <a:srgbClr val="FFFFFF"/>
          </a:solidFill>
        </p:spPr>
        <p:txBody>
          <a:bodyPr wrap="square" lIns="0" tIns="0" rIns="0" bIns="0" rtlCol="0"/>
          <a:lstStyle/>
          <a:p>
            <a:endParaRPr/>
          </a:p>
        </p:txBody>
      </p:sp>
      <p:sp>
        <p:nvSpPr>
          <p:cNvPr id="18" name="object 18"/>
          <p:cNvSpPr txBox="1"/>
          <p:nvPr/>
        </p:nvSpPr>
        <p:spPr>
          <a:xfrm>
            <a:off x="4713478" y="2591993"/>
            <a:ext cx="3808095" cy="252095"/>
          </a:xfrm>
          <a:prstGeom prst="rect">
            <a:avLst/>
          </a:prstGeom>
          <a:solidFill>
            <a:srgbClr val="202120"/>
          </a:solidFill>
        </p:spPr>
        <p:txBody>
          <a:bodyPr vert="horz" wrap="square" lIns="0" tIns="17780" rIns="0" bIns="0" rtlCol="0">
            <a:spAutoFit/>
          </a:bodyPr>
          <a:lstStyle/>
          <a:p>
            <a:pPr marL="36195">
              <a:lnSpc>
                <a:spcPct val="100000"/>
              </a:lnSpc>
              <a:spcBef>
                <a:spcPts val="140"/>
              </a:spcBef>
            </a:pPr>
            <a:r>
              <a:rPr sz="600" spc="15" dirty="0">
                <a:solidFill>
                  <a:srgbClr val="757271"/>
                </a:solidFill>
                <a:latin typeface="Tahoma"/>
                <a:cs typeface="Tahoma"/>
              </a:rPr>
              <a:t>PANTONE</a:t>
            </a:r>
            <a:r>
              <a:rPr sz="600" spc="-100" dirty="0">
                <a:solidFill>
                  <a:srgbClr val="757271"/>
                </a:solidFill>
                <a:latin typeface="Tahoma"/>
                <a:cs typeface="Tahoma"/>
              </a:rPr>
              <a:t> </a:t>
            </a:r>
            <a:r>
              <a:rPr sz="600" spc="-35" dirty="0">
                <a:solidFill>
                  <a:srgbClr val="757271"/>
                </a:solidFill>
                <a:latin typeface="Tahoma"/>
                <a:cs typeface="Tahoma"/>
              </a:rPr>
              <a:t>419</a:t>
            </a:r>
            <a:r>
              <a:rPr sz="600" spc="-105" dirty="0">
                <a:solidFill>
                  <a:srgbClr val="757271"/>
                </a:solidFill>
                <a:latin typeface="Tahoma"/>
                <a:cs typeface="Tahoma"/>
              </a:rPr>
              <a:t> </a:t>
            </a:r>
            <a:r>
              <a:rPr sz="600" spc="20" dirty="0">
                <a:solidFill>
                  <a:srgbClr val="757271"/>
                </a:solidFill>
                <a:latin typeface="Tahoma"/>
                <a:cs typeface="Tahoma"/>
              </a:rPr>
              <a:t>C</a:t>
            </a:r>
            <a:endParaRPr sz="600">
              <a:latin typeface="Tahoma"/>
              <a:cs typeface="Tahoma"/>
            </a:endParaRPr>
          </a:p>
        </p:txBody>
      </p:sp>
      <p:sp>
        <p:nvSpPr>
          <p:cNvPr id="19" name="object 1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0" name="object 2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36902" y="1554544"/>
            <a:ext cx="1151255" cy="1353820"/>
          </a:xfrm>
          <a:custGeom>
            <a:avLst/>
            <a:gdLst/>
            <a:ahLst/>
            <a:cxnLst/>
            <a:rect l="l" t="t" r="r" b="b"/>
            <a:pathLst>
              <a:path w="1151254" h="1353820">
                <a:moveTo>
                  <a:pt x="590359" y="0"/>
                </a:moveTo>
                <a:lnTo>
                  <a:pt x="0" y="590359"/>
                </a:lnTo>
                <a:lnTo>
                  <a:pt x="33677" y="625581"/>
                </a:lnTo>
                <a:lnTo>
                  <a:pt x="65752" y="662293"/>
                </a:lnTo>
                <a:lnTo>
                  <a:pt x="96167" y="700439"/>
                </a:lnTo>
                <a:lnTo>
                  <a:pt x="124866" y="739962"/>
                </a:lnTo>
                <a:lnTo>
                  <a:pt x="151793" y="780805"/>
                </a:lnTo>
                <a:lnTo>
                  <a:pt x="176890" y="822912"/>
                </a:lnTo>
                <a:lnTo>
                  <a:pt x="200102" y="866227"/>
                </a:lnTo>
                <a:lnTo>
                  <a:pt x="221371" y="910693"/>
                </a:lnTo>
                <a:lnTo>
                  <a:pt x="240642" y="956253"/>
                </a:lnTo>
                <a:lnTo>
                  <a:pt x="257857" y="1002851"/>
                </a:lnTo>
                <a:lnTo>
                  <a:pt x="272961" y="1050431"/>
                </a:lnTo>
                <a:lnTo>
                  <a:pt x="285896" y="1098935"/>
                </a:lnTo>
                <a:lnTo>
                  <a:pt x="296606" y="1148308"/>
                </a:lnTo>
                <a:lnTo>
                  <a:pt x="305034" y="1198492"/>
                </a:lnTo>
                <a:lnTo>
                  <a:pt x="311124" y="1249431"/>
                </a:lnTo>
                <a:lnTo>
                  <a:pt x="314820" y="1301069"/>
                </a:lnTo>
                <a:lnTo>
                  <a:pt x="316064" y="1353350"/>
                </a:lnTo>
                <a:lnTo>
                  <a:pt x="1150937" y="1353350"/>
                </a:lnTo>
                <a:lnTo>
                  <a:pt x="1150226" y="1300668"/>
                </a:lnTo>
                <a:lnTo>
                  <a:pt x="1148105" y="1248339"/>
                </a:lnTo>
                <a:lnTo>
                  <a:pt x="1144592" y="1196379"/>
                </a:lnTo>
                <a:lnTo>
                  <a:pt x="1139706" y="1144808"/>
                </a:lnTo>
                <a:lnTo>
                  <a:pt x="1133464" y="1093643"/>
                </a:lnTo>
                <a:lnTo>
                  <a:pt x="1125886" y="1042903"/>
                </a:lnTo>
                <a:lnTo>
                  <a:pt x="1116988" y="992606"/>
                </a:lnTo>
                <a:lnTo>
                  <a:pt x="1106791" y="942770"/>
                </a:lnTo>
                <a:lnTo>
                  <a:pt x="1095311" y="893414"/>
                </a:lnTo>
                <a:lnTo>
                  <a:pt x="1082567" y="844555"/>
                </a:lnTo>
                <a:lnTo>
                  <a:pt x="1068577" y="796212"/>
                </a:lnTo>
                <a:lnTo>
                  <a:pt x="1053360" y="748404"/>
                </a:lnTo>
                <a:lnTo>
                  <a:pt x="1036934" y="701148"/>
                </a:lnTo>
                <a:lnTo>
                  <a:pt x="1019316" y="654462"/>
                </a:lnTo>
                <a:lnTo>
                  <a:pt x="1000526" y="608366"/>
                </a:lnTo>
                <a:lnTo>
                  <a:pt x="980582" y="562877"/>
                </a:lnTo>
                <a:lnTo>
                  <a:pt x="959501" y="518013"/>
                </a:lnTo>
                <a:lnTo>
                  <a:pt x="937302" y="473793"/>
                </a:lnTo>
                <a:lnTo>
                  <a:pt x="914004" y="430235"/>
                </a:lnTo>
                <a:lnTo>
                  <a:pt x="889624" y="387357"/>
                </a:lnTo>
                <a:lnTo>
                  <a:pt x="864181" y="345177"/>
                </a:lnTo>
                <a:lnTo>
                  <a:pt x="837692" y="303714"/>
                </a:lnTo>
                <a:lnTo>
                  <a:pt x="810178" y="262986"/>
                </a:lnTo>
                <a:lnTo>
                  <a:pt x="781654" y="223011"/>
                </a:lnTo>
                <a:lnTo>
                  <a:pt x="752141" y="183807"/>
                </a:lnTo>
                <a:lnTo>
                  <a:pt x="721655" y="145394"/>
                </a:lnTo>
                <a:lnTo>
                  <a:pt x="690216" y="107788"/>
                </a:lnTo>
                <a:lnTo>
                  <a:pt x="657842" y="71008"/>
                </a:lnTo>
                <a:lnTo>
                  <a:pt x="624550" y="35072"/>
                </a:lnTo>
                <a:lnTo>
                  <a:pt x="590359" y="0"/>
                </a:lnTo>
                <a:close/>
              </a:path>
            </a:pathLst>
          </a:custGeom>
          <a:solidFill>
            <a:srgbClr val="282828"/>
          </a:solidFill>
        </p:spPr>
        <p:txBody>
          <a:bodyPr wrap="square" lIns="0" tIns="0" rIns="0" bIns="0" rtlCol="0"/>
          <a:lstStyle/>
          <a:p>
            <a:endParaRPr/>
          </a:p>
        </p:txBody>
      </p:sp>
      <p:sp>
        <p:nvSpPr>
          <p:cNvPr id="3" name="object 3"/>
          <p:cNvSpPr/>
          <p:nvPr/>
        </p:nvSpPr>
        <p:spPr>
          <a:xfrm>
            <a:off x="920567" y="993973"/>
            <a:ext cx="1353820" cy="1151255"/>
          </a:xfrm>
          <a:custGeom>
            <a:avLst/>
            <a:gdLst/>
            <a:ahLst/>
            <a:cxnLst/>
            <a:rect l="l" t="t" r="r" b="b"/>
            <a:pathLst>
              <a:path w="1353820" h="1151255">
                <a:moveTo>
                  <a:pt x="1353350" y="0"/>
                </a:moveTo>
                <a:lnTo>
                  <a:pt x="1300668" y="711"/>
                </a:lnTo>
                <a:lnTo>
                  <a:pt x="1248339" y="2831"/>
                </a:lnTo>
                <a:lnTo>
                  <a:pt x="1196379" y="6344"/>
                </a:lnTo>
                <a:lnTo>
                  <a:pt x="1144808" y="11230"/>
                </a:lnTo>
                <a:lnTo>
                  <a:pt x="1093643" y="17471"/>
                </a:lnTo>
                <a:lnTo>
                  <a:pt x="1042903" y="25050"/>
                </a:lnTo>
                <a:lnTo>
                  <a:pt x="992606" y="33946"/>
                </a:lnTo>
                <a:lnTo>
                  <a:pt x="942770" y="44144"/>
                </a:lnTo>
                <a:lnTo>
                  <a:pt x="893414" y="55623"/>
                </a:lnTo>
                <a:lnTo>
                  <a:pt x="844555" y="68367"/>
                </a:lnTo>
                <a:lnTo>
                  <a:pt x="796212" y="82356"/>
                </a:lnTo>
                <a:lnTo>
                  <a:pt x="748404" y="97573"/>
                </a:lnTo>
                <a:lnTo>
                  <a:pt x="701148" y="113999"/>
                </a:lnTo>
                <a:lnTo>
                  <a:pt x="654462" y="131616"/>
                </a:lnTo>
                <a:lnTo>
                  <a:pt x="608366" y="150406"/>
                </a:lnTo>
                <a:lnTo>
                  <a:pt x="562877" y="170350"/>
                </a:lnTo>
                <a:lnTo>
                  <a:pt x="518013" y="191430"/>
                </a:lnTo>
                <a:lnTo>
                  <a:pt x="473793" y="213629"/>
                </a:lnTo>
                <a:lnTo>
                  <a:pt x="430235" y="236927"/>
                </a:lnTo>
                <a:lnTo>
                  <a:pt x="387357" y="261307"/>
                </a:lnTo>
                <a:lnTo>
                  <a:pt x="345177" y="286750"/>
                </a:lnTo>
                <a:lnTo>
                  <a:pt x="303714" y="313239"/>
                </a:lnTo>
                <a:lnTo>
                  <a:pt x="262986" y="340754"/>
                </a:lnTo>
                <a:lnTo>
                  <a:pt x="223011" y="369277"/>
                </a:lnTo>
                <a:lnTo>
                  <a:pt x="183807" y="398791"/>
                </a:lnTo>
                <a:lnTo>
                  <a:pt x="145394" y="429277"/>
                </a:lnTo>
                <a:lnTo>
                  <a:pt x="107788" y="460717"/>
                </a:lnTo>
                <a:lnTo>
                  <a:pt x="71008" y="493093"/>
                </a:lnTo>
                <a:lnTo>
                  <a:pt x="35072" y="526386"/>
                </a:lnTo>
                <a:lnTo>
                  <a:pt x="0" y="560578"/>
                </a:lnTo>
                <a:lnTo>
                  <a:pt x="590346" y="1150924"/>
                </a:lnTo>
                <a:lnTo>
                  <a:pt x="625572" y="1117249"/>
                </a:lnTo>
                <a:lnTo>
                  <a:pt x="662288" y="1085176"/>
                </a:lnTo>
                <a:lnTo>
                  <a:pt x="700436" y="1054763"/>
                </a:lnTo>
                <a:lnTo>
                  <a:pt x="739961" y="1026066"/>
                </a:lnTo>
                <a:lnTo>
                  <a:pt x="780806" y="999142"/>
                </a:lnTo>
                <a:lnTo>
                  <a:pt x="822915" y="974046"/>
                </a:lnTo>
                <a:lnTo>
                  <a:pt x="866230" y="950837"/>
                </a:lnTo>
                <a:lnTo>
                  <a:pt x="910696" y="929569"/>
                </a:lnTo>
                <a:lnTo>
                  <a:pt x="956256" y="910300"/>
                </a:lnTo>
                <a:lnTo>
                  <a:pt x="1002854" y="893086"/>
                </a:lnTo>
                <a:lnTo>
                  <a:pt x="1050433" y="877984"/>
                </a:lnTo>
                <a:lnTo>
                  <a:pt x="1098937" y="865051"/>
                </a:lnTo>
                <a:lnTo>
                  <a:pt x="1148309" y="854342"/>
                </a:lnTo>
                <a:lnTo>
                  <a:pt x="1198493" y="845914"/>
                </a:lnTo>
                <a:lnTo>
                  <a:pt x="1249432" y="839824"/>
                </a:lnTo>
                <a:lnTo>
                  <a:pt x="1301069" y="836129"/>
                </a:lnTo>
                <a:lnTo>
                  <a:pt x="1353350" y="834885"/>
                </a:lnTo>
                <a:lnTo>
                  <a:pt x="1353350" y="0"/>
                </a:lnTo>
                <a:close/>
              </a:path>
            </a:pathLst>
          </a:custGeom>
          <a:solidFill>
            <a:srgbClr val="595655"/>
          </a:solidFill>
        </p:spPr>
        <p:txBody>
          <a:bodyPr wrap="square" lIns="0" tIns="0" rIns="0" bIns="0" rtlCol="0"/>
          <a:lstStyle/>
          <a:p>
            <a:endParaRPr/>
          </a:p>
        </p:txBody>
      </p:sp>
      <p:sp>
        <p:nvSpPr>
          <p:cNvPr id="4" name="object 4"/>
          <p:cNvSpPr/>
          <p:nvPr/>
        </p:nvSpPr>
        <p:spPr>
          <a:xfrm>
            <a:off x="360000" y="1554552"/>
            <a:ext cx="1151255" cy="1353820"/>
          </a:xfrm>
          <a:custGeom>
            <a:avLst/>
            <a:gdLst/>
            <a:ahLst/>
            <a:cxnLst/>
            <a:rect l="l" t="t" r="r" b="b"/>
            <a:pathLst>
              <a:path w="1151255" h="1353820">
                <a:moveTo>
                  <a:pt x="560578" y="0"/>
                </a:moveTo>
                <a:lnTo>
                  <a:pt x="526386" y="35072"/>
                </a:lnTo>
                <a:lnTo>
                  <a:pt x="493093" y="71008"/>
                </a:lnTo>
                <a:lnTo>
                  <a:pt x="460717" y="107787"/>
                </a:lnTo>
                <a:lnTo>
                  <a:pt x="429277" y="145393"/>
                </a:lnTo>
                <a:lnTo>
                  <a:pt x="398791" y="183807"/>
                </a:lnTo>
                <a:lnTo>
                  <a:pt x="369277" y="223010"/>
                </a:lnTo>
                <a:lnTo>
                  <a:pt x="340754" y="262984"/>
                </a:lnTo>
                <a:lnTo>
                  <a:pt x="313239" y="303712"/>
                </a:lnTo>
                <a:lnTo>
                  <a:pt x="286750" y="345174"/>
                </a:lnTo>
                <a:lnTo>
                  <a:pt x="261307" y="387353"/>
                </a:lnTo>
                <a:lnTo>
                  <a:pt x="236927" y="430231"/>
                </a:lnTo>
                <a:lnTo>
                  <a:pt x="213629" y="473788"/>
                </a:lnTo>
                <a:lnTo>
                  <a:pt x="191430" y="518008"/>
                </a:lnTo>
                <a:lnTo>
                  <a:pt x="170350" y="562871"/>
                </a:lnTo>
                <a:lnTo>
                  <a:pt x="150406" y="608360"/>
                </a:lnTo>
                <a:lnTo>
                  <a:pt x="131616" y="654455"/>
                </a:lnTo>
                <a:lnTo>
                  <a:pt x="113999" y="701140"/>
                </a:lnTo>
                <a:lnTo>
                  <a:pt x="97573" y="748396"/>
                </a:lnTo>
                <a:lnTo>
                  <a:pt x="82356" y="796204"/>
                </a:lnTo>
                <a:lnTo>
                  <a:pt x="68367" y="844546"/>
                </a:lnTo>
                <a:lnTo>
                  <a:pt x="55623" y="893404"/>
                </a:lnTo>
                <a:lnTo>
                  <a:pt x="44144" y="942760"/>
                </a:lnTo>
                <a:lnTo>
                  <a:pt x="33946" y="992595"/>
                </a:lnTo>
                <a:lnTo>
                  <a:pt x="25050" y="1042892"/>
                </a:lnTo>
                <a:lnTo>
                  <a:pt x="17471" y="1093631"/>
                </a:lnTo>
                <a:lnTo>
                  <a:pt x="11230" y="1144796"/>
                </a:lnTo>
                <a:lnTo>
                  <a:pt x="6344" y="1196367"/>
                </a:lnTo>
                <a:lnTo>
                  <a:pt x="2831" y="1248326"/>
                </a:lnTo>
                <a:lnTo>
                  <a:pt x="705" y="1301057"/>
                </a:lnTo>
                <a:lnTo>
                  <a:pt x="0" y="1353337"/>
                </a:lnTo>
                <a:lnTo>
                  <a:pt x="834872" y="1353337"/>
                </a:lnTo>
                <a:lnTo>
                  <a:pt x="836116" y="1301057"/>
                </a:lnTo>
                <a:lnTo>
                  <a:pt x="839812" y="1249419"/>
                </a:lnTo>
                <a:lnTo>
                  <a:pt x="845901" y="1198479"/>
                </a:lnTo>
                <a:lnTo>
                  <a:pt x="854329" y="1148295"/>
                </a:lnTo>
                <a:lnTo>
                  <a:pt x="865038" y="1098922"/>
                </a:lnTo>
                <a:lnTo>
                  <a:pt x="877972" y="1050418"/>
                </a:lnTo>
                <a:lnTo>
                  <a:pt x="893074" y="1002839"/>
                </a:lnTo>
                <a:lnTo>
                  <a:pt x="910287" y="956241"/>
                </a:lnTo>
                <a:lnTo>
                  <a:pt x="929556" y="910680"/>
                </a:lnTo>
                <a:lnTo>
                  <a:pt x="950824" y="866215"/>
                </a:lnTo>
                <a:lnTo>
                  <a:pt x="974034" y="822900"/>
                </a:lnTo>
                <a:lnTo>
                  <a:pt x="999129" y="780792"/>
                </a:lnTo>
                <a:lnTo>
                  <a:pt x="1026054" y="739949"/>
                </a:lnTo>
                <a:lnTo>
                  <a:pt x="1054751" y="700426"/>
                </a:lnTo>
                <a:lnTo>
                  <a:pt x="1085164" y="662280"/>
                </a:lnTo>
                <a:lnTo>
                  <a:pt x="1117236" y="625568"/>
                </a:lnTo>
                <a:lnTo>
                  <a:pt x="1150912" y="590346"/>
                </a:lnTo>
                <a:lnTo>
                  <a:pt x="560578" y="0"/>
                </a:lnTo>
                <a:close/>
              </a:path>
            </a:pathLst>
          </a:custGeom>
          <a:solidFill>
            <a:srgbClr val="504D4C"/>
          </a:solidFill>
        </p:spPr>
        <p:txBody>
          <a:bodyPr wrap="square" lIns="0" tIns="0" rIns="0" bIns="0" rtlCol="0"/>
          <a:lstStyle/>
          <a:p>
            <a:endParaRPr/>
          </a:p>
        </p:txBody>
      </p:sp>
      <p:sp>
        <p:nvSpPr>
          <p:cNvPr id="5" name="object 5"/>
          <p:cNvSpPr/>
          <p:nvPr/>
        </p:nvSpPr>
        <p:spPr>
          <a:xfrm>
            <a:off x="2273915" y="993974"/>
            <a:ext cx="1353820" cy="1151255"/>
          </a:xfrm>
          <a:custGeom>
            <a:avLst/>
            <a:gdLst/>
            <a:ahLst/>
            <a:cxnLst/>
            <a:rect l="l" t="t" r="r" b="b"/>
            <a:pathLst>
              <a:path w="1353820" h="1151255">
                <a:moveTo>
                  <a:pt x="0" y="0"/>
                </a:moveTo>
                <a:lnTo>
                  <a:pt x="0" y="834885"/>
                </a:lnTo>
                <a:lnTo>
                  <a:pt x="52280" y="836129"/>
                </a:lnTo>
                <a:lnTo>
                  <a:pt x="103917" y="839824"/>
                </a:lnTo>
                <a:lnTo>
                  <a:pt x="154856" y="845914"/>
                </a:lnTo>
                <a:lnTo>
                  <a:pt x="205040" y="854342"/>
                </a:lnTo>
                <a:lnTo>
                  <a:pt x="254412" y="865051"/>
                </a:lnTo>
                <a:lnTo>
                  <a:pt x="302915" y="877984"/>
                </a:lnTo>
                <a:lnTo>
                  <a:pt x="350494" y="893086"/>
                </a:lnTo>
                <a:lnTo>
                  <a:pt x="397091" y="910300"/>
                </a:lnTo>
                <a:lnTo>
                  <a:pt x="442651" y="929569"/>
                </a:lnTo>
                <a:lnTo>
                  <a:pt x="487116" y="950837"/>
                </a:lnTo>
                <a:lnTo>
                  <a:pt x="530431" y="974046"/>
                </a:lnTo>
                <a:lnTo>
                  <a:pt x="572538" y="999142"/>
                </a:lnTo>
                <a:lnTo>
                  <a:pt x="613382" y="1026066"/>
                </a:lnTo>
                <a:lnTo>
                  <a:pt x="652906" y="1054763"/>
                </a:lnTo>
                <a:lnTo>
                  <a:pt x="691052" y="1085176"/>
                </a:lnTo>
                <a:lnTo>
                  <a:pt x="727766" y="1117249"/>
                </a:lnTo>
                <a:lnTo>
                  <a:pt x="762990" y="1150924"/>
                </a:lnTo>
                <a:lnTo>
                  <a:pt x="1353337" y="560565"/>
                </a:lnTo>
                <a:lnTo>
                  <a:pt x="1318265" y="526374"/>
                </a:lnTo>
                <a:lnTo>
                  <a:pt x="1282331" y="493082"/>
                </a:lnTo>
                <a:lnTo>
                  <a:pt x="1245553" y="460708"/>
                </a:lnTo>
                <a:lnTo>
                  <a:pt x="1207948" y="429269"/>
                </a:lnTo>
                <a:lnTo>
                  <a:pt x="1169535" y="398784"/>
                </a:lnTo>
                <a:lnTo>
                  <a:pt x="1130333" y="369271"/>
                </a:lnTo>
                <a:lnTo>
                  <a:pt x="1090359" y="340748"/>
                </a:lnTo>
                <a:lnTo>
                  <a:pt x="1049632" y="313234"/>
                </a:lnTo>
                <a:lnTo>
                  <a:pt x="1008170" y="286746"/>
                </a:lnTo>
                <a:lnTo>
                  <a:pt x="965992" y="261303"/>
                </a:lnTo>
                <a:lnTo>
                  <a:pt x="923115" y="236924"/>
                </a:lnTo>
                <a:lnTo>
                  <a:pt x="879557" y="213626"/>
                </a:lnTo>
                <a:lnTo>
                  <a:pt x="835338" y="191428"/>
                </a:lnTo>
                <a:lnTo>
                  <a:pt x="790475" y="170348"/>
                </a:lnTo>
                <a:lnTo>
                  <a:pt x="744986" y="150404"/>
                </a:lnTo>
                <a:lnTo>
                  <a:pt x="698890" y="131615"/>
                </a:lnTo>
                <a:lnTo>
                  <a:pt x="652206" y="113998"/>
                </a:lnTo>
                <a:lnTo>
                  <a:pt x="604950" y="97572"/>
                </a:lnTo>
                <a:lnTo>
                  <a:pt x="557142" y="82356"/>
                </a:lnTo>
                <a:lnTo>
                  <a:pt x="508799" y="68366"/>
                </a:lnTo>
                <a:lnTo>
                  <a:pt x="459941" y="55623"/>
                </a:lnTo>
                <a:lnTo>
                  <a:pt x="410584" y="44144"/>
                </a:lnTo>
                <a:lnTo>
                  <a:pt x="360748" y="33946"/>
                </a:lnTo>
                <a:lnTo>
                  <a:pt x="310451" y="25049"/>
                </a:lnTo>
                <a:lnTo>
                  <a:pt x="259710" y="17471"/>
                </a:lnTo>
                <a:lnTo>
                  <a:pt x="208545" y="11230"/>
                </a:lnTo>
                <a:lnTo>
                  <a:pt x="156973" y="6344"/>
                </a:lnTo>
                <a:lnTo>
                  <a:pt x="105012" y="2831"/>
                </a:lnTo>
                <a:lnTo>
                  <a:pt x="52682" y="711"/>
                </a:lnTo>
                <a:lnTo>
                  <a:pt x="0" y="0"/>
                </a:lnTo>
                <a:close/>
              </a:path>
            </a:pathLst>
          </a:custGeom>
          <a:solidFill>
            <a:srgbClr val="202120"/>
          </a:solidFill>
        </p:spPr>
        <p:txBody>
          <a:bodyPr wrap="square" lIns="0" tIns="0" rIns="0" bIns="0" rtlCol="0"/>
          <a:lstStyle/>
          <a:p>
            <a:endParaRPr/>
          </a:p>
        </p:txBody>
      </p:sp>
      <p:sp>
        <p:nvSpPr>
          <p:cNvPr id="6" name="object 6"/>
          <p:cNvSpPr/>
          <p:nvPr/>
        </p:nvSpPr>
        <p:spPr>
          <a:xfrm>
            <a:off x="359994" y="2907894"/>
            <a:ext cx="1151255" cy="1353820"/>
          </a:xfrm>
          <a:custGeom>
            <a:avLst/>
            <a:gdLst/>
            <a:ahLst/>
            <a:cxnLst/>
            <a:rect l="l" t="t" r="r" b="b"/>
            <a:pathLst>
              <a:path w="1151255" h="1353820">
                <a:moveTo>
                  <a:pt x="834872" y="0"/>
                </a:moveTo>
                <a:lnTo>
                  <a:pt x="0" y="0"/>
                </a:lnTo>
                <a:lnTo>
                  <a:pt x="711" y="52681"/>
                </a:lnTo>
                <a:lnTo>
                  <a:pt x="2832" y="105010"/>
                </a:lnTo>
                <a:lnTo>
                  <a:pt x="6344" y="156970"/>
                </a:lnTo>
                <a:lnTo>
                  <a:pt x="11231" y="208541"/>
                </a:lnTo>
                <a:lnTo>
                  <a:pt x="17472" y="259706"/>
                </a:lnTo>
                <a:lnTo>
                  <a:pt x="25051" y="310446"/>
                </a:lnTo>
                <a:lnTo>
                  <a:pt x="33948" y="360743"/>
                </a:lnTo>
                <a:lnTo>
                  <a:pt x="44146" y="410579"/>
                </a:lnTo>
                <a:lnTo>
                  <a:pt x="55626" y="459935"/>
                </a:lnTo>
                <a:lnTo>
                  <a:pt x="68370" y="508793"/>
                </a:lnTo>
                <a:lnTo>
                  <a:pt x="82359" y="557136"/>
                </a:lnTo>
                <a:lnTo>
                  <a:pt x="97577" y="604944"/>
                </a:lnTo>
                <a:lnTo>
                  <a:pt x="114003" y="652200"/>
                </a:lnTo>
                <a:lnTo>
                  <a:pt x="131620" y="698885"/>
                </a:lnTo>
                <a:lnTo>
                  <a:pt x="150410" y="744981"/>
                </a:lnTo>
                <a:lnTo>
                  <a:pt x="170355" y="790470"/>
                </a:lnTo>
                <a:lnTo>
                  <a:pt x="191436" y="835334"/>
                </a:lnTo>
                <a:lnTo>
                  <a:pt x="213634" y="879554"/>
                </a:lnTo>
                <a:lnTo>
                  <a:pt x="236933" y="923111"/>
                </a:lnTo>
                <a:lnTo>
                  <a:pt x="261313" y="965989"/>
                </a:lnTo>
                <a:lnTo>
                  <a:pt x="286756" y="1008168"/>
                </a:lnTo>
                <a:lnTo>
                  <a:pt x="313244" y="1049630"/>
                </a:lnTo>
                <a:lnTo>
                  <a:pt x="340759" y="1090357"/>
                </a:lnTo>
                <a:lnTo>
                  <a:pt x="369282" y="1130332"/>
                </a:lnTo>
                <a:lnTo>
                  <a:pt x="398796" y="1169534"/>
                </a:lnTo>
                <a:lnTo>
                  <a:pt x="429281" y="1207947"/>
                </a:lnTo>
                <a:lnTo>
                  <a:pt x="460720" y="1245552"/>
                </a:lnTo>
                <a:lnTo>
                  <a:pt x="493095" y="1282331"/>
                </a:lnTo>
                <a:lnTo>
                  <a:pt x="526387" y="1318265"/>
                </a:lnTo>
                <a:lnTo>
                  <a:pt x="560578" y="1353337"/>
                </a:lnTo>
                <a:lnTo>
                  <a:pt x="1150912" y="762990"/>
                </a:lnTo>
                <a:lnTo>
                  <a:pt x="1117238" y="727768"/>
                </a:lnTo>
                <a:lnTo>
                  <a:pt x="1085167" y="691056"/>
                </a:lnTo>
                <a:lnTo>
                  <a:pt x="1054755" y="652910"/>
                </a:lnTo>
                <a:lnTo>
                  <a:pt x="1026059" y="613387"/>
                </a:lnTo>
                <a:lnTo>
                  <a:pt x="999135" y="572544"/>
                </a:lnTo>
                <a:lnTo>
                  <a:pt x="974039" y="530437"/>
                </a:lnTo>
                <a:lnTo>
                  <a:pt x="950829" y="487122"/>
                </a:lnTo>
                <a:lnTo>
                  <a:pt x="929561" y="442656"/>
                </a:lnTo>
                <a:lnTo>
                  <a:pt x="910292" y="397096"/>
                </a:lnTo>
                <a:lnTo>
                  <a:pt x="893077" y="350498"/>
                </a:lnTo>
                <a:lnTo>
                  <a:pt x="877975" y="302918"/>
                </a:lnTo>
                <a:lnTo>
                  <a:pt x="865040" y="254414"/>
                </a:lnTo>
                <a:lnTo>
                  <a:pt x="854331" y="205042"/>
                </a:lnTo>
                <a:lnTo>
                  <a:pt x="845902" y="154857"/>
                </a:lnTo>
                <a:lnTo>
                  <a:pt x="839812" y="103918"/>
                </a:lnTo>
                <a:lnTo>
                  <a:pt x="836117" y="52280"/>
                </a:lnTo>
                <a:lnTo>
                  <a:pt x="834872" y="0"/>
                </a:lnTo>
                <a:close/>
              </a:path>
            </a:pathLst>
          </a:custGeom>
          <a:solidFill>
            <a:srgbClr val="474644"/>
          </a:solidFill>
        </p:spPr>
        <p:txBody>
          <a:bodyPr wrap="square" lIns="0" tIns="0" rIns="0" bIns="0" rtlCol="0"/>
          <a:lstStyle/>
          <a:p>
            <a:endParaRPr/>
          </a:p>
        </p:txBody>
      </p:sp>
      <p:sp>
        <p:nvSpPr>
          <p:cNvPr id="7" name="object 7"/>
          <p:cNvSpPr/>
          <p:nvPr/>
        </p:nvSpPr>
        <p:spPr>
          <a:xfrm>
            <a:off x="3036915" y="2907894"/>
            <a:ext cx="1151255" cy="1353820"/>
          </a:xfrm>
          <a:custGeom>
            <a:avLst/>
            <a:gdLst/>
            <a:ahLst/>
            <a:cxnLst/>
            <a:rect l="l" t="t" r="r" b="b"/>
            <a:pathLst>
              <a:path w="1151254" h="1353820">
                <a:moveTo>
                  <a:pt x="1150924" y="0"/>
                </a:moveTo>
                <a:lnTo>
                  <a:pt x="316052" y="0"/>
                </a:lnTo>
                <a:lnTo>
                  <a:pt x="314807" y="52280"/>
                </a:lnTo>
                <a:lnTo>
                  <a:pt x="311112" y="103918"/>
                </a:lnTo>
                <a:lnTo>
                  <a:pt x="305021" y="154857"/>
                </a:lnTo>
                <a:lnTo>
                  <a:pt x="296593" y="205042"/>
                </a:lnTo>
                <a:lnTo>
                  <a:pt x="285883" y="254414"/>
                </a:lnTo>
                <a:lnTo>
                  <a:pt x="272949" y="302918"/>
                </a:lnTo>
                <a:lnTo>
                  <a:pt x="257846" y="350498"/>
                </a:lnTo>
                <a:lnTo>
                  <a:pt x="240631" y="397096"/>
                </a:lnTo>
                <a:lnTo>
                  <a:pt x="221361" y="442656"/>
                </a:lnTo>
                <a:lnTo>
                  <a:pt x="200092" y="487122"/>
                </a:lnTo>
                <a:lnTo>
                  <a:pt x="176881" y="530437"/>
                </a:lnTo>
                <a:lnTo>
                  <a:pt x="151785" y="572544"/>
                </a:lnTo>
                <a:lnTo>
                  <a:pt x="124859" y="613387"/>
                </a:lnTo>
                <a:lnTo>
                  <a:pt x="96162" y="652910"/>
                </a:lnTo>
                <a:lnTo>
                  <a:pt x="65748" y="691056"/>
                </a:lnTo>
                <a:lnTo>
                  <a:pt x="33675" y="727768"/>
                </a:lnTo>
                <a:lnTo>
                  <a:pt x="0" y="762990"/>
                </a:lnTo>
                <a:lnTo>
                  <a:pt x="590359" y="1353337"/>
                </a:lnTo>
                <a:lnTo>
                  <a:pt x="624550" y="1318265"/>
                </a:lnTo>
                <a:lnTo>
                  <a:pt x="657841" y="1282331"/>
                </a:lnTo>
                <a:lnTo>
                  <a:pt x="690216" y="1245552"/>
                </a:lnTo>
                <a:lnTo>
                  <a:pt x="721655" y="1207947"/>
                </a:lnTo>
                <a:lnTo>
                  <a:pt x="752140" y="1169534"/>
                </a:lnTo>
                <a:lnTo>
                  <a:pt x="781653" y="1130332"/>
                </a:lnTo>
                <a:lnTo>
                  <a:pt x="810176" y="1090357"/>
                </a:lnTo>
                <a:lnTo>
                  <a:pt x="837690" y="1049630"/>
                </a:lnTo>
                <a:lnTo>
                  <a:pt x="864178" y="1008168"/>
                </a:lnTo>
                <a:lnTo>
                  <a:pt x="889620" y="965989"/>
                </a:lnTo>
                <a:lnTo>
                  <a:pt x="914000" y="923111"/>
                </a:lnTo>
                <a:lnTo>
                  <a:pt x="937298" y="879554"/>
                </a:lnTo>
                <a:lnTo>
                  <a:pt x="959496" y="835334"/>
                </a:lnTo>
                <a:lnTo>
                  <a:pt x="980576" y="790470"/>
                </a:lnTo>
                <a:lnTo>
                  <a:pt x="1000520" y="744981"/>
                </a:lnTo>
                <a:lnTo>
                  <a:pt x="1019309" y="698885"/>
                </a:lnTo>
                <a:lnTo>
                  <a:pt x="1036926" y="652200"/>
                </a:lnTo>
                <a:lnTo>
                  <a:pt x="1053352" y="604944"/>
                </a:lnTo>
                <a:lnTo>
                  <a:pt x="1068568" y="557136"/>
                </a:lnTo>
                <a:lnTo>
                  <a:pt x="1082557" y="508793"/>
                </a:lnTo>
                <a:lnTo>
                  <a:pt x="1095301" y="459935"/>
                </a:lnTo>
                <a:lnTo>
                  <a:pt x="1106780" y="410579"/>
                </a:lnTo>
                <a:lnTo>
                  <a:pt x="1116977" y="360743"/>
                </a:lnTo>
                <a:lnTo>
                  <a:pt x="1125874" y="310446"/>
                </a:lnTo>
                <a:lnTo>
                  <a:pt x="1133452" y="259706"/>
                </a:lnTo>
                <a:lnTo>
                  <a:pt x="1139694" y="208541"/>
                </a:lnTo>
                <a:lnTo>
                  <a:pt x="1144580" y="156970"/>
                </a:lnTo>
                <a:lnTo>
                  <a:pt x="1148092" y="105010"/>
                </a:lnTo>
                <a:lnTo>
                  <a:pt x="1150219" y="52280"/>
                </a:lnTo>
                <a:lnTo>
                  <a:pt x="1150924" y="0"/>
                </a:lnTo>
                <a:close/>
              </a:path>
            </a:pathLst>
          </a:custGeom>
          <a:solidFill>
            <a:srgbClr val="30302F"/>
          </a:solidFill>
        </p:spPr>
        <p:txBody>
          <a:bodyPr wrap="square" lIns="0" tIns="0" rIns="0" bIns="0" rtlCol="0"/>
          <a:lstStyle/>
          <a:p>
            <a:endParaRPr/>
          </a:p>
        </p:txBody>
      </p:sp>
      <p:sp>
        <p:nvSpPr>
          <p:cNvPr id="8" name="object 8"/>
          <p:cNvSpPr/>
          <p:nvPr/>
        </p:nvSpPr>
        <p:spPr>
          <a:xfrm>
            <a:off x="920578" y="3670881"/>
            <a:ext cx="1353820" cy="1151255"/>
          </a:xfrm>
          <a:custGeom>
            <a:avLst/>
            <a:gdLst/>
            <a:ahLst/>
            <a:cxnLst/>
            <a:rect l="l" t="t" r="r" b="b"/>
            <a:pathLst>
              <a:path w="1353820" h="1151254">
                <a:moveTo>
                  <a:pt x="590334" y="0"/>
                </a:moveTo>
                <a:lnTo>
                  <a:pt x="0" y="590359"/>
                </a:lnTo>
                <a:lnTo>
                  <a:pt x="35071" y="624550"/>
                </a:lnTo>
                <a:lnTo>
                  <a:pt x="71005" y="657841"/>
                </a:lnTo>
                <a:lnTo>
                  <a:pt x="107784" y="690216"/>
                </a:lnTo>
                <a:lnTo>
                  <a:pt x="145389" y="721655"/>
                </a:lnTo>
                <a:lnTo>
                  <a:pt x="183802" y="752140"/>
                </a:lnTo>
                <a:lnTo>
                  <a:pt x="223005" y="781653"/>
                </a:lnTo>
                <a:lnTo>
                  <a:pt x="262979" y="810176"/>
                </a:lnTo>
                <a:lnTo>
                  <a:pt x="303706" y="837690"/>
                </a:lnTo>
                <a:lnTo>
                  <a:pt x="345169" y="864178"/>
                </a:lnTo>
                <a:lnTo>
                  <a:pt x="387348" y="889620"/>
                </a:lnTo>
                <a:lnTo>
                  <a:pt x="430225" y="914000"/>
                </a:lnTo>
                <a:lnTo>
                  <a:pt x="473783" y="937298"/>
                </a:lnTo>
                <a:lnTo>
                  <a:pt x="518003" y="959496"/>
                </a:lnTo>
                <a:lnTo>
                  <a:pt x="562866" y="980576"/>
                </a:lnTo>
                <a:lnTo>
                  <a:pt x="608355" y="1000520"/>
                </a:lnTo>
                <a:lnTo>
                  <a:pt x="654451" y="1019309"/>
                </a:lnTo>
                <a:lnTo>
                  <a:pt x="701136" y="1036926"/>
                </a:lnTo>
                <a:lnTo>
                  <a:pt x="748392" y="1053352"/>
                </a:lnTo>
                <a:lnTo>
                  <a:pt x="796200" y="1068568"/>
                </a:lnTo>
                <a:lnTo>
                  <a:pt x="844543" y="1082557"/>
                </a:lnTo>
                <a:lnTo>
                  <a:pt x="893401" y="1095301"/>
                </a:lnTo>
                <a:lnTo>
                  <a:pt x="942758" y="1106780"/>
                </a:lnTo>
                <a:lnTo>
                  <a:pt x="992594" y="1116977"/>
                </a:lnTo>
                <a:lnTo>
                  <a:pt x="1042891" y="1125874"/>
                </a:lnTo>
                <a:lnTo>
                  <a:pt x="1093631" y="1133452"/>
                </a:lnTo>
                <a:lnTo>
                  <a:pt x="1144795" y="1139694"/>
                </a:lnTo>
                <a:lnTo>
                  <a:pt x="1196367" y="1144580"/>
                </a:lnTo>
                <a:lnTo>
                  <a:pt x="1248326" y="1148092"/>
                </a:lnTo>
                <a:lnTo>
                  <a:pt x="1300656" y="1150213"/>
                </a:lnTo>
                <a:lnTo>
                  <a:pt x="1353337" y="1150924"/>
                </a:lnTo>
                <a:lnTo>
                  <a:pt x="1353337" y="316052"/>
                </a:lnTo>
                <a:lnTo>
                  <a:pt x="1301057" y="314807"/>
                </a:lnTo>
                <a:lnTo>
                  <a:pt x="1249419" y="311112"/>
                </a:lnTo>
                <a:lnTo>
                  <a:pt x="1198480" y="305022"/>
                </a:lnTo>
                <a:lnTo>
                  <a:pt x="1148296" y="296595"/>
                </a:lnTo>
                <a:lnTo>
                  <a:pt x="1098924" y="285886"/>
                </a:lnTo>
                <a:lnTo>
                  <a:pt x="1050421" y="272952"/>
                </a:lnTo>
                <a:lnTo>
                  <a:pt x="1002842" y="257849"/>
                </a:lnTo>
                <a:lnTo>
                  <a:pt x="956244" y="240635"/>
                </a:lnTo>
                <a:lnTo>
                  <a:pt x="910684" y="221366"/>
                </a:lnTo>
                <a:lnTo>
                  <a:pt x="866217" y="200097"/>
                </a:lnTo>
                <a:lnTo>
                  <a:pt x="822902" y="176887"/>
                </a:lnTo>
                <a:lnTo>
                  <a:pt x="780794" y="151790"/>
                </a:lnTo>
                <a:lnTo>
                  <a:pt x="739949" y="124865"/>
                </a:lnTo>
                <a:lnTo>
                  <a:pt x="700424" y="96166"/>
                </a:lnTo>
                <a:lnTo>
                  <a:pt x="662275" y="65751"/>
                </a:lnTo>
                <a:lnTo>
                  <a:pt x="625560" y="33677"/>
                </a:lnTo>
                <a:lnTo>
                  <a:pt x="590334" y="0"/>
                </a:lnTo>
                <a:close/>
              </a:path>
            </a:pathLst>
          </a:custGeom>
          <a:solidFill>
            <a:srgbClr val="403E3D"/>
          </a:solidFill>
        </p:spPr>
        <p:txBody>
          <a:bodyPr wrap="square" lIns="0" tIns="0" rIns="0" bIns="0" rtlCol="0"/>
          <a:lstStyle/>
          <a:p>
            <a:endParaRPr/>
          </a:p>
        </p:txBody>
      </p:sp>
      <p:sp>
        <p:nvSpPr>
          <p:cNvPr id="9" name="object 9"/>
          <p:cNvSpPr/>
          <p:nvPr/>
        </p:nvSpPr>
        <p:spPr>
          <a:xfrm>
            <a:off x="2273917" y="3670877"/>
            <a:ext cx="1353820" cy="1151255"/>
          </a:xfrm>
          <a:custGeom>
            <a:avLst/>
            <a:gdLst/>
            <a:ahLst/>
            <a:cxnLst/>
            <a:rect l="l" t="t" r="r" b="b"/>
            <a:pathLst>
              <a:path w="1353820" h="1151254">
                <a:moveTo>
                  <a:pt x="763003" y="0"/>
                </a:moveTo>
                <a:lnTo>
                  <a:pt x="727777" y="33677"/>
                </a:lnTo>
                <a:lnTo>
                  <a:pt x="691061" y="65751"/>
                </a:lnTo>
                <a:lnTo>
                  <a:pt x="652912" y="96166"/>
                </a:lnTo>
                <a:lnTo>
                  <a:pt x="613386" y="124865"/>
                </a:lnTo>
                <a:lnTo>
                  <a:pt x="572541" y="151790"/>
                </a:lnTo>
                <a:lnTo>
                  <a:pt x="530431" y="176887"/>
                </a:lnTo>
                <a:lnTo>
                  <a:pt x="487115" y="200097"/>
                </a:lnTo>
                <a:lnTo>
                  <a:pt x="442648" y="221366"/>
                </a:lnTo>
                <a:lnTo>
                  <a:pt x="397088" y="240635"/>
                </a:lnTo>
                <a:lnTo>
                  <a:pt x="350489" y="257849"/>
                </a:lnTo>
                <a:lnTo>
                  <a:pt x="302910" y="272952"/>
                </a:lnTo>
                <a:lnTo>
                  <a:pt x="254406" y="285886"/>
                </a:lnTo>
                <a:lnTo>
                  <a:pt x="205035" y="296595"/>
                </a:lnTo>
                <a:lnTo>
                  <a:pt x="154852" y="305022"/>
                </a:lnTo>
                <a:lnTo>
                  <a:pt x="103914" y="311112"/>
                </a:lnTo>
                <a:lnTo>
                  <a:pt x="52278" y="314807"/>
                </a:lnTo>
                <a:lnTo>
                  <a:pt x="0" y="316052"/>
                </a:lnTo>
                <a:lnTo>
                  <a:pt x="0" y="1150937"/>
                </a:lnTo>
                <a:lnTo>
                  <a:pt x="52682" y="1150226"/>
                </a:lnTo>
                <a:lnTo>
                  <a:pt x="105013" y="1148105"/>
                </a:lnTo>
                <a:lnTo>
                  <a:pt x="156973" y="1144592"/>
                </a:lnTo>
                <a:lnTo>
                  <a:pt x="208545" y="1139706"/>
                </a:lnTo>
                <a:lnTo>
                  <a:pt x="259711" y="1133465"/>
                </a:lnTo>
                <a:lnTo>
                  <a:pt x="310452" y="1125887"/>
                </a:lnTo>
                <a:lnTo>
                  <a:pt x="360750" y="1116990"/>
                </a:lnTo>
                <a:lnTo>
                  <a:pt x="410586" y="1106793"/>
                </a:lnTo>
                <a:lnTo>
                  <a:pt x="459943" y="1095313"/>
                </a:lnTo>
                <a:lnTo>
                  <a:pt x="508802" y="1082570"/>
                </a:lnTo>
                <a:lnTo>
                  <a:pt x="557146" y="1068580"/>
                </a:lnTo>
                <a:lnTo>
                  <a:pt x="604954" y="1053364"/>
                </a:lnTo>
                <a:lnTo>
                  <a:pt x="652211" y="1036938"/>
                </a:lnTo>
                <a:lnTo>
                  <a:pt x="698896" y="1019321"/>
                </a:lnTo>
                <a:lnTo>
                  <a:pt x="744993" y="1000531"/>
                </a:lnTo>
                <a:lnTo>
                  <a:pt x="790482" y="980587"/>
                </a:lnTo>
                <a:lnTo>
                  <a:pt x="835346" y="959506"/>
                </a:lnTo>
                <a:lnTo>
                  <a:pt x="879565" y="937308"/>
                </a:lnTo>
                <a:lnTo>
                  <a:pt x="923123" y="914009"/>
                </a:lnTo>
                <a:lnTo>
                  <a:pt x="966001" y="889629"/>
                </a:lnTo>
                <a:lnTo>
                  <a:pt x="1008180" y="864186"/>
                </a:lnTo>
                <a:lnTo>
                  <a:pt x="1049643" y="837698"/>
                </a:lnTo>
                <a:lnTo>
                  <a:pt x="1090370" y="810183"/>
                </a:lnTo>
                <a:lnTo>
                  <a:pt x="1130344" y="781659"/>
                </a:lnTo>
                <a:lnTo>
                  <a:pt x="1169547" y="752145"/>
                </a:lnTo>
                <a:lnTo>
                  <a:pt x="1207960" y="721659"/>
                </a:lnTo>
                <a:lnTo>
                  <a:pt x="1245565" y="690219"/>
                </a:lnTo>
                <a:lnTo>
                  <a:pt x="1282344" y="657844"/>
                </a:lnTo>
                <a:lnTo>
                  <a:pt x="1318278" y="624551"/>
                </a:lnTo>
                <a:lnTo>
                  <a:pt x="1353350" y="590359"/>
                </a:lnTo>
                <a:lnTo>
                  <a:pt x="763003" y="0"/>
                </a:lnTo>
                <a:close/>
              </a:path>
            </a:pathLst>
          </a:custGeom>
          <a:solidFill>
            <a:srgbClr val="383736"/>
          </a:solidFill>
        </p:spPr>
        <p:txBody>
          <a:bodyPr wrap="square" lIns="0" tIns="0" rIns="0" bIns="0" rtlCol="0"/>
          <a:lstStyle/>
          <a:p>
            <a:endParaRPr/>
          </a:p>
        </p:txBody>
      </p:sp>
      <p:sp>
        <p:nvSpPr>
          <p:cNvPr id="10" name="object 10"/>
          <p:cNvSpPr txBox="1"/>
          <p:nvPr/>
        </p:nvSpPr>
        <p:spPr>
          <a:xfrm>
            <a:off x="9135209" y="3003194"/>
            <a:ext cx="233679" cy="939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colou</a:t>
            </a:r>
            <a:r>
              <a:rPr sz="1200" dirty="0">
                <a:solidFill>
                  <a:srgbClr val="B8BABC"/>
                </a:solidFill>
                <a:latin typeface="Arial"/>
                <a:cs typeface="Arial"/>
              </a:rPr>
              <a:t>r</a:t>
            </a:r>
            <a:r>
              <a:rPr sz="1200" spc="-70" dirty="0">
                <a:solidFill>
                  <a:srgbClr val="B8BABC"/>
                </a:solidFill>
                <a:latin typeface="Arial"/>
                <a:cs typeface="Arial"/>
              </a:rPr>
              <a:t> </a:t>
            </a:r>
            <a:r>
              <a:rPr sz="1200" spc="-25" dirty="0">
                <a:solidFill>
                  <a:srgbClr val="B8BABC"/>
                </a:solidFill>
                <a:latin typeface="Lucida Sans"/>
                <a:cs typeface="Lucida Sans"/>
              </a:rPr>
              <a:t>palette</a:t>
            </a:r>
            <a:endParaRPr sz="1200">
              <a:latin typeface="Lucida Sans"/>
              <a:cs typeface="Lucida Sans"/>
            </a:endParaRPr>
          </a:p>
        </p:txBody>
      </p:sp>
      <p:sp>
        <p:nvSpPr>
          <p:cNvPr id="11" name="object 11"/>
          <p:cNvSpPr txBox="1"/>
          <p:nvPr/>
        </p:nvSpPr>
        <p:spPr>
          <a:xfrm>
            <a:off x="347300" y="360001"/>
            <a:ext cx="8187055" cy="255904"/>
          </a:xfrm>
          <a:prstGeom prst="rect">
            <a:avLst/>
          </a:prstGeom>
        </p:spPr>
        <p:txBody>
          <a:bodyPr vert="horz" wrap="square" lIns="0" tIns="0" rIns="0" bIns="0" rtlCol="0">
            <a:spAutoFit/>
          </a:bodyPr>
          <a:lstStyle/>
          <a:p>
            <a:pPr marL="12700">
              <a:lnSpc>
                <a:spcPct val="100000"/>
              </a:lnSpc>
              <a:tabLst>
                <a:tab pos="8173720" algn="l"/>
              </a:tabLst>
            </a:pPr>
            <a:r>
              <a:rPr sz="1400" u="sng" spc="-25" dirty="0">
                <a:solidFill>
                  <a:srgbClr val="58595B"/>
                </a:solidFill>
                <a:latin typeface="Arial"/>
                <a:cs typeface="Arial"/>
              </a:rPr>
              <a:t>primary </a:t>
            </a:r>
            <a:r>
              <a:rPr sz="1400" u="sng" spc="-20" dirty="0">
                <a:solidFill>
                  <a:srgbClr val="58595B"/>
                </a:solidFill>
                <a:latin typeface="Arial"/>
                <a:cs typeface="Arial"/>
              </a:rPr>
              <a:t>colour</a:t>
            </a:r>
            <a:r>
              <a:rPr sz="1400" u="sng" spc="-220" dirty="0">
                <a:solidFill>
                  <a:srgbClr val="58595B"/>
                </a:solidFill>
                <a:latin typeface="Arial"/>
                <a:cs typeface="Arial"/>
              </a:rPr>
              <a:t> </a:t>
            </a:r>
            <a:r>
              <a:rPr sz="1400" u="sng" spc="-5" dirty="0">
                <a:solidFill>
                  <a:srgbClr val="58595B"/>
                </a:solidFill>
                <a:latin typeface="Arial"/>
                <a:cs typeface="Arial"/>
              </a:rPr>
              <a:t>palette	</a:t>
            </a:r>
            <a:endParaRPr sz="1400">
              <a:latin typeface="Arial"/>
              <a:cs typeface="Arial"/>
            </a:endParaRPr>
          </a:p>
        </p:txBody>
      </p:sp>
      <p:sp>
        <p:nvSpPr>
          <p:cNvPr id="12" name="object 12"/>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4" name="object 14"/>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5" name="object 15"/>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6" name="object 16"/>
          <p:cNvSpPr/>
          <p:nvPr/>
        </p:nvSpPr>
        <p:spPr>
          <a:xfrm>
            <a:off x="9172728" y="2725661"/>
            <a:ext cx="90805" cy="97155"/>
          </a:xfrm>
          <a:custGeom>
            <a:avLst/>
            <a:gdLst/>
            <a:ahLst/>
            <a:cxnLst/>
            <a:rect l="l" t="t" r="r" b="b"/>
            <a:pathLst>
              <a:path w="90804" h="97155">
                <a:moveTo>
                  <a:pt x="52374" y="0"/>
                </a:moveTo>
                <a:lnTo>
                  <a:pt x="39458" y="0"/>
                </a:lnTo>
                <a:lnTo>
                  <a:pt x="32816" y="1244"/>
                </a:lnTo>
                <a:lnTo>
                  <a:pt x="1028" y="36067"/>
                </a:lnTo>
                <a:lnTo>
                  <a:pt x="0" y="56654"/>
                </a:lnTo>
                <a:lnTo>
                  <a:pt x="1104" y="62953"/>
                </a:lnTo>
                <a:lnTo>
                  <a:pt x="33210" y="95554"/>
                </a:lnTo>
                <a:lnTo>
                  <a:pt x="39522" y="96710"/>
                </a:lnTo>
                <a:lnTo>
                  <a:pt x="46393" y="96710"/>
                </a:lnTo>
                <a:lnTo>
                  <a:pt x="81730" y="81775"/>
                </a:lnTo>
                <a:lnTo>
                  <a:pt x="84241" y="77863"/>
                </a:lnTo>
                <a:lnTo>
                  <a:pt x="42303" y="77863"/>
                </a:lnTo>
                <a:lnTo>
                  <a:pt x="38989" y="76974"/>
                </a:lnTo>
                <a:lnTo>
                  <a:pt x="25234" y="52222"/>
                </a:lnTo>
                <a:lnTo>
                  <a:pt x="25234" y="45453"/>
                </a:lnTo>
                <a:lnTo>
                  <a:pt x="42722" y="19024"/>
                </a:lnTo>
                <a:lnTo>
                  <a:pt x="85612" y="19024"/>
                </a:lnTo>
                <a:lnTo>
                  <a:pt x="83375" y="15138"/>
                </a:lnTo>
                <a:lnTo>
                  <a:pt x="80149" y="11518"/>
                </a:lnTo>
                <a:lnTo>
                  <a:pt x="72199" y="5714"/>
                </a:lnTo>
                <a:lnTo>
                  <a:pt x="67691" y="3543"/>
                </a:lnTo>
                <a:lnTo>
                  <a:pt x="57619" y="711"/>
                </a:lnTo>
                <a:lnTo>
                  <a:pt x="52374" y="0"/>
                </a:lnTo>
                <a:close/>
              </a:path>
              <a:path w="90804" h="97155">
                <a:moveTo>
                  <a:pt x="90665" y="59181"/>
                </a:moveTo>
                <a:lnTo>
                  <a:pt x="66306" y="59181"/>
                </a:lnTo>
                <a:lnTo>
                  <a:pt x="65481" y="64896"/>
                </a:lnTo>
                <a:lnTo>
                  <a:pt x="63423" y="69430"/>
                </a:lnTo>
                <a:lnTo>
                  <a:pt x="60185" y="72809"/>
                </a:lnTo>
                <a:lnTo>
                  <a:pt x="56921" y="76174"/>
                </a:lnTo>
                <a:lnTo>
                  <a:pt x="52273" y="77863"/>
                </a:lnTo>
                <a:lnTo>
                  <a:pt x="84241" y="77863"/>
                </a:lnTo>
                <a:lnTo>
                  <a:pt x="85863" y="75337"/>
                </a:lnTo>
                <a:lnTo>
                  <a:pt x="88841" y="67807"/>
                </a:lnTo>
                <a:lnTo>
                  <a:pt x="90665" y="59181"/>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17" name="object 17"/>
          <p:cNvSpPr/>
          <p:nvPr/>
        </p:nvSpPr>
        <p:spPr>
          <a:xfrm>
            <a:off x="9277925" y="2717759"/>
            <a:ext cx="40005" cy="59690"/>
          </a:xfrm>
          <a:custGeom>
            <a:avLst/>
            <a:gdLst/>
            <a:ahLst/>
            <a:cxnLst/>
            <a:rect l="l" t="t" r="r" b="b"/>
            <a:pathLst>
              <a:path w="40004" h="59689">
                <a:moveTo>
                  <a:pt x="6921" y="977"/>
                </a:moveTo>
                <a:lnTo>
                  <a:pt x="0" y="977"/>
                </a:lnTo>
                <a:lnTo>
                  <a:pt x="0" y="59131"/>
                </a:lnTo>
                <a:lnTo>
                  <a:pt x="6921" y="59131"/>
                </a:lnTo>
                <a:lnTo>
                  <a:pt x="6921" y="37464"/>
                </a:lnTo>
                <a:lnTo>
                  <a:pt x="15459" y="37464"/>
                </a:lnTo>
                <a:lnTo>
                  <a:pt x="6667" y="24066"/>
                </a:lnTo>
                <a:lnTo>
                  <a:pt x="6775" y="19176"/>
                </a:lnTo>
                <a:lnTo>
                  <a:pt x="15047" y="6680"/>
                </a:lnTo>
                <a:lnTo>
                  <a:pt x="6921" y="6680"/>
                </a:lnTo>
                <a:lnTo>
                  <a:pt x="6921" y="977"/>
                </a:lnTo>
                <a:close/>
              </a:path>
              <a:path w="40004" h="59689">
                <a:moveTo>
                  <a:pt x="15459" y="37464"/>
                </a:moveTo>
                <a:lnTo>
                  <a:pt x="7086" y="37464"/>
                </a:lnTo>
                <a:lnTo>
                  <a:pt x="7848" y="38722"/>
                </a:lnTo>
                <a:lnTo>
                  <a:pt x="23888" y="43980"/>
                </a:lnTo>
                <a:lnTo>
                  <a:pt x="26708" y="43408"/>
                </a:lnTo>
                <a:lnTo>
                  <a:pt x="31534" y="41122"/>
                </a:lnTo>
                <a:lnTo>
                  <a:pt x="33540" y="39573"/>
                </a:lnTo>
                <a:lnTo>
                  <a:pt x="34858" y="37947"/>
                </a:lnTo>
                <a:lnTo>
                  <a:pt x="17564" y="37947"/>
                </a:lnTo>
                <a:lnTo>
                  <a:pt x="15532" y="37503"/>
                </a:lnTo>
                <a:close/>
              </a:path>
              <a:path w="40004" h="59689">
                <a:moveTo>
                  <a:pt x="34660" y="6121"/>
                </a:moveTo>
                <a:lnTo>
                  <a:pt x="21780" y="6121"/>
                </a:lnTo>
                <a:lnTo>
                  <a:pt x="23710" y="6553"/>
                </a:lnTo>
                <a:lnTo>
                  <a:pt x="27025" y="8280"/>
                </a:lnTo>
                <a:lnTo>
                  <a:pt x="32549" y="24066"/>
                </a:lnTo>
                <a:lnTo>
                  <a:pt x="32359" y="25730"/>
                </a:lnTo>
                <a:lnTo>
                  <a:pt x="22339" y="37947"/>
                </a:lnTo>
                <a:lnTo>
                  <a:pt x="34858" y="37947"/>
                </a:lnTo>
                <a:lnTo>
                  <a:pt x="39916" y="19176"/>
                </a:lnTo>
                <a:lnTo>
                  <a:pt x="39497" y="16344"/>
                </a:lnTo>
                <a:lnTo>
                  <a:pt x="37871" y="11023"/>
                </a:lnTo>
                <a:lnTo>
                  <a:pt x="36664" y="8674"/>
                </a:lnTo>
                <a:lnTo>
                  <a:pt x="34660" y="6121"/>
                </a:lnTo>
                <a:close/>
              </a:path>
              <a:path w="40004" h="59689">
                <a:moveTo>
                  <a:pt x="23787" y="0"/>
                </a:moveTo>
                <a:lnTo>
                  <a:pt x="17589" y="0"/>
                </a:lnTo>
                <a:lnTo>
                  <a:pt x="14909" y="533"/>
                </a:lnTo>
                <a:lnTo>
                  <a:pt x="10020" y="2654"/>
                </a:lnTo>
                <a:lnTo>
                  <a:pt x="8229" y="4343"/>
                </a:lnTo>
                <a:lnTo>
                  <a:pt x="7086" y="6680"/>
                </a:lnTo>
                <a:lnTo>
                  <a:pt x="15047" y="6680"/>
                </a:lnTo>
                <a:lnTo>
                  <a:pt x="15227" y="6578"/>
                </a:lnTo>
                <a:lnTo>
                  <a:pt x="17221" y="6121"/>
                </a:lnTo>
                <a:lnTo>
                  <a:pt x="34660" y="6121"/>
                </a:lnTo>
                <a:lnTo>
                  <a:pt x="33464" y="4597"/>
                </a:lnTo>
                <a:lnTo>
                  <a:pt x="31457" y="2984"/>
                </a:lnTo>
                <a:lnTo>
                  <a:pt x="29032" y="1803"/>
                </a:lnTo>
                <a:lnTo>
                  <a:pt x="26619" y="596"/>
                </a:lnTo>
                <a:lnTo>
                  <a:pt x="23787" y="0"/>
                </a:lnTo>
                <a:close/>
              </a:path>
            </a:pathLst>
          </a:custGeom>
          <a:solidFill>
            <a:srgbClr val="FFFFFF"/>
          </a:solidFill>
        </p:spPr>
        <p:txBody>
          <a:bodyPr wrap="square" lIns="0" tIns="0" rIns="0" bIns="0" rtlCol="0"/>
          <a:lstStyle/>
          <a:p>
            <a:endParaRPr/>
          </a:p>
        </p:txBody>
      </p:sp>
      <p:sp>
        <p:nvSpPr>
          <p:cNvPr id="18" name="object 18"/>
          <p:cNvSpPr/>
          <p:nvPr/>
        </p:nvSpPr>
        <p:spPr>
          <a:xfrm>
            <a:off x="1393603" y="2027585"/>
            <a:ext cx="1760855" cy="1760855"/>
          </a:xfrm>
          <a:custGeom>
            <a:avLst/>
            <a:gdLst/>
            <a:ahLst/>
            <a:cxnLst/>
            <a:rect l="l" t="t" r="r" b="b"/>
            <a:pathLst>
              <a:path w="1760855" h="1760854">
                <a:moveTo>
                  <a:pt x="880313" y="0"/>
                </a:moveTo>
                <a:lnTo>
                  <a:pt x="832013" y="1302"/>
                </a:lnTo>
                <a:lnTo>
                  <a:pt x="784393" y="5165"/>
                </a:lnTo>
                <a:lnTo>
                  <a:pt x="737522" y="11521"/>
                </a:lnTo>
                <a:lnTo>
                  <a:pt x="691465" y="20303"/>
                </a:lnTo>
                <a:lnTo>
                  <a:pt x="646291" y="31444"/>
                </a:lnTo>
                <a:lnTo>
                  <a:pt x="602066" y="44877"/>
                </a:lnTo>
                <a:lnTo>
                  <a:pt x="558858" y="60535"/>
                </a:lnTo>
                <a:lnTo>
                  <a:pt x="516733" y="78351"/>
                </a:lnTo>
                <a:lnTo>
                  <a:pt x="475759" y="98256"/>
                </a:lnTo>
                <a:lnTo>
                  <a:pt x="436003" y="120186"/>
                </a:lnTo>
                <a:lnTo>
                  <a:pt x="397531" y="144071"/>
                </a:lnTo>
                <a:lnTo>
                  <a:pt x="360412" y="169846"/>
                </a:lnTo>
                <a:lnTo>
                  <a:pt x="324712" y="197442"/>
                </a:lnTo>
                <a:lnTo>
                  <a:pt x="290498" y="226794"/>
                </a:lnTo>
                <a:lnTo>
                  <a:pt x="257838" y="257833"/>
                </a:lnTo>
                <a:lnTo>
                  <a:pt x="226798" y="290493"/>
                </a:lnTo>
                <a:lnTo>
                  <a:pt x="197447" y="324707"/>
                </a:lnTo>
                <a:lnTo>
                  <a:pt x="169850" y="360407"/>
                </a:lnTo>
                <a:lnTo>
                  <a:pt x="144074" y="397526"/>
                </a:lnTo>
                <a:lnTo>
                  <a:pt x="120189" y="435997"/>
                </a:lnTo>
                <a:lnTo>
                  <a:pt x="98259" y="475753"/>
                </a:lnTo>
                <a:lnTo>
                  <a:pt x="78353" y="516728"/>
                </a:lnTo>
                <a:lnTo>
                  <a:pt x="60537" y="558853"/>
                </a:lnTo>
                <a:lnTo>
                  <a:pt x="44879" y="602062"/>
                </a:lnTo>
                <a:lnTo>
                  <a:pt x="31445" y="646287"/>
                </a:lnTo>
                <a:lnTo>
                  <a:pt x="20304" y="691462"/>
                </a:lnTo>
                <a:lnTo>
                  <a:pt x="11521" y="737519"/>
                </a:lnTo>
                <a:lnTo>
                  <a:pt x="5165" y="784391"/>
                </a:lnTo>
                <a:lnTo>
                  <a:pt x="1302" y="832011"/>
                </a:lnTo>
                <a:lnTo>
                  <a:pt x="0" y="880313"/>
                </a:lnTo>
                <a:lnTo>
                  <a:pt x="1302" y="928612"/>
                </a:lnTo>
                <a:lnTo>
                  <a:pt x="5165" y="976230"/>
                </a:lnTo>
                <a:lnTo>
                  <a:pt x="11521" y="1023100"/>
                </a:lnTo>
                <a:lnTo>
                  <a:pt x="20304" y="1069155"/>
                </a:lnTo>
                <a:lnTo>
                  <a:pt x="31445" y="1114329"/>
                </a:lnTo>
                <a:lnTo>
                  <a:pt x="44879" y="1158553"/>
                </a:lnTo>
                <a:lnTo>
                  <a:pt x="60537" y="1201760"/>
                </a:lnTo>
                <a:lnTo>
                  <a:pt x="78353" y="1243885"/>
                </a:lnTo>
                <a:lnTo>
                  <a:pt x="98259" y="1284858"/>
                </a:lnTo>
                <a:lnTo>
                  <a:pt x="120189" y="1324614"/>
                </a:lnTo>
                <a:lnTo>
                  <a:pt x="144074" y="1363085"/>
                </a:lnTo>
                <a:lnTo>
                  <a:pt x="169850" y="1400203"/>
                </a:lnTo>
                <a:lnTo>
                  <a:pt x="197447" y="1435903"/>
                </a:lnTo>
                <a:lnTo>
                  <a:pt x="226798" y="1470116"/>
                </a:lnTo>
                <a:lnTo>
                  <a:pt x="257838" y="1502776"/>
                </a:lnTo>
                <a:lnTo>
                  <a:pt x="290498" y="1533816"/>
                </a:lnTo>
                <a:lnTo>
                  <a:pt x="324712" y="1563167"/>
                </a:lnTo>
                <a:lnTo>
                  <a:pt x="360412" y="1590764"/>
                </a:lnTo>
                <a:lnTo>
                  <a:pt x="397531" y="1616539"/>
                </a:lnTo>
                <a:lnTo>
                  <a:pt x="436003" y="1640425"/>
                </a:lnTo>
                <a:lnTo>
                  <a:pt x="475759" y="1662354"/>
                </a:lnTo>
                <a:lnTo>
                  <a:pt x="516733" y="1682260"/>
                </a:lnTo>
                <a:lnTo>
                  <a:pt x="558858" y="1700076"/>
                </a:lnTo>
                <a:lnTo>
                  <a:pt x="602066" y="1715734"/>
                </a:lnTo>
                <a:lnTo>
                  <a:pt x="646291" y="1729167"/>
                </a:lnTo>
                <a:lnTo>
                  <a:pt x="691465" y="1740309"/>
                </a:lnTo>
                <a:lnTo>
                  <a:pt x="737522" y="1749091"/>
                </a:lnTo>
                <a:lnTo>
                  <a:pt x="784393" y="1755448"/>
                </a:lnTo>
                <a:lnTo>
                  <a:pt x="832013" y="1759311"/>
                </a:lnTo>
                <a:lnTo>
                  <a:pt x="880313" y="1760613"/>
                </a:lnTo>
                <a:lnTo>
                  <a:pt x="928613" y="1759311"/>
                </a:lnTo>
                <a:lnTo>
                  <a:pt x="976232" y="1755448"/>
                </a:lnTo>
                <a:lnTo>
                  <a:pt x="1023104" y="1749091"/>
                </a:lnTo>
                <a:lnTo>
                  <a:pt x="1069160" y="1740309"/>
                </a:lnTo>
                <a:lnTo>
                  <a:pt x="1114334" y="1729167"/>
                </a:lnTo>
                <a:lnTo>
                  <a:pt x="1158559" y="1715734"/>
                </a:lnTo>
                <a:lnTo>
                  <a:pt x="1201767" y="1700076"/>
                </a:lnTo>
                <a:lnTo>
                  <a:pt x="1243892" y="1682260"/>
                </a:lnTo>
                <a:lnTo>
                  <a:pt x="1284866" y="1662354"/>
                </a:lnTo>
                <a:lnTo>
                  <a:pt x="1324623" y="1640425"/>
                </a:lnTo>
                <a:lnTo>
                  <a:pt x="1363094" y="1616539"/>
                </a:lnTo>
                <a:lnTo>
                  <a:pt x="1400213" y="1590764"/>
                </a:lnTo>
                <a:lnTo>
                  <a:pt x="1435913" y="1563167"/>
                </a:lnTo>
                <a:lnTo>
                  <a:pt x="1470127" y="1533816"/>
                </a:lnTo>
                <a:lnTo>
                  <a:pt x="1502787" y="1502776"/>
                </a:lnTo>
                <a:lnTo>
                  <a:pt x="1533827" y="1470116"/>
                </a:lnTo>
                <a:lnTo>
                  <a:pt x="1563179" y="1435903"/>
                </a:lnTo>
                <a:lnTo>
                  <a:pt x="1590776" y="1400203"/>
                </a:lnTo>
                <a:lnTo>
                  <a:pt x="1616551" y="1363085"/>
                </a:lnTo>
                <a:lnTo>
                  <a:pt x="1640437" y="1324614"/>
                </a:lnTo>
                <a:lnTo>
                  <a:pt x="1662367" y="1284858"/>
                </a:lnTo>
                <a:lnTo>
                  <a:pt x="1682273" y="1243885"/>
                </a:lnTo>
                <a:lnTo>
                  <a:pt x="1700089" y="1201760"/>
                </a:lnTo>
                <a:lnTo>
                  <a:pt x="1715747" y="1158553"/>
                </a:lnTo>
                <a:lnTo>
                  <a:pt x="1729180" y="1114329"/>
                </a:lnTo>
                <a:lnTo>
                  <a:pt x="1740322" y="1069155"/>
                </a:lnTo>
                <a:lnTo>
                  <a:pt x="1749104" y="1023100"/>
                </a:lnTo>
                <a:lnTo>
                  <a:pt x="1755460" y="976230"/>
                </a:lnTo>
                <a:lnTo>
                  <a:pt x="1759323" y="928612"/>
                </a:lnTo>
                <a:lnTo>
                  <a:pt x="1760626" y="880313"/>
                </a:lnTo>
                <a:lnTo>
                  <a:pt x="1759323" y="832011"/>
                </a:lnTo>
                <a:lnTo>
                  <a:pt x="1755460" y="784391"/>
                </a:lnTo>
                <a:lnTo>
                  <a:pt x="1749104" y="737519"/>
                </a:lnTo>
                <a:lnTo>
                  <a:pt x="1740322" y="691462"/>
                </a:lnTo>
                <a:lnTo>
                  <a:pt x="1729180" y="646287"/>
                </a:lnTo>
                <a:lnTo>
                  <a:pt x="1715747" y="602062"/>
                </a:lnTo>
                <a:lnTo>
                  <a:pt x="1700089" y="558853"/>
                </a:lnTo>
                <a:lnTo>
                  <a:pt x="1682273" y="516728"/>
                </a:lnTo>
                <a:lnTo>
                  <a:pt x="1662367" y="475753"/>
                </a:lnTo>
                <a:lnTo>
                  <a:pt x="1640437" y="435997"/>
                </a:lnTo>
                <a:lnTo>
                  <a:pt x="1616551" y="397526"/>
                </a:lnTo>
                <a:lnTo>
                  <a:pt x="1590776" y="360407"/>
                </a:lnTo>
                <a:lnTo>
                  <a:pt x="1563179" y="324707"/>
                </a:lnTo>
                <a:lnTo>
                  <a:pt x="1533827" y="290493"/>
                </a:lnTo>
                <a:lnTo>
                  <a:pt x="1502787" y="257833"/>
                </a:lnTo>
                <a:lnTo>
                  <a:pt x="1470127" y="226794"/>
                </a:lnTo>
                <a:lnTo>
                  <a:pt x="1435913" y="197442"/>
                </a:lnTo>
                <a:lnTo>
                  <a:pt x="1400213" y="169846"/>
                </a:lnTo>
                <a:lnTo>
                  <a:pt x="1363094" y="144071"/>
                </a:lnTo>
                <a:lnTo>
                  <a:pt x="1324623" y="120186"/>
                </a:lnTo>
                <a:lnTo>
                  <a:pt x="1284866" y="98256"/>
                </a:lnTo>
                <a:lnTo>
                  <a:pt x="1243892" y="78351"/>
                </a:lnTo>
                <a:lnTo>
                  <a:pt x="1201767" y="60535"/>
                </a:lnTo>
                <a:lnTo>
                  <a:pt x="1158559" y="44877"/>
                </a:lnTo>
                <a:lnTo>
                  <a:pt x="1114334" y="31444"/>
                </a:lnTo>
                <a:lnTo>
                  <a:pt x="1069160" y="20303"/>
                </a:lnTo>
                <a:lnTo>
                  <a:pt x="1023104" y="11521"/>
                </a:lnTo>
                <a:lnTo>
                  <a:pt x="976232" y="5165"/>
                </a:lnTo>
                <a:lnTo>
                  <a:pt x="928613" y="1302"/>
                </a:lnTo>
                <a:lnTo>
                  <a:pt x="880313" y="0"/>
                </a:lnTo>
                <a:close/>
              </a:path>
            </a:pathLst>
          </a:custGeom>
          <a:solidFill>
            <a:srgbClr val="FFFFFF"/>
          </a:solidFill>
        </p:spPr>
        <p:txBody>
          <a:bodyPr wrap="square" lIns="0" tIns="0" rIns="0" bIns="0" rtlCol="0"/>
          <a:lstStyle/>
          <a:p>
            <a:endParaRPr/>
          </a:p>
        </p:txBody>
      </p:sp>
      <p:sp>
        <p:nvSpPr>
          <p:cNvPr id="19" name="object 19"/>
          <p:cNvSpPr/>
          <p:nvPr/>
        </p:nvSpPr>
        <p:spPr>
          <a:xfrm>
            <a:off x="1431292" y="2312069"/>
            <a:ext cx="615950" cy="596265"/>
          </a:xfrm>
          <a:custGeom>
            <a:avLst/>
            <a:gdLst/>
            <a:ahLst/>
            <a:cxnLst/>
            <a:rect l="l" t="t" r="r" b="b"/>
            <a:pathLst>
              <a:path w="615950" h="596264">
                <a:moveTo>
                  <a:pt x="246799" y="0"/>
                </a:moveTo>
                <a:lnTo>
                  <a:pt x="212658" y="36203"/>
                </a:lnTo>
                <a:lnTo>
                  <a:pt x="180682" y="74373"/>
                </a:lnTo>
                <a:lnTo>
                  <a:pt x="150968" y="114412"/>
                </a:lnTo>
                <a:lnTo>
                  <a:pt x="123616" y="156220"/>
                </a:lnTo>
                <a:lnTo>
                  <a:pt x="98725" y="199700"/>
                </a:lnTo>
                <a:lnTo>
                  <a:pt x="76392" y="244751"/>
                </a:lnTo>
                <a:lnTo>
                  <a:pt x="56716" y="291275"/>
                </a:lnTo>
                <a:lnTo>
                  <a:pt x="39797" y="339173"/>
                </a:lnTo>
                <a:lnTo>
                  <a:pt x="25733" y="388347"/>
                </a:lnTo>
                <a:lnTo>
                  <a:pt x="14623" y="438697"/>
                </a:lnTo>
                <a:lnTo>
                  <a:pt x="6565" y="490125"/>
                </a:lnTo>
                <a:lnTo>
                  <a:pt x="1657" y="542533"/>
                </a:lnTo>
                <a:lnTo>
                  <a:pt x="0" y="595820"/>
                </a:lnTo>
                <a:lnTo>
                  <a:pt x="521500" y="595820"/>
                </a:lnTo>
                <a:lnTo>
                  <a:pt x="525702" y="543735"/>
                </a:lnTo>
                <a:lnTo>
                  <a:pt x="537870" y="494325"/>
                </a:lnTo>
                <a:lnTo>
                  <a:pt x="557342" y="448251"/>
                </a:lnTo>
                <a:lnTo>
                  <a:pt x="583458" y="406175"/>
                </a:lnTo>
                <a:lnTo>
                  <a:pt x="615556" y="368757"/>
                </a:lnTo>
                <a:lnTo>
                  <a:pt x="246799" y="0"/>
                </a:lnTo>
                <a:close/>
              </a:path>
            </a:pathLst>
          </a:custGeom>
          <a:solidFill>
            <a:srgbClr val="7DC9A6"/>
          </a:solidFill>
        </p:spPr>
        <p:txBody>
          <a:bodyPr wrap="square" lIns="0" tIns="0" rIns="0" bIns="0" rtlCol="0"/>
          <a:lstStyle/>
          <a:p>
            <a:endParaRPr/>
          </a:p>
        </p:txBody>
      </p:sp>
      <p:sp>
        <p:nvSpPr>
          <p:cNvPr id="20" name="object 20"/>
          <p:cNvSpPr/>
          <p:nvPr/>
        </p:nvSpPr>
        <p:spPr>
          <a:xfrm>
            <a:off x="1431295" y="2907894"/>
            <a:ext cx="615950" cy="596265"/>
          </a:xfrm>
          <a:custGeom>
            <a:avLst/>
            <a:gdLst/>
            <a:ahLst/>
            <a:cxnLst/>
            <a:rect l="l" t="t" r="r" b="b"/>
            <a:pathLst>
              <a:path w="615950" h="596264">
                <a:moveTo>
                  <a:pt x="521500" y="0"/>
                </a:moveTo>
                <a:lnTo>
                  <a:pt x="0" y="0"/>
                </a:lnTo>
                <a:lnTo>
                  <a:pt x="1657" y="53287"/>
                </a:lnTo>
                <a:lnTo>
                  <a:pt x="6565" y="105693"/>
                </a:lnTo>
                <a:lnTo>
                  <a:pt x="14623" y="157121"/>
                </a:lnTo>
                <a:lnTo>
                  <a:pt x="25733" y="207470"/>
                </a:lnTo>
                <a:lnTo>
                  <a:pt x="39797" y="256643"/>
                </a:lnTo>
                <a:lnTo>
                  <a:pt x="56716" y="304541"/>
                </a:lnTo>
                <a:lnTo>
                  <a:pt x="76392" y="351064"/>
                </a:lnTo>
                <a:lnTo>
                  <a:pt x="98725" y="396114"/>
                </a:lnTo>
                <a:lnTo>
                  <a:pt x="123616" y="439593"/>
                </a:lnTo>
                <a:lnTo>
                  <a:pt x="150968" y="481402"/>
                </a:lnTo>
                <a:lnTo>
                  <a:pt x="180682" y="521442"/>
                </a:lnTo>
                <a:lnTo>
                  <a:pt x="212658" y="559614"/>
                </a:lnTo>
                <a:lnTo>
                  <a:pt x="246799" y="595820"/>
                </a:lnTo>
                <a:lnTo>
                  <a:pt x="615556" y="227063"/>
                </a:lnTo>
                <a:lnTo>
                  <a:pt x="583458" y="189649"/>
                </a:lnTo>
                <a:lnTo>
                  <a:pt x="557342" y="147574"/>
                </a:lnTo>
                <a:lnTo>
                  <a:pt x="537870" y="101498"/>
                </a:lnTo>
                <a:lnTo>
                  <a:pt x="525702" y="52086"/>
                </a:lnTo>
                <a:lnTo>
                  <a:pt x="521500" y="0"/>
                </a:lnTo>
                <a:close/>
              </a:path>
            </a:pathLst>
          </a:custGeom>
          <a:solidFill>
            <a:srgbClr val="73C6A1"/>
          </a:solidFill>
        </p:spPr>
        <p:txBody>
          <a:bodyPr wrap="square" lIns="0" tIns="0" rIns="0" bIns="0" rtlCol="0"/>
          <a:lstStyle/>
          <a:p>
            <a:endParaRPr/>
          </a:p>
        </p:txBody>
      </p:sp>
      <p:sp>
        <p:nvSpPr>
          <p:cNvPr id="21" name="object 21"/>
          <p:cNvSpPr/>
          <p:nvPr/>
        </p:nvSpPr>
        <p:spPr>
          <a:xfrm>
            <a:off x="1678091" y="3134955"/>
            <a:ext cx="596265" cy="615950"/>
          </a:xfrm>
          <a:custGeom>
            <a:avLst/>
            <a:gdLst/>
            <a:ahLst/>
            <a:cxnLst/>
            <a:rect l="l" t="t" r="r" b="b"/>
            <a:pathLst>
              <a:path w="596264" h="615950">
                <a:moveTo>
                  <a:pt x="368757" y="0"/>
                </a:moveTo>
                <a:lnTo>
                  <a:pt x="0" y="368757"/>
                </a:lnTo>
                <a:lnTo>
                  <a:pt x="36203" y="402897"/>
                </a:lnTo>
                <a:lnTo>
                  <a:pt x="74373" y="434874"/>
                </a:lnTo>
                <a:lnTo>
                  <a:pt x="114412" y="464587"/>
                </a:lnTo>
                <a:lnTo>
                  <a:pt x="156220" y="491939"/>
                </a:lnTo>
                <a:lnTo>
                  <a:pt x="199700" y="516831"/>
                </a:lnTo>
                <a:lnTo>
                  <a:pt x="244751" y="539164"/>
                </a:lnTo>
                <a:lnTo>
                  <a:pt x="291275" y="558839"/>
                </a:lnTo>
                <a:lnTo>
                  <a:pt x="339173" y="575758"/>
                </a:lnTo>
                <a:lnTo>
                  <a:pt x="388347" y="589822"/>
                </a:lnTo>
                <a:lnTo>
                  <a:pt x="438697" y="600933"/>
                </a:lnTo>
                <a:lnTo>
                  <a:pt x="490125" y="608991"/>
                </a:lnTo>
                <a:lnTo>
                  <a:pt x="542533" y="613898"/>
                </a:lnTo>
                <a:lnTo>
                  <a:pt x="595820" y="615556"/>
                </a:lnTo>
                <a:lnTo>
                  <a:pt x="595820" y="94056"/>
                </a:lnTo>
                <a:lnTo>
                  <a:pt x="543735" y="89853"/>
                </a:lnTo>
                <a:lnTo>
                  <a:pt x="494325" y="77685"/>
                </a:lnTo>
                <a:lnTo>
                  <a:pt x="448251" y="58213"/>
                </a:lnTo>
                <a:lnTo>
                  <a:pt x="406175" y="32098"/>
                </a:lnTo>
                <a:lnTo>
                  <a:pt x="368757" y="0"/>
                </a:lnTo>
                <a:close/>
              </a:path>
            </a:pathLst>
          </a:custGeom>
          <a:solidFill>
            <a:srgbClr val="69C39C"/>
          </a:solidFill>
        </p:spPr>
        <p:txBody>
          <a:bodyPr wrap="square" lIns="0" tIns="0" rIns="0" bIns="0" rtlCol="0"/>
          <a:lstStyle/>
          <a:p>
            <a:endParaRPr/>
          </a:p>
        </p:txBody>
      </p:sp>
      <p:sp>
        <p:nvSpPr>
          <p:cNvPr id="22" name="object 22"/>
          <p:cNvSpPr/>
          <p:nvPr/>
        </p:nvSpPr>
        <p:spPr>
          <a:xfrm>
            <a:off x="1678096" y="2065266"/>
            <a:ext cx="596265" cy="615950"/>
          </a:xfrm>
          <a:custGeom>
            <a:avLst/>
            <a:gdLst/>
            <a:ahLst/>
            <a:cxnLst/>
            <a:rect l="l" t="t" r="r" b="b"/>
            <a:pathLst>
              <a:path w="596264" h="615950">
                <a:moveTo>
                  <a:pt x="595820" y="0"/>
                </a:moveTo>
                <a:lnTo>
                  <a:pt x="542530" y="1657"/>
                </a:lnTo>
                <a:lnTo>
                  <a:pt x="490121" y="6565"/>
                </a:lnTo>
                <a:lnTo>
                  <a:pt x="438692" y="14624"/>
                </a:lnTo>
                <a:lnTo>
                  <a:pt x="388341" y="25736"/>
                </a:lnTo>
                <a:lnTo>
                  <a:pt x="339167" y="39801"/>
                </a:lnTo>
                <a:lnTo>
                  <a:pt x="291269" y="56721"/>
                </a:lnTo>
                <a:lnTo>
                  <a:pt x="244746" y="76397"/>
                </a:lnTo>
                <a:lnTo>
                  <a:pt x="199696" y="98730"/>
                </a:lnTo>
                <a:lnTo>
                  <a:pt x="156218" y="123622"/>
                </a:lnTo>
                <a:lnTo>
                  <a:pt x="114411" y="150973"/>
                </a:lnTo>
                <a:lnTo>
                  <a:pt x="74373" y="180686"/>
                </a:lnTo>
                <a:lnTo>
                  <a:pt x="36203" y="212661"/>
                </a:lnTo>
                <a:lnTo>
                  <a:pt x="0" y="246799"/>
                </a:lnTo>
                <a:lnTo>
                  <a:pt x="368757" y="615556"/>
                </a:lnTo>
                <a:lnTo>
                  <a:pt x="406170" y="583464"/>
                </a:lnTo>
                <a:lnTo>
                  <a:pt x="448246" y="557352"/>
                </a:lnTo>
                <a:lnTo>
                  <a:pt x="494321" y="537882"/>
                </a:lnTo>
                <a:lnTo>
                  <a:pt x="543733" y="525715"/>
                </a:lnTo>
                <a:lnTo>
                  <a:pt x="595820" y="521512"/>
                </a:lnTo>
                <a:lnTo>
                  <a:pt x="595820" y="0"/>
                </a:lnTo>
                <a:close/>
              </a:path>
            </a:pathLst>
          </a:custGeom>
          <a:solidFill>
            <a:srgbClr val="87CDAC"/>
          </a:solidFill>
        </p:spPr>
        <p:txBody>
          <a:bodyPr wrap="square" lIns="0" tIns="0" rIns="0" bIns="0" rtlCol="0"/>
          <a:lstStyle/>
          <a:p>
            <a:endParaRPr/>
          </a:p>
        </p:txBody>
      </p:sp>
      <p:sp>
        <p:nvSpPr>
          <p:cNvPr id="23" name="object 23"/>
          <p:cNvSpPr/>
          <p:nvPr/>
        </p:nvSpPr>
        <p:spPr>
          <a:xfrm>
            <a:off x="2273917" y="2065271"/>
            <a:ext cx="596265" cy="615950"/>
          </a:xfrm>
          <a:custGeom>
            <a:avLst/>
            <a:gdLst/>
            <a:ahLst/>
            <a:cxnLst/>
            <a:rect l="l" t="t" r="r" b="b"/>
            <a:pathLst>
              <a:path w="596264" h="615950">
                <a:moveTo>
                  <a:pt x="12" y="0"/>
                </a:moveTo>
                <a:lnTo>
                  <a:pt x="0" y="521512"/>
                </a:lnTo>
                <a:lnTo>
                  <a:pt x="52080" y="525715"/>
                </a:lnTo>
                <a:lnTo>
                  <a:pt x="101488" y="537882"/>
                </a:lnTo>
                <a:lnTo>
                  <a:pt x="147562" y="557352"/>
                </a:lnTo>
                <a:lnTo>
                  <a:pt x="189637" y="583464"/>
                </a:lnTo>
                <a:lnTo>
                  <a:pt x="227050" y="615556"/>
                </a:lnTo>
                <a:lnTo>
                  <a:pt x="595820" y="246799"/>
                </a:lnTo>
                <a:lnTo>
                  <a:pt x="559617" y="212658"/>
                </a:lnTo>
                <a:lnTo>
                  <a:pt x="521447" y="180682"/>
                </a:lnTo>
                <a:lnTo>
                  <a:pt x="481409" y="150968"/>
                </a:lnTo>
                <a:lnTo>
                  <a:pt x="439602" y="123616"/>
                </a:lnTo>
                <a:lnTo>
                  <a:pt x="396124" y="98725"/>
                </a:lnTo>
                <a:lnTo>
                  <a:pt x="351075" y="76392"/>
                </a:lnTo>
                <a:lnTo>
                  <a:pt x="304552" y="56716"/>
                </a:lnTo>
                <a:lnTo>
                  <a:pt x="256655" y="39797"/>
                </a:lnTo>
                <a:lnTo>
                  <a:pt x="207483" y="25733"/>
                </a:lnTo>
                <a:lnTo>
                  <a:pt x="157133" y="14623"/>
                </a:lnTo>
                <a:lnTo>
                  <a:pt x="105706" y="6565"/>
                </a:lnTo>
                <a:lnTo>
                  <a:pt x="53299" y="1657"/>
                </a:lnTo>
                <a:lnTo>
                  <a:pt x="12" y="0"/>
                </a:lnTo>
                <a:close/>
              </a:path>
            </a:pathLst>
          </a:custGeom>
          <a:solidFill>
            <a:srgbClr val="2FB888"/>
          </a:solidFill>
        </p:spPr>
        <p:txBody>
          <a:bodyPr wrap="square" lIns="0" tIns="0" rIns="0" bIns="0" rtlCol="0"/>
          <a:lstStyle/>
          <a:p>
            <a:endParaRPr/>
          </a:p>
        </p:txBody>
      </p:sp>
      <p:sp>
        <p:nvSpPr>
          <p:cNvPr id="24" name="object 24"/>
          <p:cNvSpPr/>
          <p:nvPr/>
        </p:nvSpPr>
        <p:spPr>
          <a:xfrm>
            <a:off x="2500969" y="2312061"/>
            <a:ext cx="615950" cy="596265"/>
          </a:xfrm>
          <a:custGeom>
            <a:avLst/>
            <a:gdLst/>
            <a:ahLst/>
            <a:cxnLst/>
            <a:rect l="l" t="t" r="r" b="b"/>
            <a:pathLst>
              <a:path w="615950" h="596264">
                <a:moveTo>
                  <a:pt x="368769" y="0"/>
                </a:moveTo>
                <a:lnTo>
                  <a:pt x="0" y="368769"/>
                </a:lnTo>
                <a:lnTo>
                  <a:pt x="32099" y="406188"/>
                </a:lnTo>
                <a:lnTo>
                  <a:pt x="58218" y="448264"/>
                </a:lnTo>
                <a:lnTo>
                  <a:pt x="77693" y="494338"/>
                </a:lnTo>
                <a:lnTo>
                  <a:pt x="89864" y="543747"/>
                </a:lnTo>
                <a:lnTo>
                  <a:pt x="94068" y="595833"/>
                </a:lnTo>
                <a:lnTo>
                  <a:pt x="615569" y="595820"/>
                </a:lnTo>
                <a:lnTo>
                  <a:pt x="613911" y="542533"/>
                </a:lnTo>
                <a:lnTo>
                  <a:pt x="609003" y="490126"/>
                </a:lnTo>
                <a:lnTo>
                  <a:pt x="600945" y="438699"/>
                </a:lnTo>
                <a:lnTo>
                  <a:pt x="589835" y="388349"/>
                </a:lnTo>
                <a:lnTo>
                  <a:pt x="575771" y="339176"/>
                </a:lnTo>
                <a:lnTo>
                  <a:pt x="558852" y="291279"/>
                </a:lnTo>
                <a:lnTo>
                  <a:pt x="539176" y="244756"/>
                </a:lnTo>
                <a:lnTo>
                  <a:pt x="516843" y="199705"/>
                </a:lnTo>
                <a:lnTo>
                  <a:pt x="491952" y="156226"/>
                </a:lnTo>
                <a:lnTo>
                  <a:pt x="464600" y="114417"/>
                </a:lnTo>
                <a:lnTo>
                  <a:pt x="434886" y="74378"/>
                </a:lnTo>
                <a:lnTo>
                  <a:pt x="402910" y="36205"/>
                </a:lnTo>
                <a:lnTo>
                  <a:pt x="368769" y="0"/>
                </a:lnTo>
                <a:close/>
              </a:path>
            </a:pathLst>
          </a:custGeom>
          <a:solidFill>
            <a:srgbClr val="43BB8D"/>
          </a:solidFill>
        </p:spPr>
        <p:txBody>
          <a:bodyPr wrap="square" lIns="0" tIns="0" rIns="0" bIns="0" rtlCol="0"/>
          <a:lstStyle/>
          <a:p>
            <a:endParaRPr/>
          </a:p>
        </p:txBody>
      </p:sp>
      <p:sp>
        <p:nvSpPr>
          <p:cNvPr id="25" name="object 25"/>
          <p:cNvSpPr/>
          <p:nvPr/>
        </p:nvSpPr>
        <p:spPr>
          <a:xfrm>
            <a:off x="2273917" y="3134951"/>
            <a:ext cx="596265" cy="615950"/>
          </a:xfrm>
          <a:custGeom>
            <a:avLst/>
            <a:gdLst/>
            <a:ahLst/>
            <a:cxnLst/>
            <a:rect l="l" t="t" r="r" b="b"/>
            <a:pathLst>
              <a:path w="596264" h="615950">
                <a:moveTo>
                  <a:pt x="227050" y="0"/>
                </a:moveTo>
                <a:lnTo>
                  <a:pt x="189637" y="32098"/>
                </a:lnTo>
                <a:lnTo>
                  <a:pt x="147562" y="58213"/>
                </a:lnTo>
                <a:lnTo>
                  <a:pt x="101488" y="77685"/>
                </a:lnTo>
                <a:lnTo>
                  <a:pt x="52080" y="89853"/>
                </a:lnTo>
                <a:lnTo>
                  <a:pt x="0" y="94056"/>
                </a:lnTo>
                <a:lnTo>
                  <a:pt x="12" y="615569"/>
                </a:lnTo>
                <a:lnTo>
                  <a:pt x="53299" y="613911"/>
                </a:lnTo>
                <a:lnTo>
                  <a:pt x="105706" y="609003"/>
                </a:lnTo>
                <a:lnTo>
                  <a:pt x="157133" y="600945"/>
                </a:lnTo>
                <a:lnTo>
                  <a:pt x="207483" y="589834"/>
                </a:lnTo>
                <a:lnTo>
                  <a:pt x="256655" y="575770"/>
                </a:lnTo>
                <a:lnTo>
                  <a:pt x="304552" y="558850"/>
                </a:lnTo>
                <a:lnTo>
                  <a:pt x="351075" y="539174"/>
                </a:lnTo>
                <a:lnTo>
                  <a:pt x="396124" y="516840"/>
                </a:lnTo>
                <a:lnTo>
                  <a:pt x="439602" y="491948"/>
                </a:lnTo>
                <a:lnTo>
                  <a:pt x="481409" y="464594"/>
                </a:lnTo>
                <a:lnTo>
                  <a:pt x="521447" y="434879"/>
                </a:lnTo>
                <a:lnTo>
                  <a:pt x="559617" y="402900"/>
                </a:lnTo>
                <a:lnTo>
                  <a:pt x="595820" y="368757"/>
                </a:lnTo>
                <a:lnTo>
                  <a:pt x="227050" y="0"/>
                </a:lnTo>
                <a:close/>
              </a:path>
            </a:pathLst>
          </a:custGeom>
          <a:solidFill>
            <a:srgbClr val="5EC097"/>
          </a:solidFill>
        </p:spPr>
        <p:txBody>
          <a:bodyPr wrap="square" lIns="0" tIns="0" rIns="0" bIns="0" rtlCol="0"/>
          <a:lstStyle/>
          <a:p>
            <a:endParaRPr/>
          </a:p>
        </p:txBody>
      </p:sp>
      <p:sp>
        <p:nvSpPr>
          <p:cNvPr id="26" name="object 26"/>
          <p:cNvSpPr/>
          <p:nvPr/>
        </p:nvSpPr>
        <p:spPr>
          <a:xfrm>
            <a:off x="2500972" y="2907898"/>
            <a:ext cx="615950" cy="596265"/>
          </a:xfrm>
          <a:custGeom>
            <a:avLst/>
            <a:gdLst/>
            <a:ahLst/>
            <a:cxnLst/>
            <a:rect l="l" t="t" r="r" b="b"/>
            <a:pathLst>
              <a:path w="615950" h="596264">
                <a:moveTo>
                  <a:pt x="615569" y="0"/>
                </a:moveTo>
                <a:lnTo>
                  <a:pt x="94068" y="0"/>
                </a:lnTo>
                <a:lnTo>
                  <a:pt x="89864" y="52085"/>
                </a:lnTo>
                <a:lnTo>
                  <a:pt x="77693" y="101494"/>
                </a:lnTo>
                <a:lnTo>
                  <a:pt x="58218" y="147565"/>
                </a:lnTo>
                <a:lnTo>
                  <a:pt x="32099" y="189638"/>
                </a:lnTo>
                <a:lnTo>
                  <a:pt x="0" y="227050"/>
                </a:lnTo>
                <a:lnTo>
                  <a:pt x="368769" y="595820"/>
                </a:lnTo>
                <a:lnTo>
                  <a:pt x="402910" y="559614"/>
                </a:lnTo>
                <a:lnTo>
                  <a:pt x="434886" y="521442"/>
                </a:lnTo>
                <a:lnTo>
                  <a:pt x="464600" y="481402"/>
                </a:lnTo>
                <a:lnTo>
                  <a:pt x="491952" y="439593"/>
                </a:lnTo>
                <a:lnTo>
                  <a:pt x="516843" y="396114"/>
                </a:lnTo>
                <a:lnTo>
                  <a:pt x="539176" y="351064"/>
                </a:lnTo>
                <a:lnTo>
                  <a:pt x="558852" y="304541"/>
                </a:lnTo>
                <a:lnTo>
                  <a:pt x="575771" y="256643"/>
                </a:lnTo>
                <a:lnTo>
                  <a:pt x="589835" y="207470"/>
                </a:lnTo>
                <a:lnTo>
                  <a:pt x="600945" y="157121"/>
                </a:lnTo>
                <a:lnTo>
                  <a:pt x="609003" y="105693"/>
                </a:lnTo>
                <a:lnTo>
                  <a:pt x="613911" y="53287"/>
                </a:lnTo>
                <a:lnTo>
                  <a:pt x="615569" y="0"/>
                </a:lnTo>
                <a:close/>
              </a:path>
            </a:pathLst>
          </a:custGeom>
          <a:solidFill>
            <a:srgbClr val="51BE92"/>
          </a:solidFill>
        </p:spPr>
        <p:txBody>
          <a:bodyPr wrap="square" lIns="0" tIns="0" rIns="0" bIns="0" rtlCol="0"/>
          <a:lstStyle/>
          <a:p>
            <a:endParaRPr/>
          </a:p>
        </p:txBody>
      </p:sp>
      <p:sp>
        <p:nvSpPr>
          <p:cNvPr id="27" name="object 27"/>
          <p:cNvSpPr txBox="1"/>
          <p:nvPr/>
        </p:nvSpPr>
        <p:spPr>
          <a:xfrm>
            <a:off x="4713478" y="2591993"/>
            <a:ext cx="3808095" cy="252095"/>
          </a:xfrm>
          <a:prstGeom prst="rect">
            <a:avLst/>
          </a:prstGeom>
          <a:solidFill>
            <a:srgbClr val="202120"/>
          </a:solidFill>
        </p:spPr>
        <p:txBody>
          <a:bodyPr vert="horz" wrap="square" lIns="0" tIns="17780" rIns="0" bIns="0" rtlCol="0">
            <a:spAutoFit/>
          </a:bodyPr>
          <a:lstStyle/>
          <a:p>
            <a:pPr marL="36195">
              <a:lnSpc>
                <a:spcPct val="100000"/>
              </a:lnSpc>
              <a:spcBef>
                <a:spcPts val="140"/>
              </a:spcBef>
            </a:pPr>
            <a:r>
              <a:rPr sz="600" spc="15" dirty="0">
                <a:solidFill>
                  <a:srgbClr val="757271"/>
                </a:solidFill>
                <a:latin typeface="Tahoma"/>
                <a:cs typeface="Tahoma"/>
              </a:rPr>
              <a:t>PANTONE</a:t>
            </a:r>
            <a:r>
              <a:rPr sz="600" spc="-100" dirty="0">
                <a:solidFill>
                  <a:srgbClr val="757271"/>
                </a:solidFill>
                <a:latin typeface="Tahoma"/>
                <a:cs typeface="Tahoma"/>
              </a:rPr>
              <a:t> </a:t>
            </a:r>
            <a:r>
              <a:rPr sz="600" spc="-35" dirty="0">
                <a:solidFill>
                  <a:srgbClr val="757271"/>
                </a:solidFill>
                <a:latin typeface="Tahoma"/>
                <a:cs typeface="Tahoma"/>
              </a:rPr>
              <a:t>419</a:t>
            </a:r>
            <a:r>
              <a:rPr sz="600" spc="-105" dirty="0">
                <a:solidFill>
                  <a:srgbClr val="757271"/>
                </a:solidFill>
                <a:latin typeface="Tahoma"/>
                <a:cs typeface="Tahoma"/>
              </a:rPr>
              <a:t> </a:t>
            </a:r>
            <a:r>
              <a:rPr sz="600" spc="20" dirty="0">
                <a:solidFill>
                  <a:srgbClr val="757271"/>
                </a:solidFill>
                <a:latin typeface="Tahoma"/>
                <a:cs typeface="Tahoma"/>
              </a:rPr>
              <a:t>C</a:t>
            </a:r>
            <a:endParaRPr sz="600">
              <a:latin typeface="Tahoma"/>
              <a:cs typeface="Tahoma"/>
            </a:endParaRPr>
          </a:p>
        </p:txBody>
      </p:sp>
      <p:sp>
        <p:nvSpPr>
          <p:cNvPr id="28" name="object 28"/>
          <p:cNvSpPr/>
          <p:nvPr/>
        </p:nvSpPr>
        <p:spPr>
          <a:xfrm>
            <a:off x="4713478" y="2879991"/>
            <a:ext cx="1885950" cy="252095"/>
          </a:xfrm>
          <a:custGeom>
            <a:avLst/>
            <a:gdLst/>
            <a:ahLst/>
            <a:cxnLst/>
            <a:rect l="l" t="t" r="r" b="b"/>
            <a:pathLst>
              <a:path w="1885950" h="252094">
                <a:moveTo>
                  <a:pt x="0" y="252006"/>
                </a:moveTo>
                <a:lnTo>
                  <a:pt x="1885861" y="252006"/>
                </a:lnTo>
                <a:lnTo>
                  <a:pt x="1885861" y="0"/>
                </a:lnTo>
                <a:lnTo>
                  <a:pt x="0" y="0"/>
                </a:lnTo>
                <a:lnTo>
                  <a:pt x="0" y="252006"/>
                </a:lnTo>
                <a:close/>
              </a:path>
            </a:pathLst>
          </a:custGeom>
          <a:solidFill>
            <a:srgbClr val="2FB888"/>
          </a:solidFill>
        </p:spPr>
        <p:txBody>
          <a:bodyPr wrap="square" lIns="0" tIns="0" rIns="0" bIns="0" rtlCol="0"/>
          <a:lstStyle/>
          <a:p>
            <a:endParaRPr/>
          </a:p>
        </p:txBody>
      </p:sp>
      <p:sp>
        <p:nvSpPr>
          <p:cNvPr id="29" name="object 29"/>
          <p:cNvSpPr txBox="1"/>
          <p:nvPr/>
        </p:nvSpPr>
        <p:spPr>
          <a:xfrm>
            <a:off x="4713478" y="2898017"/>
            <a:ext cx="1885950" cy="234315"/>
          </a:xfrm>
          <a:prstGeom prst="rect">
            <a:avLst/>
          </a:prstGeom>
        </p:spPr>
        <p:txBody>
          <a:bodyPr vert="horz" wrap="square" lIns="0" tIns="0" rIns="0" bIns="0" rtlCol="0">
            <a:spAutoFit/>
          </a:bodyPr>
          <a:lstStyle/>
          <a:p>
            <a:pPr marL="36195">
              <a:lnSpc>
                <a:spcPct val="100000"/>
              </a:lnSpc>
            </a:pPr>
            <a:r>
              <a:rPr sz="600" spc="15" dirty="0">
                <a:solidFill>
                  <a:srgbClr val="A3D7BD"/>
                </a:solidFill>
                <a:latin typeface="Tahoma"/>
                <a:cs typeface="Tahoma"/>
              </a:rPr>
              <a:t>PANTONE</a:t>
            </a:r>
            <a:r>
              <a:rPr sz="600" spc="-100" dirty="0">
                <a:solidFill>
                  <a:srgbClr val="A3D7BD"/>
                </a:solidFill>
                <a:latin typeface="Tahoma"/>
                <a:cs typeface="Tahoma"/>
              </a:rPr>
              <a:t> </a:t>
            </a:r>
            <a:r>
              <a:rPr sz="600" spc="-10" dirty="0">
                <a:solidFill>
                  <a:srgbClr val="A3D7BD"/>
                </a:solidFill>
                <a:latin typeface="Tahoma"/>
                <a:cs typeface="Tahoma"/>
              </a:rPr>
              <a:t>3395</a:t>
            </a:r>
            <a:r>
              <a:rPr sz="600" spc="-100" dirty="0">
                <a:solidFill>
                  <a:srgbClr val="A3D7BD"/>
                </a:solidFill>
                <a:latin typeface="Tahoma"/>
                <a:cs typeface="Tahoma"/>
              </a:rPr>
              <a:t> </a:t>
            </a:r>
            <a:r>
              <a:rPr sz="600" spc="20" dirty="0">
                <a:solidFill>
                  <a:srgbClr val="A3D7BD"/>
                </a:solidFill>
                <a:latin typeface="Tahoma"/>
                <a:cs typeface="Tahoma"/>
              </a:rPr>
              <a:t>C</a:t>
            </a:r>
            <a:endParaRPr sz="600">
              <a:latin typeface="Tahoma"/>
              <a:cs typeface="Tahoma"/>
            </a:endParaRPr>
          </a:p>
        </p:txBody>
      </p:sp>
      <p:sp>
        <p:nvSpPr>
          <p:cNvPr id="30" name="object 3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1" name="object 3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36902" y="1554544"/>
            <a:ext cx="1151255" cy="1353820"/>
          </a:xfrm>
          <a:custGeom>
            <a:avLst/>
            <a:gdLst/>
            <a:ahLst/>
            <a:cxnLst/>
            <a:rect l="l" t="t" r="r" b="b"/>
            <a:pathLst>
              <a:path w="1151254" h="1353820">
                <a:moveTo>
                  <a:pt x="590359" y="0"/>
                </a:moveTo>
                <a:lnTo>
                  <a:pt x="0" y="590359"/>
                </a:lnTo>
                <a:lnTo>
                  <a:pt x="33677" y="625581"/>
                </a:lnTo>
                <a:lnTo>
                  <a:pt x="65752" y="662293"/>
                </a:lnTo>
                <a:lnTo>
                  <a:pt x="96167" y="700439"/>
                </a:lnTo>
                <a:lnTo>
                  <a:pt x="124866" y="739962"/>
                </a:lnTo>
                <a:lnTo>
                  <a:pt x="151793" y="780805"/>
                </a:lnTo>
                <a:lnTo>
                  <a:pt x="176890" y="822912"/>
                </a:lnTo>
                <a:lnTo>
                  <a:pt x="200102" y="866227"/>
                </a:lnTo>
                <a:lnTo>
                  <a:pt x="221371" y="910693"/>
                </a:lnTo>
                <a:lnTo>
                  <a:pt x="240642" y="956253"/>
                </a:lnTo>
                <a:lnTo>
                  <a:pt x="257857" y="1002851"/>
                </a:lnTo>
                <a:lnTo>
                  <a:pt x="272961" y="1050431"/>
                </a:lnTo>
                <a:lnTo>
                  <a:pt x="285896" y="1098935"/>
                </a:lnTo>
                <a:lnTo>
                  <a:pt x="296606" y="1148308"/>
                </a:lnTo>
                <a:lnTo>
                  <a:pt x="305034" y="1198492"/>
                </a:lnTo>
                <a:lnTo>
                  <a:pt x="311124" y="1249431"/>
                </a:lnTo>
                <a:lnTo>
                  <a:pt x="314820" y="1301069"/>
                </a:lnTo>
                <a:lnTo>
                  <a:pt x="316064" y="1353350"/>
                </a:lnTo>
                <a:lnTo>
                  <a:pt x="1150937" y="1353350"/>
                </a:lnTo>
                <a:lnTo>
                  <a:pt x="1150226" y="1300668"/>
                </a:lnTo>
                <a:lnTo>
                  <a:pt x="1148105" y="1248339"/>
                </a:lnTo>
                <a:lnTo>
                  <a:pt x="1144592" y="1196379"/>
                </a:lnTo>
                <a:lnTo>
                  <a:pt x="1139706" y="1144808"/>
                </a:lnTo>
                <a:lnTo>
                  <a:pt x="1133464" y="1093643"/>
                </a:lnTo>
                <a:lnTo>
                  <a:pt x="1125886" y="1042903"/>
                </a:lnTo>
                <a:lnTo>
                  <a:pt x="1116988" y="992606"/>
                </a:lnTo>
                <a:lnTo>
                  <a:pt x="1106791" y="942770"/>
                </a:lnTo>
                <a:lnTo>
                  <a:pt x="1095311" y="893414"/>
                </a:lnTo>
                <a:lnTo>
                  <a:pt x="1082567" y="844555"/>
                </a:lnTo>
                <a:lnTo>
                  <a:pt x="1068577" y="796212"/>
                </a:lnTo>
                <a:lnTo>
                  <a:pt x="1053360" y="748404"/>
                </a:lnTo>
                <a:lnTo>
                  <a:pt x="1036934" y="701148"/>
                </a:lnTo>
                <a:lnTo>
                  <a:pt x="1019316" y="654462"/>
                </a:lnTo>
                <a:lnTo>
                  <a:pt x="1000526" y="608366"/>
                </a:lnTo>
                <a:lnTo>
                  <a:pt x="980582" y="562877"/>
                </a:lnTo>
                <a:lnTo>
                  <a:pt x="959501" y="518013"/>
                </a:lnTo>
                <a:lnTo>
                  <a:pt x="937302" y="473793"/>
                </a:lnTo>
                <a:lnTo>
                  <a:pt x="914004" y="430235"/>
                </a:lnTo>
                <a:lnTo>
                  <a:pt x="889624" y="387357"/>
                </a:lnTo>
                <a:lnTo>
                  <a:pt x="864181" y="345177"/>
                </a:lnTo>
                <a:lnTo>
                  <a:pt x="837692" y="303714"/>
                </a:lnTo>
                <a:lnTo>
                  <a:pt x="810178" y="262986"/>
                </a:lnTo>
                <a:lnTo>
                  <a:pt x="781654" y="223011"/>
                </a:lnTo>
                <a:lnTo>
                  <a:pt x="752141" y="183807"/>
                </a:lnTo>
                <a:lnTo>
                  <a:pt x="721655" y="145394"/>
                </a:lnTo>
                <a:lnTo>
                  <a:pt x="690216" y="107788"/>
                </a:lnTo>
                <a:lnTo>
                  <a:pt x="657842" y="71008"/>
                </a:lnTo>
                <a:lnTo>
                  <a:pt x="624550" y="35072"/>
                </a:lnTo>
                <a:lnTo>
                  <a:pt x="590359" y="0"/>
                </a:lnTo>
                <a:close/>
              </a:path>
            </a:pathLst>
          </a:custGeom>
          <a:solidFill>
            <a:srgbClr val="282828"/>
          </a:solidFill>
        </p:spPr>
        <p:txBody>
          <a:bodyPr wrap="square" lIns="0" tIns="0" rIns="0" bIns="0" rtlCol="0"/>
          <a:lstStyle/>
          <a:p>
            <a:endParaRPr/>
          </a:p>
        </p:txBody>
      </p:sp>
      <p:sp>
        <p:nvSpPr>
          <p:cNvPr id="3" name="object 3"/>
          <p:cNvSpPr/>
          <p:nvPr/>
        </p:nvSpPr>
        <p:spPr>
          <a:xfrm>
            <a:off x="920567" y="993973"/>
            <a:ext cx="1353820" cy="1151255"/>
          </a:xfrm>
          <a:custGeom>
            <a:avLst/>
            <a:gdLst/>
            <a:ahLst/>
            <a:cxnLst/>
            <a:rect l="l" t="t" r="r" b="b"/>
            <a:pathLst>
              <a:path w="1353820" h="1151255">
                <a:moveTo>
                  <a:pt x="1353350" y="0"/>
                </a:moveTo>
                <a:lnTo>
                  <a:pt x="1300668" y="711"/>
                </a:lnTo>
                <a:lnTo>
                  <a:pt x="1248339" y="2831"/>
                </a:lnTo>
                <a:lnTo>
                  <a:pt x="1196379" y="6344"/>
                </a:lnTo>
                <a:lnTo>
                  <a:pt x="1144808" y="11230"/>
                </a:lnTo>
                <a:lnTo>
                  <a:pt x="1093643" y="17471"/>
                </a:lnTo>
                <a:lnTo>
                  <a:pt x="1042903" y="25050"/>
                </a:lnTo>
                <a:lnTo>
                  <a:pt x="992606" y="33946"/>
                </a:lnTo>
                <a:lnTo>
                  <a:pt x="942770" y="44144"/>
                </a:lnTo>
                <a:lnTo>
                  <a:pt x="893414" y="55623"/>
                </a:lnTo>
                <a:lnTo>
                  <a:pt x="844555" y="68367"/>
                </a:lnTo>
                <a:lnTo>
                  <a:pt x="796212" y="82356"/>
                </a:lnTo>
                <a:lnTo>
                  <a:pt x="748404" y="97573"/>
                </a:lnTo>
                <a:lnTo>
                  <a:pt x="701148" y="113999"/>
                </a:lnTo>
                <a:lnTo>
                  <a:pt x="654462" y="131616"/>
                </a:lnTo>
                <a:lnTo>
                  <a:pt x="608366" y="150406"/>
                </a:lnTo>
                <a:lnTo>
                  <a:pt x="562877" y="170350"/>
                </a:lnTo>
                <a:lnTo>
                  <a:pt x="518013" y="191430"/>
                </a:lnTo>
                <a:lnTo>
                  <a:pt x="473793" y="213629"/>
                </a:lnTo>
                <a:lnTo>
                  <a:pt x="430235" y="236927"/>
                </a:lnTo>
                <a:lnTo>
                  <a:pt x="387357" y="261307"/>
                </a:lnTo>
                <a:lnTo>
                  <a:pt x="345177" y="286750"/>
                </a:lnTo>
                <a:lnTo>
                  <a:pt x="303714" y="313239"/>
                </a:lnTo>
                <a:lnTo>
                  <a:pt x="262986" y="340754"/>
                </a:lnTo>
                <a:lnTo>
                  <a:pt x="223011" y="369277"/>
                </a:lnTo>
                <a:lnTo>
                  <a:pt x="183807" y="398791"/>
                </a:lnTo>
                <a:lnTo>
                  <a:pt x="145394" y="429277"/>
                </a:lnTo>
                <a:lnTo>
                  <a:pt x="107788" y="460717"/>
                </a:lnTo>
                <a:lnTo>
                  <a:pt x="71008" y="493093"/>
                </a:lnTo>
                <a:lnTo>
                  <a:pt x="35072" y="526386"/>
                </a:lnTo>
                <a:lnTo>
                  <a:pt x="0" y="560578"/>
                </a:lnTo>
                <a:lnTo>
                  <a:pt x="590346" y="1150924"/>
                </a:lnTo>
                <a:lnTo>
                  <a:pt x="625572" y="1117249"/>
                </a:lnTo>
                <a:lnTo>
                  <a:pt x="662288" y="1085176"/>
                </a:lnTo>
                <a:lnTo>
                  <a:pt x="700436" y="1054763"/>
                </a:lnTo>
                <a:lnTo>
                  <a:pt x="739961" y="1026066"/>
                </a:lnTo>
                <a:lnTo>
                  <a:pt x="780806" y="999142"/>
                </a:lnTo>
                <a:lnTo>
                  <a:pt x="822915" y="974046"/>
                </a:lnTo>
                <a:lnTo>
                  <a:pt x="866230" y="950837"/>
                </a:lnTo>
                <a:lnTo>
                  <a:pt x="910696" y="929569"/>
                </a:lnTo>
                <a:lnTo>
                  <a:pt x="956256" y="910300"/>
                </a:lnTo>
                <a:lnTo>
                  <a:pt x="1002854" y="893086"/>
                </a:lnTo>
                <a:lnTo>
                  <a:pt x="1050433" y="877984"/>
                </a:lnTo>
                <a:lnTo>
                  <a:pt x="1098937" y="865051"/>
                </a:lnTo>
                <a:lnTo>
                  <a:pt x="1148309" y="854342"/>
                </a:lnTo>
                <a:lnTo>
                  <a:pt x="1198493" y="845914"/>
                </a:lnTo>
                <a:lnTo>
                  <a:pt x="1249432" y="839824"/>
                </a:lnTo>
                <a:lnTo>
                  <a:pt x="1301069" y="836129"/>
                </a:lnTo>
                <a:lnTo>
                  <a:pt x="1353350" y="834885"/>
                </a:lnTo>
                <a:lnTo>
                  <a:pt x="1353350" y="0"/>
                </a:lnTo>
                <a:close/>
              </a:path>
            </a:pathLst>
          </a:custGeom>
          <a:solidFill>
            <a:srgbClr val="595655"/>
          </a:solidFill>
        </p:spPr>
        <p:txBody>
          <a:bodyPr wrap="square" lIns="0" tIns="0" rIns="0" bIns="0" rtlCol="0"/>
          <a:lstStyle/>
          <a:p>
            <a:endParaRPr/>
          </a:p>
        </p:txBody>
      </p:sp>
      <p:sp>
        <p:nvSpPr>
          <p:cNvPr id="4" name="object 4"/>
          <p:cNvSpPr/>
          <p:nvPr/>
        </p:nvSpPr>
        <p:spPr>
          <a:xfrm>
            <a:off x="360000" y="1554552"/>
            <a:ext cx="1151255" cy="1353820"/>
          </a:xfrm>
          <a:custGeom>
            <a:avLst/>
            <a:gdLst/>
            <a:ahLst/>
            <a:cxnLst/>
            <a:rect l="l" t="t" r="r" b="b"/>
            <a:pathLst>
              <a:path w="1151255" h="1353820">
                <a:moveTo>
                  <a:pt x="560578" y="0"/>
                </a:moveTo>
                <a:lnTo>
                  <a:pt x="526386" y="35072"/>
                </a:lnTo>
                <a:lnTo>
                  <a:pt x="493093" y="71008"/>
                </a:lnTo>
                <a:lnTo>
                  <a:pt x="460717" y="107787"/>
                </a:lnTo>
                <a:lnTo>
                  <a:pt x="429277" y="145393"/>
                </a:lnTo>
                <a:lnTo>
                  <a:pt x="398791" y="183807"/>
                </a:lnTo>
                <a:lnTo>
                  <a:pt x="369277" y="223010"/>
                </a:lnTo>
                <a:lnTo>
                  <a:pt x="340754" y="262984"/>
                </a:lnTo>
                <a:lnTo>
                  <a:pt x="313239" y="303712"/>
                </a:lnTo>
                <a:lnTo>
                  <a:pt x="286750" y="345174"/>
                </a:lnTo>
                <a:lnTo>
                  <a:pt x="261307" y="387353"/>
                </a:lnTo>
                <a:lnTo>
                  <a:pt x="236927" y="430231"/>
                </a:lnTo>
                <a:lnTo>
                  <a:pt x="213629" y="473788"/>
                </a:lnTo>
                <a:lnTo>
                  <a:pt x="191430" y="518008"/>
                </a:lnTo>
                <a:lnTo>
                  <a:pt x="170350" y="562871"/>
                </a:lnTo>
                <a:lnTo>
                  <a:pt x="150406" y="608360"/>
                </a:lnTo>
                <a:lnTo>
                  <a:pt x="131616" y="654455"/>
                </a:lnTo>
                <a:lnTo>
                  <a:pt x="113999" y="701140"/>
                </a:lnTo>
                <a:lnTo>
                  <a:pt x="97573" y="748396"/>
                </a:lnTo>
                <a:lnTo>
                  <a:pt x="82356" y="796204"/>
                </a:lnTo>
                <a:lnTo>
                  <a:pt x="68367" y="844546"/>
                </a:lnTo>
                <a:lnTo>
                  <a:pt x="55623" y="893404"/>
                </a:lnTo>
                <a:lnTo>
                  <a:pt x="44144" y="942760"/>
                </a:lnTo>
                <a:lnTo>
                  <a:pt x="33946" y="992595"/>
                </a:lnTo>
                <a:lnTo>
                  <a:pt x="25050" y="1042892"/>
                </a:lnTo>
                <a:lnTo>
                  <a:pt x="17471" y="1093631"/>
                </a:lnTo>
                <a:lnTo>
                  <a:pt x="11230" y="1144796"/>
                </a:lnTo>
                <a:lnTo>
                  <a:pt x="6344" y="1196367"/>
                </a:lnTo>
                <a:lnTo>
                  <a:pt x="2831" y="1248326"/>
                </a:lnTo>
                <a:lnTo>
                  <a:pt x="705" y="1301057"/>
                </a:lnTo>
                <a:lnTo>
                  <a:pt x="0" y="1353337"/>
                </a:lnTo>
                <a:lnTo>
                  <a:pt x="834872" y="1353337"/>
                </a:lnTo>
                <a:lnTo>
                  <a:pt x="836116" y="1301057"/>
                </a:lnTo>
                <a:lnTo>
                  <a:pt x="839812" y="1249419"/>
                </a:lnTo>
                <a:lnTo>
                  <a:pt x="845901" y="1198479"/>
                </a:lnTo>
                <a:lnTo>
                  <a:pt x="854329" y="1148295"/>
                </a:lnTo>
                <a:lnTo>
                  <a:pt x="865038" y="1098922"/>
                </a:lnTo>
                <a:lnTo>
                  <a:pt x="877972" y="1050418"/>
                </a:lnTo>
                <a:lnTo>
                  <a:pt x="893074" y="1002839"/>
                </a:lnTo>
                <a:lnTo>
                  <a:pt x="910287" y="956241"/>
                </a:lnTo>
                <a:lnTo>
                  <a:pt x="929556" y="910680"/>
                </a:lnTo>
                <a:lnTo>
                  <a:pt x="950824" y="866215"/>
                </a:lnTo>
                <a:lnTo>
                  <a:pt x="974034" y="822900"/>
                </a:lnTo>
                <a:lnTo>
                  <a:pt x="999129" y="780792"/>
                </a:lnTo>
                <a:lnTo>
                  <a:pt x="1026054" y="739949"/>
                </a:lnTo>
                <a:lnTo>
                  <a:pt x="1054751" y="700426"/>
                </a:lnTo>
                <a:lnTo>
                  <a:pt x="1085164" y="662280"/>
                </a:lnTo>
                <a:lnTo>
                  <a:pt x="1117236" y="625568"/>
                </a:lnTo>
                <a:lnTo>
                  <a:pt x="1150912" y="590346"/>
                </a:lnTo>
                <a:lnTo>
                  <a:pt x="560578" y="0"/>
                </a:lnTo>
                <a:close/>
              </a:path>
            </a:pathLst>
          </a:custGeom>
          <a:solidFill>
            <a:srgbClr val="504D4C"/>
          </a:solidFill>
        </p:spPr>
        <p:txBody>
          <a:bodyPr wrap="square" lIns="0" tIns="0" rIns="0" bIns="0" rtlCol="0"/>
          <a:lstStyle/>
          <a:p>
            <a:endParaRPr/>
          </a:p>
        </p:txBody>
      </p:sp>
      <p:sp>
        <p:nvSpPr>
          <p:cNvPr id="5" name="object 5"/>
          <p:cNvSpPr/>
          <p:nvPr/>
        </p:nvSpPr>
        <p:spPr>
          <a:xfrm>
            <a:off x="2273915" y="993974"/>
            <a:ext cx="1353820" cy="1151255"/>
          </a:xfrm>
          <a:custGeom>
            <a:avLst/>
            <a:gdLst/>
            <a:ahLst/>
            <a:cxnLst/>
            <a:rect l="l" t="t" r="r" b="b"/>
            <a:pathLst>
              <a:path w="1353820" h="1151255">
                <a:moveTo>
                  <a:pt x="0" y="0"/>
                </a:moveTo>
                <a:lnTo>
                  <a:pt x="0" y="834885"/>
                </a:lnTo>
                <a:lnTo>
                  <a:pt x="52280" y="836129"/>
                </a:lnTo>
                <a:lnTo>
                  <a:pt x="103917" y="839824"/>
                </a:lnTo>
                <a:lnTo>
                  <a:pt x="154856" y="845914"/>
                </a:lnTo>
                <a:lnTo>
                  <a:pt x="205040" y="854342"/>
                </a:lnTo>
                <a:lnTo>
                  <a:pt x="254412" y="865051"/>
                </a:lnTo>
                <a:lnTo>
                  <a:pt x="302915" y="877984"/>
                </a:lnTo>
                <a:lnTo>
                  <a:pt x="350494" y="893086"/>
                </a:lnTo>
                <a:lnTo>
                  <a:pt x="397091" y="910300"/>
                </a:lnTo>
                <a:lnTo>
                  <a:pt x="442651" y="929569"/>
                </a:lnTo>
                <a:lnTo>
                  <a:pt x="487116" y="950837"/>
                </a:lnTo>
                <a:lnTo>
                  <a:pt x="530431" y="974046"/>
                </a:lnTo>
                <a:lnTo>
                  <a:pt x="572538" y="999142"/>
                </a:lnTo>
                <a:lnTo>
                  <a:pt x="613382" y="1026066"/>
                </a:lnTo>
                <a:lnTo>
                  <a:pt x="652906" y="1054763"/>
                </a:lnTo>
                <a:lnTo>
                  <a:pt x="691052" y="1085176"/>
                </a:lnTo>
                <a:lnTo>
                  <a:pt x="727766" y="1117249"/>
                </a:lnTo>
                <a:lnTo>
                  <a:pt x="762990" y="1150924"/>
                </a:lnTo>
                <a:lnTo>
                  <a:pt x="1353337" y="560565"/>
                </a:lnTo>
                <a:lnTo>
                  <a:pt x="1318265" y="526374"/>
                </a:lnTo>
                <a:lnTo>
                  <a:pt x="1282331" y="493082"/>
                </a:lnTo>
                <a:lnTo>
                  <a:pt x="1245553" y="460708"/>
                </a:lnTo>
                <a:lnTo>
                  <a:pt x="1207948" y="429269"/>
                </a:lnTo>
                <a:lnTo>
                  <a:pt x="1169535" y="398784"/>
                </a:lnTo>
                <a:lnTo>
                  <a:pt x="1130333" y="369271"/>
                </a:lnTo>
                <a:lnTo>
                  <a:pt x="1090359" y="340748"/>
                </a:lnTo>
                <a:lnTo>
                  <a:pt x="1049632" y="313234"/>
                </a:lnTo>
                <a:lnTo>
                  <a:pt x="1008170" y="286746"/>
                </a:lnTo>
                <a:lnTo>
                  <a:pt x="965992" y="261303"/>
                </a:lnTo>
                <a:lnTo>
                  <a:pt x="923115" y="236924"/>
                </a:lnTo>
                <a:lnTo>
                  <a:pt x="879557" y="213626"/>
                </a:lnTo>
                <a:lnTo>
                  <a:pt x="835338" y="191428"/>
                </a:lnTo>
                <a:lnTo>
                  <a:pt x="790475" y="170348"/>
                </a:lnTo>
                <a:lnTo>
                  <a:pt x="744986" y="150404"/>
                </a:lnTo>
                <a:lnTo>
                  <a:pt x="698890" y="131615"/>
                </a:lnTo>
                <a:lnTo>
                  <a:pt x="652206" y="113998"/>
                </a:lnTo>
                <a:lnTo>
                  <a:pt x="604950" y="97572"/>
                </a:lnTo>
                <a:lnTo>
                  <a:pt x="557142" y="82356"/>
                </a:lnTo>
                <a:lnTo>
                  <a:pt x="508799" y="68366"/>
                </a:lnTo>
                <a:lnTo>
                  <a:pt x="459941" y="55623"/>
                </a:lnTo>
                <a:lnTo>
                  <a:pt x="410584" y="44144"/>
                </a:lnTo>
                <a:lnTo>
                  <a:pt x="360748" y="33946"/>
                </a:lnTo>
                <a:lnTo>
                  <a:pt x="310451" y="25049"/>
                </a:lnTo>
                <a:lnTo>
                  <a:pt x="259710" y="17471"/>
                </a:lnTo>
                <a:lnTo>
                  <a:pt x="208545" y="11230"/>
                </a:lnTo>
                <a:lnTo>
                  <a:pt x="156973" y="6344"/>
                </a:lnTo>
                <a:lnTo>
                  <a:pt x="105012" y="2831"/>
                </a:lnTo>
                <a:lnTo>
                  <a:pt x="52682" y="711"/>
                </a:lnTo>
                <a:lnTo>
                  <a:pt x="0" y="0"/>
                </a:lnTo>
                <a:close/>
              </a:path>
            </a:pathLst>
          </a:custGeom>
          <a:solidFill>
            <a:srgbClr val="202120"/>
          </a:solidFill>
        </p:spPr>
        <p:txBody>
          <a:bodyPr wrap="square" lIns="0" tIns="0" rIns="0" bIns="0" rtlCol="0"/>
          <a:lstStyle/>
          <a:p>
            <a:endParaRPr/>
          </a:p>
        </p:txBody>
      </p:sp>
      <p:sp>
        <p:nvSpPr>
          <p:cNvPr id="6" name="object 6"/>
          <p:cNvSpPr/>
          <p:nvPr/>
        </p:nvSpPr>
        <p:spPr>
          <a:xfrm>
            <a:off x="359994" y="2907894"/>
            <a:ext cx="1151255" cy="1353820"/>
          </a:xfrm>
          <a:custGeom>
            <a:avLst/>
            <a:gdLst/>
            <a:ahLst/>
            <a:cxnLst/>
            <a:rect l="l" t="t" r="r" b="b"/>
            <a:pathLst>
              <a:path w="1151255" h="1353820">
                <a:moveTo>
                  <a:pt x="834872" y="0"/>
                </a:moveTo>
                <a:lnTo>
                  <a:pt x="0" y="0"/>
                </a:lnTo>
                <a:lnTo>
                  <a:pt x="711" y="52681"/>
                </a:lnTo>
                <a:lnTo>
                  <a:pt x="2832" y="105010"/>
                </a:lnTo>
                <a:lnTo>
                  <a:pt x="6344" y="156970"/>
                </a:lnTo>
                <a:lnTo>
                  <a:pt x="11231" y="208541"/>
                </a:lnTo>
                <a:lnTo>
                  <a:pt x="17472" y="259706"/>
                </a:lnTo>
                <a:lnTo>
                  <a:pt x="25051" y="310446"/>
                </a:lnTo>
                <a:lnTo>
                  <a:pt x="33948" y="360743"/>
                </a:lnTo>
                <a:lnTo>
                  <a:pt x="44146" y="410579"/>
                </a:lnTo>
                <a:lnTo>
                  <a:pt x="55626" y="459935"/>
                </a:lnTo>
                <a:lnTo>
                  <a:pt x="68370" y="508793"/>
                </a:lnTo>
                <a:lnTo>
                  <a:pt x="82359" y="557136"/>
                </a:lnTo>
                <a:lnTo>
                  <a:pt x="97577" y="604944"/>
                </a:lnTo>
                <a:lnTo>
                  <a:pt x="114003" y="652200"/>
                </a:lnTo>
                <a:lnTo>
                  <a:pt x="131620" y="698885"/>
                </a:lnTo>
                <a:lnTo>
                  <a:pt x="150410" y="744981"/>
                </a:lnTo>
                <a:lnTo>
                  <a:pt x="170355" y="790470"/>
                </a:lnTo>
                <a:lnTo>
                  <a:pt x="191436" y="835334"/>
                </a:lnTo>
                <a:lnTo>
                  <a:pt x="213634" y="879554"/>
                </a:lnTo>
                <a:lnTo>
                  <a:pt x="236933" y="923111"/>
                </a:lnTo>
                <a:lnTo>
                  <a:pt x="261313" y="965989"/>
                </a:lnTo>
                <a:lnTo>
                  <a:pt x="286756" y="1008168"/>
                </a:lnTo>
                <a:lnTo>
                  <a:pt x="313244" y="1049630"/>
                </a:lnTo>
                <a:lnTo>
                  <a:pt x="340759" y="1090357"/>
                </a:lnTo>
                <a:lnTo>
                  <a:pt x="369282" y="1130332"/>
                </a:lnTo>
                <a:lnTo>
                  <a:pt x="398796" y="1169534"/>
                </a:lnTo>
                <a:lnTo>
                  <a:pt x="429281" y="1207947"/>
                </a:lnTo>
                <a:lnTo>
                  <a:pt x="460720" y="1245552"/>
                </a:lnTo>
                <a:lnTo>
                  <a:pt x="493095" y="1282331"/>
                </a:lnTo>
                <a:lnTo>
                  <a:pt x="526387" y="1318265"/>
                </a:lnTo>
                <a:lnTo>
                  <a:pt x="560578" y="1353337"/>
                </a:lnTo>
                <a:lnTo>
                  <a:pt x="1150912" y="762990"/>
                </a:lnTo>
                <a:lnTo>
                  <a:pt x="1117238" y="727768"/>
                </a:lnTo>
                <a:lnTo>
                  <a:pt x="1085167" y="691056"/>
                </a:lnTo>
                <a:lnTo>
                  <a:pt x="1054755" y="652910"/>
                </a:lnTo>
                <a:lnTo>
                  <a:pt x="1026059" y="613387"/>
                </a:lnTo>
                <a:lnTo>
                  <a:pt x="999135" y="572544"/>
                </a:lnTo>
                <a:lnTo>
                  <a:pt x="974039" y="530437"/>
                </a:lnTo>
                <a:lnTo>
                  <a:pt x="950829" y="487122"/>
                </a:lnTo>
                <a:lnTo>
                  <a:pt x="929561" y="442656"/>
                </a:lnTo>
                <a:lnTo>
                  <a:pt x="910292" y="397096"/>
                </a:lnTo>
                <a:lnTo>
                  <a:pt x="893077" y="350498"/>
                </a:lnTo>
                <a:lnTo>
                  <a:pt x="877975" y="302918"/>
                </a:lnTo>
                <a:lnTo>
                  <a:pt x="865040" y="254414"/>
                </a:lnTo>
                <a:lnTo>
                  <a:pt x="854331" y="205042"/>
                </a:lnTo>
                <a:lnTo>
                  <a:pt x="845902" y="154857"/>
                </a:lnTo>
                <a:lnTo>
                  <a:pt x="839812" y="103918"/>
                </a:lnTo>
                <a:lnTo>
                  <a:pt x="836117" y="52280"/>
                </a:lnTo>
                <a:lnTo>
                  <a:pt x="834872" y="0"/>
                </a:lnTo>
                <a:close/>
              </a:path>
            </a:pathLst>
          </a:custGeom>
          <a:solidFill>
            <a:srgbClr val="474644"/>
          </a:solidFill>
        </p:spPr>
        <p:txBody>
          <a:bodyPr wrap="square" lIns="0" tIns="0" rIns="0" bIns="0" rtlCol="0"/>
          <a:lstStyle/>
          <a:p>
            <a:endParaRPr/>
          </a:p>
        </p:txBody>
      </p:sp>
      <p:sp>
        <p:nvSpPr>
          <p:cNvPr id="7" name="object 7"/>
          <p:cNvSpPr/>
          <p:nvPr/>
        </p:nvSpPr>
        <p:spPr>
          <a:xfrm>
            <a:off x="3036915" y="2907894"/>
            <a:ext cx="1151255" cy="1353820"/>
          </a:xfrm>
          <a:custGeom>
            <a:avLst/>
            <a:gdLst/>
            <a:ahLst/>
            <a:cxnLst/>
            <a:rect l="l" t="t" r="r" b="b"/>
            <a:pathLst>
              <a:path w="1151254" h="1353820">
                <a:moveTo>
                  <a:pt x="1150924" y="0"/>
                </a:moveTo>
                <a:lnTo>
                  <a:pt x="316052" y="0"/>
                </a:lnTo>
                <a:lnTo>
                  <a:pt x="314807" y="52280"/>
                </a:lnTo>
                <a:lnTo>
                  <a:pt x="311112" y="103918"/>
                </a:lnTo>
                <a:lnTo>
                  <a:pt x="305021" y="154857"/>
                </a:lnTo>
                <a:lnTo>
                  <a:pt x="296593" y="205042"/>
                </a:lnTo>
                <a:lnTo>
                  <a:pt x="285883" y="254414"/>
                </a:lnTo>
                <a:lnTo>
                  <a:pt x="272949" y="302918"/>
                </a:lnTo>
                <a:lnTo>
                  <a:pt x="257846" y="350498"/>
                </a:lnTo>
                <a:lnTo>
                  <a:pt x="240631" y="397096"/>
                </a:lnTo>
                <a:lnTo>
                  <a:pt x="221361" y="442656"/>
                </a:lnTo>
                <a:lnTo>
                  <a:pt x="200092" y="487122"/>
                </a:lnTo>
                <a:lnTo>
                  <a:pt x="176881" y="530437"/>
                </a:lnTo>
                <a:lnTo>
                  <a:pt x="151785" y="572544"/>
                </a:lnTo>
                <a:lnTo>
                  <a:pt x="124859" y="613387"/>
                </a:lnTo>
                <a:lnTo>
                  <a:pt x="96162" y="652910"/>
                </a:lnTo>
                <a:lnTo>
                  <a:pt x="65748" y="691056"/>
                </a:lnTo>
                <a:lnTo>
                  <a:pt x="33675" y="727768"/>
                </a:lnTo>
                <a:lnTo>
                  <a:pt x="0" y="762990"/>
                </a:lnTo>
                <a:lnTo>
                  <a:pt x="590359" y="1353337"/>
                </a:lnTo>
                <a:lnTo>
                  <a:pt x="624550" y="1318265"/>
                </a:lnTo>
                <a:lnTo>
                  <a:pt x="657841" y="1282331"/>
                </a:lnTo>
                <a:lnTo>
                  <a:pt x="690216" y="1245552"/>
                </a:lnTo>
                <a:lnTo>
                  <a:pt x="721655" y="1207947"/>
                </a:lnTo>
                <a:lnTo>
                  <a:pt x="752140" y="1169534"/>
                </a:lnTo>
                <a:lnTo>
                  <a:pt x="781653" y="1130332"/>
                </a:lnTo>
                <a:lnTo>
                  <a:pt x="810176" y="1090357"/>
                </a:lnTo>
                <a:lnTo>
                  <a:pt x="837690" y="1049630"/>
                </a:lnTo>
                <a:lnTo>
                  <a:pt x="864178" y="1008168"/>
                </a:lnTo>
                <a:lnTo>
                  <a:pt x="889620" y="965989"/>
                </a:lnTo>
                <a:lnTo>
                  <a:pt x="914000" y="923111"/>
                </a:lnTo>
                <a:lnTo>
                  <a:pt x="937298" y="879554"/>
                </a:lnTo>
                <a:lnTo>
                  <a:pt x="959496" y="835334"/>
                </a:lnTo>
                <a:lnTo>
                  <a:pt x="980576" y="790470"/>
                </a:lnTo>
                <a:lnTo>
                  <a:pt x="1000520" y="744981"/>
                </a:lnTo>
                <a:lnTo>
                  <a:pt x="1019309" y="698885"/>
                </a:lnTo>
                <a:lnTo>
                  <a:pt x="1036926" y="652200"/>
                </a:lnTo>
                <a:lnTo>
                  <a:pt x="1053352" y="604944"/>
                </a:lnTo>
                <a:lnTo>
                  <a:pt x="1068568" y="557136"/>
                </a:lnTo>
                <a:lnTo>
                  <a:pt x="1082557" y="508793"/>
                </a:lnTo>
                <a:lnTo>
                  <a:pt x="1095301" y="459935"/>
                </a:lnTo>
                <a:lnTo>
                  <a:pt x="1106780" y="410579"/>
                </a:lnTo>
                <a:lnTo>
                  <a:pt x="1116977" y="360743"/>
                </a:lnTo>
                <a:lnTo>
                  <a:pt x="1125874" y="310446"/>
                </a:lnTo>
                <a:lnTo>
                  <a:pt x="1133452" y="259706"/>
                </a:lnTo>
                <a:lnTo>
                  <a:pt x="1139694" y="208541"/>
                </a:lnTo>
                <a:lnTo>
                  <a:pt x="1144580" y="156970"/>
                </a:lnTo>
                <a:lnTo>
                  <a:pt x="1148092" y="105010"/>
                </a:lnTo>
                <a:lnTo>
                  <a:pt x="1150219" y="52280"/>
                </a:lnTo>
                <a:lnTo>
                  <a:pt x="1150924" y="0"/>
                </a:lnTo>
                <a:close/>
              </a:path>
            </a:pathLst>
          </a:custGeom>
          <a:solidFill>
            <a:srgbClr val="30302F"/>
          </a:solidFill>
        </p:spPr>
        <p:txBody>
          <a:bodyPr wrap="square" lIns="0" tIns="0" rIns="0" bIns="0" rtlCol="0"/>
          <a:lstStyle/>
          <a:p>
            <a:endParaRPr/>
          </a:p>
        </p:txBody>
      </p:sp>
      <p:sp>
        <p:nvSpPr>
          <p:cNvPr id="8" name="object 8"/>
          <p:cNvSpPr/>
          <p:nvPr/>
        </p:nvSpPr>
        <p:spPr>
          <a:xfrm>
            <a:off x="920578" y="3670881"/>
            <a:ext cx="1353820" cy="1151255"/>
          </a:xfrm>
          <a:custGeom>
            <a:avLst/>
            <a:gdLst/>
            <a:ahLst/>
            <a:cxnLst/>
            <a:rect l="l" t="t" r="r" b="b"/>
            <a:pathLst>
              <a:path w="1353820" h="1151254">
                <a:moveTo>
                  <a:pt x="590334" y="0"/>
                </a:moveTo>
                <a:lnTo>
                  <a:pt x="0" y="590359"/>
                </a:lnTo>
                <a:lnTo>
                  <a:pt x="35071" y="624550"/>
                </a:lnTo>
                <a:lnTo>
                  <a:pt x="71005" y="657841"/>
                </a:lnTo>
                <a:lnTo>
                  <a:pt x="107784" y="690216"/>
                </a:lnTo>
                <a:lnTo>
                  <a:pt x="145389" y="721655"/>
                </a:lnTo>
                <a:lnTo>
                  <a:pt x="183802" y="752140"/>
                </a:lnTo>
                <a:lnTo>
                  <a:pt x="223005" y="781653"/>
                </a:lnTo>
                <a:lnTo>
                  <a:pt x="262979" y="810176"/>
                </a:lnTo>
                <a:lnTo>
                  <a:pt x="303706" y="837690"/>
                </a:lnTo>
                <a:lnTo>
                  <a:pt x="345169" y="864178"/>
                </a:lnTo>
                <a:lnTo>
                  <a:pt x="387348" y="889620"/>
                </a:lnTo>
                <a:lnTo>
                  <a:pt x="430225" y="914000"/>
                </a:lnTo>
                <a:lnTo>
                  <a:pt x="473783" y="937298"/>
                </a:lnTo>
                <a:lnTo>
                  <a:pt x="518003" y="959496"/>
                </a:lnTo>
                <a:lnTo>
                  <a:pt x="562866" y="980576"/>
                </a:lnTo>
                <a:lnTo>
                  <a:pt x="608355" y="1000520"/>
                </a:lnTo>
                <a:lnTo>
                  <a:pt x="654451" y="1019309"/>
                </a:lnTo>
                <a:lnTo>
                  <a:pt x="701136" y="1036926"/>
                </a:lnTo>
                <a:lnTo>
                  <a:pt x="748392" y="1053352"/>
                </a:lnTo>
                <a:lnTo>
                  <a:pt x="796200" y="1068568"/>
                </a:lnTo>
                <a:lnTo>
                  <a:pt x="844543" y="1082557"/>
                </a:lnTo>
                <a:lnTo>
                  <a:pt x="893401" y="1095301"/>
                </a:lnTo>
                <a:lnTo>
                  <a:pt x="942758" y="1106780"/>
                </a:lnTo>
                <a:lnTo>
                  <a:pt x="992594" y="1116977"/>
                </a:lnTo>
                <a:lnTo>
                  <a:pt x="1042891" y="1125874"/>
                </a:lnTo>
                <a:lnTo>
                  <a:pt x="1093631" y="1133452"/>
                </a:lnTo>
                <a:lnTo>
                  <a:pt x="1144795" y="1139694"/>
                </a:lnTo>
                <a:lnTo>
                  <a:pt x="1196367" y="1144580"/>
                </a:lnTo>
                <a:lnTo>
                  <a:pt x="1248326" y="1148092"/>
                </a:lnTo>
                <a:lnTo>
                  <a:pt x="1300656" y="1150213"/>
                </a:lnTo>
                <a:lnTo>
                  <a:pt x="1353337" y="1150924"/>
                </a:lnTo>
                <a:lnTo>
                  <a:pt x="1353337" y="316052"/>
                </a:lnTo>
                <a:lnTo>
                  <a:pt x="1301057" y="314807"/>
                </a:lnTo>
                <a:lnTo>
                  <a:pt x="1249419" y="311112"/>
                </a:lnTo>
                <a:lnTo>
                  <a:pt x="1198480" y="305022"/>
                </a:lnTo>
                <a:lnTo>
                  <a:pt x="1148296" y="296595"/>
                </a:lnTo>
                <a:lnTo>
                  <a:pt x="1098924" y="285886"/>
                </a:lnTo>
                <a:lnTo>
                  <a:pt x="1050421" y="272952"/>
                </a:lnTo>
                <a:lnTo>
                  <a:pt x="1002842" y="257849"/>
                </a:lnTo>
                <a:lnTo>
                  <a:pt x="956244" y="240635"/>
                </a:lnTo>
                <a:lnTo>
                  <a:pt x="910684" y="221366"/>
                </a:lnTo>
                <a:lnTo>
                  <a:pt x="866217" y="200097"/>
                </a:lnTo>
                <a:lnTo>
                  <a:pt x="822902" y="176887"/>
                </a:lnTo>
                <a:lnTo>
                  <a:pt x="780794" y="151790"/>
                </a:lnTo>
                <a:lnTo>
                  <a:pt x="739949" y="124865"/>
                </a:lnTo>
                <a:lnTo>
                  <a:pt x="700424" y="96166"/>
                </a:lnTo>
                <a:lnTo>
                  <a:pt x="662275" y="65751"/>
                </a:lnTo>
                <a:lnTo>
                  <a:pt x="625560" y="33677"/>
                </a:lnTo>
                <a:lnTo>
                  <a:pt x="590334" y="0"/>
                </a:lnTo>
                <a:close/>
              </a:path>
            </a:pathLst>
          </a:custGeom>
          <a:solidFill>
            <a:srgbClr val="403E3D"/>
          </a:solidFill>
        </p:spPr>
        <p:txBody>
          <a:bodyPr wrap="square" lIns="0" tIns="0" rIns="0" bIns="0" rtlCol="0"/>
          <a:lstStyle/>
          <a:p>
            <a:endParaRPr/>
          </a:p>
        </p:txBody>
      </p:sp>
      <p:sp>
        <p:nvSpPr>
          <p:cNvPr id="9" name="object 9"/>
          <p:cNvSpPr/>
          <p:nvPr/>
        </p:nvSpPr>
        <p:spPr>
          <a:xfrm>
            <a:off x="2273917" y="3670877"/>
            <a:ext cx="1353820" cy="1151255"/>
          </a:xfrm>
          <a:custGeom>
            <a:avLst/>
            <a:gdLst/>
            <a:ahLst/>
            <a:cxnLst/>
            <a:rect l="l" t="t" r="r" b="b"/>
            <a:pathLst>
              <a:path w="1353820" h="1151254">
                <a:moveTo>
                  <a:pt x="763003" y="0"/>
                </a:moveTo>
                <a:lnTo>
                  <a:pt x="727777" y="33677"/>
                </a:lnTo>
                <a:lnTo>
                  <a:pt x="691061" y="65751"/>
                </a:lnTo>
                <a:lnTo>
                  <a:pt x="652912" y="96166"/>
                </a:lnTo>
                <a:lnTo>
                  <a:pt x="613386" y="124865"/>
                </a:lnTo>
                <a:lnTo>
                  <a:pt x="572541" y="151790"/>
                </a:lnTo>
                <a:lnTo>
                  <a:pt x="530431" y="176887"/>
                </a:lnTo>
                <a:lnTo>
                  <a:pt x="487115" y="200097"/>
                </a:lnTo>
                <a:lnTo>
                  <a:pt x="442648" y="221366"/>
                </a:lnTo>
                <a:lnTo>
                  <a:pt x="397088" y="240635"/>
                </a:lnTo>
                <a:lnTo>
                  <a:pt x="350489" y="257849"/>
                </a:lnTo>
                <a:lnTo>
                  <a:pt x="302910" y="272952"/>
                </a:lnTo>
                <a:lnTo>
                  <a:pt x="254406" y="285886"/>
                </a:lnTo>
                <a:lnTo>
                  <a:pt x="205035" y="296595"/>
                </a:lnTo>
                <a:lnTo>
                  <a:pt x="154852" y="305022"/>
                </a:lnTo>
                <a:lnTo>
                  <a:pt x="103914" y="311112"/>
                </a:lnTo>
                <a:lnTo>
                  <a:pt x="52278" y="314807"/>
                </a:lnTo>
                <a:lnTo>
                  <a:pt x="0" y="316052"/>
                </a:lnTo>
                <a:lnTo>
                  <a:pt x="0" y="1150937"/>
                </a:lnTo>
                <a:lnTo>
                  <a:pt x="52682" y="1150226"/>
                </a:lnTo>
                <a:lnTo>
                  <a:pt x="105013" y="1148105"/>
                </a:lnTo>
                <a:lnTo>
                  <a:pt x="156973" y="1144592"/>
                </a:lnTo>
                <a:lnTo>
                  <a:pt x="208545" y="1139706"/>
                </a:lnTo>
                <a:lnTo>
                  <a:pt x="259711" y="1133465"/>
                </a:lnTo>
                <a:lnTo>
                  <a:pt x="310452" y="1125887"/>
                </a:lnTo>
                <a:lnTo>
                  <a:pt x="360750" y="1116990"/>
                </a:lnTo>
                <a:lnTo>
                  <a:pt x="410586" y="1106793"/>
                </a:lnTo>
                <a:lnTo>
                  <a:pt x="459943" y="1095313"/>
                </a:lnTo>
                <a:lnTo>
                  <a:pt x="508802" y="1082570"/>
                </a:lnTo>
                <a:lnTo>
                  <a:pt x="557146" y="1068580"/>
                </a:lnTo>
                <a:lnTo>
                  <a:pt x="604954" y="1053364"/>
                </a:lnTo>
                <a:lnTo>
                  <a:pt x="652211" y="1036938"/>
                </a:lnTo>
                <a:lnTo>
                  <a:pt x="698896" y="1019321"/>
                </a:lnTo>
                <a:lnTo>
                  <a:pt x="744993" y="1000531"/>
                </a:lnTo>
                <a:lnTo>
                  <a:pt x="790482" y="980587"/>
                </a:lnTo>
                <a:lnTo>
                  <a:pt x="835346" y="959506"/>
                </a:lnTo>
                <a:lnTo>
                  <a:pt x="879565" y="937308"/>
                </a:lnTo>
                <a:lnTo>
                  <a:pt x="923123" y="914009"/>
                </a:lnTo>
                <a:lnTo>
                  <a:pt x="966001" y="889629"/>
                </a:lnTo>
                <a:lnTo>
                  <a:pt x="1008180" y="864186"/>
                </a:lnTo>
                <a:lnTo>
                  <a:pt x="1049643" y="837698"/>
                </a:lnTo>
                <a:lnTo>
                  <a:pt x="1090370" y="810183"/>
                </a:lnTo>
                <a:lnTo>
                  <a:pt x="1130344" y="781659"/>
                </a:lnTo>
                <a:lnTo>
                  <a:pt x="1169547" y="752145"/>
                </a:lnTo>
                <a:lnTo>
                  <a:pt x="1207960" y="721659"/>
                </a:lnTo>
                <a:lnTo>
                  <a:pt x="1245565" y="690219"/>
                </a:lnTo>
                <a:lnTo>
                  <a:pt x="1282344" y="657844"/>
                </a:lnTo>
                <a:lnTo>
                  <a:pt x="1318278" y="624551"/>
                </a:lnTo>
                <a:lnTo>
                  <a:pt x="1353350" y="590359"/>
                </a:lnTo>
                <a:lnTo>
                  <a:pt x="763003" y="0"/>
                </a:lnTo>
                <a:close/>
              </a:path>
            </a:pathLst>
          </a:custGeom>
          <a:solidFill>
            <a:srgbClr val="383736"/>
          </a:solidFill>
        </p:spPr>
        <p:txBody>
          <a:bodyPr wrap="square" lIns="0" tIns="0" rIns="0" bIns="0" rtlCol="0"/>
          <a:lstStyle/>
          <a:p>
            <a:endParaRPr/>
          </a:p>
        </p:txBody>
      </p:sp>
      <p:sp>
        <p:nvSpPr>
          <p:cNvPr id="10" name="object 10"/>
          <p:cNvSpPr/>
          <p:nvPr/>
        </p:nvSpPr>
        <p:spPr>
          <a:xfrm>
            <a:off x="1185801" y="2138472"/>
            <a:ext cx="795020" cy="769620"/>
          </a:xfrm>
          <a:custGeom>
            <a:avLst/>
            <a:gdLst/>
            <a:ahLst/>
            <a:cxnLst/>
            <a:rect l="l" t="t" r="r" b="b"/>
            <a:pathLst>
              <a:path w="795019" h="769619">
                <a:moveTo>
                  <a:pt x="318706" y="0"/>
                </a:moveTo>
                <a:lnTo>
                  <a:pt x="284746" y="35519"/>
                </a:lnTo>
                <a:lnTo>
                  <a:pt x="252402" y="72542"/>
                </a:lnTo>
                <a:lnTo>
                  <a:pt x="221732" y="111009"/>
                </a:lnTo>
                <a:lnTo>
                  <a:pt x="192793" y="150866"/>
                </a:lnTo>
                <a:lnTo>
                  <a:pt x="165641" y="192054"/>
                </a:lnTo>
                <a:lnTo>
                  <a:pt x="140334" y="234516"/>
                </a:lnTo>
                <a:lnTo>
                  <a:pt x="116928" y="278196"/>
                </a:lnTo>
                <a:lnTo>
                  <a:pt x="95481" y="323037"/>
                </a:lnTo>
                <a:lnTo>
                  <a:pt x="76050" y="368981"/>
                </a:lnTo>
                <a:lnTo>
                  <a:pt x="58691" y="415971"/>
                </a:lnTo>
                <a:lnTo>
                  <a:pt x="43462" y="463951"/>
                </a:lnTo>
                <a:lnTo>
                  <a:pt x="30419" y="512864"/>
                </a:lnTo>
                <a:lnTo>
                  <a:pt x="19620" y="562651"/>
                </a:lnTo>
                <a:lnTo>
                  <a:pt x="11122" y="613257"/>
                </a:lnTo>
                <a:lnTo>
                  <a:pt x="4981" y="664625"/>
                </a:lnTo>
                <a:lnTo>
                  <a:pt x="1254" y="716697"/>
                </a:lnTo>
                <a:lnTo>
                  <a:pt x="0" y="769416"/>
                </a:lnTo>
                <a:lnTo>
                  <a:pt x="673442" y="769416"/>
                </a:lnTo>
                <a:lnTo>
                  <a:pt x="676232" y="721059"/>
                </a:lnTo>
                <a:lnTo>
                  <a:pt x="684393" y="674339"/>
                </a:lnTo>
                <a:lnTo>
                  <a:pt x="697614" y="629568"/>
                </a:lnTo>
                <a:lnTo>
                  <a:pt x="715586" y="587057"/>
                </a:lnTo>
                <a:lnTo>
                  <a:pt x="737997" y="547118"/>
                </a:lnTo>
                <a:lnTo>
                  <a:pt x="764536" y="510061"/>
                </a:lnTo>
                <a:lnTo>
                  <a:pt x="794893" y="476199"/>
                </a:lnTo>
                <a:lnTo>
                  <a:pt x="318706" y="0"/>
                </a:lnTo>
                <a:close/>
              </a:path>
            </a:pathLst>
          </a:custGeom>
          <a:solidFill>
            <a:srgbClr val="ACB4B4"/>
          </a:solidFill>
        </p:spPr>
        <p:txBody>
          <a:bodyPr wrap="square" lIns="0" tIns="0" rIns="0" bIns="0" rtlCol="0"/>
          <a:lstStyle/>
          <a:p>
            <a:endParaRPr/>
          </a:p>
        </p:txBody>
      </p:sp>
      <p:sp>
        <p:nvSpPr>
          <p:cNvPr id="11" name="object 11"/>
          <p:cNvSpPr/>
          <p:nvPr/>
        </p:nvSpPr>
        <p:spPr>
          <a:xfrm>
            <a:off x="1185799" y="2907894"/>
            <a:ext cx="795020" cy="769620"/>
          </a:xfrm>
          <a:custGeom>
            <a:avLst/>
            <a:gdLst/>
            <a:ahLst/>
            <a:cxnLst/>
            <a:rect l="l" t="t" r="r" b="b"/>
            <a:pathLst>
              <a:path w="795019" h="769620">
                <a:moveTo>
                  <a:pt x="673442" y="0"/>
                </a:moveTo>
                <a:lnTo>
                  <a:pt x="0" y="0"/>
                </a:lnTo>
                <a:lnTo>
                  <a:pt x="1254" y="52719"/>
                </a:lnTo>
                <a:lnTo>
                  <a:pt x="4981" y="104791"/>
                </a:lnTo>
                <a:lnTo>
                  <a:pt x="11122" y="156158"/>
                </a:lnTo>
                <a:lnTo>
                  <a:pt x="19620" y="206764"/>
                </a:lnTo>
                <a:lnTo>
                  <a:pt x="30419" y="256552"/>
                </a:lnTo>
                <a:lnTo>
                  <a:pt x="43462" y="305464"/>
                </a:lnTo>
                <a:lnTo>
                  <a:pt x="58691" y="353444"/>
                </a:lnTo>
                <a:lnTo>
                  <a:pt x="76050" y="400434"/>
                </a:lnTo>
                <a:lnTo>
                  <a:pt x="95481" y="446377"/>
                </a:lnTo>
                <a:lnTo>
                  <a:pt x="116928" y="491217"/>
                </a:lnTo>
                <a:lnTo>
                  <a:pt x="140334" y="534896"/>
                </a:lnTo>
                <a:lnTo>
                  <a:pt x="165641" y="577357"/>
                </a:lnTo>
                <a:lnTo>
                  <a:pt x="192793" y="618544"/>
                </a:lnTo>
                <a:lnTo>
                  <a:pt x="221732" y="658399"/>
                </a:lnTo>
                <a:lnTo>
                  <a:pt x="252402" y="696866"/>
                </a:lnTo>
                <a:lnTo>
                  <a:pt x="284746" y="733886"/>
                </a:lnTo>
                <a:lnTo>
                  <a:pt x="318706" y="769404"/>
                </a:lnTo>
                <a:lnTo>
                  <a:pt x="794893" y="293217"/>
                </a:lnTo>
                <a:lnTo>
                  <a:pt x="764540" y="259359"/>
                </a:lnTo>
                <a:lnTo>
                  <a:pt x="738002" y="222306"/>
                </a:lnTo>
                <a:lnTo>
                  <a:pt x="715591" y="182368"/>
                </a:lnTo>
                <a:lnTo>
                  <a:pt x="697618" y="139857"/>
                </a:lnTo>
                <a:lnTo>
                  <a:pt x="684395" y="95085"/>
                </a:lnTo>
                <a:lnTo>
                  <a:pt x="676232" y="48362"/>
                </a:lnTo>
                <a:lnTo>
                  <a:pt x="673442" y="0"/>
                </a:lnTo>
                <a:close/>
              </a:path>
            </a:pathLst>
          </a:custGeom>
          <a:solidFill>
            <a:srgbClr val="A7B0B0"/>
          </a:solidFill>
        </p:spPr>
        <p:txBody>
          <a:bodyPr wrap="square" lIns="0" tIns="0" rIns="0" bIns="0" rtlCol="0"/>
          <a:lstStyle/>
          <a:p>
            <a:endParaRPr/>
          </a:p>
        </p:txBody>
      </p:sp>
      <p:sp>
        <p:nvSpPr>
          <p:cNvPr id="12" name="object 12"/>
          <p:cNvSpPr/>
          <p:nvPr/>
        </p:nvSpPr>
        <p:spPr>
          <a:xfrm>
            <a:off x="1504508" y="3201108"/>
            <a:ext cx="769620" cy="795020"/>
          </a:xfrm>
          <a:custGeom>
            <a:avLst/>
            <a:gdLst/>
            <a:ahLst/>
            <a:cxnLst/>
            <a:rect l="l" t="t" r="r" b="b"/>
            <a:pathLst>
              <a:path w="769619" h="795020">
                <a:moveTo>
                  <a:pt x="476186" y="0"/>
                </a:moveTo>
                <a:lnTo>
                  <a:pt x="0" y="476199"/>
                </a:lnTo>
                <a:lnTo>
                  <a:pt x="35517" y="510159"/>
                </a:lnTo>
                <a:lnTo>
                  <a:pt x="72538" y="542502"/>
                </a:lnTo>
                <a:lnTo>
                  <a:pt x="111004" y="573172"/>
                </a:lnTo>
                <a:lnTo>
                  <a:pt x="150859" y="602112"/>
                </a:lnTo>
                <a:lnTo>
                  <a:pt x="192046" y="629263"/>
                </a:lnTo>
                <a:lnTo>
                  <a:pt x="234507" y="654571"/>
                </a:lnTo>
                <a:lnTo>
                  <a:pt x="278186" y="677976"/>
                </a:lnTo>
                <a:lnTo>
                  <a:pt x="323026" y="699423"/>
                </a:lnTo>
                <a:lnTo>
                  <a:pt x="368969" y="718855"/>
                </a:lnTo>
                <a:lnTo>
                  <a:pt x="415959" y="736214"/>
                </a:lnTo>
                <a:lnTo>
                  <a:pt x="463939" y="751443"/>
                </a:lnTo>
                <a:lnTo>
                  <a:pt x="512851" y="764485"/>
                </a:lnTo>
                <a:lnTo>
                  <a:pt x="562639" y="775285"/>
                </a:lnTo>
                <a:lnTo>
                  <a:pt x="613245" y="783783"/>
                </a:lnTo>
                <a:lnTo>
                  <a:pt x="664612" y="789924"/>
                </a:lnTo>
                <a:lnTo>
                  <a:pt x="716684" y="793650"/>
                </a:lnTo>
                <a:lnTo>
                  <a:pt x="769404" y="794905"/>
                </a:lnTo>
                <a:lnTo>
                  <a:pt x="769404" y="121450"/>
                </a:lnTo>
                <a:lnTo>
                  <a:pt x="721046" y="118660"/>
                </a:lnTo>
                <a:lnTo>
                  <a:pt x="674326" y="110499"/>
                </a:lnTo>
                <a:lnTo>
                  <a:pt x="629555" y="97278"/>
                </a:lnTo>
                <a:lnTo>
                  <a:pt x="587044" y="79306"/>
                </a:lnTo>
                <a:lnTo>
                  <a:pt x="547105" y="56895"/>
                </a:lnTo>
                <a:lnTo>
                  <a:pt x="510049" y="30356"/>
                </a:lnTo>
                <a:lnTo>
                  <a:pt x="476186" y="0"/>
                </a:lnTo>
                <a:close/>
              </a:path>
            </a:pathLst>
          </a:custGeom>
          <a:solidFill>
            <a:srgbClr val="A2ACAC"/>
          </a:solidFill>
        </p:spPr>
        <p:txBody>
          <a:bodyPr wrap="square" lIns="0" tIns="0" rIns="0" bIns="0" rtlCol="0"/>
          <a:lstStyle/>
          <a:p>
            <a:endParaRPr/>
          </a:p>
        </p:txBody>
      </p:sp>
      <p:sp>
        <p:nvSpPr>
          <p:cNvPr id="13" name="object 13"/>
          <p:cNvSpPr/>
          <p:nvPr/>
        </p:nvSpPr>
        <p:spPr>
          <a:xfrm>
            <a:off x="1504513" y="1819781"/>
            <a:ext cx="769620" cy="795020"/>
          </a:xfrm>
          <a:custGeom>
            <a:avLst/>
            <a:gdLst/>
            <a:ahLst/>
            <a:cxnLst/>
            <a:rect l="l" t="t" r="r" b="b"/>
            <a:pathLst>
              <a:path w="769619" h="795019">
                <a:moveTo>
                  <a:pt x="769404" y="0"/>
                </a:moveTo>
                <a:lnTo>
                  <a:pt x="716682" y="1254"/>
                </a:lnTo>
                <a:lnTo>
                  <a:pt x="664609" y="4981"/>
                </a:lnTo>
                <a:lnTo>
                  <a:pt x="613240" y="11122"/>
                </a:lnTo>
                <a:lnTo>
                  <a:pt x="562634" y="19620"/>
                </a:lnTo>
                <a:lnTo>
                  <a:pt x="512846" y="30419"/>
                </a:lnTo>
                <a:lnTo>
                  <a:pt x="463933" y="43461"/>
                </a:lnTo>
                <a:lnTo>
                  <a:pt x="415954" y="58690"/>
                </a:lnTo>
                <a:lnTo>
                  <a:pt x="368964" y="76049"/>
                </a:lnTo>
                <a:lnTo>
                  <a:pt x="323022" y="95480"/>
                </a:lnTo>
                <a:lnTo>
                  <a:pt x="278182" y="116926"/>
                </a:lnTo>
                <a:lnTo>
                  <a:pt x="234504" y="140331"/>
                </a:lnTo>
                <a:lnTo>
                  <a:pt x="192043" y="165637"/>
                </a:lnTo>
                <a:lnTo>
                  <a:pt x="150857" y="192787"/>
                </a:lnTo>
                <a:lnTo>
                  <a:pt x="111003" y="221725"/>
                </a:lnTo>
                <a:lnTo>
                  <a:pt x="72537" y="252394"/>
                </a:lnTo>
                <a:lnTo>
                  <a:pt x="35517" y="284735"/>
                </a:lnTo>
                <a:lnTo>
                  <a:pt x="0" y="318693"/>
                </a:lnTo>
                <a:lnTo>
                  <a:pt x="476186" y="794893"/>
                </a:lnTo>
                <a:lnTo>
                  <a:pt x="510044" y="764540"/>
                </a:lnTo>
                <a:lnTo>
                  <a:pt x="547097" y="738002"/>
                </a:lnTo>
                <a:lnTo>
                  <a:pt x="587035" y="715591"/>
                </a:lnTo>
                <a:lnTo>
                  <a:pt x="629546" y="697618"/>
                </a:lnTo>
                <a:lnTo>
                  <a:pt x="674318" y="684395"/>
                </a:lnTo>
                <a:lnTo>
                  <a:pt x="721041" y="676232"/>
                </a:lnTo>
                <a:lnTo>
                  <a:pt x="769404" y="673442"/>
                </a:lnTo>
                <a:lnTo>
                  <a:pt x="769404" y="0"/>
                </a:lnTo>
                <a:close/>
              </a:path>
            </a:pathLst>
          </a:custGeom>
          <a:solidFill>
            <a:srgbClr val="B1B9B9"/>
          </a:solidFill>
        </p:spPr>
        <p:txBody>
          <a:bodyPr wrap="square" lIns="0" tIns="0" rIns="0" bIns="0" rtlCol="0"/>
          <a:lstStyle/>
          <a:p>
            <a:endParaRPr/>
          </a:p>
        </p:txBody>
      </p:sp>
      <p:sp>
        <p:nvSpPr>
          <p:cNvPr id="14" name="object 14"/>
          <p:cNvSpPr/>
          <p:nvPr/>
        </p:nvSpPr>
        <p:spPr>
          <a:xfrm>
            <a:off x="2273917" y="1819780"/>
            <a:ext cx="769620" cy="795020"/>
          </a:xfrm>
          <a:custGeom>
            <a:avLst/>
            <a:gdLst/>
            <a:ahLst/>
            <a:cxnLst/>
            <a:rect l="l" t="t" r="r" b="b"/>
            <a:pathLst>
              <a:path w="769619" h="795019">
                <a:moveTo>
                  <a:pt x="12" y="0"/>
                </a:moveTo>
                <a:lnTo>
                  <a:pt x="0" y="673442"/>
                </a:lnTo>
                <a:lnTo>
                  <a:pt x="48352" y="676232"/>
                </a:lnTo>
                <a:lnTo>
                  <a:pt x="95069" y="684395"/>
                </a:lnTo>
                <a:lnTo>
                  <a:pt x="139838" y="697619"/>
                </a:lnTo>
                <a:lnTo>
                  <a:pt x="182347" y="715594"/>
                </a:lnTo>
                <a:lnTo>
                  <a:pt x="222286" y="738007"/>
                </a:lnTo>
                <a:lnTo>
                  <a:pt x="259342" y="764548"/>
                </a:lnTo>
                <a:lnTo>
                  <a:pt x="293204" y="794905"/>
                </a:lnTo>
                <a:lnTo>
                  <a:pt x="769404" y="318693"/>
                </a:lnTo>
                <a:lnTo>
                  <a:pt x="733886" y="284735"/>
                </a:lnTo>
                <a:lnTo>
                  <a:pt x="696866" y="252394"/>
                </a:lnTo>
                <a:lnTo>
                  <a:pt x="658400" y="221725"/>
                </a:lnTo>
                <a:lnTo>
                  <a:pt x="618546" y="192787"/>
                </a:lnTo>
                <a:lnTo>
                  <a:pt x="577360" y="165637"/>
                </a:lnTo>
                <a:lnTo>
                  <a:pt x="534900" y="140331"/>
                </a:lnTo>
                <a:lnTo>
                  <a:pt x="491222" y="116926"/>
                </a:lnTo>
                <a:lnTo>
                  <a:pt x="446383" y="95480"/>
                </a:lnTo>
                <a:lnTo>
                  <a:pt x="400441" y="76049"/>
                </a:lnTo>
                <a:lnTo>
                  <a:pt x="353452" y="58690"/>
                </a:lnTo>
                <a:lnTo>
                  <a:pt x="305473" y="43461"/>
                </a:lnTo>
                <a:lnTo>
                  <a:pt x="256562" y="30419"/>
                </a:lnTo>
                <a:lnTo>
                  <a:pt x="206775" y="19620"/>
                </a:lnTo>
                <a:lnTo>
                  <a:pt x="156170" y="11122"/>
                </a:lnTo>
                <a:lnTo>
                  <a:pt x="104803" y="4981"/>
                </a:lnTo>
                <a:lnTo>
                  <a:pt x="52731" y="1254"/>
                </a:lnTo>
                <a:lnTo>
                  <a:pt x="12" y="0"/>
                </a:lnTo>
                <a:close/>
              </a:path>
            </a:pathLst>
          </a:custGeom>
          <a:solidFill>
            <a:srgbClr val="8E9C9C"/>
          </a:solidFill>
        </p:spPr>
        <p:txBody>
          <a:bodyPr wrap="square" lIns="0" tIns="0" rIns="0" bIns="0" rtlCol="0"/>
          <a:lstStyle/>
          <a:p>
            <a:endParaRPr/>
          </a:p>
        </p:txBody>
      </p:sp>
      <p:sp>
        <p:nvSpPr>
          <p:cNvPr id="15" name="object 15"/>
          <p:cNvSpPr/>
          <p:nvPr/>
        </p:nvSpPr>
        <p:spPr>
          <a:xfrm>
            <a:off x="2567129" y="2138477"/>
            <a:ext cx="795020" cy="769620"/>
          </a:xfrm>
          <a:custGeom>
            <a:avLst/>
            <a:gdLst/>
            <a:ahLst/>
            <a:cxnLst/>
            <a:rect l="l" t="t" r="r" b="b"/>
            <a:pathLst>
              <a:path w="795020" h="769619">
                <a:moveTo>
                  <a:pt x="476199" y="0"/>
                </a:moveTo>
                <a:lnTo>
                  <a:pt x="0" y="476199"/>
                </a:lnTo>
                <a:lnTo>
                  <a:pt x="30353" y="510061"/>
                </a:lnTo>
                <a:lnTo>
                  <a:pt x="56892" y="547116"/>
                </a:lnTo>
                <a:lnTo>
                  <a:pt x="79306" y="587053"/>
                </a:lnTo>
                <a:lnTo>
                  <a:pt x="97281" y="629562"/>
                </a:lnTo>
                <a:lnTo>
                  <a:pt x="110507" y="674333"/>
                </a:lnTo>
                <a:lnTo>
                  <a:pt x="118672" y="721055"/>
                </a:lnTo>
                <a:lnTo>
                  <a:pt x="121462" y="769416"/>
                </a:lnTo>
                <a:lnTo>
                  <a:pt x="794905" y="769404"/>
                </a:lnTo>
                <a:lnTo>
                  <a:pt x="793650" y="716684"/>
                </a:lnTo>
                <a:lnTo>
                  <a:pt x="789924" y="664613"/>
                </a:lnTo>
                <a:lnTo>
                  <a:pt x="783783" y="613246"/>
                </a:lnTo>
                <a:lnTo>
                  <a:pt x="775285" y="562640"/>
                </a:lnTo>
                <a:lnTo>
                  <a:pt x="764485" y="512853"/>
                </a:lnTo>
                <a:lnTo>
                  <a:pt x="751443" y="463942"/>
                </a:lnTo>
                <a:lnTo>
                  <a:pt x="736214" y="415963"/>
                </a:lnTo>
                <a:lnTo>
                  <a:pt x="718855" y="368974"/>
                </a:lnTo>
                <a:lnTo>
                  <a:pt x="699423" y="323031"/>
                </a:lnTo>
                <a:lnTo>
                  <a:pt x="677976" y="278192"/>
                </a:lnTo>
                <a:lnTo>
                  <a:pt x="654571" y="234513"/>
                </a:lnTo>
                <a:lnTo>
                  <a:pt x="629263" y="192051"/>
                </a:lnTo>
                <a:lnTo>
                  <a:pt x="602112" y="150864"/>
                </a:lnTo>
                <a:lnTo>
                  <a:pt x="573172" y="111008"/>
                </a:lnTo>
                <a:lnTo>
                  <a:pt x="542502" y="72541"/>
                </a:lnTo>
                <a:lnTo>
                  <a:pt x="510159" y="35519"/>
                </a:lnTo>
                <a:lnTo>
                  <a:pt x="476199" y="0"/>
                </a:lnTo>
                <a:close/>
              </a:path>
            </a:pathLst>
          </a:custGeom>
          <a:solidFill>
            <a:srgbClr val="93A0A0"/>
          </a:solidFill>
        </p:spPr>
        <p:txBody>
          <a:bodyPr wrap="square" lIns="0" tIns="0" rIns="0" bIns="0" rtlCol="0"/>
          <a:lstStyle/>
          <a:p>
            <a:endParaRPr/>
          </a:p>
        </p:txBody>
      </p:sp>
      <p:sp>
        <p:nvSpPr>
          <p:cNvPr id="16" name="object 16"/>
          <p:cNvSpPr/>
          <p:nvPr/>
        </p:nvSpPr>
        <p:spPr>
          <a:xfrm>
            <a:off x="2273917" y="3201098"/>
            <a:ext cx="769620" cy="795020"/>
          </a:xfrm>
          <a:custGeom>
            <a:avLst/>
            <a:gdLst/>
            <a:ahLst/>
            <a:cxnLst/>
            <a:rect l="l" t="t" r="r" b="b"/>
            <a:pathLst>
              <a:path w="769619" h="795020">
                <a:moveTo>
                  <a:pt x="293204" y="0"/>
                </a:moveTo>
                <a:lnTo>
                  <a:pt x="259342" y="30361"/>
                </a:lnTo>
                <a:lnTo>
                  <a:pt x="222286" y="56903"/>
                </a:lnTo>
                <a:lnTo>
                  <a:pt x="182347" y="79316"/>
                </a:lnTo>
                <a:lnTo>
                  <a:pt x="139838" y="97289"/>
                </a:lnTo>
                <a:lnTo>
                  <a:pt x="95069" y="110512"/>
                </a:lnTo>
                <a:lnTo>
                  <a:pt x="48352" y="118673"/>
                </a:lnTo>
                <a:lnTo>
                  <a:pt x="0" y="121462"/>
                </a:lnTo>
                <a:lnTo>
                  <a:pt x="12" y="794905"/>
                </a:lnTo>
                <a:lnTo>
                  <a:pt x="52731" y="793651"/>
                </a:lnTo>
                <a:lnTo>
                  <a:pt x="104803" y="789925"/>
                </a:lnTo>
                <a:lnTo>
                  <a:pt x="156170" y="783784"/>
                </a:lnTo>
                <a:lnTo>
                  <a:pt x="206775" y="775286"/>
                </a:lnTo>
                <a:lnTo>
                  <a:pt x="256562" y="764488"/>
                </a:lnTo>
                <a:lnTo>
                  <a:pt x="305473" y="751446"/>
                </a:lnTo>
                <a:lnTo>
                  <a:pt x="353452" y="736217"/>
                </a:lnTo>
                <a:lnTo>
                  <a:pt x="400441" y="718859"/>
                </a:lnTo>
                <a:lnTo>
                  <a:pt x="446383" y="699428"/>
                </a:lnTo>
                <a:lnTo>
                  <a:pt x="491222" y="677982"/>
                </a:lnTo>
                <a:lnTo>
                  <a:pt x="534900" y="654576"/>
                </a:lnTo>
                <a:lnTo>
                  <a:pt x="577360" y="629269"/>
                </a:lnTo>
                <a:lnTo>
                  <a:pt x="618546" y="602117"/>
                </a:lnTo>
                <a:lnTo>
                  <a:pt x="658400" y="573177"/>
                </a:lnTo>
                <a:lnTo>
                  <a:pt x="696866" y="542506"/>
                </a:lnTo>
                <a:lnTo>
                  <a:pt x="733886" y="510161"/>
                </a:lnTo>
                <a:lnTo>
                  <a:pt x="769404" y="476199"/>
                </a:lnTo>
                <a:lnTo>
                  <a:pt x="293204" y="0"/>
                </a:lnTo>
                <a:close/>
              </a:path>
            </a:pathLst>
          </a:custGeom>
          <a:solidFill>
            <a:srgbClr val="9DA8A8"/>
          </a:solidFill>
        </p:spPr>
        <p:txBody>
          <a:bodyPr wrap="square" lIns="0" tIns="0" rIns="0" bIns="0" rtlCol="0"/>
          <a:lstStyle/>
          <a:p>
            <a:endParaRPr/>
          </a:p>
        </p:txBody>
      </p:sp>
      <p:sp>
        <p:nvSpPr>
          <p:cNvPr id="17" name="object 17"/>
          <p:cNvSpPr/>
          <p:nvPr/>
        </p:nvSpPr>
        <p:spPr>
          <a:xfrm>
            <a:off x="2567123" y="2907894"/>
            <a:ext cx="795020" cy="769620"/>
          </a:xfrm>
          <a:custGeom>
            <a:avLst/>
            <a:gdLst/>
            <a:ahLst/>
            <a:cxnLst/>
            <a:rect l="l" t="t" r="r" b="b"/>
            <a:pathLst>
              <a:path w="795020" h="769620">
                <a:moveTo>
                  <a:pt x="794905" y="0"/>
                </a:moveTo>
                <a:lnTo>
                  <a:pt x="121462" y="0"/>
                </a:lnTo>
                <a:lnTo>
                  <a:pt x="118672" y="48357"/>
                </a:lnTo>
                <a:lnTo>
                  <a:pt x="110509" y="95077"/>
                </a:lnTo>
                <a:lnTo>
                  <a:pt x="97285" y="139847"/>
                </a:lnTo>
                <a:lnTo>
                  <a:pt x="79311" y="182356"/>
                </a:lnTo>
                <a:lnTo>
                  <a:pt x="56898" y="222293"/>
                </a:lnTo>
                <a:lnTo>
                  <a:pt x="30357" y="259347"/>
                </a:lnTo>
                <a:lnTo>
                  <a:pt x="0" y="293204"/>
                </a:lnTo>
                <a:lnTo>
                  <a:pt x="476199" y="769404"/>
                </a:lnTo>
                <a:lnTo>
                  <a:pt x="510159" y="733884"/>
                </a:lnTo>
                <a:lnTo>
                  <a:pt x="542502" y="696862"/>
                </a:lnTo>
                <a:lnTo>
                  <a:pt x="573172" y="658395"/>
                </a:lnTo>
                <a:lnTo>
                  <a:pt x="602112" y="618539"/>
                </a:lnTo>
                <a:lnTo>
                  <a:pt x="629263" y="577352"/>
                </a:lnTo>
                <a:lnTo>
                  <a:pt x="654571" y="534890"/>
                </a:lnTo>
                <a:lnTo>
                  <a:pt x="677976" y="491211"/>
                </a:lnTo>
                <a:lnTo>
                  <a:pt x="699423" y="446372"/>
                </a:lnTo>
                <a:lnTo>
                  <a:pt x="718855" y="400429"/>
                </a:lnTo>
                <a:lnTo>
                  <a:pt x="736214" y="353440"/>
                </a:lnTo>
                <a:lnTo>
                  <a:pt x="751443" y="305461"/>
                </a:lnTo>
                <a:lnTo>
                  <a:pt x="764485" y="256550"/>
                </a:lnTo>
                <a:lnTo>
                  <a:pt x="775285" y="206763"/>
                </a:lnTo>
                <a:lnTo>
                  <a:pt x="783783" y="156157"/>
                </a:lnTo>
                <a:lnTo>
                  <a:pt x="789924" y="104790"/>
                </a:lnTo>
                <a:lnTo>
                  <a:pt x="793650" y="52719"/>
                </a:lnTo>
                <a:lnTo>
                  <a:pt x="794905" y="0"/>
                </a:lnTo>
                <a:close/>
              </a:path>
            </a:pathLst>
          </a:custGeom>
          <a:solidFill>
            <a:srgbClr val="98A4A4"/>
          </a:solidFill>
        </p:spPr>
        <p:txBody>
          <a:bodyPr wrap="square" lIns="0" tIns="0" rIns="0" bIns="0" rtlCol="0"/>
          <a:lstStyle/>
          <a:p>
            <a:endParaRPr/>
          </a:p>
        </p:txBody>
      </p:sp>
      <p:sp>
        <p:nvSpPr>
          <p:cNvPr id="18" name="object 18"/>
          <p:cNvSpPr txBox="1"/>
          <p:nvPr/>
        </p:nvSpPr>
        <p:spPr>
          <a:xfrm>
            <a:off x="9135209" y="3003194"/>
            <a:ext cx="233679" cy="939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colou</a:t>
            </a:r>
            <a:r>
              <a:rPr sz="1200" dirty="0">
                <a:solidFill>
                  <a:srgbClr val="B8BABC"/>
                </a:solidFill>
                <a:latin typeface="Arial"/>
                <a:cs typeface="Arial"/>
              </a:rPr>
              <a:t>r</a:t>
            </a:r>
            <a:r>
              <a:rPr sz="1200" spc="-70" dirty="0">
                <a:solidFill>
                  <a:srgbClr val="B8BABC"/>
                </a:solidFill>
                <a:latin typeface="Arial"/>
                <a:cs typeface="Arial"/>
              </a:rPr>
              <a:t> </a:t>
            </a:r>
            <a:r>
              <a:rPr sz="1200" spc="-25" dirty="0">
                <a:solidFill>
                  <a:srgbClr val="B8BABC"/>
                </a:solidFill>
                <a:latin typeface="Lucida Sans"/>
                <a:cs typeface="Lucida Sans"/>
              </a:rPr>
              <a:t>palette</a:t>
            </a:r>
            <a:endParaRPr sz="1200">
              <a:latin typeface="Lucida Sans"/>
              <a:cs typeface="Lucida Sans"/>
            </a:endParaRPr>
          </a:p>
        </p:txBody>
      </p:sp>
      <p:sp>
        <p:nvSpPr>
          <p:cNvPr id="19" name="object 19"/>
          <p:cNvSpPr txBox="1"/>
          <p:nvPr/>
        </p:nvSpPr>
        <p:spPr>
          <a:xfrm>
            <a:off x="347300" y="360001"/>
            <a:ext cx="8187055" cy="255904"/>
          </a:xfrm>
          <a:prstGeom prst="rect">
            <a:avLst/>
          </a:prstGeom>
        </p:spPr>
        <p:txBody>
          <a:bodyPr vert="horz" wrap="square" lIns="0" tIns="0" rIns="0" bIns="0" rtlCol="0">
            <a:spAutoFit/>
          </a:bodyPr>
          <a:lstStyle/>
          <a:p>
            <a:pPr marL="12700">
              <a:lnSpc>
                <a:spcPct val="100000"/>
              </a:lnSpc>
              <a:tabLst>
                <a:tab pos="8173720" algn="l"/>
              </a:tabLst>
            </a:pPr>
            <a:r>
              <a:rPr sz="1400" u="sng" spc="-25" dirty="0">
                <a:solidFill>
                  <a:srgbClr val="58595B"/>
                </a:solidFill>
                <a:latin typeface="Arial"/>
                <a:cs typeface="Arial"/>
              </a:rPr>
              <a:t>primary </a:t>
            </a:r>
            <a:r>
              <a:rPr sz="1400" u="sng" spc="-20" dirty="0">
                <a:solidFill>
                  <a:srgbClr val="58595B"/>
                </a:solidFill>
                <a:latin typeface="Arial"/>
                <a:cs typeface="Arial"/>
              </a:rPr>
              <a:t>colour</a:t>
            </a:r>
            <a:r>
              <a:rPr sz="1400" u="sng" spc="-220" dirty="0">
                <a:solidFill>
                  <a:srgbClr val="58595B"/>
                </a:solidFill>
                <a:latin typeface="Arial"/>
                <a:cs typeface="Arial"/>
              </a:rPr>
              <a:t> </a:t>
            </a:r>
            <a:r>
              <a:rPr sz="1400" u="sng" spc="-5" dirty="0">
                <a:solidFill>
                  <a:srgbClr val="58595B"/>
                </a:solidFill>
                <a:latin typeface="Arial"/>
                <a:cs typeface="Arial"/>
              </a:rPr>
              <a:t>palette	</a:t>
            </a:r>
            <a:endParaRPr sz="1400">
              <a:latin typeface="Arial"/>
              <a:cs typeface="Arial"/>
            </a:endParaRPr>
          </a:p>
        </p:txBody>
      </p:sp>
      <p:sp>
        <p:nvSpPr>
          <p:cNvPr id="20" name="object 20"/>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1" name="object 21"/>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22" name="object 22"/>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3" name="object 23"/>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24" name="object 24"/>
          <p:cNvSpPr/>
          <p:nvPr/>
        </p:nvSpPr>
        <p:spPr>
          <a:xfrm>
            <a:off x="9172728" y="2725661"/>
            <a:ext cx="90805" cy="97155"/>
          </a:xfrm>
          <a:custGeom>
            <a:avLst/>
            <a:gdLst/>
            <a:ahLst/>
            <a:cxnLst/>
            <a:rect l="l" t="t" r="r" b="b"/>
            <a:pathLst>
              <a:path w="90804" h="97155">
                <a:moveTo>
                  <a:pt x="52374" y="0"/>
                </a:moveTo>
                <a:lnTo>
                  <a:pt x="39458" y="0"/>
                </a:lnTo>
                <a:lnTo>
                  <a:pt x="32816" y="1244"/>
                </a:lnTo>
                <a:lnTo>
                  <a:pt x="1028" y="36067"/>
                </a:lnTo>
                <a:lnTo>
                  <a:pt x="0" y="56654"/>
                </a:lnTo>
                <a:lnTo>
                  <a:pt x="1104" y="62953"/>
                </a:lnTo>
                <a:lnTo>
                  <a:pt x="33210" y="95554"/>
                </a:lnTo>
                <a:lnTo>
                  <a:pt x="39522" y="96710"/>
                </a:lnTo>
                <a:lnTo>
                  <a:pt x="46393" y="96710"/>
                </a:lnTo>
                <a:lnTo>
                  <a:pt x="81730" y="81775"/>
                </a:lnTo>
                <a:lnTo>
                  <a:pt x="84241" y="77863"/>
                </a:lnTo>
                <a:lnTo>
                  <a:pt x="42303" y="77863"/>
                </a:lnTo>
                <a:lnTo>
                  <a:pt x="38989" y="76974"/>
                </a:lnTo>
                <a:lnTo>
                  <a:pt x="25234" y="52222"/>
                </a:lnTo>
                <a:lnTo>
                  <a:pt x="25234" y="45453"/>
                </a:lnTo>
                <a:lnTo>
                  <a:pt x="42722" y="19024"/>
                </a:lnTo>
                <a:lnTo>
                  <a:pt x="85612" y="19024"/>
                </a:lnTo>
                <a:lnTo>
                  <a:pt x="83375" y="15138"/>
                </a:lnTo>
                <a:lnTo>
                  <a:pt x="80149" y="11518"/>
                </a:lnTo>
                <a:lnTo>
                  <a:pt x="72199" y="5714"/>
                </a:lnTo>
                <a:lnTo>
                  <a:pt x="67691" y="3543"/>
                </a:lnTo>
                <a:lnTo>
                  <a:pt x="57619" y="711"/>
                </a:lnTo>
                <a:lnTo>
                  <a:pt x="52374" y="0"/>
                </a:lnTo>
                <a:close/>
              </a:path>
              <a:path w="90804" h="97155">
                <a:moveTo>
                  <a:pt x="90665" y="59181"/>
                </a:moveTo>
                <a:lnTo>
                  <a:pt x="66306" y="59181"/>
                </a:lnTo>
                <a:lnTo>
                  <a:pt x="65481" y="64896"/>
                </a:lnTo>
                <a:lnTo>
                  <a:pt x="63423" y="69430"/>
                </a:lnTo>
                <a:lnTo>
                  <a:pt x="60185" y="72809"/>
                </a:lnTo>
                <a:lnTo>
                  <a:pt x="56921" y="76174"/>
                </a:lnTo>
                <a:lnTo>
                  <a:pt x="52273" y="77863"/>
                </a:lnTo>
                <a:lnTo>
                  <a:pt x="84241" y="77863"/>
                </a:lnTo>
                <a:lnTo>
                  <a:pt x="85863" y="75337"/>
                </a:lnTo>
                <a:lnTo>
                  <a:pt x="88841" y="67807"/>
                </a:lnTo>
                <a:lnTo>
                  <a:pt x="90665" y="59181"/>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25" name="object 25"/>
          <p:cNvSpPr/>
          <p:nvPr/>
        </p:nvSpPr>
        <p:spPr>
          <a:xfrm>
            <a:off x="9277925" y="2717759"/>
            <a:ext cx="40005" cy="59690"/>
          </a:xfrm>
          <a:custGeom>
            <a:avLst/>
            <a:gdLst/>
            <a:ahLst/>
            <a:cxnLst/>
            <a:rect l="l" t="t" r="r" b="b"/>
            <a:pathLst>
              <a:path w="40004" h="59689">
                <a:moveTo>
                  <a:pt x="6921" y="977"/>
                </a:moveTo>
                <a:lnTo>
                  <a:pt x="0" y="977"/>
                </a:lnTo>
                <a:lnTo>
                  <a:pt x="0" y="59131"/>
                </a:lnTo>
                <a:lnTo>
                  <a:pt x="6921" y="59131"/>
                </a:lnTo>
                <a:lnTo>
                  <a:pt x="6921" y="37464"/>
                </a:lnTo>
                <a:lnTo>
                  <a:pt x="15459" y="37464"/>
                </a:lnTo>
                <a:lnTo>
                  <a:pt x="6667" y="24066"/>
                </a:lnTo>
                <a:lnTo>
                  <a:pt x="6775" y="19176"/>
                </a:lnTo>
                <a:lnTo>
                  <a:pt x="15047" y="6680"/>
                </a:lnTo>
                <a:lnTo>
                  <a:pt x="6921" y="6680"/>
                </a:lnTo>
                <a:lnTo>
                  <a:pt x="6921" y="977"/>
                </a:lnTo>
                <a:close/>
              </a:path>
              <a:path w="40004" h="59689">
                <a:moveTo>
                  <a:pt x="15459" y="37464"/>
                </a:moveTo>
                <a:lnTo>
                  <a:pt x="7086" y="37464"/>
                </a:lnTo>
                <a:lnTo>
                  <a:pt x="7848" y="38722"/>
                </a:lnTo>
                <a:lnTo>
                  <a:pt x="23888" y="43980"/>
                </a:lnTo>
                <a:lnTo>
                  <a:pt x="26708" y="43408"/>
                </a:lnTo>
                <a:lnTo>
                  <a:pt x="31534" y="41122"/>
                </a:lnTo>
                <a:lnTo>
                  <a:pt x="33540" y="39573"/>
                </a:lnTo>
                <a:lnTo>
                  <a:pt x="34858" y="37947"/>
                </a:lnTo>
                <a:lnTo>
                  <a:pt x="17564" y="37947"/>
                </a:lnTo>
                <a:lnTo>
                  <a:pt x="15532" y="37503"/>
                </a:lnTo>
                <a:close/>
              </a:path>
              <a:path w="40004" h="59689">
                <a:moveTo>
                  <a:pt x="34660" y="6121"/>
                </a:moveTo>
                <a:lnTo>
                  <a:pt x="21780" y="6121"/>
                </a:lnTo>
                <a:lnTo>
                  <a:pt x="23710" y="6553"/>
                </a:lnTo>
                <a:lnTo>
                  <a:pt x="27025" y="8280"/>
                </a:lnTo>
                <a:lnTo>
                  <a:pt x="32549" y="24066"/>
                </a:lnTo>
                <a:lnTo>
                  <a:pt x="32359" y="25730"/>
                </a:lnTo>
                <a:lnTo>
                  <a:pt x="22339" y="37947"/>
                </a:lnTo>
                <a:lnTo>
                  <a:pt x="34858" y="37947"/>
                </a:lnTo>
                <a:lnTo>
                  <a:pt x="39916" y="19176"/>
                </a:lnTo>
                <a:lnTo>
                  <a:pt x="39497" y="16344"/>
                </a:lnTo>
                <a:lnTo>
                  <a:pt x="37871" y="11023"/>
                </a:lnTo>
                <a:lnTo>
                  <a:pt x="36664" y="8674"/>
                </a:lnTo>
                <a:lnTo>
                  <a:pt x="34660" y="6121"/>
                </a:lnTo>
                <a:close/>
              </a:path>
              <a:path w="40004" h="59689">
                <a:moveTo>
                  <a:pt x="23787" y="0"/>
                </a:moveTo>
                <a:lnTo>
                  <a:pt x="17589" y="0"/>
                </a:lnTo>
                <a:lnTo>
                  <a:pt x="14909" y="533"/>
                </a:lnTo>
                <a:lnTo>
                  <a:pt x="10020" y="2654"/>
                </a:lnTo>
                <a:lnTo>
                  <a:pt x="8229" y="4343"/>
                </a:lnTo>
                <a:lnTo>
                  <a:pt x="7086" y="6680"/>
                </a:lnTo>
                <a:lnTo>
                  <a:pt x="15047" y="6680"/>
                </a:lnTo>
                <a:lnTo>
                  <a:pt x="15227" y="6578"/>
                </a:lnTo>
                <a:lnTo>
                  <a:pt x="17221" y="6121"/>
                </a:lnTo>
                <a:lnTo>
                  <a:pt x="34660" y="6121"/>
                </a:lnTo>
                <a:lnTo>
                  <a:pt x="33464" y="4597"/>
                </a:lnTo>
                <a:lnTo>
                  <a:pt x="31457" y="2984"/>
                </a:lnTo>
                <a:lnTo>
                  <a:pt x="29032" y="1803"/>
                </a:lnTo>
                <a:lnTo>
                  <a:pt x="26619" y="596"/>
                </a:lnTo>
                <a:lnTo>
                  <a:pt x="23787" y="0"/>
                </a:lnTo>
                <a:close/>
              </a:path>
            </a:pathLst>
          </a:custGeom>
          <a:solidFill>
            <a:srgbClr val="FFFFFF"/>
          </a:solidFill>
        </p:spPr>
        <p:txBody>
          <a:bodyPr wrap="square" lIns="0" tIns="0" rIns="0" bIns="0" rtlCol="0"/>
          <a:lstStyle/>
          <a:p>
            <a:endParaRPr/>
          </a:p>
        </p:txBody>
      </p:sp>
      <p:sp>
        <p:nvSpPr>
          <p:cNvPr id="26" name="object 26"/>
          <p:cNvSpPr/>
          <p:nvPr/>
        </p:nvSpPr>
        <p:spPr>
          <a:xfrm>
            <a:off x="1393603" y="2027585"/>
            <a:ext cx="1760855" cy="1760855"/>
          </a:xfrm>
          <a:custGeom>
            <a:avLst/>
            <a:gdLst/>
            <a:ahLst/>
            <a:cxnLst/>
            <a:rect l="l" t="t" r="r" b="b"/>
            <a:pathLst>
              <a:path w="1760855" h="1760854">
                <a:moveTo>
                  <a:pt x="880313" y="0"/>
                </a:moveTo>
                <a:lnTo>
                  <a:pt x="832013" y="1302"/>
                </a:lnTo>
                <a:lnTo>
                  <a:pt x="784393" y="5165"/>
                </a:lnTo>
                <a:lnTo>
                  <a:pt x="737522" y="11521"/>
                </a:lnTo>
                <a:lnTo>
                  <a:pt x="691465" y="20303"/>
                </a:lnTo>
                <a:lnTo>
                  <a:pt x="646291" y="31444"/>
                </a:lnTo>
                <a:lnTo>
                  <a:pt x="602066" y="44877"/>
                </a:lnTo>
                <a:lnTo>
                  <a:pt x="558858" y="60535"/>
                </a:lnTo>
                <a:lnTo>
                  <a:pt x="516733" y="78351"/>
                </a:lnTo>
                <a:lnTo>
                  <a:pt x="475759" y="98256"/>
                </a:lnTo>
                <a:lnTo>
                  <a:pt x="436003" y="120186"/>
                </a:lnTo>
                <a:lnTo>
                  <a:pt x="397531" y="144071"/>
                </a:lnTo>
                <a:lnTo>
                  <a:pt x="360412" y="169846"/>
                </a:lnTo>
                <a:lnTo>
                  <a:pt x="324712" y="197442"/>
                </a:lnTo>
                <a:lnTo>
                  <a:pt x="290498" y="226794"/>
                </a:lnTo>
                <a:lnTo>
                  <a:pt x="257838" y="257833"/>
                </a:lnTo>
                <a:lnTo>
                  <a:pt x="226798" y="290493"/>
                </a:lnTo>
                <a:lnTo>
                  <a:pt x="197447" y="324707"/>
                </a:lnTo>
                <a:lnTo>
                  <a:pt x="169850" y="360407"/>
                </a:lnTo>
                <a:lnTo>
                  <a:pt x="144074" y="397526"/>
                </a:lnTo>
                <a:lnTo>
                  <a:pt x="120189" y="435997"/>
                </a:lnTo>
                <a:lnTo>
                  <a:pt x="98259" y="475753"/>
                </a:lnTo>
                <a:lnTo>
                  <a:pt x="78353" y="516728"/>
                </a:lnTo>
                <a:lnTo>
                  <a:pt x="60537" y="558853"/>
                </a:lnTo>
                <a:lnTo>
                  <a:pt x="44879" y="602062"/>
                </a:lnTo>
                <a:lnTo>
                  <a:pt x="31445" y="646287"/>
                </a:lnTo>
                <a:lnTo>
                  <a:pt x="20304" y="691462"/>
                </a:lnTo>
                <a:lnTo>
                  <a:pt x="11521" y="737519"/>
                </a:lnTo>
                <a:lnTo>
                  <a:pt x="5165" y="784391"/>
                </a:lnTo>
                <a:lnTo>
                  <a:pt x="1302" y="832011"/>
                </a:lnTo>
                <a:lnTo>
                  <a:pt x="0" y="880313"/>
                </a:lnTo>
                <a:lnTo>
                  <a:pt x="1302" y="928612"/>
                </a:lnTo>
                <a:lnTo>
                  <a:pt x="5165" y="976230"/>
                </a:lnTo>
                <a:lnTo>
                  <a:pt x="11521" y="1023100"/>
                </a:lnTo>
                <a:lnTo>
                  <a:pt x="20304" y="1069155"/>
                </a:lnTo>
                <a:lnTo>
                  <a:pt x="31445" y="1114329"/>
                </a:lnTo>
                <a:lnTo>
                  <a:pt x="44879" y="1158553"/>
                </a:lnTo>
                <a:lnTo>
                  <a:pt x="60537" y="1201760"/>
                </a:lnTo>
                <a:lnTo>
                  <a:pt x="78353" y="1243885"/>
                </a:lnTo>
                <a:lnTo>
                  <a:pt x="98259" y="1284858"/>
                </a:lnTo>
                <a:lnTo>
                  <a:pt x="120189" y="1324614"/>
                </a:lnTo>
                <a:lnTo>
                  <a:pt x="144074" y="1363085"/>
                </a:lnTo>
                <a:lnTo>
                  <a:pt x="169850" y="1400203"/>
                </a:lnTo>
                <a:lnTo>
                  <a:pt x="197447" y="1435903"/>
                </a:lnTo>
                <a:lnTo>
                  <a:pt x="226798" y="1470116"/>
                </a:lnTo>
                <a:lnTo>
                  <a:pt x="257838" y="1502776"/>
                </a:lnTo>
                <a:lnTo>
                  <a:pt x="290498" y="1533816"/>
                </a:lnTo>
                <a:lnTo>
                  <a:pt x="324712" y="1563167"/>
                </a:lnTo>
                <a:lnTo>
                  <a:pt x="360412" y="1590764"/>
                </a:lnTo>
                <a:lnTo>
                  <a:pt x="397531" y="1616539"/>
                </a:lnTo>
                <a:lnTo>
                  <a:pt x="436003" y="1640425"/>
                </a:lnTo>
                <a:lnTo>
                  <a:pt x="475759" y="1662354"/>
                </a:lnTo>
                <a:lnTo>
                  <a:pt x="516733" y="1682260"/>
                </a:lnTo>
                <a:lnTo>
                  <a:pt x="558858" y="1700076"/>
                </a:lnTo>
                <a:lnTo>
                  <a:pt x="602066" y="1715734"/>
                </a:lnTo>
                <a:lnTo>
                  <a:pt x="646291" y="1729167"/>
                </a:lnTo>
                <a:lnTo>
                  <a:pt x="691465" y="1740309"/>
                </a:lnTo>
                <a:lnTo>
                  <a:pt x="737522" y="1749091"/>
                </a:lnTo>
                <a:lnTo>
                  <a:pt x="784393" y="1755448"/>
                </a:lnTo>
                <a:lnTo>
                  <a:pt x="832013" y="1759311"/>
                </a:lnTo>
                <a:lnTo>
                  <a:pt x="880313" y="1760613"/>
                </a:lnTo>
                <a:lnTo>
                  <a:pt x="928613" y="1759311"/>
                </a:lnTo>
                <a:lnTo>
                  <a:pt x="976232" y="1755448"/>
                </a:lnTo>
                <a:lnTo>
                  <a:pt x="1023104" y="1749091"/>
                </a:lnTo>
                <a:lnTo>
                  <a:pt x="1069160" y="1740309"/>
                </a:lnTo>
                <a:lnTo>
                  <a:pt x="1114334" y="1729167"/>
                </a:lnTo>
                <a:lnTo>
                  <a:pt x="1158559" y="1715734"/>
                </a:lnTo>
                <a:lnTo>
                  <a:pt x="1201767" y="1700076"/>
                </a:lnTo>
                <a:lnTo>
                  <a:pt x="1243892" y="1682260"/>
                </a:lnTo>
                <a:lnTo>
                  <a:pt x="1284866" y="1662354"/>
                </a:lnTo>
                <a:lnTo>
                  <a:pt x="1324623" y="1640425"/>
                </a:lnTo>
                <a:lnTo>
                  <a:pt x="1363094" y="1616539"/>
                </a:lnTo>
                <a:lnTo>
                  <a:pt x="1400213" y="1590764"/>
                </a:lnTo>
                <a:lnTo>
                  <a:pt x="1435913" y="1563167"/>
                </a:lnTo>
                <a:lnTo>
                  <a:pt x="1470127" y="1533816"/>
                </a:lnTo>
                <a:lnTo>
                  <a:pt x="1502787" y="1502776"/>
                </a:lnTo>
                <a:lnTo>
                  <a:pt x="1533827" y="1470116"/>
                </a:lnTo>
                <a:lnTo>
                  <a:pt x="1563179" y="1435903"/>
                </a:lnTo>
                <a:lnTo>
                  <a:pt x="1590776" y="1400203"/>
                </a:lnTo>
                <a:lnTo>
                  <a:pt x="1616551" y="1363085"/>
                </a:lnTo>
                <a:lnTo>
                  <a:pt x="1640437" y="1324614"/>
                </a:lnTo>
                <a:lnTo>
                  <a:pt x="1662367" y="1284858"/>
                </a:lnTo>
                <a:lnTo>
                  <a:pt x="1682273" y="1243885"/>
                </a:lnTo>
                <a:lnTo>
                  <a:pt x="1700089" y="1201760"/>
                </a:lnTo>
                <a:lnTo>
                  <a:pt x="1715747" y="1158553"/>
                </a:lnTo>
                <a:lnTo>
                  <a:pt x="1729180" y="1114329"/>
                </a:lnTo>
                <a:lnTo>
                  <a:pt x="1740322" y="1069155"/>
                </a:lnTo>
                <a:lnTo>
                  <a:pt x="1749104" y="1023100"/>
                </a:lnTo>
                <a:lnTo>
                  <a:pt x="1755460" y="976230"/>
                </a:lnTo>
                <a:lnTo>
                  <a:pt x="1759323" y="928612"/>
                </a:lnTo>
                <a:lnTo>
                  <a:pt x="1760626" y="880313"/>
                </a:lnTo>
                <a:lnTo>
                  <a:pt x="1759323" y="832011"/>
                </a:lnTo>
                <a:lnTo>
                  <a:pt x="1755460" y="784391"/>
                </a:lnTo>
                <a:lnTo>
                  <a:pt x="1749104" y="737519"/>
                </a:lnTo>
                <a:lnTo>
                  <a:pt x="1740322" y="691462"/>
                </a:lnTo>
                <a:lnTo>
                  <a:pt x="1729180" y="646287"/>
                </a:lnTo>
                <a:lnTo>
                  <a:pt x="1715747" y="602062"/>
                </a:lnTo>
                <a:lnTo>
                  <a:pt x="1700089" y="558853"/>
                </a:lnTo>
                <a:lnTo>
                  <a:pt x="1682273" y="516728"/>
                </a:lnTo>
                <a:lnTo>
                  <a:pt x="1662367" y="475753"/>
                </a:lnTo>
                <a:lnTo>
                  <a:pt x="1640437" y="435997"/>
                </a:lnTo>
                <a:lnTo>
                  <a:pt x="1616551" y="397526"/>
                </a:lnTo>
                <a:lnTo>
                  <a:pt x="1590776" y="360407"/>
                </a:lnTo>
                <a:lnTo>
                  <a:pt x="1563179" y="324707"/>
                </a:lnTo>
                <a:lnTo>
                  <a:pt x="1533827" y="290493"/>
                </a:lnTo>
                <a:lnTo>
                  <a:pt x="1502787" y="257833"/>
                </a:lnTo>
                <a:lnTo>
                  <a:pt x="1470127" y="226794"/>
                </a:lnTo>
                <a:lnTo>
                  <a:pt x="1435913" y="197442"/>
                </a:lnTo>
                <a:lnTo>
                  <a:pt x="1400213" y="169846"/>
                </a:lnTo>
                <a:lnTo>
                  <a:pt x="1363094" y="144071"/>
                </a:lnTo>
                <a:lnTo>
                  <a:pt x="1324623" y="120186"/>
                </a:lnTo>
                <a:lnTo>
                  <a:pt x="1284866" y="98256"/>
                </a:lnTo>
                <a:lnTo>
                  <a:pt x="1243892" y="78351"/>
                </a:lnTo>
                <a:lnTo>
                  <a:pt x="1201767" y="60535"/>
                </a:lnTo>
                <a:lnTo>
                  <a:pt x="1158559" y="44877"/>
                </a:lnTo>
                <a:lnTo>
                  <a:pt x="1114334" y="31444"/>
                </a:lnTo>
                <a:lnTo>
                  <a:pt x="1069160" y="20303"/>
                </a:lnTo>
                <a:lnTo>
                  <a:pt x="1023104" y="11521"/>
                </a:lnTo>
                <a:lnTo>
                  <a:pt x="976232" y="5165"/>
                </a:lnTo>
                <a:lnTo>
                  <a:pt x="928613" y="1302"/>
                </a:lnTo>
                <a:lnTo>
                  <a:pt x="880313" y="0"/>
                </a:lnTo>
                <a:close/>
              </a:path>
            </a:pathLst>
          </a:custGeom>
          <a:solidFill>
            <a:srgbClr val="FFFFFF"/>
          </a:solidFill>
        </p:spPr>
        <p:txBody>
          <a:bodyPr wrap="square" lIns="0" tIns="0" rIns="0" bIns="0" rtlCol="0"/>
          <a:lstStyle/>
          <a:p>
            <a:endParaRPr/>
          </a:p>
        </p:txBody>
      </p:sp>
      <p:sp>
        <p:nvSpPr>
          <p:cNvPr id="27" name="object 27"/>
          <p:cNvSpPr/>
          <p:nvPr/>
        </p:nvSpPr>
        <p:spPr>
          <a:xfrm>
            <a:off x="1431292" y="2312069"/>
            <a:ext cx="615950" cy="596265"/>
          </a:xfrm>
          <a:custGeom>
            <a:avLst/>
            <a:gdLst/>
            <a:ahLst/>
            <a:cxnLst/>
            <a:rect l="l" t="t" r="r" b="b"/>
            <a:pathLst>
              <a:path w="615950" h="596264">
                <a:moveTo>
                  <a:pt x="246799" y="0"/>
                </a:moveTo>
                <a:lnTo>
                  <a:pt x="212658" y="36203"/>
                </a:lnTo>
                <a:lnTo>
                  <a:pt x="180682" y="74373"/>
                </a:lnTo>
                <a:lnTo>
                  <a:pt x="150968" y="114412"/>
                </a:lnTo>
                <a:lnTo>
                  <a:pt x="123616" y="156220"/>
                </a:lnTo>
                <a:lnTo>
                  <a:pt x="98725" y="199700"/>
                </a:lnTo>
                <a:lnTo>
                  <a:pt x="76392" y="244751"/>
                </a:lnTo>
                <a:lnTo>
                  <a:pt x="56716" y="291275"/>
                </a:lnTo>
                <a:lnTo>
                  <a:pt x="39797" y="339173"/>
                </a:lnTo>
                <a:lnTo>
                  <a:pt x="25733" y="388347"/>
                </a:lnTo>
                <a:lnTo>
                  <a:pt x="14623" y="438697"/>
                </a:lnTo>
                <a:lnTo>
                  <a:pt x="6565" y="490125"/>
                </a:lnTo>
                <a:lnTo>
                  <a:pt x="1657" y="542533"/>
                </a:lnTo>
                <a:lnTo>
                  <a:pt x="0" y="595820"/>
                </a:lnTo>
                <a:lnTo>
                  <a:pt x="521500" y="595820"/>
                </a:lnTo>
                <a:lnTo>
                  <a:pt x="525702" y="543735"/>
                </a:lnTo>
                <a:lnTo>
                  <a:pt x="537870" y="494325"/>
                </a:lnTo>
                <a:lnTo>
                  <a:pt x="557342" y="448251"/>
                </a:lnTo>
                <a:lnTo>
                  <a:pt x="583458" y="406175"/>
                </a:lnTo>
                <a:lnTo>
                  <a:pt x="615556" y="368757"/>
                </a:lnTo>
                <a:lnTo>
                  <a:pt x="246799" y="0"/>
                </a:lnTo>
                <a:close/>
              </a:path>
            </a:pathLst>
          </a:custGeom>
          <a:solidFill>
            <a:srgbClr val="7DC9A6"/>
          </a:solidFill>
        </p:spPr>
        <p:txBody>
          <a:bodyPr wrap="square" lIns="0" tIns="0" rIns="0" bIns="0" rtlCol="0"/>
          <a:lstStyle/>
          <a:p>
            <a:endParaRPr/>
          </a:p>
        </p:txBody>
      </p:sp>
      <p:sp>
        <p:nvSpPr>
          <p:cNvPr id="28" name="object 28"/>
          <p:cNvSpPr/>
          <p:nvPr/>
        </p:nvSpPr>
        <p:spPr>
          <a:xfrm>
            <a:off x="1431295" y="2907894"/>
            <a:ext cx="615950" cy="596265"/>
          </a:xfrm>
          <a:custGeom>
            <a:avLst/>
            <a:gdLst/>
            <a:ahLst/>
            <a:cxnLst/>
            <a:rect l="l" t="t" r="r" b="b"/>
            <a:pathLst>
              <a:path w="615950" h="596264">
                <a:moveTo>
                  <a:pt x="521500" y="0"/>
                </a:moveTo>
                <a:lnTo>
                  <a:pt x="0" y="0"/>
                </a:lnTo>
                <a:lnTo>
                  <a:pt x="1657" y="53287"/>
                </a:lnTo>
                <a:lnTo>
                  <a:pt x="6565" y="105693"/>
                </a:lnTo>
                <a:lnTo>
                  <a:pt x="14623" y="157121"/>
                </a:lnTo>
                <a:lnTo>
                  <a:pt x="25733" y="207470"/>
                </a:lnTo>
                <a:lnTo>
                  <a:pt x="39797" y="256643"/>
                </a:lnTo>
                <a:lnTo>
                  <a:pt x="56716" y="304541"/>
                </a:lnTo>
                <a:lnTo>
                  <a:pt x="76392" y="351064"/>
                </a:lnTo>
                <a:lnTo>
                  <a:pt x="98725" y="396114"/>
                </a:lnTo>
                <a:lnTo>
                  <a:pt x="123616" y="439593"/>
                </a:lnTo>
                <a:lnTo>
                  <a:pt x="150968" y="481402"/>
                </a:lnTo>
                <a:lnTo>
                  <a:pt x="180682" y="521442"/>
                </a:lnTo>
                <a:lnTo>
                  <a:pt x="212658" y="559614"/>
                </a:lnTo>
                <a:lnTo>
                  <a:pt x="246799" y="595820"/>
                </a:lnTo>
                <a:lnTo>
                  <a:pt x="615556" y="227063"/>
                </a:lnTo>
                <a:lnTo>
                  <a:pt x="583458" y="189649"/>
                </a:lnTo>
                <a:lnTo>
                  <a:pt x="557342" y="147574"/>
                </a:lnTo>
                <a:lnTo>
                  <a:pt x="537870" y="101498"/>
                </a:lnTo>
                <a:lnTo>
                  <a:pt x="525702" y="52086"/>
                </a:lnTo>
                <a:lnTo>
                  <a:pt x="521500" y="0"/>
                </a:lnTo>
                <a:close/>
              </a:path>
            </a:pathLst>
          </a:custGeom>
          <a:solidFill>
            <a:srgbClr val="73C6A1"/>
          </a:solidFill>
        </p:spPr>
        <p:txBody>
          <a:bodyPr wrap="square" lIns="0" tIns="0" rIns="0" bIns="0" rtlCol="0"/>
          <a:lstStyle/>
          <a:p>
            <a:endParaRPr/>
          </a:p>
        </p:txBody>
      </p:sp>
      <p:sp>
        <p:nvSpPr>
          <p:cNvPr id="29" name="object 29"/>
          <p:cNvSpPr/>
          <p:nvPr/>
        </p:nvSpPr>
        <p:spPr>
          <a:xfrm>
            <a:off x="1678091" y="3134955"/>
            <a:ext cx="596265" cy="615950"/>
          </a:xfrm>
          <a:custGeom>
            <a:avLst/>
            <a:gdLst/>
            <a:ahLst/>
            <a:cxnLst/>
            <a:rect l="l" t="t" r="r" b="b"/>
            <a:pathLst>
              <a:path w="596264" h="615950">
                <a:moveTo>
                  <a:pt x="368757" y="0"/>
                </a:moveTo>
                <a:lnTo>
                  <a:pt x="0" y="368757"/>
                </a:lnTo>
                <a:lnTo>
                  <a:pt x="36203" y="402897"/>
                </a:lnTo>
                <a:lnTo>
                  <a:pt x="74373" y="434874"/>
                </a:lnTo>
                <a:lnTo>
                  <a:pt x="114412" y="464587"/>
                </a:lnTo>
                <a:lnTo>
                  <a:pt x="156220" y="491939"/>
                </a:lnTo>
                <a:lnTo>
                  <a:pt x="199700" y="516831"/>
                </a:lnTo>
                <a:lnTo>
                  <a:pt x="244751" y="539164"/>
                </a:lnTo>
                <a:lnTo>
                  <a:pt x="291275" y="558839"/>
                </a:lnTo>
                <a:lnTo>
                  <a:pt x="339173" y="575758"/>
                </a:lnTo>
                <a:lnTo>
                  <a:pt x="388347" y="589822"/>
                </a:lnTo>
                <a:lnTo>
                  <a:pt x="438697" y="600933"/>
                </a:lnTo>
                <a:lnTo>
                  <a:pt x="490125" y="608991"/>
                </a:lnTo>
                <a:lnTo>
                  <a:pt x="542533" y="613898"/>
                </a:lnTo>
                <a:lnTo>
                  <a:pt x="595820" y="615556"/>
                </a:lnTo>
                <a:lnTo>
                  <a:pt x="595820" y="94056"/>
                </a:lnTo>
                <a:lnTo>
                  <a:pt x="543735" y="89853"/>
                </a:lnTo>
                <a:lnTo>
                  <a:pt x="494325" y="77685"/>
                </a:lnTo>
                <a:lnTo>
                  <a:pt x="448251" y="58213"/>
                </a:lnTo>
                <a:lnTo>
                  <a:pt x="406175" y="32098"/>
                </a:lnTo>
                <a:lnTo>
                  <a:pt x="368757" y="0"/>
                </a:lnTo>
                <a:close/>
              </a:path>
            </a:pathLst>
          </a:custGeom>
          <a:solidFill>
            <a:srgbClr val="69C39C"/>
          </a:solidFill>
        </p:spPr>
        <p:txBody>
          <a:bodyPr wrap="square" lIns="0" tIns="0" rIns="0" bIns="0" rtlCol="0"/>
          <a:lstStyle/>
          <a:p>
            <a:endParaRPr/>
          </a:p>
        </p:txBody>
      </p:sp>
      <p:sp>
        <p:nvSpPr>
          <p:cNvPr id="30" name="object 30"/>
          <p:cNvSpPr/>
          <p:nvPr/>
        </p:nvSpPr>
        <p:spPr>
          <a:xfrm>
            <a:off x="1678096" y="2065266"/>
            <a:ext cx="596265" cy="615950"/>
          </a:xfrm>
          <a:custGeom>
            <a:avLst/>
            <a:gdLst/>
            <a:ahLst/>
            <a:cxnLst/>
            <a:rect l="l" t="t" r="r" b="b"/>
            <a:pathLst>
              <a:path w="596264" h="615950">
                <a:moveTo>
                  <a:pt x="595820" y="0"/>
                </a:moveTo>
                <a:lnTo>
                  <a:pt x="542530" y="1657"/>
                </a:lnTo>
                <a:lnTo>
                  <a:pt x="490121" y="6565"/>
                </a:lnTo>
                <a:lnTo>
                  <a:pt x="438692" y="14624"/>
                </a:lnTo>
                <a:lnTo>
                  <a:pt x="388341" y="25736"/>
                </a:lnTo>
                <a:lnTo>
                  <a:pt x="339167" y="39801"/>
                </a:lnTo>
                <a:lnTo>
                  <a:pt x="291269" y="56721"/>
                </a:lnTo>
                <a:lnTo>
                  <a:pt x="244746" y="76397"/>
                </a:lnTo>
                <a:lnTo>
                  <a:pt x="199696" y="98730"/>
                </a:lnTo>
                <a:lnTo>
                  <a:pt x="156218" y="123622"/>
                </a:lnTo>
                <a:lnTo>
                  <a:pt x="114411" y="150973"/>
                </a:lnTo>
                <a:lnTo>
                  <a:pt x="74373" y="180686"/>
                </a:lnTo>
                <a:lnTo>
                  <a:pt x="36203" y="212661"/>
                </a:lnTo>
                <a:lnTo>
                  <a:pt x="0" y="246799"/>
                </a:lnTo>
                <a:lnTo>
                  <a:pt x="368757" y="615556"/>
                </a:lnTo>
                <a:lnTo>
                  <a:pt x="406170" y="583464"/>
                </a:lnTo>
                <a:lnTo>
                  <a:pt x="448246" y="557352"/>
                </a:lnTo>
                <a:lnTo>
                  <a:pt x="494321" y="537882"/>
                </a:lnTo>
                <a:lnTo>
                  <a:pt x="543733" y="525715"/>
                </a:lnTo>
                <a:lnTo>
                  <a:pt x="595820" y="521512"/>
                </a:lnTo>
                <a:lnTo>
                  <a:pt x="595820" y="0"/>
                </a:lnTo>
                <a:close/>
              </a:path>
            </a:pathLst>
          </a:custGeom>
          <a:solidFill>
            <a:srgbClr val="87CDAC"/>
          </a:solidFill>
        </p:spPr>
        <p:txBody>
          <a:bodyPr wrap="square" lIns="0" tIns="0" rIns="0" bIns="0" rtlCol="0"/>
          <a:lstStyle/>
          <a:p>
            <a:endParaRPr/>
          </a:p>
        </p:txBody>
      </p:sp>
      <p:sp>
        <p:nvSpPr>
          <p:cNvPr id="31" name="object 31"/>
          <p:cNvSpPr/>
          <p:nvPr/>
        </p:nvSpPr>
        <p:spPr>
          <a:xfrm>
            <a:off x="2273917" y="2065271"/>
            <a:ext cx="596265" cy="615950"/>
          </a:xfrm>
          <a:custGeom>
            <a:avLst/>
            <a:gdLst/>
            <a:ahLst/>
            <a:cxnLst/>
            <a:rect l="l" t="t" r="r" b="b"/>
            <a:pathLst>
              <a:path w="596264" h="615950">
                <a:moveTo>
                  <a:pt x="12" y="0"/>
                </a:moveTo>
                <a:lnTo>
                  <a:pt x="0" y="521512"/>
                </a:lnTo>
                <a:lnTo>
                  <a:pt x="52080" y="525715"/>
                </a:lnTo>
                <a:lnTo>
                  <a:pt x="101488" y="537882"/>
                </a:lnTo>
                <a:lnTo>
                  <a:pt x="147562" y="557352"/>
                </a:lnTo>
                <a:lnTo>
                  <a:pt x="189637" y="583464"/>
                </a:lnTo>
                <a:lnTo>
                  <a:pt x="227050" y="615556"/>
                </a:lnTo>
                <a:lnTo>
                  <a:pt x="595820" y="246799"/>
                </a:lnTo>
                <a:lnTo>
                  <a:pt x="559617" y="212658"/>
                </a:lnTo>
                <a:lnTo>
                  <a:pt x="521447" y="180682"/>
                </a:lnTo>
                <a:lnTo>
                  <a:pt x="481409" y="150968"/>
                </a:lnTo>
                <a:lnTo>
                  <a:pt x="439602" y="123616"/>
                </a:lnTo>
                <a:lnTo>
                  <a:pt x="396124" y="98725"/>
                </a:lnTo>
                <a:lnTo>
                  <a:pt x="351075" y="76392"/>
                </a:lnTo>
                <a:lnTo>
                  <a:pt x="304552" y="56716"/>
                </a:lnTo>
                <a:lnTo>
                  <a:pt x="256655" y="39797"/>
                </a:lnTo>
                <a:lnTo>
                  <a:pt x="207483" y="25733"/>
                </a:lnTo>
                <a:lnTo>
                  <a:pt x="157133" y="14623"/>
                </a:lnTo>
                <a:lnTo>
                  <a:pt x="105706" y="6565"/>
                </a:lnTo>
                <a:lnTo>
                  <a:pt x="53299" y="1657"/>
                </a:lnTo>
                <a:lnTo>
                  <a:pt x="12" y="0"/>
                </a:lnTo>
                <a:close/>
              </a:path>
            </a:pathLst>
          </a:custGeom>
          <a:solidFill>
            <a:srgbClr val="2FB888"/>
          </a:solidFill>
        </p:spPr>
        <p:txBody>
          <a:bodyPr wrap="square" lIns="0" tIns="0" rIns="0" bIns="0" rtlCol="0"/>
          <a:lstStyle/>
          <a:p>
            <a:endParaRPr/>
          </a:p>
        </p:txBody>
      </p:sp>
      <p:sp>
        <p:nvSpPr>
          <p:cNvPr id="32" name="object 32"/>
          <p:cNvSpPr/>
          <p:nvPr/>
        </p:nvSpPr>
        <p:spPr>
          <a:xfrm>
            <a:off x="2500969" y="2312061"/>
            <a:ext cx="615950" cy="596265"/>
          </a:xfrm>
          <a:custGeom>
            <a:avLst/>
            <a:gdLst/>
            <a:ahLst/>
            <a:cxnLst/>
            <a:rect l="l" t="t" r="r" b="b"/>
            <a:pathLst>
              <a:path w="615950" h="596264">
                <a:moveTo>
                  <a:pt x="368769" y="0"/>
                </a:moveTo>
                <a:lnTo>
                  <a:pt x="0" y="368769"/>
                </a:lnTo>
                <a:lnTo>
                  <a:pt x="32099" y="406188"/>
                </a:lnTo>
                <a:lnTo>
                  <a:pt x="58218" y="448264"/>
                </a:lnTo>
                <a:lnTo>
                  <a:pt x="77693" y="494338"/>
                </a:lnTo>
                <a:lnTo>
                  <a:pt x="89864" y="543747"/>
                </a:lnTo>
                <a:lnTo>
                  <a:pt x="94068" y="595833"/>
                </a:lnTo>
                <a:lnTo>
                  <a:pt x="615569" y="595820"/>
                </a:lnTo>
                <a:lnTo>
                  <a:pt x="613911" y="542533"/>
                </a:lnTo>
                <a:lnTo>
                  <a:pt x="609003" y="490126"/>
                </a:lnTo>
                <a:lnTo>
                  <a:pt x="600945" y="438699"/>
                </a:lnTo>
                <a:lnTo>
                  <a:pt x="589835" y="388349"/>
                </a:lnTo>
                <a:lnTo>
                  <a:pt x="575771" y="339176"/>
                </a:lnTo>
                <a:lnTo>
                  <a:pt x="558852" y="291279"/>
                </a:lnTo>
                <a:lnTo>
                  <a:pt x="539176" y="244756"/>
                </a:lnTo>
                <a:lnTo>
                  <a:pt x="516843" y="199705"/>
                </a:lnTo>
                <a:lnTo>
                  <a:pt x="491952" y="156226"/>
                </a:lnTo>
                <a:lnTo>
                  <a:pt x="464600" y="114417"/>
                </a:lnTo>
                <a:lnTo>
                  <a:pt x="434886" y="74378"/>
                </a:lnTo>
                <a:lnTo>
                  <a:pt x="402910" y="36205"/>
                </a:lnTo>
                <a:lnTo>
                  <a:pt x="368769" y="0"/>
                </a:lnTo>
                <a:close/>
              </a:path>
            </a:pathLst>
          </a:custGeom>
          <a:solidFill>
            <a:srgbClr val="43BB8D"/>
          </a:solidFill>
        </p:spPr>
        <p:txBody>
          <a:bodyPr wrap="square" lIns="0" tIns="0" rIns="0" bIns="0" rtlCol="0"/>
          <a:lstStyle/>
          <a:p>
            <a:endParaRPr/>
          </a:p>
        </p:txBody>
      </p:sp>
      <p:sp>
        <p:nvSpPr>
          <p:cNvPr id="33" name="object 33"/>
          <p:cNvSpPr/>
          <p:nvPr/>
        </p:nvSpPr>
        <p:spPr>
          <a:xfrm>
            <a:off x="2273917" y="3134951"/>
            <a:ext cx="596265" cy="615950"/>
          </a:xfrm>
          <a:custGeom>
            <a:avLst/>
            <a:gdLst/>
            <a:ahLst/>
            <a:cxnLst/>
            <a:rect l="l" t="t" r="r" b="b"/>
            <a:pathLst>
              <a:path w="596264" h="615950">
                <a:moveTo>
                  <a:pt x="227050" y="0"/>
                </a:moveTo>
                <a:lnTo>
                  <a:pt x="189637" y="32098"/>
                </a:lnTo>
                <a:lnTo>
                  <a:pt x="147562" y="58213"/>
                </a:lnTo>
                <a:lnTo>
                  <a:pt x="101488" y="77685"/>
                </a:lnTo>
                <a:lnTo>
                  <a:pt x="52080" y="89853"/>
                </a:lnTo>
                <a:lnTo>
                  <a:pt x="0" y="94056"/>
                </a:lnTo>
                <a:lnTo>
                  <a:pt x="12" y="615569"/>
                </a:lnTo>
                <a:lnTo>
                  <a:pt x="53299" y="613911"/>
                </a:lnTo>
                <a:lnTo>
                  <a:pt x="105706" y="609003"/>
                </a:lnTo>
                <a:lnTo>
                  <a:pt x="157133" y="600945"/>
                </a:lnTo>
                <a:lnTo>
                  <a:pt x="207483" y="589834"/>
                </a:lnTo>
                <a:lnTo>
                  <a:pt x="256655" y="575770"/>
                </a:lnTo>
                <a:lnTo>
                  <a:pt x="304552" y="558850"/>
                </a:lnTo>
                <a:lnTo>
                  <a:pt x="351075" y="539174"/>
                </a:lnTo>
                <a:lnTo>
                  <a:pt x="396124" y="516840"/>
                </a:lnTo>
                <a:lnTo>
                  <a:pt x="439602" y="491948"/>
                </a:lnTo>
                <a:lnTo>
                  <a:pt x="481409" y="464594"/>
                </a:lnTo>
                <a:lnTo>
                  <a:pt x="521447" y="434879"/>
                </a:lnTo>
                <a:lnTo>
                  <a:pt x="559617" y="402900"/>
                </a:lnTo>
                <a:lnTo>
                  <a:pt x="595820" y="368757"/>
                </a:lnTo>
                <a:lnTo>
                  <a:pt x="227050" y="0"/>
                </a:lnTo>
                <a:close/>
              </a:path>
            </a:pathLst>
          </a:custGeom>
          <a:solidFill>
            <a:srgbClr val="5EC097"/>
          </a:solidFill>
        </p:spPr>
        <p:txBody>
          <a:bodyPr wrap="square" lIns="0" tIns="0" rIns="0" bIns="0" rtlCol="0"/>
          <a:lstStyle/>
          <a:p>
            <a:endParaRPr/>
          </a:p>
        </p:txBody>
      </p:sp>
      <p:sp>
        <p:nvSpPr>
          <p:cNvPr id="34" name="object 34"/>
          <p:cNvSpPr/>
          <p:nvPr/>
        </p:nvSpPr>
        <p:spPr>
          <a:xfrm>
            <a:off x="2500972" y="2907898"/>
            <a:ext cx="615950" cy="596265"/>
          </a:xfrm>
          <a:custGeom>
            <a:avLst/>
            <a:gdLst/>
            <a:ahLst/>
            <a:cxnLst/>
            <a:rect l="l" t="t" r="r" b="b"/>
            <a:pathLst>
              <a:path w="615950" h="596264">
                <a:moveTo>
                  <a:pt x="615569" y="0"/>
                </a:moveTo>
                <a:lnTo>
                  <a:pt x="94068" y="0"/>
                </a:lnTo>
                <a:lnTo>
                  <a:pt x="89864" y="52085"/>
                </a:lnTo>
                <a:lnTo>
                  <a:pt x="77693" y="101494"/>
                </a:lnTo>
                <a:lnTo>
                  <a:pt x="58218" y="147565"/>
                </a:lnTo>
                <a:lnTo>
                  <a:pt x="32099" y="189638"/>
                </a:lnTo>
                <a:lnTo>
                  <a:pt x="0" y="227050"/>
                </a:lnTo>
                <a:lnTo>
                  <a:pt x="368769" y="595820"/>
                </a:lnTo>
                <a:lnTo>
                  <a:pt x="402910" y="559614"/>
                </a:lnTo>
                <a:lnTo>
                  <a:pt x="434886" y="521442"/>
                </a:lnTo>
                <a:lnTo>
                  <a:pt x="464600" y="481402"/>
                </a:lnTo>
                <a:lnTo>
                  <a:pt x="491952" y="439593"/>
                </a:lnTo>
                <a:lnTo>
                  <a:pt x="516843" y="396114"/>
                </a:lnTo>
                <a:lnTo>
                  <a:pt x="539176" y="351064"/>
                </a:lnTo>
                <a:lnTo>
                  <a:pt x="558852" y="304541"/>
                </a:lnTo>
                <a:lnTo>
                  <a:pt x="575771" y="256643"/>
                </a:lnTo>
                <a:lnTo>
                  <a:pt x="589835" y="207470"/>
                </a:lnTo>
                <a:lnTo>
                  <a:pt x="600945" y="157121"/>
                </a:lnTo>
                <a:lnTo>
                  <a:pt x="609003" y="105693"/>
                </a:lnTo>
                <a:lnTo>
                  <a:pt x="613911" y="53287"/>
                </a:lnTo>
                <a:lnTo>
                  <a:pt x="615569" y="0"/>
                </a:lnTo>
                <a:close/>
              </a:path>
            </a:pathLst>
          </a:custGeom>
          <a:solidFill>
            <a:srgbClr val="51BE92"/>
          </a:solidFill>
        </p:spPr>
        <p:txBody>
          <a:bodyPr wrap="square" lIns="0" tIns="0" rIns="0" bIns="0" rtlCol="0"/>
          <a:lstStyle/>
          <a:p>
            <a:endParaRPr/>
          </a:p>
        </p:txBody>
      </p:sp>
      <p:sp>
        <p:nvSpPr>
          <p:cNvPr id="35" name="object 35"/>
          <p:cNvSpPr/>
          <p:nvPr/>
        </p:nvSpPr>
        <p:spPr>
          <a:xfrm>
            <a:off x="4713478" y="2591993"/>
            <a:ext cx="3808095" cy="252095"/>
          </a:xfrm>
          <a:custGeom>
            <a:avLst/>
            <a:gdLst/>
            <a:ahLst/>
            <a:cxnLst/>
            <a:rect l="l" t="t" r="r" b="b"/>
            <a:pathLst>
              <a:path w="3808095" h="252094">
                <a:moveTo>
                  <a:pt x="0" y="252006"/>
                </a:moveTo>
                <a:lnTo>
                  <a:pt x="3807714" y="252006"/>
                </a:lnTo>
                <a:lnTo>
                  <a:pt x="3807714" y="0"/>
                </a:lnTo>
                <a:lnTo>
                  <a:pt x="0" y="0"/>
                </a:lnTo>
                <a:lnTo>
                  <a:pt x="0" y="252006"/>
                </a:lnTo>
                <a:close/>
              </a:path>
            </a:pathLst>
          </a:custGeom>
          <a:solidFill>
            <a:srgbClr val="202120"/>
          </a:solidFill>
        </p:spPr>
        <p:txBody>
          <a:bodyPr wrap="square" lIns="0" tIns="0" rIns="0" bIns="0" rtlCol="0"/>
          <a:lstStyle/>
          <a:p>
            <a:endParaRPr/>
          </a:p>
        </p:txBody>
      </p:sp>
      <p:sp>
        <p:nvSpPr>
          <p:cNvPr id="36" name="object 36"/>
          <p:cNvSpPr txBox="1"/>
          <p:nvPr/>
        </p:nvSpPr>
        <p:spPr>
          <a:xfrm>
            <a:off x="4737159" y="2610018"/>
            <a:ext cx="567055" cy="107314"/>
          </a:xfrm>
          <a:prstGeom prst="rect">
            <a:avLst/>
          </a:prstGeom>
        </p:spPr>
        <p:txBody>
          <a:bodyPr vert="horz" wrap="square" lIns="0" tIns="0" rIns="0" bIns="0" rtlCol="0">
            <a:spAutoFit/>
          </a:bodyPr>
          <a:lstStyle/>
          <a:p>
            <a:pPr marL="12700">
              <a:lnSpc>
                <a:spcPct val="100000"/>
              </a:lnSpc>
            </a:pPr>
            <a:r>
              <a:rPr sz="600" spc="15" dirty="0">
                <a:solidFill>
                  <a:srgbClr val="757271"/>
                </a:solidFill>
                <a:latin typeface="Tahoma"/>
                <a:cs typeface="Tahoma"/>
              </a:rPr>
              <a:t>PANTONE</a:t>
            </a:r>
            <a:r>
              <a:rPr sz="600" spc="-100" dirty="0">
                <a:solidFill>
                  <a:srgbClr val="757271"/>
                </a:solidFill>
                <a:latin typeface="Tahoma"/>
                <a:cs typeface="Tahoma"/>
              </a:rPr>
              <a:t> </a:t>
            </a:r>
            <a:r>
              <a:rPr sz="600" spc="-35" dirty="0">
                <a:solidFill>
                  <a:srgbClr val="757271"/>
                </a:solidFill>
                <a:latin typeface="Tahoma"/>
                <a:cs typeface="Tahoma"/>
              </a:rPr>
              <a:t>419</a:t>
            </a:r>
            <a:r>
              <a:rPr sz="600" spc="-105" dirty="0">
                <a:solidFill>
                  <a:srgbClr val="757271"/>
                </a:solidFill>
                <a:latin typeface="Tahoma"/>
                <a:cs typeface="Tahoma"/>
              </a:rPr>
              <a:t> </a:t>
            </a:r>
            <a:r>
              <a:rPr sz="600" spc="20" dirty="0">
                <a:solidFill>
                  <a:srgbClr val="757271"/>
                </a:solidFill>
                <a:latin typeface="Tahoma"/>
                <a:cs typeface="Tahoma"/>
              </a:rPr>
              <a:t>C</a:t>
            </a:r>
            <a:endParaRPr sz="600">
              <a:latin typeface="Tahoma"/>
              <a:cs typeface="Tahoma"/>
            </a:endParaRPr>
          </a:p>
        </p:txBody>
      </p:sp>
      <p:sp>
        <p:nvSpPr>
          <p:cNvPr id="37" name="object 37"/>
          <p:cNvSpPr/>
          <p:nvPr/>
        </p:nvSpPr>
        <p:spPr>
          <a:xfrm>
            <a:off x="4713478" y="2879991"/>
            <a:ext cx="1885950" cy="252095"/>
          </a:xfrm>
          <a:custGeom>
            <a:avLst/>
            <a:gdLst/>
            <a:ahLst/>
            <a:cxnLst/>
            <a:rect l="l" t="t" r="r" b="b"/>
            <a:pathLst>
              <a:path w="1885950" h="252094">
                <a:moveTo>
                  <a:pt x="0" y="252006"/>
                </a:moveTo>
                <a:lnTo>
                  <a:pt x="1885861" y="252006"/>
                </a:lnTo>
                <a:lnTo>
                  <a:pt x="1885861" y="0"/>
                </a:lnTo>
                <a:lnTo>
                  <a:pt x="0" y="0"/>
                </a:lnTo>
                <a:lnTo>
                  <a:pt x="0" y="252006"/>
                </a:lnTo>
                <a:close/>
              </a:path>
            </a:pathLst>
          </a:custGeom>
          <a:solidFill>
            <a:srgbClr val="2FB888"/>
          </a:solidFill>
        </p:spPr>
        <p:txBody>
          <a:bodyPr wrap="square" lIns="0" tIns="0" rIns="0" bIns="0" rtlCol="0"/>
          <a:lstStyle/>
          <a:p>
            <a:endParaRPr/>
          </a:p>
        </p:txBody>
      </p:sp>
      <p:sp>
        <p:nvSpPr>
          <p:cNvPr id="38" name="object 38"/>
          <p:cNvSpPr txBox="1"/>
          <p:nvPr/>
        </p:nvSpPr>
        <p:spPr>
          <a:xfrm>
            <a:off x="4737159" y="2898017"/>
            <a:ext cx="617855" cy="107314"/>
          </a:xfrm>
          <a:prstGeom prst="rect">
            <a:avLst/>
          </a:prstGeom>
        </p:spPr>
        <p:txBody>
          <a:bodyPr vert="horz" wrap="square" lIns="0" tIns="0" rIns="0" bIns="0" rtlCol="0">
            <a:spAutoFit/>
          </a:bodyPr>
          <a:lstStyle/>
          <a:p>
            <a:pPr marL="12700">
              <a:lnSpc>
                <a:spcPct val="100000"/>
              </a:lnSpc>
            </a:pPr>
            <a:r>
              <a:rPr sz="600" spc="15" dirty="0">
                <a:solidFill>
                  <a:srgbClr val="A3D7BD"/>
                </a:solidFill>
                <a:latin typeface="Tahoma"/>
                <a:cs typeface="Tahoma"/>
              </a:rPr>
              <a:t>PANTONE</a:t>
            </a:r>
            <a:r>
              <a:rPr sz="600" spc="-100" dirty="0">
                <a:solidFill>
                  <a:srgbClr val="A3D7BD"/>
                </a:solidFill>
                <a:latin typeface="Tahoma"/>
                <a:cs typeface="Tahoma"/>
              </a:rPr>
              <a:t> </a:t>
            </a:r>
            <a:r>
              <a:rPr sz="600" spc="-10" dirty="0">
                <a:solidFill>
                  <a:srgbClr val="A3D7BD"/>
                </a:solidFill>
                <a:latin typeface="Tahoma"/>
                <a:cs typeface="Tahoma"/>
              </a:rPr>
              <a:t>3395</a:t>
            </a:r>
            <a:r>
              <a:rPr sz="600" spc="-100" dirty="0">
                <a:solidFill>
                  <a:srgbClr val="A3D7BD"/>
                </a:solidFill>
                <a:latin typeface="Tahoma"/>
                <a:cs typeface="Tahoma"/>
              </a:rPr>
              <a:t> </a:t>
            </a:r>
            <a:r>
              <a:rPr sz="600" spc="20" dirty="0">
                <a:solidFill>
                  <a:srgbClr val="A3D7BD"/>
                </a:solidFill>
                <a:latin typeface="Tahoma"/>
                <a:cs typeface="Tahoma"/>
              </a:rPr>
              <a:t>C</a:t>
            </a:r>
            <a:endParaRPr sz="600">
              <a:latin typeface="Tahoma"/>
              <a:cs typeface="Tahoma"/>
            </a:endParaRPr>
          </a:p>
        </p:txBody>
      </p:sp>
      <p:sp>
        <p:nvSpPr>
          <p:cNvPr id="39" name="object 39"/>
          <p:cNvSpPr/>
          <p:nvPr/>
        </p:nvSpPr>
        <p:spPr>
          <a:xfrm>
            <a:off x="6635343" y="2879991"/>
            <a:ext cx="1885950" cy="252095"/>
          </a:xfrm>
          <a:custGeom>
            <a:avLst/>
            <a:gdLst/>
            <a:ahLst/>
            <a:cxnLst/>
            <a:rect l="l" t="t" r="r" b="b"/>
            <a:pathLst>
              <a:path w="1885950" h="252094">
                <a:moveTo>
                  <a:pt x="0" y="252006"/>
                </a:moveTo>
                <a:lnTo>
                  <a:pt x="1885861" y="252006"/>
                </a:lnTo>
                <a:lnTo>
                  <a:pt x="1885861" y="0"/>
                </a:lnTo>
                <a:lnTo>
                  <a:pt x="0" y="0"/>
                </a:lnTo>
                <a:lnTo>
                  <a:pt x="0" y="252006"/>
                </a:lnTo>
                <a:close/>
              </a:path>
            </a:pathLst>
          </a:custGeom>
          <a:solidFill>
            <a:srgbClr val="8E9C9C"/>
          </a:solidFill>
        </p:spPr>
        <p:txBody>
          <a:bodyPr wrap="square" lIns="0" tIns="0" rIns="0" bIns="0" rtlCol="0"/>
          <a:lstStyle/>
          <a:p>
            <a:endParaRPr/>
          </a:p>
        </p:txBody>
      </p:sp>
      <p:sp>
        <p:nvSpPr>
          <p:cNvPr id="40" name="object 40"/>
          <p:cNvSpPr txBox="1"/>
          <p:nvPr/>
        </p:nvSpPr>
        <p:spPr>
          <a:xfrm>
            <a:off x="6659019" y="2898017"/>
            <a:ext cx="580390" cy="107314"/>
          </a:xfrm>
          <a:prstGeom prst="rect">
            <a:avLst/>
          </a:prstGeom>
        </p:spPr>
        <p:txBody>
          <a:bodyPr vert="horz" wrap="square" lIns="0" tIns="0" rIns="0" bIns="0" rtlCol="0">
            <a:spAutoFit/>
          </a:bodyPr>
          <a:lstStyle/>
          <a:p>
            <a:pPr marL="12700">
              <a:lnSpc>
                <a:spcPct val="100000"/>
              </a:lnSpc>
            </a:pPr>
            <a:r>
              <a:rPr sz="600" spc="15" dirty="0">
                <a:solidFill>
                  <a:srgbClr val="C1C6C6"/>
                </a:solidFill>
                <a:latin typeface="Tahoma"/>
                <a:cs typeface="Tahoma"/>
              </a:rPr>
              <a:t>PANTONE</a:t>
            </a:r>
            <a:r>
              <a:rPr sz="600" spc="-95" dirty="0">
                <a:solidFill>
                  <a:srgbClr val="C1C6C6"/>
                </a:solidFill>
                <a:latin typeface="Tahoma"/>
                <a:cs typeface="Tahoma"/>
              </a:rPr>
              <a:t> </a:t>
            </a:r>
            <a:r>
              <a:rPr sz="600" spc="-5" dirty="0">
                <a:solidFill>
                  <a:srgbClr val="C1C6C6"/>
                </a:solidFill>
                <a:latin typeface="Tahoma"/>
                <a:cs typeface="Tahoma"/>
              </a:rPr>
              <a:t>443</a:t>
            </a:r>
            <a:r>
              <a:rPr sz="600" spc="-95" dirty="0">
                <a:solidFill>
                  <a:srgbClr val="C1C6C6"/>
                </a:solidFill>
                <a:latin typeface="Tahoma"/>
                <a:cs typeface="Tahoma"/>
              </a:rPr>
              <a:t> </a:t>
            </a:r>
            <a:r>
              <a:rPr sz="600" spc="20" dirty="0">
                <a:solidFill>
                  <a:srgbClr val="C1C6C6"/>
                </a:solidFill>
                <a:latin typeface="Tahoma"/>
                <a:cs typeface="Tahoma"/>
              </a:rPr>
              <a:t>C</a:t>
            </a:r>
            <a:endParaRPr sz="600">
              <a:latin typeface="Tahoma"/>
              <a:cs typeface="Tahoma"/>
            </a:endParaRPr>
          </a:p>
        </p:txBody>
      </p:sp>
      <p:sp>
        <p:nvSpPr>
          <p:cNvPr id="41" name="object 4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2" name="object 42"/>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27599" y="2561380"/>
            <a:ext cx="1396365" cy="363220"/>
          </a:xfrm>
          <a:prstGeom prst="rect">
            <a:avLst/>
          </a:prstGeom>
        </p:spPr>
        <p:txBody>
          <a:bodyPr vert="horz" wrap="square" lIns="0" tIns="0" rIns="0" bIns="0" rtlCol="0">
            <a:spAutoFit/>
          </a:bodyPr>
          <a:lstStyle/>
          <a:p>
            <a:pPr marL="12700">
              <a:lnSpc>
                <a:spcPct val="100000"/>
              </a:lnSpc>
            </a:pPr>
            <a:r>
              <a:rPr sz="2300" spc="25" dirty="0">
                <a:solidFill>
                  <a:srgbClr val="58595B"/>
                </a:solidFill>
                <a:latin typeface="Times New Roman"/>
                <a:cs typeface="Times New Roman"/>
              </a:rPr>
              <a:t>typography</a:t>
            </a:r>
            <a:endParaRPr sz="2300">
              <a:latin typeface="Times New Roman"/>
              <a:cs typeface="Times New Roman"/>
            </a:endParaRPr>
          </a:p>
        </p:txBody>
      </p:sp>
      <p:sp>
        <p:nvSpPr>
          <p:cNvPr id="3" name="object 3"/>
          <p:cNvSpPr/>
          <p:nvPr/>
        </p:nvSpPr>
        <p:spPr>
          <a:xfrm>
            <a:off x="8990317" y="30003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4" name="object 4"/>
          <p:cNvSpPr/>
          <p:nvPr/>
        </p:nvSpPr>
        <p:spPr>
          <a:xfrm>
            <a:off x="9012440" y="2565361"/>
            <a:ext cx="0" cy="412750"/>
          </a:xfrm>
          <a:custGeom>
            <a:avLst/>
            <a:gdLst/>
            <a:ahLst/>
            <a:cxnLst/>
            <a:rect l="l" t="t" r="r" b="b"/>
            <a:pathLst>
              <a:path h="412750">
                <a:moveTo>
                  <a:pt x="0" y="0"/>
                </a:moveTo>
                <a:lnTo>
                  <a:pt x="0" y="412750"/>
                </a:lnTo>
              </a:path>
            </a:pathLst>
          </a:custGeom>
          <a:ln w="44246">
            <a:solidFill>
              <a:srgbClr val="FFFFFF"/>
            </a:solidFill>
          </a:ln>
        </p:spPr>
        <p:txBody>
          <a:bodyPr wrap="square" lIns="0" tIns="0" rIns="0" bIns="0" rtlCol="0"/>
          <a:lstStyle/>
          <a:p>
            <a:endParaRPr/>
          </a:p>
        </p:txBody>
      </p:sp>
      <p:sp>
        <p:nvSpPr>
          <p:cNvPr id="5" name="object 5"/>
          <p:cNvSpPr/>
          <p:nvPr/>
        </p:nvSpPr>
        <p:spPr>
          <a:xfrm>
            <a:off x="8990317"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253" y="2565183"/>
            <a:ext cx="0" cy="412750"/>
          </a:xfrm>
          <a:custGeom>
            <a:avLst/>
            <a:gdLst/>
            <a:ahLst/>
            <a:cxnLst/>
            <a:rect l="l" t="t" r="r" b="b"/>
            <a:pathLst>
              <a:path h="412750">
                <a:moveTo>
                  <a:pt x="0" y="0"/>
                </a:moveTo>
                <a:lnTo>
                  <a:pt x="0" y="412597"/>
                </a:lnTo>
              </a:path>
            </a:pathLst>
          </a:custGeom>
          <a:ln w="44259">
            <a:solidFill>
              <a:srgbClr val="FFFFFF"/>
            </a:solidFill>
          </a:ln>
        </p:spPr>
        <p:txBody>
          <a:bodyPr wrap="square" lIns="0" tIns="0" rIns="0" bIns="0" rtlCol="0"/>
          <a:lstStyle/>
          <a:p>
            <a:endParaRPr/>
          </a:p>
        </p:txBody>
      </p:sp>
      <p:sp>
        <p:nvSpPr>
          <p:cNvPr id="7" name="object 7"/>
          <p:cNvSpPr/>
          <p:nvPr/>
        </p:nvSpPr>
        <p:spPr>
          <a:xfrm>
            <a:off x="9163371" y="2665835"/>
            <a:ext cx="102870" cy="210185"/>
          </a:xfrm>
          <a:custGeom>
            <a:avLst/>
            <a:gdLst/>
            <a:ahLst/>
            <a:cxnLst/>
            <a:rect l="l" t="t" r="r" b="b"/>
            <a:pathLst>
              <a:path w="102870" h="210185">
                <a:moveTo>
                  <a:pt x="70650" y="77457"/>
                </a:moveTo>
                <a:lnTo>
                  <a:pt x="26644" y="77457"/>
                </a:lnTo>
                <a:lnTo>
                  <a:pt x="26644" y="179984"/>
                </a:lnTo>
                <a:lnTo>
                  <a:pt x="63855" y="209296"/>
                </a:lnTo>
                <a:lnTo>
                  <a:pt x="70319" y="209765"/>
                </a:lnTo>
                <a:lnTo>
                  <a:pt x="81470" y="209765"/>
                </a:lnTo>
                <a:lnTo>
                  <a:pt x="85928" y="209638"/>
                </a:lnTo>
                <a:lnTo>
                  <a:pt x="94996" y="209245"/>
                </a:lnTo>
                <a:lnTo>
                  <a:pt x="99148" y="208813"/>
                </a:lnTo>
                <a:lnTo>
                  <a:pt x="102870" y="208203"/>
                </a:lnTo>
                <a:lnTo>
                  <a:pt x="102870" y="175361"/>
                </a:lnTo>
                <a:lnTo>
                  <a:pt x="81800" y="175361"/>
                </a:lnTo>
                <a:lnTo>
                  <a:pt x="76822" y="174104"/>
                </a:lnTo>
                <a:lnTo>
                  <a:pt x="71882" y="169176"/>
                </a:lnTo>
                <a:lnTo>
                  <a:pt x="70650" y="164211"/>
                </a:lnTo>
                <a:lnTo>
                  <a:pt x="70650" y="77457"/>
                </a:lnTo>
                <a:close/>
              </a:path>
              <a:path w="102870" h="210185">
                <a:moveTo>
                  <a:pt x="102870" y="174104"/>
                </a:moveTo>
                <a:lnTo>
                  <a:pt x="100799" y="174536"/>
                </a:lnTo>
                <a:lnTo>
                  <a:pt x="98628" y="174840"/>
                </a:lnTo>
                <a:lnTo>
                  <a:pt x="94068" y="175272"/>
                </a:lnTo>
                <a:lnTo>
                  <a:pt x="81800" y="175361"/>
                </a:lnTo>
                <a:lnTo>
                  <a:pt x="102870" y="175361"/>
                </a:lnTo>
                <a:lnTo>
                  <a:pt x="102870" y="174104"/>
                </a:lnTo>
                <a:close/>
              </a:path>
              <a:path w="102870" h="210185">
                <a:moveTo>
                  <a:pt x="102870" y="48018"/>
                </a:moveTo>
                <a:lnTo>
                  <a:pt x="0" y="48018"/>
                </a:lnTo>
                <a:lnTo>
                  <a:pt x="0" y="77457"/>
                </a:lnTo>
                <a:lnTo>
                  <a:pt x="102870" y="77457"/>
                </a:lnTo>
                <a:lnTo>
                  <a:pt x="102870" y="48018"/>
                </a:lnTo>
                <a:close/>
              </a:path>
              <a:path w="102870" h="210185">
                <a:moveTo>
                  <a:pt x="70650" y="0"/>
                </a:moveTo>
                <a:lnTo>
                  <a:pt x="26644" y="0"/>
                </a:lnTo>
                <a:lnTo>
                  <a:pt x="26644" y="48018"/>
                </a:lnTo>
                <a:lnTo>
                  <a:pt x="70650" y="48018"/>
                </a:lnTo>
                <a:lnTo>
                  <a:pt x="70650" y="0"/>
                </a:lnTo>
                <a:close/>
              </a:path>
            </a:pathLst>
          </a:custGeom>
          <a:solidFill>
            <a:srgbClr val="FFFFFF"/>
          </a:solidFill>
        </p:spPr>
        <p:txBody>
          <a:bodyPr wrap="square" lIns="0" tIns="0" rIns="0" bIns="0" rtlCol="0"/>
          <a:lstStyle/>
          <a:p>
            <a:endParaRPr/>
          </a:p>
        </p:txBody>
      </p:sp>
      <p:sp>
        <p:nvSpPr>
          <p:cNvPr id="8" name="object 8"/>
          <p:cNvSpPr/>
          <p:nvPr/>
        </p:nvSpPr>
        <p:spPr>
          <a:xfrm>
            <a:off x="9288762" y="2712973"/>
            <a:ext cx="69215" cy="102870"/>
          </a:xfrm>
          <a:custGeom>
            <a:avLst/>
            <a:gdLst/>
            <a:ahLst/>
            <a:cxnLst/>
            <a:rect l="l" t="t" r="r" b="b"/>
            <a:pathLst>
              <a:path w="69215" h="102869">
                <a:moveTo>
                  <a:pt x="7086" y="90233"/>
                </a:moveTo>
                <a:lnTo>
                  <a:pt x="7086" y="101333"/>
                </a:lnTo>
                <a:lnTo>
                  <a:pt x="8407" y="101815"/>
                </a:lnTo>
                <a:lnTo>
                  <a:pt x="9778" y="102120"/>
                </a:lnTo>
                <a:lnTo>
                  <a:pt x="11188" y="102336"/>
                </a:lnTo>
                <a:lnTo>
                  <a:pt x="12611" y="102501"/>
                </a:lnTo>
                <a:lnTo>
                  <a:pt x="18186" y="102590"/>
                </a:lnTo>
                <a:lnTo>
                  <a:pt x="20573" y="102247"/>
                </a:lnTo>
                <a:lnTo>
                  <a:pt x="32632" y="91960"/>
                </a:lnTo>
                <a:lnTo>
                  <a:pt x="12941" y="91960"/>
                </a:lnTo>
                <a:lnTo>
                  <a:pt x="11734" y="91744"/>
                </a:lnTo>
                <a:lnTo>
                  <a:pt x="10566" y="91401"/>
                </a:lnTo>
                <a:lnTo>
                  <a:pt x="7086" y="90233"/>
                </a:lnTo>
                <a:close/>
              </a:path>
              <a:path w="69215" h="102869">
                <a:moveTo>
                  <a:pt x="13614" y="0"/>
                </a:moveTo>
                <a:lnTo>
                  <a:pt x="0" y="0"/>
                </a:lnTo>
                <a:lnTo>
                  <a:pt x="29082" y="72936"/>
                </a:lnTo>
                <a:lnTo>
                  <a:pt x="24117" y="85305"/>
                </a:lnTo>
                <a:lnTo>
                  <a:pt x="22974" y="87464"/>
                </a:lnTo>
                <a:lnTo>
                  <a:pt x="21653" y="89103"/>
                </a:lnTo>
                <a:lnTo>
                  <a:pt x="18618" y="91401"/>
                </a:lnTo>
                <a:lnTo>
                  <a:pt x="16636" y="91960"/>
                </a:lnTo>
                <a:lnTo>
                  <a:pt x="32632" y="91960"/>
                </a:lnTo>
                <a:lnTo>
                  <a:pt x="33921" y="89623"/>
                </a:lnTo>
                <a:lnTo>
                  <a:pt x="35331" y="86601"/>
                </a:lnTo>
                <a:lnTo>
                  <a:pt x="45559" y="60032"/>
                </a:lnTo>
                <a:lnTo>
                  <a:pt x="35051" y="60032"/>
                </a:lnTo>
                <a:lnTo>
                  <a:pt x="13614" y="0"/>
                </a:lnTo>
                <a:close/>
              </a:path>
              <a:path w="69215" h="102869">
                <a:moveTo>
                  <a:pt x="68668" y="0"/>
                </a:moveTo>
                <a:lnTo>
                  <a:pt x="55905" y="0"/>
                </a:lnTo>
                <a:lnTo>
                  <a:pt x="35331" y="60032"/>
                </a:lnTo>
                <a:lnTo>
                  <a:pt x="45559" y="60032"/>
                </a:lnTo>
                <a:lnTo>
                  <a:pt x="68668"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77152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typography</a:t>
            </a:r>
            <a:endParaRPr sz="1200">
              <a:latin typeface="Arial"/>
              <a:cs typeface="Arial"/>
            </a:endParaRPr>
          </a:p>
        </p:txBody>
      </p:sp>
      <p:sp>
        <p:nvSpPr>
          <p:cNvPr id="3" name="object 3"/>
          <p:cNvSpPr txBox="1"/>
          <p:nvPr/>
        </p:nvSpPr>
        <p:spPr>
          <a:xfrm>
            <a:off x="2867300" y="1053025"/>
            <a:ext cx="4233545" cy="965835"/>
          </a:xfrm>
          <a:prstGeom prst="rect">
            <a:avLst/>
          </a:prstGeom>
        </p:spPr>
        <p:txBody>
          <a:bodyPr vert="horz" wrap="square" lIns="0" tIns="0" rIns="0" bIns="0" rtlCol="0">
            <a:spAutoFit/>
          </a:bodyPr>
          <a:lstStyle/>
          <a:p>
            <a:pPr marL="12700">
              <a:lnSpc>
                <a:spcPct val="100000"/>
              </a:lnSpc>
            </a:pPr>
            <a:r>
              <a:rPr sz="900" spc="10" dirty="0">
                <a:solidFill>
                  <a:srgbClr val="58595B"/>
                </a:solidFill>
                <a:latin typeface="Tahoma"/>
                <a:cs typeface="Tahoma"/>
              </a:rPr>
              <a:t>GALANO</a:t>
            </a:r>
            <a:r>
              <a:rPr sz="900" spc="-125" dirty="0">
                <a:solidFill>
                  <a:srgbClr val="58595B"/>
                </a:solidFill>
                <a:latin typeface="Tahoma"/>
                <a:cs typeface="Tahoma"/>
              </a:rPr>
              <a:t> </a:t>
            </a:r>
            <a:r>
              <a:rPr sz="900" spc="-5" dirty="0">
                <a:solidFill>
                  <a:srgbClr val="58595B"/>
                </a:solidFill>
                <a:latin typeface="Tahoma"/>
                <a:cs typeface="Tahoma"/>
              </a:rPr>
              <a:t>GROTESQUE</a:t>
            </a:r>
            <a:endParaRPr sz="900">
              <a:latin typeface="Tahoma"/>
              <a:cs typeface="Tahoma"/>
            </a:endParaRPr>
          </a:p>
          <a:p>
            <a:pPr marL="12700">
              <a:lnSpc>
                <a:spcPts val="1970"/>
              </a:lnSpc>
              <a:spcBef>
                <a:spcPts val="585"/>
              </a:spcBef>
            </a:pPr>
            <a:r>
              <a:rPr sz="1700" b="1" spc="100" dirty="0">
                <a:solidFill>
                  <a:srgbClr val="58595B"/>
                </a:solidFill>
                <a:latin typeface="Arial"/>
                <a:cs typeface="Arial"/>
              </a:rPr>
              <a:t>ABCDEFGHIJKLMNOPQRSTUVWXYZ</a:t>
            </a:r>
            <a:endParaRPr sz="1700">
              <a:latin typeface="Arial"/>
              <a:cs typeface="Arial"/>
            </a:endParaRPr>
          </a:p>
          <a:p>
            <a:pPr marL="12700" marR="760095">
              <a:lnSpc>
                <a:spcPts val="1900"/>
              </a:lnSpc>
              <a:spcBef>
                <a:spcPts val="105"/>
              </a:spcBef>
            </a:pPr>
            <a:r>
              <a:rPr sz="1700" b="1" spc="125" dirty="0">
                <a:solidFill>
                  <a:srgbClr val="58595B"/>
                </a:solidFill>
                <a:latin typeface="Arial"/>
                <a:cs typeface="Arial"/>
              </a:rPr>
              <a:t>abcdefghijklmnopqrstuvwxyz  </a:t>
            </a:r>
            <a:r>
              <a:rPr sz="1700" b="1" spc="105" dirty="0">
                <a:solidFill>
                  <a:srgbClr val="58595B"/>
                </a:solidFill>
                <a:latin typeface="Arial"/>
                <a:cs typeface="Arial"/>
              </a:rPr>
              <a:t>1234567890</a:t>
            </a:r>
            <a:r>
              <a:rPr sz="1700" b="1" dirty="0">
                <a:solidFill>
                  <a:srgbClr val="58595B"/>
                </a:solidFill>
                <a:latin typeface="Arial"/>
                <a:cs typeface="Arial"/>
              </a:rPr>
              <a:t> </a:t>
            </a:r>
            <a:r>
              <a:rPr sz="1700" b="1" spc="-70" dirty="0">
                <a:solidFill>
                  <a:srgbClr val="58595B"/>
                </a:solidFill>
                <a:latin typeface="Arial"/>
                <a:cs typeface="Arial"/>
              </a:rPr>
              <a:t>@</a:t>
            </a:r>
            <a:endParaRPr sz="1700">
              <a:latin typeface="Arial"/>
              <a:cs typeface="Arial"/>
            </a:endParaRPr>
          </a:p>
        </p:txBody>
      </p:sp>
      <p:sp>
        <p:nvSpPr>
          <p:cNvPr id="4" name="object 4"/>
          <p:cNvSpPr txBox="1"/>
          <p:nvPr/>
        </p:nvSpPr>
        <p:spPr>
          <a:xfrm>
            <a:off x="347300" y="1014757"/>
            <a:ext cx="981710" cy="1844675"/>
          </a:xfrm>
          <a:prstGeom prst="rect">
            <a:avLst/>
          </a:prstGeom>
        </p:spPr>
        <p:txBody>
          <a:bodyPr vert="horz" wrap="square" lIns="0" tIns="0" rIns="0" bIns="0" rtlCol="0">
            <a:spAutoFit/>
          </a:bodyPr>
          <a:lstStyle/>
          <a:p>
            <a:pPr marL="12700" marR="5080">
              <a:lnSpc>
                <a:spcPct val="96100"/>
              </a:lnSpc>
            </a:pPr>
            <a:r>
              <a:rPr sz="2500" b="1" spc="25" dirty="0">
                <a:solidFill>
                  <a:srgbClr val="E3E4E4"/>
                </a:solidFill>
                <a:latin typeface="Arial"/>
                <a:cs typeface="Arial"/>
              </a:rPr>
              <a:t>bold  </a:t>
            </a:r>
            <a:r>
              <a:rPr sz="2500" b="1" spc="15" dirty="0">
                <a:solidFill>
                  <a:srgbClr val="E3E4E4"/>
                </a:solidFill>
                <a:latin typeface="Arial"/>
                <a:cs typeface="Arial"/>
              </a:rPr>
              <a:t>big  </a:t>
            </a:r>
            <a:r>
              <a:rPr sz="2500" b="1" spc="-25" dirty="0">
                <a:solidFill>
                  <a:srgbClr val="E3E4E4"/>
                </a:solidFill>
                <a:latin typeface="Arial"/>
                <a:cs typeface="Arial"/>
              </a:rPr>
              <a:t>solid  </a:t>
            </a:r>
            <a:r>
              <a:rPr sz="2500" b="1" spc="75" dirty="0">
                <a:solidFill>
                  <a:srgbClr val="E3E4E4"/>
                </a:solidFill>
                <a:latin typeface="Arial"/>
                <a:cs typeface="Arial"/>
              </a:rPr>
              <a:t>p</a:t>
            </a:r>
            <a:r>
              <a:rPr sz="2500" b="1" spc="-60" dirty="0">
                <a:solidFill>
                  <a:srgbClr val="E3E4E4"/>
                </a:solidFill>
                <a:latin typeface="Arial"/>
                <a:cs typeface="Arial"/>
              </a:rPr>
              <a:t>o</a:t>
            </a:r>
            <a:r>
              <a:rPr sz="2500" b="1" spc="-40" dirty="0">
                <a:solidFill>
                  <a:srgbClr val="E3E4E4"/>
                </a:solidFill>
                <a:latin typeface="Arial"/>
                <a:cs typeface="Arial"/>
              </a:rPr>
              <a:t>w</a:t>
            </a:r>
            <a:r>
              <a:rPr sz="2500" b="1" spc="25" dirty="0">
                <a:solidFill>
                  <a:srgbClr val="E3E4E4"/>
                </a:solidFill>
                <a:latin typeface="Arial"/>
                <a:cs typeface="Arial"/>
              </a:rPr>
              <a:t>e</a:t>
            </a:r>
            <a:r>
              <a:rPr sz="2500" b="1" spc="110" dirty="0">
                <a:solidFill>
                  <a:srgbClr val="E3E4E4"/>
                </a:solidFill>
                <a:latin typeface="Arial"/>
                <a:cs typeface="Arial"/>
              </a:rPr>
              <a:t>r  </a:t>
            </a:r>
            <a:r>
              <a:rPr sz="2500" b="1" spc="10" dirty="0">
                <a:solidFill>
                  <a:srgbClr val="E3E4E4"/>
                </a:solidFill>
                <a:latin typeface="Arial"/>
                <a:cs typeface="Arial"/>
              </a:rPr>
              <a:t>ballsy</a:t>
            </a:r>
            <a:endParaRPr sz="2500">
              <a:latin typeface="Arial"/>
              <a:cs typeface="Arial"/>
            </a:endParaRPr>
          </a:p>
        </p:txBody>
      </p:sp>
      <p:sp>
        <p:nvSpPr>
          <p:cNvPr id="5" name="object 5"/>
          <p:cNvSpPr/>
          <p:nvPr/>
        </p:nvSpPr>
        <p:spPr>
          <a:xfrm>
            <a:off x="2883174" y="2199205"/>
            <a:ext cx="4589145" cy="0"/>
          </a:xfrm>
          <a:custGeom>
            <a:avLst/>
            <a:gdLst/>
            <a:ahLst/>
            <a:cxnLst/>
            <a:rect l="l" t="t" r="r" b="b"/>
            <a:pathLst>
              <a:path w="4589145">
                <a:moveTo>
                  <a:pt x="0" y="0"/>
                </a:moveTo>
                <a:lnTo>
                  <a:pt x="4589005" y="0"/>
                </a:lnTo>
              </a:path>
            </a:pathLst>
          </a:custGeom>
          <a:ln w="6350">
            <a:solidFill>
              <a:srgbClr val="C9CACC"/>
            </a:solidFill>
          </a:ln>
        </p:spPr>
        <p:txBody>
          <a:bodyPr wrap="square" lIns="0" tIns="0" rIns="0" bIns="0" rtlCol="0"/>
          <a:lstStyle/>
          <a:p>
            <a:endParaRPr/>
          </a:p>
        </p:txBody>
      </p:sp>
      <p:sp>
        <p:nvSpPr>
          <p:cNvPr id="6" name="object 6"/>
          <p:cNvSpPr/>
          <p:nvPr/>
        </p:nvSpPr>
        <p:spPr>
          <a:xfrm>
            <a:off x="2703174" y="985958"/>
            <a:ext cx="0" cy="3943350"/>
          </a:xfrm>
          <a:custGeom>
            <a:avLst/>
            <a:gdLst/>
            <a:ahLst/>
            <a:cxnLst/>
            <a:rect l="l" t="t" r="r" b="b"/>
            <a:pathLst>
              <a:path h="3943350">
                <a:moveTo>
                  <a:pt x="0" y="0"/>
                </a:moveTo>
                <a:lnTo>
                  <a:pt x="0" y="3942854"/>
                </a:lnTo>
              </a:path>
            </a:pathLst>
          </a:custGeom>
          <a:ln w="6350">
            <a:solidFill>
              <a:srgbClr val="C9CACC"/>
            </a:solidFill>
          </a:ln>
        </p:spPr>
        <p:txBody>
          <a:bodyPr wrap="square" lIns="0" tIns="0" rIns="0" bIns="0" rtlCol="0"/>
          <a:lstStyle/>
          <a:p>
            <a:endParaRPr/>
          </a:p>
        </p:txBody>
      </p:sp>
      <p:sp>
        <p:nvSpPr>
          <p:cNvPr id="7" name="object 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8" name="object 8"/>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9" name="object 9"/>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0" name="object 10"/>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1" name="object 11"/>
          <p:cNvSpPr/>
          <p:nvPr/>
        </p:nvSpPr>
        <p:spPr>
          <a:xfrm>
            <a:off x="9187893" y="2704193"/>
            <a:ext cx="59055" cy="120650"/>
          </a:xfrm>
          <a:custGeom>
            <a:avLst/>
            <a:gdLst/>
            <a:ahLst/>
            <a:cxnLst/>
            <a:rect l="l" t="t" r="r" b="b"/>
            <a:pathLst>
              <a:path w="59054" h="120650">
                <a:moveTo>
                  <a:pt x="40538" y="44449"/>
                </a:moveTo>
                <a:lnTo>
                  <a:pt x="15290" y="44449"/>
                </a:lnTo>
                <a:lnTo>
                  <a:pt x="15290" y="103289"/>
                </a:lnTo>
                <a:lnTo>
                  <a:pt x="40347" y="120383"/>
                </a:lnTo>
                <a:lnTo>
                  <a:pt x="49301" y="120307"/>
                </a:lnTo>
                <a:lnTo>
                  <a:pt x="54508" y="120078"/>
                </a:lnTo>
                <a:lnTo>
                  <a:pt x="56896" y="119837"/>
                </a:lnTo>
                <a:lnTo>
                  <a:pt x="59029" y="119481"/>
                </a:lnTo>
                <a:lnTo>
                  <a:pt x="59029" y="100634"/>
                </a:lnTo>
                <a:lnTo>
                  <a:pt x="46939" y="100634"/>
                </a:lnTo>
                <a:lnTo>
                  <a:pt x="44081" y="99923"/>
                </a:lnTo>
                <a:lnTo>
                  <a:pt x="41249" y="97091"/>
                </a:lnTo>
                <a:lnTo>
                  <a:pt x="40538" y="94233"/>
                </a:lnTo>
                <a:lnTo>
                  <a:pt x="40538" y="44449"/>
                </a:lnTo>
                <a:close/>
              </a:path>
              <a:path w="59054" h="120650">
                <a:moveTo>
                  <a:pt x="59029" y="99923"/>
                </a:moveTo>
                <a:lnTo>
                  <a:pt x="57835" y="100164"/>
                </a:lnTo>
                <a:lnTo>
                  <a:pt x="56591" y="100342"/>
                </a:lnTo>
                <a:lnTo>
                  <a:pt x="55295" y="100469"/>
                </a:lnTo>
                <a:lnTo>
                  <a:pt x="46939" y="100634"/>
                </a:lnTo>
                <a:lnTo>
                  <a:pt x="59029" y="100634"/>
                </a:lnTo>
                <a:lnTo>
                  <a:pt x="59029" y="99923"/>
                </a:lnTo>
                <a:close/>
              </a:path>
              <a:path w="59054" h="120650">
                <a:moveTo>
                  <a:pt x="59029" y="27558"/>
                </a:moveTo>
                <a:lnTo>
                  <a:pt x="0" y="27558"/>
                </a:lnTo>
                <a:lnTo>
                  <a:pt x="0" y="44449"/>
                </a:lnTo>
                <a:lnTo>
                  <a:pt x="59029" y="44449"/>
                </a:lnTo>
                <a:lnTo>
                  <a:pt x="59029" y="27558"/>
                </a:lnTo>
                <a:close/>
              </a:path>
              <a:path w="59054" h="120650">
                <a:moveTo>
                  <a:pt x="40538" y="0"/>
                </a:moveTo>
                <a:lnTo>
                  <a:pt x="15290" y="0"/>
                </a:lnTo>
                <a:lnTo>
                  <a:pt x="15290" y="27558"/>
                </a:lnTo>
                <a:lnTo>
                  <a:pt x="40538" y="27558"/>
                </a:lnTo>
                <a:lnTo>
                  <a:pt x="40538" y="0"/>
                </a:lnTo>
                <a:close/>
              </a:path>
            </a:pathLst>
          </a:custGeom>
          <a:solidFill>
            <a:srgbClr val="FFFFFF"/>
          </a:solidFill>
        </p:spPr>
        <p:txBody>
          <a:bodyPr wrap="square" lIns="0" tIns="0" rIns="0" bIns="0" rtlCol="0"/>
          <a:lstStyle/>
          <a:p>
            <a:endParaRPr/>
          </a:p>
        </p:txBody>
      </p:sp>
      <p:sp>
        <p:nvSpPr>
          <p:cNvPr id="12" name="object 12"/>
          <p:cNvSpPr/>
          <p:nvPr/>
        </p:nvSpPr>
        <p:spPr>
          <a:xfrm>
            <a:off x="9259840" y="2731249"/>
            <a:ext cx="40005" cy="59055"/>
          </a:xfrm>
          <a:custGeom>
            <a:avLst/>
            <a:gdLst/>
            <a:ahLst/>
            <a:cxnLst/>
            <a:rect l="l" t="t" r="r" b="b"/>
            <a:pathLst>
              <a:path w="40004" h="59055">
                <a:moveTo>
                  <a:pt x="4076" y="51777"/>
                </a:moveTo>
                <a:lnTo>
                  <a:pt x="4076" y="58153"/>
                </a:lnTo>
                <a:lnTo>
                  <a:pt x="4825" y="58420"/>
                </a:lnTo>
                <a:lnTo>
                  <a:pt x="5626" y="58597"/>
                </a:lnTo>
                <a:lnTo>
                  <a:pt x="6426" y="58724"/>
                </a:lnTo>
                <a:lnTo>
                  <a:pt x="10452" y="58877"/>
                </a:lnTo>
                <a:lnTo>
                  <a:pt x="11810" y="58674"/>
                </a:lnTo>
                <a:lnTo>
                  <a:pt x="18736" y="52768"/>
                </a:lnTo>
                <a:lnTo>
                  <a:pt x="7429" y="52768"/>
                </a:lnTo>
                <a:lnTo>
                  <a:pt x="6743" y="52641"/>
                </a:lnTo>
                <a:lnTo>
                  <a:pt x="6070" y="52451"/>
                </a:lnTo>
                <a:lnTo>
                  <a:pt x="4076" y="51777"/>
                </a:lnTo>
                <a:close/>
              </a:path>
              <a:path w="40004" h="59055">
                <a:moveTo>
                  <a:pt x="7823" y="0"/>
                </a:moveTo>
                <a:lnTo>
                  <a:pt x="0" y="0"/>
                </a:lnTo>
                <a:lnTo>
                  <a:pt x="16700" y="41846"/>
                </a:lnTo>
                <a:lnTo>
                  <a:pt x="13842" y="48945"/>
                </a:lnTo>
                <a:lnTo>
                  <a:pt x="13182" y="50190"/>
                </a:lnTo>
                <a:lnTo>
                  <a:pt x="12433" y="51130"/>
                </a:lnTo>
                <a:lnTo>
                  <a:pt x="10693" y="52451"/>
                </a:lnTo>
                <a:lnTo>
                  <a:pt x="9550" y="52768"/>
                </a:lnTo>
                <a:lnTo>
                  <a:pt x="18736" y="52768"/>
                </a:lnTo>
                <a:lnTo>
                  <a:pt x="19481" y="51435"/>
                </a:lnTo>
                <a:lnTo>
                  <a:pt x="20281" y="49695"/>
                </a:lnTo>
                <a:lnTo>
                  <a:pt x="26156" y="34442"/>
                </a:lnTo>
                <a:lnTo>
                  <a:pt x="20116" y="34442"/>
                </a:lnTo>
                <a:lnTo>
                  <a:pt x="7823" y="0"/>
                </a:lnTo>
                <a:close/>
              </a:path>
              <a:path w="40004" h="59055">
                <a:moveTo>
                  <a:pt x="39420" y="0"/>
                </a:moveTo>
                <a:lnTo>
                  <a:pt x="32092" y="0"/>
                </a:lnTo>
                <a:lnTo>
                  <a:pt x="20281" y="34442"/>
                </a:lnTo>
                <a:lnTo>
                  <a:pt x="26156" y="34442"/>
                </a:lnTo>
                <a:lnTo>
                  <a:pt x="39420" y="0"/>
                </a:lnTo>
                <a:close/>
              </a:path>
            </a:pathLst>
          </a:custGeom>
          <a:solidFill>
            <a:srgbClr val="FFFFFF"/>
          </a:solidFill>
        </p:spPr>
        <p:txBody>
          <a:bodyPr wrap="square" lIns="0" tIns="0" rIns="0" bIns="0" rtlCol="0"/>
          <a:lstStyle/>
          <a:p>
            <a:endParaRPr/>
          </a:p>
        </p:txBody>
      </p:sp>
      <p:sp>
        <p:nvSpPr>
          <p:cNvPr id="13" name="object 13"/>
          <p:cNvSpPr txBox="1"/>
          <p:nvPr/>
        </p:nvSpPr>
        <p:spPr>
          <a:xfrm>
            <a:off x="347300" y="360001"/>
            <a:ext cx="7879080" cy="255904"/>
          </a:xfrm>
          <a:prstGeom prst="rect">
            <a:avLst/>
          </a:prstGeom>
        </p:spPr>
        <p:txBody>
          <a:bodyPr vert="horz" wrap="square" lIns="0" tIns="0" rIns="0" bIns="0" rtlCol="0">
            <a:spAutoFit/>
          </a:bodyPr>
          <a:lstStyle/>
          <a:p>
            <a:pPr marL="12700">
              <a:lnSpc>
                <a:spcPct val="100000"/>
              </a:lnSpc>
              <a:tabLst>
                <a:tab pos="7865745" algn="l"/>
              </a:tabLst>
            </a:pPr>
            <a:r>
              <a:rPr sz="1400" u="sng" spc="-25" dirty="0">
                <a:solidFill>
                  <a:srgbClr val="58595B"/>
                </a:solidFill>
                <a:latin typeface="Arial"/>
                <a:cs typeface="Arial"/>
              </a:rPr>
              <a:t>primary </a:t>
            </a:r>
            <a:r>
              <a:rPr sz="1400" u="sng" spc="-10" dirty="0">
                <a:solidFill>
                  <a:srgbClr val="58595B"/>
                </a:solidFill>
                <a:latin typeface="Arial"/>
                <a:cs typeface="Arial"/>
              </a:rPr>
              <a:t>typographic</a:t>
            </a:r>
            <a:r>
              <a:rPr sz="1400" u="sng" spc="-195" dirty="0">
                <a:solidFill>
                  <a:srgbClr val="58595B"/>
                </a:solidFill>
                <a:latin typeface="Arial"/>
                <a:cs typeface="Arial"/>
              </a:rPr>
              <a:t> </a:t>
            </a:r>
            <a:r>
              <a:rPr sz="1400" u="sng" spc="-5" dirty="0">
                <a:solidFill>
                  <a:srgbClr val="58595B"/>
                </a:solidFill>
                <a:latin typeface="Arial"/>
                <a:cs typeface="Arial"/>
              </a:rPr>
              <a:t>palette	</a:t>
            </a:r>
            <a:endParaRPr sz="1400">
              <a:latin typeface="Arial"/>
              <a:cs typeface="Arial"/>
            </a:endParaRPr>
          </a:p>
        </p:txBody>
      </p:sp>
      <p:sp>
        <p:nvSpPr>
          <p:cNvPr id="14" name="object 14"/>
          <p:cNvSpPr/>
          <p:nvPr/>
        </p:nvSpPr>
        <p:spPr>
          <a:xfrm>
            <a:off x="8011157" y="359985"/>
            <a:ext cx="470534" cy="470534"/>
          </a:xfrm>
          <a:custGeom>
            <a:avLst/>
            <a:gdLst/>
            <a:ahLst/>
            <a:cxnLst/>
            <a:rect l="l" t="t" r="r" b="b"/>
            <a:pathLst>
              <a:path w="470534" h="470534">
                <a:moveTo>
                  <a:pt x="234975" y="0"/>
                </a:moveTo>
                <a:lnTo>
                  <a:pt x="187621" y="4776"/>
                </a:lnTo>
                <a:lnTo>
                  <a:pt x="143514" y="18476"/>
                </a:lnTo>
                <a:lnTo>
                  <a:pt x="103600" y="40152"/>
                </a:lnTo>
                <a:lnTo>
                  <a:pt x="68824" y="68857"/>
                </a:lnTo>
                <a:lnTo>
                  <a:pt x="40131" y="103647"/>
                </a:lnTo>
                <a:lnTo>
                  <a:pt x="18466" y="143573"/>
                </a:lnTo>
                <a:lnTo>
                  <a:pt x="4774" y="187690"/>
                </a:lnTo>
                <a:lnTo>
                  <a:pt x="0" y="235051"/>
                </a:lnTo>
                <a:lnTo>
                  <a:pt x="4774" y="282408"/>
                </a:lnTo>
                <a:lnTo>
                  <a:pt x="18466" y="326514"/>
                </a:lnTo>
                <a:lnTo>
                  <a:pt x="40131" y="366424"/>
                </a:lnTo>
                <a:lnTo>
                  <a:pt x="68824" y="401194"/>
                </a:lnTo>
                <a:lnTo>
                  <a:pt x="103600" y="429881"/>
                </a:lnTo>
                <a:lnTo>
                  <a:pt x="143514" y="451541"/>
                </a:lnTo>
                <a:lnTo>
                  <a:pt x="187621" y="465229"/>
                </a:lnTo>
                <a:lnTo>
                  <a:pt x="234975" y="470001"/>
                </a:lnTo>
                <a:lnTo>
                  <a:pt x="282329" y="465229"/>
                </a:lnTo>
                <a:lnTo>
                  <a:pt x="326436" y="451541"/>
                </a:lnTo>
                <a:lnTo>
                  <a:pt x="366350" y="429881"/>
                </a:lnTo>
                <a:lnTo>
                  <a:pt x="401126" y="401194"/>
                </a:lnTo>
                <a:lnTo>
                  <a:pt x="429819" y="366424"/>
                </a:lnTo>
                <a:lnTo>
                  <a:pt x="451484" y="326514"/>
                </a:lnTo>
                <a:lnTo>
                  <a:pt x="465176" y="282408"/>
                </a:lnTo>
                <a:lnTo>
                  <a:pt x="469950" y="235051"/>
                </a:lnTo>
                <a:lnTo>
                  <a:pt x="465176" y="187690"/>
                </a:lnTo>
                <a:lnTo>
                  <a:pt x="451484" y="143573"/>
                </a:lnTo>
                <a:lnTo>
                  <a:pt x="429819" y="103647"/>
                </a:lnTo>
                <a:lnTo>
                  <a:pt x="401126" y="68857"/>
                </a:lnTo>
                <a:lnTo>
                  <a:pt x="366350" y="40152"/>
                </a:lnTo>
                <a:lnTo>
                  <a:pt x="326436" y="18476"/>
                </a:lnTo>
                <a:lnTo>
                  <a:pt x="282329" y="4776"/>
                </a:lnTo>
                <a:lnTo>
                  <a:pt x="234975" y="0"/>
                </a:lnTo>
                <a:close/>
              </a:path>
            </a:pathLst>
          </a:custGeom>
          <a:solidFill>
            <a:srgbClr val="D71920"/>
          </a:solidFill>
        </p:spPr>
        <p:txBody>
          <a:bodyPr wrap="square" lIns="0" tIns="0" rIns="0" bIns="0" rtlCol="0"/>
          <a:lstStyle/>
          <a:p>
            <a:endParaRPr/>
          </a:p>
        </p:txBody>
      </p:sp>
      <p:sp>
        <p:nvSpPr>
          <p:cNvPr id="15" name="object 15"/>
          <p:cNvSpPr txBox="1"/>
          <p:nvPr/>
        </p:nvSpPr>
        <p:spPr>
          <a:xfrm>
            <a:off x="8062938" y="543915"/>
            <a:ext cx="366395" cy="116839"/>
          </a:xfrm>
          <a:prstGeom prst="rect">
            <a:avLst/>
          </a:prstGeom>
        </p:spPr>
        <p:txBody>
          <a:bodyPr vert="horz" wrap="square" lIns="0" tIns="0" rIns="0" bIns="0" rtlCol="0">
            <a:spAutoFit/>
          </a:bodyPr>
          <a:lstStyle/>
          <a:p>
            <a:pPr marL="12700">
              <a:lnSpc>
                <a:spcPct val="100000"/>
              </a:lnSpc>
            </a:pPr>
            <a:r>
              <a:rPr sz="600" spc="-20" dirty="0">
                <a:solidFill>
                  <a:srgbClr val="FFFFFF"/>
                </a:solidFill>
                <a:latin typeface="Lucida Sans"/>
                <a:cs typeface="Lucida Sans"/>
              </a:rPr>
              <a:t>corporate</a:t>
            </a:r>
            <a:endParaRPr sz="600">
              <a:latin typeface="Lucida Sans"/>
              <a:cs typeface="Lucida Sans"/>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77152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typography</a:t>
            </a:r>
            <a:endParaRPr sz="1200">
              <a:latin typeface="Arial"/>
              <a:cs typeface="Arial"/>
            </a:endParaRPr>
          </a:p>
        </p:txBody>
      </p:sp>
      <p:sp>
        <p:nvSpPr>
          <p:cNvPr id="3" name="object 3"/>
          <p:cNvSpPr txBox="1"/>
          <p:nvPr/>
        </p:nvSpPr>
        <p:spPr>
          <a:xfrm>
            <a:off x="2867300" y="1053025"/>
            <a:ext cx="4187825" cy="965835"/>
          </a:xfrm>
          <a:prstGeom prst="rect">
            <a:avLst/>
          </a:prstGeom>
        </p:spPr>
        <p:txBody>
          <a:bodyPr vert="horz" wrap="square" lIns="0" tIns="0" rIns="0" bIns="0" rtlCol="0">
            <a:spAutoFit/>
          </a:bodyPr>
          <a:lstStyle/>
          <a:p>
            <a:pPr marL="12700">
              <a:lnSpc>
                <a:spcPct val="100000"/>
              </a:lnSpc>
            </a:pPr>
            <a:r>
              <a:rPr sz="900" spc="10" dirty="0">
                <a:solidFill>
                  <a:srgbClr val="58595B"/>
                </a:solidFill>
                <a:latin typeface="Tahoma"/>
                <a:cs typeface="Tahoma"/>
              </a:rPr>
              <a:t>GALANO</a:t>
            </a:r>
            <a:r>
              <a:rPr sz="900" spc="-125" dirty="0">
                <a:solidFill>
                  <a:srgbClr val="58595B"/>
                </a:solidFill>
                <a:latin typeface="Tahoma"/>
                <a:cs typeface="Tahoma"/>
              </a:rPr>
              <a:t> </a:t>
            </a:r>
            <a:r>
              <a:rPr sz="900" spc="-5" dirty="0">
                <a:solidFill>
                  <a:srgbClr val="58595B"/>
                </a:solidFill>
                <a:latin typeface="Tahoma"/>
                <a:cs typeface="Tahoma"/>
              </a:rPr>
              <a:t>GROTESQUE</a:t>
            </a:r>
            <a:endParaRPr sz="900">
              <a:latin typeface="Tahoma"/>
              <a:cs typeface="Tahoma"/>
            </a:endParaRPr>
          </a:p>
          <a:p>
            <a:pPr marL="12700">
              <a:lnSpc>
                <a:spcPts val="1970"/>
              </a:lnSpc>
              <a:spcBef>
                <a:spcPts val="585"/>
              </a:spcBef>
            </a:pPr>
            <a:r>
              <a:rPr sz="1700" b="1" spc="75" dirty="0">
                <a:solidFill>
                  <a:srgbClr val="58595B"/>
                </a:solidFill>
                <a:latin typeface="Arial"/>
                <a:cs typeface="Arial"/>
              </a:rPr>
              <a:t>ABCDEFGHIJKLMNOPQ</a:t>
            </a:r>
            <a:r>
              <a:rPr sz="1700" b="1" spc="60" dirty="0">
                <a:solidFill>
                  <a:srgbClr val="58595B"/>
                </a:solidFill>
                <a:latin typeface="Arial"/>
                <a:cs typeface="Arial"/>
              </a:rPr>
              <a:t>R</a:t>
            </a:r>
            <a:r>
              <a:rPr sz="1700" b="1" spc="15" dirty="0">
                <a:solidFill>
                  <a:srgbClr val="58595B"/>
                </a:solidFill>
                <a:latin typeface="Arial"/>
                <a:cs typeface="Arial"/>
              </a:rPr>
              <a:t>S</a:t>
            </a:r>
            <a:r>
              <a:rPr sz="1700" b="1" spc="135" dirty="0">
                <a:solidFill>
                  <a:srgbClr val="58595B"/>
                </a:solidFill>
                <a:latin typeface="Arial"/>
                <a:cs typeface="Arial"/>
              </a:rPr>
              <a:t>TUVWX</a:t>
            </a:r>
            <a:r>
              <a:rPr sz="1700" b="1" spc="100" dirty="0">
                <a:solidFill>
                  <a:srgbClr val="58595B"/>
                </a:solidFill>
                <a:latin typeface="Arial"/>
                <a:cs typeface="Arial"/>
              </a:rPr>
              <a:t>Y</a:t>
            </a:r>
            <a:r>
              <a:rPr sz="1700" b="1" spc="40" dirty="0">
                <a:solidFill>
                  <a:srgbClr val="58595B"/>
                </a:solidFill>
                <a:latin typeface="Arial"/>
                <a:cs typeface="Arial"/>
              </a:rPr>
              <a:t>Z</a:t>
            </a:r>
            <a:endParaRPr sz="1700">
              <a:latin typeface="Arial"/>
              <a:cs typeface="Arial"/>
            </a:endParaRPr>
          </a:p>
          <a:p>
            <a:pPr marL="12700" marR="695960">
              <a:lnSpc>
                <a:spcPts val="1900"/>
              </a:lnSpc>
              <a:spcBef>
                <a:spcPts val="105"/>
              </a:spcBef>
            </a:pPr>
            <a:r>
              <a:rPr sz="1700" b="1" spc="150" dirty="0">
                <a:solidFill>
                  <a:srgbClr val="58595B"/>
                </a:solidFill>
                <a:latin typeface="Arial"/>
                <a:cs typeface="Arial"/>
              </a:rPr>
              <a:t>abcd</a:t>
            </a:r>
            <a:r>
              <a:rPr sz="1700" b="1" spc="125" dirty="0">
                <a:solidFill>
                  <a:srgbClr val="58595B"/>
                </a:solidFill>
                <a:latin typeface="Arial"/>
                <a:cs typeface="Arial"/>
              </a:rPr>
              <a:t>efghijklmnopq</a:t>
            </a:r>
            <a:r>
              <a:rPr sz="1700" b="1" spc="110" dirty="0">
                <a:solidFill>
                  <a:srgbClr val="58595B"/>
                </a:solidFill>
                <a:latin typeface="Arial"/>
                <a:cs typeface="Arial"/>
              </a:rPr>
              <a:t>r</a:t>
            </a:r>
            <a:r>
              <a:rPr sz="1700" b="1" spc="145" dirty="0">
                <a:solidFill>
                  <a:srgbClr val="58595B"/>
                </a:solidFill>
                <a:latin typeface="Arial"/>
                <a:cs typeface="Arial"/>
              </a:rPr>
              <a:t>s</a:t>
            </a:r>
            <a:r>
              <a:rPr sz="1700" b="1" spc="100" dirty="0">
                <a:solidFill>
                  <a:srgbClr val="58595B"/>
                </a:solidFill>
                <a:latin typeface="Arial"/>
                <a:cs typeface="Arial"/>
              </a:rPr>
              <a:t>t</a:t>
            </a:r>
            <a:r>
              <a:rPr sz="1700" b="1" spc="125" dirty="0">
                <a:solidFill>
                  <a:srgbClr val="58595B"/>
                </a:solidFill>
                <a:latin typeface="Arial"/>
                <a:cs typeface="Arial"/>
              </a:rPr>
              <a:t>uvwxyz  </a:t>
            </a:r>
            <a:r>
              <a:rPr sz="1700" b="1" spc="95" dirty="0">
                <a:solidFill>
                  <a:srgbClr val="58595B"/>
                </a:solidFill>
                <a:latin typeface="Arial"/>
                <a:cs typeface="Arial"/>
              </a:rPr>
              <a:t>1234567890</a:t>
            </a:r>
            <a:r>
              <a:rPr sz="1700" b="1" spc="15" dirty="0">
                <a:solidFill>
                  <a:srgbClr val="58595B"/>
                </a:solidFill>
                <a:latin typeface="Arial"/>
                <a:cs typeface="Arial"/>
              </a:rPr>
              <a:t> </a:t>
            </a:r>
            <a:r>
              <a:rPr sz="1700" b="1" spc="-70" dirty="0">
                <a:solidFill>
                  <a:srgbClr val="58595B"/>
                </a:solidFill>
                <a:latin typeface="Arial"/>
                <a:cs typeface="Arial"/>
              </a:rPr>
              <a:t>@</a:t>
            </a:r>
            <a:endParaRPr sz="1700">
              <a:latin typeface="Arial"/>
              <a:cs typeface="Arial"/>
            </a:endParaRPr>
          </a:p>
        </p:txBody>
      </p:sp>
      <p:sp>
        <p:nvSpPr>
          <p:cNvPr id="4" name="object 4"/>
          <p:cNvSpPr txBox="1"/>
          <p:nvPr/>
        </p:nvSpPr>
        <p:spPr>
          <a:xfrm>
            <a:off x="347300" y="1003327"/>
            <a:ext cx="1275080" cy="3823335"/>
          </a:xfrm>
          <a:prstGeom prst="rect">
            <a:avLst/>
          </a:prstGeom>
        </p:spPr>
        <p:txBody>
          <a:bodyPr vert="horz" wrap="square" lIns="0" tIns="0" rIns="0" bIns="0" rtlCol="0">
            <a:spAutoFit/>
          </a:bodyPr>
          <a:lstStyle/>
          <a:p>
            <a:pPr marL="12700" marR="150495">
              <a:lnSpc>
                <a:spcPct val="99100"/>
              </a:lnSpc>
            </a:pPr>
            <a:r>
              <a:rPr sz="2500" b="1" spc="25" dirty="0">
                <a:solidFill>
                  <a:srgbClr val="E3E4E4"/>
                </a:solidFill>
                <a:latin typeface="Arial"/>
                <a:cs typeface="Arial"/>
              </a:rPr>
              <a:t>bold  </a:t>
            </a:r>
            <a:r>
              <a:rPr sz="2500" b="1" spc="15" dirty="0">
                <a:solidFill>
                  <a:srgbClr val="E3E4E4"/>
                </a:solidFill>
                <a:latin typeface="Arial"/>
                <a:cs typeface="Arial"/>
              </a:rPr>
              <a:t>big  </a:t>
            </a:r>
            <a:r>
              <a:rPr sz="2500" b="1" spc="-25" dirty="0">
                <a:solidFill>
                  <a:srgbClr val="E3E4E4"/>
                </a:solidFill>
                <a:latin typeface="Arial"/>
                <a:cs typeface="Arial"/>
              </a:rPr>
              <a:t>solid  </a:t>
            </a:r>
            <a:r>
              <a:rPr sz="2500" b="1" spc="30" dirty="0">
                <a:solidFill>
                  <a:srgbClr val="E3E4E4"/>
                </a:solidFill>
                <a:latin typeface="Arial"/>
                <a:cs typeface="Arial"/>
              </a:rPr>
              <a:t>power  </a:t>
            </a:r>
            <a:r>
              <a:rPr sz="2500" b="1" spc="10" dirty="0">
                <a:solidFill>
                  <a:srgbClr val="E3E4E4"/>
                </a:solidFill>
                <a:latin typeface="Arial"/>
                <a:cs typeface="Arial"/>
              </a:rPr>
              <a:t>ballsy  </a:t>
            </a:r>
            <a:r>
              <a:rPr sz="2500" spc="15" dirty="0">
                <a:solidFill>
                  <a:srgbClr val="E3E4E4"/>
                </a:solidFill>
                <a:latin typeface="Calibri"/>
                <a:cs typeface="Calibri"/>
              </a:rPr>
              <a:t>clever  </a:t>
            </a:r>
            <a:r>
              <a:rPr sz="2500" spc="25" dirty="0">
                <a:solidFill>
                  <a:srgbClr val="E3E4E4"/>
                </a:solidFill>
                <a:latin typeface="Calibri"/>
                <a:cs typeface="Calibri"/>
              </a:rPr>
              <a:t>e</a:t>
            </a:r>
            <a:r>
              <a:rPr sz="2500" spc="65" dirty="0">
                <a:solidFill>
                  <a:srgbClr val="E3E4E4"/>
                </a:solidFill>
                <a:latin typeface="Calibri"/>
                <a:cs typeface="Calibri"/>
              </a:rPr>
              <a:t>ffi</a:t>
            </a:r>
            <a:r>
              <a:rPr sz="2500" spc="50" dirty="0">
                <a:solidFill>
                  <a:srgbClr val="E3E4E4"/>
                </a:solidFill>
                <a:latin typeface="Calibri"/>
                <a:cs typeface="Calibri"/>
              </a:rPr>
              <a:t>c</a:t>
            </a:r>
            <a:r>
              <a:rPr sz="2500" spc="-35" dirty="0">
                <a:solidFill>
                  <a:srgbClr val="E3E4E4"/>
                </a:solidFill>
                <a:latin typeface="Calibri"/>
                <a:cs typeface="Calibri"/>
              </a:rPr>
              <a:t>i</a:t>
            </a:r>
            <a:r>
              <a:rPr sz="2500" spc="10" dirty="0">
                <a:solidFill>
                  <a:srgbClr val="E3E4E4"/>
                </a:solidFill>
                <a:latin typeface="Calibri"/>
                <a:cs typeface="Calibri"/>
              </a:rPr>
              <a:t>e</a:t>
            </a:r>
            <a:r>
              <a:rPr sz="2500" spc="-60" dirty="0">
                <a:solidFill>
                  <a:srgbClr val="E3E4E4"/>
                </a:solidFill>
                <a:latin typeface="Calibri"/>
                <a:cs typeface="Calibri"/>
              </a:rPr>
              <a:t>n</a:t>
            </a:r>
            <a:r>
              <a:rPr sz="2500" spc="85" dirty="0">
                <a:solidFill>
                  <a:srgbClr val="E3E4E4"/>
                </a:solidFill>
                <a:latin typeface="Calibri"/>
                <a:cs typeface="Calibri"/>
              </a:rPr>
              <a:t>t  </a:t>
            </a:r>
            <a:r>
              <a:rPr sz="2500" dirty="0">
                <a:solidFill>
                  <a:srgbClr val="E3E4E4"/>
                </a:solidFill>
                <a:latin typeface="Calibri"/>
                <a:cs typeface="Calibri"/>
              </a:rPr>
              <a:t>agile  </a:t>
            </a:r>
            <a:r>
              <a:rPr sz="2500" spc="20" dirty="0">
                <a:solidFill>
                  <a:srgbClr val="E3E4E4"/>
                </a:solidFill>
                <a:latin typeface="Calibri"/>
                <a:cs typeface="Calibri"/>
              </a:rPr>
              <a:t>elegant</a:t>
            </a:r>
            <a:endParaRPr sz="2500">
              <a:latin typeface="Calibri"/>
              <a:cs typeface="Calibri"/>
            </a:endParaRPr>
          </a:p>
          <a:p>
            <a:pPr marL="12700">
              <a:lnSpc>
                <a:spcPct val="100000"/>
              </a:lnSpc>
              <a:spcBef>
                <a:spcPts val="70"/>
              </a:spcBef>
            </a:pPr>
            <a:r>
              <a:rPr sz="2500" spc="5" dirty="0">
                <a:solidFill>
                  <a:srgbClr val="E3E4E4"/>
                </a:solidFill>
                <a:latin typeface="Calibri"/>
                <a:cs typeface="Calibri"/>
              </a:rPr>
              <a:t>intriguing</a:t>
            </a:r>
            <a:endParaRPr sz="2500">
              <a:latin typeface="Calibri"/>
              <a:cs typeface="Calibri"/>
            </a:endParaRPr>
          </a:p>
        </p:txBody>
      </p:sp>
      <p:sp>
        <p:nvSpPr>
          <p:cNvPr id="5" name="object 5"/>
          <p:cNvSpPr txBox="1"/>
          <p:nvPr/>
        </p:nvSpPr>
        <p:spPr>
          <a:xfrm>
            <a:off x="2867300" y="2421026"/>
            <a:ext cx="3764915" cy="981710"/>
          </a:xfrm>
          <a:prstGeom prst="rect">
            <a:avLst/>
          </a:prstGeom>
        </p:spPr>
        <p:txBody>
          <a:bodyPr vert="horz" wrap="square" lIns="0" tIns="0" rIns="0" bIns="0" rtlCol="0">
            <a:spAutoFit/>
          </a:bodyPr>
          <a:lstStyle/>
          <a:p>
            <a:pPr marL="12700">
              <a:lnSpc>
                <a:spcPct val="100000"/>
              </a:lnSpc>
            </a:pPr>
            <a:r>
              <a:rPr sz="900" spc="20" dirty="0">
                <a:solidFill>
                  <a:srgbClr val="58595B"/>
                </a:solidFill>
                <a:latin typeface="Tahoma"/>
                <a:cs typeface="Tahoma"/>
              </a:rPr>
              <a:t>APEX</a:t>
            </a:r>
            <a:r>
              <a:rPr sz="900" spc="-220" dirty="0">
                <a:solidFill>
                  <a:srgbClr val="58595B"/>
                </a:solidFill>
                <a:latin typeface="Tahoma"/>
                <a:cs typeface="Tahoma"/>
              </a:rPr>
              <a:t> </a:t>
            </a:r>
            <a:r>
              <a:rPr sz="900" spc="15" dirty="0">
                <a:solidFill>
                  <a:srgbClr val="58595B"/>
                </a:solidFill>
                <a:latin typeface="Tahoma"/>
                <a:cs typeface="Tahoma"/>
              </a:rPr>
              <a:t>NEW </a:t>
            </a:r>
            <a:r>
              <a:rPr sz="900" spc="5" dirty="0">
                <a:solidFill>
                  <a:srgbClr val="58595B"/>
                </a:solidFill>
                <a:latin typeface="Tahoma"/>
                <a:cs typeface="Tahoma"/>
              </a:rPr>
              <a:t>BOOK</a:t>
            </a:r>
            <a:endParaRPr sz="900">
              <a:latin typeface="Tahoma"/>
              <a:cs typeface="Tahoma"/>
            </a:endParaRPr>
          </a:p>
          <a:p>
            <a:pPr marL="12700">
              <a:lnSpc>
                <a:spcPts val="1970"/>
              </a:lnSpc>
              <a:spcBef>
                <a:spcPts val="585"/>
              </a:spcBef>
            </a:pPr>
            <a:r>
              <a:rPr sz="1700" spc="175" dirty="0">
                <a:solidFill>
                  <a:srgbClr val="58595B"/>
                </a:solidFill>
                <a:latin typeface="Calibri"/>
                <a:cs typeface="Calibri"/>
              </a:rPr>
              <a:t>ABCDEFGHIJKLMNOPQR</a:t>
            </a:r>
            <a:r>
              <a:rPr sz="1700" spc="105" dirty="0">
                <a:solidFill>
                  <a:srgbClr val="58595B"/>
                </a:solidFill>
                <a:latin typeface="Calibri"/>
                <a:cs typeface="Calibri"/>
              </a:rPr>
              <a:t>S</a:t>
            </a:r>
            <a:r>
              <a:rPr sz="1700" spc="225" dirty="0">
                <a:solidFill>
                  <a:srgbClr val="58595B"/>
                </a:solidFill>
                <a:latin typeface="Calibri"/>
                <a:cs typeface="Calibri"/>
              </a:rPr>
              <a:t>TUVWXYZ</a:t>
            </a:r>
            <a:endParaRPr sz="1700">
              <a:latin typeface="Calibri"/>
              <a:cs typeface="Calibri"/>
            </a:endParaRPr>
          </a:p>
          <a:p>
            <a:pPr marL="12700" marR="808355">
              <a:lnSpc>
                <a:spcPts val="1900"/>
              </a:lnSpc>
              <a:spcBef>
                <a:spcPts val="105"/>
              </a:spcBef>
            </a:pPr>
            <a:r>
              <a:rPr sz="1700" spc="110" dirty="0">
                <a:solidFill>
                  <a:srgbClr val="58595B"/>
                </a:solidFill>
                <a:latin typeface="Calibri"/>
                <a:cs typeface="Calibri"/>
              </a:rPr>
              <a:t>abcdefghijklmnopqrstuvwxyz  </a:t>
            </a:r>
            <a:r>
              <a:rPr sz="1700" spc="85" dirty="0">
                <a:solidFill>
                  <a:srgbClr val="58595B"/>
                </a:solidFill>
                <a:latin typeface="Calibri"/>
                <a:cs typeface="Calibri"/>
              </a:rPr>
              <a:t>1234567890</a:t>
            </a:r>
            <a:r>
              <a:rPr sz="1700" spc="-10" dirty="0">
                <a:solidFill>
                  <a:srgbClr val="58595B"/>
                </a:solidFill>
                <a:latin typeface="Calibri"/>
                <a:cs typeface="Calibri"/>
              </a:rPr>
              <a:t> </a:t>
            </a:r>
            <a:r>
              <a:rPr sz="1700" spc="-45" dirty="0">
                <a:solidFill>
                  <a:srgbClr val="58595B"/>
                </a:solidFill>
                <a:latin typeface="Calibri"/>
                <a:cs typeface="Calibri"/>
              </a:rPr>
              <a:t>@</a:t>
            </a:r>
            <a:endParaRPr sz="1700">
              <a:latin typeface="Calibri"/>
              <a:cs typeface="Calibri"/>
            </a:endParaRPr>
          </a:p>
        </p:txBody>
      </p:sp>
      <p:sp>
        <p:nvSpPr>
          <p:cNvPr id="6" name="object 6"/>
          <p:cNvSpPr txBox="1"/>
          <p:nvPr/>
        </p:nvSpPr>
        <p:spPr>
          <a:xfrm>
            <a:off x="2867300" y="3828625"/>
            <a:ext cx="3750310" cy="981710"/>
          </a:xfrm>
          <a:prstGeom prst="rect">
            <a:avLst/>
          </a:prstGeom>
        </p:spPr>
        <p:txBody>
          <a:bodyPr vert="horz" wrap="square" lIns="0" tIns="0" rIns="0" bIns="0" rtlCol="0">
            <a:spAutoFit/>
          </a:bodyPr>
          <a:lstStyle/>
          <a:p>
            <a:pPr marL="12700">
              <a:lnSpc>
                <a:spcPct val="100000"/>
              </a:lnSpc>
            </a:pPr>
            <a:r>
              <a:rPr sz="900" spc="20" dirty="0">
                <a:solidFill>
                  <a:srgbClr val="58595B"/>
                </a:solidFill>
                <a:latin typeface="Tahoma"/>
                <a:cs typeface="Tahoma"/>
              </a:rPr>
              <a:t>APEX </a:t>
            </a:r>
            <a:r>
              <a:rPr sz="900" spc="15" dirty="0">
                <a:solidFill>
                  <a:srgbClr val="58595B"/>
                </a:solidFill>
                <a:latin typeface="Tahoma"/>
                <a:cs typeface="Tahoma"/>
              </a:rPr>
              <a:t>NEW</a:t>
            </a:r>
            <a:r>
              <a:rPr sz="900" spc="-204" dirty="0">
                <a:solidFill>
                  <a:srgbClr val="58595B"/>
                </a:solidFill>
                <a:latin typeface="Tahoma"/>
                <a:cs typeface="Tahoma"/>
              </a:rPr>
              <a:t> </a:t>
            </a:r>
            <a:r>
              <a:rPr sz="900" spc="5" dirty="0">
                <a:solidFill>
                  <a:srgbClr val="58595B"/>
                </a:solidFill>
                <a:latin typeface="Tahoma"/>
                <a:cs typeface="Tahoma"/>
              </a:rPr>
              <a:t>MEDIUM</a:t>
            </a:r>
            <a:endParaRPr sz="900">
              <a:latin typeface="Tahoma"/>
              <a:cs typeface="Tahoma"/>
            </a:endParaRPr>
          </a:p>
          <a:p>
            <a:pPr marL="12700">
              <a:lnSpc>
                <a:spcPts val="1970"/>
              </a:lnSpc>
              <a:spcBef>
                <a:spcPts val="585"/>
              </a:spcBef>
            </a:pPr>
            <a:r>
              <a:rPr sz="1700" spc="185" dirty="0">
                <a:solidFill>
                  <a:srgbClr val="58595B"/>
                </a:solidFill>
                <a:latin typeface="Calibri"/>
                <a:cs typeface="Calibri"/>
              </a:rPr>
              <a:t>ABCDEFGHIJKLMNOPQRSTUVWXYZ</a:t>
            </a:r>
            <a:endParaRPr sz="1700">
              <a:latin typeface="Calibri"/>
              <a:cs typeface="Calibri"/>
            </a:endParaRPr>
          </a:p>
          <a:p>
            <a:pPr marL="12700" marR="742315">
              <a:lnSpc>
                <a:spcPts val="1900"/>
              </a:lnSpc>
              <a:spcBef>
                <a:spcPts val="105"/>
              </a:spcBef>
            </a:pPr>
            <a:r>
              <a:rPr sz="1700" spc="125" dirty="0">
                <a:solidFill>
                  <a:srgbClr val="58595B"/>
                </a:solidFill>
                <a:latin typeface="Calibri"/>
                <a:cs typeface="Calibri"/>
              </a:rPr>
              <a:t>abcdefghijklmnopqrstuvwxyz  </a:t>
            </a:r>
            <a:r>
              <a:rPr sz="1700" spc="150" dirty="0">
                <a:solidFill>
                  <a:srgbClr val="58595B"/>
                </a:solidFill>
                <a:latin typeface="Calibri"/>
                <a:cs typeface="Calibri"/>
              </a:rPr>
              <a:t>1234567890</a:t>
            </a:r>
            <a:r>
              <a:rPr sz="1700" spc="65" dirty="0">
                <a:solidFill>
                  <a:srgbClr val="58595B"/>
                </a:solidFill>
                <a:latin typeface="Calibri"/>
                <a:cs typeface="Calibri"/>
              </a:rPr>
              <a:t> </a:t>
            </a:r>
            <a:r>
              <a:rPr sz="1700" spc="114" dirty="0">
                <a:solidFill>
                  <a:srgbClr val="58595B"/>
                </a:solidFill>
                <a:latin typeface="Calibri"/>
                <a:cs typeface="Calibri"/>
              </a:rPr>
              <a:t>@</a:t>
            </a:r>
            <a:endParaRPr sz="1700">
              <a:latin typeface="Calibri"/>
              <a:cs typeface="Calibri"/>
            </a:endParaRPr>
          </a:p>
        </p:txBody>
      </p:sp>
      <p:sp>
        <p:nvSpPr>
          <p:cNvPr id="7" name="object 7"/>
          <p:cNvSpPr/>
          <p:nvPr/>
        </p:nvSpPr>
        <p:spPr>
          <a:xfrm>
            <a:off x="2883174" y="2199205"/>
            <a:ext cx="4589145" cy="0"/>
          </a:xfrm>
          <a:custGeom>
            <a:avLst/>
            <a:gdLst/>
            <a:ahLst/>
            <a:cxnLst/>
            <a:rect l="l" t="t" r="r" b="b"/>
            <a:pathLst>
              <a:path w="4589145">
                <a:moveTo>
                  <a:pt x="0" y="0"/>
                </a:moveTo>
                <a:lnTo>
                  <a:pt x="4589005" y="0"/>
                </a:lnTo>
              </a:path>
            </a:pathLst>
          </a:custGeom>
          <a:ln w="6350">
            <a:solidFill>
              <a:srgbClr val="C9CACC"/>
            </a:solidFill>
          </a:ln>
        </p:spPr>
        <p:txBody>
          <a:bodyPr wrap="square" lIns="0" tIns="0" rIns="0" bIns="0" rtlCol="0"/>
          <a:lstStyle/>
          <a:p>
            <a:endParaRPr/>
          </a:p>
        </p:txBody>
      </p:sp>
      <p:sp>
        <p:nvSpPr>
          <p:cNvPr id="8" name="object 8"/>
          <p:cNvSpPr/>
          <p:nvPr/>
        </p:nvSpPr>
        <p:spPr>
          <a:xfrm>
            <a:off x="2883174" y="3603199"/>
            <a:ext cx="4589145" cy="0"/>
          </a:xfrm>
          <a:custGeom>
            <a:avLst/>
            <a:gdLst/>
            <a:ahLst/>
            <a:cxnLst/>
            <a:rect l="l" t="t" r="r" b="b"/>
            <a:pathLst>
              <a:path w="4589145">
                <a:moveTo>
                  <a:pt x="0" y="0"/>
                </a:moveTo>
                <a:lnTo>
                  <a:pt x="4589005" y="0"/>
                </a:lnTo>
              </a:path>
            </a:pathLst>
          </a:custGeom>
          <a:ln w="6350">
            <a:solidFill>
              <a:srgbClr val="C9CACC"/>
            </a:solidFill>
          </a:ln>
        </p:spPr>
        <p:txBody>
          <a:bodyPr wrap="square" lIns="0" tIns="0" rIns="0" bIns="0" rtlCol="0"/>
          <a:lstStyle/>
          <a:p>
            <a:endParaRPr/>
          </a:p>
        </p:txBody>
      </p:sp>
      <p:sp>
        <p:nvSpPr>
          <p:cNvPr id="9" name="object 9"/>
          <p:cNvSpPr/>
          <p:nvPr/>
        </p:nvSpPr>
        <p:spPr>
          <a:xfrm>
            <a:off x="2703174" y="985958"/>
            <a:ext cx="0" cy="3943350"/>
          </a:xfrm>
          <a:custGeom>
            <a:avLst/>
            <a:gdLst/>
            <a:ahLst/>
            <a:cxnLst/>
            <a:rect l="l" t="t" r="r" b="b"/>
            <a:pathLst>
              <a:path h="3943350">
                <a:moveTo>
                  <a:pt x="0" y="0"/>
                </a:moveTo>
                <a:lnTo>
                  <a:pt x="0" y="3942854"/>
                </a:lnTo>
              </a:path>
            </a:pathLst>
          </a:custGeom>
          <a:ln w="6350">
            <a:solidFill>
              <a:srgbClr val="C9CACC"/>
            </a:solidFill>
          </a:ln>
        </p:spPr>
        <p:txBody>
          <a:bodyPr wrap="square" lIns="0" tIns="0" rIns="0" bIns="0" rtlCol="0"/>
          <a:lstStyle/>
          <a:p>
            <a:endParaRPr/>
          </a:p>
        </p:txBody>
      </p:sp>
      <p:sp>
        <p:nvSpPr>
          <p:cNvPr id="10" name="object 10"/>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2" name="object 12"/>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4" name="object 14"/>
          <p:cNvSpPr/>
          <p:nvPr/>
        </p:nvSpPr>
        <p:spPr>
          <a:xfrm>
            <a:off x="9187893" y="2704193"/>
            <a:ext cx="59055" cy="120650"/>
          </a:xfrm>
          <a:custGeom>
            <a:avLst/>
            <a:gdLst/>
            <a:ahLst/>
            <a:cxnLst/>
            <a:rect l="l" t="t" r="r" b="b"/>
            <a:pathLst>
              <a:path w="59054" h="120650">
                <a:moveTo>
                  <a:pt x="40538" y="44449"/>
                </a:moveTo>
                <a:lnTo>
                  <a:pt x="15290" y="44449"/>
                </a:lnTo>
                <a:lnTo>
                  <a:pt x="15290" y="103289"/>
                </a:lnTo>
                <a:lnTo>
                  <a:pt x="40347" y="120383"/>
                </a:lnTo>
                <a:lnTo>
                  <a:pt x="49301" y="120307"/>
                </a:lnTo>
                <a:lnTo>
                  <a:pt x="54508" y="120078"/>
                </a:lnTo>
                <a:lnTo>
                  <a:pt x="56896" y="119837"/>
                </a:lnTo>
                <a:lnTo>
                  <a:pt x="59029" y="119481"/>
                </a:lnTo>
                <a:lnTo>
                  <a:pt x="59029" y="100634"/>
                </a:lnTo>
                <a:lnTo>
                  <a:pt x="46939" y="100634"/>
                </a:lnTo>
                <a:lnTo>
                  <a:pt x="44081" y="99923"/>
                </a:lnTo>
                <a:lnTo>
                  <a:pt x="41249" y="97091"/>
                </a:lnTo>
                <a:lnTo>
                  <a:pt x="40538" y="94233"/>
                </a:lnTo>
                <a:lnTo>
                  <a:pt x="40538" y="44449"/>
                </a:lnTo>
                <a:close/>
              </a:path>
              <a:path w="59054" h="120650">
                <a:moveTo>
                  <a:pt x="59029" y="99923"/>
                </a:moveTo>
                <a:lnTo>
                  <a:pt x="57835" y="100164"/>
                </a:lnTo>
                <a:lnTo>
                  <a:pt x="56591" y="100342"/>
                </a:lnTo>
                <a:lnTo>
                  <a:pt x="55295" y="100469"/>
                </a:lnTo>
                <a:lnTo>
                  <a:pt x="46939" y="100634"/>
                </a:lnTo>
                <a:lnTo>
                  <a:pt x="59029" y="100634"/>
                </a:lnTo>
                <a:lnTo>
                  <a:pt x="59029" y="99923"/>
                </a:lnTo>
                <a:close/>
              </a:path>
              <a:path w="59054" h="120650">
                <a:moveTo>
                  <a:pt x="59029" y="27558"/>
                </a:moveTo>
                <a:lnTo>
                  <a:pt x="0" y="27558"/>
                </a:lnTo>
                <a:lnTo>
                  <a:pt x="0" y="44449"/>
                </a:lnTo>
                <a:lnTo>
                  <a:pt x="59029" y="44449"/>
                </a:lnTo>
                <a:lnTo>
                  <a:pt x="59029" y="27558"/>
                </a:lnTo>
                <a:close/>
              </a:path>
              <a:path w="59054" h="120650">
                <a:moveTo>
                  <a:pt x="40538" y="0"/>
                </a:moveTo>
                <a:lnTo>
                  <a:pt x="15290" y="0"/>
                </a:lnTo>
                <a:lnTo>
                  <a:pt x="15290" y="27558"/>
                </a:lnTo>
                <a:lnTo>
                  <a:pt x="40538" y="27558"/>
                </a:lnTo>
                <a:lnTo>
                  <a:pt x="40538" y="0"/>
                </a:lnTo>
                <a:close/>
              </a:path>
            </a:pathLst>
          </a:custGeom>
          <a:solidFill>
            <a:srgbClr val="FFFFFF"/>
          </a:solidFill>
        </p:spPr>
        <p:txBody>
          <a:bodyPr wrap="square" lIns="0" tIns="0" rIns="0" bIns="0" rtlCol="0"/>
          <a:lstStyle/>
          <a:p>
            <a:endParaRPr/>
          </a:p>
        </p:txBody>
      </p:sp>
      <p:sp>
        <p:nvSpPr>
          <p:cNvPr id="15" name="object 15"/>
          <p:cNvSpPr/>
          <p:nvPr/>
        </p:nvSpPr>
        <p:spPr>
          <a:xfrm>
            <a:off x="9259840" y="2731249"/>
            <a:ext cx="40005" cy="59055"/>
          </a:xfrm>
          <a:custGeom>
            <a:avLst/>
            <a:gdLst/>
            <a:ahLst/>
            <a:cxnLst/>
            <a:rect l="l" t="t" r="r" b="b"/>
            <a:pathLst>
              <a:path w="40004" h="59055">
                <a:moveTo>
                  <a:pt x="4076" y="51777"/>
                </a:moveTo>
                <a:lnTo>
                  <a:pt x="4076" y="58153"/>
                </a:lnTo>
                <a:lnTo>
                  <a:pt x="4825" y="58420"/>
                </a:lnTo>
                <a:lnTo>
                  <a:pt x="5626" y="58597"/>
                </a:lnTo>
                <a:lnTo>
                  <a:pt x="6426" y="58724"/>
                </a:lnTo>
                <a:lnTo>
                  <a:pt x="10452" y="58877"/>
                </a:lnTo>
                <a:lnTo>
                  <a:pt x="11810" y="58674"/>
                </a:lnTo>
                <a:lnTo>
                  <a:pt x="18736" y="52768"/>
                </a:lnTo>
                <a:lnTo>
                  <a:pt x="7429" y="52768"/>
                </a:lnTo>
                <a:lnTo>
                  <a:pt x="6743" y="52641"/>
                </a:lnTo>
                <a:lnTo>
                  <a:pt x="6070" y="52451"/>
                </a:lnTo>
                <a:lnTo>
                  <a:pt x="4076" y="51777"/>
                </a:lnTo>
                <a:close/>
              </a:path>
              <a:path w="40004" h="59055">
                <a:moveTo>
                  <a:pt x="7823" y="0"/>
                </a:moveTo>
                <a:lnTo>
                  <a:pt x="0" y="0"/>
                </a:lnTo>
                <a:lnTo>
                  <a:pt x="16700" y="41846"/>
                </a:lnTo>
                <a:lnTo>
                  <a:pt x="13842" y="48945"/>
                </a:lnTo>
                <a:lnTo>
                  <a:pt x="13182" y="50190"/>
                </a:lnTo>
                <a:lnTo>
                  <a:pt x="12433" y="51130"/>
                </a:lnTo>
                <a:lnTo>
                  <a:pt x="10693" y="52451"/>
                </a:lnTo>
                <a:lnTo>
                  <a:pt x="9550" y="52768"/>
                </a:lnTo>
                <a:lnTo>
                  <a:pt x="18736" y="52768"/>
                </a:lnTo>
                <a:lnTo>
                  <a:pt x="19481" y="51435"/>
                </a:lnTo>
                <a:lnTo>
                  <a:pt x="20281" y="49695"/>
                </a:lnTo>
                <a:lnTo>
                  <a:pt x="26156" y="34442"/>
                </a:lnTo>
                <a:lnTo>
                  <a:pt x="20116" y="34442"/>
                </a:lnTo>
                <a:lnTo>
                  <a:pt x="7823" y="0"/>
                </a:lnTo>
                <a:close/>
              </a:path>
              <a:path w="40004" h="59055">
                <a:moveTo>
                  <a:pt x="39420" y="0"/>
                </a:moveTo>
                <a:lnTo>
                  <a:pt x="32092" y="0"/>
                </a:lnTo>
                <a:lnTo>
                  <a:pt x="20281" y="34442"/>
                </a:lnTo>
                <a:lnTo>
                  <a:pt x="26156" y="34442"/>
                </a:lnTo>
                <a:lnTo>
                  <a:pt x="39420" y="0"/>
                </a:lnTo>
                <a:close/>
              </a:path>
            </a:pathLst>
          </a:custGeom>
          <a:solidFill>
            <a:srgbClr val="FFFFFF"/>
          </a:solidFill>
        </p:spPr>
        <p:txBody>
          <a:bodyPr wrap="square" lIns="0" tIns="0" rIns="0" bIns="0" rtlCol="0"/>
          <a:lstStyle/>
          <a:p>
            <a:endParaRPr/>
          </a:p>
        </p:txBody>
      </p:sp>
      <p:sp>
        <p:nvSpPr>
          <p:cNvPr id="16" name="object 16"/>
          <p:cNvSpPr txBox="1"/>
          <p:nvPr/>
        </p:nvSpPr>
        <p:spPr>
          <a:xfrm>
            <a:off x="347300" y="360001"/>
            <a:ext cx="7879080" cy="255904"/>
          </a:xfrm>
          <a:prstGeom prst="rect">
            <a:avLst/>
          </a:prstGeom>
        </p:spPr>
        <p:txBody>
          <a:bodyPr vert="horz" wrap="square" lIns="0" tIns="0" rIns="0" bIns="0" rtlCol="0">
            <a:spAutoFit/>
          </a:bodyPr>
          <a:lstStyle/>
          <a:p>
            <a:pPr marL="12700">
              <a:lnSpc>
                <a:spcPct val="100000"/>
              </a:lnSpc>
              <a:tabLst>
                <a:tab pos="7865745" algn="l"/>
              </a:tabLst>
            </a:pPr>
            <a:r>
              <a:rPr sz="1400" u="sng" spc="-25" dirty="0">
                <a:solidFill>
                  <a:srgbClr val="58595B"/>
                </a:solidFill>
                <a:latin typeface="Arial"/>
                <a:cs typeface="Arial"/>
              </a:rPr>
              <a:t>primary </a:t>
            </a:r>
            <a:r>
              <a:rPr sz="1400" u="sng" spc="-10" dirty="0">
                <a:solidFill>
                  <a:srgbClr val="58595B"/>
                </a:solidFill>
                <a:latin typeface="Arial"/>
                <a:cs typeface="Arial"/>
              </a:rPr>
              <a:t>typographic</a:t>
            </a:r>
            <a:r>
              <a:rPr sz="1400" u="sng" spc="-195" dirty="0">
                <a:solidFill>
                  <a:srgbClr val="58595B"/>
                </a:solidFill>
                <a:latin typeface="Arial"/>
                <a:cs typeface="Arial"/>
              </a:rPr>
              <a:t> </a:t>
            </a:r>
            <a:r>
              <a:rPr sz="1400" u="sng" spc="-5" dirty="0">
                <a:solidFill>
                  <a:srgbClr val="58595B"/>
                </a:solidFill>
                <a:latin typeface="Arial"/>
                <a:cs typeface="Arial"/>
              </a:rPr>
              <a:t>palette	</a:t>
            </a:r>
            <a:endParaRPr sz="1400">
              <a:latin typeface="Arial"/>
              <a:cs typeface="Arial"/>
            </a:endParaRPr>
          </a:p>
        </p:txBody>
      </p:sp>
      <p:sp>
        <p:nvSpPr>
          <p:cNvPr id="17" name="object 17"/>
          <p:cNvSpPr/>
          <p:nvPr/>
        </p:nvSpPr>
        <p:spPr>
          <a:xfrm>
            <a:off x="8011157" y="359985"/>
            <a:ext cx="470534" cy="470534"/>
          </a:xfrm>
          <a:custGeom>
            <a:avLst/>
            <a:gdLst/>
            <a:ahLst/>
            <a:cxnLst/>
            <a:rect l="l" t="t" r="r" b="b"/>
            <a:pathLst>
              <a:path w="470534" h="470534">
                <a:moveTo>
                  <a:pt x="234975" y="0"/>
                </a:moveTo>
                <a:lnTo>
                  <a:pt x="187621" y="4776"/>
                </a:lnTo>
                <a:lnTo>
                  <a:pt x="143514" y="18476"/>
                </a:lnTo>
                <a:lnTo>
                  <a:pt x="103600" y="40152"/>
                </a:lnTo>
                <a:lnTo>
                  <a:pt x="68824" y="68857"/>
                </a:lnTo>
                <a:lnTo>
                  <a:pt x="40131" y="103647"/>
                </a:lnTo>
                <a:lnTo>
                  <a:pt x="18466" y="143573"/>
                </a:lnTo>
                <a:lnTo>
                  <a:pt x="4774" y="187690"/>
                </a:lnTo>
                <a:lnTo>
                  <a:pt x="0" y="235051"/>
                </a:lnTo>
                <a:lnTo>
                  <a:pt x="4774" y="282408"/>
                </a:lnTo>
                <a:lnTo>
                  <a:pt x="18466" y="326514"/>
                </a:lnTo>
                <a:lnTo>
                  <a:pt x="40131" y="366424"/>
                </a:lnTo>
                <a:lnTo>
                  <a:pt x="68824" y="401194"/>
                </a:lnTo>
                <a:lnTo>
                  <a:pt x="103600" y="429881"/>
                </a:lnTo>
                <a:lnTo>
                  <a:pt x="143514" y="451541"/>
                </a:lnTo>
                <a:lnTo>
                  <a:pt x="187621" y="465229"/>
                </a:lnTo>
                <a:lnTo>
                  <a:pt x="234975" y="470001"/>
                </a:lnTo>
                <a:lnTo>
                  <a:pt x="282329" y="465229"/>
                </a:lnTo>
                <a:lnTo>
                  <a:pt x="326436" y="451541"/>
                </a:lnTo>
                <a:lnTo>
                  <a:pt x="366350" y="429881"/>
                </a:lnTo>
                <a:lnTo>
                  <a:pt x="401126" y="401194"/>
                </a:lnTo>
                <a:lnTo>
                  <a:pt x="429819" y="366424"/>
                </a:lnTo>
                <a:lnTo>
                  <a:pt x="451484" y="326514"/>
                </a:lnTo>
                <a:lnTo>
                  <a:pt x="465176" y="282408"/>
                </a:lnTo>
                <a:lnTo>
                  <a:pt x="469950" y="235051"/>
                </a:lnTo>
                <a:lnTo>
                  <a:pt x="465176" y="187690"/>
                </a:lnTo>
                <a:lnTo>
                  <a:pt x="451484" y="143573"/>
                </a:lnTo>
                <a:lnTo>
                  <a:pt x="429819" y="103647"/>
                </a:lnTo>
                <a:lnTo>
                  <a:pt x="401126" y="68857"/>
                </a:lnTo>
                <a:lnTo>
                  <a:pt x="366350" y="40152"/>
                </a:lnTo>
                <a:lnTo>
                  <a:pt x="326436" y="18476"/>
                </a:lnTo>
                <a:lnTo>
                  <a:pt x="282329" y="4776"/>
                </a:lnTo>
                <a:lnTo>
                  <a:pt x="234975" y="0"/>
                </a:lnTo>
                <a:close/>
              </a:path>
            </a:pathLst>
          </a:custGeom>
          <a:solidFill>
            <a:srgbClr val="D71920"/>
          </a:solidFill>
        </p:spPr>
        <p:txBody>
          <a:bodyPr wrap="square" lIns="0" tIns="0" rIns="0" bIns="0" rtlCol="0"/>
          <a:lstStyle/>
          <a:p>
            <a:endParaRPr/>
          </a:p>
        </p:txBody>
      </p:sp>
      <p:sp>
        <p:nvSpPr>
          <p:cNvPr id="18" name="object 18"/>
          <p:cNvSpPr txBox="1"/>
          <p:nvPr/>
        </p:nvSpPr>
        <p:spPr>
          <a:xfrm>
            <a:off x="8062938" y="543915"/>
            <a:ext cx="366395" cy="116839"/>
          </a:xfrm>
          <a:prstGeom prst="rect">
            <a:avLst/>
          </a:prstGeom>
        </p:spPr>
        <p:txBody>
          <a:bodyPr vert="horz" wrap="square" lIns="0" tIns="0" rIns="0" bIns="0" rtlCol="0">
            <a:spAutoFit/>
          </a:bodyPr>
          <a:lstStyle/>
          <a:p>
            <a:pPr marL="12700">
              <a:lnSpc>
                <a:spcPct val="100000"/>
              </a:lnSpc>
            </a:pPr>
            <a:r>
              <a:rPr sz="600" spc="-20" dirty="0">
                <a:solidFill>
                  <a:srgbClr val="FFFFFF"/>
                </a:solidFill>
                <a:latin typeface="Lucida Sans"/>
                <a:cs typeface="Lucida Sans"/>
              </a:rPr>
              <a:t>corporate</a:t>
            </a:r>
            <a:endParaRPr sz="600">
              <a:latin typeface="Lucida Sans"/>
              <a:cs typeface="Lucida Sans"/>
            </a:endParaRPr>
          </a:p>
        </p:txBody>
      </p:sp>
      <p:sp>
        <p:nvSpPr>
          <p:cNvPr id="19" name="object 1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0" name="object 2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74707" y="2561380"/>
            <a:ext cx="2159000" cy="367030"/>
          </a:xfrm>
          <a:prstGeom prst="rect">
            <a:avLst/>
          </a:prstGeom>
        </p:spPr>
        <p:txBody>
          <a:bodyPr vert="horz" wrap="square" lIns="0" tIns="0" rIns="0" bIns="0" rtlCol="0">
            <a:spAutoFit/>
          </a:bodyPr>
          <a:lstStyle/>
          <a:p>
            <a:pPr marL="12700">
              <a:lnSpc>
                <a:spcPct val="100000"/>
              </a:lnSpc>
            </a:pPr>
            <a:r>
              <a:rPr sz="2300" spc="10" dirty="0">
                <a:solidFill>
                  <a:srgbClr val="58595B"/>
                </a:solidFill>
                <a:latin typeface="Times New Roman"/>
                <a:cs typeface="Times New Roman"/>
              </a:rPr>
              <a:t>corporate</a:t>
            </a:r>
            <a:r>
              <a:rPr sz="2300" spc="-204" dirty="0">
                <a:solidFill>
                  <a:srgbClr val="58595B"/>
                </a:solidFill>
                <a:latin typeface="Times New Roman"/>
                <a:cs typeface="Times New Roman"/>
              </a:rPr>
              <a:t> </a:t>
            </a:r>
            <a:r>
              <a:rPr sz="2300" spc="-20" dirty="0">
                <a:solidFill>
                  <a:srgbClr val="58595B"/>
                </a:solidFill>
                <a:latin typeface="Cambria"/>
                <a:cs typeface="Cambria"/>
              </a:rPr>
              <a:t>identity</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58"/>
            <a:ext cx="0" cy="414020"/>
          </a:xfrm>
          <a:custGeom>
            <a:avLst/>
            <a:gdLst/>
            <a:ahLst/>
            <a:cxnLst/>
            <a:rect l="l" t="t" r="r" b="b"/>
            <a:pathLst>
              <a:path h="414019">
                <a:moveTo>
                  <a:pt x="0" y="0"/>
                </a:moveTo>
                <a:lnTo>
                  <a:pt x="0" y="413689"/>
                </a:lnTo>
              </a:path>
            </a:pathLst>
          </a:custGeom>
          <a:ln w="43713">
            <a:solidFill>
              <a:srgbClr val="FFFFFF"/>
            </a:solidFill>
          </a:ln>
        </p:spPr>
        <p:txBody>
          <a:bodyPr wrap="square" lIns="0" tIns="0" rIns="0" bIns="0" rtlCol="0"/>
          <a:lstStyle/>
          <a:p>
            <a:endParaRPr/>
          </a:p>
        </p:txBody>
      </p:sp>
      <p:sp>
        <p:nvSpPr>
          <p:cNvPr id="7" name="object 7"/>
          <p:cNvSpPr/>
          <p:nvPr/>
        </p:nvSpPr>
        <p:spPr>
          <a:xfrm>
            <a:off x="9236849" y="2728582"/>
            <a:ext cx="0" cy="160655"/>
          </a:xfrm>
          <a:custGeom>
            <a:avLst/>
            <a:gdLst/>
            <a:ahLst/>
            <a:cxnLst/>
            <a:rect l="l" t="t" r="r" b="b"/>
            <a:pathLst>
              <a:path h="160655">
                <a:moveTo>
                  <a:pt x="0" y="0"/>
                </a:moveTo>
                <a:lnTo>
                  <a:pt x="0" y="160616"/>
                </a:lnTo>
              </a:path>
            </a:pathLst>
          </a:custGeom>
          <a:ln w="44119">
            <a:solidFill>
              <a:srgbClr val="FFFFFF"/>
            </a:solidFill>
          </a:ln>
        </p:spPr>
        <p:txBody>
          <a:bodyPr wrap="square" lIns="0" tIns="0" rIns="0" bIns="0" rtlCol="0"/>
          <a:lstStyle/>
          <a:p>
            <a:endParaRPr/>
          </a:p>
        </p:txBody>
      </p:sp>
      <p:sp>
        <p:nvSpPr>
          <p:cNvPr id="8" name="object 8"/>
          <p:cNvSpPr/>
          <p:nvPr/>
        </p:nvSpPr>
        <p:spPr>
          <a:xfrm>
            <a:off x="9214789" y="2685548"/>
            <a:ext cx="44450" cy="0"/>
          </a:xfrm>
          <a:custGeom>
            <a:avLst/>
            <a:gdLst/>
            <a:ahLst/>
            <a:cxnLst/>
            <a:rect l="l" t="t" r="r" b="b"/>
            <a:pathLst>
              <a:path w="44450">
                <a:moveTo>
                  <a:pt x="0" y="0"/>
                </a:moveTo>
                <a:lnTo>
                  <a:pt x="44119" y="0"/>
                </a:lnTo>
              </a:path>
            </a:pathLst>
          </a:custGeom>
          <a:ln w="36334">
            <a:solidFill>
              <a:srgbClr val="FFFFFF"/>
            </a:solidFill>
          </a:ln>
        </p:spPr>
        <p:txBody>
          <a:bodyPr wrap="square" lIns="0" tIns="0" rIns="0" bIns="0" rtlCol="0"/>
          <a:lstStyle/>
          <a:p>
            <a:endParaRPr/>
          </a:p>
        </p:txBody>
      </p:sp>
      <p:sp>
        <p:nvSpPr>
          <p:cNvPr id="9" name="object 9"/>
          <p:cNvSpPr/>
          <p:nvPr/>
        </p:nvSpPr>
        <p:spPr>
          <a:xfrm>
            <a:off x="9283586" y="2673362"/>
            <a:ext cx="69850" cy="103505"/>
          </a:xfrm>
          <a:custGeom>
            <a:avLst/>
            <a:gdLst/>
            <a:ahLst/>
            <a:cxnLst/>
            <a:rect l="l" t="t" r="r" b="b"/>
            <a:pathLst>
              <a:path w="69850" h="103505">
                <a:moveTo>
                  <a:pt x="35496" y="26327"/>
                </a:moveTo>
                <a:lnTo>
                  <a:pt x="27990" y="26327"/>
                </a:lnTo>
                <a:lnTo>
                  <a:pt x="23075" y="27355"/>
                </a:lnTo>
                <a:lnTo>
                  <a:pt x="2082" y="49822"/>
                </a:lnTo>
                <a:lnTo>
                  <a:pt x="698" y="54457"/>
                </a:lnTo>
                <a:lnTo>
                  <a:pt x="0" y="59397"/>
                </a:lnTo>
                <a:lnTo>
                  <a:pt x="0" y="69824"/>
                </a:lnTo>
                <a:lnTo>
                  <a:pt x="23228" y="102133"/>
                </a:lnTo>
                <a:lnTo>
                  <a:pt x="28193" y="103174"/>
                </a:lnTo>
                <a:lnTo>
                  <a:pt x="39001" y="103174"/>
                </a:lnTo>
                <a:lnTo>
                  <a:pt x="43687" y="102285"/>
                </a:lnTo>
                <a:lnTo>
                  <a:pt x="52222" y="98666"/>
                </a:lnTo>
                <a:lnTo>
                  <a:pt x="55359" y="95745"/>
                </a:lnTo>
                <a:lnTo>
                  <a:pt x="56865" y="92646"/>
                </a:lnTo>
                <a:lnTo>
                  <a:pt x="31699" y="92646"/>
                </a:lnTo>
                <a:lnTo>
                  <a:pt x="28295" y="91884"/>
                </a:lnTo>
                <a:lnTo>
                  <a:pt x="12801" y="68897"/>
                </a:lnTo>
                <a:lnTo>
                  <a:pt x="12866" y="61290"/>
                </a:lnTo>
                <a:lnTo>
                  <a:pt x="30797" y="37020"/>
                </a:lnTo>
                <a:lnTo>
                  <a:pt x="56846" y="37020"/>
                </a:lnTo>
                <a:lnTo>
                  <a:pt x="56032" y="35674"/>
                </a:lnTo>
                <a:lnTo>
                  <a:pt x="37528" y="26530"/>
                </a:lnTo>
                <a:lnTo>
                  <a:pt x="35496" y="26327"/>
                </a:lnTo>
                <a:close/>
              </a:path>
              <a:path w="69850" h="103505">
                <a:moveTo>
                  <a:pt x="69735" y="91643"/>
                </a:moveTo>
                <a:lnTo>
                  <a:pt x="57645" y="91643"/>
                </a:lnTo>
                <a:lnTo>
                  <a:pt x="57645" y="101612"/>
                </a:lnTo>
                <a:lnTo>
                  <a:pt x="69735" y="101612"/>
                </a:lnTo>
                <a:lnTo>
                  <a:pt x="69735" y="91643"/>
                </a:lnTo>
                <a:close/>
              </a:path>
              <a:path w="69850" h="103505">
                <a:moveTo>
                  <a:pt x="56846" y="37020"/>
                </a:moveTo>
                <a:lnTo>
                  <a:pt x="39052" y="37020"/>
                </a:lnTo>
                <a:lnTo>
                  <a:pt x="42595" y="37795"/>
                </a:lnTo>
                <a:lnTo>
                  <a:pt x="48475" y="40919"/>
                </a:lnTo>
                <a:lnTo>
                  <a:pt x="50876" y="42976"/>
                </a:lnTo>
                <a:lnTo>
                  <a:pt x="52717" y="45554"/>
                </a:lnTo>
                <a:lnTo>
                  <a:pt x="54584" y="48107"/>
                </a:lnTo>
                <a:lnTo>
                  <a:pt x="55930" y="51079"/>
                </a:lnTo>
                <a:lnTo>
                  <a:pt x="57645" y="57823"/>
                </a:lnTo>
                <a:lnTo>
                  <a:pt x="58077" y="61290"/>
                </a:lnTo>
                <a:lnTo>
                  <a:pt x="58004" y="68897"/>
                </a:lnTo>
                <a:lnTo>
                  <a:pt x="39649" y="92646"/>
                </a:lnTo>
                <a:lnTo>
                  <a:pt x="56865" y="92646"/>
                </a:lnTo>
                <a:lnTo>
                  <a:pt x="57353" y="91643"/>
                </a:lnTo>
                <a:lnTo>
                  <a:pt x="69735" y="91643"/>
                </a:lnTo>
                <a:lnTo>
                  <a:pt x="69735" y="37858"/>
                </a:lnTo>
                <a:lnTo>
                  <a:pt x="57353" y="37858"/>
                </a:lnTo>
                <a:lnTo>
                  <a:pt x="56846" y="37020"/>
                </a:lnTo>
                <a:close/>
              </a:path>
              <a:path w="69850" h="103505">
                <a:moveTo>
                  <a:pt x="69735" y="0"/>
                </a:moveTo>
                <a:lnTo>
                  <a:pt x="57645" y="0"/>
                </a:lnTo>
                <a:lnTo>
                  <a:pt x="57645" y="37858"/>
                </a:lnTo>
                <a:lnTo>
                  <a:pt x="69735" y="37858"/>
                </a:lnTo>
                <a:lnTo>
                  <a:pt x="69735"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14389" y="921843"/>
            <a:ext cx="3677323" cy="357816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285486" y="2629668"/>
            <a:ext cx="335915" cy="143510"/>
          </a:xfrm>
          <a:prstGeom prst="rect">
            <a:avLst/>
          </a:prstGeom>
        </p:spPr>
        <p:txBody>
          <a:bodyPr vert="horz" wrap="square" lIns="0" tIns="0" rIns="0" bIns="0" rtlCol="0">
            <a:spAutoFit/>
          </a:bodyPr>
          <a:lstStyle/>
          <a:p>
            <a:pPr marL="12700">
              <a:lnSpc>
                <a:spcPct val="100000"/>
              </a:lnSpc>
            </a:pPr>
            <a:r>
              <a:rPr sz="800" spc="25" dirty="0">
                <a:solidFill>
                  <a:srgbClr val="FFFFFF"/>
                </a:solidFill>
                <a:latin typeface="Tahoma"/>
                <a:cs typeface="Tahoma"/>
              </a:rPr>
              <a:t>P</a:t>
            </a:r>
            <a:r>
              <a:rPr sz="800" spc="10" dirty="0">
                <a:solidFill>
                  <a:srgbClr val="FFFFFF"/>
                </a:solidFill>
                <a:latin typeface="Tahoma"/>
                <a:cs typeface="Tahoma"/>
              </a:rPr>
              <a:t>eople</a:t>
            </a:r>
            <a:endParaRPr sz="800">
              <a:latin typeface="Tahoma"/>
              <a:cs typeface="Tahoma"/>
            </a:endParaRPr>
          </a:p>
        </p:txBody>
      </p:sp>
      <p:sp>
        <p:nvSpPr>
          <p:cNvPr id="4" name="object 4"/>
          <p:cNvSpPr txBox="1"/>
          <p:nvPr/>
        </p:nvSpPr>
        <p:spPr>
          <a:xfrm>
            <a:off x="4279619" y="2278904"/>
            <a:ext cx="347345" cy="143510"/>
          </a:xfrm>
          <a:prstGeom prst="rect">
            <a:avLst/>
          </a:prstGeom>
        </p:spPr>
        <p:txBody>
          <a:bodyPr vert="horz" wrap="square" lIns="0" tIns="0" rIns="0" bIns="0" rtlCol="0">
            <a:spAutoFit/>
          </a:bodyPr>
          <a:lstStyle/>
          <a:p>
            <a:pPr marL="12700">
              <a:lnSpc>
                <a:spcPct val="100000"/>
              </a:lnSpc>
            </a:pPr>
            <a:r>
              <a:rPr sz="800" spc="15" dirty="0">
                <a:solidFill>
                  <a:srgbClr val="FFFFFF"/>
                </a:solidFill>
                <a:latin typeface="Tahoma"/>
                <a:cs typeface="Tahoma"/>
              </a:rPr>
              <a:t>Capital</a:t>
            </a:r>
            <a:endParaRPr sz="800">
              <a:latin typeface="Tahoma"/>
              <a:cs typeface="Tahoma"/>
            </a:endParaRPr>
          </a:p>
        </p:txBody>
      </p:sp>
      <p:sp>
        <p:nvSpPr>
          <p:cNvPr id="5" name="object 5"/>
          <p:cNvSpPr txBox="1"/>
          <p:nvPr/>
        </p:nvSpPr>
        <p:spPr>
          <a:xfrm>
            <a:off x="4241427" y="1985534"/>
            <a:ext cx="423545" cy="143510"/>
          </a:xfrm>
          <a:prstGeom prst="rect">
            <a:avLst/>
          </a:prstGeom>
        </p:spPr>
        <p:txBody>
          <a:bodyPr vert="horz" wrap="square" lIns="0" tIns="0" rIns="0" bIns="0" rtlCol="0">
            <a:spAutoFit/>
          </a:bodyPr>
          <a:lstStyle/>
          <a:p>
            <a:pPr marL="12700">
              <a:lnSpc>
                <a:spcPct val="100000"/>
              </a:lnSpc>
            </a:pPr>
            <a:r>
              <a:rPr sz="800" spc="40" dirty="0">
                <a:solidFill>
                  <a:srgbClr val="FFFFFF"/>
                </a:solidFill>
                <a:latin typeface="Tahoma"/>
                <a:cs typeface="Tahoma"/>
              </a:rPr>
              <a:t>St</a:t>
            </a:r>
            <a:r>
              <a:rPr sz="800" spc="15" dirty="0">
                <a:solidFill>
                  <a:srgbClr val="FFFFFF"/>
                </a:solidFill>
                <a:latin typeface="Tahoma"/>
                <a:cs typeface="Tahoma"/>
              </a:rPr>
              <a:t>rategy</a:t>
            </a:r>
            <a:endParaRPr sz="800">
              <a:latin typeface="Tahoma"/>
              <a:cs typeface="Tahoma"/>
            </a:endParaRPr>
          </a:p>
        </p:txBody>
      </p:sp>
      <p:sp>
        <p:nvSpPr>
          <p:cNvPr id="6" name="object 6"/>
          <p:cNvSpPr txBox="1"/>
          <p:nvPr/>
        </p:nvSpPr>
        <p:spPr>
          <a:xfrm>
            <a:off x="5416259" y="2520737"/>
            <a:ext cx="753745" cy="254635"/>
          </a:xfrm>
          <a:prstGeom prst="rect">
            <a:avLst/>
          </a:prstGeom>
        </p:spPr>
        <p:txBody>
          <a:bodyPr vert="horz" wrap="square" lIns="0" tIns="0" rIns="0" bIns="0" rtlCol="0">
            <a:spAutoFit/>
          </a:bodyPr>
          <a:lstStyle/>
          <a:p>
            <a:pPr marL="12700">
              <a:lnSpc>
                <a:spcPct val="100000"/>
              </a:lnSpc>
            </a:pPr>
            <a:r>
              <a:rPr sz="1500" spc="-10" dirty="0">
                <a:solidFill>
                  <a:srgbClr val="2FB888"/>
                </a:solidFill>
                <a:latin typeface="Tahoma"/>
                <a:cs typeface="Tahoma"/>
              </a:rPr>
              <a:t>Navigate</a:t>
            </a:r>
            <a:endParaRPr sz="1500">
              <a:latin typeface="Tahoma"/>
              <a:cs typeface="Tahoma"/>
            </a:endParaRPr>
          </a:p>
        </p:txBody>
      </p:sp>
      <p:sp>
        <p:nvSpPr>
          <p:cNvPr id="7" name="object 7"/>
          <p:cNvSpPr txBox="1"/>
          <p:nvPr/>
        </p:nvSpPr>
        <p:spPr>
          <a:xfrm>
            <a:off x="4063328" y="3834807"/>
            <a:ext cx="765810" cy="254635"/>
          </a:xfrm>
          <a:prstGeom prst="rect">
            <a:avLst/>
          </a:prstGeom>
        </p:spPr>
        <p:txBody>
          <a:bodyPr vert="horz" wrap="square" lIns="0" tIns="0" rIns="0" bIns="0" rtlCol="0">
            <a:spAutoFit/>
          </a:bodyPr>
          <a:lstStyle/>
          <a:p>
            <a:pPr marL="12700">
              <a:lnSpc>
                <a:spcPct val="100000"/>
              </a:lnSpc>
            </a:pPr>
            <a:r>
              <a:rPr sz="1500" dirty="0">
                <a:solidFill>
                  <a:srgbClr val="2FB888"/>
                </a:solidFill>
                <a:latin typeface="Tahoma"/>
                <a:cs typeface="Tahoma"/>
              </a:rPr>
              <a:t>Optimise</a:t>
            </a:r>
            <a:endParaRPr sz="1500">
              <a:latin typeface="Tahoma"/>
              <a:cs typeface="Tahoma"/>
            </a:endParaRPr>
          </a:p>
        </p:txBody>
      </p:sp>
      <p:sp>
        <p:nvSpPr>
          <p:cNvPr id="8" name="object 8"/>
          <p:cNvSpPr txBox="1"/>
          <p:nvPr/>
        </p:nvSpPr>
        <p:spPr>
          <a:xfrm>
            <a:off x="2862606" y="2540740"/>
            <a:ext cx="525780" cy="254635"/>
          </a:xfrm>
          <a:prstGeom prst="rect">
            <a:avLst/>
          </a:prstGeom>
        </p:spPr>
        <p:txBody>
          <a:bodyPr vert="horz" wrap="square" lIns="0" tIns="0" rIns="0" bIns="0" rtlCol="0">
            <a:spAutoFit/>
          </a:bodyPr>
          <a:lstStyle/>
          <a:p>
            <a:pPr marL="12700">
              <a:lnSpc>
                <a:spcPct val="100000"/>
              </a:lnSpc>
            </a:pPr>
            <a:r>
              <a:rPr sz="1500" spc="-70" dirty="0">
                <a:solidFill>
                  <a:srgbClr val="2FB888"/>
                </a:solidFill>
                <a:latin typeface="Tahoma"/>
                <a:cs typeface="Tahoma"/>
              </a:rPr>
              <a:t>In</a:t>
            </a:r>
            <a:r>
              <a:rPr sz="1500" spc="-105" dirty="0">
                <a:solidFill>
                  <a:srgbClr val="2FB888"/>
                </a:solidFill>
                <a:latin typeface="Tahoma"/>
                <a:cs typeface="Tahoma"/>
              </a:rPr>
              <a:t>v</a:t>
            </a:r>
            <a:r>
              <a:rPr sz="1500" spc="20" dirty="0">
                <a:solidFill>
                  <a:srgbClr val="2FB888"/>
                </a:solidFill>
                <a:latin typeface="Tahoma"/>
                <a:cs typeface="Tahoma"/>
              </a:rPr>
              <a:t>est</a:t>
            </a:r>
            <a:endParaRPr sz="1500">
              <a:latin typeface="Tahoma"/>
              <a:cs typeface="Tahoma"/>
            </a:endParaRPr>
          </a:p>
        </p:txBody>
      </p:sp>
      <p:sp>
        <p:nvSpPr>
          <p:cNvPr id="9" name="object 9"/>
          <p:cNvSpPr txBox="1">
            <a:spLocks noGrp="1"/>
          </p:cNvSpPr>
          <p:nvPr>
            <p:ph type="title"/>
          </p:nvPr>
        </p:nvSpPr>
        <p:spPr>
          <a:xfrm>
            <a:off x="2945662" y="1317412"/>
            <a:ext cx="2345690" cy="303530"/>
          </a:xfrm>
          <a:prstGeom prst="rect">
            <a:avLst/>
          </a:prstGeom>
        </p:spPr>
        <p:txBody>
          <a:bodyPr vert="horz" wrap="square" lIns="0" tIns="0" rIns="0" bIns="0" rtlCol="0">
            <a:spAutoFit/>
          </a:bodyPr>
          <a:lstStyle/>
          <a:p>
            <a:pPr marL="12700">
              <a:lnSpc>
                <a:spcPct val="100000"/>
              </a:lnSpc>
              <a:tabLst>
                <a:tab pos="681990" algn="l"/>
              </a:tabLst>
            </a:pPr>
            <a:r>
              <a:rPr sz="1800" b="1" spc="85" dirty="0">
                <a:latin typeface="Calibri"/>
                <a:cs typeface="Calibri"/>
              </a:rPr>
              <a:t>ION	</a:t>
            </a:r>
            <a:r>
              <a:rPr sz="1500" spc="-5" dirty="0">
                <a:solidFill>
                  <a:srgbClr val="8E9C9C"/>
                </a:solidFill>
                <a:latin typeface="Tahoma"/>
                <a:cs typeface="Tahoma"/>
              </a:rPr>
              <a:t>Opportunity</a:t>
            </a:r>
            <a:r>
              <a:rPr sz="1500" spc="-225" dirty="0">
                <a:solidFill>
                  <a:srgbClr val="8E9C9C"/>
                </a:solidFill>
                <a:latin typeface="Tahoma"/>
                <a:cs typeface="Tahoma"/>
              </a:rPr>
              <a:t> </a:t>
            </a:r>
            <a:r>
              <a:rPr sz="1500" spc="10" dirty="0">
                <a:solidFill>
                  <a:srgbClr val="8E9C9C"/>
                </a:solidFill>
                <a:latin typeface="Tahoma"/>
                <a:cs typeface="Tahoma"/>
              </a:rPr>
              <a:t>System</a:t>
            </a:r>
            <a:endParaRPr sz="1500">
              <a:latin typeface="Tahoma"/>
              <a:cs typeface="Tahoma"/>
            </a:endParaRPr>
          </a:p>
        </p:txBody>
      </p:sp>
      <p:sp>
        <p:nvSpPr>
          <p:cNvPr id="10" name="object 10"/>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2" name="object 12"/>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4" name="object 14"/>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15" name="object 15"/>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6" name="object 16"/>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7" name="object 17"/>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18" name="object 18"/>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9" name="object 19"/>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8689" y="1889627"/>
            <a:ext cx="1689100" cy="1643380"/>
          </a:xfrm>
          <a:custGeom>
            <a:avLst/>
            <a:gdLst/>
            <a:ahLst/>
            <a:cxnLst/>
            <a:rect l="l" t="t" r="r" b="b"/>
            <a:pathLst>
              <a:path w="1689100" h="1643379">
                <a:moveTo>
                  <a:pt x="839889" y="0"/>
                </a:moveTo>
                <a:lnTo>
                  <a:pt x="789423" y="1354"/>
                </a:lnTo>
                <a:lnTo>
                  <a:pt x="740048" y="5365"/>
                </a:lnTo>
                <a:lnTo>
                  <a:pt x="691814" y="11953"/>
                </a:lnTo>
                <a:lnTo>
                  <a:pt x="644770" y="21041"/>
                </a:lnTo>
                <a:lnTo>
                  <a:pt x="598965" y="32550"/>
                </a:lnTo>
                <a:lnTo>
                  <a:pt x="554449" y="46400"/>
                </a:lnTo>
                <a:lnTo>
                  <a:pt x="511272" y="62515"/>
                </a:lnTo>
                <a:lnTo>
                  <a:pt x="469482" y="80814"/>
                </a:lnTo>
                <a:lnTo>
                  <a:pt x="429129" y="101220"/>
                </a:lnTo>
                <a:lnTo>
                  <a:pt x="390263" y="123654"/>
                </a:lnTo>
                <a:lnTo>
                  <a:pt x="352933" y="148037"/>
                </a:lnTo>
                <a:lnTo>
                  <a:pt x="317189" y="174290"/>
                </a:lnTo>
                <a:lnTo>
                  <a:pt x="283079" y="202336"/>
                </a:lnTo>
                <a:lnTo>
                  <a:pt x="250653" y="232096"/>
                </a:lnTo>
                <a:lnTo>
                  <a:pt x="219962" y="263491"/>
                </a:lnTo>
                <a:lnTo>
                  <a:pt x="191053" y="296442"/>
                </a:lnTo>
                <a:lnTo>
                  <a:pt x="163977" y="330871"/>
                </a:lnTo>
                <a:lnTo>
                  <a:pt x="138783" y="366700"/>
                </a:lnTo>
                <a:lnTo>
                  <a:pt x="115520" y="403849"/>
                </a:lnTo>
                <a:lnTo>
                  <a:pt x="94239" y="442241"/>
                </a:lnTo>
                <a:lnTo>
                  <a:pt x="74987" y="481797"/>
                </a:lnTo>
                <a:lnTo>
                  <a:pt x="57816" y="522437"/>
                </a:lnTo>
                <a:lnTo>
                  <a:pt x="42773" y="564084"/>
                </a:lnTo>
                <a:lnTo>
                  <a:pt x="29910" y="606660"/>
                </a:lnTo>
                <a:lnTo>
                  <a:pt x="19274" y="650084"/>
                </a:lnTo>
                <a:lnTo>
                  <a:pt x="10915" y="694280"/>
                </a:lnTo>
                <a:lnTo>
                  <a:pt x="4884" y="739168"/>
                </a:lnTo>
                <a:lnTo>
                  <a:pt x="1229" y="784670"/>
                </a:lnTo>
                <a:lnTo>
                  <a:pt x="0" y="830707"/>
                </a:lnTo>
                <a:lnTo>
                  <a:pt x="1229" y="878444"/>
                </a:lnTo>
                <a:lnTo>
                  <a:pt x="4884" y="925277"/>
                </a:lnTo>
                <a:lnTo>
                  <a:pt x="10915" y="971151"/>
                </a:lnTo>
                <a:lnTo>
                  <a:pt x="19274" y="1016009"/>
                </a:lnTo>
                <a:lnTo>
                  <a:pt x="29910" y="1059795"/>
                </a:lnTo>
                <a:lnTo>
                  <a:pt x="42773" y="1102453"/>
                </a:lnTo>
                <a:lnTo>
                  <a:pt x="57816" y="1143926"/>
                </a:lnTo>
                <a:lnTo>
                  <a:pt x="74987" y="1184160"/>
                </a:lnTo>
                <a:lnTo>
                  <a:pt x="94239" y="1223097"/>
                </a:lnTo>
                <a:lnTo>
                  <a:pt x="115520" y="1260681"/>
                </a:lnTo>
                <a:lnTo>
                  <a:pt x="138783" y="1296857"/>
                </a:lnTo>
                <a:lnTo>
                  <a:pt x="163977" y="1331569"/>
                </a:lnTo>
                <a:lnTo>
                  <a:pt x="191053" y="1364759"/>
                </a:lnTo>
                <a:lnTo>
                  <a:pt x="219962" y="1396373"/>
                </a:lnTo>
                <a:lnTo>
                  <a:pt x="250653" y="1426354"/>
                </a:lnTo>
                <a:lnTo>
                  <a:pt x="283079" y="1454646"/>
                </a:lnTo>
                <a:lnTo>
                  <a:pt x="317189" y="1481192"/>
                </a:lnTo>
                <a:lnTo>
                  <a:pt x="352933" y="1505937"/>
                </a:lnTo>
                <a:lnTo>
                  <a:pt x="390263" y="1528825"/>
                </a:lnTo>
                <a:lnTo>
                  <a:pt x="429129" y="1549799"/>
                </a:lnTo>
                <a:lnTo>
                  <a:pt x="469482" y="1568804"/>
                </a:lnTo>
                <a:lnTo>
                  <a:pt x="511272" y="1585782"/>
                </a:lnTo>
                <a:lnTo>
                  <a:pt x="554449" y="1600680"/>
                </a:lnTo>
                <a:lnTo>
                  <a:pt x="598965" y="1613439"/>
                </a:lnTo>
                <a:lnTo>
                  <a:pt x="644770" y="1624004"/>
                </a:lnTo>
                <a:lnTo>
                  <a:pt x="691814" y="1632319"/>
                </a:lnTo>
                <a:lnTo>
                  <a:pt x="740048" y="1638327"/>
                </a:lnTo>
                <a:lnTo>
                  <a:pt x="789423" y="1641974"/>
                </a:lnTo>
                <a:lnTo>
                  <a:pt x="839889" y="1643202"/>
                </a:lnTo>
                <a:lnTo>
                  <a:pt x="890392" y="1641974"/>
                </a:lnTo>
                <a:lnTo>
                  <a:pt x="939865" y="1638327"/>
                </a:lnTo>
                <a:lnTo>
                  <a:pt x="988252" y="1632319"/>
                </a:lnTo>
                <a:lnTo>
                  <a:pt x="1035499" y="1624004"/>
                </a:lnTo>
                <a:lnTo>
                  <a:pt x="1081554" y="1613439"/>
                </a:lnTo>
                <a:lnTo>
                  <a:pt x="1126362" y="1600680"/>
                </a:lnTo>
                <a:lnTo>
                  <a:pt x="1169869" y="1585782"/>
                </a:lnTo>
                <a:lnTo>
                  <a:pt x="1212022" y="1568804"/>
                </a:lnTo>
                <a:lnTo>
                  <a:pt x="1252766" y="1549799"/>
                </a:lnTo>
                <a:lnTo>
                  <a:pt x="1292047" y="1528825"/>
                </a:lnTo>
                <a:lnTo>
                  <a:pt x="1329812" y="1505937"/>
                </a:lnTo>
                <a:lnTo>
                  <a:pt x="1366008" y="1481192"/>
                </a:lnTo>
                <a:lnTo>
                  <a:pt x="1400579" y="1454646"/>
                </a:lnTo>
                <a:lnTo>
                  <a:pt x="1433472" y="1426354"/>
                </a:lnTo>
                <a:lnTo>
                  <a:pt x="1464634" y="1396373"/>
                </a:lnTo>
                <a:lnTo>
                  <a:pt x="1494010" y="1364759"/>
                </a:lnTo>
                <a:lnTo>
                  <a:pt x="1521546" y="1331569"/>
                </a:lnTo>
                <a:lnTo>
                  <a:pt x="1547189" y="1296857"/>
                </a:lnTo>
                <a:lnTo>
                  <a:pt x="1570885" y="1260681"/>
                </a:lnTo>
                <a:lnTo>
                  <a:pt x="1592580" y="1223097"/>
                </a:lnTo>
                <a:lnTo>
                  <a:pt x="1612220" y="1184160"/>
                </a:lnTo>
                <a:lnTo>
                  <a:pt x="1629751" y="1143926"/>
                </a:lnTo>
                <a:lnTo>
                  <a:pt x="1645119" y="1102453"/>
                </a:lnTo>
                <a:lnTo>
                  <a:pt x="1658271" y="1059795"/>
                </a:lnTo>
                <a:lnTo>
                  <a:pt x="1669153" y="1016009"/>
                </a:lnTo>
                <a:lnTo>
                  <a:pt x="1677710" y="971151"/>
                </a:lnTo>
                <a:lnTo>
                  <a:pt x="1683889" y="925277"/>
                </a:lnTo>
                <a:lnTo>
                  <a:pt x="1687635" y="878444"/>
                </a:lnTo>
                <a:lnTo>
                  <a:pt x="1688896" y="830707"/>
                </a:lnTo>
                <a:lnTo>
                  <a:pt x="1687635" y="784670"/>
                </a:lnTo>
                <a:lnTo>
                  <a:pt x="1683889" y="739168"/>
                </a:lnTo>
                <a:lnTo>
                  <a:pt x="1677710" y="694280"/>
                </a:lnTo>
                <a:lnTo>
                  <a:pt x="1669153" y="650084"/>
                </a:lnTo>
                <a:lnTo>
                  <a:pt x="1658271" y="606660"/>
                </a:lnTo>
                <a:lnTo>
                  <a:pt x="1645119" y="564084"/>
                </a:lnTo>
                <a:lnTo>
                  <a:pt x="1629751" y="522437"/>
                </a:lnTo>
                <a:lnTo>
                  <a:pt x="1612220" y="481797"/>
                </a:lnTo>
                <a:lnTo>
                  <a:pt x="1592580" y="442241"/>
                </a:lnTo>
                <a:lnTo>
                  <a:pt x="1570885" y="403849"/>
                </a:lnTo>
                <a:lnTo>
                  <a:pt x="1547189" y="366700"/>
                </a:lnTo>
                <a:lnTo>
                  <a:pt x="1521546" y="330871"/>
                </a:lnTo>
                <a:lnTo>
                  <a:pt x="1494010" y="296442"/>
                </a:lnTo>
                <a:lnTo>
                  <a:pt x="1464634" y="263491"/>
                </a:lnTo>
                <a:lnTo>
                  <a:pt x="1433472" y="232096"/>
                </a:lnTo>
                <a:lnTo>
                  <a:pt x="1400579" y="202336"/>
                </a:lnTo>
                <a:lnTo>
                  <a:pt x="1366008" y="174290"/>
                </a:lnTo>
                <a:lnTo>
                  <a:pt x="1329812" y="148037"/>
                </a:lnTo>
                <a:lnTo>
                  <a:pt x="1292047" y="123654"/>
                </a:lnTo>
                <a:lnTo>
                  <a:pt x="1252766" y="101220"/>
                </a:lnTo>
                <a:lnTo>
                  <a:pt x="1212022" y="80814"/>
                </a:lnTo>
                <a:lnTo>
                  <a:pt x="1169869" y="62515"/>
                </a:lnTo>
                <a:lnTo>
                  <a:pt x="1126362" y="46400"/>
                </a:lnTo>
                <a:lnTo>
                  <a:pt x="1081554" y="32550"/>
                </a:lnTo>
                <a:lnTo>
                  <a:pt x="1035499" y="21041"/>
                </a:lnTo>
                <a:lnTo>
                  <a:pt x="988252" y="11953"/>
                </a:lnTo>
                <a:lnTo>
                  <a:pt x="939865" y="5365"/>
                </a:lnTo>
                <a:lnTo>
                  <a:pt x="890392" y="1354"/>
                </a:lnTo>
                <a:lnTo>
                  <a:pt x="839889" y="0"/>
                </a:lnTo>
                <a:close/>
              </a:path>
            </a:pathLst>
          </a:custGeom>
          <a:solidFill>
            <a:srgbClr val="2FB888"/>
          </a:solidFill>
        </p:spPr>
        <p:txBody>
          <a:bodyPr wrap="square" lIns="0" tIns="0" rIns="0" bIns="0" rtlCol="0"/>
          <a:lstStyle/>
          <a:p>
            <a:endParaRPr/>
          </a:p>
        </p:txBody>
      </p:sp>
      <p:sp>
        <p:nvSpPr>
          <p:cNvPr id="3" name="object 3"/>
          <p:cNvSpPr/>
          <p:nvPr/>
        </p:nvSpPr>
        <p:spPr>
          <a:xfrm>
            <a:off x="2770717" y="1087579"/>
            <a:ext cx="746760" cy="726440"/>
          </a:xfrm>
          <a:custGeom>
            <a:avLst/>
            <a:gdLst/>
            <a:ahLst/>
            <a:cxnLst/>
            <a:rect l="l" t="t" r="r" b="b"/>
            <a:pathLst>
              <a:path w="746760" h="726439">
                <a:moveTo>
                  <a:pt x="371106" y="0"/>
                </a:moveTo>
                <a:lnTo>
                  <a:pt x="322026" y="2942"/>
                </a:lnTo>
                <a:lnTo>
                  <a:pt x="275480" y="11513"/>
                </a:lnTo>
                <a:lnTo>
                  <a:pt x="231709" y="25326"/>
                </a:lnTo>
                <a:lnTo>
                  <a:pt x="190957" y="43997"/>
                </a:lnTo>
                <a:lnTo>
                  <a:pt x="153465" y="67140"/>
                </a:lnTo>
                <a:lnTo>
                  <a:pt x="119476" y="94370"/>
                </a:lnTo>
                <a:lnTo>
                  <a:pt x="89233" y="125302"/>
                </a:lnTo>
                <a:lnTo>
                  <a:pt x="62977" y="159549"/>
                </a:lnTo>
                <a:lnTo>
                  <a:pt x="40952" y="196727"/>
                </a:lnTo>
                <a:lnTo>
                  <a:pt x="23399" y="236451"/>
                </a:lnTo>
                <a:lnTo>
                  <a:pt x="10561" y="278335"/>
                </a:lnTo>
                <a:lnTo>
                  <a:pt x="2680" y="321994"/>
                </a:lnTo>
                <a:lnTo>
                  <a:pt x="0" y="367042"/>
                </a:lnTo>
                <a:lnTo>
                  <a:pt x="2680" y="413543"/>
                </a:lnTo>
                <a:lnTo>
                  <a:pt x="10561" y="457905"/>
                </a:lnTo>
                <a:lnTo>
                  <a:pt x="23399" y="499853"/>
                </a:lnTo>
                <a:lnTo>
                  <a:pt x="40952" y="539113"/>
                </a:lnTo>
                <a:lnTo>
                  <a:pt x="62977" y="575408"/>
                </a:lnTo>
                <a:lnTo>
                  <a:pt x="89233" y="608463"/>
                </a:lnTo>
                <a:lnTo>
                  <a:pt x="119476" y="638004"/>
                </a:lnTo>
                <a:lnTo>
                  <a:pt x="153465" y="663755"/>
                </a:lnTo>
                <a:lnTo>
                  <a:pt x="190957" y="685441"/>
                </a:lnTo>
                <a:lnTo>
                  <a:pt x="231709" y="702788"/>
                </a:lnTo>
                <a:lnTo>
                  <a:pt x="275480" y="715518"/>
                </a:lnTo>
                <a:lnTo>
                  <a:pt x="322026" y="723359"/>
                </a:lnTo>
                <a:lnTo>
                  <a:pt x="371106" y="726033"/>
                </a:lnTo>
                <a:lnTo>
                  <a:pt x="420256" y="723359"/>
                </a:lnTo>
                <a:lnTo>
                  <a:pt x="466992" y="715518"/>
                </a:lnTo>
                <a:lnTo>
                  <a:pt x="511051" y="702788"/>
                </a:lnTo>
                <a:lnTo>
                  <a:pt x="552167" y="685441"/>
                </a:lnTo>
                <a:lnTo>
                  <a:pt x="590077" y="663755"/>
                </a:lnTo>
                <a:lnTo>
                  <a:pt x="624517" y="638004"/>
                </a:lnTo>
                <a:lnTo>
                  <a:pt x="655222" y="608463"/>
                </a:lnTo>
                <a:lnTo>
                  <a:pt x="681928" y="575408"/>
                </a:lnTo>
                <a:lnTo>
                  <a:pt x="704371" y="539113"/>
                </a:lnTo>
                <a:lnTo>
                  <a:pt x="722286" y="499853"/>
                </a:lnTo>
                <a:lnTo>
                  <a:pt x="735410" y="457905"/>
                </a:lnTo>
                <a:lnTo>
                  <a:pt x="743478" y="413543"/>
                </a:lnTo>
                <a:lnTo>
                  <a:pt x="746226" y="367042"/>
                </a:lnTo>
                <a:lnTo>
                  <a:pt x="743478" y="321994"/>
                </a:lnTo>
                <a:lnTo>
                  <a:pt x="735410" y="278335"/>
                </a:lnTo>
                <a:lnTo>
                  <a:pt x="722286" y="236451"/>
                </a:lnTo>
                <a:lnTo>
                  <a:pt x="704371" y="196727"/>
                </a:lnTo>
                <a:lnTo>
                  <a:pt x="681928" y="159549"/>
                </a:lnTo>
                <a:lnTo>
                  <a:pt x="655222" y="125302"/>
                </a:lnTo>
                <a:lnTo>
                  <a:pt x="624517" y="94370"/>
                </a:lnTo>
                <a:lnTo>
                  <a:pt x="590077" y="67140"/>
                </a:lnTo>
                <a:lnTo>
                  <a:pt x="552167" y="43997"/>
                </a:lnTo>
                <a:lnTo>
                  <a:pt x="511051" y="25326"/>
                </a:lnTo>
                <a:lnTo>
                  <a:pt x="466992" y="11513"/>
                </a:lnTo>
                <a:lnTo>
                  <a:pt x="420256" y="2942"/>
                </a:lnTo>
                <a:lnTo>
                  <a:pt x="371106" y="0"/>
                </a:lnTo>
                <a:close/>
              </a:path>
            </a:pathLst>
          </a:custGeom>
          <a:solidFill>
            <a:srgbClr val="8E9C9C"/>
          </a:solidFill>
        </p:spPr>
        <p:txBody>
          <a:bodyPr wrap="square" lIns="0" tIns="0" rIns="0" bIns="0" rtlCol="0"/>
          <a:lstStyle/>
          <a:p>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8" name="object 8"/>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9" name="object 9"/>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0" name="object 10"/>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1" name="object 11"/>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4636" y="2334300"/>
            <a:ext cx="495300" cy="495300"/>
          </a:xfrm>
          <a:custGeom>
            <a:avLst/>
            <a:gdLst/>
            <a:ahLst/>
            <a:cxnLst/>
            <a:rect l="l" t="t" r="r" b="b"/>
            <a:pathLst>
              <a:path w="495300" h="495300">
                <a:moveTo>
                  <a:pt x="247370" y="0"/>
                </a:moveTo>
                <a:lnTo>
                  <a:pt x="197518" y="5025"/>
                </a:lnTo>
                <a:lnTo>
                  <a:pt x="151084" y="19438"/>
                </a:lnTo>
                <a:lnTo>
                  <a:pt x="109065" y="42245"/>
                </a:lnTo>
                <a:lnTo>
                  <a:pt x="72455" y="72450"/>
                </a:lnTo>
                <a:lnTo>
                  <a:pt x="42248" y="109060"/>
                </a:lnTo>
                <a:lnTo>
                  <a:pt x="19440" y="151079"/>
                </a:lnTo>
                <a:lnTo>
                  <a:pt x="5025" y="197514"/>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75300" y="343654"/>
                </a:lnTo>
                <a:lnTo>
                  <a:pt x="489715" y="297222"/>
                </a:lnTo>
                <a:lnTo>
                  <a:pt x="494741" y="247370"/>
                </a:lnTo>
                <a:lnTo>
                  <a:pt x="489715" y="197514"/>
                </a:lnTo>
                <a:lnTo>
                  <a:pt x="475300" y="151079"/>
                </a:lnTo>
                <a:lnTo>
                  <a:pt x="452492" y="109060"/>
                </a:lnTo>
                <a:lnTo>
                  <a:pt x="422286" y="72450"/>
                </a:lnTo>
                <a:lnTo>
                  <a:pt x="385675" y="42245"/>
                </a:lnTo>
                <a:lnTo>
                  <a:pt x="343656" y="19438"/>
                </a:lnTo>
                <a:lnTo>
                  <a:pt x="297222" y="5025"/>
                </a:lnTo>
                <a:lnTo>
                  <a:pt x="247370" y="0"/>
                </a:lnTo>
                <a:close/>
              </a:path>
            </a:pathLst>
          </a:custGeom>
          <a:solidFill>
            <a:srgbClr val="2FB888"/>
          </a:solidFill>
        </p:spPr>
        <p:txBody>
          <a:bodyPr wrap="square" lIns="0" tIns="0" rIns="0" bIns="0" rtlCol="0"/>
          <a:lstStyle/>
          <a:p>
            <a:endParaRPr/>
          </a:p>
        </p:txBody>
      </p:sp>
      <p:sp>
        <p:nvSpPr>
          <p:cNvPr id="3" name="object 3"/>
          <p:cNvSpPr/>
          <p:nvPr/>
        </p:nvSpPr>
        <p:spPr>
          <a:xfrm>
            <a:off x="3352826" y="211264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8E9C9C"/>
          </a:solidFill>
        </p:spPr>
        <p:txBody>
          <a:bodyPr wrap="square" lIns="0" tIns="0" rIns="0" bIns="0" rtlCol="0"/>
          <a:lstStyle/>
          <a:p>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8" name="object 8"/>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9" name="object 9"/>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0" name="object 10"/>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1" name="object 11"/>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5064125" cy="1742439"/>
          </a:xfrm>
          <a:prstGeom prst="rect">
            <a:avLst/>
          </a:prstGeom>
        </p:spPr>
        <p:txBody>
          <a:bodyPr vert="horz" wrap="square" lIns="0" tIns="0" rIns="0" bIns="0" rtlCol="0">
            <a:spAutoFit/>
          </a:bodyPr>
          <a:lstStyle/>
          <a:p>
            <a:pPr marL="12700">
              <a:lnSpc>
                <a:spcPts val="1639"/>
              </a:lnSpc>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0" dirty="0">
                <a:solidFill>
                  <a:srgbClr val="E2E3E4"/>
                </a:solidFill>
                <a:latin typeface="Lucida Sans"/>
                <a:cs typeface="Lucida Sans"/>
              </a:rPr>
              <a:t>tactical</a:t>
            </a:r>
            <a:endParaRPr sz="1400">
              <a:latin typeface="Lucida Sans"/>
              <a:cs typeface="Lucida Sans"/>
            </a:endParaRPr>
          </a:p>
          <a:p>
            <a:pPr marL="12700" marR="289560">
              <a:lnSpc>
                <a:spcPts val="1600"/>
              </a:lnSpc>
              <a:spcBef>
                <a:spcPts val="80"/>
              </a:spcBef>
            </a:pPr>
            <a:r>
              <a:rPr sz="1400" spc="-50" dirty="0">
                <a:solidFill>
                  <a:srgbClr val="E2E3E4"/>
                </a:solidFill>
                <a:latin typeface="Arial"/>
                <a:cs typeface="Arial"/>
              </a:rPr>
              <a:t>Leverage</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acumen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dirty="0">
                <a:solidFill>
                  <a:srgbClr val="E2E3E4"/>
                </a:solidFill>
                <a:latin typeface="Arial"/>
                <a:cs typeface="Arial"/>
              </a:rPr>
              <a:t>build</a:t>
            </a:r>
            <a:r>
              <a:rPr sz="1400" spc="-95" dirty="0">
                <a:solidFill>
                  <a:srgbClr val="E2E3E4"/>
                </a:solidFill>
                <a:latin typeface="Arial"/>
                <a:cs typeface="Arial"/>
              </a:rPr>
              <a:t> </a:t>
            </a:r>
            <a:r>
              <a:rPr sz="1400" spc="5" dirty="0">
                <a:solidFill>
                  <a:srgbClr val="E2E3E4"/>
                </a:solidFill>
                <a:latin typeface="Arial"/>
                <a:cs typeface="Arial"/>
              </a:rPr>
              <a:t>upon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30" dirty="0">
                <a:solidFill>
                  <a:srgbClr val="E2E3E4"/>
                </a:solidFill>
                <a:latin typeface="Arial"/>
                <a:cs typeface="Arial"/>
              </a:rPr>
              <a:t>foundations.  </a:t>
            </a:r>
            <a:r>
              <a:rPr sz="1400" spc="-45" dirty="0">
                <a:solidFill>
                  <a:srgbClr val="E2E3E4"/>
                </a:solidFill>
                <a:latin typeface="Arial"/>
                <a:cs typeface="Arial"/>
              </a:rPr>
              <a:t>Create </a:t>
            </a:r>
            <a:r>
              <a:rPr sz="1400" spc="-80" dirty="0">
                <a:solidFill>
                  <a:srgbClr val="E2E3E4"/>
                </a:solidFill>
                <a:latin typeface="Arial"/>
                <a:cs typeface="Arial"/>
              </a:rPr>
              <a:t>success </a:t>
            </a:r>
            <a:r>
              <a:rPr sz="1400" spc="-10" dirty="0">
                <a:solidFill>
                  <a:srgbClr val="E2E3E4"/>
                </a:solidFill>
                <a:latin typeface="Arial"/>
                <a:cs typeface="Arial"/>
              </a:rPr>
              <a:t>through </a:t>
            </a:r>
            <a:r>
              <a:rPr sz="1400" spc="-45" dirty="0">
                <a:solidFill>
                  <a:srgbClr val="E2E3E4"/>
                </a:solidFill>
                <a:latin typeface="Arial"/>
                <a:cs typeface="Arial"/>
              </a:rPr>
              <a:t>focussed, </a:t>
            </a:r>
            <a:r>
              <a:rPr sz="1400" spc="-15" dirty="0">
                <a:solidFill>
                  <a:srgbClr val="E2E3E4"/>
                </a:solidFill>
                <a:latin typeface="Arial"/>
                <a:cs typeface="Arial"/>
              </a:rPr>
              <a:t>connected</a:t>
            </a:r>
            <a:r>
              <a:rPr sz="1400" spc="-235" dirty="0">
                <a:solidFill>
                  <a:srgbClr val="E2E3E4"/>
                </a:solidFill>
                <a:latin typeface="Arial"/>
                <a:cs typeface="Arial"/>
              </a:rPr>
              <a:t> </a:t>
            </a:r>
            <a:r>
              <a:rPr sz="1400" spc="-35" dirty="0">
                <a:solidFill>
                  <a:srgbClr val="E2E3E4"/>
                </a:solidFill>
                <a:latin typeface="Arial"/>
                <a:cs typeface="Arial"/>
              </a:rPr>
              <a:t>diversification.</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400"/>
              </a:spcBef>
            </a:pPr>
            <a:r>
              <a:rPr sz="1400" spc="20" dirty="0">
                <a:solidFill>
                  <a:srgbClr val="58595B"/>
                </a:solidFill>
                <a:latin typeface="Lucida Sans"/>
                <a:cs typeface="Lucida Sans"/>
              </a:rPr>
              <a:t>Be</a:t>
            </a:r>
            <a:r>
              <a:rPr sz="1400" spc="-215" dirty="0">
                <a:solidFill>
                  <a:srgbClr val="58595B"/>
                </a:solidFill>
                <a:latin typeface="Lucida Sans"/>
                <a:cs typeface="Lucida Sans"/>
              </a:rPr>
              <a:t> </a:t>
            </a:r>
            <a:r>
              <a:rPr sz="1400" spc="-75" dirty="0">
                <a:solidFill>
                  <a:srgbClr val="58595B"/>
                </a:solidFill>
                <a:latin typeface="Lucida Sans"/>
                <a:cs typeface="Lucida Sans"/>
              </a:rPr>
              <a:t>trusted</a:t>
            </a:r>
            <a:endParaRPr sz="1400">
              <a:latin typeface="Lucida Sans"/>
              <a:cs typeface="Lucida Sans"/>
            </a:endParaRPr>
          </a:p>
          <a:p>
            <a:pPr marL="12700" marR="5080">
              <a:lnSpc>
                <a:spcPts val="1600"/>
              </a:lnSpc>
              <a:spcBef>
                <a:spcPts val="80"/>
              </a:spcBef>
            </a:pPr>
            <a:r>
              <a:rPr sz="1400" spc="-40" dirty="0">
                <a:solidFill>
                  <a:srgbClr val="58595B"/>
                </a:solidFill>
                <a:latin typeface="Arial"/>
                <a:cs typeface="Arial"/>
              </a:rPr>
              <a:t>We</a:t>
            </a:r>
            <a:r>
              <a:rPr sz="1400" spc="-90" dirty="0">
                <a:solidFill>
                  <a:srgbClr val="58595B"/>
                </a:solidFill>
                <a:latin typeface="Arial"/>
                <a:cs typeface="Arial"/>
              </a:rPr>
              <a:t> </a:t>
            </a:r>
            <a:r>
              <a:rPr sz="1400" spc="-35" dirty="0">
                <a:solidFill>
                  <a:srgbClr val="58595B"/>
                </a:solidFill>
                <a:latin typeface="Arial"/>
                <a:cs typeface="Arial"/>
              </a:rPr>
              <a:t>maintain</a:t>
            </a:r>
            <a:r>
              <a:rPr sz="1400" spc="-90" dirty="0">
                <a:solidFill>
                  <a:srgbClr val="58595B"/>
                </a:solidFill>
                <a:latin typeface="Arial"/>
                <a:cs typeface="Arial"/>
              </a:rPr>
              <a:t> </a:t>
            </a:r>
            <a:r>
              <a:rPr sz="1400" spc="-10" dirty="0">
                <a:solidFill>
                  <a:srgbClr val="58595B"/>
                </a:solidFill>
                <a:latin typeface="Arial"/>
                <a:cs typeface="Arial"/>
              </a:rPr>
              <a:t>our</a:t>
            </a:r>
            <a:r>
              <a:rPr sz="1400" spc="-90" dirty="0">
                <a:solidFill>
                  <a:srgbClr val="58595B"/>
                </a:solidFill>
                <a:latin typeface="Arial"/>
                <a:cs typeface="Arial"/>
              </a:rPr>
              <a:t> </a:t>
            </a:r>
            <a:r>
              <a:rPr sz="1400" spc="-10" dirty="0">
                <a:solidFill>
                  <a:srgbClr val="58595B"/>
                </a:solidFill>
                <a:latin typeface="Arial"/>
                <a:cs typeface="Arial"/>
              </a:rPr>
              <a:t>reputation</a:t>
            </a:r>
            <a:r>
              <a:rPr sz="1400" spc="-90" dirty="0">
                <a:solidFill>
                  <a:srgbClr val="58595B"/>
                </a:solidFill>
                <a:latin typeface="Arial"/>
                <a:cs typeface="Arial"/>
              </a:rPr>
              <a:t> </a:t>
            </a:r>
            <a:r>
              <a:rPr sz="1400" spc="-5" dirty="0">
                <a:solidFill>
                  <a:srgbClr val="58595B"/>
                </a:solidFill>
                <a:latin typeface="Arial"/>
                <a:cs typeface="Arial"/>
              </a:rPr>
              <a:t>for</a:t>
            </a:r>
            <a:r>
              <a:rPr sz="1400" spc="-90" dirty="0">
                <a:solidFill>
                  <a:srgbClr val="58595B"/>
                </a:solidFill>
                <a:latin typeface="Arial"/>
                <a:cs typeface="Arial"/>
              </a:rPr>
              <a:t> </a:t>
            </a:r>
            <a:r>
              <a:rPr sz="1400" spc="-35" dirty="0">
                <a:solidFill>
                  <a:srgbClr val="58595B"/>
                </a:solidFill>
                <a:latin typeface="Arial"/>
                <a:cs typeface="Arial"/>
              </a:rPr>
              <a:t>reliably</a:t>
            </a:r>
            <a:r>
              <a:rPr sz="1400" spc="-90" dirty="0">
                <a:solidFill>
                  <a:srgbClr val="58595B"/>
                </a:solidFill>
                <a:latin typeface="Arial"/>
                <a:cs typeface="Arial"/>
              </a:rPr>
              <a:t> </a:t>
            </a:r>
            <a:r>
              <a:rPr sz="1400" spc="-5" dirty="0">
                <a:solidFill>
                  <a:srgbClr val="58595B"/>
                </a:solidFill>
                <a:latin typeface="Arial"/>
                <a:cs typeface="Arial"/>
              </a:rPr>
              <a:t>supporting</a:t>
            </a:r>
            <a:r>
              <a:rPr sz="1400" spc="-90" dirty="0">
                <a:solidFill>
                  <a:srgbClr val="58595B"/>
                </a:solidFill>
                <a:latin typeface="Arial"/>
                <a:cs typeface="Arial"/>
              </a:rPr>
              <a:t> </a:t>
            </a:r>
            <a:r>
              <a:rPr sz="1400" spc="-10" dirty="0">
                <a:solidFill>
                  <a:srgbClr val="58595B"/>
                </a:solidFill>
                <a:latin typeface="Arial"/>
                <a:cs typeface="Arial"/>
              </a:rPr>
              <a:t>our</a:t>
            </a:r>
            <a:r>
              <a:rPr sz="1400" spc="-90" dirty="0">
                <a:solidFill>
                  <a:srgbClr val="58595B"/>
                </a:solidFill>
                <a:latin typeface="Arial"/>
                <a:cs typeface="Arial"/>
              </a:rPr>
              <a:t> </a:t>
            </a:r>
            <a:r>
              <a:rPr sz="1400" spc="-35" dirty="0">
                <a:solidFill>
                  <a:srgbClr val="58595B"/>
                </a:solidFill>
                <a:latin typeface="Arial"/>
                <a:cs typeface="Arial"/>
              </a:rPr>
              <a:t>partnerships,  </a:t>
            </a:r>
            <a:r>
              <a:rPr sz="1400" spc="-10" dirty="0">
                <a:solidFill>
                  <a:srgbClr val="58595B"/>
                </a:solidFill>
                <a:latin typeface="Arial"/>
                <a:cs typeface="Arial"/>
              </a:rPr>
              <a:t>through</a:t>
            </a:r>
            <a:r>
              <a:rPr sz="1400" spc="-85" dirty="0">
                <a:solidFill>
                  <a:srgbClr val="58595B"/>
                </a:solidFill>
                <a:latin typeface="Arial"/>
                <a:cs typeface="Arial"/>
              </a:rPr>
              <a:t> </a:t>
            </a:r>
            <a:r>
              <a:rPr sz="1400" spc="-25" dirty="0">
                <a:solidFill>
                  <a:srgbClr val="58595B"/>
                </a:solidFill>
                <a:latin typeface="Arial"/>
                <a:cs typeface="Arial"/>
              </a:rPr>
              <a:t>individual</a:t>
            </a:r>
            <a:r>
              <a:rPr sz="1400" spc="-85" dirty="0">
                <a:solidFill>
                  <a:srgbClr val="58595B"/>
                </a:solidFill>
                <a:latin typeface="Arial"/>
                <a:cs typeface="Arial"/>
              </a:rPr>
              <a:t> </a:t>
            </a:r>
            <a:r>
              <a:rPr sz="1400" spc="-15" dirty="0">
                <a:solidFill>
                  <a:srgbClr val="58595B"/>
                </a:solidFill>
                <a:latin typeface="Arial"/>
                <a:cs typeface="Arial"/>
              </a:rPr>
              <a:t>development</a:t>
            </a:r>
            <a:r>
              <a:rPr sz="1400" spc="-85" dirty="0">
                <a:solidFill>
                  <a:srgbClr val="58595B"/>
                </a:solidFill>
                <a:latin typeface="Arial"/>
                <a:cs typeface="Arial"/>
              </a:rPr>
              <a:t> </a:t>
            </a:r>
            <a:r>
              <a:rPr sz="1400" spc="-20" dirty="0">
                <a:solidFill>
                  <a:srgbClr val="58595B"/>
                </a:solidFill>
                <a:latin typeface="Arial"/>
                <a:cs typeface="Arial"/>
              </a:rPr>
              <a:t>and</a:t>
            </a:r>
            <a:r>
              <a:rPr sz="1400" spc="-85" dirty="0">
                <a:solidFill>
                  <a:srgbClr val="58595B"/>
                </a:solidFill>
                <a:latin typeface="Arial"/>
                <a:cs typeface="Arial"/>
              </a:rPr>
              <a:t> </a:t>
            </a:r>
            <a:r>
              <a:rPr sz="1400" spc="-60" dirty="0">
                <a:solidFill>
                  <a:srgbClr val="58595B"/>
                </a:solidFill>
                <a:latin typeface="Arial"/>
                <a:cs typeface="Arial"/>
              </a:rPr>
              <a:t>market-savvy</a:t>
            </a:r>
            <a:r>
              <a:rPr sz="1400" spc="-85" dirty="0">
                <a:solidFill>
                  <a:srgbClr val="58595B"/>
                </a:solidFill>
                <a:latin typeface="Arial"/>
                <a:cs typeface="Arial"/>
              </a:rPr>
              <a:t> </a:t>
            </a:r>
            <a:r>
              <a:rPr sz="1400" spc="-50" dirty="0">
                <a:solidFill>
                  <a:srgbClr val="58595B"/>
                </a:solidFill>
                <a:latin typeface="Arial"/>
                <a:cs typeface="Arial"/>
              </a:rPr>
              <a:t>shared</a:t>
            </a:r>
            <a:r>
              <a:rPr sz="1400" spc="-85" dirty="0">
                <a:solidFill>
                  <a:srgbClr val="58595B"/>
                </a:solidFill>
                <a:latin typeface="Arial"/>
                <a:cs typeface="Arial"/>
              </a:rPr>
              <a:t> </a:t>
            </a:r>
            <a:r>
              <a:rPr sz="1400" spc="-60" dirty="0">
                <a:solidFill>
                  <a:srgbClr val="58595B"/>
                </a:solidFill>
                <a:latin typeface="Arial"/>
                <a:cs typeface="Arial"/>
              </a:rPr>
              <a:t>services.</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4636"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370" y="364261"/>
                </a:lnTo>
                <a:lnTo>
                  <a:pt x="202151" y="355130"/>
                </a:lnTo>
                <a:lnTo>
                  <a:pt x="165227" y="330231"/>
                </a:lnTo>
                <a:lnTo>
                  <a:pt x="140332" y="293302"/>
                </a:lnTo>
                <a:lnTo>
                  <a:pt x="131203" y="248081"/>
                </a:lnTo>
                <a:lnTo>
                  <a:pt x="140332" y="202863"/>
                </a:lnTo>
                <a:lnTo>
                  <a:pt x="165227" y="165938"/>
                </a:lnTo>
                <a:lnTo>
                  <a:pt x="202151" y="141043"/>
                </a:lnTo>
                <a:lnTo>
                  <a:pt x="247370"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370" y="131914"/>
                </a:lnTo>
                <a:lnTo>
                  <a:pt x="292591" y="141043"/>
                </a:lnTo>
                <a:lnTo>
                  <a:pt x="329520" y="165938"/>
                </a:lnTo>
                <a:lnTo>
                  <a:pt x="354419" y="202863"/>
                </a:lnTo>
                <a:lnTo>
                  <a:pt x="363550" y="248081"/>
                </a:lnTo>
                <a:lnTo>
                  <a:pt x="354419" y="293302"/>
                </a:lnTo>
                <a:lnTo>
                  <a:pt x="329520" y="330231"/>
                </a:lnTo>
                <a:lnTo>
                  <a:pt x="292591" y="355130"/>
                </a:lnTo>
                <a:lnTo>
                  <a:pt x="247370"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8E9C9C"/>
          </a:solidFill>
        </p:spPr>
        <p:txBody>
          <a:bodyPr wrap="square" lIns="0" tIns="0" rIns="0" bIns="0" rtlCol="0"/>
          <a:lstStyle/>
          <a:p>
            <a:endParaRPr/>
          </a:p>
        </p:txBody>
      </p:sp>
      <p:sp>
        <p:nvSpPr>
          <p:cNvPr id="3" name="object 3"/>
          <p:cNvSpPr/>
          <p:nvPr/>
        </p:nvSpPr>
        <p:spPr>
          <a:xfrm>
            <a:off x="3352826" y="211264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8E9C9C"/>
          </a:solidFill>
        </p:spPr>
        <p:txBody>
          <a:bodyPr wrap="square" lIns="0" tIns="0" rIns="0" bIns="0" rtlCol="0"/>
          <a:lstStyle/>
          <a:p>
            <a:endParaRPr/>
          </a:p>
        </p:txBody>
      </p:sp>
      <p:sp>
        <p:nvSpPr>
          <p:cNvPr id="4" name="object 4"/>
          <p:cNvSpPr/>
          <p:nvPr/>
        </p:nvSpPr>
        <p:spPr>
          <a:xfrm>
            <a:off x="0" y="2198963"/>
            <a:ext cx="8881110" cy="0"/>
          </a:xfrm>
          <a:custGeom>
            <a:avLst/>
            <a:gdLst/>
            <a:ahLst/>
            <a:cxnLst/>
            <a:rect l="l" t="t" r="r" b="b"/>
            <a:pathLst>
              <a:path w="8881110">
                <a:moveTo>
                  <a:pt x="0" y="0"/>
                </a:moveTo>
                <a:lnTo>
                  <a:pt x="8880589" y="0"/>
                </a:lnTo>
              </a:path>
            </a:pathLst>
          </a:custGeom>
          <a:ln w="3175">
            <a:solidFill>
              <a:srgbClr val="00AEEF"/>
            </a:solidFill>
            <a:prstDash val="dash"/>
          </a:ln>
        </p:spPr>
        <p:txBody>
          <a:bodyPr wrap="square" lIns="0" tIns="0" rIns="0" bIns="0" rtlCol="0"/>
          <a:lstStyle/>
          <a:p>
            <a:endParaRPr/>
          </a:p>
        </p:txBody>
      </p:sp>
      <p:sp>
        <p:nvSpPr>
          <p:cNvPr id="5" name="object 5"/>
          <p:cNvSpPr/>
          <p:nvPr/>
        </p:nvSpPr>
        <p:spPr>
          <a:xfrm>
            <a:off x="0" y="2581666"/>
            <a:ext cx="8881110" cy="0"/>
          </a:xfrm>
          <a:custGeom>
            <a:avLst/>
            <a:gdLst/>
            <a:ahLst/>
            <a:cxnLst/>
            <a:rect l="l" t="t" r="r" b="b"/>
            <a:pathLst>
              <a:path w="8881110">
                <a:moveTo>
                  <a:pt x="0" y="0"/>
                </a:moveTo>
                <a:lnTo>
                  <a:pt x="8880589" y="0"/>
                </a:lnTo>
              </a:path>
            </a:pathLst>
          </a:custGeom>
          <a:ln w="3175">
            <a:solidFill>
              <a:srgbClr val="00AEEF"/>
            </a:solidFill>
            <a:prstDash val="dash"/>
          </a:ln>
        </p:spPr>
        <p:txBody>
          <a:bodyPr wrap="square" lIns="0" tIns="0" rIns="0" bIns="0" rtlCol="0"/>
          <a:lstStyle/>
          <a:p>
            <a:endParaRPr/>
          </a:p>
        </p:txBody>
      </p:sp>
      <p:sp>
        <p:nvSpPr>
          <p:cNvPr id="6" name="object 6"/>
          <p:cNvSpPr/>
          <p:nvPr/>
        </p:nvSpPr>
        <p:spPr>
          <a:xfrm>
            <a:off x="3822006"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7" name="object 7"/>
          <p:cNvSpPr/>
          <p:nvPr/>
        </p:nvSpPr>
        <p:spPr>
          <a:xfrm>
            <a:off x="3438636"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8" name="object 8"/>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0" name="object 10"/>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2" name="object 12"/>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13" name="object 13"/>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4" name="object 14"/>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5" name="object 15"/>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29870" y="2344291"/>
            <a:ext cx="455930" cy="462915"/>
          </a:xfrm>
          <a:custGeom>
            <a:avLst/>
            <a:gdLst/>
            <a:ahLst/>
            <a:cxnLst/>
            <a:rect l="l" t="t" r="r" b="b"/>
            <a:pathLst>
              <a:path w="455929" h="462914">
                <a:moveTo>
                  <a:pt x="143141" y="13411"/>
                </a:moveTo>
                <a:lnTo>
                  <a:pt x="0" y="13411"/>
                </a:lnTo>
                <a:lnTo>
                  <a:pt x="0" y="462521"/>
                </a:lnTo>
                <a:lnTo>
                  <a:pt x="143141" y="462521"/>
                </a:lnTo>
                <a:lnTo>
                  <a:pt x="143141" y="254063"/>
                </a:lnTo>
                <a:lnTo>
                  <a:pt x="149753" y="197883"/>
                </a:lnTo>
                <a:lnTo>
                  <a:pt x="168525" y="158897"/>
                </a:lnTo>
                <a:lnTo>
                  <a:pt x="197866" y="136182"/>
                </a:lnTo>
                <a:lnTo>
                  <a:pt x="236181" y="128816"/>
                </a:lnTo>
                <a:lnTo>
                  <a:pt x="447869" y="128816"/>
                </a:lnTo>
                <a:lnTo>
                  <a:pt x="433401" y="88395"/>
                </a:lnTo>
                <a:lnTo>
                  <a:pt x="410986" y="56349"/>
                </a:lnTo>
                <a:lnTo>
                  <a:pt x="143141" y="56349"/>
                </a:lnTo>
                <a:lnTo>
                  <a:pt x="143141" y="13411"/>
                </a:lnTo>
                <a:close/>
              </a:path>
              <a:path w="455929" h="462914">
                <a:moveTo>
                  <a:pt x="447869" y="128816"/>
                </a:moveTo>
                <a:lnTo>
                  <a:pt x="236181" y="128816"/>
                </a:lnTo>
                <a:lnTo>
                  <a:pt x="267453" y="135232"/>
                </a:lnTo>
                <a:lnTo>
                  <a:pt x="291761" y="153308"/>
                </a:lnTo>
                <a:lnTo>
                  <a:pt x="307514" y="181279"/>
                </a:lnTo>
                <a:lnTo>
                  <a:pt x="313118" y="217385"/>
                </a:lnTo>
                <a:lnTo>
                  <a:pt x="313118" y="462521"/>
                </a:lnTo>
                <a:lnTo>
                  <a:pt x="455371" y="462521"/>
                </a:lnTo>
                <a:lnTo>
                  <a:pt x="455371" y="186969"/>
                </a:lnTo>
                <a:lnTo>
                  <a:pt x="449717" y="133979"/>
                </a:lnTo>
                <a:lnTo>
                  <a:pt x="447869" y="128816"/>
                </a:lnTo>
                <a:close/>
              </a:path>
              <a:path w="455929" h="462914">
                <a:moveTo>
                  <a:pt x="280911" y="0"/>
                </a:moveTo>
                <a:lnTo>
                  <a:pt x="240393" y="3773"/>
                </a:lnTo>
                <a:lnTo>
                  <a:pt x="203644" y="14758"/>
                </a:lnTo>
                <a:lnTo>
                  <a:pt x="171086" y="32452"/>
                </a:lnTo>
                <a:lnTo>
                  <a:pt x="143141" y="56349"/>
                </a:lnTo>
                <a:lnTo>
                  <a:pt x="410986" y="56349"/>
                </a:lnTo>
                <a:lnTo>
                  <a:pt x="407393" y="51212"/>
                </a:lnTo>
                <a:lnTo>
                  <a:pt x="372663" y="23423"/>
                </a:lnTo>
                <a:lnTo>
                  <a:pt x="330179" y="6021"/>
                </a:lnTo>
                <a:lnTo>
                  <a:pt x="280911" y="0"/>
                </a:lnTo>
                <a:close/>
              </a:path>
            </a:pathLst>
          </a:custGeom>
          <a:solidFill>
            <a:srgbClr val="8E9C9C"/>
          </a:solidFill>
        </p:spPr>
        <p:txBody>
          <a:bodyPr wrap="square" lIns="0" tIns="0" rIns="0" bIns="0" rtlCol="0"/>
          <a:lstStyle/>
          <a:p>
            <a:endParaRPr/>
          </a:p>
        </p:txBody>
      </p:sp>
      <p:sp>
        <p:nvSpPr>
          <p:cNvPr id="3" name="object 3"/>
          <p:cNvSpPr/>
          <p:nvPr/>
        </p:nvSpPr>
        <p:spPr>
          <a:xfrm>
            <a:off x="5163080" y="2344284"/>
            <a:ext cx="415290" cy="476250"/>
          </a:xfrm>
          <a:custGeom>
            <a:avLst/>
            <a:gdLst/>
            <a:ahLst/>
            <a:cxnLst/>
            <a:rect l="l" t="t" r="r" b="b"/>
            <a:pathLst>
              <a:path w="415289" h="476250">
                <a:moveTo>
                  <a:pt x="139560" y="316699"/>
                </a:moveTo>
                <a:lnTo>
                  <a:pt x="0" y="345325"/>
                </a:lnTo>
                <a:lnTo>
                  <a:pt x="13586" y="386998"/>
                </a:lnTo>
                <a:lnTo>
                  <a:pt x="38034" y="420146"/>
                </a:lnTo>
                <a:lnTo>
                  <a:pt x="71677" y="445192"/>
                </a:lnTo>
                <a:lnTo>
                  <a:pt x="112850" y="462558"/>
                </a:lnTo>
                <a:lnTo>
                  <a:pt x="159888" y="472669"/>
                </a:lnTo>
                <a:lnTo>
                  <a:pt x="211124" y="475945"/>
                </a:lnTo>
                <a:lnTo>
                  <a:pt x="267240" y="471641"/>
                </a:lnTo>
                <a:lnTo>
                  <a:pt x="316498" y="458813"/>
                </a:lnTo>
                <a:lnTo>
                  <a:pt x="357404" y="437586"/>
                </a:lnTo>
                <a:lnTo>
                  <a:pt x="388470" y="408083"/>
                </a:lnTo>
                <a:lnTo>
                  <a:pt x="408203" y="370430"/>
                </a:lnTo>
                <a:lnTo>
                  <a:pt x="408346" y="369481"/>
                </a:lnTo>
                <a:lnTo>
                  <a:pt x="219176" y="369481"/>
                </a:lnTo>
                <a:lnTo>
                  <a:pt x="191388" y="366643"/>
                </a:lnTo>
                <a:lnTo>
                  <a:pt x="167290" y="357516"/>
                </a:lnTo>
                <a:lnTo>
                  <a:pt x="149232" y="341175"/>
                </a:lnTo>
                <a:lnTo>
                  <a:pt x="139560" y="316699"/>
                </a:lnTo>
                <a:close/>
              </a:path>
              <a:path w="415289" h="476250">
                <a:moveTo>
                  <a:pt x="203974" y="0"/>
                </a:moveTo>
                <a:lnTo>
                  <a:pt x="150206" y="4865"/>
                </a:lnTo>
                <a:lnTo>
                  <a:pt x="103373" y="18950"/>
                </a:lnTo>
                <a:lnTo>
                  <a:pt x="64743" y="41484"/>
                </a:lnTo>
                <a:lnTo>
                  <a:pt x="35581" y="71697"/>
                </a:lnTo>
                <a:lnTo>
                  <a:pt x="17155" y="108820"/>
                </a:lnTo>
                <a:lnTo>
                  <a:pt x="10731" y="152082"/>
                </a:lnTo>
                <a:lnTo>
                  <a:pt x="19439" y="200175"/>
                </a:lnTo>
                <a:lnTo>
                  <a:pt x="44835" y="238199"/>
                </a:lnTo>
                <a:lnTo>
                  <a:pt x="85831" y="265819"/>
                </a:lnTo>
                <a:lnTo>
                  <a:pt x="141338" y="282702"/>
                </a:lnTo>
                <a:lnTo>
                  <a:pt x="232600" y="300596"/>
                </a:lnTo>
                <a:lnTo>
                  <a:pt x="253557" y="306271"/>
                </a:lnTo>
                <a:lnTo>
                  <a:pt x="267381" y="313791"/>
                </a:lnTo>
                <a:lnTo>
                  <a:pt x="274996" y="322988"/>
                </a:lnTo>
                <a:lnTo>
                  <a:pt x="277329" y="333692"/>
                </a:lnTo>
                <a:lnTo>
                  <a:pt x="273528" y="347594"/>
                </a:lnTo>
                <a:lnTo>
                  <a:pt x="262345" y="358973"/>
                </a:lnTo>
                <a:lnTo>
                  <a:pt x="244116" y="366659"/>
                </a:lnTo>
                <a:lnTo>
                  <a:pt x="219176" y="369481"/>
                </a:lnTo>
                <a:lnTo>
                  <a:pt x="408346" y="369481"/>
                </a:lnTo>
                <a:lnTo>
                  <a:pt x="415112" y="324751"/>
                </a:lnTo>
                <a:lnTo>
                  <a:pt x="407632" y="278230"/>
                </a:lnTo>
                <a:lnTo>
                  <a:pt x="384803" y="239090"/>
                </a:lnTo>
                <a:lnTo>
                  <a:pt x="346039" y="209008"/>
                </a:lnTo>
                <a:lnTo>
                  <a:pt x="290753" y="189661"/>
                </a:lnTo>
                <a:lnTo>
                  <a:pt x="185178" y="168186"/>
                </a:lnTo>
                <a:lnTo>
                  <a:pt x="167792" y="162414"/>
                </a:lnTo>
                <a:lnTo>
                  <a:pt x="157451" y="154881"/>
                </a:lnTo>
                <a:lnTo>
                  <a:pt x="152478" y="146174"/>
                </a:lnTo>
                <a:lnTo>
                  <a:pt x="151193" y="136880"/>
                </a:lnTo>
                <a:lnTo>
                  <a:pt x="153751" y="124635"/>
                </a:lnTo>
                <a:lnTo>
                  <a:pt x="162263" y="113398"/>
                </a:lnTo>
                <a:lnTo>
                  <a:pt x="177987" y="105180"/>
                </a:lnTo>
                <a:lnTo>
                  <a:pt x="202183" y="101993"/>
                </a:lnTo>
                <a:lnTo>
                  <a:pt x="398000" y="101993"/>
                </a:lnTo>
                <a:lnTo>
                  <a:pt x="394393" y="92263"/>
                </a:lnTo>
                <a:lnTo>
                  <a:pt x="371966" y="60839"/>
                </a:lnTo>
                <a:lnTo>
                  <a:pt x="341190" y="35229"/>
                </a:lnTo>
                <a:lnTo>
                  <a:pt x="302585" y="16105"/>
                </a:lnTo>
                <a:lnTo>
                  <a:pt x="256673" y="4138"/>
                </a:lnTo>
                <a:lnTo>
                  <a:pt x="203974" y="0"/>
                </a:lnTo>
                <a:close/>
              </a:path>
              <a:path w="415289" h="476250">
                <a:moveTo>
                  <a:pt x="398000" y="101993"/>
                </a:moveTo>
                <a:lnTo>
                  <a:pt x="202183" y="101993"/>
                </a:lnTo>
                <a:lnTo>
                  <a:pt x="231786" y="106340"/>
                </a:lnTo>
                <a:lnTo>
                  <a:pt x="254515" y="117983"/>
                </a:lnTo>
                <a:lnTo>
                  <a:pt x="269865" y="134826"/>
                </a:lnTo>
                <a:lnTo>
                  <a:pt x="277329" y="154774"/>
                </a:lnTo>
                <a:lnTo>
                  <a:pt x="407949" y="128828"/>
                </a:lnTo>
                <a:lnTo>
                  <a:pt x="398000" y="101993"/>
                </a:lnTo>
                <a:close/>
              </a:path>
            </a:pathLst>
          </a:custGeom>
          <a:solidFill>
            <a:srgbClr val="8E9C9C"/>
          </a:solidFill>
        </p:spPr>
        <p:txBody>
          <a:bodyPr wrap="square" lIns="0" tIns="0" rIns="0" bIns="0" rtlCol="0"/>
          <a:lstStyle/>
          <a:p>
            <a:endParaRPr/>
          </a:p>
        </p:txBody>
      </p:sp>
      <p:sp>
        <p:nvSpPr>
          <p:cNvPr id="4" name="object 4"/>
          <p:cNvSpPr/>
          <p:nvPr/>
        </p:nvSpPr>
        <p:spPr>
          <a:xfrm>
            <a:off x="3367989" y="2356472"/>
            <a:ext cx="142875" cy="450850"/>
          </a:xfrm>
          <a:custGeom>
            <a:avLst/>
            <a:gdLst/>
            <a:ahLst/>
            <a:cxnLst/>
            <a:rect l="l" t="t" r="r" b="b"/>
            <a:pathLst>
              <a:path w="142875" h="450850">
                <a:moveTo>
                  <a:pt x="0" y="0"/>
                </a:moveTo>
                <a:lnTo>
                  <a:pt x="142316" y="0"/>
                </a:lnTo>
                <a:lnTo>
                  <a:pt x="142316" y="450392"/>
                </a:lnTo>
                <a:lnTo>
                  <a:pt x="0" y="450392"/>
                </a:lnTo>
                <a:lnTo>
                  <a:pt x="0" y="0"/>
                </a:lnTo>
                <a:close/>
              </a:path>
            </a:pathLst>
          </a:custGeom>
          <a:solidFill>
            <a:srgbClr val="8E9C9C"/>
          </a:solidFill>
        </p:spPr>
        <p:txBody>
          <a:bodyPr wrap="square" lIns="0" tIns="0" rIns="0" bIns="0" rtlCol="0"/>
          <a:lstStyle/>
          <a:p>
            <a:endParaRPr/>
          </a:p>
        </p:txBody>
      </p:sp>
      <p:sp>
        <p:nvSpPr>
          <p:cNvPr id="5" name="object 5"/>
          <p:cNvSpPr/>
          <p:nvPr/>
        </p:nvSpPr>
        <p:spPr>
          <a:xfrm>
            <a:off x="3574636"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370" y="364261"/>
                </a:lnTo>
                <a:lnTo>
                  <a:pt x="202151" y="355130"/>
                </a:lnTo>
                <a:lnTo>
                  <a:pt x="165227" y="330231"/>
                </a:lnTo>
                <a:lnTo>
                  <a:pt x="140332" y="293302"/>
                </a:lnTo>
                <a:lnTo>
                  <a:pt x="131203" y="248081"/>
                </a:lnTo>
                <a:lnTo>
                  <a:pt x="140332" y="202863"/>
                </a:lnTo>
                <a:lnTo>
                  <a:pt x="165227" y="165938"/>
                </a:lnTo>
                <a:lnTo>
                  <a:pt x="202151" y="141043"/>
                </a:lnTo>
                <a:lnTo>
                  <a:pt x="247370"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370" y="131914"/>
                </a:lnTo>
                <a:lnTo>
                  <a:pt x="292591" y="141043"/>
                </a:lnTo>
                <a:lnTo>
                  <a:pt x="329520" y="165938"/>
                </a:lnTo>
                <a:lnTo>
                  <a:pt x="354419" y="202863"/>
                </a:lnTo>
                <a:lnTo>
                  <a:pt x="363550" y="248081"/>
                </a:lnTo>
                <a:lnTo>
                  <a:pt x="354419" y="293302"/>
                </a:lnTo>
                <a:lnTo>
                  <a:pt x="329520" y="330231"/>
                </a:lnTo>
                <a:lnTo>
                  <a:pt x="292591" y="355130"/>
                </a:lnTo>
                <a:lnTo>
                  <a:pt x="247370"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8E9C9C"/>
          </a:solidFill>
        </p:spPr>
        <p:txBody>
          <a:bodyPr wrap="square" lIns="0" tIns="0" rIns="0" bIns="0" rtlCol="0"/>
          <a:lstStyle/>
          <a:p>
            <a:endParaRPr/>
          </a:p>
        </p:txBody>
      </p:sp>
      <p:sp>
        <p:nvSpPr>
          <p:cNvPr id="6" name="object 6"/>
          <p:cNvSpPr/>
          <p:nvPr/>
        </p:nvSpPr>
        <p:spPr>
          <a:xfrm>
            <a:off x="3352826" y="211264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8E9C9C"/>
          </a:solidFill>
        </p:spPr>
        <p:txBody>
          <a:bodyPr wrap="square" lIns="0" tIns="0" rIns="0" bIns="0" rtlCol="0"/>
          <a:lstStyle/>
          <a:p>
            <a:endParaRPr/>
          </a:p>
        </p:txBody>
      </p:sp>
      <p:sp>
        <p:nvSpPr>
          <p:cNvPr id="7" name="object 7"/>
          <p:cNvSpPr/>
          <p:nvPr/>
        </p:nvSpPr>
        <p:spPr>
          <a:xfrm>
            <a:off x="4638325"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903" y="364261"/>
                </a:lnTo>
                <a:lnTo>
                  <a:pt x="202685" y="355130"/>
                </a:lnTo>
                <a:lnTo>
                  <a:pt x="165760" y="330231"/>
                </a:lnTo>
                <a:lnTo>
                  <a:pt x="140865" y="293302"/>
                </a:lnTo>
                <a:lnTo>
                  <a:pt x="131737" y="248081"/>
                </a:lnTo>
                <a:lnTo>
                  <a:pt x="140865" y="202863"/>
                </a:lnTo>
                <a:lnTo>
                  <a:pt x="165760" y="165938"/>
                </a:lnTo>
                <a:lnTo>
                  <a:pt x="202685" y="141043"/>
                </a:lnTo>
                <a:lnTo>
                  <a:pt x="247903"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903" y="131914"/>
                </a:lnTo>
                <a:lnTo>
                  <a:pt x="293124" y="141043"/>
                </a:lnTo>
                <a:lnTo>
                  <a:pt x="330053" y="165938"/>
                </a:lnTo>
                <a:lnTo>
                  <a:pt x="354953" y="202863"/>
                </a:lnTo>
                <a:lnTo>
                  <a:pt x="364083" y="248081"/>
                </a:lnTo>
                <a:lnTo>
                  <a:pt x="354953" y="293302"/>
                </a:lnTo>
                <a:lnTo>
                  <a:pt x="330053" y="330231"/>
                </a:lnTo>
                <a:lnTo>
                  <a:pt x="293124" y="355130"/>
                </a:lnTo>
                <a:lnTo>
                  <a:pt x="247903"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8E9C9C"/>
          </a:solidFill>
        </p:spPr>
        <p:txBody>
          <a:bodyPr wrap="square" lIns="0" tIns="0" rIns="0" bIns="0" rtlCol="0"/>
          <a:lstStyle/>
          <a:p>
            <a:endParaRPr/>
          </a:p>
        </p:txBody>
      </p:sp>
      <p:sp>
        <p:nvSpPr>
          <p:cNvPr id="8" name="object 8"/>
          <p:cNvSpPr/>
          <p:nvPr/>
        </p:nvSpPr>
        <p:spPr>
          <a:xfrm>
            <a:off x="0" y="2806773"/>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9" name="object 9"/>
          <p:cNvSpPr/>
          <p:nvPr/>
        </p:nvSpPr>
        <p:spPr>
          <a:xfrm>
            <a:off x="0" y="2356470"/>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0" name="object 10"/>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2" name="object 12"/>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4" name="object 14"/>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15" name="object 15"/>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6" name="object 16"/>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7" name="object 17"/>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18" name="object 18"/>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9" name="object 19"/>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29870" y="2344291"/>
            <a:ext cx="455930" cy="462915"/>
          </a:xfrm>
          <a:custGeom>
            <a:avLst/>
            <a:gdLst/>
            <a:ahLst/>
            <a:cxnLst/>
            <a:rect l="l" t="t" r="r" b="b"/>
            <a:pathLst>
              <a:path w="455929" h="462914">
                <a:moveTo>
                  <a:pt x="143141" y="13411"/>
                </a:moveTo>
                <a:lnTo>
                  <a:pt x="0" y="13411"/>
                </a:lnTo>
                <a:lnTo>
                  <a:pt x="0" y="462521"/>
                </a:lnTo>
                <a:lnTo>
                  <a:pt x="143141" y="462521"/>
                </a:lnTo>
                <a:lnTo>
                  <a:pt x="143141" y="254063"/>
                </a:lnTo>
                <a:lnTo>
                  <a:pt x="149753" y="197883"/>
                </a:lnTo>
                <a:lnTo>
                  <a:pt x="168525" y="158897"/>
                </a:lnTo>
                <a:lnTo>
                  <a:pt x="197866" y="136182"/>
                </a:lnTo>
                <a:lnTo>
                  <a:pt x="236181" y="128816"/>
                </a:lnTo>
                <a:lnTo>
                  <a:pt x="447869" y="128816"/>
                </a:lnTo>
                <a:lnTo>
                  <a:pt x="433401" y="88395"/>
                </a:lnTo>
                <a:lnTo>
                  <a:pt x="410986" y="56349"/>
                </a:lnTo>
                <a:lnTo>
                  <a:pt x="143141" y="56349"/>
                </a:lnTo>
                <a:lnTo>
                  <a:pt x="143141" y="13411"/>
                </a:lnTo>
                <a:close/>
              </a:path>
              <a:path w="455929" h="462914">
                <a:moveTo>
                  <a:pt x="447869" y="128816"/>
                </a:moveTo>
                <a:lnTo>
                  <a:pt x="236181" y="128816"/>
                </a:lnTo>
                <a:lnTo>
                  <a:pt x="267453" y="135232"/>
                </a:lnTo>
                <a:lnTo>
                  <a:pt x="291761" y="153308"/>
                </a:lnTo>
                <a:lnTo>
                  <a:pt x="307514" y="181279"/>
                </a:lnTo>
                <a:lnTo>
                  <a:pt x="313118" y="217385"/>
                </a:lnTo>
                <a:lnTo>
                  <a:pt x="313118" y="462521"/>
                </a:lnTo>
                <a:lnTo>
                  <a:pt x="455371" y="462521"/>
                </a:lnTo>
                <a:lnTo>
                  <a:pt x="455371" y="186969"/>
                </a:lnTo>
                <a:lnTo>
                  <a:pt x="449717" y="133979"/>
                </a:lnTo>
                <a:lnTo>
                  <a:pt x="447869" y="128816"/>
                </a:lnTo>
                <a:close/>
              </a:path>
              <a:path w="455929" h="462914">
                <a:moveTo>
                  <a:pt x="280911" y="0"/>
                </a:moveTo>
                <a:lnTo>
                  <a:pt x="240393" y="3773"/>
                </a:lnTo>
                <a:lnTo>
                  <a:pt x="203644" y="14758"/>
                </a:lnTo>
                <a:lnTo>
                  <a:pt x="171086" y="32452"/>
                </a:lnTo>
                <a:lnTo>
                  <a:pt x="143141" y="56349"/>
                </a:lnTo>
                <a:lnTo>
                  <a:pt x="410986" y="56349"/>
                </a:lnTo>
                <a:lnTo>
                  <a:pt x="407393" y="51212"/>
                </a:lnTo>
                <a:lnTo>
                  <a:pt x="372663" y="23423"/>
                </a:lnTo>
                <a:lnTo>
                  <a:pt x="330179" y="6021"/>
                </a:lnTo>
                <a:lnTo>
                  <a:pt x="280911" y="0"/>
                </a:lnTo>
                <a:close/>
              </a:path>
            </a:pathLst>
          </a:custGeom>
          <a:solidFill>
            <a:srgbClr val="8E9C9C"/>
          </a:solidFill>
        </p:spPr>
        <p:txBody>
          <a:bodyPr wrap="square" lIns="0" tIns="0" rIns="0" bIns="0" rtlCol="0"/>
          <a:lstStyle/>
          <a:p>
            <a:endParaRPr/>
          </a:p>
        </p:txBody>
      </p:sp>
      <p:sp>
        <p:nvSpPr>
          <p:cNvPr id="3" name="object 3"/>
          <p:cNvSpPr/>
          <p:nvPr/>
        </p:nvSpPr>
        <p:spPr>
          <a:xfrm>
            <a:off x="5163080" y="2344284"/>
            <a:ext cx="415290" cy="476250"/>
          </a:xfrm>
          <a:custGeom>
            <a:avLst/>
            <a:gdLst/>
            <a:ahLst/>
            <a:cxnLst/>
            <a:rect l="l" t="t" r="r" b="b"/>
            <a:pathLst>
              <a:path w="415289" h="476250">
                <a:moveTo>
                  <a:pt x="139560" y="316699"/>
                </a:moveTo>
                <a:lnTo>
                  <a:pt x="0" y="345325"/>
                </a:lnTo>
                <a:lnTo>
                  <a:pt x="13586" y="386998"/>
                </a:lnTo>
                <a:lnTo>
                  <a:pt x="38034" y="420146"/>
                </a:lnTo>
                <a:lnTo>
                  <a:pt x="71677" y="445192"/>
                </a:lnTo>
                <a:lnTo>
                  <a:pt x="112850" y="462558"/>
                </a:lnTo>
                <a:lnTo>
                  <a:pt x="159888" y="472669"/>
                </a:lnTo>
                <a:lnTo>
                  <a:pt x="211124" y="475945"/>
                </a:lnTo>
                <a:lnTo>
                  <a:pt x="267240" y="471641"/>
                </a:lnTo>
                <a:lnTo>
                  <a:pt x="316498" y="458813"/>
                </a:lnTo>
                <a:lnTo>
                  <a:pt x="357404" y="437586"/>
                </a:lnTo>
                <a:lnTo>
                  <a:pt x="388470" y="408083"/>
                </a:lnTo>
                <a:lnTo>
                  <a:pt x="408203" y="370430"/>
                </a:lnTo>
                <a:lnTo>
                  <a:pt x="408346" y="369481"/>
                </a:lnTo>
                <a:lnTo>
                  <a:pt x="219176" y="369481"/>
                </a:lnTo>
                <a:lnTo>
                  <a:pt x="191388" y="366643"/>
                </a:lnTo>
                <a:lnTo>
                  <a:pt x="167290" y="357516"/>
                </a:lnTo>
                <a:lnTo>
                  <a:pt x="149232" y="341175"/>
                </a:lnTo>
                <a:lnTo>
                  <a:pt x="139560" y="316699"/>
                </a:lnTo>
                <a:close/>
              </a:path>
              <a:path w="415289" h="476250">
                <a:moveTo>
                  <a:pt x="203974" y="0"/>
                </a:moveTo>
                <a:lnTo>
                  <a:pt x="150206" y="4865"/>
                </a:lnTo>
                <a:lnTo>
                  <a:pt x="103373" y="18950"/>
                </a:lnTo>
                <a:lnTo>
                  <a:pt x="64743" y="41484"/>
                </a:lnTo>
                <a:lnTo>
                  <a:pt x="35581" y="71697"/>
                </a:lnTo>
                <a:lnTo>
                  <a:pt x="17155" y="108820"/>
                </a:lnTo>
                <a:lnTo>
                  <a:pt x="10731" y="152082"/>
                </a:lnTo>
                <a:lnTo>
                  <a:pt x="19439" y="200175"/>
                </a:lnTo>
                <a:lnTo>
                  <a:pt x="44835" y="238199"/>
                </a:lnTo>
                <a:lnTo>
                  <a:pt x="85831" y="265819"/>
                </a:lnTo>
                <a:lnTo>
                  <a:pt x="141338" y="282702"/>
                </a:lnTo>
                <a:lnTo>
                  <a:pt x="232600" y="300596"/>
                </a:lnTo>
                <a:lnTo>
                  <a:pt x="253557" y="306271"/>
                </a:lnTo>
                <a:lnTo>
                  <a:pt x="267381" y="313791"/>
                </a:lnTo>
                <a:lnTo>
                  <a:pt x="274996" y="322988"/>
                </a:lnTo>
                <a:lnTo>
                  <a:pt x="277329" y="333692"/>
                </a:lnTo>
                <a:lnTo>
                  <a:pt x="273528" y="347594"/>
                </a:lnTo>
                <a:lnTo>
                  <a:pt x="262345" y="358973"/>
                </a:lnTo>
                <a:lnTo>
                  <a:pt x="244116" y="366659"/>
                </a:lnTo>
                <a:lnTo>
                  <a:pt x="219176" y="369481"/>
                </a:lnTo>
                <a:lnTo>
                  <a:pt x="408346" y="369481"/>
                </a:lnTo>
                <a:lnTo>
                  <a:pt x="415112" y="324751"/>
                </a:lnTo>
                <a:lnTo>
                  <a:pt x="407632" y="278230"/>
                </a:lnTo>
                <a:lnTo>
                  <a:pt x="384803" y="239090"/>
                </a:lnTo>
                <a:lnTo>
                  <a:pt x="346039" y="209008"/>
                </a:lnTo>
                <a:lnTo>
                  <a:pt x="290753" y="189661"/>
                </a:lnTo>
                <a:lnTo>
                  <a:pt x="185178" y="168186"/>
                </a:lnTo>
                <a:lnTo>
                  <a:pt x="167792" y="162414"/>
                </a:lnTo>
                <a:lnTo>
                  <a:pt x="157451" y="154881"/>
                </a:lnTo>
                <a:lnTo>
                  <a:pt x="152478" y="146174"/>
                </a:lnTo>
                <a:lnTo>
                  <a:pt x="151193" y="136880"/>
                </a:lnTo>
                <a:lnTo>
                  <a:pt x="153751" y="124635"/>
                </a:lnTo>
                <a:lnTo>
                  <a:pt x="162263" y="113398"/>
                </a:lnTo>
                <a:lnTo>
                  <a:pt x="177987" y="105180"/>
                </a:lnTo>
                <a:lnTo>
                  <a:pt x="202183" y="101993"/>
                </a:lnTo>
                <a:lnTo>
                  <a:pt x="398000" y="101993"/>
                </a:lnTo>
                <a:lnTo>
                  <a:pt x="394393" y="92263"/>
                </a:lnTo>
                <a:lnTo>
                  <a:pt x="371966" y="60839"/>
                </a:lnTo>
                <a:lnTo>
                  <a:pt x="341190" y="35229"/>
                </a:lnTo>
                <a:lnTo>
                  <a:pt x="302585" y="16105"/>
                </a:lnTo>
                <a:lnTo>
                  <a:pt x="256673" y="4138"/>
                </a:lnTo>
                <a:lnTo>
                  <a:pt x="203974" y="0"/>
                </a:lnTo>
                <a:close/>
              </a:path>
              <a:path w="415289" h="476250">
                <a:moveTo>
                  <a:pt x="398000" y="101993"/>
                </a:moveTo>
                <a:lnTo>
                  <a:pt x="202183" y="101993"/>
                </a:lnTo>
                <a:lnTo>
                  <a:pt x="231786" y="106340"/>
                </a:lnTo>
                <a:lnTo>
                  <a:pt x="254515" y="117983"/>
                </a:lnTo>
                <a:lnTo>
                  <a:pt x="269865" y="134826"/>
                </a:lnTo>
                <a:lnTo>
                  <a:pt x="277329" y="154774"/>
                </a:lnTo>
                <a:lnTo>
                  <a:pt x="407949" y="128828"/>
                </a:lnTo>
                <a:lnTo>
                  <a:pt x="398000" y="101993"/>
                </a:lnTo>
                <a:close/>
              </a:path>
            </a:pathLst>
          </a:custGeom>
          <a:solidFill>
            <a:srgbClr val="8E9C9C"/>
          </a:solidFill>
        </p:spPr>
        <p:txBody>
          <a:bodyPr wrap="square" lIns="0" tIns="0" rIns="0" bIns="0" rtlCol="0"/>
          <a:lstStyle/>
          <a:p>
            <a:endParaRPr/>
          </a:p>
        </p:txBody>
      </p:sp>
      <p:sp>
        <p:nvSpPr>
          <p:cNvPr id="4" name="object 4"/>
          <p:cNvSpPr/>
          <p:nvPr/>
        </p:nvSpPr>
        <p:spPr>
          <a:xfrm>
            <a:off x="5648873" y="2380376"/>
            <a:ext cx="0" cy="86360"/>
          </a:xfrm>
          <a:custGeom>
            <a:avLst/>
            <a:gdLst/>
            <a:ahLst/>
            <a:cxnLst/>
            <a:rect l="l" t="t" r="r" b="b"/>
            <a:pathLst>
              <a:path h="86360">
                <a:moveTo>
                  <a:pt x="0" y="0"/>
                </a:moveTo>
                <a:lnTo>
                  <a:pt x="0" y="86118"/>
                </a:lnTo>
              </a:path>
            </a:pathLst>
          </a:custGeom>
          <a:ln w="26860">
            <a:solidFill>
              <a:srgbClr val="8E9C9C"/>
            </a:solidFill>
          </a:ln>
        </p:spPr>
        <p:txBody>
          <a:bodyPr wrap="square" lIns="0" tIns="0" rIns="0" bIns="0" rtlCol="0"/>
          <a:lstStyle/>
          <a:p>
            <a:endParaRPr/>
          </a:p>
        </p:txBody>
      </p:sp>
      <p:sp>
        <p:nvSpPr>
          <p:cNvPr id="5" name="object 5"/>
          <p:cNvSpPr/>
          <p:nvPr/>
        </p:nvSpPr>
        <p:spPr>
          <a:xfrm>
            <a:off x="5599921" y="2368590"/>
            <a:ext cx="98425" cy="0"/>
          </a:xfrm>
          <a:custGeom>
            <a:avLst/>
            <a:gdLst/>
            <a:ahLst/>
            <a:cxnLst/>
            <a:rect l="l" t="t" r="r" b="b"/>
            <a:pathLst>
              <a:path w="98425">
                <a:moveTo>
                  <a:pt x="0" y="0"/>
                </a:moveTo>
                <a:lnTo>
                  <a:pt x="97904" y="0"/>
                </a:lnTo>
              </a:path>
            </a:pathLst>
          </a:custGeom>
          <a:ln w="23571">
            <a:solidFill>
              <a:srgbClr val="8E9C9C"/>
            </a:solidFill>
          </a:ln>
        </p:spPr>
        <p:txBody>
          <a:bodyPr wrap="square" lIns="0" tIns="0" rIns="0" bIns="0" rtlCol="0"/>
          <a:lstStyle/>
          <a:p>
            <a:endParaRPr/>
          </a:p>
        </p:txBody>
      </p:sp>
      <p:sp>
        <p:nvSpPr>
          <p:cNvPr id="6" name="object 6"/>
          <p:cNvSpPr/>
          <p:nvPr/>
        </p:nvSpPr>
        <p:spPr>
          <a:xfrm>
            <a:off x="5711966" y="2356797"/>
            <a:ext cx="127000" cy="109855"/>
          </a:xfrm>
          <a:custGeom>
            <a:avLst/>
            <a:gdLst/>
            <a:ahLst/>
            <a:cxnLst/>
            <a:rect l="l" t="t" r="r" b="b"/>
            <a:pathLst>
              <a:path w="127000" h="109855">
                <a:moveTo>
                  <a:pt x="26530" y="0"/>
                </a:moveTo>
                <a:lnTo>
                  <a:pt x="0" y="0"/>
                </a:lnTo>
                <a:lnTo>
                  <a:pt x="0" y="109702"/>
                </a:lnTo>
                <a:lnTo>
                  <a:pt x="26200" y="109702"/>
                </a:lnTo>
                <a:lnTo>
                  <a:pt x="26200" y="50927"/>
                </a:lnTo>
                <a:lnTo>
                  <a:pt x="53480" y="50927"/>
                </a:lnTo>
                <a:lnTo>
                  <a:pt x="26530" y="0"/>
                </a:lnTo>
                <a:close/>
              </a:path>
              <a:path w="127000" h="109855">
                <a:moveTo>
                  <a:pt x="53480" y="50927"/>
                </a:moveTo>
                <a:lnTo>
                  <a:pt x="26200" y="50927"/>
                </a:lnTo>
                <a:lnTo>
                  <a:pt x="57150" y="109702"/>
                </a:lnTo>
                <a:lnTo>
                  <a:pt x="69583" y="109702"/>
                </a:lnTo>
                <a:lnTo>
                  <a:pt x="90708" y="69596"/>
                </a:lnTo>
                <a:lnTo>
                  <a:pt x="63360" y="69596"/>
                </a:lnTo>
                <a:lnTo>
                  <a:pt x="53480" y="50927"/>
                </a:lnTo>
                <a:close/>
              </a:path>
              <a:path w="127000" h="109855">
                <a:moveTo>
                  <a:pt x="126568" y="51257"/>
                </a:moveTo>
                <a:lnTo>
                  <a:pt x="100368" y="51257"/>
                </a:lnTo>
                <a:lnTo>
                  <a:pt x="100368" y="109702"/>
                </a:lnTo>
                <a:lnTo>
                  <a:pt x="126568" y="109702"/>
                </a:lnTo>
                <a:lnTo>
                  <a:pt x="126568" y="51257"/>
                </a:lnTo>
                <a:close/>
              </a:path>
              <a:path w="127000" h="109855">
                <a:moveTo>
                  <a:pt x="126568" y="0"/>
                </a:moveTo>
                <a:lnTo>
                  <a:pt x="100203" y="0"/>
                </a:lnTo>
                <a:lnTo>
                  <a:pt x="63360" y="69596"/>
                </a:lnTo>
                <a:lnTo>
                  <a:pt x="90708" y="69596"/>
                </a:lnTo>
                <a:lnTo>
                  <a:pt x="100368" y="51257"/>
                </a:lnTo>
                <a:lnTo>
                  <a:pt x="126568" y="51257"/>
                </a:lnTo>
                <a:lnTo>
                  <a:pt x="126568" y="0"/>
                </a:lnTo>
                <a:close/>
              </a:path>
            </a:pathLst>
          </a:custGeom>
          <a:solidFill>
            <a:srgbClr val="8E9C9C"/>
          </a:solidFill>
        </p:spPr>
        <p:txBody>
          <a:bodyPr wrap="square" lIns="0" tIns="0" rIns="0" bIns="0" rtlCol="0"/>
          <a:lstStyle/>
          <a:p>
            <a:endParaRPr/>
          </a:p>
        </p:txBody>
      </p:sp>
      <p:sp>
        <p:nvSpPr>
          <p:cNvPr id="7" name="object 7"/>
          <p:cNvSpPr/>
          <p:nvPr/>
        </p:nvSpPr>
        <p:spPr>
          <a:xfrm>
            <a:off x="3367989" y="2356472"/>
            <a:ext cx="142875" cy="450850"/>
          </a:xfrm>
          <a:custGeom>
            <a:avLst/>
            <a:gdLst/>
            <a:ahLst/>
            <a:cxnLst/>
            <a:rect l="l" t="t" r="r" b="b"/>
            <a:pathLst>
              <a:path w="142875" h="450850">
                <a:moveTo>
                  <a:pt x="0" y="0"/>
                </a:moveTo>
                <a:lnTo>
                  <a:pt x="142316" y="0"/>
                </a:lnTo>
                <a:lnTo>
                  <a:pt x="142316" y="450392"/>
                </a:lnTo>
                <a:lnTo>
                  <a:pt x="0" y="450392"/>
                </a:lnTo>
                <a:lnTo>
                  <a:pt x="0" y="0"/>
                </a:lnTo>
                <a:close/>
              </a:path>
            </a:pathLst>
          </a:custGeom>
          <a:solidFill>
            <a:srgbClr val="8E9C9C"/>
          </a:solidFill>
        </p:spPr>
        <p:txBody>
          <a:bodyPr wrap="square" lIns="0" tIns="0" rIns="0" bIns="0" rtlCol="0"/>
          <a:lstStyle/>
          <a:p>
            <a:endParaRPr/>
          </a:p>
        </p:txBody>
      </p:sp>
      <p:sp>
        <p:nvSpPr>
          <p:cNvPr id="8" name="object 8"/>
          <p:cNvSpPr/>
          <p:nvPr/>
        </p:nvSpPr>
        <p:spPr>
          <a:xfrm>
            <a:off x="3574636"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370" y="364261"/>
                </a:lnTo>
                <a:lnTo>
                  <a:pt x="202151" y="355130"/>
                </a:lnTo>
                <a:lnTo>
                  <a:pt x="165227" y="330231"/>
                </a:lnTo>
                <a:lnTo>
                  <a:pt x="140332" y="293302"/>
                </a:lnTo>
                <a:lnTo>
                  <a:pt x="131203" y="248081"/>
                </a:lnTo>
                <a:lnTo>
                  <a:pt x="140332" y="202863"/>
                </a:lnTo>
                <a:lnTo>
                  <a:pt x="165227" y="165938"/>
                </a:lnTo>
                <a:lnTo>
                  <a:pt x="202151" y="141043"/>
                </a:lnTo>
                <a:lnTo>
                  <a:pt x="247370"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370" y="131914"/>
                </a:lnTo>
                <a:lnTo>
                  <a:pt x="292591" y="141043"/>
                </a:lnTo>
                <a:lnTo>
                  <a:pt x="329520" y="165938"/>
                </a:lnTo>
                <a:lnTo>
                  <a:pt x="354419" y="202863"/>
                </a:lnTo>
                <a:lnTo>
                  <a:pt x="363550" y="248081"/>
                </a:lnTo>
                <a:lnTo>
                  <a:pt x="354419" y="293302"/>
                </a:lnTo>
                <a:lnTo>
                  <a:pt x="329520" y="330231"/>
                </a:lnTo>
                <a:lnTo>
                  <a:pt x="292591" y="355130"/>
                </a:lnTo>
                <a:lnTo>
                  <a:pt x="247370"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8E9C9C"/>
          </a:solidFill>
        </p:spPr>
        <p:txBody>
          <a:bodyPr wrap="square" lIns="0" tIns="0" rIns="0" bIns="0" rtlCol="0"/>
          <a:lstStyle/>
          <a:p>
            <a:endParaRPr/>
          </a:p>
        </p:txBody>
      </p:sp>
      <p:sp>
        <p:nvSpPr>
          <p:cNvPr id="9" name="object 9"/>
          <p:cNvSpPr/>
          <p:nvPr/>
        </p:nvSpPr>
        <p:spPr>
          <a:xfrm>
            <a:off x="3352826" y="211264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8E9C9C"/>
          </a:solidFill>
        </p:spPr>
        <p:txBody>
          <a:bodyPr wrap="square" lIns="0" tIns="0" rIns="0" bIns="0" rtlCol="0"/>
          <a:lstStyle/>
          <a:p>
            <a:endParaRPr/>
          </a:p>
        </p:txBody>
      </p:sp>
      <p:sp>
        <p:nvSpPr>
          <p:cNvPr id="10" name="object 10"/>
          <p:cNvSpPr/>
          <p:nvPr/>
        </p:nvSpPr>
        <p:spPr>
          <a:xfrm>
            <a:off x="4638325"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903" y="364261"/>
                </a:lnTo>
                <a:lnTo>
                  <a:pt x="202685" y="355130"/>
                </a:lnTo>
                <a:lnTo>
                  <a:pt x="165760" y="330231"/>
                </a:lnTo>
                <a:lnTo>
                  <a:pt x="140865" y="293302"/>
                </a:lnTo>
                <a:lnTo>
                  <a:pt x="131737" y="248081"/>
                </a:lnTo>
                <a:lnTo>
                  <a:pt x="140865" y="202863"/>
                </a:lnTo>
                <a:lnTo>
                  <a:pt x="165760" y="165938"/>
                </a:lnTo>
                <a:lnTo>
                  <a:pt x="202685" y="141043"/>
                </a:lnTo>
                <a:lnTo>
                  <a:pt x="247903"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903" y="131914"/>
                </a:lnTo>
                <a:lnTo>
                  <a:pt x="293124" y="141043"/>
                </a:lnTo>
                <a:lnTo>
                  <a:pt x="330053" y="165938"/>
                </a:lnTo>
                <a:lnTo>
                  <a:pt x="354953" y="202863"/>
                </a:lnTo>
                <a:lnTo>
                  <a:pt x="364083" y="248081"/>
                </a:lnTo>
                <a:lnTo>
                  <a:pt x="354953" y="293302"/>
                </a:lnTo>
                <a:lnTo>
                  <a:pt x="330053" y="330231"/>
                </a:lnTo>
                <a:lnTo>
                  <a:pt x="293124" y="355130"/>
                </a:lnTo>
                <a:lnTo>
                  <a:pt x="247903"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8E9C9C"/>
          </a:solidFill>
        </p:spPr>
        <p:txBody>
          <a:bodyPr wrap="square" lIns="0" tIns="0" rIns="0" bIns="0" rtlCol="0"/>
          <a:lstStyle/>
          <a:p>
            <a:endParaRPr/>
          </a:p>
        </p:txBody>
      </p:sp>
      <p:sp>
        <p:nvSpPr>
          <p:cNvPr id="11" name="object 11"/>
          <p:cNvSpPr txBox="1"/>
          <p:nvPr/>
        </p:nvSpPr>
        <p:spPr>
          <a:xfrm>
            <a:off x="3324560" y="2743669"/>
            <a:ext cx="1504315" cy="423545"/>
          </a:xfrm>
          <a:prstGeom prst="rect">
            <a:avLst/>
          </a:prstGeom>
        </p:spPr>
        <p:txBody>
          <a:bodyPr vert="horz" wrap="square" lIns="0" tIns="0" rIns="0" bIns="0" rtlCol="0">
            <a:spAutoFit/>
          </a:bodyPr>
          <a:lstStyle/>
          <a:p>
            <a:pPr marL="12700">
              <a:lnSpc>
                <a:spcPct val="100000"/>
              </a:lnSpc>
            </a:pPr>
            <a:r>
              <a:rPr sz="2700" b="1" spc="-105" dirty="0">
                <a:solidFill>
                  <a:srgbClr val="8E9C9C"/>
                </a:solidFill>
                <a:latin typeface="Bookman Old Style"/>
                <a:cs typeface="Bookman Old Style"/>
              </a:rPr>
              <a:t>v</a:t>
            </a:r>
            <a:r>
              <a:rPr sz="2700" b="1" spc="-40" dirty="0">
                <a:solidFill>
                  <a:srgbClr val="8E9C9C"/>
                </a:solidFill>
                <a:latin typeface="Bookman Old Style"/>
                <a:cs typeface="Bookman Old Style"/>
              </a:rPr>
              <a:t>e</a:t>
            </a:r>
            <a:r>
              <a:rPr sz="2700" b="1" spc="-170" dirty="0">
                <a:solidFill>
                  <a:srgbClr val="8E9C9C"/>
                </a:solidFill>
                <a:latin typeface="Bookman Old Style"/>
                <a:cs typeface="Bookman Old Style"/>
              </a:rPr>
              <a:t>n</a:t>
            </a:r>
            <a:r>
              <a:rPr sz="2700" b="1" spc="-45" dirty="0">
                <a:solidFill>
                  <a:srgbClr val="8E9C9C"/>
                </a:solidFill>
                <a:latin typeface="Bookman Old Style"/>
                <a:cs typeface="Bookman Old Style"/>
              </a:rPr>
              <a:t>t</a:t>
            </a:r>
            <a:r>
              <a:rPr sz="2700" b="1" spc="-130" dirty="0">
                <a:solidFill>
                  <a:srgbClr val="8E9C9C"/>
                </a:solidFill>
                <a:latin typeface="Bookman Old Style"/>
                <a:cs typeface="Bookman Old Style"/>
              </a:rPr>
              <a:t>u</a:t>
            </a:r>
            <a:r>
              <a:rPr sz="2700" b="1" spc="-110" dirty="0">
                <a:solidFill>
                  <a:srgbClr val="8E9C9C"/>
                </a:solidFill>
                <a:latin typeface="Bookman Old Style"/>
                <a:cs typeface="Bookman Old Style"/>
              </a:rPr>
              <a:t>r</a:t>
            </a:r>
            <a:r>
              <a:rPr sz="2700" b="1" spc="-30" dirty="0">
                <a:solidFill>
                  <a:srgbClr val="8E9C9C"/>
                </a:solidFill>
                <a:latin typeface="Bookman Old Style"/>
                <a:cs typeface="Bookman Old Style"/>
              </a:rPr>
              <a:t>e</a:t>
            </a:r>
            <a:r>
              <a:rPr sz="2700" b="1" spc="-15" dirty="0">
                <a:solidFill>
                  <a:srgbClr val="8E9C9C"/>
                </a:solidFill>
                <a:latin typeface="Bookman Old Style"/>
                <a:cs typeface="Bookman Old Style"/>
              </a:rPr>
              <a:t>s</a:t>
            </a:r>
            <a:endParaRPr sz="2700">
              <a:latin typeface="Bookman Old Style"/>
              <a:cs typeface="Bookman Old Style"/>
            </a:endParaRPr>
          </a:p>
        </p:txBody>
      </p:sp>
      <p:sp>
        <p:nvSpPr>
          <p:cNvPr id="12" name="object 12"/>
          <p:cNvSpPr/>
          <p:nvPr/>
        </p:nvSpPr>
        <p:spPr>
          <a:xfrm>
            <a:off x="0" y="2806773"/>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3" name="object 13"/>
          <p:cNvSpPr/>
          <p:nvPr/>
        </p:nvSpPr>
        <p:spPr>
          <a:xfrm>
            <a:off x="0" y="2914635"/>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4" name="object 14"/>
          <p:cNvSpPr/>
          <p:nvPr/>
        </p:nvSpPr>
        <p:spPr>
          <a:xfrm>
            <a:off x="0" y="3086564"/>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5" name="object 15"/>
          <p:cNvSpPr/>
          <p:nvPr/>
        </p:nvSpPr>
        <p:spPr>
          <a:xfrm>
            <a:off x="0" y="2356470"/>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6" name="object 1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7" name="object 1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8" name="object 1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9" name="object 19"/>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20" name="object 20"/>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21" name="object 21"/>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22" name="object 22"/>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23" name="object 23"/>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4" name="object 2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5" name="object 2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29870" y="2344291"/>
            <a:ext cx="455930" cy="462915"/>
          </a:xfrm>
          <a:custGeom>
            <a:avLst/>
            <a:gdLst/>
            <a:ahLst/>
            <a:cxnLst/>
            <a:rect l="l" t="t" r="r" b="b"/>
            <a:pathLst>
              <a:path w="455929" h="462914">
                <a:moveTo>
                  <a:pt x="143141" y="13411"/>
                </a:moveTo>
                <a:lnTo>
                  <a:pt x="0" y="13411"/>
                </a:lnTo>
                <a:lnTo>
                  <a:pt x="0" y="462521"/>
                </a:lnTo>
                <a:lnTo>
                  <a:pt x="143141" y="462521"/>
                </a:lnTo>
                <a:lnTo>
                  <a:pt x="143141" y="254063"/>
                </a:lnTo>
                <a:lnTo>
                  <a:pt x="149753" y="197883"/>
                </a:lnTo>
                <a:lnTo>
                  <a:pt x="168525" y="158897"/>
                </a:lnTo>
                <a:lnTo>
                  <a:pt x="197866" y="136182"/>
                </a:lnTo>
                <a:lnTo>
                  <a:pt x="236181" y="128816"/>
                </a:lnTo>
                <a:lnTo>
                  <a:pt x="447869" y="128816"/>
                </a:lnTo>
                <a:lnTo>
                  <a:pt x="433401" y="88395"/>
                </a:lnTo>
                <a:lnTo>
                  <a:pt x="410986" y="56349"/>
                </a:lnTo>
                <a:lnTo>
                  <a:pt x="143141" y="56349"/>
                </a:lnTo>
                <a:lnTo>
                  <a:pt x="143141" y="13411"/>
                </a:lnTo>
                <a:close/>
              </a:path>
              <a:path w="455929" h="462914">
                <a:moveTo>
                  <a:pt x="447869" y="128816"/>
                </a:moveTo>
                <a:lnTo>
                  <a:pt x="236181" y="128816"/>
                </a:lnTo>
                <a:lnTo>
                  <a:pt x="267453" y="135232"/>
                </a:lnTo>
                <a:lnTo>
                  <a:pt x="291761" y="153308"/>
                </a:lnTo>
                <a:lnTo>
                  <a:pt x="307514" y="181279"/>
                </a:lnTo>
                <a:lnTo>
                  <a:pt x="313118" y="217385"/>
                </a:lnTo>
                <a:lnTo>
                  <a:pt x="313118" y="462521"/>
                </a:lnTo>
                <a:lnTo>
                  <a:pt x="455371" y="462521"/>
                </a:lnTo>
                <a:lnTo>
                  <a:pt x="455371" y="186969"/>
                </a:lnTo>
                <a:lnTo>
                  <a:pt x="449717" y="133979"/>
                </a:lnTo>
                <a:lnTo>
                  <a:pt x="447869" y="128816"/>
                </a:lnTo>
                <a:close/>
              </a:path>
              <a:path w="455929" h="462914">
                <a:moveTo>
                  <a:pt x="280911" y="0"/>
                </a:moveTo>
                <a:lnTo>
                  <a:pt x="240393" y="3773"/>
                </a:lnTo>
                <a:lnTo>
                  <a:pt x="203644" y="14758"/>
                </a:lnTo>
                <a:lnTo>
                  <a:pt x="171086" y="32452"/>
                </a:lnTo>
                <a:lnTo>
                  <a:pt x="143141" y="56349"/>
                </a:lnTo>
                <a:lnTo>
                  <a:pt x="410986" y="56349"/>
                </a:lnTo>
                <a:lnTo>
                  <a:pt x="407393" y="51212"/>
                </a:lnTo>
                <a:lnTo>
                  <a:pt x="372663" y="23423"/>
                </a:lnTo>
                <a:lnTo>
                  <a:pt x="330179" y="6021"/>
                </a:lnTo>
                <a:lnTo>
                  <a:pt x="280911" y="0"/>
                </a:lnTo>
                <a:close/>
              </a:path>
            </a:pathLst>
          </a:custGeom>
          <a:solidFill>
            <a:srgbClr val="202120"/>
          </a:solidFill>
        </p:spPr>
        <p:txBody>
          <a:bodyPr wrap="square" lIns="0" tIns="0" rIns="0" bIns="0" rtlCol="0"/>
          <a:lstStyle/>
          <a:p>
            <a:endParaRPr/>
          </a:p>
        </p:txBody>
      </p:sp>
      <p:sp>
        <p:nvSpPr>
          <p:cNvPr id="3" name="object 3"/>
          <p:cNvSpPr/>
          <p:nvPr/>
        </p:nvSpPr>
        <p:spPr>
          <a:xfrm>
            <a:off x="5163080" y="2344284"/>
            <a:ext cx="415290" cy="476250"/>
          </a:xfrm>
          <a:custGeom>
            <a:avLst/>
            <a:gdLst/>
            <a:ahLst/>
            <a:cxnLst/>
            <a:rect l="l" t="t" r="r" b="b"/>
            <a:pathLst>
              <a:path w="415289" h="476250">
                <a:moveTo>
                  <a:pt x="139560" y="316699"/>
                </a:moveTo>
                <a:lnTo>
                  <a:pt x="0" y="345325"/>
                </a:lnTo>
                <a:lnTo>
                  <a:pt x="13586" y="386998"/>
                </a:lnTo>
                <a:lnTo>
                  <a:pt x="38034" y="420146"/>
                </a:lnTo>
                <a:lnTo>
                  <a:pt x="71677" y="445192"/>
                </a:lnTo>
                <a:lnTo>
                  <a:pt x="112850" y="462558"/>
                </a:lnTo>
                <a:lnTo>
                  <a:pt x="159888" y="472669"/>
                </a:lnTo>
                <a:lnTo>
                  <a:pt x="211124" y="475945"/>
                </a:lnTo>
                <a:lnTo>
                  <a:pt x="267240" y="471641"/>
                </a:lnTo>
                <a:lnTo>
                  <a:pt x="316498" y="458813"/>
                </a:lnTo>
                <a:lnTo>
                  <a:pt x="357404" y="437586"/>
                </a:lnTo>
                <a:lnTo>
                  <a:pt x="388470" y="408083"/>
                </a:lnTo>
                <a:lnTo>
                  <a:pt x="408203" y="370430"/>
                </a:lnTo>
                <a:lnTo>
                  <a:pt x="408346" y="369481"/>
                </a:lnTo>
                <a:lnTo>
                  <a:pt x="219176" y="369481"/>
                </a:lnTo>
                <a:lnTo>
                  <a:pt x="191388" y="366643"/>
                </a:lnTo>
                <a:lnTo>
                  <a:pt x="167290" y="357516"/>
                </a:lnTo>
                <a:lnTo>
                  <a:pt x="149232" y="341175"/>
                </a:lnTo>
                <a:lnTo>
                  <a:pt x="139560" y="316699"/>
                </a:lnTo>
                <a:close/>
              </a:path>
              <a:path w="415289" h="476250">
                <a:moveTo>
                  <a:pt x="203974" y="0"/>
                </a:moveTo>
                <a:lnTo>
                  <a:pt x="150206" y="4865"/>
                </a:lnTo>
                <a:lnTo>
                  <a:pt x="103373" y="18950"/>
                </a:lnTo>
                <a:lnTo>
                  <a:pt x="64743" y="41484"/>
                </a:lnTo>
                <a:lnTo>
                  <a:pt x="35581" y="71697"/>
                </a:lnTo>
                <a:lnTo>
                  <a:pt x="17155" y="108820"/>
                </a:lnTo>
                <a:lnTo>
                  <a:pt x="10731" y="152082"/>
                </a:lnTo>
                <a:lnTo>
                  <a:pt x="19439" y="200175"/>
                </a:lnTo>
                <a:lnTo>
                  <a:pt x="44835" y="238199"/>
                </a:lnTo>
                <a:lnTo>
                  <a:pt x="85831" y="265819"/>
                </a:lnTo>
                <a:lnTo>
                  <a:pt x="141338" y="282702"/>
                </a:lnTo>
                <a:lnTo>
                  <a:pt x="232600" y="300596"/>
                </a:lnTo>
                <a:lnTo>
                  <a:pt x="253557" y="306271"/>
                </a:lnTo>
                <a:lnTo>
                  <a:pt x="267381" y="313791"/>
                </a:lnTo>
                <a:lnTo>
                  <a:pt x="274996" y="322988"/>
                </a:lnTo>
                <a:lnTo>
                  <a:pt x="277329" y="333692"/>
                </a:lnTo>
                <a:lnTo>
                  <a:pt x="273528" y="347594"/>
                </a:lnTo>
                <a:lnTo>
                  <a:pt x="262345" y="358973"/>
                </a:lnTo>
                <a:lnTo>
                  <a:pt x="244116" y="366659"/>
                </a:lnTo>
                <a:lnTo>
                  <a:pt x="219176" y="369481"/>
                </a:lnTo>
                <a:lnTo>
                  <a:pt x="408346" y="369481"/>
                </a:lnTo>
                <a:lnTo>
                  <a:pt x="415112" y="324751"/>
                </a:lnTo>
                <a:lnTo>
                  <a:pt x="407632" y="278230"/>
                </a:lnTo>
                <a:lnTo>
                  <a:pt x="384803" y="239090"/>
                </a:lnTo>
                <a:lnTo>
                  <a:pt x="346039" y="209008"/>
                </a:lnTo>
                <a:lnTo>
                  <a:pt x="290753" y="189661"/>
                </a:lnTo>
                <a:lnTo>
                  <a:pt x="185178" y="168186"/>
                </a:lnTo>
                <a:lnTo>
                  <a:pt x="167792" y="162414"/>
                </a:lnTo>
                <a:lnTo>
                  <a:pt x="157451" y="154881"/>
                </a:lnTo>
                <a:lnTo>
                  <a:pt x="152478" y="146174"/>
                </a:lnTo>
                <a:lnTo>
                  <a:pt x="151193" y="136880"/>
                </a:lnTo>
                <a:lnTo>
                  <a:pt x="153751" y="124635"/>
                </a:lnTo>
                <a:lnTo>
                  <a:pt x="162263" y="113398"/>
                </a:lnTo>
                <a:lnTo>
                  <a:pt x="177987" y="105180"/>
                </a:lnTo>
                <a:lnTo>
                  <a:pt x="202183" y="101993"/>
                </a:lnTo>
                <a:lnTo>
                  <a:pt x="398000" y="101993"/>
                </a:lnTo>
                <a:lnTo>
                  <a:pt x="394393" y="92263"/>
                </a:lnTo>
                <a:lnTo>
                  <a:pt x="371966" y="60839"/>
                </a:lnTo>
                <a:lnTo>
                  <a:pt x="341190" y="35229"/>
                </a:lnTo>
                <a:lnTo>
                  <a:pt x="302585" y="16105"/>
                </a:lnTo>
                <a:lnTo>
                  <a:pt x="256673" y="4138"/>
                </a:lnTo>
                <a:lnTo>
                  <a:pt x="203974" y="0"/>
                </a:lnTo>
                <a:close/>
              </a:path>
              <a:path w="415289" h="476250">
                <a:moveTo>
                  <a:pt x="398000" y="101993"/>
                </a:moveTo>
                <a:lnTo>
                  <a:pt x="202183" y="101993"/>
                </a:lnTo>
                <a:lnTo>
                  <a:pt x="231786" y="106340"/>
                </a:lnTo>
                <a:lnTo>
                  <a:pt x="254515" y="117983"/>
                </a:lnTo>
                <a:lnTo>
                  <a:pt x="269865" y="134826"/>
                </a:lnTo>
                <a:lnTo>
                  <a:pt x="277329" y="154774"/>
                </a:lnTo>
                <a:lnTo>
                  <a:pt x="407949" y="128828"/>
                </a:lnTo>
                <a:lnTo>
                  <a:pt x="398000" y="101993"/>
                </a:lnTo>
                <a:close/>
              </a:path>
            </a:pathLst>
          </a:custGeom>
          <a:solidFill>
            <a:srgbClr val="202120"/>
          </a:solidFill>
        </p:spPr>
        <p:txBody>
          <a:bodyPr wrap="square" lIns="0" tIns="0" rIns="0" bIns="0" rtlCol="0"/>
          <a:lstStyle/>
          <a:p>
            <a:endParaRPr/>
          </a:p>
        </p:txBody>
      </p:sp>
      <p:sp>
        <p:nvSpPr>
          <p:cNvPr id="4" name="object 4"/>
          <p:cNvSpPr/>
          <p:nvPr/>
        </p:nvSpPr>
        <p:spPr>
          <a:xfrm>
            <a:off x="5648873" y="2380376"/>
            <a:ext cx="0" cy="86360"/>
          </a:xfrm>
          <a:custGeom>
            <a:avLst/>
            <a:gdLst/>
            <a:ahLst/>
            <a:cxnLst/>
            <a:rect l="l" t="t" r="r" b="b"/>
            <a:pathLst>
              <a:path h="86360">
                <a:moveTo>
                  <a:pt x="0" y="0"/>
                </a:moveTo>
                <a:lnTo>
                  <a:pt x="0" y="86118"/>
                </a:lnTo>
              </a:path>
            </a:pathLst>
          </a:custGeom>
          <a:ln w="26860">
            <a:solidFill>
              <a:srgbClr val="202120"/>
            </a:solidFill>
          </a:ln>
        </p:spPr>
        <p:txBody>
          <a:bodyPr wrap="square" lIns="0" tIns="0" rIns="0" bIns="0" rtlCol="0"/>
          <a:lstStyle/>
          <a:p>
            <a:endParaRPr/>
          </a:p>
        </p:txBody>
      </p:sp>
      <p:sp>
        <p:nvSpPr>
          <p:cNvPr id="5" name="object 5"/>
          <p:cNvSpPr/>
          <p:nvPr/>
        </p:nvSpPr>
        <p:spPr>
          <a:xfrm>
            <a:off x="5599921" y="2368590"/>
            <a:ext cx="98425" cy="0"/>
          </a:xfrm>
          <a:custGeom>
            <a:avLst/>
            <a:gdLst/>
            <a:ahLst/>
            <a:cxnLst/>
            <a:rect l="l" t="t" r="r" b="b"/>
            <a:pathLst>
              <a:path w="98425">
                <a:moveTo>
                  <a:pt x="0" y="0"/>
                </a:moveTo>
                <a:lnTo>
                  <a:pt x="97904" y="0"/>
                </a:lnTo>
              </a:path>
            </a:pathLst>
          </a:custGeom>
          <a:ln w="23571">
            <a:solidFill>
              <a:srgbClr val="202120"/>
            </a:solidFill>
          </a:ln>
        </p:spPr>
        <p:txBody>
          <a:bodyPr wrap="square" lIns="0" tIns="0" rIns="0" bIns="0" rtlCol="0"/>
          <a:lstStyle/>
          <a:p>
            <a:endParaRPr/>
          </a:p>
        </p:txBody>
      </p:sp>
      <p:sp>
        <p:nvSpPr>
          <p:cNvPr id="6" name="object 6"/>
          <p:cNvSpPr/>
          <p:nvPr/>
        </p:nvSpPr>
        <p:spPr>
          <a:xfrm>
            <a:off x="5711966" y="2356797"/>
            <a:ext cx="127000" cy="109855"/>
          </a:xfrm>
          <a:custGeom>
            <a:avLst/>
            <a:gdLst/>
            <a:ahLst/>
            <a:cxnLst/>
            <a:rect l="l" t="t" r="r" b="b"/>
            <a:pathLst>
              <a:path w="127000" h="109855">
                <a:moveTo>
                  <a:pt x="26530" y="0"/>
                </a:moveTo>
                <a:lnTo>
                  <a:pt x="0" y="0"/>
                </a:lnTo>
                <a:lnTo>
                  <a:pt x="0" y="109702"/>
                </a:lnTo>
                <a:lnTo>
                  <a:pt x="26200" y="109702"/>
                </a:lnTo>
                <a:lnTo>
                  <a:pt x="26200" y="50927"/>
                </a:lnTo>
                <a:lnTo>
                  <a:pt x="53480" y="50927"/>
                </a:lnTo>
                <a:lnTo>
                  <a:pt x="26530" y="0"/>
                </a:lnTo>
                <a:close/>
              </a:path>
              <a:path w="127000" h="109855">
                <a:moveTo>
                  <a:pt x="53480" y="50927"/>
                </a:moveTo>
                <a:lnTo>
                  <a:pt x="26200" y="50927"/>
                </a:lnTo>
                <a:lnTo>
                  <a:pt x="57150" y="109702"/>
                </a:lnTo>
                <a:lnTo>
                  <a:pt x="69583" y="109702"/>
                </a:lnTo>
                <a:lnTo>
                  <a:pt x="90708" y="69596"/>
                </a:lnTo>
                <a:lnTo>
                  <a:pt x="63360" y="69596"/>
                </a:lnTo>
                <a:lnTo>
                  <a:pt x="53480" y="50927"/>
                </a:lnTo>
                <a:close/>
              </a:path>
              <a:path w="127000" h="109855">
                <a:moveTo>
                  <a:pt x="126568" y="51257"/>
                </a:moveTo>
                <a:lnTo>
                  <a:pt x="100368" y="51257"/>
                </a:lnTo>
                <a:lnTo>
                  <a:pt x="100368" y="109702"/>
                </a:lnTo>
                <a:lnTo>
                  <a:pt x="126568" y="109702"/>
                </a:lnTo>
                <a:lnTo>
                  <a:pt x="126568" y="51257"/>
                </a:lnTo>
                <a:close/>
              </a:path>
              <a:path w="127000" h="109855">
                <a:moveTo>
                  <a:pt x="126568" y="0"/>
                </a:moveTo>
                <a:lnTo>
                  <a:pt x="100203" y="0"/>
                </a:lnTo>
                <a:lnTo>
                  <a:pt x="63360" y="69596"/>
                </a:lnTo>
                <a:lnTo>
                  <a:pt x="90708" y="69596"/>
                </a:lnTo>
                <a:lnTo>
                  <a:pt x="100368" y="51257"/>
                </a:lnTo>
                <a:lnTo>
                  <a:pt x="126568" y="51257"/>
                </a:lnTo>
                <a:lnTo>
                  <a:pt x="126568" y="0"/>
                </a:lnTo>
                <a:close/>
              </a:path>
            </a:pathLst>
          </a:custGeom>
          <a:solidFill>
            <a:srgbClr val="202120"/>
          </a:solidFill>
        </p:spPr>
        <p:txBody>
          <a:bodyPr wrap="square" lIns="0" tIns="0" rIns="0" bIns="0" rtlCol="0"/>
          <a:lstStyle/>
          <a:p>
            <a:endParaRPr/>
          </a:p>
        </p:txBody>
      </p:sp>
      <p:sp>
        <p:nvSpPr>
          <p:cNvPr id="7" name="object 7"/>
          <p:cNvSpPr/>
          <p:nvPr/>
        </p:nvSpPr>
        <p:spPr>
          <a:xfrm>
            <a:off x="3367989" y="2356472"/>
            <a:ext cx="142875" cy="450850"/>
          </a:xfrm>
          <a:custGeom>
            <a:avLst/>
            <a:gdLst/>
            <a:ahLst/>
            <a:cxnLst/>
            <a:rect l="l" t="t" r="r" b="b"/>
            <a:pathLst>
              <a:path w="142875" h="450850">
                <a:moveTo>
                  <a:pt x="0" y="0"/>
                </a:moveTo>
                <a:lnTo>
                  <a:pt x="142316" y="0"/>
                </a:lnTo>
                <a:lnTo>
                  <a:pt x="142316" y="450392"/>
                </a:lnTo>
                <a:lnTo>
                  <a:pt x="0" y="450392"/>
                </a:lnTo>
                <a:lnTo>
                  <a:pt x="0" y="0"/>
                </a:lnTo>
                <a:close/>
              </a:path>
            </a:pathLst>
          </a:custGeom>
          <a:solidFill>
            <a:srgbClr val="202120"/>
          </a:solidFill>
        </p:spPr>
        <p:txBody>
          <a:bodyPr wrap="square" lIns="0" tIns="0" rIns="0" bIns="0" rtlCol="0"/>
          <a:lstStyle/>
          <a:p>
            <a:endParaRPr/>
          </a:p>
        </p:txBody>
      </p:sp>
      <p:sp>
        <p:nvSpPr>
          <p:cNvPr id="8" name="object 8"/>
          <p:cNvSpPr/>
          <p:nvPr/>
        </p:nvSpPr>
        <p:spPr>
          <a:xfrm>
            <a:off x="3574636"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370" y="364261"/>
                </a:lnTo>
                <a:lnTo>
                  <a:pt x="202151" y="355130"/>
                </a:lnTo>
                <a:lnTo>
                  <a:pt x="165227" y="330231"/>
                </a:lnTo>
                <a:lnTo>
                  <a:pt x="140332" y="293302"/>
                </a:lnTo>
                <a:lnTo>
                  <a:pt x="131203" y="248081"/>
                </a:lnTo>
                <a:lnTo>
                  <a:pt x="140332" y="202863"/>
                </a:lnTo>
                <a:lnTo>
                  <a:pt x="165227" y="165938"/>
                </a:lnTo>
                <a:lnTo>
                  <a:pt x="202151" y="141043"/>
                </a:lnTo>
                <a:lnTo>
                  <a:pt x="247370"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370" y="131914"/>
                </a:lnTo>
                <a:lnTo>
                  <a:pt x="292591" y="141043"/>
                </a:lnTo>
                <a:lnTo>
                  <a:pt x="329520" y="165938"/>
                </a:lnTo>
                <a:lnTo>
                  <a:pt x="354419" y="202863"/>
                </a:lnTo>
                <a:lnTo>
                  <a:pt x="363550" y="248081"/>
                </a:lnTo>
                <a:lnTo>
                  <a:pt x="354419" y="293302"/>
                </a:lnTo>
                <a:lnTo>
                  <a:pt x="329520" y="330231"/>
                </a:lnTo>
                <a:lnTo>
                  <a:pt x="292591" y="355130"/>
                </a:lnTo>
                <a:lnTo>
                  <a:pt x="247370"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202120"/>
          </a:solidFill>
        </p:spPr>
        <p:txBody>
          <a:bodyPr wrap="square" lIns="0" tIns="0" rIns="0" bIns="0" rtlCol="0"/>
          <a:lstStyle/>
          <a:p>
            <a:endParaRPr/>
          </a:p>
        </p:txBody>
      </p:sp>
      <p:sp>
        <p:nvSpPr>
          <p:cNvPr id="9" name="object 9"/>
          <p:cNvSpPr/>
          <p:nvPr/>
        </p:nvSpPr>
        <p:spPr>
          <a:xfrm>
            <a:off x="3352826" y="211264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202120"/>
          </a:solidFill>
        </p:spPr>
        <p:txBody>
          <a:bodyPr wrap="square" lIns="0" tIns="0" rIns="0" bIns="0" rtlCol="0"/>
          <a:lstStyle/>
          <a:p>
            <a:endParaRPr/>
          </a:p>
        </p:txBody>
      </p:sp>
      <p:sp>
        <p:nvSpPr>
          <p:cNvPr id="10" name="object 10"/>
          <p:cNvSpPr/>
          <p:nvPr/>
        </p:nvSpPr>
        <p:spPr>
          <a:xfrm>
            <a:off x="4638325"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903" y="364261"/>
                </a:lnTo>
                <a:lnTo>
                  <a:pt x="202685" y="355130"/>
                </a:lnTo>
                <a:lnTo>
                  <a:pt x="165760" y="330231"/>
                </a:lnTo>
                <a:lnTo>
                  <a:pt x="140865" y="293302"/>
                </a:lnTo>
                <a:lnTo>
                  <a:pt x="131737" y="248081"/>
                </a:lnTo>
                <a:lnTo>
                  <a:pt x="140865" y="202863"/>
                </a:lnTo>
                <a:lnTo>
                  <a:pt x="165760" y="165938"/>
                </a:lnTo>
                <a:lnTo>
                  <a:pt x="202685" y="141043"/>
                </a:lnTo>
                <a:lnTo>
                  <a:pt x="247903"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903" y="131914"/>
                </a:lnTo>
                <a:lnTo>
                  <a:pt x="293124" y="141043"/>
                </a:lnTo>
                <a:lnTo>
                  <a:pt x="330053" y="165938"/>
                </a:lnTo>
                <a:lnTo>
                  <a:pt x="354953" y="202863"/>
                </a:lnTo>
                <a:lnTo>
                  <a:pt x="364083" y="248081"/>
                </a:lnTo>
                <a:lnTo>
                  <a:pt x="354953" y="293302"/>
                </a:lnTo>
                <a:lnTo>
                  <a:pt x="330053" y="330231"/>
                </a:lnTo>
                <a:lnTo>
                  <a:pt x="293124" y="355130"/>
                </a:lnTo>
                <a:lnTo>
                  <a:pt x="247903"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202120"/>
          </a:solidFill>
        </p:spPr>
        <p:txBody>
          <a:bodyPr wrap="square" lIns="0" tIns="0" rIns="0" bIns="0" rtlCol="0"/>
          <a:lstStyle/>
          <a:p>
            <a:endParaRPr/>
          </a:p>
        </p:txBody>
      </p:sp>
      <p:sp>
        <p:nvSpPr>
          <p:cNvPr id="11" name="object 11"/>
          <p:cNvSpPr txBox="1"/>
          <p:nvPr/>
        </p:nvSpPr>
        <p:spPr>
          <a:xfrm>
            <a:off x="3324560" y="2743669"/>
            <a:ext cx="1504315" cy="423545"/>
          </a:xfrm>
          <a:prstGeom prst="rect">
            <a:avLst/>
          </a:prstGeom>
        </p:spPr>
        <p:txBody>
          <a:bodyPr vert="horz" wrap="square" lIns="0" tIns="0" rIns="0" bIns="0" rtlCol="0">
            <a:spAutoFit/>
          </a:bodyPr>
          <a:lstStyle/>
          <a:p>
            <a:pPr marL="12700">
              <a:lnSpc>
                <a:spcPct val="100000"/>
              </a:lnSpc>
            </a:pPr>
            <a:r>
              <a:rPr sz="2700" b="1" spc="-105" dirty="0">
                <a:solidFill>
                  <a:srgbClr val="202120"/>
                </a:solidFill>
                <a:latin typeface="Bookman Old Style"/>
                <a:cs typeface="Bookman Old Style"/>
              </a:rPr>
              <a:t>v</a:t>
            </a:r>
            <a:r>
              <a:rPr sz="2700" b="1" spc="-40" dirty="0">
                <a:solidFill>
                  <a:srgbClr val="202120"/>
                </a:solidFill>
                <a:latin typeface="Bookman Old Style"/>
                <a:cs typeface="Bookman Old Style"/>
              </a:rPr>
              <a:t>e</a:t>
            </a:r>
            <a:r>
              <a:rPr sz="2700" b="1" spc="-170" dirty="0">
                <a:solidFill>
                  <a:srgbClr val="202120"/>
                </a:solidFill>
                <a:latin typeface="Bookman Old Style"/>
                <a:cs typeface="Bookman Old Style"/>
              </a:rPr>
              <a:t>n</a:t>
            </a:r>
            <a:r>
              <a:rPr sz="2700" b="1" spc="-45" dirty="0">
                <a:solidFill>
                  <a:srgbClr val="202120"/>
                </a:solidFill>
                <a:latin typeface="Bookman Old Style"/>
                <a:cs typeface="Bookman Old Style"/>
              </a:rPr>
              <a:t>t</a:t>
            </a:r>
            <a:r>
              <a:rPr sz="2700" b="1" spc="-130" dirty="0">
                <a:solidFill>
                  <a:srgbClr val="202120"/>
                </a:solidFill>
                <a:latin typeface="Bookman Old Style"/>
                <a:cs typeface="Bookman Old Style"/>
              </a:rPr>
              <a:t>u</a:t>
            </a:r>
            <a:r>
              <a:rPr sz="2700" b="1" spc="-110" dirty="0">
                <a:solidFill>
                  <a:srgbClr val="202120"/>
                </a:solidFill>
                <a:latin typeface="Bookman Old Style"/>
                <a:cs typeface="Bookman Old Style"/>
              </a:rPr>
              <a:t>r</a:t>
            </a:r>
            <a:r>
              <a:rPr sz="2700" b="1" spc="-30" dirty="0">
                <a:solidFill>
                  <a:srgbClr val="202120"/>
                </a:solidFill>
                <a:latin typeface="Bookman Old Style"/>
                <a:cs typeface="Bookman Old Style"/>
              </a:rPr>
              <a:t>e</a:t>
            </a:r>
            <a:r>
              <a:rPr sz="2700" b="1" spc="-15" dirty="0">
                <a:solidFill>
                  <a:srgbClr val="202120"/>
                </a:solidFill>
                <a:latin typeface="Bookman Old Style"/>
                <a:cs typeface="Bookman Old Style"/>
              </a:rPr>
              <a:t>s</a:t>
            </a:r>
            <a:endParaRPr sz="2700">
              <a:latin typeface="Bookman Old Style"/>
              <a:cs typeface="Bookman Old Style"/>
            </a:endParaRPr>
          </a:p>
        </p:txBody>
      </p:sp>
      <p:sp>
        <p:nvSpPr>
          <p:cNvPr id="12" name="object 12"/>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4" name="object 14"/>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5" name="object 15"/>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6" name="object 16"/>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17" name="object 17"/>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8" name="object 18"/>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9" name="object 19"/>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0" name="object 2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1" name="object 2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881110" cy="5400040"/>
          </a:xfrm>
          <a:custGeom>
            <a:avLst/>
            <a:gdLst/>
            <a:ahLst/>
            <a:cxnLst/>
            <a:rect l="l" t="t" r="r" b="b"/>
            <a:pathLst>
              <a:path w="8881110" h="5400040">
                <a:moveTo>
                  <a:pt x="0" y="5400001"/>
                </a:moveTo>
                <a:lnTo>
                  <a:pt x="8880589" y="5400001"/>
                </a:lnTo>
                <a:lnTo>
                  <a:pt x="8880589" y="0"/>
                </a:lnTo>
                <a:lnTo>
                  <a:pt x="0" y="0"/>
                </a:lnTo>
                <a:lnTo>
                  <a:pt x="0" y="5400001"/>
                </a:lnTo>
                <a:close/>
              </a:path>
            </a:pathLst>
          </a:custGeom>
          <a:solidFill>
            <a:srgbClr val="202120"/>
          </a:solidFill>
        </p:spPr>
        <p:txBody>
          <a:bodyPr wrap="square" lIns="0" tIns="0" rIns="0" bIns="0" rtlCol="0"/>
          <a:lstStyle/>
          <a:p>
            <a:endParaRPr/>
          </a:p>
        </p:txBody>
      </p:sp>
      <p:sp>
        <p:nvSpPr>
          <p:cNvPr id="3" name="object 3"/>
          <p:cNvSpPr/>
          <p:nvPr/>
        </p:nvSpPr>
        <p:spPr>
          <a:xfrm>
            <a:off x="4129870" y="2344291"/>
            <a:ext cx="455930" cy="462915"/>
          </a:xfrm>
          <a:custGeom>
            <a:avLst/>
            <a:gdLst/>
            <a:ahLst/>
            <a:cxnLst/>
            <a:rect l="l" t="t" r="r" b="b"/>
            <a:pathLst>
              <a:path w="455929" h="462914">
                <a:moveTo>
                  <a:pt x="143141" y="13411"/>
                </a:moveTo>
                <a:lnTo>
                  <a:pt x="0" y="13411"/>
                </a:lnTo>
                <a:lnTo>
                  <a:pt x="0" y="462521"/>
                </a:lnTo>
                <a:lnTo>
                  <a:pt x="143141" y="462521"/>
                </a:lnTo>
                <a:lnTo>
                  <a:pt x="143141" y="254063"/>
                </a:lnTo>
                <a:lnTo>
                  <a:pt x="149753" y="197883"/>
                </a:lnTo>
                <a:lnTo>
                  <a:pt x="168525" y="158897"/>
                </a:lnTo>
                <a:lnTo>
                  <a:pt x="197866" y="136182"/>
                </a:lnTo>
                <a:lnTo>
                  <a:pt x="236181" y="128816"/>
                </a:lnTo>
                <a:lnTo>
                  <a:pt x="447869" y="128816"/>
                </a:lnTo>
                <a:lnTo>
                  <a:pt x="433401" y="88395"/>
                </a:lnTo>
                <a:lnTo>
                  <a:pt x="410986" y="56349"/>
                </a:lnTo>
                <a:lnTo>
                  <a:pt x="143141" y="56349"/>
                </a:lnTo>
                <a:lnTo>
                  <a:pt x="143141" y="13411"/>
                </a:lnTo>
                <a:close/>
              </a:path>
              <a:path w="455929" h="462914">
                <a:moveTo>
                  <a:pt x="447869" y="128816"/>
                </a:moveTo>
                <a:lnTo>
                  <a:pt x="236181" y="128816"/>
                </a:lnTo>
                <a:lnTo>
                  <a:pt x="267453" y="135232"/>
                </a:lnTo>
                <a:lnTo>
                  <a:pt x="291761" y="153308"/>
                </a:lnTo>
                <a:lnTo>
                  <a:pt x="307514" y="181279"/>
                </a:lnTo>
                <a:lnTo>
                  <a:pt x="313118" y="217385"/>
                </a:lnTo>
                <a:lnTo>
                  <a:pt x="313118" y="462521"/>
                </a:lnTo>
                <a:lnTo>
                  <a:pt x="455371" y="462521"/>
                </a:lnTo>
                <a:lnTo>
                  <a:pt x="455371" y="186969"/>
                </a:lnTo>
                <a:lnTo>
                  <a:pt x="449717" y="133979"/>
                </a:lnTo>
                <a:lnTo>
                  <a:pt x="447869" y="128816"/>
                </a:lnTo>
                <a:close/>
              </a:path>
              <a:path w="455929" h="462914">
                <a:moveTo>
                  <a:pt x="280911" y="0"/>
                </a:moveTo>
                <a:lnTo>
                  <a:pt x="240393" y="3773"/>
                </a:lnTo>
                <a:lnTo>
                  <a:pt x="203644" y="14758"/>
                </a:lnTo>
                <a:lnTo>
                  <a:pt x="171086" y="32452"/>
                </a:lnTo>
                <a:lnTo>
                  <a:pt x="143141" y="56349"/>
                </a:lnTo>
                <a:lnTo>
                  <a:pt x="410986" y="56349"/>
                </a:lnTo>
                <a:lnTo>
                  <a:pt x="407393" y="51212"/>
                </a:lnTo>
                <a:lnTo>
                  <a:pt x="372663" y="23423"/>
                </a:lnTo>
                <a:lnTo>
                  <a:pt x="330179" y="6021"/>
                </a:lnTo>
                <a:lnTo>
                  <a:pt x="280911" y="0"/>
                </a:lnTo>
                <a:close/>
              </a:path>
            </a:pathLst>
          </a:custGeom>
          <a:solidFill>
            <a:srgbClr val="FFFFFF"/>
          </a:solidFill>
        </p:spPr>
        <p:txBody>
          <a:bodyPr wrap="square" lIns="0" tIns="0" rIns="0" bIns="0" rtlCol="0"/>
          <a:lstStyle/>
          <a:p>
            <a:endParaRPr/>
          </a:p>
        </p:txBody>
      </p:sp>
      <p:sp>
        <p:nvSpPr>
          <p:cNvPr id="4" name="object 4"/>
          <p:cNvSpPr/>
          <p:nvPr/>
        </p:nvSpPr>
        <p:spPr>
          <a:xfrm>
            <a:off x="5163080" y="2344284"/>
            <a:ext cx="415290" cy="476250"/>
          </a:xfrm>
          <a:custGeom>
            <a:avLst/>
            <a:gdLst/>
            <a:ahLst/>
            <a:cxnLst/>
            <a:rect l="l" t="t" r="r" b="b"/>
            <a:pathLst>
              <a:path w="415289" h="476250">
                <a:moveTo>
                  <a:pt x="139560" y="316699"/>
                </a:moveTo>
                <a:lnTo>
                  <a:pt x="0" y="345325"/>
                </a:lnTo>
                <a:lnTo>
                  <a:pt x="13586" y="386998"/>
                </a:lnTo>
                <a:lnTo>
                  <a:pt x="38034" y="420146"/>
                </a:lnTo>
                <a:lnTo>
                  <a:pt x="71677" y="445192"/>
                </a:lnTo>
                <a:lnTo>
                  <a:pt x="112850" y="462558"/>
                </a:lnTo>
                <a:lnTo>
                  <a:pt x="159888" y="472669"/>
                </a:lnTo>
                <a:lnTo>
                  <a:pt x="211124" y="475945"/>
                </a:lnTo>
                <a:lnTo>
                  <a:pt x="267240" y="471641"/>
                </a:lnTo>
                <a:lnTo>
                  <a:pt x="316498" y="458813"/>
                </a:lnTo>
                <a:lnTo>
                  <a:pt x="357404" y="437586"/>
                </a:lnTo>
                <a:lnTo>
                  <a:pt x="388470" y="408083"/>
                </a:lnTo>
                <a:lnTo>
                  <a:pt x="408203" y="370430"/>
                </a:lnTo>
                <a:lnTo>
                  <a:pt x="408346" y="369481"/>
                </a:lnTo>
                <a:lnTo>
                  <a:pt x="219176" y="369481"/>
                </a:lnTo>
                <a:lnTo>
                  <a:pt x="191388" y="366643"/>
                </a:lnTo>
                <a:lnTo>
                  <a:pt x="167290" y="357516"/>
                </a:lnTo>
                <a:lnTo>
                  <a:pt x="149232" y="341175"/>
                </a:lnTo>
                <a:lnTo>
                  <a:pt x="139560" y="316699"/>
                </a:lnTo>
                <a:close/>
              </a:path>
              <a:path w="415289" h="476250">
                <a:moveTo>
                  <a:pt x="203974" y="0"/>
                </a:moveTo>
                <a:lnTo>
                  <a:pt x="150206" y="4865"/>
                </a:lnTo>
                <a:lnTo>
                  <a:pt x="103373" y="18950"/>
                </a:lnTo>
                <a:lnTo>
                  <a:pt x="64743" y="41484"/>
                </a:lnTo>
                <a:lnTo>
                  <a:pt x="35581" y="71697"/>
                </a:lnTo>
                <a:lnTo>
                  <a:pt x="17155" y="108820"/>
                </a:lnTo>
                <a:lnTo>
                  <a:pt x="10731" y="152082"/>
                </a:lnTo>
                <a:lnTo>
                  <a:pt x="19439" y="200175"/>
                </a:lnTo>
                <a:lnTo>
                  <a:pt x="44835" y="238199"/>
                </a:lnTo>
                <a:lnTo>
                  <a:pt x="85831" y="265819"/>
                </a:lnTo>
                <a:lnTo>
                  <a:pt x="141338" y="282702"/>
                </a:lnTo>
                <a:lnTo>
                  <a:pt x="232600" y="300596"/>
                </a:lnTo>
                <a:lnTo>
                  <a:pt x="253557" y="306271"/>
                </a:lnTo>
                <a:lnTo>
                  <a:pt x="267381" y="313791"/>
                </a:lnTo>
                <a:lnTo>
                  <a:pt x="274996" y="322988"/>
                </a:lnTo>
                <a:lnTo>
                  <a:pt x="277329" y="333692"/>
                </a:lnTo>
                <a:lnTo>
                  <a:pt x="273528" y="347594"/>
                </a:lnTo>
                <a:lnTo>
                  <a:pt x="262345" y="358973"/>
                </a:lnTo>
                <a:lnTo>
                  <a:pt x="244116" y="366659"/>
                </a:lnTo>
                <a:lnTo>
                  <a:pt x="219176" y="369481"/>
                </a:lnTo>
                <a:lnTo>
                  <a:pt x="408346" y="369481"/>
                </a:lnTo>
                <a:lnTo>
                  <a:pt x="415112" y="324751"/>
                </a:lnTo>
                <a:lnTo>
                  <a:pt x="407632" y="278230"/>
                </a:lnTo>
                <a:lnTo>
                  <a:pt x="384803" y="239090"/>
                </a:lnTo>
                <a:lnTo>
                  <a:pt x="346039" y="209008"/>
                </a:lnTo>
                <a:lnTo>
                  <a:pt x="290753" y="189661"/>
                </a:lnTo>
                <a:lnTo>
                  <a:pt x="185178" y="168186"/>
                </a:lnTo>
                <a:lnTo>
                  <a:pt x="167792" y="162414"/>
                </a:lnTo>
                <a:lnTo>
                  <a:pt x="157451" y="154881"/>
                </a:lnTo>
                <a:lnTo>
                  <a:pt x="152478" y="146174"/>
                </a:lnTo>
                <a:lnTo>
                  <a:pt x="151193" y="136880"/>
                </a:lnTo>
                <a:lnTo>
                  <a:pt x="153751" y="124635"/>
                </a:lnTo>
                <a:lnTo>
                  <a:pt x="162263" y="113398"/>
                </a:lnTo>
                <a:lnTo>
                  <a:pt x="177987" y="105180"/>
                </a:lnTo>
                <a:lnTo>
                  <a:pt x="202183" y="101993"/>
                </a:lnTo>
                <a:lnTo>
                  <a:pt x="398000" y="101993"/>
                </a:lnTo>
                <a:lnTo>
                  <a:pt x="394393" y="92263"/>
                </a:lnTo>
                <a:lnTo>
                  <a:pt x="371966" y="60839"/>
                </a:lnTo>
                <a:lnTo>
                  <a:pt x="341190" y="35229"/>
                </a:lnTo>
                <a:lnTo>
                  <a:pt x="302585" y="16105"/>
                </a:lnTo>
                <a:lnTo>
                  <a:pt x="256673" y="4138"/>
                </a:lnTo>
                <a:lnTo>
                  <a:pt x="203974" y="0"/>
                </a:lnTo>
                <a:close/>
              </a:path>
              <a:path w="415289" h="476250">
                <a:moveTo>
                  <a:pt x="398000" y="101993"/>
                </a:moveTo>
                <a:lnTo>
                  <a:pt x="202183" y="101993"/>
                </a:lnTo>
                <a:lnTo>
                  <a:pt x="231786" y="106340"/>
                </a:lnTo>
                <a:lnTo>
                  <a:pt x="254515" y="117983"/>
                </a:lnTo>
                <a:lnTo>
                  <a:pt x="269865" y="134826"/>
                </a:lnTo>
                <a:lnTo>
                  <a:pt x="277329" y="154774"/>
                </a:lnTo>
                <a:lnTo>
                  <a:pt x="407949" y="128828"/>
                </a:lnTo>
                <a:lnTo>
                  <a:pt x="398000" y="101993"/>
                </a:lnTo>
                <a:close/>
              </a:path>
            </a:pathLst>
          </a:custGeom>
          <a:solidFill>
            <a:srgbClr val="FFFFFF"/>
          </a:solidFill>
        </p:spPr>
        <p:txBody>
          <a:bodyPr wrap="square" lIns="0" tIns="0" rIns="0" bIns="0" rtlCol="0"/>
          <a:lstStyle/>
          <a:p>
            <a:endParaRPr/>
          </a:p>
        </p:txBody>
      </p:sp>
      <p:sp>
        <p:nvSpPr>
          <p:cNvPr id="5" name="object 5"/>
          <p:cNvSpPr/>
          <p:nvPr/>
        </p:nvSpPr>
        <p:spPr>
          <a:xfrm>
            <a:off x="5648873" y="2380376"/>
            <a:ext cx="0" cy="86360"/>
          </a:xfrm>
          <a:custGeom>
            <a:avLst/>
            <a:gdLst/>
            <a:ahLst/>
            <a:cxnLst/>
            <a:rect l="l" t="t" r="r" b="b"/>
            <a:pathLst>
              <a:path h="86360">
                <a:moveTo>
                  <a:pt x="0" y="0"/>
                </a:moveTo>
                <a:lnTo>
                  <a:pt x="0" y="86118"/>
                </a:lnTo>
              </a:path>
            </a:pathLst>
          </a:custGeom>
          <a:ln w="26860">
            <a:solidFill>
              <a:srgbClr val="FFFFFF"/>
            </a:solidFill>
          </a:ln>
        </p:spPr>
        <p:txBody>
          <a:bodyPr wrap="square" lIns="0" tIns="0" rIns="0" bIns="0" rtlCol="0"/>
          <a:lstStyle/>
          <a:p>
            <a:endParaRPr/>
          </a:p>
        </p:txBody>
      </p:sp>
      <p:sp>
        <p:nvSpPr>
          <p:cNvPr id="6" name="object 6"/>
          <p:cNvSpPr/>
          <p:nvPr/>
        </p:nvSpPr>
        <p:spPr>
          <a:xfrm>
            <a:off x="5599921" y="2368590"/>
            <a:ext cx="98425" cy="0"/>
          </a:xfrm>
          <a:custGeom>
            <a:avLst/>
            <a:gdLst/>
            <a:ahLst/>
            <a:cxnLst/>
            <a:rect l="l" t="t" r="r" b="b"/>
            <a:pathLst>
              <a:path w="98425">
                <a:moveTo>
                  <a:pt x="0" y="0"/>
                </a:moveTo>
                <a:lnTo>
                  <a:pt x="97904" y="0"/>
                </a:lnTo>
              </a:path>
            </a:pathLst>
          </a:custGeom>
          <a:ln w="23571">
            <a:solidFill>
              <a:srgbClr val="FFFFFF"/>
            </a:solidFill>
          </a:ln>
        </p:spPr>
        <p:txBody>
          <a:bodyPr wrap="square" lIns="0" tIns="0" rIns="0" bIns="0" rtlCol="0"/>
          <a:lstStyle/>
          <a:p>
            <a:endParaRPr/>
          </a:p>
        </p:txBody>
      </p:sp>
      <p:sp>
        <p:nvSpPr>
          <p:cNvPr id="7" name="object 7"/>
          <p:cNvSpPr/>
          <p:nvPr/>
        </p:nvSpPr>
        <p:spPr>
          <a:xfrm>
            <a:off x="5711966" y="2356797"/>
            <a:ext cx="127000" cy="109855"/>
          </a:xfrm>
          <a:custGeom>
            <a:avLst/>
            <a:gdLst/>
            <a:ahLst/>
            <a:cxnLst/>
            <a:rect l="l" t="t" r="r" b="b"/>
            <a:pathLst>
              <a:path w="127000" h="109855">
                <a:moveTo>
                  <a:pt x="26530" y="0"/>
                </a:moveTo>
                <a:lnTo>
                  <a:pt x="0" y="0"/>
                </a:lnTo>
                <a:lnTo>
                  <a:pt x="0" y="109702"/>
                </a:lnTo>
                <a:lnTo>
                  <a:pt x="26200" y="109702"/>
                </a:lnTo>
                <a:lnTo>
                  <a:pt x="26200" y="50927"/>
                </a:lnTo>
                <a:lnTo>
                  <a:pt x="53480" y="50927"/>
                </a:lnTo>
                <a:lnTo>
                  <a:pt x="26530" y="0"/>
                </a:lnTo>
                <a:close/>
              </a:path>
              <a:path w="127000" h="109855">
                <a:moveTo>
                  <a:pt x="53480" y="50927"/>
                </a:moveTo>
                <a:lnTo>
                  <a:pt x="26200" y="50927"/>
                </a:lnTo>
                <a:lnTo>
                  <a:pt x="57150" y="109702"/>
                </a:lnTo>
                <a:lnTo>
                  <a:pt x="69583" y="109702"/>
                </a:lnTo>
                <a:lnTo>
                  <a:pt x="90708" y="69596"/>
                </a:lnTo>
                <a:lnTo>
                  <a:pt x="63360" y="69596"/>
                </a:lnTo>
                <a:lnTo>
                  <a:pt x="53480" y="50927"/>
                </a:lnTo>
                <a:close/>
              </a:path>
              <a:path w="127000" h="109855">
                <a:moveTo>
                  <a:pt x="126568" y="51257"/>
                </a:moveTo>
                <a:lnTo>
                  <a:pt x="100368" y="51257"/>
                </a:lnTo>
                <a:lnTo>
                  <a:pt x="100368" y="109702"/>
                </a:lnTo>
                <a:lnTo>
                  <a:pt x="126568" y="109702"/>
                </a:lnTo>
                <a:lnTo>
                  <a:pt x="126568" y="51257"/>
                </a:lnTo>
                <a:close/>
              </a:path>
              <a:path w="127000" h="109855">
                <a:moveTo>
                  <a:pt x="126568" y="0"/>
                </a:moveTo>
                <a:lnTo>
                  <a:pt x="100203" y="0"/>
                </a:lnTo>
                <a:lnTo>
                  <a:pt x="63360" y="69596"/>
                </a:lnTo>
                <a:lnTo>
                  <a:pt x="90708" y="69596"/>
                </a:lnTo>
                <a:lnTo>
                  <a:pt x="100368" y="51257"/>
                </a:lnTo>
                <a:lnTo>
                  <a:pt x="126568" y="51257"/>
                </a:lnTo>
                <a:lnTo>
                  <a:pt x="126568" y="0"/>
                </a:lnTo>
                <a:close/>
              </a:path>
            </a:pathLst>
          </a:custGeom>
          <a:solidFill>
            <a:srgbClr val="FFFFFF"/>
          </a:solidFill>
        </p:spPr>
        <p:txBody>
          <a:bodyPr wrap="square" lIns="0" tIns="0" rIns="0" bIns="0" rtlCol="0"/>
          <a:lstStyle/>
          <a:p>
            <a:endParaRPr/>
          </a:p>
        </p:txBody>
      </p:sp>
      <p:sp>
        <p:nvSpPr>
          <p:cNvPr id="8" name="object 8"/>
          <p:cNvSpPr/>
          <p:nvPr/>
        </p:nvSpPr>
        <p:spPr>
          <a:xfrm>
            <a:off x="3367989" y="2356472"/>
            <a:ext cx="142875" cy="450850"/>
          </a:xfrm>
          <a:custGeom>
            <a:avLst/>
            <a:gdLst/>
            <a:ahLst/>
            <a:cxnLst/>
            <a:rect l="l" t="t" r="r" b="b"/>
            <a:pathLst>
              <a:path w="142875" h="450850">
                <a:moveTo>
                  <a:pt x="0" y="0"/>
                </a:moveTo>
                <a:lnTo>
                  <a:pt x="142316" y="0"/>
                </a:lnTo>
                <a:lnTo>
                  <a:pt x="142316" y="450392"/>
                </a:lnTo>
                <a:lnTo>
                  <a:pt x="0" y="450392"/>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3574636"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370" y="364261"/>
                </a:lnTo>
                <a:lnTo>
                  <a:pt x="202151" y="355130"/>
                </a:lnTo>
                <a:lnTo>
                  <a:pt x="165227" y="330231"/>
                </a:lnTo>
                <a:lnTo>
                  <a:pt x="140332" y="293302"/>
                </a:lnTo>
                <a:lnTo>
                  <a:pt x="131203" y="248081"/>
                </a:lnTo>
                <a:lnTo>
                  <a:pt x="140332" y="202863"/>
                </a:lnTo>
                <a:lnTo>
                  <a:pt x="165227" y="165938"/>
                </a:lnTo>
                <a:lnTo>
                  <a:pt x="202151" y="141043"/>
                </a:lnTo>
                <a:lnTo>
                  <a:pt x="247370"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370" y="131914"/>
                </a:lnTo>
                <a:lnTo>
                  <a:pt x="292591" y="141043"/>
                </a:lnTo>
                <a:lnTo>
                  <a:pt x="329520" y="165938"/>
                </a:lnTo>
                <a:lnTo>
                  <a:pt x="354419" y="202863"/>
                </a:lnTo>
                <a:lnTo>
                  <a:pt x="363550" y="248081"/>
                </a:lnTo>
                <a:lnTo>
                  <a:pt x="354419" y="293302"/>
                </a:lnTo>
                <a:lnTo>
                  <a:pt x="329520" y="330231"/>
                </a:lnTo>
                <a:lnTo>
                  <a:pt x="292591" y="355130"/>
                </a:lnTo>
                <a:lnTo>
                  <a:pt x="247370"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FFFFFF"/>
          </a:solidFill>
        </p:spPr>
        <p:txBody>
          <a:bodyPr wrap="square" lIns="0" tIns="0" rIns="0" bIns="0" rtlCol="0"/>
          <a:lstStyle/>
          <a:p>
            <a:endParaRPr/>
          </a:p>
        </p:txBody>
      </p:sp>
      <p:sp>
        <p:nvSpPr>
          <p:cNvPr id="10" name="object 10"/>
          <p:cNvSpPr/>
          <p:nvPr/>
        </p:nvSpPr>
        <p:spPr>
          <a:xfrm>
            <a:off x="3352826" y="211264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FFFFFF"/>
          </a:solidFill>
        </p:spPr>
        <p:txBody>
          <a:bodyPr wrap="square" lIns="0" tIns="0" rIns="0" bIns="0" rtlCol="0"/>
          <a:lstStyle/>
          <a:p>
            <a:endParaRPr/>
          </a:p>
        </p:txBody>
      </p:sp>
      <p:sp>
        <p:nvSpPr>
          <p:cNvPr id="11" name="object 11"/>
          <p:cNvSpPr/>
          <p:nvPr/>
        </p:nvSpPr>
        <p:spPr>
          <a:xfrm>
            <a:off x="4638325"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903" y="364261"/>
                </a:lnTo>
                <a:lnTo>
                  <a:pt x="202685" y="355130"/>
                </a:lnTo>
                <a:lnTo>
                  <a:pt x="165760" y="330231"/>
                </a:lnTo>
                <a:lnTo>
                  <a:pt x="140865" y="293302"/>
                </a:lnTo>
                <a:lnTo>
                  <a:pt x="131737" y="248081"/>
                </a:lnTo>
                <a:lnTo>
                  <a:pt x="140865" y="202863"/>
                </a:lnTo>
                <a:lnTo>
                  <a:pt x="165760" y="165938"/>
                </a:lnTo>
                <a:lnTo>
                  <a:pt x="202685" y="141043"/>
                </a:lnTo>
                <a:lnTo>
                  <a:pt x="247903"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903" y="131914"/>
                </a:lnTo>
                <a:lnTo>
                  <a:pt x="293124" y="141043"/>
                </a:lnTo>
                <a:lnTo>
                  <a:pt x="330053" y="165938"/>
                </a:lnTo>
                <a:lnTo>
                  <a:pt x="354953" y="202863"/>
                </a:lnTo>
                <a:lnTo>
                  <a:pt x="364083" y="248081"/>
                </a:lnTo>
                <a:lnTo>
                  <a:pt x="354953" y="293302"/>
                </a:lnTo>
                <a:lnTo>
                  <a:pt x="330053" y="330231"/>
                </a:lnTo>
                <a:lnTo>
                  <a:pt x="293124" y="355130"/>
                </a:lnTo>
                <a:lnTo>
                  <a:pt x="247903"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FFFFFF"/>
          </a:solidFill>
        </p:spPr>
        <p:txBody>
          <a:bodyPr wrap="square" lIns="0" tIns="0" rIns="0" bIns="0" rtlCol="0"/>
          <a:lstStyle/>
          <a:p>
            <a:endParaRPr/>
          </a:p>
        </p:txBody>
      </p:sp>
      <p:sp>
        <p:nvSpPr>
          <p:cNvPr id="12" name="object 12"/>
          <p:cNvSpPr txBox="1"/>
          <p:nvPr/>
        </p:nvSpPr>
        <p:spPr>
          <a:xfrm>
            <a:off x="3324560" y="2743669"/>
            <a:ext cx="1504315" cy="423545"/>
          </a:xfrm>
          <a:prstGeom prst="rect">
            <a:avLst/>
          </a:prstGeom>
        </p:spPr>
        <p:txBody>
          <a:bodyPr vert="horz" wrap="square" lIns="0" tIns="0" rIns="0" bIns="0" rtlCol="0">
            <a:spAutoFit/>
          </a:bodyPr>
          <a:lstStyle/>
          <a:p>
            <a:pPr marL="12700">
              <a:lnSpc>
                <a:spcPct val="100000"/>
              </a:lnSpc>
            </a:pPr>
            <a:r>
              <a:rPr sz="2700" b="1" spc="-105" dirty="0">
                <a:solidFill>
                  <a:srgbClr val="FFFFFF"/>
                </a:solidFill>
                <a:latin typeface="Bookman Old Style"/>
                <a:cs typeface="Bookman Old Style"/>
              </a:rPr>
              <a:t>v</a:t>
            </a:r>
            <a:r>
              <a:rPr sz="2700" b="1" spc="-40" dirty="0">
                <a:solidFill>
                  <a:srgbClr val="FFFFFF"/>
                </a:solidFill>
                <a:latin typeface="Bookman Old Style"/>
                <a:cs typeface="Bookman Old Style"/>
              </a:rPr>
              <a:t>e</a:t>
            </a:r>
            <a:r>
              <a:rPr sz="2700" b="1" spc="-170" dirty="0">
                <a:solidFill>
                  <a:srgbClr val="FFFFFF"/>
                </a:solidFill>
                <a:latin typeface="Bookman Old Style"/>
                <a:cs typeface="Bookman Old Style"/>
              </a:rPr>
              <a:t>n</a:t>
            </a:r>
            <a:r>
              <a:rPr sz="2700" b="1" spc="-45" dirty="0">
                <a:solidFill>
                  <a:srgbClr val="FFFFFF"/>
                </a:solidFill>
                <a:latin typeface="Bookman Old Style"/>
                <a:cs typeface="Bookman Old Style"/>
              </a:rPr>
              <a:t>t</a:t>
            </a:r>
            <a:r>
              <a:rPr sz="2700" b="1" spc="-130" dirty="0">
                <a:solidFill>
                  <a:srgbClr val="FFFFFF"/>
                </a:solidFill>
                <a:latin typeface="Bookman Old Style"/>
                <a:cs typeface="Bookman Old Style"/>
              </a:rPr>
              <a:t>u</a:t>
            </a:r>
            <a:r>
              <a:rPr sz="2700" b="1" spc="-110" dirty="0">
                <a:solidFill>
                  <a:srgbClr val="FFFFFF"/>
                </a:solidFill>
                <a:latin typeface="Bookman Old Style"/>
                <a:cs typeface="Bookman Old Style"/>
              </a:rPr>
              <a:t>r</a:t>
            </a:r>
            <a:r>
              <a:rPr sz="2700" b="1" spc="-30" dirty="0">
                <a:solidFill>
                  <a:srgbClr val="FFFFFF"/>
                </a:solidFill>
                <a:latin typeface="Bookman Old Style"/>
                <a:cs typeface="Bookman Old Style"/>
              </a:rPr>
              <a:t>e</a:t>
            </a:r>
            <a:r>
              <a:rPr sz="2700" b="1" spc="-15" dirty="0">
                <a:solidFill>
                  <a:srgbClr val="FFFFFF"/>
                </a:solidFill>
                <a:latin typeface="Bookman Old Style"/>
                <a:cs typeface="Bookman Old Style"/>
              </a:rPr>
              <a:t>s</a:t>
            </a:r>
            <a:endParaRPr sz="2700">
              <a:latin typeface="Bookman Old Style"/>
              <a:cs typeface="Bookman Old Style"/>
            </a:endParaRPr>
          </a:p>
        </p:txBody>
      </p:sp>
      <p:sp>
        <p:nvSpPr>
          <p:cNvPr id="13" name="object 1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5" name="object 1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6" name="object 16"/>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7" name="object 17"/>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18" name="object 18"/>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19" name="object 19"/>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20" name="object 20"/>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1" name="object 2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2" name="object 22"/>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42683" y="2561380"/>
            <a:ext cx="179070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00" dirty="0">
                <a:solidFill>
                  <a:srgbClr val="58595B"/>
                </a:solidFill>
                <a:latin typeface="Times New Roman"/>
                <a:cs typeface="Times New Roman"/>
              </a:rPr>
              <a:t> </a:t>
            </a:r>
            <a:r>
              <a:rPr sz="2300" spc="-30" dirty="0">
                <a:solidFill>
                  <a:srgbClr val="58595B"/>
                </a:solidFill>
                <a:latin typeface="Cambria"/>
                <a:cs typeface="Cambria"/>
              </a:rPr>
              <a:t>promise</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58"/>
            <a:ext cx="0" cy="414020"/>
          </a:xfrm>
          <a:custGeom>
            <a:avLst/>
            <a:gdLst/>
            <a:ahLst/>
            <a:cxnLst/>
            <a:rect l="l" t="t" r="r" b="b"/>
            <a:pathLst>
              <a:path h="414019">
                <a:moveTo>
                  <a:pt x="0" y="0"/>
                </a:moveTo>
                <a:lnTo>
                  <a:pt x="0" y="413664"/>
                </a:lnTo>
              </a:path>
            </a:pathLst>
          </a:custGeom>
          <a:ln w="43713">
            <a:solidFill>
              <a:srgbClr val="FFFFFF"/>
            </a:solidFill>
          </a:ln>
        </p:spPr>
        <p:txBody>
          <a:bodyPr wrap="square" lIns="0" tIns="0" rIns="0" bIns="0" rtlCol="0"/>
          <a:lstStyle/>
          <a:p>
            <a:endParaRPr/>
          </a:p>
        </p:txBody>
      </p:sp>
      <p:sp>
        <p:nvSpPr>
          <p:cNvPr id="7" name="object 7"/>
          <p:cNvSpPr/>
          <p:nvPr/>
        </p:nvSpPr>
        <p:spPr>
          <a:xfrm>
            <a:off x="9152027" y="2679094"/>
            <a:ext cx="163830" cy="221615"/>
          </a:xfrm>
          <a:custGeom>
            <a:avLst/>
            <a:gdLst/>
            <a:ahLst/>
            <a:cxnLst/>
            <a:rect l="l" t="t" r="r" b="b"/>
            <a:pathLst>
              <a:path w="163829" h="221614">
                <a:moveTo>
                  <a:pt x="41960" y="4343"/>
                </a:moveTo>
                <a:lnTo>
                  <a:pt x="0" y="4343"/>
                </a:lnTo>
                <a:lnTo>
                  <a:pt x="0" y="221170"/>
                </a:lnTo>
                <a:lnTo>
                  <a:pt x="44119" y="221170"/>
                </a:lnTo>
                <a:lnTo>
                  <a:pt x="44119" y="145072"/>
                </a:lnTo>
                <a:lnTo>
                  <a:pt x="144778" y="145072"/>
                </a:lnTo>
                <a:lnTo>
                  <a:pt x="145859" y="143814"/>
                </a:lnTo>
                <a:lnTo>
                  <a:pt x="150000" y="137871"/>
                </a:lnTo>
                <a:lnTo>
                  <a:pt x="151017" y="136055"/>
                </a:lnTo>
                <a:lnTo>
                  <a:pt x="74053" y="136055"/>
                </a:lnTo>
                <a:lnTo>
                  <a:pt x="68046" y="134632"/>
                </a:lnTo>
                <a:lnTo>
                  <a:pt x="43230" y="97840"/>
                </a:lnTo>
                <a:lnTo>
                  <a:pt x="42557" y="91541"/>
                </a:lnTo>
                <a:lnTo>
                  <a:pt x="42617" y="77897"/>
                </a:lnTo>
                <a:lnTo>
                  <a:pt x="57734" y="40741"/>
                </a:lnTo>
                <a:lnTo>
                  <a:pt x="73533" y="33248"/>
                </a:lnTo>
                <a:lnTo>
                  <a:pt x="150471" y="33248"/>
                </a:lnTo>
                <a:lnTo>
                  <a:pt x="149919" y="32239"/>
                </a:lnTo>
                <a:lnTo>
                  <a:pt x="145707" y="26098"/>
                </a:lnTo>
                <a:lnTo>
                  <a:pt x="144631" y="24841"/>
                </a:lnTo>
                <a:lnTo>
                  <a:pt x="41960" y="24841"/>
                </a:lnTo>
                <a:lnTo>
                  <a:pt x="41960" y="4343"/>
                </a:lnTo>
                <a:close/>
              </a:path>
              <a:path w="163829" h="221614">
                <a:moveTo>
                  <a:pt x="144778" y="145072"/>
                </a:moveTo>
                <a:lnTo>
                  <a:pt x="44754" y="145072"/>
                </a:lnTo>
                <a:lnTo>
                  <a:pt x="49067" y="150623"/>
                </a:lnTo>
                <a:lnTo>
                  <a:pt x="85587" y="168616"/>
                </a:lnTo>
                <a:lnTo>
                  <a:pt x="92900" y="168998"/>
                </a:lnTo>
                <a:lnTo>
                  <a:pt x="101462" y="168568"/>
                </a:lnTo>
                <a:lnTo>
                  <a:pt x="141164" y="149275"/>
                </a:lnTo>
                <a:lnTo>
                  <a:pt x="144778" y="145072"/>
                </a:lnTo>
                <a:close/>
              </a:path>
              <a:path w="163829" h="221614">
                <a:moveTo>
                  <a:pt x="150471" y="33248"/>
                </a:moveTo>
                <a:lnTo>
                  <a:pt x="87807" y="33248"/>
                </a:lnTo>
                <a:lnTo>
                  <a:pt x="93764" y="34747"/>
                </a:lnTo>
                <a:lnTo>
                  <a:pt x="103492" y="40741"/>
                </a:lnTo>
                <a:lnTo>
                  <a:pt x="119205" y="77897"/>
                </a:lnTo>
                <a:lnTo>
                  <a:pt x="119291" y="91541"/>
                </a:lnTo>
                <a:lnTo>
                  <a:pt x="118668" y="97840"/>
                </a:lnTo>
                <a:lnTo>
                  <a:pt x="116192" y="110286"/>
                </a:lnTo>
                <a:lnTo>
                  <a:pt x="114071" y="115735"/>
                </a:lnTo>
                <a:lnTo>
                  <a:pt x="111061" y="120370"/>
                </a:lnTo>
                <a:lnTo>
                  <a:pt x="108064" y="125044"/>
                </a:lnTo>
                <a:lnTo>
                  <a:pt x="104127" y="128816"/>
                </a:lnTo>
                <a:lnTo>
                  <a:pt x="94399" y="134632"/>
                </a:lnTo>
                <a:lnTo>
                  <a:pt x="88328" y="136055"/>
                </a:lnTo>
                <a:lnTo>
                  <a:pt x="151017" y="136055"/>
                </a:lnTo>
                <a:lnTo>
                  <a:pt x="163139" y="94360"/>
                </a:lnTo>
                <a:lnTo>
                  <a:pt x="163410" y="86360"/>
                </a:lnTo>
                <a:lnTo>
                  <a:pt x="163139" y="77897"/>
                </a:lnTo>
                <a:lnTo>
                  <a:pt x="153547" y="38869"/>
                </a:lnTo>
                <a:lnTo>
                  <a:pt x="150471" y="33248"/>
                </a:lnTo>
                <a:close/>
              </a:path>
              <a:path w="163829" h="221614">
                <a:moveTo>
                  <a:pt x="90411" y="0"/>
                </a:moveTo>
                <a:lnTo>
                  <a:pt x="51731" y="13592"/>
                </a:lnTo>
                <a:lnTo>
                  <a:pt x="42557" y="24841"/>
                </a:lnTo>
                <a:lnTo>
                  <a:pt x="144631" y="24841"/>
                </a:lnTo>
                <a:lnTo>
                  <a:pt x="108042" y="1787"/>
                </a:lnTo>
                <a:lnTo>
                  <a:pt x="90411" y="0"/>
                </a:lnTo>
                <a:close/>
              </a:path>
            </a:pathLst>
          </a:custGeom>
          <a:solidFill>
            <a:srgbClr val="FFFFFF"/>
          </a:solidFill>
        </p:spPr>
        <p:txBody>
          <a:bodyPr wrap="square" lIns="0" tIns="0" rIns="0" bIns="0" rtlCol="0"/>
          <a:lstStyle/>
          <a:p>
            <a:endParaRPr/>
          </a:p>
        </p:txBody>
      </p:sp>
      <p:sp>
        <p:nvSpPr>
          <p:cNvPr id="8" name="object 8"/>
          <p:cNvSpPr/>
          <p:nvPr/>
        </p:nvSpPr>
        <p:spPr>
          <a:xfrm>
            <a:off x="9333749" y="2654355"/>
            <a:ext cx="38735" cy="75565"/>
          </a:xfrm>
          <a:custGeom>
            <a:avLst/>
            <a:gdLst/>
            <a:ahLst/>
            <a:cxnLst/>
            <a:rect l="l" t="t" r="r" b="b"/>
            <a:pathLst>
              <a:path w="38734" h="75564">
                <a:moveTo>
                  <a:pt x="11379" y="1905"/>
                </a:moveTo>
                <a:lnTo>
                  <a:pt x="0" y="1905"/>
                </a:lnTo>
                <a:lnTo>
                  <a:pt x="0" y="75476"/>
                </a:lnTo>
                <a:lnTo>
                  <a:pt x="12090" y="75476"/>
                </a:lnTo>
                <a:lnTo>
                  <a:pt x="12090" y="38011"/>
                </a:lnTo>
                <a:lnTo>
                  <a:pt x="12572" y="33807"/>
                </a:lnTo>
                <a:lnTo>
                  <a:pt x="21343" y="17424"/>
                </a:lnTo>
                <a:lnTo>
                  <a:pt x="11379" y="17424"/>
                </a:lnTo>
                <a:lnTo>
                  <a:pt x="11379" y="1905"/>
                </a:lnTo>
                <a:close/>
              </a:path>
              <a:path w="38734" h="75564">
                <a:moveTo>
                  <a:pt x="32156" y="0"/>
                </a:moveTo>
                <a:lnTo>
                  <a:pt x="26746" y="1346"/>
                </a:lnTo>
                <a:lnTo>
                  <a:pt x="18199" y="7023"/>
                </a:lnTo>
                <a:lnTo>
                  <a:pt x="14604" y="11442"/>
                </a:lnTo>
                <a:lnTo>
                  <a:pt x="11658" y="17424"/>
                </a:lnTo>
                <a:lnTo>
                  <a:pt x="21343" y="17424"/>
                </a:lnTo>
                <a:lnTo>
                  <a:pt x="22910" y="16319"/>
                </a:lnTo>
                <a:lnTo>
                  <a:pt x="29730" y="13665"/>
                </a:lnTo>
                <a:lnTo>
                  <a:pt x="33870" y="13004"/>
                </a:lnTo>
                <a:lnTo>
                  <a:pt x="38709" y="13004"/>
                </a:lnTo>
                <a:lnTo>
                  <a:pt x="38709" y="190"/>
                </a:lnTo>
                <a:lnTo>
                  <a:pt x="32156"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032"/>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686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a:spLocks noGrp="1"/>
          </p:cNvSpPr>
          <p:nvPr>
            <p:ph type="title"/>
          </p:nvPr>
        </p:nvSpPr>
        <p:spPr>
          <a:xfrm>
            <a:off x="2927076" y="2436247"/>
            <a:ext cx="3024505" cy="368300"/>
          </a:xfrm>
          <a:prstGeom prst="rect">
            <a:avLst/>
          </a:prstGeom>
        </p:spPr>
        <p:txBody>
          <a:bodyPr vert="horz" wrap="square" lIns="0" tIns="0" rIns="0" bIns="0" rtlCol="0">
            <a:spAutoFit/>
          </a:bodyPr>
          <a:lstStyle/>
          <a:p>
            <a:pPr marL="12700">
              <a:lnSpc>
                <a:spcPct val="100000"/>
              </a:lnSpc>
              <a:tabLst>
                <a:tab pos="1393190" algn="l"/>
              </a:tabLst>
            </a:pPr>
            <a:r>
              <a:rPr spc="40" dirty="0">
                <a:solidFill>
                  <a:srgbClr val="8E9C9C"/>
                </a:solidFill>
              </a:rPr>
              <a:t>energising	opportunities</a:t>
            </a:r>
          </a:p>
        </p:txBody>
      </p:sp>
      <p:sp>
        <p:nvSpPr>
          <p:cNvPr id="10" name="object 10"/>
          <p:cNvSpPr/>
          <p:nvPr/>
        </p:nvSpPr>
        <p:spPr>
          <a:xfrm>
            <a:off x="0" y="2715921"/>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1" name="object 11"/>
          <p:cNvSpPr/>
          <p:nvPr/>
        </p:nvSpPr>
        <p:spPr>
          <a:xfrm>
            <a:off x="0" y="2575229"/>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2" name="object 12"/>
          <p:cNvSpPr/>
          <p:nvPr/>
        </p:nvSpPr>
        <p:spPr>
          <a:xfrm>
            <a:off x="4440053"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032"/>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686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a:spLocks noGrp="1"/>
          </p:cNvSpPr>
          <p:nvPr>
            <p:ph type="title"/>
          </p:nvPr>
        </p:nvSpPr>
        <p:spPr>
          <a:xfrm>
            <a:off x="2927076" y="2436247"/>
            <a:ext cx="3024505" cy="368300"/>
          </a:xfrm>
          <a:prstGeom prst="rect">
            <a:avLst/>
          </a:prstGeom>
        </p:spPr>
        <p:txBody>
          <a:bodyPr vert="horz" wrap="square" lIns="0" tIns="0" rIns="0" bIns="0" rtlCol="0">
            <a:spAutoFit/>
          </a:bodyPr>
          <a:lstStyle/>
          <a:p>
            <a:pPr marL="12700">
              <a:lnSpc>
                <a:spcPct val="100000"/>
              </a:lnSpc>
              <a:tabLst>
                <a:tab pos="1393190" algn="l"/>
              </a:tabLst>
            </a:pPr>
            <a:r>
              <a:rPr spc="40" dirty="0">
                <a:solidFill>
                  <a:srgbClr val="E9EAE9"/>
                </a:solidFill>
              </a:rPr>
              <a:t>energising	</a:t>
            </a:r>
            <a:r>
              <a:rPr spc="40" dirty="0">
                <a:solidFill>
                  <a:srgbClr val="8E9C9C"/>
                </a:solidFill>
              </a:rPr>
              <a:t>o</a:t>
            </a:r>
            <a:r>
              <a:rPr spc="40" dirty="0">
                <a:solidFill>
                  <a:srgbClr val="E9EAE9"/>
                </a:solidFill>
              </a:rPr>
              <a:t>pportunities</a:t>
            </a:r>
          </a:p>
        </p:txBody>
      </p:sp>
      <p:sp>
        <p:nvSpPr>
          <p:cNvPr id="10" name="object 10"/>
          <p:cNvSpPr/>
          <p:nvPr/>
        </p:nvSpPr>
        <p:spPr>
          <a:xfrm>
            <a:off x="0" y="2715921"/>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1" name="object 11"/>
          <p:cNvSpPr/>
          <p:nvPr/>
        </p:nvSpPr>
        <p:spPr>
          <a:xfrm>
            <a:off x="0" y="2575229"/>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2" name="object 12"/>
          <p:cNvSpPr/>
          <p:nvPr/>
        </p:nvSpPr>
        <p:spPr>
          <a:xfrm>
            <a:off x="4440053"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032"/>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686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a:spLocks noGrp="1"/>
          </p:cNvSpPr>
          <p:nvPr>
            <p:ph type="title"/>
          </p:nvPr>
        </p:nvSpPr>
        <p:spPr>
          <a:xfrm>
            <a:off x="2927076" y="2436247"/>
            <a:ext cx="3024505" cy="368300"/>
          </a:xfrm>
          <a:prstGeom prst="rect">
            <a:avLst/>
          </a:prstGeom>
        </p:spPr>
        <p:txBody>
          <a:bodyPr vert="horz" wrap="square" lIns="0" tIns="0" rIns="0" bIns="0" rtlCol="0">
            <a:spAutoFit/>
          </a:bodyPr>
          <a:lstStyle/>
          <a:p>
            <a:pPr marL="12700">
              <a:lnSpc>
                <a:spcPct val="100000"/>
              </a:lnSpc>
              <a:tabLst>
                <a:tab pos="1393190" algn="l"/>
              </a:tabLst>
            </a:pPr>
            <a:r>
              <a:rPr spc="40" dirty="0">
                <a:solidFill>
                  <a:srgbClr val="E9EAE9"/>
                </a:solidFill>
              </a:rPr>
              <a:t>energising	</a:t>
            </a:r>
            <a:r>
              <a:rPr spc="40" dirty="0">
                <a:solidFill>
                  <a:srgbClr val="8E9C9C"/>
                </a:solidFill>
              </a:rPr>
              <a:t>o</a:t>
            </a:r>
            <a:r>
              <a:rPr spc="40" dirty="0">
                <a:solidFill>
                  <a:srgbClr val="E9EAE9"/>
                </a:solidFill>
              </a:rPr>
              <a:t>pportunities</a:t>
            </a:r>
          </a:p>
        </p:txBody>
      </p:sp>
      <p:sp>
        <p:nvSpPr>
          <p:cNvPr id="10" name="object 10"/>
          <p:cNvSpPr/>
          <p:nvPr/>
        </p:nvSpPr>
        <p:spPr>
          <a:xfrm>
            <a:off x="4708183" y="1051232"/>
            <a:ext cx="455930" cy="462915"/>
          </a:xfrm>
          <a:custGeom>
            <a:avLst/>
            <a:gdLst/>
            <a:ahLst/>
            <a:cxnLst/>
            <a:rect l="l" t="t" r="r" b="b"/>
            <a:pathLst>
              <a:path w="455929" h="462915">
                <a:moveTo>
                  <a:pt x="143141" y="13411"/>
                </a:moveTo>
                <a:lnTo>
                  <a:pt x="0" y="13411"/>
                </a:lnTo>
                <a:lnTo>
                  <a:pt x="0" y="462521"/>
                </a:lnTo>
                <a:lnTo>
                  <a:pt x="143141" y="462521"/>
                </a:lnTo>
                <a:lnTo>
                  <a:pt x="143141" y="254063"/>
                </a:lnTo>
                <a:lnTo>
                  <a:pt x="149753" y="197883"/>
                </a:lnTo>
                <a:lnTo>
                  <a:pt x="168525" y="158897"/>
                </a:lnTo>
                <a:lnTo>
                  <a:pt x="197866" y="136182"/>
                </a:lnTo>
                <a:lnTo>
                  <a:pt x="236181" y="128816"/>
                </a:lnTo>
                <a:lnTo>
                  <a:pt x="447869" y="128816"/>
                </a:lnTo>
                <a:lnTo>
                  <a:pt x="433401" y="88395"/>
                </a:lnTo>
                <a:lnTo>
                  <a:pt x="410986" y="56349"/>
                </a:lnTo>
                <a:lnTo>
                  <a:pt x="143141" y="56349"/>
                </a:lnTo>
                <a:lnTo>
                  <a:pt x="143141" y="13411"/>
                </a:lnTo>
                <a:close/>
              </a:path>
              <a:path w="455929" h="462915">
                <a:moveTo>
                  <a:pt x="447869" y="128816"/>
                </a:moveTo>
                <a:lnTo>
                  <a:pt x="236181" y="128816"/>
                </a:lnTo>
                <a:lnTo>
                  <a:pt x="267453" y="135232"/>
                </a:lnTo>
                <a:lnTo>
                  <a:pt x="291761" y="153308"/>
                </a:lnTo>
                <a:lnTo>
                  <a:pt x="307514" y="181279"/>
                </a:lnTo>
                <a:lnTo>
                  <a:pt x="313118" y="217385"/>
                </a:lnTo>
                <a:lnTo>
                  <a:pt x="313118" y="462521"/>
                </a:lnTo>
                <a:lnTo>
                  <a:pt x="455371" y="462521"/>
                </a:lnTo>
                <a:lnTo>
                  <a:pt x="455371" y="186969"/>
                </a:lnTo>
                <a:lnTo>
                  <a:pt x="449717" y="133979"/>
                </a:lnTo>
                <a:lnTo>
                  <a:pt x="447869" y="128816"/>
                </a:lnTo>
                <a:close/>
              </a:path>
              <a:path w="455929" h="462915">
                <a:moveTo>
                  <a:pt x="280911" y="0"/>
                </a:moveTo>
                <a:lnTo>
                  <a:pt x="240393" y="3773"/>
                </a:lnTo>
                <a:lnTo>
                  <a:pt x="203644" y="14758"/>
                </a:lnTo>
                <a:lnTo>
                  <a:pt x="171086" y="32452"/>
                </a:lnTo>
                <a:lnTo>
                  <a:pt x="143141" y="56349"/>
                </a:lnTo>
                <a:lnTo>
                  <a:pt x="410986" y="56349"/>
                </a:lnTo>
                <a:lnTo>
                  <a:pt x="407393" y="51212"/>
                </a:lnTo>
                <a:lnTo>
                  <a:pt x="372663" y="23423"/>
                </a:lnTo>
                <a:lnTo>
                  <a:pt x="330179" y="6021"/>
                </a:lnTo>
                <a:lnTo>
                  <a:pt x="280911" y="0"/>
                </a:lnTo>
                <a:close/>
              </a:path>
            </a:pathLst>
          </a:custGeom>
          <a:solidFill>
            <a:srgbClr val="E9EAE9"/>
          </a:solidFill>
        </p:spPr>
        <p:txBody>
          <a:bodyPr wrap="square" lIns="0" tIns="0" rIns="0" bIns="0" rtlCol="0"/>
          <a:lstStyle/>
          <a:p>
            <a:endParaRPr/>
          </a:p>
        </p:txBody>
      </p:sp>
      <p:sp>
        <p:nvSpPr>
          <p:cNvPr id="11" name="object 11"/>
          <p:cNvSpPr/>
          <p:nvPr/>
        </p:nvSpPr>
        <p:spPr>
          <a:xfrm>
            <a:off x="5741394" y="1051224"/>
            <a:ext cx="415290" cy="476250"/>
          </a:xfrm>
          <a:custGeom>
            <a:avLst/>
            <a:gdLst/>
            <a:ahLst/>
            <a:cxnLst/>
            <a:rect l="l" t="t" r="r" b="b"/>
            <a:pathLst>
              <a:path w="415289" h="476250">
                <a:moveTo>
                  <a:pt x="139560" y="316699"/>
                </a:moveTo>
                <a:lnTo>
                  <a:pt x="0" y="345325"/>
                </a:lnTo>
                <a:lnTo>
                  <a:pt x="13586" y="386998"/>
                </a:lnTo>
                <a:lnTo>
                  <a:pt x="38034" y="420146"/>
                </a:lnTo>
                <a:lnTo>
                  <a:pt x="71677" y="445192"/>
                </a:lnTo>
                <a:lnTo>
                  <a:pt x="112850" y="462558"/>
                </a:lnTo>
                <a:lnTo>
                  <a:pt x="159888" y="472669"/>
                </a:lnTo>
                <a:lnTo>
                  <a:pt x="211124" y="475945"/>
                </a:lnTo>
                <a:lnTo>
                  <a:pt x="267240" y="471641"/>
                </a:lnTo>
                <a:lnTo>
                  <a:pt x="316498" y="458813"/>
                </a:lnTo>
                <a:lnTo>
                  <a:pt x="357404" y="437586"/>
                </a:lnTo>
                <a:lnTo>
                  <a:pt x="388470" y="408083"/>
                </a:lnTo>
                <a:lnTo>
                  <a:pt x="408203" y="370430"/>
                </a:lnTo>
                <a:lnTo>
                  <a:pt x="408346" y="369481"/>
                </a:lnTo>
                <a:lnTo>
                  <a:pt x="219176" y="369481"/>
                </a:lnTo>
                <a:lnTo>
                  <a:pt x="191388" y="366643"/>
                </a:lnTo>
                <a:lnTo>
                  <a:pt x="167290" y="357516"/>
                </a:lnTo>
                <a:lnTo>
                  <a:pt x="149232" y="341175"/>
                </a:lnTo>
                <a:lnTo>
                  <a:pt x="139560" y="316699"/>
                </a:lnTo>
                <a:close/>
              </a:path>
              <a:path w="415289" h="476250">
                <a:moveTo>
                  <a:pt x="203974" y="0"/>
                </a:moveTo>
                <a:lnTo>
                  <a:pt x="150206" y="4865"/>
                </a:lnTo>
                <a:lnTo>
                  <a:pt x="103373" y="18950"/>
                </a:lnTo>
                <a:lnTo>
                  <a:pt x="64743" y="41484"/>
                </a:lnTo>
                <a:lnTo>
                  <a:pt x="35581" y="71697"/>
                </a:lnTo>
                <a:lnTo>
                  <a:pt x="17155" y="108820"/>
                </a:lnTo>
                <a:lnTo>
                  <a:pt x="10731" y="152082"/>
                </a:lnTo>
                <a:lnTo>
                  <a:pt x="19439" y="200175"/>
                </a:lnTo>
                <a:lnTo>
                  <a:pt x="44837" y="238199"/>
                </a:lnTo>
                <a:lnTo>
                  <a:pt x="85837" y="265819"/>
                </a:lnTo>
                <a:lnTo>
                  <a:pt x="141350" y="282702"/>
                </a:lnTo>
                <a:lnTo>
                  <a:pt x="232600" y="300596"/>
                </a:lnTo>
                <a:lnTo>
                  <a:pt x="253557" y="306271"/>
                </a:lnTo>
                <a:lnTo>
                  <a:pt x="267381" y="313791"/>
                </a:lnTo>
                <a:lnTo>
                  <a:pt x="274996" y="322988"/>
                </a:lnTo>
                <a:lnTo>
                  <a:pt x="277329" y="333692"/>
                </a:lnTo>
                <a:lnTo>
                  <a:pt x="273528" y="347594"/>
                </a:lnTo>
                <a:lnTo>
                  <a:pt x="262345" y="358973"/>
                </a:lnTo>
                <a:lnTo>
                  <a:pt x="244116" y="366659"/>
                </a:lnTo>
                <a:lnTo>
                  <a:pt x="219176" y="369481"/>
                </a:lnTo>
                <a:lnTo>
                  <a:pt x="408346" y="369481"/>
                </a:lnTo>
                <a:lnTo>
                  <a:pt x="415112" y="324751"/>
                </a:lnTo>
                <a:lnTo>
                  <a:pt x="407632" y="278230"/>
                </a:lnTo>
                <a:lnTo>
                  <a:pt x="384803" y="239090"/>
                </a:lnTo>
                <a:lnTo>
                  <a:pt x="346039" y="209008"/>
                </a:lnTo>
                <a:lnTo>
                  <a:pt x="290753" y="189661"/>
                </a:lnTo>
                <a:lnTo>
                  <a:pt x="185178" y="168186"/>
                </a:lnTo>
                <a:lnTo>
                  <a:pt x="167792" y="162414"/>
                </a:lnTo>
                <a:lnTo>
                  <a:pt x="157451" y="154881"/>
                </a:lnTo>
                <a:lnTo>
                  <a:pt x="152478" y="146174"/>
                </a:lnTo>
                <a:lnTo>
                  <a:pt x="151193" y="136880"/>
                </a:lnTo>
                <a:lnTo>
                  <a:pt x="153751" y="124635"/>
                </a:lnTo>
                <a:lnTo>
                  <a:pt x="162263" y="113398"/>
                </a:lnTo>
                <a:lnTo>
                  <a:pt x="177987" y="105180"/>
                </a:lnTo>
                <a:lnTo>
                  <a:pt x="202183" y="101993"/>
                </a:lnTo>
                <a:lnTo>
                  <a:pt x="398000" y="101993"/>
                </a:lnTo>
                <a:lnTo>
                  <a:pt x="394393" y="92263"/>
                </a:lnTo>
                <a:lnTo>
                  <a:pt x="371966" y="60839"/>
                </a:lnTo>
                <a:lnTo>
                  <a:pt x="341190" y="35229"/>
                </a:lnTo>
                <a:lnTo>
                  <a:pt x="302585" y="16105"/>
                </a:lnTo>
                <a:lnTo>
                  <a:pt x="256673" y="4138"/>
                </a:lnTo>
                <a:lnTo>
                  <a:pt x="203974" y="0"/>
                </a:lnTo>
                <a:close/>
              </a:path>
              <a:path w="415289" h="476250">
                <a:moveTo>
                  <a:pt x="398000" y="101993"/>
                </a:moveTo>
                <a:lnTo>
                  <a:pt x="202183" y="101993"/>
                </a:lnTo>
                <a:lnTo>
                  <a:pt x="231786" y="106340"/>
                </a:lnTo>
                <a:lnTo>
                  <a:pt x="254515" y="117983"/>
                </a:lnTo>
                <a:lnTo>
                  <a:pt x="269865" y="134826"/>
                </a:lnTo>
                <a:lnTo>
                  <a:pt x="277329" y="154774"/>
                </a:lnTo>
                <a:lnTo>
                  <a:pt x="407949" y="128828"/>
                </a:lnTo>
                <a:lnTo>
                  <a:pt x="398000" y="101993"/>
                </a:lnTo>
                <a:close/>
              </a:path>
            </a:pathLst>
          </a:custGeom>
          <a:solidFill>
            <a:srgbClr val="E9EAE9"/>
          </a:solidFill>
        </p:spPr>
        <p:txBody>
          <a:bodyPr wrap="square" lIns="0" tIns="0" rIns="0" bIns="0" rtlCol="0"/>
          <a:lstStyle/>
          <a:p>
            <a:endParaRPr/>
          </a:p>
        </p:txBody>
      </p:sp>
      <p:sp>
        <p:nvSpPr>
          <p:cNvPr id="12" name="object 12"/>
          <p:cNvSpPr/>
          <p:nvPr/>
        </p:nvSpPr>
        <p:spPr>
          <a:xfrm>
            <a:off x="3946309" y="1063409"/>
            <a:ext cx="142875" cy="450850"/>
          </a:xfrm>
          <a:custGeom>
            <a:avLst/>
            <a:gdLst/>
            <a:ahLst/>
            <a:cxnLst/>
            <a:rect l="l" t="t" r="r" b="b"/>
            <a:pathLst>
              <a:path w="142875" h="450850">
                <a:moveTo>
                  <a:pt x="0" y="0"/>
                </a:moveTo>
                <a:lnTo>
                  <a:pt x="142316" y="0"/>
                </a:lnTo>
                <a:lnTo>
                  <a:pt x="142316" y="450392"/>
                </a:lnTo>
                <a:lnTo>
                  <a:pt x="0" y="450392"/>
                </a:lnTo>
                <a:lnTo>
                  <a:pt x="0" y="0"/>
                </a:lnTo>
                <a:close/>
              </a:path>
            </a:pathLst>
          </a:custGeom>
          <a:solidFill>
            <a:srgbClr val="E9EAE9"/>
          </a:solidFill>
        </p:spPr>
        <p:txBody>
          <a:bodyPr wrap="square" lIns="0" tIns="0" rIns="0" bIns="0" rtlCol="0"/>
          <a:lstStyle/>
          <a:p>
            <a:endParaRPr/>
          </a:p>
        </p:txBody>
      </p:sp>
      <p:sp>
        <p:nvSpPr>
          <p:cNvPr id="13" name="object 13"/>
          <p:cNvSpPr/>
          <p:nvPr/>
        </p:nvSpPr>
        <p:spPr>
          <a:xfrm>
            <a:off x="4152949" y="104123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370" y="364261"/>
                </a:lnTo>
                <a:lnTo>
                  <a:pt x="202151" y="355130"/>
                </a:lnTo>
                <a:lnTo>
                  <a:pt x="165227" y="330231"/>
                </a:lnTo>
                <a:lnTo>
                  <a:pt x="140332" y="293302"/>
                </a:lnTo>
                <a:lnTo>
                  <a:pt x="131203" y="248081"/>
                </a:lnTo>
                <a:lnTo>
                  <a:pt x="140332" y="202863"/>
                </a:lnTo>
                <a:lnTo>
                  <a:pt x="165227" y="165938"/>
                </a:lnTo>
                <a:lnTo>
                  <a:pt x="202151" y="141043"/>
                </a:lnTo>
                <a:lnTo>
                  <a:pt x="247370"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370" y="131914"/>
                </a:lnTo>
                <a:lnTo>
                  <a:pt x="292591" y="141043"/>
                </a:lnTo>
                <a:lnTo>
                  <a:pt x="329520" y="165938"/>
                </a:lnTo>
                <a:lnTo>
                  <a:pt x="354419" y="202863"/>
                </a:lnTo>
                <a:lnTo>
                  <a:pt x="363550" y="248081"/>
                </a:lnTo>
                <a:lnTo>
                  <a:pt x="354419" y="293302"/>
                </a:lnTo>
                <a:lnTo>
                  <a:pt x="329520" y="330231"/>
                </a:lnTo>
                <a:lnTo>
                  <a:pt x="292591" y="355130"/>
                </a:lnTo>
                <a:lnTo>
                  <a:pt x="247370"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8E9C9C"/>
          </a:solidFill>
        </p:spPr>
        <p:txBody>
          <a:bodyPr wrap="square" lIns="0" tIns="0" rIns="0" bIns="0" rtlCol="0"/>
          <a:lstStyle/>
          <a:p>
            <a:endParaRPr/>
          </a:p>
        </p:txBody>
      </p:sp>
      <p:sp>
        <p:nvSpPr>
          <p:cNvPr id="14" name="object 14"/>
          <p:cNvSpPr/>
          <p:nvPr/>
        </p:nvSpPr>
        <p:spPr>
          <a:xfrm>
            <a:off x="3931141" y="81958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8E9C9C"/>
          </a:solidFill>
        </p:spPr>
        <p:txBody>
          <a:bodyPr wrap="square" lIns="0" tIns="0" rIns="0" bIns="0" rtlCol="0"/>
          <a:lstStyle/>
          <a:p>
            <a:endParaRPr/>
          </a:p>
        </p:txBody>
      </p:sp>
      <p:sp>
        <p:nvSpPr>
          <p:cNvPr id="15" name="object 15"/>
          <p:cNvSpPr/>
          <p:nvPr/>
        </p:nvSpPr>
        <p:spPr>
          <a:xfrm>
            <a:off x="5216639" y="104123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903" y="364261"/>
                </a:lnTo>
                <a:lnTo>
                  <a:pt x="202685" y="355130"/>
                </a:lnTo>
                <a:lnTo>
                  <a:pt x="165760" y="330231"/>
                </a:lnTo>
                <a:lnTo>
                  <a:pt x="140865" y="293302"/>
                </a:lnTo>
                <a:lnTo>
                  <a:pt x="131737" y="248081"/>
                </a:lnTo>
                <a:lnTo>
                  <a:pt x="140865" y="202863"/>
                </a:lnTo>
                <a:lnTo>
                  <a:pt x="165760" y="165938"/>
                </a:lnTo>
                <a:lnTo>
                  <a:pt x="202685" y="141043"/>
                </a:lnTo>
                <a:lnTo>
                  <a:pt x="247903"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903" y="131914"/>
                </a:lnTo>
                <a:lnTo>
                  <a:pt x="293124" y="141043"/>
                </a:lnTo>
                <a:lnTo>
                  <a:pt x="330053" y="165938"/>
                </a:lnTo>
                <a:lnTo>
                  <a:pt x="354953" y="202863"/>
                </a:lnTo>
                <a:lnTo>
                  <a:pt x="364083" y="248081"/>
                </a:lnTo>
                <a:lnTo>
                  <a:pt x="354953" y="293302"/>
                </a:lnTo>
                <a:lnTo>
                  <a:pt x="330053" y="330231"/>
                </a:lnTo>
                <a:lnTo>
                  <a:pt x="293124" y="355130"/>
                </a:lnTo>
                <a:lnTo>
                  <a:pt x="247903"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E9EAE9"/>
          </a:solidFill>
        </p:spPr>
        <p:txBody>
          <a:bodyPr wrap="square" lIns="0" tIns="0" rIns="0" bIns="0" rtlCol="0"/>
          <a:lstStyle/>
          <a:p>
            <a:endParaRPr/>
          </a:p>
        </p:txBody>
      </p:sp>
      <p:sp>
        <p:nvSpPr>
          <p:cNvPr id="16" name="object 16"/>
          <p:cNvSpPr/>
          <p:nvPr/>
        </p:nvSpPr>
        <p:spPr>
          <a:xfrm>
            <a:off x="4400320" y="1606027"/>
            <a:ext cx="0" cy="887730"/>
          </a:xfrm>
          <a:custGeom>
            <a:avLst/>
            <a:gdLst/>
            <a:ahLst/>
            <a:cxnLst/>
            <a:rect l="l" t="t" r="r" b="b"/>
            <a:pathLst>
              <a:path h="887730">
                <a:moveTo>
                  <a:pt x="0" y="0"/>
                </a:moveTo>
                <a:lnTo>
                  <a:pt x="0" y="887717"/>
                </a:lnTo>
              </a:path>
            </a:pathLst>
          </a:custGeom>
          <a:ln w="6350">
            <a:solidFill>
              <a:srgbClr val="2FB888"/>
            </a:solidFill>
          </a:ln>
        </p:spPr>
        <p:txBody>
          <a:bodyPr wrap="square" lIns="0" tIns="0" rIns="0" bIns="0" rtlCol="0"/>
          <a:lstStyle/>
          <a:p>
            <a:endParaRPr/>
          </a:p>
        </p:txBody>
      </p:sp>
      <p:sp>
        <p:nvSpPr>
          <p:cNvPr id="17" name="object 17"/>
          <p:cNvSpPr/>
          <p:nvPr/>
        </p:nvSpPr>
        <p:spPr>
          <a:xfrm>
            <a:off x="4368368" y="2449401"/>
            <a:ext cx="64769" cy="52069"/>
          </a:xfrm>
          <a:custGeom>
            <a:avLst/>
            <a:gdLst/>
            <a:ahLst/>
            <a:cxnLst/>
            <a:rect l="l" t="t" r="r" b="b"/>
            <a:pathLst>
              <a:path w="64770" h="52069">
                <a:moveTo>
                  <a:pt x="2946" y="0"/>
                </a:moveTo>
                <a:lnTo>
                  <a:pt x="520" y="1549"/>
                </a:lnTo>
                <a:lnTo>
                  <a:pt x="0" y="2578"/>
                </a:lnTo>
                <a:lnTo>
                  <a:pt x="0" y="4203"/>
                </a:lnTo>
                <a:lnTo>
                  <a:pt x="165" y="4800"/>
                </a:lnTo>
                <a:lnTo>
                  <a:pt x="29857" y="51422"/>
                </a:lnTo>
                <a:lnTo>
                  <a:pt x="30860" y="51981"/>
                </a:lnTo>
                <a:lnTo>
                  <a:pt x="33032" y="51981"/>
                </a:lnTo>
                <a:lnTo>
                  <a:pt x="34048" y="51422"/>
                </a:lnTo>
                <a:lnTo>
                  <a:pt x="39483" y="42887"/>
                </a:lnTo>
                <a:lnTo>
                  <a:pt x="31953" y="42887"/>
                </a:lnTo>
                <a:lnTo>
                  <a:pt x="4914" y="431"/>
                </a:lnTo>
                <a:lnTo>
                  <a:pt x="2946" y="0"/>
                </a:lnTo>
                <a:close/>
              </a:path>
              <a:path w="64770" h="52069">
                <a:moveTo>
                  <a:pt x="60959" y="0"/>
                </a:moveTo>
                <a:lnTo>
                  <a:pt x="58991" y="431"/>
                </a:lnTo>
                <a:lnTo>
                  <a:pt x="31953" y="42887"/>
                </a:lnTo>
                <a:lnTo>
                  <a:pt x="39483" y="42887"/>
                </a:lnTo>
                <a:lnTo>
                  <a:pt x="64338" y="3860"/>
                </a:lnTo>
                <a:lnTo>
                  <a:pt x="63906" y="1879"/>
                </a:lnTo>
                <a:lnTo>
                  <a:pt x="60959" y="0"/>
                </a:lnTo>
                <a:close/>
              </a:path>
            </a:pathLst>
          </a:custGeom>
          <a:solidFill>
            <a:srgbClr val="2FB888"/>
          </a:solidFill>
        </p:spPr>
        <p:txBody>
          <a:bodyPr wrap="square" lIns="0" tIns="0" rIns="0" bIns="0" rtlCol="0"/>
          <a:lstStyle/>
          <a:p>
            <a:endParaRPr/>
          </a:p>
        </p:txBody>
      </p:sp>
      <p:sp>
        <p:nvSpPr>
          <p:cNvPr id="18" name="object 18"/>
          <p:cNvSpPr/>
          <p:nvPr/>
        </p:nvSpPr>
        <p:spPr>
          <a:xfrm>
            <a:off x="0" y="2715921"/>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9" name="object 19"/>
          <p:cNvSpPr/>
          <p:nvPr/>
        </p:nvSpPr>
        <p:spPr>
          <a:xfrm>
            <a:off x="0" y="2575229"/>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20" name="object 20"/>
          <p:cNvSpPr/>
          <p:nvPr/>
        </p:nvSpPr>
        <p:spPr>
          <a:xfrm>
            <a:off x="4440053"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21" name="object 2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2" name="object 22"/>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032"/>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686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p:nvPr/>
        </p:nvSpPr>
        <p:spPr>
          <a:xfrm>
            <a:off x="2928019" y="2436247"/>
            <a:ext cx="1250950" cy="368300"/>
          </a:xfrm>
          <a:prstGeom prst="rect">
            <a:avLst/>
          </a:prstGeom>
        </p:spPr>
        <p:txBody>
          <a:bodyPr vert="horz" wrap="square" lIns="0" tIns="0" rIns="0" bIns="0" rtlCol="0">
            <a:spAutoFit/>
          </a:bodyPr>
          <a:lstStyle/>
          <a:p>
            <a:pPr marL="12700">
              <a:lnSpc>
                <a:spcPct val="100000"/>
              </a:lnSpc>
            </a:pPr>
            <a:r>
              <a:rPr sz="2200" spc="35" dirty="0">
                <a:solidFill>
                  <a:srgbClr val="E7E8E7"/>
                </a:solidFill>
                <a:latin typeface="Calibri"/>
                <a:cs typeface="Calibri"/>
              </a:rPr>
              <a:t>e</a:t>
            </a:r>
            <a:r>
              <a:rPr sz="2200" spc="-75" dirty="0">
                <a:solidFill>
                  <a:srgbClr val="E7E8E7"/>
                </a:solidFill>
                <a:latin typeface="Calibri"/>
                <a:cs typeface="Calibri"/>
              </a:rPr>
              <a:t>n</a:t>
            </a:r>
            <a:r>
              <a:rPr sz="2200" spc="45" dirty="0">
                <a:solidFill>
                  <a:srgbClr val="E7E8E7"/>
                </a:solidFill>
                <a:latin typeface="Calibri"/>
                <a:cs typeface="Calibri"/>
              </a:rPr>
              <a:t>e</a:t>
            </a:r>
            <a:r>
              <a:rPr sz="2200" spc="-15" dirty="0">
                <a:solidFill>
                  <a:srgbClr val="E7E8E7"/>
                </a:solidFill>
                <a:latin typeface="Calibri"/>
                <a:cs typeface="Calibri"/>
              </a:rPr>
              <a:t>r</a:t>
            </a:r>
            <a:r>
              <a:rPr sz="2200" spc="125" dirty="0">
                <a:solidFill>
                  <a:srgbClr val="E7E8E7"/>
                </a:solidFill>
                <a:latin typeface="Calibri"/>
                <a:cs typeface="Calibri"/>
              </a:rPr>
              <a:t>g</a:t>
            </a:r>
            <a:r>
              <a:rPr sz="2200" spc="30" dirty="0">
                <a:solidFill>
                  <a:srgbClr val="E7E8E7"/>
                </a:solidFill>
                <a:latin typeface="Calibri"/>
                <a:cs typeface="Calibri"/>
              </a:rPr>
              <a:t>i</a:t>
            </a:r>
            <a:r>
              <a:rPr sz="2200" spc="130" dirty="0">
                <a:solidFill>
                  <a:srgbClr val="E7E8E7"/>
                </a:solidFill>
                <a:latin typeface="Calibri"/>
                <a:cs typeface="Calibri"/>
              </a:rPr>
              <a:t>s</a:t>
            </a:r>
            <a:r>
              <a:rPr sz="2200" spc="80" dirty="0">
                <a:solidFill>
                  <a:srgbClr val="E7E8E7"/>
                </a:solidFill>
                <a:latin typeface="Calibri"/>
                <a:cs typeface="Calibri"/>
              </a:rPr>
              <a:t>i</a:t>
            </a:r>
            <a:r>
              <a:rPr sz="2200" spc="-50" dirty="0">
                <a:solidFill>
                  <a:srgbClr val="E7E8E7"/>
                </a:solidFill>
                <a:latin typeface="Calibri"/>
                <a:cs typeface="Calibri"/>
              </a:rPr>
              <a:t>n</a:t>
            </a:r>
            <a:r>
              <a:rPr sz="2200" spc="90" dirty="0">
                <a:solidFill>
                  <a:srgbClr val="E7E8E7"/>
                </a:solidFill>
                <a:latin typeface="Calibri"/>
                <a:cs typeface="Calibri"/>
              </a:rPr>
              <a:t>g</a:t>
            </a:r>
            <a:endParaRPr sz="2200">
              <a:latin typeface="Calibri"/>
              <a:cs typeface="Calibri"/>
            </a:endParaRPr>
          </a:p>
        </p:txBody>
      </p:sp>
      <p:sp>
        <p:nvSpPr>
          <p:cNvPr id="10" name="object 10"/>
          <p:cNvSpPr txBox="1">
            <a:spLocks noGrp="1"/>
          </p:cNvSpPr>
          <p:nvPr>
            <p:ph type="title"/>
          </p:nvPr>
        </p:nvSpPr>
        <p:spPr>
          <a:xfrm>
            <a:off x="4459354" y="2436247"/>
            <a:ext cx="1492250" cy="368300"/>
          </a:xfrm>
          <a:prstGeom prst="rect">
            <a:avLst/>
          </a:prstGeom>
        </p:spPr>
        <p:txBody>
          <a:bodyPr vert="horz" wrap="square" lIns="0" tIns="0" rIns="0" bIns="0" rtlCol="0">
            <a:spAutoFit/>
          </a:bodyPr>
          <a:lstStyle/>
          <a:p>
            <a:pPr marL="12700">
              <a:lnSpc>
                <a:spcPct val="100000"/>
              </a:lnSpc>
            </a:pPr>
            <a:r>
              <a:rPr spc="40" dirty="0">
                <a:solidFill>
                  <a:srgbClr val="E7E8E7"/>
                </a:solidFill>
              </a:rPr>
              <a:t>p</a:t>
            </a:r>
            <a:r>
              <a:rPr spc="20" dirty="0">
                <a:solidFill>
                  <a:srgbClr val="E7E8E7"/>
                </a:solidFill>
              </a:rPr>
              <a:t>p</a:t>
            </a:r>
            <a:r>
              <a:rPr spc="15" dirty="0">
                <a:solidFill>
                  <a:srgbClr val="E7E8E7"/>
                </a:solidFill>
              </a:rPr>
              <a:t>o</a:t>
            </a:r>
            <a:r>
              <a:rPr spc="75" dirty="0">
                <a:solidFill>
                  <a:srgbClr val="E7E8E7"/>
                </a:solidFill>
              </a:rPr>
              <a:t>r</a:t>
            </a:r>
            <a:r>
              <a:rPr spc="125" dirty="0">
                <a:solidFill>
                  <a:srgbClr val="E7E8E7"/>
                </a:solidFill>
              </a:rPr>
              <a:t>t</a:t>
            </a:r>
            <a:r>
              <a:rPr spc="-30" dirty="0">
                <a:solidFill>
                  <a:srgbClr val="E7E8E7"/>
                </a:solidFill>
              </a:rPr>
              <a:t>u</a:t>
            </a:r>
            <a:r>
              <a:rPr spc="-45" dirty="0">
                <a:solidFill>
                  <a:srgbClr val="E7E8E7"/>
                </a:solidFill>
              </a:rPr>
              <a:t>n</a:t>
            </a:r>
            <a:r>
              <a:rPr spc="60" dirty="0">
                <a:solidFill>
                  <a:srgbClr val="E7E8E7"/>
                </a:solidFill>
              </a:rPr>
              <a:t>it</a:t>
            </a:r>
            <a:r>
              <a:rPr spc="25" dirty="0">
                <a:solidFill>
                  <a:srgbClr val="E7E8E7"/>
                </a:solidFill>
              </a:rPr>
              <a:t>i</a:t>
            </a:r>
            <a:r>
              <a:rPr spc="15" dirty="0">
                <a:solidFill>
                  <a:srgbClr val="E7E8E7"/>
                </a:solidFill>
              </a:rPr>
              <a:t>e</a:t>
            </a:r>
            <a:r>
              <a:rPr spc="155" dirty="0">
                <a:solidFill>
                  <a:srgbClr val="E7E8E7"/>
                </a:solidFill>
              </a:rPr>
              <a:t>s</a:t>
            </a:r>
          </a:p>
        </p:txBody>
      </p:sp>
      <p:sp>
        <p:nvSpPr>
          <p:cNvPr id="11" name="object 11"/>
          <p:cNvSpPr/>
          <p:nvPr/>
        </p:nvSpPr>
        <p:spPr>
          <a:xfrm>
            <a:off x="4257533" y="2549624"/>
            <a:ext cx="197485" cy="191135"/>
          </a:xfrm>
          <a:custGeom>
            <a:avLst/>
            <a:gdLst/>
            <a:ahLst/>
            <a:cxnLst/>
            <a:rect l="l" t="t" r="r" b="b"/>
            <a:pathLst>
              <a:path w="197485" h="191135">
                <a:moveTo>
                  <a:pt x="98501" y="0"/>
                </a:moveTo>
                <a:lnTo>
                  <a:pt x="60162" y="7501"/>
                </a:lnTo>
                <a:lnTo>
                  <a:pt x="28852" y="27959"/>
                </a:lnTo>
                <a:lnTo>
                  <a:pt x="7741" y="58303"/>
                </a:lnTo>
                <a:lnTo>
                  <a:pt x="0" y="95465"/>
                </a:lnTo>
                <a:lnTo>
                  <a:pt x="7741" y="132630"/>
                </a:lnTo>
                <a:lnTo>
                  <a:pt x="28852" y="162979"/>
                </a:lnTo>
                <a:lnTo>
                  <a:pt x="60162" y="183441"/>
                </a:lnTo>
                <a:lnTo>
                  <a:pt x="98501" y="190944"/>
                </a:lnTo>
                <a:lnTo>
                  <a:pt x="136839" y="183441"/>
                </a:lnTo>
                <a:lnTo>
                  <a:pt x="168149" y="162979"/>
                </a:lnTo>
                <a:lnTo>
                  <a:pt x="183724" y="140588"/>
                </a:lnTo>
                <a:lnTo>
                  <a:pt x="98501" y="140588"/>
                </a:lnTo>
                <a:lnTo>
                  <a:pt x="80494" y="137064"/>
                </a:lnTo>
                <a:lnTo>
                  <a:pt x="65792" y="127454"/>
                </a:lnTo>
                <a:lnTo>
                  <a:pt x="55881" y="113199"/>
                </a:lnTo>
                <a:lnTo>
                  <a:pt x="52247" y="95745"/>
                </a:lnTo>
                <a:lnTo>
                  <a:pt x="55881" y="78292"/>
                </a:lnTo>
                <a:lnTo>
                  <a:pt x="65792" y="64042"/>
                </a:lnTo>
                <a:lnTo>
                  <a:pt x="80494" y="54436"/>
                </a:lnTo>
                <a:lnTo>
                  <a:pt x="98501" y="50914"/>
                </a:lnTo>
                <a:lnTo>
                  <a:pt x="184119" y="50914"/>
                </a:lnTo>
                <a:lnTo>
                  <a:pt x="168149" y="27959"/>
                </a:lnTo>
                <a:lnTo>
                  <a:pt x="136839" y="7501"/>
                </a:lnTo>
                <a:lnTo>
                  <a:pt x="98501" y="0"/>
                </a:lnTo>
                <a:close/>
              </a:path>
              <a:path w="197485" h="191135">
                <a:moveTo>
                  <a:pt x="184119" y="50914"/>
                </a:moveTo>
                <a:lnTo>
                  <a:pt x="98501" y="50914"/>
                </a:lnTo>
                <a:lnTo>
                  <a:pt x="116508" y="54436"/>
                </a:lnTo>
                <a:lnTo>
                  <a:pt x="131210" y="64042"/>
                </a:lnTo>
                <a:lnTo>
                  <a:pt x="141120" y="78292"/>
                </a:lnTo>
                <a:lnTo>
                  <a:pt x="144754" y="95745"/>
                </a:lnTo>
                <a:lnTo>
                  <a:pt x="141120" y="113199"/>
                </a:lnTo>
                <a:lnTo>
                  <a:pt x="131210" y="127454"/>
                </a:lnTo>
                <a:lnTo>
                  <a:pt x="116508" y="137064"/>
                </a:lnTo>
                <a:lnTo>
                  <a:pt x="98501" y="140588"/>
                </a:lnTo>
                <a:lnTo>
                  <a:pt x="183724" y="140588"/>
                </a:lnTo>
                <a:lnTo>
                  <a:pt x="189260" y="132630"/>
                </a:lnTo>
                <a:lnTo>
                  <a:pt x="197002" y="95465"/>
                </a:lnTo>
                <a:lnTo>
                  <a:pt x="189260" y="58303"/>
                </a:lnTo>
                <a:lnTo>
                  <a:pt x="184119" y="50914"/>
                </a:lnTo>
                <a:close/>
              </a:path>
            </a:pathLst>
          </a:custGeom>
          <a:solidFill>
            <a:srgbClr val="8E9C9C"/>
          </a:solidFill>
        </p:spPr>
        <p:txBody>
          <a:bodyPr wrap="square" lIns="0" tIns="0" rIns="0" bIns="0" rtlCol="0"/>
          <a:lstStyle/>
          <a:p>
            <a:endParaRPr/>
          </a:p>
        </p:txBody>
      </p:sp>
      <p:sp>
        <p:nvSpPr>
          <p:cNvPr id="12" name="object 12"/>
          <p:cNvSpPr/>
          <p:nvPr/>
        </p:nvSpPr>
        <p:spPr>
          <a:xfrm>
            <a:off x="4169219" y="2464066"/>
            <a:ext cx="69215" cy="66675"/>
          </a:xfrm>
          <a:custGeom>
            <a:avLst/>
            <a:gdLst/>
            <a:ahLst/>
            <a:cxnLst/>
            <a:rect l="l" t="t" r="r" b="b"/>
            <a:pathLst>
              <a:path w="69214" h="66675">
                <a:moveTo>
                  <a:pt x="34366" y="0"/>
                </a:moveTo>
                <a:lnTo>
                  <a:pt x="20986" y="2618"/>
                </a:lnTo>
                <a:lnTo>
                  <a:pt x="10063" y="9759"/>
                </a:lnTo>
                <a:lnTo>
                  <a:pt x="2699" y="20348"/>
                </a:lnTo>
                <a:lnTo>
                  <a:pt x="0" y="33312"/>
                </a:lnTo>
                <a:lnTo>
                  <a:pt x="2699" y="46282"/>
                </a:lnTo>
                <a:lnTo>
                  <a:pt x="10063" y="56875"/>
                </a:lnTo>
                <a:lnTo>
                  <a:pt x="20986" y="64017"/>
                </a:lnTo>
                <a:lnTo>
                  <a:pt x="34366" y="66636"/>
                </a:lnTo>
                <a:lnTo>
                  <a:pt x="47745" y="64017"/>
                </a:lnTo>
                <a:lnTo>
                  <a:pt x="58669" y="56875"/>
                </a:lnTo>
                <a:lnTo>
                  <a:pt x="66032" y="46282"/>
                </a:lnTo>
                <a:lnTo>
                  <a:pt x="68732" y="33312"/>
                </a:lnTo>
                <a:lnTo>
                  <a:pt x="66032" y="20348"/>
                </a:lnTo>
                <a:lnTo>
                  <a:pt x="58669" y="9759"/>
                </a:lnTo>
                <a:lnTo>
                  <a:pt x="47745" y="2618"/>
                </a:lnTo>
                <a:lnTo>
                  <a:pt x="34366" y="0"/>
                </a:lnTo>
                <a:close/>
              </a:path>
            </a:pathLst>
          </a:custGeom>
          <a:solidFill>
            <a:srgbClr val="8E9C9C"/>
          </a:solidFill>
        </p:spPr>
        <p:txBody>
          <a:bodyPr wrap="square" lIns="0" tIns="0" rIns="0" bIns="0" rtlCol="0"/>
          <a:lstStyle/>
          <a:p>
            <a:endParaRPr/>
          </a:p>
        </p:txBody>
      </p:sp>
      <p:sp>
        <p:nvSpPr>
          <p:cNvPr id="13" name="object 13"/>
          <p:cNvSpPr/>
          <p:nvPr/>
        </p:nvSpPr>
        <p:spPr>
          <a:xfrm>
            <a:off x="0" y="2715921"/>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4" name="object 14"/>
          <p:cNvSpPr/>
          <p:nvPr/>
        </p:nvSpPr>
        <p:spPr>
          <a:xfrm>
            <a:off x="0" y="2575229"/>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5" name="object 15"/>
          <p:cNvSpPr/>
          <p:nvPr/>
        </p:nvSpPr>
        <p:spPr>
          <a:xfrm>
            <a:off x="4440053"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5064125" cy="2416175"/>
          </a:xfrm>
          <a:prstGeom prst="rect">
            <a:avLst/>
          </a:prstGeom>
        </p:spPr>
        <p:txBody>
          <a:bodyPr vert="horz" wrap="square" lIns="0" tIns="0" rIns="0" bIns="0" rtlCol="0">
            <a:spAutoFit/>
          </a:bodyPr>
          <a:lstStyle/>
          <a:p>
            <a:pPr marL="12700">
              <a:lnSpc>
                <a:spcPts val="1639"/>
              </a:lnSpc>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0" dirty="0">
                <a:solidFill>
                  <a:srgbClr val="E2E3E4"/>
                </a:solidFill>
                <a:latin typeface="Lucida Sans"/>
                <a:cs typeface="Lucida Sans"/>
              </a:rPr>
              <a:t>tactical</a:t>
            </a:r>
            <a:endParaRPr sz="1400">
              <a:latin typeface="Lucida Sans"/>
              <a:cs typeface="Lucida Sans"/>
            </a:endParaRPr>
          </a:p>
          <a:p>
            <a:pPr marL="12700" marR="289560">
              <a:lnSpc>
                <a:spcPts val="1600"/>
              </a:lnSpc>
              <a:spcBef>
                <a:spcPts val="80"/>
              </a:spcBef>
            </a:pPr>
            <a:r>
              <a:rPr sz="1400" spc="-50" dirty="0">
                <a:solidFill>
                  <a:srgbClr val="E2E3E4"/>
                </a:solidFill>
                <a:latin typeface="Arial"/>
                <a:cs typeface="Arial"/>
              </a:rPr>
              <a:t>Leverage</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acumen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dirty="0">
                <a:solidFill>
                  <a:srgbClr val="E2E3E4"/>
                </a:solidFill>
                <a:latin typeface="Arial"/>
                <a:cs typeface="Arial"/>
              </a:rPr>
              <a:t>build</a:t>
            </a:r>
            <a:r>
              <a:rPr sz="1400" spc="-95" dirty="0">
                <a:solidFill>
                  <a:srgbClr val="E2E3E4"/>
                </a:solidFill>
                <a:latin typeface="Arial"/>
                <a:cs typeface="Arial"/>
              </a:rPr>
              <a:t> </a:t>
            </a:r>
            <a:r>
              <a:rPr sz="1400" spc="5" dirty="0">
                <a:solidFill>
                  <a:srgbClr val="E2E3E4"/>
                </a:solidFill>
                <a:latin typeface="Arial"/>
                <a:cs typeface="Arial"/>
              </a:rPr>
              <a:t>upon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30" dirty="0">
                <a:solidFill>
                  <a:srgbClr val="E2E3E4"/>
                </a:solidFill>
                <a:latin typeface="Arial"/>
                <a:cs typeface="Arial"/>
              </a:rPr>
              <a:t>foundations.  </a:t>
            </a:r>
            <a:r>
              <a:rPr sz="1400" spc="-45" dirty="0">
                <a:solidFill>
                  <a:srgbClr val="E2E3E4"/>
                </a:solidFill>
                <a:latin typeface="Arial"/>
                <a:cs typeface="Arial"/>
              </a:rPr>
              <a:t>Create </a:t>
            </a:r>
            <a:r>
              <a:rPr sz="1400" spc="-80" dirty="0">
                <a:solidFill>
                  <a:srgbClr val="E2E3E4"/>
                </a:solidFill>
                <a:latin typeface="Arial"/>
                <a:cs typeface="Arial"/>
              </a:rPr>
              <a:t>success </a:t>
            </a:r>
            <a:r>
              <a:rPr sz="1400" spc="-10" dirty="0">
                <a:solidFill>
                  <a:srgbClr val="E2E3E4"/>
                </a:solidFill>
                <a:latin typeface="Arial"/>
                <a:cs typeface="Arial"/>
              </a:rPr>
              <a:t>through </a:t>
            </a:r>
            <a:r>
              <a:rPr sz="1400" spc="-45" dirty="0">
                <a:solidFill>
                  <a:srgbClr val="E2E3E4"/>
                </a:solidFill>
                <a:latin typeface="Arial"/>
                <a:cs typeface="Arial"/>
              </a:rPr>
              <a:t>focussed, </a:t>
            </a:r>
            <a:r>
              <a:rPr sz="1400" spc="-15" dirty="0">
                <a:solidFill>
                  <a:srgbClr val="E2E3E4"/>
                </a:solidFill>
                <a:latin typeface="Arial"/>
                <a:cs typeface="Arial"/>
              </a:rPr>
              <a:t>connected</a:t>
            </a:r>
            <a:r>
              <a:rPr sz="1400" spc="-235" dirty="0">
                <a:solidFill>
                  <a:srgbClr val="E2E3E4"/>
                </a:solidFill>
                <a:latin typeface="Arial"/>
                <a:cs typeface="Arial"/>
              </a:rPr>
              <a:t> </a:t>
            </a:r>
            <a:r>
              <a:rPr sz="1400" spc="-35" dirty="0">
                <a:solidFill>
                  <a:srgbClr val="E2E3E4"/>
                </a:solidFill>
                <a:latin typeface="Arial"/>
                <a:cs typeface="Arial"/>
              </a:rPr>
              <a:t>diversification.</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400"/>
              </a:spcBef>
            </a:pPr>
            <a:r>
              <a:rPr sz="1400" spc="20" dirty="0">
                <a:solidFill>
                  <a:srgbClr val="E2E3E4"/>
                </a:solidFill>
                <a:latin typeface="Lucida Sans"/>
                <a:cs typeface="Lucida Sans"/>
              </a:rPr>
              <a:t>Be</a:t>
            </a:r>
            <a:r>
              <a:rPr sz="1400" spc="-215" dirty="0">
                <a:solidFill>
                  <a:srgbClr val="E2E3E4"/>
                </a:solidFill>
                <a:latin typeface="Lucida Sans"/>
                <a:cs typeface="Lucida Sans"/>
              </a:rPr>
              <a:t> </a:t>
            </a:r>
            <a:r>
              <a:rPr sz="1400" spc="-75" dirty="0">
                <a:solidFill>
                  <a:srgbClr val="E2E3E4"/>
                </a:solidFill>
                <a:latin typeface="Lucida Sans"/>
                <a:cs typeface="Lucida Sans"/>
              </a:rPr>
              <a:t>trusted</a:t>
            </a:r>
            <a:endParaRPr sz="1400">
              <a:latin typeface="Lucida Sans"/>
              <a:cs typeface="Lucida Sans"/>
            </a:endParaRPr>
          </a:p>
          <a:p>
            <a:pPr marL="12700" marR="5080">
              <a:lnSpc>
                <a:spcPts val="1600"/>
              </a:lnSpc>
              <a:spcBef>
                <a:spcPts val="80"/>
              </a:spcBef>
            </a:pPr>
            <a:r>
              <a:rPr sz="1400" spc="-40" dirty="0">
                <a:solidFill>
                  <a:srgbClr val="E2E3E4"/>
                </a:solidFill>
                <a:latin typeface="Arial"/>
                <a:cs typeface="Arial"/>
              </a:rPr>
              <a:t>We</a:t>
            </a:r>
            <a:r>
              <a:rPr sz="1400" spc="-90" dirty="0">
                <a:solidFill>
                  <a:srgbClr val="E2E3E4"/>
                </a:solidFill>
                <a:latin typeface="Arial"/>
                <a:cs typeface="Arial"/>
              </a:rPr>
              <a:t> </a:t>
            </a:r>
            <a:r>
              <a:rPr sz="1400" spc="-35" dirty="0">
                <a:solidFill>
                  <a:srgbClr val="E2E3E4"/>
                </a:solidFill>
                <a:latin typeface="Arial"/>
                <a:cs typeface="Arial"/>
              </a:rPr>
              <a:t>maintain</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10" dirty="0">
                <a:solidFill>
                  <a:srgbClr val="E2E3E4"/>
                </a:solidFill>
                <a:latin typeface="Arial"/>
                <a:cs typeface="Arial"/>
              </a:rPr>
              <a:t>reputation</a:t>
            </a:r>
            <a:r>
              <a:rPr sz="1400" spc="-90" dirty="0">
                <a:solidFill>
                  <a:srgbClr val="E2E3E4"/>
                </a:solidFill>
                <a:latin typeface="Arial"/>
                <a:cs typeface="Arial"/>
              </a:rPr>
              <a:t> </a:t>
            </a:r>
            <a:r>
              <a:rPr sz="1400" spc="-5" dirty="0">
                <a:solidFill>
                  <a:srgbClr val="E2E3E4"/>
                </a:solidFill>
                <a:latin typeface="Arial"/>
                <a:cs typeface="Arial"/>
              </a:rPr>
              <a:t>for</a:t>
            </a:r>
            <a:r>
              <a:rPr sz="1400" spc="-90" dirty="0">
                <a:solidFill>
                  <a:srgbClr val="E2E3E4"/>
                </a:solidFill>
                <a:latin typeface="Arial"/>
                <a:cs typeface="Arial"/>
              </a:rPr>
              <a:t> </a:t>
            </a:r>
            <a:r>
              <a:rPr sz="1400" spc="-35" dirty="0">
                <a:solidFill>
                  <a:srgbClr val="E2E3E4"/>
                </a:solidFill>
                <a:latin typeface="Arial"/>
                <a:cs typeface="Arial"/>
              </a:rPr>
              <a:t>reliably</a:t>
            </a:r>
            <a:r>
              <a:rPr sz="1400" spc="-90" dirty="0">
                <a:solidFill>
                  <a:srgbClr val="E2E3E4"/>
                </a:solidFill>
                <a:latin typeface="Arial"/>
                <a:cs typeface="Arial"/>
              </a:rPr>
              <a:t> </a:t>
            </a:r>
            <a:r>
              <a:rPr sz="1400" spc="-5" dirty="0">
                <a:solidFill>
                  <a:srgbClr val="E2E3E4"/>
                </a:solidFill>
                <a:latin typeface="Arial"/>
                <a:cs typeface="Arial"/>
              </a:rPr>
              <a:t>supporting</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35" dirty="0">
                <a:solidFill>
                  <a:srgbClr val="E2E3E4"/>
                </a:solidFill>
                <a:latin typeface="Arial"/>
                <a:cs typeface="Arial"/>
              </a:rPr>
              <a:t>partnerships,  </a:t>
            </a:r>
            <a:r>
              <a:rPr sz="1400" spc="-10" dirty="0">
                <a:solidFill>
                  <a:srgbClr val="E2E3E4"/>
                </a:solidFill>
                <a:latin typeface="Arial"/>
                <a:cs typeface="Arial"/>
              </a:rPr>
              <a:t>through</a:t>
            </a:r>
            <a:r>
              <a:rPr sz="1400" spc="-85" dirty="0">
                <a:solidFill>
                  <a:srgbClr val="E2E3E4"/>
                </a:solidFill>
                <a:latin typeface="Arial"/>
                <a:cs typeface="Arial"/>
              </a:rPr>
              <a:t> </a:t>
            </a:r>
            <a:r>
              <a:rPr sz="1400" spc="-25" dirty="0">
                <a:solidFill>
                  <a:srgbClr val="E2E3E4"/>
                </a:solidFill>
                <a:latin typeface="Arial"/>
                <a:cs typeface="Arial"/>
              </a:rPr>
              <a:t>individual</a:t>
            </a:r>
            <a:r>
              <a:rPr sz="1400" spc="-85" dirty="0">
                <a:solidFill>
                  <a:srgbClr val="E2E3E4"/>
                </a:solidFill>
                <a:latin typeface="Arial"/>
                <a:cs typeface="Arial"/>
              </a:rPr>
              <a:t> </a:t>
            </a:r>
            <a:r>
              <a:rPr sz="1400" spc="-15" dirty="0">
                <a:solidFill>
                  <a:srgbClr val="E2E3E4"/>
                </a:solidFill>
                <a:latin typeface="Arial"/>
                <a:cs typeface="Arial"/>
              </a:rPr>
              <a:t>development</a:t>
            </a:r>
            <a:r>
              <a:rPr sz="1400" spc="-85" dirty="0">
                <a:solidFill>
                  <a:srgbClr val="E2E3E4"/>
                </a:solidFill>
                <a:latin typeface="Arial"/>
                <a:cs typeface="Arial"/>
              </a:rPr>
              <a:t> </a:t>
            </a:r>
            <a:r>
              <a:rPr sz="1400" spc="-20" dirty="0">
                <a:solidFill>
                  <a:srgbClr val="E2E3E4"/>
                </a:solidFill>
                <a:latin typeface="Arial"/>
                <a:cs typeface="Arial"/>
              </a:rPr>
              <a:t>and</a:t>
            </a:r>
            <a:r>
              <a:rPr sz="1400" spc="-85" dirty="0">
                <a:solidFill>
                  <a:srgbClr val="E2E3E4"/>
                </a:solidFill>
                <a:latin typeface="Arial"/>
                <a:cs typeface="Arial"/>
              </a:rPr>
              <a:t> </a:t>
            </a:r>
            <a:r>
              <a:rPr sz="1400" spc="-60" dirty="0">
                <a:solidFill>
                  <a:srgbClr val="E2E3E4"/>
                </a:solidFill>
                <a:latin typeface="Arial"/>
                <a:cs typeface="Arial"/>
              </a:rPr>
              <a:t>market-savvy</a:t>
            </a:r>
            <a:r>
              <a:rPr sz="1400" spc="-85" dirty="0">
                <a:solidFill>
                  <a:srgbClr val="E2E3E4"/>
                </a:solidFill>
                <a:latin typeface="Arial"/>
                <a:cs typeface="Arial"/>
              </a:rPr>
              <a:t> </a:t>
            </a:r>
            <a:r>
              <a:rPr sz="1400" spc="-50" dirty="0">
                <a:solidFill>
                  <a:srgbClr val="E2E3E4"/>
                </a:solidFill>
                <a:latin typeface="Arial"/>
                <a:cs typeface="Arial"/>
              </a:rPr>
              <a:t>shared</a:t>
            </a:r>
            <a:r>
              <a:rPr sz="1400" spc="-85" dirty="0">
                <a:solidFill>
                  <a:srgbClr val="E2E3E4"/>
                </a:solidFill>
                <a:latin typeface="Arial"/>
                <a:cs typeface="Arial"/>
              </a:rPr>
              <a:t> </a:t>
            </a:r>
            <a:r>
              <a:rPr sz="1400" spc="-60" dirty="0">
                <a:solidFill>
                  <a:srgbClr val="E2E3E4"/>
                </a:solidFill>
                <a:latin typeface="Arial"/>
                <a:cs typeface="Arial"/>
              </a:rPr>
              <a:t>services.</a:t>
            </a:r>
            <a:endParaRPr sz="1400">
              <a:latin typeface="Arial"/>
              <a:cs typeface="Arial"/>
            </a:endParaRPr>
          </a:p>
          <a:p>
            <a:pPr>
              <a:lnSpc>
                <a:spcPct val="100000"/>
              </a:lnSpc>
            </a:pPr>
            <a:endParaRPr sz="1900">
              <a:latin typeface="Times New Roman"/>
              <a:cs typeface="Times New Roman"/>
            </a:endParaRPr>
          </a:p>
          <a:p>
            <a:pPr marL="12700">
              <a:lnSpc>
                <a:spcPct val="100000"/>
              </a:lnSpc>
              <a:spcBef>
                <a:spcPts val="1395"/>
              </a:spcBef>
            </a:pPr>
            <a:r>
              <a:rPr sz="1400" spc="20" dirty="0">
                <a:solidFill>
                  <a:srgbClr val="58595B"/>
                </a:solidFill>
                <a:latin typeface="Lucida Sans"/>
                <a:cs typeface="Lucida Sans"/>
              </a:rPr>
              <a:t>Be</a:t>
            </a:r>
            <a:r>
              <a:rPr sz="1400" spc="-200" dirty="0">
                <a:solidFill>
                  <a:srgbClr val="58595B"/>
                </a:solidFill>
                <a:latin typeface="Lucida Sans"/>
                <a:cs typeface="Lucida Sans"/>
              </a:rPr>
              <a:t> </a:t>
            </a:r>
            <a:r>
              <a:rPr sz="1400" spc="-75" dirty="0">
                <a:solidFill>
                  <a:srgbClr val="58595B"/>
                </a:solidFill>
                <a:latin typeface="Lucida Sans"/>
                <a:cs typeface="Lucida Sans"/>
              </a:rPr>
              <a:t>agile</a:t>
            </a:r>
            <a:endParaRPr sz="1400">
              <a:latin typeface="Lucida Sans"/>
              <a:cs typeface="Lucida Sans"/>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032"/>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686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p:nvPr/>
        </p:nvSpPr>
        <p:spPr>
          <a:xfrm>
            <a:off x="2928019" y="2436247"/>
            <a:ext cx="1250950" cy="368300"/>
          </a:xfrm>
          <a:prstGeom prst="rect">
            <a:avLst/>
          </a:prstGeom>
        </p:spPr>
        <p:txBody>
          <a:bodyPr vert="horz" wrap="square" lIns="0" tIns="0" rIns="0" bIns="0" rtlCol="0">
            <a:spAutoFit/>
          </a:bodyPr>
          <a:lstStyle/>
          <a:p>
            <a:pPr marL="12700">
              <a:lnSpc>
                <a:spcPct val="100000"/>
              </a:lnSpc>
            </a:pPr>
            <a:r>
              <a:rPr sz="2200" spc="35" dirty="0">
                <a:solidFill>
                  <a:srgbClr val="8E9C9C"/>
                </a:solidFill>
                <a:latin typeface="Calibri"/>
                <a:cs typeface="Calibri"/>
              </a:rPr>
              <a:t>e</a:t>
            </a:r>
            <a:r>
              <a:rPr sz="2200" spc="-75" dirty="0">
                <a:solidFill>
                  <a:srgbClr val="8E9C9C"/>
                </a:solidFill>
                <a:latin typeface="Calibri"/>
                <a:cs typeface="Calibri"/>
              </a:rPr>
              <a:t>n</a:t>
            </a:r>
            <a:r>
              <a:rPr sz="2200" spc="45" dirty="0">
                <a:solidFill>
                  <a:srgbClr val="8E9C9C"/>
                </a:solidFill>
                <a:latin typeface="Calibri"/>
                <a:cs typeface="Calibri"/>
              </a:rPr>
              <a:t>e</a:t>
            </a:r>
            <a:r>
              <a:rPr sz="2200" spc="-15" dirty="0">
                <a:solidFill>
                  <a:srgbClr val="8E9C9C"/>
                </a:solidFill>
                <a:latin typeface="Calibri"/>
                <a:cs typeface="Calibri"/>
              </a:rPr>
              <a:t>r</a:t>
            </a:r>
            <a:r>
              <a:rPr sz="2200" spc="125" dirty="0">
                <a:solidFill>
                  <a:srgbClr val="8E9C9C"/>
                </a:solidFill>
                <a:latin typeface="Calibri"/>
                <a:cs typeface="Calibri"/>
              </a:rPr>
              <a:t>g</a:t>
            </a:r>
            <a:r>
              <a:rPr sz="2200" spc="30" dirty="0">
                <a:solidFill>
                  <a:srgbClr val="8E9C9C"/>
                </a:solidFill>
                <a:latin typeface="Calibri"/>
                <a:cs typeface="Calibri"/>
              </a:rPr>
              <a:t>i</a:t>
            </a:r>
            <a:r>
              <a:rPr sz="2200" spc="130" dirty="0">
                <a:solidFill>
                  <a:srgbClr val="8E9C9C"/>
                </a:solidFill>
                <a:latin typeface="Calibri"/>
                <a:cs typeface="Calibri"/>
              </a:rPr>
              <a:t>s</a:t>
            </a:r>
            <a:r>
              <a:rPr sz="2200" spc="80" dirty="0">
                <a:solidFill>
                  <a:srgbClr val="8E9C9C"/>
                </a:solidFill>
                <a:latin typeface="Calibri"/>
                <a:cs typeface="Calibri"/>
              </a:rPr>
              <a:t>i</a:t>
            </a:r>
            <a:r>
              <a:rPr sz="2200" spc="-50" dirty="0">
                <a:solidFill>
                  <a:srgbClr val="8E9C9C"/>
                </a:solidFill>
                <a:latin typeface="Calibri"/>
                <a:cs typeface="Calibri"/>
              </a:rPr>
              <a:t>n</a:t>
            </a:r>
            <a:r>
              <a:rPr sz="2200" spc="90" dirty="0">
                <a:solidFill>
                  <a:srgbClr val="8E9C9C"/>
                </a:solidFill>
                <a:latin typeface="Calibri"/>
                <a:cs typeface="Calibri"/>
              </a:rPr>
              <a:t>g</a:t>
            </a:r>
            <a:endParaRPr sz="2200">
              <a:latin typeface="Calibri"/>
              <a:cs typeface="Calibri"/>
            </a:endParaRPr>
          </a:p>
        </p:txBody>
      </p:sp>
      <p:sp>
        <p:nvSpPr>
          <p:cNvPr id="10" name="object 10"/>
          <p:cNvSpPr txBox="1">
            <a:spLocks noGrp="1"/>
          </p:cNvSpPr>
          <p:nvPr>
            <p:ph type="title"/>
          </p:nvPr>
        </p:nvSpPr>
        <p:spPr>
          <a:xfrm>
            <a:off x="4459354" y="2436247"/>
            <a:ext cx="1492250" cy="368300"/>
          </a:xfrm>
          <a:prstGeom prst="rect">
            <a:avLst/>
          </a:prstGeom>
        </p:spPr>
        <p:txBody>
          <a:bodyPr vert="horz" wrap="square" lIns="0" tIns="0" rIns="0" bIns="0" rtlCol="0">
            <a:spAutoFit/>
          </a:bodyPr>
          <a:lstStyle/>
          <a:p>
            <a:pPr marL="12700">
              <a:lnSpc>
                <a:spcPct val="100000"/>
              </a:lnSpc>
            </a:pPr>
            <a:r>
              <a:rPr spc="40" dirty="0">
                <a:solidFill>
                  <a:srgbClr val="8E9C9C"/>
                </a:solidFill>
              </a:rPr>
              <a:t>p</a:t>
            </a:r>
            <a:r>
              <a:rPr spc="20" dirty="0">
                <a:solidFill>
                  <a:srgbClr val="8E9C9C"/>
                </a:solidFill>
              </a:rPr>
              <a:t>p</a:t>
            </a:r>
            <a:r>
              <a:rPr spc="15" dirty="0">
                <a:solidFill>
                  <a:srgbClr val="8E9C9C"/>
                </a:solidFill>
              </a:rPr>
              <a:t>o</a:t>
            </a:r>
            <a:r>
              <a:rPr spc="75" dirty="0">
                <a:solidFill>
                  <a:srgbClr val="8E9C9C"/>
                </a:solidFill>
              </a:rPr>
              <a:t>r</a:t>
            </a:r>
            <a:r>
              <a:rPr spc="125" dirty="0">
                <a:solidFill>
                  <a:srgbClr val="8E9C9C"/>
                </a:solidFill>
              </a:rPr>
              <a:t>t</a:t>
            </a:r>
            <a:r>
              <a:rPr spc="-30" dirty="0">
                <a:solidFill>
                  <a:srgbClr val="8E9C9C"/>
                </a:solidFill>
              </a:rPr>
              <a:t>u</a:t>
            </a:r>
            <a:r>
              <a:rPr spc="-45" dirty="0">
                <a:solidFill>
                  <a:srgbClr val="8E9C9C"/>
                </a:solidFill>
              </a:rPr>
              <a:t>n</a:t>
            </a:r>
            <a:r>
              <a:rPr spc="60" dirty="0">
                <a:solidFill>
                  <a:srgbClr val="8E9C9C"/>
                </a:solidFill>
              </a:rPr>
              <a:t>it</a:t>
            </a:r>
            <a:r>
              <a:rPr spc="25" dirty="0">
                <a:solidFill>
                  <a:srgbClr val="8E9C9C"/>
                </a:solidFill>
              </a:rPr>
              <a:t>i</a:t>
            </a:r>
            <a:r>
              <a:rPr spc="15" dirty="0">
                <a:solidFill>
                  <a:srgbClr val="8E9C9C"/>
                </a:solidFill>
              </a:rPr>
              <a:t>e</a:t>
            </a:r>
            <a:r>
              <a:rPr spc="155" dirty="0">
                <a:solidFill>
                  <a:srgbClr val="8E9C9C"/>
                </a:solidFill>
              </a:rPr>
              <a:t>s</a:t>
            </a:r>
          </a:p>
        </p:txBody>
      </p:sp>
      <p:sp>
        <p:nvSpPr>
          <p:cNvPr id="11" name="object 11"/>
          <p:cNvSpPr/>
          <p:nvPr/>
        </p:nvSpPr>
        <p:spPr>
          <a:xfrm>
            <a:off x="4257533" y="2549624"/>
            <a:ext cx="197485" cy="191135"/>
          </a:xfrm>
          <a:custGeom>
            <a:avLst/>
            <a:gdLst/>
            <a:ahLst/>
            <a:cxnLst/>
            <a:rect l="l" t="t" r="r" b="b"/>
            <a:pathLst>
              <a:path w="197485" h="191135">
                <a:moveTo>
                  <a:pt x="98501" y="0"/>
                </a:moveTo>
                <a:lnTo>
                  <a:pt x="60162" y="7501"/>
                </a:lnTo>
                <a:lnTo>
                  <a:pt x="28852" y="27959"/>
                </a:lnTo>
                <a:lnTo>
                  <a:pt x="7741" y="58303"/>
                </a:lnTo>
                <a:lnTo>
                  <a:pt x="0" y="95465"/>
                </a:lnTo>
                <a:lnTo>
                  <a:pt x="7741" y="132630"/>
                </a:lnTo>
                <a:lnTo>
                  <a:pt x="28852" y="162979"/>
                </a:lnTo>
                <a:lnTo>
                  <a:pt x="60162" y="183441"/>
                </a:lnTo>
                <a:lnTo>
                  <a:pt x="98501" y="190944"/>
                </a:lnTo>
                <a:lnTo>
                  <a:pt x="136839" y="183441"/>
                </a:lnTo>
                <a:lnTo>
                  <a:pt x="168149" y="162979"/>
                </a:lnTo>
                <a:lnTo>
                  <a:pt x="183724" y="140588"/>
                </a:lnTo>
                <a:lnTo>
                  <a:pt x="98501" y="140588"/>
                </a:lnTo>
                <a:lnTo>
                  <a:pt x="80494" y="137064"/>
                </a:lnTo>
                <a:lnTo>
                  <a:pt x="65792" y="127454"/>
                </a:lnTo>
                <a:lnTo>
                  <a:pt x="55881" y="113199"/>
                </a:lnTo>
                <a:lnTo>
                  <a:pt x="52247" y="95745"/>
                </a:lnTo>
                <a:lnTo>
                  <a:pt x="55881" y="78292"/>
                </a:lnTo>
                <a:lnTo>
                  <a:pt x="65792" y="64042"/>
                </a:lnTo>
                <a:lnTo>
                  <a:pt x="80494" y="54436"/>
                </a:lnTo>
                <a:lnTo>
                  <a:pt x="98501" y="50914"/>
                </a:lnTo>
                <a:lnTo>
                  <a:pt x="184119" y="50914"/>
                </a:lnTo>
                <a:lnTo>
                  <a:pt x="168149" y="27959"/>
                </a:lnTo>
                <a:lnTo>
                  <a:pt x="136839" y="7501"/>
                </a:lnTo>
                <a:lnTo>
                  <a:pt x="98501" y="0"/>
                </a:lnTo>
                <a:close/>
              </a:path>
              <a:path w="197485" h="191135">
                <a:moveTo>
                  <a:pt x="184119" y="50914"/>
                </a:moveTo>
                <a:lnTo>
                  <a:pt x="98501" y="50914"/>
                </a:lnTo>
                <a:lnTo>
                  <a:pt x="116508" y="54436"/>
                </a:lnTo>
                <a:lnTo>
                  <a:pt x="131210" y="64042"/>
                </a:lnTo>
                <a:lnTo>
                  <a:pt x="141120" y="78292"/>
                </a:lnTo>
                <a:lnTo>
                  <a:pt x="144754" y="95745"/>
                </a:lnTo>
                <a:lnTo>
                  <a:pt x="141120" y="113199"/>
                </a:lnTo>
                <a:lnTo>
                  <a:pt x="131210" y="127454"/>
                </a:lnTo>
                <a:lnTo>
                  <a:pt x="116508" y="137064"/>
                </a:lnTo>
                <a:lnTo>
                  <a:pt x="98501" y="140588"/>
                </a:lnTo>
                <a:lnTo>
                  <a:pt x="183724" y="140588"/>
                </a:lnTo>
                <a:lnTo>
                  <a:pt x="189260" y="132630"/>
                </a:lnTo>
                <a:lnTo>
                  <a:pt x="197002" y="95465"/>
                </a:lnTo>
                <a:lnTo>
                  <a:pt x="189260" y="58303"/>
                </a:lnTo>
                <a:lnTo>
                  <a:pt x="184119" y="50914"/>
                </a:lnTo>
                <a:close/>
              </a:path>
            </a:pathLst>
          </a:custGeom>
          <a:solidFill>
            <a:srgbClr val="8E9C9C"/>
          </a:solidFill>
        </p:spPr>
        <p:txBody>
          <a:bodyPr wrap="square" lIns="0" tIns="0" rIns="0" bIns="0" rtlCol="0"/>
          <a:lstStyle/>
          <a:p>
            <a:endParaRPr/>
          </a:p>
        </p:txBody>
      </p:sp>
      <p:sp>
        <p:nvSpPr>
          <p:cNvPr id="12" name="object 12"/>
          <p:cNvSpPr/>
          <p:nvPr/>
        </p:nvSpPr>
        <p:spPr>
          <a:xfrm>
            <a:off x="4169219" y="2464066"/>
            <a:ext cx="69215" cy="66675"/>
          </a:xfrm>
          <a:custGeom>
            <a:avLst/>
            <a:gdLst/>
            <a:ahLst/>
            <a:cxnLst/>
            <a:rect l="l" t="t" r="r" b="b"/>
            <a:pathLst>
              <a:path w="69214" h="66675">
                <a:moveTo>
                  <a:pt x="34366" y="0"/>
                </a:moveTo>
                <a:lnTo>
                  <a:pt x="20986" y="2618"/>
                </a:lnTo>
                <a:lnTo>
                  <a:pt x="10063" y="9759"/>
                </a:lnTo>
                <a:lnTo>
                  <a:pt x="2699" y="20348"/>
                </a:lnTo>
                <a:lnTo>
                  <a:pt x="0" y="33312"/>
                </a:lnTo>
                <a:lnTo>
                  <a:pt x="2699" y="46282"/>
                </a:lnTo>
                <a:lnTo>
                  <a:pt x="10063" y="56875"/>
                </a:lnTo>
                <a:lnTo>
                  <a:pt x="20986" y="64017"/>
                </a:lnTo>
                <a:lnTo>
                  <a:pt x="34366" y="66636"/>
                </a:lnTo>
                <a:lnTo>
                  <a:pt x="47745" y="64017"/>
                </a:lnTo>
                <a:lnTo>
                  <a:pt x="58669" y="56875"/>
                </a:lnTo>
                <a:lnTo>
                  <a:pt x="66032" y="46282"/>
                </a:lnTo>
                <a:lnTo>
                  <a:pt x="68732" y="33312"/>
                </a:lnTo>
                <a:lnTo>
                  <a:pt x="66032" y="20348"/>
                </a:lnTo>
                <a:lnTo>
                  <a:pt x="58669" y="9759"/>
                </a:lnTo>
                <a:lnTo>
                  <a:pt x="47745" y="2618"/>
                </a:lnTo>
                <a:lnTo>
                  <a:pt x="34366" y="0"/>
                </a:lnTo>
                <a:close/>
              </a:path>
            </a:pathLst>
          </a:custGeom>
          <a:solidFill>
            <a:srgbClr val="8E9C9C"/>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0"/>
            <a:ext cx="8881110" cy="5400040"/>
          </a:xfrm>
          <a:custGeom>
            <a:avLst/>
            <a:gdLst/>
            <a:ahLst/>
            <a:cxnLst/>
            <a:rect l="l" t="t" r="r" b="b"/>
            <a:pathLst>
              <a:path w="8881110" h="5400040">
                <a:moveTo>
                  <a:pt x="0" y="5400001"/>
                </a:moveTo>
                <a:lnTo>
                  <a:pt x="8880589" y="5400001"/>
                </a:lnTo>
                <a:lnTo>
                  <a:pt x="8880589" y="0"/>
                </a:lnTo>
                <a:lnTo>
                  <a:pt x="0" y="0"/>
                </a:lnTo>
                <a:lnTo>
                  <a:pt x="0" y="5400001"/>
                </a:lnTo>
                <a:close/>
              </a:path>
            </a:pathLst>
          </a:custGeom>
          <a:solidFill>
            <a:srgbClr val="8E9C9C"/>
          </a:solidFill>
        </p:spPr>
        <p:txBody>
          <a:bodyPr wrap="square" lIns="0" tIns="0" rIns="0" bIns="0" rtlCol="0"/>
          <a:lstStyle/>
          <a:p>
            <a:endParaRPr/>
          </a:p>
        </p:txBody>
      </p:sp>
      <p:sp>
        <p:nvSpPr>
          <p:cNvPr id="26" name="object 26"/>
          <p:cNvSpPr txBox="1"/>
          <p:nvPr/>
        </p:nvSpPr>
        <p:spPr>
          <a:xfrm>
            <a:off x="2928019" y="2436247"/>
            <a:ext cx="1250950" cy="368300"/>
          </a:xfrm>
          <a:prstGeom prst="rect">
            <a:avLst/>
          </a:prstGeom>
        </p:spPr>
        <p:txBody>
          <a:bodyPr vert="horz" wrap="square" lIns="0" tIns="0" rIns="0" bIns="0" rtlCol="0">
            <a:spAutoFit/>
          </a:bodyPr>
          <a:lstStyle/>
          <a:p>
            <a:pPr marL="12700">
              <a:lnSpc>
                <a:spcPct val="100000"/>
              </a:lnSpc>
            </a:pPr>
            <a:r>
              <a:rPr sz="2200" spc="35" dirty="0">
                <a:solidFill>
                  <a:srgbClr val="FFFFFF"/>
                </a:solidFill>
                <a:latin typeface="Calibri"/>
                <a:cs typeface="Calibri"/>
              </a:rPr>
              <a:t>e</a:t>
            </a:r>
            <a:r>
              <a:rPr sz="2200" spc="-75" dirty="0">
                <a:solidFill>
                  <a:srgbClr val="FFFFFF"/>
                </a:solidFill>
                <a:latin typeface="Calibri"/>
                <a:cs typeface="Calibri"/>
              </a:rPr>
              <a:t>n</a:t>
            </a:r>
            <a:r>
              <a:rPr sz="2200" spc="45" dirty="0">
                <a:solidFill>
                  <a:srgbClr val="FFFFFF"/>
                </a:solidFill>
                <a:latin typeface="Calibri"/>
                <a:cs typeface="Calibri"/>
              </a:rPr>
              <a:t>e</a:t>
            </a:r>
            <a:r>
              <a:rPr sz="2200" spc="-15" dirty="0">
                <a:solidFill>
                  <a:srgbClr val="FFFFFF"/>
                </a:solidFill>
                <a:latin typeface="Calibri"/>
                <a:cs typeface="Calibri"/>
              </a:rPr>
              <a:t>r</a:t>
            </a:r>
            <a:r>
              <a:rPr sz="2200" spc="125" dirty="0">
                <a:solidFill>
                  <a:srgbClr val="FFFFFF"/>
                </a:solidFill>
                <a:latin typeface="Calibri"/>
                <a:cs typeface="Calibri"/>
              </a:rPr>
              <a:t>g</a:t>
            </a:r>
            <a:r>
              <a:rPr sz="2200" spc="30" dirty="0">
                <a:solidFill>
                  <a:srgbClr val="FFFFFF"/>
                </a:solidFill>
                <a:latin typeface="Calibri"/>
                <a:cs typeface="Calibri"/>
              </a:rPr>
              <a:t>i</a:t>
            </a:r>
            <a:r>
              <a:rPr sz="2200" spc="130" dirty="0">
                <a:solidFill>
                  <a:srgbClr val="FFFFFF"/>
                </a:solidFill>
                <a:latin typeface="Calibri"/>
                <a:cs typeface="Calibri"/>
              </a:rPr>
              <a:t>s</a:t>
            </a:r>
            <a:r>
              <a:rPr sz="2200" spc="80" dirty="0">
                <a:solidFill>
                  <a:srgbClr val="FFFFFF"/>
                </a:solidFill>
                <a:latin typeface="Calibri"/>
                <a:cs typeface="Calibri"/>
              </a:rPr>
              <a:t>i</a:t>
            </a:r>
            <a:r>
              <a:rPr sz="2200" spc="-50" dirty="0">
                <a:solidFill>
                  <a:srgbClr val="FFFFFF"/>
                </a:solidFill>
                <a:latin typeface="Calibri"/>
                <a:cs typeface="Calibri"/>
              </a:rPr>
              <a:t>n</a:t>
            </a:r>
            <a:r>
              <a:rPr sz="2200" spc="90" dirty="0">
                <a:solidFill>
                  <a:srgbClr val="FFFFFF"/>
                </a:solidFill>
                <a:latin typeface="Calibri"/>
                <a:cs typeface="Calibri"/>
              </a:rPr>
              <a:t>g</a:t>
            </a:r>
            <a:endParaRPr sz="2200">
              <a:latin typeface="Calibri"/>
              <a:cs typeface="Calibri"/>
            </a:endParaRPr>
          </a:p>
        </p:txBody>
      </p:sp>
      <p:sp>
        <p:nvSpPr>
          <p:cNvPr id="27" name="object 27"/>
          <p:cNvSpPr txBox="1">
            <a:spLocks noGrp="1"/>
          </p:cNvSpPr>
          <p:nvPr>
            <p:ph type="title"/>
          </p:nvPr>
        </p:nvSpPr>
        <p:spPr>
          <a:xfrm>
            <a:off x="4459354" y="2436247"/>
            <a:ext cx="1492250" cy="368300"/>
          </a:xfrm>
          <a:prstGeom prst="rect">
            <a:avLst/>
          </a:prstGeom>
        </p:spPr>
        <p:txBody>
          <a:bodyPr vert="horz" wrap="square" lIns="0" tIns="0" rIns="0" bIns="0" rtlCol="0">
            <a:spAutoFit/>
          </a:bodyPr>
          <a:lstStyle/>
          <a:p>
            <a:pPr marL="12700">
              <a:lnSpc>
                <a:spcPct val="100000"/>
              </a:lnSpc>
            </a:pPr>
            <a:r>
              <a:rPr spc="40" dirty="0"/>
              <a:t>p</a:t>
            </a:r>
            <a:r>
              <a:rPr spc="20" dirty="0"/>
              <a:t>p</a:t>
            </a:r>
            <a:r>
              <a:rPr spc="15" dirty="0"/>
              <a:t>o</a:t>
            </a:r>
            <a:r>
              <a:rPr spc="75" dirty="0"/>
              <a:t>r</a:t>
            </a:r>
            <a:r>
              <a:rPr spc="125" dirty="0"/>
              <a:t>t</a:t>
            </a:r>
            <a:r>
              <a:rPr spc="-30" dirty="0"/>
              <a:t>u</a:t>
            </a:r>
            <a:r>
              <a:rPr spc="-45" dirty="0"/>
              <a:t>n</a:t>
            </a:r>
            <a:r>
              <a:rPr spc="60" dirty="0"/>
              <a:t>it</a:t>
            </a:r>
            <a:r>
              <a:rPr spc="25" dirty="0"/>
              <a:t>i</a:t>
            </a:r>
            <a:r>
              <a:rPr spc="15" dirty="0"/>
              <a:t>e</a:t>
            </a:r>
            <a:r>
              <a:rPr spc="155" dirty="0"/>
              <a:t>s</a:t>
            </a:r>
          </a:p>
        </p:txBody>
      </p:sp>
      <p:sp>
        <p:nvSpPr>
          <p:cNvPr id="28" name="object 28"/>
          <p:cNvSpPr/>
          <p:nvPr/>
        </p:nvSpPr>
        <p:spPr>
          <a:xfrm>
            <a:off x="4257533" y="2549624"/>
            <a:ext cx="197485" cy="191135"/>
          </a:xfrm>
          <a:custGeom>
            <a:avLst/>
            <a:gdLst/>
            <a:ahLst/>
            <a:cxnLst/>
            <a:rect l="l" t="t" r="r" b="b"/>
            <a:pathLst>
              <a:path w="197485" h="191135">
                <a:moveTo>
                  <a:pt x="98501" y="0"/>
                </a:moveTo>
                <a:lnTo>
                  <a:pt x="60162" y="7501"/>
                </a:lnTo>
                <a:lnTo>
                  <a:pt x="28852" y="27959"/>
                </a:lnTo>
                <a:lnTo>
                  <a:pt x="7741" y="58303"/>
                </a:lnTo>
                <a:lnTo>
                  <a:pt x="0" y="95465"/>
                </a:lnTo>
                <a:lnTo>
                  <a:pt x="7741" y="132630"/>
                </a:lnTo>
                <a:lnTo>
                  <a:pt x="28852" y="162979"/>
                </a:lnTo>
                <a:lnTo>
                  <a:pt x="60162" y="183441"/>
                </a:lnTo>
                <a:lnTo>
                  <a:pt x="98501" y="190944"/>
                </a:lnTo>
                <a:lnTo>
                  <a:pt x="136839" y="183441"/>
                </a:lnTo>
                <a:lnTo>
                  <a:pt x="168149" y="162979"/>
                </a:lnTo>
                <a:lnTo>
                  <a:pt x="183724" y="140588"/>
                </a:lnTo>
                <a:lnTo>
                  <a:pt x="98501" y="140588"/>
                </a:lnTo>
                <a:lnTo>
                  <a:pt x="80494" y="137064"/>
                </a:lnTo>
                <a:lnTo>
                  <a:pt x="65792" y="127454"/>
                </a:lnTo>
                <a:lnTo>
                  <a:pt x="55881" y="113199"/>
                </a:lnTo>
                <a:lnTo>
                  <a:pt x="52247" y="95745"/>
                </a:lnTo>
                <a:lnTo>
                  <a:pt x="55881" y="78292"/>
                </a:lnTo>
                <a:lnTo>
                  <a:pt x="65792" y="64042"/>
                </a:lnTo>
                <a:lnTo>
                  <a:pt x="80494" y="54436"/>
                </a:lnTo>
                <a:lnTo>
                  <a:pt x="98501" y="50914"/>
                </a:lnTo>
                <a:lnTo>
                  <a:pt x="184119" y="50914"/>
                </a:lnTo>
                <a:lnTo>
                  <a:pt x="168149" y="27959"/>
                </a:lnTo>
                <a:lnTo>
                  <a:pt x="136839" y="7501"/>
                </a:lnTo>
                <a:lnTo>
                  <a:pt x="98501" y="0"/>
                </a:lnTo>
                <a:close/>
              </a:path>
              <a:path w="197485" h="191135">
                <a:moveTo>
                  <a:pt x="184119" y="50914"/>
                </a:moveTo>
                <a:lnTo>
                  <a:pt x="98501" y="50914"/>
                </a:lnTo>
                <a:lnTo>
                  <a:pt x="116508" y="54436"/>
                </a:lnTo>
                <a:lnTo>
                  <a:pt x="131210" y="64042"/>
                </a:lnTo>
                <a:lnTo>
                  <a:pt x="141120" y="78292"/>
                </a:lnTo>
                <a:lnTo>
                  <a:pt x="144754" y="95745"/>
                </a:lnTo>
                <a:lnTo>
                  <a:pt x="141120" y="113199"/>
                </a:lnTo>
                <a:lnTo>
                  <a:pt x="131210" y="127454"/>
                </a:lnTo>
                <a:lnTo>
                  <a:pt x="116508" y="137064"/>
                </a:lnTo>
                <a:lnTo>
                  <a:pt x="98501" y="140588"/>
                </a:lnTo>
                <a:lnTo>
                  <a:pt x="183724" y="140588"/>
                </a:lnTo>
                <a:lnTo>
                  <a:pt x="189260" y="132630"/>
                </a:lnTo>
                <a:lnTo>
                  <a:pt x="197002" y="95465"/>
                </a:lnTo>
                <a:lnTo>
                  <a:pt x="189260" y="58303"/>
                </a:lnTo>
                <a:lnTo>
                  <a:pt x="184119" y="50914"/>
                </a:lnTo>
                <a:close/>
              </a:path>
            </a:pathLst>
          </a:custGeom>
          <a:solidFill>
            <a:srgbClr val="FFFFFF"/>
          </a:solidFill>
        </p:spPr>
        <p:txBody>
          <a:bodyPr wrap="square" lIns="0" tIns="0" rIns="0" bIns="0" rtlCol="0"/>
          <a:lstStyle/>
          <a:p>
            <a:endParaRPr/>
          </a:p>
        </p:txBody>
      </p:sp>
      <p:sp>
        <p:nvSpPr>
          <p:cNvPr id="29" name="object 29"/>
          <p:cNvSpPr/>
          <p:nvPr/>
        </p:nvSpPr>
        <p:spPr>
          <a:xfrm>
            <a:off x="4169219" y="2464066"/>
            <a:ext cx="69215" cy="66675"/>
          </a:xfrm>
          <a:custGeom>
            <a:avLst/>
            <a:gdLst/>
            <a:ahLst/>
            <a:cxnLst/>
            <a:rect l="l" t="t" r="r" b="b"/>
            <a:pathLst>
              <a:path w="69214" h="66675">
                <a:moveTo>
                  <a:pt x="34366" y="0"/>
                </a:moveTo>
                <a:lnTo>
                  <a:pt x="20986" y="2618"/>
                </a:lnTo>
                <a:lnTo>
                  <a:pt x="10063" y="9759"/>
                </a:lnTo>
                <a:lnTo>
                  <a:pt x="2699" y="20348"/>
                </a:lnTo>
                <a:lnTo>
                  <a:pt x="0" y="33312"/>
                </a:lnTo>
                <a:lnTo>
                  <a:pt x="2699" y="46282"/>
                </a:lnTo>
                <a:lnTo>
                  <a:pt x="10063" y="56875"/>
                </a:lnTo>
                <a:lnTo>
                  <a:pt x="20986" y="64017"/>
                </a:lnTo>
                <a:lnTo>
                  <a:pt x="34366" y="66636"/>
                </a:lnTo>
                <a:lnTo>
                  <a:pt x="47745" y="64017"/>
                </a:lnTo>
                <a:lnTo>
                  <a:pt x="58669" y="56875"/>
                </a:lnTo>
                <a:lnTo>
                  <a:pt x="66032" y="46282"/>
                </a:lnTo>
                <a:lnTo>
                  <a:pt x="68732" y="33312"/>
                </a:lnTo>
                <a:lnTo>
                  <a:pt x="66032" y="20348"/>
                </a:lnTo>
                <a:lnTo>
                  <a:pt x="58669" y="9759"/>
                </a:lnTo>
                <a:lnTo>
                  <a:pt x="47745" y="2618"/>
                </a:lnTo>
                <a:lnTo>
                  <a:pt x="34366" y="0"/>
                </a:lnTo>
                <a:close/>
              </a:path>
            </a:pathLst>
          </a:custGeom>
          <a:solidFill>
            <a:srgbClr val="FFFFFF"/>
          </a:solidFill>
        </p:spPr>
        <p:txBody>
          <a:bodyPr wrap="square" lIns="0" tIns="0" rIns="0" bIns="0" rtlCol="0"/>
          <a:lstStyle/>
          <a:p>
            <a:endParaRPr/>
          </a:p>
        </p:txBody>
      </p:sp>
      <p:sp>
        <p:nvSpPr>
          <p:cNvPr id="30" name="object 30"/>
          <p:cNvSpPr txBox="1"/>
          <p:nvPr/>
        </p:nvSpPr>
        <p:spPr>
          <a:xfrm>
            <a:off x="9122509" y="3003194"/>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1" name="object 3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2" name="object 32"/>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33" name="object 33"/>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4" name="object 34"/>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35" name="object 35"/>
          <p:cNvSpPr/>
          <p:nvPr/>
        </p:nvSpPr>
        <p:spPr>
          <a:xfrm>
            <a:off x="9181451" y="2711032"/>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36" name="object 36"/>
          <p:cNvSpPr/>
          <p:nvPr/>
        </p:nvSpPr>
        <p:spPr>
          <a:xfrm>
            <a:off x="9285458" y="269686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37" name="object 3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8" name="object 3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solidFill>
                  <a:srgbClr val="C9CACC"/>
                </a:solidFill>
              </a:rPr>
              <a:t>© </a:t>
            </a:r>
            <a:r>
              <a:rPr spc="-15" dirty="0">
                <a:solidFill>
                  <a:srgbClr val="C9CACC"/>
                </a:solidFill>
              </a:rPr>
              <a:t>All </a:t>
            </a:r>
            <a:r>
              <a:rPr spc="-25" dirty="0">
                <a:solidFill>
                  <a:srgbClr val="C9CACC"/>
                </a:solidFill>
              </a:rPr>
              <a:t>materials </a:t>
            </a:r>
            <a:r>
              <a:rPr spc="-15" dirty="0">
                <a:solidFill>
                  <a:srgbClr val="C9CACC"/>
                </a:solidFill>
              </a:rPr>
              <a:t>provided </a:t>
            </a:r>
            <a:r>
              <a:rPr spc="-20" dirty="0">
                <a:solidFill>
                  <a:srgbClr val="C9CACC"/>
                </a:solidFill>
              </a:rPr>
              <a:t>are </a:t>
            </a:r>
            <a:r>
              <a:rPr spc="-25" dirty="0">
                <a:solidFill>
                  <a:srgbClr val="C9CACC"/>
                </a:solidFill>
              </a:rPr>
              <a:t>commercial </a:t>
            </a:r>
            <a:r>
              <a:rPr spc="-20" dirty="0">
                <a:solidFill>
                  <a:srgbClr val="C9CACC"/>
                </a:solidFill>
              </a:rPr>
              <a:t>and </a:t>
            </a:r>
            <a:r>
              <a:rPr spc="-30" dirty="0">
                <a:solidFill>
                  <a:srgbClr val="C9CACC"/>
                </a:solidFill>
              </a:rPr>
              <a:t>in </a:t>
            </a:r>
            <a:r>
              <a:rPr spc="-20" dirty="0">
                <a:solidFill>
                  <a:srgbClr val="C9CACC"/>
                </a:solidFill>
              </a:rPr>
              <a:t>confidence. </a:t>
            </a:r>
            <a:r>
              <a:rPr spc="-15" dirty="0">
                <a:solidFill>
                  <a:srgbClr val="C9CACC"/>
                </a:solidFill>
              </a:rPr>
              <a:t>All </a:t>
            </a:r>
            <a:r>
              <a:rPr spc="-25" dirty="0">
                <a:solidFill>
                  <a:srgbClr val="C9CACC"/>
                </a:solidFill>
              </a:rPr>
              <a:t>rights </a:t>
            </a:r>
            <a:r>
              <a:rPr spc="-20" dirty="0">
                <a:solidFill>
                  <a:srgbClr val="C9CACC"/>
                </a:solidFill>
              </a:rPr>
              <a:t>reserved </a:t>
            </a:r>
            <a:r>
              <a:rPr spc="-5" dirty="0">
                <a:solidFill>
                  <a:srgbClr val="C9CACC"/>
                </a:solidFill>
              </a:rPr>
              <a:t>DAIS </a:t>
            </a:r>
            <a:r>
              <a:rPr spc="-15" dirty="0">
                <a:solidFill>
                  <a:srgbClr val="C9CACC"/>
                </a:solidFill>
              </a:rPr>
              <a:t>Studio </a:t>
            </a:r>
            <a:r>
              <a:rPr spc="-5" dirty="0">
                <a:solidFill>
                  <a:srgbClr val="C9CACC"/>
                </a:solidFill>
              </a:rPr>
              <a:t>Pty</a:t>
            </a:r>
            <a:r>
              <a:rPr spc="30" dirty="0">
                <a:solidFill>
                  <a:srgbClr val="C9CACC"/>
                </a:solidFill>
              </a:rPr>
              <a:t> </a:t>
            </a:r>
            <a:r>
              <a:rPr spc="-15" dirty="0">
                <a:solidFill>
                  <a:srgbClr val="C9CACC"/>
                </a:solidFill>
              </a:rPr>
              <a:t>Ltd.</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0"/>
            <a:ext cx="8881110" cy="5400040"/>
          </a:xfrm>
          <a:custGeom>
            <a:avLst/>
            <a:gdLst/>
            <a:ahLst/>
            <a:cxnLst/>
            <a:rect l="l" t="t" r="r" b="b"/>
            <a:pathLst>
              <a:path w="8881110" h="5400040">
                <a:moveTo>
                  <a:pt x="0" y="5400001"/>
                </a:moveTo>
                <a:lnTo>
                  <a:pt x="8880589" y="5400001"/>
                </a:lnTo>
                <a:lnTo>
                  <a:pt x="8880589" y="0"/>
                </a:lnTo>
                <a:lnTo>
                  <a:pt x="0" y="0"/>
                </a:lnTo>
                <a:lnTo>
                  <a:pt x="0" y="5400001"/>
                </a:lnTo>
                <a:close/>
              </a:path>
            </a:pathLst>
          </a:custGeom>
          <a:solidFill>
            <a:srgbClr val="202120"/>
          </a:solidFill>
        </p:spPr>
        <p:txBody>
          <a:bodyPr wrap="square" lIns="0" tIns="0" rIns="0" bIns="0" rtlCol="0"/>
          <a:lstStyle/>
          <a:p>
            <a:endParaRPr/>
          </a:p>
        </p:txBody>
      </p:sp>
      <p:sp>
        <p:nvSpPr>
          <p:cNvPr id="26" name="object 26"/>
          <p:cNvSpPr txBox="1"/>
          <p:nvPr/>
        </p:nvSpPr>
        <p:spPr>
          <a:xfrm>
            <a:off x="2928019" y="2436247"/>
            <a:ext cx="1250950" cy="368300"/>
          </a:xfrm>
          <a:prstGeom prst="rect">
            <a:avLst/>
          </a:prstGeom>
        </p:spPr>
        <p:txBody>
          <a:bodyPr vert="horz" wrap="square" lIns="0" tIns="0" rIns="0" bIns="0" rtlCol="0">
            <a:spAutoFit/>
          </a:bodyPr>
          <a:lstStyle/>
          <a:p>
            <a:pPr marL="12700">
              <a:lnSpc>
                <a:spcPct val="100000"/>
              </a:lnSpc>
            </a:pPr>
            <a:r>
              <a:rPr sz="2200" spc="35" dirty="0">
                <a:solidFill>
                  <a:srgbClr val="8E9C9C"/>
                </a:solidFill>
                <a:latin typeface="Calibri"/>
                <a:cs typeface="Calibri"/>
              </a:rPr>
              <a:t>e</a:t>
            </a:r>
            <a:r>
              <a:rPr sz="2200" spc="-75" dirty="0">
                <a:solidFill>
                  <a:srgbClr val="8E9C9C"/>
                </a:solidFill>
                <a:latin typeface="Calibri"/>
                <a:cs typeface="Calibri"/>
              </a:rPr>
              <a:t>n</a:t>
            </a:r>
            <a:r>
              <a:rPr sz="2200" spc="45" dirty="0">
                <a:solidFill>
                  <a:srgbClr val="8E9C9C"/>
                </a:solidFill>
                <a:latin typeface="Calibri"/>
                <a:cs typeface="Calibri"/>
              </a:rPr>
              <a:t>e</a:t>
            </a:r>
            <a:r>
              <a:rPr sz="2200" spc="-15" dirty="0">
                <a:solidFill>
                  <a:srgbClr val="8E9C9C"/>
                </a:solidFill>
                <a:latin typeface="Calibri"/>
                <a:cs typeface="Calibri"/>
              </a:rPr>
              <a:t>r</a:t>
            </a:r>
            <a:r>
              <a:rPr sz="2200" spc="125" dirty="0">
                <a:solidFill>
                  <a:srgbClr val="8E9C9C"/>
                </a:solidFill>
                <a:latin typeface="Calibri"/>
                <a:cs typeface="Calibri"/>
              </a:rPr>
              <a:t>g</a:t>
            </a:r>
            <a:r>
              <a:rPr sz="2200" spc="30" dirty="0">
                <a:solidFill>
                  <a:srgbClr val="8E9C9C"/>
                </a:solidFill>
                <a:latin typeface="Calibri"/>
                <a:cs typeface="Calibri"/>
              </a:rPr>
              <a:t>i</a:t>
            </a:r>
            <a:r>
              <a:rPr sz="2200" spc="130" dirty="0">
                <a:solidFill>
                  <a:srgbClr val="8E9C9C"/>
                </a:solidFill>
                <a:latin typeface="Calibri"/>
                <a:cs typeface="Calibri"/>
              </a:rPr>
              <a:t>s</a:t>
            </a:r>
            <a:r>
              <a:rPr sz="2200" spc="80" dirty="0">
                <a:solidFill>
                  <a:srgbClr val="8E9C9C"/>
                </a:solidFill>
                <a:latin typeface="Calibri"/>
                <a:cs typeface="Calibri"/>
              </a:rPr>
              <a:t>i</a:t>
            </a:r>
            <a:r>
              <a:rPr sz="2200" spc="-50" dirty="0">
                <a:solidFill>
                  <a:srgbClr val="8E9C9C"/>
                </a:solidFill>
                <a:latin typeface="Calibri"/>
                <a:cs typeface="Calibri"/>
              </a:rPr>
              <a:t>n</a:t>
            </a:r>
            <a:r>
              <a:rPr sz="2200" spc="90" dirty="0">
                <a:solidFill>
                  <a:srgbClr val="8E9C9C"/>
                </a:solidFill>
                <a:latin typeface="Calibri"/>
                <a:cs typeface="Calibri"/>
              </a:rPr>
              <a:t>g</a:t>
            </a:r>
            <a:endParaRPr sz="2200">
              <a:latin typeface="Calibri"/>
              <a:cs typeface="Calibri"/>
            </a:endParaRPr>
          </a:p>
        </p:txBody>
      </p:sp>
      <p:sp>
        <p:nvSpPr>
          <p:cNvPr id="27" name="object 27"/>
          <p:cNvSpPr txBox="1">
            <a:spLocks noGrp="1"/>
          </p:cNvSpPr>
          <p:nvPr>
            <p:ph type="title"/>
          </p:nvPr>
        </p:nvSpPr>
        <p:spPr>
          <a:xfrm>
            <a:off x="4459354" y="2436247"/>
            <a:ext cx="1492250" cy="368300"/>
          </a:xfrm>
          <a:prstGeom prst="rect">
            <a:avLst/>
          </a:prstGeom>
        </p:spPr>
        <p:txBody>
          <a:bodyPr vert="horz" wrap="square" lIns="0" tIns="0" rIns="0" bIns="0" rtlCol="0">
            <a:spAutoFit/>
          </a:bodyPr>
          <a:lstStyle/>
          <a:p>
            <a:pPr marL="12700">
              <a:lnSpc>
                <a:spcPct val="100000"/>
              </a:lnSpc>
            </a:pPr>
            <a:r>
              <a:rPr spc="40" dirty="0">
                <a:solidFill>
                  <a:srgbClr val="8E9C9C"/>
                </a:solidFill>
              </a:rPr>
              <a:t>p</a:t>
            </a:r>
            <a:r>
              <a:rPr spc="20" dirty="0">
                <a:solidFill>
                  <a:srgbClr val="8E9C9C"/>
                </a:solidFill>
              </a:rPr>
              <a:t>p</a:t>
            </a:r>
            <a:r>
              <a:rPr spc="15" dirty="0">
                <a:solidFill>
                  <a:srgbClr val="8E9C9C"/>
                </a:solidFill>
              </a:rPr>
              <a:t>o</a:t>
            </a:r>
            <a:r>
              <a:rPr spc="75" dirty="0">
                <a:solidFill>
                  <a:srgbClr val="8E9C9C"/>
                </a:solidFill>
              </a:rPr>
              <a:t>r</a:t>
            </a:r>
            <a:r>
              <a:rPr spc="125" dirty="0">
                <a:solidFill>
                  <a:srgbClr val="8E9C9C"/>
                </a:solidFill>
              </a:rPr>
              <a:t>t</a:t>
            </a:r>
            <a:r>
              <a:rPr spc="-30" dirty="0">
                <a:solidFill>
                  <a:srgbClr val="8E9C9C"/>
                </a:solidFill>
              </a:rPr>
              <a:t>u</a:t>
            </a:r>
            <a:r>
              <a:rPr spc="-45" dirty="0">
                <a:solidFill>
                  <a:srgbClr val="8E9C9C"/>
                </a:solidFill>
              </a:rPr>
              <a:t>n</a:t>
            </a:r>
            <a:r>
              <a:rPr spc="60" dirty="0">
                <a:solidFill>
                  <a:srgbClr val="8E9C9C"/>
                </a:solidFill>
              </a:rPr>
              <a:t>it</a:t>
            </a:r>
            <a:r>
              <a:rPr spc="25" dirty="0">
                <a:solidFill>
                  <a:srgbClr val="8E9C9C"/>
                </a:solidFill>
              </a:rPr>
              <a:t>i</a:t>
            </a:r>
            <a:r>
              <a:rPr spc="15" dirty="0">
                <a:solidFill>
                  <a:srgbClr val="8E9C9C"/>
                </a:solidFill>
              </a:rPr>
              <a:t>e</a:t>
            </a:r>
            <a:r>
              <a:rPr spc="155" dirty="0">
                <a:solidFill>
                  <a:srgbClr val="8E9C9C"/>
                </a:solidFill>
              </a:rPr>
              <a:t>s</a:t>
            </a:r>
          </a:p>
        </p:txBody>
      </p:sp>
      <p:sp>
        <p:nvSpPr>
          <p:cNvPr id="28" name="object 28"/>
          <p:cNvSpPr/>
          <p:nvPr/>
        </p:nvSpPr>
        <p:spPr>
          <a:xfrm>
            <a:off x="4257533" y="2549624"/>
            <a:ext cx="197485" cy="191135"/>
          </a:xfrm>
          <a:custGeom>
            <a:avLst/>
            <a:gdLst/>
            <a:ahLst/>
            <a:cxnLst/>
            <a:rect l="l" t="t" r="r" b="b"/>
            <a:pathLst>
              <a:path w="197485" h="191135">
                <a:moveTo>
                  <a:pt x="98501" y="0"/>
                </a:moveTo>
                <a:lnTo>
                  <a:pt x="60162" y="7501"/>
                </a:lnTo>
                <a:lnTo>
                  <a:pt x="28852" y="27959"/>
                </a:lnTo>
                <a:lnTo>
                  <a:pt x="7741" y="58303"/>
                </a:lnTo>
                <a:lnTo>
                  <a:pt x="0" y="95465"/>
                </a:lnTo>
                <a:lnTo>
                  <a:pt x="7741" y="132630"/>
                </a:lnTo>
                <a:lnTo>
                  <a:pt x="28852" y="162979"/>
                </a:lnTo>
                <a:lnTo>
                  <a:pt x="60162" y="183441"/>
                </a:lnTo>
                <a:lnTo>
                  <a:pt x="98501" y="190944"/>
                </a:lnTo>
                <a:lnTo>
                  <a:pt x="136839" y="183441"/>
                </a:lnTo>
                <a:lnTo>
                  <a:pt x="168149" y="162979"/>
                </a:lnTo>
                <a:lnTo>
                  <a:pt x="183724" y="140588"/>
                </a:lnTo>
                <a:lnTo>
                  <a:pt x="98501" y="140588"/>
                </a:lnTo>
                <a:lnTo>
                  <a:pt x="80494" y="137064"/>
                </a:lnTo>
                <a:lnTo>
                  <a:pt x="65792" y="127454"/>
                </a:lnTo>
                <a:lnTo>
                  <a:pt x="55881" y="113199"/>
                </a:lnTo>
                <a:lnTo>
                  <a:pt x="52247" y="95745"/>
                </a:lnTo>
                <a:lnTo>
                  <a:pt x="55881" y="78292"/>
                </a:lnTo>
                <a:lnTo>
                  <a:pt x="65792" y="64042"/>
                </a:lnTo>
                <a:lnTo>
                  <a:pt x="80494" y="54436"/>
                </a:lnTo>
                <a:lnTo>
                  <a:pt x="98501" y="50914"/>
                </a:lnTo>
                <a:lnTo>
                  <a:pt x="184119" y="50914"/>
                </a:lnTo>
                <a:lnTo>
                  <a:pt x="168149" y="27959"/>
                </a:lnTo>
                <a:lnTo>
                  <a:pt x="136839" y="7501"/>
                </a:lnTo>
                <a:lnTo>
                  <a:pt x="98501" y="0"/>
                </a:lnTo>
                <a:close/>
              </a:path>
              <a:path w="197485" h="191135">
                <a:moveTo>
                  <a:pt x="184119" y="50914"/>
                </a:moveTo>
                <a:lnTo>
                  <a:pt x="98501" y="50914"/>
                </a:lnTo>
                <a:lnTo>
                  <a:pt x="116508" y="54436"/>
                </a:lnTo>
                <a:lnTo>
                  <a:pt x="131210" y="64042"/>
                </a:lnTo>
                <a:lnTo>
                  <a:pt x="141120" y="78292"/>
                </a:lnTo>
                <a:lnTo>
                  <a:pt x="144754" y="95745"/>
                </a:lnTo>
                <a:lnTo>
                  <a:pt x="141120" y="113199"/>
                </a:lnTo>
                <a:lnTo>
                  <a:pt x="131210" y="127454"/>
                </a:lnTo>
                <a:lnTo>
                  <a:pt x="116508" y="137064"/>
                </a:lnTo>
                <a:lnTo>
                  <a:pt x="98501" y="140588"/>
                </a:lnTo>
                <a:lnTo>
                  <a:pt x="183724" y="140588"/>
                </a:lnTo>
                <a:lnTo>
                  <a:pt x="189260" y="132630"/>
                </a:lnTo>
                <a:lnTo>
                  <a:pt x="197002" y="95465"/>
                </a:lnTo>
                <a:lnTo>
                  <a:pt x="189260" y="58303"/>
                </a:lnTo>
                <a:lnTo>
                  <a:pt x="184119" y="50914"/>
                </a:lnTo>
                <a:close/>
              </a:path>
            </a:pathLst>
          </a:custGeom>
          <a:solidFill>
            <a:srgbClr val="8E9C9C"/>
          </a:solidFill>
        </p:spPr>
        <p:txBody>
          <a:bodyPr wrap="square" lIns="0" tIns="0" rIns="0" bIns="0" rtlCol="0"/>
          <a:lstStyle/>
          <a:p>
            <a:endParaRPr/>
          </a:p>
        </p:txBody>
      </p:sp>
      <p:sp>
        <p:nvSpPr>
          <p:cNvPr id="29" name="object 29"/>
          <p:cNvSpPr/>
          <p:nvPr/>
        </p:nvSpPr>
        <p:spPr>
          <a:xfrm>
            <a:off x="4169219" y="2464066"/>
            <a:ext cx="69215" cy="66675"/>
          </a:xfrm>
          <a:custGeom>
            <a:avLst/>
            <a:gdLst/>
            <a:ahLst/>
            <a:cxnLst/>
            <a:rect l="l" t="t" r="r" b="b"/>
            <a:pathLst>
              <a:path w="69214" h="66675">
                <a:moveTo>
                  <a:pt x="34366" y="0"/>
                </a:moveTo>
                <a:lnTo>
                  <a:pt x="20986" y="2618"/>
                </a:lnTo>
                <a:lnTo>
                  <a:pt x="10063" y="9759"/>
                </a:lnTo>
                <a:lnTo>
                  <a:pt x="2699" y="20348"/>
                </a:lnTo>
                <a:lnTo>
                  <a:pt x="0" y="33312"/>
                </a:lnTo>
                <a:lnTo>
                  <a:pt x="2699" y="46282"/>
                </a:lnTo>
                <a:lnTo>
                  <a:pt x="10063" y="56875"/>
                </a:lnTo>
                <a:lnTo>
                  <a:pt x="20986" y="64017"/>
                </a:lnTo>
                <a:lnTo>
                  <a:pt x="34366" y="66636"/>
                </a:lnTo>
                <a:lnTo>
                  <a:pt x="47745" y="64017"/>
                </a:lnTo>
                <a:lnTo>
                  <a:pt x="58669" y="56875"/>
                </a:lnTo>
                <a:lnTo>
                  <a:pt x="66032" y="46282"/>
                </a:lnTo>
                <a:lnTo>
                  <a:pt x="68732" y="33312"/>
                </a:lnTo>
                <a:lnTo>
                  <a:pt x="66032" y="20348"/>
                </a:lnTo>
                <a:lnTo>
                  <a:pt x="58669" y="9759"/>
                </a:lnTo>
                <a:lnTo>
                  <a:pt x="47745" y="2618"/>
                </a:lnTo>
                <a:lnTo>
                  <a:pt x="34366" y="0"/>
                </a:lnTo>
                <a:close/>
              </a:path>
            </a:pathLst>
          </a:custGeom>
          <a:solidFill>
            <a:srgbClr val="8E9C9C"/>
          </a:solidFill>
        </p:spPr>
        <p:txBody>
          <a:bodyPr wrap="square" lIns="0" tIns="0" rIns="0" bIns="0" rtlCol="0"/>
          <a:lstStyle/>
          <a:p>
            <a:endParaRPr/>
          </a:p>
        </p:txBody>
      </p:sp>
      <p:sp>
        <p:nvSpPr>
          <p:cNvPr id="30" name="object 30"/>
          <p:cNvSpPr txBox="1"/>
          <p:nvPr/>
        </p:nvSpPr>
        <p:spPr>
          <a:xfrm>
            <a:off x="9122509" y="3003194"/>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1" name="object 3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2" name="object 32"/>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33" name="object 33"/>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4" name="object 34"/>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35" name="object 35"/>
          <p:cNvSpPr/>
          <p:nvPr/>
        </p:nvSpPr>
        <p:spPr>
          <a:xfrm>
            <a:off x="9181451" y="2711032"/>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36" name="object 36"/>
          <p:cNvSpPr/>
          <p:nvPr/>
        </p:nvSpPr>
        <p:spPr>
          <a:xfrm>
            <a:off x="9285458" y="269686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37" name="object 3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8" name="object 3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solidFill>
                  <a:srgbClr val="C9CACC"/>
                </a:solidFill>
              </a:rPr>
              <a:t>© </a:t>
            </a:r>
            <a:r>
              <a:rPr spc="-15" dirty="0">
                <a:solidFill>
                  <a:srgbClr val="C9CACC"/>
                </a:solidFill>
              </a:rPr>
              <a:t>All </a:t>
            </a:r>
            <a:r>
              <a:rPr spc="-25" dirty="0">
                <a:solidFill>
                  <a:srgbClr val="C9CACC"/>
                </a:solidFill>
              </a:rPr>
              <a:t>materials </a:t>
            </a:r>
            <a:r>
              <a:rPr spc="-15" dirty="0">
                <a:solidFill>
                  <a:srgbClr val="C9CACC"/>
                </a:solidFill>
              </a:rPr>
              <a:t>provided </a:t>
            </a:r>
            <a:r>
              <a:rPr spc="-20" dirty="0">
                <a:solidFill>
                  <a:srgbClr val="C9CACC"/>
                </a:solidFill>
              </a:rPr>
              <a:t>are </a:t>
            </a:r>
            <a:r>
              <a:rPr spc="-25" dirty="0">
                <a:solidFill>
                  <a:srgbClr val="C9CACC"/>
                </a:solidFill>
              </a:rPr>
              <a:t>commercial </a:t>
            </a:r>
            <a:r>
              <a:rPr spc="-20" dirty="0">
                <a:solidFill>
                  <a:srgbClr val="C9CACC"/>
                </a:solidFill>
              </a:rPr>
              <a:t>and </a:t>
            </a:r>
            <a:r>
              <a:rPr spc="-30" dirty="0">
                <a:solidFill>
                  <a:srgbClr val="C9CACC"/>
                </a:solidFill>
              </a:rPr>
              <a:t>in </a:t>
            </a:r>
            <a:r>
              <a:rPr spc="-20" dirty="0">
                <a:solidFill>
                  <a:srgbClr val="C9CACC"/>
                </a:solidFill>
              </a:rPr>
              <a:t>confidence. </a:t>
            </a:r>
            <a:r>
              <a:rPr spc="-15" dirty="0">
                <a:solidFill>
                  <a:srgbClr val="C9CACC"/>
                </a:solidFill>
              </a:rPr>
              <a:t>All </a:t>
            </a:r>
            <a:r>
              <a:rPr spc="-25" dirty="0">
                <a:solidFill>
                  <a:srgbClr val="C9CACC"/>
                </a:solidFill>
              </a:rPr>
              <a:t>rights </a:t>
            </a:r>
            <a:r>
              <a:rPr spc="-20" dirty="0">
                <a:solidFill>
                  <a:srgbClr val="C9CACC"/>
                </a:solidFill>
              </a:rPr>
              <a:t>reserved </a:t>
            </a:r>
            <a:r>
              <a:rPr spc="-5" dirty="0">
                <a:solidFill>
                  <a:srgbClr val="C9CACC"/>
                </a:solidFill>
              </a:rPr>
              <a:t>DAIS </a:t>
            </a:r>
            <a:r>
              <a:rPr spc="-15" dirty="0">
                <a:solidFill>
                  <a:srgbClr val="C9CACC"/>
                </a:solidFill>
              </a:rPr>
              <a:t>Studio </a:t>
            </a:r>
            <a:r>
              <a:rPr spc="-5" dirty="0">
                <a:solidFill>
                  <a:srgbClr val="C9CACC"/>
                </a:solidFill>
              </a:rPr>
              <a:t>Pty</a:t>
            </a:r>
            <a:r>
              <a:rPr spc="30" dirty="0">
                <a:solidFill>
                  <a:srgbClr val="C9CACC"/>
                </a:solidFill>
              </a:rPr>
              <a:t> </a:t>
            </a:r>
            <a:r>
              <a:rPr spc="-15" dirty="0">
                <a:solidFill>
                  <a:srgbClr val="C9CACC"/>
                </a:solidFill>
              </a:rPr>
              <a:t>Ltd.</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33488" y="2561380"/>
            <a:ext cx="2000250" cy="367030"/>
          </a:xfrm>
          <a:prstGeom prst="rect">
            <a:avLst/>
          </a:prstGeom>
        </p:spPr>
        <p:txBody>
          <a:bodyPr vert="horz" wrap="square" lIns="0" tIns="0" rIns="0" bIns="0" rtlCol="0">
            <a:spAutoFit/>
          </a:bodyPr>
          <a:lstStyle/>
          <a:p>
            <a:pPr marL="12700">
              <a:lnSpc>
                <a:spcPct val="100000"/>
              </a:lnSpc>
            </a:pPr>
            <a:r>
              <a:rPr sz="2300" spc="-5" dirty="0">
                <a:solidFill>
                  <a:srgbClr val="58595B"/>
                </a:solidFill>
                <a:latin typeface="Times New Roman"/>
                <a:cs typeface="Times New Roman"/>
              </a:rPr>
              <a:t>solution</a:t>
            </a:r>
            <a:r>
              <a:rPr sz="2300" spc="-220" dirty="0">
                <a:solidFill>
                  <a:srgbClr val="58595B"/>
                </a:solidFill>
                <a:latin typeface="Times New Roman"/>
                <a:cs typeface="Times New Roman"/>
              </a:rPr>
              <a:t> </a:t>
            </a:r>
            <a:r>
              <a:rPr sz="2300" spc="-25" dirty="0">
                <a:solidFill>
                  <a:srgbClr val="58595B"/>
                </a:solidFill>
                <a:latin typeface="Cambria"/>
                <a:cs typeface="Cambria"/>
              </a:rPr>
              <a:t>streams</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58"/>
            <a:ext cx="0" cy="414020"/>
          </a:xfrm>
          <a:custGeom>
            <a:avLst/>
            <a:gdLst/>
            <a:ahLst/>
            <a:cxnLst/>
            <a:rect l="l" t="t" r="r" b="b"/>
            <a:pathLst>
              <a:path h="414019">
                <a:moveTo>
                  <a:pt x="0" y="0"/>
                </a:moveTo>
                <a:lnTo>
                  <a:pt x="0" y="413664"/>
                </a:lnTo>
              </a:path>
            </a:pathLst>
          </a:custGeom>
          <a:ln w="43713">
            <a:solidFill>
              <a:srgbClr val="FFFFFF"/>
            </a:solidFill>
          </a:ln>
        </p:spPr>
        <p:txBody>
          <a:bodyPr wrap="square" lIns="0" tIns="0" rIns="0" bIns="0" rtlCol="0"/>
          <a:lstStyle/>
          <a:p>
            <a:endParaRPr/>
          </a:p>
        </p:txBody>
      </p:sp>
      <p:sp>
        <p:nvSpPr>
          <p:cNvPr id="7" name="object 7"/>
          <p:cNvSpPr/>
          <p:nvPr/>
        </p:nvSpPr>
        <p:spPr>
          <a:xfrm>
            <a:off x="9156772" y="2690921"/>
            <a:ext cx="149225" cy="169545"/>
          </a:xfrm>
          <a:custGeom>
            <a:avLst/>
            <a:gdLst/>
            <a:ahLst/>
            <a:cxnLst/>
            <a:rect l="l" t="t" r="r" b="b"/>
            <a:pathLst>
              <a:path w="149225" h="169544">
                <a:moveTo>
                  <a:pt x="41935" y="112763"/>
                </a:moveTo>
                <a:lnTo>
                  <a:pt x="0" y="112763"/>
                </a:lnTo>
                <a:lnTo>
                  <a:pt x="690" y="120500"/>
                </a:lnTo>
                <a:lnTo>
                  <a:pt x="24383" y="156870"/>
                </a:lnTo>
                <a:lnTo>
                  <a:pt x="61664" y="168276"/>
                </a:lnTo>
                <a:lnTo>
                  <a:pt x="75476" y="168973"/>
                </a:lnTo>
                <a:lnTo>
                  <a:pt x="82289" y="168811"/>
                </a:lnTo>
                <a:lnTo>
                  <a:pt x="132638" y="152831"/>
                </a:lnTo>
                <a:lnTo>
                  <a:pt x="142517" y="139788"/>
                </a:lnTo>
                <a:lnTo>
                  <a:pt x="71450" y="139788"/>
                </a:lnTo>
                <a:lnTo>
                  <a:pt x="67246" y="139268"/>
                </a:lnTo>
                <a:lnTo>
                  <a:pt x="41935" y="117538"/>
                </a:lnTo>
                <a:lnTo>
                  <a:pt x="41935" y="112763"/>
                </a:lnTo>
                <a:close/>
              </a:path>
              <a:path w="149225" h="169544">
                <a:moveTo>
                  <a:pt x="73621" y="0"/>
                </a:moveTo>
                <a:lnTo>
                  <a:pt x="32397" y="6565"/>
                </a:lnTo>
                <a:lnTo>
                  <a:pt x="5246" y="37426"/>
                </a:lnTo>
                <a:lnTo>
                  <a:pt x="3733" y="58597"/>
                </a:lnTo>
                <a:lnTo>
                  <a:pt x="5181" y="64554"/>
                </a:lnTo>
                <a:lnTo>
                  <a:pt x="41973" y="91274"/>
                </a:lnTo>
                <a:lnTo>
                  <a:pt x="65825" y="96922"/>
                </a:lnTo>
                <a:lnTo>
                  <a:pt x="75677" y="99406"/>
                </a:lnTo>
                <a:lnTo>
                  <a:pt x="84232" y="101884"/>
                </a:lnTo>
                <a:lnTo>
                  <a:pt x="91490" y="104355"/>
                </a:lnTo>
                <a:lnTo>
                  <a:pt x="100291" y="107670"/>
                </a:lnTo>
                <a:lnTo>
                  <a:pt x="104686" y="112661"/>
                </a:lnTo>
                <a:lnTo>
                  <a:pt x="104686" y="123215"/>
                </a:lnTo>
                <a:lnTo>
                  <a:pt x="78905" y="139788"/>
                </a:lnTo>
                <a:lnTo>
                  <a:pt x="142517" y="139788"/>
                </a:lnTo>
                <a:lnTo>
                  <a:pt x="145226" y="134261"/>
                </a:lnTo>
                <a:lnTo>
                  <a:pt x="147215" y="127942"/>
                </a:lnTo>
                <a:lnTo>
                  <a:pt x="148408" y="120981"/>
                </a:lnTo>
                <a:lnTo>
                  <a:pt x="148805" y="113372"/>
                </a:lnTo>
                <a:lnTo>
                  <a:pt x="148805" y="105918"/>
                </a:lnTo>
                <a:lnTo>
                  <a:pt x="122758" y="75691"/>
                </a:lnTo>
                <a:lnTo>
                  <a:pt x="85534" y="65531"/>
                </a:lnTo>
                <a:lnTo>
                  <a:pt x="73507" y="63055"/>
                </a:lnTo>
                <a:lnTo>
                  <a:pt x="68173" y="61645"/>
                </a:lnTo>
                <a:lnTo>
                  <a:pt x="58864" y="58546"/>
                </a:lnTo>
                <a:lnTo>
                  <a:pt x="55092" y="56540"/>
                </a:lnTo>
                <a:lnTo>
                  <a:pt x="49275" y="51549"/>
                </a:lnTo>
                <a:lnTo>
                  <a:pt x="47828" y="48348"/>
                </a:lnTo>
                <a:lnTo>
                  <a:pt x="47828" y="41109"/>
                </a:lnTo>
                <a:lnTo>
                  <a:pt x="69888" y="29514"/>
                </a:lnTo>
                <a:lnTo>
                  <a:pt x="138476" y="29514"/>
                </a:lnTo>
                <a:lnTo>
                  <a:pt x="136842" y="26542"/>
                </a:lnTo>
                <a:lnTo>
                  <a:pt x="98945" y="2463"/>
                </a:lnTo>
                <a:lnTo>
                  <a:pt x="80096" y="154"/>
                </a:lnTo>
                <a:lnTo>
                  <a:pt x="73621" y="0"/>
                </a:lnTo>
                <a:close/>
              </a:path>
              <a:path w="149225" h="169544">
                <a:moveTo>
                  <a:pt x="138476" y="29514"/>
                </a:moveTo>
                <a:lnTo>
                  <a:pt x="80251" y="29514"/>
                </a:lnTo>
                <a:lnTo>
                  <a:pt x="87096" y="31013"/>
                </a:lnTo>
                <a:lnTo>
                  <a:pt x="98691" y="37007"/>
                </a:lnTo>
                <a:lnTo>
                  <a:pt x="101892" y="42748"/>
                </a:lnTo>
                <a:lnTo>
                  <a:pt x="102527" y="51244"/>
                </a:lnTo>
                <a:lnTo>
                  <a:pt x="144449" y="51244"/>
                </a:lnTo>
                <a:lnTo>
                  <a:pt x="143511" y="44107"/>
                </a:lnTo>
                <a:lnTo>
                  <a:pt x="141932" y="37612"/>
                </a:lnTo>
                <a:lnTo>
                  <a:pt x="139709" y="31758"/>
                </a:lnTo>
                <a:lnTo>
                  <a:pt x="138476" y="29514"/>
                </a:lnTo>
                <a:close/>
              </a:path>
            </a:pathLst>
          </a:custGeom>
          <a:solidFill>
            <a:srgbClr val="FFFFFF"/>
          </a:solidFill>
        </p:spPr>
        <p:txBody>
          <a:bodyPr wrap="square" lIns="0" tIns="0" rIns="0" bIns="0" rtlCol="0"/>
          <a:lstStyle/>
          <a:p>
            <a:endParaRPr/>
          </a:p>
        </p:txBody>
      </p:sp>
      <p:sp>
        <p:nvSpPr>
          <p:cNvPr id="8" name="object 8"/>
          <p:cNvSpPr/>
          <p:nvPr/>
        </p:nvSpPr>
        <p:spPr>
          <a:xfrm>
            <a:off x="9333560" y="2650781"/>
            <a:ext cx="0" cy="102235"/>
          </a:xfrm>
          <a:custGeom>
            <a:avLst/>
            <a:gdLst/>
            <a:ahLst/>
            <a:cxnLst/>
            <a:rect l="l" t="t" r="r" b="b"/>
            <a:pathLst>
              <a:path h="102235">
                <a:moveTo>
                  <a:pt x="0" y="0"/>
                </a:moveTo>
                <a:lnTo>
                  <a:pt x="0" y="101612"/>
                </a:lnTo>
              </a:path>
            </a:pathLst>
          </a:custGeom>
          <a:ln w="12090">
            <a:solidFill>
              <a:srgbClr val="FFFFFF"/>
            </a:solidFill>
          </a:ln>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solidFill>
                  <a:srgbClr val="C9CACC"/>
                </a:solidFill>
              </a:rPr>
              <a:t>© </a:t>
            </a:r>
            <a:r>
              <a:rPr spc="-15" dirty="0">
                <a:solidFill>
                  <a:srgbClr val="C9CACC"/>
                </a:solidFill>
              </a:rPr>
              <a:t>All </a:t>
            </a:r>
            <a:r>
              <a:rPr spc="-25" dirty="0">
                <a:solidFill>
                  <a:srgbClr val="C9CACC"/>
                </a:solidFill>
              </a:rPr>
              <a:t>materials </a:t>
            </a:r>
            <a:r>
              <a:rPr spc="-15" dirty="0">
                <a:solidFill>
                  <a:srgbClr val="C9CACC"/>
                </a:solidFill>
              </a:rPr>
              <a:t>provided </a:t>
            </a:r>
            <a:r>
              <a:rPr spc="-20" dirty="0">
                <a:solidFill>
                  <a:srgbClr val="C9CACC"/>
                </a:solidFill>
              </a:rPr>
              <a:t>are </a:t>
            </a:r>
            <a:r>
              <a:rPr spc="-25" dirty="0">
                <a:solidFill>
                  <a:srgbClr val="C9CACC"/>
                </a:solidFill>
              </a:rPr>
              <a:t>commercial </a:t>
            </a:r>
            <a:r>
              <a:rPr spc="-20" dirty="0">
                <a:solidFill>
                  <a:srgbClr val="C9CACC"/>
                </a:solidFill>
              </a:rPr>
              <a:t>and </a:t>
            </a:r>
            <a:r>
              <a:rPr spc="-30" dirty="0">
                <a:solidFill>
                  <a:srgbClr val="C9CACC"/>
                </a:solidFill>
              </a:rPr>
              <a:t>in </a:t>
            </a:r>
            <a:r>
              <a:rPr spc="-20" dirty="0">
                <a:solidFill>
                  <a:srgbClr val="C9CACC"/>
                </a:solidFill>
              </a:rPr>
              <a:t>confidence. </a:t>
            </a:r>
            <a:r>
              <a:rPr spc="-15" dirty="0">
                <a:solidFill>
                  <a:srgbClr val="C9CACC"/>
                </a:solidFill>
              </a:rPr>
              <a:t>All </a:t>
            </a:r>
            <a:r>
              <a:rPr spc="-25" dirty="0">
                <a:solidFill>
                  <a:srgbClr val="C9CACC"/>
                </a:solidFill>
              </a:rPr>
              <a:t>rights </a:t>
            </a:r>
            <a:r>
              <a:rPr spc="-20" dirty="0">
                <a:solidFill>
                  <a:srgbClr val="C9CACC"/>
                </a:solidFill>
              </a:rPr>
              <a:t>reserved </a:t>
            </a:r>
            <a:r>
              <a:rPr spc="-5" dirty="0">
                <a:solidFill>
                  <a:srgbClr val="C9CACC"/>
                </a:solidFill>
              </a:rPr>
              <a:t>DAIS </a:t>
            </a:r>
            <a:r>
              <a:rPr spc="-15" dirty="0">
                <a:solidFill>
                  <a:srgbClr val="C9CACC"/>
                </a:solidFill>
              </a:rPr>
              <a:t>Studio </a:t>
            </a:r>
            <a:r>
              <a:rPr spc="-5" dirty="0">
                <a:solidFill>
                  <a:srgbClr val="C9CACC"/>
                </a:solidFill>
              </a:rPr>
              <a:t>Pty</a:t>
            </a:r>
            <a:r>
              <a:rPr spc="30" dirty="0">
                <a:solidFill>
                  <a:srgbClr val="C9CACC"/>
                </a:solidFill>
              </a:rPr>
              <a:t> </a:t>
            </a:r>
            <a:r>
              <a:rPr spc="-15" dirty="0">
                <a:solidFill>
                  <a:srgbClr val="C9CACC"/>
                </a:solidFill>
              </a:rPr>
              <a:t>Ltd.</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50852" y="2419690"/>
            <a:ext cx="832485" cy="368300"/>
          </a:xfrm>
          <a:prstGeom prst="rect">
            <a:avLst/>
          </a:prstGeom>
        </p:spPr>
        <p:txBody>
          <a:bodyPr vert="horz" wrap="square" lIns="0" tIns="0" rIns="0" bIns="0" rtlCol="0">
            <a:spAutoFit/>
          </a:bodyPr>
          <a:lstStyle/>
          <a:p>
            <a:pPr marL="12700">
              <a:lnSpc>
                <a:spcPct val="100000"/>
              </a:lnSpc>
            </a:pPr>
            <a:r>
              <a:rPr sz="2200" spc="25" dirty="0">
                <a:solidFill>
                  <a:srgbClr val="D7DAD9"/>
                </a:solidFill>
                <a:latin typeface="Calibri"/>
                <a:cs typeface="Calibri"/>
              </a:rPr>
              <a:t>people</a:t>
            </a:r>
            <a:endParaRPr sz="2200">
              <a:latin typeface="Calibri"/>
              <a:cs typeface="Calibri"/>
            </a:endParaRPr>
          </a:p>
        </p:txBody>
      </p:sp>
      <p:sp>
        <p:nvSpPr>
          <p:cNvPr id="3" name="object 3"/>
          <p:cNvSpPr txBox="1"/>
          <p:nvPr/>
        </p:nvSpPr>
        <p:spPr>
          <a:xfrm>
            <a:off x="3913188" y="2419690"/>
            <a:ext cx="828675" cy="368300"/>
          </a:xfrm>
          <a:prstGeom prst="rect">
            <a:avLst/>
          </a:prstGeom>
        </p:spPr>
        <p:txBody>
          <a:bodyPr vert="horz" wrap="square" lIns="0" tIns="0" rIns="0" bIns="0" rtlCol="0">
            <a:spAutoFit/>
          </a:bodyPr>
          <a:lstStyle/>
          <a:p>
            <a:pPr marL="12700">
              <a:lnSpc>
                <a:spcPct val="100000"/>
              </a:lnSpc>
            </a:pPr>
            <a:r>
              <a:rPr sz="2200" spc="100" dirty="0">
                <a:solidFill>
                  <a:srgbClr val="D7DAD9"/>
                </a:solidFill>
                <a:latin typeface="Calibri"/>
                <a:cs typeface="Calibri"/>
              </a:rPr>
              <a:t>c</a:t>
            </a:r>
            <a:r>
              <a:rPr sz="2200" spc="50" dirty="0">
                <a:solidFill>
                  <a:srgbClr val="D7DAD9"/>
                </a:solidFill>
                <a:latin typeface="Calibri"/>
                <a:cs typeface="Calibri"/>
              </a:rPr>
              <a:t>a</a:t>
            </a:r>
            <a:r>
              <a:rPr sz="2200" spc="5" dirty="0">
                <a:solidFill>
                  <a:srgbClr val="D7DAD9"/>
                </a:solidFill>
                <a:latin typeface="Calibri"/>
                <a:cs typeface="Calibri"/>
              </a:rPr>
              <a:t>p</a:t>
            </a:r>
            <a:r>
              <a:rPr sz="2200" spc="50" dirty="0">
                <a:solidFill>
                  <a:srgbClr val="D7DAD9"/>
                </a:solidFill>
                <a:latin typeface="Calibri"/>
                <a:cs typeface="Calibri"/>
              </a:rPr>
              <a:t>i</a:t>
            </a:r>
            <a:r>
              <a:rPr sz="2200" spc="85" dirty="0">
                <a:solidFill>
                  <a:srgbClr val="D7DAD9"/>
                </a:solidFill>
                <a:latin typeface="Calibri"/>
                <a:cs typeface="Calibri"/>
              </a:rPr>
              <a:t>t</a:t>
            </a:r>
            <a:r>
              <a:rPr sz="2200" spc="45" dirty="0">
                <a:solidFill>
                  <a:srgbClr val="D7DAD9"/>
                </a:solidFill>
                <a:latin typeface="Calibri"/>
                <a:cs typeface="Calibri"/>
              </a:rPr>
              <a:t>a</a:t>
            </a:r>
            <a:r>
              <a:rPr sz="2200" spc="25" dirty="0">
                <a:solidFill>
                  <a:srgbClr val="D7DAD9"/>
                </a:solidFill>
                <a:latin typeface="Calibri"/>
                <a:cs typeface="Calibri"/>
              </a:rPr>
              <a:t>l</a:t>
            </a:r>
            <a:endParaRPr sz="2200">
              <a:latin typeface="Calibri"/>
              <a:cs typeface="Calibri"/>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90" dirty="0">
                <a:solidFill>
                  <a:srgbClr val="D7DAD9"/>
                </a:solidFill>
              </a:rPr>
              <a:t>strategy</a:t>
            </a:r>
          </a:p>
        </p:txBody>
      </p:sp>
      <p:sp>
        <p:nvSpPr>
          <p:cNvPr id="5" name="object 5"/>
          <p:cNvSpPr/>
          <p:nvPr/>
        </p:nvSpPr>
        <p:spPr>
          <a:xfrm>
            <a:off x="0" y="2699219"/>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6" name="object 6"/>
          <p:cNvSpPr/>
          <p:nvPr/>
        </p:nvSpPr>
        <p:spPr>
          <a:xfrm>
            <a:off x="0" y="2558527"/>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7" name="object 7"/>
          <p:cNvSpPr/>
          <p:nvPr/>
        </p:nvSpPr>
        <p:spPr>
          <a:xfrm>
            <a:off x="4440053"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8" name="object 8"/>
          <p:cNvSpPr txBox="1"/>
          <p:nvPr/>
        </p:nvSpPr>
        <p:spPr>
          <a:xfrm>
            <a:off x="9122509" y="3003194"/>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9" name="object 9"/>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0" name="object 10"/>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11" name="object 11"/>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3" name="object 13"/>
          <p:cNvSpPr/>
          <p:nvPr/>
        </p:nvSpPr>
        <p:spPr>
          <a:xfrm>
            <a:off x="9184178" y="271779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14" name="object 14"/>
          <p:cNvSpPr/>
          <p:nvPr/>
        </p:nvSpPr>
        <p:spPr>
          <a:xfrm>
            <a:off x="9285344" y="2694825"/>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50852" y="2419690"/>
            <a:ext cx="832485" cy="368300"/>
          </a:xfrm>
          <a:prstGeom prst="rect">
            <a:avLst/>
          </a:prstGeom>
        </p:spPr>
        <p:txBody>
          <a:bodyPr vert="horz" wrap="square" lIns="0" tIns="0" rIns="0" bIns="0" rtlCol="0">
            <a:spAutoFit/>
          </a:bodyPr>
          <a:lstStyle/>
          <a:p>
            <a:pPr marL="12700">
              <a:lnSpc>
                <a:spcPct val="100000"/>
              </a:lnSpc>
            </a:pPr>
            <a:r>
              <a:rPr sz="2200" spc="25" dirty="0">
                <a:solidFill>
                  <a:srgbClr val="D7DAD9"/>
                </a:solidFill>
                <a:latin typeface="Calibri"/>
                <a:cs typeface="Calibri"/>
              </a:rPr>
              <a:t>people</a:t>
            </a:r>
            <a:endParaRPr sz="2200">
              <a:latin typeface="Calibri"/>
              <a:cs typeface="Calibri"/>
            </a:endParaRPr>
          </a:p>
        </p:txBody>
      </p:sp>
      <p:sp>
        <p:nvSpPr>
          <p:cNvPr id="3" name="object 3"/>
          <p:cNvSpPr txBox="1"/>
          <p:nvPr/>
        </p:nvSpPr>
        <p:spPr>
          <a:xfrm>
            <a:off x="3913188" y="2419690"/>
            <a:ext cx="828675" cy="368300"/>
          </a:xfrm>
          <a:prstGeom prst="rect">
            <a:avLst/>
          </a:prstGeom>
        </p:spPr>
        <p:txBody>
          <a:bodyPr vert="horz" wrap="square" lIns="0" tIns="0" rIns="0" bIns="0" rtlCol="0">
            <a:spAutoFit/>
          </a:bodyPr>
          <a:lstStyle/>
          <a:p>
            <a:pPr marL="12700">
              <a:lnSpc>
                <a:spcPct val="100000"/>
              </a:lnSpc>
            </a:pPr>
            <a:r>
              <a:rPr sz="2200" spc="100" dirty="0">
                <a:solidFill>
                  <a:srgbClr val="D7DAD9"/>
                </a:solidFill>
                <a:latin typeface="Calibri"/>
                <a:cs typeface="Calibri"/>
              </a:rPr>
              <a:t>c</a:t>
            </a:r>
            <a:r>
              <a:rPr sz="2200" spc="50" dirty="0">
                <a:solidFill>
                  <a:srgbClr val="D7DAD9"/>
                </a:solidFill>
                <a:latin typeface="Calibri"/>
                <a:cs typeface="Calibri"/>
              </a:rPr>
              <a:t>a</a:t>
            </a:r>
            <a:r>
              <a:rPr sz="2200" spc="5" dirty="0">
                <a:solidFill>
                  <a:srgbClr val="D7DAD9"/>
                </a:solidFill>
                <a:latin typeface="Calibri"/>
                <a:cs typeface="Calibri"/>
              </a:rPr>
              <a:t>p</a:t>
            </a:r>
            <a:r>
              <a:rPr sz="2200" spc="50" dirty="0">
                <a:solidFill>
                  <a:srgbClr val="D7DAD9"/>
                </a:solidFill>
                <a:latin typeface="Calibri"/>
                <a:cs typeface="Calibri"/>
              </a:rPr>
              <a:t>i</a:t>
            </a:r>
            <a:r>
              <a:rPr sz="2200" spc="85" dirty="0">
                <a:solidFill>
                  <a:srgbClr val="D7DAD9"/>
                </a:solidFill>
                <a:latin typeface="Calibri"/>
                <a:cs typeface="Calibri"/>
              </a:rPr>
              <a:t>t</a:t>
            </a:r>
            <a:r>
              <a:rPr sz="2200" spc="45" dirty="0">
                <a:solidFill>
                  <a:srgbClr val="D7DAD9"/>
                </a:solidFill>
                <a:latin typeface="Calibri"/>
                <a:cs typeface="Calibri"/>
              </a:rPr>
              <a:t>a</a:t>
            </a:r>
            <a:r>
              <a:rPr sz="2200" spc="25" dirty="0">
                <a:solidFill>
                  <a:srgbClr val="D7DAD9"/>
                </a:solidFill>
                <a:latin typeface="Calibri"/>
                <a:cs typeface="Calibri"/>
              </a:rPr>
              <a:t>l</a:t>
            </a:r>
            <a:endParaRPr sz="2200">
              <a:latin typeface="Calibri"/>
              <a:cs typeface="Calibri"/>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90" dirty="0">
                <a:solidFill>
                  <a:srgbClr val="D7DAD9"/>
                </a:solidFill>
              </a:rPr>
              <a:t>strategy</a:t>
            </a:r>
          </a:p>
        </p:txBody>
      </p:sp>
      <p:sp>
        <p:nvSpPr>
          <p:cNvPr id="5" name="object 5"/>
          <p:cNvSpPr/>
          <p:nvPr/>
        </p:nvSpPr>
        <p:spPr>
          <a:xfrm>
            <a:off x="4767279" y="2527001"/>
            <a:ext cx="197485" cy="191135"/>
          </a:xfrm>
          <a:custGeom>
            <a:avLst/>
            <a:gdLst/>
            <a:ahLst/>
            <a:cxnLst/>
            <a:rect l="l" t="t" r="r" b="b"/>
            <a:pathLst>
              <a:path w="197485" h="191135">
                <a:moveTo>
                  <a:pt x="98501" y="0"/>
                </a:moveTo>
                <a:lnTo>
                  <a:pt x="60162" y="7501"/>
                </a:lnTo>
                <a:lnTo>
                  <a:pt x="28852" y="27959"/>
                </a:lnTo>
                <a:lnTo>
                  <a:pt x="7741" y="58303"/>
                </a:lnTo>
                <a:lnTo>
                  <a:pt x="0" y="95465"/>
                </a:lnTo>
                <a:lnTo>
                  <a:pt x="7741" y="132630"/>
                </a:lnTo>
                <a:lnTo>
                  <a:pt x="28852" y="162979"/>
                </a:lnTo>
                <a:lnTo>
                  <a:pt x="60162" y="183441"/>
                </a:lnTo>
                <a:lnTo>
                  <a:pt x="98501" y="190944"/>
                </a:lnTo>
                <a:lnTo>
                  <a:pt x="136839" y="183441"/>
                </a:lnTo>
                <a:lnTo>
                  <a:pt x="168149" y="162979"/>
                </a:lnTo>
                <a:lnTo>
                  <a:pt x="183724" y="140588"/>
                </a:lnTo>
                <a:lnTo>
                  <a:pt x="98501" y="140588"/>
                </a:lnTo>
                <a:lnTo>
                  <a:pt x="80494" y="137064"/>
                </a:lnTo>
                <a:lnTo>
                  <a:pt x="65792" y="127454"/>
                </a:lnTo>
                <a:lnTo>
                  <a:pt x="55881" y="113199"/>
                </a:lnTo>
                <a:lnTo>
                  <a:pt x="52247" y="95745"/>
                </a:lnTo>
                <a:lnTo>
                  <a:pt x="55881" y="78292"/>
                </a:lnTo>
                <a:lnTo>
                  <a:pt x="65792" y="64042"/>
                </a:lnTo>
                <a:lnTo>
                  <a:pt x="80494" y="54436"/>
                </a:lnTo>
                <a:lnTo>
                  <a:pt x="98501" y="50914"/>
                </a:lnTo>
                <a:lnTo>
                  <a:pt x="184119" y="50914"/>
                </a:lnTo>
                <a:lnTo>
                  <a:pt x="168149" y="27959"/>
                </a:lnTo>
                <a:lnTo>
                  <a:pt x="136839" y="7501"/>
                </a:lnTo>
                <a:lnTo>
                  <a:pt x="98501" y="0"/>
                </a:lnTo>
                <a:close/>
              </a:path>
              <a:path w="197485" h="191135">
                <a:moveTo>
                  <a:pt x="184119" y="50914"/>
                </a:moveTo>
                <a:lnTo>
                  <a:pt x="98501" y="50914"/>
                </a:lnTo>
                <a:lnTo>
                  <a:pt x="116508" y="54436"/>
                </a:lnTo>
                <a:lnTo>
                  <a:pt x="131210" y="64042"/>
                </a:lnTo>
                <a:lnTo>
                  <a:pt x="141120" y="78292"/>
                </a:lnTo>
                <a:lnTo>
                  <a:pt x="144754" y="95745"/>
                </a:lnTo>
                <a:lnTo>
                  <a:pt x="141120" y="113199"/>
                </a:lnTo>
                <a:lnTo>
                  <a:pt x="131210" y="127454"/>
                </a:lnTo>
                <a:lnTo>
                  <a:pt x="116508" y="137064"/>
                </a:lnTo>
                <a:lnTo>
                  <a:pt x="98501" y="140588"/>
                </a:lnTo>
                <a:lnTo>
                  <a:pt x="183724" y="140588"/>
                </a:lnTo>
                <a:lnTo>
                  <a:pt x="189260" y="132630"/>
                </a:lnTo>
                <a:lnTo>
                  <a:pt x="197002" y="95465"/>
                </a:lnTo>
                <a:lnTo>
                  <a:pt x="189260" y="58303"/>
                </a:lnTo>
                <a:lnTo>
                  <a:pt x="184119" y="50914"/>
                </a:lnTo>
                <a:close/>
              </a:path>
            </a:pathLst>
          </a:custGeom>
          <a:solidFill>
            <a:srgbClr val="D7DAD9"/>
          </a:solidFill>
        </p:spPr>
        <p:txBody>
          <a:bodyPr wrap="square" lIns="0" tIns="0" rIns="0" bIns="0" rtlCol="0"/>
          <a:lstStyle/>
          <a:p>
            <a:endParaRPr/>
          </a:p>
        </p:txBody>
      </p:sp>
      <p:sp>
        <p:nvSpPr>
          <p:cNvPr id="6" name="object 6"/>
          <p:cNvSpPr/>
          <p:nvPr/>
        </p:nvSpPr>
        <p:spPr>
          <a:xfrm>
            <a:off x="4678965" y="2441444"/>
            <a:ext cx="69215" cy="66675"/>
          </a:xfrm>
          <a:custGeom>
            <a:avLst/>
            <a:gdLst/>
            <a:ahLst/>
            <a:cxnLst/>
            <a:rect l="l" t="t" r="r" b="b"/>
            <a:pathLst>
              <a:path w="69214" h="66675">
                <a:moveTo>
                  <a:pt x="34366" y="0"/>
                </a:moveTo>
                <a:lnTo>
                  <a:pt x="20986" y="2618"/>
                </a:lnTo>
                <a:lnTo>
                  <a:pt x="10063" y="9759"/>
                </a:lnTo>
                <a:lnTo>
                  <a:pt x="2699" y="20348"/>
                </a:lnTo>
                <a:lnTo>
                  <a:pt x="0" y="33312"/>
                </a:lnTo>
                <a:lnTo>
                  <a:pt x="2699" y="46282"/>
                </a:lnTo>
                <a:lnTo>
                  <a:pt x="10063" y="56875"/>
                </a:lnTo>
                <a:lnTo>
                  <a:pt x="20986" y="64017"/>
                </a:lnTo>
                <a:lnTo>
                  <a:pt x="34366" y="66636"/>
                </a:lnTo>
                <a:lnTo>
                  <a:pt x="47745" y="64017"/>
                </a:lnTo>
                <a:lnTo>
                  <a:pt x="58669" y="56875"/>
                </a:lnTo>
                <a:lnTo>
                  <a:pt x="66032" y="46282"/>
                </a:lnTo>
                <a:lnTo>
                  <a:pt x="68732" y="33312"/>
                </a:lnTo>
                <a:lnTo>
                  <a:pt x="66032" y="20348"/>
                </a:lnTo>
                <a:lnTo>
                  <a:pt x="58669" y="9759"/>
                </a:lnTo>
                <a:lnTo>
                  <a:pt x="47745" y="2618"/>
                </a:lnTo>
                <a:lnTo>
                  <a:pt x="34366" y="0"/>
                </a:lnTo>
                <a:close/>
              </a:path>
            </a:pathLst>
          </a:custGeom>
          <a:solidFill>
            <a:srgbClr val="D7DAD9"/>
          </a:solidFill>
        </p:spPr>
        <p:txBody>
          <a:bodyPr wrap="square" lIns="0" tIns="0" rIns="0" bIns="0" rtlCol="0"/>
          <a:lstStyle/>
          <a:p>
            <a:endParaRPr/>
          </a:p>
        </p:txBody>
      </p:sp>
      <p:sp>
        <p:nvSpPr>
          <p:cNvPr id="7" name="object 7"/>
          <p:cNvSpPr/>
          <p:nvPr/>
        </p:nvSpPr>
        <p:spPr>
          <a:xfrm>
            <a:off x="3705193" y="2527001"/>
            <a:ext cx="197485" cy="191135"/>
          </a:xfrm>
          <a:custGeom>
            <a:avLst/>
            <a:gdLst/>
            <a:ahLst/>
            <a:cxnLst/>
            <a:rect l="l" t="t" r="r" b="b"/>
            <a:pathLst>
              <a:path w="197485" h="191135">
                <a:moveTo>
                  <a:pt x="98501" y="0"/>
                </a:moveTo>
                <a:lnTo>
                  <a:pt x="60162" y="7501"/>
                </a:lnTo>
                <a:lnTo>
                  <a:pt x="28852" y="27959"/>
                </a:lnTo>
                <a:lnTo>
                  <a:pt x="7741" y="58303"/>
                </a:lnTo>
                <a:lnTo>
                  <a:pt x="0" y="95465"/>
                </a:lnTo>
                <a:lnTo>
                  <a:pt x="7741" y="132630"/>
                </a:lnTo>
                <a:lnTo>
                  <a:pt x="28852" y="162979"/>
                </a:lnTo>
                <a:lnTo>
                  <a:pt x="60162" y="183441"/>
                </a:lnTo>
                <a:lnTo>
                  <a:pt x="98501" y="190944"/>
                </a:lnTo>
                <a:lnTo>
                  <a:pt x="136839" y="183441"/>
                </a:lnTo>
                <a:lnTo>
                  <a:pt x="168149" y="162979"/>
                </a:lnTo>
                <a:lnTo>
                  <a:pt x="183724" y="140588"/>
                </a:lnTo>
                <a:lnTo>
                  <a:pt x="98501" y="140588"/>
                </a:lnTo>
                <a:lnTo>
                  <a:pt x="80494" y="137064"/>
                </a:lnTo>
                <a:lnTo>
                  <a:pt x="65792" y="127454"/>
                </a:lnTo>
                <a:lnTo>
                  <a:pt x="55881" y="113199"/>
                </a:lnTo>
                <a:lnTo>
                  <a:pt x="52247" y="95745"/>
                </a:lnTo>
                <a:lnTo>
                  <a:pt x="55881" y="78292"/>
                </a:lnTo>
                <a:lnTo>
                  <a:pt x="65792" y="64042"/>
                </a:lnTo>
                <a:lnTo>
                  <a:pt x="80494" y="54436"/>
                </a:lnTo>
                <a:lnTo>
                  <a:pt x="98501" y="50914"/>
                </a:lnTo>
                <a:lnTo>
                  <a:pt x="184119" y="50914"/>
                </a:lnTo>
                <a:lnTo>
                  <a:pt x="168149" y="27959"/>
                </a:lnTo>
                <a:lnTo>
                  <a:pt x="136839" y="7501"/>
                </a:lnTo>
                <a:lnTo>
                  <a:pt x="98501" y="0"/>
                </a:lnTo>
                <a:close/>
              </a:path>
              <a:path w="197485" h="191135">
                <a:moveTo>
                  <a:pt x="184119" y="50914"/>
                </a:moveTo>
                <a:lnTo>
                  <a:pt x="98501" y="50914"/>
                </a:lnTo>
                <a:lnTo>
                  <a:pt x="116508" y="54436"/>
                </a:lnTo>
                <a:lnTo>
                  <a:pt x="131210" y="64042"/>
                </a:lnTo>
                <a:lnTo>
                  <a:pt x="141120" y="78292"/>
                </a:lnTo>
                <a:lnTo>
                  <a:pt x="144754" y="95745"/>
                </a:lnTo>
                <a:lnTo>
                  <a:pt x="141120" y="113199"/>
                </a:lnTo>
                <a:lnTo>
                  <a:pt x="131210" y="127454"/>
                </a:lnTo>
                <a:lnTo>
                  <a:pt x="116508" y="137064"/>
                </a:lnTo>
                <a:lnTo>
                  <a:pt x="98501" y="140588"/>
                </a:lnTo>
                <a:lnTo>
                  <a:pt x="183724" y="140588"/>
                </a:lnTo>
                <a:lnTo>
                  <a:pt x="189260" y="132630"/>
                </a:lnTo>
                <a:lnTo>
                  <a:pt x="197002" y="95465"/>
                </a:lnTo>
                <a:lnTo>
                  <a:pt x="189260" y="58303"/>
                </a:lnTo>
                <a:lnTo>
                  <a:pt x="184119" y="50914"/>
                </a:lnTo>
                <a:close/>
              </a:path>
            </a:pathLst>
          </a:custGeom>
          <a:solidFill>
            <a:srgbClr val="D7DAD9"/>
          </a:solidFill>
        </p:spPr>
        <p:txBody>
          <a:bodyPr wrap="square" lIns="0" tIns="0" rIns="0" bIns="0" rtlCol="0"/>
          <a:lstStyle/>
          <a:p>
            <a:endParaRPr/>
          </a:p>
        </p:txBody>
      </p:sp>
      <p:sp>
        <p:nvSpPr>
          <p:cNvPr id="8" name="object 8"/>
          <p:cNvSpPr/>
          <p:nvPr/>
        </p:nvSpPr>
        <p:spPr>
          <a:xfrm>
            <a:off x="3616880" y="2441444"/>
            <a:ext cx="69215" cy="66675"/>
          </a:xfrm>
          <a:custGeom>
            <a:avLst/>
            <a:gdLst/>
            <a:ahLst/>
            <a:cxnLst/>
            <a:rect l="l" t="t" r="r" b="b"/>
            <a:pathLst>
              <a:path w="69214" h="66675">
                <a:moveTo>
                  <a:pt x="34366" y="0"/>
                </a:moveTo>
                <a:lnTo>
                  <a:pt x="20986" y="2618"/>
                </a:lnTo>
                <a:lnTo>
                  <a:pt x="10063" y="9759"/>
                </a:lnTo>
                <a:lnTo>
                  <a:pt x="2699" y="20348"/>
                </a:lnTo>
                <a:lnTo>
                  <a:pt x="0" y="33312"/>
                </a:lnTo>
                <a:lnTo>
                  <a:pt x="2699" y="46282"/>
                </a:lnTo>
                <a:lnTo>
                  <a:pt x="10063" y="56875"/>
                </a:lnTo>
                <a:lnTo>
                  <a:pt x="20986" y="64017"/>
                </a:lnTo>
                <a:lnTo>
                  <a:pt x="34366" y="66636"/>
                </a:lnTo>
                <a:lnTo>
                  <a:pt x="47745" y="64017"/>
                </a:lnTo>
                <a:lnTo>
                  <a:pt x="58669" y="56875"/>
                </a:lnTo>
                <a:lnTo>
                  <a:pt x="66032" y="46282"/>
                </a:lnTo>
                <a:lnTo>
                  <a:pt x="68732" y="33312"/>
                </a:lnTo>
                <a:lnTo>
                  <a:pt x="66032" y="20348"/>
                </a:lnTo>
                <a:lnTo>
                  <a:pt x="58669" y="9759"/>
                </a:lnTo>
                <a:lnTo>
                  <a:pt x="47745" y="2618"/>
                </a:lnTo>
                <a:lnTo>
                  <a:pt x="34366" y="0"/>
                </a:lnTo>
                <a:close/>
              </a:path>
            </a:pathLst>
          </a:custGeom>
          <a:solidFill>
            <a:srgbClr val="D7DAD9"/>
          </a:solidFill>
        </p:spPr>
        <p:txBody>
          <a:bodyPr wrap="square" lIns="0" tIns="0" rIns="0" bIns="0" rtlCol="0"/>
          <a:lstStyle/>
          <a:p>
            <a:endParaRPr/>
          </a:p>
        </p:txBody>
      </p:sp>
      <p:sp>
        <p:nvSpPr>
          <p:cNvPr id="9" name="object 9"/>
          <p:cNvSpPr/>
          <p:nvPr/>
        </p:nvSpPr>
        <p:spPr>
          <a:xfrm>
            <a:off x="0" y="2699219"/>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0" name="object 10"/>
          <p:cNvSpPr/>
          <p:nvPr/>
        </p:nvSpPr>
        <p:spPr>
          <a:xfrm>
            <a:off x="0" y="2558527"/>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1" name="object 11"/>
          <p:cNvSpPr/>
          <p:nvPr/>
        </p:nvSpPr>
        <p:spPr>
          <a:xfrm>
            <a:off x="4440053"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2" name="object 12"/>
          <p:cNvSpPr/>
          <p:nvPr/>
        </p:nvSpPr>
        <p:spPr>
          <a:xfrm>
            <a:off x="4865780"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3" name="object 13"/>
          <p:cNvSpPr/>
          <p:nvPr/>
        </p:nvSpPr>
        <p:spPr>
          <a:xfrm>
            <a:off x="3803694"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4" name="object 14"/>
          <p:cNvSpPr txBox="1"/>
          <p:nvPr/>
        </p:nvSpPr>
        <p:spPr>
          <a:xfrm>
            <a:off x="9122509" y="3003194"/>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15" name="object 15"/>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6" name="object 16"/>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17" name="object 17"/>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8" name="object 18"/>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9" name="object 19"/>
          <p:cNvSpPr/>
          <p:nvPr/>
        </p:nvSpPr>
        <p:spPr>
          <a:xfrm>
            <a:off x="9184178" y="271779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20" name="object 20"/>
          <p:cNvSpPr/>
          <p:nvPr/>
        </p:nvSpPr>
        <p:spPr>
          <a:xfrm>
            <a:off x="9285344" y="2694825"/>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21" name="object 2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2" name="object 22"/>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19740" y="2578093"/>
            <a:ext cx="92710" cy="90170"/>
          </a:xfrm>
          <a:custGeom>
            <a:avLst/>
            <a:gdLst/>
            <a:ahLst/>
            <a:cxnLst/>
            <a:rect l="l" t="t" r="r" b="b"/>
            <a:pathLst>
              <a:path w="92710" h="90169">
                <a:moveTo>
                  <a:pt x="46316" y="0"/>
                </a:moveTo>
                <a:lnTo>
                  <a:pt x="28289" y="3528"/>
                </a:lnTo>
                <a:lnTo>
                  <a:pt x="13566" y="13150"/>
                </a:lnTo>
                <a:lnTo>
                  <a:pt x="3640" y="27421"/>
                </a:lnTo>
                <a:lnTo>
                  <a:pt x="0" y="44894"/>
                </a:lnTo>
                <a:lnTo>
                  <a:pt x="3640" y="62375"/>
                </a:lnTo>
                <a:lnTo>
                  <a:pt x="13566" y="76649"/>
                </a:lnTo>
                <a:lnTo>
                  <a:pt x="28289" y="86272"/>
                </a:lnTo>
                <a:lnTo>
                  <a:pt x="46316" y="89801"/>
                </a:lnTo>
                <a:lnTo>
                  <a:pt x="64344" y="86272"/>
                </a:lnTo>
                <a:lnTo>
                  <a:pt x="79067" y="76649"/>
                </a:lnTo>
                <a:lnTo>
                  <a:pt x="86391" y="66116"/>
                </a:lnTo>
                <a:lnTo>
                  <a:pt x="46316" y="66116"/>
                </a:lnTo>
                <a:lnTo>
                  <a:pt x="37849" y="64459"/>
                </a:lnTo>
                <a:lnTo>
                  <a:pt x="30934" y="59942"/>
                </a:lnTo>
                <a:lnTo>
                  <a:pt x="26271" y="53241"/>
                </a:lnTo>
                <a:lnTo>
                  <a:pt x="24561" y="45034"/>
                </a:lnTo>
                <a:lnTo>
                  <a:pt x="26271" y="36825"/>
                </a:lnTo>
                <a:lnTo>
                  <a:pt x="30934" y="30119"/>
                </a:lnTo>
                <a:lnTo>
                  <a:pt x="37849" y="25597"/>
                </a:lnTo>
                <a:lnTo>
                  <a:pt x="46316" y="23939"/>
                </a:lnTo>
                <a:lnTo>
                  <a:pt x="86571" y="23939"/>
                </a:lnTo>
                <a:lnTo>
                  <a:pt x="79067" y="13150"/>
                </a:lnTo>
                <a:lnTo>
                  <a:pt x="64344" y="3528"/>
                </a:lnTo>
                <a:lnTo>
                  <a:pt x="46316" y="0"/>
                </a:lnTo>
                <a:close/>
              </a:path>
              <a:path w="92710" h="90169">
                <a:moveTo>
                  <a:pt x="86571" y="23939"/>
                </a:moveTo>
                <a:lnTo>
                  <a:pt x="46316" y="23939"/>
                </a:lnTo>
                <a:lnTo>
                  <a:pt x="54784" y="25597"/>
                </a:lnTo>
                <a:lnTo>
                  <a:pt x="61699" y="30119"/>
                </a:lnTo>
                <a:lnTo>
                  <a:pt x="66362" y="36825"/>
                </a:lnTo>
                <a:lnTo>
                  <a:pt x="68071" y="45034"/>
                </a:lnTo>
                <a:lnTo>
                  <a:pt x="66362" y="53241"/>
                </a:lnTo>
                <a:lnTo>
                  <a:pt x="61699" y="59942"/>
                </a:lnTo>
                <a:lnTo>
                  <a:pt x="54784" y="64459"/>
                </a:lnTo>
                <a:lnTo>
                  <a:pt x="46316" y="66116"/>
                </a:lnTo>
                <a:lnTo>
                  <a:pt x="86391" y="66116"/>
                </a:lnTo>
                <a:lnTo>
                  <a:pt x="88993" y="62375"/>
                </a:lnTo>
                <a:lnTo>
                  <a:pt x="92633" y="44894"/>
                </a:lnTo>
                <a:lnTo>
                  <a:pt x="88993" y="27421"/>
                </a:lnTo>
                <a:lnTo>
                  <a:pt x="86571" y="23939"/>
                </a:lnTo>
                <a:close/>
              </a:path>
            </a:pathLst>
          </a:custGeom>
          <a:solidFill>
            <a:srgbClr val="D7DAD9"/>
          </a:solidFill>
        </p:spPr>
        <p:txBody>
          <a:bodyPr wrap="square" lIns="0" tIns="0" rIns="0" bIns="0" rtlCol="0"/>
          <a:lstStyle/>
          <a:p>
            <a:endParaRPr/>
          </a:p>
        </p:txBody>
      </p:sp>
      <p:sp>
        <p:nvSpPr>
          <p:cNvPr id="3" name="object 3"/>
          <p:cNvSpPr/>
          <p:nvPr/>
        </p:nvSpPr>
        <p:spPr>
          <a:xfrm>
            <a:off x="4778194" y="2537854"/>
            <a:ext cx="32384" cy="31750"/>
          </a:xfrm>
          <a:custGeom>
            <a:avLst/>
            <a:gdLst/>
            <a:ahLst/>
            <a:cxnLst/>
            <a:rect l="l" t="t" r="r" b="b"/>
            <a:pathLst>
              <a:path w="32385" h="31750">
                <a:moveTo>
                  <a:pt x="25095" y="0"/>
                </a:moveTo>
                <a:lnTo>
                  <a:pt x="7239" y="0"/>
                </a:lnTo>
                <a:lnTo>
                  <a:pt x="0" y="7010"/>
                </a:lnTo>
                <a:lnTo>
                  <a:pt x="0" y="24320"/>
                </a:lnTo>
                <a:lnTo>
                  <a:pt x="7239" y="31343"/>
                </a:lnTo>
                <a:lnTo>
                  <a:pt x="25095" y="31343"/>
                </a:lnTo>
                <a:lnTo>
                  <a:pt x="32334" y="24320"/>
                </a:lnTo>
                <a:lnTo>
                  <a:pt x="32334" y="7010"/>
                </a:lnTo>
                <a:lnTo>
                  <a:pt x="25095" y="0"/>
                </a:lnTo>
                <a:close/>
              </a:path>
            </a:pathLst>
          </a:custGeom>
          <a:solidFill>
            <a:srgbClr val="D7DAD9"/>
          </a:solidFill>
        </p:spPr>
        <p:txBody>
          <a:bodyPr wrap="square" lIns="0" tIns="0" rIns="0" bIns="0" rtlCol="0"/>
          <a:lstStyle/>
          <a:p>
            <a:endParaRPr/>
          </a:p>
        </p:txBody>
      </p:sp>
      <p:sp>
        <p:nvSpPr>
          <p:cNvPr id="4" name="object 4"/>
          <p:cNvSpPr/>
          <p:nvPr/>
        </p:nvSpPr>
        <p:spPr>
          <a:xfrm>
            <a:off x="3757251" y="2578093"/>
            <a:ext cx="92710" cy="90170"/>
          </a:xfrm>
          <a:custGeom>
            <a:avLst/>
            <a:gdLst/>
            <a:ahLst/>
            <a:cxnLst/>
            <a:rect l="l" t="t" r="r" b="b"/>
            <a:pathLst>
              <a:path w="92710" h="90169">
                <a:moveTo>
                  <a:pt x="46316" y="0"/>
                </a:moveTo>
                <a:lnTo>
                  <a:pt x="28289" y="3528"/>
                </a:lnTo>
                <a:lnTo>
                  <a:pt x="13566" y="13150"/>
                </a:lnTo>
                <a:lnTo>
                  <a:pt x="3640" y="27421"/>
                </a:lnTo>
                <a:lnTo>
                  <a:pt x="0" y="44894"/>
                </a:lnTo>
                <a:lnTo>
                  <a:pt x="3640" y="62375"/>
                </a:lnTo>
                <a:lnTo>
                  <a:pt x="13566" y="76649"/>
                </a:lnTo>
                <a:lnTo>
                  <a:pt x="28289" y="86272"/>
                </a:lnTo>
                <a:lnTo>
                  <a:pt x="46316" y="89801"/>
                </a:lnTo>
                <a:lnTo>
                  <a:pt x="64344" y="86272"/>
                </a:lnTo>
                <a:lnTo>
                  <a:pt x="79067" y="76649"/>
                </a:lnTo>
                <a:lnTo>
                  <a:pt x="86391" y="66116"/>
                </a:lnTo>
                <a:lnTo>
                  <a:pt x="46316" y="66116"/>
                </a:lnTo>
                <a:lnTo>
                  <a:pt x="37849" y="64459"/>
                </a:lnTo>
                <a:lnTo>
                  <a:pt x="30934" y="59942"/>
                </a:lnTo>
                <a:lnTo>
                  <a:pt x="26271" y="53241"/>
                </a:lnTo>
                <a:lnTo>
                  <a:pt x="24561" y="45034"/>
                </a:lnTo>
                <a:lnTo>
                  <a:pt x="26271" y="36825"/>
                </a:lnTo>
                <a:lnTo>
                  <a:pt x="30934" y="30119"/>
                </a:lnTo>
                <a:lnTo>
                  <a:pt x="37849" y="25597"/>
                </a:lnTo>
                <a:lnTo>
                  <a:pt x="46316" y="23939"/>
                </a:lnTo>
                <a:lnTo>
                  <a:pt x="86571" y="23939"/>
                </a:lnTo>
                <a:lnTo>
                  <a:pt x="79067" y="13150"/>
                </a:lnTo>
                <a:lnTo>
                  <a:pt x="64344" y="3528"/>
                </a:lnTo>
                <a:lnTo>
                  <a:pt x="46316" y="0"/>
                </a:lnTo>
                <a:close/>
              </a:path>
              <a:path w="92710" h="90169">
                <a:moveTo>
                  <a:pt x="86571" y="23939"/>
                </a:moveTo>
                <a:lnTo>
                  <a:pt x="46316" y="23939"/>
                </a:lnTo>
                <a:lnTo>
                  <a:pt x="54784" y="25597"/>
                </a:lnTo>
                <a:lnTo>
                  <a:pt x="61699" y="30119"/>
                </a:lnTo>
                <a:lnTo>
                  <a:pt x="66362" y="36825"/>
                </a:lnTo>
                <a:lnTo>
                  <a:pt x="68071" y="45034"/>
                </a:lnTo>
                <a:lnTo>
                  <a:pt x="66362" y="53241"/>
                </a:lnTo>
                <a:lnTo>
                  <a:pt x="61699" y="59942"/>
                </a:lnTo>
                <a:lnTo>
                  <a:pt x="54784" y="64459"/>
                </a:lnTo>
                <a:lnTo>
                  <a:pt x="46316" y="66116"/>
                </a:lnTo>
                <a:lnTo>
                  <a:pt x="86391" y="66116"/>
                </a:lnTo>
                <a:lnTo>
                  <a:pt x="88993" y="62375"/>
                </a:lnTo>
                <a:lnTo>
                  <a:pt x="92633" y="44894"/>
                </a:lnTo>
                <a:lnTo>
                  <a:pt x="88993" y="27421"/>
                </a:lnTo>
                <a:lnTo>
                  <a:pt x="86571" y="23939"/>
                </a:lnTo>
                <a:close/>
              </a:path>
            </a:pathLst>
          </a:custGeom>
          <a:solidFill>
            <a:srgbClr val="D7DAD9"/>
          </a:solidFill>
        </p:spPr>
        <p:txBody>
          <a:bodyPr wrap="square" lIns="0" tIns="0" rIns="0" bIns="0" rtlCol="0"/>
          <a:lstStyle/>
          <a:p>
            <a:endParaRPr/>
          </a:p>
        </p:txBody>
      </p:sp>
      <p:sp>
        <p:nvSpPr>
          <p:cNvPr id="5" name="object 5"/>
          <p:cNvSpPr/>
          <p:nvPr/>
        </p:nvSpPr>
        <p:spPr>
          <a:xfrm>
            <a:off x="3715706" y="2537854"/>
            <a:ext cx="32384" cy="31750"/>
          </a:xfrm>
          <a:custGeom>
            <a:avLst/>
            <a:gdLst/>
            <a:ahLst/>
            <a:cxnLst/>
            <a:rect l="l" t="t" r="r" b="b"/>
            <a:pathLst>
              <a:path w="32385" h="31750">
                <a:moveTo>
                  <a:pt x="25095" y="0"/>
                </a:moveTo>
                <a:lnTo>
                  <a:pt x="7239" y="0"/>
                </a:lnTo>
                <a:lnTo>
                  <a:pt x="0" y="7010"/>
                </a:lnTo>
                <a:lnTo>
                  <a:pt x="0" y="24320"/>
                </a:lnTo>
                <a:lnTo>
                  <a:pt x="7239" y="31343"/>
                </a:lnTo>
                <a:lnTo>
                  <a:pt x="25095" y="31343"/>
                </a:lnTo>
                <a:lnTo>
                  <a:pt x="32334" y="24320"/>
                </a:lnTo>
                <a:lnTo>
                  <a:pt x="32334" y="7010"/>
                </a:lnTo>
                <a:lnTo>
                  <a:pt x="25095" y="0"/>
                </a:lnTo>
                <a:close/>
              </a:path>
            </a:pathLst>
          </a:custGeom>
          <a:solidFill>
            <a:srgbClr val="D7DAD9"/>
          </a:solidFill>
        </p:spPr>
        <p:txBody>
          <a:bodyPr wrap="square" lIns="0" tIns="0" rIns="0" bIns="0" rtlCol="0"/>
          <a:lstStyle/>
          <a:p>
            <a:endParaRPr/>
          </a:p>
        </p:txBody>
      </p:sp>
      <p:sp>
        <p:nvSpPr>
          <p:cNvPr id="6" name="object 6"/>
          <p:cNvSpPr txBox="1"/>
          <p:nvPr/>
        </p:nvSpPr>
        <p:spPr>
          <a:xfrm>
            <a:off x="2850852" y="2419690"/>
            <a:ext cx="832485" cy="368300"/>
          </a:xfrm>
          <a:prstGeom prst="rect">
            <a:avLst/>
          </a:prstGeom>
        </p:spPr>
        <p:txBody>
          <a:bodyPr vert="horz" wrap="square" lIns="0" tIns="0" rIns="0" bIns="0" rtlCol="0">
            <a:spAutoFit/>
          </a:bodyPr>
          <a:lstStyle/>
          <a:p>
            <a:pPr marL="12700">
              <a:lnSpc>
                <a:spcPct val="100000"/>
              </a:lnSpc>
            </a:pPr>
            <a:r>
              <a:rPr sz="2200" spc="25" dirty="0">
                <a:solidFill>
                  <a:srgbClr val="D7DAD9"/>
                </a:solidFill>
                <a:latin typeface="Calibri"/>
                <a:cs typeface="Calibri"/>
              </a:rPr>
              <a:t>people</a:t>
            </a:r>
            <a:endParaRPr sz="2200">
              <a:latin typeface="Calibri"/>
              <a:cs typeface="Calibri"/>
            </a:endParaRPr>
          </a:p>
        </p:txBody>
      </p:sp>
      <p:sp>
        <p:nvSpPr>
          <p:cNvPr id="7" name="object 7"/>
          <p:cNvSpPr txBox="1"/>
          <p:nvPr/>
        </p:nvSpPr>
        <p:spPr>
          <a:xfrm>
            <a:off x="3913188" y="2419690"/>
            <a:ext cx="828675" cy="368300"/>
          </a:xfrm>
          <a:prstGeom prst="rect">
            <a:avLst/>
          </a:prstGeom>
        </p:spPr>
        <p:txBody>
          <a:bodyPr vert="horz" wrap="square" lIns="0" tIns="0" rIns="0" bIns="0" rtlCol="0">
            <a:spAutoFit/>
          </a:bodyPr>
          <a:lstStyle/>
          <a:p>
            <a:pPr marL="12700">
              <a:lnSpc>
                <a:spcPct val="100000"/>
              </a:lnSpc>
            </a:pPr>
            <a:r>
              <a:rPr sz="2200" spc="100" dirty="0">
                <a:solidFill>
                  <a:srgbClr val="D7DAD9"/>
                </a:solidFill>
                <a:latin typeface="Calibri"/>
                <a:cs typeface="Calibri"/>
              </a:rPr>
              <a:t>c</a:t>
            </a:r>
            <a:r>
              <a:rPr sz="2200" spc="50" dirty="0">
                <a:solidFill>
                  <a:srgbClr val="D7DAD9"/>
                </a:solidFill>
                <a:latin typeface="Calibri"/>
                <a:cs typeface="Calibri"/>
              </a:rPr>
              <a:t>a</a:t>
            </a:r>
            <a:r>
              <a:rPr sz="2200" spc="5" dirty="0">
                <a:solidFill>
                  <a:srgbClr val="D7DAD9"/>
                </a:solidFill>
                <a:latin typeface="Calibri"/>
                <a:cs typeface="Calibri"/>
              </a:rPr>
              <a:t>p</a:t>
            </a:r>
            <a:r>
              <a:rPr sz="2200" spc="50" dirty="0">
                <a:solidFill>
                  <a:srgbClr val="D7DAD9"/>
                </a:solidFill>
                <a:latin typeface="Calibri"/>
                <a:cs typeface="Calibri"/>
              </a:rPr>
              <a:t>i</a:t>
            </a:r>
            <a:r>
              <a:rPr sz="2200" spc="85" dirty="0">
                <a:solidFill>
                  <a:srgbClr val="D7DAD9"/>
                </a:solidFill>
                <a:latin typeface="Calibri"/>
                <a:cs typeface="Calibri"/>
              </a:rPr>
              <a:t>t</a:t>
            </a:r>
            <a:r>
              <a:rPr sz="2200" spc="45" dirty="0">
                <a:solidFill>
                  <a:srgbClr val="D7DAD9"/>
                </a:solidFill>
                <a:latin typeface="Calibri"/>
                <a:cs typeface="Calibri"/>
              </a:rPr>
              <a:t>a</a:t>
            </a:r>
            <a:r>
              <a:rPr sz="2200" spc="25" dirty="0">
                <a:solidFill>
                  <a:srgbClr val="D7DAD9"/>
                </a:solidFill>
                <a:latin typeface="Calibri"/>
                <a:cs typeface="Calibri"/>
              </a:rPr>
              <a:t>l</a:t>
            </a:r>
            <a:endParaRPr sz="2200">
              <a:latin typeface="Calibri"/>
              <a:cs typeface="Calibri"/>
            </a:endParaRPr>
          </a:p>
        </p:txBody>
      </p:sp>
      <p:sp>
        <p:nvSpPr>
          <p:cNvPr id="8" name="object 8"/>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90" dirty="0">
                <a:solidFill>
                  <a:srgbClr val="D7DAD9"/>
                </a:solidFill>
              </a:rPr>
              <a:t>strategy</a:t>
            </a:r>
          </a:p>
        </p:txBody>
      </p:sp>
      <p:sp>
        <p:nvSpPr>
          <p:cNvPr id="9" name="object 9"/>
          <p:cNvSpPr/>
          <p:nvPr/>
        </p:nvSpPr>
        <p:spPr>
          <a:xfrm>
            <a:off x="0" y="2699219"/>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0" name="object 10"/>
          <p:cNvSpPr/>
          <p:nvPr/>
        </p:nvSpPr>
        <p:spPr>
          <a:xfrm>
            <a:off x="0" y="2558527"/>
            <a:ext cx="8881110" cy="0"/>
          </a:xfrm>
          <a:custGeom>
            <a:avLst/>
            <a:gdLst/>
            <a:ahLst/>
            <a:cxnLst/>
            <a:rect l="l" t="t" r="r" b="b"/>
            <a:pathLst>
              <a:path w="8881110">
                <a:moveTo>
                  <a:pt x="0" y="0"/>
                </a:moveTo>
                <a:lnTo>
                  <a:pt x="8880589" y="0"/>
                </a:lnTo>
              </a:path>
            </a:pathLst>
          </a:custGeom>
          <a:ln w="3175">
            <a:solidFill>
              <a:srgbClr val="00AEEF"/>
            </a:solidFill>
          </a:ln>
        </p:spPr>
        <p:txBody>
          <a:bodyPr wrap="square" lIns="0" tIns="0" rIns="0" bIns="0" rtlCol="0"/>
          <a:lstStyle/>
          <a:p>
            <a:endParaRPr/>
          </a:p>
        </p:txBody>
      </p:sp>
      <p:sp>
        <p:nvSpPr>
          <p:cNvPr id="11" name="object 11"/>
          <p:cNvSpPr/>
          <p:nvPr/>
        </p:nvSpPr>
        <p:spPr>
          <a:xfrm>
            <a:off x="0" y="2622750"/>
            <a:ext cx="8881110" cy="0"/>
          </a:xfrm>
          <a:custGeom>
            <a:avLst/>
            <a:gdLst/>
            <a:ahLst/>
            <a:cxnLst/>
            <a:rect l="l" t="t" r="r" b="b"/>
            <a:pathLst>
              <a:path w="8881110">
                <a:moveTo>
                  <a:pt x="0" y="0"/>
                </a:moveTo>
                <a:lnTo>
                  <a:pt x="8880589" y="0"/>
                </a:lnTo>
              </a:path>
            </a:pathLst>
          </a:custGeom>
          <a:ln w="3175">
            <a:solidFill>
              <a:srgbClr val="00AEEF"/>
            </a:solidFill>
            <a:prstDash val="dash"/>
          </a:ln>
        </p:spPr>
        <p:txBody>
          <a:bodyPr wrap="square" lIns="0" tIns="0" rIns="0" bIns="0" rtlCol="0"/>
          <a:lstStyle/>
          <a:p>
            <a:endParaRPr/>
          </a:p>
        </p:txBody>
      </p:sp>
      <p:sp>
        <p:nvSpPr>
          <p:cNvPr id="12" name="object 12"/>
          <p:cNvSpPr/>
          <p:nvPr/>
        </p:nvSpPr>
        <p:spPr>
          <a:xfrm>
            <a:off x="4440053"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3" name="object 13"/>
          <p:cNvSpPr/>
          <p:nvPr/>
        </p:nvSpPr>
        <p:spPr>
          <a:xfrm>
            <a:off x="4865780"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4" name="object 14"/>
          <p:cNvSpPr/>
          <p:nvPr/>
        </p:nvSpPr>
        <p:spPr>
          <a:xfrm>
            <a:off x="3803694" y="0"/>
            <a:ext cx="0" cy="5400040"/>
          </a:xfrm>
          <a:custGeom>
            <a:avLst/>
            <a:gdLst/>
            <a:ahLst/>
            <a:cxnLst/>
            <a:rect l="l" t="t" r="r" b="b"/>
            <a:pathLst>
              <a:path h="5400040">
                <a:moveTo>
                  <a:pt x="0" y="0"/>
                </a:moveTo>
                <a:lnTo>
                  <a:pt x="0" y="5400001"/>
                </a:lnTo>
              </a:path>
            </a:pathLst>
          </a:custGeom>
          <a:ln w="3175">
            <a:solidFill>
              <a:srgbClr val="00AEEF"/>
            </a:solidFill>
            <a:prstDash val="dash"/>
          </a:ln>
        </p:spPr>
        <p:txBody>
          <a:bodyPr wrap="square" lIns="0" tIns="0" rIns="0" bIns="0" rtlCol="0"/>
          <a:lstStyle/>
          <a:p>
            <a:endParaRPr/>
          </a:p>
        </p:txBody>
      </p:sp>
      <p:sp>
        <p:nvSpPr>
          <p:cNvPr id="15" name="object 15"/>
          <p:cNvSpPr txBox="1"/>
          <p:nvPr/>
        </p:nvSpPr>
        <p:spPr>
          <a:xfrm>
            <a:off x="9122509" y="3003194"/>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16" name="object 1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7" name="object 17"/>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18" name="object 18"/>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9" name="object 19"/>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20" name="object 20"/>
          <p:cNvSpPr/>
          <p:nvPr/>
        </p:nvSpPr>
        <p:spPr>
          <a:xfrm>
            <a:off x="9184178" y="271779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21" name="object 21"/>
          <p:cNvSpPr/>
          <p:nvPr/>
        </p:nvSpPr>
        <p:spPr>
          <a:xfrm>
            <a:off x="9285344" y="2694825"/>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22" name="object 2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3" name="object 23"/>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50852" y="2419690"/>
            <a:ext cx="832485" cy="368300"/>
          </a:xfrm>
          <a:prstGeom prst="rect">
            <a:avLst/>
          </a:prstGeom>
        </p:spPr>
        <p:txBody>
          <a:bodyPr vert="horz" wrap="square" lIns="0" tIns="0" rIns="0" bIns="0" rtlCol="0">
            <a:spAutoFit/>
          </a:bodyPr>
          <a:lstStyle/>
          <a:p>
            <a:pPr marL="12700">
              <a:lnSpc>
                <a:spcPct val="100000"/>
              </a:lnSpc>
            </a:pPr>
            <a:r>
              <a:rPr sz="2200" spc="25" dirty="0">
                <a:solidFill>
                  <a:srgbClr val="202120"/>
                </a:solidFill>
                <a:latin typeface="Calibri"/>
                <a:cs typeface="Calibri"/>
              </a:rPr>
              <a:t>people</a:t>
            </a:r>
            <a:endParaRPr sz="2200">
              <a:latin typeface="Calibri"/>
              <a:cs typeface="Calibri"/>
            </a:endParaRPr>
          </a:p>
        </p:txBody>
      </p:sp>
      <p:sp>
        <p:nvSpPr>
          <p:cNvPr id="3" name="object 3"/>
          <p:cNvSpPr txBox="1"/>
          <p:nvPr/>
        </p:nvSpPr>
        <p:spPr>
          <a:xfrm>
            <a:off x="3913188" y="2419690"/>
            <a:ext cx="828675" cy="368300"/>
          </a:xfrm>
          <a:prstGeom prst="rect">
            <a:avLst/>
          </a:prstGeom>
        </p:spPr>
        <p:txBody>
          <a:bodyPr vert="horz" wrap="square" lIns="0" tIns="0" rIns="0" bIns="0" rtlCol="0">
            <a:spAutoFit/>
          </a:bodyPr>
          <a:lstStyle/>
          <a:p>
            <a:pPr marL="12700">
              <a:lnSpc>
                <a:spcPct val="100000"/>
              </a:lnSpc>
            </a:pPr>
            <a:r>
              <a:rPr sz="2200" spc="100" dirty="0">
                <a:solidFill>
                  <a:srgbClr val="202120"/>
                </a:solidFill>
                <a:latin typeface="Calibri"/>
                <a:cs typeface="Calibri"/>
              </a:rPr>
              <a:t>c</a:t>
            </a:r>
            <a:r>
              <a:rPr sz="2200" spc="50" dirty="0">
                <a:solidFill>
                  <a:srgbClr val="202120"/>
                </a:solidFill>
                <a:latin typeface="Calibri"/>
                <a:cs typeface="Calibri"/>
              </a:rPr>
              <a:t>a</a:t>
            </a:r>
            <a:r>
              <a:rPr sz="2200" spc="5" dirty="0">
                <a:solidFill>
                  <a:srgbClr val="202120"/>
                </a:solidFill>
                <a:latin typeface="Calibri"/>
                <a:cs typeface="Calibri"/>
              </a:rPr>
              <a:t>p</a:t>
            </a:r>
            <a:r>
              <a:rPr sz="2200" spc="50" dirty="0">
                <a:solidFill>
                  <a:srgbClr val="202120"/>
                </a:solidFill>
                <a:latin typeface="Calibri"/>
                <a:cs typeface="Calibri"/>
              </a:rPr>
              <a:t>i</a:t>
            </a:r>
            <a:r>
              <a:rPr sz="2200" spc="85" dirty="0">
                <a:solidFill>
                  <a:srgbClr val="202120"/>
                </a:solidFill>
                <a:latin typeface="Calibri"/>
                <a:cs typeface="Calibri"/>
              </a:rPr>
              <a:t>t</a:t>
            </a:r>
            <a:r>
              <a:rPr sz="2200" spc="45" dirty="0">
                <a:solidFill>
                  <a:srgbClr val="202120"/>
                </a:solidFill>
                <a:latin typeface="Calibri"/>
                <a:cs typeface="Calibri"/>
              </a:rPr>
              <a:t>a</a:t>
            </a:r>
            <a:r>
              <a:rPr sz="2200" spc="25" dirty="0">
                <a:solidFill>
                  <a:srgbClr val="202120"/>
                </a:solidFill>
                <a:latin typeface="Calibri"/>
                <a:cs typeface="Calibri"/>
              </a:rPr>
              <a:t>l</a:t>
            </a:r>
            <a:endParaRPr sz="2200">
              <a:latin typeface="Calibri"/>
              <a:cs typeface="Calibri"/>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90" dirty="0">
                <a:solidFill>
                  <a:srgbClr val="202120"/>
                </a:solidFill>
              </a:rPr>
              <a:t>strategy</a:t>
            </a:r>
          </a:p>
        </p:txBody>
      </p:sp>
      <p:sp>
        <p:nvSpPr>
          <p:cNvPr id="5" name="object 5"/>
          <p:cNvSpPr/>
          <p:nvPr/>
        </p:nvSpPr>
        <p:spPr>
          <a:xfrm>
            <a:off x="4819740" y="2578093"/>
            <a:ext cx="92710" cy="90170"/>
          </a:xfrm>
          <a:custGeom>
            <a:avLst/>
            <a:gdLst/>
            <a:ahLst/>
            <a:cxnLst/>
            <a:rect l="l" t="t" r="r" b="b"/>
            <a:pathLst>
              <a:path w="92710" h="90169">
                <a:moveTo>
                  <a:pt x="46316" y="0"/>
                </a:moveTo>
                <a:lnTo>
                  <a:pt x="28289" y="3528"/>
                </a:lnTo>
                <a:lnTo>
                  <a:pt x="13566" y="13150"/>
                </a:lnTo>
                <a:lnTo>
                  <a:pt x="3640" y="27421"/>
                </a:lnTo>
                <a:lnTo>
                  <a:pt x="0" y="44894"/>
                </a:lnTo>
                <a:lnTo>
                  <a:pt x="3640" y="62375"/>
                </a:lnTo>
                <a:lnTo>
                  <a:pt x="13566" y="76649"/>
                </a:lnTo>
                <a:lnTo>
                  <a:pt x="28289" y="86272"/>
                </a:lnTo>
                <a:lnTo>
                  <a:pt x="46316" y="89801"/>
                </a:lnTo>
                <a:lnTo>
                  <a:pt x="64344" y="86272"/>
                </a:lnTo>
                <a:lnTo>
                  <a:pt x="79067" y="76649"/>
                </a:lnTo>
                <a:lnTo>
                  <a:pt x="86391" y="66116"/>
                </a:lnTo>
                <a:lnTo>
                  <a:pt x="46316" y="66116"/>
                </a:lnTo>
                <a:lnTo>
                  <a:pt x="37849" y="64459"/>
                </a:lnTo>
                <a:lnTo>
                  <a:pt x="30934" y="59942"/>
                </a:lnTo>
                <a:lnTo>
                  <a:pt x="26271" y="53241"/>
                </a:lnTo>
                <a:lnTo>
                  <a:pt x="24561" y="45034"/>
                </a:lnTo>
                <a:lnTo>
                  <a:pt x="26271" y="36825"/>
                </a:lnTo>
                <a:lnTo>
                  <a:pt x="30934" y="30119"/>
                </a:lnTo>
                <a:lnTo>
                  <a:pt x="37849" y="25597"/>
                </a:lnTo>
                <a:lnTo>
                  <a:pt x="46316" y="23939"/>
                </a:lnTo>
                <a:lnTo>
                  <a:pt x="86571" y="23939"/>
                </a:lnTo>
                <a:lnTo>
                  <a:pt x="79067" y="13150"/>
                </a:lnTo>
                <a:lnTo>
                  <a:pt x="64344" y="3528"/>
                </a:lnTo>
                <a:lnTo>
                  <a:pt x="46316" y="0"/>
                </a:lnTo>
                <a:close/>
              </a:path>
              <a:path w="92710" h="90169">
                <a:moveTo>
                  <a:pt x="86571" y="23939"/>
                </a:moveTo>
                <a:lnTo>
                  <a:pt x="46316" y="23939"/>
                </a:lnTo>
                <a:lnTo>
                  <a:pt x="54784" y="25597"/>
                </a:lnTo>
                <a:lnTo>
                  <a:pt x="61699" y="30119"/>
                </a:lnTo>
                <a:lnTo>
                  <a:pt x="66362" y="36825"/>
                </a:lnTo>
                <a:lnTo>
                  <a:pt x="68071" y="45034"/>
                </a:lnTo>
                <a:lnTo>
                  <a:pt x="66362" y="53241"/>
                </a:lnTo>
                <a:lnTo>
                  <a:pt x="61699" y="59942"/>
                </a:lnTo>
                <a:lnTo>
                  <a:pt x="54784" y="64459"/>
                </a:lnTo>
                <a:lnTo>
                  <a:pt x="46316" y="66116"/>
                </a:lnTo>
                <a:lnTo>
                  <a:pt x="86391" y="66116"/>
                </a:lnTo>
                <a:lnTo>
                  <a:pt x="88993" y="62375"/>
                </a:lnTo>
                <a:lnTo>
                  <a:pt x="92633" y="44894"/>
                </a:lnTo>
                <a:lnTo>
                  <a:pt x="88993" y="27421"/>
                </a:lnTo>
                <a:lnTo>
                  <a:pt x="86571" y="23939"/>
                </a:lnTo>
                <a:close/>
              </a:path>
            </a:pathLst>
          </a:custGeom>
          <a:solidFill>
            <a:srgbClr val="2FB888"/>
          </a:solidFill>
        </p:spPr>
        <p:txBody>
          <a:bodyPr wrap="square" lIns="0" tIns="0" rIns="0" bIns="0" rtlCol="0"/>
          <a:lstStyle/>
          <a:p>
            <a:endParaRPr/>
          </a:p>
        </p:txBody>
      </p:sp>
      <p:sp>
        <p:nvSpPr>
          <p:cNvPr id="6" name="object 6"/>
          <p:cNvSpPr/>
          <p:nvPr/>
        </p:nvSpPr>
        <p:spPr>
          <a:xfrm>
            <a:off x="4778194" y="2537854"/>
            <a:ext cx="32384" cy="31750"/>
          </a:xfrm>
          <a:custGeom>
            <a:avLst/>
            <a:gdLst/>
            <a:ahLst/>
            <a:cxnLst/>
            <a:rect l="l" t="t" r="r" b="b"/>
            <a:pathLst>
              <a:path w="32385" h="31750">
                <a:moveTo>
                  <a:pt x="25095" y="0"/>
                </a:moveTo>
                <a:lnTo>
                  <a:pt x="7239" y="0"/>
                </a:lnTo>
                <a:lnTo>
                  <a:pt x="0" y="7010"/>
                </a:lnTo>
                <a:lnTo>
                  <a:pt x="0" y="24320"/>
                </a:lnTo>
                <a:lnTo>
                  <a:pt x="7239" y="31343"/>
                </a:lnTo>
                <a:lnTo>
                  <a:pt x="25095" y="31343"/>
                </a:lnTo>
                <a:lnTo>
                  <a:pt x="32334" y="24320"/>
                </a:lnTo>
                <a:lnTo>
                  <a:pt x="32334" y="7010"/>
                </a:lnTo>
                <a:lnTo>
                  <a:pt x="25095" y="0"/>
                </a:lnTo>
                <a:close/>
              </a:path>
            </a:pathLst>
          </a:custGeom>
          <a:solidFill>
            <a:srgbClr val="2FB888"/>
          </a:solidFill>
        </p:spPr>
        <p:txBody>
          <a:bodyPr wrap="square" lIns="0" tIns="0" rIns="0" bIns="0" rtlCol="0"/>
          <a:lstStyle/>
          <a:p>
            <a:endParaRPr/>
          </a:p>
        </p:txBody>
      </p:sp>
      <p:sp>
        <p:nvSpPr>
          <p:cNvPr id="7" name="object 7"/>
          <p:cNvSpPr/>
          <p:nvPr/>
        </p:nvSpPr>
        <p:spPr>
          <a:xfrm>
            <a:off x="3757251" y="2578093"/>
            <a:ext cx="92710" cy="90170"/>
          </a:xfrm>
          <a:custGeom>
            <a:avLst/>
            <a:gdLst/>
            <a:ahLst/>
            <a:cxnLst/>
            <a:rect l="l" t="t" r="r" b="b"/>
            <a:pathLst>
              <a:path w="92710" h="90169">
                <a:moveTo>
                  <a:pt x="46316" y="0"/>
                </a:moveTo>
                <a:lnTo>
                  <a:pt x="28289" y="3528"/>
                </a:lnTo>
                <a:lnTo>
                  <a:pt x="13566" y="13150"/>
                </a:lnTo>
                <a:lnTo>
                  <a:pt x="3640" y="27421"/>
                </a:lnTo>
                <a:lnTo>
                  <a:pt x="0" y="44894"/>
                </a:lnTo>
                <a:lnTo>
                  <a:pt x="3640" y="62375"/>
                </a:lnTo>
                <a:lnTo>
                  <a:pt x="13566" y="76649"/>
                </a:lnTo>
                <a:lnTo>
                  <a:pt x="28289" y="86272"/>
                </a:lnTo>
                <a:lnTo>
                  <a:pt x="46316" y="89801"/>
                </a:lnTo>
                <a:lnTo>
                  <a:pt x="64344" y="86272"/>
                </a:lnTo>
                <a:lnTo>
                  <a:pt x="79067" y="76649"/>
                </a:lnTo>
                <a:lnTo>
                  <a:pt x="86391" y="66116"/>
                </a:lnTo>
                <a:lnTo>
                  <a:pt x="46316" y="66116"/>
                </a:lnTo>
                <a:lnTo>
                  <a:pt x="37849" y="64459"/>
                </a:lnTo>
                <a:lnTo>
                  <a:pt x="30934" y="59942"/>
                </a:lnTo>
                <a:lnTo>
                  <a:pt x="26271" y="53241"/>
                </a:lnTo>
                <a:lnTo>
                  <a:pt x="24561" y="45034"/>
                </a:lnTo>
                <a:lnTo>
                  <a:pt x="26271" y="36825"/>
                </a:lnTo>
                <a:lnTo>
                  <a:pt x="30934" y="30119"/>
                </a:lnTo>
                <a:lnTo>
                  <a:pt x="37849" y="25597"/>
                </a:lnTo>
                <a:lnTo>
                  <a:pt x="46316" y="23939"/>
                </a:lnTo>
                <a:lnTo>
                  <a:pt x="86571" y="23939"/>
                </a:lnTo>
                <a:lnTo>
                  <a:pt x="79067" y="13150"/>
                </a:lnTo>
                <a:lnTo>
                  <a:pt x="64344" y="3528"/>
                </a:lnTo>
                <a:lnTo>
                  <a:pt x="46316" y="0"/>
                </a:lnTo>
                <a:close/>
              </a:path>
              <a:path w="92710" h="90169">
                <a:moveTo>
                  <a:pt x="86571" y="23939"/>
                </a:moveTo>
                <a:lnTo>
                  <a:pt x="46316" y="23939"/>
                </a:lnTo>
                <a:lnTo>
                  <a:pt x="54784" y="25597"/>
                </a:lnTo>
                <a:lnTo>
                  <a:pt x="61699" y="30119"/>
                </a:lnTo>
                <a:lnTo>
                  <a:pt x="66362" y="36825"/>
                </a:lnTo>
                <a:lnTo>
                  <a:pt x="68071" y="45034"/>
                </a:lnTo>
                <a:lnTo>
                  <a:pt x="66362" y="53241"/>
                </a:lnTo>
                <a:lnTo>
                  <a:pt x="61699" y="59942"/>
                </a:lnTo>
                <a:lnTo>
                  <a:pt x="54784" y="64459"/>
                </a:lnTo>
                <a:lnTo>
                  <a:pt x="46316" y="66116"/>
                </a:lnTo>
                <a:lnTo>
                  <a:pt x="86391" y="66116"/>
                </a:lnTo>
                <a:lnTo>
                  <a:pt x="88993" y="62375"/>
                </a:lnTo>
                <a:lnTo>
                  <a:pt x="92633" y="44894"/>
                </a:lnTo>
                <a:lnTo>
                  <a:pt x="88993" y="27421"/>
                </a:lnTo>
                <a:lnTo>
                  <a:pt x="86571" y="23939"/>
                </a:lnTo>
                <a:close/>
              </a:path>
            </a:pathLst>
          </a:custGeom>
          <a:solidFill>
            <a:srgbClr val="2FB888"/>
          </a:solidFill>
        </p:spPr>
        <p:txBody>
          <a:bodyPr wrap="square" lIns="0" tIns="0" rIns="0" bIns="0" rtlCol="0"/>
          <a:lstStyle/>
          <a:p>
            <a:endParaRPr/>
          </a:p>
        </p:txBody>
      </p:sp>
      <p:sp>
        <p:nvSpPr>
          <p:cNvPr id="8" name="object 8"/>
          <p:cNvSpPr/>
          <p:nvPr/>
        </p:nvSpPr>
        <p:spPr>
          <a:xfrm>
            <a:off x="3715706" y="2537854"/>
            <a:ext cx="32384" cy="31750"/>
          </a:xfrm>
          <a:custGeom>
            <a:avLst/>
            <a:gdLst/>
            <a:ahLst/>
            <a:cxnLst/>
            <a:rect l="l" t="t" r="r" b="b"/>
            <a:pathLst>
              <a:path w="32385" h="31750">
                <a:moveTo>
                  <a:pt x="25095" y="0"/>
                </a:moveTo>
                <a:lnTo>
                  <a:pt x="7239" y="0"/>
                </a:lnTo>
                <a:lnTo>
                  <a:pt x="0" y="7010"/>
                </a:lnTo>
                <a:lnTo>
                  <a:pt x="0" y="24320"/>
                </a:lnTo>
                <a:lnTo>
                  <a:pt x="7239" y="31343"/>
                </a:lnTo>
                <a:lnTo>
                  <a:pt x="25095" y="31343"/>
                </a:lnTo>
                <a:lnTo>
                  <a:pt x="32334" y="24320"/>
                </a:lnTo>
                <a:lnTo>
                  <a:pt x="32334" y="7010"/>
                </a:lnTo>
                <a:lnTo>
                  <a:pt x="25095" y="0"/>
                </a:lnTo>
                <a:close/>
              </a:path>
            </a:pathLst>
          </a:custGeom>
          <a:solidFill>
            <a:srgbClr val="2FB888"/>
          </a:solidFill>
        </p:spPr>
        <p:txBody>
          <a:bodyPr wrap="square" lIns="0" tIns="0" rIns="0" bIns="0" rtlCol="0"/>
          <a:lstStyle/>
          <a:p>
            <a:endParaRPr/>
          </a:p>
        </p:txBody>
      </p:sp>
      <p:sp>
        <p:nvSpPr>
          <p:cNvPr id="9" name="object 9"/>
          <p:cNvSpPr txBox="1"/>
          <p:nvPr/>
        </p:nvSpPr>
        <p:spPr>
          <a:xfrm>
            <a:off x="9122509" y="3003194"/>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10" name="object 10"/>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1" name="object 11"/>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12" name="object 12"/>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3" name="object 13"/>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4" name="object 14"/>
          <p:cNvSpPr/>
          <p:nvPr/>
        </p:nvSpPr>
        <p:spPr>
          <a:xfrm>
            <a:off x="9184178" y="271779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15" name="object 15"/>
          <p:cNvSpPr/>
          <p:nvPr/>
        </p:nvSpPr>
        <p:spPr>
          <a:xfrm>
            <a:off x="9285344" y="2694825"/>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0"/>
            <a:ext cx="8881110" cy="5400040"/>
          </a:xfrm>
          <a:custGeom>
            <a:avLst/>
            <a:gdLst/>
            <a:ahLst/>
            <a:cxnLst/>
            <a:rect l="l" t="t" r="r" b="b"/>
            <a:pathLst>
              <a:path w="8881110" h="5400040">
                <a:moveTo>
                  <a:pt x="0" y="5400001"/>
                </a:moveTo>
                <a:lnTo>
                  <a:pt x="8880589" y="5400001"/>
                </a:lnTo>
                <a:lnTo>
                  <a:pt x="8880589" y="0"/>
                </a:lnTo>
                <a:lnTo>
                  <a:pt x="0" y="0"/>
                </a:lnTo>
                <a:lnTo>
                  <a:pt x="0" y="5400001"/>
                </a:lnTo>
                <a:close/>
              </a:path>
            </a:pathLst>
          </a:custGeom>
          <a:solidFill>
            <a:srgbClr val="2FB888"/>
          </a:solidFill>
        </p:spPr>
        <p:txBody>
          <a:bodyPr wrap="square" lIns="0" tIns="0" rIns="0" bIns="0" rtlCol="0"/>
          <a:lstStyle/>
          <a:p>
            <a:endParaRPr/>
          </a:p>
        </p:txBody>
      </p:sp>
      <p:sp>
        <p:nvSpPr>
          <p:cNvPr id="26" name="object 26"/>
          <p:cNvSpPr txBox="1"/>
          <p:nvPr/>
        </p:nvSpPr>
        <p:spPr>
          <a:xfrm>
            <a:off x="2850852" y="2419690"/>
            <a:ext cx="832485" cy="368300"/>
          </a:xfrm>
          <a:prstGeom prst="rect">
            <a:avLst/>
          </a:prstGeom>
        </p:spPr>
        <p:txBody>
          <a:bodyPr vert="horz" wrap="square" lIns="0" tIns="0" rIns="0" bIns="0" rtlCol="0">
            <a:spAutoFit/>
          </a:bodyPr>
          <a:lstStyle/>
          <a:p>
            <a:pPr marL="12700">
              <a:lnSpc>
                <a:spcPct val="100000"/>
              </a:lnSpc>
            </a:pPr>
            <a:r>
              <a:rPr sz="2200" spc="25" dirty="0">
                <a:solidFill>
                  <a:srgbClr val="FFFFFF"/>
                </a:solidFill>
                <a:latin typeface="Calibri"/>
                <a:cs typeface="Calibri"/>
              </a:rPr>
              <a:t>people</a:t>
            </a:r>
            <a:endParaRPr sz="2200">
              <a:latin typeface="Calibri"/>
              <a:cs typeface="Calibri"/>
            </a:endParaRPr>
          </a:p>
        </p:txBody>
      </p:sp>
      <p:sp>
        <p:nvSpPr>
          <p:cNvPr id="27" name="object 27"/>
          <p:cNvSpPr txBox="1"/>
          <p:nvPr/>
        </p:nvSpPr>
        <p:spPr>
          <a:xfrm>
            <a:off x="3913188" y="2419690"/>
            <a:ext cx="828675" cy="368300"/>
          </a:xfrm>
          <a:prstGeom prst="rect">
            <a:avLst/>
          </a:prstGeom>
        </p:spPr>
        <p:txBody>
          <a:bodyPr vert="horz" wrap="square" lIns="0" tIns="0" rIns="0" bIns="0" rtlCol="0">
            <a:spAutoFit/>
          </a:bodyPr>
          <a:lstStyle/>
          <a:p>
            <a:pPr marL="12700">
              <a:lnSpc>
                <a:spcPct val="100000"/>
              </a:lnSpc>
            </a:pPr>
            <a:r>
              <a:rPr sz="2200" spc="100" dirty="0">
                <a:solidFill>
                  <a:srgbClr val="FFFFFF"/>
                </a:solidFill>
                <a:latin typeface="Calibri"/>
                <a:cs typeface="Calibri"/>
              </a:rPr>
              <a:t>c</a:t>
            </a:r>
            <a:r>
              <a:rPr sz="2200" spc="50" dirty="0">
                <a:solidFill>
                  <a:srgbClr val="FFFFFF"/>
                </a:solidFill>
                <a:latin typeface="Calibri"/>
                <a:cs typeface="Calibri"/>
              </a:rPr>
              <a:t>a</a:t>
            </a:r>
            <a:r>
              <a:rPr sz="2200" spc="5" dirty="0">
                <a:solidFill>
                  <a:srgbClr val="FFFFFF"/>
                </a:solidFill>
                <a:latin typeface="Calibri"/>
                <a:cs typeface="Calibri"/>
              </a:rPr>
              <a:t>p</a:t>
            </a:r>
            <a:r>
              <a:rPr sz="2200" spc="50" dirty="0">
                <a:solidFill>
                  <a:srgbClr val="FFFFFF"/>
                </a:solidFill>
                <a:latin typeface="Calibri"/>
                <a:cs typeface="Calibri"/>
              </a:rPr>
              <a:t>i</a:t>
            </a:r>
            <a:r>
              <a:rPr sz="2200" spc="85" dirty="0">
                <a:solidFill>
                  <a:srgbClr val="FFFFFF"/>
                </a:solidFill>
                <a:latin typeface="Calibri"/>
                <a:cs typeface="Calibri"/>
              </a:rPr>
              <a:t>t</a:t>
            </a:r>
            <a:r>
              <a:rPr sz="2200" spc="45" dirty="0">
                <a:solidFill>
                  <a:srgbClr val="FFFFFF"/>
                </a:solidFill>
                <a:latin typeface="Calibri"/>
                <a:cs typeface="Calibri"/>
              </a:rPr>
              <a:t>a</a:t>
            </a:r>
            <a:r>
              <a:rPr sz="2200" spc="25" dirty="0">
                <a:solidFill>
                  <a:srgbClr val="FFFFFF"/>
                </a:solidFill>
                <a:latin typeface="Calibri"/>
                <a:cs typeface="Calibri"/>
              </a:rPr>
              <a:t>l</a:t>
            </a:r>
            <a:endParaRPr sz="2200">
              <a:latin typeface="Calibri"/>
              <a:cs typeface="Calibri"/>
            </a:endParaRPr>
          </a:p>
        </p:txBody>
      </p:sp>
      <p:sp>
        <p:nvSpPr>
          <p:cNvPr id="28" name="object 28"/>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90" dirty="0"/>
              <a:t>strategy</a:t>
            </a:r>
          </a:p>
        </p:txBody>
      </p:sp>
      <p:sp>
        <p:nvSpPr>
          <p:cNvPr id="29" name="object 29"/>
          <p:cNvSpPr/>
          <p:nvPr/>
        </p:nvSpPr>
        <p:spPr>
          <a:xfrm>
            <a:off x="4819740" y="2578093"/>
            <a:ext cx="92710" cy="90170"/>
          </a:xfrm>
          <a:custGeom>
            <a:avLst/>
            <a:gdLst/>
            <a:ahLst/>
            <a:cxnLst/>
            <a:rect l="l" t="t" r="r" b="b"/>
            <a:pathLst>
              <a:path w="92710" h="90169">
                <a:moveTo>
                  <a:pt x="46316" y="0"/>
                </a:moveTo>
                <a:lnTo>
                  <a:pt x="28289" y="3528"/>
                </a:lnTo>
                <a:lnTo>
                  <a:pt x="13566" y="13150"/>
                </a:lnTo>
                <a:lnTo>
                  <a:pt x="3640" y="27421"/>
                </a:lnTo>
                <a:lnTo>
                  <a:pt x="0" y="44894"/>
                </a:lnTo>
                <a:lnTo>
                  <a:pt x="3640" y="62375"/>
                </a:lnTo>
                <a:lnTo>
                  <a:pt x="13566" y="76649"/>
                </a:lnTo>
                <a:lnTo>
                  <a:pt x="28289" y="86272"/>
                </a:lnTo>
                <a:lnTo>
                  <a:pt x="46316" y="89801"/>
                </a:lnTo>
                <a:lnTo>
                  <a:pt x="64344" y="86272"/>
                </a:lnTo>
                <a:lnTo>
                  <a:pt x="79067" y="76649"/>
                </a:lnTo>
                <a:lnTo>
                  <a:pt x="86391" y="66116"/>
                </a:lnTo>
                <a:lnTo>
                  <a:pt x="46316" y="66116"/>
                </a:lnTo>
                <a:lnTo>
                  <a:pt x="37849" y="64459"/>
                </a:lnTo>
                <a:lnTo>
                  <a:pt x="30934" y="59942"/>
                </a:lnTo>
                <a:lnTo>
                  <a:pt x="26271" y="53241"/>
                </a:lnTo>
                <a:lnTo>
                  <a:pt x="24561" y="45034"/>
                </a:lnTo>
                <a:lnTo>
                  <a:pt x="26271" y="36825"/>
                </a:lnTo>
                <a:lnTo>
                  <a:pt x="30934" y="30119"/>
                </a:lnTo>
                <a:lnTo>
                  <a:pt x="37849" y="25597"/>
                </a:lnTo>
                <a:lnTo>
                  <a:pt x="46316" y="23939"/>
                </a:lnTo>
                <a:lnTo>
                  <a:pt x="86571" y="23939"/>
                </a:lnTo>
                <a:lnTo>
                  <a:pt x="79067" y="13150"/>
                </a:lnTo>
                <a:lnTo>
                  <a:pt x="64344" y="3528"/>
                </a:lnTo>
                <a:lnTo>
                  <a:pt x="46316" y="0"/>
                </a:lnTo>
                <a:close/>
              </a:path>
              <a:path w="92710" h="90169">
                <a:moveTo>
                  <a:pt x="86571" y="23939"/>
                </a:moveTo>
                <a:lnTo>
                  <a:pt x="46316" y="23939"/>
                </a:lnTo>
                <a:lnTo>
                  <a:pt x="54784" y="25597"/>
                </a:lnTo>
                <a:lnTo>
                  <a:pt x="61699" y="30119"/>
                </a:lnTo>
                <a:lnTo>
                  <a:pt x="66362" y="36825"/>
                </a:lnTo>
                <a:lnTo>
                  <a:pt x="68071" y="45034"/>
                </a:lnTo>
                <a:lnTo>
                  <a:pt x="66362" y="53241"/>
                </a:lnTo>
                <a:lnTo>
                  <a:pt x="61699" y="59942"/>
                </a:lnTo>
                <a:lnTo>
                  <a:pt x="54784" y="64459"/>
                </a:lnTo>
                <a:lnTo>
                  <a:pt x="46316" y="66116"/>
                </a:lnTo>
                <a:lnTo>
                  <a:pt x="86391" y="66116"/>
                </a:lnTo>
                <a:lnTo>
                  <a:pt x="88993" y="62375"/>
                </a:lnTo>
                <a:lnTo>
                  <a:pt x="92633" y="44894"/>
                </a:lnTo>
                <a:lnTo>
                  <a:pt x="88993" y="27421"/>
                </a:lnTo>
                <a:lnTo>
                  <a:pt x="86571" y="23939"/>
                </a:lnTo>
                <a:close/>
              </a:path>
            </a:pathLst>
          </a:custGeom>
          <a:solidFill>
            <a:srgbClr val="FFFFFF"/>
          </a:solidFill>
        </p:spPr>
        <p:txBody>
          <a:bodyPr wrap="square" lIns="0" tIns="0" rIns="0" bIns="0" rtlCol="0"/>
          <a:lstStyle/>
          <a:p>
            <a:endParaRPr/>
          </a:p>
        </p:txBody>
      </p:sp>
      <p:sp>
        <p:nvSpPr>
          <p:cNvPr id="30" name="object 30"/>
          <p:cNvSpPr/>
          <p:nvPr/>
        </p:nvSpPr>
        <p:spPr>
          <a:xfrm>
            <a:off x="4778194" y="2537854"/>
            <a:ext cx="32384" cy="31750"/>
          </a:xfrm>
          <a:custGeom>
            <a:avLst/>
            <a:gdLst/>
            <a:ahLst/>
            <a:cxnLst/>
            <a:rect l="l" t="t" r="r" b="b"/>
            <a:pathLst>
              <a:path w="32385" h="31750">
                <a:moveTo>
                  <a:pt x="25095" y="0"/>
                </a:moveTo>
                <a:lnTo>
                  <a:pt x="7239" y="0"/>
                </a:lnTo>
                <a:lnTo>
                  <a:pt x="0" y="7010"/>
                </a:lnTo>
                <a:lnTo>
                  <a:pt x="0" y="24320"/>
                </a:lnTo>
                <a:lnTo>
                  <a:pt x="7239" y="31343"/>
                </a:lnTo>
                <a:lnTo>
                  <a:pt x="25095" y="31343"/>
                </a:lnTo>
                <a:lnTo>
                  <a:pt x="32334" y="24320"/>
                </a:lnTo>
                <a:lnTo>
                  <a:pt x="32334" y="7010"/>
                </a:lnTo>
                <a:lnTo>
                  <a:pt x="25095" y="0"/>
                </a:lnTo>
                <a:close/>
              </a:path>
            </a:pathLst>
          </a:custGeom>
          <a:solidFill>
            <a:srgbClr val="FFFFFF"/>
          </a:solidFill>
        </p:spPr>
        <p:txBody>
          <a:bodyPr wrap="square" lIns="0" tIns="0" rIns="0" bIns="0" rtlCol="0"/>
          <a:lstStyle/>
          <a:p>
            <a:endParaRPr/>
          </a:p>
        </p:txBody>
      </p:sp>
      <p:sp>
        <p:nvSpPr>
          <p:cNvPr id="31" name="object 31"/>
          <p:cNvSpPr/>
          <p:nvPr/>
        </p:nvSpPr>
        <p:spPr>
          <a:xfrm>
            <a:off x="3757251" y="2578093"/>
            <a:ext cx="92710" cy="90170"/>
          </a:xfrm>
          <a:custGeom>
            <a:avLst/>
            <a:gdLst/>
            <a:ahLst/>
            <a:cxnLst/>
            <a:rect l="l" t="t" r="r" b="b"/>
            <a:pathLst>
              <a:path w="92710" h="90169">
                <a:moveTo>
                  <a:pt x="46316" y="0"/>
                </a:moveTo>
                <a:lnTo>
                  <a:pt x="28289" y="3528"/>
                </a:lnTo>
                <a:lnTo>
                  <a:pt x="13566" y="13150"/>
                </a:lnTo>
                <a:lnTo>
                  <a:pt x="3640" y="27421"/>
                </a:lnTo>
                <a:lnTo>
                  <a:pt x="0" y="44894"/>
                </a:lnTo>
                <a:lnTo>
                  <a:pt x="3640" y="62375"/>
                </a:lnTo>
                <a:lnTo>
                  <a:pt x="13566" y="76649"/>
                </a:lnTo>
                <a:lnTo>
                  <a:pt x="28289" y="86272"/>
                </a:lnTo>
                <a:lnTo>
                  <a:pt x="46316" y="89801"/>
                </a:lnTo>
                <a:lnTo>
                  <a:pt x="64344" y="86272"/>
                </a:lnTo>
                <a:lnTo>
                  <a:pt x="79067" y="76649"/>
                </a:lnTo>
                <a:lnTo>
                  <a:pt x="86391" y="66116"/>
                </a:lnTo>
                <a:lnTo>
                  <a:pt x="46316" y="66116"/>
                </a:lnTo>
                <a:lnTo>
                  <a:pt x="37849" y="64459"/>
                </a:lnTo>
                <a:lnTo>
                  <a:pt x="30934" y="59942"/>
                </a:lnTo>
                <a:lnTo>
                  <a:pt x="26271" y="53241"/>
                </a:lnTo>
                <a:lnTo>
                  <a:pt x="24561" y="45034"/>
                </a:lnTo>
                <a:lnTo>
                  <a:pt x="26271" y="36825"/>
                </a:lnTo>
                <a:lnTo>
                  <a:pt x="30934" y="30119"/>
                </a:lnTo>
                <a:lnTo>
                  <a:pt x="37849" y="25597"/>
                </a:lnTo>
                <a:lnTo>
                  <a:pt x="46316" y="23939"/>
                </a:lnTo>
                <a:lnTo>
                  <a:pt x="86571" y="23939"/>
                </a:lnTo>
                <a:lnTo>
                  <a:pt x="79067" y="13150"/>
                </a:lnTo>
                <a:lnTo>
                  <a:pt x="64344" y="3528"/>
                </a:lnTo>
                <a:lnTo>
                  <a:pt x="46316" y="0"/>
                </a:lnTo>
                <a:close/>
              </a:path>
              <a:path w="92710" h="90169">
                <a:moveTo>
                  <a:pt x="86571" y="23939"/>
                </a:moveTo>
                <a:lnTo>
                  <a:pt x="46316" y="23939"/>
                </a:lnTo>
                <a:lnTo>
                  <a:pt x="54784" y="25597"/>
                </a:lnTo>
                <a:lnTo>
                  <a:pt x="61699" y="30119"/>
                </a:lnTo>
                <a:lnTo>
                  <a:pt x="66362" y="36825"/>
                </a:lnTo>
                <a:lnTo>
                  <a:pt x="68071" y="45034"/>
                </a:lnTo>
                <a:lnTo>
                  <a:pt x="66362" y="53241"/>
                </a:lnTo>
                <a:lnTo>
                  <a:pt x="61699" y="59942"/>
                </a:lnTo>
                <a:lnTo>
                  <a:pt x="54784" y="64459"/>
                </a:lnTo>
                <a:lnTo>
                  <a:pt x="46316" y="66116"/>
                </a:lnTo>
                <a:lnTo>
                  <a:pt x="86391" y="66116"/>
                </a:lnTo>
                <a:lnTo>
                  <a:pt x="88993" y="62375"/>
                </a:lnTo>
                <a:lnTo>
                  <a:pt x="92633" y="44894"/>
                </a:lnTo>
                <a:lnTo>
                  <a:pt x="88993" y="27421"/>
                </a:lnTo>
                <a:lnTo>
                  <a:pt x="86571" y="23939"/>
                </a:lnTo>
                <a:close/>
              </a:path>
            </a:pathLst>
          </a:custGeom>
          <a:solidFill>
            <a:srgbClr val="FFFFFF"/>
          </a:solidFill>
        </p:spPr>
        <p:txBody>
          <a:bodyPr wrap="square" lIns="0" tIns="0" rIns="0" bIns="0" rtlCol="0"/>
          <a:lstStyle/>
          <a:p>
            <a:endParaRPr/>
          </a:p>
        </p:txBody>
      </p:sp>
      <p:sp>
        <p:nvSpPr>
          <p:cNvPr id="32" name="object 32"/>
          <p:cNvSpPr/>
          <p:nvPr/>
        </p:nvSpPr>
        <p:spPr>
          <a:xfrm>
            <a:off x="3715706" y="2537854"/>
            <a:ext cx="32384" cy="31750"/>
          </a:xfrm>
          <a:custGeom>
            <a:avLst/>
            <a:gdLst/>
            <a:ahLst/>
            <a:cxnLst/>
            <a:rect l="l" t="t" r="r" b="b"/>
            <a:pathLst>
              <a:path w="32385" h="31750">
                <a:moveTo>
                  <a:pt x="25095" y="0"/>
                </a:moveTo>
                <a:lnTo>
                  <a:pt x="7239" y="0"/>
                </a:lnTo>
                <a:lnTo>
                  <a:pt x="0" y="7010"/>
                </a:lnTo>
                <a:lnTo>
                  <a:pt x="0" y="24320"/>
                </a:lnTo>
                <a:lnTo>
                  <a:pt x="7239" y="31343"/>
                </a:lnTo>
                <a:lnTo>
                  <a:pt x="25095" y="31343"/>
                </a:lnTo>
                <a:lnTo>
                  <a:pt x="32334" y="24320"/>
                </a:lnTo>
                <a:lnTo>
                  <a:pt x="32334" y="7010"/>
                </a:lnTo>
                <a:lnTo>
                  <a:pt x="25095" y="0"/>
                </a:lnTo>
                <a:close/>
              </a:path>
            </a:pathLst>
          </a:custGeom>
          <a:solidFill>
            <a:srgbClr val="FFFFFF"/>
          </a:solidFill>
        </p:spPr>
        <p:txBody>
          <a:bodyPr wrap="square" lIns="0" tIns="0" rIns="0" bIns="0" rtlCol="0"/>
          <a:lstStyle/>
          <a:p>
            <a:endParaRPr/>
          </a:p>
        </p:txBody>
      </p:sp>
      <p:sp>
        <p:nvSpPr>
          <p:cNvPr id="33" name="object 33"/>
          <p:cNvSpPr txBox="1"/>
          <p:nvPr/>
        </p:nvSpPr>
        <p:spPr>
          <a:xfrm>
            <a:off x="9122509" y="3003194"/>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4" name="object 3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5" name="object 35"/>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36" name="object 36"/>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7" name="object 37"/>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38" name="object 38"/>
          <p:cNvSpPr/>
          <p:nvPr/>
        </p:nvSpPr>
        <p:spPr>
          <a:xfrm>
            <a:off x="9184178" y="271779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39" name="object 39"/>
          <p:cNvSpPr/>
          <p:nvPr/>
        </p:nvSpPr>
        <p:spPr>
          <a:xfrm>
            <a:off x="9285344" y="2694825"/>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40" name="object 4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1" name="object 4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78584" y="2561380"/>
            <a:ext cx="1755139" cy="367030"/>
          </a:xfrm>
          <a:prstGeom prst="rect">
            <a:avLst/>
          </a:prstGeom>
        </p:spPr>
        <p:txBody>
          <a:bodyPr vert="horz" wrap="square" lIns="0" tIns="0" rIns="0" bIns="0" rtlCol="0">
            <a:spAutoFit/>
          </a:bodyPr>
          <a:lstStyle/>
          <a:p>
            <a:pPr marL="12700">
              <a:lnSpc>
                <a:spcPct val="100000"/>
              </a:lnSpc>
            </a:pPr>
            <a:r>
              <a:rPr sz="2300" spc="15" dirty="0">
                <a:solidFill>
                  <a:srgbClr val="58595B"/>
                </a:solidFill>
                <a:latin typeface="Times New Roman"/>
                <a:cs typeface="Times New Roman"/>
              </a:rPr>
              <a:t>visual</a:t>
            </a:r>
            <a:r>
              <a:rPr sz="2300" spc="-195" dirty="0">
                <a:solidFill>
                  <a:srgbClr val="58595B"/>
                </a:solidFill>
                <a:latin typeface="Times New Roman"/>
                <a:cs typeface="Times New Roman"/>
              </a:rPr>
              <a:t> </a:t>
            </a:r>
            <a:r>
              <a:rPr sz="2300" spc="-20" dirty="0">
                <a:solidFill>
                  <a:srgbClr val="58595B"/>
                </a:solidFill>
                <a:latin typeface="Cambria"/>
                <a:cs typeface="Cambria"/>
              </a:rPr>
              <a:t>identity</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58"/>
            <a:ext cx="0" cy="414020"/>
          </a:xfrm>
          <a:custGeom>
            <a:avLst/>
            <a:gdLst/>
            <a:ahLst/>
            <a:cxnLst/>
            <a:rect l="l" t="t" r="r" b="b"/>
            <a:pathLst>
              <a:path h="414019">
                <a:moveTo>
                  <a:pt x="0" y="0"/>
                </a:moveTo>
                <a:lnTo>
                  <a:pt x="0" y="413715"/>
                </a:lnTo>
              </a:path>
            </a:pathLst>
          </a:custGeom>
          <a:ln w="43713">
            <a:solidFill>
              <a:srgbClr val="FFFFFF"/>
            </a:solidFill>
          </a:ln>
        </p:spPr>
        <p:txBody>
          <a:bodyPr wrap="square" lIns="0" tIns="0" rIns="0" bIns="0" rtlCol="0"/>
          <a:lstStyle/>
          <a:p>
            <a:endParaRPr/>
          </a:p>
        </p:txBody>
      </p:sp>
      <p:sp>
        <p:nvSpPr>
          <p:cNvPr id="7" name="object 7"/>
          <p:cNvSpPr/>
          <p:nvPr/>
        </p:nvSpPr>
        <p:spPr>
          <a:xfrm>
            <a:off x="9153437" y="2714161"/>
            <a:ext cx="158750" cy="160655"/>
          </a:xfrm>
          <a:custGeom>
            <a:avLst/>
            <a:gdLst/>
            <a:ahLst/>
            <a:cxnLst/>
            <a:rect l="l" t="t" r="r" b="b"/>
            <a:pathLst>
              <a:path w="158750" h="160655">
                <a:moveTo>
                  <a:pt x="46291" y="0"/>
                </a:moveTo>
                <a:lnTo>
                  <a:pt x="0" y="0"/>
                </a:lnTo>
                <a:lnTo>
                  <a:pt x="54978" y="160604"/>
                </a:lnTo>
                <a:lnTo>
                  <a:pt x="104063" y="160604"/>
                </a:lnTo>
                <a:lnTo>
                  <a:pt x="121303" y="109677"/>
                </a:lnTo>
                <a:lnTo>
                  <a:pt x="80136" y="109677"/>
                </a:lnTo>
                <a:lnTo>
                  <a:pt x="46291" y="0"/>
                </a:lnTo>
                <a:close/>
              </a:path>
              <a:path w="158750" h="160655">
                <a:moveTo>
                  <a:pt x="158432" y="0"/>
                </a:moveTo>
                <a:lnTo>
                  <a:pt x="114630" y="0"/>
                </a:lnTo>
                <a:lnTo>
                  <a:pt x="80759" y="109677"/>
                </a:lnTo>
                <a:lnTo>
                  <a:pt x="121303" y="109677"/>
                </a:lnTo>
                <a:lnTo>
                  <a:pt x="158432" y="0"/>
                </a:lnTo>
                <a:close/>
              </a:path>
            </a:pathLst>
          </a:custGeom>
          <a:solidFill>
            <a:srgbClr val="FFFFFF"/>
          </a:solidFill>
        </p:spPr>
        <p:txBody>
          <a:bodyPr wrap="square" lIns="0" tIns="0" rIns="0" bIns="0" rtlCol="0"/>
          <a:lstStyle/>
          <a:p>
            <a:endParaRPr/>
          </a:p>
        </p:txBody>
      </p:sp>
      <p:sp>
        <p:nvSpPr>
          <p:cNvPr id="8" name="object 8"/>
          <p:cNvSpPr/>
          <p:nvPr/>
        </p:nvSpPr>
        <p:spPr>
          <a:xfrm>
            <a:off x="9334106" y="2677096"/>
            <a:ext cx="12700" cy="0"/>
          </a:xfrm>
          <a:custGeom>
            <a:avLst/>
            <a:gdLst/>
            <a:ahLst/>
            <a:cxnLst/>
            <a:rect l="l" t="t" r="r" b="b"/>
            <a:pathLst>
              <a:path w="12700">
                <a:moveTo>
                  <a:pt x="0" y="0"/>
                </a:moveTo>
                <a:lnTo>
                  <a:pt x="12077" y="0"/>
                </a:lnTo>
              </a:path>
            </a:pathLst>
          </a:custGeom>
          <a:ln w="14808">
            <a:solidFill>
              <a:srgbClr val="FFFFFF"/>
            </a:solidFill>
          </a:ln>
        </p:spPr>
        <p:txBody>
          <a:bodyPr wrap="square" lIns="0" tIns="0" rIns="0" bIns="0" rtlCol="0"/>
          <a:lstStyle/>
          <a:p>
            <a:endParaRPr/>
          </a:p>
        </p:txBody>
      </p:sp>
      <p:sp>
        <p:nvSpPr>
          <p:cNvPr id="9" name="object 9"/>
          <p:cNvSpPr/>
          <p:nvPr/>
        </p:nvSpPr>
        <p:spPr>
          <a:xfrm>
            <a:off x="9340145" y="2697746"/>
            <a:ext cx="0" cy="73660"/>
          </a:xfrm>
          <a:custGeom>
            <a:avLst/>
            <a:gdLst/>
            <a:ahLst/>
            <a:cxnLst/>
            <a:rect l="l" t="t" r="r" b="b"/>
            <a:pathLst>
              <a:path h="73660">
                <a:moveTo>
                  <a:pt x="0" y="0"/>
                </a:moveTo>
                <a:lnTo>
                  <a:pt x="0" y="73558"/>
                </a:lnTo>
              </a:path>
            </a:pathLst>
          </a:custGeom>
          <a:ln w="12077">
            <a:solidFill>
              <a:srgbClr val="FFFFFF"/>
            </a:solidFill>
          </a:ln>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5064125" cy="2822575"/>
          </a:xfrm>
          <a:prstGeom prst="rect">
            <a:avLst/>
          </a:prstGeom>
        </p:spPr>
        <p:txBody>
          <a:bodyPr vert="horz" wrap="square" lIns="0" tIns="0" rIns="0" bIns="0" rtlCol="0">
            <a:spAutoFit/>
          </a:bodyPr>
          <a:lstStyle/>
          <a:p>
            <a:pPr marL="12700">
              <a:lnSpc>
                <a:spcPts val="1639"/>
              </a:lnSpc>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0" dirty="0">
                <a:solidFill>
                  <a:srgbClr val="E2E3E4"/>
                </a:solidFill>
                <a:latin typeface="Lucida Sans"/>
                <a:cs typeface="Lucida Sans"/>
              </a:rPr>
              <a:t>tactical</a:t>
            </a:r>
            <a:endParaRPr sz="1400">
              <a:latin typeface="Lucida Sans"/>
              <a:cs typeface="Lucida Sans"/>
            </a:endParaRPr>
          </a:p>
          <a:p>
            <a:pPr marL="12700" marR="289560">
              <a:lnSpc>
                <a:spcPts val="1600"/>
              </a:lnSpc>
              <a:spcBef>
                <a:spcPts val="80"/>
              </a:spcBef>
            </a:pPr>
            <a:r>
              <a:rPr sz="1400" spc="-50" dirty="0">
                <a:solidFill>
                  <a:srgbClr val="E2E3E4"/>
                </a:solidFill>
                <a:latin typeface="Arial"/>
                <a:cs typeface="Arial"/>
              </a:rPr>
              <a:t>Leverage</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acumen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dirty="0">
                <a:solidFill>
                  <a:srgbClr val="E2E3E4"/>
                </a:solidFill>
                <a:latin typeface="Arial"/>
                <a:cs typeface="Arial"/>
              </a:rPr>
              <a:t>build</a:t>
            </a:r>
            <a:r>
              <a:rPr sz="1400" spc="-95" dirty="0">
                <a:solidFill>
                  <a:srgbClr val="E2E3E4"/>
                </a:solidFill>
                <a:latin typeface="Arial"/>
                <a:cs typeface="Arial"/>
              </a:rPr>
              <a:t> </a:t>
            </a:r>
            <a:r>
              <a:rPr sz="1400" spc="5" dirty="0">
                <a:solidFill>
                  <a:srgbClr val="E2E3E4"/>
                </a:solidFill>
                <a:latin typeface="Arial"/>
                <a:cs typeface="Arial"/>
              </a:rPr>
              <a:t>upon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30" dirty="0">
                <a:solidFill>
                  <a:srgbClr val="E2E3E4"/>
                </a:solidFill>
                <a:latin typeface="Arial"/>
                <a:cs typeface="Arial"/>
              </a:rPr>
              <a:t>foundations.  </a:t>
            </a:r>
            <a:r>
              <a:rPr sz="1400" spc="-45" dirty="0">
                <a:solidFill>
                  <a:srgbClr val="E2E3E4"/>
                </a:solidFill>
                <a:latin typeface="Arial"/>
                <a:cs typeface="Arial"/>
              </a:rPr>
              <a:t>Create </a:t>
            </a:r>
            <a:r>
              <a:rPr sz="1400" spc="-80" dirty="0">
                <a:solidFill>
                  <a:srgbClr val="E2E3E4"/>
                </a:solidFill>
                <a:latin typeface="Arial"/>
                <a:cs typeface="Arial"/>
              </a:rPr>
              <a:t>success </a:t>
            </a:r>
            <a:r>
              <a:rPr sz="1400" spc="-10" dirty="0">
                <a:solidFill>
                  <a:srgbClr val="E2E3E4"/>
                </a:solidFill>
                <a:latin typeface="Arial"/>
                <a:cs typeface="Arial"/>
              </a:rPr>
              <a:t>through </a:t>
            </a:r>
            <a:r>
              <a:rPr sz="1400" spc="-45" dirty="0">
                <a:solidFill>
                  <a:srgbClr val="E2E3E4"/>
                </a:solidFill>
                <a:latin typeface="Arial"/>
                <a:cs typeface="Arial"/>
              </a:rPr>
              <a:t>focussed, </a:t>
            </a:r>
            <a:r>
              <a:rPr sz="1400" spc="-15" dirty="0">
                <a:solidFill>
                  <a:srgbClr val="E2E3E4"/>
                </a:solidFill>
                <a:latin typeface="Arial"/>
                <a:cs typeface="Arial"/>
              </a:rPr>
              <a:t>connected</a:t>
            </a:r>
            <a:r>
              <a:rPr sz="1400" spc="-235" dirty="0">
                <a:solidFill>
                  <a:srgbClr val="E2E3E4"/>
                </a:solidFill>
                <a:latin typeface="Arial"/>
                <a:cs typeface="Arial"/>
              </a:rPr>
              <a:t> </a:t>
            </a:r>
            <a:r>
              <a:rPr sz="1400" spc="-35" dirty="0">
                <a:solidFill>
                  <a:srgbClr val="E2E3E4"/>
                </a:solidFill>
                <a:latin typeface="Arial"/>
                <a:cs typeface="Arial"/>
              </a:rPr>
              <a:t>diversification.</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400"/>
              </a:spcBef>
            </a:pPr>
            <a:r>
              <a:rPr sz="1400" spc="20" dirty="0">
                <a:solidFill>
                  <a:srgbClr val="E2E3E4"/>
                </a:solidFill>
                <a:latin typeface="Lucida Sans"/>
                <a:cs typeface="Lucida Sans"/>
              </a:rPr>
              <a:t>Be</a:t>
            </a:r>
            <a:r>
              <a:rPr sz="1400" spc="-215" dirty="0">
                <a:solidFill>
                  <a:srgbClr val="E2E3E4"/>
                </a:solidFill>
                <a:latin typeface="Lucida Sans"/>
                <a:cs typeface="Lucida Sans"/>
              </a:rPr>
              <a:t> </a:t>
            </a:r>
            <a:r>
              <a:rPr sz="1400" spc="-75" dirty="0">
                <a:solidFill>
                  <a:srgbClr val="E2E3E4"/>
                </a:solidFill>
                <a:latin typeface="Lucida Sans"/>
                <a:cs typeface="Lucida Sans"/>
              </a:rPr>
              <a:t>trusted</a:t>
            </a:r>
            <a:endParaRPr sz="1400">
              <a:latin typeface="Lucida Sans"/>
              <a:cs typeface="Lucida Sans"/>
            </a:endParaRPr>
          </a:p>
          <a:p>
            <a:pPr marL="12700" marR="5080">
              <a:lnSpc>
                <a:spcPts val="1600"/>
              </a:lnSpc>
              <a:spcBef>
                <a:spcPts val="80"/>
              </a:spcBef>
            </a:pPr>
            <a:r>
              <a:rPr sz="1400" spc="-40" dirty="0">
                <a:solidFill>
                  <a:srgbClr val="E2E3E4"/>
                </a:solidFill>
                <a:latin typeface="Arial"/>
                <a:cs typeface="Arial"/>
              </a:rPr>
              <a:t>We</a:t>
            </a:r>
            <a:r>
              <a:rPr sz="1400" spc="-90" dirty="0">
                <a:solidFill>
                  <a:srgbClr val="E2E3E4"/>
                </a:solidFill>
                <a:latin typeface="Arial"/>
                <a:cs typeface="Arial"/>
              </a:rPr>
              <a:t> </a:t>
            </a:r>
            <a:r>
              <a:rPr sz="1400" spc="-35" dirty="0">
                <a:solidFill>
                  <a:srgbClr val="E2E3E4"/>
                </a:solidFill>
                <a:latin typeface="Arial"/>
                <a:cs typeface="Arial"/>
              </a:rPr>
              <a:t>maintain</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10" dirty="0">
                <a:solidFill>
                  <a:srgbClr val="E2E3E4"/>
                </a:solidFill>
                <a:latin typeface="Arial"/>
                <a:cs typeface="Arial"/>
              </a:rPr>
              <a:t>reputation</a:t>
            </a:r>
            <a:r>
              <a:rPr sz="1400" spc="-90" dirty="0">
                <a:solidFill>
                  <a:srgbClr val="E2E3E4"/>
                </a:solidFill>
                <a:latin typeface="Arial"/>
                <a:cs typeface="Arial"/>
              </a:rPr>
              <a:t> </a:t>
            </a:r>
            <a:r>
              <a:rPr sz="1400" spc="-5" dirty="0">
                <a:solidFill>
                  <a:srgbClr val="E2E3E4"/>
                </a:solidFill>
                <a:latin typeface="Arial"/>
                <a:cs typeface="Arial"/>
              </a:rPr>
              <a:t>for</a:t>
            </a:r>
            <a:r>
              <a:rPr sz="1400" spc="-90" dirty="0">
                <a:solidFill>
                  <a:srgbClr val="E2E3E4"/>
                </a:solidFill>
                <a:latin typeface="Arial"/>
                <a:cs typeface="Arial"/>
              </a:rPr>
              <a:t> </a:t>
            </a:r>
            <a:r>
              <a:rPr sz="1400" spc="-35" dirty="0">
                <a:solidFill>
                  <a:srgbClr val="E2E3E4"/>
                </a:solidFill>
                <a:latin typeface="Arial"/>
                <a:cs typeface="Arial"/>
              </a:rPr>
              <a:t>reliably</a:t>
            </a:r>
            <a:r>
              <a:rPr sz="1400" spc="-90" dirty="0">
                <a:solidFill>
                  <a:srgbClr val="E2E3E4"/>
                </a:solidFill>
                <a:latin typeface="Arial"/>
                <a:cs typeface="Arial"/>
              </a:rPr>
              <a:t> </a:t>
            </a:r>
            <a:r>
              <a:rPr sz="1400" spc="-5" dirty="0">
                <a:solidFill>
                  <a:srgbClr val="E2E3E4"/>
                </a:solidFill>
                <a:latin typeface="Arial"/>
                <a:cs typeface="Arial"/>
              </a:rPr>
              <a:t>supporting</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35" dirty="0">
                <a:solidFill>
                  <a:srgbClr val="E2E3E4"/>
                </a:solidFill>
                <a:latin typeface="Arial"/>
                <a:cs typeface="Arial"/>
              </a:rPr>
              <a:t>partnerships,  </a:t>
            </a:r>
            <a:r>
              <a:rPr sz="1400" spc="-10" dirty="0">
                <a:solidFill>
                  <a:srgbClr val="E2E3E4"/>
                </a:solidFill>
                <a:latin typeface="Arial"/>
                <a:cs typeface="Arial"/>
              </a:rPr>
              <a:t>through</a:t>
            </a:r>
            <a:r>
              <a:rPr sz="1400" spc="-85" dirty="0">
                <a:solidFill>
                  <a:srgbClr val="E2E3E4"/>
                </a:solidFill>
                <a:latin typeface="Arial"/>
                <a:cs typeface="Arial"/>
              </a:rPr>
              <a:t> </a:t>
            </a:r>
            <a:r>
              <a:rPr sz="1400" spc="-25" dirty="0">
                <a:solidFill>
                  <a:srgbClr val="E2E3E4"/>
                </a:solidFill>
                <a:latin typeface="Arial"/>
                <a:cs typeface="Arial"/>
              </a:rPr>
              <a:t>individual</a:t>
            </a:r>
            <a:r>
              <a:rPr sz="1400" spc="-85" dirty="0">
                <a:solidFill>
                  <a:srgbClr val="E2E3E4"/>
                </a:solidFill>
                <a:latin typeface="Arial"/>
                <a:cs typeface="Arial"/>
              </a:rPr>
              <a:t> </a:t>
            </a:r>
            <a:r>
              <a:rPr sz="1400" spc="-15" dirty="0">
                <a:solidFill>
                  <a:srgbClr val="E2E3E4"/>
                </a:solidFill>
                <a:latin typeface="Arial"/>
                <a:cs typeface="Arial"/>
              </a:rPr>
              <a:t>development</a:t>
            </a:r>
            <a:r>
              <a:rPr sz="1400" spc="-85" dirty="0">
                <a:solidFill>
                  <a:srgbClr val="E2E3E4"/>
                </a:solidFill>
                <a:latin typeface="Arial"/>
                <a:cs typeface="Arial"/>
              </a:rPr>
              <a:t> </a:t>
            </a:r>
            <a:r>
              <a:rPr sz="1400" spc="-20" dirty="0">
                <a:solidFill>
                  <a:srgbClr val="E2E3E4"/>
                </a:solidFill>
                <a:latin typeface="Arial"/>
                <a:cs typeface="Arial"/>
              </a:rPr>
              <a:t>and</a:t>
            </a:r>
            <a:r>
              <a:rPr sz="1400" spc="-85" dirty="0">
                <a:solidFill>
                  <a:srgbClr val="E2E3E4"/>
                </a:solidFill>
                <a:latin typeface="Arial"/>
                <a:cs typeface="Arial"/>
              </a:rPr>
              <a:t> </a:t>
            </a:r>
            <a:r>
              <a:rPr sz="1400" spc="-60" dirty="0">
                <a:solidFill>
                  <a:srgbClr val="E2E3E4"/>
                </a:solidFill>
                <a:latin typeface="Arial"/>
                <a:cs typeface="Arial"/>
              </a:rPr>
              <a:t>market-savvy</a:t>
            </a:r>
            <a:r>
              <a:rPr sz="1400" spc="-85" dirty="0">
                <a:solidFill>
                  <a:srgbClr val="E2E3E4"/>
                </a:solidFill>
                <a:latin typeface="Arial"/>
                <a:cs typeface="Arial"/>
              </a:rPr>
              <a:t> </a:t>
            </a:r>
            <a:r>
              <a:rPr sz="1400" spc="-50" dirty="0">
                <a:solidFill>
                  <a:srgbClr val="E2E3E4"/>
                </a:solidFill>
                <a:latin typeface="Arial"/>
                <a:cs typeface="Arial"/>
              </a:rPr>
              <a:t>shared</a:t>
            </a:r>
            <a:r>
              <a:rPr sz="1400" spc="-85" dirty="0">
                <a:solidFill>
                  <a:srgbClr val="E2E3E4"/>
                </a:solidFill>
                <a:latin typeface="Arial"/>
                <a:cs typeface="Arial"/>
              </a:rPr>
              <a:t> </a:t>
            </a:r>
            <a:r>
              <a:rPr sz="1400" spc="-60" dirty="0">
                <a:solidFill>
                  <a:srgbClr val="E2E3E4"/>
                </a:solidFill>
                <a:latin typeface="Arial"/>
                <a:cs typeface="Arial"/>
              </a:rPr>
              <a:t>services.</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395"/>
              </a:spcBef>
            </a:pPr>
            <a:r>
              <a:rPr sz="1400" spc="20" dirty="0">
                <a:solidFill>
                  <a:srgbClr val="58595B"/>
                </a:solidFill>
                <a:latin typeface="Lucida Sans"/>
                <a:cs typeface="Lucida Sans"/>
              </a:rPr>
              <a:t>Be</a:t>
            </a:r>
            <a:r>
              <a:rPr sz="1400" spc="-200" dirty="0">
                <a:solidFill>
                  <a:srgbClr val="58595B"/>
                </a:solidFill>
                <a:latin typeface="Lucida Sans"/>
                <a:cs typeface="Lucida Sans"/>
              </a:rPr>
              <a:t> </a:t>
            </a:r>
            <a:r>
              <a:rPr sz="1400" spc="-75" dirty="0">
                <a:solidFill>
                  <a:srgbClr val="58595B"/>
                </a:solidFill>
                <a:latin typeface="Lucida Sans"/>
                <a:cs typeface="Lucida Sans"/>
              </a:rPr>
              <a:t>agile</a:t>
            </a:r>
            <a:endParaRPr sz="1400">
              <a:latin typeface="Lucida Sans"/>
              <a:cs typeface="Lucida Sans"/>
            </a:endParaRPr>
          </a:p>
          <a:p>
            <a:pPr marL="12700" marR="374015">
              <a:lnSpc>
                <a:spcPts val="1600"/>
              </a:lnSpc>
              <a:spcBef>
                <a:spcPts val="75"/>
              </a:spcBef>
            </a:pPr>
            <a:r>
              <a:rPr sz="1400" spc="-40" dirty="0">
                <a:solidFill>
                  <a:srgbClr val="58595B"/>
                </a:solidFill>
                <a:latin typeface="Arial"/>
                <a:cs typeface="Arial"/>
              </a:rPr>
              <a:t>We</a:t>
            </a:r>
            <a:r>
              <a:rPr sz="1400" spc="-95" dirty="0">
                <a:solidFill>
                  <a:srgbClr val="58595B"/>
                </a:solidFill>
                <a:latin typeface="Arial"/>
                <a:cs typeface="Arial"/>
              </a:rPr>
              <a:t> </a:t>
            </a:r>
            <a:r>
              <a:rPr sz="1400" spc="-25" dirty="0">
                <a:solidFill>
                  <a:srgbClr val="58595B"/>
                </a:solidFill>
                <a:latin typeface="Arial"/>
                <a:cs typeface="Arial"/>
              </a:rPr>
              <a:t>continue</a:t>
            </a:r>
            <a:r>
              <a:rPr sz="1400" spc="-95" dirty="0">
                <a:solidFill>
                  <a:srgbClr val="58595B"/>
                </a:solidFill>
                <a:latin typeface="Arial"/>
                <a:cs typeface="Arial"/>
              </a:rPr>
              <a:t> </a:t>
            </a:r>
            <a:r>
              <a:rPr sz="1400" spc="5" dirty="0">
                <a:solidFill>
                  <a:srgbClr val="58595B"/>
                </a:solidFill>
                <a:latin typeface="Arial"/>
                <a:cs typeface="Arial"/>
              </a:rPr>
              <a:t>on</a:t>
            </a:r>
            <a:r>
              <a:rPr sz="1400" spc="-95" dirty="0">
                <a:solidFill>
                  <a:srgbClr val="58595B"/>
                </a:solidFill>
                <a:latin typeface="Arial"/>
                <a:cs typeface="Arial"/>
              </a:rPr>
              <a:t> </a:t>
            </a:r>
            <a:r>
              <a:rPr sz="1400" spc="-55" dirty="0">
                <a:solidFill>
                  <a:srgbClr val="58595B"/>
                </a:solidFill>
                <a:latin typeface="Arial"/>
                <a:cs typeface="Arial"/>
              </a:rPr>
              <a:t>a</a:t>
            </a:r>
            <a:r>
              <a:rPr sz="1400" spc="-95" dirty="0">
                <a:solidFill>
                  <a:srgbClr val="58595B"/>
                </a:solidFill>
                <a:latin typeface="Arial"/>
                <a:cs typeface="Arial"/>
              </a:rPr>
              <a:t> </a:t>
            </a:r>
            <a:r>
              <a:rPr sz="1400" spc="-5" dirty="0">
                <a:solidFill>
                  <a:srgbClr val="58595B"/>
                </a:solidFill>
                <a:latin typeface="Arial"/>
                <a:cs typeface="Arial"/>
              </a:rPr>
              <a:t>path</a:t>
            </a:r>
            <a:r>
              <a:rPr sz="1400" spc="-95" dirty="0">
                <a:solidFill>
                  <a:srgbClr val="58595B"/>
                </a:solidFill>
                <a:latin typeface="Arial"/>
                <a:cs typeface="Arial"/>
              </a:rPr>
              <a:t> </a:t>
            </a:r>
            <a:r>
              <a:rPr sz="1400" spc="10" dirty="0">
                <a:solidFill>
                  <a:srgbClr val="58595B"/>
                </a:solidFill>
                <a:latin typeface="Arial"/>
                <a:cs typeface="Arial"/>
              </a:rPr>
              <a:t>of</a:t>
            </a:r>
            <a:r>
              <a:rPr sz="1400" spc="-95" dirty="0">
                <a:solidFill>
                  <a:srgbClr val="58595B"/>
                </a:solidFill>
                <a:latin typeface="Arial"/>
                <a:cs typeface="Arial"/>
              </a:rPr>
              <a:t> </a:t>
            </a:r>
            <a:r>
              <a:rPr sz="1400" spc="5" dirty="0">
                <a:solidFill>
                  <a:srgbClr val="58595B"/>
                </a:solidFill>
                <a:latin typeface="Arial"/>
                <a:cs typeface="Arial"/>
              </a:rPr>
              <a:t>growth</a:t>
            </a:r>
            <a:r>
              <a:rPr sz="1400" spc="-95" dirty="0">
                <a:solidFill>
                  <a:srgbClr val="58595B"/>
                </a:solidFill>
                <a:latin typeface="Arial"/>
                <a:cs typeface="Arial"/>
              </a:rPr>
              <a:t> </a:t>
            </a:r>
            <a:r>
              <a:rPr sz="1400" spc="-10" dirty="0">
                <a:solidFill>
                  <a:srgbClr val="58595B"/>
                </a:solidFill>
                <a:latin typeface="Arial"/>
                <a:cs typeface="Arial"/>
              </a:rPr>
              <a:t>with</a:t>
            </a:r>
            <a:r>
              <a:rPr sz="1400" spc="-95" dirty="0">
                <a:solidFill>
                  <a:srgbClr val="58595B"/>
                </a:solidFill>
                <a:latin typeface="Arial"/>
                <a:cs typeface="Arial"/>
              </a:rPr>
              <a:t> </a:t>
            </a:r>
            <a:r>
              <a:rPr sz="1400" spc="-55" dirty="0">
                <a:solidFill>
                  <a:srgbClr val="58595B"/>
                </a:solidFill>
                <a:latin typeface="Arial"/>
                <a:cs typeface="Arial"/>
              </a:rPr>
              <a:t>a</a:t>
            </a:r>
            <a:r>
              <a:rPr sz="1400" spc="-95" dirty="0">
                <a:solidFill>
                  <a:srgbClr val="58595B"/>
                </a:solidFill>
                <a:latin typeface="Arial"/>
                <a:cs typeface="Arial"/>
              </a:rPr>
              <a:t> </a:t>
            </a:r>
            <a:r>
              <a:rPr sz="1400" spc="-15" dirty="0">
                <a:solidFill>
                  <a:srgbClr val="58595B"/>
                </a:solidFill>
                <a:latin typeface="Arial"/>
                <a:cs typeface="Arial"/>
              </a:rPr>
              <a:t>fluid,</a:t>
            </a:r>
            <a:r>
              <a:rPr sz="1400" spc="-95" dirty="0">
                <a:solidFill>
                  <a:srgbClr val="58595B"/>
                </a:solidFill>
                <a:latin typeface="Arial"/>
                <a:cs typeface="Arial"/>
              </a:rPr>
              <a:t> </a:t>
            </a:r>
            <a:r>
              <a:rPr sz="1400" spc="-15" dirty="0">
                <a:solidFill>
                  <a:srgbClr val="58595B"/>
                </a:solidFill>
                <a:latin typeface="Arial"/>
                <a:cs typeface="Arial"/>
              </a:rPr>
              <a:t>efficient</a:t>
            </a:r>
            <a:r>
              <a:rPr sz="1400" spc="-95" dirty="0">
                <a:solidFill>
                  <a:srgbClr val="58595B"/>
                </a:solidFill>
                <a:latin typeface="Arial"/>
                <a:cs typeface="Arial"/>
              </a:rPr>
              <a:t> </a:t>
            </a:r>
            <a:r>
              <a:rPr sz="1400" spc="-60" dirty="0">
                <a:solidFill>
                  <a:srgbClr val="58595B"/>
                </a:solidFill>
                <a:latin typeface="Arial"/>
                <a:cs typeface="Arial"/>
              </a:rPr>
              <a:t>business  </a:t>
            </a:r>
            <a:r>
              <a:rPr sz="1400" spc="5" dirty="0">
                <a:solidFill>
                  <a:srgbClr val="58595B"/>
                </a:solidFill>
                <a:latin typeface="Arial"/>
                <a:cs typeface="Arial"/>
              </a:rPr>
              <a:t>model</a:t>
            </a:r>
            <a:r>
              <a:rPr sz="1400" spc="-100" dirty="0">
                <a:solidFill>
                  <a:srgbClr val="58595B"/>
                </a:solidFill>
                <a:latin typeface="Arial"/>
                <a:cs typeface="Arial"/>
              </a:rPr>
              <a:t> </a:t>
            </a:r>
            <a:r>
              <a:rPr sz="1400" spc="-20" dirty="0">
                <a:solidFill>
                  <a:srgbClr val="58595B"/>
                </a:solidFill>
                <a:latin typeface="Arial"/>
                <a:cs typeface="Arial"/>
              </a:rPr>
              <a:t>and</a:t>
            </a:r>
            <a:r>
              <a:rPr sz="1400" spc="-100" dirty="0">
                <a:solidFill>
                  <a:srgbClr val="58595B"/>
                </a:solidFill>
                <a:latin typeface="Arial"/>
                <a:cs typeface="Arial"/>
              </a:rPr>
              <a:t> </a:t>
            </a:r>
            <a:r>
              <a:rPr sz="1400" spc="-55" dirty="0">
                <a:solidFill>
                  <a:srgbClr val="58595B"/>
                </a:solidFill>
                <a:latin typeface="Arial"/>
                <a:cs typeface="Arial"/>
              </a:rPr>
              <a:t>a</a:t>
            </a:r>
            <a:r>
              <a:rPr sz="1400" spc="-100" dirty="0">
                <a:solidFill>
                  <a:srgbClr val="58595B"/>
                </a:solidFill>
                <a:latin typeface="Arial"/>
                <a:cs typeface="Arial"/>
              </a:rPr>
              <a:t> </a:t>
            </a:r>
            <a:r>
              <a:rPr sz="1400" spc="-30" dirty="0">
                <a:solidFill>
                  <a:srgbClr val="58595B"/>
                </a:solidFill>
                <a:latin typeface="Arial"/>
                <a:cs typeface="Arial"/>
              </a:rPr>
              <a:t>considered,</a:t>
            </a:r>
            <a:r>
              <a:rPr sz="1400" spc="-100" dirty="0">
                <a:solidFill>
                  <a:srgbClr val="58595B"/>
                </a:solidFill>
                <a:latin typeface="Arial"/>
                <a:cs typeface="Arial"/>
              </a:rPr>
              <a:t> </a:t>
            </a:r>
            <a:r>
              <a:rPr sz="1400" spc="-15" dirty="0">
                <a:solidFill>
                  <a:srgbClr val="58595B"/>
                </a:solidFill>
                <a:latin typeface="Arial"/>
                <a:cs typeface="Arial"/>
              </a:rPr>
              <a:t>nimble</a:t>
            </a:r>
            <a:r>
              <a:rPr sz="1400" spc="-100" dirty="0">
                <a:solidFill>
                  <a:srgbClr val="58595B"/>
                </a:solidFill>
                <a:latin typeface="Arial"/>
                <a:cs typeface="Arial"/>
              </a:rPr>
              <a:t> </a:t>
            </a:r>
            <a:r>
              <a:rPr sz="1400" spc="-30" dirty="0">
                <a:solidFill>
                  <a:srgbClr val="58595B"/>
                </a:solidFill>
                <a:latin typeface="Arial"/>
                <a:cs typeface="Arial"/>
              </a:rPr>
              <a:t>acquisition</a:t>
            </a:r>
            <a:r>
              <a:rPr sz="1400" spc="-100" dirty="0">
                <a:solidFill>
                  <a:srgbClr val="58595B"/>
                </a:solidFill>
                <a:latin typeface="Arial"/>
                <a:cs typeface="Arial"/>
              </a:rPr>
              <a:t> </a:t>
            </a:r>
            <a:r>
              <a:rPr sz="1400" spc="-50" dirty="0">
                <a:solidFill>
                  <a:srgbClr val="58595B"/>
                </a:solidFill>
                <a:latin typeface="Arial"/>
                <a:cs typeface="Arial"/>
              </a:rPr>
              <a:t>process.</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0"/>
            <a:ext cx="8880589" cy="5400001"/>
          </a:xfrm>
          <a:prstGeom prst="rect">
            <a:avLst/>
          </a:prstGeom>
          <a:blipFill>
            <a:blip r:embed="rId4" cstate="print"/>
            <a:stretch>
              <a:fillRect/>
            </a:stretch>
          </a:blipFill>
        </p:spPr>
        <p:txBody>
          <a:bodyPr wrap="square" lIns="0" tIns="0" rIns="0" bIns="0" rtlCol="0"/>
          <a:lstStyle/>
          <a:p>
            <a:endParaRPr/>
          </a:p>
        </p:txBody>
      </p:sp>
      <p:sp>
        <p:nvSpPr>
          <p:cNvPr id="26" name="object 26"/>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7" name="object 2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8" name="object 28"/>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9" name="object 2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0" name="object 30"/>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31" name="object 31"/>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32" name="object 32"/>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4" name="object 3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39333" y="1964412"/>
            <a:ext cx="3686810" cy="2230120"/>
          </a:xfrm>
          <a:custGeom>
            <a:avLst/>
            <a:gdLst/>
            <a:ahLst/>
            <a:cxnLst/>
            <a:rect l="l" t="t" r="r" b="b"/>
            <a:pathLst>
              <a:path w="3686810" h="2230120">
                <a:moveTo>
                  <a:pt x="2037291" y="22660"/>
                </a:moveTo>
                <a:lnTo>
                  <a:pt x="1989425" y="27982"/>
                </a:lnTo>
                <a:lnTo>
                  <a:pt x="1940115" y="34339"/>
                </a:lnTo>
                <a:lnTo>
                  <a:pt x="1889471" y="41693"/>
                </a:lnTo>
                <a:lnTo>
                  <a:pt x="1837602" y="50009"/>
                </a:lnTo>
                <a:lnTo>
                  <a:pt x="1784618" y="59251"/>
                </a:lnTo>
                <a:lnTo>
                  <a:pt x="1730626" y="69381"/>
                </a:lnTo>
                <a:lnTo>
                  <a:pt x="1675738" y="80363"/>
                </a:lnTo>
                <a:lnTo>
                  <a:pt x="1620063" y="92162"/>
                </a:lnTo>
                <a:lnTo>
                  <a:pt x="1563709" y="104740"/>
                </a:lnTo>
                <a:lnTo>
                  <a:pt x="1506786" y="118061"/>
                </a:lnTo>
                <a:lnTo>
                  <a:pt x="1449403" y="132089"/>
                </a:lnTo>
                <a:lnTo>
                  <a:pt x="1391670" y="146787"/>
                </a:lnTo>
                <a:lnTo>
                  <a:pt x="1333696" y="162119"/>
                </a:lnTo>
                <a:lnTo>
                  <a:pt x="1275591" y="178049"/>
                </a:lnTo>
                <a:lnTo>
                  <a:pt x="1217463" y="194539"/>
                </a:lnTo>
                <a:lnTo>
                  <a:pt x="1159423" y="211554"/>
                </a:lnTo>
                <a:lnTo>
                  <a:pt x="1101579" y="229058"/>
                </a:lnTo>
                <a:lnTo>
                  <a:pt x="1044041" y="247013"/>
                </a:lnTo>
                <a:lnTo>
                  <a:pt x="986918" y="265384"/>
                </a:lnTo>
                <a:lnTo>
                  <a:pt x="930319" y="284133"/>
                </a:lnTo>
                <a:lnTo>
                  <a:pt x="874355" y="303225"/>
                </a:lnTo>
                <a:lnTo>
                  <a:pt x="819134" y="322624"/>
                </a:lnTo>
                <a:lnTo>
                  <a:pt x="764765" y="342292"/>
                </a:lnTo>
                <a:lnTo>
                  <a:pt x="711358" y="362193"/>
                </a:lnTo>
                <a:lnTo>
                  <a:pt x="659023" y="382291"/>
                </a:lnTo>
                <a:lnTo>
                  <a:pt x="607868" y="402550"/>
                </a:lnTo>
                <a:lnTo>
                  <a:pt x="558003" y="422933"/>
                </a:lnTo>
                <a:lnTo>
                  <a:pt x="509537" y="443403"/>
                </a:lnTo>
                <a:lnTo>
                  <a:pt x="462581" y="463925"/>
                </a:lnTo>
                <a:lnTo>
                  <a:pt x="417242" y="484462"/>
                </a:lnTo>
                <a:lnTo>
                  <a:pt x="373630" y="504977"/>
                </a:lnTo>
                <a:lnTo>
                  <a:pt x="331856" y="525434"/>
                </a:lnTo>
                <a:lnTo>
                  <a:pt x="292027" y="545796"/>
                </a:lnTo>
                <a:lnTo>
                  <a:pt x="254254" y="566028"/>
                </a:lnTo>
                <a:lnTo>
                  <a:pt x="218645" y="586092"/>
                </a:lnTo>
                <a:lnTo>
                  <a:pt x="185311" y="605953"/>
                </a:lnTo>
                <a:lnTo>
                  <a:pt x="125902" y="644918"/>
                </a:lnTo>
                <a:lnTo>
                  <a:pt x="76902" y="682631"/>
                </a:lnTo>
                <a:lnTo>
                  <a:pt x="39185" y="718801"/>
                </a:lnTo>
                <a:lnTo>
                  <a:pt x="13627" y="753137"/>
                </a:lnTo>
                <a:lnTo>
                  <a:pt x="0" y="800564"/>
                </a:lnTo>
                <a:lnTo>
                  <a:pt x="2484" y="815140"/>
                </a:lnTo>
                <a:lnTo>
                  <a:pt x="39545" y="845912"/>
                </a:lnTo>
                <a:lnTo>
                  <a:pt x="88416" y="855061"/>
                </a:lnTo>
                <a:lnTo>
                  <a:pt x="153612" y="857094"/>
                </a:lnTo>
                <a:lnTo>
                  <a:pt x="191526" y="855973"/>
                </a:lnTo>
                <a:lnTo>
                  <a:pt x="232555" y="853707"/>
                </a:lnTo>
                <a:lnTo>
                  <a:pt x="276377" y="850511"/>
                </a:lnTo>
                <a:lnTo>
                  <a:pt x="322670" y="846594"/>
                </a:lnTo>
                <a:lnTo>
                  <a:pt x="371111" y="842170"/>
                </a:lnTo>
                <a:lnTo>
                  <a:pt x="421378" y="837450"/>
                </a:lnTo>
                <a:lnTo>
                  <a:pt x="473150" y="832646"/>
                </a:lnTo>
                <a:lnTo>
                  <a:pt x="526103" y="827969"/>
                </a:lnTo>
                <a:lnTo>
                  <a:pt x="579917" y="823632"/>
                </a:lnTo>
                <a:lnTo>
                  <a:pt x="634268" y="819846"/>
                </a:lnTo>
                <a:lnTo>
                  <a:pt x="688835" y="816824"/>
                </a:lnTo>
                <a:lnTo>
                  <a:pt x="743296" y="814777"/>
                </a:lnTo>
                <a:lnTo>
                  <a:pt x="797328" y="813916"/>
                </a:lnTo>
                <a:lnTo>
                  <a:pt x="850610" y="814454"/>
                </a:lnTo>
                <a:lnTo>
                  <a:pt x="902819" y="816603"/>
                </a:lnTo>
                <a:lnTo>
                  <a:pt x="953633" y="820574"/>
                </a:lnTo>
                <a:lnTo>
                  <a:pt x="1002730" y="826580"/>
                </a:lnTo>
                <a:lnTo>
                  <a:pt x="1049789" y="834832"/>
                </a:lnTo>
                <a:lnTo>
                  <a:pt x="1094485" y="845541"/>
                </a:lnTo>
                <a:lnTo>
                  <a:pt x="1136499" y="858920"/>
                </a:lnTo>
                <a:lnTo>
                  <a:pt x="1175507" y="875181"/>
                </a:lnTo>
                <a:lnTo>
                  <a:pt x="1211188" y="894536"/>
                </a:lnTo>
                <a:lnTo>
                  <a:pt x="1243218" y="917195"/>
                </a:lnTo>
                <a:lnTo>
                  <a:pt x="1271277" y="943372"/>
                </a:lnTo>
                <a:lnTo>
                  <a:pt x="1298773" y="976477"/>
                </a:lnTo>
                <a:lnTo>
                  <a:pt x="1323096" y="1012734"/>
                </a:lnTo>
                <a:lnTo>
                  <a:pt x="1344444" y="1051872"/>
                </a:lnTo>
                <a:lnTo>
                  <a:pt x="1363019" y="1093620"/>
                </a:lnTo>
                <a:lnTo>
                  <a:pt x="1379019" y="1137705"/>
                </a:lnTo>
                <a:lnTo>
                  <a:pt x="1392644" y="1183855"/>
                </a:lnTo>
                <a:lnTo>
                  <a:pt x="1404093" y="1231799"/>
                </a:lnTo>
                <a:lnTo>
                  <a:pt x="1413567" y="1281265"/>
                </a:lnTo>
                <a:lnTo>
                  <a:pt x="1421264" y="1331981"/>
                </a:lnTo>
                <a:lnTo>
                  <a:pt x="1427384" y="1383675"/>
                </a:lnTo>
                <a:lnTo>
                  <a:pt x="1432127" y="1436075"/>
                </a:lnTo>
                <a:lnTo>
                  <a:pt x="1435693" y="1488910"/>
                </a:lnTo>
                <a:lnTo>
                  <a:pt x="1438280" y="1541908"/>
                </a:lnTo>
                <a:lnTo>
                  <a:pt x="1440088" y="1594796"/>
                </a:lnTo>
                <a:lnTo>
                  <a:pt x="1441318" y="1647303"/>
                </a:lnTo>
                <a:lnTo>
                  <a:pt x="1442168" y="1699157"/>
                </a:lnTo>
                <a:lnTo>
                  <a:pt x="1442839" y="1750086"/>
                </a:lnTo>
                <a:lnTo>
                  <a:pt x="1443529" y="1799819"/>
                </a:lnTo>
                <a:lnTo>
                  <a:pt x="1444438" y="1848083"/>
                </a:lnTo>
                <a:lnTo>
                  <a:pt x="1445766" y="1894607"/>
                </a:lnTo>
                <a:lnTo>
                  <a:pt x="1447712" y="1939119"/>
                </a:lnTo>
                <a:lnTo>
                  <a:pt x="1450477" y="1981347"/>
                </a:lnTo>
                <a:lnTo>
                  <a:pt x="1454258" y="2021019"/>
                </a:lnTo>
                <a:lnTo>
                  <a:pt x="1465673" y="2091609"/>
                </a:lnTo>
                <a:lnTo>
                  <a:pt x="1483552" y="2148713"/>
                </a:lnTo>
                <a:lnTo>
                  <a:pt x="1509492" y="2190157"/>
                </a:lnTo>
                <a:lnTo>
                  <a:pt x="1545089" y="2213766"/>
                </a:lnTo>
                <a:lnTo>
                  <a:pt x="1606383" y="2228053"/>
                </a:lnTo>
                <a:lnTo>
                  <a:pt x="1635809" y="2229977"/>
                </a:lnTo>
                <a:lnTo>
                  <a:pt x="1664495" y="2228587"/>
                </a:lnTo>
                <a:lnTo>
                  <a:pt x="1719873" y="2216358"/>
                </a:lnTo>
                <a:lnTo>
                  <a:pt x="1772965" y="2192353"/>
                </a:lnTo>
                <a:lnTo>
                  <a:pt x="1824220" y="2157561"/>
                </a:lnTo>
                <a:lnTo>
                  <a:pt x="1874086" y="2112971"/>
                </a:lnTo>
                <a:lnTo>
                  <a:pt x="1923012" y="2059570"/>
                </a:lnTo>
                <a:lnTo>
                  <a:pt x="1947262" y="2029875"/>
                </a:lnTo>
                <a:lnTo>
                  <a:pt x="1971445" y="1998347"/>
                </a:lnTo>
                <a:lnTo>
                  <a:pt x="1995618" y="1965112"/>
                </a:lnTo>
                <a:lnTo>
                  <a:pt x="2019836" y="1930291"/>
                </a:lnTo>
                <a:lnTo>
                  <a:pt x="2044155" y="1894009"/>
                </a:lnTo>
                <a:lnTo>
                  <a:pt x="2068631" y="1856389"/>
                </a:lnTo>
                <a:lnTo>
                  <a:pt x="2093321" y="1817556"/>
                </a:lnTo>
                <a:lnTo>
                  <a:pt x="2118280" y="1777631"/>
                </a:lnTo>
                <a:lnTo>
                  <a:pt x="2143564" y="1736739"/>
                </a:lnTo>
                <a:lnTo>
                  <a:pt x="2169230" y="1695004"/>
                </a:lnTo>
                <a:lnTo>
                  <a:pt x="2195333" y="1652549"/>
                </a:lnTo>
                <a:lnTo>
                  <a:pt x="2221930" y="1609497"/>
                </a:lnTo>
                <a:lnTo>
                  <a:pt x="2249076" y="1565972"/>
                </a:lnTo>
                <a:lnTo>
                  <a:pt x="2276828" y="1522098"/>
                </a:lnTo>
                <a:lnTo>
                  <a:pt x="2305242" y="1477998"/>
                </a:lnTo>
                <a:lnTo>
                  <a:pt x="2334374" y="1433795"/>
                </a:lnTo>
                <a:lnTo>
                  <a:pt x="2364279" y="1389614"/>
                </a:lnTo>
                <a:lnTo>
                  <a:pt x="2395014" y="1345578"/>
                </a:lnTo>
                <a:lnTo>
                  <a:pt x="2426636" y="1301810"/>
                </a:lnTo>
                <a:lnTo>
                  <a:pt x="2459199" y="1258433"/>
                </a:lnTo>
                <a:lnTo>
                  <a:pt x="2492760" y="1215573"/>
                </a:lnTo>
                <a:lnTo>
                  <a:pt x="2527375" y="1173351"/>
                </a:lnTo>
                <a:lnTo>
                  <a:pt x="2563100" y="1131891"/>
                </a:lnTo>
                <a:lnTo>
                  <a:pt x="2599992" y="1091318"/>
                </a:lnTo>
                <a:lnTo>
                  <a:pt x="2638106" y="1051754"/>
                </a:lnTo>
                <a:lnTo>
                  <a:pt x="2677498" y="1013324"/>
                </a:lnTo>
                <a:lnTo>
                  <a:pt x="2729199" y="966353"/>
                </a:lnTo>
                <a:lnTo>
                  <a:pt x="2780613" y="923157"/>
                </a:lnTo>
                <a:lnTo>
                  <a:pt x="2831639" y="883516"/>
                </a:lnTo>
                <a:lnTo>
                  <a:pt x="2882172" y="847211"/>
                </a:lnTo>
                <a:lnTo>
                  <a:pt x="2932110" y="814025"/>
                </a:lnTo>
                <a:lnTo>
                  <a:pt x="2981351" y="783738"/>
                </a:lnTo>
                <a:lnTo>
                  <a:pt x="3029791" y="756132"/>
                </a:lnTo>
                <a:lnTo>
                  <a:pt x="3077327" y="730989"/>
                </a:lnTo>
                <a:lnTo>
                  <a:pt x="3123857" y="708089"/>
                </a:lnTo>
                <a:lnTo>
                  <a:pt x="3169277" y="687214"/>
                </a:lnTo>
                <a:lnTo>
                  <a:pt x="3213486" y="668146"/>
                </a:lnTo>
                <a:lnTo>
                  <a:pt x="3256379" y="650666"/>
                </a:lnTo>
                <a:lnTo>
                  <a:pt x="3297855" y="634555"/>
                </a:lnTo>
                <a:lnTo>
                  <a:pt x="3337809" y="619595"/>
                </a:lnTo>
                <a:lnTo>
                  <a:pt x="3376140" y="605567"/>
                </a:lnTo>
                <a:lnTo>
                  <a:pt x="3412745" y="592252"/>
                </a:lnTo>
                <a:lnTo>
                  <a:pt x="3447520" y="579432"/>
                </a:lnTo>
                <a:lnTo>
                  <a:pt x="3511171" y="554403"/>
                </a:lnTo>
                <a:lnTo>
                  <a:pt x="3566270" y="528731"/>
                </a:lnTo>
                <a:lnTo>
                  <a:pt x="3611994" y="500666"/>
                </a:lnTo>
                <a:lnTo>
                  <a:pt x="3647521" y="468459"/>
                </a:lnTo>
                <a:lnTo>
                  <a:pt x="3672026" y="430363"/>
                </a:lnTo>
                <a:lnTo>
                  <a:pt x="3684688" y="384628"/>
                </a:lnTo>
                <a:lnTo>
                  <a:pt x="3686321" y="358349"/>
                </a:lnTo>
                <a:lnTo>
                  <a:pt x="3684684" y="329505"/>
                </a:lnTo>
                <a:lnTo>
                  <a:pt x="3664158" y="276191"/>
                </a:lnTo>
                <a:lnTo>
                  <a:pt x="3634987" y="242185"/>
                </a:lnTo>
                <a:lnTo>
                  <a:pt x="3594198" y="209626"/>
                </a:lnTo>
                <a:lnTo>
                  <a:pt x="3542450" y="178704"/>
                </a:lnTo>
                <a:lnTo>
                  <a:pt x="3480405" y="149605"/>
                </a:lnTo>
                <a:lnTo>
                  <a:pt x="3408722" y="122518"/>
                </a:lnTo>
                <a:lnTo>
                  <a:pt x="3369473" y="109787"/>
                </a:lnTo>
                <a:lnTo>
                  <a:pt x="3328063" y="97629"/>
                </a:lnTo>
                <a:lnTo>
                  <a:pt x="3284574" y="86068"/>
                </a:lnTo>
                <a:lnTo>
                  <a:pt x="3239088" y="75127"/>
                </a:lnTo>
                <a:lnTo>
                  <a:pt x="3191689" y="64830"/>
                </a:lnTo>
                <a:lnTo>
                  <a:pt x="3142458" y="55200"/>
                </a:lnTo>
                <a:lnTo>
                  <a:pt x="3091478" y="46260"/>
                </a:lnTo>
                <a:lnTo>
                  <a:pt x="3038833" y="38034"/>
                </a:lnTo>
                <a:lnTo>
                  <a:pt x="2984604" y="30545"/>
                </a:lnTo>
                <a:lnTo>
                  <a:pt x="2928874" y="23818"/>
                </a:lnTo>
                <a:lnTo>
                  <a:pt x="2871725" y="17875"/>
                </a:lnTo>
                <a:lnTo>
                  <a:pt x="2813241" y="12739"/>
                </a:lnTo>
                <a:lnTo>
                  <a:pt x="2753503" y="8435"/>
                </a:lnTo>
                <a:lnTo>
                  <a:pt x="2692595" y="4985"/>
                </a:lnTo>
                <a:lnTo>
                  <a:pt x="2630599" y="2414"/>
                </a:lnTo>
                <a:lnTo>
                  <a:pt x="2567597" y="744"/>
                </a:lnTo>
                <a:lnTo>
                  <a:pt x="2503672" y="0"/>
                </a:lnTo>
                <a:lnTo>
                  <a:pt x="2438906" y="203"/>
                </a:lnTo>
                <a:lnTo>
                  <a:pt x="2373383" y="1379"/>
                </a:lnTo>
                <a:lnTo>
                  <a:pt x="2307185" y="3551"/>
                </a:lnTo>
                <a:lnTo>
                  <a:pt x="2240394" y="6741"/>
                </a:lnTo>
                <a:lnTo>
                  <a:pt x="2173093" y="10974"/>
                </a:lnTo>
                <a:lnTo>
                  <a:pt x="2105364" y="16272"/>
                </a:lnTo>
                <a:lnTo>
                  <a:pt x="2037291" y="22660"/>
                </a:lnTo>
                <a:close/>
              </a:path>
            </a:pathLst>
          </a:custGeom>
          <a:ln w="6337">
            <a:solidFill>
              <a:srgbClr val="2FB888"/>
            </a:solidFill>
          </a:ln>
        </p:spPr>
        <p:txBody>
          <a:bodyPr wrap="square" lIns="0" tIns="0" rIns="0" bIns="0" rtlCol="0"/>
          <a:lstStyle/>
          <a:p>
            <a:endParaRPr/>
          </a:p>
        </p:txBody>
      </p:sp>
      <p:sp>
        <p:nvSpPr>
          <p:cNvPr id="3" name="object 3"/>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9" name="object 9"/>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39333" y="1964412"/>
            <a:ext cx="3686810" cy="2230120"/>
          </a:xfrm>
          <a:custGeom>
            <a:avLst/>
            <a:gdLst/>
            <a:ahLst/>
            <a:cxnLst/>
            <a:rect l="l" t="t" r="r" b="b"/>
            <a:pathLst>
              <a:path w="3686810" h="2230120">
                <a:moveTo>
                  <a:pt x="2037291" y="22660"/>
                </a:moveTo>
                <a:lnTo>
                  <a:pt x="1989425" y="27982"/>
                </a:lnTo>
                <a:lnTo>
                  <a:pt x="1940115" y="34339"/>
                </a:lnTo>
                <a:lnTo>
                  <a:pt x="1889471" y="41693"/>
                </a:lnTo>
                <a:lnTo>
                  <a:pt x="1837602" y="50009"/>
                </a:lnTo>
                <a:lnTo>
                  <a:pt x="1784618" y="59251"/>
                </a:lnTo>
                <a:lnTo>
                  <a:pt x="1730626" y="69381"/>
                </a:lnTo>
                <a:lnTo>
                  <a:pt x="1675738" y="80363"/>
                </a:lnTo>
                <a:lnTo>
                  <a:pt x="1620063" y="92162"/>
                </a:lnTo>
                <a:lnTo>
                  <a:pt x="1563709" y="104740"/>
                </a:lnTo>
                <a:lnTo>
                  <a:pt x="1506786" y="118061"/>
                </a:lnTo>
                <a:lnTo>
                  <a:pt x="1449403" y="132089"/>
                </a:lnTo>
                <a:lnTo>
                  <a:pt x="1391670" y="146787"/>
                </a:lnTo>
                <a:lnTo>
                  <a:pt x="1333696" y="162119"/>
                </a:lnTo>
                <a:lnTo>
                  <a:pt x="1275591" y="178049"/>
                </a:lnTo>
                <a:lnTo>
                  <a:pt x="1217463" y="194539"/>
                </a:lnTo>
                <a:lnTo>
                  <a:pt x="1159423" y="211554"/>
                </a:lnTo>
                <a:lnTo>
                  <a:pt x="1101579" y="229058"/>
                </a:lnTo>
                <a:lnTo>
                  <a:pt x="1044041" y="247013"/>
                </a:lnTo>
                <a:lnTo>
                  <a:pt x="986918" y="265384"/>
                </a:lnTo>
                <a:lnTo>
                  <a:pt x="930319" y="284133"/>
                </a:lnTo>
                <a:lnTo>
                  <a:pt x="874355" y="303225"/>
                </a:lnTo>
                <a:lnTo>
                  <a:pt x="819134" y="322624"/>
                </a:lnTo>
                <a:lnTo>
                  <a:pt x="764765" y="342292"/>
                </a:lnTo>
                <a:lnTo>
                  <a:pt x="711358" y="362193"/>
                </a:lnTo>
                <a:lnTo>
                  <a:pt x="659023" y="382291"/>
                </a:lnTo>
                <a:lnTo>
                  <a:pt x="607868" y="402550"/>
                </a:lnTo>
                <a:lnTo>
                  <a:pt x="558003" y="422933"/>
                </a:lnTo>
                <a:lnTo>
                  <a:pt x="509537" y="443403"/>
                </a:lnTo>
                <a:lnTo>
                  <a:pt x="462581" y="463925"/>
                </a:lnTo>
                <a:lnTo>
                  <a:pt x="417242" y="484462"/>
                </a:lnTo>
                <a:lnTo>
                  <a:pt x="373630" y="504977"/>
                </a:lnTo>
                <a:lnTo>
                  <a:pt x="331856" y="525434"/>
                </a:lnTo>
                <a:lnTo>
                  <a:pt x="292027" y="545796"/>
                </a:lnTo>
                <a:lnTo>
                  <a:pt x="254254" y="566028"/>
                </a:lnTo>
                <a:lnTo>
                  <a:pt x="218645" y="586092"/>
                </a:lnTo>
                <a:lnTo>
                  <a:pt x="185311" y="605953"/>
                </a:lnTo>
                <a:lnTo>
                  <a:pt x="125902" y="644918"/>
                </a:lnTo>
                <a:lnTo>
                  <a:pt x="76902" y="682631"/>
                </a:lnTo>
                <a:lnTo>
                  <a:pt x="39185" y="718801"/>
                </a:lnTo>
                <a:lnTo>
                  <a:pt x="13627" y="753137"/>
                </a:lnTo>
                <a:lnTo>
                  <a:pt x="0" y="800564"/>
                </a:lnTo>
                <a:lnTo>
                  <a:pt x="2484" y="815140"/>
                </a:lnTo>
                <a:lnTo>
                  <a:pt x="39545" y="845912"/>
                </a:lnTo>
                <a:lnTo>
                  <a:pt x="88416" y="855061"/>
                </a:lnTo>
                <a:lnTo>
                  <a:pt x="153612" y="857094"/>
                </a:lnTo>
                <a:lnTo>
                  <a:pt x="191526" y="855973"/>
                </a:lnTo>
                <a:lnTo>
                  <a:pt x="232555" y="853707"/>
                </a:lnTo>
                <a:lnTo>
                  <a:pt x="276377" y="850511"/>
                </a:lnTo>
                <a:lnTo>
                  <a:pt x="322670" y="846594"/>
                </a:lnTo>
                <a:lnTo>
                  <a:pt x="371111" y="842170"/>
                </a:lnTo>
                <a:lnTo>
                  <a:pt x="421378" y="837450"/>
                </a:lnTo>
                <a:lnTo>
                  <a:pt x="473150" y="832646"/>
                </a:lnTo>
                <a:lnTo>
                  <a:pt x="526103" y="827969"/>
                </a:lnTo>
                <a:lnTo>
                  <a:pt x="579917" y="823632"/>
                </a:lnTo>
                <a:lnTo>
                  <a:pt x="634268" y="819846"/>
                </a:lnTo>
                <a:lnTo>
                  <a:pt x="688835" y="816824"/>
                </a:lnTo>
                <a:lnTo>
                  <a:pt x="743296" y="814777"/>
                </a:lnTo>
                <a:lnTo>
                  <a:pt x="797328" y="813916"/>
                </a:lnTo>
                <a:lnTo>
                  <a:pt x="850610" y="814454"/>
                </a:lnTo>
                <a:lnTo>
                  <a:pt x="902819" y="816603"/>
                </a:lnTo>
                <a:lnTo>
                  <a:pt x="953633" y="820574"/>
                </a:lnTo>
                <a:lnTo>
                  <a:pt x="1002730" y="826580"/>
                </a:lnTo>
                <a:lnTo>
                  <a:pt x="1049789" y="834832"/>
                </a:lnTo>
                <a:lnTo>
                  <a:pt x="1094485" y="845541"/>
                </a:lnTo>
                <a:lnTo>
                  <a:pt x="1136499" y="858920"/>
                </a:lnTo>
                <a:lnTo>
                  <a:pt x="1175507" y="875181"/>
                </a:lnTo>
                <a:lnTo>
                  <a:pt x="1211188" y="894536"/>
                </a:lnTo>
                <a:lnTo>
                  <a:pt x="1243218" y="917195"/>
                </a:lnTo>
                <a:lnTo>
                  <a:pt x="1271277" y="943372"/>
                </a:lnTo>
                <a:lnTo>
                  <a:pt x="1298773" y="976477"/>
                </a:lnTo>
                <a:lnTo>
                  <a:pt x="1323096" y="1012734"/>
                </a:lnTo>
                <a:lnTo>
                  <a:pt x="1344444" y="1051872"/>
                </a:lnTo>
                <a:lnTo>
                  <a:pt x="1363019" y="1093620"/>
                </a:lnTo>
                <a:lnTo>
                  <a:pt x="1379019" y="1137705"/>
                </a:lnTo>
                <a:lnTo>
                  <a:pt x="1392644" y="1183855"/>
                </a:lnTo>
                <a:lnTo>
                  <a:pt x="1404093" y="1231799"/>
                </a:lnTo>
                <a:lnTo>
                  <a:pt x="1413567" y="1281265"/>
                </a:lnTo>
                <a:lnTo>
                  <a:pt x="1421264" y="1331981"/>
                </a:lnTo>
                <a:lnTo>
                  <a:pt x="1427384" y="1383675"/>
                </a:lnTo>
                <a:lnTo>
                  <a:pt x="1432127" y="1436075"/>
                </a:lnTo>
                <a:lnTo>
                  <a:pt x="1435693" y="1488910"/>
                </a:lnTo>
                <a:lnTo>
                  <a:pt x="1438280" y="1541908"/>
                </a:lnTo>
                <a:lnTo>
                  <a:pt x="1440088" y="1594796"/>
                </a:lnTo>
                <a:lnTo>
                  <a:pt x="1441318" y="1647303"/>
                </a:lnTo>
                <a:lnTo>
                  <a:pt x="1442168" y="1699157"/>
                </a:lnTo>
                <a:lnTo>
                  <a:pt x="1442839" y="1750086"/>
                </a:lnTo>
                <a:lnTo>
                  <a:pt x="1443529" y="1799819"/>
                </a:lnTo>
                <a:lnTo>
                  <a:pt x="1444438" y="1848083"/>
                </a:lnTo>
                <a:lnTo>
                  <a:pt x="1445766" y="1894607"/>
                </a:lnTo>
                <a:lnTo>
                  <a:pt x="1447712" y="1939119"/>
                </a:lnTo>
                <a:lnTo>
                  <a:pt x="1450477" y="1981347"/>
                </a:lnTo>
                <a:lnTo>
                  <a:pt x="1454258" y="2021019"/>
                </a:lnTo>
                <a:lnTo>
                  <a:pt x="1465673" y="2091609"/>
                </a:lnTo>
                <a:lnTo>
                  <a:pt x="1483552" y="2148713"/>
                </a:lnTo>
                <a:lnTo>
                  <a:pt x="1509492" y="2190157"/>
                </a:lnTo>
                <a:lnTo>
                  <a:pt x="1545089" y="2213766"/>
                </a:lnTo>
                <a:lnTo>
                  <a:pt x="1606383" y="2228053"/>
                </a:lnTo>
                <a:lnTo>
                  <a:pt x="1635809" y="2229977"/>
                </a:lnTo>
                <a:lnTo>
                  <a:pt x="1664495" y="2228587"/>
                </a:lnTo>
                <a:lnTo>
                  <a:pt x="1719873" y="2216358"/>
                </a:lnTo>
                <a:lnTo>
                  <a:pt x="1772965" y="2192353"/>
                </a:lnTo>
                <a:lnTo>
                  <a:pt x="1824220" y="2157561"/>
                </a:lnTo>
                <a:lnTo>
                  <a:pt x="1874086" y="2112971"/>
                </a:lnTo>
                <a:lnTo>
                  <a:pt x="1923012" y="2059570"/>
                </a:lnTo>
                <a:lnTo>
                  <a:pt x="1947262" y="2029875"/>
                </a:lnTo>
                <a:lnTo>
                  <a:pt x="1971445" y="1998347"/>
                </a:lnTo>
                <a:lnTo>
                  <a:pt x="1995618" y="1965112"/>
                </a:lnTo>
                <a:lnTo>
                  <a:pt x="2019836" y="1930291"/>
                </a:lnTo>
                <a:lnTo>
                  <a:pt x="2044155" y="1894009"/>
                </a:lnTo>
                <a:lnTo>
                  <a:pt x="2068631" y="1856389"/>
                </a:lnTo>
                <a:lnTo>
                  <a:pt x="2093321" y="1817556"/>
                </a:lnTo>
                <a:lnTo>
                  <a:pt x="2118280" y="1777631"/>
                </a:lnTo>
                <a:lnTo>
                  <a:pt x="2143564" y="1736739"/>
                </a:lnTo>
                <a:lnTo>
                  <a:pt x="2169230" y="1695004"/>
                </a:lnTo>
                <a:lnTo>
                  <a:pt x="2195333" y="1652549"/>
                </a:lnTo>
                <a:lnTo>
                  <a:pt x="2221930" y="1609497"/>
                </a:lnTo>
                <a:lnTo>
                  <a:pt x="2249076" y="1565972"/>
                </a:lnTo>
                <a:lnTo>
                  <a:pt x="2276828" y="1522098"/>
                </a:lnTo>
                <a:lnTo>
                  <a:pt x="2305242" y="1477998"/>
                </a:lnTo>
                <a:lnTo>
                  <a:pt x="2334374" y="1433795"/>
                </a:lnTo>
                <a:lnTo>
                  <a:pt x="2364279" y="1389614"/>
                </a:lnTo>
                <a:lnTo>
                  <a:pt x="2395014" y="1345578"/>
                </a:lnTo>
                <a:lnTo>
                  <a:pt x="2426636" y="1301810"/>
                </a:lnTo>
                <a:lnTo>
                  <a:pt x="2459199" y="1258433"/>
                </a:lnTo>
                <a:lnTo>
                  <a:pt x="2492760" y="1215573"/>
                </a:lnTo>
                <a:lnTo>
                  <a:pt x="2527375" y="1173351"/>
                </a:lnTo>
                <a:lnTo>
                  <a:pt x="2563100" y="1131891"/>
                </a:lnTo>
                <a:lnTo>
                  <a:pt x="2599992" y="1091318"/>
                </a:lnTo>
                <a:lnTo>
                  <a:pt x="2638106" y="1051754"/>
                </a:lnTo>
                <a:lnTo>
                  <a:pt x="2677498" y="1013324"/>
                </a:lnTo>
                <a:lnTo>
                  <a:pt x="2729199" y="966353"/>
                </a:lnTo>
                <a:lnTo>
                  <a:pt x="2780613" y="923157"/>
                </a:lnTo>
                <a:lnTo>
                  <a:pt x="2831639" y="883516"/>
                </a:lnTo>
                <a:lnTo>
                  <a:pt x="2882172" y="847211"/>
                </a:lnTo>
                <a:lnTo>
                  <a:pt x="2932110" y="814025"/>
                </a:lnTo>
                <a:lnTo>
                  <a:pt x="2981351" y="783738"/>
                </a:lnTo>
                <a:lnTo>
                  <a:pt x="3029791" y="756132"/>
                </a:lnTo>
                <a:lnTo>
                  <a:pt x="3077327" y="730989"/>
                </a:lnTo>
                <a:lnTo>
                  <a:pt x="3123857" y="708089"/>
                </a:lnTo>
                <a:lnTo>
                  <a:pt x="3169277" y="687214"/>
                </a:lnTo>
                <a:lnTo>
                  <a:pt x="3213486" y="668146"/>
                </a:lnTo>
                <a:lnTo>
                  <a:pt x="3256379" y="650666"/>
                </a:lnTo>
                <a:lnTo>
                  <a:pt x="3297855" y="634555"/>
                </a:lnTo>
                <a:lnTo>
                  <a:pt x="3337809" y="619595"/>
                </a:lnTo>
                <a:lnTo>
                  <a:pt x="3376140" y="605567"/>
                </a:lnTo>
                <a:lnTo>
                  <a:pt x="3412745" y="592252"/>
                </a:lnTo>
                <a:lnTo>
                  <a:pt x="3447520" y="579432"/>
                </a:lnTo>
                <a:lnTo>
                  <a:pt x="3511171" y="554403"/>
                </a:lnTo>
                <a:lnTo>
                  <a:pt x="3566270" y="528731"/>
                </a:lnTo>
                <a:lnTo>
                  <a:pt x="3611994" y="500666"/>
                </a:lnTo>
                <a:lnTo>
                  <a:pt x="3647521" y="468459"/>
                </a:lnTo>
                <a:lnTo>
                  <a:pt x="3672026" y="430363"/>
                </a:lnTo>
                <a:lnTo>
                  <a:pt x="3684688" y="384628"/>
                </a:lnTo>
                <a:lnTo>
                  <a:pt x="3686321" y="358349"/>
                </a:lnTo>
                <a:lnTo>
                  <a:pt x="3684684" y="329505"/>
                </a:lnTo>
                <a:lnTo>
                  <a:pt x="3664158" y="276191"/>
                </a:lnTo>
                <a:lnTo>
                  <a:pt x="3634987" y="242185"/>
                </a:lnTo>
                <a:lnTo>
                  <a:pt x="3594198" y="209626"/>
                </a:lnTo>
                <a:lnTo>
                  <a:pt x="3542450" y="178704"/>
                </a:lnTo>
                <a:lnTo>
                  <a:pt x="3480405" y="149605"/>
                </a:lnTo>
                <a:lnTo>
                  <a:pt x="3408722" y="122518"/>
                </a:lnTo>
                <a:lnTo>
                  <a:pt x="3369473" y="109787"/>
                </a:lnTo>
                <a:lnTo>
                  <a:pt x="3328063" y="97629"/>
                </a:lnTo>
                <a:lnTo>
                  <a:pt x="3284574" y="86068"/>
                </a:lnTo>
                <a:lnTo>
                  <a:pt x="3239088" y="75127"/>
                </a:lnTo>
                <a:lnTo>
                  <a:pt x="3191689" y="64830"/>
                </a:lnTo>
                <a:lnTo>
                  <a:pt x="3142458" y="55200"/>
                </a:lnTo>
                <a:lnTo>
                  <a:pt x="3091478" y="46260"/>
                </a:lnTo>
                <a:lnTo>
                  <a:pt x="3038833" y="38034"/>
                </a:lnTo>
                <a:lnTo>
                  <a:pt x="2984604" y="30545"/>
                </a:lnTo>
                <a:lnTo>
                  <a:pt x="2928874" y="23818"/>
                </a:lnTo>
                <a:lnTo>
                  <a:pt x="2871725" y="17875"/>
                </a:lnTo>
                <a:lnTo>
                  <a:pt x="2813241" y="12739"/>
                </a:lnTo>
                <a:lnTo>
                  <a:pt x="2753503" y="8435"/>
                </a:lnTo>
                <a:lnTo>
                  <a:pt x="2692595" y="4985"/>
                </a:lnTo>
                <a:lnTo>
                  <a:pt x="2630599" y="2414"/>
                </a:lnTo>
                <a:lnTo>
                  <a:pt x="2567597" y="744"/>
                </a:lnTo>
                <a:lnTo>
                  <a:pt x="2503672" y="0"/>
                </a:lnTo>
                <a:lnTo>
                  <a:pt x="2438906" y="203"/>
                </a:lnTo>
                <a:lnTo>
                  <a:pt x="2373383" y="1379"/>
                </a:lnTo>
                <a:lnTo>
                  <a:pt x="2307185" y="3551"/>
                </a:lnTo>
                <a:lnTo>
                  <a:pt x="2240394" y="6741"/>
                </a:lnTo>
                <a:lnTo>
                  <a:pt x="2173093" y="10974"/>
                </a:lnTo>
                <a:lnTo>
                  <a:pt x="2105364" y="16272"/>
                </a:lnTo>
                <a:lnTo>
                  <a:pt x="2037291" y="22660"/>
                </a:lnTo>
                <a:close/>
              </a:path>
            </a:pathLst>
          </a:custGeom>
          <a:ln w="6337">
            <a:solidFill>
              <a:srgbClr val="2FB888"/>
            </a:solidFill>
          </a:ln>
        </p:spPr>
        <p:txBody>
          <a:bodyPr wrap="square" lIns="0" tIns="0" rIns="0" bIns="0" rtlCol="0"/>
          <a:lstStyle/>
          <a:p>
            <a:endParaRPr/>
          </a:p>
        </p:txBody>
      </p:sp>
      <p:sp>
        <p:nvSpPr>
          <p:cNvPr id="3" name="object 3"/>
          <p:cNvSpPr/>
          <p:nvPr/>
        </p:nvSpPr>
        <p:spPr>
          <a:xfrm>
            <a:off x="3572878" y="1064337"/>
            <a:ext cx="2726690" cy="3394075"/>
          </a:xfrm>
          <a:custGeom>
            <a:avLst/>
            <a:gdLst/>
            <a:ahLst/>
            <a:cxnLst/>
            <a:rect l="l" t="t" r="r" b="b"/>
            <a:pathLst>
              <a:path w="2726690" h="3394075">
                <a:moveTo>
                  <a:pt x="2402854" y="1890449"/>
                </a:moveTo>
                <a:lnTo>
                  <a:pt x="2365985" y="1868044"/>
                </a:lnTo>
                <a:lnTo>
                  <a:pt x="2328990" y="1844113"/>
                </a:lnTo>
                <a:lnTo>
                  <a:pt x="2291879" y="1818718"/>
                </a:lnTo>
                <a:lnTo>
                  <a:pt x="2254661" y="1791923"/>
                </a:lnTo>
                <a:lnTo>
                  <a:pt x="2217348" y="1763790"/>
                </a:lnTo>
                <a:lnTo>
                  <a:pt x="2179949" y="1734382"/>
                </a:lnTo>
                <a:lnTo>
                  <a:pt x="2142475" y="1703764"/>
                </a:lnTo>
                <a:lnTo>
                  <a:pt x="2104936" y="1671997"/>
                </a:lnTo>
                <a:lnTo>
                  <a:pt x="2067341" y="1639145"/>
                </a:lnTo>
                <a:lnTo>
                  <a:pt x="2029703" y="1605270"/>
                </a:lnTo>
                <a:lnTo>
                  <a:pt x="1992030" y="1570437"/>
                </a:lnTo>
                <a:lnTo>
                  <a:pt x="1954333" y="1534708"/>
                </a:lnTo>
                <a:lnTo>
                  <a:pt x="1916622" y="1498146"/>
                </a:lnTo>
                <a:lnTo>
                  <a:pt x="1878908" y="1460814"/>
                </a:lnTo>
                <a:lnTo>
                  <a:pt x="1841200" y="1422776"/>
                </a:lnTo>
                <a:lnTo>
                  <a:pt x="1803510" y="1384093"/>
                </a:lnTo>
                <a:lnTo>
                  <a:pt x="1765846" y="1344831"/>
                </a:lnTo>
                <a:lnTo>
                  <a:pt x="1728221" y="1305050"/>
                </a:lnTo>
                <a:lnTo>
                  <a:pt x="1690643" y="1264816"/>
                </a:lnTo>
                <a:lnTo>
                  <a:pt x="1653123" y="1224190"/>
                </a:lnTo>
                <a:lnTo>
                  <a:pt x="1615671" y="1183236"/>
                </a:lnTo>
                <a:lnTo>
                  <a:pt x="1578298" y="1142017"/>
                </a:lnTo>
                <a:lnTo>
                  <a:pt x="1541013" y="1100596"/>
                </a:lnTo>
                <a:lnTo>
                  <a:pt x="1503828" y="1059035"/>
                </a:lnTo>
                <a:lnTo>
                  <a:pt x="1466752" y="1017399"/>
                </a:lnTo>
                <a:lnTo>
                  <a:pt x="1429796" y="975750"/>
                </a:lnTo>
                <a:lnTo>
                  <a:pt x="1392969" y="934152"/>
                </a:lnTo>
                <a:lnTo>
                  <a:pt x="1356282" y="892666"/>
                </a:lnTo>
                <a:lnTo>
                  <a:pt x="1319746" y="851357"/>
                </a:lnTo>
                <a:lnTo>
                  <a:pt x="1283371" y="810288"/>
                </a:lnTo>
                <a:lnTo>
                  <a:pt x="1247166" y="769521"/>
                </a:lnTo>
                <a:lnTo>
                  <a:pt x="1211142" y="729120"/>
                </a:lnTo>
                <a:lnTo>
                  <a:pt x="1175310" y="689148"/>
                </a:lnTo>
                <a:lnTo>
                  <a:pt x="1139679" y="649667"/>
                </a:lnTo>
                <a:lnTo>
                  <a:pt x="1104260" y="610741"/>
                </a:lnTo>
                <a:lnTo>
                  <a:pt x="1069064" y="572434"/>
                </a:lnTo>
                <a:lnTo>
                  <a:pt x="1034100" y="534807"/>
                </a:lnTo>
                <a:lnTo>
                  <a:pt x="999378" y="497925"/>
                </a:lnTo>
                <a:lnTo>
                  <a:pt x="964909" y="461849"/>
                </a:lnTo>
                <a:lnTo>
                  <a:pt x="930704" y="426644"/>
                </a:lnTo>
                <a:lnTo>
                  <a:pt x="896772" y="392373"/>
                </a:lnTo>
                <a:lnTo>
                  <a:pt x="863123" y="359098"/>
                </a:lnTo>
                <a:lnTo>
                  <a:pt x="829769" y="326882"/>
                </a:lnTo>
                <a:lnTo>
                  <a:pt x="796719" y="295789"/>
                </a:lnTo>
                <a:lnTo>
                  <a:pt x="763983" y="265882"/>
                </a:lnTo>
                <a:lnTo>
                  <a:pt x="731572" y="237224"/>
                </a:lnTo>
                <a:lnTo>
                  <a:pt x="699496" y="209877"/>
                </a:lnTo>
                <a:lnTo>
                  <a:pt x="667765" y="183906"/>
                </a:lnTo>
                <a:lnTo>
                  <a:pt x="636389" y="159372"/>
                </a:lnTo>
                <a:lnTo>
                  <a:pt x="605380" y="136340"/>
                </a:lnTo>
                <a:lnTo>
                  <a:pt x="544499" y="95031"/>
                </a:lnTo>
                <a:lnTo>
                  <a:pt x="485204" y="60483"/>
                </a:lnTo>
                <a:lnTo>
                  <a:pt x="427577" y="33202"/>
                </a:lnTo>
                <a:lnTo>
                  <a:pt x="371700" y="13691"/>
                </a:lnTo>
                <a:lnTo>
                  <a:pt x="317656" y="2455"/>
                </a:lnTo>
                <a:lnTo>
                  <a:pt x="265525" y="0"/>
                </a:lnTo>
                <a:lnTo>
                  <a:pt x="240204" y="2222"/>
                </a:lnTo>
                <a:lnTo>
                  <a:pt x="191099" y="13883"/>
                </a:lnTo>
                <a:lnTo>
                  <a:pt x="138839" y="37745"/>
                </a:lnTo>
                <a:lnTo>
                  <a:pt x="90501" y="69122"/>
                </a:lnTo>
                <a:lnTo>
                  <a:pt x="53172" y="104186"/>
                </a:lnTo>
                <a:lnTo>
                  <a:pt x="26214" y="142914"/>
                </a:lnTo>
                <a:lnTo>
                  <a:pt x="8989" y="185280"/>
                </a:lnTo>
                <a:lnTo>
                  <a:pt x="856" y="231259"/>
                </a:lnTo>
                <a:lnTo>
                  <a:pt x="0" y="255596"/>
                </a:lnTo>
                <a:lnTo>
                  <a:pt x="1177" y="280827"/>
                </a:lnTo>
                <a:lnTo>
                  <a:pt x="9313" y="333957"/>
                </a:lnTo>
                <a:lnTo>
                  <a:pt x="24625" y="390626"/>
                </a:lnTo>
                <a:lnTo>
                  <a:pt x="46474" y="450809"/>
                </a:lnTo>
                <a:lnTo>
                  <a:pt x="74222" y="514480"/>
                </a:lnTo>
                <a:lnTo>
                  <a:pt x="107229" y="581615"/>
                </a:lnTo>
                <a:lnTo>
                  <a:pt x="125505" y="616474"/>
                </a:lnTo>
                <a:lnTo>
                  <a:pt x="144856" y="652189"/>
                </a:lnTo>
                <a:lnTo>
                  <a:pt x="165202" y="688758"/>
                </a:lnTo>
                <a:lnTo>
                  <a:pt x="186464" y="726177"/>
                </a:lnTo>
                <a:lnTo>
                  <a:pt x="208562" y="764443"/>
                </a:lnTo>
                <a:lnTo>
                  <a:pt x="231415" y="803553"/>
                </a:lnTo>
                <a:lnTo>
                  <a:pt x="254944" y="843505"/>
                </a:lnTo>
                <a:lnTo>
                  <a:pt x="279069" y="884294"/>
                </a:lnTo>
                <a:lnTo>
                  <a:pt x="303710" y="925918"/>
                </a:lnTo>
                <a:lnTo>
                  <a:pt x="328788" y="968374"/>
                </a:lnTo>
                <a:lnTo>
                  <a:pt x="354222" y="1011658"/>
                </a:lnTo>
                <a:lnTo>
                  <a:pt x="379932" y="1055768"/>
                </a:lnTo>
                <a:lnTo>
                  <a:pt x="405839" y="1100700"/>
                </a:lnTo>
                <a:lnTo>
                  <a:pt x="431863" y="1146451"/>
                </a:lnTo>
                <a:lnTo>
                  <a:pt x="457924" y="1193019"/>
                </a:lnTo>
                <a:lnTo>
                  <a:pt x="483942" y="1240399"/>
                </a:lnTo>
                <a:lnTo>
                  <a:pt x="509837" y="1288589"/>
                </a:lnTo>
                <a:lnTo>
                  <a:pt x="535530" y="1337586"/>
                </a:lnTo>
                <a:lnTo>
                  <a:pt x="560939" y="1387387"/>
                </a:lnTo>
                <a:lnTo>
                  <a:pt x="585987" y="1437988"/>
                </a:lnTo>
                <a:lnTo>
                  <a:pt x="610592" y="1489387"/>
                </a:lnTo>
                <a:lnTo>
                  <a:pt x="634675" y="1541580"/>
                </a:lnTo>
                <a:lnTo>
                  <a:pt x="658156" y="1594564"/>
                </a:lnTo>
                <a:lnTo>
                  <a:pt x="680955" y="1648336"/>
                </a:lnTo>
                <a:lnTo>
                  <a:pt x="702992" y="1702893"/>
                </a:lnTo>
                <a:lnTo>
                  <a:pt x="724188" y="1758232"/>
                </a:lnTo>
                <a:lnTo>
                  <a:pt x="744462" y="1814350"/>
                </a:lnTo>
                <a:lnTo>
                  <a:pt x="767305" y="1885204"/>
                </a:lnTo>
                <a:lnTo>
                  <a:pt x="777813" y="1922031"/>
                </a:lnTo>
                <a:lnTo>
                  <a:pt x="787747" y="1959697"/>
                </a:lnTo>
                <a:lnTo>
                  <a:pt x="797129" y="1998134"/>
                </a:lnTo>
                <a:lnTo>
                  <a:pt x="805985" y="2037271"/>
                </a:lnTo>
                <a:lnTo>
                  <a:pt x="814340" y="2077038"/>
                </a:lnTo>
                <a:lnTo>
                  <a:pt x="822218" y="2117367"/>
                </a:lnTo>
                <a:lnTo>
                  <a:pt x="829644" y="2158186"/>
                </a:lnTo>
                <a:lnTo>
                  <a:pt x="836643" y="2199427"/>
                </a:lnTo>
                <a:lnTo>
                  <a:pt x="843240" y="2241020"/>
                </a:lnTo>
                <a:lnTo>
                  <a:pt x="849459" y="2282894"/>
                </a:lnTo>
                <a:lnTo>
                  <a:pt x="855324" y="2324980"/>
                </a:lnTo>
                <a:lnTo>
                  <a:pt x="860862" y="2367209"/>
                </a:lnTo>
                <a:lnTo>
                  <a:pt x="866095" y="2409511"/>
                </a:lnTo>
                <a:lnTo>
                  <a:pt x="871050" y="2451815"/>
                </a:lnTo>
                <a:lnTo>
                  <a:pt x="875751" y="2494052"/>
                </a:lnTo>
                <a:lnTo>
                  <a:pt x="880222" y="2536153"/>
                </a:lnTo>
                <a:lnTo>
                  <a:pt x="884489" y="2578047"/>
                </a:lnTo>
                <a:lnTo>
                  <a:pt x="888575" y="2619665"/>
                </a:lnTo>
                <a:lnTo>
                  <a:pt x="892506" y="2660937"/>
                </a:lnTo>
                <a:lnTo>
                  <a:pt x="896307" y="2701794"/>
                </a:lnTo>
                <a:lnTo>
                  <a:pt x="900002" y="2742165"/>
                </a:lnTo>
                <a:lnTo>
                  <a:pt x="903615" y="2781981"/>
                </a:lnTo>
                <a:lnTo>
                  <a:pt x="907172" y="2821172"/>
                </a:lnTo>
                <a:lnTo>
                  <a:pt x="910698" y="2859668"/>
                </a:lnTo>
                <a:lnTo>
                  <a:pt x="917752" y="2934297"/>
                </a:lnTo>
                <a:lnTo>
                  <a:pt x="924977" y="3005311"/>
                </a:lnTo>
                <a:lnTo>
                  <a:pt x="932568" y="3072150"/>
                </a:lnTo>
                <a:lnTo>
                  <a:pt x="940725" y="3134258"/>
                </a:lnTo>
                <a:lnTo>
                  <a:pt x="949645" y="3191076"/>
                </a:lnTo>
                <a:lnTo>
                  <a:pt x="959526" y="3242046"/>
                </a:lnTo>
                <a:lnTo>
                  <a:pt x="970565" y="3286610"/>
                </a:lnTo>
                <a:lnTo>
                  <a:pt x="982961" y="3324210"/>
                </a:lnTo>
                <a:lnTo>
                  <a:pt x="1004530" y="3366331"/>
                </a:lnTo>
                <a:lnTo>
                  <a:pt x="1039881" y="3392911"/>
                </a:lnTo>
                <a:lnTo>
                  <a:pt x="1050060" y="3393809"/>
                </a:lnTo>
                <a:lnTo>
                  <a:pt x="1060826" y="3392268"/>
                </a:lnTo>
                <a:lnTo>
                  <a:pt x="1096889" y="3372316"/>
                </a:lnTo>
                <a:lnTo>
                  <a:pt x="1124315" y="3345543"/>
                </a:lnTo>
                <a:lnTo>
                  <a:pt x="1154679" y="3307342"/>
                </a:lnTo>
                <a:lnTo>
                  <a:pt x="1188179" y="3257155"/>
                </a:lnTo>
                <a:lnTo>
                  <a:pt x="1225013" y="3194423"/>
                </a:lnTo>
                <a:lnTo>
                  <a:pt x="1244742" y="3158179"/>
                </a:lnTo>
                <a:lnTo>
                  <a:pt x="1265378" y="3118589"/>
                </a:lnTo>
                <a:lnTo>
                  <a:pt x="1309340" y="3034773"/>
                </a:lnTo>
                <a:lnTo>
                  <a:pt x="1353162" y="2955534"/>
                </a:lnTo>
                <a:lnTo>
                  <a:pt x="1396813" y="2880751"/>
                </a:lnTo>
                <a:lnTo>
                  <a:pt x="1440265" y="2810301"/>
                </a:lnTo>
                <a:lnTo>
                  <a:pt x="1483490" y="2744062"/>
                </a:lnTo>
                <a:lnTo>
                  <a:pt x="1526458" y="2681913"/>
                </a:lnTo>
                <a:lnTo>
                  <a:pt x="1569141" y="2623730"/>
                </a:lnTo>
                <a:lnTo>
                  <a:pt x="1611509" y="2569391"/>
                </a:lnTo>
                <a:lnTo>
                  <a:pt x="1653534" y="2518775"/>
                </a:lnTo>
                <a:lnTo>
                  <a:pt x="1695187" y="2471759"/>
                </a:lnTo>
                <a:lnTo>
                  <a:pt x="1736438" y="2428220"/>
                </a:lnTo>
                <a:lnTo>
                  <a:pt x="1777260" y="2388038"/>
                </a:lnTo>
                <a:lnTo>
                  <a:pt x="1817622" y="2351088"/>
                </a:lnTo>
                <a:lnTo>
                  <a:pt x="1857496" y="2317250"/>
                </a:lnTo>
                <a:lnTo>
                  <a:pt x="1896854" y="2286400"/>
                </a:lnTo>
                <a:lnTo>
                  <a:pt x="1935666" y="2258417"/>
                </a:lnTo>
                <a:lnTo>
                  <a:pt x="1973904" y="2233179"/>
                </a:lnTo>
                <a:lnTo>
                  <a:pt x="2011538" y="2210562"/>
                </a:lnTo>
                <a:lnTo>
                  <a:pt x="2048539" y="2190446"/>
                </a:lnTo>
                <a:lnTo>
                  <a:pt x="2084879" y="2172707"/>
                </a:lnTo>
                <a:lnTo>
                  <a:pt x="2120529" y="2157224"/>
                </a:lnTo>
                <a:lnTo>
                  <a:pt x="2189642" y="2132535"/>
                </a:lnTo>
                <a:lnTo>
                  <a:pt x="2255648" y="2115400"/>
                </a:lnTo>
                <a:lnTo>
                  <a:pt x="2318314" y="2104844"/>
                </a:lnTo>
                <a:lnTo>
                  <a:pt x="2377410" y="2099886"/>
                </a:lnTo>
                <a:lnTo>
                  <a:pt x="2405547" y="2099202"/>
                </a:lnTo>
                <a:lnTo>
                  <a:pt x="2432705" y="2099550"/>
                </a:lnTo>
                <a:lnTo>
                  <a:pt x="2483966" y="2102858"/>
                </a:lnTo>
                <a:lnTo>
                  <a:pt x="2530963" y="2108831"/>
                </a:lnTo>
                <a:lnTo>
                  <a:pt x="2573465" y="2116493"/>
                </a:lnTo>
                <a:lnTo>
                  <a:pt x="2611240" y="2124864"/>
                </a:lnTo>
                <a:lnTo>
                  <a:pt x="2658534" y="2136614"/>
                </a:lnTo>
                <a:lnTo>
                  <a:pt x="2671684" y="2139826"/>
                </a:lnTo>
                <a:lnTo>
                  <a:pt x="2683480" y="2142482"/>
                </a:lnTo>
                <a:lnTo>
                  <a:pt x="2693891" y="2144460"/>
                </a:lnTo>
                <a:lnTo>
                  <a:pt x="2702890" y="2145638"/>
                </a:lnTo>
                <a:lnTo>
                  <a:pt x="2710447" y="2145894"/>
                </a:lnTo>
                <a:lnTo>
                  <a:pt x="2716533" y="2145104"/>
                </a:lnTo>
                <a:lnTo>
                  <a:pt x="2721119" y="2143148"/>
                </a:lnTo>
                <a:lnTo>
                  <a:pt x="2724176" y="2139902"/>
                </a:lnTo>
                <a:lnTo>
                  <a:pt x="2726365" y="2122373"/>
                </a:lnTo>
                <a:lnTo>
                  <a:pt x="2715588" y="2101575"/>
                </a:lnTo>
                <a:lnTo>
                  <a:pt x="2661128" y="2051408"/>
                </a:lnTo>
                <a:lnTo>
                  <a:pt x="2620437" y="2022659"/>
                </a:lnTo>
                <a:lnTo>
                  <a:pt x="2572768" y="1991878"/>
                </a:lnTo>
                <a:lnTo>
                  <a:pt x="2519617" y="1959377"/>
                </a:lnTo>
                <a:lnTo>
                  <a:pt x="2462480" y="1925463"/>
                </a:lnTo>
                <a:lnTo>
                  <a:pt x="2402854" y="1890449"/>
                </a:lnTo>
                <a:close/>
              </a:path>
            </a:pathLst>
          </a:custGeom>
          <a:ln w="6337">
            <a:solidFill>
              <a:srgbClr val="2FB888"/>
            </a:solidFill>
          </a:ln>
        </p:spPr>
        <p:txBody>
          <a:bodyPr wrap="square" lIns="0" tIns="0" rIns="0" bIns="0" rtlCol="0"/>
          <a:lstStyle/>
          <a:p>
            <a:endParaRPr/>
          </a:p>
        </p:txBody>
      </p:sp>
      <p:sp>
        <p:nvSpPr>
          <p:cNvPr id="4" name="object 4"/>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5" name="object 5"/>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7" name="object 7"/>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8" name="object 8"/>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9" name="object 9"/>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10" name="object 10"/>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2" name="object 12"/>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
            <a:ext cx="8881110" cy="539496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1"/>
            <a:ext cx="8880589" cy="5394728"/>
          </a:xfrm>
          <a:prstGeom prst="rect">
            <a:avLst/>
          </a:prstGeom>
          <a:blipFill>
            <a:blip r:embed="rId4" cstate="print"/>
            <a:stretch>
              <a:fillRect/>
            </a:stretch>
          </a:blipFill>
        </p:spPr>
        <p:txBody>
          <a:bodyPr wrap="square" lIns="0" tIns="0" rIns="0" bIns="0" rtlCol="0"/>
          <a:lstStyle/>
          <a:p>
            <a:endParaRPr/>
          </a:p>
        </p:txBody>
      </p:sp>
      <p:sp>
        <p:nvSpPr>
          <p:cNvPr id="26" name="object 26"/>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7" name="object 2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8" name="object 28"/>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9" name="object 2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0" name="object 30"/>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31" name="object 31"/>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32" name="object 32"/>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4" name="object 3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1"/>
            <a:ext cx="8880589" cy="5399999"/>
          </a:xfrm>
          <a:prstGeom prst="rect">
            <a:avLst/>
          </a:prstGeom>
          <a:blipFill>
            <a:blip r:embed="rId4" cstate="print"/>
            <a:stretch>
              <a:fillRect/>
            </a:stretch>
          </a:blipFill>
        </p:spPr>
        <p:txBody>
          <a:bodyPr wrap="square" lIns="0" tIns="0" rIns="0" bIns="0" rtlCol="0"/>
          <a:lstStyle/>
          <a:p>
            <a:endParaRPr/>
          </a:p>
        </p:txBody>
      </p:sp>
      <p:sp>
        <p:nvSpPr>
          <p:cNvPr id="26" name="object 26"/>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7" name="object 2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8" name="object 28"/>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9" name="object 2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0" name="object 30"/>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31" name="object 31"/>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32" name="object 32"/>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4" name="object 3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1"/>
            <a:ext cx="8880589" cy="5399999"/>
          </a:xfrm>
          <a:prstGeom prst="rect">
            <a:avLst/>
          </a:prstGeom>
          <a:blipFill>
            <a:blip r:embed="rId4" cstate="print"/>
            <a:stretch>
              <a:fillRect/>
            </a:stretch>
          </a:blipFill>
        </p:spPr>
        <p:txBody>
          <a:bodyPr wrap="square" lIns="0" tIns="0" rIns="0" bIns="0" rtlCol="0"/>
          <a:lstStyle/>
          <a:p>
            <a:endParaRPr/>
          </a:p>
        </p:txBody>
      </p:sp>
      <p:sp>
        <p:nvSpPr>
          <p:cNvPr id="26" name="object 26"/>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7" name="object 2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8" name="object 28"/>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9" name="object 2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0" name="object 30"/>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31" name="object 31"/>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32" name="object 32"/>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4" name="object 3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1"/>
            <a:ext cx="8880589" cy="5399999"/>
          </a:xfrm>
          <a:prstGeom prst="rect">
            <a:avLst/>
          </a:prstGeom>
          <a:blipFill>
            <a:blip r:embed="rId4" cstate="print"/>
            <a:stretch>
              <a:fillRect/>
            </a:stretch>
          </a:blipFill>
        </p:spPr>
        <p:txBody>
          <a:bodyPr wrap="square" lIns="0" tIns="0" rIns="0" bIns="0" rtlCol="0"/>
          <a:lstStyle/>
          <a:p>
            <a:endParaRPr/>
          </a:p>
        </p:txBody>
      </p:sp>
      <p:sp>
        <p:nvSpPr>
          <p:cNvPr id="26" name="object 26"/>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7" name="object 2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8" name="object 28"/>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9" name="object 2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0" name="object 30"/>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31" name="object 31"/>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32" name="object 32"/>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4" name="object 3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1"/>
            <a:ext cx="8880589" cy="5399999"/>
          </a:xfrm>
          <a:prstGeom prst="rect">
            <a:avLst/>
          </a:prstGeom>
          <a:blipFill>
            <a:blip r:embed="rId4" cstate="print"/>
            <a:stretch>
              <a:fillRect/>
            </a:stretch>
          </a:blipFill>
        </p:spPr>
        <p:txBody>
          <a:bodyPr wrap="square" lIns="0" tIns="0" rIns="0" bIns="0" rtlCol="0"/>
          <a:lstStyle/>
          <a:p>
            <a:endParaRPr/>
          </a:p>
        </p:txBody>
      </p:sp>
      <p:sp>
        <p:nvSpPr>
          <p:cNvPr id="26" name="object 26"/>
          <p:cNvSpPr txBox="1"/>
          <p:nvPr/>
        </p:nvSpPr>
        <p:spPr>
          <a:xfrm>
            <a:off x="9122509" y="3003194"/>
            <a:ext cx="233679" cy="91694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visua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27" name="object 2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8" name="object 28"/>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9" name="object 2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0" name="object 30"/>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31" name="object 31"/>
          <p:cNvSpPr/>
          <p:nvPr/>
        </p:nvSpPr>
        <p:spPr>
          <a:xfrm>
            <a:off x="9182257" y="2731096"/>
            <a:ext cx="90805" cy="92075"/>
          </a:xfrm>
          <a:custGeom>
            <a:avLst/>
            <a:gdLst/>
            <a:ahLst/>
            <a:cxnLst/>
            <a:rect l="l" t="t" r="r" b="b"/>
            <a:pathLst>
              <a:path w="90804" h="92075">
                <a:moveTo>
                  <a:pt x="26492" y="0"/>
                </a:moveTo>
                <a:lnTo>
                  <a:pt x="0" y="0"/>
                </a:lnTo>
                <a:lnTo>
                  <a:pt x="31470" y="91922"/>
                </a:lnTo>
                <a:lnTo>
                  <a:pt x="59562" y="91922"/>
                </a:lnTo>
                <a:lnTo>
                  <a:pt x="69428" y="62776"/>
                </a:lnTo>
                <a:lnTo>
                  <a:pt x="45872" y="62776"/>
                </a:lnTo>
                <a:lnTo>
                  <a:pt x="26492" y="0"/>
                </a:lnTo>
                <a:close/>
              </a:path>
              <a:path w="90804" h="92075">
                <a:moveTo>
                  <a:pt x="90677" y="0"/>
                </a:moveTo>
                <a:lnTo>
                  <a:pt x="65608" y="0"/>
                </a:lnTo>
                <a:lnTo>
                  <a:pt x="46227" y="62776"/>
                </a:lnTo>
                <a:lnTo>
                  <a:pt x="69428" y="62776"/>
                </a:lnTo>
                <a:lnTo>
                  <a:pt x="90677" y="0"/>
                </a:lnTo>
                <a:close/>
              </a:path>
            </a:pathLst>
          </a:custGeom>
          <a:solidFill>
            <a:srgbClr val="FFFFFF"/>
          </a:solidFill>
        </p:spPr>
        <p:txBody>
          <a:bodyPr wrap="square" lIns="0" tIns="0" rIns="0" bIns="0" rtlCol="0"/>
          <a:lstStyle/>
          <a:p>
            <a:endParaRPr/>
          </a:p>
        </p:txBody>
      </p:sp>
      <p:sp>
        <p:nvSpPr>
          <p:cNvPr id="32" name="object 32"/>
          <p:cNvSpPr/>
          <p:nvPr/>
        </p:nvSpPr>
        <p:spPr>
          <a:xfrm>
            <a:off x="9285668" y="2705658"/>
            <a:ext cx="6985" cy="58419"/>
          </a:xfrm>
          <a:custGeom>
            <a:avLst/>
            <a:gdLst/>
            <a:ahLst/>
            <a:cxnLst/>
            <a:rect l="l" t="t" r="r" b="b"/>
            <a:pathLst>
              <a:path w="6984" h="58419">
                <a:moveTo>
                  <a:pt x="6908" y="0"/>
                </a:moveTo>
                <a:lnTo>
                  <a:pt x="0" y="0"/>
                </a:lnTo>
                <a:lnTo>
                  <a:pt x="0" y="8470"/>
                </a:lnTo>
                <a:lnTo>
                  <a:pt x="6908" y="8470"/>
                </a:lnTo>
                <a:lnTo>
                  <a:pt x="6908" y="0"/>
                </a:lnTo>
                <a:close/>
              </a:path>
              <a:path w="6984" h="58419">
                <a:moveTo>
                  <a:pt x="6908" y="16040"/>
                </a:moveTo>
                <a:lnTo>
                  <a:pt x="0" y="16040"/>
                </a:lnTo>
                <a:lnTo>
                  <a:pt x="0" y="58153"/>
                </a:lnTo>
                <a:lnTo>
                  <a:pt x="6908" y="58153"/>
                </a:lnTo>
                <a:lnTo>
                  <a:pt x="6908" y="16040"/>
                </a:lnTo>
                <a:close/>
              </a:path>
            </a:pathLst>
          </a:custGeom>
          <a:solidFill>
            <a:srgbClr val="FFFFFF"/>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4" name="object 3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17797" y="2561380"/>
            <a:ext cx="2016125"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20" dirty="0">
                <a:solidFill>
                  <a:srgbClr val="58595B"/>
                </a:solidFill>
                <a:latin typeface="Times New Roman"/>
                <a:cs typeface="Times New Roman"/>
              </a:rPr>
              <a:t> </a:t>
            </a:r>
            <a:r>
              <a:rPr sz="2300" spc="-25" dirty="0">
                <a:solidFill>
                  <a:srgbClr val="58595B"/>
                </a:solidFill>
                <a:latin typeface="Cambria"/>
                <a:cs typeface="Cambria"/>
              </a:rPr>
              <a:t>credential</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45"/>
            <a:ext cx="0" cy="414020"/>
          </a:xfrm>
          <a:custGeom>
            <a:avLst/>
            <a:gdLst/>
            <a:ahLst/>
            <a:cxnLst/>
            <a:rect l="l" t="t" r="r" b="b"/>
            <a:pathLst>
              <a:path h="414019">
                <a:moveTo>
                  <a:pt x="0" y="0"/>
                </a:moveTo>
                <a:lnTo>
                  <a:pt x="0" y="413677"/>
                </a:lnTo>
              </a:path>
            </a:pathLst>
          </a:custGeom>
          <a:ln w="43713">
            <a:solidFill>
              <a:srgbClr val="FFFFFF"/>
            </a:solidFill>
          </a:ln>
        </p:spPr>
        <p:txBody>
          <a:bodyPr wrap="square" lIns="0" tIns="0" rIns="0" bIns="0" rtlCol="0"/>
          <a:lstStyle/>
          <a:p>
            <a:endParaRPr/>
          </a:p>
        </p:txBody>
      </p:sp>
      <p:sp>
        <p:nvSpPr>
          <p:cNvPr id="7" name="object 7"/>
          <p:cNvSpPr/>
          <p:nvPr/>
        </p:nvSpPr>
        <p:spPr>
          <a:xfrm>
            <a:off x="9152852" y="2703592"/>
            <a:ext cx="158750" cy="169545"/>
          </a:xfrm>
          <a:custGeom>
            <a:avLst/>
            <a:gdLst/>
            <a:ahLst/>
            <a:cxnLst/>
            <a:rect l="l" t="t" r="r" b="b"/>
            <a:pathLst>
              <a:path w="158750" h="169544">
                <a:moveTo>
                  <a:pt x="81991" y="0"/>
                </a:moveTo>
                <a:lnTo>
                  <a:pt x="39882" y="10093"/>
                </a:lnTo>
                <a:lnTo>
                  <a:pt x="12149" y="37423"/>
                </a:lnTo>
                <a:lnTo>
                  <a:pt x="336" y="77812"/>
                </a:lnTo>
                <a:lnTo>
                  <a:pt x="0" y="86969"/>
                </a:lnTo>
                <a:lnTo>
                  <a:pt x="365" y="95794"/>
                </a:lnTo>
                <a:lnTo>
                  <a:pt x="12960" y="134067"/>
                </a:lnTo>
                <a:lnTo>
                  <a:pt x="47993" y="162928"/>
                </a:lnTo>
                <a:lnTo>
                  <a:pt x="81064" y="168973"/>
                </a:lnTo>
                <a:lnTo>
                  <a:pt x="96345" y="167923"/>
                </a:lnTo>
                <a:lnTo>
                  <a:pt x="133565" y="152196"/>
                </a:lnTo>
                <a:lnTo>
                  <a:pt x="147178" y="136055"/>
                </a:lnTo>
                <a:lnTo>
                  <a:pt x="73926" y="136055"/>
                </a:lnTo>
                <a:lnTo>
                  <a:pt x="68122" y="134492"/>
                </a:lnTo>
                <a:lnTo>
                  <a:pt x="44716" y="97116"/>
                </a:lnTo>
                <a:lnTo>
                  <a:pt x="44094" y="91224"/>
                </a:lnTo>
                <a:lnTo>
                  <a:pt x="44094" y="79413"/>
                </a:lnTo>
                <a:lnTo>
                  <a:pt x="59220" y="41249"/>
                </a:lnTo>
                <a:lnTo>
                  <a:pt x="74637" y="33235"/>
                </a:lnTo>
                <a:lnTo>
                  <a:pt x="149585" y="33235"/>
                </a:lnTo>
                <a:lnTo>
                  <a:pt x="145669" y="26454"/>
                </a:lnTo>
                <a:lnTo>
                  <a:pt x="109486" y="3721"/>
                </a:lnTo>
                <a:lnTo>
                  <a:pt x="89073" y="231"/>
                </a:lnTo>
                <a:lnTo>
                  <a:pt x="81991" y="0"/>
                </a:lnTo>
                <a:close/>
              </a:path>
              <a:path w="158750" h="169544">
                <a:moveTo>
                  <a:pt x="158419" y="103416"/>
                </a:moveTo>
                <a:lnTo>
                  <a:pt x="115862" y="103416"/>
                </a:lnTo>
                <a:lnTo>
                  <a:pt x="114371" y="110497"/>
                </a:lnTo>
                <a:lnTo>
                  <a:pt x="112090" y="116822"/>
                </a:lnTo>
                <a:lnTo>
                  <a:pt x="80759" y="136055"/>
                </a:lnTo>
                <a:lnTo>
                  <a:pt x="147178" y="136055"/>
                </a:lnTo>
                <a:lnTo>
                  <a:pt x="150026" y="131621"/>
                </a:lnTo>
                <a:lnTo>
                  <a:pt x="155231" y="118472"/>
                </a:lnTo>
                <a:lnTo>
                  <a:pt x="158419" y="103416"/>
                </a:lnTo>
                <a:close/>
              </a:path>
              <a:path w="158750" h="169544">
                <a:moveTo>
                  <a:pt x="149585" y="33235"/>
                </a:moveTo>
                <a:lnTo>
                  <a:pt x="81686" y="33235"/>
                </a:lnTo>
                <a:lnTo>
                  <a:pt x="94324" y="34962"/>
                </a:lnTo>
                <a:lnTo>
                  <a:pt x="103970" y="40141"/>
                </a:lnTo>
                <a:lnTo>
                  <a:pt x="110627" y="48773"/>
                </a:lnTo>
                <a:lnTo>
                  <a:pt x="114300" y="60858"/>
                </a:lnTo>
                <a:lnTo>
                  <a:pt x="157480" y="60858"/>
                </a:lnTo>
                <a:lnTo>
                  <a:pt x="156665" y="53368"/>
                </a:lnTo>
                <a:lnTo>
                  <a:pt x="155152" y="46389"/>
                </a:lnTo>
                <a:lnTo>
                  <a:pt x="152940" y="39930"/>
                </a:lnTo>
                <a:lnTo>
                  <a:pt x="150025" y="33997"/>
                </a:lnTo>
                <a:lnTo>
                  <a:pt x="149585" y="33235"/>
                </a:lnTo>
                <a:close/>
              </a:path>
            </a:pathLst>
          </a:custGeom>
          <a:solidFill>
            <a:srgbClr val="FFFFFF"/>
          </a:solidFill>
        </p:spPr>
        <p:txBody>
          <a:bodyPr wrap="square" lIns="0" tIns="0" rIns="0" bIns="0" rtlCol="0"/>
          <a:lstStyle/>
          <a:p>
            <a:endParaRPr/>
          </a:p>
        </p:txBody>
      </p:sp>
      <p:sp>
        <p:nvSpPr>
          <p:cNvPr id="8" name="object 8"/>
          <p:cNvSpPr/>
          <p:nvPr/>
        </p:nvSpPr>
        <p:spPr>
          <a:xfrm>
            <a:off x="9328036" y="2678499"/>
            <a:ext cx="38735" cy="75565"/>
          </a:xfrm>
          <a:custGeom>
            <a:avLst/>
            <a:gdLst/>
            <a:ahLst/>
            <a:cxnLst/>
            <a:rect l="l" t="t" r="r" b="b"/>
            <a:pathLst>
              <a:path w="38734" h="75564">
                <a:moveTo>
                  <a:pt x="11379" y="1905"/>
                </a:moveTo>
                <a:lnTo>
                  <a:pt x="0" y="1905"/>
                </a:lnTo>
                <a:lnTo>
                  <a:pt x="0" y="75463"/>
                </a:lnTo>
                <a:lnTo>
                  <a:pt x="12090" y="75463"/>
                </a:lnTo>
                <a:lnTo>
                  <a:pt x="12090" y="37998"/>
                </a:lnTo>
                <a:lnTo>
                  <a:pt x="12572" y="33794"/>
                </a:lnTo>
                <a:lnTo>
                  <a:pt x="21343" y="17424"/>
                </a:lnTo>
                <a:lnTo>
                  <a:pt x="11379" y="17424"/>
                </a:lnTo>
                <a:lnTo>
                  <a:pt x="11379" y="1905"/>
                </a:lnTo>
                <a:close/>
              </a:path>
              <a:path w="38734" h="75564">
                <a:moveTo>
                  <a:pt x="32156" y="0"/>
                </a:moveTo>
                <a:lnTo>
                  <a:pt x="26746" y="1346"/>
                </a:lnTo>
                <a:lnTo>
                  <a:pt x="18199" y="7023"/>
                </a:lnTo>
                <a:lnTo>
                  <a:pt x="14604" y="11442"/>
                </a:lnTo>
                <a:lnTo>
                  <a:pt x="11658" y="17424"/>
                </a:lnTo>
                <a:lnTo>
                  <a:pt x="21343" y="17424"/>
                </a:lnTo>
                <a:lnTo>
                  <a:pt x="22910" y="16319"/>
                </a:lnTo>
                <a:lnTo>
                  <a:pt x="29730" y="13665"/>
                </a:lnTo>
                <a:lnTo>
                  <a:pt x="33870" y="13004"/>
                </a:lnTo>
                <a:lnTo>
                  <a:pt x="38696" y="13004"/>
                </a:lnTo>
                <a:lnTo>
                  <a:pt x="38696" y="190"/>
                </a:lnTo>
                <a:lnTo>
                  <a:pt x="32156"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24577" y="2344290"/>
            <a:ext cx="455295" cy="462915"/>
          </a:xfrm>
          <a:custGeom>
            <a:avLst/>
            <a:gdLst/>
            <a:ahLst/>
            <a:cxnLst/>
            <a:rect l="l" t="t" r="r" b="b"/>
            <a:pathLst>
              <a:path w="455295" h="462914">
                <a:moveTo>
                  <a:pt x="410460" y="56349"/>
                </a:moveTo>
                <a:lnTo>
                  <a:pt x="142958" y="56349"/>
                </a:lnTo>
                <a:lnTo>
                  <a:pt x="170867" y="32452"/>
                </a:lnTo>
                <a:lnTo>
                  <a:pt x="203383" y="14758"/>
                </a:lnTo>
                <a:lnTo>
                  <a:pt x="240085" y="3773"/>
                </a:lnTo>
                <a:lnTo>
                  <a:pt x="280551" y="0"/>
                </a:lnTo>
                <a:lnTo>
                  <a:pt x="329756" y="6021"/>
                </a:lnTo>
                <a:lnTo>
                  <a:pt x="372185" y="23423"/>
                </a:lnTo>
                <a:lnTo>
                  <a:pt x="406871" y="51212"/>
                </a:lnTo>
                <a:lnTo>
                  <a:pt x="410460" y="56349"/>
                </a:lnTo>
                <a:close/>
              </a:path>
              <a:path w="455295" h="462914">
                <a:moveTo>
                  <a:pt x="142958" y="462521"/>
                </a:moveTo>
                <a:lnTo>
                  <a:pt x="0" y="462521"/>
                </a:lnTo>
                <a:lnTo>
                  <a:pt x="0" y="13411"/>
                </a:lnTo>
                <a:lnTo>
                  <a:pt x="142958" y="13411"/>
                </a:lnTo>
                <a:lnTo>
                  <a:pt x="142958" y="56349"/>
                </a:lnTo>
                <a:lnTo>
                  <a:pt x="410460" y="56349"/>
                </a:lnTo>
                <a:lnTo>
                  <a:pt x="432846" y="88395"/>
                </a:lnTo>
                <a:lnTo>
                  <a:pt x="447295" y="128816"/>
                </a:lnTo>
                <a:lnTo>
                  <a:pt x="235879" y="128816"/>
                </a:lnTo>
                <a:lnTo>
                  <a:pt x="197612" y="136182"/>
                </a:lnTo>
                <a:lnTo>
                  <a:pt x="168309" y="158897"/>
                </a:lnTo>
                <a:lnTo>
                  <a:pt x="149561" y="197883"/>
                </a:lnTo>
                <a:lnTo>
                  <a:pt x="142958" y="254063"/>
                </a:lnTo>
                <a:lnTo>
                  <a:pt x="142958" y="462521"/>
                </a:lnTo>
                <a:close/>
              </a:path>
              <a:path w="455295" h="462914">
                <a:moveTo>
                  <a:pt x="454787" y="462521"/>
                </a:moveTo>
                <a:lnTo>
                  <a:pt x="312717" y="462521"/>
                </a:lnTo>
                <a:lnTo>
                  <a:pt x="312717" y="217385"/>
                </a:lnTo>
                <a:lnTo>
                  <a:pt x="307120" y="181279"/>
                </a:lnTo>
                <a:lnTo>
                  <a:pt x="291388" y="153307"/>
                </a:lnTo>
                <a:lnTo>
                  <a:pt x="267111" y="135232"/>
                </a:lnTo>
                <a:lnTo>
                  <a:pt x="235879" y="128816"/>
                </a:lnTo>
                <a:lnTo>
                  <a:pt x="447295" y="128816"/>
                </a:lnTo>
                <a:lnTo>
                  <a:pt x="449140" y="133979"/>
                </a:lnTo>
                <a:lnTo>
                  <a:pt x="454787" y="186969"/>
                </a:lnTo>
                <a:lnTo>
                  <a:pt x="454787" y="462521"/>
                </a:lnTo>
                <a:close/>
              </a:path>
            </a:pathLst>
          </a:custGeom>
          <a:solidFill>
            <a:srgbClr val="8E9C9C"/>
          </a:solidFill>
        </p:spPr>
        <p:txBody>
          <a:bodyPr wrap="square" lIns="0" tIns="0" rIns="0" bIns="0" rtlCol="0"/>
          <a:lstStyle/>
          <a:p>
            <a:endParaRPr/>
          </a:p>
        </p:txBody>
      </p:sp>
      <p:sp>
        <p:nvSpPr>
          <p:cNvPr id="3" name="object 3"/>
          <p:cNvSpPr/>
          <p:nvPr/>
        </p:nvSpPr>
        <p:spPr>
          <a:xfrm>
            <a:off x="5156465" y="2344282"/>
            <a:ext cx="414655" cy="476250"/>
          </a:xfrm>
          <a:custGeom>
            <a:avLst/>
            <a:gdLst/>
            <a:ahLst/>
            <a:cxnLst/>
            <a:rect l="l" t="t" r="r" b="b"/>
            <a:pathLst>
              <a:path w="414654" h="476250">
                <a:moveTo>
                  <a:pt x="407823" y="369480"/>
                </a:moveTo>
                <a:lnTo>
                  <a:pt x="218895" y="369480"/>
                </a:lnTo>
                <a:lnTo>
                  <a:pt x="243840" y="366643"/>
                </a:lnTo>
                <a:lnTo>
                  <a:pt x="262009" y="358973"/>
                </a:lnTo>
                <a:lnTo>
                  <a:pt x="273177" y="347594"/>
                </a:lnTo>
                <a:lnTo>
                  <a:pt x="276974" y="333692"/>
                </a:lnTo>
                <a:lnTo>
                  <a:pt x="274644" y="322988"/>
                </a:lnTo>
                <a:lnTo>
                  <a:pt x="267038" y="313791"/>
                </a:lnTo>
                <a:lnTo>
                  <a:pt x="253232" y="306271"/>
                </a:lnTo>
                <a:lnTo>
                  <a:pt x="232302" y="300596"/>
                </a:lnTo>
                <a:lnTo>
                  <a:pt x="141157" y="282701"/>
                </a:lnTo>
                <a:lnTo>
                  <a:pt x="85721" y="265819"/>
                </a:lnTo>
                <a:lnTo>
                  <a:pt x="44778" y="238199"/>
                </a:lnTo>
                <a:lnTo>
                  <a:pt x="19414" y="200175"/>
                </a:lnTo>
                <a:lnTo>
                  <a:pt x="10717" y="152082"/>
                </a:lnTo>
                <a:lnTo>
                  <a:pt x="17133" y="108820"/>
                </a:lnTo>
                <a:lnTo>
                  <a:pt x="35535" y="71697"/>
                </a:lnTo>
                <a:lnTo>
                  <a:pt x="64660" y="41484"/>
                </a:lnTo>
                <a:lnTo>
                  <a:pt x="103241" y="18950"/>
                </a:lnTo>
                <a:lnTo>
                  <a:pt x="150014" y="4865"/>
                </a:lnTo>
                <a:lnTo>
                  <a:pt x="203713" y="0"/>
                </a:lnTo>
                <a:lnTo>
                  <a:pt x="256344" y="4138"/>
                </a:lnTo>
                <a:lnTo>
                  <a:pt x="302197" y="16105"/>
                </a:lnTo>
                <a:lnTo>
                  <a:pt x="340753" y="35229"/>
                </a:lnTo>
                <a:lnTo>
                  <a:pt x="371489" y="60839"/>
                </a:lnTo>
                <a:lnTo>
                  <a:pt x="393887" y="92263"/>
                </a:lnTo>
                <a:lnTo>
                  <a:pt x="397490" y="101993"/>
                </a:lnTo>
                <a:lnTo>
                  <a:pt x="201924" y="101993"/>
                </a:lnTo>
                <a:lnTo>
                  <a:pt x="177759" y="105180"/>
                </a:lnTo>
                <a:lnTo>
                  <a:pt x="162055" y="113398"/>
                </a:lnTo>
                <a:lnTo>
                  <a:pt x="153554" y="124635"/>
                </a:lnTo>
                <a:lnTo>
                  <a:pt x="150999" y="136880"/>
                </a:lnTo>
                <a:lnTo>
                  <a:pt x="152282" y="146174"/>
                </a:lnTo>
                <a:lnTo>
                  <a:pt x="157249" y="154881"/>
                </a:lnTo>
                <a:lnTo>
                  <a:pt x="167577" y="162414"/>
                </a:lnTo>
                <a:lnTo>
                  <a:pt x="184941" y="168186"/>
                </a:lnTo>
                <a:lnTo>
                  <a:pt x="290381" y="189661"/>
                </a:lnTo>
                <a:lnTo>
                  <a:pt x="345595" y="209008"/>
                </a:lnTo>
                <a:lnTo>
                  <a:pt x="384310" y="239090"/>
                </a:lnTo>
                <a:lnTo>
                  <a:pt x="407110" y="278229"/>
                </a:lnTo>
                <a:lnTo>
                  <a:pt x="414580" y="324751"/>
                </a:lnTo>
                <a:lnTo>
                  <a:pt x="407823" y="369480"/>
                </a:lnTo>
                <a:close/>
              </a:path>
              <a:path w="414654" h="476250">
                <a:moveTo>
                  <a:pt x="276974" y="154774"/>
                </a:moveTo>
                <a:lnTo>
                  <a:pt x="269519" y="134826"/>
                </a:lnTo>
                <a:lnTo>
                  <a:pt x="254189" y="117982"/>
                </a:lnTo>
                <a:lnTo>
                  <a:pt x="231489" y="106340"/>
                </a:lnTo>
                <a:lnTo>
                  <a:pt x="201924" y="101993"/>
                </a:lnTo>
                <a:lnTo>
                  <a:pt x="397490" y="101993"/>
                </a:lnTo>
                <a:lnTo>
                  <a:pt x="407426" y="128828"/>
                </a:lnTo>
                <a:lnTo>
                  <a:pt x="276974" y="154774"/>
                </a:lnTo>
                <a:close/>
              </a:path>
              <a:path w="414654" h="476250">
                <a:moveTo>
                  <a:pt x="210854" y="475945"/>
                </a:moveTo>
                <a:lnTo>
                  <a:pt x="159683" y="472668"/>
                </a:lnTo>
                <a:lnTo>
                  <a:pt x="112705" y="462558"/>
                </a:lnTo>
                <a:lnTo>
                  <a:pt x="71585" y="445191"/>
                </a:lnTo>
                <a:lnTo>
                  <a:pt x="37985" y="420145"/>
                </a:lnTo>
                <a:lnTo>
                  <a:pt x="13569" y="386998"/>
                </a:lnTo>
                <a:lnTo>
                  <a:pt x="0" y="345325"/>
                </a:lnTo>
                <a:lnTo>
                  <a:pt x="139381" y="316699"/>
                </a:lnTo>
                <a:lnTo>
                  <a:pt x="149040" y="341175"/>
                </a:lnTo>
                <a:lnTo>
                  <a:pt x="167076" y="357515"/>
                </a:lnTo>
                <a:lnTo>
                  <a:pt x="191142" y="366643"/>
                </a:lnTo>
                <a:lnTo>
                  <a:pt x="218895" y="369480"/>
                </a:lnTo>
                <a:lnTo>
                  <a:pt x="407823" y="369480"/>
                </a:lnTo>
                <a:lnTo>
                  <a:pt x="407680" y="370430"/>
                </a:lnTo>
                <a:lnTo>
                  <a:pt x="387972" y="408083"/>
                </a:lnTo>
                <a:lnTo>
                  <a:pt x="356947" y="437586"/>
                </a:lnTo>
                <a:lnTo>
                  <a:pt x="316092" y="458813"/>
                </a:lnTo>
                <a:lnTo>
                  <a:pt x="266898" y="471641"/>
                </a:lnTo>
                <a:lnTo>
                  <a:pt x="210854" y="475945"/>
                </a:lnTo>
                <a:close/>
              </a:path>
            </a:pathLst>
          </a:custGeom>
          <a:solidFill>
            <a:srgbClr val="8E9C9C"/>
          </a:solidFill>
        </p:spPr>
        <p:txBody>
          <a:bodyPr wrap="square" lIns="0" tIns="0" rIns="0" bIns="0" rtlCol="0"/>
          <a:lstStyle/>
          <a:p>
            <a:endParaRPr/>
          </a:p>
        </p:txBody>
      </p:sp>
      <p:sp>
        <p:nvSpPr>
          <p:cNvPr id="4" name="object 4"/>
          <p:cNvSpPr/>
          <p:nvPr/>
        </p:nvSpPr>
        <p:spPr>
          <a:xfrm>
            <a:off x="5592745" y="2368588"/>
            <a:ext cx="97790" cy="0"/>
          </a:xfrm>
          <a:custGeom>
            <a:avLst/>
            <a:gdLst/>
            <a:ahLst/>
            <a:cxnLst/>
            <a:rect l="l" t="t" r="r" b="b"/>
            <a:pathLst>
              <a:path w="97789">
                <a:moveTo>
                  <a:pt x="0" y="0"/>
                </a:moveTo>
                <a:lnTo>
                  <a:pt x="97778" y="0"/>
                </a:lnTo>
              </a:path>
            </a:pathLst>
          </a:custGeom>
          <a:ln w="23571">
            <a:solidFill>
              <a:srgbClr val="8E9C9C"/>
            </a:solidFill>
          </a:ln>
        </p:spPr>
        <p:txBody>
          <a:bodyPr wrap="square" lIns="0" tIns="0" rIns="0" bIns="0" rtlCol="0"/>
          <a:lstStyle/>
          <a:p>
            <a:endParaRPr/>
          </a:p>
        </p:txBody>
      </p:sp>
      <p:sp>
        <p:nvSpPr>
          <p:cNvPr id="5" name="object 5"/>
          <p:cNvSpPr/>
          <p:nvPr/>
        </p:nvSpPr>
        <p:spPr>
          <a:xfrm>
            <a:off x="5641635" y="2380374"/>
            <a:ext cx="0" cy="86360"/>
          </a:xfrm>
          <a:custGeom>
            <a:avLst/>
            <a:gdLst/>
            <a:ahLst/>
            <a:cxnLst/>
            <a:rect l="l" t="t" r="r" b="b"/>
            <a:pathLst>
              <a:path h="86360">
                <a:moveTo>
                  <a:pt x="0" y="0"/>
                </a:moveTo>
                <a:lnTo>
                  <a:pt x="0" y="86118"/>
                </a:lnTo>
              </a:path>
            </a:pathLst>
          </a:custGeom>
          <a:ln w="26826">
            <a:solidFill>
              <a:srgbClr val="8E9C9C"/>
            </a:solidFill>
          </a:ln>
        </p:spPr>
        <p:txBody>
          <a:bodyPr wrap="square" lIns="0" tIns="0" rIns="0" bIns="0" rtlCol="0"/>
          <a:lstStyle/>
          <a:p>
            <a:endParaRPr/>
          </a:p>
        </p:txBody>
      </p:sp>
      <p:sp>
        <p:nvSpPr>
          <p:cNvPr id="6" name="object 6"/>
          <p:cNvSpPr/>
          <p:nvPr/>
        </p:nvSpPr>
        <p:spPr>
          <a:xfrm>
            <a:off x="5704646" y="2356795"/>
            <a:ext cx="127000" cy="109855"/>
          </a:xfrm>
          <a:custGeom>
            <a:avLst/>
            <a:gdLst/>
            <a:ahLst/>
            <a:cxnLst/>
            <a:rect l="l" t="t" r="r" b="b"/>
            <a:pathLst>
              <a:path w="127000" h="109855">
                <a:moveTo>
                  <a:pt x="26166" y="109702"/>
                </a:moveTo>
                <a:lnTo>
                  <a:pt x="0" y="109702"/>
                </a:lnTo>
                <a:lnTo>
                  <a:pt x="0" y="0"/>
                </a:lnTo>
                <a:lnTo>
                  <a:pt x="26496" y="0"/>
                </a:lnTo>
                <a:lnTo>
                  <a:pt x="53412" y="50926"/>
                </a:lnTo>
                <a:lnTo>
                  <a:pt x="26166" y="50926"/>
                </a:lnTo>
                <a:lnTo>
                  <a:pt x="26166" y="109702"/>
                </a:lnTo>
                <a:close/>
              </a:path>
              <a:path w="127000" h="109855">
                <a:moveTo>
                  <a:pt x="90592" y="69595"/>
                </a:moveTo>
                <a:lnTo>
                  <a:pt x="63279" y="69595"/>
                </a:lnTo>
                <a:lnTo>
                  <a:pt x="100074" y="0"/>
                </a:lnTo>
                <a:lnTo>
                  <a:pt x="126406" y="0"/>
                </a:lnTo>
                <a:lnTo>
                  <a:pt x="126406" y="51257"/>
                </a:lnTo>
                <a:lnTo>
                  <a:pt x="100239" y="51257"/>
                </a:lnTo>
                <a:lnTo>
                  <a:pt x="90592" y="69595"/>
                </a:lnTo>
                <a:close/>
              </a:path>
              <a:path w="127000" h="109855">
                <a:moveTo>
                  <a:pt x="69494" y="109702"/>
                </a:moveTo>
                <a:lnTo>
                  <a:pt x="57076" y="109702"/>
                </a:lnTo>
                <a:lnTo>
                  <a:pt x="26166" y="50926"/>
                </a:lnTo>
                <a:lnTo>
                  <a:pt x="53412" y="50926"/>
                </a:lnTo>
                <a:lnTo>
                  <a:pt x="63279" y="69595"/>
                </a:lnTo>
                <a:lnTo>
                  <a:pt x="90592" y="69595"/>
                </a:lnTo>
                <a:lnTo>
                  <a:pt x="69494" y="109702"/>
                </a:lnTo>
                <a:close/>
              </a:path>
              <a:path w="127000" h="109855">
                <a:moveTo>
                  <a:pt x="126406" y="109702"/>
                </a:moveTo>
                <a:lnTo>
                  <a:pt x="100239" y="109702"/>
                </a:lnTo>
                <a:lnTo>
                  <a:pt x="100239" y="51257"/>
                </a:lnTo>
                <a:lnTo>
                  <a:pt x="126406" y="51257"/>
                </a:lnTo>
                <a:lnTo>
                  <a:pt x="126406" y="109702"/>
                </a:lnTo>
                <a:close/>
              </a:path>
            </a:pathLst>
          </a:custGeom>
          <a:solidFill>
            <a:srgbClr val="8E9C9C"/>
          </a:solidFill>
        </p:spPr>
        <p:txBody>
          <a:bodyPr wrap="square" lIns="0" tIns="0" rIns="0" bIns="0" rtlCol="0"/>
          <a:lstStyle/>
          <a:p>
            <a:endParaRPr/>
          </a:p>
        </p:txBody>
      </p:sp>
      <p:sp>
        <p:nvSpPr>
          <p:cNvPr id="7" name="object 7"/>
          <p:cNvSpPr/>
          <p:nvPr/>
        </p:nvSpPr>
        <p:spPr>
          <a:xfrm>
            <a:off x="3363679" y="2356474"/>
            <a:ext cx="142240" cy="450850"/>
          </a:xfrm>
          <a:custGeom>
            <a:avLst/>
            <a:gdLst/>
            <a:ahLst/>
            <a:cxnLst/>
            <a:rect l="l" t="t" r="r" b="b"/>
            <a:pathLst>
              <a:path w="142239" h="450850">
                <a:moveTo>
                  <a:pt x="0" y="0"/>
                </a:moveTo>
                <a:lnTo>
                  <a:pt x="142133" y="0"/>
                </a:lnTo>
                <a:lnTo>
                  <a:pt x="142133" y="450392"/>
                </a:lnTo>
                <a:lnTo>
                  <a:pt x="0" y="450392"/>
                </a:lnTo>
                <a:lnTo>
                  <a:pt x="0" y="0"/>
                </a:lnTo>
                <a:close/>
              </a:path>
            </a:pathLst>
          </a:custGeom>
          <a:solidFill>
            <a:srgbClr val="8E9C9C"/>
          </a:solidFill>
        </p:spPr>
        <p:txBody>
          <a:bodyPr wrap="square" lIns="0" tIns="0" rIns="0" bIns="0" rtlCol="0"/>
          <a:lstStyle/>
          <a:p>
            <a:endParaRPr/>
          </a:p>
        </p:txBody>
      </p:sp>
      <p:sp>
        <p:nvSpPr>
          <p:cNvPr id="8" name="object 8"/>
          <p:cNvSpPr/>
          <p:nvPr/>
        </p:nvSpPr>
        <p:spPr>
          <a:xfrm>
            <a:off x="3570055" y="2334297"/>
            <a:ext cx="494665" cy="495300"/>
          </a:xfrm>
          <a:custGeom>
            <a:avLst/>
            <a:gdLst/>
            <a:ahLst/>
            <a:cxnLst/>
            <a:rect l="l" t="t" r="r" b="b"/>
            <a:pathLst>
              <a:path w="494664" h="495300">
                <a:moveTo>
                  <a:pt x="247053" y="494728"/>
                </a:moveTo>
                <a:lnTo>
                  <a:pt x="197265" y="489702"/>
                </a:lnTo>
                <a:lnTo>
                  <a:pt x="150891" y="475289"/>
                </a:lnTo>
                <a:lnTo>
                  <a:pt x="108925" y="452483"/>
                </a:lnTo>
                <a:lnTo>
                  <a:pt x="72362" y="422279"/>
                </a:lnTo>
                <a:lnTo>
                  <a:pt x="42194" y="385671"/>
                </a:lnTo>
                <a:lnTo>
                  <a:pt x="19415" y="343654"/>
                </a:lnTo>
                <a:lnTo>
                  <a:pt x="5019" y="297222"/>
                </a:lnTo>
                <a:lnTo>
                  <a:pt x="0" y="247370"/>
                </a:lnTo>
                <a:lnTo>
                  <a:pt x="5019" y="197518"/>
                </a:lnTo>
                <a:lnTo>
                  <a:pt x="19415" y="151084"/>
                </a:lnTo>
                <a:lnTo>
                  <a:pt x="42194" y="109065"/>
                </a:lnTo>
                <a:lnTo>
                  <a:pt x="72362" y="72455"/>
                </a:lnTo>
                <a:lnTo>
                  <a:pt x="108925" y="42248"/>
                </a:lnTo>
                <a:lnTo>
                  <a:pt x="150891" y="19440"/>
                </a:lnTo>
                <a:lnTo>
                  <a:pt x="197265" y="5025"/>
                </a:lnTo>
                <a:lnTo>
                  <a:pt x="247053" y="0"/>
                </a:lnTo>
                <a:lnTo>
                  <a:pt x="296842" y="5025"/>
                </a:lnTo>
                <a:lnTo>
                  <a:pt x="343215" y="19440"/>
                </a:lnTo>
                <a:lnTo>
                  <a:pt x="385181" y="42248"/>
                </a:lnTo>
                <a:lnTo>
                  <a:pt x="421745" y="72455"/>
                </a:lnTo>
                <a:lnTo>
                  <a:pt x="451913" y="109065"/>
                </a:lnTo>
                <a:lnTo>
                  <a:pt x="464299" y="131914"/>
                </a:lnTo>
                <a:lnTo>
                  <a:pt x="247053" y="131914"/>
                </a:lnTo>
                <a:lnTo>
                  <a:pt x="201892" y="141043"/>
                </a:lnTo>
                <a:lnTo>
                  <a:pt x="165015" y="165938"/>
                </a:lnTo>
                <a:lnTo>
                  <a:pt x="140152" y="202862"/>
                </a:lnTo>
                <a:lnTo>
                  <a:pt x="131035" y="248081"/>
                </a:lnTo>
                <a:lnTo>
                  <a:pt x="140152" y="293302"/>
                </a:lnTo>
                <a:lnTo>
                  <a:pt x="165015" y="330231"/>
                </a:lnTo>
                <a:lnTo>
                  <a:pt x="201892" y="355130"/>
                </a:lnTo>
                <a:lnTo>
                  <a:pt x="247053" y="364261"/>
                </a:lnTo>
                <a:lnTo>
                  <a:pt x="463520" y="364261"/>
                </a:lnTo>
                <a:lnTo>
                  <a:pt x="451913" y="385671"/>
                </a:lnTo>
                <a:lnTo>
                  <a:pt x="421745" y="422279"/>
                </a:lnTo>
                <a:lnTo>
                  <a:pt x="385181" y="452483"/>
                </a:lnTo>
                <a:lnTo>
                  <a:pt x="343215" y="475289"/>
                </a:lnTo>
                <a:lnTo>
                  <a:pt x="296842" y="489702"/>
                </a:lnTo>
                <a:lnTo>
                  <a:pt x="247053" y="494728"/>
                </a:lnTo>
                <a:close/>
              </a:path>
              <a:path w="494664" h="495300">
                <a:moveTo>
                  <a:pt x="463520" y="364261"/>
                </a:moveTo>
                <a:lnTo>
                  <a:pt x="247053" y="364261"/>
                </a:lnTo>
                <a:lnTo>
                  <a:pt x="292216" y="355130"/>
                </a:lnTo>
                <a:lnTo>
                  <a:pt x="329098" y="330231"/>
                </a:lnTo>
                <a:lnTo>
                  <a:pt x="353965" y="293302"/>
                </a:lnTo>
                <a:lnTo>
                  <a:pt x="363084" y="248081"/>
                </a:lnTo>
                <a:lnTo>
                  <a:pt x="353965" y="202862"/>
                </a:lnTo>
                <a:lnTo>
                  <a:pt x="329098" y="165938"/>
                </a:lnTo>
                <a:lnTo>
                  <a:pt x="292216" y="141043"/>
                </a:lnTo>
                <a:lnTo>
                  <a:pt x="247053" y="131914"/>
                </a:lnTo>
                <a:lnTo>
                  <a:pt x="464299" y="131914"/>
                </a:lnTo>
                <a:lnTo>
                  <a:pt x="474691" y="151084"/>
                </a:lnTo>
                <a:lnTo>
                  <a:pt x="489087" y="197518"/>
                </a:lnTo>
                <a:lnTo>
                  <a:pt x="494107" y="247370"/>
                </a:lnTo>
                <a:lnTo>
                  <a:pt x="489087" y="297222"/>
                </a:lnTo>
                <a:lnTo>
                  <a:pt x="474691" y="343654"/>
                </a:lnTo>
                <a:lnTo>
                  <a:pt x="463520" y="364261"/>
                </a:lnTo>
                <a:close/>
              </a:path>
            </a:pathLst>
          </a:custGeom>
          <a:solidFill>
            <a:srgbClr val="8E9C9C"/>
          </a:solidFill>
        </p:spPr>
        <p:txBody>
          <a:bodyPr wrap="square" lIns="0" tIns="0" rIns="0" bIns="0" rtlCol="0"/>
          <a:lstStyle/>
          <a:p>
            <a:endParaRPr/>
          </a:p>
        </p:txBody>
      </p:sp>
      <p:sp>
        <p:nvSpPr>
          <p:cNvPr id="9" name="object 9"/>
          <p:cNvSpPr/>
          <p:nvPr/>
        </p:nvSpPr>
        <p:spPr>
          <a:xfrm>
            <a:off x="3348530" y="2112641"/>
            <a:ext cx="172720" cy="172720"/>
          </a:xfrm>
          <a:custGeom>
            <a:avLst/>
            <a:gdLst/>
            <a:ahLst/>
            <a:cxnLst/>
            <a:rect l="l" t="t" r="r" b="b"/>
            <a:pathLst>
              <a:path w="172720" h="172719">
                <a:moveTo>
                  <a:pt x="86211" y="172643"/>
                </a:moveTo>
                <a:lnTo>
                  <a:pt x="52653" y="165860"/>
                </a:lnTo>
                <a:lnTo>
                  <a:pt x="25250" y="147361"/>
                </a:lnTo>
                <a:lnTo>
                  <a:pt x="6774" y="119922"/>
                </a:lnTo>
                <a:lnTo>
                  <a:pt x="0" y="86321"/>
                </a:lnTo>
                <a:lnTo>
                  <a:pt x="6774" y="52720"/>
                </a:lnTo>
                <a:lnTo>
                  <a:pt x="25250" y="25282"/>
                </a:lnTo>
                <a:lnTo>
                  <a:pt x="52653" y="6783"/>
                </a:lnTo>
                <a:lnTo>
                  <a:pt x="86211" y="0"/>
                </a:lnTo>
                <a:lnTo>
                  <a:pt x="119769" y="6783"/>
                </a:lnTo>
                <a:lnTo>
                  <a:pt x="147172" y="25282"/>
                </a:lnTo>
                <a:lnTo>
                  <a:pt x="165647" y="52720"/>
                </a:lnTo>
                <a:lnTo>
                  <a:pt x="172422" y="86321"/>
                </a:lnTo>
                <a:lnTo>
                  <a:pt x="165647" y="119922"/>
                </a:lnTo>
                <a:lnTo>
                  <a:pt x="147172" y="147361"/>
                </a:lnTo>
                <a:lnTo>
                  <a:pt x="119769" y="165860"/>
                </a:lnTo>
                <a:lnTo>
                  <a:pt x="86211" y="172643"/>
                </a:lnTo>
                <a:close/>
              </a:path>
            </a:pathLst>
          </a:custGeom>
          <a:solidFill>
            <a:srgbClr val="8E9C9C"/>
          </a:solidFill>
        </p:spPr>
        <p:txBody>
          <a:bodyPr wrap="square" lIns="0" tIns="0" rIns="0" bIns="0" rtlCol="0"/>
          <a:lstStyle/>
          <a:p>
            <a:endParaRPr/>
          </a:p>
        </p:txBody>
      </p:sp>
      <p:sp>
        <p:nvSpPr>
          <p:cNvPr id="10" name="object 10"/>
          <p:cNvSpPr/>
          <p:nvPr/>
        </p:nvSpPr>
        <p:spPr>
          <a:xfrm>
            <a:off x="4632382" y="2334297"/>
            <a:ext cx="494665" cy="495300"/>
          </a:xfrm>
          <a:custGeom>
            <a:avLst/>
            <a:gdLst/>
            <a:ahLst/>
            <a:cxnLst/>
            <a:rect l="l" t="t" r="r" b="b"/>
            <a:pathLst>
              <a:path w="494664" h="495300">
                <a:moveTo>
                  <a:pt x="247053" y="494728"/>
                </a:moveTo>
                <a:lnTo>
                  <a:pt x="197265" y="489702"/>
                </a:lnTo>
                <a:lnTo>
                  <a:pt x="150891" y="475289"/>
                </a:lnTo>
                <a:lnTo>
                  <a:pt x="108925" y="452483"/>
                </a:lnTo>
                <a:lnTo>
                  <a:pt x="72362" y="422279"/>
                </a:lnTo>
                <a:lnTo>
                  <a:pt x="42194" y="385671"/>
                </a:lnTo>
                <a:lnTo>
                  <a:pt x="19415" y="343654"/>
                </a:lnTo>
                <a:lnTo>
                  <a:pt x="5019" y="297222"/>
                </a:lnTo>
                <a:lnTo>
                  <a:pt x="0" y="247370"/>
                </a:lnTo>
                <a:lnTo>
                  <a:pt x="5019" y="197518"/>
                </a:lnTo>
                <a:lnTo>
                  <a:pt x="19415" y="151084"/>
                </a:lnTo>
                <a:lnTo>
                  <a:pt x="42194" y="109065"/>
                </a:lnTo>
                <a:lnTo>
                  <a:pt x="72362" y="72455"/>
                </a:lnTo>
                <a:lnTo>
                  <a:pt x="108925" y="42248"/>
                </a:lnTo>
                <a:lnTo>
                  <a:pt x="150891" y="19440"/>
                </a:lnTo>
                <a:lnTo>
                  <a:pt x="197265" y="5025"/>
                </a:lnTo>
                <a:lnTo>
                  <a:pt x="247053" y="0"/>
                </a:lnTo>
                <a:lnTo>
                  <a:pt x="296842" y="5025"/>
                </a:lnTo>
                <a:lnTo>
                  <a:pt x="343215" y="19440"/>
                </a:lnTo>
                <a:lnTo>
                  <a:pt x="385181" y="42248"/>
                </a:lnTo>
                <a:lnTo>
                  <a:pt x="421745" y="72455"/>
                </a:lnTo>
                <a:lnTo>
                  <a:pt x="451913" y="109065"/>
                </a:lnTo>
                <a:lnTo>
                  <a:pt x="464299" y="131914"/>
                </a:lnTo>
                <a:lnTo>
                  <a:pt x="247586" y="131914"/>
                </a:lnTo>
                <a:lnTo>
                  <a:pt x="202425" y="141043"/>
                </a:lnTo>
                <a:lnTo>
                  <a:pt x="165548" y="165938"/>
                </a:lnTo>
                <a:lnTo>
                  <a:pt x="140685" y="202862"/>
                </a:lnTo>
                <a:lnTo>
                  <a:pt x="131568" y="248081"/>
                </a:lnTo>
                <a:lnTo>
                  <a:pt x="140685" y="293302"/>
                </a:lnTo>
                <a:lnTo>
                  <a:pt x="165548" y="330231"/>
                </a:lnTo>
                <a:lnTo>
                  <a:pt x="202425" y="355130"/>
                </a:lnTo>
                <a:lnTo>
                  <a:pt x="247586" y="364261"/>
                </a:lnTo>
                <a:lnTo>
                  <a:pt x="463520" y="364261"/>
                </a:lnTo>
                <a:lnTo>
                  <a:pt x="451913" y="385671"/>
                </a:lnTo>
                <a:lnTo>
                  <a:pt x="421745" y="422279"/>
                </a:lnTo>
                <a:lnTo>
                  <a:pt x="385181" y="452483"/>
                </a:lnTo>
                <a:lnTo>
                  <a:pt x="343215" y="475289"/>
                </a:lnTo>
                <a:lnTo>
                  <a:pt x="296842" y="489702"/>
                </a:lnTo>
                <a:lnTo>
                  <a:pt x="247053" y="494728"/>
                </a:lnTo>
                <a:close/>
              </a:path>
              <a:path w="494664" h="495300">
                <a:moveTo>
                  <a:pt x="463520" y="364261"/>
                </a:moveTo>
                <a:lnTo>
                  <a:pt x="247586" y="364261"/>
                </a:lnTo>
                <a:lnTo>
                  <a:pt x="292749" y="355130"/>
                </a:lnTo>
                <a:lnTo>
                  <a:pt x="329631" y="330231"/>
                </a:lnTo>
                <a:lnTo>
                  <a:pt x="354498" y="293302"/>
                </a:lnTo>
                <a:lnTo>
                  <a:pt x="363617" y="248081"/>
                </a:lnTo>
                <a:lnTo>
                  <a:pt x="354498" y="202862"/>
                </a:lnTo>
                <a:lnTo>
                  <a:pt x="329631" y="165938"/>
                </a:lnTo>
                <a:lnTo>
                  <a:pt x="292749" y="141043"/>
                </a:lnTo>
                <a:lnTo>
                  <a:pt x="247586" y="131914"/>
                </a:lnTo>
                <a:lnTo>
                  <a:pt x="464299" y="131914"/>
                </a:lnTo>
                <a:lnTo>
                  <a:pt x="474691" y="151084"/>
                </a:lnTo>
                <a:lnTo>
                  <a:pt x="489087" y="197518"/>
                </a:lnTo>
                <a:lnTo>
                  <a:pt x="494107" y="247370"/>
                </a:lnTo>
                <a:lnTo>
                  <a:pt x="489087" y="297222"/>
                </a:lnTo>
                <a:lnTo>
                  <a:pt x="474691" y="343654"/>
                </a:lnTo>
                <a:lnTo>
                  <a:pt x="463520" y="364261"/>
                </a:lnTo>
                <a:close/>
              </a:path>
            </a:pathLst>
          </a:custGeom>
          <a:solidFill>
            <a:srgbClr val="8E9C9C"/>
          </a:solidFill>
        </p:spPr>
        <p:txBody>
          <a:bodyPr wrap="square" lIns="0" tIns="0" rIns="0" bIns="0" rtlCol="0"/>
          <a:lstStyle/>
          <a:p>
            <a:endParaRPr/>
          </a:p>
        </p:txBody>
      </p:sp>
      <p:sp>
        <p:nvSpPr>
          <p:cNvPr id="11" name="object 11"/>
          <p:cNvSpPr txBox="1"/>
          <p:nvPr/>
        </p:nvSpPr>
        <p:spPr>
          <a:xfrm>
            <a:off x="3320284" y="2743668"/>
            <a:ext cx="1502410" cy="423545"/>
          </a:xfrm>
          <a:prstGeom prst="rect">
            <a:avLst/>
          </a:prstGeom>
        </p:spPr>
        <p:txBody>
          <a:bodyPr vert="horz" wrap="square" lIns="0" tIns="0" rIns="0" bIns="0" rtlCol="0">
            <a:spAutoFit/>
          </a:bodyPr>
          <a:lstStyle/>
          <a:p>
            <a:pPr marL="12700">
              <a:lnSpc>
                <a:spcPct val="100000"/>
              </a:lnSpc>
            </a:pPr>
            <a:r>
              <a:rPr sz="2700" b="1" spc="-85" dirty="0">
                <a:solidFill>
                  <a:srgbClr val="8E9C9C"/>
                </a:solidFill>
                <a:latin typeface="Bookman Old Style"/>
                <a:cs typeface="Bookman Old Style"/>
              </a:rPr>
              <a:t>ventures</a:t>
            </a:r>
            <a:endParaRPr sz="2700">
              <a:latin typeface="Bookman Old Style"/>
              <a:cs typeface="Bookman Old Style"/>
            </a:endParaRPr>
          </a:p>
        </p:txBody>
      </p:sp>
      <p:sp>
        <p:nvSpPr>
          <p:cNvPr id="12" name="object 12"/>
          <p:cNvSpPr/>
          <p:nvPr/>
        </p:nvSpPr>
        <p:spPr>
          <a:xfrm>
            <a:off x="0" y="2806629"/>
            <a:ext cx="8881110" cy="0"/>
          </a:xfrm>
          <a:custGeom>
            <a:avLst/>
            <a:gdLst/>
            <a:ahLst/>
            <a:cxnLst/>
            <a:rect l="l" t="t" r="r" b="b"/>
            <a:pathLst>
              <a:path w="8881110">
                <a:moveTo>
                  <a:pt x="0" y="0"/>
                </a:moveTo>
                <a:lnTo>
                  <a:pt x="8880588" y="0"/>
                </a:lnTo>
              </a:path>
            </a:pathLst>
          </a:custGeom>
          <a:ln w="3175">
            <a:solidFill>
              <a:srgbClr val="00AEEF"/>
            </a:solidFill>
          </a:ln>
        </p:spPr>
        <p:txBody>
          <a:bodyPr wrap="square" lIns="0" tIns="0" rIns="0" bIns="0" rtlCol="0"/>
          <a:lstStyle/>
          <a:p>
            <a:endParaRPr/>
          </a:p>
        </p:txBody>
      </p:sp>
      <p:sp>
        <p:nvSpPr>
          <p:cNvPr id="13" name="object 13"/>
          <p:cNvSpPr/>
          <p:nvPr/>
        </p:nvSpPr>
        <p:spPr>
          <a:xfrm>
            <a:off x="0" y="2913686"/>
            <a:ext cx="8881110" cy="0"/>
          </a:xfrm>
          <a:custGeom>
            <a:avLst/>
            <a:gdLst/>
            <a:ahLst/>
            <a:cxnLst/>
            <a:rect l="l" t="t" r="r" b="b"/>
            <a:pathLst>
              <a:path w="8881110">
                <a:moveTo>
                  <a:pt x="0" y="0"/>
                </a:moveTo>
                <a:lnTo>
                  <a:pt x="8880588" y="0"/>
                </a:lnTo>
              </a:path>
            </a:pathLst>
          </a:custGeom>
          <a:ln w="3175">
            <a:solidFill>
              <a:srgbClr val="00AEEF"/>
            </a:solidFill>
          </a:ln>
        </p:spPr>
        <p:txBody>
          <a:bodyPr wrap="square" lIns="0" tIns="0" rIns="0" bIns="0" rtlCol="0"/>
          <a:lstStyle/>
          <a:p>
            <a:endParaRPr/>
          </a:p>
        </p:txBody>
      </p:sp>
      <p:sp>
        <p:nvSpPr>
          <p:cNvPr id="14" name="object 14"/>
          <p:cNvSpPr/>
          <p:nvPr/>
        </p:nvSpPr>
        <p:spPr>
          <a:xfrm>
            <a:off x="0" y="3086779"/>
            <a:ext cx="8881110" cy="0"/>
          </a:xfrm>
          <a:custGeom>
            <a:avLst/>
            <a:gdLst/>
            <a:ahLst/>
            <a:cxnLst/>
            <a:rect l="l" t="t" r="r" b="b"/>
            <a:pathLst>
              <a:path w="8881110">
                <a:moveTo>
                  <a:pt x="0" y="0"/>
                </a:moveTo>
                <a:lnTo>
                  <a:pt x="8880588" y="0"/>
                </a:lnTo>
              </a:path>
            </a:pathLst>
          </a:custGeom>
          <a:ln w="3175">
            <a:solidFill>
              <a:srgbClr val="00AEEF"/>
            </a:solidFill>
          </a:ln>
        </p:spPr>
        <p:txBody>
          <a:bodyPr wrap="square" lIns="0" tIns="0" rIns="0" bIns="0" rtlCol="0"/>
          <a:lstStyle/>
          <a:p>
            <a:endParaRPr/>
          </a:p>
        </p:txBody>
      </p:sp>
      <p:sp>
        <p:nvSpPr>
          <p:cNvPr id="15" name="object 15"/>
          <p:cNvSpPr/>
          <p:nvPr/>
        </p:nvSpPr>
        <p:spPr>
          <a:xfrm>
            <a:off x="0" y="2356389"/>
            <a:ext cx="8881110" cy="0"/>
          </a:xfrm>
          <a:custGeom>
            <a:avLst/>
            <a:gdLst/>
            <a:ahLst/>
            <a:cxnLst/>
            <a:rect l="l" t="t" r="r" b="b"/>
            <a:pathLst>
              <a:path w="8881110">
                <a:moveTo>
                  <a:pt x="0" y="0"/>
                </a:moveTo>
                <a:lnTo>
                  <a:pt x="8880588" y="0"/>
                </a:lnTo>
              </a:path>
            </a:pathLst>
          </a:custGeom>
          <a:ln w="3175">
            <a:solidFill>
              <a:srgbClr val="00AEEF"/>
            </a:solidFill>
          </a:ln>
        </p:spPr>
        <p:txBody>
          <a:bodyPr wrap="square" lIns="0" tIns="0" rIns="0" bIns="0" rtlCol="0"/>
          <a:lstStyle/>
          <a:p>
            <a:endParaRPr/>
          </a:p>
        </p:txBody>
      </p:sp>
      <p:sp>
        <p:nvSpPr>
          <p:cNvPr id="16" name="object 16"/>
          <p:cNvSpPr/>
          <p:nvPr/>
        </p:nvSpPr>
        <p:spPr>
          <a:xfrm>
            <a:off x="4434363" y="0"/>
            <a:ext cx="0" cy="5400040"/>
          </a:xfrm>
          <a:custGeom>
            <a:avLst/>
            <a:gdLst/>
            <a:ahLst/>
            <a:cxnLst/>
            <a:rect l="l" t="t" r="r" b="b"/>
            <a:pathLst>
              <a:path h="5400040">
                <a:moveTo>
                  <a:pt x="0" y="0"/>
                </a:moveTo>
                <a:lnTo>
                  <a:pt x="0" y="5400002"/>
                </a:lnTo>
              </a:path>
            </a:pathLst>
          </a:custGeom>
          <a:ln w="3175">
            <a:solidFill>
              <a:srgbClr val="00AEEF"/>
            </a:solidFill>
            <a:prstDash val="dash"/>
          </a:ln>
        </p:spPr>
        <p:txBody>
          <a:bodyPr wrap="square" lIns="0" tIns="0" rIns="0" bIns="0" rtlCol="0"/>
          <a:lstStyle/>
          <a:p>
            <a:endParaRPr/>
          </a:p>
        </p:txBody>
      </p:sp>
      <p:sp>
        <p:nvSpPr>
          <p:cNvPr id="17" name="object 17"/>
          <p:cNvSpPr txBox="1"/>
          <p:nvPr/>
        </p:nvSpPr>
        <p:spPr>
          <a:xfrm>
            <a:off x="9122509" y="3003194"/>
            <a:ext cx="233679" cy="11004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c</a:t>
            </a:r>
            <a:r>
              <a:rPr sz="1200" spc="-50" dirty="0">
                <a:solidFill>
                  <a:srgbClr val="B8BABC"/>
                </a:solidFill>
                <a:latin typeface="Lucida Sans"/>
                <a:cs typeface="Lucida Sans"/>
              </a:rPr>
              <a:t>r</a:t>
            </a:r>
            <a:r>
              <a:rPr sz="1200" spc="-25" dirty="0">
                <a:solidFill>
                  <a:srgbClr val="B8BABC"/>
                </a:solidFill>
                <a:latin typeface="Lucida Sans"/>
                <a:cs typeface="Lucida Sans"/>
              </a:rPr>
              <a:t>edential</a:t>
            </a:r>
            <a:endParaRPr sz="1200">
              <a:latin typeface="Lucida Sans"/>
              <a:cs typeface="Lucida Sans"/>
            </a:endParaRPr>
          </a:p>
        </p:txBody>
      </p:sp>
      <p:sp>
        <p:nvSpPr>
          <p:cNvPr id="18" name="object 18"/>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9" name="object 19"/>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0" name="object 20"/>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1" name="object 21"/>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22" name="object 22"/>
          <p:cNvSpPr/>
          <p:nvPr/>
        </p:nvSpPr>
        <p:spPr>
          <a:xfrm>
            <a:off x="9181929" y="2725046"/>
            <a:ext cx="90805" cy="97155"/>
          </a:xfrm>
          <a:custGeom>
            <a:avLst/>
            <a:gdLst/>
            <a:ahLst/>
            <a:cxnLst/>
            <a:rect l="l" t="t" r="r" b="b"/>
            <a:pathLst>
              <a:path w="90804" h="97155">
                <a:moveTo>
                  <a:pt x="52374" y="0"/>
                </a:moveTo>
                <a:lnTo>
                  <a:pt x="39458" y="0"/>
                </a:lnTo>
                <a:lnTo>
                  <a:pt x="32816" y="1244"/>
                </a:lnTo>
                <a:lnTo>
                  <a:pt x="1028" y="36067"/>
                </a:lnTo>
                <a:lnTo>
                  <a:pt x="0" y="56654"/>
                </a:lnTo>
                <a:lnTo>
                  <a:pt x="1104" y="62966"/>
                </a:lnTo>
                <a:lnTo>
                  <a:pt x="33210" y="95554"/>
                </a:lnTo>
                <a:lnTo>
                  <a:pt x="39522" y="96710"/>
                </a:lnTo>
                <a:lnTo>
                  <a:pt x="46393" y="96710"/>
                </a:lnTo>
                <a:lnTo>
                  <a:pt x="81730" y="81765"/>
                </a:lnTo>
                <a:lnTo>
                  <a:pt x="84229" y="77876"/>
                </a:lnTo>
                <a:lnTo>
                  <a:pt x="42303" y="77876"/>
                </a:lnTo>
                <a:lnTo>
                  <a:pt x="38989" y="76974"/>
                </a:lnTo>
                <a:lnTo>
                  <a:pt x="25234" y="52209"/>
                </a:lnTo>
                <a:lnTo>
                  <a:pt x="25234" y="45453"/>
                </a:lnTo>
                <a:lnTo>
                  <a:pt x="42722" y="19024"/>
                </a:lnTo>
                <a:lnTo>
                  <a:pt x="85612" y="19024"/>
                </a:lnTo>
                <a:lnTo>
                  <a:pt x="83375" y="15138"/>
                </a:lnTo>
                <a:lnTo>
                  <a:pt x="80149" y="11518"/>
                </a:lnTo>
                <a:lnTo>
                  <a:pt x="72199" y="5714"/>
                </a:lnTo>
                <a:lnTo>
                  <a:pt x="67691" y="3543"/>
                </a:lnTo>
                <a:lnTo>
                  <a:pt x="57632" y="711"/>
                </a:lnTo>
                <a:lnTo>
                  <a:pt x="52374" y="0"/>
                </a:lnTo>
                <a:close/>
              </a:path>
              <a:path w="90804" h="97155">
                <a:moveTo>
                  <a:pt x="90665" y="59194"/>
                </a:moveTo>
                <a:lnTo>
                  <a:pt x="66306" y="59194"/>
                </a:lnTo>
                <a:lnTo>
                  <a:pt x="65481" y="64884"/>
                </a:lnTo>
                <a:lnTo>
                  <a:pt x="63423" y="69430"/>
                </a:lnTo>
                <a:lnTo>
                  <a:pt x="56921" y="76187"/>
                </a:lnTo>
                <a:lnTo>
                  <a:pt x="52273" y="77876"/>
                </a:lnTo>
                <a:lnTo>
                  <a:pt x="84229" y="77876"/>
                </a:lnTo>
                <a:lnTo>
                  <a:pt x="85863" y="75333"/>
                </a:lnTo>
                <a:lnTo>
                  <a:pt x="88841" y="67810"/>
                </a:lnTo>
                <a:lnTo>
                  <a:pt x="90665" y="59194"/>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23" name="object 23"/>
          <p:cNvSpPr/>
          <p:nvPr/>
        </p:nvSpPr>
        <p:spPr>
          <a:xfrm>
            <a:off x="9282188" y="2710685"/>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18" y="9969"/>
                </a:lnTo>
                <a:lnTo>
                  <a:pt x="6515" y="9969"/>
                </a:lnTo>
                <a:lnTo>
                  <a:pt x="6515" y="1092"/>
                </a:lnTo>
                <a:close/>
              </a:path>
              <a:path w="22225" h="43814">
                <a:moveTo>
                  <a:pt x="18402" y="0"/>
                </a:moveTo>
                <a:lnTo>
                  <a:pt x="15303" y="774"/>
                </a:lnTo>
                <a:lnTo>
                  <a:pt x="10426" y="4013"/>
                </a:lnTo>
                <a:lnTo>
                  <a:pt x="8369" y="6553"/>
                </a:lnTo>
                <a:lnTo>
                  <a:pt x="6680" y="9969"/>
                </a:lnTo>
                <a:lnTo>
                  <a:pt x="12218" y="9969"/>
                </a:lnTo>
                <a:lnTo>
                  <a:pt x="13106"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24" name="object 2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5" name="object 25"/>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5064125" cy="3495675"/>
          </a:xfrm>
          <a:prstGeom prst="rect">
            <a:avLst/>
          </a:prstGeom>
        </p:spPr>
        <p:txBody>
          <a:bodyPr vert="horz" wrap="square" lIns="0" tIns="0" rIns="0" bIns="0" rtlCol="0">
            <a:spAutoFit/>
          </a:bodyPr>
          <a:lstStyle/>
          <a:p>
            <a:pPr marL="12700">
              <a:lnSpc>
                <a:spcPts val="1639"/>
              </a:lnSpc>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0" dirty="0">
                <a:solidFill>
                  <a:srgbClr val="E2E3E4"/>
                </a:solidFill>
                <a:latin typeface="Lucida Sans"/>
                <a:cs typeface="Lucida Sans"/>
              </a:rPr>
              <a:t>tactical</a:t>
            </a:r>
            <a:endParaRPr sz="1400">
              <a:latin typeface="Lucida Sans"/>
              <a:cs typeface="Lucida Sans"/>
            </a:endParaRPr>
          </a:p>
          <a:p>
            <a:pPr marL="12700" marR="289560">
              <a:lnSpc>
                <a:spcPts val="1600"/>
              </a:lnSpc>
              <a:spcBef>
                <a:spcPts val="80"/>
              </a:spcBef>
            </a:pPr>
            <a:r>
              <a:rPr sz="1400" spc="-50" dirty="0">
                <a:solidFill>
                  <a:srgbClr val="E2E3E4"/>
                </a:solidFill>
                <a:latin typeface="Arial"/>
                <a:cs typeface="Arial"/>
              </a:rPr>
              <a:t>Leverage</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acumen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dirty="0">
                <a:solidFill>
                  <a:srgbClr val="E2E3E4"/>
                </a:solidFill>
                <a:latin typeface="Arial"/>
                <a:cs typeface="Arial"/>
              </a:rPr>
              <a:t>build</a:t>
            </a:r>
            <a:r>
              <a:rPr sz="1400" spc="-95" dirty="0">
                <a:solidFill>
                  <a:srgbClr val="E2E3E4"/>
                </a:solidFill>
                <a:latin typeface="Arial"/>
                <a:cs typeface="Arial"/>
              </a:rPr>
              <a:t> </a:t>
            </a:r>
            <a:r>
              <a:rPr sz="1400" spc="5" dirty="0">
                <a:solidFill>
                  <a:srgbClr val="E2E3E4"/>
                </a:solidFill>
                <a:latin typeface="Arial"/>
                <a:cs typeface="Arial"/>
              </a:rPr>
              <a:t>upon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30" dirty="0">
                <a:solidFill>
                  <a:srgbClr val="E2E3E4"/>
                </a:solidFill>
                <a:latin typeface="Arial"/>
                <a:cs typeface="Arial"/>
              </a:rPr>
              <a:t>foundations.  </a:t>
            </a:r>
            <a:r>
              <a:rPr sz="1400" spc="-45" dirty="0">
                <a:solidFill>
                  <a:srgbClr val="E2E3E4"/>
                </a:solidFill>
                <a:latin typeface="Arial"/>
                <a:cs typeface="Arial"/>
              </a:rPr>
              <a:t>Create </a:t>
            </a:r>
            <a:r>
              <a:rPr sz="1400" spc="-80" dirty="0">
                <a:solidFill>
                  <a:srgbClr val="E2E3E4"/>
                </a:solidFill>
                <a:latin typeface="Arial"/>
                <a:cs typeface="Arial"/>
              </a:rPr>
              <a:t>success </a:t>
            </a:r>
            <a:r>
              <a:rPr sz="1400" spc="-10" dirty="0">
                <a:solidFill>
                  <a:srgbClr val="E2E3E4"/>
                </a:solidFill>
                <a:latin typeface="Arial"/>
                <a:cs typeface="Arial"/>
              </a:rPr>
              <a:t>through </a:t>
            </a:r>
            <a:r>
              <a:rPr sz="1400" spc="-45" dirty="0">
                <a:solidFill>
                  <a:srgbClr val="E2E3E4"/>
                </a:solidFill>
                <a:latin typeface="Arial"/>
                <a:cs typeface="Arial"/>
              </a:rPr>
              <a:t>focussed, </a:t>
            </a:r>
            <a:r>
              <a:rPr sz="1400" spc="-15" dirty="0">
                <a:solidFill>
                  <a:srgbClr val="E2E3E4"/>
                </a:solidFill>
                <a:latin typeface="Arial"/>
                <a:cs typeface="Arial"/>
              </a:rPr>
              <a:t>connected</a:t>
            </a:r>
            <a:r>
              <a:rPr sz="1400" spc="-235" dirty="0">
                <a:solidFill>
                  <a:srgbClr val="E2E3E4"/>
                </a:solidFill>
                <a:latin typeface="Arial"/>
                <a:cs typeface="Arial"/>
              </a:rPr>
              <a:t> </a:t>
            </a:r>
            <a:r>
              <a:rPr sz="1400" spc="-35" dirty="0">
                <a:solidFill>
                  <a:srgbClr val="E2E3E4"/>
                </a:solidFill>
                <a:latin typeface="Arial"/>
                <a:cs typeface="Arial"/>
              </a:rPr>
              <a:t>diversification.</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400"/>
              </a:spcBef>
            </a:pPr>
            <a:r>
              <a:rPr sz="1400" spc="20" dirty="0">
                <a:solidFill>
                  <a:srgbClr val="E2E3E4"/>
                </a:solidFill>
                <a:latin typeface="Lucida Sans"/>
                <a:cs typeface="Lucida Sans"/>
              </a:rPr>
              <a:t>Be</a:t>
            </a:r>
            <a:r>
              <a:rPr sz="1400" spc="-215" dirty="0">
                <a:solidFill>
                  <a:srgbClr val="E2E3E4"/>
                </a:solidFill>
                <a:latin typeface="Lucida Sans"/>
                <a:cs typeface="Lucida Sans"/>
              </a:rPr>
              <a:t> </a:t>
            </a:r>
            <a:r>
              <a:rPr sz="1400" spc="-75" dirty="0">
                <a:solidFill>
                  <a:srgbClr val="E2E3E4"/>
                </a:solidFill>
                <a:latin typeface="Lucida Sans"/>
                <a:cs typeface="Lucida Sans"/>
              </a:rPr>
              <a:t>trusted</a:t>
            </a:r>
            <a:endParaRPr sz="1400">
              <a:latin typeface="Lucida Sans"/>
              <a:cs typeface="Lucida Sans"/>
            </a:endParaRPr>
          </a:p>
          <a:p>
            <a:pPr marL="12700" marR="5080">
              <a:lnSpc>
                <a:spcPts val="1600"/>
              </a:lnSpc>
              <a:spcBef>
                <a:spcPts val="80"/>
              </a:spcBef>
            </a:pPr>
            <a:r>
              <a:rPr sz="1400" spc="-40" dirty="0">
                <a:solidFill>
                  <a:srgbClr val="E2E3E4"/>
                </a:solidFill>
                <a:latin typeface="Arial"/>
                <a:cs typeface="Arial"/>
              </a:rPr>
              <a:t>We</a:t>
            </a:r>
            <a:r>
              <a:rPr sz="1400" spc="-90" dirty="0">
                <a:solidFill>
                  <a:srgbClr val="E2E3E4"/>
                </a:solidFill>
                <a:latin typeface="Arial"/>
                <a:cs typeface="Arial"/>
              </a:rPr>
              <a:t> </a:t>
            </a:r>
            <a:r>
              <a:rPr sz="1400" spc="-35" dirty="0">
                <a:solidFill>
                  <a:srgbClr val="E2E3E4"/>
                </a:solidFill>
                <a:latin typeface="Arial"/>
                <a:cs typeface="Arial"/>
              </a:rPr>
              <a:t>maintain</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10" dirty="0">
                <a:solidFill>
                  <a:srgbClr val="E2E3E4"/>
                </a:solidFill>
                <a:latin typeface="Arial"/>
                <a:cs typeface="Arial"/>
              </a:rPr>
              <a:t>reputation</a:t>
            </a:r>
            <a:r>
              <a:rPr sz="1400" spc="-90" dirty="0">
                <a:solidFill>
                  <a:srgbClr val="E2E3E4"/>
                </a:solidFill>
                <a:latin typeface="Arial"/>
                <a:cs typeface="Arial"/>
              </a:rPr>
              <a:t> </a:t>
            </a:r>
            <a:r>
              <a:rPr sz="1400" spc="-5" dirty="0">
                <a:solidFill>
                  <a:srgbClr val="E2E3E4"/>
                </a:solidFill>
                <a:latin typeface="Arial"/>
                <a:cs typeface="Arial"/>
              </a:rPr>
              <a:t>for</a:t>
            </a:r>
            <a:r>
              <a:rPr sz="1400" spc="-90" dirty="0">
                <a:solidFill>
                  <a:srgbClr val="E2E3E4"/>
                </a:solidFill>
                <a:latin typeface="Arial"/>
                <a:cs typeface="Arial"/>
              </a:rPr>
              <a:t> </a:t>
            </a:r>
            <a:r>
              <a:rPr sz="1400" spc="-35" dirty="0">
                <a:solidFill>
                  <a:srgbClr val="E2E3E4"/>
                </a:solidFill>
                <a:latin typeface="Arial"/>
                <a:cs typeface="Arial"/>
              </a:rPr>
              <a:t>reliably</a:t>
            </a:r>
            <a:r>
              <a:rPr sz="1400" spc="-90" dirty="0">
                <a:solidFill>
                  <a:srgbClr val="E2E3E4"/>
                </a:solidFill>
                <a:latin typeface="Arial"/>
                <a:cs typeface="Arial"/>
              </a:rPr>
              <a:t> </a:t>
            </a:r>
            <a:r>
              <a:rPr sz="1400" spc="-5" dirty="0">
                <a:solidFill>
                  <a:srgbClr val="E2E3E4"/>
                </a:solidFill>
                <a:latin typeface="Arial"/>
                <a:cs typeface="Arial"/>
              </a:rPr>
              <a:t>supporting</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35" dirty="0">
                <a:solidFill>
                  <a:srgbClr val="E2E3E4"/>
                </a:solidFill>
                <a:latin typeface="Arial"/>
                <a:cs typeface="Arial"/>
              </a:rPr>
              <a:t>partnerships,  </a:t>
            </a:r>
            <a:r>
              <a:rPr sz="1400" spc="-10" dirty="0">
                <a:solidFill>
                  <a:srgbClr val="E2E3E4"/>
                </a:solidFill>
                <a:latin typeface="Arial"/>
                <a:cs typeface="Arial"/>
              </a:rPr>
              <a:t>through</a:t>
            </a:r>
            <a:r>
              <a:rPr sz="1400" spc="-85" dirty="0">
                <a:solidFill>
                  <a:srgbClr val="E2E3E4"/>
                </a:solidFill>
                <a:latin typeface="Arial"/>
                <a:cs typeface="Arial"/>
              </a:rPr>
              <a:t> </a:t>
            </a:r>
            <a:r>
              <a:rPr sz="1400" spc="-25" dirty="0">
                <a:solidFill>
                  <a:srgbClr val="E2E3E4"/>
                </a:solidFill>
                <a:latin typeface="Arial"/>
                <a:cs typeface="Arial"/>
              </a:rPr>
              <a:t>individual</a:t>
            </a:r>
            <a:r>
              <a:rPr sz="1400" spc="-85" dirty="0">
                <a:solidFill>
                  <a:srgbClr val="E2E3E4"/>
                </a:solidFill>
                <a:latin typeface="Arial"/>
                <a:cs typeface="Arial"/>
              </a:rPr>
              <a:t> </a:t>
            </a:r>
            <a:r>
              <a:rPr sz="1400" spc="-15" dirty="0">
                <a:solidFill>
                  <a:srgbClr val="E2E3E4"/>
                </a:solidFill>
                <a:latin typeface="Arial"/>
                <a:cs typeface="Arial"/>
              </a:rPr>
              <a:t>development</a:t>
            </a:r>
            <a:r>
              <a:rPr sz="1400" spc="-85" dirty="0">
                <a:solidFill>
                  <a:srgbClr val="E2E3E4"/>
                </a:solidFill>
                <a:latin typeface="Arial"/>
                <a:cs typeface="Arial"/>
              </a:rPr>
              <a:t> </a:t>
            </a:r>
            <a:r>
              <a:rPr sz="1400" spc="-20" dirty="0">
                <a:solidFill>
                  <a:srgbClr val="E2E3E4"/>
                </a:solidFill>
                <a:latin typeface="Arial"/>
                <a:cs typeface="Arial"/>
              </a:rPr>
              <a:t>and</a:t>
            </a:r>
            <a:r>
              <a:rPr sz="1400" spc="-85" dirty="0">
                <a:solidFill>
                  <a:srgbClr val="E2E3E4"/>
                </a:solidFill>
                <a:latin typeface="Arial"/>
                <a:cs typeface="Arial"/>
              </a:rPr>
              <a:t> </a:t>
            </a:r>
            <a:r>
              <a:rPr sz="1400" spc="-60" dirty="0">
                <a:solidFill>
                  <a:srgbClr val="E2E3E4"/>
                </a:solidFill>
                <a:latin typeface="Arial"/>
                <a:cs typeface="Arial"/>
              </a:rPr>
              <a:t>market-savvy</a:t>
            </a:r>
            <a:r>
              <a:rPr sz="1400" spc="-85" dirty="0">
                <a:solidFill>
                  <a:srgbClr val="E2E3E4"/>
                </a:solidFill>
                <a:latin typeface="Arial"/>
                <a:cs typeface="Arial"/>
              </a:rPr>
              <a:t> </a:t>
            </a:r>
            <a:r>
              <a:rPr sz="1400" spc="-50" dirty="0">
                <a:solidFill>
                  <a:srgbClr val="E2E3E4"/>
                </a:solidFill>
                <a:latin typeface="Arial"/>
                <a:cs typeface="Arial"/>
              </a:rPr>
              <a:t>shared</a:t>
            </a:r>
            <a:r>
              <a:rPr sz="1400" spc="-85" dirty="0">
                <a:solidFill>
                  <a:srgbClr val="E2E3E4"/>
                </a:solidFill>
                <a:latin typeface="Arial"/>
                <a:cs typeface="Arial"/>
              </a:rPr>
              <a:t> </a:t>
            </a:r>
            <a:r>
              <a:rPr sz="1400" spc="-60" dirty="0">
                <a:solidFill>
                  <a:srgbClr val="E2E3E4"/>
                </a:solidFill>
                <a:latin typeface="Arial"/>
                <a:cs typeface="Arial"/>
              </a:rPr>
              <a:t>services.</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395"/>
              </a:spcBef>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5" dirty="0">
                <a:solidFill>
                  <a:srgbClr val="E2E3E4"/>
                </a:solidFill>
                <a:latin typeface="Lucida Sans"/>
                <a:cs typeface="Lucida Sans"/>
              </a:rPr>
              <a:t>agile</a:t>
            </a:r>
            <a:endParaRPr sz="1400">
              <a:latin typeface="Lucida Sans"/>
              <a:cs typeface="Lucida Sans"/>
            </a:endParaRPr>
          </a:p>
          <a:p>
            <a:pPr marL="12700" marR="374015">
              <a:lnSpc>
                <a:spcPts val="1600"/>
              </a:lnSpc>
              <a:spcBef>
                <a:spcPts val="75"/>
              </a:spcBef>
            </a:pPr>
            <a:r>
              <a:rPr sz="1400" spc="-40" dirty="0">
                <a:solidFill>
                  <a:srgbClr val="E2E3E4"/>
                </a:solidFill>
                <a:latin typeface="Arial"/>
                <a:cs typeface="Arial"/>
              </a:rPr>
              <a:t>We</a:t>
            </a:r>
            <a:r>
              <a:rPr sz="1400" spc="-95" dirty="0">
                <a:solidFill>
                  <a:srgbClr val="E2E3E4"/>
                </a:solidFill>
                <a:latin typeface="Arial"/>
                <a:cs typeface="Arial"/>
              </a:rPr>
              <a:t> </a:t>
            </a:r>
            <a:r>
              <a:rPr sz="1400" spc="-25" dirty="0">
                <a:solidFill>
                  <a:srgbClr val="E2E3E4"/>
                </a:solidFill>
                <a:latin typeface="Arial"/>
                <a:cs typeface="Arial"/>
              </a:rPr>
              <a:t>continue</a:t>
            </a:r>
            <a:r>
              <a:rPr sz="1400" spc="-95" dirty="0">
                <a:solidFill>
                  <a:srgbClr val="E2E3E4"/>
                </a:solidFill>
                <a:latin typeface="Arial"/>
                <a:cs typeface="Arial"/>
              </a:rPr>
              <a:t> </a:t>
            </a:r>
            <a:r>
              <a:rPr sz="1400" spc="5" dirty="0">
                <a:solidFill>
                  <a:srgbClr val="E2E3E4"/>
                </a:solidFill>
                <a:latin typeface="Arial"/>
                <a:cs typeface="Arial"/>
              </a:rPr>
              <a:t>on</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5" dirty="0">
                <a:solidFill>
                  <a:srgbClr val="E2E3E4"/>
                </a:solidFill>
                <a:latin typeface="Arial"/>
                <a:cs typeface="Arial"/>
              </a:rPr>
              <a:t>path</a:t>
            </a:r>
            <a:r>
              <a:rPr sz="1400" spc="-95" dirty="0">
                <a:solidFill>
                  <a:srgbClr val="E2E3E4"/>
                </a:solidFill>
                <a:latin typeface="Arial"/>
                <a:cs typeface="Arial"/>
              </a:rPr>
              <a:t> </a:t>
            </a:r>
            <a:r>
              <a:rPr sz="1400" spc="10" dirty="0">
                <a:solidFill>
                  <a:srgbClr val="E2E3E4"/>
                </a:solidFill>
                <a:latin typeface="Arial"/>
                <a:cs typeface="Arial"/>
              </a:rPr>
              <a:t>of</a:t>
            </a:r>
            <a:r>
              <a:rPr sz="1400" spc="-95" dirty="0">
                <a:solidFill>
                  <a:srgbClr val="E2E3E4"/>
                </a:solidFill>
                <a:latin typeface="Arial"/>
                <a:cs typeface="Arial"/>
              </a:rPr>
              <a:t> </a:t>
            </a:r>
            <a:r>
              <a:rPr sz="1400" spc="5" dirty="0">
                <a:solidFill>
                  <a:srgbClr val="E2E3E4"/>
                </a:solidFill>
                <a:latin typeface="Arial"/>
                <a:cs typeface="Arial"/>
              </a:rPr>
              <a:t>growth</a:t>
            </a:r>
            <a:r>
              <a:rPr sz="1400" spc="-95" dirty="0">
                <a:solidFill>
                  <a:srgbClr val="E2E3E4"/>
                </a:solidFill>
                <a:latin typeface="Arial"/>
                <a:cs typeface="Arial"/>
              </a:rPr>
              <a:t> </a:t>
            </a:r>
            <a:r>
              <a:rPr sz="1400" spc="-10" dirty="0">
                <a:solidFill>
                  <a:srgbClr val="E2E3E4"/>
                </a:solidFill>
                <a:latin typeface="Arial"/>
                <a:cs typeface="Arial"/>
              </a:rPr>
              <a:t>with</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15" dirty="0">
                <a:solidFill>
                  <a:srgbClr val="E2E3E4"/>
                </a:solidFill>
                <a:latin typeface="Arial"/>
                <a:cs typeface="Arial"/>
              </a:rPr>
              <a:t>fluid,</a:t>
            </a:r>
            <a:r>
              <a:rPr sz="1400" spc="-95" dirty="0">
                <a:solidFill>
                  <a:srgbClr val="E2E3E4"/>
                </a:solidFill>
                <a:latin typeface="Arial"/>
                <a:cs typeface="Arial"/>
              </a:rPr>
              <a:t> </a:t>
            </a:r>
            <a:r>
              <a:rPr sz="1400" spc="-15" dirty="0">
                <a:solidFill>
                  <a:srgbClr val="E2E3E4"/>
                </a:solidFill>
                <a:latin typeface="Arial"/>
                <a:cs typeface="Arial"/>
              </a:rPr>
              <a:t>efficient</a:t>
            </a:r>
            <a:r>
              <a:rPr sz="1400" spc="-95" dirty="0">
                <a:solidFill>
                  <a:srgbClr val="E2E3E4"/>
                </a:solidFill>
                <a:latin typeface="Arial"/>
                <a:cs typeface="Arial"/>
              </a:rPr>
              <a:t> </a:t>
            </a:r>
            <a:r>
              <a:rPr sz="1400" spc="-60" dirty="0">
                <a:solidFill>
                  <a:srgbClr val="E2E3E4"/>
                </a:solidFill>
                <a:latin typeface="Arial"/>
                <a:cs typeface="Arial"/>
              </a:rPr>
              <a:t>business  </a:t>
            </a:r>
            <a:r>
              <a:rPr sz="1400" spc="5" dirty="0">
                <a:solidFill>
                  <a:srgbClr val="E2E3E4"/>
                </a:solidFill>
                <a:latin typeface="Arial"/>
                <a:cs typeface="Arial"/>
              </a:rPr>
              <a:t>model</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considered,</a:t>
            </a:r>
            <a:r>
              <a:rPr sz="1400" spc="-100" dirty="0">
                <a:solidFill>
                  <a:srgbClr val="E2E3E4"/>
                </a:solidFill>
                <a:latin typeface="Arial"/>
                <a:cs typeface="Arial"/>
              </a:rPr>
              <a:t> </a:t>
            </a:r>
            <a:r>
              <a:rPr sz="1400" spc="-15" dirty="0">
                <a:solidFill>
                  <a:srgbClr val="E2E3E4"/>
                </a:solidFill>
                <a:latin typeface="Arial"/>
                <a:cs typeface="Arial"/>
              </a:rPr>
              <a:t>nimble</a:t>
            </a:r>
            <a:r>
              <a:rPr sz="1400" spc="-100" dirty="0">
                <a:solidFill>
                  <a:srgbClr val="E2E3E4"/>
                </a:solidFill>
                <a:latin typeface="Arial"/>
                <a:cs typeface="Arial"/>
              </a:rPr>
              <a:t> </a:t>
            </a:r>
            <a:r>
              <a:rPr sz="1400" spc="-30" dirty="0">
                <a:solidFill>
                  <a:srgbClr val="E2E3E4"/>
                </a:solidFill>
                <a:latin typeface="Arial"/>
                <a:cs typeface="Arial"/>
              </a:rPr>
              <a:t>acquisition</a:t>
            </a:r>
            <a:r>
              <a:rPr sz="1400" spc="-100" dirty="0">
                <a:solidFill>
                  <a:srgbClr val="E2E3E4"/>
                </a:solidFill>
                <a:latin typeface="Arial"/>
                <a:cs typeface="Arial"/>
              </a:rPr>
              <a:t> </a:t>
            </a:r>
            <a:r>
              <a:rPr sz="1400" spc="-50" dirty="0">
                <a:solidFill>
                  <a:srgbClr val="E2E3E4"/>
                </a:solidFill>
                <a:latin typeface="Arial"/>
                <a:cs typeface="Arial"/>
              </a:rPr>
              <a:t>process.</a:t>
            </a:r>
            <a:endParaRPr sz="1400">
              <a:latin typeface="Arial"/>
              <a:cs typeface="Arial"/>
            </a:endParaRPr>
          </a:p>
          <a:p>
            <a:pPr>
              <a:lnSpc>
                <a:spcPct val="100000"/>
              </a:lnSpc>
            </a:pPr>
            <a:endParaRPr sz="1900">
              <a:latin typeface="Times New Roman"/>
              <a:cs typeface="Times New Roman"/>
            </a:endParaRPr>
          </a:p>
          <a:p>
            <a:pPr marL="12700">
              <a:lnSpc>
                <a:spcPct val="100000"/>
              </a:lnSpc>
              <a:spcBef>
                <a:spcPts val="1395"/>
              </a:spcBef>
            </a:pPr>
            <a:r>
              <a:rPr sz="1400" spc="20" dirty="0">
                <a:solidFill>
                  <a:srgbClr val="58595B"/>
                </a:solidFill>
                <a:latin typeface="Lucida Sans"/>
                <a:cs typeface="Lucida Sans"/>
              </a:rPr>
              <a:t>Be</a:t>
            </a:r>
            <a:r>
              <a:rPr sz="1400" spc="-175" dirty="0">
                <a:solidFill>
                  <a:srgbClr val="58595B"/>
                </a:solidFill>
                <a:latin typeface="Lucida Sans"/>
                <a:cs typeface="Lucida Sans"/>
              </a:rPr>
              <a:t> </a:t>
            </a:r>
            <a:r>
              <a:rPr sz="1400" spc="-65" dirty="0">
                <a:solidFill>
                  <a:srgbClr val="58595B"/>
                </a:solidFill>
                <a:latin typeface="Lucida Sans"/>
                <a:cs typeface="Lucida Sans"/>
              </a:rPr>
              <a:t>attractive</a:t>
            </a:r>
            <a:endParaRPr sz="1400">
              <a:latin typeface="Lucida Sans"/>
              <a:cs typeface="Lucida Sans"/>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24577" y="2344290"/>
            <a:ext cx="455295" cy="462915"/>
          </a:xfrm>
          <a:custGeom>
            <a:avLst/>
            <a:gdLst/>
            <a:ahLst/>
            <a:cxnLst/>
            <a:rect l="l" t="t" r="r" b="b"/>
            <a:pathLst>
              <a:path w="455295" h="462914">
                <a:moveTo>
                  <a:pt x="410460" y="56349"/>
                </a:moveTo>
                <a:lnTo>
                  <a:pt x="142958" y="56349"/>
                </a:lnTo>
                <a:lnTo>
                  <a:pt x="170867" y="32452"/>
                </a:lnTo>
                <a:lnTo>
                  <a:pt x="203383" y="14758"/>
                </a:lnTo>
                <a:lnTo>
                  <a:pt x="240085" y="3773"/>
                </a:lnTo>
                <a:lnTo>
                  <a:pt x="280551" y="0"/>
                </a:lnTo>
                <a:lnTo>
                  <a:pt x="329756" y="6021"/>
                </a:lnTo>
                <a:lnTo>
                  <a:pt x="372185" y="23423"/>
                </a:lnTo>
                <a:lnTo>
                  <a:pt x="406871" y="51212"/>
                </a:lnTo>
                <a:lnTo>
                  <a:pt x="410460" y="56349"/>
                </a:lnTo>
                <a:close/>
              </a:path>
              <a:path w="455295" h="462914">
                <a:moveTo>
                  <a:pt x="142958" y="462521"/>
                </a:moveTo>
                <a:lnTo>
                  <a:pt x="0" y="462521"/>
                </a:lnTo>
                <a:lnTo>
                  <a:pt x="0" y="13411"/>
                </a:lnTo>
                <a:lnTo>
                  <a:pt x="142958" y="13411"/>
                </a:lnTo>
                <a:lnTo>
                  <a:pt x="142958" y="56349"/>
                </a:lnTo>
                <a:lnTo>
                  <a:pt x="410460" y="56349"/>
                </a:lnTo>
                <a:lnTo>
                  <a:pt x="432846" y="88395"/>
                </a:lnTo>
                <a:lnTo>
                  <a:pt x="447295" y="128816"/>
                </a:lnTo>
                <a:lnTo>
                  <a:pt x="235879" y="128816"/>
                </a:lnTo>
                <a:lnTo>
                  <a:pt x="197612" y="136182"/>
                </a:lnTo>
                <a:lnTo>
                  <a:pt x="168309" y="158897"/>
                </a:lnTo>
                <a:lnTo>
                  <a:pt x="149561" y="197883"/>
                </a:lnTo>
                <a:lnTo>
                  <a:pt x="142958" y="254063"/>
                </a:lnTo>
                <a:lnTo>
                  <a:pt x="142958" y="462521"/>
                </a:lnTo>
                <a:close/>
              </a:path>
              <a:path w="455295" h="462914">
                <a:moveTo>
                  <a:pt x="454787" y="462521"/>
                </a:moveTo>
                <a:lnTo>
                  <a:pt x="312717" y="462521"/>
                </a:lnTo>
                <a:lnTo>
                  <a:pt x="312717" y="217385"/>
                </a:lnTo>
                <a:lnTo>
                  <a:pt x="307120" y="181279"/>
                </a:lnTo>
                <a:lnTo>
                  <a:pt x="291388" y="153307"/>
                </a:lnTo>
                <a:lnTo>
                  <a:pt x="267111" y="135232"/>
                </a:lnTo>
                <a:lnTo>
                  <a:pt x="235879" y="128816"/>
                </a:lnTo>
                <a:lnTo>
                  <a:pt x="447295" y="128816"/>
                </a:lnTo>
                <a:lnTo>
                  <a:pt x="449140" y="133979"/>
                </a:lnTo>
                <a:lnTo>
                  <a:pt x="454787" y="186969"/>
                </a:lnTo>
                <a:lnTo>
                  <a:pt x="454787" y="462521"/>
                </a:lnTo>
                <a:close/>
              </a:path>
            </a:pathLst>
          </a:custGeom>
          <a:solidFill>
            <a:srgbClr val="8E9C9C"/>
          </a:solidFill>
        </p:spPr>
        <p:txBody>
          <a:bodyPr wrap="square" lIns="0" tIns="0" rIns="0" bIns="0" rtlCol="0"/>
          <a:lstStyle/>
          <a:p>
            <a:endParaRPr/>
          </a:p>
        </p:txBody>
      </p:sp>
      <p:sp>
        <p:nvSpPr>
          <p:cNvPr id="3" name="object 3"/>
          <p:cNvSpPr/>
          <p:nvPr/>
        </p:nvSpPr>
        <p:spPr>
          <a:xfrm>
            <a:off x="5156465" y="2344282"/>
            <a:ext cx="414655" cy="476250"/>
          </a:xfrm>
          <a:custGeom>
            <a:avLst/>
            <a:gdLst/>
            <a:ahLst/>
            <a:cxnLst/>
            <a:rect l="l" t="t" r="r" b="b"/>
            <a:pathLst>
              <a:path w="414654" h="476250">
                <a:moveTo>
                  <a:pt x="407823" y="369480"/>
                </a:moveTo>
                <a:lnTo>
                  <a:pt x="218895" y="369480"/>
                </a:lnTo>
                <a:lnTo>
                  <a:pt x="243840" y="366643"/>
                </a:lnTo>
                <a:lnTo>
                  <a:pt x="262009" y="358973"/>
                </a:lnTo>
                <a:lnTo>
                  <a:pt x="273177" y="347594"/>
                </a:lnTo>
                <a:lnTo>
                  <a:pt x="276974" y="333692"/>
                </a:lnTo>
                <a:lnTo>
                  <a:pt x="274644" y="322988"/>
                </a:lnTo>
                <a:lnTo>
                  <a:pt x="267038" y="313791"/>
                </a:lnTo>
                <a:lnTo>
                  <a:pt x="253232" y="306271"/>
                </a:lnTo>
                <a:lnTo>
                  <a:pt x="232302" y="300596"/>
                </a:lnTo>
                <a:lnTo>
                  <a:pt x="141157" y="282701"/>
                </a:lnTo>
                <a:lnTo>
                  <a:pt x="85721" y="265819"/>
                </a:lnTo>
                <a:lnTo>
                  <a:pt x="44778" y="238199"/>
                </a:lnTo>
                <a:lnTo>
                  <a:pt x="19414" y="200175"/>
                </a:lnTo>
                <a:lnTo>
                  <a:pt x="10717" y="152082"/>
                </a:lnTo>
                <a:lnTo>
                  <a:pt x="17133" y="108820"/>
                </a:lnTo>
                <a:lnTo>
                  <a:pt x="35535" y="71697"/>
                </a:lnTo>
                <a:lnTo>
                  <a:pt x="64660" y="41484"/>
                </a:lnTo>
                <a:lnTo>
                  <a:pt x="103241" y="18950"/>
                </a:lnTo>
                <a:lnTo>
                  <a:pt x="150014" y="4865"/>
                </a:lnTo>
                <a:lnTo>
                  <a:pt x="203713" y="0"/>
                </a:lnTo>
                <a:lnTo>
                  <a:pt x="256344" y="4138"/>
                </a:lnTo>
                <a:lnTo>
                  <a:pt x="302197" y="16105"/>
                </a:lnTo>
                <a:lnTo>
                  <a:pt x="340753" y="35229"/>
                </a:lnTo>
                <a:lnTo>
                  <a:pt x="371489" y="60839"/>
                </a:lnTo>
                <a:lnTo>
                  <a:pt x="393887" y="92263"/>
                </a:lnTo>
                <a:lnTo>
                  <a:pt x="397490" y="101993"/>
                </a:lnTo>
                <a:lnTo>
                  <a:pt x="201924" y="101993"/>
                </a:lnTo>
                <a:lnTo>
                  <a:pt x="177759" y="105180"/>
                </a:lnTo>
                <a:lnTo>
                  <a:pt x="162055" y="113398"/>
                </a:lnTo>
                <a:lnTo>
                  <a:pt x="153554" y="124635"/>
                </a:lnTo>
                <a:lnTo>
                  <a:pt x="150999" y="136880"/>
                </a:lnTo>
                <a:lnTo>
                  <a:pt x="152282" y="146174"/>
                </a:lnTo>
                <a:lnTo>
                  <a:pt x="157249" y="154881"/>
                </a:lnTo>
                <a:lnTo>
                  <a:pt x="167577" y="162414"/>
                </a:lnTo>
                <a:lnTo>
                  <a:pt x="184941" y="168186"/>
                </a:lnTo>
                <a:lnTo>
                  <a:pt x="290381" y="189661"/>
                </a:lnTo>
                <a:lnTo>
                  <a:pt x="345595" y="209008"/>
                </a:lnTo>
                <a:lnTo>
                  <a:pt x="384310" y="239090"/>
                </a:lnTo>
                <a:lnTo>
                  <a:pt x="407110" y="278229"/>
                </a:lnTo>
                <a:lnTo>
                  <a:pt x="414580" y="324751"/>
                </a:lnTo>
                <a:lnTo>
                  <a:pt x="407823" y="369480"/>
                </a:lnTo>
                <a:close/>
              </a:path>
              <a:path w="414654" h="476250">
                <a:moveTo>
                  <a:pt x="276974" y="154774"/>
                </a:moveTo>
                <a:lnTo>
                  <a:pt x="269519" y="134826"/>
                </a:lnTo>
                <a:lnTo>
                  <a:pt x="254189" y="117982"/>
                </a:lnTo>
                <a:lnTo>
                  <a:pt x="231489" y="106340"/>
                </a:lnTo>
                <a:lnTo>
                  <a:pt x="201924" y="101993"/>
                </a:lnTo>
                <a:lnTo>
                  <a:pt x="397490" y="101993"/>
                </a:lnTo>
                <a:lnTo>
                  <a:pt x="407426" y="128828"/>
                </a:lnTo>
                <a:lnTo>
                  <a:pt x="276974" y="154774"/>
                </a:lnTo>
                <a:close/>
              </a:path>
              <a:path w="414654" h="476250">
                <a:moveTo>
                  <a:pt x="210854" y="475945"/>
                </a:moveTo>
                <a:lnTo>
                  <a:pt x="159683" y="472668"/>
                </a:lnTo>
                <a:lnTo>
                  <a:pt x="112705" y="462558"/>
                </a:lnTo>
                <a:lnTo>
                  <a:pt x="71585" y="445191"/>
                </a:lnTo>
                <a:lnTo>
                  <a:pt x="37985" y="420145"/>
                </a:lnTo>
                <a:lnTo>
                  <a:pt x="13569" y="386998"/>
                </a:lnTo>
                <a:lnTo>
                  <a:pt x="0" y="345325"/>
                </a:lnTo>
                <a:lnTo>
                  <a:pt x="139381" y="316699"/>
                </a:lnTo>
                <a:lnTo>
                  <a:pt x="149040" y="341175"/>
                </a:lnTo>
                <a:lnTo>
                  <a:pt x="167076" y="357515"/>
                </a:lnTo>
                <a:lnTo>
                  <a:pt x="191142" y="366643"/>
                </a:lnTo>
                <a:lnTo>
                  <a:pt x="218895" y="369480"/>
                </a:lnTo>
                <a:lnTo>
                  <a:pt x="407823" y="369480"/>
                </a:lnTo>
                <a:lnTo>
                  <a:pt x="407680" y="370430"/>
                </a:lnTo>
                <a:lnTo>
                  <a:pt x="387972" y="408083"/>
                </a:lnTo>
                <a:lnTo>
                  <a:pt x="356947" y="437586"/>
                </a:lnTo>
                <a:lnTo>
                  <a:pt x="316092" y="458813"/>
                </a:lnTo>
                <a:lnTo>
                  <a:pt x="266898" y="471641"/>
                </a:lnTo>
                <a:lnTo>
                  <a:pt x="210854" y="475945"/>
                </a:lnTo>
                <a:close/>
              </a:path>
            </a:pathLst>
          </a:custGeom>
          <a:solidFill>
            <a:srgbClr val="8E9C9C"/>
          </a:solidFill>
        </p:spPr>
        <p:txBody>
          <a:bodyPr wrap="square" lIns="0" tIns="0" rIns="0" bIns="0" rtlCol="0"/>
          <a:lstStyle/>
          <a:p>
            <a:endParaRPr/>
          </a:p>
        </p:txBody>
      </p:sp>
      <p:sp>
        <p:nvSpPr>
          <p:cNvPr id="4" name="object 4"/>
          <p:cNvSpPr/>
          <p:nvPr/>
        </p:nvSpPr>
        <p:spPr>
          <a:xfrm>
            <a:off x="5592745" y="2368588"/>
            <a:ext cx="97790" cy="0"/>
          </a:xfrm>
          <a:custGeom>
            <a:avLst/>
            <a:gdLst/>
            <a:ahLst/>
            <a:cxnLst/>
            <a:rect l="l" t="t" r="r" b="b"/>
            <a:pathLst>
              <a:path w="97789">
                <a:moveTo>
                  <a:pt x="0" y="0"/>
                </a:moveTo>
                <a:lnTo>
                  <a:pt x="97778" y="0"/>
                </a:lnTo>
              </a:path>
            </a:pathLst>
          </a:custGeom>
          <a:ln w="23571">
            <a:solidFill>
              <a:srgbClr val="8E9C9C"/>
            </a:solidFill>
          </a:ln>
        </p:spPr>
        <p:txBody>
          <a:bodyPr wrap="square" lIns="0" tIns="0" rIns="0" bIns="0" rtlCol="0"/>
          <a:lstStyle/>
          <a:p>
            <a:endParaRPr/>
          </a:p>
        </p:txBody>
      </p:sp>
      <p:sp>
        <p:nvSpPr>
          <p:cNvPr id="5" name="object 5"/>
          <p:cNvSpPr/>
          <p:nvPr/>
        </p:nvSpPr>
        <p:spPr>
          <a:xfrm>
            <a:off x="5641635" y="2380374"/>
            <a:ext cx="0" cy="86360"/>
          </a:xfrm>
          <a:custGeom>
            <a:avLst/>
            <a:gdLst/>
            <a:ahLst/>
            <a:cxnLst/>
            <a:rect l="l" t="t" r="r" b="b"/>
            <a:pathLst>
              <a:path h="86360">
                <a:moveTo>
                  <a:pt x="0" y="0"/>
                </a:moveTo>
                <a:lnTo>
                  <a:pt x="0" y="86118"/>
                </a:lnTo>
              </a:path>
            </a:pathLst>
          </a:custGeom>
          <a:ln w="26826">
            <a:solidFill>
              <a:srgbClr val="8E9C9C"/>
            </a:solidFill>
          </a:ln>
        </p:spPr>
        <p:txBody>
          <a:bodyPr wrap="square" lIns="0" tIns="0" rIns="0" bIns="0" rtlCol="0"/>
          <a:lstStyle/>
          <a:p>
            <a:endParaRPr/>
          </a:p>
        </p:txBody>
      </p:sp>
      <p:sp>
        <p:nvSpPr>
          <p:cNvPr id="6" name="object 6"/>
          <p:cNvSpPr/>
          <p:nvPr/>
        </p:nvSpPr>
        <p:spPr>
          <a:xfrm>
            <a:off x="5704646" y="2356795"/>
            <a:ext cx="127000" cy="109855"/>
          </a:xfrm>
          <a:custGeom>
            <a:avLst/>
            <a:gdLst/>
            <a:ahLst/>
            <a:cxnLst/>
            <a:rect l="l" t="t" r="r" b="b"/>
            <a:pathLst>
              <a:path w="127000" h="109855">
                <a:moveTo>
                  <a:pt x="26166" y="109702"/>
                </a:moveTo>
                <a:lnTo>
                  <a:pt x="0" y="109702"/>
                </a:lnTo>
                <a:lnTo>
                  <a:pt x="0" y="0"/>
                </a:lnTo>
                <a:lnTo>
                  <a:pt x="26496" y="0"/>
                </a:lnTo>
                <a:lnTo>
                  <a:pt x="53412" y="50926"/>
                </a:lnTo>
                <a:lnTo>
                  <a:pt x="26166" y="50926"/>
                </a:lnTo>
                <a:lnTo>
                  <a:pt x="26166" y="109702"/>
                </a:lnTo>
                <a:close/>
              </a:path>
              <a:path w="127000" h="109855">
                <a:moveTo>
                  <a:pt x="90592" y="69595"/>
                </a:moveTo>
                <a:lnTo>
                  <a:pt x="63279" y="69595"/>
                </a:lnTo>
                <a:lnTo>
                  <a:pt x="100074" y="0"/>
                </a:lnTo>
                <a:lnTo>
                  <a:pt x="126406" y="0"/>
                </a:lnTo>
                <a:lnTo>
                  <a:pt x="126406" y="51257"/>
                </a:lnTo>
                <a:lnTo>
                  <a:pt x="100239" y="51257"/>
                </a:lnTo>
                <a:lnTo>
                  <a:pt x="90592" y="69595"/>
                </a:lnTo>
                <a:close/>
              </a:path>
              <a:path w="127000" h="109855">
                <a:moveTo>
                  <a:pt x="69494" y="109702"/>
                </a:moveTo>
                <a:lnTo>
                  <a:pt x="57076" y="109702"/>
                </a:lnTo>
                <a:lnTo>
                  <a:pt x="26166" y="50926"/>
                </a:lnTo>
                <a:lnTo>
                  <a:pt x="53412" y="50926"/>
                </a:lnTo>
                <a:lnTo>
                  <a:pt x="63279" y="69595"/>
                </a:lnTo>
                <a:lnTo>
                  <a:pt x="90592" y="69595"/>
                </a:lnTo>
                <a:lnTo>
                  <a:pt x="69494" y="109702"/>
                </a:lnTo>
                <a:close/>
              </a:path>
              <a:path w="127000" h="109855">
                <a:moveTo>
                  <a:pt x="126406" y="109702"/>
                </a:moveTo>
                <a:lnTo>
                  <a:pt x="100239" y="109702"/>
                </a:lnTo>
                <a:lnTo>
                  <a:pt x="100239" y="51257"/>
                </a:lnTo>
                <a:lnTo>
                  <a:pt x="126406" y="51257"/>
                </a:lnTo>
                <a:lnTo>
                  <a:pt x="126406" y="109702"/>
                </a:lnTo>
                <a:close/>
              </a:path>
            </a:pathLst>
          </a:custGeom>
          <a:solidFill>
            <a:srgbClr val="8E9C9C"/>
          </a:solidFill>
        </p:spPr>
        <p:txBody>
          <a:bodyPr wrap="square" lIns="0" tIns="0" rIns="0" bIns="0" rtlCol="0"/>
          <a:lstStyle/>
          <a:p>
            <a:endParaRPr/>
          </a:p>
        </p:txBody>
      </p:sp>
      <p:sp>
        <p:nvSpPr>
          <p:cNvPr id="7" name="object 7"/>
          <p:cNvSpPr/>
          <p:nvPr/>
        </p:nvSpPr>
        <p:spPr>
          <a:xfrm>
            <a:off x="3363679" y="2356474"/>
            <a:ext cx="142240" cy="450850"/>
          </a:xfrm>
          <a:custGeom>
            <a:avLst/>
            <a:gdLst/>
            <a:ahLst/>
            <a:cxnLst/>
            <a:rect l="l" t="t" r="r" b="b"/>
            <a:pathLst>
              <a:path w="142239" h="450850">
                <a:moveTo>
                  <a:pt x="0" y="0"/>
                </a:moveTo>
                <a:lnTo>
                  <a:pt x="142133" y="0"/>
                </a:lnTo>
                <a:lnTo>
                  <a:pt x="142133" y="450392"/>
                </a:lnTo>
                <a:lnTo>
                  <a:pt x="0" y="450392"/>
                </a:lnTo>
                <a:lnTo>
                  <a:pt x="0" y="0"/>
                </a:lnTo>
                <a:close/>
              </a:path>
            </a:pathLst>
          </a:custGeom>
          <a:solidFill>
            <a:srgbClr val="8E9C9C"/>
          </a:solidFill>
        </p:spPr>
        <p:txBody>
          <a:bodyPr wrap="square" lIns="0" tIns="0" rIns="0" bIns="0" rtlCol="0"/>
          <a:lstStyle/>
          <a:p>
            <a:endParaRPr/>
          </a:p>
        </p:txBody>
      </p:sp>
      <p:sp>
        <p:nvSpPr>
          <p:cNvPr id="8" name="object 8"/>
          <p:cNvSpPr/>
          <p:nvPr/>
        </p:nvSpPr>
        <p:spPr>
          <a:xfrm>
            <a:off x="3570055" y="2334297"/>
            <a:ext cx="494665" cy="495300"/>
          </a:xfrm>
          <a:custGeom>
            <a:avLst/>
            <a:gdLst/>
            <a:ahLst/>
            <a:cxnLst/>
            <a:rect l="l" t="t" r="r" b="b"/>
            <a:pathLst>
              <a:path w="494664" h="495300">
                <a:moveTo>
                  <a:pt x="247053" y="494728"/>
                </a:moveTo>
                <a:lnTo>
                  <a:pt x="197265" y="489702"/>
                </a:lnTo>
                <a:lnTo>
                  <a:pt x="150891" y="475289"/>
                </a:lnTo>
                <a:lnTo>
                  <a:pt x="108925" y="452483"/>
                </a:lnTo>
                <a:lnTo>
                  <a:pt x="72362" y="422279"/>
                </a:lnTo>
                <a:lnTo>
                  <a:pt x="42194" y="385671"/>
                </a:lnTo>
                <a:lnTo>
                  <a:pt x="19415" y="343654"/>
                </a:lnTo>
                <a:lnTo>
                  <a:pt x="5019" y="297222"/>
                </a:lnTo>
                <a:lnTo>
                  <a:pt x="0" y="247370"/>
                </a:lnTo>
                <a:lnTo>
                  <a:pt x="5019" y="197518"/>
                </a:lnTo>
                <a:lnTo>
                  <a:pt x="19415" y="151084"/>
                </a:lnTo>
                <a:lnTo>
                  <a:pt x="42194" y="109065"/>
                </a:lnTo>
                <a:lnTo>
                  <a:pt x="72362" y="72455"/>
                </a:lnTo>
                <a:lnTo>
                  <a:pt x="108925" y="42248"/>
                </a:lnTo>
                <a:lnTo>
                  <a:pt x="150891" y="19440"/>
                </a:lnTo>
                <a:lnTo>
                  <a:pt x="197265" y="5025"/>
                </a:lnTo>
                <a:lnTo>
                  <a:pt x="247053" y="0"/>
                </a:lnTo>
                <a:lnTo>
                  <a:pt x="296842" y="5025"/>
                </a:lnTo>
                <a:lnTo>
                  <a:pt x="343215" y="19440"/>
                </a:lnTo>
                <a:lnTo>
                  <a:pt x="385181" y="42248"/>
                </a:lnTo>
                <a:lnTo>
                  <a:pt x="421745" y="72455"/>
                </a:lnTo>
                <a:lnTo>
                  <a:pt x="451913" y="109065"/>
                </a:lnTo>
                <a:lnTo>
                  <a:pt x="464299" y="131914"/>
                </a:lnTo>
                <a:lnTo>
                  <a:pt x="247053" y="131914"/>
                </a:lnTo>
                <a:lnTo>
                  <a:pt x="201892" y="141043"/>
                </a:lnTo>
                <a:lnTo>
                  <a:pt x="165015" y="165938"/>
                </a:lnTo>
                <a:lnTo>
                  <a:pt x="140152" y="202862"/>
                </a:lnTo>
                <a:lnTo>
                  <a:pt x="131035" y="248081"/>
                </a:lnTo>
                <a:lnTo>
                  <a:pt x="140152" y="293302"/>
                </a:lnTo>
                <a:lnTo>
                  <a:pt x="165015" y="330231"/>
                </a:lnTo>
                <a:lnTo>
                  <a:pt x="201892" y="355130"/>
                </a:lnTo>
                <a:lnTo>
                  <a:pt x="247053" y="364261"/>
                </a:lnTo>
                <a:lnTo>
                  <a:pt x="463520" y="364261"/>
                </a:lnTo>
                <a:lnTo>
                  <a:pt x="451913" y="385671"/>
                </a:lnTo>
                <a:lnTo>
                  <a:pt x="421745" y="422279"/>
                </a:lnTo>
                <a:lnTo>
                  <a:pt x="385181" y="452483"/>
                </a:lnTo>
                <a:lnTo>
                  <a:pt x="343215" y="475289"/>
                </a:lnTo>
                <a:lnTo>
                  <a:pt x="296842" y="489702"/>
                </a:lnTo>
                <a:lnTo>
                  <a:pt x="247053" y="494728"/>
                </a:lnTo>
                <a:close/>
              </a:path>
              <a:path w="494664" h="495300">
                <a:moveTo>
                  <a:pt x="463520" y="364261"/>
                </a:moveTo>
                <a:lnTo>
                  <a:pt x="247053" y="364261"/>
                </a:lnTo>
                <a:lnTo>
                  <a:pt x="292216" y="355130"/>
                </a:lnTo>
                <a:lnTo>
                  <a:pt x="329098" y="330231"/>
                </a:lnTo>
                <a:lnTo>
                  <a:pt x="353965" y="293302"/>
                </a:lnTo>
                <a:lnTo>
                  <a:pt x="363084" y="248081"/>
                </a:lnTo>
                <a:lnTo>
                  <a:pt x="353965" y="202862"/>
                </a:lnTo>
                <a:lnTo>
                  <a:pt x="329098" y="165938"/>
                </a:lnTo>
                <a:lnTo>
                  <a:pt x="292216" y="141043"/>
                </a:lnTo>
                <a:lnTo>
                  <a:pt x="247053" y="131914"/>
                </a:lnTo>
                <a:lnTo>
                  <a:pt x="464299" y="131914"/>
                </a:lnTo>
                <a:lnTo>
                  <a:pt x="474691" y="151084"/>
                </a:lnTo>
                <a:lnTo>
                  <a:pt x="489087" y="197518"/>
                </a:lnTo>
                <a:lnTo>
                  <a:pt x="494107" y="247370"/>
                </a:lnTo>
                <a:lnTo>
                  <a:pt x="489087" y="297222"/>
                </a:lnTo>
                <a:lnTo>
                  <a:pt x="474691" y="343654"/>
                </a:lnTo>
                <a:lnTo>
                  <a:pt x="463520" y="364261"/>
                </a:lnTo>
                <a:close/>
              </a:path>
            </a:pathLst>
          </a:custGeom>
          <a:solidFill>
            <a:srgbClr val="8E9C9C"/>
          </a:solidFill>
        </p:spPr>
        <p:txBody>
          <a:bodyPr wrap="square" lIns="0" tIns="0" rIns="0" bIns="0" rtlCol="0"/>
          <a:lstStyle/>
          <a:p>
            <a:endParaRPr/>
          </a:p>
        </p:txBody>
      </p:sp>
      <p:sp>
        <p:nvSpPr>
          <p:cNvPr id="9" name="object 9"/>
          <p:cNvSpPr/>
          <p:nvPr/>
        </p:nvSpPr>
        <p:spPr>
          <a:xfrm>
            <a:off x="3348530" y="2112641"/>
            <a:ext cx="172720" cy="172720"/>
          </a:xfrm>
          <a:custGeom>
            <a:avLst/>
            <a:gdLst/>
            <a:ahLst/>
            <a:cxnLst/>
            <a:rect l="l" t="t" r="r" b="b"/>
            <a:pathLst>
              <a:path w="172720" h="172719">
                <a:moveTo>
                  <a:pt x="86211" y="172643"/>
                </a:moveTo>
                <a:lnTo>
                  <a:pt x="52653" y="165860"/>
                </a:lnTo>
                <a:lnTo>
                  <a:pt x="25250" y="147361"/>
                </a:lnTo>
                <a:lnTo>
                  <a:pt x="6774" y="119922"/>
                </a:lnTo>
                <a:lnTo>
                  <a:pt x="0" y="86321"/>
                </a:lnTo>
                <a:lnTo>
                  <a:pt x="6774" y="52720"/>
                </a:lnTo>
                <a:lnTo>
                  <a:pt x="25250" y="25282"/>
                </a:lnTo>
                <a:lnTo>
                  <a:pt x="52653" y="6783"/>
                </a:lnTo>
                <a:lnTo>
                  <a:pt x="86211" y="0"/>
                </a:lnTo>
                <a:lnTo>
                  <a:pt x="119769" y="6783"/>
                </a:lnTo>
                <a:lnTo>
                  <a:pt x="147172" y="25282"/>
                </a:lnTo>
                <a:lnTo>
                  <a:pt x="165647" y="52720"/>
                </a:lnTo>
                <a:lnTo>
                  <a:pt x="172422" y="86321"/>
                </a:lnTo>
                <a:lnTo>
                  <a:pt x="165647" y="119922"/>
                </a:lnTo>
                <a:lnTo>
                  <a:pt x="147172" y="147361"/>
                </a:lnTo>
                <a:lnTo>
                  <a:pt x="119769" y="165860"/>
                </a:lnTo>
                <a:lnTo>
                  <a:pt x="86211" y="172643"/>
                </a:lnTo>
                <a:close/>
              </a:path>
            </a:pathLst>
          </a:custGeom>
          <a:solidFill>
            <a:srgbClr val="8E9C9C"/>
          </a:solidFill>
        </p:spPr>
        <p:txBody>
          <a:bodyPr wrap="square" lIns="0" tIns="0" rIns="0" bIns="0" rtlCol="0"/>
          <a:lstStyle/>
          <a:p>
            <a:endParaRPr/>
          </a:p>
        </p:txBody>
      </p:sp>
      <p:sp>
        <p:nvSpPr>
          <p:cNvPr id="10" name="object 10"/>
          <p:cNvSpPr/>
          <p:nvPr/>
        </p:nvSpPr>
        <p:spPr>
          <a:xfrm>
            <a:off x="4632382" y="2334297"/>
            <a:ext cx="494665" cy="495300"/>
          </a:xfrm>
          <a:custGeom>
            <a:avLst/>
            <a:gdLst/>
            <a:ahLst/>
            <a:cxnLst/>
            <a:rect l="l" t="t" r="r" b="b"/>
            <a:pathLst>
              <a:path w="494664" h="495300">
                <a:moveTo>
                  <a:pt x="247053" y="494728"/>
                </a:moveTo>
                <a:lnTo>
                  <a:pt x="197265" y="489702"/>
                </a:lnTo>
                <a:lnTo>
                  <a:pt x="150891" y="475289"/>
                </a:lnTo>
                <a:lnTo>
                  <a:pt x="108925" y="452483"/>
                </a:lnTo>
                <a:lnTo>
                  <a:pt x="72362" y="422279"/>
                </a:lnTo>
                <a:lnTo>
                  <a:pt x="42194" y="385671"/>
                </a:lnTo>
                <a:lnTo>
                  <a:pt x="19415" y="343654"/>
                </a:lnTo>
                <a:lnTo>
                  <a:pt x="5019" y="297222"/>
                </a:lnTo>
                <a:lnTo>
                  <a:pt x="0" y="247370"/>
                </a:lnTo>
                <a:lnTo>
                  <a:pt x="5019" y="197518"/>
                </a:lnTo>
                <a:lnTo>
                  <a:pt x="19415" y="151084"/>
                </a:lnTo>
                <a:lnTo>
                  <a:pt x="42194" y="109065"/>
                </a:lnTo>
                <a:lnTo>
                  <a:pt x="72362" y="72455"/>
                </a:lnTo>
                <a:lnTo>
                  <a:pt x="108925" y="42248"/>
                </a:lnTo>
                <a:lnTo>
                  <a:pt x="150891" y="19440"/>
                </a:lnTo>
                <a:lnTo>
                  <a:pt x="197265" y="5025"/>
                </a:lnTo>
                <a:lnTo>
                  <a:pt x="247053" y="0"/>
                </a:lnTo>
                <a:lnTo>
                  <a:pt x="296842" y="5025"/>
                </a:lnTo>
                <a:lnTo>
                  <a:pt x="343215" y="19440"/>
                </a:lnTo>
                <a:lnTo>
                  <a:pt x="385181" y="42248"/>
                </a:lnTo>
                <a:lnTo>
                  <a:pt x="421745" y="72455"/>
                </a:lnTo>
                <a:lnTo>
                  <a:pt x="451913" y="109065"/>
                </a:lnTo>
                <a:lnTo>
                  <a:pt x="464299" y="131914"/>
                </a:lnTo>
                <a:lnTo>
                  <a:pt x="247586" y="131914"/>
                </a:lnTo>
                <a:lnTo>
                  <a:pt x="202425" y="141043"/>
                </a:lnTo>
                <a:lnTo>
                  <a:pt x="165548" y="165938"/>
                </a:lnTo>
                <a:lnTo>
                  <a:pt x="140685" y="202862"/>
                </a:lnTo>
                <a:lnTo>
                  <a:pt x="131568" y="248081"/>
                </a:lnTo>
                <a:lnTo>
                  <a:pt x="140685" y="293302"/>
                </a:lnTo>
                <a:lnTo>
                  <a:pt x="165548" y="330231"/>
                </a:lnTo>
                <a:lnTo>
                  <a:pt x="202425" y="355130"/>
                </a:lnTo>
                <a:lnTo>
                  <a:pt x="247586" y="364261"/>
                </a:lnTo>
                <a:lnTo>
                  <a:pt x="463520" y="364261"/>
                </a:lnTo>
                <a:lnTo>
                  <a:pt x="451913" y="385671"/>
                </a:lnTo>
                <a:lnTo>
                  <a:pt x="421745" y="422279"/>
                </a:lnTo>
                <a:lnTo>
                  <a:pt x="385181" y="452483"/>
                </a:lnTo>
                <a:lnTo>
                  <a:pt x="343215" y="475289"/>
                </a:lnTo>
                <a:lnTo>
                  <a:pt x="296842" y="489702"/>
                </a:lnTo>
                <a:lnTo>
                  <a:pt x="247053" y="494728"/>
                </a:lnTo>
                <a:close/>
              </a:path>
              <a:path w="494664" h="495300">
                <a:moveTo>
                  <a:pt x="463520" y="364261"/>
                </a:moveTo>
                <a:lnTo>
                  <a:pt x="247586" y="364261"/>
                </a:lnTo>
                <a:lnTo>
                  <a:pt x="292749" y="355130"/>
                </a:lnTo>
                <a:lnTo>
                  <a:pt x="329631" y="330231"/>
                </a:lnTo>
                <a:lnTo>
                  <a:pt x="354498" y="293302"/>
                </a:lnTo>
                <a:lnTo>
                  <a:pt x="363617" y="248081"/>
                </a:lnTo>
                <a:lnTo>
                  <a:pt x="354498" y="202862"/>
                </a:lnTo>
                <a:lnTo>
                  <a:pt x="329631" y="165938"/>
                </a:lnTo>
                <a:lnTo>
                  <a:pt x="292749" y="141043"/>
                </a:lnTo>
                <a:lnTo>
                  <a:pt x="247586" y="131914"/>
                </a:lnTo>
                <a:lnTo>
                  <a:pt x="464299" y="131914"/>
                </a:lnTo>
                <a:lnTo>
                  <a:pt x="474691" y="151084"/>
                </a:lnTo>
                <a:lnTo>
                  <a:pt x="489087" y="197518"/>
                </a:lnTo>
                <a:lnTo>
                  <a:pt x="494107" y="247370"/>
                </a:lnTo>
                <a:lnTo>
                  <a:pt x="489087" y="297222"/>
                </a:lnTo>
                <a:lnTo>
                  <a:pt x="474691" y="343654"/>
                </a:lnTo>
                <a:lnTo>
                  <a:pt x="463520" y="364261"/>
                </a:lnTo>
                <a:close/>
              </a:path>
            </a:pathLst>
          </a:custGeom>
          <a:solidFill>
            <a:srgbClr val="8E9C9C"/>
          </a:solidFill>
        </p:spPr>
        <p:txBody>
          <a:bodyPr wrap="square" lIns="0" tIns="0" rIns="0" bIns="0" rtlCol="0"/>
          <a:lstStyle/>
          <a:p>
            <a:endParaRPr/>
          </a:p>
        </p:txBody>
      </p:sp>
      <p:sp>
        <p:nvSpPr>
          <p:cNvPr id="11" name="object 11"/>
          <p:cNvSpPr txBox="1">
            <a:spLocks noGrp="1"/>
          </p:cNvSpPr>
          <p:nvPr>
            <p:ph type="title"/>
          </p:nvPr>
        </p:nvSpPr>
        <p:spPr>
          <a:xfrm>
            <a:off x="5635410" y="2425772"/>
            <a:ext cx="1471930" cy="469265"/>
          </a:xfrm>
          <a:prstGeom prst="rect">
            <a:avLst/>
          </a:prstGeom>
        </p:spPr>
        <p:txBody>
          <a:bodyPr vert="horz" wrap="square" lIns="0" tIns="0" rIns="0" bIns="0" rtlCol="0">
            <a:spAutoFit/>
          </a:bodyPr>
          <a:lstStyle/>
          <a:p>
            <a:pPr marL="12700">
              <a:lnSpc>
                <a:spcPct val="100000"/>
              </a:lnSpc>
            </a:pPr>
            <a:r>
              <a:rPr sz="3000" b="1" spc="-50" dirty="0">
                <a:solidFill>
                  <a:srgbClr val="8E9C9C"/>
                </a:solidFill>
                <a:latin typeface="Tahoma"/>
                <a:cs typeface="Tahoma"/>
              </a:rPr>
              <a:t>v</a:t>
            </a:r>
            <a:r>
              <a:rPr sz="3000" b="1" spc="-90" dirty="0">
                <a:solidFill>
                  <a:srgbClr val="8E9C9C"/>
                </a:solidFill>
                <a:latin typeface="Tahoma"/>
                <a:cs typeface="Tahoma"/>
              </a:rPr>
              <a:t>e</a:t>
            </a:r>
            <a:r>
              <a:rPr sz="3000" b="1" spc="-70" dirty="0">
                <a:solidFill>
                  <a:srgbClr val="8E9C9C"/>
                </a:solidFill>
                <a:latin typeface="Tahoma"/>
                <a:cs typeface="Tahoma"/>
              </a:rPr>
              <a:t>n</a:t>
            </a:r>
            <a:r>
              <a:rPr sz="3000" b="1" spc="75" dirty="0">
                <a:solidFill>
                  <a:srgbClr val="8E9C9C"/>
                </a:solidFill>
                <a:latin typeface="Tahoma"/>
                <a:cs typeface="Tahoma"/>
              </a:rPr>
              <a:t>t</a:t>
            </a:r>
            <a:r>
              <a:rPr sz="3000" b="1" spc="-85" dirty="0">
                <a:solidFill>
                  <a:srgbClr val="8E9C9C"/>
                </a:solidFill>
                <a:latin typeface="Tahoma"/>
                <a:cs typeface="Tahoma"/>
              </a:rPr>
              <a:t>u</a:t>
            </a:r>
            <a:r>
              <a:rPr sz="3000" b="1" spc="-40" dirty="0">
                <a:solidFill>
                  <a:srgbClr val="8E9C9C"/>
                </a:solidFill>
                <a:latin typeface="Tahoma"/>
                <a:cs typeface="Tahoma"/>
              </a:rPr>
              <a:t>r</a:t>
            </a:r>
            <a:r>
              <a:rPr sz="3000" b="1" spc="-60" dirty="0">
                <a:solidFill>
                  <a:srgbClr val="8E9C9C"/>
                </a:solidFill>
                <a:latin typeface="Tahoma"/>
                <a:cs typeface="Tahoma"/>
              </a:rPr>
              <a:t>e</a:t>
            </a:r>
            <a:endParaRPr sz="3000">
              <a:latin typeface="Tahoma"/>
              <a:cs typeface="Tahoma"/>
            </a:endParaRPr>
          </a:p>
        </p:txBody>
      </p:sp>
      <p:sp>
        <p:nvSpPr>
          <p:cNvPr id="12" name="object 12"/>
          <p:cNvSpPr txBox="1"/>
          <p:nvPr/>
        </p:nvSpPr>
        <p:spPr>
          <a:xfrm>
            <a:off x="2779670" y="2425772"/>
            <a:ext cx="503555" cy="469265"/>
          </a:xfrm>
          <a:prstGeom prst="rect">
            <a:avLst/>
          </a:prstGeom>
        </p:spPr>
        <p:txBody>
          <a:bodyPr vert="horz" wrap="square" lIns="0" tIns="0" rIns="0" bIns="0" rtlCol="0">
            <a:spAutoFit/>
          </a:bodyPr>
          <a:lstStyle/>
          <a:p>
            <a:pPr marL="12700">
              <a:lnSpc>
                <a:spcPct val="100000"/>
              </a:lnSpc>
            </a:pPr>
            <a:r>
              <a:rPr sz="3000" b="1" spc="20" dirty="0">
                <a:solidFill>
                  <a:srgbClr val="8E9C9C"/>
                </a:solidFill>
                <a:latin typeface="Tahoma"/>
                <a:cs typeface="Tahoma"/>
              </a:rPr>
              <a:t>an</a:t>
            </a:r>
            <a:endParaRPr sz="3000">
              <a:latin typeface="Tahoma"/>
              <a:cs typeface="Tahoma"/>
            </a:endParaRPr>
          </a:p>
        </p:txBody>
      </p:sp>
      <p:sp>
        <p:nvSpPr>
          <p:cNvPr id="13" name="object 13"/>
          <p:cNvSpPr/>
          <p:nvPr/>
        </p:nvSpPr>
        <p:spPr>
          <a:xfrm>
            <a:off x="0" y="2806629"/>
            <a:ext cx="8881110" cy="0"/>
          </a:xfrm>
          <a:custGeom>
            <a:avLst/>
            <a:gdLst/>
            <a:ahLst/>
            <a:cxnLst/>
            <a:rect l="l" t="t" r="r" b="b"/>
            <a:pathLst>
              <a:path w="8881110">
                <a:moveTo>
                  <a:pt x="0" y="0"/>
                </a:moveTo>
                <a:lnTo>
                  <a:pt x="8880588" y="0"/>
                </a:lnTo>
              </a:path>
            </a:pathLst>
          </a:custGeom>
          <a:ln w="3175">
            <a:solidFill>
              <a:srgbClr val="00AEEF"/>
            </a:solidFill>
          </a:ln>
        </p:spPr>
        <p:txBody>
          <a:bodyPr wrap="square" lIns="0" tIns="0" rIns="0" bIns="0" rtlCol="0"/>
          <a:lstStyle/>
          <a:p>
            <a:endParaRPr/>
          </a:p>
        </p:txBody>
      </p:sp>
      <p:sp>
        <p:nvSpPr>
          <p:cNvPr id="14" name="object 14"/>
          <p:cNvSpPr/>
          <p:nvPr/>
        </p:nvSpPr>
        <p:spPr>
          <a:xfrm>
            <a:off x="0" y="2614638"/>
            <a:ext cx="8881110" cy="0"/>
          </a:xfrm>
          <a:custGeom>
            <a:avLst/>
            <a:gdLst/>
            <a:ahLst/>
            <a:cxnLst/>
            <a:rect l="l" t="t" r="r" b="b"/>
            <a:pathLst>
              <a:path w="8881110">
                <a:moveTo>
                  <a:pt x="0" y="0"/>
                </a:moveTo>
                <a:lnTo>
                  <a:pt x="8880588" y="0"/>
                </a:lnTo>
              </a:path>
            </a:pathLst>
          </a:custGeom>
          <a:ln w="3175">
            <a:solidFill>
              <a:srgbClr val="00AEEF"/>
            </a:solidFill>
          </a:ln>
        </p:spPr>
        <p:txBody>
          <a:bodyPr wrap="square" lIns="0" tIns="0" rIns="0" bIns="0" rtlCol="0"/>
          <a:lstStyle/>
          <a:p>
            <a:endParaRPr/>
          </a:p>
        </p:txBody>
      </p:sp>
      <p:sp>
        <p:nvSpPr>
          <p:cNvPr id="15" name="object 15"/>
          <p:cNvSpPr/>
          <p:nvPr/>
        </p:nvSpPr>
        <p:spPr>
          <a:xfrm>
            <a:off x="0" y="2356389"/>
            <a:ext cx="8881110" cy="0"/>
          </a:xfrm>
          <a:custGeom>
            <a:avLst/>
            <a:gdLst/>
            <a:ahLst/>
            <a:cxnLst/>
            <a:rect l="l" t="t" r="r" b="b"/>
            <a:pathLst>
              <a:path w="8881110">
                <a:moveTo>
                  <a:pt x="0" y="0"/>
                </a:moveTo>
                <a:lnTo>
                  <a:pt x="8880588" y="0"/>
                </a:lnTo>
              </a:path>
            </a:pathLst>
          </a:custGeom>
          <a:ln w="3175">
            <a:solidFill>
              <a:srgbClr val="00AEEF"/>
            </a:solidFill>
          </a:ln>
        </p:spPr>
        <p:txBody>
          <a:bodyPr wrap="square" lIns="0" tIns="0" rIns="0" bIns="0" rtlCol="0"/>
          <a:lstStyle/>
          <a:p>
            <a:endParaRPr/>
          </a:p>
        </p:txBody>
      </p:sp>
      <p:sp>
        <p:nvSpPr>
          <p:cNvPr id="16" name="object 16"/>
          <p:cNvSpPr/>
          <p:nvPr/>
        </p:nvSpPr>
        <p:spPr>
          <a:xfrm>
            <a:off x="4434363" y="0"/>
            <a:ext cx="0" cy="5400040"/>
          </a:xfrm>
          <a:custGeom>
            <a:avLst/>
            <a:gdLst/>
            <a:ahLst/>
            <a:cxnLst/>
            <a:rect l="l" t="t" r="r" b="b"/>
            <a:pathLst>
              <a:path h="5400040">
                <a:moveTo>
                  <a:pt x="0" y="0"/>
                </a:moveTo>
                <a:lnTo>
                  <a:pt x="0" y="5400002"/>
                </a:lnTo>
              </a:path>
            </a:pathLst>
          </a:custGeom>
          <a:ln w="3175">
            <a:solidFill>
              <a:srgbClr val="00AEEF"/>
            </a:solidFill>
            <a:prstDash val="dash"/>
          </a:ln>
        </p:spPr>
        <p:txBody>
          <a:bodyPr wrap="square" lIns="0" tIns="0" rIns="0" bIns="0" rtlCol="0"/>
          <a:lstStyle/>
          <a:p>
            <a:endParaRPr/>
          </a:p>
        </p:txBody>
      </p:sp>
      <p:sp>
        <p:nvSpPr>
          <p:cNvPr id="17" name="object 17"/>
          <p:cNvSpPr txBox="1"/>
          <p:nvPr/>
        </p:nvSpPr>
        <p:spPr>
          <a:xfrm>
            <a:off x="9122509" y="3003194"/>
            <a:ext cx="233679" cy="11004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c</a:t>
            </a:r>
            <a:r>
              <a:rPr sz="1200" spc="-50" dirty="0">
                <a:solidFill>
                  <a:srgbClr val="B8BABC"/>
                </a:solidFill>
                <a:latin typeface="Lucida Sans"/>
                <a:cs typeface="Lucida Sans"/>
              </a:rPr>
              <a:t>r</a:t>
            </a:r>
            <a:r>
              <a:rPr sz="1200" spc="-25" dirty="0">
                <a:solidFill>
                  <a:srgbClr val="B8BABC"/>
                </a:solidFill>
                <a:latin typeface="Lucida Sans"/>
                <a:cs typeface="Lucida Sans"/>
              </a:rPr>
              <a:t>edential</a:t>
            </a:r>
            <a:endParaRPr sz="1200">
              <a:latin typeface="Lucida Sans"/>
              <a:cs typeface="Lucida Sans"/>
            </a:endParaRPr>
          </a:p>
        </p:txBody>
      </p:sp>
      <p:sp>
        <p:nvSpPr>
          <p:cNvPr id="18" name="object 18"/>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9" name="object 19"/>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20" name="object 20"/>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21" name="object 21"/>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22" name="object 22"/>
          <p:cNvSpPr/>
          <p:nvPr/>
        </p:nvSpPr>
        <p:spPr>
          <a:xfrm>
            <a:off x="9181929" y="2725046"/>
            <a:ext cx="90805" cy="97155"/>
          </a:xfrm>
          <a:custGeom>
            <a:avLst/>
            <a:gdLst/>
            <a:ahLst/>
            <a:cxnLst/>
            <a:rect l="l" t="t" r="r" b="b"/>
            <a:pathLst>
              <a:path w="90804" h="97155">
                <a:moveTo>
                  <a:pt x="52374" y="0"/>
                </a:moveTo>
                <a:lnTo>
                  <a:pt x="39458" y="0"/>
                </a:lnTo>
                <a:lnTo>
                  <a:pt x="32816" y="1244"/>
                </a:lnTo>
                <a:lnTo>
                  <a:pt x="1028" y="36067"/>
                </a:lnTo>
                <a:lnTo>
                  <a:pt x="0" y="56654"/>
                </a:lnTo>
                <a:lnTo>
                  <a:pt x="1104" y="62966"/>
                </a:lnTo>
                <a:lnTo>
                  <a:pt x="33210" y="95554"/>
                </a:lnTo>
                <a:lnTo>
                  <a:pt x="39522" y="96710"/>
                </a:lnTo>
                <a:lnTo>
                  <a:pt x="46393" y="96710"/>
                </a:lnTo>
                <a:lnTo>
                  <a:pt x="81730" y="81765"/>
                </a:lnTo>
                <a:lnTo>
                  <a:pt x="84229" y="77876"/>
                </a:lnTo>
                <a:lnTo>
                  <a:pt x="42303" y="77876"/>
                </a:lnTo>
                <a:lnTo>
                  <a:pt x="38989" y="76974"/>
                </a:lnTo>
                <a:lnTo>
                  <a:pt x="25234" y="52209"/>
                </a:lnTo>
                <a:lnTo>
                  <a:pt x="25234" y="45453"/>
                </a:lnTo>
                <a:lnTo>
                  <a:pt x="42722" y="19024"/>
                </a:lnTo>
                <a:lnTo>
                  <a:pt x="85612" y="19024"/>
                </a:lnTo>
                <a:lnTo>
                  <a:pt x="83375" y="15138"/>
                </a:lnTo>
                <a:lnTo>
                  <a:pt x="80149" y="11518"/>
                </a:lnTo>
                <a:lnTo>
                  <a:pt x="72199" y="5714"/>
                </a:lnTo>
                <a:lnTo>
                  <a:pt x="67691" y="3543"/>
                </a:lnTo>
                <a:lnTo>
                  <a:pt x="57632" y="711"/>
                </a:lnTo>
                <a:lnTo>
                  <a:pt x="52374" y="0"/>
                </a:lnTo>
                <a:close/>
              </a:path>
              <a:path w="90804" h="97155">
                <a:moveTo>
                  <a:pt x="90665" y="59194"/>
                </a:moveTo>
                <a:lnTo>
                  <a:pt x="66306" y="59194"/>
                </a:lnTo>
                <a:lnTo>
                  <a:pt x="65481" y="64884"/>
                </a:lnTo>
                <a:lnTo>
                  <a:pt x="63423" y="69430"/>
                </a:lnTo>
                <a:lnTo>
                  <a:pt x="56921" y="76187"/>
                </a:lnTo>
                <a:lnTo>
                  <a:pt x="52273" y="77876"/>
                </a:lnTo>
                <a:lnTo>
                  <a:pt x="84229" y="77876"/>
                </a:lnTo>
                <a:lnTo>
                  <a:pt x="85863" y="75333"/>
                </a:lnTo>
                <a:lnTo>
                  <a:pt x="88841" y="67810"/>
                </a:lnTo>
                <a:lnTo>
                  <a:pt x="90665" y="59194"/>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23" name="object 23"/>
          <p:cNvSpPr/>
          <p:nvPr/>
        </p:nvSpPr>
        <p:spPr>
          <a:xfrm>
            <a:off x="9282188" y="2710685"/>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18" y="9969"/>
                </a:lnTo>
                <a:lnTo>
                  <a:pt x="6515" y="9969"/>
                </a:lnTo>
                <a:lnTo>
                  <a:pt x="6515" y="1092"/>
                </a:lnTo>
                <a:close/>
              </a:path>
              <a:path w="22225" h="43814">
                <a:moveTo>
                  <a:pt x="18402" y="0"/>
                </a:moveTo>
                <a:lnTo>
                  <a:pt x="15303" y="774"/>
                </a:lnTo>
                <a:lnTo>
                  <a:pt x="10426" y="4013"/>
                </a:lnTo>
                <a:lnTo>
                  <a:pt x="8369" y="6553"/>
                </a:lnTo>
                <a:lnTo>
                  <a:pt x="6680" y="9969"/>
                </a:lnTo>
                <a:lnTo>
                  <a:pt x="12218" y="9969"/>
                </a:lnTo>
                <a:lnTo>
                  <a:pt x="13106"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24" name="object 2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5" name="object 25"/>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6136" y="2575526"/>
            <a:ext cx="227965" cy="231775"/>
          </a:xfrm>
          <a:custGeom>
            <a:avLst/>
            <a:gdLst/>
            <a:ahLst/>
            <a:cxnLst/>
            <a:rect l="l" t="t" r="r" b="b"/>
            <a:pathLst>
              <a:path w="227964" h="231775">
                <a:moveTo>
                  <a:pt x="204983" y="28181"/>
                </a:moveTo>
                <a:lnTo>
                  <a:pt x="71485" y="28181"/>
                </a:lnTo>
                <a:lnTo>
                  <a:pt x="85436" y="16228"/>
                </a:lnTo>
                <a:lnTo>
                  <a:pt x="101693" y="7380"/>
                </a:lnTo>
                <a:lnTo>
                  <a:pt x="120045" y="1886"/>
                </a:lnTo>
                <a:lnTo>
                  <a:pt x="140282" y="0"/>
                </a:lnTo>
                <a:lnTo>
                  <a:pt x="175944" y="6680"/>
                </a:lnTo>
                <a:lnTo>
                  <a:pt x="203439" y="25606"/>
                </a:lnTo>
                <a:lnTo>
                  <a:pt x="204983" y="28181"/>
                </a:lnTo>
                <a:close/>
              </a:path>
              <a:path w="227964" h="231775">
                <a:moveTo>
                  <a:pt x="71485" y="231254"/>
                </a:moveTo>
                <a:lnTo>
                  <a:pt x="0" y="231254"/>
                </a:lnTo>
                <a:lnTo>
                  <a:pt x="0" y="6705"/>
                </a:lnTo>
                <a:lnTo>
                  <a:pt x="71485" y="6705"/>
                </a:lnTo>
                <a:lnTo>
                  <a:pt x="71485" y="28181"/>
                </a:lnTo>
                <a:lnTo>
                  <a:pt x="204983" y="28181"/>
                </a:lnTo>
                <a:lnTo>
                  <a:pt x="221133" y="55099"/>
                </a:lnTo>
                <a:lnTo>
                  <a:pt x="222652" y="64414"/>
                </a:lnTo>
                <a:lnTo>
                  <a:pt x="117945" y="64414"/>
                </a:lnTo>
                <a:lnTo>
                  <a:pt x="98812" y="68096"/>
                </a:lnTo>
                <a:lnTo>
                  <a:pt x="84161" y="79452"/>
                </a:lnTo>
                <a:lnTo>
                  <a:pt x="74787" y="98945"/>
                </a:lnTo>
                <a:lnTo>
                  <a:pt x="71485" y="127038"/>
                </a:lnTo>
                <a:lnTo>
                  <a:pt x="71485" y="231254"/>
                </a:lnTo>
                <a:close/>
              </a:path>
              <a:path w="227964" h="231775">
                <a:moveTo>
                  <a:pt x="227393" y="231254"/>
                </a:moveTo>
                <a:lnTo>
                  <a:pt x="156364" y="231254"/>
                </a:lnTo>
                <a:lnTo>
                  <a:pt x="156364" y="108699"/>
                </a:lnTo>
                <a:lnTo>
                  <a:pt x="153565" y="90640"/>
                </a:lnTo>
                <a:lnTo>
                  <a:pt x="145697" y="76655"/>
                </a:lnTo>
                <a:lnTo>
                  <a:pt x="133559" y="67620"/>
                </a:lnTo>
                <a:lnTo>
                  <a:pt x="117945" y="64414"/>
                </a:lnTo>
                <a:lnTo>
                  <a:pt x="222652" y="64414"/>
                </a:lnTo>
                <a:lnTo>
                  <a:pt x="227393" y="93484"/>
                </a:lnTo>
                <a:lnTo>
                  <a:pt x="227393" y="231254"/>
                </a:lnTo>
                <a:close/>
              </a:path>
            </a:pathLst>
          </a:custGeom>
          <a:solidFill>
            <a:srgbClr val="8E9C9C"/>
          </a:solidFill>
        </p:spPr>
        <p:txBody>
          <a:bodyPr wrap="square" lIns="0" tIns="0" rIns="0" bIns="0" rtlCol="0"/>
          <a:lstStyle/>
          <a:p>
            <a:endParaRPr/>
          </a:p>
        </p:txBody>
      </p:sp>
      <p:sp>
        <p:nvSpPr>
          <p:cNvPr id="3" name="object 3"/>
          <p:cNvSpPr/>
          <p:nvPr/>
        </p:nvSpPr>
        <p:spPr>
          <a:xfrm>
            <a:off x="4582073" y="2575530"/>
            <a:ext cx="207645" cy="238125"/>
          </a:xfrm>
          <a:custGeom>
            <a:avLst/>
            <a:gdLst/>
            <a:ahLst/>
            <a:cxnLst/>
            <a:rect l="l" t="t" r="r" b="b"/>
            <a:pathLst>
              <a:path w="207645" h="238125">
                <a:moveTo>
                  <a:pt x="202086" y="184734"/>
                </a:moveTo>
                <a:lnTo>
                  <a:pt x="109460" y="184734"/>
                </a:lnTo>
                <a:lnTo>
                  <a:pt x="121925" y="183316"/>
                </a:lnTo>
                <a:lnTo>
                  <a:pt x="131011" y="179477"/>
                </a:lnTo>
                <a:lnTo>
                  <a:pt x="136595" y="173788"/>
                </a:lnTo>
                <a:lnTo>
                  <a:pt x="138493" y="166839"/>
                </a:lnTo>
                <a:lnTo>
                  <a:pt x="137327" y="161491"/>
                </a:lnTo>
                <a:lnTo>
                  <a:pt x="133523" y="156894"/>
                </a:lnTo>
                <a:lnTo>
                  <a:pt x="126619" y="153132"/>
                </a:lnTo>
                <a:lnTo>
                  <a:pt x="116157" y="150291"/>
                </a:lnTo>
                <a:lnTo>
                  <a:pt x="70584" y="141338"/>
                </a:lnTo>
                <a:lnTo>
                  <a:pt x="42870" y="132900"/>
                </a:lnTo>
                <a:lnTo>
                  <a:pt x="22397" y="119092"/>
                </a:lnTo>
                <a:lnTo>
                  <a:pt x="9714" y="100081"/>
                </a:lnTo>
                <a:lnTo>
                  <a:pt x="5365" y="76034"/>
                </a:lnTo>
                <a:lnTo>
                  <a:pt x="12464" y="44716"/>
                </a:lnTo>
                <a:lnTo>
                  <a:pt x="32338" y="20739"/>
                </a:lnTo>
                <a:lnTo>
                  <a:pt x="62850" y="5401"/>
                </a:lnTo>
                <a:lnTo>
                  <a:pt x="101863" y="0"/>
                </a:lnTo>
                <a:lnTo>
                  <a:pt x="140081" y="4590"/>
                </a:lnTo>
                <a:lnTo>
                  <a:pt x="170382" y="17608"/>
                </a:lnTo>
                <a:lnTo>
                  <a:pt x="191885" y="37922"/>
                </a:lnTo>
                <a:lnTo>
                  <a:pt x="197722" y="50990"/>
                </a:lnTo>
                <a:lnTo>
                  <a:pt x="100975" y="50990"/>
                </a:lnTo>
                <a:lnTo>
                  <a:pt x="88888" y="52584"/>
                </a:lnTo>
                <a:lnTo>
                  <a:pt x="81034" y="56695"/>
                </a:lnTo>
                <a:lnTo>
                  <a:pt x="76783" y="62316"/>
                </a:lnTo>
                <a:lnTo>
                  <a:pt x="75506" y="68440"/>
                </a:lnTo>
                <a:lnTo>
                  <a:pt x="75506" y="74701"/>
                </a:lnTo>
                <a:lnTo>
                  <a:pt x="78182" y="80962"/>
                </a:lnTo>
                <a:lnTo>
                  <a:pt x="92477" y="84086"/>
                </a:lnTo>
                <a:lnTo>
                  <a:pt x="145190" y="94818"/>
                </a:lnTo>
                <a:lnTo>
                  <a:pt x="172797" y="104496"/>
                </a:lnTo>
                <a:lnTo>
                  <a:pt x="192155" y="119540"/>
                </a:lnTo>
                <a:lnTo>
                  <a:pt x="203555" y="139111"/>
                </a:lnTo>
                <a:lnTo>
                  <a:pt x="207290" y="162369"/>
                </a:lnTo>
                <a:lnTo>
                  <a:pt x="202086" y="184734"/>
                </a:lnTo>
                <a:close/>
              </a:path>
              <a:path w="207645" h="238125">
                <a:moveTo>
                  <a:pt x="138493" y="77381"/>
                </a:moveTo>
                <a:lnTo>
                  <a:pt x="134766" y="67406"/>
                </a:lnTo>
                <a:lnTo>
                  <a:pt x="127102" y="58985"/>
                </a:lnTo>
                <a:lnTo>
                  <a:pt x="115753" y="53163"/>
                </a:lnTo>
                <a:lnTo>
                  <a:pt x="100975" y="50990"/>
                </a:lnTo>
                <a:lnTo>
                  <a:pt x="197722" y="50990"/>
                </a:lnTo>
                <a:lnTo>
                  <a:pt x="203713" y="64401"/>
                </a:lnTo>
                <a:lnTo>
                  <a:pt x="138493" y="77381"/>
                </a:lnTo>
                <a:close/>
              </a:path>
              <a:path w="207645" h="238125">
                <a:moveTo>
                  <a:pt x="105439" y="237959"/>
                </a:moveTo>
                <a:lnTo>
                  <a:pt x="67789" y="234235"/>
                </a:lnTo>
                <a:lnTo>
                  <a:pt x="35796" y="222586"/>
                </a:lnTo>
                <a:lnTo>
                  <a:pt x="12265" y="202298"/>
                </a:lnTo>
                <a:lnTo>
                  <a:pt x="0" y="172656"/>
                </a:lnTo>
                <a:lnTo>
                  <a:pt x="69697" y="158343"/>
                </a:lnTo>
                <a:lnTo>
                  <a:pt x="74529" y="170584"/>
                </a:lnTo>
                <a:lnTo>
                  <a:pt x="83547" y="178754"/>
                </a:lnTo>
                <a:lnTo>
                  <a:pt x="95581" y="183316"/>
                </a:lnTo>
                <a:lnTo>
                  <a:pt x="109460" y="184734"/>
                </a:lnTo>
                <a:lnTo>
                  <a:pt x="202086" y="184734"/>
                </a:lnTo>
                <a:lnTo>
                  <a:pt x="199668" y="195129"/>
                </a:lnTo>
                <a:lnTo>
                  <a:pt x="178477" y="218785"/>
                </a:lnTo>
                <a:lnTo>
                  <a:pt x="146230" y="233131"/>
                </a:lnTo>
                <a:lnTo>
                  <a:pt x="105439" y="237959"/>
                </a:lnTo>
                <a:close/>
              </a:path>
            </a:pathLst>
          </a:custGeom>
          <a:solidFill>
            <a:srgbClr val="8E9C9C"/>
          </a:solidFill>
        </p:spPr>
        <p:txBody>
          <a:bodyPr wrap="square" lIns="0" tIns="0" rIns="0" bIns="0" rtlCol="0"/>
          <a:lstStyle/>
          <a:p>
            <a:endParaRPr/>
          </a:p>
        </p:txBody>
      </p:sp>
      <p:sp>
        <p:nvSpPr>
          <p:cNvPr id="4" name="object 4"/>
          <p:cNvSpPr/>
          <p:nvPr/>
        </p:nvSpPr>
        <p:spPr>
          <a:xfrm>
            <a:off x="4800220" y="2581783"/>
            <a:ext cx="48895" cy="55244"/>
          </a:xfrm>
          <a:custGeom>
            <a:avLst/>
            <a:gdLst/>
            <a:ahLst/>
            <a:cxnLst/>
            <a:rect l="l" t="t" r="r" b="b"/>
            <a:pathLst>
              <a:path w="48895" h="55244">
                <a:moveTo>
                  <a:pt x="48895" y="11785"/>
                </a:moveTo>
                <a:lnTo>
                  <a:pt x="0" y="11785"/>
                </a:lnTo>
                <a:lnTo>
                  <a:pt x="0" y="0"/>
                </a:lnTo>
                <a:lnTo>
                  <a:pt x="48895" y="0"/>
                </a:lnTo>
                <a:lnTo>
                  <a:pt x="48895" y="11785"/>
                </a:lnTo>
                <a:close/>
              </a:path>
              <a:path w="48895" h="55244">
                <a:moveTo>
                  <a:pt x="31151" y="54851"/>
                </a:moveTo>
                <a:lnTo>
                  <a:pt x="17744" y="54851"/>
                </a:lnTo>
                <a:lnTo>
                  <a:pt x="17744" y="11785"/>
                </a:lnTo>
                <a:lnTo>
                  <a:pt x="31151" y="11785"/>
                </a:lnTo>
                <a:lnTo>
                  <a:pt x="31151" y="54851"/>
                </a:lnTo>
                <a:close/>
              </a:path>
            </a:pathLst>
          </a:custGeom>
          <a:solidFill>
            <a:srgbClr val="8E9C9C"/>
          </a:solidFill>
        </p:spPr>
        <p:txBody>
          <a:bodyPr wrap="square" lIns="0" tIns="0" rIns="0" bIns="0" rtlCol="0"/>
          <a:lstStyle/>
          <a:p>
            <a:endParaRPr/>
          </a:p>
        </p:txBody>
      </p:sp>
      <p:sp>
        <p:nvSpPr>
          <p:cNvPr id="5" name="object 5"/>
          <p:cNvSpPr/>
          <p:nvPr/>
        </p:nvSpPr>
        <p:spPr>
          <a:xfrm>
            <a:off x="4856171" y="2581780"/>
            <a:ext cx="63500" cy="55244"/>
          </a:xfrm>
          <a:custGeom>
            <a:avLst/>
            <a:gdLst/>
            <a:ahLst/>
            <a:cxnLst/>
            <a:rect l="l" t="t" r="r" b="b"/>
            <a:pathLst>
              <a:path w="63500" h="55244">
                <a:moveTo>
                  <a:pt x="13076" y="54851"/>
                </a:moveTo>
                <a:lnTo>
                  <a:pt x="0" y="54851"/>
                </a:lnTo>
                <a:lnTo>
                  <a:pt x="0" y="0"/>
                </a:lnTo>
                <a:lnTo>
                  <a:pt x="13254" y="0"/>
                </a:lnTo>
                <a:lnTo>
                  <a:pt x="26712" y="25463"/>
                </a:lnTo>
                <a:lnTo>
                  <a:pt x="13076" y="25463"/>
                </a:lnTo>
                <a:lnTo>
                  <a:pt x="13076" y="54851"/>
                </a:lnTo>
                <a:close/>
              </a:path>
              <a:path w="63500" h="55244">
                <a:moveTo>
                  <a:pt x="45302" y="34797"/>
                </a:moveTo>
                <a:lnTo>
                  <a:pt x="31645" y="34797"/>
                </a:lnTo>
                <a:lnTo>
                  <a:pt x="50037" y="0"/>
                </a:lnTo>
                <a:lnTo>
                  <a:pt x="63203" y="0"/>
                </a:lnTo>
                <a:lnTo>
                  <a:pt x="63203" y="25628"/>
                </a:lnTo>
                <a:lnTo>
                  <a:pt x="50126" y="25628"/>
                </a:lnTo>
                <a:lnTo>
                  <a:pt x="45302" y="34797"/>
                </a:lnTo>
                <a:close/>
              </a:path>
              <a:path w="63500" h="55244">
                <a:moveTo>
                  <a:pt x="34753" y="54851"/>
                </a:moveTo>
                <a:lnTo>
                  <a:pt x="28538" y="54851"/>
                </a:lnTo>
                <a:lnTo>
                  <a:pt x="13076" y="25463"/>
                </a:lnTo>
                <a:lnTo>
                  <a:pt x="26712" y="25463"/>
                </a:lnTo>
                <a:lnTo>
                  <a:pt x="31645" y="34797"/>
                </a:lnTo>
                <a:lnTo>
                  <a:pt x="45302" y="34797"/>
                </a:lnTo>
                <a:lnTo>
                  <a:pt x="34753" y="54851"/>
                </a:lnTo>
                <a:close/>
              </a:path>
              <a:path w="63500" h="55244">
                <a:moveTo>
                  <a:pt x="63203" y="54851"/>
                </a:moveTo>
                <a:lnTo>
                  <a:pt x="50126" y="54851"/>
                </a:lnTo>
                <a:lnTo>
                  <a:pt x="50126" y="25628"/>
                </a:lnTo>
                <a:lnTo>
                  <a:pt x="63203" y="25628"/>
                </a:lnTo>
                <a:lnTo>
                  <a:pt x="63203" y="54851"/>
                </a:lnTo>
                <a:close/>
              </a:path>
            </a:pathLst>
          </a:custGeom>
          <a:solidFill>
            <a:srgbClr val="8E9C9C"/>
          </a:solidFill>
        </p:spPr>
        <p:txBody>
          <a:bodyPr wrap="square" lIns="0" tIns="0" rIns="0" bIns="0" rtlCol="0"/>
          <a:lstStyle/>
          <a:p>
            <a:endParaRPr/>
          </a:p>
        </p:txBody>
      </p:sp>
      <p:sp>
        <p:nvSpPr>
          <p:cNvPr id="6" name="object 6"/>
          <p:cNvSpPr/>
          <p:nvPr/>
        </p:nvSpPr>
        <p:spPr>
          <a:xfrm>
            <a:off x="3685694" y="2581619"/>
            <a:ext cx="71120" cy="225425"/>
          </a:xfrm>
          <a:custGeom>
            <a:avLst/>
            <a:gdLst/>
            <a:ahLst/>
            <a:cxnLst/>
            <a:rect l="l" t="t" r="r" b="b"/>
            <a:pathLst>
              <a:path w="71120" h="225425">
                <a:moveTo>
                  <a:pt x="0" y="0"/>
                </a:moveTo>
                <a:lnTo>
                  <a:pt x="71066" y="0"/>
                </a:lnTo>
                <a:lnTo>
                  <a:pt x="71066" y="225196"/>
                </a:lnTo>
                <a:lnTo>
                  <a:pt x="0" y="225196"/>
                </a:lnTo>
                <a:lnTo>
                  <a:pt x="0" y="0"/>
                </a:lnTo>
                <a:close/>
              </a:path>
            </a:pathLst>
          </a:custGeom>
          <a:solidFill>
            <a:srgbClr val="8E9C9C"/>
          </a:solidFill>
        </p:spPr>
        <p:txBody>
          <a:bodyPr wrap="square" lIns="0" tIns="0" rIns="0" bIns="0" rtlCol="0"/>
          <a:lstStyle/>
          <a:p>
            <a:endParaRPr/>
          </a:p>
        </p:txBody>
      </p:sp>
      <p:sp>
        <p:nvSpPr>
          <p:cNvPr id="7" name="object 7"/>
          <p:cNvSpPr/>
          <p:nvPr/>
        </p:nvSpPr>
        <p:spPr>
          <a:xfrm>
            <a:off x="3788874" y="2570531"/>
            <a:ext cx="247650" cy="247650"/>
          </a:xfrm>
          <a:custGeom>
            <a:avLst/>
            <a:gdLst/>
            <a:ahLst/>
            <a:cxnLst/>
            <a:rect l="l" t="t" r="r" b="b"/>
            <a:pathLst>
              <a:path w="247650" h="247650">
                <a:moveTo>
                  <a:pt x="123526" y="247370"/>
                </a:moveTo>
                <a:lnTo>
                  <a:pt x="75443" y="237649"/>
                </a:lnTo>
                <a:lnTo>
                  <a:pt x="36178" y="211140"/>
                </a:lnTo>
                <a:lnTo>
                  <a:pt x="9706" y="171825"/>
                </a:lnTo>
                <a:lnTo>
                  <a:pt x="0" y="123685"/>
                </a:lnTo>
                <a:lnTo>
                  <a:pt x="9706" y="75539"/>
                </a:lnTo>
                <a:lnTo>
                  <a:pt x="36178" y="36225"/>
                </a:lnTo>
                <a:lnTo>
                  <a:pt x="75443" y="9719"/>
                </a:lnTo>
                <a:lnTo>
                  <a:pt x="123526" y="0"/>
                </a:lnTo>
                <a:lnTo>
                  <a:pt x="171610" y="9719"/>
                </a:lnTo>
                <a:lnTo>
                  <a:pt x="210874" y="36225"/>
                </a:lnTo>
                <a:lnTo>
                  <a:pt x="230890" y="65951"/>
                </a:lnTo>
                <a:lnTo>
                  <a:pt x="123526" y="65951"/>
                </a:lnTo>
                <a:lnTo>
                  <a:pt x="100945" y="70516"/>
                </a:lnTo>
                <a:lnTo>
                  <a:pt x="82504" y="82965"/>
                </a:lnTo>
                <a:lnTo>
                  <a:pt x="70070" y="101430"/>
                </a:lnTo>
                <a:lnTo>
                  <a:pt x="65511" y="124040"/>
                </a:lnTo>
                <a:lnTo>
                  <a:pt x="70070" y="146651"/>
                </a:lnTo>
                <a:lnTo>
                  <a:pt x="82504" y="165115"/>
                </a:lnTo>
                <a:lnTo>
                  <a:pt x="100945" y="177565"/>
                </a:lnTo>
                <a:lnTo>
                  <a:pt x="123526" y="182130"/>
                </a:lnTo>
                <a:lnTo>
                  <a:pt x="230408" y="182130"/>
                </a:lnTo>
                <a:lnTo>
                  <a:pt x="210874" y="211140"/>
                </a:lnTo>
                <a:lnTo>
                  <a:pt x="171610" y="237649"/>
                </a:lnTo>
                <a:lnTo>
                  <a:pt x="123526" y="247370"/>
                </a:lnTo>
                <a:close/>
              </a:path>
              <a:path w="247650" h="247650">
                <a:moveTo>
                  <a:pt x="230408" y="182130"/>
                </a:moveTo>
                <a:lnTo>
                  <a:pt x="123526" y="182130"/>
                </a:lnTo>
                <a:lnTo>
                  <a:pt x="146108" y="177565"/>
                </a:lnTo>
                <a:lnTo>
                  <a:pt x="164549" y="165115"/>
                </a:lnTo>
                <a:lnTo>
                  <a:pt x="176982" y="146651"/>
                </a:lnTo>
                <a:lnTo>
                  <a:pt x="181542" y="124040"/>
                </a:lnTo>
                <a:lnTo>
                  <a:pt x="176982" y="101430"/>
                </a:lnTo>
                <a:lnTo>
                  <a:pt x="164549" y="82965"/>
                </a:lnTo>
                <a:lnTo>
                  <a:pt x="146108" y="70516"/>
                </a:lnTo>
                <a:lnTo>
                  <a:pt x="123526" y="65951"/>
                </a:lnTo>
                <a:lnTo>
                  <a:pt x="230890" y="65951"/>
                </a:lnTo>
                <a:lnTo>
                  <a:pt x="237346" y="75539"/>
                </a:lnTo>
                <a:lnTo>
                  <a:pt x="247053" y="123685"/>
                </a:lnTo>
                <a:lnTo>
                  <a:pt x="237346" y="171825"/>
                </a:lnTo>
                <a:lnTo>
                  <a:pt x="230408" y="182130"/>
                </a:lnTo>
                <a:close/>
              </a:path>
            </a:pathLst>
          </a:custGeom>
          <a:solidFill>
            <a:srgbClr val="8E9C9C"/>
          </a:solidFill>
        </p:spPr>
        <p:txBody>
          <a:bodyPr wrap="square" lIns="0" tIns="0" rIns="0" bIns="0" rtlCol="0"/>
          <a:lstStyle/>
          <a:p>
            <a:endParaRPr/>
          </a:p>
        </p:txBody>
      </p:sp>
      <p:sp>
        <p:nvSpPr>
          <p:cNvPr id="8" name="object 8"/>
          <p:cNvSpPr/>
          <p:nvPr/>
        </p:nvSpPr>
        <p:spPr>
          <a:xfrm>
            <a:off x="3678119" y="2459702"/>
            <a:ext cx="86360" cy="86360"/>
          </a:xfrm>
          <a:custGeom>
            <a:avLst/>
            <a:gdLst/>
            <a:ahLst/>
            <a:cxnLst/>
            <a:rect l="l" t="t" r="r" b="b"/>
            <a:pathLst>
              <a:path w="86360" h="86360">
                <a:moveTo>
                  <a:pt x="43099" y="86321"/>
                </a:moveTo>
                <a:lnTo>
                  <a:pt x="26321" y="82929"/>
                </a:lnTo>
                <a:lnTo>
                  <a:pt x="12621" y="73677"/>
                </a:lnTo>
                <a:lnTo>
                  <a:pt x="3386" y="59956"/>
                </a:lnTo>
                <a:lnTo>
                  <a:pt x="0" y="43154"/>
                </a:lnTo>
                <a:lnTo>
                  <a:pt x="3386" y="26360"/>
                </a:lnTo>
                <a:lnTo>
                  <a:pt x="12621" y="12642"/>
                </a:lnTo>
                <a:lnTo>
                  <a:pt x="26321" y="3392"/>
                </a:lnTo>
                <a:lnTo>
                  <a:pt x="43099" y="0"/>
                </a:lnTo>
                <a:lnTo>
                  <a:pt x="59877" y="3392"/>
                </a:lnTo>
                <a:lnTo>
                  <a:pt x="73576" y="12642"/>
                </a:lnTo>
                <a:lnTo>
                  <a:pt x="82812" y="26360"/>
                </a:lnTo>
                <a:lnTo>
                  <a:pt x="86198" y="43154"/>
                </a:lnTo>
                <a:lnTo>
                  <a:pt x="82812" y="59956"/>
                </a:lnTo>
                <a:lnTo>
                  <a:pt x="73576" y="73677"/>
                </a:lnTo>
                <a:lnTo>
                  <a:pt x="59877" y="82929"/>
                </a:lnTo>
                <a:lnTo>
                  <a:pt x="43099" y="86321"/>
                </a:lnTo>
                <a:close/>
              </a:path>
            </a:pathLst>
          </a:custGeom>
          <a:solidFill>
            <a:srgbClr val="8E9C9C"/>
          </a:solidFill>
        </p:spPr>
        <p:txBody>
          <a:bodyPr wrap="square" lIns="0" tIns="0" rIns="0" bIns="0" rtlCol="0"/>
          <a:lstStyle/>
          <a:p>
            <a:endParaRPr/>
          </a:p>
        </p:txBody>
      </p:sp>
      <p:sp>
        <p:nvSpPr>
          <p:cNvPr id="9" name="object 9"/>
          <p:cNvSpPr/>
          <p:nvPr/>
        </p:nvSpPr>
        <p:spPr>
          <a:xfrm>
            <a:off x="4320039" y="2570531"/>
            <a:ext cx="247650" cy="247650"/>
          </a:xfrm>
          <a:custGeom>
            <a:avLst/>
            <a:gdLst/>
            <a:ahLst/>
            <a:cxnLst/>
            <a:rect l="l" t="t" r="r" b="b"/>
            <a:pathLst>
              <a:path w="247650" h="247650">
                <a:moveTo>
                  <a:pt x="123526" y="247370"/>
                </a:moveTo>
                <a:lnTo>
                  <a:pt x="75443" y="237649"/>
                </a:lnTo>
                <a:lnTo>
                  <a:pt x="36178" y="211140"/>
                </a:lnTo>
                <a:lnTo>
                  <a:pt x="9706" y="171825"/>
                </a:lnTo>
                <a:lnTo>
                  <a:pt x="0" y="123685"/>
                </a:lnTo>
                <a:lnTo>
                  <a:pt x="9706" y="75539"/>
                </a:lnTo>
                <a:lnTo>
                  <a:pt x="36178" y="36225"/>
                </a:lnTo>
                <a:lnTo>
                  <a:pt x="75443" y="9719"/>
                </a:lnTo>
                <a:lnTo>
                  <a:pt x="123526" y="0"/>
                </a:lnTo>
                <a:lnTo>
                  <a:pt x="171610" y="9719"/>
                </a:lnTo>
                <a:lnTo>
                  <a:pt x="210874" y="36225"/>
                </a:lnTo>
                <a:lnTo>
                  <a:pt x="230890" y="65951"/>
                </a:lnTo>
                <a:lnTo>
                  <a:pt x="123793" y="65951"/>
                </a:lnTo>
                <a:lnTo>
                  <a:pt x="101211" y="70516"/>
                </a:lnTo>
                <a:lnTo>
                  <a:pt x="82770" y="82965"/>
                </a:lnTo>
                <a:lnTo>
                  <a:pt x="70337" y="101430"/>
                </a:lnTo>
                <a:lnTo>
                  <a:pt x="65777" y="124040"/>
                </a:lnTo>
                <a:lnTo>
                  <a:pt x="70337" y="146651"/>
                </a:lnTo>
                <a:lnTo>
                  <a:pt x="82770" y="165115"/>
                </a:lnTo>
                <a:lnTo>
                  <a:pt x="101211" y="177565"/>
                </a:lnTo>
                <a:lnTo>
                  <a:pt x="123793" y="182130"/>
                </a:lnTo>
                <a:lnTo>
                  <a:pt x="230408" y="182130"/>
                </a:lnTo>
                <a:lnTo>
                  <a:pt x="210874" y="211140"/>
                </a:lnTo>
                <a:lnTo>
                  <a:pt x="171610" y="237649"/>
                </a:lnTo>
                <a:lnTo>
                  <a:pt x="123526" y="247370"/>
                </a:lnTo>
                <a:close/>
              </a:path>
              <a:path w="247650" h="247650">
                <a:moveTo>
                  <a:pt x="230408" y="182130"/>
                </a:moveTo>
                <a:lnTo>
                  <a:pt x="123793" y="182130"/>
                </a:lnTo>
                <a:lnTo>
                  <a:pt x="146374" y="177565"/>
                </a:lnTo>
                <a:lnTo>
                  <a:pt x="164815" y="165115"/>
                </a:lnTo>
                <a:lnTo>
                  <a:pt x="177249" y="146651"/>
                </a:lnTo>
                <a:lnTo>
                  <a:pt x="181808" y="124040"/>
                </a:lnTo>
                <a:lnTo>
                  <a:pt x="177249" y="101430"/>
                </a:lnTo>
                <a:lnTo>
                  <a:pt x="164815" y="82965"/>
                </a:lnTo>
                <a:lnTo>
                  <a:pt x="146374" y="70516"/>
                </a:lnTo>
                <a:lnTo>
                  <a:pt x="123793" y="65951"/>
                </a:lnTo>
                <a:lnTo>
                  <a:pt x="230890" y="65951"/>
                </a:lnTo>
                <a:lnTo>
                  <a:pt x="237346" y="75539"/>
                </a:lnTo>
                <a:lnTo>
                  <a:pt x="247053" y="123685"/>
                </a:lnTo>
                <a:lnTo>
                  <a:pt x="237346" y="171825"/>
                </a:lnTo>
                <a:lnTo>
                  <a:pt x="230408" y="182130"/>
                </a:lnTo>
                <a:close/>
              </a:path>
            </a:pathLst>
          </a:custGeom>
          <a:solidFill>
            <a:srgbClr val="8E9C9C"/>
          </a:solidFill>
        </p:spPr>
        <p:txBody>
          <a:bodyPr wrap="square" lIns="0" tIns="0" rIns="0" bIns="0" rtlCol="0"/>
          <a:lstStyle/>
          <a:p>
            <a:endParaRPr/>
          </a:p>
        </p:txBody>
      </p:sp>
      <p:sp>
        <p:nvSpPr>
          <p:cNvPr id="10" name="object 10"/>
          <p:cNvSpPr txBox="1"/>
          <p:nvPr/>
        </p:nvSpPr>
        <p:spPr>
          <a:xfrm>
            <a:off x="4815192" y="2616272"/>
            <a:ext cx="748665" cy="241300"/>
          </a:xfrm>
          <a:prstGeom prst="rect">
            <a:avLst/>
          </a:prstGeom>
        </p:spPr>
        <p:txBody>
          <a:bodyPr vert="horz" wrap="square" lIns="0" tIns="0" rIns="0" bIns="0" rtlCol="0">
            <a:spAutoFit/>
          </a:bodyPr>
          <a:lstStyle/>
          <a:p>
            <a:pPr marL="12700">
              <a:lnSpc>
                <a:spcPct val="100000"/>
              </a:lnSpc>
            </a:pPr>
            <a:r>
              <a:rPr sz="1500" b="1" spc="-25" dirty="0">
                <a:solidFill>
                  <a:srgbClr val="8E9C9C"/>
                </a:solidFill>
                <a:latin typeface="Tahoma"/>
                <a:cs typeface="Tahoma"/>
              </a:rPr>
              <a:t>v</a:t>
            </a:r>
            <a:r>
              <a:rPr sz="1500" b="1" spc="-45" dirty="0">
                <a:solidFill>
                  <a:srgbClr val="8E9C9C"/>
                </a:solidFill>
                <a:latin typeface="Tahoma"/>
                <a:cs typeface="Tahoma"/>
              </a:rPr>
              <a:t>e</a:t>
            </a:r>
            <a:r>
              <a:rPr sz="1500" b="1" spc="-35" dirty="0">
                <a:solidFill>
                  <a:srgbClr val="8E9C9C"/>
                </a:solidFill>
                <a:latin typeface="Tahoma"/>
                <a:cs typeface="Tahoma"/>
              </a:rPr>
              <a:t>n</a:t>
            </a:r>
            <a:r>
              <a:rPr sz="1500" b="1" spc="40" dirty="0">
                <a:solidFill>
                  <a:srgbClr val="8E9C9C"/>
                </a:solidFill>
                <a:latin typeface="Tahoma"/>
                <a:cs typeface="Tahoma"/>
              </a:rPr>
              <a:t>t</a:t>
            </a:r>
            <a:r>
              <a:rPr sz="1500" b="1" spc="-45" dirty="0">
                <a:solidFill>
                  <a:srgbClr val="8E9C9C"/>
                </a:solidFill>
                <a:latin typeface="Tahoma"/>
                <a:cs typeface="Tahoma"/>
              </a:rPr>
              <a:t>u</a:t>
            </a:r>
            <a:r>
              <a:rPr sz="1500" b="1" spc="-25" dirty="0">
                <a:solidFill>
                  <a:srgbClr val="8E9C9C"/>
                </a:solidFill>
                <a:latin typeface="Tahoma"/>
                <a:cs typeface="Tahoma"/>
              </a:rPr>
              <a:t>r</a:t>
            </a:r>
            <a:r>
              <a:rPr sz="1500" b="1" spc="-30" dirty="0">
                <a:solidFill>
                  <a:srgbClr val="8E9C9C"/>
                </a:solidFill>
                <a:latin typeface="Tahoma"/>
                <a:cs typeface="Tahoma"/>
              </a:rPr>
              <a:t>e</a:t>
            </a:r>
            <a:endParaRPr sz="1500">
              <a:latin typeface="Tahoma"/>
              <a:cs typeface="Tahoma"/>
            </a:endParaRPr>
          </a:p>
        </p:txBody>
      </p:sp>
      <p:sp>
        <p:nvSpPr>
          <p:cNvPr id="11" name="object 11"/>
          <p:cNvSpPr txBox="1"/>
          <p:nvPr/>
        </p:nvSpPr>
        <p:spPr>
          <a:xfrm>
            <a:off x="3386561" y="2616272"/>
            <a:ext cx="266065" cy="241300"/>
          </a:xfrm>
          <a:prstGeom prst="rect">
            <a:avLst/>
          </a:prstGeom>
        </p:spPr>
        <p:txBody>
          <a:bodyPr vert="horz" wrap="square" lIns="0" tIns="0" rIns="0" bIns="0" rtlCol="0">
            <a:spAutoFit/>
          </a:bodyPr>
          <a:lstStyle/>
          <a:p>
            <a:pPr marL="12700">
              <a:lnSpc>
                <a:spcPct val="100000"/>
              </a:lnSpc>
            </a:pPr>
            <a:r>
              <a:rPr sz="1500" b="1" spc="15" dirty="0">
                <a:solidFill>
                  <a:srgbClr val="8E9C9C"/>
                </a:solidFill>
                <a:latin typeface="Tahoma"/>
                <a:cs typeface="Tahoma"/>
              </a:rPr>
              <a:t>an</a:t>
            </a:r>
            <a:endParaRPr sz="1500">
              <a:latin typeface="Tahoma"/>
              <a:cs typeface="Tahoma"/>
            </a:endParaRPr>
          </a:p>
        </p:txBody>
      </p:sp>
      <p:sp>
        <p:nvSpPr>
          <p:cNvPr id="12" name="object 12"/>
          <p:cNvSpPr txBox="1"/>
          <p:nvPr/>
        </p:nvSpPr>
        <p:spPr>
          <a:xfrm>
            <a:off x="9122509" y="3003194"/>
            <a:ext cx="233679" cy="11004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c</a:t>
            </a:r>
            <a:r>
              <a:rPr sz="1200" spc="-50" dirty="0">
                <a:solidFill>
                  <a:srgbClr val="B8BABC"/>
                </a:solidFill>
                <a:latin typeface="Lucida Sans"/>
                <a:cs typeface="Lucida Sans"/>
              </a:rPr>
              <a:t>r</a:t>
            </a:r>
            <a:r>
              <a:rPr sz="1200" spc="-25" dirty="0">
                <a:solidFill>
                  <a:srgbClr val="B8BABC"/>
                </a:solidFill>
                <a:latin typeface="Lucida Sans"/>
                <a:cs typeface="Lucida Sans"/>
              </a:rPr>
              <a:t>edential</a:t>
            </a:r>
            <a:endParaRPr sz="1200">
              <a:latin typeface="Lucida Sans"/>
              <a:cs typeface="Lucida Sans"/>
            </a:endParaRPr>
          </a:p>
        </p:txBody>
      </p:sp>
      <p:sp>
        <p:nvSpPr>
          <p:cNvPr id="13" name="object 1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15" name="object 1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6" name="object 16"/>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7" name="object 17"/>
          <p:cNvSpPr/>
          <p:nvPr/>
        </p:nvSpPr>
        <p:spPr>
          <a:xfrm>
            <a:off x="9181929" y="2725046"/>
            <a:ext cx="90805" cy="97155"/>
          </a:xfrm>
          <a:custGeom>
            <a:avLst/>
            <a:gdLst/>
            <a:ahLst/>
            <a:cxnLst/>
            <a:rect l="l" t="t" r="r" b="b"/>
            <a:pathLst>
              <a:path w="90804" h="97155">
                <a:moveTo>
                  <a:pt x="52374" y="0"/>
                </a:moveTo>
                <a:lnTo>
                  <a:pt x="39458" y="0"/>
                </a:lnTo>
                <a:lnTo>
                  <a:pt x="32816" y="1244"/>
                </a:lnTo>
                <a:lnTo>
                  <a:pt x="1028" y="36067"/>
                </a:lnTo>
                <a:lnTo>
                  <a:pt x="0" y="56654"/>
                </a:lnTo>
                <a:lnTo>
                  <a:pt x="1104" y="62966"/>
                </a:lnTo>
                <a:lnTo>
                  <a:pt x="33210" y="95554"/>
                </a:lnTo>
                <a:lnTo>
                  <a:pt x="39522" y="96710"/>
                </a:lnTo>
                <a:lnTo>
                  <a:pt x="46393" y="96710"/>
                </a:lnTo>
                <a:lnTo>
                  <a:pt x="81730" y="81765"/>
                </a:lnTo>
                <a:lnTo>
                  <a:pt x="84229" y="77876"/>
                </a:lnTo>
                <a:lnTo>
                  <a:pt x="42303" y="77876"/>
                </a:lnTo>
                <a:lnTo>
                  <a:pt x="38989" y="76974"/>
                </a:lnTo>
                <a:lnTo>
                  <a:pt x="25234" y="52209"/>
                </a:lnTo>
                <a:lnTo>
                  <a:pt x="25234" y="45453"/>
                </a:lnTo>
                <a:lnTo>
                  <a:pt x="42722" y="19024"/>
                </a:lnTo>
                <a:lnTo>
                  <a:pt x="85612" y="19024"/>
                </a:lnTo>
                <a:lnTo>
                  <a:pt x="83375" y="15138"/>
                </a:lnTo>
                <a:lnTo>
                  <a:pt x="80149" y="11518"/>
                </a:lnTo>
                <a:lnTo>
                  <a:pt x="72199" y="5714"/>
                </a:lnTo>
                <a:lnTo>
                  <a:pt x="67691" y="3543"/>
                </a:lnTo>
                <a:lnTo>
                  <a:pt x="57632" y="711"/>
                </a:lnTo>
                <a:lnTo>
                  <a:pt x="52374" y="0"/>
                </a:lnTo>
                <a:close/>
              </a:path>
              <a:path w="90804" h="97155">
                <a:moveTo>
                  <a:pt x="90665" y="59194"/>
                </a:moveTo>
                <a:lnTo>
                  <a:pt x="66306" y="59194"/>
                </a:lnTo>
                <a:lnTo>
                  <a:pt x="65481" y="64884"/>
                </a:lnTo>
                <a:lnTo>
                  <a:pt x="63423" y="69430"/>
                </a:lnTo>
                <a:lnTo>
                  <a:pt x="56921" y="76187"/>
                </a:lnTo>
                <a:lnTo>
                  <a:pt x="52273" y="77876"/>
                </a:lnTo>
                <a:lnTo>
                  <a:pt x="84229" y="77876"/>
                </a:lnTo>
                <a:lnTo>
                  <a:pt x="85863" y="75333"/>
                </a:lnTo>
                <a:lnTo>
                  <a:pt x="88841" y="67810"/>
                </a:lnTo>
                <a:lnTo>
                  <a:pt x="90665" y="59194"/>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18" name="object 18"/>
          <p:cNvSpPr/>
          <p:nvPr/>
        </p:nvSpPr>
        <p:spPr>
          <a:xfrm>
            <a:off x="9282188" y="2710685"/>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18" y="9969"/>
                </a:lnTo>
                <a:lnTo>
                  <a:pt x="6515" y="9969"/>
                </a:lnTo>
                <a:lnTo>
                  <a:pt x="6515" y="1092"/>
                </a:lnTo>
                <a:close/>
              </a:path>
              <a:path w="22225" h="43814">
                <a:moveTo>
                  <a:pt x="18402" y="0"/>
                </a:moveTo>
                <a:lnTo>
                  <a:pt x="15303" y="774"/>
                </a:lnTo>
                <a:lnTo>
                  <a:pt x="10426" y="4013"/>
                </a:lnTo>
                <a:lnTo>
                  <a:pt x="8369" y="6553"/>
                </a:lnTo>
                <a:lnTo>
                  <a:pt x="6680" y="9969"/>
                </a:lnTo>
                <a:lnTo>
                  <a:pt x="12218" y="9969"/>
                </a:lnTo>
                <a:lnTo>
                  <a:pt x="13106"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19" name="object 1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0" name="object 20"/>
          <p:cNvSpPr txBox="1"/>
          <p:nvPr/>
        </p:nvSpPr>
        <p:spPr>
          <a:xfrm>
            <a:off x="131300" y="5180302"/>
            <a:ext cx="2847340" cy="112395"/>
          </a:xfrm>
          <a:prstGeom prst="rect">
            <a:avLst/>
          </a:prstGeom>
        </p:spPr>
        <p:txBody>
          <a:bodyPr vert="horz" wrap="square" lIns="0" tIns="12700" rIns="0" bIns="0" rtlCol="0">
            <a:spAutoFit/>
          </a:bodyPr>
          <a:lstStyle/>
          <a:p>
            <a:pPr marL="12700">
              <a:lnSpc>
                <a:spcPct val="100000"/>
              </a:lnSpc>
              <a:spcBef>
                <a:spcPts val="100"/>
              </a:spcBef>
            </a:pPr>
            <a:r>
              <a:rPr sz="500" spc="-229" dirty="0">
                <a:solidFill>
                  <a:srgbClr val="A7A9AC"/>
                </a:solidFill>
                <a:latin typeface="Lucida Sans Unicode"/>
                <a:cs typeface="Lucida Sans Unicode"/>
              </a:rPr>
              <a:t>©©</a:t>
            </a:r>
            <a:r>
              <a:rPr sz="500" spc="10" dirty="0">
                <a:solidFill>
                  <a:srgbClr val="A7A9AC"/>
                </a:solidFill>
                <a:latin typeface="Lucida Sans Unicode"/>
                <a:cs typeface="Lucida Sans Unicode"/>
              </a:rPr>
              <a:t> </a:t>
            </a:r>
            <a:r>
              <a:rPr sz="500" spc="-114" dirty="0">
                <a:solidFill>
                  <a:srgbClr val="A7A9AC"/>
                </a:solidFill>
                <a:latin typeface="Lucida Sans Unicode"/>
                <a:cs typeface="Lucida Sans Unicode"/>
              </a:rPr>
              <a:t>AAllll    </a:t>
            </a:r>
            <a:r>
              <a:rPr sz="500" spc="-140" dirty="0">
                <a:solidFill>
                  <a:srgbClr val="A7A9AC"/>
                </a:solidFill>
                <a:latin typeface="Lucida Sans Unicode"/>
                <a:cs typeface="Lucida Sans Unicode"/>
              </a:rPr>
              <a:t>mmaatteerriiaallss         </a:t>
            </a:r>
            <a:r>
              <a:rPr sz="500" spc="-145" dirty="0">
                <a:solidFill>
                  <a:srgbClr val="A7A9AC"/>
                </a:solidFill>
                <a:latin typeface="Lucida Sans Unicode"/>
                <a:cs typeface="Lucida Sans Unicode"/>
              </a:rPr>
              <a:t>pprroovviiddeedd             </a:t>
            </a:r>
            <a:r>
              <a:rPr sz="500" spc="-140" dirty="0">
                <a:solidFill>
                  <a:srgbClr val="A7A9AC"/>
                </a:solidFill>
                <a:latin typeface="Lucida Sans Unicode"/>
                <a:cs typeface="Lucida Sans Unicode"/>
              </a:rPr>
              <a:t>aarree         </a:t>
            </a:r>
            <a:r>
              <a:rPr sz="500" spc="-155" dirty="0">
                <a:solidFill>
                  <a:srgbClr val="A7A9AC"/>
                </a:solidFill>
                <a:latin typeface="Lucida Sans Unicode"/>
                <a:cs typeface="Lucida Sans Unicode"/>
              </a:rPr>
              <a:t>ccoommmmeerrcciiaall                                                      </a:t>
            </a:r>
            <a:r>
              <a:rPr sz="500" spc="-165" dirty="0">
                <a:solidFill>
                  <a:srgbClr val="A7A9AC"/>
                </a:solidFill>
                <a:latin typeface="Lucida Sans Unicode"/>
                <a:cs typeface="Lucida Sans Unicode"/>
              </a:rPr>
              <a:t>aanndd</a:t>
            </a:r>
            <a:r>
              <a:rPr sz="500" spc="10" dirty="0">
                <a:solidFill>
                  <a:srgbClr val="A7A9AC"/>
                </a:solidFill>
                <a:latin typeface="Lucida Sans Unicode"/>
                <a:cs typeface="Lucida Sans Unicode"/>
              </a:rPr>
              <a:t> </a:t>
            </a:r>
            <a:r>
              <a:rPr sz="500" spc="-130" dirty="0">
                <a:solidFill>
                  <a:srgbClr val="A7A9AC"/>
                </a:solidFill>
                <a:latin typeface="Lucida Sans Unicode"/>
                <a:cs typeface="Lucida Sans Unicode"/>
              </a:rPr>
              <a:t>iinn      </a:t>
            </a:r>
            <a:r>
              <a:rPr sz="500" spc="-140" dirty="0">
                <a:solidFill>
                  <a:srgbClr val="A7A9AC"/>
                </a:solidFill>
                <a:latin typeface="Lucida Sans Unicode"/>
                <a:cs typeface="Lucida Sans Unicode"/>
              </a:rPr>
              <a:t>ccoonnfifiddeennccee..         </a:t>
            </a:r>
            <a:r>
              <a:rPr sz="500" spc="-114" dirty="0">
                <a:solidFill>
                  <a:srgbClr val="A7A9AC"/>
                </a:solidFill>
                <a:latin typeface="Lucida Sans Unicode"/>
                <a:cs typeface="Lucida Sans Unicode"/>
              </a:rPr>
              <a:t>AAllll    </a:t>
            </a:r>
            <a:r>
              <a:rPr sz="500" spc="-135" dirty="0">
                <a:solidFill>
                  <a:srgbClr val="A7A9AC"/>
                </a:solidFill>
                <a:latin typeface="Lucida Sans Unicode"/>
                <a:cs typeface="Lucida Sans Unicode"/>
              </a:rPr>
              <a:t>rriigghhttss       </a:t>
            </a:r>
            <a:r>
              <a:rPr sz="500" spc="-140" dirty="0">
                <a:solidFill>
                  <a:srgbClr val="A7A9AC"/>
                </a:solidFill>
                <a:latin typeface="Lucida Sans Unicode"/>
                <a:cs typeface="Lucida Sans Unicode"/>
              </a:rPr>
              <a:t>rreesseerrvveedd         </a:t>
            </a:r>
            <a:r>
              <a:rPr sz="500" spc="-145" dirty="0">
                <a:solidFill>
                  <a:srgbClr val="A7A9AC"/>
                </a:solidFill>
                <a:latin typeface="Lucida Sans Unicode"/>
                <a:cs typeface="Lucida Sans Unicode"/>
              </a:rPr>
              <a:t>DDAAIISS             </a:t>
            </a:r>
            <a:r>
              <a:rPr sz="500" spc="-140" dirty="0">
                <a:solidFill>
                  <a:srgbClr val="A7A9AC"/>
                </a:solidFill>
                <a:latin typeface="Lucida Sans Unicode"/>
                <a:cs typeface="Lucida Sans Unicode"/>
              </a:rPr>
              <a:t>SSttuuddiioo         </a:t>
            </a:r>
            <a:r>
              <a:rPr sz="500" spc="-125" dirty="0">
                <a:solidFill>
                  <a:srgbClr val="A7A9AC"/>
                </a:solidFill>
                <a:latin typeface="Lucida Sans Unicode"/>
                <a:cs typeface="Lucida Sans Unicode"/>
              </a:rPr>
              <a:t>PPttyy       LLttdd..</a:t>
            </a:r>
            <a:endParaRPr sz="500">
              <a:latin typeface="Lucida Sans Unicode"/>
              <a:cs typeface="Lucida Sans Unicode"/>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8880602" y="0"/>
            <a:ext cx="720725" cy="5400040"/>
          </a:xfrm>
          <a:custGeom>
            <a:avLst/>
            <a:gdLst/>
            <a:ahLst/>
            <a:cxnLst/>
            <a:rect l="l" t="t" r="r" b="b"/>
            <a:pathLst>
              <a:path w="720725" h="5400040">
                <a:moveTo>
                  <a:pt x="0" y="5400001"/>
                </a:moveTo>
                <a:lnTo>
                  <a:pt x="720598" y="5400001"/>
                </a:lnTo>
                <a:lnTo>
                  <a:pt x="720598" y="0"/>
                </a:lnTo>
                <a:lnTo>
                  <a:pt x="0" y="0"/>
                </a:lnTo>
                <a:lnTo>
                  <a:pt x="0" y="5400001"/>
                </a:lnTo>
                <a:close/>
              </a:path>
            </a:pathLst>
          </a:custGeom>
          <a:solidFill>
            <a:srgbClr val="58595B"/>
          </a:solidFill>
        </p:spPr>
        <p:txBody>
          <a:bodyPr wrap="square" lIns="0" tIns="0" rIns="0" bIns="0" rtlCol="0"/>
          <a:lstStyle/>
          <a:p>
            <a:endParaRPr/>
          </a:p>
        </p:txBody>
      </p:sp>
      <p:sp>
        <p:nvSpPr>
          <p:cNvPr id="4" name="object 4"/>
          <p:cNvSpPr/>
          <p:nvPr/>
        </p:nvSpPr>
        <p:spPr>
          <a:xfrm>
            <a:off x="9121940" y="0"/>
            <a:ext cx="220078" cy="9213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91309" y="246039"/>
            <a:ext cx="74127" cy="58440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197724" y="1579204"/>
            <a:ext cx="104775" cy="0"/>
          </a:xfrm>
          <a:custGeom>
            <a:avLst/>
            <a:gdLst/>
            <a:ahLst/>
            <a:cxnLst/>
            <a:rect l="l" t="t" r="r" b="b"/>
            <a:pathLst>
              <a:path w="104775">
                <a:moveTo>
                  <a:pt x="0" y="0"/>
                </a:moveTo>
                <a:lnTo>
                  <a:pt x="104305" y="0"/>
                </a:lnTo>
              </a:path>
            </a:pathLst>
          </a:custGeom>
          <a:ln w="22364">
            <a:solidFill>
              <a:srgbClr val="FFFFFF"/>
            </a:solidFill>
          </a:ln>
        </p:spPr>
        <p:txBody>
          <a:bodyPr wrap="square" lIns="0" tIns="0" rIns="0" bIns="0" rtlCol="0"/>
          <a:lstStyle/>
          <a:p>
            <a:endParaRPr/>
          </a:p>
        </p:txBody>
      </p:sp>
      <p:sp>
        <p:nvSpPr>
          <p:cNvPr id="7" name="object 7"/>
          <p:cNvSpPr/>
          <p:nvPr/>
        </p:nvSpPr>
        <p:spPr>
          <a:xfrm>
            <a:off x="9163865" y="1383344"/>
            <a:ext cx="138430" cy="124460"/>
          </a:xfrm>
          <a:custGeom>
            <a:avLst/>
            <a:gdLst/>
            <a:ahLst/>
            <a:cxnLst/>
            <a:rect l="l" t="t" r="r" b="b"/>
            <a:pathLst>
              <a:path w="138429" h="124459">
                <a:moveTo>
                  <a:pt x="33934" y="0"/>
                </a:moveTo>
                <a:lnTo>
                  <a:pt x="33896" y="84658"/>
                </a:lnTo>
                <a:lnTo>
                  <a:pt x="0" y="98831"/>
                </a:lnTo>
                <a:lnTo>
                  <a:pt x="0" y="124307"/>
                </a:lnTo>
                <a:lnTo>
                  <a:pt x="111645" y="75704"/>
                </a:lnTo>
                <a:lnTo>
                  <a:pt x="55168" y="75704"/>
                </a:lnTo>
                <a:lnTo>
                  <a:pt x="55168" y="33629"/>
                </a:lnTo>
                <a:lnTo>
                  <a:pt x="111201" y="33629"/>
                </a:lnTo>
                <a:lnTo>
                  <a:pt x="33934" y="0"/>
                </a:lnTo>
                <a:close/>
              </a:path>
              <a:path w="138429" h="124459">
                <a:moveTo>
                  <a:pt x="111201" y="33629"/>
                </a:moveTo>
                <a:lnTo>
                  <a:pt x="55168" y="33629"/>
                </a:lnTo>
                <a:lnTo>
                  <a:pt x="106121" y="54737"/>
                </a:lnTo>
                <a:lnTo>
                  <a:pt x="55168" y="75704"/>
                </a:lnTo>
                <a:lnTo>
                  <a:pt x="111645" y="75704"/>
                </a:lnTo>
                <a:lnTo>
                  <a:pt x="138163" y="64160"/>
                </a:lnTo>
                <a:lnTo>
                  <a:pt x="138163" y="45364"/>
                </a:lnTo>
                <a:lnTo>
                  <a:pt x="111201" y="33629"/>
                </a:lnTo>
                <a:close/>
              </a:path>
            </a:pathLst>
          </a:custGeom>
          <a:solidFill>
            <a:srgbClr val="FFFFFF"/>
          </a:solidFill>
        </p:spPr>
        <p:txBody>
          <a:bodyPr wrap="square" lIns="0" tIns="0" rIns="0" bIns="0" rtlCol="0"/>
          <a:lstStyle/>
          <a:p>
            <a:endParaRPr/>
          </a:p>
        </p:txBody>
      </p:sp>
      <p:sp>
        <p:nvSpPr>
          <p:cNvPr id="8" name="object 8"/>
          <p:cNvSpPr/>
          <p:nvPr/>
        </p:nvSpPr>
        <p:spPr>
          <a:xfrm>
            <a:off x="9163865" y="1197181"/>
            <a:ext cx="138430" cy="120014"/>
          </a:xfrm>
          <a:custGeom>
            <a:avLst/>
            <a:gdLst/>
            <a:ahLst/>
            <a:cxnLst/>
            <a:rect l="l" t="t" r="r" b="b"/>
            <a:pathLst>
              <a:path w="138429" h="120015">
                <a:moveTo>
                  <a:pt x="21285" y="41021"/>
                </a:moveTo>
                <a:lnTo>
                  <a:pt x="0" y="41021"/>
                </a:lnTo>
                <a:lnTo>
                  <a:pt x="0" y="47371"/>
                </a:lnTo>
                <a:lnTo>
                  <a:pt x="4485" y="73485"/>
                </a:lnTo>
                <a:lnTo>
                  <a:pt x="17718" y="96724"/>
                </a:lnTo>
                <a:lnTo>
                  <a:pt x="39363" y="113384"/>
                </a:lnTo>
                <a:lnTo>
                  <a:pt x="69088" y="119761"/>
                </a:lnTo>
                <a:lnTo>
                  <a:pt x="98815" y="113384"/>
                </a:lnTo>
                <a:lnTo>
                  <a:pt x="120456" y="96724"/>
                </a:lnTo>
                <a:lnTo>
                  <a:pt x="120695" y="96304"/>
                </a:lnTo>
                <a:lnTo>
                  <a:pt x="69088" y="96304"/>
                </a:lnTo>
                <a:lnTo>
                  <a:pt x="51578" y="93167"/>
                </a:lnTo>
                <a:lnTo>
                  <a:pt x="36261" y="83515"/>
                </a:lnTo>
                <a:lnTo>
                  <a:pt x="25407" y="66986"/>
                </a:lnTo>
                <a:lnTo>
                  <a:pt x="21285" y="43218"/>
                </a:lnTo>
                <a:lnTo>
                  <a:pt x="21285" y="41021"/>
                </a:lnTo>
                <a:close/>
              </a:path>
              <a:path w="138429" h="120015">
                <a:moveTo>
                  <a:pt x="138163" y="0"/>
                </a:moveTo>
                <a:lnTo>
                  <a:pt x="69240" y="0"/>
                </a:lnTo>
                <a:lnTo>
                  <a:pt x="69240" y="22352"/>
                </a:lnTo>
                <a:lnTo>
                  <a:pt x="116878" y="22352"/>
                </a:lnTo>
                <a:lnTo>
                  <a:pt x="116878" y="43218"/>
                </a:lnTo>
                <a:lnTo>
                  <a:pt x="112761" y="66986"/>
                </a:lnTo>
                <a:lnTo>
                  <a:pt x="101917" y="83515"/>
                </a:lnTo>
                <a:lnTo>
                  <a:pt x="86606" y="93167"/>
                </a:lnTo>
                <a:lnTo>
                  <a:pt x="69088" y="96304"/>
                </a:lnTo>
                <a:lnTo>
                  <a:pt x="120695" y="96304"/>
                </a:lnTo>
                <a:lnTo>
                  <a:pt x="133681" y="73485"/>
                </a:lnTo>
                <a:lnTo>
                  <a:pt x="138163" y="47371"/>
                </a:lnTo>
                <a:lnTo>
                  <a:pt x="138163" y="0"/>
                </a:lnTo>
                <a:close/>
              </a:path>
            </a:pathLst>
          </a:custGeom>
          <a:solidFill>
            <a:srgbClr val="FFFFFF"/>
          </a:solidFill>
        </p:spPr>
        <p:txBody>
          <a:bodyPr wrap="square" lIns="0" tIns="0" rIns="0" bIns="0" rtlCol="0"/>
          <a:lstStyle/>
          <a:p>
            <a:endParaRPr/>
          </a:p>
        </p:txBody>
      </p:sp>
      <p:sp>
        <p:nvSpPr>
          <p:cNvPr id="9" name="object 9"/>
          <p:cNvSpPr/>
          <p:nvPr/>
        </p:nvSpPr>
        <p:spPr>
          <a:xfrm>
            <a:off x="9160629" y="1665080"/>
            <a:ext cx="144780" cy="90170"/>
          </a:xfrm>
          <a:custGeom>
            <a:avLst/>
            <a:gdLst/>
            <a:ahLst/>
            <a:cxnLst/>
            <a:rect l="l" t="t" r="r" b="b"/>
            <a:pathLst>
              <a:path w="144779" h="90169">
                <a:moveTo>
                  <a:pt x="21374" y="42062"/>
                </a:moveTo>
                <a:lnTo>
                  <a:pt x="0" y="42062"/>
                </a:lnTo>
                <a:lnTo>
                  <a:pt x="51" y="43040"/>
                </a:lnTo>
                <a:lnTo>
                  <a:pt x="2832" y="59599"/>
                </a:lnTo>
                <a:lnTo>
                  <a:pt x="11114" y="74691"/>
                </a:lnTo>
                <a:lnTo>
                  <a:pt x="24313" y="85455"/>
                </a:lnTo>
                <a:lnTo>
                  <a:pt x="41935" y="89560"/>
                </a:lnTo>
                <a:lnTo>
                  <a:pt x="59480" y="85830"/>
                </a:lnTo>
                <a:lnTo>
                  <a:pt x="71007" y="76298"/>
                </a:lnTo>
                <a:lnTo>
                  <a:pt x="76842" y="66078"/>
                </a:lnTo>
                <a:lnTo>
                  <a:pt x="40106" y="66078"/>
                </a:lnTo>
                <a:lnTo>
                  <a:pt x="31660" y="63823"/>
                </a:lnTo>
                <a:lnTo>
                  <a:pt x="25784" y="58145"/>
                </a:lnTo>
                <a:lnTo>
                  <a:pt x="22350" y="50674"/>
                </a:lnTo>
                <a:lnTo>
                  <a:pt x="21234" y="43040"/>
                </a:lnTo>
                <a:lnTo>
                  <a:pt x="21374" y="42062"/>
                </a:lnTo>
                <a:close/>
              </a:path>
              <a:path w="144779" h="90169">
                <a:moveTo>
                  <a:pt x="139095" y="23431"/>
                </a:moveTo>
                <a:lnTo>
                  <a:pt x="104775" y="23431"/>
                </a:lnTo>
                <a:lnTo>
                  <a:pt x="113499" y="25525"/>
                </a:lnTo>
                <a:lnTo>
                  <a:pt x="119257" y="30921"/>
                </a:lnTo>
                <a:lnTo>
                  <a:pt x="122432" y="38294"/>
                </a:lnTo>
                <a:lnTo>
                  <a:pt x="123405" y="46316"/>
                </a:lnTo>
                <a:lnTo>
                  <a:pt x="123405" y="55753"/>
                </a:lnTo>
                <a:lnTo>
                  <a:pt x="119976" y="62661"/>
                </a:lnTo>
                <a:lnTo>
                  <a:pt x="112903" y="67398"/>
                </a:lnTo>
                <a:lnTo>
                  <a:pt x="108775" y="70205"/>
                </a:lnTo>
                <a:lnTo>
                  <a:pt x="123774" y="89408"/>
                </a:lnTo>
                <a:lnTo>
                  <a:pt x="127444" y="86194"/>
                </a:lnTo>
                <a:lnTo>
                  <a:pt x="135174" y="77976"/>
                </a:lnTo>
                <a:lnTo>
                  <a:pt x="140552" y="68784"/>
                </a:lnTo>
                <a:lnTo>
                  <a:pt x="143694" y="58328"/>
                </a:lnTo>
                <a:lnTo>
                  <a:pt x="144716" y="46316"/>
                </a:lnTo>
                <a:lnTo>
                  <a:pt x="142255" y="29666"/>
                </a:lnTo>
                <a:lnTo>
                  <a:pt x="139095" y="23431"/>
                </a:lnTo>
                <a:close/>
              </a:path>
              <a:path w="144779" h="90169">
                <a:moveTo>
                  <a:pt x="103466" y="0"/>
                </a:moveTo>
                <a:lnTo>
                  <a:pt x="67139" y="25888"/>
                </a:lnTo>
                <a:lnTo>
                  <a:pt x="58460" y="50594"/>
                </a:lnTo>
                <a:lnTo>
                  <a:pt x="54106" y="58962"/>
                </a:lnTo>
                <a:lnTo>
                  <a:pt x="48312" y="64240"/>
                </a:lnTo>
                <a:lnTo>
                  <a:pt x="40106" y="66078"/>
                </a:lnTo>
                <a:lnTo>
                  <a:pt x="76842" y="66078"/>
                </a:lnTo>
                <a:lnTo>
                  <a:pt x="78345" y="63446"/>
                </a:lnTo>
                <a:lnTo>
                  <a:pt x="83324" y="49758"/>
                </a:lnTo>
                <a:lnTo>
                  <a:pt x="87219" y="38754"/>
                </a:lnTo>
                <a:lnTo>
                  <a:pt x="91478" y="30470"/>
                </a:lnTo>
                <a:lnTo>
                  <a:pt x="97022" y="25248"/>
                </a:lnTo>
                <a:lnTo>
                  <a:pt x="104775" y="23431"/>
                </a:lnTo>
                <a:lnTo>
                  <a:pt x="139095" y="23431"/>
                </a:lnTo>
                <a:lnTo>
                  <a:pt x="134716" y="14790"/>
                </a:lnTo>
                <a:lnTo>
                  <a:pt x="121865" y="4099"/>
                </a:lnTo>
                <a:lnTo>
                  <a:pt x="103466" y="0"/>
                </a:lnTo>
                <a:close/>
              </a:path>
            </a:pathLst>
          </a:custGeom>
          <a:solidFill>
            <a:srgbClr val="FFFFFF"/>
          </a:solidFill>
        </p:spPr>
        <p:txBody>
          <a:bodyPr wrap="square" lIns="0" tIns="0" rIns="0" bIns="0" rtlCol="0"/>
          <a:lstStyle/>
          <a:p>
            <a:endParaRPr/>
          </a:p>
        </p:txBody>
      </p:sp>
      <p:sp>
        <p:nvSpPr>
          <p:cNvPr id="10" name="object 10"/>
          <p:cNvSpPr/>
          <p:nvPr/>
        </p:nvSpPr>
        <p:spPr>
          <a:xfrm>
            <a:off x="9305582" y="1754648"/>
            <a:ext cx="35560" cy="35560"/>
          </a:xfrm>
          <a:custGeom>
            <a:avLst/>
            <a:gdLst/>
            <a:ahLst/>
            <a:cxnLst/>
            <a:rect l="l" t="t" r="r" b="b"/>
            <a:pathLst>
              <a:path w="35559" h="35560">
                <a:moveTo>
                  <a:pt x="27254" y="0"/>
                </a:moveTo>
                <a:lnTo>
                  <a:pt x="7874" y="0"/>
                </a:lnTo>
                <a:lnTo>
                  <a:pt x="0" y="7899"/>
                </a:lnTo>
                <a:lnTo>
                  <a:pt x="0" y="27304"/>
                </a:lnTo>
                <a:lnTo>
                  <a:pt x="7874" y="35178"/>
                </a:lnTo>
                <a:lnTo>
                  <a:pt x="27254" y="35178"/>
                </a:lnTo>
                <a:lnTo>
                  <a:pt x="30365" y="32067"/>
                </a:lnTo>
                <a:lnTo>
                  <a:pt x="9575" y="32067"/>
                </a:lnTo>
                <a:lnTo>
                  <a:pt x="3124" y="25565"/>
                </a:lnTo>
                <a:lnTo>
                  <a:pt x="3124" y="9601"/>
                </a:lnTo>
                <a:lnTo>
                  <a:pt x="9575" y="3136"/>
                </a:lnTo>
                <a:lnTo>
                  <a:pt x="30381" y="3136"/>
                </a:lnTo>
                <a:lnTo>
                  <a:pt x="27254" y="0"/>
                </a:lnTo>
                <a:close/>
              </a:path>
              <a:path w="35559" h="35560">
                <a:moveTo>
                  <a:pt x="30381" y="3136"/>
                </a:moveTo>
                <a:lnTo>
                  <a:pt x="25552" y="3136"/>
                </a:lnTo>
                <a:lnTo>
                  <a:pt x="32004" y="9601"/>
                </a:lnTo>
                <a:lnTo>
                  <a:pt x="32004" y="25565"/>
                </a:lnTo>
                <a:lnTo>
                  <a:pt x="25552" y="32067"/>
                </a:lnTo>
                <a:lnTo>
                  <a:pt x="30365" y="32067"/>
                </a:lnTo>
                <a:lnTo>
                  <a:pt x="35128" y="27304"/>
                </a:lnTo>
                <a:lnTo>
                  <a:pt x="35128" y="7899"/>
                </a:lnTo>
                <a:lnTo>
                  <a:pt x="30381" y="3136"/>
                </a:lnTo>
                <a:close/>
              </a:path>
            </a:pathLst>
          </a:custGeom>
          <a:solidFill>
            <a:srgbClr val="FFFFFF"/>
          </a:solidFill>
        </p:spPr>
        <p:txBody>
          <a:bodyPr wrap="square" lIns="0" tIns="0" rIns="0" bIns="0" rtlCol="0"/>
          <a:lstStyle/>
          <a:p>
            <a:endParaRPr/>
          </a:p>
        </p:txBody>
      </p:sp>
      <p:sp>
        <p:nvSpPr>
          <p:cNvPr id="11" name="object 11"/>
          <p:cNvSpPr/>
          <p:nvPr/>
        </p:nvSpPr>
        <p:spPr>
          <a:xfrm>
            <a:off x="9100311" y="1849227"/>
            <a:ext cx="263525" cy="0"/>
          </a:xfrm>
          <a:custGeom>
            <a:avLst/>
            <a:gdLst/>
            <a:ahLst/>
            <a:cxnLst/>
            <a:rect l="l" t="t" r="r" b="b"/>
            <a:pathLst>
              <a:path w="263525">
                <a:moveTo>
                  <a:pt x="0" y="0"/>
                </a:moveTo>
                <a:lnTo>
                  <a:pt x="263334" y="0"/>
                </a:lnTo>
              </a:path>
            </a:pathLst>
          </a:custGeom>
          <a:ln w="3314">
            <a:solidFill>
              <a:srgbClr val="FFFFFF"/>
            </a:solidFill>
          </a:ln>
        </p:spPr>
        <p:txBody>
          <a:bodyPr wrap="square" lIns="0" tIns="0" rIns="0" bIns="0" rtlCol="0"/>
          <a:lstStyle/>
          <a:p>
            <a:endParaRPr/>
          </a:p>
        </p:txBody>
      </p:sp>
      <p:sp>
        <p:nvSpPr>
          <p:cNvPr id="12" name="object 12"/>
          <p:cNvSpPr/>
          <p:nvPr/>
        </p:nvSpPr>
        <p:spPr>
          <a:xfrm>
            <a:off x="9250467" y="1926699"/>
            <a:ext cx="52705" cy="34925"/>
          </a:xfrm>
          <a:custGeom>
            <a:avLst/>
            <a:gdLst/>
            <a:ahLst/>
            <a:cxnLst/>
            <a:rect l="l" t="t" r="r" b="b"/>
            <a:pathLst>
              <a:path w="52704" h="34925">
                <a:moveTo>
                  <a:pt x="52577" y="0"/>
                </a:moveTo>
                <a:lnTo>
                  <a:pt x="1092" y="0"/>
                </a:lnTo>
                <a:lnTo>
                  <a:pt x="1092" y="4178"/>
                </a:lnTo>
                <a:lnTo>
                  <a:pt x="8127" y="4178"/>
                </a:lnTo>
                <a:lnTo>
                  <a:pt x="8127" y="4330"/>
                </a:lnTo>
                <a:lnTo>
                  <a:pt x="3098" y="6400"/>
                </a:lnTo>
                <a:lnTo>
                  <a:pt x="0" y="11607"/>
                </a:lnTo>
                <a:lnTo>
                  <a:pt x="0" y="17589"/>
                </a:lnTo>
                <a:lnTo>
                  <a:pt x="1595" y="24982"/>
                </a:lnTo>
                <a:lnTo>
                  <a:pt x="5892" y="30200"/>
                </a:lnTo>
                <a:lnTo>
                  <a:pt x="12162" y="33295"/>
                </a:lnTo>
                <a:lnTo>
                  <a:pt x="19672" y="34315"/>
                </a:lnTo>
                <a:lnTo>
                  <a:pt x="27197" y="33295"/>
                </a:lnTo>
                <a:lnTo>
                  <a:pt x="33474" y="30200"/>
                </a:lnTo>
                <a:lnTo>
                  <a:pt x="33819" y="29781"/>
                </a:lnTo>
                <a:lnTo>
                  <a:pt x="11976" y="29781"/>
                </a:lnTo>
                <a:lnTo>
                  <a:pt x="3809" y="26238"/>
                </a:lnTo>
                <a:lnTo>
                  <a:pt x="3809" y="7924"/>
                </a:lnTo>
                <a:lnTo>
                  <a:pt x="11976" y="4546"/>
                </a:lnTo>
                <a:lnTo>
                  <a:pt x="52577" y="4546"/>
                </a:lnTo>
                <a:lnTo>
                  <a:pt x="52577" y="0"/>
                </a:lnTo>
                <a:close/>
              </a:path>
              <a:path w="52704" h="34925">
                <a:moveTo>
                  <a:pt x="31229" y="4546"/>
                </a:moveTo>
                <a:lnTo>
                  <a:pt x="27406" y="4546"/>
                </a:lnTo>
                <a:lnTo>
                  <a:pt x="35547" y="7924"/>
                </a:lnTo>
                <a:lnTo>
                  <a:pt x="35547" y="26238"/>
                </a:lnTo>
                <a:lnTo>
                  <a:pt x="27406" y="29781"/>
                </a:lnTo>
                <a:lnTo>
                  <a:pt x="33819" y="29781"/>
                </a:lnTo>
                <a:lnTo>
                  <a:pt x="37774" y="24982"/>
                </a:lnTo>
                <a:lnTo>
                  <a:pt x="39369" y="17589"/>
                </a:lnTo>
                <a:lnTo>
                  <a:pt x="39369" y="12039"/>
                </a:lnTo>
                <a:lnTo>
                  <a:pt x="36563" y="6629"/>
                </a:lnTo>
                <a:lnTo>
                  <a:pt x="31229" y="4673"/>
                </a:lnTo>
                <a:lnTo>
                  <a:pt x="31229" y="4546"/>
                </a:lnTo>
                <a:close/>
              </a:path>
            </a:pathLst>
          </a:custGeom>
          <a:solidFill>
            <a:srgbClr val="FFFFFF"/>
          </a:solidFill>
        </p:spPr>
        <p:txBody>
          <a:bodyPr wrap="square" lIns="0" tIns="0" rIns="0" bIns="0" rtlCol="0"/>
          <a:lstStyle/>
          <a:p>
            <a:endParaRPr/>
          </a:p>
        </p:txBody>
      </p:sp>
      <p:sp>
        <p:nvSpPr>
          <p:cNvPr id="13" name="object 13"/>
          <p:cNvSpPr/>
          <p:nvPr/>
        </p:nvSpPr>
        <p:spPr>
          <a:xfrm>
            <a:off x="9251551" y="1968022"/>
            <a:ext cx="38100" cy="18415"/>
          </a:xfrm>
          <a:custGeom>
            <a:avLst/>
            <a:gdLst/>
            <a:ahLst/>
            <a:cxnLst/>
            <a:rect l="l" t="t" r="r" b="b"/>
            <a:pathLst>
              <a:path w="38100" h="18414">
                <a:moveTo>
                  <a:pt x="37210" y="0"/>
                </a:moveTo>
                <a:lnTo>
                  <a:pt x="0" y="0"/>
                </a:lnTo>
                <a:lnTo>
                  <a:pt x="0" y="4546"/>
                </a:lnTo>
                <a:lnTo>
                  <a:pt x="27558" y="4546"/>
                </a:lnTo>
                <a:lnTo>
                  <a:pt x="33604" y="10172"/>
                </a:lnTo>
                <a:lnTo>
                  <a:pt x="33185" y="18389"/>
                </a:lnTo>
                <a:lnTo>
                  <a:pt x="37706" y="18389"/>
                </a:lnTo>
                <a:lnTo>
                  <a:pt x="37998" y="11671"/>
                </a:lnTo>
                <a:lnTo>
                  <a:pt x="34467" y="6642"/>
                </a:lnTo>
                <a:lnTo>
                  <a:pt x="28473" y="4343"/>
                </a:lnTo>
                <a:lnTo>
                  <a:pt x="28473" y="4178"/>
                </a:lnTo>
                <a:lnTo>
                  <a:pt x="37210" y="4178"/>
                </a:lnTo>
                <a:lnTo>
                  <a:pt x="37210" y="0"/>
                </a:lnTo>
                <a:close/>
              </a:path>
            </a:pathLst>
          </a:custGeom>
          <a:solidFill>
            <a:srgbClr val="FFFFFF"/>
          </a:solidFill>
        </p:spPr>
        <p:txBody>
          <a:bodyPr wrap="square" lIns="0" tIns="0" rIns="0" bIns="0" rtlCol="0"/>
          <a:lstStyle/>
          <a:p>
            <a:endParaRPr/>
          </a:p>
        </p:txBody>
      </p:sp>
      <p:sp>
        <p:nvSpPr>
          <p:cNvPr id="14" name="object 14"/>
          <p:cNvSpPr/>
          <p:nvPr/>
        </p:nvSpPr>
        <p:spPr>
          <a:xfrm>
            <a:off x="9250460" y="1988513"/>
            <a:ext cx="39370" cy="34925"/>
          </a:xfrm>
          <a:custGeom>
            <a:avLst/>
            <a:gdLst/>
            <a:ahLst/>
            <a:cxnLst/>
            <a:rect l="l" t="t" r="r" b="b"/>
            <a:pathLst>
              <a:path w="39370" h="34925">
                <a:moveTo>
                  <a:pt x="21374" y="0"/>
                </a:moveTo>
                <a:lnTo>
                  <a:pt x="3403" y="0"/>
                </a:lnTo>
                <a:lnTo>
                  <a:pt x="0" y="5613"/>
                </a:lnTo>
                <a:lnTo>
                  <a:pt x="117" y="19748"/>
                </a:lnTo>
                <a:lnTo>
                  <a:pt x="2743" y="22860"/>
                </a:lnTo>
                <a:lnTo>
                  <a:pt x="7581" y="26022"/>
                </a:lnTo>
                <a:lnTo>
                  <a:pt x="7581" y="26162"/>
                </a:lnTo>
                <a:lnTo>
                  <a:pt x="3683" y="26162"/>
                </a:lnTo>
                <a:lnTo>
                  <a:pt x="1092" y="26885"/>
                </a:lnTo>
                <a:lnTo>
                  <a:pt x="1155" y="33451"/>
                </a:lnTo>
                <a:lnTo>
                  <a:pt x="1358" y="34467"/>
                </a:lnTo>
                <a:lnTo>
                  <a:pt x="5207" y="34467"/>
                </a:lnTo>
                <a:lnTo>
                  <a:pt x="4993" y="33451"/>
                </a:lnTo>
                <a:lnTo>
                  <a:pt x="4902" y="31229"/>
                </a:lnTo>
                <a:lnTo>
                  <a:pt x="5918" y="30353"/>
                </a:lnTo>
                <a:lnTo>
                  <a:pt x="37363" y="30353"/>
                </a:lnTo>
                <a:lnTo>
                  <a:pt x="38630" y="25882"/>
                </a:lnTo>
                <a:lnTo>
                  <a:pt x="8216" y="25882"/>
                </a:lnTo>
                <a:lnTo>
                  <a:pt x="3822" y="19748"/>
                </a:lnTo>
                <a:lnTo>
                  <a:pt x="3822" y="8572"/>
                </a:lnTo>
                <a:lnTo>
                  <a:pt x="6642" y="4546"/>
                </a:lnTo>
                <a:lnTo>
                  <a:pt x="21527" y="4546"/>
                </a:lnTo>
                <a:lnTo>
                  <a:pt x="21374" y="0"/>
                </a:lnTo>
                <a:close/>
              </a:path>
              <a:path w="39370" h="34925">
                <a:moveTo>
                  <a:pt x="21527" y="4546"/>
                </a:moveTo>
                <a:lnTo>
                  <a:pt x="18465" y="4546"/>
                </a:lnTo>
                <a:lnTo>
                  <a:pt x="18389" y="14135"/>
                </a:lnTo>
                <a:lnTo>
                  <a:pt x="20345" y="25095"/>
                </a:lnTo>
                <a:lnTo>
                  <a:pt x="21424" y="25666"/>
                </a:lnTo>
                <a:lnTo>
                  <a:pt x="21424" y="25819"/>
                </a:lnTo>
                <a:lnTo>
                  <a:pt x="8216" y="25882"/>
                </a:lnTo>
                <a:lnTo>
                  <a:pt x="38630" y="25882"/>
                </a:lnTo>
                <a:lnTo>
                  <a:pt x="23812" y="25819"/>
                </a:lnTo>
                <a:lnTo>
                  <a:pt x="23304" y="23723"/>
                </a:lnTo>
                <a:lnTo>
                  <a:pt x="21751" y="10452"/>
                </a:lnTo>
                <a:lnTo>
                  <a:pt x="21649" y="8153"/>
                </a:lnTo>
                <a:lnTo>
                  <a:pt x="21527" y="4546"/>
                </a:lnTo>
                <a:close/>
              </a:path>
              <a:path w="39370" h="34925">
                <a:moveTo>
                  <a:pt x="26898" y="1587"/>
                </a:moveTo>
                <a:lnTo>
                  <a:pt x="26898" y="6121"/>
                </a:lnTo>
                <a:lnTo>
                  <a:pt x="32969" y="6261"/>
                </a:lnTo>
                <a:lnTo>
                  <a:pt x="35560" y="10452"/>
                </a:lnTo>
                <a:lnTo>
                  <a:pt x="35560" y="21412"/>
                </a:lnTo>
                <a:lnTo>
                  <a:pt x="34061" y="25819"/>
                </a:lnTo>
                <a:lnTo>
                  <a:pt x="38648" y="25819"/>
                </a:lnTo>
                <a:lnTo>
                  <a:pt x="39382" y="23228"/>
                </a:lnTo>
                <a:lnTo>
                  <a:pt x="39382" y="8153"/>
                </a:lnTo>
                <a:lnTo>
                  <a:pt x="35636" y="2006"/>
                </a:lnTo>
                <a:lnTo>
                  <a:pt x="26898" y="1587"/>
                </a:lnTo>
                <a:close/>
              </a:path>
            </a:pathLst>
          </a:custGeom>
          <a:solidFill>
            <a:srgbClr val="FFFFFF"/>
          </a:solidFill>
        </p:spPr>
        <p:txBody>
          <a:bodyPr wrap="square" lIns="0" tIns="0" rIns="0" bIns="0" rtlCol="0"/>
          <a:lstStyle/>
          <a:p>
            <a:endParaRPr/>
          </a:p>
        </p:txBody>
      </p:sp>
      <p:sp>
        <p:nvSpPr>
          <p:cNvPr id="15" name="object 15"/>
          <p:cNvSpPr/>
          <p:nvPr/>
        </p:nvSpPr>
        <p:spPr>
          <a:xfrm>
            <a:off x="9251551" y="2027958"/>
            <a:ext cx="38735" cy="30480"/>
          </a:xfrm>
          <a:custGeom>
            <a:avLst/>
            <a:gdLst/>
            <a:ahLst/>
            <a:cxnLst/>
            <a:rect l="l" t="t" r="r" b="b"/>
            <a:pathLst>
              <a:path w="38734" h="30480">
                <a:moveTo>
                  <a:pt x="30784" y="4546"/>
                </a:moveTo>
                <a:lnTo>
                  <a:pt x="21716" y="4546"/>
                </a:lnTo>
                <a:lnTo>
                  <a:pt x="28994" y="4686"/>
                </a:lnTo>
                <a:lnTo>
                  <a:pt x="34467" y="9017"/>
                </a:lnTo>
                <a:lnTo>
                  <a:pt x="34467" y="23596"/>
                </a:lnTo>
                <a:lnTo>
                  <a:pt x="29641" y="25666"/>
                </a:lnTo>
                <a:lnTo>
                  <a:pt x="0" y="25666"/>
                </a:lnTo>
                <a:lnTo>
                  <a:pt x="0" y="30213"/>
                </a:lnTo>
                <a:lnTo>
                  <a:pt x="32816" y="30213"/>
                </a:lnTo>
                <a:lnTo>
                  <a:pt x="38290" y="27051"/>
                </a:lnTo>
                <a:lnTo>
                  <a:pt x="38290" y="11328"/>
                </a:lnTo>
                <a:lnTo>
                  <a:pt x="35255" y="6350"/>
                </a:lnTo>
                <a:lnTo>
                  <a:pt x="30784" y="4686"/>
                </a:lnTo>
                <a:lnTo>
                  <a:pt x="30784" y="4546"/>
                </a:lnTo>
                <a:close/>
              </a:path>
              <a:path w="38734" h="30480">
                <a:moveTo>
                  <a:pt x="37210" y="0"/>
                </a:moveTo>
                <a:lnTo>
                  <a:pt x="0" y="0"/>
                </a:lnTo>
                <a:lnTo>
                  <a:pt x="0" y="4546"/>
                </a:lnTo>
                <a:lnTo>
                  <a:pt x="37210" y="4546"/>
                </a:lnTo>
                <a:lnTo>
                  <a:pt x="37210" y="0"/>
                </a:lnTo>
                <a:close/>
              </a:path>
            </a:pathLst>
          </a:custGeom>
          <a:solidFill>
            <a:srgbClr val="FFFFFF"/>
          </a:solidFill>
        </p:spPr>
        <p:txBody>
          <a:bodyPr wrap="square" lIns="0" tIns="0" rIns="0" bIns="0" rtlCol="0"/>
          <a:lstStyle/>
          <a:p>
            <a:endParaRPr/>
          </a:p>
        </p:txBody>
      </p:sp>
      <p:sp>
        <p:nvSpPr>
          <p:cNvPr id="16" name="object 16"/>
          <p:cNvSpPr/>
          <p:nvPr/>
        </p:nvSpPr>
        <p:spPr>
          <a:xfrm>
            <a:off x="9250465" y="2064957"/>
            <a:ext cx="52705" cy="34925"/>
          </a:xfrm>
          <a:custGeom>
            <a:avLst/>
            <a:gdLst/>
            <a:ahLst/>
            <a:cxnLst/>
            <a:rect l="l" t="t" r="r" b="b"/>
            <a:pathLst>
              <a:path w="52704" h="34925">
                <a:moveTo>
                  <a:pt x="19672" y="0"/>
                </a:moveTo>
                <a:lnTo>
                  <a:pt x="12162" y="1022"/>
                </a:lnTo>
                <a:lnTo>
                  <a:pt x="5892" y="4121"/>
                </a:lnTo>
                <a:lnTo>
                  <a:pt x="1595" y="9344"/>
                </a:lnTo>
                <a:lnTo>
                  <a:pt x="0" y="16738"/>
                </a:lnTo>
                <a:lnTo>
                  <a:pt x="78" y="22288"/>
                </a:lnTo>
                <a:lnTo>
                  <a:pt x="3314" y="28054"/>
                </a:lnTo>
                <a:lnTo>
                  <a:pt x="8140" y="30010"/>
                </a:lnTo>
                <a:lnTo>
                  <a:pt x="8140" y="30162"/>
                </a:lnTo>
                <a:lnTo>
                  <a:pt x="1092" y="30162"/>
                </a:lnTo>
                <a:lnTo>
                  <a:pt x="1092" y="34340"/>
                </a:lnTo>
                <a:lnTo>
                  <a:pt x="52578" y="34340"/>
                </a:lnTo>
                <a:lnTo>
                  <a:pt x="52578" y="29794"/>
                </a:lnTo>
                <a:lnTo>
                  <a:pt x="11976" y="29794"/>
                </a:lnTo>
                <a:lnTo>
                  <a:pt x="3822" y="26403"/>
                </a:lnTo>
                <a:lnTo>
                  <a:pt x="3822" y="8077"/>
                </a:lnTo>
                <a:lnTo>
                  <a:pt x="11976" y="4546"/>
                </a:lnTo>
                <a:lnTo>
                  <a:pt x="33824" y="4546"/>
                </a:lnTo>
                <a:lnTo>
                  <a:pt x="33474" y="4121"/>
                </a:lnTo>
                <a:lnTo>
                  <a:pt x="27197" y="1022"/>
                </a:lnTo>
                <a:lnTo>
                  <a:pt x="19672" y="0"/>
                </a:lnTo>
                <a:close/>
              </a:path>
              <a:path w="52704" h="34925">
                <a:moveTo>
                  <a:pt x="33824" y="4546"/>
                </a:moveTo>
                <a:lnTo>
                  <a:pt x="27406" y="4546"/>
                </a:lnTo>
                <a:lnTo>
                  <a:pt x="35547" y="8077"/>
                </a:lnTo>
                <a:lnTo>
                  <a:pt x="35547" y="26403"/>
                </a:lnTo>
                <a:lnTo>
                  <a:pt x="27406" y="29794"/>
                </a:lnTo>
                <a:lnTo>
                  <a:pt x="31229" y="29794"/>
                </a:lnTo>
                <a:lnTo>
                  <a:pt x="31229" y="29641"/>
                </a:lnTo>
                <a:lnTo>
                  <a:pt x="36576" y="27698"/>
                </a:lnTo>
                <a:lnTo>
                  <a:pt x="39370" y="22288"/>
                </a:lnTo>
                <a:lnTo>
                  <a:pt x="39370" y="16738"/>
                </a:lnTo>
                <a:lnTo>
                  <a:pt x="37774" y="9344"/>
                </a:lnTo>
                <a:lnTo>
                  <a:pt x="33824" y="4546"/>
                </a:lnTo>
                <a:close/>
              </a:path>
            </a:pathLst>
          </a:custGeom>
          <a:solidFill>
            <a:srgbClr val="FFFFFF"/>
          </a:solidFill>
        </p:spPr>
        <p:txBody>
          <a:bodyPr wrap="square" lIns="0" tIns="0" rIns="0" bIns="0" rtlCol="0"/>
          <a:lstStyle/>
          <a:p>
            <a:endParaRPr/>
          </a:p>
        </p:txBody>
      </p:sp>
      <p:sp>
        <p:nvSpPr>
          <p:cNvPr id="17" name="object 17"/>
          <p:cNvSpPr/>
          <p:nvPr/>
        </p:nvSpPr>
        <p:spPr>
          <a:xfrm>
            <a:off x="9175457" y="1924594"/>
            <a:ext cx="39370" cy="30480"/>
          </a:xfrm>
          <a:custGeom>
            <a:avLst/>
            <a:gdLst/>
            <a:ahLst/>
            <a:cxnLst/>
            <a:rect l="l" t="t" r="r" b="b"/>
            <a:pathLst>
              <a:path w="39370" h="30480">
                <a:moveTo>
                  <a:pt x="13106" y="0"/>
                </a:moveTo>
                <a:lnTo>
                  <a:pt x="4025" y="736"/>
                </a:lnTo>
                <a:lnTo>
                  <a:pt x="0" y="6642"/>
                </a:lnTo>
                <a:lnTo>
                  <a:pt x="0" y="22225"/>
                </a:lnTo>
                <a:lnTo>
                  <a:pt x="3086" y="30238"/>
                </a:lnTo>
                <a:lnTo>
                  <a:pt x="17678" y="30238"/>
                </a:lnTo>
                <a:lnTo>
                  <a:pt x="20207" y="25692"/>
                </a:lnTo>
                <a:lnTo>
                  <a:pt x="5676" y="25692"/>
                </a:lnTo>
                <a:lnTo>
                  <a:pt x="3846" y="19850"/>
                </a:lnTo>
                <a:lnTo>
                  <a:pt x="3822" y="9461"/>
                </a:lnTo>
                <a:lnTo>
                  <a:pt x="6985" y="4914"/>
                </a:lnTo>
                <a:lnTo>
                  <a:pt x="13106" y="4546"/>
                </a:lnTo>
                <a:lnTo>
                  <a:pt x="13106" y="0"/>
                </a:lnTo>
                <a:close/>
              </a:path>
              <a:path w="39370" h="30480">
                <a:moveTo>
                  <a:pt x="38249" y="5842"/>
                </a:moveTo>
                <a:lnTo>
                  <a:pt x="33959" y="5842"/>
                </a:lnTo>
                <a:lnTo>
                  <a:pt x="35496" y="10464"/>
                </a:lnTo>
                <a:lnTo>
                  <a:pt x="35547" y="19850"/>
                </a:lnTo>
                <a:lnTo>
                  <a:pt x="33020" y="24168"/>
                </a:lnTo>
                <a:lnTo>
                  <a:pt x="27393" y="24384"/>
                </a:lnTo>
                <a:lnTo>
                  <a:pt x="27393" y="28930"/>
                </a:lnTo>
                <a:lnTo>
                  <a:pt x="35471" y="28651"/>
                </a:lnTo>
                <a:lnTo>
                  <a:pt x="39370" y="22720"/>
                </a:lnTo>
                <a:lnTo>
                  <a:pt x="39370" y="8724"/>
                </a:lnTo>
                <a:lnTo>
                  <a:pt x="38249" y="5842"/>
                </a:lnTo>
                <a:close/>
              </a:path>
              <a:path w="39370" h="30480">
                <a:moveTo>
                  <a:pt x="36487" y="1308"/>
                </a:moveTo>
                <a:lnTo>
                  <a:pt x="22580" y="1308"/>
                </a:lnTo>
                <a:lnTo>
                  <a:pt x="20540" y="5842"/>
                </a:lnTo>
                <a:lnTo>
                  <a:pt x="18948" y="11696"/>
                </a:lnTo>
                <a:lnTo>
                  <a:pt x="17678" y="17538"/>
                </a:lnTo>
                <a:lnTo>
                  <a:pt x="16637" y="21653"/>
                </a:lnTo>
                <a:lnTo>
                  <a:pt x="15227" y="25692"/>
                </a:lnTo>
                <a:lnTo>
                  <a:pt x="20207" y="25692"/>
                </a:lnTo>
                <a:lnTo>
                  <a:pt x="20688" y="24828"/>
                </a:lnTo>
                <a:lnTo>
                  <a:pt x="21475" y="19621"/>
                </a:lnTo>
                <a:lnTo>
                  <a:pt x="22847" y="13576"/>
                </a:lnTo>
                <a:lnTo>
                  <a:pt x="23647" y="10464"/>
                </a:lnTo>
                <a:lnTo>
                  <a:pt x="25095" y="5842"/>
                </a:lnTo>
                <a:lnTo>
                  <a:pt x="38249" y="5842"/>
                </a:lnTo>
                <a:lnTo>
                  <a:pt x="36487" y="1308"/>
                </a:lnTo>
                <a:close/>
              </a:path>
            </a:pathLst>
          </a:custGeom>
          <a:solidFill>
            <a:srgbClr val="FFFFFF"/>
          </a:solidFill>
        </p:spPr>
        <p:txBody>
          <a:bodyPr wrap="square" lIns="0" tIns="0" rIns="0" bIns="0" rtlCol="0"/>
          <a:lstStyle/>
          <a:p>
            <a:endParaRPr/>
          </a:p>
        </p:txBody>
      </p:sp>
      <p:sp>
        <p:nvSpPr>
          <p:cNvPr id="18" name="object 18"/>
          <p:cNvSpPr/>
          <p:nvPr/>
        </p:nvSpPr>
        <p:spPr>
          <a:xfrm>
            <a:off x="9176094" y="1957210"/>
            <a:ext cx="48895" cy="19050"/>
          </a:xfrm>
          <a:custGeom>
            <a:avLst/>
            <a:gdLst/>
            <a:ahLst/>
            <a:cxnLst/>
            <a:rect l="l" t="t" r="r" b="b"/>
            <a:pathLst>
              <a:path w="48895" h="19050">
                <a:moveTo>
                  <a:pt x="2032" y="6413"/>
                </a:moveTo>
                <a:lnTo>
                  <a:pt x="0" y="8508"/>
                </a:lnTo>
                <a:lnTo>
                  <a:pt x="0" y="15938"/>
                </a:lnTo>
                <a:lnTo>
                  <a:pt x="152" y="17221"/>
                </a:lnTo>
                <a:lnTo>
                  <a:pt x="152" y="18605"/>
                </a:lnTo>
                <a:lnTo>
                  <a:pt x="4051" y="18605"/>
                </a:lnTo>
                <a:lnTo>
                  <a:pt x="3886" y="17297"/>
                </a:lnTo>
                <a:lnTo>
                  <a:pt x="3835" y="14706"/>
                </a:lnTo>
                <a:lnTo>
                  <a:pt x="4051" y="11468"/>
                </a:lnTo>
                <a:lnTo>
                  <a:pt x="5778" y="11023"/>
                </a:lnTo>
                <a:lnTo>
                  <a:pt x="48831" y="11023"/>
                </a:lnTo>
                <a:lnTo>
                  <a:pt x="48831" y="6476"/>
                </a:lnTo>
                <a:lnTo>
                  <a:pt x="33820" y="6476"/>
                </a:lnTo>
                <a:lnTo>
                  <a:pt x="2032" y="6413"/>
                </a:lnTo>
                <a:close/>
              </a:path>
              <a:path w="48895" h="19050">
                <a:moveTo>
                  <a:pt x="37642" y="11023"/>
                </a:moveTo>
                <a:lnTo>
                  <a:pt x="33820" y="11023"/>
                </a:lnTo>
                <a:lnTo>
                  <a:pt x="33820" y="18605"/>
                </a:lnTo>
                <a:lnTo>
                  <a:pt x="37642" y="18605"/>
                </a:lnTo>
                <a:lnTo>
                  <a:pt x="37642" y="11023"/>
                </a:lnTo>
                <a:close/>
              </a:path>
              <a:path w="48895" h="19050">
                <a:moveTo>
                  <a:pt x="37642" y="0"/>
                </a:moveTo>
                <a:lnTo>
                  <a:pt x="33820" y="0"/>
                </a:lnTo>
                <a:lnTo>
                  <a:pt x="33820" y="6476"/>
                </a:lnTo>
                <a:lnTo>
                  <a:pt x="37642" y="6476"/>
                </a:lnTo>
                <a:lnTo>
                  <a:pt x="37642" y="0"/>
                </a:lnTo>
                <a:close/>
              </a:path>
            </a:pathLst>
          </a:custGeom>
          <a:solidFill>
            <a:srgbClr val="FFFFFF"/>
          </a:solidFill>
        </p:spPr>
        <p:txBody>
          <a:bodyPr wrap="square" lIns="0" tIns="0" rIns="0" bIns="0" rtlCol="0"/>
          <a:lstStyle/>
          <a:p>
            <a:endParaRPr/>
          </a:p>
        </p:txBody>
      </p:sp>
      <p:sp>
        <p:nvSpPr>
          <p:cNvPr id="19" name="object 19"/>
          <p:cNvSpPr/>
          <p:nvPr/>
        </p:nvSpPr>
        <p:spPr>
          <a:xfrm>
            <a:off x="9176525" y="1981594"/>
            <a:ext cx="38100" cy="18415"/>
          </a:xfrm>
          <a:custGeom>
            <a:avLst/>
            <a:gdLst/>
            <a:ahLst/>
            <a:cxnLst/>
            <a:rect l="l" t="t" r="r" b="b"/>
            <a:pathLst>
              <a:path w="38100" h="18414">
                <a:moveTo>
                  <a:pt x="37210" y="0"/>
                </a:moveTo>
                <a:lnTo>
                  <a:pt x="0" y="0"/>
                </a:lnTo>
                <a:lnTo>
                  <a:pt x="0" y="4533"/>
                </a:lnTo>
                <a:lnTo>
                  <a:pt x="27558" y="4533"/>
                </a:lnTo>
                <a:lnTo>
                  <a:pt x="33616" y="10160"/>
                </a:lnTo>
                <a:lnTo>
                  <a:pt x="33185" y="18389"/>
                </a:lnTo>
                <a:lnTo>
                  <a:pt x="37731" y="18389"/>
                </a:lnTo>
                <a:lnTo>
                  <a:pt x="38011" y="11671"/>
                </a:lnTo>
                <a:lnTo>
                  <a:pt x="34480" y="6629"/>
                </a:lnTo>
                <a:lnTo>
                  <a:pt x="28498" y="4305"/>
                </a:lnTo>
                <a:lnTo>
                  <a:pt x="28498" y="4165"/>
                </a:lnTo>
                <a:lnTo>
                  <a:pt x="37210" y="4165"/>
                </a:lnTo>
                <a:lnTo>
                  <a:pt x="37210" y="0"/>
                </a:lnTo>
                <a:close/>
              </a:path>
            </a:pathLst>
          </a:custGeom>
          <a:solidFill>
            <a:srgbClr val="FFFFFF"/>
          </a:solidFill>
        </p:spPr>
        <p:txBody>
          <a:bodyPr wrap="square" lIns="0" tIns="0" rIns="0" bIns="0" rtlCol="0"/>
          <a:lstStyle/>
          <a:p>
            <a:endParaRPr/>
          </a:p>
        </p:txBody>
      </p:sp>
      <p:sp>
        <p:nvSpPr>
          <p:cNvPr id="20" name="object 20"/>
          <p:cNvSpPr/>
          <p:nvPr/>
        </p:nvSpPr>
        <p:spPr>
          <a:xfrm>
            <a:off x="9175453" y="2002067"/>
            <a:ext cx="39370" cy="34925"/>
          </a:xfrm>
          <a:custGeom>
            <a:avLst/>
            <a:gdLst/>
            <a:ahLst/>
            <a:cxnLst/>
            <a:rect l="l" t="t" r="r" b="b"/>
            <a:pathLst>
              <a:path w="39370" h="34925">
                <a:moveTo>
                  <a:pt x="21348" y="0"/>
                </a:moveTo>
                <a:lnTo>
                  <a:pt x="3378" y="0"/>
                </a:lnTo>
                <a:lnTo>
                  <a:pt x="0" y="5613"/>
                </a:lnTo>
                <a:lnTo>
                  <a:pt x="117" y="19748"/>
                </a:lnTo>
                <a:lnTo>
                  <a:pt x="2730" y="22860"/>
                </a:lnTo>
                <a:lnTo>
                  <a:pt x="7569" y="26034"/>
                </a:lnTo>
                <a:lnTo>
                  <a:pt x="7569" y="26174"/>
                </a:lnTo>
                <a:lnTo>
                  <a:pt x="3683" y="26174"/>
                </a:lnTo>
                <a:lnTo>
                  <a:pt x="1079" y="26911"/>
                </a:lnTo>
                <a:lnTo>
                  <a:pt x="1155" y="33451"/>
                </a:lnTo>
                <a:lnTo>
                  <a:pt x="1371" y="34467"/>
                </a:lnTo>
                <a:lnTo>
                  <a:pt x="5181" y="34467"/>
                </a:lnTo>
                <a:lnTo>
                  <a:pt x="4983" y="33451"/>
                </a:lnTo>
                <a:lnTo>
                  <a:pt x="4902" y="31229"/>
                </a:lnTo>
                <a:lnTo>
                  <a:pt x="5918" y="30365"/>
                </a:lnTo>
                <a:lnTo>
                  <a:pt x="37363" y="30365"/>
                </a:lnTo>
                <a:lnTo>
                  <a:pt x="38628" y="25895"/>
                </a:lnTo>
                <a:lnTo>
                  <a:pt x="8216" y="25895"/>
                </a:lnTo>
                <a:lnTo>
                  <a:pt x="3822" y="19748"/>
                </a:lnTo>
                <a:lnTo>
                  <a:pt x="3822" y="8572"/>
                </a:lnTo>
                <a:lnTo>
                  <a:pt x="6642" y="4546"/>
                </a:lnTo>
                <a:lnTo>
                  <a:pt x="21501" y="4546"/>
                </a:lnTo>
                <a:lnTo>
                  <a:pt x="21348" y="0"/>
                </a:lnTo>
                <a:close/>
              </a:path>
              <a:path w="39370" h="34925">
                <a:moveTo>
                  <a:pt x="21501" y="4546"/>
                </a:moveTo>
                <a:lnTo>
                  <a:pt x="18453" y="4546"/>
                </a:lnTo>
                <a:lnTo>
                  <a:pt x="18389" y="14147"/>
                </a:lnTo>
                <a:lnTo>
                  <a:pt x="20332" y="25095"/>
                </a:lnTo>
                <a:lnTo>
                  <a:pt x="21412" y="25679"/>
                </a:lnTo>
                <a:lnTo>
                  <a:pt x="21412" y="25819"/>
                </a:lnTo>
                <a:lnTo>
                  <a:pt x="8216" y="25895"/>
                </a:lnTo>
                <a:lnTo>
                  <a:pt x="38628" y="25895"/>
                </a:lnTo>
                <a:lnTo>
                  <a:pt x="23787" y="25819"/>
                </a:lnTo>
                <a:lnTo>
                  <a:pt x="23304" y="23723"/>
                </a:lnTo>
                <a:lnTo>
                  <a:pt x="21724" y="10452"/>
                </a:lnTo>
                <a:lnTo>
                  <a:pt x="21623" y="8140"/>
                </a:lnTo>
                <a:lnTo>
                  <a:pt x="21501" y="4546"/>
                </a:lnTo>
                <a:close/>
              </a:path>
              <a:path w="39370" h="34925">
                <a:moveTo>
                  <a:pt x="26898" y="1587"/>
                </a:moveTo>
                <a:lnTo>
                  <a:pt x="26898" y="6134"/>
                </a:lnTo>
                <a:lnTo>
                  <a:pt x="32943" y="6273"/>
                </a:lnTo>
                <a:lnTo>
                  <a:pt x="35560" y="10452"/>
                </a:lnTo>
                <a:lnTo>
                  <a:pt x="35560" y="21424"/>
                </a:lnTo>
                <a:lnTo>
                  <a:pt x="34036" y="25819"/>
                </a:lnTo>
                <a:lnTo>
                  <a:pt x="38649" y="25819"/>
                </a:lnTo>
                <a:lnTo>
                  <a:pt x="39382" y="23228"/>
                </a:lnTo>
                <a:lnTo>
                  <a:pt x="39382" y="8140"/>
                </a:lnTo>
                <a:lnTo>
                  <a:pt x="35610" y="2006"/>
                </a:lnTo>
                <a:lnTo>
                  <a:pt x="26898" y="1587"/>
                </a:lnTo>
                <a:close/>
              </a:path>
            </a:pathLst>
          </a:custGeom>
          <a:solidFill>
            <a:srgbClr val="FFFFFF"/>
          </a:solidFill>
        </p:spPr>
        <p:txBody>
          <a:bodyPr wrap="square" lIns="0" tIns="0" rIns="0" bIns="0" rtlCol="0"/>
          <a:lstStyle/>
          <a:p>
            <a:endParaRPr/>
          </a:p>
        </p:txBody>
      </p:sp>
      <p:sp>
        <p:nvSpPr>
          <p:cNvPr id="21" name="object 21"/>
          <p:cNvSpPr/>
          <p:nvPr/>
        </p:nvSpPr>
        <p:spPr>
          <a:xfrm>
            <a:off x="9176094" y="2036975"/>
            <a:ext cx="48895" cy="19050"/>
          </a:xfrm>
          <a:custGeom>
            <a:avLst/>
            <a:gdLst/>
            <a:ahLst/>
            <a:cxnLst/>
            <a:rect l="l" t="t" r="r" b="b"/>
            <a:pathLst>
              <a:path w="48895" h="19050">
                <a:moveTo>
                  <a:pt x="2032" y="6413"/>
                </a:moveTo>
                <a:lnTo>
                  <a:pt x="0" y="8509"/>
                </a:lnTo>
                <a:lnTo>
                  <a:pt x="0" y="15938"/>
                </a:lnTo>
                <a:lnTo>
                  <a:pt x="152" y="17246"/>
                </a:lnTo>
                <a:lnTo>
                  <a:pt x="152" y="18605"/>
                </a:lnTo>
                <a:lnTo>
                  <a:pt x="4051" y="18605"/>
                </a:lnTo>
                <a:lnTo>
                  <a:pt x="3886" y="17310"/>
                </a:lnTo>
                <a:lnTo>
                  <a:pt x="3835" y="14706"/>
                </a:lnTo>
                <a:lnTo>
                  <a:pt x="4051" y="11455"/>
                </a:lnTo>
                <a:lnTo>
                  <a:pt x="5778" y="11036"/>
                </a:lnTo>
                <a:lnTo>
                  <a:pt x="48831" y="11036"/>
                </a:lnTo>
                <a:lnTo>
                  <a:pt x="48831" y="6502"/>
                </a:lnTo>
                <a:lnTo>
                  <a:pt x="33820" y="6502"/>
                </a:lnTo>
                <a:lnTo>
                  <a:pt x="2032" y="6413"/>
                </a:lnTo>
                <a:close/>
              </a:path>
              <a:path w="48895" h="19050">
                <a:moveTo>
                  <a:pt x="37642" y="11036"/>
                </a:moveTo>
                <a:lnTo>
                  <a:pt x="33820" y="11036"/>
                </a:lnTo>
                <a:lnTo>
                  <a:pt x="33820" y="18605"/>
                </a:lnTo>
                <a:lnTo>
                  <a:pt x="37642" y="18605"/>
                </a:lnTo>
                <a:lnTo>
                  <a:pt x="37642" y="11036"/>
                </a:lnTo>
                <a:close/>
              </a:path>
              <a:path w="48895" h="19050">
                <a:moveTo>
                  <a:pt x="37642" y="0"/>
                </a:moveTo>
                <a:lnTo>
                  <a:pt x="33820" y="0"/>
                </a:lnTo>
                <a:lnTo>
                  <a:pt x="33820" y="6502"/>
                </a:lnTo>
                <a:lnTo>
                  <a:pt x="37642" y="6502"/>
                </a:lnTo>
                <a:lnTo>
                  <a:pt x="37642" y="0"/>
                </a:lnTo>
                <a:close/>
              </a:path>
            </a:pathLst>
          </a:custGeom>
          <a:solidFill>
            <a:srgbClr val="FFFFFF"/>
          </a:solidFill>
        </p:spPr>
        <p:txBody>
          <a:bodyPr wrap="square" lIns="0" tIns="0" rIns="0" bIns="0" rtlCol="0"/>
          <a:lstStyle/>
          <a:p>
            <a:endParaRPr/>
          </a:p>
        </p:txBody>
      </p:sp>
      <p:sp>
        <p:nvSpPr>
          <p:cNvPr id="22" name="object 22"/>
          <p:cNvSpPr/>
          <p:nvPr/>
        </p:nvSpPr>
        <p:spPr>
          <a:xfrm>
            <a:off x="9175451" y="2058400"/>
            <a:ext cx="39370" cy="33655"/>
          </a:xfrm>
          <a:custGeom>
            <a:avLst/>
            <a:gdLst/>
            <a:ahLst/>
            <a:cxnLst/>
            <a:rect l="l" t="t" r="r" b="b"/>
            <a:pathLst>
              <a:path w="39370" h="33655">
                <a:moveTo>
                  <a:pt x="22275" y="4546"/>
                </a:moveTo>
                <a:lnTo>
                  <a:pt x="18453" y="4546"/>
                </a:lnTo>
                <a:lnTo>
                  <a:pt x="18453" y="33185"/>
                </a:lnTo>
                <a:lnTo>
                  <a:pt x="26138" y="32459"/>
                </a:lnTo>
                <a:lnTo>
                  <a:pt x="32842" y="29617"/>
                </a:lnTo>
                <a:lnTo>
                  <a:pt x="33755" y="28625"/>
                </a:lnTo>
                <a:lnTo>
                  <a:pt x="22275" y="28625"/>
                </a:lnTo>
                <a:lnTo>
                  <a:pt x="22275" y="4546"/>
                </a:lnTo>
                <a:close/>
              </a:path>
              <a:path w="39370" h="33655">
                <a:moveTo>
                  <a:pt x="19684" y="0"/>
                </a:moveTo>
                <a:lnTo>
                  <a:pt x="12135" y="960"/>
                </a:lnTo>
                <a:lnTo>
                  <a:pt x="5865" y="3962"/>
                </a:lnTo>
                <a:lnTo>
                  <a:pt x="1584" y="9183"/>
                </a:lnTo>
                <a:lnTo>
                  <a:pt x="0" y="16802"/>
                </a:lnTo>
                <a:lnTo>
                  <a:pt x="0" y="26187"/>
                </a:lnTo>
                <a:lnTo>
                  <a:pt x="4902" y="31089"/>
                </a:lnTo>
                <a:lnTo>
                  <a:pt x="13322" y="33032"/>
                </a:lnTo>
                <a:lnTo>
                  <a:pt x="13322" y="28498"/>
                </a:lnTo>
                <a:lnTo>
                  <a:pt x="7708" y="27038"/>
                </a:lnTo>
                <a:lnTo>
                  <a:pt x="3822" y="23431"/>
                </a:lnTo>
                <a:lnTo>
                  <a:pt x="3822" y="8064"/>
                </a:lnTo>
                <a:lnTo>
                  <a:pt x="11836" y="4610"/>
                </a:lnTo>
                <a:lnTo>
                  <a:pt x="33711" y="4546"/>
                </a:lnTo>
                <a:lnTo>
                  <a:pt x="33210" y="3962"/>
                </a:lnTo>
                <a:lnTo>
                  <a:pt x="26898" y="960"/>
                </a:lnTo>
                <a:lnTo>
                  <a:pt x="19684" y="0"/>
                </a:lnTo>
                <a:close/>
              </a:path>
              <a:path w="39370" h="33655">
                <a:moveTo>
                  <a:pt x="33711" y="4546"/>
                </a:moveTo>
                <a:lnTo>
                  <a:pt x="22275" y="4546"/>
                </a:lnTo>
                <a:lnTo>
                  <a:pt x="29070" y="5270"/>
                </a:lnTo>
                <a:lnTo>
                  <a:pt x="35559" y="9359"/>
                </a:lnTo>
                <a:lnTo>
                  <a:pt x="35559" y="24168"/>
                </a:lnTo>
                <a:lnTo>
                  <a:pt x="29146" y="28422"/>
                </a:lnTo>
                <a:lnTo>
                  <a:pt x="22275" y="28625"/>
                </a:lnTo>
                <a:lnTo>
                  <a:pt x="33755" y="28625"/>
                </a:lnTo>
                <a:lnTo>
                  <a:pt x="37584" y="24464"/>
                </a:lnTo>
                <a:lnTo>
                  <a:pt x="39382" y="16802"/>
                </a:lnTo>
                <a:lnTo>
                  <a:pt x="37683" y="9183"/>
                </a:lnTo>
                <a:lnTo>
                  <a:pt x="33711" y="4546"/>
                </a:lnTo>
                <a:close/>
              </a:path>
            </a:pathLst>
          </a:custGeom>
          <a:solidFill>
            <a:srgbClr val="FFFFFF"/>
          </a:solidFill>
        </p:spPr>
        <p:txBody>
          <a:bodyPr wrap="square" lIns="0" tIns="0" rIns="0" bIns="0" rtlCol="0"/>
          <a:lstStyle/>
          <a:p>
            <a:endParaRPr/>
          </a:p>
        </p:txBody>
      </p:sp>
      <p:sp>
        <p:nvSpPr>
          <p:cNvPr id="23" name="object 23"/>
          <p:cNvSpPr/>
          <p:nvPr/>
        </p:nvSpPr>
        <p:spPr>
          <a:xfrm>
            <a:off x="9161669" y="2096051"/>
            <a:ext cx="53340" cy="33655"/>
          </a:xfrm>
          <a:custGeom>
            <a:avLst/>
            <a:gdLst/>
            <a:ahLst/>
            <a:cxnLst/>
            <a:rect l="l" t="t" r="r" b="b"/>
            <a:pathLst>
              <a:path w="53340" h="33655">
                <a:moveTo>
                  <a:pt x="11252" y="1371"/>
                </a:moveTo>
                <a:lnTo>
                  <a:pt x="3301" y="2019"/>
                </a:lnTo>
                <a:lnTo>
                  <a:pt x="97" y="9156"/>
                </a:lnTo>
                <a:lnTo>
                  <a:pt x="0" y="28994"/>
                </a:lnTo>
                <a:lnTo>
                  <a:pt x="6781" y="33248"/>
                </a:lnTo>
                <a:lnTo>
                  <a:pt x="17894" y="33312"/>
                </a:lnTo>
                <a:lnTo>
                  <a:pt x="52069" y="33312"/>
                </a:lnTo>
                <a:lnTo>
                  <a:pt x="52069" y="28778"/>
                </a:lnTo>
                <a:lnTo>
                  <a:pt x="8801" y="28778"/>
                </a:lnTo>
                <a:lnTo>
                  <a:pt x="3822" y="25171"/>
                </a:lnTo>
                <a:lnTo>
                  <a:pt x="3822" y="11760"/>
                </a:lnTo>
                <a:lnTo>
                  <a:pt x="5765" y="6921"/>
                </a:lnTo>
                <a:lnTo>
                  <a:pt x="11252" y="5918"/>
                </a:lnTo>
                <a:lnTo>
                  <a:pt x="11252" y="1371"/>
                </a:lnTo>
                <a:close/>
              </a:path>
              <a:path w="53340" h="33655">
                <a:moveTo>
                  <a:pt x="44640" y="0"/>
                </a:moveTo>
                <a:lnTo>
                  <a:pt x="34404" y="0"/>
                </a:lnTo>
                <a:lnTo>
                  <a:pt x="26947" y="951"/>
                </a:lnTo>
                <a:lnTo>
                  <a:pt x="20869" y="3938"/>
                </a:lnTo>
                <a:lnTo>
                  <a:pt x="16777" y="9156"/>
                </a:lnTo>
                <a:lnTo>
                  <a:pt x="15278" y="16802"/>
                </a:lnTo>
                <a:lnTo>
                  <a:pt x="15332" y="22212"/>
                </a:lnTo>
                <a:lnTo>
                  <a:pt x="18389" y="26530"/>
                </a:lnTo>
                <a:lnTo>
                  <a:pt x="22923" y="28638"/>
                </a:lnTo>
                <a:lnTo>
                  <a:pt x="22923" y="28778"/>
                </a:lnTo>
                <a:lnTo>
                  <a:pt x="26327" y="28778"/>
                </a:lnTo>
                <a:lnTo>
                  <a:pt x="19100" y="24663"/>
                </a:lnTo>
                <a:lnTo>
                  <a:pt x="19100" y="8432"/>
                </a:lnTo>
                <a:lnTo>
                  <a:pt x="26403" y="4559"/>
                </a:lnTo>
                <a:lnTo>
                  <a:pt x="51067" y="4559"/>
                </a:lnTo>
                <a:lnTo>
                  <a:pt x="44640" y="0"/>
                </a:lnTo>
                <a:close/>
              </a:path>
              <a:path w="53340" h="33655">
                <a:moveTo>
                  <a:pt x="51067" y="4559"/>
                </a:moveTo>
                <a:lnTo>
                  <a:pt x="41617" y="4559"/>
                </a:lnTo>
                <a:lnTo>
                  <a:pt x="49339" y="8140"/>
                </a:lnTo>
                <a:lnTo>
                  <a:pt x="49339" y="25387"/>
                </a:lnTo>
                <a:lnTo>
                  <a:pt x="41186" y="28778"/>
                </a:lnTo>
                <a:lnTo>
                  <a:pt x="45656" y="28778"/>
                </a:lnTo>
                <a:lnTo>
                  <a:pt x="45656" y="28638"/>
                </a:lnTo>
                <a:lnTo>
                  <a:pt x="49758" y="26822"/>
                </a:lnTo>
                <a:lnTo>
                  <a:pt x="53162" y="22212"/>
                </a:lnTo>
                <a:lnTo>
                  <a:pt x="53162" y="6045"/>
                </a:lnTo>
                <a:lnTo>
                  <a:pt x="51067" y="4559"/>
                </a:lnTo>
                <a:close/>
              </a:path>
            </a:pathLst>
          </a:custGeom>
          <a:solidFill>
            <a:srgbClr val="FFFFFF"/>
          </a:solidFill>
        </p:spPr>
        <p:txBody>
          <a:bodyPr wrap="square" lIns="0" tIns="0" rIns="0" bIns="0" rtlCol="0"/>
          <a:lstStyle/>
          <a:p>
            <a:endParaRPr/>
          </a:p>
        </p:txBody>
      </p:sp>
      <p:sp>
        <p:nvSpPr>
          <p:cNvPr id="24" name="object 24"/>
          <p:cNvSpPr/>
          <p:nvPr/>
        </p:nvSpPr>
        <p:spPr>
          <a:xfrm>
            <a:off x="9162746" y="2133989"/>
            <a:ext cx="51435" cy="33655"/>
          </a:xfrm>
          <a:custGeom>
            <a:avLst/>
            <a:gdLst/>
            <a:ahLst/>
            <a:cxnLst/>
            <a:rect l="l" t="t" r="r" b="b"/>
            <a:pathLst>
              <a:path w="51434" h="33655">
                <a:moveTo>
                  <a:pt x="4190" y="3682"/>
                </a:moveTo>
                <a:lnTo>
                  <a:pt x="368" y="3682"/>
                </a:lnTo>
                <a:lnTo>
                  <a:pt x="76" y="4394"/>
                </a:lnTo>
                <a:lnTo>
                  <a:pt x="0" y="12839"/>
                </a:lnTo>
                <a:lnTo>
                  <a:pt x="1803" y="14363"/>
                </a:lnTo>
                <a:lnTo>
                  <a:pt x="8077" y="16954"/>
                </a:lnTo>
                <a:lnTo>
                  <a:pt x="50990" y="33108"/>
                </a:lnTo>
                <a:lnTo>
                  <a:pt x="50990" y="28562"/>
                </a:lnTo>
                <a:lnTo>
                  <a:pt x="19278" y="17094"/>
                </a:lnTo>
                <a:lnTo>
                  <a:pt x="25062" y="14859"/>
                </a:lnTo>
                <a:lnTo>
                  <a:pt x="13919" y="14859"/>
                </a:lnTo>
                <a:lnTo>
                  <a:pt x="9677" y="13271"/>
                </a:lnTo>
                <a:lnTo>
                  <a:pt x="6197" y="11760"/>
                </a:lnTo>
                <a:lnTo>
                  <a:pt x="3835" y="10807"/>
                </a:lnTo>
                <a:lnTo>
                  <a:pt x="3835" y="5778"/>
                </a:lnTo>
                <a:lnTo>
                  <a:pt x="3964" y="4838"/>
                </a:lnTo>
                <a:lnTo>
                  <a:pt x="4190" y="3682"/>
                </a:lnTo>
                <a:close/>
              </a:path>
              <a:path w="51434" h="33655">
                <a:moveTo>
                  <a:pt x="50990" y="0"/>
                </a:moveTo>
                <a:lnTo>
                  <a:pt x="13919" y="14859"/>
                </a:lnTo>
                <a:lnTo>
                  <a:pt x="25062" y="14859"/>
                </a:lnTo>
                <a:lnTo>
                  <a:pt x="50990" y="4838"/>
                </a:lnTo>
                <a:lnTo>
                  <a:pt x="50990" y="0"/>
                </a:lnTo>
                <a:close/>
              </a:path>
            </a:pathLst>
          </a:custGeom>
          <a:solidFill>
            <a:srgbClr val="FFFFFF"/>
          </a:solidFill>
        </p:spPr>
        <p:txBody>
          <a:bodyPr wrap="square" lIns="0" tIns="0" rIns="0" bIns="0" rtlCol="0"/>
          <a:lstStyle/>
          <a:p>
            <a:endParaRPr/>
          </a:p>
        </p:txBody>
      </p:sp>
      <p:sp>
        <p:nvSpPr>
          <p:cNvPr id="25" name="object 25"/>
          <p:cNvSpPr/>
          <p:nvPr/>
        </p:nvSpPr>
        <p:spPr>
          <a:xfrm>
            <a:off x="0" y="0"/>
            <a:ext cx="8881110" cy="5400040"/>
          </a:xfrm>
          <a:custGeom>
            <a:avLst/>
            <a:gdLst/>
            <a:ahLst/>
            <a:cxnLst/>
            <a:rect l="l" t="t" r="r" b="b"/>
            <a:pathLst>
              <a:path w="8881110" h="5400040">
                <a:moveTo>
                  <a:pt x="0" y="5400001"/>
                </a:moveTo>
                <a:lnTo>
                  <a:pt x="8880589" y="5400001"/>
                </a:lnTo>
                <a:lnTo>
                  <a:pt x="8880589" y="0"/>
                </a:lnTo>
                <a:lnTo>
                  <a:pt x="0" y="0"/>
                </a:lnTo>
                <a:lnTo>
                  <a:pt x="0" y="5400001"/>
                </a:lnTo>
                <a:close/>
              </a:path>
            </a:pathLst>
          </a:custGeom>
          <a:solidFill>
            <a:srgbClr val="8E9C9C"/>
          </a:solidFill>
        </p:spPr>
        <p:txBody>
          <a:bodyPr wrap="square" lIns="0" tIns="0" rIns="0" bIns="0" rtlCol="0"/>
          <a:lstStyle/>
          <a:p>
            <a:endParaRPr/>
          </a:p>
        </p:txBody>
      </p:sp>
      <p:sp>
        <p:nvSpPr>
          <p:cNvPr id="26" name="object 26"/>
          <p:cNvSpPr/>
          <p:nvPr/>
        </p:nvSpPr>
        <p:spPr>
          <a:xfrm>
            <a:off x="4066136" y="2575526"/>
            <a:ext cx="227965" cy="231775"/>
          </a:xfrm>
          <a:custGeom>
            <a:avLst/>
            <a:gdLst/>
            <a:ahLst/>
            <a:cxnLst/>
            <a:rect l="l" t="t" r="r" b="b"/>
            <a:pathLst>
              <a:path w="227964" h="231775">
                <a:moveTo>
                  <a:pt x="204983" y="28181"/>
                </a:moveTo>
                <a:lnTo>
                  <a:pt x="71485" y="28181"/>
                </a:lnTo>
                <a:lnTo>
                  <a:pt x="85436" y="16228"/>
                </a:lnTo>
                <a:lnTo>
                  <a:pt x="101693" y="7380"/>
                </a:lnTo>
                <a:lnTo>
                  <a:pt x="120045" y="1886"/>
                </a:lnTo>
                <a:lnTo>
                  <a:pt x="140282" y="0"/>
                </a:lnTo>
                <a:lnTo>
                  <a:pt x="175944" y="6680"/>
                </a:lnTo>
                <a:lnTo>
                  <a:pt x="203439" y="25606"/>
                </a:lnTo>
                <a:lnTo>
                  <a:pt x="204983" y="28181"/>
                </a:lnTo>
                <a:close/>
              </a:path>
              <a:path w="227964" h="231775">
                <a:moveTo>
                  <a:pt x="71485" y="231254"/>
                </a:moveTo>
                <a:lnTo>
                  <a:pt x="0" y="231254"/>
                </a:lnTo>
                <a:lnTo>
                  <a:pt x="0" y="6705"/>
                </a:lnTo>
                <a:lnTo>
                  <a:pt x="71485" y="6705"/>
                </a:lnTo>
                <a:lnTo>
                  <a:pt x="71485" y="28181"/>
                </a:lnTo>
                <a:lnTo>
                  <a:pt x="204983" y="28181"/>
                </a:lnTo>
                <a:lnTo>
                  <a:pt x="221133" y="55099"/>
                </a:lnTo>
                <a:lnTo>
                  <a:pt x="222652" y="64414"/>
                </a:lnTo>
                <a:lnTo>
                  <a:pt x="117945" y="64414"/>
                </a:lnTo>
                <a:lnTo>
                  <a:pt x="98812" y="68096"/>
                </a:lnTo>
                <a:lnTo>
                  <a:pt x="84161" y="79452"/>
                </a:lnTo>
                <a:lnTo>
                  <a:pt x="74787" y="98945"/>
                </a:lnTo>
                <a:lnTo>
                  <a:pt x="71485" y="127038"/>
                </a:lnTo>
                <a:lnTo>
                  <a:pt x="71485" y="231254"/>
                </a:lnTo>
                <a:close/>
              </a:path>
              <a:path w="227964" h="231775">
                <a:moveTo>
                  <a:pt x="227393" y="231254"/>
                </a:moveTo>
                <a:lnTo>
                  <a:pt x="156364" y="231254"/>
                </a:lnTo>
                <a:lnTo>
                  <a:pt x="156364" y="108699"/>
                </a:lnTo>
                <a:lnTo>
                  <a:pt x="153565" y="90640"/>
                </a:lnTo>
                <a:lnTo>
                  <a:pt x="145697" y="76655"/>
                </a:lnTo>
                <a:lnTo>
                  <a:pt x="133559" y="67620"/>
                </a:lnTo>
                <a:lnTo>
                  <a:pt x="117945" y="64414"/>
                </a:lnTo>
                <a:lnTo>
                  <a:pt x="222652" y="64414"/>
                </a:lnTo>
                <a:lnTo>
                  <a:pt x="227393" y="93484"/>
                </a:lnTo>
                <a:lnTo>
                  <a:pt x="227393" y="231254"/>
                </a:lnTo>
                <a:close/>
              </a:path>
            </a:pathLst>
          </a:custGeom>
          <a:solidFill>
            <a:srgbClr val="FFFFFF"/>
          </a:solidFill>
        </p:spPr>
        <p:txBody>
          <a:bodyPr wrap="square" lIns="0" tIns="0" rIns="0" bIns="0" rtlCol="0"/>
          <a:lstStyle/>
          <a:p>
            <a:endParaRPr/>
          </a:p>
        </p:txBody>
      </p:sp>
      <p:sp>
        <p:nvSpPr>
          <p:cNvPr id="27" name="object 27"/>
          <p:cNvSpPr/>
          <p:nvPr/>
        </p:nvSpPr>
        <p:spPr>
          <a:xfrm>
            <a:off x="4582073" y="2575530"/>
            <a:ext cx="207645" cy="238125"/>
          </a:xfrm>
          <a:custGeom>
            <a:avLst/>
            <a:gdLst/>
            <a:ahLst/>
            <a:cxnLst/>
            <a:rect l="l" t="t" r="r" b="b"/>
            <a:pathLst>
              <a:path w="207645" h="238125">
                <a:moveTo>
                  <a:pt x="202086" y="184734"/>
                </a:moveTo>
                <a:lnTo>
                  <a:pt x="109460" y="184734"/>
                </a:lnTo>
                <a:lnTo>
                  <a:pt x="121925" y="183316"/>
                </a:lnTo>
                <a:lnTo>
                  <a:pt x="131011" y="179477"/>
                </a:lnTo>
                <a:lnTo>
                  <a:pt x="136595" y="173788"/>
                </a:lnTo>
                <a:lnTo>
                  <a:pt x="138493" y="166839"/>
                </a:lnTo>
                <a:lnTo>
                  <a:pt x="137327" y="161491"/>
                </a:lnTo>
                <a:lnTo>
                  <a:pt x="133523" y="156894"/>
                </a:lnTo>
                <a:lnTo>
                  <a:pt x="126619" y="153132"/>
                </a:lnTo>
                <a:lnTo>
                  <a:pt x="116157" y="150291"/>
                </a:lnTo>
                <a:lnTo>
                  <a:pt x="70584" y="141338"/>
                </a:lnTo>
                <a:lnTo>
                  <a:pt x="42870" y="132900"/>
                </a:lnTo>
                <a:lnTo>
                  <a:pt x="22397" y="119092"/>
                </a:lnTo>
                <a:lnTo>
                  <a:pt x="9714" y="100081"/>
                </a:lnTo>
                <a:lnTo>
                  <a:pt x="5365" y="76034"/>
                </a:lnTo>
                <a:lnTo>
                  <a:pt x="12464" y="44716"/>
                </a:lnTo>
                <a:lnTo>
                  <a:pt x="32338" y="20739"/>
                </a:lnTo>
                <a:lnTo>
                  <a:pt x="62850" y="5401"/>
                </a:lnTo>
                <a:lnTo>
                  <a:pt x="101863" y="0"/>
                </a:lnTo>
                <a:lnTo>
                  <a:pt x="140081" y="4590"/>
                </a:lnTo>
                <a:lnTo>
                  <a:pt x="170382" y="17608"/>
                </a:lnTo>
                <a:lnTo>
                  <a:pt x="191885" y="37922"/>
                </a:lnTo>
                <a:lnTo>
                  <a:pt x="197722" y="50990"/>
                </a:lnTo>
                <a:lnTo>
                  <a:pt x="100975" y="50990"/>
                </a:lnTo>
                <a:lnTo>
                  <a:pt x="88888" y="52584"/>
                </a:lnTo>
                <a:lnTo>
                  <a:pt x="81034" y="56695"/>
                </a:lnTo>
                <a:lnTo>
                  <a:pt x="76783" y="62316"/>
                </a:lnTo>
                <a:lnTo>
                  <a:pt x="75506" y="68440"/>
                </a:lnTo>
                <a:lnTo>
                  <a:pt x="75506" y="74701"/>
                </a:lnTo>
                <a:lnTo>
                  <a:pt x="78182" y="80962"/>
                </a:lnTo>
                <a:lnTo>
                  <a:pt x="92477" y="84086"/>
                </a:lnTo>
                <a:lnTo>
                  <a:pt x="145190" y="94818"/>
                </a:lnTo>
                <a:lnTo>
                  <a:pt x="172797" y="104496"/>
                </a:lnTo>
                <a:lnTo>
                  <a:pt x="192155" y="119540"/>
                </a:lnTo>
                <a:lnTo>
                  <a:pt x="203555" y="139111"/>
                </a:lnTo>
                <a:lnTo>
                  <a:pt x="207290" y="162369"/>
                </a:lnTo>
                <a:lnTo>
                  <a:pt x="202086" y="184734"/>
                </a:lnTo>
                <a:close/>
              </a:path>
              <a:path w="207645" h="238125">
                <a:moveTo>
                  <a:pt x="138493" y="77381"/>
                </a:moveTo>
                <a:lnTo>
                  <a:pt x="134766" y="67406"/>
                </a:lnTo>
                <a:lnTo>
                  <a:pt x="127102" y="58985"/>
                </a:lnTo>
                <a:lnTo>
                  <a:pt x="115753" y="53163"/>
                </a:lnTo>
                <a:lnTo>
                  <a:pt x="100975" y="50990"/>
                </a:lnTo>
                <a:lnTo>
                  <a:pt x="197722" y="50990"/>
                </a:lnTo>
                <a:lnTo>
                  <a:pt x="203713" y="64401"/>
                </a:lnTo>
                <a:lnTo>
                  <a:pt x="138493" y="77381"/>
                </a:lnTo>
                <a:close/>
              </a:path>
              <a:path w="207645" h="238125">
                <a:moveTo>
                  <a:pt x="105439" y="237959"/>
                </a:moveTo>
                <a:lnTo>
                  <a:pt x="67789" y="234235"/>
                </a:lnTo>
                <a:lnTo>
                  <a:pt x="35796" y="222586"/>
                </a:lnTo>
                <a:lnTo>
                  <a:pt x="12265" y="202298"/>
                </a:lnTo>
                <a:lnTo>
                  <a:pt x="0" y="172656"/>
                </a:lnTo>
                <a:lnTo>
                  <a:pt x="69697" y="158343"/>
                </a:lnTo>
                <a:lnTo>
                  <a:pt x="74529" y="170584"/>
                </a:lnTo>
                <a:lnTo>
                  <a:pt x="83547" y="178754"/>
                </a:lnTo>
                <a:lnTo>
                  <a:pt x="95581" y="183316"/>
                </a:lnTo>
                <a:lnTo>
                  <a:pt x="109460" y="184734"/>
                </a:lnTo>
                <a:lnTo>
                  <a:pt x="202086" y="184734"/>
                </a:lnTo>
                <a:lnTo>
                  <a:pt x="199668" y="195129"/>
                </a:lnTo>
                <a:lnTo>
                  <a:pt x="178477" y="218785"/>
                </a:lnTo>
                <a:lnTo>
                  <a:pt x="146230" y="233131"/>
                </a:lnTo>
                <a:lnTo>
                  <a:pt x="105439" y="237959"/>
                </a:lnTo>
                <a:close/>
              </a:path>
            </a:pathLst>
          </a:custGeom>
          <a:solidFill>
            <a:srgbClr val="FFFFFF"/>
          </a:solidFill>
        </p:spPr>
        <p:txBody>
          <a:bodyPr wrap="square" lIns="0" tIns="0" rIns="0" bIns="0" rtlCol="0"/>
          <a:lstStyle/>
          <a:p>
            <a:endParaRPr/>
          </a:p>
        </p:txBody>
      </p:sp>
      <p:sp>
        <p:nvSpPr>
          <p:cNvPr id="28" name="object 28"/>
          <p:cNvSpPr/>
          <p:nvPr/>
        </p:nvSpPr>
        <p:spPr>
          <a:xfrm>
            <a:off x="4800220" y="2581783"/>
            <a:ext cx="48895" cy="55244"/>
          </a:xfrm>
          <a:custGeom>
            <a:avLst/>
            <a:gdLst/>
            <a:ahLst/>
            <a:cxnLst/>
            <a:rect l="l" t="t" r="r" b="b"/>
            <a:pathLst>
              <a:path w="48895" h="55244">
                <a:moveTo>
                  <a:pt x="48895" y="11785"/>
                </a:moveTo>
                <a:lnTo>
                  <a:pt x="0" y="11785"/>
                </a:lnTo>
                <a:lnTo>
                  <a:pt x="0" y="0"/>
                </a:lnTo>
                <a:lnTo>
                  <a:pt x="48895" y="0"/>
                </a:lnTo>
                <a:lnTo>
                  <a:pt x="48895" y="11785"/>
                </a:lnTo>
                <a:close/>
              </a:path>
              <a:path w="48895" h="55244">
                <a:moveTo>
                  <a:pt x="31151" y="54851"/>
                </a:moveTo>
                <a:lnTo>
                  <a:pt x="17744" y="54851"/>
                </a:lnTo>
                <a:lnTo>
                  <a:pt x="17744" y="11785"/>
                </a:lnTo>
                <a:lnTo>
                  <a:pt x="31151" y="11785"/>
                </a:lnTo>
                <a:lnTo>
                  <a:pt x="31151" y="54851"/>
                </a:lnTo>
                <a:close/>
              </a:path>
            </a:pathLst>
          </a:custGeom>
          <a:solidFill>
            <a:srgbClr val="FFFFFF"/>
          </a:solidFill>
        </p:spPr>
        <p:txBody>
          <a:bodyPr wrap="square" lIns="0" tIns="0" rIns="0" bIns="0" rtlCol="0"/>
          <a:lstStyle/>
          <a:p>
            <a:endParaRPr/>
          </a:p>
        </p:txBody>
      </p:sp>
      <p:sp>
        <p:nvSpPr>
          <p:cNvPr id="29" name="object 29"/>
          <p:cNvSpPr/>
          <p:nvPr/>
        </p:nvSpPr>
        <p:spPr>
          <a:xfrm>
            <a:off x="4856171" y="2581780"/>
            <a:ext cx="63500" cy="55244"/>
          </a:xfrm>
          <a:custGeom>
            <a:avLst/>
            <a:gdLst/>
            <a:ahLst/>
            <a:cxnLst/>
            <a:rect l="l" t="t" r="r" b="b"/>
            <a:pathLst>
              <a:path w="63500" h="55244">
                <a:moveTo>
                  <a:pt x="13076" y="54851"/>
                </a:moveTo>
                <a:lnTo>
                  <a:pt x="0" y="54851"/>
                </a:lnTo>
                <a:lnTo>
                  <a:pt x="0" y="0"/>
                </a:lnTo>
                <a:lnTo>
                  <a:pt x="13254" y="0"/>
                </a:lnTo>
                <a:lnTo>
                  <a:pt x="26712" y="25463"/>
                </a:lnTo>
                <a:lnTo>
                  <a:pt x="13076" y="25463"/>
                </a:lnTo>
                <a:lnTo>
                  <a:pt x="13076" y="54851"/>
                </a:lnTo>
                <a:close/>
              </a:path>
              <a:path w="63500" h="55244">
                <a:moveTo>
                  <a:pt x="45302" y="34797"/>
                </a:moveTo>
                <a:lnTo>
                  <a:pt x="31645" y="34797"/>
                </a:lnTo>
                <a:lnTo>
                  <a:pt x="50037" y="0"/>
                </a:lnTo>
                <a:lnTo>
                  <a:pt x="63203" y="0"/>
                </a:lnTo>
                <a:lnTo>
                  <a:pt x="63203" y="25628"/>
                </a:lnTo>
                <a:lnTo>
                  <a:pt x="50126" y="25628"/>
                </a:lnTo>
                <a:lnTo>
                  <a:pt x="45302" y="34797"/>
                </a:lnTo>
                <a:close/>
              </a:path>
              <a:path w="63500" h="55244">
                <a:moveTo>
                  <a:pt x="34753" y="54851"/>
                </a:moveTo>
                <a:lnTo>
                  <a:pt x="28538" y="54851"/>
                </a:lnTo>
                <a:lnTo>
                  <a:pt x="13076" y="25463"/>
                </a:lnTo>
                <a:lnTo>
                  <a:pt x="26712" y="25463"/>
                </a:lnTo>
                <a:lnTo>
                  <a:pt x="31645" y="34797"/>
                </a:lnTo>
                <a:lnTo>
                  <a:pt x="45302" y="34797"/>
                </a:lnTo>
                <a:lnTo>
                  <a:pt x="34753" y="54851"/>
                </a:lnTo>
                <a:close/>
              </a:path>
              <a:path w="63500" h="55244">
                <a:moveTo>
                  <a:pt x="63203" y="54851"/>
                </a:moveTo>
                <a:lnTo>
                  <a:pt x="50126" y="54851"/>
                </a:lnTo>
                <a:lnTo>
                  <a:pt x="50126" y="25628"/>
                </a:lnTo>
                <a:lnTo>
                  <a:pt x="63203" y="25628"/>
                </a:lnTo>
                <a:lnTo>
                  <a:pt x="63203" y="54851"/>
                </a:lnTo>
                <a:close/>
              </a:path>
            </a:pathLst>
          </a:custGeom>
          <a:solidFill>
            <a:srgbClr val="FFFFFF"/>
          </a:solidFill>
        </p:spPr>
        <p:txBody>
          <a:bodyPr wrap="square" lIns="0" tIns="0" rIns="0" bIns="0" rtlCol="0"/>
          <a:lstStyle/>
          <a:p>
            <a:endParaRPr/>
          </a:p>
        </p:txBody>
      </p:sp>
      <p:sp>
        <p:nvSpPr>
          <p:cNvPr id="30" name="object 30"/>
          <p:cNvSpPr/>
          <p:nvPr/>
        </p:nvSpPr>
        <p:spPr>
          <a:xfrm>
            <a:off x="3685694" y="2581619"/>
            <a:ext cx="71120" cy="225425"/>
          </a:xfrm>
          <a:custGeom>
            <a:avLst/>
            <a:gdLst/>
            <a:ahLst/>
            <a:cxnLst/>
            <a:rect l="l" t="t" r="r" b="b"/>
            <a:pathLst>
              <a:path w="71120" h="225425">
                <a:moveTo>
                  <a:pt x="0" y="0"/>
                </a:moveTo>
                <a:lnTo>
                  <a:pt x="71066" y="0"/>
                </a:lnTo>
                <a:lnTo>
                  <a:pt x="71066" y="225196"/>
                </a:lnTo>
                <a:lnTo>
                  <a:pt x="0" y="225196"/>
                </a:lnTo>
                <a:lnTo>
                  <a:pt x="0" y="0"/>
                </a:lnTo>
                <a:close/>
              </a:path>
            </a:pathLst>
          </a:custGeom>
          <a:solidFill>
            <a:srgbClr val="FFFFFF"/>
          </a:solidFill>
        </p:spPr>
        <p:txBody>
          <a:bodyPr wrap="square" lIns="0" tIns="0" rIns="0" bIns="0" rtlCol="0"/>
          <a:lstStyle/>
          <a:p>
            <a:endParaRPr/>
          </a:p>
        </p:txBody>
      </p:sp>
      <p:sp>
        <p:nvSpPr>
          <p:cNvPr id="31" name="object 31"/>
          <p:cNvSpPr/>
          <p:nvPr/>
        </p:nvSpPr>
        <p:spPr>
          <a:xfrm>
            <a:off x="3788874" y="2570531"/>
            <a:ext cx="247650" cy="247650"/>
          </a:xfrm>
          <a:custGeom>
            <a:avLst/>
            <a:gdLst/>
            <a:ahLst/>
            <a:cxnLst/>
            <a:rect l="l" t="t" r="r" b="b"/>
            <a:pathLst>
              <a:path w="247650" h="247650">
                <a:moveTo>
                  <a:pt x="123526" y="247370"/>
                </a:moveTo>
                <a:lnTo>
                  <a:pt x="75443" y="237649"/>
                </a:lnTo>
                <a:lnTo>
                  <a:pt x="36178" y="211140"/>
                </a:lnTo>
                <a:lnTo>
                  <a:pt x="9706" y="171825"/>
                </a:lnTo>
                <a:lnTo>
                  <a:pt x="0" y="123685"/>
                </a:lnTo>
                <a:lnTo>
                  <a:pt x="9706" y="75539"/>
                </a:lnTo>
                <a:lnTo>
                  <a:pt x="36178" y="36225"/>
                </a:lnTo>
                <a:lnTo>
                  <a:pt x="75443" y="9719"/>
                </a:lnTo>
                <a:lnTo>
                  <a:pt x="123526" y="0"/>
                </a:lnTo>
                <a:lnTo>
                  <a:pt x="171610" y="9719"/>
                </a:lnTo>
                <a:lnTo>
                  <a:pt x="210874" y="36225"/>
                </a:lnTo>
                <a:lnTo>
                  <a:pt x="230890" y="65951"/>
                </a:lnTo>
                <a:lnTo>
                  <a:pt x="123526" y="65951"/>
                </a:lnTo>
                <a:lnTo>
                  <a:pt x="100945" y="70516"/>
                </a:lnTo>
                <a:lnTo>
                  <a:pt x="82504" y="82965"/>
                </a:lnTo>
                <a:lnTo>
                  <a:pt x="70070" y="101430"/>
                </a:lnTo>
                <a:lnTo>
                  <a:pt x="65511" y="124040"/>
                </a:lnTo>
                <a:lnTo>
                  <a:pt x="70070" y="146651"/>
                </a:lnTo>
                <a:lnTo>
                  <a:pt x="82504" y="165115"/>
                </a:lnTo>
                <a:lnTo>
                  <a:pt x="100945" y="177565"/>
                </a:lnTo>
                <a:lnTo>
                  <a:pt x="123526" y="182130"/>
                </a:lnTo>
                <a:lnTo>
                  <a:pt x="230408" y="182130"/>
                </a:lnTo>
                <a:lnTo>
                  <a:pt x="210874" y="211140"/>
                </a:lnTo>
                <a:lnTo>
                  <a:pt x="171610" y="237649"/>
                </a:lnTo>
                <a:lnTo>
                  <a:pt x="123526" y="247370"/>
                </a:lnTo>
                <a:close/>
              </a:path>
              <a:path w="247650" h="247650">
                <a:moveTo>
                  <a:pt x="230408" y="182130"/>
                </a:moveTo>
                <a:lnTo>
                  <a:pt x="123526" y="182130"/>
                </a:lnTo>
                <a:lnTo>
                  <a:pt x="146108" y="177565"/>
                </a:lnTo>
                <a:lnTo>
                  <a:pt x="164549" y="165115"/>
                </a:lnTo>
                <a:lnTo>
                  <a:pt x="176982" y="146651"/>
                </a:lnTo>
                <a:lnTo>
                  <a:pt x="181542" y="124040"/>
                </a:lnTo>
                <a:lnTo>
                  <a:pt x="176982" y="101430"/>
                </a:lnTo>
                <a:lnTo>
                  <a:pt x="164549" y="82965"/>
                </a:lnTo>
                <a:lnTo>
                  <a:pt x="146108" y="70516"/>
                </a:lnTo>
                <a:lnTo>
                  <a:pt x="123526" y="65951"/>
                </a:lnTo>
                <a:lnTo>
                  <a:pt x="230890" y="65951"/>
                </a:lnTo>
                <a:lnTo>
                  <a:pt x="237346" y="75539"/>
                </a:lnTo>
                <a:lnTo>
                  <a:pt x="247053" y="123685"/>
                </a:lnTo>
                <a:lnTo>
                  <a:pt x="237346" y="171825"/>
                </a:lnTo>
                <a:lnTo>
                  <a:pt x="230408" y="182130"/>
                </a:lnTo>
                <a:close/>
              </a:path>
            </a:pathLst>
          </a:custGeom>
          <a:solidFill>
            <a:srgbClr val="FFFFFF"/>
          </a:solidFill>
        </p:spPr>
        <p:txBody>
          <a:bodyPr wrap="square" lIns="0" tIns="0" rIns="0" bIns="0" rtlCol="0"/>
          <a:lstStyle/>
          <a:p>
            <a:endParaRPr/>
          </a:p>
        </p:txBody>
      </p:sp>
      <p:sp>
        <p:nvSpPr>
          <p:cNvPr id="32" name="object 32"/>
          <p:cNvSpPr/>
          <p:nvPr/>
        </p:nvSpPr>
        <p:spPr>
          <a:xfrm>
            <a:off x="3678119" y="2459702"/>
            <a:ext cx="86360" cy="86360"/>
          </a:xfrm>
          <a:custGeom>
            <a:avLst/>
            <a:gdLst/>
            <a:ahLst/>
            <a:cxnLst/>
            <a:rect l="l" t="t" r="r" b="b"/>
            <a:pathLst>
              <a:path w="86360" h="86360">
                <a:moveTo>
                  <a:pt x="43099" y="86321"/>
                </a:moveTo>
                <a:lnTo>
                  <a:pt x="26321" y="82929"/>
                </a:lnTo>
                <a:lnTo>
                  <a:pt x="12621" y="73677"/>
                </a:lnTo>
                <a:lnTo>
                  <a:pt x="3386" y="59956"/>
                </a:lnTo>
                <a:lnTo>
                  <a:pt x="0" y="43154"/>
                </a:lnTo>
                <a:lnTo>
                  <a:pt x="3386" y="26360"/>
                </a:lnTo>
                <a:lnTo>
                  <a:pt x="12621" y="12642"/>
                </a:lnTo>
                <a:lnTo>
                  <a:pt x="26321" y="3392"/>
                </a:lnTo>
                <a:lnTo>
                  <a:pt x="43099" y="0"/>
                </a:lnTo>
                <a:lnTo>
                  <a:pt x="59877" y="3392"/>
                </a:lnTo>
                <a:lnTo>
                  <a:pt x="73576" y="12642"/>
                </a:lnTo>
                <a:lnTo>
                  <a:pt x="82812" y="26360"/>
                </a:lnTo>
                <a:lnTo>
                  <a:pt x="86198" y="43154"/>
                </a:lnTo>
                <a:lnTo>
                  <a:pt x="82812" y="59956"/>
                </a:lnTo>
                <a:lnTo>
                  <a:pt x="73576" y="73677"/>
                </a:lnTo>
                <a:lnTo>
                  <a:pt x="59877" y="82929"/>
                </a:lnTo>
                <a:lnTo>
                  <a:pt x="43099" y="86321"/>
                </a:lnTo>
                <a:close/>
              </a:path>
            </a:pathLst>
          </a:custGeom>
          <a:solidFill>
            <a:srgbClr val="FFFFFF"/>
          </a:solidFill>
        </p:spPr>
        <p:txBody>
          <a:bodyPr wrap="square" lIns="0" tIns="0" rIns="0" bIns="0" rtlCol="0"/>
          <a:lstStyle/>
          <a:p>
            <a:endParaRPr/>
          </a:p>
        </p:txBody>
      </p:sp>
      <p:sp>
        <p:nvSpPr>
          <p:cNvPr id="33" name="object 33"/>
          <p:cNvSpPr/>
          <p:nvPr/>
        </p:nvSpPr>
        <p:spPr>
          <a:xfrm>
            <a:off x="4320039" y="2570531"/>
            <a:ext cx="247650" cy="247650"/>
          </a:xfrm>
          <a:custGeom>
            <a:avLst/>
            <a:gdLst/>
            <a:ahLst/>
            <a:cxnLst/>
            <a:rect l="l" t="t" r="r" b="b"/>
            <a:pathLst>
              <a:path w="247650" h="247650">
                <a:moveTo>
                  <a:pt x="123526" y="247370"/>
                </a:moveTo>
                <a:lnTo>
                  <a:pt x="75443" y="237649"/>
                </a:lnTo>
                <a:lnTo>
                  <a:pt x="36178" y="211140"/>
                </a:lnTo>
                <a:lnTo>
                  <a:pt x="9706" y="171825"/>
                </a:lnTo>
                <a:lnTo>
                  <a:pt x="0" y="123685"/>
                </a:lnTo>
                <a:lnTo>
                  <a:pt x="9706" y="75539"/>
                </a:lnTo>
                <a:lnTo>
                  <a:pt x="36178" y="36225"/>
                </a:lnTo>
                <a:lnTo>
                  <a:pt x="75443" y="9719"/>
                </a:lnTo>
                <a:lnTo>
                  <a:pt x="123526" y="0"/>
                </a:lnTo>
                <a:lnTo>
                  <a:pt x="171610" y="9719"/>
                </a:lnTo>
                <a:lnTo>
                  <a:pt x="210874" y="36225"/>
                </a:lnTo>
                <a:lnTo>
                  <a:pt x="230890" y="65951"/>
                </a:lnTo>
                <a:lnTo>
                  <a:pt x="123793" y="65951"/>
                </a:lnTo>
                <a:lnTo>
                  <a:pt x="101211" y="70516"/>
                </a:lnTo>
                <a:lnTo>
                  <a:pt x="82770" y="82965"/>
                </a:lnTo>
                <a:lnTo>
                  <a:pt x="70337" y="101430"/>
                </a:lnTo>
                <a:lnTo>
                  <a:pt x="65777" y="124040"/>
                </a:lnTo>
                <a:lnTo>
                  <a:pt x="70337" y="146651"/>
                </a:lnTo>
                <a:lnTo>
                  <a:pt x="82770" y="165115"/>
                </a:lnTo>
                <a:lnTo>
                  <a:pt x="101211" y="177565"/>
                </a:lnTo>
                <a:lnTo>
                  <a:pt x="123793" y="182130"/>
                </a:lnTo>
                <a:lnTo>
                  <a:pt x="230408" y="182130"/>
                </a:lnTo>
                <a:lnTo>
                  <a:pt x="210874" y="211140"/>
                </a:lnTo>
                <a:lnTo>
                  <a:pt x="171610" y="237649"/>
                </a:lnTo>
                <a:lnTo>
                  <a:pt x="123526" y="247370"/>
                </a:lnTo>
                <a:close/>
              </a:path>
              <a:path w="247650" h="247650">
                <a:moveTo>
                  <a:pt x="230408" y="182130"/>
                </a:moveTo>
                <a:lnTo>
                  <a:pt x="123793" y="182130"/>
                </a:lnTo>
                <a:lnTo>
                  <a:pt x="146374" y="177565"/>
                </a:lnTo>
                <a:lnTo>
                  <a:pt x="164815" y="165115"/>
                </a:lnTo>
                <a:lnTo>
                  <a:pt x="177249" y="146651"/>
                </a:lnTo>
                <a:lnTo>
                  <a:pt x="181808" y="124040"/>
                </a:lnTo>
                <a:lnTo>
                  <a:pt x="177249" y="101430"/>
                </a:lnTo>
                <a:lnTo>
                  <a:pt x="164815" y="82965"/>
                </a:lnTo>
                <a:lnTo>
                  <a:pt x="146374" y="70516"/>
                </a:lnTo>
                <a:lnTo>
                  <a:pt x="123793" y="65951"/>
                </a:lnTo>
                <a:lnTo>
                  <a:pt x="230890" y="65951"/>
                </a:lnTo>
                <a:lnTo>
                  <a:pt x="237346" y="75539"/>
                </a:lnTo>
                <a:lnTo>
                  <a:pt x="247053" y="123685"/>
                </a:lnTo>
                <a:lnTo>
                  <a:pt x="237346" y="171825"/>
                </a:lnTo>
                <a:lnTo>
                  <a:pt x="230408" y="182130"/>
                </a:lnTo>
                <a:close/>
              </a:path>
            </a:pathLst>
          </a:custGeom>
          <a:solidFill>
            <a:srgbClr val="FFFFFF"/>
          </a:solidFill>
        </p:spPr>
        <p:txBody>
          <a:bodyPr wrap="square" lIns="0" tIns="0" rIns="0" bIns="0" rtlCol="0"/>
          <a:lstStyle/>
          <a:p>
            <a:endParaRPr/>
          </a:p>
        </p:txBody>
      </p:sp>
      <p:sp>
        <p:nvSpPr>
          <p:cNvPr id="34" name="object 34"/>
          <p:cNvSpPr txBox="1"/>
          <p:nvPr/>
        </p:nvSpPr>
        <p:spPr>
          <a:xfrm>
            <a:off x="4815192" y="2616272"/>
            <a:ext cx="748665" cy="241300"/>
          </a:xfrm>
          <a:prstGeom prst="rect">
            <a:avLst/>
          </a:prstGeom>
        </p:spPr>
        <p:txBody>
          <a:bodyPr vert="horz" wrap="square" lIns="0" tIns="0" rIns="0" bIns="0" rtlCol="0">
            <a:spAutoFit/>
          </a:bodyPr>
          <a:lstStyle/>
          <a:p>
            <a:pPr marL="12700">
              <a:lnSpc>
                <a:spcPct val="100000"/>
              </a:lnSpc>
            </a:pPr>
            <a:r>
              <a:rPr sz="1500" b="1" spc="-25" dirty="0">
                <a:solidFill>
                  <a:srgbClr val="FFFFFF"/>
                </a:solidFill>
                <a:latin typeface="Tahoma"/>
                <a:cs typeface="Tahoma"/>
              </a:rPr>
              <a:t>v</a:t>
            </a:r>
            <a:r>
              <a:rPr sz="1500" b="1" spc="-45" dirty="0">
                <a:solidFill>
                  <a:srgbClr val="FFFFFF"/>
                </a:solidFill>
                <a:latin typeface="Tahoma"/>
                <a:cs typeface="Tahoma"/>
              </a:rPr>
              <a:t>e</a:t>
            </a:r>
            <a:r>
              <a:rPr sz="1500" b="1" spc="-35" dirty="0">
                <a:solidFill>
                  <a:srgbClr val="FFFFFF"/>
                </a:solidFill>
                <a:latin typeface="Tahoma"/>
                <a:cs typeface="Tahoma"/>
              </a:rPr>
              <a:t>n</a:t>
            </a:r>
            <a:r>
              <a:rPr sz="1500" b="1" spc="40" dirty="0">
                <a:solidFill>
                  <a:srgbClr val="FFFFFF"/>
                </a:solidFill>
                <a:latin typeface="Tahoma"/>
                <a:cs typeface="Tahoma"/>
              </a:rPr>
              <a:t>t</a:t>
            </a:r>
            <a:r>
              <a:rPr sz="1500" b="1" spc="-45" dirty="0">
                <a:solidFill>
                  <a:srgbClr val="FFFFFF"/>
                </a:solidFill>
                <a:latin typeface="Tahoma"/>
                <a:cs typeface="Tahoma"/>
              </a:rPr>
              <a:t>u</a:t>
            </a:r>
            <a:r>
              <a:rPr sz="1500" b="1" spc="-25" dirty="0">
                <a:solidFill>
                  <a:srgbClr val="FFFFFF"/>
                </a:solidFill>
                <a:latin typeface="Tahoma"/>
                <a:cs typeface="Tahoma"/>
              </a:rPr>
              <a:t>r</a:t>
            </a:r>
            <a:r>
              <a:rPr sz="1500" b="1" spc="-30" dirty="0">
                <a:solidFill>
                  <a:srgbClr val="FFFFFF"/>
                </a:solidFill>
                <a:latin typeface="Tahoma"/>
                <a:cs typeface="Tahoma"/>
              </a:rPr>
              <a:t>e</a:t>
            </a:r>
            <a:endParaRPr sz="1500">
              <a:latin typeface="Tahoma"/>
              <a:cs typeface="Tahoma"/>
            </a:endParaRPr>
          </a:p>
        </p:txBody>
      </p:sp>
      <p:sp>
        <p:nvSpPr>
          <p:cNvPr id="35" name="object 35"/>
          <p:cNvSpPr txBox="1"/>
          <p:nvPr/>
        </p:nvSpPr>
        <p:spPr>
          <a:xfrm>
            <a:off x="3386561" y="2616272"/>
            <a:ext cx="266065" cy="241300"/>
          </a:xfrm>
          <a:prstGeom prst="rect">
            <a:avLst/>
          </a:prstGeom>
        </p:spPr>
        <p:txBody>
          <a:bodyPr vert="horz" wrap="square" lIns="0" tIns="0" rIns="0" bIns="0" rtlCol="0">
            <a:spAutoFit/>
          </a:bodyPr>
          <a:lstStyle/>
          <a:p>
            <a:pPr marL="12700">
              <a:lnSpc>
                <a:spcPct val="100000"/>
              </a:lnSpc>
            </a:pPr>
            <a:r>
              <a:rPr sz="1500" b="1" spc="15" dirty="0">
                <a:solidFill>
                  <a:srgbClr val="FFFFFF"/>
                </a:solidFill>
                <a:latin typeface="Tahoma"/>
                <a:cs typeface="Tahoma"/>
              </a:rPr>
              <a:t>an</a:t>
            </a:r>
            <a:endParaRPr sz="1500">
              <a:latin typeface="Tahoma"/>
              <a:cs typeface="Tahoma"/>
            </a:endParaRPr>
          </a:p>
        </p:txBody>
      </p:sp>
      <p:sp>
        <p:nvSpPr>
          <p:cNvPr id="36" name="object 36"/>
          <p:cNvSpPr txBox="1"/>
          <p:nvPr/>
        </p:nvSpPr>
        <p:spPr>
          <a:xfrm>
            <a:off x="9122509" y="3003194"/>
            <a:ext cx="233679" cy="11004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c</a:t>
            </a:r>
            <a:r>
              <a:rPr sz="1200" spc="-50" dirty="0">
                <a:solidFill>
                  <a:srgbClr val="B8BABC"/>
                </a:solidFill>
                <a:latin typeface="Lucida Sans"/>
                <a:cs typeface="Lucida Sans"/>
              </a:rPr>
              <a:t>r</a:t>
            </a:r>
            <a:r>
              <a:rPr sz="1200" spc="-25" dirty="0">
                <a:solidFill>
                  <a:srgbClr val="B8BABC"/>
                </a:solidFill>
                <a:latin typeface="Lucida Sans"/>
                <a:cs typeface="Lucida Sans"/>
              </a:rPr>
              <a:t>edential</a:t>
            </a:r>
            <a:endParaRPr sz="1200">
              <a:latin typeface="Lucida Sans"/>
              <a:cs typeface="Lucida Sans"/>
            </a:endParaRPr>
          </a:p>
        </p:txBody>
      </p:sp>
      <p:sp>
        <p:nvSpPr>
          <p:cNvPr id="37" name="object 3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38" name="object 38"/>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39" name="object 39"/>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0" name="object 40"/>
          <p:cNvSpPr/>
          <p:nvPr/>
        </p:nvSpPr>
        <p:spPr>
          <a:xfrm>
            <a:off x="9363240" y="2645816"/>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41" name="object 41"/>
          <p:cNvSpPr/>
          <p:nvPr/>
        </p:nvSpPr>
        <p:spPr>
          <a:xfrm>
            <a:off x="9181929" y="2725046"/>
            <a:ext cx="90805" cy="97155"/>
          </a:xfrm>
          <a:custGeom>
            <a:avLst/>
            <a:gdLst/>
            <a:ahLst/>
            <a:cxnLst/>
            <a:rect l="l" t="t" r="r" b="b"/>
            <a:pathLst>
              <a:path w="90804" h="97155">
                <a:moveTo>
                  <a:pt x="52374" y="0"/>
                </a:moveTo>
                <a:lnTo>
                  <a:pt x="39458" y="0"/>
                </a:lnTo>
                <a:lnTo>
                  <a:pt x="32816" y="1244"/>
                </a:lnTo>
                <a:lnTo>
                  <a:pt x="1028" y="36067"/>
                </a:lnTo>
                <a:lnTo>
                  <a:pt x="0" y="56654"/>
                </a:lnTo>
                <a:lnTo>
                  <a:pt x="1104" y="62966"/>
                </a:lnTo>
                <a:lnTo>
                  <a:pt x="33210" y="95554"/>
                </a:lnTo>
                <a:lnTo>
                  <a:pt x="39522" y="96710"/>
                </a:lnTo>
                <a:lnTo>
                  <a:pt x="46393" y="96710"/>
                </a:lnTo>
                <a:lnTo>
                  <a:pt x="81730" y="81765"/>
                </a:lnTo>
                <a:lnTo>
                  <a:pt x="84229" y="77876"/>
                </a:lnTo>
                <a:lnTo>
                  <a:pt x="42303" y="77876"/>
                </a:lnTo>
                <a:lnTo>
                  <a:pt x="38989" y="76974"/>
                </a:lnTo>
                <a:lnTo>
                  <a:pt x="25234" y="52209"/>
                </a:lnTo>
                <a:lnTo>
                  <a:pt x="25234" y="45453"/>
                </a:lnTo>
                <a:lnTo>
                  <a:pt x="42722" y="19024"/>
                </a:lnTo>
                <a:lnTo>
                  <a:pt x="85612" y="19024"/>
                </a:lnTo>
                <a:lnTo>
                  <a:pt x="83375" y="15138"/>
                </a:lnTo>
                <a:lnTo>
                  <a:pt x="80149" y="11518"/>
                </a:lnTo>
                <a:lnTo>
                  <a:pt x="72199" y="5714"/>
                </a:lnTo>
                <a:lnTo>
                  <a:pt x="67691" y="3543"/>
                </a:lnTo>
                <a:lnTo>
                  <a:pt x="57632" y="711"/>
                </a:lnTo>
                <a:lnTo>
                  <a:pt x="52374" y="0"/>
                </a:lnTo>
                <a:close/>
              </a:path>
              <a:path w="90804" h="97155">
                <a:moveTo>
                  <a:pt x="90665" y="59194"/>
                </a:moveTo>
                <a:lnTo>
                  <a:pt x="66306" y="59194"/>
                </a:lnTo>
                <a:lnTo>
                  <a:pt x="65481" y="64884"/>
                </a:lnTo>
                <a:lnTo>
                  <a:pt x="63423" y="69430"/>
                </a:lnTo>
                <a:lnTo>
                  <a:pt x="56921" y="76187"/>
                </a:lnTo>
                <a:lnTo>
                  <a:pt x="52273" y="77876"/>
                </a:lnTo>
                <a:lnTo>
                  <a:pt x="84229" y="77876"/>
                </a:lnTo>
                <a:lnTo>
                  <a:pt x="85863" y="75333"/>
                </a:lnTo>
                <a:lnTo>
                  <a:pt x="88841" y="67810"/>
                </a:lnTo>
                <a:lnTo>
                  <a:pt x="90665" y="59194"/>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42" name="object 42"/>
          <p:cNvSpPr/>
          <p:nvPr/>
        </p:nvSpPr>
        <p:spPr>
          <a:xfrm>
            <a:off x="9282188" y="2710685"/>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18" y="9969"/>
                </a:lnTo>
                <a:lnTo>
                  <a:pt x="6515" y="9969"/>
                </a:lnTo>
                <a:lnTo>
                  <a:pt x="6515" y="1092"/>
                </a:lnTo>
                <a:close/>
              </a:path>
              <a:path w="22225" h="43814">
                <a:moveTo>
                  <a:pt x="18402" y="0"/>
                </a:moveTo>
                <a:lnTo>
                  <a:pt x="15303" y="774"/>
                </a:lnTo>
                <a:lnTo>
                  <a:pt x="10426" y="4013"/>
                </a:lnTo>
                <a:lnTo>
                  <a:pt x="8369" y="6553"/>
                </a:lnTo>
                <a:lnTo>
                  <a:pt x="6680" y="9969"/>
                </a:lnTo>
                <a:lnTo>
                  <a:pt x="12218" y="9969"/>
                </a:lnTo>
                <a:lnTo>
                  <a:pt x="13106"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43" name="object 4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4" name="object 4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54757" y="2561380"/>
            <a:ext cx="197866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190" dirty="0">
                <a:solidFill>
                  <a:srgbClr val="58595B"/>
                </a:solidFill>
                <a:latin typeface="Times New Roman"/>
                <a:cs typeface="Times New Roman"/>
              </a:rPr>
              <a:t> </a:t>
            </a:r>
            <a:r>
              <a:rPr sz="2300" spc="-25" dirty="0">
                <a:solidFill>
                  <a:srgbClr val="58595B"/>
                </a:solidFill>
                <a:latin typeface="Cambria"/>
                <a:cs typeface="Cambria"/>
              </a:rPr>
              <a:t>inventory</a:t>
            </a:r>
            <a:endParaRPr sz="2300">
              <a:latin typeface="Cambria"/>
              <a:cs typeface="Cambria"/>
            </a:endParaRPr>
          </a:p>
        </p:txBody>
      </p:sp>
      <p:sp>
        <p:nvSpPr>
          <p:cNvPr id="3" name="object 3"/>
          <p:cNvSpPr/>
          <p:nvPr/>
        </p:nvSpPr>
        <p:spPr>
          <a:xfrm>
            <a:off x="899041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69"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41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628" y="2565145"/>
            <a:ext cx="0" cy="414020"/>
          </a:xfrm>
          <a:custGeom>
            <a:avLst/>
            <a:gdLst/>
            <a:ahLst/>
            <a:cxnLst/>
            <a:rect l="l" t="t" r="r" b="b"/>
            <a:pathLst>
              <a:path h="414019">
                <a:moveTo>
                  <a:pt x="0" y="0"/>
                </a:moveTo>
                <a:lnTo>
                  <a:pt x="0" y="413664"/>
                </a:lnTo>
              </a:path>
            </a:pathLst>
          </a:custGeom>
          <a:ln w="43713">
            <a:solidFill>
              <a:srgbClr val="FFFFFF"/>
            </a:solidFill>
          </a:ln>
        </p:spPr>
        <p:txBody>
          <a:bodyPr wrap="square" lIns="0" tIns="0" rIns="0" bIns="0" rtlCol="0"/>
          <a:lstStyle/>
          <a:p>
            <a:endParaRPr/>
          </a:p>
        </p:txBody>
      </p:sp>
      <p:sp>
        <p:nvSpPr>
          <p:cNvPr id="7" name="object 7"/>
          <p:cNvSpPr/>
          <p:nvPr/>
        </p:nvSpPr>
        <p:spPr>
          <a:xfrm>
            <a:off x="9158896" y="2670475"/>
            <a:ext cx="161925" cy="226060"/>
          </a:xfrm>
          <a:custGeom>
            <a:avLst/>
            <a:gdLst/>
            <a:ahLst/>
            <a:cxnLst/>
            <a:rect l="l" t="t" r="r" b="b"/>
            <a:pathLst>
              <a:path w="161925" h="226060">
                <a:moveTo>
                  <a:pt x="144126" y="201307"/>
                </a:moveTo>
                <a:lnTo>
                  <a:pt x="42557" y="201307"/>
                </a:lnTo>
                <a:lnTo>
                  <a:pt x="46557" y="207488"/>
                </a:lnTo>
                <a:lnTo>
                  <a:pt x="86752" y="225483"/>
                </a:lnTo>
                <a:lnTo>
                  <a:pt x="95364" y="225831"/>
                </a:lnTo>
                <a:lnTo>
                  <a:pt x="103441" y="225831"/>
                </a:lnTo>
                <a:lnTo>
                  <a:pt x="140563" y="205638"/>
                </a:lnTo>
                <a:lnTo>
                  <a:pt x="144126" y="201307"/>
                </a:lnTo>
                <a:close/>
              </a:path>
              <a:path w="161925" h="226060">
                <a:moveTo>
                  <a:pt x="44119" y="0"/>
                </a:moveTo>
                <a:lnTo>
                  <a:pt x="0" y="0"/>
                </a:lnTo>
                <a:lnTo>
                  <a:pt x="0" y="221805"/>
                </a:lnTo>
                <a:lnTo>
                  <a:pt x="41948" y="221805"/>
                </a:lnTo>
                <a:lnTo>
                  <a:pt x="41948" y="201307"/>
                </a:lnTo>
                <a:lnTo>
                  <a:pt x="144126" y="201307"/>
                </a:lnTo>
                <a:lnTo>
                  <a:pt x="145081" y="200147"/>
                </a:lnTo>
                <a:lnTo>
                  <a:pt x="149148" y="193940"/>
                </a:lnTo>
                <a:lnTo>
                  <a:pt x="149692" y="192900"/>
                </a:lnTo>
                <a:lnTo>
                  <a:pt x="73710" y="192900"/>
                </a:lnTo>
                <a:lnTo>
                  <a:pt x="68122" y="191515"/>
                </a:lnTo>
                <a:lnTo>
                  <a:pt x="63373" y="188696"/>
                </a:lnTo>
                <a:lnTo>
                  <a:pt x="58610" y="185928"/>
                </a:lnTo>
                <a:lnTo>
                  <a:pt x="54673" y="182156"/>
                </a:lnTo>
                <a:lnTo>
                  <a:pt x="48475" y="172618"/>
                </a:lnTo>
                <a:lnTo>
                  <a:pt x="46177" y="167119"/>
                </a:lnTo>
                <a:lnTo>
                  <a:pt x="43294" y="154673"/>
                </a:lnTo>
                <a:lnTo>
                  <a:pt x="42557" y="148259"/>
                </a:lnTo>
                <a:lnTo>
                  <a:pt x="42557" y="134823"/>
                </a:lnTo>
                <a:lnTo>
                  <a:pt x="58610" y="97066"/>
                </a:lnTo>
                <a:lnTo>
                  <a:pt x="73710" y="90093"/>
                </a:lnTo>
                <a:lnTo>
                  <a:pt x="149862" y="90093"/>
                </a:lnTo>
                <a:lnTo>
                  <a:pt x="149148" y="88728"/>
                </a:lnTo>
                <a:lnTo>
                  <a:pt x="145081" y="82518"/>
                </a:lnTo>
                <a:lnTo>
                  <a:pt x="143634" y="80759"/>
                </a:lnTo>
                <a:lnTo>
                  <a:pt x="44119" y="80759"/>
                </a:lnTo>
                <a:lnTo>
                  <a:pt x="44119" y="0"/>
                </a:lnTo>
                <a:close/>
              </a:path>
              <a:path w="161925" h="226060">
                <a:moveTo>
                  <a:pt x="149862" y="90093"/>
                </a:moveTo>
                <a:lnTo>
                  <a:pt x="86779" y="90093"/>
                </a:lnTo>
                <a:lnTo>
                  <a:pt x="92417" y="91478"/>
                </a:lnTo>
                <a:lnTo>
                  <a:pt x="101727" y="97066"/>
                </a:lnTo>
                <a:lnTo>
                  <a:pt x="117729" y="134823"/>
                </a:lnTo>
                <a:lnTo>
                  <a:pt x="117729" y="148259"/>
                </a:lnTo>
                <a:lnTo>
                  <a:pt x="101727" y="185928"/>
                </a:lnTo>
                <a:lnTo>
                  <a:pt x="97066" y="188696"/>
                </a:lnTo>
                <a:lnTo>
                  <a:pt x="92417" y="191515"/>
                </a:lnTo>
                <a:lnTo>
                  <a:pt x="86779" y="192900"/>
                </a:lnTo>
                <a:lnTo>
                  <a:pt x="149692" y="192900"/>
                </a:lnTo>
                <a:lnTo>
                  <a:pt x="161467" y="151987"/>
                </a:lnTo>
                <a:lnTo>
                  <a:pt x="161836" y="141325"/>
                </a:lnTo>
                <a:lnTo>
                  <a:pt x="161467" y="130681"/>
                </a:lnTo>
                <a:lnTo>
                  <a:pt x="160361" y="120792"/>
                </a:lnTo>
                <a:lnTo>
                  <a:pt x="158519" y="111661"/>
                </a:lnTo>
                <a:lnTo>
                  <a:pt x="155943" y="103289"/>
                </a:lnTo>
                <a:lnTo>
                  <a:pt x="152768" y="95652"/>
                </a:lnTo>
                <a:lnTo>
                  <a:pt x="149862" y="90093"/>
                </a:lnTo>
                <a:close/>
              </a:path>
              <a:path w="161925" h="226060">
                <a:moveTo>
                  <a:pt x="103441" y="56857"/>
                </a:moveTo>
                <a:lnTo>
                  <a:pt x="95364" y="56857"/>
                </a:lnTo>
                <a:lnTo>
                  <a:pt x="87978" y="57215"/>
                </a:lnTo>
                <a:lnTo>
                  <a:pt x="49132" y="74967"/>
                </a:lnTo>
                <a:lnTo>
                  <a:pt x="44742" y="80759"/>
                </a:lnTo>
                <a:lnTo>
                  <a:pt x="143634" y="80759"/>
                </a:lnTo>
                <a:lnTo>
                  <a:pt x="111417" y="58496"/>
                </a:lnTo>
                <a:lnTo>
                  <a:pt x="103441" y="56857"/>
                </a:lnTo>
                <a:close/>
              </a:path>
            </a:pathLst>
          </a:custGeom>
          <a:solidFill>
            <a:srgbClr val="FFFFFF"/>
          </a:solidFill>
        </p:spPr>
        <p:txBody>
          <a:bodyPr wrap="square" lIns="0" tIns="0" rIns="0" bIns="0" rtlCol="0"/>
          <a:lstStyle/>
          <a:p>
            <a:endParaRPr/>
          </a:p>
        </p:txBody>
      </p:sp>
      <p:sp>
        <p:nvSpPr>
          <p:cNvPr id="8" name="object 8"/>
          <p:cNvSpPr/>
          <p:nvPr/>
        </p:nvSpPr>
        <p:spPr>
          <a:xfrm>
            <a:off x="9310612" y="2670865"/>
            <a:ext cx="67310" cy="73660"/>
          </a:xfrm>
          <a:custGeom>
            <a:avLst/>
            <a:gdLst/>
            <a:ahLst/>
            <a:cxnLst/>
            <a:rect l="l" t="t" r="r" b="b"/>
            <a:pathLst>
              <a:path w="67309" h="73660">
                <a:moveTo>
                  <a:pt x="13525" y="0"/>
                </a:moveTo>
                <a:lnTo>
                  <a:pt x="0" y="0"/>
                </a:lnTo>
                <a:lnTo>
                  <a:pt x="27330" y="73558"/>
                </a:lnTo>
                <a:lnTo>
                  <a:pt x="40271" y="73558"/>
                </a:lnTo>
                <a:lnTo>
                  <a:pt x="44750" y="61315"/>
                </a:lnTo>
                <a:lnTo>
                  <a:pt x="34150" y="61315"/>
                </a:lnTo>
                <a:lnTo>
                  <a:pt x="13525" y="0"/>
                </a:lnTo>
                <a:close/>
              </a:path>
              <a:path w="67309" h="73660">
                <a:moveTo>
                  <a:pt x="67183" y="0"/>
                </a:moveTo>
                <a:lnTo>
                  <a:pt x="54508" y="0"/>
                </a:lnTo>
                <a:lnTo>
                  <a:pt x="34442" y="61315"/>
                </a:lnTo>
                <a:lnTo>
                  <a:pt x="44750" y="61315"/>
                </a:lnTo>
                <a:lnTo>
                  <a:pt x="67183"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763" y="5036827"/>
            <a:ext cx="8156575" cy="0"/>
          </a:xfrm>
          <a:custGeom>
            <a:avLst/>
            <a:gdLst/>
            <a:ahLst/>
            <a:cxnLst/>
            <a:rect l="l" t="t" r="r" b="b"/>
            <a:pathLst>
              <a:path w="8156575">
                <a:moveTo>
                  <a:pt x="0" y="0"/>
                </a:moveTo>
                <a:lnTo>
                  <a:pt x="8156435" y="0"/>
                </a:lnTo>
              </a:path>
            </a:pathLst>
          </a:custGeom>
          <a:ln w="6350">
            <a:solidFill>
              <a:srgbClr val="B8BABC"/>
            </a:solidFill>
          </a:ln>
        </p:spPr>
        <p:txBody>
          <a:bodyPr wrap="square" lIns="0" tIns="0" rIns="0" bIns="0" rtlCol="0"/>
          <a:lstStyle/>
          <a:p>
            <a:endParaRPr/>
          </a:p>
        </p:txBody>
      </p:sp>
      <p:sp>
        <p:nvSpPr>
          <p:cNvPr id="3" name="object 3"/>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4" name="object 4"/>
          <p:cNvSpPr/>
          <p:nvPr/>
        </p:nvSpPr>
        <p:spPr>
          <a:xfrm>
            <a:off x="369525" y="1146351"/>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5" name="object 5"/>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6" name="object 6"/>
          <p:cNvSpPr/>
          <p:nvPr/>
        </p:nvSpPr>
        <p:spPr>
          <a:xfrm>
            <a:off x="5408752" y="372701"/>
            <a:ext cx="0" cy="4661535"/>
          </a:xfrm>
          <a:custGeom>
            <a:avLst/>
            <a:gdLst/>
            <a:ahLst/>
            <a:cxnLst/>
            <a:rect l="l" t="t" r="r" b="b"/>
            <a:pathLst>
              <a:path h="4661535">
                <a:moveTo>
                  <a:pt x="0" y="0"/>
                </a:moveTo>
                <a:lnTo>
                  <a:pt x="0" y="4660950"/>
                </a:lnTo>
              </a:path>
            </a:pathLst>
          </a:custGeom>
          <a:ln w="6350">
            <a:solidFill>
              <a:srgbClr val="C9CACC"/>
            </a:solidFill>
          </a:ln>
        </p:spPr>
        <p:txBody>
          <a:bodyPr wrap="square" lIns="0" tIns="0" rIns="0" bIns="0" rtlCol="0"/>
          <a:lstStyle/>
          <a:p>
            <a:endParaRPr/>
          </a:p>
        </p:txBody>
      </p:sp>
      <p:sp>
        <p:nvSpPr>
          <p:cNvPr id="7" name="object 7"/>
          <p:cNvSpPr/>
          <p:nvPr/>
        </p:nvSpPr>
        <p:spPr>
          <a:xfrm>
            <a:off x="369525" y="1923178"/>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8" name="object 8"/>
          <p:cNvSpPr/>
          <p:nvPr/>
        </p:nvSpPr>
        <p:spPr>
          <a:xfrm>
            <a:off x="369525" y="3476825"/>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9" name="object 9"/>
          <p:cNvSpPr/>
          <p:nvPr/>
        </p:nvSpPr>
        <p:spPr>
          <a:xfrm>
            <a:off x="369525" y="425365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270000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1" name="object 1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3" name="object 13"/>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15" name="object 15"/>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16" name="object 16"/>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17" name="object 17"/>
          <p:cNvSpPr txBox="1"/>
          <p:nvPr/>
        </p:nvSpPr>
        <p:spPr>
          <a:xfrm>
            <a:off x="372706" y="652106"/>
            <a:ext cx="197485" cy="196850"/>
          </a:xfrm>
          <a:prstGeom prst="rect">
            <a:avLst/>
          </a:prstGeom>
          <a:ln w="19100">
            <a:solidFill>
              <a:srgbClr val="58595B"/>
            </a:solidFill>
          </a:ln>
        </p:spPr>
        <p:txBody>
          <a:bodyPr vert="horz" wrap="square" lIns="0" tIns="0" rIns="0" bIns="0" rtlCol="0">
            <a:spAutoFit/>
          </a:bodyPr>
          <a:lstStyle/>
          <a:p>
            <a:pPr marL="69850">
              <a:lnSpc>
                <a:spcPts val="919"/>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18" name="object 18"/>
          <p:cNvSpPr txBox="1"/>
          <p:nvPr/>
        </p:nvSpPr>
        <p:spPr>
          <a:xfrm>
            <a:off x="626878" y="657067"/>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19" name="object 19"/>
          <p:cNvSpPr/>
          <p:nvPr/>
        </p:nvSpPr>
        <p:spPr>
          <a:xfrm>
            <a:off x="3439588" y="672078"/>
            <a:ext cx="269240" cy="273685"/>
          </a:xfrm>
          <a:custGeom>
            <a:avLst/>
            <a:gdLst/>
            <a:ahLst/>
            <a:cxnLst/>
            <a:rect l="l" t="t" r="r" b="b"/>
            <a:pathLst>
              <a:path w="269239" h="273684">
                <a:moveTo>
                  <a:pt x="242409" y="33281"/>
                </a:moveTo>
                <a:lnTo>
                  <a:pt x="84532" y="33281"/>
                </a:lnTo>
                <a:lnTo>
                  <a:pt x="101035" y="19166"/>
                </a:lnTo>
                <a:lnTo>
                  <a:pt x="120262" y="8716"/>
                </a:lnTo>
                <a:lnTo>
                  <a:pt x="141964" y="2228"/>
                </a:lnTo>
                <a:lnTo>
                  <a:pt x="165892" y="0"/>
                </a:lnTo>
                <a:lnTo>
                  <a:pt x="208068" y="7891"/>
                </a:lnTo>
                <a:lnTo>
                  <a:pt x="240586" y="30247"/>
                </a:lnTo>
                <a:lnTo>
                  <a:pt x="242409" y="33281"/>
                </a:lnTo>
                <a:close/>
              </a:path>
              <a:path w="269239" h="273684">
                <a:moveTo>
                  <a:pt x="84532" y="273171"/>
                </a:moveTo>
                <a:lnTo>
                  <a:pt x="0" y="273171"/>
                </a:lnTo>
                <a:lnTo>
                  <a:pt x="0" y="7920"/>
                </a:lnTo>
                <a:lnTo>
                  <a:pt x="84532" y="7920"/>
                </a:lnTo>
                <a:lnTo>
                  <a:pt x="84532" y="33281"/>
                </a:lnTo>
                <a:lnTo>
                  <a:pt x="242409" y="33281"/>
                </a:lnTo>
                <a:lnTo>
                  <a:pt x="261514" y="65085"/>
                </a:lnTo>
                <a:lnTo>
                  <a:pt x="263310" y="76080"/>
                </a:lnTo>
                <a:lnTo>
                  <a:pt x="139477" y="76080"/>
                </a:lnTo>
                <a:lnTo>
                  <a:pt x="116850" y="80431"/>
                </a:lnTo>
                <a:lnTo>
                  <a:pt x="99522" y="93847"/>
                </a:lnTo>
                <a:lnTo>
                  <a:pt x="88436" y="116872"/>
                </a:lnTo>
                <a:lnTo>
                  <a:pt x="84532" y="150053"/>
                </a:lnTo>
                <a:lnTo>
                  <a:pt x="84532" y="273171"/>
                </a:lnTo>
                <a:close/>
              </a:path>
              <a:path w="269239" h="273684">
                <a:moveTo>
                  <a:pt x="268919" y="273171"/>
                </a:moveTo>
                <a:lnTo>
                  <a:pt x="184912" y="273171"/>
                </a:lnTo>
                <a:lnTo>
                  <a:pt x="184912" y="128391"/>
                </a:lnTo>
                <a:lnTo>
                  <a:pt x="181602" y="107066"/>
                </a:lnTo>
                <a:lnTo>
                  <a:pt x="172300" y="90545"/>
                </a:lnTo>
                <a:lnTo>
                  <a:pt x="157944" y="79870"/>
                </a:lnTo>
                <a:lnTo>
                  <a:pt x="139477" y="76080"/>
                </a:lnTo>
                <a:lnTo>
                  <a:pt x="263310" y="76080"/>
                </a:lnTo>
                <a:lnTo>
                  <a:pt x="268919" y="110426"/>
                </a:lnTo>
                <a:lnTo>
                  <a:pt x="268919" y="273171"/>
                </a:lnTo>
                <a:close/>
              </a:path>
            </a:pathLst>
          </a:custGeom>
          <a:solidFill>
            <a:srgbClr val="202120"/>
          </a:solidFill>
        </p:spPr>
        <p:txBody>
          <a:bodyPr wrap="square" lIns="0" tIns="0" rIns="0" bIns="0" rtlCol="0"/>
          <a:lstStyle/>
          <a:p>
            <a:endParaRPr/>
          </a:p>
        </p:txBody>
      </p:sp>
      <p:sp>
        <p:nvSpPr>
          <p:cNvPr id="20" name="object 20"/>
          <p:cNvSpPr/>
          <p:nvPr/>
        </p:nvSpPr>
        <p:spPr>
          <a:xfrm>
            <a:off x="4049751" y="672073"/>
            <a:ext cx="245745" cy="281305"/>
          </a:xfrm>
          <a:custGeom>
            <a:avLst/>
            <a:gdLst/>
            <a:ahLst/>
            <a:cxnLst/>
            <a:rect l="l" t="t" r="r" b="b"/>
            <a:pathLst>
              <a:path w="245745" h="281305">
                <a:moveTo>
                  <a:pt x="238989" y="218220"/>
                </a:moveTo>
                <a:lnTo>
                  <a:pt x="129434" y="218220"/>
                </a:lnTo>
                <a:lnTo>
                  <a:pt x="144184" y="216545"/>
                </a:lnTo>
                <a:lnTo>
                  <a:pt x="154928" y="212014"/>
                </a:lnTo>
                <a:lnTo>
                  <a:pt x="161532" y="205294"/>
                </a:lnTo>
                <a:lnTo>
                  <a:pt x="163777" y="197083"/>
                </a:lnTo>
                <a:lnTo>
                  <a:pt x="162399" y="190761"/>
                </a:lnTo>
                <a:lnTo>
                  <a:pt x="157901" y="185329"/>
                </a:lnTo>
                <a:lnTo>
                  <a:pt x="149738" y="180888"/>
                </a:lnTo>
                <a:lnTo>
                  <a:pt x="137362" y="177536"/>
                </a:lnTo>
                <a:lnTo>
                  <a:pt x="83467" y="166967"/>
                </a:lnTo>
                <a:lnTo>
                  <a:pt x="50688" y="156997"/>
                </a:lnTo>
                <a:lnTo>
                  <a:pt x="26477" y="140684"/>
                </a:lnTo>
                <a:lnTo>
                  <a:pt x="11479" y="118226"/>
                </a:lnTo>
                <a:lnTo>
                  <a:pt x="6337" y="89822"/>
                </a:lnTo>
                <a:lnTo>
                  <a:pt x="14732" y="52826"/>
                </a:lnTo>
                <a:lnTo>
                  <a:pt x="38233" y="24501"/>
                </a:lnTo>
                <a:lnTo>
                  <a:pt x="74317" y="6381"/>
                </a:lnTo>
                <a:lnTo>
                  <a:pt x="120457" y="0"/>
                </a:lnTo>
                <a:lnTo>
                  <a:pt x="165655" y="5424"/>
                </a:lnTo>
                <a:lnTo>
                  <a:pt x="201489" y="20807"/>
                </a:lnTo>
                <a:lnTo>
                  <a:pt x="226922" y="44807"/>
                </a:lnTo>
                <a:lnTo>
                  <a:pt x="233825" y="60238"/>
                </a:lnTo>
                <a:lnTo>
                  <a:pt x="119399" y="60238"/>
                </a:lnTo>
                <a:lnTo>
                  <a:pt x="105110" y="62120"/>
                </a:lnTo>
                <a:lnTo>
                  <a:pt x="95824" y="66974"/>
                </a:lnTo>
                <a:lnTo>
                  <a:pt x="90797" y="73611"/>
                </a:lnTo>
                <a:lnTo>
                  <a:pt x="89287" y="80843"/>
                </a:lnTo>
                <a:lnTo>
                  <a:pt x="90046" y="86332"/>
                </a:lnTo>
                <a:lnTo>
                  <a:pt x="92982" y="91475"/>
                </a:lnTo>
                <a:lnTo>
                  <a:pt x="99089" y="95924"/>
                </a:lnTo>
                <a:lnTo>
                  <a:pt x="109357" y="99333"/>
                </a:lnTo>
                <a:lnTo>
                  <a:pt x="171704" y="112017"/>
                </a:lnTo>
                <a:lnTo>
                  <a:pt x="204353" y="123443"/>
                </a:lnTo>
                <a:lnTo>
                  <a:pt x="227245" y="141210"/>
                </a:lnTo>
                <a:lnTo>
                  <a:pt x="240727" y="164326"/>
                </a:lnTo>
                <a:lnTo>
                  <a:pt x="245144" y="191803"/>
                </a:lnTo>
                <a:lnTo>
                  <a:pt x="238989" y="218220"/>
                </a:lnTo>
                <a:close/>
              </a:path>
              <a:path w="245745" h="281305">
                <a:moveTo>
                  <a:pt x="163777" y="91412"/>
                </a:moveTo>
                <a:lnTo>
                  <a:pt x="159369" y="79630"/>
                </a:lnTo>
                <a:lnTo>
                  <a:pt x="150304" y="69682"/>
                </a:lnTo>
                <a:lnTo>
                  <a:pt x="136881" y="62806"/>
                </a:lnTo>
                <a:lnTo>
                  <a:pt x="119399" y="60238"/>
                </a:lnTo>
                <a:lnTo>
                  <a:pt x="233825" y="60238"/>
                </a:lnTo>
                <a:lnTo>
                  <a:pt x="240914" y="76088"/>
                </a:lnTo>
                <a:lnTo>
                  <a:pt x="163777" y="91412"/>
                </a:lnTo>
                <a:close/>
              </a:path>
              <a:path w="245745" h="281305">
                <a:moveTo>
                  <a:pt x="124679" y="281100"/>
                </a:moveTo>
                <a:lnTo>
                  <a:pt x="80161" y="276699"/>
                </a:lnTo>
                <a:lnTo>
                  <a:pt x="42328" y="262937"/>
                </a:lnTo>
                <a:lnTo>
                  <a:pt x="14502" y="238969"/>
                </a:lnTo>
                <a:lnTo>
                  <a:pt x="0" y="203954"/>
                </a:lnTo>
                <a:lnTo>
                  <a:pt x="82417" y="187047"/>
                </a:lnTo>
                <a:lnTo>
                  <a:pt x="88129" y="201503"/>
                </a:lnTo>
                <a:lnTo>
                  <a:pt x="98793" y="211154"/>
                </a:lnTo>
                <a:lnTo>
                  <a:pt x="113024" y="216545"/>
                </a:lnTo>
                <a:lnTo>
                  <a:pt x="129434" y="218220"/>
                </a:lnTo>
                <a:lnTo>
                  <a:pt x="238989" y="218220"/>
                </a:lnTo>
                <a:lnTo>
                  <a:pt x="236129" y="230498"/>
                </a:lnTo>
                <a:lnTo>
                  <a:pt x="211065" y="258444"/>
                </a:lnTo>
                <a:lnTo>
                  <a:pt x="172924" y="275395"/>
                </a:lnTo>
                <a:lnTo>
                  <a:pt x="124679" y="281100"/>
                </a:lnTo>
                <a:close/>
              </a:path>
            </a:pathLst>
          </a:custGeom>
          <a:solidFill>
            <a:srgbClr val="202120"/>
          </a:solidFill>
        </p:spPr>
        <p:txBody>
          <a:bodyPr wrap="square" lIns="0" tIns="0" rIns="0" bIns="0" rtlCol="0"/>
          <a:lstStyle/>
          <a:p>
            <a:endParaRPr/>
          </a:p>
        </p:txBody>
      </p:sp>
      <p:sp>
        <p:nvSpPr>
          <p:cNvPr id="21" name="object 21"/>
          <p:cNvSpPr/>
          <p:nvPr/>
        </p:nvSpPr>
        <p:spPr>
          <a:xfrm>
            <a:off x="4307727" y="679468"/>
            <a:ext cx="58419" cy="65405"/>
          </a:xfrm>
          <a:custGeom>
            <a:avLst/>
            <a:gdLst/>
            <a:ahLst/>
            <a:cxnLst/>
            <a:rect l="l" t="t" r="r" b="b"/>
            <a:pathLst>
              <a:path w="58420" h="65404">
                <a:moveTo>
                  <a:pt x="57817" y="13921"/>
                </a:moveTo>
                <a:lnTo>
                  <a:pt x="0" y="13921"/>
                </a:lnTo>
                <a:lnTo>
                  <a:pt x="0" y="0"/>
                </a:lnTo>
                <a:lnTo>
                  <a:pt x="57817" y="0"/>
                </a:lnTo>
                <a:lnTo>
                  <a:pt x="57817" y="13921"/>
                </a:lnTo>
                <a:close/>
              </a:path>
              <a:path w="58420" h="65404">
                <a:moveTo>
                  <a:pt x="36839" y="64784"/>
                </a:moveTo>
                <a:lnTo>
                  <a:pt x="20977" y="64784"/>
                </a:lnTo>
                <a:lnTo>
                  <a:pt x="20977" y="13921"/>
                </a:lnTo>
                <a:lnTo>
                  <a:pt x="36839" y="13921"/>
                </a:lnTo>
                <a:lnTo>
                  <a:pt x="36839" y="64784"/>
                </a:lnTo>
                <a:close/>
              </a:path>
            </a:pathLst>
          </a:custGeom>
          <a:solidFill>
            <a:srgbClr val="202120"/>
          </a:solidFill>
        </p:spPr>
        <p:txBody>
          <a:bodyPr wrap="square" lIns="0" tIns="0" rIns="0" bIns="0" rtlCol="0"/>
          <a:lstStyle/>
          <a:p>
            <a:endParaRPr/>
          </a:p>
        </p:txBody>
      </p:sp>
      <p:sp>
        <p:nvSpPr>
          <p:cNvPr id="22" name="object 22"/>
          <p:cNvSpPr/>
          <p:nvPr/>
        </p:nvSpPr>
        <p:spPr>
          <a:xfrm>
            <a:off x="4373895" y="679464"/>
            <a:ext cx="74930" cy="65405"/>
          </a:xfrm>
          <a:custGeom>
            <a:avLst/>
            <a:gdLst/>
            <a:ahLst/>
            <a:cxnLst/>
            <a:rect l="l" t="t" r="r" b="b"/>
            <a:pathLst>
              <a:path w="74929" h="65404">
                <a:moveTo>
                  <a:pt x="15472" y="64791"/>
                </a:moveTo>
                <a:lnTo>
                  <a:pt x="0" y="64791"/>
                </a:lnTo>
                <a:lnTo>
                  <a:pt x="0" y="0"/>
                </a:lnTo>
                <a:lnTo>
                  <a:pt x="15667" y="0"/>
                </a:lnTo>
                <a:lnTo>
                  <a:pt x="31583" y="30078"/>
                </a:lnTo>
                <a:lnTo>
                  <a:pt x="15472" y="30078"/>
                </a:lnTo>
                <a:lnTo>
                  <a:pt x="15472" y="64791"/>
                </a:lnTo>
                <a:close/>
              </a:path>
              <a:path w="74929" h="65404">
                <a:moveTo>
                  <a:pt x="53567" y="41104"/>
                </a:moveTo>
                <a:lnTo>
                  <a:pt x="37417" y="41104"/>
                </a:lnTo>
                <a:lnTo>
                  <a:pt x="59174" y="0"/>
                </a:lnTo>
                <a:lnTo>
                  <a:pt x="74744" y="0"/>
                </a:lnTo>
                <a:lnTo>
                  <a:pt x="74744" y="30273"/>
                </a:lnTo>
                <a:lnTo>
                  <a:pt x="59272" y="30273"/>
                </a:lnTo>
                <a:lnTo>
                  <a:pt x="53567" y="41104"/>
                </a:lnTo>
                <a:close/>
              </a:path>
              <a:path w="74929" h="65404">
                <a:moveTo>
                  <a:pt x="41092" y="64791"/>
                </a:moveTo>
                <a:lnTo>
                  <a:pt x="33749" y="64791"/>
                </a:lnTo>
                <a:lnTo>
                  <a:pt x="15472" y="30078"/>
                </a:lnTo>
                <a:lnTo>
                  <a:pt x="31583" y="30078"/>
                </a:lnTo>
                <a:lnTo>
                  <a:pt x="37417" y="41104"/>
                </a:lnTo>
                <a:lnTo>
                  <a:pt x="53567" y="41104"/>
                </a:lnTo>
                <a:lnTo>
                  <a:pt x="41092" y="64791"/>
                </a:lnTo>
                <a:close/>
              </a:path>
              <a:path w="74929" h="65404">
                <a:moveTo>
                  <a:pt x="74744" y="64791"/>
                </a:moveTo>
                <a:lnTo>
                  <a:pt x="59272" y="64791"/>
                </a:lnTo>
                <a:lnTo>
                  <a:pt x="59272" y="30273"/>
                </a:lnTo>
                <a:lnTo>
                  <a:pt x="74744" y="30273"/>
                </a:lnTo>
                <a:lnTo>
                  <a:pt x="74744" y="64791"/>
                </a:lnTo>
                <a:close/>
              </a:path>
            </a:pathLst>
          </a:custGeom>
          <a:solidFill>
            <a:srgbClr val="202120"/>
          </a:solidFill>
        </p:spPr>
        <p:txBody>
          <a:bodyPr wrap="square" lIns="0" tIns="0" rIns="0" bIns="0" rtlCol="0"/>
          <a:lstStyle/>
          <a:p>
            <a:endParaRPr/>
          </a:p>
        </p:txBody>
      </p:sp>
      <p:sp>
        <p:nvSpPr>
          <p:cNvPr id="23" name="object 23"/>
          <p:cNvSpPr/>
          <p:nvPr/>
        </p:nvSpPr>
        <p:spPr>
          <a:xfrm>
            <a:off x="2989659" y="679273"/>
            <a:ext cx="84455" cy="266065"/>
          </a:xfrm>
          <a:custGeom>
            <a:avLst/>
            <a:gdLst/>
            <a:ahLst/>
            <a:cxnLst/>
            <a:rect l="l" t="t" r="r" b="b"/>
            <a:pathLst>
              <a:path w="84455" h="266065">
                <a:moveTo>
                  <a:pt x="0" y="0"/>
                </a:moveTo>
                <a:lnTo>
                  <a:pt x="84044" y="0"/>
                </a:lnTo>
                <a:lnTo>
                  <a:pt x="84044" y="266008"/>
                </a:lnTo>
                <a:lnTo>
                  <a:pt x="0" y="266008"/>
                </a:lnTo>
                <a:lnTo>
                  <a:pt x="0" y="0"/>
                </a:lnTo>
                <a:close/>
              </a:path>
            </a:pathLst>
          </a:custGeom>
          <a:solidFill>
            <a:srgbClr val="202120"/>
          </a:solidFill>
        </p:spPr>
        <p:txBody>
          <a:bodyPr wrap="square" lIns="0" tIns="0" rIns="0" bIns="0" rtlCol="0"/>
          <a:lstStyle/>
          <a:p>
            <a:endParaRPr/>
          </a:p>
        </p:txBody>
      </p:sp>
      <p:sp>
        <p:nvSpPr>
          <p:cNvPr id="24" name="object 24"/>
          <p:cNvSpPr/>
          <p:nvPr/>
        </p:nvSpPr>
        <p:spPr>
          <a:xfrm>
            <a:off x="3111694"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084" y="77910"/>
                </a:lnTo>
                <a:lnTo>
                  <a:pt x="119380" y="83302"/>
                </a:lnTo>
                <a:lnTo>
                  <a:pt x="97574" y="98005"/>
                </a:lnTo>
                <a:lnTo>
                  <a:pt x="82873" y="119813"/>
                </a:lnTo>
                <a:lnTo>
                  <a:pt x="77482" y="146520"/>
                </a:lnTo>
                <a:lnTo>
                  <a:pt x="82873" y="173228"/>
                </a:lnTo>
                <a:lnTo>
                  <a:pt x="97574" y="195039"/>
                </a:lnTo>
                <a:lnTo>
                  <a:pt x="119380" y="209745"/>
                </a:lnTo>
                <a:lnTo>
                  <a:pt x="146084" y="215138"/>
                </a:lnTo>
                <a:lnTo>
                  <a:pt x="272900" y="215138"/>
                </a:lnTo>
                <a:lnTo>
                  <a:pt x="263982" y="232381"/>
                </a:lnTo>
                <a:lnTo>
                  <a:pt x="232359" y="264006"/>
                </a:lnTo>
                <a:lnTo>
                  <a:pt x="192257" y="284746"/>
                </a:lnTo>
                <a:lnTo>
                  <a:pt x="146084" y="292193"/>
                </a:lnTo>
                <a:close/>
              </a:path>
              <a:path w="292735" h="292734">
                <a:moveTo>
                  <a:pt x="272900" y="215138"/>
                </a:moveTo>
                <a:lnTo>
                  <a:pt x="146084" y="215138"/>
                </a:lnTo>
                <a:lnTo>
                  <a:pt x="172789" y="209745"/>
                </a:lnTo>
                <a:lnTo>
                  <a:pt x="194598" y="195039"/>
                </a:lnTo>
                <a:lnTo>
                  <a:pt x="209302" y="173228"/>
                </a:lnTo>
                <a:lnTo>
                  <a:pt x="214694" y="146520"/>
                </a:lnTo>
                <a:lnTo>
                  <a:pt x="209302" y="119813"/>
                </a:lnTo>
                <a:lnTo>
                  <a:pt x="194598" y="98005"/>
                </a:lnTo>
                <a:lnTo>
                  <a:pt x="172789" y="83302"/>
                </a:lnTo>
                <a:lnTo>
                  <a:pt x="146084"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25" name="object 25"/>
          <p:cNvSpPr/>
          <p:nvPr/>
        </p:nvSpPr>
        <p:spPr>
          <a:xfrm>
            <a:off x="2980705" y="535262"/>
            <a:ext cx="102235" cy="102235"/>
          </a:xfrm>
          <a:custGeom>
            <a:avLst/>
            <a:gdLst/>
            <a:ahLst/>
            <a:cxnLst/>
            <a:rect l="l" t="t" r="r" b="b"/>
            <a:pathLst>
              <a:path w="102235" h="102234">
                <a:moveTo>
                  <a:pt x="50977" y="101965"/>
                </a:moveTo>
                <a:lnTo>
                  <a:pt x="31134" y="97959"/>
                </a:lnTo>
                <a:lnTo>
                  <a:pt x="14930" y="87033"/>
                </a:lnTo>
                <a:lnTo>
                  <a:pt x="4005" y="70828"/>
                </a:lnTo>
                <a:lnTo>
                  <a:pt x="0" y="50982"/>
                </a:lnTo>
                <a:lnTo>
                  <a:pt x="4005" y="31137"/>
                </a:lnTo>
                <a:lnTo>
                  <a:pt x="14930" y="14932"/>
                </a:lnTo>
                <a:lnTo>
                  <a:pt x="31134" y="4006"/>
                </a:lnTo>
                <a:lnTo>
                  <a:pt x="50977" y="0"/>
                </a:lnTo>
                <a:lnTo>
                  <a:pt x="70820" y="4006"/>
                </a:lnTo>
                <a:lnTo>
                  <a:pt x="87024" y="14932"/>
                </a:lnTo>
                <a:lnTo>
                  <a:pt x="97948" y="31137"/>
                </a:lnTo>
                <a:lnTo>
                  <a:pt x="101954" y="50982"/>
                </a:lnTo>
                <a:lnTo>
                  <a:pt x="97948" y="70828"/>
                </a:lnTo>
                <a:lnTo>
                  <a:pt x="87024" y="87033"/>
                </a:lnTo>
                <a:lnTo>
                  <a:pt x="70820" y="97959"/>
                </a:lnTo>
                <a:lnTo>
                  <a:pt x="50977" y="101965"/>
                </a:lnTo>
                <a:close/>
              </a:path>
            </a:pathLst>
          </a:custGeom>
          <a:solidFill>
            <a:srgbClr val="202120"/>
          </a:solidFill>
        </p:spPr>
        <p:txBody>
          <a:bodyPr wrap="square" lIns="0" tIns="0" rIns="0" bIns="0" rtlCol="0"/>
          <a:lstStyle/>
          <a:p>
            <a:endParaRPr/>
          </a:p>
        </p:txBody>
      </p:sp>
      <p:sp>
        <p:nvSpPr>
          <p:cNvPr id="26" name="object 26"/>
          <p:cNvSpPr/>
          <p:nvPr/>
        </p:nvSpPr>
        <p:spPr>
          <a:xfrm>
            <a:off x="3739856"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399" y="77910"/>
                </a:lnTo>
                <a:lnTo>
                  <a:pt x="119695" y="83302"/>
                </a:lnTo>
                <a:lnTo>
                  <a:pt x="97889" y="98005"/>
                </a:lnTo>
                <a:lnTo>
                  <a:pt x="83188" y="119813"/>
                </a:lnTo>
                <a:lnTo>
                  <a:pt x="77797" y="146520"/>
                </a:lnTo>
                <a:lnTo>
                  <a:pt x="83188" y="173228"/>
                </a:lnTo>
                <a:lnTo>
                  <a:pt x="97889" y="195039"/>
                </a:lnTo>
                <a:lnTo>
                  <a:pt x="119695" y="209745"/>
                </a:lnTo>
                <a:lnTo>
                  <a:pt x="146399" y="215138"/>
                </a:lnTo>
                <a:lnTo>
                  <a:pt x="272900" y="215138"/>
                </a:lnTo>
                <a:lnTo>
                  <a:pt x="263982" y="232381"/>
                </a:lnTo>
                <a:lnTo>
                  <a:pt x="232359" y="264006"/>
                </a:lnTo>
                <a:lnTo>
                  <a:pt x="192257" y="284746"/>
                </a:lnTo>
                <a:lnTo>
                  <a:pt x="146084" y="292193"/>
                </a:lnTo>
                <a:close/>
              </a:path>
              <a:path w="292735" h="292734">
                <a:moveTo>
                  <a:pt x="272900" y="215138"/>
                </a:moveTo>
                <a:lnTo>
                  <a:pt x="146399" y="215138"/>
                </a:lnTo>
                <a:lnTo>
                  <a:pt x="173104" y="209745"/>
                </a:lnTo>
                <a:lnTo>
                  <a:pt x="194913" y="195039"/>
                </a:lnTo>
                <a:lnTo>
                  <a:pt x="209617" y="173228"/>
                </a:lnTo>
                <a:lnTo>
                  <a:pt x="215009" y="146520"/>
                </a:lnTo>
                <a:lnTo>
                  <a:pt x="209617" y="119813"/>
                </a:lnTo>
                <a:lnTo>
                  <a:pt x="194913" y="98005"/>
                </a:lnTo>
                <a:lnTo>
                  <a:pt x="173104" y="83302"/>
                </a:lnTo>
                <a:lnTo>
                  <a:pt x="146399"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27" name="object 2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8" name="object 2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763" y="5036827"/>
            <a:ext cx="8156575" cy="0"/>
          </a:xfrm>
          <a:custGeom>
            <a:avLst/>
            <a:gdLst/>
            <a:ahLst/>
            <a:cxnLst/>
            <a:rect l="l" t="t" r="r" b="b"/>
            <a:pathLst>
              <a:path w="8156575">
                <a:moveTo>
                  <a:pt x="0" y="0"/>
                </a:moveTo>
                <a:lnTo>
                  <a:pt x="8156435" y="0"/>
                </a:lnTo>
              </a:path>
            </a:pathLst>
          </a:custGeom>
          <a:ln w="6350">
            <a:solidFill>
              <a:srgbClr val="B8BABC"/>
            </a:solidFill>
          </a:ln>
        </p:spPr>
        <p:txBody>
          <a:bodyPr wrap="square" lIns="0" tIns="0" rIns="0" bIns="0" rtlCol="0"/>
          <a:lstStyle/>
          <a:p>
            <a:endParaRPr/>
          </a:p>
        </p:txBody>
      </p:sp>
      <p:sp>
        <p:nvSpPr>
          <p:cNvPr id="3" name="object 3"/>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4" name="object 4"/>
          <p:cNvSpPr/>
          <p:nvPr/>
        </p:nvSpPr>
        <p:spPr>
          <a:xfrm>
            <a:off x="369525" y="1146351"/>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5" name="object 5"/>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6" name="object 6"/>
          <p:cNvSpPr/>
          <p:nvPr/>
        </p:nvSpPr>
        <p:spPr>
          <a:xfrm>
            <a:off x="5408752" y="372701"/>
            <a:ext cx="0" cy="4661535"/>
          </a:xfrm>
          <a:custGeom>
            <a:avLst/>
            <a:gdLst/>
            <a:ahLst/>
            <a:cxnLst/>
            <a:rect l="l" t="t" r="r" b="b"/>
            <a:pathLst>
              <a:path h="4661535">
                <a:moveTo>
                  <a:pt x="0" y="0"/>
                </a:moveTo>
                <a:lnTo>
                  <a:pt x="0" y="4660950"/>
                </a:lnTo>
              </a:path>
            </a:pathLst>
          </a:custGeom>
          <a:ln w="6350">
            <a:solidFill>
              <a:srgbClr val="C9CACC"/>
            </a:solidFill>
          </a:ln>
        </p:spPr>
        <p:txBody>
          <a:bodyPr wrap="square" lIns="0" tIns="0" rIns="0" bIns="0" rtlCol="0"/>
          <a:lstStyle/>
          <a:p>
            <a:endParaRPr/>
          </a:p>
        </p:txBody>
      </p:sp>
      <p:sp>
        <p:nvSpPr>
          <p:cNvPr id="7" name="object 7"/>
          <p:cNvSpPr/>
          <p:nvPr/>
        </p:nvSpPr>
        <p:spPr>
          <a:xfrm>
            <a:off x="369525" y="1923178"/>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8" name="object 8"/>
          <p:cNvSpPr/>
          <p:nvPr/>
        </p:nvSpPr>
        <p:spPr>
          <a:xfrm>
            <a:off x="369525" y="3476825"/>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9" name="object 9"/>
          <p:cNvSpPr/>
          <p:nvPr/>
        </p:nvSpPr>
        <p:spPr>
          <a:xfrm>
            <a:off x="369525" y="425365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270000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1" name="object 1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3" name="object 13"/>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15" name="object 15"/>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16" name="object 16"/>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17" name="object 17"/>
          <p:cNvSpPr txBox="1"/>
          <p:nvPr/>
        </p:nvSpPr>
        <p:spPr>
          <a:xfrm>
            <a:off x="372706" y="652106"/>
            <a:ext cx="197485" cy="196850"/>
          </a:xfrm>
          <a:prstGeom prst="rect">
            <a:avLst/>
          </a:prstGeom>
          <a:ln w="19100">
            <a:solidFill>
              <a:srgbClr val="58595B"/>
            </a:solidFill>
          </a:ln>
        </p:spPr>
        <p:txBody>
          <a:bodyPr vert="horz" wrap="square" lIns="0" tIns="0" rIns="0" bIns="0" rtlCol="0">
            <a:spAutoFit/>
          </a:bodyPr>
          <a:lstStyle/>
          <a:p>
            <a:pPr marL="69850">
              <a:lnSpc>
                <a:spcPts val="919"/>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18" name="object 18"/>
          <p:cNvSpPr txBox="1"/>
          <p:nvPr/>
        </p:nvSpPr>
        <p:spPr>
          <a:xfrm>
            <a:off x="626878" y="657067"/>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19" name="object 19"/>
          <p:cNvSpPr txBox="1"/>
          <p:nvPr/>
        </p:nvSpPr>
        <p:spPr>
          <a:xfrm>
            <a:off x="372706" y="1430616"/>
            <a:ext cx="197485" cy="198120"/>
          </a:xfrm>
          <a:prstGeom prst="rect">
            <a:avLst/>
          </a:prstGeom>
          <a:ln w="19100">
            <a:solidFill>
              <a:srgbClr val="58595B"/>
            </a:solidFill>
          </a:ln>
        </p:spPr>
        <p:txBody>
          <a:bodyPr vert="horz" wrap="square" lIns="0" tIns="0" rIns="0" bIns="0" rtlCol="0">
            <a:spAutoFit/>
          </a:bodyPr>
          <a:lstStyle/>
          <a:p>
            <a:pPr marL="41275">
              <a:lnSpc>
                <a:spcPts val="805"/>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20" name="object 20"/>
          <p:cNvSpPr txBox="1"/>
          <p:nvPr/>
        </p:nvSpPr>
        <p:spPr>
          <a:xfrm>
            <a:off x="626878" y="1441413"/>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
        <p:nvSpPr>
          <p:cNvPr id="21" name="object 21"/>
          <p:cNvSpPr txBox="1"/>
          <p:nvPr/>
        </p:nvSpPr>
        <p:spPr>
          <a:xfrm>
            <a:off x="3108476" y="1371589"/>
            <a:ext cx="1029335" cy="287655"/>
          </a:xfrm>
          <a:prstGeom prst="rect">
            <a:avLst/>
          </a:prstGeom>
        </p:spPr>
        <p:txBody>
          <a:bodyPr vert="horz" wrap="square" lIns="0" tIns="0" rIns="0" bIns="0" rtlCol="0">
            <a:spAutoFit/>
          </a:bodyPr>
          <a:lstStyle/>
          <a:p>
            <a:pPr marL="12700">
              <a:lnSpc>
                <a:spcPct val="100000"/>
              </a:lnSpc>
            </a:pPr>
            <a:r>
              <a:rPr sz="1800" b="1" spc="-40" dirty="0">
                <a:solidFill>
                  <a:srgbClr val="202120"/>
                </a:solidFill>
                <a:latin typeface="Bookman Old Style"/>
                <a:cs typeface="Bookman Old Style"/>
              </a:rPr>
              <a:t>ventures</a:t>
            </a:r>
            <a:endParaRPr sz="1800">
              <a:latin typeface="Bookman Old Style"/>
              <a:cs typeface="Bookman Old Style"/>
            </a:endParaRPr>
          </a:p>
        </p:txBody>
      </p:sp>
      <p:sp>
        <p:nvSpPr>
          <p:cNvPr id="22" name="object 22"/>
          <p:cNvSpPr/>
          <p:nvPr/>
        </p:nvSpPr>
        <p:spPr>
          <a:xfrm>
            <a:off x="3439588" y="672078"/>
            <a:ext cx="269240" cy="273685"/>
          </a:xfrm>
          <a:custGeom>
            <a:avLst/>
            <a:gdLst/>
            <a:ahLst/>
            <a:cxnLst/>
            <a:rect l="l" t="t" r="r" b="b"/>
            <a:pathLst>
              <a:path w="269239" h="273684">
                <a:moveTo>
                  <a:pt x="242409" y="33281"/>
                </a:moveTo>
                <a:lnTo>
                  <a:pt x="84532" y="33281"/>
                </a:lnTo>
                <a:lnTo>
                  <a:pt x="101035" y="19166"/>
                </a:lnTo>
                <a:lnTo>
                  <a:pt x="120262" y="8716"/>
                </a:lnTo>
                <a:lnTo>
                  <a:pt x="141964" y="2228"/>
                </a:lnTo>
                <a:lnTo>
                  <a:pt x="165892" y="0"/>
                </a:lnTo>
                <a:lnTo>
                  <a:pt x="208068" y="7891"/>
                </a:lnTo>
                <a:lnTo>
                  <a:pt x="240586" y="30247"/>
                </a:lnTo>
                <a:lnTo>
                  <a:pt x="242409" y="33281"/>
                </a:lnTo>
                <a:close/>
              </a:path>
              <a:path w="269239" h="273684">
                <a:moveTo>
                  <a:pt x="84532" y="273171"/>
                </a:moveTo>
                <a:lnTo>
                  <a:pt x="0" y="273171"/>
                </a:lnTo>
                <a:lnTo>
                  <a:pt x="0" y="7920"/>
                </a:lnTo>
                <a:lnTo>
                  <a:pt x="84532" y="7920"/>
                </a:lnTo>
                <a:lnTo>
                  <a:pt x="84532" y="33281"/>
                </a:lnTo>
                <a:lnTo>
                  <a:pt x="242409" y="33281"/>
                </a:lnTo>
                <a:lnTo>
                  <a:pt x="261514" y="65085"/>
                </a:lnTo>
                <a:lnTo>
                  <a:pt x="263310" y="76080"/>
                </a:lnTo>
                <a:lnTo>
                  <a:pt x="139477" y="76080"/>
                </a:lnTo>
                <a:lnTo>
                  <a:pt x="116850" y="80431"/>
                </a:lnTo>
                <a:lnTo>
                  <a:pt x="99522" y="93847"/>
                </a:lnTo>
                <a:lnTo>
                  <a:pt x="88436" y="116872"/>
                </a:lnTo>
                <a:lnTo>
                  <a:pt x="84532" y="150053"/>
                </a:lnTo>
                <a:lnTo>
                  <a:pt x="84532" y="273171"/>
                </a:lnTo>
                <a:close/>
              </a:path>
              <a:path w="269239" h="273684">
                <a:moveTo>
                  <a:pt x="268919" y="273171"/>
                </a:moveTo>
                <a:lnTo>
                  <a:pt x="184912" y="273171"/>
                </a:lnTo>
                <a:lnTo>
                  <a:pt x="184912" y="128391"/>
                </a:lnTo>
                <a:lnTo>
                  <a:pt x="181602" y="107066"/>
                </a:lnTo>
                <a:lnTo>
                  <a:pt x="172300" y="90545"/>
                </a:lnTo>
                <a:lnTo>
                  <a:pt x="157944" y="79870"/>
                </a:lnTo>
                <a:lnTo>
                  <a:pt x="139477" y="76080"/>
                </a:lnTo>
                <a:lnTo>
                  <a:pt x="263310" y="76080"/>
                </a:lnTo>
                <a:lnTo>
                  <a:pt x="268919" y="110426"/>
                </a:lnTo>
                <a:lnTo>
                  <a:pt x="268919" y="273171"/>
                </a:lnTo>
                <a:close/>
              </a:path>
            </a:pathLst>
          </a:custGeom>
          <a:solidFill>
            <a:srgbClr val="202120"/>
          </a:solidFill>
        </p:spPr>
        <p:txBody>
          <a:bodyPr wrap="square" lIns="0" tIns="0" rIns="0" bIns="0" rtlCol="0"/>
          <a:lstStyle/>
          <a:p>
            <a:endParaRPr/>
          </a:p>
        </p:txBody>
      </p:sp>
      <p:sp>
        <p:nvSpPr>
          <p:cNvPr id="23" name="object 23"/>
          <p:cNvSpPr/>
          <p:nvPr/>
        </p:nvSpPr>
        <p:spPr>
          <a:xfrm>
            <a:off x="4049751" y="672073"/>
            <a:ext cx="245745" cy="281305"/>
          </a:xfrm>
          <a:custGeom>
            <a:avLst/>
            <a:gdLst/>
            <a:ahLst/>
            <a:cxnLst/>
            <a:rect l="l" t="t" r="r" b="b"/>
            <a:pathLst>
              <a:path w="245745" h="281305">
                <a:moveTo>
                  <a:pt x="238989" y="218220"/>
                </a:moveTo>
                <a:lnTo>
                  <a:pt x="129434" y="218220"/>
                </a:lnTo>
                <a:lnTo>
                  <a:pt x="144184" y="216545"/>
                </a:lnTo>
                <a:lnTo>
                  <a:pt x="154928" y="212014"/>
                </a:lnTo>
                <a:lnTo>
                  <a:pt x="161532" y="205294"/>
                </a:lnTo>
                <a:lnTo>
                  <a:pt x="163777" y="197083"/>
                </a:lnTo>
                <a:lnTo>
                  <a:pt x="162399" y="190761"/>
                </a:lnTo>
                <a:lnTo>
                  <a:pt x="157901" y="185329"/>
                </a:lnTo>
                <a:lnTo>
                  <a:pt x="149738" y="180888"/>
                </a:lnTo>
                <a:lnTo>
                  <a:pt x="137362" y="177536"/>
                </a:lnTo>
                <a:lnTo>
                  <a:pt x="83467" y="166967"/>
                </a:lnTo>
                <a:lnTo>
                  <a:pt x="50688" y="156997"/>
                </a:lnTo>
                <a:lnTo>
                  <a:pt x="26477" y="140684"/>
                </a:lnTo>
                <a:lnTo>
                  <a:pt x="11479" y="118226"/>
                </a:lnTo>
                <a:lnTo>
                  <a:pt x="6337" y="89822"/>
                </a:lnTo>
                <a:lnTo>
                  <a:pt x="14732" y="52826"/>
                </a:lnTo>
                <a:lnTo>
                  <a:pt x="38233" y="24501"/>
                </a:lnTo>
                <a:lnTo>
                  <a:pt x="74317" y="6381"/>
                </a:lnTo>
                <a:lnTo>
                  <a:pt x="120457" y="0"/>
                </a:lnTo>
                <a:lnTo>
                  <a:pt x="165655" y="5424"/>
                </a:lnTo>
                <a:lnTo>
                  <a:pt x="201489" y="20807"/>
                </a:lnTo>
                <a:lnTo>
                  <a:pt x="226922" y="44807"/>
                </a:lnTo>
                <a:lnTo>
                  <a:pt x="233825" y="60238"/>
                </a:lnTo>
                <a:lnTo>
                  <a:pt x="119399" y="60238"/>
                </a:lnTo>
                <a:lnTo>
                  <a:pt x="105110" y="62120"/>
                </a:lnTo>
                <a:lnTo>
                  <a:pt x="95824" y="66974"/>
                </a:lnTo>
                <a:lnTo>
                  <a:pt x="90797" y="73611"/>
                </a:lnTo>
                <a:lnTo>
                  <a:pt x="89287" y="80843"/>
                </a:lnTo>
                <a:lnTo>
                  <a:pt x="90046" y="86332"/>
                </a:lnTo>
                <a:lnTo>
                  <a:pt x="92982" y="91475"/>
                </a:lnTo>
                <a:lnTo>
                  <a:pt x="99089" y="95924"/>
                </a:lnTo>
                <a:lnTo>
                  <a:pt x="109357" y="99333"/>
                </a:lnTo>
                <a:lnTo>
                  <a:pt x="171704" y="112017"/>
                </a:lnTo>
                <a:lnTo>
                  <a:pt x="204353" y="123443"/>
                </a:lnTo>
                <a:lnTo>
                  <a:pt x="227245" y="141210"/>
                </a:lnTo>
                <a:lnTo>
                  <a:pt x="240727" y="164326"/>
                </a:lnTo>
                <a:lnTo>
                  <a:pt x="245144" y="191803"/>
                </a:lnTo>
                <a:lnTo>
                  <a:pt x="238989" y="218220"/>
                </a:lnTo>
                <a:close/>
              </a:path>
              <a:path w="245745" h="281305">
                <a:moveTo>
                  <a:pt x="163777" y="91412"/>
                </a:moveTo>
                <a:lnTo>
                  <a:pt x="159369" y="79630"/>
                </a:lnTo>
                <a:lnTo>
                  <a:pt x="150304" y="69682"/>
                </a:lnTo>
                <a:lnTo>
                  <a:pt x="136881" y="62806"/>
                </a:lnTo>
                <a:lnTo>
                  <a:pt x="119399" y="60238"/>
                </a:lnTo>
                <a:lnTo>
                  <a:pt x="233825" y="60238"/>
                </a:lnTo>
                <a:lnTo>
                  <a:pt x="240914" y="76088"/>
                </a:lnTo>
                <a:lnTo>
                  <a:pt x="163777" y="91412"/>
                </a:lnTo>
                <a:close/>
              </a:path>
              <a:path w="245745" h="281305">
                <a:moveTo>
                  <a:pt x="124679" y="281100"/>
                </a:moveTo>
                <a:lnTo>
                  <a:pt x="80161" y="276699"/>
                </a:lnTo>
                <a:lnTo>
                  <a:pt x="42328" y="262937"/>
                </a:lnTo>
                <a:lnTo>
                  <a:pt x="14502" y="238969"/>
                </a:lnTo>
                <a:lnTo>
                  <a:pt x="0" y="203954"/>
                </a:lnTo>
                <a:lnTo>
                  <a:pt x="82417" y="187047"/>
                </a:lnTo>
                <a:lnTo>
                  <a:pt x="88129" y="201503"/>
                </a:lnTo>
                <a:lnTo>
                  <a:pt x="98793" y="211154"/>
                </a:lnTo>
                <a:lnTo>
                  <a:pt x="113024" y="216545"/>
                </a:lnTo>
                <a:lnTo>
                  <a:pt x="129434" y="218220"/>
                </a:lnTo>
                <a:lnTo>
                  <a:pt x="238989" y="218220"/>
                </a:lnTo>
                <a:lnTo>
                  <a:pt x="236129" y="230498"/>
                </a:lnTo>
                <a:lnTo>
                  <a:pt x="211065" y="258444"/>
                </a:lnTo>
                <a:lnTo>
                  <a:pt x="172924" y="275395"/>
                </a:lnTo>
                <a:lnTo>
                  <a:pt x="124679" y="281100"/>
                </a:lnTo>
                <a:close/>
              </a:path>
            </a:pathLst>
          </a:custGeom>
          <a:solidFill>
            <a:srgbClr val="202120"/>
          </a:solidFill>
        </p:spPr>
        <p:txBody>
          <a:bodyPr wrap="square" lIns="0" tIns="0" rIns="0" bIns="0" rtlCol="0"/>
          <a:lstStyle/>
          <a:p>
            <a:endParaRPr/>
          </a:p>
        </p:txBody>
      </p:sp>
      <p:sp>
        <p:nvSpPr>
          <p:cNvPr id="24" name="object 24"/>
          <p:cNvSpPr/>
          <p:nvPr/>
        </p:nvSpPr>
        <p:spPr>
          <a:xfrm>
            <a:off x="4307727" y="679468"/>
            <a:ext cx="58419" cy="65405"/>
          </a:xfrm>
          <a:custGeom>
            <a:avLst/>
            <a:gdLst/>
            <a:ahLst/>
            <a:cxnLst/>
            <a:rect l="l" t="t" r="r" b="b"/>
            <a:pathLst>
              <a:path w="58420" h="65404">
                <a:moveTo>
                  <a:pt x="57817" y="13921"/>
                </a:moveTo>
                <a:lnTo>
                  <a:pt x="0" y="13921"/>
                </a:lnTo>
                <a:lnTo>
                  <a:pt x="0" y="0"/>
                </a:lnTo>
                <a:lnTo>
                  <a:pt x="57817" y="0"/>
                </a:lnTo>
                <a:lnTo>
                  <a:pt x="57817" y="13921"/>
                </a:lnTo>
                <a:close/>
              </a:path>
              <a:path w="58420" h="65404">
                <a:moveTo>
                  <a:pt x="36839" y="64784"/>
                </a:moveTo>
                <a:lnTo>
                  <a:pt x="20977" y="64784"/>
                </a:lnTo>
                <a:lnTo>
                  <a:pt x="20977" y="13921"/>
                </a:lnTo>
                <a:lnTo>
                  <a:pt x="36839" y="13921"/>
                </a:lnTo>
                <a:lnTo>
                  <a:pt x="36839" y="64784"/>
                </a:lnTo>
                <a:close/>
              </a:path>
            </a:pathLst>
          </a:custGeom>
          <a:solidFill>
            <a:srgbClr val="202120"/>
          </a:solidFill>
        </p:spPr>
        <p:txBody>
          <a:bodyPr wrap="square" lIns="0" tIns="0" rIns="0" bIns="0" rtlCol="0"/>
          <a:lstStyle/>
          <a:p>
            <a:endParaRPr/>
          </a:p>
        </p:txBody>
      </p:sp>
      <p:sp>
        <p:nvSpPr>
          <p:cNvPr id="25" name="object 25"/>
          <p:cNvSpPr/>
          <p:nvPr/>
        </p:nvSpPr>
        <p:spPr>
          <a:xfrm>
            <a:off x="4373895" y="679464"/>
            <a:ext cx="74930" cy="65405"/>
          </a:xfrm>
          <a:custGeom>
            <a:avLst/>
            <a:gdLst/>
            <a:ahLst/>
            <a:cxnLst/>
            <a:rect l="l" t="t" r="r" b="b"/>
            <a:pathLst>
              <a:path w="74929" h="65404">
                <a:moveTo>
                  <a:pt x="15472" y="64791"/>
                </a:moveTo>
                <a:lnTo>
                  <a:pt x="0" y="64791"/>
                </a:lnTo>
                <a:lnTo>
                  <a:pt x="0" y="0"/>
                </a:lnTo>
                <a:lnTo>
                  <a:pt x="15667" y="0"/>
                </a:lnTo>
                <a:lnTo>
                  <a:pt x="31583" y="30078"/>
                </a:lnTo>
                <a:lnTo>
                  <a:pt x="15472" y="30078"/>
                </a:lnTo>
                <a:lnTo>
                  <a:pt x="15472" y="64791"/>
                </a:lnTo>
                <a:close/>
              </a:path>
              <a:path w="74929" h="65404">
                <a:moveTo>
                  <a:pt x="53567" y="41104"/>
                </a:moveTo>
                <a:lnTo>
                  <a:pt x="37417" y="41104"/>
                </a:lnTo>
                <a:lnTo>
                  <a:pt x="59174" y="0"/>
                </a:lnTo>
                <a:lnTo>
                  <a:pt x="74744" y="0"/>
                </a:lnTo>
                <a:lnTo>
                  <a:pt x="74744" y="30273"/>
                </a:lnTo>
                <a:lnTo>
                  <a:pt x="59272" y="30273"/>
                </a:lnTo>
                <a:lnTo>
                  <a:pt x="53567" y="41104"/>
                </a:lnTo>
                <a:close/>
              </a:path>
              <a:path w="74929" h="65404">
                <a:moveTo>
                  <a:pt x="41092" y="64791"/>
                </a:moveTo>
                <a:lnTo>
                  <a:pt x="33749" y="64791"/>
                </a:lnTo>
                <a:lnTo>
                  <a:pt x="15472" y="30078"/>
                </a:lnTo>
                <a:lnTo>
                  <a:pt x="31583" y="30078"/>
                </a:lnTo>
                <a:lnTo>
                  <a:pt x="37417" y="41104"/>
                </a:lnTo>
                <a:lnTo>
                  <a:pt x="53567" y="41104"/>
                </a:lnTo>
                <a:lnTo>
                  <a:pt x="41092" y="64791"/>
                </a:lnTo>
                <a:close/>
              </a:path>
              <a:path w="74929" h="65404">
                <a:moveTo>
                  <a:pt x="74744" y="64791"/>
                </a:moveTo>
                <a:lnTo>
                  <a:pt x="59272" y="64791"/>
                </a:lnTo>
                <a:lnTo>
                  <a:pt x="59272" y="30273"/>
                </a:lnTo>
                <a:lnTo>
                  <a:pt x="74744" y="30273"/>
                </a:lnTo>
                <a:lnTo>
                  <a:pt x="74744" y="64791"/>
                </a:lnTo>
                <a:close/>
              </a:path>
            </a:pathLst>
          </a:custGeom>
          <a:solidFill>
            <a:srgbClr val="202120"/>
          </a:solidFill>
        </p:spPr>
        <p:txBody>
          <a:bodyPr wrap="square" lIns="0" tIns="0" rIns="0" bIns="0" rtlCol="0"/>
          <a:lstStyle/>
          <a:p>
            <a:endParaRPr/>
          </a:p>
        </p:txBody>
      </p:sp>
      <p:sp>
        <p:nvSpPr>
          <p:cNvPr id="26" name="object 26"/>
          <p:cNvSpPr/>
          <p:nvPr/>
        </p:nvSpPr>
        <p:spPr>
          <a:xfrm>
            <a:off x="2989659" y="679273"/>
            <a:ext cx="84455" cy="266065"/>
          </a:xfrm>
          <a:custGeom>
            <a:avLst/>
            <a:gdLst/>
            <a:ahLst/>
            <a:cxnLst/>
            <a:rect l="l" t="t" r="r" b="b"/>
            <a:pathLst>
              <a:path w="84455" h="266065">
                <a:moveTo>
                  <a:pt x="0" y="0"/>
                </a:moveTo>
                <a:lnTo>
                  <a:pt x="84044" y="0"/>
                </a:lnTo>
                <a:lnTo>
                  <a:pt x="84044" y="266008"/>
                </a:lnTo>
                <a:lnTo>
                  <a:pt x="0" y="266008"/>
                </a:lnTo>
                <a:lnTo>
                  <a:pt x="0" y="0"/>
                </a:lnTo>
                <a:close/>
              </a:path>
            </a:pathLst>
          </a:custGeom>
          <a:solidFill>
            <a:srgbClr val="202120"/>
          </a:solidFill>
        </p:spPr>
        <p:txBody>
          <a:bodyPr wrap="square" lIns="0" tIns="0" rIns="0" bIns="0" rtlCol="0"/>
          <a:lstStyle/>
          <a:p>
            <a:endParaRPr/>
          </a:p>
        </p:txBody>
      </p:sp>
      <p:sp>
        <p:nvSpPr>
          <p:cNvPr id="27" name="object 27"/>
          <p:cNvSpPr/>
          <p:nvPr/>
        </p:nvSpPr>
        <p:spPr>
          <a:xfrm>
            <a:off x="3111694"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084" y="77910"/>
                </a:lnTo>
                <a:lnTo>
                  <a:pt x="119380" y="83302"/>
                </a:lnTo>
                <a:lnTo>
                  <a:pt x="97574" y="98005"/>
                </a:lnTo>
                <a:lnTo>
                  <a:pt x="82873" y="119813"/>
                </a:lnTo>
                <a:lnTo>
                  <a:pt x="77482" y="146520"/>
                </a:lnTo>
                <a:lnTo>
                  <a:pt x="82873" y="173228"/>
                </a:lnTo>
                <a:lnTo>
                  <a:pt x="97574" y="195039"/>
                </a:lnTo>
                <a:lnTo>
                  <a:pt x="119380" y="209745"/>
                </a:lnTo>
                <a:lnTo>
                  <a:pt x="146084" y="215138"/>
                </a:lnTo>
                <a:lnTo>
                  <a:pt x="272900" y="215138"/>
                </a:lnTo>
                <a:lnTo>
                  <a:pt x="263982" y="232381"/>
                </a:lnTo>
                <a:lnTo>
                  <a:pt x="232359" y="264006"/>
                </a:lnTo>
                <a:lnTo>
                  <a:pt x="192257" y="284746"/>
                </a:lnTo>
                <a:lnTo>
                  <a:pt x="146084" y="292193"/>
                </a:lnTo>
                <a:close/>
              </a:path>
              <a:path w="292735" h="292734">
                <a:moveTo>
                  <a:pt x="272900" y="215138"/>
                </a:moveTo>
                <a:lnTo>
                  <a:pt x="146084" y="215138"/>
                </a:lnTo>
                <a:lnTo>
                  <a:pt x="172789" y="209745"/>
                </a:lnTo>
                <a:lnTo>
                  <a:pt x="194598" y="195039"/>
                </a:lnTo>
                <a:lnTo>
                  <a:pt x="209302" y="173228"/>
                </a:lnTo>
                <a:lnTo>
                  <a:pt x="214694" y="146520"/>
                </a:lnTo>
                <a:lnTo>
                  <a:pt x="209302" y="119813"/>
                </a:lnTo>
                <a:lnTo>
                  <a:pt x="194598" y="98005"/>
                </a:lnTo>
                <a:lnTo>
                  <a:pt x="172789" y="83302"/>
                </a:lnTo>
                <a:lnTo>
                  <a:pt x="146084"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28" name="object 28"/>
          <p:cNvSpPr/>
          <p:nvPr/>
        </p:nvSpPr>
        <p:spPr>
          <a:xfrm>
            <a:off x="2980705" y="535262"/>
            <a:ext cx="102235" cy="102235"/>
          </a:xfrm>
          <a:custGeom>
            <a:avLst/>
            <a:gdLst/>
            <a:ahLst/>
            <a:cxnLst/>
            <a:rect l="l" t="t" r="r" b="b"/>
            <a:pathLst>
              <a:path w="102235" h="102234">
                <a:moveTo>
                  <a:pt x="50977" y="101965"/>
                </a:moveTo>
                <a:lnTo>
                  <a:pt x="31134" y="97959"/>
                </a:lnTo>
                <a:lnTo>
                  <a:pt x="14930" y="87033"/>
                </a:lnTo>
                <a:lnTo>
                  <a:pt x="4005" y="70828"/>
                </a:lnTo>
                <a:lnTo>
                  <a:pt x="0" y="50982"/>
                </a:lnTo>
                <a:lnTo>
                  <a:pt x="4005" y="31137"/>
                </a:lnTo>
                <a:lnTo>
                  <a:pt x="14930" y="14932"/>
                </a:lnTo>
                <a:lnTo>
                  <a:pt x="31134" y="4006"/>
                </a:lnTo>
                <a:lnTo>
                  <a:pt x="50977" y="0"/>
                </a:lnTo>
                <a:lnTo>
                  <a:pt x="70820" y="4006"/>
                </a:lnTo>
                <a:lnTo>
                  <a:pt x="87024" y="14932"/>
                </a:lnTo>
                <a:lnTo>
                  <a:pt x="97948" y="31137"/>
                </a:lnTo>
                <a:lnTo>
                  <a:pt x="101954" y="50982"/>
                </a:lnTo>
                <a:lnTo>
                  <a:pt x="97948" y="70828"/>
                </a:lnTo>
                <a:lnTo>
                  <a:pt x="87024" y="87033"/>
                </a:lnTo>
                <a:lnTo>
                  <a:pt x="70820" y="97959"/>
                </a:lnTo>
                <a:lnTo>
                  <a:pt x="50977" y="101965"/>
                </a:lnTo>
                <a:close/>
              </a:path>
            </a:pathLst>
          </a:custGeom>
          <a:solidFill>
            <a:srgbClr val="202120"/>
          </a:solidFill>
        </p:spPr>
        <p:txBody>
          <a:bodyPr wrap="square" lIns="0" tIns="0" rIns="0" bIns="0" rtlCol="0"/>
          <a:lstStyle/>
          <a:p>
            <a:endParaRPr/>
          </a:p>
        </p:txBody>
      </p:sp>
      <p:sp>
        <p:nvSpPr>
          <p:cNvPr id="29" name="object 29"/>
          <p:cNvSpPr/>
          <p:nvPr/>
        </p:nvSpPr>
        <p:spPr>
          <a:xfrm>
            <a:off x="3739856"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399" y="77910"/>
                </a:lnTo>
                <a:lnTo>
                  <a:pt x="119695" y="83302"/>
                </a:lnTo>
                <a:lnTo>
                  <a:pt x="97889" y="98005"/>
                </a:lnTo>
                <a:lnTo>
                  <a:pt x="83188" y="119813"/>
                </a:lnTo>
                <a:lnTo>
                  <a:pt x="77797" y="146520"/>
                </a:lnTo>
                <a:lnTo>
                  <a:pt x="83188" y="173228"/>
                </a:lnTo>
                <a:lnTo>
                  <a:pt x="97889" y="195039"/>
                </a:lnTo>
                <a:lnTo>
                  <a:pt x="119695" y="209745"/>
                </a:lnTo>
                <a:lnTo>
                  <a:pt x="146399" y="215138"/>
                </a:lnTo>
                <a:lnTo>
                  <a:pt x="272900" y="215138"/>
                </a:lnTo>
                <a:lnTo>
                  <a:pt x="263982" y="232381"/>
                </a:lnTo>
                <a:lnTo>
                  <a:pt x="232359" y="264006"/>
                </a:lnTo>
                <a:lnTo>
                  <a:pt x="192257" y="284746"/>
                </a:lnTo>
                <a:lnTo>
                  <a:pt x="146084" y="292193"/>
                </a:lnTo>
                <a:close/>
              </a:path>
              <a:path w="292735" h="292734">
                <a:moveTo>
                  <a:pt x="272900" y="215138"/>
                </a:moveTo>
                <a:lnTo>
                  <a:pt x="146399" y="215138"/>
                </a:lnTo>
                <a:lnTo>
                  <a:pt x="173104" y="209745"/>
                </a:lnTo>
                <a:lnTo>
                  <a:pt x="194913" y="195039"/>
                </a:lnTo>
                <a:lnTo>
                  <a:pt x="209617" y="173228"/>
                </a:lnTo>
                <a:lnTo>
                  <a:pt x="215009" y="146520"/>
                </a:lnTo>
                <a:lnTo>
                  <a:pt x="209617" y="119813"/>
                </a:lnTo>
                <a:lnTo>
                  <a:pt x="194913" y="98005"/>
                </a:lnTo>
                <a:lnTo>
                  <a:pt x="173104" y="83302"/>
                </a:lnTo>
                <a:lnTo>
                  <a:pt x="146399"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30" name="object 3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31" name="object 3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763" y="5036827"/>
            <a:ext cx="8156575" cy="0"/>
          </a:xfrm>
          <a:custGeom>
            <a:avLst/>
            <a:gdLst/>
            <a:ahLst/>
            <a:cxnLst/>
            <a:rect l="l" t="t" r="r" b="b"/>
            <a:pathLst>
              <a:path w="8156575">
                <a:moveTo>
                  <a:pt x="0" y="0"/>
                </a:moveTo>
                <a:lnTo>
                  <a:pt x="8156435" y="0"/>
                </a:lnTo>
              </a:path>
            </a:pathLst>
          </a:custGeom>
          <a:ln w="6350">
            <a:solidFill>
              <a:srgbClr val="B8BABC"/>
            </a:solidFill>
          </a:ln>
        </p:spPr>
        <p:txBody>
          <a:bodyPr wrap="square" lIns="0" tIns="0" rIns="0" bIns="0" rtlCol="0"/>
          <a:lstStyle/>
          <a:p>
            <a:endParaRPr/>
          </a:p>
        </p:txBody>
      </p:sp>
      <p:sp>
        <p:nvSpPr>
          <p:cNvPr id="3" name="object 3"/>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4" name="object 4"/>
          <p:cNvSpPr/>
          <p:nvPr/>
        </p:nvSpPr>
        <p:spPr>
          <a:xfrm>
            <a:off x="369525" y="1146351"/>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5" name="object 5"/>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6" name="object 6"/>
          <p:cNvSpPr/>
          <p:nvPr/>
        </p:nvSpPr>
        <p:spPr>
          <a:xfrm>
            <a:off x="5408752" y="372701"/>
            <a:ext cx="0" cy="4661535"/>
          </a:xfrm>
          <a:custGeom>
            <a:avLst/>
            <a:gdLst/>
            <a:ahLst/>
            <a:cxnLst/>
            <a:rect l="l" t="t" r="r" b="b"/>
            <a:pathLst>
              <a:path h="4661535">
                <a:moveTo>
                  <a:pt x="0" y="0"/>
                </a:moveTo>
                <a:lnTo>
                  <a:pt x="0" y="4660950"/>
                </a:lnTo>
              </a:path>
            </a:pathLst>
          </a:custGeom>
          <a:ln w="6350">
            <a:solidFill>
              <a:srgbClr val="C9CACC"/>
            </a:solidFill>
          </a:ln>
        </p:spPr>
        <p:txBody>
          <a:bodyPr wrap="square" lIns="0" tIns="0" rIns="0" bIns="0" rtlCol="0"/>
          <a:lstStyle/>
          <a:p>
            <a:endParaRPr/>
          </a:p>
        </p:txBody>
      </p:sp>
      <p:sp>
        <p:nvSpPr>
          <p:cNvPr id="7" name="object 7"/>
          <p:cNvSpPr/>
          <p:nvPr/>
        </p:nvSpPr>
        <p:spPr>
          <a:xfrm>
            <a:off x="369525" y="1923178"/>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8" name="object 8"/>
          <p:cNvSpPr/>
          <p:nvPr/>
        </p:nvSpPr>
        <p:spPr>
          <a:xfrm>
            <a:off x="369525" y="3476825"/>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9" name="object 9"/>
          <p:cNvSpPr/>
          <p:nvPr/>
        </p:nvSpPr>
        <p:spPr>
          <a:xfrm>
            <a:off x="369525" y="425365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270000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1" name="object 1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3" name="object 13"/>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15" name="object 15"/>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16" name="object 16"/>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17" name="object 17"/>
          <p:cNvSpPr/>
          <p:nvPr/>
        </p:nvSpPr>
        <p:spPr>
          <a:xfrm>
            <a:off x="363156" y="8489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8" name="object 18"/>
          <p:cNvSpPr/>
          <p:nvPr/>
        </p:nvSpPr>
        <p:spPr>
          <a:xfrm>
            <a:off x="372706" y="6616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19" name="object 19"/>
          <p:cNvSpPr/>
          <p:nvPr/>
        </p:nvSpPr>
        <p:spPr>
          <a:xfrm>
            <a:off x="363156" y="6521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0" name="object 20"/>
          <p:cNvSpPr/>
          <p:nvPr/>
        </p:nvSpPr>
        <p:spPr>
          <a:xfrm>
            <a:off x="569861" y="66160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21" name="object 21"/>
          <p:cNvSpPr txBox="1"/>
          <p:nvPr/>
        </p:nvSpPr>
        <p:spPr>
          <a:xfrm>
            <a:off x="439567" y="618567"/>
            <a:ext cx="97155" cy="259715"/>
          </a:xfrm>
          <a:prstGeom prst="rect">
            <a:avLst/>
          </a:prstGeom>
        </p:spPr>
        <p:txBody>
          <a:bodyPr vert="horz" wrap="square" lIns="0" tIns="0" rIns="0" bIns="0" rtlCol="0">
            <a:spAutoFit/>
          </a:bodyPr>
          <a:lstStyle/>
          <a:p>
            <a:pPr marL="12700">
              <a:lnSpc>
                <a:spcPct val="100000"/>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22" name="object 22"/>
          <p:cNvSpPr txBox="1"/>
          <p:nvPr/>
        </p:nvSpPr>
        <p:spPr>
          <a:xfrm>
            <a:off x="626878" y="657067"/>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23" name="object 23"/>
          <p:cNvSpPr/>
          <p:nvPr/>
        </p:nvSpPr>
        <p:spPr>
          <a:xfrm>
            <a:off x="363156" y="16287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4" name="object 24"/>
          <p:cNvSpPr/>
          <p:nvPr/>
        </p:nvSpPr>
        <p:spPr>
          <a:xfrm>
            <a:off x="372706" y="144014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5" name="object 25"/>
          <p:cNvSpPr/>
          <p:nvPr/>
        </p:nvSpPr>
        <p:spPr>
          <a:xfrm>
            <a:off x="363156" y="14306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6" name="object 26"/>
          <p:cNvSpPr/>
          <p:nvPr/>
        </p:nvSpPr>
        <p:spPr>
          <a:xfrm>
            <a:off x="569861" y="1440548"/>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7" name="object 27"/>
          <p:cNvSpPr txBox="1"/>
          <p:nvPr/>
        </p:nvSpPr>
        <p:spPr>
          <a:xfrm>
            <a:off x="411288" y="1382493"/>
            <a:ext cx="140335" cy="274320"/>
          </a:xfrm>
          <a:prstGeom prst="rect">
            <a:avLst/>
          </a:prstGeom>
        </p:spPr>
        <p:txBody>
          <a:bodyPr vert="horz" wrap="square" lIns="0" tIns="0" rIns="0" bIns="0" rtlCol="0">
            <a:spAutoFit/>
          </a:bodyPr>
          <a:lstStyle/>
          <a:p>
            <a:pPr marL="12700">
              <a:lnSpc>
                <a:spcPct val="100000"/>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28" name="object 28"/>
          <p:cNvSpPr txBox="1"/>
          <p:nvPr/>
        </p:nvSpPr>
        <p:spPr>
          <a:xfrm>
            <a:off x="626878" y="1441413"/>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
        <p:nvSpPr>
          <p:cNvPr id="29" name="object 29"/>
          <p:cNvSpPr/>
          <p:nvPr/>
        </p:nvSpPr>
        <p:spPr>
          <a:xfrm>
            <a:off x="363156" y="24072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0" name="object 30"/>
          <p:cNvSpPr/>
          <p:nvPr/>
        </p:nvSpPr>
        <p:spPr>
          <a:xfrm>
            <a:off x="372706" y="221992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31" name="object 31"/>
          <p:cNvSpPr/>
          <p:nvPr/>
        </p:nvSpPr>
        <p:spPr>
          <a:xfrm>
            <a:off x="363156" y="221039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2" name="object 32"/>
          <p:cNvSpPr/>
          <p:nvPr/>
        </p:nvSpPr>
        <p:spPr>
          <a:xfrm>
            <a:off x="569861" y="2219451"/>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33" name="object 33"/>
          <p:cNvSpPr txBox="1"/>
          <p:nvPr/>
        </p:nvSpPr>
        <p:spPr>
          <a:xfrm>
            <a:off x="413087" y="2156971"/>
            <a:ext cx="127635" cy="259715"/>
          </a:xfrm>
          <a:prstGeom prst="rect">
            <a:avLst/>
          </a:prstGeom>
        </p:spPr>
        <p:txBody>
          <a:bodyPr vert="horz" wrap="square" lIns="0" tIns="0" rIns="0" bIns="0" rtlCol="0">
            <a:spAutoFit/>
          </a:bodyPr>
          <a:lstStyle/>
          <a:p>
            <a:pPr marL="12700">
              <a:lnSpc>
                <a:spcPct val="100000"/>
              </a:lnSpc>
            </a:pPr>
            <a:r>
              <a:rPr sz="1575" b="1" baseline="-21164" dirty="0">
                <a:solidFill>
                  <a:srgbClr val="58595B"/>
                </a:solidFill>
                <a:latin typeface="Arial"/>
                <a:cs typeface="Arial"/>
              </a:rPr>
              <a:t>p</a:t>
            </a:r>
            <a:r>
              <a:rPr sz="450" spc="10" dirty="0">
                <a:solidFill>
                  <a:srgbClr val="58595B"/>
                </a:solidFill>
                <a:latin typeface="Arial"/>
                <a:cs typeface="Arial"/>
              </a:rPr>
              <a:t>r</a:t>
            </a:r>
            <a:endParaRPr sz="450">
              <a:latin typeface="Arial"/>
              <a:cs typeface="Arial"/>
            </a:endParaRPr>
          </a:p>
        </p:txBody>
      </p:sp>
      <p:sp>
        <p:nvSpPr>
          <p:cNvPr id="34" name="object 34"/>
          <p:cNvSpPr txBox="1"/>
          <p:nvPr/>
        </p:nvSpPr>
        <p:spPr>
          <a:xfrm>
            <a:off x="626878" y="2220282"/>
            <a:ext cx="883919"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p:txBody>
      </p:sp>
      <p:sp>
        <p:nvSpPr>
          <p:cNvPr id="35" name="object 35"/>
          <p:cNvSpPr txBox="1"/>
          <p:nvPr/>
        </p:nvSpPr>
        <p:spPr>
          <a:xfrm>
            <a:off x="2592437" y="2183928"/>
            <a:ext cx="857250" cy="254635"/>
          </a:xfrm>
          <a:prstGeom prst="rect">
            <a:avLst/>
          </a:prstGeom>
        </p:spPr>
        <p:txBody>
          <a:bodyPr vert="horz" wrap="square" lIns="0" tIns="0" rIns="0" bIns="0" rtlCol="0">
            <a:spAutoFit/>
          </a:bodyPr>
          <a:lstStyle/>
          <a:p>
            <a:pPr marL="12700">
              <a:lnSpc>
                <a:spcPct val="100000"/>
              </a:lnSpc>
            </a:pPr>
            <a:r>
              <a:rPr sz="1500" spc="15" dirty="0">
                <a:solidFill>
                  <a:srgbClr val="8E9C9C"/>
                </a:solidFill>
                <a:latin typeface="Calibri"/>
                <a:cs typeface="Calibri"/>
              </a:rPr>
              <a:t>e</a:t>
            </a:r>
            <a:r>
              <a:rPr sz="1500" spc="-55" dirty="0">
                <a:solidFill>
                  <a:srgbClr val="8E9C9C"/>
                </a:solidFill>
                <a:latin typeface="Calibri"/>
                <a:cs typeface="Calibri"/>
              </a:rPr>
              <a:t>n</a:t>
            </a:r>
            <a:r>
              <a:rPr sz="1500" spc="25" dirty="0">
                <a:solidFill>
                  <a:srgbClr val="8E9C9C"/>
                </a:solidFill>
                <a:latin typeface="Calibri"/>
                <a:cs typeface="Calibri"/>
              </a:rPr>
              <a:t>e</a:t>
            </a:r>
            <a:r>
              <a:rPr sz="1500" spc="-15" dirty="0">
                <a:solidFill>
                  <a:srgbClr val="8E9C9C"/>
                </a:solidFill>
                <a:latin typeface="Calibri"/>
                <a:cs typeface="Calibri"/>
              </a:rPr>
              <a:t>r</a:t>
            </a:r>
            <a:r>
              <a:rPr sz="1500" spc="80" dirty="0">
                <a:solidFill>
                  <a:srgbClr val="8E9C9C"/>
                </a:solidFill>
                <a:latin typeface="Calibri"/>
                <a:cs typeface="Calibri"/>
              </a:rPr>
              <a:t>g</a:t>
            </a:r>
            <a:r>
              <a:rPr sz="1500" spc="15" dirty="0">
                <a:solidFill>
                  <a:srgbClr val="8E9C9C"/>
                </a:solidFill>
                <a:latin typeface="Calibri"/>
                <a:cs typeface="Calibri"/>
              </a:rPr>
              <a:t>i</a:t>
            </a:r>
            <a:r>
              <a:rPr sz="1500" spc="85" dirty="0">
                <a:solidFill>
                  <a:srgbClr val="8E9C9C"/>
                </a:solidFill>
                <a:latin typeface="Calibri"/>
                <a:cs typeface="Calibri"/>
              </a:rPr>
              <a:t>s</a:t>
            </a:r>
            <a:r>
              <a:rPr sz="1500" spc="50" dirty="0">
                <a:solidFill>
                  <a:srgbClr val="8E9C9C"/>
                </a:solidFill>
                <a:latin typeface="Calibri"/>
                <a:cs typeface="Calibri"/>
              </a:rPr>
              <a:t>i</a:t>
            </a:r>
            <a:r>
              <a:rPr sz="1500" spc="-35" dirty="0">
                <a:solidFill>
                  <a:srgbClr val="8E9C9C"/>
                </a:solidFill>
                <a:latin typeface="Calibri"/>
                <a:cs typeface="Calibri"/>
              </a:rPr>
              <a:t>n</a:t>
            </a:r>
            <a:r>
              <a:rPr sz="1500" spc="55" dirty="0">
                <a:solidFill>
                  <a:srgbClr val="8E9C9C"/>
                </a:solidFill>
                <a:latin typeface="Calibri"/>
                <a:cs typeface="Calibri"/>
              </a:rPr>
              <a:t>g</a:t>
            </a:r>
            <a:endParaRPr sz="1500">
              <a:latin typeface="Calibri"/>
              <a:cs typeface="Calibri"/>
            </a:endParaRPr>
          </a:p>
        </p:txBody>
      </p:sp>
      <p:sp>
        <p:nvSpPr>
          <p:cNvPr id="36" name="object 36"/>
          <p:cNvSpPr txBox="1"/>
          <p:nvPr/>
        </p:nvSpPr>
        <p:spPr>
          <a:xfrm>
            <a:off x="3631894" y="2183928"/>
            <a:ext cx="1021080" cy="254635"/>
          </a:xfrm>
          <a:prstGeom prst="rect">
            <a:avLst/>
          </a:prstGeom>
        </p:spPr>
        <p:txBody>
          <a:bodyPr vert="horz" wrap="square" lIns="0" tIns="0" rIns="0" bIns="0" rtlCol="0">
            <a:spAutoFit/>
          </a:bodyPr>
          <a:lstStyle/>
          <a:p>
            <a:pPr marL="12700">
              <a:lnSpc>
                <a:spcPct val="100000"/>
              </a:lnSpc>
            </a:pPr>
            <a:r>
              <a:rPr sz="1500" spc="25" dirty="0">
                <a:solidFill>
                  <a:srgbClr val="8E9C9C"/>
                </a:solidFill>
                <a:latin typeface="Calibri"/>
                <a:cs typeface="Calibri"/>
              </a:rPr>
              <a:t>pportunities</a:t>
            </a:r>
            <a:endParaRPr sz="1500">
              <a:latin typeface="Calibri"/>
              <a:cs typeface="Calibri"/>
            </a:endParaRPr>
          </a:p>
        </p:txBody>
      </p:sp>
      <p:sp>
        <p:nvSpPr>
          <p:cNvPr id="37" name="object 37"/>
          <p:cNvSpPr/>
          <p:nvPr/>
        </p:nvSpPr>
        <p:spPr>
          <a:xfrm>
            <a:off x="3498981" y="2261721"/>
            <a:ext cx="133985" cy="130175"/>
          </a:xfrm>
          <a:custGeom>
            <a:avLst/>
            <a:gdLst/>
            <a:ahLst/>
            <a:cxnLst/>
            <a:rect l="l" t="t" r="r" b="b"/>
            <a:pathLst>
              <a:path w="133985" h="130175">
                <a:moveTo>
                  <a:pt x="66861" y="129625"/>
                </a:moveTo>
                <a:lnTo>
                  <a:pt x="40838" y="124532"/>
                </a:lnTo>
                <a:lnTo>
                  <a:pt x="19585" y="110641"/>
                </a:lnTo>
                <a:lnTo>
                  <a:pt x="5254" y="90038"/>
                </a:lnTo>
                <a:lnTo>
                  <a:pt x="0" y="64808"/>
                </a:lnTo>
                <a:lnTo>
                  <a:pt x="5254" y="39580"/>
                </a:lnTo>
                <a:lnTo>
                  <a:pt x="19585" y="18980"/>
                </a:lnTo>
                <a:lnTo>
                  <a:pt x="40838" y="5092"/>
                </a:lnTo>
                <a:lnTo>
                  <a:pt x="66861" y="0"/>
                </a:lnTo>
                <a:lnTo>
                  <a:pt x="92885" y="5092"/>
                </a:lnTo>
                <a:lnTo>
                  <a:pt x="114138" y="18980"/>
                </a:lnTo>
                <a:lnTo>
                  <a:pt x="124979" y="34564"/>
                </a:lnTo>
                <a:lnTo>
                  <a:pt x="66861" y="34564"/>
                </a:lnTo>
                <a:lnTo>
                  <a:pt x="54638" y="36955"/>
                </a:lnTo>
                <a:lnTo>
                  <a:pt x="44659" y="43476"/>
                </a:lnTo>
                <a:lnTo>
                  <a:pt x="37932" y="53150"/>
                </a:lnTo>
                <a:lnTo>
                  <a:pt x="35465" y="64998"/>
                </a:lnTo>
                <a:lnTo>
                  <a:pt x="37932" y="76847"/>
                </a:lnTo>
                <a:lnTo>
                  <a:pt x="44659" y="86524"/>
                </a:lnTo>
                <a:lnTo>
                  <a:pt x="54638" y="93048"/>
                </a:lnTo>
                <a:lnTo>
                  <a:pt x="66861" y="95441"/>
                </a:lnTo>
                <a:lnTo>
                  <a:pt x="124710" y="95441"/>
                </a:lnTo>
                <a:lnTo>
                  <a:pt x="114138" y="110641"/>
                </a:lnTo>
                <a:lnTo>
                  <a:pt x="92885" y="124532"/>
                </a:lnTo>
                <a:lnTo>
                  <a:pt x="66861" y="129625"/>
                </a:lnTo>
                <a:close/>
              </a:path>
              <a:path w="133985" h="130175">
                <a:moveTo>
                  <a:pt x="124710" y="95441"/>
                </a:moveTo>
                <a:lnTo>
                  <a:pt x="66861" y="95441"/>
                </a:lnTo>
                <a:lnTo>
                  <a:pt x="79085" y="93048"/>
                </a:lnTo>
                <a:lnTo>
                  <a:pt x="89064" y="86524"/>
                </a:lnTo>
                <a:lnTo>
                  <a:pt x="95791" y="76847"/>
                </a:lnTo>
                <a:lnTo>
                  <a:pt x="98258" y="64998"/>
                </a:lnTo>
                <a:lnTo>
                  <a:pt x="95791" y="53150"/>
                </a:lnTo>
                <a:lnTo>
                  <a:pt x="89064" y="43476"/>
                </a:lnTo>
                <a:lnTo>
                  <a:pt x="79085" y="36955"/>
                </a:lnTo>
                <a:lnTo>
                  <a:pt x="66861" y="34564"/>
                </a:lnTo>
                <a:lnTo>
                  <a:pt x="124979" y="34564"/>
                </a:lnTo>
                <a:lnTo>
                  <a:pt x="128468" y="39580"/>
                </a:lnTo>
                <a:lnTo>
                  <a:pt x="133723" y="64808"/>
                </a:lnTo>
                <a:lnTo>
                  <a:pt x="128468" y="90038"/>
                </a:lnTo>
                <a:lnTo>
                  <a:pt x="124710" y="95441"/>
                </a:lnTo>
                <a:close/>
              </a:path>
            </a:pathLst>
          </a:custGeom>
          <a:solidFill>
            <a:srgbClr val="8E9C9C"/>
          </a:solidFill>
        </p:spPr>
        <p:txBody>
          <a:bodyPr wrap="square" lIns="0" tIns="0" rIns="0" bIns="0" rtlCol="0"/>
          <a:lstStyle/>
          <a:p>
            <a:endParaRPr/>
          </a:p>
        </p:txBody>
      </p:sp>
      <p:sp>
        <p:nvSpPr>
          <p:cNvPr id="38" name="object 38"/>
          <p:cNvSpPr/>
          <p:nvPr/>
        </p:nvSpPr>
        <p:spPr>
          <a:xfrm>
            <a:off x="3439034" y="2203639"/>
            <a:ext cx="46990" cy="45720"/>
          </a:xfrm>
          <a:custGeom>
            <a:avLst/>
            <a:gdLst/>
            <a:ahLst/>
            <a:cxnLst/>
            <a:rect l="l" t="t" r="r" b="b"/>
            <a:pathLst>
              <a:path w="46989" h="45719">
                <a:moveTo>
                  <a:pt x="23327" y="45237"/>
                </a:moveTo>
                <a:lnTo>
                  <a:pt x="14245" y="43459"/>
                </a:lnTo>
                <a:lnTo>
                  <a:pt x="6830" y="38610"/>
                </a:lnTo>
                <a:lnTo>
                  <a:pt x="1832" y="31419"/>
                </a:lnTo>
                <a:lnTo>
                  <a:pt x="0" y="22614"/>
                </a:lnTo>
                <a:lnTo>
                  <a:pt x="1832" y="13814"/>
                </a:lnTo>
                <a:lnTo>
                  <a:pt x="6830" y="6625"/>
                </a:lnTo>
                <a:lnTo>
                  <a:pt x="14245" y="1777"/>
                </a:lnTo>
                <a:lnTo>
                  <a:pt x="23327" y="0"/>
                </a:lnTo>
                <a:lnTo>
                  <a:pt x="32409" y="1777"/>
                </a:lnTo>
                <a:lnTo>
                  <a:pt x="39824" y="6625"/>
                </a:lnTo>
                <a:lnTo>
                  <a:pt x="44822" y="13814"/>
                </a:lnTo>
                <a:lnTo>
                  <a:pt x="46655" y="22614"/>
                </a:lnTo>
                <a:lnTo>
                  <a:pt x="44822" y="31419"/>
                </a:lnTo>
                <a:lnTo>
                  <a:pt x="39824" y="38610"/>
                </a:lnTo>
                <a:lnTo>
                  <a:pt x="32409" y="43459"/>
                </a:lnTo>
                <a:lnTo>
                  <a:pt x="23327" y="45237"/>
                </a:lnTo>
                <a:close/>
              </a:path>
            </a:pathLst>
          </a:custGeom>
          <a:solidFill>
            <a:srgbClr val="8E9C9C"/>
          </a:solidFill>
        </p:spPr>
        <p:txBody>
          <a:bodyPr wrap="square" lIns="0" tIns="0" rIns="0" bIns="0" rtlCol="0"/>
          <a:lstStyle/>
          <a:p>
            <a:endParaRPr/>
          </a:p>
        </p:txBody>
      </p:sp>
      <p:sp>
        <p:nvSpPr>
          <p:cNvPr id="39" name="object 39"/>
          <p:cNvSpPr txBox="1"/>
          <p:nvPr/>
        </p:nvSpPr>
        <p:spPr>
          <a:xfrm>
            <a:off x="3108476" y="1371589"/>
            <a:ext cx="1029335" cy="287655"/>
          </a:xfrm>
          <a:prstGeom prst="rect">
            <a:avLst/>
          </a:prstGeom>
        </p:spPr>
        <p:txBody>
          <a:bodyPr vert="horz" wrap="square" lIns="0" tIns="0" rIns="0" bIns="0" rtlCol="0">
            <a:spAutoFit/>
          </a:bodyPr>
          <a:lstStyle/>
          <a:p>
            <a:pPr marL="12700">
              <a:lnSpc>
                <a:spcPct val="100000"/>
              </a:lnSpc>
            </a:pPr>
            <a:r>
              <a:rPr sz="1800" b="1" spc="-40" dirty="0">
                <a:solidFill>
                  <a:srgbClr val="202120"/>
                </a:solidFill>
                <a:latin typeface="Bookman Old Style"/>
                <a:cs typeface="Bookman Old Style"/>
              </a:rPr>
              <a:t>ventures</a:t>
            </a:r>
            <a:endParaRPr sz="1800">
              <a:latin typeface="Bookman Old Style"/>
              <a:cs typeface="Bookman Old Style"/>
            </a:endParaRPr>
          </a:p>
        </p:txBody>
      </p:sp>
      <p:sp>
        <p:nvSpPr>
          <p:cNvPr id="40" name="object 40"/>
          <p:cNvSpPr/>
          <p:nvPr/>
        </p:nvSpPr>
        <p:spPr>
          <a:xfrm>
            <a:off x="3439588" y="672078"/>
            <a:ext cx="269240" cy="273685"/>
          </a:xfrm>
          <a:custGeom>
            <a:avLst/>
            <a:gdLst/>
            <a:ahLst/>
            <a:cxnLst/>
            <a:rect l="l" t="t" r="r" b="b"/>
            <a:pathLst>
              <a:path w="269239" h="273684">
                <a:moveTo>
                  <a:pt x="242409" y="33281"/>
                </a:moveTo>
                <a:lnTo>
                  <a:pt x="84532" y="33281"/>
                </a:lnTo>
                <a:lnTo>
                  <a:pt x="101035" y="19166"/>
                </a:lnTo>
                <a:lnTo>
                  <a:pt x="120262" y="8716"/>
                </a:lnTo>
                <a:lnTo>
                  <a:pt x="141964" y="2228"/>
                </a:lnTo>
                <a:lnTo>
                  <a:pt x="165892" y="0"/>
                </a:lnTo>
                <a:lnTo>
                  <a:pt x="208068" y="7891"/>
                </a:lnTo>
                <a:lnTo>
                  <a:pt x="240586" y="30247"/>
                </a:lnTo>
                <a:lnTo>
                  <a:pt x="242409" y="33281"/>
                </a:lnTo>
                <a:close/>
              </a:path>
              <a:path w="269239" h="273684">
                <a:moveTo>
                  <a:pt x="84532" y="273171"/>
                </a:moveTo>
                <a:lnTo>
                  <a:pt x="0" y="273171"/>
                </a:lnTo>
                <a:lnTo>
                  <a:pt x="0" y="7920"/>
                </a:lnTo>
                <a:lnTo>
                  <a:pt x="84532" y="7920"/>
                </a:lnTo>
                <a:lnTo>
                  <a:pt x="84532" y="33281"/>
                </a:lnTo>
                <a:lnTo>
                  <a:pt x="242409" y="33281"/>
                </a:lnTo>
                <a:lnTo>
                  <a:pt x="261514" y="65085"/>
                </a:lnTo>
                <a:lnTo>
                  <a:pt x="263310" y="76080"/>
                </a:lnTo>
                <a:lnTo>
                  <a:pt x="139477" y="76080"/>
                </a:lnTo>
                <a:lnTo>
                  <a:pt x="116850" y="80431"/>
                </a:lnTo>
                <a:lnTo>
                  <a:pt x="99522" y="93847"/>
                </a:lnTo>
                <a:lnTo>
                  <a:pt x="88436" y="116872"/>
                </a:lnTo>
                <a:lnTo>
                  <a:pt x="84532" y="150053"/>
                </a:lnTo>
                <a:lnTo>
                  <a:pt x="84532" y="273171"/>
                </a:lnTo>
                <a:close/>
              </a:path>
              <a:path w="269239" h="273684">
                <a:moveTo>
                  <a:pt x="268919" y="273171"/>
                </a:moveTo>
                <a:lnTo>
                  <a:pt x="184912" y="273171"/>
                </a:lnTo>
                <a:lnTo>
                  <a:pt x="184912" y="128391"/>
                </a:lnTo>
                <a:lnTo>
                  <a:pt x="181602" y="107066"/>
                </a:lnTo>
                <a:lnTo>
                  <a:pt x="172300" y="90545"/>
                </a:lnTo>
                <a:lnTo>
                  <a:pt x="157944" y="79870"/>
                </a:lnTo>
                <a:lnTo>
                  <a:pt x="139477" y="76080"/>
                </a:lnTo>
                <a:lnTo>
                  <a:pt x="263310" y="76080"/>
                </a:lnTo>
                <a:lnTo>
                  <a:pt x="268919" y="110426"/>
                </a:lnTo>
                <a:lnTo>
                  <a:pt x="268919" y="273171"/>
                </a:lnTo>
                <a:close/>
              </a:path>
            </a:pathLst>
          </a:custGeom>
          <a:solidFill>
            <a:srgbClr val="202120"/>
          </a:solidFill>
        </p:spPr>
        <p:txBody>
          <a:bodyPr wrap="square" lIns="0" tIns="0" rIns="0" bIns="0" rtlCol="0"/>
          <a:lstStyle/>
          <a:p>
            <a:endParaRPr/>
          </a:p>
        </p:txBody>
      </p:sp>
      <p:sp>
        <p:nvSpPr>
          <p:cNvPr id="41" name="object 41"/>
          <p:cNvSpPr/>
          <p:nvPr/>
        </p:nvSpPr>
        <p:spPr>
          <a:xfrm>
            <a:off x="4049751" y="672073"/>
            <a:ext cx="245745" cy="281305"/>
          </a:xfrm>
          <a:custGeom>
            <a:avLst/>
            <a:gdLst/>
            <a:ahLst/>
            <a:cxnLst/>
            <a:rect l="l" t="t" r="r" b="b"/>
            <a:pathLst>
              <a:path w="245745" h="281305">
                <a:moveTo>
                  <a:pt x="238989" y="218220"/>
                </a:moveTo>
                <a:lnTo>
                  <a:pt x="129434" y="218220"/>
                </a:lnTo>
                <a:lnTo>
                  <a:pt x="144184" y="216545"/>
                </a:lnTo>
                <a:lnTo>
                  <a:pt x="154928" y="212014"/>
                </a:lnTo>
                <a:lnTo>
                  <a:pt x="161532" y="205294"/>
                </a:lnTo>
                <a:lnTo>
                  <a:pt x="163777" y="197083"/>
                </a:lnTo>
                <a:lnTo>
                  <a:pt x="162399" y="190761"/>
                </a:lnTo>
                <a:lnTo>
                  <a:pt x="157901" y="185329"/>
                </a:lnTo>
                <a:lnTo>
                  <a:pt x="149738" y="180888"/>
                </a:lnTo>
                <a:lnTo>
                  <a:pt x="137362" y="177536"/>
                </a:lnTo>
                <a:lnTo>
                  <a:pt x="83467" y="166967"/>
                </a:lnTo>
                <a:lnTo>
                  <a:pt x="50688" y="156997"/>
                </a:lnTo>
                <a:lnTo>
                  <a:pt x="26477" y="140684"/>
                </a:lnTo>
                <a:lnTo>
                  <a:pt x="11479" y="118226"/>
                </a:lnTo>
                <a:lnTo>
                  <a:pt x="6337" y="89822"/>
                </a:lnTo>
                <a:lnTo>
                  <a:pt x="14732" y="52826"/>
                </a:lnTo>
                <a:lnTo>
                  <a:pt x="38233" y="24501"/>
                </a:lnTo>
                <a:lnTo>
                  <a:pt x="74317" y="6381"/>
                </a:lnTo>
                <a:lnTo>
                  <a:pt x="120457" y="0"/>
                </a:lnTo>
                <a:lnTo>
                  <a:pt x="165655" y="5424"/>
                </a:lnTo>
                <a:lnTo>
                  <a:pt x="201489" y="20807"/>
                </a:lnTo>
                <a:lnTo>
                  <a:pt x="226922" y="44807"/>
                </a:lnTo>
                <a:lnTo>
                  <a:pt x="233825" y="60238"/>
                </a:lnTo>
                <a:lnTo>
                  <a:pt x="119399" y="60238"/>
                </a:lnTo>
                <a:lnTo>
                  <a:pt x="105110" y="62120"/>
                </a:lnTo>
                <a:lnTo>
                  <a:pt x="95824" y="66974"/>
                </a:lnTo>
                <a:lnTo>
                  <a:pt x="90797" y="73611"/>
                </a:lnTo>
                <a:lnTo>
                  <a:pt x="89287" y="80843"/>
                </a:lnTo>
                <a:lnTo>
                  <a:pt x="90046" y="86332"/>
                </a:lnTo>
                <a:lnTo>
                  <a:pt x="92982" y="91475"/>
                </a:lnTo>
                <a:lnTo>
                  <a:pt x="99089" y="95924"/>
                </a:lnTo>
                <a:lnTo>
                  <a:pt x="109357" y="99333"/>
                </a:lnTo>
                <a:lnTo>
                  <a:pt x="171704" y="112017"/>
                </a:lnTo>
                <a:lnTo>
                  <a:pt x="204353" y="123443"/>
                </a:lnTo>
                <a:lnTo>
                  <a:pt x="227245" y="141210"/>
                </a:lnTo>
                <a:lnTo>
                  <a:pt x="240727" y="164326"/>
                </a:lnTo>
                <a:lnTo>
                  <a:pt x="245144" y="191803"/>
                </a:lnTo>
                <a:lnTo>
                  <a:pt x="238989" y="218220"/>
                </a:lnTo>
                <a:close/>
              </a:path>
              <a:path w="245745" h="281305">
                <a:moveTo>
                  <a:pt x="163777" y="91412"/>
                </a:moveTo>
                <a:lnTo>
                  <a:pt x="159369" y="79630"/>
                </a:lnTo>
                <a:lnTo>
                  <a:pt x="150304" y="69682"/>
                </a:lnTo>
                <a:lnTo>
                  <a:pt x="136881" y="62806"/>
                </a:lnTo>
                <a:lnTo>
                  <a:pt x="119399" y="60238"/>
                </a:lnTo>
                <a:lnTo>
                  <a:pt x="233825" y="60238"/>
                </a:lnTo>
                <a:lnTo>
                  <a:pt x="240914" y="76088"/>
                </a:lnTo>
                <a:lnTo>
                  <a:pt x="163777" y="91412"/>
                </a:lnTo>
                <a:close/>
              </a:path>
              <a:path w="245745" h="281305">
                <a:moveTo>
                  <a:pt x="124679" y="281100"/>
                </a:moveTo>
                <a:lnTo>
                  <a:pt x="80161" y="276699"/>
                </a:lnTo>
                <a:lnTo>
                  <a:pt x="42328" y="262937"/>
                </a:lnTo>
                <a:lnTo>
                  <a:pt x="14502" y="238969"/>
                </a:lnTo>
                <a:lnTo>
                  <a:pt x="0" y="203954"/>
                </a:lnTo>
                <a:lnTo>
                  <a:pt x="82417" y="187047"/>
                </a:lnTo>
                <a:lnTo>
                  <a:pt x="88129" y="201503"/>
                </a:lnTo>
                <a:lnTo>
                  <a:pt x="98793" y="211154"/>
                </a:lnTo>
                <a:lnTo>
                  <a:pt x="113024" y="216545"/>
                </a:lnTo>
                <a:lnTo>
                  <a:pt x="129434" y="218220"/>
                </a:lnTo>
                <a:lnTo>
                  <a:pt x="238989" y="218220"/>
                </a:lnTo>
                <a:lnTo>
                  <a:pt x="236129" y="230498"/>
                </a:lnTo>
                <a:lnTo>
                  <a:pt x="211065" y="258444"/>
                </a:lnTo>
                <a:lnTo>
                  <a:pt x="172924" y="275395"/>
                </a:lnTo>
                <a:lnTo>
                  <a:pt x="124679" y="281100"/>
                </a:lnTo>
                <a:close/>
              </a:path>
            </a:pathLst>
          </a:custGeom>
          <a:solidFill>
            <a:srgbClr val="202120"/>
          </a:solidFill>
        </p:spPr>
        <p:txBody>
          <a:bodyPr wrap="square" lIns="0" tIns="0" rIns="0" bIns="0" rtlCol="0"/>
          <a:lstStyle/>
          <a:p>
            <a:endParaRPr/>
          </a:p>
        </p:txBody>
      </p:sp>
      <p:sp>
        <p:nvSpPr>
          <p:cNvPr id="42" name="object 42"/>
          <p:cNvSpPr/>
          <p:nvPr/>
        </p:nvSpPr>
        <p:spPr>
          <a:xfrm>
            <a:off x="4307727" y="679468"/>
            <a:ext cx="58419" cy="65405"/>
          </a:xfrm>
          <a:custGeom>
            <a:avLst/>
            <a:gdLst/>
            <a:ahLst/>
            <a:cxnLst/>
            <a:rect l="l" t="t" r="r" b="b"/>
            <a:pathLst>
              <a:path w="58420" h="65404">
                <a:moveTo>
                  <a:pt x="57817" y="13921"/>
                </a:moveTo>
                <a:lnTo>
                  <a:pt x="0" y="13921"/>
                </a:lnTo>
                <a:lnTo>
                  <a:pt x="0" y="0"/>
                </a:lnTo>
                <a:lnTo>
                  <a:pt x="57817" y="0"/>
                </a:lnTo>
                <a:lnTo>
                  <a:pt x="57817" y="13921"/>
                </a:lnTo>
                <a:close/>
              </a:path>
              <a:path w="58420" h="65404">
                <a:moveTo>
                  <a:pt x="36839" y="64784"/>
                </a:moveTo>
                <a:lnTo>
                  <a:pt x="20977" y="64784"/>
                </a:lnTo>
                <a:lnTo>
                  <a:pt x="20977" y="13921"/>
                </a:lnTo>
                <a:lnTo>
                  <a:pt x="36839" y="13921"/>
                </a:lnTo>
                <a:lnTo>
                  <a:pt x="36839" y="64784"/>
                </a:lnTo>
                <a:close/>
              </a:path>
            </a:pathLst>
          </a:custGeom>
          <a:solidFill>
            <a:srgbClr val="202120"/>
          </a:solidFill>
        </p:spPr>
        <p:txBody>
          <a:bodyPr wrap="square" lIns="0" tIns="0" rIns="0" bIns="0" rtlCol="0"/>
          <a:lstStyle/>
          <a:p>
            <a:endParaRPr/>
          </a:p>
        </p:txBody>
      </p:sp>
      <p:sp>
        <p:nvSpPr>
          <p:cNvPr id="43" name="object 43"/>
          <p:cNvSpPr/>
          <p:nvPr/>
        </p:nvSpPr>
        <p:spPr>
          <a:xfrm>
            <a:off x="4373895" y="679464"/>
            <a:ext cx="74930" cy="65405"/>
          </a:xfrm>
          <a:custGeom>
            <a:avLst/>
            <a:gdLst/>
            <a:ahLst/>
            <a:cxnLst/>
            <a:rect l="l" t="t" r="r" b="b"/>
            <a:pathLst>
              <a:path w="74929" h="65404">
                <a:moveTo>
                  <a:pt x="15472" y="64791"/>
                </a:moveTo>
                <a:lnTo>
                  <a:pt x="0" y="64791"/>
                </a:lnTo>
                <a:lnTo>
                  <a:pt x="0" y="0"/>
                </a:lnTo>
                <a:lnTo>
                  <a:pt x="15667" y="0"/>
                </a:lnTo>
                <a:lnTo>
                  <a:pt x="31583" y="30078"/>
                </a:lnTo>
                <a:lnTo>
                  <a:pt x="15472" y="30078"/>
                </a:lnTo>
                <a:lnTo>
                  <a:pt x="15472" y="64791"/>
                </a:lnTo>
                <a:close/>
              </a:path>
              <a:path w="74929" h="65404">
                <a:moveTo>
                  <a:pt x="53567" y="41104"/>
                </a:moveTo>
                <a:lnTo>
                  <a:pt x="37417" y="41104"/>
                </a:lnTo>
                <a:lnTo>
                  <a:pt x="59174" y="0"/>
                </a:lnTo>
                <a:lnTo>
                  <a:pt x="74744" y="0"/>
                </a:lnTo>
                <a:lnTo>
                  <a:pt x="74744" y="30273"/>
                </a:lnTo>
                <a:lnTo>
                  <a:pt x="59272" y="30273"/>
                </a:lnTo>
                <a:lnTo>
                  <a:pt x="53567" y="41104"/>
                </a:lnTo>
                <a:close/>
              </a:path>
              <a:path w="74929" h="65404">
                <a:moveTo>
                  <a:pt x="41092" y="64791"/>
                </a:moveTo>
                <a:lnTo>
                  <a:pt x="33749" y="64791"/>
                </a:lnTo>
                <a:lnTo>
                  <a:pt x="15472" y="30078"/>
                </a:lnTo>
                <a:lnTo>
                  <a:pt x="31583" y="30078"/>
                </a:lnTo>
                <a:lnTo>
                  <a:pt x="37417" y="41104"/>
                </a:lnTo>
                <a:lnTo>
                  <a:pt x="53567" y="41104"/>
                </a:lnTo>
                <a:lnTo>
                  <a:pt x="41092" y="64791"/>
                </a:lnTo>
                <a:close/>
              </a:path>
              <a:path w="74929" h="65404">
                <a:moveTo>
                  <a:pt x="74744" y="64791"/>
                </a:moveTo>
                <a:lnTo>
                  <a:pt x="59272" y="64791"/>
                </a:lnTo>
                <a:lnTo>
                  <a:pt x="59272" y="30273"/>
                </a:lnTo>
                <a:lnTo>
                  <a:pt x="74744" y="30273"/>
                </a:lnTo>
                <a:lnTo>
                  <a:pt x="74744" y="64791"/>
                </a:lnTo>
                <a:close/>
              </a:path>
            </a:pathLst>
          </a:custGeom>
          <a:solidFill>
            <a:srgbClr val="202120"/>
          </a:solidFill>
        </p:spPr>
        <p:txBody>
          <a:bodyPr wrap="square" lIns="0" tIns="0" rIns="0" bIns="0" rtlCol="0"/>
          <a:lstStyle/>
          <a:p>
            <a:endParaRPr/>
          </a:p>
        </p:txBody>
      </p:sp>
      <p:sp>
        <p:nvSpPr>
          <p:cNvPr id="44" name="object 44"/>
          <p:cNvSpPr/>
          <p:nvPr/>
        </p:nvSpPr>
        <p:spPr>
          <a:xfrm>
            <a:off x="2989659" y="679273"/>
            <a:ext cx="84455" cy="266065"/>
          </a:xfrm>
          <a:custGeom>
            <a:avLst/>
            <a:gdLst/>
            <a:ahLst/>
            <a:cxnLst/>
            <a:rect l="l" t="t" r="r" b="b"/>
            <a:pathLst>
              <a:path w="84455" h="266065">
                <a:moveTo>
                  <a:pt x="0" y="0"/>
                </a:moveTo>
                <a:lnTo>
                  <a:pt x="84044" y="0"/>
                </a:lnTo>
                <a:lnTo>
                  <a:pt x="84044" y="266008"/>
                </a:lnTo>
                <a:lnTo>
                  <a:pt x="0" y="266008"/>
                </a:lnTo>
                <a:lnTo>
                  <a:pt x="0" y="0"/>
                </a:lnTo>
                <a:close/>
              </a:path>
            </a:pathLst>
          </a:custGeom>
          <a:solidFill>
            <a:srgbClr val="202120"/>
          </a:solidFill>
        </p:spPr>
        <p:txBody>
          <a:bodyPr wrap="square" lIns="0" tIns="0" rIns="0" bIns="0" rtlCol="0"/>
          <a:lstStyle/>
          <a:p>
            <a:endParaRPr/>
          </a:p>
        </p:txBody>
      </p:sp>
      <p:sp>
        <p:nvSpPr>
          <p:cNvPr id="45" name="object 45"/>
          <p:cNvSpPr/>
          <p:nvPr/>
        </p:nvSpPr>
        <p:spPr>
          <a:xfrm>
            <a:off x="3111694"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084" y="77910"/>
                </a:lnTo>
                <a:lnTo>
                  <a:pt x="119380" y="83302"/>
                </a:lnTo>
                <a:lnTo>
                  <a:pt x="97574" y="98005"/>
                </a:lnTo>
                <a:lnTo>
                  <a:pt x="82873" y="119813"/>
                </a:lnTo>
                <a:lnTo>
                  <a:pt x="77482" y="146520"/>
                </a:lnTo>
                <a:lnTo>
                  <a:pt x="82873" y="173228"/>
                </a:lnTo>
                <a:lnTo>
                  <a:pt x="97574" y="195039"/>
                </a:lnTo>
                <a:lnTo>
                  <a:pt x="119380" y="209745"/>
                </a:lnTo>
                <a:lnTo>
                  <a:pt x="146084" y="215138"/>
                </a:lnTo>
                <a:lnTo>
                  <a:pt x="272900" y="215138"/>
                </a:lnTo>
                <a:lnTo>
                  <a:pt x="263982" y="232381"/>
                </a:lnTo>
                <a:lnTo>
                  <a:pt x="232359" y="264006"/>
                </a:lnTo>
                <a:lnTo>
                  <a:pt x="192257" y="284746"/>
                </a:lnTo>
                <a:lnTo>
                  <a:pt x="146084" y="292193"/>
                </a:lnTo>
                <a:close/>
              </a:path>
              <a:path w="292735" h="292734">
                <a:moveTo>
                  <a:pt x="272900" y="215138"/>
                </a:moveTo>
                <a:lnTo>
                  <a:pt x="146084" y="215138"/>
                </a:lnTo>
                <a:lnTo>
                  <a:pt x="172789" y="209745"/>
                </a:lnTo>
                <a:lnTo>
                  <a:pt x="194598" y="195039"/>
                </a:lnTo>
                <a:lnTo>
                  <a:pt x="209302" y="173228"/>
                </a:lnTo>
                <a:lnTo>
                  <a:pt x="214694" y="146520"/>
                </a:lnTo>
                <a:lnTo>
                  <a:pt x="209302" y="119813"/>
                </a:lnTo>
                <a:lnTo>
                  <a:pt x="194598" y="98005"/>
                </a:lnTo>
                <a:lnTo>
                  <a:pt x="172789" y="83302"/>
                </a:lnTo>
                <a:lnTo>
                  <a:pt x="146084"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46" name="object 46"/>
          <p:cNvSpPr/>
          <p:nvPr/>
        </p:nvSpPr>
        <p:spPr>
          <a:xfrm>
            <a:off x="2980705" y="535262"/>
            <a:ext cx="102235" cy="102235"/>
          </a:xfrm>
          <a:custGeom>
            <a:avLst/>
            <a:gdLst/>
            <a:ahLst/>
            <a:cxnLst/>
            <a:rect l="l" t="t" r="r" b="b"/>
            <a:pathLst>
              <a:path w="102235" h="102234">
                <a:moveTo>
                  <a:pt x="50977" y="101965"/>
                </a:moveTo>
                <a:lnTo>
                  <a:pt x="31134" y="97959"/>
                </a:lnTo>
                <a:lnTo>
                  <a:pt x="14930" y="87033"/>
                </a:lnTo>
                <a:lnTo>
                  <a:pt x="4005" y="70828"/>
                </a:lnTo>
                <a:lnTo>
                  <a:pt x="0" y="50982"/>
                </a:lnTo>
                <a:lnTo>
                  <a:pt x="4005" y="31137"/>
                </a:lnTo>
                <a:lnTo>
                  <a:pt x="14930" y="14932"/>
                </a:lnTo>
                <a:lnTo>
                  <a:pt x="31134" y="4006"/>
                </a:lnTo>
                <a:lnTo>
                  <a:pt x="50977" y="0"/>
                </a:lnTo>
                <a:lnTo>
                  <a:pt x="70820" y="4006"/>
                </a:lnTo>
                <a:lnTo>
                  <a:pt x="87024" y="14932"/>
                </a:lnTo>
                <a:lnTo>
                  <a:pt x="97948" y="31137"/>
                </a:lnTo>
                <a:lnTo>
                  <a:pt x="101954" y="50982"/>
                </a:lnTo>
                <a:lnTo>
                  <a:pt x="97948" y="70828"/>
                </a:lnTo>
                <a:lnTo>
                  <a:pt x="87024" y="87033"/>
                </a:lnTo>
                <a:lnTo>
                  <a:pt x="70820" y="97959"/>
                </a:lnTo>
                <a:lnTo>
                  <a:pt x="50977" y="101965"/>
                </a:lnTo>
                <a:close/>
              </a:path>
            </a:pathLst>
          </a:custGeom>
          <a:solidFill>
            <a:srgbClr val="202120"/>
          </a:solidFill>
        </p:spPr>
        <p:txBody>
          <a:bodyPr wrap="square" lIns="0" tIns="0" rIns="0" bIns="0" rtlCol="0"/>
          <a:lstStyle/>
          <a:p>
            <a:endParaRPr/>
          </a:p>
        </p:txBody>
      </p:sp>
      <p:sp>
        <p:nvSpPr>
          <p:cNvPr id="47" name="object 47"/>
          <p:cNvSpPr/>
          <p:nvPr/>
        </p:nvSpPr>
        <p:spPr>
          <a:xfrm>
            <a:off x="3739856"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399" y="77910"/>
                </a:lnTo>
                <a:lnTo>
                  <a:pt x="119695" y="83302"/>
                </a:lnTo>
                <a:lnTo>
                  <a:pt x="97889" y="98005"/>
                </a:lnTo>
                <a:lnTo>
                  <a:pt x="83188" y="119813"/>
                </a:lnTo>
                <a:lnTo>
                  <a:pt x="77797" y="146520"/>
                </a:lnTo>
                <a:lnTo>
                  <a:pt x="83188" y="173228"/>
                </a:lnTo>
                <a:lnTo>
                  <a:pt x="97889" y="195039"/>
                </a:lnTo>
                <a:lnTo>
                  <a:pt x="119695" y="209745"/>
                </a:lnTo>
                <a:lnTo>
                  <a:pt x="146399" y="215138"/>
                </a:lnTo>
                <a:lnTo>
                  <a:pt x="272900" y="215138"/>
                </a:lnTo>
                <a:lnTo>
                  <a:pt x="263982" y="232381"/>
                </a:lnTo>
                <a:lnTo>
                  <a:pt x="232359" y="264006"/>
                </a:lnTo>
                <a:lnTo>
                  <a:pt x="192257" y="284746"/>
                </a:lnTo>
                <a:lnTo>
                  <a:pt x="146084" y="292193"/>
                </a:lnTo>
                <a:close/>
              </a:path>
              <a:path w="292735" h="292734">
                <a:moveTo>
                  <a:pt x="272900" y="215138"/>
                </a:moveTo>
                <a:lnTo>
                  <a:pt x="146399" y="215138"/>
                </a:lnTo>
                <a:lnTo>
                  <a:pt x="173104" y="209745"/>
                </a:lnTo>
                <a:lnTo>
                  <a:pt x="194913" y="195039"/>
                </a:lnTo>
                <a:lnTo>
                  <a:pt x="209617" y="173228"/>
                </a:lnTo>
                <a:lnTo>
                  <a:pt x="215009" y="146520"/>
                </a:lnTo>
                <a:lnTo>
                  <a:pt x="209617" y="119813"/>
                </a:lnTo>
                <a:lnTo>
                  <a:pt x="194913" y="98005"/>
                </a:lnTo>
                <a:lnTo>
                  <a:pt x="173104" y="83302"/>
                </a:lnTo>
                <a:lnTo>
                  <a:pt x="146399"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48" name="object 48"/>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9" name="object 49"/>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763" y="5036827"/>
            <a:ext cx="8156575" cy="0"/>
          </a:xfrm>
          <a:custGeom>
            <a:avLst/>
            <a:gdLst/>
            <a:ahLst/>
            <a:cxnLst/>
            <a:rect l="l" t="t" r="r" b="b"/>
            <a:pathLst>
              <a:path w="8156575">
                <a:moveTo>
                  <a:pt x="0" y="0"/>
                </a:moveTo>
                <a:lnTo>
                  <a:pt x="8156435" y="0"/>
                </a:lnTo>
              </a:path>
            </a:pathLst>
          </a:custGeom>
          <a:ln w="6350">
            <a:solidFill>
              <a:srgbClr val="B8BABC"/>
            </a:solidFill>
          </a:ln>
        </p:spPr>
        <p:txBody>
          <a:bodyPr wrap="square" lIns="0" tIns="0" rIns="0" bIns="0" rtlCol="0"/>
          <a:lstStyle/>
          <a:p>
            <a:endParaRPr/>
          </a:p>
        </p:txBody>
      </p:sp>
      <p:sp>
        <p:nvSpPr>
          <p:cNvPr id="3" name="object 3"/>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4" name="object 4"/>
          <p:cNvSpPr/>
          <p:nvPr/>
        </p:nvSpPr>
        <p:spPr>
          <a:xfrm>
            <a:off x="369525" y="1146351"/>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5" name="object 5"/>
          <p:cNvSpPr/>
          <p:nvPr/>
        </p:nvSpPr>
        <p:spPr>
          <a:xfrm>
            <a:off x="369525" y="369527"/>
            <a:ext cx="8152130" cy="0"/>
          </a:xfrm>
          <a:custGeom>
            <a:avLst/>
            <a:gdLst/>
            <a:ahLst/>
            <a:cxnLst/>
            <a:rect l="l" t="t" r="r" b="b"/>
            <a:pathLst>
              <a:path w="8152130">
                <a:moveTo>
                  <a:pt x="0" y="0"/>
                </a:moveTo>
                <a:lnTo>
                  <a:pt x="8151672" y="0"/>
                </a:lnTo>
              </a:path>
            </a:pathLst>
          </a:custGeom>
          <a:ln w="6350">
            <a:solidFill>
              <a:srgbClr val="C9CACC"/>
            </a:solidFill>
          </a:ln>
        </p:spPr>
        <p:txBody>
          <a:bodyPr wrap="square" lIns="0" tIns="0" rIns="0" bIns="0" rtlCol="0"/>
          <a:lstStyle/>
          <a:p>
            <a:endParaRPr/>
          </a:p>
        </p:txBody>
      </p:sp>
      <p:sp>
        <p:nvSpPr>
          <p:cNvPr id="6" name="object 6"/>
          <p:cNvSpPr/>
          <p:nvPr/>
        </p:nvSpPr>
        <p:spPr>
          <a:xfrm>
            <a:off x="5408752" y="372701"/>
            <a:ext cx="0" cy="4661535"/>
          </a:xfrm>
          <a:custGeom>
            <a:avLst/>
            <a:gdLst/>
            <a:ahLst/>
            <a:cxnLst/>
            <a:rect l="l" t="t" r="r" b="b"/>
            <a:pathLst>
              <a:path h="4661535">
                <a:moveTo>
                  <a:pt x="0" y="0"/>
                </a:moveTo>
                <a:lnTo>
                  <a:pt x="0" y="4660950"/>
                </a:lnTo>
              </a:path>
            </a:pathLst>
          </a:custGeom>
          <a:ln w="6350">
            <a:solidFill>
              <a:srgbClr val="C9CACC"/>
            </a:solidFill>
          </a:ln>
        </p:spPr>
        <p:txBody>
          <a:bodyPr wrap="square" lIns="0" tIns="0" rIns="0" bIns="0" rtlCol="0"/>
          <a:lstStyle/>
          <a:p>
            <a:endParaRPr/>
          </a:p>
        </p:txBody>
      </p:sp>
      <p:sp>
        <p:nvSpPr>
          <p:cNvPr id="7" name="object 7"/>
          <p:cNvSpPr/>
          <p:nvPr/>
        </p:nvSpPr>
        <p:spPr>
          <a:xfrm>
            <a:off x="369525" y="1923178"/>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8" name="object 8"/>
          <p:cNvSpPr/>
          <p:nvPr/>
        </p:nvSpPr>
        <p:spPr>
          <a:xfrm>
            <a:off x="369525" y="3476825"/>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9" name="object 9"/>
          <p:cNvSpPr/>
          <p:nvPr/>
        </p:nvSpPr>
        <p:spPr>
          <a:xfrm>
            <a:off x="369525" y="425365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0" name="object 10"/>
          <p:cNvSpPr/>
          <p:nvPr/>
        </p:nvSpPr>
        <p:spPr>
          <a:xfrm>
            <a:off x="369525" y="2700002"/>
            <a:ext cx="5036185" cy="0"/>
          </a:xfrm>
          <a:custGeom>
            <a:avLst/>
            <a:gdLst/>
            <a:ahLst/>
            <a:cxnLst/>
            <a:rect l="l" t="t" r="r" b="b"/>
            <a:pathLst>
              <a:path w="5036185">
                <a:moveTo>
                  <a:pt x="0" y="0"/>
                </a:moveTo>
                <a:lnTo>
                  <a:pt x="5036058" y="0"/>
                </a:lnTo>
              </a:path>
            </a:pathLst>
          </a:custGeom>
          <a:ln w="6350">
            <a:solidFill>
              <a:srgbClr val="C9CACC"/>
            </a:solidFill>
          </a:ln>
        </p:spPr>
        <p:txBody>
          <a:bodyPr wrap="square" lIns="0" tIns="0" rIns="0" bIns="0" rtlCol="0"/>
          <a:lstStyle/>
          <a:p>
            <a:endParaRPr/>
          </a:p>
        </p:txBody>
      </p:sp>
      <p:sp>
        <p:nvSpPr>
          <p:cNvPr id="11" name="object 11"/>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2" name="object 12"/>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3" name="object 13"/>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4" name="object 14"/>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15" name="object 15"/>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16" name="object 16"/>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17" name="object 17"/>
          <p:cNvSpPr/>
          <p:nvPr/>
        </p:nvSpPr>
        <p:spPr>
          <a:xfrm>
            <a:off x="363156" y="8489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8" name="object 18"/>
          <p:cNvSpPr/>
          <p:nvPr/>
        </p:nvSpPr>
        <p:spPr>
          <a:xfrm>
            <a:off x="372706" y="6616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19" name="object 19"/>
          <p:cNvSpPr/>
          <p:nvPr/>
        </p:nvSpPr>
        <p:spPr>
          <a:xfrm>
            <a:off x="363156" y="6521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0" name="object 20"/>
          <p:cNvSpPr/>
          <p:nvPr/>
        </p:nvSpPr>
        <p:spPr>
          <a:xfrm>
            <a:off x="569861" y="66160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21" name="object 21"/>
          <p:cNvSpPr txBox="1"/>
          <p:nvPr/>
        </p:nvSpPr>
        <p:spPr>
          <a:xfrm>
            <a:off x="439567" y="618567"/>
            <a:ext cx="97155" cy="259715"/>
          </a:xfrm>
          <a:prstGeom prst="rect">
            <a:avLst/>
          </a:prstGeom>
        </p:spPr>
        <p:txBody>
          <a:bodyPr vert="horz" wrap="square" lIns="0" tIns="0" rIns="0" bIns="0" rtlCol="0">
            <a:spAutoFit/>
          </a:bodyPr>
          <a:lstStyle/>
          <a:p>
            <a:pPr marL="12700">
              <a:lnSpc>
                <a:spcPct val="100000"/>
              </a:lnSpc>
            </a:pPr>
            <a:r>
              <a:rPr sz="1575" b="1" spc="-22" baseline="-21164" dirty="0">
                <a:solidFill>
                  <a:srgbClr val="58595B"/>
                </a:solidFill>
                <a:latin typeface="Arial"/>
                <a:cs typeface="Arial"/>
              </a:rPr>
              <a:t>i</a:t>
            </a:r>
            <a:r>
              <a:rPr sz="450" spc="35" dirty="0">
                <a:solidFill>
                  <a:srgbClr val="58595B"/>
                </a:solidFill>
                <a:latin typeface="Arial"/>
                <a:cs typeface="Arial"/>
              </a:rPr>
              <a:t>d</a:t>
            </a:r>
            <a:endParaRPr sz="450">
              <a:latin typeface="Arial"/>
              <a:cs typeface="Arial"/>
            </a:endParaRPr>
          </a:p>
        </p:txBody>
      </p:sp>
      <p:sp>
        <p:nvSpPr>
          <p:cNvPr id="22" name="object 22"/>
          <p:cNvSpPr txBox="1"/>
          <p:nvPr/>
        </p:nvSpPr>
        <p:spPr>
          <a:xfrm>
            <a:off x="626878" y="657067"/>
            <a:ext cx="1082675" cy="193675"/>
          </a:xfrm>
          <a:prstGeom prst="rect">
            <a:avLst/>
          </a:prstGeom>
        </p:spPr>
        <p:txBody>
          <a:bodyPr vert="horz" wrap="square" lIns="0" tIns="0" rIns="0" bIns="0" rtlCol="0">
            <a:spAutoFit/>
          </a:bodyPr>
          <a:lstStyle/>
          <a:p>
            <a:pPr marL="12700">
              <a:lnSpc>
                <a:spcPct val="100000"/>
              </a:lnSpc>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p:txBody>
      </p:sp>
      <p:sp>
        <p:nvSpPr>
          <p:cNvPr id="23" name="object 23"/>
          <p:cNvSpPr/>
          <p:nvPr/>
        </p:nvSpPr>
        <p:spPr>
          <a:xfrm>
            <a:off x="363156" y="16287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4" name="object 24"/>
          <p:cNvSpPr/>
          <p:nvPr/>
        </p:nvSpPr>
        <p:spPr>
          <a:xfrm>
            <a:off x="372706" y="144014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5" name="object 25"/>
          <p:cNvSpPr/>
          <p:nvPr/>
        </p:nvSpPr>
        <p:spPr>
          <a:xfrm>
            <a:off x="363156" y="14306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6" name="object 26"/>
          <p:cNvSpPr/>
          <p:nvPr/>
        </p:nvSpPr>
        <p:spPr>
          <a:xfrm>
            <a:off x="569861" y="1440548"/>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7" name="object 27"/>
          <p:cNvSpPr txBox="1"/>
          <p:nvPr/>
        </p:nvSpPr>
        <p:spPr>
          <a:xfrm>
            <a:off x="411288" y="1382493"/>
            <a:ext cx="140335" cy="274320"/>
          </a:xfrm>
          <a:prstGeom prst="rect">
            <a:avLst/>
          </a:prstGeom>
        </p:spPr>
        <p:txBody>
          <a:bodyPr vert="horz" wrap="square" lIns="0" tIns="0" rIns="0" bIns="0" rtlCol="0">
            <a:spAutoFit/>
          </a:bodyPr>
          <a:lstStyle/>
          <a:p>
            <a:pPr marL="12700">
              <a:lnSpc>
                <a:spcPct val="100000"/>
              </a:lnSpc>
            </a:pPr>
            <a:r>
              <a:rPr sz="1575" b="1" baseline="-26455" dirty="0">
                <a:solidFill>
                  <a:srgbClr val="58595B"/>
                </a:solidFill>
                <a:latin typeface="Arial"/>
                <a:cs typeface="Arial"/>
              </a:rPr>
              <a:t>d</a:t>
            </a:r>
            <a:r>
              <a:rPr sz="450" spc="5" dirty="0">
                <a:solidFill>
                  <a:srgbClr val="58595B"/>
                </a:solidFill>
                <a:latin typeface="Arial"/>
                <a:cs typeface="Arial"/>
              </a:rPr>
              <a:t>e</a:t>
            </a:r>
            <a:endParaRPr sz="450">
              <a:latin typeface="Arial"/>
              <a:cs typeface="Arial"/>
            </a:endParaRPr>
          </a:p>
        </p:txBody>
      </p:sp>
      <p:sp>
        <p:nvSpPr>
          <p:cNvPr id="28" name="object 28"/>
          <p:cNvSpPr txBox="1"/>
          <p:nvPr/>
        </p:nvSpPr>
        <p:spPr>
          <a:xfrm>
            <a:off x="626878" y="1441413"/>
            <a:ext cx="1189355"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p:txBody>
      </p:sp>
      <p:sp>
        <p:nvSpPr>
          <p:cNvPr id="29" name="object 29"/>
          <p:cNvSpPr/>
          <p:nvPr/>
        </p:nvSpPr>
        <p:spPr>
          <a:xfrm>
            <a:off x="363156" y="24072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0" name="object 30"/>
          <p:cNvSpPr/>
          <p:nvPr/>
        </p:nvSpPr>
        <p:spPr>
          <a:xfrm>
            <a:off x="372706" y="221992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31" name="object 31"/>
          <p:cNvSpPr/>
          <p:nvPr/>
        </p:nvSpPr>
        <p:spPr>
          <a:xfrm>
            <a:off x="363156" y="221039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2" name="object 32"/>
          <p:cNvSpPr/>
          <p:nvPr/>
        </p:nvSpPr>
        <p:spPr>
          <a:xfrm>
            <a:off x="569861" y="2219451"/>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33" name="object 33"/>
          <p:cNvSpPr txBox="1"/>
          <p:nvPr/>
        </p:nvSpPr>
        <p:spPr>
          <a:xfrm>
            <a:off x="413087" y="2156971"/>
            <a:ext cx="127635" cy="259715"/>
          </a:xfrm>
          <a:prstGeom prst="rect">
            <a:avLst/>
          </a:prstGeom>
        </p:spPr>
        <p:txBody>
          <a:bodyPr vert="horz" wrap="square" lIns="0" tIns="0" rIns="0" bIns="0" rtlCol="0">
            <a:spAutoFit/>
          </a:bodyPr>
          <a:lstStyle/>
          <a:p>
            <a:pPr marL="12700">
              <a:lnSpc>
                <a:spcPct val="100000"/>
              </a:lnSpc>
            </a:pPr>
            <a:r>
              <a:rPr sz="1575" b="1" baseline="-21164" dirty="0">
                <a:solidFill>
                  <a:srgbClr val="58595B"/>
                </a:solidFill>
                <a:latin typeface="Arial"/>
                <a:cs typeface="Arial"/>
              </a:rPr>
              <a:t>p</a:t>
            </a:r>
            <a:r>
              <a:rPr sz="450" spc="10" dirty="0">
                <a:solidFill>
                  <a:srgbClr val="58595B"/>
                </a:solidFill>
                <a:latin typeface="Arial"/>
                <a:cs typeface="Arial"/>
              </a:rPr>
              <a:t>r</a:t>
            </a:r>
            <a:endParaRPr sz="450">
              <a:latin typeface="Arial"/>
              <a:cs typeface="Arial"/>
            </a:endParaRPr>
          </a:p>
        </p:txBody>
      </p:sp>
      <p:sp>
        <p:nvSpPr>
          <p:cNvPr id="34" name="object 34"/>
          <p:cNvSpPr txBox="1"/>
          <p:nvPr/>
        </p:nvSpPr>
        <p:spPr>
          <a:xfrm>
            <a:off x="626878" y="2220282"/>
            <a:ext cx="883919" cy="193675"/>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p:txBody>
      </p:sp>
      <p:sp>
        <p:nvSpPr>
          <p:cNvPr id="35" name="object 35"/>
          <p:cNvSpPr/>
          <p:nvPr/>
        </p:nvSpPr>
        <p:spPr>
          <a:xfrm>
            <a:off x="363156" y="31857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6" name="object 36"/>
          <p:cNvSpPr/>
          <p:nvPr/>
        </p:nvSpPr>
        <p:spPr>
          <a:xfrm>
            <a:off x="372706" y="29984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37" name="object 37"/>
          <p:cNvSpPr/>
          <p:nvPr/>
        </p:nvSpPr>
        <p:spPr>
          <a:xfrm>
            <a:off x="363156" y="29889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8" name="object 38"/>
          <p:cNvSpPr/>
          <p:nvPr/>
        </p:nvSpPr>
        <p:spPr>
          <a:xfrm>
            <a:off x="569861" y="2998368"/>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39" name="object 39"/>
          <p:cNvSpPr txBox="1"/>
          <p:nvPr/>
        </p:nvSpPr>
        <p:spPr>
          <a:xfrm>
            <a:off x="418468" y="2945607"/>
            <a:ext cx="112395" cy="255270"/>
          </a:xfrm>
          <a:prstGeom prst="rect">
            <a:avLst/>
          </a:prstGeom>
        </p:spPr>
        <p:txBody>
          <a:bodyPr vert="horz" wrap="square" lIns="0" tIns="0" rIns="0" bIns="0" rtlCol="0">
            <a:spAutoFit/>
          </a:bodyPr>
          <a:lstStyle/>
          <a:p>
            <a:pPr marL="12700">
              <a:lnSpc>
                <a:spcPct val="100000"/>
              </a:lnSpc>
            </a:pPr>
            <a:r>
              <a:rPr sz="1575" b="1" spc="-15" baseline="-18518" dirty="0">
                <a:solidFill>
                  <a:srgbClr val="58595B"/>
                </a:solidFill>
                <a:latin typeface="Arial"/>
                <a:cs typeface="Arial"/>
              </a:rPr>
              <a:t>s</a:t>
            </a:r>
            <a:r>
              <a:rPr sz="450" spc="5" dirty="0">
                <a:solidFill>
                  <a:srgbClr val="58595B"/>
                </a:solidFill>
                <a:latin typeface="Arial"/>
                <a:cs typeface="Arial"/>
              </a:rPr>
              <a:t>l</a:t>
            </a:r>
            <a:endParaRPr sz="450">
              <a:latin typeface="Arial"/>
              <a:cs typeface="Arial"/>
            </a:endParaRPr>
          </a:p>
        </p:txBody>
      </p:sp>
      <p:sp>
        <p:nvSpPr>
          <p:cNvPr id="40" name="object 40"/>
          <p:cNvSpPr txBox="1"/>
          <p:nvPr/>
        </p:nvSpPr>
        <p:spPr>
          <a:xfrm>
            <a:off x="626878" y="2996495"/>
            <a:ext cx="988060" cy="193675"/>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Gill Sans MT"/>
                <a:cs typeface="Gill Sans MT"/>
              </a:rPr>
              <a:t>solution</a:t>
            </a:r>
            <a:r>
              <a:rPr sz="1000" spc="-40" dirty="0">
                <a:solidFill>
                  <a:srgbClr val="58595B"/>
                </a:solidFill>
                <a:latin typeface="Gill Sans MT"/>
                <a:cs typeface="Gill Sans MT"/>
              </a:rPr>
              <a:t> </a:t>
            </a:r>
            <a:r>
              <a:rPr sz="1000" spc="20" dirty="0">
                <a:solidFill>
                  <a:srgbClr val="58595B"/>
                </a:solidFill>
                <a:latin typeface="Tahoma"/>
                <a:cs typeface="Tahoma"/>
              </a:rPr>
              <a:t>streams</a:t>
            </a:r>
            <a:endParaRPr sz="1000">
              <a:latin typeface="Tahoma"/>
              <a:cs typeface="Tahoma"/>
            </a:endParaRPr>
          </a:p>
        </p:txBody>
      </p:sp>
      <p:sp>
        <p:nvSpPr>
          <p:cNvPr id="41" name="object 41"/>
          <p:cNvSpPr txBox="1"/>
          <p:nvPr/>
        </p:nvSpPr>
        <p:spPr>
          <a:xfrm>
            <a:off x="2592437" y="2183928"/>
            <a:ext cx="857250" cy="254635"/>
          </a:xfrm>
          <a:prstGeom prst="rect">
            <a:avLst/>
          </a:prstGeom>
        </p:spPr>
        <p:txBody>
          <a:bodyPr vert="horz" wrap="square" lIns="0" tIns="0" rIns="0" bIns="0" rtlCol="0">
            <a:spAutoFit/>
          </a:bodyPr>
          <a:lstStyle/>
          <a:p>
            <a:pPr marL="12700">
              <a:lnSpc>
                <a:spcPct val="100000"/>
              </a:lnSpc>
            </a:pPr>
            <a:r>
              <a:rPr sz="1500" spc="15" dirty="0">
                <a:solidFill>
                  <a:srgbClr val="8E9C9C"/>
                </a:solidFill>
                <a:latin typeface="Calibri"/>
                <a:cs typeface="Calibri"/>
              </a:rPr>
              <a:t>e</a:t>
            </a:r>
            <a:r>
              <a:rPr sz="1500" spc="-55" dirty="0">
                <a:solidFill>
                  <a:srgbClr val="8E9C9C"/>
                </a:solidFill>
                <a:latin typeface="Calibri"/>
                <a:cs typeface="Calibri"/>
              </a:rPr>
              <a:t>n</a:t>
            </a:r>
            <a:r>
              <a:rPr sz="1500" spc="25" dirty="0">
                <a:solidFill>
                  <a:srgbClr val="8E9C9C"/>
                </a:solidFill>
                <a:latin typeface="Calibri"/>
                <a:cs typeface="Calibri"/>
              </a:rPr>
              <a:t>e</a:t>
            </a:r>
            <a:r>
              <a:rPr sz="1500" spc="-15" dirty="0">
                <a:solidFill>
                  <a:srgbClr val="8E9C9C"/>
                </a:solidFill>
                <a:latin typeface="Calibri"/>
                <a:cs typeface="Calibri"/>
              </a:rPr>
              <a:t>r</a:t>
            </a:r>
            <a:r>
              <a:rPr sz="1500" spc="80" dirty="0">
                <a:solidFill>
                  <a:srgbClr val="8E9C9C"/>
                </a:solidFill>
                <a:latin typeface="Calibri"/>
                <a:cs typeface="Calibri"/>
              </a:rPr>
              <a:t>g</a:t>
            </a:r>
            <a:r>
              <a:rPr sz="1500" spc="15" dirty="0">
                <a:solidFill>
                  <a:srgbClr val="8E9C9C"/>
                </a:solidFill>
                <a:latin typeface="Calibri"/>
                <a:cs typeface="Calibri"/>
              </a:rPr>
              <a:t>i</a:t>
            </a:r>
            <a:r>
              <a:rPr sz="1500" spc="85" dirty="0">
                <a:solidFill>
                  <a:srgbClr val="8E9C9C"/>
                </a:solidFill>
                <a:latin typeface="Calibri"/>
                <a:cs typeface="Calibri"/>
              </a:rPr>
              <a:t>s</a:t>
            </a:r>
            <a:r>
              <a:rPr sz="1500" spc="50" dirty="0">
                <a:solidFill>
                  <a:srgbClr val="8E9C9C"/>
                </a:solidFill>
                <a:latin typeface="Calibri"/>
                <a:cs typeface="Calibri"/>
              </a:rPr>
              <a:t>i</a:t>
            </a:r>
            <a:r>
              <a:rPr sz="1500" spc="-35" dirty="0">
                <a:solidFill>
                  <a:srgbClr val="8E9C9C"/>
                </a:solidFill>
                <a:latin typeface="Calibri"/>
                <a:cs typeface="Calibri"/>
              </a:rPr>
              <a:t>n</a:t>
            </a:r>
            <a:r>
              <a:rPr sz="1500" spc="55" dirty="0">
                <a:solidFill>
                  <a:srgbClr val="8E9C9C"/>
                </a:solidFill>
                <a:latin typeface="Calibri"/>
                <a:cs typeface="Calibri"/>
              </a:rPr>
              <a:t>g</a:t>
            </a:r>
            <a:endParaRPr sz="1500">
              <a:latin typeface="Calibri"/>
              <a:cs typeface="Calibri"/>
            </a:endParaRPr>
          </a:p>
        </p:txBody>
      </p:sp>
      <p:sp>
        <p:nvSpPr>
          <p:cNvPr id="42" name="object 42"/>
          <p:cNvSpPr txBox="1"/>
          <p:nvPr/>
        </p:nvSpPr>
        <p:spPr>
          <a:xfrm>
            <a:off x="3631894" y="2183928"/>
            <a:ext cx="1021080" cy="254635"/>
          </a:xfrm>
          <a:prstGeom prst="rect">
            <a:avLst/>
          </a:prstGeom>
        </p:spPr>
        <p:txBody>
          <a:bodyPr vert="horz" wrap="square" lIns="0" tIns="0" rIns="0" bIns="0" rtlCol="0">
            <a:spAutoFit/>
          </a:bodyPr>
          <a:lstStyle/>
          <a:p>
            <a:pPr marL="12700">
              <a:lnSpc>
                <a:spcPct val="100000"/>
              </a:lnSpc>
            </a:pPr>
            <a:r>
              <a:rPr sz="1500" spc="25" dirty="0">
                <a:solidFill>
                  <a:srgbClr val="8E9C9C"/>
                </a:solidFill>
                <a:latin typeface="Calibri"/>
                <a:cs typeface="Calibri"/>
              </a:rPr>
              <a:t>pportunities</a:t>
            </a:r>
            <a:endParaRPr sz="1500">
              <a:latin typeface="Calibri"/>
              <a:cs typeface="Calibri"/>
            </a:endParaRPr>
          </a:p>
        </p:txBody>
      </p:sp>
      <p:sp>
        <p:nvSpPr>
          <p:cNvPr id="43" name="object 43"/>
          <p:cNvSpPr/>
          <p:nvPr/>
        </p:nvSpPr>
        <p:spPr>
          <a:xfrm>
            <a:off x="3498981" y="2261721"/>
            <a:ext cx="133985" cy="130175"/>
          </a:xfrm>
          <a:custGeom>
            <a:avLst/>
            <a:gdLst/>
            <a:ahLst/>
            <a:cxnLst/>
            <a:rect l="l" t="t" r="r" b="b"/>
            <a:pathLst>
              <a:path w="133985" h="130175">
                <a:moveTo>
                  <a:pt x="66861" y="129625"/>
                </a:moveTo>
                <a:lnTo>
                  <a:pt x="40838" y="124532"/>
                </a:lnTo>
                <a:lnTo>
                  <a:pt x="19585" y="110641"/>
                </a:lnTo>
                <a:lnTo>
                  <a:pt x="5254" y="90038"/>
                </a:lnTo>
                <a:lnTo>
                  <a:pt x="0" y="64808"/>
                </a:lnTo>
                <a:lnTo>
                  <a:pt x="5254" y="39580"/>
                </a:lnTo>
                <a:lnTo>
                  <a:pt x="19585" y="18980"/>
                </a:lnTo>
                <a:lnTo>
                  <a:pt x="40838" y="5092"/>
                </a:lnTo>
                <a:lnTo>
                  <a:pt x="66861" y="0"/>
                </a:lnTo>
                <a:lnTo>
                  <a:pt x="92885" y="5092"/>
                </a:lnTo>
                <a:lnTo>
                  <a:pt x="114138" y="18980"/>
                </a:lnTo>
                <a:lnTo>
                  <a:pt x="124979" y="34564"/>
                </a:lnTo>
                <a:lnTo>
                  <a:pt x="66861" y="34564"/>
                </a:lnTo>
                <a:lnTo>
                  <a:pt x="54638" y="36955"/>
                </a:lnTo>
                <a:lnTo>
                  <a:pt x="44659" y="43476"/>
                </a:lnTo>
                <a:lnTo>
                  <a:pt x="37932" y="53150"/>
                </a:lnTo>
                <a:lnTo>
                  <a:pt x="35465" y="64998"/>
                </a:lnTo>
                <a:lnTo>
                  <a:pt x="37932" y="76847"/>
                </a:lnTo>
                <a:lnTo>
                  <a:pt x="44659" y="86524"/>
                </a:lnTo>
                <a:lnTo>
                  <a:pt x="54638" y="93048"/>
                </a:lnTo>
                <a:lnTo>
                  <a:pt x="66861" y="95441"/>
                </a:lnTo>
                <a:lnTo>
                  <a:pt x="124710" y="95441"/>
                </a:lnTo>
                <a:lnTo>
                  <a:pt x="114138" y="110641"/>
                </a:lnTo>
                <a:lnTo>
                  <a:pt x="92885" y="124532"/>
                </a:lnTo>
                <a:lnTo>
                  <a:pt x="66861" y="129625"/>
                </a:lnTo>
                <a:close/>
              </a:path>
              <a:path w="133985" h="130175">
                <a:moveTo>
                  <a:pt x="124710" y="95441"/>
                </a:moveTo>
                <a:lnTo>
                  <a:pt x="66861" y="95441"/>
                </a:lnTo>
                <a:lnTo>
                  <a:pt x="79085" y="93048"/>
                </a:lnTo>
                <a:lnTo>
                  <a:pt x="89064" y="86524"/>
                </a:lnTo>
                <a:lnTo>
                  <a:pt x="95791" y="76847"/>
                </a:lnTo>
                <a:lnTo>
                  <a:pt x="98258" y="64998"/>
                </a:lnTo>
                <a:lnTo>
                  <a:pt x="95791" y="53150"/>
                </a:lnTo>
                <a:lnTo>
                  <a:pt x="89064" y="43476"/>
                </a:lnTo>
                <a:lnTo>
                  <a:pt x="79085" y="36955"/>
                </a:lnTo>
                <a:lnTo>
                  <a:pt x="66861" y="34564"/>
                </a:lnTo>
                <a:lnTo>
                  <a:pt x="124979" y="34564"/>
                </a:lnTo>
                <a:lnTo>
                  <a:pt x="128468" y="39580"/>
                </a:lnTo>
                <a:lnTo>
                  <a:pt x="133723" y="64808"/>
                </a:lnTo>
                <a:lnTo>
                  <a:pt x="128468" y="90038"/>
                </a:lnTo>
                <a:lnTo>
                  <a:pt x="124710" y="95441"/>
                </a:lnTo>
                <a:close/>
              </a:path>
            </a:pathLst>
          </a:custGeom>
          <a:solidFill>
            <a:srgbClr val="8E9C9C"/>
          </a:solidFill>
        </p:spPr>
        <p:txBody>
          <a:bodyPr wrap="square" lIns="0" tIns="0" rIns="0" bIns="0" rtlCol="0"/>
          <a:lstStyle/>
          <a:p>
            <a:endParaRPr/>
          </a:p>
        </p:txBody>
      </p:sp>
      <p:sp>
        <p:nvSpPr>
          <p:cNvPr id="44" name="object 44"/>
          <p:cNvSpPr/>
          <p:nvPr/>
        </p:nvSpPr>
        <p:spPr>
          <a:xfrm>
            <a:off x="3439034" y="2203639"/>
            <a:ext cx="46990" cy="45720"/>
          </a:xfrm>
          <a:custGeom>
            <a:avLst/>
            <a:gdLst/>
            <a:ahLst/>
            <a:cxnLst/>
            <a:rect l="l" t="t" r="r" b="b"/>
            <a:pathLst>
              <a:path w="46989" h="45719">
                <a:moveTo>
                  <a:pt x="23327" y="45237"/>
                </a:moveTo>
                <a:lnTo>
                  <a:pt x="14245" y="43459"/>
                </a:lnTo>
                <a:lnTo>
                  <a:pt x="6830" y="38610"/>
                </a:lnTo>
                <a:lnTo>
                  <a:pt x="1832" y="31419"/>
                </a:lnTo>
                <a:lnTo>
                  <a:pt x="0" y="22614"/>
                </a:lnTo>
                <a:lnTo>
                  <a:pt x="1832" y="13814"/>
                </a:lnTo>
                <a:lnTo>
                  <a:pt x="6830" y="6625"/>
                </a:lnTo>
                <a:lnTo>
                  <a:pt x="14245" y="1777"/>
                </a:lnTo>
                <a:lnTo>
                  <a:pt x="23327" y="0"/>
                </a:lnTo>
                <a:lnTo>
                  <a:pt x="32409" y="1777"/>
                </a:lnTo>
                <a:lnTo>
                  <a:pt x="39824" y="6625"/>
                </a:lnTo>
                <a:lnTo>
                  <a:pt x="44822" y="13814"/>
                </a:lnTo>
                <a:lnTo>
                  <a:pt x="46655" y="22614"/>
                </a:lnTo>
                <a:lnTo>
                  <a:pt x="44822" y="31419"/>
                </a:lnTo>
                <a:lnTo>
                  <a:pt x="39824" y="38610"/>
                </a:lnTo>
                <a:lnTo>
                  <a:pt x="32409" y="43459"/>
                </a:lnTo>
                <a:lnTo>
                  <a:pt x="23327" y="45237"/>
                </a:lnTo>
                <a:close/>
              </a:path>
            </a:pathLst>
          </a:custGeom>
          <a:solidFill>
            <a:srgbClr val="8E9C9C"/>
          </a:solidFill>
        </p:spPr>
        <p:txBody>
          <a:bodyPr wrap="square" lIns="0" tIns="0" rIns="0" bIns="0" rtlCol="0"/>
          <a:lstStyle/>
          <a:p>
            <a:endParaRPr/>
          </a:p>
        </p:txBody>
      </p:sp>
      <p:sp>
        <p:nvSpPr>
          <p:cNvPr id="45" name="object 45"/>
          <p:cNvSpPr txBox="1"/>
          <p:nvPr/>
        </p:nvSpPr>
        <p:spPr>
          <a:xfrm>
            <a:off x="3108476" y="1371589"/>
            <a:ext cx="1029335" cy="287655"/>
          </a:xfrm>
          <a:prstGeom prst="rect">
            <a:avLst/>
          </a:prstGeom>
        </p:spPr>
        <p:txBody>
          <a:bodyPr vert="horz" wrap="square" lIns="0" tIns="0" rIns="0" bIns="0" rtlCol="0">
            <a:spAutoFit/>
          </a:bodyPr>
          <a:lstStyle/>
          <a:p>
            <a:pPr marL="12700">
              <a:lnSpc>
                <a:spcPct val="100000"/>
              </a:lnSpc>
            </a:pPr>
            <a:r>
              <a:rPr sz="1800" b="1" spc="-40" dirty="0">
                <a:solidFill>
                  <a:srgbClr val="202120"/>
                </a:solidFill>
                <a:latin typeface="Bookman Old Style"/>
                <a:cs typeface="Bookman Old Style"/>
              </a:rPr>
              <a:t>ventures</a:t>
            </a:r>
            <a:endParaRPr sz="1800">
              <a:latin typeface="Bookman Old Style"/>
              <a:cs typeface="Bookman Old Style"/>
            </a:endParaRPr>
          </a:p>
        </p:txBody>
      </p:sp>
      <p:sp>
        <p:nvSpPr>
          <p:cNvPr id="46" name="object 46"/>
          <p:cNvSpPr/>
          <p:nvPr/>
        </p:nvSpPr>
        <p:spPr>
          <a:xfrm>
            <a:off x="3439588" y="672078"/>
            <a:ext cx="269240" cy="273685"/>
          </a:xfrm>
          <a:custGeom>
            <a:avLst/>
            <a:gdLst/>
            <a:ahLst/>
            <a:cxnLst/>
            <a:rect l="l" t="t" r="r" b="b"/>
            <a:pathLst>
              <a:path w="269239" h="273684">
                <a:moveTo>
                  <a:pt x="242409" y="33281"/>
                </a:moveTo>
                <a:lnTo>
                  <a:pt x="84532" y="33281"/>
                </a:lnTo>
                <a:lnTo>
                  <a:pt x="101035" y="19166"/>
                </a:lnTo>
                <a:lnTo>
                  <a:pt x="120262" y="8716"/>
                </a:lnTo>
                <a:lnTo>
                  <a:pt x="141964" y="2228"/>
                </a:lnTo>
                <a:lnTo>
                  <a:pt x="165892" y="0"/>
                </a:lnTo>
                <a:lnTo>
                  <a:pt x="208068" y="7891"/>
                </a:lnTo>
                <a:lnTo>
                  <a:pt x="240586" y="30247"/>
                </a:lnTo>
                <a:lnTo>
                  <a:pt x="242409" y="33281"/>
                </a:lnTo>
                <a:close/>
              </a:path>
              <a:path w="269239" h="273684">
                <a:moveTo>
                  <a:pt x="84532" y="273171"/>
                </a:moveTo>
                <a:lnTo>
                  <a:pt x="0" y="273171"/>
                </a:lnTo>
                <a:lnTo>
                  <a:pt x="0" y="7920"/>
                </a:lnTo>
                <a:lnTo>
                  <a:pt x="84532" y="7920"/>
                </a:lnTo>
                <a:lnTo>
                  <a:pt x="84532" y="33281"/>
                </a:lnTo>
                <a:lnTo>
                  <a:pt x="242409" y="33281"/>
                </a:lnTo>
                <a:lnTo>
                  <a:pt x="261514" y="65085"/>
                </a:lnTo>
                <a:lnTo>
                  <a:pt x="263310" y="76080"/>
                </a:lnTo>
                <a:lnTo>
                  <a:pt x="139477" y="76080"/>
                </a:lnTo>
                <a:lnTo>
                  <a:pt x="116850" y="80431"/>
                </a:lnTo>
                <a:lnTo>
                  <a:pt x="99522" y="93847"/>
                </a:lnTo>
                <a:lnTo>
                  <a:pt x="88436" y="116872"/>
                </a:lnTo>
                <a:lnTo>
                  <a:pt x="84532" y="150053"/>
                </a:lnTo>
                <a:lnTo>
                  <a:pt x="84532" y="273171"/>
                </a:lnTo>
                <a:close/>
              </a:path>
              <a:path w="269239" h="273684">
                <a:moveTo>
                  <a:pt x="268919" y="273171"/>
                </a:moveTo>
                <a:lnTo>
                  <a:pt x="184912" y="273171"/>
                </a:lnTo>
                <a:lnTo>
                  <a:pt x="184912" y="128391"/>
                </a:lnTo>
                <a:lnTo>
                  <a:pt x="181602" y="107066"/>
                </a:lnTo>
                <a:lnTo>
                  <a:pt x="172300" y="90545"/>
                </a:lnTo>
                <a:lnTo>
                  <a:pt x="157944" y="79870"/>
                </a:lnTo>
                <a:lnTo>
                  <a:pt x="139477" y="76080"/>
                </a:lnTo>
                <a:lnTo>
                  <a:pt x="263310" y="76080"/>
                </a:lnTo>
                <a:lnTo>
                  <a:pt x="268919" y="110426"/>
                </a:lnTo>
                <a:lnTo>
                  <a:pt x="268919" y="273171"/>
                </a:lnTo>
                <a:close/>
              </a:path>
            </a:pathLst>
          </a:custGeom>
          <a:solidFill>
            <a:srgbClr val="202120"/>
          </a:solidFill>
        </p:spPr>
        <p:txBody>
          <a:bodyPr wrap="square" lIns="0" tIns="0" rIns="0" bIns="0" rtlCol="0"/>
          <a:lstStyle/>
          <a:p>
            <a:endParaRPr/>
          </a:p>
        </p:txBody>
      </p:sp>
      <p:sp>
        <p:nvSpPr>
          <p:cNvPr id="47" name="object 47"/>
          <p:cNvSpPr/>
          <p:nvPr/>
        </p:nvSpPr>
        <p:spPr>
          <a:xfrm>
            <a:off x="4049751" y="672073"/>
            <a:ext cx="245745" cy="281305"/>
          </a:xfrm>
          <a:custGeom>
            <a:avLst/>
            <a:gdLst/>
            <a:ahLst/>
            <a:cxnLst/>
            <a:rect l="l" t="t" r="r" b="b"/>
            <a:pathLst>
              <a:path w="245745" h="281305">
                <a:moveTo>
                  <a:pt x="238989" y="218220"/>
                </a:moveTo>
                <a:lnTo>
                  <a:pt x="129434" y="218220"/>
                </a:lnTo>
                <a:lnTo>
                  <a:pt x="144184" y="216545"/>
                </a:lnTo>
                <a:lnTo>
                  <a:pt x="154928" y="212014"/>
                </a:lnTo>
                <a:lnTo>
                  <a:pt x="161532" y="205294"/>
                </a:lnTo>
                <a:lnTo>
                  <a:pt x="163777" y="197083"/>
                </a:lnTo>
                <a:lnTo>
                  <a:pt x="162399" y="190761"/>
                </a:lnTo>
                <a:lnTo>
                  <a:pt x="157901" y="185329"/>
                </a:lnTo>
                <a:lnTo>
                  <a:pt x="149738" y="180888"/>
                </a:lnTo>
                <a:lnTo>
                  <a:pt x="137362" y="177536"/>
                </a:lnTo>
                <a:lnTo>
                  <a:pt x="83467" y="166967"/>
                </a:lnTo>
                <a:lnTo>
                  <a:pt x="50688" y="156997"/>
                </a:lnTo>
                <a:lnTo>
                  <a:pt x="26477" y="140684"/>
                </a:lnTo>
                <a:lnTo>
                  <a:pt x="11479" y="118226"/>
                </a:lnTo>
                <a:lnTo>
                  <a:pt x="6337" y="89822"/>
                </a:lnTo>
                <a:lnTo>
                  <a:pt x="14732" y="52826"/>
                </a:lnTo>
                <a:lnTo>
                  <a:pt x="38233" y="24501"/>
                </a:lnTo>
                <a:lnTo>
                  <a:pt x="74317" y="6381"/>
                </a:lnTo>
                <a:lnTo>
                  <a:pt x="120457" y="0"/>
                </a:lnTo>
                <a:lnTo>
                  <a:pt x="165655" y="5424"/>
                </a:lnTo>
                <a:lnTo>
                  <a:pt x="201489" y="20807"/>
                </a:lnTo>
                <a:lnTo>
                  <a:pt x="226922" y="44807"/>
                </a:lnTo>
                <a:lnTo>
                  <a:pt x="233825" y="60238"/>
                </a:lnTo>
                <a:lnTo>
                  <a:pt x="119399" y="60238"/>
                </a:lnTo>
                <a:lnTo>
                  <a:pt x="105110" y="62120"/>
                </a:lnTo>
                <a:lnTo>
                  <a:pt x="95824" y="66974"/>
                </a:lnTo>
                <a:lnTo>
                  <a:pt x="90797" y="73611"/>
                </a:lnTo>
                <a:lnTo>
                  <a:pt x="89287" y="80843"/>
                </a:lnTo>
                <a:lnTo>
                  <a:pt x="90046" y="86332"/>
                </a:lnTo>
                <a:lnTo>
                  <a:pt x="92982" y="91475"/>
                </a:lnTo>
                <a:lnTo>
                  <a:pt x="99089" y="95924"/>
                </a:lnTo>
                <a:lnTo>
                  <a:pt x="109357" y="99333"/>
                </a:lnTo>
                <a:lnTo>
                  <a:pt x="171704" y="112017"/>
                </a:lnTo>
                <a:lnTo>
                  <a:pt x="204353" y="123443"/>
                </a:lnTo>
                <a:lnTo>
                  <a:pt x="227245" y="141210"/>
                </a:lnTo>
                <a:lnTo>
                  <a:pt x="240727" y="164326"/>
                </a:lnTo>
                <a:lnTo>
                  <a:pt x="245144" y="191803"/>
                </a:lnTo>
                <a:lnTo>
                  <a:pt x="238989" y="218220"/>
                </a:lnTo>
                <a:close/>
              </a:path>
              <a:path w="245745" h="281305">
                <a:moveTo>
                  <a:pt x="163777" y="91412"/>
                </a:moveTo>
                <a:lnTo>
                  <a:pt x="159369" y="79630"/>
                </a:lnTo>
                <a:lnTo>
                  <a:pt x="150304" y="69682"/>
                </a:lnTo>
                <a:lnTo>
                  <a:pt x="136881" y="62806"/>
                </a:lnTo>
                <a:lnTo>
                  <a:pt x="119399" y="60238"/>
                </a:lnTo>
                <a:lnTo>
                  <a:pt x="233825" y="60238"/>
                </a:lnTo>
                <a:lnTo>
                  <a:pt x="240914" y="76088"/>
                </a:lnTo>
                <a:lnTo>
                  <a:pt x="163777" y="91412"/>
                </a:lnTo>
                <a:close/>
              </a:path>
              <a:path w="245745" h="281305">
                <a:moveTo>
                  <a:pt x="124679" y="281100"/>
                </a:moveTo>
                <a:lnTo>
                  <a:pt x="80161" y="276699"/>
                </a:lnTo>
                <a:lnTo>
                  <a:pt x="42328" y="262937"/>
                </a:lnTo>
                <a:lnTo>
                  <a:pt x="14502" y="238969"/>
                </a:lnTo>
                <a:lnTo>
                  <a:pt x="0" y="203954"/>
                </a:lnTo>
                <a:lnTo>
                  <a:pt x="82417" y="187047"/>
                </a:lnTo>
                <a:lnTo>
                  <a:pt x="88129" y="201503"/>
                </a:lnTo>
                <a:lnTo>
                  <a:pt x="98793" y="211154"/>
                </a:lnTo>
                <a:lnTo>
                  <a:pt x="113024" y="216545"/>
                </a:lnTo>
                <a:lnTo>
                  <a:pt x="129434" y="218220"/>
                </a:lnTo>
                <a:lnTo>
                  <a:pt x="238989" y="218220"/>
                </a:lnTo>
                <a:lnTo>
                  <a:pt x="236129" y="230498"/>
                </a:lnTo>
                <a:lnTo>
                  <a:pt x="211065" y="258444"/>
                </a:lnTo>
                <a:lnTo>
                  <a:pt x="172924" y="275395"/>
                </a:lnTo>
                <a:lnTo>
                  <a:pt x="124679" y="281100"/>
                </a:lnTo>
                <a:close/>
              </a:path>
            </a:pathLst>
          </a:custGeom>
          <a:solidFill>
            <a:srgbClr val="202120"/>
          </a:solidFill>
        </p:spPr>
        <p:txBody>
          <a:bodyPr wrap="square" lIns="0" tIns="0" rIns="0" bIns="0" rtlCol="0"/>
          <a:lstStyle/>
          <a:p>
            <a:endParaRPr/>
          </a:p>
        </p:txBody>
      </p:sp>
      <p:sp>
        <p:nvSpPr>
          <p:cNvPr id="48" name="object 48"/>
          <p:cNvSpPr/>
          <p:nvPr/>
        </p:nvSpPr>
        <p:spPr>
          <a:xfrm>
            <a:off x="4307727" y="679468"/>
            <a:ext cx="58419" cy="65405"/>
          </a:xfrm>
          <a:custGeom>
            <a:avLst/>
            <a:gdLst/>
            <a:ahLst/>
            <a:cxnLst/>
            <a:rect l="l" t="t" r="r" b="b"/>
            <a:pathLst>
              <a:path w="58420" h="65404">
                <a:moveTo>
                  <a:pt x="57817" y="13921"/>
                </a:moveTo>
                <a:lnTo>
                  <a:pt x="0" y="13921"/>
                </a:lnTo>
                <a:lnTo>
                  <a:pt x="0" y="0"/>
                </a:lnTo>
                <a:lnTo>
                  <a:pt x="57817" y="0"/>
                </a:lnTo>
                <a:lnTo>
                  <a:pt x="57817" y="13921"/>
                </a:lnTo>
                <a:close/>
              </a:path>
              <a:path w="58420" h="65404">
                <a:moveTo>
                  <a:pt x="36839" y="64784"/>
                </a:moveTo>
                <a:lnTo>
                  <a:pt x="20977" y="64784"/>
                </a:lnTo>
                <a:lnTo>
                  <a:pt x="20977" y="13921"/>
                </a:lnTo>
                <a:lnTo>
                  <a:pt x="36839" y="13921"/>
                </a:lnTo>
                <a:lnTo>
                  <a:pt x="36839" y="64784"/>
                </a:lnTo>
                <a:close/>
              </a:path>
            </a:pathLst>
          </a:custGeom>
          <a:solidFill>
            <a:srgbClr val="202120"/>
          </a:solidFill>
        </p:spPr>
        <p:txBody>
          <a:bodyPr wrap="square" lIns="0" tIns="0" rIns="0" bIns="0" rtlCol="0"/>
          <a:lstStyle/>
          <a:p>
            <a:endParaRPr/>
          </a:p>
        </p:txBody>
      </p:sp>
      <p:sp>
        <p:nvSpPr>
          <p:cNvPr id="49" name="object 49"/>
          <p:cNvSpPr/>
          <p:nvPr/>
        </p:nvSpPr>
        <p:spPr>
          <a:xfrm>
            <a:off x="4373895" y="679464"/>
            <a:ext cx="74930" cy="65405"/>
          </a:xfrm>
          <a:custGeom>
            <a:avLst/>
            <a:gdLst/>
            <a:ahLst/>
            <a:cxnLst/>
            <a:rect l="l" t="t" r="r" b="b"/>
            <a:pathLst>
              <a:path w="74929" h="65404">
                <a:moveTo>
                  <a:pt x="15472" y="64791"/>
                </a:moveTo>
                <a:lnTo>
                  <a:pt x="0" y="64791"/>
                </a:lnTo>
                <a:lnTo>
                  <a:pt x="0" y="0"/>
                </a:lnTo>
                <a:lnTo>
                  <a:pt x="15667" y="0"/>
                </a:lnTo>
                <a:lnTo>
                  <a:pt x="31583" y="30078"/>
                </a:lnTo>
                <a:lnTo>
                  <a:pt x="15472" y="30078"/>
                </a:lnTo>
                <a:lnTo>
                  <a:pt x="15472" y="64791"/>
                </a:lnTo>
                <a:close/>
              </a:path>
              <a:path w="74929" h="65404">
                <a:moveTo>
                  <a:pt x="53567" y="41104"/>
                </a:moveTo>
                <a:lnTo>
                  <a:pt x="37417" y="41104"/>
                </a:lnTo>
                <a:lnTo>
                  <a:pt x="59174" y="0"/>
                </a:lnTo>
                <a:lnTo>
                  <a:pt x="74744" y="0"/>
                </a:lnTo>
                <a:lnTo>
                  <a:pt x="74744" y="30273"/>
                </a:lnTo>
                <a:lnTo>
                  <a:pt x="59272" y="30273"/>
                </a:lnTo>
                <a:lnTo>
                  <a:pt x="53567" y="41104"/>
                </a:lnTo>
                <a:close/>
              </a:path>
              <a:path w="74929" h="65404">
                <a:moveTo>
                  <a:pt x="41092" y="64791"/>
                </a:moveTo>
                <a:lnTo>
                  <a:pt x="33749" y="64791"/>
                </a:lnTo>
                <a:lnTo>
                  <a:pt x="15472" y="30078"/>
                </a:lnTo>
                <a:lnTo>
                  <a:pt x="31583" y="30078"/>
                </a:lnTo>
                <a:lnTo>
                  <a:pt x="37417" y="41104"/>
                </a:lnTo>
                <a:lnTo>
                  <a:pt x="53567" y="41104"/>
                </a:lnTo>
                <a:lnTo>
                  <a:pt x="41092" y="64791"/>
                </a:lnTo>
                <a:close/>
              </a:path>
              <a:path w="74929" h="65404">
                <a:moveTo>
                  <a:pt x="74744" y="64791"/>
                </a:moveTo>
                <a:lnTo>
                  <a:pt x="59272" y="64791"/>
                </a:lnTo>
                <a:lnTo>
                  <a:pt x="59272" y="30273"/>
                </a:lnTo>
                <a:lnTo>
                  <a:pt x="74744" y="30273"/>
                </a:lnTo>
                <a:lnTo>
                  <a:pt x="74744" y="64791"/>
                </a:lnTo>
                <a:close/>
              </a:path>
            </a:pathLst>
          </a:custGeom>
          <a:solidFill>
            <a:srgbClr val="202120"/>
          </a:solidFill>
        </p:spPr>
        <p:txBody>
          <a:bodyPr wrap="square" lIns="0" tIns="0" rIns="0" bIns="0" rtlCol="0"/>
          <a:lstStyle/>
          <a:p>
            <a:endParaRPr/>
          </a:p>
        </p:txBody>
      </p:sp>
      <p:sp>
        <p:nvSpPr>
          <p:cNvPr id="50" name="object 50"/>
          <p:cNvSpPr/>
          <p:nvPr/>
        </p:nvSpPr>
        <p:spPr>
          <a:xfrm>
            <a:off x="2989659" y="679273"/>
            <a:ext cx="84455" cy="266065"/>
          </a:xfrm>
          <a:custGeom>
            <a:avLst/>
            <a:gdLst/>
            <a:ahLst/>
            <a:cxnLst/>
            <a:rect l="l" t="t" r="r" b="b"/>
            <a:pathLst>
              <a:path w="84455" h="266065">
                <a:moveTo>
                  <a:pt x="0" y="0"/>
                </a:moveTo>
                <a:lnTo>
                  <a:pt x="84044" y="0"/>
                </a:lnTo>
                <a:lnTo>
                  <a:pt x="84044" y="266008"/>
                </a:lnTo>
                <a:lnTo>
                  <a:pt x="0" y="266008"/>
                </a:lnTo>
                <a:lnTo>
                  <a:pt x="0" y="0"/>
                </a:lnTo>
                <a:close/>
              </a:path>
            </a:pathLst>
          </a:custGeom>
          <a:solidFill>
            <a:srgbClr val="202120"/>
          </a:solidFill>
        </p:spPr>
        <p:txBody>
          <a:bodyPr wrap="square" lIns="0" tIns="0" rIns="0" bIns="0" rtlCol="0"/>
          <a:lstStyle/>
          <a:p>
            <a:endParaRPr/>
          </a:p>
        </p:txBody>
      </p:sp>
      <p:sp>
        <p:nvSpPr>
          <p:cNvPr id="51" name="object 51"/>
          <p:cNvSpPr/>
          <p:nvPr/>
        </p:nvSpPr>
        <p:spPr>
          <a:xfrm>
            <a:off x="3111694"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084" y="77910"/>
                </a:lnTo>
                <a:lnTo>
                  <a:pt x="119380" y="83302"/>
                </a:lnTo>
                <a:lnTo>
                  <a:pt x="97574" y="98005"/>
                </a:lnTo>
                <a:lnTo>
                  <a:pt x="82873" y="119813"/>
                </a:lnTo>
                <a:lnTo>
                  <a:pt x="77482" y="146520"/>
                </a:lnTo>
                <a:lnTo>
                  <a:pt x="82873" y="173228"/>
                </a:lnTo>
                <a:lnTo>
                  <a:pt x="97574" y="195039"/>
                </a:lnTo>
                <a:lnTo>
                  <a:pt x="119380" y="209745"/>
                </a:lnTo>
                <a:lnTo>
                  <a:pt x="146084" y="215138"/>
                </a:lnTo>
                <a:lnTo>
                  <a:pt x="272900" y="215138"/>
                </a:lnTo>
                <a:lnTo>
                  <a:pt x="263982" y="232381"/>
                </a:lnTo>
                <a:lnTo>
                  <a:pt x="232359" y="264006"/>
                </a:lnTo>
                <a:lnTo>
                  <a:pt x="192257" y="284746"/>
                </a:lnTo>
                <a:lnTo>
                  <a:pt x="146084" y="292193"/>
                </a:lnTo>
                <a:close/>
              </a:path>
              <a:path w="292735" h="292734">
                <a:moveTo>
                  <a:pt x="272900" y="215138"/>
                </a:moveTo>
                <a:lnTo>
                  <a:pt x="146084" y="215138"/>
                </a:lnTo>
                <a:lnTo>
                  <a:pt x="172789" y="209745"/>
                </a:lnTo>
                <a:lnTo>
                  <a:pt x="194598" y="195039"/>
                </a:lnTo>
                <a:lnTo>
                  <a:pt x="209302" y="173228"/>
                </a:lnTo>
                <a:lnTo>
                  <a:pt x="214694" y="146520"/>
                </a:lnTo>
                <a:lnTo>
                  <a:pt x="209302" y="119813"/>
                </a:lnTo>
                <a:lnTo>
                  <a:pt x="194598" y="98005"/>
                </a:lnTo>
                <a:lnTo>
                  <a:pt x="172789" y="83302"/>
                </a:lnTo>
                <a:lnTo>
                  <a:pt x="146084"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52" name="object 52"/>
          <p:cNvSpPr/>
          <p:nvPr/>
        </p:nvSpPr>
        <p:spPr>
          <a:xfrm>
            <a:off x="2980705" y="535262"/>
            <a:ext cx="102235" cy="102235"/>
          </a:xfrm>
          <a:custGeom>
            <a:avLst/>
            <a:gdLst/>
            <a:ahLst/>
            <a:cxnLst/>
            <a:rect l="l" t="t" r="r" b="b"/>
            <a:pathLst>
              <a:path w="102235" h="102234">
                <a:moveTo>
                  <a:pt x="50977" y="101965"/>
                </a:moveTo>
                <a:lnTo>
                  <a:pt x="31134" y="97959"/>
                </a:lnTo>
                <a:lnTo>
                  <a:pt x="14930" y="87033"/>
                </a:lnTo>
                <a:lnTo>
                  <a:pt x="4005" y="70828"/>
                </a:lnTo>
                <a:lnTo>
                  <a:pt x="0" y="50982"/>
                </a:lnTo>
                <a:lnTo>
                  <a:pt x="4005" y="31137"/>
                </a:lnTo>
                <a:lnTo>
                  <a:pt x="14930" y="14932"/>
                </a:lnTo>
                <a:lnTo>
                  <a:pt x="31134" y="4006"/>
                </a:lnTo>
                <a:lnTo>
                  <a:pt x="50977" y="0"/>
                </a:lnTo>
                <a:lnTo>
                  <a:pt x="70820" y="4006"/>
                </a:lnTo>
                <a:lnTo>
                  <a:pt x="87024" y="14932"/>
                </a:lnTo>
                <a:lnTo>
                  <a:pt x="97948" y="31137"/>
                </a:lnTo>
                <a:lnTo>
                  <a:pt x="101954" y="50982"/>
                </a:lnTo>
                <a:lnTo>
                  <a:pt x="97948" y="70828"/>
                </a:lnTo>
                <a:lnTo>
                  <a:pt x="87024" y="87033"/>
                </a:lnTo>
                <a:lnTo>
                  <a:pt x="70820" y="97959"/>
                </a:lnTo>
                <a:lnTo>
                  <a:pt x="50977" y="101965"/>
                </a:lnTo>
                <a:close/>
              </a:path>
            </a:pathLst>
          </a:custGeom>
          <a:solidFill>
            <a:srgbClr val="202120"/>
          </a:solidFill>
        </p:spPr>
        <p:txBody>
          <a:bodyPr wrap="square" lIns="0" tIns="0" rIns="0" bIns="0" rtlCol="0"/>
          <a:lstStyle/>
          <a:p>
            <a:endParaRPr/>
          </a:p>
        </p:txBody>
      </p:sp>
      <p:sp>
        <p:nvSpPr>
          <p:cNvPr id="53" name="object 53"/>
          <p:cNvSpPr/>
          <p:nvPr/>
        </p:nvSpPr>
        <p:spPr>
          <a:xfrm>
            <a:off x="3739856"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399" y="77910"/>
                </a:lnTo>
                <a:lnTo>
                  <a:pt x="119695" y="83302"/>
                </a:lnTo>
                <a:lnTo>
                  <a:pt x="97889" y="98005"/>
                </a:lnTo>
                <a:lnTo>
                  <a:pt x="83188" y="119813"/>
                </a:lnTo>
                <a:lnTo>
                  <a:pt x="77797" y="146520"/>
                </a:lnTo>
                <a:lnTo>
                  <a:pt x="83188" y="173228"/>
                </a:lnTo>
                <a:lnTo>
                  <a:pt x="97889" y="195039"/>
                </a:lnTo>
                <a:lnTo>
                  <a:pt x="119695" y="209745"/>
                </a:lnTo>
                <a:lnTo>
                  <a:pt x="146399" y="215138"/>
                </a:lnTo>
                <a:lnTo>
                  <a:pt x="272900" y="215138"/>
                </a:lnTo>
                <a:lnTo>
                  <a:pt x="263982" y="232381"/>
                </a:lnTo>
                <a:lnTo>
                  <a:pt x="232359" y="264006"/>
                </a:lnTo>
                <a:lnTo>
                  <a:pt x="192257" y="284746"/>
                </a:lnTo>
                <a:lnTo>
                  <a:pt x="146084" y="292193"/>
                </a:lnTo>
                <a:close/>
              </a:path>
              <a:path w="292735" h="292734">
                <a:moveTo>
                  <a:pt x="272900" y="215138"/>
                </a:moveTo>
                <a:lnTo>
                  <a:pt x="146399" y="215138"/>
                </a:lnTo>
                <a:lnTo>
                  <a:pt x="173104" y="209745"/>
                </a:lnTo>
                <a:lnTo>
                  <a:pt x="194913" y="195039"/>
                </a:lnTo>
                <a:lnTo>
                  <a:pt x="209617" y="173228"/>
                </a:lnTo>
                <a:lnTo>
                  <a:pt x="215009" y="146520"/>
                </a:lnTo>
                <a:lnTo>
                  <a:pt x="209617" y="119813"/>
                </a:lnTo>
                <a:lnTo>
                  <a:pt x="194913" y="98005"/>
                </a:lnTo>
                <a:lnTo>
                  <a:pt x="173104" y="83302"/>
                </a:lnTo>
                <a:lnTo>
                  <a:pt x="146399"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54" name="object 54"/>
          <p:cNvSpPr txBox="1"/>
          <p:nvPr/>
        </p:nvSpPr>
        <p:spPr>
          <a:xfrm>
            <a:off x="2574306" y="2950329"/>
            <a:ext cx="558165" cy="247015"/>
          </a:xfrm>
          <a:prstGeom prst="rect">
            <a:avLst/>
          </a:prstGeom>
        </p:spPr>
        <p:txBody>
          <a:bodyPr vert="horz" wrap="square" lIns="0" tIns="0" rIns="0" bIns="0" rtlCol="0">
            <a:spAutoFit/>
          </a:bodyPr>
          <a:lstStyle/>
          <a:p>
            <a:pPr marL="12700">
              <a:lnSpc>
                <a:spcPct val="100000"/>
              </a:lnSpc>
            </a:pPr>
            <a:r>
              <a:rPr sz="1450" spc="15" dirty="0">
                <a:solidFill>
                  <a:srgbClr val="202120"/>
                </a:solidFill>
                <a:latin typeface="Calibri"/>
                <a:cs typeface="Calibri"/>
              </a:rPr>
              <a:t>people</a:t>
            </a:r>
            <a:endParaRPr sz="1450">
              <a:latin typeface="Calibri"/>
              <a:cs typeface="Calibri"/>
            </a:endParaRPr>
          </a:p>
        </p:txBody>
      </p:sp>
      <p:sp>
        <p:nvSpPr>
          <p:cNvPr id="55" name="object 55"/>
          <p:cNvSpPr txBox="1"/>
          <p:nvPr/>
        </p:nvSpPr>
        <p:spPr>
          <a:xfrm>
            <a:off x="3275313" y="2950329"/>
            <a:ext cx="555625" cy="247015"/>
          </a:xfrm>
          <a:prstGeom prst="rect">
            <a:avLst/>
          </a:prstGeom>
        </p:spPr>
        <p:txBody>
          <a:bodyPr vert="horz" wrap="square" lIns="0" tIns="0" rIns="0" bIns="0" rtlCol="0">
            <a:spAutoFit/>
          </a:bodyPr>
          <a:lstStyle/>
          <a:p>
            <a:pPr marL="12700">
              <a:lnSpc>
                <a:spcPct val="100000"/>
              </a:lnSpc>
            </a:pPr>
            <a:r>
              <a:rPr sz="1450" spc="30" dirty="0">
                <a:solidFill>
                  <a:srgbClr val="202120"/>
                </a:solidFill>
                <a:latin typeface="Calibri"/>
                <a:cs typeface="Calibri"/>
              </a:rPr>
              <a:t>capital</a:t>
            </a:r>
            <a:endParaRPr sz="1450">
              <a:latin typeface="Calibri"/>
              <a:cs typeface="Calibri"/>
            </a:endParaRPr>
          </a:p>
        </p:txBody>
      </p:sp>
      <p:sp>
        <p:nvSpPr>
          <p:cNvPr id="56" name="object 56"/>
          <p:cNvSpPr txBox="1"/>
          <p:nvPr/>
        </p:nvSpPr>
        <p:spPr>
          <a:xfrm>
            <a:off x="3974653" y="2950329"/>
            <a:ext cx="700405" cy="247015"/>
          </a:xfrm>
          <a:prstGeom prst="rect">
            <a:avLst/>
          </a:prstGeom>
        </p:spPr>
        <p:txBody>
          <a:bodyPr vert="horz" wrap="square" lIns="0" tIns="0" rIns="0" bIns="0" rtlCol="0">
            <a:spAutoFit/>
          </a:bodyPr>
          <a:lstStyle/>
          <a:p>
            <a:pPr marL="12700">
              <a:lnSpc>
                <a:spcPct val="100000"/>
              </a:lnSpc>
            </a:pPr>
            <a:r>
              <a:rPr sz="1450" spc="100" dirty="0">
                <a:solidFill>
                  <a:srgbClr val="202120"/>
                </a:solidFill>
                <a:latin typeface="Calibri"/>
                <a:cs typeface="Calibri"/>
              </a:rPr>
              <a:t>s</a:t>
            </a:r>
            <a:r>
              <a:rPr sz="1450" spc="95" dirty="0">
                <a:solidFill>
                  <a:srgbClr val="202120"/>
                </a:solidFill>
                <a:latin typeface="Calibri"/>
                <a:cs typeface="Calibri"/>
              </a:rPr>
              <a:t>t</a:t>
            </a:r>
            <a:r>
              <a:rPr sz="1450" spc="10" dirty="0">
                <a:solidFill>
                  <a:srgbClr val="202120"/>
                </a:solidFill>
                <a:latin typeface="Calibri"/>
                <a:cs typeface="Calibri"/>
              </a:rPr>
              <a:t>r</a:t>
            </a:r>
            <a:r>
              <a:rPr sz="1450" spc="40" dirty="0">
                <a:solidFill>
                  <a:srgbClr val="202120"/>
                </a:solidFill>
                <a:latin typeface="Calibri"/>
                <a:cs typeface="Calibri"/>
              </a:rPr>
              <a:t>a</a:t>
            </a:r>
            <a:r>
              <a:rPr sz="1450" spc="45" dirty="0">
                <a:solidFill>
                  <a:srgbClr val="202120"/>
                </a:solidFill>
                <a:latin typeface="Calibri"/>
                <a:cs typeface="Calibri"/>
              </a:rPr>
              <a:t>t</a:t>
            </a:r>
            <a:r>
              <a:rPr sz="1450" spc="50" dirty="0">
                <a:solidFill>
                  <a:srgbClr val="202120"/>
                </a:solidFill>
                <a:latin typeface="Calibri"/>
                <a:cs typeface="Calibri"/>
              </a:rPr>
              <a:t>e</a:t>
            </a:r>
            <a:r>
              <a:rPr sz="1450" spc="100" dirty="0">
                <a:solidFill>
                  <a:srgbClr val="202120"/>
                </a:solidFill>
                <a:latin typeface="Calibri"/>
                <a:cs typeface="Calibri"/>
              </a:rPr>
              <a:t>g</a:t>
            </a:r>
            <a:r>
              <a:rPr sz="1450" spc="40" dirty="0">
                <a:solidFill>
                  <a:srgbClr val="202120"/>
                </a:solidFill>
                <a:latin typeface="Calibri"/>
                <a:cs typeface="Calibri"/>
              </a:rPr>
              <a:t>y</a:t>
            </a:r>
            <a:endParaRPr sz="1450">
              <a:latin typeface="Calibri"/>
              <a:cs typeface="Calibri"/>
            </a:endParaRPr>
          </a:p>
        </p:txBody>
      </p:sp>
      <p:sp>
        <p:nvSpPr>
          <p:cNvPr id="57" name="object 57"/>
          <p:cNvSpPr/>
          <p:nvPr/>
        </p:nvSpPr>
        <p:spPr>
          <a:xfrm>
            <a:off x="3877834" y="3054640"/>
            <a:ext cx="61594" cy="59690"/>
          </a:xfrm>
          <a:custGeom>
            <a:avLst/>
            <a:gdLst/>
            <a:ahLst/>
            <a:cxnLst/>
            <a:rect l="l" t="t" r="r" b="b"/>
            <a:pathLst>
              <a:path w="61595"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5"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58" name="object 58"/>
          <p:cNvSpPr/>
          <p:nvPr/>
        </p:nvSpPr>
        <p:spPr>
          <a:xfrm>
            <a:off x="3850425"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5" y="16052"/>
                </a:lnTo>
                <a:lnTo>
                  <a:pt x="21335" y="4622"/>
                </a:lnTo>
                <a:lnTo>
                  <a:pt x="16560" y="0"/>
                </a:lnTo>
                <a:close/>
              </a:path>
            </a:pathLst>
          </a:custGeom>
          <a:solidFill>
            <a:srgbClr val="2FB888"/>
          </a:solidFill>
        </p:spPr>
        <p:txBody>
          <a:bodyPr wrap="square" lIns="0" tIns="0" rIns="0" bIns="0" rtlCol="0"/>
          <a:lstStyle/>
          <a:p>
            <a:endParaRPr/>
          </a:p>
        </p:txBody>
      </p:sp>
      <p:sp>
        <p:nvSpPr>
          <p:cNvPr id="59" name="object 59"/>
          <p:cNvSpPr/>
          <p:nvPr/>
        </p:nvSpPr>
        <p:spPr>
          <a:xfrm>
            <a:off x="3176728" y="3054640"/>
            <a:ext cx="61594" cy="59690"/>
          </a:xfrm>
          <a:custGeom>
            <a:avLst/>
            <a:gdLst/>
            <a:ahLst/>
            <a:cxnLst/>
            <a:rect l="l" t="t" r="r" b="b"/>
            <a:pathLst>
              <a:path w="61594"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4"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60" name="object 60"/>
          <p:cNvSpPr/>
          <p:nvPr/>
        </p:nvSpPr>
        <p:spPr>
          <a:xfrm>
            <a:off x="3149319"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6" y="16052"/>
                </a:lnTo>
                <a:lnTo>
                  <a:pt x="21336" y="4622"/>
                </a:lnTo>
                <a:lnTo>
                  <a:pt x="16560" y="0"/>
                </a:lnTo>
                <a:close/>
              </a:path>
            </a:pathLst>
          </a:custGeom>
          <a:solidFill>
            <a:srgbClr val="2FB888"/>
          </a:solidFill>
        </p:spPr>
        <p:txBody>
          <a:bodyPr wrap="square" lIns="0" tIns="0" rIns="0" bIns="0" rtlCol="0"/>
          <a:lstStyle/>
          <a:p>
            <a:endParaRPr/>
          </a:p>
        </p:txBody>
      </p:sp>
      <p:sp>
        <p:nvSpPr>
          <p:cNvPr id="61" name="object 6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62" name="object 62"/>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11927" y="369531"/>
            <a:ext cx="3109277" cy="46673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8" name="object 8"/>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9" name="object 9"/>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10" name="object 10"/>
          <p:cNvSpPr/>
          <p:nvPr/>
        </p:nvSpPr>
        <p:spPr>
          <a:xfrm>
            <a:off x="363156" y="8489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1" name="object 11"/>
          <p:cNvSpPr/>
          <p:nvPr/>
        </p:nvSpPr>
        <p:spPr>
          <a:xfrm>
            <a:off x="372706" y="6616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12" name="object 12"/>
          <p:cNvSpPr/>
          <p:nvPr/>
        </p:nvSpPr>
        <p:spPr>
          <a:xfrm>
            <a:off x="363156" y="6521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3" name="object 13"/>
          <p:cNvSpPr/>
          <p:nvPr/>
        </p:nvSpPr>
        <p:spPr>
          <a:xfrm>
            <a:off x="569861" y="66160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14" name="object 14"/>
          <p:cNvSpPr/>
          <p:nvPr/>
        </p:nvSpPr>
        <p:spPr>
          <a:xfrm>
            <a:off x="5547867" y="848956"/>
            <a:ext cx="216535" cy="0"/>
          </a:xfrm>
          <a:custGeom>
            <a:avLst/>
            <a:gdLst/>
            <a:ahLst/>
            <a:cxnLst/>
            <a:rect l="l" t="t" r="r" b="b"/>
            <a:pathLst>
              <a:path w="216535">
                <a:moveTo>
                  <a:pt x="0" y="0"/>
                </a:moveTo>
                <a:lnTo>
                  <a:pt x="216255" y="0"/>
                </a:lnTo>
              </a:path>
            </a:pathLst>
          </a:custGeom>
          <a:ln w="19050">
            <a:solidFill>
              <a:srgbClr val="FFFFFF"/>
            </a:solidFill>
          </a:ln>
        </p:spPr>
        <p:txBody>
          <a:bodyPr wrap="square" lIns="0" tIns="0" rIns="0" bIns="0" rtlCol="0"/>
          <a:lstStyle/>
          <a:p>
            <a:endParaRPr/>
          </a:p>
        </p:txBody>
      </p:sp>
      <p:sp>
        <p:nvSpPr>
          <p:cNvPr id="15" name="object 15"/>
          <p:cNvSpPr/>
          <p:nvPr/>
        </p:nvSpPr>
        <p:spPr>
          <a:xfrm>
            <a:off x="5557424" y="661631"/>
            <a:ext cx="0" cy="177800"/>
          </a:xfrm>
          <a:custGeom>
            <a:avLst/>
            <a:gdLst/>
            <a:ahLst/>
            <a:cxnLst/>
            <a:rect l="l" t="t" r="r" b="b"/>
            <a:pathLst>
              <a:path h="177800">
                <a:moveTo>
                  <a:pt x="0" y="0"/>
                </a:moveTo>
                <a:lnTo>
                  <a:pt x="0" y="177800"/>
                </a:lnTo>
              </a:path>
            </a:pathLst>
          </a:custGeom>
          <a:ln w="19113">
            <a:solidFill>
              <a:srgbClr val="FFFFFF"/>
            </a:solidFill>
          </a:ln>
        </p:spPr>
        <p:txBody>
          <a:bodyPr wrap="square" lIns="0" tIns="0" rIns="0" bIns="0" rtlCol="0"/>
          <a:lstStyle/>
          <a:p>
            <a:endParaRPr/>
          </a:p>
        </p:txBody>
      </p:sp>
      <p:sp>
        <p:nvSpPr>
          <p:cNvPr id="16" name="object 16"/>
          <p:cNvSpPr/>
          <p:nvPr/>
        </p:nvSpPr>
        <p:spPr>
          <a:xfrm>
            <a:off x="5547867" y="652106"/>
            <a:ext cx="216535" cy="0"/>
          </a:xfrm>
          <a:custGeom>
            <a:avLst/>
            <a:gdLst/>
            <a:ahLst/>
            <a:cxnLst/>
            <a:rect l="l" t="t" r="r" b="b"/>
            <a:pathLst>
              <a:path w="216535">
                <a:moveTo>
                  <a:pt x="0" y="0"/>
                </a:moveTo>
                <a:lnTo>
                  <a:pt x="216255" y="0"/>
                </a:lnTo>
              </a:path>
            </a:pathLst>
          </a:custGeom>
          <a:ln w="19050">
            <a:solidFill>
              <a:srgbClr val="FFFFFF"/>
            </a:solidFill>
          </a:ln>
        </p:spPr>
        <p:txBody>
          <a:bodyPr wrap="square" lIns="0" tIns="0" rIns="0" bIns="0" rtlCol="0"/>
          <a:lstStyle/>
          <a:p>
            <a:endParaRPr/>
          </a:p>
        </p:txBody>
      </p:sp>
      <p:sp>
        <p:nvSpPr>
          <p:cNvPr id="17" name="object 17"/>
          <p:cNvSpPr/>
          <p:nvPr/>
        </p:nvSpPr>
        <p:spPr>
          <a:xfrm>
            <a:off x="5754579" y="661593"/>
            <a:ext cx="0" cy="178435"/>
          </a:xfrm>
          <a:custGeom>
            <a:avLst/>
            <a:gdLst/>
            <a:ahLst/>
            <a:cxnLst/>
            <a:rect l="l" t="t" r="r" b="b"/>
            <a:pathLst>
              <a:path h="178434">
                <a:moveTo>
                  <a:pt x="0" y="0"/>
                </a:moveTo>
                <a:lnTo>
                  <a:pt x="0" y="178079"/>
                </a:lnTo>
              </a:path>
            </a:pathLst>
          </a:custGeom>
          <a:ln w="19088">
            <a:solidFill>
              <a:srgbClr val="FFFFFF"/>
            </a:solidFill>
          </a:ln>
        </p:spPr>
        <p:txBody>
          <a:bodyPr wrap="square" lIns="0" tIns="0" rIns="0" bIns="0" rtlCol="0"/>
          <a:lstStyle/>
          <a:p>
            <a:endParaRPr/>
          </a:p>
        </p:txBody>
      </p:sp>
      <p:sp>
        <p:nvSpPr>
          <p:cNvPr id="18" name="object 18"/>
          <p:cNvSpPr/>
          <p:nvPr/>
        </p:nvSpPr>
        <p:spPr>
          <a:xfrm>
            <a:off x="363156" y="16287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9" name="object 19"/>
          <p:cNvSpPr/>
          <p:nvPr/>
        </p:nvSpPr>
        <p:spPr>
          <a:xfrm>
            <a:off x="372706" y="144014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0" name="object 20"/>
          <p:cNvSpPr/>
          <p:nvPr/>
        </p:nvSpPr>
        <p:spPr>
          <a:xfrm>
            <a:off x="363156" y="14306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1" name="object 21"/>
          <p:cNvSpPr/>
          <p:nvPr/>
        </p:nvSpPr>
        <p:spPr>
          <a:xfrm>
            <a:off x="569861" y="1440548"/>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2" name="object 22"/>
          <p:cNvSpPr/>
          <p:nvPr/>
        </p:nvSpPr>
        <p:spPr>
          <a:xfrm>
            <a:off x="363156" y="24072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3" name="object 23"/>
          <p:cNvSpPr/>
          <p:nvPr/>
        </p:nvSpPr>
        <p:spPr>
          <a:xfrm>
            <a:off x="372706" y="221992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24" name="object 24"/>
          <p:cNvSpPr/>
          <p:nvPr/>
        </p:nvSpPr>
        <p:spPr>
          <a:xfrm>
            <a:off x="363156" y="221039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5" name="object 25"/>
          <p:cNvSpPr/>
          <p:nvPr/>
        </p:nvSpPr>
        <p:spPr>
          <a:xfrm>
            <a:off x="569861" y="2219451"/>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26" name="object 26"/>
          <p:cNvSpPr/>
          <p:nvPr/>
        </p:nvSpPr>
        <p:spPr>
          <a:xfrm>
            <a:off x="363156" y="31857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7" name="object 27"/>
          <p:cNvSpPr/>
          <p:nvPr/>
        </p:nvSpPr>
        <p:spPr>
          <a:xfrm>
            <a:off x="372706" y="29984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28" name="object 28"/>
          <p:cNvSpPr/>
          <p:nvPr/>
        </p:nvSpPr>
        <p:spPr>
          <a:xfrm>
            <a:off x="363156" y="29889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9" name="object 29"/>
          <p:cNvSpPr/>
          <p:nvPr/>
        </p:nvSpPr>
        <p:spPr>
          <a:xfrm>
            <a:off x="569861" y="2998368"/>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30" name="object 30"/>
          <p:cNvSpPr/>
          <p:nvPr/>
        </p:nvSpPr>
        <p:spPr>
          <a:xfrm>
            <a:off x="3498981" y="2261721"/>
            <a:ext cx="133985" cy="130175"/>
          </a:xfrm>
          <a:custGeom>
            <a:avLst/>
            <a:gdLst/>
            <a:ahLst/>
            <a:cxnLst/>
            <a:rect l="l" t="t" r="r" b="b"/>
            <a:pathLst>
              <a:path w="133985" h="130175">
                <a:moveTo>
                  <a:pt x="66861" y="129625"/>
                </a:moveTo>
                <a:lnTo>
                  <a:pt x="40838" y="124532"/>
                </a:lnTo>
                <a:lnTo>
                  <a:pt x="19585" y="110641"/>
                </a:lnTo>
                <a:lnTo>
                  <a:pt x="5254" y="90038"/>
                </a:lnTo>
                <a:lnTo>
                  <a:pt x="0" y="64808"/>
                </a:lnTo>
                <a:lnTo>
                  <a:pt x="5254" y="39580"/>
                </a:lnTo>
                <a:lnTo>
                  <a:pt x="19585" y="18980"/>
                </a:lnTo>
                <a:lnTo>
                  <a:pt x="40838" y="5092"/>
                </a:lnTo>
                <a:lnTo>
                  <a:pt x="66861" y="0"/>
                </a:lnTo>
                <a:lnTo>
                  <a:pt x="92885" y="5092"/>
                </a:lnTo>
                <a:lnTo>
                  <a:pt x="114138" y="18980"/>
                </a:lnTo>
                <a:lnTo>
                  <a:pt x="124979" y="34564"/>
                </a:lnTo>
                <a:lnTo>
                  <a:pt x="66861" y="34564"/>
                </a:lnTo>
                <a:lnTo>
                  <a:pt x="54638" y="36955"/>
                </a:lnTo>
                <a:lnTo>
                  <a:pt x="44659" y="43476"/>
                </a:lnTo>
                <a:lnTo>
                  <a:pt x="37932" y="53150"/>
                </a:lnTo>
                <a:lnTo>
                  <a:pt x="35465" y="64998"/>
                </a:lnTo>
                <a:lnTo>
                  <a:pt x="37932" y="76847"/>
                </a:lnTo>
                <a:lnTo>
                  <a:pt x="44659" y="86524"/>
                </a:lnTo>
                <a:lnTo>
                  <a:pt x="54638" y="93048"/>
                </a:lnTo>
                <a:lnTo>
                  <a:pt x="66861" y="95441"/>
                </a:lnTo>
                <a:lnTo>
                  <a:pt x="124710" y="95441"/>
                </a:lnTo>
                <a:lnTo>
                  <a:pt x="114138" y="110641"/>
                </a:lnTo>
                <a:lnTo>
                  <a:pt x="92885" y="124532"/>
                </a:lnTo>
                <a:lnTo>
                  <a:pt x="66861" y="129625"/>
                </a:lnTo>
                <a:close/>
              </a:path>
              <a:path w="133985" h="130175">
                <a:moveTo>
                  <a:pt x="124710" y="95441"/>
                </a:moveTo>
                <a:lnTo>
                  <a:pt x="66861" y="95441"/>
                </a:lnTo>
                <a:lnTo>
                  <a:pt x="79085" y="93048"/>
                </a:lnTo>
                <a:lnTo>
                  <a:pt x="89064" y="86524"/>
                </a:lnTo>
                <a:lnTo>
                  <a:pt x="95791" y="76847"/>
                </a:lnTo>
                <a:lnTo>
                  <a:pt x="98258" y="64998"/>
                </a:lnTo>
                <a:lnTo>
                  <a:pt x="95791" y="53150"/>
                </a:lnTo>
                <a:lnTo>
                  <a:pt x="89064" y="43476"/>
                </a:lnTo>
                <a:lnTo>
                  <a:pt x="79085" y="36955"/>
                </a:lnTo>
                <a:lnTo>
                  <a:pt x="66861" y="34564"/>
                </a:lnTo>
                <a:lnTo>
                  <a:pt x="124979" y="34564"/>
                </a:lnTo>
                <a:lnTo>
                  <a:pt x="128468" y="39580"/>
                </a:lnTo>
                <a:lnTo>
                  <a:pt x="133723" y="64808"/>
                </a:lnTo>
                <a:lnTo>
                  <a:pt x="128468" y="90038"/>
                </a:lnTo>
                <a:lnTo>
                  <a:pt x="124710" y="95441"/>
                </a:lnTo>
                <a:close/>
              </a:path>
            </a:pathLst>
          </a:custGeom>
          <a:solidFill>
            <a:srgbClr val="8E9C9C"/>
          </a:solidFill>
        </p:spPr>
        <p:txBody>
          <a:bodyPr wrap="square" lIns="0" tIns="0" rIns="0" bIns="0" rtlCol="0"/>
          <a:lstStyle/>
          <a:p>
            <a:endParaRPr/>
          </a:p>
        </p:txBody>
      </p:sp>
      <p:sp>
        <p:nvSpPr>
          <p:cNvPr id="31" name="object 31"/>
          <p:cNvSpPr/>
          <p:nvPr/>
        </p:nvSpPr>
        <p:spPr>
          <a:xfrm>
            <a:off x="3439034" y="2203639"/>
            <a:ext cx="46990" cy="45720"/>
          </a:xfrm>
          <a:custGeom>
            <a:avLst/>
            <a:gdLst/>
            <a:ahLst/>
            <a:cxnLst/>
            <a:rect l="l" t="t" r="r" b="b"/>
            <a:pathLst>
              <a:path w="46989" h="45719">
                <a:moveTo>
                  <a:pt x="23327" y="45237"/>
                </a:moveTo>
                <a:lnTo>
                  <a:pt x="14245" y="43459"/>
                </a:lnTo>
                <a:lnTo>
                  <a:pt x="6830" y="38610"/>
                </a:lnTo>
                <a:lnTo>
                  <a:pt x="1832" y="31419"/>
                </a:lnTo>
                <a:lnTo>
                  <a:pt x="0" y="22614"/>
                </a:lnTo>
                <a:lnTo>
                  <a:pt x="1832" y="13814"/>
                </a:lnTo>
                <a:lnTo>
                  <a:pt x="6830" y="6625"/>
                </a:lnTo>
                <a:lnTo>
                  <a:pt x="14245" y="1777"/>
                </a:lnTo>
                <a:lnTo>
                  <a:pt x="23327" y="0"/>
                </a:lnTo>
                <a:lnTo>
                  <a:pt x="32409" y="1777"/>
                </a:lnTo>
                <a:lnTo>
                  <a:pt x="39824" y="6625"/>
                </a:lnTo>
                <a:lnTo>
                  <a:pt x="44822" y="13814"/>
                </a:lnTo>
                <a:lnTo>
                  <a:pt x="46655" y="22614"/>
                </a:lnTo>
                <a:lnTo>
                  <a:pt x="44822" y="31419"/>
                </a:lnTo>
                <a:lnTo>
                  <a:pt x="39824" y="38610"/>
                </a:lnTo>
                <a:lnTo>
                  <a:pt x="32409" y="43459"/>
                </a:lnTo>
                <a:lnTo>
                  <a:pt x="23327" y="45237"/>
                </a:lnTo>
                <a:close/>
              </a:path>
            </a:pathLst>
          </a:custGeom>
          <a:solidFill>
            <a:srgbClr val="8E9C9C"/>
          </a:solidFill>
        </p:spPr>
        <p:txBody>
          <a:bodyPr wrap="square" lIns="0" tIns="0" rIns="0" bIns="0" rtlCol="0"/>
          <a:lstStyle/>
          <a:p>
            <a:endParaRPr/>
          </a:p>
        </p:txBody>
      </p:sp>
      <p:sp>
        <p:nvSpPr>
          <p:cNvPr id="32" name="object 32"/>
          <p:cNvSpPr/>
          <p:nvPr/>
        </p:nvSpPr>
        <p:spPr>
          <a:xfrm>
            <a:off x="3439588" y="672078"/>
            <a:ext cx="269240" cy="273685"/>
          </a:xfrm>
          <a:custGeom>
            <a:avLst/>
            <a:gdLst/>
            <a:ahLst/>
            <a:cxnLst/>
            <a:rect l="l" t="t" r="r" b="b"/>
            <a:pathLst>
              <a:path w="269239" h="273684">
                <a:moveTo>
                  <a:pt x="242409" y="33281"/>
                </a:moveTo>
                <a:lnTo>
                  <a:pt x="84532" y="33281"/>
                </a:lnTo>
                <a:lnTo>
                  <a:pt x="101035" y="19166"/>
                </a:lnTo>
                <a:lnTo>
                  <a:pt x="120262" y="8716"/>
                </a:lnTo>
                <a:lnTo>
                  <a:pt x="141964" y="2228"/>
                </a:lnTo>
                <a:lnTo>
                  <a:pt x="165892" y="0"/>
                </a:lnTo>
                <a:lnTo>
                  <a:pt x="208068" y="7891"/>
                </a:lnTo>
                <a:lnTo>
                  <a:pt x="240586" y="30247"/>
                </a:lnTo>
                <a:lnTo>
                  <a:pt x="242409" y="33281"/>
                </a:lnTo>
                <a:close/>
              </a:path>
              <a:path w="269239" h="273684">
                <a:moveTo>
                  <a:pt x="84532" y="273171"/>
                </a:moveTo>
                <a:lnTo>
                  <a:pt x="0" y="273171"/>
                </a:lnTo>
                <a:lnTo>
                  <a:pt x="0" y="7920"/>
                </a:lnTo>
                <a:lnTo>
                  <a:pt x="84532" y="7920"/>
                </a:lnTo>
                <a:lnTo>
                  <a:pt x="84532" y="33281"/>
                </a:lnTo>
                <a:lnTo>
                  <a:pt x="242409" y="33281"/>
                </a:lnTo>
                <a:lnTo>
                  <a:pt x="261514" y="65085"/>
                </a:lnTo>
                <a:lnTo>
                  <a:pt x="263310" y="76080"/>
                </a:lnTo>
                <a:lnTo>
                  <a:pt x="139477" y="76080"/>
                </a:lnTo>
                <a:lnTo>
                  <a:pt x="116850" y="80431"/>
                </a:lnTo>
                <a:lnTo>
                  <a:pt x="99522" y="93847"/>
                </a:lnTo>
                <a:lnTo>
                  <a:pt x="88436" y="116872"/>
                </a:lnTo>
                <a:lnTo>
                  <a:pt x="84532" y="150053"/>
                </a:lnTo>
                <a:lnTo>
                  <a:pt x="84532" y="273171"/>
                </a:lnTo>
                <a:close/>
              </a:path>
              <a:path w="269239" h="273684">
                <a:moveTo>
                  <a:pt x="268919" y="273171"/>
                </a:moveTo>
                <a:lnTo>
                  <a:pt x="184912" y="273171"/>
                </a:lnTo>
                <a:lnTo>
                  <a:pt x="184912" y="128391"/>
                </a:lnTo>
                <a:lnTo>
                  <a:pt x="181602" y="107066"/>
                </a:lnTo>
                <a:lnTo>
                  <a:pt x="172300" y="90545"/>
                </a:lnTo>
                <a:lnTo>
                  <a:pt x="157944" y="79870"/>
                </a:lnTo>
                <a:lnTo>
                  <a:pt x="139477" y="76080"/>
                </a:lnTo>
                <a:lnTo>
                  <a:pt x="263310" y="76080"/>
                </a:lnTo>
                <a:lnTo>
                  <a:pt x="268919" y="110426"/>
                </a:lnTo>
                <a:lnTo>
                  <a:pt x="268919" y="273171"/>
                </a:lnTo>
                <a:close/>
              </a:path>
            </a:pathLst>
          </a:custGeom>
          <a:solidFill>
            <a:srgbClr val="202120"/>
          </a:solidFill>
        </p:spPr>
        <p:txBody>
          <a:bodyPr wrap="square" lIns="0" tIns="0" rIns="0" bIns="0" rtlCol="0"/>
          <a:lstStyle/>
          <a:p>
            <a:endParaRPr/>
          </a:p>
        </p:txBody>
      </p:sp>
      <p:sp>
        <p:nvSpPr>
          <p:cNvPr id="33" name="object 33"/>
          <p:cNvSpPr/>
          <p:nvPr/>
        </p:nvSpPr>
        <p:spPr>
          <a:xfrm>
            <a:off x="4049751" y="672073"/>
            <a:ext cx="245745" cy="281305"/>
          </a:xfrm>
          <a:custGeom>
            <a:avLst/>
            <a:gdLst/>
            <a:ahLst/>
            <a:cxnLst/>
            <a:rect l="l" t="t" r="r" b="b"/>
            <a:pathLst>
              <a:path w="245745" h="281305">
                <a:moveTo>
                  <a:pt x="238989" y="218220"/>
                </a:moveTo>
                <a:lnTo>
                  <a:pt x="129434" y="218220"/>
                </a:lnTo>
                <a:lnTo>
                  <a:pt x="144184" y="216545"/>
                </a:lnTo>
                <a:lnTo>
                  <a:pt x="154928" y="212014"/>
                </a:lnTo>
                <a:lnTo>
                  <a:pt x="161532" y="205294"/>
                </a:lnTo>
                <a:lnTo>
                  <a:pt x="163777" y="197083"/>
                </a:lnTo>
                <a:lnTo>
                  <a:pt x="162399" y="190761"/>
                </a:lnTo>
                <a:lnTo>
                  <a:pt x="157901" y="185329"/>
                </a:lnTo>
                <a:lnTo>
                  <a:pt x="149738" y="180888"/>
                </a:lnTo>
                <a:lnTo>
                  <a:pt x="137362" y="177536"/>
                </a:lnTo>
                <a:lnTo>
                  <a:pt x="83467" y="166967"/>
                </a:lnTo>
                <a:lnTo>
                  <a:pt x="50688" y="156997"/>
                </a:lnTo>
                <a:lnTo>
                  <a:pt x="26477" y="140684"/>
                </a:lnTo>
                <a:lnTo>
                  <a:pt x="11479" y="118226"/>
                </a:lnTo>
                <a:lnTo>
                  <a:pt x="6337" y="89822"/>
                </a:lnTo>
                <a:lnTo>
                  <a:pt x="14732" y="52826"/>
                </a:lnTo>
                <a:lnTo>
                  <a:pt x="38233" y="24501"/>
                </a:lnTo>
                <a:lnTo>
                  <a:pt x="74317" y="6381"/>
                </a:lnTo>
                <a:lnTo>
                  <a:pt x="120457" y="0"/>
                </a:lnTo>
                <a:lnTo>
                  <a:pt x="165655" y="5424"/>
                </a:lnTo>
                <a:lnTo>
                  <a:pt x="201489" y="20807"/>
                </a:lnTo>
                <a:lnTo>
                  <a:pt x="226922" y="44807"/>
                </a:lnTo>
                <a:lnTo>
                  <a:pt x="233825" y="60238"/>
                </a:lnTo>
                <a:lnTo>
                  <a:pt x="119399" y="60238"/>
                </a:lnTo>
                <a:lnTo>
                  <a:pt x="105110" y="62120"/>
                </a:lnTo>
                <a:lnTo>
                  <a:pt x="95824" y="66974"/>
                </a:lnTo>
                <a:lnTo>
                  <a:pt x="90797" y="73611"/>
                </a:lnTo>
                <a:lnTo>
                  <a:pt x="89287" y="80843"/>
                </a:lnTo>
                <a:lnTo>
                  <a:pt x="90046" y="86332"/>
                </a:lnTo>
                <a:lnTo>
                  <a:pt x="92982" y="91475"/>
                </a:lnTo>
                <a:lnTo>
                  <a:pt x="99089" y="95924"/>
                </a:lnTo>
                <a:lnTo>
                  <a:pt x="109357" y="99333"/>
                </a:lnTo>
                <a:lnTo>
                  <a:pt x="171704" y="112017"/>
                </a:lnTo>
                <a:lnTo>
                  <a:pt x="204353" y="123443"/>
                </a:lnTo>
                <a:lnTo>
                  <a:pt x="227245" y="141210"/>
                </a:lnTo>
                <a:lnTo>
                  <a:pt x="240727" y="164326"/>
                </a:lnTo>
                <a:lnTo>
                  <a:pt x="245144" y="191803"/>
                </a:lnTo>
                <a:lnTo>
                  <a:pt x="238989" y="218220"/>
                </a:lnTo>
                <a:close/>
              </a:path>
              <a:path w="245745" h="281305">
                <a:moveTo>
                  <a:pt x="163777" y="91412"/>
                </a:moveTo>
                <a:lnTo>
                  <a:pt x="159369" y="79630"/>
                </a:lnTo>
                <a:lnTo>
                  <a:pt x="150304" y="69682"/>
                </a:lnTo>
                <a:lnTo>
                  <a:pt x="136881" y="62806"/>
                </a:lnTo>
                <a:lnTo>
                  <a:pt x="119399" y="60238"/>
                </a:lnTo>
                <a:lnTo>
                  <a:pt x="233825" y="60238"/>
                </a:lnTo>
                <a:lnTo>
                  <a:pt x="240914" y="76088"/>
                </a:lnTo>
                <a:lnTo>
                  <a:pt x="163777" y="91412"/>
                </a:lnTo>
                <a:close/>
              </a:path>
              <a:path w="245745" h="281305">
                <a:moveTo>
                  <a:pt x="124679" y="281100"/>
                </a:moveTo>
                <a:lnTo>
                  <a:pt x="80161" y="276699"/>
                </a:lnTo>
                <a:lnTo>
                  <a:pt x="42328" y="262937"/>
                </a:lnTo>
                <a:lnTo>
                  <a:pt x="14502" y="238969"/>
                </a:lnTo>
                <a:lnTo>
                  <a:pt x="0" y="203954"/>
                </a:lnTo>
                <a:lnTo>
                  <a:pt x="82417" y="187047"/>
                </a:lnTo>
                <a:lnTo>
                  <a:pt x="88129" y="201503"/>
                </a:lnTo>
                <a:lnTo>
                  <a:pt x="98793" y="211154"/>
                </a:lnTo>
                <a:lnTo>
                  <a:pt x="113024" y="216545"/>
                </a:lnTo>
                <a:lnTo>
                  <a:pt x="129434" y="218220"/>
                </a:lnTo>
                <a:lnTo>
                  <a:pt x="238989" y="218220"/>
                </a:lnTo>
                <a:lnTo>
                  <a:pt x="236129" y="230498"/>
                </a:lnTo>
                <a:lnTo>
                  <a:pt x="211065" y="258444"/>
                </a:lnTo>
                <a:lnTo>
                  <a:pt x="172924" y="275395"/>
                </a:lnTo>
                <a:lnTo>
                  <a:pt x="124679" y="281100"/>
                </a:lnTo>
                <a:close/>
              </a:path>
            </a:pathLst>
          </a:custGeom>
          <a:solidFill>
            <a:srgbClr val="202120"/>
          </a:solidFill>
        </p:spPr>
        <p:txBody>
          <a:bodyPr wrap="square" lIns="0" tIns="0" rIns="0" bIns="0" rtlCol="0"/>
          <a:lstStyle/>
          <a:p>
            <a:endParaRPr/>
          </a:p>
        </p:txBody>
      </p:sp>
      <p:sp>
        <p:nvSpPr>
          <p:cNvPr id="34" name="object 34"/>
          <p:cNvSpPr/>
          <p:nvPr/>
        </p:nvSpPr>
        <p:spPr>
          <a:xfrm>
            <a:off x="4307727" y="679468"/>
            <a:ext cx="58419" cy="65405"/>
          </a:xfrm>
          <a:custGeom>
            <a:avLst/>
            <a:gdLst/>
            <a:ahLst/>
            <a:cxnLst/>
            <a:rect l="l" t="t" r="r" b="b"/>
            <a:pathLst>
              <a:path w="58420" h="65404">
                <a:moveTo>
                  <a:pt x="57817" y="13921"/>
                </a:moveTo>
                <a:lnTo>
                  <a:pt x="0" y="13921"/>
                </a:lnTo>
                <a:lnTo>
                  <a:pt x="0" y="0"/>
                </a:lnTo>
                <a:lnTo>
                  <a:pt x="57817" y="0"/>
                </a:lnTo>
                <a:lnTo>
                  <a:pt x="57817" y="13921"/>
                </a:lnTo>
                <a:close/>
              </a:path>
              <a:path w="58420" h="65404">
                <a:moveTo>
                  <a:pt x="36839" y="64784"/>
                </a:moveTo>
                <a:lnTo>
                  <a:pt x="20977" y="64784"/>
                </a:lnTo>
                <a:lnTo>
                  <a:pt x="20977" y="13921"/>
                </a:lnTo>
                <a:lnTo>
                  <a:pt x="36839" y="13921"/>
                </a:lnTo>
                <a:lnTo>
                  <a:pt x="36839" y="64784"/>
                </a:lnTo>
                <a:close/>
              </a:path>
            </a:pathLst>
          </a:custGeom>
          <a:solidFill>
            <a:srgbClr val="202120"/>
          </a:solidFill>
        </p:spPr>
        <p:txBody>
          <a:bodyPr wrap="square" lIns="0" tIns="0" rIns="0" bIns="0" rtlCol="0"/>
          <a:lstStyle/>
          <a:p>
            <a:endParaRPr/>
          </a:p>
        </p:txBody>
      </p:sp>
      <p:sp>
        <p:nvSpPr>
          <p:cNvPr id="35" name="object 35"/>
          <p:cNvSpPr/>
          <p:nvPr/>
        </p:nvSpPr>
        <p:spPr>
          <a:xfrm>
            <a:off x="4373895" y="679464"/>
            <a:ext cx="74930" cy="65405"/>
          </a:xfrm>
          <a:custGeom>
            <a:avLst/>
            <a:gdLst/>
            <a:ahLst/>
            <a:cxnLst/>
            <a:rect l="l" t="t" r="r" b="b"/>
            <a:pathLst>
              <a:path w="74929" h="65404">
                <a:moveTo>
                  <a:pt x="15472" y="64791"/>
                </a:moveTo>
                <a:lnTo>
                  <a:pt x="0" y="64791"/>
                </a:lnTo>
                <a:lnTo>
                  <a:pt x="0" y="0"/>
                </a:lnTo>
                <a:lnTo>
                  <a:pt x="15667" y="0"/>
                </a:lnTo>
                <a:lnTo>
                  <a:pt x="31583" y="30078"/>
                </a:lnTo>
                <a:lnTo>
                  <a:pt x="15472" y="30078"/>
                </a:lnTo>
                <a:lnTo>
                  <a:pt x="15472" y="64791"/>
                </a:lnTo>
                <a:close/>
              </a:path>
              <a:path w="74929" h="65404">
                <a:moveTo>
                  <a:pt x="53567" y="41104"/>
                </a:moveTo>
                <a:lnTo>
                  <a:pt x="37417" y="41104"/>
                </a:lnTo>
                <a:lnTo>
                  <a:pt x="59174" y="0"/>
                </a:lnTo>
                <a:lnTo>
                  <a:pt x="74744" y="0"/>
                </a:lnTo>
                <a:lnTo>
                  <a:pt x="74744" y="30273"/>
                </a:lnTo>
                <a:lnTo>
                  <a:pt x="59272" y="30273"/>
                </a:lnTo>
                <a:lnTo>
                  <a:pt x="53567" y="41104"/>
                </a:lnTo>
                <a:close/>
              </a:path>
              <a:path w="74929" h="65404">
                <a:moveTo>
                  <a:pt x="41092" y="64791"/>
                </a:moveTo>
                <a:lnTo>
                  <a:pt x="33749" y="64791"/>
                </a:lnTo>
                <a:lnTo>
                  <a:pt x="15472" y="30078"/>
                </a:lnTo>
                <a:lnTo>
                  <a:pt x="31583" y="30078"/>
                </a:lnTo>
                <a:lnTo>
                  <a:pt x="37417" y="41104"/>
                </a:lnTo>
                <a:lnTo>
                  <a:pt x="53567" y="41104"/>
                </a:lnTo>
                <a:lnTo>
                  <a:pt x="41092" y="64791"/>
                </a:lnTo>
                <a:close/>
              </a:path>
              <a:path w="74929" h="65404">
                <a:moveTo>
                  <a:pt x="74744" y="64791"/>
                </a:moveTo>
                <a:lnTo>
                  <a:pt x="59272" y="64791"/>
                </a:lnTo>
                <a:lnTo>
                  <a:pt x="59272" y="30273"/>
                </a:lnTo>
                <a:lnTo>
                  <a:pt x="74744" y="30273"/>
                </a:lnTo>
                <a:lnTo>
                  <a:pt x="74744" y="64791"/>
                </a:lnTo>
                <a:close/>
              </a:path>
            </a:pathLst>
          </a:custGeom>
          <a:solidFill>
            <a:srgbClr val="202120"/>
          </a:solidFill>
        </p:spPr>
        <p:txBody>
          <a:bodyPr wrap="square" lIns="0" tIns="0" rIns="0" bIns="0" rtlCol="0"/>
          <a:lstStyle/>
          <a:p>
            <a:endParaRPr/>
          </a:p>
        </p:txBody>
      </p:sp>
      <p:sp>
        <p:nvSpPr>
          <p:cNvPr id="36" name="object 36"/>
          <p:cNvSpPr/>
          <p:nvPr/>
        </p:nvSpPr>
        <p:spPr>
          <a:xfrm>
            <a:off x="2989659" y="679273"/>
            <a:ext cx="84455" cy="266065"/>
          </a:xfrm>
          <a:custGeom>
            <a:avLst/>
            <a:gdLst/>
            <a:ahLst/>
            <a:cxnLst/>
            <a:rect l="l" t="t" r="r" b="b"/>
            <a:pathLst>
              <a:path w="84455" h="266065">
                <a:moveTo>
                  <a:pt x="0" y="0"/>
                </a:moveTo>
                <a:lnTo>
                  <a:pt x="84044" y="0"/>
                </a:lnTo>
                <a:lnTo>
                  <a:pt x="84044" y="266008"/>
                </a:lnTo>
                <a:lnTo>
                  <a:pt x="0" y="266008"/>
                </a:lnTo>
                <a:lnTo>
                  <a:pt x="0" y="0"/>
                </a:lnTo>
                <a:close/>
              </a:path>
            </a:pathLst>
          </a:custGeom>
          <a:solidFill>
            <a:srgbClr val="202120"/>
          </a:solidFill>
        </p:spPr>
        <p:txBody>
          <a:bodyPr wrap="square" lIns="0" tIns="0" rIns="0" bIns="0" rtlCol="0"/>
          <a:lstStyle/>
          <a:p>
            <a:endParaRPr/>
          </a:p>
        </p:txBody>
      </p:sp>
      <p:sp>
        <p:nvSpPr>
          <p:cNvPr id="37" name="object 37"/>
          <p:cNvSpPr/>
          <p:nvPr/>
        </p:nvSpPr>
        <p:spPr>
          <a:xfrm>
            <a:off x="3111694"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084" y="77910"/>
                </a:lnTo>
                <a:lnTo>
                  <a:pt x="119380" y="83302"/>
                </a:lnTo>
                <a:lnTo>
                  <a:pt x="97574" y="98005"/>
                </a:lnTo>
                <a:lnTo>
                  <a:pt x="82873" y="119813"/>
                </a:lnTo>
                <a:lnTo>
                  <a:pt x="77482" y="146520"/>
                </a:lnTo>
                <a:lnTo>
                  <a:pt x="82873" y="173228"/>
                </a:lnTo>
                <a:lnTo>
                  <a:pt x="97574" y="195039"/>
                </a:lnTo>
                <a:lnTo>
                  <a:pt x="119380" y="209745"/>
                </a:lnTo>
                <a:lnTo>
                  <a:pt x="146084" y="215138"/>
                </a:lnTo>
                <a:lnTo>
                  <a:pt x="272900" y="215138"/>
                </a:lnTo>
                <a:lnTo>
                  <a:pt x="263982" y="232381"/>
                </a:lnTo>
                <a:lnTo>
                  <a:pt x="232359" y="264006"/>
                </a:lnTo>
                <a:lnTo>
                  <a:pt x="192257" y="284746"/>
                </a:lnTo>
                <a:lnTo>
                  <a:pt x="146084" y="292193"/>
                </a:lnTo>
                <a:close/>
              </a:path>
              <a:path w="292735" h="292734">
                <a:moveTo>
                  <a:pt x="272900" y="215138"/>
                </a:moveTo>
                <a:lnTo>
                  <a:pt x="146084" y="215138"/>
                </a:lnTo>
                <a:lnTo>
                  <a:pt x="172789" y="209745"/>
                </a:lnTo>
                <a:lnTo>
                  <a:pt x="194598" y="195039"/>
                </a:lnTo>
                <a:lnTo>
                  <a:pt x="209302" y="173228"/>
                </a:lnTo>
                <a:lnTo>
                  <a:pt x="214694" y="146520"/>
                </a:lnTo>
                <a:lnTo>
                  <a:pt x="209302" y="119813"/>
                </a:lnTo>
                <a:lnTo>
                  <a:pt x="194598" y="98005"/>
                </a:lnTo>
                <a:lnTo>
                  <a:pt x="172789" y="83302"/>
                </a:lnTo>
                <a:lnTo>
                  <a:pt x="146084"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38" name="object 38"/>
          <p:cNvSpPr/>
          <p:nvPr/>
        </p:nvSpPr>
        <p:spPr>
          <a:xfrm>
            <a:off x="2980705" y="535262"/>
            <a:ext cx="102235" cy="102235"/>
          </a:xfrm>
          <a:custGeom>
            <a:avLst/>
            <a:gdLst/>
            <a:ahLst/>
            <a:cxnLst/>
            <a:rect l="l" t="t" r="r" b="b"/>
            <a:pathLst>
              <a:path w="102235" h="102234">
                <a:moveTo>
                  <a:pt x="50977" y="101965"/>
                </a:moveTo>
                <a:lnTo>
                  <a:pt x="31134" y="97959"/>
                </a:lnTo>
                <a:lnTo>
                  <a:pt x="14930" y="87033"/>
                </a:lnTo>
                <a:lnTo>
                  <a:pt x="4005" y="70828"/>
                </a:lnTo>
                <a:lnTo>
                  <a:pt x="0" y="50982"/>
                </a:lnTo>
                <a:lnTo>
                  <a:pt x="4005" y="31137"/>
                </a:lnTo>
                <a:lnTo>
                  <a:pt x="14930" y="14932"/>
                </a:lnTo>
                <a:lnTo>
                  <a:pt x="31134" y="4006"/>
                </a:lnTo>
                <a:lnTo>
                  <a:pt x="50977" y="0"/>
                </a:lnTo>
                <a:lnTo>
                  <a:pt x="70820" y="4006"/>
                </a:lnTo>
                <a:lnTo>
                  <a:pt x="87024" y="14932"/>
                </a:lnTo>
                <a:lnTo>
                  <a:pt x="97948" y="31137"/>
                </a:lnTo>
                <a:lnTo>
                  <a:pt x="101954" y="50982"/>
                </a:lnTo>
                <a:lnTo>
                  <a:pt x="97948" y="70828"/>
                </a:lnTo>
                <a:lnTo>
                  <a:pt x="87024" y="87033"/>
                </a:lnTo>
                <a:lnTo>
                  <a:pt x="70820" y="97959"/>
                </a:lnTo>
                <a:lnTo>
                  <a:pt x="50977" y="101965"/>
                </a:lnTo>
                <a:close/>
              </a:path>
            </a:pathLst>
          </a:custGeom>
          <a:solidFill>
            <a:srgbClr val="202120"/>
          </a:solidFill>
        </p:spPr>
        <p:txBody>
          <a:bodyPr wrap="square" lIns="0" tIns="0" rIns="0" bIns="0" rtlCol="0"/>
          <a:lstStyle/>
          <a:p>
            <a:endParaRPr/>
          </a:p>
        </p:txBody>
      </p:sp>
      <p:sp>
        <p:nvSpPr>
          <p:cNvPr id="39" name="object 39"/>
          <p:cNvSpPr/>
          <p:nvPr/>
        </p:nvSpPr>
        <p:spPr>
          <a:xfrm>
            <a:off x="3739856"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399" y="77910"/>
                </a:lnTo>
                <a:lnTo>
                  <a:pt x="119695" y="83302"/>
                </a:lnTo>
                <a:lnTo>
                  <a:pt x="97889" y="98005"/>
                </a:lnTo>
                <a:lnTo>
                  <a:pt x="83188" y="119813"/>
                </a:lnTo>
                <a:lnTo>
                  <a:pt x="77797" y="146520"/>
                </a:lnTo>
                <a:lnTo>
                  <a:pt x="83188" y="173228"/>
                </a:lnTo>
                <a:lnTo>
                  <a:pt x="97889" y="195039"/>
                </a:lnTo>
                <a:lnTo>
                  <a:pt x="119695" y="209745"/>
                </a:lnTo>
                <a:lnTo>
                  <a:pt x="146399" y="215138"/>
                </a:lnTo>
                <a:lnTo>
                  <a:pt x="272900" y="215138"/>
                </a:lnTo>
                <a:lnTo>
                  <a:pt x="263982" y="232381"/>
                </a:lnTo>
                <a:lnTo>
                  <a:pt x="232359" y="264006"/>
                </a:lnTo>
                <a:lnTo>
                  <a:pt x="192257" y="284746"/>
                </a:lnTo>
                <a:lnTo>
                  <a:pt x="146084" y="292193"/>
                </a:lnTo>
                <a:close/>
              </a:path>
              <a:path w="292735" h="292734">
                <a:moveTo>
                  <a:pt x="272900" y="215138"/>
                </a:moveTo>
                <a:lnTo>
                  <a:pt x="146399" y="215138"/>
                </a:lnTo>
                <a:lnTo>
                  <a:pt x="173104" y="209745"/>
                </a:lnTo>
                <a:lnTo>
                  <a:pt x="194913" y="195039"/>
                </a:lnTo>
                <a:lnTo>
                  <a:pt x="209617" y="173228"/>
                </a:lnTo>
                <a:lnTo>
                  <a:pt x="215009" y="146520"/>
                </a:lnTo>
                <a:lnTo>
                  <a:pt x="209617" y="119813"/>
                </a:lnTo>
                <a:lnTo>
                  <a:pt x="194913" y="98005"/>
                </a:lnTo>
                <a:lnTo>
                  <a:pt x="173104" y="83302"/>
                </a:lnTo>
                <a:lnTo>
                  <a:pt x="146399"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graphicFrame>
        <p:nvGraphicFramePr>
          <p:cNvPr id="40" name="object 40"/>
          <p:cNvGraphicFramePr>
            <a:graphicFrameLocks noGrp="1"/>
          </p:cNvGraphicFramePr>
          <p:nvPr/>
        </p:nvGraphicFramePr>
        <p:xfrm>
          <a:off x="361588" y="366352"/>
          <a:ext cx="8156434" cy="4667297"/>
        </p:xfrm>
        <a:graphic>
          <a:graphicData uri="http://schemas.openxmlformats.org/drawingml/2006/table">
            <a:tbl>
              <a:tblPr firstRow="1" bandRow="1">
                <a:tableStyleId>{2D5ABB26-0587-4C30-8999-92F81FD0307C}</a:tableStyleId>
              </a:tblPr>
              <a:tblGrid>
                <a:gridCol w="224314">
                  <a:extLst>
                    <a:ext uri="{9D8B030D-6E8A-4147-A177-3AD203B41FA5}">
                      <a16:colId xmlns:a16="http://schemas.microsoft.com/office/drawing/2014/main" val="20000"/>
                    </a:ext>
                  </a:extLst>
                </a:gridCol>
                <a:gridCol w="1606120">
                  <a:extLst>
                    <a:ext uri="{9D8B030D-6E8A-4147-A177-3AD203B41FA5}">
                      <a16:colId xmlns:a16="http://schemas.microsoft.com/office/drawing/2014/main" val="20001"/>
                    </a:ext>
                  </a:extLst>
                </a:gridCol>
                <a:gridCol w="3213554">
                  <a:extLst>
                    <a:ext uri="{9D8B030D-6E8A-4147-A177-3AD203B41FA5}">
                      <a16:colId xmlns:a16="http://schemas.microsoft.com/office/drawing/2014/main" val="20002"/>
                    </a:ext>
                  </a:extLst>
                </a:gridCol>
                <a:gridCol w="356130">
                  <a:extLst>
                    <a:ext uri="{9D8B030D-6E8A-4147-A177-3AD203B41FA5}">
                      <a16:colId xmlns:a16="http://schemas.microsoft.com/office/drawing/2014/main" val="20003"/>
                    </a:ext>
                  </a:extLst>
                </a:gridCol>
                <a:gridCol w="2756316">
                  <a:extLst>
                    <a:ext uri="{9D8B030D-6E8A-4147-A177-3AD203B41FA5}">
                      <a16:colId xmlns:a16="http://schemas.microsoft.com/office/drawing/2014/main" val="20004"/>
                    </a:ext>
                  </a:extLst>
                </a:gridCol>
              </a:tblGrid>
              <a:tr h="776823">
                <a:tc>
                  <a:txBody>
                    <a:bodyPr/>
                    <a:lstStyle/>
                    <a:p>
                      <a:pPr>
                        <a:lnSpc>
                          <a:spcPct val="100000"/>
                        </a:lnSpc>
                        <a:spcBef>
                          <a:spcPts val="35"/>
                        </a:spcBef>
                      </a:pPr>
                      <a:endParaRPr sz="1650">
                        <a:latin typeface="Times New Roman"/>
                        <a:cs typeface="Times New Roman"/>
                      </a:endParaRPr>
                    </a:p>
                    <a:p>
                      <a:pPr marL="86995">
                        <a:lnSpc>
                          <a:spcPct val="100000"/>
                        </a:lnSpc>
                      </a:pPr>
                      <a:r>
                        <a:rPr sz="1575" b="1" spc="7" baseline="-21164" dirty="0">
                          <a:solidFill>
                            <a:srgbClr val="58595B"/>
                          </a:solidFill>
                          <a:latin typeface="Arial"/>
                          <a:cs typeface="Arial"/>
                        </a:rPr>
                        <a:t>i</a:t>
                      </a:r>
                      <a:r>
                        <a:rPr sz="450" dirty="0">
                          <a:solidFill>
                            <a:srgbClr val="58595B"/>
                          </a:solidFill>
                          <a:latin typeface="Arial"/>
                          <a:cs typeface="Arial"/>
                        </a:rPr>
                        <a:t>d</a:t>
                      </a:r>
                      <a:endParaRPr sz="450">
                        <a:latin typeface="Arial"/>
                        <a:cs typeface="Arial"/>
                      </a:endParaRPr>
                    </a:p>
                  </a:txBody>
                  <a:tcPr marL="0" marR="0" marT="4445" marB="0">
                    <a:lnT w="6350">
                      <a:solidFill>
                        <a:srgbClr val="C9CACC"/>
                      </a:solidFill>
                      <a:prstDash val="solid"/>
                    </a:lnT>
                    <a:lnB w="6350">
                      <a:solidFill>
                        <a:srgbClr val="C9CACC"/>
                      </a:solidFill>
                      <a:prstDash val="solid"/>
                    </a:lnB>
                  </a:tcPr>
                </a:tc>
                <a:tc>
                  <a:txBody>
                    <a:bodyPr/>
                    <a:lstStyle/>
                    <a:p>
                      <a:pPr>
                        <a:lnSpc>
                          <a:spcPct val="100000"/>
                        </a:lnSpc>
                        <a:spcBef>
                          <a:spcPts val="50"/>
                        </a:spcBef>
                      </a:pPr>
                      <a:endParaRPr sz="1900">
                        <a:latin typeface="Times New Roman"/>
                        <a:cs typeface="Times New Roman"/>
                      </a:endParaRPr>
                    </a:p>
                    <a:p>
                      <a:pPr marL="50165">
                        <a:lnSpc>
                          <a:spcPct val="100000"/>
                        </a:lnSpc>
                        <a:spcBef>
                          <a:spcPts val="5"/>
                        </a:spcBef>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a:txBody>
                  <a:tcPr marL="0" marR="0" marT="6350" marB="0">
                    <a:lnT w="6350">
                      <a:solidFill>
                        <a:srgbClr val="C9CACC"/>
                      </a:solidFill>
                      <a:prstDash val="solid"/>
                    </a:lnT>
                    <a:lnB w="6350">
                      <a:solidFill>
                        <a:srgbClr val="C9CACC"/>
                      </a:solidFill>
                      <a:prstDash val="solid"/>
                    </a:lnB>
                  </a:tcPr>
                </a:tc>
                <a:tc>
                  <a:txBody>
                    <a:bodyPr/>
                    <a:lstStyle/>
                    <a:p>
                      <a:endParaRPr sz="1000">
                        <a:latin typeface="Trebuchet MS"/>
                        <a:cs typeface="Trebuchet MS"/>
                      </a:endParaRPr>
                    </a:p>
                  </a:txBody>
                  <a:tcPr marL="0" marR="0" marT="0" marB="0">
                    <a:lnR w="6350">
                      <a:solidFill>
                        <a:srgbClr val="C9CACC"/>
                      </a:solidFill>
                      <a:prstDash val="solid"/>
                    </a:lnR>
                    <a:lnT w="6350">
                      <a:solidFill>
                        <a:srgbClr val="C9CACC"/>
                      </a:solidFill>
                      <a:prstDash val="solid"/>
                    </a:lnT>
                    <a:lnB w="6350">
                      <a:solidFill>
                        <a:srgbClr val="C9CACC"/>
                      </a:solidFill>
                      <a:prstDash val="solid"/>
                    </a:lnB>
                  </a:tcPr>
                </a:tc>
                <a:tc rowSpan="6">
                  <a:txBody>
                    <a:bodyPr/>
                    <a:lstStyle/>
                    <a:p>
                      <a:pPr>
                        <a:lnSpc>
                          <a:spcPct val="100000"/>
                        </a:lnSpc>
                        <a:spcBef>
                          <a:spcPts val="25"/>
                        </a:spcBef>
                      </a:pPr>
                      <a:endParaRPr sz="1650">
                        <a:latin typeface="Times New Roman"/>
                        <a:cs typeface="Times New Roman"/>
                      </a:endParaRPr>
                    </a:p>
                    <a:p>
                      <a:pPr marL="205104">
                        <a:lnSpc>
                          <a:spcPct val="100000"/>
                        </a:lnSpc>
                      </a:pPr>
                      <a:r>
                        <a:rPr sz="1575" b="1" spc="52" baseline="-18518" dirty="0">
                          <a:solidFill>
                            <a:srgbClr val="FFFFFF"/>
                          </a:solidFill>
                          <a:latin typeface="Arial"/>
                          <a:cs typeface="Arial"/>
                        </a:rPr>
                        <a:t>v</a:t>
                      </a:r>
                      <a:r>
                        <a:rPr sz="450" dirty="0">
                          <a:solidFill>
                            <a:srgbClr val="FFFFFF"/>
                          </a:solidFill>
                          <a:latin typeface="Arial"/>
                          <a:cs typeface="Arial"/>
                        </a:rPr>
                        <a:t>i</a:t>
                      </a:r>
                      <a:endParaRPr sz="450">
                        <a:latin typeface="Arial"/>
                        <a:cs typeface="Arial"/>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rowSpan="6">
                  <a:txBody>
                    <a:bodyPr/>
                    <a:lstStyle/>
                    <a:p>
                      <a:pPr>
                        <a:lnSpc>
                          <a:spcPct val="100000"/>
                        </a:lnSpc>
                        <a:spcBef>
                          <a:spcPts val="50"/>
                        </a:spcBef>
                      </a:pPr>
                      <a:endParaRPr sz="1900">
                        <a:latin typeface="Times New Roman"/>
                        <a:cs typeface="Times New Roman"/>
                      </a:endParaRPr>
                    </a:p>
                    <a:p>
                      <a:pPr marL="59055">
                        <a:lnSpc>
                          <a:spcPct val="100000"/>
                        </a:lnSpc>
                        <a:spcBef>
                          <a:spcPts val="5"/>
                        </a:spcBef>
                      </a:pPr>
                      <a:r>
                        <a:rPr sz="1000" spc="35" dirty="0">
                          <a:solidFill>
                            <a:srgbClr val="FFFFFF"/>
                          </a:solidFill>
                          <a:latin typeface="Calibri"/>
                          <a:cs typeface="Calibri"/>
                        </a:rPr>
                        <a:t>visual</a:t>
                      </a:r>
                      <a:r>
                        <a:rPr sz="1000" spc="-40" dirty="0">
                          <a:solidFill>
                            <a:srgbClr val="FFFFFF"/>
                          </a:solidFill>
                          <a:latin typeface="Calibri"/>
                          <a:cs typeface="Calibri"/>
                        </a:rPr>
                        <a:t> </a:t>
                      </a:r>
                      <a:r>
                        <a:rPr sz="1000" spc="5" dirty="0">
                          <a:solidFill>
                            <a:srgbClr val="FFFFFF"/>
                          </a:solidFill>
                          <a:latin typeface="Trebuchet MS"/>
                          <a:cs typeface="Trebuchet MS"/>
                        </a:rPr>
                        <a:t>identity</a:t>
                      </a:r>
                      <a:endParaRPr sz="1000">
                        <a:latin typeface="Trebuchet MS"/>
                        <a:cs typeface="Trebuchet MS"/>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0"/>
                  </a:ext>
                </a:extLst>
              </a:tr>
              <a:tr h="776827">
                <a:tc>
                  <a:txBody>
                    <a:bodyPr/>
                    <a:lstStyle/>
                    <a:p>
                      <a:pPr>
                        <a:lnSpc>
                          <a:spcPct val="100000"/>
                        </a:lnSpc>
                        <a:spcBef>
                          <a:spcPts val="50"/>
                        </a:spcBef>
                      </a:pPr>
                      <a:endParaRPr sz="1550">
                        <a:latin typeface="Times New Roman"/>
                        <a:cs typeface="Times New Roman"/>
                      </a:endParaRPr>
                    </a:p>
                    <a:p>
                      <a:pPr marL="59055">
                        <a:lnSpc>
                          <a:spcPct val="100000"/>
                        </a:lnSpc>
                      </a:pPr>
                      <a:r>
                        <a:rPr sz="1575" b="1" baseline="-26455" dirty="0">
                          <a:solidFill>
                            <a:srgbClr val="58595B"/>
                          </a:solidFill>
                          <a:latin typeface="Arial"/>
                          <a:cs typeface="Arial"/>
                        </a:rPr>
                        <a:t>d</a:t>
                      </a:r>
                      <a:r>
                        <a:rPr sz="450" dirty="0">
                          <a:solidFill>
                            <a:srgbClr val="58595B"/>
                          </a:solidFill>
                          <a:latin typeface="Arial"/>
                          <a:cs typeface="Arial"/>
                        </a:rPr>
                        <a:t>e</a:t>
                      </a:r>
                      <a:endParaRPr sz="450">
                        <a:latin typeface="Arial"/>
                        <a:cs typeface="Arial"/>
                      </a:endParaRPr>
                    </a:p>
                  </a:txBody>
                  <a:tcPr marL="0" marR="0" marT="6350" marB="0">
                    <a:lnT w="6350">
                      <a:solidFill>
                        <a:srgbClr val="C9CACC"/>
                      </a:solidFill>
                      <a:prstDash val="solid"/>
                    </a:lnT>
                    <a:lnB w="6350">
                      <a:solidFill>
                        <a:srgbClr val="C9CACC"/>
                      </a:solidFill>
                      <a:prstDash val="solid"/>
                    </a:lnB>
                  </a:tcPr>
                </a:tc>
                <a:tc>
                  <a:txBody>
                    <a:bodyPr/>
                    <a:lstStyle/>
                    <a:p>
                      <a:pPr>
                        <a:lnSpc>
                          <a:spcPct val="100000"/>
                        </a:lnSpc>
                        <a:spcBef>
                          <a:spcPts val="55"/>
                        </a:spcBef>
                      </a:pPr>
                      <a:endParaRPr sz="1950">
                        <a:latin typeface="Times New Roman"/>
                        <a:cs typeface="Times New Roman"/>
                      </a:endParaRPr>
                    </a:p>
                    <a:p>
                      <a:pPr marL="50165">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a:txBody>
                  <a:tcPr marL="0" marR="0" marT="6985" marB="0">
                    <a:lnT w="6350">
                      <a:solidFill>
                        <a:srgbClr val="C9CACC"/>
                      </a:solidFill>
                      <a:prstDash val="solid"/>
                    </a:lnT>
                    <a:lnB w="6350">
                      <a:solidFill>
                        <a:srgbClr val="C9CACC"/>
                      </a:solidFill>
                      <a:prstDash val="solid"/>
                    </a:lnB>
                  </a:tcPr>
                </a:tc>
                <a:tc>
                  <a:txBody>
                    <a:bodyPr/>
                    <a:lstStyle/>
                    <a:p>
                      <a:pPr>
                        <a:lnSpc>
                          <a:spcPct val="100000"/>
                        </a:lnSpc>
                        <a:spcBef>
                          <a:spcPts val="20"/>
                        </a:spcBef>
                      </a:pPr>
                      <a:endParaRPr sz="1500">
                        <a:latin typeface="Times New Roman"/>
                        <a:cs typeface="Times New Roman"/>
                      </a:endParaRPr>
                    </a:p>
                    <a:p>
                      <a:pPr marR="346710" algn="ctr">
                        <a:lnSpc>
                          <a:spcPct val="100000"/>
                        </a:lnSpc>
                      </a:pPr>
                      <a:r>
                        <a:rPr sz="1800" b="1" spc="-40" dirty="0">
                          <a:solidFill>
                            <a:srgbClr val="202120"/>
                          </a:solidFill>
                          <a:latin typeface="Bookman Old Style"/>
                          <a:cs typeface="Bookman Old Style"/>
                        </a:rPr>
                        <a:t>ventures</a:t>
                      </a:r>
                      <a:endParaRPr sz="1800">
                        <a:latin typeface="Bookman Old Style"/>
                        <a:cs typeface="Bookman Old Style"/>
                      </a:endParaRPr>
                    </a:p>
                  </a:txBody>
                  <a:tcPr marL="0" marR="0" marT="2540"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1"/>
                  </a:ext>
                </a:extLst>
              </a:tr>
              <a:tr h="776823">
                <a:tc>
                  <a:txBody>
                    <a:bodyPr/>
                    <a:lstStyle/>
                    <a:p>
                      <a:pPr>
                        <a:lnSpc>
                          <a:spcPct val="100000"/>
                        </a:lnSpc>
                        <a:spcBef>
                          <a:spcPts val="30"/>
                        </a:spcBef>
                      </a:pPr>
                      <a:endParaRPr sz="1550">
                        <a:latin typeface="Times New Roman"/>
                        <a:cs typeface="Times New Roman"/>
                      </a:endParaRPr>
                    </a:p>
                    <a:p>
                      <a:pPr marL="60960">
                        <a:lnSpc>
                          <a:spcPct val="100000"/>
                        </a:lnSpc>
                      </a:pPr>
                      <a:r>
                        <a:rPr sz="1575" b="1" baseline="-21164" dirty="0">
                          <a:solidFill>
                            <a:srgbClr val="58595B"/>
                          </a:solidFill>
                          <a:latin typeface="Arial"/>
                          <a:cs typeface="Arial"/>
                        </a:rPr>
                        <a:t>p</a:t>
                      </a:r>
                      <a:r>
                        <a:rPr sz="450" dirty="0">
                          <a:solidFill>
                            <a:srgbClr val="58595B"/>
                          </a:solidFill>
                          <a:latin typeface="Arial"/>
                          <a:cs typeface="Arial"/>
                        </a:rPr>
                        <a:t>r</a:t>
                      </a:r>
                      <a:endParaRPr sz="450">
                        <a:latin typeface="Arial"/>
                        <a:cs typeface="Arial"/>
                      </a:endParaRPr>
                    </a:p>
                  </a:txBody>
                  <a:tcPr marL="0" marR="0" marT="3810" marB="0">
                    <a:lnT w="6350">
                      <a:solidFill>
                        <a:srgbClr val="C9CACC"/>
                      </a:solidFill>
                      <a:prstDash val="solid"/>
                    </a:lnT>
                    <a:lnB w="6350">
                      <a:solidFill>
                        <a:srgbClr val="C9CACC"/>
                      </a:solidFill>
                      <a:prstDash val="solid"/>
                    </a:lnB>
                  </a:tcPr>
                </a:tc>
                <a:tc>
                  <a:txBody>
                    <a:bodyPr/>
                    <a:lstStyle/>
                    <a:p>
                      <a:pPr>
                        <a:lnSpc>
                          <a:spcPct val="100000"/>
                        </a:lnSpc>
                        <a:spcBef>
                          <a:spcPts val="10"/>
                        </a:spcBef>
                      </a:pPr>
                      <a:endParaRPr sz="2000">
                        <a:latin typeface="Times New Roman"/>
                        <a:cs typeface="Times New Roman"/>
                      </a:endParaRPr>
                    </a:p>
                    <a:p>
                      <a:pPr marL="50165">
                        <a:lnSpc>
                          <a:spcPct val="100000"/>
                        </a:lnSpc>
                        <a:spcBef>
                          <a:spcPts val="5"/>
                        </a:spcBef>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a:txBody>
                  <a:tcPr marL="0" marR="0" marT="1270" marB="0">
                    <a:lnT w="6350">
                      <a:solidFill>
                        <a:srgbClr val="C9CACC"/>
                      </a:solidFill>
                      <a:prstDash val="solid"/>
                    </a:lnT>
                    <a:lnB w="6350">
                      <a:solidFill>
                        <a:srgbClr val="C9CACC"/>
                      </a:solidFill>
                      <a:prstDash val="solid"/>
                    </a:lnB>
                  </a:tcPr>
                </a:tc>
                <a:tc>
                  <a:txBody>
                    <a:bodyPr/>
                    <a:lstStyle/>
                    <a:p>
                      <a:pPr>
                        <a:lnSpc>
                          <a:spcPct val="100000"/>
                        </a:lnSpc>
                        <a:spcBef>
                          <a:spcPts val="15"/>
                        </a:spcBef>
                      </a:pPr>
                      <a:endParaRPr sz="1750">
                        <a:latin typeface="Times New Roman"/>
                        <a:cs typeface="Times New Roman"/>
                      </a:endParaRPr>
                    </a:p>
                    <a:p>
                      <a:pPr marR="348615" algn="ctr">
                        <a:lnSpc>
                          <a:spcPct val="100000"/>
                        </a:lnSpc>
                        <a:tabLst>
                          <a:tab pos="1038860" algn="l"/>
                        </a:tabLst>
                      </a:pPr>
                      <a:r>
                        <a:rPr sz="1500" spc="25" dirty="0">
                          <a:solidFill>
                            <a:srgbClr val="8E9C9C"/>
                          </a:solidFill>
                          <a:latin typeface="Calibri"/>
                          <a:cs typeface="Calibri"/>
                        </a:rPr>
                        <a:t>energising	pportunities</a:t>
                      </a:r>
                      <a:endParaRPr sz="1500">
                        <a:latin typeface="Calibri"/>
                        <a:cs typeface="Calibri"/>
                      </a:endParaRPr>
                    </a:p>
                  </a:txBody>
                  <a:tcPr marL="0" marR="0" marT="1905"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2"/>
                  </a:ext>
                </a:extLst>
              </a:tr>
              <a:tr h="776823">
                <a:tc>
                  <a:txBody>
                    <a:bodyPr/>
                    <a:lstStyle/>
                    <a:p>
                      <a:pPr>
                        <a:lnSpc>
                          <a:spcPct val="100000"/>
                        </a:lnSpc>
                        <a:spcBef>
                          <a:spcPts val="10"/>
                        </a:spcBef>
                      </a:pPr>
                      <a:endParaRPr sz="1650">
                        <a:latin typeface="Times New Roman"/>
                        <a:cs typeface="Times New Roman"/>
                      </a:endParaRPr>
                    </a:p>
                    <a:p>
                      <a:pPr marL="66040">
                        <a:lnSpc>
                          <a:spcPct val="100000"/>
                        </a:lnSpc>
                      </a:pPr>
                      <a:r>
                        <a:rPr sz="1575" b="1" spc="15" baseline="-18518" dirty="0">
                          <a:solidFill>
                            <a:srgbClr val="58595B"/>
                          </a:solidFill>
                          <a:latin typeface="Arial"/>
                          <a:cs typeface="Arial"/>
                        </a:rPr>
                        <a:t>s</a:t>
                      </a:r>
                      <a:r>
                        <a:rPr sz="450" dirty="0">
                          <a:solidFill>
                            <a:srgbClr val="58595B"/>
                          </a:solidFill>
                          <a:latin typeface="Arial"/>
                          <a:cs typeface="Arial"/>
                        </a:rPr>
                        <a:t>l</a:t>
                      </a:r>
                      <a:endParaRPr sz="450">
                        <a:latin typeface="Arial"/>
                        <a:cs typeface="Arial"/>
                      </a:endParaRPr>
                    </a:p>
                  </a:txBody>
                  <a:tcPr marL="0" marR="0" marT="1270" marB="0">
                    <a:lnT w="6350">
                      <a:solidFill>
                        <a:srgbClr val="C9CACC"/>
                      </a:solidFill>
                      <a:prstDash val="solid"/>
                    </a:lnT>
                    <a:lnB w="6350">
                      <a:solidFill>
                        <a:srgbClr val="C9CACC"/>
                      </a:solidFill>
                      <a:prstDash val="solid"/>
                    </a:lnB>
                  </a:tcPr>
                </a:tc>
                <a:tc>
                  <a:txBody>
                    <a:bodyPr/>
                    <a:lstStyle/>
                    <a:p>
                      <a:pPr>
                        <a:lnSpc>
                          <a:spcPct val="100000"/>
                        </a:lnSpc>
                        <a:spcBef>
                          <a:spcPts val="5"/>
                        </a:spcBef>
                      </a:pPr>
                      <a:endParaRPr sz="2000">
                        <a:latin typeface="Times New Roman"/>
                        <a:cs typeface="Times New Roman"/>
                      </a:endParaRPr>
                    </a:p>
                    <a:p>
                      <a:pPr marL="50165">
                        <a:lnSpc>
                          <a:spcPct val="100000"/>
                        </a:lnSpc>
                        <a:spcBef>
                          <a:spcPts val="5"/>
                        </a:spcBef>
                      </a:pPr>
                      <a:r>
                        <a:rPr sz="1000" spc="45" dirty="0">
                          <a:solidFill>
                            <a:srgbClr val="58595B"/>
                          </a:solidFill>
                          <a:latin typeface="Gill Sans MT"/>
                          <a:cs typeface="Gill Sans MT"/>
                        </a:rPr>
                        <a:t>solution</a:t>
                      </a:r>
                      <a:r>
                        <a:rPr sz="1000" spc="-40" dirty="0">
                          <a:solidFill>
                            <a:srgbClr val="58595B"/>
                          </a:solidFill>
                          <a:latin typeface="Gill Sans MT"/>
                          <a:cs typeface="Gill Sans MT"/>
                        </a:rPr>
                        <a:t> </a:t>
                      </a:r>
                      <a:r>
                        <a:rPr sz="1000" spc="20" dirty="0">
                          <a:solidFill>
                            <a:srgbClr val="58595B"/>
                          </a:solidFill>
                          <a:latin typeface="Tahoma"/>
                          <a:cs typeface="Tahoma"/>
                        </a:rPr>
                        <a:t>streams</a:t>
                      </a:r>
                      <a:endParaRPr sz="1000">
                        <a:latin typeface="Tahoma"/>
                        <a:cs typeface="Tahoma"/>
                      </a:endParaRPr>
                    </a:p>
                  </a:txBody>
                  <a:tcPr marL="0" marR="0" marT="635" marB="0">
                    <a:lnT w="6350">
                      <a:solidFill>
                        <a:srgbClr val="C9CACC"/>
                      </a:solidFill>
                      <a:prstDash val="solid"/>
                    </a:lnT>
                    <a:lnB w="6350">
                      <a:solidFill>
                        <a:srgbClr val="C9CACC"/>
                      </a:solidFill>
                      <a:prstDash val="solid"/>
                    </a:lnB>
                  </a:tcPr>
                </a:tc>
                <a:tc>
                  <a:txBody>
                    <a:bodyPr/>
                    <a:lstStyle/>
                    <a:p>
                      <a:pPr>
                        <a:lnSpc>
                          <a:spcPct val="100000"/>
                        </a:lnSpc>
                        <a:spcBef>
                          <a:spcPts val="45"/>
                        </a:spcBef>
                      </a:pPr>
                      <a:endParaRPr sz="1650">
                        <a:latin typeface="Times New Roman"/>
                        <a:cs typeface="Times New Roman"/>
                      </a:endParaRPr>
                    </a:p>
                    <a:p>
                      <a:pPr marR="343535" algn="ctr">
                        <a:lnSpc>
                          <a:spcPct val="100000"/>
                        </a:lnSpc>
                        <a:tabLst>
                          <a:tab pos="700405" algn="l"/>
                          <a:tab pos="1400175" algn="l"/>
                        </a:tabLst>
                      </a:pPr>
                      <a:r>
                        <a:rPr sz="1450" spc="15" dirty="0">
                          <a:solidFill>
                            <a:srgbClr val="202120"/>
                          </a:solidFill>
                          <a:latin typeface="Calibri"/>
                          <a:cs typeface="Calibri"/>
                        </a:rPr>
                        <a:t>people	</a:t>
                      </a:r>
                      <a:r>
                        <a:rPr sz="1450" spc="30" dirty="0">
                          <a:solidFill>
                            <a:srgbClr val="202120"/>
                          </a:solidFill>
                          <a:latin typeface="Calibri"/>
                          <a:cs typeface="Calibri"/>
                        </a:rPr>
                        <a:t>capital	</a:t>
                      </a:r>
                      <a:r>
                        <a:rPr sz="1450" spc="60" dirty="0">
                          <a:solidFill>
                            <a:srgbClr val="202120"/>
                          </a:solidFill>
                          <a:latin typeface="Calibri"/>
                          <a:cs typeface="Calibri"/>
                        </a:rPr>
                        <a:t>strategy</a:t>
                      </a:r>
                      <a:endParaRPr sz="1450">
                        <a:latin typeface="Calibri"/>
                        <a:cs typeface="Calibri"/>
                      </a:endParaRPr>
                    </a:p>
                  </a:txBody>
                  <a:tcPr marL="0" marR="0" marT="5715"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3"/>
                  </a:ext>
                </a:extLst>
              </a:tr>
              <a:tr h="776827">
                <a:tc gridSpan="3">
                  <a:txBody>
                    <a:bodyPr/>
                    <a:lstStyle/>
                    <a:p>
                      <a:endParaRPr sz="1450">
                        <a:latin typeface="Calibri"/>
                        <a:cs typeface="Calibri"/>
                      </a:endParaRPr>
                    </a:p>
                  </a:txBody>
                  <a:tcPr marL="0" marR="0" marT="0" marB="0">
                    <a:lnR w="6350">
                      <a:solidFill>
                        <a:srgbClr val="C9CACC"/>
                      </a:solidFill>
                      <a:prstDash val="solid"/>
                    </a:lnR>
                    <a:lnT w="6350">
                      <a:solidFill>
                        <a:srgbClr val="C9CACC"/>
                      </a:solidFill>
                      <a:prstDash val="solid"/>
                    </a:lnT>
                    <a:lnB w="6350">
                      <a:solidFill>
                        <a:srgbClr val="C9CACC"/>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4"/>
                  </a:ext>
                </a:extLst>
              </a:tr>
              <a:tr h="783174">
                <a:tc gridSpan="3">
                  <a:txBody>
                    <a:bodyPr/>
                    <a:lstStyle/>
                    <a:p>
                      <a:endParaRPr sz="1450">
                        <a:latin typeface="Calibri"/>
                        <a:cs typeface="Calibri"/>
                      </a:endParaRPr>
                    </a:p>
                  </a:txBody>
                  <a:tcPr marL="0" marR="0" marT="0" marB="0">
                    <a:lnR w="6350">
                      <a:solidFill>
                        <a:srgbClr val="C9CACC"/>
                      </a:solidFill>
                      <a:prstDash val="solid"/>
                    </a:lnR>
                    <a:lnT w="6350">
                      <a:solidFill>
                        <a:srgbClr val="C9CACC"/>
                      </a:solidFill>
                      <a:prstDash val="solid"/>
                    </a:lnT>
                    <a:lnB w="6350">
                      <a:solidFill>
                        <a:srgbClr val="B8BABC"/>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5"/>
                  </a:ext>
                </a:extLst>
              </a:tr>
            </a:tbl>
          </a:graphicData>
        </a:graphic>
      </p:graphicFrame>
      <p:sp>
        <p:nvSpPr>
          <p:cNvPr id="41" name="object 41"/>
          <p:cNvSpPr/>
          <p:nvPr/>
        </p:nvSpPr>
        <p:spPr>
          <a:xfrm>
            <a:off x="3877834" y="3054640"/>
            <a:ext cx="61594" cy="59690"/>
          </a:xfrm>
          <a:custGeom>
            <a:avLst/>
            <a:gdLst/>
            <a:ahLst/>
            <a:cxnLst/>
            <a:rect l="l" t="t" r="r" b="b"/>
            <a:pathLst>
              <a:path w="61595"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5"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42" name="object 42"/>
          <p:cNvSpPr/>
          <p:nvPr/>
        </p:nvSpPr>
        <p:spPr>
          <a:xfrm>
            <a:off x="3850425"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5" y="16052"/>
                </a:lnTo>
                <a:lnTo>
                  <a:pt x="21335" y="4622"/>
                </a:lnTo>
                <a:lnTo>
                  <a:pt x="16560" y="0"/>
                </a:lnTo>
                <a:close/>
              </a:path>
            </a:pathLst>
          </a:custGeom>
          <a:solidFill>
            <a:srgbClr val="2FB888"/>
          </a:solidFill>
        </p:spPr>
        <p:txBody>
          <a:bodyPr wrap="square" lIns="0" tIns="0" rIns="0" bIns="0" rtlCol="0"/>
          <a:lstStyle/>
          <a:p>
            <a:endParaRPr/>
          </a:p>
        </p:txBody>
      </p:sp>
      <p:sp>
        <p:nvSpPr>
          <p:cNvPr id="43" name="object 43"/>
          <p:cNvSpPr/>
          <p:nvPr/>
        </p:nvSpPr>
        <p:spPr>
          <a:xfrm>
            <a:off x="3176728" y="3054640"/>
            <a:ext cx="61594" cy="59690"/>
          </a:xfrm>
          <a:custGeom>
            <a:avLst/>
            <a:gdLst/>
            <a:ahLst/>
            <a:cxnLst/>
            <a:rect l="l" t="t" r="r" b="b"/>
            <a:pathLst>
              <a:path w="61594"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4"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44" name="object 44"/>
          <p:cNvSpPr/>
          <p:nvPr/>
        </p:nvSpPr>
        <p:spPr>
          <a:xfrm>
            <a:off x="3149319"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6" y="16052"/>
                </a:lnTo>
                <a:lnTo>
                  <a:pt x="21336" y="4622"/>
                </a:lnTo>
                <a:lnTo>
                  <a:pt x="16560" y="0"/>
                </a:lnTo>
                <a:close/>
              </a:path>
            </a:pathLst>
          </a:custGeom>
          <a:solidFill>
            <a:srgbClr val="2FB888"/>
          </a:solidFill>
        </p:spPr>
        <p:txBody>
          <a:bodyPr wrap="square" lIns="0" tIns="0" rIns="0" bIns="0" rtlCol="0"/>
          <a:lstStyle/>
          <a:p>
            <a:endParaRPr/>
          </a:p>
        </p:txBody>
      </p:sp>
      <p:sp>
        <p:nvSpPr>
          <p:cNvPr id="45" name="object 4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6" name="object 4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11927" y="369531"/>
            <a:ext cx="3109277" cy="46673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8" name="object 8"/>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9" name="object 9"/>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10" name="object 10"/>
          <p:cNvSpPr/>
          <p:nvPr/>
        </p:nvSpPr>
        <p:spPr>
          <a:xfrm>
            <a:off x="363156" y="8489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1" name="object 11"/>
          <p:cNvSpPr/>
          <p:nvPr/>
        </p:nvSpPr>
        <p:spPr>
          <a:xfrm>
            <a:off x="372706" y="6616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12" name="object 12"/>
          <p:cNvSpPr/>
          <p:nvPr/>
        </p:nvSpPr>
        <p:spPr>
          <a:xfrm>
            <a:off x="363156" y="6521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3" name="object 13"/>
          <p:cNvSpPr/>
          <p:nvPr/>
        </p:nvSpPr>
        <p:spPr>
          <a:xfrm>
            <a:off x="569861" y="66160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14" name="object 14"/>
          <p:cNvSpPr/>
          <p:nvPr/>
        </p:nvSpPr>
        <p:spPr>
          <a:xfrm>
            <a:off x="5547867" y="848956"/>
            <a:ext cx="216535" cy="0"/>
          </a:xfrm>
          <a:custGeom>
            <a:avLst/>
            <a:gdLst/>
            <a:ahLst/>
            <a:cxnLst/>
            <a:rect l="l" t="t" r="r" b="b"/>
            <a:pathLst>
              <a:path w="216535">
                <a:moveTo>
                  <a:pt x="0" y="0"/>
                </a:moveTo>
                <a:lnTo>
                  <a:pt x="216255" y="0"/>
                </a:lnTo>
              </a:path>
            </a:pathLst>
          </a:custGeom>
          <a:ln w="19050">
            <a:solidFill>
              <a:srgbClr val="FFFFFF"/>
            </a:solidFill>
          </a:ln>
        </p:spPr>
        <p:txBody>
          <a:bodyPr wrap="square" lIns="0" tIns="0" rIns="0" bIns="0" rtlCol="0"/>
          <a:lstStyle/>
          <a:p>
            <a:endParaRPr/>
          </a:p>
        </p:txBody>
      </p:sp>
      <p:sp>
        <p:nvSpPr>
          <p:cNvPr id="15" name="object 15"/>
          <p:cNvSpPr/>
          <p:nvPr/>
        </p:nvSpPr>
        <p:spPr>
          <a:xfrm>
            <a:off x="5557424" y="661631"/>
            <a:ext cx="0" cy="177800"/>
          </a:xfrm>
          <a:custGeom>
            <a:avLst/>
            <a:gdLst/>
            <a:ahLst/>
            <a:cxnLst/>
            <a:rect l="l" t="t" r="r" b="b"/>
            <a:pathLst>
              <a:path h="177800">
                <a:moveTo>
                  <a:pt x="0" y="0"/>
                </a:moveTo>
                <a:lnTo>
                  <a:pt x="0" y="177800"/>
                </a:lnTo>
              </a:path>
            </a:pathLst>
          </a:custGeom>
          <a:ln w="19113">
            <a:solidFill>
              <a:srgbClr val="FFFFFF"/>
            </a:solidFill>
          </a:ln>
        </p:spPr>
        <p:txBody>
          <a:bodyPr wrap="square" lIns="0" tIns="0" rIns="0" bIns="0" rtlCol="0"/>
          <a:lstStyle/>
          <a:p>
            <a:endParaRPr/>
          </a:p>
        </p:txBody>
      </p:sp>
      <p:sp>
        <p:nvSpPr>
          <p:cNvPr id="16" name="object 16"/>
          <p:cNvSpPr/>
          <p:nvPr/>
        </p:nvSpPr>
        <p:spPr>
          <a:xfrm>
            <a:off x="5547867" y="652106"/>
            <a:ext cx="216535" cy="0"/>
          </a:xfrm>
          <a:custGeom>
            <a:avLst/>
            <a:gdLst/>
            <a:ahLst/>
            <a:cxnLst/>
            <a:rect l="l" t="t" r="r" b="b"/>
            <a:pathLst>
              <a:path w="216535">
                <a:moveTo>
                  <a:pt x="0" y="0"/>
                </a:moveTo>
                <a:lnTo>
                  <a:pt x="216255" y="0"/>
                </a:lnTo>
              </a:path>
            </a:pathLst>
          </a:custGeom>
          <a:ln w="19050">
            <a:solidFill>
              <a:srgbClr val="FFFFFF"/>
            </a:solidFill>
          </a:ln>
        </p:spPr>
        <p:txBody>
          <a:bodyPr wrap="square" lIns="0" tIns="0" rIns="0" bIns="0" rtlCol="0"/>
          <a:lstStyle/>
          <a:p>
            <a:endParaRPr/>
          </a:p>
        </p:txBody>
      </p:sp>
      <p:sp>
        <p:nvSpPr>
          <p:cNvPr id="17" name="object 17"/>
          <p:cNvSpPr/>
          <p:nvPr/>
        </p:nvSpPr>
        <p:spPr>
          <a:xfrm>
            <a:off x="5754579" y="661593"/>
            <a:ext cx="0" cy="178435"/>
          </a:xfrm>
          <a:custGeom>
            <a:avLst/>
            <a:gdLst/>
            <a:ahLst/>
            <a:cxnLst/>
            <a:rect l="l" t="t" r="r" b="b"/>
            <a:pathLst>
              <a:path h="178434">
                <a:moveTo>
                  <a:pt x="0" y="0"/>
                </a:moveTo>
                <a:lnTo>
                  <a:pt x="0" y="178079"/>
                </a:lnTo>
              </a:path>
            </a:pathLst>
          </a:custGeom>
          <a:ln w="19088">
            <a:solidFill>
              <a:srgbClr val="FFFFFF"/>
            </a:solidFill>
          </a:ln>
        </p:spPr>
        <p:txBody>
          <a:bodyPr wrap="square" lIns="0" tIns="0" rIns="0" bIns="0" rtlCol="0"/>
          <a:lstStyle/>
          <a:p>
            <a:endParaRPr/>
          </a:p>
        </p:txBody>
      </p:sp>
      <p:sp>
        <p:nvSpPr>
          <p:cNvPr id="18" name="object 18"/>
          <p:cNvSpPr/>
          <p:nvPr/>
        </p:nvSpPr>
        <p:spPr>
          <a:xfrm>
            <a:off x="363156" y="16287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9" name="object 19"/>
          <p:cNvSpPr/>
          <p:nvPr/>
        </p:nvSpPr>
        <p:spPr>
          <a:xfrm>
            <a:off x="372706" y="144014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0" name="object 20"/>
          <p:cNvSpPr/>
          <p:nvPr/>
        </p:nvSpPr>
        <p:spPr>
          <a:xfrm>
            <a:off x="363156" y="14306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1" name="object 21"/>
          <p:cNvSpPr/>
          <p:nvPr/>
        </p:nvSpPr>
        <p:spPr>
          <a:xfrm>
            <a:off x="569861" y="1440548"/>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2" name="object 22"/>
          <p:cNvSpPr/>
          <p:nvPr/>
        </p:nvSpPr>
        <p:spPr>
          <a:xfrm>
            <a:off x="363156" y="24072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3" name="object 23"/>
          <p:cNvSpPr/>
          <p:nvPr/>
        </p:nvSpPr>
        <p:spPr>
          <a:xfrm>
            <a:off x="372706" y="221992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24" name="object 24"/>
          <p:cNvSpPr/>
          <p:nvPr/>
        </p:nvSpPr>
        <p:spPr>
          <a:xfrm>
            <a:off x="363156" y="221039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5" name="object 25"/>
          <p:cNvSpPr/>
          <p:nvPr/>
        </p:nvSpPr>
        <p:spPr>
          <a:xfrm>
            <a:off x="569861" y="2219451"/>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26" name="object 26"/>
          <p:cNvSpPr/>
          <p:nvPr/>
        </p:nvSpPr>
        <p:spPr>
          <a:xfrm>
            <a:off x="363156" y="31857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7" name="object 27"/>
          <p:cNvSpPr/>
          <p:nvPr/>
        </p:nvSpPr>
        <p:spPr>
          <a:xfrm>
            <a:off x="372706" y="29984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28" name="object 28"/>
          <p:cNvSpPr/>
          <p:nvPr/>
        </p:nvSpPr>
        <p:spPr>
          <a:xfrm>
            <a:off x="363156" y="29889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9" name="object 29"/>
          <p:cNvSpPr/>
          <p:nvPr/>
        </p:nvSpPr>
        <p:spPr>
          <a:xfrm>
            <a:off x="569861" y="2998368"/>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30" name="object 30"/>
          <p:cNvSpPr/>
          <p:nvPr/>
        </p:nvSpPr>
        <p:spPr>
          <a:xfrm>
            <a:off x="363156" y="3964901"/>
            <a:ext cx="216535" cy="0"/>
          </a:xfrm>
          <a:custGeom>
            <a:avLst/>
            <a:gdLst/>
            <a:ahLst/>
            <a:cxnLst/>
            <a:rect l="l" t="t" r="r" b="b"/>
            <a:pathLst>
              <a:path w="216534">
                <a:moveTo>
                  <a:pt x="0" y="0"/>
                </a:moveTo>
                <a:lnTo>
                  <a:pt x="216255" y="0"/>
                </a:lnTo>
              </a:path>
            </a:pathLst>
          </a:custGeom>
          <a:ln w="20320">
            <a:solidFill>
              <a:srgbClr val="58595B"/>
            </a:solidFill>
          </a:ln>
        </p:spPr>
        <p:txBody>
          <a:bodyPr wrap="square" lIns="0" tIns="0" rIns="0" bIns="0" rtlCol="0"/>
          <a:lstStyle/>
          <a:p>
            <a:endParaRPr/>
          </a:p>
        </p:txBody>
      </p:sp>
      <p:sp>
        <p:nvSpPr>
          <p:cNvPr id="31" name="object 31"/>
          <p:cNvSpPr/>
          <p:nvPr/>
        </p:nvSpPr>
        <p:spPr>
          <a:xfrm>
            <a:off x="372706" y="377694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32" name="object 32"/>
          <p:cNvSpPr/>
          <p:nvPr/>
        </p:nvSpPr>
        <p:spPr>
          <a:xfrm>
            <a:off x="363156" y="37674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3" name="object 33"/>
          <p:cNvSpPr/>
          <p:nvPr/>
        </p:nvSpPr>
        <p:spPr>
          <a:xfrm>
            <a:off x="569861" y="3777272"/>
            <a:ext cx="0" cy="178435"/>
          </a:xfrm>
          <a:custGeom>
            <a:avLst/>
            <a:gdLst/>
            <a:ahLst/>
            <a:cxnLst/>
            <a:rect l="l" t="t" r="r" b="b"/>
            <a:pathLst>
              <a:path h="178435">
                <a:moveTo>
                  <a:pt x="0" y="0"/>
                </a:moveTo>
                <a:lnTo>
                  <a:pt x="0" y="178066"/>
                </a:lnTo>
              </a:path>
            </a:pathLst>
          </a:custGeom>
          <a:ln w="19100">
            <a:solidFill>
              <a:srgbClr val="58595B"/>
            </a:solidFill>
          </a:ln>
        </p:spPr>
        <p:txBody>
          <a:bodyPr wrap="square" lIns="0" tIns="0" rIns="0" bIns="0" rtlCol="0"/>
          <a:lstStyle/>
          <a:p>
            <a:endParaRPr/>
          </a:p>
        </p:txBody>
      </p:sp>
      <p:sp>
        <p:nvSpPr>
          <p:cNvPr id="34" name="object 34"/>
          <p:cNvSpPr/>
          <p:nvPr/>
        </p:nvSpPr>
        <p:spPr>
          <a:xfrm>
            <a:off x="3372603" y="3803927"/>
            <a:ext cx="154940" cy="157480"/>
          </a:xfrm>
          <a:custGeom>
            <a:avLst/>
            <a:gdLst/>
            <a:ahLst/>
            <a:cxnLst/>
            <a:rect l="l" t="t" r="r" b="b"/>
            <a:pathLst>
              <a:path w="154939" h="157479">
                <a:moveTo>
                  <a:pt x="139320" y="19131"/>
                </a:moveTo>
                <a:lnTo>
                  <a:pt x="48586" y="19131"/>
                </a:lnTo>
                <a:lnTo>
                  <a:pt x="58068" y="11017"/>
                </a:lnTo>
                <a:lnTo>
                  <a:pt x="69117" y="5010"/>
                </a:lnTo>
                <a:lnTo>
                  <a:pt x="81590" y="1280"/>
                </a:lnTo>
                <a:lnTo>
                  <a:pt x="95344" y="0"/>
                </a:lnTo>
                <a:lnTo>
                  <a:pt x="119583" y="4535"/>
                </a:lnTo>
                <a:lnTo>
                  <a:pt x="138270" y="17383"/>
                </a:lnTo>
                <a:lnTo>
                  <a:pt x="139320" y="19131"/>
                </a:lnTo>
                <a:close/>
              </a:path>
              <a:path w="154939" h="157479">
                <a:moveTo>
                  <a:pt x="48586" y="156991"/>
                </a:moveTo>
                <a:lnTo>
                  <a:pt x="0" y="156991"/>
                </a:lnTo>
                <a:lnTo>
                  <a:pt x="0" y="4552"/>
                </a:lnTo>
                <a:lnTo>
                  <a:pt x="48586" y="4552"/>
                </a:lnTo>
                <a:lnTo>
                  <a:pt x="48586" y="19131"/>
                </a:lnTo>
                <a:lnTo>
                  <a:pt x="139320" y="19131"/>
                </a:lnTo>
                <a:lnTo>
                  <a:pt x="150296" y="37405"/>
                </a:lnTo>
                <a:lnTo>
                  <a:pt x="151328" y="43728"/>
                </a:lnTo>
                <a:lnTo>
                  <a:pt x="80163" y="43728"/>
                </a:lnTo>
                <a:lnTo>
                  <a:pt x="67159" y="46228"/>
                </a:lnTo>
                <a:lnTo>
                  <a:pt x="57201" y="53937"/>
                </a:lnTo>
                <a:lnTo>
                  <a:pt x="50830" y="67170"/>
                </a:lnTo>
                <a:lnTo>
                  <a:pt x="48586" y="86242"/>
                </a:lnTo>
                <a:lnTo>
                  <a:pt x="48586" y="156991"/>
                </a:lnTo>
                <a:close/>
              </a:path>
              <a:path w="154939" h="157479">
                <a:moveTo>
                  <a:pt x="154551" y="156991"/>
                </a:moveTo>
                <a:lnTo>
                  <a:pt x="106275" y="156991"/>
                </a:lnTo>
                <a:lnTo>
                  <a:pt x="106275" y="73792"/>
                </a:lnTo>
                <a:lnTo>
                  <a:pt x="104372" y="61533"/>
                </a:lnTo>
                <a:lnTo>
                  <a:pt x="99025" y="52038"/>
                </a:lnTo>
                <a:lnTo>
                  <a:pt x="90775" y="45905"/>
                </a:lnTo>
                <a:lnTo>
                  <a:pt x="80163" y="43728"/>
                </a:lnTo>
                <a:lnTo>
                  <a:pt x="151328" y="43728"/>
                </a:lnTo>
                <a:lnTo>
                  <a:pt x="154551" y="63463"/>
                </a:lnTo>
                <a:lnTo>
                  <a:pt x="154551" y="156991"/>
                </a:lnTo>
                <a:close/>
              </a:path>
            </a:pathLst>
          </a:custGeom>
          <a:solidFill>
            <a:srgbClr val="8E9C9C"/>
          </a:solidFill>
        </p:spPr>
        <p:txBody>
          <a:bodyPr wrap="square" lIns="0" tIns="0" rIns="0" bIns="0" rtlCol="0"/>
          <a:lstStyle/>
          <a:p>
            <a:endParaRPr/>
          </a:p>
        </p:txBody>
      </p:sp>
      <p:sp>
        <p:nvSpPr>
          <p:cNvPr id="35" name="object 35"/>
          <p:cNvSpPr/>
          <p:nvPr/>
        </p:nvSpPr>
        <p:spPr>
          <a:xfrm>
            <a:off x="3723267" y="3803929"/>
            <a:ext cx="140970" cy="161925"/>
          </a:xfrm>
          <a:custGeom>
            <a:avLst/>
            <a:gdLst/>
            <a:ahLst/>
            <a:cxnLst/>
            <a:rect l="l" t="t" r="r" b="b"/>
            <a:pathLst>
              <a:path w="140970" h="161925">
                <a:moveTo>
                  <a:pt x="137351" y="125410"/>
                </a:moveTo>
                <a:lnTo>
                  <a:pt x="87146" y="125410"/>
                </a:lnTo>
                <a:lnTo>
                  <a:pt x="94129" y="119943"/>
                </a:lnTo>
                <a:lnTo>
                  <a:pt x="94129" y="108106"/>
                </a:lnTo>
                <a:lnTo>
                  <a:pt x="90180" y="104157"/>
                </a:lnTo>
                <a:lnTo>
                  <a:pt x="47974" y="95949"/>
                </a:lnTo>
                <a:lnTo>
                  <a:pt x="29137" y="90222"/>
                </a:lnTo>
                <a:lnTo>
                  <a:pt x="15223" y="80848"/>
                </a:lnTo>
                <a:lnTo>
                  <a:pt x="6602" y="67941"/>
                </a:lnTo>
                <a:lnTo>
                  <a:pt x="3646" y="51617"/>
                </a:lnTo>
                <a:lnTo>
                  <a:pt x="8471" y="30356"/>
                </a:lnTo>
                <a:lnTo>
                  <a:pt x="21979" y="14079"/>
                </a:lnTo>
                <a:lnTo>
                  <a:pt x="42717" y="3666"/>
                </a:lnTo>
                <a:lnTo>
                  <a:pt x="69232" y="0"/>
                </a:lnTo>
                <a:lnTo>
                  <a:pt x="95208" y="3116"/>
                </a:lnTo>
                <a:lnTo>
                  <a:pt x="115802" y="11953"/>
                </a:lnTo>
                <a:lnTo>
                  <a:pt x="130417" y="25744"/>
                </a:lnTo>
                <a:lnTo>
                  <a:pt x="134385" y="34615"/>
                </a:lnTo>
                <a:lnTo>
                  <a:pt x="55568" y="34615"/>
                </a:lnTo>
                <a:lnTo>
                  <a:pt x="51318" y="40995"/>
                </a:lnTo>
                <a:lnTo>
                  <a:pt x="51318" y="50712"/>
                </a:lnTo>
                <a:lnTo>
                  <a:pt x="53137" y="54962"/>
                </a:lnTo>
                <a:lnTo>
                  <a:pt x="62853" y="57083"/>
                </a:lnTo>
                <a:lnTo>
                  <a:pt x="98680" y="64368"/>
                </a:lnTo>
                <a:lnTo>
                  <a:pt x="117444" y="70939"/>
                </a:lnTo>
                <a:lnTo>
                  <a:pt x="130601" y="81152"/>
                </a:lnTo>
                <a:lnTo>
                  <a:pt x="138349" y="94438"/>
                </a:lnTo>
                <a:lnTo>
                  <a:pt x="140887" y="110227"/>
                </a:lnTo>
                <a:lnTo>
                  <a:pt x="137351" y="125410"/>
                </a:lnTo>
                <a:close/>
              </a:path>
              <a:path w="140970" h="161925">
                <a:moveTo>
                  <a:pt x="94129" y="52531"/>
                </a:moveTo>
                <a:lnTo>
                  <a:pt x="91595" y="45760"/>
                </a:lnTo>
                <a:lnTo>
                  <a:pt x="86386" y="40043"/>
                </a:lnTo>
                <a:lnTo>
                  <a:pt x="78673" y="36091"/>
                </a:lnTo>
                <a:lnTo>
                  <a:pt x="68629" y="34615"/>
                </a:lnTo>
                <a:lnTo>
                  <a:pt x="134385" y="34615"/>
                </a:lnTo>
                <a:lnTo>
                  <a:pt x="138456" y="43720"/>
                </a:lnTo>
                <a:lnTo>
                  <a:pt x="94129" y="52531"/>
                </a:lnTo>
                <a:close/>
              </a:path>
              <a:path w="140970" h="161925">
                <a:moveTo>
                  <a:pt x="71663" y="161543"/>
                </a:moveTo>
                <a:lnTo>
                  <a:pt x="46074" y="159014"/>
                </a:lnTo>
                <a:lnTo>
                  <a:pt x="24329" y="151106"/>
                </a:lnTo>
                <a:lnTo>
                  <a:pt x="8336" y="137333"/>
                </a:lnTo>
                <a:lnTo>
                  <a:pt x="0" y="117210"/>
                </a:lnTo>
                <a:lnTo>
                  <a:pt x="47370" y="107494"/>
                </a:lnTo>
                <a:lnTo>
                  <a:pt x="50655" y="115804"/>
                </a:lnTo>
                <a:lnTo>
                  <a:pt x="56784" y="121350"/>
                </a:lnTo>
                <a:lnTo>
                  <a:pt x="64963" y="124447"/>
                </a:lnTo>
                <a:lnTo>
                  <a:pt x="74396" y="125410"/>
                </a:lnTo>
                <a:lnTo>
                  <a:pt x="137351" y="125410"/>
                </a:lnTo>
                <a:lnTo>
                  <a:pt x="135707" y="132467"/>
                </a:lnTo>
                <a:lnTo>
                  <a:pt x="121304" y="148526"/>
                </a:lnTo>
                <a:lnTo>
                  <a:pt x="99387" y="158265"/>
                </a:lnTo>
                <a:lnTo>
                  <a:pt x="71663" y="161543"/>
                </a:lnTo>
                <a:close/>
              </a:path>
            </a:pathLst>
          </a:custGeom>
          <a:solidFill>
            <a:srgbClr val="8E9C9C"/>
          </a:solidFill>
        </p:spPr>
        <p:txBody>
          <a:bodyPr wrap="square" lIns="0" tIns="0" rIns="0" bIns="0" rtlCol="0"/>
          <a:lstStyle/>
          <a:p>
            <a:endParaRPr/>
          </a:p>
        </p:txBody>
      </p:sp>
      <p:sp>
        <p:nvSpPr>
          <p:cNvPr id="36" name="object 36"/>
          <p:cNvSpPr/>
          <p:nvPr/>
        </p:nvSpPr>
        <p:spPr>
          <a:xfrm>
            <a:off x="3871534" y="3808174"/>
            <a:ext cx="33655" cy="37465"/>
          </a:xfrm>
          <a:custGeom>
            <a:avLst/>
            <a:gdLst/>
            <a:ahLst/>
            <a:cxnLst/>
            <a:rect l="l" t="t" r="r" b="b"/>
            <a:pathLst>
              <a:path w="33654" h="37464">
                <a:moveTo>
                  <a:pt x="33232" y="8000"/>
                </a:moveTo>
                <a:lnTo>
                  <a:pt x="0" y="8000"/>
                </a:lnTo>
                <a:lnTo>
                  <a:pt x="0" y="0"/>
                </a:lnTo>
                <a:lnTo>
                  <a:pt x="33232" y="0"/>
                </a:lnTo>
                <a:lnTo>
                  <a:pt x="33232" y="8000"/>
                </a:lnTo>
                <a:close/>
              </a:path>
              <a:path w="33654" h="37464">
                <a:moveTo>
                  <a:pt x="21172" y="37236"/>
                </a:moveTo>
                <a:lnTo>
                  <a:pt x="12060" y="37236"/>
                </a:lnTo>
                <a:lnTo>
                  <a:pt x="12060" y="8000"/>
                </a:lnTo>
                <a:lnTo>
                  <a:pt x="21172" y="8000"/>
                </a:lnTo>
                <a:lnTo>
                  <a:pt x="21172" y="37236"/>
                </a:lnTo>
                <a:close/>
              </a:path>
            </a:pathLst>
          </a:custGeom>
          <a:solidFill>
            <a:srgbClr val="8E9C9C"/>
          </a:solidFill>
        </p:spPr>
        <p:txBody>
          <a:bodyPr wrap="square" lIns="0" tIns="0" rIns="0" bIns="0" rtlCol="0"/>
          <a:lstStyle/>
          <a:p>
            <a:endParaRPr/>
          </a:p>
        </p:txBody>
      </p:sp>
      <p:sp>
        <p:nvSpPr>
          <p:cNvPr id="37" name="object 37"/>
          <p:cNvSpPr/>
          <p:nvPr/>
        </p:nvSpPr>
        <p:spPr>
          <a:xfrm>
            <a:off x="3909562" y="3808172"/>
            <a:ext cx="43180" cy="37465"/>
          </a:xfrm>
          <a:custGeom>
            <a:avLst/>
            <a:gdLst/>
            <a:ahLst/>
            <a:cxnLst/>
            <a:rect l="l" t="t" r="r" b="b"/>
            <a:pathLst>
              <a:path w="43179" h="37464">
                <a:moveTo>
                  <a:pt x="8887" y="37236"/>
                </a:moveTo>
                <a:lnTo>
                  <a:pt x="0" y="37236"/>
                </a:lnTo>
                <a:lnTo>
                  <a:pt x="0" y="0"/>
                </a:lnTo>
                <a:lnTo>
                  <a:pt x="9008" y="0"/>
                </a:lnTo>
                <a:lnTo>
                  <a:pt x="18155" y="17286"/>
                </a:lnTo>
                <a:lnTo>
                  <a:pt x="8887" y="17286"/>
                </a:lnTo>
                <a:lnTo>
                  <a:pt x="8887" y="37236"/>
                </a:lnTo>
                <a:close/>
              </a:path>
              <a:path w="43179" h="37464">
                <a:moveTo>
                  <a:pt x="30790" y="23623"/>
                </a:moveTo>
                <a:lnTo>
                  <a:pt x="21508" y="23623"/>
                </a:lnTo>
                <a:lnTo>
                  <a:pt x="34008" y="0"/>
                </a:lnTo>
                <a:lnTo>
                  <a:pt x="42956" y="0"/>
                </a:lnTo>
                <a:lnTo>
                  <a:pt x="42956" y="17398"/>
                </a:lnTo>
                <a:lnTo>
                  <a:pt x="34068" y="17398"/>
                </a:lnTo>
                <a:lnTo>
                  <a:pt x="30790" y="23623"/>
                </a:lnTo>
                <a:close/>
              </a:path>
              <a:path w="43179" h="37464">
                <a:moveTo>
                  <a:pt x="23620" y="37236"/>
                </a:moveTo>
                <a:lnTo>
                  <a:pt x="19396" y="37236"/>
                </a:lnTo>
                <a:lnTo>
                  <a:pt x="8887" y="17286"/>
                </a:lnTo>
                <a:lnTo>
                  <a:pt x="18155" y="17286"/>
                </a:lnTo>
                <a:lnTo>
                  <a:pt x="21508" y="23623"/>
                </a:lnTo>
                <a:lnTo>
                  <a:pt x="30790" y="23623"/>
                </a:lnTo>
                <a:lnTo>
                  <a:pt x="23620" y="37236"/>
                </a:lnTo>
                <a:close/>
              </a:path>
              <a:path w="43179" h="37464">
                <a:moveTo>
                  <a:pt x="42956" y="37236"/>
                </a:moveTo>
                <a:lnTo>
                  <a:pt x="34068" y="37236"/>
                </a:lnTo>
                <a:lnTo>
                  <a:pt x="34068" y="17398"/>
                </a:lnTo>
                <a:lnTo>
                  <a:pt x="42956" y="17398"/>
                </a:lnTo>
                <a:lnTo>
                  <a:pt x="42956" y="37236"/>
                </a:lnTo>
                <a:close/>
              </a:path>
            </a:pathLst>
          </a:custGeom>
          <a:solidFill>
            <a:srgbClr val="8E9C9C"/>
          </a:solidFill>
        </p:spPr>
        <p:txBody>
          <a:bodyPr wrap="square" lIns="0" tIns="0" rIns="0" bIns="0" rtlCol="0"/>
          <a:lstStyle/>
          <a:p>
            <a:endParaRPr/>
          </a:p>
        </p:txBody>
      </p:sp>
      <p:sp>
        <p:nvSpPr>
          <p:cNvPr id="38" name="object 38"/>
          <p:cNvSpPr/>
          <p:nvPr/>
        </p:nvSpPr>
        <p:spPr>
          <a:xfrm>
            <a:off x="3138177" y="3808062"/>
            <a:ext cx="0" cy="153035"/>
          </a:xfrm>
          <a:custGeom>
            <a:avLst/>
            <a:gdLst/>
            <a:ahLst/>
            <a:cxnLst/>
            <a:rect l="l" t="t" r="r" b="b"/>
            <a:pathLst>
              <a:path h="153035">
                <a:moveTo>
                  <a:pt x="0" y="0"/>
                </a:moveTo>
                <a:lnTo>
                  <a:pt x="0" y="152878"/>
                </a:lnTo>
              </a:path>
            </a:pathLst>
          </a:custGeom>
          <a:ln w="48301">
            <a:solidFill>
              <a:srgbClr val="8E9C9C"/>
            </a:solidFill>
          </a:ln>
        </p:spPr>
        <p:txBody>
          <a:bodyPr wrap="square" lIns="0" tIns="0" rIns="0" bIns="0" rtlCol="0"/>
          <a:lstStyle/>
          <a:p>
            <a:endParaRPr/>
          </a:p>
        </p:txBody>
      </p:sp>
      <p:sp>
        <p:nvSpPr>
          <p:cNvPr id="39" name="object 39"/>
          <p:cNvSpPr/>
          <p:nvPr/>
        </p:nvSpPr>
        <p:spPr>
          <a:xfrm>
            <a:off x="3184158" y="3800536"/>
            <a:ext cx="168275" cy="168275"/>
          </a:xfrm>
          <a:custGeom>
            <a:avLst/>
            <a:gdLst/>
            <a:ahLst/>
            <a:cxnLst/>
            <a:rect l="l" t="t" r="r" b="b"/>
            <a:pathLst>
              <a:path w="168275" h="168275">
                <a:moveTo>
                  <a:pt x="83956" y="167931"/>
                </a:moveTo>
                <a:lnTo>
                  <a:pt x="51275" y="161332"/>
                </a:lnTo>
                <a:lnTo>
                  <a:pt x="24589" y="143336"/>
                </a:lnTo>
                <a:lnTo>
                  <a:pt x="6597" y="116646"/>
                </a:lnTo>
                <a:lnTo>
                  <a:pt x="0" y="83965"/>
                </a:lnTo>
                <a:lnTo>
                  <a:pt x="6597" y="51281"/>
                </a:lnTo>
                <a:lnTo>
                  <a:pt x="24589" y="24592"/>
                </a:lnTo>
                <a:lnTo>
                  <a:pt x="51275" y="6598"/>
                </a:lnTo>
                <a:lnTo>
                  <a:pt x="83956" y="0"/>
                </a:lnTo>
                <a:lnTo>
                  <a:pt x="116637" y="6598"/>
                </a:lnTo>
                <a:lnTo>
                  <a:pt x="143324" y="24592"/>
                </a:lnTo>
                <a:lnTo>
                  <a:pt x="156927" y="44772"/>
                </a:lnTo>
                <a:lnTo>
                  <a:pt x="83956" y="44772"/>
                </a:lnTo>
                <a:lnTo>
                  <a:pt x="68608" y="47871"/>
                </a:lnTo>
                <a:lnTo>
                  <a:pt x="56075" y="56322"/>
                </a:lnTo>
                <a:lnTo>
                  <a:pt x="47624" y="68857"/>
                </a:lnTo>
                <a:lnTo>
                  <a:pt x="44525" y="84207"/>
                </a:lnTo>
                <a:lnTo>
                  <a:pt x="47624" y="99556"/>
                </a:lnTo>
                <a:lnTo>
                  <a:pt x="56075" y="112091"/>
                </a:lnTo>
                <a:lnTo>
                  <a:pt x="68608" y="120543"/>
                </a:lnTo>
                <a:lnTo>
                  <a:pt x="83956" y="123642"/>
                </a:lnTo>
                <a:lnTo>
                  <a:pt x="156600" y="123642"/>
                </a:lnTo>
                <a:lnTo>
                  <a:pt x="143324" y="143336"/>
                </a:lnTo>
                <a:lnTo>
                  <a:pt x="116637" y="161332"/>
                </a:lnTo>
                <a:lnTo>
                  <a:pt x="83956" y="167931"/>
                </a:lnTo>
                <a:close/>
              </a:path>
              <a:path w="168275" h="168275">
                <a:moveTo>
                  <a:pt x="156600" y="123642"/>
                </a:moveTo>
                <a:lnTo>
                  <a:pt x="83956" y="123642"/>
                </a:lnTo>
                <a:lnTo>
                  <a:pt x="99304" y="120543"/>
                </a:lnTo>
                <a:lnTo>
                  <a:pt x="111838" y="112091"/>
                </a:lnTo>
                <a:lnTo>
                  <a:pt x="120288" y="99556"/>
                </a:lnTo>
                <a:lnTo>
                  <a:pt x="123387" y="84207"/>
                </a:lnTo>
                <a:lnTo>
                  <a:pt x="120288" y="68857"/>
                </a:lnTo>
                <a:lnTo>
                  <a:pt x="111838" y="56322"/>
                </a:lnTo>
                <a:lnTo>
                  <a:pt x="99304" y="47871"/>
                </a:lnTo>
                <a:lnTo>
                  <a:pt x="83956" y="44772"/>
                </a:lnTo>
                <a:lnTo>
                  <a:pt x="156927" y="44772"/>
                </a:lnTo>
                <a:lnTo>
                  <a:pt x="161316" y="51281"/>
                </a:lnTo>
                <a:lnTo>
                  <a:pt x="167913" y="83965"/>
                </a:lnTo>
                <a:lnTo>
                  <a:pt x="161316" y="116646"/>
                </a:lnTo>
                <a:lnTo>
                  <a:pt x="156600" y="123642"/>
                </a:lnTo>
                <a:close/>
              </a:path>
            </a:pathLst>
          </a:custGeom>
          <a:solidFill>
            <a:srgbClr val="8E9C9C"/>
          </a:solidFill>
        </p:spPr>
        <p:txBody>
          <a:bodyPr wrap="square" lIns="0" tIns="0" rIns="0" bIns="0" rtlCol="0"/>
          <a:lstStyle/>
          <a:p>
            <a:endParaRPr/>
          </a:p>
        </p:txBody>
      </p:sp>
      <p:sp>
        <p:nvSpPr>
          <p:cNvPr id="40" name="object 40"/>
          <p:cNvSpPr/>
          <p:nvPr/>
        </p:nvSpPr>
        <p:spPr>
          <a:xfrm>
            <a:off x="3108882" y="3725297"/>
            <a:ext cx="59055" cy="59055"/>
          </a:xfrm>
          <a:custGeom>
            <a:avLst/>
            <a:gdLst/>
            <a:ahLst/>
            <a:cxnLst/>
            <a:rect l="l" t="t" r="r" b="b"/>
            <a:pathLst>
              <a:path w="59055" h="59054">
                <a:moveTo>
                  <a:pt x="29293" y="58601"/>
                </a:moveTo>
                <a:lnTo>
                  <a:pt x="17889" y="56297"/>
                </a:lnTo>
                <a:lnTo>
                  <a:pt x="8578" y="50017"/>
                </a:lnTo>
                <a:lnTo>
                  <a:pt x="2301" y="40702"/>
                </a:lnTo>
                <a:lnTo>
                  <a:pt x="0" y="29296"/>
                </a:lnTo>
                <a:lnTo>
                  <a:pt x="2301" y="17895"/>
                </a:lnTo>
                <a:lnTo>
                  <a:pt x="8578" y="8582"/>
                </a:lnTo>
                <a:lnTo>
                  <a:pt x="17889" y="2303"/>
                </a:lnTo>
                <a:lnTo>
                  <a:pt x="29293" y="0"/>
                </a:lnTo>
                <a:lnTo>
                  <a:pt x="40696" y="2303"/>
                </a:lnTo>
                <a:lnTo>
                  <a:pt x="50007" y="8582"/>
                </a:lnTo>
                <a:lnTo>
                  <a:pt x="56284" y="17895"/>
                </a:lnTo>
                <a:lnTo>
                  <a:pt x="58586" y="29296"/>
                </a:lnTo>
                <a:lnTo>
                  <a:pt x="56284" y="40702"/>
                </a:lnTo>
                <a:lnTo>
                  <a:pt x="50007" y="50017"/>
                </a:lnTo>
                <a:lnTo>
                  <a:pt x="40696" y="56297"/>
                </a:lnTo>
                <a:lnTo>
                  <a:pt x="29293" y="58601"/>
                </a:lnTo>
                <a:close/>
              </a:path>
            </a:pathLst>
          </a:custGeom>
          <a:solidFill>
            <a:srgbClr val="8E9C9C"/>
          </a:solidFill>
        </p:spPr>
        <p:txBody>
          <a:bodyPr wrap="square" lIns="0" tIns="0" rIns="0" bIns="0" rtlCol="0"/>
          <a:lstStyle/>
          <a:p>
            <a:endParaRPr/>
          </a:p>
        </p:txBody>
      </p:sp>
      <p:sp>
        <p:nvSpPr>
          <p:cNvPr id="41" name="object 41"/>
          <p:cNvSpPr/>
          <p:nvPr/>
        </p:nvSpPr>
        <p:spPr>
          <a:xfrm>
            <a:off x="3545172" y="3800536"/>
            <a:ext cx="168275" cy="168275"/>
          </a:xfrm>
          <a:custGeom>
            <a:avLst/>
            <a:gdLst/>
            <a:ahLst/>
            <a:cxnLst/>
            <a:rect l="l" t="t" r="r" b="b"/>
            <a:pathLst>
              <a:path w="168275" h="168275">
                <a:moveTo>
                  <a:pt x="83956" y="167931"/>
                </a:moveTo>
                <a:lnTo>
                  <a:pt x="51275" y="161332"/>
                </a:lnTo>
                <a:lnTo>
                  <a:pt x="24589" y="143336"/>
                </a:lnTo>
                <a:lnTo>
                  <a:pt x="6597" y="116646"/>
                </a:lnTo>
                <a:lnTo>
                  <a:pt x="0" y="83965"/>
                </a:lnTo>
                <a:lnTo>
                  <a:pt x="6597" y="51281"/>
                </a:lnTo>
                <a:lnTo>
                  <a:pt x="24589" y="24592"/>
                </a:lnTo>
                <a:lnTo>
                  <a:pt x="51275" y="6598"/>
                </a:lnTo>
                <a:lnTo>
                  <a:pt x="83956" y="0"/>
                </a:lnTo>
                <a:lnTo>
                  <a:pt x="116637" y="6598"/>
                </a:lnTo>
                <a:lnTo>
                  <a:pt x="143324" y="24592"/>
                </a:lnTo>
                <a:lnTo>
                  <a:pt x="156927" y="44772"/>
                </a:lnTo>
                <a:lnTo>
                  <a:pt x="84137" y="44772"/>
                </a:lnTo>
                <a:lnTo>
                  <a:pt x="68790" y="47871"/>
                </a:lnTo>
                <a:lnTo>
                  <a:pt x="56256" y="56322"/>
                </a:lnTo>
                <a:lnTo>
                  <a:pt x="47805" y="68857"/>
                </a:lnTo>
                <a:lnTo>
                  <a:pt x="44706" y="84207"/>
                </a:lnTo>
                <a:lnTo>
                  <a:pt x="47805" y="99556"/>
                </a:lnTo>
                <a:lnTo>
                  <a:pt x="56256" y="112091"/>
                </a:lnTo>
                <a:lnTo>
                  <a:pt x="68790" y="120543"/>
                </a:lnTo>
                <a:lnTo>
                  <a:pt x="84137" y="123642"/>
                </a:lnTo>
                <a:lnTo>
                  <a:pt x="156600" y="123642"/>
                </a:lnTo>
                <a:lnTo>
                  <a:pt x="143324" y="143336"/>
                </a:lnTo>
                <a:lnTo>
                  <a:pt x="116637" y="161332"/>
                </a:lnTo>
                <a:lnTo>
                  <a:pt x="83956" y="167931"/>
                </a:lnTo>
                <a:close/>
              </a:path>
              <a:path w="168275" h="168275">
                <a:moveTo>
                  <a:pt x="156600" y="123642"/>
                </a:moveTo>
                <a:lnTo>
                  <a:pt x="84137" y="123642"/>
                </a:lnTo>
                <a:lnTo>
                  <a:pt x="99485" y="120543"/>
                </a:lnTo>
                <a:lnTo>
                  <a:pt x="112019" y="112091"/>
                </a:lnTo>
                <a:lnTo>
                  <a:pt x="120469" y="99556"/>
                </a:lnTo>
                <a:lnTo>
                  <a:pt x="123568" y="84207"/>
                </a:lnTo>
                <a:lnTo>
                  <a:pt x="120469" y="68857"/>
                </a:lnTo>
                <a:lnTo>
                  <a:pt x="112019" y="56322"/>
                </a:lnTo>
                <a:lnTo>
                  <a:pt x="99485" y="47871"/>
                </a:lnTo>
                <a:lnTo>
                  <a:pt x="84137" y="44772"/>
                </a:lnTo>
                <a:lnTo>
                  <a:pt x="156927" y="44772"/>
                </a:lnTo>
                <a:lnTo>
                  <a:pt x="161316" y="51281"/>
                </a:lnTo>
                <a:lnTo>
                  <a:pt x="167913" y="83965"/>
                </a:lnTo>
                <a:lnTo>
                  <a:pt x="161316" y="116646"/>
                </a:lnTo>
                <a:lnTo>
                  <a:pt x="156600" y="123642"/>
                </a:lnTo>
                <a:close/>
              </a:path>
            </a:pathLst>
          </a:custGeom>
          <a:solidFill>
            <a:srgbClr val="8E9C9C"/>
          </a:solidFill>
        </p:spPr>
        <p:txBody>
          <a:bodyPr wrap="square" lIns="0" tIns="0" rIns="0" bIns="0" rtlCol="0"/>
          <a:lstStyle/>
          <a:p>
            <a:endParaRPr/>
          </a:p>
        </p:txBody>
      </p:sp>
      <p:sp>
        <p:nvSpPr>
          <p:cNvPr id="42" name="object 42"/>
          <p:cNvSpPr/>
          <p:nvPr/>
        </p:nvSpPr>
        <p:spPr>
          <a:xfrm>
            <a:off x="3498981" y="2261721"/>
            <a:ext cx="133985" cy="130175"/>
          </a:xfrm>
          <a:custGeom>
            <a:avLst/>
            <a:gdLst/>
            <a:ahLst/>
            <a:cxnLst/>
            <a:rect l="l" t="t" r="r" b="b"/>
            <a:pathLst>
              <a:path w="133985" h="130175">
                <a:moveTo>
                  <a:pt x="66861" y="129625"/>
                </a:moveTo>
                <a:lnTo>
                  <a:pt x="40838" y="124532"/>
                </a:lnTo>
                <a:lnTo>
                  <a:pt x="19585" y="110641"/>
                </a:lnTo>
                <a:lnTo>
                  <a:pt x="5254" y="90038"/>
                </a:lnTo>
                <a:lnTo>
                  <a:pt x="0" y="64808"/>
                </a:lnTo>
                <a:lnTo>
                  <a:pt x="5254" y="39580"/>
                </a:lnTo>
                <a:lnTo>
                  <a:pt x="19585" y="18980"/>
                </a:lnTo>
                <a:lnTo>
                  <a:pt x="40838" y="5092"/>
                </a:lnTo>
                <a:lnTo>
                  <a:pt x="66861" y="0"/>
                </a:lnTo>
                <a:lnTo>
                  <a:pt x="92885" y="5092"/>
                </a:lnTo>
                <a:lnTo>
                  <a:pt x="114138" y="18980"/>
                </a:lnTo>
                <a:lnTo>
                  <a:pt x="124979" y="34564"/>
                </a:lnTo>
                <a:lnTo>
                  <a:pt x="66861" y="34564"/>
                </a:lnTo>
                <a:lnTo>
                  <a:pt x="54638" y="36955"/>
                </a:lnTo>
                <a:lnTo>
                  <a:pt x="44659" y="43476"/>
                </a:lnTo>
                <a:lnTo>
                  <a:pt x="37932" y="53150"/>
                </a:lnTo>
                <a:lnTo>
                  <a:pt x="35465" y="64998"/>
                </a:lnTo>
                <a:lnTo>
                  <a:pt x="37932" y="76847"/>
                </a:lnTo>
                <a:lnTo>
                  <a:pt x="44659" y="86524"/>
                </a:lnTo>
                <a:lnTo>
                  <a:pt x="54638" y="93048"/>
                </a:lnTo>
                <a:lnTo>
                  <a:pt x="66861" y="95441"/>
                </a:lnTo>
                <a:lnTo>
                  <a:pt x="124710" y="95441"/>
                </a:lnTo>
                <a:lnTo>
                  <a:pt x="114138" y="110641"/>
                </a:lnTo>
                <a:lnTo>
                  <a:pt x="92885" y="124532"/>
                </a:lnTo>
                <a:lnTo>
                  <a:pt x="66861" y="129625"/>
                </a:lnTo>
                <a:close/>
              </a:path>
              <a:path w="133985" h="130175">
                <a:moveTo>
                  <a:pt x="124710" y="95441"/>
                </a:moveTo>
                <a:lnTo>
                  <a:pt x="66861" y="95441"/>
                </a:lnTo>
                <a:lnTo>
                  <a:pt x="79085" y="93048"/>
                </a:lnTo>
                <a:lnTo>
                  <a:pt x="89064" y="86524"/>
                </a:lnTo>
                <a:lnTo>
                  <a:pt x="95791" y="76847"/>
                </a:lnTo>
                <a:lnTo>
                  <a:pt x="98258" y="64998"/>
                </a:lnTo>
                <a:lnTo>
                  <a:pt x="95791" y="53150"/>
                </a:lnTo>
                <a:lnTo>
                  <a:pt x="89064" y="43476"/>
                </a:lnTo>
                <a:lnTo>
                  <a:pt x="79085" y="36955"/>
                </a:lnTo>
                <a:lnTo>
                  <a:pt x="66861" y="34564"/>
                </a:lnTo>
                <a:lnTo>
                  <a:pt x="124979" y="34564"/>
                </a:lnTo>
                <a:lnTo>
                  <a:pt x="128468" y="39580"/>
                </a:lnTo>
                <a:lnTo>
                  <a:pt x="133723" y="64808"/>
                </a:lnTo>
                <a:lnTo>
                  <a:pt x="128468" y="90038"/>
                </a:lnTo>
                <a:lnTo>
                  <a:pt x="124710" y="95441"/>
                </a:lnTo>
                <a:close/>
              </a:path>
            </a:pathLst>
          </a:custGeom>
          <a:solidFill>
            <a:srgbClr val="8E9C9C"/>
          </a:solidFill>
        </p:spPr>
        <p:txBody>
          <a:bodyPr wrap="square" lIns="0" tIns="0" rIns="0" bIns="0" rtlCol="0"/>
          <a:lstStyle/>
          <a:p>
            <a:endParaRPr/>
          </a:p>
        </p:txBody>
      </p:sp>
      <p:sp>
        <p:nvSpPr>
          <p:cNvPr id="43" name="object 43"/>
          <p:cNvSpPr/>
          <p:nvPr/>
        </p:nvSpPr>
        <p:spPr>
          <a:xfrm>
            <a:off x="3439034" y="2203639"/>
            <a:ext cx="46990" cy="45720"/>
          </a:xfrm>
          <a:custGeom>
            <a:avLst/>
            <a:gdLst/>
            <a:ahLst/>
            <a:cxnLst/>
            <a:rect l="l" t="t" r="r" b="b"/>
            <a:pathLst>
              <a:path w="46989" h="45719">
                <a:moveTo>
                  <a:pt x="23327" y="45237"/>
                </a:moveTo>
                <a:lnTo>
                  <a:pt x="14245" y="43459"/>
                </a:lnTo>
                <a:lnTo>
                  <a:pt x="6830" y="38610"/>
                </a:lnTo>
                <a:lnTo>
                  <a:pt x="1832" y="31419"/>
                </a:lnTo>
                <a:lnTo>
                  <a:pt x="0" y="22614"/>
                </a:lnTo>
                <a:lnTo>
                  <a:pt x="1832" y="13814"/>
                </a:lnTo>
                <a:lnTo>
                  <a:pt x="6830" y="6625"/>
                </a:lnTo>
                <a:lnTo>
                  <a:pt x="14245" y="1777"/>
                </a:lnTo>
                <a:lnTo>
                  <a:pt x="23327" y="0"/>
                </a:lnTo>
                <a:lnTo>
                  <a:pt x="32409" y="1777"/>
                </a:lnTo>
                <a:lnTo>
                  <a:pt x="39824" y="6625"/>
                </a:lnTo>
                <a:lnTo>
                  <a:pt x="44822" y="13814"/>
                </a:lnTo>
                <a:lnTo>
                  <a:pt x="46655" y="22614"/>
                </a:lnTo>
                <a:lnTo>
                  <a:pt x="44822" y="31419"/>
                </a:lnTo>
                <a:lnTo>
                  <a:pt x="39824" y="38610"/>
                </a:lnTo>
                <a:lnTo>
                  <a:pt x="32409" y="43459"/>
                </a:lnTo>
                <a:lnTo>
                  <a:pt x="23327" y="45237"/>
                </a:lnTo>
                <a:close/>
              </a:path>
            </a:pathLst>
          </a:custGeom>
          <a:solidFill>
            <a:srgbClr val="8E9C9C"/>
          </a:solidFill>
        </p:spPr>
        <p:txBody>
          <a:bodyPr wrap="square" lIns="0" tIns="0" rIns="0" bIns="0" rtlCol="0"/>
          <a:lstStyle/>
          <a:p>
            <a:endParaRPr/>
          </a:p>
        </p:txBody>
      </p:sp>
      <p:sp>
        <p:nvSpPr>
          <p:cNvPr id="44" name="object 44"/>
          <p:cNvSpPr/>
          <p:nvPr/>
        </p:nvSpPr>
        <p:spPr>
          <a:xfrm>
            <a:off x="3439588" y="672078"/>
            <a:ext cx="269240" cy="273685"/>
          </a:xfrm>
          <a:custGeom>
            <a:avLst/>
            <a:gdLst/>
            <a:ahLst/>
            <a:cxnLst/>
            <a:rect l="l" t="t" r="r" b="b"/>
            <a:pathLst>
              <a:path w="269239" h="273684">
                <a:moveTo>
                  <a:pt x="242409" y="33281"/>
                </a:moveTo>
                <a:lnTo>
                  <a:pt x="84532" y="33281"/>
                </a:lnTo>
                <a:lnTo>
                  <a:pt x="101035" y="19166"/>
                </a:lnTo>
                <a:lnTo>
                  <a:pt x="120262" y="8716"/>
                </a:lnTo>
                <a:lnTo>
                  <a:pt x="141964" y="2228"/>
                </a:lnTo>
                <a:lnTo>
                  <a:pt x="165892" y="0"/>
                </a:lnTo>
                <a:lnTo>
                  <a:pt x="208068" y="7891"/>
                </a:lnTo>
                <a:lnTo>
                  <a:pt x="240586" y="30247"/>
                </a:lnTo>
                <a:lnTo>
                  <a:pt x="242409" y="33281"/>
                </a:lnTo>
                <a:close/>
              </a:path>
              <a:path w="269239" h="273684">
                <a:moveTo>
                  <a:pt x="84532" y="273171"/>
                </a:moveTo>
                <a:lnTo>
                  <a:pt x="0" y="273171"/>
                </a:lnTo>
                <a:lnTo>
                  <a:pt x="0" y="7920"/>
                </a:lnTo>
                <a:lnTo>
                  <a:pt x="84532" y="7920"/>
                </a:lnTo>
                <a:lnTo>
                  <a:pt x="84532" y="33281"/>
                </a:lnTo>
                <a:lnTo>
                  <a:pt x="242409" y="33281"/>
                </a:lnTo>
                <a:lnTo>
                  <a:pt x="261514" y="65085"/>
                </a:lnTo>
                <a:lnTo>
                  <a:pt x="263310" y="76080"/>
                </a:lnTo>
                <a:lnTo>
                  <a:pt x="139477" y="76080"/>
                </a:lnTo>
                <a:lnTo>
                  <a:pt x="116850" y="80431"/>
                </a:lnTo>
                <a:lnTo>
                  <a:pt x="99522" y="93847"/>
                </a:lnTo>
                <a:lnTo>
                  <a:pt x="88436" y="116872"/>
                </a:lnTo>
                <a:lnTo>
                  <a:pt x="84532" y="150053"/>
                </a:lnTo>
                <a:lnTo>
                  <a:pt x="84532" y="273171"/>
                </a:lnTo>
                <a:close/>
              </a:path>
              <a:path w="269239" h="273684">
                <a:moveTo>
                  <a:pt x="268919" y="273171"/>
                </a:moveTo>
                <a:lnTo>
                  <a:pt x="184912" y="273171"/>
                </a:lnTo>
                <a:lnTo>
                  <a:pt x="184912" y="128391"/>
                </a:lnTo>
                <a:lnTo>
                  <a:pt x="181602" y="107066"/>
                </a:lnTo>
                <a:lnTo>
                  <a:pt x="172300" y="90545"/>
                </a:lnTo>
                <a:lnTo>
                  <a:pt x="157944" y="79870"/>
                </a:lnTo>
                <a:lnTo>
                  <a:pt x="139477" y="76080"/>
                </a:lnTo>
                <a:lnTo>
                  <a:pt x="263310" y="76080"/>
                </a:lnTo>
                <a:lnTo>
                  <a:pt x="268919" y="110426"/>
                </a:lnTo>
                <a:lnTo>
                  <a:pt x="268919" y="273171"/>
                </a:lnTo>
                <a:close/>
              </a:path>
            </a:pathLst>
          </a:custGeom>
          <a:solidFill>
            <a:srgbClr val="202120"/>
          </a:solidFill>
        </p:spPr>
        <p:txBody>
          <a:bodyPr wrap="square" lIns="0" tIns="0" rIns="0" bIns="0" rtlCol="0"/>
          <a:lstStyle/>
          <a:p>
            <a:endParaRPr/>
          </a:p>
        </p:txBody>
      </p:sp>
      <p:sp>
        <p:nvSpPr>
          <p:cNvPr id="45" name="object 45"/>
          <p:cNvSpPr/>
          <p:nvPr/>
        </p:nvSpPr>
        <p:spPr>
          <a:xfrm>
            <a:off x="4049751" y="672073"/>
            <a:ext cx="245745" cy="281305"/>
          </a:xfrm>
          <a:custGeom>
            <a:avLst/>
            <a:gdLst/>
            <a:ahLst/>
            <a:cxnLst/>
            <a:rect l="l" t="t" r="r" b="b"/>
            <a:pathLst>
              <a:path w="245745" h="281305">
                <a:moveTo>
                  <a:pt x="238989" y="218220"/>
                </a:moveTo>
                <a:lnTo>
                  <a:pt x="129434" y="218220"/>
                </a:lnTo>
                <a:lnTo>
                  <a:pt x="144184" y="216545"/>
                </a:lnTo>
                <a:lnTo>
                  <a:pt x="154928" y="212014"/>
                </a:lnTo>
                <a:lnTo>
                  <a:pt x="161532" y="205294"/>
                </a:lnTo>
                <a:lnTo>
                  <a:pt x="163777" y="197083"/>
                </a:lnTo>
                <a:lnTo>
                  <a:pt x="162399" y="190761"/>
                </a:lnTo>
                <a:lnTo>
                  <a:pt x="157901" y="185329"/>
                </a:lnTo>
                <a:lnTo>
                  <a:pt x="149738" y="180888"/>
                </a:lnTo>
                <a:lnTo>
                  <a:pt x="137362" y="177536"/>
                </a:lnTo>
                <a:lnTo>
                  <a:pt x="83467" y="166967"/>
                </a:lnTo>
                <a:lnTo>
                  <a:pt x="50688" y="156997"/>
                </a:lnTo>
                <a:lnTo>
                  <a:pt x="26477" y="140684"/>
                </a:lnTo>
                <a:lnTo>
                  <a:pt x="11479" y="118226"/>
                </a:lnTo>
                <a:lnTo>
                  <a:pt x="6337" y="89822"/>
                </a:lnTo>
                <a:lnTo>
                  <a:pt x="14732" y="52826"/>
                </a:lnTo>
                <a:lnTo>
                  <a:pt x="38233" y="24501"/>
                </a:lnTo>
                <a:lnTo>
                  <a:pt x="74317" y="6381"/>
                </a:lnTo>
                <a:lnTo>
                  <a:pt x="120457" y="0"/>
                </a:lnTo>
                <a:lnTo>
                  <a:pt x="165655" y="5424"/>
                </a:lnTo>
                <a:lnTo>
                  <a:pt x="201489" y="20807"/>
                </a:lnTo>
                <a:lnTo>
                  <a:pt x="226922" y="44807"/>
                </a:lnTo>
                <a:lnTo>
                  <a:pt x="233825" y="60238"/>
                </a:lnTo>
                <a:lnTo>
                  <a:pt x="119399" y="60238"/>
                </a:lnTo>
                <a:lnTo>
                  <a:pt x="105110" y="62120"/>
                </a:lnTo>
                <a:lnTo>
                  <a:pt x="95824" y="66974"/>
                </a:lnTo>
                <a:lnTo>
                  <a:pt x="90797" y="73611"/>
                </a:lnTo>
                <a:lnTo>
                  <a:pt x="89287" y="80843"/>
                </a:lnTo>
                <a:lnTo>
                  <a:pt x="90046" y="86332"/>
                </a:lnTo>
                <a:lnTo>
                  <a:pt x="92982" y="91475"/>
                </a:lnTo>
                <a:lnTo>
                  <a:pt x="99089" y="95924"/>
                </a:lnTo>
                <a:lnTo>
                  <a:pt x="109357" y="99333"/>
                </a:lnTo>
                <a:lnTo>
                  <a:pt x="171704" y="112017"/>
                </a:lnTo>
                <a:lnTo>
                  <a:pt x="204353" y="123443"/>
                </a:lnTo>
                <a:lnTo>
                  <a:pt x="227245" y="141210"/>
                </a:lnTo>
                <a:lnTo>
                  <a:pt x="240727" y="164326"/>
                </a:lnTo>
                <a:lnTo>
                  <a:pt x="245144" y="191803"/>
                </a:lnTo>
                <a:lnTo>
                  <a:pt x="238989" y="218220"/>
                </a:lnTo>
                <a:close/>
              </a:path>
              <a:path w="245745" h="281305">
                <a:moveTo>
                  <a:pt x="163777" y="91412"/>
                </a:moveTo>
                <a:lnTo>
                  <a:pt x="159369" y="79630"/>
                </a:lnTo>
                <a:lnTo>
                  <a:pt x="150304" y="69682"/>
                </a:lnTo>
                <a:lnTo>
                  <a:pt x="136881" y="62806"/>
                </a:lnTo>
                <a:lnTo>
                  <a:pt x="119399" y="60238"/>
                </a:lnTo>
                <a:lnTo>
                  <a:pt x="233825" y="60238"/>
                </a:lnTo>
                <a:lnTo>
                  <a:pt x="240914" y="76088"/>
                </a:lnTo>
                <a:lnTo>
                  <a:pt x="163777" y="91412"/>
                </a:lnTo>
                <a:close/>
              </a:path>
              <a:path w="245745" h="281305">
                <a:moveTo>
                  <a:pt x="124679" y="281100"/>
                </a:moveTo>
                <a:lnTo>
                  <a:pt x="80161" y="276699"/>
                </a:lnTo>
                <a:lnTo>
                  <a:pt x="42328" y="262937"/>
                </a:lnTo>
                <a:lnTo>
                  <a:pt x="14502" y="238969"/>
                </a:lnTo>
                <a:lnTo>
                  <a:pt x="0" y="203954"/>
                </a:lnTo>
                <a:lnTo>
                  <a:pt x="82417" y="187047"/>
                </a:lnTo>
                <a:lnTo>
                  <a:pt x="88129" y="201503"/>
                </a:lnTo>
                <a:lnTo>
                  <a:pt x="98793" y="211154"/>
                </a:lnTo>
                <a:lnTo>
                  <a:pt x="113024" y="216545"/>
                </a:lnTo>
                <a:lnTo>
                  <a:pt x="129434" y="218220"/>
                </a:lnTo>
                <a:lnTo>
                  <a:pt x="238989" y="218220"/>
                </a:lnTo>
                <a:lnTo>
                  <a:pt x="236129" y="230498"/>
                </a:lnTo>
                <a:lnTo>
                  <a:pt x="211065" y="258444"/>
                </a:lnTo>
                <a:lnTo>
                  <a:pt x="172924" y="275395"/>
                </a:lnTo>
                <a:lnTo>
                  <a:pt x="124679" y="281100"/>
                </a:lnTo>
                <a:close/>
              </a:path>
            </a:pathLst>
          </a:custGeom>
          <a:solidFill>
            <a:srgbClr val="202120"/>
          </a:solidFill>
        </p:spPr>
        <p:txBody>
          <a:bodyPr wrap="square" lIns="0" tIns="0" rIns="0" bIns="0" rtlCol="0"/>
          <a:lstStyle/>
          <a:p>
            <a:endParaRPr/>
          </a:p>
        </p:txBody>
      </p:sp>
      <p:sp>
        <p:nvSpPr>
          <p:cNvPr id="46" name="object 46"/>
          <p:cNvSpPr/>
          <p:nvPr/>
        </p:nvSpPr>
        <p:spPr>
          <a:xfrm>
            <a:off x="4307727" y="679468"/>
            <a:ext cx="58419" cy="65405"/>
          </a:xfrm>
          <a:custGeom>
            <a:avLst/>
            <a:gdLst/>
            <a:ahLst/>
            <a:cxnLst/>
            <a:rect l="l" t="t" r="r" b="b"/>
            <a:pathLst>
              <a:path w="58420" h="65404">
                <a:moveTo>
                  <a:pt x="57817" y="13921"/>
                </a:moveTo>
                <a:lnTo>
                  <a:pt x="0" y="13921"/>
                </a:lnTo>
                <a:lnTo>
                  <a:pt x="0" y="0"/>
                </a:lnTo>
                <a:lnTo>
                  <a:pt x="57817" y="0"/>
                </a:lnTo>
                <a:lnTo>
                  <a:pt x="57817" y="13921"/>
                </a:lnTo>
                <a:close/>
              </a:path>
              <a:path w="58420" h="65404">
                <a:moveTo>
                  <a:pt x="36839" y="64784"/>
                </a:moveTo>
                <a:lnTo>
                  <a:pt x="20977" y="64784"/>
                </a:lnTo>
                <a:lnTo>
                  <a:pt x="20977" y="13921"/>
                </a:lnTo>
                <a:lnTo>
                  <a:pt x="36839" y="13921"/>
                </a:lnTo>
                <a:lnTo>
                  <a:pt x="36839" y="64784"/>
                </a:lnTo>
                <a:close/>
              </a:path>
            </a:pathLst>
          </a:custGeom>
          <a:solidFill>
            <a:srgbClr val="202120"/>
          </a:solidFill>
        </p:spPr>
        <p:txBody>
          <a:bodyPr wrap="square" lIns="0" tIns="0" rIns="0" bIns="0" rtlCol="0"/>
          <a:lstStyle/>
          <a:p>
            <a:endParaRPr/>
          </a:p>
        </p:txBody>
      </p:sp>
      <p:sp>
        <p:nvSpPr>
          <p:cNvPr id="47" name="object 47"/>
          <p:cNvSpPr/>
          <p:nvPr/>
        </p:nvSpPr>
        <p:spPr>
          <a:xfrm>
            <a:off x="4373895" y="679464"/>
            <a:ext cx="74930" cy="65405"/>
          </a:xfrm>
          <a:custGeom>
            <a:avLst/>
            <a:gdLst/>
            <a:ahLst/>
            <a:cxnLst/>
            <a:rect l="l" t="t" r="r" b="b"/>
            <a:pathLst>
              <a:path w="74929" h="65404">
                <a:moveTo>
                  <a:pt x="15472" y="64791"/>
                </a:moveTo>
                <a:lnTo>
                  <a:pt x="0" y="64791"/>
                </a:lnTo>
                <a:lnTo>
                  <a:pt x="0" y="0"/>
                </a:lnTo>
                <a:lnTo>
                  <a:pt x="15667" y="0"/>
                </a:lnTo>
                <a:lnTo>
                  <a:pt x="31583" y="30078"/>
                </a:lnTo>
                <a:lnTo>
                  <a:pt x="15472" y="30078"/>
                </a:lnTo>
                <a:lnTo>
                  <a:pt x="15472" y="64791"/>
                </a:lnTo>
                <a:close/>
              </a:path>
              <a:path w="74929" h="65404">
                <a:moveTo>
                  <a:pt x="53567" y="41104"/>
                </a:moveTo>
                <a:lnTo>
                  <a:pt x="37417" y="41104"/>
                </a:lnTo>
                <a:lnTo>
                  <a:pt x="59174" y="0"/>
                </a:lnTo>
                <a:lnTo>
                  <a:pt x="74744" y="0"/>
                </a:lnTo>
                <a:lnTo>
                  <a:pt x="74744" y="30273"/>
                </a:lnTo>
                <a:lnTo>
                  <a:pt x="59272" y="30273"/>
                </a:lnTo>
                <a:lnTo>
                  <a:pt x="53567" y="41104"/>
                </a:lnTo>
                <a:close/>
              </a:path>
              <a:path w="74929" h="65404">
                <a:moveTo>
                  <a:pt x="41092" y="64791"/>
                </a:moveTo>
                <a:lnTo>
                  <a:pt x="33749" y="64791"/>
                </a:lnTo>
                <a:lnTo>
                  <a:pt x="15472" y="30078"/>
                </a:lnTo>
                <a:lnTo>
                  <a:pt x="31583" y="30078"/>
                </a:lnTo>
                <a:lnTo>
                  <a:pt x="37417" y="41104"/>
                </a:lnTo>
                <a:lnTo>
                  <a:pt x="53567" y="41104"/>
                </a:lnTo>
                <a:lnTo>
                  <a:pt x="41092" y="64791"/>
                </a:lnTo>
                <a:close/>
              </a:path>
              <a:path w="74929" h="65404">
                <a:moveTo>
                  <a:pt x="74744" y="64791"/>
                </a:moveTo>
                <a:lnTo>
                  <a:pt x="59272" y="64791"/>
                </a:lnTo>
                <a:lnTo>
                  <a:pt x="59272" y="30273"/>
                </a:lnTo>
                <a:lnTo>
                  <a:pt x="74744" y="30273"/>
                </a:lnTo>
                <a:lnTo>
                  <a:pt x="74744" y="64791"/>
                </a:lnTo>
                <a:close/>
              </a:path>
            </a:pathLst>
          </a:custGeom>
          <a:solidFill>
            <a:srgbClr val="202120"/>
          </a:solidFill>
        </p:spPr>
        <p:txBody>
          <a:bodyPr wrap="square" lIns="0" tIns="0" rIns="0" bIns="0" rtlCol="0"/>
          <a:lstStyle/>
          <a:p>
            <a:endParaRPr/>
          </a:p>
        </p:txBody>
      </p:sp>
      <p:sp>
        <p:nvSpPr>
          <p:cNvPr id="48" name="object 48"/>
          <p:cNvSpPr/>
          <p:nvPr/>
        </p:nvSpPr>
        <p:spPr>
          <a:xfrm>
            <a:off x="2989659" y="679273"/>
            <a:ext cx="84455" cy="266065"/>
          </a:xfrm>
          <a:custGeom>
            <a:avLst/>
            <a:gdLst/>
            <a:ahLst/>
            <a:cxnLst/>
            <a:rect l="l" t="t" r="r" b="b"/>
            <a:pathLst>
              <a:path w="84455" h="266065">
                <a:moveTo>
                  <a:pt x="0" y="0"/>
                </a:moveTo>
                <a:lnTo>
                  <a:pt x="84044" y="0"/>
                </a:lnTo>
                <a:lnTo>
                  <a:pt x="84044" y="266008"/>
                </a:lnTo>
                <a:lnTo>
                  <a:pt x="0" y="266008"/>
                </a:lnTo>
                <a:lnTo>
                  <a:pt x="0" y="0"/>
                </a:lnTo>
                <a:close/>
              </a:path>
            </a:pathLst>
          </a:custGeom>
          <a:solidFill>
            <a:srgbClr val="202120"/>
          </a:solidFill>
        </p:spPr>
        <p:txBody>
          <a:bodyPr wrap="square" lIns="0" tIns="0" rIns="0" bIns="0" rtlCol="0"/>
          <a:lstStyle/>
          <a:p>
            <a:endParaRPr/>
          </a:p>
        </p:txBody>
      </p:sp>
      <p:sp>
        <p:nvSpPr>
          <p:cNvPr id="49" name="object 49"/>
          <p:cNvSpPr/>
          <p:nvPr/>
        </p:nvSpPr>
        <p:spPr>
          <a:xfrm>
            <a:off x="3111694"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084" y="77910"/>
                </a:lnTo>
                <a:lnTo>
                  <a:pt x="119380" y="83302"/>
                </a:lnTo>
                <a:lnTo>
                  <a:pt x="97574" y="98005"/>
                </a:lnTo>
                <a:lnTo>
                  <a:pt x="82873" y="119813"/>
                </a:lnTo>
                <a:lnTo>
                  <a:pt x="77482" y="146520"/>
                </a:lnTo>
                <a:lnTo>
                  <a:pt x="82873" y="173228"/>
                </a:lnTo>
                <a:lnTo>
                  <a:pt x="97574" y="195039"/>
                </a:lnTo>
                <a:lnTo>
                  <a:pt x="119380" y="209745"/>
                </a:lnTo>
                <a:lnTo>
                  <a:pt x="146084" y="215138"/>
                </a:lnTo>
                <a:lnTo>
                  <a:pt x="272900" y="215138"/>
                </a:lnTo>
                <a:lnTo>
                  <a:pt x="263982" y="232381"/>
                </a:lnTo>
                <a:lnTo>
                  <a:pt x="232359" y="264006"/>
                </a:lnTo>
                <a:lnTo>
                  <a:pt x="192257" y="284746"/>
                </a:lnTo>
                <a:lnTo>
                  <a:pt x="146084" y="292193"/>
                </a:lnTo>
                <a:close/>
              </a:path>
              <a:path w="292735" h="292734">
                <a:moveTo>
                  <a:pt x="272900" y="215138"/>
                </a:moveTo>
                <a:lnTo>
                  <a:pt x="146084" y="215138"/>
                </a:lnTo>
                <a:lnTo>
                  <a:pt x="172789" y="209745"/>
                </a:lnTo>
                <a:lnTo>
                  <a:pt x="194598" y="195039"/>
                </a:lnTo>
                <a:lnTo>
                  <a:pt x="209302" y="173228"/>
                </a:lnTo>
                <a:lnTo>
                  <a:pt x="214694" y="146520"/>
                </a:lnTo>
                <a:lnTo>
                  <a:pt x="209302" y="119813"/>
                </a:lnTo>
                <a:lnTo>
                  <a:pt x="194598" y="98005"/>
                </a:lnTo>
                <a:lnTo>
                  <a:pt x="172789" y="83302"/>
                </a:lnTo>
                <a:lnTo>
                  <a:pt x="146084"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50" name="object 50"/>
          <p:cNvSpPr/>
          <p:nvPr/>
        </p:nvSpPr>
        <p:spPr>
          <a:xfrm>
            <a:off x="2980705" y="535262"/>
            <a:ext cx="102235" cy="102235"/>
          </a:xfrm>
          <a:custGeom>
            <a:avLst/>
            <a:gdLst/>
            <a:ahLst/>
            <a:cxnLst/>
            <a:rect l="l" t="t" r="r" b="b"/>
            <a:pathLst>
              <a:path w="102235" h="102234">
                <a:moveTo>
                  <a:pt x="50977" y="101965"/>
                </a:moveTo>
                <a:lnTo>
                  <a:pt x="31134" y="97959"/>
                </a:lnTo>
                <a:lnTo>
                  <a:pt x="14930" y="87033"/>
                </a:lnTo>
                <a:lnTo>
                  <a:pt x="4005" y="70828"/>
                </a:lnTo>
                <a:lnTo>
                  <a:pt x="0" y="50982"/>
                </a:lnTo>
                <a:lnTo>
                  <a:pt x="4005" y="31137"/>
                </a:lnTo>
                <a:lnTo>
                  <a:pt x="14930" y="14932"/>
                </a:lnTo>
                <a:lnTo>
                  <a:pt x="31134" y="4006"/>
                </a:lnTo>
                <a:lnTo>
                  <a:pt x="50977" y="0"/>
                </a:lnTo>
                <a:lnTo>
                  <a:pt x="70820" y="4006"/>
                </a:lnTo>
                <a:lnTo>
                  <a:pt x="87024" y="14932"/>
                </a:lnTo>
                <a:lnTo>
                  <a:pt x="97948" y="31137"/>
                </a:lnTo>
                <a:lnTo>
                  <a:pt x="101954" y="50982"/>
                </a:lnTo>
                <a:lnTo>
                  <a:pt x="97948" y="70828"/>
                </a:lnTo>
                <a:lnTo>
                  <a:pt x="87024" y="87033"/>
                </a:lnTo>
                <a:lnTo>
                  <a:pt x="70820" y="97959"/>
                </a:lnTo>
                <a:lnTo>
                  <a:pt x="50977" y="101965"/>
                </a:lnTo>
                <a:close/>
              </a:path>
            </a:pathLst>
          </a:custGeom>
          <a:solidFill>
            <a:srgbClr val="202120"/>
          </a:solidFill>
        </p:spPr>
        <p:txBody>
          <a:bodyPr wrap="square" lIns="0" tIns="0" rIns="0" bIns="0" rtlCol="0"/>
          <a:lstStyle/>
          <a:p>
            <a:endParaRPr/>
          </a:p>
        </p:txBody>
      </p:sp>
      <p:sp>
        <p:nvSpPr>
          <p:cNvPr id="51" name="object 51"/>
          <p:cNvSpPr/>
          <p:nvPr/>
        </p:nvSpPr>
        <p:spPr>
          <a:xfrm>
            <a:off x="3739856"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399" y="77910"/>
                </a:lnTo>
                <a:lnTo>
                  <a:pt x="119695" y="83302"/>
                </a:lnTo>
                <a:lnTo>
                  <a:pt x="97889" y="98005"/>
                </a:lnTo>
                <a:lnTo>
                  <a:pt x="83188" y="119813"/>
                </a:lnTo>
                <a:lnTo>
                  <a:pt x="77797" y="146520"/>
                </a:lnTo>
                <a:lnTo>
                  <a:pt x="83188" y="173228"/>
                </a:lnTo>
                <a:lnTo>
                  <a:pt x="97889" y="195039"/>
                </a:lnTo>
                <a:lnTo>
                  <a:pt x="119695" y="209745"/>
                </a:lnTo>
                <a:lnTo>
                  <a:pt x="146399" y="215138"/>
                </a:lnTo>
                <a:lnTo>
                  <a:pt x="272900" y="215138"/>
                </a:lnTo>
                <a:lnTo>
                  <a:pt x="263982" y="232381"/>
                </a:lnTo>
                <a:lnTo>
                  <a:pt x="232359" y="264006"/>
                </a:lnTo>
                <a:lnTo>
                  <a:pt x="192257" y="284746"/>
                </a:lnTo>
                <a:lnTo>
                  <a:pt x="146084" y="292193"/>
                </a:lnTo>
                <a:close/>
              </a:path>
              <a:path w="292735" h="292734">
                <a:moveTo>
                  <a:pt x="272900" y="215138"/>
                </a:moveTo>
                <a:lnTo>
                  <a:pt x="146399" y="215138"/>
                </a:lnTo>
                <a:lnTo>
                  <a:pt x="173104" y="209745"/>
                </a:lnTo>
                <a:lnTo>
                  <a:pt x="194913" y="195039"/>
                </a:lnTo>
                <a:lnTo>
                  <a:pt x="209617" y="173228"/>
                </a:lnTo>
                <a:lnTo>
                  <a:pt x="215009" y="146520"/>
                </a:lnTo>
                <a:lnTo>
                  <a:pt x="209617" y="119813"/>
                </a:lnTo>
                <a:lnTo>
                  <a:pt x="194913" y="98005"/>
                </a:lnTo>
                <a:lnTo>
                  <a:pt x="173104" y="83302"/>
                </a:lnTo>
                <a:lnTo>
                  <a:pt x="146399"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graphicFrame>
        <p:nvGraphicFramePr>
          <p:cNvPr id="52" name="object 52"/>
          <p:cNvGraphicFramePr>
            <a:graphicFrameLocks noGrp="1"/>
          </p:cNvGraphicFramePr>
          <p:nvPr/>
        </p:nvGraphicFramePr>
        <p:xfrm>
          <a:off x="361588" y="366352"/>
          <a:ext cx="8156434" cy="4667297"/>
        </p:xfrm>
        <a:graphic>
          <a:graphicData uri="http://schemas.openxmlformats.org/drawingml/2006/table">
            <a:tbl>
              <a:tblPr firstRow="1" bandRow="1">
                <a:tableStyleId>{2D5ABB26-0587-4C30-8999-92F81FD0307C}</a:tableStyleId>
              </a:tblPr>
              <a:tblGrid>
                <a:gridCol w="224314">
                  <a:extLst>
                    <a:ext uri="{9D8B030D-6E8A-4147-A177-3AD203B41FA5}">
                      <a16:colId xmlns:a16="http://schemas.microsoft.com/office/drawing/2014/main" val="20000"/>
                    </a:ext>
                  </a:extLst>
                </a:gridCol>
                <a:gridCol w="1606120">
                  <a:extLst>
                    <a:ext uri="{9D8B030D-6E8A-4147-A177-3AD203B41FA5}">
                      <a16:colId xmlns:a16="http://schemas.microsoft.com/office/drawing/2014/main" val="20001"/>
                    </a:ext>
                  </a:extLst>
                </a:gridCol>
                <a:gridCol w="3213554">
                  <a:extLst>
                    <a:ext uri="{9D8B030D-6E8A-4147-A177-3AD203B41FA5}">
                      <a16:colId xmlns:a16="http://schemas.microsoft.com/office/drawing/2014/main" val="20002"/>
                    </a:ext>
                  </a:extLst>
                </a:gridCol>
                <a:gridCol w="356130">
                  <a:extLst>
                    <a:ext uri="{9D8B030D-6E8A-4147-A177-3AD203B41FA5}">
                      <a16:colId xmlns:a16="http://schemas.microsoft.com/office/drawing/2014/main" val="20003"/>
                    </a:ext>
                  </a:extLst>
                </a:gridCol>
                <a:gridCol w="2756316">
                  <a:extLst>
                    <a:ext uri="{9D8B030D-6E8A-4147-A177-3AD203B41FA5}">
                      <a16:colId xmlns:a16="http://schemas.microsoft.com/office/drawing/2014/main" val="20004"/>
                    </a:ext>
                  </a:extLst>
                </a:gridCol>
              </a:tblGrid>
              <a:tr h="776823">
                <a:tc>
                  <a:txBody>
                    <a:bodyPr/>
                    <a:lstStyle/>
                    <a:p>
                      <a:pPr>
                        <a:lnSpc>
                          <a:spcPct val="100000"/>
                        </a:lnSpc>
                        <a:spcBef>
                          <a:spcPts val="35"/>
                        </a:spcBef>
                      </a:pPr>
                      <a:endParaRPr sz="1650">
                        <a:latin typeface="Times New Roman"/>
                        <a:cs typeface="Times New Roman"/>
                      </a:endParaRPr>
                    </a:p>
                    <a:p>
                      <a:pPr marL="86995">
                        <a:lnSpc>
                          <a:spcPct val="100000"/>
                        </a:lnSpc>
                      </a:pPr>
                      <a:r>
                        <a:rPr sz="1575" b="1" spc="7" baseline="-21164" dirty="0">
                          <a:solidFill>
                            <a:srgbClr val="58595B"/>
                          </a:solidFill>
                          <a:latin typeface="Arial"/>
                          <a:cs typeface="Arial"/>
                        </a:rPr>
                        <a:t>i</a:t>
                      </a:r>
                      <a:r>
                        <a:rPr sz="450" dirty="0">
                          <a:solidFill>
                            <a:srgbClr val="58595B"/>
                          </a:solidFill>
                          <a:latin typeface="Arial"/>
                          <a:cs typeface="Arial"/>
                        </a:rPr>
                        <a:t>d</a:t>
                      </a:r>
                      <a:endParaRPr sz="450">
                        <a:latin typeface="Arial"/>
                        <a:cs typeface="Arial"/>
                      </a:endParaRPr>
                    </a:p>
                  </a:txBody>
                  <a:tcPr marL="0" marR="0" marT="4445" marB="0">
                    <a:lnT w="6350">
                      <a:solidFill>
                        <a:srgbClr val="C9CACC"/>
                      </a:solidFill>
                      <a:prstDash val="solid"/>
                    </a:lnT>
                    <a:lnB w="6350">
                      <a:solidFill>
                        <a:srgbClr val="C9CACC"/>
                      </a:solidFill>
                      <a:prstDash val="solid"/>
                    </a:lnB>
                  </a:tcPr>
                </a:tc>
                <a:tc>
                  <a:txBody>
                    <a:bodyPr/>
                    <a:lstStyle/>
                    <a:p>
                      <a:pPr>
                        <a:lnSpc>
                          <a:spcPct val="100000"/>
                        </a:lnSpc>
                        <a:spcBef>
                          <a:spcPts val="50"/>
                        </a:spcBef>
                      </a:pPr>
                      <a:endParaRPr sz="1900">
                        <a:latin typeface="Times New Roman"/>
                        <a:cs typeface="Times New Roman"/>
                      </a:endParaRPr>
                    </a:p>
                    <a:p>
                      <a:pPr marL="50165">
                        <a:lnSpc>
                          <a:spcPct val="100000"/>
                        </a:lnSpc>
                        <a:spcBef>
                          <a:spcPts val="5"/>
                        </a:spcBef>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a:txBody>
                  <a:tcPr marL="0" marR="0" marT="6350" marB="0">
                    <a:lnT w="6350">
                      <a:solidFill>
                        <a:srgbClr val="C9CACC"/>
                      </a:solidFill>
                      <a:prstDash val="solid"/>
                    </a:lnT>
                    <a:lnB w="6350">
                      <a:solidFill>
                        <a:srgbClr val="C9CACC"/>
                      </a:solidFill>
                      <a:prstDash val="solid"/>
                    </a:lnB>
                  </a:tcPr>
                </a:tc>
                <a:tc>
                  <a:txBody>
                    <a:bodyPr/>
                    <a:lstStyle/>
                    <a:p>
                      <a:endParaRPr sz="1000">
                        <a:latin typeface="Trebuchet MS"/>
                        <a:cs typeface="Trebuchet MS"/>
                      </a:endParaRPr>
                    </a:p>
                  </a:txBody>
                  <a:tcPr marL="0" marR="0" marT="0" marB="0">
                    <a:lnR w="6350">
                      <a:solidFill>
                        <a:srgbClr val="C9CACC"/>
                      </a:solidFill>
                      <a:prstDash val="solid"/>
                    </a:lnR>
                    <a:lnT w="6350">
                      <a:solidFill>
                        <a:srgbClr val="C9CACC"/>
                      </a:solidFill>
                      <a:prstDash val="solid"/>
                    </a:lnT>
                    <a:lnB w="6350">
                      <a:solidFill>
                        <a:srgbClr val="C9CACC"/>
                      </a:solidFill>
                      <a:prstDash val="solid"/>
                    </a:lnB>
                  </a:tcPr>
                </a:tc>
                <a:tc rowSpan="6">
                  <a:txBody>
                    <a:bodyPr/>
                    <a:lstStyle/>
                    <a:p>
                      <a:pPr>
                        <a:lnSpc>
                          <a:spcPct val="100000"/>
                        </a:lnSpc>
                        <a:spcBef>
                          <a:spcPts val="25"/>
                        </a:spcBef>
                      </a:pPr>
                      <a:endParaRPr sz="1650">
                        <a:latin typeface="Times New Roman"/>
                        <a:cs typeface="Times New Roman"/>
                      </a:endParaRPr>
                    </a:p>
                    <a:p>
                      <a:pPr marL="205104">
                        <a:lnSpc>
                          <a:spcPct val="100000"/>
                        </a:lnSpc>
                      </a:pPr>
                      <a:r>
                        <a:rPr sz="1575" b="1" spc="52" baseline="-18518" dirty="0">
                          <a:solidFill>
                            <a:srgbClr val="FFFFFF"/>
                          </a:solidFill>
                          <a:latin typeface="Arial"/>
                          <a:cs typeface="Arial"/>
                        </a:rPr>
                        <a:t>v</a:t>
                      </a:r>
                      <a:r>
                        <a:rPr sz="450" dirty="0">
                          <a:solidFill>
                            <a:srgbClr val="FFFFFF"/>
                          </a:solidFill>
                          <a:latin typeface="Arial"/>
                          <a:cs typeface="Arial"/>
                        </a:rPr>
                        <a:t>i</a:t>
                      </a:r>
                      <a:endParaRPr sz="450">
                        <a:latin typeface="Arial"/>
                        <a:cs typeface="Arial"/>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rowSpan="6">
                  <a:txBody>
                    <a:bodyPr/>
                    <a:lstStyle/>
                    <a:p>
                      <a:pPr>
                        <a:lnSpc>
                          <a:spcPct val="100000"/>
                        </a:lnSpc>
                        <a:spcBef>
                          <a:spcPts val="50"/>
                        </a:spcBef>
                      </a:pPr>
                      <a:endParaRPr sz="1900">
                        <a:latin typeface="Times New Roman"/>
                        <a:cs typeface="Times New Roman"/>
                      </a:endParaRPr>
                    </a:p>
                    <a:p>
                      <a:pPr marL="59055">
                        <a:lnSpc>
                          <a:spcPct val="100000"/>
                        </a:lnSpc>
                        <a:spcBef>
                          <a:spcPts val="5"/>
                        </a:spcBef>
                      </a:pPr>
                      <a:r>
                        <a:rPr sz="1000" spc="35" dirty="0">
                          <a:solidFill>
                            <a:srgbClr val="FFFFFF"/>
                          </a:solidFill>
                          <a:latin typeface="Calibri"/>
                          <a:cs typeface="Calibri"/>
                        </a:rPr>
                        <a:t>visual</a:t>
                      </a:r>
                      <a:r>
                        <a:rPr sz="1000" spc="-40" dirty="0">
                          <a:solidFill>
                            <a:srgbClr val="FFFFFF"/>
                          </a:solidFill>
                          <a:latin typeface="Calibri"/>
                          <a:cs typeface="Calibri"/>
                        </a:rPr>
                        <a:t> </a:t>
                      </a:r>
                      <a:r>
                        <a:rPr sz="1000" spc="5" dirty="0">
                          <a:solidFill>
                            <a:srgbClr val="FFFFFF"/>
                          </a:solidFill>
                          <a:latin typeface="Trebuchet MS"/>
                          <a:cs typeface="Trebuchet MS"/>
                        </a:rPr>
                        <a:t>identity</a:t>
                      </a:r>
                      <a:endParaRPr sz="1000">
                        <a:latin typeface="Trebuchet MS"/>
                        <a:cs typeface="Trebuchet MS"/>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0"/>
                  </a:ext>
                </a:extLst>
              </a:tr>
              <a:tr h="776827">
                <a:tc>
                  <a:txBody>
                    <a:bodyPr/>
                    <a:lstStyle/>
                    <a:p>
                      <a:pPr>
                        <a:lnSpc>
                          <a:spcPct val="100000"/>
                        </a:lnSpc>
                        <a:spcBef>
                          <a:spcPts val="50"/>
                        </a:spcBef>
                      </a:pPr>
                      <a:endParaRPr sz="1550">
                        <a:latin typeface="Times New Roman"/>
                        <a:cs typeface="Times New Roman"/>
                      </a:endParaRPr>
                    </a:p>
                    <a:p>
                      <a:pPr marL="59055">
                        <a:lnSpc>
                          <a:spcPct val="100000"/>
                        </a:lnSpc>
                      </a:pPr>
                      <a:r>
                        <a:rPr sz="1575" b="1" baseline="-26455" dirty="0">
                          <a:solidFill>
                            <a:srgbClr val="58595B"/>
                          </a:solidFill>
                          <a:latin typeface="Arial"/>
                          <a:cs typeface="Arial"/>
                        </a:rPr>
                        <a:t>d</a:t>
                      </a:r>
                      <a:r>
                        <a:rPr sz="450" dirty="0">
                          <a:solidFill>
                            <a:srgbClr val="58595B"/>
                          </a:solidFill>
                          <a:latin typeface="Arial"/>
                          <a:cs typeface="Arial"/>
                        </a:rPr>
                        <a:t>e</a:t>
                      </a:r>
                      <a:endParaRPr sz="450">
                        <a:latin typeface="Arial"/>
                        <a:cs typeface="Arial"/>
                      </a:endParaRPr>
                    </a:p>
                  </a:txBody>
                  <a:tcPr marL="0" marR="0" marT="6350" marB="0">
                    <a:lnT w="6350">
                      <a:solidFill>
                        <a:srgbClr val="C9CACC"/>
                      </a:solidFill>
                      <a:prstDash val="solid"/>
                    </a:lnT>
                    <a:lnB w="6350">
                      <a:solidFill>
                        <a:srgbClr val="C9CACC"/>
                      </a:solidFill>
                      <a:prstDash val="solid"/>
                    </a:lnB>
                  </a:tcPr>
                </a:tc>
                <a:tc>
                  <a:txBody>
                    <a:bodyPr/>
                    <a:lstStyle/>
                    <a:p>
                      <a:pPr>
                        <a:lnSpc>
                          <a:spcPct val="100000"/>
                        </a:lnSpc>
                        <a:spcBef>
                          <a:spcPts val="55"/>
                        </a:spcBef>
                      </a:pPr>
                      <a:endParaRPr sz="1950">
                        <a:latin typeface="Times New Roman"/>
                        <a:cs typeface="Times New Roman"/>
                      </a:endParaRPr>
                    </a:p>
                    <a:p>
                      <a:pPr marL="50165">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a:txBody>
                  <a:tcPr marL="0" marR="0" marT="6985" marB="0">
                    <a:lnT w="6350">
                      <a:solidFill>
                        <a:srgbClr val="C9CACC"/>
                      </a:solidFill>
                      <a:prstDash val="solid"/>
                    </a:lnT>
                    <a:lnB w="6350">
                      <a:solidFill>
                        <a:srgbClr val="C9CACC"/>
                      </a:solidFill>
                      <a:prstDash val="solid"/>
                    </a:lnB>
                  </a:tcPr>
                </a:tc>
                <a:tc>
                  <a:txBody>
                    <a:bodyPr/>
                    <a:lstStyle/>
                    <a:p>
                      <a:pPr>
                        <a:lnSpc>
                          <a:spcPct val="100000"/>
                        </a:lnSpc>
                        <a:spcBef>
                          <a:spcPts val="20"/>
                        </a:spcBef>
                      </a:pPr>
                      <a:endParaRPr sz="1500">
                        <a:latin typeface="Times New Roman"/>
                        <a:cs typeface="Times New Roman"/>
                      </a:endParaRPr>
                    </a:p>
                    <a:p>
                      <a:pPr marR="346710" algn="ctr">
                        <a:lnSpc>
                          <a:spcPct val="100000"/>
                        </a:lnSpc>
                      </a:pPr>
                      <a:r>
                        <a:rPr sz="1800" b="1" spc="-40" dirty="0">
                          <a:solidFill>
                            <a:srgbClr val="202120"/>
                          </a:solidFill>
                          <a:latin typeface="Bookman Old Style"/>
                          <a:cs typeface="Bookman Old Style"/>
                        </a:rPr>
                        <a:t>ventures</a:t>
                      </a:r>
                      <a:endParaRPr sz="1800">
                        <a:latin typeface="Bookman Old Style"/>
                        <a:cs typeface="Bookman Old Style"/>
                      </a:endParaRPr>
                    </a:p>
                  </a:txBody>
                  <a:tcPr marL="0" marR="0" marT="2540"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1"/>
                  </a:ext>
                </a:extLst>
              </a:tr>
              <a:tr h="776823">
                <a:tc>
                  <a:txBody>
                    <a:bodyPr/>
                    <a:lstStyle/>
                    <a:p>
                      <a:pPr>
                        <a:lnSpc>
                          <a:spcPct val="100000"/>
                        </a:lnSpc>
                        <a:spcBef>
                          <a:spcPts val="30"/>
                        </a:spcBef>
                      </a:pPr>
                      <a:endParaRPr sz="1550">
                        <a:latin typeface="Times New Roman"/>
                        <a:cs typeface="Times New Roman"/>
                      </a:endParaRPr>
                    </a:p>
                    <a:p>
                      <a:pPr marL="60960">
                        <a:lnSpc>
                          <a:spcPct val="100000"/>
                        </a:lnSpc>
                      </a:pPr>
                      <a:r>
                        <a:rPr sz="1575" b="1" baseline="-21164" dirty="0">
                          <a:solidFill>
                            <a:srgbClr val="58595B"/>
                          </a:solidFill>
                          <a:latin typeface="Arial"/>
                          <a:cs typeface="Arial"/>
                        </a:rPr>
                        <a:t>p</a:t>
                      </a:r>
                      <a:r>
                        <a:rPr sz="450" dirty="0">
                          <a:solidFill>
                            <a:srgbClr val="58595B"/>
                          </a:solidFill>
                          <a:latin typeface="Arial"/>
                          <a:cs typeface="Arial"/>
                        </a:rPr>
                        <a:t>r</a:t>
                      </a:r>
                      <a:endParaRPr sz="450">
                        <a:latin typeface="Arial"/>
                        <a:cs typeface="Arial"/>
                      </a:endParaRPr>
                    </a:p>
                  </a:txBody>
                  <a:tcPr marL="0" marR="0" marT="3810" marB="0">
                    <a:lnT w="6350">
                      <a:solidFill>
                        <a:srgbClr val="C9CACC"/>
                      </a:solidFill>
                      <a:prstDash val="solid"/>
                    </a:lnT>
                    <a:lnB w="6350">
                      <a:solidFill>
                        <a:srgbClr val="C9CACC"/>
                      </a:solidFill>
                      <a:prstDash val="solid"/>
                    </a:lnB>
                  </a:tcPr>
                </a:tc>
                <a:tc>
                  <a:txBody>
                    <a:bodyPr/>
                    <a:lstStyle/>
                    <a:p>
                      <a:pPr>
                        <a:lnSpc>
                          <a:spcPct val="100000"/>
                        </a:lnSpc>
                        <a:spcBef>
                          <a:spcPts val="10"/>
                        </a:spcBef>
                      </a:pPr>
                      <a:endParaRPr sz="2000">
                        <a:latin typeface="Times New Roman"/>
                        <a:cs typeface="Times New Roman"/>
                      </a:endParaRPr>
                    </a:p>
                    <a:p>
                      <a:pPr marL="50165">
                        <a:lnSpc>
                          <a:spcPct val="100000"/>
                        </a:lnSpc>
                        <a:spcBef>
                          <a:spcPts val="5"/>
                        </a:spcBef>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a:txBody>
                  <a:tcPr marL="0" marR="0" marT="1270" marB="0">
                    <a:lnT w="6350">
                      <a:solidFill>
                        <a:srgbClr val="C9CACC"/>
                      </a:solidFill>
                      <a:prstDash val="solid"/>
                    </a:lnT>
                    <a:lnB w="6350">
                      <a:solidFill>
                        <a:srgbClr val="C9CACC"/>
                      </a:solidFill>
                      <a:prstDash val="solid"/>
                    </a:lnB>
                  </a:tcPr>
                </a:tc>
                <a:tc>
                  <a:txBody>
                    <a:bodyPr/>
                    <a:lstStyle/>
                    <a:p>
                      <a:pPr>
                        <a:lnSpc>
                          <a:spcPct val="100000"/>
                        </a:lnSpc>
                        <a:spcBef>
                          <a:spcPts val="15"/>
                        </a:spcBef>
                      </a:pPr>
                      <a:endParaRPr sz="1750">
                        <a:latin typeface="Times New Roman"/>
                        <a:cs typeface="Times New Roman"/>
                      </a:endParaRPr>
                    </a:p>
                    <a:p>
                      <a:pPr marR="348615" algn="ctr">
                        <a:lnSpc>
                          <a:spcPct val="100000"/>
                        </a:lnSpc>
                        <a:tabLst>
                          <a:tab pos="1038860" algn="l"/>
                        </a:tabLst>
                      </a:pPr>
                      <a:r>
                        <a:rPr sz="1500" spc="25" dirty="0">
                          <a:solidFill>
                            <a:srgbClr val="8E9C9C"/>
                          </a:solidFill>
                          <a:latin typeface="Calibri"/>
                          <a:cs typeface="Calibri"/>
                        </a:rPr>
                        <a:t>energising	pportunities</a:t>
                      </a:r>
                      <a:endParaRPr sz="1500">
                        <a:latin typeface="Calibri"/>
                        <a:cs typeface="Calibri"/>
                      </a:endParaRPr>
                    </a:p>
                  </a:txBody>
                  <a:tcPr marL="0" marR="0" marT="1905"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2"/>
                  </a:ext>
                </a:extLst>
              </a:tr>
              <a:tr h="776823">
                <a:tc>
                  <a:txBody>
                    <a:bodyPr/>
                    <a:lstStyle/>
                    <a:p>
                      <a:pPr>
                        <a:lnSpc>
                          <a:spcPct val="100000"/>
                        </a:lnSpc>
                        <a:spcBef>
                          <a:spcPts val="10"/>
                        </a:spcBef>
                      </a:pPr>
                      <a:endParaRPr sz="1650">
                        <a:latin typeface="Times New Roman"/>
                        <a:cs typeface="Times New Roman"/>
                      </a:endParaRPr>
                    </a:p>
                    <a:p>
                      <a:pPr marL="66040">
                        <a:lnSpc>
                          <a:spcPct val="100000"/>
                        </a:lnSpc>
                      </a:pPr>
                      <a:r>
                        <a:rPr sz="1575" b="1" spc="15" baseline="-18518" dirty="0">
                          <a:solidFill>
                            <a:srgbClr val="58595B"/>
                          </a:solidFill>
                          <a:latin typeface="Arial"/>
                          <a:cs typeface="Arial"/>
                        </a:rPr>
                        <a:t>s</a:t>
                      </a:r>
                      <a:r>
                        <a:rPr sz="450" dirty="0">
                          <a:solidFill>
                            <a:srgbClr val="58595B"/>
                          </a:solidFill>
                          <a:latin typeface="Arial"/>
                          <a:cs typeface="Arial"/>
                        </a:rPr>
                        <a:t>l</a:t>
                      </a:r>
                      <a:endParaRPr sz="450">
                        <a:latin typeface="Arial"/>
                        <a:cs typeface="Arial"/>
                      </a:endParaRPr>
                    </a:p>
                  </a:txBody>
                  <a:tcPr marL="0" marR="0" marT="1270" marB="0">
                    <a:lnT w="6350">
                      <a:solidFill>
                        <a:srgbClr val="C9CACC"/>
                      </a:solidFill>
                      <a:prstDash val="solid"/>
                    </a:lnT>
                    <a:lnB w="6350">
                      <a:solidFill>
                        <a:srgbClr val="C9CACC"/>
                      </a:solidFill>
                      <a:prstDash val="solid"/>
                    </a:lnB>
                  </a:tcPr>
                </a:tc>
                <a:tc>
                  <a:txBody>
                    <a:bodyPr/>
                    <a:lstStyle/>
                    <a:p>
                      <a:pPr>
                        <a:lnSpc>
                          <a:spcPct val="100000"/>
                        </a:lnSpc>
                        <a:spcBef>
                          <a:spcPts val="5"/>
                        </a:spcBef>
                      </a:pPr>
                      <a:endParaRPr sz="2000">
                        <a:latin typeface="Times New Roman"/>
                        <a:cs typeface="Times New Roman"/>
                      </a:endParaRPr>
                    </a:p>
                    <a:p>
                      <a:pPr marL="50165">
                        <a:lnSpc>
                          <a:spcPct val="100000"/>
                        </a:lnSpc>
                        <a:spcBef>
                          <a:spcPts val="5"/>
                        </a:spcBef>
                      </a:pPr>
                      <a:r>
                        <a:rPr sz="1000" spc="45" dirty="0">
                          <a:solidFill>
                            <a:srgbClr val="58595B"/>
                          </a:solidFill>
                          <a:latin typeface="Gill Sans MT"/>
                          <a:cs typeface="Gill Sans MT"/>
                        </a:rPr>
                        <a:t>solution</a:t>
                      </a:r>
                      <a:r>
                        <a:rPr sz="1000" spc="-40" dirty="0">
                          <a:solidFill>
                            <a:srgbClr val="58595B"/>
                          </a:solidFill>
                          <a:latin typeface="Gill Sans MT"/>
                          <a:cs typeface="Gill Sans MT"/>
                        </a:rPr>
                        <a:t> </a:t>
                      </a:r>
                      <a:r>
                        <a:rPr sz="1000" spc="20" dirty="0">
                          <a:solidFill>
                            <a:srgbClr val="58595B"/>
                          </a:solidFill>
                          <a:latin typeface="Tahoma"/>
                          <a:cs typeface="Tahoma"/>
                        </a:rPr>
                        <a:t>streams</a:t>
                      </a:r>
                      <a:endParaRPr sz="1000">
                        <a:latin typeface="Tahoma"/>
                        <a:cs typeface="Tahoma"/>
                      </a:endParaRPr>
                    </a:p>
                  </a:txBody>
                  <a:tcPr marL="0" marR="0" marT="635" marB="0">
                    <a:lnT w="6350">
                      <a:solidFill>
                        <a:srgbClr val="C9CACC"/>
                      </a:solidFill>
                      <a:prstDash val="solid"/>
                    </a:lnT>
                    <a:lnB w="6350">
                      <a:solidFill>
                        <a:srgbClr val="C9CACC"/>
                      </a:solidFill>
                      <a:prstDash val="solid"/>
                    </a:lnB>
                  </a:tcPr>
                </a:tc>
                <a:tc>
                  <a:txBody>
                    <a:bodyPr/>
                    <a:lstStyle/>
                    <a:p>
                      <a:pPr>
                        <a:lnSpc>
                          <a:spcPct val="100000"/>
                        </a:lnSpc>
                        <a:spcBef>
                          <a:spcPts val="45"/>
                        </a:spcBef>
                      </a:pPr>
                      <a:endParaRPr sz="1650">
                        <a:latin typeface="Times New Roman"/>
                        <a:cs typeface="Times New Roman"/>
                      </a:endParaRPr>
                    </a:p>
                    <a:p>
                      <a:pPr marR="343535" algn="ctr">
                        <a:lnSpc>
                          <a:spcPct val="100000"/>
                        </a:lnSpc>
                        <a:tabLst>
                          <a:tab pos="700405" algn="l"/>
                          <a:tab pos="1400175" algn="l"/>
                        </a:tabLst>
                      </a:pPr>
                      <a:r>
                        <a:rPr sz="1450" spc="15" dirty="0">
                          <a:solidFill>
                            <a:srgbClr val="202120"/>
                          </a:solidFill>
                          <a:latin typeface="Calibri"/>
                          <a:cs typeface="Calibri"/>
                        </a:rPr>
                        <a:t>people	</a:t>
                      </a:r>
                      <a:r>
                        <a:rPr sz="1450" spc="30" dirty="0">
                          <a:solidFill>
                            <a:srgbClr val="202120"/>
                          </a:solidFill>
                          <a:latin typeface="Calibri"/>
                          <a:cs typeface="Calibri"/>
                        </a:rPr>
                        <a:t>capital	</a:t>
                      </a:r>
                      <a:r>
                        <a:rPr sz="1450" spc="60" dirty="0">
                          <a:solidFill>
                            <a:srgbClr val="202120"/>
                          </a:solidFill>
                          <a:latin typeface="Calibri"/>
                          <a:cs typeface="Calibri"/>
                        </a:rPr>
                        <a:t>strategy</a:t>
                      </a:r>
                      <a:endParaRPr sz="1450">
                        <a:latin typeface="Calibri"/>
                        <a:cs typeface="Calibri"/>
                      </a:endParaRPr>
                    </a:p>
                  </a:txBody>
                  <a:tcPr marL="0" marR="0" marT="5715"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3"/>
                  </a:ext>
                </a:extLst>
              </a:tr>
              <a:tr h="776827">
                <a:tc>
                  <a:txBody>
                    <a:bodyPr/>
                    <a:lstStyle/>
                    <a:p>
                      <a:pPr>
                        <a:lnSpc>
                          <a:spcPct val="100000"/>
                        </a:lnSpc>
                        <a:spcBef>
                          <a:spcPts val="30"/>
                        </a:spcBef>
                      </a:pPr>
                      <a:endParaRPr sz="1650">
                        <a:latin typeface="Times New Roman"/>
                        <a:cs typeface="Times New Roman"/>
                      </a:endParaRPr>
                    </a:p>
                    <a:p>
                      <a:pPr marL="63500">
                        <a:lnSpc>
                          <a:spcPct val="100000"/>
                        </a:lnSpc>
                      </a:pPr>
                      <a:r>
                        <a:rPr sz="1575" b="1" baseline="-21164" dirty="0">
                          <a:solidFill>
                            <a:srgbClr val="58595B"/>
                          </a:solidFill>
                          <a:latin typeface="Arial"/>
                          <a:cs typeface="Arial"/>
                        </a:rPr>
                        <a:t>c</a:t>
                      </a:r>
                      <a:r>
                        <a:rPr sz="450" dirty="0">
                          <a:solidFill>
                            <a:srgbClr val="58595B"/>
                          </a:solidFill>
                          <a:latin typeface="Arial"/>
                          <a:cs typeface="Arial"/>
                        </a:rPr>
                        <a:t>r</a:t>
                      </a:r>
                      <a:endParaRPr sz="450">
                        <a:latin typeface="Arial"/>
                        <a:cs typeface="Arial"/>
                      </a:endParaRPr>
                    </a:p>
                  </a:txBody>
                  <a:tcPr marL="0" marR="0" marT="3810" marB="0">
                    <a:lnT w="6350">
                      <a:solidFill>
                        <a:srgbClr val="C9CACC"/>
                      </a:solidFill>
                      <a:prstDash val="solid"/>
                    </a:lnT>
                    <a:lnB w="6350">
                      <a:solidFill>
                        <a:srgbClr val="C9CACC"/>
                      </a:solidFill>
                      <a:prstDash val="solid"/>
                    </a:lnB>
                  </a:tcPr>
                </a:tc>
                <a:tc>
                  <a:txBody>
                    <a:bodyPr/>
                    <a:lstStyle/>
                    <a:p>
                      <a:pPr>
                        <a:lnSpc>
                          <a:spcPct val="100000"/>
                        </a:lnSpc>
                        <a:spcBef>
                          <a:spcPts val="45"/>
                        </a:spcBef>
                      </a:pPr>
                      <a:endParaRPr sz="2000">
                        <a:latin typeface="Times New Roman"/>
                        <a:cs typeface="Times New Roman"/>
                      </a:endParaRPr>
                    </a:p>
                    <a:p>
                      <a:pPr marL="50165">
                        <a:lnSpc>
                          <a:spcPct val="100000"/>
                        </a:lnSpc>
                      </a:pPr>
                      <a:r>
                        <a:rPr sz="1000" spc="25" dirty="0">
                          <a:solidFill>
                            <a:srgbClr val="58595B"/>
                          </a:solidFill>
                          <a:latin typeface="Trebuchet MS"/>
                          <a:cs typeface="Trebuchet MS"/>
                        </a:rPr>
                        <a:t>brand</a:t>
                      </a:r>
                      <a:r>
                        <a:rPr sz="1000" spc="-70" dirty="0">
                          <a:solidFill>
                            <a:srgbClr val="58595B"/>
                          </a:solidFill>
                          <a:latin typeface="Trebuchet MS"/>
                          <a:cs typeface="Trebuchet MS"/>
                        </a:rPr>
                        <a:t> </a:t>
                      </a:r>
                      <a:r>
                        <a:rPr sz="1000" dirty="0">
                          <a:solidFill>
                            <a:srgbClr val="58595B"/>
                          </a:solidFill>
                          <a:latin typeface="Trebuchet MS"/>
                          <a:cs typeface="Trebuchet MS"/>
                        </a:rPr>
                        <a:t>credential</a:t>
                      </a:r>
                      <a:endParaRPr sz="1000">
                        <a:latin typeface="Trebuchet MS"/>
                        <a:cs typeface="Trebuchet MS"/>
                      </a:endParaRPr>
                    </a:p>
                  </a:txBody>
                  <a:tcPr marL="0" marR="0" marT="5715" marB="0">
                    <a:lnT w="6350">
                      <a:solidFill>
                        <a:srgbClr val="C9CACC"/>
                      </a:solidFill>
                      <a:prstDash val="solid"/>
                    </a:lnT>
                    <a:lnB w="6350">
                      <a:solidFill>
                        <a:srgbClr val="C9CACC"/>
                      </a:solidFill>
                      <a:prstDash val="solid"/>
                    </a:lnB>
                  </a:tcPr>
                </a:tc>
                <a:tc>
                  <a:txBody>
                    <a:bodyPr/>
                    <a:lstStyle/>
                    <a:p>
                      <a:pPr>
                        <a:lnSpc>
                          <a:spcPct val="100000"/>
                        </a:lnSpc>
                      </a:pPr>
                      <a:endParaRPr sz="1000">
                        <a:latin typeface="Times New Roman"/>
                        <a:cs typeface="Times New Roman"/>
                      </a:endParaRPr>
                    </a:p>
                    <a:p>
                      <a:pPr>
                        <a:lnSpc>
                          <a:spcPct val="100000"/>
                        </a:lnSpc>
                        <a:spcBef>
                          <a:spcPts val="25"/>
                        </a:spcBef>
                      </a:pPr>
                      <a:endParaRPr sz="1400">
                        <a:latin typeface="Times New Roman"/>
                        <a:cs typeface="Times New Roman"/>
                      </a:endParaRPr>
                    </a:p>
                    <a:p>
                      <a:pPr marR="291465" algn="ctr">
                        <a:lnSpc>
                          <a:spcPct val="100000"/>
                        </a:lnSpc>
                        <a:tabLst>
                          <a:tab pos="970915" algn="l"/>
                        </a:tabLst>
                      </a:pPr>
                      <a:r>
                        <a:rPr sz="1000" b="1" spc="20" dirty="0">
                          <a:solidFill>
                            <a:srgbClr val="8E9C9C"/>
                          </a:solidFill>
                          <a:latin typeface="Tahoma"/>
                          <a:cs typeface="Tahoma"/>
                        </a:rPr>
                        <a:t>an	</a:t>
                      </a:r>
                      <a:r>
                        <a:rPr sz="1000" b="1" spc="-5" dirty="0">
                          <a:solidFill>
                            <a:srgbClr val="8E9C9C"/>
                          </a:solidFill>
                          <a:latin typeface="Tahoma"/>
                          <a:cs typeface="Tahoma"/>
                        </a:rPr>
                        <a:t>venture</a:t>
                      </a:r>
                      <a:endParaRPr sz="1000">
                        <a:latin typeface="Tahoma"/>
                        <a:cs typeface="Tahoma"/>
                      </a:endParaRPr>
                    </a:p>
                  </a:txBody>
                  <a:tcPr marL="0" marR="0" marT="0"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4"/>
                  </a:ext>
                </a:extLst>
              </a:tr>
              <a:tr h="783174">
                <a:tc gridSpan="3">
                  <a:txBody>
                    <a:bodyPr/>
                    <a:lstStyle/>
                    <a:p>
                      <a:endParaRPr sz="1000">
                        <a:latin typeface="Tahoma"/>
                        <a:cs typeface="Tahoma"/>
                      </a:endParaRPr>
                    </a:p>
                  </a:txBody>
                  <a:tcPr marL="0" marR="0" marT="0" marB="0">
                    <a:lnR w="6350">
                      <a:solidFill>
                        <a:srgbClr val="C9CACC"/>
                      </a:solidFill>
                      <a:prstDash val="solid"/>
                    </a:lnR>
                    <a:lnT w="6350">
                      <a:solidFill>
                        <a:srgbClr val="C9CACC"/>
                      </a:solidFill>
                      <a:prstDash val="solid"/>
                    </a:lnT>
                    <a:lnB w="6350">
                      <a:solidFill>
                        <a:srgbClr val="B8BABC"/>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5"/>
                  </a:ext>
                </a:extLst>
              </a:tr>
            </a:tbl>
          </a:graphicData>
        </a:graphic>
      </p:graphicFrame>
      <p:sp>
        <p:nvSpPr>
          <p:cNvPr id="53" name="object 53"/>
          <p:cNvSpPr/>
          <p:nvPr/>
        </p:nvSpPr>
        <p:spPr>
          <a:xfrm>
            <a:off x="3877834" y="3054640"/>
            <a:ext cx="61594" cy="59690"/>
          </a:xfrm>
          <a:custGeom>
            <a:avLst/>
            <a:gdLst/>
            <a:ahLst/>
            <a:cxnLst/>
            <a:rect l="l" t="t" r="r" b="b"/>
            <a:pathLst>
              <a:path w="61595"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5"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54" name="object 54"/>
          <p:cNvSpPr/>
          <p:nvPr/>
        </p:nvSpPr>
        <p:spPr>
          <a:xfrm>
            <a:off x="3850425"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5" y="16052"/>
                </a:lnTo>
                <a:lnTo>
                  <a:pt x="21335" y="4622"/>
                </a:lnTo>
                <a:lnTo>
                  <a:pt x="16560" y="0"/>
                </a:lnTo>
                <a:close/>
              </a:path>
            </a:pathLst>
          </a:custGeom>
          <a:solidFill>
            <a:srgbClr val="2FB888"/>
          </a:solidFill>
        </p:spPr>
        <p:txBody>
          <a:bodyPr wrap="square" lIns="0" tIns="0" rIns="0" bIns="0" rtlCol="0"/>
          <a:lstStyle/>
          <a:p>
            <a:endParaRPr/>
          </a:p>
        </p:txBody>
      </p:sp>
      <p:sp>
        <p:nvSpPr>
          <p:cNvPr id="55" name="object 55"/>
          <p:cNvSpPr/>
          <p:nvPr/>
        </p:nvSpPr>
        <p:spPr>
          <a:xfrm>
            <a:off x="3176728" y="3054640"/>
            <a:ext cx="61594" cy="59690"/>
          </a:xfrm>
          <a:custGeom>
            <a:avLst/>
            <a:gdLst/>
            <a:ahLst/>
            <a:cxnLst/>
            <a:rect l="l" t="t" r="r" b="b"/>
            <a:pathLst>
              <a:path w="61594"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4"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56" name="object 56"/>
          <p:cNvSpPr/>
          <p:nvPr/>
        </p:nvSpPr>
        <p:spPr>
          <a:xfrm>
            <a:off x="3149319"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6" y="16052"/>
                </a:lnTo>
                <a:lnTo>
                  <a:pt x="21336" y="4622"/>
                </a:lnTo>
                <a:lnTo>
                  <a:pt x="16560" y="0"/>
                </a:lnTo>
                <a:close/>
              </a:path>
            </a:pathLst>
          </a:custGeom>
          <a:solidFill>
            <a:srgbClr val="2FB888"/>
          </a:solidFill>
        </p:spPr>
        <p:txBody>
          <a:bodyPr wrap="square" lIns="0" tIns="0" rIns="0" bIns="0" rtlCol="0"/>
          <a:lstStyle/>
          <a:p>
            <a:endParaRPr/>
          </a:p>
        </p:txBody>
      </p:sp>
      <p:sp>
        <p:nvSpPr>
          <p:cNvPr id="57" name="object 5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58" name="object 5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1176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objectives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70641" y="2724891"/>
            <a:ext cx="95250" cy="97155"/>
          </a:xfrm>
          <a:custGeom>
            <a:avLst/>
            <a:gdLst/>
            <a:ahLst/>
            <a:cxnLst/>
            <a:rect l="l" t="t" r="r" b="b"/>
            <a:pathLst>
              <a:path w="95250" h="97155">
                <a:moveTo>
                  <a:pt x="54686" y="0"/>
                </a:moveTo>
                <a:lnTo>
                  <a:pt x="40233" y="0"/>
                </a:lnTo>
                <a:lnTo>
                  <a:pt x="33718" y="1155"/>
                </a:lnTo>
                <a:lnTo>
                  <a:pt x="1117" y="34518"/>
                </a:lnTo>
                <a:lnTo>
                  <a:pt x="0" y="41186"/>
                </a:lnTo>
                <a:lnTo>
                  <a:pt x="0" y="55880"/>
                </a:lnTo>
                <a:lnTo>
                  <a:pt x="22098" y="91097"/>
                </a:lnTo>
                <a:lnTo>
                  <a:pt x="40233" y="96710"/>
                </a:lnTo>
                <a:lnTo>
                  <a:pt x="54686" y="96710"/>
                </a:lnTo>
                <a:lnTo>
                  <a:pt x="87271" y="77876"/>
                </a:lnTo>
                <a:lnTo>
                  <a:pt x="43192" y="77876"/>
                </a:lnTo>
                <a:lnTo>
                  <a:pt x="39649" y="77038"/>
                </a:lnTo>
                <a:lnTo>
                  <a:pt x="25234" y="52209"/>
                </a:lnTo>
                <a:lnTo>
                  <a:pt x="25234" y="44856"/>
                </a:lnTo>
                <a:lnTo>
                  <a:pt x="43192" y="19024"/>
                </a:lnTo>
                <a:lnTo>
                  <a:pt x="87269" y="19024"/>
                </a:lnTo>
                <a:lnTo>
                  <a:pt x="86283" y="17449"/>
                </a:lnTo>
                <a:lnTo>
                  <a:pt x="77978" y="9029"/>
                </a:lnTo>
                <a:lnTo>
                  <a:pt x="72986" y="5778"/>
                </a:lnTo>
                <a:lnTo>
                  <a:pt x="61252" y="1155"/>
                </a:lnTo>
                <a:lnTo>
                  <a:pt x="54686" y="0"/>
                </a:lnTo>
                <a:close/>
              </a:path>
              <a:path w="95250" h="97155">
                <a:moveTo>
                  <a:pt x="87269" y="19024"/>
                </a:moveTo>
                <a:lnTo>
                  <a:pt x="51739" y="19024"/>
                </a:lnTo>
                <a:lnTo>
                  <a:pt x="55321" y="19888"/>
                </a:lnTo>
                <a:lnTo>
                  <a:pt x="58229" y="21590"/>
                </a:lnTo>
                <a:lnTo>
                  <a:pt x="69875" y="44856"/>
                </a:lnTo>
                <a:lnTo>
                  <a:pt x="69875" y="52209"/>
                </a:lnTo>
                <a:lnTo>
                  <a:pt x="51739" y="77876"/>
                </a:lnTo>
                <a:lnTo>
                  <a:pt x="87271" y="77876"/>
                </a:lnTo>
                <a:lnTo>
                  <a:pt x="89471" y="74371"/>
                </a:lnTo>
                <a:lnTo>
                  <a:pt x="93992" y="62522"/>
                </a:lnTo>
                <a:lnTo>
                  <a:pt x="95123" y="55880"/>
                </a:lnTo>
                <a:lnTo>
                  <a:pt x="95123" y="41186"/>
                </a:lnTo>
                <a:lnTo>
                  <a:pt x="93992" y="34518"/>
                </a:lnTo>
                <a:lnTo>
                  <a:pt x="89471" y="22542"/>
                </a:lnTo>
                <a:lnTo>
                  <a:pt x="87269" y="19024"/>
                </a:lnTo>
                <a:close/>
              </a:path>
            </a:pathLst>
          </a:custGeom>
          <a:solidFill>
            <a:srgbClr val="FFFFFF"/>
          </a:solidFill>
        </p:spPr>
        <p:txBody>
          <a:bodyPr wrap="square" lIns="0" tIns="0" rIns="0" bIns="0" rtlCol="0"/>
          <a:lstStyle/>
          <a:p>
            <a:endParaRPr/>
          </a:p>
        </p:txBody>
      </p:sp>
      <p:sp>
        <p:nvSpPr>
          <p:cNvPr id="8" name="object 8"/>
          <p:cNvSpPr/>
          <p:nvPr/>
        </p:nvSpPr>
        <p:spPr>
          <a:xfrm>
            <a:off x="9274402" y="2695778"/>
            <a:ext cx="40005" cy="59055"/>
          </a:xfrm>
          <a:custGeom>
            <a:avLst/>
            <a:gdLst/>
            <a:ahLst/>
            <a:cxnLst/>
            <a:rect l="l" t="t" r="r" b="b"/>
            <a:pathLst>
              <a:path w="40004" h="59055">
                <a:moveTo>
                  <a:pt x="15459" y="52527"/>
                </a:moveTo>
                <a:lnTo>
                  <a:pt x="7086" y="52527"/>
                </a:lnTo>
                <a:lnTo>
                  <a:pt x="7848" y="53784"/>
                </a:lnTo>
                <a:lnTo>
                  <a:pt x="23888" y="59042"/>
                </a:lnTo>
                <a:lnTo>
                  <a:pt x="26708" y="58470"/>
                </a:lnTo>
                <a:lnTo>
                  <a:pt x="31534" y="56184"/>
                </a:lnTo>
                <a:lnTo>
                  <a:pt x="33540" y="54635"/>
                </a:lnTo>
                <a:lnTo>
                  <a:pt x="34858" y="53009"/>
                </a:lnTo>
                <a:lnTo>
                  <a:pt x="17564" y="53009"/>
                </a:lnTo>
                <a:lnTo>
                  <a:pt x="15532" y="52565"/>
                </a:lnTo>
                <a:close/>
              </a:path>
              <a:path w="40004" h="59055">
                <a:moveTo>
                  <a:pt x="6921" y="0"/>
                </a:moveTo>
                <a:lnTo>
                  <a:pt x="0" y="0"/>
                </a:lnTo>
                <a:lnTo>
                  <a:pt x="0" y="58153"/>
                </a:lnTo>
                <a:lnTo>
                  <a:pt x="6921" y="58153"/>
                </a:lnTo>
                <a:lnTo>
                  <a:pt x="6921" y="52527"/>
                </a:lnTo>
                <a:lnTo>
                  <a:pt x="15459" y="52527"/>
                </a:lnTo>
                <a:lnTo>
                  <a:pt x="6680" y="39128"/>
                </a:lnTo>
                <a:lnTo>
                  <a:pt x="6782" y="34239"/>
                </a:lnTo>
                <a:lnTo>
                  <a:pt x="15047" y="21742"/>
                </a:lnTo>
                <a:lnTo>
                  <a:pt x="6921" y="21742"/>
                </a:lnTo>
                <a:lnTo>
                  <a:pt x="6921" y="0"/>
                </a:lnTo>
                <a:close/>
              </a:path>
              <a:path w="40004" h="59055">
                <a:moveTo>
                  <a:pt x="34660" y="21183"/>
                </a:moveTo>
                <a:lnTo>
                  <a:pt x="21780" y="21183"/>
                </a:lnTo>
                <a:lnTo>
                  <a:pt x="23710" y="21615"/>
                </a:lnTo>
                <a:lnTo>
                  <a:pt x="27025" y="23342"/>
                </a:lnTo>
                <a:lnTo>
                  <a:pt x="32549" y="39128"/>
                </a:lnTo>
                <a:lnTo>
                  <a:pt x="32359" y="40792"/>
                </a:lnTo>
                <a:lnTo>
                  <a:pt x="22339" y="53009"/>
                </a:lnTo>
                <a:lnTo>
                  <a:pt x="34858" y="53009"/>
                </a:lnTo>
                <a:lnTo>
                  <a:pt x="39916" y="34239"/>
                </a:lnTo>
                <a:lnTo>
                  <a:pt x="39509" y="31407"/>
                </a:lnTo>
                <a:lnTo>
                  <a:pt x="37884" y="26085"/>
                </a:lnTo>
                <a:lnTo>
                  <a:pt x="36664" y="23736"/>
                </a:lnTo>
                <a:lnTo>
                  <a:pt x="34660" y="21183"/>
                </a:lnTo>
                <a:close/>
              </a:path>
              <a:path w="40004" h="59055">
                <a:moveTo>
                  <a:pt x="23787" y="15062"/>
                </a:moveTo>
                <a:lnTo>
                  <a:pt x="17589" y="15062"/>
                </a:lnTo>
                <a:lnTo>
                  <a:pt x="14909" y="15595"/>
                </a:lnTo>
                <a:lnTo>
                  <a:pt x="10020" y="17716"/>
                </a:lnTo>
                <a:lnTo>
                  <a:pt x="8229" y="19405"/>
                </a:lnTo>
                <a:lnTo>
                  <a:pt x="7086" y="21742"/>
                </a:lnTo>
                <a:lnTo>
                  <a:pt x="15047" y="21742"/>
                </a:lnTo>
                <a:lnTo>
                  <a:pt x="15227" y="21640"/>
                </a:lnTo>
                <a:lnTo>
                  <a:pt x="17221" y="21183"/>
                </a:lnTo>
                <a:lnTo>
                  <a:pt x="34660" y="21183"/>
                </a:lnTo>
                <a:lnTo>
                  <a:pt x="33464" y="19659"/>
                </a:lnTo>
                <a:lnTo>
                  <a:pt x="31457" y="18059"/>
                </a:lnTo>
                <a:lnTo>
                  <a:pt x="26619" y="15659"/>
                </a:lnTo>
                <a:lnTo>
                  <a:pt x="23787" y="15062"/>
                </a:lnTo>
                <a:close/>
              </a:path>
            </a:pathLst>
          </a:custGeom>
          <a:solidFill>
            <a:srgbClr val="FFFFFF"/>
          </a:solidFill>
        </p:spPr>
        <p:txBody>
          <a:bodyPr wrap="square" lIns="0" tIns="0" rIns="0" bIns="0" rtlCol="0"/>
          <a:lstStyle/>
          <a:p>
            <a:endParaRPr/>
          </a:p>
        </p:txBody>
      </p:sp>
      <p:sp>
        <p:nvSpPr>
          <p:cNvPr id="9" name="object 9"/>
          <p:cNvSpPr/>
          <p:nvPr/>
        </p:nvSpPr>
        <p:spPr>
          <a:xfrm>
            <a:off x="2028446" y="2667176"/>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0" name="object 10"/>
          <p:cNvSpPr/>
          <p:nvPr/>
        </p:nvSpPr>
        <p:spPr>
          <a:xfrm>
            <a:off x="2028446" y="1587177"/>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1" name="object 11"/>
          <p:cNvSpPr/>
          <p:nvPr/>
        </p:nvSpPr>
        <p:spPr>
          <a:xfrm>
            <a:off x="2025525" y="3747178"/>
            <a:ext cx="5181600" cy="0"/>
          </a:xfrm>
          <a:custGeom>
            <a:avLst/>
            <a:gdLst/>
            <a:ahLst/>
            <a:cxnLst/>
            <a:rect l="l" t="t" r="r" b="b"/>
            <a:pathLst>
              <a:path w="5181600">
                <a:moveTo>
                  <a:pt x="0" y="0"/>
                </a:moveTo>
                <a:lnTo>
                  <a:pt x="5180977"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243" y="720002"/>
            <a:ext cx="5171440" cy="3902075"/>
          </a:xfrm>
          <a:prstGeom prst="rect">
            <a:avLst/>
          </a:prstGeom>
        </p:spPr>
        <p:txBody>
          <a:bodyPr vert="horz" wrap="square" lIns="0" tIns="0" rIns="0" bIns="0" rtlCol="0">
            <a:spAutoFit/>
          </a:bodyPr>
          <a:lstStyle/>
          <a:p>
            <a:pPr marL="12700">
              <a:lnSpc>
                <a:spcPts val="1639"/>
              </a:lnSpc>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0" dirty="0">
                <a:solidFill>
                  <a:srgbClr val="E2E3E4"/>
                </a:solidFill>
                <a:latin typeface="Lucida Sans"/>
                <a:cs typeface="Lucida Sans"/>
              </a:rPr>
              <a:t>tactical</a:t>
            </a:r>
            <a:endParaRPr sz="1400">
              <a:latin typeface="Lucida Sans"/>
              <a:cs typeface="Lucida Sans"/>
            </a:endParaRPr>
          </a:p>
          <a:p>
            <a:pPr marL="12700" marR="396875">
              <a:lnSpc>
                <a:spcPts val="1600"/>
              </a:lnSpc>
              <a:spcBef>
                <a:spcPts val="80"/>
              </a:spcBef>
            </a:pPr>
            <a:r>
              <a:rPr sz="1400" spc="-50" dirty="0">
                <a:solidFill>
                  <a:srgbClr val="E2E3E4"/>
                </a:solidFill>
                <a:latin typeface="Arial"/>
                <a:cs typeface="Arial"/>
              </a:rPr>
              <a:t>Leverage</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acumen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dirty="0">
                <a:solidFill>
                  <a:srgbClr val="E2E3E4"/>
                </a:solidFill>
                <a:latin typeface="Arial"/>
                <a:cs typeface="Arial"/>
              </a:rPr>
              <a:t>build</a:t>
            </a:r>
            <a:r>
              <a:rPr sz="1400" spc="-95" dirty="0">
                <a:solidFill>
                  <a:srgbClr val="E2E3E4"/>
                </a:solidFill>
                <a:latin typeface="Arial"/>
                <a:cs typeface="Arial"/>
              </a:rPr>
              <a:t> </a:t>
            </a:r>
            <a:r>
              <a:rPr sz="1400" spc="5" dirty="0">
                <a:solidFill>
                  <a:srgbClr val="E2E3E4"/>
                </a:solidFill>
                <a:latin typeface="Arial"/>
                <a:cs typeface="Arial"/>
              </a:rPr>
              <a:t>upon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30" dirty="0">
                <a:solidFill>
                  <a:srgbClr val="E2E3E4"/>
                </a:solidFill>
                <a:latin typeface="Arial"/>
                <a:cs typeface="Arial"/>
              </a:rPr>
              <a:t>foundations.  </a:t>
            </a:r>
            <a:r>
              <a:rPr sz="1400" spc="-45" dirty="0">
                <a:solidFill>
                  <a:srgbClr val="E2E3E4"/>
                </a:solidFill>
                <a:latin typeface="Arial"/>
                <a:cs typeface="Arial"/>
              </a:rPr>
              <a:t>Create </a:t>
            </a:r>
            <a:r>
              <a:rPr sz="1400" spc="-80" dirty="0">
                <a:solidFill>
                  <a:srgbClr val="E2E3E4"/>
                </a:solidFill>
                <a:latin typeface="Arial"/>
                <a:cs typeface="Arial"/>
              </a:rPr>
              <a:t>success </a:t>
            </a:r>
            <a:r>
              <a:rPr sz="1400" spc="-10" dirty="0">
                <a:solidFill>
                  <a:srgbClr val="E2E3E4"/>
                </a:solidFill>
                <a:latin typeface="Arial"/>
                <a:cs typeface="Arial"/>
              </a:rPr>
              <a:t>through </a:t>
            </a:r>
            <a:r>
              <a:rPr sz="1400" spc="-45" dirty="0">
                <a:solidFill>
                  <a:srgbClr val="E2E3E4"/>
                </a:solidFill>
                <a:latin typeface="Arial"/>
                <a:cs typeface="Arial"/>
              </a:rPr>
              <a:t>focussed, </a:t>
            </a:r>
            <a:r>
              <a:rPr sz="1400" spc="-15" dirty="0">
                <a:solidFill>
                  <a:srgbClr val="E2E3E4"/>
                </a:solidFill>
                <a:latin typeface="Arial"/>
                <a:cs typeface="Arial"/>
              </a:rPr>
              <a:t>connected</a:t>
            </a:r>
            <a:r>
              <a:rPr sz="1400" spc="-235" dirty="0">
                <a:solidFill>
                  <a:srgbClr val="E2E3E4"/>
                </a:solidFill>
                <a:latin typeface="Arial"/>
                <a:cs typeface="Arial"/>
              </a:rPr>
              <a:t> </a:t>
            </a:r>
            <a:r>
              <a:rPr sz="1400" spc="-35" dirty="0">
                <a:solidFill>
                  <a:srgbClr val="E2E3E4"/>
                </a:solidFill>
                <a:latin typeface="Arial"/>
                <a:cs typeface="Arial"/>
              </a:rPr>
              <a:t>diversification.</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400"/>
              </a:spcBef>
            </a:pPr>
            <a:r>
              <a:rPr sz="1400" spc="20" dirty="0">
                <a:solidFill>
                  <a:srgbClr val="E2E3E4"/>
                </a:solidFill>
                <a:latin typeface="Lucida Sans"/>
                <a:cs typeface="Lucida Sans"/>
              </a:rPr>
              <a:t>Be</a:t>
            </a:r>
            <a:r>
              <a:rPr sz="1400" spc="-215" dirty="0">
                <a:solidFill>
                  <a:srgbClr val="E2E3E4"/>
                </a:solidFill>
                <a:latin typeface="Lucida Sans"/>
                <a:cs typeface="Lucida Sans"/>
              </a:rPr>
              <a:t> </a:t>
            </a:r>
            <a:r>
              <a:rPr sz="1400" spc="-75" dirty="0">
                <a:solidFill>
                  <a:srgbClr val="E2E3E4"/>
                </a:solidFill>
                <a:latin typeface="Lucida Sans"/>
                <a:cs typeface="Lucida Sans"/>
              </a:rPr>
              <a:t>trusted</a:t>
            </a:r>
            <a:endParaRPr sz="1400">
              <a:latin typeface="Lucida Sans"/>
              <a:cs typeface="Lucida Sans"/>
            </a:endParaRPr>
          </a:p>
          <a:p>
            <a:pPr marL="12700" marR="112395">
              <a:lnSpc>
                <a:spcPts val="1600"/>
              </a:lnSpc>
              <a:spcBef>
                <a:spcPts val="80"/>
              </a:spcBef>
            </a:pPr>
            <a:r>
              <a:rPr sz="1400" spc="-40" dirty="0">
                <a:solidFill>
                  <a:srgbClr val="E2E3E4"/>
                </a:solidFill>
                <a:latin typeface="Arial"/>
                <a:cs typeface="Arial"/>
              </a:rPr>
              <a:t>We</a:t>
            </a:r>
            <a:r>
              <a:rPr sz="1400" spc="-90" dirty="0">
                <a:solidFill>
                  <a:srgbClr val="E2E3E4"/>
                </a:solidFill>
                <a:latin typeface="Arial"/>
                <a:cs typeface="Arial"/>
              </a:rPr>
              <a:t> </a:t>
            </a:r>
            <a:r>
              <a:rPr sz="1400" spc="-35" dirty="0">
                <a:solidFill>
                  <a:srgbClr val="E2E3E4"/>
                </a:solidFill>
                <a:latin typeface="Arial"/>
                <a:cs typeface="Arial"/>
              </a:rPr>
              <a:t>maintain</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10" dirty="0">
                <a:solidFill>
                  <a:srgbClr val="E2E3E4"/>
                </a:solidFill>
                <a:latin typeface="Arial"/>
                <a:cs typeface="Arial"/>
              </a:rPr>
              <a:t>reputation</a:t>
            </a:r>
            <a:r>
              <a:rPr sz="1400" spc="-90" dirty="0">
                <a:solidFill>
                  <a:srgbClr val="E2E3E4"/>
                </a:solidFill>
                <a:latin typeface="Arial"/>
                <a:cs typeface="Arial"/>
              </a:rPr>
              <a:t> </a:t>
            </a:r>
            <a:r>
              <a:rPr sz="1400" spc="-5" dirty="0">
                <a:solidFill>
                  <a:srgbClr val="E2E3E4"/>
                </a:solidFill>
                <a:latin typeface="Arial"/>
                <a:cs typeface="Arial"/>
              </a:rPr>
              <a:t>for</a:t>
            </a:r>
            <a:r>
              <a:rPr sz="1400" spc="-90" dirty="0">
                <a:solidFill>
                  <a:srgbClr val="E2E3E4"/>
                </a:solidFill>
                <a:latin typeface="Arial"/>
                <a:cs typeface="Arial"/>
              </a:rPr>
              <a:t> </a:t>
            </a:r>
            <a:r>
              <a:rPr sz="1400" spc="-35" dirty="0">
                <a:solidFill>
                  <a:srgbClr val="E2E3E4"/>
                </a:solidFill>
                <a:latin typeface="Arial"/>
                <a:cs typeface="Arial"/>
              </a:rPr>
              <a:t>reliably</a:t>
            </a:r>
            <a:r>
              <a:rPr sz="1400" spc="-90" dirty="0">
                <a:solidFill>
                  <a:srgbClr val="E2E3E4"/>
                </a:solidFill>
                <a:latin typeface="Arial"/>
                <a:cs typeface="Arial"/>
              </a:rPr>
              <a:t> </a:t>
            </a:r>
            <a:r>
              <a:rPr sz="1400" spc="-5" dirty="0">
                <a:solidFill>
                  <a:srgbClr val="E2E3E4"/>
                </a:solidFill>
                <a:latin typeface="Arial"/>
                <a:cs typeface="Arial"/>
              </a:rPr>
              <a:t>supporting</a:t>
            </a:r>
            <a:r>
              <a:rPr sz="1400" spc="-90" dirty="0">
                <a:solidFill>
                  <a:srgbClr val="E2E3E4"/>
                </a:solidFill>
                <a:latin typeface="Arial"/>
                <a:cs typeface="Arial"/>
              </a:rPr>
              <a:t> </a:t>
            </a:r>
            <a:r>
              <a:rPr sz="1400" spc="-10" dirty="0">
                <a:solidFill>
                  <a:srgbClr val="E2E3E4"/>
                </a:solidFill>
                <a:latin typeface="Arial"/>
                <a:cs typeface="Arial"/>
              </a:rPr>
              <a:t>our</a:t>
            </a:r>
            <a:r>
              <a:rPr sz="1400" spc="-90" dirty="0">
                <a:solidFill>
                  <a:srgbClr val="E2E3E4"/>
                </a:solidFill>
                <a:latin typeface="Arial"/>
                <a:cs typeface="Arial"/>
              </a:rPr>
              <a:t> </a:t>
            </a:r>
            <a:r>
              <a:rPr sz="1400" spc="-35" dirty="0">
                <a:solidFill>
                  <a:srgbClr val="E2E3E4"/>
                </a:solidFill>
                <a:latin typeface="Arial"/>
                <a:cs typeface="Arial"/>
              </a:rPr>
              <a:t>partnerships,  </a:t>
            </a:r>
            <a:r>
              <a:rPr sz="1400" spc="-10" dirty="0">
                <a:solidFill>
                  <a:srgbClr val="E2E3E4"/>
                </a:solidFill>
                <a:latin typeface="Arial"/>
                <a:cs typeface="Arial"/>
              </a:rPr>
              <a:t>through</a:t>
            </a:r>
            <a:r>
              <a:rPr sz="1400" spc="-85" dirty="0">
                <a:solidFill>
                  <a:srgbClr val="E2E3E4"/>
                </a:solidFill>
                <a:latin typeface="Arial"/>
                <a:cs typeface="Arial"/>
              </a:rPr>
              <a:t> </a:t>
            </a:r>
            <a:r>
              <a:rPr sz="1400" spc="-25" dirty="0">
                <a:solidFill>
                  <a:srgbClr val="E2E3E4"/>
                </a:solidFill>
                <a:latin typeface="Arial"/>
                <a:cs typeface="Arial"/>
              </a:rPr>
              <a:t>individual</a:t>
            </a:r>
            <a:r>
              <a:rPr sz="1400" spc="-85" dirty="0">
                <a:solidFill>
                  <a:srgbClr val="E2E3E4"/>
                </a:solidFill>
                <a:latin typeface="Arial"/>
                <a:cs typeface="Arial"/>
              </a:rPr>
              <a:t> </a:t>
            </a:r>
            <a:r>
              <a:rPr sz="1400" spc="-15" dirty="0">
                <a:solidFill>
                  <a:srgbClr val="E2E3E4"/>
                </a:solidFill>
                <a:latin typeface="Arial"/>
                <a:cs typeface="Arial"/>
              </a:rPr>
              <a:t>development</a:t>
            </a:r>
            <a:r>
              <a:rPr sz="1400" spc="-85" dirty="0">
                <a:solidFill>
                  <a:srgbClr val="E2E3E4"/>
                </a:solidFill>
                <a:latin typeface="Arial"/>
                <a:cs typeface="Arial"/>
              </a:rPr>
              <a:t> </a:t>
            </a:r>
            <a:r>
              <a:rPr sz="1400" spc="-20" dirty="0">
                <a:solidFill>
                  <a:srgbClr val="E2E3E4"/>
                </a:solidFill>
                <a:latin typeface="Arial"/>
                <a:cs typeface="Arial"/>
              </a:rPr>
              <a:t>and</a:t>
            </a:r>
            <a:r>
              <a:rPr sz="1400" spc="-85" dirty="0">
                <a:solidFill>
                  <a:srgbClr val="E2E3E4"/>
                </a:solidFill>
                <a:latin typeface="Arial"/>
                <a:cs typeface="Arial"/>
              </a:rPr>
              <a:t> </a:t>
            </a:r>
            <a:r>
              <a:rPr sz="1400" spc="-60" dirty="0">
                <a:solidFill>
                  <a:srgbClr val="E2E3E4"/>
                </a:solidFill>
                <a:latin typeface="Arial"/>
                <a:cs typeface="Arial"/>
              </a:rPr>
              <a:t>market-savvy</a:t>
            </a:r>
            <a:r>
              <a:rPr sz="1400" spc="-85" dirty="0">
                <a:solidFill>
                  <a:srgbClr val="E2E3E4"/>
                </a:solidFill>
                <a:latin typeface="Arial"/>
                <a:cs typeface="Arial"/>
              </a:rPr>
              <a:t> </a:t>
            </a:r>
            <a:r>
              <a:rPr sz="1400" spc="-50" dirty="0">
                <a:solidFill>
                  <a:srgbClr val="E2E3E4"/>
                </a:solidFill>
                <a:latin typeface="Arial"/>
                <a:cs typeface="Arial"/>
              </a:rPr>
              <a:t>shared</a:t>
            </a:r>
            <a:r>
              <a:rPr sz="1400" spc="-85" dirty="0">
                <a:solidFill>
                  <a:srgbClr val="E2E3E4"/>
                </a:solidFill>
                <a:latin typeface="Arial"/>
                <a:cs typeface="Arial"/>
              </a:rPr>
              <a:t> </a:t>
            </a:r>
            <a:r>
              <a:rPr sz="1400" spc="-60" dirty="0">
                <a:solidFill>
                  <a:srgbClr val="E2E3E4"/>
                </a:solidFill>
                <a:latin typeface="Arial"/>
                <a:cs typeface="Arial"/>
              </a:rPr>
              <a:t>services.</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395"/>
              </a:spcBef>
            </a:pPr>
            <a:r>
              <a:rPr sz="1400" spc="20" dirty="0">
                <a:solidFill>
                  <a:srgbClr val="E2E3E4"/>
                </a:solidFill>
                <a:latin typeface="Lucida Sans"/>
                <a:cs typeface="Lucida Sans"/>
              </a:rPr>
              <a:t>Be</a:t>
            </a:r>
            <a:r>
              <a:rPr sz="1400" spc="-200" dirty="0">
                <a:solidFill>
                  <a:srgbClr val="E2E3E4"/>
                </a:solidFill>
                <a:latin typeface="Lucida Sans"/>
                <a:cs typeface="Lucida Sans"/>
              </a:rPr>
              <a:t> </a:t>
            </a:r>
            <a:r>
              <a:rPr sz="1400" spc="-75" dirty="0">
                <a:solidFill>
                  <a:srgbClr val="E2E3E4"/>
                </a:solidFill>
                <a:latin typeface="Lucida Sans"/>
                <a:cs typeface="Lucida Sans"/>
              </a:rPr>
              <a:t>agile</a:t>
            </a:r>
            <a:endParaRPr sz="1400">
              <a:latin typeface="Lucida Sans"/>
              <a:cs typeface="Lucida Sans"/>
            </a:endParaRPr>
          </a:p>
          <a:p>
            <a:pPr marL="12700" marR="481330">
              <a:lnSpc>
                <a:spcPts val="1600"/>
              </a:lnSpc>
              <a:spcBef>
                <a:spcPts val="75"/>
              </a:spcBef>
            </a:pPr>
            <a:r>
              <a:rPr sz="1400" spc="-40" dirty="0">
                <a:solidFill>
                  <a:srgbClr val="E2E3E4"/>
                </a:solidFill>
                <a:latin typeface="Arial"/>
                <a:cs typeface="Arial"/>
              </a:rPr>
              <a:t>We</a:t>
            </a:r>
            <a:r>
              <a:rPr sz="1400" spc="-95" dirty="0">
                <a:solidFill>
                  <a:srgbClr val="E2E3E4"/>
                </a:solidFill>
                <a:latin typeface="Arial"/>
                <a:cs typeface="Arial"/>
              </a:rPr>
              <a:t> </a:t>
            </a:r>
            <a:r>
              <a:rPr sz="1400" spc="-25" dirty="0">
                <a:solidFill>
                  <a:srgbClr val="E2E3E4"/>
                </a:solidFill>
                <a:latin typeface="Arial"/>
                <a:cs typeface="Arial"/>
              </a:rPr>
              <a:t>continue</a:t>
            </a:r>
            <a:r>
              <a:rPr sz="1400" spc="-95" dirty="0">
                <a:solidFill>
                  <a:srgbClr val="E2E3E4"/>
                </a:solidFill>
                <a:latin typeface="Arial"/>
                <a:cs typeface="Arial"/>
              </a:rPr>
              <a:t> </a:t>
            </a:r>
            <a:r>
              <a:rPr sz="1400" spc="5" dirty="0">
                <a:solidFill>
                  <a:srgbClr val="E2E3E4"/>
                </a:solidFill>
                <a:latin typeface="Arial"/>
                <a:cs typeface="Arial"/>
              </a:rPr>
              <a:t>on</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5" dirty="0">
                <a:solidFill>
                  <a:srgbClr val="E2E3E4"/>
                </a:solidFill>
                <a:latin typeface="Arial"/>
                <a:cs typeface="Arial"/>
              </a:rPr>
              <a:t>path</a:t>
            </a:r>
            <a:r>
              <a:rPr sz="1400" spc="-95" dirty="0">
                <a:solidFill>
                  <a:srgbClr val="E2E3E4"/>
                </a:solidFill>
                <a:latin typeface="Arial"/>
                <a:cs typeface="Arial"/>
              </a:rPr>
              <a:t> </a:t>
            </a:r>
            <a:r>
              <a:rPr sz="1400" spc="10" dirty="0">
                <a:solidFill>
                  <a:srgbClr val="E2E3E4"/>
                </a:solidFill>
                <a:latin typeface="Arial"/>
                <a:cs typeface="Arial"/>
              </a:rPr>
              <a:t>of</a:t>
            </a:r>
            <a:r>
              <a:rPr sz="1400" spc="-95" dirty="0">
                <a:solidFill>
                  <a:srgbClr val="E2E3E4"/>
                </a:solidFill>
                <a:latin typeface="Arial"/>
                <a:cs typeface="Arial"/>
              </a:rPr>
              <a:t> </a:t>
            </a:r>
            <a:r>
              <a:rPr sz="1400" spc="5" dirty="0">
                <a:solidFill>
                  <a:srgbClr val="E2E3E4"/>
                </a:solidFill>
                <a:latin typeface="Arial"/>
                <a:cs typeface="Arial"/>
              </a:rPr>
              <a:t>growth</a:t>
            </a:r>
            <a:r>
              <a:rPr sz="1400" spc="-95" dirty="0">
                <a:solidFill>
                  <a:srgbClr val="E2E3E4"/>
                </a:solidFill>
                <a:latin typeface="Arial"/>
                <a:cs typeface="Arial"/>
              </a:rPr>
              <a:t> </a:t>
            </a:r>
            <a:r>
              <a:rPr sz="1400" spc="-10" dirty="0">
                <a:solidFill>
                  <a:srgbClr val="E2E3E4"/>
                </a:solidFill>
                <a:latin typeface="Arial"/>
                <a:cs typeface="Arial"/>
              </a:rPr>
              <a:t>with</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15" dirty="0">
                <a:solidFill>
                  <a:srgbClr val="E2E3E4"/>
                </a:solidFill>
                <a:latin typeface="Arial"/>
                <a:cs typeface="Arial"/>
              </a:rPr>
              <a:t>fluid,</a:t>
            </a:r>
            <a:r>
              <a:rPr sz="1400" spc="-95" dirty="0">
                <a:solidFill>
                  <a:srgbClr val="E2E3E4"/>
                </a:solidFill>
                <a:latin typeface="Arial"/>
                <a:cs typeface="Arial"/>
              </a:rPr>
              <a:t> </a:t>
            </a:r>
            <a:r>
              <a:rPr sz="1400" spc="-15" dirty="0">
                <a:solidFill>
                  <a:srgbClr val="E2E3E4"/>
                </a:solidFill>
                <a:latin typeface="Arial"/>
                <a:cs typeface="Arial"/>
              </a:rPr>
              <a:t>efficient</a:t>
            </a:r>
            <a:r>
              <a:rPr sz="1400" spc="-95" dirty="0">
                <a:solidFill>
                  <a:srgbClr val="E2E3E4"/>
                </a:solidFill>
                <a:latin typeface="Arial"/>
                <a:cs typeface="Arial"/>
              </a:rPr>
              <a:t> </a:t>
            </a:r>
            <a:r>
              <a:rPr sz="1400" spc="-60" dirty="0">
                <a:solidFill>
                  <a:srgbClr val="E2E3E4"/>
                </a:solidFill>
                <a:latin typeface="Arial"/>
                <a:cs typeface="Arial"/>
              </a:rPr>
              <a:t>business  </a:t>
            </a:r>
            <a:r>
              <a:rPr sz="1400" spc="5" dirty="0">
                <a:solidFill>
                  <a:srgbClr val="E2E3E4"/>
                </a:solidFill>
                <a:latin typeface="Arial"/>
                <a:cs typeface="Arial"/>
              </a:rPr>
              <a:t>model</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considered,</a:t>
            </a:r>
            <a:r>
              <a:rPr sz="1400" spc="-100" dirty="0">
                <a:solidFill>
                  <a:srgbClr val="E2E3E4"/>
                </a:solidFill>
                <a:latin typeface="Arial"/>
                <a:cs typeface="Arial"/>
              </a:rPr>
              <a:t> </a:t>
            </a:r>
            <a:r>
              <a:rPr sz="1400" spc="-15" dirty="0">
                <a:solidFill>
                  <a:srgbClr val="E2E3E4"/>
                </a:solidFill>
                <a:latin typeface="Arial"/>
                <a:cs typeface="Arial"/>
              </a:rPr>
              <a:t>nimble</a:t>
            </a:r>
            <a:r>
              <a:rPr sz="1400" spc="-100" dirty="0">
                <a:solidFill>
                  <a:srgbClr val="E2E3E4"/>
                </a:solidFill>
                <a:latin typeface="Arial"/>
                <a:cs typeface="Arial"/>
              </a:rPr>
              <a:t> </a:t>
            </a:r>
            <a:r>
              <a:rPr sz="1400" spc="-30" dirty="0">
                <a:solidFill>
                  <a:srgbClr val="E2E3E4"/>
                </a:solidFill>
                <a:latin typeface="Arial"/>
                <a:cs typeface="Arial"/>
              </a:rPr>
              <a:t>acquisition</a:t>
            </a:r>
            <a:r>
              <a:rPr sz="1400" spc="-100" dirty="0">
                <a:solidFill>
                  <a:srgbClr val="E2E3E4"/>
                </a:solidFill>
                <a:latin typeface="Arial"/>
                <a:cs typeface="Arial"/>
              </a:rPr>
              <a:t> </a:t>
            </a:r>
            <a:r>
              <a:rPr sz="1400" spc="-50" dirty="0">
                <a:solidFill>
                  <a:srgbClr val="E2E3E4"/>
                </a:solidFill>
                <a:latin typeface="Arial"/>
                <a:cs typeface="Arial"/>
              </a:rPr>
              <a:t>process.</a:t>
            </a:r>
            <a:endParaRPr sz="1400">
              <a:latin typeface="Arial"/>
              <a:cs typeface="Arial"/>
            </a:endParaRPr>
          </a:p>
          <a:p>
            <a:pPr>
              <a:lnSpc>
                <a:spcPct val="100000"/>
              </a:lnSpc>
            </a:pPr>
            <a:endParaRPr sz="1900">
              <a:latin typeface="Times New Roman"/>
              <a:cs typeface="Times New Roman"/>
            </a:endParaRPr>
          </a:p>
          <a:p>
            <a:pPr marL="12700">
              <a:lnSpc>
                <a:spcPts val="1639"/>
              </a:lnSpc>
              <a:spcBef>
                <a:spcPts val="1395"/>
              </a:spcBef>
            </a:pPr>
            <a:r>
              <a:rPr sz="1400" spc="20" dirty="0">
                <a:solidFill>
                  <a:srgbClr val="58595B"/>
                </a:solidFill>
                <a:latin typeface="Lucida Sans"/>
                <a:cs typeface="Lucida Sans"/>
              </a:rPr>
              <a:t>Be</a:t>
            </a:r>
            <a:r>
              <a:rPr sz="1400" spc="-175" dirty="0">
                <a:solidFill>
                  <a:srgbClr val="58595B"/>
                </a:solidFill>
                <a:latin typeface="Lucida Sans"/>
                <a:cs typeface="Lucida Sans"/>
              </a:rPr>
              <a:t> </a:t>
            </a:r>
            <a:r>
              <a:rPr sz="1400" spc="-65" dirty="0">
                <a:solidFill>
                  <a:srgbClr val="58595B"/>
                </a:solidFill>
                <a:latin typeface="Lucida Sans"/>
                <a:cs typeface="Lucida Sans"/>
              </a:rPr>
              <a:t>attractive</a:t>
            </a:r>
            <a:endParaRPr sz="1400">
              <a:latin typeface="Lucida Sans"/>
              <a:cs typeface="Lucida Sans"/>
            </a:endParaRPr>
          </a:p>
          <a:p>
            <a:pPr marL="12700" marR="5080">
              <a:lnSpc>
                <a:spcPts val="1600"/>
              </a:lnSpc>
              <a:spcBef>
                <a:spcPts val="75"/>
              </a:spcBef>
            </a:pPr>
            <a:r>
              <a:rPr sz="1400" dirty="0">
                <a:solidFill>
                  <a:srgbClr val="58595B"/>
                </a:solidFill>
                <a:latin typeface="Arial"/>
                <a:cs typeface="Arial"/>
              </a:rPr>
              <a:t>Our </a:t>
            </a:r>
            <a:r>
              <a:rPr sz="1400" spc="-25" dirty="0">
                <a:solidFill>
                  <a:srgbClr val="58595B"/>
                </a:solidFill>
                <a:latin typeface="Arial"/>
                <a:cs typeface="Arial"/>
              </a:rPr>
              <a:t>collective </a:t>
            </a:r>
            <a:r>
              <a:rPr sz="1400" spc="10" dirty="0">
                <a:solidFill>
                  <a:srgbClr val="58595B"/>
                </a:solidFill>
                <a:latin typeface="Arial"/>
                <a:cs typeface="Arial"/>
              </a:rPr>
              <a:t>of </a:t>
            </a:r>
            <a:r>
              <a:rPr sz="1400" spc="-25" dirty="0">
                <a:solidFill>
                  <a:srgbClr val="58595B"/>
                </a:solidFill>
                <a:latin typeface="Arial"/>
                <a:cs typeface="Arial"/>
              </a:rPr>
              <a:t>exciting </a:t>
            </a:r>
            <a:r>
              <a:rPr sz="1400" spc="-60" dirty="0">
                <a:solidFill>
                  <a:srgbClr val="58595B"/>
                </a:solidFill>
                <a:latin typeface="Arial"/>
                <a:cs typeface="Arial"/>
              </a:rPr>
              <a:t>business </a:t>
            </a:r>
            <a:r>
              <a:rPr sz="1400" spc="-50" dirty="0">
                <a:solidFill>
                  <a:srgbClr val="58595B"/>
                </a:solidFill>
                <a:latin typeface="Arial"/>
                <a:cs typeface="Arial"/>
              </a:rPr>
              <a:t>ventures are </a:t>
            </a:r>
            <a:r>
              <a:rPr sz="1400" spc="-20" dirty="0">
                <a:solidFill>
                  <a:srgbClr val="58595B"/>
                </a:solidFill>
                <a:latin typeface="Arial"/>
                <a:cs typeface="Arial"/>
              </a:rPr>
              <a:t>respected within </a:t>
            </a:r>
            <a:r>
              <a:rPr sz="1400" dirty="0">
                <a:solidFill>
                  <a:srgbClr val="58595B"/>
                </a:solidFill>
                <a:latin typeface="Arial"/>
                <a:cs typeface="Arial"/>
              </a:rPr>
              <a:t>the  </a:t>
            </a:r>
            <a:r>
              <a:rPr sz="1400" spc="-20" dirty="0">
                <a:solidFill>
                  <a:srgbClr val="58595B"/>
                </a:solidFill>
                <a:latin typeface="Arial"/>
                <a:cs typeface="Arial"/>
              </a:rPr>
              <a:t>industry</a:t>
            </a:r>
            <a:r>
              <a:rPr sz="1400" spc="-95" dirty="0">
                <a:solidFill>
                  <a:srgbClr val="58595B"/>
                </a:solidFill>
                <a:latin typeface="Arial"/>
                <a:cs typeface="Arial"/>
              </a:rPr>
              <a:t> </a:t>
            </a:r>
            <a:r>
              <a:rPr sz="1400" spc="-20" dirty="0">
                <a:solidFill>
                  <a:srgbClr val="58595B"/>
                </a:solidFill>
                <a:latin typeface="Arial"/>
                <a:cs typeface="Arial"/>
              </a:rPr>
              <a:t>and</a:t>
            </a:r>
            <a:r>
              <a:rPr sz="1400" spc="-95" dirty="0">
                <a:solidFill>
                  <a:srgbClr val="58595B"/>
                </a:solidFill>
                <a:latin typeface="Arial"/>
                <a:cs typeface="Arial"/>
              </a:rPr>
              <a:t> </a:t>
            </a:r>
            <a:r>
              <a:rPr sz="1400" spc="-50" dirty="0">
                <a:solidFill>
                  <a:srgbClr val="58595B"/>
                </a:solidFill>
                <a:latin typeface="Arial"/>
                <a:cs typeface="Arial"/>
              </a:rPr>
              <a:t>are</a:t>
            </a:r>
            <a:r>
              <a:rPr sz="1400" spc="-95" dirty="0">
                <a:solidFill>
                  <a:srgbClr val="58595B"/>
                </a:solidFill>
                <a:latin typeface="Arial"/>
                <a:cs typeface="Arial"/>
              </a:rPr>
              <a:t> </a:t>
            </a:r>
            <a:r>
              <a:rPr sz="1400" dirty="0">
                <a:solidFill>
                  <a:srgbClr val="58595B"/>
                </a:solidFill>
                <a:latin typeface="Arial"/>
                <a:cs typeface="Arial"/>
              </a:rPr>
              <a:t>the</a:t>
            </a:r>
            <a:r>
              <a:rPr sz="1400" spc="-95" dirty="0">
                <a:solidFill>
                  <a:srgbClr val="58595B"/>
                </a:solidFill>
                <a:latin typeface="Arial"/>
                <a:cs typeface="Arial"/>
              </a:rPr>
              <a:t> </a:t>
            </a:r>
            <a:r>
              <a:rPr sz="1400" spc="-65" dirty="0">
                <a:solidFill>
                  <a:srgbClr val="58595B"/>
                </a:solidFill>
                <a:latin typeface="Arial"/>
                <a:cs typeface="Arial"/>
              </a:rPr>
              <a:t>key</a:t>
            </a:r>
            <a:r>
              <a:rPr sz="1400" spc="-95" dirty="0">
                <a:solidFill>
                  <a:srgbClr val="58595B"/>
                </a:solidFill>
                <a:latin typeface="Arial"/>
                <a:cs typeface="Arial"/>
              </a:rPr>
              <a:t> </a:t>
            </a:r>
            <a:r>
              <a:rPr sz="1400" spc="35" dirty="0">
                <a:solidFill>
                  <a:srgbClr val="58595B"/>
                </a:solidFill>
                <a:latin typeface="Arial"/>
                <a:cs typeface="Arial"/>
              </a:rPr>
              <a:t>to</a:t>
            </a:r>
            <a:r>
              <a:rPr sz="1400" spc="-95" dirty="0">
                <a:solidFill>
                  <a:srgbClr val="58595B"/>
                </a:solidFill>
                <a:latin typeface="Arial"/>
                <a:cs typeface="Arial"/>
              </a:rPr>
              <a:t> </a:t>
            </a:r>
            <a:r>
              <a:rPr sz="1400" spc="-10" dirty="0">
                <a:solidFill>
                  <a:srgbClr val="58595B"/>
                </a:solidFill>
                <a:latin typeface="Arial"/>
                <a:cs typeface="Arial"/>
              </a:rPr>
              <a:t>our</a:t>
            </a:r>
            <a:r>
              <a:rPr sz="1400" spc="-95" dirty="0">
                <a:solidFill>
                  <a:srgbClr val="58595B"/>
                </a:solidFill>
                <a:latin typeface="Arial"/>
                <a:cs typeface="Arial"/>
              </a:rPr>
              <a:t> </a:t>
            </a:r>
            <a:r>
              <a:rPr sz="1400" spc="-15" dirty="0">
                <a:solidFill>
                  <a:srgbClr val="58595B"/>
                </a:solidFill>
                <a:latin typeface="Arial"/>
                <a:cs typeface="Arial"/>
              </a:rPr>
              <a:t>continued</a:t>
            </a:r>
            <a:r>
              <a:rPr sz="1400" spc="-95" dirty="0">
                <a:solidFill>
                  <a:srgbClr val="58595B"/>
                </a:solidFill>
                <a:latin typeface="Arial"/>
                <a:cs typeface="Arial"/>
              </a:rPr>
              <a:t> </a:t>
            </a:r>
            <a:r>
              <a:rPr sz="1400" spc="-15" dirty="0">
                <a:solidFill>
                  <a:srgbClr val="58595B"/>
                </a:solidFill>
                <a:latin typeface="Arial"/>
                <a:cs typeface="Arial"/>
              </a:rPr>
              <a:t>development</a:t>
            </a:r>
            <a:r>
              <a:rPr sz="1400" spc="-95" dirty="0">
                <a:solidFill>
                  <a:srgbClr val="58595B"/>
                </a:solidFill>
                <a:latin typeface="Arial"/>
                <a:cs typeface="Arial"/>
              </a:rPr>
              <a:t> </a:t>
            </a:r>
            <a:r>
              <a:rPr sz="1400" spc="-20" dirty="0">
                <a:solidFill>
                  <a:srgbClr val="58595B"/>
                </a:solidFill>
                <a:latin typeface="Arial"/>
                <a:cs typeface="Arial"/>
              </a:rPr>
              <a:t>and</a:t>
            </a:r>
            <a:r>
              <a:rPr sz="1400" spc="-95" dirty="0">
                <a:solidFill>
                  <a:srgbClr val="58595B"/>
                </a:solidFill>
                <a:latin typeface="Arial"/>
                <a:cs typeface="Arial"/>
              </a:rPr>
              <a:t> </a:t>
            </a:r>
            <a:r>
              <a:rPr sz="1400" spc="-25" dirty="0">
                <a:solidFill>
                  <a:srgbClr val="58595B"/>
                </a:solidFill>
                <a:latin typeface="Arial"/>
                <a:cs typeface="Arial"/>
              </a:rPr>
              <a:t>strength.</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11927" y="369531"/>
            <a:ext cx="3109277" cy="46673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106680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inventory</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8" name="object 8"/>
          <p:cNvSpPr/>
          <p:nvPr/>
        </p:nvSpPr>
        <p:spPr>
          <a:xfrm>
            <a:off x="9185381" y="2706714"/>
            <a:ext cx="92710" cy="129539"/>
          </a:xfrm>
          <a:custGeom>
            <a:avLst/>
            <a:gdLst/>
            <a:ahLst/>
            <a:cxnLst/>
            <a:rect l="l" t="t" r="r" b="b"/>
            <a:pathLst>
              <a:path w="92709" h="129539">
                <a:moveTo>
                  <a:pt x="82750" y="115214"/>
                </a:moveTo>
                <a:lnTo>
                  <a:pt x="24358" y="115214"/>
                </a:lnTo>
                <a:lnTo>
                  <a:pt x="27089" y="120307"/>
                </a:lnTo>
                <a:lnTo>
                  <a:pt x="31114" y="123926"/>
                </a:lnTo>
                <a:lnTo>
                  <a:pt x="41782" y="128193"/>
                </a:lnTo>
                <a:lnTo>
                  <a:pt x="47840" y="129260"/>
                </a:lnTo>
                <a:lnTo>
                  <a:pt x="59207" y="129260"/>
                </a:lnTo>
                <a:lnTo>
                  <a:pt x="63766" y="128308"/>
                </a:lnTo>
                <a:lnTo>
                  <a:pt x="72770" y="124523"/>
                </a:lnTo>
                <a:lnTo>
                  <a:pt x="76847" y="121615"/>
                </a:lnTo>
                <a:lnTo>
                  <a:pt x="82750" y="115214"/>
                </a:lnTo>
                <a:close/>
              </a:path>
              <a:path w="92709" h="129539">
                <a:moveTo>
                  <a:pt x="25247" y="0"/>
                </a:moveTo>
                <a:lnTo>
                  <a:pt x="0" y="0"/>
                </a:lnTo>
                <a:lnTo>
                  <a:pt x="0" y="126949"/>
                </a:lnTo>
                <a:lnTo>
                  <a:pt x="24015" y="126949"/>
                </a:lnTo>
                <a:lnTo>
                  <a:pt x="24015" y="115214"/>
                </a:lnTo>
                <a:lnTo>
                  <a:pt x="82750" y="115214"/>
                </a:lnTo>
                <a:lnTo>
                  <a:pt x="84073" y="113779"/>
                </a:lnTo>
                <a:lnTo>
                  <a:pt x="86041" y="110401"/>
                </a:lnTo>
                <a:lnTo>
                  <a:pt x="42189" y="110401"/>
                </a:lnTo>
                <a:lnTo>
                  <a:pt x="38988" y="109613"/>
                </a:lnTo>
                <a:lnTo>
                  <a:pt x="24358" y="84861"/>
                </a:lnTo>
                <a:lnTo>
                  <a:pt x="24358" y="77165"/>
                </a:lnTo>
                <a:lnTo>
                  <a:pt x="24777" y="73418"/>
                </a:lnTo>
                <a:lnTo>
                  <a:pt x="25615" y="69875"/>
                </a:lnTo>
                <a:lnTo>
                  <a:pt x="26428" y="66306"/>
                </a:lnTo>
                <a:lnTo>
                  <a:pt x="42189" y="51562"/>
                </a:lnTo>
                <a:lnTo>
                  <a:pt x="86149" y="51562"/>
                </a:lnTo>
                <a:lnTo>
                  <a:pt x="84073" y="48006"/>
                </a:lnTo>
                <a:lnTo>
                  <a:pt x="82419" y="46215"/>
                </a:lnTo>
                <a:lnTo>
                  <a:pt x="25247" y="46215"/>
                </a:lnTo>
                <a:lnTo>
                  <a:pt x="25247" y="0"/>
                </a:lnTo>
                <a:close/>
              </a:path>
              <a:path w="92709" h="129539">
                <a:moveTo>
                  <a:pt x="86149" y="51562"/>
                </a:moveTo>
                <a:lnTo>
                  <a:pt x="49669" y="51562"/>
                </a:lnTo>
                <a:lnTo>
                  <a:pt x="52895" y="52362"/>
                </a:lnTo>
                <a:lnTo>
                  <a:pt x="58229" y="55562"/>
                </a:lnTo>
                <a:lnTo>
                  <a:pt x="67386" y="77165"/>
                </a:lnTo>
                <a:lnTo>
                  <a:pt x="67386" y="84861"/>
                </a:lnTo>
                <a:lnTo>
                  <a:pt x="49669" y="110401"/>
                </a:lnTo>
                <a:lnTo>
                  <a:pt x="86041" y="110401"/>
                </a:lnTo>
                <a:lnTo>
                  <a:pt x="86994" y="108762"/>
                </a:lnTo>
                <a:lnTo>
                  <a:pt x="91503" y="96570"/>
                </a:lnTo>
                <a:lnTo>
                  <a:pt x="92633" y="89319"/>
                </a:lnTo>
                <a:lnTo>
                  <a:pt x="92633" y="72478"/>
                </a:lnTo>
                <a:lnTo>
                  <a:pt x="91503" y="65214"/>
                </a:lnTo>
                <a:lnTo>
                  <a:pt x="86994" y="53009"/>
                </a:lnTo>
                <a:lnTo>
                  <a:pt x="86149" y="51562"/>
                </a:lnTo>
                <a:close/>
              </a:path>
              <a:path w="92709" h="129539">
                <a:moveTo>
                  <a:pt x="59207" y="32537"/>
                </a:moveTo>
                <a:lnTo>
                  <a:pt x="48907" y="32537"/>
                </a:lnTo>
                <a:lnTo>
                  <a:pt x="43408" y="33629"/>
                </a:lnTo>
                <a:lnTo>
                  <a:pt x="32867" y="38023"/>
                </a:lnTo>
                <a:lnTo>
                  <a:pt x="28689" y="41478"/>
                </a:lnTo>
                <a:lnTo>
                  <a:pt x="25615" y="46215"/>
                </a:lnTo>
                <a:lnTo>
                  <a:pt x="82419" y="46215"/>
                </a:lnTo>
                <a:lnTo>
                  <a:pt x="76847" y="40182"/>
                </a:lnTo>
                <a:lnTo>
                  <a:pt x="72770" y="37274"/>
                </a:lnTo>
                <a:lnTo>
                  <a:pt x="63766" y="33477"/>
                </a:lnTo>
                <a:lnTo>
                  <a:pt x="59207" y="32537"/>
                </a:lnTo>
                <a:close/>
              </a:path>
            </a:pathLst>
          </a:custGeom>
          <a:solidFill>
            <a:srgbClr val="FFFFFF"/>
          </a:solidFill>
        </p:spPr>
        <p:txBody>
          <a:bodyPr wrap="square" lIns="0" tIns="0" rIns="0" bIns="0" rtlCol="0"/>
          <a:lstStyle/>
          <a:p>
            <a:endParaRPr/>
          </a:p>
        </p:txBody>
      </p:sp>
      <p:sp>
        <p:nvSpPr>
          <p:cNvPr id="9" name="object 9"/>
          <p:cNvSpPr/>
          <p:nvPr/>
        </p:nvSpPr>
        <p:spPr>
          <a:xfrm>
            <a:off x="9272227" y="2706938"/>
            <a:ext cx="38735" cy="42545"/>
          </a:xfrm>
          <a:custGeom>
            <a:avLst/>
            <a:gdLst/>
            <a:ahLst/>
            <a:cxnLst/>
            <a:rect l="l" t="t" r="r" b="b"/>
            <a:pathLst>
              <a:path w="38734" h="42544">
                <a:moveTo>
                  <a:pt x="7734" y="0"/>
                </a:moveTo>
                <a:lnTo>
                  <a:pt x="0" y="0"/>
                </a:lnTo>
                <a:lnTo>
                  <a:pt x="15633" y="42100"/>
                </a:lnTo>
                <a:lnTo>
                  <a:pt x="23037" y="42100"/>
                </a:lnTo>
                <a:lnTo>
                  <a:pt x="25602" y="35090"/>
                </a:lnTo>
                <a:lnTo>
                  <a:pt x="19545" y="35090"/>
                </a:lnTo>
                <a:lnTo>
                  <a:pt x="7734" y="0"/>
                </a:lnTo>
                <a:close/>
              </a:path>
              <a:path w="38734" h="42544">
                <a:moveTo>
                  <a:pt x="38442" y="0"/>
                </a:moveTo>
                <a:lnTo>
                  <a:pt x="31191" y="0"/>
                </a:lnTo>
                <a:lnTo>
                  <a:pt x="19697" y="35090"/>
                </a:lnTo>
                <a:lnTo>
                  <a:pt x="25602" y="35090"/>
                </a:lnTo>
                <a:lnTo>
                  <a:pt x="38442" y="0"/>
                </a:lnTo>
                <a:close/>
              </a:path>
            </a:pathLst>
          </a:custGeom>
          <a:solidFill>
            <a:srgbClr val="FFFFFF"/>
          </a:solidFill>
        </p:spPr>
        <p:txBody>
          <a:bodyPr wrap="square" lIns="0" tIns="0" rIns="0" bIns="0" rtlCol="0"/>
          <a:lstStyle/>
          <a:p>
            <a:endParaRPr/>
          </a:p>
        </p:txBody>
      </p:sp>
      <p:sp>
        <p:nvSpPr>
          <p:cNvPr id="10" name="object 10"/>
          <p:cNvSpPr/>
          <p:nvPr/>
        </p:nvSpPr>
        <p:spPr>
          <a:xfrm>
            <a:off x="363156" y="8489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1" name="object 11"/>
          <p:cNvSpPr/>
          <p:nvPr/>
        </p:nvSpPr>
        <p:spPr>
          <a:xfrm>
            <a:off x="372706" y="6616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12" name="object 12"/>
          <p:cNvSpPr/>
          <p:nvPr/>
        </p:nvSpPr>
        <p:spPr>
          <a:xfrm>
            <a:off x="363156" y="6521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3" name="object 13"/>
          <p:cNvSpPr/>
          <p:nvPr/>
        </p:nvSpPr>
        <p:spPr>
          <a:xfrm>
            <a:off x="569861" y="661606"/>
            <a:ext cx="0" cy="178435"/>
          </a:xfrm>
          <a:custGeom>
            <a:avLst/>
            <a:gdLst/>
            <a:ahLst/>
            <a:cxnLst/>
            <a:rect l="l" t="t" r="r" b="b"/>
            <a:pathLst>
              <a:path h="178434">
                <a:moveTo>
                  <a:pt x="0" y="0"/>
                </a:moveTo>
                <a:lnTo>
                  <a:pt x="0" y="178066"/>
                </a:lnTo>
              </a:path>
            </a:pathLst>
          </a:custGeom>
          <a:ln w="19100">
            <a:solidFill>
              <a:srgbClr val="58595B"/>
            </a:solidFill>
          </a:ln>
        </p:spPr>
        <p:txBody>
          <a:bodyPr wrap="square" lIns="0" tIns="0" rIns="0" bIns="0" rtlCol="0"/>
          <a:lstStyle/>
          <a:p>
            <a:endParaRPr/>
          </a:p>
        </p:txBody>
      </p:sp>
      <p:sp>
        <p:nvSpPr>
          <p:cNvPr id="14" name="object 14"/>
          <p:cNvSpPr/>
          <p:nvPr/>
        </p:nvSpPr>
        <p:spPr>
          <a:xfrm>
            <a:off x="5547867" y="848956"/>
            <a:ext cx="216535" cy="0"/>
          </a:xfrm>
          <a:custGeom>
            <a:avLst/>
            <a:gdLst/>
            <a:ahLst/>
            <a:cxnLst/>
            <a:rect l="l" t="t" r="r" b="b"/>
            <a:pathLst>
              <a:path w="216535">
                <a:moveTo>
                  <a:pt x="0" y="0"/>
                </a:moveTo>
                <a:lnTo>
                  <a:pt x="216255" y="0"/>
                </a:lnTo>
              </a:path>
            </a:pathLst>
          </a:custGeom>
          <a:ln w="19050">
            <a:solidFill>
              <a:srgbClr val="FFFFFF"/>
            </a:solidFill>
          </a:ln>
        </p:spPr>
        <p:txBody>
          <a:bodyPr wrap="square" lIns="0" tIns="0" rIns="0" bIns="0" rtlCol="0"/>
          <a:lstStyle/>
          <a:p>
            <a:endParaRPr/>
          </a:p>
        </p:txBody>
      </p:sp>
      <p:sp>
        <p:nvSpPr>
          <p:cNvPr id="15" name="object 15"/>
          <p:cNvSpPr/>
          <p:nvPr/>
        </p:nvSpPr>
        <p:spPr>
          <a:xfrm>
            <a:off x="5557424" y="661631"/>
            <a:ext cx="0" cy="177800"/>
          </a:xfrm>
          <a:custGeom>
            <a:avLst/>
            <a:gdLst/>
            <a:ahLst/>
            <a:cxnLst/>
            <a:rect l="l" t="t" r="r" b="b"/>
            <a:pathLst>
              <a:path h="177800">
                <a:moveTo>
                  <a:pt x="0" y="0"/>
                </a:moveTo>
                <a:lnTo>
                  <a:pt x="0" y="177800"/>
                </a:lnTo>
              </a:path>
            </a:pathLst>
          </a:custGeom>
          <a:ln w="19113">
            <a:solidFill>
              <a:srgbClr val="FFFFFF"/>
            </a:solidFill>
          </a:ln>
        </p:spPr>
        <p:txBody>
          <a:bodyPr wrap="square" lIns="0" tIns="0" rIns="0" bIns="0" rtlCol="0"/>
          <a:lstStyle/>
          <a:p>
            <a:endParaRPr/>
          </a:p>
        </p:txBody>
      </p:sp>
      <p:sp>
        <p:nvSpPr>
          <p:cNvPr id="16" name="object 16"/>
          <p:cNvSpPr/>
          <p:nvPr/>
        </p:nvSpPr>
        <p:spPr>
          <a:xfrm>
            <a:off x="5547867" y="652106"/>
            <a:ext cx="216535" cy="0"/>
          </a:xfrm>
          <a:custGeom>
            <a:avLst/>
            <a:gdLst/>
            <a:ahLst/>
            <a:cxnLst/>
            <a:rect l="l" t="t" r="r" b="b"/>
            <a:pathLst>
              <a:path w="216535">
                <a:moveTo>
                  <a:pt x="0" y="0"/>
                </a:moveTo>
                <a:lnTo>
                  <a:pt x="216255" y="0"/>
                </a:lnTo>
              </a:path>
            </a:pathLst>
          </a:custGeom>
          <a:ln w="19050">
            <a:solidFill>
              <a:srgbClr val="FFFFFF"/>
            </a:solidFill>
          </a:ln>
        </p:spPr>
        <p:txBody>
          <a:bodyPr wrap="square" lIns="0" tIns="0" rIns="0" bIns="0" rtlCol="0"/>
          <a:lstStyle/>
          <a:p>
            <a:endParaRPr/>
          </a:p>
        </p:txBody>
      </p:sp>
      <p:sp>
        <p:nvSpPr>
          <p:cNvPr id="17" name="object 17"/>
          <p:cNvSpPr/>
          <p:nvPr/>
        </p:nvSpPr>
        <p:spPr>
          <a:xfrm>
            <a:off x="5754579" y="661593"/>
            <a:ext cx="0" cy="178435"/>
          </a:xfrm>
          <a:custGeom>
            <a:avLst/>
            <a:gdLst/>
            <a:ahLst/>
            <a:cxnLst/>
            <a:rect l="l" t="t" r="r" b="b"/>
            <a:pathLst>
              <a:path h="178434">
                <a:moveTo>
                  <a:pt x="0" y="0"/>
                </a:moveTo>
                <a:lnTo>
                  <a:pt x="0" y="178079"/>
                </a:lnTo>
              </a:path>
            </a:pathLst>
          </a:custGeom>
          <a:ln w="19088">
            <a:solidFill>
              <a:srgbClr val="FFFFFF"/>
            </a:solidFill>
          </a:ln>
        </p:spPr>
        <p:txBody>
          <a:bodyPr wrap="square" lIns="0" tIns="0" rIns="0" bIns="0" rtlCol="0"/>
          <a:lstStyle/>
          <a:p>
            <a:endParaRPr/>
          </a:p>
        </p:txBody>
      </p:sp>
      <p:sp>
        <p:nvSpPr>
          <p:cNvPr id="18" name="object 18"/>
          <p:cNvSpPr/>
          <p:nvPr/>
        </p:nvSpPr>
        <p:spPr>
          <a:xfrm>
            <a:off x="363156" y="162873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19" name="object 19"/>
          <p:cNvSpPr/>
          <p:nvPr/>
        </p:nvSpPr>
        <p:spPr>
          <a:xfrm>
            <a:off x="372706" y="1440141"/>
            <a:ext cx="0" cy="179070"/>
          </a:xfrm>
          <a:custGeom>
            <a:avLst/>
            <a:gdLst/>
            <a:ahLst/>
            <a:cxnLst/>
            <a:rect l="l" t="t" r="r" b="b"/>
            <a:pathLst>
              <a:path h="179069">
                <a:moveTo>
                  <a:pt x="0" y="0"/>
                </a:moveTo>
                <a:lnTo>
                  <a:pt x="0" y="179070"/>
                </a:lnTo>
              </a:path>
            </a:pathLst>
          </a:custGeom>
          <a:ln w="19100">
            <a:solidFill>
              <a:srgbClr val="58595B"/>
            </a:solidFill>
          </a:ln>
        </p:spPr>
        <p:txBody>
          <a:bodyPr wrap="square" lIns="0" tIns="0" rIns="0" bIns="0" rtlCol="0"/>
          <a:lstStyle/>
          <a:p>
            <a:endParaRPr/>
          </a:p>
        </p:txBody>
      </p:sp>
      <p:sp>
        <p:nvSpPr>
          <p:cNvPr id="20" name="object 20"/>
          <p:cNvSpPr/>
          <p:nvPr/>
        </p:nvSpPr>
        <p:spPr>
          <a:xfrm>
            <a:off x="363156" y="14306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1" name="object 21"/>
          <p:cNvSpPr/>
          <p:nvPr/>
        </p:nvSpPr>
        <p:spPr>
          <a:xfrm>
            <a:off x="569861" y="1440548"/>
            <a:ext cx="0" cy="178435"/>
          </a:xfrm>
          <a:custGeom>
            <a:avLst/>
            <a:gdLst/>
            <a:ahLst/>
            <a:cxnLst/>
            <a:rect l="l" t="t" r="r" b="b"/>
            <a:pathLst>
              <a:path h="178434">
                <a:moveTo>
                  <a:pt x="0" y="0"/>
                </a:moveTo>
                <a:lnTo>
                  <a:pt x="0" y="178041"/>
                </a:lnTo>
              </a:path>
            </a:pathLst>
          </a:custGeom>
          <a:ln w="19100">
            <a:solidFill>
              <a:srgbClr val="58595B"/>
            </a:solidFill>
          </a:ln>
        </p:spPr>
        <p:txBody>
          <a:bodyPr wrap="square" lIns="0" tIns="0" rIns="0" bIns="0" rtlCol="0"/>
          <a:lstStyle/>
          <a:p>
            <a:endParaRPr/>
          </a:p>
        </p:txBody>
      </p:sp>
      <p:sp>
        <p:nvSpPr>
          <p:cNvPr id="22" name="object 22"/>
          <p:cNvSpPr/>
          <p:nvPr/>
        </p:nvSpPr>
        <p:spPr>
          <a:xfrm>
            <a:off x="363156" y="24072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3" name="object 23"/>
          <p:cNvSpPr/>
          <p:nvPr/>
        </p:nvSpPr>
        <p:spPr>
          <a:xfrm>
            <a:off x="372706" y="221992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24" name="object 24"/>
          <p:cNvSpPr/>
          <p:nvPr/>
        </p:nvSpPr>
        <p:spPr>
          <a:xfrm>
            <a:off x="363156" y="221039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5" name="object 25"/>
          <p:cNvSpPr/>
          <p:nvPr/>
        </p:nvSpPr>
        <p:spPr>
          <a:xfrm>
            <a:off x="569861" y="2219451"/>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26" name="object 26"/>
          <p:cNvSpPr/>
          <p:nvPr/>
        </p:nvSpPr>
        <p:spPr>
          <a:xfrm>
            <a:off x="363156" y="318575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7" name="object 27"/>
          <p:cNvSpPr/>
          <p:nvPr/>
        </p:nvSpPr>
        <p:spPr>
          <a:xfrm>
            <a:off x="372706" y="299843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28" name="object 28"/>
          <p:cNvSpPr/>
          <p:nvPr/>
        </p:nvSpPr>
        <p:spPr>
          <a:xfrm>
            <a:off x="363156" y="298890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29" name="object 29"/>
          <p:cNvSpPr/>
          <p:nvPr/>
        </p:nvSpPr>
        <p:spPr>
          <a:xfrm>
            <a:off x="569861" y="2998368"/>
            <a:ext cx="0" cy="178435"/>
          </a:xfrm>
          <a:custGeom>
            <a:avLst/>
            <a:gdLst/>
            <a:ahLst/>
            <a:cxnLst/>
            <a:rect l="l" t="t" r="r" b="b"/>
            <a:pathLst>
              <a:path h="178435">
                <a:moveTo>
                  <a:pt x="0" y="0"/>
                </a:moveTo>
                <a:lnTo>
                  <a:pt x="0" y="178054"/>
                </a:lnTo>
              </a:path>
            </a:pathLst>
          </a:custGeom>
          <a:ln w="19100">
            <a:solidFill>
              <a:srgbClr val="58595B"/>
            </a:solidFill>
          </a:ln>
        </p:spPr>
        <p:txBody>
          <a:bodyPr wrap="square" lIns="0" tIns="0" rIns="0" bIns="0" rtlCol="0"/>
          <a:lstStyle/>
          <a:p>
            <a:endParaRPr/>
          </a:p>
        </p:txBody>
      </p:sp>
      <p:sp>
        <p:nvSpPr>
          <p:cNvPr id="30" name="object 30"/>
          <p:cNvSpPr/>
          <p:nvPr/>
        </p:nvSpPr>
        <p:spPr>
          <a:xfrm>
            <a:off x="363156" y="3964901"/>
            <a:ext cx="216535" cy="0"/>
          </a:xfrm>
          <a:custGeom>
            <a:avLst/>
            <a:gdLst/>
            <a:ahLst/>
            <a:cxnLst/>
            <a:rect l="l" t="t" r="r" b="b"/>
            <a:pathLst>
              <a:path w="216534">
                <a:moveTo>
                  <a:pt x="0" y="0"/>
                </a:moveTo>
                <a:lnTo>
                  <a:pt x="216255" y="0"/>
                </a:lnTo>
              </a:path>
            </a:pathLst>
          </a:custGeom>
          <a:ln w="20320">
            <a:solidFill>
              <a:srgbClr val="58595B"/>
            </a:solidFill>
          </a:ln>
        </p:spPr>
        <p:txBody>
          <a:bodyPr wrap="square" lIns="0" tIns="0" rIns="0" bIns="0" rtlCol="0"/>
          <a:lstStyle/>
          <a:p>
            <a:endParaRPr/>
          </a:p>
        </p:txBody>
      </p:sp>
      <p:sp>
        <p:nvSpPr>
          <p:cNvPr id="31" name="object 31"/>
          <p:cNvSpPr/>
          <p:nvPr/>
        </p:nvSpPr>
        <p:spPr>
          <a:xfrm>
            <a:off x="372706" y="3776941"/>
            <a:ext cx="0" cy="177800"/>
          </a:xfrm>
          <a:custGeom>
            <a:avLst/>
            <a:gdLst/>
            <a:ahLst/>
            <a:cxnLst/>
            <a:rect l="l" t="t" r="r" b="b"/>
            <a:pathLst>
              <a:path h="177800">
                <a:moveTo>
                  <a:pt x="0" y="0"/>
                </a:moveTo>
                <a:lnTo>
                  <a:pt x="0" y="177800"/>
                </a:lnTo>
              </a:path>
            </a:pathLst>
          </a:custGeom>
          <a:ln w="19100">
            <a:solidFill>
              <a:srgbClr val="58595B"/>
            </a:solidFill>
          </a:ln>
        </p:spPr>
        <p:txBody>
          <a:bodyPr wrap="square" lIns="0" tIns="0" rIns="0" bIns="0" rtlCol="0"/>
          <a:lstStyle/>
          <a:p>
            <a:endParaRPr/>
          </a:p>
        </p:txBody>
      </p:sp>
      <p:sp>
        <p:nvSpPr>
          <p:cNvPr id="32" name="object 32"/>
          <p:cNvSpPr/>
          <p:nvPr/>
        </p:nvSpPr>
        <p:spPr>
          <a:xfrm>
            <a:off x="363156" y="376741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3" name="object 33"/>
          <p:cNvSpPr/>
          <p:nvPr/>
        </p:nvSpPr>
        <p:spPr>
          <a:xfrm>
            <a:off x="569861" y="3777272"/>
            <a:ext cx="0" cy="178435"/>
          </a:xfrm>
          <a:custGeom>
            <a:avLst/>
            <a:gdLst/>
            <a:ahLst/>
            <a:cxnLst/>
            <a:rect l="l" t="t" r="r" b="b"/>
            <a:pathLst>
              <a:path h="178435">
                <a:moveTo>
                  <a:pt x="0" y="0"/>
                </a:moveTo>
                <a:lnTo>
                  <a:pt x="0" y="178066"/>
                </a:lnTo>
              </a:path>
            </a:pathLst>
          </a:custGeom>
          <a:ln w="19100">
            <a:solidFill>
              <a:srgbClr val="58595B"/>
            </a:solidFill>
          </a:ln>
        </p:spPr>
        <p:txBody>
          <a:bodyPr wrap="square" lIns="0" tIns="0" rIns="0" bIns="0" rtlCol="0"/>
          <a:lstStyle/>
          <a:p>
            <a:endParaRPr/>
          </a:p>
        </p:txBody>
      </p:sp>
      <p:sp>
        <p:nvSpPr>
          <p:cNvPr id="34" name="object 34"/>
          <p:cNvSpPr/>
          <p:nvPr/>
        </p:nvSpPr>
        <p:spPr>
          <a:xfrm>
            <a:off x="363156" y="474404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5" name="object 35"/>
          <p:cNvSpPr/>
          <p:nvPr/>
        </p:nvSpPr>
        <p:spPr>
          <a:xfrm>
            <a:off x="372706" y="4556721"/>
            <a:ext cx="0" cy="177800"/>
          </a:xfrm>
          <a:custGeom>
            <a:avLst/>
            <a:gdLst/>
            <a:ahLst/>
            <a:cxnLst/>
            <a:rect l="l" t="t" r="r" b="b"/>
            <a:pathLst>
              <a:path h="177800">
                <a:moveTo>
                  <a:pt x="0" y="0"/>
                </a:moveTo>
                <a:lnTo>
                  <a:pt x="0" y="177799"/>
                </a:lnTo>
              </a:path>
            </a:pathLst>
          </a:custGeom>
          <a:ln w="19100">
            <a:solidFill>
              <a:srgbClr val="58595B"/>
            </a:solidFill>
          </a:ln>
        </p:spPr>
        <p:txBody>
          <a:bodyPr wrap="square" lIns="0" tIns="0" rIns="0" bIns="0" rtlCol="0"/>
          <a:lstStyle/>
          <a:p>
            <a:endParaRPr/>
          </a:p>
        </p:txBody>
      </p:sp>
      <p:sp>
        <p:nvSpPr>
          <p:cNvPr id="36" name="object 36"/>
          <p:cNvSpPr/>
          <p:nvPr/>
        </p:nvSpPr>
        <p:spPr>
          <a:xfrm>
            <a:off x="363156" y="4547196"/>
            <a:ext cx="216535" cy="0"/>
          </a:xfrm>
          <a:custGeom>
            <a:avLst/>
            <a:gdLst/>
            <a:ahLst/>
            <a:cxnLst/>
            <a:rect l="l" t="t" r="r" b="b"/>
            <a:pathLst>
              <a:path w="216534">
                <a:moveTo>
                  <a:pt x="0" y="0"/>
                </a:moveTo>
                <a:lnTo>
                  <a:pt x="216255" y="0"/>
                </a:lnTo>
              </a:path>
            </a:pathLst>
          </a:custGeom>
          <a:ln w="19050">
            <a:solidFill>
              <a:srgbClr val="58595B"/>
            </a:solidFill>
          </a:ln>
        </p:spPr>
        <p:txBody>
          <a:bodyPr wrap="square" lIns="0" tIns="0" rIns="0" bIns="0" rtlCol="0"/>
          <a:lstStyle/>
          <a:p>
            <a:endParaRPr/>
          </a:p>
        </p:txBody>
      </p:sp>
      <p:sp>
        <p:nvSpPr>
          <p:cNvPr id="37" name="object 37"/>
          <p:cNvSpPr/>
          <p:nvPr/>
        </p:nvSpPr>
        <p:spPr>
          <a:xfrm>
            <a:off x="569861" y="4556188"/>
            <a:ext cx="0" cy="178435"/>
          </a:xfrm>
          <a:custGeom>
            <a:avLst/>
            <a:gdLst/>
            <a:ahLst/>
            <a:cxnLst/>
            <a:rect l="l" t="t" r="r" b="b"/>
            <a:pathLst>
              <a:path h="178435">
                <a:moveTo>
                  <a:pt x="0" y="0"/>
                </a:moveTo>
                <a:lnTo>
                  <a:pt x="0" y="178066"/>
                </a:lnTo>
              </a:path>
            </a:pathLst>
          </a:custGeom>
          <a:ln w="19100">
            <a:solidFill>
              <a:srgbClr val="58595B"/>
            </a:solidFill>
          </a:ln>
        </p:spPr>
        <p:txBody>
          <a:bodyPr wrap="square" lIns="0" tIns="0" rIns="0" bIns="0" rtlCol="0"/>
          <a:lstStyle/>
          <a:p>
            <a:endParaRPr/>
          </a:p>
        </p:txBody>
      </p:sp>
      <p:sp>
        <p:nvSpPr>
          <p:cNvPr id="38" name="object 38"/>
          <p:cNvSpPr/>
          <p:nvPr/>
        </p:nvSpPr>
        <p:spPr>
          <a:xfrm>
            <a:off x="2127605" y="4514621"/>
            <a:ext cx="955040" cy="222885"/>
          </a:xfrm>
          <a:custGeom>
            <a:avLst/>
            <a:gdLst/>
            <a:ahLst/>
            <a:cxnLst/>
            <a:rect l="l" t="t" r="r" b="b"/>
            <a:pathLst>
              <a:path w="955039" h="222885">
                <a:moveTo>
                  <a:pt x="0" y="222770"/>
                </a:moveTo>
                <a:lnTo>
                  <a:pt x="954722" y="222770"/>
                </a:lnTo>
                <a:lnTo>
                  <a:pt x="954722" y="0"/>
                </a:lnTo>
                <a:lnTo>
                  <a:pt x="0" y="0"/>
                </a:lnTo>
                <a:lnTo>
                  <a:pt x="0" y="222770"/>
                </a:lnTo>
                <a:close/>
              </a:path>
            </a:pathLst>
          </a:custGeom>
          <a:solidFill>
            <a:srgbClr val="202120"/>
          </a:solidFill>
        </p:spPr>
        <p:txBody>
          <a:bodyPr wrap="square" lIns="0" tIns="0" rIns="0" bIns="0" rtlCol="0"/>
          <a:lstStyle/>
          <a:p>
            <a:endParaRPr/>
          </a:p>
        </p:txBody>
      </p:sp>
      <p:sp>
        <p:nvSpPr>
          <p:cNvPr id="39" name="object 39"/>
          <p:cNvSpPr/>
          <p:nvPr/>
        </p:nvSpPr>
        <p:spPr>
          <a:xfrm>
            <a:off x="3149549" y="4514621"/>
            <a:ext cx="955040" cy="222885"/>
          </a:xfrm>
          <a:custGeom>
            <a:avLst/>
            <a:gdLst/>
            <a:ahLst/>
            <a:cxnLst/>
            <a:rect l="l" t="t" r="r" b="b"/>
            <a:pathLst>
              <a:path w="955039" h="222885">
                <a:moveTo>
                  <a:pt x="0" y="222770"/>
                </a:moveTo>
                <a:lnTo>
                  <a:pt x="954722" y="222770"/>
                </a:lnTo>
                <a:lnTo>
                  <a:pt x="954722" y="0"/>
                </a:lnTo>
                <a:lnTo>
                  <a:pt x="0" y="0"/>
                </a:lnTo>
                <a:lnTo>
                  <a:pt x="0" y="222770"/>
                </a:lnTo>
                <a:close/>
              </a:path>
            </a:pathLst>
          </a:custGeom>
          <a:solidFill>
            <a:srgbClr val="2FB888"/>
          </a:solidFill>
        </p:spPr>
        <p:txBody>
          <a:bodyPr wrap="square" lIns="0" tIns="0" rIns="0" bIns="0" rtlCol="0"/>
          <a:lstStyle/>
          <a:p>
            <a:endParaRPr/>
          </a:p>
        </p:txBody>
      </p:sp>
      <p:sp>
        <p:nvSpPr>
          <p:cNvPr id="40" name="object 40"/>
          <p:cNvSpPr/>
          <p:nvPr/>
        </p:nvSpPr>
        <p:spPr>
          <a:xfrm>
            <a:off x="4171492" y="4514621"/>
            <a:ext cx="955040" cy="222885"/>
          </a:xfrm>
          <a:custGeom>
            <a:avLst/>
            <a:gdLst/>
            <a:ahLst/>
            <a:cxnLst/>
            <a:rect l="l" t="t" r="r" b="b"/>
            <a:pathLst>
              <a:path w="955039" h="222885">
                <a:moveTo>
                  <a:pt x="0" y="222770"/>
                </a:moveTo>
                <a:lnTo>
                  <a:pt x="954722" y="222770"/>
                </a:lnTo>
                <a:lnTo>
                  <a:pt x="954722" y="0"/>
                </a:lnTo>
                <a:lnTo>
                  <a:pt x="0" y="0"/>
                </a:lnTo>
                <a:lnTo>
                  <a:pt x="0" y="222770"/>
                </a:lnTo>
                <a:close/>
              </a:path>
            </a:pathLst>
          </a:custGeom>
          <a:solidFill>
            <a:srgbClr val="8E9C9C"/>
          </a:solidFill>
        </p:spPr>
        <p:txBody>
          <a:bodyPr wrap="square" lIns="0" tIns="0" rIns="0" bIns="0" rtlCol="0"/>
          <a:lstStyle/>
          <a:p>
            <a:endParaRPr/>
          </a:p>
        </p:txBody>
      </p:sp>
      <p:sp>
        <p:nvSpPr>
          <p:cNvPr id="41" name="object 41"/>
          <p:cNvSpPr/>
          <p:nvPr/>
        </p:nvSpPr>
        <p:spPr>
          <a:xfrm>
            <a:off x="3372603" y="3803927"/>
            <a:ext cx="154940" cy="157480"/>
          </a:xfrm>
          <a:custGeom>
            <a:avLst/>
            <a:gdLst/>
            <a:ahLst/>
            <a:cxnLst/>
            <a:rect l="l" t="t" r="r" b="b"/>
            <a:pathLst>
              <a:path w="154939" h="157479">
                <a:moveTo>
                  <a:pt x="139320" y="19131"/>
                </a:moveTo>
                <a:lnTo>
                  <a:pt x="48586" y="19131"/>
                </a:lnTo>
                <a:lnTo>
                  <a:pt x="58068" y="11017"/>
                </a:lnTo>
                <a:lnTo>
                  <a:pt x="69117" y="5010"/>
                </a:lnTo>
                <a:lnTo>
                  <a:pt x="81590" y="1280"/>
                </a:lnTo>
                <a:lnTo>
                  <a:pt x="95344" y="0"/>
                </a:lnTo>
                <a:lnTo>
                  <a:pt x="119583" y="4535"/>
                </a:lnTo>
                <a:lnTo>
                  <a:pt x="138270" y="17383"/>
                </a:lnTo>
                <a:lnTo>
                  <a:pt x="139320" y="19131"/>
                </a:lnTo>
                <a:close/>
              </a:path>
              <a:path w="154939" h="157479">
                <a:moveTo>
                  <a:pt x="48586" y="156991"/>
                </a:moveTo>
                <a:lnTo>
                  <a:pt x="0" y="156991"/>
                </a:lnTo>
                <a:lnTo>
                  <a:pt x="0" y="4552"/>
                </a:lnTo>
                <a:lnTo>
                  <a:pt x="48586" y="4552"/>
                </a:lnTo>
                <a:lnTo>
                  <a:pt x="48586" y="19131"/>
                </a:lnTo>
                <a:lnTo>
                  <a:pt x="139320" y="19131"/>
                </a:lnTo>
                <a:lnTo>
                  <a:pt x="150296" y="37405"/>
                </a:lnTo>
                <a:lnTo>
                  <a:pt x="151328" y="43728"/>
                </a:lnTo>
                <a:lnTo>
                  <a:pt x="80163" y="43728"/>
                </a:lnTo>
                <a:lnTo>
                  <a:pt x="67159" y="46228"/>
                </a:lnTo>
                <a:lnTo>
                  <a:pt x="57201" y="53937"/>
                </a:lnTo>
                <a:lnTo>
                  <a:pt x="50830" y="67170"/>
                </a:lnTo>
                <a:lnTo>
                  <a:pt x="48586" y="86242"/>
                </a:lnTo>
                <a:lnTo>
                  <a:pt x="48586" y="156991"/>
                </a:lnTo>
                <a:close/>
              </a:path>
              <a:path w="154939" h="157479">
                <a:moveTo>
                  <a:pt x="154551" y="156991"/>
                </a:moveTo>
                <a:lnTo>
                  <a:pt x="106275" y="156991"/>
                </a:lnTo>
                <a:lnTo>
                  <a:pt x="106275" y="73792"/>
                </a:lnTo>
                <a:lnTo>
                  <a:pt x="104372" y="61533"/>
                </a:lnTo>
                <a:lnTo>
                  <a:pt x="99025" y="52038"/>
                </a:lnTo>
                <a:lnTo>
                  <a:pt x="90775" y="45905"/>
                </a:lnTo>
                <a:lnTo>
                  <a:pt x="80163" y="43728"/>
                </a:lnTo>
                <a:lnTo>
                  <a:pt x="151328" y="43728"/>
                </a:lnTo>
                <a:lnTo>
                  <a:pt x="154551" y="63463"/>
                </a:lnTo>
                <a:lnTo>
                  <a:pt x="154551" y="156991"/>
                </a:lnTo>
                <a:close/>
              </a:path>
            </a:pathLst>
          </a:custGeom>
          <a:solidFill>
            <a:srgbClr val="8E9C9C"/>
          </a:solidFill>
        </p:spPr>
        <p:txBody>
          <a:bodyPr wrap="square" lIns="0" tIns="0" rIns="0" bIns="0" rtlCol="0"/>
          <a:lstStyle/>
          <a:p>
            <a:endParaRPr/>
          </a:p>
        </p:txBody>
      </p:sp>
      <p:sp>
        <p:nvSpPr>
          <p:cNvPr id="42" name="object 42"/>
          <p:cNvSpPr/>
          <p:nvPr/>
        </p:nvSpPr>
        <p:spPr>
          <a:xfrm>
            <a:off x="3723267" y="3803929"/>
            <a:ext cx="140970" cy="161925"/>
          </a:xfrm>
          <a:custGeom>
            <a:avLst/>
            <a:gdLst/>
            <a:ahLst/>
            <a:cxnLst/>
            <a:rect l="l" t="t" r="r" b="b"/>
            <a:pathLst>
              <a:path w="140970" h="161925">
                <a:moveTo>
                  <a:pt x="137351" y="125410"/>
                </a:moveTo>
                <a:lnTo>
                  <a:pt x="87146" y="125410"/>
                </a:lnTo>
                <a:lnTo>
                  <a:pt x="94129" y="119943"/>
                </a:lnTo>
                <a:lnTo>
                  <a:pt x="94129" y="108106"/>
                </a:lnTo>
                <a:lnTo>
                  <a:pt x="90180" y="104157"/>
                </a:lnTo>
                <a:lnTo>
                  <a:pt x="47974" y="95949"/>
                </a:lnTo>
                <a:lnTo>
                  <a:pt x="29137" y="90222"/>
                </a:lnTo>
                <a:lnTo>
                  <a:pt x="15223" y="80848"/>
                </a:lnTo>
                <a:lnTo>
                  <a:pt x="6602" y="67941"/>
                </a:lnTo>
                <a:lnTo>
                  <a:pt x="3646" y="51617"/>
                </a:lnTo>
                <a:lnTo>
                  <a:pt x="8471" y="30356"/>
                </a:lnTo>
                <a:lnTo>
                  <a:pt x="21979" y="14079"/>
                </a:lnTo>
                <a:lnTo>
                  <a:pt x="42717" y="3666"/>
                </a:lnTo>
                <a:lnTo>
                  <a:pt x="69232" y="0"/>
                </a:lnTo>
                <a:lnTo>
                  <a:pt x="95208" y="3116"/>
                </a:lnTo>
                <a:lnTo>
                  <a:pt x="115802" y="11953"/>
                </a:lnTo>
                <a:lnTo>
                  <a:pt x="130417" y="25744"/>
                </a:lnTo>
                <a:lnTo>
                  <a:pt x="134385" y="34615"/>
                </a:lnTo>
                <a:lnTo>
                  <a:pt x="55568" y="34615"/>
                </a:lnTo>
                <a:lnTo>
                  <a:pt x="51318" y="40995"/>
                </a:lnTo>
                <a:lnTo>
                  <a:pt x="51318" y="50712"/>
                </a:lnTo>
                <a:lnTo>
                  <a:pt x="53137" y="54962"/>
                </a:lnTo>
                <a:lnTo>
                  <a:pt x="62853" y="57083"/>
                </a:lnTo>
                <a:lnTo>
                  <a:pt x="98680" y="64368"/>
                </a:lnTo>
                <a:lnTo>
                  <a:pt x="117444" y="70939"/>
                </a:lnTo>
                <a:lnTo>
                  <a:pt x="130601" y="81152"/>
                </a:lnTo>
                <a:lnTo>
                  <a:pt x="138349" y="94438"/>
                </a:lnTo>
                <a:lnTo>
                  <a:pt x="140887" y="110227"/>
                </a:lnTo>
                <a:lnTo>
                  <a:pt x="137351" y="125410"/>
                </a:lnTo>
                <a:close/>
              </a:path>
              <a:path w="140970" h="161925">
                <a:moveTo>
                  <a:pt x="94129" y="52531"/>
                </a:moveTo>
                <a:lnTo>
                  <a:pt x="91595" y="45760"/>
                </a:lnTo>
                <a:lnTo>
                  <a:pt x="86386" y="40043"/>
                </a:lnTo>
                <a:lnTo>
                  <a:pt x="78673" y="36091"/>
                </a:lnTo>
                <a:lnTo>
                  <a:pt x="68629" y="34615"/>
                </a:lnTo>
                <a:lnTo>
                  <a:pt x="134385" y="34615"/>
                </a:lnTo>
                <a:lnTo>
                  <a:pt x="138456" y="43720"/>
                </a:lnTo>
                <a:lnTo>
                  <a:pt x="94129" y="52531"/>
                </a:lnTo>
                <a:close/>
              </a:path>
              <a:path w="140970" h="161925">
                <a:moveTo>
                  <a:pt x="71663" y="161543"/>
                </a:moveTo>
                <a:lnTo>
                  <a:pt x="46074" y="159014"/>
                </a:lnTo>
                <a:lnTo>
                  <a:pt x="24329" y="151106"/>
                </a:lnTo>
                <a:lnTo>
                  <a:pt x="8336" y="137333"/>
                </a:lnTo>
                <a:lnTo>
                  <a:pt x="0" y="117210"/>
                </a:lnTo>
                <a:lnTo>
                  <a:pt x="47370" y="107494"/>
                </a:lnTo>
                <a:lnTo>
                  <a:pt x="50655" y="115804"/>
                </a:lnTo>
                <a:lnTo>
                  <a:pt x="56784" y="121350"/>
                </a:lnTo>
                <a:lnTo>
                  <a:pt x="64963" y="124447"/>
                </a:lnTo>
                <a:lnTo>
                  <a:pt x="74396" y="125410"/>
                </a:lnTo>
                <a:lnTo>
                  <a:pt x="137351" y="125410"/>
                </a:lnTo>
                <a:lnTo>
                  <a:pt x="135707" y="132467"/>
                </a:lnTo>
                <a:lnTo>
                  <a:pt x="121304" y="148526"/>
                </a:lnTo>
                <a:lnTo>
                  <a:pt x="99387" y="158265"/>
                </a:lnTo>
                <a:lnTo>
                  <a:pt x="71663" y="161543"/>
                </a:lnTo>
                <a:close/>
              </a:path>
            </a:pathLst>
          </a:custGeom>
          <a:solidFill>
            <a:srgbClr val="8E9C9C"/>
          </a:solidFill>
        </p:spPr>
        <p:txBody>
          <a:bodyPr wrap="square" lIns="0" tIns="0" rIns="0" bIns="0" rtlCol="0"/>
          <a:lstStyle/>
          <a:p>
            <a:endParaRPr/>
          </a:p>
        </p:txBody>
      </p:sp>
      <p:sp>
        <p:nvSpPr>
          <p:cNvPr id="43" name="object 43"/>
          <p:cNvSpPr/>
          <p:nvPr/>
        </p:nvSpPr>
        <p:spPr>
          <a:xfrm>
            <a:off x="3871534" y="3808174"/>
            <a:ext cx="33655" cy="37465"/>
          </a:xfrm>
          <a:custGeom>
            <a:avLst/>
            <a:gdLst/>
            <a:ahLst/>
            <a:cxnLst/>
            <a:rect l="l" t="t" r="r" b="b"/>
            <a:pathLst>
              <a:path w="33654" h="37464">
                <a:moveTo>
                  <a:pt x="33232" y="8000"/>
                </a:moveTo>
                <a:lnTo>
                  <a:pt x="0" y="8000"/>
                </a:lnTo>
                <a:lnTo>
                  <a:pt x="0" y="0"/>
                </a:lnTo>
                <a:lnTo>
                  <a:pt x="33232" y="0"/>
                </a:lnTo>
                <a:lnTo>
                  <a:pt x="33232" y="8000"/>
                </a:lnTo>
                <a:close/>
              </a:path>
              <a:path w="33654" h="37464">
                <a:moveTo>
                  <a:pt x="21172" y="37236"/>
                </a:moveTo>
                <a:lnTo>
                  <a:pt x="12060" y="37236"/>
                </a:lnTo>
                <a:lnTo>
                  <a:pt x="12060" y="8000"/>
                </a:lnTo>
                <a:lnTo>
                  <a:pt x="21172" y="8000"/>
                </a:lnTo>
                <a:lnTo>
                  <a:pt x="21172" y="37236"/>
                </a:lnTo>
                <a:close/>
              </a:path>
            </a:pathLst>
          </a:custGeom>
          <a:solidFill>
            <a:srgbClr val="8E9C9C"/>
          </a:solidFill>
        </p:spPr>
        <p:txBody>
          <a:bodyPr wrap="square" lIns="0" tIns="0" rIns="0" bIns="0" rtlCol="0"/>
          <a:lstStyle/>
          <a:p>
            <a:endParaRPr/>
          </a:p>
        </p:txBody>
      </p:sp>
      <p:sp>
        <p:nvSpPr>
          <p:cNvPr id="44" name="object 44"/>
          <p:cNvSpPr/>
          <p:nvPr/>
        </p:nvSpPr>
        <p:spPr>
          <a:xfrm>
            <a:off x="3909562" y="3808172"/>
            <a:ext cx="43180" cy="37465"/>
          </a:xfrm>
          <a:custGeom>
            <a:avLst/>
            <a:gdLst/>
            <a:ahLst/>
            <a:cxnLst/>
            <a:rect l="l" t="t" r="r" b="b"/>
            <a:pathLst>
              <a:path w="43179" h="37464">
                <a:moveTo>
                  <a:pt x="8887" y="37236"/>
                </a:moveTo>
                <a:lnTo>
                  <a:pt x="0" y="37236"/>
                </a:lnTo>
                <a:lnTo>
                  <a:pt x="0" y="0"/>
                </a:lnTo>
                <a:lnTo>
                  <a:pt x="9008" y="0"/>
                </a:lnTo>
                <a:lnTo>
                  <a:pt x="18155" y="17286"/>
                </a:lnTo>
                <a:lnTo>
                  <a:pt x="8887" y="17286"/>
                </a:lnTo>
                <a:lnTo>
                  <a:pt x="8887" y="37236"/>
                </a:lnTo>
                <a:close/>
              </a:path>
              <a:path w="43179" h="37464">
                <a:moveTo>
                  <a:pt x="30790" y="23623"/>
                </a:moveTo>
                <a:lnTo>
                  <a:pt x="21508" y="23623"/>
                </a:lnTo>
                <a:lnTo>
                  <a:pt x="34008" y="0"/>
                </a:lnTo>
                <a:lnTo>
                  <a:pt x="42956" y="0"/>
                </a:lnTo>
                <a:lnTo>
                  <a:pt x="42956" y="17398"/>
                </a:lnTo>
                <a:lnTo>
                  <a:pt x="34068" y="17398"/>
                </a:lnTo>
                <a:lnTo>
                  <a:pt x="30790" y="23623"/>
                </a:lnTo>
                <a:close/>
              </a:path>
              <a:path w="43179" h="37464">
                <a:moveTo>
                  <a:pt x="23620" y="37236"/>
                </a:moveTo>
                <a:lnTo>
                  <a:pt x="19396" y="37236"/>
                </a:lnTo>
                <a:lnTo>
                  <a:pt x="8887" y="17286"/>
                </a:lnTo>
                <a:lnTo>
                  <a:pt x="18155" y="17286"/>
                </a:lnTo>
                <a:lnTo>
                  <a:pt x="21508" y="23623"/>
                </a:lnTo>
                <a:lnTo>
                  <a:pt x="30790" y="23623"/>
                </a:lnTo>
                <a:lnTo>
                  <a:pt x="23620" y="37236"/>
                </a:lnTo>
                <a:close/>
              </a:path>
              <a:path w="43179" h="37464">
                <a:moveTo>
                  <a:pt x="42956" y="37236"/>
                </a:moveTo>
                <a:lnTo>
                  <a:pt x="34068" y="37236"/>
                </a:lnTo>
                <a:lnTo>
                  <a:pt x="34068" y="17398"/>
                </a:lnTo>
                <a:lnTo>
                  <a:pt x="42956" y="17398"/>
                </a:lnTo>
                <a:lnTo>
                  <a:pt x="42956" y="37236"/>
                </a:lnTo>
                <a:close/>
              </a:path>
            </a:pathLst>
          </a:custGeom>
          <a:solidFill>
            <a:srgbClr val="8E9C9C"/>
          </a:solidFill>
        </p:spPr>
        <p:txBody>
          <a:bodyPr wrap="square" lIns="0" tIns="0" rIns="0" bIns="0" rtlCol="0"/>
          <a:lstStyle/>
          <a:p>
            <a:endParaRPr/>
          </a:p>
        </p:txBody>
      </p:sp>
      <p:sp>
        <p:nvSpPr>
          <p:cNvPr id="45" name="object 45"/>
          <p:cNvSpPr/>
          <p:nvPr/>
        </p:nvSpPr>
        <p:spPr>
          <a:xfrm>
            <a:off x="3138177" y="3808062"/>
            <a:ext cx="0" cy="153035"/>
          </a:xfrm>
          <a:custGeom>
            <a:avLst/>
            <a:gdLst/>
            <a:ahLst/>
            <a:cxnLst/>
            <a:rect l="l" t="t" r="r" b="b"/>
            <a:pathLst>
              <a:path h="153035">
                <a:moveTo>
                  <a:pt x="0" y="0"/>
                </a:moveTo>
                <a:lnTo>
                  <a:pt x="0" y="152878"/>
                </a:lnTo>
              </a:path>
            </a:pathLst>
          </a:custGeom>
          <a:ln w="48301">
            <a:solidFill>
              <a:srgbClr val="8E9C9C"/>
            </a:solidFill>
          </a:ln>
        </p:spPr>
        <p:txBody>
          <a:bodyPr wrap="square" lIns="0" tIns="0" rIns="0" bIns="0" rtlCol="0"/>
          <a:lstStyle/>
          <a:p>
            <a:endParaRPr/>
          </a:p>
        </p:txBody>
      </p:sp>
      <p:sp>
        <p:nvSpPr>
          <p:cNvPr id="46" name="object 46"/>
          <p:cNvSpPr/>
          <p:nvPr/>
        </p:nvSpPr>
        <p:spPr>
          <a:xfrm>
            <a:off x="3184158" y="3800536"/>
            <a:ext cx="168275" cy="168275"/>
          </a:xfrm>
          <a:custGeom>
            <a:avLst/>
            <a:gdLst/>
            <a:ahLst/>
            <a:cxnLst/>
            <a:rect l="l" t="t" r="r" b="b"/>
            <a:pathLst>
              <a:path w="168275" h="168275">
                <a:moveTo>
                  <a:pt x="83956" y="167931"/>
                </a:moveTo>
                <a:lnTo>
                  <a:pt x="51275" y="161332"/>
                </a:lnTo>
                <a:lnTo>
                  <a:pt x="24589" y="143336"/>
                </a:lnTo>
                <a:lnTo>
                  <a:pt x="6597" y="116646"/>
                </a:lnTo>
                <a:lnTo>
                  <a:pt x="0" y="83965"/>
                </a:lnTo>
                <a:lnTo>
                  <a:pt x="6597" y="51281"/>
                </a:lnTo>
                <a:lnTo>
                  <a:pt x="24589" y="24592"/>
                </a:lnTo>
                <a:lnTo>
                  <a:pt x="51275" y="6598"/>
                </a:lnTo>
                <a:lnTo>
                  <a:pt x="83956" y="0"/>
                </a:lnTo>
                <a:lnTo>
                  <a:pt x="116637" y="6598"/>
                </a:lnTo>
                <a:lnTo>
                  <a:pt x="143324" y="24592"/>
                </a:lnTo>
                <a:lnTo>
                  <a:pt x="156927" y="44772"/>
                </a:lnTo>
                <a:lnTo>
                  <a:pt x="83956" y="44772"/>
                </a:lnTo>
                <a:lnTo>
                  <a:pt x="68608" y="47871"/>
                </a:lnTo>
                <a:lnTo>
                  <a:pt x="56075" y="56322"/>
                </a:lnTo>
                <a:lnTo>
                  <a:pt x="47624" y="68857"/>
                </a:lnTo>
                <a:lnTo>
                  <a:pt x="44525" y="84207"/>
                </a:lnTo>
                <a:lnTo>
                  <a:pt x="47624" y="99556"/>
                </a:lnTo>
                <a:lnTo>
                  <a:pt x="56075" y="112091"/>
                </a:lnTo>
                <a:lnTo>
                  <a:pt x="68608" y="120543"/>
                </a:lnTo>
                <a:lnTo>
                  <a:pt x="83956" y="123642"/>
                </a:lnTo>
                <a:lnTo>
                  <a:pt x="156600" y="123642"/>
                </a:lnTo>
                <a:lnTo>
                  <a:pt x="143324" y="143336"/>
                </a:lnTo>
                <a:lnTo>
                  <a:pt x="116637" y="161332"/>
                </a:lnTo>
                <a:lnTo>
                  <a:pt x="83956" y="167931"/>
                </a:lnTo>
                <a:close/>
              </a:path>
              <a:path w="168275" h="168275">
                <a:moveTo>
                  <a:pt x="156600" y="123642"/>
                </a:moveTo>
                <a:lnTo>
                  <a:pt x="83956" y="123642"/>
                </a:lnTo>
                <a:lnTo>
                  <a:pt x="99304" y="120543"/>
                </a:lnTo>
                <a:lnTo>
                  <a:pt x="111838" y="112091"/>
                </a:lnTo>
                <a:lnTo>
                  <a:pt x="120288" y="99556"/>
                </a:lnTo>
                <a:lnTo>
                  <a:pt x="123387" y="84207"/>
                </a:lnTo>
                <a:lnTo>
                  <a:pt x="120288" y="68857"/>
                </a:lnTo>
                <a:lnTo>
                  <a:pt x="111838" y="56322"/>
                </a:lnTo>
                <a:lnTo>
                  <a:pt x="99304" y="47871"/>
                </a:lnTo>
                <a:lnTo>
                  <a:pt x="83956" y="44772"/>
                </a:lnTo>
                <a:lnTo>
                  <a:pt x="156927" y="44772"/>
                </a:lnTo>
                <a:lnTo>
                  <a:pt x="161316" y="51281"/>
                </a:lnTo>
                <a:lnTo>
                  <a:pt x="167913" y="83965"/>
                </a:lnTo>
                <a:lnTo>
                  <a:pt x="161316" y="116646"/>
                </a:lnTo>
                <a:lnTo>
                  <a:pt x="156600" y="123642"/>
                </a:lnTo>
                <a:close/>
              </a:path>
            </a:pathLst>
          </a:custGeom>
          <a:solidFill>
            <a:srgbClr val="8E9C9C"/>
          </a:solidFill>
        </p:spPr>
        <p:txBody>
          <a:bodyPr wrap="square" lIns="0" tIns="0" rIns="0" bIns="0" rtlCol="0"/>
          <a:lstStyle/>
          <a:p>
            <a:endParaRPr/>
          </a:p>
        </p:txBody>
      </p:sp>
      <p:sp>
        <p:nvSpPr>
          <p:cNvPr id="47" name="object 47"/>
          <p:cNvSpPr/>
          <p:nvPr/>
        </p:nvSpPr>
        <p:spPr>
          <a:xfrm>
            <a:off x="3108882" y="3725297"/>
            <a:ext cx="59055" cy="59055"/>
          </a:xfrm>
          <a:custGeom>
            <a:avLst/>
            <a:gdLst/>
            <a:ahLst/>
            <a:cxnLst/>
            <a:rect l="l" t="t" r="r" b="b"/>
            <a:pathLst>
              <a:path w="59055" h="59054">
                <a:moveTo>
                  <a:pt x="29293" y="58601"/>
                </a:moveTo>
                <a:lnTo>
                  <a:pt x="17889" y="56297"/>
                </a:lnTo>
                <a:lnTo>
                  <a:pt x="8578" y="50017"/>
                </a:lnTo>
                <a:lnTo>
                  <a:pt x="2301" y="40702"/>
                </a:lnTo>
                <a:lnTo>
                  <a:pt x="0" y="29296"/>
                </a:lnTo>
                <a:lnTo>
                  <a:pt x="2301" y="17895"/>
                </a:lnTo>
                <a:lnTo>
                  <a:pt x="8578" y="8582"/>
                </a:lnTo>
                <a:lnTo>
                  <a:pt x="17889" y="2303"/>
                </a:lnTo>
                <a:lnTo>
                  <a:pt x="29293" y="0"/>
                </a:lnTo>
                <a:lnTo>
                  <a:pt x="40696" y="2303"/>
                </a:lnTo>
                <a:lnTo>
                  <a:pt x="50007" y="8582"/>
                </a:lnTo>
                <a:lnTo>
                  <a:pt x="56284" y="17895"/>
                </a:lnTo>
                <a:lnTo>
                  <a:pt x="58586" y="29296"/>
                </a:lnTo>
                <a:lnTo>
                  <a:pt x="56284" y="40702"/>
                </a:lnTo>
                <a:lnTo>
                  <a:pt x="50007" y="50017"/>
                </a:lnTo>
                <a:lnTo>
                  <a:pt x="40696" y="56297"/>
                </a:lnTo>
                <a:lnTo>
                  <a:pt x="29293" y="58601"/>
                </a:lnTo>
                <a:close/>
              </a:path>
            </a:pathLst>
          </a:custGeom>
          <a:solidFill>
            <a:srgbClr val="8E9C9C"/>
          </a:solidFill>
        </p:spPr>
        <p:txBody>
          <a:bodyPr wrap="square" lIns="0" tIns="0" rIns="0" bIns="0" rtlCol="0"/>
          <a:lstStyle/>
          <a:p>
            <a:endParaRPr/>
          </a:p>
        </p:txBody>
      </p:sp>
      <p:sp>
        <p:nvSpPr>
          <p:cNvPr id="48" name="object 48"/>
          <p:cNvSpPr/>
          <p:nvPr/>
        </p:nvSpPr>
        <p:spPr>
          <a:xfrm>
            <a:off x="3545172" y="3800536"/>
            <a:ext cx="168275" cy="168275"/>
          </a:xfrm>
          <a:custGeom>
            <a:avLst/>
            <a:gdLst/>
            <a:ahLst/>
            <a:cxnLst/>
            <a:rect l="l" t="t" r="r" b="b"/>
            <a:pathLst>
              <a:path w="168275" h="168275">
                <a:moveTo>
                  <a:pt x="83956" y="167931"/>
                </a:moveTo>
                <a:lnTo>
                  <a:pt x="51275" y="161332"/>
                </a:lnTo>
                <a:lnTo>
                  <a:pt x="24589" y="143336"/>
                </a:lnTo>
                <a:lnTo>
                  <a:pt x="6597" y="116646"/>
                </a:lnTo>
                <a:lnTo>
                  <a:pt x="0" y="83965"/>
                </a:lnTo>
                <a:lnTo>
                  <a:pt x="6597" y="51281"/>
                </a:lnTo>
                <a:lnTo>
                  <a:pt x="24589" y="24592"/>
                </a:lnTo>
                <a:lnTo>
                  <a:pt x="51275" y="6598"/>
                </a:lnTo>
                <a:lnTo>
                  <a:pt x="83956" y="0"/>
                </a:lnTo>
                <a:lnTo>
                  <a:pt x="116637" y="6598"/>
                </a:lnTo>
                <a:lnTo>
                  <a:pt x="143324" y="24592"/>
                </a:lnTo>
                <a:lnTo>
                  <a:pt x="156927" y="44772"/>
                </a:lnTo>
                <a:lnTo>
                  <a:pt x="84137" y="44772"/>
                </a:lnTo>
                <a:lnTo>
                  <a:pt x="68790" y="47871"/>
                </a:lnTo>
                <a:lnTo>
                  <a:pt x="56256" y="56322"/>
                </a:lnTo>
                <a:lnTo>
                  <a:pt x="47805" y="68857"/>
                </a:lnTo>
                <a:lnTo>
                  <a:pt x="44706" y="84207"/>
                </a:lnTo>
                <a:lnTo>
                  <a:pt x="47805" y="99556"/>
                </a:lnTo>
                <a:lnTo>
                  <a:pt x="56256" y="112091"/>
                </a:lnTo>
                <a:lnTo>
                  <a:pt x="68790" y="120543"/>
                </a:lnTo>
                <a:lnTo>
                  <a:pt x="84137" y="123642"/>
                </a:lnTo>
                <a:lnTo>
                  <a:pt x="156600" y="123642"/>
                </a:lnTo>
                <a:lnTo>
                  <a:pt x="143324" y="143336"/>
                </a:lnTo>
                <a:lnTo>
                  <a:pt x="116637" y="161332"/>
                </a:lnTo>
                <a:lnTo>
                  <a:pt x="83956" y="167931"/>
                </a:lnTo>
                <a:close/>
              </a:path>
              <a:path w="168275" h="168275">
                <a:moveTo>
                  <a:pt x="156600" y="123642"/>
                </a:moveTo>
                <a:lnTo>
                  <a:pt x="84137" y="123642"/>
                </a:lnTo>
                <a:lnTo>
                  <a:pt x="99485" y="120543"/>
                </a:lnTo>
                <a:lnTo>
                  <a:pt x="112019" y="112091"/>
                </a:lnTo>
                <a:lnTo>
                  <a:pt x="120469" y="99556"/>
                </a:lnTo>
                <a:lnTo>
                  <a:pt x="123568" y="84207"/>
                </a:lnTo>
                <a:lnTo>
                  <a:pt x="120469" y="68857"/>
                </a:lnTo>
                <a:lnTo>
                  <a:pt x="112019" y="56322"/>
                </a:lnTo>
                <a:lnTo>
                  <a:pt x="99485" y="47871"/>
                </a:lnTo>
                <a:lnTo>
                  <a:pt x="84137" y="44772"/>
                </a:lnTo>
                <a:lnTo>
                  <a:pt x="156927" y="44772"/>
                </a:lnTo>
                <a:lnTo>
                  <a:pt x="161316" y="51281"/>
                </a:lnTo>
                <a:lnTo>
                  <a:pt x="167913" y="83965"/>
                </a:lnTo>
                <a:lnTo>
                  <a:pt x="161316" y="116646"/>
                </a:lnTo>
                <a:lnTo>
                  <a:pt x="156600" y="123642"/>
                </a:lnTo>
                <a:close/>
              </a:path>
            </a:pathLst>
          </a:custGeom>
          <a:solidFill>
            <a:srgbClr val="8E9C9C"/>
          </a:solidFill>
        </p:spPr>
        <p:txBody>
          <a:bodyPr wrap="square" lIns="0" tIns="0" rIns="0" bIns="0" rtlCol="0"/>
          <a:lstStyle/>
          <a:p>
            <a:endParaRPr/>
          </a:p>
        </p:txBody>
      </p:sp>
      <p:sp>
        <p:nvSpPr>
          <p:cNvPr id="49" name="object 49"/>
          <p:cNvSpPr/>
          <p:nvPr/>
        </p:nvSpPr>
        <p:spPr>
          <a:xfrm>
            <a:off x="3498981" y="2261721"/>
            <a:ext cx="133985" cy="130175"/>
          </a:xfrm>
          <a:custGeom>
            <a:avLst/>
            <a:gdLst/>
            <a:ahLst/>
            <a:cxnLst/>
            <a:rect l="l" t="t" r="r" b="b"/>
            <a:pathLst>
              <a:path w="133985" h="130175">
                <a:moveTo>
                  <a:pt x="66861" y="129625"/>
                </a:moveTo>
                <a:lnTo>
                  <a:pt x="40838" y="124532"/>
                </a:lnTo>
                <a:lnTo>
                  <a:pt x="19585" y="110641"/>
                </a:lnTo>
                <a:lnTo>
                  <a:pt x="5254" y="90038"/>
                </a:lnTo>
                <a:lnTo>
                  <a:pt x="0" y="64808"/>
                </a:lnTo>
                <a:lnTo>
                  <a:pt x="5254" y="39580"/>
                </a:lnTo>
                <a:lnTo>
                  <a:pt x="19585" y="18980"/>
                </a:lnTo>
                <a:lnTo>
                  <a:pt x="40838" y="5092"/>
                </a:lnTo>
                <a:lnTo>
                  <a:pt x="66861" y="0"/>
                </a:lnTo>
                <a:lnTo>
                  <a:pt x="92885" y="5092"/>
                </a:lnTo>
                <a:lnTo>
                  <a:pt x="114138" y="18980"/>
                </a:lnTo>
                <a:lnTo>
                  <a:pt x="124979" y="34564"/>
                </a:lnTo>
                <a:lnTo>
                  <a:pt x="66861" y="34564"/>
                </a:lnTo>
                <a:lnTo>
                  <a:pt x="54638" y="36955"/>
                </a:lnTo>
                <a:lnTo>
                  <a:pt x="44659" y="43476"/>
                </a:lnTo>
                <a:lnTo>
                  <a:pt x="37932" y="53150"/>
                </a:lnTo>
                <a:lnTo>
                  <a:pt x="35465" y="64998"/>
                </a:lnTo>
                <a:lnTo>
                  <a:pt x="37932" y="76847"/>
                </a:lnTo>
                <a:lnTo>
                  <a:pt x="44659" y="86524"/>
                </a:lnTo>
                <a:lnTo>
                  <a:pt x="54638" y="93048"/>
                </a:lnTo>
                <a:lnTo>
                  <a:pt x="66861" y="95441"/>
                </a:lnTo>
                <a:lnTo>
                  <a:pt x="124710" y="95441"/>
                </a:lnTo>
                <a:lnTo>
                  <a:pt x="114138" y="110641"/>
                </a:lnTo>
                <a:lnTo>
                  <a:pt x="92885" y="124532"/>
                </a:lnTo>
                <a:lnTo>
                  <a:pt x="66861" y="129625"/>
                </a:lnTo>
                <a:close/>
              </a:path>
              <a:path w="133985" h="130175">
                <a:moveTo>
                  <a:pt x="124710" y="95441"/>
                </a:moveTo>
                <a:lnTo>
                  <a:pt x="66861" y="95441"/>
                </a:lnTo>
                <a:lnTo>
                  <a:pt x="79085" y="93048"/>
                </a:lnTo>
                <a:lnTo>
                  <a:pt x="89064" y="86524"/>
                </a:lnTo>
                <a:lnTo>
                  <a:pt x="95791" y="76847"/>
                </a:lnTo>
                <a:lnTo>
                  <a:pt x="98258" y="64998"/>
                </a:lnTo>
                <a:lnTo>
                  <a:pt x="95791" y="53150"/>
                </a:lnTo>
                <a:lnTo>
                  <a:pt x="89064" y="43476"/>
                </a:lnTo>
                <a:lnTo>
                  <a:pt x="79085" y="36955"/>
                </a:lnTo>
                <a:lnTo>
                  <a:pt x="66861" y="34564"/>
                </a:lnTo>
                <a:lnTo>
                  <a:pt x="124979" y="34564"/>
                </a:lnTo>
                <a:lnTo>
                  <a:pt x="128468" y="39580"/>
                </a:lnTo>
                <a:lnTo>
                  <a:pt x="133723" y="64808"/>
                </a:lnTo>
                <a:lnTo>
                  <a:pt x="128468" y="90038"/>
                </a:lnTo>
                <a:lnTo>
                  <a:pt x="124710" y="95441"/>
                </a:lnTo>
                <a:close/>
              </a:path>
            </a:pathLst>
          </a:custGeom>
          <a:solidFill>
            <a:srgbClr val="8E9C9C"/>
          </a:solidFill>
        </p:spPr>
        <p:txBody>
          <a:bodyPr wrap="square" lIns="0" tIns="0" rIns="0" bIns="0" rtlCol="0"/>
          <a:lstStyle/>
          <a:p>
            <a:endParaRPr/>
          </a:p>
        </p:txBody>
      </p:sp>
      <p:sp>
        <p:nvSpPr>
          <p:cNvPr id="50" name="object 50"/>
          <p:cNvSpPr/>
          <p:nvPr/>
        </p:nvSpPr>
        <p:spPr>
          <a:xfrm>
            <a:off x="3439034" y="2203639"/>
            <a:ext cx="46990" cy="45720"/>
          </a:xfrm>
          <a:custGeom>
            <a:avLst/>
            <a:gdLst/>
            <a:ahLst/>
            <a:cxnLst/>
            <a:rect l="l" t="t" r="r" b="b"/>
            <a:pathLst>
              <a:path w="46989" h="45719">
                <a:moveTo>
                  <a:pt x="23327" y="45237"/>
                </a:moveTo>
                <a:lnTo>
                  <a:pt x="14245" y="43459"/>
                </a:lnTo>
                <a:lnTo>
                  <a:pt x="6830" y="38610"/>
                </a:lnTo>
                <a:lnTo>
                  <a:pt x="1832" y="31419"/>
                </a:lnTo>
                <a:lnTo>
                  <a:pt x="0" y="22614"/>
                </a:lnTo>
                <a:lnTo>
                  <a:pt x="1832" y="13814"/>
                </a:lnTo>
                <a:lnTo>
                  <a:pt x="6830" y="6625"/>
                </a:lnTo>
                <a:lnTo>
                  <a:pt x="14245" y="1777"/>
                </a:lnTo>
                <a:lnTo>
                  <a:pt x="23327" y="0"/>
                </a:lnTo>
                <a:lnTo>
                  <a:pt x="32409" y="1777"/>
                </a:lnTo>
                <a:lnTo>
                  <a:pt x="39824" y="6625"/>
                </a:lnTo>
                <a:lnTo>
                  <a:pt x="44822" y="13814"/>
                </a:lnTo>
                <a:lnTo>
                  <a:pt x="46655" y="22614"/>
                </a:lnTo>
                <a:lnTo>
                  <a:pt x="44822" y="31419"/>
                </a:lnTo>
                <a:lnTo>
                  <a:pt x="39824" y="38610"/>
                </a:lnTo>
                <a:lnTo>
                  <a:pt x="32409" y="43459"/>
                </a:lnTo>
                <a:lnTo>
                  <a:pt x="23327" y="45237"/>
                </a:lnTo>
                <a:close/>
              </a:path>
            </a:pathLst>
          </a:custGeom>
          <a:solidFill>
            <a:srgbClr val="8E9C9C"/>
          </a:solidFill>
        </p:spPr>
        <p:txBody>
          <a:bodyPr wrap="square" lIns="0" tIns="0" rIns="0" bIns="0" rtlCol="0"/>
          <a:lstStyle/>
          <a:p>
            <a:endParaRPr/>
          </a:p>
        </p:txBody>
      </p:sp>
      <p:sp>
        <p:nvSpPr>
          <p:cNvPr id="51" name="object 51"/>
          <p:cNvSpPr/>
          <p:nvPr/>
        </p:nvSpPr>
        <p:spPr>
          <a:xfrm>
            <a:off x="3439588" y="672078"/>
            <a:ext cx="269240" cy="273685"/>
          </a:xfrm>
          <a:custGeom>
            <a:avLst/>
            <a:gdLst/>
            <a:ahLst/>
            <a:cxnLst/>
            <a:rect l="l" t="t" r="r" b="b"/>
            <a:pathLst>
              <a:path w="269239" h="273684">
                <a:moveTo>
                  <a:pt x="242409" y="33281"/>
                </a:moveTo>
                <a:lnTo>
                  <a:pt x="84532" y="33281"/>
                </a:lnTo>
                <a:lnTo>
                  <a:pt x="101035" y="19166"/>
                </a:lnTo>
                <a:lnTo>
                  <a:pt x="120262" y="8716"/>
                </a:lnTo>
                <a:lnTo>
                  <a:pt x="141964" y="2228"/>
                </a:lnTo>
                <a:lnTo>
                  <a:pt x="165892" y="0"/>
                </a:lnTo>
                <a:lnTo>
                  <a:pt x="208068" y="7891"/>
                </a:lnTo>
                <a:lnTo>
                  <a:pt x="240586" y="30247"/>
                </a:lnTo>
                <a:lnTo>
                  <a:pt x="242409" y="33281"/>
                </a:lnTo>
                <a:close/>
              </a:path>
              <a:path w="269239" h="273684">
                <a:moveTo>
                  <a:pt x="84532" y="273171"/>
                </a:moveTo>
                <a:lnTo>
                  <a:pt x="0" y="273171"/>
                </a:lnTo>
                <a:lnTo>
                  <a:pt x="0" y="7920"/>
                </a:lnTo>
                <a:lnTo>
                  <a:pt x="84532" y="7920"/>
                </a:lnTo>
                <a:lnTo>
                  <a:pt x="84532" y="33281"/>
                </a:lnTo>
                <a:lnTo>
                  <a:pt x="242409" y="33281"/>
                </a:lnTo>
                <a:lnTo>
                  <a:pt x="261514" y="65085"/>
                </a:lnTo>
                <a:lnTo>
                  <a:pt x="263310" y="76080"/>
                </a:lnTo>
                <a:lnTo>
                  <a:pt x="139477" y="76080"/>
                </a:lnTo>
                <a:lnTo>
                  <a:pt x="116850" y="80431"/>
                </a:lnTo>
                <a:lnTo>
                  <a:pt x="99522" y="93847"/>
                </a:lnTo>
                <a:lnTo>
                  <a:pt x="88436" y="116872"/>
                </a:lnTo>
                <a:lnTo>
                  <a:pt x="84532" y="150053"/>
                </a:lnTo>
                <a:lnTo>
                  <a:pt x="84532" y="273171"/>
                </a:lnTo>
                <a:close/>
              </a:path>
              <a:path w="269239" h="273684">
                <a:moveTo>
                  <a:pt x="268919" y="273171"/>
                </a:moveTo>
                <a:lnTo>
                  <a:pt x="184912" y="273171"/>
                </a:lnTo>
                <a:lnTo>
                  <a:pt x="184912" y="128391"/>
                </a:lnTo>
                <a:lnTo>
                  <a:pt x="181602" y="107066"/>
                </a:lnTo>
                <a:lnTo>
                  <a:pt x="172300" y="90545"/>
                </a:lnTo>
                <a:lnTo>
                  <a:pt x="157944" y="79870"/>
                </a:lnTo>
                <a:lnTo>
                  <a:pt x="139477" y="76080"/>
                </a:lnTo>
                <a:lnTo>
                  <a:pt x="263310" y="76080"/>
                </a:lnTo>
                <a:lnTo>
                  <a:pt x="268919" y="110426"/>
                </a:lnTo>
                <a:lnTo>
                  <a:pt x="268919" y="273171"/>
                </a:lnTo>
                <a:close/>
              </a:path>
            </a:pathLst>
          </a:custGeom>
          <a:solidFill>
            <a:srgbClr val="202120"/>
          </a:solidFill>
        </p:spPr>
        <p:txBody>
          <a:bodyPr wrap="square" lIns="0" tIns="0" rIns="0" bIns="0" rtlCol="0"/>
          <a:lstStyle/>
          <a:p>
            <a:endParaRPr/>
          </a:p>
        </p:txBody>
      </p:sp>
      <p:sp>
        <p:nvSpPr>
          <p:cNvPr id="52" name="object 52"/>
          <p:cNvSpPr/>
          <p:nvPr/>
        </p:nvSpPr>
        <p:spPr>
          <a:xfrm>
            <a:off x="4049751" y="672073"/>
            <a:ext cx="245745" cy="281305"/>
          </a:xfrm>
          <a:custGeom>
            <a:avLst/>
            <a:gdLst/>
            <a:ahLst/>
            <a:cxnLst/>
            <a:rect l="l" t="t" r="r" b="b"/>
            <a:pathLst>
              <a:path w="245745" h="281305">
                <a:moveTo>
                  <a:pt x="238989" y="218220"/>
                </a:moveTo>
                <a:lnTo>
                  <a:pt x="129434" y="218220"/>
                </a:lnTo>
                <a:lnTo>
                  <a:pt x="144184" y="216545"/>
                </a:lnTo>
                <a:lnTo>
                  <a:pt x="154928" y="212014"/>
                </a:lnTo>
                <a:lnTo>
                  <a:pt x="161532" y="205294"/>
                </a:lnTo>
                <a:lnTo>
                  <a:pt x="163777" y="197083"/>
                </a:lnTo>
                <a:lnTo>
                  <a:pt x="162399" y="190761"/>
                </a:lnTo>
                <a:lnTo>
                  <a:pt x="157901" y="185329"/>
                </a:lnTo>
                <a:lnTo>
                  <a:pt x="149738" y="180888"/>
                </a:lnTo>
                <a:lnTo>
                  <a:pt x="137362" y="177536"/>
                </a:lnTo>
                <a:lnTo>
                  <a:pt x="83467" y="166967"/>
                </a:lnTo>
                <a:lnTo>
                  <a:pt x="50688" y="156997"/>
                </a:lnTo>
                <a:lnTo>
                  <a:pt x="26477" y="140684"/>
                </a:lnTo>
                <a:lnTo>
                  <a:pt x="11479" y="118226"/>
                </a:lnTo>
                <a:lnTo>
                  <a:pt x="6337" y="89822"/>
                </a:lnTo>
                <a:lnTo>
                  <a:pt x="14732" y="52826"/>
                </a:lnTo>
                <a:lnTo>
                  <a:pt x="38233" y="24501"/>
                </a:lnTo>
                <a:lnTo>
                  <a:pt x="74317" y="6381"/>
                </a:lnTo>
                <a:lnTo>
                  <a:pt x="120457" y="0"/>
                </a:lnTo>
                <a:lnTo>
                  <a:pt x="165655" y="5424"/>
                </a:lnTo>
                <a:lnTo>
                  <a:pt x="201489" y="20807"/>
                </a:lnTo>
                <a:lnTo>
                  <a:pt x="226922" y="44807"/>
                </a:lnTo>
                <a:lnTo>
                  <a:pt x="233825" y="60238"/>
                </a:lnTo>
                <a:lnTo>
                  <a:pt x="119399" y="60238"/>
                </a:lnTo>
                <a:lnTo>
                  <a:pt x="105110" y="62120"/>
                </a:lnTo>
                <a:lnTo>
                  <a:pt x="95824" y="66974"/>
                </a:lnTo>
                <a:lnTo>
                  <a:pt x="90797" y="73611"/>
                </a:lnTo>
                <a:lnTo>
                  <a:pt x="89287" y="80843"/>
                </a:lnTo>
                <a:lnTo>
                  <a:pt x="90046" y="86332"/>
                </a:lnTo>
                <a:lnTo>
                  <a:pt x="92982" y="91475"/>
                </a:lnTo>
                <a:lnTo>
                  <a:pt x="99089" y="95924"/>
                </a:lnTo>
                <a:lnTo>
                  <a:pt x="109357" y="99333"/>
                </a:lnTo>
                <a:lnTo>
                  <a:pt x="171704" y="112017"/>
                </a:lnTo>
                <a:lnTo>
                  <a:pt x="204353" y="123443"/>
                </a:lnTo>
                <a:lnTo>
                  <a:pt x="227245" y="141210"/>
                </a:lnTo>
                <a:lnTo>
                  <a:pt x="240727" y="164326"/>
                </a:lnTo>
                <a:lnTo>
                  <a:pt x="245144" y="191803"/>
                </a:lnTo>
                <a:lnTo>
                  <a:pt x="238989" y="218220"/>
                </a:lnTo>
                <a:close/>
              </a:path>
              <a:path w="245745" h="281305">
                <a:moveTo>
                  <a:pt x="163777" y="91412"/>
                </a:moveTo>
                <a:lnTo>
                  <a:pt x="159369" y="79630"/>
                </a:lnTo>
                <a:lnTo>
                  <a:pt x="150304" y="69682"/>
                </a:lnTo>
                <a:lnTo>
                  <a:pt x="136881" y="62806"/>
                </a:lnTo>
                <a:lnTo>
                  <a:pt x="119399" y="60238"/>
                </a:lnTo>
                <a:lnTo>
                  <a:pt x="233825" y="60238"/>
                </a:lnTo>
                <a:lnTo>
                  <a:pt x="240914" y="76088"/>
                </a:lnTo>
                <a:lnTo>
                  <a:pt x="163777" y="91412"/>
                </a:lnTo>
                <a:close/>
              </a:path>
              <a:path w="245745" h="281305">
                <a:moveTo>
                  <a:pt x="124679" y="281100"/>
                </a:moveTo>
                <a:lnTo>
                  <a:pt x="80161" y="276699"/>
                </a:lnTo>
                <a:lnTo>
                  <a:pt x="42328" y="262937"/>
                </a:lnTo>
                <a:lnTo>
                  <a:pt x="14502" y="238969"/>
                </a:lnTo>
                <a:lnTo>
                  <a:pt x="0" y="203954"/>
                </a:lnTo>
                <a:lnTo>
                  <a:pt x="82417" y="187047"/>
                </a:lnTo>
                <a:lnTo>
                  <a:pt x="88129" y="201503"/>
                </a:lnTo>
                <a:lnTo>
                  <a:pt x="98793" y="211154"/>
                </a:lnTo>
                <a:lnTo>
                  <a:pt x="113024" y="216545"/>
                </a:lnTo>
                <a:lnTo>
                  <a:pt x="129434" y="218220"/>
                </a:lnTo>
                <a:lnTo>
                  <a:pt x="238989" y="218220"/>
                </a:lnTo>
                <a:lnTo>
                  <a:pt x="236129" y="230498"/>
                </a:lnTo>
                <a:lnTo>
                  <a:pt x="211065" y="258444"/>
                </a:lnTo>
                <a:lnTo>
                  <a:pt x="172924" y="275395"/>
                </a:lnTo>
                <a:lnTo>
                  <a:pt x="124679" y="281100"/>
                </a:lnTo>
                <a:close/>
              </a:path>
            </a:pathLst>
          </a:custGeom>
          <a:solidFill>
            <a:srgbClr val="202120"/>
          </a:solidFill>
        </p:spPr>
        <p:txBody>
          <a:bodyPr wrap="square" lIns="0" tIns="0" rIns="0" bIns="0" rtlCol="0"/>
          <a:lstStyle/>
          <a:p>
            <a:endParaRPr/>
          </a:p>
        </p:txBody>
      </p:sp>
      <p:sp>
        <p:nvSpPr>
          <p:cNvPr id="53" name="object 53"/>
          <p:cNvSpPr/>
          <p:nvPr/>
        </p:nvSpPr>
        <p:spPr>
          <a:xfrm>
            <a:off x="4307727" y="679468"/>
            <a:ext cx="58419" cy="65405"/>
          </a:xfrm>
          <a:custGeom>
            <a:avLst/>
            <a:gdLst/>
            <a:ahLst/>
            <a:cxnLst/>
            <a:rect l="l" t="t" r="r" b="b"/>
            <a:pathLst>
              <a:path w="58420" h="65404">
                <a:moveTo>
                  <a:pt x="57817" y="13921"/>
                </a:moveTo>
                <a:lnTo>
                  <a:pt x="0" y="13921"/>
                </a:lnTo>
                <a:lnTo>
                  <a:pt x="0" y="0"/>
                </a:lnTo>
                <a:lnTo>
                  <a:pt x="57817" y="0"/>
                </a:lnTo>
                <a:lnTo>
                  <a:pt x="57817" y="13921"/>
                </a:lnTo>
                <a:close/>
              </a:path>
              <a:path w="58420" h="65404">
                <a:moveTo>
                  <a:pt x="36839" y="64784"/>
                </a:moveTo>
                <a:lnTo>
                  <a:pt x="20977" y="64784"/>
                </a:lnTo>
                <a:lnTo>
                  <a:pt x="20977" y="13921"/>
                </a:lnTo>
                <a:lnTo>
                  <a:pt x="36839" y="13921"/>
                </a:lnTo>
                <a:lnTo>
                  <a:pt x="36839" y="64784"/>
                </a:lnTo>
                <a:close/>
              </a:path>
            </a:pathLst>
          </a:custGeom>
          <a:solidFill>
            <a:srgbClr val="202120"/>
          </a:solidFill>
        </p:spPr>
        <p:txBody>
          <a:bodyPr wrap="square" lIns="0" tIns="0" rIns="0" bIns="0" rtlCol="0"/>
          <a:lstStyle/>
          <a:p>
            <a:endParaRPr/>
          </a:p>
        </p:txBody>
      </p:sp>
      <p:sp>
        <p:nvSpPr>
          <p:cNvPr id="54" name="object 54"/>
          <p:cNvSpPr/>
          <p:nvPr/>
        </p:nvSpPr>
        <p:spPr>
          <a:xfrm>
            <a:off x="4373895" y="679464"/>
            <a:ext cx="74930" cy="65405"/>
          </a:xfrm>
          <a:custGeom>
            <a:avLst/>
            <a:gdLst/>
            <a:ahLst/>
            <a:cxnLst/>
            <a:rect l="l" t="t" r="r" b="b"/>
            <a:pathLst>
              <a:path w="74929" h="65404">
                <a:moveTo>
                  <a:pt x="15472" y="64791"/>
                </a:moveTo>
                <a:lnTo>
                  <a:pt x="0" y="64791"/>
                </a:lnTo>
                <a:lnTo>
                  <a:pt x="0" y="0"/>
                </a:lnTo>
                <a:lnTo>
                  <a:pt x="15667" y="0"/>
                </a:lnTo>
                <a:lnTo>
                  <a:pt x="31583" y="30078"/>
                </a:lnTo>
                <a:lnTo>
                  <a:pt x="15472" y="30078"/>
                </a:lnTo>
                <a:lnTo>
                  <a:pt x="15472" y="64791"/>
                </a:lnTo>
                <a:close/>
              </a:path>
              <a:path w="74929" h="65404">
                <a:moveTo>
                  <a:pt x="53567" y="41104"/>
                </a:moveTo>
                <a:lnTo>
                  <a:pt x="37417" y="41104"/>
                </a:lnTo>
                <a:lnTo>
                  <a:pt x="59174" y="0"/>
                </a:lnTo>
                <a:lnTo>
                  <a:pt x="74744" y="0"/>
                </a:lnTo>
                <a:lnTo>
                  <a:pt x="74744" y="30273"/>
                </a:lnTo>
                <a:lnTo>
                  <a:pt x="59272" y="30273"/>
                </a:lnTo>
                <a:lnTo>
                  <a:pt x="53567" y="41104"/>
                </a:lnTo>
                <a:close/>
              </a:path>
              <a:path w="74929" h="65404">
                <a:moveTo>
                  <a:pt x="41092" y="64791"/>
                </a:moveTo>
                <a:lnTo>
                  <a:pt x="33749" y="64791"/>
                </a:lnTo>
                <a:lnTo>
                  <a:pt x="15472" y="30078"/>
                </a:lnTo>
                <a:lnTo>
                  <a:pt x="31583" y="30078"/>
                </a:lnTo>
                <a:lnTo>
                  <a:pt x="37417" y="41104"/>
                </a:lnTo>
                <a:lnTo>
                  <a:pt x="53567" y="41104"/>
                </a:lnTo>
                <a:lnTo>
                  <a:pt x="41092" y="64791"/>
                </a:lnTo>
                <a:close/>
              </a:path>
              <a:path w="74929" h="65404">
                <a:moveTo>
                  <a:pt x="74744" y="64791"/>
                </a:moveTo>
                <a:lnTo>
                  <a:pt x="59272" y="64791"/>
                </a:lnTo>
                <a:lnTo>
                  <a:pt x="59272" y="30273"/>
                </a:lnTo>
                <a:lnTo>
                  <a:pt x="74744" y="30273"/>
                </a:lnTo>
                <a:lnTo>
                  <a:pt x="74744" y="64791"/>
                </a:lnTo>
                <a:close/>
              </a:path>
            </a:pathLst>
          </a:custGeom>
          <a:solidFill>
            <a:srgbClr val="202120"/>
          </a:solidFill>
        </p:spPr>
        <p:txBody>
          <a:bodyPr wrap="square" lIns="0" tIns="0" rIns="0" bIns="0" rtlCol="0"/>
          <a:lstStyle/>
          <a:p>
            <a:endParaRPr/>
          </a:p>
        </p:txBody>
      </p:sp>
      <p:sp>
        <p:nvSpPr>
          <p:cNvPr id="55" name="object 55"/>
          <p:cNvSpPr/>
          <p:nvPr/>
        </p:nvSpPr>
        <p:spPr>
          <a:xfrm>
            <a:off x="2989659" y="679273"/>
            <a:ext cx="84455" cy="266065"/>
          </a:xfrm>
          <a:custGeom>
            <a:avLst/>
            <a:gdLst/>
            <a:ahLst/>
            <a:cxnLst/>
            <a:rect l="l" t="t" r="r" b="b"/>
            <a:pathLst>
              <a:path w="84455" h="266065">
                <a:moveTo>
                  <a:pt x="0" y="0"/>
                </a:moveTo>
                <a:lnTo>
                  <a:pt x="84044" y="0"/>
                </a:lnTo>
                <a:lnTo>
                  <a:pt x="84044" y="266008"/>
                </a:lnTo>
                <a:lnTo>
                  <a:pt x="0" y="266008"/>
                </a:lnTo>
                <a:lnTo>
                  <a:pt x="0" y="0"/>
                </a:lnTo>
                <a:close/>
              </a:path>
            </a:pathLst>
          </a:custGeom>
          <a:solidFill>
            <a:srgbClr val="202120"/>
          </a:solidFill>
        </p:spPr>
        <p:txBody>
          <a:bodyPr wrap="square" lIns="0" tIns="0" rIns="0" bIns="0" rtlCol="0"/>
          <a:lstStyle/>
          <a:p>
            <a:endParaRPr/>
          </a:p>
        </p:txBody>
      </p:sp>
      <p:sp>
        <p:nvSpPr>
          <p:cNvPr id="56" name="object 56"/>
          <p:cNvSpPr/>
          <p:nvPr/>
        </p:nvSpPr>
        <p:spPr>
          <a:xfrm>
            <a:off x="3111694"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084" y="77910"/>
                </a:lnTo>
                <a:lnTo>
                  <a:pt x="119380" y="83302"/>
                </a:lnTo>
                <a:lnTo>
                  <a:pt x="97574" y="98005"/>
                </a:lnTo>
                <a:lnTo>
                  <a:pt x="82873" y="119813"/>
                </a:lnTo>
                <a:lnTo>
                  <a:pt x="77482" y="146520"/>
                </a:lnTo>
                <a:lnTo>
                  <a:pt x="82873" y="173228"/>
                </a:lnTo>
                <a:lnTo>
                  <a:pt x="97574" y="195039"/>
                </a:lnTo>
                <a:lnTo>
                  <a:pt x="119380" y="209745"/>
                </a:lnTo>
                <a:lnTo>
                  <a:pt x="146084" y="215138"/>
                </a:lnTo>
                <a:lnTo>
                  <a:pt x="272900" y="215138"/>
                </a:lnTo>
                <a:lnTo>
                  <a:pt x="263982" y="232381"/>
                </a:lnTo>
                <a:lnTo>
                  <a:pt x="232359" y="264006"/>
                </a:lnTo>
                <a:lnTo>
                  <a:pt x="192257" y="284746"/>
                </a:lnTo>
                <a:lnTo>
                  <a:pt x="146084" y="292193"/>
                </a:lnTo>
                <a:close/>
              </a:path>
              <a:path w="292735" h="292734">
                <a:moveTo>
                  <a:pt x="272900" y="215138"/>
                </a:moveTo>
                <a:lnTo>
                  <a:pt x="146084" y="215138"/>
                </a:lnTo>
                <a:lnTo>
                  <a:pt x="172789" y="209745"/>
                </a:lnTo>
                <a:lnTo>
                  <a:pt x="194598" y="195039"/>
                </a:lnTo>
                <a:lnTo>
                  <a:pt x="209302" y="173228"/>
                </a:lnTo>
                <a:lnTo>
                  <a:pt x="214694" y="146520"/>
                </a:lnTo>
                <a:lnTo>
                  <a:pt x="209302" y="119813"/>
                </a:lnTo>
                <a:lnTo>
                  <a:pt x="194598" y="98005"/>
                </a:lnTo>
                <a:lnTo>
                  <a:pt x="172789" y="83302"/>
                </a:lnTo>
                <a:lnTo>
                  <a:pt x="146084"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sp>
        <p:nvSpPr>
          <p:cNvPr id="57" name="object 57"/>
          <p:cNvSpPr/>
          <p:nvPr/>
        </p:nvSpPr>
        <p:spPr>
          <a:xfrm>
            <a:off x="2980705" y="535262"/>
            <a:ext cx="102235" cy="102235"/>
          </a:xfrm>
          <a:custGeom>
            <a:avLst/>
            <a:gdLst/>
            <a:ahLst/>
            <a:cxnLst/>
            <a:rect l="l" t="t" r="r" b="b"/>
            <a:pathLst>
              <a:path w="102235" h="102234">
                <a:moveTo>
                  <a:pt x="50977" y="101965"/>
                </a:moveTo>
                <a:lnTo>
                  <a:pt x="31134" y="97959"/>
                </a:lnTo>
                <a:lnTo>
                  <a:pt x="14930" y="87033"/>
                </a:lnTo>
                <a:lnTo>
                  <a:pt x="4005" y="70828"/>
                </a:lnTo>
                <a:lnTo>
                  <a:pt x="0" y="50982"/>
                </a:lnTo>
                <a:lnTo>
                  <a:pt x="4005" y="31137"/>
                </a:lnTo>
                <a:lnTo>
                  <a:pt x="14930" y="14932"/>
                </a:lnTo>
                <a:lnTo>
                  <a:pt x="31134" y="4006"/>
                </a:lnTo>
                <a:lnTo>
                  <a:pt x="50977" y="0"/>
                </a:lnTo>
                <a:lnTo>
                  <a:pt x="70820" y="4006"/>
                </a:lnTo>
                <a:lnTo>
                  <a:pt x="87024" y="14932"/>
                </a:lnTo>
                <a:lnTo>
                  <a:pt x="97948" y="31137"/>
                </a:lnTo>
                <a:lnTo>
                  <a:pt x="101954" y="50982"/>
                </a:lnTo>
                <a:lnTo>
                  <a:pt x="97948" y="70828"/>
                </a:lnTo>
                <a:lnTo>
                  <a:pt x="87024" y="87033"/>
                </a:lnTo>
                <a:lnTo>
                  <a:pt x="70820" y="97959"/>
                </a:lnTo>
                <a:lnTo>
                  <a:pt x="50977" y="101965"/>
                </a:lnTo>
                <a:close/>
              </a:path>
            </a:pathLst>
          </a:custGeom>
          <a:solidFill>
            <a:srgbClr val="202120"/>
          </a:solidFill>
        </p:spPr>
        <p:txBody>
          <a:bodyPr wrap="square" lIns="0" tIns="0" rIns="0" bIns="0" rtlCol="0"/>
          <a:lstStyle/>
          <a:p>
            <a:endParaRPr/>
          </a:p>
        </p:txBody>
      </p:sp>
      <p:sp>
        <p:nvSpPr>
          <p:cNvPr id="58" name="object 58"/>
          <p:cNvSpPr/>
          <p:nvPr/>
        </p:nvSpPr>
        <p:spPr>
          <a:xfrm>
            <a:off x="3739856" y="666176"/>
            <a:ext cx="292735" cy="292735"/>
          </a:xfrm>
          <a:custGeom>
            <a:avLst/>
            <a:gdLst/>
            <a:ahLst/>
            <a:cxnLst/>
            <a:rect l="l" t="t" r="r" b="b"/>
            <a:pathLst>
              <a:path w="292735" h="292734">
                <a:moveTo>
                  <a:pt x="146084" y="292193"/>
                </a:moveTo>
                <a:lnTo>
                  <a:pt x="99911" y="284746"/>
                </a:lnTo>
                <a:lnTo>
                  <a:pt x="59810" y="264006"/>
                </a:lnTo>
                <a:lnTo>
                  <a:pt x="28186" y="232381"/>
                </a:lnTo>
                <a:lnTo>
                  <a:pt x="7447" y="192277"/>
                </a:lnTo>
                <a:lnTo>
                  <a:pt x="0" y="146100"/>
                </a:lnTo>
                <a:lnTo>
                  <a:pt x="7447" y="99922"/>
                </a:lnTo>
                <a:lnTo>
                  <a:pt x="28186" y="59816"/>
                </a:lnTo>
                <a:lnTo>
                  <a:pt x="59810" y="28189"/>
                </a:lnTo>
                <a:lnTo>
                  <a:pt x="99911" y="7448"/>
                </a:lnTo>
                <a:lnTo>
                  <a:pt x="146084" y="0"/>
                </a:lnTo>
                <a:lnTo>
                  <a:pt x="192257" y="7448"/>
                </a:lnTo>
                <a:lnTo>
                  <a:pt x="232359" y="28189"/>
                </a:lnTo>
                <a:lnTo>
                  <a:pt x="263982" y="59816"/>
                </a:lnTo>
                <a:lnTo>
                  <a:pt x="273339" y="77910"/>
                </a:lnTo>
                <a:lnTo>
                  <a:pt x="146399" y="77910"/>
                </a:lnTo>
                <a:lnTo>
                  <a:pt x="119695" y="83302"/>
                </a:lnTo>
                <a:lnTo>
                  <a:pt x="97889" y="98005"/>
                </a:lnTo>
                <a:lnTo>
                  <a:pt x="83188" y="119813"/>
                </a:lnTo>
                <a:lnTo>
                  <a:pt x="77797" y="146520"/>
                </a:lnTo>
                <a:lnTo>
                  <a:pt x="83188" y="173228"/>
                </a:lnTo>
                <a:lnTo>
                  <a:pt x="97889" y="195039"/>
                </a:lnTo>
                <a:lnTo>
                  <a:pt x="119695" y="209745"/>
                </a:lnTo>
                <a:lnTo>
                  <a:pt x="146399" y="215138"/>
                </a:lnTo>
                <a:lnTo>
                  <a:pt x="272900" y="215138"/>
                </a:lnTo>
                <a:lnTo>
                  <a:pt x="263982" y="232381"/>
                </a:lnTo>
                <a:lnTo>
                  <a:pt x="232359" y="264006"/>
                </a:lnTo>
                <a:lnTo>
                  <a:pt x="192257" y="284746"/>
                </a:lnTo>
                <a:lnTo>
                  <a:pt x="146084" y="292193"/>
                </a:lnTo>
                <a:close/>
              </a:path>
              <a:path w="292735" h="292734">
                <a:moveTo>
                  <a:pt x="272900" y="215138"/>
                </a:moveTo>
                <a:lnTo>
                  <a:pt x="146399" y="215138"/>
                </a:lnTo>
                <a:lnTo>
                  <a:pt x="173104" y="209745"/>
                </a:lnTo>
                <a:lnTo>
                  <a:pt x="194913" y="195039"/>
                </a:lnTo>
                <a:lnTo>
                  <a:pt x="209617" y="173228"/>
                </a:lnTo>
                <a:lnTo>
                  <a:pt x="215009" y="146520"/>
                </a:lnTo>
                <a:lnTo>
                  <a:pt x="209617" y="119813"/>
                </a:lnTo>
                <a:lnTo>
                  <a:pt x="194913" y="98005"/>
                </a:lnTo>
                <a:lnTo>
                  <a:pt x="173104" y="83302"/>
                </a:lnTo>
                <a:lnTo>
                  <a:pt x="146399" y="77910"/>
                </a:lnTo>
                <a:lnTo>
                  <a:pt x="273339" y="77910"/>
                </a:lnTo>
                <a:lnTo>
                  <a:pt x="284721" y="99922"/>
                </a:lnTo>
                <a:lnTo>
                  <a:pt x="292169" y="146100"/>
                </a:lnTo>
                <a:lnTo>
                  <a:pt x="284721" y="192277"/>
                </a:lnTo>
                <a:lnTo>
                  <a:pt x="272900" y="215138"/>
                </a:lnTo>
                <a:close/>
              </a:path>
            </a:pathLst>
          </a:custGeom>
          <a:solidFill>
            <a:srgbClr val="202120"/>
          </a:solidFill>
        </p:spPr>
        <p:txBody>
          <a:bodyPr wrap="square" lIns="0" tIns="0" rIns="0" bIns="0" rtlCol="0"/>
          <a:lstStyle/>
          <a:p>
            <a:endParaRPr/>
          </a:p>
        </p:txBody>
      </p:sp>
      <p:graphicFrame>
        <p:nvGraphicFramePr>
          <p:cNvPr id="59" name="object 59"/>
          <p:cNvGraphicFramePr>
            <a:graphicFrameLocks noGrp="1"/>
          </p:cNvGraphicFramePr>
          <p:nvPr/>
        </p:nvGraphicFramePr>
        <p:xfrm>
          <a:off x="361588" y="366352"/>
          <a:ext cx="8156434" cy="4667297"/>
        </p:xfrm>
        <a:graphic>
          <a:graphicData uri="http://schemas.openxmlformats.org/drawingml/2006/table">
            <a:tbl>
              <a:tblPr firstRow="1" bandRow="1">
                <a:tableStyleId>{2D5ABB26-0587-4C30-8999-92F81FD0307C}</a:tableStyleId>
              </a:tblPr>
              <a:tblGrid>
                <a:gridCol w="224314">
                  <a:extLst>
                    <a:ext uri="{9D8B030D-6E8A-4147-A177-3AD203B41FA5}">
                      <a16:colId xmlns:a16="http://schemas.microsoft.com/office/drawing/2014/main" val="20000"/>
                    </a:ext>
                  </a:extLst>
                </a:gridCol>
                <a:gridCol w="1392497">
                  <a:extLst>
                    <a:ext uri="{9D8B030D-6E8A-4147-A177-3AD203B41FA5}">
                      <a16:colId xmlns:a16="http://schemas.microsoft.com/office/drawing/2014/main" val="20001"/>
                    </a:ext>
                  </a:extLst>
                </a:gridCol>
                <a:gridCol w="3427177">
                  <a:extLst>
                    <a:ext uri="{9D8B030D-6E8A-4147-A177-3AD203B41FA5}">
                      <a16:colId xmlns:a16="http://schemas.microsoft.com/office/drawing/2014/main" val="20002"/>
                    </a:ext>
                  </a:extLst>
                </a:gridCol>
                <a:gridCol w="356130">
                  <a:extLst>
                    <a:ext uri="{9D8B030D-6E8A-4147-A177-3AD203B41FA5}">
                      <a16:colId xmlns:a16="http://schemas.microsoft.com/office/drawing/2014/main" val="20003"/>
                    </a:ext>
                  </a:extLst>
                </a:gridCol>
                <a:gridCol w="2756316">
                  <a:extLst>
                    <a:ext uri="{9D8B030D-6E8A-4147-A177-3AD203B41FA5}">
                      <a16:colId xmlns:a16="http://schemas.microsoft.com/office/drawing/2014/main" val="20004"/>
                    </a:ext>
                  </a:extLst>
                </a:gridCol>
              </a:tblGrid>
              <a:tr h="776823">
                <a:tc>
                  <a:txBody>
                    <a:bodyPr/>
                    <a:lstStyle/>
                    <a:p>
                      <a:pPr>
                        <a:lnSpc>
                          <a:spcPct val="100000"/>
                        </a:lnSpc>
                        <a:spcBef>
                          <a:spcPts val="35"/>
                        </a:spcBef>
                      </a:pPr>
                      <a:endParaRPr sz="1650">
                        <a:latin typeface="Times New Roman"/>
                        <a:cs typeface="Times New Roman"/>
                      </a:endParaRPr>
                    </a:p>
                    <a:p>
                      <a:pPr marL="86995">
                        <a:lnSpc>
                          <a:spcPct val="100000"/>
                        </a:lnSpc>
                      </a:pPr>
                      <a:r>
                        <a:rPr sz="1575" b="1" spc="7" baseline="-21164" dirty="0">
                          <a:solidFill>
                            <a:srgbClr val="58595B"/>
                          </a:solidFill>
                          <a:latin typeface="Arial"/>
                          <a:cs typeface="Arial"/>
                        </a:rPr>
                        <a:t>i</a:t>
                      </a:r>
                      <a:r>
                        <a:rPr sz="450" dirty="0">
                          <a:solidFill>
                            <a:srgbClr val="58595B"/>
                          </a:solidFill>
                          <a:latin typeface="Arial"/>
                          <a:cs typeface="Arial"/>
                        </a:rPr>
                        <a:t>d</a:t>
                      </a:r>
                      <a:endParaRPr sz="450">
                        <a:latin typeface="Arial"/>
                        <a:cs typeface="Arial"/>
                      </a:endParaRPr>
                    </a:p>
                  </a:txBody>
                  <a:tcPr marL="0" marR="0" marT="4445" marB="0">
                    <a:lnT w="6350">
                      <a:solidFill>
                        <a:srgbClr val="C9CACC"/>
                      </a:solidFill>
                      <a:prstDash val="solid"/>
                    </a:lnT>
                    <a:lnB w="6350">
                      <a:solidFill>
                        <a:srgbClr val="C9CACC"/>
                      </a:solidFill>
                      <a:prstDash val="solid"/>
                    </a:lnB>
                  </a:tcPr>
                </a:tc>
                <a:tc>
                  <a:txBody>
                    <a:bodyPr/>
                    <a:lstStyle/>
                    <a:p>
                      <a:pPr>
                        <a:lnSpc>
                          <a:spcPct val="100000"/>
                        </a:lnSpc>
                        <a:spcBef>
                          <a:spcPts val="50"/>
                        </a:spcBef>
                      </a:pPr>
                      <a:endParaRPr sz="1900">
                        <a:latin typeface="Times New Roman"/>
                        <a:cs typeface="Times New Roman"/>
                      </a:endParaRPr>
                    </a:p>
                    <a:p>
                      <a:pPr marL="50165">
                        <a:lnSpc>
                          <a:spcPct val="100000"/>
                        </a:lnSpc>
                        <a:spcBef>
                          <a:spcPts val="5"/>
                        </a:spcBef>
                      </a:pPr>
                      <a:r>
                        <a:rPr sz="1000" spc="30" dirty="0">
                          <a:solidFill>
                            <a:srgbClr val="58595B"/>
                          </a:solidFill>
                          <a:latin typeface="Cambria"/>
                          <a:cs typeface="Cambria"/>
                        </a:rPr>
                        <a:t>corporate</a:t>
                      </a:r>
                      <a:r>
                        <a:rPr sz="1000" spc="-20" dirty="0">
                          <a:solidFill>
                            <a:srgbClr val="58595B"/>
                          </a:solidFill>
                          <a:latin typeface="Cambria"/>
                          <a:cs typeface="Cambria"/>
                        </a:rPr>
                        <a:t> </a:t>
                      </a:r>
                      <a:r>
                        <a:rPr sz="1000" spc="5" dirty="0">
                          <a:solidFill>
                            <a:srgbClr val="58595B"/>
                          </a:solidFill>
                          <a:latin typeface="Trebuchet MS"/>
                          <a:cs typeface="Trebuchet MS"/>
                        </a:rPr>
                        <a:t>identity</a:t>
                      </a:r>
                      <a:endParaRPr sz="1000">
                        <a:latin typeface="Trebuchet MS"/>
                        <a:cs typeface="Trebuchet MS"/>
                      </a:endParaRPr>
                    </a:p>
                  </a:txBody>
                  <a:tcPr marL="0" marR="0" marT="6350" marB="0">
                    <a:lnT w="6350">
                      <a:solidFill>
                        <a:srgbClr val="C9CACC"/>
                      </a:solidFill>
                      <a:prstDash val="solid"/>
                    </a:lnT>
                    <a:lnB w="6350">
                      <a:solidFill>
                        <a:srgbClr val="C9CACC"/>
                      </a:solidFill>
                      <a:prstDash val="solid"/>
                    </a:lnB>
                  </a:tcPr>
                </a:tc>
                <a:tc>
                  <a:txBody>
                    <a:bodyPr/>
                    <a:lstStyle/>
                    <a:p>
                      <a:endParaRPr sz="1000">
                        <a:latin typeface="Trebuchet MS"/>
                        <a:cs typeface="Trebuchet MS"/>
                      </a:endParaRPr>
                    </a:p>
                  </a:txBody>
                  <a:tcPr marL="0" marR="0" marT="0" marB="0">
                    <a:lnR w="6350">
                      <a:solidFill>
                        <a:srgbClr val="C9CACC"/>
                      </a:solidFill>
                      <a:prstDash val="solid"/>
                    </a:lnR>
                    <a:lnT w="6350">
                      <a:solidFill>
                        <a:srgbClr val="C9CACC"/>
                      </a:solidFill>
                      <a:prstDash val="solid"/>
                    </a:lnT>
                    <a:lnB w="6350">
                      <a:solidFill>
                        <a:srgbClr val="C9CACC"/>
                      </a:solidFill>
                      <a:prstDash val="solid"/>
                    </a:lnB>
                  </a:tcPr>
                </a:tc>
                <a:tc rowSpan="6">
                  <a:txBody>
                    <a:bodyPr/>
                    <a:lstStyle/>
                    <a:p>
                      <a:pPr>
                        <a:lnSpc>
                          <a:spcPct val="100000"/>
                        </a:lnSpc>
                        <a:spcBef>
                          <a:spcPts val="25"/>
                        </a:spcBef>
                      </a:pPr>
                      <a:endParaRPr sz="1650">
                        <a:latin typeface="Times New Roman"/>
                        <a:cs typeface="Times New Roman"/>
                      </a:endParaRPr>
                    </a:p>
                    <a:p>
                      <a:pPr marL="205104">
                        <a:lnSpc>
                          <a:spcPct val="100000"/>
                        </a:lnSpc>
                      </a:pPr>
                      <a:r>
                        <a:rPr sz="1575" b="1" spc="52" baseline="-18518" dirty="0">
                          <a:solidFill>
                            <a:srgbClr val="FFFFFF"/>
                          </a:solidFill>
                          <a:latin typeface="Arial"/>
                          <a:cs typeface="Arial"/>
                        </a:rPr>
                        <a:t>v</a:t>
                      </a:r>
                      <a:r>
                        <a:rPr sz="450" dirty="0">
                          <a:solidFill>
                            <a:srgbClr val="FFFFFF"/>
                          </a:solidFill>
                          <a:latin typeface="Arial"/>
                          <a:cs typeface="Arial"/>
                        </a:rPr>
                        <a:t>i</a:t>
                      </a:r>
                      <a:endParaRPr sz="450">
                        <a:latin typeface="Arial"/>
                        <a:cs typeface="Arial"/>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rowSpan="6">
                  <a:txBody>
                    <a:bodyPr/>
                    <a:lstStyle/>
                    <a:p>
                      <a:pPr>
                        <a:lnSpc>
                          <a:spcPct val="100000"/>
                        </a:lnSpc>
                        <a:spcBef>
                          <a:spcPts val="50"/>
                        </a:spcBef>
                      </a:pPr>
                      <a:endParaRPr sz="1900" dirty="0">
                        <a:latin typeface="Times New Roman"/>
                        <a:cs typeface="Times New Roman"/>
                      </a:endParaRPr>
                    </a:p>
                    <a:p>
                      <a:pPr marL="59055">
                        <a:lnSpc>
                          <a:spcPct val="100000"/>
                        </a:lnSpc>
                        <a:spcBef>
                          <a:spcPts val="5"/>
                        </a:spcBef>
                      </a:pPr>
                      <a:r>
                        <a:rPr sz="1000" spc="35" dirty="0">
                          <a:solidFill>
                            <a:srgbClr val="FFFFFF"/>
                          </a:solidFill>
                          <a:latin typeface="Calibri"/>
                          <a:cs typeface="Calibri"/>
                        </a:rPr>
                        <a:t>visual</a:t>
                      </a:r>
                      <a:r>
                        <a:rPr sz="1000" spc="-40" dirty="0">
                          <a:solidFill>
                            <a:srgbClr val="FFFFFF"/>
                          </a:solidFill>
                          <a:latin typeface="Calibri"/>
                          <a:cs typeface="Calibri"/>
                        </a:rPr>
                        <a:t> </a:t>
                      </a:r>
                      <a:r>
                        <a:rPr sz="1000" spc="5" dirty="0">
                          <a:solidFill>
                            <a:srgbClr val="FFFFFF"/>
                          </a:solidFill>
                          <a:latin typeface="Trebuchet MS"/>
                          <a:cs typeface="Trebuchet MS"/>
                        </a:rPr>
                        <a:t>identity</a:t>
                      </a:r>
                      <a:endParaRPr sz="1000" dirty="0">
                        <a:latin typeface="Trebuchet MS"/>
                        <a:cs typeface="Trebuchet MS"/>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0"/>
                  </a:ext>
                </a:extLst>
              </a:tr>
              <a:tr h="776827">
                <a:tc>
                  <a:txBody>
                    <a:bodyPr/>
                    <a:lstStyle/>
                    <a:p>
                      <a:pPr>
                        <a:lnSpc>
                          <a:spcPct val="100000"/>
                        </a:lnSpc>
                        <a:spcBef>
                          <a:spcPts val="50"/>
                        </a:spcBef>
                      </a:pPr>
                      <a:endParaRPr sz="1550">
                        <a:latin typeface="Times New Roman"/>
                        <a:cs typeface="Times New Roman"/>
                      </a:endParaRPr>
                    </a:p>
                    <a:p>
                      <a:pPr marL="59055">
                        <a:lnSpc>
                          <a:spcPct val="100000"/>
                        </a:lnSpc>
                      </a:pPr>
                      <a:r>
                        <a:rPr sz="1575" b="1" baseline="-26455" dirty="0">
                          <a:solidFill>
                            <a:srgbClr val="58595B"/>
                          </a:solidFill>
                          <a:latin typeface="Arial"/>
                          <a:cs typeface="Arial"/>
                        </a:rPr>
                        <a:t>d</a:t>
                      </a:r>
                      <a:r>
                        <a:rPr sz="450" dirty="0">
                          <a:solidFill>
                            <a:srgbClr val="58595B"/>
                          </a:solidFill>
                          <a:latin typeface="Arial"/>
                          <a:cs typeface="Arial"/>
                        </a:rPr>
                        <a:t>e</a:t>
                      </a:r>
                      <a:endParaRPr sz="450">
                        <a:latin typeface="Arial"/>
                        <a:cs typeface="Arial"/>
                      </a:endParaRPr>
                    </a:p>
                  </a:txBody>
                  <a:tcPr marL="0" marR="0" marT="6350" marB="0">
                    <a:lnT w="6350">
                      <a:solidFill>
                        <a:srgbClr val="C9CACC"/>
                      </a:solidFill>
                      <a:prstDash val="solid"/>
                    </a:lnT>
                    <a:lnB w="6350">
                      <a:solidFill>
                        <a:srgbClr val="C9CACC"/>
                      </a:solidFill>
                      <a:prstDash val="solid"/>
                    </a:lnB>
                  </a:tcPr>
                </a:tc>
                <a:tc>
                  <a:txBody>
                    <a:bodyPr/>
                    <a:lstStyle/>
                    <a:p>
                      <a:pPr>
                        <a:lnSpc>
                          <a:spcPct val="100000"/>
                        </a:lnSpc>
                        <a:spcBef>
                          <a:spcPts val="55"/>
                        </a:spcBef>
                      </a:pPr>
                      <a:endParaRPr sz="1950">
                        <a:latin typeface="Times New Roman"/>
                        <a:cs typeface="Times New Roman"/>
                      </a:endParaRPr>
                    </a:p>
                    <a:p>
                      <a:pPr marL="50165">
                        <a:lnSpc>
                          <a:spcPct val="100000"/>
                        </a:lnSpc>
                      </a:pPr>
                      <a:r>
                        <a:rPr sz="1000" spc="45" dirty="0">
                          <a:solidFill>
                            <a:srgbClr val="58595B"/>
                          </a:solidFill>
                          <a:latin typeface="Calibri"/>
                          <a:cs typeface="Calibri"/>
                        </a:rPr>
                        <a:t>technical</a:t>
                      </a:r>
                      <a:r>
                        <a:rPr sz="1000" spc="-5" dirty="0">
                          <a:solidFill>
                            <a:srgbClr val="58595B"/>
                          </a:solidFill>
                          <a:latin typeface="Calibri"/>
                          <a:cs typeface="Calibri"/>
                        </a:rPr>
                        <a:t> </a:t>
                      </a:r>
                      <a:r>
                        <a:rPr sz="1000" spc="40" dirty="0">
                          <a:solidFill>
                            <a:srgbClr val="58595B"/>
                          </a:solidFill>
                          <a:latin typeface="Tahoma"/>
                          <a:cs typeface="Tahoma"/>
                        </a:rPr>
                        <a:t>descriptor</a:t>
                      </a:r>
                      <a:endParaRPr sz="1000">
                        <a:latin typeface="Tahoma"/>
                        <a:cs typeface="Tahoma"/>
                      </a:endParaRPr>
                    </a:p>
                  </a:txBody>
                  <a:tcPr marL="0" marR="0" marT="6985" marB="0">
                    <a:lnT w="6350">
                      <a:solidFill>
                        <a:srgbClr val="C9CACC"/>
                      </a:solidFill>
                      <a:prstDash val="solid"/>
                    </a:lnT>
                    <a:lnB w="6350">
                      <a:solidFill>
                        <a:srgbClr val="C9CACC"/>
                      </a:solidFill>
                      <a:prstDash val="solid"/>
                    </a:lnB>
                  </a:tcPr>
                </a:tc>
                <a:tc>
                  <a:txBody>
                    <a:bodyPr/>
                    <a:lstStyle/>
                    <a:p>
                      <a:pPr>
                        <a:lnSpc>
                          <a:spcPct val="100000"/>
                        </a:lnSpc>
                        <a:spcBef>
                          <a:spcPts val="20"/>
                        </a:spcBef>
                      </a:pPr>
                      <a:endParaRPr sz="1500">
                        <a:latin typeface="Times New Roman"/>
                        <a:cs typeface="Times New Roman"/>
                      </a:endParaRPr>
                    </a:p>
                    <a:p>
                      <a:pPr marL="1139190">
                        <a:lnSpc>
                          <a:spcPct val="100000"/>
                        </a:lnSpc>
                      </a:pPr>
                      <a:r>
                        <a:rPr sz="1800" b="1" spc="-40" dirty="0">
                          <a:solidFill>
                            <a:srgbClr val="202120"/>
                          </a:solidFill>
                          <a:latin typeface="Bookman Old Style"/>
                          <a:cs typeface="Bookman Old Style"/>
                        </a:rPr>
                        <a:t>ventures</a:t>
                      </a:r>
                      <a:endParaRPr sz="1800">
                        <a:latin typeface="Bookman Old Style"/>
                        <a:cs typeface="Bookman Old Style"/>
                      </a:endParaRPr>
                    </a:p>
                  </a:txBody>
                  <a:tcPr marL="0" marR="0" marT="2540"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1"/>
                  </a:ext>
                </a:extLst>
              </a:tr>
              <a:tr h="776823">
                <a:tc>
                  <a:txBody>
                    <a:bodyPr/>
                    <a:lstStyle/>
                    <a:p>
                      <a:pPr>
                        <a:lnSpc>
                          <a:spcPct val="100000"/>
                        </a:lnSpc>
                        <a:spcBef>
                          <a:spcPts val="30"/>
                        </a:spcBef>
                      </a:pPr>
                      <a:endParaRPr sz="1550">
                        <a:latin typeface="Times New Roman"/>
                        <a:cs typeface="Times New Roman"/>
                      </a:endParaRPr>
                    </a:p>
                    <a:p>
                      <a:pPr marL="60960">
                        <a:lnSpc>
                          <a:spcPct val="100000"/>
                        </a:lnSpc>
                      </a:pPr>
                      <a:r>
                        <a:rPr sz="1575" b="1" baseline="-21164" dirty="0">
                          <a:solidFill>
                            <a:srgbClr val="58595B"/>
                          </a:solidFill>
                          <a:latin typeface="Arial"/>
                          <a:cs typeface="Arial"/>
                        </a:rPr>
                        <a:t>p</a:t>
                      </a:r>
                      <a:r>
                        <a:rPr sz="450" dirty="0">
                          <a:solidFill>
                            <a:srgbClr val="58595B"/>
                          </a:solidFill>
                          <a:latin typeface="Arial"/>
                          <a:cs typeface="Arial"/>
                        </a:rPr>
                        <a:t>r</a:t>
                      </a:r>
                      <a:endParaRPr sz="450">
                        <a:latin typeface="Arial"/>
                        <a:cs typeface="Arial"/>
                      </a:endParaRPr>
                    </a:p>
                  </a:txBody>
                  <a:tcPr marL="0" marR="0" marT="3810" marB="0">
                    <a:lnT w="6350">
                      <a:solidFill>
                        <a:srgbClr val="C9CACC"/>
                      </a:solidFill>
                      <a:prstDash val="solid"/>
                    </a:lnT>
                    <a:lnB w="6350">
                      <a:solidFill>
                        <a:srgbClr val="C9CACC"/>
                      </a:solidFill>
                      <a:prstDash val="solid"/>
                    </a:lnB>
                  </a:tcPr>
                </a:tc>
                <a:tc>
                  <a:txBody>
                    <a:bodyPr/>
                    <a:lstStyle/>
                    <a:p>
                      <a:pPr>
                        <a:lnSpc>
                          <a:spcPct val="100000"/>
                        </a:lnSpc>
                        <a:spcBef>
                          <a:spcPts val="10"/>
                        </a:spcBef>
                      </a:pPr>
                      <a:endParaRPr sz="2000">
                        <a:latin typeface="Times New Roman"/>
                        <a:cs typeface="Times New Roman"/>
                      </a:endParaRPr>
                    </a:p>
                    <a:p>
                      <a:pPr marL="50165">
                        <a:lnSpc>
                          <a:spcPct val="100000"/>
                        </a:lnSpc>
                        <a:spcBef>
                          <a:spcPts val="5"/>
                        </a:spcBef>
                      </a:pPr>
                      <a:r>
                        <a:rPr sz="1000" spc="25" dirty="0">
                          <a:solidFill>
                            <a:srgbClr val="58595B"/>
                          </a:solidFill>
                          <a:latin typeface="Trebuchet MS"/>
                          <a:cs typeface="Trebuchet MS"/>
                        </a:rPr>
                        <a:t>brand</a:t>
                      </a:r>
                      <a:r>
                        <a:rPr sz="1000" spc="-120" dirty="0">
                          <a:solidFill>
                            <a:srgbClr val="58595B"/>
                          </a:solidFill>
                          <a:latin typeface="Trebuchet MS"/>
                          <a:cs typeface="Trebuchet MS"/>
                        </a:rPr>
                        <a:t> </a:t>
                      </a:r>
                      <a:r>
                        <a:rPr sz="1000" spc="30" dirty="0">
                          <a:solidFill>
                            <a:srgbClr val="58595B"/>
                          </a:solidFill>
                          <a:latin typeface="Arial"/>
                          <a:cs typeface="Arial"/>
                        </a:rPr>
                        <a:t>promise</a:t>
                      </a:r>
                      <a:endParaRPr sz="1000">
                        <a:latin typeface="Arial"/>
                        <a:cs typeface="Arial"/>
                      </a:endParaRPr>
                    </a:p>
                  </a:txBody>
                  <a:tcPr marL="0" marR="0" marT="1270" marB="0">
                    <a:lnT w="6350">
                      <a:solidFill>
                        <a:srgbClr val="C9CACC"/>
                      </a:solidFill>
                      <a:prstDash val="solid"/>
                    </a:lnT>
                    <a:lnB w="6350">
                      <a:solidFill>
                        <a:srgbClr val="C9CACC"/>
                      </a:solidFill>
                      <a:prstDash val="solid"/>
                    </a:lnB>
                  </a:tcPr>
                </a:tc>
                <a:tc>
                  <a:txBody>
                    <a:bodyPr/>
                    <a:lstStyle/>
                    <a:p>
                      <a:pPr>
                        <a:lnSpc>
                          <a:spcPct val="100000"/>
                        </a:lnSpc>
                        <a:spcBef>
                          <a:spcPts val="15"/>
                        </a:spcBef>
                      </a:pPr>
                      <a:endParaRPr sz="1750">
                        <a:latin typeface="Times New Roman"/>
                        <a:cs typeface="Times New Roman"/>
                      </a:endParaRPr>
                    </a:p>
                    <a:p>
                      <a:pPr marL="622935">
                        <a:lnSpc>
                          <a:spcPct val="100000"/>
                        </a:lnSpc>
                        <a:tabLst>
                          <a:tab pos="1662430" algn="l"/>
                        </a:tabLst>
                      </a:pPr>
                      <a:r>
                        <a:rPr sz="1500" spc="25" dirty="0">
                          <a:solidFill>
                            <a:srgbClr val="8E9C9C"/>
                          </a:solidFill>
                          <a:latin typeface="Calibri"/>
                          <a:cs typeface="Calibri"/>
                        </a:rPr>
                        <a:t>energising	pportunities</a:t>
                      </a:r>
                      <a:endParaRPr sz="1500">
                        <a:latin typeface="Calibri"/>
                        <a:cs typeface="Calibri"/>
                      </a:endParaRPr>
                    </a:p>
                  </a:txBody>
                  <a:tcPr marL="0" marR="0" marT="1905"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2"/>
                  </a:ext>
                </a:extLst>
              </a:tr>
              <a:tr h="776823">
                <a:tc>
                  <a:txBody>
                    <a:bodyPr/>
                    <a:lstStyle/>
                    <a:p>
                      <a:pPr>
                        <a:lnSpc>
                          <a:spcPct val="100000"/>
                        </a:lnSpc>
                        <a:spcBef>
                          <a:spcPts val="10"/>
                        </a:spcBef>
                      </a:pPr>
                      <a:endParaRPr sz="1650">
                        <a:latin typeface="Times New Roman"/>
                        <a:cs typeface="Times New Roman"/>
                      </a:endParaRPr>
                    </a:p>
                    <a:p>
                      <a:pPr marL="66040">
                        <a:lnSpc>
                          <a:spcPct val="100000"/>
                        </a:lnSpc>
                      </a:pPr>
                      <a:r>
                        <a:rPr sz="1575" b="1" spc="15" baseline="-18518" dirty="0">
                          <a:solidFill>
                            <a:srgbClr val="58595B"/>
                          </a:solidFill>
                          <a:latin typeface="Arial"/>
                          <a:cs typeface="Arial"/>
                        </a:rPr>
                        <a:t>s</a:t>
                      </a:r>
                      <a:r>
                        <a:rPr sz="450" dirty="0">
                          <a:solidFill>
                            <a:srgbClr val="58595B"/>
                          </a:solidFill>
                          <a:latin typeface="Arial"/>
                          <a:cs typeface="Arial"/>
                        </a:rPr>
                        <a:t>l</a:t>
                      </a:r>
                      <a:endParaRPr sz="450">
                        <a:latin typeface="Arial"/>
                        <a:cs typeface="Arial"/>
                      </a:endParaRPr>
                    </a:p>
                  </a:txBody>
                  <a:tcPr marL="0" marR="0" marT="1270" marB="0">
                    <a:lnT w="6350">
                      <a:solidFill>
                        <a:srgbClr val="C9CACC"/>
                      </a:solidFill>
                      <a:prstDash val="solid"/>
                    </a:lnT>
                    <a:lnB w="6350">
                      <a:solidFill>
                        <a:srgbClr val="C9CACC"/>
                      </a:solidFill>
                      <a:prstDash val="solid"/>
                    </a:lnB>
                  </a:tcPr>
                </a:tc>
                <a:tc>
                  <a:txBody>
                    <a:bodyPr/>
                    <a:lstStyle/>
                    <a:p>
                      <a:pPr>
                        <a:lnSpc>
                          <a:spcPct val="100000"/>
                        </a:lnSpc>
                        <a:spcBef>
                          <a:spcPts val="5"/>
                        </a:spcBef>
                      </a:pPr>
                      <a:endParaRPr sz="2000">
                        <a:latin typeface="Times New Roman"/>
                        <a:cs typeface="Times New Roman"/>
                      </a:endParaRPr>
                    </a:p>
                    <a:p>
                      <a:pPr marL="50165">
                        <a:lnSpc>
                          <a:spcPct val="100000"/>
                        </a:lnSpc>
                        <a:spcBef>
                          <a:spcPts val="5"/>
                        </a:spcBef>
                      </a:pPr>
                      <a:r>
                        <a:rPr sz="1000" spc="45" dirty="0">
                          <a:solidFill>
                            <a:srgbClr val="58595B"/>
                          </a:solidFill>
                          <a:latin typeface="Gill Sans MT"/>
                          <a:cs typeface="Gill Sans MT"/>
                        </a:rPr>
                        <a:t>solution</a:t>
                      </a:r>
                      <a:r>
                        <a:rPr sz="1000" spc="-40" dirty="0">
                          <a:solidFill>
                            <a:srgbClr val="58595B"/>
                          </a:solidFill>
                          <a:latin typeface="Gill Sans MT"/>
                          <a:cs typeface="Gill Sans MT"/>
                        </a:rPr>
                        <a:t> </a:t>
                      </a:r>
                      <a:r>
                        <a:rPr sz="1000" spc="20" dirty="0">
                          <a:solidFill>
                            <a:srgbClr val="58595B"/>
                          </a:solidFill>
                          <a:latin typeface="Tahoma"/>
                          <a:cs typeface="Tahoma"/>
                        </a:rPr>
                        <a:t>streams</a:t>
                      </a:r>
                      <a:endParaRPr sz="1000">
                        <a:latin typeface="Tahoma"/>
                        <a:cs typeface="Tahoma"/>
                      </a:endParaRPr>
                    </a:p>
                  </a:txBody>
                  <a:tcPr marL="0" marR="0" marT="635" marB="0">
                    <a:lnT w="6350">
                      <a:solidFill>
                        <a:srgbClr val="C9CACC"/>
                      </a:solidFill>
                      <a:prstDash val="solid"/>
                    </a:lnT>
                    <a:lnB w="6350">
                      <a:solidFill>
                        <a:srgbClr val="C9CACC"/>
                      </a:solidFill>
                      <a:prstDash val="solid"/>
                    </a:lnB>
                  </a:tcPr>
                </a:tc>
                <a:tc>
                  <a:txBody>
                    <a:bodyPr/>
                    <a:lstStyle/>
                    <a:p>
                      <a:pPr>
                        <a:lnSpc>
                          <a:spcPct val="100000"/>
                        </a:lnSpc>
                        <a:spcBef>
                          <a:spcPts val="45"/>
                        </a:spcBef>
                      </a:pPr>
                      <a:endParaRPr sz="1650">
                        <a:latin typeface="Times New Roman"/>
                        <a:cs typeface="Times New Roman"/>
                      </a:endParaRPr>
                    </a:p>
                    <a:p>
                      <a:pPr marR="735330" algn="r">
                        <a:lnSpc>
                          <a:spcPct val="100000"/>
                        </a:lnSpc>
                        <a:tabLst>
                          <a:tab pos="700405" algn="l"/>
                          <a:tab pos="1400175" algn="l"/>
                        </a:tabLst>
                      </a:pPr>
                      <a:r>
                        <a:rPr sz="1450" spc="5" dirty="0">
                          <a:solidFill>
                            <a:srgbClr val="202120"/>
                          </a:solidFill>
                          <a:latin typeface="Calibri"/>
                          <a:cs typeface="Calibri"/>
                        </a:rPr>
                        <a:t>peo</a:t>
                      </a:r>
                      <a:r>
                        <a:rPr sz="1450" spc="-5" dirty="0">
                          <a:solidFill>
                            <a:srgbClr val="202120"/>
                          </a:solidFill>
                          <a:latin typeface="Calibri"/>
                          <a:cs typeface="Calibri"/>
                        </a:rPr>
                        <a:t>pl</a:t>
                      </a:r>
                      <a:r>
                        <a:rPr sz="1450" dirty="0">
                          <a:solidFill>
                            <a:srgbClr val="202120"/>
                          </a:solidFill>
                          <a:latin typeface="Calibri"/>
                          <a:cs typeface="Calibri"/>
                        </a:rPr>
                        <a:t>e	</a:t>
                      </a:r>
                      <a:r>
                        <a:rPr sz="1450" spc="10" dirty="0">
                          <a:solidFill>
                            <a:srgbClr val="202120"/>
                          </a:solidFill>
                          <a:latin typeface="Calibri"/>
                          <a:cs typeface="Calibri"/>
                        </a:rPr>
                        <a:t>c</a:t>
                      </a:r>
                      <a:r>
                        <a:rPr sz="1450" spc="5" dirty="0">
                          <a:solidFill>
                            <a:srgbClr val="202120"/>
                          </a:solidFill>
                          <a:latin typeface="Calibri"/>
                          <a:cs typeface="Calibri"/>
                        </a:rPr>
                        <a:t>a</a:t>
                      </a:r>
                      <a:r>
                        <a:rPr sz="1450" spc="-15" dirty="0">
                          <a:solidFill>
                            <a:srgbClr val="202120"/>
                          </a:solidFill>
                          <a:latin typeface="Calibri"/>
                          <a:cs typeface="Calibri"/>
                        </a:rPr>
                        <a:t>p</a:t>
                      </a:r>
                      <a:r>
                        <a:rPr sz="1450" spc="15" dirty="0">
                          <a:solidFill>
                            <a:srgbClr val="202120"/>
                          </a:solidFill>
                          <a:latin typeface="Calibri"/>
                          <a:cs typeface="Calibri"/>
                        </a:rPr>
                        <a:t>i</a:t>
                      </a:r>
                      <a:r>
                        <a:rPr sz="1450" spc="-5" dirty="0">
                          <a:solidFill>
                            <a:srgbClr val="202120"/>
                          </a:solidFill>
                          <a:latin typeface="Calibri"/>
                          <a:cs typeface="Calibri"/>
                        </a:rPr>
                        <a:t>t</a:t>
                      </a:r>
                      <a:r>
                        <a:rPr sz="1450" dirty="0">
                          <a:solidFill>
                            <a:srgbClr val="202120"/>
                          </a:solidFill>
                          <a:latin typeface="Calibri"/>
                          <a:cs typeface="Calibri"/>
                        </a:rPr>
                        <a:t>al	</a:t>
                      </a:r>
                      <a:r>
                        <a:rPr sz="1450" spc="15" dirty="0">
                          <a:solidFill>
                            <a:srgbClr val="202120"/>
                          </a:solidFill>
                          <a:latin typeface="Calibri"/>
                          <a:cs typeface="Calibri"/>
                        </a:rPr>
                        <a:t>s</a:t>
                      </a:r>
                      <a:r>
                        <a:rPr sz="1450" spc="20" dirty="0">
                          <a:solidFill>
                            <a:srgbClr val="202120"/>
                          </a:solidFill>
                          <a:latin typeface="Calibri"/>
                          <a:cs typeface="Calibri"/>
                        </a:rPr>
                        <a:t>t</a:t>
                      </a:r>
                      <a:r>
                        <a:rPr sz="1450" spc="-10" dirty="0">
                          <a:solidFill>
                            <a:srgbClr val="202120"/>
                          </a:solidFill>
                          <a:latin typeface="Calibri"/>
                          <a:cs typeface="Calibri"/>
                        </a:rPr>
                        <a:t>r</a:t>
                      </a:r>
                      <a:r>
                        <a:rPr sz="1450" spc="15" dirty="0">
                          <a:solidFill>
                            <a:srgbClr val="202120"/>
                          </a:solidFill>
                          <a:latin typeface="Calibri"/>
                          <a:cs typeface="Calibri"/>
                        </a:rPr>
                        <a:t>a</a:t>
                      </a:r>
                      <a:r>
                        <a:rPr sz="1450" spc="-15" dirty="0">
                          <a:solidFill>
                            <a:srgbClr val="202120"/>
                          </a:solidFill>
                          <a:latin typeface="Calibri"/>
                          <a:cs typeface="Calibri"/>
                        </a:rPr>
                        <a:t>t</a:t>
                      </a:r>
                      <a:r>
                        <a:rPr sz="1450" spc="10" dirty="0">
                          <a:solidFill>
                            <a:srgbClr val="202120"/>
                          </a:solidFill>
                          <a:latin typeface="Calibri"/>
                          <a:cs typeface="Calibri"/>
                        </a:rPr>
                        <a:t>e</a:t>
                      </a:r>
                      <a:r>
                        <a:rPr sz="1450" spc="60" dirty="0">
                          <a:solidFill>
                            <a:srgbClr val="202120"/>
                          </a:solidFill>
                          <a:latin typeface="Calibri"/>
                          <a:cs typeface="Calibri"/>
                        </a:rPr>
                        <a:t>g</a:t>
                      </a:r>
                      <a:r>
                        <a:rPr sz="1450" dirty="0">
                          <a:solidFill>
                            <a:srgbClr val="202120"/>
                          </a:solidFill>
                          <a:latin typeface="Calibri"/>
                          <a:cs typeface="Calibri"/>
                        </a:rPr>
                        <a:t>y</a:t>
                      </a:r>
                      <a:endParaRPr sz="1450">
                        <a:latin typeface="Calibri"/>
                        <a:cs typeface="Calibri"/>
                      </a:endParaRPr>
                    </a:p>
                  </a:txBody>
                  <a:tcPr marL="0" marR="0" marT="5715"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3"/>
                  </a:ext>
                </a:extLst>
              </a:tr>
              <a:tr h="776827">
                <a:tc>
                  <a:txBody>
                    <a:bodyPr/>
                    <a:lstStyle/>
                    <a:p>
                      <a:pPr>
                        <a:lnSpc>
                          <a:spcPct val="100000"/>
                        </a:lnSpc>
                        <a:spcBef>
                          <a:spcPts val="30"/>
                        </a:spcBef>
                      </a:pPr>
                      <a:endParaRPr sz="1650">
                        <a:latin typeface="Times New Roman"/>
                        <a:cs typeface="Times New Roman"/>
                      </a:endParaRPr>
                    </a:p>
                    <a:p>
                      <a:pPr marL="63500">
                        <a:lnSpc>
                          <a:spcPct val="100000"/>
                        </a:lnSpc>
                      </a:pPr>
                      <a:r>
                        <a:rPr sz="1575" b="1" baseline="-21164" dirty="0">
                          <a:solidFill>
                            <a:srgbClr val="58595B"/>
                          </a:solidFill>
                          <a:latin typeface="Arial"/>
                          <a:cs typeface="Arial"/>
                        </a:rPr>
                        <a:t>c</a:t>
                      </a:r>
                      <a:r>
                        <a:rPr sz="450" dirty="0">
                          <a:solidFill>
                            <a:srgbClr val="58595B"/>
                          </a:solidFill>
                          <a:latin typeface="Arial"/>
                          <a:cs typeface="Arial"/>
                        </a:rPr>
                        <a:t>r</a:t>
                      </a:r>
                      <a:endParaRPr sz="450">
                        <a:latin typeface="Arial"/>
                        <a:cs typeface="Arial"/>
                      </a:endParaRPr>
                    </a:p>
                  </a:txBody>
                  <a:tcPr marL="0" marR="0" marT="3810" marB="0">
                    <a:lnT w="6350">
                      <a:solidFill>
                        <a:srgbClr val="C9CACC"/>
                      </a:solidFill>
                      <a:prstDash val="solid"/>
                    </a:lnT>
                    <a:lnB w="6350">
                      <a:solidFill>
                        <a:srgbClr val="C9CACC"/>
                      </a:solidFill>
                      <a:prstDash val="solid"/>
                    </a:lnB>
                  </a:tcPr>
                </a:tc>
                <a:tc>
                  <a:txBody>
                    <a:bodyPr/>
                    <a:lstStyle/>
                    <a:p>
                      <a:pPr>
                        <a:lnSpc>
                          <a:spcPct val="100000"/>
                        </a:lnSpc>
                        <a:spcBef>
                          <a:spcPts val="45"/>
                        </a:spcBef>
                      </a:pPr>
                      <a:endParaRPr sz="2000">
                        <a:latin typeface="Times New Roman"/>
                        <a:cs typeface="Times New Roman"/>
                      </a:endParaRPr>
                    </a:p>
                    <a:p>
                      <a:pPr marL="50165">
                        <a:lnSpc>
                          <a:spcPct val="100000"/>
                        </a:lnSpc>
                      </a:pPr>
                      <a:r>
                        <a:rPr sz="1000" spc="25" dirty="0">
                          <a:solidFill>
                            <a:srgbClr val="58595B"/>
                          </a:solidFill>
                          <a:latin typeface="Trebuchet MS"/>
                          <a:cs typeface="Trebuchet MS"/>
                        </a:rPr>
                        <a:t>brand</a:t>
                      </a:r>
                      <a:r>
                        <a:rPr sz="1000" spc="-70" dirty="0">
                          <a:solidFill>
                            <a:srgbClr val="58595B"/>
                          </a:solidFill>
                          <a:latin typeface="Trebuchet MS"/>
                          <a:cs typeface="Trebuchet MS"/>
                        </a:rPr>
                        <a:t> </a:t>
                      </a:r>
                      <a:r>
                        <a:rPr sz="1000" dirty="0">
                          <a:solidFill>
                            <a:srgbClr val="58595B"/>
                          </a:solidFill>
                          <a:latin typeface="Trebuchet MS"/>
                          <a:cs typeface="Trebuchet MS"/>
                        </a:rPr>
                        <a:t>credential</a:t>
                      </a:r>
                      <a:endParaRPr sz="1000">
                        <a:latin typeface="Trebuchet MS"/>
                        <a:cs typeface="Trebuchet MS"/>
                      </a:endParaRPr>
                    </a:p>
                  </a:txBody>
                  <a:tcPr marL="0" marR="0" marT="5715" marB="0">
                    <a:lnT w="6350">
                      <a:solidFill>
                        <a:srgbClr val="C9CACC"/>
                      </a:solidFill>
                      <a:prstDash val="solid"/>
                    </a:lnT>
                    <a:lnB w="6350">
                      <a:solidFill>
                        <a:srgbClr val="C9CACC"/>
                      </a:solidFill>
                      <a:prstDash val="solid"/>
                    </a:lnB>
                  </a:tcPr>
                </a:tc>
                <a:tc>
                  <a:txBody>
                    <a:bodyPr/>
                    <a:lstStyle/>
                    <a:p>
                      <a:pPr>
                        <a:lnSpc>
                          <a:spcPct val="100000"/>
                        </a:lnSpc>
                      </a:pPr>
                      <a:endParaRPr sz="1000" dirty="0">
                        <a:latin typeface="Times New Roman"/>
                        <a:cs typeface="Times New Roman"/>
                      </a:endParaRPr>
                    </a:p>
                    <a:p>
                      <a:pPr>
                        <a:lnSpc>
                          <a:spcPct val="100000"/>
                        </a:lnSpc>
                        <a:spcBef>
                          <a:spcPts val="25"/>
                        </a:spcBef>
                      </a:pPr>
                      <a:endParaRPr sz="1400" dirty="0">
                        <a:latin typeface="Times New Roman"/>
                        <a:cs typeface="Times New Roman"/>
                      </a:endParaRPr>
                    </a:p>
                    <a:p>
                      <a:pPr marL="937260">
                        <a:lnSpc>
                          <a:spcPct val="100000"/>
                        </a:lnSpc>
                        <a:tabLst>
                          <a:tab pos="1908175" algn="l"/>
                        </a:tabLst>
                      </a:pPr>
                      <a:r>
                        <a:rPr sz="1000" b="1" spc="20" dirty="0">
                          <a:solidFill>
                            <a:srgbClr val="8E9C9C"/>
                          </a:solidFill>
                          <a:latin typeface="Tahoma"/>
                          <a:cs typeface="Tahoma"/>
                        </a:rPr>
                        <a:t>an	</a:t>
                      </a:r>
                      <a:r>
                        <a:rPr sz="1000" b="1" spc="-5" dirty="0">
                          <a:solidFill>
                            <a:srgbClr val="8E9C9C"/>
                          </a:solidFill>
                          <a:latin typeface="Tahoma"/>
                          <a:cs typeface="Tahoma"/>
                        </a:rPr>
                        <a:t>venture</a:t>
                      </a:r>
                      <a:endParaRPr sz="1000" dirty="0">
                        <a:latin typeface="Tahoma"/>
                        <a:cs typeface="Tahoma"/>
                      </a:endParaRPr>
                    </a:p>
                  </a:txBody>
                  <a:tcPr marL="0" marR="0" marT="0" marB="0">
                    <a:lnR w="6350">
                      <a:solidFill>
                        <a:srgbClr val="C9CACC"/>
                      </a:solidFill>
                      <a:prstDash val="solid"/>
                    </a:lnR>
                    <a:lnT w="6350">
                      <a:solidFill>
                        <a:srgbClr val="C9CACC"/>
                      </a:solidFill>
                      <a:prstDash val="solid"/>
                    </a:lnT>
                    <a:lnB w="6350">
                      <a:solidFill>
                        <a:srgbClr val="C9CAC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4"/>
                  </a:ext>
                </a:extLst>
              </a:tr>
              <a:tr h="783174">
                <a:tc>
                  <a:txBody>
                    <a:bodyPr/>
                    <a:lstStyle/>
                    <a:p>
                      <a:pPr>
                        <a:lnSpc>
                          <a:spcPct val="100000"/>
                        </a:lnSpc>
                        <a:spcBef>
                          <a:spcPts val="25"/>
                        </a:spcBef>
                      </a:pPr>
                      <a:endParaRPr sz="1700">
                        <a:latin typeface="Times New Roman"/>
                        <a:cs typeface="Times New Roman"/>
                      </a:endParaRPr>
                    </a:p>
                    <a:p>
                      <a:pPr marL="56515">
                        <a:lnSpc>
                          <a:spcPct val="100000"/>
                        </a:lnSpc>
                        <a:spcBef>
                          <a:spcPts val="5"/>
                        </a:spcBef>
                      </a:pPr>
                      <a:r>
                        <a:rPr sz="1575" b="1" spc="37" baseline="-18518" dirty="0">
                          <a:solidFill>
                            <a:srgbClr val="58595B"/>
                          </a:solidFill>
                          <a:latin typeface="Arial"/>
                          <a:cs typeface="Arial"/>
                        </a:rPr>
                        <a:t>c</a:t>
                      </a:r>
                      <a:r>
                        <a:rPr sz="450" dirty="0">
                          <a:solidFill>
                            <a:srgbClr val="58595B"/>
                          </a:solidFill>
                          <a:latin typeface="Arial"/>
                          <a:cs typeface="Arial"/>
                        </a:rPr>
                        <a:t>p</a:t>
                      </a:r>
                      <a:endParaRPr sz="450">
                        <a:latin typeface="Arial"/>
                        <a:cs typeface="Arial"/>
                      </a:endParaRPr>
                    </a:p>
                  </a:txBody>
                  <a:tcPr marL="0" marR="0" marT="3175" marB="0">
                    <a:lnT w="6350">
                      <a:solidFill>
                        <a:srgbClr val="C9CACC"/>
                      </a:solidFill>
                      <a:prstDash val="solid"/>
                    </a:lnT>
                    <a:lnB w="6350">
                      <a:solidFill>
                        <a:srgbClr val="B8BABC"/>
                      </a:solidFill>
                      <a:prstDash val="solid"/>
                    </a:lnB>
                  </a:tcPr>
                </a:tc>
                <a:tc>
                  <a:txBody>
                    <a:bodyPr/>
                    <a:lstStyle/>
                    <a:p>
                      <a:pPr>
                        <a:lnSpc>
                          <a:spcPct val="100000"/>
                        </a:lnSpc>
                        <a:spcBef>
                          <a:spcPts val="20"/>
                        </a:spcBef>
                      </a:pPr>
                      <a:endParaRPr sz="2000">
                        <a:latin typeface="Times New Roman"/>
                        <a:cs typeface="Times New Roman"/>
                      </a:endParaRPr>
                    </a:p>
                    <a:p>
                      <a:pPr marL="50165">
                        <a:lnSpc>
                          <a:spcPct val="100000"/>
                        </a:lnSpc>
                      </a:pPr>
                      <a:r>
                        <a:rPr sz="1000" spc="50" dirty="0">
                          <a:solidFill>
                            <a:srgbClr val="58595B"/>
                          </a:solidFill>
                          <a:latin typeface="Calibri"/>
                          <a:cs typeface="Calibri"/>
                        </a:rPr>
                        <a:t>colour</a:t>
                      </a:r>
                      <a:r>
                        <a:rPr sz="1000" spc="-25" dirty="0">
                          <a:solidFill>
                            <a:srgbClr val="58595B"/>
                          </a:solidFill>
                          <a:latin typeface="Calibri"/>
                          <a:cs typeface="Calibri"/>
                        </a:rPr>
                        <a:t> </a:t>
                      </a:r>
                      <a:r>
                        <a:rPr sz="1000" b="0" dirty="0">
                          <a:solidFill>
                            <a:srgbClr val="58595B"/>
                          </a:solidFill>
                          <a:latin typeface="Bookman Old Style"/>
                          <a:cs typeface="Bookman Old Style"/>
                        </a:rPr>
                        <a:t>palette</a:t>
                      </a:r>
                      <a:endParaRPr sz="1000">
                        <a:latin typeface="Bookman Old Style"/>
                        <a:cs typeface="Bookman Old Style"/>
                      </a:endParaRPr>
                    </a:p>
                  </a:txBody>
                  <a:tcPr marL="0" marR="0" marT="2540" marB="0">
                    <a:lnT w="6350">
                      <a:solidFill>
                        <a:srgbClr val="C9CACC"/>
                      </a:solidFill>
                      <a:prstDash val="solid"/>
                    </a:lnT>
                    <a:lnB w="6350">
                      <a:solidFill>
                        <a:srgbClr val="B8BABC"/>
                      </a:solidFill>
                      <a:prstDash val="solid"/>
                    </a:lnB>
                  </a:tcPr>
                </a:tc>
                <a:tc>
                  <a:txBody>
                    <a:bodyPr/>
                    <a:lstStyle/>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marR="703580" algn="r">
                        <a:lnSpc>
                          <a:spcPct val="100000"/>
                        </a:lnSpc>
                        <a:spcBef>
                          <a:spcPts val="575"/>
                        </a:spcBef>
                        <a:tabLst>
                          <a:tab pos="1021715" algn="l"/>
                          <a:tab pos="2043430" algn="l"/>
                        </a:tabLst>
                      </a:pPr>
                      <a:r>
                        <a:rPr sz="500" spc="30" dirty="0">
                          <a:solidFill>
                            <a:srgbClr val="FFFFFF"/>
                          </a:solidFill>
                          <a:latin typeface="Tahoma"/>
                          <a:cs typeface="Tahoma"/>
                        </a:rPr>
                        <a:t>PANTONE</a:t>
                      </a:r>
                      <a:r>
                        <a:rPr sz="500" spc="-40" dirty="0">
                          <a:solidFill>
                            <a:srgbClr val="FFFFFF"/>
                          </a:solidFill>
                          <a:latin typeface="Tahoma"/>
                          <a:cs typeface="Tahoma"/>
                        </a:rPr>
                        <a:t> </a:t>
                      </a:r>
                      <a:r>
                        <a:rPr sz="500" spc="-20" dirty="0">
                          <a:solidFill>
                            <a:srgbClr val="FFFFFF"/>
                          </a:solidFill>
                          <a:latin typeface="Tahoma"/>
                          <a:cs typeface="Tahoma"/>
                        </a:rPr>
                        <a:t>419</a:t>
                      </a:r>
                      <a:r>
                        <a:rPr sz="500" spc="-40" dirty="0">
                          <a:solidFill>
                            <a:srgbClr val="FFFFFF"/>
                          </a:solidFill>
                          <a:latin typeface="Tahoma"/>
                          <a:cs typeface="Tahoma"/>
                        </a:rPr>
                        <a:t> </a:t>
                      </a:r>
                      <a:r>
                        <a:rPr sz="500" spc="35" dirty="0">
                          <a:solidFill>
                            <a:srgbClr val="FFFFFF"/>
                          </a:solidFill>
                          <a:latin typeface="Tahoma"/>
                          <a:cs typeface="Tahoma"/>
                        </a:rPr>
                        <a:t>C	</a:t>
                      </a:r>
                      <a:r>
                        <a:rPr sz="500" spc="30" dirty="0">
                          <a:solidFill>
                            <a:srgbClr val="FFFFFF"/>
                          </a:solidFill>
                          <a:latin typeface="Tahoma"/>
                          <a:cs typeface="Tahoma"/>
                        </a:rPr>
                        <a:t>PANTONE</a:t>
                      </a:r>
                      <a:r>
                        <a:rPr sz="500" spc="-40" dirty="0">
                          <a:solidFill>
                            <a:srgbClr val="FFFFFF"/>
                          </a:solidFill>
                          <a:latin typeface="Tahoma"/>
                          <a:cs typeface="Tahoma"/>
                        </a:rPr>
                        <a:t> </a:t>
                      </a:r>
                      <a:r>
                        <a:rPr sz="500" spc="5" dirty="0">
                          <a:solidFill>
                            <a:srgbClr val="FFFFFF"/>
                          </a:solidFill>
                          <a:latin typeface="Tahoma"/>
                          <a:cs typeface="Tahoma"/>
                        </a:rPr>
                        <a:t>3395</a:t>
                      </a:r>
                      <a:r>
                        <a:rPr sz="500" spc="-40" dirty="0">
                          <a:solidFill>
                            <a:srgbClr val="FFFFFF"/>
                          </a:solidFill>
                          <a:latin typeface="Tahoma"/>
                          <a:cs typeface="Tahoma"/>
                        </a:rPr>
                        <a:t> </a:t>
                      </a:r>
                      <a:r>
                        <a:rPr sz="500" spc="35" dirty="0">
                          <a:solidFill>
                            <a:srgbClr val="FFFFFF"/>
                          </a:solidFill>
                          <a:latin typeface="Tahoma"/>
                          <a:cs typeface="Tahoma"/>
                        </a:rPr>
                        <a:t>C	</a:t>
                      </a:r>
                      <a:r>
                        <a:rPr sz="500" spc="30" dirty="0">
                          <a:solidFill>
                            <a:srgbClr val="FFFFFF"/>
                          </a:solidFill>
                          <a:latin typeface="Tahoma"/>
                          <a:cs typeface="Tahoma"/>
                        </a:rPr>
                        <a:t>PANTONE</a:t>
                      </a:r>
                      <a:r>
                        <a:rPr sz="500" spc="-80" dirty="0">
                          <a:solidFill>
                            <a:srgbClr val="FFFFFF"/>
                          </a:solidFill>
                          <a:latin typeface="Tahoma"/>
                          <a:cs typeface="Tahoma"/>
                        </a:rPr>
                        <a:t> </a:t>
                      </a:r>
                      <a:r>
                        <a:rPr sz="500" spc="15" dirty="0">
                          <a:solidFill>
                            <a:srgbClr val="FFFFFF"/>
                          </a:solidFill>
                          <a:latin typeface="Tahoma"/>
                          <a:cs typeface="Tahoma"/>
                        </a:rPr>
                        <a:t>443</a:t>
                      </a:r>
                      <a:r>
                        <a:rPr sz="500" spc="-80" dirty="0">
                          <a:solidFill>
                            <a:srgbClr val="FFFFFF"/>
                          </a:solidFill>
                          <a:latin typeface="Tahoma"/>
                          <a:cs typeface="Tahoma"/>
                        </a:rPr>
                        <a:t> </a:t>
                      </a:r>
                      <a:r>
                        <a:rPr sz="500" spc="35" dirty="0">
                          <a:solidFill>
                            <a:srgbClr val="FFFFFF"/>
                          </a:solidFill>
                          <a:latin typeface="Tahoma"/>
                          <a:cs typeface="Tahoma"/>
                        </a:rPr>
                        <a:t>C</a:t>
                      </a:r>
                      <a:endParaRPr sz="500" dirty="0">
                        <a:latin typeface="Tahoma"/>
                        <a:cs typeface="Tahoma"/>
                      </a:endParaRPr>
                    </a:p>
                  </a:txBody>
                  <a:tcPr marL="0" marR="0" marT="0" marB="0">
                    <a:lnR w="6350">
                      <a:solidFill>
                        <a:srgbClr val="C9CACC"/>
                      </a:solidFill>
                      <a:prstDash val="solid"/>
                    </a:lnR>
                    <a:lnT w="6350">
                      <a:solidFill>
                        <a:srgbClr val="C9CACC"/>
                      </a:solidFill>
                      <a:prstDash val="solid"/>
                    </a:lnT>
                    <a:lnB w="6350">
                      <a:solidFill>
                        <a:srgbClr val="B8BABC"/>
                      </a:solidFill>
                      <a:prstDash val="solid"/>
                    </a:lnB>
                  </a:tcPr>
                </a:tc>
                <a:tc vMerge="1">
                  <a:txBody>
                    <a:bodyPr/>
                    <a:lstStyle/>
                    <a:p>
                      <a:endParaRPr/>
                    </a:p>
                  </a:txBody>
                  <a:tcPr marL="0" marR="0" marT="3175" marB="0">
                    <a:lnL w="6350">
                      <a:solidFill>
                        <a:srgbClr val="C9CACC"/>
                      </a:solidFill>
                      <a:prstDash val="solid"/>
                    </a:lnL>
                    <a:lnT w="6350">
                      <a:solidFill>
                        <a:srgbClr val="C9CACC"/>
                      </a:solidFill>
                      <a:prstDash val="solid"/>
                    </a:lnT>
                    <a:lnB w="6350">
                      <a:solidFill>
                        <a:srgbClr val="B8BABC"/>
                      </a:solidFill>
                      <a:prstDash val="solid"/>
                    </a:lnB>
                  </a:tcPr>
                </a:tc>
                <a:tc vMerge="1">
                  <a:txBody>
                    <a:bodyPr/>
                    <a:lstStyle/>
                    <a:p>
                      <a:endParaRPr/>
                    </a:p>
                  </a:txBody>
                  <a:tcPr marL="0" marR="0" marT="6350" marB="0">
                    <a:lnT w="6350">
                      <a:solidFill>
                        <a:srgbClr val="C9CACC"/>
                      </a:solidFill>
                      <a:prstDash val="solid"/>
                    </a:lnT>
                    <a:lnB w="6350">
                      <a:solidFill>
                        <a:srgbClr val="B8BABC"/>
                      </a:solidFill>
                      <a:prstDash val="solid"/>
                    </a:lnB>
                  </a:tcPr>
                </a:tc>
                <a:extLst>
                  <a:ext uri="{0D108BD9-81ED-4DB2-BD59-A6C34878D82A}">
                    <a16:rowId xmlns:a16="http://schemas.microsoft.com/office/drawing/2014/main" val="10005"/>
                  </a:ext>
                </a:extLst>
              </a:tr>
            </a:tbl>
          </a:graphicData>
        </a:graphic>
      </p:graphicFrame>
      <p:sp>
        <p:nvSpPr>
          <p:cNvPr id="60" name="object 60"/>
          <p:cNvSpPr/>
          <p:nvPr/>
        </p:nvSpPr>
        <p:spPr>
          <a:xfrm>
            <a:off x="3877834" y="3054640"/>
            <a:ext cx="61594" cy="59690"/>
          </a:xfrm>
          <a:custGeom>
            <a:avLst/>
            <a:gdLst/>
            <a:ahLst/>
            <a:cxnLst/>
            <a:rect l="l" t="t" r="r" b="b"/>
            <a:pathLst>
              <a:path w="61595"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5"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61" name="object 61"/>
          <p:cNvSpPr/>
          <p:nvPr/>
        </p:nvSpPr>
        <p:spPr>
          <a:xfrm>
            <a:off x="3850425"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5" y="16052"/>
                </a:lnTo>
                <a:lnTo>
                  <a:pt x="21335" y="4622"/>
                </a:lnTo>
                <a:lnTo>
                  <a:pt x="16560" y="0"/>
                </a:lnTo>
                <a:close/>
              </a:path>
            </a:pathLst>
          </a:custGeom>
          <a:solidFill>
            <a:srgbClr val="2FB888"/>
          </a:solidFill>
        </p:spPr>
        <p:txBody>
          <a:bodyPr wrap="square" lIns="0" tIns="0" rIns="0" bIns="0" rtlCol="0"/>
          <a:lstStyle/>
          <a:p>
            <a:endParaRPr/>
          </a:p>
        </p:txBody>
      </p:sp>
      <p:sp>
        <p:nvSpPr>
          <p:cNvPr id="62" name="object 62"/>
          <p:cNvSpPr/>
          <p:nvPr/>
        </p:nvSpPr>
        <p:spPr>
          <a:xfrm>
            <a:off x="3176728" y="3054640"/>
            <a:ext cx="61594" cy="59690"/>
          </a:xfrm>
          <a:custGeom>
            <a:avLst/>
            <a:gdLst/>
            <a:ahLst/>
            <a:cxnLst/>
            <a:rect l="l" t="t" r="r" b="b"/>
            <a:pathLst>
              <a:path w="61594" h="59689">
                <a:moveTo>
                  <a:pt x="30568" y="0"/>
                </a:moveTo>
                <a:lnTo>
                  <a:pt x="18671" y="2327"/>
                </a:lnTo>
                <a:lnTo>
                  <a:pt x="8955" y="8674"/>
                </a:lnTo>
                <a:lnTo>
                  <a:pt x="2402" y="18087"/>
                </a:lnTo>
                <a:lnTo>
                  <a:pt x="0" y="29616"/>
                </a:lnTo>
                <a:lnTo>
                  <a:pt x="2402" y="41154"/>
                </a:lnTo>
                <a:lnTo>
                  <a:pt x="8955" y="50576"/>
                </a:lnTo>
                <a:lnTo>
                  <a:pt x="18671" y="56928"/>
                </a:lnTo>
                <a:lnTo>
                  <a:pt x="30568" y="59258"/>
                </a:lnTo>
                <a:lnTo>
                  <a:pt x="42465" y="56928"/>
                </a:lnTo>
                <a:lnTo>
                  <a:pt x="52182" y="50576"/>
                </a:lnTo>
                <a:lnTo>
                  <a:pt x="57017" y="43624"/>
                </a:lnTo>
                <a:lnTo>
                  <a:pt x="22644" y="43624"/>
                </a:lnTo>
                <a:lnTo>
                  <a:pt x="16217" y="37401"/>
                </a:lnTo>
                <a:lnTo>
                  <a:pt x="16217" y="22021"/>
                </a:lnTo>
                <a:lnTo>
                  <a:pt x="22644" y="15798"/>
                </a:lnTo>
                <a:lnTo>
                  <a:pt x="57141" y="15798"/>
                </a:lnTo>
                <a:lnTo>
                  <a:pt x="52182" y="8674"/>
                </a:lnTo>
                <a:lnTo>
                  <a:pt x="42465" y="2327"/>
                </a:lnTo>
                <a:lnTo>
                  <a:pt x="30568" y="0"/>
                </a:lnTo>
                <a:close/>
              </a:path>
              <a:path w="61594" h="59689">
                <a:moveTo>
                  <a:pt x="57141" y="15798"/>
                </a:moveTo>
                <a:lnTo>
                  <a:pt x="38493" y="15798"/>
                </a:lnTo>
                <a:lnTo>
                  <a:pt x="44919" y="22021"/>
                </a:lnTo>
                <a:lnTo>
                  <a:pt x="44919" y="37401"/>
                </a:lnTo>
                <a:lnTo>
                  <a:pt x="38493" y="43624"/>
                </a:lnTo>
                <a:lnTo>
                  <a:pt x="57017" y="43624"/>
                </a:lnTo>
                <a:lnTo>
                  <a:pt x="58734" y="41154"/>
                </a:lnTo>
                <a:lnTo>
                  <a:pt x="61137" y="29616"/>
                </a:lnTo>
                <a:lnTo>
                  <a:pt x="58734" y="18087"/>
                </a:lnTo>
                <a:lnTo>
                  <a:pt x="57141" y="15798"/>
                </a:lnTo>
                <a:close/>
              </a:path>
            </a:pathLst>
          </a:custGeom>
          <a:solidFill>
            <a:srgbClr val="2FB888"/>
          </a:solidFill>
        </p:spPr>
        <p:txBody>
          <a:bodyPr wrap="square" lIns="0" tIns="0" rIns="0" bIns="0" rtlCol="0"/>
          <a:lstStyle/>
          <a:p>
            <a:endParaRPr/>
          </a:p>
        </p:txBody>
      </p:sp>
      <p:sp>
        <p:nvSpPr>
          <p:cNvPr id="63" name="object 63"/>
          <p:cNvSpPr/>
          <p:nvPr/>
        </p:nvSpPr>
        <p:spPr>
          <a:xfrm>
            <a:off x="3149319" y="3028084"/>
            <a:ext cx="21590" cy="20955"/>
          </a:xfrm>
          <a:custGeom>
            <a:avLst/>
            <a:gdLst/>
            <a:ahLst/>
            <a:cxnLst/>
            <a:rect l="l" t="t" r="r" b="b"/>
            <a:pathLst>
              <a:path w="21589" h="20955">
                <a:moveTo>
                  <a:pt x="16560" y="0"/>
                </a:moveTo>
                <a:lnTo>
                  <a:pt x="4775" y="0"/>
                </a:lnTo>
                <a:lnTo>
                  <a:pt x="0" y="4622"/>
                </a:lnTo>
                <a:lnTo>
                  <a:pt x="0" y="16052"/>
                </a:lnTo>
                <a:lnTo>
                  <a:pt x="4775" y="20688"/>
                </a:lnTo>
                <a:lnTo>
                  <a:pt x="16560" y="20688"/>
                </a:lnTo>
                <a:lnTo>
                  <a:pt x="21336" y="16052"/>
                </a:lnTo>
                <a:lnTo>
                  <a:pt x="21336" y="4622"/>
                </a:lnTo>
                <a:lnTo>
                  <a:pt x="16560" y="0"/>
                </a:lnTo>
                <a:close/>
              </a:path>
            </a:pathLst>
          </a:custGeom>
          <a:solidFill>
            <a:srgbClr val="2FB888"/>
          </a:solidFill>
        </p:spPr>
        <p:txBody>
          <a:bodyPr wrap="square" lIns="0" tIns="0" rIns="0" bIns="0" rtlCol="0"/>
          <a:lstStyle/>
          <a:p>
            <a:endParaRPr/>
          </a:p>
        </p:txBody>
      </p:sp>
      <p:sp>
        <p:nvSpPr>
          <p:cNvPr id="64" name="object 6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65" name="object 6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99754" y="2561380"/>
            <a:ext cx="132715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25" dirty="0">
                <a:solidFill>
                  <a:srgbClr val="58595B"/>
                </a:solidFill>
                <a:latin typeface="Times New Roman"/>
                <a:cs typeface="Times New Roman"/>
              </a:rPr>
              <a:t> </a:t>
            </a:r>
            <a:r>
              <a:rPr sz="2300" spc="-10" dirty="0">
                <a:solidFill>
                  <a:srgbClr val="58595B"/>
                </a:solidFill>
                <a:latin typeface="Cambria"/>
                <a:cs typeface="Cambria"/>
              </a:rPr>
              <a:t>map</a:t>
            </a:r>
            <a:endParaRPr sz="2300">
              <a:latin typeface="Cambria"/>
              <a:cs typeface="Cambria"/>
            </a:endParaRPr>
          </a:p>
        </p:txBody>
      </p:sp>
      <p:sp>
        <p:nvSpPr>
          <p:cNvPr id="3" name="object 3"/>
          <p:cNvSpPr/>
          <p:nvPr/>
        </p:nvSpPr>
        <p:spPr>
          <a:xfrm>
            <a:off x="8990418" y="3000336"/>
            <a:ext cx="501015" cy="0"/>
          </a:xfrm>
          <a:custGeom>
            <a:avLst/>
            <a:gdLst/>
            <a:ahLst/>
            <a:cxnLst/>
            <a:rect l="l" t="t" r="r" b="b"/>
            <a:pathLst>
              <a:path w="501015">
                <a:moveTo>
                  <a:pt x="0" y="0"/>
                </a:moveTo>
                <a:lnTo>
                  <a:pt x="500964" y="0"/>
                </a:lnTo>
              </a:path>
            </a:pathLst>
          </a:custGeom>
          <a:ln w="44450">
            <a:solidFill>
              <a:srgbClr val="FFFFFF"/>
            </a:solidFill>
          </a:ln>
        </p:spPr>
        <p:txBody>
          <a:bodyPr wrap="square" lIns="0" tIns="0" rIns="0" bIns="0" rtlCol="0"/>
          <a:lstStyle/>
          <a:p>
            <a:endParaRPr/>
          </a:p>
        </p:txBody>
      </p:sp>
      <p:sp>
        <p:nvSpPr>
          <p:cNvPr id="4" name="object 4"/>
          <p:cNvSpPr/>
          <p:nvPr/>
        </p:nvSpPr>
        <p:spPr>
          <a:xfrm>
            <a:off x="9012542" y="2565361"/>
            <a:ext cx="0" cy="412750"/>
          </a:xfrm>
          <a:custGeom>
            <a:avLst/>
            <a:gdLst/>
            <a:ahLst/>
            <a:cxnLst/>
            <a:rect l="l" t="t" r="r" b="b"/>
            <a:pathLst>
              <a:path h="412750">
                <a:moveTo>
                  <a:pt x="0" y="0"/>
                </a:moveTo>
                <a:lnTo>
                  <a:pt x="0" y="412750"/>
                </a:lnTo>
              </a:path>
            </a:pathLst>
          </a:custGeom>
          <a:ln w="44246">
            <a:solidFill>
              <a:srgbClr val="FFFFFF"/>
            </a:solidFill>
          </a:ln>
        </p:spPr>
        <p:txBody>
          <a:bodyPr wrap="square" lIns="0" tIns="0" rIns="0" bIns="0" rtlCol="0"/>
          <a:lstStyle/>
          <a:p>
            <a:endParaRPr/>
          </a:p>
        </p:txBody>
      </p:sp>
      <p:sp>
        <p:nvSpPr>
          <p:cNvPr id="5" name="object 5"/>
          <p:cNvSpPr/>
          <p:nvPr/>
        </p:nvSpPr>
        <p:spPr>
          <a:xfrm>
            <a:off x="8990418" y="2543136"/>
            <a:ext cx="501015" cy="0"/>
          </a:xfrm>
          <a:custGeom>
            <a:avLst/>
            <a:gdLst/>
            <a:ahLst/>
            <a:cxnLst/>
            <a:rect l="l" t="t" r="r" b="b"/>
            <a:pathLst>
              <a:path w="501015">
                <a:moveTo>
                  <a:pt x="0" y="0"/>
                </a:moveTo>
                <a:lnTo>
                  <a:pt x="500964" y="0"/>
                </a:lnTo>
              </a:path>
            </a:pathLst>
          </a:custGeom>
          <a:ln w="44450">
            <a:solidFill>
              <a:srgbClr val="FFFFFF"/>
            </a:solidFill>
          </a:ln>
        </p:spPr>
        <p:txBody>
          <a:bodyPr wrap="square" lIns="0" tIns="0" rIns="0" bIns="0" rtlCol="0"/>
          <a:lstStyle/>
          <a:p>
            <a:endParaRPr/>
          </a:p>
        </p:txBody>
      </p:sp>
      <p:sp>
        <p:nvSpPr>
          <p:cNvPr id="6" name="object 6"/>
          <p:cNvSpPr/>
          <p:nvPr/>
        </p:nvSpPr>
        <p:spPr>
          <a:xfrm>
            <a:off x="9469253" y="2565183"/>
            <a:ext cx="0" cy="412750"/>
          </a:xfrm>
          <a:custGeom>
            <a:avLst/>
            <a:gdLst/>
            <a:ahLst/>
            <a:cxnLst/>
            <a:rect l="l" t="t" r="r" b="b"/>
            <a:pathLst>
              <a:path h="412750">
                <a:moveTo>
                  <a:pt x="0" y="0"/>
                </a:moveTo>
                <a:lnTo>
                  <a:pt x="0" y="412521"/>
                </a:lnTo>
              </a:path>
            </a:pathLst>
          </a:custGeom>
          <a:ln w="44259">
            <a:solidFill>
              <a:srgbClr val="FFFFFF"/>
            </a:solidFill>
          </a:ln>
        </p:spPr>
        <p:txBody>
          <a:bodyPr wrap="square" lIns="0" tIns="0" rIns="0" bIns="0" rtlCol="0"/>
          <a:lstStyle/>
          <a:p>
            <a:endParaRPr/>
          </a:p>
        </p:txBody>
      </p:sp>
      <p:sp>
        <p:nvSpPr>
          <p:cNvPr id="7" name="object 7"/>
          <p:cNvSpPr/>
          <p:nvPr/>
        </p:nvSpPr>
        <p:spPr>
          <a:xfrm>
            <a:off x="9103490" y="2710396"/>
            <a:ext cx="227329" cy="153035"/>
          </a:xfrm>
          <a:custGeom>
            <a:avLst/>
            <a:gdLst/>
            <a:ahLst/>
            <a:cxnLst/>
            <a:rect l="l" t="t" r="r" b="b"/>
            <a:pathLst>
              <a:path w="227329" h="153035">
                <a:moveTo>
                  <a:pt x="38544" y="4038"/>
                </a:moveTo>
                <a:lnTo>
                  <a:pt x="0" y="4038"/>
                </a:lnTo>
                <a:lnTo>
                  <a:pt x="0" y="152742"/>
                </a:lnTo>
                <a:lnTo>
                  <a:pt x="40830" y="152742"/>
                </a:lnTo>
                <a:lnTo>
                  <a:pt x="40897" y="58788"/>
                </a:lnTo>
                <a:lnTo>
                  <a:pt x="41897" y="53263"/>
                </a:lnTo>
                <a:lnTo>
                  <a:pt x="66547" y="32219"/>
                </a:lnTo>
                <a:lnTo>
                  <a:pt x="224617" y="32219"/>
                </a:lnTo>
                <a:lnTo>
                  <a:pt x="221672" y="24739"/>
                </a:lnTo>
                <a:lnTo>
                  <a:pt x="128003" y="24739"/>
                </a:lnTo>
                <a:lnTo>
                  <a:pt x="127708" y="24180"/>
                </a:lnTo>
                <a:lnTo>
                  <a:pt x="38544" y="24180"/>
                </a:lnTo>
                <a:lnTo>
                  <a:pt x="38544" y="4038"/>
                </a:lnTo>
                <a:close/>
              </a:path>
              <a:path w="227329" h="153035">
                <a:moveTo>
                  <a:pt x="155613" y="32219"/>
                </a:moveTo>
                <a:lnTo>
                  <a:pt x="74968" y="32219"/>
                </a:lnTo>
                <a:lnTo>
                  <a:pt x="79921" y="33312"/>
                </a:lnTo>
                <a:lnTo>
                  <a:pt x="86626" y="37731"/>
                </a:lnTo>
                <a:lnTo>
                  <a:pt x="93192" y="152742"/>
                </a:lnTo>
                <a:lnTo>
                  <a:pt x="134023" y="152742"/>
                </a:lnTo>
                <a:lnTo>
                  <a:pt x="134023" y="65290"/>
                </a:lnTo>
                <a:lnTo>
                  <a:pt x="134390" y="60566"/>
                </a:lnTo>
                <a:lnTo>
                  <a:pt x="150964" y="33312"/>
                </a:lnTo>
                <a:lnTo>
                  <a:pt x="155613" y="32219"/>
                </a:lnTo>
                <a:close/>
              </a:path>
              <a:path w="227329" h="153035">
                <a:moveTo>
                  <a:pt x="224617" y="32219"/>
                </a:moveTo>
                <a:lnTo>
                  <a:pt x="167106" y="32219"/>
                </a:lnTo>
                <a:lnTo>
                  <a:pt x="171665" y="33185"/>
                </a:lnTo>
                <a:lnTo>
                  <a:pt x="178384" y="37007"/>
                </a:lnTo>
                <a:lnTo>
                  <a:pt x="186385" y="152742"/>
                </a:lnTo>
                <a:lnTo>
                  <a:pt x="227241" y="152742"/>
                </a:lnTo>
                <a:lnTo>
                  <a:pt x="227241" y="43624"/>
                </a:lnTo>
                <a:lnTo>
                  <a:pt x="225882" y="35433"/>
                </a:lnTo>
                <a:lnTo>
                  <a:pt x="224617" y="32219"/>
                </a:lnTo>
                <a:close/>
              </a:path>
              <a:path w="227329" h="153035">
                <a:moveTo>
                  <a:pt x="180720" y="0"/>
                </a:moveTo>
                <a:lnTo>
                  <a:pt x="172872" y="0"/>
                </a:lnTo>
                <a:lnTo>
                  <a:pt x="165361" y="468"/>
                </a:lnTo>
                <a:lnTo>
                  <a:pt x="128003" y="24739"/>
                </a:lnTo>
                <a:lnTo>
                  <a:pt x="221672" y="24739"/>
                </a:lnTo>
                <a:lnTo>
                  <a:pt x="188023" y="965"/>
                </a:lnTo>
                <a:lnTo>
                  <a:pt x="180720" y="0"/>
                </a:lnTo>
                <a:close/>
              </a:path>
              <a:path w="227329" h="153035">
                <a:moveTo>
                  <a:pt x="84569" y="0"/>
                </a:moveTo>
                <a:lnTo>
                  <a:pt x="47998" y="13966"/>
                </a:lnTo>
                <a:lnTo>
                  <a:pt x="39128" y="24180"/>
                </a:lnTo>
                <a:lnTo>
                  <a:pt x="127708" y="24180"/>
                </a:lnTo>
                <a:lnTo>
                  <a:pt x="91463" y="342"/>
                </a:lnTo>
                <a:lnTo>
                  <a:pt x="84569" y="0"/>
                </a:lnTo>
                <a:close/>
              </a:path>
            </a:pathLst>
          </a:custGeom>
          <a:solidFill>
            <a:srgbClr val="FFFFFF"/>
          </a:solidFill>
        </p:spPr>
        <p:txBody>
          <a:bodyPr wrap="square" lIns="0" tIns="0" rIns="0" bIns="0" rtlCol="0"/>
          <a:lstStyle/>
          <a:p>
            <a:endParaRPr/>
          </a:p>
        </p:txBody>
      </p:sp>
      <p:sp>
        <p:nvSpPr>
          <p:cNvPr id="8" name="object 8"/>
          <p:cNvSpPr/>
          <p:nvPr/>
        </p:nvSpPr>
        <p:spPr>
          <a:xfrm>
            <a:off x="9342415" y="2674177"/>
            <a:ext cx="69215" cy="76835"/>
          </a:xfrm>
          <a:custGeom>
            <a:avLst/>
            <a:gdLst/>
            <a:ahLst/>
            <a:cxnLst/>
            <a:rect l="l" t="t" r="r" b="b"/>
            <a:pathLst>
              <a:path w="69215" h="76835">
                <a:moveTo>
                  <a:pt x="59561" y="10655"/>
                </a:moveTo>
                <a:lnTo>
                  <a:pt x="35115" y="10655"/>
                </a:lnTo>
                <a:lnTo>
                  <a:pt x="37020" y="10782"/>
                </a:lnTo>
                <a:lnTo>
                  <a:pt x="40906" y="11353"/>
                </a:lnTo>
                <a:lnTo>
                  <a:pt x="49529" y="25107"/>
                </a:lnTo>
                <a:lnTo>
                  <a:pt x="48882" y="26835"/>
                </a:lnTo>
                <a:lnTo>
                  <a:pt x="31292" y="32473"/>
                </a:lnTo>
                <a:lnTo>
                  <a:pt x="28155" y="32981"/>
                </a:lnTo>
                <a:lnTo>
                  <a:pt x="0" y="52031"/>
                </a:lnTo>
                <a:lnTo>
                  <a:pt x="0" y="59880"/>
                </a:lnTo>
                <a:lnTo>
                  <a:pt x="20967" y="76619"/>
                </a:lnTo>
                <a:lnTo>
                  <a:pt x="29387" y="76619"/>
                </a:lnTo>
                <a:lnTo>
                  <a:pt x="34137" y="75755"/>
                </a:lnTo>
                <a:lnTo>
                  <a:pt x="42938" y="72262"/>
                </a:lnTo>
                <a:lnTo>
                  <a:pt x="46786" y="69380"/>
                </a:lnTo>
                <a:lnTo>
                  <a:pt x="49518" y="66116"/>
                </a:lnTo>
                <a:lnTo>
                  <a:pt x="25171" y="66116"/>
                </a:lnTo>
                <a:lnTo>
                  <a:pt x="23406" y="65951"/>
                </a:lnTo>
                <a:lnTo>
                  <a:pt x="12776" y="57327"/>
                </a:lnTo>
                <a:lnTo>
                  <a:pt x="12856" y="52031"/>
                </a:lnTo>
                <a:lnTo>
                  <a:pt x="38404" y="40601"/>
                </a:lnTo>
                <a:lnTo>
                  <a:pt x="40970" y="40195"/>
                </a:lnTo>
                <a:lnTo>
                  <a:pt x="45897" y="39154"/>
                </a:lnTo>
                <a:lnTo>
                  <a:pt x="47878" y="38315"/>
                </a:lnTo>
                <a:lnTo>
                  <a:pt x="49402" y="37185"/>
                </a:lnTo>
                <a:lnTo>
                  <a:pt x="61455" y="37185"/>
                </a:lnTo>
                <a:lnTo>
                  <a:pt x="61358" y="15493"/>
                </a:lnTo>
                <a:lnTo>
                  <a:pt x="60655" y="12445"/>
                </a:lnTo>
                <a:lnTo>
                  <a:pt x="59561" y="10655"/>
                </a:lnTo>
                <a:close/>
              </a:path>
              <a:path w="69215" h="76835">
                <a:moveTo>
                  <a:pt x="62264" y="65404"/>
                </a:moveTo>
                <a:lnTo>
                  <a:pt x="50114" y="65404"/>
                </a:lnTo>
                <a:lnTo>
                  <a:pt x="50114" y="69380"/>
                </a:lnTo>
                <a:lnTo>
                  <a:pt x="51015" y="72262"/>
                </a:lnTo>
                <a:lnTo>
                  <a:pt x="54711" y="75755"/>
                </a:lnTo>
                <a:lnTo>
                  <a:pt x="57200" y="76619"/>
                </a:lnTo>
                <a:lnTo>
                  <a:pt x="64007" y="76619"/>
                </a:lnTo>
                <a:lnTo>
                  <a:pt x="66903" y="76022"/>
                </a:lnTo>
                <a:lnTo>
                  <a:pt x="68866" y="74853"/>
                </a:lnTo>
                <a:lnTo>
                  <a:pt x="68973" y="66116"/>
                </a:lnTo>
                <a:lnTo>
                  <a:pt x="63398" y="66116"/>
                </a:lnTo>
                <a:lnTo>
                  <a:pt x="62280" y="65468"/>
                </a:lnTo>
                <a:close/>
              </a:path>
              <a:path w="69215" h="76835">
                <a:moveTo>
                  <a:pt x="61455" y="37185"/>
                </a:moveTo>
                <a:lnTo>
                  <a:pt x="49402" y="37185"/>
                </a:lnTo>
                <a:lnTo>
                  <a:pt x="49402" y="51231"/>
                </a:lnTo>
                <a:lnTo>
                  <a:pt x="48971" y="53047"/>
                </a:lnTo>
                <a:lnTo>
                  <a:pt x="30949" y="66116"/>
                </a:lnTo>
                <a:lnTo>
                  <a:pt x="49518" y="66116"/>
                </a:lnTo>
                <a:lnTo>
                  <a:pt x="50114" y="65404"/>
                </a:lnTo>
                <a:lnTo>
                  <a:pt x="62264" y="65404"/>
                </a:lnTo>
                <a:lnTo>
                  <a:pt x="61662" y="63030"/>
                </a:lnTo>
                <a:lnTo>
                  <a:pt x="61550" y="62039"/>
                </a:lnTo>
                <a:lnTo>
                  <a:pt x="61455" y="37185"/>
                </a:lnTo>
                <a:close/>
              </a:path>
              <a:path w="69215" h="76835">
                <a:moveTo>
                  <a:pt x="68973" y="65404"/>
                </a:moveTo>
                <a:lnTo>
                  <a:pt x="67551" y="65887"/>
                </a:lnTo>
                <a:lnTo>
                  <a:pt x="66319" y="66116"/>
                </a:lnTo>
                <a:lnTo>
                  <a:pt x="68973" y="66116"/>
                </a:lnTo>
                <a:lnTo>
                  <a:pt x="68973" y="65404"/>
                </a:lnTo>
                <a:close/>
              </a:path>
              <a:path w="69215" h="76835">
                <a:moveTo>
                  <a:pt x="37236" y="0"/>
                </a:moveTo>
                <a:lnTo>
                  <a:pt x="29870" y="0"/>
                </a:lnTo>
                <a:lnTo>
                  <a:pt x="25971" y="431"/>
                </a:lnTo>
                <a:lnTo>
                  <a:pt x="2857" y="24549"/>
                </a:lnTo>
                <a:lnTo>
                  <a:pt x="14909" y="24549"/>
                </a:lnTo>
                <a:lnTo>
                  <a:pt x="15189" y="19164"/>
                </a:lnTo>
                <a:lnTo>
                  <a:pt x="17030" y="15493"/>
                </a:lnTo>
                <a:lnTo>
                  <a:pt x="23863" y="11633"/>
                </a:lnTo>
                <a:lnTo>
                  <a:pt x="28117" y="10655"/>
                </a:lnTo>
                <a:lnTo>
                  <a:pt x="59561" y="10655"/>
                </a:lnTo>
                <a:lnTo>
                  <a:pt x="57429" y="7162"/>
                </a:lnTo>
                <a:lnTo>
                  <a:pt x="55295" y="5079"/>
                </a:lnTo>
                <a:lnTo>
                  <a:pt x="49999" y="2171"/>
                </a:lnTo>
                <a:lnTo>
                  <a:pt x="47040" y="1193"/>
                </a:lnTo>
                <a:lnTo>
                  <a:pt x="40512" y="241"/>
                </a:lnTo>
                <a:lnTo>
                  <a:pt x="37236"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74104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map</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075" y="2646413"/>
            <a:ext cx="0" cy="236220"/>
          </a:xfrm>
          <a:custGeom>
            <a:avLst/>
            <a:gdLst/>
            <a:ahLst/>
            <a:cxnLst/>
            <a:rect l="l" t="t" r="r" b="b"/>
            <a:pathLst>
              <a:path h="236219">
                <a:moveTo>
                  <a:pt x="0" y="0"/>
                </a:moveTo>
                <a:lnTo>
                  <a:pt x="0" y="236156"/>
                </a:lnTo>
              </a:path>
            </a:pathLst>
          </a:custGeom>
          <a:ln w="25349">
            <a:solidFill>
              <a:srgbClr val="FFFFFF"/>
            </a:solidFill>
          </a:ln>
        </p:spPr>
        <p:txBody>
          <a:bodyPr wrap="square" lIns="0" tIns="0" rIns="0" bIns="0" rtlCol="0"/>
          <a:lstStyle/>
          <a:p>
            <a:endParaRPr/>
          </a:p>
        </p:txBody>
      </p:sp>
      <p:sp>
        <p:nvSpPr>
          <p:cNvPr id="7" name="object 7"/>
          <p:cNvSpPr/>
          <p:nvPr/>
        </p:nvSpPr>
        <p:spPr>
          <a:xfrm>
            <a:off x="9153681" y="2729552"/>
            <a:ext cx="130175" cy="87630"/>
          </a:xfrm>
          <a:custGeom>
            <a:avLst/>
            <a:gdLst/>
            <a:ahLst/>
            <a:cxnLst/>
            <a:rect l="l" t="t" r="r" b="b"/>
            <a:pathLst>
              <a:path w="130175" h="87630">
                <a:moveTo>
                  <a:pt x="22072" y="2311"/>
                </a:moveTo>
                <a:lnTo>
                  <a:pt x="0" y="2311"/>
                </a:lnTo>
                <a:lnTo>
                  <a:pt x="0" y="87439"/>
                </a:lnTo>
                <a:lnTo>
                  <a:pt x="23380" y="87439"/>
                </a:lnTo>
                <a:lnTo>
                  <a:pt x="23419" y="33654"/>
                </a:lnTo>
                <a:lnTo>
                  <a:pt x="23990" y="30492"/>
                </a:lnTo>
                <a:lnTo>
                  <a:pt x="38100" y="18440"/>
                </a:lnTo>
                <a:lnTo>
                  <a:pt x="128587" y="18440"/>
                </a:lnTo>
                <a:lnTo>
                  <a:pt x="126904" y="14160"/>
                </a:lnTo>
                <a:lnTo>
                  <a:pt x="73279" y="14160"/>
                </a:lnTo>
                <a:lnTo>
                  <a:pt x="73140" y="13842"/>
                </a:lnTo>
                <a:lnTo>
                  <a:pt x="22072" y="13842"/>
                </a:lnTo>
                <a:lnTo>
                  <a:pt x="22072" y="2311"/>
                </a:lnTo>
                <a:close/>
              </a:path>
              <a:path w="130175" h="87630">
                <a:moveTo>
                  <a:pt x="89090" y="18440"/>
                </a:moveTo>
                <a:lnTo>
                  <a:pt x="42926" y="18440"/>
                </a:lnTo>
                <a:lnTo>
                  <a:pt x="45758" y="19075"/>
                </a:lnTo>
                <a:lnTo>
                  <a:pt x="49593" y="21589"/>
                </a:lnTo>
                <a:lnTo>
                  <a:pt x="53352" y="87439"/>
                </a:lnTo>
                <a:lnTo>
                  <a:pt x="76733" y="87439"/>
                </a:lnTo>
                <a:lnTo>
                  <a:pt x="76733" y="37376"/>
                </a:lnTo>
                <a:lnTo>
                  <a:pt x="76936" y="34772"/>
                </a:lnTo>
                <a:lnTo>
                  <a:pt x="86436" y="19075"/>
                </a:lnTo>
                <a:lnTo>
                  <a:pt x="89090" y="18440"/>
                </a:lnTo>
                <a:close/>
              </a:path>
              <a:path w="130175" h="87630">
                <a:moveTo>
                  <a:pt x="128587" y="18440"/>
                </a:moveTo>
                <a:lnTo>
                  <a:pt x="95669" y="18440"/>
                </a:lnTo>
                <a:lnTo>
                  <a:pt x="98272" y="18999"/>
                </a:lnTo>
                <a:lnTo>
                  <a:pt x="102120" y="21183"/>
                </a:lnTo>
                <a:lnTo>
                  <a:pt x="106705" y="87439"/>
                </a:lnTo>
                <a:lnTo>
                  <a:pt x="130098" y="87439"/>
                </a:lnTo>
                <a:lnTo>
                  <a:pt x="130098" y="24968"/>
                </a:lnTo>
                <a:lnTo>
                  <a:pt x="129311" y="20281"/>
                </a:lnTo>
                <a:lnTo>
                  <a:pt x="128587" y="18440"/>
                </a:lnTo>
                <a:close/>
              </a:path>
              <a:path w="130175" h="87630">
                <a:moveTo>
                  <a:pt x="103466" y="0"/>
                </a:moveTo>
                <a:lnTo>
                  <a:pt x="93040" y="0"/>
                </a:lnTo>
                <a:lnTo>
                  <a:pt x="87896" y="1435"/>
                </a:lnTo>
                <a:lnTo>
                  <a:pt x="79235" y="7137"/>
                </a:lnTo>
                <a:lnTo>
                  <a:pt x="75806" y="10439"/>
                </a:lnTo>
                <a:lnTo>
                  <a:pt x="73279" y="14160"/>
                </a:lnTo>
                <a:lnTo>
                  <a:pt x="126904" y="14160"/>
                </a:lnTo>
                <a:lnTo>
                  <a:pt x="103466" y="0"/>
                </a:lnTo>
                <a:close/>
              </a:path>
              <a:path w="130175" h="87630">
                <a:moveTo>
                  <a:pt x="53797" y="0"/>
                </a:moveTo>
                <a:lnTo>
                  <a:pt x="42811" y="0"/>
                </a:lnTo>
                <a:lnTo>
                  <a:pt x="37858" y="1206"/>
                </a:lnTo>
                <a:lnTo>
                  <a:pt x="29171" y="6045"/>
                </a:lnTo>
                <a:lnTo>
                  <a:pt x="25476" y="9448"/>
                </a:lnTo>
                <a:lnTo>
                  <a:pt x="22402" y="13842"/>
                </a:lnTo>
                <a:lnTo>
                  <a:pt x="73140" y="13842"/>
                </a:lnTo>
                <a:lnTo>
                  <a:pt x="70980" y="8889"/>
                </a:lnTo>
                <a:lnTo>
                  <a:pt x="67602" y="5219"/>
                </a:lnTo>
                <a:lnTo>
                  <a:pt x="58712" y="1054"/>
                </a:lnTo>
                <a:lnTo>
                  <a:pt x="53797" y="0"/>
                </a:lnTo>
                <a:close/>
              </a:path>
            </a:pathLst>
          </a:custGeom>
          <a:solidFill>
            <a:srgbClr val="FFFFFF"/>
          </a:solidFill>
        </p:spPr>
        <p:txBody>
          <a:bodyPr wrap="square" lIns="0" tIns="0" rIns="0" bIns="0" rtlCol="0"/>
          <a:lstStyle/>
          <a:p>
            <a:endParaRPr/>
          </a:p>
        </p:txBody>
      </p:sp>
      <p:sp>
        <p:nvSpPr>
          <p:cNvPr id="8" name="object 8"/>
          <p:cNvSpPr/>
          <p:nvPr/>
        </p:nvSpPr>
        <p:spPr>
          <a:xfrm>
            <a:off x="9290462" y="2708820"/>
            <a:ext cx="40005" cy="44450"/>
          </a:xfrm>
          <a:custGeom>
            <a:avLst/>
            <a:gdLst/>
            <a:ahLst/>
            <a:cxnLst/>
            <a:rect l="l" t="t" r="r" b="b"/>
            <a:pathLst>
              <a:path w="40004" h="44450">
                <a:moveTo>
                  <a:pt x="34097" y="6096"/>
                </a:moveTo>
                <a:lnTo>
                  <a:pt x="16090" y="6096"/>
                </a:lnTo>
                <a:lnTo>
                  <a:pt x="21196" y="6172"/>
                </a:lnTo>
                <a:lnTo>
                  <a:pt x="23418" y="6489"/>
                </a:lnTo>
                <a:lnTo>
                  <a:pt x="28359" y="14376"/>
                </a:lnTo>
                <a:lnTo>
                  <a:pt x="27978" y="15354"/>
                </a:lnTo>
                <a:lnTo>
                  <a:pt x="17919" y="18592"/>
                </a:lnTo>
                <a:lnTo>
                  <a:pt x="16116" y="18872"/>
                </a:lnTo>
                <a:lnTo>
                  <a:pt x="0" y="34277"/>
                </a:lnTo>
                <a:lnTo>
                  <a:pt x="354" y="35953"/>
                </a:lnTo>
                <a:lnTo>
                  <a:pt x="12001" y="43853"/>
                </a:lnTo>
                <a:lnTo>
                  <a:pt x="16827" y="43853"/>
                </a:lnTo>
                <a:lnTo>
                  <a:pt x="19545" y="43370"/>
                </a:lnTo>
                <a:lnTo>
                  <a:pt x="24587" y="41363"/>
                </a:lnTo>
                <a:lnTo>
                  <a:pt x="26784" y="39712"/>
                </a:lnTo>
                <a:lnTo>
                  <a:pt x="28348" y="37846"/>
                </a:lnTo>
                <a:lnTo>
                  <a:pt x="17716" y="37846"/>
                </a:lnTo>
                <a:lnTo>
                  <a:pt x="13398" y="37744"/>
                </a:lnTo>
                <a:lnTo>
                  <a:pt x="7315" y="32816"/>
                </a:lnTo>
                <a:lnTo>
                  <a:pt x="7363" y="29781"/>
                </a:lnTo>
                <a:lnTo>
                  <a:pt x="21983" y="23241"/>
                </a:lnTo>
                <a:lnTo>
                  <a:pt x="23456" y="22999"/>
                </a:lnTo>
                <a:lnTo>
                  <a:pt x="26276" y="22415"/>
                </a:lnTo>
                <a:lnTo>
                  <a:pt x="27419" y="21932"/>
                </a:lnTo>
                <a:lnTo>
                  <a:pt x="28282" y="21285"/>
                </a:lnTo>
                <a:lnTo>
                  <a:pt x="35219" y="21285"/>
                </a:lnTo>
                <a:lnTo>
                  <a:pt x="35123" y="8864"/>
                </a:lnTo>
                <a:lnTo>
                  <a:pt x="34721" y="7124"/>
                </a:lnTo>
                <a:lnTo>
                  <a:pt x="34097" y="6096"/>
                </a:lnTo>
                <a:close/>
              </a:path>
              <a:path w="40004" h="44450">
                <a:moveTo>
                  <a:pt x="35639" y="37439"/>
                </a:moveTo>
                <a:lnTo>
                  <a:pt x="28689" y="37439"/>
                </a:lnTo>
                <a:lnTo>
                  <a:pt x="28689" y="39712"/>
                </a:lnTo>
                <a:lnTo>
                  <a:pt x="29209" y="41363"/>
                </a:lnTo>
                <a:lnTo>
                  <a:pt x="31318" y="43370"/>
                </a:lnTo>
                <a:lnTo>
                  <a:pt x="32740" y="43853"/>
                </a:lnTo>
                <a:lnTo>
                  <a:pt x="36639" y="43853"/>
                </a:lnTo>
                <a:lnTo>
                  <a:pt x="38303" y="43510"/>
                </a:lnTo>
                <a:lnTo>
                  <a:pt x="39419" y="42849"/>
                </a:lnTo>
                <a:lnTo>
                  <a:pt x="39484" y="37846"/>
                </a:lnTo>
                <a:lnTo>
                  <a:pt x="36296" y="37846"/>
                </a:lnTo>
                <a:lnTo>
                  <a:pt x="35760" y="37541"/>
                </a:lnTo>
                <a:close/>
              </a:path>
              <a:path w="40004" h="44450">
                <a:moveTo>
                  <a:pt x="35219" y="21285"/>
                </a:moveTo>
                <a:lnTo>
                  <a:pt x="28282" y="21285"/>
                </a:lnTo>
                <a:lnTo>
                  <a:pt x="28171" y="29781"/>
                </a:lnTo>
                <a:lnTo>
                  <a:pt x="28028" y="30365"/>
                </a:lnTo>
                <a:lnTo>
                  <a:pt x="17716" y="37846"/>
                </a:lnTo>
                <a:lnTo>
                  <a:pt x="28348" y="37846"/>
                </a:lnTo>
                <a:lnTo>
                  <a:pt x="28689" y="37439"/>
                </a:lnTo>
                <a:lnTo>
                  <a:pt x="35639" y="37439"/>
                </a:lnTo>
                <a:lnTo>
                  <a:pt x="35350" y="36283"/>
                </a:lnTo>
                <a:lnTo>
                  <a:pt x="35219" y="21285"/>
                </a:lnTo>
                <a:close/>
              </a:path>
              <a:path w="40004" h="44450">
                <a:moveTo>
                  <a:pt x="39484" y="37439"/>
                </a:moveTo>
                <a:lnTo>
                  <a:pt x="38671" y="37706"/>
                </a:lnTo>
                <a:lnTo>
                  <a:pt x="37960" y="37846"/>
                </a:lnTo>
                <a:lnTo>
                  <a:pt x="39484" y="37846"/>
                </a:lnTo>
                <a:lnTo>
                  <a:pt x="39484" y="37439"/>
                </a:lnTo>
                <a:close/>
              </a:path>
              <a:path w="40004" h="44450">
                <a:moveTo>
                  <a:pt x="21310" y="0"/>
                </a:moveTo>
                <a:lnTo>
                  <a:pt x="17094" y="0"/>
                </a:lnTo>
                <a:lnTo>
                  <a:pt x="14871" y="241"/>
                </a:lnTo>
                <a:lnTo>
                  <a:pt x="1638" y="14046"/>
                </a:lnTo>
                <a:lnTo>
                  <a:pt x="8534" y="14046"/>
                </a:lnTo>
                <a:lnTo>
                  <a:pt x="8699" y="10972"/>
                </a:lnTo>
                <a:lnTo>
                  <a:pt x="9753" y="8864"/>
                </a:lnTo>
                <a:lnTo>
                  <a:pt x="13665" y="6654"/>
                </a:lnTo>
                <a:lnTo>
                  <a:pt x="16090" y="6096"/>
                </a:lnTo>
                <a:lnTo>
                  <a:pt x="34097" y="6096"/>
                </a:lnTo>
                <a:lnTo>
                  <a:pt x="32880" y="4089"/>
                </a:lnTo>
                <a:lnTo>
                  <a:pt x="31661" y="2908"/>
                </a:lnTo>
                <a:lnTo>
                  <a:pt x="28587" y="1219"/>
                </a:lnTo>
                <a:lnTo>
                  <a:pt x="26936" y="673"/>
                </a:lnTo>
                <a:lnTo>
                  <a:pt x="23190" y="139"/>
                </a:lnTo>
                <a:lnTo>
                  <a:pt x="21310" y="0"/>
                </a:lnTo>
                <a:close/>
              </a:path>
            </a:pathLst>
          </a:custGeom>
          <a:solidFill>
            <a:srgbClr val="FFFFFF"/>
          </a:solidFill>
        </p:spPr>
        <p:txBody>
          <a:bodyPr wrap="square" lIns="0" tIns="0" rIns="0" bIns="0" rtlCol="0"/>
          <a:lstStyle/>
          <a:p>
            <a:endParaRPr/>
          </a:p>
        </p:txBody>
      </p:sp>
      <p:sp>
        <p:nvSpPr>
          <p:cNvPr id="9" name="object 9"/>
          <p:cNvSpPr/>
          <p:nvPr/>
        </p:nvSpPr>
        <p:spPr>
          <a:xfrm>
            <a:off x="3782030" y="1252635"/>
            <a:ext cx="626110" cy="2865120"/>
          </a:xfrm>
          <a:custGeom>
            <a:avLst/>
            <a:gdLst/>
            <a:ahLst/>
            <a:cxnLst/>
            <a:rect l="l" t="t" r="r" b="b"/>
            <a:pathLst>
              <a:path w="626110" h="2865120">
                <a:moveTo>
                  <a:pt x="0" y="2864612"/>
                </a:moveTo>
                <a:lnTo>
                  <a:pt x="0" y="730910"/>
                </a:lnTo>
                <a:lnTo>
                  <a:pt x="562" y="710095"/>
                </a:lnTo>
                <a:lnTo>
                  <a:pt x="4500" y="699406"/>
                </a:lnTo>
                <a:lnTo>
                  <a:pt x="15189" y="695468"/>
                </a:lnTo>
                <a:lnTo>
                  <a:pt x="36004" y="694905"/>
                </a:lnTo>
                <a:lnTo>
                  <a:pt x="589915" y="694905"/>
                </a:lnTo>
                <a:lnTo>
                  <a:pt x="610730" y="694343"/>
                </a:lnTo>
                <a:lnTo>
                  <a:pt x="621418" y="690405"/>
                </a:lnTo>
                <a:lnTo>
                  <a:pt x="625356" y="679716"/>
                </a:lnTo>
                <a:lnTo>
                  <a:pt x="625919" y="658901"/>
                </a:lnTo>
                <a:lnTo>
                  <a:pt x="625919" y="0"/>
                </a:lnTo>
              </a:path>
            </a:pathLst>
          </a:custGeom>
          <a:ln w="6350">
            <a:solidFill>
              <a:srgbClr val="B8BABC"/>
            </a:solidFill>
          </a:ln>
        </p:spPr>
        <p:txBody>
          <a:bodyPr wrap="square" lIns="0" tIns="0" rIns="0" bIns="0" rtlCol="0"/>
          <a:lstStyle/>
          <a:p>
            <a:endParaRPr/>
          </a:p>
        </p:txBody>
      </p:sp>
      <p:sp>
        <p:nvSpPr>
          <p:cNvPr id="10" name="object 10"/>
          <p:cNvSpPr/>
          <p:nvPr/>
        </p:nvSpPr>
        <p:spPr>
          <a:xfrm>
            <a:off x="4551945" y="1252646"/>
            <a:ext cx="626110" cy="1489075"/>
          </a:xfrm>
          <a:custGeom>
            <a:avLst/>
            <a:gdLst/>
            <a:ahLst/>
            <a:cxnLst/>
            <a:rect l="l" t="t" r="r" b="b"/>
            <a:pathLst>
              <a:path w="626110" h="1489075">
                <a:moveTo>
                  <a:pt x="625919" y="1488694"/>
                </a:moveTo>
                <a:lnTo>
                  <a:pt x="625919" y="730897"/>
                </a:lnTo>
                <a:lnTo>
                  <a:pt x="625356" y="710082"/>
                </a:lnTo>
                <a:lnTo>
                  <a:pt x="621418" y="699393"/>
                </a:lnTo>
                <a:lnTo>
                  <a:pt x="610730" y="695455"/>
                </a:lnTo>
                <a:lnTo>
                  <a:pt x="589915" y="694893"/>
                </a:lnTo>
                <a:lnTo>
                  <a:pt x="36004" y="694893"/>
                </a:lnTo>
                <a:lnTo>
                  <a:pt x="15189" y="694330"/>
                </a:lnTo>
                <a:lnTo>
                  <a:pt x="4500" y="690392"/>
                </a:lnTo>
                <a:lnTo>
                  <a:pt x="562" y="679703"/>
                </a:lnTo>
                <a:lnTo>
                  <a:pt x="0" y="658888"/>
                </a:lnTo>
                <a:lnTo>
                  <a:pt x="0" y="0"/>
                </a:lnTo>
              </a:path>
            </a:pathLst>
          </a:custGeom>
          <a:ln w="6350">
            <a:solidFill>
              <a:srgbClr val="B8BABC"/>
            </a:solidFill>
          </a:ln>
        </p:spPr>
        <p:txBody>
          <a:bodyPr wrap="square" lIns="0" tIns="0" rIns="0" bIns="0" rtlCol="0"/>
          <a:lstStyle/>
          <a:p>
            <a:endParaRPr/>
          </a:p>
        </p:txBody>
      </p:sp>
      <p:sp>
        <p:nvSpPr>
          <p:cNvPr id="11" name="object 11"/>
          <p:cNvSpPr/>
          <p:nvPr/>
        </p:nvSpPr>
        <p:spPr>
          <a:xfrm>
            <a:off x="2392545" y="1252635"/>
            <a:ext cx="1930400" cy="1172210"/>
          </a:xfrm>
          <a:custGeom>
            <a:avLst/>
            <a:gdLst/>
            <a:ahLst/>
            <a:cxnLst/>
            <a:rect l="l" t="t" r="r" b="b"/>
            <a:pathLst>
              <a:path w="1930400" h="1172210">
                <a:moveTo>
                  <a:pt x="0" y="1171905"/>
                </a:moveTo>
                <a:lnTo>
                  <a:pt x="0" y="580656"/>
                </a:lnTo>
                <a:lnTo>
                  <a:pt x="562" y="559841"/>
                </a:lnTo>
                <a:lnTo>
                  <a:pt x="4500" y="549152"/>
                </a:lnTo>
                <a:lnTo>
                  <a:pt x="15189" y="545214"/>
                </a:lnTo>
                <a:lnTo>
                  <a:pt x="36004" y="544652"/>
                </a:lnTo>
                <a:lnTo>
                  <a:pt x="1893849" y="544652"/>
                </a:lnTo>
                <a:lnTo>
                  <a:pt x="1914664" y="544089"/>
                </a:lnTo>
                <a:lnTo>
                  <a:pt x="1925353" y="540153"/>
                </a:lnTo>
                <a:lnTo>
                  <a:pt x="1929291" y="529468"/>
                </a:lnTo>
                <a:lnTo>
                  <a:pt x="1929853" y="508660"/>
                </a:lnTo>
                <a:lnTo>
                  <a:pt x="1929853" y="0"/>
                </a:lnTo>
              </a:path>
            </a:pathLst>
          </a:custGeom>
          <a:ln w="6350">
            <a:solidFill>
              <a:srgbClr val="B8BABC"/>
            </a:solidFill>
          </a:ln>
        </p:spPr>
        <p:txBody>
          <a:bodyPr wrap="square" lIns="0" tIns="0" rIns="0" bIns="0" rtlCol="0"/>
          <a:lstStyle/>
          <a:p>
            <a:endParaRPr/>
          </a:p>
        </p:txBody>
      </p:sp>
      <p:sp>
        <p:nvSpPr>
          <p:cNvPr id="12" name="object 12"/>
          <p:cNvSpPr/>
          <p:nvPr/>
        </p:nvSpPr>
        <p:spPr>
          <a:xfrm>
            <a:off x="4637497" y="1252635"/>
            <a:ext cx="1930400" cy="1172210"/>
          </a:xfrm>
          <a:custGeom>
            <a:avLst/>
            <a:gdLst/>
            <a:ahLst/>
            <a:cxnLst/>
            <a:rect l="l" t="t" r="r" b="b"/>
            <a:pathLst>
              <a:path w="1930400" h="1172210">
                <a:moveTo>
                  <a:pt x="1929853" y="1171905"/>
                </a:moveTo>
                <a:lnTo>
                  <a:pt x="1929853" y="580656"/>
                </a:lnTo>
                <a:lnTo>
                  <a:pt x="1929291" y="559841"/>
                </a:lnTo>
                <a:lnTo>
                  <a:pt x="1925353" y="549152"/>
                </a:lnTo>
                <a:lnTo>
                  <a:pt x="1914664" y="545214"/>
                </a:lnTo>
                <a:lnTo>
                  <a:pt x="1893849" y="544652"/>
                </a:lnTo>
                <a:lnTo>
                  <a:pt x="36004" y="544652"/>
                </a:lnTo>
                <a:lnTo>
                  <a:pt x="15189" y="544089"/>
                </a:lnTo>
                <a:lnTo>
                  <a:pt x="4500" y="540153"/>
                </a:lnTo>
                <a:lnTo>
                  <a:pt x="562" y="529468"/>
                </a:lnTo>
                <a:lnTo>
                  <a:pt x="0" y="508660"/>
                </a:lnTo>
                <a:lnTo>
                  <a:pt x="0" y="0"/>
                </a:lnTo>
              </a:path>
            </a:pathLst>
          </a:custGeom>
          <a:ln w="6350">
            <a:solidFill>
              <a:srgbClr val="B8BABC"/>
            </a:solidFill>
          </a:ln>
        </p:spPr>
        <p:txBody>
          <a:bodyPr wrap="square" lIns="0" tIns="0" rIns="0" bIns="0" rtlCol="0"/>
          <a:lstStyle/>
          <a:p>
            <a:endParaRPr/>
          </a:p>
        </p:txBody>
      </p:sp>
      <p:sp>
        <p:nvSpPr>
          <p:cNvPr id="13" name="object 13"/>
          <p:cNvSpPr/>
          <p:nvPr/>
        </p:nvSpPr>
        <p:spPr>
          <a:xfrm>
            <a:off x="996709" y="1252644"/>
            <a:ext cx="3236595" cy="3427729"/>
          </a:xfrm>
          <a:custGeom>
            <a:avLst/>
            <a:gdLst/>
            <a:ahLst/>
            <a:cxnLst/>
            <a:rect l="l" t="t" r="r" b="b"/>
            <a:pathLst>
              <a:path w="3236595" h="3427729">
                <a:moveTo>
                  <a:pt x="0" y="3427196"/>
                </a:moveTo>
                <a:lnTo>
                  <a:pt x="0" y="394296"/>
                </a:lnTo>
                <a:lnTo>
                  <a:pt x="562" y="373481"/>
                </a:lnTo>
                <a:lnTo>
                  <a:pt x="4500" y="362792"/>
                </a:lnTo>
                <a:lnTo>
                  <a:pt x="15189" y="358854"/>
                </a:lnTo>
                <a:lnTo>
                  <a:pt x="36004" y="358292"/>
                </a:lnTo>
                <a:lnTo>
                  <a:pt x="3200044" y="358292"/>
                </a:lnTo>
                <a:lnTo>
                  <a:pt x="3220852" y="357730"/>
                </a:lnTo>
                <a:lnTo>
                  <a:pt x="3231537" y="353793"/>
                </a:lnTo>
                <a:lnTo>
                  <a:pt x="3235473" y="343108"/>
                </a:lnTo>
                <a:lnTo>
                  <a:pt x="3236036" y="322300"/>
                </a:lnTo>
                <a:lnTo>
                  <a:pt x="3236036" y="0"/>
                </a:lnTo>
              </a:path>
            </a:pathLst>
          </a:custGeom>
          <a:ln w="6350">
            <a:solidFill>
              <a:srgbClr val="B8BABC"/>
            </a:solidFill>
          </a:ln>
        </p:spPr>
        <p:txBody>
          <a:bodyPr wrap="square" lIns="0" tIns="0" rIns="0" bIns="0" rtlCol="0"/>
          <a:lstStyle/>
          <a:p>
            <a:endParaRPr/>
          </a:p>
        </p:txBody>
      </p:sp>
      <p:sp>
        <p:nvSpPr>
          <p:cNvPr id="14" name="object 14"/>
          <p:cNvSpPr/>
          <p:nvPr/>
        </p:nvSpPr>
        <p:spPr>
          <a:xfrm>
            <a:off x="4730314" y="1252638"/>
            <a:ext cx="3143250" cy="1238885"/>
          </a:xfrm>
          <a:custGeom>
            <a:avLst/>
            <a:gdLst/>
            <a:ahLst/>
            <a:cxnLst/>
            <a:rect l="l" t="t" r="r" b="b"/>
            <a:pathLst>
              <a:path w="3143250" h="1238885">
                <a:moveTo>
                  <a:pt x="3143224" y="1238402"/>
                </a:moveTo>
                <a:lnTo>
                  <a:pt x="3143224" y="394296"/>
                </a:lnTo>
                <a:lnTo>
                  <a:pt x="3142662" y="373489"/>
                </a:lnTo>
                <a:lnTo>
                  <a:pt x="3138724" y="362804"/>
                </a:lnTo>
                <a:lnTo>
                  <a:pt x="3128035" y="358867"/>
                </a:lnTo>
                <a:lnTo>
                  <a:pt x="3107220" y="358305"/>
                </a:lnTo>
                <a:lnTo>
                  <a:pt x="36004" y="358305"/>
                </a:lnTo>
                <a:lnTo>
                  <a:pt x="15189" y="357742"/>
                </a:lnTo>
                <a:lnTo>
                  <a:pt x="4500" y="353804"/>
                </a:lnTo>
                <a:lnTo>
                  <a:pt x="562" y="343115"/>
                </a:lnTo>
                <a:lnTo>
                  <a:pt x="0" y="322300"/>
                </a:lnTo>
                <a:lnTo>
                  <a:pt x="0" y="0"/>
                </a:lnTo>
              </a:path>
            </a:pathLst>
          </a:custGeom>
          <a:ln w="6350">
            <a:solidFill>
              <a:srgbClr val="B8BABC"/>
            </a:solidFill>
          </a:ln>
        </p:spPr>
        <p:txBody>
          <a:bodyPr wrap="square" lIns="0" tIns="0" rIns="0" bIns="0" rtlCol="0"/>
          <a:lstStyle/>
          <a:p>
            <a:endParaRPr/>
          </a:p>
        </p:txBody>
      </p:sp>
      <p:sp>
        <p:nvSpPr>
          <p:cNvPr id="15" name="object 15"/>
          <p:cNvSpPr/>
          <p:nvPr/>
        </p:nvSpPr>
        <p:spPr>
          <a:xfrm>
            <a:off x="5522683" y="755973"/>
            <a:ext cx="1678305" cy="0"/>
          </a:xfrm>
          <a:custGeom>
            <a:avLst/>
            <a:gdLst/>
            <a:ahLst/>
            <a:cxnLst/>
            <a:rect l="l" t="t" r="r" b="b"/>
            <a:pathLst>
              <a:path w="1678304">
                <a:moveTo>
                  <a:pt x="0" y="0"/>
                </a:moveTo>
                <a:lnTo>
                  <a:pt x="1677784" y="0"/>
                </a:lnTo>
              </a:path>
            </a:pathLst>
          </a:custGeom>
          <a:ln w="6350">
            <a:solidFill>
              <a:srgbClr val="B8BABC"/>
            </a:solidFill>
          </a:ln>
        </p:spPr>
        <p:txBody>
          <a:bodyPr wrap="square" lIns="0" tIns="0" rIns="0" bIns="0" rtlCol="0"/>
          <a:lstStyle/>
          <a:p>
            <a:endParaRPr/>
          </a:p>
        </p:txBody>
      </p:sp>
      <p:sp>
        <p:nvSpPr>
          <p:cNvPr id="16" name="object 16"/>
          <p:cNvSpPr/>
          <p:nvPr/>
        </p:nvSpPr>
        <p:spPr>
          <a:xfrm>
            <a:off x="309473" y="2100871"/>
            <a:ext cx="1378585" cy="481965"/>
          </a:xfrm>
          <a:custGeom>
            <a:avLst/>
            <a:gdLst/>
            <a:ahLst/>
            <a:cxnLst/>
            <a:rect l="l" t="t" r="r" b="b"/>
            <a:pathLst>
              <a:path w="1378585" h="481964">
                <a:moveTo>
                  <a:pt x="0" y="481418"/>
                </a:moveTo>
                <a:lnTo>
                  <a:pt x="1378191" y="481418"/>
                </a:lnTo>
                <a:lnTo>
                  <a:pt x="1378191" y="0"/>
                </a:lnTo>
                <a:lnTo>
                  <a:pt x="0" y="0"/>
                </a:lnTo>
                <a:lnTo>
                  <a:pt x="0" y="481418"/>
                </a:lnTo>
                <a:close/>
              </a:path>
            </a:pathLst>
          </a:custGeom>
          <a:solidFill>
            <a:srgbClr val="231F20">
              <a:alpha val="19999"/>
            </a:srgbClr>
          </a:solidFill>
        </p:spPr>
        <p:txBody>
          <a:bodyPr wrap="square" lIns="0" tIns="0" rIns="0" bIns="0" rtlCol="0"/>
          <a:lstStyle/>
          <a:p>
            <a:endParaRPr/>
          </a:p>
        </p:txBody>
      </p:sp>
      <p:sp>
        <p:nvSpPr>
          <p:cNvPr id="17" name="object 17"/>
          <p:cNvSpPr/>
          <p:nvPr/>
        </p:nvSpPr>
        <p:spPr>
          <a:xfrm>
            <a:off x="359995" y="2151410"/>
            <a:ext cx="1270635" cy="383540"/>
          </a:xfrm>
          <a:custGeom>
            <a:avLst/>
            <a:gdLst/>
            <a:ahLst/>
            <a:cxnLst/>
            <a:rect l="l" t="t" r="r" b="b"/>
            <a:pathLst>
              <a:path w="1270635" h="383539">
                <a:moveTo>
                  <a:pt x="1234198" y="0"/>
                </a:moveTo>
                <a:lnTo>
                  <a:pt x="36004" y="0"/>
                </a:lnTo>
                <a:lnTo>
                  <a:pt x="15189" y="562"/>
                </a:lnTo>
                <a:lnTo>
                  <a:pt x="4500" y="4500"/>
                </a:lnTo>
                <a:lnTo>
                  <a:pt x="562" y="15189"/>
                </a:lnTo>
                <a:lnTo>
                  <a:pt x="0" y="36004"/>
                </a:lnTo>
                <a:lnTo>
                  <a:pt x="0" y="347129"/>
                </a:lnTo>
                <a:lnTo>
                  <a:pt x="562" y="367936"/>
                </a:lnTo>
                <a:lnTo>
                  <a:pt x="4500" y="378621"/>
                </a:lnTo>
                <a:lnTo>
                  <a:pt x="15189" y="382558"/>
                </a:lnTo>
                <a:lnTo>
                  <a:pt x="36004" y="383120"/>
                </a:lnTo>
                <a:lnTo>
                  <a:pt x="1234198" y="383120"/>
                </a:lnTo>
                <a:lnTo>
                  <a:pt x="1255013" y="382558"/>
                </a:lnTo>
                <a:lnTo>
                  <a:pt x="1265702" y="378621"/>
                </a:lnTo>
                <a:lnTo>
                  <a:pt x="1269640" y="367936"/>
                </a:lnTo>
                <a:lnTo>
                  <a:pt x="1270203" y="347129"/>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18" name="object 18"/>
          <p:cNvSpPr txBox="1"/>
          <p:nvPr/>
        </p:nvSpPr>
        <p:spPr>
          <a:xfrm>
            <a:off x="603650" y="2264910"/>
            <a:ext cx="782955" cy="16891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a:t>
            </a:r>
            <a:r>
              <a:rPr sz="900" b="1" spc="-70" dirty="0">
                <a:solidFill>
                  <a:srgbClr val="FFFFFF"/>
                </a:solidFill>
                <a:latin typeface="Arial"/>
                <a:cs typeface="Arial"/>
              </a:rPr>
              <a:t> </a:t>
            </a:r>
            <a:r>
              <a:rPr sz="900" b="1" spc="5" dirty="0">
                <a:solidFill>
                  <a:srgbClr val="FFFFFF"/>
                </a:solidFill>
                <a:latin typeface="Arial"/>
                <a:cs typeface="Arial"/>
              </a:rPr>
              <a:t>Group</a:t>
            </a:r>
            <a:endParaRPr sz="900">
              <a:latin typeface="Arial"/>
              <a:cs typeface="Arial"/>
            </a:endParaRPr>
          </a:p>
        </p:txBody>
      </p:sp>
      <p:sp>
        <p:nvSpPr>
          <p:cNvPr id="19" name="object 19"/>
          <p:cNvSpPr/>
          <p:nvPr/>
        </p:nvSpPr>
        <p:spPr>
          <a:xfrm>
            <a:off x="309473" y="2582290"/>
            <a:ext cx="1422400" cy="1594485"/>
          </a:xfrm>
          <a:custGeom>
            <a:avLst/>
            <a:gdLst/>
            <a:ahLst/>
            <a:cxnLst/>
            <a:rect l="l" t="t" r="r" b="b"/>
            <a:pathLst>
              <a:path w="1422400" h="1594485">
                <a:moveTo>
                  <a:pt x="0" y="1593957"/>
                </a:moveTo>
                <a:lnTo>
                  <a:pt x="1421892" y="1593957"/>
                </a:lnTo>
                <a:lnTo>
                  <a:pt x="1421892" y="0"/>
                </a:lnTo>
                <a:lnTo>
                  <a:pt x="0" y="0"/>
                </a:lnTo>
                <a:lnTo>
                  <a:pt x="0" y="1593957"/>
                </a:lnTo>
                <a:close/>
              </a:path>
            </a:pathLst>
          </a:custGeom>
          <a:solidFill>
            <a:srgbClr val="231F20">
              <a:alpha val="19999"/>
            </a:srgbClr>
          </a:solidFill>
        </p:spPr>
        <p:txBody>
          <a:bodyPr wrap="square" lIns="0" tIns="0" rIns="0" bIns="0" rtlCol="0"/>
          <a:lstStyle/>
          <a:p>
            <a:endParaRPr/>
          </a:p>
        </p:txBody>
      </p:sp>
      <p:sp>
        <p:nvSpPr>
          <p:cNvPr id="20" name="object 20"/>
          <p:cNvSpPr/>
          <p:nvPr/>
        </p:nvSpPr>
        <p:spPr>
          <a:xfrm>
            <a:off x="359995" y="2632821"/>
            <a:ext cx="1270635" cy="1463675"/>
          </a:xfrm>
          <a:custGeom>
            <a:avLst/>
            <a:gdLst/>
            <a:ahLst/>
            <a:cxnLst/>
            <a:rect l="l" t="t" r="r" b="b"/>
            <a:pathLst>
              <a:path w="1270635" h="1463675">
                <a:moveTo>
                  <a:pt x="1234198" y="0"/>
                </a:moveTo>
                <a:lnTo>
                  <a:pt x="36004" y="0"/>
                </a:lnTo>
                <a:lnTo>
                  <a:pt x="15189" y="562"/>
                </a:lnTo>
                <a:lnTo>
                  <a:pt x="4500" y="4500"/>
                </a:lnTo>
                <a:lnTo>
                  <a:pt x="562" y="15189"/>
                </a:lnTo>
                <a:lnTo>
                  <a:pt x="0" y="36004"/>
                </a:lnTo>
                <a:lnTo>
                  <a:pt x="0" y="1427581"/>
                </a:lnTo>
                <a:lnTo>
                  <a:pt x="562" y="1448396"/>
                </a:lnTo>
                <a:lnTo>
                  <a:pt x="4500" y="1459085"/>
                </a:lnTo>
                <a:lnTo>
                  <a:pt x="15189" y="1463023"/>
                </a:lnTo>
                <a:lnTo>
                  <a:pt x="36004" y="1463586"/>
                </a:lnTo>
                <a:lnTo>
                  <a:pt x="1234198" y="1463586"/>
                </a:lnTo>
                <a:lnTo>
                  <a:pt x="1255013" y="1463023"/>
                </a:lnTo>
                <a:lnTo>
                  <a:pt x="1265702" y="1459085"/>
                </a:lnTo>
                <a:lnTo>
                  <a:pt x="1269640" y="1448396"/>
                </a:lnTo>
                <a:lnTo>
                  <a:pt x="1270203" y="14275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21" name="object 21"/>
          <p:cNvSpPr txBox="1"/>
          <p:nvPr/>
        </p:nvSpPr>
        <p:spPr>
          <a:xfrm>
            <a:off x="419300" y="2704821"/>
            <a:ext cx="1022985" cy="37846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 </a:t>
            </a:r>
            <a:r>
              <a:rPr sz="900" b="1" spc="5" dirty="0">
                <a:solidFill>
                  <a:srgbClr val="FFFFFF"/>
                </a:solidFill>
                <a:latin typeface="Arial"/>
                <a:cs typeface="Arial"/>
              </a:rPr>
              <a:t>Group</a:t>
            </a:r>
            <a:r>
              <a:rPr sz="900" b="1" spc="-70" dirty="0">
                <a:solidFill>
                  <a:srgbClr val="FFFFFF"/>
                </a:solidFill>
                <a:latin typeface="Arial"/>
                <a:cs typeface="Arial"/>
              </a:rPr>
              <a:t> </a:t>
            </a:r>
            <a:r>
              <a:rPr sz="900" b="1" spc="40" dirty="0">
                <a:solidFill>
                  <a:srgbClr val="FFFFFF"/>
                </a:solidFill>
                <a:latin typeface="Arial"/>
                <a:cs typeface="Arial"/>
              </a:rPr>
              <a:t>Qld</a:t>
            </a:r>
            <a:endParaRPr sz="900">
              <a:latin typeface="Arial"/>
              <a:cs typeface="Arial"/>
            </a:endParaRPr>
          </a:p>
          <a:p>
            <a:pPr marL="101600" indent="-88900">
              <a:lnSpc>
                <a:spcPct val="100000"/>
              </a:lnSpc>
              <a:spcBef>
                <a:spcPts val="565"/>
              </a:spcBef>
              <a:buChar char="•"/>
              <a:tabLst>
                <a:tab pos="102235" algn="l"/>
              </a:tabLst>
            </a:pPr>
            <a:r>
              <a:rPr sz="900" spc="15" dirty="0">
                <a:solidFill>
                  <a:srgbClr val="FFFFFF"/>
                </a:solidFill>
                <a:latin typeface="Tahoma"/>
                <a:cs typeface="Tahoma"/>
              </a:rPr>
              <a:t>Electrical</a:t>
            </a:r>
            <a:endParaRPr sz="900">
              <a:latin typeface="Tahoma"/>
              <a:cs typeface="Tahoma"/>
            </a:endParaRPr>
          </a:p>
        </p:txBody>
      </p:sp>
      <p:sp>
        <p:nvSpPr>
          <p:cNvPr id="22" name="object 22"/>
          <p:cNvSpPr txBox="1"/>
          <p:nvPr/>
        </p:nvSpPr>
        <p:spPr>
          <a:xfrm>
            <a:off x="419300" y="3051141"/>
            <a:ext cx="33655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95" dirty="0">
                <a:solidFill>
                  <a:srgbClr val="FFFFFF"/>
                </a:solidFill>
                <a:latin typeface="Tahoma"/>
                <a:cs typeface="Tahoma"/>
              </a:rPr>
              <a:t>C</a:t>
            </a:r>
            <a:r>
              <a:rPr sz="900" spc="10" dirty="0">
                <a:solidFill>
                  <a:srgbClr val="FFFFFF"/>
                </a:solidFill>
                <a:latin typeface="Tahoma"/>
                <a:cs typeface="Tahoma"/>
              </a:rPr>
              <a:t>iv</a:t>
            </a:r>
            <a:r>
              <a:rPr sz="900" dirty="0">
                <a:solidFill>
                  <a:srgbClr val="FFFFFF"/>
                </a:solidFill>
                <a:latin typeface="Tahoma"/>
                <a:cs typeface="Tahoma"/>
              </a:rPr>
              <a:t>i</a:t>
            </a:r>
            <a:r>
              <a:rPr sz="900" spc="10" dirty="0">
                <a:solidFill>
                  <a:srgbClr val="FFFFFF"/>
                </a:solidFill>
                <a:latin typeface="Tahoma"/>
                <a:cs typeface="Tahoma"/>
              </a:rPr>
              <a:t>l</a:t>
            </a:r>
            <a:endParaRPr sz="900">
              <a:latin typeface="Tahoma"/>
              <a:cs typeface="Tahoma"/>
            </a:endParaRPr>
          </a:p>
        </p:txBody>
      </p:sp>
      <p:sp>
        <p:nvSpPr>
          <p:cNvPr id="23" name="object 23"/>
          <p:cNvSpPr txBox="1"/>
          <p:nvPr/>
        </p:nvSpPr>
        <p:spPr>
          <a:xfrm>
            <a:off x="419300" y="3188301"/>
            <a:ext cx="790575" cy="30607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15" dirty="0">
                <a:solidFill>
                  <a:srgbClr val="FFFFFF"/>
                </a:solidFill>
                <a:latin typeface="Tahoma"/>
                <a:cs typeface="Tahoma"/>
              </a:rPr>
              <a:t>Maintenance</a:t>
            </a:r>
            <a:endParaRPr sz="900">
              <a:latin typeface="Tahoma"/>
              <a:cs typeface="Tahoma"/>
            </a:endParaRPr>
          </a:p>
          <a:p>
            <a:pPr marL="101600" indent="-88900">
              <a:lnSpc>
                <a:spcPct val="100000"/>
              </a:lnSpc>
              <a:buChar char="•"/>
              <a:tabLst>
                <a:tab pos="102235" algn="l"/>
              </a:tabLst>
            </a:pPr>
            <a:r>
              <a:rPr sz="900" spc="25" dirty="0">
                <a:solidFill>
                  <a:srgbClr val="FFFFFF"/>
                </a:solidFill>
                <a:latin typeface="Tahoma"/>
                <a:cs typeface="Tahoma"/>
              </a:rPr>
              <a:t>Construction</a:t>
            </a:r>
            <a:endParaRPr sz="900">
              <a:latin typeface="Tahoma"/>
              <a:cs typeface="Tahoma"/>
            </a:endParaRPr>
          </a:p>
        </p:txBody>
      </p:sp>
      <p:sp>
        <p:nvSpPr>
          <p:cNvPr id="24" name="object 24"/>
          <p:cNvSpPr txBox="1"/>
          <p:nvPr/>
        </p:nvSpPr>
        <p:spPr>
          <a:xfrm>
            <a:off x="419300" y="3462621"/>
            <a:ext cx="76073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5" dirty="0">
                <a:solidFill>
                  <a:srgbClr val="FFFFFF"/>
                </a:solidFill>
                <a:latin typeface="Tahoma"/>
                <a:cs typeface="Tahoma"/>
              </a:rPr>
              <a:t>Fibre </a:t>
            </a:r>
            <a:r>
              <a:rPr sz="900" spc="-15" dirty="0">
                <a:solidFill>
                  <a:srgbClr val="FFFFFF"/>
                </a:solidFill>
                <a:latin typeface="Tahoma"/>
                <a:cs typeface="Tahoma"/>
              </a:rPr>
              <a:t>/</a:t>
            </a:r>
            <a:r>
              <a:rPr sz="900" spc="-175" dirty="0">
                <a:solidFill>
                  <a:srgbClr val="FFFFFF"/>
                </a:solidFill>
                <a:latin typeface="Tahoma"/>
                <a:cs typeface="Tahoma"/>
              </a:rPr>
              <a:t> </a:t>
            </a:r>
            <a:r>
              <a:rPr sz="900" spc="15" dirty="0">
                <a:solidFill>
                  <a:srgbClr val="FFFFFF"/>
                </a:solidFill>
                <a:latin typeface="Tahoma"/>
                <a:cs typeface="Tahoma"/>
              </a:rPr>
              <a:t>coms</a:t>
            </a:r>
            <a:endParaRPr sz="900">
              <a:latin typeface="Tahoma"/>
              <a:cs typeface="Tahoma"/>
            </a:endParaRPr>
          </a:p>
        </p:txBody>
      </p:sp>
      <p:sp>
        <p:nvSpPr>
          <p:cNvPr id="25" name="object 25"/>
          <p:cNvSpPr txBox="1"/>
          <p:nvPr/>
        </p:nvSpPr>
        <p:spPr>
          <a:xfrm>
            <a:off x="419300" y="3599781"/>
            <a:ext cx="422275"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5" dirty="0">
                <a:solidFill>
                  <a:srgbClr val="FFFFFF"/>
                </a:solidFill>
                <a:latin typeface="Tahoma"/>
                <a:cs typeface="Tahoma"/>
              </a:rPr>
              <a:t>W</a:t>
            </a:r>
            <a:r>
              <a:rPr sz="900" spc="15" dirty="0">
                <a:solidFill>
                  <a:srgbClr val="FFFFFF"/>
                </a:solidFill>
                <a:latin typeface="Tahoma"/>
                <a:cs typeface="Tahoma"/>
              </a:rPr>
              <a:t>a</a:t>
            </a:r>
            <a:r>
              <a:rPr sz="900" spc="-5" dirty="0">
                <a:solidFill>
                  <a:srgbClr val="FFFFFF"/>
                </a:solidFill>
                <a:latin typeface="Tahoma"/>
                <a:cs typeface="Tahoma"/>
              </a:rPr>
              <a:t>t</a:t>
            </a:r>
            <a:r>
              <a:rPr sz="900" spc="30" dirty="0">
                <a:solidFill>
                  <a:srgbClr val="FFFFFF"/>
                </a:solidFill>
                <a:latin typeface="Tahoma"/>
                <a:cs typeface="Tahoma"/>
              </a:rPr>
              <a:t>e</a:t>
            </a:r>
            <a:r>
              <a:rPr sz="900" spc="-30" dirty="0">
                <a:solidFill>
                  <a:srgbClr val="FFFFFF"/>
                </a:solidFill>
                <a:latin typeface="Tahoma"/>
                <a:cs typeface="Tahoma"/>
              </a:rPr>
              <a:t>r</a:t>
            </a:r>
            <a:endParaRPr sz="900">
              <a:latin typeface="Tahoma"/>
              <a:cs typeface="Tahoma"/>
            </a:endParaRPr>
          </a:p>
        </p:txBody>
      </p:sp>
      <p:sp>
        <p:nvSpPr>
          <p:cNvPr id="26" name="object 26"/>
          <p:cNvSpPr txBox="1"/>
          <p:nvPr/>
        </p:nvSpPr>
        <p:spPr>
          <a:xfrm>
            <a:off x="419300" y="3736941"/>
            <a:ext cx="995044" cy="30607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0" dirty="0">
                <a:solidFill>
                  <a:srgbClr val="FFFFFF"/>
                </a:solidFill>
                <a:latin typeface="Tahoma"/>
                <a:cs typeface="Tahoma"/>
              </a:rPr>
              <a:t>Property</a:t>
            </a:r>
            <a:r>
              <a:rPr sz="900" spc="-100" dirty="0">
                <a:solidFill>
                  <a:srgbClr val="FFFFFF"/>
                </a:solidFill>
                <a:latin typeface="Tahoma"/>
                <a:cs typeface="Tahoma"/>
              </a:rPr>
              <a:t> </a:t>
            </a:r>
            <a:r>
              <a:rPr sz="900" spc="30" dirty="0">
                <a:solidFill>
                  <a:srgbClr val="FFFFFF"/>
                </a:solidFill>
                <a:latin typeface="Tahoma"/>
                <a:cs typeface="Tahoma"/>
              </a:rPr>
              <a:t>M’ment</a:t>
            </a:r>
            <a:endParaRPr sz="900">
              <a:latin typeface="Tahoma"/>
              <a:cs typeface="Tahoma"/>
            </a:endParaRPr>
          </a:p>
          <a:p>
            <a:pPr marL="101600" indent="-88900">
              <a:lnSpc>
                <a:spcPct val="100000"/>
              </a:lnSpc>
              <a:buChar char="•"/>
              <a:tabLst>
                <a:tab pos="102235" algn="l"/>
              </a:tabLst>
            </a:pPr>
            <a:r>
              <a:rPr sz="900" spc="20" dirty="0">
                <a:solidFill>
                  <a:srgbClr val="FFFFFF"/>
                </a:solidFill>
                <a:latin typeface="Tahoma"/>
                <a:cs typeface="Tahoma"/>
              </a:rPr>
              <a:t>Consultation</a:t>
            </a:r>
            <a:endParaRPr sz="900">
              <a:latin typeface="Tahoma"/>
              <a:cs typeface="Tahoma"/>
            </a:endParaRPr>
          </a:p>
        </p:txBody>
      </p:sp>
      <p:sp>
        <p:nvSpPr>
          <p:cNvPr id="27" name="object 27"/>
          <p:cNvSpPr/>
          <p:nvPr/>
        </p:nvSpPr>
        <p:spPr>
          <a:xfrm>
            <a:off x="3065868" y="2635795"/>
            <a:ext cx="1422400" cy="854710"/>
          </a:xfrm>
          <a:custGeom>
            <a:avLst/>
            <a:gdLst/>
            <a:ahLst/>
            <a:cxnLst/>
            <a:rect l="l" t="t" r="r" b="b"/>
            <a:pathLst>
              <a:path w="1422400" h="854710">
                <a:moveTo>
                  <a:pt x="0" y="854646"/>
                </a:moveTo>
                <a:lnTo>
                  <a:pt x="1421892" y="854646"/>
                </a:lnTo>
                <a:lnTo>
                  <a:pt x="1421892" y="0"/>
                </a:lnTo>
                <a:lnTo>
                  <a:pt x="0" y="0"/>
                </a:lnTo>
                <a:lnTo>
                  <a:pt x="0" y="854646"/>
                </a:lnTo>
                <a:close/>
              </a:path>
            </a:pathLst>
          </a:custGeom>
          <a:solidFill>
            <a:srgbClr val="231F20">
              <a:alpha val="19999"/>
            </a:srgbClr>
          </a:solidFill>
        </p:spPr>
        <p:txBody>
          <a:bodyPr wrap="square" lIns="0" tIns="0" rIns="0" bIns="0" rtlCol="0"/>
          <a:lstStyle/>
          <a:p>
            <a:endParaRPr/>
          </a:p>
        </p:txBody>
      </p:sp>
      <p:sp>
        <p:nvSpPr>
          <p:cNvPr id="28" name="object 28"/>
          <p:cNvSpPr/>
          <p:nvPr/>
        </p:nvSpPr>
        <p:spPr>
          <a:xfrm>
            <a:off x="3116395" y="2632821"/>
            <a:ext cx="1270635" cy="777875"/>
          </a:xfrm>
          <a:custGeom>
            <a:avLst/>
            <a:gdLst/>
            <a:ahLst/>
            <a:cxnLst/>
            <a:rect l="l" t="t" r="r" b="b"/>
            <a:pathLst>
              <a:path w="1270635" h="777875">
                <a:moveTo>
                  <a:pt x="1234198" y="0"/>
                </a:moveTo>
                <a:lnTo>
                  <a:pt x="36004" y="0"/>
                </a:lnTo>
                <a:lnTo>
                  <a:pt x="15189" y="562"/>
                </a:lnTo>
                <a:lnTo>
                  <a:pt x="4500" y="4500"/>
                </a:lnTo>
                <a:lnTo>
                  <a:pt x="562" y="15189"/>
                </a:lnTo>
                <a:lnTo>
                  <a:pt x="0" y="36004"/>
                </a:lnTo>
                <a:lnTo>
                  <a:pt x="0" y="741781"/>
                </a:lnTo>
                <a:lnTo>
                  <a:pt x="562" y="762596"/>
                </a:lnTo>
                <a:lnTo>
                  <a:pt x="4500" y="773285"/>
                </a:lnTo>
                <a:lnTo>
                  <a:pt x="15189" y="777223"/>
                </a:lnTo>
                <a:lnTo>
                  <a:pt x="36004" y="777786"/>
                </a:lnTo>
                <a:lnTo>
                  <a:pt x="1234198" y="777786"/>
                </a:lnTo>
                <a:lnTo>
                  <a:pt x="1255013" y="777223"/>
                </a:lnTo>
                <a:lnTo>
                  <a:pt x="1265702" y="773285"/>
                </a:lnTo>
                <a:lnTo>
                  <a:pt x="1269640" y="762596"/>
                </a:lnTo>
                <a:lnTo>
                  <a:pt x="1270203" y="7417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29" name="object 29"/>
          <p:cNvSpPr txBox="1"/>
          <p:nvPr/>
        </p:nvSpPr>
        <p:spPr>
          <a:xfrm>
            <a:off x="3175699" y="2704821"/>
            <a:ext cx="713740" cy="16891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70" dirty="0">
                <a:solidFill>
                  <a:srgbClr val="FFFFFF"/>
                </a:solidFill>
                <a:latin typeface="Arial"/>
                <a:cs typeface="Arial"/>
              </a:rPr>
              <a:t> </a:t>
            </a:r>
            <a:r>
              <a:rPr sz="900" b="1" spc="-20" dirty="0">
                <a:solidFill>
                  <a:srgbClr val="FFFFFF"/>
                </a:solidFill>
                <a:latin typeface="Arial"/>
                <a:cs typeface="Arial"/>
              </a:rPr>
              <a:t>Bullbars</a:t>
            </a:r>
            <a:endParaRPr sz="900">
              <a:latin typeface="Arial"/>
              <a:cs typeface="Arial"/>
            </a:endParaRPr>
          </a:p>
        </p:txBody>
      </p:sp>
      <p:sp>
        <p:nvSpPr>
          <p:cNvPr id="30" name="object 30"/>
          <p:cNvSpPr txBox="1"/>
          <p:nvPr/>
        </p:nvSpPr>
        <p:spPr>
          <a:xfrm>
            <a:off x="3175699" y="2913981"/>
            <a:ext cx="52959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10" dirty="0">
                <a:solidFill>
                  <a:srgbClr val="FFFFFF"/>
                </a:solidFill>
                <a:latin typeface="Tahoma"/>
                <a:cs typeface="Tahoma"/>
              </a:rPr>
              <a:t>Bullbars</a:t>
            </a:r>
            <a:endParaRPr sz="900">
              <a:latin typeface="Tahoma"/>
              <a:cs typeface="Tahoma"/>
            </a:endParaRPr>
          </a:p>
        </p:txBody>
      </p:sp>
      <p:sp>
        <p:nvSpPr>
          <p:cNvPr id="31" name="object 31"/>
          <p:cNvSpPr txBox="1"/>
          <p:nvPr/>
        </p:nvSpPr>
        <p:spPr>
          <a:xfrm>
            <a:off x="3175699" y="3051141"/>
            <a:ext cx="615315"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dirty="0">
                <a:solidFill>
                  <a:srgbClr val="FFFFFF"/>
                </a:solidFill>
                <a:latin typeface="Tahoma"/>
                <a:cs typeface="Tahoma"/>
              </a:rPr>
              <a:t>Brushrails</a:t>
            </a:r>
            <a:endParaRPr sz="900">
              <a:latin typeface="Tahoma"/>
              <a:cs typeface="Tahoma"/>
            </a:endParaRPr>
          </a:p>
        </p:txBody>
      </p:sp>
      <p:sp>
        <p:nvSpPr>
          <p:cNvPr id="32" name="object 32"/>
          <p:cNvSpPr txBox="1"/>
          <p:nvPr/>
        </p:nvSpPr>
        <p:spPr>
          <a:xfrm>
            <a:off x="3175699" y="3188301"/>
            <a:ext cx="72517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0" dirty="0">
                <a:solidFill>
                  <a:srgbClr val="FFFFFF"/>
                </a:solidFill>
                <a:latin typeface="Tahoma"/>
                <a:cs typeface="Tahoma"/>
              </a:rPr>
              <a:t>Accessories</a:t>
            </a:r>
            <a:endParaRPr sz="900">
              <a:latin typeface="Tahoma"/>
              <a:cs typeface="Tahoma"/>
            </a:endParaRPr>
          </a:p>
        </p:txBody>
      </p:sp>
      <p:sp>
        <p:nvSpPr>
          <p:cNvPr id="33" name="object 33"/>
          <p:cNvSpPr/>
          <p:nvPr/>
        </p:nvSpPr>
        <p:spPr>
          <a:xfrm>
            <a:off x="3065868" y="3490442"/>
            <a:ext cx="1422400" cy="932815"/>
          </a:xfrm>
          <a:custGeom>
            <a:avLst/>
            <a:gdLst/>
            <a:ahLst/>
            <a:cxnLst/>
            <a:rect l="l" t="t" r="r" b="b"/>
            <a:pathLst>
              <a:path w="1422400" h="932814">
                <a:moveTo>
                  <a:pt x="0" y="0"/>
                </a:moveTo>
                <a:lnTo>
                  <a:pt x="1421892" y="0"/>
                </a:lnTo>
                <a:lnTo>
                  <a:pt x="1421892" y="932688"/>
                </a:lnTo>
                <a:lnTo>
                  <a:pt x="0" y="932688"/>
                </a:lnTo>
                <a:lnTo>
                  <a:pt x="0" y="0"/>
                </a:lnTo>
                <a:close/>
              </a:path>
            </a:pathLst>
          </a:custGeom>
          <a:solidFill>
            <a:srgbClr val="231F20">
              <a:alpha val="19999"/>
            </a:srgbClr>
          </a:solidFill>
        </p:spPr>
        <p:txBody>
          <a:bodyPr wrap="square" lIns="0" tIns="0" rIns="0" bIns="0" rtlCol="0"/>
          <a:lstStyle/>
          <a:p>
            <a:endParaRPr/>
          </a:p>
        </p:txBody>
      </p:sp>
      <p:sp>
        <p:nvSpPr>
          <p:cNvPr id="34" name="object 34"/>
          <p:cNvSpPr/>
          <p:nvPr/>
        </p:nvSpPr>
        <p:spPr>
          <a:xfrm>
            <a:off x="3116395" y="3540980"/>
            <a:ext cx="1270635" cy="777875"/>
          </a:xfrm>
          <a:custGeom>
            <a:avLst/>
            <a:gdLst/>
            <a:ahLst/>
            <a:cxnLst/>
            <a:rect l="l" t="t" r="r" b="b"/>
            <a:pathLst>
              <a:path w="1270635" h="777875">
                <a:moveTo>
                  <a:pt x="1234198" y="0"/>
                </a:moveTo>
                <a:lnTo>
                  <a:pt x="36004" y="0"/>
                </a:lnTo>
                <a:lnTo>
                  <a:pt x="15189" y="562"/>
                </a:lnTo>
                <a:lnTo>
                  <a:pt x="4500" y="4500"/>
                </a:lnTo>
                <a:lnTo>
                  <a:pt x="562" y="15189"/>
                </a:lnTo>
                <a:lnTo>
                  <a:pt x="0" y="36004"/>
                </a:lnTo>
                <a:lnTo>
                  <a:pt x="0" y="741781"/>
                </a:lnTo>
                <a:lnTo>
                  <a:pt x="562" y="762596"/>
                </a:lnTo>
                <a:lnTo>
                  <a:pt x="4500" y="773285"/>
                </a:lnTo>
                <a:lnTo>
                  <a:pt x="15189" y="777223"/>
                </a:lnTo>
                <a:lnTo>
                  <a:pt x="36004" y="777786"/>
                </a:lnTo>
                <a:lnTo>
                  <a:pt x="1234198" y="777786"/>
                </a:lnTo>
                <a:lnTo>
                  <a:pt x="1255013" y="777223"/>
                </a:lnTo>
                <a:lnTo>
                  <a:pt x="1265702" y="773285"/>
                </a:lnTo>
                <a:lnTo>
                  <a:pt x="1269640" y="762596"/>
                </a:lnTo>
                <a:lnTo>
                  <a:pt x="1270203" y="7417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35" name="object 35"/>
          <p:cNvSpPr txBox="1"/>
          <p:nvPr/>
        </p:nvSpPr>
        <p:spPr>
          <a:xfrm>
            <a:off x="3175699" y="3612981"/>
            <a:ext cx="893444" cy="65278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55" dirty="0">
                <a:solidFill>
                  <a:srgbClr val="FFFFFF"/>
                </a:solidFill>
                <a:latin typeface="Arial"/>
                <a:cs typeface="Arial"/>
              </a:rPr>
              <a:t> </a:t>
            </a:r>
            <a:r>
              <a:rPr sz="900" b="1" spc="-10" dirty="0">
                <a:solidFill>
                  <a:srgbClr val="FFFFFF"/>
                </a:solidFill>
                <a:latin typeface="Arial"/>
                <a:cs typeface="Arial"/>
              </a:rPr>
              <a:t>Coatings</a:t>
            </a:r>
            <a:endParaRPr sz="900">
              <a:latin typeface="Arial"/>
              <a:cs typeface="Arial"/>
            </a:endParaRPr>
          </a:p>
          <a:p>
            <a:pPr marL="101600" indent="-88900">
              <a:lnSpc>
                <a:spcPct val="100000"/>
              </a:lnSpc>
              <a:spcBef>
                <a:spcPts val="565"/>
              </a:spcBef>
              <a:buChar char="•"/>
              <a:tabLst>
                <a:tab pos="102235" algn="l"/>
              </a:tabLst>
            </a:pPr>
            <a:r>
              <a:rPr sz="900" spc="20" dirty="0">
                <a:solidFill>
                  <a:srgbClr val="FFFFFF"/>
                </a:solidFill>
                <a:latin typeface="Tahoma"/>
                <a:cs typeface="Tahoma"/>
              </a:rPr>
              <a:t>Powdercoating</a:t>
            </a:r>
            <a:endParaRPr sz="900">
              <a:latin typeface="Tahoma"/>
              <a:cs typeface="Tahoma"/>
            </a:endParaRPr>
          </a:p>
          <a:p>
            <a:pPr marL="101600" indent="-88900">
              <a:lnSpc>
                <a:spcPct val="100000"/>
              </a:lnSpc>
              <a:buChar char="•"/>
              <a:tabLst>
                <a:tab pos="102235" algn="l"/>
              </a:tabLst>
            </a:pPr>
            <a:r>
              <a:rPr sz="900" spc="5" dirty="0">
                <a:solidFill>
                  <a:srgbClr val="FFFFFF"/>
                </a:solidFill>
                <a:latin typeface="Tahoma"/>
                <a:cs typeface="Tahoma"/>
              </a:rPr>
              <a:t>Rhino</a:t>
            </a:r>
            <a:r>
              <a:rPr sz="900" spc="-110" dirty="0">
                <a:solidFill>
                  <a:srgbClr val="FFFFFF"/>
                </a:solidFill>
                <a:latin typeface="Tahoma"/>
                <a:cs typeface="Tahoma"/>
              </a:rPr>
              <a:t> </a:t>
            </a:r>
            <a:r>
              <a:rPr sz="900" spc="15" dirty="0">
                <a:solidFill>
                  <a:srgbClr val="FFFFFF"/>
                </a:solidFill>
                <a:latin typeface="Tahoma"/>
                <a:cs typeface="Tahoma"/>
              </a:rPr>
              <a:t>lining</a:t>
            </a:r>
            <a:endParaRPr sz="900">
              <a:latin typeface="Tahoma"/>
              <a:cs typeface="Tahoma"/>
            </a:endParaRPr>
          </a:p>
          <a:p>
            <a:pPr marL="101600" indent="-88900">
              <a:lnSpc>
                <a:spcPct val="100000"/>
              </a:lnSpc>
              <a:buChar char="•"/>
              <a:tabLst>
                <a:tab pos="102235" algn="l"/>
              </a:tabLst>
            </a:pPr>
            <a:r>
              <a:rPr sz="900" spc="20" dirty="0">
                <a:solidFill>
                  <a:srgbClr val="FFFFFF"/>
                </a:solidFill>
                <a:latin typeface="Tahoma"/>
                <a:cs typeface="Tahoma"/>
              </a:rPr>
              <a:t>Sandblasting</a:t>
            </a:r>
            <a:endParaRPr sz="900">
              <a:latin typeface="Tahoma"/>
              <a:cs typeface="Tahoma"/>
            </a:endParaRPr>
          </a:p>
        </p:txBody>
      </p:sp>
      <p:sp>
        <p:nvSpPr>
          <p:cNvPr id="36" name="object 36"/>
          <p:cNvSpPr/>
          <p:nvPr/>
        </p:nvSpPr>
        <p:spPr>
          <a:xfrm>
            <a:off x="309473" y="4176242"/>
            <a:ext cx="1422400" cy="658495"/>
          </a:xfrm>
          <a:custGeom>
            <a:avLst/>
            <a:gdLst/>
            <a:ahLst/>
            <a:cxnLst/>
            <a:rect l="l" t="t" r="r" b="b"/>
            <a:pathLst>
              <a:path w="1422400" h="658495">
                <a:moveTo>
                  <a:pt x="0" y="0"/>
                </a:moveTo>
                <a:lnTo>
                  <a:pt x="1421892" y="0"/>
                </a:lnTo>
                <a:lnTo>
                  <a:pt x="1421892" y="658367"/>
                </a:lnTo>
                <a:lnTo>
                  <a:pt x="0" y="658367"/>
                </a:lnTo>
                <a:lnTo>
                  <a:pt x="0" y="0"/>
                </a:lnTo>
                <a:close/>
              </a:path>
            </a:pathLst>
          </a:custGeom>
          <a:solidFill>
            <a:srgbClr val="231F20">
              <a:alpha val="19999"/>
            </a:srgbClr>
          </a:solidFill>
        </p:spPr>
        <p:txBody>
          <a:bodyPr wrap="square" lIns="0" tIns="0" rIns="0" bIns="0" rtlCol="0"/>
          <a:lstStyle/>
          <a:p>
            <a:endParaRPr/>
          </a:p>
        </p:txBody>
      </p:sp>
      <p:sp>
        <p:nvSpPr>
          <p:cNvPr id="37" name="object 37"/>
          <p:cNvSpPr/>
          <p:nvPr/>
        </p:nvSpPr>
        <p:spPr>
          <a:xfrm>
            <a:off x="359995" y="4226780"/>
            <a:ext cx="1270635" cy="503555"/>
          </a:xfrm>
          <a:custGeom>
            <a:avLst/>
            <a:gdLst/>
            <a:ahLst/>
            <a:cxnLst/>
            <a:rect l="l" t="t" r="r" b="b"/>
            <a:pathLst>
              <a:path w="1270635" h="503554">
                <a:moveTo>
                  <a:pt x="1234198" y="0"/>
                </a:moveTo>
                <a:lnTo>
                  <a:pt x="36004" y="0"/>
                </a:lnTo>
                <a:lnTo>
                  <a:pt x="15189" y="562"/>
                </a:lnTo>
                <a:lnTo>
                  <a:pt x="4500" y="4500"/>
                </a:lnTo>
                <a:lnTo>
                  <a:pt x="562" y="15189"/>
                </a:lnTo>
                <a:lnTo>
                  <a:pt x="0" y="36004"/>
                </a:lnTo>
                <a:lnTo>
                  <a:pt x="0" y="467461"/>
                </a:lnTo>
                <a:lnTo>
                  <a:pt x="562" y="488276"/>
                </a:lnTo>
                <a:lnTo>
                  <a:pt x="4500" y="498965"/>
                </a:lnTo>
                <a:lnTo>
                  <a:pt x="15189" y="502903"/>
                </a:lnTo>
                <a:lnTo>
                  <a:pt x="36004" y="503466"/>
                </a:lnTo>
                <a:lnTo>
                  <a:pt x="1234198" y="503466"/>
                </a:lnTo>
                <a:lnTo>
                  <a:pt x="1255013" y="502903"/>
                </a:lnTo>
                <a:lnTo>
                  <a:pt x="1265702" y="498965"/>
                </a:lnTo>
                <a:lnTo>
                  <a:pt x="1269640" y="488276"/>
                </a:lnTo>
                <a:lnTo>
                  <a:pt x="1270203" y="46746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38" name="object 38"/>
          <p:cNvSpPr txBox="1"/>
          <p:nvPr/>
        </p:nvSpPr>
        <p:spPr>
          <a:xfrm>
            <a:off x="419300" y="4298781"/>
            <a:ext cx="982344" cy="37846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 </a:t>
            </a:r>
            <a:r>
              <a:rPr sz="900" b="1" spc="5" dirty="0">
                <a:solidFill>
                  <a:srgbClr val="FFFFFF"/>
                </a:solidFill>
                <a:latin typeface="Arial"/>
                <a:cs typeface="Arial"/>
              </a:rPr>
              <a:t>Group</a:t>
            </a:r>
            <a:r>
              <a:rPr sz="900" b="1" spc="-65" dirty="0">
                <a:solidFill>
                  <a:srgbClr val="FFFFFF"/>
                </a:solidFill>
                <a:latin typeface="Arial"/>
                <a:cs typeface="Arial"/>
              </a:rPr>
              <a:t> </a:t>
            </a:r>
            <a:r>
              <a:rPr sz="900" b="1" spc="-20" dirty="0">
                <a:solidFill>
                  <a:srgbClr val="FFFFFF"/>
                </a:solidFill>
                <a:latin typeface="Arial"/>
                <a:cs typeface="Arial"/>
              </a:rPr>
              <a:t>Vic</a:t>
            </a:r>
            <a:endParaRPr sz="900">
              <a:latin typeface="Arial"/>
              <a:cs typeface="Arial"/>
            </a:endParaRPr>
          </a:p>
          <a:p>
            <a:pPr marL="101600" indent="-88900">
              <a:lnSpc>
                <a:spcPct val="100000"/>
              </a:lnSpc>
              <a:spcBef>
                <a:spcPts val="565"/>
              </a:spcBef>
              <a:buChar char="•"/>
              <a:tabLst>
                <a:tab pos="102235" algn="l"/>
              </a:tabLst>
            </a:pPr>
            <a:r>
              <a:rPr sz="900" spc="15" dirty="0">
                <a:solidFill>
                  <a:srgbClr val="FFFFFF"/>
                </a:solidFill>
                <a:latin typeface="Tahoma"/>
                <a:cs typeface="Tahoma"/>
              </a:rPr>
              <a:t>Electrical</a:t>
            </a:r>
            <a:endParaRPr sz="900">
              <a:latin typeface="Tahoma"/>
              <a:cs typeface="Tahoma"/>
            </a:endParaRPr>
          </a:p>
        </p:txBody>
      </p:sp>
      <p:sp>
        <p:nvSpPr>
          <p:cNvPr id="39" name="object 39"/>
          <p:cNvSpPr/>
          <p:nvPr/>
        </p:nvSpPr>
        <p:spPr>
          <a:xfrm>
            <a:off x="1687664" y="2100465"/>
            <a:ext cx="1422400" cy="1115695"/>
          </a:xfrm>
          <a:custGeom>
            <a:avLst/>
            <a:gdLst/>
            <a:ahLst/>
            <a:cxnLst/>
            <a:rect l="l" t="t" r="r" b="b"/>
            <a:pathLst>
              <a:path w="1422400" h="1115695">
                <a:moveTo>
                  <a:pt x="0" y="0"/>
                </a:moveTo>
                <a:lnTo>
                  <a:pt x="1421891" y="0"/>
                </a:lnTo>
                <a:lnTo>
                  <a:pt x="1421891" y="1115568"/>
                </a:lnTo>
                <a:lnTo>
                  <a:pt x="0" y="1115568"/>
                </a:lnTo>
                <a:lnTo>
                  <a:pt x="0" y="0"/>
                </a:lnTo>
                <a:close/>
              </a:path>
            </a:pathLst>
          </a:custGeom>
          <a:solidFill>
            <a:srgbClr val="231F20">
              <a:alpha val="19999"/>
            </a:srgbClr>
          </a:solidFill>
        </p:spPr>
        <p:txBody>
          <a:bodyPr wrap="square" lIns="0" tIns="0" rIns="0" bIns="0" rtlCol="0"/>
          <a:lstStyle/>
          <a:p>
            <a:endParaRPr/>
          </a:p>
        </p:txBody>
      </p:sp>
      <p:sp>
        <p:nvSpPr>
          <p:cNvPr id="40" name="object 40"/>
          <p:cNvSpPr/>
          <p:nvPr/>
        </p:nvSpPr>
        <p:spPr>
          <a:xfrm>
            <a:off x="1738195" y="2151001"/>
            <a:ext cx="1270635" cy="963930"/>
          </a:xfrm>
          <a:custGeom>
            <a:avLst/>
            <a:gdLst/>
            <a:ahLst/>
            <a:cxnLst/>
            <a:rect l="l" t="t" r="r" b="b"/>
            <a:pathLst>
              <a:path w="1270635" h="963930">
                <a:moveTo>
                  <a:pt x="1234198" y="0"/>
                </a:moveTo>
                <a:lnTo>
                  <a:pt x="36004" y="0"/>
                </a:lnTo>
                <a:lnTo>
                  <a:pt x="15189" y="562"/>
                </a:lnTo>
                <a:lnTo>
                  <a:pt x="4500" y="4500"/>
                </a:lnTo>
                <a:lnTo>
                  <a:pt x="562" y="15189"/>
                </a:lnTo>
                <a:lnTo>
                  <a:pt x="0" y="36004"/>
                </a:lnTo>
                <a:lnTo>
                  <a:pt x="0" y="927646"/>
                </a:lnTo>
                <a:lnTo>
                  <a:pt x="562" y="948453"/>
                </a:lnTo>
                <a:lnTo>
                  <a:pt x="4500" y="959138"/>
                </a:lnTo>
                <a:lnTo>
                  <a:pt x="15189" y="963075"/>
                </a:lnTo>
                <a:lnTo>
                  <a:pt x="36004" y="963637"/>
                </a:lnTo>
                <a:lnTo>
                  <a:pt x="1234198" y="963637"/>
                </a:lnTo>
                <a:lnTo>
                  <a:pt x="1255013" y="963075"/>
                </a:lnTo>
                <a:lnTo>
                  <a:pt x="1265702" y="959138"/>
                </a:lnTo>
                <a:lnTo>
                  <a:pt x="1269640" y="948453"/>
                </a:lnTo>
                <a:lnTo>
                  <a:pt x="1270203" y="92764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41" name="object 41"/>
          <p:cNvSpPr txBox="1"/>
          <p:nvPr/>
        </p:nvSpPr>
        <p:spPr>
          <a:xfrm>
            <a:off x="2041211" y="2271702"/>
            <a:ext cx="666115" cy="306070"/>
          </a:xfrm>
          <a:prstGeom prst="rect">
            <a:avLst/>
          </a:prstGeom>
        </p:spPr>
        <p:txBody>
          <a:bodyPr vert="horz" wrap="square" lIns="0" tIns="0" rIns="0" bIns="0" rtlCol="0">
            <a:spAutoFit/>
          </a:bodyPr>
          <a:lstStyle/>
          <a:p>
            <a:pPr marL="79375" marR="5080" indent="-67310">
              <a:lnSpc>
                <a:spcPct val="100000"/>
              </a:lnSpc>
            </a:pPr>
            <a:r>
              <a:rPr sz="900" b="1" spc="15" dirty="0">
                <a:solidFill>
                  <a:srgbClr val="FFFFFF"/>
                </a:solidFill>
                <a:latin typeface="Arial"/>
                <a:cs typeface="Arial"/>
              </a:rPr>
              <a:t>Geiger</a:t>
            </a:r>
            <a:r>
              <a:rPr sz="900" b="1" spc="-65" dirty="0">
                <a:solidFill>
                  <a:srgbClr val="FFFFFF"/>
                </a:solidFill>
                <a:latin typeface="Arial"/>
                <a:cs typeface="Arial"/>
              </a:rPr>
              <a:t> </a:t>
            </a:r>
            <a:r>
              <a:rPr sz="900" b="1" spc="-10" dirty="0">
                <a:solidFill>
                  <a:srgbClr val="FFFFFF"/>
                </a:solidFill>
                <a:latin typeface="Arial"/>
                <a:cs typeface="Arial"/>
              </a:rPr>
              <a:t>Fuel  </a:t>
            </a:r>
            <a:r>
              <a:rPr sz="900" b="1" spc="-20" dirty="0">
                <a:solidFill>
                  <a:srgbClr val="FFFFFF"/>
                </a:solidFill>
                <a:latin typeface="Arial"/>
                <a:cs typeface="Arial"/>
              </a:rPr>
              <a:t>Solutions</a:t>
            </a:r>
            <a:endParaRPr sz="900">
              <a:latin typeface="Arial"/>
              <a:cs typeface="Arial"/>
            </a:endParaRPr>
          </a:p>
        </p:txBody>
      </p:sp>
      <p:sp>
        <p:nvSpPr>
          <p:cNvPr id="42" name="object 42"/>
          <p:cNvSpPr txBox="1"/>
          <p:nvPr/>
        </p:nvSpPr>
        <p:spPr>
          <a:xfrm>
            <a:off x="1833500" y="2618022"/>
            <a:ext cx="790575" cy="44323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5" dirty="0">
                <a:solidFill>
                  <a:srgbClr val="FFFFFF"/>
                </a:solidFill>
                <a:latin typeface="Tahoma"/>
                <a:cs typeface="Tahoma"/>
              </a:rPr>
              <a:t>Construction</a:t>
            </a:r>
            <a:endParaRPr sz="900">
              <a:latin typeface="Tahoma"/>
              <a:cs typeface="Tahoma"/>
            </a:endParaRPr>
          </a:p>
          <a:p>
            <a:pPr marL="101600" indent="-88900">
              <a:lnSpc>
                <a:spcPct val="100000"/>
              </a:lnSpc>
              <a:buChar char="•"/>
              <a:tabLst>
                <a:tab pos="102235" algn="l"/>
              </a:tabLst>
            </a:pPr>
            <a:r>
              <a:rPr sz="900" spc="15" dirty="0">
                <a:solidFill>
                  <a:srgbClr val="FFFFFF"/>
                </a:solidFill>
                <a:latin typeface="Tahoma"/>
                <a:cs typeface="Tahoma"/>
              </a:rPr>
              <a:t>Service</a:t>
            </a:r>
            <a:endParaRPr sz="900">
              <a:latin typeface="Tahoma"/>
              <a:cs typeface="Tahoma"/>
            </a:endParaRPr>
          </a:p>
          <a:p>
            <a:pPr marL="101600" indent="-88900">
              <a:lnSpc>
                <a:spcPct val="100000"/>
              </a:lnSpc>
              <a:buChar char="•"/>
              <a:tabLst>
                <a:tab pos="102235" algn="l"/>
              </a:tabLst>
            </a:pPr>
            <a:r>
              <a:rPr sz="900" spc="15" dirty="0">
                <a:solidFill>
                  <a:srgbClr val="FFFFFF"/>
                </a:solidFill>
                <a:latin typeface="Tahoma"/>
                <a:cs typeface="Tahoma"/>
              </a:rPr>
              <a:t>Maintenance</a:t>
            </a:r>
            <a:endParaRPr sz="900">
              <a:latin typeface="Tahoma"/>
              <a:cs typeface="Tahoma"/>
            </a:endParaRPr>
          </a:p>
        </p:txBody>
      </p:sp>
      <p:sp>
        <p:nvSpPr>
          <p:cNvPr id="43" name="object 43"/>
          <p:cNvSpPr/>
          <p:nvPr/>
        </p:nvSpPr>
        <p:spPr>
          <a:xfrm>
            <a:off x="3065868" y="2100871"/>
            <a:ext cx="1378585" cy="535305"/>
          </a:xfrm>
          <a:custGeom>
            <a:avLst/>
            <a:gdLst/>
            <a:ahLst/>
            <a:cxnLst/>
            <a:rect l="l" t="t" r="r" b="b"/>
            <a:pathLst>
              <a:path w="1378585" h="535305">
                <a:moveTo>
                  <a:pt x="0" y="534924"/>
                </a:moveTo>
                <a:lnTo>
                  <a:pt x="1378204" y="534924"/>
                </a:lnTo>
                <a:lnTo>
                  <a:pt x="1378204" y="0"/>
                </a:lnTo>
                <a:lnTo>
                  <a:pt x="0" y="0"/>
                </a:lnTo>
                <a:lnTo>
                  <a:pt x="0" y="534924"/>
                </a:lnTo>
                <a:close/>
              </a:path>
            </a:pathLst>
          </a:custGeom>
          <a:solidFill>
            <a:srgbClr val="231F20">
              <a:alpha val="19999"/>
            </a:srgbClr>
          </a:solidFill>
        </p:spPr>
        <p:txBody>
          <a:bodyPr wrap="square" lIns="0" tIns="0" rIns="0" bIns="0" rtlCol="0"/>
          <a:lstStyle/>
          <a:p>
            <a:endParaRPr/>
          </a:p>
        </p:txBody>
      </p:sp>
      <p:sp>
        <p:nvSpPr>
          <p:cNvPr id="44" name="object 44"/>
          <p:cNvSpPr/>
          <p:nvPr/>
        </p:nvSpPr>
        <p:spPr>
          <a:xfrm>
            <a:off x="3116395" y="2151410"/>
            <a:ext cx="1270635" cy="382905"/>
          </a:xfrm>
          <a:custGeom>
            <a:avLst/>
            <a:gdLst/>
            <a:ahLst/>
            <a:cxnLst/>
            <a:rect l="l" t="t" r="r" b="b"/>
            <a:pathLst>
              <a:path w="1270635" h="382905">
                <a:moveTo>
                  <a:pt x="1234198" y="0"/>
                </a:moveTo>
                <a:lnTo>
                  <a:pt x="36004" y="0"/>
                </a:lnTo>
                <a:lnTo>
                  <a:pt x="15189" y="562"/>
                </a:lnTo>
                <a:lnTo>
                  <a:pt x="4500" y="4500"/>
                </a:lnTo>
                <a:lnTo>
                  <a:pt x="562" y="15189"/>
                </a:lnTo>
                <a:lnTo>
                  <a:pt x="0" y="36004"/>
                </a:lnTo>
                <a:lnTo>
                  <a:pt x="0" y="346481"/>
                </a:lnTo>
                <a:lnTo>
                  <a:pt x="562" y="367296"/>
                </a:lnTo>
                <a:lnTo>
                  <a:pt x="4500" y="377985"/>
                </a:lnTo>
                <a:lnTo>
                  <a:pt x="15189" y="381923"/>
                </a:lnTo>
                <a:lnTo>
                  <a:pt x="36004" y="382485"/>
                </a:lnTo>
                <a:lnTo>
                  <a:pt x="1234198" y="382485"/>
                </a:lnTo>
                <a:lnTo>
                  <a:pt x="1255013" y="381923"/>
                </a:lnTo>
                <a:lnTo>
                  <a:pt x="1265702" y="377985"/>
                </a:lnTo>
                <a:lnTo>
                  <a:pt x="1269640" y="367296"/>
                </a:lnTo>
                <a:lnTo>
                  <a:pt x="1270203" y="346481"/>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45" name="object 45"/>
          <p:cNvSpPr txBox="1"/>
          <p:nvPr/>
        </p:nvSpPr>
        <p:spPr>
          <a:xfrm>
            <a:off x="3441739" y="2264910"/>
            <a:ext cx="619760" cy="16891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75" dirty="0">
                <a:solidFill>
                  <a:srgbClr val="FFFFFF"/>
                </a:solidFill>
                <a:latin typeface="Arial"/>
                <a:cs typeface="Arial"/>
              </a:rPr>
              <a:t> </a:t>
            </a:r>
            <a:r>
              <a:rPr sz="900" b="1" spc="5" dirty="0">
                <a:solidFill>
                  <a:srgbClr val="FFFFFF"/>
                </a:solidFill>
                <a:latin typeface="Arial"/>
                <a:cs typeface="Arial"/>
              </a:rPr>
              <a:t>Group</a:t>
            </a:r>
            <a:endParaRPr sz="900">
              <a:latin typeface="Arial"/>
              <a:cs typeface="Arial"/>
            </a:endParaRPr>
          </a:p>
        </p:txBody>
      </p:sp>
      <p:sp>
        <p:nvSpPr>
          <p:cNvPr id="46" name="object 46"/>
          <p:cNvSpPr/>
          <p:nvPr/>
        </p:nvSpPr>
        <p:spPr>
          <a:xfrm>
            <a:off x="7194118" y="2094115"/>
            <a:ext cx="1591310" cy="548640"/>
          </a:xfrm>
          <a:custGeom>
            <a:avLst/>
            <a:gdLst/>
            <a:ahLst/>
            <a:cxnLst/>
            <a:rect l="l" t="t" r="r" b="b"/>
            <a:pathLst>
              <a:path w="1591309" h="548639">
                <a:moveTo>
                  <a:pt x="0" y="0"/>
                </a:moveTo>
                <a:lnTo>
                  <a:pt x="1591055" y="0"/>
                </a:lnTo>
                <a:lnTo>
                  <a:pt x="1591055" y="548639"/>
                </a:lnTo>
                <a:lnTo>
                  <a:pt x="0" y="548639"/>
                </a:lnTo>
                <a:lnTo>
                  <a:pt x="0" y="0"/>
                </a:lnTo>
                <a:close/>
              </a:path>
            </a:pathLst>
          </a:custGeom>
          <a:solidFill>
            <a:srgbClr val="231F20">
              <a:alpha val="19999"/>
            </a:srgbClr>
          </a:solidFill>
        </p:spPr>
        <p:txBody>
          <a:bodyPr wrap="square" lIns="0" tIns="0" rIns="0" bIns="0" rtlCol="0"/>
          <a:lstStyle/>
          <a:p>
            <a:endParaRPr/>
          </a:p>
        </p:txBody>
      </p:sp>
      <p:sp>
        <p:nvSpPr>
          <p:cNvPr id="47" name="object 47"/>
          <p:cNvSpPr/>
          <p:nvPr/>
        </p:nvSpPr>
        <p:spPr>
          <a:xfrm>
            <a:off x="7250995" y="2151001"/>
            <a:ext cx="1427480" cy="383540"/>
          </a:xfrm>
          <a:custGeom>
            <a:avLst/>
            <a:gdLst/>
            <a:ahLst/>
            <a:cxnLst/>
            <a:rect l="l" t="t" r="r" b="b"/>
            <a:pathLst>
              <a:path w="1427479" h="383539">
                <a:moveTo>
                  <a:pt x="1391310" y="0"/>
                </a:moveTo>
                <a:lnTo>
                  <a:pt x="36004" y="0"/>
                </a:lnTo>
                <a:lnTo>
                  <a:pt x="15189" y="562"/>
                </a:lnTo>
                <a:lnTo>
                  <a:pt x="4500" y="4500"/>
                </a:lnTo>
                <a:lnTo>
                  <a:pt x="562" y="15189"/>
                </a:lnTo>
                <a:lnTo>
                  <a:pt x="0" y="36004"/>
                </a:lnTo>
                <a:lnTo>
                  <a:pt x="0" y="347294"/>
                </a:lnTo>
                <a:lnTo>
                  <a:pt x="562" y="368109"/>
                </a:lnTo>
                <a:lnTo>
                  <a:pt x="4500" y="378798"/>
                </a:lnTo>
                <a:lnTo>
                  <a:pt x="15189" y="382736"/>
                </a:lnTo>
                <a:lnTo>
                  <a:pt x="36004" y="383298"/>
                </a:lnTo>
                <a:lnTo>
                  <a:pt x="1391310" y="383298"/>
                </a:lnTo>
                <a:lnTo>
                  <a:pt x="1412118" y="382736"/>
                </a:lnTo>
                <a:lnTo>
                  <a:pt x="1422803" y="378798"/>
                </a:lnTo>
                <a:lnTo>
                  <a:pt x="1426739" y="368109"/>
                </a:lnTo>
                <a:lnTo>
                  <a:pt x="1427302" y="347294"/>
                </a:lnTo>
                <a:lnTo>
                  <a:pt x="1427302" y="36004"/>
                </a:lnTo>
                <a:lnTo>
                  <a:pt x="1426739" y="15189"/>
                </a:lnTo>
                <a:lnTo>
                  <a:pt x="1422803" y="4500"/>
                </a:lnTo>
                <a:lnTo>
                  <a:pt x="1412118" y="562"/>
                </a:lnTo>
                <a:lnTo>
                  <a:pt x="1391310" y="0"/>
                </a:lnTo>
                <a:close/>
              </a:path>
            </a:pathLst>
          </a:custGeom>
          <a:solidFill>
            <a:srgbClr val="FFFFFF"/>
          </a:solidFill>
        </p:spPr>
        <p:txBody>
          <a:bodyPr wrap="square" lIns="0" tIns="0" rIns="0" bIns="0" rtlCol="0"/>
          <a:lstStyle/>
          <a:p>
            <a:endParaRPr/>
          </a:p>
        </p:txBody>
      </p:sp>
      <p:sp>
        <p:nvSpPr>
          <p:cNvPr id="48" name="object 48"/>
          <p:cNvSpPr txBox="1"/>
          <p:nvPr/>
        </p:nvSpPr>
        <p:spPr>
          <a:xfrm>
            <a:off x="7371723" y="2258151"/>
            <a:ext cx="1186180" cy="168910"/>
          </a:xfrm>
          <a:prstGeom prst="rect">
            <a:avLst/>
          </a:prstGeom>
        </p:spPr>
        <p:txBody>
          <a:bodyPr vert="horz" wrap="square" lIns="0" tIns="0" rIns="0" bIns="0" rtlCol="0">
            <a:spAutoFit/>
          </a:bodyPr>
          <a:lstStyle/>
          <a:p>
            <a:pPr marL="12700">
              <a:lnSpc>
                <a:spcPct val="100000"/>
              </a:lnSpc>
            </a:pPr>
            <a:r>
              <a:rPr sz="900" b="1" dirty="0">
                <a:solidFill>
                  <a:srgbClr val="0089CF"/>
                </a:solidFill>
                <a:latin typeface="Arial"/>
                <a:cs typeface="Arial"/>
              </a:rPr>
              <a:t>Future</a:t>
            </a:r>
            <a:r>
              <a:rPr sz="900" b="1" spc="-65" dirty="0">
                <a:solidFill>
                  <a:srgbClr val="0089CF"/>
                </a:solidFill>
                <a:latin typeface="Arial"/>
                <a:cs typeface="Arial"/>
              </a:rPr>
              <a:t> </a:t>
            </a:r>
            <a:r>
              <a:rPr sz="900" b="1" spc="-10" dirty="0">
                <a:solidFill>
                  <a:srgbClr val="0089CF"/>
                </a:solidFill>
                <a:latin typeface="Arial"/>
                <a:cs typeface="Arial"/>
              </a:rPr>
              <a:t>Acquisitions...</a:t>
            </a:r>
            <a:endParaRPr sz="900">
              <a:latin typeface="Arial"/>
              <a:cs typeface="Arial"/>
            </a:endParaRPr>
          </a:p>
        </p:txBody>
      </p:sp>
      <p:sp>
        <p:nvSpPr>
          <p:cNvPr id="49" name="object 49"/>
          <p:cNvSpPr/>
          <p:nvPr/>
        </p:nvSpPr>
        <p:spPr>
          <a:xfrm>
            <a:off x="7250995" y="2151001"/>
            <a:ext cx="1427480" cy="383540"/>
          </a:xfrm>
          <a:custGeom>
            <a:avLst/>
            <a:gdLst/>
            <a:ahLst/>
            <a:cxnLst/>
            <a:rect l="l" t="t" r="r" b="b"/>
            <a:pathLst>
              <a:path w="1427479" h="383539">
                <a:moveTo>
                  <a:pt x="36004" y="0"/>
                </a:moveTo>
                <a:lnTo>
                  <a:pt x="15189" y="562"/>
                </a:lnTo>
                <a:lnTo>
                  <a:pt x="4500" y="4500"/>
                </a:lnTo>
                <a:lnTo>
                  <a:pt x="562" y="15189"/>
                </a:lnTo>
                <a:lnTo>
                  <a:pt x="0" y="36004"/>
                </a:lnTo>
                <a:lnTo>
                  <a:pt x="0" y="347294"/>
                </a:lnTo>
                <a:lnTo>
                  <a:pt x="562" y="368109"/>
                </a:lnTo>
                <a:lnTo>
                  <a:pt x="4500" y="378798"/>
                </a:lnTo>
                <a:lnTo>
                  <a:pt x="15189" y="382736"/>
                </a:lnTo>
                <a:lnTo>
                  <a:pt x="36004" y="383298"/>
                </a:lnTo>
                <a:lnTo>
                  <a:pt x="1391310" y="383298"/>
                </a:lnTo>
                <a:lnTo>
                  <a:pt x="1412118" y="382736"/>
                </a:lnTo>
                <a:lnTo>
                  <a:pt x="1422803" y="378798"/>
                </a:lnTo>
                <a:lnTo>
                  <a:pt x="1426739" y="368109"/>
                </a:lnTo>
                <a:lnTo>
                  <a:pt x="1427302" y="347294"/>
                </a:lnTo>
                <a:lnTo>
                  <a:pt x="1427302" y="36004"/>
                </a:lnTo>
                <a:lnTo>
                  <a:pt x="1426739" y="15189"/>
                </a:lnTo>
                <a:lnTo>
                  <a:pt x="1422803" y="4500"/>
                </a:lnTo>
                <a:lnTo>
                  <a:pt x="1412118" y="562"/>
                </a:lnTo>
                <a:lnTo>
                  <a:pt x="1391310" y="0"/>
                </a:lnTo>
                <a:lnTo>
                  <a:pt x="36004" y="0"/>
                </a:lnTo>
                <a:close/>
              </a:path>
            </a:pathLst>
          </a:custGeom>
          <a:ln w="12700">
            <a:solidFill>
              <a:srgbClr val="0089CF"/>
            </a:solidFill>
          </a:ln>
        </p:spPr>
        <p:txBody>
          <a:bodyPr wrap="square" lIns="0" tIns="0" rIns="0" bIns="0" rtlCol="0"/>
          <a:lstStyle/>
          <a:p>
            <a:endParaRPr/>
          </a:p>
        </p:txBody>
      </p:sp>
      <p:sp>
        <p:nvSpPr>
          <p:cNvPr id="50" name="object 50"/>
          <p:cNvSpPr/>
          <p:nvPr/>
        </p:nvSpPr>
        <p:spPr>
          <a:xfrm>
            <a:off x="7200468" y="528916"/>
            <a:ext cx="1422400" cy="512445"/>
          </a:xfrm>
          <a:custGeom>
            <a:avLst/>
            <a:gdLst/>
            <a:ahLst/>
            <a:cxnLst/>
            <a:rect l="l" t="t" r="r" b="b"/>
            <a:pathLst>
              <a:path w="1422400" h="512444">
                <a:moveTo>
                  <a:pt x="0" y="0"/>
                </a:moveTo>
                <a:lnTo>
                  <a:pt x="1421892" y="0"/>
                </a:lnTo>
                <a:lnTo>
                  <a:pt x="1421892" y="512063"/>
                </a:lnTo>
                <a:lnTo>
                  <a:pt x="0" y="512063"/>
                </a:lnTo>
                <a:lnTo>
                  <a:pt x="0" y="0"/>
                </a:lnTo>
                <a:close/>
              </a:path>
            </a:pathLst>
          </a:custGeom>
          <a:solidFill>
            <a:srgbClr val="231F20">
              <a:alpha val="19999"/>
            </a:srgbClr>
          </a:solidFill>
        </p:spPr>
        <p:txBody>
          <a:bodyPr wrap="square" lIns="0" tIns="0" rIns="0" bIns="0" rtlCol="0"/>
          <a:lstStyle/>
          <a:p>
            <a:endParaRPr/>
          </a:p>
        </p:txBody>
      </p:sp>
      <p:sp>
        <p:nvSpPr>
          <p:cNvPr id="51" name="object 51"/>
          <p:cNvSpPr/>
          <p:nvPr/>
        </p:nvSpPr>
        <p:spPr>
          <a:xfrm>
            <a:off x="7250995" y="579450"/>
            <a:ext cx="1270635" cy="359410"/>
          </a:xfrm>
          <a:custGeom>
            <a:avLst/>
            <a:gdLst/>
            <a:ahLst/>
            <a:cxnLst/>
            <a:rect l="l" t="t" r="r" b="b"/>
            <a:pathLst>
              <a:path w="1270634" h="359409">
                <a:moveTo>
                  <a:pt x="1234198" y="0"/>
                </a:moveTo>
                <a:lnTo>
                  <a:pt x="36004" y="0"/>
                </a:lnTo>
                <a:lnTo>
                  <a:pt x="15189" y="562"/>
                </a:lnTo>
                <a:lnTo>
                  <a:pt x="4500" y="4500"/>
                </a:lnTo>
                <a:lnTo>
                  <a:pt x="562" y="15189"/>
                </a:lnTo>
                <a:lnTo>
                  <a:pt x="0" y="36004"/>
                </a:lnTo>
                <a:lnTo>
                  <a:pt x="0" y="323392"/>
                </a:lnTo>
                <a:lnTo>
                  <a:pt x="562" y="344207"/>
                </a:lnTo>
                <a:lnTo>
                  <a:pt x="4500" y="354896"/>
                </a:lnTo>
                <a:lnTo>
                  <a:pt x="15189" y="358834"/>
                </a:lnTo>
                <a:lnTo>
                  <a:pt x="36004" y="359397"/>
                </a:lnTo>
                <a:lnTo>
                  <a:pt x="1234198" y="359397"/>
                </a:lnTo>
                <a:lnTo>
                  <a:pt x="1255013" y="358834"/>
                </a:lnTo>
                <a:lnTo>
                  <a:pt x="1265702" y="354896"/>
                </a:lnTo>
                <a:lnTo>
                  <a:pt x="1269640" y="344207"/>
                </a:lnTo>
                <a:lnTo>
                  <a:pt x="1270203" y="323392"/>
                </a:lnTo>
                <a:lnTo>
                  <a:pt x="1270203" y="36004"/>
                </a:lnTo>
                <a:lnTo>
                  <a:pt x="1269640" y="15189"/>
                </a:lnTo>
                <a:lnTo>
                  <a:pt x="1265702" y="4500"/>
                </a:lnTo>
                <a:lnTo>
                  <a:pt x="1255013" y="562"/>
                </a:lnTo>
                <a:lnTo>
                  <a:pt x="1234198" y="0"/>
                </a:lnTo>
                <a:close/>
              </a:path>
            </a:pathLst>
          </a:custGeom>
          <a:solidFill>
            <a:srgbClr val="97999C"/>
          </a:solidFill>
        </p:spPr>
        <p:txBody>
          <a:bodyPr wrap="square" lIns="0" tIns="0" rIns="0" bIns="0" rtlCol="0"/>
          <a:lstStyle/>
          <a:p>
            <a:endParaRPr/>
          </a:p>
        </p:txBody>
      </p:sp>
      <p:sp>
        <p:nvSpPr>
          <p:cNvPr id="52" name="object 52"/>
          <p:cNvSpPr txBox="1"/>
          <p:nvPr/>
        </p:nvSpPr>
        <p:spPr>
          <a:xfrm>
            <a:off x="7200468" y="528916"/>
            <a:ext cx="1422400" cy="512445"/>
          </a:xfrm>
          <a:prstGeom prst="rect">
            <a:avLst/>
          </a:prstGeom>
        </p:spPr>
        <p:txBody>
          <a:bodyPr vert="horz" wrap="square" lIns="0" tIns="5080" rIns="0" bIns="0" rtlCol="0">
            <a:spAutoFit/>
          </a:bodyPr>
          <a:lstStyle/>
          <a:p>
            <a:pPr>
              <a:lnSpc>
                <a:spcPct val="100000"/>
              </a:lnSpc>
              <a:spcBef>
                <a:spcPts val="40"/>
              </a:spcBef>
            </a:pPr>
            <a:endParaRPr sz="1150">
              <a:latin typeface="Times New Roman"/>
              <a:cs typeface="Times New Roman"/>
            </a:endParaRPr>
          </a:p>
          <a:p>
            <a:pPr marL="459105">
              <a:lnSpc>
                <a:spcPct val="100000"/>
              </a:lnSpc>
            </a:pPr>
            <a:r>
              <a:rPr sz="900" b="1" spc="-5" dirty="0">
                <a:solidFill>
                  <a:srgbClr val="FFFFFF"/>
                </a:solidFill>
                <a:latin typeface="Arial"/>
                <a:cs typeface="Arial"/>
              </a:rPr>
              <a:t>Aviation</a:t>
            </a:r>
            <a:endParaRPr sz="900">
              <a:latin typeface="Arial"/>
              <a:cs typeface="Arial"/>
            </a:endParaRPr>
          </a:p>
        </p:txBody>
      </p:sp>
      <p:sp>
        <p:nvSpPr>
          <p:cNvPr id="53" name="object 53"/>
          <p:cNvSpPr/>
          <p:nvPr/>
        </p:nvSpPr>
        <p:spPr>
          <a:xfrm>
            <a:off x="4444072" y="2100465"/>
            <a:ext cx="1378585" cy="978535"/>
          </a:xfrm>
          <a:custGeom>
            <a:avLst/>
            <a:gdLst/>
            <a:ahLst/>
            <a:cxnLst/>
            <a:rect l="l" t="t" r="r" b="b"/>
            <a:pathLst>
              <a:path w="1378585" h="978535">
                <a:moveTo>
                  <a:pt x="0" y="978408"/>
                </a:moveTo>
                <a:lnTo>
                  <a:pt x="1378191" y="978408"/>
                </a:lnTo>
                <a:lnTo>
                  <a:pt x="1378191" y="0"/>
                </a:lnTo>
                <a:lnTo>
                  <a:pt x="0" y="0"/>
                </a:lnTo>
                <a:lnTo>
                  <a:pt x="0" y="978408"/>
                </a:lnTo>
                <a:close/>
              </a:path>
            </a:pathLst>
          </a:custGeom>
          <a:solidFill>
            <a:srgbClr val="231F20">
              <a:alpha val="19999"/>
            </a:srgbClr>
          </a:solidFill>
        </p:spPr>
        <p:txBody>
          <a:bodyPr wrap="square" lIns="0" tIns="0" rIns="0" bIns="0" rtlCol="0"/>
          <a:lstStyle/>
          <a:p>
            <a:endParaRPr/>
          </a:p>
        </p:txBody>
      </p:sp>
      <p:sp>
        <p:nvSpPr>
          <p:cNvPr id="54" name="object 54"/>
          <p:cNvSpPr/>
          <p:nvPr/>
        </p:nvSpPr>
        <p:spPr>
          <a:xfrm>
            <a:off x="4494596" y="2151001"/>
            <a:ext cx="1270635" cy="826769"/>
          </a:xfrm>
          <a:custGeom>
            <a:avLst/>
            <a:gdLst/>
            <a:ahLst/>
            <a:cxnLst/>
            <a:rect l="l" t="t" r="r" b="b"/>
            <a:pathLst>
              <a:path w="1270635" h="826769">
                <a:moveTo>
                  <a:pt x="1234198" y="0"/>
                </a:moveTo>
                <a:lnTo>
                  <a:pt x="36004" y="0"/>
                </a:lnTo>
                <a:lnTo>
                  <a:pt x="15189" y="562"/>
                </a:lnTo>
                <a:lnTo>
                  <a:pt x="4500" y="4500"/>
                </a:lnTo>
                <a:lnTo>
                  <a:pt x="562" y="15189"/>
                </a:lnTo>
                <a:lnTo>
                  <a:pt x="0" y="36004"/>
                </a:lnTo>
                <a:lnTo>
                  <a:pt x="0" y="790486"/>
                </a:lnTo>
                <a:lnTo>
                  <a:pt x="562" y="811293"/>
                </a:lnTo>
                <a:lnTo>
                  <a:pt x="4500" y="821978"/>
                </a:lnTo>
                <a:lnTo>
                  <a:pt x="15189" y="825915"/>
                </a:lnTo>
                <a:lnTo>
                  <a:pt x="36004" y="826477"/>
                </a:lnTo>
                <a:lnTo>
                  <a:pt x="1234198" y="826477"/>
                </a:lnTo>
                <a:lnTo>
                  <a:pt x="1255013" y="825915"/>
                </a:lnTo>
                <a:lnTo>
                  <a:pt x="1265702" y="821978"/>
                </a:lnTo>
                <a:lnTo>
                  <a:pt x="1269640" y="811293"/>
                </a:lnTo>
                <a:lnTo>
                  <a:pt x="1270203" y="79048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55" name="object 55"/>
          <p:cNvSpPr txBox="1"/>
          <p:nvPr/>
        </p:nvSpPr>
        <p:spPr>
          <a:xfrm>
            <a:off x="4818993" y="2271702"/>
            <a:ext cx="621665" cy="168910"/>
          </a:xfrm>
          <a:prstGeom prst="rect">
            <a:avLst/>
          </a:prstGeom>
        </p:spPr>
        <p:txBody>
          <a:bodyPr vert="horz" wrap="square" lIns="0" tIns="0" rIns="0" bIns="0" rtlCol="0">
            <a:spAutoFit/>
          </a:bodyPr>
          <a:lstStyle/>
          <a:p>
            <a:pPr marL="12700">
              <a:lnSpc>
                <a:spcPct val="100000"/>
              </a:lnSpc>
            </a:pPr>
            <a:r>
              <a:rPr sz="900" b="1" spc="-25" dirty="0">
                <a:solidFill>
                  <a:srgbClr val="FFFFFF"/>
                </a:solidFill>
                <a:latin typeface="Arial"/>
                <a:cs typeface="Arial"/>
              </a:rPr>
              <a:t>Sanki</a:t>
            </a:r>
            <a:r>
              <a:rPr sz="900" b="1" spc="-55" dirty="0">
                <a:solidFill>
                  <a:srgbClr val="FFFFFF"/>
                </a:solidFill>
                <a:latin typeface="Arial"/>
                <a:cs typeface="Arial"/>
              </a:rPr>
              <a:t> </a:t>
            </a:r>
            <a:r>
              <a:rPr sz="900" b="1" spc="-40" dirty="0">
                <a:solidFill>
                  <a:srgbClr val="FFFFFF"/>
                </a:solidFill>
                <a:latin typeface="Arial"/>
                <a:cs typeface="Arial"/>
              </a:rPr>
              <a:t>(Aus)</a:t>
            </a:r>
            <a:endParaRPr sz="900">
              <a:latin typeface="Arial"/>
              <a:cs typeface="Arial"/>
            </a:endParaRPr>
          </a:p>
        </p:txBody>
      </p:sp>
      <p:sp>
        <p:nvSpPr>
          <p:cNvPr id="56" name="object 56"/>
          <p:cNvSpPr txBox="1"/>
          <p:nvPr/>
        </p:nvSpPr>
        <p:spPr>
          <a:xfrm>
            <a:off x="4589900" y="2480862"/>
            <a:ext cx="969644" cy="443230"/>
          </a:xfrm>
          <a:prstGeom prst="rect">
            <a:avLst/>
          </a:prstGeom>
        </p:spPr>
        <p:txBody>
          <a:bodyPr vert="horz" wrap="square" lIns="0" tIns="0" rIns="0" bIns="0" rtlCol="0">
            <a:spAutoFit/>
          </a:bodyPr>
          <a:lstStyle/>
          <a:p>
            <a:pPr marL="101600" marR="5080" indent="-88900">
              <a:lnSpc>
                <a:spcPct val="100000"/>
              </a:lnSpc>
              <a:buChar char="•"/>
              <a:tabLst>
                <a:tab pos="102235" algn="l"/>
              </a:tabLst>
            </a:pPr>
            <a:r>
              <a:rPr sz="900" spc="15" dirty="0">
                <a:solidFill>
                  <a:srgbClr val="FFFFFF"/>
                </a:solidFill>
                <a:latin typeface="Tahoma"/>
                <a:cs typeface="Tahoma"/>
              </a:rPr>
              <a:t>Fuel delivery  </a:t>
            </a:r>
            <a:r>
              <a:rPr sz="900" spc="20" dirty="0">
                <a:solidFill>
                  <a:srgbClr val="FFFFFF"/>
                </a:solidFill>
                <a:latin typeface="Tahoma"/>
                <a:cs typeface="Tahoma"/>
              </a:rPr>
              <a:t>devices </a:t>
            </a:r>
            <a:r>
              <a:rPr sz="900" dirty="0">
                <a:solidFill>
                  <a:srgbClr val="FFFFFF"/>
                </a:solidFill>
                <a:latin typeface="Tahoma"/>
                <a:cs typeface="Tahoma"/>
              </a:rPr>
              <a:t>for</a:t>
            </a:r>
            <a:r>
              <a:rPr sz="900" spc="-155" dirty="0">
                <a:solidFill>
                  <a:srgbClr val="FFFFFF"/>
                </a:solidFill>
                <a:latin typeface="Tahoma"/>
                <a:cs typeface="Tahoma"/>
              </a:rPr>
              <a:t> </a:t>
            </a:r>
            <a:r>
              <a:rPr sz="900" spc="5" dirty="0">
                <a:solidFill>
                  <a:srgbClr val="FFFFFF"/>
                </a:solidFill>
                <a:latin typeface="Tahoma"/>
                <a:cs typeface="Tahoma"/>
              </a:rPr>
              <a:t>retail  </a:t>
            </a:r>
            <a:r>
              <a:rPr sz="900" spc="10" dirty="0">
                <a:solidFill>
                  <a:srgbClr val="FFFFFF"/>
                </a:solidFill>
                <a:latin typeface="Tahoma"/>
                <a:cs typeface="Tahoma"/>
              </a:rPr>
              <a:t>fuel</a:t>
            </a:r>
            <a:r>
              <a:rPr sz="900" spc="-135" dirty="0">
                <a:solidFill>
                  <a:srgbClr val="FFFFFF"/>
                </a:solidFill>
                <a:latin typeface="Tahoma"/>
                <a:cs typeface="Tahoma"/>
              </a:rPr>
              <a:t> </a:t>
            </a:r>
            <a:r>
              <a:rPr sz="900" spc="15" dirty="0">
                <a:solidFill>
                  <a:srgbClr val="FFFFFF"/>
                </a:solidFill>
                <a:latin typeface="Tahoma"/>
                <a:cs typeface="Tahoma"/>
              </a:rPr>
              <a:t>industry</a:t>
            </a:r>
            <a:endParaRPr sz="900">
              <a:latin typeface="Tahoma"/>
              <a:cs typeface="Tahoma"/>
            </a:endParaRPr>
          </a:p>
        </p:txBody>
      </p:sp>
      <p:sp>
        <p:nvSpPr>
          <p:cNvPr id="57" name="object 57"/>
          <p:cNvSpPr/>
          <p:nvPr/>
        </p:nvSpPr>
        <p:spPr>
          <a:xfrm>
            <a:off x="3410419" y="309473"/>
            <a:ext cx="2112645" cy="1188720"/>
          </a:xfrm>
          <a:custGeom>
            <a:avLst/>
            <a:gdLst/>
            <a:ahLst/>
            <a:cxnLst/>
            <a:rect l="l" t="t" r="r" b="b"/>
            <a:pathLst>
              <a:path w="2112645" h="1188720">
                <a:moveTo>
                  <a:pt x="0" y="0"/>
                </a:moveTo>
                <a:lnTo>
                  <a:pt x="2112264" y="0"/>
                </a:lnTo>
                <a:lnTo>
                  <a:pt x="2112264" y="1188719"/>
                </a:lnTo>
                <a:lnTo>
                  <a:pt x="0" y="1188719"/>
                </a:lnTo>
                <a:lnTo>
                  <a:pt x="0" y="0"/>
                </a:lnTo>
                <a:close/>
              </a:path>
            </a:pathLst>
          </a:custGeom>
          <a:solidFill>
            <a:srgbClr val="231F20">
              <a:alpha val="19999"/>
            </a:srgbClr>
          </a:solidFill>
        </p:spPr>
        <p:txBody>
          <a:bodyPr wrap="square" lIns="0" tIns="0" rIns="0" bIns="0" rtlCol="0"/>
          <a:lstStyle/>
          <a:p>
            <a:endParaRPr/>
          </a:p>
        </p:txBody>
      </p:sp>
      <p:sp>
        <p:nvSpPr>
          <p:cNvPr id="58" name="object 58"/>
          <p:cNvSpPr/>
          <p:nvPr/>
        </p:nvSpPr>
        <p:spPr>
          <a:xfrm>
            <a:off x="3460945" y="360001"/>
            <a:ext cx="1959610" cy="1036955"/>
          </a:xfrm>
          <a:custGeom>
            <a:avLst/>
            <a:gdLst/>
            <a:ahLst/>
            <a:cxnLst/>
            <a:rect l="l" t="t" r="r" b="b"/>
            <a:pathLst>
              <a:path w="1959610" h="1036955">
                <a:moveTo>
                  <a:pt x="1923300" y="0"/>
                </a:moveTo>
                <a:lnTo>
                  <a:pt x="36004" y="0"/>
                </a:lnTo>
                <a:lnTo>
                  <a:pt x="15189" y="562"/>
                </a:lnTo>
                <a:lnTo>
                  <a:pt x="4500" y="4500"/>
                </a:lnTo>
                <a:lnTo>
                  <a:pt x="562" y="15189"/>
                </a:lnTo>
                <a:lnTo>
                  <a:pt x="0" y="36004"/>
                </a:lnTo>
                <a:lnTo>
                  <a:pt x="0" y="1000798"/>
                </a:lnTo>
                <a:lnTo>
                  <a:pt x="562" y="1021613"/>
                </a:lnTo>
                <a:lnTo>
                  <a:pt x="4500" y="1032302"/>
                </a:lnTo>
                <a:lnTo>
                  <a:pt x="15189" y="1036240"/>
                </a:lnTo>
                <a:lnTo>
                  <a:pt x="36004" y="1036802"/>
                </a:lnTo>
                <a:lnTo>
                  <a:pt x="1923300" y="1036802"/>
                </a:lnTo>
                <a:lnTo>
                  <a:pt x="1944115" y="1036240"/>
                </a:lnTo>
                <a:lnTo>
                  <a:pt x="1954804" y="1032302"/>
                </a:lnTo>
                <a:lnTo>
                  <a:pt x="1958742" y="1021613"/>
                </a:lnTo>
                <a:lnTo>
                  <a:pt x="1959305" y="1000798"/>
                </a:lnTo>
                <a:lnTo>
                  <a:pt x="1959305" y="36004"/>
                </a:lnTo>
                <a:lnTo>
                  <a:pt x="1958742" y="15189"/>
                </a:lnTo>
                <a:lnTo>
                  <a:pt x="1954804" y="4500"/>
                </a:lnTo>
                <a:lnTo>
                  <a:pt x="1944115" y="562"/>
                </a:lnTo>
                <a:lnTo>
                  <a:pt x="1923300" y="0"/>
                </a:lnTo>
                <a:close/>
              </a:path>
            </a:pathLst>
          </a:custGeom>
          <a:solidFill>
            <a:srgbClr val="58595B"/>
          </a:solidFill>
        </p:spPr>
        <p:txBody>
          <a:bodyPr wrap="square" lIns="0" tIns="0" rIns="0" bIns="0" rtlCol="0"/>
          <a:lstStyle/>
          <a:p>
            <a:endParaRPr/>
          </a:p>
        </p:txBody>
      </p:sp>
      <p:sp>
        <p:nvSpPr>
          <p:cNvPr id="59" name="object 59"/>
          <p:cNvSpPr txBox="1"/>
          <p:nvPr/>
        </p:nvSpPr>
        <p:spPr>
          <a:xfrm>
            <a:off x="3410419" y="309473"/>
            <a:ext cx="2112645" cy="1188720"/>
          </a:xfrm>
          <a:prstGeom prst="rect">
            <a:avLst/>
          </a:prstGeom>
        </p:spPr>
        <p:txBody>
          <a:bodyPr vert="horz" wrap="square" lIns="0" tIns="158115" rIns="0" bIns="0" rtlCol="0">
            <a:spAutoFit/>
          </a:bodyPr>
          <a:lstStyle/>
          <a:p>
            <a:pPr marR="43815" algn="ctr">
              <a:lnSpc>
                <a:spcPct val="100000"/>
              </a:lnSpc>
              <a:spcBef>
                <a:spcPts val="1245"/>
              </a:spcBef>
            </a:pPr>
            <a:r>
              <a:rPr sz="1100" b="1" spc="35" dirty="0">
                <a:solidFill>
                  <a:srgbClr val="FFFFFF"/>
                </a:solidFill>
                <a:latin typeface="Arial"/>
                <a:cs typeface="Arial"/>
              </a:rPr>
              <a:t>3</a:t>
            </a:r>
            <a:r>
              <a:rPr sz="1100" b="1" spc="-50" dirty="0">
                <a:solidFill>
                  <a:srgbClr val="FFFFFF"/>
                </a:solidFill>
                <a:latin typeface="Arial"/>
                <a:cs typeface="Arial"/>
              </a:rPr>
              <a:t> </a:t>
            </a:r>
            <a:r>
              <a:rPr sz="1100" b="1" spc="-15" dirty="0">
                <a:solidFill>
                  <a:srgbClr val="FFFFFF"/>
                </a:solidFill>
                <a:latin typeface="Arial"/>
                <a:cs typeface="Arial"/>
              </a:rPr>
              <a:t>Energy</a:t>
            </a:r>
            <a:endParaRPr sz="1100">
              <a:latin typeface="Arial"/>
              <a:cs typeface="Arial"/>
            </a:endParaRPr>
          </a:p>
          <a:p>
            <a:pPr marL="255270" marR="299085" algn="ctr">
              <a:lnSpc>
                <a:spcPct val="100000"/>
              </a:lnSpc>
              <a:spcBef>
                <a:spcPts val="560"/>
              </a:spcBef>
            </a:pPr>
            <a:r>
              <a:rPr sz="1100" spc="15" dirty="0">
                <a:solidFill>
                  <a:srgbClr val="FFFFFF"/>
                </a:solidFill>
                <a:latin typeface="Tahoma"/>
                <a:cs typeface="Tahoma"/>
              </a:rPr>
              <a:t>“Financial </a:t>
            </a:r>
            <a:r>
              <a:rPr sz="1100" spc="30" dirty="0">
                <a:solidFill>
                  <a:srgbClr val="FFFFFF"/>
                </a:solidFill>
                <a:latin typeface="Tahoma"/>
                <a:cs typeface="Tahoma"/>
              </a:rPr>
              <a:t>&amp; </a:t>
            </a:r>
            <a:r>
              <a:rPr sz="1100" spc="-5" dirty="0">
                <a:solidFill>
                  <a:srgbClr val="FFFFFF"/>
                </a:solidFill>
                <a:latin typeface="Tahoma"/>
                <a:cs typeface="Tahoma"/>
              </a:rPr>
              <a:t>human  </a:t>
            </a:r>
            <a:r>
              <a:rPr sz="1100" spc="15" dirty="0">
                <a:solidFill>
                  <a:srgbClr val="FFFFFF"/>
                </a:solidFill>
                <a:latin typeface="Tahoma"/>
                <a:cs typeface="Tahoma"/>
              </a:rPr>
              <a:t>capital </a:t>
            </a:r>
            <a:r>
              <a:rPr sz="1100" spc="20" dirty="0">
                <a:solidFill>
                  <a:srgbClr val="FFFFFF"/>
                </a:solidFill>
                <a:latin typeface="Tahoma"/>
                <a:cs typeface="Tahoma"/>
              </a:rPr>
              <a:t>to </a:t>
            </a:r>
            <a:r>
              <a:rPr sz="1100" spc="15" dirty="0">
                <a:solidFill>
                  <a:srgbClr val="FFFFFF"/>
                </a:solidFill>
                <a:latin typeface="Tahoma"/>
                <a:cs typeface="Tahoma"/>
              </a:rPr>
              <a:t>grow</a:t>
            </a:r>
            <a:r>
              <a:rPr sz="1100" spc="-220" dirty="0">
                <a:solidFill>
                  <a:srgbClr val="FFFFFF"/>
                </a:solidFill>
                <a:latin typeface="Tahoma"/>
                <a:cs typeface="Tahoma"/>
              </a:rPr>
              <a:t> </a:t>
            </a:r>
            <a:r>
              <a:rPr sz="1100" dirty="0">
                <a:solidFill>
                  <a:srgbClr val="FFFFFF"/>
                </a:solidFill>
                <a:latin typeface="Tahoma"/>
                <a:cs typeface="Tahoma"/>
              </a:rPr>
              <a:t>business,  </a:t>
            </a:r>
            <a:r>
              <a:rPr sz="1100" spc="45" dirty="0">
                <a:solidFill>
                  <a:srgbClr val="FFFFFF"/>
                </a:solidFill>
                <a:latin typeface="Tahoma"/>
                <a:cs typeface="Tahoma"/>
              </a:rPr>
              <a:t>people </a:t>
            </a:r>
            <a:r>
              <a:rPr sz="1100" spc="30" dirty="0">
                <a:solidFill>
                  <a:srgbClr val="FFFFFF"/>
                </a:solidFill>
                <a:latin typeface="Tahoma"/>
                <a:cs typeface="Tahoma"/>
              </a:rPr>
              <a:t>&amp;</a:t>
            </a:r>
            <a:r>
              <a:rPr sz="1100" spc="-215" dirty="0">
                <a:solidFill>
                  <a:srgbClr val="FFFFFF"/>
                </a:solidFill>
                <a:latin typeface="Tahoma"/>
                <a:cs typeface="Tahoma"/>
              </a:rPr>
              <a:t> </a:t>
            </a:r>
            <a:r>
              <a:rPr sz="1100" spc="10" dirty="0">
                <a:solidFill>
                  <a:srgbClr val="FFFFFF"/>
                </a:solidFill>
                <a:latin typeface="Tahoma"/>
                <a:cs typeface="Tahoma"/>
              </a:rPr>
              <a:t>values”</a:t>
            </a:r>
            <a:endParaRPr sz="1100">
              <a:latin typeface="Tahoma"/>
              <a:cs typeface="Tahoma"/>
            </a:endParaRPr>
          </a:p>
        </p:txBody>
      </p:sp>
      <p:sp>
        <p:nvSpPr>
          <p:cNvPr id="60" name="object 60"/>
          <p:cNvSpPr/>
          <p:nvPr/>
        </p:nvSpPr>
        <p:spPr>
          <a:xfrm>
            <a:off x="5822264" y="2100465"/>
            <a:ext cx="1422400" cy="1115695"/>
          </a:xfrm>
          <a:custGeom>
            <a:avLst/>
            <a:gdLst/>
            <a:ahLst/>
            <a:cxnLst/>
            <a:rect l="l" t="t" r="r" b="b"/>
            <a:pathLst>
              <a:path w="1422400" h="1115695">
                <a:moveTo>
                  <a:pt x="0" y="0"/>
                </a:moveTo>
                <a:lnTo>
                  <a:pt x="1421892" y="0"/>
                </a:lnTo>
                <a:lnTo>
                  <a:pt x="1421892" y="1115568"/>
                </a:lnTo>
                <a:lnTo>
                  <a:pt x="0" y="1115568"/>
                </a:lnTo>
                <a:lnTo>
                  <a:pt x="0" y="0"/>
                </a:lnTo>
                <a:close/>
              </a:path>
            </a:pathLst>
          </a:custGeom>
          <a:solidFill>
            <a:srgbClr val="231F20">
              <a:alpha val="19999"/>
            </a:srgbClr>
          </a:solidFill>
        </p:spPr>
        <p:txBody>
          <a:bodyPr wrap="square" lIns="0" tIns="0" rIns="0" bIns="0" rtlCol="0"/>
          <a:lstStyle/>
          <a:p>
            <a:endParaRPr/>
          </a:p>
        </p:txBody>
      </p:sp>
      <p:sp>
        <p:nvSpPr>
          <p:cNvPr id="61" name="object 61"/>
          <p:cNvSpPr/>
          <p:nvPr/>
        </p:nvSpPr>
        <p:spPr>
          <a:xfrm>
            <a:off x="5872796" y="2151001"/>
            <a:ext cx="1270635" cy="963930"/>
          </a:xfrm>
          <a:custGeom>
            <a:avLst/>
            <a:gdLst/>
            <a:ahLst/>
            <a:cxnLst/>
            <a:rect l="l" t="t" r="r" b="b"/>
            <a:pathLst>
              <a:path w="1270634" h="963930">
                <a:moveTo>
                  <a:pt x="1234198" y="0"/>
                </a:moveTo>
                <a:lnTo>
                  <a:pt x="36004" y="0"/>
                </a:lnTo>
                <a:lnTo>
                  <a:pt x="15189" y="562"/>
                </a:lnTo>
                <a:lnTo>
                  <a:pt x="4500" y="4500"/>
                </a:lnTo>
                <a:lnTo>
                  <a:pt x="562" y="15189"/>
                </a:lnTo>
                <a:lnTo>
                  <a:pt x="0" y="36004"/>
                </a:lnTo>
                <a:lnTo>
                  <a:pt x="0" y="927646"/>
                </a:lnTo>
                <a:lnTo>
                  <a:pt x="562" y="948453"/>
                </a:lnTo>
                <a:lnTo>
                  <a:pt x="4500" y="959138"/>
                </a:lnTo>
                <a:lnTo>
                  <a:pt x="15189" y="963075"/>
                </a:lnTo>
                <a:lnTo>
                  <a:pt x="36004" y="963637"/>
                </a:lnTo>
                <a:lnTo>
                  <a:pt x="1234198" y="963637"/>
                </a:lnTo>
                <a:lnTo>
                  <a:pt x="1255013" y="963075"/>
                </a:lnTo>
                <a:lnTo>
                  <a:pt x="1265702" y="959138"/>
                </a:lnTo>
                <a:lnTo>
                  <a:pt x="1269640" y="948453"/>
                </a:lnTo>
                <a:lnTo>
                  <a:pt x="1270203" y="92764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62" name="object 62"/>
          <p:cNvSpPr txBox="1"/>
          <p:nvPr/>
        </p:nvSpPr>
        <p:spPr>
          <a:xfrm>
            <a:off x="6382067" y="2271702"/>
            <a:ext cx="252095" cy="168910"/>
          </a:xfrm>
          <a:prstGeom prst="rect">
            <a:avLst/>
          </a:prstGeom>
        </p:spPr>
        <p:txBody>
          <a:bodyPr vert="horz" wrap="square" lIns="0" tIns="0" rIns="0" bIns="0" rtlCol="0">
            <a:spAutoFit/>
          </a:bodyPr>
          <a:lstStyle/>
          <a:p>
            <a:pPr marL="12700">
              <a:lnSpc>
                <a:spcPct val="100000"/>
              </a:lnSpc>
            </a:pPr>
            <a:r>
              <a:rPr sz="900" b="1" spc="-75" dirty="0">
                <a:solidFill>
                  <a:srgbClr val="FFFFFF"/>
                </a:solidFill>
                <a:latin typeface="Arial"/>
                <a:cs typeface="Arial"/>
              </a:rPr>
              <a:t>R</a:t>
            </a:r>
            <a:r>
              <a:rPr sz="900" b="1" spc="30" dirty="0">
                <a:solidFill>
                  <a:srgbClr val="FFFFFF"/>
                </a:solidFill>
                <a:latin typeface="Arial"/>
                <a:cs typeface="Arial"/>
              </a:rPr>
              <a:t>D</a:t>
            </a:r>
            <a:r>
              <a:rPr sz="900" b="1" spc="-85" dirty="0">
                <a:solidFill>
                  <a:srgbClr val="FFFFFF"/>
                </a:solidFill>
                <a:latin typeface="Arial"/>
                <a:cs typeface="Arial"/>
              </a:rPr>
              <a:t>S</a:t>
            </a:r>
            <a:endParaRPr sz="900">
              <a:latin typeface="Arial"/>
              <a:cs typeface="Arial"/>
            </a:endParaRPr>
          </a:p>
        </p:txBody>
      </p:sp>
      <p:sp>
        <p:nvSpPr>
          <p:cNvPr id="64" name="object 6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65" name="object 6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63" name="object 63"/>
          <p:cNvSpPr txBox="1"/>
          <p:nvPr/>
        </p:nvSpPr>
        <p:spPr>
          <a:xfrm>
            <a:off x="5968099" y="2480862"/>
            <a:ext cx="963294" cy="580390"/>
          </a:xfrm>
          <a:prstGeom prst="rect">
            <a:avLst/>
          </a:prstGeom>
        </p:spPr>
        <p:txBody>
          <a:bodyPr vert="horz" wrap="square" lIns="0" tIns="0" rIns="0" bIns="0" rtlCol="0">
            <a:spAutoFit/>
          </a:bodyPr>
          <a:lstStyle/>
          <a:p>
            <a:pPr marL="101600" marR="161925" indent="-88900">
              <a:lnSpc>
                <a:spcPct val="100000"/>
              </a:lnSpc>
              <a:buChar char="•"/>
              <a:tabLst>
                <a:tab pos="102235" algn="l"/>
              </a:tabLst>
            </a:pPr>
            <a:r>
              <a:rPr sz="900" spc="10" dirty="0">
                <a:solidFill>
                  <a:srgbClr val="FFFFFF"/>
                </a:solidFill>
                <a:latin typeface="Tahoma"/>
                <a:cs typeface="Tahoma"/>
              </a:rPr>
              <a:t>Rotating</a:t>
            </a:r>
            <a:r>
              <a:rPr sz="900" spc="-80" dirty="0">
                <a:solidFill>
                  <a:srgbClr val="FFFFFF"/>
                </a:solidFill>
                <a:latin typeface="Tahoma"/>
                <a:cs typeface="Tahoma"/>
              </a:rPr>
              <a:t> </a:t>
            </a:r>
            <a:r>
              <a:rPr sz="900" spc="20" dirty="0">
                <a:solidFill>
                  <a:srgbClr val="FFFFFF"/>
                </a:solidFill>
                <a:latin typeface="Tahoma"/>
                <a:cs typeface="Tahoma"/>
              </a:rPr>
              <a:t>Disc  </a:t>
            </a:r>
            <a:r>
              <a:rPr sz="900" dirty="0">
                <a:solidFill>
                  <a:srgbClr val="FFFFFF"/>
                </a:solidFill>
                <a:latin typeface="Tahoma"/>
                <a:cs typeface="Tahoma"/>
              </a:rPr>
              <a:t>Systems</a:t>
            </a:r>
            <a:endParaRPr sz="900">
              <a:latin typeface="Tahoma"/>
              <a:cs typeface="Tahoma"/>
            </a:endParaRPr>
          </a:p>
          <a:p>
            <a:pPr marL="101600" marR="5080" indent="-88900">
              <a:lnSpc>
                <a:spcPct val="100000"/>
              </a:lnSpc>
              <a:buChar char="•"/>
              <a:tabLst>
                <a:tab pos="102235" algn="l"/>
              </a:tabLst>
            </a:pPr>
            <a:r>
              <a:rPr sz="900" spc="5" dirty="0">
                <a:solidFill>
                  <a:srgbClr val="FFFFFF"/>
                </a:solidFill>
                <a:latin typeface="Tahoma"/>
                <a:cs typeface="Tahoma"/>
              </a:rPr>
              <a:t>Water</a:t>
            </a:r>
            <a:r>
              <a:rPr sz="900" spc="-85" dirty="0">
                <a:solidFill>
                  <a:srgbClr val="FFFFFF"/>
                </a:solidFill>
                <a:latin typeface="Tahoma"/>
                <a:cs typeface="Tahoma"/>
              </a:rPr>
              <a:t> </a:t>
            </a:r>
            <a:r>
              <a:rPr sz="900" spc="5" dirty="0">
                <a:solidFill>
                  <a:srgbClr val="FFFFFF"/>
                </a:solidFill>
                <a:latin typeface="Tahoma"/>
                <a:cs typeface="Tahoma"/>
              </a:rPr>
              <a:t>treatment  </a:t>
            </a:r>
            <a:r>
              <a:rPr sz="900" spc="15" dirty="0">
                <a:solidFill>
                  <a:srgbClr val="FFFFFF"/>
                </a:solidFill>
                <a:latin typeface="Tahoma"/>
                <a:cs typeface="Tahoma"/>
              </a:rPr>
              <a:t>solutions</a:t>
            </a:r>
            <a:endParaRPr sz="900">
              <a:latin typeface="Tahoma"/>
              <a:cs typeface="Tahoma"/>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74104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map</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075" y="2646413"/>
            <a:ext cx="0" cy="236220"/>
          </a:xfrm>
          <a:custGeom>
            <a:avLst/>
            <a:gdLst/>
            <a:ahLst/>
            <a:cxnLst/>
            <a:rect l="l" t="t" r="r" b="b"/>
            <a:pathLst>
              <a:path h="236219">
                <a:moveTo>
                  <a:pt x="0" y="0"/>
                </a:moveTo>
                <a:lnTo>
                  <a:pt x="0" y="236156"/>
                </a:lnTo>
              </a:path>
            </a:pathLst>
          </a:custGeom>
          <a:ln w="25349">
            <a:solidFill>
              <a:srgbClr val="FFFFFF"/>
            </a:solidFill>
          </a:ln>
        </p:spPr>
        <p:txBody>
          <a:bodyPr wrap="square" lIns="0" tIns="0" rIns="0" bIns="0" rtlCol="0"/>
          <a:lstStyle/>
          <a:p>
            <a:endParaRPr/>
          </a:p>
        </p:txBody>
      </p:sp>
      <p:sp>
        <p:nvSpPr>
          <p:cNvPr id="7" name="object 7"/>
          <p:cNvSpPr/>
          <p:nvPr/>
        </p:nvSpPr>
        <p:spPr>
          <a:xfrm>
            <a:off x="9153681" y="2729552"/>
            <a:ext cx="130175" cy="87630"/>
          </a:xfrm>
          <a:custGeom>
            <a:avLst/>
            <a:gdLst/>
            <a:ahLst/>
            <a:cxnLst/>
            <a:rect l="l" t="t" r="r" b="b"/>
            <a:pathLst>
              <a:path w="130175" h="87630">
                <a:moveTo>
                  <a:pt x="22072" y="2311"/>
                </a:moveTo>
                <a:lnTo>
                  <a:pt x="0" y="2311"/>
                </a:lnTo>
                <a:lnTo>
                  <a:pt x="0" y="87439"/>
                </a:lnTo>
                <a:lnTo>
                  <a:pt x="23380" y="87439"/>
                </a:lnTo>
                <a:lnTo>
                  <a:pt x="23419" y="33654"/>
                </a:lnTo>
                <a:lnTo>
                  <a:pt x="23990" y="30492"/>
                </a:lnTo>
                <a:lnTo>
                  <a:pt x="38100" y="18440"/>
                </a:lnTo>
                <a:lnTo>
                  <a:pt x="128587" y="18440"/>
                </a:lnTo>
                <a:lnTo>
                  <a:pt x="126904" y="14160"/>
                </a:lnTo>
                <a:lnTo>
                  <a:pt x="73279" y="14160"/>
                </a:lnTo>
                <a:lnTo>
                  <a:pt x="73140" y="13842"/>
                </a:lnTo>
                <a:lnTo>
                  <a:pt x="22072" y="13842"/>
                </a:lnTo>
                <a:lnTo>
                  <a:pt x="22072" y="2311"/>
                </a:lnTo>
                <a:close/>
              </a:path>
              <a:path w="130175" h="87630">
                <a:moveTo>
                  <a:pt x="89090" y="18440"/>
                </a:moveTo>
                <a:lnTo>
                  <a:pt x="42926" y="18440"/>
                </a:lnTo>
                <a:lnTo>
                  <a:pt x="45758" y="19075"/>
                </a:lnTo>
                <a:lnTo>
                  <a:pt x="49593" y="21589"/>
                </a:lnTo>
                <a:lnTo>
                  <a:pt x="53352" y="87439"/>
                </a:lnTo>
                <a:lnTo>
                  <a:pt x="76733" y="87439"/>
                </a:lnTo>
                <a:lnTo>
                  <a:pt x="76733" y="37376"/>
                </a:lnTo>
                <a:lnTo>
                  <a:pt x="76936" y="34772"/>
                </a:lnTo>
                <a:lnTo>
                  <a:pt x="86436" y="19075"/>
                </a:lnTo>
                <a:lnTo>
                  <a:pt x="89090" y="18440"/>
                </a:lnTo>
                <a:close/>
              </a:path>
              <a:path w="130175" h="87630">
                <a:moveTo>
                  <a:pt x="128587" y="18440"/>
                </a:moveTo>
                <a:lnTo>
                  <a:pt x="95669" y="18440"/>
                </a:lnTo>
                <a:lnTo>
                  <a:pt x="98272" y="18999"/>
                </a:lnTo>
                <a:lnTo>
                  <a:pt x="102120" y="21183"/>
                </a:lnTo>
                <a:lnTo>
                  <a:pt x="106705" y="87439"/>
                </a:lnTo>
                <a:lnTo>
                  <a:pt x="130098" y="87439"/>
                </a:lnTo>
                <a:lnTo>
                  <a:pt x="130098" y="24968"/>
                </a:lnTo>
                <a:lnTo>
                  <a:pt x="129311" y="20281"/>
                </a:lnTo>
                <a:lnTo>
                  <a:pt x="128587" y="18440"/>
                </a:lnTo>
                <a:close/>
              </a:path>
              <a:path w="130175" h="87630">
                <a:moveTo>
                  <a:pt x="103466" y="0"/>
                </a:moveTo>
                <a:lnTo>
                  <a:pt x="93040" y="0"/>
                </a:lnTo>
                <a:lnTo>
                  <a:pt x="87896" y="1435"/>
                </a:lnTo>
                <a:lnTo>
                  <a:pt x="79235" y="7137"/>
                </a:lnTo>
                <a:lnTo>
                  <a:pt x="75806" y="10439"/>
                </a:lnTo>
                <a:lnTo>
                  <a:pt x="73279" y="14160"/>
                </a:lnTo>
                <a:lnTo>
                  <a:pt x="126904" y="14160"/>
                </a:lnTo>
                <a:lnTo>
                  <a:pt x="103466" y="0"/>
                </a:lnTo>
                <a:close/>
              </a:path>
              <a:path w="130175" h="87630">
                <a:moveTo>
                  <a:pt x="53797" y="0"/>
                </a:moveTo>
                <a:lnTo>
                  <a:pt x="42811" y="0"/>
                </a:lnTo>
                <a:lnTo>
                  <a:pt x="37858" y="1206"/>
                </a:lnTo>
                <a:lnTo>
                  <a:pt x="29171" y="6045"/>
                </a:lnTo>
                <a:lnTo>
                  <a:pt x="25476" y="9448"/>
                </a:lnTo>
                <a:lnTo>
                  <a:pt x="22402" y="13842"/>
                </a:lnTo>
                <a:lnTo>
                  <a:pt x="73140" y="13842"/>
                </a:lnTo>
                <a:lnTo>
                  <a:pt x="70980" y="8889"/>
                </a:lnTo>
                <a:lnTo>
                  <a:pt x="67602" y="5219"/>
                </a:lnTo>
                <a:lnTo>
                  <a:pt x="58712" y="1054"/>
                </a:lnTo>
                <a:lnTo>
                  <a:pt x="53797" y="0"/>
                </a:lnTo>
                <a:close/>
              </a:path>
            </a:pathLst>
          </a:custGeom>
          <a:solidFill>
            <a:srgbClr val="FFFFFF"/>
          </a:solidFill>
        </p:spPr>
        <p:txBody>
          <a:bodyPr wrap="square" lIns="0" tIns="0" rIns="0" bIns="0" rtlCol="0"/>
          <a:lstStyle/>
          <a:p>
            <a:endParaRPr/>
          </a:p>
        </p:txBody>
      </p:sp>
      <p:sp>
        <p:nvSpPr>
          <p:cNvPr id="8" name="object 8"/>
          <p:cNvSpPr/>
          <p:nvPr/>
        </p:nvSpPr>
        <p:spPr>
          <a:xfrm>
            <a:off x="9290462" y="2708820"/>
            <a:ext cx="40005" cy="44450"/>
          </a:xfrm>
          <a:custGeom>
            <a:avLst/>
            <a:gdLst/>
            <a:ahLst/>
            <a:cxnLst/>
            <a:rect l="l" t="t" r="r" b="b"/>
            <a:pathLst>
              <a:path w="40004" h="44450">
                <a:moveTo>
                  <a:pt x="34097" y="6096"/>
                </a:moveTo>
                <a:lnTo>
                  <a:pt x="16090" y="6096"/>
                </a:lnTo>
                <a:lnTo>
                  <a:pt x="21196" y="6172"/>
                </a:lnTo>
                <a:lnTo>
                  <a:pt x="23418" y="6489"/>
                </a:lnTo>
                <a:lnTo>
                  <a:pt x="28359" y="14376"/>
                </a:lnTo>
                <a:lnTo>
                  <a:pt x="27978" y="15354"/>
                </a:lnTo>
                <a:lnTo>
                  <a:pt x="17919" y="18592"/>
                </a:lnTo>
                <a:lnTo>
                  <a:pt x="16116" y="18872"/>
                </a:lnTo>
                <a:lnTo>
                  <a:pt x="0" y="34277"/>
                </a:lnTo>
                <a:lnTo>
                  <a:pt x="354" y="35953"/>
                </a:lnTo>
                <a:lnTo>
                  <a:pt x="12001" y="43853"/>
                </a:lnTo>
                <a:lnTo>
                  <a:pt x="16827" y="43853"/>
                </a:lnTo>
                <a:lnTo>
                  <a:pt x="19545" y="43370"/>
                </a:lnTo>
                <a:lnTo>
                  <a:pt x="24587" y="41363"/>
                </a:lnTo>
                <a:lnTo>
                  <a:pt x="26784" y="39712"/>
                </a:lnTo>
                <a:lnTo>
                  <a:pt x="28348" y="37846"/>
                </a:lnTo>
                <a:lnTo>
                  <a:pt x="17716" y="37846"/>
                </a:lnTo>
                <a:lnTo>
                  <a:pt x="13398" y="37744"/>
                </a:lnTo>
                <a:lnTo>
                  <a:pt x="7315" y="32816"/>
                </a:lnTo>
                <a:lnTo>
                  <a:pt x="7363" y="29781"/>
                </a:lnTo>
                <a:lnTo>
                  <a:pt x="21983" y="23241"/>
                </a:lnTo>
                <a:lnTo>
                  <a:pt x="23456" y="22999"/>
                </a:lnTo>
                <a:lnTo>
                  <a:pt x="26276" y="22415"/>
                </a:lnTo>
                <a:lnTo>
                  <a:pt x="27419" y="21932"/>
                </a:lnTo>
                <a:lnTo>
                  <a:pt x="28282" y="21285"/>
                </a:lnTo>
                <a:lnTo>
                  <a:pt x="35219" y="21285"/>
                </a:lnTo>
                <a:lnTo>
                  <a:pt x="35123" y="8864"/>
                </a:lnTo>
                <a:lnTo>
                  <a:pt x="34721" y="7124"/>
                </a:lnTo>
                <a:lnTo>
                  <a:pt x="34097" y="6096"/>
                </a:lnTo>
                <a:close/>
              </a:path>
              <a:path w="40004" h="44450">
                <a:moveTo>
                  <a:pt x="35639" y="37439"/>
                </a:moveTo>
                <a:lnTo>
                  <a:pt x="28689" y="37439"/>
                </a:lnTo>
                <a:lnTo>
                  <a:pt x="28689" y="39712"/>
                </a:lnTo>
                <a:lnTo>
                  <a:pt x="29209" y="41363"/>
                </a:lnTo>
                <a:lnTo>
                  <a:pt x="31318" y="43370"/>
                </a:lnTo>
                <a:lnTo>
                  <a:pt x="32740" y="43853"/>
                </a:lnTo>
                <a:lnTo>
                  <a:pt x="36639" y="43853"/>
                </a:lnTo>
                <a:lnTo>
                  <a:pt x="38303" y="43510"/>
                </a:lnTo>
                <a:lnTo>
                  <a:pt x="39419" y="42849"/>
                </a:lnTo>
                <a:lnTo>
                  <a:pt x="39484" y="37846"/>
                </a:lnTo>
                <a:lnTo>
                  <a:pt x="36296" y="37846"/>
                </a:lnTo>
                <a:lnTo>
                  <a:pt x="35760" y="37541"/>
                </a:lnTo>
                <a:close/>
              </a:path>
              <a:path w="40004" h="44450">
                <a:moveTo>
                  <a:pt x="35219" y="21285"/>
                </a:moveTo>
                <a:lnTo>
                  <a:pt x="28282" y="21285"/>
                </a:lnTo>
                <a:lnTo>
                  <a:pt x="28171" y="29781"/>
                </a:lnTo>
                <a:lnTo>
                  <a:pt x="28028" y="30365"/>
                </a:lnTo>
                <a:lnTo>
                  <a:pt x="17716" y="37846"/>
                </a:lnTo>
                <a:lnTo>
                  <a:pt x="28348" y="37846"/>
                </a:lnTo>
                <a:lnTo>
                  <a:pt x="28689" y="37439"/>
                </a:lnTo>
                <a:lnTo>
                  <a:pt x="35639" y="37439"/>
                </a:lnTo>
                <a:lnTo>
                  <a:pt x="35350" y="36283"/>
                </a:lnTo>
                <a:lnTo>
                  <a:pt x="35219" y="21285"/>
                </a:lnTo>
                <a:close/>
              </a:path>
              <a:path w="40004" h="44450">
                <a:moveTo>
                  <a:pt x="39484" y="37439"/>
                </a:moveTo>
                <a:lnTo>
                  <a:pt x="38671" y="37706"/>
                </a:lnTo>
                <a:lnTo>
                  <a:pt x="37960" y="37846"/>
                </a:lnTo>
                <a:lnTo>
                  <a:pt x="39484" y="37846"/>
                </a:lnTo>
                <a:lnTo>
                  <a:pt x="39484" y="37439"/>
                </a:lnTo>
                <a:close/>
              </a:path>
              <a:path w="40004" h="44450">
                <a:moveTo>
                  <a:pt x="21310" y="0"/>
                </a:moveTo>
                <a:lnTo>
                  <a:pt x="17094" y="0"/>
                </a:lnTo>
                <a:lnTo>
                  <a:pt x="14871" y="241"/>
                </a:lnTo>
                <a:lnTo>
                  <a:pt x="1638" y="14046"/>
                </a:lnTo>
                <a:lnTo>
                  <a:pt x="8534" y="14046"/>
                </a:lnTo>
                <a:lnTo>
                  <a:pt x="8699" y="10972"/>
                </a:lnTo>
                <a:lnTo>
                  <a:pt x="9753" y="8864"/>
                </a:lnTo>
                <a:lnTo>
                  <a:pt x="13665" y="6654"/>
                </a:lnTo>
                <a:lnTo>
                  <a:pt x="16090" y="6096"/>
                </a:lnTo>
                <a:lnTo>
                  <a:pt x="34097" y="6096"/>
                </a:lnTo>
                <a:lnTo>
                  <a:pt x="32880" y="4089"/>
                </a:lnTo>
                <a:lnTo>
                  <a:pt x="31661" y="2908"/>
                </a:lnTo>
                <a:lnTo>
                  <a:pt x="28587" y="1219"/>
                </a:lnTo>
                <a:lnTo>
                  <a:pt x="26936" y="673"/>
                </a:lnTo>
                <a:lnTo>
                  <a:pt x="23190" y="139"/>
                </a:lnTo>
                <a:lnTo>
                  <a:pt x="21310" y="0"/>
                </a:lnTo>
                <a:close/>
              </a:path>
            </a:pathLst>
          </a:custGeom>
          <a:solidFill>
            <a:srgbClr val="FFFFFF"/>
          </a:solidFill>
        </p:spPr>
        <p:txBody>
          <a:bodyPr wrap="square" lIns="0" tIns="0" rIns="0" bIns="0" rtlCol="0"/>
          <a:lstStyle/>
          <a:p>
            <a:endParaRPr/>
          </a:p>
        </p:txBody>
      </p:sp>
      <p:sp>
        <p:nvSpPr>
          <p:cNvPr id="9" name="object 9"/>
          <p:cNvSpPr/>
          <p:nvPr/>
        </p:nvSpPr>
        <p:spPr>
          <a:xfrm>
            <a:off x="3782030" y="1252635"/>
            <a:ext cx="626110" cy="2865120"/>
          </a:xfrm>
          <a:custGeom>
            <a:avLst/>
            <a:gdLst/>
            <a:ahLst/>
            <a:cxnLst/>
            <a:rect l="l" t="t" r="r" b="b"/>
            <a:pathLst>
              <a:path w="626110" h="2865120">
                <a:moveTo>
                  <a:pt x="0" y="2864612"/>
                </a:moveTo>
                <a:lnTo>
                  <a:pt x="0" y="730910"/>
                </a:lnTo>
                <a:lnTo>
                  <a:pt x="562" y="710095"/>
                </a:lnTo>
                <a:lnTo>
                  <a:pt x="4500" y="699406"/>
                </a:lnTo>
                <a:lnTo>
                  <a:pt x="15189" y="695468"/>
                </a:lnTo>
                <a:lnTo>
                  <a:pt x="36004" y="694905"/>
                </a:lnTo>
                <a:lnTo>
                  <a:pt x="589915" y="694905"/>
                </a:lnTo>
                <a:lnTo>
                  <a:pt x="610730" y="694343"/>
                </a:lnTo>
                <a:lnTo>
                  <a:pt x="621418" y="690405"/>
                </a:lnTo>
                <a:lnTo>
                  <a:pt x="625356" y="679716"/>
                </a:lnTo>
                <a:lnTo>
                  <a:pt x="625919" y="658901"/>
                </a:lnTo>
                <a:lnTo>
                  <a:pt x="625919" y="0"/>
                </a:lnTo>
              </a:path>
            </a:pathLst>
          </a:custGeom>
          <a:ln w="6350">
            <a:solidFill>
              <a:srgbClr val="B8BABC"/>
            </a:solidFill>
          </a:ln>
        </p:spPr>
        <p:txBody>
          <a:bodyPr wrap="square" lIns="0" tIns="0" rIns="0" bIns="0" rtlCol="0"/>
          <a:lstStyle/>
          <a:p>
            <a:endParaRPr/>
          </a:p>
        </p:txBody>
      </p:sp>
      <p:sp>
        <p:nvSpPr>
          <p:cNvPr id="10" name="object 10"/>
          <p:cNvSpPr/>
          <p:nvPr/>
        </p:nvSpPr>
        <p:spPr>
          <a:xfrm>
            <a:off x="4551945" y="1252646"/>
            <a:ext cx="626110" cy="1489075"/>
          </a:xfrm>
          <a:custGeom>
            <a:avLst/>
            <a:gdLst/>
            <a:ahLst/>
            <a:cxnLst/>
            <a:rect l="l" t="t" r="r" b="b"/>
            <a:pathLst>
              <a:path w="626110" h="1489075">
                <a:moveTo>
                  <a:pt x="625919" y="1488694"/>
                </a:moveTo>
                <a:lnTo>
                  <a:pt x="625919" y="730897"/>
                </a:lnTo>
                <a:lnTo>
                  <a:pt x="625356" y="710082"/>
                </a:lnTo>
                <a:lnTo>
                  <a:pt x="621418" y="699393"/>
                </a:lnTo>
                <a:lnTo>
                  <a:pt x="610730" y="695455"/>
                </a:lnTo>
                <a:lnTo>
                  <a:pt x="589915" y="694893"/>
                </a:lnTo>
                <a:lnTo>
                  <a:pt x="36004" y="694893"/>
                </a:lnTo>
                <a:lnTo>
                  <a:pt x="15189" y="694330"/>
                </a:lnTo>
                <a:lnTo>
                  <a:pt x="4500" y="690392"/>
                </a:lnTo>
                <a:lnTo>
                  <a:pt x="562" y="679703"/>
                </a:lnTo>
                <a:lnTo>
                  <a:pt x="0" y="658888"/>
                </a:lnTo>
                <a:lnTo>
                  <a:pt x="0" y="0"/>
                </a:lnTo>
              </a:path>
            </a:pathLst>
          </a:custGeom>
          <a:ln w="6350">
            <a:solidFill>
              <a:srgbClr val="B8BABC"/>
            </a:solidFill>
          </a:ln>
        </p:spPr>
        <p:txBody>
          <a:bodyPr wrap="square" lIns="0" tIns="0" rIns="0" bIns="0" rtlCol="0"/>
          <a:lstStyle/>
          <a:p>
            <a:endParaRPr/>
          </a:p>
        </p:txBody>
      </p:sp>
      <p:sp>
        <p:nvSpPr>
          <p:cNvPr id="11" name="object 11"/>
          <p:cNvSpPr/>
          <p:nvPr/>
        </p:nvSpPr>
        <p:spPr>
          <a:xfrm>
            <a:off x="2392545" y="1252635"/>
            <a:ext cx="1930400" cy="1172210"/>
          </a:xfrm>
          <a:custGeom>
            <a:avLst/>
            <a:gdLst/>
            <a:ahLst/>
            <a:cxnLst/>
            <a:rect l="l" t="t" r="r" b="b"/>
            <a:pathLst>
              <a:path w="1930400" h="1172210">
                <a:moveTo>
                  <a:pt x="0" y="1171905"/>
                </a:moveTo>
                <a:lnTo>
                  <a:pt x="0" y="580656"/>
                </a:lnTo>
                <a:lnTo>
                  <a:pt x="562" y="559841"/>
                </a:lnTo>
                <a:lnTo>
                  <a:pt x="4500" y="549152"/>
                </a:lnTo>
                <a:lnTo>
                  <a:pt x="15189" y="545214"/>
                </a:lnTo>
                <a:lnTo>
                  <a:pt x="36004" y="544652"/>
                </a:lnTo>
                <a:lnTo>
                  <a:pt x="1893849" y="544652"/>
                </a:lnTo>
                <a:lnTo>
                  <a:pt x="1914664" y="544089"/>
                </a:lnTo>
                <a:lnTo>
                  <a:pt x="1925353" y="540153"/>
                </a:lnTo>
                <a:lnTo>
                  <a:pt x="1929291" y="529468"/>
                </a:lnTo>
                <a:lnTo>
                  <a:pt x="1929853" y="508660"/>
                </a:lnTo>
                <a:lnTo>
                  <a:pt x="1929853" y="0"/>
                </a:lnTo>
              </a:path>
            </a:pathLst>
          </a:custGeom>
          <a:ln w="6350">
            <a:solidFill>
              <a:srgbClr val="B8BABC"/>
            </a:solidFill>
          </a:ln>
        </p:spPr>
        <p:txBody>
          <a:bodyPr wrap="square" lIns="0" tIns="0" rIns="0" bIns="0" rtlCol="0"/>
          <a:lstStyle/>
          <a:p>
            <a:endParaRPr/>
          </a:p>
        </p:txBody>
      </p:sp>
      <p:sp>
        <p:nvSpPr>
          <p:cNvPr id="12" name="object 12"/>
          <p:cNvSpPr/>
          <p:nvPr/>
        </p:nvSpPr>
        <p:spPr>
          <a:xfrm>
            <a:off x="4637497" y="1252635"/>
            <a:ext cx="1930400" cy="1172210"/>
          </a:xfrm>
          <a:custGeom>
            <a:avLst/>
            <a:gdLst/>
            <a:ahLst/>
            <a:cxnLst/>
            <a:rect l="l" t="t" r="r" b="b"/>
            <a:pathLst>
              <a:path w="1930400" h="1172210">
                <a:moveTo>
                  <a:pt x="1929853" y="1171905"/>
                </a:moveTo>
                <a:lnTo>
                  <a:pt x="1929853" y="580656"/>
                </a:lnTo>
                <a:lnTo>
                  <a:pt x="1929291" y="559841"/>
                </a:lnTo>
                <a:lnTo>
                  <a:pt x="1925353" y="549152"/>
                </a:lnTo>
                <a:lnTo>
                  <a:pt x="1914664" y="545214"/>
                </a:lnTo>
                <a:lnTo>
                  <a:pt x="1893849" y="544652"/>
                </a:lnTo>
                <a:lnTo>
                  <a:pt x="36004" y="544652"/>
                </a:lnTo>
                <a:lnTo>
                  <a:pt x="15189" y="544089"/>
                </a:lnTo>
                <a:lnTo>
                  <a:pt x="4500" y="540153"/>
                </a:lnTo>
                <a:lnTo>
                  <a:pt x="562" y="529468"/>
                </a:lnTo>
                <a:lnTo>
                  <a:pt x="0" y="508660"/>
                </a:lnTo>
                <a:lnTo>
                  <a:pt x="0" y="0"/>
                </a:lnTo>
              </a:path>
            </a:pathLst>
          </a:custGeom>
          <a:ln w="6350">
            <a:solidFill>
              <a:srgbClr val="B8BABC"/>
            </a:solidFill>
          </a:ln>
        </p:spPr>
        <p:txBody>
          <a:bodyPr wrap="square" lIns="0" tIns="0" rIns="0" bIns="0" rtlCol="0"/>
          <a:lstStyle/>
          <a:p>
            <a:endParaRPr/>
          </a:p>
        </p:txBody>
      </p:sp>
      <p:sp>
        <p:nvSpPr>
          <p:cNvPr id="13" name="object 13"/>
          <p:cNvSpPr/>
          <p:nvPr/>
        </p:nvSpPr>
        <p:spPr>
          <a:xfrm>
            <a:off x="996709" y="1252644"/>
            <a:ext cx="3236595" cy="3427729"/>
          </a:xfrm>
          <a:custGeom>
            <a:avLst/>
            <a:gdLst/>
            <a:ahLst/>
            <a:cxnLst/>
            <a:rect l="l" t="t" r="r" b="b"/>
            <a:pathLst>
              <a:path w="3236595" h="3427729">
                <a:moveTo>
                  <a:pt x="0" y="3427196"/>
                </a:moveTo>
                <a:lnTo>
                  <a:pt x="0" y="394296"/>
                </a:lnTo>
                <a:lnTo>
                  <a:pt x="562" y="373481"/>
                </a:lnTo>
                <a:lnTo>
                  <a:pt x="4500" y="362792"/>
                </a:lnTo>
                <a:lnTo>
                  <a:pt x="15189" y="358854"/>
                </a:lnTo>
                <a:lnTo>
                  <a:pt x="36004" y="358292"/>
                </a:lnTo>
                <a:lnTo>
                  <a:pt x="3200044" y="358292"/>
                </a:lnTo>
                <a:lnTo>
                  <a:pt x="3220852" y="357730"/>
                </a:lnTo>
                <a:lnTo>
                  <a:pt x="3231537" y="353793"/>
                </a:lnTo>
                <a:lnTo>
                  <a:pt x="3235473" y="343108"/>
                </a:lnTo>
                <a:lnTo>
                  <a:pt x="3236036" y="322300"/>
                </a:lnTo>
                <a:lnTo>
                  <a:pt x="3236036" y="0"/>
                </a:lnTo>
              </a:path>
            </a:pathLst>
          </a:custGeom>
          <a:ln w="6350">
            <a:solidFill>
              <a:srgbClr val="B8BABC"/>
            </a:solidFill>
          </a:ln>
        </p:spPr>
        <p:txBody>
          <a:bodyPr wrap="square" lIns="0" tIns="0" rIns="0" bIns="0" rtlCol="0"/>
          <a:lstStyle/>
          <a:p>
            <a:endParaRPr/>
          </a:p>
        </p:txBody>
      </p:sp>
      <p:sp>
        <p:nvSpPr>
          <p:cNvPr id="14" name="object 14"/>
          <p:cNvSpPr/>
          <p:nvPr/>
        </p:nvSpPr>
        <p:spPr>
          <a:xfrm>
            <a:off x="4730314" y="1252638"/>
            <a:ext cx="3143250" cy="1238885"/>
          </a:xfrm>
          <a:custGeom>
            <a:avLst/>
            <a:gdLst/>
            <a:ahLst/>
            <a:cxnLst/>
            <a:rect l="l" t="t" r="r" b="b"/>
            <a:pathLst>
              <a:path w="3143250" h="1238885">
                <a:moveTo>
                  <a:pt x="3143224" y="1238402"/>
                </a:moveTo>
                <a:lnTo>
                  <a:pt x="3143224" y="394296"/>
                </a:lnTo>
                <a:lnTo>
                  <a:pt x="3142662" y="373489"/>
                </a:lnTo>
                <a:lnTo>
                  <a:pt x="3138724" y="362804"/>
                </a:lnTo>
                <a:lnTo>
                  <a:pt x="3128035" y="358867"/>
                </a:lnTo>
                <a:lnTo>
                  <a:pt x="3107220" y="358305"/>
                </a:lnTo>
                <a:lnTo>
                  <a:pt x="36004" y="358305"/>
                </a:lnTo>
                <a:lnTo>
                  <a:pt x="15189" y="357742"/>
                </a:lnTo>
                <a:lnTo>
                  <a:pt x="4500" y="353804"/>
                </a:lnTo>
                <a:lnTo>
                  <a:pt x="562" y="343115"/>
                </a:lnTo>
                <a:lnTo>
                  <a:pt x="0" y="322300"/>
                </a:lnTo>
                <a:lnTo>
                  <a:pt x="0" y="0"/>
                </a:lnTo>
              </a:path>
            </a:pathLst>
          </a:custGeom>
          <a:ln w="6350">
            <a:solidFill>
              <a:srgbClr val="B8BABC"/>
            </a:solidFill>
          </a:ln>
        </p:spPr>
        <p:txBody>
          <a:bodyPr wrap="square" lIns="0" tIns="0" rIns="0" bIns="0" rtlCol="0"/>
          <a:lstStyle/>
          <a:p>
            <a:endParaRPr/>
          </a:p>
        </p:txBody>
      </p:sp>
      <p:sp>
        <p:nvSpPr>
          <p:cNvPr id="15" name="object 15"/>
          <p:cNvSpPr/>
          <p:nvPr/>
        </p:nvSpPr>
        <p:spPr>
          <a:xfrm>
            <a:off x="5522683" y="755973"/>
            <a:ext cx="1678305" cy="0"/>
          </a:xfrm>
          <a:custGeom>
            <a:avLst/>
            <a:gdLst/>
            <a:ahLst/>
            <a:cxnLst/>
            <a:rect l="l" t="t" r="r" b="b"/>
            <a:pathLst>
              <a:path w="1678304">
                <a:moveTo>
                  <a:pt x="0" y="0"/>
                </a:moveTo>
                <a:lnTo>
                  <a:pt x="1677784" y="0"/>
                </a:lnTo>
              </a:path>
            </a:pathLst>
          </a:custGeom>
          <a:ln w="6350">
            <a:solidFill>
              <a:srgbClr val="B8BABC"/>
            </a:solidFill>
          </a:ln>
        </p:spPr>
        <p:txBody>
          <a:bodyPr wrap="square" lIns="0" tIns="0" rIns="0" bIns="0" rtlCol="0"/>
          <a:lstStyle/>
          <a:p>
            <a:endParaRPr/>
          </a:p>
        </p:txBody>
      </p:sp>
      <p:sp>
        <p:nvSpPr>
          <p:cNvPr id="16" name="object 16"/>
          <p:cNvSpPr/>
          <p:nvPr/>
        </p:nvSpPr>
        <p:spPr>
          <a:xfrm>
            <a:off x="309473" y="2100871"/>
            <a:ext cx="1378585" cy="481965"/>
          </a:xfrm>
          <a:custGeom>
            <a:avLst/>
            <a:gdLst/>
            <a:ahLst/>
            <a:cxnLst/>
            <a:rect l="l" t="t" r="r" b="b"/>
            <a:pathLst>
              <a:path w="1378585" h="481964">
                <a:moveTo>
                  <a:pt x="0" y="481418"/>
                </a:moveTo>
                <a:lnTo>
                  <a:pt x="1378191" y="481418"/>
                </a:lnTo>
                <a:lnTo>
                  <a:pt x="1378191" y="0"/>
                </a:lnTo>
                <a:lnTo>
                  <a:pt x="0" y="0"/>
                </a:lnTo>
                <a:lnTo>
                  <a:pt x="0" y="481418"/>
                </a:lnTo>
                <a:close/>
              </a:path>
            </a:pathLst>
          </a:custGeom>
          <a:solidFill>
            <a:srgbClr val="231F20">
              <a:alpha val="19999"/>
            </a:srgbClr>
          </a:solidFill>
        </p:spPr>
        <p:txBody>
          <a:bodyPr wrap="square" lIns="0" tIns="0" rIns="0" bIns="0" rtlCol="0"/>
          <a:lstStyle/>
          <a:p>
            <a:endParaRPr/>
          </a:p>
        </p:txBody>
      </p:sp>
      <p:sp>
        <p:nvSpPr>
          <p:cNvPr id="17" name="object 17"/>
          <p:cNvSpPr/>
          <p:nvPr/>
        </p:nvSpPr>
        <p:spPr>
          <a:xfrm>
            <a:off x="359995" y="2151410"/>
            <a:ext cx="1270635" cy="383540"/>
          </a:xfrm>
          <a:custGeom>
            <a:avLst/>
            <a:gdLst/>
            <a:ahLst/>
            <a:cxnLst/>
            <a:rect l="l" t="t" r="r" b="b"/>
            <a:pathLst>
              <a:path w="1270635" h="383539">
                <a:moveTo>
                  <a:pt x="1234198" y="0"/>
                </a:moveTo>
                <a:lnTo>
                  <a:pt x="36004" y="0"/>
                </a:lnTo>
                <a:lnTo>
                  <a:pt x="15189" y="562"/>
                </a:lnTo>
                <a:lnTo>
                  <a:pt x="4500" y="4500"/>
                </a:lnTo>
                <a:lnTo>
                  <a:pt x="562" y="15189"/>
                </a:lnTo>
                <a:lnTo>
                  <a:pt x="0" y="36004"/>
                </a:lnTo>
                <a:lnTo>
                  <a:pt x="0" y="347129"/>
                </a:lnTo>
                <a:lnTo>
                  <a:pt x="562" y="367936"/>
                </a:lnTo>
                <a:lnTo>
                  <a:pt x="4500" y="378621"/>
                </a:lnTo>
                <a:lnTo>
                  <a:pt x="15189" y="382558"/>
                </a:lnTo>
                <a:lnTo>
                  <a:pt x="36004" y="383120"/>
                </a:lnTo>
                <a:lnTo>
                  <a:pt x="1234198" y="383120"/>
                </a:lnTo>
                <a:lnTo>
                  <a:pt x="1255013" y="382558"/>
                </a:lnTo>
                <a:lnTo>
                  <a:pt x="1265702" y="378621"/>
                </a:lnTo>
                <a:lnTo>
                  <a:pt x="1269640" y="367936"/>
                </a:lnTo>
                <a:lnTo>
                  <a:pt x="1270203" y="347129"/>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18" name="object 18"/>
          <p:cNvSpPr txBox="1"/>
          <p:nvPr/>
        </p:nvSpPr>
        <p:spPr>
          <a:xfrm>
            <a:off x="603650" y="2264910"/>
            <a:ext cx="782955" cy="16891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a:t>
            </a:r>
            <a:r>
              <a:rPr sz="900" b="1" spc="-70" dirty="0">
                <a:solidFill>
                  <a:srgbClr val="FFFFFF"/>
                </a:solidFill>
                <a:latin typeface="Arial"/>
                <a:cs typeface="Arial"/>
              </a:rPr>
              <a:t> </a:t>
            </a:r>
            <a:r>
              <a:rPr sz="900" b="1" spc="5" dirty="0">
                <a:solidFill>
                  <a:srgbClr val="FFFFFF"/>
                </a:solidFill>
                <a:latin typeface="Arial"/>
                <a:cs typeface="Arial"/>
              </a:rPr>
              <a:t>Group</a:t>
            </a:r>
            <a:endParaRPr sz="900">
              <a:latin typeface="Arial"/>
              <a:cs typeface="Arial"/>
            </a:endParaRPr>
          </a:p>
        </p:txBody>
      </p:sp>
      <p:sp>
        <p:nvSpPr>
          <p:cNvPr id="19" name="object 19"/>
          <p:cNvSpPr/>
          <p:nvPr/>
        </p:nvSpPr>
        <p:spPr>
          <a:xfrm>
            <a:off x="309473" y="2582290"/>
            <a:ext cx="1422400" cy="1594485"/>
          </a:xfrm>
          <a:custGeom>
            <a:avLst/>
            <a:gdLst/>
            <a:ahLst/>
            <a:cxnLst/>
            <a:rect l="l" t="t" r="r" b="b"/>
            <a:pathLst>
              <a:path w="1422400" h="1594485">
                <a:moveTo>
                  <a:pt x="0" y="1593957"/>
                </a:moveTo>
                <a:lnTo>
                  <a:pt x="1421892" y="1593957"/>
                </a:lnTo>
                <a:lnTo>
                  <a:pt x="1421892" y="0"/>
                </a:lnTo>
                <a:lnTo>
                  <a:pt x="0" y="0"/>
                </a:lnTo>
                <a:lnTo>
                  <a:pt x="0" y="1593957"/>
                </a:lnTo>
                <a:close/>
              </a:path>
            </a:pathLst>
          </a:custGeom>
          <a:solidFill>
            <a:srgbClr val="231F20">
              <a:alpha val="19999"/>
            </a:srgbClr>
          </a:solidFill>
        </p:spPr>
        <p:txBody>
          <a:bodyPr wrap="square" lIns="0" tIns="0" rIns="0" bIns="0" rtlCol="0"/>
          <a:lstStyle/>
          <a:p>
            <a:endParaRPr/>
          </a:p>
        </p:txBody>
      </p:sp>
      <p:sp>
        <p:nvSpPr>
          <p:cNvPr id="20" name="object 20"/>
          <p:cNvSpPr/>
          <p:nvPr/>
        </p:nvSpPr>
        <p:spPr>
          <a:xfrm>
            <a:off x="359995" y="2632821"/>
            <a:ext cx="1270635" cy="1463675"/>
          </a:xfrm>
          <a:custGeom>
            <a:avLst/>
            <a:gdLst/>
            <a:ahLst/>
            <a:cxnLst/>
            <a:rect l="l" t="t" r="r" b="b"/>
            <a:pathLst>
              <a:path w="1270635" h="1463675">
                <a:moveTo>
                  <a:pt x="1234198" y="0"/>
                </a:moveTo>
                <a:lnTo>
                  <a:pt x="36004" y="0"/>
                </a:lnTo>
                <a:lnTo>
                  <a:pt x="15189" y="562"/>
                </a:lnTo>
                <a:lnTo>
                  <a:pt x="4500" y="4500"/>
                </a:lnTo>
                <a:lnTo>
                  <a:pt x="562" y="15189"/>
                </a:lnTo>
                <a:lnTo>
                  <a:pt x="0" y="36004"/>
                </a:lnTo>
                <a:lnTo>
                  <a:pt x="0" y="1427581"/>
                </a:lnTo>
                <a:lnTo>
                  <a:pt x="562" y="1448396"/>
                </a:lnTo>
                <a:lnTo>
                  <a:pt x="4500" y="1459085"/>
                </a:lnTo>
                <a:lnTo>
                  <a:pt x="15189" y="1463023"/>
                </a:lnTo>
                <a:lnTo>
                  <a:pt x="36004" y="1463586"/>
                </a:lnTo>
                <a:lnTo>
                  <a:pt x="1234198" y="1463586"/>
                </a:lnTo>
                <a:lnTo>
                  <a:pt x="1255013" y="1463023"/>
                </a:lnTo>
                <a:lnTo>
                  <a:pt x="1265702" y="1459085"/>
                </a:lnTo>
                <a:lnTo>
                  <a:pt x="1269640" y="1448396"/>
                </a:lnTo>
                <a:lnTo>
                  <a:pt x="1270203" y="14275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21" name="object 21"/>
          <p:cNvSpPr txBox="1"/>
          <p:nvPr/>
        </p:nvSpPr>
        <p:spPr>
          <a:xfrm>
            <a:off x="419300" y="2704821"/>
            <a:ext cx="1022985" cy="37846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 </a:t>
            </a:r>
            <a:r>
              <a:rPr sz="900" b="1" spc="5" dirty="0">
                <a:solidFill>
                  <a:srgbClr val="FFFFFF"/>
                </a:solidFill>
                <a:latin typeface="Arial"/>
                <a:cs typeface="Arial"/>
              </a:rPr>
              <a:t>Group</a:t>
            </a:r>
            <a:r>
              <a:rPr sz="900" b="1" spc="-70" dirty="0">
                <a:solidFill>
                  <a:srgbClr val="FFFFFF"/>
                </a:solidFill>
                <a:latin typeface="Arial"/>
                <a:cs typeface="Arial"/>
              </a:rPr>
              <a:t> </a:t>
            </a:r>
            <a:r>
              <a:rPr sz="900" b="1" spc="40" dirty="0">
                <a:solidFill>
                  <a:srgbClr val="FFFFFF"/>
                </a:solidFill>
                <a:latin typeface="Arial"/>
                <a:cs typeface="Arial"/>
              </a:rPr>
              <a:t>Qld</a:t>
            </a:r>
            <a:endParaRPr sz="900">
              <a:latin typeface="Arial"/>
              <a:cs typeface="Arial"/>
            </a:endParaRPr>
          </a:p>
          <a:p>
            <a:pPr marL="101600" indent="-88900">
              <a:lnSpc>
                <a:spcPct val="100000"/>
              </a:lnSpc>
              <a:spcBef>
                <a:spcPts val="565"/>
              </a:spcBef>
              <a:buChar char="•"/>
              <a:tabLst>
                <a:tab pos="102235" algn="l"/>
              </a:tabLst>
            </a:pPr>
            <a:r>
              <a:rPr sz="900" spc="15" dirty="0">
                <a:solidFill>
                  <a:srgbClr val="FFFFFF"/>
                </a:solidFill>
                <a:latin typeface="Tahoma"/>
                <a:cs typeface="Tahoma"/>
              </a:rPr>
              <a:t>Electrical</a:t>
            </a:r>
            <a:endParaRPr sz="900">
              <a:latin typeface="Tahoma"/>
              <a:cs typeface="Tahoma"/>
            </a:endParaRPr>
          </a:p>
        </p:txBody>
      </p:sp>
      <p:sp>
        <p:nvSpPr>
          <p:cNvPr id="22" name="object 22"/>
          <p:cNvSpPr txBox="1"/>
          <p:nvPr/>
        </p:nvSpPr>
        <p:spPr>
          <a:xfrm>
            <a:off x="419300" y="3051141"/>
            <a:ext cx="33655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95" dirty="0">
                <a:solidFill>
                  <a:srgbClr val="FFFFFF"/>
                </a:solidFill>
                <a:latin typeface="Tahoma"/>
                <a:cs typeface="Tahoma"/>
              </a:rPr>
              <a:t>C</a:t>
            </a:r>
            <a:r>
              <a:rPr sz="900" spc="10" dirty="0">
                <a:solidFill>
                  <a:srgbClr val="FFFFFF"/>
                </a:solidFill>
                <a:latin typeface="Tahoma"/>
                <a:cs typeface="Tahoma"/>
              </a:rPr>
              <a:t>iv</a:t>
            </a:r>
            <a:r>
              <a:rPr sz="900" dirty="0">
                <a:solidFill>
                  <a:srgbClr val="FFFFFF"/>
                </a:solidFill>
                <a:latin typeface="Tahoma"/>
                <a:cs typeface="Tahoma"/>
              </a:rPr>
              <a:t>i</a:t>
            </a:r>
            <a:r>
              <a:rPr sz="900" spc="10" dirty="0">
                <a:solidFill>
                  <a:srgbClr val="FFFFFF"/>
                </a:solidFill>
                <a:latin typeface="Tahoma"/>
                <a:cs typeface="Tahoma"/>
              </a:rPr>
              <a:t>l</a:t>
            </a:r>
            <a:endParaRPr sz="900">
              <a:latin typeface="Tahoma"/>
              <a:cs typeface="Tahoma"/>
            </a:endParaRPr>
          </a:p>
        </p:txBody>
      </p:sp>
      <p:sp>
        <p:nvSpPr>
          <p:cNvPr id="23" name="object 23"/>
          <p:cNvSpPr txBox="1"/>
          <p:nvPr/>
        </p:nvSpPr>
        <p:spPr>
          <a:xfrm>
            <a:off x="419300" y="3188301"/>
            <a:ext cx="790575" cy="30607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15" dirty="0">
                <a:solidFill>
                  <a:srgbClr val="FFFFFF"/>
                </a:solidFill>
                <a:latin typeface="Tahoma"/>
                <a:cs typeface="Tahoma"/>
              </a:rPr>
              <a:t>Maintenance</a:t>
            </a:r>
            <a:endParaRPr sz="900">
              <a:latin typeface="Tahoma"/>
              <a:cs typeface="Tahoma"/>
            </a:endParaRPr>
          </a:p>
          <a:p>
            <a:pPr marL="101600" indent="-88900">
              <a:lnSpc>
                <a:spcPct val="100000"/>
              </a:lnSpc>
              <a:buChar char="•"/>
              <a:tabLst>
                <a:tab pos="102235" algn="l"/>
              </a:tabLst>
            </a:pPr>
            <a:r>
              <a:rPr sz="900" spc="25" dirty="0">
                <a:solidFill>
                  <a:srgbClr val="FFFFFF"/>
                </a:solidFill>
                <a:latin typeface="Tahoma"/>
                <a:cs typeface="Tahoma"/>
              </a:rPr>
              <a:t>Construction</a:t>
            </a:r>
            <a:endParaRPr sz="900">
              <a:latin typeface="Tahoma"/>
              <a:cs typeface="Tahoma"/>
            </a:endParaRPr>
          </a:p>
        </p:txBody>
      </p:sp>
      <p:sp>
        <p:nvSpPr>
          <p:cNvPr id="24" name="object 24"/>
          <p:cNvSpPr txBox="1"/>
          <p:nvPr/>
        </p:nvSpPr>
        <p:spPr>
          <a:xfrm>
            <a:off x="419300" y="3462621"/>
            <a:ext cx="76073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5" dirty="0">
                <a:solidFill>
                  <a:srgbClr val="FFFFFF"/>
                </a:solidFill>
                <a:latin typeface="Tahoma"/>
                <a:cs typeface="Tahoma"/>
              </a:rPr>
              <a:t>Fibre </a:t>
            </a:r>
            <a:r>
              <a:rPr sz="900" spc="-15" dirty="0">
                <a:solidFill>
                  <a:srgbClr val="FFFFFF"/>
                </a:solidFill>
                <a:latin typeface="Tahoma"/>
                <a:cs typeface="Tahoma"/>
              </a:rPr>
              <a:t>/</a:t>
            </a:r>
            <a:r>
              <a:rPr sz="900" spc="-175" dirty="0">
                <a:solidFill>
                  <a:srgbClr val="FFFFFF"/>
                </a:solidFill>
                <a:latin typeface="Tahoma"/>
                <a:cs typeface="Tahoma"/>
              </a:rPr>
              <a:t> </a:t>
            </a:r>
            <a:r>
              <a:rPr sz="900" spc="15" dirty="0">
                <a:solidFill>
                  <a:srgbClr val="FFFFFF"/>
                </a:solidFill>
                <a:latin typeface="Tahoma"/>
                <a:cs typeface="Tahoma"/>
              </a:rPr>
              <a:t>coms</a:t>
            </a:r>
            <a:endParaRPr sz="900">
              <a:latin typeface="Tahoma"/>
              <a:cs typeface="Tahoma"/>
            </a:endParaRPr>
          </a:p>
        </p:txBody>
      </p:sp>
      <p:sp>
        <p:nvSpPr>
          <p:cNvPr id="25" name="object 25"/>
          <p:cNvSpPr txBox="1"/>
          <p:nvPr/>
        </p:nvSpPr>
        <p:spPr>
          <a:xfrm>
            <a:off x="419300" y="3599781"/>
            <a:ext cx="422275"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5" dirty="0">
                <a:solidFill>
                  <a:srgbClr val="FFFFFF"/>
                </a:solidFill>
                <a:latin typeface="Tahoma"/>
                <a:cs typeface="Tahoma"/>
              </a:rPr>
              <a:t>W</a:t>
            </a:r>
            <a:r>
              <a:rPr sz="900" spc="15" dirty="0">
                <a:solidFill>
                  <a:srgbClr val="FFFFFF"/>
                </a:solidFill>
                <a:latin typeface="Tahoma"/>
                <a:cs typeface="Tahoma"/>
              </a:rPr>
              <a:t>a</a:t>
            </a:r>
            <a:r>
              <a:rPr sz="900" spc="-5" dirty="0">
                <a:solidFill>
                  <a:srgbClr val="FFFFFF"/>
                </a:solidFill>
                <a:latin typeface="Tahoma"/>
                <a:cs typeface="Tahoma"/>
              </a:rPr>
              <a:t>t</a:t>
            </a:r>
            <a:r>
              <a:rPr sz="900" spc="30" dirty="0">
                <a:solidFill>
                  <a:srgbClr val="FFFFFF"/>
                </a:solidFill>
                <a:latin typeface="Tahoma"/>
                <a:cs typeface="Tahoma"/>
              </a:rPr>
              <a:t>e</a:t>
            </a:r>
            <a:r>
              <a:rPr sz="900" spc="-30" dirty="0">
                <a:solidFill>
                  <a:srgbClr val="FFFFFF"/>
                </a:solidFill>
                <a:latin typeface="Tahoma"/>
                <a:cs typeface="Tahoma"/>
              </a:rPr>
              <a:t>r</a:t>
            </a:r>
            <a:endParaRPr sz="900">
              <a:latin typeface="Tahoma"/>
              <a:cs typeface="Tahoma"/>
            </a:endParaRPr>
          </a:p>
        </p:txBody>
      </p:sp>
      <p:sp>
        <p:nvSpPr>
          <p:cNvPr id="26" name="object 26"/>
          <p:cNvSpPr txBox="1"/>
          <p:nvPr/>
        </p:nvSpPr>
        <p:spPr>
          <a:xfrm>
            <a:off x="419300" y="3736941"/>
            <a:ext cx="995044" cy="30607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0" dirty="0">
                <a:solidFill>
                  <a:srgbClr val="FFFFFF"/>
                </a:solidFill>
                <a:latin typeface="Tahoma"/>
                <a:cs typeface="Tahoma"/>
              </a:rPr>
              <a:t>Property</a:t>
            </a:r>
            <a:r>
              <a:rPr sz="900" spc="-100" dirty="0">
                <a:solidFill>
                  <a:srgbClr val="FFFFFF"/>
                </a:solidFill>
                <a:latin typeface="Tahoma"/>
                <a:cs typeface="Tahoma"/>
              </a:rPr>
              <a:t> </a:t>
            </a:r>
            <a:r>
              <a:rPr sz="900" spc="30" dirty="0">
                <a:solidFill>
                  <a:srgbClr val="FFFFFF"/>
                </a:solidFill>
                <a:latin typeface="Tahoma"/>
                <a:cs typeface="Tahoma"/>
              </a:rPr>
              <a:t>M’ment</a:t>
            </a:r>
            <a:endParaRPr sz="900">
              <a:latin typeface="Tahoma"/>
              <a:cs typeface="Tahoma"/>
            </a:endParaRPr>
          </a:p>
          <a:p>
            <a:pPr marL="101600" indent="-88900">
              <a:lnSpc>
                <a:spcPct val="100000"/>
              </a:lnSpc>
              <a:buChar char="•"/>
              <a:tabLst>
                <a:tab pos="102235" algn="l"/>
              </a:tabLst>
            </a:pPr>
            <a:r>
              <a:rPr sz="900" spc="20" dirty="0">
                <a:solidFill>
                  <a:srgbClr val="FFFFFF"/>
                </a:solidFill>
                <a:latin typeface="Tahoma"/>
                <a:cs typeface="Tahoma"/>
              </a:rPr>
              <a:t>Consultation</a:t>
            </a:r>
            <a:endParaRPr sz="900">
              <a:latin typeface="Tahoma"/>
              <a:cs typeface="Tahoma"/>
            </a:endParaRPr>
          </a:p>
        </p:txBody>
      </p:sp>
      <p:sp>
        <p:nvSpPr>
          <p:cNvPr id="27" name="object 27"/>
          <p:cNvSpPr/>
          <p:nvPr/>
        </p:nvSpPr>
        <p:spPr>
          <a:xfrm>
            <a:off x="3065868" y="2635795"/>
            <a:ext cx="1422400" cy="854710"/>
          </a:xfrm>
          <a:custGeom>
            <a:avLst/>
            <a:gdLst/>
            <a:ahLst/>
            <a:cxnLst/>
            <a:rect l="l" t="t" r="r" b="b"/>
            <a:pathLst>
              <a:path w="1422400" h="854710">
                <a:moveTo>
                  <a:pt x="0" y="854646"/>
                </a:moveTo>
                <a:lnTo>
                  <a:pt x="1421892" y="854646"/>
                </a:lnTo>
                <a:lnTo>
                  <a:pt x="1421892" y="0"/>
                </a:lnTo>
                <a:lnTo>
                  <a:pt x="0" y="0"/>
                </a:lnTo>
                <a:lnTo>
                  <a:pt x="0" y="854646"/>
                </a:lnTo>
                <a:close/>
              </a:path>
            </a:pathLst>
          </a:custGeom>
          <a:solidFill>
            <a:srgbClr val="231F20">
              <a:alpha val="19999"/>
            </a:srgbClr>
          </a:solidFill>
        </p:spPr>
        <p:txBody>
          <a:bodyPr wrap="square" lIns="0" tIns="0" rIns="0" bIns="0" rtlCol="0"/>
          <a:lstStyle/>
          <a:p>
            <a:endParaRPr/>
          </a:p>
        </p:txBody>
      </p:sp>
      <p:sp>
        <p:nvSpPr>
          <p:cNvPr id="28" name="object 28"/>
          <p:cNvSpPr/>
          <p:nvPr/>
        </p:nvSpPr>
        <p:spPr>
          <a:xfrm>
            <a:off x="3116395" y="2632821"/>
            <a:ext cx="1270635" cy="777875"/>
          </a:xfrm>
          <a:custGeom>
            <a:avLst/>
            <a:gdLst/>
            <a:ahLst/>
            <a:cxnLst/>
            <a:rect l="l" t="t" r="r" b="b"/>
            <a:pathLst>
              <a:path w="1270635" h="777875">
                <a:moveTo>
                  <a:pt x="1234198" y="0"/>
                </a:moveTo>
                <a:lnTo>
                  <a:pt x="36004" y="0"/>
                </a:lnTo>
                <a:lnTo>
                  <a:pt x="15189" y="562"/>
                </a:lnTo>
                <a:lnTo>
                  <a:pt x="4500" y="4500"/>
                </a:lnTo>
                <a:lnTo>
                  <a:pt x="562" y="15189"/>
                </a:lnTo>
                <a:lnTo>
                  <a:pt x="0" y="36004"/>
                </a:lnTo>
                <a:lnTo>
                  <a:pt x="0" y="741781"/>
                </a:lnTo>
                <a:lnTo>
                  <a:pt x="562" y="762596"/>
                </a:lnTo>
                <a:lnTo>
                  <a:pt x="4500" y="773285"/>
                </a:lnTo>
                <a:lnTo>
                  <a:pt x="15189" y="777223"/>
                </a:lnTo>
                <a:lnTo>
                  <a:pt x="36004" y="777786"/>
                </a:lnTo>
                <a:lnTo>
                  <a:pt x="1234198" y="777786"/>
                </a:lnTo>
                <a:lnTo>
                  <a:pt x="1255013" y="777223"/>
                </a:lnTo>
                <a:lnTo>
                  <a:pt x="1265702" y="773285"/>
                </a:lnTo>
                <a:lnTo>
                  <a:pt x="1269640" y="762596"/>
                </a:lnTo>
                <a:lnTo>
                  <a:pt x="1270203" y="7417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29" name="object 29"/>
          <p:cNvSpPr txBox="1"/>
          <p:nvPr/>
        </p:nvSpPr>
        <p:spPr>
          <a:xfrm>
            <a:off x="3175699" y="2704821"/>
            <a:ext cx="713740" cy="16891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70" dirty="0">
                <a:solidFill>
                  <a:srgbClr val="FFFFFF"/>
                </a:solidFill>
                <a:latin typeface="Arial"/>
                <a:cs typeface="Arial"/>
              </a:rPr>
              <a:t> </a:t>
            </a:r>
            <a:r>
              <a:rPr sz="900" b="1" spc="-20" dirty="0">
                <a:solidFill>
                  <a:srgbClr val="FFFFFF"/>
                </a:solidFill>
                <a:latin typeface="Arial"/>
                <a:cs typeface="Arial"/>
              </a:rPr>
              <a:t>Bullbars</a:t>
            </a:r>
            <a:endParaRPr sz="900">
              <a:latin typeface="Arial"/>
              <a:cs typeface="Arial"/>
            </a:endParaRPr>
          </a:p>
        </p:txBody>
      </p:sp>
      <p:sp>
        <p:nvSpPr>
          <p:cNvPr id="30" name="object 30"/>
          <p:cNvSpPr txBox="1"/>
          <p:nvPr/>
        </p:nvSpPr>
        <p:spPr>
          <a:xfrm>
            <a:off x="3175699" y="2913981"/>
            <a:ext cx="52959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10" dirty="0">
                <a:solidFill>
                  <a:srgbClr val="FFFFFF"/>
                </a:solidFill>
                <a:latin typeface="Tahoma"/>
                <a:cs typeface="Tahoma"/>
              </a:rPr>
              <a:t>Bullbars</a:t>
            </a:r>
            <a:endParaRPr sz="900">
              <a:latin typeface="Tahoma"/>
              <a:cs typeface="Tahoma"/>
            </a:endParaRPr>
          </a:p>
        </p:txBody>
      </p:sp>
      <p:sp>
        <p:nvSpPr>
          <p:cNvPr id="31" name="object 31"/>
          <p:cNvSpPr txBox="1"/>
          <p:nvPr/>
        </p:nvSpPr>
        <p:spPr>
          <a:xfrm>
            <a:off x="3175699" y="3051141"/>
            <a:ext cx="615315"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dirty="0">
                <a:solidFill>
                  <a:srgbClr val="FFFFFF"/>
                </a:solidFill>
                <a:latin typeface="Tahoma"/>
                <a:cs typeface="Tahoma"/>
              </a:rPr>
              <a:t>Brushrails</a:t>
            </a:r>
            <a:endParaRPr sz="900">
              <a:latin typeface="Tahoma"/>
              <a:cs typeface="Tahoma"/>
            </a:endParaRPr>
          </a:p>
        </p:txBody>
      </p:sp>
      <p:sp>
        <p:nvSpPr>
          <p:cNvPr id="32" name="object 32"/>
          <p:cNvSpPr txBox="1"/>
          <p:nvPr/>
        </p:nvSpPr>
        <p:spPr>
          <a:xfrm>
            <a:off x="3175699" y="3188301"/>
            <a:ext cx="72517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0" dirty="0">
                <a:solidFill>
                  <a:srgbClr val="FFFFFF"/>
                </a:solidFill>
                <a:latin typeface="Tahoma"/>
                <a:cs typeface="Tahoma"/>
              </a:rPr>
              <a:t>Accessories</a:t>
            </a:r>
            <a:endParaRPr sz="900">
              <a:latin typeface="Tahoma"/>
              <a:cs typeface="Tahoma"/>
            </a:endParaRPr>
          </a:p>
        </p:txBody>
      </p:sp>
      <p:sp>
        <p:nvSpPr>
          <p:cNvPr id="33" name="object 33"/>
          <p:cNvSpPr/>
          <p:nvPr/>
        </p:nvSpPr>
        <p:spPr>
          <a:xfrm>
            <a:off x="3065868" y="3490442"/>
            <a:ext cx="1422400" cy="932815"/>
          </a:xfrm>
          <a:custGeom>
            <a:avLst/>
            <a:gdLst/>
            <a:ahLst/>
            <a:cxnLst/>
            <a:rect l="l" t="t" r="r" b="b"/>
            <a:pathLst>
              <a:path w="1422400" h="932814">
                <a:moveTo>
                  <a:pt x="0" y="0"/>
                </a:moveTo>
                <a:lnTo>
                  <a:pt x="1421892" y="0"/>
                </a:lnTo>
                <a:lnTo>
                  <a:pt x="1421892" y="932688"/>
                </a:lnTo>
                <a:lnTo>
                  <a:pt x="0" y="932688"/>
                </a:lnTo>
                <a:lnTo>
                  <a:pt x="0" y="0"/>
                </a:lnTo>
                <a:close/>
              </a:path>
            </a:pathLst>
          </a:custGeom>
          <a:solidFill>
            <a:srgbClr val="231F20">
              <a:alpha val="19999"/>
            </a:srgbClr>
          </a:solidFill>
        </p:spPr>
        <p:txBody>
          <a:bodyPr wrap="square" lIns="0" tIns="0" rIns="0" bIns="0" rtlCol="0"/>
          <a:lstStyle/>
          <a:p>
            <a:endParaRPr/>
          </a:p>
        </p:txBody>
      </p:sp>
      <p:sp>
        <p:nvSpPr>
          <p:cNvPr id="34" name="object 34"/>
          <p:cNvSpPr/>
          <p:nvPr/>
        </p:nvSpPr>
        <p:spPr>
          <a:xfrm>
            <a:off x="3116395" y="3540980"/>
            <a:ext cx="1270635" cy="777875"/>
          </a:xfrm>
          <a:custGeom>
            <a:avLst/>
            <a:gdLst/>
            <a:ahLst/>
            <a:cxnLst/>
            <a:rect l="l" t="t" r="r" b="b"/>
            <a:pathLst>
              <a:path w="1270635" h="777875">
                <a:moveTo>
                  <a:pt x="1234198" y="0"/>
                </a:moveTo>
                <a:lnTo>
                  <a:pt x="36004" y="0"/>
                </a:lnTo>
                <a:lnTo>
                  <a:pt x="15189" y="562"/>
                </a:lnTo>
                <a:lnTo>
                  <a:pt x="4500" y="4500"/>
                </a:lnTo>
                <a:lnTo>
                  <a:pt x="562" y="15189"/>
                </a:lnTo>
                <a:lnTo>
                  <a:pt x="0" y="36004"/>
                </a:lnTo>
                <a:lnTo>
                  <a:pt x="0" y="741781"/>
                </a:lnTo>
                <a:lnTo>
                  <a:pt x="562" y="762596"/>
                </a:lnTo>
                <a:lnTo>
                  <a:pt x="4500" y="773285"/>
                </a:lnTo>
                <a:lnTo>
                  <a:pt x="15189" y="777223"/>
                </a:lnTo>
                <a:lnTo>
                  <a:pt x="36004" y="777786"/>
                </a:lnTo>
                <a:lnTo>
                  <a:pt x="1234198" y="777786"/>
                </a:lnTo>
                <a:lnTo>
                  <a:pt x="1255013" y="777223"/>
                </a:lnTo>
                <a:lnTo>
                  <a:pt x="1265702" y="773285"/>
                </a:lnTo>
                <a:lnTo>
                  <a:pt x="1269640" y="762596"/>
                </a:lnTo>
                <a:lnTo>
                  <a:pt x="1270203" y="7417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35" name="object 35"/>
          <p:cNvSpPr txBox="1"/>
          <p:nvPr/>
        </p:nvSpPr>
        <p:spPr>
          <a:xfrm>
            <a:off x="3175699" y="3612981"/>
            <a:ext cx="893444" cy="65278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55" dirty="0">
                <a:solidFill>
                  <a:srgbClr val="FFFFFF"/>
                </a:solidFill>
                <a:latin typeface="Arial"/>
                <a:cs typeface="Arial"/>
              </a:rPr>
              <a:t> </a:t>
            </a:r>
            <a:r>
              <a:rPr sz="900" b="1" spc="-10" dirty="0">
                <a:solidFill>
                  <a:srgbClr val="FFFFFF"/>
                </a:solidFill>
                <a:latin typeface="Arial"/>
                <a:cs typeface="Arial"/>
              </a:rPr>
              <a:t>Coatings</a:t>
            </a:r>
            <a:endParaRPr sz="900">
              <a:latin typeface="Arial"/>
              <a:cs typeface="Arial"/>
            </a:endParaRPr>
          </a:p>
          <a:p>
            <a:pPr marL="101600" indent="-88900">
              <a:lnSpc>
                <a:spcPct val="100000"/>
              </a:lnSpc>
              <a:spcBef>
                <a:spcPts val="565"/>
              </a:spcBef>
              <a:buChar char="•"/>
              <a:tabLst>
                <a:tab pos="102235" algn="l"/>
              </a:tabLst>
            </a:pPr>
            <a:r>
              <a:rPr sz="900" spc="20" dirty="0">
                <a:solidFill>
                  <a:srgbClr val="FFFFFF"/>
                </a:solidFill>
                <a:latin typeface="Tahoma"/>
                <a:cs typeface="Tahoma"/>
              </a:rPr>
              <a:t>Powdercoating</a:t>
            </a:r>
            <a:endParaRPr sz="900">
              <a:latin typeface="Tahoma"/>
              <a:cs typeface="Tahoma"/>
            </a:endParaRPr>
          </a:p>
          <a:p>
            <a:pPr marL="101600" indent="-88900">
              <a:lnSpc>
                <a:spcPct val="100000"/>
              </a:lnSpc>
              <a:buChar char="•"/>
              <a:tabLst>
                <a:tab pos="102235" algn="l"/>
              </a:tabLst>
            </a:pPr>
            <a:r>
              <a:rPr sz="900" spc="5" dirty="0">
                <a:solidFill>
                  <a:srgbClr val="FFFFFF"/>
                </a:solidFill>
                <a:latin typeface="Tahoma"/>
                <a:cs typeface="Tahoma"/>
              </a:rPr>
              <a:t>Rhino</a:t>
            </a:r>
            <a:r>
              <a:rPr sz="900" spc="-110" dirty="0">
                <a:solidFill>
                  <a:srgbClr val="FFFFFF"/>
                </a:solidFill>
                <a:latin typeface="Tahoma"/>
                <a:cs typeface="Tahoma"/>
              </a:rPr>
              <a:t> </a:t>
            </a:r>
            <a:r>
              <a:rPr sz="900" spc="15" dirty="0">
                <a:solidFill>
                  <a:srgbClr val="FFFFFF"/>
                </a:solidFill>
                <a:latin typeface="Tahoma"/>
                <a:cs typeface="Tahoma"/>
              </a:rPr>
              <a:t>lining</a:t>
            </a:r>
            <a:endParaRPr sz="900">
              <a:latin typeface="Tahoma"/>
              <a:cs typeface="Tahoma"/>
            </a:endParaRPr>
          </a:p>
          <a:p>
            <a:pPr marL="101600" indent="-88900">
              <a:lnSpc>
                <a:spcPct val="100000"/>
              </a:lnSpc>
              <a:buChar char="•"/>
              <a:tabLst>
                <a:tab pos="102235" algn="l"/>
              </a:tabLst>
            </a:pPr>
            <a:r>
              <a:rPr sz="900" spc="20" dirty="0">
                <a:solidFill>
                  <a:srgbClr val="FFFFFF"/>
                </a:solidFill>
                <a:latin typeface="Tahoma"/>
                <a:cs typeface="Tahoma"/>
              </a:rPr>
              <a:t>Sandblasting</a:t>
            </a:r>
            <a:endParaRPr sz="900">
              <a:latin typeface="Tahoma"/>
              <a:cs typeface="Tahoma"/>
            </a:endParaRPr>
          </a:p>
        </p:txBody>
      </p:sp>
      <p:sp>
        <p:nvSpPr>
          <p:cNvPr id="36" name="object 36"/>
          <p:cNvSpPr/>
          <p:nvPr/>
        </p:nvSpPr>
        <p:spPr>
          <a:xfrm>
            <a:off x="309473" y="4176242"/>
            <a:ext cx="1422400" cy="658495"/>
          </a:xfrm>
          <a:custGeom>
            <a:avLst/>
            <a:gdLst/>
            <a:ahLst/>
            <a:cxnLst/>
            <a:rect l="l" t="t" r="r" b="b"/>
            <a:pathLst>
              <a:path w="1422400" h="658495">
                <a:moveTo>
                  <a:pt x="0" y="0"/>
                </a:moveTo>
                <a:lnTo>
                  <a:pt x="1421892" y="0"/>
                </a:lnTo>
                <a:lnTo>
                  <a:pt x="1421892" y="658367"/>
                </a:lnTo>
                <a:lnTo>
                  <a:pt x="0" y="658367"/>
                </a:lnTo>
                <a:lnTo>
                  <a:pt x="0" y="0"/>
                </a:lnTo>
                <a:close/>
              </a:path>
            </a:pathLst>
          </a:custGeom>
          <a:solidFill>
            <a:srgbClr val="231F20">
              <a:alpha val="19999"/>
            </a:srgbClr>
          </a:solidFill>
        </p:spPr>
        <p:txBody>
          <a:bodyPr wrap="square" lIns="0" tIns="0" rIns="0" bIns="0" rtlCol="0"/>
          <a:lstStyle/>
          <a:p>
            <a:endParaRPr/>
          </a:p>
        </p:txBody>
      </p:sp>
      <p:sp>
        <p:nvSpPr>
          <p:cNvPr id="37" name="object 37"/>
          <p:cNvSpPr/>
          <p:nvPr/>
        </p:nvSpPr>
        <p:spPr>
          <a:xfrm>
            <a:off x="359995" y="4226780"/>
            <a:ext cx="1270635" cy="503555"/>
          </a:xfrm>
          <a:custGeom>
            <a:avLst/>
            <a:gdLst/>
            <a:ahLst/>
            <a:cxnLst/>
            <a:rect l="l" t="t" r="r" b="b"/>
            <a:pathLst>
              <a:path w="1270635" h="503554">
                <a:moveTo>
                  <a:pt x="1234198" y="0"/>
                </a:moveTo>
                <a:lnTo>
                  <a:pt x="36004" y="0"/>
                </a:lnTo>
                <a:lnTo>
                  <a:pt x="15189" y="562"/>
                </a:lnTo>
                <a:lnTo>
                  <a:pt x="4500" y="4500"/>
                </a:lnTo>
                <a:lnTo>
                  <a:pt x="562" y="15189"/>
                </a:lnTo>
                <a:lnTo>
                  <a:pt x="0" y="36004"/>
                </a:lnTo>
                <a:lnTo>
                  <a:pt x="0" y="467461"/>
                </a:lnTo>
                <a:lnTo>
                  <a:pt x="562" y="488276"/>
                </a:lnTo>
                <a:lnTo>
                  <a:pt x="4500" y="498965"/>
                </a:lnTo>
                <a:lnTo>
                  <a:pt x="15189" y="502903"/>
                </a:lnTo>
                <a:lnTo>
                  <a:pt x="36004" y="503466"/>
                </a:lnTo>
                <a:lnTo>
                  <a:pt x="1234198" y="503466"/>
                </a:lnTo>
                <a:lnTo>
                  <a:pt x="1255013" y="502903"/>
                </a:lnTo>
                <a:lnTo>
                  <a:pt x="1265702" y="498965"/>
                </a:lnTo>
                <a:lnTo>
                  <a:pt x="1269640" y="488276"/>
                </a:lnTo>
                <a:lnTo>
                  <a:pt x="1270203" y="46746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38" name="object 38"/>
          <p:cNvSpPr txBox="1"/>
          <p:nvPr/>
        </p:nvSpPr>
        <p:spPr>
          <a:xfrm>
            <a:off x="419300" y="4298781"/>
            <a:ext cx="982344" cy="37846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 </a:t>
            </a:r>
            <a:r>
              <a:rPr sz="900" b="1" spc="5" dirty="0">
                <a:solidFill>
                  <a:srgbClr val="FFFFFF"/>
                </a:solidFill>
                <a:latin typeface="Arial"/>
                <a:cs typeface="Arial"/>
              </a:rPr>
              <a:t>Group</a:t>
            </a:r>
            <a:r>
              <a:rPr sz="900" b="1" spc="-65" dirty="0">
                <a:solidFill>
                  <a:srgbClr val="FFFFFF"/>
                </a:solidFill>
                <a:latin typeface="Arial"/>
                <a:cs typeface="Arial"/>
              </a:rPr>
              <a:t> </a:t>
            </a:r>
            <a:r>
              <a:rPr sz="900" b="1" spc="-20" dirty="0">
                <a:solidFill>
                  <a:srgbClr val="FFFFFF"/>
                </a:solidFill>
                <a:latin typeface="Arial"/>
                <a:cs typeface="Arial"/>
              </a:rPr>
              <a:t>Vic</a:t>
            </a:r>
            <a:endParaRPr sz="900">
              <a:latin typeface="Arial"/>
              <a:cs typeface="Arial"/>
            </a:endParaRPr>
          </a:p>
          <a:p>
            <a:pPr marL="101600" indent="-88900">
              <a:lnSpc>
                <a:spcPct val="100000"/>
              </a:lnSpc>
              <a:spcBef>
                <a:spcPts val="565"/>
              </a:spcBef>
              <a:buChar char="•"/>
              <a:tabLst>
                <a:tab pos="102235" algn="l"/>
              </a:tabLst>
            </a:pPr>
            <a:r>
              <a:rPr sz="900" spc="15" dirty="0">
                <a:solidFill>
                  <a:srgbClr val="FFFFFF"/>
                </a:solidFill>
                <a:latin typeface="Tahoma"/>
                <a:cs typeface="Tahoma"/>
              </a:rPr>
              <a:t>Electrical</a:t>
            </a:r>
            <a:endParaRPr sz="900">
              <a:latin typeface="Tahoma"/>
              <a:cs typeface="Tahoma"/>
            </a:endParaRPr>
          </a:p>
        </p:txBody>
      </p:sp>
      <p:sp>
        <p:nvSpPr>
          <p:cNvPr id="39" name="object 39"/>
          <p:cNvSpPr/>
          <p:nvPr/>
        </p:nvSpPr>
        <p:spPr>
          <a:xfrm>
            <a:off x="1687664" y="2100465"/>
            <a:ext cx="1422400" cy="1115695"/>
          </a:xfrm>
          <a:custGeom>
            <a:avLst/>
            <a:gdLst/>
            <a:ahLst/>
            <a:cxnLst/>
            <a:rect l="l" t="t" r="r" b="b"/>
            <a:pathLst>
              <a:path w="1422400" h="1115695">
                <a:moveTo>
                  <a:pt x="0" y="0"/>
                </a:moveTo>
                <a:lnTo>
                  <a:pt x="1421891" y="0"/>
                </a:lnTo>
                <a:lnTo>
                  <a:pt x="1421891" y="1115568"/>
                </a:lnTo>
                <a:lnTo>
                  <a:pt x="0" y="1115568"/>
                </a:lnTo>
                <a:lnTo>
                  <a:pt x="0" y="0"/>
                </a:lnTo>
                <a:close/>
              </a:path>
            </a:pathLst>
          </a:custGeom>
          <a:solidFill>
            <a:srgbClr val="231F20">
              <a:alpha val="19999"/>
            </a:srgbClr>
          </a:solidFill>
        </p:spPr>
        <p:txBody>
          <a:bodyPr wrap="square" lIns="0" tIns="0" rIns="0" bIns="0" rtlCol="0"/>
          <a:lstStyle/>
          <a:p>
            <a:endParaRPr/>
          </a:p>
        </p:txBody>
      </p:sp>
      <p:sp>
        <p:nvSpPr>
          <p:cNvPr id="40" name="object 40"/>
          <p:cNvSpPr/>
          <p:nvPr/>
        </p:nvSpPr>
        <p:spPr>
          <a:xfrm>
            <a:off x="1738195" y="2151001"/>
            <a:ext cx="1270635" cy="963930"/>
          </a:xfrm>
          <a:custGeom>
            <a:avLst/>
            <a:gdLst/>
            <a:ahLst/>
            <a:cxnLst/>
            <a:rect l="l" t="t" r="r" b="b"/>
            <a:pathLst>
              <a:path w="1270635" h="963930">
                <a:moveTo>
                  <a:pt x="1234198" y="0"/>
                </a:moveTo>
                <a:lnTo>
                  <a:pt x="36004" y="0"/>
                </a:lnTo>
                <a:lnTo>
                  <a:pt x="15189" y="562"/>
                </a:lnTo>
                <a:lnTo>
                  <a:pt x="4500" y="4500"/>
                </a:lnTo>
                <a:lnTo>
                  <a:pt x="562" y="15189"/>
                </a:lnTo>
                <a:lnTo>
                  <a:pt x="0" y="36004"/>
                </a:lnTo>
                <a:lnTo>
                  <a:pt x="0" y="927646"/>
                </a:lnTo>
                <a:lnTo>
                  <a:pt x="562" y="948453"/>
                </a:lnTo>
                <a:lnTo>
                  <a:pt x="4500" y="959138"/>
                </a:lnTo>
                <a:lnTo>
                  <a:pt x="15189" y="963075"/>
                </a:lnTo>
                <a:lnTo>
                  <a:pt x="36004" y="963637"/>
                </a:lnTo>
                <a:lnTo>
                  <a:pt x="1234198" y="963637"/>
                </a:lnTo>
                <a:lnTo>
                  <a:pt x="1255013" y="963075"/>
                </a:lnTo>
                <a:lnTo>
                  <a:pt x="1265702" y="959138"/>
                </a:lnTo>
                <a:lnTo>
                  <a:pt x="1269640" y="948453"/>
                </a:lnTo>
                <a:lnTo>
                  <a:pt x="1270203" y="92764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41" name="object 41"/>
          <p:cNvSpPr txBox="1"/>
          <p:nvPr/>
        </p:nvSpPr>
        <p:spPr>
          <a:xfrm>
            <a:off x="2041211" y="2271702"/>
            <a:ext cx="666115" cy="306070"/>
          </a:xfrm>
          <a:prstGeom prst="rect">
            <a:avLst/>
          </a:prstGeom>
        </p:spPr>
        <p:txBody>
          <a:bodyPr vert="horz" wrap="square" lIns="0" tIns="0" rIns="0" bIns="0" rtlCol="0">
            <a:spAutoFit/>
          </a:bodyPr>
          <a:lstStyle/>
          <a:p>
            <a:pPr marL="79375" marR="5080" indent="-67310">
              <a:lnSpc>
                <a:spcPct val="100000"/>
              </a:lnSpc>
            </a:pPr>
            <a:r>
              <a:rPr sz="900" b="1" spc="15" dirty="0">
                <a:solidFill>
                  <a:srgbClr val="FFFFFF"/>
                </a:solidFill>
                <a:latin typeface="Arial"/>
                <a:cs typeface="Arial"/>
              </a:rPr>
              <a:t>Geiger</a:t>
            </a:r>
            <a:r>
              <a:rPr sz="900" b="1" spc="-65" dirty="0">
                <a:solidFill>
                  <a:srgbClr val="FFFFFF"/>
                </a:solidFill>
                <a:latin typeface="Arial"/>
                <a:cs typeface="Arial"/>
              </a:rPr>
              <a:t> </a:t>
            </a:r>
            <a:r>
              <a:rPr sz="900" b="1" spc="-10" dirty="0">
                <a:solidFill>
                  <a:srgbClr val="FFFFFF"/>
                </a:solidFill>
                <a:latin typeface="Arial"/>
                <a:cs typeface="Arial"/>
              </a:rPr>
              <a:t>Fuel  </a:t>
            </a:r>
            <a:r>
              <a:rPr sz="900" b="1" spc="-20" dirty="0">
                <a:solidFill>
                  <a:srgbClr val="FFFFFF"/>
                </a:solidFill>
                <a:latin typeface="Arial"/>
                <a:cs typeface="Arial"/>
              </a:rPr>
              <a:t>Solutions</a:t>
            </a:r>
            <a:endParaRPr sz="900">
              <a:latin typeface="Arial"/>
              <a:cs typeface="Arial"/>
            </a:endParaRPr>
          </a:p>
        </p:txBody>
      </p:sp>
      <p:sp>
        <p:nvSpPr>
          <p:cNvPr id="42" name="object 42"/>
          <p:cNvSpPr txBox="1"/>
          <p:nvPr/>
        </p:nvSpPr>
        <p:spPr>
          <a:xfrm>
            <a:off x="1833500" y="2618022"/>
            <a:ext cx="790575" cy="44323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5" dirty="0">
                <a:solidFill>
                  <a:srgbClr val="FFFFFF"/>
                </a:solidFill>
                <a:latin typeface="Tahoma"/>
                <a:cs typeface="Tahoma"/>
              </a:rPr>
              <a:t>Construction</a:t>
            </a:r>
            <a:endParaRPr sz="900">
              <a:latin typeface="Tahoma"/>
              <a:cs typeface="Tahoma"/>
            </a:endParaRPr>
          </a:p>
          <a:p>
            <a:pPr marL="101600" indent="-88900">
              <a:lnSpc>
                <a:spcPct val="100000"/>
              </a:lnSpc>
              <a:buChar char="•"/>
              <a:tabLst>
                <a:tab pos="102235" algn="l"/>
              </a:tabLst>
            </a:pPr>
            <a:r>
              <a:rPr sz="900" spc="15" dirty="0">
                <a:solidFill>
                  <a:srgbClr val="FFFFFF"/>
                </a:solidFill>
                <a:latin typeface="Tahoma"/>
                <a:cs typeface="Tahoma"/>
              </a:rPr>
              <a:t>Service</a:t>
            </a:r>
            <a:endParaRPr sz="900">
              <a:latin typeface="Tahoma"/>
              <a:cs typeface="Tahoma"/>
            </a:endParaRPr>
          </a:p>
          <a:p>
            <a:pPr marL="101600" indent="-88900">
              <a:lnSpc>
                <a:spcPct val="100000"/>
              </a:lnSpc>
              <a:buChar char="•"/>
              <a:tabLst>
                <a:tab pos="102235" algn="l"/>
              </a:tabLst>
            </a:pPr>
            <a:r>
              <a:rPr sz="900" spc="15" dirty="0">
                <a:solidFill>
                  <a:srgbClr val="FFFFFF"/>
                </a:solidFill>
                <a:latin typeface="Tahoma"/>
                <a:cs typeface="Tahoma"/>
              </a:rPr>
              <a:t>Maintenance</a:t>
            </a:r>
            <a:endParaRPr sz="900">
              <a:latin typeface="Tahoma"/>
              <a:cs typeface="Tahoma"/>
            </a:endParaRPr>
          </a:p>
        </p:txBody>
      </p:sp>
      <p:sp>
        <p:nvSpPr>
          <p:cNvPr id="43" name="object 43"/>
          <p:cNvSpPr/>
          <p:nvPr/>
        </p:nvSpPr>
        <p:spPr>
          <a:xfrm>
            <a:off x="3065868" y="2100871"/>
            <a:ext cx="1378585" cy="535305"/>
          </a:xfrm>
          <a:custGeom>
            <a:avLst/>
            <a:gdLst/>
            <a:ahLst/>
            <a:cxnLst/>
            <a:rect l="l" t="t" r="r" b="b"/>
            <a:pathLst>
              <a:path w="1378585" h="535305">
                <a:moveTo>
                  <a:pt x="0" y="534924"/>
                </a:moveTo>
                <a:lnTo>
                  <a:pt x="1378204" y="534924"/>
                </a:lnTo>
                <a:lnTo>
                  <a:pt x="1378204" y="0"/>
                </a:lnTo>
                <a:lnTo>
                  <a:pt x="0" y="0"/>
                </a:lnTo>
                <a:lnTo>
                  <a:pt x="0" y="534924"/>
                </a:lnTo>
                <a:close/>
              </a:path>
            </a:pathLst>
          </a:custGeom>
          <a:solidFill>
            <a:srgbClr val="231F20">
              <a:alpha val="19999"/>
            </a:srgbClr>
          </a:solidFill>
        </p:spPr>
        <p:txBody>
          <a:bodyPr wrap="square" lIns="0" tIns="0" rIns="0" bIns="0" rtlCol="0"/>
          <a:lstStyle/>
          <a:p>
            <a:endParaRPr/>
          </a:p>
        </p:txBody>
      </p:sp>
      <p:sp>
        <p:nvSpPr>
          <p:cNvPr id="44" name="object 44"/>
          <p:cNvSpPr/>
          <p:nvPr/>
        </p:nvSpPr>
        <p:spPr>
          <a:xfrm>
            <a:off x="3116395" y="2151410"/>
            <a:ext cx="1270635" cy="382905"/>
          </a:xfrm>
          <a:custGeom>
            <a:avLst/>
            <a:gdLst/>
            <a:ahLst/>
            <a:cxnLst/>
            <a:rect l="l" t="t" r="r" b="b"/>
            <a:pathLst>
              <a:path w="1270635" h="382905">
                <a:moveTo>
                  <a:pt x="1234198" y="0"/>
                </a:moveTo>
                <a:lnTo>
                  <a:pt x="36004" y="0"/>
                </a:lnTo>
                <a:lnTo>
                  <a:pt x="15189" y="562"/>
                </a:lnTo>
                <a:lnTo>
                  <a:pt x="4500" y="4500"/>
                </a:lnTo>
                <a:lnTo>
                  <a:pt x="562" y="15189"/>
                </a:lnTo>
                <a:lnTo>
                  <a:pt x="0" y="36004"/>
                </a:lnTo>
                <a:lnTo>
                  <a:pt x="0" y="346481"/>
                </a:lnTo>
                <a:lnTo>
                  <a:pt x="562" y="367296"/>
                </a:lnTo>
                <a:lnTo>
                  <a:pt x="4500" y="377985"/>
                </a:lnTo>
                <a:lnTo>
                  <a:pt x="15189" y="381923"/>
                </a:lnTo>
                <a:lnTo>
                  <a:pt x="36004" y="382485"/>
                </a:lnTo>
                <a:lnTo>
                  <a:pt x="1234198" y="382485"/>
                </a:lnTo>
                <a:lnTo>
                  <a:pt x="1255013" y="381923"/>
                </a:lnTo>
                <a:lnTo>
                  <a:pt x="1265702" y="377985"/>
                </a:lnTo>
                <a:lnTo>
                  <a:pt x="1269640" y="367296"/>
                </a:lnTo>
                <a:lnTo>
                  <a:pt x="1270203" y="346481"/>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45" name="object 45"/>
          <p:cNvSpPr txBox="1"/>
          <p:nvPr/>
        </p:nvSpPr>
        <p:spPr>
          <a:xfrm>
            <a:off x="3441739" y="2264910"/>
            <a:ext cx="619760" cy="16891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75" dirty="0">
                <a:solidFill>
                  <a:srgbClr val="FFFFFF"/>
                </a:solidFill>
                <a:latin typeface="Arial"/>
                <a:cs typeface="Arial"/>
              </a:rPr>
              <a:t> </a:t>
            </a:r>
            <a:r>
              <a:rPr sz="900" b="1" spc="5" dirty="0">
                <a:solidFill>
                  <a:srgbClr val="FFFFFF"/>
                </a:solidFill>
                <a:latin typeface="Arial"/>
                <a:cs typeface="Arial"/>
              </a:rPr>
              <a:t>Group</a:t>
            </a:r>
            <a:endParaRPr sz="900">
              <a:latin typeface="Arial"/>
              <a:cs typeface="Arial"/>
            </a:endParaRPr>
          </a:p>
        </p:txBody>
      </p:sp>
      <p:sp>
        <p:nvSpPr>
          <p:cNvPr id="46" name="object 46"/>
          <p:cNvSpPr/>
          <p:nvPr/>
        </p:nvSpPr>
        <p:spPr>
          <a:xfrm>
            <a:off x="7194118" y="2094115"/>
            <a:ext cx="1591310" cy="548640"/>
          </a:xfrm>
          <a:custGeom>
            <a:avLst/>
            <a:gdLst/>
            <a:ahLst/>
            <a:cxnLst/>
            <a:rect l="l" t="t" r="r" b="b"/>
            <a:pathLst>
              <a:path w="1591309" h="548639">
                <a:moveTo>
                  <a:pt x="0" y="0"/>
                </a:moveTo>
                <a:lnTo>
                  <a:pt x="1591055" y="0"/>
                </a:lnTo>
                <a:lnTo>
                  <a:pt x="1591055" y="548639"/>
                </a:lnTo>
                <a:lnTo>
                  <a:pt x="0" y="548639"/>
                </a:lnTo>
                <a:lnTo>
                  <a:pt x="0" y="0"/>
                </a:lnTo>
                <a:close/>
              </a:path>
            </a:pathLst>
          </a:custGeom>
          <a:solidFill>
            <a:srgbClr val="231F20">
              <a:alpha val="19999"/>
            </a:srgbClr>
          </a:solidFill>
        </p:spPr>
        <p:txBody>
          <a:bodyPr wrap="square" lIns="0" tIns="0" rIns="0" bIns="0" rtlCol="0"/>
          <a:lstStyle/>
          <a:p>
            <a:endParaRPr/>
          </a:p>
        </p:txBody>
      </p:sp>
      <p:sp>
        <p:nvSpPr>
          <p:cNvPr id="47" name="object 47"/>
          <p:cNvSpPr/>
          <p:nvPr/>
        </p:nvSpPr>
        <p:spPr>
          <a:xfrm>
            <a:off x="7250995" y="2151001"/>
            <a:ext cx="1427480" cy="383540"/>
          </a:xfrm>
          <a:custGeom>
            <a:avLst/>
            <a:gdLst/>
            <a:ahLst/>
            <a:cxnLst/>
            <a:rect l="l" t="t" r="r" b="b"/>
            <a:pathLst>
              <a:path w="1427479" h="383539">
                <a:moveTo>
                  <a:pt x="1391310" y="0"/>
                </a:moveTo>
                <a:lnTo>
                  <a:pt x="36004" y="0"/>
                </a:lnTo>
                <a:lnTo>
                  <a:pt x="15189" y="562"/>
                </a:lnTo>
                <a:lnTo>
                  <a:pt x="4500" y="4500"/>
                </a:lnTo>
                <a:lnTo>
                  <a:pt x="562" y="15189"/>
                </a:lnTo>
                <a:lnTo>
                  <a:pt x="0" y="36004"/>
                </a:lnTo>
                <a:lnTo>
                  <a:pt x="0" y="347294"/>
                </a:lnTo>
                <a:lnTo>
                  <a:pt x="562" y="368109"/>
                </a:lnTo>
                <a:lnTo>
                  <a:pt x="4500" y="378798"/>
                </a:lnTo>
                <a:lnTo>
                  <a:pt x="15189" y="382736"/>
                </a:lnTo>
                <a:lnTo>
                  <a:pt x="36004" y="383298"/>
                </a:lnTo>
                <a:lnTo>
                  <a:pt x="1391310" y="383298"/>
                </a:lnTo>
                <a:lnTo>
                  <a:pt x="1412118" y="382736"/>
                </a:lnTo>
                <a:lnTo>
                  <a:pt x="1422803" y="378798"/>
                </a:lnTo>
                <a:lnTo>
                  <a:pt x="1426739" y="368109"/>
                </a:lnTo>
                <a:lnTo>
                  <a:pt x="1427302" y="347294"/>
                </a:lnTo>
                <a:lnTo>
                  <a:pt x="1427302" y="36004"/>
                </a:lnTo>
                <a:lnTo>
                  <a:pt x="1426739" y="15189"/>
                </a:lnTo>
                <a:lnTo>
                  <a:pt x="1422803" y="4500"/>
                </a:lnTo>
                <a:lnTo>
                  <a:pt x="1412118" y="562"/>
                </a:lnTo>
                <a:lnTo>
                  <a:pt x="1391310" y="0"/>
                </a:lnTo>
                <a:close/>
              </a:path>
            </a:pathLst>
          </a:custGeom>
          <a:solidFill>
            <a:srgbClr val="FFFFFF"/>
          </a:solidFill>
        </p:spPr>
        <p:txBody>
          <a:bodyPr wrap="square" lIns="0" tIns="0" rIns="0" bIns="0" rtlCol="0"/>
          <a:lstStyle/>
          <a:p>
            <a:endParaRPr/>
          </a:p>
        </p:txBody>
      </p:sp>
      <p:sp>
        <p:nvSpPr>
          <p:cNvPr id="48" name="object 48"/>
          <p:cNvSpPr txBox="1"/>
          <p:nvPr/>
        </p:nvSpPr>
        <p:spPr>
          <a:xfrm>
            <a:off x="7371723" y="2258151"/>
            <a:ext cx="1186180" cy="168910"/>
          </a:xfrm>
          <a:prstGeom prst="rect">
            <a:avLst/>
          </a:prstGeom>
        </p:spPr>
        <p:txBody>
          <a:bodyPr vert="horz" wrap="square" lIns="0" tIns="0" rIns="0" bIns="0" rtlCol="0">
            <a:spAutoFit/>
          </a:bodyPr>
          <a:lstStyle/>
          <a:p>
            <a:pPr marL="12700">
              <a:lnSpc>
                <a:spcPct val="100000"/>
              </a:lnSpc>
            </a:pPr>
            <a:r>
              <a:rPr sz="900" b="1" dirty="0">
                <a:solidFill>
                  <a:srgbClr val="0089CF"/>
                </a:solidFill>
                <a:latin typeface="Arial"/>
                <a:cs typeface="Arial"/>
              </a:rPr>
              <a:t>Future</a:t>
            </a:r>
            <a:r>
              <a:rPr sz="900" b="1" spc="-65" dirty="0">
                <a:solidFill>
                  <a:srgbClr val="0089CF"/>
                </a:solidFill>
                <a:latin typeface="Arial"/>
                <a:cs typeface="Arial"/>
              </a:rPr>
              <a:t> </a:t>
            </a:r>
            <a:r>
              <a:rPr sz="900" b="1" spc="-10" dirty="0">
                <a:solidFill>
                  <a:srgbClr val="0089CF"/>
                </a:solidFill>
                <a:latin typeface="Arial"/>
                <a:cs typeface="Arial"/>
              </a:rPr>
              <a:t>Acquisitions...</a:t>
            </a:r>
            <a:endParaRPr sz="900">
              <a:latin typeface="Arial"/>
              <a:cs typeface="Arial"/>
            </a:endParaRPr>
          </a:p>
        </p:txBody>
      </p:sp>
      <p:sp>
        <p:nvSpPr>
          <p:cNvPr id="49" name="object 49"/>
          <p:cNvSpPr/>
          <p:nvPr/>
        </p:nvSpPr>
        <p:spPr>
          <a:xfrm>
            <a:off x="7250995" y="2151001"/>
            <a:ext cx="1427480" cy="383540"/>
          </a:xfrm>
          <a:custGeom>
            <a:avLst/>
            <a:gdLst/>
            <a:ahLst/>
            <a:cxnLst/>
            <a:rect l="l" t="t" r="r" b="b"/>
            <a:pathLst>
              <a:path w="1427479" h="383539">
                <a:moveTo>
                  <a:pt x="36004" y="0"/>
                </a:moveTo>
                <a:lnTo>
                  <a:pt x="15189" y="562"/>
                </a:lnTo>
                <a:lnTo>
                  <a:pt x="4500" y="4500"/>
                </a:lnTo>
                <a:lnTo>
                  <a:pt x="562" y="15189"/>
                </a:lnTo>
                <a:lnTo>
                  <a:pt x="0" y="36004"/>
                </a:lnTo>
                <a:lnTo>
                  <a:pt x="0" y="347294"/>
                </a:lnTo>
                <a:lnTo>
                  <a:pt x="562" y="368109"/>
                </a:lnTo>
                <a:lnTo>
                  <a:pt x="4500" y="378798"/>
                </a:lnTo>
                <a:lnTo>
                  <a:pt x="15189" y="382736"/>
                </a:lnTo>
                <a:lnTo>
                  <a:pt x="36004" y="383298"/>
                </a:lnTo>
                <a:lnTo>
                  <a:pt x="1391310" y="383298"/>
                </a:lnTo>
                <a:lnTo>
                  <a:pt x="1412118" y="382736"/>
                </a:lnTo>
                <a:lnTo>
                  <a:pt x="1422803" y="378798"/>
                </a:lnTo>
                <a:lnTo>
                  <a:pt x="1426739" y="368109"/>
                </a:lnTo>
                <a:lnTo>
                  <a:pt x="1427302" y="347294"/>
                </a:lnTo>
                <a:lnTo>
                  <a:pt x="1427302" y="36004"/>
                </a:lnTo>
                <a:lnTo>
                  <a:pt x="1426739" y="15189"/>
                </a:lnTo>
                <a:lnTo>
                  <a:pt x="1422803" y="4500"/>
                </a:lnTo>
                <a:lnTo>
                  <a:pt x="1412118" y="562"/>
                </a:lnTo>
                <a:lnTo>
                  <a:pt x="1391310" y="0"/>
                </a:lnTo>
                <a:lnTo>
                  <a:pt x="36004" y="0"/>
                </a:lnTo>
                <a:close/>
              </a:path>
            </a:pathLst>
          </a:custGeom>
          <a:ln w="12700">
            <a:solidFill>
              <a:srgbClr val="0089CF"/>
            </a:solidFill>
          </a:ln>
        </p:spPr>
        <p:txBody>
          <a:bodyPr wrap="square" lIns="0" tIns="0" rIns="0" bIns="0" rtlCol="0"/>
          <a:lstStyle/>
          <a:p>
            <a:endParaRPr/>
          </a:p>
        </p:txBody>
      </p:sp>
      <p:sp>
        <p:nvSpPr>
          <p:cNvPr id="50" name="object 50"/>
          <p:cNvSpPr/>
          <p:nvPr/>
        </p:nvSpPr>
        <p:spPr>
          <a:xfrm>
            <a:off x="7200468" y="528916"/>
            <a:ext cx="1422400" cy="512445"/>
          </a:xfrm>
          <a:custGeom>
            <a:avLst/>
            <a:gdLst/>
            <a:ahLst/>
            <a:cxnLst/>
            <a:rect l="l" t="t" r="r" b="b"/>
            <a:pathLst>
              <a:path w="1422400" h="512444">
                <a:moveTo>
                  <a:pt x="0" y="0"/>
                </a:moveTo>
                <a:lnTo>
                  <a:pt x="1421892" y="0"/>
                </a:lnTo>
                <a:lnTo>
                  <a:pt x="1421892" y="512063"/>
                </a:lnTo>
                <a:lnTo>
                  <a:pt x="0" y="512063"/>
                </a:lnTo>
                <a:lnTo>
                  <a:pt x="0" y="0"/>
                </a:lnTo>
                <a:close/>
              </a:path>
            </a:pathLst>
          </a:custGeom>
          <a:solidFill>
            <a:srgbClr val="231F20">
              <a:alpha val="19999"/>
            </a:srgbClr>
          </a:solidFill>
        </p:spPr>
        <p:txBody>
          <a:bodyPr wrap="square" lIns="0" tIns="0" rIns="0" bIns="0" rtlCol="0"/>
          <a:lstStyle/>
          <a:p>
            <a:endParaRPr/>
          </a:p>
        </p:txBody>
      </p:sp>
      <p:sp>
        <p:nvSpPr>
          <p:cNvPr id="51" name="object 51"/>
          <p:cNvSpPr/>
          <p:nvPr/>
        </p:nvSpPr>
        <p:spPr>
          <a:xfrm>
            <a:off x="7250995" y="579450"/>
            <a:ext cx="1270635" cy="359410"/>
          </a:xfrm>
          <a:custGeom>
            <a:avLst/>
            <a:gdLst/>
            <a:ahLst/>
            <a:cxnLst/>
            <a:rect l="l" t="t" r="r" b="b"/>
            <a:pathLst>
              <a:path w="1270634" h="359409">
                <a:moveTo>
                  <a:pt x="1234198" y="0"/>
                </a:moveTo>
                <a:lnTo>
                  <a:pt x="36004" y="0"/>
                </a:lnTo>
                <a:lnTo>
                  <a:pt x="15189" y="562"/>
                </a:lnTo>
                <a:lnTo>
                  <a:pt x="4500" y="4500"/>
                </a:lnTo>
                <a:lnTo>
                  <a:pt x="562" y="15189"/>
                </a:lnTo>
                <a:lnTo>
                  <a:pt x="0" y="36004"/>
                </a:lnTo>
                <a:lnTo>
                  <a:pt x="0" y="323392"/>
                </a:lnTo>
                <a:lnTo>
                  <a:pt x="562" y="344207"/>
                </a:lnTo>
                <a:lnTo>
                  <a:pt x="4500" y="354896"/>
                </a:lnTo>
                <a:lnTo>
                  <a:pt x="15189" y="358834"/>
                </a:lnTo>
                <a:lnTo>
                  <a:pt x="36004" y="359397"/>
                </a:lnTo>
                <a:lnTo>
                  <a:pt x="1234198" y="359397"/>
                </a:lnTo>
                <a:lnTo>
                  <a:pt x="1255013" y="358834"/>
                </a:lnTo>
                <a:lnTo>
                  <a:pt x="1265702" y="354896"/>
                </a:lnTo>
                <a:lnTo>
                  <a:pt x="1269640" y="344207"/>
                </a:lnTo>
                <a:lnTo>
                  <a:pt x="1270203" y="323392"/>
                </a:lnTo>
                <a:lnTo>
                  <a:pt x="1270203" y="36004"/>
                </a:lnTo>
                <a:lnTo>
                  <a:pt x="1269640" y="15189"/>
                </a:lnTo>
                <a:lnTo>
                  <a:pt x="1265702" y="4500"/>
                </a:lnTo>
                <a:lnTo>
                  <a:pt x="1255013" y="562"/>
                </a:lnTo>
                <a:lnTo>
                  <a:pt x="1234198" y="0"/>
                </a:lnTo>
                <a:close/>
              </a:path>
            </a:pathLst>
          </a:custGeom>
          <a:solidFill>
            <a:srgbClr val="97999C"/>
          </a:solidFill>
        </p:spPr>
        <p:txBody>
          <a:bodyPr wrap="square" lIns="0" tIns="0" rIns="0" bIns="0" rtlCol="0"/>
          <a:lstStyle/>
          <a:p>
            <a:endParaRPr/>
          </a:p>
        </p:txBody>
      </p:sp>
      <p:sp>
        <p:nvSpPr>
          <p:cNvPr id="52" name="object 52"/>
          <p:cNvSpPr txBox="1"/>
          <p:nvPr/>
        </p:nvSpPr>
        <p:spPr>
          <a:xfrm>
            <a:off x="7200468" y="528916"/>
            <a:ext cx="1422400" cy="512445"/>
          </a:xfrm>
          <a:prstGeom prst="rect">
            <a:avLst/>
          </a:prstGeom>
        </p:spPr>
        <p:txBody>
          <a:bodyPr vert="horz" wrap="square" lIns="0" tIns="5080" rIns="0" bIns="0" rtlCol="0">
            <a:spAutoFit/>
          </a:bodyPr>
          <a:lstStyle/>
          <a:p>
            <a:pPr>
              <a:lnSpc>
                <a:spcPct val="100000"/>
              </a:lnSpc>
              <a:spcBef>
                <a:spcPts val="40"/>
              </a:spcBef>
            </a:pPr>
            <a:endParaRPr sz="1150">
              <a:latin typeface="Times New Roman"/>
              <a:cs typeface="Times New Roman"/>
            </a:endParaRPr>
          </a:p>
          <a:p>
            <a:pPr marL="459105">
              <a:lnSpc>
                <a:spcPct val="100000"/>
              </a:lnSpc>
            </a:pPr>
            <a:r>
              <a:rPr sz="900" b="1" spc="-5" dirty="0">
                <a:solidFill>
                  <a:srgbClr val="FFFFFF"/>
                </a:solidFill>
                <a:latin typeface="Arial"/>
                <a:cs typeface="Arial"/>
              </a:rPr>
              <a:t>Aviation</a:t>
            </a:r>
            <a:endParaRPr sz="900">
              <a:latin typeface="Arial"/>
              <a:cs typeface="Arial"/>
            </a:endParaRPr>
          </a:p>
        </p:txBody>
      </p:sp>
      <p:sp>
        <p:nvSpPr>
          <p:cNvPr id="53" name="object 53"/>
          <p:cNvSpPr/>
          <p:nvPr/>
        </p:nvSpPr>
        <p:spPr>
          <a:xfrm>
            <a:off x="4444072" y="2100465"/>
            <a:ext cx="1378585" cy="978535"/>
          </a:xfrm>
          <a:custGeom>
            <a:avLst/>
            <a:gdLst/>
            <a:ahLst/>
            <a:cxnLst/>
            <a:rect l="l" t="t" r="r" b="b"/>
            <a:pathLst>
              <a:path w="1378585" h="978535">
                <a:moveTo>
                  <a:pt x="0" y="978408"/>
                </a:moveTo>
                <a:lnTo>
                  <a:pt x="1378191" y="978408"/>
                </a:lnTo>
                <a:lnTo>
                  <a:pt x="1378191" y="0"/>
                </a:lnTo>
                <a:lnTo>
                  <a:pt x="0" y="0"/>
                </a:lnTo>
                <a:lnTo>
                  <a:pt x="0" y="978408"/>
                </a:lnTo>
                <a:close/>
              </a:path>
            </a:pathLst>
          </a:custGeom>
          <a:solidFill>
            <a:srgbClr val="231F20">
              <a:alpha val="19999"/>
            </a:srgbClr>
          </a:solidFill>
        </p:spPr>
        <p:txBody>
          <a:bodyPr wrap="square" lIns="0" tIns="0" rIns="0" bIns="0" rtlCol="0"/>
          <a:lstStyle/>
          <a:p>
            <a:endParaRPr/>
          </a:p>
        </p:txBody>
      </p:sp>
      <p:sp>
        <p:nvSpPr>
          <p:cNvPr id="54" name="object 54"/>
          <p:cNvSpPr/>
          <p:nvPr/>
        </p:nvSpPr>
        <p:spPr>
          <a:xfrm>
            <a:off x="4494596" y="2151001"/>
            <a:ext cx="1270635" cy="826769"/>
          </a:xfrm>
          <a:custGeom>
            <a:avLst/>
            <a:gdLst/>
            <a:ahLst/>
            <a:cxnLst/>
            <a:rect l="l" t="t" r="r" b="b"/>
            <a:pathLst>
              <a:path w="1270635" h="826769">
                <a:moveTo>
                  <a:pt x="1234198" y="0"/>
                </a:moveTo>
                <a:lnTo>
                  <a:pt x="36004" y="0"/>
                </a:lnTo>
                <a:lnTo>
                  <a:pt x="15189" y="562"/>
                </a:lnTo>
                <a:lnTo>
                  <a:pt x="4500" y="4500"/>
                </a:lnTo>
                <a:lnTo>
                  <a:pt x="562" y="15189"/>
                </a:lnTo>
                <a:lnTo>
                  <a:pt x="0" y="36004"/>
                </a:lnTo>
                <a:lnTo>
                  <a:pt x="0" y="790486"/>
                </a:lnTo>
                <a:lnTo>
                  <a:pt x="562" y="811293"/>
                </a:lnTo>
                <a:lnTo>
                  <a:pt x="4500" y="821978"/>
                </a:lnTo>
                <a:lnTo>
                  <a:pt x="15189" y="825915"/>
                </a:lnTo>
                <a:lnTo>
                  <a:pt x="36004" y="826477"/>
                </a:lnTo>
                <a:lnTo>
                  <a:pt x="1234198" y="826477"/>
                </a:lnTo>
                <a:lnTo>
                  <a:pt x="1255013" y="825915"/>
                </a:lnTo>
                <a:lnTo>
                  <a:pt x="1265702" y="821978"/>
                </a:lnTo>
                <a:lnTo>
                  <a:pt x="1269640" y="811293"/>
                </a:lnTo>
                <a:lnTo>
                  <a:pt x="1270203" y="79048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55" name="object 55"/>
          <p:cNvSpPr txBox="1"/>
          <p:nvPr/>
        </p:nvSpPr>
        <p:spPr>
          <a:xfrm>
            <a:off x="4818993" y="2271702"/>
            <a:ext cx="621665" cy="168910"/>
          </a:xfrm>
          <a:prstGeom prst="rect">
            <a:avLst/>
          </a:prstGeom>
        </p:spPr>
        <p:txBody>
          <a:bodyPr vert="horz" wrap="square" lIns="0" tIns="0" rIns="0" bIns="0" rtlCol="0">
            <a:spAutoFit/>
          </a:bodyPr>
          <a:lstStyle/>
          <a:p>
            <a:pPr marL="12700">
              <a:lnSpc>
                <a:spcPct val="100000"/>
              </a:lnSpc>
            </a:pPr>
            <a:r>
              <a:rPr sz="900" b="1" spc="-25" dirty="0">
                <a:solidFill>
                  <a:srgbClr val="FFFFFF"/>
                </a:solidFill>
                <a:latin typeface="Arial"/>
                <a:cs typeface="Arial"/>
              </a:rPr>
              <a:t>Sanki</a:t>
            </a:r>
            <a:r>
              <a:rPr sz="900" b="1" spc="-55" dirty="0">
                <a:solidFill>
                  <a:srgbClr val="FFFFFF"/>
                </a:solidFill>
                <a:latin typeface="Arial"/>
                <a:cs typeface="Arial"/>
              </a:rPr>
              <a:t> </a:t>
            </a:r>
            <a:r>
              <a:rPr sz="900" b="1" spc="-40" dirty="0">
                <a:solidFill>
                  <a:srgbClr val="FFFFFF"/>
                </a:solidFill>
                <a:latin typeface="Arial"/>
                <a:cs typeface="Arial"/>
              </a:rPr>
              <a:t>(Aus)</a:t>
            </a:r>
            <a:endParaRPr sz="900">
              <a:latin typeface="Arial"/>
              <a:cs typeface="Arial"/>
            </a:endParaRPr>
          </a:p>
        </p:txBody>
      </p:sp>
      <p:sp>
        <p:nvSpPr>
          <p:cNvPr id="56" name="object 56"/>
          <p:cNvSpPr txBox="1"/>
          <p:nvPr/>
        </p:nvSpPr>
        <p:spPr>
          <a:xfrm>
            <a:off x="4589900" y="2480862"/>
            <a:ext cx="969644" cy="443230"/>
          </a:xfrm>
          <a:prstGeom prst="rect">
            <a:avLst/>
          </a:prstGeom>
        </p:spPr>
        <p:txBody>
          <a:bodyPr vert="horz" wrap="square" lIns="0" tIns="0" rIns="0" bIns="0" rtlCol="0">
            <a:spAutoFit/>
          </a:bodyPr>
          <a:lstStyle/>
          <a:p>
            <a:pPr marL="101600" marR="5080" indent="-88900">
              <a:lnSpc>
                <a:spcPct val="100000"/>
              </a:lnSpc>
              <a:buChar char="•"/>
              <a:tabLst>
                <a:tab pos="102235" algn="l"/>
              </a:tabLst>
            </a:pPr>
            <a:r>
              <a:rPr sz="900" spc="15" dirty="0">
                <a:solidFill>
                  <a:srgbClr val="FFFFFF"/>
                </a:solidFill>
                <a:latin typeface="Tahoma"/>
                <a:cs typeface="Tahoma"/>
              </a:rPr>
              <a:t>Fuel delivery  </a:t>
            </a:r>
            <a:r>
              <a:rPr sz="900" spc="20" dirty="0">
                <a:solidFill>
                  <a:srgbClr val="FFFFFF"/>
                </a:solidFill>
                <a:latin typeface="Tahoma"/>
                <a:cs typeface="Tahoma"/>
              </a:rPr>
              <a:t>devices </a:t>
            </a:r>
            <a:r>
              <a:rPr sz="900" dirty="0">
                <a:solidFill>
                  <a:srgbClr val="FFFFFF"/>
                </a:solidFill>
                <a:latin typeface="Tahoma"/>
                <a:cs typeface="Tahoma"/>
              </a:rPr>
              <a:t>for</a:t>
            </a:r>
            <a:r>
              <a:rPr sz="900" spc="-155" dirty="0">
                <a:solidFill>
                  <a:srgbClr val="FFFFFF"/>
                </a:solidFill>
                <a:latin typeface="Tahoma"/>
                <a:cs typeface="Tahoma"/>
              </a:rPr>
              <a:t> </a:t>
            </a:r>
            <a:r>
              <a:rPr sz="900" spc="5" dirty="0">
                <a:solidFill>
                  <a:srgbClr val="FFFFFF"/>
                </a:solidFill>
                <a:latin typeface="Tahoma"/>
                <a:cs typeface="Tahoma"/>
              </a:rPr>
              <a:t>retail  </a:t>
            </a:r>
            <a:r>
              <a:rPr sz="900" spc="10" dirty="0">
                <a:solidFill>
                  <a:srgbClr val="FFFFFF"/>
                </a:solidFill>
                <a:latin typeface="Tahoma"/>
                <a:cs typeface="Tahoma"/>
              </a:rPr>
              <a:t>fuel</a:t>
            </a:r>
            <a:r>
              <a:rPr sz="900" spc="-135" dirty="0">
                <a:solidFill>
                  <a:srgbClr val="FFFFFF"/>
                </a:solidFill>
                <a:latin typeface="Tahoma"/>
                <a:cs typeface="Tahoma"/>
              </a:rPr>
              <a:t> </a:t>
            </a:r>
            <a:r>
              <a:rPr sz="900" spc="15" dirty="0">
                <a:solidFill>
                  <a:srgbClr val="FFFFFF"/>
                </a:solidFill>
                <a:latin typeface="Tahoma"/>
                <a:cs typeface="Tahoma"/>
              </a:rPr>
              <a:t>industry</a:t>
            </a:r>
            <a:endParaRPr sz="900">
              <a:latin typeface="Tahoma"/>
              <a:cs typeface="Tahoma"/>
            </a:endParaRPr>
          </a:p>
        </p:txBody>
      </p:sp>
      <p:sp>
        <p:nvSpPr>
          <p:cNvPr id="57" name="object 57"/>
          <p:cNvSpPr/>
          <p:nvPr/>
        </p:nvSpPr>
        <p:spPr>
          <a:xfrm>
            <a:off x="3410419" y="309473"/>
            <a:ext cx="2112645" cy="1188720"/>
          </a:xfrm>
          <a:custGeom>
            <a:avLst/>
            <a:gdLst/>
            <a:ahLst/>
            <a:cxnLst/>
            <a:rect l="l" t="t" r="r" b="b"/>
            <a:pathLst>
              <a:path w="2112645" h="1188720">
                <a:moveTo>
                  <a:pt x="0" y="0"/>
                </a:moveTo>
                <a:lnTo>
                  <a:pt x="2112264" y="0"/>
                </a:lnTo>
                <a:lnTo>
                  <a:pt x="2112264" y="1188719"/>
                </a:lnTo>
                <a:lnTo>
                  <a:pt x="0" y="1188719"/>
                </a:lnTo>
                <a:lnTo>
                  <a:pt x="0" y="0"/>
                </a:lnTo>
                <a:close/>
              </a:path>
            </a:pathLst>
          </a:custGeom>
          <a:solidFill>
            <a:srgbClr val="231F20">
              <a:alpha val="19999"/>
            </a:srgbClr>
          </a:solidFill>
        </p:spPr>
        <p:txBody>
          <a:bodyPr wrap="square" lIns="0" tIns="0" rIns="0" bIns="0" rtlCol="0"/>
          <a:lstStyle/>
          <a:p>
            <a:endParaRPr/>
          </a:p>
        </p:txBody>
      </p:sp>
      <p:sp>
        <p:nvSpPr>
          <p:cNvPr id="58" name="object 58"/>
          <p:cNvSpPr/>
          <p:nvPr/>
        </p:nvSpPr>
        <p:spPr>
          <a:xfrm>
            <a:off x="3460945" y="360001"/>
            <a:ext cx="1959610" cy="1036955"/>
          </a:xfrm>
          <a:custGeom>
            <a:avLst/>
            <a:gdLst/>
            <a:ahLst/>
            <a:cxnLst/>
            <a:rect l="l" t="t" r="r" b="b"/>
            <a:pathLst>
              <a:path w="1959610" h="1036955">
                <a:moveTo>
                  <a:pt x="1923300" y="0"/>
                </a:moveTo>
                <a:lnTo>
                  <a:pt x="36004" y="0"/>
                </a:lnTo>
                <a:lnTo>
                  <a:pt x="15189" y="562"/>
                </a:lnTo>
                <a:lnTo>
                  <a:pt x="4500" y="4500"/>
                </a:lnTo>
                <a:lnTo>
                  <a:pt x="562" y="15189"/>
                </a:lnTo>
                <a:lnTo>
                  <a:pt x="0" y="36004"/>
                </a:lnTo>
                <a:lnTo>
                  <a:pt x="0" y="1000798"/>
                </a:lnTo>
                <a:lnTo>
                  <a:pt x="562" y="1021613"/>
                </a:lnTo>
                <a:lnTo>
                  <a:pt x="4500" y="1032302"/>
                </a:lnTo>
                <a:lnTo>
                  <a:pt x="15189" y="1036240"/>
                </a:lnTo>
                <a:lnTo>
                  <a:pt x="36004" y="1036802"/>
                </a:lnTo>
                <a:lnTo>
                  <a:pt x="1923300" y="1036802"/>
                </a:lnTo>
                <a:lnTo>
                  <a:pt x="1944115" y="1036240"/>
                </a:lnTo>
                <a:lnTo>
                  <a:pt x="1954804" y="1032302"/>
                </a:lnTo>
                <a:lnTo>
                  <a:pt x="1958742" y="1021613"/>
                </a:lnTo>
                <a:lnTo>
                  <a:pt x="1959305" y="1000798"/>
                </a:lnTo>
                <a:lnTo>
                  <a:pt x="1959305" y="36004"/>
                </a:lnTo>
                <a:lnTo>
                  <a:pt x="1958742" y="15189"/>
                </a:lnTo>
                <a:lnTo>
                  <a:pt x="1954804" y="4500"/>
                </a:lnTo>
                <a:lnTo>
                  <a:pt x="1944115" y="562"/>
                </a:lnTo>
                <a:lnTo>
                  <a:pt x="1923300" y="0"/>
                </a:lnTo>
                <a:close/>
              </a:path>
            </a:pathLst>
          </a:custGeom>
          <a:solidFill>
            <a:srgbClr val="202120"/>
          </a:solidFill>
        </p:spPr>
        <p:txBody>
          <a:bodyPr wrap="square" lIns="0" tIns="0" rIns="0" bIns="0" rtlCol="0"/>
          <a:lstStyle/>
          <a:p>
            <a:endParaRPr/>
          </a:p>
        </p:txBody>
      </p:sp>
      <p:sp>
        <p:nvSpPr>
          <p:cNvPr id="59" name="object 59"/>
          <p:cNvSpPr/>
          <p:nvPr/>
        </p:nvSpPr>
        <p:spPr>
          <a:xfrm>
            <a:off x="5822264" y="2100465"/>
            <a:ext cx="1422400" cy="1115695"/>
          </a:xfrm>
          <a:custGeom>
            <a:avLst/>
            <a:gdLst/>
            <a:ahLst/>
            <a:cxnLst/>
            <a:rect l="l" t="t" r="r" b="b"/>
            <a:pathLst>
              <a:path w="1422400" h="1115695">
                <a:moveTo>
                  <a:pt x="0" y="0"/>
                </a:moveTo>
                <a:lnTo>
                  <a:pt x="1421892" y="0"/>
                </a:lnTo>
                <a:lnTo>
                  <a:pt x="1421892" y="1115568"/>
                </a:lnTo>
                <a:lnTo>
                  <a:pt x="0" y="1115568"/>
                </a:lnTo>
                <a:lnTo>
                  <a:pt x="0" y="0"/>
                </a:lnTo>
                <a:close/>
              </a:path>
            </a:pathLst>
          </a:custGeom>
          <a:solidFill>
            <a:srgbClr val="231F20">
              <a:alpha val="19999"/>
            </a:srgbClr>
          </a:solidFill>
        </p:spPr>
        <p:txBody>
          <a:bodyPr wrap="square" lIns="0" tIns="0" rIns="0" bIns="0" rtlCol="0"/>
          <a:lstStyle/>
          <a:p>
            <a:endParaRPr/>
          </a:p>
        </p:txBody>
      </p:sp>
      <p:sp>
        <p:nvSpPr>
          <p:cNvPr id="60" name="object 60"/>
          <p:cNvSpPr/>
          <p:nvPr/>
        </p:nvSpPr>
        <p:spPr>
          <a:xfrm>
            <a:off x="5872796" y="2151001"/>
            <a:ext cx="1270635" cy="963930"/>
          </a:xfrm>
          <a:custGeom>
            <a:avLst/>
            <a:gdLst/>
            <a:ahLst/>
            <a:cxnLst/>
            <a:rect l="l" t="t" r="r" b="b"/>
            <a:pathLst>
              <a:path w="1270634" h="963930">
                <a:moveTo>
                  <a:pt x="1234198" y="0"/>
                </a:moveTo>
                <a:lnTo>
                  <a:pt x="36004" y="0"/>
                </a:lnTo>
                <a:lnTo>
                  <a:pt x="15189" y="562"/>
                </a:lnTo>
                <a:lnTo>
                  <a:pt x="4500" y="4500"/>
                </a:lnTo>
                <a:lnTo>
                  <a:pt x="562" y="15189"/>
                </a:lnTo>
                <a:lnTo>
                  <a:pt x="0" y="36004"/>
                </a:lnTo>
                <a:lnTo>
                  <a:pt x="0" y="927646"/>
                </a:lnTo>
                <a:lnTo>
                  <a:pt x="562" y="948453"/>
                </a:lnTo>
                <a:lnTo>
                  <a:pt x="4500" y="959138"/>
                </a:lnTo>
                <a:lnTo>
                  <a:pt x="15189" y="963075"/>
                </a:lnTo>
                <a:lnTo>
                  <a:pt x="36004" y="963637"/>
                </a:lnTo>
                <a:lnTo>
                  <a:pt x="1234198" y="963637"/>
                </a:lnTo>
                <a:lnTo>
                  <a:pt x="1255013" y="963075"/>
                </a:lnTo>
                <a:lnTo>
                  <a:pt x="1265702" y="959138"/>
                </a:lnTo>
                <a:lnTo>
                  <a:pt x="1269640" y="948453"/>
                </a:lnTo>
                <a:lnTo>
                  <a:pt x="1270203" y="92764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61" name="object 61"/>
          <p:cNvSpPr txBox="1"/>
          <p:nvPr/>
        </p:nvSpPr>
        <p:spPr>
          <a:xfrm>
            <a:off x="6382067" y="2271702"/>
            <a:ext cx="252095" cy="168910"/>
          </a:xfrm>
          <a:prstGeom prst="rect">
            <a:avLst/>
          </a:prstGeom>
        </p:spPr>
        <p:txBody>
          <a:bodyPr vert="horz" wrap="square" lIns="0" tIns="0" rIns="0" bIns="0" rtlCol="0">
            <a:spAutoFit/>
          </a:bodyPr>
          <a:lstStyle/>
          <a:p>
            <a:pPr marL="12700">
              <a:lnSpc>
                <a:spcPct val="100000"/>
              </a:lnSpc>
            </a:pPr>
            <a:r>
              <a:rPr sz="900" b="1" spc="-75" dirty="0">
                <a:solidFill>
                  <a:srgbClr val="FFFFFF"/>
                </a:solidFill>
                <a:latin typeface="Arial"/>
                <a:cs typeface="Arial"/>
              </a:rPr>
              <a:t>R</a:t>
            </a:r>
            <a:r>
              <a:rPr sz="900" b="1" spc="30" dirty="0">
                <a:solidFill>
                  <a:srgbClr val="FFFFFF"/>
                </a:solidFill>
                <a:latin typeface="Arial"/>
                <a:cs typeface="Arial"/>
              </a:rPr>
              <a:t>D</a:t>
            </a:r>
            <a:r>
              <a:rPr sz="900" b="1" spc="-85" dirty="0">
                <a:solidFill>
                  <a:srgbClr val="FFFFFF"/>
                </a:solidFill>
                <a:latin typeface="Arial"/>
                <a:cs typeface="Arial"/>
              </a:rPr>
              <a:t>S</a:t>
            </a:r>
            <a:endParaRPr sz="900">
              <a:latin typeface="Arial"/>
              <a:cs typeface="Arial"/>
            </a:endParaRPr>
          </a:p>
        </p:txBody>
      </p:sp>
      <p:sp>
        <p:nvSpPr>
          <p:cNvPr id="62" name="object 62"/>
          <p:cNvSpPr txBox="1"/>
          <p:nvPr/>
        </p:nvSpPr>
        <p:spPr>
          <a:xfrm>
            <a:off x="5968099" y="2480862"/>
            <a:ext cx="963294" cy="580390"/>
          </a:xfrm>
          <a:prstGeom prst="rect">
            <a:avLst/>
          </a:prstGeom>
        </p:spPr>
        <p:txBody>
          <a:bodyPr vert="horz" wrap="square" lIns="0" tIns="0" rIns="0" bIns="0" rtlCol="0">
            <a:spAutoFit/>
          </a:bodyPr>
          <a:lstStyle/>
          <a:p>
            <a:pPr marL="101600" marR="161925" indent="-88900">
              <a:lnSpc>
                <a:spcPct val="100000"/>
              </a:lnSpc>
              <a:buChar char="•"/>
              <a:tabLst>
                <a:tab pos="102235" algn="l"/>
              </a:tabLst>
            </a:pPr>
            <a:r>
              <a:rPr sz="900" spc="10" dirty="0">
                <a:solidFill>
                  <a:srgbClr val="FFFFFF"/>
                </a:solidFill>
                <a:latin typeface="Tahoma"/>
                <a:cs typeface="Tahoma"/>
              </a:rPr>
              <a:t>Rotating</a:t>
            </a:r>
            <a:r>
              <a:rPr sz="900" spc="-80" dirty="0">
                <a:solidFill>
                  <a:srgbClr val="FFFFFF"/>
                </a:solidFill>
                <a:latin typeface="Tahoma"/>
                <a:cs typeface="Tahoma"/>
              </a:rPr>
              <a:t> </a:t>
            </a:r>
            <a:r>
              <a:rPr sz="900" spc="20" dirty="0">
                <a:solidFill>
                  <a:srgbClr val="FFFFFF"/>
                </a:solidFill>
                <a:latin typeface="Tahoma"/>
                <a:cs typeface="Tahoma"/>
              </a:rPr>
              <a:t>Disc  </a:t>
            </a:r>
            <a:r>
              <a:rPr sz="900" dirty="0">
                <a:solidFill>
                  <a:srgbClr val="FFFFFF"/>
                </a:solidFill>
                <a:latin typeface="Tahoma"/>
                <a:cs typeface="Tahoma"/>
              </a:rPr>
              <a:t>Systems</a:t>
            </a:r>
            <a:endParaRPr sz="900">
              <a:latin typeface="Tahoma"/>
              <a:cs typeface="Tahoma"/>
            </a:endParaRPr>
          </a:p>
          <a:p>
            <a:pPr marL="101600" marR="5080" indent="-88900">
              <a:lnSpc>
                <a:spcPct val="100000"/>
              </a:lnSpc>
              <a:buChar char="•"/>
              <a:tabLst>
                <a:tab pos="102235" algn="l"/>
              </a:tabLst>
            </a:pPr>
            <a:r>
              <a:rPr sz="900" spc="5" dirty="0">
                <a:solidFill>
                  <a:srgbClr val="FFFFFF"/>
                </a:solidFill>
                <a:latin typeface="Tahoma"/>
                <a:cs typeface="Tahoma"/>
              </a:rPr>
              <a:t>Water</a:t>
            </a:r>
            <a:r>
              <a:rPr sz="900" spc="-85" dirty="0">
                <a:solidFill>
                  <a:srgbClr val="FFFFFF"/>
                </a:solidFill>
                <a:latin typeface="Tahoma"/>
                <a:cs typeface="Tahoma"/>
              </a:rPr>
              <a:t> </a:t>
            </a:r>
            <a:r>
              <a:rPr sz="900" spc="5" dirty="0">
                <a:solidFill>
                  <a:srgbClr val="FFFFFF"/>
                </a:solidFill>
                <a:latin typeface="Tahoma"/>
                <a:cs typeface="Tahoma"/>
              </a:rPr>
              <a:t>treatment  </a:t>
            </a:r>
            <a:r>
              <a:rPr sz="900" spc="15" dirty="0">
                <a:solidFill>
                  <a:srgbClr val="FFFFFF"/>
                </a:solidFill>
                <a:latin typeface="Tahoma"/>
                <a:cs typeface="Tahoma"/>
              </a:rPr>
              <a:t>solutions</a:t>
            </a:r>
            <a:endParaRPr sz="900">
              <a:latin typeface="Tahoma"/>
              <a:cs typeface="Tahoma"/>
            </a:endParaRPr>
          </a:p>
        </p:txBody>
      </p:sp>
      <p:sp>
        <p:nvSpPr>
          <p:cNvPr id="63" name="object 63"/>
          <p:cNvSpPr/>
          <p:nvPr/>
        </p:nvSpPr>
        <p:spPr>
          <a:xfrm>
            <a:off x="4244382" y="736547"/>
            <a:ext cx="250825" cy="254635"/>
          </a:xfrm>
          <a:custGeom>
            <a:avLst/>
            <a:gdLst/>
            <a:ahLst/>
            <a:cxnLst/>
            <a:rect l="l" t="t" r="r" b="b"/>
            <a:pathLst>
              <a:path w="250825" h="254634">
                <a:moveTo>
                  <a:pt x="78778" y="7378"/>
                </a:moveTo>
                <a:lnTo>
                  <a:pt x="0" y="7378"/>
                </a:lnTo>
                <a:lnTo>
                  <a:pt x="0" y="254546"/>
                </a:lnTo>
                <a:lnTo>
                  <a:pt x="78778" y="254546"/>
                </a:lnTo>
                <a:lnTo>
                  <a:pt x="78778" y="139814"/>
                </a:lnTo>
                <a:lnTo>
                  <a:pt x="82416" y="108899"/>
                </a:lnTo>
                <a:lnTo>
                  <a:pt x="92746" y="87445"/>
                </a:lnTo>
                <a:lnTo>
                  <a:pt x="108894" y="74945"/>
                </a:lnTo>
                <a:lnTo>
                  <a:pt x="129984" y="70891"/>
                </a:lnTo>
                <a:lnTo>
                  <a:pt x="245381" y="70891"/>
                </a:lnTo>
                <a:lnTo>
                  <a:pt x="243708" y="60645"/>
                </a:lnTo>
                <a:lnTo>
                  <a:pt x="225906" y="31013"/>
                </a:lnTo>
                <a:lnTo>
                  <a:pt x="78778" y="31013"/>
                </a:lnTo>
                <a:lnTo>
                  <a:pt x="78778" y="7378"/>
                </a:lnTo>
                <a:close/>
              </a:path>
              <a:path w="250825" h="254634">
                <a:moveTo>
                  <a:pt x="245381" y="70891"/>
                </a:moveTo>
                <a:lnTo>
                  <a:pt x="129984" y="70891"/>
                </a:lnTo>
                <a:lnTo>
                  <a:pt x="147192" y="74422"/>
                </a:lnTo>
                <a:lnTo>
                  <a:pt x="160570" y="84370"/>
                </a:lnTo>
                <a:lnTo>
                  <a:pt x="169241" y="99764"/>
                </a:lnTo>
                <a:lnTo>
                  <a:pt x="172326" y="119633"/>
                </a:lnTo>
                <a:lnTo>
                  <a:pt x="172326" y="254546"/>
                </a:lnTo>
                <a:lnTo>
                  <a:pt x="250609" y="254546"/>
                </a:lnTo>
                <a:lnTo>
                  <a:pt x="250609" y="102895"/>
                </a:lnTo>
                <a:lnTo>
                  <a:pt x="245381" y="70891"/>
                </a:lnTo>
                <a:close/>
              </a:path>
              <a:path w="250825" h="254634">
                <a:moveTo>
                  <a:pt x="154597" y="0"/>
                </a:moveTo>
                <a:lnTo>
                  <a:pt x="132297" y="2075"/>
                </a:lnTo>
                <a:lnTo>
                  <a:pt x="112072" y="8120"/>
                </a:lnTo>
                <a:lnTo>
                  <a:pt x="94155" y="17857"/>
                </a:lnTo>
                <a:lnTo>
                  <a:pt x="78778" y="31013"/>
                </a:lnTo>
                <a:lnTo>
                  <a:pt x="225906" y="31013"/>
                </a:lnTo>
                <a:lnTo>
                  <a:pt x="224205" y="28182"/>
                </a:lnTo>
                <a:lnTo>
                  <a:pt x="193902" y="7353"/>
                </a:lnTo>
                <a:lnTo>
                  <a:pt x="154597" y="0"/>
                </a:lnTo>
                <a:close/>
              </a:path>
            </a:pathLst>
          </a:custGeom>
          <a:solidFill>
            <a:srgbClr val="FFFFFF"/>
          </a:solidFill>
        </p:spPr>
        <p:txBody>
          <a:bodyPr wrap="square" lIns="0" tIns="0" rIns="0" bIns="0" rtlCol="0"/>
          <a:lstStyle/>
          <a:p>
            <a:endParaRPr/>
          </a:p>
        </p:txBody>
      </p:sp>
      <p:sp>
        <p:nvSpPr>
          <p:cNvPr id="64" name="object 64"/>
          <p:cNvSpPr/>
          <p:nvPr/>
        </p:nvSpPr>
        <p:spPr>
          <a:xfrm>
            <a:off x="4812989" y="736538"/>
            <a:ext cx="228600" cy="262255"/>
          </a:xfrm>
          <a:custGeom>
            <a:avLst/>
            <a:gdLst/>
            <a:ahLst/>
            <a:cxnLst/>
            <a:rect l="l" t="t" r="r" b="b"/>
            <a:pathLst>
              <a:path w="228600" h="262255">
                <a:moveTo>
                  <a:pt x="76809" y="174294"/>
                </a:moveTo>
                <a:lnTo>
                  <a:pt x="0" y="190042"/>
                </a:lnTo>
                <a:lnTo>
                  <a:pt x="13516" y="222675"/>
                </a:lnTo>
                <a:lnTo>
                  <a:pt x="39450" y="245011"/>
                </a:lnTo>
                <a:lnTo>
                  <a:pt x="74707" y="257836"/>
                </a:lnTo>
                <a:lnTo>
                  <a:pt x="116192" y="261937"/>
                </a:lnTo>
                <a:lnTo>
                  <a:pt x="161155" y="256620"/>
                </a:lnTo>
                <a:lnTo>
                  <a:pt x="196700" y="240825"/>
                </a:lnTo>
                <a:lnTo>
                  <a:pt x="220058" y="214783"/>
                </a:lnTo>
                <a:lnTo>
                  <a:pt x="222725" y="203339"/>
                </a:lnTo>
                <a:lnTo>
                  <a:pt x="120624" y="203339"/>
                </a:lnTo>
                <a:lnTo>
                  <a:pt x="105331" y="201778"/>
                </a:lnTo>
                <a:lnTo>
                  <a:pt x="92068" y="196756"/>
                </a:lnTo>
                <a:lnTo>
                  <a:pt x="82130" y="187764"/>
                </a:lnTo>
                <a:lnTo>
                  <a:pt x="76809" y="174294"/>
                </a:lnTo>
                <a:close/>
              </a:path>
              <a:path w="228600" h="262255">
                <a:moveTo>
                  <a:pt x="112255" y="0"/>
                </a:moveTo>
                <a:lnTo>
                  <a:pt x="69256" y="5945"/>
                </a:lnTo>
                <a:lnTo>
                  <a:pt x="35629" y="22831"/>
                </a:lnTo>
                <a:lnTo>
                  <a:pt x="13728" y="49227"/>
                </a:lnTo>
                <a:lnTo>
                  <a:pt x="5905" y="83705"/>
                </a:lnTo>
                <a:lnTo>
                  <a:pt x="10698" y="110171"/>
                </a:lnTo>
                <a:lnTo>
                  <a:pt x="24677" y="131095"/>
                </a:lnTo>
                <a:lnTo>
                  <a:pt x="47241" y="146295"/>
                </a:lnTo>
                <a:lnTo>
                  <a:pt x="77787" y="155587"/>
                </a:lnTo>
                <a:lnTo>
                  <a:pt x="128016" y="165430"/>
                </a:lnTo>
                <a:lnTo>
                  <a:pt x="139544" y="168557"/>
                </a:lnTo>
                <a:lnTo>
                  <a:pt x="147151" y="172697"/>
                </a:lnTo>
                <a:lnTo>
                  <a:pt x="151343" y="177756"/>
                </a:lnTo>
                <a:lnTo>
                  <a:pt x="152628" y="183641"/>
                </a:lnTo>
                <a:lnTo>
                  <a:pt x="150535" y="191295"/>
                </a:lnTo>
                <a:lnTo>
                  <a:pt x="144379" y="197558"/>
                </a:lnTo>
                <a:lnTo>
                  <a:pt x="134347" y="201787"/>
                </a:lnTo>
                <a:lnTo>
                  <a:pt x="120624" y="203339"/>
                </a:lnTo>
                <a:lnTo>
                  <a:pt x="222725" y="203339"/>
                </a:lnTo>
                <a:lnTo>
                  <a:pt x="228460" y="178727"/>
                </a:lnTo>
                <a:lnTo>
                  <a:pt x="224344" y="153123"/>
                </a:lnTo>
                <a:lnTo>
                  <a:pt x="211780" y="131581"/>
                </a:lnTo>
                <a:lnTo>
                  <a:pt x="190446" y="115026"/>
                </a:lnTo>
                <a:lnTo>
                  <a:pt x="160020" y="104381"/>
                </a:lnTo>
                <a:lnTo>
                  <a:pt x="101917" y="92557"/>
                </a:lnTo>
                <a:lnTo>
                  <a:pt x="92345" y="89382"/>
                </a:lnTo>
                <a:lnTo>
                  <a:pt x="86653" y="85237"/>
                </a:lnTo>
                <a:lnTo>
                  <a:pt x="83917" y="80447"/>
                </a:lnTo>
                <a:lnTo>
                  <a:pt x="83210" y="75336"/>
                </a:lnTo>
                <a:lnTo>
                  <a:pt x="84618" y="68596"/>
                </a:lnTo>
                <a:lnTo>
                  <a:pt x="89304" y="62410"/>
                </a:lnTo>
                <a:lnTo>
                  <a:pt x="97960" y="57887"/>
                </a:lnTo>
                <a:lnTo>
                  <a:pt x="111277" y="56133"/>
                </a:lnTo>
                <a:lnTo>
                  <a:pt x="217905" y="56133"/>
                </a:lnTo>
                <a:lnTo>
                  <a:pt x="211474" y="41753"/>
                </a:lnTo>
                <a:lnTo>
                  <a:pt x="187775" y="19388"/>
                </a:lnTo>
                <a:lnTo>
                  <a:pt x="154380" y="5054"/>
                </a:lnTo>
                <a:lnTo>
                  <a:pt x="112255" y="0"/>
                </a:lnTo>
                <a:close/>
              </a:path>
              <a:path w="228600" h="262255">
                <a:moveTo>
                  <a:pt x="217905" y="56133"/>
                </a:moveTo>
                <a:lnTo>
                  <a:pt x="111277" y="56133"/>
                </a:lnTo>
                <a:lnTo>
                  <a:pt x="127566" y="58525"/>
                </a:lnTo>
                <a:lnTo>
                  <a:pt x="140073" y="64931"/>
                </a:lnTo>
                <a:lnTo>
                  <a:pt x="148519" y="74200"/>
                </a:lnTo>
                <a:lnTo>
                  <a:pt x="152628" y="85178"/>
                </a:lnTo>
                <a:lnTo>
                  <a:pt x="224510" y="70904"/>
                </a:lnTo>
                <a:lnTo>
                  <a:pt x="217905" y="56133"/>
                </a:lnTo>
                <a:close/>
              </a:path>
            </a:pathLst>
          </a:custGeom>
          <a:solidFill>
            <a:srgbClr val="FFFFFF"/>
          </a:solidFill>
        </p:spPr>
        <p:txBody>
          <a:bodyPr wrap="square" lIns="0" tIns="0" rIns="0" bIns="0" rtlCol="0"/>
          <a:lstStyle/>
          <a:p>
            <a:endParaRPr/>
          </a:p>
        </p:txBody>
      </p:sp>
      <p:sp>
        <p:nvSpPr>
          <p:cNvPr id="65" name="object 65"/>
          <p:cNvSpPr/>
          <p:nvPr/>
        </p:nvSpPr>
        <p:spPr>
          <a:xfrm>
            <a:off x="5053407" y="743438"/>
            <a:ext cx="53975" cy="60960"/>
          </a:xfrm>
          <a:custGeom>
            <a:avLst/>
            <a:gdLst/>
            <a:ahLst/>
            <a:cxnLst/>
            <a:rect l="l" t="t" r="r" b="b"/>
            <a:pathLst>
              <a:path w="53975" h="60959">
                <a:moveTo>
                  <a:pt x="34328" y="12966"/>
                </a:moveTo>
                <a:lnTo>
                  <a:pt x="19545" y="12966"/>
                </a:lnTo>
                <a:lnTo>
                  <a:pt x="19545" y="60363"/>
                </a:lnTo>
                <a:lnTo>
                  <a:pt x="34328" y="60363"/>
                </a:lnTo>
                <a:lnTo>
                  <a:pt x="34328" y="12966"/>
                </a:lnTo>
                <a:close/>
              </a:path>
              <a:path w="53975" h="60959">
                <a:moveTo>
                  <a:pt x="53873" y="0"/>
                </a:moveTo>
                <a:lnTo>
                  <a:pt x="0" y="0"/>
                </a:lnTo>
                <a:lnTo>
                  <a:pt x="0" y="12966"/>
                </a:lnTo>
                <a:lnTo>
                  <a:pt x="53873" y="12966"/>
                </a:lnTo>
                <a:lnTo>
                  <a:pt x="53873" y="0"/>
                </a:lnTo>
                <a:close/>
              </a:path>
            </a:pathLst>
          </a:custGeom>
          <a:solidFill>
            <a:srgbClr val="FFFFFF"/>
          </a:solidFill>
        </p:spPr>
        <p:txBody>
          <a:bodyPr wrap="square" lIns="0" tIns="0" rIns="0" bIns="0" rtlCol="0"/>
          <a:lstStyle/>
          <a:p>
            <a:endParaRPr/>
          </a:p>
        </p:txBody>
      </p:sp>
      <p:sp>
        <p:nvSpPr>
          <p:cNvPr id="66" name="object 66"/>
          <p:cNvSpPr/>
          <p:nvPr/>
        </p:nvSpPr>
        <p:spPr>
          <a:xfrm>
            <a:off x="5115061" y="743426"/>
            <a:ext cx="69850" cy="60960"/>
          </a:xfrm>
          <a:custGeom>
            <a:avLst/>
            <a:gdLst/>
            <a:ahLst/>
            <a:cxnLst/>
            <a:rect l="l" t="t" r="r" b="b"/>
            <a:pathLst>
              <a:path w="69850" h="60959">
                <a:moveTo>
                  <a:pt x="14605" y="0"/>
                </a:moveTo>
                <a:lnTo>
                  <a:pt x="0" y="0"/>
                </a:lnTo>
                <a:lnTo>
                  <a:pt x="0" y="60375"/>
                </a:lnTo>
                <a:lnTo>
                  <a:pt x="14427" y="60375"/>
                </a:lnTo>
                <a:lnTo>
                  <a:pt x="14427" y="28028"/>
                </a:lnTo>
                <a:lnTo>
                  <a:pt x="29437" y="28028"/>
                </a:lnTo>
                <a:lnTo>
                  <a:pt x="14605" y="0"/>
                </a:lnTo>
                <a:close/>
              </a:path>
              <a:path w="69850" h="60959">
                <a:moveTo>
                  <a:pt x="29437" y="28028"/>
                </a:moveTo>
                <a:lnTo>
                  <a:pt x="14427" y="28028"/>
                </a:lnTo>
                <a:lnTo>
                  <a:pt x="31457" y="60375"/>
                </a:lnTo>
                <a:lnTo>
                  <a:pt x="38303" y="60375"/>
                </a:lnTo>
                <a:lnTo>
                  <a:pt x="49927" y="38303"/>
                </a:lnTo>
                <a:lnTo>
                  <a:pt x="34874" y="38303"/>
                </a:lnTo>
                <a:lnTo>
                  <a:pt x="29437" y="28028"/>
                </a:lnTo>
                <a:close/>
              </a:path>
              <a:path w="69850" h="60959">
                <a:moveTo>
                  <a:pt x="69659" y="28206"/>
                </a:moveTo>
                <a:lnTo>
                  <a:pt x="55245" y="28206"/>
                </a:lnTo>
                <a:lnTo>
                  <a:pt x="55245" y="60375"/>
                </a:lnTo>
                <a:lnTo>
                  <a:pt x="69659" y="60375"/>
                </a:lnTo>
                <a:lnTo>
                  <a:pt x="69659" y="28206"/>
                </a:lnTo>
                <a:close/>
              </a:path>
              <a:path w="69850" h="60959">
                <a:moveTo>
                  <a:pt x="69659" y="0"/>
                </a:moveTo>
                <a:lnTo>
                  <a:pt x="55143" y="0"/>
                </a:lnTo>
                <a:lnTo>
                  <a:pt x="34874" y="38303"/>
                </a:lnTo>
                <a:lnTo>
                  <a:pt x="49927" y="38303"/>
                </a:lnTo>
                <a:lnTo>
                  <a:pt x="55245" y="28206"/>
                </a:lnTo>
                <a:lnTo>
                  <a:pt x="69659" y="28206"/>
                </a:lnTo>
                <a:lnTo>
                  <a:pt x="69659" y="0"/>
                </a:lnTo>
                <a:close/>
              </a:path>
            </a:pathLst>
          </a:custGeom>
          <a:solidFill>
            <a:srgbClr val="FFFFFF"/>
          </a:solidFill>
        </p:spPr>
        <p:txBody>
          <a:bodyPr wrap="square" lIns="0" tIns="0" rIns="0" bIns="0" rtlCol="0"/>
          <a:lstStyle/>
          <a:p>
            <a:endParaRPr/>
          </a:p>
        </p:txBody>
      </p:sp>
      <p:sp>
        <p:nvSpPr>
          <p:cNvPr id="67" name="object 67"/>
          <p:cNvSpPr/>
          <p:nvPr/>
        </p:nvSpPr>
        <p:spPr>
          <a:xfrm>
            <a:off x="3825100" y="743254"/>
            <a:ext cx="78740" cy="248285"/>
          </a:xfrm>
          <a:custGeom>
            <a:avLst/>
            <a:gdLst/>
            <a:ahLst/>
            <a:cxnLst/>
            <a:rect l="l" t="t" r="r" b="b"/>
            <a:pathLst>
              <a:path w="78739" h="248284">
                <a:moveTo>
                  <a:pt x="0" y="0"/>
                </a:moveTo>
                <a:lnTo>
                  <a:pt x="78320" y="0"/>
                </a:lnTo>
                <a:lnTo>
                  <a:pt x="78320" y="247865"/>
                </a:lnTo>
                <a:lnTo>
                  <a:pt x="0" y="247865"/>
                </a:lnTo>
                <a:lnTo>
                  <a:pt x="0" y="0"/>
                </a:lnTo>
                <a:close/>
              </a:path>
            </a:pathLst>
          </a:custGeom>
          <a:solidFill>
            <a:srgbClr val="FFFFFF"/>
          </a:solidFill>
        </p:spPr>
        <p:txBody>
          <a:bodyPr wrap="square" lIns="0" tIns="0" rIns="0" bIns="0" rtlCol="0"/>
          <a:lstStyle/>
          <a:p>
            <a:endParaRPr/>
          </a:p>
        </p:txBody>
      </p:sp>
      <p:sp>
        <p:nvSpPr>
          <p:cNvPr id="68" name="object 68"/>
          <p:cNvSpPr/>
          <p:nvPr/>
        </p:nvSpPr>
        <p:spPr>
          <a:xfrm>
            <a:off x="3938825" y="731043"/>
            <a:ext cx="272415" cy="272415"/>
          </a:xfrm>
          <a:custGeom>
            <a:avLst/>
            <a:gdLst/>
            <a:ahLst/>
            <a:cxnLst/>
            <a:rect l="l" t="t" r="r" b="b"/>
            <a:pathLst>
              <a:path w="272414" h="272415">
                <a:moveTo>
                  <a:pt x="136131" y="0"/>
                </a:moveTo>
                <a:lnTo>
                  <a:pt x="93102" y="6941"/>
                </a:lnTo>
                <a:lnTo>
                  <a:pt x="55733" y="26269"/>
                </a:lnTo>
                <a:lnTo>
                  <a:pt x="26265" y="55741"/>
                </a:lnTo>
                <a:lnTo>
                  <a:pt x="6939" y="93114"/>
                </a:lnTo>
                <a:lnTo>
                  <a:pt x="0" y="136144"/>
                </a:lnTo>
                <a:lnTo>
                  <a:pt x="6939" y="179172"/>
                </a:lnTo>
                <a:lnTo>
                  <a:pt x="26265" y="216541"/>
                </a:lnTo>
                <a:lnTo>
                  <a:pt x="55733" y="246010"/>
                </a:lnTo>
                <a:lnTo>
                  <a:pt x="93102" y="265335"/>
                </a:lnTo>
                <a:lnTo>
                  <a:pt x="136131" y="272275"/>
                </a:lnTo>
                <a:lnTo>
                  <a:pt x="179159" y="265335"/>
                </a:lnTo>
                <a:lnTo>
                  <a:pt x="216529" y="246010"/>
                </a:lnTo>
                <a:lnTo>
                  <a:pt x="245997" y="216541"/>
                </a:lnTo>
                <a:lnTo>
                  <a:pt x="254308" y="200469"/>
                </a:lnTo>
                <a:lnTo>
                  <a:pt x="136131" y="200469"/>
                </a:lnTo>
                <a:lnTo>
                  <a:pt x="111247" y="195445"/>
                </a:lnTo>
                <a:lnTo>
                  <a:pt x="90925" y="181743"/>
                </a:lnTo>
                <a:lnTo>
                  <a:pt x="77223" y="161421"/>
                </a:lnTo>
                <a:lnTo>
                  <a:pt x="72199" y="136537"/>
                </a:lnTo>
                <a:lnTo>
                  <a:pt x="77223" y="111648"/>
                </a:lnTo>
                <a:lnTo>
                  <a:pt x="90925" y="91327"/>
                </a:lnTo>
                <a:lnTo>
                  <a:pt x="111247" y="77628"/>
                </a:lnTo>
                <a:lnTo>
                  <a:pt x="136131" y="72605"/>
                </a:lnTo>
                <a:lnTo>
                  <a:pt x="254717" y="72605"/>
                </a:lnTo>
                <a:lnTo>
                  <a:pt x="245997" y="55741"/>
                </a:lnTo>
                <a:lnTo>
                  <a:pt x="216529" y="26269"/>
                </a:lnTo>
                <a:lnTo>
                  <a:pt x="179159" y="6941"/>
                </a:lnTo>
                <a:lnTo>
                  <a:pt x="136131" y="0"/>
                </a:lnTo>
                <a:close/>
              </a:path>
              <a:path w="272414" h="272415">
                <a:moveTo>
                  <a:pt x="254717" y="72605"/>
                </a:moveTo>
                <a:lnTo>
                  <a:pt x="136131" y="72605"/>
                </a:lnTo>
                <a:lnTo>
                  <a:pt x="161015" y="77628"/>
                </a:lnTo>
                <a:lnTo>
                  <a:pt x="181336" y="91327"/>
                </a:lnTo>
                <a:lnTo>
                  <a:pt x="195038" y="111648"/>
                </a:lnTo>
                <a:lnTo>
                  <a:pt x="200063" y="136537"/>
                </a:lnTo>
                <a:lnTo>
                  <a:pt x="195038" y="161421"/>
                </a:lnTo>
                <a:lnTo>
                  <a:pt x="181336" y="181743"/>
                </a:lnTo>
                <a:lnTo>
                  <a:pt x="161015" y="195445"/>
                </a:lnTo>
                <a:lnTo>
                  <a:pt x="136131" y="200469"/>
                </a:lnTo>
                <a:lnTo>
                  <a:pt x="254308" y="200469"/>
                </a:lnTo>
                <a:lnTo>
                  <a:pt x="265322" y="179172"/>
                </a:lnTo>
                <a:lnTo>
                  <a:pt x="272262" y="136144"/>
                </a:lnTo>
                <a:lnTo>
                  <a:pt x="265322" y="93114"/>
                </a:lnTo>
                <a:lnTo>
                  <a:pt x="254717" y="72605"/>
                </a:lnTo>
                <a:close/>
              </a:path>
            </a:pathLst>
          </a:custGeom>
          <a:solidFill>
            <a:srgbClr val="FFFFFF"/>
          </a:solidFill>
        </p:spPr>
        <p:txBody>
          <a:bodyPr wrap="square" lIns="0" tIns="0" rIns="0" bIns="0" rtlCol="0"/>
          <a:lstStyle/>
          <a:p>
            <a:endParaRPr/>
          </a:p>
        </p:txBody>
      </p:sp>
      <p:sp>
        <p:nvSpPr>
          <p:cNvPr id="69" name="object 69"/>
          <p:cNvSpPr/>
          <p:nvPr/>
        </p:nvSpPr>
        <p:spPr>
          <a:xfrm>
            <a:off x="3816746" y="609062"/>
            <a:ext cx="95250" cy="95250"/>
          </a:xfrm>
          <a:custGeom>
            <a:avLst/>
            <a:gdLst/>
            <a:ahLst/>
            <a:cxnLst/>
            <a:rect l="l" t="t" r="r" b="b"/>
            <a:pathLst>
              <a:path w="95250" h="95250">
                <a:moveTo>
                  <a:pt x="47510" y="0"/>
                </a:moveTo>
                <a:lnTo>
                  <a:pt x="29017" y="3733"/>
                </a:lnTo>
                <a:lnTo>
                  <a:pt x="13916" y="13916"/>
                </a:lnTo>
                <a:lnTo>
                  <a:pt x="3733" y="29017"/>
                </a:lnTo>
                <a:lnTo>
                  <a:pt x="0" y="47510"/>
                </a:lnTo>
                <a:lnTo>
                  <a:pt x="3733" y="66001"/>
                </a:lnTo>
                <a:lnTo>
                  <a:pt x="13916" y="81099"/>
                </a:lnTo>
                <a:lnTo>
                  <a:pt x="29017" y="91276"/>
                </a:lnTo>
                <a:lnTo>
                  <a:pt x="47510" y="95008"/>
                </a:lnTo>
                <a:lnTo>
                  <a:pt x="66003" y="91276"/>
                </a:lnTo>
                <a:lnTo>
                  <a:pt x="81105" y="81099"/>
                </a:lnTo>
                <a:lnTo>
                  <a:pt x="91287" y="66001"/>
                </a:lnTo>
                <a:lnTo>
                  <a:pt x="95021" y="47510"/>
                </a:lnTo>
                <a:lnTo>
                  <a:pt x="91287" y="29017"/>
                </a:lnTo>
                <a:lnTo>
                  <a:pt x="81105" y="13916"/>
                </a:lnTo>
                <a:lnTo>
                  <a:pt x="66003" y="3733"/>
                </a:lnTo>
                <a:lnTo>
                  <a:pt x="47510" y="0"/>
                </a:lnTo>
                <a:close/>
              </a:path>
            </a:pathLst>
          </a:custGeom>
          <a:solidFill>
            <a:srgbClr val="FFFFFF"/>
          </a:solidFill>
        </p:spPr>
        <p:txBody>
          <a:bodyPr wrap="square" lIns="0" tIns="0" rIns="0" bIns="0" rtlCol="0"/>
          <a:lstStyle/>
          <a:p>
            <a:endParaRPr/>
          </a:p>
        </p:txBody>
      </p:sp>
      <p:sp>
        <p:nvSpPr>
          <p:cNvPr id="70" name="object 70"/>
          <p:cNvSpPr/>
          <p:nvPr/>
        </p:nvSpPr>
        <p:spPr>
          <a:xfrm>
            <a:off x="4524198" y="731043"/>
            <a:ext cx="272415" cy="272415"/>
          </a:xfrm>
          <a:custGeom>
            <a:avLst/>
            <a:gdLst/>
            <a:ahLst/>
            <a:cxnLst/>
            <a:rect l="l" t="t" r="r" b="b"/>
            <a:pathLst>
              <a:path w="272414" h="272415">
                <a:moveTo>
                  <a:pt x="136143" y="0"/>
                </a:moveTo>
                <a:lnTo>
                  <a:pt x="93114" y="6941"/>
                </a:lnTo>
                <a:lnTo>
                  <a:pt x="55741" y="26269"/>
                </a:lnTo>
                <a:lnTo>
                  <a:pt x="26269" y="55741"/>
                </a:lnTo>
                <a:lnTo>
                  <a:pt x="6941" y="93114"/>
                </a:lnTo>
                <a:lnTo>
                  <a:pt x="0" y="136144"/>
                </a:lnTo>
                <a:lnTo>
                  <a:pt x="6941" y="179172"/>
                </a:lnTo>
                <a:lnTo>
                  <a:pt x="26269" y="216541"/>
                </a:lnTo>
                <a:lnTo>
                  <a:pt x="55741" y="246010"/>
                </a:lnTo>
                <a:lnTo>
                  <a:pt x="93114" y="265335"/>
                </a:lnTo>
                <a:lnTo>
                  <a:pt x="136143" y="272275"/>
                </a:lnTo>
                <a:lnTo>
                  <a:pt x="179172" y="265335"/>
                </a:lnTo>
                <a:lnTo>
                  <a:pt x="216541" y="246010"/>
                </a:lnTo>
                <a:lnTo>
                  <a:pt x="246010" y="216541"/>
                </a:lnTo>
                <a:lnTo>
                  <a:pt x="254321" y="200469"/>
                </a:lnTo>
                <a:lnTo>
                  <a:pt x="136436" y="200469"/>
                </a:lnTo>
                <a:lnTo>
                  <a:pt x="111552" y="195445"/>
                </a:lnTo>
                <a:lnTo>
                  <a:pt x="91230" y="181743"/>
                </a:lnTo>
                <a:lnTo>
                  <a:pt x="77528" y="161421"/>
                </a:lnTo>
                <a:lnTo>
                  <a:pt x="72504" y="136537"/>
                </a:lnTo>
                <a:lnTo>
                  <a:pt x="77528" y="111648"/>
                </a:lnTo>
                <a:lnTo>
                  <a:pt x="91230" y="91327"/>
                </a:lnTo>
                <a:lnTo>
                  <a:pt x="111552" y="77628"/>
                </a:lnTo>
                <a:lnTo>
                  <a:pt x="136436" y="72605"/>
                </a:lnTo>
                <a:lnTo>
                  <a:pt x="254730" y="72605"/>
                </a:lnTo>
                <a:lnTo>
                  <a:pt x="246010" y="55741"/>
                </a:lnTo>
                <a:lnTo>
                  <a:pt x="216541" y="26269"/>
                </a:lnTo>
                <a:lnTo>
                  <a:pt x="179172" y="6941"/>
                </a:lnTo>
                <a:lnTo>
                  <a:pt x="136143" y="0"/>
                </a:lnTo>
                <a:close/>
              </a:path>
              <a:path w="272414" h="272415">
                <a:moveTo>
                  <a:pt x="254730" y="72605"/>
                </a:moveTo>
                <a:lnTo>
                  <a:pt x="136436" y="72605"/>
                </a:lnTo>
                <a:lnTo>
                  <a:pt x="161320" y="77628"/>
                </a:lnTo>
                <a:lnTo>
                  <a:pt x="181641" y="91327"/>
                </a:lnTo>
                <a:lnTo>
                  <a:pt x="195343" y="111648"/>
                </a:lnTo>
                <a:lnTo>
                  <a:pt x="200367" y="136537"/>
                </a:lnTo>
                <a:lnTo>
                  <a:pt x="195343" y="161421"/>
                </a:lnTo>
                <a:lnTo>
                  <a:pt x="181641" y="181743"/>
                </a:lnTo>
                <a:lnTo>
                  <a:pt x="161320" y="195445"/>
                </a:lnTo>
                <a:lnTo>
                  <a:pt x="136436" y="200469"/>
                </a:lnTo>
                <a:lnTo>
                  <a:pt x="254321" y="200469"/>
                </a:lnTo>
                <a:lnTo>
                  <a:pt x="265335" y="179172"/>
                </a:lnTo>
                <a:lnTo>
                  <a:pt x="272275" y="136144"/>
                </a:lnTo>
                <a:lnTo>
                  <a:pt x="265335" y="93114"/>
                </a:lnTo>
                <a:lnTo>
                  <a:pt x="254730" y="72605"/>
                </a:lnTo>
                <a:close/>
              </a:path>
            </a:pathLst>
          </a:custGeom>
          <a:solidFill>
            <a:srgbClr val="FFFFFF"/>
          </a:solidFill>
        </p:spPr>
        <p:txBody>
          <a:bodyPr wrap="square" lIns="0" tIns="0" rIns="0" bIns="0" rtlCol="0"/>
          <a:lstStyle/>
          <a:p>
            <a:endParaRPr/>
          </a:p>
        </p:txBody>
      </p:sp>
      <p:sp>
        <p:nvSpPr>
          <p:cNvPr id="71" name="object 71"/>
          <p:cNvSpPr/>
          <p:nvPr/>
        </p:nvSpPr>
        <p:spPr>
          <a:xfrm>
            <a:off x="3809505" y="1050217"/>
            <a:ext cx="109220" cy="95250"/>
          </a:xfrm>
          <a:custGeom>
            <a:avLst/>
            <a:gdLst/>
            <a:ahLst/>
            <a:cxnLst/>
            <a:rect l="l" t="t" r="r" b="b"/>
            <a:pathLst>
              <a:path w="109220" h="95250">
                <a:moveTo>
                  <a:pt x="31864" y="0"/>
                </a:moveTo>
                <a:lnTo>
                  <a:pt x="0" y="0"/>
                </a:lnTo>
                <a:lnTo>
                  <a:pt x="39217" y="94830"/>
                </a:lnTo>
                <a:lnTo>
                  <a:pt x="69951" y="94830"/>
                </a:lnTo>
                <a:lnTo>
                  <a:pt x="85004" y="58432"/>
                </a:lnTo>
                <a:lnTo>
                  <a:pt x="54673" y="58432"/>
                </a:lnTo>
                <a:lnTo>
                  <a:pt x="31864" y="0"/>
                </a:lnTo>
                <a:close/>
              </a:path>
              <a:path w="109220" h="95250">
                <a:moveTo>
                  <a:pt x="109169" y="0"/>
                </a:moveTo>
                <a:lnTo>
                  <a:pt x="77304" y="0"/>
                </a:lnTo>
                <a:lnTo>
                  <a:pt x="54673" y="58432"/>
                </a:lnTo>
                <a:lnTo>
                  <a:pt x="85004" y="58432"/>
                </a:lnTo>
                <a:lnTo>
                  <a:pt x="109169" y="0"/>
                </a:lnTo>
                <a:close/>
              </a:path>
            </a:pathLst>
          </a:custGeom>
          <a:solidFill>
            <a:srgbClr val="FFFFFF"/>
          </a:solidFill>
        </p:spPr>
        <p:txBody>
          <a:bodyPr wrap="square" lIns="0" tIns="0" rIns="0" bIns="0" rtlCol="0"/>
          <a:lstStyle/>
          <a:p>
            <a:endParaRPr/>
          </a:p>
        </p:txBody>
      </p:sp>
      <p:sp>
        <p:nvSpPr>
          <p:cNvPr id="72" name="object 72"/>
          <p:cNvSpPr/>
          <p:nvPr/>
        </p:nvSpPr>
        <p:spPr>
          <a:xfrm>
            <a:off x="3919451" y="1047569"/>
            <a:ext cx="99060" cy="100330"/>
          </a:xfrm>
          <a:custGeom>
            <a:avLst/>
            <a:gdLst/>
            <a:ahLst/>
            <a:cxnLst/>
            <a:rect l="l" t="t" r="r" b="b"/>
            <a:pathLst>
              <a:path w="99060" h="100330">
                <a:moveTo>
                  <a:pt x="50152" y="0"/>
                </a:moveTo>
                <a:lnTo>
                  <a:pt x="30700" y="3646"/>
                </a:lnTo>
                <a:lnTo>
                  <a:pt x="14751" y="13903"/>
                </a:lnTo>
                <a:lnTo>
                  <a:pt x="3964" y="29746"/>
                </a:lnTo>
                <a:lnTo>
                  <a:pt x="0" y="50152"/>
                </a:lnTo>
                <a:lnTo>
                  <a:pt x="3961" y="70633"/>
                </a:lnTo>
                <a:lnTo>
                  <a:pt x="14727" y="86467"/>
                </a:lnTo>
                <a:lnTo>
                  <a:pt x="30619" y="96683"/>
                </a:lnTo>
                <a:lnTo>
                  <a:pt x="49961" y="100304"/>
                </a:lnTo>
                <a:lnTo>
                  <a:pt x="65302" y="98490"/>
                </a:lnTo>
                <a:lnTo>
                  <a:pt x="78524" y="92998"/>
                </a:lnTo>
                <a:lnTo>
                  <a:pt x="89202" y="83759"/>
                </a:lnTo>
                <a:lnTo>
                  <a:pt x="93681" y="76174"/>
                </a:lnTo>
                <a:lnTo>
                  <a:pt x="49961" y="76174"/>
                </a:lnTo>
                <a:lnTo>
                  <a:pt x="42828" y="74908"/>
                </a:lnTo>
                <a:lnTo>
                  <a:pt x="36880" y="71273"/>
                </a:lnTo>
                <a:lnTo>
                  <a:pt x="32381" y="65517"/>
                </a:lnTo>
                <a:lnTo>
                  <a:pt x="29591" y="57886"/>
                </a:lnTo>
                <a:lnTo>
                  <a:pt x="98983" y="57886"/>
                </a:lnTo>
                <a:lnTo>
                  <a:pt x="98983" y="50152"/>
                </a:lnTo>
                <a:lnTo>
                  <a:pt x="96873" y="39408"/>
                </a:lnTo>
                <a:lnTo>
                  <a:pt x="30162" y="39408"/>
                </a:lnTo>
                <a:lnTo>
                  <a:pt x="32994" y="29794"/>
                </a:lnTo>
                <a:lnTo>
                  <a:pt x="41668" y="24511"/>
                </a:lnTo>
                <a:lnTo>
                  <a:pt x="91723" y="24511"/>
                </a:lnTo>
                <a:lnTo>
                  <a:pt x="84397" y="13479"/>
                </a:lnTo>
                <a:lnTo>
                  <a:pt x="68997" y="3487"/>
                </a:lnTo>
                <a:lnTo>
                  <a:pt x="50152" y="0"/>
                </a:lnTo>
                <a:close/>
              </a:path>
              <a:path w="99060" h="100330">
                <a:moveTo>
                  <a:pt x="70129" y="65227"/>
                </a:moveTo>
                <a:lnTo>
                  <a:pt x="65049" y="74485"/>
                </a:lnTo>
                <a:lnTo>
                  <a:pt x="56934" y="76174"/>
                </a:lnTo>
                <a:lnTo>
                  <a:pt x="93681" y="76174"/>
                </a:lnTo>
                <a:lnTo>
                  <a:pt x="96913" y="70700"/>
                </a:lnTo>
                <a:lnTo>
                  <a:pt x="70129" y="65227"/>
                </a:lnTo>
                <a:close/>
              </a:path>
              <a:path w="99060" h="100330">
                <a:moveTo>
                  <a:pt x="91723" y="24511"/>
                </a:moveTo>
                <a:lnTo>
                  <a:pt x="58826" y="24511"/>
                </a:lnTo>
                <a:lnTo>
                  <a:pt x="66370" y="29222"/>
                </a:lnTo>
                <a:lnTo>
                  <a:pt x="69189" y="39408"/>
                </a:lnTo>
                <a:lnTo>
                  <a:pt x="96873" y="39408"/>
                </a:lnTo>
                <a:lnTo>
                  <a:pt x="94882" y="29269"/>
                </a:lnTo>
                <a:lnTo>
                  <a:pt x="91723" y="24511"/>
                </a:lnTo>
                <a:close/>
              </a:path>
            </a:pathLst>
          </a:custGeom>
          <a:solidFill>
            <a:srgbClr val="FFFFFF"/>
          </a:solidFill>
        </p:spPr>
        <p:txBody>
          <a:bodyPr wrap="square" lIns="0" tIns="0" rIns="0" bIns="0" rtlCol="0"/>
          <a:lstStyle/>
          <a:p>
            <a:endParaRPr/>
          </a:p>
        </p:txBody>
      </p:sp>
      <p:sp>
        <p:nvSpPr>
          <p:cNvPr id="73" name="object 73"/>
          <p:cNvSpPr/>
          <p:nvPr/>
        </p:nvSpPr>
        <p:spPr>
          <a:xfrm>
            <a:off x="4032405" y="1047569"/>
            <a:ext cx="96520" cy="97790"/>
          </a:xfrm>
          <a:custGeom>
            <a:avLst/>
            <a:gdLst/>
            <a:ahLst/>
            <a:cxnLst/>
            <a:rect l="l" t="t" r="r" b="b"/>
            <a:pathLst>
              <a:path w="96520" h="97790">
                <a:moveTo>
                  <a:pt x="30162" y="2832"/>
                </a:moveTo>
                <a:lnTo>
                  <a:pt x="0" y="2832"/>
                </a:lnTo>
                <a:lnTo>
                  <a:pt x="0" y="97485"/>
                </a:lnTo>
                <a:lnTo>
                  <a:pt x="30162" y="97485"/>
                </a:lnTo>
                <a:lnTo>
                  <a:pt x="30162" y="53543"/>
                </a:lnTo>
                <a:lnTo>
                  <a:pt x="31556" y="41704"/>
                </a:lnTo>
                <a:lnTo>
                  <a:pt x="35513" y="33489"/>
                </a:lnTo>
                <a:lnTo>
                  <a:pt x="41697" y="28704"/>
                </a:lnTo>
                <a:lnTo>
                  <a:pt x="49771" y="27152"/>
                </a:lnTo>
                <a:lnTo>
                  <a:pt x="93972" y="27152"/>
                </a:lnTo>
                <a:lnTo>
                  <a:pt x="93331" y="23226"/>
                </a:lnTo>
                <a:lnTo>
                  <a:pt x="86512" y="11874"/>
                </a:lnTo>
                <a:lnTo>
                  <a:pt x="30162" y="11874"/>
                </a:lnTo>
                <a:lnTo>
                  <a:pt x="30162" y="2832"/>
                </a:lnTo>
                <a:close/>
              </a:path>
              <a:path w="96520" h="97790">
                <a:moveTo>
                  <a:pt x="93972" y="27152"/>
                </a:moveTo>
                <a:lnTo>
                  <a:pt x="59397" y="27152"/>
                </a:lnTo>
                <a:lnTo>
                  <a:pt x="65989" y="34696"/>
                </a:lnTo>
                <a:lnTo>
                  <a:pt x="65989" y="97485"/>
                </a:lnTo>
                <a:lnTo>
                  <a:pt x="95973" y="97485"/>
                </a:lnTo>
                <a:lnTo>
                  <a:pt x="95973" y="39408"/>
                </a:lnTo>
                <a:lnTo>
                  <a:pt x="93972" y="27152"/>
                </a:lnTo>
                <a:close/>
              </a:path>
              <a:path w="96520" h="97790">
                <a:moveTo>
                  <a:pt x="59207" y="0"/>
                </a:moveTo>
                <a:lnTo>
                  <a:pt x="50668" y="794"/>
                </a:lnTo>
                <a:lnTo>
                  <a:pt x="42922" y="3108"/>
                </a:lnTo>
                <a:lnTo>
                  <a:pt x="36058" y="6836"/>
                </a:lnTo>
                <a:lnTo>
                  <a:pt x="30162" y="11874"/>
                </a:lnTo>
                <a:lnTo>
                  <a:pt x="86512" y="11874"/>
                </a:lnTo>
                <a:lnTo>
                  <a:pt x="85863" y="10793"/>
                </a:lnTo>
                <a:lnTo>
                  <a:pt x="74258" y="2816"/>
                </a:lnTo>
                <a:lnTo>
                  <a:pt x="59207" y="0"/>
                </a:lnTo>
                <a:close/>
              </a:path>
            </a:pathLst>
          </a:custGeom>
          <a:solidFill>
            <a:srgbClr val="FFFFFF"/>
          </a:solidFill>
        </p:spPr>
        <p:txBody>
          <a:bodyPr wrap="square" lIns="0" tIns="0" rIns="0" bIns="0" rtlCol="0"/>
          <a:lstStyle/>
          <a:p>
            <a:endParaRPr/>
          </a:p>
        </p:txBody>
      </p:sp>
      <p:sp>
        <p:nvSpPr>
          <p:cNvPr id="74" name="object 74"/>
          <p:cNvSpPr/>
          <p:nvPr/>
        </p:nvSpPr>
        <p:spPr>
          <a:xfrm>
            <a:off x="4138383" y="1022495"/>
            <a:ext cx="81280" cy="125730"/>
          </a:xfrm>
          <a:custGeom>
            <a:avLst/>
            <a:gdLst/>
            <a:ahLst/>
            <a:cxnLst/>
            <a:rect l="l" t="t" r="r" b="b"/>
            <a:pathLst>
              <a:path w="81279" h="125730">
                <a:moveTo>
                  <a:pt x="47332" y="51854"/>
                </a:moveTo>
                <a:lnTo>
                  <a:pt x="17157" y="51854"/>
                </a:lnTo>
                <a:lnTo>
                  <a:pt x="17157" y="87668"/>
                </a:lnTo>
                <a:lnTo>
                  <a:pt x="19736" y="104061"/>
                </a:lnTo>
                <a:lnTo>
                  <a:pt x="27178" y="115855"/>
                </a:lnTo>
                <a:lnTo>
                  <a:pt x="39039" y="122983"/>
                </a:lnTo>
                <a:lnTo>
                  <a:pt x="54876" y="125374"/>
                </a:lnTo>
                <a:lnTo>
                  <a:pt x="62411" y="124840"/>
                </a:lnTo>
                <a:lnTo>
                  <a:pt x="69064" y="123369"/>
                </a:lnTo>
                <a:lnTo>
                  <a:pt x="75081" y="121157"/>
                </a:lnTo>
                <a:lnTo>
                  <a:pt x="80708" y="118402"/>
                </a:lnTo>
                <a:lnTo>
                  <a:pt x="74832" y="98424"/>
                </a:lnTo>
                <a:lnTo>
                  <a:pt x="52044" y="98424"/>
                </a:lnTo>
                <a:lnTo>
                  <a:pt x="47332" y="94462"/>
                </a:lnTo>
                <a:lnTo>
                  <a:pt x="47332" y="51854"/>
                </a:lnTo>
                <a:close/>
              </a:path>
              <a:path w="81279" h="125730">
                <a:moveTo>
                  <a:pt x="73723" y="94653"/>
                </a:moveTo>
                <a:lnTo>
                  <a:pt x="69773" y="96913"/>
                </a:lnTo>
                <a:lnTo>
                  <a:pt x="64122" y="98424"/>
                </a:lnTo>
                <a:lnTo>
                  <a:pt x="74832" y="98424"/>
                </a:lnTo>
                <a:lnTo>
                  <a:pt x="73723" y="94653"/>
                </a:lnTo>
                <a:close/>
              </a:path>
              <a:path w="81279" h="125730">
                <a:moveTo>
                  <a:pt x="75234" y="27901"/>
                </a:moveTo>
                <a:lnTo>
                  <a:pt x="0" y="27901"/>
                </a:lnTo>
                <a:lnTo>
                  <a:pt x="0" y="51854"/>
                </a:lnTo>
                <a:lnTo>
                  <a:pt x="75234" y="51854"/>
                </a:lnTo>
                <a:lnTo>
                  <a:pt x="75234" y="27901"/>
                </a:lnTo>
                <a:close/>
              </a:path>
              <a:path w="81279" h="125730">
                <a:moveTo>
                  <a:pt x="47332" y="0"/>
                </a:moveTo>
                <a:lnTo>
                  <a:pt x="17157" y="0"/>
                </a:lnTo>
                <a:lnTo>
                  <a:pt x="17157" y="27901"/>
                </a:lnTo>
                <a:lnTo>
                  <a:pt x="47332" y="27901"/>
                </a:lnTo>
                <a:lnTo>
                  <a:pt x="47332" y="0"/>
                </a:lnTo>
                <a:close/>
              </a:path>
            </a:pathLst>
          </a:custGeom>
          <a:solidFill>
            <a:srgbClr val="FFFFFF"/>
          </a:solidFill>
        </p:spPr>
        <p:txBody>
          <a:bodyPr wrap="square" lIns="0" tIns="0" rIns="0" bIns="0" rtlCol="0"/>
          <a:lstStyle/>
          <a:p>
            <a:endParaRPr/>
          </a:p>
        </p:txBody>
      </p:sp>
      <p:sp>
        <p:nvSpPr>
          <p:cNvPr id="75" name="object 75"/>
          <p:cNvSpPr/>
          <p:nvPr/>
        </p:nvSpPr>
        <p:spPr>
          <a:xfrm>
            <a:off x="4231549" y="1050395"/>
            <a:ext cx="96520" cy="97790"/>
          </a:xfrm>
          <a:custGeom>
            <a:avLst/>
            <a:gdLst/>
            <a:ahLst/>
            <a:cxnLst/>
            <a:rect l="l" t="t" r="r" b="b"/>
            <a:pathLst>
              <a:path w="96520" h="97790">
                <a:moveTo>
                  <a:pt x="29984" y="0"/>
                </a:moveTo>
                <a:lnTo>
                  <a:pt x="0" y="0"/>
                </a:lnTo>
                <a:lnTo>
                  <a:pt x="0" y="58077"/>
                </a:lnTo>
                <a:lnTo>
                  <a:pt x="2642" y="74257"/>
                </a:lnTo>
                <a:lnTo>
                  <a:pt x="10110" y="86685"/>
                </a:lnTo>
                <a:lnTo>
                  <a:pt x="21715" y="94658"/>
                </a:lnTo>
                <a:lnTo>
                  <a:pt x="36766" y="97472"/>
                </a:lnTo>
                <a:lnTo>
                  <a:pt x="45312" y="96677"/>
                </a:lnTo>
                <a:lnTo>
                  <a:pt x="53060" y="94364"/>
                </a:lnTo>
                <a:lnTo>
                  <a:pt x="59922" y="90635"/>
                </a:lnTo>
                <a:lnTo>
                  <a:pt x="65811" y="85597"/>
                </a:lnTo>
                <a:lnTo>
                  <a:pt x="95973" y="85597"/>
                </a:lnTo>
                <a:lnTo>
                  <a:pt x="95973" y="70332"/>
                </a:lnTo>
                <a:lnTo>
                  <a:pt x="36576" y="70332"/>
                </a:lnTo>
                <a:lnTo>
                  <a:pt x="29984" y="62776"/>
                </a:lnTo>
                <a:lnTo>
                  <a:pt x="29984" y="0"/>
                </a:lnTo>
                <a:close/>
              </a:path>
              <a:path w="96520" h="97790">
                <a:moveTo>
                  <a:pt x="95973" y="85597"/>
                </a:moveTo>
                <a:lnTo>
                  <a:pt x="65811" y="85597"/>
                </a:lnTo>
                <a:lnTo>
                  <a:pt x="65811" y="94653"/>
                </a:lnTo>
                <a:lnTo>
                  <a:pt x="95973" y="94653"/>
                </a:lnTo>
                <a:lnTo>
                  <a:pt x="95973" y="85597"/>
                </a:lnTo>
                <a:close/>
              </a:path>
              <a:path w="96520" h="97790">
                <a:moveTo>
                  <a:pt x="95973" y="0"/>
                </a:moveTo>
                <a:lnTo>
                  <a:pt x="65811" y="0"/>
                </a:lnTo>
                <a:lnTo>
                  <a:pt x="65811" y="43929"/>
                </a:lnTo>
                <a:lnTo>
                  <a:pt x="64417" y="55770"/>
                </a:lnTo>
                <a:lnTo>
                  <a:pt x="60459" y="63988"/>
                </a:lnTo>
                <a:lnTo>
                  <a:pt x="54276" y="68778"/>
                </a:lnTo>
                <a:lnTo>
                  <a:pt x="46202" y="70332"/>
                </a:lnTo>
                <a:lnTo>
                  <a:pt x="95973" y="70332"/>
                </a:lnTo>
                <a:lnTo>
                  <a:pt x="95973" y="0"/>
                </a:lnTo>
                <a:close/>
              </a:path>
            </a:pathLst>
          </a:custGeom>
          <a:solidFill>
            <a:srgbClr val="FFFFFF"/>
          </a:solidFill>
        </p:spPr>
        <p:txBody>
          <a:bodyPr wrap="square" lIns="0" tIns="0" rIns="0" bIns="0" rtlCol="0"/>
          <a:lstStyle/>
          <a:p>
            <a:endParaRPr/>
          </a:p>
        </p:txBody>
      </p:sp>
      <p:sp>
        <p:nvSpPr>
          <p:cNvPr id="76" name="object 76"/>
          <p:cNvSpPr/>
          <p:nvPr/>
        </p:nvSpPr>
        <p:spPr>
          <a:xfrm>
            <a:off x="4348463" y="1049077"/>
            <a:ext cx="69850" cy="96520"/>
          </a:xfrm>
          <a:custGeom>
            <a:avLst/>
            <a:gdLst/>
            <a:ahLst/>
            <a:cxnLst/>
            <a:rect l="l" t="t" r="r" b="b"/>
            <a:pathLst>
              <a:path w="69850" h="96519">
                <a:moveTo>
                  <a:pt x="30175" y="1320"/>
                </a:moveTo>
                <a:lnTo>
                  <a:pt x="0" y="1320"/>
                </a:lnTo>
                <a:lnTo>
                  <a:pt x="0" y="95973"/>
                </a:lnTo>
                <a:lnTo>
                  <a:pt x="30175" y="95973"/>
                </a:lnTo>
                <a:lnTo>
                  <a:pt x="30175" y="66370"/>
                </a:lnTo>
                <a:lnTo>
                  <a:pt x="32301" y="50489"/>
                </a:lnTo>
                <a:lnTo>
                  <a:pt x="38563" y="39449"/>
                </a:lnTo>
                <a:lnTo>
                  <a:pt x="48788" y="33005"/>
                </a:lnTo>
                <a:lnTo>
                  <a:pt x="62801" y="30911"/>
                </a:lnTo>
                <a:lnTo>
                  <a:pt x="68262" y="30911"/>
                </a:lnTo>
                <a:lnTo>
                  <a:pt x="68765" y="19418"/>
                </a:lnTo>
                <a:lnTo>
                  <a:pt x="30175" y="19418"/>
                </a:lnTo>
                <a:lnTo>
                  <a:pt x="30175" y="1320"/>
                </a:lnTo>
                <a:close/>
              </a:path>
              <a:path w="69850" h="96519">
                <a:moveTo>
                  <a:pt x="65430" y="0"/>
                </a:moveTo>
                <a:lnTo>
                  <a:pt x="62801" y="0"/>
                </a:lnTo>
                <a:lnTo>
                  <a:pt x="52133" y="1442"/>
                </a:lnTo>
                <a:lnTo>
                  <a:pt x="43235" y="5465"/>
                </a:lnTo>
                <a:lnTo>
                  <a:pt x="35964" y="11610"/>
                </a:lnTo>
                <a:lnTo>
                  <a:pt x="30175" y="19418"/>
                </a:lnTo>
                <a:lnTo>
                  <a:pt x="68765" y="19418"/>
                </a:lnTo>
                <a:lnTo>
                  <a:pt x="69583" y="749"/>
                </a:lnTo>
                <a:lnTo>
                  <a:pt x="67322" y="177"/>
                </a:lnTo>
                <a:lnTo>
                  <a:pt x="65430" y="0"/>
                </a:lnTo>
                <a:close/>
              </a:path>
            </a:pathLst>
          </a:custGeom>
          <a:solidFill>
            <a:srgbClr val="FFFFFF"/>
          </a:solidFill>
        </p:spPr>
        <p:txBody>
          <a:bodyPr wrap="square" lIns="0" tIns="0" rIns="0" bIns="0" rtlCol="0"/>
          <a:lstStyle/>
          <a:p>
            <a:endParaRPr/>
          </a:p>
        </p:txBody>
      </p:sp>
      <p:sp>
        <p:nvSpPr>
          <p:cNvPr id="77" name="object 77"/>
          <p:cNvSpPr/>
          <p:nvPr/>
        </p:nvSpPr>
        <p:spPr>
          <a:xfrm>
            <a:off x="4421830" y="1047569"/>
            <a:ext cx="99060" cy="100330"/>
          </a:xfrm>
          <a:custGeom>
            <a:avLst/>
            <a:gdLst/>
            <a:ahLst/>
            <a:cxnLst/>
            <a:rect l="l" t="t" r="r" b="b"/>
            <a:pathLst>
              <a:path w="99060" h="100330">
                <a:moveTo>
                  <a:pt x="50139" y="0"/>
                </a:moveTo>
                <a:lnTo>
                  <a:pt x="30694" y="3646"/>
                </a:lnTo>
                <a:lnTo>
                  <a:pt x="14749" y="13903"/>
                </a:lnTo>
                <a:lnTo>
                  <a:pt x="3964" y="29746"/>
                </a:lnTo>
                <a:lnTo>
                  <a:pt x="0" y="50152"/>
                </a:lnTo>
                <a:lnTo>
                  <a:pt x="3961" y="70633"/>
                </a:lnTo>
                <a:lnTo>
                  <a:pt x="14727" y="86467"/>
                </a:lnTo>
                <a:lnTo>
                  <a:pt x="30619" y="96683"/>
                </a:lnTo>
                <a:lnTo>
                  <a:pt x="49961" y="100304"/>
                </a:lnTo>
                <a:lnTo>
                  <a:pt x="65307" y="98490"/>
                </a:lnTo>
                <a:lnTo>
                  <a:pt x="78528" y="92998"/>
                </a:lnTo>
                <a:lnTo>
                  <a:pt x="89204" y="83759"/>
                </a:lnTo>
                <a:lnTo>
                  <a:pt x="93682" y="76174"/>
                </a:lnTo>
                <a:lnTo>
                  <a:pt x="49961" y="76174"/>
                </a:lnTo>
                <a:lnTo>
                  <a:pt x="42828" y="74908"/>
                </a:lnTo>
                <a:lnTo>
                  <a:pt x="36880" y="71273"/>
                </a:lnTo>
                <a:lnTo>
                  <a:pt x="32381" y="65517"/>
                </a:lnTo>
                <a:lnTo>
                  <a:pt x="29591" y="57886"/>
                </a:lnTo>
                <a:lnTo>
                  <a:pt x="98983" y="57886"/>
                </a:lnTo>
                <a:lnTo>
                  <a:pt x="98983" y="50152"/>
                </a:lnTo>
                <a:lnTo>
                  <a:pt x="96873" y="39408"/>
                </a:lnTo>
                <a:lnTo>
                  <a:pt x="30162" y="39408"/>
                </a:lnTo>
                <a:lnTo>
                  <a:pt x="32994" y="29794"/>
                </a:lnTo>
                <a:lnTo>
                  <a:pt x="41668" y="24511"/>
                </a:lnTo>
                <a:lnTo>
                  <a:pt x="91722" y="24511"/>
                </a:lnTo>
                <a:lnTo>
                  <a:pt x="84396" y="13479"/>
                </a:lnTo>
                <a:lnTo>
                  <a:pt x="68992" y="3487"/>
                </a:lnTo>
                <a:lnTo>
                  <a:pt x="50139" y="0"/>
                </a:lnTo>
                <a:close/>
              </a:path>
              <a:path w="99060" h="100330">
                <a:moveTo>
                  <a:pt x="70142" y="65227"/>
                </a:moveTo>
                <a:lnTo>
                  <a:pt x="65049" y="74485"/>
                </a:lnTo>
                <a:lnTo>
                  <a:pt x="56934" y="76174"/>
                </a:lnTo>
                <a:lnTo>
                  <a:pt x="93682" y="76174"/>
                </a:lnTo>
                <a:lnTo>
                  <a:pt x="96913" y="70700"/>
                </a:lnTo>
                <a:lnTo>
                  <a:pt x="70142" y="65227"/>
                </a:lnTo>
                <a:close/>
              </a:path>
              <a:path w="99060" h="100330">
                <a:moveTo>
                  <a:pt x="91722" y="24511"/>
                </a:moveTo>
                <a:lnTo>
                  <a:pt x="58826" y="24511"/>
                </a:lnTo>
                <a:lnTo>
                  <a:pt x="66370" y="29222"/>
                </a:lnTo>
                <a:lnTo>
                  <a:pt x="69202" y="39408"/>
                </a:lnTo>
                <a:lnTo>
                  <a:pt x="96873" y="39408"/>
                </a:lnTo>
                <a:lnTo>
                  <a:pt x="94882" y="29269"/>
                </a:lnTo>
                <a:lnTo>
                  <a:pt x="91722" y="24511"/>
                </a:lnTo>
                <a:close/>
              </a:path>
            </a:pathLst>
          </a:custGeom>
          <a:solidFill>
            <a:srgbClr val="FFFFFF"/>
          </a:solidFill>
        </p:spPr>
        <p:txBody>
          <a:bodyPr wrap="square" lIns="0" tIns="0" rIns="0" bIns="0" rtlCol="0"/>
          <a:lstStyle/>
          <a:p>
            <a:endParaRPr/>
          </a:p>
        </p:txBody>
      </p:sp>
      <p:sp>
        <p:nvSpPr>
          <p:cNvPr id="78" name="object 78"/>
          <p:cNvSpPr/>
          <p:nvPr/>
        </p:nvSpPr>
        <p:spPr>
          <a:xfrm>
            <a:off x="4529322" y="1047563"/>
            <a:ext cx="87630" cy="100330"/>
          </a:xfrm>
          <a:custGeom>
            <a:avLst/>
            <a:gdLst/>
            <a:ahLst/>
            <a:cxnLst/>
            <a:rect l="l" t="t" r="r" b="b"/>
            <a:pathLst>
              <a:path w="87629" h="100330">
                <a:moveTo>
                  <a:pt x="29413" y="66751"/>
                </a:moveTo>
                <a:lnTo>
                  <a:pt x="0" y="72783"/>
                </a:lnTo>
                <a:lnTo>
                  <a:pt x="5174" y="85277"/>
                </a:lnTo>
                <a:lnTo>
                  <a:pt x="15106" y="93832"/>
                </a:lnTo>
                <a:lnTo>
                  <a:pt x="28610" y="98745"/>
                </a:lnTo>
                <a:lnTo>
                  <a:pt x="44500" y="100317"/>
                </a:lnTo>
                <a:lnTo>
                  <a:pt x="61713" y="98279"/>
                </a:lnTo>
                <a:lnTo>
                  <a:pt x="75325" y="92228"/>
                </a:lnTo>
                <a:lnTo>
                  <a:pt x="84271" y="82256"/>
                </a:lnTo>
                <a:lnTo>
                  <a:pt x="85293" y="77876"/>
                </a:lnTo>
                <a:lnTo>
                  <a:pt x="38074" y="77876"/>
                </a:lnTo>
                <a:lnTo>
                  <a:pt x="30721" y="74853"/>
                </a:lnTo>
                <a:lnTo>
                  <a:pt x="29413" y="66751"/>
                </a:lnTo>
                <a:close/>
              </a:path>
              <a:path w="87629" h="100330">
                <a:moveTo>
                  <a:pt x="42976" y="0"/>
                </a:moveTo>
                <a:lnTo>
                  <a:pt x="5256" y="18854"/>
                </a:lnTo>
                <a:lnTo>
                  <a:pt x="2364" y="32626"/>
                </a:lnTo>
                <a:lnTo>
                  <a:pt x="4096" y="42191"/>
                </a:lnTo>
                <a:lnTo>
                  <a:pt x="9450" y="50207"/>
                </a:lnTo>
                <a:lnTo>
                  <a:pt x="18092" y="56031"/>
                </a:lnTo>
                <a:lnTo>
                  <a:pt x="29794" y="59588"/>
                </a:lnTo>
                <a:lnTo>
                  <a:pt x="55994" y="64681"/>
                </a:lnTo>
                <a:lnTo>
                  <a:pt x="58445" y="67132"/>
                </a:lnTo>
                <a:lnTo>
                  <a:pt x="58445" y="74485"/>
                </a:lnTo>
                <a:lnTo>
                  <a:pt x="54101" y="77876"/>
                </a:lnTo>
                <a:lnTo>
                  <a:pt x="85293" y="77876"/>
                </a:lnTo>
                <a:lnTo>
                  <a:pt x="87490" y="68452"/>
                </a:lnTo>
                <a:lnTo>
                  <a:pt x="85912" y="58646"/>
                </a:lnTo>
                <a:lnTo>
                  <a:pt x="81099" y="50396"/>
                </a:lnTo>
                <a:lnTo>
                  <a:pt x="72927" y="44057"/>
                </a:lnTo>
                <a:lnTo>
                  <a:pt x="61277" y="39979"/>
                </a:lnTo>
                <a:lnTo>
                  <a:pt x="39027" y="35445"/>
                </a:lnTo>
                <a:lnTo>
                  <a:pt x="32994" y="34137"/>
                </a:lnTo>
                <a:lnTo>
                  <a:pt x="31864" y="31495"/>
                </a:lnTo>
                <a:lnTo>
                  <a:pt x="31864" y="25463"/>
                </a:lnTo>
                <a:lnTo>
                  <a:pt x="34505" y="21501"/>
                </a:lnTo>
                <a:lnTo>
                  <a:pt x="83450" y="21501"/>
                </a:lnTo>
                <a:lnTo>
                  <a:pt x="80983" y="15987"/>
                </a:lnTo>
                <a:lnTo>
                  <a:pt x="71902" y="7423"/>
                </a:lnTo>
                <a:lnTo>
                  <a:pt x="59109" y="1935"/>
                </a:lnTo>
                <a:lnTo>
                  <a:pt x="42976" y="0"/>
                </a:lnTo>
                <a:close/>
              </a:path>
              <a:path w="87629" h="100330">
                <a:moveTo>
                  <a:pt x="83450" y="21501"/>
                </a:moveTo>
                <a:lnTo>
                  <a:pt x="51854" y="21501"/>
                </a:lnTo>
                <a:lnTo>
                  <a:pt x="57505" y="26784"/>
                </a:lnTo>
                <a:lnTo>
                  <a:pt x="58445" y="32626"/>
                </a:lnTo>
                <a:lnTo>
                  <a:pt x="85978" y="27152"/>
                </a:lnTo>
                <a:lnTo>
                  <a:pt x="83450" y="21501"/>
                </a:lnTo>
                <a:close/>
              </a:path>
            </a:pathLst>
          </a:custGeom>
          <a:solidFill>
            <a:srgbClr val="FFFFFF"/>
          </a:solidFill>
        </p:spPr>
        <p:txBody>
          <a:bodyPr wrap="square" lIns="0" tIns="0" rIns="0" bIns="0" rtlCol="0"/>
          <a:lstStyle/>
          <a:p>
            <a:endParaRPr/>
          </a:p>
        </p:txBody>
      </p:sp>
      <p:sp>
        <p:nvSpPr>
          <p:cNvPr id="79" name="object 79"/>
          <p:cNvSpPr/>
          <p:nvPr/>
        </p:nvSpPr>
        <p:spPr>
          <a:xfrm>
            <a:off x="4156412" y="4884680"/>
            <a:ext cx="158115" cy="160655"/>
          </a:xfrm>
          <a:custGeom>
            <a:avLst/>
            <a:gdLst/>
            <a:ahLst/>
            <a:cxnLst/>
            <a:rect l="l" t="t" r="r" b="b"/>
            <a:pathLst>
              <a:path w="158114" h="160654">
                <a:moveTo>
                  <a:pt x="49669" y="4648"/>
                </a:moveTo>
                <a:lnTo>
                  <a:pt x="0" y="4648"/>
                </a:lnTo>
                <a:lnTo>
                  <a:pt x="0" y="160451"/>
                </a:lnTo>
                <a:lnTo>
                  <a:pt x="49669" y="160451"/>
                </a:lnTo>
                <a:lnTo>
                  <a:pt x="49669" y="88138"/>
                </a:lnTo>
                <a:lnTo>
                  <a:pt x="51961" y="68646"/>
                </a:lnTo>
                <a:lnTo>
                  <a:pt x="58470" y="55122"/>
                </a:lnTo>
                <a:lnTo>
                  <a:pt x="68647" y="47245"/>
                </a:lnTo>
                <a:lnTo>
                  <a:pt x="81940" y="44691"/>
                </a:lnTo>
                <a:lnTo>
                  <a:pt x="154681" y="44691"/>
                </a:lnTo>
                <a:lnTo>
                  <a:pt x="153625" y="38227"/>
                </a:lnTo>
                <a:lnTo>
                  <a:pt x="142402" y="19545"/>
                </a:lnTo>
                <a:lnTo>
                  <a:pt x="49669" y="19545"/>
                </a:lnTo>
                <a:lnTo>
                  <a:pt x="49669" y="4648"/>
                </a:lnTo>
                <a:close/>
              </a:path>
              <a:path w="158114" h="160654">
                <a:moveTo>
                  <a:pt x="154681" y="44691"/>
                </a:moveTo>
                <a:lnTo>
                  <a:pt x="81940" y="44691"/>
                </a:lnTo>
                <a:lnTo>
                  <a:pt x="92787" y="46916"/>
                </a:lnTo>
                <a:lnTo>
                  <a:pt x="101222" y="53184"/>
                </a:lnTo>
                <a:lnTo>
                  <a:pt x="106689" y="62886"/>
                </a:lnTo>
                <a:lnTo>
                  <a:pt x="108635" y="75412"/>
                </a:lnTo>
                <a:lnTo>
                  <a:pt x="108635" y="160451"/>
                </a:lnTo>
                <a:lnTo>
                  <a:pt x="157975" y="160451"/>
                </a:lnTo>
                <a:lnTo>
                  <a:pt x="157975" y="64858"/>
                </a:lnTo>
                <a:lnTo>
                  <a:pt x="154681" y="44691"/>
                </a:lnTo>
                <a:close/>
              </a:path>
              <a:path w="158114" h="160654">
                <a:moveTo>
                  <a:pt x="97459" y="0"/>
                </a:moveTo>
                <a:lnTo>
                  <a:pt x="83398" y="1309"/>
                </a:lnTo>
                <a:lnTo>
                  <a:pt x="70650" y="5119"/>
                </a:lnTo>
                <a:lnTo>
                  <a:pt x="59358" y="11256"/>
                </a:lnTo>
                <a:lnTo>
                  <a:pt x="49669" y="19545"/>
                </a:lnTo>
                <a:lnTo>
                  <a:pt x="142402" y="19545"/>
                </a:lnTo>
                <a:lnTo>
                  <a:pt x="141333" y="17765"/>
                </a:lnTo>
                <a:lnTo>
                  <a:pt x="122233" y="4635"/>
                </a:lnTo>
                <a:lnTo>
                  <a:pt x="97459" y="0"/>
                </a:lnTo>
                <a:close/>
              </a:path>
            </a:pathLst>
          </a:custGeom>
          <a:solidFill>
            <a:srgbClr val="8E9C9C"/>
          </a:solidFill>
        </p:spPr>
        <p:txBody>
          <a:bodyPr wrap="square" lIns="0" tIns="0" rIns="0" bIns="0" rtlCol="0"/>
          <a:lstStyle/>
          <a:p>
            <a:endParaRPr/>
          </a:p>
        </p:txBody>
      </p:sp>
      <p:sp>
        <p:nvSpPr>
          <p:cNvPr id="80" name="object 80"/>
          <p:cNvSpPr/>
          <p:nvPr/>
        </p:nvSpPr>
        <p:spPr>
          <a:xfrm>
            <a:off x="4514837" y="4884675"/>
            <a:ext cx="144145" cy="165100"/>
          </a:xfrm>
          <a:custGeom>
            <a:avLst/>
            <a:gdLst/>
            <a:ahLst/>
            <a:cxnLst/>
            <a:rect l="l" t="t" r="r" b="b"/>
            <a:pathLst>
              <a:path w="144145" h="165100">
                <a:moveTo>
                  <a:pt x="48425" y="109867"/>
                </a:moveTo>
                <a:lnTo>
                  <a:pt x="0" y="119799"/>
                </a:lnTo>
                <a:lnTo>
                  <a:pt x="8524" y="140364"/>
                </a:lnTo>
                <a:lnTo>
                  <a:pt x="24872" y="154443"/>
                </a:lnTo>
                <a:lnTo>
                  <a:pt x="47098" y="162527"/>
                </a:lnTo>
                <a:lnTo>
                  <a:pt x="73253" y="165112"/>
                </a:lnTo>
                <a:lnTo>
                  <a:pt x="101594" y="161762"/>
                </a:lnTo>
                <a:lnTo>
                  <a:pt x="123999" y="151807"/>
                </a:lnTo>
                <a:lnTo>
                  <a:pt x="138722" y="135392"/>
                </a:lnTo>
                <a:lnTo>
                  <a:pt x="140402" y="128181"/>
                </a:lnTo>
                <a:lnTo>
                  <a:pt x="76047" y="128181"/>
                </a:lnTo>
                <a:lnTo>
                  <a:pt x="66405" y="127196"/>
                </a:lnTo>
                <a:lnTo>
                  <a:pt x="58045" y="124029"/>
                </a:lnTo>
                <a:lnTo>
                  <a:pt x="51780" y="118360"/>
                </a:lnTo>
                <a:lnTo>
                  <a:pt x="48425" y="109867"/>
                </a:lnTo>
                <a:close/>
              </a:path>
              <a:path w="144145" h="165100">
                <a:moveTo>
                  <a:pt x="70777" y="0"/>
                </a:moveTo>
                <a:lnTo>
                  <a:pt x="43670" y="3747"/>
                </a:lnTo>
                <a:lnTo>
                  <a:pt x="22472" y="14390"/>
                </a:lnTo>
                <a:lnTo>
                  <a:pt x="8665" y="31027"/>
                </a:lnTo>
                <a:lnTo>
                  <a:pt x="3733" y="52755"/>
                </a:lnTo>
                <a:lnTo>
                  <a:pt x="6754" y="69440"/>
                </a:lnTo>
                <a:lnTo>
                  <a:pt x="15565" y="82632"/>
                </a:lnTo>
                <a:lnTo>
                  <a:pt x="29788" y="92214"/>
                </a:lnTo>
                <a:lnTo>
                  <a:pt x="49047" y="98069"/>
                </a:lnTo>
                <a:lnTo>
                  <a:pt x="92176" y="106464"/>
                </a:lnTo>
                <a:lnTo>
                  <a:pt x="96215" y="110490"/>
                </a:lnTo>
                <a:lnTo>
                  <a:pt x="96215" y="122593"/>
                </a:lnTo>
                <a:lnTo>
                  <a:pt x="89077" y="128181"/>
                </a:lnTo>
                <a:lnTo>
                  <a:pt x="140402" y="128181"/>
                </a:lnTo>
                <a:lnTo>
                  <a:pt x="144017" y="112661"/>
                </a:lnTo>
                <a:lnTo>
                  <a:pt x="141422" y="96525"/>
                </a:lnTo>
                <a:lnTo>
                  <a:pt x="133500" y="82948"/>
                </a:lnTo>
                <a:lnTo>
                  <a:pt x="120052" y="72512"/>
                </a:lnTo>
                <a:lnTo>
                  <a:pt x="100876" y="65798"/>
                </a:lnTo>
                <a:lnTo>
                  <a:pt x="64249" y="58343"/>
                </a:lnTo>
                <a:lnTo>
                  <a:pt x="54317" y="56184"/>
                </a:lnTo>
                <a:lnTo>
                  <a:pt x="52463" y="51828"/>
                </a:lnTo>
                <a:lnTo>
                  <a:pt x="52463" y="41910"/>
                </a:lnTo>
                <a:lnTo>
                  <a:pt x="56807" y="35382"/>
                </a:lnTo>
                <a:lnTo>
                  <a:pt x="137363" y="35382"/>
                </a:lnTo>
                <a:lnTo>
                  <a:pt x="133308" y="26317"/>
                </a:lnTo>
                <a:lnTo>
                  <a:pt x="118368" y="12220"/>
                </a:lnTo>
                <a:lnTo>
                  <a:pt x="97321" y="3186"/>
                </a:lnTo>
                <a:lnTo>
                  <a:pt x="70777" y="0"/>
                </a:lnTo>
                <a:close/>
              </a:path>
              <a:path w="144145" h="165100">
                <a:moveTo>
                  <a:pt x="137363" y="35382"/>
                </a:moveTo>
                <a:lnTo>
                  <a:pt x="70154" y="35382"/>
                </a:lnTo>
                <a:lnTo>
                  <a:pt x="80422" y="36889"/>
                </a:lnTo>
                <a:lnTo>
                  <a:pt x="88304" y="40928"/>
                </a:lnTo>
                <a:lnTo>
                  <a:pt x="93627" y="46772"/>
                </a:lnTo>
                <a:lnTo>
                  <a:pt x="96215" y="53695"/>
                </a:lnTo>
                <a:lnTo>
                  <a:pt x="141528" y="44691"/>
                </a:lnTo>
                <a:lnTo>
                  <a:pt x="137363" y="35382"/>
                </a:lnTo>
                <a:close/>
              </a:path>
            </a:pathLst>
          </a:custGeom>
          <a:solidFill>
            <a:srgbClr val="8E9C9C"/>
          </a:solidFill>
        </p:spPr>
        <p:txBody>
          <a:bodyPr wrap="square" lIns="0" tIns="0" rIns="0" bIns="0" rtlCol="0"/>
          <a:lstStyle/>
          <a:p>
            <a:endParaRPr/>
          </a:p>
        </p:txBody>
      </p:sp>
      <p:sp>
        <p:nvSpPr>
          <p:cNvPr id="81" name="object 81"/>
          <p:cNvSpPr/>
          <p:nvPr/>
        </p:nvSpPr>
        <p:spPr>
          <a:xfrm>
            <a:off x="4666391" y="4889017"/>
            <a:ext cx="34290" cy="38100"/>
          </a:xfrm>
          <a:custGeom>
            <a:avLst/>
            <a:gdLst/>
            <a:ahLst/>
            <a:cxnLst/>
            <a:rect l="l" t="t" r="r" b="b"/>
            <a:pathLst>
              <a:path w="34289" h="38100">
                <a:moveTo>
                  <a:pt x="21640" y="8178"/>
                </a:moveTo>
                <a:lnTo>
                  <a:pt x="12331" y="8178"/>
                </a:lnTo>
                <a:lnTo>
                  <a:pt x="12331" y="38061"/>
                </a:lnTo>
                <a:lnTo>
                  <a:pt x="21640" y="38061"/>
                </a:lnTo>
                <a:lnTo>
                  <a:pt x="21640" y="8178"/>
                </a:lnTo>
                <a:close/>
              </a:path>
              <a:path w="34289" h="38100">
                <a:moveTo>
                  <a:pt x="33972" y="0"/>
                </a:moveTo>
                <a:lnTo>
                  <a:pt x="0" y="0"/>
                </a:lnTo>
                <a:lnTo>
                  <a:pt x="0" y="8178"/>
                </a:lnTo>
                <a:lnTo>
                  <a:pt x="33972" y="8178"/>
                </a:lnTo>
                <a:lnTo>
                  <a:pt x="33972" y="0"/>
                </a:lnTo>
                <a:close/>
              </a:path>
            </a:pathLst>
          </a:custGeom>
          <a:solidFill>
            <a:srgbClr val="8E9C9C"/>
          </a:solidFill>
        </p:spPr>
        <p:txBody>
          <a:bodyPr wrap="square" lIns="0" tIns="0" rIns="0" bIns="0" rtlCol="0"/>
          <a:lstStyle/>
          <a:p>
            <a:endParaRPr/>
          </a:p>
        </p:txBody>
      </p:sp>
      <p:sp>
        <p:nvSpPr>
          <p:cNvPr id="82" name="object 82"/>
          <p:cNvSpPr/>
          <p:nvPr/>
        </p:nvSpPr>
        <p:spPr>
          <a:xfrm>
            <a:off x="4705264" y="4889010"/>
            <a:ext cx="44450" cy="38100"/>
          </a:xfrm>
          <a:custGeom>
            <a:avLst/>
            <a:gdLst/>
            <a:ahLst/>
            <a:cxnLst/>
            <a:rect l="l" t="t" r="r" b="b"/>
            <a:pathLst>
              <a:path w="44450" h="38100">
                <a:moveTo>
                  <a:pt x="9207" y="0"/>
                </a:moveTo>
                <a:lnTo>
                  <a:pt x="0" y="0"/>
                </a:lnTo>
                <a:lnTo>
                  <a:pt x="0" y="38061"/>
                </a:lnTo>
                <a:lnTo>
                  <a:pt x="9080" y="38061"/>
                </a:lnTo>
                <a:lnTo>
                  <a:pt x="9080" y="17678"/>
                </a:lnTo>
                <a:lnTo>
                  <a:pt x="18562" y="17678"/>
                </a:lnTo>
                <a:lnTo>
                  <a:pt x="9207" y="0"/>
                </a:lnTo>
                <a:close/>
              </a:path>
              <a:path w="44450" h="38100">
                <a:moveTo>
                  <a:pt x="18562" y="17678"/>
                </a:moveTo>
                <a:lnTo>
                  <a:pt x="9080" y="17678"/>
                </a:lnTo>
                <a:lnTo>
                  <a:pt x="19824" y="38061"/>
                </a:lnTo>
                <a:lnTo>
                  <a:pt x="24142" y="38061"/>
                </a:lnTo>
                <a:lnTo>
                  <a:pt x="31477" y="24142"/>
                </a:lnTo>
                <a:lnTo>
                  <a:pt x="21983" y="24142"/>
                </a:lnTo>
                <a:lnTo>
                  <a:pt x="18562" y="17678"/>
                </a:lnTo>
                <a:close/>
              </a:path>
              <a:path w="44450" h="38100">
                <a:moveTo>
                  <a:pt x="43903" y="17792"/>
                </a:moveTo>
                <a:lnTo>
                  <a:pt x="34823" y="17792"/>
                </a:lnTo>
                <a:lnTo>
                  <a:pt x="34823" y="38061"/>
                </a:lnTo>
                <a:lnTo>
                  <a:pt x="43903" y="38061"/>
                </a:lnTo>
                <a:lnTo>
                  <a:pt x="43903" y="17792"/>
                </a:lnTo>
                <a:close/>
              </a:path>
              <a:path w="44450" h="38100">
                <a:moveTo>
                  <a:pt x="43903" y="0"/>
                </a:moveTo>
                <a:lnTo>
                  <a:pt x="34759" y="0"/>
                </a:lnTo>
                <a:lnTo>
                  <a:pt x="21983" y="24142"/>
                </a:lnTo>
                <a:lnTo>
                  <a:pt x="31477" y="24142"/>
                </a:lnTo>
                <a:lnTo>
                  <a:pt x="34823" y="17792"/>
                </a:lnTo>
                <a:lnTo>
                  <a:pt x="43903" y="17792"/>
                </a:lnTo>
                <a:lnTo>
                  <a:pt x="43903" y="0"/>
                </a:lnTo>
                <a:close/>
              </a:path>
            </a:pathLst>
          </a:custGeom>
          <a:solidFill>
            <a:srgbClr val="8E9C9C"/>
          </a:solidFill>
        </p:spPr>
        <p:txBody>
          <a:bodyPr wrap="square" lIns="0" tIns="0" rIns="0" bIns="0" rtlCol="0"/>
          <a:lstStyle/>
          <a:p>
            <a:endParaRPr/>
          </a:p>
        </p:txBody>
      </p:sp>
      <p:sp>
        <p:nvSpPr>
          <p:cNvPr id="83" name="object 83"/>
          <p:cNvSpPr/>
          <p:nvPr/>
        </p:nvSpPr>
        <p:spPr>
          <a:xfrm>
            <a:off x="3916800" y="4888903"/>
            <a:ext cx="0" cy="156845"/>
          </a:xfrm>
          <a:custGeom>
            <a:avLst/>
            <a:gdLst/>
            <a:ahLst/>
            <a:cxnLst/>
            <a:rect l="l" t="t" r="r" b="b"/>
            <a:pathLst>
              <a:path h="156845">
                <a:moveTo>
                  <a:pt x="0" y="0"/>
                </a:moveTo>
                <a:lnTo>
                  <a:pt x="0" y="156248"/>
                </a:lnTo>
              </a:path>
            </a:pathLst>
          </a:custGeom>
          <a:ln w="49364">
            <a:solidFill>
              <a:srgbClr val="8E9C9C"/>
            </a:solidFill>
          </a:ln>
        </p:spPr>
        <p:txBody>
          <a:bodyPr wrap="square" lIns="0" tIns="0" rIns="0" bIns="0" rtlCol="0"/>
          <a:lstStyle/>
          <a:p>
            <a:endParaRPr/>
          </a:p>
        </p:txBody>
      </p:sp>
      <p:sp>
        <p:nvSpPr>
          <p:cNvPr id="84" name="object 84"/>
          <p:cNvSpPr/>
          <p:nvPr/>
        </p:nvSpPr>
        <p:spPr>
          <a:xfrm>
            <a:off x="3963799" y="4881213"/>
            <a:ext cx="172085" cy="172085"/>
          </a:xfrm>
          <a:custGeom>
            <a:avLst/>
            <a:gdLst/>
            <a:ahLst/>
            <a:cxnLst/>
            <a:rect l="l" t="t" r="r" b="b"/>
            <a:pathLst>
              <a:path w="172085" h="172085">
                <a:moveTo>
                  <a:pt x="85813" y="0"/>
                </a:moveTo>
                <a:lnTo>
                  <a:pt x="52410" y="6743"/>
                </a:lnTo>
                <a:lnTo>
                  <a:pt x="25133" y="25133"/>
                </a:lnTo>
                <a:lnTo>
                  <a:pt x="6743" y="52410"/>
                </a:lnTo>
                <a:lnTo>
                  <a:pt x="0" y="85813"/>
                </a:lnTo>
                <a:lnTo>
                  <a:pt x="6743" y="119212"/>
                </a:lnTo>
                <a:lnTo>
                  <a:pt x="25133" y="146489"/>
                </a:lnTo>
                <a:lnTo>
                  <a:pt x="52410" y="164882"/>
                </a:lnTo>
                <a:lnTo>
                  <a:pt x="85813" y="171627"/>
                </a:lnTo>
                <a:lnTo>
                  <a:pt x="119217" y="164882"/>
                </a:lnTo>
                <a:lnTo>
                  <a:pt x="146494" y="146489"/>
                </a:lnTo>
                <a:lnTo>
                  <a:pt x="160062" y="126364"/>
                </a:lnTo>
                <a:lnTo>
                  <a:pt x="85813" y="126364"/>
                </a:lnTo>
                <a:lnTo>
                  <a:pt x="70123" y="123197"/>
                </a:lnTo>
                <a:lnTo>
                  <a:pt x="57310" y="114558"/>
                </a:lnTo>
                <a:lnTo>
                  <a:pt x="48671" y="101745"/>
                </a:lnTo>
                <a:lnTo>
                  <a:pt x="45504" y="86055"/>
                </a:lnTo>
                <a:lnTo>
                  <a:pt x="48671" y="70371"/>
                </a:lnTo>
                <a:lnTo>
                  <a:pt x="57310" y="57562"/>
                </a:lnTo>
                <a:lnTo>
                  <a:pt x="70123" y="48925"/>
                </a:lnTo>
                <a:lnTo>
                  <a:pt x="85813" y="45758"/>
                </a:lnTo>
                <a:lnTo>
                  <a:pt x="160399" y="45758"/>
                </a:lnTo>
                <a:lnTo>
                  <a:pt x="146494" y="25133"/>
                </a:lnTo>
                <a:lnTo>
                  <a:pt x="119217" y="6743"/>
                </a:lnTo>
                <a:lnTo>
                  <a:pt x="85813" y="0"/>
                </a:lnTo>
                <a:close/>
              </a:path>
              <a:path w="172085" h="172085">
                <a:moveTo>
                  <a:pt x="160399" y="45758"/>
                </a:moveTo>
                <a:lnTo>
                  <a:pt x="85813" y="45758"/>
                </a:lnTo>
                <a:lnTo>
                  <a:pt x="101504" y="48925"/>
                </a:lnTo>
                <a:lnTo>
                  <a:pt x="114317" y="57562"/>
                </a:lnTo>
                <a:lnTo>
                  <a:pt x="122956" y="70371"/>
                </a:lnTo>
                <a:lnTo>
                  <a:pt x="126123" y="86055"/>
                </a:lnTo>
                <a:lnTo>
                  <a:pt x="122956" y="101745"/>
                </a:lnTo>
                <a:lnTo>
                  <a:pt x="114317" y="114558"/>
                </a:lnTo>
                <a:lnTo>
                  <a:pt x="101504" y="123197"/>
                </a:lnTo>
                <a:lnTo>
                  <a:pt x="85813" y="126364"/>
                </a:lnTo>
                <a:lnTo>
                  <a:pt x="160062" y="126364"/>
                </a:lnTo>
                <a:lnTo>
                  <a:pt x="164884" y="119212"/>
                </a:lnTo>
                <a:lnTo>
                  <a:pt x="171627" y="85813"/>
                </a:lnTo>
                <a:lnTo>
                  <a:pt x="164884" y="52410"/>
                </a:lnTo>
                <a:lnTo>
                  <a:pt x="160399" y="45758"/>
                </a:lnTo>
                <a:close/>
              </a:path>
            </a:pathLst>
          </a:custGeom>
          <a:solidFill>
            <a:srgbClr val="8E9C9C"/>
          </a:solidFill>
        </p:spPr>
        <p:txBody>
          <a:bodyPr wrap="square" lIns="0" tIns="0" rIns="0" bIns="0" rtlCol="0"/>
          <a:lstStyle/>
          <a:p>
            <a:endParaRPr/>
          </a:p>
        </p:txBody>
      </p:sp>
      <p:sp>
        <p:nvSpPr>
          <p:cNvPr id="85" name="object 85"/>
          <p:cNvSpPr/>
          <p:nvPr/>
        </p:nvSpPr>
        <p:spPr>
          <a:xfrm>
            <a:off x="3886850" y="4804316"/>
            <a:ext cx="60325" cy="60325"/>
          </a:xfrm>
          <a:custGeom>
            <a:avLst/>
            <a:gdLst/>
            <a:ahLst/>
            <a:cxnLst/>
            <a:rect l="l" t="t" r="r" b="b"/>
            <a:pathLst>
              <a:path w="60325" h="60325">
                <a:moveTo>
                  <a:pt x="29946" y="0"/>
                </a:moveTo>
                <a:lnTo>
                  <a:pt x="18291" y="2353"/>
                </a:lnTo>
                <a:lnTo>
                  <a:pt x="8772" y="8772"/>
                </a:lnTo>
                <a:lnTo>
                  <a:pt x="2353" y="18291"/>
                </a:lnTo>
                <a:lnTo>
                  <a:pt x="0" y="29946"/>
                </a:lnTo>
                <a:lnTo>
                  <a:pt x="2353" y="41601"/>
                </a:lnTo>
                <a:lnTo>
                  <a:pt x="8772" y="51120"/>
                </a:lnTo>
                <a:lnTo>
                  <a:pt x="18291" y="57539"/>
                </a:lnTo>
                <a:lnTo>
                  <a:pt x="29946" y="59893"/>
                </a:lnTo>
                <a:lnTo>
                  <a:pt x="41601" y="57539"/>
                </a:lnTo>
                <a:lnTo>
                  <a:pt x="51120" y="51120"/>
                </a:lnTo>
                <a:lnTo>
                  <a:pt x="57539" y="41601"/>
                </a:lnTo>
                <a:lnTo>
                  <a:pt x="59893" y="29946"/>
                </a:lnTo>
                <a:lnTo>
                  <a:pt x="57539" y="18291"/>
                </a:lnTo>
                <a:lnTo>
                  <a:pt x="51120" y="8772"/>
                </a:lnTo>
                <a:lnTo>
                  <a:pt x="41601" y="2353"/>
                </a:lnTo>
                <a:lnTo>
                  <a:pt x="29946" y="0"/>
                </a:lnTo>
                <a:close/>
              </a:path>
            </a:pathLst>
          </a:custGeom>
          <a:solidFill>
            <a:srgbClr val="8E9C9C"/>
          </a:solidFill>
        </p:spPr>
        <p:txBody>
          <a:bodyPr wrap="square" lIns="0" tIns="0" rIns="0" bIns="0" rtlCol="0"/>
          <a:lstStyle/>
          <a:p>
            <a:endParaRPr/>
          </a:p>
        </p:txBody>
      </p:sp>
      <p:sp>
        <p:nvSpPr>
          <p:cNvPr id="86" name="object 86"/>
          <p:cNvSpPr/>
          <p:nvPr/>
        </p:nvSpPr>
        <p:spPr>
          <a:xfrm>
            <a:off x="4332800" y="4881213"/>
            <a:ext cx="172085" cy="172085"/>
          </a:xfrm>
          <a:custGeom>
            <a:avLst/>
            <a:gdLst/>
            <a:ahLst/>
            <a:cxnLst/>
            <a:rect l="l" t="t" r="r" b="b"/>
            <a:pathLst>
              <a:path w="172085" h="172085">
                <a:moveTo>
                  <a:pt x="85813" y="0"/>
                </a:moveTo>
                <a:lnTo>
                  <a:pt x="52410" y="6743"/>
                </a:lnTo>
                <a:lnTo>
                  <a:pt x="25133" y="25133"/>
                </a:lnTo>
                <a:lnTo>
                  <a:pt x="6743" y="52410"/>
                </a:lnTo>
                <a:lnTo>
                  <a:pt x="0" y="85813"/>
                </a:lnTo>
                <a:lnTo>
                  <a:pt x="6743" y="119212"/>
                </a:lnTo>
                <a:lnTo>
                  <a:pt x="25133" y="146489"/>
                </a:lnTo>
                <a:lnTo>
                  <a:pt x="52410" y="164882"/>
                </a:lnTo>
                <a:lnTo>
                  <a:pt x="85813" y="171627"/>
                </a:lnTo>
                <a:lnTo>
                  <a:pt x="119219" y="164882"/>
                </a:lnTo>
                <a:lnTo>
                  <a:pt x="146500" y="146489"/>
                </a:lnTo>
                <a:lnTo>
                  <a:pt x="160071" y="126364"/>
                </a:lnTo>
                <a:lnTo>
                  <a:pt x="86004" y="126364"/>
                </a:lnTo>
                <a:lnTo>
                  <a:pt x="70313" y="123197"/>
                </a:lnTo>
                <a:lnTo>
                  <a:pt x="57500" y="114558"/>
                </a:lnTo>
                <a:lnTo>
                  <a:pt x="48862" y="101745"/>
                </a:lnTo>
                <a:lnTo>
                  <a:pt x="45694" y="86055"/>
                </a:lnTo>
                <a:lnTo>
                  <a:pt x="48862" y="70371"/>
                </a:lnTo>
                <a:lnTo>
                  <a:pt x="57500" y="57562"/>
                </a:lnTo>
                <a:lnTo>
                  <a:pt x="70313" y="48925"/>
                </a:lnTo>
                <a:lnTo>
                  <a:pt x="86004" y="45758"/>
                </a:lnTo>
                <a:lnTo>
                  <a:pt x="160409" y="45758"/>
                </a:lnTo>
                <a:lnTo>
                  <a:pt x="146500" y="25133"/>
                </a:lnTo>
                <a:lnTo>
                  <a:pt x="119219" y="6743"/>
                </a:lnTo>
                <a:lnTo>
                  <a:pt x="85813" y="0"/>
                </a:lnTo>
                <a:close/>
              </a:path>
              <a:path w="172085" h="172085">
                <a:moveTo>
                  <a:pt x="160409" y="45758"/>
                </a:moveTo>
                <a:lnTo>
                  <a:pt x="86004" y="45758"/>
                </a:lnTo>
                <a:lnTo>
                  <a:pt x="101695" y="48925"/>
                </a:lnTo>
                <a:lnTo>
                  <a:pt x="114507" y="57562"/>
                </a:lnTo>
                <a:lnTo>
                  <a:pt x="123146" y="70371"/>
                </a:lnTo>
                <a:lnTo>
                  <a:pt x="126314" y="86055"/>
                </a:lnTo>
                <a:lnTo>
                  <a:pt x="123146" y="101745"/>
                </a:lnTo>
                <a:lnTo>
                  <a:pt x="114507" y="114558"/>
                </a:lnTo>
                <a:lnTo>
                  <a:pt x="101695" y="123197"/>
                </a:lnTo>
                <a:lnTo>
                  <a:pt x="86004" y="126364"/>
                </a:lnTo>
                <a:lnTo>
                  <a:pt x="160071" y="126364"/>
                </a:lnTo>
                <a:lnTo>
                  <a:pt x="164895" y="119212"/>
                </a:lnTo>
                <a:lnTo>
                  <a:pt x="171640" y="85813"/>
                </a:lnTo>
                <a:lnTo>
                  <a:pt x="164895" y="52410"/>
                </a:lnTo>
                <a:lnTo>
                  <a:pt x="160409" y="45758"/>
                </a:lnTo>
                <a:close/>
              </a:path>
            </a:pathLst>
          </a:custGeom>
          <a:solidFill>
            <a:srgbClr val="8E9C9C"/>
          </a:solidFill>
        </p:spPr>
        <p:txBody>
          <a:bodyPr wrap="square" lIns="0" tIns="0" rIns="0" bIns="0" rtlCol="0"/>
          <a:lstStyle/>
          <a:p>
            <a:endParaRPr/>
          </a:p>
        </p:txBody>
      </p:sp>
      <p:sp>
        <p:nvSpPr>
          <p:cNvPr id="87" name="object 87"/>
          <p:cNvSpPr/>
          <p:nvPr/>
        </p:nvSpPr>
        <p:spPr>
          <a:xfrm>
            <a:off x="4686527" y="4978712"/>
            <a:ext cx="76835" cy="66675"/>
          </a:xfrm>
          <a:custGeom>
            <a:avLst/>
            <a:gdLst/>
            <a:ahLst/>
            <a:cxnLst/>
            <a:rect l="l" t="t" r="r" b="b"/>
            <a:pathLst>
              <a:path w="76835" h="66675">
                <a:moveTo>
                  <a:pt x="22326" y="0"/>
                </a:moveTo>
                <a:lnTo>
                  <a:pt x="0" y="0"/>
                </a:lnTo>
                <a:lnTo>
                  <a:pt x="27482" y="66408"/>
                </a:lnTo>
                <a:lnTo>
                  <a:pt x="48996" y="66408"/>
                </a:lnTo>
                <a:lnTo>
                  <a:pt x="59535" y="40919"/>
                </a:lnTo>
                <a:lnTo>
                  <a:pt x="38303" y="40919"/>
                </a:lnTo>
                <a:lnTo>
                  <a:pt x="22326" y="0"/>
                </a:lnTo>
                <a:close/>
              </a:path>
              <a:path w="76835" h="66675">
                <a:moveTo>
                  <a:pt x="76454" y="0"/>
                </a:moveTo>
                <a:lnTo>
                  <a:pt x="54140" y="0"/>
                </a:lnTo>
                <a:lnTo>
                  <a:pt x="38303" y="40919"/>
                </a:lnTo>
                <a:lnTo>
                  <a:pt x="59535" y="40919"/>
                </a:lnTo>
                <a:lnTo>
                  <a:pt x="76454" y="0"/>
                </a:lnTo>
                <a:close/>
              </a:path>
            </a:pathLst>
          </a:custGeom>
          <a:solidFill>
            <a:srgbClr val="8E9C9C"/>
          </a:solidFill>
        </p:spPr>
        <p:txBody>
          <a:bodyPr wrap="square" lIns="0" tIns="0" rIns="0" bIns="0" rtlCol="0"/>
          <a:lstStyle/>
          <a:p>
            <a:endParaRPr/>
          </a:p>
        </p:txBody>
      </p:sp>
      <p:sp>
        <p:nvSpPr>
          <p:cNvPr id="88" name="object 88"/>
          <p:cNvSpPr/>
          <p:nvPr/>
        </p:nvSpPr>
        <p:spPr>
          <a:xfrm>
            <a:off x="4763547" y="4976868"/>
            <a:ext cx="69850" cy="70485"/>
          </a:xfrm>
          <a:custGeom>
            <a:avLst/>
            <a:gdLst/>
            <a:ahLst/>
            <a:cxnLst/>
            <a:rect l="l" t="t" r="r" b="b"/>
            <a:pathLst>
              <a:path w="69850" h="70485">
                <a:moveTo>
                  <a:pt x="35115" y="0"/>
                </a:moveTo>
                <a:lnTo>
                  <a:pt x="21495" y="2552"/>
                </a:lnTo>
                <a:lnTo>
                  <a:pt x="10328" y="9732"/>
                </a:lnTo>
                <a:lnTo>
                  <a:pt x="2772" y="20840"/>
                </a:lnTo>
                <a:lnTo>
                  <a:pt x="0" y="35115"/>
                </a:lnTo>
                <a:lnTo>
                  <a:pt x="2773" y="49453"/>
                </a:lnTo>
                <a:lnTo>
                  <a:pt x="10310" y="60540"/>
                </a:lnTo>
                <a:lnTo>
                  <a:pt x="21436" y="67694"/>
                </a:lnTo>
                <a:lnTo>
                  <a:pt x="34975" y="70230"/>
                </a:lnTo>
                <a:lnTo>
                  <a:pt x="45722" y="68958"/>
                </a:lnTo>
                <a:lnTo>
                  <a:pt x="54983" y="65111"/>
                </a:lnTo>
                <a:lnTo>
                  <a:pt x="62459" y="58642"/>
                </a:lnTo>
                <a:lnTo>
                  <a:pt x="65598" y="53327"/>
                </a:lnTo>
                <a:lnTo>
                  <a:pt x="27851" y="53327"/>
                </a:lnTo>
                <a:lnTo>
                  <a:pt x="22428" y="48437"/>
                </a:lnTo>
                <a:lnTo>
                  <a:pt x="20726" y="40525"/>
                </a:lnTo>
                <a:lnTo>
                  <a:pt x="69303" y="40525"/>
                </a:lnTo>
                <a:lnTo>
                  <a:pt x="69303" y="35115"/>
                </a:lnTo>
                <a:lnTo>
                  <a:pt x="67825" y="27584"/>
                </a:lnTo>
                <a:lnTo>
                  <a:pt x="21120" y="27584"/>
                </a:lnTo>
                <a:lnTo>
                  <a:pt x="23101" y="20840"/>
                </a:lnTo>
                <a:lnTo>
                  <a:pt x="29171" y="17157"/>
                </a:lnTo>
                <a:lnTo>
                  <a:pt x="64220" y="17157"/>
                </a:lnTo>
                <a:lnTo>
                  <a:pt x="59091" y="9432"/>
                </a:lnTo>
                <a:lnTo>
                  <a:pt x="48310" y="2439"/>
                </a:lnTo>
                <a:lnTo>
                  <a:pt x="35115" y="0"/>
                </a:lnTo>
                <a:close/>
              </a:path>
              <a:path w="69850" h="70485">
                <a:moveTo>
                  <a:pt x="49110" y="45669"/>
                </a:moveTo>
                <a:lnTo>
                  <a:pt x="45542" y="52146"/>
                </a:lnTo>
                <a:lnTo>
                  <a:pt x="39865" y="53327"/>
                </a:lnTo>
                <a:lnTo>
                  <a:pt x="65598" y="53327"/>
                </a:lnTo>
                <a:lnTo>
                  <a:pt x="67856" y="49504"/>
                </a:lnTo>
                <a:lnTo>
                  <a:pt x="49110" y="45669"/>
                </a:lnTo>
                <a:close/>
              </a:path>
              <a:path w="69850" h="70485">
                <a:moveTo>
                  <a:pt x="64220" y="17157"/>
                </a:moveTo>
                <a:lnTo>
                  <a:pt x="41186" y="17157"/>
                </a:lnTo>
                <a:lnTo>
                  <a:pt x="46469" y="20446"/>
                </a:lnTo>
                <a:lnTo>
                  <a:pt x="48450" y="27584"/>
                </a:lnTo>
                <a:lnTo>
                  <a:pt x="67825" y="27584"/>
                </a:lnTo>
                <a:lnTo>
                  <a:pt x="66501" y="20840"/>
                </a:lnTo>
                <a:lnTo>
                  <a:pt x="66404" y="20446"/>
                </a:lnTo>
                <a:lnTo>
                  <a:pt x="64220" y="17157"/>
                </a:lnTo>
                <a:close/>
              </a:path>
            </a:pathLst>
          </a:custGeom>
          <a:solidFill>
            <a:srgbClr val="8E9C9C"/>
          </a:solidFill>
        </p:spPr>
        <p:txBody>
          <a:bodyPr wrap="square" lIns="0" tIns="0" rIns="0" bIns="0" rtlCol="0"/>
          <a:lstStyle/>
          <a:p>
            <a:endParaRPr/>
          </a:p>
        </p:txBody>
      </p:sp>
      <p:sp>
        <p:nvSpPr>
          <p:cNvPr id="89" name="object 89"/>
          <p:cNvSpPr/>
          <p:nvPr/>
        </p:nvSpPr>
        <p:spPr>
          <a:xfrm>
            <a:off x="4842652" y="4976868"/>
            <a:ext cx="67310" cy="68580"/>
          </a:xfrm>
          <a:custGeom>
            <a:avLst/>
            <a:gdLst/>
            <a:ahLst/>
            <a:cxnLst/>
            <a:rect l="l" t="t" r="r" b="b"/>
            <a:pathLst>
              <a:path w="67310" h="68579">
                <a:moveTo>
                  <a:pt x="21132" y="1968"/>
                </a:moveTo>
                <a:lnTo>
                  <a:pt x="0" y="1968"/>
                </a:lnTo>
                <a:lnTo>
                  <a:pt x="0" y="68249"/>
                </a:lnTo>
                <a:lnTo>
                  <a:pt x="21132" y="68249"/>
                </a:lnTo>
                <a:lnTo>
                  <a:pt x="21132" y="24676"/>
                </a:lnTo>
                <a:lnTo>
                  <a:pt x="26542" y="18999"/>
                </a:lnTo>
                <a:lnTo>
                  <a:pt x="65805" y="18999"/>
                </a:lnTo>
                <a:lnTo>
                  <a:pt x="65357" y="16255"/>
                </a:lnTo>
                <a:lnTo>
                  <a:pt x="60580" y="8305"/>
                </a:lnTo>
                <a:lnTo>
                  <a:pt x="21132" y="8305"/>
                </a:lnTo>
                <a:lnTo>
                  <a:pt x="21132" y="1968"/>
                </a:lnTo>
                <a:close/>
              </a:path>
              <a:path w="67310" h="68579">
                <a:moveTo>
                  <a:pt x="65805" y="18999"/>
                </a:moveTo>
                <a:lnTo>
                  <a:pt x="41592" y="18999"/>
                </a:lnTo>
                <a:lnTo>
                  <a:pt x="46215" y="24282"/>
                </a:lnTo>
                <a:lnTo>
                  <a:pt x="46215" y="68249"/>
                </a:lnTo>
                <a:lnTo>
                  <a:pt x="67208" y="68249"/>
                </a:lnTo>
                <a:lnTo>
                  <a:pt x="67208" y="27584"/>
                </a:lnTo>
                <a:lnTo>
                  <a:pt x="65805" y="18999"/>
                </a:lnTo>
                <a:close/>
              </a:path>
              <a:path w="67310" h="68579">
                <a:moveTo>
                  <a:pt x="41465" y="0"/>
                </a:moveTo>
                <a:lnTo>
                  <a:pt x="33146" y="0"/>
                </a:lnTo>
                <a:lnTo>
                  <a:pt x="26149" y="3022"/>
                </a:lnTo>
                <a:lnTo>
                  <a:pt x="21132" y="8305"/>
                </a:lnTo>
                <a:lnTo>
                  <a:pt x="60580" y="8305"/>
                </a:lnTo>
                <a:lnTo>
                  <a:pt x="60128" y="7553"/>
                </a:lnTo>
                <a:lnTo>
                  <a:pt x="51992" y="1968"/>
                </a:lnTo>
                <a:lnTo>
                  <a:pt x="41465" y="0"/>
                </a:lnTo>
                <a:close/>
              </a:path>
            </a:pathLst>
          </a:custGeom>
          <a:solidFill>
            <a:srgbClr val="8E9C9C"/>
          </a:solidFill>
        </p:spPr>
        <p:txBody>
          <a:bodyPr wrap="square" lIns="0" tIns="0" rIns="0" bIns="0" rtlCol="0"/>
          <a:lstStyle/>
          <a:p>
            <a:endParaRPr/>
          </a:p>
        </p:txBody>
      </p:sp>
      <p:sp>
        <p:nvSpPr>
          <p:cNvPr id="90" name="object 90"/>
          <p:cNvSpPr/>
          <p:nvPr/>
        </p:nvSpPr>
        <p:spPr>
          <a:xfrm>
            <a:off x="4916899" y="4959294"/>
            <a:ext cx="56515" cy="88265"/>
          </a:xfrm>
          <a:custGeom>
            <a:avLst/>
            <a:gdLst/>
            <a:ahLst/>
            <a:cxnLst/>
            <a:rect l="l" t="t" r="r" b="b"/>
            <a:pathLst>
              <a:path w="56514" h="88264">
                <a:moveTo>
                  <a:pt x="33134" y="36309"/>
                </a:moveTo>
                <a:lnTo>
                  <a:pt x="12001" y="36309"/>
                </a:lnTo>
                <a:lnTo>
                  <a:pt x="12001" y="61404"/>
                </a:lnTo>
                <a:lnTo>
                  <a:pt x="13807" y="72880"/>
                </a:lnTo>
                <a:lnTo>
                  <a:pt x="19018" y="81140"/>
                </a:lnTo>
                <a:lnTo>
                  <a:pt x="27324" y="86132"/>
                </a:lnTo>
                <a:lnTo>
                  <a:pt x="38417" y="87807"/>
                </a:lnTo>
                <a:lnTo>
                  <a:pt x="45935" y="87807"/>
                </a:lnTo>
                <a:lnTo>
                  <a:pt x="51346" y="85686"/>
                </a:lnTo>
                <a:lnTo>
                  <a:pt x="56502" y="82918"/>
                </a:lnTo>
                <a:lnTo>
                  <a:pt x="52389" y="68922"/>
                </a:lnTo>
                <a:lnTo>
                  <a:pt x="36436" y="68922"/>
                </a:lnTo>
                <a:lnTo>
                  <a:pt x="33134" y="66154"/>
                </a:lnTo>
                <a:lnTo>
                  <a:pt x="33134" y="36309"/>
                </a:lnTo>
                <a:close/>
              </a:path>
              <a:path w="56514" h="88264">
                <a:moveTo>
                  <a:pt x="51612" y="66281"/>
                </a:moveTo>
                <a:lnTo>
                  <a:pt x="48844" y="67868"/>
                </a:lnTo>
                <a:lnTo>
                  <a:pt x="44894" y="68922"/>
                </a:lnTo>
                <a:lnTo>
                  <a:pt x="52389" y="68922"/>
                </a:lnTo>
                <a:lnTo>
                  <a:pt x="51612" y="66281"/>
                </a:lnTo>
                <a:close/>
              </a:path>
              <a:path w="56514" h="88264">
                <a:moveTo>
                  <a:pt x="52666" y="19545"/>
                </a:moveTo>
                <a:lnTo>
                  <a:pt x="0" y="19545"/>
                </a:lnTo>
                <a:lnTo>
                  <a:pt x="0" y="36309"/>
                </a:lnTo>
                <a:lnTo>
                  <a:pt x="52666" y="36309"/>
                </a:lnTo>
                <a:lnTo>
                  <a:pt x="52666" y="19545"/>
                </a:lnTo>
                <a:close/>
              </a:path>
              <a:path w="56514" h="88264">
                <a:moveTo>
                  <a:pt x="33134" y="0"/>
                </a:moveTo>
                <a:lnTo>
                  <a:pt x="12001" y="0"/>
                </a:lnTo>
                <a:lnTo>
                  <a:pt x="12001" y="19545"/>
                </a:lnTo>
                <a:lnTo>
                  <a:pt x="33134" y="19545"/>
                </a:lnTo>
                <a:lnTo>
                  <a:pt x="33134" y="0"/>
                </a:lnTo>
                <a:close/>
              </a:path>
            </a:pathLst>
          </a:custGeom>
          <a:solidFill>
            <a:srgbClr val="8E9C9C"/>
          </a:solidFill>
        </p:spPr>
        <p:txBody>
          <a:bodyPr wrap="square" lIns="0" tIns="0" rIns="0" bIns="0" rtlCol="0"/>
          <a:lstStyle/>
          <a:p>
            <a:endParaRPr/>
          </a:p>
        </p:txBody>
      </p:sp>
      <p:sp>
        <p:nvSpPr>
          <p:cNvPr id="91" name="object 91"/>
          <p:cNvSpPr/>
          <p:nvPr/>
        </p:nvSpPr>
        <p:spPr>
          <a:xfrm>
            <a:off x="4982136" y="4978839"/>
            <a:ext cx="67310" cy="68580"/>
          </a:xfrm>
          <a:custGeom>
            <a:avLst/>
            <a:gdLst/>
            <a:ahLst/>
            <a:cxnLst/>
            <a:rect l="l" t="t" r="r" b="b"/>
            <a:pathLst>
              <a:path w="67310" h="68579">
                <a:moveTo>
                  <a:pt x="20993" y="0"/>
                </a:moveTo>
                <a:lnTo>
                  <a:pt x="0" y="0"/>
                </a:lnTo>
                <a:lnTo>
                  <a:pt x="0" y="40665"/>
                </a:lnTo>
                <a:lnTo>
                  <a:pt x="1848" y="51990"/>
                </a:lnTo>
                <a:lnTo>
                  <a:pt x="7075" y="60698"/>
                </a:lnTo>
                <a:lnTo>
                  <a:pt x="15200" y="66288"/>
                </a:lnTo>
                <a:lnTo>
                  <a:pt x="25742" y="68262"/>
                </a:lnTo>
                <a:lnTo>
                  <a:pt x="34061" y="68262"/>
                </a:lnTo>
                <a:lnTo>
                  <a:pt x="41046" y="65227"/>
                </a:lnTo>
                <a:lnTo>
                  <a:pt x="46088" y="59931"/>
                </a:lnTo>
                <a:lnTo>
                  <a:pt x="67195" y="59931"/>
                </a:lnTo>
                <a:lnTo>
                  <a:pt x="67195" y="49237"/>
                </a:lnTo>
                <a:lnTo>
                  <a:pt x="25603" y="49237"/>
                </a:lnTo>
                <a:lnTo>
                  <a:pt x="20993" y="43967"/>
                </a:lnTo>
                <a:lnTo>
                  <a:pt x="20993" y="0"/>
                </a:lnTo>
                <a:close/>
              </a:path>
              <a:path w="67310" h="68579">
                <a:moveTo>
                  <a:pt x="67195" y="59931"/>
                </a:moveTo>
                <a:lnTo>
                  <a:pt x="46088" y="59931"/>
                </a:lnTo>
                <a:lnTo>
                  <a:pt x="46088" y="66281"/>
                </a:lnTo>
                <a:lnTo>
                  <a:pt x="67195" y="66281"/>
                </a:lnTo>
                <a:lnTo>
                  <a:pt x="67195" y="59931"/>
                </a:lnTo>
                <a:close/>
              </a:path>
              <a:path w="67310" h="68579">
                <a:moveTo>
                  <a:pt x="67195" y="0"/>
                </a:moveTo>
                <a:lnTo>
                  <a:pt x="46088" y="0"/>
                </a:lnTo>
                <a:lnTo>
                  <a:pt x="46088" y="43573"/>
                </a:lnTo>
                <a:lnTo>
                  <a:pt x="40652" y="49237"/>
                </a:lnTo>
                <a:lnTo>
                  <a:pt x="67195" y="49237"/>
                </a:lnTo>
                <a:lnTo>
                  <a:pt x="67195" y="0"/>
                </a:lnTo>
                <a:close/>
              </a:path>
            </a:pathLst>
          </a:custGeom>
          <a:solidFill>
            <a:srgbClr val="8E9C9C"/>
          </a:solidFill>
        </p:spPr>
        <p:txBody>
          <a:bodyPr wrap="square" lIns="0" tIns="0" rIns="0" bIns="0" rtlCol="0"/>
          <a:lstStyle/>
          <a:p>
            <a:endParaRPr/>
          </a:p>
        </p:txBody>
      </p:sp>
      <p:sp>
        <p:nvSpPr>
          <p:cNvPr id="92" name="object 92"/>
          <p:cNvSpPr/>
          <p:nvPr/>
        </p:nvSpPr>
        <p:spPr>
          <a:xfrm>
            <a:off x="5064032" y="4977910"/>
            <a:ext cx="48895" cy="67310"/>
          </a:xfrm>
          <a:custGeom>
            <a:avLst/>
            <a:gdLst/>
            <a:ahLst/>
            <a:cxnLst/>
            <a:rect l="l" t="t" r="r" b="b"/>
            <a:pathLst>
              <a:path w="48895" h="67310">
                <a:moveTo>
                  <a:pt x="21120" y="927"/>
                </a:moveTo>
                <a:lnTo>
                  <a:pt x="0" y="927"/>
                </a:lnTo>
                <a:lnTo>
                  <a:pt x="0" y="67208"/>
                </a:lnTo>
                <a:lnTo>
                  <a:pt x="21120" y="67208"/>
                </a:lnTo>
                <a:lnTo>
                  <a:pt x="21120" y="46482"/>
                </a:lnTo>
                <a:lnTo>
                  <a:pt x="22609" y="35358"/>
                </a:lnTo>
                <a:lnTo>
                  <a:pt x="26993" y="27628"/>
                </a:lnTo>
                <a:lnTo>
                  <a:pt x="34150" y="23118"/>
                </a:lnTo>
                <a:lnTo>
                  <a:pt x="43954" y="21653"/>
                </a:lnTo>
                <a:lnTo>
                  <a:pt x="47790" y="21653"/>
                </a:lnTo>
                <a:lnTo>
                  <a:pt x="48143" y="13601"/>
                </a:lnTo>
                <a:lnTo>
                  <a:pt x="21120" y="13601"/>
                </a:lnTo>
                <a:lnTo>
                  <a:pt x="21120" y="927"/>
                </a:lnTo>
                <a:close/>
              </a:path>
              <a:path w="48895" h="67310">
                <a:moveTo>
                  <a:pt x="45808" y="0"/>
                </a:moveTo>
                <a:lnTo>
                  <a:pt x="43954" y="0"/>
                </a:lnTo>
                <a:lnTo>
                  <a:pt x="36489" y="1010"/>
                </a:lnTo>
                <a:lnTo>
                  <a:pt x="30260" y="3829"/>
                </a:lnTo>
                <a:lnTo>
                  <a:pt x="25170" y="8133"/>
                </a:lnTo>
                <a:lnTo>
                  <a:pt x="21120" y="13601"/>
                </a:lnTo>
                <a:lnTo>
                  <a:pt x="48143" y="13601"/>
                </a:lnTo>
                <a:lnTo>
                  <a:pt x="48717" y="533"/>
                </a:lnTo>
                <a:lnTo>
                  <a:pt x="47129" y="139"/>
                </a:lnTo>
                <a:lnTo>
                  <a:pt x="45808" y="0"/>
                </a:lnTo>
                <a:close/>
              </a:path>
            </a:pathLst>
          </a:custGeom>
          <a:solidFill>
            <a:srgbClr val="8E9C9C"/>
          </a:solidFill>
        </p:spPr>
        <p:txBody>
          <a:bodyPr wrap="square" lIns="0" tIns="0" rIns="0" bIns="0" rtlCol="0"/>
          <a:lstStyle/>
          <a:p>
            <a:endParaRPr/>
          </a:p>
        </p:txBody>
      </p:sp>
      <p:sp>
        <p:nvSpPr>
          <p:cNvPr id="93" name="object 93"/>
          <p:cNvSpPr/>
          <p:nvPr/>
        </p:nvSpPr>
        <p:spPr>
          <a:xfrm>
            <a:off x="5115414" y="4976868"/>
            <a:ext cx="69850" cy="70485"/>
          </a:xfrm>
          <a:custGeom>
            <a:avLst/>
            <a:gdLst/>
            <a:ahLst/>
            <a:cxnLst/>
            <a:rect l="l" t="t" r="r" b="b"/>
            <a:pathLst>
              <a:path w="69850" h="70485">
                <a:moveTo>
                  <a:pt x="35115" y="0"/>
                </a:moveTo>
                <a:lnTo>
                  <a:pt x="21495" y="2552"/>
                </a:lnTo>
                <a:lnTo>
                  <a:pt x="10328" y="9732"/>
                </a:lnTo>
                <a:lnTo>
                  <a:pt x="2772" y="20840"/>
                </a:lnTo>
                <a:lnTo>
                  <a:pt x="0" y="35115"/>
                </a:lnTo>
                <a:lnTo>
                  <a:pt x="2773" y="49453"/>
                </a:lnTo>
                <a:lnTo>
                  <a:pt x="10310" y="60540"/>
                </a:lnTo>
                <a:lnTo>
                  <a:pt x="21436" y="67694"/>
                </a:lnTo>
                <a:lnTo>
                  <a:pt x="34975" y="70230"/>
                </a:lnTo>
                <a:lnTo>
                  <a:pt x="45722" y="68958"/>
                </a:lnTo>
                <a:lnTo>
                  <a:pt x="54983" y="65111"/>
                </a:lnTo>
                <a:lnTo>
                  <a:pt x="62459" y="58642"/>
                </a:lnTo>
                <a:lnTo>
                  <a:pt x="65598" y="53327"/>
                </a:lnTo>
                <a:lnTo>
                  <a:pt x="27851" y="53327"/>
                </a:lnTo>
                <a:lnTo>
                  <a:pt x="22428" y="48437"/>
                </a:lnTo>
                <a:lnTo>
                  <a:pt x="20726" y="40525"/>
                </a:lnTo>
                <a:lnTo>
                  <a:pt x="69303" y="40525"/>
                </a:lnTo>
                <a:lnTo>
                  <a:pt x="69303" y="35115"/>
                </a:lnTo>
                <a:lnTo>
                  <a:pt x="67825" y="27584"/>
                </a:lnTo>
                <a:lnTo>
                  <a:pt x="21120" y="27584"/>
                </a:lnTo>
                <a:lnTo>
                  <a:pt x="23101" y="20840"/>
                </a:lnTo>
                <a:lnTo>
                  <a:pt x="29171" y="17157"/>
                </a:lnTo>
                <a:lnTo>
                  <a:pt x="64220" y="17157"/>
                </a:lnTo>
                <a:lnTo>
                  <a:pt x="59091" y="9432"/>
                </a:lnTo>
                <a:lnTo>
                  <a:pt x="48310" y="2439"/>
                </a:lnTo>
                <a:lnTo>
                  <a:pt x="35115" y="0"/>
                </a:lnTo>
                <a:close/>
              </a:path>
              <a:path w="69850" h="70485">
                <a:moveTo>
                  <a:pt x="49110" y="45669"/>
                </a:moveTo>
                <a:lnTo>
                  <a:pt x="45542" y="52146"/>
                </a:lnTo>
                <a:lnTo>
                  <a:pt x="39865" y="53327"/>
                </a:lnTo>
                <a:lnTo>
                  <a:pt x="65598" y="53327"/>
                </a:lnTo>
                <a:lnTo>
                  <a:pt x="67856" y="49504"/>
                </a:lnTo>
                <a:lnTo>
                  <a:pt x="49110" y="45669"/>
                </a:lnTo>
                <a:close/>
              </a:path>
              <a:path w="69850" h="70485">
                <a:moveTo>
                  <a:pt x="64220" y="17157"/>
                </a:moveTo>
                <a:lnTo>
                  <a:pt x="41186" y="17157"/>
                </a:lnTo>
                <a:lnTo>
                  <a:pt x="46469" y="20446"/>
                </a:lnTo>
                <a:lnTo>
                  <a:pt x="48450" y="27584"/>
                </a:lnTo>
                <a:lnTo>
                  <a:pt x="67825" y="27584"/>
                </a:lnTo>
                <a:lnTo>
                  <a:pt x="66501" y="20840"/>
                </a:lnTo>
                <a:lnTo>
                  <a:pt x="66404" y="20446"/>
                </a:lnTo>
                <a:lnTo>
                  <a:pt x="64220" y="17157"/>
                </a:lnTo>
                <a:close/>
              </a:path>
            </a:pathLst>
          </a:custGeom>
          <a:solidFill>
            <a:srgbClr val="8E9C9C"/>
          </a:solidFill>
        </p:spPr>
        <p:txBody>
          <a:bodyPr wrap="square" lIns="0" tIns="0" rIns="0" bIns="0" rtlCol="0"/>
          <a:lstStyle/>
          <a:p>
            <a:endParaRPr/>
          </a:p>
        </p:txBody>
      </p:sp>
      <p:sp>
        <p:nvSpPr>
          <p:cNvPr id="94" name="object 94"/>
          <p:cNvSpPr/>
          <p:nvPr/>
        </p:nvSpPr>
        <p:spPr>
          <a:xfrm>
            <a:off x="3696483" y="4976858"/>
            <a:ext cx="74295" cy="70485"/>
          </a:xfrm>
          <a:custGeom>
            <a:avLst/>
            <a:gdLst/>
            <a:ahLst/>
            <a:cxnLst/>
            <a:rect l="l" t="t" r="r" b="b"/>
            <a:pathLst>
              <a:path w="74295" h="70485">
                <a:moveTo>
                  <a:pt x="40932" y="0"/>
                </a:moveTo>
                <a:lnTo>
                  <a:pt x="32359" y="0"/>
                </a:lnTo>
                <a:lnTo>
                  <a:pt x="19888" y="2554"/>
                </a:lnTo>
                <a:lnTo>
                  <a:pt x="9588" y="9737"/>
                </a:lnTo>
                <a:lnTo>
                  <a:pt x="2584" y="20831"/>
                </a:lnTo>
                <a:lnTo>
                  <a:pt x="0" y="35115"/>
                </a:lnTo>
                <a:lnTo>
                  <a:pt x="2584" y="49458"/>
                </a:lnTo>
                <a:lnTo>
                  <a:pt x="9588" y="60545"/>
                </a:lnTo>
                <a:lnTo>
                  <a:pt x="19888" y="67696"/>
                </a:lnTo>
                <a:lnTo>
                  <a:pt x="32359" y="70230"/>
                </a:lnTo>
                <a:lnTo>
                  <a:pt x="40932" y="70230"/>
                </a:lnTo>
                <a:lnTo>
                  <a:pt x="47802" y="67602"/>
                </a:lnTo>
                <a:lnTo>
                  <a:pt x="52946" y="62979"/>
                </a:lnTo>
                <a:lnTo>
                  <a:pt x="74066" y="62979"/>
                </a:lnTo>
                <a:lnTo>
                  <a:pt x="74066" y="52285"/>
                </a:lnTo>
                <a:lnTo>
                  <a:pt x="27457" y="52285"/>
                </a:lnTo>
                <a:lnTo>
                  <a:pt x="20726" y="45415"/>
                </a:lnTo>
                <a:lnTo>
                  <a:pt x="20726" y="24955"/>
                </a:lnTo>
                <a:lnTo>
                  <a:pt x="27457" y="17945"/>
                </a:lnTo>
                <a:lnTo>
                  <a:pt x="74066" y="17945"/>
                </a:lnTo>
                <a:lnTo>
                  <a:pt x="74066" y="7251"/>
                </a:lnTo>
                <a:lnTo>
                  <a:pt x="52946" y="7251"/>
                </a:lnTo>
                <a:lnTo>
                  <a:pt x="47802" y="2641"/>
                </a:lnTo>
                <a:lnTo>
                  <a:pt x="40932" y="0"/>
                </a:lnTo>
                <a:close/>
              </a:path>
              <a:path w="74295" h="70485">
                <a:moveTo>
                  <a:pt x="74066" y="62979"/>
                </a:moveTo>
                <a:lnTo>
                  <a:pt x="52946" y="62979"/>
                </a:lnTo>
                <a:lnTo>
                  <a:pt x="52946" y="68249"/>
                </a:lnTo>
                <a:lnTo>
                  <a:pt x="74066" y="68249"/>
                </a:lnTo>
                <a:lnTo>
                  <a:pt x="74066" y="62979"/>
                </a:lnTo>
                <a:close/>
              </a:path>
              <a:path w="74295" h="70485">
                <a:moveTo>
                  <a:pt x="74066" y="17945"/>
                </a:moveTo>
                <a:lnTo>
                  <a:pt x="45288" y="17945"/>
                </a:lnTo>
                <a:lnTo>
                  <a:pt x="52946" y="24955"/>
                </a:lnTo>
                <a:lnTo>
                  <a:pt x="52946" y="45415"/>
                </a:lnTo>
                <a:lnTo>
                  <a:pt x="45288" y="52285"/>
                </a:lnTo>
                <a:lnTo>
                  <a:pt x="74066" y="52285"/>
                </a:lnTo>
                <a:lnTo>
                  <a:pt x="74066" y="17945"/>
                </a:lnTo>
                <a:close/>
              </a:path>
              <a:path w="74295" h="70485">
                <a:moveTo>
                  <a:pt x="74066" y="1981"/>
                </a:moveTo>
                <a:lnTo>
                  <a:pt x="52946" y="1981"/>
                </a:lnTo>
                <a:lnTo>
                  <a:pt x="52946" y="7251"/>
                </a:lnTo>
                <a:lnTo>
                  <a:pt x="74066" y="7251"/>
                </a:lnTo>
                <a:lnTo>
                  <a:pt x="74066" y="1981"/>
                </a:lnTo>
                <a:close/>
              </a:path>
            </a:pathLst>
          </a:custGeom>
          <a:solidFill>
            <a:srgbClr val="8E9C9C"/>
          </a:solidFill>
        </p:spPr>
        <p:txBody>
          <a:bodyPr wrap="square" lIns="0" tIns="0" rIns="0" bIns="0" rtlCol="0"/>
          <a:lstStyle/>
          <a:p>
            <a:endParaRPr/>
          </a:p>
        </p:txBody>
      </p:sp>
      <p:sp>
        <p:nvSpPr>
          <p:cNvPr id="95" name="object 95"/>
          <p:cNvSpPr/>
          <p:nvPr/>
        </p:nvSpPr>
        <p:spPr>
          <a:xfrm>
            <a:off x="3786018" y="4976860"/>
            <a:ext cx="67310" cy="68580"/>
          </a:xfrm>
          <a:custGeom>
            <a:avLst/>
            <a:gdLst/>
            <a:ahLst/>
            <a:cxnLst/>
            <a:rect l="l" t="t" r="r" b="b"/>
            <a:pathLst>
              <a:path w="67310" h="68579">
                <a:moveTo>
                  <a:pt x="21132" y="1981"/>
                </a:moveTo>
                <a:lnTo>
                  <a:pt x="0" y="1981"/>
                </a:lnTo>
                <a:lnTo>
                  <a:pt x="0" y="68249"/>
                </a:lnTo>
                <a:lnTo>
                  <a:pt x="21132" y="68249"/>
                </a:lnTo>
                <a:lnTo>
                  <a:pt x="21132" y="24688"/>
                </a:lnTo>
                <a:lnTo>
                  <a:pt x="26542" y="18999"/>
                </a:lnTo>
                <a:lnTo>
                  <a:pt x="65805" y="18999"/>
                </a:lnTo>
                <a:lnTo>
                  <a:pt x="65357" y="16255"/>
                </a:lnTo>
                <a:lnTo>
                  <a:pt x="60580" y="8305"/>
                </a:lnTo>
                <a:lnTo>
                  <a:pt x="21132" y="8305"/>
                </a:lnTo>
                <a:lnTo>
                  <a:pt x="21132" y="1981"/>
                </a:lnTo>
                <a:close/>
              </a:path>
              <a:path w="67310" h="68579">
                <a:moveTo>
                  <a:pt x="65805" y="18999"/>
                </a:moveTo>
                <a:lnTo>
                  <a:pt x="41592" y="18999"/>
                </a:lnTo>
                <a:lnTo>
                  <a:pt x="46215" y="24295"/>
                </a:lnTo>
                <a:lnTo>
                  <a:pt x="46215" y="68249"/>
                </a:lnTo>
                <a:lnTo>
                  <a:pt x="67208" y="68249"/>
                </a:lnTo>
                <a:lnTo>
                  <a:pt x="67208" y="27584"/>
                </a:lnTo>
                <a:lnTo>
                  <a:pt x="65805" y="18999"/>
                </a:lnTo>
                <a:close/>
              </a:path>
              <a:path w="67310" h="68579">
                <a:moveTo>
                  <a:pt x="41465" y="0"/>
                </a:moveTo>
                <a:lnTo>
                  <a:pt x="33146" y="0"/>
                </a:lnTo>
                <a:lnTo>
                  <a:pt x="26149" y="3022"/>
                </a:lnTo>
                <a:lnTo>
                  <a:pt x="21132" y="8305"/>
                </a:lnTo>
                <a:lnTo>
                  <a:pt x="60580" y="8305"/>
                </a:lnTo>
                <a:lnTo>
                  <a:pt x="60128" y="7553"/>
                </a:lnTo>
                <a:lnTo>
                  <a:pt x="52002" y="1970"/>
                </a:lnTo>
                <a:lnTo>
                  <a:pt x="41465" y="0"/>
                </a:lnTo>
                <a:close/>
              </a:path>
            </a:pathLst>
          </a:custGeom>
          <a:solidFill>
            <a:srgbClr val="8E9C9C"/>
          </a:solidFill>
        </p:spPr>
        <p:txBody>
          <a:bodyPr wrap="square" lIns="0" tIns="0" rIns="0" bIns="0" rtlCol="0"/>
          <a:lstStyle/>
          <a:p>
            <a:endParaRPr/>
          </a:p>
        </p:txBody>
      </p:sp>
      <p:sp>
        <p:nvSpPr>
          <p:cNvPr id="96" name="object 9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97" name="object 9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77599" y="2523280"/>
            <a:ext cx="1256030" cy="367030"/>
          </a:xfrm>
          <a:prstGeom prst="rect">
            <a:avLst/>
          </a:prstGeom>
        </p:spPr>
        <p:txBody>
          <a:bodyPr vert="horz" wrap="square" lIns="0" tIns="0" rIns="0" bIns="0" rtlCol="0">
            <a:spAutoFit/>
          </a:bodyPr>
          <a:lstStyle/>
          <a:p>
            <a:pPr marL="12700">
              <a:lnSpc>
                <a:spcPct val="100000"/>
              </a:lnSpc>
            </a:pPr>
            <a:r>
              <a:rPr sz="2300" spc="-25" dirty="0">
                <a:solidFill>
                  <a:srgbClr val="58595B"/>
                </a:solidFill>
                <a:latin typeface="Cambria"/>
                <a:cs typeface="Cambria"/>
              </a:rPr>
              <a:t>thank</a:t>
            </a:r>
            <a:r>
              <a:rPr sz="2300" spc="-140" dirty="0">
                <a:solidFill>
                  <a:srgbClr val="58595B"/>
                </a:solidFill>
                <a:latin typeface="Cambria"/>
                <a:cs typeface="Cambria"/>
              </a:rPr>
              <a:t> </a:t>
            </a:r>
            <a:r>
              <a:rPr sz="2300" spc="-5" dirty="0">
                <a:solidFill>
                  <a:srgbClr val="58595B"/>
                </a:solidFill>
                <a:latin typeface="Tahoma"/>
                <a:cs typeface="Tahoma"/>
              </a:rPr>
              <a:t>you</a:t>
            </a:r>
            <a:endParaRPr sz="2300">
              <a:latin typeface="Tahoma"/>
              <a:cs typeface="Tahoma"/>
            </a:endParaRPr>
          </a:p>
        </p:txBody>
      </p:sp>
      <p:sp>
        <p:nvSpPr>
          <p:cNvPr id="3" name="object 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4" name="object 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881110" cy="5400040"/>
          </a:xfrm>
          <a:custGeom>
            <a:avLst/>
            <a:gdLst/>
            <a:ahLst/>
            <a:cxnLst/>
            <a:rect l="l" t="t" r="r" b="b"/>
            <a:pathLst>
              <a:path w="8881110" h="5400040">
                <a:moveTo>
                  <a:pt x="0" y="5400001"/>
                </a:moveTo>
                <a:lnTo>
                  <a:pt x="8880589" y="5400001"/>
                </a:lnTo>
                <a:lnTo>
                  <a:pt x="8880589" y="0"/>
                </a:lnTo>
                <a:lnTo>
                  <a:pt x="0" y="0"/>
                </a:lnTo>
                <a:lnTo>
                  <a:pt x="0" y="5400001"/>
                </a:lnTo>
                <a:close/>
              </a:path>
            </a:pathLst>
          </a:custGeom>
          <a:solidFill>
            <a:srgbClr val="202120"/>
          </a:solidFill>
        </p:spPr>
        <p:txBody>
          <a:bodyPr wrap="square" lIns="0" tIns="0" rIns="0" bIns="0" rtlCol="0"/>
          <a:lstStyle/>
          <a:p>
            <a:endParaRPr/>
          </a:p>
        </p:txBody>
      </p:sp>
      <p:sp>
        <p:nvSpPr>
          <p:cNvPr id="3" name="object 3"/>
          <p:cNvSpPr/>
          <p:nvPr/>
        </p:nvSpPr>
        <p:spPr>
          <a:xfrm>
            <a:off x="4129870" y="2344291"/>
            <a:ext cx="455930" cy="462915"/>
          </a:xfrm>
          <a:custGeom>
            <a:avLst/>
            <a:gdLst/>
            <a:ahLst/>
            <a:cxnLst/>
            <a:rect l="l" t="t" r="r" b="b"/>
            <a:pathLst>
              <a:path w="455929" h="462914">
                <a:moveTo>
                  <a:pt x="143141" y="13411"/>
                </a:moveTo>
                <a:lnTo>
                  <a:pt x="0" y="13411"/>
                </a:lnTo>
                <a:lnTo>
                  <a:pt x="0" y="462521"/>
                </a:lnTo>
                <a:lnTo>
                  <a:pt x="143141" y="462521"/>
                </a:lnTo>
                <a:lnTo>
                  <a:pt x="143141" y="254063"/>
                </a:lnTo>
                <a:lnTo>
                  <a:pt x="149753" y="197883"/>
                </a:lnTo>
                <a:lnTo>
                  <a:pt x="168525" y="158897"/>
                </a:lnTo>
                <a:lnTo>
                  <a:pt x="197866" y="136182"/>
                </a:lnTo>
                <a:lnTo>
                  <a:pt x="236181" y="128816"/>
                </a:lnTo>
                <a:lnTo>
                  <a:pt x="447869" y="128816"/>
                </a:lnTo>
                <a:lnTo>
                  <a:pt x="433401" y="88395"/>
                </a:lnTo>
                <a:lnTo>
                  <a:pt x="410986" y="56349"/>
                </a:lnTo>
                <a:lnTo>
                  <a:pt x="143141" y="56349"/>
                </a:lnTo>
                <a:lnTo>
                  <a:pt x="143141" y="13411"/>
                </a:lnTo>
                <a:close/>
              </a:path>
              <a:path w="455929" h="462914">
                <a:moveTo>
                  <a:pt x="447869" y="128816"/>
                </a:moveTo>
                <a:lnTo>
                  <a:pt x="236181" y="128816"/>
                </a:lnTo>
                <a:lnTo>
                  <a:pt x="267453" y="135232"/>
                </a:lnTo>
                <a:lnTo>
                  <a:pt x="291761" y="153308"/>
                </a:lnTo>
                <a:lnTo>
                  <a:pt x="307514" y="181279"/>
                </a:lnTo>
                <a:lnTo>
                  <a:pt x="313118" y="217385"/>
                </a:lnTo>
                <a:lnTo>
                  <a:pt x="313118" y="462521"/>
                </a:lnTo>
                <a:lnTo>
                  <a:pt x="455371" y="462521"/>
                </a:lnTo>
                <a:lnTo>
                  <a:pt x="455371" y="186969"/>
                </a:lnTo>
                <a:lnTo>
                  <a:pt x="449717" y="133979"/>
                </a:lnTo>
                <a:lnTo>
                  <a:pt x="447869" y="128816"/>
                </a:lnTo>
                <a:close/>
              </a:path>
              <a:path w="455929" h="462914">
                <a:moveTo>
                  <a:pt x="280911" y="0"/>
                </a:moveTo>
                <a:lnTo>
                  <a:pt x="240393" y="3773"/>
                </a:lnTo>
                <a:lnTo>
                  <a:pt x="203644" y="14758"/>
                </a:lnTo>
                <a:lnTo>
                  <a:pt x="171086" y="32452"/>
                </a:lnTo>
                <a:lnTo>
                  <a:pt x="143141" y="56349"/>
                </a:lnTo>
                <a:lnTo>
                  <a:pt x="410986" y="56349"/>
                </a:lnTo>
                <a:lnTo>
                  <a:pt x="407393" y="51212"/>
                </a:lnTo>
                <a:lnTo>
                  <a:pt x="372663" y="23423"/>
                </a:lnTo>
                <a:lnTo>
                  <a:pt x="330179" y="6021"/>
                </a:lnTo>
                <a:lnTo>
                  <a:pt x="280911" y="0"/>
                </a:lnTo>
                <a:close/>
              </a:path>
            </a:pathLst>
          </a:custGeom>
          <a:solidFill>
            <a:srgbClr val="FFFFFF"/>
          </a:solidFill>
        </p:spPr>
        <p:txBody>
          <a:bodyPr wrap="square" lIns="0" tIns="0" rIns="0" bIns="0" rtlCol="0"/>
          <a:lstStyle/>
          <a:p>
            <a:endParaRPr/>
          </a:p>
        </p:txBody>
      </p:sp>
      <p:sp>
        <p:nvSpPr>
          <p:cNvPr id="4" name="object 4"/>
          <p:cNvSpPr/>
          <p:nvPr/>
        </p:nvSpPr>
        <p:spPr>
          <a:xfrm>
            <a:off x="5163080" y="2344284"/>
            <a:ext cx="415290" cy="476250"/>
          </a:xfrm>
          <a:custGeom>
            <a:avLst/>
            <a:gdLst/>
            <a:ahLst/>
            <a:cxnLst/>
            <a:rect l="l" t="t" r="r" b="b"/>
            <a:pathLst>
              <a:path w="415289" h="476250">
                <a:moveTo>
                  <a:pt x="139560" y="316699"/>
                </a:moveTo>
                <a:lnTo>
                  <a:pt x="0" y="345325"/>
                </a:lnTo>
                <a:lnTo>
                  <a:pt x="13586" y="386998"/>
                </a:lnTo>
                <a:lnTo>
                  <a:pt x="38034" y="420146"/>
                </a:lnTo>
                <a:lnTo>
                  <a:pt x="71677" y="445192"/>
                </a:lnTo>
                <a:lnTo>
                  <a:pt x="112850" y="462558"/>
                </a:lnTo>
                <a:lnTo>
                  <a:pt x="159888" y="472669"/>
                </a:lnTo>
                <a:lnTo>
                  <a:pt x="211124" y="475945"/>
                </a:lnTo>
                <a:lnTo>
                  <a:pt x="267240" y="471641"/>
                </a:lnTo>
                <a:lnTo>
                  <a:pt x="316498" y="458813"/>
                </a:lnTo>
                <a:lnTo>
                  <a:pt x="357404" y="437586"/>
                </a:lnTo>
                <a:lnTo>
                  <a:pt x="388470" y="408083"/>
                </a:lnTo>
                <a:lnTo>
                  <a:pt x="408203" y="370430"/>
                </a:lnTo>
                <a:lnTo>
                  <a:pt x="408346" y="369481"/>
                </a:lnTo>
                <a:lnTo>
                  <a:pt x="219176" y="369481"/>
                </a:lnTo>
                <a:lnTo>
                  <a:pt x="191388" y="366643"/>
                </a:lnTo>
                <a:lnTo>
                  <a:pt x="167290" y="357516"/>
                </a:lnTo>
                <a:lnTo>
                  <a:pt x="149232" y="341175"/>
                </a:lnTo>
                <a:lnTo>
                  <a:pt x="139560" y="316699"/>
                </a:lnTo>
                <a:close/>
              </a:path>
              <a:path w="415289" h="476250">
                <a:moveTo>
                  <a:pt x="203974" y="0"/>
                </a:moveTo>
                <a:lnTo>
                  <a:pt x="150206" y="4865"/>
                </a:lnTo>
                <a:lnTo>
                  <a:pt x="103373" y="18950"/>
                </a:lnTo>
                <a:lnTo>
                  <a:pt x="64743" y="41484"/>
                </a:lnTo>
                <a:lnTo>
                  <a:pt x="35581" y="71697"/>
                </a:lnTo>
                <a:lnTo>
                  <a:pt x="17155" y="108820"/>
                </a:lnTo>
                <a:lnTo>
                  <a:pt x="10731" y="152082"/>
                </a:lnTo>
                <a:lnTo>
                  <a:pt x="19439" y="200175"/>
                </a:lnTo>
                <a:lnTo>
                  <a:pt x="44835" y="238199"/>
                </a:lnTo>
                <a:lnTo>
                  <a:pt x="85831" y="265819"/>
                </a:lnTo>
                <a:lnTo>
                  <a:pt x="141338" y="282702"/>
                </a:lnTo>
                <a:lnTo>
                  <a:pt x="232600" y="300596"/>
                </a:lnTo>
                <a:lnTo>
                  <a:pt x="253557" y="306271"/>
                </a:lnTo>
                <a:lnTo>
                  <a:pt x="267381" y="313791"/>
                </a:lnTo>
                <a:lnTo>
                  <a:pt x="274996" y="322988"/>
                </a:lnTo>
                <a:lnTo>
                  <a:pt x="277329" y="333692"/>
                </a:lnTo>
                <a:lnTo>
                  <a:pt x="273528" y="347594"/>
                </a:lnTo>
                <a:lnTo>
                  <a:pt x="262345" y="358973"/>
                </a:lnTo>
                <a:lnTo>
                  <a:pt x="244116" y="366659"/>
                </a:lnTo>
                <a:lnTo>
                  <a:pt x="219176" y="369481"/>
                </a:lnTo>
                <a:lnTo>
                  <a:pt x="408346" y="369481"/>
                </a:lnTo>
                <a:lnTo>
                  <a:pt x="415112" y="324751"/>
                </a:lnTo>
                <a:lnTo>
                  <a:pt x="407632" y="278230"/>
                </a:lnTo>
                <a:lnTo>
                  <a:pt x="384803" y="239090"/>
                </a:lnTo>
                <a:lnTo>
                  <a:pt x="346039" y="209008"/>
                </a:lnTo>
                <a:lnTo>
                  <a:pt x="290753" y="189661"/>
                </a:lnTo>
                <a:lnTo>
                  <a:pt x="185178" y="168186"/>
                </a:lnTo>
                <a:lnTo>
                  <a:pt x="167792" y="162414"/>
                </a:lnTo>
                <a:lnTo>
                  <a:pt x="157451" y="154881"/>
                </a:lnTo>
                <a:lnTo>
                  <a:pt x="152478" y="146174"/>
                </a:lnTo>
                <a:lnTo>
                  <a:pt x="151193" y="136880"/>
                </a:lnTo>
                <a:lnTo>
                  <a:pt x="153751" y="124635"/>
                </a:lnTo>
                <a:lnTo>
                  <a:pt x="162263" y="113398"/>
                </a:lnTo>
                <a:lnTo>
                  <a:pt x="177987" y="105180"/>
                </a:lnTo>
                <a:lnTo>
                  <a:pt x="202183" y="101993"/>
                </a:lnTo>
                <a:lnTo>
                  <a:pt x="398000" y="101993"/>
                </a:lnTo>
                <a:lnTo>
                  <a:pt x="394393" y="92263"/>
                </a:lnTo>
                <a:lnTo>
                  <a:pt x="371966" y="60839"/>
                </a:lnTo>
                <a:lnTo>
                  <a:pt x="341190" y="35229"/>
                </a:lnTo>
                <a:lnTo>
                  <a:pt x="302585" y="16105"/>
                </a:lnTo>
                <a:lnTo>
                  <a:pt x="256673" y="4138"/>
                </a:lnTo>
                <a:lnTo>
                  <a:pt x="203974" y="0"/>
                </a:lnTo>
                <a:close/>
              </a:path>
              <a:path w="415289" h="476250">
                <a:moveTo>
                  <a:pt x="398000" y="101993"/>
                </a:moveTo>
                <a:lnTo>
                  <a:pt x="202183" y="101993"/>
                </a:lnTo>
                <a:lnTo>
                  <a:pt x="231786" y="106340"/>
                </a:lnTo>
                <a:lnTo>
                  <a:pt x="254515" y="117983"/>
                </a:lnTo>
                <a:lnTo>
                  <a:pt x="269865" y="134826"/>
                </a:lnTo>
                <a:lnTo>
                  <a:pt x="277329" y="154774"/>
                </a:lnTo>
                <a:lnTo>
                  <a:pt x="407949" y="128828"/>
                </a:lnTo>
                <a:lnTo>
                  <a:pt x="398000" y="101993"/>
                </a:lnTo>
                <a:close/>
              </a:path>
            </a:pathLst>
          </a:custGeom>
          <a:solidFill>
            <a:srgbClr val="FFFFFF"/>
          </a:solidFill>
        </p:spPr>
        <p:txBody>
          <a:bodyPr wrap="square" lIns="0" tIns="0" rIns="0" bIns="0" rtlCol="0"/>
          <a:lstStyle/>
          <a:p>
            <a:endParaRPr/>
          </a:p>
        </p:txBody>
      </p:sp>
      <p:sp>
        <p:nvSpPr>
          <p:cNvPr id="5" name="object 5"/>
          <p:cNvSpPr/>
          <p:nvPr/>
        </p:nvSpPr>
        <p:spPr>
          <a:xfrm>
            <a:off x="5648873" y="2380376"/>
            <a:ext cx="0" cy="86360"/>
          </a:xfrm>
          <a:custGeom>
            <a:avLst/>
            <a:gdLst/>
            <a:ahLst/>
            <a:cxnLst/>
            <a:rect l="l" t="t" r="r" b="b"/>
            <a:pathLst>
              <a:path h="86360">
                <a:moveTo>
                  <a:pt x="0" y="0"/>
                </a:moveTo>
                <a:lnTo>
                  <a:pt x="0" y="86118"/>
                </a:lnTo>
              </a:path>
            </a:pathLst>
          </a:custGeom>
          <a:ln w="26860">
            <a:solidFill>
              <a:srgbClr val="FFFFFF"/>
            </a:solidFill>
          </a:ln>
        </p:spPr>
        <p:txBody>
          <a:bodyPr wrap="square" lIns="0" tIns="0" rIns="0" bIns="0" rtlCol="0"/>
          <a:lstStyle/>
          <a:p>
            <a:endParaRPr/>
          </a:p>
        </p:txBody>
      </p:sp>
      <p:sp>
        <p:nvSpPr>
          <p:cNvPr id="6" name="object 6"/>
          <p:cNvSpPr/>
          <p:nvPr/>
        </p:nvSpPr>
        <p:spPr>
          <a:xfrm>
            <a:off x="5599921" y="2368590"/>
            <a:ext cx="98425" cy="0"/>
          </a:xfrm>
          <a:custGeom>
            <a:avLst/>
            <a:gdLst/>
            <a:ahLst/>
            <a:cxnLst/>
            <a:rect l="l" t="t" r="r" b="b"/>
            <a:pathLst>
              <a:path w="98425">
                <a:moveTo>
                  <a:pt x="0" y="0"/>
                </a:moveTo>
                <a:lnTo>
                  <a:pt x="97904" y="0"/>
                </a:lnTo>
              </a:path>
            </a:pathLst>
          </a:custGeom>
          <a:ln w="23571">
            <a:solidFill>
              <a:srgbClr val="FFFFFF"/>
            </a:solidFill>
          </a:ln>
        </p:spPr>
        <p:txBody>
          <a:bodyPr wrap="square" lIns="0" tIns="0" rIns="0" bIns="0" rtlCol="0"/>
          <a:lstStyle/>
          <a:p>
            <a:endParaRPr/>
          </a:p>
        </p:txBody>
      </p:sp>
      <p:sp>
        <p:nvSpPr>
          <p:cNvPr id="7" name="object 7"/>
          <p:cNvSpPr/>
          <p:nvPr/>
        </p:nvSpPr>
        <p:spPr>
          <a:xfrm>
            <a:off x="5711966" y="2356797"/>
            <a:ext cx="127000" cy="109855"/>
          </a:xfrm>
          <a:custGeom>
            <a:avLst/>
            <a:gdLst/>
            <a:ahLst/>
            <a:cxnLst/>
            <a:rect l="l" t="t" r="r" b="b"/>
            <a:pathLst>
              <a:path w="127000" h="109855">
                <a:moveTo>
                  <a:pt x="26530" y="0"/>
                </a:moveTo>
                <a:lnTo>
                  <a:pt x="0" y="0"/>
                </a:lnTo>
                <a:lnTo>
                  <a:pt x="0" y="109702"/>
                </a:lnTo>
                <a:lnTo>
                  <a:pt x="26200" y="109702"/>
                </a:lnTo>
                <a:lnTo>
                  <a:pt x="26200" y="50927"/>
                </a:lnTo>
                <a:lnTo>
                  <a:pt x="53480" y="50927"/>
                </a:lnTo>
                <a:lnTo>
                  <a:pt x="26530" y="0"/>
                </a:lnTo>
                <a:close/>
              </a:path>
              <a:path w="127000" h="109855">
                <a:moveTo>
                  <a:pt x="53480" y="50927"/>
                </a:moveTo>
                <a:lnTo>
                  <a:pt x="26200" y="50927"/>
                </a:lnTo>
                <a:lnTo>
                  <a:pt x="57150" y="109702"/>
                </a:lnTo>
                <a:lnTo>
                  <a:pt x="69583" y="109702"/>
                </a:lnTo>
                <a:lnTo>
                  <a:pt x="90708" y="69596"/>
                </a:lnTo>
                <a:lnTo>
                  <a:pt x="63360" y="69596"/>
                </a:lnTo>
                <a:lnTo>
                  <a:pt x="53480" y="50927"/>
                </a:lnTo>
                <a:close/>
              </a:path>
              <a:path w="127000" h="109855">
                <a:moveTo>
                  <a:pt x="126568" y="51257"/>
                </a:moveTo>
                <a:lnTo>
                  <a:pt x="100368" y="51257"/>
                </a:lnTo>
                <a:lnTo>
                  <a:pt x="100368" y="109702"/>
                </a:lnTo>
                <a:lnTo>
                  <a:pt x="126568" y="109702"/>
                </a:lnTo>
                <a:lnTo>
                  <a:pt x="126568" y="51257"/>
                </a:lnTo>
                <a:close/>
              </a:path>
              <a:path w="127000" h="109855">
                <a:moveTo>
                  <a:pt x="126568" y="0"/>
                </a:moveTo>
                <a:lnTo>
                  <a:pt x="100203" y="0"/>
                </a:lnTo>
                <a:lnTo>
                  <a:pt x="63360" y="69596"/>
                </a:lnTo>
                <a:lnTo>
                  <a:pt x="90708" y="69596"/>
                </a:lnTo>
                <a:lnTo>
                  <a:pt x="100368" y="51257"/>
                </a:lnTo>
                <a:lnTo>
                  <a:pt x="126568" y="51257"/>
                </a:lnTo>
                <a:lnTo>
                  <a:pt x="126568" y="0"/>
                </a:lnTo>
                <a:close/>
              </a:path>
            </a:pathLst>
          </a:custGeom>
          <a:solidFill>
            <a:srgbClr val="FFFFFF"/>
          </a:solidFill>
        </p:spPr>
        <p:txBody>
          <a:bodyPr wrap="square" lIns="0" tIns="0" rIns="0" bIns="0" rtlCol="0"/>
          <a:lstStyle/>
          <a:p>
            <a:endParaRPr/>
          </a:p>
        </p:txBody>
      </p:sp>
      <p:sp>
        <p:nvSpPr>
          <p:cNvPr id="8" name="object 8"/>
          <p:cNvSpPr/>
          <p:nvPr/>
        </p:nvSpPr>
        <p:spPr>
          <a:xfrm>
            <a:off x="3367989" y="2356472"/>
            <a:ext cx="142875" cy="450850"/>
          </a:xfrm>
          <a:custGeom>
            <a:avLst/>
            <a:gdLst/>
            <a:ahLst/>
            <a:cxnLst/>
            <a:rect l="l" t="t" r="r" b="b"/>
            <a:pathLst>
              <a:path w="142875" h="450850">
                <a:moveTo>
                  <a:pt x="0" y="0"/>
                </a:moveTo>
                <a:lnTo>
                  <a:pt x="142316" y="0"/>
                </a:lnTo>
                <a:lnTo>
                  <a:pt x="142316" y="450392"/>
                </a:lnTo>
                <a:lnTo>
                  <a:pt x="0" y="450392"/>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3574636"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370" y="364261"/>
                </a:lnTo>
                <a:lnTo>
                  <a:pt x="202151" y="355130"/>
                </a:lnTo>
                <a:lnTo>
                  <a:pt x="165227" y="330231"/>
                </a:lnTo>
                <a:lnTo>
                  <a:pt x="140332" y="293302"/>
                </a:lnTo>
                <a:lnTo>
                  <a:pt x="131203" y="248081"/>
                </a:lnTo>
                <a:lnTo>
                  <a:pt x="140332" y="202863"/>
                </a:lnTo>
                <a:lnTo>
                  <a:pt x="165227" y="165938"/>
                </a:lnTo>
                <a:lnTo>
                  <a:pt x="202151" y="141043"/>
                </a:lnTo>
                <a:lnTo>
                  <a:pt x="247370"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370" y="131914"/>
                </a:lnTo>
                <a:lnTo>
                  <a:pt x="292591" y="141043"/>
                </a:lnTo>
                <a:lnTo>
                  <a:pt x="329520" y="165938"/>
                </a:lnTo>
                <a:lnTo>
                  <a:pt x="354419" y="202863"/>
                </a:lnTo>
                <a:lnTo>
                  <a:pt x="363550" y="248081"/>
                </a:lnTo>
                <a:lnTo>
                  <a:pt x="354419" y="293302"/>
                </a:lnTo>
                <a:lnTo>
                  <a:pt x="329520" y="330231"/>
                </a:lnTo>
                <a:lnTo>
                  <a:pt x="292591" y="355130"/>
                </a:lnTo>
                <a:lnTo>
                  <a:pt x="247370"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FFFFFF"/>
          </a:solidFill>
        </p:spPr>
        <p:txBody>
          <a:bodyPr wrap="square" lIns="0" tIns="0" rIns="0" bIns="0" rtlCol="0"/>
          <a:lstStyle/>
          <a:p>
            <a:endParaRPr/>
          </a:p>
        </p:txBody>
      </p:sp>
      <p:sp>
        <p:nvSpPr>
          <p:cNvPr id="10" name="object 10"/>
          <p:cNvSpPr/>
          <p:nvPr/>
        </p:nvSpPr>
        <p:spPr>
          <a:xfrm>
            <a:off x="3352826" y="2112642"/>
            <a:ext cx="172720" cy="172720"/>
          </a:xfrm>
          <a:custGeom>
            <a:avLst/>
            <a:gdLst/>
            <a:ahLst/>
            <a:cxnLst/>
            <a:rect l="l" t="t" r="r" b="b"/>
            <a:pathLst>
              <a:path w="172720" h="172719">
                <a:moveTo>
                  <a:pt x="86321" y="0"/>
                </a:moveTo>
                <a:lnTo>
                  <a:pt x="52720" y="6783"/>
                </a:lnTo>
                <a:lnTo>
                  <a:pt x="25282" y="25282"/>
                </a:lnTo>
                <a:lnTo>
                  <a:pt x="6783" y="52720"/>
                </a:lnTo>
                <a:lnTo>
                  <a:pt x="0" y="86321"/>
                </a:lnTo>
                <a:lnTo>
                  <a:pt x="6783" y="119922"/>
                </a:lnTo>
                <a:lnTo>
                  <a:pt x="25282" y="147361"/>
                </a:lnTo>
                <a:lnTo>
                  <a:pt x="52720" y="165860"/>
                </a:lnTo>
                <a:lnTo>
                  <a:pt x="86321" y="172643"/>
                </a:lnTo>
                <a:lnTo>
                  <a:pt x="119922" y="165860"/>
                </a:lnTo>
                <a:lnTo>
                  <a:pt x="147361" y="147361"/>
                </a:lnTo>
                <a:lnTo>
                  <a:pt x="165860" y="119922"/>
                </a:lnTo>
                <a:lnTo>
                  <a:pt x="172643" y="86321"/>
                </a:lnTo>
                <a:lnTo>
                  <a:pt x="165860" y="52720"/>
                </a:lnTo>
                <a:lnTo>
                  <a:pt x="147361" y="25282"/>
                </a:lnTo>
                <a:lnTo>
                  <a:pt x="119922" y="6783"/>
                </a:lnTo>
                <a:lnTo>
                  <a:pt x="86321" y="0"/>
                </a:lnTo>
                <a:close/>
              </a:path>
            </a:pathLst>
          </a:custGeom>
          <a:solidFill>
            <a:srgbClr val="FFFFFF"/>
          </a:solidFill>
        </p:spPr>
        <p:txBody>
          <a:bodyPr wrap="square" lIns="0" tIns="0" rIns="0" bIns="0" rtlCol="0"/>
          <a:lstStyle/>
          <a:p>
            <a:endParaRPr/>
          </a:p>
        </p:txBody>
      </p:sp>
      <p:sp>
        <p:nvSpPr>
          <p:cNvPr id="11" name="object 11"/>
          <p:cNvSpPr/>
          <p:nvPr/>
        </p:nvSpPr>
        <p:spPr>
          <a:xfrm>
            <a:off x="4638325" y="2334299"/>
            <a:ext cx="495300" cy="495300"/>
          </a:xfrm>
          <a:custGeom>
            <a:avLst/>
            <a:gdLst/>
            <a:ahLst/>
            <a:cxnLst/>
            <a:rect l="l" t="t" r="r" b="b"/>
            <a:pathLst>
              <a:path w="495300" h="495300">
                <a:moveTo>
                  <a:pt x="247370" y="0"/>
                </a:moveTo>
                <a:lnTo>
                  <a:pt x="197518" y="5025"/>
                </a:lnTo>
                <a:lnTo>
                  <a:pt x="151084" y="19440"/>
                </a:lnTo>
                <a:lnTo>
                  <a:pt x="109065" y="42248"/>
                </a:lnTo>
                <a:lnTo>
                  <a:pt x="72455" y="72455"/>
                </a:lnTo>
                <a:lnTo>
                  <a:pt x="42248" y="109065"/>
                </a:lnTo>
                <a:lnTo>
                  <a:pt x="19440" y="151084"/>
                </a:lnTo>
                <a:lnTo>
                  <a:pt x="5025" y="197518"/>
                </a:lnTo>
                <a:lnTo>
                  <a:pt x="0" y="247370"/>
                </a:lnTo>
                <a:lnTo>
                  <a:pt x="5025" y="297222"/>
                </a:lnTo>
                <a:lnTo>
                  <a:pt x="19440" y="343654"/>
                </a:lnTo>
                <a:lnTo>
                  <a:pt x="42248" y="385671"/>
                </a:lnTo>
                <a:lnTo>
                  <a:pt x="72455" y="422279"/>
                </a:lnTo>
                <a:lnTo>
                  <a:pt x="109065" y="452484"/>
                </a:lnTo>
                <a:lnTo>
                  <a:pt x="151084" y="475290"/>
                </a:lnTo>
                <a:lnTo>
                  <a:pt x="197518" y="489703"/>
                </a:lnTo>
                <a:lnTo>
                  <a:pt x="247370" y="494728"/>
                </a:lnTo>
                <a:lnTo>
                  <a:pt x="297222" y="489703"/>
                </a:lnTo>
                <a:lnTo>
                  <a:pt x="343656" y="475290"/>
                </a:lnTo>
                <a:lnTo>
                  <a:pt x="385675" y="452484"/>
                </a:lnTo>
                <a:lnTo>
                  <a:pt x="422286" y="422279"/>
                </a:lnTo>
                <a:lnTo>
                  <a:pt x="452492" y="385671"/>
                </a:lnTo>
                <a:lnTo>
                  <a:pt x="464114" y="364261"/>
                </a:lnTo>
                <a:lnTo>
                  <a:pt x="247903" y="364261"/>
                </a:lnTo>
                <a:lnTo>
                  <a:pt x="202685" y="355130"/>
                </a:lnTo>
                <a:lnTo>
                  <a:pt x="165760" y="330231"/>
                </a:lnTo>
                <a:lnTo>
                  <a:pt x="140865" y="293302"/>
                </a:lnTo>
                <a:lnTo>
                  <a:pt x="131737" y="248081"/>
                </a:lnTo>
                <a:lnTo>
                  <a:pt x="140865" y="202863"/>
                </a:lnTo>
                <a:lnTo>
                  <a:pt x="165760" y="165938"/>
                </a:lnTo>
                <a:lnTo>
                  <a:pt x="202685" y="141043"/>
                </a:lnTo>
                <a:lnTo>
                  <a:pt x="247903" y="131914"/>
                </a:lnTo>
                <a:lnTo>
                  <a:pt x="464895" y="131914"/>
                </a:lnTo>
                <a:lnTo>
                  <a:pt x="452492" y="109065"/>
                </a:lnTo>
                <a:lnTo>
                  <a:pt x="422286" y="72455"/>
                </a:lnTo>
                <a:lnTo>
                  <a:pt x="385675" y="42248"/>
                </a:lnTo>
                <a:lnTo>
                  <a:pt x="343656" y="19440"/>
                </a:lnTo>
                <a:lnTo>
                  <a:pt x="297222" y="5025"/>
                </a:lnTo>
                <a:lnTo>
                  <a:pt x="247370" y="0"/>
                </a:lnTo>
                <a:close/>
              </a:path>
              <a:path w="495300" h="495300">
                <a:moveTo>
                  <a:pt x="464895" y="131914"/>
                </a:moveTo>
                <a:lnTo>
                  <a:pt x="247903" y="131914"/>
                </a:lnTo>
                <a:lnTo>
                  <a:pt x="293124" y="141043"/>
                </a:lnTo>
                <a:lnTo>
                  <a:pt x="330053" y="165938"/>
                </a:lnTo>
                <a:lnTo>
                  <a:pt x="354953" y="202863"/>
                </a:lnTo>
                <a:lnTo>
                  <a:pt x="364083" y="248081"/>
                </a:lnTo>
                <a:lnTo>
                  <a:pt x="354953" y="293302"/>
                </a:lnTo>
                <a:lnTo>
                  <a:pt x="330053" y="330231"/>
                </a:lnTo>
                <a:lnTo>
                  <a:pt x="293124" y="355130"/>
                </a:lnTo>
                <a:lnTo>
                  <a:pt x="247903" y="364261"/>
                </a:lnTo>
                <a:lnTo>
                  <a:pt x="464114" y="364261"/>
                </a:lnTo>
                <a:lnTo>
                  <a:pt x="475300" y="343654"/>
                </a:lnTo>
                <a:lnTo>
                  <a:pt x="489715" y="297222"/>
                </a:lnTo>
                <a:lnTo>
                  <a:pt x="494741" y="247370"/>
                </a:lnTo>
                <a:lnTo>
                  <a:pt x="489715" y="197518"/>
                </a:lnTo>
                <a:lnTo>
                  <a:pt x="475300" y="151084"/>
                </a:lnTo>
                <a:lnTo>
                  <a:pt x="464895" y="131914"/>
                </a:lnTo>
                <a:close/>
              </a:path>
            </a:pathLst>
          </a:custGeom>
          <a:solidFill>
            <a:srgbClr val="FFFFFF"/>
          </a:solidFill>
        </p:spPr>
        <p:txBody>
          <a:bodyPr wrap="square" lIns="0" tIns="0" rIns="0" bIns="0" rtlCol="0"/>
          <a:lstStyle/>
          <a:p>
            <a:endParaRPr/>
          </a:p>
        </p:txBody>
      </p:sp>
      <p:sp>
        <p:nvSpPr>
          <p:cNvPr id="12" name="object 12"/>
          <p:cNvSpPr txBox="1"/>
          <p:nvPr/>
        </p:nvSpPr>
        <p:spPr>
          <a:xfrm>
            <a:off x="3324560" y="2743669"/>
            <a:ext cx="1504315" cy="423545"/>
          </a:xfrm>
          <a:prstGeom prst="rect">
            <a:avLst/>
          </a:prstGeom>
        </p:spPr>
        <p:txBody>
          <a:bodyPr vert="horz" wrap="square" lIns="0" tIns="0" rIns="0" bIns="0" rtlCol="0">
            <a:spAutoFit/>
          </a:bodyPr>
          <a:lstStyle/>
          <a:p>
            <a:pPr marL="12700">
              <a:lnSpc>
                <a:spcPct val="100000"/>
              </a:lnSpc>
            </a:pPr>
            <a:r>
              <a:rPr sz="2700" b="1" spc="-105" dirty="0">
                <a:solidFill>
                  <a:srgbClr val="FFFFFF"/>
                </a:solidFill>
                <a:latin typeface="Bookman Old Style"/>
                <a:cs typeface="Bookman Old Style"/>
              </a:rPr>
              <a:t>v</a:t>
            </a:r>
            <a:r>
              <a:rPr sz="2700" b="1" spc="-40" dirty="0">
                <a:solidFill>
                  <a:srgbClr val="FFFFFF"/>
                </a:solidFill>
                <a:latin typeface="Bookman Old Style"/>
                <a:cs typeface="Bookman Old Style"/>
              </a:rPr>
              <a:t>e</a:t>
            </a:r>
            <a:r>
              <a:rPr sz="2700" b="1" spc="-170" dirty="0">
                <a:solidFill>
                  <a:srgbClr val="FFFFFF"/>
                </a:solidFill>
                <a:latin typeface="Bookman Old Style"/>
                <a:cs typeface="Bookman Old Style"/>
              </a:rPr>
              <a:t>n</a:t>
            </a:r>
            <a:r>
              <a:rPr sz="2700" b="1" spc="-45" dirty="0">
                <a:solidFill>
                  <a:srgbClr val="FFFFFF"/>
                </a:solidFill>
                <a:latin typeface="Bookman Old Style"/>
                <a:cs typeface="Bookman Old Style"/>
              </a:rPr>
              <a:t>t</a:t>
            </a:r>
            <a:r>
              <a:rPr sz="2700" b="1" spc="-130" dirty="0">
                <a:solidFill>
                  <a:srgbClr val="FFFFFF"/>
                </a:solidFill>
                <a:latin typeface="Bookman Old Style"/>
                <a:cs typeface="Bookman Old Style"/>
              </a:rPr>
              <a:t>u</a:t>
            </a:r>
            <a:r>
              <a:rPr sz="2700" b="1" spc="-110" dirty="0">
                <a:solidFill>
                  <a:srgbClr val="FFFFFF"/>
                </a:solidFill>
                <a:latin typeface="Bookman Old Style"/>
                <a:cs typeface="Bookman Old Style"/>
              </a:rPr>
              <a:t>r</a:t>
            </a:r>
            <a:r>
              <a:rPr sz="2700" b="1" spc="-30" dirty="0">
                <a:solidFill>
                  <a:srgbClr val="FFFFFF"/>
                </a:solidFill>
                <a:latin typeface="Bookman Old Style"/>
                <a:cs typeface="Bookman Old Style"/>
              </a:rPr>
              <a:t>e</a:t>
            </a:r>
            <a:r>
              <a:rPr sz="2700" b="1" spc="-15" dirty="0">
                <a:solidFill>
                  <a:srgbClr val="FFFFFF"/>
                </a:solidFill>
                <a:latin typeface="Bookman Old Style"/>
                <a:cs typeface="Bookman Old Style"/>
              </a:rPr>
              <a:t>s</a:t>
            </a:r>
            <a:endParaRPr sz="2700">
              <a:latin typeface="Bookman Old Style"/>
              <a:cs typeface="Bookman Old Style"/>
            </a:endParaRPr>
          </a:p>
        </p:txBody>
      </p:sp>
      <p:sp>
        <p:nvSpPr>
          <p:cNvPr id="13" name="object 13"/>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Palatino Linotype"/>
                <a:cs typeface="Palatino Linotype"/>
              </a:rPr>
              <a:t>corporat</a:t>
            </a:r>
            <a:r>
              <a:rPr sz="1200" dirty="0">
                <a:solidFill>
                  <a:srgbClr val="B8BABC"/>
                </a:solidFill>
                <a:latin typeface="Palatino Linotype"/>
                <a:cs typeface="Palatino Linotype"/>
              </a:rPr>
              <a:t>e</a:t>
            </a:r>
            <a:r>
              <a:rPr sz="1200" spc="-40" dirty="0">
                <a:solidFill>
                  <a:srgbClr val="B8BABC"/>
                </a:solidFill>
                <a:latin typeface="Palatino Linotype"/>
                <a:cs typeface="Palatino Linotype"/>
              </a:rPr>
              <a:t> </a:t>
            </a:r>
            <a:r>
              <a:rPr sz="1200" spc="-25" dirty="0">
                <a:solidFill>
                  <a:srgbClr val="B8BABC"/>
                </a:solidFill>
                <a:latin typeface="Trebuchet MS"/>
                <a:cs typeface="Trebuchet MS"/>
              </a:rPr>
              <a:t>identity</a:t>
            </a:r>
            <a:endParaRPr sz="1200">
              <a:latin typeface="Trebuchet MS"/>
              <a:cs typeface="Trebuchet MS"/>
            </a:endParaRPr>
          </a:p>
        </p:txBody>
      </p:sp>
      <p:sp>
        <p:nvSpPr>
          <p:cNvPr id="14" name="object 1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5" name="object 1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16" name="object 1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7" name="object 17"/>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18" name="object 18"/>
          <p:cNvSpPr/>
          <p:nvPr/>
        </p:nvSpPr>
        <p:spPr>
          <a:xfrm>
            <a:off x="9230004" y="273968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19" name="object 19"/>
          <p:cNvSpPr/>
          <p:nvPr/>
        </p:nvSpPr>
        <p:spPr>
          <a:xfrm>
            <a:off x="9217367" y="271505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20" name="object 20"/>
          <p:cNvSpPr/>
          <p:nvPr/>
        </p:nvSpPr>
        <p:spPr>
          <a:xfrm>
            <a:off x="9256746" y="2708076"/>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21" name="object 2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2" name="object 22"/>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880589" cy="540000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194"/>
            <a:ext cx="233679" cy="11004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Palatino Linotype"/>
                <a:cs typeface="Palatino Linotype"/>
              </a:rPr>
              <a:t>bran</a:t>
            </a:r>
            <a:r>
              <a:rPr sz="1200" dirty="0">
                <a:solidFill>
                  <a:srgbClr val="B8BABC"/>
                </a:solidFill>
                <a:latin typeface="Palatino Linotype"/>
                <a:cs typeface="Palatino Linotype"/>
              </a:rPr>
              <a:t>d</a:t>
            </a:r>
            <a:r>
              <a:rPr sz="1200" spc="-40" dirty="0">
                <a:solidFill>
                  <a:srgbClr val="B8BABC"/>
                </a:solidFill>
                <a:latin typeface="Palatino Linotype"/>
                <a:cs typeface="Palatino Linotype"/>
              </a:rPr>
              <a:t> </a:t>
            </a:r>
            <a:r>
              <a:rPr sz="1200" spc="-25" dirty="0">
                <a:solidFill>
                  <a:srgbClr val="B8BABC"/>
                </a:solidFill>
                <a:latin typeface="Trebuchet MS"/>
                <a:cs typeface="Trebuchet MS"/>
              </a:rPr>
              <a:t>c</a:t>
            </a:r>
            <a:r>
              <a:rPr sz="1200" spc="-50" dirty="0">
                <a:solidFill>
                  <a:srgbClr val="B8BABC"/>
                </a:solidFill>
                <a:latin typeface="Trebuchet MS"/>
                <a:cs typeface="Trebuchet MS"/>
              </a:rPr>
              <a:t>r</a:t>
            </a:r>
            <a:r>
              <a:rPr sz="1200" spc="-25" dirty="0">
                <a:solidFill>
                  <a:srgbClr val="B8BABC"/>
                </a:solidFill>
                <a:latin typeface="Trebuchet MS"/>
                <a:cs typeface="Trebuchet MS"/>
              </a:rPr>
              <a:t>edential</a:t>
            </a:r>
            <a:endParaRPr sz="1200">
              <a:latin typeface="Trebuchet MS"/>
              <a:cs typeface="Trebuchet M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8" name="object 8"/>
          <p:cNvSpPr/>
          <p:nvPr/>
        </p:nvSpPr>
        <p:spPr>
          <a:xfrm>
            <a:off x="9181929" y="2725369"/>
            <a:ext cx="90805" cy="97155"/>
          </a:xfrm>
          <a:custGeom>
            <a:avLst/>
            <a:gdLst/>
            <a:ahLst/>
            <a:cxnLst/>
            <a:rect l="l" t="t" r="r" b="b"/>
            <a:pathLst>
              <a:path w="90804" h="97155">
                <a:moveTo>
                  <a:pt x="52374" y="0"/>
                </a:moveTo>
                <a:lnTo>
                  <a:pt x="39458" y="0"/>
                </a:lnTo>
                <a:lnTo>
                  <a:pt x="32816" y="1244"/>
                </a:lnTo>
                <a:lnTo>
                  <a:pt x="1028" y="36067"/>
                </a:lnTo>
                <a:lnTo>
                  <a:pt x="0" y="56654"/>
                </a:lnTo>
                <a:lnTo>
                  <a:pt x="1104" y="62966"/>
                </a:lnTo>
                <a:lnTo>
                  <a:pt x="33210" y="95554"/>
                </a:lnTo>
                <a:lnTo>
                  <a:pt x="39522" y="96710"/>
                </a:lnTo>
                <a:lnTo>
                  <a:pt x="46393" y="96710"/>
                </a:lnTo>
                <a:lnTo>
                  <a:pt x="81730" y="81765"/>
                </a:lnTo>
                <a:lnTo>
                  <a:pt x="84229" y="77876"/>
                </a:lnTo>
                <a:lnTo>
                  <a:pt x="42303" y="77876"/>
                </a:lnTo>
                <a:lnTo>
                  <a:pt x="38989" y="76974"/>
                </a:lnTo>
                <a:lnTo>
                  <a:pt x="25234" y="52209"/>
                </a:lnTo>
                <a:lnTo>
                  <a:pt x="25234" y="45453"/>
                </a:lnTo>
                <a:lnTo>
                  <a:pt x="42722" y="19024"/>
                </a:lnTo>
                <a:lnTo>
                  <a:pt x="85612" y="19024"/>
                </a:lnTo>
                <a:lnTo>
                  <a:pt x="83375" y="15138"/>
                </a:lnTo>
                <a:lnTo>
                  <a:pt x="80149" y="11518"/>
                </a:lnTo>
                <a:lnTo>
                  <a:pt x="72199" y="5714"/>
                </a:lnTo>
                <a:lnTo>
                  <a:pt x="67691" y="3543"/>
                </a:lnTo>
                <a:lnTo>
                  <a:pt x="57632" y="711"/>
                </a:lnTo>
                <a:lnTo>
                  <a:pt x="52374" y="0"/>
                </a:lnTo>
                <a:close/>
              </a:path>
              <a:path w="90804" h="97155">
                <a:moveTo>
                  <a:pt x="90665" y="59194"/>
                </a:moveTo>
                <a:lnTo>
                  <a:pt x="66306" y="59194"/>
                </a:lnTo>
                <a:lnTo>
                  <a:pt x="65481" y="64884"/>
                </a:lnTo>
                <a:lnTo>
                  <a:pt x="63423" y="69430"/>
                </a:lnTo>
                <a:lnTo>
                  <a:pt x="56921" y="76187"/>
                </a:lnTo>
                <a:lnTo>
                  <a:pt x="52273" y="77876"/>
                </a:lnTo>
                <a:lnTo>
                  <a:pt x="84229" y="77876"/>
                </a:lnTo>
                <a:lnTo>
                  <a:pt x="85863" y="75333"/>
                </a:lnTo>
                <a:lnTo>
                  <a:pt x="88841" y="67810"/>
                </a:lnTo>
                <a:lnTo>
                  <a:pt x="90665" y="59194"/>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9" name="object 9"/>
          <p:cNvSpPr/>
          <p:nvPr/>
        </p:nvSpPr>
        <p:spPr>
          <a:xfrm>
            <a:off x="9282188" y="2711007"/>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18" y="9969"/>
                </a:lnTo>
                <a:lnTo>
                  <a:pt x="6515" y="9969"/>
                </a:lnTo>
                <a:lnTo>
                  <a:pt x="6515" y="1092"/>
                </a:lnTo>
                <a:close/>
              </a:path>
              <a:path w="22225" h="43814">
                <a:moveTo>
                  <a:pt x="18402" y="0"/>
                </a:moveTo>
                <a:lnTo>
                  <a:pt x="15303" y="774"/>
                </a:lnTo>
                <a:lnTo>
                  <a:pt x="10426" y="4013"/>
                </a:lnTo>
                <a:lnTo>
                  <a:pt x="8369" y="6553"/>
                </a:lnTo>
                <a:lnTo>
                  <a:pt x="6680" y="9969"/>
                </a:lnTo>
                <a:lnTo>
                  <a:pt x="12218" y="9969"/>
                </a:lnTo>
                <a:lnTo>
                  <a:pt x="13106"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880589" cy="540000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194"/>
            <a:ext cx="233679" cy="11004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Palatino Linotype"/>
                <a:cs typeface="Palatino Linotype"/>
              </a:rPr>
              <a:t>bran</a:t>
            </a:r>
            <a:r>
              <a:rPr sz="1200" dirty="0">
                <a:solidFill>
                  <a:srgbClr val="B8BABC"/>
                </a:solidFill>
                <a:latin typeface="Palatino Linotype"/>
                <a:cs typeface="Palatino Linotype"/>
              </a:rPr>
              <a:t>d</a:t>
            </a:r>
            <a:r>
              <a:rPr sz="1200" spc="-40" dirty="0">
                <a:solidFill>
                  <a:srgbClr val="B8BABC"/>
                </a:solidFill>
                <a:latin typeface="Palatino Linotype"/>
                <a:cs typeface="Palatino Linotype"/>
              </a:rPr>
              <a:t> </a:t>
            </a:r>
            <a:r>
              <a:rPr sz="1200" spc="-25" dirty="0">
                <a:solidFill>
                  <a:srgbClr val="B8BABC"/>
                </a:solidFill>
                <a:latin typeface="Trebuchet MS"/>
                <a:cs typeface="Trebuchet MS"/>
              </a:rPr>
              <a:t>c</a:t>
            </a:r>
            <a:r>
              <a:rPr sz="1200" spc="-50" dirty="0">
                <a:solidFill>
                  <a:srgbClr val="B8BABC"/>
                </a:solidFill>
                <a:latin typeface="Trebuchet MS"/>
                <a:cs typeface="Trebuchet MS"/>
              </a:rPr>
              <a:t>r</a:t>
            </a:r>
            <a:r>
              <a:rPr sz="1200" spc="-25" dirty="0">
                <a:solidFill>
                  <a:srgbClr val="B8BABC"/>
                </a:solidFill>
                <a:latin typeface="Trebuchet MS"/>
                <a:cs typeface="Trebuchet MS"/>
              </a:rPr>
              <a:t>edential</a:t>
            </a:r>
            <a:endParaRPr sz="1200">
              <a:latin typeface="Trebuchet MS"/>
              <a:cs typeface="Trebuchet M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133"/>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8" name="object 8"/>
          <p:cNvSpPr/>
          <p:nvPr/>
        </p:nvSpPr>
        <p:spPr>
          <a:xfrm>
            <a:off x="9181929" y="2725369"/>
            <a:ext cx="90805" cy="97155"/>
          </a:xfrm>
          <a:custGeom>
            <a:avLst/>
            <a:gdLst/>
            <a:ahLst/>
            <a:cxnLst/>
            <a:rect l="l" t="t" r="r" b="b"/>
            <a:pathLst>
              <a:path w="90804" h="97155">
                <a:moveTo>
                  <a:pt x="52374" y="0"/>
                </a:moveTo>
                <a:lnTo>
                  <a:pt x="39458" y="0"/>
                </a:lnTo>
                <a:lnTo>
                  <a:pt x="32816" y="1244"/>
                </a:lnTo>
                <a:lnTo>
                  <a:pt x="1028" y="36067"/>
                </a:lnTo>
                <a:lnTo>
                  <a:pt x="0" y="56654"/>
                </a:lnTo>
                <a:lnTo>
                  <a:pt x="1104" y="62966"/>
                </a:lnTo>
                <a:lnTo>
                  <a:pt x="33210" y="95554"/>
                </a:lnTo>
                <a:lnTo>
                  <a:pt x="39522" y="96710"/>
                </a:lnTo>
                <a:lnTo>
                  <a:pt x="46393" y="96710"/>
                </a:lnTo>
                <a:lnTo>
                  <a:pt x="81730" y="81765"/>
                </a:lnTo>
                <a:lnTo>
                  <a:pt x="84229" y="77876"/>
                </a:lnTo>
                <a:lnTo>
                  <a:pt x="42303" y="77876"/>
                </a:lnTo>
                <a:lnTo>
                  <a:pt x="38989" y="76974"/>
                </a:lnTo>
                <a:lnTo>
                  <a:pt x="25234" y="52209"/>
                </a:lnTo>
                <a:lnTo>
                  <a:pt x="25234" y="45453"/>
                </a:lnTo>
                <a:lnTo>
                  <a:pt x="42722" y="19024"/>
                </a:lnTo>
                <a:lnTo>
                  <a:pt x="85612" y="19024"/>
                </a:lnTo>
                <a:lnTo>
                  <a:pt x="83375" y="15138"/>
                </a:lnTo>
                <a:lnTo>
                  <a:pt x="80149" y="11518"/>
                </a:lnTo>
                <a:lnTo>
                  <a:pt x="72199" y="5714"/>
                </a:lnTo>
                <a:lnTo>
                  <a:pt x="67691" y="3543"/>
                </a:lnTo>
                <a:lnTo>
                  <a:pt x="57632" y="711"/>
                </a:lnTo>
                <a:lnTo>
                  <a:pt x="52374" y="0"/>
                </a:lnTo>
                <a:close/>
              </a:path>
              <a:path w="90804" h="97155">
                <a:moveTo>
                  <a:pt x="90665" y="59194"/>
                </a:moveTo>
                <a:lnTo>
                  <a:pt x="66306" y="59194"/>
                </a:lnTo>
                <a:lnTo>
                  <a:pt x="65481" y="64884"/>
                </a:lnTo>
                <a:lnTo>
                  <a:pt x="63423" y="69430"/>
                </a:lnTo>
                <a:lnTo>
                  <a:pt x="56921" y="76187"/>
                </a:lnTo>
                <a:lnTo>
                  <a:pt x="52273" y="77876"/>
                </a:lnTo>
                <a:lnTo>
                  <a:pt x="84229" y="77876"/>
                </a:lnTo>
                <a:lnTo>
                  <a:pt x="85863" y="75333"/>
                </a:lnTo>
                <a:lnTo>
                  <a:pt x="88841" y="67810"/>
                </a:lnTo>
                <a:lnTo>
                  <a:pt x="90665" y="59194"/>
                </a:lnTo>
                <a:close/>
              </a:path>
              <a:path w="90804" h="97155">
                <a:moveTo>
                  <a:pt x="85612" y="19024"/>
                </a:moveTo>
                <a:lnTo>
                  <a:pt x="57543" y="19024"/>
                </a:lnTo>
                <a:lnTo>
                  <a:pt x="63754" y="24295"/>
                </a:lnTo>
                <a:lnTo>
                  <a:pt x="65417" y="34836"/>
                </a:lnTo>
                <a:lnTo>
                  <a:pt x="90131" y="34836"/>
                </a:lnTo>
                <a:lnTo>
                  <a:pt x="89776" y="28917"/>
                </a:lnTo>
                <a:lnTo>
                  <a:pt x="88371" y="23850"/>
                </a:lnTo>
                <a:lnTo>
                  <a:pt x="88251" y="23609"/>
                </a:lnTo>
                <a:lnTo>
                  <a:pt x="85612" y="19024"/>
                </a:lnTo>
                <a:close/>
              </a:path>
            </a:pathLst>
          </a:custGeom>
          <a:solidFill>
            <a:srgbClr val="FFFFFF"/>
          </a:solidFill>
        </p:spPr>
        <p:txBody>
          <a:bodyPr wrap="square" lIns="0" tIns="0" rIns="0" bIns="0" rtlCol="0"/>
          <a:lstStyle/>
          <a:p>
            <a:endParaRPr/>
          </a:p>
        </p:txBody>
      </p:sp>
      <p:sp>
        <p:nvSpPr>
          <p:cNvPr id="9" name="object 9"/>
          <p:cNvSpPr/>
          <p:nvPr/>
        </p:nvSpPr>
        <p:spPr>
          <a:xfrm>
            <a:off x="9282188" y="2711007"/>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18" y="9969"/>
                </a:lnTo>
                <a:lnTo>
                  <a:pt x="6515" y="9969"/>
                </a:lnTo>
                <a:lnTo>
                  <a:pt x="6515" y="1092"/>
                </a:lnTo>
                <a:close/>
              </a:path>
              <a:path w="22225" h="43814">
                <a:moveTo>
                  <a:pt x="18402" y="0"/>
                </a:moveTo>
                <a:lnTo>
                  <a:pt x="15303" y="774"/>
                </a:lnTo>
                <a:lnTo>
                  <a:pt x="10426" y="4013"/>
                </a:lnTo>
                <a:lnTo>
                  <a:pt x="8369" y="6553"/>
                </a:lnTo>
                <a:lnTo>
                  <a:pt x="6680" y="9969"/>
                </a:lnTo>
                <a:lnTo>
                  <a:pt x="12218" y="9969"/>
                </a:lnTo>
                <a:lnTo>
                  <a:pt x="13106"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10" name="object 10"/>
          <p:cNvSpPr/>
          <p:nvPr/>
        </p:nvSpPr>
        <p:spPr>
          <a:xfrm>
            <a:off x="1278455" y="690719"/>
            <a:ext cx="278765" cy="283210"/>
          </a:xfrm>
          <a:custGeom>
            <a:avLst/>
            <a:gdLst/>
            <a:ahLst/>
            <a:cxnLst/>
            <a:rect l="l" t="t" r="r" b="b"/>
            <a:pathLst>
              <a:path w="278765" h="283209">
                <a:moveTo>
                  <a:pt x="87515" y="8204"/>
                </a:moveTo>
                <a:lnTo>
                  <a:pt x="0" y="8204"/>
                </a:lnTo>
                <a:lnTo>
                  <a:pt x="0" y="282740"/>
                </a:lnTo>
                <a:lnTo>
                  <a:pt x="87515" y="282740"/>
                </a:lnTo>
                <a:lnTo>
                  <a:pt x="87515" y="155321"/>
                </a:lnTo>
                <a:lnTo>
                  <a:pt x="91556" y="120974"/>
                </a:lnTo>
                <a:lnTo>
                  <a:pt x="103030" y="97145"/>
                </a:lnTo>
                <a:lnTo>
                  <a:pt x="120964" y="83265"/>
                </a:lnTo>
                <a:lnTo>
                  <a:pt x="144386" y="78765"/>
                </a:lnTo>
                <a:lnTo>
                  <a:pt x="272568" y="78765"/>
                </a:lnTo>
                <a:lnTo>
                  <a:pt x="270707" y="67369"/>
                </a:lnTo>
                <a:lnTo>
                  <a:pt x="250938" y="34455"/>
                </a:lnTo>
                <a:lnTo>
                  <a:pt x="87515" y="34455"/>
                </a:lnTo>
                <a:lnTo>
                  <a:pt x="87515" y="8204"/>
                </a:lnTo>
                <a:close/>
              </a:path>
              <a:path w="278765" h="283209">
                <a:moveTo>
                  <a:pt x="272568" y="78765"/>
                </a:moveTo>
                <a:lnTo>
                  <a:pt x="144386" y="78765"/>
                </a:lnTo>
                <a:lnTo>
                  <a:pt x="163500" y="82684"/>
                </a:lnTo>
                <a:lnTo>
                  <a:pt x="178358" y="93729"/>
                </a:lnTo>
                <a:lnTo>
                  <a:pt x="187988" y="110826"/>
                </a:lnTo>
                <a:lnTo>
                  <a:pt x="191414" y="132905"/>
                </a:lnTo>
                <a:lnTo>
                  <a:pt x="191414" y="282740"/>
                </a:lnTo>
                <a:lnTo>
                  <a:pt x="278371" y="282740"/>
                </a:lnTo>
                <a:lnTo>
                  <a:pt x="278371" y="114300"/>
                </a:lnTo>
                <a:lnTo>
                  <a:pt x="272568" y="78765"/>
                </a:lnTo>
                <a:close/>
              </a:path>
              <a:path w="278765" h="283209">
                <a:moveTo>
                  <a:pt x="171729" y="0"/>
                </a:moveTo>
                <a:lnTo>
                  <a:pt x="146957" y="2308"/>
                </a:lnTo>
                <a:lnTo>
                  <a:pt x="124493" y="9026"/>
                </a:lnTo>
                <a:lnTo>
                  <a:pt x="104594" y="19845"/>
                </a:lnTo>
                <a:lnTo>
                  <a:pt x="87515" y="34455"/>
                </a:lnTo>
                <a:lnTo>
                  <a:pt x="250938" y="34455"/>
                </a:lnTo>
                <a:lnTo>
                  <a:pt x="249048" y="31308"/>
                </a:lnTo>
                <a:lnTo>
                  <a:pt x="215390" y="8168"/>
                </a:lnTo>
                <a:lnTo>
                  <a:pt x="171729" y="0"/>
                </a:lnTo>
                <a:close/>
              </a:path>
            </a:pathLst>
          </a:custGeom>
          <a:solidFill>
            <a:srgbClr val="FFFFFF"/>
          </a:solidFill>
        </p:spPr>
        <p:txBody>
          <a:bodyPr wrap="square" lIns="0" tIns="0" rIns="0" bIns="0" rtlCol="0"/>
          <a:lstStyle/>
          <a:p>
            <a:endParaRPr/>
          </a:p>
        </p:txBody>
      </p:sp>
      <p:sp>
        <p:nvSpPr>
          <p:cNvPr id="11" name="object 11"/>
          <p:cNvSpPr/>
          <p:nvPr/>
        </p:nvSpPr>
        <p:spPr>
          <a:xfrm>
            <a:off x="1910052" y="690733"/>
            <a:ext cx="254000" cy="291465"/>
          </a:xfrm>
          <a:custGeom>
            <a:avLst/>
            <a:gdLst/>
            <a:ahLst/>
            <a:cxnLst/>
            <a:rect l="l" t="t" r="r" b="b"/>
            <a:pathLst>
              <a:path w="254000" h="291465">
                <a:moveTo>
                  <a:pt x="85318" y="193586"/>
                </a:moveTo>
                <a:lnTo>
                  <a:pt x="0" y="211086"/>
                </a:lnTo>
                <a:lnTo>
                  <a:pt x="15012" y="247322"/>
                </a:lnTo>
                <a:lnTo>
                  <a:pt x="43818" y="272124"/>
                </a:lnTo>
                <a:lnTo>
                  <a:pt x="82981" y="286365"/>
                </a:lnTo>
                <a:lnTo>
                  <a:pt x="129070" y="290918"/>
                </a:lnTo>
                <a:lnTo>
                  <a:pt x="179006" y="285017"/>
                </a:lnTo>
                <a:lnTo>
                  <a:pt x="218484" y="267481"/>
                </a:lnTo>
                <a:lnTo>
                  <a:pt x="244427" y="238562"/>
                </a:lnTo>
                <a:lnTo>
                  <a:pt x="247387" y="225856"/>
                </a:lnTo>
                <a:lnTo>
                  <a:pt x="133997" y="225856"/>
                </a:lnTo>
                <a:lnTo>
                  <a:pt x="117008" y="224122"/>
                </a:lnTo>
                <a:lnTo>
                  <a:pt x="102276" y="218541"/>
                </a:lnTo>
                <a:lnTo>
                  <a:pt x="91235" y="208551"/>
                </a:lnTo>
                <a:lnTo>
                  <a:pt x="85318" y="193586"/>
                </a:lnTo>
                <a:close/>
              </a:path>
              <a:path w="254000" h="291465">
                <a:moveTo>
                  <a:pt x="124688" y="0"/>
                </a:moveTo>
                <a:lnTo>
                  <a:pt x="76935" y="6603"/>
                </a:lnTo>
                <a:lnTo>
                  <a:pt x="39585" y="25353"/>
                </a:lnTo>
                <a:lnTo>
                  <a:pt x="15257" y="54665"/>
                </a:lnTo>
                <a:lnTo>
                  <a:pt x="6565" y="92951"/>
                </a:lnTo>
                <a:lnTo>
                  <a:pt x="11890" y="122354"/>
                </a:lnTo>
                <a:lnTo>
                  <a:pt x="27419" y="145599"/>
                </a:lnTo>
                <a:lnTo>
                  <a:pt x="52482" y="162481"/>
                </a:lnTo>
                <a:lnTo>
                  <a:pt x="86410" y="172796"/>
                </a:lnTo>
                <a:lnTo>
                  <a:pt x="142189" y="183743"/>
                </a:lnTo>
                <a:lnTo>
                  <a:pt x="154996" y="187217"/>
                </a:lnTo>
                <a:lnTo>
                  <a:pt x="163447" y="191816"/>
                </a:lnTo>
                <a:lnTo>
                  <a:pt x="168104" y="197436"/>
                </a:lnTo>
                <a:lnTo>
                  <a:pt x="169532" y="203974"/>
                </a:lnTo>
                <a:lnTo>
                  <a:pt x="167208" y="212467"/>
                </a:lnTo>
                <a:lnTo>
                  <a:pt x="160375" y="219425"/>
                </a:lnTo>
                <a:lnTo>
                  <a:pt x="149236" y="224129"/>
                </a:lnTo>
                <a:lnTo>
                  <a:pt x="133997" y="225856"/>
                </a:lnTo>
                <a:lnTo>
                  <a:pt x="247387" y="225856"/>
                </a:lnTo>
                <a:lnTo>
                  <a:pt x="253758" y="198513"/>
                </a:lnTo>
                <a:lnTo>
                  <a:pt x="249186" y="170078"/>
                </a:lnTo>
                <a:lnTo>
                  <a:pt x="235230" y="146151"/>
                </a:lnTo>
                <a:lnTo>
                  <a:pt x="211533" y="127758"/>
                </a:lnTo>
                <a:lnTo>
                  <a:pt x="177736" y="115925"/>
                </a:lnTo>
                <a:lnTo>
                  <a:pt x="113207" y="102806"/>
                </a:lnTo>
                <a:lnTo>
                  <a:pt x="102578" y="99280"/>
                </a:lnTo>
                <a:lnTo>
                  <a:pt x="96256" y="94675"/>
                </a:lnTo>
                <a:lnTo>
                  <a:pt x="93216" y="89351"/>
                </a:lnTo>
                <a:lnTo>
                  <a:pt x="92430" y="83667"/>
                </a:lnTo>
                <a:lnTo>
                  <a:pt x="93994" y="76181"/>
                </a:lnTo>
                <a:lnTo>
                  <a:pt x="99199" y="69308"/>
                </a:lnTo>
                <a:lnTo>
                  <a:pt x="108814" y="64281"/>
                </a:lnTo>
                <a:lnTo>
                  <a:pt x="123609" y="62331"/>
                </a:lnTo>
                <a:lnTo>
                  <a:pt x="242043" y="62331"/>
                </a:lnTo>
                <a:lnTo>
                  <a:pt x="234897" y="46355"/>
                </a:lnTo>
                <a:lnTo>
                  <a:pt x="208573" y="21523"/>
                </a:lnTo>
                <a:lnTo>
                  <a:pt x="171479" y="5611"/>
                </a:lnTo>
                <a:lnTo>
                  <a:pt x="124688" y="0"/>
                </a:lnTo>
                <a:close/>
              </a:path>
              <a:path w="254000" h="291465">
                <a:moveTo>
                  <a:pt x="242043" y="62331"/>
                </a:moveTo>
                <a:lnTo>
                  <a:pt x="123609" y="62331"/>
                </a:lnTo>
                <a:lnTo>
                  <a:pt x="141700" y="64989"/>
                </a:lnTo>
                <a:lnTo>
                  <a:pt x="155590" y="72109"/>
                </a:lnTo>
                <a:lnTo>
                  <a:pt x="164971" y="82407"/>
                </a:lnTo>
                <a:lnTo>
                  <a:pt x="169532" y="94602"/>
                </a:lnTo>
                <a:lnTo>
                  <a:pt x="249377" y="78727"/>
                </a:lnTo>
                <a:lnTo>
                  <a:pt x="242043" y="62331"/>
                </a:lnTo>
                <a:close/>
              </a:path>
            </a:pathLst>
          </a:custGeom>
          <a:solidFill>
            <a:srgbClr val="FFFFFF"/>
          </a:solidFill>
        </p:spPr>
        <p:txBody>
          <a:bodyPr wrap="square" lIns="0" tIns="0" rIns="0" bIns="0" rtlCol="0"/>
          <a:lstStyle/>
          <a:p>
            <a:endParaRPr/>
          </a:p>
        </p:txBody>
      </p:sp>
      <p:sp>
        <p:nvSpPr>
          <p:cNvPr id="12" name="object 12"/>
          <p:cNvSpPr/>
          <p:nvPr/>
        </p:nvSpPr>
        <p:spPr>
          <a:xfrm>
            <a:off x="2177095" y="698370"/>
            <a:ext cx="60325" cy="67310"/>
          </a:xfrm>
          <a:custGeom>
            <a:avLst/>
            <a:gdLst/>
            <a:ahLst/>
            <a:cxnLst/>
            <a:rect l="l" t="t" r="r" b="b"/>
            <a:pathLst>
              <a:path w="60325" h="67309">
                <a:moveTo>
                  <a:pt x="38138" y="14414"/>
                </a:moveTo>
                <a:lnTo>
                  <a:pt x="21729" y="14414"/>
                </a:lnTo>
                <a:lnTo>
                  <a:pt x="21729" y="67068"/>
                </a:lnTo>
                <a:lnTo>
                  <a:pt x="38138" y="67068"/>
                </a:lnTo>
                <a:lnTo>
                  <a:pt x="38138" y="14414"/>
                </a:lnTo>
                <a:close/>
              </a:path>
              <a:path w="60325" h="67309">
                <a:moveTo>
                  <a:pt x="59855" y="0"/>
                </a:moveTo>
                <a:lnTo>
                  <a:pt x="0" y="0"/>
                </a:lnTo>
                <a:lnTo>
                  <a:pt x="0" y="14414"/>
                </a:lnTo>
                <a:lnTo>
                  <a:pt x="59855" y="14414"/>
                </a:lnTo>
                <a:lnTo>
                  <a:pt x="59855" y="0"/>
                </a:lnTo>
                <a:close/>
              </a:path>
            </a:pathLst>
          </a:custGeom>
          <a:solidFill>
            <a:srgbClr val="FFFFFF"/>
          </a:solidFill>
        </p:spPr>
        <p:txBody>
          <a:bodyPr wrap="square" lIns="0" tIns="0" rIns="0" bIns="0" rtlCol="0"/>
          <a:lstStyle/>
          <a:p>
            <a:endParaRPr/>
          </a:p>
        </p:txBody>
      </p:sp>
      <p:sp>
        <p:nvSpPr>
          <p:cNvPr id="13" name="object 13"/>
          <p:cNvSpPr/>
          <p:nvPr/>
        </p:nvSpPr>
        <p:spPr>
          <a:xfrm>
            <a:off x="2245593" y="698375"/>
            <a:ext cx="77470" cy="67310"/>
          </a:xfrm>
          <a:custGeom>
            <a:avLst/>
            <a:gdLst/>
            <a:ahLst/>
            <a:cxnLst/>
            <a:rect l="l" t="t" r="r" b="b"/>
            <a:pathLst>
              <a:path w="77469" h="67309">
                <a:moveTo>
                  <a:pt x="16217" y="0"/>
                </a:moveTo>
                <a:lnTo>
                  <a:pt x="0" y="0"/>
                </a:lnTo>
                <a:lnTo>
                  <a:pt x="0" y="67055"/>
                </a:lnTo>
                <a:lnTo>
                  <a:pt x="16002" y="67055"/>
                </a:lnTo>
                <a:lnTo>
                  <a:pt x="16002" y="31127"/>
                </a:lnTo>
                <a:lnTo>
                  <a:pt x="32692" y="31127"/>
                </a:lnTo>
                <a:lnTo>
                  <a:pt x="16217" y="0"/>
                </a:lnTo>
                <a:close/>
              </a:path>
              <a:path w="77469" h="67309">
                <a:moveTo>
                  <a:pt x="32692" y="31127"/>
                </a:moveTo>
                <a:lnTo>
                  <a:pt x="16002" y="31127"/>
                </a:lnTo>
                <a:lnTo>
                  <a:pt x="34937" y="67055"/>
                </a:lnTo>
                <a:lnTo>
                  <a:pt x="42545" y="67055"/>
                </a:lnTo>
                <a:lnTo>
                  <a:pt x="55458" y="42544"/>
                </a:lnTo>
                <a:lnTo>
                  <a:pt x="38735" y="42544"/>
                </a:lnTo>
                <a:lnTo>
                  <a:pt x="32692" y="31127"/>
                </a:lnTo>
                <a:close/>
              </a:path>
              <a:path w="77469" h="67309">
                <a:moveTo>
                  <a:pt x="77368" y="31330"/>
                </a:moveTo>
                <a:lnTo>
                  <a:pt x="61366" y="31330"/>
                </a:lnTo>
                <a:lnTo>
                  <a:pt x="61366" y="67055"/>
                </a:lnTo>
                <a:lnTo>
                  <a:pt x="77368" y="67055"/>
                </a:lnTo>
                <a:lnTo>
                  <a:pt x="77368" y="31330"/>
                </a:lnTo>
                <a:close/>
              </a:path>
              <a:path w="77469" h="67309">
                <a:moveTo>
                  <a:pt x="77368" y="0"/>
                </a:moveTo>
                <a:lnTo>
                  <a:pt x="61252" y="0"/>
                </a:lnTo>
                <a:lnTo>
                  <a:pt x="38735" y="42544"/>
                </a:lnTo>
                <a:lnTo>
                  <a:pt x="55458" y="42544"/>
                </a:lnTo>
                <a:lnTo>
                  <a:pt x="61366" y="31330"/>
                </a:lnTo>
                <a:lnTo>
                  <a:pt x="77368" y="31330"/>
                </a:lnTo>
                <a:lnTo>
                  <a:pt x="77368" y="0"/>
                </a:lnTo>
                <a:close/>
              </a:path>
            </a:pathLst>
          </a:custGeom>
          <a:solidFill>
            <a:srgbClr val="FFFFFF"/>
          </a:solidFill>
        </p:spPr>
        <p:txBody>
          <a:bodyPr wrap="square" lIns="0" tIns="0" rIns="0" bIns="0" rtlCol="0"/>
          <a:lstStyle/>
          <a:p>
            <a:endParaRPr/>
          </a:p>
        </p:txBody>
      </p:sp>
      <p:sp>
        <p:nvSpPr>
          <p:cNvPr id="14" name="object 14"/>
          <p:cNvSpPr/>
          <p:nvPr/>
        </p:nvSpPr>
        <p:spPr>
          <a:xfrm>
            <a:off x="812723" y="698169"/>
            <a:ext cx="86995" cy="275590"/>
          </a:xfrm>
          <a:custGeom>
            <a:avLst/>
            <a:gdLst/>
            <a:ahLst/>
            <a:cxnLst/>
            <a:rect l="l" t="t" r="r" b="b"/>
            <a:pathLst>
              <a:path w="86994" h="275590">
                <a:moveTo>
                  <a:pt x="0" y="0"/>
                </a:moveTo>
                <a:lnTo>
                  <a:pt x="86994" y="0"/>
                </a:lnTo>
                <a:lnTo>
                  <a:pt x="86994" y="275323"/>
                </a:lnTo>
                <a:lnTo>
                  <a:pt x="0" y="275323"/>
                </a:lnTo>
                <a:lnTo>
                  <a:pt x="0" y="0"/>
                </a:lnTo>
                <a:close/>
              </a:path>
            </a:pathLst>
          </a:custGeom>
          <a:solidFill>
            <a:srgbClr val="FFFFFF"/>
          </a:solidFill>
        </p:spPr>
        <p:txBody>
          <a:bodyPr wrap="square" lIns="0" tIns="0" rIns="0" bIns="0" rtlCol="0"/>
          <a:lstStyle/>
          <a:p>
            <a:endParaRPr/>
          </a:p>
        </p:txBody>
      </p:sp>
      <p:sp>
        <p:nvSpPr>
          <p:cNvPr id="15" name="object 15"/>
          <p:cNvSpPr/>
          <p:nvPr/>
        </p:nvSpPr>
        <p:spPr>
          <a:xfrm>
            <a:off x="939045" y="684621"/>
            <a:ext cx="302895" cy="302895"/>
          </a:xfrm>
          <a:custGeom>
            <a:avLst/>
            <a:gdLst/>
            <a:ahLst/>
            <a:cxnLst/>
            <a:rect l="l" t="t" r="r" b="b"/>
            <a:pathLst>
              <a:path w="302894" h="302894">
                <a:moveTo>
                  <a:pt x="151218" y="0"/>
                </a:moveTo>
                <a:lnTo>
                  <a:pt x="103422" y="7708"/>
                </a:lnTo>
                <a:lnTo>
                  <a:pt x="61911" y="29173"/>
                </a:lnTo>
                <a:lnTo>
                  <a:pt x="29176" y="61905"/>
                </a:lnTo>
                <a:lnTo>
                  <a:pt x="7709" y="103417"/>
                </a:lnTo>
                <a:lnTo>
                  <a:pt x="0" y="151218"/>
                </a:lnTo>
                <a:lnTo>
                  <a:pt x="7709" y="199009"/>
                </a:lnTo>
                <a:lnTo>
                  <a:pt x="29176" y="240516"/>
                </a:lnTo>
                <a:lnTo>
                  <a:pt x="61911" y="273249"/>
                </a:lnTo>
                <a:lnTo>
                  <a:pt x="103422" y="294715"/>
                </a:lnTo>
                <a:lnTo>
                  <a:pt x="151218" y="302425"/>
                </a:lnTo>
                <a:lnTo>
                  <a:pt x="199015" y="294715"/>
                </a:lnTo>
                <a:lnTo>
                  <a:pt x="240526" y="273249"/>
                </a:lnTo>
                <a:lnTo>
                  <a:pt x="273261" y="240516"/>
                </a:lnTo>
                <a:lnTo>
                  <a:pt x="282491" y="222669"/>
                </a:lnTo>
                <a:lnTo>
                  <a:pt x="151218" y="222669"/>
                </a:lnTo>
                <a:lnTo>
                  <a:pt x="123577" y="217087"/>
                </a:lnTo>
                <a:lnTo>
                  <a:pt x="101003" y="201866"/>
                </a:lnTo>
                <a:lnTo>
                  <a:pt x="85782" y="179292"/>
                </a:lnTo>
                <a:lnTo>
                  <a:pt x="80200" y="151650"/>
                </a:lnTo>
                <a:lnTo>
                  <a:pt x="85782" y="124009"/>
                </a:lnTo>
                <a:lnTo>
                  <a:pt x="101003" y="101434"/>
                </a:lnTo>
                <a:lnTo>
                  <a:pt x="123577" y="86213"/>
                </a:lnTo>
                <a:lnTo>
                  <a:pt x="151218" y="80632"/>
                </a:lnTo>
                <a:lnTo>
                  <a:pt x="282945" y="80632"/>
                </a:lnTo>
                <a:lnTo>
                  <a:pt x="273261" y="61905"/>
                </a:lnTo>
                <a:lnTo>
                  <a:pt x="240526" y="29173"/>
                </a:lnTo>
                <a:lnTo>
                  <a:pt x="199015" y="7708"/>
                </a:lnTo>
                <a:lnTo>
                  <a:pt x="151218" y="0"/>
                </a:lnTo>
                <a:close/>
              </a:path>
              <a:path w="302894" h="302894">
                <a:moveTo>
                  <a:pt x="282945" y="80632"/>
                </a:moveTo>
                <a:lnTo>
                  <a:pt x="151218" y="80632"/>
                </a:lnTo>
                <a:lnTo>
                  <a:pt x="178860" y="86213"/>
                </a:lnTo>
                <a:lnTo>
                  <a:pt x="201434" y="101434"/>
                </a:lnTo>
                <a:lnTo>
                  <a:pt x="216655" y="124009"/>
                </a:lnTo>
                <a:lnTo>
                  <a:pt x="222237" y="151650"/>
                </a:lnTo>
                <a:lnTo>
                  <a:pt x="216655" y="179292"/>
                </a:lnTo>
                <a:lnTo>
                  <a:pt x="201434" y="201866"/>
                </a:lnTo>
                <a:lnTo>
                  <a:pt x="178860" y="217087"/>
                </a:lnTo>
                <a:lnTo>
                  <a:pt x="151218" y="222669"/>
                </a:lnTo>
                <a:lnTo>
                  <a:pt x="282491" y="222669"/>
                </a:lnTo>
                <a:lnTo>
                  <a:pt x="294728" y="199009"/>
                </a:lnTo>
                <a:lnTo>
                  <a:pt x="302437" y="151218"/>
                </a:lnTo>
                <a:lnTo>
                  <a:pt x="294728" y="103417"/>
                </a:lnTo>
                <a:lnTo>
                  <a:pt x="282945" y="80632"/>
                </a:lnTo>
                <a:close/>
              </a:path>
            </a:pathLst>
          </a:custGeom>
          <a:solidFill>
            <a:srgbClr val="FFFFFF"/>
          </a:solidFill>
        </p:spPr>
        <p:txBody>
          <a:bodyPr wrap="square" lIns="0" tIns="0" rIns="0" bIns="0" rtlCol="0"/>
          <a:lstStyle/>
          <a:p>
            <a:endParaRPr/>
          </a:p>
        </p:txBody>
      </p:sp>
      <p:sp>
        <p:nvSpPr>
          <p:cNvPr id="16" name="object 16"/>
          <p:cNvSpPr/>
          <p:nvPr/>
        </p:nvSpPr>
        <p:spPr>
          <a:xfrm>
            <a:off x="803469" y="549119"/>
            <a:ext cx="106045" cy="106045"/>
          </a:xfrm>
          <a:custGeom>
            <a:avLst/>
            <a:gdLst/>
            <a:ahLst/>
            <a:cxnLst/>
            <a:rect l="l" t="t" r="r" b="b"/>
            <a:pathLst>
              <a:path w="106044" h="106045">
                <a:moveTo>
                  <a:pt x="52755" y="0"/>
                </a:moveTo>
                <a:lnTo>
                  <a:pt x="32216" y="4147"/>
                </a:lnTo>
                <a:lnTo>
                  <a:pt x="15447" y="15457"/>
                </a:lnTo>
                <a:lnTo>
                  <a:pt x="4144" y="32227"/>
                </a:lnTo>
                <a:lnTo>
                  <a:pt x="0" y="52755"/>
                </a:lnTo>
                <a:lnTo>
                  <a:pt x="4144" y="73299"/>
                </a:lnTo>
                <a:lnTo>
                  <a:pt x="15447" y="90076"/>
                </a:lnTo>
                <a:lnTo>
                  <a:pt x="32216" y="101388"/>
                </a:lnTo>
                <a:lnTo>
                  <a:pt x="52755" y="105537"/>
                </a:lnTo>
                <a:lnTo>
                  <a:pt x="73295" y="101388"/>
                </a:lnTo>
                <a:lnTo>
                  <a:pt x="90063" y="90076"/>
                </a:lnTo>
                <a:lnTo>
                  <a:pt x="101367" y="73299"/>
                </a:lnTo>
                <a:lnTo>
                  <a:pt x="105511" y="52755"/>
                </a:lnTo>
                <a:lnTo>
                  <a:pt x="101367" y="32227"/>
                </a:lnTo>
                <a:lnTo>
                  <a:pt x="90063" y="15457"/>
                </a:lnTo>
                <a:lnTo>
                  <a:pt x="73295" y="4147"/>
                </a:lnTo>
                <a:lnTo>
                  <a:pt x="52755" y="0"/>
                </a:lnTo>
                <a:close/>
              </a:path>
            </a:pathLst>
          </a:custGeom>
          <a:solidFill>
            <a:srgbClr val="FFFFFF"/>
          </a:solidFill>
        </p:spPr>
        <p:txBody>
          <a:bodyPr wrap="square" lIns="0" tIns="0" rIns="0" bIns="0" rtlCol="0"/>
          <a:lstStyle/>
          <a:p>
            <a:endParaRPr/>
          </a:p>
        </p:txBody>
      </p:sp>
      <p:sp>
        <p:nvSpPr>
          <p:cNvPr id="17" name="object 17"/>
          <p:cNvSpPr/>
          <p:nvPr/>
        </p:nvSpPr>
        <p:spPr>
          <a:xfrm>
            <a:off x="1589271" y="684621"/>
            <a:ext cx="302895" cy="302895"/>
          </a:xfrm>
          <a:custGeom>
            <a:avLst/>
            <a:gdLst/>
            <a:ahLst/>
            <a:cxnLst/>
            <a:rect l="l" t="t" r="r" b="b"/>
            <a:pathLst>
              <a:path w="302894" h="302894">
                <a:moveTo>
                  <a:pt x="151218" y="0"/>
                </a:moveTo>
                <a:lnTo>
                  <a:pt x="103422" y="7708"/>
                </a:lnTo>
                <a:lnTo>
                  <a:pt x="61911" y="29173"/>
                </a:lnTo>
                <a:lnTo>
                  <a:pt x="29176" y="61905"/>
                </a:lnTo>
                <a:lnTo>
                  <a:pt x="7709" y="103417"/>
                </a:lnTo>
                <a:lnTo>
                  <a:pt x="0" y="151218"/>
                </a:lnTo>
                <a:lnTo>
                  <a:pt x="7709" y="199009"/>
                </a:lnTo>
                <a:lnTo>
                  <a:pt x="29176" y="240516"/>
                </a:lnTo>
                <a:lnTo>
                  <a:pt x="61911" y="273249"/>
                </a:lnTo>
                <a:lnTo>
                  <a:pt x="103422" y="294715"/>
                </a:lnTo>
                <a:lnTo>
                  <a:pt x="151218" y="302425"/>
                </a:lnTo>
                <a:lnTo>
                  <a:pt x="199020" y="294715"/>
                </a:lnTo>
                <a:lnTo>
                  <a:pt x="240532" y="273249"/>
                </a:lnTo>
                <a:lnTo>
                  <a:pt x="273264" y="240516"/>
                </a:lnTo>
                <a:lnTo>
                  <a:pt x="282494" y="222669"/>
                </a:lnTo>
                <a:lnTo>
                  <a:pt x="151549" y="222669"/>
                </a:lnTo>
                <a:lnTo>
                  <a:pt x="123907" y="217087"/>
                </a:lnTo>
                <a:lnTo>
                  <a:pt x="101333" y="201866"/>
                </a:lnTo>
                <a:lnTo>
                  <a:pt x="86112" y="179292"/>
                </a:lnTo>
                <a:lnTo>
                  <a:pt x="80530" y="151650"/>
                </a:lnTo>
                <a:lnTo>
                  <a:pt x="86112" y="124009"/>
                </a:lnTo>
                <a:lnTo>
                  <a:pt x="101333" y="101434"/>
                </a:lnTo>
                <a:lnTo>
                  <a:pt x="123907" y="86213"/>
                </a:lnTo>
                <a:lnTo>
                  <a:pt x="151549" y="80632"/>
                </a:lnTo>
                <a:lnTo>
                  <a:pt x="282947" y="80632"/>
                </a:lnTo>
                <a:lnTo>
                  <a:pt x="273264" y="61905"/>
                </a:lnTo>
                <a:lnTo>
                  <a:pt x="240532" y="29173"/>
                </a:lnTo>
                <a:lnTo>
                  <a:pt x="199020" y="7708"/>
                </a:lnTo>
                <a:lnTo>
                  <a:pt x="151218" y="0"/>
                </a:lnTo>
                <a:close/>
              </a:path>
              <a:path w="302894" h="302894">
                <a:moveTo>
                  <a:pt x="282947" y="80632"/>
                </a:moveTo>
                <a:lnTo>
                  <a:pt x="151549" y="80632"/>
                </a:lnTo>
                <a:lnTo>
                  <a:pt x="179190" y="86213"/>
                </a:lnTo>
                <a:lnTo>
                  <a:pt x="201764" y="101434"/>
                </a:lnTo>
                <a:lnTo>
                  <a:pt x="216985" y="124009"/>
                </a:lnTo>
                <a:lnTo>
                  <a:pt x="222567" y="151650"/>
                </a:lnTo>
                <a:lnTo>
                  <a:pt x="216985" y="179292"/>
                </a:lnTo>
                <a:lnTo>
                  <a:pt x="201764" y="201866"/>
                </a:lnTo>
                <a:lnTo>
                  <a:pt x="179190" y="217087"/>
                </a:lnTo>
                <a:lnTo>
                  <a:pt x="151549" y="222669"/>
                </a:lnTo>
                <a:lnTo>
                  <a:pt x="282494" y="222669"/>
                </a:lnTo>
                <a:lnTo>
                  <a:pt x="294729" y="199009"/>
                </a:lnTo>
                <a:lnTo>
                  <a:pt x="302437" y="151218"/>
                </a:lnTo>
                <a:lnTo>
                  <a:pt x="294729" y="103417"/>
                </a:lnTo>
                <a:lnTo>
                  <a:pt x="282947" y="80632"/>
                </a:lnTo>
                <a:close/>
              </a:path>
            </a:pathLst>
          </a:custGeom>
          <a:solidFill>
            <a:srgbClr val="FFFFFF"/>
          </a:solidFill>
        </p:spPr>
        <p:txBody>
          <a:bodyPr wrap="square" lIns="0" tIns="0" rIns="0" bIns="0" rtlCol="0"/>
          <a:lstStyle/>
          <a:p>
            <a:endParaRPr/>
          </a:p>
        </p:txBody>
      </p:sp>
      <p:sp>
        <p:nvSpPr>
          <p:cNvPr id="18" name="object 18"/>
          <p:cNvSpPr/>
          <p:nvPr/>
        </p:nvSpPr>
        <p:spPr>
          <a:xfrm>
            <a:off x="2212583" y="856414"/>
            <a:ext cx="135255" cy="117475"/>
          </a:xfrm>
          <a:custGeom>
            <a:avLst/>
            <a:gdLst/>
            <a:ahLst/>
            <a:cxnLst/>
            <a:rect l="l" t="t" r="r" b="b"/>
            <a:pathLst>
              <a:path w="135255" h="117475">
                <a:moveTo>
                  <a:pt x="39331" y="0"/>
                </a:moveTo>
                <a:lnTo>
                  <a:pt x="0" y="0"/>
                </a:lnTo>
                <a:lnTo>
                  <a:pt x="48412" y="117030"/>
                </a:lnTo>
                <a:lnTo>
                  <a:pt x="86334" y="117030"/>
                </a:lnTo>
                <a:lnTo>
                  <a:pt x="104907" y="72110"/>
                </a:lnTo>
                <a:lnTo>
                  <a:pt x="67487" y="72110"/>
                </a:lnTo>
                <a:lnTo>
                  <a:pt x="39331" y="0"/>
                </a:lnTo>
                <a:close/>
              </a:path>
              <a:path w="135255" h="117475">
                <a:moveTo>
                  <a:pt x="134721" y="0"/>
                </a:moveTo>
                <a:lnTo>
                  <a:pt x="95402" y="0"/>
                </a:lnTo>
                <a:lnTo>
                  <a:pt x="67487" y="72110"/>
                </a:lnTo>
                <a:lnTo>
                  <a:pt x="104907" y="72110"/>
                </a:lnTo>
                <a:lnTo>
                  <a:pt x="134721" y="0"/>
                </a:lnTo>
                <a:close/>
              </a:path>
            </a:pathLst>
          </a:custGeom>
          <a:solidFill>
            <a:srgbClr val="FFFFFF"/>
          </a:solidFill>
        </p:spPr>
        <p:txBody>
          <a:bodyPr wrap="square" lIns="0" tIns="0" rIns="0" bIns="0" rtlCol="0"/>
          <a:lstStyle/>
          <a:p>
            <a:endParaRPr/>
          </a:p>
        </p:txBody>
      </p:sp>
      <p:sp>
        <p:nvSpPr>
          <p:cNvPr id="19" name="object 19"/>
          <p:cNvSpPr/>
          <p:nvPr/>
        </p:nvSpPr>
        <p:spPr>
          <a:xfrm>
            <a:off x="2348289" y="853168"/>
            <a:ext cx="122555" cy="123825"/>
          </a:xfrm>
          <a:custGeom>
            <a:avLst/>
            <a:gdLst/>
            <a:ahLst/>
            <a:cxnLst/>
            <a:rect l="l" t="t" r="r" b="b"/>
            <a:pathLst>
              <a:path w="122555" h="123825">
                <a:moveTo>
                  <a:pt x="61874" y="0"/>
                </a:moveTo>
                <a:lnTo>
                  <a:pt x="37874" y="4497"/>
                </a:lnTo>
                <a:lnTo>
                  <a:pt x="18197" y="17149"/>
                </a:lnTo>
                <a:lnTo>
                  <a:pt x="4890" y="36695"/>
                </a:lnTo>
                <a:lnTo>
                  <a:pt x="0" y="61874"/>
                </a:lnTo>
                <a:lnTo>
                  <a:pt x="4886" y="87146"/>
                </a:lnTo>
                <a:lnTo>
                  <a:pt x="18168" y="106686"/>
                </a:lnTo>
                <a:lnTo>
                  <a:pt x="37777" y="119292"/>
                </a:lnTo>
                <a:lnTo>
                  <a:pt x="61645" y="123761"/>
                </a:lnTo>
                <a:lnTo>
                  <a:pt x="80578" y="121520"/>
                </a:lnTo>
                <a:lnTo>
                  <a:pt x="96891" y="114742"/>
                </a:lnTo>
                <a:lnTo>
                  <a:pt x="110066" y="103342"/>
                </a:lnTo>
                <a:lnTo>
                  <a:pt x="115598" y="93979"/>
                </a:lnTo>
                <a:lnTo>
                  <a:pt x="61645" y="93979"/>
                </a:lnTo>
                <a:lnTo>
                  <a:pt x="52845" y="92416"/>
                </a:lnTo>
                <a:lnTo>
                  <a:pt x="45504" y="87931"/>
                </a:lnTo>
                <a:lnTo>
                  <a:pt x="39953" y="80831"/>
                </a:lnTo>
                <a:lnTo>
                  <a:pt x="36525" y="71424"/>
                </a:lnTo>
                <a:lnTo>
                  <a:pt x="122135" y="71424"/>
                </a:lnTo>
                <a:lnTo>
                  <a:pt x="122135" y="61874"/>
                </a:lnTo>
                <a:lnTo>
                  <a:pt x="119530" y="48615"/>
                </a:lnTo>
                <a:lnTo>
                  <a:pt x="37223" y="48615"/>
                </a:lnTo>
                <a:lnTo>
                  <a:pt x="41077" y="40732"/>
                </a:lnTo>
                <a:lnTo>
                  <a:pt x="46934" y="34967"/>
                </a:lnTo>
                <a:lnTo>
                  <a:pt x="54099" y="31429"/>
                </a:lnTo>
                <a:lnTo>
                  <a:pt x="61874" y="30225"/>
                </a:lnTo>
                <a:lnTo>
                  <a:pt x="113167" y="30225"/>
                </a:lnTo>
                <a:lnTo>
                  <a:pt x="104135" y="16625"/>
                </a:lnTo>
                <a:lnTo>
                  <a:pt x="85133" y="4301"/>
                </a:lnTo>
                <a:lnTo>
                  <a:pt x="61874" y="0"/>
                </a:lnTo>
                <a:close/>
              </a:path>
              <a:path w="122555" h="123825">
                <a:moveTo>
                  <a:pt x="86537" y="80492"/>
                </a:moveTo>
                <a:lnTo>
                  <a:pt x="81205" y="87405"/>
                </a:lnTo>
                <a:lnTo>
                  <a:pt x="74958" y="91508"/>
                </a:lnTo>
                <a:lnTo>
                  <a:pt x="68278" y="93474"/>
                </a:lnTo>
                <a:lnTo>
                  <a:pt x="61645" y="93979"/>
                </a:lnTo>
                <a:lnTo>
                  <a:pt x="115598" y="93979"/>
                </a:lnTo>
                <a:lnTo>
                  <a:pt x="119583" y="87236"/>
                </a:lnTo>
                <a:lnTo>
                  <a:pt x="86537" y="80492"/>
                </a:lnTo>
                <a:close/>
              </a:path>
              <a:path w="122555" h="123825">
                <a:moveTo>
                  <a:pt x="113167" y="30225"/>
                </a:moveTo>
                <a:lnTo>
                  <a:pt x="61874" y="30225"/>
                </a:lnTo>
                <a:lnTo>
                  <a:pt x="69572" y="31331"/>
                </a:lnTo>
                <a:lnTo>
                  <a:pt x="76333" y="34705"/>
                </a:lnTo>
                <a:lnTo>
                  <a:pt x="81741" y="40437"/>
                </a:lnTo>
                <a:lnTo>
                  <a:pt x="85382" y="48615"/>
                </a:lnTo>
                <a:lnTo>
                  <a:pt x="119530" y="48615"/>
                </a:lnTo>
                <a:lnTo>
                  <a:pt x="117072" y="36106"/>
                </a:lnTo>
                <a:lnTo>
                  <a:pt x="113167" y="30225"/>
                </a:lnTo>
                <a:close/>
              </a:path>
            </a:pathLst>
          </a:custGeom>
          <a:solidFill>
            <a:srgbClr val="FFFFFF"/>
          </a:solidFill>
        </p:spPr>
        <p:txBody>
          <a:bodyPr wrap="square" lIns="0" tIns="0" rIns="0" bIns="0" rtlCol="0"/>
          <a:lstStyle/>
          <a:p>
            <a:endParaRPr/>
          </a:p>
        </p:txBody>
      </p:sp>
      <p:sp>
        <p:nvSpPr>
          <p:cNvPr id="20" name="object 20"/>
          <p:cNvSpPr/>
          <p:nvPr/>
        </p:nvSpPr>
        <p:spPr>
          <a:xfrm>
            <a:off x="2487693" y="853168"/>
            <a:ext cx="118745" cy="120650"/>
          </a:xfrm>
          <a:custGeom>
            <a:avLst/>
            <a:gdLst/>
            <a:ahLst/>
            <a:cxnLst/>
            <a:rect l="l" t="t" r="r" b="b"/>
            <a:pathLst>
              <a:path w="118744" h="120650">
                <a:moveTo>
                  <a:pt x="37236" y="3479"/>
                </a:moveTo>
                <a:lnTo>
                  <a:pt x="0" y="3479"/>
                </a:lnTo>
                <a:lnTo>
                  <a:pt x="0" y="120268"/>
                </a:lnTo>
                <a:lnTo>
                  <a:pt x="37236" y="120268"/>
                </a:lnTo>
                <a:lnTo>
                  <a:pt x="37236" y="66065"/>
                </a:lnTo>
                <a:lnTo>
                  <a:pt x="38955" y="51454"/>
                </a:lnTo>
                <a:lnTo>
                  <a:pt x="43837" y="41314"/>
                </a:lnTo>
                <a:lnTo>
                  <a:pt x="51466" y="35406"/>
                </a:lnTo>
                <a:lnTo>
                  <a:pt x="61429" y="33489"/>
                </a:lnTo>
                <a:lnTo>
                  <a:pt x="115956" y="33489"/>
                </a:lnTo>
                <a:lnTo>
                  <a:pt x="115166" y="28653"/>
                </a:lnTo>
                <a:lnTo>
                  <a:pt x="106748" y="14643"/>
                </a:lnTo>
                <a:lnTo>
                  <a:pt x="37236" y="14643"/>
                </a:lnTo>
                <a:lnTo>
                  <a:pt x="37236" y="3479"/>
                </a:lnTo>
                <a:close/>
              </a:path>
              <a:path w="118744" h="120650">
                <a:moveTo>
                  <a:pt x="115956" y="33489"/>
                </a:moveTo>
                <a:lnTo>
                  <a:pt x="61429" y="33489"/>
                </a:lnTo>
                <a:lnTo>
                  <a:pt x="69559" y="35159"/>
                </a:lnTo>
                <a:lnTo>
                  <a:pt x="75879" y="39862"/>
                </a:lnTo>
                <a:lnTo>
                  <a:pt x="79975" y="47141"/>
                </a:lnTo>
                <a:lnTo>
                  <a:pt x="81432" y="56540"/>
                </a:lnTo>
                <a:lnTo>
                  <a:pt x="81432" y="120268"/>
                </a:lnTo>
                <a:lnTo>
                  <a:pt x="118427" y="120268"/>
                </a:lnTo>
                <a:lnTo>
                  <a:pt x="118427" y="48615"/>
                </a:lnTo>
                <a:lnTo>
                  <a:pt x="115956" y="33489"/>
                </a:lnTo>
                <a:close/>
              </a:path>
              <a:path w="118744" h="120650">
                <a:moveTo>
                  <a:pt x="73063" y="0"/>
                </a:moveTo>
                <a:lnTo>
                  <a:pt x="62519" y="980"/>
                </a:lnTo>
                <a:lnTo>
                  <a:pt x="52963" y="3835"/>
                </a:lnTo>
                <a:lnTo>
                  <a:pt x="44500" y="8433"/>
                </a:lnTo>
                <a:lnTo>
                  <a:pt x="37236" y="14643"/>
                </a:lnTo>
                <a:lnTo>
                  <a:pt x="106748" y="14643"/>
                </a:lnTo>
                <a:lnTo>
                  <a:pt x="105951" y="13315"/>
                </a:lnTo>
                <a:lnTo>
                  <a:pt x="91633" y="3474"/>
                </a:lnTo>
                <a:lnTo>
                  <a:pt x="73063" y="0"/>
                </a:lnTo>
                <a:close/>
              </a:path>
            </a:pathLst>
          </a:custGeom>
          <a:solidFill>
            <a:srgbClr val="FFFFFF"/>
          </a:solidFill>
        </p:spPr>
        <p:txBody>
          <a:bodyPr wrap="square" lIns="0" tIns="0" rIns="0" bIns="0" rtlCol="0"/>
          <a:lstStyle/>
          <a:p>
            <a:endParaRPr/>
          </a:p>
        </p:txBody>
      </p:sp>
      <p:sp>
        <p:nvSpPr>
          <p:cNvPr id="21" name="object 21"/>
          <p:cNvSpPr/>
          <p:nvPr/>
        </p:nvSpPr>
        <p:spPr>
          <a:xfrm>
            <a:off x="2618505" y="822205"/>
            <a:ext cx="99695" cy="154940"/>
          </a:xfrm>
          <a:custGeom>
            <a:avLst/>
            <a:gdLst/>
            <a:ahLst/>
            <a:cxnLst/>
            <a:rect l="l" t="t" r="r" b="b"/>
            <a:pathLst>
              <a:path w="99694" h="154940">
                <a:moveTo>
                  <a:pt x="58407" y="63995"/>
                </a:moveTo>
                <a:lnTo>
                  <a:pt x="21170" y="63995"/>
                </a:lnTo>
                <a:lnTo>
                  <a:pt x="21170" y="108191"/>
                </a:lnTo>
                <a:lnTo>
                  <a:pt x="24351" y="128424"/>
                </a:lnTo>
                <a:lnTo>
                  <a:pt x="33531" y="142984"/>
                </a:lnTo>
                <a:lnTo>
                  <a:pt x="48163" y="151784"/>
                </a:lnTo>
                <a:lnTo>
                  <a:pt x="67703" y="154736"/>
                </a:lnTo>
                <a:lnTo>
                  <a:pt x="77001" y="154075"/>
                </a:lnTo>
                <a:lnTo>
                  <a:pt x="85209" y="152253"/>
                </a:lnTo>
                <a:lnTo>
                  <a:pt x="92633" y="149518"/>
                </a:lnTo>
                <a:lnTo>
                  <a:pt x="99580" y="146113"/>
                </a:lnTo>
                <a:lnTo>
                  <a:pt x="92328" y="121462"/>
                </a:lnTo>
                <a:lnTo>
                  <a:pt x="64223" y="121462"/>
                </a:lnTo>
                <a:lnTo>
                  <a:pt x="58407" y="116585"/>
                </a:lnTo>
                <a:lnTo>
                  <a:pt x="58407" y="63995"/>
                </a:lnTo>
                <a:close/>
              </a:path>
              <a:path w="99694" h="154940">
                <a:moveTo>
                  <a:pt x="90957" y="116801"/>
                </a:moveTo>
                <a:lnTo>
                  <a:pt x="86093" y="119595"/>
                </a:lnTo>
                <a:lnTo>
                  <a:pt x="79121" y="121462"/>
                </a:lnTo>
                <a:lnTo>
                  <a:pt x="92328" y="121462"/>
                </a:lnTo>
                <a:lnTo>
                  <a:pt x="90957" y="116801"/>
                </a:lnTo>
                <a:close/>
              </a:path>
              <a:path w="99694" h="154940">
                <a:moveTo>
                  <a:pt x="92824" y="34442"/>
                </a:moveTo>
                <a:lnTo>
                  <a:pt x="0" y="34442"/>
                </a:lnTo>
                <a:lnTo>
                  <a:pt x="0" y="63995"/>
                </a:lnTo>
                <a:lnTo>
                  <a:pt x="92824" y="63995"/>
                </a:lnTo>
                <a:lnTo>
                  <a:pt x="92824" y="34442"/>
                </a:lnTo>
                <a:close/>
              </a:path>
              <a:path w="99694" h="154940">
                <a:moveTo>
                  <a:pt x="58407" y="0"/>
                </a:moveTo>
                <a:lnTo>
                  <a:pt x="21170" y="0"/>
                </a:lnTo>
                <a:lnTo>
                  <a:pt x="21170" y="34442"/>
                </a:lnTo>
                <a:lnTo>
                  <a:pt x="58407" y="34442"/>
                </a:lnTo>
                <a:lnTo>
                  <a:pt x="58407" y="0"/>
                </a:lnTo>
                <a:close/>
              </a:path>
            </a:pathLst>
          </a:custGeom>
          <a:solidFill>
            <a:srgbClr val="FFFFFF"/>
          </a:solidFill>
        </p:spPr>
        <p:txBody>
          <a:bodyPr wrap="square" lIns="0" tIns="0" rIns="0" bIns="0" rtlCol="0"/>
          <a:lstStyle/>
          <a:p>
            <a:endParaRPr/>
          </a:p>
        </p:txBody>
      </p:sp>
      <p:sp>
        <p:nvSpPr>
          <p:cNvPr id="22" name="object 22"/>
          <p:cNvSpPr/>
          <p:nvPr/>
        </p:nvSpPr>
        <p:spPr>
          <a:xfrm>
            <a:off x="2733481" y="856655"/>
            <a:ext cx="118745" cy="120650"/>
          </a:xfrm>
          <a:custGeom>
            <a:avLst/>
            <a:gdLst/>
            <a:ahLst/>
            <a:cxnLst/>
            <a:rect l="l" t="t" r="r" b="b"/>
            <a:pathLst>
              <a:path w="118744" h="120650">
                <a:moveTo>
                  <a:pt x="36982" y="0"/>
                </a:moveTo>
                <a:lnTo>
                  <a:pt x="0" y="0"/>
                </a:lnTo>
                <a:lnTo>
                  <a:pt x="0" y="71653"/>
                </a:lnTo>
                <a:lnTo>
                  <a:pt x="3257" y="91612"/>
                </a:lnTo>
                <a:lnTo>
                  <a:pt x="12466" y="106954"/>
                </a:lnTo>
                <a:lnTo>
                  <a:pt x="26783" y="116803"/>
                </a:lnTo>
                <a:lnTo>
                  <a:pt x="45364" y="120281"/>
                </a:lnTo>
                <a:lnTo>
                  <a:pt x="55895" y="119298"/>
                </a:lnTo>
                <a:lnTo>
                  <a:pt x="65451" y="116438"/>
                </a:lnTo>
                <a:lnTo>
                  <a:pt x="73923" y="111832"/>
                </a:lnTo>
                <a:lnTo>
                  <a:pt x="81203" y="105613"/>
                </a:lnTo>
                <a:lnTo>
                  <a:pt x="118402" y="105613"/>
                </a:lnTo>
                <a:lnTo>
                  <a:pt x="118402" y="86753"/>
                </a:lnTo>
                <a:lnTo>
                  <a:pt x="56997" y="86753"/>
                </a:lnTo>
                <a:lnTo>
                  <a:pt x="48855" y="85088"/>
                </a:lnTo>
                <a:lnTo>
                  <a:pt x="42532" y="80394"/>
                </a:lnTo>
                <a:lnTo>
                  <a:pt x="38438" y="73123"/>
                </a:lnTo>
                <a:lnTo>
                  <a:pt x="36982" y="63728"/>
                </a:lnTo>
                <a:lnTo>
                  <a:pt x="36982" y="0"/>
                </a:lnTo>
                <a:close/>
              </a:path>
              <a:path w="118744" h="120650">
                <a:moveTo>
                  <a:pt x="118402" y="105613"/>
                </a:moveTo>
                <a:lnTo>
                  <a:pt x="81203" y="105613"/>
                </a:lnTo>
                <a:lnTo>
                  <a:pt x="81203" y="116789"/>
                </a:lnTo>
                <a:lnTo>
                  <a:pt x="118402" y="116789"/>
                </a:lnTo>
                <a:lnTo>
                  <a:pt x="118402" y="105613"/>
                </a:lnTo>
                <a:close/>
              </a:path>
              <a:path w="118744" h="120650">
                <a:moveTo>
                  <a:pt x="118402" y="0"/>
                </a:moveTo>
                <a:lnTo>
                  <a:pt x="81203" y="0"/>
                </a:lnTo>
                <a:lnTo>
                  <a:pt x="81203" y="54203"/>
                </a:lnTo>
                <a:lnTo>
                  <a:pt x="79480" y="68810"/>
                </a:lnTo>
                <a:lnTo>
                  <a:pt x="74591" y="78941"/>
                </a:lnTo>
                <a:lnTo>
                  <a:pt x="66957" y="84841"/>
                </a:lnTo>
                <a:lnTo>
                  <a:pt x="56997" y="86753"/>
                </a:lnTo>
                <a:lnTo>
                  <a:pt x="118402" y="86753"/>
                </a:lnTo>
                <a:lnTo>
                  <a:pt x="118402" y="0"/>
                </a:lnTo>
                <a:close/>
              </a:path>
            </a:pathLst>
          </a:custGeom>
          <a:solidFill>
            <a:srgbClr val="FFFFFF"/>
          </a:solidFill>
        </p:spPr>
        <p:txBody>
          <a:bodyPr wrap="square" lIns="0" tIns="0" rIns="0" bIns="0" rtlCol="0"/>
          <a:lstStyle/>
          <a:p>
            <a:endParaRPr/>
          </a:p>
        </p:txBody>
      </p:sp>
      <p:sp>
        <p:nvSpPr>
          <p:cNvPr id="23" name="object 23"/>
          <p:cNvSpPr/>
          <p:nvPr/>
        </p:nvSpPr>
        <p:spPr>
          <a:xfrm>
            <a:off x="2877781" y="855027"/>
            <a:ext cx="86360" cy="118745"/>
          </a:xfrm>
          <a:custGeom>
            <a:avLst/>
            <a:gdLst/>
            <a:ahLst/>
            <a:cxnLst/>
            <a:rect l="l" t="t" r="r" b="b"/>
            <a:pathLst>
              <a:path w="86360" h="118744">
                <a:moveTo>
                  <a:pt x="37223" y="1625"/>
                </a:moveTo>
                <a:lnTo>
                  <a:pt x="0" y="1625"/>
                </a:lnTo>
                <a:lnTo>
                  <a:pt x="0" y="118414"/>
                </a:lnTo>
                <a:lnTo>
                  <a:pt x="37223" y="118414"/>
                </a:lnTo>
                <a:lnTo>
                  <a:pt x="37223" y="81889"/>
                </a:lnTo>
                <a:lnTo>
                  <a:pt x="39847" y="62293"/>
                </a:lnTo>
                <a:lnTo>
                  <a:pt x="47574" y="48675"/>
                </a:lnTo>
                <a:lnTo>
                  <a:pt x="60187" y="40730"/>
                </a:lnTo>
                <a:lnTo>
                  <a:pt x="77469" y="38150"/>
                </a:lnTo>
                <a:lnTo>
                  <a:pt x="84226" y="38150"/>
                </a:lnTo>
                <a:lnTo>
                  <a:pt x="84846" y="23952"/>
                </a:lnTo>
                <a:lnTo>
                  <a:pt x="37223" y="23952"/>
                </a:lnTo>
                <a:lnTo>
                  <a:pt x="37223" y="1625"/>
                </a:lnTo>
                <a:close/>
              </a:path>
              <a:path w="86360" h="118744">
                <a:moveTo>
                  <a:pt x="80733" y="0"/>
                </a:moveTo>
                <a:lnTo>
                  <a:pt x="77469" y="0"/>
                </a:lnTo>
                <a:lnTo>
                  <a:pt x="64305" y="1779"/>
                </a:lnTo>
                <a:lnTo>
                  <a:pt x="53327" y="6742"/>
                </a:lnTo>
                <a:lnTo>
                  <a:pt x="44358" y="14321"/>
                </a:lnTo>
                <a:lnTo>
                  <a:pt x="37223" y="23952"/>
                </a:lnTo>
                <a:lnTo>
                  <a:pt x="84846" y="23952"/>
                </a:lnTo>
                <a:lnTo>
                  <a:pt x="85851" y="927"/>
                </a:lnTo>
                <a:lnTo>
                  <a:pt x="83057" y="228"/>
                </a:lnTo>
                <a:lnTo>
                  <a:pt x="80733" y="0"/>
                </a:lnTo>
                <a:close/>
              </a:path>
            </a:pathLst>
          </a:custGeom>
          <a:solidFill>
            <a:srgbClr val="FFFFFF"/>
          </a:solidFill>
        </p:spPr>
        <p:txBody>
          <a:bodyPr wrap="square" lIns="0" tIns="0" rIns="0" bIns="0" rtlCol="0"/>
          <a:lstStyle/>
          <a:p>
            <a:endParaRPr/>
          </a:p>
        </p:txBody>
      </p:sp>
      <p:sp>
        <p:nvSpPr>
          <p:cNvPr id="24" name="object 24"/>
          <p:cNvSpPr/>
          <p:nvPr/>
        </p:nvSpPr>
        <p:spPr>
          <a:xfrm>
            <a:off x="2968321" y="853168"/>
            <a:ext cx="122555" cy="123825"/>
          </a:xfrm>
          <a:custGeom>
            <a:avLst/>
            <a:gdLst/>
            <a:ahLst/>
            <a:cxnLst/>
            <a:rect l="l" t="t" r="r" b="b"/>
            <a:pathLst>
              <a:path w="122555" h="123825">
                <a:moveTo>
                  <a:pt x="61874" y="0"/>
                </a:moveTo>
                <a:lnTo>
                  <a:pt x="37874" y="4497"/>
                </a:lnTo>
                <a:lnTo>
                  <a:pt x="18197" y="17149"/>
                </a:lnTo>
                <a:lnTo>
                  <a:pt x="4890" y="36695"/>
                </a:lnTo>
                <a:lnTo>
                  <a:pt x="0" y="61874"/>
                </a:lnTo>
                <a:lnTo>
                  <a:pt x="4886" y="87146"/>
                </a:lnTo>
                <a:lnTo>
                  <a:pt x="18168" y="106686"/>
                </a:lnTo>
                <a:lnTo>
                  <a:pt x="37777" y="119292"/>
                </a:lnTo>
                <a:lnTo>
                  <a:pt x="61645" y="123761"/>
                </a:lnTo>
                <a:lnTo>
                  <a:pt x="80580" y="121520"/>
                </a:lnTo>
                <a:lnTo>
                  <a:pt x="96896" y="114742"/>
                </a:lnTo>
                <a:lnTo>
                  <a:pt x="110071" y="103342"/>
                </a:lnTo>
                <a:lnTo>
                  <a:pt x="115600" y="93979"/>
                </a:lnTo>
                <a:lnTo>
                  <a:pt x="61645" y="93979"/>
                </a:lnTo>
                <a:lnTo>
                  <a:pt x="52845" y="92416"/>
                </a:lnTo>
                <a:lnTo>
                  <a:pt x="45504" y="87931"/>
                </a:lnTo>
                <a:lnTo>
                  <a:pt x="39953" y="80831"/>
                </a:lnTo>
                <a:lnTo>
                  <a:pt x="36525" y="71424"/>
                </a:lnTo>
                <a:lnTo>
                  <a:pt x="122135" y="71424"/>
                </a:lnTo>
                <a:lnTo>
                  <a:pt x="122135" y="61874"/>
                </a:lnTo>
                <a:lnTo>
                  <a:pt x="119530" y="48615"/>
                </a:lnTo>
                <a:lnTo>
                  <a:pt x="37223" y="48615"/>
                </a:lnTo>
                <a:lnTo>
                  <a:pt x="41077" y="40732"/>
                </a:lnTo>
                <a:lnTo>
                  <a:pt x="46934" y="34967"/>
                </a:lnTo>
                <a:lnTo>
                  <a:pt x="54099" y="31429"/>
                </a:lnTo>
                <a:lnTo>
                  <a:pt x="61874" y="30225"/>
                </a:lnTo>
                <a:lnTo>
                  <a:pt x="113167" y="30225"/>
                </a:lnTo>
                <a:lnTo>
                  <a:pt x="104135" y="16625"/>
                </a:lnTo>
                <a:lnTo>
                  <a:pt x="85133" y="4301"/>
                </a:lnTo>
                <a:lnTo>
                  <a:pt x="61874" y="0"/>
                </a:lnTo>
                <a:close/>
              </a:path>
              <a:path w="122555" h="123825">
                <a:moveTo>
                  <a:pt x="86537" y="80492"/>
                </a:moveTo>
                <a:lnTo>
                  <a:pt x="81205" y="87405"/>
                </a:lnTo>
                <a:lnTo>
                  <a:pt x="74958" y="91508"/>
                </a:lnTo>
                <a:lnTo>
                  <a:pt x="68278" y="93474"/>
                </a:lnTo>
                <a:lnTo>
                  <a:pt x="61645" y="93979"/>
                </a:lnTo>
                <a:lnTo>
                  <a:pt x="115600" y="93979"/>
                </a:lnTo>
                <a:lnTo>
                  <a:pt x="119583" y="87236"/>
                </a:lnTo>
                <a:lnTo>
                  <a:pt x="86537" y="80492"/>
                </a:lnTo>
                <a:close/>
              </a:path>
              <a:path w="122555" h="123825">
                <a:moveTo>
                  <a:pt x="113167" y="30225"/>
                </a:moveTo>
                <a:lnTo>
                  <a:pt x="61874" y="30225"/>
                </a:lnTo>
                <a:lnTo>
                  <a:pt x="69572" y="31331"/>
                </a:lnTo>
                <a:lnTo>
                  <a:pt x="76333" y="34705"/>
                </a:lnTo>
                <a:lnTo>
                  <a:pt x="81741" y="40437"/>
                </a:lnTo>
                <a:lnTo>
                  <a:pt x="85382" y="48615"/>
                </a:lnTo>
                <a:lnTo>
                  <a:pt x="119530" y="48615"/>
                </a:lnTo>
                <a:lnTo>
                  <a:pt x="117072" y="36106"/>
                </a:lnTo>
                <a:lnTo>
                  <a:pt x="113167" y="30225"/>
                </a:lnTo>
                <a:close/>
              </a:path>
            </a:pathLst>
          </a:custGeom>
          <a:solidFill>
            <a:srgbClr val="FFFFFF"/>
          </a:solidFill>
        </p:spPr>
        <p:txBody>
          <a:bodyPr wrap="square" lIns="0" tIns="0" rIns="0" bIns="0" rtlCol="0"/>
          <a:lstStyle/>
          <a:p>
            <a:endParaRPr/>
          </a:p>
        </p:txBody>
      </p:sp>
      <p:sp>
        <p:nvSpPr>
          <p:cNvPr id="25" name="object 25"/>
          <p:cNvSpPr/>
          <p:nvPr/>
        </p:nvSpPr>
        <p:spPr>
          <a:xfrm>
            <a:off x="467996" y="853163"/>
            <a:ext cx="130810" cy="123825"/>
          </a:xfrm>
          <a:custGeom>
            <a:avLst/>
            <a:gdLst/>
            <a:ahLst/>
            <a:cxnLst/>
            <a:rect l="l" t="t" r="r" b="b"/>
            <a:pathLst>
              <a:path w="130809" h="123825">
                <a:moveTo>
                  <a:pt x="57023" y="0"/>
                </a:moveTo>
                <a:lnTo>
                  <a:pt x="35050" y="4499"/>
                </a:lnTo>
                <a:lnTo>
                  <a:pt x="16900" y="17154"/>
                </a:lnTo>
                <a:lnTo>
                  <a:pt x="4555" y="36701"/>
                </a:lnTo>
                <a:lnTo>
                  <a:pt x="0" y="61874"/>
                </a:lnTo>
                <a:lnTo>
                  <a:pt x="4555" y="87149"/>
                </a:lnTo>
                <a:lnTo>
                  <a:pt x="16900" y="106684"/>
                </a:lnTo>
                <a:lnTo>
                  <a:pt x="35050" y="119283"/>
                </a:lnTo>
                <a:lnTo>
                  <a:pt x="57023" y="123748"/>
                </a:lnTo>
                <a:lnTo>
                  <a:pt x="67787" y="122899"/>
                </a:lnTo>
                <a:lnTo>
                  <a:pt x="77427" y="120418"/>
                </a:lnTo>
                <a:lnTo>
                  <a:pt x="85935" y="116408"/>
                </a:lnTo>
                <a:lnTo>
                  <a:pt x="93306" y="110972"/>
                </a:lnTo>
                <a:lnTo>
                  <a:pt x="130530" y="110972"/>
                </a:lnTo>
                <a:lnTo>
                  <a:pt x="130530" y="92125"/>
                </a:lnTo>
                <a:lnTo>
                  <a:pt x="64693" y="92125"/>
                </a:lnTo>
                <a:lnTo>
                  <a:pt x="53420" y="89951"/>
                </a:lnTo>
                <a:lnTo>
                  <a:pt x="44505" y="83805"/>
                </a:lnTo>
                <a:lnTo>
                  <a:pt x="38645" y="74257"/>
                </a:lnTo>
                <a:lnTo>
                  <a:pt x="36537" y="61874"/>
                </a:lnTo>
                <a:lnTo>
                  <a:pt x="38645" y="49593"/>
                </a:lnTo>
                <a:lnTo>
                  <a:pt x="44505" y="40033"/>
                </a:lnTo>
                <a:lnTo>
                  <a:pt x="53420" y="33831"/>
                </a:lnTo>
                <a:lnTo>
                  <a:pt x="64693" y="31623"/>
                </a:lnTo>
                <a:lnTo>
                  <a:pt x="130530" y="31623"/>
                </a:lnTo>
                <a:lnTo>
                  <a:pt x="130530" y="12776"/>
                </a:lnTo>
                <a:lnTo>
                  <a:pt x="93306" y="12776"/>
                </a:lnTo>
                <a:lnTo>
                  <a:pt x="85935" y="7350"/>
                </a:lnTo>
                <a:lnTo>
                  <a:pt x="77427" y="3340"/>
                </a:lnTo>
                <a:lnTo>
                  <a:pt x="67787" y="853"/>
                </a:lnTo>
                <a:lnTo>
                  <a:pt x="57023" y="0"/>
                </a:lnTo>
                <a:close/>
              </a:path>
              <a:path w="130809" h="123825">
                <a:moveTo>
                  <a:pt x="130530" y="110972"/>
                </a:moveTo>
                <a:lnTo>
                  <a:pt x="93306" y="110972"/>
                </a:lnTo>
                <a:lnTo>
                  <a:pt x="93306" y="120269"/>
                </a:lnTo>
                <a:lnTo>
                  <a:pt x="130530" y="120269"/>
                </a:lnTo>
                <a:lnTo>
                  <a:pt x="130530" y="110972"/>
                </a:lnTo>
                <a:close/>
              </a:path>
              <a:path w="130809" h="123825">
                <a:moveTo>
                  <a:pt x="130530" y="31623"/>
                </a:moveTo>
                <a:lnTo>
                  <a:pt x="64693" y="31623"/>
                </a:lnTo>
                <a:lnTo>
                  <a:pt x="75545" y="33831"/>
                </a:lnTo>
                <a:lnTo>
                  <a:pt x="84672" y="40033"/>
                </a:lnTo>
                <a:lnTo>
                  <a:pt x="90963" y="49593"/>
                </a:lnTo>
                <a:lnTo>
                  <a:pt x="93306" y="61874"/>
                </a:lnTo>
                <a:lnTo>
                  <a:pt x="90963" y="74257"/>
                </a:lnTo>
                <a:lnTo>
                  <a:pt x="84672" y="83805"/>
                </a:lnTo>
                <a:lnTo>
                  <a:pt x="75545" y="89951"/>
                </a:lnTo>
                <a:lnTo>
                  <a:pt x="64693" y="92125"/>
                </a:lnTo>
                <a:lnTo>
                  <a:pt x="130530" y="92125"/>
                </a:lnTo>
                <a:lnTo>
                  <a:pt x="130530" y="31623"/>
                </a:lnTo>
                <a:close/>
              </a:path>
              <a:path w="130809" h="123825">
                <a:moveTo>
                  <a:pt x="130530" y="3479"/>
                </a:moveTo>
                <a:lnTo>
                  <a:pt x="93306" y="3479"/>
                </a:lnTo>
                <a:lnTo>
                  <a:pt x="93306" y="12776"/>
                </a:lnTo>
                <a:lnTo>
                  <a:pt x="130530" y="12776"/>
                </a:lnTo>
                <a:lnTo>
                  <a:pt x="130530" y="3479"/>
                </a:lnTo>
                <a:close/>
              </a:path>
            </a:pathLst>
          </a:custGeom>
          <a:solidFill>
            <a:srgbClr val="FFFFFF"/>
          </a:solidFill>
        </p:spPr>
        <p:txBody>
          <a:bodyPr wrap="square" lIns="0" tIns="0" rIns="0" bIns="0" rtlCol="0"/>
          <a:lstStyle/>
          <a:p>
            <a:endParaRPr/>
          </a:p>
        </p:txBody>
      </p:sp>
      <p:sp>
        <p:nvSpPr>
          <p:cNvPr id="26" name="object 26"/>
          <p:cNvSpPr/>
          <p:nvPr/>
        </p:nvSpPr>
        <p:spPr>
          <a:xfrm>
            <a:off x="625779" y="853154"/>
            <a:ext cx="118745" cy="120650"/>
          </a:xfrm>
          <a:custGeom>
            <a:avLst/>
            <a:gdLst/>
            <a:ahLst/>
            <a:cxnLst/>
            <a:rect l="l" t="t" r="r" b="b"/>
            <a:pathLst>
              <a:path w="118745" h="120650">
                <a:moveTo>
                  <a:pt x="37236" y="3492"/>
                </a:moveTo>
                <a:lnTo>
                  <a:pt x="0" y="3492"/>
                </a:lnTo>
                <a:lnTo>
                  <a:pt x="0" y="120268"/>
                </a:lnTo>
                <a:lnTo>
                  <a:pt x="37236" y="120268"/>
                </a:lnTo>
                <a:lnTo>
                  <a:pt x="37236" y="66065"/>
                </a:lnTo>
                <a:lnTo>
                  <a:pt x="38955" y="51460"/>
                </a:lnTo>
                <a:lnTo>
                  <a:pt x="43837" y="41319"/>
                </a:lnTo>
                <a:lnTo>
                  <a:pt x="51466" y="35407"/>
                </a:lnTo>
                <a:lnTo>
                  <a:pt x="61429" y="33489"/>
                </a:lnTo>
                <a:lnTo>
                  <a:pt x="115956" y="33489"/>
                </a:lnTo>
                <a:lnTo>
                  <a:pt x="115166" y="28653"/>
                </a:lnTo>
                <a:lnTo>
                  <a:pt x="106748" y="14643"/>
                </a:lnTo>
                <a:lnTo>
                  <a:pt x="37236" y="14643"/>
                </a:lnTo>
                <a:lnTo>
                  <a:pt x="37236" y="3492"/>
                </a:lnTo>
                <a:close/>
              </a:path>
              <a:path w="118745" h="120650">
                <a:moveTo>
                  <a:pt x="115956" y="33489"/>
                </a:moveTo>
                <a:lnTo>
                  <a:pt x="61429" y="33489"/>
                </a:lnTo>
                <a:lnTo>
                  <a:pt x="69559" y="35160"/>
                </a:lnTo>
                <a:lnTo>
                  <a:pt x="75879" y="39866"/>
                </a:lnTo>
                <a:lnTo>
                  <a:pt x="79975" y="47146"/>
                </a:lnTo>
                <a:lnTo>
                  <a:pt x="81432" y="56540"/>
                </a:lnTo>
                <a:lnTo>
                  <a:pt x="81432" y="120268"/>
                </a:lnTo>
                <a:lnTo>
                  <a:pt x="118427" y="120268"/>
                </a:lnTo>
                <a:lnTo>
                  <a:pt x="118427" y="48615"/>
                </a:lnTo>
                <a:lnTo>
                  <a:pt x="115956" y="33489"/>
                </a:lnTo>
                <a:close/>
              </a:path>
              <a:path w="118745" h="120650">
                <a:moveTo>
                  <a:pt x="73063" y="0"/>
                </a:moveTo>
                <a:lnTo>
                  <a:pt x="62519" y="980"/>
                </a:lnTo>
                <a:lnTo>
                  <a:pt x="52963" y="3835"/>
                </a:lnTo>
                <a:lnTo>
                  <a:pt x="44500" y="8433"/>
                </a:lnTo>
                <a:lnTo>
                  <a:pt x="37236" y="14643"/>
                </a:lnTo>
                <a:lnTo>
                  <a:pt x="106748" y="14643"/>
                </a:lnTo>
                <a:lnTo>
                  <a:pt x="105951" y="13315"/>
                </a:lnTo>
                <a:lnTo>
                  <a:pt x="91633" y="3474"/>
                </a:lnTo>
                <a:lnTo>
                  <a:pt x="73063" y="0"/>
                </a:lnTo>
                <a:close/>
              </a:path>
            </a:pathLst>
          </a:custGeom>
          <a:solidFill>
            <a:srgbClr val="FFFFFF"/>
          </a:solidFill>
        </p:spPr>
        <p:txBody>
          <a:bodyPr wrap="square" lIns="0" tIns="0" rIns="0" bIns="0" rtlCol="0"/>
          <a:lstStyle/>
          <a:p>
            <a:endParaRPr/>
          </a:p>
        </p:txBody>
      </p:sp>
      <p:sp>
        <p:nvSpPr>
          <p:cNvPr id="27" name="object 2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8" name="object 2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30239" y="2660891"/>
            <a:ext cx="5089525" cy="0"/>
          </a:xfrm>
          <a:custGeom>
            <a:avLst/>
            <a:gdLst/>
            <a:ahLst/>
            <a:cxnLst/>
            <a:rect l="l" t="t" r="r" b="b"/>
            <a:pathLst>
              <a:path w="5089525">
                <a:moveTo>
                  <a:pt x="0" y="0"/>
                </a:moveTo>
                <a:lnTo>
                  <a:pt x="5088966" y="0"/>
                </a:lnTo>
              </a:path>
            </a:pathLst>
          </a:custGeom>
          <a:ln w="6350">
            <a:solidFill>
              <a:srgbClr val="B8BABC"/>
            </a:solidFill>
          </a:ln>
        </p:spPr>
        <p:txBody>
          <a:bodyPr wrap="square" lIns="0" tIns="0" rIns="0" bIns="0" rtlCol="0"/>
          <a:lstStyle/>
          <a:p>
            <a:endParaRPr/>
          </a:p>
        </p:txBody>
      </p:sp>
      <p:sp>
        <p:nvSpPr>
          <p:cNvPr id="3" name="object 3"/>
          <p:cNvSpPr/>
          <p:nvPr/>
        </p:nvSpPr>
        <p:spPr>
          <a:xfrm>
            <a:off x="2739764" y="2138869"/>
            <a:ext cx="2526030" cy="271780"/>
          </a:xfrm>
          <a:custGeom>
            <a:avLst/>
            <a:gdLst/>
            <a:ahLst/>
            <a:cxnLst/>
            <a:rect l="l" t="t" r="r" b="b"/>
            <a:pathLst>
              <a:path w="2526029" h="271780">
                <a:moveTo>
                  <a:pt x="0" y="256501"/>
                </a:moveTo>
                <a:lnTo>
                  <a:pt x="0" y="72009"/>
                </a:lnTo>
                <a:lnTo>
                  <a:pt x="1124" y="30378"/>
                </a:lnTo>
                <a:lnTo>
                  <a:pt x="8999" y="9001"/>
                </a:lnTo>
                <a:lnTo>
                  <a:pt x="30373" y="1125"/>
                </a:lnTo>
                <a:lnTo>
                  <a:pt x="71996" y="0"/>
                </a:lnTo>
                <a:lnTo>
                  <a:pt x="2453424" y="0"/>
                </a:lnTo>
                <a:lnTo>
                  <a:pt x="2495054" y="1125"/>
                </a:lnTo>
                <a:lnTo>
                  <a:pt x="2516431" y="9001"/>
                </a:lnTo>
                <a:lnTo>
                  <a:pt x="2524307" y="30378"/>
                </a:lnTo>
                <a:lnTo>
                  <a:pt x="2525433" y="72009"/>
                </a:lnTo>
                <a:lnTo>
                  <a:pt x="2525433" y="271297"/>
                </a:lnTo>
              </a:path>
            </a:pathLst>
          </a:custGeom>
          <a:ln w="6350">
            <a:solidFill>
              <a:srgbClr val="58595B"/>
            </a:solidFill>
          </a:ln>
        </p:spPr>
        <p:txBody>
          <a:bodyPr wrap="square" lIns="0" tIns="0" rIns="0" bIns="0" rtlCol="0"/>
          <a:lstStyle/>
          <a:p>
            <a:endParaRPr/>
          </a:p>
        </p:txBody>
      </p:sp>
      <p:sp>
        <p:nvSpPr>
          <p:cNvPr id="4" name="object 4"/>
          <p:cNvSpPr/>
          <p:nvPr/>
        </p:nvSpPr>
        <p:spPr>
          <a:xfrm>
            <a:off x="2657325" y="2056068"/>
            <a:ext cx="5161915" cy="356870"/>
          </a:xfrm>
          <a:custGeom>
            <a:avLst/>
            <a:gdLst/>
            <a:ahLst/>
            <a:cxnLst/>
            <a:rect l="l" t="t" r="r" b="b"/>
            <a:pathLst>
              <a:path w="5161915" h="356869">
                <a:moveTo>
                  <a:pt x="0" y="340220"/>
                </a:moveTo>
                <a:lnTo>
                  <a:pt x="0" y="144005"/>
                </a:lnTo>
                <a:lnTo>
                  <a:pt x="2250" y="60752"/>
                </a:lnTo>
                <a:lnTo>
                  <a:pt x="18000" y="18000"/>
                </a:lnTo>
                <a:lnTo>
                  <a:pt x="60752" y="2250"/>
                </a:lnTo>
                <a:lnTo>
                  <a:pt x="144005" y="0"/>
                </a:lnTo>
                <a:lnTo>
                  <a:pt x="5017871" y="0"/>
                </a:lnTo>
                <a:lnTo>
                  <a:pt x="5101124" y="2250"/>
                </a:lnTo>
                <a:lnTo>
                  <a:pt x="5143876" y="18000"/>
                </a:lnTo>
                <a:lnTo>
                  <a:pt x="5159626" y="60752"/>
                </a:lnTo>
                <a:lnTo>
                  <a:pt x="5161876" y="144005"/>
                </a:lnTo>
                <a:lnTo>
                  <a:pt x="5161876" y="356425"/>
                </a:lnTo>
              </a:path>
            </a:pathLst>
          </a:custGeom>
          <a:ln w="6350">
            <a:solidFill>
              <a:srgbClr val="D71920"/>
            </a:solidFill>
          </a:ln>
        </p:spPr>
        <p:txBody>
          <a:bodyPr wrap="square" lIns="0" tIns="0" rIns="0" bIns="0" rtlCol="0"/>
          <a:lstStyle/>
          <a:p>
            <a:endParaRPr/>
          </a:p>
        </p:txBody>
      </p:sp>
      <p:sp>
        <p:nvSpPr>
          <p:cNvPr id="5" name="object 5"/>
          <p:cNvSpPr txBox="1">
            <a:spLocks noGrp="1"/>
          </p:cNvSpPr>
          <p:nvPr>
            <p:ph type="title"/>
          </p:nvPr>
        </p:nvSpPr>
        <p:spPr>
          <a:xfrm>
            <a:off x="2015539" y="520001"/>
            <a:ext cx="3216275" cy="360045"/>
          </a:xfrm>
          <a:prstGeom prst="rect">
            <a:avLst/>
          </a:prstGeom>
        </p:spPr>
        <p:txBody>
          <a:bodyPr vert="horz" wrap="square" lIns="0" tIns="0" rIns="0" bIns="0" rtlCol="0">
            <a:spAutoFit/>
          </a:bodyPr>
          <a:lstStyle/>
          <a:p>
            <a:pPr marL="12700">
              <a:lnSpc>
                <a:spcPct val="100000"/>
              </a:lnSpc>
            </a:pPr>
            <a:r>
              <a:rPr sz="2000" spc="-90" dirty="0">
                <a:solidFill>
                  <a:srgbClr val="58595B"/>
                </a:solidFill>
                <a:latin typeface="Lucida Sans"/>
                <a:cs typeface="Lucida Sans"/>
              </a:rPr>
              <a:t>brand </a:t>
            </a:r>
            <a:r>
              <a:rPr sz="2000" spc="-100" dirty="0">
                <a:solidFill>
                  <a:srgbClr val="58595B"/>
                </a:solidFill>
                <a:latin typeface="Lucida Sans"/>
                <a:cs typeface="Lucida Sans"/>
              </a:rPr>
              <a:t>culture </a:t>
            </a:r>
            <a:r>
              <a:rPr sz="2000" spc="20" dirty="0">
                <a:solidFill>
                  <a:srgbClr val="58595B"/>
                </a:solidFill>
                <a:latin typeface="Arial"/>
                <a:cs typeface="Arial"/>
              </a:rPr>
              <a:t>the </a:t>
            </a:r>
            <a:r>
              <a:rPr sz="2000" spc="50" dirty="0">
                <a:solidFill>
                  <a:srgbClr val="58595B"/>
                </a:solidFill>
                <a:latin typeface="Arial"/>
                <a:cs typeface="Arial"/>
              </a:rPr>
              <a:t>big</a:t>
            </a:r>
            <a:r>
              <a:rPr sz="2000" spc="-275" dirty="0">
                <a:solidFill>
                  <a:srgbClr val="58595B"/>
                </a:solidFill>
                <a:latin typeface="Arial"/>
                <a:cs typeface="Arial"/>
              </a:rPr>
              <a:t> </a:t>
            </a:r>
            <a:r>
              <a:rPr sz="2000" spc="10" dirty="0">
                <a:solidFill>
                  <a:srgbClr val="58595B"/>
                </a:solidFill>
                <a:latin typeface="Arial"/>
                <a:cs typeface="Arial"/>
              </a:rPr>
              <a:t>picture</a:t>
            </a:r>
            <a:endParaRPr sz="2000">
              <a:latin typeface="Arial"/>
              <a:cs typeface="Arial"/>
            </a:endParaRPr>
          </a:p>
        </p:txBody>
      </p:sp>
      <p:sp>
        <p:nvSpPr>
          <p:cNvPr id="6" name="object 6"/>
          <p:cNvSpPr/>
          <p:nvPr/>
        </p:nvSpPr>
        <p:spPr>
          <a:xfrm>
            <a:off x="1849827" y="2"/>
            <a:ext cx="0" cy="774065"/>
          </a:xfrm>
          <a:custGeom>
            <a:avLst/>
            <a:gdLst/>
            <a:ahLst/>
            <a:cxnLst/>
            <a:rect l="l" t="t" r="r" b="b"/>
            <a:pathLst>
              <a:path h="774065">
                <a:moveTo>
                  <a:pt x="0" y="0"/>
                </a:moveTo>
                <a:lnTo>
                  <a:pt x="0" y="774001"/>
                </a:lnTo>
              </a:path>
            </a:pathLst>
          </a:custGeom>
          <a:ln w="6350">
            <a:solidFill>
              <a:srgbClr val="D71920"/>
            </a:solidFill>
          </a:ln>
        </p:spPr>
        <p:txBody>
          <a:bodyPr wrap="square" lIns="0" tIns="0" rIns="0" bIns="0" rtlCol="0"/>
          <a:lstStyle/>
          <a:p>
            <a:endParaRPr/>
          </a:p>
        </p:txBody>
      </p:sp>
      <p:sp>
        <p:nvSpPr>
          <p:cNvPr id="7" name="object 7"/>
          <p:cNvSpPr/>
          <p:nvPr/>
        </p:nvSpPr>
        <p:spPr>
          <a:xfrm>
            <a:off x="1380332" y="580661"/>
            <a:ext cx="0" cy="142875"/>
          </a:xfrm>
          <a:custGeom>
            <a:avLst/>
            <a:gdLst/>
            <a:ahLst/>
            <a:cxnLst/>
            <a:rect l="l" t="t" r="r" b="b"/>
            <a:pathLst>
              <a:path h="142875">
                <a:moveTo>
                  <a:pt x="0" y="0"/>
                </a:moveTo>
                <a:lnTo>
                  <a:pt x="0" y="142582"/>
                </a:lnTo>
              </a:path>
            </a:pathLst>
          </a:custGeom>
          <a:ln w="30581">
            <a:solidFill>
              <a:srgbClr val="58595B"/>
            </a:solidFill>
          </a:ln>
        </p:spPr>
        <p:txBody>
          <a:bodyPr wrap="square" lIns="0" tIns="0" rIns="0" bIns="0" rtlCol="0"/>
          <a:lstStyle/>
          <a:p>
            <a:endParaRPr/>
          </a:p>
        </p:txBody>
      </p:sp>
      <p:sp>
        <p:nvSpPr>
          <p:cNvPr id="8" name="object 8"/>
          <p:cNvSpPr/>
          <p:nvPr/>
        </p:nvSpPr>
        <p:spPr>
          <a:xfrm>
            <a:off x="1112593" y="580667"/>
            <a:ext cx="170180" cy="189230"/>
          </a:xfrm>
          <a:custGeom>
            <a:avLst/>
            <a:gdLst/>
            <a:ahLst/>
            <a:cxnLst/>
            <a:rect l="l" t="t" r="r" b="b"/>
            <a:pathLst>
              <a:path w="170180" h="189229">
                <a:moveTo>
                  <a:pt x="87693" y="0"/>
                </a:moveTo>
                <a:lnTo>
                  <a:pt x="62001" y="0"/>
                </a:lnTo>
                <a:lnTo>
                  <a:pt x="0" y="142455"/>
                </a:lnTo>
                <a:lnTo>
                  <a:pt x="115722" y="142519"/>
                </a:lnTo>
                <a:lnTo>
                  <a:pt x="135089" y="188874"/>
                </a:lnTo>
                <a:lnTo>
                  <a:pt x="169926" y="188874"/>
                </a:lnTo>
                <a:lnTo>
                  <a:pt x="137087" y="113449"/>
                </a:lnTo>
                <a:lnTo>
                  <a:pt x="45961" y="113449"/>
                </a:lnTo>
                <a:lnTo>
                  <a:pt x="74803" y="43789"/>
                </a:lnTo>
                <a:lnTo>
                  <a:pt x="106758" y="43789"/>
                </a:lnTo>
                <a:lnTo>
                  <a:pt x="87693" y="0"/>
                </a:lnTo>
                <a:close/>
              </a:path>
              <a:path w="170180" h="189229">
                <a:moveTo>
                  <a:pt x="106758" y="43789"/>
                </a:moveTo>
                <a:lnTo>
                  <a:pt x="74803" y="43789"/>
                </a:lnTo>
                <a:lnTo>
                  <a:pt x="103479" y="113449"/>
                </a:lnTo>
                <a:lnTo>
                  <a:pt x="137087" y="113449"/>
                </a:lnTo>
                <a:lnTo>
                  <a:pt x="106758" y="43789"/>
                </a:lnTo>
                <a:close/>
              </a:path>
            </a:pathLst>
          </a:custGeom>
          <a:solidFill>
            <a:srgbClr val="58595B"/>
          </a:solidFill>
        </p:spPr>
        <p:txBody>
          <a:bodyPr wrap="square" lIns="0" tIns="0" rIns="0" bIns="0" rtlCol="0"/>
          <a:lstStyle/>
          <a:p>
            <a:endParaRPr/>
          </a:p>
        </p:txBody>
      </p:sp>
      <p:sp>
        <p:nvSpPr>
          <p:cNvPr id="9" name="object 9"/>
          <p:cNvSpPr/>
          <p:nvPr/>
        </p:nvSpPr>
        <p:spPr>
          <a:xfrm>
            <a:off x="858089" y="580667"/>
            <a:ext cx="163830" cy="189230"/>
          </a:xfrm>
          <a:custGeom>
            <a:avLst/>
            <a:gdLst/>
            <a:ahLst/>
            <a:cxnLst/>
            <a:rect l="l" t="t" r="r" b="b"/>
            <a:pathLst>
              <a:path w="163830" h="189229">
                <a:moveTo>
                  <a:pt x="136010" y="29108"/>
                </a:moveTo>
                <a:lnTo>
                  <a:pt x="59080" y="29108"/>
                </a:lnTo>
                <a:lnTo>
                  <a:pt x="91571" y="34734"/>
                </a:lnTo>
                <a:lnTo>
                  <a:pt x="114166" y="49552"/>
                </a:lnTo>
                <a:lnTo>
                  <a:pt x="127360" y="70470"/>
                </a:lnTo>
                <a:lnTo>
                  <a:pt x="131648" y="94399"/>
                </a:lnTo>
                <a:lnTo>
                  <a:pt x="127360" y="118352"/>
                </a:lnTo>
                <a:lnTo>
                  <a:pt x="114166" y="139299"/>
                </a:lnTo>
                <a:lnTo>
                  <a:pt x="91571" y="154142"/>
                </a:lnTo>
                <a:lnTo>
                  <a:pt x="59080" y="159778"/>
                </a:lnTo>
                <a:lnTo>
                  <a:pt x="56070" y="159778"/>
                </a:lnTo>
                <a:lnTo>
                  <a:pt x="56070" y="188874"/>
                </a:lnTo>
                <a:lnTo>
                  <a:pt x="64757" y="188874"/>
                </a:lnTo>
                <a:lnTo>
                  <a:pt x="100456" y="182738"/>
                </a:lnTo>
                <a:lnTo>
                  <a:pt x="132224" y="164639"/>
                </a:lnTo>
                <a:lnTo>
                  <a:pt x="154998" y="135039"/>
                </a:lnTo>
                <a:lnTo>
                  <a:pt x="163715" y="94399"/>
                </a:lnTo>
                <a:lnTo>
                  <a:pt x="154998" y="53765"/>
                </a:lnTo>
                <a:lnTo>
                  <a:pt x="136010" y="29108"/>
                </a:lnTo>
                <a:close/>
              </a:path>
              <a:path w="163830" h="189229">
                <a:moveTo>
                  <a:pt x="64757" y="0"/>
                </a:moveTo>
                <a:lnTo>
                  <a:pt x="0" y="0"/>
                </a:lnTo>
                <a:lnTo>
                  <a:pt x="0" y="94195"/>
                </a:lnTo>
                <a:lnTo>
                  <a:pt x="30556" y="94195"/>
                </a:lnTo>
                <a:lnTo>
                  <a:pt x="30556" y="29108"/>
                </a:lnTo>
                <a:lnTo>
                  <a:pt x="136010" y="29108"/>
                </a:lnTo>
                <a:lnTo>
                  <a:pt x="132224" y="24191"/>
                </a:lnTo>
                <a:lnTo>
                  <a:pt x="100456" y="6121"/>
                </a:lnTo>
                <a:lnTo>
                  <a:pt x="64757" y="0"/>
                </a:lnTo>
                <a:close/>
              </a:path>
            </a:pathLst>
          </a:custGeom>
          <a:solidFill>
            <a:srgbClr val="58595B"/>
          </a:solidFill>
        </p:spPr>
        <p:txBody>
          <a:bodyPr wrap="square" lIns="0" tIns="0" rIns="0" bIns="0" rtlCol="0"/>
          <a:lstStyle/>
          <a:p>
            <a:endParaRPr/>
          </a:p>
        </p:txBody>
      </p:sp>
      <p:sp>
        <p:nvSpPr>
          <p:cNvPr id="10" name="object 10"/>
          <p:cNvSpPr/>
          <p:nvPr/>
        </p:nvSpPr>
        <p:spPr>
          <a:xfrm>
            <a:off x="1497726" y="576120"/>
            <a:ext cx="122555" cy="198120"/>
          </a:xfrm>
          <a:custGeom>
            <a:avLst/>
            <a:gdLst/>
            <a:ahLst/>
            <a:cxnLst/>
            <a:rect l="l" t="t" r="r" b="b"/>
            <a:pathLst>
              <a:path w="122555" h="198120">
                <a:moveTo>
                  <a:pt x="57492" y="168605"/>
                </a:moveTo>
                <a:lnTo>
                  <a:pt x="57492" y="197827"/>
                </a:lnTo>
                <a:lnTo>
                  <a:pt x="58089" y="197878"/>
                </a:lnTo>
                <a:lnTo>
                  <a:pt x="81458" y="193955"/>
                </a:lnTo>
                <a:lnTo>
                  <a:pt x="102085" y="182637"/>
                </a:lnTo>
                <a:lnTo>
                  <a:pt x="113362" y="168808"/>
                </a:lnTo>
                <a:lnTo>
                  <a:pt x="58331" y="168808"/>
                </a:lnTo>
                <a:lnTo>
                  <a:pt x="57962" y="168630"/>
                </a:lnTo>
                <a:lnTo>
                  <a:pt x="57492" y="168605"/>
                </a:lnTo>
                <a:close/>
              </a:path>
              <a:path w="122555" h="198120">
                <a:moveTo>
                  <a:pt x="63296" y="0"/>
                </a:moveTo>
                <a:lnTo>
                  <a:pt x="40542" y="3361"/>
                </a:lnTo>
                <a:lnTo>
                  <a:pt x="20213" y="13665"/>
                </a:lnTo>
                <a:lnTo>
                  <a:pt x="5602" y="31236"/>
                </a:lnTo>
                <a:lnTo>
                  <a:pt x="0" y="56400"/>
                </a:lnTo>
                <a:lnTo>
                  <a:pt x="5049" y="80514"/>
                </a:lnTo>
                <a:lnTo>
                  <a:pt x="17960" y="96212"/>
                </a:lnTo>
                <a:lnTo>
                  <a:pt x="35382" y="106056"/>
                </a:lnTo>
                <a:lnTo>
                  <a:pt x="69153" y="117925"/>
                </a:lnTo>
                <a:lnTo>
                  <a:pt x="80595" y="123878"/>
                </a:lnTo>
                <a:lnTo>
                  <a:pt x="87811" y="131799"/>
                </a:lnTo>
                <a:lnTo>
                  <a:pt x="90322" y="143014"/>
                </a:lnTo>
                <a:lnTo>
                  <a:pt x="87240" y="154551"/>
                </a:lnTo>
                <a:lnTo>
                  <a:pt x="79478" y="162583"/>
                </a:lnTo>
                <a:lnTo>
                  <a:pt x="69260" y="167280"/>
                </a:lnTo>
                <a:lnTo>
                  <a:pt x="58813" y="168808"/>
                </a:lnTo>
                <a:lnTo>
                  <a:pt x="113362" y="168808"/>
                </a:lnTo>
                <a:lnTo>
                  <a:pt x="116793" y="164601"/>
                </a:lnTo>
                <a:lnTo>
                  <a:pt x="122402" y="140525"/>
                </a:lnTo>
                <a:lnTo>
                  <a:pt x="117307" y="116536"/>
                </a:lnTo>
                <a:lnTo>
                  <a:pt x="104281" y="100776"/>
                </a:lnTo>
                <a:lnTo>
                  <a:pt x="86714" y="90742"/>
                </a:lnTo>
                <a:lnTo>
                  <a:pt x="52962" y="78607"/>
                </a:lnTo>
                <a:lnTo>
                  <a:pt x="41644" y="72780"/>
                </a:lnTo>
                <a:lnTo>
                  <a:pt x="34511" y="65196"/>
                </a:lnTo>
                <a:lnTo>
                  <a:pt x="32029" y="54597"/>
                </a:lnTo>
                <a:lnTo>
                  <a:pt x="34887" y="42676"/>
                </a:lnTo>
                <a:lnTo>
                  <a:pt x="42257" y="34801"/>
                </a:lnTo>
                <a:lnTo>
                  <a:pt x="52330" y="30454"/>
                </a:lnTo>
                <a:lnTo>
                  <a:pt x="63296" y="29121"/>
                </a:lnTo>
                <a:lnTo>
                  <a:pt x="121618" y="29121"/>
                </a:lnTo>
                <a:lnTo>
                  <a:pt x="122237" y="28638"/>
                </a:lnTo>
                <a:lnTo>
                  <a:pt x="117817" y="23621"/>
                </a:lnTo>
                <a:lnTo>
                  <a:pt x="106580" y="13056"/>
                </a:lnTo>
                <a:lnTo>
                  <a:pt x="94014" y="5700"/>
                </a:lnTo>
                <a:lnTo>
                  <a:pt x="79720" y="1399"/>
                </a:lnTo>
                <a:lnTo>
                  <a:pt x="63296" y="0"/>
                </a:lnTo>
                <a:close/>
              </a:path>
              <a:path w="122555" h="198120">
                <a:moveTo>
                  <a:pt x="121618" y="29121"/>
                </a:moveTo>
                <a:lnTo>
                  <a:pt x="63296" y="29121"/>
                </a:lnTo>
                <a:lnTo>
                  <a:pt x="72339" y="30006"/>
                </a:lnTo>
                <a:lnTo>
                  <a:pt x="80124" y="32678"/>
                </a:lnTo>
                <a:lnTo>
                  <a:pt x="86699" y="37163"/>
                </a:lnTo>
                <a:lnTo>
                  <a:pt x="92113" y="43484"/>
                </a:lnTo>
                <a:lnTo>
                  <a:pt x="95961" y="49123"/>
                </a:lnTo>
                <a:lnTo>
                  <a:pt x="121618" y="29121"/>
                </a:lnTo>
                <a:close/>
              </a:path>
            </a:pathLst>
          </a:custGeom>
          <a:solidFill>
            <a:srgbClr val="58595B"/>
          </a:solidFill>
        </p:spPr>
        <p:txBody>
          <a:bodyPr wrap="square" lIns="0" tIns="0" rIns="0" bIns="0" rtlCol="0"/>
          <a:lstStyle/>
          <a:p>
            <a:endParaRPr/>
          </a:p>
        </p:txBody>
      </p:sp>
      <p:sp>
        <p:nvSpPr>
          <p:cNvPr id="11" name="object 11"/>
          <p:cNvSpPr/>
          <p:nvPr/>
        </p:nvSpPr>
        <p:spPr>
          <a:xfrm>
            <a:off x="1636254" y="539045"/>
            <a:ext cx="18415" cy="24765"/>
          </a:xfrm>
          <a:custGeom>
            <a:avLst/>
            <a:gdLst/>
            <a:ahLst/>
            <a:cxnLst/>
            <a:rect l="l" t="t" r="r" b="b"/>
            <a:pathLst>
              <a:path w="18414" h="24765">
                <a:moveTo>
                  <a:pt x="13665" y="0"/>
                </a:moveTo>
                <a:lnTo>
                  <a:pt x="0" y="0"/>
                </a:lnTo>
                <a:lnTo>
                  <a:pt x="0" y="24498"/>
                </a:lnTo>
                <a:lnTo>
                  <a:pt x="3479" y="24498"/>
                </a:lnTo>
                <a:lnTo>
                  <a:pt x="3479" y="13627"/>
                </a:lnTo>
                <a:lnTo>
                  <a:pt x="15385" y="13627"/>
                </a:lnTo>
                <a:lnTo>
                  <a:pt x="14554" y="12636"/>
                </a:lnTo>
                <a:lnTo>
                  <a:pt x="12065" y="12407"/>
                </a:lnTo>
                <a:lnTo>
                  <a:pt x="15430" y="11658"/>
                </a:lnTo>
                <a:lnTo>
                  <a:pt x="15629" y="11125"/>
                </a:lnTo>
                <a:lnTo>
                  <a:pt x="3479" y="11125"/>
                </a:lnTo>
                <a:lnTo>
                  <a:pt x="3479" y="2425"/>
                </a:lnTo>
                <a:lnTo>
                  <a:pt x="16484" y="2425"/>
                </a:lnTo>
                <a:lnTo>
                  <a:pt x="16484" y="2260"/>
                </a:lnTo>
                <a:lnTo>
                  <a:pt x="13665" y="0"/>
                </a:lnTo>
                <a:close/>
              </a:path>
              <a:path w="18414" h="24765">
                <a:moveTo>
                  <a:pt x="15385" y="13627"/>
                </a:moveTo>
                <a:lnTo>
                  <a:pt x="10058" y="13627"/>
                </a:lnTo>
                <a:lnTo>
                  <a:pt x="12230" y="13830"/>
                </a:lnTo>
                <a:lnTo>
                  <a:pt x="12687" y="20980"/>
                </a:lnTo>
                <a:lnTo>
                  <a:pt x="12788" y="22199"/>
                </a:lnTo>
                <a:lnTo>
                  <a:pt x="13042" y="24028"/>
                </a:lnTo>
                <a:lnTo>
                  <a:pt x="13665" y="24498"/>
                </a:lnTo>
                <a:lnTo>
                  <a:pt x="17894" y="24498"/>
                </a:lnTo>
                <a:lnTo>
                  <a:pt x="17030" y="24066"/>
                </a:lnTo>
                <a:lnTo>
                  <a:pt x="16535" y="23368"/>
                </a:lnTo>
                <a:lnTo>
                  <a:pt x="16014" y="14376"/>
                </a:lnTo>
                <a:lnTo>
                  <a:pt x="15385" y="13627"/>
                </a:lnTo>
                <a:close/>
              </a:path>
              <a:path w="18414" h="24765">
                <a:moveTo>
                  <a:pt x="16484" y="2425"/>
                </a:moveTo>
                <a:lnTo>
                  <a:pt x="10934" y="2425"/>
                </a:lnTo>
                <a:lnTo>
                  <a:pt x="12852" y="3962"/>
                </a:lnTo>
                <a:lnTo>
                  <a:pt x="12852" y="11125"/>
                </a:lnTo>
                <a:lnTo>
                  <a:pt x="15629" y="11125"/>
                </a:lnTo>
                <a:lnTo>
                  <a:pt x="16484" y="8839"/>
                </a:lnTo>
                <a:lnTo>
                  <a:pt x="16484" y="2425"/>
                </a:lnTo>
                <a:close/>
              </a:path>
            </a:pathLst>
          </a:custGeom>
          <a:solidFill>
            <a:srgbClr val="58595B"/>
          </a:solidFill>
        </p:spPr>
        <p:txBody>
          <a:bodyPr wrap="square" lIns="0" tIns="0" rIns="0" bIns="0" rtlCol="0"/>
          <a:lstStyle/>
          <a:p>
            <a:endParaRPr/>
          </a:p>
        </p:txBody>
      </p:sp>
      <p:sp>
        <p:nvSpPr>
          <p:cNvPr id="12" name="object 12"/>
          <p:cNvSpPr/>
          <p:nvPr/>
        </p:nvSpPr>
        <p:spPr>
          <a:xfrm>
            <a:off x="1620170" y="527772"/>
            <a:ext cx="48260" cy="48260"/>
          </a:xfrm>
          <a:custGeom>
            <a:avLst/>
            <a:gdLst/>
            <a:ahLst/>
            <a:cxnLst/>
            <a:rect l="l" t="t" r="r" b="b"/>
            <a:pathLst>
              <a:path w="48260" h="48259">
                <a:moveTo>
                  <a:pt x="24028" y="0"/>
                </a:moveTo>
                <a:lnTo>
                  <a:pt x="14680" y="1886"/>
                </a:lnTo>
                <a:lnTo>
                  <a:pt x="7042" y="7032"/>
                </a:lnTo>
                <a:lnTo>
                  <a:pt x="1889" y="14669"/>
                </a:lnTo>
                <a:lnTo>
                  <a:pt x="0" y="24028"/>
                </a:lnTo>
                <a:lnTo>
                  <a:pt x="1889" y="33367"/>
                </a:lnTo>
                <a:lnTo>
                  <a:pt x="7042" y="40997"/>
                </a:lnTo>
                <a:lnTo>
                  <a:pt x="14680" y="46143"/>
                </a:lnTo>
                <a:lnTo>
                  <a:pt x="24028" y="48031"/>
                </a:lnTo>
                <a:lnTo>
                  <a:pt x="33389" y="46143"/>
                </a:lnTo>
                <a:lnTo>
                  <a:pt x="36922" y="43764"/>
                </a:lnTo>
                <a:lnTo>
                  <a:pt x="24028" y="43764"/>
                </a:lnTo>
                <a:lnTo>
                  <a:pt x="16334" y="42212"/>
                </a:lnTo>
                <a:lnTo>
                  <a:pt x="10058" y="37982"/>
                </a:lnTo>
                <a:lnTo>
                  <a:pt x="5829" y="31709"/>
                </a:lnTo>
                <a:lnTo>
                  <a:pt x="4279" y="24028"/>
                </a:lnTo>
                <a:lnTo>
                  <a:pt x="5829" y="16329"/>
                </a:lnTo>
                <a:lnTo>
                  <a:pt x="10058" y="10053"/>
                </a:lnTo>
                <a:lnTo>
                  <a:pt x="16334" y="5827"/>
                </a:lnTo>
                <a:lnTo>
                  <a:pt x="24028" y="4279"/>
                </a:lnTo>
                <a:lnTo>
                  <a:pt x="36943" y="4279"/>
                </a:lnTo>
                <a:lnTo>
                  <a:pt x="33389" y="1886"/>
                </a:lnTo>
                <a:lnTo>
                  <a:pt x="24028" y="0"/>
                </a:lnTo>
                <a:close/>
              </a:path>
              <a:path w="48260" h="48259">
                <a:moveTo>
                  <a:pt x="36943" y="4279"/>
                </a:moveTo>
                <a:lnTo>
                  <a:pt x="24028" y="4279"/>
                </a:lnTo>
                <a:lnTo>
                  <a:pt x="31719" y="5827"/>
                </a:lnTo>
                <a:lnTo>
                  <a:pt x="38014" y="10053"/>
                </a:lnTo>
                <a:lnTo>
                  <a:pt x="42266" y="16329"/>
                </a:lnTo>
                <a:lnTo>
                  <a:pt x="43827" y="24028"/>
                </a:lnTo>
                <a:lnTo>
                  <a:pt x="42266" y="31709"/>
                </a:lnTo>
                <a:lnTo>
                  <a:pt x="38014" y="37982"/>
                </a:lnTo>
                <a:lnTo>
                  <a:pt x="31719" y="42212"/>
                </a:lnTo>
                <a:lnTo>
                  <a:pt x="24028" y="43764"/>
                </a:lnTo>
                <a:lnTo>
                  <a:pt x="36922" y="43764"/>
                </a:lnTo>
                <a:lnTo>
                  <a:pt x="41030" y="40997"/>
                </a:lnTo>
                <a:lnTo>
                  <a:pt x="46181" y="33367"/>
                </a:lnTo>
                <a:lnTo>
                  <a:pt x="48069" y="24028"/>
                </a:lnTo>
                <a:lnTo>
                  <a:pt x="46181" y="14669"/>
                </a:lnTo>
                <a:lnTo>
                  <a:pt x="41030" y="7032"/>
                </a:lnTo>
                <a:lnTo>
                  <a:pt x="36943" y="4279"/>
                </a:lnTo>
                <a:close/>
              </a:path>
            </a:pathLst>
          </a:custGeom>
          <a:solidFill>
            <a:srgbClr val="58595B"/>
          </a:solidFill>
        </p:spPr>
        <p:txBody>
          <a:bodyPr wrap="square" lIns="0" tIns="0" rIns="0" bIns="0" rtlCol="0"/>
          <a:lstStyle/>
          <a:p>
            <a:endParaRPr/>
          </a:p>
        </p:txBody>
      </p:sp>
      <p:sp>
        <p:nvSpPr>
          <p:cNvPr id="13" name="object 13"/>
          <p:cNvSpPr txBox="1"/>
          <p:nvPr/>
        </p:nvSpPr>
        <p:spPr>
          <a:xfrm>
            <a:off x="2014459" y="1067301"/>
            <a:ext cx="760730" cy="416559"/>
          </a:xfrm>
          <a:prstGeom prst="rect">
            <a:avLst/>
          </a:prstGeom>
        </p:spPr>
        <p:txBody>
          <a:bodyPr vert="horz" wrap="square" lIns="0" tIns="0" rIns="0" bIns="0" rtlCol="0">
            <a:spAutoFit/>
          </a:bodyPr>
          <a:lstStyle/>
          <a:p>
            <a:pPr marL="12700" marR="5080">
              <a:lnSpc>
                <a:spcPts val="1500"/>
              </a:lnSpc>
            </a:pPr>
            <a:r>
              <a:rPr sz="1300" spc="-50" dirty="0">
                <a:solidFill>
                  <a:srgbClr val="58595B"/>
                </a:solidFill>
                <a:latin typeface="Lucida Sans"/>
                <a:cs typeface="Lucida Sans"/>
              </a:rPr>
              <a:t>c</a:t>
            </a:r>
            <a:r>
              <a:rPr sz="1300" spc="-30" dirty="0">
                <a:solidFill>
                  <a:srgbClr val="58595B"/>
                </a:solidFill>
                <a:latin typeface="Lucida Sans"/>
                <a:cs typeface="Lucida Sans"/>
              </a:rPr>
              <a:t>o</a:t>
            </a:r>
            <a:r>
              <a:rPr sz="1300" spc="-60" dirty="0">
                <a:solidFill>
                  <a:srgbClr val="58595B"/>
                </a:solidFill>
                <a:latin typeface="Lucida Sans"/>
                <a:cs typeface="Lucida Sans"/>
              </a:rPr>
              <a:t>r</a:t>
            </a:r>
            <a:r>
              <a:rPr sz="1300" spc="-30" dirty="0">
                <a:solidFill>
                  <a:srgbClr val="58595B"/>
                </a:solidFill>
                <a:latin typeface="Lucida Sans"/>
                <a:cs typeface="Lucida Sans"/>
              </a:rPr>
              <a:t>po</a:t>
            </a:r>
            <a:r>
              <a:rPr sz="1300" spc="-65" dirty="0">
                <a:solidFill>
                  <a:srgbClr val="58595B"/>
                </a:solidFill>
                <a:latin typeface="Lucida Sans"/>
                <a:cs typeface="Lucida Sans"/>
              </a:rPr>
              <a:t>r</a:t>
            </a:r>
            <a:r>
              <a:rPr sz="1300" spc="-35" dirty="0">
                <a:solidFill>
                  <a:srgbClr val="58595B"/>
                </a:solidFill>
                <a:latin typeface="Lucida Sans"/>
                <a:cs typeface="Lucida Sans"/>
              </a:rPr>
              <a:t>a</a:t>
            </a:r>
            <a:r>
              <a:rPr sz="1300" spc="-30" dirty="0">
                <a:solidFill>
                  <a:srgbClr val="58595B"/>
                </a:solidFill>
                <a:latin typeface="Lucida Sans"/>
                <a:cs typeface="Lucida Sans"/>
              </a:rPr>
              <a:t>t</a:t>
            </a:r>
            <a:r>
              <a:rPr sz="1300" spc="-5" dirty="0">
                <a:solidFill>
                  <a:srgbClr val="58595B"/>
                </a:solidFill>
                <a:latin typeface="Lucida Sans"/>
                <a:cs typeface="Lucida Sans"/>
              </a:rPr>
              <a:t>e  </a:t>
            </a:r>
            <a:r>
              <a:rPr sz="1300" spc="-35" dirty="0">
                <a:solidFill>
                  <a:srgbClr val="58595B"/>
                </a:solidFill>
                <a:latin typeface="Lucida Sans"/>
                <a:cs typeface="Lucida Sans"/>
              </a:rPr>
              <a:t>identity</a:t>
            </a:r>
            <a:endParaRPr sz="1300">
              <a:latin typeface="Lucida Sans"/>
              <a:cs typeface="Lucida Sans"/>
            </a:endParaRPr>
          </a:p>
        </p:txBody>
      </p:sp>
      <p:sp>
        <p:nvSpPr>
          <p:cNvPr id="14" name="object 14"/>
          <p:cNvSpPr txBox="1"/>
          <p:nvPr/>
        </p:nvSpPr>
        <p:spPr>
          <a:xfrm>
            <a:off x="3620089" y="1080001"/>
            <a:ext cx="465455" cy="186690"/>
          </a:xfrm>
          <a:prstGeom prst="rect">
            <a:avLst/>
          </a:prstGeom>
        </p:spPr>
        <p:txBody>
          <a:bodyPr vert="horz" wrap="square" lIns="0" tIns="0" rIns="0" bIns="0" rtlCol="0">
            <a:spAutoFit/>
          </a:bodyPr>
          <a:lstStyle/>
          <a:p>
            <a:pPr marL="12700">
              <a:lnSpc>
                <a:spcPct val="100000"/>
              </a:lnSpc>
            </a:pPr>
            <a:r>
              <a:rPr sz="1000" spc="-45" dirty="0">
                <a:solidFill>
                  <a:srgbClr val="58595B"/>
                </a:solidFill>
                <a:latin typeface="Lucida Sans"/>
                <a:cs typeface="Lucida Sans"/>
              </a:rPr>
              <a:t>i</a:t>
            </a:r>
            <a:r>
              <a:rPr sz="1000" spc="-55" dirty="0">
                <a:solidFill>
                  <a:srgbClr val="58595B"/>
                </a:solidFill>
                <a:latin typeface="Lucida Sans"/>
                <a:cs typeface="Lucida Sans"/>
              </a:rPr>
              <a:t>n</a:t>
            </a:r>
            <a:r>
              <a:rPr sz="1000" spc="-15" dirty="0">
                <a:solidFill>
                  <a:srgbClr val="58595B"/>
                </a:solidFill>
                <a:latin typeface="Lucida Sans"/>
                <a:cs typeface="Lucida Sans"/>
              </a:rPr>
              <a:t>t</a:t>
            </a:r>
            <a:r>
              <a:rPr sz="1000" spc="0" dirty="0">
                <a:solidFill>
                  <a:srgbClr val="58595B"/>
                </a:solidFill>
                <a:latin typeface="Lucida Sans"/>
                <a:cs typeface="Lucida Sans"/>
              </a:rPr>
              <a:t>e</a:t>
            </a:r>
            <a:r>
              <a:rPr sz="1000" spc="-40" dirty="0">
                <a:solidFill>
                  <a:srgbClr val="58595B"/>
                </a:solidFill>
                <a:latin typeface="Lucida Sans"/>
                <a:cs typeface="Lucida Sans"/>
              </a:rPr>
              <a:t>rna</a:t>
            </a:r>
            <a:r>
              <a:rPr sz="1000" spc="-50" dirty="0">
                <a:solidFill>
                  <a:srgbClr val="58595B"/>
                </a:solidFill>
                <a:latin typeface="Lucida Sans"/>
                <a:cs typeface="Lucida Sans"/>
              </a:rPr>
              <a:t>l</a:t>
            </a:r>
            <a:endParaRPr sz="1000">
              <a:latin typeface="Lucida Sans"/>
              <a:cs typeface="Lucida Sans"/>
            </a:endParaRPr>
          </a:p>
        </p:txBody>
      </p:sp>
      <p:sp>
        <p:nvSpPr>
          <p:cNvPr id="15" name="object 15"/>
          <p:cNvSpPr/>
          <p:nvPr/>
        </p:nvSpPr>
        <p:spPr>
          <a:xfrm>
            <a:off x="2040943" y="2493590"/>
            <a:ext cx="1378585" cy="334645"/>
          </a:xfrm>
          <a:custGeom>
            <a:avLst/>
            <a:gdLst/>
            <a:ahLst/>
            <a:cxnLst/>
            <a:rect l="l" t="t" r="r" b="b"/>
            <a:pathLst>
              <a:path w="1378585" h="334644">
                <a:moveTo>
                  <a:pt x="1306601" y="0"/>
                </a:moveTo>
                <a:lnTo>
                  <a:pt x="71996" y="0"/>
                </a:lnTo>
                <a:lnTo>
                  <a:pt x="30373" y="1124"/>
                </a:lnTo>
                <a:lnTo>
                  <a:pt x="8999" y="8999"/>
                </a:lnTo>
                <a:lnTo>
                  <a:pt x="1124" y="30373"/>
                </a:lnTo>
                <a:lnTo>
                  <a:pt x="0" y="71996"/>
                </a:lnTo>
                <a:lnTo>
                  <a:pt x="0" y="262597"/>
                </a:lnTo>
                <a:lnTo>
                  <a:pt x="1124" y="304220"/>
                </a:lnTo>
                <a:lnTo>
                  <a:pt x="8999" y="325594"/>
                </a:lnTo>
                <a:lnTo>
                  <a:pt x="30373" y="333469"/>
                </a:lnTo>
                <a:lnTo>
                  <a:pt x="71996" y="334594"/>
                </a:lnTo>
                <a:lnTo>
                  <a:pt x="1306601" y="334594"/>
                </a:lnTo>
                <a:lnTo>
                  <a:pt x="1348224" y="333469"/>
                </a:lnTo>
                <a:lnTo>
                  <a:pt x="1369598" y="325594"/>
                </a:lnTo>
                <a:lnTo>
                  <a:pt x="1377472" y="304220"/>
                </a:lnTo>
                <a:lnTo>
                  <a:pt x="1378597" y="262597"/>
                </a:lnTo>
                <a:lnTo>
                  <a:pt x="1378597" y="71996"/>
                </a:lnTo>
                <a:lnTo>
                  <a:pt x="1377472" y="30373"/>
                </a:lnTo>
                <a:lnTo>
                  <a:pt x="1369598" y="8999"/>
                </a:lnTo>
                <a:lnTo>
                  <a:pt x="1348224" y="1124"/>
                </a:lnTo>
                <a:lnTo>
                  <a:pt x="1306601" y="0"/>
                </a:lnTo>
                <a:close/>
              </a:path>
            </a:pathLst>
          </a:custGeom>
          <a:solidFill>
            <a:srgbClr val="58595B"/>
          </a:solidFill>
        </p:spPr>
        <p:txBody>
          <a:bodyPr wrap="square" lIns="0" tIns="0" rIns="0" bIns="0" rtlCol="0"/>
          <a:lstStyle/>
          <a:p>
            <a:endParaRPr/>
          </a:p>
        </p:txBody>
      </p:sp>
      <p:sp>
        <p:nvSpPr>
          <p:cNvPr id="16" name="object 16"/>
          <p:cNvSpPr/>
          <p:nvPr/>
        </p:nvSpPr>
        <p:spPr>
          <a:xfrm>
            <a:off x="2040943" y="2493590"/>
            <a:ext cx="1378585" cy="334645"/>
          </a:xfrm>
          <a:custGeom>
            <a:avLst/>
            <a:gdLst/>
            <a:ahLst/>
            <a:cxnLst/>
            <a:rect l="l" t="t" r="r" b="b"/>
            <a:pathLst>
              <a:path w="1378585" h="334644">
                <a:moveTo>
                  <a:pt x="71996" y="0"/>
                </a:moveTo>
                <a:lnTo>
                  <a:pt x="30373" y="1124"/>
                </a:lnTo>
                <a:lnTo>
                  <a:pt x="8999" y="8999"/>
                </a:lnTo>
                <a:lnTo>
                  <a:pt x="1124" y="30373"/>
                </a:lnTo>
                <a:lnTo>
                  <a:pt x="0" y="71996"/>
                </a:lnTo>
                <a:lnTo>
                  <a:pt x="0" y="262597"/>
                </a:lnTo>
                <a:lnTo>
                  <a:pt x="1124" y="304220"/>
                </a:lnTo>
                <a:lnTo>
                  <a:pt x="8999" y="325594"/>
                </a:lnTo>
                <a:lnTo>
                  <a:pt x="30373" y="333469"/>
                </a:lnTo>
                <a:lnTo>
                  <a:pt x="71996" y="334594"/>
                </a:lnTo>
                <a:lnTo>
                  <a:pt x="1306601" y="334594"/>
                </a:lnTo>
                <a:lnTo>
                  <a:pt x="1348224" y="333469"/>
                </a:lnTo>
                <a:lnTo>
                  <a:pt x="1369598" y="325594"/>
                </a:lnTo>
                <a:lnTo>
                  <a:pt x="1377472" y="304220"/>
                </a:lnTo>
                <a:lnTo>
                  <a:pt x="1378597" y="262597"/>
                </a:lnTo>
                <a:lnTo>
                  <a:pt x="1378597" y="71996"/>
                </a:lnTo>
                <a:lnTo>
                  <a:pt x="1377472" y="30373"/>
                </a:lnTo>
                <a:lnTo>
                  <a:pt x="1369598" y="8999"/>
                </a:lnTo>
                <a:lnTo>
                  <a:pt x="1348224" y="1124"/>
                </a:lnTo>
                <a:lnTo>
                  <a:pt x="1306601" y="0"/>
                </a:lnTo>
                <a:lnTo>
                  <a:pt x="71996" y="0"/>
                </a:lnTo>
                <a:close/>
              </a:path>
            </a:pathLst>
          </a:custGeom>
          <a:ln w="25400">
            <a:solidFill>
              <a:srgbClr val="C9CACC"/>
            </a:solidFill>
          </a:ln>
        </p:spPr>
        <p:txBody>
          <a:bodyPr wrap="square" lIns="0" tIns="0" rIns="0" bIns="0" rtlCol="0"/>
          <a:lstStyle/>
          <a:p>
            <a:endParaRPr/>
          </a:p>
        </p:txBody>
      </p:sp>
      <p:sp>
        <p:nvSpPr>
          <p:cNvPr id="17" name="object 17"/>
          <p:cNvSpPr txBox="1"/>
          <p:nvPr/>
        </p:nvSpPr>
        <p:spPr>
          <a:xfrm>
            <a:off x="2167943" y="2580588"/>
            <a:ext cx="1123315" cy="186690"/>
          </a:xfrm>
          <a:prstGeom prst="rect">
            <a:avLst/>
          </a:prstGeom>
        </p:spPr>
        <p:txBody>
          <a:bodyPr vert="horz" wrap="square" lIns="0" tIns="0" rIns="0" bIns="0" rtlCol="0">
            <a:spAutoFit/>
          </a:bodyPr>
          <a:lstStyle/>
          <a:p>
            <a:pPr marL="12700">
              <a:lnSpc>
                <a:spcPct val="100000"/>
              </a:lnSpc>
            </a:pPr>
            <a:r>
              <a:rPr sz="1000" spc="-25" dirty="0">
                <a:solidFill>
                  <a:srgbClr val="FFFFFF"/>
                </a:solidFill>
                <a:latin typeface="Lucida Sans"/>
                <a:cs typeface="Lucida Sans"/>
              </a:rPr>
              <a:t>agenda </a:t>
            </a:r>
            <a:r>
              <a:rPr sz="1000" spc="-35" dirty="0">
                <a:solidFill>
                  <a:srgbClr val="FFFFFF"/>
                </a:solidFill>
                <a:latin typeface="Lucida Sans"/>
                <a:cs typeface="Lucida Sans"/>
              </a:rPr>
              <a:t>for</a:t>
            </a:r>
            <a:r>
              <a:rPr sz="1000" spc="-90" dirty="0">
                <a:solidFill>
                  <a:srgbClr val="FFFFFF"/>
                </a:solidFill>
                <a:latin typeface="Lucida Sans"/>
                <a:cs typeface="Lucida Sans"/>
              </a:rPr>
              <a:t> </a:t>
            </a:r>
            <a:r>
              <a:rPr sz="1000" spc="-30" dirty="0">
                <a:solidFill>
                  <a:srgbClr val="FFFFFF"/>
                </a:solidFill>
                <a:latin typeface="Lucida Sans"/>
                <a:cs typeface="Lucida Sans"/>
              </a:rPr>
              <a:t>change</a:t>
            </a:r>
            <a:endParaRPr sz="1000">
              <a:latin typeface="Lucida Sans"/>
              <a:cs typeface="Lucida Sans"/>
            </a:endParaRPr>
          </a:p>
        </p:txBody>
      </p:sp>
      <p:sp>
        <p:nvSpPr>
          <p:cNvPr id="18" name="object 18"/>
          <p:cNvSpPr/>
          <p:nvPr/>
        </p:nvSpPr>
        <p:spPr>
          <a:xfrm>
            <a:off x="7129903" y="2493590"/>
            <a:ext cx="1379220" cy="334645"/>
          </a:xfrm>
          <a:custGeom>
            <a:avLst/>
            <a:gdLst/>
            <a:ahLst/>
            <a:cxnLst/>
            <a:rect l="l" t="t" r="r" b="b"/>
            <a:pathLst>
              <a:path w="1379220" h="334644">
                <a:moveTo>
                  <a:pt x="1306601" y="0"/>
                </a:moveTo>
                <a:lnTo>
                  <a:pt x="71996" y="0"/>
                </a:lnTo>
                <a:lnTo>
                  <a:pt x="30373" y="1124"/>
                </a:lnTo>
                <a:lnTo>
                  <a:pt x="8999" y="8999"/>
                </a:lnTo>
                <a:lnTo>
                  <a:pt x="1124" y="30373"/>
                </a:lnTo>
                <a:lnTo>
                  <a:pt x="0" y="71996"/>
                </a:lnTo>
                <a:lnTo>
                  <a:pt x="0" y="262597"/>
                </a:lnTo>
                <a:lnTo>
                  <a:pt x="1124" y="304220"/>
                </a:lnTo>
                <a:lnTo>
                  <a:pt x="8999" y="325594"/>
                </a:lnTo>
                <a:lnTo>
                  <a:pt x="30373" y="333469"/>
                </a:lnTo>
                <a:lnTo>
                  <a:pt x="71996" y="334594"/>
                </a:lnTo>
                <a:lnTo>
                  <a:pt x="1306601" y="334594"/>
                </a:lnTo>
                <a:lnTo>
                  <a:pt x="1348224" y="333469"/>
                </a:lnTo>
                <a:lnTo>
                  <a:pt x="1369598" y="325594"/>
                </a:lnTo>
                <a:lnTo>
                  <a:pt x="1377472" y="304220"/>
                </a:lnTo>
                <a:lnTo>
                  <a:pt x="1378597" y="262597"/>
                </a:lnTo>
                <a:lnTo>
                  <a:pt x="1378597" y="71996"/>
                </a:lnTo>
                <a:lnTo>
                  <a:pt x="1377472" y="30373"/>
                </a:lnTo>
                <a:lnTo>
                  <a:pt x="1369598" y="8999"/>
                </a:lnTo>
                <a:lnTo>
                  <a:pt x="1348224" y="1124"/>
                </a:lnTo>
                <a:lnTo>
                  <a:pt x="1306601" y="0"/>
                </a:lnTo>
                <a:close/>
              </a:path>
            </a:pathLst>
          </a:custGeom>
          <a:solidFill>
            <a:srgbClr val="58595B"/>
          </a:solidFill>
        </p:spPr>
        <p:txBody>
          <a:bodyPr wrap="square" lIns="0" tIns="0" rIns="0" bIns="0" rtlCol="0"/>
          <a:lstStyle/>
          <a:p>
            <a:endParaRPr/>
          </a:p>
        </p:txBody>
      </p:sp>
      <p:sp>
        <p:nvSpPr>
          <p:cNvPr id="19" name="object 19"/>
          <p:cNvSpPr/>
          <p:nvPr/>
        </p:nvSpPr>
        <p:spPr>
          <a:xfrm>
            <a:off x="7129903" y="2493590"/>
            <a:ext cx="1379220" cy="334645"/>
          </a:xfrm>
          <a:custGeom>
            <a:avLst/>
            <a:gdLst/>
            <a:ahLst/>
            <a:cxnLst/>
            <a:rect l="l" t="t" r="r" b="b"/>
            <a:pathLst>
              <a:path w="1379220" h="334644">
                <a:moveTo>
                  <a:pt x="71996" y="0"/>
                </a:moveTo>
                <a:lnTo>
                  <a:pt x="30373" y="1124"/>
                </a:lnTo>
                <a:lnTo>
                  <a:pt x="8999" y="8999"/>
                </a:lnTo>
                <a:lnTo>
                  <a:pt x="1124" y="30373"/>
                </a:lnTo>
                <a:lnTo>
                  <a:pt x="0" y="71996"/>
                </a:lnTo>
                <a:lnTo>
                  <a:pt x="0" y="262597"/>
                </a:lnTo>
                <a:lnTo>
                  <a:pt x="1124" y="304220"/>
                </a:lnTo>
                <a:lnTo>
                  <a:pt x="8999" y="325594"/>
                </a:lnTo>
                <a:lnTo>
                  <a:pt x="30373" y="333469"/>
                </a:lnTo>
                <a:lnTo>
                  <a:pt x="71996" y="334594"/>
                </a:lnTo>
                <a:lnTo>
                  <a:pt x="1306601" y="334594"/>
                </a:lnTo>
                <a:lnTo>
                  <a:pt x="1348224" y="333469"/>
                </a:lnTo>
                <a:lnTo>
                  <a:pt x="1369598" y="325594"/>
                </a:lnTo>
                <a:lnTo>
                  <a:pt x="1377472" y="304220"/>
                </a:lnTo>
                <a:lnTo>
                  <a:pt x="1378597" y="262597"/>
                </a:lnTo>
                <a:lnTo>
                  <a:pt x="1378597" y="71996"/>
                </a:lnTo>
                <a:lnTo>
                  <a:pt x="1377472" y="30373"/>
                </a:lnTo>
                <a:lnTo>
                  <a:pt x="1369598" y="8999"/>
                </a:lnTo>
                <a:lnTo>
                  <a:pt x="1348224" y="1124"/>
                </a:lnTo>
                <a:lnTo>
                  <a:pt x="1306601" y="0"/>
                </a:lnTo>
                <a:lnTo>
                  <a:pt x="71996" y="0"/>
                </a:lnTo>
                <a:close/>
              </a:path>
            </a:pathLst>
          </a:custGeom>
          <a:ln w="25400">
            <a:solidFill>
              <a:srgbClr val="C9CACC"/>
            </a:solidFill>
          </a:ln>
        </p:spPr>
        <p:txBody>
          <a:bodyPr wrap="square" lIns="0" tIns="0" rIns="0" bIns="0" rtlCol="0"/>
          <a:lstStyle/>
          <a:p>
            <a:endParaRPr/>
          </a:p>
        </p:txBody>
      </p:sp>
      <p:sp>
        <p:nvSpPr>
          <p:cNvPr id="20" name="object 20"/>
          <p:cNvSpPr txBox="1"/>
          <p:nvPr/>
        </p:nvSpPr>
        <p:spPr>
          <a:xfrm>
            <a:off x="7310499" y="2580588"/>
            <a:ext cx="1014730" cy="186690"/>
          </a:xfrm>
          <a:prstGeom prst="rect">
            <a:avLst/>
          </a:prstGeom>
        </p:spPr>
        <p:txBody>
          <a:bodyPr vert="horz" wrap="square" lIns="0" tIns="0" rIns="0" bIns="0" rtlCol="0">
            <a:spAutoFit/>
          </a:bodyPr>
          <a:lstStyle/>
          <a:p>
            <a:pPr marL="12700">
              <a:lnSpc>
                <a:spcPct val="100000"/>
              </a:lnSpc>
            </a:pPr>
            <a:r>
              <a:rPr sz="1000" spc="-30" dirty="0">
                <a:solidFill>
                  <a:srgbClr val="FFFFFF"/>
                </a:solidFill>
                <a:latin typeface="Lucida Sans"/>
                <a:cs typeface="Lucida Sans"/>
              </a:rPr>
              <a:t>brand</a:t>
            </a:r>
            <a:r>
              <a:rPr sz="1000" spc="-105" dirty="0">
                <a:solidFill>
                  <a:srgbClr val="FFFFFF"/>
                </a:solidFill>
                <a:latin typeface="Lucida Sans"/>
                <a:cs typeface="Lucida Sans"/>
              </a:rPr>
              <a:t> </a:t>
            </a:r>
            <a:r>
              <a:rPr sz="1000" spc="-30" dirty="0">
                <a:solidFill>
                  <a:srgbClr val="FFFFFF"/>
                </a:solidFill>
                <a:latin typeface="Lucida Sans"/>
                <a:cs typeface="Lucida Sans"/>
              </a:rPr>
              <a:t>leadership</a:t>
            </a:r>
            <a:endParaRPr sz="1000">
              <a:latin typeface="Lucida Sans"/>
              <a:cs typeface="Lucida Sans"/>
            </a:endParaRPr>
          </a:p>
        </p:txBody>
      </p:sp>
      <p:sp>
        <p:nvSpPr>
          <p:cNvPr id="21" name="object 21"/>
          <p:cNvSpPr/>
          <p:nvPr/>
        </p:nvSpPr>
        <p:spPr>
          <a:xfrm>
            <a:off x="4873424" y="2493590"/>
            <a:ext cx="802640" cy="334645"/>
          </a:xfrm>
          <a:custGeom>
            <a:avLst/>
            <a:gdLst/>
            <a:ahLst/>
            <a:cxnLst/>
            <a:rect l="l" t="t" r="r" b="b"/>
            <a:pathLst>
              <a:path w="802639" h="334644">
                <a:moveTo>
                  <a:pt x="730592" y="0"/>
                </a:moveTo>
                <a:lnTo>
                  <a:pt x="71996" y="0"/>
                </a:lnTo>
                <a:lnTo>
                  <a:pt x="30373" y="1124"/>
                </a:lnTo>
                <a:lnTo>
                  <a:pt x="8999" y="8999"/>
                </a:lnTo>
                <a:lnTo>
                  <a:pt x="1124" y="30373"/>
                </a:lnTo>
                <a:lnTo>
                  <a:pt x="0" y="71996"/>
                </a:lnTo>
                <a:lnTo>
                  <a:pt x="0" y="262597"/>
                </a:lnTo>
                <a:lnTo>
                  <a:pt x="1124" y="304220"/>
                </a:lnTo>
                <a:lnTo>
                  <a:pt x="8999" y="325594"/>
                </a:lnTo>
                <a:lnTo>
                  <a:pt x="30373" y="333469"/>
                </a:lnTo>
                <a:lnTo>
                  <a:pt x="71996" y="334594"/>
                </a:lnTo>
                <a:lnTo>
                  <a:pt x="730592" y="334594"/>
                </a:lnTo>
                <a:lnTo>
                  <a:pt x="772223" y="333469"/>
                </a:lnTo>
                <a:lnTo>
                  <a:pt x="793600" y="325594"/>
                </a:lnTo>
                <a:lnTo>
                  <a:pt x="801476" y="304220"/>
                </a:lnTo>
                <a:lnTo>
                  <a:pt x="802601" y="262597"/>
                </a:lnTo>
                <a:lnTo>
                  <a:pt x="802601" y="71996"/>
                </a:lnTo>
                <a:lnTo>
                  <a:pt x="801476" y="30373"/>
                </a:lnTo>
                <a:lnTo>
                  <a:pt x="793600" y="8999"/>
                </a:lnTo>
                <a:lnTo>
                  <a:pt x="772223" y="1124"/>
                </a:lnTo>
                <a:lnTo>
                  <a:pt x="730592" y="0"/>
                </a:lnTo>
                <a:close/>
              </a:path>
            </a:pathLst>
          </a:custGeom>
          <a:solidFill>
            <a:srgbClr val="58595B"/>
          </a:solidFill>
        </p:spPr>
        <p:txBody>
          <a:bodyPr wrap="square" lIns="0" tIns="0" rIns="0" bIns="0" rtlCol="0"/>
          <a:lstStyle/>
          <a:p>
            <a:endParaRPr/>
          </a:p>
        </p:txBody>
      </p:sp>
      <p:sp>
        <p:nvSpPr>
          <p:cNvPr id="22" name="object 22"/>
          <p:cNvSpPr/>
          <p:nvPr/>
        </p:nvSpPr>
        <p:spPr>
          <a:xfrm>
            <a:off x="4873424" y="2493590"/>
            <a:ext cx="802640" cy="334645"/>
          </a:xfrm>
          <a:custGeom>
            <a:avLst/>
            <a:gdLst/>
            <a:ahLst/>
            <a:cxnLst/>
            <a:rect l="l" t="t" r="r" b="b"/>
            <a:pathLst>
              <a:path w="802639" h="334644">
                <a:moveTo>
                  <a:pt x="71996" y="0"/>
                </a:moveTo>
                <a:lnTo>
                  <a:pt x="30373" y="1124"/>
                </a:lnTo>
                <a:lnTo>
                  <a:pt x="8999" y="8999"/>
                </a:lnTo>
                <a:lnTo>
                  <a:pt x="1124" y="30373"/>
                </a:lnTo>
                <a:lnTo>
                  <a:pt x="0" y="71996"/>
                </a:lnTo>
                <a:lnTo>
                  <a:pt x="0" y="262597"/>
                </a:lnTo>
                <a:lnTo>
                  <a:pt x="1124" y="304220"/>
                </a:lnTo>
                <a:lnTo>
                  <a:pt x="8999" y="325594"/>
                </a:lnTo>
                <a:lnTo>
                  <a:pt x="30373" y="333469"/>
                </a:lnTo>
                <a:lnTo>
                  <a:pt x="71996" y="334594"/>
                </a:lnTo>
                <a:lnTo>
                  <a:pt x="730592" y="334594"/>
                </a:lnTo>
                <a:lnTo>
                  <a:pt x="772223" y="333469"/>
                </a:lnTo>
                <a:lnTo>
                  <a:pt x="793600" y="325594"/>
                </a:lnTo>
                <a:lnTo>
                  <a:pt x="801476" y="304220"/>
                </a:lnTo>
                <a:lnTo>
                  <a:pt x="802601" y="262597"/>
                </a:lnTo>
                <a:lnTo>
                  <a:pt x="802601" y="71996"/>
                </a:lnTo>
                <a:lnTo>
                  <a:pt x="801476" y="30373"/>
                </a:lnTo>
                <a:lnTo>
                  <a:pt x="793600" y="8999"/>
                </a:lnTo>
                <a:lnTo>
                  <a:pt x="772223" y="1124"/>
                </a:lnTo>
                <a:lnTo>
                  <a:pt x="730592" y="0"/>
                </a:lnTo>
                <a:lnTo>
                  <a:pt x="71996" y="0"/>
                </a:lnTo>
                <a:close/>
              </a:path>
            </a:pathLst>
          </a:custGeom>
          <a:ln w="25400">
            <a:solidFill>
              <a:srgbClr val="C9CACC"/>
            </a:solidFill>
          </a:ln>
        </p:spPr>
        <p:txBody>
          <a:bodyPr wrap="square" lIns="0" tIns="0" rIns="0" bIns="0" rtlCol="0"/>
          <a:lstStyle/>
          <a:p>
            <a:endParaRPr/>
          </a:p>
        </p:txBody>
      </p:sp>
      <p:sp>
        <p:nvSpPr>
          <p:cNvPr id="23" name="object 23"/>
          <p:cNvSpPr txBox="1"/>
          <p:nvPr/>
        </p:nvSpPr>
        <p:spPr>
          <a:xfrm>
            <a:off x="5028283" y="2580588"/>
            <a:ext cx="491490" cy="186690"/>
          </a:xfrm>
          <a:prstGeom prst="rect">
            <a:avLst/>
          </a:prstGeom>
        </p:spPr>
        <p:txBody>
          <a:bodyPr vert="horz" wrap="square" lIns="0" tIns="0" rIns="0" bIns="0" rtlCol="0">
            <a:spAutoFit/>
          </a:bodyPr>
          <a:lstStyle/>
          <a:p>
            <a:pPr marL="12700">
              <a:lnSpc>
                <a:spcPct val="100000"/>
              </a:lnSpc>
            </a:pPr>
            <a:r>
              <a:rPr sz="1000" spc="-35" dirty="0">
                <a:solidFill>
                  <a:srgbClr val="FFFFFF"/>
                </a:solidFill>
                <a:latin typeface="Lucida Sans"/>
                <a:cs typeface="Lucida Sans"/>
              </a:rPr>
              <a:t>c</a:t>
            </a:r>
            <a:r>
              <a:rPr sz="1000" spc="-45" dirty="0">
                <a:solidFill>
                  <a:srgbClr val="FFFFFF"/>
                </a:solidFill>
                <a:latin typeface="Lucida Sans"/>
                <a:cs typeface="Lucida Sans"/>
              </a:rPr>
              <a:t>omf</a:t>
            </a:r>
            <a:r>
              <a:rPr sz="1000" spc="-30" dirty="0">
                <a:solidFill>
                  <a:srgbClr val="FFFFFF"/>
                </a:solidFill>
                <a:latin typeface="Lucida Sans"/>
                <a:cs typeface="Lucida Sans"/>
              </a:rPr>
              <a:t>o</a:t>
            </a:r>
            <a:r>
              <a:rPr sz="1000" spc="10" dirty="0">
                <a:solidFill>
                  <a:srgbClr val="FFFFFF"/>
                </a:solidFill>
                <a:latin typeface="Lucida Sans"/>
                <a:cs typeface="Lucida Sans"/>
              </a:rPr>
              <a:t>r</a:t>
            </a:r>
            <a:r>
              <a:rPr sz="1000" spc="-5" dirty="0">
                <a:solidFill>
                  <a:srgbClr val="FFFFFF"/>
                </a:solidFill>
                <a:latin typeface="Lucida Sans"/>
                <a:cs typeface="Lucida Sans"/>
              </a:rPr>
              <a:t>t</a:t>
            </a:r>
            <a:endParaRPr sz="1000">
              <a:latin typeface="Lucida Sans"/>
              <a:cs typeface="Lucida Sans"/>
            </a:endParaRPr>
          </a:p>
        </p:txBody>
      </p:sp>
      <p:sp>
        <p:nvSpPr>
          <p:cNvPr id="24" name="object 24"/>
          <p:cNvSpPr txBox="1"/>
          <p:nvPr/>
        </p:nvSpPr>
        <p:spPr>
          <a:xfrm>
            <a:off x="4239860" y="1080001"/>
            <a:ext cx="1978660" cy="527050"/>
          </a:xfrm>
          <a:prstGeom prst="rect">
            <a:avLst/>
          </a:prstGeom>
        </p:spPr>
        <p:txBody>
          <a:bodyPr vert="horz" wrap="square" lIns="0" tIns="0" rIns="0" bIns="0" rtlCol="0">
            <a:spAutoFit/>
          </a:bodyPr>
          <a:lstStyle/>
          <a:p>
            <a:pPr marL="12700">
              <a:lnSpc>
                <a:spcPct val="100000"/>
              </a:lnSpc>
            </a:pPr>
            <a:r>
              <a:rPr sz="1000" spc="-25" dirty="0">
                <a:solidFill>
                  <a:srgbClr val="58595B"/>
                </a:solidFill>
                <a:latin typeface="Lucida Sans"/>
                <a:cs typeface="Lucida Sans"/>
              </a:rPr>
              <a:t>the </a:t>
            </a:r>
            <a:r>
              <a:rPr sz="1000" spc="-30" dirty="0">
                <a:solidFill>
                  <a:srgbClr val="D71920"/>
                </a:solidFill>
                <a:latin typeface="Lucida Sans"/>
                <a:cs typeface="Lucida Sans"/>
              </a:rPr>
              <a:t>real</a:t>
            </a:r>
            <a:r>
              <a:rPr sz="1000" spc="-105" dirty="0">
                <a:solidFill>
                  <a:srgbClr val="D71920"/>
                </a:solidFill>
                <a:latin typeface="Lucida Sans"/>
                <a:cs typeface="Lucida Sans"/>
              </a:rPr>
              <a:t> </a:t>
            </a:r>
            <a:r>
              <a:rPr sz="1000" spc="-35" dirty="0">
                <a:solidFill>
                  <a:srgbClr val="58595B"/>
                </a:solidFill>
                <a:latin typeface="Lucida Sans"/>
                <a:cs typeface="Lucida Sans"/>
              </a:rPr>
              <a:t>organisation</a:t>
            </a:r>
            <a:endParaRPr sz="1000">
              <a:latin typeface="Lucida Sans"/>
              <a:cs typeface="Lucida Sans"/>
            </a:endParaRPr>
          </a:p>
          <a:p>
            <a:pPr marL="12700" marR="5080">
              <a:lnSpc>
                <a:spcPct val="100000"/>
              </a:lnSpc>
              <a:spcBef>
                <a:spcPts val="280"/>
              </a:spcBef>
            </a:pPr>
            <a:r>
              <a:rPr sz="1000" spc="20" dirty="0">
                <a:solidFill>
                  <a:srgbClr val="58595B"/>
                </a:solidFill>
                <a:latin typeface="Arial"/>
                <a:cs typeface="Arial"/>
              </a:rPr>
              <a:t>the </a:t>
            </a:r>
            <a:r>
              <a:rPr sz="1000" spc="-30" dirty="0">
                <a:solidFill>
                  <a:srgbClr val="58595B"/>
                </a:solidFill>
                <a:latin typeface="Arial"/>
                <a:cs typeface="Arial"/>
              </a:rPr>
              <a:t>way </a:t>
            </a:r>
            <a:r>
              <a:rPr sz="1000" spc="-25" dirty="0">
                <a:solidFill>
                  <a:srgbClr val="58595B"/>
                </a:solidFill>
                <a:latin typeface="Arial"/>
                <a:cs typeface="Arial"/>
              </a:rPr>
              <a:t>key </a:t>
            </a:r>
            <a:r>
              <a:rPr sz="1000" spc="5" dirty="0">
                <a:solidFill>
                  <a:srgbClr val="58595B"/>
                </a:solidFill>
                <a:latin typeface="Arial"/>
                <a:cs typeface="Arial"/>
              </a:rPr>
              <a:t>stakeholders and</a:t>
            </a:r>
            <a:r>
              <a:rPr sz="1000" spc="-114" dirty="0">
                <a:solidFill>
                  <a:srgbClr val="58595B"/>
                </a:solidFill>
                <a:latin typeface="Arial"/>
                <a:cs typeface="Arial"/>
              </a:rPr>
              <a:t> </a:t>
            </a:r>
            <a:r>
              <a:rPr sz="1000" spc="10" dirty="0">
                <a:solidFill>
                  <a:srgbClr val="58595B"/>
                </a:solidFill>
                <a:latin typeface="Arial"/>
                <a:cs typeface="Arial"/>
              </a:rPr>
              <a:t>staff  </a:t>
            </a:r>
            <a:r>
              <a:rPr sz="1000" spc="-20" dirty="0">
                <a:solidFill>
                  <a:srgbClr val="58595B"/>
                </a:solidFill>
                <a:latin typeface="Arial"/>
                <a:cs typeface="Arial"/>
              </a:rPr>
              <a:t>see </a:t>
            </a:r>
            <a:r>
              <a:rPr sz="1000" spc="20" dirty="0">
                <a:solidFill>
                  <a:srgbClr val="58595B"/>
                </a:solidFill>
                <a:latin typeface="Arial"/>
                <a:cs typeface="Arial"/>
              </a:rPr>
              <a:t>the </a:t>
            </a:r>
            <a:r>
              <a:rPr sz="1000" spc="25" dirty="0">
                <a:solidFill>
                  <a:srgbClr val="58595B"/>
                </a:solidFill>
                <a:latin typeface="Arial"/>
                <a:cs typeface="Arial"/>
              </a:rPr>
              <a:t>entity </a:t>
            </a:r>
            <a:r>
              <a:rPr sz="1000" spc="80" dirty="0">
                <a:solidFill>
                  <a:srgbClr val="58595B"/>
                </a:solidFill>
                <a:latin typeface="Arial"/>
                <a:cs typeface="Arial"/>
              </a:rPr>
              <a:t>=</a:t>
            </a:r>
            <a:r>
              <a:rPr sz="1000" spc="-150" dirty="0">
                <a:solidFill>
                  <a:srgbClr val="58595B"/>
                </a:solidFill>
                <a:latin typeface="Arial"/>
                <a:cs typeface="Arial"/>
              </a:rPr>
              <a:t> </a:t>
            </a:r>
            <a:r>
              <a:rPr sz="1000" spc="5" dirty="0">
                <a:solidFill>
                  <a:srgbClr val="58595B"/>
                </a:solidFill>
                <a:latin typeface="Arial"/>
                <a:cs typeface="Arial"/>
              </a:rPr>
              <a:t>ownership</a:t>
            </a:r>
            <a:endParaRPr sz="1000">
              <a:latin typeface="Arial"/>
              <a:cs typeface="Arial"/>
            </a:endParaRPr>
          </a:p>
        </p:txBody>
      </p:sp>
      <p:sp>
        <p:nvSpPr>
          <p:cNvPr id="25" name="object 25"/>
          <p:cNvSpPr txBox="1"/>
          <p:nvPr/>
        </p:nvSpPr>
        <p:spPr>
          <a:xfrm>
            <a:off x="2015539" y="4418761"/>
            <a:ext cx="1588770" cy="360045"/>
          </a:xfrm>
          <a:prstGeom prst="rect">
            <a:avLst/>
          </a:prstGeom>
        </p:spPr>
        <p:txBody>
          <a:bodyPr vert="horz" wrap="square" lIns="0" tIns="0" rIns="0" bIns="0" rtlCol="0">
            <a:spAutoFit/>
          </a:bodyPr>
          <a:lstStyle/>
          <a:p>
            <a:pPr marL="12700">
              <a:lnSpc>
                <a:spcPct val="100000"/>
              </a:lnSpc>
            </a:pPr>
            <a:r>
              <a:rPr sz="2000" spc="-114" dirty="0">
                <a:solidFill>
                  <a:srgbClr val="58595B"/>
                </a:solidFill>
                <a:latin typeface="Lucida Sans"/>
                <a:cs typeface="Lucida Sans"/>
              </a:rPr>
              <a:t>existing</a:t>
            </a:r>
            <a:r>
              <a:rPr sz="2000" spc="-175" dirty="0">
                <a:solidFill>
                  <a:srgbClr val="58595B"/>
                </a:solidFill>
                <a:latin typeface="Lucida Sans"/>
                <a:cs typeface="Lucida Sans"/>
              </a:rPr>
              <a:t> </a:t>
            </a:r>
            <a:r>
              <a:rPr sz="2000" spc="-110" dirty="0">
                <a:solidFill>
                  <a:srgbClr val="58595B"/>
                </a:solidFill>
                <a:latin typeface="Lucida Sans"/>
                <a:cs typeface="Lucida Sans"/>
              </a:rPr>
              <a:t>name</a:t>
            </a:r>
            <a:endParaRPr sz="2000">
              <a:latin typeface="Lucida Sans"/>
              <a:cs typeface="Lucida Sans"/>
            </a:endParaRPr>
          </a:p>
        </p:txBody>
      </p:sp>
      <p:sp>
        <p:nvSpPr>
          <p:cNvPr id="26" name="object 26"/>
          <p:cNvSpPr txBox="1"/>
          <p:nvPr/>
        </p:nvSpPr>
        <p:spPr>
          <a:xfrm>
            <a:off x="4239860" y="4418761"/>
            <a:ext cx="1588770" cy="360045"/>
          </a:xfrm>
          <a:prstGeom prst="rect">
            <a:avLst/>
          </a:prstGeom>
        </p:spPr>
        <p:txBody>
          <a:bodyPr vert="horz" wrap="square" lIns="0" tIns="0" rIns="0" bIns="0" rtlCol="0">
            <a:spAutoFit/>
          </a:bodyPr>
          <a:lstStyle/>
          <a:p>
            <a:pPr marL="12700">
              <a:lnSpc>
                <a:spcPct val="100000"/>
              </a:lnSpc>
            </a:pPr>
            <a:r>
              <a:rPr sz="2000" spc="-70" dirty="0">
                <a:solidFill>
                  <a:srgbClr val="58595B"/>
                </a:solidFill>
                <a:latin typeface="Lucida Sans"/>
                <a:cs typeface="Lucida Sans"/>
              </a:rPr>
              <a:t>evolved</a:t>
            </a:r>
            <a:r>
              <a:rPr sz="2000" spc="-215" dirty="0">
                <a:solidFill>
                  <a:srgbClr val="58595B"/>
                </a:solidFill>
                <a:latin typeface="Lucida Sans"/>
                <a:cs typeface="Lucida Sans"/>
              </a:rPr>
              <a:t> </a:t>
            </a:r>
            <a:r>
              <a:rPr sz="2000" spc="-110" dirty="0">
                <a:solidFill>
                  <a:srgbClr val="58595B"/>
                </a:solidFill>
                <a:latin typeface="Lucida Sans"/>
                <a:cs typeface="Lucida Sans"/>
              </a:rPr>
              <a:t>name</a:t>
            </a:r>
            <a:endParaRPr sz="2000">
              <a:latin typeface="Lucida Sans"/>
              <a:cs typeface="Lucida Sans"/>
            </a:endParaRPr>
          </a:p>
        </p:txBody>
      </p:sp>
      <p:sp>
        <p:nvSpPr>
          <p:cNvPr id="27" name="object 27"/>
          <p:cNvSpPr txBox="1"/>
          <p:nvPr/>
        </p:nvSpPr>
        <p:spPr>
          <a:xfrm>
            <a:off x="6464179" y="4418761"/>
            <a:ext cx="1225550" cy="360045"/>
          </a:xfrm>
          <a:prstGeom prst="rect">
            <a:avLst/>
          </a:prstGeom>
        </p:spPr>
        <p:txBody>
          <a:bodyPr vert="horz" wrap="square" lIns="0" tIns="0" rIns="0" bIns="0" rtlCol="0">
            <a:spAutoFit/>
          </a:bodyPr>
          <a:lstStyle/>
          <a:p>
            <a:pPr marL="12700">
              <a:lnSpc>
                <a:spcPct val="100000"/>
              </a:lnSpc>
            </a:pPr>
            <a:r>
              <a:rPr sz="2000" spc="-70" dirty="0">
                <a:solidFill>
                  <a:srgbClr val="58595B"/>
                </a:solidFill>
                <a:latin typeface="Lucida Sans"/>
                <a:cs typeface="Lucida Sans"/>
              </a:rPr>
              <a:t>new</a:t>
            </a:r>
            <a:r>
              <a:rPr sz="2000" spc="-220" dirty="0">
                <a:solidFill>
                  <a:srgbClr val="58595B"/>
                </a:solidFill>
                <a:latin typeface="Lucida Sans"/>
                <a:cs typeface="Lucida Sans"/>
              </a:rPr>
              <a:t> </a:t>
            </a:r>
            <a:r>
              <a:rPr sz="2000" spc="-90" dirty="0">
                <a:solidFill>
                  <a:srgbClr val="58595B"/>
                </a:solidFill>
                <a:latin typeface="Lucida Sans"/>
                <a:cs typeface="Lucida Sans"/>
              </a:rPr>
              <a:t>brand</a:t>
            </a:r>
            <a:endParaRPr sz="2000">
              <a:latin typeface="Lucida Sans"/>
              <a:cs typeface="Lucida Sans"/>
            </a:endParaRPr>
          </a:p>
        </p:txBody>
      </p:sp>
      <p:sp>
        <p:nvSpPr>
          <p:cNvPr id="28" name="object 28"/>
          <p:cNvSpPr txBox="1"/>
          <p:nvPr/>
        </p:nvSpPr>
        <p:spPr>
          <a:xfrm>
            <a:off x="6464179" y="1080001"/>
            <a:ext cx="1250950" cy="339090"/>
          </a:xfrm>
          <a:prstGeom prst="rect">
            <a:avLst/>
          </a:prstGeom>
        </p:spPr>
        <p:txBody>
          <a:bodyPr vert="horz" wrap="square" lIns="0" tIns="0" rIns="0" bIns="0" rtlCol="0">
            <a:spAutoFit/>
          </a:bodyPr>
          <a:lstStyle/>
          <a:p>
            <a:pPr marL="12700" marR="5080">
              <a:lnSpc>
                <a:spcPct val="100000"/>
              </a:lnSpc>
            </a:pPr>
            <a:r>
              <a:rPr sz="1000" spc="-50" dirty="0">
                <a:solidFill>
                  <a:srgbClr val="58595B"/>
                </a:solidFill>
                <a:latin typeface="Lucida Sans"/>
                <a:cs typeface="Lucida Sans"/>
              </a:rPr>
              <a:t>logo/mark </a:t>
            </a:r>
            <a:r>
              <a:rPr sz="1000" spc="30" dirty="0">
                <a:solidFill>
                  <a:srgbClr val="58595B"/>
                </a:solidFill>
                <a:latin typeface="Lucida Sans"/>
                <a:cs typeface="Lucida Sans"/>
              </a:rPr>
              <a:t>+ </a:t>
            </a:r>
            <a:r>
              <a:rPr sz="1000" spc="-40" dirty="0">
                <a:solidFill>
                  <a:srgbClr val="58595B"/>
                </a:solidFill>
                <a:latin typeface="Lucida Sans"/>
                <a:cs typeface="Lucida Sans"/>
              </a:rPr>
              <a:t>name  </a:t>
            </a:r>
            <a:r>
              <a:rPr sz="1000" spc="-25" dirty="0">
                <a:solidFill>
                  <a:srgbClr val="58595B"/>
                </a:solidFill>
                <a:latin typeface="Lucida Sans"/>
                <a:cs typeface="Lucida Sans"/>
              </a:rPr>
              <a:t>the</a:t>
            </a:r>
            <a:r>
              <a:rPr sz="1000" spc="-105" dirty="0">
                <a:solidFill>
                  <a:srgbClr val="58595B"/>
                </a:solidFill>
                <a:latin typeface="Lucida Sans"/>
                <a:cs typeface="Lucida Sans"/>
              </a:rPr>
              <a:t> </a:t>
            </a:r>
            <a:r>
              <a:rPr sz="1000" spc="-35" dirty="0">
                <a:solidFill>
                  <a:srgbClr val="58595B"/>
                </a:solidFill>
                <a:latin typeface="Lucida Sans"/>
                <a:cs typeface="Lucida Sans"/>
              </a:rPr>
              <a:t>brand/trademark</a:t>
            </a:r>
            <a:endParaRPr sz="1000">
              <a:latin typeface="Lucida Sans"/>
              <a:cs typeface="Lucida Sans"/>
            </a:endParaRPr>
          </a:p>
        </p:txBody>
      </p:sp>
      <p:sp>
        <p:nvSpPr>
          <p:cNvPr id="29" name="object 29"/>
          <p:cNvSpPr/>
          <p:nvPr/>
        </p:nvSpPr>
        <p:spPr>
          <a:xfrm>
            <a:off x="5985835" y="2512993"/>
            <a:ext cx="295910" cy="295910"/>
          </a:xfrm>
          <a:custGeom>
            <a:avLst/>
            <a:gdLst/>
            <a:ahLst/>
            <a:cxnLst/>
            <a:rect l="l" t="t" r="r" b="b"/>
            <a:pathLst>
              <a:path w="295910" h="295910">
                <a:moveTo>
                  <a:pt x="147904" y="0"/>
                </a:moveTo>
                <a:lnTo>
                  <a:pt x="101154" y="7540"/>
                </a:lnTo>
                <a:lnTo>
                  <a:pt x="60553" y="28535"/>
                </a:lnTo>
                <a:lnTo>
                  <a:pt x="28536" y="60550"/>
                </a:lnTo>
                <a:lnTo>
                  <a:pt x="7540" y="101148"/>
                </a:lnTo>
                <a:lnTo>
                  <a:pt x="0" y="147891"/>
                </a:lnTo>
                <a:lnTo>
                  <a:pt x="7540" y="194641"/>
                </a:lnTo>
                <a:lnTo>
                  <a:pt x="28536" y="235242"/>
                </a:lnTo>
                <a:lnTo>
                  <a:pt x="60553" y="267259"/>
                </a:lnTo>
                <a:lnTo>
                  <a:pt x="101154" y="288255"/>
                </a:lnTo>
                <a:lnTo>
                  <a:pt x="147904" y="295795"/>
                </a:lnTo>
                <a:lnTo>
                  <a:pt x="194653" y="288255"/>
                </a:lnTo>
                <a:lnTo>
                  <a:pt x="235255" y="267259"/>
                </a:lnTo>
                <a:lnTo>
                  <a:pt x="267271" y="235242"/>
                </a:lnTo>
                <a:lnTo>
                  <a:pt x="288268" y="194641"/>
                </a:lnTo>
                <a:lnTo>
                  <a:pt x="295808" y="147891"/>
                </a:lnTo>
                <a:lnTo>
                  <a:pt x="288268" y="101148"/>
                </a:lnTo>
                <a:lnTo>
                  <a:pt x="267271" y="60550"/>
                </a:lnTo>
                <a:lnTo>
                  <a:pt x="235255" y="28535"/>
                </a:lnTo>
                <a:lnTo>
                  <a:pt x="194653" y="7540"/>
                </a:lnTo>
                <a:lnTo>
                  <a:pt x="147904" y="0"/>
                </a:lnTo>
                <a:close/>
              </a:path>
            </a:pathLst>
          </a:custGeom>
          <a:solidFill>
            <a:srgbClr val="58595B"/>
          </a:solidFill>
        </p:spPr>
        <p:txBody>
          <a:bodyPr wrap="square" lIns="0" tIns="0" rIns="0" bIns="0" rtlCol="0"/>
          <a:lstStyle/>
          <a:p>
            <a:endParaRPr/>
          </a:p>
        </p:txBody>
      </p:sp>
      <p:sp>
        <p:nvSpPr>
          <p:cNvPr id="30" name="object 30"/>
          <p:cNvSpPr/>
          <p:nvPr/>
        </p:nvSpPr>
        <p:spPr>
          <a:xfrm>
            <a:off x="5985835" y="2512993"/>
            <a:ext cx="295910" cy="295910"/>
          </a:xfrm>
          <a:custGeom>
            <a:avLst/>
            <a:gdLst/>
            <a:ahLst/>
            <a:cxnLst/>
            <a:rect l="l" t="t" r="r" b="b"/>
            <a:pathLst>
              <a:path w="295910" h="295910">
                <a:moveTo>
                  <a:pt x="147904" y="295795"/>
                </a:moveTo>
                <a:lnTo>
                  <a:pt x="194653" y="288255"/>
                </a:lnTo>
                <a:lnTo>
                  <a:pt x="235255" y="267259"/>
                </a:lnTo>
                <a:lnTo>
                  <a:pt x="267271" y="235242"/>
                </a:lnTo>
                <a:lnTo>
                  <a:pt x="288268" y="194641"/>
                </a:lnTo>
                <a:lnTo>
                  <a:pt x="295808" y="147891"/>
                </a:lnTo>
                <a:lnTo>
                  <a:pt x="288268" y="101148"/>
                </a:lnTo>
                <a:lnTo>
                  <a:pt x="267271" y="60550"/>
                </a:lnTo>
                <a:lnTo>
                  <a:pt x="235255" y="28535"/>
                </a:lnTo>
                <a:lnTo>
                  <a:pt x="194653" y="7540"/>
                </a:lnTo>
                <a:lnTo>
                  <a:pt x="147904" y="0"/>
                </a:lnTo>
                <a:lnTo>
                  <a:pt x="101154" y="7540"/>
                </a:lnTo>
                <a:lnTo>
                  <a:pt x="60553" y="28535"/>
                </a:lnTo>
                <a:lnTo>
                  <a:pt x="28536" y="60550"/>
                </a:lnTo>
                <a:lnTo>
                  <a:pt x="7540" y="101148"/>
                </a:lnTo>
                <a:lnTo>
                  <a:pt x="0" y="147891"/>
                </a:lnTo>
                <a:lnTo>
                  <a:pt x="7540" y="194641"/>
                </a:lnTo>
                <a:lnTo>
                  <a:pt x="28536" y="235242"/>
                </a:lnTo>
                <a:lnTo>
                  <a:pt x="60553" y="267259"/>
                </a:lnTo>
                <a:lnTo>
                  <a:pt x="101154" y="288255"/>
                </a:lnTo>
                <a:lnTo>
                  <a:pt x="147904" y="295795"/>
                </a:lnTo>
                <a:close/>
              </a:path>
            </a:pathLst>
          </a:custGeom>
          <a:ln w="30480">
            <a:solidFill>
              <a:srgbClr val="C9CACC"/>
            </a:solidFill>
          </a:ln>
        </p:spPr>
        <p:txBody>
          <a:bodyPr wrap="square" lIns="0" tIns="0" rIns="0" bIns="0" rtlCol="0"/>
          <a:lstStyle/>
          <a:p>
            <a:endParaRPr/>
          </a:p>
        </p:txBody>
      </p:sp>
      <p:sp>
        <p:nvSpPr>
          <p:cNvPr id="31" name="object 31"/>
          <p:cNvSpPr/>
          <p:nvPr/>
        </p:nvSpPr>
        <p:spPr>
          <a:xfrm>
            <a:off x="6076327" y="2569260"/>
            <a:ext cx="114935" cy="183515"/>
          </a:xfrm>
          <a:custGeom>
            <a:avLst/>
            <a:gdLst/>
            <a:ahLst/>
            <a:cxnLst/>
            <a:rect l="l" t="t" r="r" b="b"/>
            <a:pathLst>
              <a:path w="114935" h="183514">
                <a:moveTo>
                  <a:pt x="73456" y="151930"/>
                </a:moveTo>
                <a:lnTo>
                  <a:pt x="39865" y="151930"/>
                </a:lnTo>
                <a:lnTo>
                  <a:pt x="39865" y="183261"/>
                </a:lnTo>
                <a:lnTo>
                  <a:pt x="73456" y="183261"/>
                </a:lnTo>
                <a:lnTo>
                  <a:pt x="73456" y="151930"/>
                </a:lnTo>
                <a:close/>
              </a:path>
              <a:path w="114935" h="183514">
                <a:moveTo>
                  <a:pt x="108192" y="23812"/>
                </a:moveTo>
                <a:lnTo>
                  <a:pt x="61087" y="23812"/>
                </a:lnTo>
                <a:lnTo>
                  <a:pt x="63588" y="24320"/>
                </a:lnTo>
                <a:lnTo>
                  <a:pt x="69278" y="26327"/>
                </a:lnTo>
                <a:lnTo>
                  <a:pt x="83389" y="56489"/>
                </a:lnTo>
                <a:lnTo>
                  <a:pt x="82943" y="59410"/>
                </a:lnTo>
                <a:lnTo>
                  <a:pt x="68402" y="79222"/>
                </a:lnTo>
                <a:lnTo>
                  <a:pt x="65849" y="81394"/>
                </a:lnTo>
                <a:lnTo>
                  <a:pt x="63182" y="83731"/>
                </a:lnTo>
                <a:lnTo>
                  <a:pt x="59829" y="86575"/>
                </a:lnTo>
                <a:lnTo>
                  <a:pt x="56946" y="89458"/>
                </a:lnTo>
                <a:lnTo>
                  <a:pt x="43624" y="127266"/>
                </a:lnTo>
                <a:lnTo>
                  <a:pt x="43624" y="134619"/>
                </a:lnTo>
                <a:lnTo>
                  <a:pt x="70700" y="134619"/>
                </a:lnTo>
                <a:lnTo>
                  <a:pt x="70700" y="128600"/>
                </a:lnTo>
                <a:lnTo>
                  <a:pt x="71234" y="123507"/>
                </a:lnTo>
                <a:lnTo>
                  <a:pt x="92760" y="92252"/>
                </a:lnTo>
                <a:lnTo>
                  <a:pt x="98107" y="87541"/>
                </a:lnTo>
                <a:lnTo>
                  <a:pt x="114820" y="56489"/>
                </a:lnTo>
                <a:lnTo>
                  <a:pt x="114762" y="42329"/>
                </a:lnTo>
                <a:lnTo>
                  <a:pt x="113398" y="35432"/>
                </a:lnTo>
                <a:lnTo>
                  <a:pt x="108192" y="23812"/>
                </a:lnTo>
                <a:close/>
              </a:path>
              <a:path w="114935" h="183514">
                <a:moveTo>
                  <a:pt x="67856" y="0"/>
                </a:moveTo>
                <a:lnTo>
                  <a:pt x="50977" y="0"/>
                </a:lnTo>
                <a:lnTo>
                  <a:pt x="42659" y="1460"/>
                </a:lnTo>
                <a:lnTo>
                  <a:pt x="6896" y="28575"/>
                </a:lnTo>
                <a:lnTo>
                  <a:pt x="0" y="61175"/>
                </a:lnTo>
                <a:lnTo>
                  <a:pt x="28587" y="61175"/>
                </a:lnTo>
                <a:lnTo>
                  <a:pt x="29049" y="53082"/>
                </a:lnTo>
                <a:lnTo>
                  <a:pt x="30435" y="45850"/>
                </a:lnTo>
                <a:lnTo>
                  <a:pt x="32745" y="39480"/>
                </a:lnTo>
                <a:lnTo>
                  <a:pt x="35979" y="33972"/>
                </a:lnTo>
                <a:lnTo>
                  <a:pt x="40906" y="27203"/>
                </a:lnTo>
                <a:lnTo>
                  <a:pt x="48552" y="23812"/>
                </a:lnTo>
                <a:lnTo>
                  <a:pt x="108192" y="23812"/>
                </a:lnTo>
                <a:lnTo>
                  <a:pt x="107708" y="22732"/>
                </a:lnTo>
                <a:lnTo>
                  <a:pt x="103835" y="17424"/>
                </a:lnTo>
                <a:lnTo>
                  <a:pt x="93967" y="8902"/>
                </a:lnTo>
                <a:lnTo>
                  <a:pt x="88201" y="5638"/>
                </a:lnTo>
                <a:lnTo>
                  <a:pt x="75006" y="1130"/>
                </a:lnTo>
                <a:lnTo>
                  <a:pt x="67856" y="0"/>
                </a:lnTo>
                <a:close/>
              </a:path>
            </a:pathLst>
          </a:custGeom>
          <a:solidFill>
            <a:srgbClr val="FFFFFF"/>
          </a:solidFill>
        </p:spPr>
        <p:txBody>
          <a:bodyPr wrap="square" lIns="0" tIns="0" rIns="0" bIns="0" rtlCol="0"/>
          <a:lstStyle/>
          <a:p>
            <a:endParaRPr/>
          </a:p>
        </p:txBody>
      </p:sp>
      <p:sp>
        <p:nvSpPr>
          <p:cNvPr id="32" name="object 32"/>
          <p:cNvSpPr/>
          <p:nvPr/>
        </p:nvSpPr>
        <p:spPr>
          <a:xfrm>
            <a:off x="6564534" y="2512993"/>
            <a:ext cx="295910" cy="295910"/>
          </a:xfrm>
          <a:custGeom>
            <a:avLst/>
            <a:gdLst/>
            <a:ahLst/>
            <a:cxnLst/>
            <a:rect l="l" t="t" r="r" b="b"/>
            <a:pathLst>
              <a:path w="295909" h="295910">
                <a:moveTo>
                  <a:pt x="147904" y="0"/>
                </a:moveTo>
                <a:lnTo>
                  <a:pt x="101154" y="7540"/>
                </a:lnTo>
                <a:lnTo>
                  <a:pt x="60553" y="28535"/>
                </a:lnTo>
                <a:lnTo>
                  <a:pt x="28536" y="60550"/>
                </a:lnTo>
                <a:lnTo>
                  <a:pt x="7540" y="101148"/>
                </a:lnTo>
                <a:lnTo>
                  <a:pt x="0" y="147891"/>
                </a:lnTo>
                <a:lnTo>
                  <a:pt x="7540" y="194641"/>
                </a:lnTo>
                <a:lnTo>
                  <a:pt x="28536" y="235242"/>
                </a:lnTo>
                <a:lnTo>
                  <a:pt x="60553" y="267259"/>
                </a:lnTo>
                <a:lnTo>
                  <a:pt x="101154" y="288255"/>
                </a:lnTo>
                <a:lnTo>
                  <a:pt x="147904" y="295795"/>
                </a:lnTo>
                <a:lnTo>
                  <a:pt x="194653" y="288255"/>
                </a:lnTo>
                <a:lnTo>
                  <a:pt x="235255" y="267259"/>
                </a:lnTo>
                <a:lnTo>
                  <a:pt x="267271" y="235242"/>
                </a:lnTo>
                <a:lnTo>
                  <a:pt x="288268" y="194641"/>
                </a:lnTo>
                <a:lnTo>
                  <a:pt x="295808" y="147891"/>
                </a:lnTo>
                <a:lnTo>
                  <a:pt x="288268" y="101148"/>
                </a:lnTo>
                <a:lnTo>
                  <a:pt x="267271" y="60550"/>
                </a:lnTo>
                <a:lnTo>
                  <a:pt x="235255" y="28535"/>
                </a:lnTo>
                <a:lnTo>
                  <a:pt x="194653" y="7540"/>
                </a:lnTo>
                <a:lnTo>
                  <a:pt x="147904" y="0"/>
                </a:lnTo>
                <a:close/>
              </a:path>
            </a:pathLst>
          </a:custGeom>
          <a:solidFill>
            <a:srgbClr val="58595B"/>
          </a:solidFill>
        </p:spPr>
        <p:txBody>
          <a:bodyPr wrap="square" lIns="0" tIns="0" rIns="0" bIns="0" rtlCol="0"/>
          <a:lstStyle/>
          <a:p>
            <a:endParaRPr/>
          </a:p>
        </p:txBody>
      </p:sp>
      <p:sp>
        <p:nvSpPr>
          <p:cNvPr id="33" name="object 33"/>
          <p:cNvSpPr/>
          <p:nvPr/>
        </p:nvSpPr>
        <p:spPr>
          <a:xfrm>
            <a:off x="6564534" y="2512993"/>
            <a:ext cx="295910" cy="295910"/>
          </a:xfrm>
          <a:custGeom>
            <a:avLst/>
            <a:gdLst/>
            <a:ahLst/>
            <a:cxnLst/>
            <a:rect l="l" t="t" r="r" b="b"/>
            <a:pathLst>
              <a:path w="295909" h="295910">
                <a:moveTo>
                  <a:pt x="147904" y="295795"/>
                </a:moveTo>
                <a:lnTo>
                  <a:pt x="194653" y="288255"/>
                </a:lnTo>
                <a:lnTo>
                  <a:pt x="235255" y="267259"/>
                </a:lnTo>
                <a:lnTo>
                  <a:pt x="267271" y="235242"/>
                </a:lnTo>
                <a:lnTo>
                  <a:pt x="288268" y="194641"/>
                </a:lnTo>
                <a:lnTo>
                  <a:pt x="295808" y="147891"/>
                </a:lnTo>
                <a:lnTo>
                  <a:pt x="288268" y="101148"/>
                </a:lnTo>
                <a:lnTo>
                  <a:pt x="267271" y="60550"/>
                </a:lnTo>
                <a:lnTo>
                  <a:pt x="235255" y="28535"/>
                </a:lnTo>
                <a:lnTo>
                  <a:pt x="194653" y="7540"/>
                </a:lnTo>
                <a:lnTo>
                  <a:pt x="147904" y="0"/>
                </a:lnTo>
                <a:lnTo>
                  <a:pt x="101154" y="7540"/>
                </a:lnTo>
                <a:lnTo>
                  <a:pt x="60553" y="28535"/>
                </a:lnTo>
                <a:lnTo>
                  <a:pt x="28536" y="60550"/>
                </a:lnTo>
                <a:lnTo>
                  <a:pt x="7540" y="101148"/>
                </a:lnTo>
                <a:lnTo>
                  <a:pt x="0" y="147891"/>
                </a:lnTo>
                <a:lnTo>
                  <a:pt x="7540" y="194641"/>
                </a:lnTo>
                <a:lnTo>
                  <a:pt x="28536" y="235242"/>
                </a:lnTo>
                <a:lnTo>
                  <a:pt x="60553" y="267259"/>
                </a:lnTo>
                <a:lnTo>
                  <a:pt x="101154" y="288255"/>
                </a:lnTo>
                <a:lnTo>
                  <a:pt x="147904" y="295795"/>
                </a:lnTo>
                <a:close/>
              </a:path>
            </a:pathLst>
          </a:custGeom>
          <a:ln w="30480">
            <a:solidFill>
              <a:srgbClr val="C9CACC"/>
            </a:solidFill>
          </a:ln>
        </p:spPr>
        <p:txBody>
          <a:bodyPr wrap="square" lIns="0" tIns="0" rIns="0" bIns="0" rtlCol="0"/>
          <a:lstStyle/>
          <a:p>
            <a:endParaRPr/>
          </a:p>
        </p:txBody>
      </p:sp>
      <p:sp>
        <p:nvSpPr>
          <p:cNvPr id="34" name="object 34"/>
          <p:cNvSpPr/>
          <p:nvPr/>
        </p:nvSpPr>
        <p:spPr>
          <a:xfrm>
            <a:off x="6655028" y="2569260"/>
            <a:ext cx="114935" cy="183515"/>
          </a:xfrm>
          <a:custGeom>
            <a:avLst/>
            <a:gdLst/>
            <a:ahLst/>
            <a:cxnLst/>
            <a:rect l="l" t="t" r="r" b="b"/>
            <a:pathLst>
              <a:path w="114934" h="183514">
                <a:moveTo>
                  <a:pt x="73456" y="151930"/>
                </a:moveTo>
                <a:lnTo>
                  <a:pt x="39865" y="151930"/>
                </a:lnTo>
                <a:lnTo>
                  <a:pt x="39865" y="183261"/>
                </a:lnTo>
                <a:lnTo>
                  <a:pt x="73456" y="183261"/>
                </a:lnTo>
                <a:lnTo>
                  <a:pt x="73456" y="151930"/>
                </a:lnTo>
                <a:close/>
              </a:path>
              <a:path w="114934" h="183514">
                <a:moveTo>
                  <a:pt x="108192" y="23812"/>
                </a:moveTo>
                <a:lnTo>
                  <a:pt x="61086" y="23812"/>
                </a:lnTo>
                <a:lnTo>
                  <a:pt x="63588" y="24320"/>
                </a:lnTo>
                <a:lnTo>
                  <a:pt x="69278" y="26327"/>
                </a:lnTo>
                <a:lnTo>
                  <a:pt x="83378" y="56489"/>
                </a:lnTo>
                <a:lnTo>
                  <a:pt x="82943" y="59410"/>
                </a:lnTo>
                <a:lnTo>
                  <a:pt x="68402" y="79222"/>
                </a:lnTo>
                <a:lnTo>
                  <a:pt x="65849" y="81394"/>
                </a:lnTo>
                <a:lnTo>
                  <a:pt x="63182" y="83731"/>
                </a:lnTo>
                <a:lnTo>
                  <a:pt x="59829" y="86575"/>
                </a:lnTo>
                <a:lnTo>
                  <a:pt x="56946" y="89458"/>
                </a:lnTo>
                <a:lnTo>
                  <a:pt x="43624" y="127266"/>
                </a:lnTo>
                <a:lnTo>
                  <a:pt x="43624" y="134619"/>
                </a:lnTo>
                <a:lnTo>
                  <a:pt x="70700" y="134619"/>
                </a:lnTo>
                <a:lnTo>
                  <a:pt x="70700" y="128600"/>
                </a:lnTo>
                <a:lnTo>
                  <a:pt x="71234" y="123507"/>
                </a:lnTo>
                <a:lnTo>
                  <a:pt x="92760" y="92252"/>
                </a:lnTo>
                <a:lnTo>
                  <a:pt x="98107" y="87541"/>
                </a:lnTo>
                <a:lnTo>
                  <a:pt x="114820" y="56489"/>
                </a:lnTo>
                <a:lnTo>
                  <a:pt x="114762" y="42329"/>
                </a:lnTo>
                <a:lnTo>
                  <a:pt x="113398" y="35432"/>
                </a:lnTo>
                <a:lnTo>
                  <a:pt x="108192" y="23812"/>
                </a:lnTo>
                <a:close/>
              </a:path>
              <a:path w="114934" h="183514">
                <a:moveTo>
                  <a:pt x="67856" y="0"/>
                </a:moveTo>
                <a:lnTo>
                  <a:pt x="50977" y="0"/>
                </a:lnTo>
                <a:lnTo>
                  <a:pt x="42659" y="1460"/>
                </a:lnTo>
                <a:lnTo>
                  <a:pt x="6896" y="28575"/>
                </a:lnTo>
                <a:lnTo>
                  <a:pt x="0" y="61175"/>
                </a:lnTo>
                <a:lnTo>
                  <a:pt x="28575" y="61175"/>
                </a:lnTo>
                <a:lnTo>
                  <a:pt x="29038" y="53082"/>
                </a:lnTo>
                <a:lnTo>
                  <a:pt x="30429" y="45850"/>
                </a:lnTo>
                <a:lnTo>
                  <a:pt x="32743" y="39480"/>
                </a:lnTo>
                <a:lnTo>
                  <a:pt x="35979" y="33972"/>
                </a:lnTo>
                <a:lnTo>
                  <a:pt x="40906" y="27203"/>
                </a:lnTo>
                <a:lnTo>
                  <a:pt x="48552" y="23812"/>
                </a:lnTo>
                <a:lnTo>
                  <a:pt x="108192" y="23812"/>
                </a:lnTo>
                <a:lnTo>
                  <a:pt x="107708" y="22732"/>
                </a:lnTo>
                <a:lnTo>
                  <a:pt x="103822" y="17424"/>
                </a:lnTo>
                <a:lnTo>
                  <a:pt x="93967" y="8902"/>
                </a:lnTo>
                <a:lnTo>
                  <a:pt x="88201" y="5638"/>
                </a:lnTo>
                <a:lnTo>
                  <a:pt x="74993" y="1130"/>
                </a:lnTo>
                <a:lnTo>
                  <a:pt x="67856" y="0"/>
                </a:lnTo>
                <a:close/>
              </a:path>
            </a:pathLst>
          </a:custGeom>
          <a:solidFill>
            <a:srgbClr val="FFFFFF"/>
          </a:solidFill>
        </p:spPr>
        <p:txBody>
          <a:bodyPr wrap="square" lIns="0" tIns="0" rIns="0" bIns="0" rtlCol="0"/>
          <a:lstStyle/>
          <a:p>
            <a:endParaRPr/>
          </a:p>
        </p:txBody>
      </p:sp>
      <p:sp>
        <p:nvSpPr>
          <p:cNvPr id="35" name="object 35"/>
          <p:cNvSpPr/>
          <p:nvPr/>
        </p:nvSpPr>
        <p:spPr>
          <a:xfrm>
            <a:off x="5203799" y="2360289"/>
            <a:ext cx="126364" cy="86360"/>
          </a:xfrm>
          <a:custGeom>
            <a:avLst/>
            <a:gdLst/>
            <a:ahLst/>
            <a:cxnLst/>
            <a:rect l="l" t="t" r="r" b="b"/>
            <a:pathLst>
              <a:path w="126364" h="86360">
                <a:moveTo>
                  <a:pt x="126225" y="0"/>
                </a:moveTo>
                <a:lnTo>
                  <a:pt x="0" y="0"/>
                </a:lnTo>
                <a:lnTo>
                  <a:pt x="63119" y="86258"/>
                </a:lnTo>
                <a:lnTo>
                  <a:pt x="126225" y="0"/>
                </a:lnTo>
                <a:close/>
              </a:path>
            </a:pathLst>
          </a:custGeom>
          <a:solidFill>
            <a:srgbClr val="58595B"/>
          </a:solidFill>
        </p:spPr>
        <p:txBody>
          <a:bodyPr wrap="square" lIns="0" tIns="0" rIns="0" bIns="0" rtlCol="0"/>
          <a:lstStyle/>
          <a:p>
            <a:endParaRPr/>
          </a:p>
        </p:txBody>
      </p:sp>
      <p:sp>
        <p:nvSpPr>
          <p:cNvPr id="36" name="object 36"/>
          <p:cNvSpPr/>
          <p:nvPr/>
        </p:nvSpPr>
        <p:spPr>
          <a:xfrm>
            <a:off x="7756085" y="2360289"/>
            <a:ext cx="126364" cy="86360"/>
          </a:xfrm>
          <a:custGeom>
            <a:avLst/>
            <a:gdLst/>
            <a:ahLst/>
            <a:cxnLst/>
            <a:rect l="l" t="t" r="r" b="b"/>
            <a:pathLst>
              <a:path w="126365" h="86360">
                <a:moveTo>
                  <a:pt x="126225" y="0"/>
                </a:moveTo>
                <a:lnTo>
                  <a:pt x="0" y="0"/>
                </a:lnTo>
                <a:lnTo>
                  <a:pt x="63119" y="86258"/>
                </a:lnTo>
                <a:lnTo>
                  <a:pt x="126225" y="0"/>
                </a:lnTo>
                <a:close/>
              </a:path>
            </a:pathLst>
          </a:custGeom>
          <a:solidFill>
            <a:srgbClr val="D71920"/>
          </a:solidFill>
        </p:spPr>
        <p:txBody>
          <a:bodyPr wrap="square" lIns="0" tIns="0" rIns="0" bIns="0" rtlCol="0"/>
          <a:lstStyle/>
          <a:p>
            <a:endParaRPr/>
          </a:p>
        </p:txBody>
      </p:sp>
      <p:sp>
        <p:nvSpPr>
          <p:cNvPr id="37" name="object 37"/>
          <p:cNvSpPr/>
          <p:nvPr/>
        </p:nvSpPr>
        <p:spPr>
          <a:xfrm>
            <a:off x="7671295" y="1923247"/>
            <a:ext cx="295910" cy="295910"/>
          </a:xfrm>
          <a:custGeom>
            <a:avLst/>
            <a:gdLst/>
            <a:ahLst/>
            <a:cxnLst/>
            <a:rect l="l" t="t" r="r" b="b"/>
            <a:pathLst>
              <a:path w="295909" h="295910">
                <a:moveTo>
                  <a:pt x="147904" y="0"/>
                </a:moveTo>
                <a:lnTo>
                  <a:pt x="101154" y="7540"/>
                </a:lnTo>
                <a:lnTo>
                  <a:pt x="60553" y="28535"/>
                </a:lnTo>
                <a:lnTo>
                  <a:pt x="28536" y="60550"/>
                </a:lnTo>
                <a:lnTo>
                  <a:pt x="7540" y="101148"/>
                </a:lnTo>
                <a:lnTo>
                  <a:pt x="0" y="147891"/>
                </a:lnTo>
                <a:lnTo>
                  <a:pt x="7540" y="194641"/>
                </a:lnTo>
                <a:lnTo>
                  <a:pt x="28536" y="235242"/>
                </a:lnTo>
                <a:lnTo>
                  <a:pt x="60553" y="267259"/>
                </a:lnTo>
                <a:lnTo>
                  <a:pt x="101154" y="288255"/>
                </a:lnTo>
                <a:lnTo>
                  <a:pt x="147904" y="295795"/>
                </a:lnTo>
                <a:lnTo>
                  <a:pt x="194653" y="288255"/>
                </a:lnTo>
                <a:lnTo>
                  <a:pt x="235255" y="267259"/>
                </a:lnTo>
                <a:lnTo>
                  <a:pt x="267271" y="235242"/>
                </a:lnTo>
                <a:lnTo>
                  <a:pt x="288268" y="194641"/>
                </a:lnTo>
                <a:lnTo>
                  <a:pt x="295808" y="147891"/>
                </a:lnTo>
                <a:lnTo>
                  <a:pt x="288268" y="101148"/>
                </a:lnTo>
                <a:lnTo>
                  <a:pt x="267271" y="60550"/>
                </a:lnTo>
                <a:lnTo>
                  <a:pt x="235255" y="28535"/>
                </a:lnTo>
                <a:lnTo>
                  <a:pt x="194653" y="7540"/>
                </a:lnTo>
                <a:lnTo>
                  <a:pt x="147904" y="0"/>
                </a:lnTo>
                <a:close/>
              </a:path>
            </a:pathLst>
          </a:custGeom>
          <a:solidFill>
            <a:srgbClr val="58595B"/>
          </a:solidFill>
        </p:spPr>
        <p:txBody>
          <a:bodyPr wrap="square" lIns="0" tIns="0" rIns="0" bIns="0" rtlCol="0"/>
          <a:lstStyle/>
          <a:p>
            <a:endParaRPr/>
          </a:p>
        </p:txBody>
      </p:sp>
      <p:sp>
        <p:nvSpPr>
          <p:cNvPr id="38" name="object 38"/>
          <p:cNvSpPr/>
          <p:nvPr/>
        </p:nvSpPr>
        <p:spPr>
          <a:xfrm>
            <a:off x="7671295" y="1923247"/>
            <a:ext cx="295910" cy="295910"/>
          </a:xfrm>
          <a:custGeom>
            <a:avLst/>
            <a:gdLst/>
            <a:ahLst/>
            <a:cxnLst/>
            <a:rect l="l" t="t" r="r" b="b"/>
            <a:pathLst>
              <a:path w="295909" h="295910">
                <a:moveTo>
                  <a:pt x="147904" y="295795"/>
                </a:moveTo>
                <a:lnTo>
                  <a:pt x="194653" y="288255"/>
                </a:lnTo>
                <a:lnTo>
                  <a:pt x="235255" y="267259"/>
                </a:lnTo>
                <a:lnTo>
                  <a:pt x="267271" y="235242"/>
                </a:lnTo>
                <a:lnTo>
                  <a:pt x="288268" y="194641"/>
                </a:lnTo>
                <a:lnTo>
                  <a:pt x="295808" y="147891"/>
                </a:lnTo>
                <a:lnTo>
                  <a:pt x="288268" y="101148"/>
                </a:lnTo>
                <a:lnTo>
                  <a:pt x="267271" y="60550"/>
                </a:lnTo>
                <a:lnTo>
                  <a:pt x="235255" y="28535"/>
                </a:lnTo>
                <a:lnTo>
                  <a:pt x="194653" y="7540"/>
                </a:lnTo>
                <a:lnTo>
                  <a:pt x="147904" y="0"/>
                </a:lnTo>
                <a:lnTo>
                  <a:pt x="101154" y="7540"/>
                </a:lnTo>
                <a:lnTo>
                  <a:pt x="60553" y="28535"/>
                </a:lnTo>
                <a:lnTo>
                  <a:pt x="28536" y="60550"/>
                </a:lnTo>
                <a:lnTo>
                  <a:pt x="7540" y="101148"/>
                </a:lnTo>
                <a:lnTo>
                  <a:pt x="0" y="147891"/>
                </a:lnTo>
                <a:lnTo>
                  <a:pt x="7540" y="194641"/>
                </a:lnTo>
                <a:lnTo>
                  <a:pt x="28536" y="235242"/>
                </a:lnTo>
                <a:lnTo>
                  <a:pt x="60553" y="267259"/>
                </a:lnTo>
                <a:lnTo>
                  <a:pt x="101154" y="288255"/>
                </a:lnTo>
                <a:lnTo>
                  <a:pt x="147904" y="295795"/>
                </a:lnTo>
                <a:close/>
              </a:path>
            </a:pathLst>
          </a:custGeom>
          <a:ln w="30480">
            <a:solidFill>
              <a:srgbClr val="C9CACC"/>
            </a:solidFill>
          </a:ln>
        </p:spPr>
        <p:txBody>
          <a:bodyPr wrap="square" lIns="0" tIns="0" rIns="0" bIns="0" rtlCol="0"/>
          <a:lstStyle/>
          <a:p>
            <a:endParaRPr/>
          </a:p>
        </p:txBody>
      </p:sp>
      <p:sp>
        <p:nvSpPr>
          <p:cNvPr id="39" name="object 39"/>
          <p:cNvSpPr/>
          <p:nvPr/>
        </p:nvSpPr>
        <p:spPr>
          <a:xfrm>
            <a:off x="7761795" y="1979510"/>
            <a:ext cx="114935" cy="183515"/>
          </a:xfrm>
          <a:custGeom>
            <a:avLst/>
            <a:gdLst/>
            <a:ahLst/>
            <a:cxnLst/>
            <a:rect l="l" t="t" r="r" b="b"/>
            <a:pathLst>
              <a:path w="114934" h="183514">
                <a:moveTo>
                  <a:pt x="73444" y="151930"/>
                </a:moveTo>
                <a:lnTo>
                  <a:pt x="39852" y="151930"/>
                </a:lnTo>
                <a:lnTo>
                  <a:pt x="39852" y="183260"/>
                </a:lnTo>
                <a:lnTo>
                  <a:pt x="73444" y="183260"/>
                </a:lnTo>
                <a:lnTo>
                  <a:pt x="73444" y="151930"/>
                </a:lnTo>
                <a:close/>
              </a:path>
              <a:path w="114934" h="183514">
                <a:moveTo>
                  <a:pt x="108196" y="23825"/>
                </a:moveTo>
                <a:lnTo>
                  <a:pt x="61074" y="23825"/>
                </a:lnTo>
                <a:lnTo>
                  <a:pt x="63588" y="24320"/>
                </a:lnTo>
                <a:lnTo>
                  <a:pt x="69265" y="26327"/>
                </a:lnTo>
                <a:lnTo>
                  <a:pt x="83376" y="56489"/>
                </a:lnTo>
                <a:lnTo>
                  <a:pt x="82931" y="59423"/>
                </a:lnTo>
                <a:lnTo>
                  <a:pt x="68389" y="79222"/>
                </a:lnTo>
                <a:lnTo>
                  <a:pt x="65836" y="81394"/>
                </a:lnTo>
                <a:lnTo>
                  <a:pt x="63169" y="83731"/>
                </a:lnTo>
                <a:lnTo>
                  <a:pt x="59829" y="86575"/>
                </a:lnTo>
                <a:lnTo>
                  <a:pt x="56946" y="89458"/>
                </a:lnTo>
                <a:lnTo>
                  <a:pt x="43611" y="127266"/>
                </a:lnTo>
                <a:lnTo>
                  <a:pt x="43611" y="134619"/>
                </a:lnTo>
                <a:lnTo>
                  <a:pt x="70688" y="134619"/>
                </a:lnTo>
                <a:lnTo>
                  <a:pt x="70688" y="128612"/>
                </a:lnTo>
                <a:lnTo>
                  <a:pt x="71234" y="123507"/>
                </a:lnTo>
                <a:lnTo>
                  <a:pt x="92748" y="92252"/>
                </a:lnTo>
                <a:lnTo>
                  <a:pt x="95427" y="89915"/>
                </a:lnTo>
                <a:lnTo>
                  <a:pt x="114808" y="56489"/>
                </a:lnTo>
                <a:lnTo>
                  <a:pt x="114750" y="42329"/>
                </a:lnTo>
                <a:lnTo>
                  <a:pt x="113385" y="35432"/>
                </a:lnTo>
                <a:lnTo>
                  <a:pt x="108196" y="23825"/>
                </a:lnTo>
                <a:close/>
              </a:path>
              <a:path w="114934" h="183514">
                <a:moveTo>
                  <a:pt x="67843" y="0"/>
                </a:moveTo>
                <a:lnTo>
                  <a:pt x="50965" y="0"/>
                </a:lnTo>
                <a:lnTo>
                  <a:pt x="42646" y="1473"/>
                </a:lnTo>
                <a:lnTo>
                  <a:pt x="6896" y="28587"/>
                </a:lnTo>
                <a:lnTo>
                  <a:pt x="0" y="61175"/>
                </a:lnTo>
                <a:lnTo>
                  <a:pt x="28575" y="61175"/>
                </a:lnTo>
                <a:lnTo>
                  <a:pt x="29036" y="53082"/>
                </a:lnTo>
                <a:lnTo>
                  <a:pt x="30422" y="45850"/>
                </a:lnTo>
                <a:lnTo>
                  <a:pt x="32732" y="39480"/>
                </a:lnTo>
                <a:lnTo>
                  <a:pt x="35966" y="33972"/>
                </a:lnTo>
                <a:lnTo>
                  <a:pt x="40894" y="27203"/>
                </a:lnTo>
                <a:lnTo>
                  <a:pt x="48539" y="23825"/>
                </a:lnTo>
                <a:lnTo>
                  <a:pt x="108196" y="23825"/>
                </a:lnTo>
                <a:lnTo>
                  <a:pt x="107708" y="22732"/>
                </a:lnTo>
                <a:lnTo>
                  <a:pt x="103822" y="17424"/>
                </a:lnTo>
                <a:lnTo>
                  <a:pt x="93967" y="8902"/>
                </a:lnTo>
                <a:lnTo>
                  <a:pt x="88201" y="5638"/>
                </a:lnTo>
                <a:lnTo>
                  <a:pt x="74993" y="1130"/>
                </a:lnTo>
                <a:lnTo>
                  <a:pt x="67843" y="0"/>
                </a:lnTo>
                <a:close/>
              </a:path>
            </a:pathLst>
          </a:custGeom>
          <a:solidFill>
            <a:srgbClr val="FFFFFF"/>
          </a:solidFill>
        </p:spPr>
        <p:txBody>
          <a:bodyPr wrap="square" lIns="0" tIns="0" rIns="0" bIns="0" rtlCol="0"/>
          <a:lstStyle/>
          <a:p>
            <a:endParaRPr/>
          </a:p>
        </p:txBody>
      </p:sp>
      <p:sp>
        <p:nvSpPr>
          <p:cNvPr id="40" name="object 40"/>
          <p:cNvSpPr/>
          <p:nvPr/>
        </p:nvSpPr>
        <p:spPr>
          <a:xfrm>
            <a:off x="2539694" y="4264085"/>
            <a:ext cx="172720" cy="172720"/>
          </a:xfrm>
          <a:custGeom>
            <a:avLst/>
            <a:gdLst/>
            <a:ahLst/>
            <a:cxnLst/>
            <a:rect l="l" t="t" r="r" b="b"/>
            <a:pathLst>
              <a:path w="172719" h="172720">
                <a:moveTo>
                  <a:pt x="86271" y="0"/>
                </a:moveTo>
                <a:lnTo>
                  <a:pt x="52688" y="6781"/>
                </a:lnTo>
                <a:lnTo>
                  <a:pt x="25266" y="25273"/>
                </a:lnTo>
                <a:lnTo>
                  <a:pt x="6779" y="52699"/>
                </a:lnTo>
                <a:lnTo>
                  <a:pt x="0" y="86283"/>
                </a:lnTo>
                <a:lnTo>
                  <a:pt x="6779" y="119866"/>
                </a:lnTo>
                <a:lnTo>
                  <a:pt x="25266" y="147288"/>
                </a:lnTo>
                <a:lnTo>
                  <a:pt x="52688" y="165775"/>
                </a:lnTo>
                <a:lnTo>
                  <a:pt x="86271" y="172554"/>
                </a:lnTo>
                <a:lnTo>
                  <a:pt x="119853" y="165775"/>
                </a:lnTo>
                <a:lnTo>
                  <a:pt x="147275" y="147288"/>
                </a:lnTo>
                <a:lnTo>
                  <a:pt x="165763" y="119866"/>
                </a:lnTo>
                <a:lnTo>
                  <a:pt x="172542" y="86283"/>
                </a:lnTo>
                <a:lnTo>
                  <a:pt x="165763" y="52699"/>
                </a:lnTo>
                <a:lnTo>
                  <a:pt x="147275" y="25273"/>
                </a:lnTo>
                <a:lnTo>
                  <a:pt x="119853" y="6781"/>
                </a:lnTo>
                <a:lnTo>
                  <a:pt x="86271" y="0"/>
                </a:lnTo>
                <a:close/>
              </a:path>
            </a:pathLst>
          </a:custGeom>
          <a:solidFill>
            <a:srgbClr val="58595B"/>
          </a:solidFill>
        </p:spPr>
        <p:txBody>
          <a:bodyPr wrap="square" lIns="0" tIns="0" rIns="0" bIns="0" rtlCol="0"/>
          <a:lstStyle/>
          <a:p>
            <a:endParaRPr/>
          </a:p>
        </p:txBody>
      </p:sp>
      <p:sp>
        <p:nvSpPr>
          <p:cNvPr id="41" name="object 41"/>
          <p:cNvSpPr/>
          <p:nvPr/>
        </p:nvSpPr>
        <p:spPr>
          <a:xfrm>
            <a:off x="2539694" y="4264085"/>
            <a:ext cx="172720" cy="172720"/>
          </a:xfrm>
          <a:custGeom>
            <a:avLst/>
            <a:gdLst/>
            <a:ahLst/>
            <a:cxnLst/>
            <a:rect l="l" t="t" r="r" b="b"/>
            <a:pathLst>
              <a:path w="172719" h="172720">
                <a:moveTo>
                  <a:pt x="86271" y="172554"/>
                </a:moveTo>
                <a:lnTo>
                  <a:pt x="119853" y="165775"/>
                </a:lnTo>
                <a:lnTo>
                  <a:pt x="147275" y="147288"/>
                </a:lnTo>
                <a:lnTo>
                  <a:pt x="165763" y="119866"/>
                </a:lnTo>
                <a:lnTo>
                  <a:pt x="172542" y="86283"/>
                </a:lnTo>
                <a:lnTo>
                  <a:pt x="165763" y="52699"/>
                </a:lnTo>
                <a:lnTo>
                  <a:pt x="147275" y="25273"/>
                </a:lnTo>
                <a:lnTo>
                  <a:pt x="119853" y="6781"/>
                </a:lnTo>
                <a:lnTo>
                  <a:pt x="86271" y="0"/>
                </a:lnTo>
                <a:lnTo>
                  <a:pt x="52688" y="6781"/>
                </a:lnTo>
                <a:lnTo>
                  <a:pt x="25266" y="25273"/>
                </a:lnTo>
                <a:lnTo>
                  <a:pt x="6779" y="52699"/>
                </a:lnTo>
                <a:lnTo>
                  <a:pt x="0" y="86283"/>
                </a:lnTo>
                <a:lnTo>
                  <a:pt x="6779" y="119866"/>
                </a:lnTo>
                <a:lnTo>
                  <a:pt x="25266" y="147288"/>
                </a:lnTo>
                <a:lnTo>
                  <a:pt x="52688" y="165775"/>
                </a:lnTo>
                <a:lnTo>
                  <a:pt x="86271" y="172554"/>
                </a:lnTo>
                <a:close/>
              </a:path>
            </a:pathLst>
          </a:custGeom>
          <a:ln w="17780">
            <a:solidFill>
              <a:srgbClr val="C9CACC"/>
            </a:solidFill>
          </a:ln>
        </p:spPr>
        <p:txBody>
          <a:bodyPr wrap="square" lIns="0" tIns="0" rIns="0" bIns="0" rtlCol="0"/>
          <a:lstStyle/>
          <a:p>
            <a:endParaRPr/>
          </a:p>
        </p:txBody>
      </p:sp>
      <p:sp>
        <p:nvSpPr>
          <p:cNvPr id="42" name="object 42"/>
          <p:cNvSpPr txBox="1"/>
          <p:nvPr/>
        </p:nvSpPr>
        <p:spPr>
          <a:xfrm>
            <a:off x="2015539" y="4266361"/>
            <a:ext cx="648335" cy="186690"/>
          </a:xfrm>
          <a:prstGeom prst="rect">
            <a:avLst/>
          </a:prstGeom>
        </p:spPr>
        <p:txBody>
          <a:bodyPr vert="horz" wrap="square" lIns="0" tIns="0" rIns="0" bIns="0" rtlCol="0">
            <a:spAutoFit/>
          </a:bodyPr>
          <a:lstStyle/>
          <a:p>
            <a:pPr marL="12700">
              <a:lnSpc>
                <a:spcPct val="100000"/>
              </a:lnSpc>
            </a:pPr>
            <a:r>
              <a:rPr sz="1000" spc="20" dirty="0">
                <a:solidFill>
                  <a:srgbClr val="58595B"/>
                </a:solidFill>
                <a:latin typeface="Arial"/>
                <a:cs typeface="Arial"/>
              </a:rPr>
              <a:t>position </a:t>
            </a:r>
            <a:r>
              <a:rPr sz="1000" spc="210" dirty="0">
                <a:solidFill>
                  <a:srgbClr val="58595B"/>
                </a:solidFill>
                <a:latin typeface="Arial"/>
                <a:cs typeface="Arial"/>
              </a:rPr>
              <a:t> </a:t>
            </a:r>
            <a:r>
              <a:rPr sz="1050" spc="-82" baseline="3968" dirty="0">
                <a:solidFill>
                  <a:srgbClr val="FFFFFF"/>
                </a:solidFill>
                <a:latin typeface="Lucida Sans"/>
                <a:cs typeface="Lucida Sans"/>
              </a:rPr>
              <a:t>4</a:t>
            </a:r>
            <a:endParaRPr sz="1050" baseline="3968">
              <a:latin typeface="Lucida Sans"/>
              <a:cs typeface="Lucida Sans"/>
            </a:endParaRPr>
          </a:p>
        </p:txBody>
      </p:sp>
      <p:sp>
        <p:nvSpPr>
          <p:cNvPr id="43" name="object 43"/>
          <p:cNvSpPr/>
          <p:nvPr/>
        </p:nvSpPr>
        <p:spPr>
          <a:xfrm>
            <a:off x="4764013" y="4264085"/>
            <a:ext cx="172720" cy="172720"/>
          </a:xfrm>
          <a:custGeom>
            <a:avLst/>
            <a:gdLst/>
            <a:ahLst/>
            <a:cxnLst/>
            <a:rect l="l" t="t" r="r" b="b"/>
            <a:pathLst>
              <a:path w="172720" h="172720">
                <a:moveTo>
                  <a:pt x="86271" y="0"/>
                </a:moveTo>
                <a:lnTo>
                  <a:pt x="52688" y="6781"/>
                </a:lnTo>
                <a:lnTo>
                  <a:pt x="25266" y="25273"/>
                </a:lnTo>
                <a:lnTo>
                  <a:pt x="6779" y="52699"/>
                </a:lnTo>
                <a:lnTo>
                  <a:pt x="0" y="86283"/>
                </a:lnTo>
                <a:lnTo>
                  <a:pt x="6779" y="119866"/>
                </a:lnTo>
                <a:lnTo>
                  <a:pt x="25266" y="147288"/>
                </a:lnTo>
                <a:lnTo>
                  <a:pt x="52688" y="165775"/>
                </a:lnTo>
                <a:lnTo>
                  <a:pt x="86271" y="172554"/>
                </a:lnTo>
                <a:lnTo>
                  <a:pt x="119853" y="165775"/>
                </a:lnTo>
                <a:lnTo>
                  <a:pt x="147275" y="147288"/>
                </a:lnTo>
                <a:lnTo>
                  <a:pt x="165763" y="119866"/>
                </a:lnTo>
                <a:lnTo>
                  <a:pt x="172542" y="86283"/>
                </a:lnTo>
                <a:lnTo>
                  <a:pt x="165763" y="52699"/>
                </a:lnTo>
                <a:lnTo>
                  <a:pt x="147275" y="25273"/>
                </a:lnTo>
                <a:lnTo>
                  <a:pt x="119853" y="6781"/>
                </a:lnTo>
                <a:lnTo>
                  <a:pt x="86271" y="0"/>
                </a:lnTo>
                <a:close/>
              </a:path>
            </a:pathLst>
          </a:custGeom>
          <a:solidFill>
            <a:srgbClr val="58595B"/>
          </a:solidFill>
        </p:spPr>
        <p:txBody>
          <a:bodyPr wrap="square" lIns="0" tIns="0" rIns="0" bIns="0" rtlCol="0"/>
          <a:lstStyle/>
          <a:p>
            <a:endParaRPr/>
          </a:p>
        </p:txBody>
      </p:sp>
      <p:sp>
        <p:nvSpPr>
          <p:cNvPr id="44" name="object 44"/>
          <p:cNvSpPr/>
          <p:nvPr/>
        </p:nvSpPr>
        <p:spPr>
          <a:xfrm>
            <a:off x="4764013" y="4264085"/>
            <a:ext cx="172720" cy="172720"/>
          </a:xfrm>
          <a:custGeom>
            <a:avLst/>
            <a:gdLst/>
            <a:ahLst/>
            <a:cxnLst/>
            <a:rect l="l" t="t" r="r" b="b"/>
            <a:pathLst>
              <a:path w="172720" h="172720">
                <a:moveTo>
                  <a:pt x="86271" y="172554"/>
                </a:moveTo>
                <a:lnTo>
                  <a:pt x="119853" y="165775"/>
                </a:lnTo>
                <a:lnTo>
                  <a:pt x="147275" y="147288"/>
                </a:lnTo>
                <a:lnTo>
                  <a:pt x="165763" y="119866"/>
                </a:lnTo>
                <a:lnTo>
                  <a:pt x="172542" y="86283"/>
                </a:lnTo>
                <a:lnTo>
                  <a:pt x="165763" y="52699"/>
                </a:lnTo>
                <a:lnTo>
                  <a:pt x="147275" y="25273"/>
                </a:lnTo>
                <a:lnTo>
                  <a:pt x="119853" y="6781"/>
                </a:lnTo>
                <a:lnTo>
                  <a:pt x="86271" y="0"/>
                </a:lnTo>
                <a:lnTo>
                  <a:pt x="52688" y="6781"/>
                </a:lnTo>
                <a:lnTo>
                  <a:pt x="25266" y="25273"/>
                </a:lnTo>
                <a:lnTo>
                  <a:pt x="6779" y="52699"/>
                </a:lnTo>
                <a:lnTo>
                  <a:pt x="0" y="86283"/>
                </a:lnTo>
                <a:lnTo>
                  <a:pt x="6779" y="119866"/>
                </a:lnTo>
                <a:lnTo>
                  <a:pt x="25266" y="147288"/>
                </a:lnTo>
                <a:lnTo>
                  <a:pt x="52688" y="165775"/>
                </a:lnTo>
                <a:lnTo>
                  <a:pt x="86271" y="172554"/>
                </a:lnTo>
                <a:close/>
              </a:path>
            </a:pathLst>
          </a:custGeom>
          <a:ln w="17780">
            <a:solidFill>
              <a:srgbClr val="C9CACC"/>
            </a:solidFill>
          </a:ln>
        </p:spPr>
        <p:txBody>
          <a:bodyPr wrap="square" lIns="0" tIns="0" rIns="0" bIns="0" rtlCol="0"/>
          <a:lstStyle/>
          <a:p>
            <a:endParaRPr/>
          </a:p>
        </p:txBody>
      </p:sp>
      <p:sp>
        <p:nvSpPr>
          <p:cNvPr id="45" name="object 45"/>
          <p:cNvSpPr txBox="1"/>
          <p:nvPr/>
        </p:nvSpPr>
        <p:spPr>
          <a:xfrm>
            <a:off x="4239860" y="4266361"/>
            <a:ext cx="648335" cy="186690"/>
          </a:xfrm>
          <a:prstGeom prst="rect">
            <a:avLst/>
          </a:prstGeom>
        </p:spPr>
        <p:txBody>
          <a:bodyPr vert="horz" wrap="square" lIns="0" tIns="0" rIns="0" bIns="0" rtlCol="0">
            <a:spAutoFit/>
          </a:bodyPr>
          <a:lstStyle/>
          <a:p>
            <a:pPr marL="12700">
              <a:lnSpc>
                <a:spcPct val="100000"/>
              </a:lnSpc>
            </a:pPr>
            <a:r>
              <a:rPr sz="1000" spc="20" dirty="0">
                <a:solidFill>
                  <a:srgbClr val="58595B"/>
                </a:solidFill>
                <a:latin typeface="Arial"/>
                <a:cs typeface="Arial"/>
              </a:rPr>
              <a:t>position </a:t>
            </a:r>
            <a:r>
              <a:rPr sz="1000" spc="210" dirty="0">
                <a:solidFill>
                  <a:srgbClr val="58595B"/>
                </a:solidFill>
                <a:latin typeface="Arial"/>
                <a:cs typeface="Arial"/>
              </a:rPr>
              <a:t> </a:t>
            </a:r>
            <a:r>
              <a:rPr sz="1050" spc="-82" baseline="3968" dirty="0">
                <a:solidFill>
                  <a:srgbClr val="FFFFFF"/>
                </a:solidFill>
                <a:latin typeface="Lucida Sans"/>
                <a:cs typeface="Lucida Sans"/>
              </a:rPr>
              <a:t>5</a:t>
            </a:r>
            <a:endParaRPr sz="1050" baseline="3968">
              <a:latin typeface="Lucida Sans"/>
              <a:cs typeface="Lucida Sans"/>
            </a:endParaRPr>
          </a:p>
        </p:txBody>
      </p:sp>
      <p:sp>
        <p:nvSpPr>
          <p:cNvPr id="46" name="object 46"/>
          <p:cNvSpPr/>
          <p:nvPr/>
        </p:nvSpPr>
        <p:spPr>
          <a:xfrm>
            <a:off x="6988333" y="4264085"/>
            <a:ext cx="172720" cy="172720"/>
          </a:xfrm>
          <a:custGeom>
            <a:avLst/>
            <a:gdLst/>
            <a:ahLst/>
            <a:cxnLst/>
            <a:rect l="l" t="t" r="r" b="b"/>
            <a:pathLst>
              <a:path w="172720" h="172720">
                <a:moveTo>
                  <a:pt x="86271" y="0"/>
                </a:moveTo>
                <a:lnTo>
                  <a:pt x="52688" y="6781"/>
                </a:lnTo>
                <a:lnTo>
                  <a:pt x="25266" y="25273"/>
                </a:lnTo>
                <a:lnTo>
                  <a:pt x="6779" y="52699"/>
                </a:lnTo>
                <a:lnTo>
                  <a:pt x="0" y="86283"/>
                </a:lnTo>
                <a:lnTo>
                  <a:pt x="6779" y="119866"/>
                </a:lnTo>
                <a:lnTo>
                  <a:pt x="25266" y="147288"/>
                </a:lnTo>
                <a:lnTo>
                  <a:pt x="52688" y="165775"/>
                </a:lnTo>
                <a:lnTo>
                  <a:pt x="86271" y="172554"/>
                </a:lnTo>
                <a:lnTo>
                  <a:pt x="119853" y="165775"/>
                </a:lnTo>
                <a:lnTo>
                  <a:pt x="147275" y="147288"/>
                </a:lnTo>
                <a:lnTo>
                  <a:pt x="165763" y="119866"/>
                </a:lnTo>
                <a:lnTo>
                  <a:pt x="172542" y="86283"/>
                </a:lnTo>
                <a:lnTo>
                  <a:pt x="165763" y="52699"/>
                </a:lnTo>
                <a:lnTo>
                  <a:pt x="147275" y="25273"/>
                </a:lnTo>
                <a:lnTo>
                  <a:pt x="119853" y="6781"/>
                </a:lnTo>
                <a:lnTo>
                  <a:pt x="86271" y="0"/>
                </a:lnTo>
                <a:close/>
              </a:path>
            </a:pathLst>
          </a:custGeom>
          <a:solidFill>
            <a:srgbClr val="D71920"/>
          </a:solidFill>
        </p:spPr>
        <p:txBody>
          <a:bodyPr wrap="square" lIns="0" tIns="0" rIns="0" bIns="0" rtlCol="0"/>
          <a:lstStyle/>
          <a:p>
            <a:endParaRPr/>
          </a:p>
        </p:txBody>
      </p:sp>
      <p:sp>
        <p:nvSpPr>
          <p:cNvPr id="47" name="object 47"/>
          <p:cNvSpPr/>
          <p:nvPr/>
        </p:nvSpPr>
        <p:spPr>
          <a:xfrm>
            <a:off x="6988333" y="4264085"/>
            <a:ext cx="172720" cy="172720"/>
          </a:xfrm>
          <a:custGeom>
            <a:avLst/>
            <a:gdLst/>
            <a:ahLst/>
            <a:cxnLst/>
            <a:rect l="l" t="t" r="r" b="b"/>
            <a:pathLst>
              <a:path w="172720" h="172720">
                <a:moveTo>
                  <a:pt x="86271" y="172554"/>
                </a:moveTo>
                <a:lnTo>
                  <a:pt x="119853" y="165775"/>
                </a:lnTo>
                <a:lnTo>
                  <a:pt x="147275" y="147288"/>
                </a:lnTo>
                <a:lnTo>
                  <a:pt x="165763" y="119866"/>
                </a:lnTo>
                <a:lnTo>
                  <a:pt x="172542" y="86283"/>
                </a:lnTo>
                <a:lnTo>
                  <a:pt x="165763" y="52699"/>
                </a:lnTo>
                <a:lnTo>
                  <a:pt x="147275" y="25273"/>
                </a:lnTo>
                <a:lnTo>
                  <a:pt x="119853" y="6781"/>
                </a:lnTo>
                <a:lnTo>
                  <a:pt x="86271" y="0"/>
                </a:lnTo>
                <a:lnTo>
                  <a:pt x="52688" y="6781"/>
                </a:lnTo>
                <a:lnTo>
                  <a:pt x="25266" y="25273"/>
                </a:lnTo>
                <a:lnTo>
                  <a:pt x="6779" y="52699"/>
                </a:lnTo>
                <a:lnTo>
                  <a:pt x="0" y="86283"/>
                </a:lnTo>
                <a:lnTo>
                  <a:pt x="6779" y="119866"/>
                </a:lnTo>
                <a:lnTo>
                  <a:pt x="25266" y="147288"/>
                </a:lnTo>
                <a:lnTo>
                  <a:pt x="52688" y="165775"/>
                </a:lnTo>
                <a:lnTo>
                  <a:pt x="86271" y="172554"/>
                </a:lnTo>
                <a:close/>
              </a:path>
            </a:pathLst>
          </a:custGeom>
          <a:ln w="17780">
            <a:solidFill>
              <a:srgbClr val="F2B7A2"/>
            </a:solidFill>
          </a:ln>
        </p:spPr>
        <p:txBody>
          <a:bodyPr wrap="square" lIns="0" tIns="0" rIns="0" bIns="0" rtlCol="0"/>
          <a:lstStyle/>
          <a:p>
            <a:endParaRPr/>
          </a:p>
        </p:txBody>
      </p:sp>
      <p:sp>
        <p:nvSpPr>
          <p:cNvPr id="48" name="object 48"/>
          <p:cNvSpPr txBox="1"/>
          <p:nvPr/>
        </p:nvSpPr>
        <p:spPr>
          <a:xfrm>
            <a:off x="6464179" y="4266361"/>
            <a:ext cx="648335" cy="186690"/>
          </a:xfrm>
          <a:prstGeom prst="rect">
            <a:avLst/>
          </a:prstGeom>
        </p:spPr>
        <p:txBody>
          <a:bodyPr vert="horz" wrap="square" lIns="0" tIns="0" rIns="0" bIns="0" rtlCol="0">
            <a:spAutoFit/>
          </a:bodyPr>
          <a:lstStyle/>
          <a:p>
            <a:pPr marL="12700">
              <a:lnSpc>
                <a:spcPct val="100000"/>
              </a:lnSpc>
            </a:pPr>
            <a:r>
              <a:rPr sz="1000" spc="20" dirty="0">
                <a:solidFill>
                  <a:srgbClr val="58595B"/>
                </a:solidFill>
                <a:latin typeface="Arial"/>
                <a:cs typeface="Arial"/>
              </a:rPr>
              <a:t>position </a:t>
            </a:r>
            <a:r>
              <a:rPr sz="1000" spc="210" dirty="0">
                <a:solidFill>
                  <a:srgbClr val="58595B"/>
                </a:solidFill>
                <a:latin typeface="Arial"/>
                <a:cs typeface="Arial"/>
              </a:rPr>
              <a:t> </a:t>
            </a:r>
            <a:r>
              <a:rPr sz="1050" spc="-82" baseline="3968" dirty="0">
                <a:solidFill>
                  <a:srgbClr val="FFFFFF"/>
                </a:solidFill>
                <a:latin typeface="Lucida Sans"/>
                <a:cs typeface="Lucida Sans"/>
              </a:rPr>
              <a:t>6</a:t>
            </a:r>
            <a:endParaRPr sz="1050" baseline="3968">
              <a:latin typeface="Lucida Sans"/>
              <a:cs typeface="Lucida Sans"/>
            </a:endParaRPr>
          </a:p>
        </p:txBody>
      </p:sp>
      <p:sp>
        <p:nvSpPr>
          <p:cNvPr id="49" name="object 49"/>
          <p:cNvSpPr/>
          <p:nvPr/>
        </p:nvSpPr>
        <p:spPr>
          <a:xfrm>
            <a:off x="2028239" y="4036763"/>
            <a:ext cx="6493510" cy="0"/>
          </a:xfrm>
          <a:custGeom>
            <a:avLst/>
            <a:gdLst/>
            <a:ahLst/>
            <a:cxnLst/>
            <a:rect l="l" t="t" r="r" b="b"/>
            <a:pathLst>
              <a:path w="6493509">
                <a:moveTo>
                  <a:pt x="0" y="0"/>
                </a:moveTo>
                <a:lnTo>
                  <a:pt x="6492963" y="0"/>
                </a:lnTo>
              </a:path>
            </a:pathLst>
          </a:custGeom>
          <a:ln w="6350">
            <a:solidFill>
              <a:srgbClr val="B8BABC"/>
            </a:solidFill>
          </a:ln>
        </p:spPr>
        <p:txBody>
          <a:bodyPr wrap="square" lIns="0" tIns="0" rIns="0" bIns="0" rtlCol="0"/>
          <a:lstStyle/>
          <a:p>
            <a:endParaRPr/>
          </a:p>
        </p:txBody>
      </p:sp>
      <p:sp>
        <p:nvSpPr>
          <p:cNvPr id="50" name="object 50"/>
          <p:cNvSpPr txBox="1"/>
          <p:nvPr/>
        </p:nvSpPr>
        <p:spPr>
          <a:xfrm>
            <a:off x="2015539" y="3554761"/>
            <a:ext cx="1530350" cy="360045"/>
          </a:xfrm>
          <a:prstGeom prst="rect">
            <a:avLst/>
          </a:prstGeom>
        </p:spPr>
        <p:txBody>
          <a:bodyPr vert="horz" wrap="square" lIns="0" tIns="0" rIns="0" bIns="0" rtlCol="0">
            <a:spAutoFit/>
          </a:bodyPr>
          <a:lstStyle/>
          <a:p>
            <a:pPr marL="12700">
              <a:lnSpc>
                <a:spcPct val="100000"/>
              </a:lnSpc>
            </a:pPr>
            <a:r>
              <a:rPr sz="2000" spc="-114" dirty="0">
                <a:solidFill>
                  <a:srgbClr val="58595B"/>
                </a:solidFill>
                <a:latin typeface="Lucida Sans"/>
                <a:cs typeface="Lucida Sans"/>
              </a:rPr>
              <a:t>existing</a:t>
            </a:r>
            <a:r>
              <a:rPr sz="2000" spc="-165" dirty="0">
                <a:solidFill>
                  <a:srgbClr val="58595B"/>
                </a:solidFill>
                <a:latin typeface="Lucida Sans"/>
                <a:cs typeface="Lucida Sans"/>
              </a:rPr>
              <a:t> </a:t>
            </a:r>
            <a:r>
              <a:rPr sz="2000" spc="-135" dirty="0">
                <a:solidFill>
                  <a:srgbClr val="58595B"/>
                </a:solidFill>
                <a:latin typeface="Lucida Sans"/>
                <a:cs typeface="Lucida Sans"/>
              </a:rPr>
              <a:t>mark</a:t>
            </a:r>
            <a:endParaRPr sz="2000">
              <a:latin typeface="Lucida Sans"/>
              <a:cs typeface="Lucida Sans"/>
            </a:endParaRPr>
          </a:p>
        </p:txBody>
      </p:sp>
      <p:sp>
        <p:nvSpPr>
          <p:cNvPr id="51" name="object 51"/>
          <p:cNvSpPr txBox="1"/>
          <p:nvPr/>
        </p:nvSpPr>
        <p:spPr>
          <a:xfrm>
            <a:off x="4239860" y="3554761"/>
            <a:ext cx="1530985" cy="360045"/>
          </a:xfrm>
          <a:prstGeom prst="rect">
            <a:avLst/>
          </a:prstGeom>
        </p:spPr>
        <p:txBody>
          <a:bodyPr vert="horz" wrap="square" lIns="0" tIns="0" rIns="0" bIns="0" rtlCol="0">
            <a:spAutoFit/>
          </a:bodyPr>
          <a:lstStyle/>
          <a:p>
            <a:pPr marL="12700">
              <a:lnSpc>
                <a:spcPct val="100000"/>
              </a:lnSpc>
            </a:pPr>
            <a:r>
              <a:rPr sz="2000" spc="-70" dirty="0">
                <a:solidFill>
                  <a:srgbClr val="58595B"/>
                </a:solidFill>
                <a:latin typeface="Lucida Sans"/>
                <a:cs typeface="Lucida Sans"/>
              </a:rPr>
              <a:t>evolved</a:t>
            </a:r>
            <a:r>
              <a:rPr sz="2000" spc="-204" dirty="0">
                <a:solidFill>
                  <a:srgbClr val="58595B"/>
                </a:solidFill>
                <a:latin typeface="Lucida Sans"/>
                <a:cs typeface="Lucida Sans"/>
              </a:rPr>
              <a:t> </a:t>
            </a:r>
            <a:r>
              <a:rPr sz="2000" spc="-135" dirty="0">
                <a:solidFill>
                  <a:srgbClr val="58595B"/>
                </a:solidFill>
                <a:latin typeface="Lucida Sans"/>
                <a:cs typeface="Lucida Sans"/>
              </a:rPr>
              <a:t>mark</a:t>
            </a:r>
            <a:endParaRPr sz="2000">
              <a:latin typeface="Lucida Sans"/>
              <a:cs typeface="Lucida Sans"/>
            </a:endParaRPr>
          </a:p>
        </p:txBody>
      </p:sp>
      <p:sp>
        <p:nvSpPr>
          <p:cNvPr id="52" name="object 52"/>
          <p:cNvSpPr txBox="1"/>
          <p:nvPr/>
        </p:nvSpPr>
        <p:spPr>
          <a:xfrm>
            <a:off x="6464179" y="3554761"/>
            <a:ext cx="1123950" cy="360045"/>
          </a:xfrm>
          <a:prstGeom prst="rect">
            <a:avLst/>
          </a:prstGeom>
        </p:spPr>
        <p:txBody>
          <a:bodyPr vert="horz" wrap="square" lIns="0" tIns="0" rIns="0" bIns="0" rtlCol="0">
            <a:spAutoFit/>
          </a:bodyPr>
          <a:lstStyle/>
          <a:p>
            <a:pPr marL="12700">
              <a:lnSpc>
                <a:spcPct val="100000"/>
              </a:lnSpc>
            </a:pPr>
            <a:r>
              <a:rPr sz="2000" spc="-70" dirty="0">
                <a:solidFill>
                  <a:srgbClr val="58595B"/>
                </a:solidFill>
                <a:latin typeface="Lucida Sans"/>
                <a:cs typeface="Lucida Sans"/>
              </a:rPr>
              <a:t>new</a:t>
            </a:r>
            <a:r>
              <a:rPr sz="2000" spc="-204" dirty="0">
                <a:solidFill>
                  <a:srgbClr val="58595B"/>
                </a:solidFill>
                <a:latin typeface="Lucida Sans"/>
                <a:cs typeface="Lucida Sans"/>
              </a:rPr>
              <a:t> </a:t>
            </a:r>
            <a:r>
              <a:rPr sz="2000" spc="-135" dirty="0">
                <a:solidFill>
                  <a:srgbClr val="58595B"/>
                </a:solidFill>
                <a:latin typeface="Lucida Sans"/>
                <a:cs typeface="Lucida Sans"/>
              </a:rPr>
              <a:t>mark</a:t>
            </a:r>
            <a:endParaRPr sz="2000">
              <a:latin typeface="Lucida Sans"/>
              <a:cs typeface="Lucida Sans"/>
            </a:endParaRPr>
          </a:p>
        </p:txBody>
      </p:sp>
      <p:sp>
        <p:nvSpPr>
          <p:cNvPr id="53" name="object 53"/>
          <p:cNvSpPr/>
          <p:nvPr/>
        </p:nvSpPr>
        <p:spPr>
          <a:xfrm>
            <a:off x="2539694" y="3400085"/>
            <a:ext cx="172720" cy="172720"/>
          </a:xfrm>
          <a:custGeom>
            <a:avLst/>
            <a:gdLst/>
            <a:ahLst/>
            <a:cxnLst/>
            <a:rect l="l" t="t" r="r" b="b"/>
            <a:pathLst>
              <a:path w="172719" h="172720">
                <a:moveTo>
                  <a:pt x="86271" y="0"/>
                </a:moveTo>
                <a:lnTo>
                  <a:pt x="52688" y="6781"/>
                </a:lnTo>
                <a:lnTo>
                  <a:pt x="25266" y="25273"/>
                </a:lnTo>
                <a:lnTo>
                  <a:pt x="6779" y="52699"/>
                </a:lnTo>
                <a:lnTo>
                  <a:pt x="0" y="86283"/>
                </a:lnTo>
                <a:lnTo>
                  <a:pt x="6779" y="119866"/>
                </a:lnTo>
                <a:lnTo>
                  <a:pt x="25266" y="147288"/>
                </a:lnTo>
                <a:lnTo>
                  <a:pt x="52688" y="165775"/>
                </a:lnTo>
                <a:lnTo>
                  <a:pt x="86271" y="172554"/>
                </a:lnTo>
                <a:lnTo>
                  <a:pt x="119853" y="165775"/>
                </a:lnTo>
                <a:lnTo>
                  <a:pt x="147275" y="147288"/>
                </a:lnTo>
                <a:lnTo>
                  <a:pt x="165763" y="119866"/>
                </a:lnTo>
                <a:lnTo>
                  <a:pt x="172542" y="86283"/>
                </a:lnTo>
                <a:lnTo>
                  <a:pt x="165763" y="52699"/>
                </a:lnTo>
                <a:lnTo>
                  <a:pt x="147275" y="25273"/>
                </a:lnTo>
                <a:lnTo>
                  <a:pt x="119853" y="6781"/>
                </a:lnTo>
                <a:lnTo>
                  <a:pt x="86271" y="0"/>
                </a:lnTo>
                <a:close/>
              </a:path>
            </a:pathLst>
          </a:custGeom>
          <a:solidFill>
            <a:srgbClr val="58595B"/>
          </a:solidFill>
        </p:spPr>
        <p:txBody>
          <a:bodyPr wrap="square" lIns="0" tIns="0" rIns="0" bIns="0" rtlCol="0"/>
          <a:lstStyle/>
          <a:p>
            <a:endParaRPr/>
          </a:p>
        </p:txBody>
      </p:sp>
      <p:sp>
        <p:nvSpPr>
          <p:cNvPr id="54" name="object 54"/>
          <p:cNvSpPr/>
          <p:nvPr/>
        </p:nvSpPr>
        <p:spPr>
          <a:xfrm>
            <a:off x="2539694" y="3400085"/>
            <a:ext cx="172720" cy="172720"/>
          </a:xfrm>
          <a:custGeom>
            <a:avLst/>
            <a:gdLst/>
            <a:ahLst/>
            <a:cxnLst/>
            <a:rect l="l" t="t" r="r" b="b"/>
            <a:pathLst>
              <a:path w="172719" h="172720">
                <a:moveTo>
                  <a:pt x="86271" y="172554"/>
                </a:moveTo>
                <a:lnTo>
                  <a:pt x="119853" y="165775"/>
                </a:lnTo>
                <a:lnTo>
                  <a:pt x="147275" y="147288"/>
                </a:lnTo>
                <a:lnTo>
                  <a:pt x="165763" y="119866"/>
                </a:lnTo>
                <a:lnTo>
                  <a:pt x="172542" y="86283"/>
                </a:lnTo>
                <a:lnTo>
                  <a:pt x="165763" y="52699"/>
                </a:lnTo>
                <a:lnTo>
                  <a:pt x="147275" y="25273"/>
                </a:lnTo>
                <a:lnTo>
                  <a:pt x="119853" y="6781"/>
                </a:lnTo>
                <a:lnTo>
                  <a:pt x="86271" y="0"/>
                </a:lnTo>
                <a:lnTo>
                  <a:pt x="52688" y="6781"/>
                </a:lnTo>
                <a:lnTo>
                  <a:pt x="25266" y="25273"/>
                </a:lnTo>
                <a:lnTo>
                  <a:pt x="6779" y="52699"/>
                </a:lnTo>
                <a:lnTo>
                  <a:pt x="0" y="86283"/>
                </a:lnTo>
                <a:lnTo>
                  <a:pt x="6779" y="119866"/>
                </a:lnTo>
                <a:lnTo>
                  <a:pt x="25266" y="147288"/>
                </a:lnTo>
                <a:lnTo>
                  <a:pt x="52688" y="165775"/>
                </a:lnTo>
                <a:lnTo>
                  <a:pt x="86271" y="172554"/>
                </a:lnTo>
                <a:close/>
              </a:path>
            </a:pathLst>
          </a:custGeom>
          <a:ln w="17780">
            <a:solidFill>
              <a:srgbClr val="C9CACC"/>
            </a:solidFill>
          </a:ln>
        </p:spPr>
        <p:txBody>
          <a:bodyPr wrap="square" lIns="0" tIns="0" rIns="0" bIns="0" rtlCol="0"/>
          <a:lstStyle/>
          <a:p>
            <a:endParaRPr/>
          </a:p>
        </p:txBody>
      </p:sp>
      <p:sp>
        <p:nvSpPr>
          <p:cNvPr id="55" name="object 55"/>
          <p:cNvSpPr txBox="1"/>
          <p:nvPr/>
        </p:nvSpPr>
        <p:spPr>
          <a:xfrm>
            <a:off x="2015539" y="3402361"/>
            <a:ext cx="648335" cy="186690"/>
          </a:xfrm>
          <a:prstGeom prst="rect">
            <a:avLst/>
          </a:prstGeom>
        </p:spPr>
        <p:txBody>
          <a:bodyPr vert="horz" wrap="square" lIns="0" tIns="0" rIns="0" bIns="0" rtlCol="0">
            <a:spAutoFit/>
          </a:bodyPr>
          <a:lstStyle/>
          <a:p>
            <a:pPr marL="12700">
              <a:lnSpc>
                <a:spcPct val="100000"/>
              </a:lnSpc>
            </a:pPr>
            <a:r>
              <a:rPr sz="1000" spc="20" dirty="0">
                <a:solidFill>
                  <a:srgbClr val="58595B"/>
                </a:solidFill>
                <a:latin typeface="Arial"/>
                <a:cs typeface="Arial"/>
              </a:rPr>
              <a:t>position </a:t>
            </a:r>
            <a:r>
              <a:rPr sz="1000" spc="210" dirty="0">
                <a:solidFill>
                  <a:srgbClr val="58595B"/>
                </a:solidFill>
                <a:latin typeface="Arial"/>
                <a:cs typeface="Arial"/>
              </a:rPr>
              <a:t> </a:t>
            </a:r>
            <a:r>
              <a:rPr sz="1050" spc="-82" baseline="3968" dirty="0">
                <a:solidFill>
                  <a:srgbClr val="FFFFFF"/>
                </a:solidFill>
                <a:latin typeface="Lucida Sans"/>
                <a:cs typeface="Lucida Sans"/>
              </a:rPr>
              <a:t>1</a:t>
            </a:r>
            <a:endParaRPr sz="1050" baseline="3968">
              <a:latin typeface="Lucida Sans"/>
              <a:cs typeface="Lucida Sans"/>
            </a:endParaRPr>
          </a:p>
        </p:txBody>
      </p:sp>
      <p:sp>
        <p:nvSpPr>
          <p:cNvPr id="56" name="object 56"/>
          <p:cNvSpPr/>
          <p:nvPr/>
        </p:nvSpPr>
        <p:spPr>
          <a:xfrm>
            <a:off x="4764013" y="3400085"/>
            <a:ext cx="172720" cy="172720"/>
          </a:xfrm>
          <a:custGeom>
            <a:avLst/>
            <a:gdLst/>
            <a:ahLst/>
            <a:cxnLst/>
            <a:rect l="l" t="t" r="r" b="b"/>
            <a:pathLst>
              <a:path w="172720" h="172720">
                <a:moveTo>
                  <a:pt x="86271" y="0"/>
                </a:moveTo>
                <a:lnTo>
                  <a:pt x="52688" y="6781"/>
                </a:lnTo>
                <a:lnTo>
                  <a:pt x="25266" y="25273"/>
                </a:lnTo>
                <a:lnTo>
                  <a:pt x="6779" y="52699"/>
                </a:lnTo>
                <a:lnTo>
                  <a:pt x="0" y="86283"/>
                </a:lnTo>
                <a:lnTo>
                  <a:pt x="6779" y="119866"/>
                </a:lnTo>
                <a:lnTo>
                  <a:pt x="25266" y="147288"/>
                </a:lnTo>
                <a:lnTo>
                  <a:pt x="52688" y="165775"/>
                </a:lnTo>
                <a:lnTo>
                  <a:pt x="86271" y="172554"/>
                </a:lnTo>
                <a:lnTo>
                  <a:pt x="119853" y="165775"/>
                </a:lnTo>
                <a:lnTo>
                  <a:pt x="147275" y="147288"/>
                </a:lnTo>
                <a:lnTo>
                  <a:pt x="165763" y="119866"/>
                </a:lnTo>
                <a:lnTo>
                  <a:pt x="172542" y="86283"/>
                </a:lnTo>
                <a:lnTo>
                  <a:pt x="165763" y="52699"/>
                </a:lnTo>
                <a:lnTo>
                  <a:pt x="147275" y="25273"/>
                </a:lnTo>
                <a:lnTo>
                  <a:pt x="119853" y="6781"/>
                </a:lnTo>
                <a:lnTo>
                  <a:pt x="86271" y="0"/>
                </a:lnTo>
                <a:close/>
              </a:path>
            </a:pathLst>
          </a:custGeom>
          <a:solidFill>
            <a:srgbClr val="58595B"/>
          </a:solidFill>
        </p:spPr>
        <p:txBody>
          <a:bodyPr wrap="square" lIns="0" tIns="0" rIns="0" bIns="0" rtlCol="0"/>
          <a:lstStyle/>
          <a:p>
            <a:endParaRPr/>
          </a:p>
        </p:txBody>
      </p:sp>
      <p:sp>
        <p:nvSpPr>
          <p:cNvPr id="57" name="object 57"/>
          <p:cNvSpPr/>
          <p:nvPr/>
        </p:nvSpPr>
        <p:spPr>
          <a:xfrm>
            <a:off x="4764013" y="3400085"/>
            <a:ext cx="172720" cy="172720"/>
          </a:xfrm>
          <a:custGeom>
            <a:avLst/>
            <a:gdLst/>
            <a:ahLst/>
            <a:cxnLst/>
            <a:rect l="l" t="t" r="r" b="b"/>
            <a:pathLst>
              <a:path w="172720" h="172720">
                <a:moveTo>
                  <a:pt x="86271" y="172554"/>
                </a:moveTo>
                <a:lnTo>
                  <a:pt x="119853" y="165775"/>
                </a:lnTo>
                <a:lnTo>
                  <a:pt x="147275" y="147288"/>
                </a:lnTo>
                <a:lnTo>
                  <a:pt x="165763" y="119866"/>
                </a:lnTo>
                <a:lnTo>
                  <a:pt x="172542" y="86283"/>
                </a:lnTo>
                <a:lnTo>
                  <a:pt x="165763" y="52699"/>
                </a:lnTo>
                <a:lnTo>
                  <a:pt x="147275" y="25273"/>
                </a:lnTo>
                <a:lnTo>
                  <a:pt x="119853" y="6781"/>
                </a:lnTo>
                <a:lnTo>
                  <a:pt x="86271" y="0"/>
                </a:lnTo>
                <a:lnTo>
                  <a:pt x="52688" y="6781"/>
                </a:lnTo>
                <a:lnTo>
                  <a:pt x="25266" y="25273"/>
                </a:lnTo>
                <a:lnTo>
                  <a:pt x="6779" y="52699"/>
                </a:lnTo>
                <a:lnTo>
                  <a:pt x="0" y="86283"/>
                </a:lnTo>
                <a:lnTo>
                  <a:pt x="6779" y="119866"/>
                </a:lnTo>
                <a:lnTo>
                  <a:pt x="25266" y="147288"/>
                </a:lnTo>
                <a:lnTo>
                  <a:pt x="52688" y="165775"/>
                </a:lnTo>
                <a:lnTo>
                  <a:pt x="86271" y="172554"/>
                </a:lnTo>
                <a:close/>
              </a:path>
            </a:pathLst>
          </a:custGeom>
          <a:ln w="17780">
            <a:solidFill>
              <a:srgbClr val="C9CACC"/>
            </a:solidFill>
          </a:ln>
        </p:spPr>
        <p:txBody>
          <a:bodyPr wrap="square" lIns="0" tIns="0" rIns="0" bIns="0" rtlCol="0"/>
          <a:lstStyle/>
          <a:p>
            <a:endParaRPr/>
          </a:p>
        </p:txBody>
      </p:sp>
      <p:sp>
        <p:nvSpPr>
          <p:cNvPr id="58" name="object 58"/>
          <p:cNvSpPr txBox="1"/>
          <p:nvPr/>
        </p:nvSpPr>
        <p:spPr>
          <a:xfrm>
            <a:off x="4239860" y="3402361"/>
            <a:ext cx="648335" cy="186690"/>
          </a:xfrm>
          <a:prstGeom prst="rect">
            <a:avLst/>
          </a:prstGeom>
        </p:spPr>
        <p:txBody>
          <a:bodyPr vert="horz" wrap="square" lIns="0" tIns="0" rIns="0" bIns="0" rtlCol="0">
            <a:spAutoFit/>
          </a:bodyPr>
          <a:lstStyle/>
          <a:p>
            <a:pPr marL="12700">
              <a:lnSpc>
                <a:spcPct val="100000"/>
              </a:lnSpc>
            </a:pPr>
            <a:r>
              <a:rPr sz="1000" spc="20" dirty="0">
                <a:solidFill>
                  <a:srgbClr val="58595B"/>
                </a:solidFill>
                <a:latin typeface="Arial"/>
                <a:cs typeface="Arial"/>
              </a:rPr>
              <a:t>position </a:t>
            </a:r>
            <a:r>
              <a:rPr sz="1000" spc="210" dirty="0">
                <a:solidFill>
                  <a:srgbClr val="58595B"/>
                </a:solidFill>
                <a:latin typeface="Arial"/>
                <a:cs typeface="Arial"/>
              </a:rPr>
              <a:t> </a:t>
            </a:r>
            <a:r>
              <a:rPr sz="1050" spc="-82" baseline="3968" dirty="0">
                <a:solidFill>
                  <a:srgbClr val="FFFFFF"/>
                </a:solidFill>
                <a:latin typeface="Lucida Sans"/>
                <a:cs typeface="Lucida Sans"/>
              </a:rPr>
              <a:t>2</a:t>
            </a:r>
            <a:endParaRPr sz="1050" baseline="3968">
              <a:latin typeface="Lucida Sans"/>
              <a:cs typeface="Lucida Sans"/>
            </a:endParaRPr>
          </a:p>
        </p:txBody>
      </p:sp>
      <p:sp>
        <p:nvSpPr>
          <p:cNvPr id="59" name="object 59"/>
          <p:cNvSpPr/>
          <p:nvPr/>
        </p:nvSpPr>
        <p:spPr>
          <a:xfrm>
            <a:off x="6988333" y="3400085"/>
            <a:ext cx="172720" cy="172720"/>
          </a:xfrm>
          <a:custGeom>
            <a:avLst/>
            <a:gdLst/>
            <a:ahLst/>
            <a:cxnLst/>
            <a:rect l="l" t="t" r="r" b="b"/>
            <a:pathLst>
              <a:path w="172720" h="172720">
                <a:moveTo>
                  <a:pt x="86271" y="0"/>
                </a:moveTo>
                <a:lnTo>
                  <a:pt x="52688" y="6781"/>
                </a:lnTo>
                <a:lnTo>
                  <a:pt x="25266" y="25273"/>
                </a:lnTo>
                <a:lnTo>
                  <a:pt x="6779" y="52699"/>
                </a:lnTo>
                <a:lnTo>
                  <a:pt x="0" y="86283"/>
                </a:lnTo>
                <a:lnTo>
                  <a:pt x="6779" y="119866"/>
                </a:lnTo>
                <a:lnTo>
                  <a:pt x="25266" y="147288"/>
                </a:lnTo>
                <a:lnTo>
                  <a:pt x="52688" y="165775"/>
                </a:lnTo>
                <a:lnTo>
                  <a:pt x="86271" y="172554"/>
                </a:lnTo>
                <a:lnTo>
                  <a:pt x="119853" y="165775"/>
                </a:lnTo>
                <a:lnTo>
                  <a:pt x="147275" y="147288"/>
                </a:lnTo>
                <a:lnTo>
                  <a:pt x="165763" y="119866"/>
                </a:lnTo>
                <a:lnTo>
                  <a:pt x="172542" y="86283"/>
                </a:lnTo>
                <a:lnTo>
                  <a:pt x="165763" y="52699"/>
                </a:lnTo>
                <a:lnTo>
                  <a:pt x="147275" y="25273"/>
                </a:lnTo>
                <a:lnTo>
                  <a:pt x="119853" y="6781"/>
                </a:lnTo>
                <a:lnTo>
                  <a:pt x="86271" y="0"/>
                </a:lnTo>
                <a:close/>
              </a:path>
            </a:pathLst>
          </a:custGeom>
          <a:solidFill>
            <a:srgbClr val="D71920"/>
          </a:solidFill>
        </p:spPr>
        <p:txBody>
          <a:bodyPr wrap="square" lIns="0" tIns="0" rIns="0" bIns="0" rtlCol="0"/>
          <a:lstStyle/>
          <a:p>
            <a:endParaRPr/>
          </a:p>
        </p:txBody>
      </p:sp>
      <p:sp>
        <p:nvSpPr>
          <p:cNvPr id="60" name="object 60"/>
          <p:cNvSpPr/>
          <p:nvPr/>
        </p:nvSpPr>
        <p:spPr>
          <a:xfrm>
            <a:off x="6988333" y="3400085"/>
            <a:ext cx="172720" cy="172720"/>
          </a:xfrm>
          <a:custGeom>
            <a:avLst/>
            <a:gdLst/>
            <a:ahLst/>
            <a:cxnLst/>
            <a:rect l="l" t="t" r="r" b="b"/>
            <a:pathLst>
              <a:path w="172720" h="172720">
                <a:moveTo>
                  <a:pt x="86271" y="172554"/>
                </a:moveTo>
                <a:lnTo>
                  <a:pt x="119853" y="165775"/>
                </a:lnTo>
                <a:lnTo>
                  <a:pt x="147275" y="147288"/>
                </a:lnTo>
                <a:lnTo>
                  <a:pt x="165763" y="119866"/>
                </a:lnTo>
                <a:lnTo>
                  <a:pt x="172542" y="86283"/>
                </a:lnTo>
                <a:lnTo>
                  <a:pt x="165763" y="52699"/>
                </a:lnTo>
                <a:lnTo>
                  <a:pt x="147275" y="25273"/>
                </a:lnTo>
                <a:lnTo>
                  <a:pt x="119853" y="6781"/>
                </a:lnTo>
                <a:lnTo>
                  <a:pt x="86271" y="0"/>
                </a:lnTo>
                <a:lnTo>
                  <a:pt x="52688" y="6781"/>
                </a:lnTo>
                <a:lnTo>
                  <a:pt x="25266" y="25273"/>
                </a:lnTo>
                <a:lnTo>
                  <a:pt x="6779" y="52699"/>
                </a:lnTo>
                <a:lnTo>
                  <a:pt x="0" y="86283"/>
                </a:lnTo>
                <a:lnTo>
                  <a:pt x="6779" y="119866"/>
                </a:lnTo>
                <a:lnTo>
                  <a:pt x="25266" y="147288"/>
                </a:lnTo>
                <a:lnTo>
                  <a:pt x="52688" y="165775"/>
                </a:lnTo>
                <a:lnTo>
                  <a:pt x="86271" y="172554"/>
                </a:lnTo>
                <a:close/>
              </a:path>
            </a:pathLst>
          </a:custGeom>
          <a:ln w="17780">
            <a:solidFill>
              <a:srgbClr val="F2B7A2"/>
            </a:solidFill>
          </a:ln>
        </p:spPr>
        <p:txBody>
          <a:bodyPr wrap="square" lIns="0" tIns="0" rIns="0" bIns="0" rtlCol="0"/>
          <a:lstStyle/>
          <a:p>
            <a:endParaRPr/>
          </a:p>
        </p:txBody>
      </p:sp>
      <p:sp>
        <p:nvSpPr>
          <p:cNvPr id="61" name="object 61"/>
          <p:cNvSpPr txBox="1"/>
          <p:nvPr/>
        </p:nvSpPr>
        <p:spPr>
          <a:xfrm>
            <a:off x="6464179" y="3402361"/>
            <a:ext cx="648335" cy="186690"/>
          </a:xfrm>
          <a:prstGeom prst="rect">
            <a:avLst/>
          </a:prstGeom>
        </p:spPr>
        <p:txBody>
          <a:bodyPr vert="horz" wrap="square" lIns="0" tIns="0" rIns="0" bIns="0" rtlCol="0">
            <a:spAutoFit/>
          </a:bodyPr>
          <a:lstStyle/>
          <a:p>
            <a:pPr marL="12700">
              <a:lnSpc>
                <a:spcPct val="100000"/>
              </a:lnSpc>
            </a:pPr>
            <a:r>
              <a:rPr sz="1000" spc="20" dirty="0">
                <a:solidFill>
                  <a:srgbClr val="58595B"/>
                </a:solidFill>
                <a:latin typeface="Arial"/>
                <a:cs typeface="Arial"/>
              </a:rPr>
              <a:t>position </a:t>
            </a:r>
            <a:r>
              <a:rPr sz="1000" spc="210" dirty="0">
                <a:solidFill>
                  <a:srgbClr val="58595B"/>
                </a:solidFill>
                <a:latin typeface="Arial"/>
                <a:cs typeface="Arial"/>
              </a:rPr>
              <a:t> </a:t>
            </a:r>
            <a:r>
              <a:rPr sz="1050" spc="-82" baseline="3968" dirty="0">
                <a:solidFill>
                  <a:srgbClr val="FFFFFF"/>
                </a:solidFill>
                <a:latin typeface="Lucida Sans"/>
                <a:cs typeface="Lucida Sans"/>
              </a:rPr>
              <a:t>3</a:t>
            </a:r>
            <a:endParaRPr sz="1050" baseline="3968">
              <a:latin typeface="Lucida Sans"/>
              <a:cs typeface="Lucida Sans"/>
            </a:endParaRPr>
          </a:p>
        </p:txBody>
      </p:sp>
      <p:sp>
        <p:nvSpPr>
          <p:cNvPr id="62" name="object 6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63" name="object 6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64338" y="2561380"/>
            <a:ext cx="1669414"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20" dirty="0">
                <a:solidFill>
                  <a:srgbClr val="58595B"/>
                </a:solidFill>
                <a:latin typeface="Times New Roman"/>
                <a:cs typeface="Times New Roman"/>
              </a:rPr>
              <a:t> </a:t>
            </a:r>
            <a:r>
              <a:rPr sz="2300" spc="-15" dirty="0">
                <a:solidFill>
                  <a:srgbClr val="58595B"/>
                </a:solidFill>
                <a:latin typeface="Cambria"/>
                <a:cs typeface="Cambria"/>
              </a:rPr>
              <a:t>agenda</a:t>
            </a:r>
            <a:endParaRPr sz="2300">
              <a:latin typeface="Cambria"/>
              <a:cs typeface="Cambria"/>
            </a:endParaRPr>
          </a:p>
        </p:txBody>
      </p:sp>
      <p:sp>
        <p:nvSpPr>
          <p:cNvPr id="3" name="object 3"/>
          <p:cNvSpPr/>
          <p:nvPr/>
        </p:nvSpPr>
        <p:spPr>
          <a:xfrm>
            <a:off x="8990317"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167"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317"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26" y="2565158"/>
            <a:ext cx="0" cy="414020"/>
          </a:xfrm>
          <a:custGeom>
            <a:avLst/>
            <a:gdLst/>
            <a:ahLst/>
            <a:cxnLst/>
            <a:rect l="l" t="t" r="r" b="b"/>
            <a:pathLst>
              <a:path h="414019">
                <a:moveTo>
                  <a:pt x="0" y="0"/>
                </a:moveTo>
                <a:lnTo>
                  <a:pt x="0" y="413689"/>
                </a:lnTo>
              </a:path>
            </a:pathLst>
          </a:custGeom>
          <a:ln w="43713">
            <a:solidFill>
              <a:srgbClr val="FFFFFF"/>
            </a:solidFill>
          </a:ln>
        </p:spPr>
        <p:txBody>
          <a:bodyPr wrap="square" lIns="0" tIns="0" rIns="0" bIns="0" rtlCol="0"/>
          <a:lstStyle/>
          <a:p>
            <a:endParaRPr/>
          </a:p>
        </p:txBody>
      </p:sp>
      <p:sp>
        <p:nvSpPr>
          <p:cNvPr id="7" name="object 7"/>
          <p:cNvSpPr/>
          <p:nvPr/>
        </p:nvSpPr>
        <p:spPr>
          <a:xfrm>
            <a:off x="9141428" y="2695906"/>
            <a:ext cx="156845" cy="169545"/>
          </a:xfrm>
          <a:custGeom>
            <a:avLst/>
            <a:gdLst/>
            <a:ahLst/>
            <a:cxnLst/>
            <a:rect l="l" t="t" r="r" b="b"/>
            <a:pathLst>
              <a:path w="156845" h="169544">
                <a:moveTo>
                  <a:pt x="149194" y="29514"/>
                </a:moveTo>
                <a:lnTo>
                  <a:pt x="82219" y="29514"/>
                </a:lnTo>
                <a:lnTo>
                  <a:pt x="85902" y="29781"/>
                </a:lnTo>
                <a:lnTo>
                  <a:pt x="92722" y="30797"/>
                </a:lnTo>
                <a:lnTo>
                  <a:pt x="106963" y="53746"/>
                </a:lnTo>
                <a:lnTo>
                  <a:pt x="107061" y="55803"/>
                </a:lnTo>
                <a:lnTo>
                  <a:pt x="105727" y="59283"/>
                </a:lnTo>
                <a:lnTo>
                  <a:pt x="102819" y="61645"/>
                </a:lnTo>
                <a:lnTo>
                  <a:pt x="99923" y="64033"/>
                </a:lnTo>
                <a:lnTo>
                  <a:pt x="95999" y="65849"/>
                </a:lnTo>
                <a:lnTo>
                  <a:pt x="86055" y="68351"/>
                </a:lnTo>
                <a:lnTo>
                  <a:pt x="80352" y="69278"/>
                </a:lnTo>
                <a:lnTo>
                  <a:pt x="67500" y="70510"/>
                </a:lnTo>
                <a:lnTo>
                  <a:pt x="60972" y="71335"/>
                </a:lnTo>
                <a:lnTo>
                  <a:pt x="22301" y="80975"/>
                </a:lnTo>
                <a:lnTo>
                  <a:pt x="0" y="129438"/>
                </a:lnTo>
                <a:lnTo>
                  <a:pt x="1384" y="136588"/>
                </a:lnTo>
                <a:lnTo>
                  <a:pt x="4191" y="142570"/>
                </a:lnTo>
                <a:lnTo>
                  <a:pt x="6985" y="148589"/>
                </a:lnTo>
                <a:lnTo>
                  <a:pt x="39852" y="168059"/>
                </a:lnTo>
                <a:lnTo>
                  <a:pt x="47002" y="168960"/>
                </a:lnTo>
                <a:lnTo>
                  <a:pt x="54673" y="168960"/>
                </a:lnTo>
                <a:lnTo>
                  <a:pt x="97223" y="158646"/>
                </a:lnTo>
                <a:lnTo>
                  <a:pt x="108712" y="149415"/>
                </a:lnTo>
                <a:lnTo>
                  <a:pt x="152127" y="149415"/>
                </a:lnTo>
                <a:lnTo>
                  <a:pt x="151384" y="143395"/>
                </a:lnTo>
                <a:lnTo>
                  <a:pt x="151166" y="139801"/>
                </a:lnTo>
                <a:lnTo>
                  <a:pt x="67614" y="139801"/>
                </a:lnTo>
                <a:lnTo>
                  <a:pt x="44094" y="123202"/>
                </a:lnTo>
                <a:lnTo>
                  <a:pt x="44094" y="115138"/>
                </a:lnTo>
                <a:lnTo>
                  <a:pt x="77228" y="94551"/>
                </a:lnTo>
                <a:lnTo>
                  <a:pt x="84289" y="93687"/>
                </a:lnTo>
                <a:lnTo>
                  <a:pt x="87655" y="93179"/>
                </a:lnTo>
                <a:lnTo>
                  <a:pt x="106845" y="86359"/>
                </a:lnTo>
                <a:lnTo>
                  <a:pt x="150964" y="86359"/>
                </a:lnTo>
                <a:lnTo>
                  <a:pt x="150964" y="35928"/>
                </a:lnTo>
                <a:lnTo>
                  <a:pt x="149194" y="29514"/>
                </a:lnTo>
                <a:close/>
              </a:path>
              <a:path w="156845" h="169544">
                <a:moveTo>
                  <a:pt x="152127" y="149415"/>
                </a:moveTo>
                <a:lnTo>
                  <a:pt x="108712" y="149415"/>
                </a:lnTo>
                <a:lnTo>
                  <a:pt x="108927" y="152107"/>
                </a:lnTo>
                <a:lnTo>
                  <a:pt x="109296" y="154749"/>
                </a:lnTo>
                <a:lnTo>
                  <a:pt x="110312" y="159905"/>
                </a:lnTo>
                <a:lnTo>
                  <a:pt x="110985" y="162458"/>
                </a:lnTo>
                <a:lnTo>
                  <a:pt x="111836" y="164934"/>
                </a:lnTo>
                <a:lnTo>
                  <a:pt x="156552" y="164934"/>
                </a:lnTo>
                <a:lnTo>
                  <a:pt x="154482" y="161645"/>
                </a:lnTo>
                <a:lnTo>
                  <a:pt x="153022" y="156654"/>
                </a:lnTo>
                <a:lnTo>
                  <a:pt x="152127" y="149415"/>
                </a:lnTo>
                <a:close/>
              </a:path>
              <a:path w="156845" h="169544">
                <a:moveTo>
                  <a:pt x="150964" y="86359"/>
                </a:moveTo>
                <a:lnTo>
                  <a:pt x="106845" y="86359"/>
                </a:lnTo>
                <a:lnTo>
                  <a:pt x="106765" y="106337"/>
                </a:lnTo>
                <a:lnTo>
                  <a:pt x="106591" y="108597"/>
                </a:lnTo>
                <a:lnTo>
                  <a:pt x="106070" y="112750"/>
                </a:lnTo>
                <a:lnTo>
                  <a:pt x="105575" y="116916"/>
                </a:lnTo>
                <a:lnTo>
                  <a:pt x="104165" y="120992"/>
                </a:lnTo>
                <a:lnTo>
                  <a:pt x="99618" y="129057"/>
                </a:lnTo>
                <a:lnTo>
                  <a:pt x="96075" y="132511"/>
                </a:lnTo>
                <a:lnTo>
                  <a:pt x="86563" y="138328"/>
                </a:lnTo>
                <a:lnTo>
                  <a:pt x="79832" y="139801"/>
                </a:lnTo>
                <a:lnTo>
                  <a:pt x="151166" y="139801"/>
                </a:lnTo>
                <a:lnTo>
                  <a:pt x="151072" y="138239"/>
                </a:lnTo>
                <a:lnTo>
                  <a:pt x="150964" y="86359"/>
                </a:lnTo>
                <a:close/>
              </a:path>
              <a:path w="156845" h="169544">
                <a:moveTo>
                  <a:pt x="88544" y="0"/>
                </a:moveTo>
                <a:lnTo>
                  <a:pt x="80454" y="0"/>
                </a:lnTo>
                <a:lnTo>
                  <a:pt x="73785" y="164"/>
                </a:lnTo>
                <a:lnTo>
                  <a:pt x="23075" y="15633"/>
                </a:lnTo>
                <a:lnTo>
                  <a:pt x="4965" y="53746"/>
                </a:lnTo>
                <a:lnTo>
                  <a:pt x="49085" y="53746"/>
                </a:lnTo>
                <a:lnTo>
                  <a:pt x="49911" y="45034"/>
                </a:lnTo>
                <a:lnTo>
                  <a:pt x="52806" y="38836"/>
                </a:lnTo>
                <a:lnTo>
                  <a:pt x="62750" y="31381"/>
                </a:lnTo>
                <a:lnTo>
                  <a:pt x="69583" y="29514"/>
                </a:lnTo>
                <a:lnTo>
                  <a:pt x="149194" y="29514"/>
                </a:lnTo>
                <a:lnTo>
                  <a:pt x="148805" y="28105"/>
                </a:lnTo>
                <a:lnTo>
                  <a:pt x="113258" y="2844"/>
                </a:lnTo>
                <a:lnTo>
                  <a:pt x="96710" y="571"/>
                </a:lnTo>
                <a:lnTo>
                  <a:pt x="88544" y="0"/>
                </a:lnTo>
                <a:close/>
              </a:path>
            </a:pathLst>
          </a:custGeom>
          <a:solidFill>
            <a:srgbClr val="FFFFFF"/>
          </a:solidFill>
        </p:spPr>
        <p:txBody>
          <a:bodyPr wrap="square" lIns="0" tIns="0" rIns="0" bIns="0" rtlCol="0"/>
          <a:lstStyle/>
          <a:p>
            <a:endParaRPr/>
          </a:p>
        </p:txBody>
      </p:sp>
      <p:sp>
        <p:nvSpPr>
          <p:cNvPr id="8" name="object 8"/>
          <p:cNvSpPr/>
          <p:nvPr/>
        </p:nvSpPr>
        <p:spPr>
          <a:xfrm>
            <a:off x="9314943" y="2671362"/>
            <a:ext cx="67945" cy="105410"/>
          </a:xfrm>
          <a:custGeom>
            <a:avLst/>
            <a:gdLst/>
            <a:ahLst/>
            <a:cxnLst/>
            <a:rect l="l" t="t" r="r" b="b"/>
            <a:pathLst>
              <a:path w="67945" h="105410">
                <a:moveTo>
                  <a:pt x="14920" y="83375"/>
                </a:moveTo>
                <a:lnTo>
                  <a:pt x="2830" y="83375"/>
                </a:lnTo>
                <a:lnTo>
                  <a:pt x="3011" y="87414"/>
                </a:lnTo>
                <a:lnTo>
                  <a:pt x="29842" y="105003"/>
                </a:lnTo>
                <a:lnTo>
                  <a:pt x="33271" y="105003"/>
                </a:lnTo>
                <a:lnTo>
                  <a:pt x="59675" y="95338"/>
                </a:lnTo>
                <a:lnTo>
                  <a:pt x="31989" y="95338"/>
                </a:lnTo>
                <a:lnTo>
                  <a:pt x="29906" y="95122"/>
                </a:lnTo>
                <a:lnTo>
                  <a:pt x="15009" y="85572"/>
                </a:lnTo>
                <a:lnTo>
                  <a:pt x="14920" y="83375"/>
                </a:lnTo>
                <a:close/>
              </a:path>
              <a:path w="67945" h="105410">
                <a:moveTo>
                  <a:pt x="67422" y="62750"/>
                </a:moveTo>
                <a:lnTo>
                  <a:pt x="56043" y="62750"/>
                </a:lnTo>
                <a:lnTo>
                  <a:pt x="55923" y="72783"/>
                </a:lnTo>
                <a:lnTo>
                  <a:pt x="55636" y="75425"/>
                </a:lnTo>
                <a:lnTo>
                  <a:pt x="37970" y="95338"/>
                </a:lnTo>
                <a:lnTo>
                  <a:pt x="59675" y="95338"/>
                </a:lnTo>
                <a:lnTo>
                  <a:pt x="62777" y="90996"/>
                </a:lnTo>
                <a:lnTo>
                  <a:pt x="65356" y="84807"/>
                </a:lnTo>
                <a:lnTo>
                  <a:pt x="66905" y="77479"/>
                </a:lnTo>
                <a:lnTo>
                  <a:pt x="67300" y="71005"/>
                </a:lnTo>
                <a:lnTo>
                  <a:pt x="67422" y="62750"/>
                </a:lnTo>
                <a:close/>
              </a:path>
              <a:path w="67945" h="105410">
                <a:moveTo>
                  <a:pt x="38618" y="0"/>
                </a:moveTo>
                <a:lnTo>
                  <a:pt x="27633" y="0"/>
                </a:lnTo>
                <a:lnTo>
                  <a:pt x="22261" y="1206"/>
                </a:lnTo>
                <a:lnTo>
                  <a:pt x="63" y="33781"/>
                </a:lnTo>
                <a:lnTo>
                  <a:pt x="0" y="44068"/>
                </a:lnTo>
                <a:lnTo>
                  <a:pt x="658" y="48640"/>
                </a:lnTo>
                <a:lnTo>
                  <a:pt x="27328" y="75984"/>
                </a:lnTo>
                <a:lnTo>
                  <a:pt x="37589" y="75984"/>
                </a:lnTo>
                <a:lnTo>
                  <a:pt x="42073" y="74929"/>
                </a:lnTo>
                <a:lnTo>
                  <a:pt x="50518" y="70662"/>
                </a:lnTo>
                <a:lnTo>
                  <a:pt x="53655" y="67297"/>
                </a:lnTo>
                <a:lnTo>
                  <a:pt x="54509" y="65455"/>
                </a:lnTo>
                <a:lnTo>
                  <a:pt x="29563" y="65455"/>
                </a:lnTo>
                <a:lnTo>
                  <a:pt x="26248" y="64630"/>
                </a:lnTo>
                <a:lnTo>
                  <a:pt x="12774" y="40728"/>
                </a:lnTo>
                <a:lnTo>
                  <a:pt x="12789" y="33781"/>
                </a:lnTo>
                <a:lnTo>
                  <a:pt x="30668" y="10680"/>
                </a:lnTo>
                <a:lnTo>
                  <a:pt x="55053" y="10680"/>
                </a:lnTo>
                <a:lnTo>
                  <a:pt x="53706" y="8166"/>
                </a:lnTo>
                <a:lnTo>
                  <a:pt x="50670" y="5092"/>
                </a:lnTo>
                <a:lnTo>
                  <a:pt x="42898" y="1015"/>
                </a:lnTo>
                <a:lnTo>
                  <a:pt x="38618" y="0"/>
                </a:lnTo>
                <a:close/>
              </a:path>
              <a:path w="67945" h="105410">
                <a:moveTo>
                  <a:pt x="55053" y="10680"/>
                </a:moveTo>
                <a:lnTo>
                  <a:pt x="38339" y="10680"/>
                </a:lnTo>
                <a:lnTo>
                  <a:pt x="41565" y="11442"/>
                </a:lnTo>
                <a:lnTo>
                  <a:pt x="46873" y="14477"/>
                </a:lnTo>
                <a:lnTo>
                  <a:pt x="55484" y="33781"/>
                </a:lnTo>
                <a:lnTo>
                  <a:pt x="55445" y="40728"/>
                </a:lnTo>
                <a:lnTo>
                  <a:pt x="37539" y="65455"/>
                </a:lnTo>
                <a:lnTo>
                  <a:pt x="54509" y="65455"/>
                </a:lnTo>
                <a:lnTo>
                  <a:pt x="55763" y="62750"/>
                </a:lnTo>
                <a:lnTo>
                  <a:pt x="67422" y="62750"/>
                </a:lnTo>
                <a:lnTo>
                  <a:pt x="67422" y="12242"/>
                </a:lnTo>
                <a:lnTo>
                  <a:pt x="55890" y="12242"/>
                </a:lnTo>
                <a:lnTo>
                  <a:pt x="55053" y="10680"/>
                </a:lnTo>
                <a:close/>
              </a:path>
              <a:path w="67945" h="105410">
                <a:moveTo>
                  <a:pt x="67422" y="1714"/>
                </a:moveTo>
                <a:lnTo>
                  <a:pt x="56043" y="1714"/>
                </a:lnTo>
                <a:lnTo>
                  <a:pt x="56043" y="12242"/>
                </a:lnTo>
                <a:lnTo>
                  <a:pt x="67422" y="12242"/>
                </a:lnTo>
                <a:lnTo>
                  <a:pt x="67422" y="1714"/>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1" name="object 11"/>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1" name="object 11"/>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3" name="object 13"/>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1" name="object 11"/>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3200400"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95" dirty="0">
                <a:solidFill>
                  <a:srgbClr val="FFFFFF"/>
                </a:solidFill>
                <a:latin typeface="Lucida Sans"/>
                <a:cs typeface="Lucida Sans"/>
              </a:rPr>
              <a:t> </a:t>
            </a:r>
            <a:r>
              <a:rPr sz="1100" spc="-40" dirty="0">
                <a:solidFill>
                  <a:srgbClr val="FFFFFF"/>
                </a:solidFill>
                <a:latin typeface="Lucida Sans"/>
                <a:cs typeface="Lucida Sans"/>
              </a:rPr>
              <a:t>motivators</a:t>
            </a:r>
            <a:endParaRPr sz="1100">
              <a:latin typeface="Lucida Sans"/>
              <a:cs typeface="Lucida Sans"/>
            </a:endParaRPr>
          </a:p>
        </p:txBody>
      </p:sp>
      <p:sp>
        <p:nvSpPr>
          <p:cNvPr id="13" name="object 13"/>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4" name="object 14"/>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
        <p:nvSpPr>
          <p:cNvPr id="15" name="object 15"/>
          <p:cNvSpPr/>
          <p:nvPr/>
        </p:nvSpPr>
        <p:spPr>
          <a:xfrm>
            <a:off x="3200400" y="1004553"/>
            <a:ext cx="2480398" cy="1454242"/>
          </a:xfrm>
          <a:prstGeom prst="rect">
            <a:avLst/>
          </a:prstGeom>
          <a:blipFill>
            <a:blip r:embed="rId3" cstate="print"/>
            <a:stretch>
              <a:fillRect/>
            </a:stretch>
          </a:blipFill>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1" name="object 11"/>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3200400"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95" dirty="0">
                <a:solidFill>
                  <a:srgbClr val="FFFFFF"/>
                </a:solidFill>
                <a:latin typeface="Lucida Sans"/>
                <a:cs typeface="Lucida Sans"/>
              </a:rPr>
              <a:t> </a:t>
            </a:r>
            <a:r>
              <a:rPr sz="1100" spc="-40" dirty="0">
                <a:solidFill>
                  <a:srgbClr val="FFFFFF"/>
                </a:solidFill>
                <a:latin typeface="Lucida Sans"/>
                <a:cs typeface="Lucida Sans"/>
              </a:rPr>
              <a:t>motivators</a:t>
            </a:r>
            <a:endParaRPr sz="1100">
              <a:latin typeface="Lucida Sans"/>
              <a:cs typeface="Lucida Sans"/>
            </a:endParaRPr>
          </a:p>
        </p:txBody>
      </p:sp>
      <p:sp>
        <p:nvSpPr>
          <p:cNvPr id="13" name="object 13"/>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4" name="object 14"/>
          <p:cNvSpPr txBox="1"/>
          <p:nvPr/>
        </p:nvSpPr>
        <p:spPr>
          <a:xfrm>
            <a:off x="3187700" y="3016321"/>
            <a:ext cx="242252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45" dirty="0">
                <a:solidFill>
                  <a:srgbClr val="58595B"/>
                </a:solidFill>
                <a:latin typeface="Lucida Sans"/>
                <a:cs typeface="Lucida Sans"/>
              </a:rPr>
              <a:t>generate </a:t>
            </a:r>
            <a:r>
              <a:rPr sz="1200" spc="-75" dirty="0">
                <a:solidFill>
                  <a:srgbClr val="58595B"/>
                </a:solidFill>
                <a:latin typeface="Lucida Sans"/>
                <a:cs typeface="Lucida Sans"/>
              </a:rPr>
              <a:t>inspiration,</a:t>
            </a:r>
            <a:r>
              <a:rPr sz="1200" spc="-229" dirty="0">
                <a:solidFill>
                  <a:srgbClr val="58595B"/>
                </a:solidFill>
                <a:latin typeface="Lucida Sans"/>
                <a:cs typeface="Lucida Sans"/>
              </a:rPr>
              <a:t> </a:t>
            </a:r>
            <a:r>
              <a:rPr sz="1200" spc="-65" dirty="0">
                <a:solidFill>
                  <a:srgbClr val="58595B"/>
                </a:solidFill>
                <a:latin typeface="Lucida Sans"/>
                <a:cs typeface="Lucida Sans"/>
              </a:rPr>
              <a:t>motivation  </a:t>
            </a:r>
            <a:r>
              <a:rPr sz="1200" spc="-60" dirty="0">
                <a:solidFill>
                  <a:srgbClr val="58595B"/>
                </a:solidFill>
                <a:latin typeface="Lucida Sans"/>
                <a:cs typeface="Lucida Sans"/>
              </a:rPr>
              <a:t>and </a:t>
            </a:r>
            <a:r>
              <a:rPr sz="1200" spc="-55" dirty="0">
                <a:solidFill>
                  <a:srgbClr val="58595B"/>
                </a:solidFill>
                <a:latin typeface="Lucida Sans"/>
                <a:cs typeface="Lucida Sans"/>
              </a:rPr>
              <a:t>activation </a:t>
            </a:r>
            <a:r>
              <a:rPr sz="1200" spc="-70" dirty="0">
                <a:solidFill>
                  <a:srgbClr val="58595B"/>
                </a:solidFill>
                <a:latin typeface="Lucida Sans"/>
                <a:cs typeface="Lucida Sans"/>
              </a:rPr>
              <a:t>through </a:t>
            </a:r>
            <a:r>
              <a:rPr sz="1200" spc="-65" dirty="0">
                <a:solidFill>
                  <a:srgbClr val="58595B"/>
                </a:solidFill>
                <a:latin typeface="Lucida Sans"/>
                <a:cs typeface="Lucida Sans"/>
              </a:rPr>
              <a:t>our shared  </a:t>
            </a:r>
            <a:r>
              <a:rPr sz="1200" spc="-75" dirty="0">
                <a:solidFill>
                  <a:srgbClr val="58595B"/>
                </a:solidFill>
                <a:latin typeface="Lucida Sans"/>
                <a:cs typeface="Lucida Sans"/>
              </a:rPr>
              <a:t>passion </a:t>
            </a:r>
            <a:r>
              <a:rPr sz="1200" spc="-60" dirty="0">
                <a:solidFill>
                  <a:srgbClr val="58595B"/>
                </a:solidFill>
                <a:latin typeface="Lucida Sans"/>
                <a:cs typeface="Lucida Sans"/>
              </a:rPr>
              <a:t>for </a:t>
            </a:r>
            <a:r>
              <a:rPr sz="1200" spc="-75" dirty="0">
                <a:solidFill>
                  <a:srgbClr val="58595B"/>
                </a:solidFill>
                <a:latin typeface="Lucida Sans"/>
                <a:cs typeface="Lucida Sans"/>
              </a:rPr>
              <a:t>success </a:t>
            </a:r>
            <a:r>
              <a:rPr sz="1200" spc="-60" dirty="0">
                <a:solidFill>
                  <a:srgbClr val="58595B"/>
                </a:solidFill>
                <a:latin typeface="Lucida Sans"/>
                <a:cs typeface="Lucida Sans"/>
              </a:rPr>
              <a:t>and converting  </a:t>
            </a:r>
            <a:r>
              <a:rPr sz="1200" spc="-50" dirty="0">
                <a:solidFill>
                  <a:srgbClr val="58595B"/>
                </a:solidFill>
                <a:latin typeface="Lucida Sans"/>
                <a:cs typeface="Lucida Sans"/>
              </a:rPr>
              <a:t>opportunity </a:t>
            </a:r>
            <a:r>
              <a:rPr sz="1200" spc="-40" dirty="0">
                <a:solidFill>
                  <a:srgbClr val="58595B"/>
                </a:solidFill>
                <a:latin typeface="Lucida Sans"/>
                <a:cs typeface="Lucida Sans"/>
              </a:rPr>
              <a:t>to</a:t>
            </a:r>
            <a:r>
              <a:rPr sz="1200" spc="-200" dirty="0">
                <a:solidFill>
                  <a:srgbClr val="58595B"/>
                </a:solidFill>
                <a:latin typeface="Lucida Sans"/>
                <a:cs typeface="Lucida Sans"/>
              </a:rPr>
              <a:t> </a:t>
            </a:r>
            <a:r>
              <a:rPr sz="1200" spc="-70" dirty="0">
                <a:solidFill>
                  <a:srgbClr val="58595B"/>
                </a:solidFill>
                <a:latin typeface="Lucida Sans"/>
                <a:cs typeface="Lucida Sans"/>
              </a:rPr>
              <a:t>results.</a:t>
            </a:r>
            <a:endParaRPr sz="1200">
              <a:latin typeface="Lucida Sans"/>
              <a:cs typeface="Lucida Sans"/>
            </a:endParaRPr>
          </a:p>
        </p:txBody>
      </p:sp>
      <p:sp>
        <p:nvSpPr>
          <p:cNvPr id="15" name="object 15"/>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
        <p:nvSpPr>
          <p:cNvPr id="16" name="object 16"/>
          <p:cNvSpPr/>
          <p:nvPr/>
        </p:nvSpPr>
        <p:spPr>
          <a:xfrm>
            <a:off x="3200400" y="1004553"/>
            <a:ext cx="2480398" cy="1454242"/>
          </a:xfrm>
          <a:prstGeom prst="rect">
            <a:avLst/>
          </a:prstGeom>
          <a:blipFill>
            <a:blip r:embed="rId3" cstate="print"/>
            <a:stretch>
              <a:fillRect/>
            </a:stretch>
          </a:blipFill>
        </p:spPr>
        <p:txBody>
          <a:bodyPr wrap="square" lIns="0" tIns="0" rIns="0" bIns="0" rtlCol="0"/>
          <a:lstStyle/>
          <a:p>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1" name="object 11"/>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3200400"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95" dirty="0">
                <a:solidFill>
                  <a:srgbClr val="FFFFFF"/>
                </a:solidFill>
                <a:latin typeface="Lucida Sans"/>
                <a:cs typeface="Lucida Sans"/>
              </a:rPr>
              <a:t> </a:t>
            </a:r>
            <a:r>
              <a:rPr sz="1100" spc="-40" dirty="0">
                <a:solidFill>
                  <a:srgbClr val="FFFFFF"/>
                </a:solidFill>
                <a:latin typeface="Lucida Sans"/>
                <a:cs typeface="Lucida Sans"/>
              </a:rPr>
              <a:t>motivators</a:t>
            </a:r>
            <a:endParaRPr sz="1100">
              <a:latin typeface="Lucida Sans"/>
              <a:cs typeface="Lucida Sans"/>
            </a:endParaRPr>
          </a:p>
        </p:txBody>
      </p:sp>
      <p:sp>
        <p:nvSpPr>
          <p:cNvPr id="13" name="object 13"/>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4" name="object 14"/>
          <p:cNvSpPr txBox="1"/>
          <p:nvPr/>
        </p:nvSpPr>
        <p:spPr>
          <a:xfrm>
            <a:off x="6040805"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10" dirty="0">
                <a:solidFill>
                  <a:srgbClr val="FFFFFF"/>
                </a:solidFill>
                <a:latin typeface="Lucida Sans"/>
                <a:cs typeface="Lucida Sans"/>
              </a:rPr>
              <a:t> </a:t>
            </a:r>
            <a:r>
              <a:rPr sz="1100" spc="-35" dirty="0">
                <a:solidFill>
                  <a:srgbClr val="FFFFFF"/>
                </a:solidFill>
                <a:latin typeface="Lucida Sans"/>
                <a:cs typeface="Lucida Sans"/>
              </a:rPr>
              <a:t>energisers</a:t>
            </a:r>
            <a:endParaRPr sz="1100">
              <a:latin typeface="Lucida Sans"/>
              <a:cs typeface="Lucida Sans"/>
            </a:endParaRPr>
          </a:p>
        </p:txBody>
      </p:sp>
      <p:sp>
        <p:nvSpPr>
          <p:cNvPr id="15" name="object 15"/>
          <p:cNvSpPr txBox="1"/>
          <p:nvPr/>
        </p:nvSpPr>
        <p:spPr>
          <a:xfrm>
            <a:off x="3187700" y="3016321"/>
            <a:ext cx="242252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45" dirty="0">
                <a:solidFill>
                  <a:srgbClr val="58595B"/>
                </a:solidFill>
                <a:latin typeface="Lucida Sans"/>
                <a:cs typeface="Lucida Sans"/>
              </a:rPr>
              <a:t>generate </a:t>
            </a:r>
            <a:r>
              <a:rPr sz="1200" spc="-75" dirty="0">
                <a:solidFill>
                  <a:srgbClr val="58595B"/>
                </a:solidFill>
                <a:latin typeface="Lucida Sans"/>
                <a:cs typeface="Lucida Sans"/>
              </a:rPr>
              <a:t>inspiration,</a:t>
            </a:r>
            <a:r>
              <a:rPr sz="1200" spc="-229" dirty="0">
                <a:solidFill>
                  <a:srgbClr val="58595B"/>
                </a:solidFill>
                <a:latin typeface="Lucida Sans"/>
                <a:cs typeface="Lucida Sans"/>
              </a:rPr>
              <a:t> </a:t>
            </a:r>
            <a:r>
              <a:rPr sz="1200" spc="-65" dirty="0">
                <a:solidFill>
                  <a:srgbClr val="58595B"/>
                </a:solidFill>
                <a:latin typeface="Lucida Sans"/>
                <a:cs typeface="Lucida Sans"/>
              </a:rPr>
              <a:t>motivation  </a:t>
            </a:r>
            <a:r>
              <a:rPr sz="1200" spc="-60" dirty="0">
                <a:solidFill>
                  <a:srgbClr val="58595B"/>
                </a:solidFill>
                <a:latin typeface="Lucida Sans"/>
                <a:cs typeface="Lucida Sans"/>
              </a:rPr>
              <a:t>and </a:t>
            </a:r>
            <a:r>
              <a:rPr sz="1200" spc="-55" dirty="0">
                <a:solidFill>
                  <a:srgbClr val="58595B"/>
                </a:solidFill>
                <a:latin typeface="Lucida Sans"/>
                <a:cs typeface="Lucida Sans"/>
              </a:rPr>
              <a:t>activation </a:t>
            </a:r>
            <a:r>
              <a:rPr sz="1200" spc="-70" dirty="0">
                <a:solidFill>
                  <a:srgbClr val="58595B"/>
                </a:solidFill>
                <a:latin typeface="Lucida Sans"/>
                <a:cs typeface="Lucida Sans"/>
              </a:rPr>
              <a:t>through </a:t>
            </a:r>
            <a:r>
              <a:rPr sz="1200" spc="-65" dirty="0">
                <a:solidFill>
                  <a:srgbClr val="58595B"/>
                </a:solidFill>
                <a:latin typeface="Lucida Sans"/>
                <a:cs typeface="Lucida Sans"/>
              </a:rPr>
              <a:t>our shared  </a:t>
            </a:r>
            <a:r>
              <a:rPr sz="1200" spc="-75" dirty="0">
                <a:solidFill>
                  <a:srgbClr val="58595B"/>
                </a:solidFill>
                <a:latin typeface="Lucida Sans"/>
                <a:cs typeface="Lucida Sans"/>
              </a:rPr>
              <a:t>passion </a:t>
            </a:r>
            <a:r>
              <a:rPr sz="1200" spc="-60" dirty="0">
                <a:solidFill>
                  <a:srgbClr val="58595B"/>
                </a:solidFill>
                <a:latin typeface="Lucida Sans"/>
                <a:cs typeface="Lucida Sans"/>
              </a:rPr>
              <a:t>for </a:t>
            </a:r>
            <a:r>
              <a:rPr sz="1200" spc="-75" dirty="0">
                <a:solidFill>
                  <a:srgbClr val="58595B"/>
                </a:solidFill>
                <a:latin typeface="Lucida Sans"/>
                <a:cs typeface="Lucida Sans"/>
              </a:rPr>
              <a:t>success </a:t>
            </a:r>
            <a:r>
              <a:rPr sz="1200" spc="-60" dirty="0">
                <a:solidFill>
                  <a:srgbClr val="58595B"/>
                </a:solidFill>
                <a:latin typeface="Lucida Sans"/>
                <a:cs typeface="Lucida Sans"/>
              </a:rPr>
              <a:t>and converting  </a:t>
            </a:r>
            <a:r>
              <a:rPr sz="1200" spc="-50" dirty="0">
                <a:solidFill>
                  <a:srgbClr val="58595B"/>
                </a:solidFill>
                <a:latin typeface="Lucida Sans"/>
                <a:cs typeface="Lucida Sans"/>
              </a:rPr>
              <a:t>opportunity </a:t>
            </a:r>
            <a:r>
              <a:rPr sz="1200" spc="-40" dirty="0">
                <a:solidFill>
                  <a:srgbClr val="58595B"/>
                </a:solidFill>
                <a:latin typeface="Lucida Sans"/>
                <a:cs typeface="Lucida Sans"/>
              </a:rPr>
              <a:t>to</a:t>
            </a:r>
            <a:r>
              <a:rPr sz="1200" spc="-200" dirty="0">
                <a:solidFill>
                  <a:srgbClr val="58595B"/>
                </a:solidFill>
                <a:latin typeface="Lucida Sans"/>
                <a:cs typeface="Lucida Sans"/>
              </a:rPr>
              <a:t> </a:t>
            </a:r>
            <a:r>
              <a:rPr sz="1200" spc="-70" dirty="0">
                <a:solidFill>
                  <a:srgbClr val="58595B"/>
                </a:solidFill>
                <a:latin typeface="Lucida Sans"/>
                <a:cs typeface="Lucida Sans"/>
              </a:rPr>
              <a:t>results.</a:t>
            </a:r>
            <a:endParaRPr sz="1200">
              <a:latin typeface="Lucida Sans"/>
              <a:cs typeface="Lucida Sans"/>
            </a:endParaRPr>
          </a:p>
        </p:txBody>
      </p:sp>
      <p:sp>
        <p:nvSpPr>
          <p:cNvPr id="16" name="object 16"/>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
        <p:nvSpPr>
          <p:cNvPr id="17" name="object 17"/>
          <p:cNvSpPr/>
          <p:nvPr/>
        </p:nvSpPr>
        <p:spPr>
          <a:xfrm>
            <a:off x="3200400" y="1004553"/>
            <a:ext cx="2480398" cy="1454242"/>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6040805" y="936002"/>
            <a:ext cx="2480398" cy="1522793"/>
          </a:xfrm>
          <a:prstGeom prst="rect">
            <a:avLst/>
          </a:prstGeom>
          <a:blipFill>
            <a:blip r:embed="rId4" cstate="print"/>
            <a:stretch>
              <a:fillRect/>
            </a:stretch>
          </a:blipFill>
        </p:spPr>
        <p:txBody>
          <a:bodyPr wrap="square" lIns="0" tIns="0" rIns="0" bIns="0" rtlCol="0"/>
          <a:lstStyle/>
          <a:p>
            <a:endParaRPr/>
          </a:p>
        </p:txBody>
      </p:sp>
      <p:sp>
        <p:nvSpPr>
          <p:cNvPr id="19" name="object 1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0" name="object 2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1" name="object 11"/>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3200400"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95" dirty="0">
                <a:solidFill>
                  <a:srgbClr val="FFFFFF"/>
                </a:solidFill>
                <a:latin typeface="Lucida Sans"/>
                <a:cs typeface="Lucida Sans"/>
              </a:rPr>
              <a:t> </a:t>
            </a:r>
            <a:r>
              <a:rPr sz="1100" spc="-40" dirty="0">
                <a:solidFill>
                  <a:srgbClr val="FFFFFF"/>
                </a:solidFill>
                <a:latin typeface="Lucida Sans"/>
                <a:cs typeface="Lucida Sans"/>
              </a:rPr>
              <a:t>motivators</a:t>
            </a:r>
            <a:endParaRPr sz="1100">
              <a:latin typeface="Lucida Sans"/>
              <a:cs typeface="Lucida Sans"/>
            </a:endParaRPr>
          </a:p>
        </p:txBody>
      </p:sp>
      <p:sp>
        <p:nvSpPr>
          <p:cNvPr id="13" name="object 13"/>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4" name="object 14"/>
          <p:cNvSpPr txBox="1"/>
          <p:nvPr/>
        </p:nvSpPr>
        <p:spPr>
          <a:xfrm>
            <a:off x="6040805"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10" dirty="0">
                <a:solidFill>
                  <a:srgbClr val="FFFFFF"/>
                </a:solidFill>
                <a:latin typeface="Lucida Sans"/>
                <a:cs typeface="Lucida Sans"/>
              </a:rPr>
              <a:t> </a:t>
            </a:r>
            <a:r>
              <a:rPr sz="1100" spc="-35" dirty="0">
                <a:solidFill>
                  <a:srgbClr val="FFFFFF"/>
                </a:solidFill>
                <a:latin typeface="Lucida Sans"/>
                <a:cs typeface="Lucida Sans"/>
              </a:rPr>
              <a:t>energisers</a:t>
            </a:r>
            <a:endParaRPr sz="1100">
              <a:latin typeface="Lucida Sans"/>
              <a:cs typeface="Lucida Sans"/>
            </a:endParaRPr>
          </a:p>
        </p:txBody>
      </p:sp>
      <p:sp>
        <p:nvSpPr>
          <p:cNvPr id="15" name="object 15"/>
          <p:cNvSpPr txBox="1"/>
          <p:nvPr/>
        </p:nvSpPr>
        <p:spPr>
          <a:xfrm>
            <a:off x="3187700" y="3016321"/>
            <a:ext cx="242252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45" dirty="0">
                <a:solidFill>
                  <a:srgbClr val="58595B"/>
                </a:solidFill>
                <a:latin typeface="Lucida Sans"/>
                <a:cs typeface="Lucida Sans"/>
              </a:rPr>
              <a:t>generate </a:t>
            </a:r>
            <a:r>
              <a:rPr sz="1200" spc="-75" dirty="0">
                <a:solidFill>
                  <a:srgbClr val="58595B"/>
                </a:solidFill>
                <a:latin typeface="Lucida Sans"/>
                <a:cs typeface="Lucida Sans"/>
              </a:rPr>
              <a:t>inspiration,</a:t>
            </a:r>
            <a:r>
              <a:rPr sz="1200" spc="-229" dirty="0">
                <a:solidFill>
                  <a:srgbClr val="58595B"/>
                </a:solidFill>
                <a:latin typeface="Lucida Sans"/>
                <a:cs typeface="Lucida Sans"/>
              </a:rPr>
              <a:t> </a:t>
            </a:r>
            <a:r>
              <a:rPr sz="1200" spc="-65" dirty="0">
                <a:solidFill>
                  <a:srgbClr val="58595B"/>
                </a:solidFill>
                <a:latin typeface="Lucida Sans"/>
                <a:cs typeface="Lucida Sans"/>
              </a:rPr>
              <a:t>motivation  </a:t>
            </a:r>
            <a:r>
              <a:rPr sz="1200" spc="-60" dirty="0">
                <a:solidFill>
                  <a:srgbClr val="58595B"/>
                </a:solidFill>
                <a:latin typeface="Lucida Sans"/>
                <a:cs typeface="Lucida Sans"/>
              </a:rPr>
              <a:t>and </a:t>
            </a:r>
            <a:r>
              <a:rPr sz="1200" spc="-55" dirty="0">
                <a:solidFill>
                  <a:srgbClr val="58595B"/>
                </a:solidFill>
                <a:latin typeface="Lucida Sans"/>
                <a:cs typeface="Lucida Sans"/>
              </a:rPr>
              <a:t>activation </a:t>
            </a:r>
            <a:r>
              <a:rPr sz="1200" spc="-70" dirty="0">
                <a:solidFill>
                  <a:srgbClr val="58595B"/>
                </a:solidFill>
                <a:latin typeface="Lucida Sans"/>
                <a:cs typeface="Lucida Sans"/>
              </a:rPr>
              <a:t>through </a:t>
            </a:r>
            <a:r>
              <a:rPr sz="1200" spc="-65" dirty="0">
                <a:solidFill>
                  <a:srgbClr val="58595B"/>
                </a:solidFill>
                <a:latin typeface="Lucida Sans"/>
                <a:cs typeface="Lucida Sans"/>
              </a:rPr>
              <a:t>our shared  </a:t>
            </a:r>
            <a:r>
              <a:rPr sz="1200" spc="-75" dirty="0">
                <a:solidFill>
                  <a:srgbClr val="58595B"/>
                </a:solidFill>
                <a:latin typeface="Lucida Sans"/>
                <a:cs typeface="Lucida Sans"/>
              </a:rPr>
              <a:t>passion </a:t>
            </a:r>
            <a:r>
              <a:rPr sz="1200" spc="-60" dirty="0">
                <a:solidFill>
                  <a:srgbClr val="58595B"/>
                </a:solidFill>
                <a:latin typeface="Lucida Sans"/>
                <a:cs typeface="Lucida Sans"/>
              </a:rPr>
              <a:t>for </a:t>
            </a:r>
            <a:r>
              <a:rPr sz="1200" spc="-75" dirty="0">
                <a:solidFill>
                  <a:srgbClr val="58595B"/>
                </a:solidFill>
                <a:latin typeface="Lucida Sans"/>
                <a:cs typeface="Lucida Sans"/>
              </a:rPr>
              <a:t>success </a:t>
            </a:r>
            <a:r>
              <a:rPr sz="1200" spc="-60" dirty="0">
                <a:solidFill>
                  <a:srgbClr val="58595B"/>
                </a:solidFill>
                <a:latin typeface="Lucida Sans"/>
                <a:cs typeface="Lucida Sans"/>
              </a:rPr>
              <a:t>and converting  </a:t>
            </a:r>
            <a:r>
              <a:rPr sz="1200" spc="-50" dirty="0">
                <a:solidFill>
                  <a:srgbClr val="58595B"/>
                </a:solidFill>
                <a:latin typeface="Lucida Sans"/>
                <a:cs typeface="Lucida Sans"/>
              </a:rPr>
              <a:t>opportunity </a:t>
            </a:r>
            <a:r>
              <a:rPr sz="1200" spc="-40" dirty="0">
                <a:solidFill>
                  <a:srgbClr val="58595B"/>
                </a:solidFill>
                <a:latin typeface="Lucida Sans"/>
                <a:cs typeface="Lucida Sans"/>
              </a:rPr>
              <a:t>to</a:t>
            </a:r>
            <a:r>
              <a:rPr sz="1200" spc="-200" dirty="0">
                <a:solidFill>
                  <a:srgbClr val="58595B"/>
                </a:solidFill>
                <a:latin typeface="Lucida Sans"/>
                <a:cs typeface="Lucida Sans"/>
              </a:rPr>
              <a:t> </a:t>
            </a:r>
            <a:r>
              <a:rPr sz="1200" spc="-70" dirty="0">
                <a:solidFill>
                  <a:srgbClr val="58595B"/>
                </a:solidFill>
                <a:latin typeface="Lucida Sans"/>
                <a:cs typeface="Lucida Sans"/>
              </a:rPr>
              <a:t>results.</a:t>
            </a:r>
            <a:endParaRPr sz="1200">
              <a:latin typeface="Lucida Sans"/>
              <a:cs typeface="Lucida Sans"/>
            </a:endParaRPr>
          </a:p>
        </p:txBody>
      </p:sp>
      <p:sp>
        <p:nvSpPr>
          <p:cNvPr id="16" name="object 16"/>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
        <p:nvSpPr>
          <p:cNvPr id="17" name="object 17"/>
          <p:cNvSpPr txBox="1"/>
          <p:nvPr/>
        </p:nvSpPr>
        <p:spPr>
          <a:xfrm>
            <a:off x="6028100" y="3016321"/>
            <a:ext cx="2466975" cy="800100"/>
          </a:xfrm>
          <a:prstGeom prst="rect">
            <a:avLst/>
          </a:prstGeom>
        </p:spPr>
        <p:txBody>
          <a:bodyPr vert="horz" wrap="square" lIns="0" tIns="0" rIns="0" bIns="0" rtlCol="0">
            <a:spAutoFit/>
          </a:bodyPr>
          <a:lstStyle/>
          <a:p>
            <a:pPr marL="12700" marR="5080">
              <a:lnSpc>
                <a:spcPct val="104200"/>
              </a:lnSpc>
            </a:pPr>
            <a:r>
              <a:rPr sz="1200" spc="-75" dirty="0">
                <a:solidFill>
                  <a:srgbClr val="58595B"/>
                </a:solidFill>
                <a:latin typeface="Lucida Sans"/>
                <a:cs typeface="Lucida Sans"/>
              </a:rPr>
              <a:t>Together, </a:t>
            </a:r>
            <a:r>
              <a:rPr sz="1200" spc="-65" dirty="0">
                <a:solidFill>
                  <a:srgbClr val="58595B"/>
                </a:solidFill>
                <a:latin typeface="Lucida Sans"/>
                <a:cs typeface="Lucida Sans"/>
              </a:rPr>
              <a:t>our </a:t>
            </a:r>
            <a:r>
              <a:rPr sz="1200" spc="-50" dirty="0">
                <a:solidFill>
                  <a:srgbClr val="58595B"/>
                </a:solidFill>
                <a:latin typeface="Lucida Sans"/>
                <a:cs typeface="Lucida Sans"/>
              </a:rPr>
              <a:t>collective </a:t>
            </a:r>
            <a:r>
              <a:rPr sz="1200" spc="-70" dirty="0">
                <a:solidFill>
                  <a:srgbClr val="58595B"/>
                </a:solidFill>
                <a:latin typeface="Lucida Sans"/>
                <a:cs typeface="Lucida Sans"/>
              </a:rPr>
              <a:t>combination  </a:t>
            </a:r>
            <a:r>
              <a:rPr sz="1200" spc="-45" dirty="0">
                <a:solidFill>
                  <a:srgbClr val="58595B"/>
                </a:solidFill>
                <a:latin typeface="Lucida Sans"/>
                <a:cs typeface="Lucida Sans"/>
              </a:rPr>
              <a:t>of </a:t>
            </a:r>
            <a:r>
              <a:rPr sz="1200" spc="-75" dirty="0">
                <a:solidFill>
                  <a:srgbClr val="58595B"/>
                </a:solidFill>
                <a:latin typeface="Lucida Sans"/>
                <a:cs typeface="Lucida Sans"/>
              </a:rPr>
              <a:t>business </a:t>
            </a:r>
            <a:r>
              <a:rPr sz="1200" spc="-60" dirty="0">
                <a:solidFill>
                  <a:srgbClr val="58595B"/>
                </a:solidFill>
                <a:latin typeface="Lucida Sans"/>
                <a:cs typeface="Lucida Sans"/>
              </a:rPr>
              <a:t>capabilities </a:t>
            </a:r>
            <a:r>
              <a:rPr sz="1200" spc="-50" dirty="0">
                <a:solidFill>
                  <a:srgbClr val="58595B"/>
                </a:solidFill>
                <a:latin typeface="Lucida Sans"/>
                <a:cs typeface="Lucida Sans"/>
              </a:rPr>
              <a:t>forge </a:t>
            </a:r>
            <a:r>
              <a:rPr sz="1200" spc="-40" dirty="0">
                <a:solidFill>
                  <a:srgbClr val="58595B"/>
                </a:solidFill>
                <a:latin typeface="Lucida Sans"/>
                <a:cs typeface="Lucida Sans"/>
              </a:rPr>
              <a:t>a  </a:t>
            </a:r>
            <a:r>
              <a:rPr sz="1200" spc="-60" dirty="0">
                <a:solidFill>
                  <a:srgbClr val="58595B"/>
                </a:solidFill>
                <a:latin typeface="Lucida Sans"/>
                <a:cs typeface="Lucida Sans"/>
              </a:rPr>
              <a:t>powerful, </a:t>
            </a:r>
            <a:r>
              <a:rPr sz="1200" spc="-65" dirty="0">
                <a:solidFill>
                  <a:srgbClr val="58595B"/>
                </a:solidFill>
                <a:latin typeface="Lucida Sans"/>
                <a:cs typeface="Lucida Sans"/>
              </a:rPr>
              <a:t>visible </a:t>
            </a:r>
            <a:r>
              <a:rPr sz="1200" spc="-55" dirty="0">
                <a:solidFill>
                  <a:srgbClr val="58595B"/>
                </a:solidFill>
                <a:latin typeface="Lucida Sans"/>
                <a:cs typeface="Lucida Sans"/>
              </a:rPr>
              <a:t>impact </a:t>
            </a:r>
            <a:r>
              <a:rPr sz="1200" dirty="0">
                <a:solidFill>
                  <a:srgbClr val="58595B"/>
                </a:solidFill>
                <a:latin typeface="Lucida Sans"/>
                <a:cs typeface="Lucida Sans"/>
              </a:rPr>
              <a:t>– </a:t>
            </a:r>
            <a:r>
              <a:rPr sz="1200" spc="-50" dirty="0">
                <a:solidFill>
                  <a:srgbClr val="58595B"/>
                </a:solidFill>
                <a:latin typeface="Lucida Sans"/>
                <a:cs typeface="Lucida Sans"/>
              </a:rPr>
              <a:t>delivered  </a:t>
            </a:r>
            <a:r>
              <a:rPr sz="1200" dirty="0">
                <a:solidFill>
                  <a:srgbClr val="58595B"/>
                </a:solidFill>
                <a:latin typeface="Tahoma"/>
                <a:cs typeface="Tahoma"/>
              </a:rPr>
              <a:t>with </a:t>
            </a:r>
            <a:r>
              <a:rPr sz="1200" spc="5" dirty="0">
                <a:solidFill>
                  <a:srgbClr val="58595B"/>
                </a:solidFill>
                <a:latin typeface="Tahoma"/>
                <a:cs typeface="Tahoma"/>
              </a:rPr>
              <a:t>efficiency and</a:t>
            </a:r>
            <a:r>
              <a:rPr sz="1200" spc="-260" dirty="0">
                <a:solidFill>
                  <a:srgbClr val="58595B"/>
                </a:solidFill>
                <a:latin typeface="Tahoma"/>
                <a:cs typeface="Tahoma"/>
              </a:rPr>
              <a:t> </a:t>
            </a:r>
            <a:r>
              <a:rPr sz="1200" dirty="0">
                <a:solidFill>
                  <a:srgbClr val="58595B"/>
                </a:solidFill>
                <a:latin typeface="Tahoma"/>
                <a:cs typeface="Tahoma"/>
              </a:rPr>
              <a:t>effectiveness.</a:t>
            </a:r>
            <a:endParaRPr sz="1200">
              <a:latin typeface="Tahoma"/>
              <a:cs typeface="Tahoma"/>
            </a:endParaRPr>
          </a:p>
        </p:txBody>
      </p:sp>
      <p:sp>
        <p:nvSpPr>
          <p:cNvPr id="18" name="object 18"/>
          <p:cNvSpPr/>
          <p:nvPr/>
        </p:nvSpPr>
        <p:spPr>
          <a:xfrm>
            <a:off x="3200400" y="1004553"/>
            <a:ext cx="2480398" cy="1454242"/>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6040805" y="936002"/>
            <a:ext cx="2480398" cy="1522793"/>
          </a:xfrm>
          <a:prstGeom prst="rect">
            <a:avLst/>
          </a:prstGeom>
          <a:blipFill>
            <a:blip r:embed="rId4" cstate="print"/>
            <a:stretch>
              <a:fillRect/>
            </a:stretch>
          </a:blipFill>
        </p:spPr>
        <p:txBody>
          <a:bodyPr wrap="square" lIns="0" tIns="0" rIns="0" bIns="0" rtlCol="0"/>
          <a:lstStyle/>
          <a:p>
            <a:endParaRPr/>
          </a:p>
        </p:txBody>
      </p:sp>
      <p:sp>
        <p:nvSpPr>
          <p:cNvPr id="20" name="object 2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1" name="object 2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txBox="1"/>
          <p:nvPr/>
        </p:nvSpPr>
        <p:spPr>
          <a:xfrm>
            <a:off x="642366" y="4284002"/>
            <a:ext cx="476884" cy="255904"/>
          </a:xfrm>
          <a:prstGeom prst="rect">
            <a:avLst/>
          </a:prstGeom>
        </p:spPr>
        <p:txBody>
          <a:bodyPr vert="horz" wrap="square" lIns="0" tIns="0" rIns="0" bIns="0" rtlCol="0">
            <a:spAutoFit/>
          </a:bodyPr>
          <a:lstStyle/>
          <a:p>
            <a:pPr marL="12700">
              <a:lnSpc>
                <a:spcPct val="100000"/>
              </a:lnSpc>
            </a:pPr>
            <a:r>
              <a:rPr sz="1400" spc="-90" dirty="0">
                <a:solidFill>
                  <a:srgbClr val="58595B"/>
                </a:solidFill>
                <a:latin typeface="Lucida Sans"/>
                <a:cs typeface="Lucida Sans"/>
              </a:rPr>
              <a:t>di</a:t>
            </a:r>
            <a:r>
              <a:rPr sz="1400" spc="-100" dirty="0">
                <a:solidFill>
                  <a:srgbClr val="58595B"/>
                </a:solidFill>
                <a:latin typeface="Lucida Sans"/>
                <a:cs typeface="Lucida Sans"/>
              </a:rPr>
              <a:t>r</a:t>
            </a:r>
            <a:r>
              <a:rPr sz="1400" spc="-40" dirty="0">
                <a:solidFill>
                  <a:srgbClr val="58595B"/>
                </a:solidFill>
                <a:latin typeface="Lucida Sans"/>
                <a:cs typeface="Lucida Sans"/>
              </a:rPr>
              <a:t>e</a:t>
            </a:r>
            <a:r>
              <a:rPr sz="1400" spc="-25" dirty="0">
                <a:solidFill>
                  <a:srgbClr val="58595B"/>
                </a:solidFill>
                <a:latin typeface="Lucida Sans"/>
                <a:cs typeface="Lucida Sans"/>
              </a:rPr>
              <a:t>c</a:t>
            </a:r>
            <a:r>
              <a:rPr sz="1400" spc="-10" dirty="0">
                <a:solidFill>
                  <a:srgbClr val="58595B"/>
                </a:solidFill>
                <a:latin typeface="Lucida Sans"/>
                <a:cs typeface="Lucida Sans"/>
              </a:rPr>
              <a:t>t</a:t>
            </a:r>
            <a:endParaRPr sz="1400">
              <a:latin typeface="Lucida Sans"/>
              <a:cs typeface="Lucida Sans"/>
            </a:endParaRPr>
          </a:p>
        </p:txBody>
      </p:sp>
      <p:sp>
        <p:nvSpPr>
          <p:cNvPr id="11" name="object 11"/>
          <p:cNvSpPr/>
          <p:nvPr/>
        </p:nvSpPr>
        <p:spPr>
          <a:xfrm>
            <a:off x="360000" y="4304598"/>
            <a:ext cx="192405" cy="197485"/>
          </a:xfrm>
          <a:custGeom>
            <a:avLst/>
            <a:gdLst/>
            <a:ahLst/>
            <a:cxnLst/>
            <a:rect l="l" t="t" r="r" b="b"/>
            <a:pathLst>
              <a:path w="192404" h="197485">
                <a:moveTo>
                  <a:pt x="0" y="0"/>
                </a:moveTo>
                <a:lnTo>
                  <a:pt x="0" y="20789"/>
                </a:lnTo>
                <a:lnTo>
                  <a:pt x="168592" y="98666"/>
                </a:lnTo>
                <a:lnTo>
                  <a:pt x="0" y="176530"/>
                </a:lnTo>
                <a:lnTo>
                  <a:pt x="0" y="196938"/>
                </a:lnTo>
                <a:lnTo>
                  <a:pt x="192036" y="108864"/>
                </a:lnTo>
                <a:lnTo>
                  <a:pt x="192036" y="88455"/>
                </a:lnTo>
                <a:lnTo>
                  <a:pt x="0" y="0"/>
                </a:lnTo>
                <a:close/>
              </a:path>
            </a:pathLst>
          </a:custGeom>
          <a:solidFill>
            <a:srgbClr val="D71920"/>
          </a:solidFill>
        </p:spPr>
        <p:txBody>
          <a:bodyPr wrap="square" lIns="0" tIns="0" rIns="0" bIns="0" rtlCol="0"/>
          <a:lstStyle/>
          <a:p>
            <a:endParaRPr/>
          </a:p>
        </p:txBody>
      </p:sp>
      <p:sp>
        <p:nvSpPr>
          <p:cNvPr id="12" name="object 12"/>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3" name="object 13"/>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4" name="object 14"/>
          <p:cNvSpPr txBox="1"/>
          <p:nvPr/>
        </p:nvSpPr>
        <p:spPr>
          <a:xfrm>
            <a:off x="3200400"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95" dirty="0">
                <a:solidFill>
                  <a:srgbClr val="FFFFFF"/>
                </a:solidFill>
                <a:latin typeface="Lucida Sans"/>
                <a:cs typeface="Lucida Sans"/>
              </a:rPr>
              <a:t> </a:t>
            </a:r>
            <a:r>
              <a:rPr sz="1100" spc="-40" dirty="0">
                <a:solidFill>
                  <a:srgbClr val="FFFFFF"/>
                </a:solidFill>
                <a:latin typeface="Lucida Sans"/>
                <a:cs typeface="Lucida Sans"/>
              </a:rPr>
              <a:t>motivators</a:t>
            </a:r>
            <a:endParaRPr sz="1100">
              <a:latin typeface="Lucida Sans"/>
              <a:cs typeface="Lucida Sans"/>
            </a:endParaRPr>
          </a:p>
        </p:txBody>
      </p:sp>
      <p:sp>
        <p:nvSpPr>
          <p:cNvPr id="15" name="object 15"/>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6" name="object 16"/>
          <p:cNvSpPr txBox="1"/>
          <p:nvPr/>
        </p:nvSpPr>
        <p:spPr>
          <a:xfrm>
            <a:off x="6040805"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10" dirty="0">
                <a:solidFill>
                  <a:srgbClr val="FFFFFF"/>
                </a:solidFill>
                <a:latin typeface="Lucida Sans"/>
                <a:cs typeface="Lucida Sans"/>
              </a:rPr>
              <a:t> </a:t>
            </a:r>
            <a:r>
              <a:rPr sz="1100" spc="-35" dirty="0">
                <a:solidFill>
                  <a:srgbClr val="FFFFFF"/>
                </a:solidFill>
                <a:latin typeface="Lucida Sans"/>
                <a:cs typeface="Lucida Sans"/>
              </a:rPr>
              <a:t>energisers</a:t>
            </a:r>
            <a:endParaRPr sz="1100">
              <a:latin typeface="Lucida Sans"/>
              <a:cs typeface="Lucida Sans"/>
            </a:endParaRPr>
          </a:p>
        </p:txBody>
      </p:sp>
      <p:sp>
        <p:nvSpPr>
          <p:cNvPr id="17" name="object 17"/>
          <p:cNvSpPr txBox="1"/>
          <p:nvPr/>
        </p:nvSpPr>
        <p:spPr>
          <a:xfrm>
            <a:off x="3187700" y="3016321"/>
            <a:ext cx="242252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45" dirty="0">
                <a:solidFill>
                  <a:srgbClr val="58595B"/>
                </a:solidFill>
                <a:latin typeface="Lucida Sans"/>
                <a:cs typeface="Lucida Sans"/>
              </a:rPr>
              <a:t>generate </a:t>
            </a:r>
            <a:r>
              <a:rPr sz="1200" spc="-75" dirty="0">
                <a:solidFill>
                  <a:srgbClr val="58595B"/>
                </a:solidFill>
                <a:latin typeface="Lucida Sans"/>
                <a:cs typeface="Lucida Sans"/>
              </a:rPr>
              <a:t>inspiration,</a:t>
            </a:r>
            <a:r>
              <a:rPr sz="1200" spc="-229" dirty="0">
                <a:solidFill>
                  <a:srgbClr val="58595B"/>
                </a:solidFill>
                <a:latin typeface="Lucida Sans"/>
                <a:cs typeface="Lucida Sans"/>
              </a:rPr>
              <a:t> </a:t>
            </a:r>
            <a:r>
              <a:rPr sz="1200" spc="-65" dirty="0">
                <a:solidFill>
                  <a:srgbClr val="58595B"/>
                </a:solidFill>
                <a:latin typeface="Lucida Sans"/>
                <a:cs typeface="Lucida Sans"/>
              </a:rPr>
              <a:t>motivation  </a:t>
            </a:r>
            <a:r>
              <a:rPr sz="1200" spc="-60" dirty="0">
                <a:solidFill>
                  <a:srgbClr val="58595B"/>
                </a:solidFill>
                <a:latin typeface="Lucida Sans"/>
                <a:cs typeface="Lucida Sans"/>
              </a:rPr>
              <a:t>and </a:t>
            </a:r>
            <a:r>
              <a:rPr sz="1200" spc="-55" dirty="0">
                <a:solidFill>
                  <a:srgbClr val="58595B"/>
                </a:solidFill>
                <a:latin typeface="Lucida Sans"/>
                <a:cs typeface="Lucida Sans"/>
              </a:rPr>
              <a:t>activation </a:t>
            </a:r>
            <a:r>
              <a:rPr sz="1200" spc="-70" dirty="0">
                <a:solidFill>
                  <a:srgbClr val="58595B"/>
                </a:solidFill>
                <a:latin typeface="Lucida Sans"/>
                <a:cs typeface="Lucida Sans"/>
              </a:rPr>
              <a:t>through </a:t>
            </a:r>
            <a:r>
              <a:rPr sz="1200" spc="-65" dirty="0">
                <a:solidFill>
                  <a:srgbClr val="58595B"/>
                </a:solidFill>
                <a:latin typeface="Lucida Sans"/>
                <a:cs typeface="Lucida Sans"/>
              </a:rPr>
              <a:t>our shared  </a:t>
            </a:r>
            <a:r>
              <a:rPr sz="1200" spc="-75" dirty="0">
                <a:solidFill>
                  <a:srgbClr val="58595B"/>
                </a:solidFill>
                <a:latin typeface="Lucida Sans"/>
                <a:cs typeface="Lucida Sans"/>
              </a:rPr>
              <a:t>passion </a:t>
            </a:r>
            <a:r>
              <a:rPr sz="1200" spc="-60" dirty="0">
                <a:solidFill>
                  <a:srgbClr val="58595B"/>
                </a:solidFill>
                <a:latin typeface="Lucida Sans"/>
                <a:cs typeface="Lucida Sans"/>
              </a:rPr>
              <a:t>for </a:t>
            </a:r>
            <a:r>
              <a:rPr sz="1200" spc="-75" dirty="0">
                <a:solidFill>
                  <a:srgbClr val="58595B"/>
                </a:solidFill>
                <a:latin typeface="Lucida Sans"/>
                <a:cs typeface="Lucida Sans"/>
              </a:rPr>
              <a:t>success </a:t>
            </a:r>
            <a:r>
              <a:rPr sz="1200" spc="-60" dirty="0">
                <a:solidFill>
                  <a:srgbClr val="58595B"/>
                </a:solidFill>
                <a:latin typeface="Lucida Sans"/>
                <a:cs typeface="Lucida Sans"/>
              </a:rPr>
              <a:t>and converting  </a:t>
            </a:r>
            <a:r>
              <a:rPr sz="1200" spc="-50" dirty="0">
                <a:solidFill>
                  <a:srgbClr val="58595B"/>
                </a:solidFill>
                <a:latin typeface="Lucida Sans"/>
                <a:cs typeface="Lucida Sans"/>
              </a:rPr>
              <a:t>opportunity </a:t>
            </a:r>
            <a:r>
              <a:rPr sz="1200" spc="-40" dirty="0">
                <a:solidFill>
                  <a:srgbClr val="58595B"/>
                </a:solidFill>
                <a:latin typeface="Lucida Sans"/>
                <a:cs typeface="Lucida Sans"/>
              </a:rPr>
              <a:t>to</a:t>
            </a:r>
            <a:r>
              <a:rPr sz="1200" spc="-200" dirty="0">
                <a:solidFill>
                  <a:srgbClr val="58595B"/>
                </a:solidFill>
                <a:latin typeface="Lucida Sans"/>
                <a:cs typeface="Lucida Sans"/>
              </a:rPr>
              <a:t> </a:t>
            </a:r>
            <a:r>
              <a:rPr sz="1200" spc="-70" dirty="0">
                <a:solidFill>
                  <a:srgbClr val="58595B"/>
                </a:solidFill>
                <a:latin typeface="Lucida Sans"/>
                <a:cs typeface="Lucida Sans"/>
              </a:rPr>
              <a:t>results.</a:t>
            </a:r>
            <a:endParaRPr sz="1200">
              <a:latin typeface="Lucida Sans"/>
              <a:cs typeface="Lucida Sans"/>
            </a:endParaRPr>
          </a:p>
        </p:txBody>
      </p:sp>
      <p:sp>
        <p:nvSpPr>
          <p:cNvPr id="18" name="object 18"/>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
        <p:nvSpPr>
          <p:cNvPr id="19" name="object 19"/>
          <p:cNvSpPr txBox="1"/>
          <p:nvPr/>
        </p:nvSpPr>
        <p:spPr>
          <a:xfrm>
            <a:off x="6028100" y="3016321"/>
            <a:ext cx="2466975" cy="800100"/>
          </a:xfrm>
          <a:prstGeom prst="rect">
            <a:avLst/>
          </a:prstGeom>
        </p:spPr>
        <p:txBody>
          <a:bodyPr vert="horz" wrap="square" lIns="0" tIns="0" rIns="0" bIns="0" rtlCol="0">
            <a:spAutoFit/>
          </a:bodyPr>
          <a:lstStyle/>
          <a:p>
            <a:pPr marL="12700" marR="5080">
              <a:lnSpc>
                <a:spcPct val="104200"/>
              </a:lnSpc>
            </a:pPr>
            <a:r>
              <a:rPr sz="1200" spc="-75" dirty="0">
                <a:solidFill>
                  <a:srgbClr val="58595B"/>
                </a:solidFill>
                <a:latin typeface="Lucida Sans"/>
                <a:cs typeface="Lucida Sans"/>
              </a:rPr>
              <a:t>Together, </a:t>
            </a:r>
            <a:r>
              <a:rPr sz="1200" spc="-65" dirty="0">
                <a:solidFill>
                  <a:srgbClr val="58595B"/>
                </a:solidFill>
                <a:latin typeface="Lucida Sans"/>
                <a:cs typeface="Lucida Sans"/>
              </a:rPr>
              <a:t>our </a:t>
            </a:r>
            <a:r>
              <a:rPr sz="1200" spc="-50" dirty="0">
                <a:solidFill>
                  <a:srgbClr val="58595B"/>
                </a:solidFill>
                <a:latin typeface="Lucida Sans"/>
                <a:cs typeface="Lucida Sans"/>
              </a:rPr>
              <a:t>collective </a:t>
            </a:r>
            <a:r>
              <a:rPr sz="1200" spc="-70" dirty="0">
                <a:solidFill>
                  <a:srgbClr val="58595B"/>
                </a:solidFill>
                <a:latin typeface="Lucida Sans"/>
                <a:cs typeface="Lucida Sans"/>
              </a:rPr>
              <a:t>combination  </a:t>
            </a:r>
            <a:r>
              <a:rPr sz="1200" spc="-45" dirty="0">
                <a:solidFill>
                  <a:srgbClr val="58595B"/>
                </a:solidFill>
                <a:latin typeface="Lucida Sans"/>
                <a:cs typeface="Lucida Sans"/>
              </a:rPr>
              <a:t>of </a:t>
            </a:r>
            <a:r>
              <a:rPr sz="1200" spc="-75" dirty="0">
                <a:solidFill>
                  <a:srgbClr val="58595B"/>
                </a:solidFill>
                <a:latin typeface="Lucida Sans"/>
                <a:cs typeface="Lucida Sans"/>
              </a:rPr>
              <a:t>business </a:t>
            </a:r>
            <a:r>
              <a:rPr sz="1200" spc="-60" dirty="0">
                <a:solidFill>
                  <a:srgbClr val="58595B"/>
                </a:solidFill>
                <a:latin typeface="Lucida Sans"/>
                <a:cs typeface="Lucida Sans"/>
              </a:rPr>
              <a:t>capabilities </a:t>
            </a:r>
            <a:r>
              <a:rPr sz="1200" spc="-50" dirty="0">
                <a:solidFill>
                  <a:srgbClr val="58595B"/>
                </a:solidFill>
                <a:latin typeface="Lucida Sans"/>
                <a:cs typeface="Lucida Sans"/>
              </a:rPr>
              <a:t>forge </a:t>
            </a:r>
            <a:r>
              <a:rPr sz="1200" spc="-40" dirty="0">
                <a:solidFill>
                  <a:srgbClr val="58595B"/>
                </a:solidFill>
                <a:latin typeface="Lucida Sans"/>
                <a:cs typeface="Lucida Sans"/>
              </a:rPr>
              <a:t>a  </a:t>
            </a:r>
            <a:r>
              <a:rPr sz="1200" spc="-60" dirty="0">
                <a:solidFill>
                  <a:srgbClr val="58595B"/>
                </a:solidFill>
                <a:latin typeface="Lucida Sans"/>
                <a:cs typeface="Lucida Sans"/>
              </a:rPr>
              <a:t>powerful, </a:t>
            </a:r>
            <a:r>
              <a:rPr sz="1200" spc="-65" dirty="0">
                <a:solidFill>
                  <a:srgbClr val="58595B"/>
                </a:solidFill>
                <a:latin typeface="Lucida Sans"/>
                <a:cs typeface="Lucida Sans"/>
              </a:rPr>
              <a:t>visible </a:t>
            </a:r>
            <a:r>
              <a:rPr sz="1200" spc="-55" dirty="0">
                <a:solidFill>
                  <a:srgbClr val="58595B"/>
                </a:solidFill>
                <a:latin typeface="Lucida Sans"/>
                <a:cs typeface="Lucida Sans"/>
              </a:rPr>
              <a:t>impact </a:t>
            </a:r>
            <a:r>
              <a:rPr sz="1200" dirty="0">
                <a:solidFill>
                  <a:srgbClr val="58595B"/>
                </a:solidFill>
                <a:latin typeface="Lucida Sans"/>
                <a:cs typeface="Lucida Sans"/>
              </a:rPr>
              <a:t>– </a:t>
            </a:r>
            <a:r>
              <a:rPr sz="1200" spc="-50" dirty="0">
                <a:solidFill>
                  <a:srgbClr val="58595B"/>
                </a:solidFill>
                <a:latin typeface="Lucida Sans"/>
                <a:cs typeface="Lucida Sans"/>
              </a:rPr>
              <a:t>delivered  </a:t>
            </a:r>
            <a:r>
              <a:rPr sz="1200" dirty="0">
                <a:solidFill>
                  <a:srgbClr val="58595B"/>
                </a:solidFill>
                <a:latin typeface="Tahoma"/>
                <a:cs typeface="Tahoma"/>
              </a:rPr>
              <a:t>with </a:t>
            </a:r>
            <a:r>
              <a:rPr sz="1200" spc="5" dirty="0">
                <a:solidFill>
                  <a:srgbClr val="58595B"/>
                </a:solidFill>
                <a:latin typeface="Tahoma"/>
                <a:cs typeface="Tahoma"/>
              </a:rPr>
              <a:t>efficiency and</a:t>
            </a:r>
            <a:r>
              <a:rPr sz="1200" spc="-260" dirty="0">
                <a:solidFill>
                  <a:srgbClr val="58595B"/>
                </a:solidFill>
                <a:latin typeface="Tahoma"/>
                <a:cs typeface="Tahoma"/>
              </a:rPr>
              <a:t> </a:t>
            </a:r>
            <a:r>
              <a:rPr sz="1200" dirty="0">
                <a:solidFill>
                  <a:srgbClr val="58595B"/>
                </a:solidFill>
                <a:latin typeface="Tahoma"/>
                <a:cs typeface="Tahoma"/>
              </a:rPr>
              <a:t>effectiveness.</a:t>
            </a:r>
            <a:endParaRPr sz="1200">
              <a:latin typeface="Tahoma"/>
              <a:cs typeface="Tahoma"/>
            </a:endParaRPr>
          </a:p>
        </p:txBody>
      </p:sp>
      <p:sp>
        <p:nvSpPr>
          <p:cNvPr id="20" name="object 20"/>
          <p:cNvSpPr/>
          <p:nvPr/>
        </p:nvSpPr>
        <p:spPr>
          <a:xfrm>
            <a:off x="3200400" y="1004553"/>
            <a:ext cx="2480398" cy="1454242"/>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6040805" y="936002"/>
            <a:ext cx="2480398" cy="1522793"/>
          </a:xfrm>
          <a:prstGeom prst="rect">
            <a:avLst/>
          </a:prstGeom>
          <a:blipFill>
            <a:blip r:embed="rId4" cstate="print"/>
            <a:stretch>
              <a:fillRect/>
            </a:stretch>
          </a:blipFill>
        </p:spPr>
        <p:txBody>
          <a:bodyPr wrap="square" lIns="0" tIns="0" rIns="0" bIns="0" rtlCol="0"/>
          <a:lstStyle/>
          <a:p>
            <a:endParaRPr/>
          </a:p>
        </p:txBody>
      </p:sp>
      <p:sp>
        <p:nvSpPr>
          <p:cNvPr id="22" name="object 2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3" name="object 2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txBox="1"/>
          <p:nvPr/>
        </p:nvSpPr>
        <p:spPr>
          <a:xfrm>
            <a:off x="3482766" y="4284002"/>
            <a:ext cx="549275" cy="255904"/>
          </a:xfrm>
          <a:prstGeom prst="rect">
            <a:avLst/>
          </a:prstGeom>
        </p:spPr>
        <p:txBody>
          <a:bodyPr vert="horz" wrap="square" lIns="0" tIns="0" rIns="0" bIns="0" rtlCol="0">
            <a:spAutoFit/>
          </a:bodyPr>
          <a:lstStyle/>
          <a:p>
            <a:pPr marL="12700">
              <a:lnSpc>
                <a:spcPct val="100000"/>
              </a:lnSpc>
            </a:pPr>
            <a:r>
              <a:rPr sz="1400" spc="-135" dirty="0">
                <a:solidFill>
                  <a:srgbClr val="58595B"/>
                </a:solidFill>
                <a:latin typeface="Lucida Sans"/>
                <a:cs typeface="Lucida Sans"/>
              </a:rPr>
              <a:t>h</a:t>
            </a:r>
            <a:r>
              <a:rPr sz="1400" spc="-130" dirty="0">
                <a:solidFill>
                  <a:srgbClr val="58595B"/>
                </a:solidFill>
                <a:latin typeface="Lucida Sans"/>
                <a:cs typeface="Lucida Sans"/>
              </a:rPr>
              <a:t>u</a:t>
            </a:r>
            <a:r>
              <a:rPr sz="1400" spc="-145" dirty="0">
                <a:solidFill>
                  <a:srgbClr val="58595B"/>
                </a:solidFill>
                <a:latin typeface="Lucida Sans"/>
                <a:cs typeface="Lucida Sans"/>
              </a:rPr>
              <a:t>m</a:t>
            </a:r>
            <a:r>
              <a:rPr sz="1400" spc="-90" dirty="0">
                <a:solidFill>
                  <a:srgbClr val="58595B"/>
                </a:solidFill>
                <a:latin typeface="Lucida Sans"/>
                <a:cs typeface="Lucida Sans"/>
              </a:rPr>
              <a:t>a</a:t>
            </a:r>
            <a:r>
              <a:rPr sz="1400" spc="-95" dirty="0">
                <a:solidFill>
                  <a:srgbClr val="58595B"/>
                </a:solidFill>
                <a:latin typeface="Lucida Sans"/>
                <a:cs typeface="Lucida Sans"/>
              </a:rPr>
              <a:t>n</a:t>
            </a:r>
            <a:endParaRPr sz="1400">
              <a:latin typeface="Lucida Sans"/>
              <a:cs typeface="Lucida Sans"/>
            </a:endParaRPr>
          </a:p>
        </p:txBody>
      </p:sp>
      <p:sp>
        <p:nvSpPr>
          <p:cNvPr id="11" name="object 11"/>
          <p:cNvSpPr txBox="1"/>
          <p:nvPr/>
        </p:nvSpPr>
        <p:spPr>
          <a:xfrm>
            <a:off x="642366" y="4284002"/>
            <a:ext cx="476884" cy="255904"/>
          </a:xfrm>
          <a:prstGeom prst="rect">
            <a:avLst/>
          </a:prstGeom>
        </p:spPr>
        <p:txBody>
          <a:bodyPr vert="horz" wrap="square" lIns="0" tIns="0" rIns="0" bIns="0" rtlCol="0">
            <a:spAutoFit/>
          </a:bodyPr>
          <a:lstStyle/>
          <a:p>
            <a:pPr marL="12700">
              <a:lnSpc>
                <a:spcPct val="100000"/>
              </a:lnSpc>
            </a:pPr>
            <a:r>
              <a:rPr sz="1400" spc="-90" dirty="0">
                <a:solidFill>
                  <a:srgbClr val="58595B"/>
                </a:solidFill>
                <a:latin typeface="Lucida Sans"/>
                <a:cs typeface="Lucida Sans"/>
              </a:rPr>
              <a:t>di</a:t>
            </a:r>
            <a:r>
              <a:rPr sz="1400" spc="-100" dirty="0">
                <a:solidFill>
                  <a:srgbClr val="58595B"/>
                </a:solidFill>
                <a:latin typeface="Lucida Sans"/>
                <a:cs typeface="Lucida Sans"/>
              </a:rPr>
              <a:t>r</a:t>
            </a:r>
            <a:r>
              <a:rPr sz="1400" spc="-40" dirty="0">
                <a:solidFill>
                  <a:srgbClr val="58595B"/>
                </a:solidFill>
                <a:latin typeface="Lucida Sans"/>
                <a:cs typeface="Lucida Sans"/>
              </a:rPr>
              <a:t>e</a:t>
            </a:r>
            <a:r>
              <a:rPr sz="1400" spc="-25" dirty="0">
                <a:solidFill>
                  <a:srgbClr val="58595B"/>
                </a:solidFill>
                <a:latin typeface="Lucida Sans"/>
                <a:cs typeface="Lucida Sans"/>
              </a:rPr>
              <a:t>c</a:t>
            </a:r>
            <a:r>
              <a:rPr sz="1400" spc="-10" dirty="0">
                <a:solidFill>
                  <a:srgbClr val="58595B"/>
                </a:solidFill>
                <a:latin typeface="Lucida Sans"/>
                <a:cs typeface="Lucida Sans"/>
              </a:rPr>
              <a:t>t</a:t>
            </a:r>
            <a:endParaRPr sz="1400">
              <a:latin typeface="Lucida Sans"/>
              <a:cs typeface="Lucida Sans"/>
            </a:endParaRPr>
          </a:p>
        </p:txBody>
      </p:sp>
      <p:sp>
        <p:nvSpPr>
          <p:cNvPr id="12" name="object 12"/>
          <p:cNvSpPr/>
          <p:nvPr/>
        </p:nvSpPr>
        <p:spPr>
          <a:xfrm>
            <a:off x="3200400" y="4304598"/>
            <a:ext cx="192405" cy="197485"/>
          </a:xfrm>
          <a:custGeom>
            <a:avLst/>
            <a:gdLst/>
            <a:ahLst/>
            <a:cxnLst/>
            <a:rect l="l" t="t" r="r" b="b"/>
            <a:pathLst>
              <a:path w="192404" h="197485">
                <a:moveTo>
                  <a:pt x="0" y="0"/>
                </a:moveTo>
                <a:lnTo>
                  <a:pt x="0" y="20789"/>
                </a:lnTo>
                <a:lnTo>
                  <a:pt x="168592" y="98666"/>
                </a:lnTo>
                <a:lnTo>
                  <a:pt x="0" y="176530"/>
                </a:lnTo>
                <a:lnTo>
                  <a:pt x="0" y="196938"/>
                </a:lnTo>
                <a:lnTo>
                  <a:pt x="192036" y="108864"/>
                </a:lnTo>
                <a:lnTo>
                  <a:pt x="192036" y="88455"/>
                </a:lnTo>
                <a:lnTo>
                  <a:pt x="0" y="0"/>
                </a:lnTo>
                <a:close/>
              </a:path>
            </a:pathLst>
          </a:custGeom>
          <a:solidFill>
            <a:srgbClr val="D71920"/>
          </a:solidFill>
        </p:spPr>
        <p:txBody>
          <a:bodyPr wrap="square" lIns="0" tIns="0" rIns="0" bIns="0" rtlCol="0"/>
          <a:lstStyle/>
          <a:p>
            <a:endParaRPr/>
          </a:p>
        </p:txBody>
      </p:sp>
      <p:sp>
        <p:nvSpPr>
          <p:cNvPr id="13" name="object 13"/>
          <p:cNvSpPr/>
          <p:nvPr/>
        </p:nvSpPr>
        <p:spPr>
          <a:xfrm>
            <a:off x="360000" y="4304598"/>
            <a:ext cx="192405" cy="197485"/>
          </a:xfrm>
          <a:custGeom>
            <a:avLst/>
            <a:gdLst/>
            <a:ahLst/>
            <a:cxnLst/>
            <a:rect l="l" t="t" r="r" b="b"/>
            <a:pathLst>
              <a:path w="192404" h="197485">
                <a:moveTo>
                  <a:pt x="0" y="0"/>
                </a:moveTo>
                <a:lnTo>
                  <a:pt x="0" y="20789"/>
                </a:lnTo>
                <a:lnTo>
                  <a:pt x="168592" y="98666"/>
                </a:lnTo>
                <a:lnTo>
                  <a:pt x="0" y="176530"/>
                </a:lnTo>
                <a:lnTo>
                  <a:pt x="0" y="196938"/>
                </a:lnTo>
                <a:lnTo>
                  <a:pt x="192036" y="108864"/>
                </a:lnTo>
                <a:lnTo>
                  <a:pt x="192036" y="88455"/>
                </a:lnTo>
                <a:lnTo>
                  <a:pt x="0" y="0"/>
                </a:lnTo>
                <a:close/>
              </a:path>
            </a:pathLst>
          </a:custGeom>
          <a:solidFill>
            <a:srgbClr val="D71920"/>
          </a:solidFill>
        </p:spPr>
        <p:txBody>
          <a:bodyPr wrap="square" lIns="0" tIns="0" rIns="0" bIns="0" rtlCol="0"/>
          <a:lstStyle/>
          <a:p>
            <a:endParaRPr/>
          </a:p>
        </p:txBody>
      </p:sp>
      <p:sp>
        <p:nvSpPr>
          <p:cNvPr id="14" name="object 14"/>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5" name="object 15"/>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6" name="object 16"/>
          <p:cNvSpPr txBox="1"/>
          <p:nvPr/>
        </p:nvSpPr>
        <p:spPr>
          <a:xfrm>
            <a:off x="3200400"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95" dirty="0">
                <a:solidFill>
                  <a:srgbClr val="FFFFFF"/>
                </a:solidFill>
                <a:latin typeface="Lucida Sans"/>
                <a:cs typeface="Lucida Sans"/>
              </a:rPr>
              <a:t> </a:t>
            </a:r>
            <a:r>
              <a:rPr sz="1100" spc="-40" dirty="0">
                <a:solidFill>
                  <a:srgbClr val="FFFFFF"/>
                </a:solidFill>
                <a:latin typeface="Lucida Sans"/>
                <a:cs typeface="Lucida Sans"/>
              </a:rPr>
              <a:t>motivators</a:t>
            </a:r>
            <a:endParaRPr sz="1100">
              <a:latin typeface="Lucida Sans"/>
              <a:cs typeface="Lucida Sans"/>
            </a:endParaRPr>
          </a:p>
        </p:txBody>
      </p:sp>
      <p:sp>
        <p:nvSpPr>
          <p:cNvPr id="17" name="object 17"/>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18" name="object 18"/>
          <p:cNvSpPr txBox="1"/>
          <p:nvPr/>
        </p:nvSpPr>
        <p:spPr>
          <a:xfrm>
            <a:off x="6040805"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10" dirty="0">
                <a:solidFill>
                  <a:srgbClr val="FFFFFF"/>
                </a:solidFill>
                <a:latin typeface="Lucida Sans"/>
                <a:cs typeface="Lucida Sans"/>
              </a:rPr>
              <a:t> </a:t>
            </a:r>
            <a:r>
              <a:rPr sz="1100" spc="-35" dirty="0">
                <a:solidFill>
                  <a:srgbClr val="FFFFFF"/>
                </a:solidFill>
                <a:latin typeface="Lucida Sans"/>
                <a:cs typeface="Lucida Sans"/>
              </a:rPr>
              <a:t>energisers</a:t>
            </a:r>
            <a:endParaRPr sz="1100">
              <a:latin typeface="Lucida Sans"/>
              <a:cs typeface="Lucida Sans"/>
            </a:endParaRPr>
          </a:p>
        </p:txBody>
      </p:sp>
      <p:sp>
        <p:nvSpPr>
          <p:cNvPr id="19" name="object 19"/>
          <p:cNvSpPr txBox="1"/>
          <p:nvPr/>
        </p:nvSpPr>
        <p:spPr>
          <a:xfrm>
            <a:off x="3187700" y="3016321"/>
            <a:ext cx="242252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45" dirty="0">
                <a:solidFill>
                  <a:srgbClr val="58595B"/>
                </a:solidFill>
                <a:latin typeface="Lucida Sans"/>
                <a:cs typeface="Lucida Sans"/>
              </a:rPr>
              <a:t>generate </a:t>
            </a:r>
            <a:r>
              <a:rPr sz="1200" spc="-75" dirty="0">
                <a:solidFill>
                  <a:srgbClr val="58595B"/>
                </a:solidFill>
                <a:latin typeface="Lucida Sans"/>
                <a:cs typeface="Lucida Sans"/>
              </a:rPr>
              <a:t>inspiration,</a:t>
            </a:r>
            <a:r>
              <a:rPr sz="1200" spc="-229" dirty="0">
                <a:solidFill>
                  <a:srgbClr val="58595B"/>
                </a:solidFill>
                <a:latin typeface="Lucida Sans"/>
                <a:cs typeface="Lucida Sans"/>
              </a:rPr>
              <a:t> </a:t>
            </a:r>
            <a:r>
              <a:rPr sz="1200" spc="-65" dirty="0">
                <a:solidFill>
                  <a:srgbClr val="58595B"/>
                </a:solidFill>
                <a:latin typeface="Lucida Sans"/>
                <a:cs typeface="Lucida Sans"/>
              </a:rPr>
              <a:t>motivation  </a:t>
            </a:r>
            <a:r>
              <a:rPr sz="1200" spc="-60" dirty="0">
                <a:solidFill>
                  <a:srgbClr val="58595B"/>
                </a:solidFill>
                <a:latin typeface="Lucida Sans"/>
                <a:cs typeface="Lucida Sans"/>
              </a:rPr>
              <a:t>and </a:t>
            </a:r>
            <a:r>
              <a:rPr sz="1200" spc="-55" dirty="0">
                <a:solidFill>
                  <a:srgbClr val="58595B"/>
                </a:solidFill>
                <a:latin typeface="Lucida Sans"/>
                <a:cs typeface="Lucida Sans"/>
              </a:rPr>
              <a:t>activation </a:t>
            </a:r>
            <a:r>
              <a:rPr sz="1200" spc="-70" dirty="0">
                <a:solidFill>
                  <a:srgbClr val="58595B"/>
                </a:solidFill>
                <a:latin typeface="Lucida Sans"/>
                <a:cs typeface="Lucida Sans"/>
              </a:rPr>
              <a:t>through </a:t>
            </a:r>
            <a:r>
              <a:rPr sz="1200" spc="-65" dirty="0">
                <a:solidFill>
                  <a:srgbClr val="58595B"/>
                </a:solidFill>
                <a:latin typeface="Lucida Sans"/>
                <a:cs typeface="Lucida Sans"/>
              </a:rPr>
              <a:t>our shared  </a:t>
            </a:r>
            <a:r>
              <a:rPr sz="1200" spc="-75" dirty="0">
                <a:solidFill>
                  <a:srgbClr val="58595B"/>
                </a:solidFill>
                <a:latin typeface="Lucida Sans"/>
                <a:cs typeface="Lucida Sans"/>
              </a:rPr>
              <a:t>passion </a:t>
            </a:r>
            <a:r>
              <a:rPr sz="1200" spc="-60" dirty="0">
                <a:solidFill>
                  <a:srgbClr val="58595B"/>
                </a:solidFill>
                <a:latin typeface="Lucida Sans"/>
                <a:cs typeface="Lucida Sans"/>
              </a:rPr>
              <a:t>for </a:t>
            </a:r>
            <a:r>
              <a:rPr sz="1200" spc="-75" dirty="0">
                <a:solidFill>
                  <a:srgbClr val="58595B"/>
                </a:solidFill>
                <a:latin typeface="Lucida Sans"/>
                <a:cs typeface="Lucida Sans"/>
              </a:rPr>
              <a:t>success </a:t>
            </a:r>
            <a:r>
              <a:rPr sz="1200" spc="-60" dirty="0">
                <a:solidFill>
                  <a:srgbClr val="58595B"/>
                </a:solidFill>
                <a:latin typeface="Lucida Sans"/>
                <a:cs typeface="Lucida Sans"/>
              </a:rPr>
              <a:t>and converting  </a:t>
            </a:r>
            <a:r>
              <a:rPr sz="1200" spc="-50" dirty="0">
                <a:solidFill>
                  <a:srgbClr val="58595B"/>
                </a:solidFill>
                <a:latin typeface="Lucida Sans"/>
                <a:cs typeface="Lucida Sans"/>
              </a:rPr>
              <a:t>opportunity </a:t>
            </a:r>
            <a:r>
              <a:rPr sz="1200" spc="-40" dirty="0">
                <a:solidFill>
                  <a:srgbClr val="58595B"/>
                </a:solidFill>
                <a:latin typeface="Lucida Sans"/>
                <a:cs typeface="Lucida Sans"/>
              </a:rPr>
              <a:t>to</a:t>
            </a:r>
            <a:r>
              <a:rPr sz="1200" spc="-200" dirty="0">
                <a:solidFill>
                  <a:srgbClr val="58595B"/>
                </a:solidFill>
                <a:latin typeface="Lucida Sans"/>
                <a:cs typeface="Lucida Sans"/>
              </a:rPr>
              <a:t> </a:t>
            </a:r>
            <a:r>
              <a:rPr sz="1200" spc="-70" dirty="0">
                <a:solidFill>
                  <a:srgbClr val="58595B"/>
                </a:solidFill>
                <a:latin typeface="Lucida Sans"/>
                <a:cs typeface="Lucida Sans"/>
              </a:rPr>
              <a:t>results.</a:t>
            </a:r>
            <a:endParaRPr sz="1200">
              <a:latin typeface="Lucida Sans"/>
              <a:cs typeface="Lucida Sans"/>
            </a:endParaRPr>
          </a:p>
        </p:txBody>
      </p:sp>
      <p:sp>
        <p:nvSpPr>
          <p:cNvPr id="20" name="object 20"/>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
        <p:nvSpPr>
          <p:cNvPr id="21" name="object 21"/>
          <p:cNvSpPr txBox="1"/>
          <p:nvPr/>
        </p:nvSpPr>
        <p:spPr>
          <a:xfrm>
            <a:off x="6028100" y="3016321"/>
            <a:ext cx="2466975" cy="800100"/>
          </a:xfrm>
          <a:prstGeom prst="rect">
            <a:avLst/>
          </a:prstGeom>
        </p:spPr>
        <p:txBody>
          <a:bodyPr vert="horz" wrap="square" lIns="0" tIns="0" rIns="0" bIns="0" rtlCol="0">
            <a:spAutoFit/>
          </a:bodyPr>
          <a:lstStyle/>
          <a:p>
            <a:pPr marL="12700" marR="5080">
              <a:lnSpc>
                <a:spcPct val="104200"/>
              </a:lnSpc>
            </a:pPr>
            <a:r>
              <a:rPr sz="1200" spc="-75" dirty="0">
                <a:solidFill>
                  <a:srgbClr val="58595B"/>
                </a:solidFill>
                <a:latin typeface="Lucida Sans"/>
                <a:cs typeface="Lucida Sans"/>
              </a:rPr>
              <a:t>Together, </a:t>
            </a:r>
            <a:r>
              <a:rPr sz="1200" spc="-65" dirty="0">
                <a:solidFill>
                  <a:srgbClr val="58595B"/>
                </a:solidFill>
                <a:latin typeface="Lucida Sans"/>
                <a:cs typeface="Lucida Sans"/>
              </a:rPr>
              <a:t>our </a:t>
            </a:r>
            <a:r>
              <a:rPr sz="1200" spc="-50" dirty="0">
                <a:solidFill>
                  <a:srgbClr val="58595B"/>
                </a:solidFill>
                <a:latin typeface="Lucida Sans"/>
                <a:cs typeface="Lucida Sans"/>
              </a:rPr>
              <a:t>collective </a:t>
            </a:r>
            <a:r>
              <a:rPr sz="1200" spc="-70" dirty="0">
                <a:solidFill>
                  <a:srgbClr val="58595B"/>
                </a:solidFill>
                <a:latin typeface="Lucida Sans"/>
                <a:cs typeface="Lucida Sans"/>
              </a:rPr>
              <a:t>combination  </a:t>
            </a:r>
            <a:r>
              <a:rPr sz="1200" spc="-45" dirty="0">
                <a:solidFill>
                  <a:srgbClr val="58595B"/>
                </a:solidFill>
                <a:latin typeface="Lucida Sans"/>
                <a:cs typeface="Lucida Sans"/>
              </a:rPr>
              <a:t>of </a:t>
            </a:r>
            <a:r>
              <a:rPr sz="1200" spc="-75" dirty="0">
                <a:solidFill>
                  <a:srgbClr val="58595B"/>
                </a:solidFill>
                <a:latin typeface="Lucida Sans"/>
                <a:cs typeface="Lucida Sans"/>
              </a:rPr>
              <a:t>business </a:t>
            </a:r>
            <a:r>
              <a:rPr sz="1200" spc="-60" dirty="0">
                <a:solidFill>
                  <a:srgbClr val="58595B"/>
                </a:solidFill>
                <a:latin typeface="Lucida Sans"/>
                <a:cs typeface="Lucida Sans"/>
              </a:rPr>
              <a:t>capabilities </a:t>
            </a:r>
            <a:r>
              <a:rPr sz="1200" spc="-50" dirty="0">
                <a:solidFill>
                  <a:srgbClr val="58595B"/>
                </a:solidFill>
                <a:latin typeface="Lucida Sans"/>
                <a:cs typeface="Lucida Sans"/>
              </a:rPr>
              <a:t>forge </a:t>
            </a:r>
            <a:r>
              <a:rPr sz="1200" spc="-40" dirty="0">
                <a:solidFill>
                  <a:srgbClr val="58595B"/>
                </a:solidFill>
                <a:latin typeface="Lucida Sans"/>
                <a:cs typeface="Lucida Sans"/>
              </a:rPr>
              <a:t>a  </a:t>
            </a:r>
            <a:r>
              <a:rPr sz="1200" spc="-60" dirty="0">
                <a:solidFill>
                  <a:srgbClr val="58595B"/>
                </a:solidFill>
                <a:latin typeface="Lucida Sans"/>
                <a:cs typeface="Lucida Sans"/>
              </a:rPr>
              <a:t>powerful, </a:t>
            </a:r>
            <a:r>
              <a:rPr sz="1200" spc="-65" dirty="0">
                <a:solidFill>
                  <a:srgbClr val="58595B"/>
                </a:solidFill>
                <a:latin typeface="Lucida Sans"/>
                <a:cs typeface="Lucida Sans"/>
              </a:rPr>
              <a:t>visible </a:t>
            </a:r>
            <a:r>
              <a:rPr sz="1200" spc="-55" dirty="0">
                <a:solidFill>
                  <a:srgbClr val="58595B"/>
                </a:solidFill>
                <a:latin typeface="Lucida Sans"/>
                <a:cs typeface="Lucida Sans"/>
              </a:rPr>
              <a:t>impact </a:t>
            </a:r>
            <a:r>
              <a:rPr sz="1200" dirty="0">
                <a:solidFill>
                  <a:srgbClr val="58595B"/>
                </a:solidFill>
                <a:latin typeface="Lucida Sans"/>
                <a:cs typeface="Lucida Sans"/>
              </a:rPr>
              <a:t>– </a:t>
            </a:r>
            <a:r>
              <a:rPr sz="1200" spc="-50" dirty="0">
                <a:solidFill>
                  <a:srgbClr val="58595B"/>
                </a:solidFill>
                <a:latin typeface="Lucida Sans"/>
                <a:cs typeface="Lucida Sans"/>
              </a:rPr>
              <a:t>delivered  </a:t>
            </a:r>
            <a:r>
              <a:rPr sz="1200" dirty="0">
                <a:solidFill>
                  <a:srgbClr val="58595B"/>
                </a:solidFill>
                <a:latin typeface="Tahoma"/>
                <a:cs typeface="Tahoma"/>
              </a:rPr>
              <a:t>with </a:t>
            </a:r>
            <a:r>
              <a:rPr sz="1200" spc="5" dirty="0">
                <a:solidFill>
                  <a:srgbClr val="58595B"/>
                </a:solidFill>
                <a:latin typeface="Tahoma"/>
                <a:cs typeface="Tahoma"/>
              </a:rPr>
              <a:t>efficiency and</a:t>
            </a:r>
            <a:r>
              <a:rPr sz="1200" spc="-260" dirty="0">
                <a:solidFill>
                  <a:srgbClr val="58595B"/>
                </a:solidFill>
                <a:latin typeface="Tahoma"/>
                <a:cs typeface="Tahoma"/>
              </a:rPr>
              <a:t> </a:t>
            </a:r>
            <a:r>
              <a:rPr sz="1200" dirty="0">
                <a:solidFill>
                  <a:srgbClr val="58595B"/>
                </a:solidFill>
                <a:latin typeface="Tahoma"/>
                <a:cs typeface="Tahoma"/>
              </a:rPr>
              <a:t>effectiveness.</a:t>
            </a:r>
            <a:endParaRPr sz="1200">
              <a:latin typeface="Tahoma"/>
              <a:cs typeface="Tahoma"/>
            </a:endParaRPr>
          </a:p>
        </p:txBody>
      </p:sp>
      <p:sp>
        <p:nvSpPr>
          <p:cNvPr id="22" name="object 22"/>
          <p:cNvSpPr/>
          <p:nvPr/>
        </p:nvSpPr>
        <p:spPr>
          <a:xfrm>
            <a:off x="3200400" y="1004553"/>
            <a:ext cx="2480398" cy="1454242"/>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6040805" y="936002"/>
            <a:ext cx="2480398" cy="1522793"/>
          </a:xfrm>
          <a:prstGeom prst="rect">
            <a:avLst/>
          </a:prstGeom>
          <a:blipFill>
            <a:blip r:embed="rId4" cstate="print"/>
            <a:stretch>
              <a:fillRect/>
            </a:stretch>
          </a:blipFill>
        </p:spPr>
        <p:txBody>
          <a:bodyPr wrap="square" lIns="0" tIns="0" rIns="0" bIns="0" rtlCol="0"/>
          <a:lstStyle/>
          <a:p>
            <a:endParaRPr/>
          </a:p>
        </p:txBody>
      </p:sp>
      <p:sp>
        <p:nvSpPr>
          <p:cNvPr id="24" name="object 2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5" name="object 2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4" y="838796"/>
            <a:ext cx="2480398" cy="1619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4" name="object 4"/>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5" name="object 5"/>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6" name="object 6"/>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8" name="object 8"/>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9" name="object 9"/>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0" name="object 10"/>
          <p:cNvSpPr txBox="1"/>
          <p:nvPr/>
        </p:nvSpPr>
        <p:spPr>
          <a:xfrm>
            <a:off x="3482766" y="4284002"/>
            <a:ext cx="549275" cy="255904"/>
          </a:xfrm>
          <a:prstGeom prst="rect">
            <a:avLst/>
          </a:prstGeom>
        </p:spPr>
        <p:txBody>
          <a:bodyPr vert="horz" wrap="square" lIns="0" tIns="0" rIns="0" bIns="0" rtlCol="0">
            <a:spAutoFit/>
          </a:bodyPr>
          <a:lstStyle/>
          <a:p>
            <a:pPr marL="12700">
              <a:lnSpc>
                <a:spcPct val="100000"/>
              </a:lnSpc>
            </a:pPr>
            <a:r>
              <a:rPr sz="1400" spc="-135" dirty="0">
                <a:solidFill>
                  <a:srgbClr val="58595B"/>
                </a:solidFill>
                <a:latin typeface="Lucida Sans"/>
                <a:cs typeface="Lucida Sans"/>
              </a:rPr>
              <a:t>h</a:t>
            </a:r>
            <a:r>
              <a:rPr sz="1400" spc="-130" dirty="0">
                <a:solidFill>
                  <a:srgbClr val="58595B"/>
                </a:solidFill>
                <a:latin typeface="Lucida Sans"/>
                <a:cs typeface="Lucida Sans"/>
              </a:rPr>
              <a:t>u</a:t>
            </a:r>
            <a:r>
              <a:rPr sz="1400" spc="-145" dirty="0">
                <a:solidFill>
                  <a:srgbClr val="58595B"/>
                </a:solidFill>
                <a:latin typeface="Lucida Sans"/>
                <a:cs typeface="Lucida Sans"/>
              </a:rPr>
              <a:t>m</a:t>
            </a:r>
            <a:r>
              <a:rPr sz="1400" spc="-90" dirty="0">
                <a:solidFill>
                  <a:srgbClr val="58595B"/>
                </a:solidFill>
                <a:latin typeface="Lucida Sans"/>
                <a:cs typeface="Lucida Sans"/>
              </a:rPr>
              <a:t>a</a:t>
            </a:r>
            <a:r>
              <a:rPr sz="1400" spc="-95" dirty="0">
                <a:solidFill>
                  <a:srgbClr val="58595B"/>
                </a:solidFill>
                <a:latin typeface="Lucida Sans"/>
                <a:cs typeface="Lucida Sans"/>
              </a:rPr>
              <a:t>n</a:t>
            </a:r>
            <a:endParaRPr sz="1400">
              <a:latin typeface="Lucida Sans"/>
              <a:cs typeface="Lucida Sans"/>
            </a:endParaRPr>
          </a:p>
        </p:txBody>
      </p:sp>
      <p:sp>
        <p:nvSpPr>
          <p:cNvPr id="11" name="object 11"/>
          <p:cNvSpPr txBox="1"/>
          <p:nvPr/>
        </p:nvSpPr>
        <p:spPr>
          <a:xfrm>
            <a:off x="642366" y="4284002"/>
            <a:ext cx="476884" cy="255904"/>
          </a:xfrm>
          <a:prstGeom prst="rect">
            <a:avLst/>
          </a:prstGeom>
        </p:spPr>
        <p:txBody>
          <a:bodyPr vert="horz" wrap="square" lIns="0" tIns="0" rIns="0" bIns="0" rtlCol="0">
            <a:spAutoFit/>
          </a:bodyPr>
          <a:lstStyle/>
          <a:p>
            <a:pPr marL="12700">
              <a:lnSpc>
                <a:spcPct val="100000"/>
              </a:lnSpc>
            </a:pPr>
            <a:r>
              <a:rPr sz="1400" spc="-90" dirty="0">
                <a:solidFill>
                  <a:srgbClr val="58595B"/>
                </a:solidFill>
                <a:latin typeface="Lucida Sans"/>
                <a:cs typeface="Lucida Sans"/>
              </a:rPr>
              <a:t>di</a:t>
            </a:r>
            <a:r>
              <a:rPr sz="1400" spc="-100" dirty="0">
                <a:solidFill>
                  <a:srgbClr val="58595B"/>
                </a:solidFill>
                <a:latin typeface="Lucida Sans"/>
                <a:cs typeface="Lucida Sans"/>
              </a:rPr>
              <a:t>r</a:t>
            </a:r>
            <a:r>
              <a:rPr sz="1400" spc="-40" dirty="0">
                <a:solidFill>
                  <a:srgbClr val="58595B"/>
                </a:solidFill>
                <a:latin typeface="Lucida Sans"/>
                <a:cs typeface="Lucida Sans"/>
              </a:rPr>
              <a:t>e</a:t>
            </a:r>
            <a:r>
              <a:rPr sz="1400" spc="-25" dirty="0">
                <a:solidFill>
                  <a:srgbClr val="58595B"/>
                </a:solidFill>
                <a:latin typeface="Lucida Sans"/>
                <a:cs typeface="Lucida Sans"/>
              </a:rPr>
              <a:t>c</a:t>
            </a:r>
            <a:r>
              <a:rPr sz="1400" spc="-10" dirty="0">
                <a:solidFill>
                  <a:srgbClr val="58595B"/>
                </a:solidFill>
                <a:latin typeface="Lucida Sans"/>
                <a:cs typeface="Lucida Sans"/>
              </a:rPr>
              <a:t>t</a:t>
            </a:r>
            <a:endParaRPr sz="1400">
              <a:latin typeface="Lucida Sans"/>
              <a:cs typeface="Lucida Sans"/>
            </a:endParaRPr>
          </a:p>
        </p:txBody>
      </p:sp>
      <p:sp>
        <p:nvSpPr>
          <p:cNvPr id="12" name="object 12"/>
          <p:cNvSpPr txBox="1"/>
          <p:nvPr/>
        </p:nvSpPr>
        <p:spPr>
          <a:xfrm>
            <a:off x="6323165" y="4284002"/>
            <a:ext cx="564515" cy="255904"/>
          </a:xfrm>
          <a:prstGeom prst="rect">
            <a:avLst/>
          </a:prstGeom>
        </p:spPr>
        <p:txBody>
          <a:bodyPr vert="horz" wrap="square" lIns="0" tIns="0" rIns="0" bIns="0" rtlCol="0">
            <a:spAutoFit/>
          </a:bodyPr>
          <a:lstStyle/>
          <a:p>
            <a:pPr marL="12700">
              <a:lnSpc>
                <a:spcPct val="100000"/>
              </a:lnSpc>
            </a:pPr>
            <a:r>
              <a:rPr sz="1400" spc="-75" dirty="0">
                <a:solidFill>
                  <a:srgbClr val="58595B"/>
                </a:solidFill>
                <a:latin typeface="Lucida Sans"/>
                <a:cs typeface="Lucida Sans"/>
              </a:rPr>
              <a:t>e</a:t>
            </a:r>
            <a:r>
              <a:rPr sz="1400" spc="-85" dirty="0">
                <a:solidFill>
                  <a:srgbClr val="58595B"/>
                </a:solidFill>
                <a:latin typeface="Lucida Sans"/>
                <a:cs typeface="Lucida Sans"/>
              </a:rPr>
              <a:t>n</a:t>
            </a:r>
            <a:r>
              <a:rPr sz="1400" spc="-65" dirty="0">
                <a:solidFill>
                  <a:srgbClr val="58595B"/>
                </a:solidFill>
                <a:latin typeface="Lucida Sans"/>
                <a:cs typeface="Lucida Sans"/>
              </a:rPr>
              <a:t>e</a:t>
            </a:r>
            <a:r>
              <a:rPr sz="1400" spc="-75" dirty="0">
                <a:solidFill>
                  <a:srgbClr val="58595B"/>
                </a:solidFill>
                <a:latin typeface="Lucida Sans"/>
                <a:cs typeface="Lucida Sans"/>
              </a:rPr>
              <a:t>r</a:t>
            </a:r>
            <a:r>
              <a:rPr sz="1400" spc="-50" dirty="0">
                <a:solidFill>
                  <a:srgbClr val="58595B"/>
                </a:solidFill>
                <a:latin typeface="Lucida Sans"/>
                <a:cs typeface="Lucida Sans"/>
              </a:rPr>
              <a:t>g</a:t>
            </a:r>
            <a:r>
              <a:rPr sz="1400" spc="-35" dirty="0">
                <a:solidFill>
                  <a:srgbClr val="58595B"/>
                </a:solidFill>
                <a:latin typeface="Lucida Sans"/>
                <a:cs typeface="Lucida Sans"/>
              </a:rPr>
              <a:t>y</a:t>
            </a:r>
            <a:endParaRPr sz="1400">
              <a:latin typeface="Lucida Sans"/>
              <a:cs typeface="Lucida Sans"/>
            </a:endParaRPr>
          </a:p>
        </p:txBody>
      </p:sp>
      <p:sp>
        <p:nvSpPr>
          <p:cNvPr id="13" name="object 13"/>
          <p:cNvSpPr/>
          <p:nvPr/>
        </p:nvSpPr>
        <p:spPr>
          <a:xfrm>
            <a:off x="3200400" y="4304598"/>
            <a:ext cx="192405" cy="197485"/>
          </a:xfrm>
          <a:custGeom>
            <a:avLst/>
            <a:gdLst/>
            <a:ahLst/>
            <a:cxnLst/>
            <a:rect l="l" t="t" r="r" b="b"/>
            <a:pathLst>
              <a:path w="192404" h="197485">
                <a:moveTo>
                  <a:pt x="0" y="0"/>
                </a:moveTo>
                <a:lnTo>
                  <a:pt x="0" y="20789"/>
                </a:lnTo>
                <a:lnTo>
                  <a:pt x="168592" y="98666"/>
                </a:lnTo>
                <a:lnTo>
                  <a:pt x="0" y="176530"/>
                </a:lnTo>
                <a:lnTo>
                  <a:pt x="0" y="196938"/>
                </a:lnTo>
                <a:lnTo>
                  <a:pt x="192036" y="108864"/>
                </a:lnTo>
                <a:lnTo>
                  <a:pt x="192036" y="88455"/>
                </a:lnTo>
                <a:lnTo>
                  <a:pt x="0" y="0"/>
                </a:lnTo>
                <a:close/>
              </a:path>
            </a:pathLst>
          </a:custGeom>
          <a:solidFill>
            <a:srgbClr val="D71920"/>
          </a:solidFill>
        </p:spPr>
        <p:txBody>
          <a:bodyPr wrap="square" lIns="0" tIns="0" rIns="0" bIns="0" rtlCol="0"/>
          <a:lstStyle/>
          <a:p>
            <a:endParaRPr/>
          </a:p>
        </p:txBody>
      </p:sp>
      <p:sp>
        <p:nvSpPr>
          <p:cNvPr id="14" name="object 14"/>
          <p:cNvSpPr/>
          <p:nvPr/>
        </p:nvSpPr>
        <p:spPr>
          <a:xfrm>
            <a:off x="360000" y="4304598"/>
            <a:ext cx="192405" cy="197485"/>
          </a:xfrm>
          <a:custGeom>
            <a:avLst/>
            <a:gdLst/>
            <a:ahLst/>
            <a:cxnLst/>
            <a:rect l="l" t="t" r="r" b="b"/>
            <a:pathLst>
              <a:path w="192404" h="197485">
                <a:moveTo>
                  <a:pt x="0" y="0"/>
                </a:moveTo>
                <a:lnTo>
                  <a:pt x="0" y="20789"/>
                </a:lnTo>
                <a:lnTo>
                  <a:pt x="168592" y="98666"/>
                </a:lnTo>
                <a:lnTo>
                  <a:pt x="0" y="176530"/>
                </a:lnTo>
                <a:lnTo>
                  <a:pt x="0" y="196938"/>
                </a:lnTo>
                <a:lnTo>
                  <a:pt x="192036" y="108864"/>
                </a:lnTo>
                <a:lnTo>
                  <a:pt x="192036" y="88455"/>
                </a:lnTo>
                <a:lnTo>
                  <a:pt x="0" y="0"/>
                </a:lnTo>
                <a:close/>
              </a:path>
            </a:pathLst>
          </a:custGeom>
          <a:solidFill>
            <a:srgbClr val="D71920"/>
          </a:solidFill>
        </p:spPr>
        <p:txBody>
          <a:bodyPr wrap="square" lIns="0" tIns="0" rIns="0" bIns="0" rtlCol="0"/>
          <a:lstStyle/>
          <a:p>
            <a:endParaRPr/>
          </a:p>
        </p:txBody>
      </p:sp>
      <p:sp>
        <p:nvSpPr>
          <p:cNvPr id="15" name="object 15"/>
          <p:cNvSpPr/>
          <p:nvPr/>
        </p:nvSpPr>
        <p:spPr>
          <a:xfrm>
            <a:off x="6040799" y="4304598"/>
            <a:ext cx="192405" cy="197485"/>
          </a:xfrm>
          <a:custGeom>
            <a:avLst/>
            <a:gdLst/>
            <a:ahLst/>
            <a:cxnLst/>
            <a:rect l="l" t="t" r="r" b="b"/>
            <a:pathLst>
              <a:path w="192404" h="197485">
                <a:moveTo>
                  <a:pt x="0" y="0"/>
                </a:moveTo>
                <a:lnTo>
                  <a:pt x="0" y="20789"/>
                </a:lnTo>
                <a:lnTo>
                  <a:pt x="168592" y="98666"/>
                </a:lnTo>
                <a:lnTo>
                  <a:pt x="0" y="176530"/>
                </a:lnTo>
                <a:lnTo>
                  <a:pt x="0" y="196938"/>
                </a:lnTo>
                <a:lnTo>
                  <a:pt x="192036" y="108864"/>
                </a:lnTo>
                <a:lnTo>
                  <a:pt x="192036" y="88455"/>
                </a:lnTo>
                <a:lnTo>
                  <a:pt x="0" y="0"/>
                </a:lnTo>
                <a:close/>
              </a:path>
            </a:pathLst>
          </a:custGeom>
          <a:solidFill>
            <a:srgbClr val="D71920"/>
          </a:solidFill>
        </p:spPr>
        <p:txBody>
          <a:bodyPr wrap="square" lIns="0" tIns="0" rIns="0" bIns="0" rtlCol="0"/>
          <a:lstStyle/>
          <a:p>
            <a:endParaRPr/>
          </a:p>
        </p:txBody>
      </p:sp>
      <p:sp>
        <p:nvSpPr>
          <p:cNvPr id="16" name="object 16"/>
          <p:cNvSpPr/>
          <p:nvPr/>
        </p:nvSpPr>
        <p:spPr>
          <a:xfrm>
            <a:off x="3029926"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7" name="object 17"/>
          <p:cNvSpPr/>
          <p:nvPr/>
        </p:nvSpPr>
        <p:spPr>
          <a:xfrm>
            <a:off x="5857627" y="939172"/>
            <a:ext cx="0" cy="2900680"/>
          </a:xfrm>
          <a:custGeom>
            <a:avLst/>
            <a:gdLst/>
            <a:ahLst/>
            <a:cxnLst/>
            <a:rect l="l" t="t" r="r" b="b"/>
            <a:pathLst>
              <a:path h="2900679">
                <a:moveTo>
                  <a:pt x="0" y="2900654"/>
                </a:moveTo>
                <a:lnTo>
                  <a:pt x="0" y="0"/>
                </a:lnTo>
              </a:path>
            </a:pathLst>
          </a:custGeom>
          <a:ln w="6350">
            <a:solidFill>
              <a:srgbClr val="C9CACC"/>
            </a:solidFill>
          </a:ln>
        </p:spPr>
        <p:txBody>
          <a:bodyPr wrap="square" lIns="0" tIns="0" rIns="0" bIns="0" rtlCol="0"/>
          <a:lstStyle/>
          <a:p>
            <a:endParaRPr/>
          </a:p>
        </p:txBody>
      </p:sp>
      <p:sp>
        <p:nvSpPr>
          <p:cNvPr id="18" name="object 18"/>
          <p:cNvSpPr txBox="1"/>
          <p:nvPr/>
        </p:nvSpPr>
        <p:spPr>
          <a:xfrm>
            <a:off x="3200400"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95" dirty="0">
                <a:solidFill>
                  <a:srgbClr val="FFFFFF"/>
                </a:solidFill>
                <a:latin typeface="Lucida Sans"/>
                <a:cs typeface="Lucida Sans"/>
              </a:rPr>
              <a:t> </a:t>
            </a:r>
            <a:r>
              <a:rPr sz="1100" spc="-40" dirty="0">
                <a:solidFill>
                  <a:srgbClr val="FFFFFF"/>
                </a:solidFill>
                <a:latin typeface="Lucida Sans"/>
                <a:cs typeface="Lucida Sans"/>
              </a:rPr>
              <a:t>motivators</a:t>
            </a:r>
            <a:endParaRPr sz="1100">
              <a:latin typeface="Lucida Sans"/>
              <a:cs typeface="Lucida Sans"/>
            </a:endParaRPr>
          </a:p>
        </p:txBody>
      </p:sp>
      <p:sp>
        <p:nvSpPr>
          <p:cNvPr id="19" name="object 19"/>
          <p:cNvSpPr txBox="1"/>
          <p:nvPr/>
        </p:nvSpPr>
        <p:spPr>
          <a:xfrm>
            <a:off x="359994"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00" dirty="0">
                <a:solidFill>
                  <a:srgbClr val="FFFFFF"/>
                </a:solidFill>
                <a:latin typeface="Lucida Sans"/>
                <a:cs typeface="Lucida Sans"/>
              </a:rPr>
              <a:t> </a:t>
            </a:r>
            <a:r>
              <a:rPr sz="1100" spc="-30" dirty="0">
                <a:solidFill>
                  <a:srgbClr val="FFFFFF"/>
                </a:solidFill>
                <a:latin typeface="Lucida Sans"/>
                <a:cs typeface="Lucida Sans"/>
              </a:rPr>
              <a:t>directors</a:t>
            </a:r>
            <a:endParaRPr sz="1100">
              <a:latin typeface="Lucida Sans"/>
              <a:cs typeface="Lucida Sans"/>
            </a:endParaRPr>
          </a:p>
        </p:txBody>
      </p:sp>
      <p:sp>
        <p:nvSpPr>
          <p:cNvPr id="20" name="object 20"/>
          <p:cNvSpPr txBox="1"/>
          <p:nvPr/>
        </p:nvSpPr>
        <p:spPr>
          <a:xfrm>
            <a:off x="6040805" y="2458796"/>
            <a:ext cx="2480945" cy="216535"/>
          </a:xfrm>
          <a:prstGeom prst="rect">
            <a:avLst/>
          </a:prstGeom>
          <a:solidFill>
            <a:srgbClr val="58595B"/>
          </a:solidFill>
        </p:spPr>
        <p:txBody>
          <a:bodyPr vert="horz" wrap="square" lIns="0" tIns="12700" rIns="0" bIns="0" rtlCol="0">
            <a:spAutoFit/>
          </a:bodyPr>
          <a:lstStyle/>
          <a:p>
            <a:pPr marL="107950">
              <a:lnSpc>
                <a:spcPct val="100000"/>
              </a:lnSpc>
              <a:spcBef>
                <a:spcPts val="100"/>
              </a:spcBef>
            </a:pPr>
            <a:r>
              <a:rPr sz="1100" spc="-35" dirty="0">
                <a:solidFill>
                  <a:srgbClr val="FFFFFF"/>
                </a:solidFill>
                <a:latin typeface="Lucida Sans"/>
                <a:cs typeface="Lucida Sans"/>
              </a:rPr>
              <a:t>leading</a:t>
            </a:r>
            <a:r>
              <a:rPr sz="1100" spc="-110" dirty="0">
                <a:solidFill>
                  <a:srgbClr val="FFFFFF"/>
                </a:solidFill>
                <a:latin typeface="Lucida Sans"/>
                <a:cs typeface="Lucida Sans"/>
              </a:rPr>
              <a:t> </a:t>
            </a:r>
            <a:r>
              <a:rPr sz="1100" spc="-35" dirty="0">
                <a:solidFill>
                  <a:srgbClr val="FFFFFF"/>
                </a:solidFill>
                <a:latin typeface="Lucida Sans"/>
                <a:cs typeface="Lucida Sans"/>
              </a:rPr>
              <a:t>energisers</a:t>
            </a:r>
            <a:endParaRPr sz="1100">
              <a:latin typeface="Lucida Sans"/>
              <a:cs typeface="Lucida Sans"/>
            </a:endParaRPr>
          </a:p>
        </p:txBody>
      </p:sp>
      <p:sp>
        <p:nvSpPr>
          <p:cNvPr id="21" name="object 21"/>
          <p:cNvSpPr txBox="1"/>
          <p:nvPr/>
        </p:nvSpPr>
        <p:spPr>
          <a:xfrm>
            <a:off x="3187700" y="3016321"/>
            <a:ext cx="242252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45" dirty="0">
                <a:solidFill>
                  <a:srgbClr val="58595B"/>
                </a:solidFill>
                <a:latin typeface="Lucida Sans"/>
                <a:cs typeface="Lucida Sans"/>
              </a:rPr>
              <a:t>generate </a:t>
            </a:r>
            <a:r>
              <a:rPr sz="1200" spc="-75" dirty="0">
                <a:solidFill>
                  <a:srgbClr val="58595B"/>
                </a:solidFill>
                <a:latin typeface="Lucida Sans"/>
                <a:cs typeface="Lucida Sans"/>
              </a:rPr>
              <a:t>inspiration,</a:t>
            </a:r>
            <a:r>
              <a:rPr sz="1200" spc="-229" dirty="0">
                <a:solidFill>
                  <a:srgbClr val="58595B"/>
                </a:solidFill>
                <a:latin typeface="Lucida Sans"/>
                <a:cs typeface="Lucida Sans"/>
              </a:rPr>
              <a:t> </a:t>
            </a:r>
            <a:r>
              <a:rPr sz="1200" spc="-65" dirty="0">
                <a:solidFill>
                  <a:srgbClr val="58595B"/>
                </a:solidFill>
                <a:latin typeface="Lucida Sans"/>
                <a:cs typeface="Lucida Sans"/>
              </a:rPr>
              <a:t>motivation  </a:t>
            </a:r>
            <a:r>
              <a:rPr sz="1200" spc="-60" dirty="0">
                <a:solidFill>
                  <a:srgbClr val="58595B"/>
                </a:solidFill>
                <a:latin typeface="Lucida Sans"/>
                <a:cs typeface="Lucida Sans"/>
              </a:rPr>
              <a:t>and </a:t>
            </a:r>
            <a:r>
              <a:rPr sz="1200" spc="-55" dirty="0">
                <a:solidFill>
                  <a:srgbClr val="58595B"/>
                </a:solidFill>
                <a:latin typeface="Lucida Sans"/>
                <a:cs typeface="Lucida Sans"/>
              </a:rPr>
              <a:t>activation </a:t>
            </a:r>
            <a:r>
              <a:rPr sz="1200" spc="-70" dirty="0">
                <a:solidFill>
                  <a:srgbClr val="58595B"/>
                </a:solidFill>
                <a:latin typeface="Lucida Sans"/>
                <a:cs typeface="Lucida Sans"/>
              </a:rPr>
              <a:t>through </a:t>
            </a:r>
            <a:r>
              <a:rPr sz="1200" spc="-65" dirty="0">
                <a:solidFill>
                  <a:srgbClr val="58595B"/>
                </a:solidFill>
                <a:latin typeface="Lucida Sans"/>
                <a:cs typeface="Lucida Sans"/>
              </a:rPr>
              <a:t>our shared  </a:t>
            </a:r>
            <a:r>
              <a:rPr sz="1200" spc="-75" dirty="0">
                <a:solidFill>
                  <a:srgbClr val="58595B"/>
                </a:solidFill>
                <a:latin typeface="Lucida Sans"/>
                <a:cs typeface="Lucida Sans"/>
              </a:rPr>
              <a:t>passion </a:t>
            </a:r>
            <a:r>
              <a:rPr sz="1200" spc="-60" dirty="0">
                <a:solidFill>
                  <a:srgbClr val="58595B"/>
                </a:solidFill>
                <a:latin typeface="Lucida Sans"/>
                <a:cs typeface="Lucida Sans"/>
              </a:rPr>
              <a:t>for </a:t>
            </a:r>
            <a:r>
              <a:rPr sz="1200" spc="-75" dirty="0">
                <a:solidFill>
                  <a:srgbClr val="58595B"/>
                </a:solidFill>
                <a:latin typeface="Lucida Sans"/>
                <a:cs typeface="Lucida Sans"/>
              </a:rPr>
              <a:t>success </a:t>
            </a:r>
            <a:r>
              <a:rPr sz="1200" spc="-60" dirty="0">
                <a:solidFill>
                  <a:srgbClr val="58595B"/>
                </a:solidFill>
                <a:latin typeface="Lucida Sans"/>
                <a:cs typeface="Lucida Sans"/>
              </a:rPr>
              <a:t>and converting  </a:t>
            </a:r>
            <a:r>
              <a:rPr sz="1200" spc="-50" dirty="0">
                <a:solidFill>
                  <a:srgbClr val="58595B"/>
                </a:solidFill>
                <a:latin typeface="Lucida Sans"/>
                <a:cs typeface="Lucida Sans"/>
              </a:rPr>
              <a:t>opportunity </a:t>
            </a:r>
            <a:r>
              <a:rPr sz="1200" spc="-40" dirty="0">
                <a:solidFill>
                  <a:srgbClr val="58595B"/>
                </a:solidFill>
                <a:latin typeface="Lucida Sans"/>
                <a:cs typeface="Lucida Sans"/>
              </a:rPr>
              <a:t>to</a:t>
            </a:r>
            <a:r>
              <a:rPr sz="1200" spc="-200" dirty="0">
                <a:solidFill>
                  <a:srgbClr val="58595B"/>
                </a:solidFill>
                <a:latin typeface="Lucida Sans"/>
                <a:cs typeface="Lucida Sans"/>
              </a:rPr>
              <a:t> </a:t>
            </a:r>
            <a:r>
              <a:rPr sz="1200" spc="-70" dirty="0">
                <a:solidFill>
                  <a:srgbClr val="58595B"/>
                </a:solidFill>
                <a:latin typeface="Lucida Sans"/>
                <a:cs typeface="Lucida Sans"/>
              </a:rPr>
              <a:t>results.</a:t>
            </a:r>
            <a:endParaRPr sz="1200">
              <a:latin typeface="Lucida Sans"/>
              <a:cs typeface="Lucida Sans"/>
            </a:endParaRPr>
          </a:p>
        </p:txBody>
      </p:sp>
      <p:sp>
        <p:nvSpPr>
          <p:cNvPr id="22" name="object 22"/>
          <p:cNvSpPr txBox="1"/>
          <p:nvPr/>
        </p:nvSpPr>
        <p:spPr>
          <a:xfrm>
            <a:off x="347300" y="3016321"/>
            <a:ext cx="2045335" cy="800100"/>
          </a:xfrm>
          <a:prstGeom prst="rect">
            <a:avLst/>
          </a:prstGeom>
        </p:spPr>
        <p:txBody>
          <a:bodyPr vert="horz" wrap="square" lIns="0" tIns="0" rIns="0" bIns="0" rtlCol="0">
            <a:spAutoFit/>
          </a:bodyPr>
          <a:lstStyle/>
          <a:p>
            <a:pPr marL="12700" marR="5080">
              <a:lnSpc>
                <a:spcPct val="104200"/>
              </a:lnSpc>
            </a:pPr>
            <a:r>
              <a:rPr sz="1200" spc="35" dirty="0">
                <a:solidFill>
                  <a:srgbClr val="58595B"/>
                </a:solidFill>
                <a:latin typeface="Lucida Sans"/>
                <a:cs typeface="Lucida Sans"/>
              </a:rPr>
              <a:t>We </a:t>
            </a:r>
            <a:r>
              <a:rPr sz="1200" spc="-55" dirty="0">
                <a:solidFill>
                  <a:srgbClr val="58595B"/>
                </a:solidFill>
                <a:latin typeface="Lucida Sans"/>
                <a:cs typeface="Lucida Sans"/>
              </a:rPr>
              <a:t>identify </a:t>
            </a:r>
            <a:r>
              <a:rPr sz="1200" spc="-60" dirty="0">
                <a:solidFill>
                  <a:srgbClr val="58595B"/>
                </a:solidFill>
                <a:latin typeface="Lucida Sans"/>
                <a:cs typeface="Lucida Sans"/>
              </a:rPr>
              <a:t>and </a:t>
            </a:r>
            <a:r>
              <a:rPr sz="1200" spc="-50" dirty="0">
                <a:solidFill>
                  <a:srgbClr val="58595B"/>
                </a:solidFill>
                <a:latin typeface="Lucida Sans"/>
                <a:cs typeface="Lucida Sans"/>
              </a:rPr>
              <a:t>connect  oppropriate </a:t>
            </a:r>
            <a:r>
              <a:rPr sz="1200" spc="-65" dirty="0">
                <a:solidFill>
                  <a:srgbClr val="58595B"/>
                </a:solidFill>
                <a:latin typeface="Lucida Sans"/>
                <a:cs typeface="Lucida Sans"/>
              </a:rPr>
              <a:t>resources </a:t>
            </a:r>
            <a:r>
              <a:rPr sz="1200" spc="-40" dirty="0">
                <a:solidFill>
                  <a:srgbClr val="58595B"/>
                </a:solidFill>
                <a:latin typeface="Lucida Sans"/>
                <a:cs typeface="Lucida Sans"/>
              </a:rPr>
              <a:t>to </a:t>
            </a:r>
            <a:r>
              <a:rPr sz="1200" spc="-45" dirty="0">
                <a:solidFill>
                  <a:srgbClr val="58595B"/>
                </a:solidFill>
                <a:latin typeface="Lucida Sans"/>
                <a:cs typeface="Lucida Sans"/>
              </a:rPr>
              <a:t>the  </a:t>
            </a:r>
            <a:r>
              <a:rPr sz="1200" spc="-55" dirty="0">
                <a:solidFill>
                  <a:srgbClr val="58595B"/>
                </a:solidFill>
                <a:latin typeface="Lucida Sans"/>
                <a:cs typeface="Lucida Sans"/>
              </a:rPr>
              <a:t>relevant </a:t>
            </a:r>
            <a:r>
              <a:rPr sz="1200" spc="-50" dirty="0">
                <a:solidFill>
                  <a:srgbClr val="58595B"/>
                </a:solidFill>
                <a:latin typeface="Lucida Sans"/>
                <a:cs typeface="Lucida Sans"/>
              </a:rPr>
              <a:t>opportunity </a:t>
            </a:r>
            <a:r>
              <a:rPr sz="1200" spc="-60" dirty="0">
                <a:solidFill>
                  <a:srgbClr val="58595B"/>
                </a:solidFill>
                <a:latin typeface="Lucida Sans"/>
                <a:cs typeface="Lucida Sans"/>
              </a:rPr>
              <a:t>points</a:t>
            </a:r>
            <a:r>
              <a:rPr sz="1200" spc="-195" dirty="0">
                <a:solidFill>
                  <a:srgbClr val="58595B"/>
                </a:solidFill>
                <a:latin typeface="Lucida Sans"/>
                <a:cs typeface="Lucida Sans"/>
              </a:rPr>
              <a:t> </a:t>
            </a:r>
            <a:r>
              <a:rPr sz="1200" spc="-40" dirty="0">
                <a:solidFill>
                  <a:srgbClr val="58595B"/>
                </a:solidFill>
                <a:latin typeface="Lucida Sans"/>
                <a:cs typeface="Lucida Sans"/>
              </a:rPr>
              <a:t>to  </a:t>
            </a:r>
            <a:r>
              <a:rPr sz="1200" spc="-45" dirty="0">
                <a:solidFill>
                  <a:srgbClr val="58595B"/>
                </a:solidFill>
                <a:latin typeface="Lucida Sans"/>
                <a:cs typeface="Lucida Sans"/>
              </a:rPr>
              <a:t>create </a:t>
            </a:r>
            <a:r>
              <a:rPr sz="1200" spc="-75" dirty="0">
                <a:solidFill>
                  <a:srgbClr val="58595B"/>
                </a:solidFill>
                <a:latin typeface="Lucida Sans"/>
                <a:cs typeface="Lucida Sans"/>
              </a:rPr>
              <a:t>business</a:t>
            </a:r>
            <a:r>
              <a:rPr sz="1200" spc="-165" dirty="0">
                <a:solidFill>
                  <a:srgbClr val="58595B"/>
                </a:solidFill>
                <a:latin typeface="Lucida Sans"/>
                <a:cs typeface="Lucida Sans"/>
              </a:rPr>
              <a:t> </a:t>
            </a:r>
            <a:r>
              <a:rPr sz="1200" spc="-80" dirty="0">
                <a:solidFill>
                  <a:srgbClr val="58595B"/>
                </a:solidFill>
                <a:latin typeface="Lucida Sans"/>
                <a:cs typeface="Lucida Sans"/>
              </a:rPr>
              <a:t>momentum.</a:t>
            </a:r>
            <a:endParaRPr sz="1200">
              <a:latin typeface="Lucida Sans"/>
              <a:cs typeface="Lucida Sans"/>
            </a:endParaRPr>
          </a:p>
        </p:txBody>
      </p:sp>
      <p:sp>
        <p:nvSpPr>
          <p:cNvPr id="23" name="object 23"/>
          <p:cNvSpPr txBox="1"/>
          <p:nvPr/>
        </p:nvSpPr>
        <p:spPr>
          <a:xfrm>
            <a:off x="6028100" y="3016321"/>
            <a:ext cx="2466975" cy="800100"/>
          </a:xfrm>
          <a:prstGeom prst="rect">
            <a:avLst/>
          </a:prstGeom>
        </p:spPr>
        <p:txBody>
          <a:bodyPr vert="horz" wrap="square" lIns="0" tIns="0" rIns="0" bIns="0" rtlCol="0">
            <a:spAutoFit/>
          </a:bodyPr>
          <a:lstStyle/>
          <a:p>
            <a:pPr marL="12700" marR="5080">
              <a:lnSpc>
                <a:spcPct val="104200"/>
              </a:lnSpc>
            </a:pPr>
            <a:r>
              <a:rPr sz="1200" spc="-75" dirty="0">
                <a:solidFill>
                  <a:srgbClr val="58595B"/>
                </a:solidFill>
                <a:latin typeface="Lucida Sans"/>
                <a:cs typeface="Lucida Sans"/>
              </a:rPr>
              <a:t>Together, </a:t>
            </a:r>
            <a:r>
              <a:rPr sz="1200" spc="-65" dirty="0">
                <a:solidFill>
                  <a:srgbClr val="58595B"/>
                </a:solidFill>
                <a:latin typeface="Lucida Sans"/>
                <a:cs typeface="Lucida Sans"/>
              </a:rPr>
              <a:t>our </a:t>
            </a:r>
            <a:r>
              <a:rPr sz="1200" spc="-50" dirty="0">
                <a:solidFill>
                  <a:srgbClr val="58595B"/>
                </a:solidFill>
                <a:latin typeface="Lucida Sans"/>
                <a:cs typeface="Lucida Sans"/>
              </a:rPr>
              <a:t>collective </a:t>
            </a:r>
            <a:r>
              <a:rPr sz="1200" spc="-70" dirty="0">
                <a:solidFill>
                  <a:srgbClr val="58595B"/>
                </a:solidFill>
                <a:latin typeface="Lucida Sans"/>
                <a:cs typeface="Lucida Sans"/>
              </a:rPr>
              <a:t>combination  </a:t>
            </a:r>
            <a:r>
              <a:rPr sz="1200" spc="-45" dirty="0">
                <a:solidFill>
                  <a:srgbClr val="58595B"/>
                </a:solidFill>
                <a:latin typeface="Lucida Sans"/>
                <a:cs typeface="Lucida Sans"/>
              </a:rPr>
              <a:t>of </a:t>
            </a:r>
            <a:r>
              <a:rPr sz="1200" spc="-75" dirty="0">
                <a:solidFill>
                  <a:srgbClr val="58595B"/>
                </a:solidFill>
                <a:latin typeface="Lucida Sans"/>
                <a:cs typeface="Lucida Sans"/>
              </a:rPr>
              <a:t>business </a:t>
            </a:r>
            <a:r>
              <a:rPr sz="1200" spc="-60" dirty="0">
                <a:solidFill>
                  <a:srgbClr val="58595B"/>
                </a:solidFill>
                <a:latin typeface="Lucida Sans"/>
                <a:cs typeface="Lucida Sans"/>
              </a:rPr>
              <a:t>capabilities </a:t>
            </a:r>
            <a:r>
              <a:rPr sz="1200" spc="-50" dirty="0">
                <a:solidFill>
                  <a:srgbClr val="58595B"/>
                </a:solidFill>
                <a:latin typeface="Lucida Sans"/>
                <a:cs typeface="Lucida Sans"/>
              </a:rPr>
              <a:t>forge </a:t>
            </a:r>
            <a:r>
              <a:rPr sz="1200" spc="-40" dirty="0">
                <a:solidFill>
                  <a:srgbClr val="58595B"/>
                </a:solidFill>
                <a:latin typeface="Lucida Sans"/>
                <a:cs typeface="Lucida Sans"/>
              </a:rPr>
              <a:t>a  </a:t>
            </a:r>
            <a:r>
              <a:rPr sz="1200" spc="-60" dirty="0">
                <a:solidFill>
                  <a:srgbClr val="58595B"/>
                </a:solidFill>
                <a:latin typeface="Lucida Sans"/>
                <a:cs typeface="Lucida Sans"/>
              </a:rPr>
              <a:t>powerful, </a:t>
            </a:r>
            <a:r>
              <a:rPr sz="1200" spc="-65" dirty="0">
                <a:solidFill>
                  <a:srgbClr val="58595B"/>
                </a:solidFill>
                <a:latin typeface="Lucida Sans"/>
                <a:cs typeface="Lucida Sans"/>
              </a:rPr>
              <a:t>visible </a:t>
            </a:r>
            <a:r>
              <a:rPr sz="1200" spc="-55" dirty="0">
                <a:solidFill>
                  <a:srgbClr val="58595B"/>
                </a:solidFill>
                <a:latin typeface="Lucida Sans"/>
                <a:cs typeface="Lucida Sans"/>
              </a:rPr>
              <a:t>impact </a:t>
            </a:r>
            <a:r>
              <a:rPr sz="1200" dirty="0">
                <a:solidFill>
                  <a:srgbClr val="58595B"/>
                </a:solidFill>
                <a:latin typeface="Lucida Sans"/>
                <a:cs typeface="Lucida Sans"/>
              </a:rPr>
              <a:t>– </a:t>
            </a:r>
            <a:r>
              <a:rPr sz="1200" spc="-50" dirty="0">
                <a:solidFill>
                  <a:srgbClr val="58595B"/>
                </a:solidFill>
                <a:latin typeface="Lucida Sans"/>
                <a:cs typeface="Lucida Sans"/>
              </a:rPr>
              <a:t>delivered  </a:t>
            </a:r>
            <a:r>
              <a:rPr sz="1200" dirty="0">
                <a:solidFill>
                  <a:srgbClr val="58595B"/>
                </a:solidFill>
                <a:latin typeface="Tahoma"/>
                <a:cs typeface="Tahoma"/>
              </a:rPr>
              <a:t>with </a:t>
            </a:r>
            <a:r>
              <a:rPr sz="1200" spc="5" dirty="0">
                <a:solidFill>
                  <a:srgbClr val="58595B"/>
                </a:solidFill>
                <a:latin typeface="Tahoma"/>
                <a:cs typeface="Tahoma"/>
              </a:rPr>
              <a:t>efficiency and</a:t>
            </a:r>
            <a:r>
              <a:rPr sz="1200" spc="-260" dirty="0">
                <a:solidFill>
                  <a:srgbClr val="58595B"/>
                </a:solidFill>
                <a:latin typeface="Tahoma"/>
                <a:cs typeface="Tahoma"/>
              </a:rPr>
              <a:t> </a:t>
            </a:r>
            <a:r>
              <a:rPr sz="1200" dirty="0">
                <a:solidFill>
                  <a:srgbClr val="58595B"/>
                </a:solidFill>
                <a:latin typeface="Tahoma"/>
                <a:cs typeface="Tahoma"/>
              </a:rPr>
              <a:t>effectiveness.</a:t>
            </a:r>
            <a:endParaRPr sz="1200">
              <a:latin typeface="Tahoma"/>
              <a:cs typeface="Tahoma"/>
            </a:endParaRPr>
          </a:p>
        </p:txBody>
      </p:sp>
      <p:sp>
        <p:nvSpPr>
          <p:cNvPr id="24" name="object 24"/>
          <p:cNvSpPr/>
          <p:nvPr/>
        </p:nvSpPr>
        <p:spPr>
          <a:xfrm>
            <a:off x="3200400" y="1004553"/>
            <a:ext cx="2480398" cy="1454242"/>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6040805" y="936002"/>
            <a:ext cx="2480398" cy="1522793"/>
          </a:xfrm>
          <a:prstGeom prst="rect">
            <a:avLst/>
          </a:prstGeom>
          <a:blipFill>
            <a:blip r:embed="rId4" cstate="print"/>
            <a:stretch>
              <a:fillRect/>
            </a:stretch>
          </a:blipFill>
        </p:spPr>
        <p:txBody>
          <a:bodyPr wrap="square" lIns="0" tIns="0" rIns="0" bIns="0" rtlCol="0"/>
          <a:lstStyle/>
          <a:p>
            <a:endParaRPr/>
          </a:p>
        </p:txBody>
      </p:sp>
      <p:sp>
        <p:nvSpPr>
          <p:cNvPr id="26" name="object 2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7" name="object 2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99754" y="2561380"/>
            <a:ext cx="132715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25" dirty="0">
                <a:solidFill>
                  <a:srgbClr val="58595B"/>
                </a:solidFill>
                <a:latin typeface="Times New Roman"/>
                <a:cs typeface="Times New Roman"/>
              </a:rPr>
              <a:t> </a:t>
            </a:r>
            <a:r>
              <a:rPr sz="2300" spc="-10" dirty="0">
                <a:solidFill>
                  <a:srgbClr val="58595B"/>
                </a:solidFill>
                <a:latin typeface="Cambria"/>
                <a:cs typeface="Cambria"/>
              </a:rPr>
              <a:t>map</a:t>
            </a:r>
            <a:endParaRPr sz="2300">
              <a:latin typeface="Cambria"/>
              <a:cs typeface="Cambria"/>
            </a:endParaRPr>
          </a:p>
        </p:txBody>
      </p:sp>
      <p:sp>
        <p:nvSpPr>
          <p:cNvPr id="3" name="object 3"/>
          <p:cNvSpPr/>
          <p:nvPr/>
        </p:nvSpPr>
        <p:spPr>
          <a:xfrm>
            <a:off x="8990418" y="3000336"/>
            <a:ext cx="501015" cy="0"/>
          </a:xfrm>
          <a:custGeom>
            <a:avLst/>
            <a:gdLst/>
            <a:ahLst/>
            <a:cxnLst/>
            <a:rect l="l" t="t" r="r" b="b"/>
            <a:pathLst>
              <a:path w="501015">
                <a:moveTo>
                  <a:pt x="0" y="0"/>
                </a:moveTo>
                <a:lnTo>
                  <a:pt x="500964" y="0"/>
                </a:lnTo>
              </a:path>
            </a:pathLst>
          </a:custGeom>
          <a:ln w="44450">
            <a:solidFill>
              <a:srgbClr val="FFFFFF"/>
            </a:solidFill>
          </a:ln>
        </p:spPr>
        <p:txBody>
          <a:bodyPr wrap="square" lIns="0" tIns="0" rIns="0" bIns="0" rtlCol="0"/>
          <a:lstStyle/>
          <a:p>
            <a:endParaRPr/>
          </a:p>
        </p:txBody>
      </p:sp>
      <p:sp>
        <p:nvSpPr>
          <p:cNvPr id="4" name="object 4"/>
          <p:cNvSpPr/>
          <p:nvPr/>
        </p:nvSpPr>
        <p:spPr>
          <a:xfrm>
            <a:off x="9012542" y="2565361"/>
            <a:ext cx="0" cy="412750"/>
          </a:xfrm>
          <a:custGeom>
            <a:avLst/>
            <a:gdLst/>
            <a:ahLst/>
            <a:cxnLst/>
            <a:rect l="l" t="t" r="r" b="b"/>
            <a:pathLst>
              <a:path h="412750">
                <a:moveTo>
                  <a:pt x="0" y="0"/>
                </a:moveTo>
                <a:lnTo>
                  <a:pt x="0" y="412750"/>
                </a:lnTo>
              </a:path>
            </a:pathLst>
          </a:custGeom>
          <a:ln w="44246">
            <a:solidFill>
              <a:srgbClr val="FFFFFF"/>
            </a:solidFill>
          </a:ln>
        </p:spPr>
        <p:txBody>
          <a:bodyPr wrap="square" lIns="0" tIns="0" rIns="0" bIns="0" rtlCol="0"/>
          <a:lstStyle/>
          <a:p>
            <a:endParaRPr/>
          </a:p>
        </p:txBody>
      </p:sp>
      <p:sp>
        <p:nvSpPr>
          <p:cNvPr id="5" name="object 5"/>
          <p:cNvSpPr/>
          <p:nvPr/>
        </p:nvSpPr>
        <p:spPr>
          <a:xfrm>
            <a:off x="8990418" y="2543136"/>
            <a:ext cx="501015" cy="0"/>
          </a:xfrm>
          <a:custGeom>
            <a:avLst/>
            <a:gdLst/>
            <a:ahLst/>
            <a:cxnLst/>
            <a:rect l="l" t="t" r="r" b="b"/>
            <a:pathLst>
              <a:path w="501015">
                <a:moveTo>
                  <a:pt x="0" y="0"/>
                </a:moveTo>
                <a:lnTo>
                  <a:pt x="500964" y="0"/>
                </a:lnTo>
              </a:path>
            </a:pathLst>
          </a:custGeom>
          <a:ln w="44450">
            <a:solidFill>
              <a:srgbClr val="FFFFFF"/>
            </a:solidFill>
          </a:ln>
        </p:spPr>
        <p:txBody>
          <a:bodyPr wrap="square" lIns="0" tIns="0" rIns="0" bIns="0" rtlCol="0"/>
          <a:lstStyle/>
          <a:p>
            <a:endParaRPr/>
          </a:p>
        </p:txBody>
      </p:sp>
      <p:sp>
        <p:nvSpPr>
          <p:cNvPr id="6" name="object 6"/>
          <p:cNvSpPr/>
          <p:nvPr/>
        </p:nvSpPr>
        <p:spPr>
          <a:xfrm>
            <a:off x="9469253" y="2565183"/>
            <a:ext cx="0" cy="412750"/>
          </a:xfrm>
          <a:custGeom>
            <a:avLst/>
            <a:gdLst/>
            <a:ahLst/>
            <a:cxnLst/>
            <a:rect l="l" t="t" r="r" b="b"/>
            <a:pathLst>
              <a:path h="412750">
                <a:moveTo>
                  <a:pt x="0" y="0"/>
                </a:moveTo>
                <a:lnTo>
                  <a:pt x="0" y="412521"/>
                </a:lnTo>
              </a:path>
            </a:pathLst>
          </a:custGeom>
          <a:ln w="44259">
            <a:solidFill>
              <a:srgbClr val="FFFFFF"/>
            </a:solidFill>
          </a:ln>
        </p:spPr>
        <p:txBody>
          <a:bodyPr wrap="square" lIns="0" tIns="0" rIns="0" bIns="0" rtlCol="0"/>
          <a:lstStyle/>
          <a:p>
            <a:endParaRPr/>
          </a:p>
        </p:txBody>
      </p:sp>
      <p:sp>
        <p:nvSpPr>
          <p:cNvPr id="7" name="object 7"/>
          <p:cNvSpPr/>
          <p:nvPr/>
        </p:nvSpPr>
        <p:spPr>
          <a:xfrm>
            <a:off x="9103490" y="2710396"/>
            <a:ext cx="227329" cy="153035"/>
          </a:xfrm>
          <a:custGeom>
            <a:avLst/>
            <a:gdLst/>
            <a:ahLst/>
            <a:cxnLst/>
            <a:rect l="l" t="t" r="r" b="b"/>
            <a:pathLst>
              <a:path w="227329" h="153035">
                <a:moveTo>
                  <a:pt x="38544" y="4038"/>
                </a:moveTo>
                <a:lnTo>
                  <a:pt x="0" y="4038"/>
                </a:lnTo>
                <a:lnTo>
                  <a:pt x="0" y="152742"/>
                </a:lnTo>
                <a:lnTo>
                  <a:pt x="40830" y="152742"/>
                </a:lnTo>
                <a:lnTo>
                  <a:pt x="40897" y="58788"/>
                </a:lnTo>
                <a:lnTo>
                  <a:pt x="41897" y="53263"/>
                </a:lnTo>
                <a:lnTo>
                  <a:pt x="66547" y="32219"/>
                </a:lnTo>
                <a:lnTo>
                  <a:pt x="224617" y="32219"/>
                </a:lnTo>
                <a:lnTo>
                  <a:pt x="221672" y="24739"/>
                </a:lnTo>
                <a:lnTo>
                  <a:pt x="128003" y="24739"/>
                </a:lnTo>
                <a:lnTo>
                  <a:pt x="127708" y="24180"/>
                </a:lnTo>
                <a:lnTo>
                  <a:pt x="38544" y="24180"/>
                </a:lnTo>
                <a:lnTo>
                  <a:pt x="38544" y="4038"/>
                </a:lnTo>
                <a:close/>
              </a:path>
              <a:path w="227329" h="153035">
                <a:moveTo>
                  <a:pt x="155613" y="32219"/>
                </a:moveTo>
                <a:lnTo>
                  <a:pt x="74968" y="32219"/>
                </a:lnTo>
                <a:lnTo>
                  <a:pt x="79921" y="33312"/>
                </a:lnTo>
                <a:lnTo>
                  <a:pt x="86626" y="37731"/>
                </a:lnTo>
                <a:lnTo>
                  <a:pt x="93192" y="152742"/>
                </a:lnTo>
                <a:lnTo>
                  <a:pt x="134023" y="152742"/>
                </a:lnTo>
                <a:lnTo>
                  <a:pt x="134023" y="65290"/>
                </a:lnTo>
                <a:lnTo>
                  <a:pt x="134390" y="60566"/>
                </a:lnTo>
                <a:lnTo>
                  <a:pt x="150964" y="33312"/>
                </a:lnTo>
                <a:lnTo>
                  <a:pt x="155613" y="32219"/>
                </a:lnTo>
                <a:close/>
              </a:path>
              <a:path w="227329" h="153035">
                <a:moveTo>
                  <a:pt x="224617" y="32219"/>
                </a:moveTo>
                <a:lnTo>
                  <a:pt x="167106" y="32219"/>
                </a:lnTo>
                <a:lnTo>
                  <a:pt x="171665" y="33185"/>
                </a:lnTo>
                <a:lnTo>
                  <a:pt x="178384" y="37007"/>
                </a:lnTo>
                <a:lnTo>
                  <a:pt x="186385" y="152742"/>
                </a:lnTo>
                <a:lnTo>
                  <a:pt x="227241" y="152742"/>
                </a:lnTo>
                <a:lnTo>
                  <a:pt x="227241" y="43624"/>
                </a:lnTo>
                <a:lnTo>
                  <a:pt x="225882" y="35433"/>
                </a:lnTo>
                <a:lnTo>
                  <a:pt x="224617" y="32219"/>
                </a:lnTo>
                <a:close/>
              </a:path>
              <a:path w="227329" h="153035">
                <a:moveTo>
                  <a:pt x="180720" y="0"/>
                </a:moveTo>
                <a:lnTo>
                  <a:pt x="172872" y="0"/>
                </a:lnTo>
                <a:lnTo>
                  <a:pt x="165361" y="468"/>
                </a:lnTo>
                <a:lnTo>
                  <a:pt x="128003" y="24739"/>
                </a:lnTo>
                <a:lnTo>
                  <a:pt x="221672" y="24739"/>
                </a:lnTo>
                <a:lnTo>
                  <a:pt x="188023" y="965"/>
                </a:lnTo>
                <a:lnTo>
                  <a:pt x="180720" y="0"/>
                </a:lnTo>
                <a:close/>
              </a:path>
              <a:path w="227329" h="153035">
                <a:moveTo>
                  <a:pt x="84569" y="0"/>
                </a:moveTo>
                <a:lnTo>
                  <a:pt x="47998" y="13966"/>
                </a:lnTo>
                <a:lnTo>
                  <a:pt x="39128" y="24180"/>
                </a:lnTo>
                <a:lnTo>
                  <a:pt x="127708" y="24180"/>
                </a:lnTo>
                <a:lnTo>
                  <a:pt x="91463" y="342"/>
                </a:lnTo>
                <a:lnTo>
                  <a:pt x="84569" y="0"/>
                </a:lnTo>
                <a:close/>
              </a:path>
            </a:pathLst>
          </a:custGeom>
          <a:solidFill>
            <a:srgbClr val="FFFFFF"/>
          </a:solidFill>
        </p:spPr>
        <p:txBody>
          <a:bodyPr wrap="square" lIns="0" tIns="0" rIns="0" bIns="0" rtlCol="0"/>
          <a:lstStyle/>
          <a:p>
            <a:endParaRPr/>
          </a:p>
        </p:txBody>
      </p:sp>
      <p:sp>
        <p:nvSpPr>
          <p:cNvPr id="8" name="object 8"/>
          <p:cNvSpPr/>
          <p:nvPr/>
        </p:nvSpPr>
        <p:spPr>
          <a:xfrm>
            <a:off x="9342415" y="2674177"/>
            <a:ext cx="69215" cy="76835"/>
          </a:xfrm>
          <a:custGeom>
            <a:avLst/>
            <a:gdLst/>
            <a:ahLst/>
            <a:cxnLst/>
            <a:rect l="l" t="t" r="r" b="b"/>
            <a:pathLst>
              <a:path w="69215" h="76835">
                <a:moveTo>
                  <a:pt x="59561" y="10655"/>
                </a:moveTo>
                <a:lnTo>
                  <a:pt x="35115" y="10655"/>
                </a:lnTo>
                <a:lnTo>
                  <a:pt x="37020" y="10782"/>
                </a:lnTo>
                <a:lnTo>
                  <a:pt x="40906" y="11353"/>
                </a:lnTo>
                <a:lnTo>
                  <a:pt x="49529" y="25107"/>
                </a:lnTo>
                <a:lnTo>
                  <a:pt x="48882" y="26835"/>
                </a:lnTo>
                <a:lnTo>
                  <a:pt x="31292" y="32473"/>
                </a:lnTo>
                <a:lnTo>
                  <a:pt x="28155" y="32981"/>
                </a:lnTo>
                <a:lnTo>
                  <a:pt x="0" y="52031"/>
                </a:lnTo>
                <a:lnTo>
                  <a:pt x="0" y="59880"/>
                </a:lnTo>
                <a:lnTo>
                  <a:pt x="20967" y="76619"/>
                </a:lnTo>
                <a:lnTo>
                  <a:pt x="29387" y="76619"/>
                </a:lnTo>
                <a:lnTo>
                  <a:pt x="34137" y="75755"/>
                </a:lnTo>
                <a:lnTo>
                  <a:pt x="42938" y="72262"/>
                </a:lnTo>
                <a:lnTo>
                  <a:pt x="46786" y="69380"/>
                </a:lnTo>
                <a:lnTo>
                  <a:pt x="49518" y="66116"/>
                </a:lnTo>
                <a:lnTo>
                  <a:pt x="25171" y="66116"/>
                </a:lnTo>
                <a:lnTo>
                  <a:pt x="23406" y="65951"/>
                </a:lnTo>
                <a:lnTo>
                  <a:pt x="12776" y="57327"/>
                </a:lnTo>
                <a:lnTo>
                  <a:pt x="12856" y="52031"/>
                </a:lnTo>
                <a:lnTo>
                  <a:pt x="38404" y="40601"/>
                </a:lnTo>
                <a:lnTo>
                  <a:pt x="40970" y="40195"/>
                </a:lnTo>
                <a:lnTo>
                  <a:pt x="45897" y="39154"/>
                </a:lnTo>
                <a:lnTo>
                  <a:pt x="47878" y="38315"/>
                </a:lnTo>
                <a:lnTo>
                  <a:pt x="49402" y="37185"/>
                </a:lnTo>
                <a:lnTo>
                  <a:pt x="61455" y="37185"/>
                </a:lnTo>
                <a:lnTo>
                  <a:pt x="61358" y="15493"/>
                </a:lnTo>
                <a:lnTo>
                  <a:pt x="60655" y="12445"/>
                </a:lnTo>
                <a:lnTo>
                  <a:pt x="59561" y="10655"/>
                </a:lnTo>
                <a:close/>
              </a:path>
              <a:path w="69215" h="76835">
                <a:moveTo>
                  <a:pt x="62264" y="65404"/>
                </a:moveTo>
                <a:lnTo>
                  <a:pt x="50114" y="65404"/>
                </a:lnTo>
                <a:lnTo>
                  <a:pt x="50114" y="69380"/>
                </a:lnTo>
                <a:lnTo>
                  <a:pt x="51015" y="72262"/>
                </a:lnTo>
                <a:lnTo>
                  <a:pt x="54711" y="75755"/>
                </a:lnTo>
                <a:lnTo>
                  <a:pt x="57200" y="76619"/>
                </a:lnTo>
                <a:lnTo>
                  <a:pt x="64007" y="76619"/>
                </a:lnTo>
                <a:lnTo>
                  <a:pt x="66903" y="76022"/>
                </a:lnTo>
                <a:lnTo>
                  <a:pt x="68866" y="74853"/>
                </a:lnTo>
                <a:lnTo>
                  <a:pt x="68973" y="66116"/>
                </a:lnTo>
                <a:lnTo>
                  <a:pt x="63398" y="66116"/>
                </a:lnTo>
                <a:lnTo>
                  <a:pt x="62280" y="65468"/>
                </a:lnTo>
                <a:close/>
              </a:path>
              <a:path w="69215" h="76835">
                <a:moveTo>
                  <a:pt x="61455" y="37185"/>
                </a:moveTo>
                <a:lnTo>
                  <a:pt x="49402" y="37185"/>
                </a:lnTo>
                <a:lnTo>
                  <a:pt x="49402" y="51231"/>
                </a:lnTo>
                <a:lnTo>
                  <a:pt x="48971" y="53047"/>
                </a:lnTo>
                <a:lnTo>
                  <a:pt x="30949" y="66116"/>
                </a:lnTo>
                <a:lnTo>
                  <a:pt x="49518" y="66116"/>
                </a:lnTo>
                <a:lnTo>
                  <a:pt x="50114" y="65404"/>
                </a:lnTo>
                <a:lnTo>
                  <a:pt x="62264" y="65404"/>
                </a:lnTo>
                <a:lnTo>
                  <a:pt x="61662" y="63030"/>
                </a:lnTo>
                <a:lnTo>
                  <a:pt x="61550" y="62039"/>
                </a:lnTo>
                <a:lnTo>
                  <a:pt x="61455" y="37185"/>
                </a:lnTo>
                <a:close/>
              </a:path>
              <a:path w="69215" h="76835">
                <a:moveTo>
                  <a:pt x="68973" y="65404"/>
                </a:moveTo>
                <a:lnTo>
                  <a:pt x="67551" y="65887"/>
                </a:lnTo>
                <a:lnTo>
                  <a:pt x="66319" y="66116"/>
                </a:lnTo>
                <a:lnTo>
                  <a:pt x="68973" y="66116"/>
                </a:lnTo>
                <a:lnTo>
                  <a:pt x="68973" y="65404"/>
                </a:lnTo>
                <a:close/>
              </a:path>
              <a:path w="69215" h="76835">
                <a:moveTo>
                  <a:pt x="37236" y="0"/>
                </a:moveTo>
                <a:lnTo>
                  <a:pt x="29870" y="0"/>
                </a:lnTo>
                <a:lnTo>
                  <a:pt x="25971" y="431"/>
                </a:lnTo>
                <a:lnTo>
                  <a:pt x="2857" y="24549"/>
                </a:lnTo>
                <a:lnTo>
                  <a:pt x="14909" y="24549"/>
                </a:lnTo>
                <a:lnTo>
                  <a:pt x="15189" y="19164"/>
                </a:lnTo>
                <a:lnTo>
                  <a:pt x="17030" y="15493"/>
                </a:lnTo>
                <a:lnTo>
                  <a:pt x="23863" y="11633"/>
                </a:lnTo>
                <a:lnTo>
                  <a:pt x="28117" y="10655"/>
                </a:lnTo>
                <a:lnTo>
                  <a:pt x="59561" y="10655"/>
                </a:lnTo>
                <a:lnTo>
                  <a:pt x="57429" y="7162"/>
                </a:lnTo>
                <a:lnTo>
                  <a:pt x="55295" y="5079"/>
                </a:lnTo>
                <a:lnTo>
                  <a:pt x="49999" y="2171"/>
                </a:lnTo>
                <a:lnTo>
                  <a:pt x="47040" y="1193"/>
                </a:lnTo>
                <a:lnTo>
                  <a:pt x="40512" y="241"/>
                </a:lnTo>
                <a:lnTo>
                  <a:pt x="37236"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p:nvPr/>
        </p:nvSpPr>
        <p:spPr>
          <a:xfrm>
            <a:off x="3187700" y="1746000"/>
            <a:ext cx="1075690" cy="255904"/>
          </a:xfrm>
          <a:prstGeom prst="rect">
            <a:avLst/>
          </a:prstGeom>
        </p:spPr>
        <p:txBody>
          <a:bodyPr vert="horz" wrap="square" lIns="0" tIns="0" rIns="0" bIns="0" rtlCol="0">
            <a:spAutoFit/>
          </a:bodyPr>
          <a:lstStyle/>
          <a:p>
            <a:pPr marL="12700">
              <a:lnSpc>
                <a:spcPct val="100000"/>
              </a:lnSpc>
            </a:pPr>
            <a:r>
              <a:rPr sz="1400" spc="-75" dirty="0">
                <a:solidFill>
                  <a:srgbClr val="58595B"/>
                </a:solidFill>
                <a:latin typeface="Lucida Sans"/>
                <a:cs typeface="Lucida Sans"/>
              </a:rPr>
              <a:t>mobile</a:t>
            </a:r>
            <a:r>
              <a:rPr sz="1400" spc="-160" dirty="0">
                <a:solidFill>
                  <a:srgbClr val="58595B"/>
                </a:solidFill>
                <a:latin typeface="Lucida Sans"/>
                <a:cs typeface="Lucida Sans"/>
              </a:rPr>
              <a:t> </a:t>
            </a:r>
            <a:r>
              <a:rPr sz="1400" spc="-65" dirty="0">
                <a:solidFill>
                  <a:srgbClr val="58595B"/>
                </a:solidFill>
                <a:latin typeface="Lucida Sans"/>
                <a:cs typeface="Lucida Sans"/>
              </a:rPr>
              <a:t>agility</a:t>
            </a:r>
            <a:endParaRPr sz="1400">
              <a:latin typeface="Lucida Sans"/>
              <a:cs typeface="Lucida Sans"/>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p:nvPr/>
        </p:nvSpPr>
        <p:spPr>
          <a:xfrm>
            <a:off x="3187700" y="1746000"/>
            <a:ext cx="3399790" cy="484505"/>
          </a:xfrm>
          <a:prstGeom prst="rect">
            <a:avLst/>
          </a:prstGeom>
        </p:spPr>
        <p:txBody>
          <a:bodyPr vert="horz" wrap="square" lIns="0" tIns="0" rIns="0" bIns="0" rtlCol="0">
            <a:spAutoFit/>
          </a:bodyPr>
          <a:lstStyle/>
          <a:p>
            <a:pPr marL="12700">
              <a:lnSpc>
                <a:spcPct val="100000"/>
              </a:lnSpc>
            </a:pPr>
            <a:r>
              <a:rPr sz="1400" spc="-75" dirty="0">
                <a:solidFill>
                  <a:srgbClr val="58595B"/>
                </a:solidFill>
                <a:latin typeface="Lucida Sans"/>
                <a:cs typeface="Lucida Sans"/>
              </a:rPr>
              <a:t>mobile</a:t>
            </a:r>
            <a:r>
              <a:rPr sz="1400" spc="-160" dirty="0">
                <a:solidFill>
                  <a:srgbClr val="58595B"/>
                </a:solidFill>
                <a:latin typeface="Lucida Sans"/>
                <a:cs typeface="Lucida Sans"/>
              </a:rPr>
              <a:t> </a:t>
            </a:r>
            <a:r>
              <a:rPr sz="1400" spc="-65" dirty="0">
                <a:solidFill>
                  <a:srgbClr val="58595B"/>
                </a:solidFill>
                <a:latin typeface="Lucida Sans"/>
                <a:cs typeface="Lucida Sans"/>
              </a:rPr>
              <a:t>agility</a:t>
            </a:r>
            <a:endParaRPr sz="1400">
              <a:latin typeface="Lucida Sans"/>
              <a:cs typeface="Lucida Sans"/>
            </a:endParaRPr>
          </a:p>
          <a:p>
            <a:pPr marL="12700">
              <a:lnSpc>
                <a:spcPct val="100000"/>
              </a:lnSpc>
              <a:spcBef>
                <a:spcPts val="120"/>
              </a:spcBef>
            </a:pPr>
            <a:r>
              <a:rPr sz="1400" spc="-30" dirty="0">
                <a:solidFill>
                  <a:srgbClr val="58595B"/>
                </a:solidFill>
                <a:latin typeface="Arial"/>
                <a:cs typeface="Arial"/>
              </a:rPr>
              <a:t>we</a:t>
            </a:r>
            <a:r>
              <a:rPr sz="1400" spc="-75" dirty="0">
                <a:solidFill>
                  <a:srgbClr val="58595B"/>
                </a:solidFill>
                <a:latin typeface="Arial"/>
                <a:cs typeface="Arial"/>
              </a:rPr>
              <a:t> </a:t>
            </a:r>
            <a:r>
              <a:rPr sz="1400" dirty="0">
                <a:solidFill>
                  <a:srgbClr val="58595B"/>
                </a:solidFill>
                <a:latin typeface="Arial"/>
                <a:cs typeface="Arial"/>
              </a:rPr>
              <a:t>act</a:t>
            </a:r>
            <a:r>
              <a:rPr sz="1400" spc="-75" dirty="0">
                <a:solidFill>
                  <a:srgbClr val="58595B"/>
                </a:solidFill>
                <a:latin typeface="Arial"/>
                <a:cs typeface="Arial"/>
              </a:rPr>
              <a:t> </a:t>
            </a:r>
            <a:r>
              <a:rPr sz="1400" spc="-10" dirty="0">
                <a:solidFill>
                  <a:srgbClr val="58595B"/>
                </a:solidFill>
                <a:latin typeface="Arial"/>
                <a:cs typeface="Arial"/>
              </a:rPr>
              <a:t>and</a:t>
            </a:r>
            <a:r>
              <a:rPr sz="1400" spc="-75" dirty="0">
                <a:solidFill>
                  <a:srgbClr val="58595B"/>
                </a:solidFill>
                <a:latin typeface="Arial"/>
                <a:cs typeface="Arial"/>
              </a:rPr>
              <a:t> </a:t>
            </a:r>
            <a:r>
              <a:rPr sz="1400" spc="-10" dirty="0">
                <a:solidFill>
                  <a:srgbClr val="58595B"/>
                </a:solidFill>
                <a:latin typeface="Arial"/>
                <a:cs typeface="Arial"/>
              </a:rPr>
              <a:t>respond</a:t>
            </a:r>
            <a:r>
              <a:rPr sz="1400" spc="-75" dirty="0">
                <a:solidFill>
                  <a:srgbClr val="58595B"/>
                </a:solidFill>
                <a:latin typeface="Arial"/>
                <a:cs typeface="Arial"/>
              </a:rPr>
              <a:t> </a:t>
            </a:r>
            <a:r>
              <a:rPr sz="1400" spc="-15" dirty="0">
                <a:solidFill>
                  <a:srgbClr val="58595B"/>
                </a:solidFill>
                <a:latin typeface="Arial"/>
                <a:cs typeface="Arial"/>
              </a:rPr>
              <a:t>swiftly</a:t>
            </a:r>
            <a:r>
              <a:rPr sz="1400" spc="-75" dirty="0">
                <a:solidFill>
                  <a:srgbClr val="58595B"/>
                </a:solidFill>
                <a:latin typeface="Arial"/>
                <a:cs typeface="Arial"/>
              </a:rPr>
              <a:t> </a:t>
            </a:r>
            <a:r>
              <a:rPr sz="1400" spc="-80" dirty="0">
                <a:solidFill>
                  <a:srgbClr val="58595B"/>
                </a:solidFill>
                <a:latin typeface="Arial"/>
                <a:cs typeface="Arial"/>
              </a:rPr>
              <a:t>–</a:t>
            </a:r>
            <a:r>
              <a:rPr sz="1400" spc="-75" dirty="0">
                <a:solidFill>
                  <a:srgbClr val="58595B"/>
                </a:solidFill>
                <a:latin typeface="Arial"/>
                <a:cs typeface="Arial"/>
              </a:rPr>
              <a:t> </a:t>
            </a:r>
            <a:r>
              <a:rPr sz="1400" spc="35" dirty="0">
                <a:solidFill>
                  <a:srgbClr val="58595B"/>
                </a:solidFill>
                <a:latin typeface="Arial"/>
                <a:cs typeface="Arial"/>
              </a:rPr>
              <a:t>but</a:t>
            </a:r>
            <a:r>
              <a:rPr sz="1400" spc="-75" dirty="0">
                <a:solidFill>
                  <a:srgbClr val="58595B"/>
                </a:solidFill>
                <a:latin typeface="Arial"/>
                <a:cs typeface="Arial"/>
              </a:rPr>
              <a:t> </a:t>
            </a:r>
            <a:r>
              <a:rPr sz="1400" spc="-25" dirty="0">
                <a:solidFill>
                  <a:srgbClr val="58595B"/>
                </a:solidFill>
                <a:latin typeface="Arial"/>
                <a:cs typeface="Arial"/>
              </a:rPr>
              <a:t>responsibly</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p:nvPr/>
        </p:nvSpPr>
        <p:spPr>
          <a:xfrm>
            <a:off x="3187700" y="1746000"/>
            <a:ext cx="3399790" cy="9798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mobile</a:t>
            </a:r>
            <a:r>
              <a:rPr sz="1400" spc="-160" dirty="0">
                <a:solidFill>
                  <a:srgbClr val="E2E3E4"/>
                </a:solidFill>
                <a:latin typeface="Lucida Sans"/>
                <a:cs typeface="Lucida Sans"/>
              </a:rPr>
              <a:t> </a:t>
            </a:r>
            <a:r>
              <a:rPr sz="1400" spc="-65" dirty="0">
                <a:solidFill>
                  <a:srgbClr val="E2E3E4"/>
                </a:solidFill>
                <a:latin typeface="Lucida Sans"/>
                <a:cs typeface="Lucida Sans"/>
              </a:rPr>
              <a:t>agility</a:t>
            </a:r>
            <a:endParaRPr sz="1400">
              <a:latin typeface="Lucida Sans"/>
              <a:cs typeface="Lucida Sans"/>
            </a:endParaRPr>
          </a:p>
          <a:p>
            <a:pPr marL="12700">
              <a:lnSpc>
                <a:spcPct val="100000"/>
              </a:lnSpc>
              <a:spcBef>
                <a:spcPts val="120"/>
              </a:spcBef>
            </a:pPr>
            <a:r>
              <a:rPr sz="1400" spc="-30" dirty="0">
                <a:solidFill>
                  <a:srgbClr val="E2E3E4"/>
                </a:solidFill>
                <a:latin typeface="Arial"/>
                <a:cs typeface="Arial"/>
              </a:rPr>
              <a:t>we</a:t>
            </a:r>
            <a:r>
              <a:rPr sz="1400" spc="-75" dirty="0">
                <a:solidFill>
                  <a:srgbClr val="E2E3E4"/>
                </a:solidFill>
                <a:latin typeface="Arial"/>
                <a:cs typeface="Arial"/>
              </a:rPr>
              <a:t> </a:t>
            </a:r>
            <a:r>
              <a:rPr sz="1400" dirty="0">
                <a:solidFill>
                  <a:srgbClr val="E2E3E4"/>
                </a:solidFill>
                <a:latin typeface="Arial"/>
                <a:cs typeface="Arial"/>
              </a:rPr>
              <a:t>act</a:t>
            </a:r>
            <a:r>
              <a:rPr sz="1400" spc="-75" dirty="0">
                <a:solidFill>
                  <a:srgbClr val="E2E3E4"/>
                </a:solidFill>
                <a:latin typeface="Arial"/>
                <a:cs typeface="Arial"/>
              </a:rPr>
              <a:t> </a:t>
            </a:r>
            <a:r>
              <a:rPr sz="1400" spc="-10" dirty="0">
                <a:solidFill>
                  <a:srgbClr val="E2E3E4"/>
                </a:solidFill>
                <a:latin typeface="Arial"/>
                <a:cs typeface="Arial"/>
              </a:rPr>
              <a:t>and</a:t>
            </a:r>
            <a:r>
              <a:rPr sz="1400" spc="-75" dirty="0">
                <a:solidFill>
                  <a:srgbClr val="E2E3E4"/>
                </a:solidFill>
                <a:latin typeface="Arial"/>
                <a:cs typeface="Arial"/>
              </a:rPr>
              <a:t> </a:t>
            </a:r>
            <a:r>
              <a:rPr sz="1400" spc="-10" dirty="0">
                <a:solidFill>
                  <a:srgbClr val="E2E3E4"/>
                </a:solidFill>
                <a:latin typeface="Arial"/>
                <a:cs typeface="Arial"/>
              </a:rPr>
              <a:t>respond</a:t>
            </a:r>
            <a:r>
              <a:rPr sz="1400" spc="-75" dirty="0">
                <a:solidFill>
                  <a:srgbClr val="E2E3E4"/>
                </a:solidFill>
                <a:latin typeface="Arial"/>
                <a:cs typeface="Arial"/>
              </a:rPr>
              <a:t> </a:t>
            </a:r>
            <a:r>
              <a:rPr sz="1400" spc="-15" dirty="0">
                <a:solidFill>
                  <a:srgbClr val="E2E3E4"/>
                </a:solidFill>
                <a:latin typeface="Arial"/>
                <a:cs typeface="Arial"/>
              </a:rPr>
              <a:t>swiftly</a:t>
            </a:r>
            <a:r>
              <a:rPr sz="1400" spc="-75" dirty="0">
                <a:solidFill>
                  <a:srgbClr val="E2E3E4"/>
                </a:solidFill>
                <a:latin typeface="Arial"/>
                <a:cs typeface="Arial"/>
              </a:rPr>
              <a:t> </a:t>
            </a:r>
            <a:r>
              <a:rPr sz="1400" spc="-80" dirty="0">
                <a:solidFill>
                  <a:srgbClr val="E2E3E4"/>
                </a:solidFill>
                <a:latin typeface="Arial"/>
                <a:cs typeface="Arial"/>
              </a:rPr>
              <a:t>–</a:t>
            </a:r>
            <a:r>
              <a:rPr sz="1400" spc="-75" dirty="0">
                <a:solidFill>
                  <a:srgbClr val="E2E3E4"/>
                </a:solidFill>
                <a:latin typeface="Arial"/>
                <a:cs typeface="Arial"/>
              </a:rPr>
              <a:t> </a:t>
            </a:r>
            <a:r>
              <a:rPr sz="1400" spc="35" dirty="0">
                <a:solidFill>
                  <a:srgbClr val="E2E3E4"/>
                </a:solidFill>
                <a:latin typeface="Arial"/>
                <a:cs typeface="Arial"/>
              </a:rPr>
              <a:t>but</a:t>
            </a:r>
            <a:r>
              <a:rPr sz="1400" spc="-75" dirty="0">
                <a:solidFill>
                  <a:srgbClr val="E2E3E4"/>
                </a:solidFill>
                <a:latin typeface="Arial"/>
                <a:cs typeface="Arial"/>
              </a:rPr>
              <a:t> </a:t>
            </a:r>
            <a:r>
              <a:rPr sz="1400" spc="-25" dirty="0">
                <a:solidFill>
                  <a:srgbClr val="E2E3E4"/>
                </a:solidFill>
                <a:latin typeface="Arial"/>
                <a:cs typeface="Arial"/>
              </a:rPr>
              <a:t>responsibly</a:t>
            </a:r>
            <a:endParaRPr sz="1400">
              <a:latin typeface="Arial"/>
              <a:cs typeface="Arial"/>
            </a:endParaRPr>
          </a:p>
          <a:p>
            <a:pPr>
              <a:lnSpc>
                <a:spcPct val="100000"/>
              </a:lnSpc>
              <a:spcBef>
                <a:spcPts val="35"/>
              </a:spcBef>
            </a:pPr>
            <a:endParaRPr sz="1900">
              <a:latin typeface="Times New Roman"/>
              <a:cs typeface="Times New Roman"/>
            </a:endParaRPr>
          </a:p>
          <a:p>
            <a:pPr marL="12700">
              <a:lnSpc>
                <a:spcPct val="100000"/>
              </a:lnSpc>
            </a:pPr>
            <a:r>
              <a:rPr sz="1400" spc="-75" dirty="0">
                <a:solidFill>
                  <a:srgbClr val="58595B"/>
                </a:solidFill>
                <a:latin typeface="Lucida Sans"/>
                <a:cs typeface="Lucida Sans"/>
              </a:rPr>
              <a:t>welcoming</a:t>
            </a:r>
            <a:r>
              <a:rPr sz="1400" spc="-170" dirty="0">
                <a:solidFill>
                  <a:srgbClr val="58595B"/>
                </a:solidFill>
                <a:latin typeface="Lucida Sans"/>
                <a:cs typeface="Lucida Sans"/>
              </a:rPr>
              <a:t> </a:t>
            </a:r>
            <a:r>
              <a:rPr sz="1400" spc="-85" dirty="0">
                <a:solidFill>
                  <a:srgbClr val="58595B"/>
                </a:solidFill>
                <a:latin typeface="Lucida Sans"/>
                <a:cs typeface="Lucida Sans"/>
              </a:rPr>
              <a:t>family</a:t>
            </a:r>
            <a:endParaRPr sz="1400">
              <a:latin typeface="Lucida Sans"/>
              <a:cs typeface="Lucida Sans"/>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0" rIns="0" bIns="0" rtlCol="0">
            <a:spAutoFit/>
          </a:bodyPr>
          <a:lstStyle/>
          <a:p>
            <a:pPr marL="1721485">
              <a:lnSpc>
                <a:spcPct val="100000"/>
              </a:lnSpc>
            </a:pPr>
            <a:r>
              <a:rPr spc="-75" dirty="0"/>
              <a:t>mobile</a:t>
            </a:r>
            <a:r>
              <a:rPr spc="-160" dirty="0"/>
              <a:t> </a:t>
            </a:r>
            <a:r>
              <a:rPr spc="-65" dirty="0"/>
              <a:t>agility</a:t>
            </a:r>
          </a:p>
          <a:p>
            <a:pPr marL="1721485">
              <a:lnSpc>
                <a:spcPct val="100000"/>
              </a:lnSpc>
              <a:spcBef>
                <a:spcPts val="120"/>
              </a:spcBef>
            </a:pPr>
            <a:r>
              <a:rPr spc="-30" dirty="0">
                <a:latin typeface="Arial"/>
                <a:cs typeface="Arial"/>
              </a:rPr>
              <a:t>we</a:t>
            </a:r>
            <a:r>
              <a:rPr spc="-75" dirty="0">
                <a:latin typeface="Arial"/>
                <a:cs typeface="Arial"/>
              </a:rPr>
              <a:t> </a:t>
            </a:r>
            <a:r>
              <a:rPr dirty="0">
                <a:latin typeface="Arial"/>
                <a:cs typeface="Arial"/>
              </a:rPr>
              <a:t>act</a:t>
            </a:r>
            <a:r>
              <a:rPr spc="-75" dirty="0">
                <a:latin typeface="Arial"/>
                <a:cs typeface="Arial"/>
              </a:rPr>
              <a:t> </a:t>
            </a:r>
            <a:r>
              <a:rPr spc="-10" dirty="0">
                <a:latin typeface="Arial"/>
                <a:cs typeface="Arial"/>
              </a:rPr>
              <a:t>and</a:t>
            </a:r>
            <a:r>
              <a:rPr spc="-75" dirty="0">
                <a:latin typeface="Arial"/>
                <a:cs typeface="Arial"/>
              </a:rPr>
              <a:t> </a:t>
            </a:r>
            <a:r>
              <a:rPr spc="-10" dirty="0">
                <a:latin typeface="Arial"/>
                <a:cs typeface="Arial"/>
              </a:rPr>
              <a:t>respond</a:t>
            </a:r>
            <a:r>
              <a:rPr spc="-75" dirty="0">
                <a:latin typeface="Arial"/>
                <a:cs typeface="Arial"/>
              </a:rPr>
              <a:t> </a:t>
            </a:r>
            <a:r>
              <a:rPr spc="-15" dirty="0">
                <a:latin typeface="Arial"/>
                <a:cs typeface="Arial"/>
              </a:rPr>
              <a:t>swiftly</a:t>
            </a:r>
            <a:r>
              <a:rPr spc="-75" dirty="0">
                <a:latin typeface="Arial"/>
                <a:cs typeface="Arial"/>
              </a:rPr>
              <a:t> </a:t>
            </a:r>
            <a:r>
              <a:rPr spc="-80" dirty="0">
                <a:latin typeface="Arial"/>
                <a:cs typeface="Arial"/>
              </a:rPr>
              <a:t>–</a:t>
            </a:r>
            <a:r>
              <a:rPr spc="-75" dirty="0">
                <a:latin typeface="Arial"/>
                <a:cs typeface="Arial"/>
              </a:rPr>
              <a:t> </a:t>
            </a:r>
            <a:r>
              <a:rPr spc="35" dirty="0">
                <a:latin typeface="Arial"/>
                <a:cs typeface="Arial"/>
              </a:rPr>
              <a:t>but</a:t>
            </a:r>
            <a:r>
              <a:rPr spc="-75" dirty="0">
                <a:latin typeface="Arial"/>
                <a:cs typeface="Arial"/>
              </a:rPr>
              <a:t> </a:t>
            </a:r>
            <a:r>
              <a:rPr spc="-25" dirty="0">
                <a:latin typeface="Arial"/>
                <a:cs typeface="Arial"/>
              </a:rPr>
              <a:t>responsibly</a:t>
            </a:r>
          </a:p>
          <a:p>
            <a:pPr marL="1708785">
              <a:lnSpc>
                <a:spcPct val="100000"/>
              </a:lnSpc>
              <a:spcBef>
                <a:spcPts val="35"/>
              </a:spcBef>
            </a:pPr>
            <a:endParaRPr sz="1900">
              <a:latin typeface="Times New Roman"/>
              <a:cs typeface="Times New Roman"/>
            </a:endParaRPr>
          </a:p>
          <a:p>
            <a:pPr marL="1721485">
              <a:lnSpc>
                <a:spcPct val="100000"/>
              </a:lnSpc>
            </a:pPr>
            <a:r>
              <a:rPr spc="-75" dirty="0">
                <a:solidFill>
                  <a:srgbClr val="58595B"/>
                </a:solidFill>
              </a:rPr>
              <a:t>welcoming</a:t>
            </a:r>
            <a:r>
              <a:rPr spc="-170" dirty="0">
                <a:solidFill>
                  <a:srgbClr val="58595B"/>
                </a:solidFill>
              </a:rPr>
              <a:t> </a:t>
            </a:r>
            <a:r>
              <a:rPr spc="-85" dirty="0">
                <a:solidFill>
                  <a:srgbClr val="58595B"/>
                </a:solidFill>
              </a:rPr>
              <a:t>family</a:t>
            </a:r>
          </a:p>
          <a:p>
            <a:pPr marL="1721485">
              <a:lnSpc>
                <a:spcPct val="100000"/>
              </a:lnSpc>
              <a:spcBef>
                <a:spcPts val="114"/>
              </a:spcBef>
            </a:pPr>
            <a:r>
              <a:rPr spc="-20" dirty="0">
                <a:solidFill>
                  <a:srgbClr val="58595B"/>
                </a:solidFill>
                <a:latin typeface="Arial"/>
                <a:cs typeface="Arial"/>
              </a:rPr>
              <a:t>considerate</a:t>
            </a:r>
            <a:r>
              <a:rPr spc="-70" dirty="0">
                <a:solidFill>
                  <a:srgbClr val="58595B"/>
                </a:solidFill>
                <a:latin typeface="Arial"/>
                <a:cs typeface="Arial"/>
              </a:rPr>
              <a:t> </a:t>
            </a:r>
            <a:r>
              <a:rPr spc="-10" dirty="0">
                <a:solidFill>
                  <a:srgbClr val="58595B"/>
                </a:solidFill>
                <a:latin typeface="Arial"/>
                <a:cs typeface="Arial"/>
              </a:rPr>
              <a:t>and</a:t>
            </a:r>
            <a:r>
              <a:rPr spc="-70" dirty="0">
                <a:solidFill>
                  <a:srgbClr val="58595B"/>
                </a:solidFill>
                <a:latin typeface="Arial"/>
                <a:cs typeface="Arial"/>
              </a:rPr>
              <a:t> </a:t>
            </a:r>
            <a:r>
              <a:rPr spc="-5" dirty="0">
                <a:solidFill>
                  <a:srgbClr val="58595B"/>
                </a:solidFill>
                <a:latin typeface="Arial"/>
                <a:cs typeface="Arial"/>
              </a:rPr>
              <a:t>respectful</a:t>
            </a:r>
            <a:r>
              <a:rPr spc="-70" dirty="0">
                <a:solidFill>
                  <a:srgbClr val="58595B"/>
                </a:solidFill>
                <a:latin typeface="Arial"/>
                <a:cs typeface="Arial"/>
              </a:rPr>
              <a:t> </a:t>
            </a:r>
            <a:r>
              <a:rPr spc="20" dirty="0">
                <a:solidFill>
                  <a:srgbClr val="58595B"/>
                </a:solidFill>
                <a:latin typeface="Arial"/>
                <a:cs typeface="Arial"/>
              </a:rPr>
              <a:t>of</a:t>
            </a:r>
            <a:r>
              <a:rPr spc="-70" dirty="0">
                <a:solidFill>
                  <a:srgbClr val="58595B"/>
                </a:solidFill>
                <a:latin typeface="Arial"/>
                <a:cs typeface="Arial"/>
              </a:rPr>
              <a:t> </a:t>
            </a:r>
            <a:r>
              <a:rPr spc="10" dirty="0">
                <a:solidFill>
                  <a:srgbClr val="58595B"/>
                </a:solidFill>
                <a:latin typeface="Arial"/>
                <a:cs typeface="Arial"/>
              </a:rPr>
              <a:t>the</a:t>
            </a:r>
            <a:r>
              <a:rPr spc="-70" dirty="0">
                <a:solidFill>
                  <a:srgbClr val="58595B"/>
                </a:solidFill>
                <a:latin typeface="Arial"/>
                <a:cs typeface="Arial"/>
              </a:rPr>
              <a:t> </a:t>
            </a:r>
            <a:r>
              <a:rPr dirty="0">
                <a:solidFill>
                  <a:srgbClr val="58595B"/>
                </a:solidFill>
                <a:latin typeface="Arial"/>
                <a:cs typeface="Arial"/>
              </a:rPr>
              <a:t>importance</a:t>
            </a:r>
            <a:r>
              <a:rPr spc="-70" dirty="0">
                <a:solidFill>
                  <a:srgbClr val="58595B"/>
                </a:solidFill>
                <a:latin typeface="Arial"/>
                <a:cs typeface="Arial"/>
              </a:rPr>
              <a:t> </a:t>
            </a:r>
            <a:r>
              <a:rPr spc="20" dirty="0">
                <a:solidFill>
                  <a:srgbClr val="58595B"/>
                </a:solidFill>
                <a:latin typeface="Arial"/>
                <a:cs typeface="Arial"/>
              </a:rPr>
              <a:t>of</a:t>
            </a:r>
            <a:r>
              <a:rPr spc="-70" dirty="0">
                <a:solidFill>
                  <a:srgbClr val="58595B"/>
                </a:solidFill>
                <a:latin typeface="Arial"/>
                <a:cs typeface="Arial"/>
              </a:rPr>
              <a:t> </a:t>
            </a:r>
            <a:r>
              <a:rPr spc="-15" dirty="0">
                <a:solidFill>
                  <a:srgbClr val="58595B"/>
                </a:solidFill>
                <a:latin typeface="Arial"/>
                <a:cs typeface="Arial"/>
              </a:rPr>
              <a:t>lifestyle</a:t>
            </a:r>
            <a:r>
              <a:rPr spc="-70" dirty="0">
                <a:solidFill>
                  <a:srgbClr val="58595B"/>
                </a:solidFill>
                <a:latin typeface="Arial"/>
                <a:cs typeface="Arial"/>
              </a:rPr>
              <a:t> </a:t>
            </a:r>
            <a:r>
              <a:rPr spc="-35" dirty="0">
                <a:solidFill>
                  <a:srgbClr val="58595B"/>
                </a:solidFill>
                <a:latin typeface="Arial"/>
                <a:cs typeface="Arial"/>
              </a:rPr>
              <a:t>balance</a:t>
            </a: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0" rIns="0" bIns="0" rtlCol="0">
            <a:spAutoFit/>
          </a:bodyPr>
          <a:lstStyle/>
          <a:p>
            <a:pPr marL="1721485">
              <a:lnSpc>
                <a:spcPct val="100000"/>
              </a:lnSpc>
            </a:pPr>
            <a:r>
              <a:rPr spc="-75" dirty="0"/>
              <a:t>mobile</a:t>
            </a:r>
            <a:r>
              <a:rPr spc="-160" dirty="0"/>
              <a:t> </a:t>
            </a:r>
            <a:r>
              <a:rPr spc="-65" dirty="0"/>
              <a:t>agility</a:t>
            </a:r>
          </a:p>
          <a:p>
            <a:pPr marL="1721485">
              <a:lnSpc>
                <a:spcPct val="100000"/>
              </a:lnSpc>
              <a:spcBef>
                <a:spcPts val="120"/>
              </a:spcBef>
            </a:pPr>
            <a:r>
              <a:rPr spc="-30" dirty="0">
                <a:latin typeface="Arial"/>
                <a:cs typeface="Arial"/>
              </a:rPr>
              <a:t>we</a:t>
            </a:r>
            <a:r>
              <a:rPr spc="-75" dirty="0">
                <a:latin typeface="Arial"/>
                <a:cs typeface="Arial"/>
              </a:rPr>
              <a:t> </a:t>
            </a:r>
            <a:r>
              <a:rPr dirty="0">
                <a:latin typeface="Arial"/>
                <a:cs typeface="Arial"/>
              </a:rPr>
              <a:t>act</a:t>
            </a:r>
            <a:r>
              <a:rPr spc="-75" dirty="0">
                <a:latin typeface="Arial"/>
                <a:cs typeface="Arial"/>
              </a:rPr>
              <a:t> </a:t>
            </a:r>
            <a:r>
              <a:rPr spc="-10" dirty="0">
                <a:latin typeface="Arial"/>
                <a:cs typeface="Arial"/>
              </a:rPr>
              <a:t>and</a:t>
            </a:r>
            <a:r>
              <a:rPr spc="-75" dirty="0">
                <a:latin typeface="Arial"/>
                <a:cs typeface="Arial"/>
              </a:rPr>
              <a:t> </a:t>
            </a:r>
            <a:r>
              <a:rPr spc="-10" dirty="0">
                <a:latin typeface="Arial"/>
                <a:cs typeface="Arial"/>
              </a:rPr>
              <a:t>respond</a:t>
            </a:r>
            <a:r>
              <a:rPr spc="-75" dirty="0">
                <a:latin typeface="Arial"/>
                <a:cs typeface="Arial"/>
              </a:rPr>
              <a:t> </a:t>
            </a:r>
            <a:r>
              <a:rPr spc="-15" dirty="0">
                <a:latin typeface="Arial"/>
                <a:cs typeface="Arial"/>
              </a:rPr>
              <a:t>swiftly</a:t>
            </a:r>
            <a:r>
              <a:rPr spc="-75" dirty="0">
                <a:latin typeface="Arial"/>
                <a:cs typeface="Arial"/>
              </a:rPr>
              <a:t> </a:t>
            </a:r>
            <a:r>
              <a:rPr spc="-80" dirty="0">
                <a:latin typeface="Arial"/>
                <a:cs typeface="Arial"/>
              </a:rPr>
              <a:t>–</a:t>
            </a:r>
            <a:r>
              <a:rPr spc="-75" dirty="0">
                <a:latin typeface="Arial"/>
                <a:cs typeface="Arial"/>
              </a:rPr>
              <a:t> </a:t>
            </a:r>
            <a:r>
              <a:rPr spc="35" dirty="0">
                <a:latin typeface="Arial"/>
                <a:cs typeface="Arial"/>
              </a:rPr>
              <a:t>but</a:t>
            </a:r>
            <a:r>
              <a:rPr spc="-75" dirty="0">
                <a:latin typeface="Arial"/>
                <a:cs typeface="Arial"/>
              </a:rPr>
              <a:t> </a:t>
            </a:r>
            <a:r>
              <a:rPr spc="-25" dirty="0">
                <a:latin typeface="Arial"/>
                <a:cs typeface="Arial"/>
              </a:rPr>
              <a:t>responsibly</a:t>
            </a:r>
          </a:p>
          <a:p>
            <a:pPr marL="1708785">
              <a:lnSpc>
                <a:spcPct val="100000"/>
              </a:lnSpc>
              <a:spcBef>
                <a:spcPts val="35"/>
              </a:spcBef>
            </a:pPr>
            <a:endParaRPr sz="1900">
              <a:latin typeface="Times New Roman"/>
              <a:cs typeface="Times New Roman"/>
            </a:endParaRPr>
          </a:p>
          <a:p>
            <a:pPr marL="1721485">
              <a:lnSpc>
                <a:spcPct val="100000"/>
              </a:lnSpc>
            </a:pPr>
            <a:r>
              <a:rPr spc="-75" dirty="0"/>
              <a:t>welcoming</a:t>
            </a:r>
            <a:r>
              <a:rPr spc="-170" dirty="0"/>
              <a:t> </a:t>
            </a:r>
            <a:r>
              <a:rPr spc="-85" dirty="0"/>
              <a:t>family</a:t>
            </a:r>
          </a:p>
          <a:p>
            <a:pPr marL="1721485">
              <a:lnSpc>
                <a:spcPct val="100000"/>
              </a:lnSpc>
              <a:spcBef>
                <a:spcPts val="114"/>
              </a:spcBef>
            </a:pPr>
            <a:r>
              <a:rPr spc="-20" dirty="0">
                <a:latin typeface="Arial"/>
                <a:cs typeface="Arial"/>
              </a:rPr>
              <a:t>considerate</a:t>
            </a:r>
            <a:r>
              <a:rPr spc="-70" dirty="0">
                <a:latin typeface="Arial"/>
                <a:cs typeface="Arial"/>
              </a:rPr>
              <a:t> </a:t>
            </a:r>
            <a:r>
              <a:rPr spc="-10" dirty="0">
                <a:latin typeface="Arial"/>
                <a:cs typeface="Arial"/>
              </a:rPr>
              <a:t>and</a:t>
            </a:r>
            <a:r>
              <a:rPr spc="-70" dirty="0">
                <a:latin typeface="Arial"/>
                <a:cs typeface="Arial"/>
              </a:rPr>
              <a:t> </a:t>
            </a:r>
            <a:r>
              <a:rPr spc="-5" dirty="0">
                <a:latin typeface="Arial"/>
                <a:cs typeface="Arial"/>
              </a:rPr>
              <a:t>respectful</a:t>
            </a:r>
            <a:r>
              <a:rPr spc="-70" dirty="0">
                <a:latin typeface="Arial"/>
                <a:cs typeface="Arial"/>
              </a:rPr>
              <a:t> </a:t>
            </a:r>
            <a:r>
              <a:rPr spc="20" dirty="0">
                <a:latin typeface="Arial"/>
                <a:cs typeface="Arial"/>
              </a:rPr>
              <a:t>of</a:t>
            </a:r>
            <a:r>
              <a:rPr spc="-70" dirty="0">
                <a:latin typeface="Arial"/>
                <a:cs typeface="Arial"/>
              </a:rPr>
              <a:t> </a:t>
            </a:r>
            <a:r>
              <a:rPr spc="10" dirty="0">
                <a:latin typeface="Arial"/>
                <a:cs typeface="Arial"/>
              </a:rPr>
              <a:t>the</a:t>
            </a:r>
            <a:r>
              <a:rPr spc="-70" dirty="0">
                <a:latin typeface="Arial"/>
                <a:cs typeface="Arial"/>
              </a:rPr>
              <a:t> </a:t>
            </a:r>
            <a:r>
              <a:rPr dirty="0">
                <a:latin typeface="Arial"/>
                <a:cs typeface="Arial"/>
              </a:rPr>
              <a:t>importance</a:t>
            </a:r>
            <a:r>
              <a:rPr spc="-70" dirty="0">
                <a:latin typeface="Arial"/>
                <a:cs typeface="Arial"/>
              </a:rPr>
              <a:t> </a:t>
            </a:r>
            <a:r>
              <a:rPr spc="20" dirty="0">
                <a:latin typeface="Arial"/>
                <a:cs typeface="Arial"/>
              </a:rPr>
              <a:t>of</a:t>
            </a:r>
            <a:r>
              <a:rPr spc="-70" dirty="0">
                <a:latin typeface="Arial"/>
                <a:cs typeface="Arial"/>
              </a:rPr>
              <a:t> </a:t>
            </a:r>
            <a:r>
              <a:rPr spc="-15" dirty="0">
                <a:latin typeface="Arial"/>
                <a:cs typeface="Arial"/>
              </a:rPr>
              <a:t>lifestyle</a:t>
            </a:r>
            <a:r>
              <a:rPr spc="-70" dirty="0">
                <a:latin typeface="Arial"/>
                <a:cs typeface="Arial"/>
              </a:rPr>
              <a:t> </a:t>
            </a:r>
            <a:r>
              <a:rPr spc="-35" dirty="0">
                <a:latin typeface="Arial"/>
                <a:cs typeface="Arial"/>
              </a:rPr>
              <a:t>balance</a:t>
            </a:r>
          </a:p>
          <a:p>
            <a:pPr marL="1708785">
              <a:lnSpc>
                <a:spcPct val="100000"/>
              </a:lnSpc>
              <a:spcBef>
                <a:spcPts val="35"/>
              </a:spcBef>
            </a:pPr>
            <a:endParaRPr sz="1900">
              <a:latin typeface="Times New Roman"/>
              <a:cs typeface="Times New Roman"/>
            </a:endParaRPr>
          </a:p>
          <a:p>
            <a:pPr marL="1721485">
              <a:lnSpc>
                <a:spcPct val="100000"/>
              </a:lnSpc>
            </a:pPr>
            <a:r>
              <a:rPr spc="-25" dirty="0">
                <a:solidFill>
                  <a:srgbClr val="58595B"/>
                </a:solidFill>
              </a:rPr>
              <a:t>we </a:t>
            </a:r>
            <a:r>
              <a:rPr spc="-85" dirty="0">
                <a:solidFill>
                  <a:srgbClr val="58595B"/>
                </a:solidFill>
              </a:rPr>
              <a:t>champion </a:t>
            </a:r>
            <a:r>
              <a:rPr spc="-75" dirty="0">
                <a:solidFill>
                  <a:srgbClr val="58595B"/>
                </a:solidFill>
              </a:rPr>
              <a:t>our</a:t>
            </a:r>
            <a:r>
              <a:rPr spc="-260" dirty="0">
                <a:solidFill>
                  <a:srgbClr val="58595B"/>
                </a:solidFill>
              </a:rPr>
              <a:t> </a:t>
            </a:r>
            <a:r>
              <a:rPr spc="-75" dirty="0">
                <a:solidFill>
                  <a:srgbClr val="58595B"/>
                </a:solidFill>
              </a:rPr>
              <a:t>values</a:t>
            </a: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0" rIns="0" bIns="0" rtlCol="0">
            <a:spAutoFit/>
          </a:bodyPr>
          <a:lstStyle/>
          <a:p>
            <a:pPr marL="1721485">
              <a:lnSpc>
                <a:spcPct val="100000"/>
              </a:lnSpc>
            </a:pPr>
            <a:r>
              <a:rPr spc="-75" dirty="0"/>
              <a:t>mobile</a:t>
            </a:r>
            <a:r>
              <a:rPr spc="-160" dirty="0"/>
              <a:t> </a:t>
            </a:r>
            <a:r>
              <a:rPr spc="-65" dirty="0"/>
              <a:t>agility</a:t>
            </a:r>
          </a:p>
          <a:p>
            <a:pPr marL="1721485">
              <a:lnSpc>
                <a:spcPct val="100000"/>
              </a:lnSpc>
              <a:spcBef>
                <a:spcPts val="120"/>
              </a:spcBef>
            </a:pPr>
            <a:r>
              <a:rPr spc="-30" dirty="0">
                <a:latin typeface="Arial"/>
                <a:cs typeface="Arial"/>
              </a:rPr>
              <a:t>we</a:t>
            </a:r>
            <a:r>
              <a:rPr spc="-75" dirty="0">
                <a:latin typeface="Arial"/>
                <a:cs typeface="Arial"/>
              </a:rPr>
              <a:t> </a:t>
            </a:r>
            <a:r>
              <a:rPr dirty="0">
                <a:latin typeface="Arial"/>
                <a:cs typeface="Arial"/>
              </a:rPr>
              <a:t>act</a:t>
            </a:r>
            <a:r>
              <a:rPr spc="-75" dirty="0">
                <a:latin typeface="Arial"/>
                <a:cs typeface="Arial"/>
              </a:rPr>
              <a:t> </a:t>
            </a:r>
            <a:r>
              <a:rPr spc="-10" dirty="0">
                <a:latin typeface="Arial"/>
                <a:cs typeface="Arial"/>
              </a:rPr>
              <a:t>and</a:t>
            </a:r>
            <a:r>
              <a:rPr spc="-75" dirty="0">
                <a:latin typeface="Arial"/>
                <a:cs typeface="Arial"/>
              </a:rPr>
              <a:t> </a:t>
            </a:r>
            <a:r>
              <a:rPr spc="-10" dirty="0">
                <a:latin typeface="Arial"/>
                <a:cs typeface="Arial"/>
              </a:rPr>
              <a:t>respond</a:t>
            </a:r>
            <a:r>
              <a:rPr spc="-75" dirty="0">
                <a:latin typeface="Arial"/>
                <a:cs typeface="Arial"/>
              </a:rPr>
              <a:t> </a:t>
            </a:r>
            <a:r>
              <a:rPr spc="-15" dirty="0">
                <a:latin typeface="Arial"/>
                <a:cs typeface="Arial"/>
              </a:rPr>
              <a:t>swiftly</a:t>
            </a:r>
            <a:r>
              <a:rPr spc="-75" dirty="0">
                <a:latin typeface="Arial"/>
                <a:cs typeface="Arial"/>
              </a:rPr>
              <a:t> </a:t>
            </a:r>
            <a:r>
              <a:rPr spc="-80" dirty="0">
                <a:latin typeface="Arial"/>
                <a:cs typeface="Arial"/>
              </a:rPr>
              <a:t>–</a:t>
            </a:r>
            <a:r>
              <a:rPr spc="-75" dirty="0">
                <a:latin typeface="Arial"/>
                <a:cs typeface="Arial"/>
              </a:rPr>
              <a:t> </a:t>
            </a:r>
            <a:r>
              <a:rPr spc="35" dirty="0">
                <a:latin typeface="Arial"/>
                <a:cs typeface="Arial"/>
              </a:rPr>
              <a:t>but</a:t>
            </a:r>
            <a:r>
              <a:rPr spc="-75" dirty="0">
                <a:latin typeface="Arial"/>
                <a:cs typeface="Arial"/>
              </a:rPr>
              <a:t> </a:t>
            </a:r>
            <a:r>
              <a:rPr spc="-25" dirty="0">
                <a:latin typeface="Arial"/>
                <a:cs typeface="Arial"/>
              </a:rPr>
              <a:t>responsibly</a:t>
            </a:r>
          </a:p>
          <a:p>
            <a:pPr marL="1708785">
              <a:lnSpc>
                <a:spcPct val="100000"/>
              </a:lnSpc>
              <a:spcBef>
                <a:spcPts val="35"/>
              </a:spcBef>
            </a:pPr>
            <a:endParaRPr sz="1900">
              <a:latin typeface="Times New Roman"/>
              <a:cs typeface="Times New Roman"/>
            </a:endParaRPr>
          </a:p>
          <a:p>
            <a:pPr marL="1721485">
              <a:lnSpc>
                <a:spcPct val="100000"/>
              </a:lnSpc>
            </a:pPr>
            <a:r>
              <a:rPr spc="-75" dirty="0"/>
              <a:t>welcoming</a:t>
            </a:r>
            <a:r>
              <a:rPr spc="-170" dirty="0"/>
              <a:t> </a:t>
            </a:r>
            <a:r>
              <a:rPr spc="-85" dirty="0"/>
              <a:t>family</a:t>
            </a:r>
          </a:p>
          <a:p>
            <a:pPr marL="1721485">
              <a:lnSpc>
                <a:spcPct val="100000"/>
              </a:lnSpc>
              <a:spcBef>
                <a:spcPts val="114"/>
              </a:spcBef>
            </a:pPr>
            <a:r>
              <a:rPr spc="-20" dirty="0">
                <a:latin typeface="Arial"/>
                <a:cs typeface="Arial"/>
              </a:rPr>
              <a:t>considerate</a:t>
            </a:r>
            <a:r>
              <a:rPr spc="-70" dirty="0">
                <a:latin typeface="Arial"/>
                <a:cs typeface="Arial"/>
              </a:rPr>
              <a:t> </a:t>
            </a:r>
            <a:r>
              <a:rPr spc="-10" dirty="0">
                <a:latin typeface="Arial"/>
                <a:cs typeface="Arial"/>
              </a:rPr>
              <a:t>and</a:t>
            </a:r>
            <a:r>
              <a:rPr spc="-70" dirty="0">
                <a:latin typeface="Arial"/>
                <a:cs typeface="Arial"/>
              </a:rPr>
              <a:t> </a:t>
            </a:r>
            <a:r>
              <a:rPr spc="-5" dirty="0">
                <a:latin typeface="Arial"/>
                <a:cs typeface="Arial"/>
              </a:rPr>
              <a:t>respectful</a:t>
            </a:r>
            <a:r>
              <a:rPr spc="-70" dirty="0">
                <a:latin typeface="Arial"/>
                <a:cs typeface="Arial"/>
              </a:rPr>
              <a:t> </a:t>
            </a:r>
            <a:r>
              <a:rPr spc="20" dirty="0">
                <a:latin typeface="Arial"/>
                <a:cs typeface="Arial"/>
              </a:rPr>
              <a:t>of</a:t>
            </a:r>
            <a:r>
              <a:rPr spc="-70" dirty="0">
                <a:latin typeface="Arial"/>
                <a:cs typeface="Arial"/>
              </a:rPr>
              <a:t> </a:t>
            </a:r>
            <a:r>
              <a:rPr spc="10" dirty="0">
                <a:latin typeface="Arial"/>
                <a:cs typeface="Arial"/>
              </a:rPr>
              <a:t>the</a:t>
            </a:r>
            <a:r>
              <a:rPr spc="-70" dirty="0">
                <a:latin typeface="Arial"/>
                <a:cs typeface="Arial"/>
              </a:rPr>
              <a:t> </a:t>
            </a:r>
            <a:r>
              <a:rPr dirty="0">
                <a:latin typeface="Arial"/>
                <a:cs typeface="Arial"/>
              </a:rPr>
              <a:t>importance</a:t>
            </a:r>
            <a:r>
              <a:rPr spc="-70" dirty="0">
                <a:latin typeface="Arial"/>
                <a:cs typeface="Arial"/>
              </a:rPr>
              <a:t> </a:t>
            </a:r>
            <a:r>
              <a:rPr spc="20" dirty="0">
                <a:latin typeface="Arial"/>
                <a:cs typeface="Arial"/>
              </a:rPr>
              <a:t>of</a:t>
            </a:r>
            <a:r>
              <a:rPr spc="-70" dirty="0">
                <a:latin typeface="Arial"/>
                <a:cs typeface="Arial"/>
              </a:rPr>
              <a:t> </a:t>
            </a:r>
            <a:r>
              <a:rPr spc="-15" dirty="0">
                <a:latin typeface="Arial"/>
                <a:cs typeface="Arial"/>
              </a:rPr>
              <a:t>lifestyle</a:t>
            </a:r>
            <a:r>
              <a:rPr spc="-70" dirty="0">
                <a:latin typeface="Arial"/>
                <a:cs typeface="Arial"/>
              </a:rPr>
              <a:t> </a:t>
            </a:r>
            <a:r>
              <a:rPr spc="-35" dirty="0">
                <a:latin typeface="Arial"/>
                <a:cs typeface="Arial"/>
              </a:rPr>
              <a:t>balance</a:t>
            </a:r>
          </a:p>
          <a:p>
            <a:pPr marL="1708785">
              <a:lnSpc>
                <a:spcPct val="100000"/>
              </a:lnSpc>
              <a:spcBef>
                <a:spcPts val="35"/>
              </a:spcBef>
            </a:pPr>
            <a:endParaRPr sz="1900">
              <a:latin typeface="Times New Roman"/>
              <a:cs typeface="Times New Roman"/>
            </a:endParaRPr>
          </a:p>
          <a:p>
            <a:pPr marL="1721485">
              <a:lnSpc>
                <a:spcPct val="100000"/>
              </a:lnSpc>
            </a:pPr>
            <a:r>
              <a:rPr spc="-25" dirty="0">
                <a:solidFill>
                  <a:srgbClr val="58595B"/>
                </a:solidFill>
              </a:rPr>
              <a:t>we </a:t>
            </a:r>
            <a:r>
              <a:rPr spc="-85" dirty="0">
                <a:solidFill>
                  <a:srgbClr val="58595B"/>
                </a:solidFill>
              </a:rPr>
              <a:t>champion </a:t>
            </a:r>
            <a:r>
              <a:rPr spc="-75" dirty="0">
                <a:solidFill>
                  <a:srgbClr val="58595B"/>
                </a:solidFill>
              </a:rPr>
              <a:t>our</a:t>
            </a:r>
            <a:r>
              <a:rPr spc="-260" dirty="0">
                <a:solidFill>
                  <a:srgbClr val="58595B"/>
                </a:solidFill>
              </a:rPr>
              <a:t> </a:t>
            </a:r>
            <a:r>
              <a:rPr spc="-75" dirty="0">
                <a:solidFill>
                  <a:srgbClr val="58595B"/>
                </a:solidFill>
              </a:rPr>
              <a:t>values</a:t>
            </a:r>
          </a:p>
          <a:p>
            <a:pPr marL="1721485">
              <a:lnSpc>
                <a:spcPct val="100000"/>
              </a:lnSpc>
              <a:spcBef>
                <a:spcPts val="120"/>
              </a:spcBef>
            </a:pPr>
            <a:r>
              <a:rPr spc="-15" dirty="0">
                <a:solidFill>
                  <a:srgbClr val="58595B"/>
                </a:solidFill>
                <a:latin typeface="Arial"/>
                <a:cs typeface="Arial"/>
              </a:rPr>
              <a:t>connections </a:t>
            </a:r>
            <a:r>
              <a:rPr spc="-80" dirty="0">
                <a:solidFill>
                  <a:srgbClr val="58595B"/>
                </a:solidFill>
                <a:latin typeface="Arial"/>
                <a:cs typeface="Arial"/>
              </a:rPr>
              <a:t>– </a:t>
            </a:r>
            <a:r>
              <a:rPr spc="-20" dirty="0">
                <a:solidFill>
                  <a:srgbClr val="58595B"/>
                </a:solidFill>
                <a:latin typeface="Arial"/>
                <a:cs typeface="Arial"/>
              </a:rPr>
              <a:t>leadership </a:t>
            </a:r>
            <a:r>
              <a:rPr spc="-80" dirty="0">
                <a:solidFill>
                  <a:srgbClr val="58595B"/>
                </a:solidFill>
                <a:latin typeface="Arial"/>
                <a:cs typeface="Arial"/>
              </a:rPr>
              <a:t>–</a:t>
            </a:r>
            <a:r>
              <a:rPr spc="-195" dirty="0">
                <a:solidFill>
                  <a:srgbClr val="58595B"/>
                </a:solidFill>
                <a:latin typeface="Arial"/>
                <a:cs typeface="Arial"/>
              </a:rPr>
              <a:t> </a:t>
            </a:r>
            <a:r>
              <a:rPr spc="-70" dirty="0">
                <a:solidFill>
                  <a:srgbClr val="58595B"/>
                </a:solidFill>
                <a:latin typeface="Arial"/>
                <a:cs typeface="Arial"/>
              </a:rPr>
              <a:t>success</a:t>
            </a: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0" rIns="0" bIns="0" rtlCol="0">
            <a:spAutoFit/>
          </a:bodyPr>
          <a:lstStyle/>
          <a:p>
            <a:pPr marL="1721485">
              <a:lnSpc>
                <a:spcPct val="100000"/>
              </a:lnSpc>
            </a:pPr>
            <a:r>
              <a:rPr spc="-75" dirty="0"/>
              <a:t>mobile</a:t>
            </a:r>
            <a:r>
              <a:rPr spc="-160" dirty="0"/>
              <a:t> </a:t>
            </a:r>
            <a:r>
              <a:rPr spc="-65" dirty="0"/>
              <a:t>agility</a:t>
            </a:r>
          </a:p>
          <a:p>
            <a:pPr marL="1721485">
              <a:lnSpc>
                <a:spcPct val="100000"/>
              </a:lnSpc>
              <a:spcBef>
                <a:spcPts val="120"/>
              </a:spcBef>
            </a:pPr>
            <a:r>
              <a:rPr spc="-30" dirty="0">
                <a:latin typeface="Arial"/>
                <a:cs typeface="Arial"/>
              </a:rPr>
              <a:t>we</a:t>
            </a:r>
            <a:r>
              <a:rPr spc="-75" dirty="0">
                <a:latin typeface="Arial"/>
                <a:cs typeface="Arial"/>
              </a:rPr>
              <a:t> </a:t>
            </a:r>
            <a:r>
              <a:rPr dirty="0">
                <a:latin typeface="Arial"/>
                <a:cs typeface="Arial"/>
              </a:rPr>
              <a:t>act</a:t>
            </a:r>
            <a:r>
              <a:rPr spc="-75" dirty="0">
                <a:latin typeface="Arial"/>
                <a:cs typeface="Arial"/>
              </a:rPr>
              <a:t> </a:t>
            </a:r>
            <a:r>
              <a:rPr spc="-10" dirty="0">
                <a:latin typeface="Arial"/>
                <a:cs typeface="Arial"/>
              </a:rPr>
              <a:t>and</a:t>
            </a:r>
            <a:r>
              <a:rPr spc="-75" dirty="0">
                <a:latin typeface="Arial"/>
                <a:cs typeface="Arial"/>
              </a:rPr>
              <a:t> </a:t>
            </a:r>
            <a:r>
              <a:rPr spc="-10" dirty="0">
                <a:latin typeface="Arial"/>
                <a:cs typeface="Arial"/>
              </a:rPr>
              <a:t>respond</a:t>
            </a:r>
            <a:r>
              <a:rPr spc="-75" dirty="0">
                <a:latin typeface="Arial"/>
                <a:cs typeface="Arial"/>
              </a:rPr>
              <a:t> </a:t>
            </a:r>
            <a:r>
              <a:rPr spc="-15" dirty="0">
                <a:latin typeface="Arial"/>
                <a:cs typeface="Arial"/>
              </a:rPr>
              <a:t>swiftly</a:t>
            </a:r>
            <a:r>
              <a:rPr spc="-75" dirty="0">
                <a:latin typeface="Arial"/>
                <a:cs typeface="Arial"/>
              </a:rPr>
              <a:t> </a:t>
            </a:r>
            <a:r>
              <a:rPr spc="-80" dirty="0">
                <a:latin typeface="Arial"/>
                <a:cs typeface="Arial"/>
              </a:rPr>
              <a:t>–</a:t>
            </a:r>
            <a:r>
              <a:rPr spc="-75" dirty="0">
                <a:latin typeface="Arial"/>
                <a:cs typeface="Arial"/>
              </a:rPr>
              <a:t> </a:t>
            </a:r>
            <a:r>
              <a:rPr spc="35" dirty="0">
                <a:latin typeface="Arial"/>
                <a:cs typeface="Arial"/>
              </a:rPr>
              <a:t>but</a:t>
            </a:r>
            <a:r>
              <a:rPr spc="-75" dirty="0">
                <a:latin typeface="Arial"/>
                <a:cs typeface="Arial"/>
              </a:rPr>
              <a:t> </a:t>
            </a:r>
            <a:r>
              <a:rPr spc="-25" dirty="0">
                <a:latin typeface="Arial"/>
                <a:cs typeface="Arial"/>
              </a:rPr>
              <a:t>responsibly</a:t>
            </a:r>
          </a:p>
          <a:p>
            <a:pPr marL="1708785">
              <a:lnSpc>
                <a:spcPct val="100000"/>
              </a:lnSpc>
              <a:spcBef>
                <a:spcPts val="35"/>
              </a:spcBef>
            </a:pPr>
            <a:endParaRPr sz="1900">
              <a:latin typeface="Times New Roman"/>
              <a:cs typeface="Times New Roman"/>
            </a:endParaRPr>
          </a:p>
          <a:p>
            <a:pPr marL="1721485">
              <a:lnSpc>
                <a:spcPct val="100000"/>
              </a:lnSpc>
            </a:pPr>
            <a:r>
              <a:rPr spc="-75" dirty="0"/>
              <a:t>welcoming</a:t>
            </a:r>
            <a:r>
              <a:rPr spc="-170" dirty="0"/>
              <a:t> </a:t>
            </a:r>
            <a:r>
              <a:rPr spc="-85" dirty="0"/>
              <a:t>family</a:t>
            </a:r>
          </a:p>
          <a:p>
            <a:pPr marL="1721485">
              <a:lnSpc>
                <a:spcPct val="100000"/>
              </a:lnSpc>
              <a:spcBef>
                <a:spcPts val="114"/>
              </a:spcBef>
            </a:pPr>
            <a:r>
              <a:rPr spc="-20" dirty="0">
                <a:latin typeface="Arial"/>
                <a:cs typeface="Arial"/>
              </a:rPr>
              <a:t>considerate</a:t>
            </a:r>
            <a:r>
              <a:rPr spc="-70" dirty="0">
                <a:latin typeface="Arial"/>
                <a:cs typeface="Arial"/>
              </a:rPr>
              <a:t> </a:t>
            </a:r>
            <a:r>
              <a:rPr spc="-10" dirty="0">
                <a:latin typeface="Arial"/>
                <a:cs typeface="Arial"/>
              </a:rPr>
              <a:t>and</a:t>
            </a:r>
            <a:r>
              <a:rPr spc="-70" dirty="0">
                <a:latin typeface="Arial"/>
                <a:cs typeface="Arial"/>
              </a:rPr>
              <a:t> </a:t>
            </a:r>
            <a:r>
              <a:rPr spc="-5" dirty="0">
                <a:latin typeface="Arial"/>
                <a:cs typeface="Arial"/>
              </a:rPr>
              <a:t>respectful</a:t>
            </a:r>
            <a:r>
              <a:rPr spc="-70" dirty="0">
                <a:latin typeface="Arial"/>
                <a:cs typeface="Arial"/>
              </a:rPr>
              <a:t> </a:t>
            </a:r>
            <a:r>
              <a:rPr spc="20" dirty="0">
                <a:latin typeface="Arial"/>
                <a:cs typeface="Arial"/>
              </a:rPr>
              <a:t>of</a:t>
            </a:r>
            <a:r>
              <a:rPr spc="-70" dirty="0">
                <a:latin typeface="Arial"/>
                <a:cs typeface="Arial"/>
              </a:rPr>
              <a:t> </a:t>
            </a:r>
            <a:r>
              <a:rPr spc="10" dirty="0">
                <a:latin typeface="Arial"/>
                <a:cs typeface="Arial"/>
              </a:rPr>
              <a:t>the</a:t>
            </a:r>
            <a:r>
              <a:rPr spc="-70" dirty="0">
                <a:latin typeface="Arial"/>
                <a:cs typeface="Arial"/>
              </a:rPr>
              <a:t> </a:t>
            </a:r>
            <a:r>
              <a:rPr dirty="0">
                <a:latin typeface="Arial"/>
                <a:cs typeface="Arial"/>
              </a:rPr>
              <a:t>importance</a:t>
            </a:r>
            <a:r>
              <a:rPr spc="-70" dirty="0">
                <a:latin typeface="Arial"/>
                <a:cs typeface="Arial"/>
              </a:rPr>
              <a:t> </a:t>
            </a:r>
            <a:r>
              <a:rPr spc="20" dirty="0">
                <a:latin typeface="Arial"/>
                <a:cs typeface="Arial"/>
              </a:rPr>
              <a:t>of</a:t>
            </a:r>
            <a:r>
              <a:rPr spc="-70" dirty="0">
                <a:latin typeface="Arial"/>
                <a:cs typeface="Arial"/>
              </a:rPr>
              <a:t> </a:t>
            </a:r>
            <a:r>
              <a:rPr spc="-15" dirty="0">
                <a:latin typeface="Arial"/>
                <a:cs typeface="Arial"/>
              </a:rPr>
              <a:t>lifestyle</a:t>
            </a:r>
            <a:r>
              <a:rPr spc="-70" dirty="0">
                <a:latin typeface="Arial"/>
                <a:cs typeface="Arial"/>
              </a:rPr>
              <a:t> </a:t>
            </a:r>
            <a:r>
              <a:rPr spc="-35" dirty="0">
                <a:latin typeface="Arial"/>
                <a:cs typeface="Arial"/>
              </a:rPr>
              <a:t>balance</a:t>
            </a:r>
          </a:p>
          <a:p>
            <a:pPr marL="1708785">
              <a:lnSpc>
                <a:spcPct val="100000"/>
              </a:lnSpc>
              <a:spcBef>
                <a:spcPts val="35"/>
              </a:spcBef>
            </a:pPr>
            <a:endParaRPr sz="1900">
              <a:latin typeface="Times New Roman"/>
              <a:cs typeface="Times New Roman"/>
            </a:endParaRPr>
          </a:p>
          <a:p>
            <a:pPr marL="1721485">
              <a:lnSpc>
                <a:spcPct val="100000"/>
              </a:lnSpc>
            </a:pPr>
            <a:r>
              <a:rPr spc="-25" dirty="0"/>
              <a:t>we </a:t>
            </a:r>
            <a:r>
              <a:rPr spc="-85" dirty="0"/>
              <a:t>champion </a:t>
            </a:r>
            <a:r>
              <a:rPr spc="-75" dirty="0"/>
              <a:t>our</a:t>
            </a:r>
            <a:r>
              <a:rPr spc="-260" dirty="0"/>
              <a:t> </a:t>
            </a:r>
            <a:r>
              <a:rPr spc="-75" dirty="0"/>
              <a:t>values</a:t>
            </a:r>
          </a:p>
          <a:p>
            <a:pPr marL="1721485">
              <a:lnSpc>
                <a:spcPct val="100000"/>
              </a:lnSpc>
              <a:spcBef>
                <a:spcPts val="120"/>
              </a:spcBef>
            </a:pPr>
            <a:r>
              <a:rPr spc="-15" dirty="0">
                <a:latin typeface="Arial"/>
                <a:cs typeface="Arial"/>
              </a:rPr>
              <a:t>connections </a:t>
            </a:r>
            <a:r>
              <a:rPr spc="-80" dirty="0">
                <a:latin typeface="Arial"/>
                <a:cs typeface="Arial"/>
              </a:rPr>
              <a:t>– </a:t>
            </a:r>
            <a:r>
              <a:rPr spc="-20" dirty="0">
                <a:latin typeface="Arial"/>
                <a:cs typeface="Arial"/>
              </a:rPr>
              <a:t>leadership </a:t>
            </a:r>
            <a:r>
              <a:rPr spc="-80" dirty="0">
                <a:latin typeface="Arial"/>
                <a:cs typeface="Arial"/>
              </a:rPr>
              <a:t>–</a:t>
            </a:r>
            <a:r>
              <a:rPr spc="-195" dirty="0">
                <a:latin typeface="Arial"/>
                <a:cs typeface="Arial"/>
              </a:rPr>
              <a:t> </a:t>
            </a:r>
            <a:r>
              <a:rPr spc="-70" dirty="0">
                <a:latin typeface="Arial"/>
                <a:cs typeface="Arial"/>
              </a:rPr>
              <a:t>success</a:t>
            </a:r>
          </a:p>
          <a:p>
            <a:pPr marL="1708785">
              <a:lnSpc>
                <a:spcPct val="100000"/>
              </a:lnSpc>
              <a:spcBef>
                <a:spcPts val="35"/>
              </a:spcBef>
            </a:pPr>
            <a:endParaRPr sz="1900">
              <a:latin typeface="Times New Roman"/>
              <a:cs typeface="Times New Roman"/>
            </a:endParaRPr>
          </a:p>
          <a:p>
            <a:pPr marL="1721485">
              <a:lnSpc>
                <a:spcPct val="100000"/>
              </a:lnSpc>
            </a:pPr>
            <a:r>
              <a:rPr spc="-60" dirty="0">
                <a:solidFill>
                  <a:srgbClr val="58595B"/>
                </a:solidFill>
              </a:rPr>
              <a:t>network</a:t>
            </a:r>
            <a:r>
              <a:rPr spc="-180" dirty="0">
                <a:solidFill>
                  <a:srgbClr val="58595B"/>
                </a:solidFill>
              </a:rPr>
              <a:t> </a:t>
            </a:r>
            <a:r>
              <a:rPr spc="-60" dirty="0">
                <a:solidFill>
                  <a:srgbClr val="58595B"/>
                </a:solidFill>
              </a:rPr>
              <a:t>integrity</a:t>
            </a: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0" rIns="0" bIns="0" rtlCol="0">
            <a:spAutoFit/>
          </a:bodyPr>
          <a:lstStyle/>
          <a:p>
            <a:pPr marL="1721485">
              <a:lnSpc>
                <a:spcPct val="100000"/>
              </a:lnSpc>
            </a:pPr>
            <a:r>
              <a:rPr spc="-75" dirty="0"/>
              <a:t>mobile</a:t>
            </a:r>
            <a:r>
              <a:rPr spc="-160" dirty="0"/>
              <a:t> </a:t>
            </a:r>
            <a:r>
              <a:rPr spc="-65" dirty="0"/>
              <a:t>agility</a:t>
            </a:r>
          </a:p>
          <a:p>
            <a:pPr marL="1721485">
              <a:lnSpc>
                <a:spcPct val="100000"/>
              </a:lnSpc>
              <a:spcBef>
                <a:spcPts val="120"/>
              </a:spcBef>
            </a:pPr>
            <a:r>
              <a:rPr spc="-30" dirty="0">
                <a:latin typeface="Arial"/>
                <a:cs typeface="Arial"/>
              </a:rPr>
              <a:t>we</a:t>
            </a:r>
            <a:r>
              <a:rPr spc="-75" dirty="0">
                <a:latin typeface="Arial"/>
                <a:cs typeface="Arial"/>
              </a:rPr>
              <a:t> </a:t>
            </a:r>
            <a:r>
              <a:rPr dirty="0">
                <a:latin typeface="Arial"/>
                <a:cs typeface="Arial"/>
              </a:rPr>
              <a:t>act</a:t>
            </a:r>
            <a:r>
              <a:rPr spc="-75" dirty="0">
                <a:latin typeface="Arial"/>
                <a:cs typeface="Arial"/>
              </a:rPr>
              <a:t> </a:t>
            </a:r>
            <a:r>
              <a:rPr spc="-10" dirty="0">
                <a:latin typeface="Arial"/>
                <a:cs typeface="Arial"/>
              </a:rPr>
              <a:t>and</a:t>
            </a:r>
            <a:r>
              <a:rPr spc="-75" dirty="0">
                <a:latin typeface="Arial"/>
                <a:cs typeface="Arial"/>
              </a:rPr>
              <a:t> </a:t>
            </a:r>
            <a:r>
              <a:rPr spc="-10" dirty="0">
                <a:latin typeface="Arial"/>
                <a:cs typeface="Arial"/>
              </a:rPr>
              <a:t>respond</a:t>
            </a:r>
            <a:r>
              <a:rPr spc="-75" dirty="0">
                <a:latin typeface="Arial"/>
                <a:cs typeface="Arial"/>
              </a:rPr>
              <a:t> </a:t>
            </a:r>
            <a:r>
              <a:rPr spc="-15" dirty="0">
                <a:latin typeface="Arial"/>
                <a:cs typeface="Arial"/>
              </a:rPr>
              <a:t>swiftly</a:t>
            </a:r>
            <a:r>
              <a:rPr spc="-75" dirty="0">
                <a:latin typeface="Arial"/>
                <a:cs typeface="Arial"/>
              </a:rPr>
              <a:t> </a:t>
            </a:r>
            <a:r>
              <a:rPr spc="-80" dirty="0">
                <a:latin typeface="Arial"/>
                <a:cs typeface="Arial"/>
              </a:rPr>
              <a:t>–</a:t>
            </a:r>
            <a:r>
              <a:rPr spc="-75" dirty="0">
                <a:latin typeface="Arial"/>
                <a:cs typeface="Arial"/>
              </a:rPr>
              <a:t> </a:t>
            </a:r>
            <a:r>
              <a:rPr spc="35" dirty="0">
                <a:latin typeface="Arial"/>
                <a:cs typeface="Arial"/>
              </a:rPr>
              <a:t>but</a:t>
            </a:r>
            <a:r>
              <a:rPr spc="-75" dirty="0">
                <a:latin typeface="Arial"/>
                <a:cs typeface="Arial"/>
              </a:rPr>
              <a:t> </a:t>
            </a:r>
            <a:r>
              <a:rPr spc="-25" dirty="0">
                <a:latin typeface="Arial"/>
                <a:cs typeface="Arial"/>
              </a:rPr>
              <a:t>responsibly</a:t>
            </a:r>
          </a:p>
          <a:p>
            <a:pPr marL="1708785">
              <a:lnSpc>
                <a:spcPct val="100000"/>
              </a:lnSpc>
              <a:spcBef>
                <a:spcPts val="35"/>
              </a:spcBef>
            </a:pPr>
            <a:endParaRPr sz="1900">
              <a:latin typeface="Times New Roman"/>
              <a:cs typeface="Times New Roman"/>
            </a:endParaRPr>
          </a:p>
          <a:p>
            <a:pPr marL="1721485">
              <a:lnSpc>
                <a:spcPct val="100000"/>
              </a:lnSpc>
            </a:pPr>
            <a:r>
              <a:rPr spc="-75" dirty="0"/>
              <a:t>welcoming</a:t>
            </a:r>
            <a:r>
              <a:rPr spc="-170" dirty="0"/>
              <a:t> </a:t>
            </a:r>
            <a:r>
              <a:rPr spc="-85" dirty="0"/>
              <a:t>family</a:t>
            </a:r>
          </a:p>
          <a:p>
            <a:pPr marL="1721485">
              <a:lnSpc>
                <a:spcPct val="100000"/>
              </a:lnSpc>
              <a:spcBef>
                <a:spcPts val="114"/>
              </a:spcBef>
            </a:pPr>
            <a:r>
              <a:rPr spc="-20" dirty="0">
                <a:latin typeface="Arial"/>
                <a:cs typeface="Arial"/>
              </a:rPr>
              <a:t>considerate</a:t>
            </a:r>
            <a:r>
              <a:rPr spc="-70" dirty="0">
                <a:latin typeface="Arial"/>
                <a:cs typeface="Arial"/>
              </a:rPr>
              <a:t> </a:t>
            </a:r>
            <a:r>
              <a:rPr spc="-10" dirty="0">
                <a:latin typeface="Arial"/>
                <a:cs typeface="Arial"/>
              </a:rPr>
              <a:t>and</a:t>
            </a:r>
            <a:r>
              <a:rPr spc="-70" dirty="0">
                <a:latin typeface="Arial"/>
                <a:cs typeface="Arial"/>
              </a:rPr>
              <a:t> </a:t>
            </a:r>
            <a:r>
              <a:rPr spc="-5" dirty="0">
                <a:latin typeface="Arial"/>
                <a:cs typeface="Arial"/>
              </a:rPr>
              <a:t>respectful</a:t>
            </a:r>
            <a:r>
              <a:rPr spc="-70" dirty="0">
                <a:latin typeface="Arial"/>
                <a:cs typeface="Arial"/>
              </a:rPr>
              <a:t> </a:t>
            </a:r>
            <a:r>
              <a:rPr spc="20" dirty="0">
                <a:latin typeface="Arial"/>
                <a:cs typeface="Arial"/>
              </a:rPr>
              <a:t>of</a:t>
            </a:r>
            <a:r>
              <a:rPr spc="-70" dirty="0">
                <a:latin typeface="Arial"/>
                <a:cs typeface="Arial"/>
              </a:rPr>
              <a:t> </a:t>
            </a:r>
            <a:r>
              <a:rPr spc="10" dirty="0">
                <a:latin typeface="Arial"/>
                <a:cs typeface="Arial"/>
              </a:rPr>
              <a:t>the</a:t>
            </a:r>
            <a:r>
              <a:rPr spc="-70" dirty="0">
                <a:latin typeface="Arial"/>
                <a:cs typeface="Arial"/>
              </a:rPr>
              <a:t> </a:t>
            </a:r>
            <a:r>
              <a:rPr dirty="0">
                <a:latin typeface="Arial"/>
                <a:cs typeface="Arial"/>
              </a:rPr>
              <a:t>importance</a:t>
            </a:r>
            <a:r>
              <a:rPr spc="-70" dirty="0">
                <a:latin typeface="Arial"/>
                <a:cs typeface="Arial"/>
              </a:rPr>
              <a:t> </a:t>
            </a:r>
            <a:r>
              <a:rPr spc="20" dirty="0">
                <a:latin typeface="Arial"/>
                <a:cs typeface="Arial"/>
              </a:rPr>
              <a:t>of</a:t>
            </a:r>
            <a:r>
              <a:rPr spc="-70" dirty="0">
                <a:latin typeface="Arial"/>
                <a:cs typeface="Arial"/>
              </a:rPr>
              <a:t> </a:t>
            </a:r>
            <a:r>
              <a:rPr spc="-15" dirty="0">
                <a:latin typeface="Arial"/>
                <a:cs typeface="Arial"/>
              </a:rPr>
              <a:t>lifestyle</a:t>
            </a:r>
            <a:r>
              <a:rPr spc="-70" dirty="0">
                <a:latin typeface="Arial"/>
                <a:cs typeface="Arial"/>
              </a:rPr>
              <a:t> </a:t>
            </a:r>
            <a:r>
              <a:rPr spc="-35" dirty="0">
                <a:latin typeface="Arial"/>
                <a:cs typeface="Arial"/>
              </a:rPr>
              <a:t>balance</a:t>
            </a:r>
          </a:p>
          <a:p>
            <a:pPr marL="1708785">
              <a:lnSpc>
                <a:spcPct val="100000"/>
              </a:lnSpc>
              <a:spcBef>
                <a:spcPts val="35"/>
              </a:spcBef>
            </a:pPr>
            <a:endParaRPr sz="1900">
              <a:latin typeface="Times New Roman"/>
              <a:cs typeface="Times New Roman"/>
            </a:endParaRPr>
          </a:p>
          <a:p>
            <a:pPr marL="1721485">
              <a:lnSpc>
                <a:spcPct val="100000"/>
              </a:lnSpc>
            </a:pPr>
            <a:r>
              <a:rPr spc="-25" dirty="0"/>
              <a:t>we </a:t>
            </a:r>
            <a:r>
              <a:rPr spc="-85" dirty="0"/>
              <a:t>champion </a:t>
            </a:r>
            <a:r>
              <a:rPr spc="-75" dirty="0"/>
              <a:t>our</a:t>
            </a:r>
            <a:r>
              <a:rPr spc="-260" dirty="0"/>
              <a:t> </a:t>
            </a:r>
            <a:r>
              <a:rPr spc="-75" dirty="0"/>
              <a:t>values</a:t>
            </a:r>
          </a:p>
          <a:p>
            <a:pPr marL="1721485">
              <a:lnSpc>
                <a:spcPct val="100000"/>
              </a:lnSpc>
              <a:spcBef>
                <a:spcPts val="120"/>
              </a:spcBef>
            </a:pPr>
            <a:r>
              <a:rPr spc="-15" dirty="0">
                <a:latin typeface="Arial"/>
                <a:cs typeface="Arial"/>
              </a:rPr>
              <a:t>connections </a:t>
            </a:r>
            <a:r>
              <a:rPr spc="-80" dirty="0">
                <a:latin typeface="Arial"/>
                <a:cs typeface="Arial"/>
              </a:rPr>
              <a:t>– </a:t>
            </a:r>
            <a:r>
              <a:rPr spc="-20" dirty="0">
                <a:latin typeface="Arial"/>
                <a:cs typeface="Arial"/>
              </a:rPr>
              <a:t>leadership </a:t>
            </a:r>
            <a:r>
              <a:rPr spc="-80" dirty="0">
                <a:latin typeface="Arial"/>
                <a:cs typeface="Arial"/>
              </a:rPr>
              <a:t>–</a:t>
            </a:r>
            <a:r>
              <a:rPr spc="-195" dirty="0">
                <a:latin typeface="Arial"/>
                <a:cs typeface="Arial"/>
              </a:rPr>
              <a:t> </a:t>
            </a:r>
            <a:r>
              <a:rPr spc="-70" dirty="0">
                <a:latin typeface="Arial"/>
                <a:cs typeface="Arial"/>
              </a:rPr>
              <a:t>success</a:t>
            </a:r>
          </a:p>
          <a:p>
            <a:pPr marL="1708785">
              <a:lnSpc>
                <a:spcPct val="100000"/>
              </a:lnSpc>
              <a:spcBef>
                <a:spcPts val="35"/>
              </a:spcBef>
            </a:pPr>
            <a:endParaRPr sz="1900">
              <a:latin typeface="Times New Roman"/>
              <a:cs typeface="Times New Roman"/>
            </a:endParaRPr>
          </a:p>
          <a:p>
            <a:pPr marL="1721485">
              <a:lnSpc>
                <a:spcPct val="100000"/>
              </a:lnSpc>
            </a:pPr>
            <a:r>
              <a:rPr spc="-60" dirty="0">
                <a:solidFill>
                  <a:srgbClr val="58595B"/>
                </a:solidFill>
              </a:rPr>
              <a:t>network</a:t>
            </a:r>
            <a:r>
              <a:rPr spc="-180" dirty="0">
                <a:solidFill>
                  <a:srgbClr val="58595B"/>
                </a:solidFill>
              </a:rPr>
              <a:t> </a:t>
            </a:r>
            <a:r>
              <a:rPr spc="-60" dirty="0">
                <a:solidFill>
                  <a:srgbClr val="58595B"/>
                </a:solidFill>
              </a:rPr>
              <a:t>integrity</a:t>
            </a:r>
          </a:p>
          <a:p>
            <a:pPr marL="1721485">
              <a:lnSpc>
                <a:spcPct val="100000"/>
              </a:lnSpc>
              <a:spcBef>
                <a:spcPts val="114"/>
              </a:spcBef>
            </a:pPr>
            <a:r>
              <a:rPr spc="-20" dirty="0">
                <a:solidFill>
                  <a:srgbClr val="58595B"/>
                </a:solidFill>
                <a:latin typeface="Arial"/>
                <a:cs typeface="Arial"/>
              </a:rPr>
              <a:t>quality, </a:t>
            </a:r>
            <a:r>
              <a:rPr spc="-15" dirty="0">
                <a:solidFill>
                  <a:srgbClr val="58595B"/>
                </a:solidFill>
                <a:latin typeface="Arial"/>
                <a:cs typeface="Arial"/>
              </a:rPr>
              <a:t>responsibility </a:t>
            </a:r>
            <a:r>
              <a:rPr spc="-10" dirty="0">
                <a:solidFill>
                  <a:srgbClr val="58595B"/>
                </a:solidFill>
                <a:latin typeface="Arial"/>
                <a:cs typeface="Arial"/>
              </a:rPr>
              <a:t>and</a:t>
            </a:r>
            <a:r>
              <a:rPr spc="-175" dirty="0">
                <a:solidFill>
                  <a:srgbClr val="58595B"/>
                </a:solidFill>
                <a:latin typeface="Arial"/>
                <a:cs typeface="Arial"/>
              </a:rPr>
              <a:t> </a:t>
            </a:r>
            <a:r>
              <a:rPr spc="-15" dirty="0">
                <a:solidFill>
                  <a:srgbClr val="58595B"/>
                </a:solidFill>
                <a:latin typeface="Arial"/>
                <a:cs typeface="Arial"/>
              </a:rPr>
              <a:t>consideration</a:t>
            </a: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p:nvPr/>
        </p:nvSpPr>
        <p:spPr>
          <a:xfrm>
            <a:off x="3187700" y="1746000"/>
            <a:ext cx="3399790" cy="4845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mobile</a:t>
            </a:r>
            <a:r>
              <a:rPr sz="1400" spc="-160" dirty="0">
                <a:solidFill>
                  <a:srgbClr val="E2E3E4"/>
                </a:solidFill>
                <a:latin typeface="Lucida Sans"/>
                <a:cs typeface="Lucida Sans"/>
              </a:rPr>
              <a:t> </a:t>
            </a:r>
            <a:r>
              <a:rPr sz="1400" spc="-65" dirty="0">
                <a:solidFill>
                  <a:srgbClr val="E2E3E4"/>
                </a:solidFill>
                <a:latin typeface="Lucida Sans"/>
                <a:cs typeface="Lucida Sans"/>
              </a:rPr>
              <a:t>agility</a:t>
            </a:r>
            <a:endParaRPr sz="1400">
              <a:latin typeface="Lucida Sans"/>
              <a:cs typeface="Lucida Sans"/>
            </a:endParaRPr>
          </a:p>
          <a:p>
            <a:pPr marL="12700">
              <a:lnSpc>
                <a:spcPct val="100000"/>
              </a:lnSpc>
              <a:spcBef>
                <a:spcPts val="120"/>
              </a:spcBef>
            </a:pPr>
            <a:r>
              <a:rPr sz="1400" spc="-30" dirty="0">
                <a:solidFill>
                  <a:srgbClr val="E2E3E4"/>
                </a:solidFill>
                <a:latin typeface="Arial"/>
                <a:cs typeface="Arial"/>
              </a:rPr>
              <a:t>we</a:t>
            </a:r>
            <a:r>
              <a:rPr sz="1400" spc="-75" dirty="0">
                <a:solidFill>
                  <a:srgbClr val="E2E3E4"/>
                </a:solidFill>
                <a:latin typeface="Arial"/>
                <a:cs typeface="Arial"/>
              </a:rPr>
              <a:t> </a:t>
            </a:r>
            <a:r>
              <a:rPr sz="1400" dirty="0">
                <a:solidFill>
                  <a:srgbClr val="E2E3E4"/>
                </a:solidFill>
                <a:latin typeface="Arial"/>
                <a:cs typeface="Arial"/>
              </a:rPr>
              <a:t>act</a:t>
            </a:r>
            <a:r>
              <a:rPr sz="1400" spc="-75" dirty="0">
                <a:solidFill>
                  <a:srgbClr val="E2E3E4"/>
                </a:solidFill>
                <a:latin typeface="Arial"/>
                <a:cs typeface="Arial"/>
              </a:rPr>
              <a:t> </a:t>
            </a:r>
            <a:r>
              <a:rPr sz="1400" spc="-10" dirty="0">
                <a:solidFill>
                  <a:srgbClr val="E2E3E4"/>
                </a:solidFill>
                <a:latin typeface="Arial"/>
                <a:cs typeface="Arial"/>
              </a:rPr>
              <a:t>and</a:t>
            </a:r>
            <a:r>
              <a:rPr sz="1400" spc="-75" dirty="0">
                <a:solidFill>
                  <a:srgbClr val="E2E3E4"/>
                </a:solidFill>
                <a:latin typeface="Arial"/>
                <a:cs typeface="Arial"/>
              </a:rPr>
              <a:t> </a:t>
            </a:r>
            <a:r>
              <a:rPr sz="1400" spc="-10" dirty="0">
                <a:solidFill>
                  <a:srgbClr val="E2E3E4"/>
                </a:solidFill>
                <a:latin typeface="Arial"/>
                <a:cs typeface="Arial"/>
              </a:rPr>
              <a:t>respond</a:t>
            </a:r>
            <a:r>
              <a:rPr sz="1400" spc="-75" dirty="0">
                <a:solidFill>
                  <a:srgbClr val="E2E3E4"/>
                </a:solidFill>
                <a:latin typeface="Arial"/>
                <a:cs typeface="Arial"/>
              </a:rPr>
              <a:t> </a:t>
            </a:r>
            <a:r>
              <a:rPr sz="1400" spc="-15" dirty="0">
                <a:solidFill>
                  <a:srgbClr val="E2E3E4"/>
                </a:solidFill>
                <a:latin typeface="Arial"/>
                <a:cs typeface="Arial"/>
              </a:rPr>
              <a:t>swiftly</a:t>
            </a:r>
            <a:r>
              <a:rPr sz="1400" spc="-75" dirty="0">
                <a:solidFill>
                  <a:srgbClr val="E2E3E4"/>
                </a:solidFill>
                <a:latin typeface="Arial"/>
                <a:cs typeface="Arial"/>
              </a:rPr>
              <a:t> </a:t>
            </a:r>
            <a:r>
              <a:rPr sz="1400" spc="-80" dirty="0">
                <a:solidFill>
                  <a:srgbClr val="E2E3E4"/>
                </a:solidFill>
                <a:latin typeface="Arial"/>
                <a:cs typeface="Arial"/>
              </a:rPr>
              <a:t>–</a:t>
            </a:r>
            <a:r>
              <a:rPr sz="1400" spc="-75" dirty="0">
                <a:solidFill>
                  <a:srgbClr val="E2E3E4"/>
                </a:solidFill>
                <a:latin typeface="Arial"/>
                <a:cs typeface="Arial"/>
              </a:rPr>
              <a:t> </a:t>
            </a:r>
            <a:r>
              <a:rPr sz="1400" spc="35" dirty="0">
                <a:solidFill>
                  <a:srgbClr val="E2E3E4"/>
                </a:solidFill>
                <a:latin typeface="Arial"/>
                <a:cs typeface="Arial"/>
              </a:rPr>
              <a:t>but</a:t>
            </a:r>
            <a:r>
              <a:rPr sz="1400" spc="-75" dirty="0">
                <a:solidFill>
                  <a:srgbClr val="E2E3E4"/>
                </a:solidFill>
                <a:latin typeface="Arial"/>
                <a:cs typeface="Arial"/>
              </a:rPr>
              <a:t> </a:t>
            </a:r>
            <a:r>
              <a:rPr sz="1400" spc="-25" dirty="0">
                <a:solidFill>
                  <a:srgbClr val="E2E3E4"/>
                </a:solidFill>
                <a:latin typeface="Arial"/>
                <a:cs typeface="Arial"/>
              </a:rPr>
              <a:t>responsibly</a:t>
            </a:r>
            <a:endParaRPr sz="1400">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3" name="object 13"/>
          <p:cNvSpPr txBox="1"/>
          <p:nvPr/>
        </p:nvSpPr>
        <p:spPr>
          <a:xfrm>
            <a:off x="2005012" y="1746000"/>
            <a:ext cx="848360" cy="255904"/>
          </a:xfrm>
          <a:prstGeom prst="rect">
            <a:avLst/>
          </a:prstGeom>
        </p:spPr>
        <p:txBody>
          <a:bodyPr vert="horz" wrap="square" lIns="0" tIns="0" rIns="0" bIns="0" rtlCol="0">
            <a:spAutoFit/>
          </a:bodyPr>
          <a:lstStyle/>
          <a:p>
            <a:pPr marL="12700">
              <a:lnSpc>
                <a:spcPct val="100000"/>
              </a:lnSpc>
            </a:pPr>
            <a:r>
              <a:rPr sz="1400" spc="-105" dirty="0">
                <a:latin typeface="Lucida Sans"/>
                <a:cs typeface="Lucida Sans"/>
              </a:rPr>
              <a:t>r</a:t>
            </a:r>
            <a:r>
              <a:rPr sz="1400" spc="-85" dirty="0">
                <a:latin typeface="Lucida Sans"/>
                <a:cs typeface="Lucida Sans"/>
              </a:rPr>
              <a:t>es</a:t>
            </a:r>
            <a:r>
              <a:rPr sz="1400" spc="-70" dirty="0">
                <a:latin typeface="Lucida Sans"/>
                <a:cs typeface="Lucida Sans"/>
              </a:rPr>
              <a:t>p</a:t>
            </a:r>
            <a:r>
              <a:rPr sz="1400" spc="-110" dirty="0">
                <a:latin typeface="Lucida Sans"/>
                <a:cs typeface="Lucida Sans"/>
              </a:rPr>
              <a:t>on</a:t>
            </a:r>
            <a:r>
              <a:rPr sz="1400" spc="-105" dirty="0">
                <a:latin typeface="Lucida Sans"/>
                <a:cs typeface="Lucida Sans"/>
              </a:rPr>
              <a:t>s</a:t>
            </a:r>
            <a:r>
              <a:rPr sz="1400" spc="-70" dirty="0">
                <a:latin typeface="Lucida Sans"/>
                <a:cs typeface="Lucida Sans"/>
              </a:rPr>
              <a:t>i</a:t>
            </a:r>
            <a:r>
              <a:rPr sz="1400" spc="-114" dirty="0">
                <a:latin typeface="Lucida Sans"/>
                <a:cs typeface="Lucida Sans"/>
              </a:rPr>
              <a:t>v</a:t>
            </a:r>
            <a:r>
              <a:rPr sz="1400" spc="-5" dirty="0">
                <a:latin typeface="Lucida Sans"/>
                <a:cs typeface="Lucida Sans"/>
              </a:rPr>
              <a:t>e</a:t>
            </a:r>
            <a:endParaRPr sz="1400">
              <a:latin typeface="Lucida Sans"/>
              <a:cs typeface="Lucida Sans"/>
            </a:endParaRPr>
          </a:p>
        </p:txBody>
      </p:sp>
      <p:sp>
        <p:nvSpPr>
          <p:cNvPr id="14" name="object 14"/>
          <p:cNvSpPr txBox="1">
            <a:spLocks noGrp="1"/>
          </p:cNvSpPr>
          <p:nvPr>
            <p:ph type="body" idx="1"/>
          </p:nvPr>
        </p:nvSpPr>
        <p:spPr>
          <a:prstGeom prst="rect">
            <a:avLst/>
          </a:prstGeom>
        </p:spPr>
        <p:txBody>
          <a:bodyPr vert="horz" wrap="square" lIns="0" tIns="724197" rIns="0" bIns="0" rtlCol="0">
            <a:spAutoFit/>
          </a:bodyPr>
          <a:lstStyle/>
          <a:p>
            <a:pPr marL="1721485">
              <a:lnSpc>
                <a:spcPct val="100000"/>
              </a:lnSpc>
            </a:pPr>
            <a:r>
              <a:rPr spc="-75" dirty="0"/>
              <a:t>welcoming</a:t>
            </a:r>
            <a:r>
              <a:rPr spc="-170" dirty="0"/>
              <a:t> </a:t>
            </a:r>
            <a:r>
              <a:rPr spc="-85" dirty="0"/>
              <a:t>family</a:t>
            </a:r>
          </a:p>
          <a:p>
            <a:pPr marL="1721485">
              <a:lnSpc>
                <a:spcPct val="100000"/>
              </a:lnSpc>
              <a:spcBef>
                <a:spcPts val="120"/>
              </a:spcBef>
            </a:pPr>
            <a:r>
              <a:rPr spc="-20" dirty="0">
                <a:latin typeface="Arial"/>
                <a:cs typeface="Arial"/>
              </a:rPr>
              <a:t>considerate</a:t>
            </a:r>
            <a:r>
              <a:rPr spc="-70" dirty="0">
                <a:latin typeface="Arial"/>
                <a:cs typeface="Arial"/>
              </a:rPr>
              <a:t> </a:t>
            </a:r>
            <a:r>
              <a:rPr spc="-10" dirty="0">
                <a:latin typeface="Arial"/>
                <a:cs typeface="Arial"/>
              </a:rPr>
              <a:t>and</a:t>
            </a:r>
            <a:r>
              <a:rPr spc="-70" dirty="0">
                <a:latin typeface="Arial"/>
                <a:cs typeface="Arial"/>
              </a:rPr>
              <a:t> </a:t>
            </a:r>
            <a:r>
              <a:rPr spc="-5" dirty="0">
                <a:latin typeface="Arial"/>
                <a:cs typeface="Arial"/>
              </a:rPr>
              <a:t>respectful</a:t>
            </a:r>
            <a:r>
              <a:rPr spc="-70" dirty="0">
                <a:latin typeface="Arial"/>
                <a:cs typeface="Arial"/>
              </a:rPr>
              <a:t> </a:t>
            </a:r>
            <a:r>
              <a:rPr spc="20" dirty="0">
                <a:latin typeface="Arial"/>
                <a:cs typeface="Arial"/>
              </a:rPr>
              <a:t>of</a:t>
            </a:r>
            <a:r>
              <a:rPr spc="-70" dirty="0">
                <a:latin typeface="Arial"/>
                <a:cs typeface="Arial"/>
              </a:rPr>
              <a:t> </a:t>
            </a:r>
            <a:r>
              <a:rPr spc="10" dirty="0">
                <a:latin typeface="Arial"/>
                <a:cs typeface="Arial"/>
              </a:rPr>
              <a:t>the</a:t>
            </a:r>
            <a:r>
              <a:rPr spc="-70" dirty="0">
                <a:latin typeface="Arial"/>
                <a:cs typeface="Arial"/>
              </a:rPr>
              <a:t> </a:t>
            </a:r>
            <a:r>
              <a:rPr dirty="0">
                <a:latin typeface="Arial"/>
                <a:cs typeface="Arial"/>
              </a:rPr>
              <a:t>importance</a:t>
            </a:r>
            <a:r>
              <a:rPr spc="-70" dirty="0">
                <a:latin typeface="Arial"/>
                <a:cs typeface="Arial"/>
              </a:rPr>
              <a:t> </a:t>
            </a:r>
            <a:r>
              <a:rPr spc="20" dirty="0">
                <a:latin typeface="Arial"/>
                <a:cs typeface="Arial"/>
              </a:rPr>
              <a:t>of</a:t>
            </a:r>
            <a:r>
              <a:rPr spc="-70" dirty="0">
                <a:latin typeface="Arial"/>
                <a:cs typeface="Arial"/>
              </a:rPr>
              <a:t> </a:t>
            </a:r>
            <a:r>
              <a:rPr spc="-15" dirty="0">
                <a:latin typeface="Arial"/>
                <a:cs typeface="Arial"/>
              </a:rPr>
              <a:t>lifestyle</a:t>
            </a:r>
            <a:r>
              <a:rPr spc="-70" dirty="0">
                <a:latin typeface="Arial"/>
                <a:cs typeface="Arial"/>
              </a:rPr>
              <a:t> </a:t>
            </a:r>
            <a:r>
              <a:rPr spc="-35" dirty="0">
                <a:latin typeface="Arial"/>
                <a:cs typeface="Arial"/>
              </a:rPr>
              <a:t>balance</a:t>
            </a:r>
          </a:p>
          <a:p>
            <a:pPr marL="1708785">
              <a:lnSpc>
                <a:spcPct val="100000"/>
              </a:lnSpc>
              <a:spcBef>
                <a:spcPts val="35"/>
              </a:spcBef>
            </a:pPr>
            <a:endParaRPr sz="1900">
              <a:latin typeface="Times New Roman"/>
              <a:cs typeface="Times New Roman"/>
            </a:endParaRPr>
          </a:p>
          <a:p>
            <a:pPr marL="1721485">
              <a:lnSpc>
                <a:spcPct val="100000"/>
              </a:lnSpc>
            </a:pPr>
            <a:r>
              <a:rPr spc="-25" dirty="0"/>
              <a:t>we </a:t>
            </a:r>
            <a:r>
              <a:rPr spc="-85" dirty="0"/>
              <a:t>champion </a:t>
            </a:r>
            <a:r>
              <a:rPr spc="-75" dirty="0"/>
              <a:t>our</a:t>
            </a:r>
            <a:r>
              <a:rPr spc="-260" dirty="0"/>
              <a:t> </a:t>
            </a:r>
            <a:r>
              <a:rPr spc="-75" dirty="0"/>
              <a:t>values</a:t>
            </a:r>
          </a:p>
          <a:p>
            <a:pPr marL="1721485">
              <a:lnSpc>
                <a:spcPct val="100000"/>
              </a:lnSpc>
              <a:spcBef>
                <a:spcPts val="114"/>
              </a:spcBef>
            </a:pPr>
            <a:r>
              <a:rPr spc="-15" dirty="0">
                <a:latin typeface="Arial"/>
                <a:cs typeface="Arial"/>
              </a:rPr>
              <a:t>connections </a:t>
            </a:r>
            <a:r>
              <a:rPr spc="-80" dirty="0">
                <a:latin typeface="Arial"/>
                <a:cs typeface="Arial"/>
              </a:rPr>
              <a:t>– </a:t>
            </a:r>
            <a:r>
              <a:rPr spc="-20" dirty="0">
                <a:latin typeface="Arial"/>
                <a:cs typeface="Arial"/>
              </a:rPr>
              <a:t>leadership </a:t>
            </a:r>
            <a:r>
              <a:rPr spc="-80" dirty="0">
                <a:latin typeface="Arial"/>
                <a:cs typeface="Arial"/>
              </a:rPr>
              <a:t>–</a:t>
            </a:r>
            <a:r>
              <a:rPr spc="-195" dirty="0">
                <a:latin typeface="Arial"/>
                <a:cs typeface="Arial"/>
              </a:rPr>
              <a:t> </a:t>
            </a:r>
            <a:r>
              <a:rPr spc="-70" dirty="0">
                <a:latin typeface="Arial"/>
                <a:cs typeface="Arial"/>
              </a:rPr>
              <a:t>success</a:t>
            </a:r>
          </a:p>
          <a:p>
            <a:pPr marL="1708785">
              <a:lnSpc>
                <a:spcPct val="100000"/>
              </a:lnSpc>
              <a:spcBef>
                <a:spcPts val="35"/>
              </a:spcBef>
            </a:pPr>
            <a:endParaRPr sz="1900">
              <a:latin typeface="Times New Roman"/>
              <a:cs typeface="Times New Roman"/>
            </a:endParaRPr>
          </a:p>
          <a:p>
            <a:pPr marL="1721485">
              <a:lnSpc>
                <a:spcPct val="100000"/>
              </a:lnSpc>
            </a:pPr>
            <a:r>
              <a:rPr spc="-60" dirty="0"/>
              <a:t>network</a:t>
            </a:r>
            <a:r>
              <a:rPr spc="-180" dirty="0"/>
              <a:t> </a:t>
            </a:r>
            <a:r>
              <a:rPr spc="-60" dirty="0"/>
              <a:t>integrity</a:t>
            </a:r>
          </a:p>
          <a:p>
            <a:pPr marL="1721485">
              <a:lnSpc>
                <a:spcPct val="100000"/>
              </a:lnSpc>
              <a:spcBef>
                <a:spcPts val="120"/>
              </a:spcBef>
            </a:pPr>
            <a:r>
              <a:rPr spc="-20" dirty="0">
                <a:latin typeface="Arial"/>
                <a:cs typeface="Arial"/>
              </a:rPr>
              <a:t>quality, </a:t>
            </a:r>
            <a:r>
              <a:rPr spc="-15" dirty="0">
                <a:latin typeface="Arial"/>
                <a:cs typeface="Arial"/>
              </a:rPr>
              <a:t>responsibility </a:t>
            </a:r>
            <a:r>
              <a:rPr spc="-10" dirty="0">
                <a:latin typeface="Arial"/>
                <a:cs typeface="Arial"/>
              </a:rPr>
              <a:t>and</a:t>
            </a:r>
            <a:r>
              <a:rPr spc="-175" dirty="0">
                <a:latin typeface="Arial"/>
                <a:cs typeface="Arial"/>
              </a:rPr>
              <a:t> </a:t>
            </a:r>
            <a:r>
              <a:rPr spc="-15" dirty="0">
                <a:latin typeface="Arial"/>
                <a:cs typeface="Arial"/>
              </a:rPr>
              <a:t>consideration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p:nvPr/>
        </p:nvSpPr>
        <p:spPr>
          <a:xfrm>
            <a:off x="2003944" y="2470198"/>
            <a:ext cx="849630" cy="255904"/>
          </a:xfrm>
          <a:prstGeom prst="rect">
            <a:avLst/>
          </a:prstGeom>
        </p:spPr>
        <p:txBody>
          <a:bodyPr vert="horz" wrap="square" lIns="0" tIns="0" rIns="0" bIns="0" rtlCol="0">
            <a:spAutoFit/>
          </a:bodyPr>
          <a:lstStyle/>
          <a:p>
            <a:pPr marL="12700">
              <a:lnSpc>
                <a:spcPct val="100000"/>
              </a:lnSpc>
            </a:pPr>
            <a:r>
              <a:rPr sz="1400" spc="-135" dirty="0">
                <a:latin typeface="Lucida Sans"/>
                <a:cs typeface="Lucida Sans"/>
              </a:rPr>
              <a:t>s</a:t>
            </a:r>
            <a:r>
              <a:rPr sz="1400" spc="-130" dirty="0">
                <a:latin typeface="Lucida Sans"/>
                <a:cs typeface="Lucida Sans"/>
              </a:rPr>
              <a:t>u</a:t>
            </a:r>
            <a:r>
              <a:rPr sz="1400" spc="-65" dirty="0">
                <a:latin typeface="Lucida Sans"/>
                <a:cs typeface="Lucida Sans"/>
              </a:rPr>
              <a:t>p</a:t>
            </a:r>
            <a:r>
              <a:rPr sz="1400" spc="-70" dirty="0">
                <a:latin typeface="Lucida Sans"/>
                <a:cs typeface="Lucida Sans"/>
              </a:rPr>
              <a:t>p</a:t>
            </a:r>
            <a:r>
              <a:rPr sz="1400" spc="-85" dirty="0">
                <a:latin typeface="Lucida Sans"/>
                <a:cs typeface="Lucida Sans"/>
              </a:rPr>
              <a:t>o</a:t>
            </a:r>
            <a:r>
              <a:rPr sz="1400" spc="-30" dirty="0">
                <a:latin typeface="Lucida Sans"/>
                <a:cs typeface="Lucida Sans"/>
              </a:rPr>
              <a:t>r</a:t>
            </a:r>
            <a:r>
              <a:rPr sz="1400" spc="-70" dirty="0">
                <a:latin typeface="Lucida Sans"/>
                <a:cs typeface="Lucida Sans"/>
              </a:rPr>
              <a:t>ti</a:t>
            </a:r>
            <a:r>
              <a:rPr sz="1400" spc="-114" dirty="0">
                <a:latin typeface="Lucida Sans"/>
                <a:cs typeface="Lucida Sans"/>
              </a:rPr>
              <a:t>v</a:t>
            </a:r>
            <a:r>
              <a:rPr sz="1400" spc="-5" dirty="0">
                <a:latin typeface="Lucida Sans"/>
                <a:cs typeface="Lucida Sans"/>
              </a:rPr>
              <a:t>e</a:t>
            </a:r>
            <a:endParaRPr sz="1400">
              <a:latin typeface="Lucida Sans"/>
              <a:cs typeface="Lucida Sans"/>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3" name="object 13"/>
          <p:cNvSpPr txBox="1"/>
          <p:nvPr/>
        </p:nvSpPr>
        <p:spPr>
          <a:xfrm>
            <a:off x="2005012" y="1746000"/>
            <a:ext cx="848360" cy="255904"/>
          </a:xfrm>
          <a:prstGeom prst="rect">
            <a:avLst/>
          </a:prstGeom>
        </p:spPr>
        <p:txBody>
          <a:bodyPr vert="horz" wrap="square" lIns="0" tIns="0" rIns="0" bIns="0" rtlCol="0">
            <a:spAutoFit/>
          </a:bodyPr>
          <a:lstStyle/>
          <a:p>
            <a:pPr marL="12700">
              <a:lnSpc>
                <a:spcPct val="100000"/>
              </a:lnSpc>
            </a:pPr>
            <a:r>
              <a:rPr sz="1400" spc="-105" dirty="0">
                <a:latin typeface="Lucida Sans"/>
                <a:cs typeface="Lucida Sans"/>
              </a:rPr>
              <a:t>r</a:t>
            </a:r>
            <a:r>
              <a:rPr sz="1400" spc="-85" dirty="0">
                <a:latin typeface="Lucida Sans"/>
                <a:cs typeface="Lucida Sans"/>
              </a:rPr>
              <a:t>es</a:t>
            </a:r>
            <a:r>
              <a:rPr sz="1400" spc="-70" dirty="0">
                <a:latin typeface="Lucida Sans"/>
                <a:cs typeface="Lucida Sans"/>
              </a:rPr>
              <a:t>p</a:t>
            </a:r>
            <a:r>
              <a:rPr sz="1400" spc="-110" dirty="0">
                <a:latin typeface="Lucida Sans"/>
                <a:cs typeface="Lucida Sans"/>
              </a:rPr>
              <a:t>on</a:t>
            </a:r>
            <a:r>
              <a:rPr sz="1400" spc="-105" dirty="0">
                <a:latin typeface="Lucida Sans"/>
                <a:cs typeface="Lucida Sans"/>
              </a:rPr>
              <a:t>s</a:t>
            </a:r>
            <a:r>
              <a:rPr sz="1400" spc="-70" dirty="0">
                <a:latin typeface="Lucida Sans"/>
                <a:cs typeface="Lucida Sans"/>
              </a:rPr>
              <a:t>i</a:t>
            </a:r>
            <a:r>
              <a:rPr sz="1400" spc="-114" dirty="0">
                <a:latin typeface="Lucida Sans"/>
                <a:cs typeface="Lucida Sans"/>
              </a:rPr>
              <a:t>v</a:t>
            </a:r>
            <a:r>
              <a:rPr sz="1400" spc="-5" dirty="0">
                <a:latin typeface="Lucida Sans"/>
                <a:cs typeface="Lucida Sans"/>
              </a:rPr>
              <a:t>e</a:t>
            </a:r>
            <a:endParaRPr sz="1400">
              <a:latin typeface="Lucida Sans"/>
              <a:cs typeface="Lucida Sans"/>
            </a:endParaRPr>
          </a:p>
        </p:txBody>
      </p:sp>
      <p:sp>
        <p:nvSpPr>
          <p:cNvPr id="14" name="object 14"/>
          <p:cNvSpPr txBox="1"/>
          <p:nvPr/>
        </p:nvSpPr>
        <p:spPr>
          <a:xfrm>
            <a:off x="3187700" y="2470198"/>
            <a:ext cx="4934585" cy="4845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welcoming</a:t>
            </a:r>
            <a:r>
              <a:rPr sz="1400" spc="-170" dirty="0">
                <a:solidFill>
                  <a:srgbClr val="E2E3E4"/>
                </a:solidFill>
                <a:latin typeface="Lucida Sans"/>
                <a:cs typeface="Lucida Sans"/>
              </a:rPr>
              <a:t> </a:t>
            </a:r>
            <a:r>
              <a:rPr sz="1400" spc="-85" dirty="0">
                <a:solidFill>
                  <a:srgbClr val="E2E3E4"/>
                </a:solidFill>
                <a:latin typeface="Lucida Sans"/>
                <a:cs typeface="Lucida Sans"/>
              </a:rPr>
              <a:t>family</a:t>
            </a:r>
            <a:endParaRPr sz="1400">
              <a:latin typeface="Lucida Sans"/>
              <a:cs typeface="Lucida Sans"/>
            </a:endParaRPr>
          </a:p>
          <a:p>
            <a:pPr marL="12700">
              <a:lnSpc>
                <a:spcPct val="100000"/>
              </a:lnSpc>
              <a:spcBef>
                <a:spcPts val="120"/>
              </a:spcBef>
            </a:pPr>
            <a:r>
              <a:rPr sz="1400" spc="-20" dirty="0">
                <a:solidFill>
                  <a:srgbClr val="E2E3E4"/>
                </a:solidFill>
                <a:latin typeface="Arial"/>
                <a:cs typeface="Arial"/>
              </a:rPr>
              <a:t>considerate</a:t>
            </a:r>
            <a:r>
              <a:rPr sz="1400" spc="-70" dirty="0">
                <a:solidFill>
                  <a:srgbClr val="E2E3E4"/>
                </a:solidFill>
                <a:latin typeface="Arial"/>
                <a:cs typeface="Arial"/>
              </a:rPr>
              <a:t> </a:t>
            </a:r>
            <a:r>
              <a:rPr sz="1400" spc="-10" dirty="0">
                <a:solidFill>
                  <a:srgbClr val="E2E3E4"/>
                </a:solidFill>
                <a:latin typeface="Arial"/>
                <a:cs typeface="Arial"/>
              </a:rPr>
              <a:t>and</a:t>
            </a:r>
            <a:r>
              <a:rPr sz="1400" spc="-70" dirty="0">
                <a:solidFill>
                  <a:srgbClr val="E2E3E4"/>
                </a:solidFill>
                <a:latin typeface="Arial"/>
                <a:cs typeface="Arial"/>
              </a:rPr>
              <a:t> </a:t>
            </a:r>
            <a:r>
              <a:rPr sz="1400" spc="-5" dirty="0">
                <a:solidFill>
                  <a:srgbClr val="E2E3E4"/>
                </a:solidFill>
                <a:latin typeface="Arial"/>
                <a:cs typeface="Arial"/>
              </a:rPr>
              <a:t>respectful</a:t>
            </a:r>
            <a:r>
              <a:rPr sz="1400" spc="-70" dirty="0">
                <a:solidFill>
                  <a:srgbClr val="E2E3E4"/>
                </a:solidFill>
                <a:latin typeface="Arial"/>
                <a:cs typeface="Arial"/>
              </a:rPr>
              <a:t> </a:t>
            </a:r>
            <a:r>
              <a:rPr sz="1400" spc="20" dirty="0">
                <a:solidFill>
                  <a:srgbClr val="E2E3E4"/>
                </a:solidFill>
                <a:latin typeface="Arial"/>
                <a:cs typeface="Arial"/>
              </a:rPr>
              <a:t>of</a:t>
            </a:r>
            <a:r>
              <a:rPr sz="1400" spc="-70" dirty="0">
                <a:solidFill>
                  <a:srgbClr val="E2E3E4"/>
                </a:solidFill>
                <a:latin typeface="Arial"/>
                <a:cs typeface="Arial"/>
              </a:rPr>
              <a:t> </a:t>
            </a:r>
            <a:r>
              <a:rPr sz="1400" spc="10" dirty="0">
                <a:solidFill>
                  <a:srgbClr val="E2E3E4"/>
                </a:solidFill>
                <a:latin typeface="Arial"/>
                <a:cs typeface="Arial"/>
              </a:rPr>
              <a:t>the</a:t>
            </a:r>
            <a:r>
              <a:rPr sz="1400" spc="-70" dirty="0">
                <a:solidFill>
                  <a:srgbClr val="E2E3E4"/>
                </a:solidFill>
                <a:latin typeface="Arial"/>
                <a:cs typeface="Arial"/>
              </a:rPr>
              <a:t> </a:t>
            </a:r>
            <a:r>
              <a:rPr sz="1400" dirty="0">
                <a:solidFill>
                  <a:srgbClr val="E2E3E4"/>
                </a:solidFill>
                <a:latin typeface="Arial"/>
                <a:cs typeface="Arial"/>
              </a:rPr>
              <a:t>importance</a:t>
            </a:r>
            <a:r>
              <a:rPr sz="1400" spc="-70" dirty="0">
                <a:solidFill>
                  <a:srgbClr val="E2E3E4"/>
                </a:solidFill>
                <a:latin typeface="Arial"/>
                <a:cs typeface="Arial"/>
              </a:rPr>
              <a:t> </a:t>
            </a:r>
            <a:r>
              <a:rPr sz="1400" spc="20" dirty="0">
                <a:solidFill>
                  <a:srgbClr val="E2E3E4"/>
                </a:solidFill>
                <a:latin typeface="Arial"/>
                <a:cs typeface="Arial"/>
              </a:rPr>
              <a:t>of</a:t>
            </a:r>
            <a:r>
              <a:rPr sz="1400" spc="-70" dirty="0">
                <a:solidFill>
                  <a:srgbClr val="E2E3E4"/>
                </a:solidFill>
                <a:latin typeface="Arial"/>
                <a:cs typeface="Arial"/>
              </a:rPr>
              <a:t> </a:t>
            </a:r>
            <a:r>
              <a:rPr sz="1400" spc="-15" dirty="0">
                <a:solidFill>
                  <a:srgbClr val="E2E3E4"/>
                </a:solidFill>
                <a:latin typeface="Arial"/>
                <a:cs typeface="Arial"/>
              </a:rPr>
              <a:t>lifestyle</a:t>
            </a:r>
            <a:r>
              <a:rPr sz="1400" spc="-70" dirty="0">
                <a:solidFill>
                  <a:srgbClr val="E2E3E4"/>
                </a:solidFill>
                <a:latin typeface="Arial"/>
                <a:cs typeface="Arial"/>
              </a:rPr>
              <a:t> </a:t>
            </a:r>
            <a:r>
              <a:rPr sz="1400" spc="-35" dirty="0">
                <a:solidFill>
                  <a:srgbClr val="E2E3E4"/>
                </a:solidFill>
                <a:latin typeface="Arial"/>
                <a:cs typeface="Arial"/>
              </a:rPr>
              <a:t>balance</a:t>
            </a:r>
            <a:endParaRPr sz="1400">
              <a:latin typeface="Arial"/>
              <a:cs typeface="Arial"/>
            </a:endParaRPr>
          </a:p>
        </p:txBody>
      </p:sp>
      <p:sp>
        <p:nvSpPr>
          <p:cNvPr id="15" name="object 15"/>
          <p:cNvSpPr txBox="1"/>
          <p:nvPr/>
        </p:nvSpPr>
        <p:spPr>
          <a:xfrm>
            <a:off x="3187700" y="1746000"/>
            <a:ext cx="3399790" cy="4845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mobile</a:t>
            </a:r>
            <a:r>
              <a:rPr sz="1400" spc="-160" dirty="0">
                <a:solidFill>
                  <a:srgbClr val="E2E3E4"/>
                </a:solidFill>
                <a:latin typeface="Lucida Sans"/>
                <a:cs typeface="Lucida Sans"/>
              </a:rPr>
              <a:t> </a:t>
            </a:r>
            <a:r>
              <a:rPr sz="1400" spc="-65" dirty="0">
                <a:solidFill>
                  <a:srgbClr val="E2E3E4"/>
                </a:solidFill>
                <a:latin typeface="Lucida Sans"/>
                <a:cs typeface="Lucida Sans"/>
              </a:rPr>
              <a:t>agility</a:t>
            </a:r>
            <a:endParaRPr sz="1400">
              <a:latin typeface="Lucida Sans"/>
              <a:cs typeface="Lucida Sans"/>
            </a:endParaRPr>
          </a:p>
          <a:p>
            <a:pPr marL="12700">
              <a:lnSpc>
                <a:spcPct val="100000"/>
              </a:lnSpc>
              <a:spcBef>
                <a:spcPts val="120"/>
              </a:spcBef>
            </a:pPr>
            <a:r>
              <a:rPr sz="1400" spc="-30" dirty="0">
                <a:solidFill>
                  <a:srgbClr val="E2E3E4"/>
                </a:solidFill>
                <a:latin typeface="Arial"/>
                <a:cs typeface="Arial"/>
              </a:rPr>
              <a:t>we</a:t>
            </a:r>
            <a:r>
              <a:rPr sz="1400" spc="-75" dirty="0">
                <a:solidFill>
                  <a:srgbClr val="E2E3E4"/>
                </a:solidFill>
                <a:latin typeface="Arial"/>
                <a:cs typeface="Arial"/>
              </a:rPr>
              <a:t> </a:t>
            </a:r>
            <a:r>
              <a:rPr sz="1400" dirty="0">
                <a:solidFill>
                  <a:srgbClr val="E2E3E4"/>
                </a:solidFill>
                <a:latin typeface="Arial"/>
                <a:cs typeface="Arial"/>
              </a:rPr>
              <a:t>act</a:t>
            </a:r>
            <a:r>
              <a:rPr sz="1400" spc="-75" dirty="0">
                <a:solidFill>
                  <a:srgbClr val="E2E3E4"/>
                </a:solidFill>
                <a:latin typeface="Arial"/>
                <a:cs typeface="Arial"/>
              </a:rPr>
              <a:t> </a:t>
            </a:r>
            <a:r>
              <a:rPr sz="1400" spc="-10" dirty="0">
                <a:solidFill>
                  <a:srgbClr val="E2E3E4"/>
                </a:solidFill>
                <a:latin typeface="Arial"/>
                <a:cs typeface="Arial"/>
              </a:rPr>
              <a:t>and</a:t>
            </a:r>
            <a:r>
              <a:rPr sz="1400" spc="-75" dirty="0">
                <a:solidFill>
                  <a:srgbClr val="E2E3E4"/>
                </a:solidFill>
                <a:latin typeface="Arial"/>
                <a:cs typeface="Arial"/>
              </a:rPr>
              <a:t> </a:t>
            </a:r>
            <a:r>
              <a:rPr sz="1400" spc="-10" dirty="0">
                <a:solidFill>
                  <a:srgbClr val="E2E3E4"/>
                </a:solidFill>
                <a:latin typeface="Arial"/>
                <a:cs typeface="Arial"/>
              </a:rPr>
              <a:t>respond</a:t>
            </a:r>
            <a:r>
              <a:rPr sz="1400" spc="-75" dirty="0">
                <a:solidFill>
                  <a:srgbClr val="E2E3E4"/>
                </a:solidFill>
                <a:latin typeface="Arial"/>
                <a:cs typeface="Arial"/>
              </a:rPr>
              <a:t> </a:t>
            </a:r>
            <a:r>
              <a:rPr sz="1400" spc="-15" dirty="0">
                <a:solidFill>
                  <a:srgbClr val="E2E3E4"/>
                </a:solidFill>
                <a:latin typeface="Arial"/>
                <a:cs typeface="Arial"/>
              </a:rPr>
              <a:t>swiftly</a:t>
            </a:r>
            <a:r>
              <a:rPr sz="1400" spc="-75" dirty="0">
                <a:solidFill>
                  <a:srgbClr val="E2E3E4"/>
                </a:solidFill>
                <a:latin typeface="Arial"/>
                <a:cs typeface="Arial"/>
              </a:rPr>
              <a:t> </a:t>
            </a:r>
            <a:r>
              <a:rPr sz="1400" spc="-80" dirty="0">
                <a:solidFill>
                  <a:srgbClr val="E2E3E4"/>
                </a:solidFill>
                <a:latin typeface="Arial"/>
                <a:cs typeface="Arial"/>
              </a:rPr>
              <a:t>–</a:t>
            </a:r>
            <a:r>
              <a:rPr sz="1400" spc="-75" dirty="0">
                <a:solidFill>
                  <a:srgbClr val="E2E3E4"/>
                </a:solidFill>
                <a:latin typeface="Arial"/>
                <a:cs typeface="Arial"/>
              </a:rPr>
              <a:t> </a:t>
            </a:r>
            <a:r>
              <a:rPr sz="1400" spc="35" dirty="0">
                <a:solidFill>
                  <a:srgbClr val="E2E3E4"/>
                </a:solidFill>
                <a:latin typeface="Arial"/>
                <a:cs typeface="Arial"/>
              </a:rPr>
              <a:t>but</a:t>
            </a:r>
            <a:r>
              <a:rPr sz="1400" spc="-75" dirty="0">
                <a:solidFill>
                  <a:srgbClr val="E2E3E4"/>
                </a:solidFill>
                <a:latin typeface="Arial"/>
                <a:cs typeface="Arial"/>
              </a:rPr>
              <a:t> </a:t>
            </a:r>
            <a:r>
              <a:rPr sz="1400" spc="-25" dirty="0">
                <a:solidFill>
                  <a:srgbClr val="E2E3E4"/>
                </a:solidFill>
                <a:latin typeface="Arial"/>
                <a:cs typeface="Arial"/>
              </a:rPr>
              <a:t>responsibly</a:t>
            </a:r>
            <a:endParaRPr sz="1400">
              <a:latin typeface="Arial"/>
              <a:cs typeface="Arial"/>
            </a:endParaRPr>
          </a:p>
        </p:txBody>
      </p:sp>
      <p:sp>
        <p:nvSpPr>
          <p:cNvPr id="16" name="object 16"/>
          <p:cNvSpPr txBox="1"/>
          <p:nvPr/>
        </p:nvSpPr>
        <p:spPr>
          <a:xfrm>
            <a:off x="3187700" y="3194392"/>
            <a:ext cx="3039110" cy="1208405"/>
          </a:xfrm>
          <a:prstGeom prst="rect">
            <a:avLst/>
          </a:prstGeom>
        </p:spPr>
        <p:txBody>
          <a:bodyPr vert="horz" wrap="square" lIns="0" tIns="0" rIns="0" bIns="0" rtlCol="0">
            <a:spAutoFit/>
          </a:bodyPr>
          <a:lstStyle/>
          <a:p>
            <a:pPr marL="12700">
              <a:lnSpc>
                <a:spcPct val="100000"/>
              </a:lnSpc>
            </a:pPr>
            <a:r>
              <a:rPr sz="1400" spc="-25" dirty="0">
                <a:solidFill>
                  <a:srgbClr val="E2E3E4"/>
                </a:solidFill>
                <a:latin typeface="Lucida Sans"/>
                <a:cs typeface="Lucida Sans"/>
              </a:rPr>
              <a:t>we </a:t>
            </a:r>
            <a:r>
              <a:rPr sz="1400" spc="-85" dirty="0">
                <a:solidFill>
                  <a:srgbClr val="E2E3E4"/>
                </a:solidFill>
                <a:latin typeface="Lucida Sans"/>
                <a:cs typeface="Lucida Sans"/>
              </a:rPr>
              <a:t>champion </a:t>
            </a:r>
            <a:r>
              <a:rPr sz="1400" spc="-75" dirty="0">
                <a:solidFill>
                  <a:srgbClr val="E2E3E4"/>
                </a:solidFill>
                <a:latin typeface="Lucida Sans"/>
                <a:cs typeface="Lucida Sans"/>
              </a:rPr>
              <a:t>our</a:t>
            </a:r>
            <a:r>
              <a:rPr sz="1400" spc="-260" dirty="0">
                <a:solidFill>
                  <a:srgbClr val="E2E3E4"/>
                </a:solidFill>
                <a:latin typeface="Lucida Sans"/>
                <a:cs typeface="Lucida Sans"/>
              </a:rPr>
              <a:t> </a:t>
            </a:r>
            <a:r>
              <a:rPr sz="1400" spc="-75" dirty="0">
                <a:solidFill>
                  <a:srgbClr val="E2E3E4"/>
                </a:solidFill>
                <a:latin typeface="Lucida Sans"/>
                <a:cs typeface="Lucida Sans"/>
              </a:rPr>
              <a:t>values</a:t>
            </a:r>
            <a:endParaRPr sz="1400">
              <a:latin typeface="Lucida Sans"/>
              <a:cs typeface="Lucida Sans"/>
            </a:endParaRPr>
          </a:p>
          <a:p>
            <a:pPr marL="12700">
              <a:lnSpc>
                <a:spcPct val="100000"/>
              </a:lnSpc>
              <a:spcBef>
                <a:spcPts val="120"/>
              </a:spcBef>
            </a:pPr>
            <a:r>
              <a:rPr sz="1400" spc="-15" dirty="0">
                <a:solidFill>
                  <a:srgbClr val="E2E3E4"/>
                </a:solidFill>
                <a:latin typeface="Arial"/>
                <a:cs typeface="Arial"/>
              </a:rPr>
              <a:t>connections </a:t>
            </a:r>
            <a:r>
              <a:rPr sz="1400" spc="-80" dirty="0">
                <a:solidFill>
                  <a:srgbClr val="E2E3E4"/>
                </a:solidFill>
                <a:latin typeface="Arial"/>
                <a:cs typeface="Arial"/>
              </a:rPr>
              <a:t>– </a:t>
            </a:r>
            <a:r>
              <a:rPr sz="1400" spc="-20" dirty="0">
                <a:solidFill>
                  <a:srgbClr val="E2E3E4"/>
                </a:solidFill>
                <a:latin typeface="Arial"/>
                <a:cs typeface="Arial"/>
              </a:rPr>
              <a:t>leadership </a:t>
            </a:r>
            <a:r>
              <a:rPr sz="1400" spc="-80" dirty="0">
                <a:solidFill>
                  <a:srgbClr val="E2E3E4"/>
                </a:solidFill>
                <a:latin typeface="Arial"/>
                <a:cs typeface="Arial"/>
              </a:rPr>
              <a:t>–</a:t>
            </a:r>
            <a:r>
              <a:rPr sz="1400" spc="-195" dirty="0">
                <a:solidFill>
                  <a:srgbClr val="E2E3E4"/>
                </a:solidFill>
                <a:latin typeface="Arial"/>
                <a:cs typeface="Arial"/>
              </a:rPr>
              <a:t> </a:t>
            </a:r>
            <a:r>
              <a:rPr sz="1400" spc="-70" dirty="0">
                <a:solidFill>
                  <a:srgbClr val="E2E3E4"/>
                </a:solidFill>
                <a:latin typeface="Arial"/>
                <a:cs typeface="Arial"/>
              </a:rPr>
              <a:t>success</a:t>
            </a:r>
            <a:endParaRPr sz="1400">
              <a:latin typeface="Arial"/>
              <a:cs typeface="Arial"/>
            </a:endParaRPr>
          </a:p>
          <a:p>
            <a:pPr>
              <a:lnSpc>
                <a:spcPct val="100000"/>
              </a:lnSpc>
              <a:spcBef>
                <a:spcPts val="35"/>
              </a:spcBef>
            </a:pPr>
            <a:endParaRPr sz="1900">
              <a:latin typeface="Times New Roman"/>
              <a:cs typeface="Times New Roman"/>
            </a:endParaRPr>
          </a:p>
          <a:p>
            <a:pPr marL="12700">
              <a:lnSpc>
                <a:spcPct val="100000"/>
              </a:lnSpc>
            </a:pPr>
            <a:r>
              <a:rPr sz="1400" spc="-60" dirty="0">
                <a:solidFill>
                  <a:srgbClr val="E2E3E4"/>
                </a:solidFill>
                <a:latin typeface="Lucida Sans"/>
                <a:cs typeface="Lucida Sans"/>
              </a:rPr>
              <a:t>network</a:t>
            </a:r>
            <a:r>
              <a:rPr sz="1400" spc="-180" dirty="0">
                <a:solidFill>
                  <a:srgbClr val="E2E3E4"/>
                </a:solidFill>
                <a:latin typeface="Lucida Sans"/>
                <a:cs typeface="Lucida Sans"/>
              </a:rPr>
              <a:t> </a:t>
            </a:r>
            <a:r>
              <a:rPr sz="1400" spc="-60" dirty="0">
                <a:solidFill>
                  <a:srgbClr val="E2E3E4"/>
                </a:solidFill>
                <a:latin typeface="Lucida Sans"/>
                <a:cs typeface="Lucida Sans"/>
              </a:rPr>
              <a:t>integrity</a:t>
            </a:r>
            <a:endParaRPr sz="1400">
              <a:latin typeface="Lucida Sans"/>
              <a:cs typeface="Lucida Sans"/>
            </a:endParaRPr>
          </a:p>
          <a:p>
            <a:pPr marL="12700">
              <a:lnSpc>
                <a:spcPct val="100000"/>
              </a:lnSpc>
              <a:spcBef>
                <a:spcPts val="114"/>
              </a:spcBef>
            </a:pPr>
            <a:r>
              <a:rPr sz="1400" spc="-20" dirty="0">
                <a:solidFill>
                  <a:srgbClr val="E2E3E4"/>
                </a:solidFill>
                <a:latin typeface="Arial"/>
                <a:cs typeface="Arial"/>
              </a:rPr>
              <a:t>quality, </a:t>
            </a:r>
            <a:r>
              <a:rPr sz="1400" spc="-15" dirty="0">
                <a:solidFill>
                  <a:srgbClr val="E2E3E4"/>
                </a:solidFill>
                <a:latin typeface="Arial"/>
                <a:cs typeface="Arial"/>
              </a:rPr>
              <a:t>responsibility </a:t>
            </a:r>
            <a:r>
              <a:rPr sz="1400" spc="-10" dirty="0">
                <a:solidFill>
                  <a:srgbClr val="E2E3E4"/>
                </a:solidFill>
                <a:latin typeface="Arial"/>
                <a:cs typeface="Arial"/>
              </a:rPr>
              <a:t>and</a:t>
            </a:r>
            <a:r>
              <a:rPr sz="1400" spc="-175" dirty="0">
                <a:solidFill>
                  <a:srgbClr val="E2E3E4"/>
                </a:solidFill>
                <a:latin typeface="Arial"/>
                <a:cs typeface="Arial"/>
              </a:rPr>
              <a:t> </a:t>
            </a:r>
            <a:r>
              <a:rPr sz="1400" spc="-15" dirty="0">
                <a:solidFill>
                  <a:srgbClr val="E2E3E4"/>
                </a:solidFill>
                <a:latin typeface="Arial"/>
                <a:cs typeface="Arial"/>
              </a:rPr>
              <a:t>consideration</a:t>
            </a:r>
            <a:endParaRPr sz="14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74104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map</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075" y="2646413"/>
            <a:ext cx="0" cy="236220"/>
          </a:xfrm>
          <a:custGeom>
            <a:avLst/>
            <a:gdLst/>
            <a:ahLst/>
            <a:cxnLst/>
            <a:rect l="l" t="t" r="r" b="b"/>
            <a:pathLst>
              <a:path h="236219">
                <a:moveTo>
                  <a:pt x="0" y="0"/>
                </a:moveTo>
                <a:lnTo>
                  <a:pt x="0" y="236156"/>
                </a:lnTo>
              </a:path>
            </a:pathLst>
          </a:custGeom>
          <a:ln w="25349">
            <a:solidFill>
              <a:srgbClr val="FFFFFF"/>
            </a:solidFill>
          </a:ln>
        </p:spPr>
        <p:txBody>
          <a:bodyPr wrap="square" lIns="0" tIns="0" rIns="0" bIns="0" rtlCol="0"/>
          <a:lstStyle/>
          <a:p>
            <a:endParaRPr/>
          </a:p>
        </p:txBody>
      </p:sp>
      <p:sp>
        <p:nvSpPr>
          <p:cNvPr id="7" name="object 7"/>
          <p:cNvSpPr/>
          <p:nvPr/>
        </p:nvSpPr>
        <p:spPr>
          <a:xfrm>
            <a:off x="9153681" y="2729552"/>
            <a:ext cx="130175" cy="87630"/>
          </a:xfrm>
          <a:custGeom>
            <a:avLst/>
            <a:gdLst/>
            <a:ahLst/>
            <a:cxnLst/>
            <a:rect l="l" t="t" r="r" b="b"/>
            <a:pathLst>
              <a:path w="130175" h="87630">
                <a:moveTo>
                  <a:pt x="22072" y="2311"/>
                </a:moveTo>
                <a:lnTo>
                  <a:pt x="0" y="2311"/>
                </a:lnTo>
                <a:lnTo>
                  <a:pt x="0" y="87439"/>
                </a:lnTo>
                <a:lnTo>
                  <a:pt x="23380" y="87439"/>
                </a:lnTo>
                <a:lnTo>
                  <a:pt x="23419" y="33654"/>
                </a:lnTo>
                <a:lnTo>
                  <a:pt x="23990" y="30492"/>
                </a:lnTo>
                <a:lnTo>
                  <a:pt x="38100" y="18440"/>
                </a:lnTo>
                <a:lnTo>
                  <a:pt x="128587" y="18440"/>
                </a:lnTo>
                <a:lnTo>
                  <a:pt x="126904" y="14160"/>
                </a:lnTo>
                <a:lnTo>
                  <a:pt x="73279" y="14160"/>
                </a:lnTo>
                <a:lnTo>
                  <a:pt x="73140" y="13842"/>
                </a:lnTo>
                <a:lnTo>
                  <a:pt x="22072" y="13842"/>
                </a:lnTo>
                <a:lnTo>
                  <a:pt x="22072" y="2311"/>
                </a:lnTo>
                <a:close/>
              </a:path>
              <a:path w="130175" h="87630">
                <a:moveTo>
                  <a:pt x="89090" y="18440"/>
                </a:moveTo>
                <a:lnTo>
                  <a:pt x="42926" y="18440"/>
                </a:lnTo>
                <a:lnTo>
                  <a:pt x="45758" y="19075"/>
                </a:lnTo>
                <a:lnTo>
                  <a:pt x="49593" y="21589"/>
                </a:lnTo>
                <a:lnTo>
                  <a:pt x="53352" y="87439"/>
                </a:lnTo>
                <a:lnTo>
                  <a:pt x="76733" y="87439"/>
                </a:lnTo>
                <a:lnTo>
                  <a:pt x="76733" y="37376"/>
                </a:lnTo>
                <a:lnTo>
                  <a:pt x="76936" y="34772"/>
                </a:lnTo>
                <a:lnTo>
                  <a:pt x="86436" y="19075"/>
                </a:lnTo>
                <a:lnTo>
                  <a:pt x="89090" y="18440"/>
                </a:lnTo>
                <a:close/>
              </a:path>
              <a:path w="130175" h="87630">
                <a:moveTo>
                  <a:pt x="128587" y="18440"/>
                </a:moveTo>
                <a:lnTo>
                  <a:pt x="95669" y="18440"/>
                </a:lnTo>
                <a:lnTo>
                  <a:pt x="98272" y="18999"/>
                </a:lnTo>
                <a:lnTo>
                  <a:pt x="102120" y="21183"/>
                </a:lnTo>
                <a:lnTo>
                  <a:pt x="106705" y="87439"/>
                </a:lnTo>
                <a:lnTo>
                  <a:pt x="130098" y="87439"/>
                </a:lnTo>
                <a:lnTo>
                  <a:pt x="130098" y="24968"/>
                </a:lnTo>
                <a:lnTo>
                  <a:pt x="129311" y="20281"/>
                </a:lnTo>
                <a:lnTo>
                  <a:pt x="128587" y="18440"/>
                </a:lnTo>
                <a:close/>
              </a:path>
              <a:path w="130175" h="87630">
                <a:moveTo>
                  <a:pt x="103466" y="0"/>
                </a:moveTo>
                <a:lnTo>
                  <a:pt x="93040" y="0"/>
                </a:lnTo>
                <a:lnTo>
                  <a:pt x="87896" y="1435"/>
                </a:lnTo>
                <a:lnTo>
                  <a:pt x="79235" y="7137"/>
                </a:lnTo>
                <a:lnTo>
                  <a:pt x="75806" y="10439"/>
                </a:lnTo>
                <a:lnTo>
                  <a:pt x="73279" y="14160"/>
                </a:lnTo>
                <a:lnTo>
                  <a:pt x="126904" y="14160"/>
                </a:lnTo>
                <a:lnTo>
                  <a:pt x="103466" y="0"/>
                </a:lnTo>
                <a:close/>
              </a:path>
              <a:path w="130175" h="87630">
                <a:moveTo>
                  <a:pt x="53797" y="0"/>
                </a:moveTo>
                <a:lnTo>
                  <a:pt x="42811" y="0"/>
                </a:lnTo>
                <a:lnTo>
                  <a:pt x="37858" y="1206"/>
                </a:lnTo>
                <a:lnTo>
                  <a:pt x="29171" y="6045"/>
                </a:lnTo>
                <a:lnTo>
                  <a:pt x="25476" y="9448"/>
                </a:lnTo>
                <a:lnTo>
                  <a:pt x="22402" y="13842"/>
                </a:lnTo>
                <a:lnTo>
                  <a:pt x="73140" y="13842"/>
                </a:lnTo>
                <a:lnTo>
                  <a:pt x="70980" y="8889"/>
                </a:lnTo>
                <a:lnTo>
                  <a:pt x="67602" y="5219"/>
                </a:lnTo>
                <a:lnTo>
                  <a:pt x="58712" y="1054"/>
                </a:lnTo>
                <a:lnTo>
                  <a:pt x="53797" y="0"/>
                </a:lnTo>
                <a:close/>
              </a:path>
            </a:pathLst>
          </a:custGeom>
          <a:solidFill>
            <a:srgbClr val="FFFFFF"/>
          </a:solidFill>
        </p:spPr>
        <p:txBody>
          <a:bodyPr wrap="square" lIns="0" tIns="0" rIns="0" bIns="0" rtlCol="0"/>
          <a:lstStyle/>
          <a:p>
            <a:endParaRPr/>
          </a:p>
        </p:txBody>
      </p:sp>
      <p:sp>
        <p:nvSpPr>
          <p:cNvPr id="8" name="object 8"/>
          <p:cNvSpPr/>
          <p:nvPr/>
        </p:nvSpPr>
        <p:spPr>
          <a:xfrm>
            <a:off x="9290462" y="2708820"/>
            <a:ext cx="40005" cy="44450"/>
          </a:xfrm>
          <a:custGeom>
            <a:avLst/>
            <a:gdLst/>
            <a:ahLst/>
            <a:cxnLst/>
            <a:rect l="l" t="t" r="r" b="b"/>
            <a:pathLst>
              <a:path w="40004" h="44450">
                <a:moveTo>
                  <a:pt x="34097" y="6096"/>
                </a:moveTo>
                <a:lnTo>
                  <a:pt x="16090" y="6096"/>
                </a:lnTo>
                <a:lnTo>
                  <a:pt x="21196" y="6172"/>
                </a:lnTo>
                <a:lnTo>
                  <a:pt x="23418" y="6489"/>
                </a:lnTo>
                <a:lnTo>
                  <a:pt x="28359" y="14376"/>
                </a:lnTo>
                <a:lnTo>
                  <a:pt x="27978" y="15354"/>
                </a:lnTo>
                <a:lnTo>
                  <a:pt x="17919" y="18592"/>
                </a:lnTo>
                <a:lnTo>
                  <a:pt x="16116" y="18872"/>
                </a:lnTo>
                <a:lnTo>
                  <a:pt x="0" y="34277"/>
                </a:lnTo>
                <a:lnTo>
                  <a:pt x="354" y="35953"/>
                </a:lnTo>
                <a:lnTo>
                  <a:pt x="12001" y="43853"/>
                </a:lnTo>
                <a:lnTo>
                  <a:pt x="16827" y="43853"/>
                </a:lnTo>
                <a:lnTo>
                  <a:pt x="19545" y="43370"/>
                </a:lnTo>
                <a:lnTo>
                  <a:pt x="24587" y="41363"/>
                </a:lnTo>
                <a:lnTo>
                  <a:pt x="26784" y="39712"/>
                </a:lnTo>
                <a:lnTo>
                  <a:pt x="28348" y="37846"/>
                </a:lnTo>
                <a:lnTo>
                  <a:pt x="17716" y="37846"/>
                </a:lnTo>
                <a:lnTo>
                  <a:pt x="13398" y="37744"/>
                </a:lnTo>
                <a:lnTo>
                  <a:pt x="7315" y="32816"/>
                </a:lnTo>
                <a:lnTo>
                  <a:pt x="7363" y="29781"/>
                </a:lnTo>
                <a:lnTo>
                  <a:pt x="21983" y="23241"/>
                </a:lnTo>
                <a:lnTo>
                  <a:pt x="23456" y="22999"/>
                </a:lnTo>
                <a:lnTo>
                  <a:pt x="26276" y="22415"/>
                </a:lnTo>
                <a:lnTo>
                  <a:pt x="27419" y="21932"/>
                </a:lnTo>
                <a:lnTo>
                  <a:pt x="28282" y="21285"/>
                </a:lnTo>
                <a:lnTo>
                  <a:pt x="35219" y="21285"/>
                </a:lnTo>
                <a:lnTo>
                  <a:pt x="35123" y="8864"/>
                </a:lnTo>
                <a:lnTo>
                  <a:pt x="34721" y="7124"/>
                </a:lnTo>
                <a:lnTo>
                  <a:pt x="34097" y="6096"/>
                </a:lnTo>
                <a:close/>
              </a:path>
              <a:path w="40004" h="44450">
                <a:moveTo>
                  <a:pt x="35639" y="37439"/>
                </a:moveTo>
                <a:lnTo>
                  <a:pt x="28689" y="37439"/>
                </a:lnTo>
                <a:lnTo>
                  <a:pt x="28689" y="39712"/>
                </a:lnTo>
                <a:lnTo>
                  <a:pt x="29209" y="41363"/>
                </a:lnTo>
                <a:lnTo>
                  <a:pt x="31318" y="43370"/>
                </a:lnTo>
                <a:lnTo>
                  <a:pt x="32740" y="43853"/>
                </a:lnTo>
                <a:lnTo>
                  <a:pt x="36639" y="43853"/>
                </a:lnTo>
                <a:lnTo>
                  <a:pt x="38303" y="43510"/>
                </a:lnTo>
                <a:lnTo>
                  <a:pt x="39419" y="42849"/>
                </a:lnTo>
                <a:lnTo>
                  <a:pt x="39484" y="37846"/>
                </a:lnTo>
                <a:lnTo>
                  <a:pt x="36296" y="37846"/>
                </a:lnTo>
                <a:lnTo>
                  <a:pt x="35760" y="37541"/>
                </a:lnTo>
                <a:close/>
              </a:path>
              <a:path w="40004" h="44450">
                <a:moveTo>
                  <a:pt x="35219" y="21285"/>
                </a:moveTo>
                <a:lnTo>
                  <a:pt x="28282" y="21285"/>
                </a:lnTo>
                <a:lnTo>
                  <a:pt x="28171" y="29781"/>
                </a:lnTo>
                <a:lnTo>
                  <a:pt x="28028" y="30365"/>
                </a:lnTo>
                <a:lnTo>
                  <a:pt x="17716" y="37846"/>
                </a:lnTo>
                <a:lnTo>
                  <a:pt x="28348" y="37846"/>
                </a:lnTo>
                <a:lnTo>
                  <a:pt x="28689" y="37439"/>
                </a:lnTo>
                <a:lnTo>
                  <a:pt x="35639" y="37439"/>
                </a:lnTo>
                <a:lnTo>
                  <a:pt x="35350" y="36283"/>
                </a:lnTo>
                <a:lnTo>
                  <a:pt x="35219" y="21285"/>
                </a:lnTo>
                <a:close/>
              </a:path>
              <a:path w="40004" h="44450">
                <a:moveTo>
                  <a:pt x="39484" y="37439"/>
                </a:moveTo>
                <a:lnTo>
                  <a:pt x="38671" y="37706"/>
                </a:lnTo>
                <a:lnTo>
                  <a:pt x="37960" y="37846"/>
                </a:lnTo>
                <a:lnTo>
                  <a:pt x="39484" y="37846"/>
                </a:lnTo>
                <a:lnTo>
                  <a:pt x="39484" y="37439"/>
                </a:lnTo>
                <a:close/>
              </a:path>
              <a:path w="40004" h="44450">
                <a:moveTo>
                  <a:pt x="21310" y="0"/>
                </a:moveTo>
                <a:lnTo>
                  <a:pt x="17094" y="0"/>
                </a:lnTo>
                <a:lnTo>
                  <a:pt x="14871" y="241"/>
                </a:lnTo>
                <a:lnTo>
                  <a:pt x="1638" y="14046"/>
                </a:lnTo>
                <a:lnTo>
                  <a:pt x="8534" y="14046"/>
                </a:lnTo>
                <a:lnTo>
                  <a:pt x="8699" y="10972"/>
                </a:lnTo>
                <a:lnTo>
                  <a:pt x="9753" y="8864"/>
                </a:lnTo>
                <a:lnTo>
                  <a:pt x="13665" y="6654"/>
                </a:lnTo>
                <a:lnTo>
                  <a:pt x="16090" y="6096"/>
                </a:lnTo>
                <a:lnTo>
                  <a:pt x="34097" y="6096"/>
                </a:lnTo>
                <a:lnTo>
                  <a:pt x="32880" y="4089"/>
                </a:lnTo>
                <a:lnTo>
                  <a:pt x="31661" y="2908"/>
                </a:lnTo>
                <a:lnTo>
                  <a:pt x="28587" y="1219"/>
                </a:lnTo>
                <a:lnTo>
                  <a:pt x="26936" y="673"/>
                </a:lnTo>
                <a:lnTo>
                  <a:pt x="23190" y="139"/>
                </a:lnTo>
                <a:lnTo>
                  <a:pt x="21310" y="0"/>
                </a:lnTo>
                <a:close/>
              </a:path>
            </a:pathLst>
          </a:custGeom>
          <a:solidFill>
            <a:srgbClr val="FFFFFF"/>
          </a:solidFill>
        </p:spPr>
        <p:txBody>
          <a:bodyPr wrap="square" lIns="0" tIns="0" rIns="0" bIns="0" rtlCol="0"/>
          <a:lstStyle/>
          <a:p>
            <a:endParaRPr/>
          </a:p>
        </p:txBody>
      </p:sp>
      <p:sp>
        <p:nvSpPr>
          <p:cNvPr id="9" name="object 9"/>
          <p:cNvSpPr/>
          <p:nvPr/>
        </p:nvSpPr>
        <p:spPr>
          <a:xfrm>
            <a:off x="3782030" y="1252635"/>
            <a:ext cx="626110" cy="2865120"/>
          </a:xfrm>
          <a:custGeom>
            <a:avLst/>
            <a:gdLst/>
            <a:ahLst/>
            <a:cxnLst/>
            <a:rect l="l" t="t" r="r" b="b"/>
            <a:pathLst>
              <a:path w="626110" h="2865120">
                <a:moveTo>
                  <a:pt x="0" y="2864612"/>
                </a:moveTo>
                <a:lnTo>
                  <a:pt x="0" y="730910"/>
                </a:lnTo>
                <a:lnTo>
                  <a:pt x="562" y="710095"/>
                </a:lnTo>
                <a:lnTo>
                  <a:pt x="4500" y="699406"/>
                </a:lnTo>
                <a:lnTo>
                  <a:pt x="15189" y="695468"/>
                </a:lnTo>
                <a:lnTo>
                  <a:pt x="36004" y="694905"/>
                </a:lnTo>
                <a:lnTo>
                  <a:pt x="589915" y="694905"/>
                </a:lnTo>
                <a:lnTo>
                  <a:pt x="610730" y="694343"/>
                </a:lnTo>
                <a:lnTo>
                  <a:pt x="621418" y="690405"/>
                </a:lnTo>
                <a:lnTo>
                  <a:pt x="625356" y="679716"/>
                </a:lnTo>
                <a:lnTo>
                  <a:pt x="625919" y="658901"/>
                </a:lnTo>
                <a:lnTo>
                  <a:pt x="625919" y="0"/>
                </a:lnTo>
              </a:path>
            </a:pathLst>
          </a:custGeom>
          <a:ln w="6350">
            <a:solidFill>
              <a:srgbClr val="B8BABC"/>
            </a:solidFill>
          </a:ln>
        </p:spPr>
        <p:txBody>
          <a:bodyPr wrap="square" lIns="0" tIns="0" rIns="0" bIns="0" rtlCol="0"/>
          <a:lstStyle/>
          <a:p>
            <a:endParaRPr/>
          </a:p>
        </p:txBody>
      </p:sp>
      <p:sp>
        <p:nvSpPr>
          <p:cNvPr id="10" name="object 10"/>
          <p:cNvSpPr/>
          <p:nvPr/>
        </p:nvSpPr>
        <p:spPr>
          <a:xfrm>
            <a:off x="4551945" y="1252646"/>
            <a:ext cx="626110" cy="1489075"/>
          </a:xfrm>
          <a:custGeom>
            <a:avLst/>
            <a:gdLst/>
            <a:ahLst/>
            <a:cxnLst/>
            <a:rect l="l" t="t" r="r" b="b"/>
            <a:pathLst>
              <a:path w="626110" h="1489075">
                <a:moveTo>
                  <a:pt x="625919" y="1488694"/>
                </a:moveTo>
                <a:lnTo>
                  <a:pt x="625919" y="730897"/>
                </a:lnTo>
                <a:lnTo>
                  <a:pt x="625356" y="710082"/>
                </a:lnTo>
                <a:lnTo>
                  <a:pt x="621418" y="699393"/>
                </a:lnTo>
                <a:lnTo>
                  <a:pt x="610730" y="695455"/>
                </a:lnTo>
                <a:lnTo>
                  <a:pt x="589915" y="694893"/>
                </a:lnTo>
                <a:lnTo>
                  <a:pt x="36004" y="694893"/>
                </a:lnTo>
                <a:lnTo>
                  <a:pt x="15189" y="694330"/>
                </a:lnTo>
                <a:lnTo>
                  <a:pt x="4500" y="690392"/>
                </a:lnTo>
                <a:lnTo>
                  <a:pt x="562" y="679703"/>
                </a:lnTo>
                <a:lnTo>
                  <a:pt x="0" y="658888"/>
                </a:lnTo>
                <a:lnTo>
                  <a:pt x="0" y="0"/>
                </a:lnTo>
              </a:path>
            </a:pathLst>
          </a:custGeom>
          <a:ln w="6350">
            <a:solidFill>
              <a:srgbClr val="B8BABC"/>
            </a:solidFill>
          </a:ln>
        </p:spPr>
        <p:txBody>
          <a:bodyPr wrap="square" lIns="0" tIns="0" rIns="0" bIns="0" rtlCol="0"/>
          <a:lstStyle/>
          <a:p>
            <a:endParaRPr/>
          </a:p>
        </p:txBody>
      </p:sp>
      <p:sp>
        <p:nvSpPr>
          <p:cNvPr id="11" name="object 11"/>
          <p:cNvSpPr/>
          <p:nvPr/>
        </p:nvSpPr>
        <p:spPr>
          <a:xfrm>
            <a:off x="2392545" y="1252635"/>
            <a:ext cx="1930400" cy="1172210"/>
          </a:xfrm>
          <a:custGeom>
            <a:avLst/>
            <a:gdLst/>
            <a:ahLst/>
            <a:cxnLst/>
            <a:rect l="l" t="t" r="r" b="b"/>
            <a:pathLst>
              <a:path w="1930400" h="1172210">
                <a:moveTo>
                  <a:pt x="0" y="1171905"/>
                </a:moveTo>
                <a:lnTo>
                  <a:pt x="0" y="580656"/>
                </a:lnTo>
                <a:lnTo>
                  <a:pt x="562" y="559841"/>
                </a:lnTo>
                <a:lnTo>
                  <a:pt x="4500" y="549152"/>
                </a:lnTo>
                <a:lnTo>
                  <a:pt x="15189" y="545214"/>
                </a:lnTo>
                <a:lnTo>
                  <a:pt x="36004" y="544652"/>
                </a:lnTo>
                <a:lnTo>
                  <a:pt x="1893849" y="544652"/>
                </a:lnTo>
                <a:lnTo>
                  <a:pt x="1914664" y="544089"/>
                </a:lnTo>
                <a:lnTo>
                  <a:pt x="1925353" y="540153"/>
                </a:lnTo>
                <a:lnTo>
                  <a:pt x="1929291" y="529468"/>
                </a:lnTo>
                <a:lnTo>
                  <a:pt x="1929853" y="508660"/>
                </a:lnTo>
                <a:lnTo>
                  <a:pt x="1929853" y="0"/>
                </a:lnTo>
              </a:path>
            </a:pathLst>
          </a:custGeom>
          <a:ln w="6350">
            <a:solidFill>
              <a:srgbClr val="B8BABC"/>
            </a:solidFill>
          </a:ln>
        </p:spPr>
        <p:txBody>
          <a:bodyPr wrap="square" lIns="0" tIns="0" rIns="0" bIns="0" rtlCol="0"/>
          <a:lstStyle/>
          <a:p>
            <a:endParaRPr/>
          </a:p>
        </p:txBody>
      </p:sp>
      <p:sp>
        <p:nvSpPr>
          <p:cNvPr id="12" name="object 12"/>
          <p:cNvSpPr/>
          <p:nvPr/>
        </p:nvSpPr>
        <p:spPr>
          <a:xfrm>
            <a:off x="4637497" y="1252635"/>
            <a:ext cx="1930400" cy="1172210"/>
          </a:xfrm>
          <a:custGeom>
            <a:avLst/>
            <a:gdLst/>
            <a:ahLst/>
            <a:cxnLst/>
            <a:rect l="l" t="t" r="r" b="b"/>
            <a:pathLst>
              <a:path w="1930400" h="1172210">
                <a:moveTo>
                  <a:pt x="1929853" y="1171905"/>
                </a:moveTo>
                <a:lnTo>
                  <a:pt x="1929853" y="580656"/>
                </a:lnTo>
                <a:lnTo>
                  <a:pt x="1929291" y="559841"/>
                </a:lnTo>
                <a:lnTo>
                  <a:pt x="1925353" y="549152"/>
                </a:lnTo>
                <a:lnTo>
                  <a:pt x="1914664" y="545214"/>
                </a:lnTo>
                <a:lnTo>
                  <a:pt x="1893849" y="544652"/>
                </a:lnTo>
                <a:lnTo>
                  <a:pt x="36004" y="544652"/>
                </a:lnTo>
                <a:lnTo>
                  <a:pt x="15189" y="544089"/>
                </a:lnTo>
                <a:lnTo>
                  <a:pt x="4500" y="540153"/>
                </a:lnTo>
                <a:lnTo>
                  <a:pt x="562" y="529468"/>
                </a:lnTo>
                <a:lnTo>
                  <a:pt x="0" y="508660"/>
                </a:lnTo>
                <a:lnTo>
                  <a:pt x="0" y="0"/>
                </a:lnTo>
              </a:path>
            </a:pathLst>
          </a:custGeom>
          <a:ln w="6350">
            <a:solidFill>
              <a:srgbClr val="B8BABC"/>
            </a:solidFill>
          </a:ln>
        </p:spPr>
        <p:txBody>
          <a:bodyPr wrap="square" lIns="0" tIns="0" rIns="0" bIns="0" rtlCol="0"/>
          <a:lstStyle/>
          <a:p>
            <a:endParaRPr/>
          </a:p>
        </p:txBody>
      </p:sp>
      <p:sp>
        <p:nvSpPr>
          <p:cNvPr id="13" name="object 13"/>
          <p:cNvSpPr/>
          <p:nvPr/>
        </p:nvSpPr>
        <p:spPr>
          <a:xfrm>
            <a:off x="996709" y="1252644"/>
            <a:ext cx="3236595" cy="3427729"/>
          </a:xfrm>
          <a:custGeom>
            <a:avLst/>
            <a:gdLst/>
            <a:ahLst/>
            <a:cxnLst/>
            <a:rect l="l" t="t" r="r" b="b"/>
            <a:pathLst>
              <a:path w="3236595" h="3427729">
                <a:moveTo>
                  <a:pt x="0" y="3427196"/>
                </a:moveTo>
                <a:lnTo>
                  <a:pt x="0" y="394296"/>
                </a:lnTo>
                <a:lnTo>
                  <a:pt x="562" y="373481"/>
                </a:lnTo>
                <a:lnTo>
                  <a:pt x="4500" y="362792"/>
                </a:lnTo>
                <a:lnTo>
                  <a:pt x="15189" y="358854"/>
                </a:lnTo>
                <a:lnTo>
                  <a:pt x="36004" y="358292"/>
                </a:lnTo>
                <a:lnTo>
                  <a:pt x="3200044" y="358292"/>
                </a:lnTo>
                <a:lnTo>
                  <a:pt x="3220852" y="357730"/>
                </a:lnTo>
                <a:lnTo>
                  <a:pt x="3231537" y="353793"/>
                </a:lnTo>
                <a:lnTo>
                  <a:pt x="3235473" y="343108"/>
                </a:lnTo>
                <a:lnTo>
                  <a:pt x="3236036" y="322300"/>
                </a:lnTo>
                <a:lnTo>
                  <a:pt x="3236036" y="0"/>
                </a:lnTo>
              </a:path>
            </a:pathLst>
          </a:custGeom>
          <a:ln w="6350">
            <a:solidFill>
              <a:srgbClr val="B8BABC"/>
            </a:solidFill>
          </a:ln>
        </p:spPr>
        <p:txBody>
          <a:bodyPr wrap="square" lIns="0" tIns="0" rIns="0" bIns="0" rtlCol="0"/>
          <a:lstStyle/>
          <a:p>
            <a:endParaRPr/>
          </a:p>
        </p:txBody>
      </p:sp>
      <p:sp>
        <p:nvSpPr>
          <p:cNvPr id="14" name="object 14"/>
          <p:cNvSpPr/>
          <p:nvPr/>
        </p:nvSpPr>
        <p:spPr>
          <a:xfrm>
            <a:off x="4730314" y="1252638"/>
            <a:ext cx="3143250" cy="1238885"/>
          </a:xfrm>
          <a:custGeom>
            <a:avLst/>
            <a:gdLst/>
            <a:ahLst/>
            <a:cxnLst/>
            <a:rect l="l" t="t" r="r" b="b"/>
            <a:pathLst>
              <a:path w="3143250" h="1238885">
                <a:moveTo>
                  <a:pt x="3143224" y="1238402"/>
                </a:moveTo>
                <a:lnTo>
                  <a:pt x="3143224" y="394296"/>
                </a:lnTo>
                <a:lnTo>
                  <a:pt x="3142662" y="373489"/>
                </a:lnTo>
                <a:lnTo>
                  <a:pt x="3138724" y="362804"/>
                </a:lnTo>
                <a:lnTo>
                  <a:pt x="3128035" y="358867"/>
                </a:lnTo>
                <a:lnTo>
                  <a:pt x="3107220" y="358305"/>
                </a:lnTo>
                <a:lnTo>
                  <a:pt x="36004" y="358305"/>
                </a:lnTo>
                <a:lnTo>
                  <a:pt x="15189" y="357742"/>
                </a:lnTo>
                <a:lnTo>
                  <a:pt x="4500" y="353804"/>
                </a:lnTo>
                <a:lnTo>
                  <a:pt x="562" y="343115"/>
                </a:lnTo>
                <a:lnTo>
                  <a:pt x="0" y="322300"/>
                </a:lnTo>
                <a:lnTo>
                  <a:pt x="0" y="0"/>
                </a:lnTo>
              </a:path>
            </a:pathLst>
          </a:custGeom>
          <a:ln w="6350">
            <a:solidFill>
              <a:srgbClr val="B8BABC"/>
            </a:solidFill>
          </a:ln>
        </p:spPr>
        <p:txBody>
          <a:bodyPr wrap="square" lIns="0" tIns="0" rIns="0" bIns="0" rtlCol="0"/>
          <a:lstStyle/>
          <a:p>
            <a:endParaRPr/>
          </a:p>
        </p:txBody>
      </p:sp>
      <p:sp>
        <p:nvSpPr>
          <p:cNvPr id="15" name="object 15"/>
          <p:cNvSpPr/>
          <p:nvPr/>
        </p:nvSpPr>
        <p:spPr>
          <a:xfrm>
            <a:off x="5522683" y="755973"/>
            <a:ext cx="1678305" cy="0"/>
          </a:xfrm>
          <a:custGeom>
            <a:avLst/>
            <a:gdLst/>
            <a:ahLst/>
            <a:cxnLst/>
            <a:rect l="l" t="t" r="r" b="b"/>
            <a:pathLst>
              <a:path w="1678304">
                <a:moveTo>
                  <a:pt x="0" y="0"/>
                </a:moveTo>
                <a:lnTo>
                  <a:pt x="1677784" y="0"/>
                </a:lnTo>
              </a:path>
            </a:pathLst>
          </a:custGeom>
          <a:ln w="6350">
            <a:solidFill>
              <a:srgbClr val="B8BABC"/>
            </a:solidFill>
          </a:ln>
        </p:spPr>
        <p:txBody>
          <a:bodyPr wrap="square" lIns="0" tIns="0" rIns="0" bIns="0" rtlCol="0"/>
          <a:lstStyle/>
          <a:p>
            <a:endParaRPr/>
          </a:p>
        </p:txBody>
      </p:sp>
      <p:sp>
        <p:nvSpPr>
          <p:cNvPr id="16" name="object 16"/>
          <p:cNvSpPr/>
          <p:nvPr/>
        </p:nvSpPr>
        <p:spPr>
          <a:xfrm>
            <a:off x="309473" y="2100871"/>
            <a:ext cx="1378585" cy="481965"/>
          </a:xfrm>
          <a:custGeom>
            <a:avLst/>
            <a:gdLst/>
            <a:ahLst/>
            <a:cxnLst/>
            <a:rect l="l" t="t" r="r" b="b"/>
            <a:pathLst>
              <a:path w="1378585" h="481964">
                <a:moveTo>
                  <a:pt x="0" y="481418"/>
                </a:moveTo>
                <a:lnTo>
                  <a:pt x="1378191" y="481418"/>
                </a:lnTo>
                <a:lnTo>
                  <a:pt x="1378191" y="0"/>
                </a:lnTo>
                <a:lnTo>
                  <a:pt x="0" y="0"/>
                </a:lnTo>
                <a:lnTo>
                  <a:pt x="0" y="481418"/>
                </a:lnTo>
                <a:close/>
              </a:path>
            </a:pathLst>
          </a:custGeom>
          <a:solidFill>
            <a:srgbClr val="231F20">
              <a:alpha val="19999"/>
            </a:srgbClr>
          </a:solidFill>
        </p:spPr>
        <p:txBody>
          <a:bodyPr wrap="square" lIns="0" tIns="0" rIns="0" bIns="0" rtlCol="0"/>
          <a:lstStyle/>
          <a:p>
            <a:endParaRPr/>
          </a:p>
        </p:txBody>
      </p:sp>
      <p:sp>
        <p:nvSpPr>
          <p:cNvPr id="17" name="object 17"/>
          <p:cNvSpPr/>
          <p:nvPr/>
        </p:nvSpPr>
        <p:spPr>
          <a:xfrm>
            <a:off x="359995" y="2151410"/>
            <a:ext cx="1270635" cy="383540"/>
          </a:xfrm>
          <a:custGeom>
            <a:avLst/>
            <a:gdLst/>
            <a:ahLst/>
            <a:cxnLst/>
            <a:rect l="l" t="t" r="r" b="b"/>
            <a:pathLst>
              <a:path w="1270635" h="383539">
                <a:moveTo>
                  <a:pt x="1234198" y="0"/>
                </a:moveTo>
                <a:lnTo>
                  <a:pt x="36004" y="0"/>
                </a:lnTo>
                <a:lnTo>
                  <a:pt x="15189" y="562"/>
                </a:lnTo>
                <a:lnTo>
                  <a:pt x="4500" y="4500"/>
                </a:lnTo>
                <a:lnTo>
                  <a:pt x="562" y="15189"/>
                </a:lnTo>
                <a:lnTo>
                  <a:pt x="0" y="36004"/>
                </a:lnTo>
                <a:lnTo>
                  <a:pt x="0" y="347129"/>
                </a:lnTo>
                <a:lnTo>
                  <a:pt x="562" y="367936"/>
                </a:lnTo>
                <a:lnTo>
                  <a:pt x="4500" y="378621"/>
                </a:lnTo>
                <a:lnTo>
                  <a:pt x="15189" y="382558"/>
                </a:lnTo>
                <a:lnTo>
                  <a:pt x="36004" y="383120"/>
                </a:lnTo>
                <a:lnTo>
                  <a:pt x="1234198" y="383120"/>
                </a:lnTo>
                <a:lnTo>
                  <a:pt x="1255013" y="382558"/>
                </a:lnTo>
                <a:lnTo>
                  <a:pt x="1265702" y="378621"/>
                </a:lnTo>
                <a:lnTo>
                  <a:pt x="1269640" y="367936"/>
                </a:lnTo>
                <a:lnTo>
                  <a:pt x="1270203" y="347129"/>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18" name="object 18"/>
          <p:cNvSpPr txBox="1"/>
          <p:nvPr/>
        </p:nvSpPr>
        <p:spPr>
          <a:xfrm>
            <a:off x="603650" y="2264910"/>
            <a:ext cx="782955" cy="16891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a:t>
            </a:r>
            <a:r>
              <a:rPr sz="900" b="1" spc="-70" dirty="0">
                <a:solidFill>
                  <a:srgbClr val="FFFFFF"/>
                </a:solidFill>
                <a:latin typeface="Arial"/>
                <a:cs typeface="Arial"/>
              </a:rPr>
              <a:t> </a:t>
            </a:r>
            <a:r>
              <a:rPr sz="900" b="1" spc="5" dirty="0">
                <a:solidFill>
                  <a:srgbClr val="FFFFFF"/>
                </a:solidFill>
                <a:latin typeface="Arial"/>
                <a:cs typeface="Arial"/>
              </a:rPr>
              <a:t>Group</a:t>
            </a:r>
            <a:endParaRPr sz="900">
              <a:latin typeface="Arial"/>
              <a:cs typeface="Arial"/>
            </a:endParaRPr>
          </a:p>
        </p:txBody>
      </p:sp>
      <p:sp>
        <p:nvSpPr>
          <p:cNvPr id="19" name="object 19"/>
          <p:cNvSpPr/>
          <p:nvPr/>
        </p:nvSpPr>
        <p:spPr>
          <a:xfrm>
            <a:off x="309473" y="2582290"/>
            <a:ext cx="1422400" cy="1594485"/>
          </a:xfrm>
          <a:custGeom>
            <a:avLst/>
            <a:gdLst/>
            <a:ahLst/>
            <a:cxnLst/>
            <a:rect l="l" t="t" r="r" b="b"/>
            <a:pathLst>
              <a:path w="1422400" h="1594485">
                <a:moveTo>
                  <a:pt x="0" y="1593957"/>
                </a:moveTo>
                <a:lnTo>
                  <a:pt x="1421892" y="1593957"/>
                </a:lnTo>
                <a:lnTo>
                  <a:pt x="1421892" y="0"/>
                </a:lnTo>
                <a:lnTo>
                  <a:pt x="0" y="0"/>
                </a:lnTo>
                <a:lnTo>
                  <a:pt x="0" y="1593957"/>
                </a:lnTo>
                <a:close/>
              </a:path>
            </a:pathLst>
          </a:custGeom>
          <a:solidFill>
            <a:srgbClr val="231F20">
              <a:alpha val="19999"/>
            </a:srgbClr>
          </a:solidFill>
        </p:spPr>
        <p:txBody>
          <a:bodyPr wrap="square" lIns="0" tIns="0" rIns="0" bIns="0" rtlCol="0"/>
          <a:lstStyle/>
          <a:p>
            <a:endParaRPr/>
          </a:p>
        </p:txBody>
      </p:sp>
      <p:sp>
        <p:nvSpPr>
          <p:cNvPr id="20" name="object 20"/>
          <p:cNvSpPr/>
          <p:nvPr/>
        </p:nvSpPr>
        <p:spPr>
          <a:xfrm>
            <a:off x="359995" y="2632821"/>
            <a:ext cx="1270635" cy="1463675"/>
          </a:xfrm>
          <a:custGeom>
            <a:avLst/>
            <a:gdLst/>
            <a:ahLst/>
            <a:cxnLst/>
            <a:rect l="l" t="t" r="r" b="b"/>
            <a:pathLst>
              <a:path w="1270635" h="1463675">
                <a:moveTo>
                  <a:pt x="1234198" y="0"/>
                </a:moveTo>
                <a:lnTo>
                  <a:pt x="36004" y="0"/>
                </a:lnTo>
                <a:lnTo>
                  <a:pt x="15189" y="562"/>
                </a:lnTo>
                <a:lnTo>
                  <a:pt x="4500" y="4500"/>
                </a:lnTo>
                <a:lnTo>
                  <a:pt x="562" y="15189"/>
                </a:lnTo>
                <a:lnTo>
                  <a:pt x="0" y="36004"/>
                </a:lnTo>
                <a:lnTo>
                  <a:pt x="0" y="1427581"/>
                </a:lnTo>
                <a:lnTo>
                  <a:pt x="562" y="1448396"/>
                </a:lnTo>
                <a:lnTo>
                  <a:pt x="4500" y="1459085"/>
                </a:lnTo>
                <a:lnTo>
                  <a:pt x="15189" y="1463023"/>
                </a:lnTo>
                <a:lnTo>
                  <a:pt x="36004" y="1463586"/>
                </a:lnTo>
                <a:lnTo>
                  <a:pt x="1234198" y="1463586"/>
                </a:lnTo>
                <a:lnTo>
                  <a:pt x="1255013" y="1463023"/>
                </a:lnTo>
                <a:lnTo>
                  <a:pt x="1265702" y="1459085"/>
                </a:lnTo>
                <a:lnTo>
                  <a:pt x="1269640" y="1448396"/>
                </a:lnTo>
                <a:lnTo>
                  <a:pt x="1270203" y="14275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21" name="object 21"/>
          <p:cNvSpPr txBox="1"/>
          <p:nvPr/>
        </p:nvSpPr>
        <p:spPr>
          <a:xfrm>
            <a:off x="419300" y="2704821"/>
            <a:ext cx="1022985" cy="37846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 </a:t>
            </a:r>
            <a:r>
              <a:rPr sz="900" b="1" spc="5" dirty="0">
                <a:solidFill>
                  <a:srgbClr val="FFFFFF"/>
                </a:solidFill>
                <a:latin typeface="Arial"/>
                <a:cs typeface="Arial"/>
              </a:rPr>
              <a:t>Group</a:t>
            </a:r>
            <a:r>
              <a:rPr sz="900" b="1" spc="-70" dirty="0">
                <a:solidFill>
                  <a:srgbClr val="FFFFFF"/>
                </a:solidFill>
                <a:latin typeface="Arial"/>
                <a:cs typeface="Arial"/>
              </a:rPr>
              <a:t> </a:t>
            </a:r>
            <a:r>
              <a:rPr sz="900" b="1" spc="40" dirty="0">
                <a:solidFill>
                  <a:srgbClr val="FFFFFF"/>
                </a:solidFill>
                <a:latin typeface="Arial"/>
                <a:cs typeface="Arial"/>
              </a:rPr>
              <a:t>Qld</a:t>
            </a:r>
            <a:endParaRPr sz="900">
              <a:latin typeface="Arial"/>
              <a:cs typeface="Arial"/>
            </a:endParaRPr>
          </a:p>
          <a:p>
            <a:pPr marL="101600" indent="-88900">
              <a:lnSpc>
                <a:spcPct val="100000"/>
              </a:lnSpc>
              <a:spcBef>
                <a:spcPts val="565"/>
              </a:spcBef>
              <a:buChar char="•"/>
              <a:tabLst>
                <a:tab pos="102235" algn="l"/>
              </a:tabLst>
            </a:pPr>
            <a:r>
              <a:rPr sz="900" spc="15" dirty="0">
                <a:solidFill>
                  <a:srgbClr val="FFFFFF"/>
                </a:solidFill>
                <a:latin typeface="Tahoma"/>
                <a:cs typeface="Tahoma"/>
              </a:rPr>
              <a:t>Electrical</a:t>
            </a:r>
            <a:endParaRPr sz="900">
              <a:latin typeface="Tahoma"/>
              <a:cs typeface="Tahoma"/>
            </a:endParaRPr>
          </a:p>
        </p:txBody>
      </p:sp>
      <p:sp>
        <p:nvSpPr>
          <p:cNvPr id="22" name="object 22"/>
          <p:cNvSpPr txBox="1"/>
          <p:nvPr/>
        </p:nvSpPr>
        <p:spPr>
          <a:xfrm>
            <a:off x="419300" y="3051141"/>
            <a:ext cx="33655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95" dirty="0">
                <a:solidFill>
                  <a:srgbClr val="FFFFFF"/>
                </a:solidFill>
                <a:latin typeface="Tahoma"/>
                <a:cs typeface="Tahoma"/>
              </a:rPr>
              <a:t>C</a:t>
            </a:r>
            <a:r>
              <a:rPr sz="900" spc="10" dirty="0">
                <a:solidFill>
                  <a:srgbClr val="FFFFFF"/>
                </a:solidFill>
                <a:latin typeface="Tahoma"/>
                <a:cs typeface="Tahoma"/>
              </a:rPr>
              <a:t>iv</a:t>
            </a:r>
            <a:r>
              <a:rPr sz="900" dirty="0">
                <a:solidFill>
                  <a:srgbClr val="FFFFFF"/>
                </a:solidFill>
                <a:latin typeface="Tahoma"/>
                <a:cs typeface="Tahoma"/>
              </a:rPr>
              <a:t>i</a:t>
            </a:r>
            <a:r>
              <a:rPr sz="900" spc="10" dirty="0">
                <a:solidFill>
                  <a:srgbClr val="FFFFFF"/>
                </a:solidFill>
                <a:latin typeface="Tahoma"/>
                <a:cs typeface="Tahoma"/>
              </a:rPr>
              <a:t>l</a:t>
            </a:r>
            <a:endParaRPr sz="900">
              <a:latin typeface="Tahoma"/>
              <a:cs typeface="Tahoma"/>
            </a:endParaRPr>
          </a:p>
        </p:txBody>
      </p:sp>
      <p:sp>
        <p:nvSpPr>
          <p:cNvPr id="23" name="object 23"/>
          <p:cNvSpPr txBox="1"/>
          <p:nvPr/>
        </p:nvSpPr>
        <p:spPr>
          <a:xfrm>
            <a:off x="419300" y="3188301"/>
            <a:ext cx="790575" cy="30607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15" dirty="0">
                <a:solidFill>
                  <a:srgbClr val="FFFFFF"/>
                </a:solidFill>
                <a:latin typeface="Tahoma"/>
                <a:cs typeface="Tahoma"/>
              </a:rPr>
              <a:t>Maintenance</a:t>
            </a:r>
            <a:endParaRPr sz="900">
              <a:latin typeface="Tahoma"/>
              <a:cs typeface="Tahoma"/>
            </a:endParaRPr>
          </a:p>
          <a:p>
            <a:pPr marL="101600" indent="-88900">
              <a:lnSpc>
                <a:spcPct val="100000"/>
              </a:lnSpc>
              <a:buChar char="•"/>
              <a:tabLst>
                <a:tab pos="102235" algn="l"/>
              </a:tabLst>
            </a:pPr>
            <a:r>
              <a:rPr sz="900" spc="25" dirty="0">
                <a:solidFill>
                  <a:srgbClr val="FFFFFF"/>
                </a:solidFill>
                <a:latin typeface="Tahoma"/>
                <a:cs typeface="Tahoma"/>
              </a:rPr>
              <a:t>Construction</a:t>
            </a:r>
            <a:endParaRPr sz="900">
              <a:latin typeface="Tahoma"/>
              <a:cs typeface="Tahoma"/>
            </a:endParaRPr>
          </a:p>
        </p:txBody>
      </p:sp>
      <p:sp>
        <p:nvSpPr>
          <p:cNvPr id="24" name="object 24"/>
          <p:cNvSpPr txBox="1"/>
          <p:nvPr/>
        </p:nvSpPr>
        <p:spPr>
          <a:xfrm>
            <a:off x="419300" y="3462621"/>
            <a:ext cx="76073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5" dirty="0">
                <a:solidFill>
                  <a:srgbClr val="FFFFFF"/>
                </a:solidFill>
                <a:latin typeface="Tahoma"/>
                <a:cs typeface="Tahoma"/>
              </a:rPr>
              <a:t>Fibre </a:t>
            </a:r>
            <a:r>
              <a:rPr sz="900" spc="-15" dirty="0">
                <a:solidFill>
                  <a:srgbClr val="FFFFFF"/>
                </a:solidFill>
                <a:latin typeface="Tahoma"/>
                <a:cs typeface="Tahoma"/>
              </a:rPr>
              <a:t>/</a:t>
            </a:r>
            <a:r>
              <a:rPr sz="900" spc="-175" dirty="0">
                <a:solidFill>
                  <a:srgbClr val="FFFFFF"/>
                </a:solidFill>
                <a:latin typeface="Tahoma"/>
                <a:cs typeface="Tahoma"/>
              </a:rPr>
              <a:t> </a:t>
            </a:r>
            <a:r>
              <a:rPr sz="900" spc="15" dirty="0">
                <a:solidFill>
                  <a:srgbClr val="FFFFFF"/>
                </a:solidFill>
                <a:latin typeface="Tahoma"/>
                <a:cs typeface="Tahoma"/>
              </a:rPr>
              <a:t>coms</a:t>
            </a:r>
            <a:endParaRPr sz="900">
              <a:latin typeface="Tahoma"/>
              <a:cs typeface="Tahoma"/>
            </a:endParaRPr>
          </a:p>
        </p:txBody>
      </p:sp>
      <p:sp>
        <p:nvSpPr>
          <p:cNvPr id="25" name="object 25"/>
          <p:cNvSpPr txBox="1"/>
          <p:nvPr/>
        </p:nvSpPr>
        <p:spPr>
          <a:xfrm>
            <a:off x="419300" y="3599781"/>
            <a:ext cx="422275"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5" dirty="0">
                <a:solidFill>
                  <a:srgbClr val="FFFFFF"/>
                </a:solidFill>
                <a:latin typeface="Tahoma"/>
                <a:cs typeface="Tahoma"/>
              </a:rPr>
              <a:t>W</a:t>
            </a:r>
            <a:r>
              <a:rPr sz="900" spc="15" dirty="0">
                <a:solidFill>
                  <a:srgbClr val="FFFFFF"/>
                </a:solidFill>
                <a:latin typeface="Tahoma"/>
                <a:cs typeface="Tahoma"/>
              </a:rPr>
              <a:t>a</a:t>
            </a:r>
            <a:r>
              <a:rPr sz="900" spc="-5" dirty="0">
                <a:solidFill>
                  <a:srgbClr val="FFFFFF"/>
                </a:solidFill>
                <a:latin typeface="Tahoma"/>
                <a:cs typeface="Tahoma"/>
              </a:rPr>
              <a:t>t</a:t>
            </a:r>
            <a:r>
              <a:rPr sz="900" spc="30" dirty="0">
                <a:solidFill>
                  <a:srgbClr val="FFFFFF"/>
                </a:solidFill>
                <a:latin typeface="Tahoma"/>
                <a:cs typeface="Tahoma"/>
              </a:rPr>
              <a:t>e</a:t>
            </a:r>
            <a:r>
              <a:rPr sz="900" spc="-30" dirty="0">
                <a:solidFill>
                  <a:srgbClr val="FFFFFF"/>
                </a:solidFill>
                <a:latin typeface="Tahoma"/>
                <a:cs typeface="Tahoma"/>
              </a:rPr>
              <a:t>r</a:t>
            </a:r>
            <a:endParaRPr sz="900">
              <a:latin typeface="Tahoma"/>
              <a:cs typeface="Tahoma"/>
            </a:endParaRPr>
          </a:p>
        </p:txBody>
      </p:sp>
      <p:sp>
        <p:nvSpPr>
          <p:cNvPr id="26" name="object 26"/>
          <p:cNvSpPr txBox="1"/>
          <p:nvPr/>
        </p:nvSpPr>
        <p:spPr>
          <a:xfrm>
            <a:off x="419300" y="3736941"/>
            <a:ext cx="995044" cy="30607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0" dirty="0">
                <a:solidFill>
                  <a:srgbClr val="FFFFFF"/>
                </a:solidFill>
                <a:latin typeface="Tahoma"/>
                <a:cs typeface="Tahoma"/>
              </a:rPr>
              <a:t>Property</a:t>
            </a:r>
            <a:r>
              <a:rPr sz="900" spc="-100" dirty="0">
                <a:solidFill>
                  <a:srgbClr val="FFFFFF"/>
                </a:solidFill>
                <a:latin typeface="Tahoma"/>
                <a:cs typeface="Tahoma"/>
              </a:rPr>
              <a:t> </a:t>
            </a:r>
            <a:r>
              <a:rPr sz="900" spc="30" dirty="0">
                <a:solidFill>
                  <a:srgbClr val="FFFFFF"/>
                </a:solidFill>
                <a:latin typeface="Tahoma"/>
                <a:cs typeface="Tahoma"/>
              </a:rPr>
              <a:t>M’ment</a:t>
            </a:r>
            <a:endParaRPr sz="900">
              <a:latin typeface="Tahoma"/>
              <a:cs typeface="Tahoma"/>
            </a:endParaRPr>
          </a:p>
          <a:p>
            <a:pPr marL="101600" indent="-88900">
              <a:lnSpc>
                <a:spcPct val="100000"/>
              </a:lnSpc>
              <a:buChar char="•"/>
              <a:tabLst>
                <a:tab pos="102235" algn="l"/>
              </a:tabLst>
            </a:pPr>
            <a:r>
              <a:rPr sz="900" spc="20" dirty="0">
                <a:solidFill>
                  <a:srgbClr val="FFFFFF"/>
                </a:solidFill>
                <a:latin typeface="Tahoma"/>
                <a:cs typeface="Tahoma"/>
              </a:rPr>
              <a:t>Consultation</a:t>
            </a:r>
            <a:endParaRPr sz="900">
              <a:latin typeface="Tahoma"/>
              <a:cs typeface="Tahoma"/>
            </a:endParaRPr>
          </a:p>
        </p:txBody>
      </p:sp>
      <p:sp>
        <p:nvSpPr>
          <p:cNvPr id="27" name="object 27"/>
          <p:cNvSpPr/>
          <p:nvPr/>
        </p:nvSpPr>
        <p:spPr>
          <a:xfrm>
            <a:off x="3065868" y="2635795"/>
            <a:ext cx="1422400" cy="854710"/>
          </a:xfrm>
          <a:custGeom>
            <a:avLst/>
            <a:gdLst/>
            <a:ahLst/>
            <a:cxnLst/>
            <a:rect l="l" t="t" r="r" b="b"/>
            <a:pathLst>
              <a:path w="1422400" h="854710">
                <a:moveTo>
                  <a:pt x="0" y="854646"/>
                </a:moveTo>
                <a:lnTo>
                  <a:pt x="1421892" y="854646"/>
                </a:lnTo>
                <a:lnTo>
                  <a:pt x="1421892" y="0"/>
                </a:lnTo>
                <a:lnTo>
                  <a:pt x="0" y="0"/>
                </a:lnTo>
                <a:lnTo>
                  <a:pt x="0" y="854646"/>
                </a:lnTo>
                <a:close/>
              </a:path>
            </a:pathLst>
          </a:custGeom>
          <a:solidFill>
            <a:srgbClr val="231F20">
              <a:alpha val="19999"/>
            </a:srgbClr>
          </a:solidFill>
        </p:spPr>
        <p:txBody>
          <a:bodyPr wrap="square" lIns="0" tIns="0" rIns="0" bIns="0" rtlCol="0"/>
          <a:lstStyle/>
          <a:p>
            <a:endParaRPr/>
          </a:p>
        </p:txBody>
      </p:sp>
      <p:sp>
        <p:nvSpPr>
          <p:cNvPr id="28" name="object 28"/>
          <p:cNvSpPr/>
          <p:nvPr/>
        </p:nvSpPr>
        <p:spPr>
          <a:xfrm>
            <a:off x="3116395" y="2632821"/>
            <a:ext cx="1270635" cy="777875"/>
          </a:xfrm>
          <a:custGeom>
            <a:avLst/>
            <a:gdLst/>
            <a:ahLst/>
            <a:cxnLst/>
            <a:rect l="l" t="t" r="r" b="b"/>
            <a:pathLst>
              <a:path w="1270635" h="777875">
                <a:moveTo>
                  <a:pt x="1234198" y="0"/>
                </a:moveTo>
                <a:lnTo>
                  <a:pt x="36004" y="0"/>
                </a:lnTo>
                <a:lnTo>
                  <a:pt x="15189" y="562"/>
                </a:lnTo>
                <a:lnTo>
                  <a:pt x="4500" y="4500"/>
                </a:lnTo>
                <a:lnTo>
                  <a:pt x="562" y="15189"/>
                </a:lnTo>
                <a:lnTo>
                  <a:pt x="0" y="36004"/>
                </a:lnTo>
                <a:lnTo>
                  <a:pt x="0" y="741781"/>
                </a:lnTo>
                <a:lnTo>
                  <a:pt x="562" y="762596"/>
                </a:lnTo>
                <a:lnTo>
                  <a:pt x="4500" y="773285"/>
                </a:lnTo>
                <a:lnTo>
                  <a:pt x="15189" y="777223"/>
                </a:lnTo>
                <a:lnTo>
                  <a:pt x="36004" y="777786"/>
                </a:lnTo>
                <a:lnTo>
                  <a:pt x="1234198" y="777786"/>
                </a:lnTo>
                <a:lnTo>
                  <a:pt x="1255013" y="777223"/>
                </a:lnTo>
                <a:lnTo>
                  <a:pt x="1265702" y="773285"/>
                </a:lnTo>
                <a:lnTo>
                  <a:pt x="1269640" y="762596"/>
                </a:lnTo>
                <a:lnTo>
                  <a:pt x="1270203" y="7417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29" name="object 29"/>
          <p:cNvSpPr txBox="1"/>
          <p:nvPr/>
        </p:nvSpPr>
        <p:spPr>
          <a:xfrm>
            <a:off x="3175699" y="2704821"/>
            <a:ext cx="713740" cy="16891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70" dirty="0">
                <a:solidFill>
                  <a:srgbClr val="FFFFFF"/>
                </a:solidFill>
                <a:latin typeface="Arial"/>
                <a:cs typeface="Arial"/>
              </a:rPr>
              <a:t> </a:t>
            </a:r>
            <a:r>
              <a:rPr sz="900" b="1" spc="-20" dirty="0">
                <a:solidFill>
                  <a:srgbClr val="FFFFFF"/>
                </a:solidFill>
                <a:latin typeface="Arial"/>
                <a:cs typeface="Arial"/>
              </a:rPr>
              <a:t>Bullbars</a:t>
            </a:r>
            <a:endParaRPr sz="900">
              <a:latin typeface="Arial"/>
              <a:cs typeface="Arial"/>
            </a:endParaRPr>
          </a:p>
        </p:txBody>
      </p:sp>
      <p:sp>
        <p:nvSpPr>
          <p:cNvPr id="30" name="object 30"/>
          <p:cNvSpPr txBox="1"/>
          <p:nvPr/>
        </p:nvSpPr>
        <p:spPr>
          <a:xfrm>
            <a:off x="3175699" y="2913981"/>
            <a:ext cx="52959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10" dirty="0">
                <a:solidFill>
                  <a:srgbClr val="FFFFFF"/>
                </a:solidFill>
                <a:latin typeface="Tahoma"/>
                <a:cs typeface="Tahoma"/>
              </a:rPr>
              <a:t>Bullbars</a:t>
            </a:r>
            <a:endParaRPr sz="900">
              <a:latin typeface="Tahoma"/>
              <a:cs typeface="Tahoma"/>
            </a:endParaRPr>
          </a:p>
        </p:txBody>
      </p:sp>
      <p:sp>
        <p:nvSpPr>
          <p:cNvPr id="31" name="object 31"/>
          <p:cNvSpPr txBox="1"/>
          <p:nvPr/>
        </p:nvSpPr>
        <p:spPr>
          <a:xfrm>
            <a:off x="3175699" y="3051141"/>
            <a:ext cx="615315"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dirty="0">
                <a:solidFill>
                  <a:srgbClr val="FFFFFF"/>
                </a:solidFill>
                <a:latin typeface="Tahoma"/>
                <a:cs typeface="Tahoma"/>
              </a:rPr>
              <a:t>Brushrails</a:t>
            </a:r>
            <a:endParaRPr sz="900">
              <a:latin typeface="Tahoma"/>
              <a:cs typeface="Tahoma"/>
            </a:endParaRPr>
          </a:p>
        </p:txBody>
      </p:sp>
      <p:sp>
        <p:nvSpPr>
          <p:cNvPr id="32" name="object 32"/>
          <p:cNvSpPr txBox="1"/>
          <p:nvPr/>
        </p:nvSpPr>
        <p:spPr>
          <a:xfrm>
            <a:off x="3175699" y="3188301"/>
            <a:ext cx="725170" cy="16891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0" dirty="0">
                <a:solidFill>
                  <a:srgbClr val="FFFFFF"/>
                </a:solidFill>
                <a:latin typeface="Tahoma"/>
                <a:cs typeface="Tahoma"/>
              </a:rPr>
              <a:t>Accessories</a:t>
            </a:r>
            <a:endParaRPr sz="900">
              <a:latin typeface="Tahoma"/>
              <a:cs typeface="Tahoma"/>
            </a:endParaRPr>
          </a:p>
        </p:txBody>
      </p:sp>
      <p:sp>
        <p:nvSpPr>
          <p:cNvPr id="33" name="object 33"/>
          <p:cNvSpPr/>
          <p:nvPr/>
        </p:nvSpPr>
        <p:spPr>
          <a:xfrm>
            <a:off x="3065868" y="3490442"/>
            <a:ext cx="1422400" cy="932815"/>
          </a:xfrm>
          <a:custGeom>
            <a:avLst/>
            <a:gdLst/>
            <a:ahLst/>
            <a:cxnLst/>
            <a:rect l="l" t="t" r="r" b="b"/>
            <a:pathLst>
              <a:path w="1422400" h="932814">
                <a:moveTo>
                  <a:pt x="0" y="0"/>
                </a:moveTo>
                <a:lnTo>
                  <a:pt x="1421892" y="0"/>
                </a:lnTo>
                <a:lnTo>
                  <a:pt x="1421892" y="932688"/>
                </a:lnTo>
                <a:lnTo>
                  <a:pt x="0" y="932688"/>
                </a:lnTo>
                <a:lnTo>
                  <a:pt x="0" y="0"/>
                </a:lnTo>
                <a:close/>
              </a:path>
            </a:pathLst>
          </a:custGeom>
          <a:solidFill>
            <a:srgbClr val="231F20">
              <a:alpha val="19999"/>
            </a:srgbClr>
          </a:solidFill>
        </p:spPr>
        <p:txBody>
          <a:bodyPr wrap="square" lIns="0" tIns="0" rIns="0" bIns="0" rtlCol="0"/>
          <a:lstStyle/>
          <a:p>
            <a:endParaRPr/>
          </a:p>
        </p:txBody>
      </p:sp>
      <p:sp>
        <p:nvSpPr>
          <p:cNvPr id="34" name="object 34"/>
          <p:cNvSpPr/>
          <p:nvPr/>
        </p:nvSpPr>
        <p:spPr>
          <a:xfrm>
            <a:off x="3116395" y="3540980"/>
            <a:ext cx="1270635" cy="777875"/>
          </a:xfrm>
          <a:custGeom>
            <a:avLst/>
            <a:gdLst/>
            <a:ahLst/>
            <a:cxnLst/>
            <a:rect l="l" t="t" r="r" b="b"/>
            <a:pathLst>
              <a:path w="1270635" h="777875">
                <a:moveTo>
                  <a:pt x="1234198" y="0"/>
                </a:moveTo>
                <a:lnTo>
                  <a:pt x="36004" y="0"/>
                </a:lnTo>
                <a:lnTo>
                  <a:pt x="15189" y="562"/>
                </a:lnTo>
                <a:lnTo>
                  <a:pt x="4500" y="4500"/>
                </a:lnTo>
                <a:lnTo>
                  <a:pt x="562" y="15189"/>
                </a:lnTo>
                <a:lnTo>
                  <a:pt x="0" y="36004"/>
                </a:lnTo>
                <a:lnTo>
                  <a:pt x="0" y="741781"/>
                </a:lnTo>
                <a:lnTo>
                  <a:pt x="562" y="762596"/>
                </a:lnTo>
                <a:lnTo>
                  <a:pt x="4500" y="773285"/>
                </a:lnTo>
                <a:lnTo>
                  <a:pt x="15189" y="777223"/>
                </a:lnTo>
                <a:lnTo>
                  <a:pt x="36004" y="777786"/>
                </a:lnTo>
                <a:lnTo>
                  <a:pt x="1234198" y="777786"/>
                </a:lnTo>
                <a:lnTo>
                  <a:pt x="1255013" y="777223"/>
                </a:lnTo>
                <a:lnTo>
                  <a:pt x="1265702" y="773285"/>
                </a:lnTo>
                <a:lnTo>
                  <a:pt x="1269640" y="762596"/>
                </a:lnTo>
                <a:lnTo>
                  <a:pt x="1270203" y="74178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35" name="object 35"/>
          <p:cNvSpPr txBox="1"/>
          <p:nvPr/>
        </p:nvSpPr>
        <p:spPr>
          <a:xfrm>
            <a:off x="3175699" y="3612981"/>
            <a:ext cx="893444" cy="65278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55" dirty="0">
                <a:solidFill>
                  <a:srgbClr val="FFFFFF"/>
                </a:solidFill>
                <a:latin typeface="Arial"/>
                <a:cs typeface="Arial"/>
              </a:rPr>
              <a:t> </a:t>
            </a:r>
            <a:r>
              <a:rPr sz="900" b="1" spc="-10" dirty="0">
                <a:solidFill>
                  <a:srgbClr val="FFFFFF"/>
                </a:solidFill>
                <a:latin typeface="Arial"/>
                <a:cs typeface="Arial"/>
              </a:rPr>
              <a:t>Coatings</a:t>
            </a:r>
            <a:endParaRPr sz="900">
              <a:latin typeface="Arial"/>
              <a:cs typeface="Arial"/>
            </a:endParaRPr>
          </a:p>
          <a:p>
            <a:pPr marL="101600" indent="-88900">
              <a:lnSpc>
                <a:spcPct val="100000"/>
              </a:lnSpc>
              <a:spcBef>
                <a:spcPts val="565"/>
              </a:spcBef>
              <a:buChar char="•"/>
              <a:tabLst>
                <a:tab pos="102235" algn="l"/>
              </a:tabLst>
            </a:pPr>
            <a:r>
              <a:rPr sz="900" spc="20" dirty="0">
                <a:solidFill>
                  <a:srgbClr val="FFFFFF"/>
                </a:solidFill>
                <a:latin typeface="Tahoma"/>
                <a:cs typeface="Tahoma"/>
              </a:rPr>
              <a:t>Powdercoating</a:t>
            </a:r>
            <a:endParaRPr sz="900">
              <a:latin typeface="Tahoma"/>
              <a:cs typeface="Tahoma"/>
            </a:endParaRPr>
          </a:p>
          <a:p>
            <a:pPr marL="101600" indent="-88900">
              <a:lnSpc>
                <a:spcPct val="100000"/>
              </a:lnSpc>
              <a:buChar char="•"/>
              <a:tabLst>
                <a:tab pos="102235" algn="l"/>
              </a:tabLst>
            </a:pPr>
            <a:r>
              <a:rPr sz="900" spc="5" dirty="0">
                <a:solidFill>
                  <a:srgbClr val="FFFFFF"/>
                </a:solidFill>
                <a:latin typeface="Tahoma"/>
                <a:cs typeface="Tahoma"/>
              </a:rPr>
              <a:t>Rhino</a:t>
            </a:r>
            <a:r>
              <a:rPr sz="900" spc="-110" dirty="0">
                <a:solidFill>
                  <a:srgbClr val="FFFFFF"/>
                </a:solidFill>
                <a:latin typeface="Tahoma"/>
                <a:cs typeface="Tahoma"/>
              </a:rPr>
              <a:t> </a:t>
            </a:r>
            <a:r>
              <a:rPr sz="900" spc="15" dirty="0">
                <a:solidFill>
                  <a:srgbClr val="FFFFFF"/>
                </a:solidFill>
                <a:latin typeface="Tahoma"/>
                <a:cs typeface="Tahoma"/>
              </a:rPr>
              <a:t>lining</a:t>
            </a:r>
            <a:endParaRPr sz="900">
              <a:latin typeface="Tahoma"/>
              <a:cs typeface="Tahoma"/>
            </a:endParaRPr>
          </a:p>
          <a:p>
            <a:pPr marL="101600" indent="-88900">
              <a:lnSpc>
                <a:spcPct val="100000"/>
              </a:lnSpc>
              <a:buChar char="•"/>
              <a:tabLst>
                <a:tab pos="102235" algn="l"/>
              </a:tabLst>
            </a:pPr>
            <a:r>
              <a:rPr sz="900" spc="20" dirty="0">
                <a:solidFill>
                  <a:srgbClr val="FFFFFF"/>
                </a:solidFill>
                <a:latin typeface="Tahoma"/>
                <a:cs typeface="Tahoma"/>
              </a:rPr>
              <a:t>Sandblasting</a:t>
            </a:r>
            <a:endParaRPr sz="900">
              <a:latin typeface="Tahoma"/>
              <a:cs typeface="Tahoma"/>
            </a:endParaRPr>
          </a:p>
        </p:txBody>
      </p:sp>
      <p:sp>
        <p:nvSpPr>
          <p:cNvPr id="36" name="object 36"/>
          <p:cNvSpPr/>
          <p:nvPr/>
        </p:nvSpPr>
        <p:spPr>
          <a:xfrm>
            <a:off x="309473" y="4176242"/>
            <a:ext cx="1422400" cy="658495"/>
          </a:xfrm>
          <a:custGeom>
            <a:avLst/>
            <a:gdLst/>
            <a:ahLst/>
            <a:cxnLst/>
            <a:rect l="l" t="t" r="r" b="b"/>
            <a:pathLst>
              <a:path w="1422400" h="658495">
                <a:moveTo>
                  <a:pt x="0" y="0"/>
                </a:moveTo>
                <a:lnTo>
                  <a:pt x="1421892" y="0"/>
                </a:lnTo>
                <a:lnTo>
                  <a:pt x="1421892" y="658367"/>
                </a:lnTo>
                <a:lnTo>
                  <a:pt x="0" y="658367"/>
                </a:lnTo>
                <a:lnTo>
                  <a:pt x="0" y="0"/>
                </a:lnTo>
                <a:close/>
              </a:path>
            </a:pathLst>
          </a:custGeom>
          <a:solidFill>
            <a:srgbClr val="231F20">
              <a:alpha val="19999"/>
            </a:srgbClr>
          </a:solidFill>
        </p:spPr>
        <p:txBody>
          <a:bodyPr wrap="square" lIns="0" tIns="0" rIns="0" bIns="0" rtlCol="0"/>
          <a:lstStyle/>
          <a:p>
            <a:endParaRPr/>
          </a:p>
        </p:txBody>
      </p:sp>
      <p:sp>
        <p:nvSpPr>
          <p:cNvPr id="37" name="object 37"/>
          <p:cNvSpPr/>
          <p:nvPr/>
        </p:nvSpPr>
        <p:spPr>
          <a:xfrm>
            <a:off x="359995" y="4226780"/>
            <a:ext cx="1270635" cy="503555"/>
          </a:xfrm>
          <a:custGeom>
            <a:avLst/>
            <a:gdLst/>
            <a:ahLst/>
            <a:cxnLst/>
            <a:rect l="l" t="t" r="r" b="b"/>
            <a:pathLst>
              <a:path w="1270635" h="503554">
                <a:moveTo>
                  <a:pt x="1234198" y="0"/>
                </a:moveTo>
                <a:lnTo>
                  <a:pt x="36004" y="0"/>
                </a:lnTo>
                <a:lnTo>
                  <a:pt x="15189" y="562"/>
                </a:lnTo>
                <a:lnTo>
                  <a:pt x="4500" y="4500"/>
                </a:lnTo>
                <a:lnTo>
                  <a:pt x="562" y="15189"/>
                </a:lnTo>
                <a:lnTo>
                  <a:pt x="0" y="36004"/>
                </a:lnTo>
                <a:lnTo>
                  <a:pt x="0" y="467461"/>
                </a:lnTo>
                <a:lnTo>
                  <a:pt x="562" y="488276"/>
                </a:lnTo>
                <a:lnTo>
                  <a:pt x="4500" y="498965"/>
                </a:lnTo>
                <a:lnTo>
                  <a:pt x="15189" y="502903"/>
                </a:lnTo>
                <a:lnTo>
                  <a:pt x="36004" y="503466"/>
                </a:lnTo>
                <a:lnTo>
                  <a:pt x="1234198" y="503466"/>
                </a:lnTo>
                <a:lnTo>
                  <a:pt x="1255013" y="502903"/>
                </a:lnTo>
                <a:lnTo>
                  <a:pt x="1265702" y="498965"/>
                </a:lnTo>
                <a:lnTo>
                  <a:pt x="1269640" y="488276"/>
                </a:lnTo>
                <a:lnTo>
                  <a:pt x="1270203" y="467461"/>
                </a:lnTo>
                <a:lnTo>
                  <a:pt x="1270203" y="36004"/>
                </a:lnTo>
                <a:lnTo>
                  <a:pt x="1269640" y="15189"/>
                </a:lnTo>
                <a:lnTo>
                  <a:pt x="1265702" y="4500"/>
                </a:lnTo>
                <a:lnTo>
                  <a:pt x="1255013" y="562"/>
                </a:lnTo>
                <a:lnTo>
                  <a:pt x="1234198" y="0"/>
                </a:lnTo>
                <a:close/>
              </a:path>
            </a:pathLst>
          </a:custGeom>
          <a:solidFill>
            <a:srgbClr val="00AEEF"/>
          </a:solidFill>
        </p:spPr>
        <p:txBody>
          <a:bodyPr wrap="square" lIns="0" tIns="0" rIns="0" bIns="0" rtlCol="0"/>
          <a:lstStyle/>
          <a:p>
            <a:endParaRPr/>
          </a:p>
        </p:txBody>
      </p:sp>
      <p:sp>
        <p:nvSpPr>
          <p:cNvPr id="38" name="object 38"/>
          <p:cNvSpPr txBox="1"/>
          <p:nvPr/>
        </p:nvSpPr>
        <p:spPr>
          <a:xfrm>
            <a:off x="419300" y="4298781"/>
            <a:ext cx="982344" cy="378460"/>
          </a:xfrm>
          <a:prstGeom prst="rect">
            <a:avLst/>
          </a:prstGeom>
        </p:spPr>
        <p:txBody>
          <a:bodyPr vert="horz" wrap="square" lIns="0" tIns="0" rIns="0" bIns="0" rtlCol="0">
            <a:spAutoFit/>
          </a:bodyPr>
          <a:lstStyle/>
          <a:p>
            <a:pPr marL="12700">
              <a:lnSpc>
                <a:spcPct val="100000"/>
              </a:lnSpc>
            </a:pPr>
            <a:r>
              <a:rPr sz="900" b="1" spc="15" dirty="0">
                <a:solidFill>
                  <a:srgbClr val="FFFFFF"/>
                </a:solidFill>
                <a:latin typeface="Arial"/>
                <a:cs typeface="Arial"/>
              </a:rPr>
              <a:t>Geiger </a:t>
            </a:r>
            <a:r>
              <a:rPr sz="900" b="1" spc="5" dirty="0">
                <a:solidFill>
                  <a:srgbClr val="FFFFFF"/>
                </a:solidFill>
                <a:latin typeface="Arial"/>
                <a:cs typeface="Arial"/>
              </a:rPr>
              <a:t>Group</a:t>
            </a:r>
            <a:r>
              <a:rPr sz="900" b="1" spc="-65" dirty="0">
                <a:solidFill>
                  <a:srgbClr val="FFFFFF"/>
                </a:solidFill>
                <a:latin typeface="Arial"/>
                <a:cs typeface="Arial"/>
              </a:rPr>
              <a:t> </a:t>
            </a:r>
            <a:r>
              <a:rPr sz="900" b="1" spc="-20" dirty="0">
                <a:solidFill>
                  <a:srgbClr val="FFFFFF"/>
                </a:solidFill>
                <a:latin typeface="Arial"/>
                <a:cs typeface="Arial"/>
              </a:rPr>
              <a:t>Vic</a:t>
            </a:r>
            <a:endParaRPr sz="900">
              <a:latin typeface="Arial"/>
              <a:cs typeface="Arial"/>
            </a:endParaRPr>
          </a:p>
          <a:p>
            <a:pPr marL="101600" indent="-88900">
              <a:lnSpc>
                <a:spcPct val="100000"/>
              </a:lnSpc>
              <a:spcBef>
                <a:spcPts val="565"/>
              </a:spcBef>
              <a:buChar char="•"/>
              <a:tabLst>
                <a:tab pos="102235" algn="l"/>
              </a:tabLst>
            </a:pPr>
            <a:r>
              <a:rPr sz="900" spc="15" dirty="0">
                <a:solidFill>
                  <a:srgbClr val="FFFFFF"/>
                </a:solidFill>
                <a:latin typeface="Tahoma"/>
                <a:cs typeface="Tahoma"/>
              </a:rPr>
              <a:t>Electrical</a:t>
            </a:r>
            <a:endParaRPr sz="900">
              <a:latin typeface="Tahoma"/>
              <a:cs typeface="Tahoma"/>
            </a:endParaRPr>
          </a:p>
        </p:txBody>
      </p:sp>
      <p:sp>
        <p:nvSpPr>
          <p:cNvPr id="39" name="object 39"/>
          <p:cNvSpPr/>
          <p:nvPr/>
        </p:nvSpPr>
        <p:spPr>
          <a:xfrm>
            <a:off x="1687664" y="2100465"/>
            <a:ext cx="1422400" cy="1115695"/>
          </a:xfrm>
          <a:custGeom>
            <a:avLst/>
            <a:gdLst/>
            <a:ahLst/>
            <a:cxnLst/>
            <a:rect l="l" t="t" r="r" b="b"/>
            <a:pathLst>
              <a:path w="1422400" h="1115695">
                <a:moveTo>
                  <a:pt x="0" y="0"/>
                </a:moveTo>
                <a:lnTo>
                  <a:pt x="1421891" y="0"/>
                </a:lnTo>
                <a:lnTo>
                  <a:pt x="1421891" y="1115568"/>
                </a:lnTo>
                <a:lnTo>
                  <a:pt x="0" y="1115568"/>
                </a:lnTo>
                <a:lnTo>
                  <a:pt x="0" y="0"/>
                </a:lnTo>
                <a:close/>
              </a:path>
            </a:pathLst>
          </a:custGeom>
          <a:solidFill>
            <a:srgbClr val="231F20">
              <a:alpha val="19999"/>
            </a:srgbClr>
          </a:solidFill>
        </p:spPr>
        <p:txBody>
          <a:bodyPr wrap="square" lIns="0" tIns="0" rIns="0" bIns="0" rtlCol="0"/>
          <a:lstStyle/>
          <a:p>
            <a:endParaRPr/>
          </a:p>
        </p:txBody>
      </p:sp>
      <p:sp>
        <p:nvSpPr>
          <p:cNvPr id="40" name="object 40"/>
          <p:cNvSpPr/>
          <p:nvPr/>
        </p:nvSpPr>
        <p:spPr>
          <a:xfrm>
            <a:off x="1738195" y="2151001"/>
            <a:ext cx="1270635" cy="963930"/>
          </a:xfrm>
          <a:custGeom>
            <a:avLst/>
            <a:gdLst/>
            <a:ahLst/>
            <a:cxnLst/>
            <a:rect l="l" t="t" r="r" b="b"/>
            <a:pathLst>
              <a:path w="1270635" h="963930">
                <a:moveTo>
                  <a:pt x="1234198" y="0"/>
                </a:moveTo>
                <a:lnTo>
                  <a:pt x="36004" y="0"/>
                </a:lnTo>
                <a:lnTo>
                  <a:pt x="15189" y="562"/>
                </a:lnTo>
                <a:lnTo>
                  <a:pt x="4500" y="4500"/>
                </a:lnTo>
                <a:lnTo>
                  <a:pt x="562" y="15189"/>
                </a:lnTo>
                <a:lnTo>
                  <a:pt x="0" y="36004"/>
                </a:lnTo>
                <a:lnTo>
                  <a:pt x="0" y="927646"/>
                </a:lnTo>
                <a:lnTo>
                  <a:pt x="562" y="948453"/>
                </a:lnTo>
                <a:lnTo>
                  <a:pt x="4500" y="959138"/>
                </a:lnTo>
                <a:lnTo>
                  <a:pt x="15189" y="963075"/>
                </a:lnTo>
                <a:lnTo>
                  <a:pt x="36004" y="963637"/>
                </a:lnTo>
                <a:lnTo>
                  <a:pt x="1234198" y="963637"/>
                </a:lnTo>
                <a:lnTo>
                  <a:pt x="1255013" y="963075"/>
                </a:lnTo>
                <a:lnTo>
                  <a:pt x="1265702" y="959138"/>
                </a:lnTo>
                <a:lnTo>
                  <a:pt x="1269640" y="948453"/>
                </a:lnTo>
                <a:lnTo>
                  <a:pt x="1270203" y="92764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41" name="object 41"/>
          <p:cNvSpPr txBox="1"/>
          <p:nvPr/>
        </p:nvSpPr>
        <p:spPr>
          <a:xfrm>
            <a:off x="2041211" y="2271702"/>
            <a:ext cx="666115" cy="306070"/>
          </a:xfrm>
          <a:prstGeom prst="rect">
            <a:avLst/>
          </a:prstGeom>
        </p:spPr>
        <p:txBody>
          <a:bodyPr vert="horz" wrap="square" lIns="0" tIns="0" rIns="0" bIns="0" rtlCol="0">
            <a:spAutoFit/>
          </a:bodyPr>
          <a:lstStyle/>
          <a:p>
            <a:pPr marL="79375" marR="5080" indent="-67310">
              <a:lnSpc>
                <a:spcPct val="100000"/>
              </a:lnSpc>
            </a:pPr>
            <a:r>
              <a:rPr sz="900" b="1" spc="15" dirty="0">
                <a:solidFill>
                  <a:srgbClr val="FFFFFF"/>
                </a:solidFill>
                <a:latin typeface="Arial"/>
                <a:cs typeface="Arial"/>
              </a:rPr>
              <a:t>Geiger</a:t>
            </a:r>
            <a:r>
              <a:rPr sz="900" b="1" spc="-65" dirty="0">
                <a:solidFill>
                  <a:srgbClr val="FFFFFF"/>
                </a:solidFill>
                <a:latin typeface="Arial"/>
                <a:cs typeface="Arial"/>
              </a:rPr>
              <a:t> </a:t>
            </a:r>
            <a:r>
              <a:rPr sz="900" b="1" spc="-10" dirty="0">
                <a:solidFill>
                  <a:srgbClr val="FFFFFF"/>
                </a:solidFill>
                <a:latin typeface="Arial"/>
                <a:cs typeface="Arial"/>
              </a:rPr>
              <a:t>Fuel  </a:t>
            </a:r>
            <a:r>
              <a:rPr sz="900" b="1" spc="-20" dirty="0">
                <a:solidFill>
                  <a:srgbClr val="FFFFFF"/>
                </a:solidFill>
                <a:latin typeface="Arial"/>
                <a:cs typeface="Arial"/>
              </a:rPr>
              <a:t>Solutions</a:t>
            </a:r>
            <a:endParaRPr sz="900">
              <a:latin typeface="Arial"/>
              <a:cs typeface="Arial"/>
            </a:endParaRPr>
          </a:p>
        </p:txBody>
      </p:sp>
      <p:sp>
        <p:nvSpPr>
          <p:cNvPr id="42" name="object 42"/>
          <p:cNvSpPr txBox="1"/>
          <p:nvPr/>
        </p:nvSpPr>
        <p:spPr>
          <a:xfrm>
            <a:off x="1833500" y="2618022"/>
            <a:ext cx="790575" cy="443230"/>
          </a:xfrm>
          <a:prstGeom prst="rect">
            <a:avLst/>
          </a:prstGeom>
        </p:spPr>
        <p:txBody>
          <a:bodyPr vert="horz" wrap="square" lIns="0" tIns="0" rIns="0" bIns="0" rtlCol="0">
            <a:spAutoFit/>
          </a:bodyPr>
          <a:lstStyle/>
          <a:p>
            <a:pPr marL="101600" indent="-88900">
              <a:lnSpc>
                <a:spcPct val="100000"/>
              </a:lnSpc>
              <a:buChar char="•"/>
              <a:tabLst>
                <a:tab pos="102235" algn="l"/>
              </a:tabLst>
            </a:pPr>
            <a:r>
              <a:rPr sz="900" spc="25" dirty="0">
                <a:solidFill>
                  <a:srgbClr val="FFFFFF"/>
                </a:solidFill>
                <a:latin typeface="Tahoma"/>
                <a:cs typeface="Tahoma"/>
              </a:rPr>
              <a:t>Construction</a:t>
            </a:r>
            <a:endParaRPr sz="900">
              <a:latin typeface="Tahoma"/>
              <a:cs typeface="Tahoma"/>
            </a:endParaRPr>
          </a:p>
          <a:p>
            <a:pPr marL="101600" indent="-88900">
              <a:lnSpc>
                <a:spcPct val="100000"/>
              </a:lnSpc>
              <a:buChar char="•"/>
              <a:tabLst>
                <a:tab pos="102235" algn="l"/>
              </a:tabLst>
            </a:pPr>
            <a:r>
              <a:rPr sz="900" spc="15" dirty="0">
                <a:solidFill>
                  <a:srgbClr val="FFFFFF"/>
                </a:solidFill>
                <a:latin typeface="Tahoma"/>
                <a:cs typeface="Tahoma"/>
              </a:rPr>
              <a:t>Service</a:t>
            </a:r>
            <a:endParaRPr sz="900">
              <a:latin typeface="Tahoma"/>
              <a:cs typeface="Tahoma"/>
            </a:endParaRPr>
          </a:p>
          <a:p>
            <a:pPr marL="101600" indent="-88900">
              <a:lnSpc>
                <a:spcPct val="100000"/>
              </a:lnSpc>
              <a:buChar char="•"/>
              <a:tabLst>
                <a:tab pos="102235" algn="l"/>
              </a:tabLst>
            </a:pPr>
            <a:r>
              <a:rPr sz="900" spc="15" dirty="0">
                <a:solidFill>
                  <a:srgbClr val="FFFFFF"/>
                </a:solidFill>
                <a:latin typeface="Tahoma"/>
                <a:cs typeface="Tahoma"/>
              </a:rPr>
              <a:t>Maintenance</a:t>
            </a:r>
            <a:endParaRPr sz="900">
              <a:latin typeface="Tahoma"/>
              <a:cs typeface="Tahoma"/>
            </a:endParaRPr>
          </a:p>
        </p:txBody>
      </p:sp>
      <p:sp>
        <p:nvSpPr>
          <p:cNvPr id="43" name="object 43"/>
          <p:cNvSpPr/>
          <p:nvPr/>
        </p:nvSpPr>
        <p:spPr>
          <a:xfrm>
            <a:off x="3065868" y="2100871"/>
            <a:ext cx="1378585" cy="535305"/>
          </a:xfrm>
          <a:custGeom>
            <a:avLst/>
            <a:gdLst/>
            <a:ahLst/>
            <a:cxnLst/>
            <a:rect l="l" t="t" r="r" b="b"/>
            <a:pathLst>
              <a:path w="1378585" h="535305">
                <a:moveTo>
                  <a:pt x="0" y="534924"/>
                </a:moveTo>
                <a:lnTo>
                  <a:pt x="1378204" y="534924"/>
                </a:lnTo>
                <a:lnTo>
                  <a:pt x="1378204" y="0"/>
                </a:lnTo>
                <a:lnTo>
                  <a:pt x="0" y="0"/>
                </a:lnTo>
                <a:lnTo>
                  <a:pt x="0" y="534924"/>
                </a:lnTo>
                <a:close/>
              </a:path>
            </a:pathLst>
          </a:custGeom>
          <a:solidFill>
            <a:srgbClr val="231F20">
              <a:alpha val="19999"/>
            </a:srgbClr>
          </a:solidFill>
        </p:spPr>
        <p:txBody>
          <a:bodyPr wrap="square" lIns="0" tIns="0" rIns="0" bIns="0" rtlCol="0"/>
          <a:lstStyle/>
          <a:p>
            <a:endParaRPr/>
          </a:p>
        </p:txBody>
      </p:sp>
      <p:sp>
        <p:nvSpPr>
          <p:cNvPr id="44" name="object 44"/>
          <p:cNvSpPr/>
          <p:nvPr/>
        </p:nvSpPr>
        <p:spPr>
          <a:xfrm>
            <a:off x="3116395" y="2151410"/>
            <a:ext cx="1270635" cy="382905"/>
          </a:xfrm>
          <a:custGeom>
            <a:avLst/>
            <a:gdLst/>
            <a:ahLst/>
            <a:cxnLst/>
            <a:rect l="l" t="t" r="r" b="b"/>
            <a:pathLst>
              <a:path w="1270635" h="382905">
                <a:moveTo>
                  <a:pt x="1234198" y="0"/>
                </a:moveTo>
                <a:lnTo>
                  <a:pt x="36004" y="0"/>
                </a:lnTo>
                <a:lnTo>
                  <a:pt x="15189" y="562"/>
                </a:lnTo>
                <a:lnTo>
                  <a:pt x="4500" y="4500"/>
                </a:lnTo>
                <a:lnTo>
                  <a:pt x="562" y="15189"/>
                </a:lnTo>
                <a:lnTo>
                  <a:pt x="0" y="36004"/>
                </a:lnTo>
                <a:lnTo>
                  <a:pt x="0" y="346481"/>
                </a:lnTo>
                <a:lnTo>
                  <a:pt x="562" y="367296"/>
                </a:lnTo>
                <a:lnTo>
                  <a:pt x="4500" y="377985"/>
                </a:lnTo>
                <a:lnTo>
                  <a:pt x="15189" y="381923"/>
                </a:lnTo>
                <a:lnTo>
                  <a:pt x="36004" y="382485"/>
                </a:lnTo>
                <a:lnTo>
                  <a:pt x="1234198" y="382485"/>
                </a:lnTo>
                <a:lnTo>
                  <a:pt x="1255013" y="381923"/>
                </a:lnTo>
                <a:lnTo>
                  <a:pt x="1265702" y="377985"/>
                </a:lnTo>
                <a:lnTo>
                  <a:pt x="1269640" y="367296"/>
                </a:lnTo>
                <a:lnTo>
                  <a:pt x="1270203" y="346481"/>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45" name="object 45"/>
          <p:cNvSpPr txBox="1"/>
          <p:nvPr/>
        </p:nvSpPr>
        <p:spPr>
          <a:xfrm>
            <a:off x="3441739" y="2264910"/>
            <a:ext cx="619760" cy="168910"/>
          </a:xfrm>
          <a:prstGeom prst="rect">
            <a:avLst/>
          </a:prstGeom>
        </p:spPr>
        <p:txBody>
          <a:bodyPr vert="horz" wrap="square" lIns="0" tIns="0" rIns="0" bIns="0" rtlCol="0">
            <a:spAutoFit/>
          </a:bodyPr>
          <a:lstStyle/>
          <a:p>
            <a:pPr marL="12700">
              <a:lnSpc>
                <a:spcPct val="100000"/>
              </a:lnSpc>
            </a:pPr>
            <a:r>
              <a:rPr sz="900" b="1" spc="-10" dirty="0">
                <a:solidFill>
                  <a:srgbClr val="FFFFFF"/>
                </a:solidFill>
                <a:latin typeface="Arial"/>
                <a:cs typeface="Arial"/>
              </a:rPr>
              <a:t>Tuff</a:t>
            </a:r>
            <a:r>
              <a:rPr sz="900" b="1" spc="-75" dirty="0">
                <a:solidFill>
                  <a:srgbClr val="FFFFFF"/>
                </a:solidFill>
                <a:latin typeface="Arial"/>
                <a:cs typeface="Arial"/>
              </a:rPr>
              <a:t> </a:t>
            </a:r>
            <a:r>
              <a:rPr sz="900" b="1" spc="5" dirty="0">
                <a:solidFill>
                  <a:srgbClr val="FFFFFF"/>
                </a:solidFill>
                <a:latin typeface="Arial"/>
                <a:cs typeface="Arial"/>
              </a:rPr>
              <a:t>Group</a:t>
            </a:r>
            <a:endParaRPr sz="900">
              <a:latin typeface="Arial"/>
              <a:cs typeface="Arial"/>
            </a:endParaRPr>
          </a:p>
        </p:txBody>
      </p:sp>
      <p:sp>
        <p:nvSpPr>
          <p:cNvPr id="46" name="object 46"/>
          <p:cNvSpPr/>
          <p:nvPr/>
        </p:nvSpPr>
        <p:spPr>
          <a:xfrm>
            <a:off x="7194118" y="2094115"/>
            <a:ext cx="1591310" cy="548640"/>
          </a:xfrm>
          <a:custGeom>
            <a:avLst/>
            <a:gdLst/>
            <a:ahLst/>
            <a:cxnLst/>
            <a:rect l="l" t="t" r="r" b="b"/>
            <a:pathLst>
              <a:path w="1591309" h="548639">
                <a:moveTo>
                  <a:pt x="0" y="0"/>
                </a:moveTo>
                <a:lnTo>
                  <a:pt x="1591055" y="0"/>
                </a:lnTo>
                <a:lnTo>
                  <a:pt x="1591055" y="548639"/>
                </a:lnTo>
                <a:lnTo>
                  <a:pt x="0" y="548639"/>
                </a:lnTo>
                <a:lnTo>
                  <a:pt x="0" y="0"/>
                </a:lnTo>
                <a:close/>
              </a:path>
            </a:pathLst>
          </a:custGeom>
          <a:solidFill>
            <a:srgbClr val="231F20">
              <a:alpha val="19999"/>
            </a:srgbClr>
          </a:solidFill>
        </p:spPr>
        <p:txBody>
          <a:bodyPr wrap="square" lIns="0" tIns="0" rIns="0" bIns="0" rtlCol="0"/>
          <a:lstStyle/>
          <a:p>
            <a:endParaRPr/>
          </a:p>
        </p:txBody>
      </p:sp>
      <p:sp>
        <p:nvSpPr>
          <p:cNvPr id="47" name="object 47"/>
          <p:cNvSpPr/>
          <p:nvPr/>
        </p:nvSpPr>
        <p:spPr>
          <a:xfrm>
            <a:off x="7250995" y="2151001"/>
            <a:ext cx="1427480" cy="383540"/>
          </a:xfrm>
          <a:custGeom>
            <a:avLst/>
            <a:gdLst/>
            <a:ahLst/>
            <a:cxnLst/>
            <a:rect l="l" t="t" r="r" b="b"/>
            <a:pathLst>
              <a:path w="1427479" h="383539">
                <a:moveTo>
                  <a:pt x="1391310" y="0"/>
                </a:moveTo>
                <a:lnTo>
                  <a:pt x="36004" y="0"/>
                </a:lnTo>
                <a:lnTo>
                  <a:pt x="15189" y="562"/>
                </a:lnTo>
                <a:lnTo>
                  <a:pt x="4500" y="4500"/>
                </a:lnTo>
                <a:lnTo>
                  <a:pt x="562" y="15189"/>
                </a:lnTo>
                <a:lnTo>
                  <a:pt x="0" y="36004"/>
                </a:lnTo>
                <a:lnTo>
                  <a:pt x="0" y="347294"/>
                </a:lnTo>
                <a:lnTo>
                  <a:pt x="562" y="368109"/>
                </a:lnTo>
                <a:lnTo>
                  <a:pt x="4500" y="378798"/>
                </a:lnTo>
                <a:lnTo>
                  <a:pt x="15189" y="382736"/>
                </a:lnTo>
                <a:lnTo>
                  <a:pt x="36004" y="383298"/>
                </a:lnTo>
                <a:lnTo>
                  <a:pt x="1391310" y="383298"/>
                </a:lnTo>
                <a:lnTo>
                  <a:pt x="1412118" y="382736"/>
                </a:lnTo>
                <a:lnTo>
                  <a:pt x="1422803" y="378798"/>
                </a:lnTo>
                <a:lnTo>
                  <a:pt x="1426739" y="368109"/>
                </a:lnTo>
                <a:lnTo>
                  <a:pt x="1427302" y="347294"/>
                </a:lnTo>
                <a:lnTo>
                  <a:pt x="1427302" y="36004"/>
                </a:lnTo>
                <a:lnTo>
                  <a:pt x="1426739" y="15189"/>
                </a:lnTo>
                <a:lnTo>
                  <a:pt x="1422803" y="4500"/>
                </a:lnTo>
                <a:lnTo>
                  <a:pt x="1412118" y="562"/>
                </a:lnTo>
                <a:lnTo>
                  <a:pt x="1391310" y="0"/>
                </a:lnTo>
                <a:close/>
              </a:path>
            </a:pathLst>
          </a:custGeom>
          <a:solidFill>
            <a:srgbClr val="FFFFFF"/>
          </a:solidFill>
        </p:spPr>
        <p:txBody>
          <a:bodyPr wrap="square" lIns="0" tIns="0" rIns="0" bIns="0" rtlCol="0"/>
          <a:lstStyle/>
          <a:p>
            <a:endParaRPr/>
          </a:p>
        </p:txBody>
      </p:sp>
      <p:sp>
        <p:nvSpPr>
          <p:cNvPr id="48" name="object 48"/>
          <p:cNvSpPr txBox="1"/>
          <p:nvPr/>
        </p:nvSpPr>
        <p:spPr>
          <a:xfrm>
            <a:off x="7371723" y="2258151"/>
            <a:ext cx="1186180" cy="168910"/>
          </a:xfrm>
          <a:prstGeom prst="rect">
            <a:avLst/>
          </a:prstGeom>
        </p:spPr>
        <p:txBody>
          <a:bodyPr vert="horz" wrap="square" lIns="0" tIns="0" rIns="0" bIns="0" rtlCol="0">
            <a:spAutoFit/>
          </a:bodyPr>
          <a:lstStyle/>
          <a:p>
            <a:pPr marL="12700">
              <a:lnSpc>
                <a:spcPct val="100000"/>
              </a:lnSpc>
            </a:pPr>
            <a:r>
              <a:rPr sz="900" b="1" dirty="0">
                <a:solidFill>
                  <a:srgbClr val="0089CF"/>
                </a:solidFill>
                <a:latin typeface="Arial"/>
                <a:cs typeface="Arial"/>
              </a:rPr>
              <a:t>Future</a:t>
            </a:r>
            <a:r>
              <a:rPr sz="900" b="1" spc="-65" dirty="0">
                <a:solidFill>
                  <a:srgbClr val="0089CF"/>
                </a:solidFill>
                <a:latin typeface="Arial"/>
                <a:cs typeface="Arial"/>
              </a:rPr>
              <a:t> </a:t>
            </a:r>
            <a:r>
              <a:rPr sz="900" b="1" spc="-10" dirty="0">
                <a:solidFill>
                  <a:srgbClr val="0089CF"/>
                </a:solidFill>
                <a:latin typeface="Arial"/>
                <a:cs typeface="Arial"/>
              </a:rPr>
              <a:t>Acquisitions...</a:t>
            </a:r>
            <a:endParaRPr sz="900">
              <a:latin typeface="Arial"/>
              <a:cs typeface="Arial"/>
            </a:endParaRPr>
          </a:p>
        </p:txBody>
      </p:sp>
      <p:sp>
        <p:nvSpPr>
          <p:cNvPr id="49" name="object 49"/>
          <p:cNvSpPr/>
          <p:nvPr/>
        </p:nvSpPr>
        <p:spPr>
          <a:xfrm>
            <a:off x="7250995" y="2151001"/>
            <a:ext cx="1427480" cy="383540"/>
          </a:xfrm>
          <a:custGeom>
            <a:avLst/>
            <a:gdLst/>
            <a:ahLst/>
            <a:cxnLst/>
            <a:rect l="l" t="t" r="r" b="b"/>
            <a:pathLst>
              <a:path w="1427479" h="383539">
                <a:moveTo>
                  <a:pt x="36004" y="0"/>
                </a:moveTo>
                <a:lnTo>
                  <a:pt x="15189" y="562"/>
                </a:lnTo>
                <a:lnTo>
                  <a:pt x="4500" y="4500"/>
                </a:lnTo>
                <a:lnTo>
                  <a:pt x="562" y="15189"/>
                </a:lnTo>
                <a:lnTo>
                  <a:pt x="0" y="36004"/>
                </a:lnTo>
                <a:lnTo>
                  <a:pt x="0" y="347294"/>
                </a:lnTo>
                <a:lnTo>
                  <a:pt x="562" y="368109"/>
                </a:lnTo>
                <a:lnTo>
                  <a:pt x="4500" y="378798"/>
                </a:lnTo>
                <a:lnTo>
                  <a:pt x="15189" y="382736"/>
                </a:lnTo>
                <a:lnTo>
                  <a:pt x="36004" y="383298"/>
                </a:lnTo>
                <a:lnTo>
                  <a:pt x="1391310" y="383298"/>
                </a:lnTo>
                <a:lnTo>
                  <a:pt x="1412118" y="382736"/>
                </a:lnTo>
                <a:lnTo>
                  <a:pt x="1422803" y="378798"/>
                </a:lnTo>
                <a:lnTo>
                  <a:pt x="1426739" y="368109"/>
                </a:lnTo>
                <a:lnTo>
                  <a:pt x="1427302" y="347294"/>
                </a:lnTo>
                <a:lnTo>
                  <a:pt x="1427302" y="36004"/>
                </a:lnTo>
                <a:lnTo>
                  <a:pt x="1426739" y="15189"/>
                </a:lnTo>
                <a:lnTo>
                  <a:pt x="1422803" y="4500"/>
                </a:lnTo>
                <a:lnTo>
                  <a:pt x="1412118" y="562"/>
                </a:lnTo>
                <a:lnTo>
                  <a:pt x="1391310" y="0"/>
                </a:lnTo>
                <a:lnTo>
                  <a:pt x="36004" y="0"/>
                </a:lnTo>
                <a:close/>
              </a:path>
            </a:pathLst>
          </a:custGeom>
          <a:ln w="12700">
            <a:solidFill>
              <a:srgbClr val="0089CF"/>
            </a:solidFill>
          </a:ln>
        </p:spPr>
        <p:txBody>
          <a:bodyPr wrap="square" lIns="0" tIns="0" rIns="0" bIns="0" rtlCol="0"/>
          <a:lstStyle/>
          <a:p>
            <a:endParaRPr/>
          </a:p>
        </p:txBody>
      </p:sp>
      <p:sp>
        <p:nvSpPr>
          <p:cNvPr id="50" name="object 50"/>
          <p:cNvSpPr/>
          <p:nvPr/>
        </p:nvSpPr>
        <p:spPr>
          <a:xfrm>
            <a:off x="7200468" y="528916"/>
            <a:ext cx="1422400" cy="512445"/>
          </a:xfrm>
          <a:custGeom>
            <a:avLst/>
            <a:gdLst/>
            <a:ahLst/>
            <a:cxnLst/>
            <a:rect l="l" t="t" r="r" b="b"/>
            <a:pathLst>
              <a:path w="1422400" h="512444">
                <a:moveTo>
                  <a:pt x="0" y="0"/>
                </a:moveTo>
                <a:lnTo>
                  <a:pt x="1421892" y="0"/>
                </a:lnTo>
                <a:lnTo>
                  <a:pt x="1421892" y="512063"/>
                </a:lnTo>
                <a:lnTo>
                  <a:pt x="0" y="512063"/>
                </a:lnTo>
                <a:lnTo>
                  <a:pt x="0" y="0"/>
                </a:lnTo>
                <a:close/>
              </a:path>
            </a:pathLst>
          </a:custGeom>
          <a:solidFill>
            <a:srgbClr val="231F20">
              <a:alpha val="19999"/>
            </a:srgbClr>
          </a:solidFill>
        </p:spPr>
        <p:txBody>
          <a:bodyPr wrap="square" lIns="0" tIns="0" rIns="0" bIns="0" rtlCol="0"/>
          <a:lstStyle/>
          <a:p>
            <a:endParaRPr/>
          </a:p>
        </p:txBody>
      </p:sp>
      <p:sp>
        <p:nvSpPr>
          <p:cNvPr id="51" name="object 51"/>
          <p:cNvSpPr/>
          <p:nvPr/>
        </p:nvSpPr>
        <p:spPr>
          <a:xfrm>
            <a:off x="7250995" y="579450"/>
            <a:ext cx="1270635" cy="359410"/>
          </a:xfrm>
          <a:custGeom>
            <a:avLst/>
            <a:gdLst/>
            <a:ahLst/>
            <a:cxnLst/>
            <a:rect l="l" t="t" r="r" b="b"/>
            <a:pathLst>
              <a:path w="1270634" h="359409">
                <a:moveTo>
                  <a:pt x="1234198" y="0"/>
                </a:moveTo>
                <a:lnTo>
                  <a:pt x="36004" y="0"/>
                </a:lnTo>
                <a:lnTo>
                  <a:pt x="15189" y="562"/>
                </a:lnTo>
                <a:lnTo>
                  <a:pt x="4500" y="4500"/>
                </a:lnTo>
                <a:lnTo>
                  <a:pt x="562" y="15189"/>
                </a:lnTo>
                <a:lnTo>
                  <a:pt x="0" y="36004"/>
                </a:lnTo>
                <a:lnTo>
                  <a:pt x="0" y="323392"/>
                </a:lnTo>
                <a:lnTo>
                  <a:pt x="562" y="344207"/>
                </a:lnTo>
                <a:lnTo>
                  <a:pt x="4500" y="354896"/>
                </a:lnTo>
                <a:lnTo>
                  <a:pt x="15189" y="358834"/>
                </a:lnTo>
                <a:lnTo>
                  <a:pt x="36004" y="359397"/>
                </a:lnTo>
                <a:lnTo>
                  <a:pt x="1234198" y="359397"/>
                </a:lnTo>
                <a:lnTo>
                  <a:pt x="1255013" y="358834"/>
                </a:lnTo>
                <a:lnTo>
                  <a:pt x="1265702" y="354896"/>
                </a:lnTo>
                <a:lnTo>
                  <a:pt x="1269640" y="344207"/>
                </a:lnTo>
                <a:lnTo>
                  <a:pt x="1270203" y="323392"/>
                </a:lnTo>
                <a:lnTo>
                  <a:pt x="1270203" y="36004"/>
                </a:lnTo>
                <a:lnTo>
                  <a:pt x="1269640" y="15189"/>
                </a:lnTo>
                <a:lnTo>
                  <a:pt x="1265702" y="4500"/>
                </a:lnTo>
                <a:lnTo>
                  <a:pt x="1255013" y="562"/>
                </a:lnTo>
                <a:lnTo>
                  <a:pt x="1234198" y="0"/>
                </a:lnTo>
                <a:close/>
              </a:path>
            </a:pathLst>
          </a:custGeom>
          <a:solidFill>
            <a:srgbClr val="97999C"/>
          </a:solidFill>
        </p:spPr>
        <p:txBody>
          <a:bodyPr wrap="square" lIns="0" tIns="0" rIns="0" bIns="0" rtlCol="0"/>
          <a:lstStyle/>
          <a:p>
            <a:endParaRPr/>
          </a:p>
        </p:txBody>
      </p:sp>
      <p:sp>
        <p:nvSpPr>
          <p:cNvPr id="52" name="object 52"/>
          <p:cNvSpPr txBox="1"/>
          <p:nvPr/>
        </p:nvSpPr>
        <p:spPr>
          <a:xfrm>
            <a:off x="7200468" y="528916"/>
            <a:ext cx="1422400" cy="512445"/>
          </a:xfrm>
          <a:prstGeom prst="rect">
            <a:avLst/>
          </a:prstGeom>
        </p:spPr>
        <p:txBody>
          <a:bodyPr vert="horz" wrap="square" lIns="0" tIns="5080" rIns="0" bIns="0" rtlCol="0">
            <a:spAutoFit/>
          </a:bodyPr>
          <a:lstStyle/>
          <a:p>
            <a:pPr>
              <a:lnSpc>
                <a:spcPct val="100000"/>
              </a:lnSpc>
              <a:spcBef>
                <a:spcPts val="40"/>
              </a:spcBef>
            </a:pPr>
            <a:endParaRPr sz="1150">
              <a:latin typeface="Times New Roman"/>
              <a:cs typeface="Times New Roman"/>
            </a:endParaRPr>
          </a:p>
          <a:p>
            <a:pPr marL="459105">
              <a:lnSpc>
                <a:spcPct val="100000"/>
              </a:lnSpc>
            </a:pPr>
            <a:r>
              <a:rPr sz="900" b="1" spc="-5" dirty="0">
                <a:solidFill>
                  <a:srgbClr val="FFFFFF"/>
                </a:solidFill>
                <a:latin typeface="Arial"/>
                <a:cs typeface="Arial"/>
              </a:rPr>
              <a:t>Aviation</a:t>
            </a:r>
            <a:endParaRPr sz="900">
              <a:latin typeface="Arial"/>
              <a:cs typeface="Arial"/>
            </a:endParaRPr>
          </a:p>
        </p:txBody>
      </p:sp>
      <p:sp>
        <p:nvSpPr>
          <p:cNvPr id="53" name="object 53"/>
          <p:cNvSpPr/>
          <p:nvPr/>
        </p:nvSpPr>
        <p:spPr>
          <a:xfrm>
            <a:off x="4444072" y="2100465"/>
            <a:ext cx="1378585" cy="978535"/>
          </a:xfrm>
          <a:custGeom>
            <a:avLst/>
            <a:gdLst/>
            <a:ahLst/>
            <a:cxnLst/>
            <a:rect l="l" t="t" r="r" b="b"/>
            <a:pathLst>
              <a:path w="1378585" h="978535">
                <a:moveTo>
                  <a:pt x="0" y="978408"/>
                </a:moveTo>
                <a:lnTo>
                  <a:pt x="1378191" y="978408"/>
                </a:lnTo>
                <a:lnTo>
                  <a:pt x="1378191" y="0"/>
                </a:lnTo>
                <a:lnTo>
                  <a:pt x="0" y="0"/>
                </a:lnTo>
                <a:lnTo>
                  <a:pt x="0" y="978408"/>
                </a:lnTo>
                <a:close/>
              </a:path>
            </a:pathLst>
          </a:custGeom>
          <a:solidFill>
            <a:srgbClr val="231F20">
              <a:alpha val="19999"/>
            </a:srgbClr>
          </a:solidFill>
        </p:spPr>
        <p:txBody>
          <a:bodyPr wrap="square" lIns="0" tIns="0" rIns="0" bIns="0" rtlCol="0"/>
          <a:lstStyle/>
          <a:p>
            <a:endParaRPr/>
          </a:p>
        </p:txBody>
      </p:sp>
      <p:sp>
        <p:nvSpPr>
          <p:cNvPr id="54" name="object 54"/>
          <p:cNvSpPr/>
          <p:nvPr/>
        </p:nvSpPr>
        <p:spPr>
          <a:xfrm>
            <a:off x="4494596" y="2151001"/>
            <a:ext cx="1270635" cy="826769"/>
          </a:xfrm>
          <a:custGeom>
            <a:avLst/>
            <a:gdLst/>
            <a:ahLst/>
            <a:cxnLst/>
            <a:rect l="l" t="t" r="r" b="b"/>
            <a:pathLst>
              <a:path w="1270635" h="826769">
                <a:moveTo>
                  <a:pt x="1234198" y="0"/>
                </a:moveTo>
                <a:lnTo>
                  <a:pt x="36004" y="0"/>
                </a:lnTo>
                <a:lnTo>
                  <a:pt x="15189" y="562"/>
                </a:lnTo>
                <a:lnTo>
                  <a:pt x="4500" y="4500"/>
                </a:lnTo>
                <a:lnTo>
                  <a:pt x="562" y="15189"/>
                </a:lnTo>
                <a:lnTo>
                  <a:pt x="0" y="36004"/>
                </a:lnTo>
                <a:lnTo>
                  <a:pt x="0" y="790486"/>
                </a:lnTo>
                <a:lnTo>
                  <a:pt x="562" y="811293"/>
                </a:lnTo>
                <a:lnTo>
                  <a:pt x="4500" y="821978"/>
                </a:lnTo>
                <a:lnTo>
                  <a:pt x="15189" y="825915"/>
                </a:lnTo>
                <a:lnTo>
                  <a:pt x="36004" y="826477"/>
                </a:lnTo>
                <a:lnTo>
                  <a:pt x="1234198" y="826477"/>
                </a:lnTo>
                <a:lnTo>
                  <a:pt x="1255013" y="825915"/>
                </a:lnTo>
                <a:lnTo>
                  <a:pt x="1265702" y="821978"/>
                </a:lnTo>
                <a:lnTo>
                  <a:pt x="1269640" y="811293"/>
                </a:lnTo>
                <a:lnTo>
                  <a:pt x="1270203" y="79048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55" name="object 55"/>
          <p:cNvSpPr txBox="1"/>
          <p:nvPr/>
        </p:nvSpPr>
        <p:spPr>
          <a:xfrm>
            <a:off x="4818993" y="2271702"/>
            <a:ext cx="621665" cy="168910"/>
          </a:xfrm>
          <a:prstGeom prst="rect">
            <a:avLst/>
          </a:prstGeom>
        </p:spPr>
        <p:txBody>
          <a:bodyPr vert="horz" wrap="square" lIns="0" tIns="0" rIns="0" bIns="0" rtlCol="0">
            <a:spAutoFit/>
          </a:bodyPr>
          <a:lstStyle/>
          <a:p>
            <a:pPr marL="12700">
              <a:lnSpc>
                <a:spcPct val="100000"/>
              </a:lnSpc>
            </a:pPr>
            <a:r>
              <a:rPr sz="900" b="1" spc="-25" dirty="0">
                <a:solidFill>
                  <a:srgbClr val="FFFFFF"/>
                </a:solidFill>
                <a:latin typeface="Arial"/>
                <a:cs typeface="Arial"/>
              </a:rPr>
              <a:t>Sanki</a:t>
            </a:r>
            <a:r>
              <a:rPr sz="900" b="1" spc="-55" dirty="0">
                <a:solidFill>
                  <a:srgbClr val="FFFFFF"/>
                </a:solidFill>
                <a:latin typeface="Arial"/>
                <a:cs typeface="Arial"/>
              </a:rPr>
              <a:t> </a:t>
            </a:r>
            <a:r>
              <a:rPr sz="900" b="1" spc="-40" dirty="0">
                <a:solidFill>
                  <a:srgbClr val="FFFFFF"/>
                </a:solidFill>
                <a:latin typeface="Arial"/>
                <a:cs typeface="Arial"/>
              </a:rPr>
              <a:t>(Aus)</a:t>
            </a:r>
            <a:endParaRPr sz="900">
              <a:latin typeface="Arial"/>
              <a:cs typeface="Arial"/>
            </a:endParaRPr>
          </a:p>
        </p:txBody>
      </p:sp>
      <p:sp>
        <p:nvSpPr>
          <p:cNvPr id="56" name="object 56"/>
          <p:cNvSpPr txBox="1"/>
          <p:nvPr/>
        </p:nvSpPr>
        <p:spPr>
          <a:xfrm>
            <a:off x="4589900" y="2480862"/>
            <a:ext cx="969644" cy="443230"/>
          </a:xfrm>
          <a:prstGeom prst="rect">
            <a:avLst/>
          </a:prstGeom>
        </p:spPr>
        <p:txBody>
          <a:bodyPr vert="horz" wrap="square" lIns="0" tIns="0" rIns="0" bIns="0" rtlCol="0">
            <a:spAutoFit/>
          </a:bodyPr>
          <a:lstStyle/>
          <a:p>
            <a:pPr marL="101600" marR="5080" indent="-88900">
              <a:lnSpc>
                <a:spcPct val="100000"/>
              </a:lnSpc>
              <a:buChar char="•"/>
              <a:tabLst>
                <a:tab pos="102235" algn="l"/>
              </a:tabLst>
            </a:pPr>
            <a:r>
              <a:rPr sz="900" spc="15" dirty="0">
                <a:solidFill>
                  <a:srgbClr val="FFFFFF"/>
                </a:solidFill>
                <a:latin typeface="Tahoma"/>
                <a:cs typeface="Tahoma"/>
              </a:rPr>
              <a:t>Fuel delivery  </a:t>
            </a:r>
            <a:r>
              <a:rPr sz="900" spc="20" dirty="0">
                <a:solidFill>
                  <a:srgbClr val="FFFFFF"/>
                </a:solidFill>
                <a:latin typeface="Tahoma"/>
                <a:cs typeface="Tahoma"/>
              </a:rPr>
              <a:t>devices </a:t>
            </a:r>
            <a:r>
              <a:rPr sz="900" dirty="0">
                <a:solidFill>
                  <a:srgbClr val="FFFFFF"/>
                </a:solidFill>
                <a:latin typeface="Tahoma"/>
                <a:cs typeface="Tahoma"/>
              </a:rPr>
              <a:t>for</a:t>
            </a:r>
            <a:r>
              <a:rPr sz="900" spc="-155" dirty="0">
                <a:solidFill>
                  <a:srgbClr val="FFFFFF"/>
                </a:solidFill>
                <a:latin typeface="Tahoma"/>
                <a:cs typeface="Tahoma"/>
              </a:rPr>
              <a:t> </a:t>
            </a:r>
            <a:r>
              <a:rPr sz="900" spc="5" dirty="0">
                <a:solidFill>
                  <a:srgbClr val="FFFFFF"/>
                </a:solidFill>
                <a:latin typeface="Tahoma"/>
                <a:cs typeface="Tahoma"/>
              </a:rPr>
              <a:t>retail  </a:t>
            </a:r>
            <a:r>
              <a:rPr sz="900" spc="10" dirty="0">
                <a:solidFill>
                  <a:srgbClr val="FFFFFF"/>
                </a:solidFill>
                <a:latin typeface="Tahoma"/>
                <a:cs typeface="Tahoma"/>
              </a:rPr>
              <a:t>fuel</a:t>
            </a:r>
            <a:r>
              <a:rPr sz="900" spc="-135" dirty="0">
                <a:solidFill>
                  <a:srgbClr val="FFFFFF"/>
                </a:solidFill>
                <a:latin typeface="Tahoma"/>
                <a:cs typeface="Tahoma"/>
              </a:rPr>
              <a:t> </a:t>
            </a:r>
            <a:r>
              <a:rPr sz="900" spc="15" dirty="0">
                <a:solidFill>
                  <a:srgbClr val="FFFFFF"/>
                </a:solidFill>
                <a:latin typeface="Tahoma"/>
                <a:cs typeface="Tahoma"/>
              </a:rPr>
              <a:t>industry</a:t>
            </a:r>
            <a:endParaRPr sz="900">
              <a:latin typeface="Tahoma"/>
              <a:cs typeface="Tahoma"/>
            </a:endParaRPr>
          </a:p>
        </p:txBody>
      </p:sp>
      <p:sp>
        <p:nvSpPr>
          <p:cNvPr id="57" name="object 57"/>
          <p:cNvSpPr/>
          <p:nvPr/>
        </p:nvSpPr>
        <p:spPr>
          <a:xfrm>
            <a:off x="3410419" y="309473"/>
            <a:ext cx="2112645" cy="1188720"/>
          </a:xfrm>
          <a:custGeom>
            <a:avLst/>
            <a:gdLst/>
            <a:ahLst/>
            <a:cxnLst/>
            <a:rect l="l" t="t" r="r" b="b"/>
            <a:pathLst>
              <a:path w="2112645" h="1188720">
                <a:moveTo>
                  <a:pt x="0" y="0"/>
                </a:moveTo>
                <a:lnTo>
                  <a:pt x="2112264" y="0"/>
                </a:lnTo>
                <a:lnTo>
                  <a:pt x="2112264" y="1188719"/>
                </a:lnTo>
                <a:lnTo>
                  <a:pt x="0" y="1188719"/>
                </a:lnTo>
                <a:lnTo>
                  <a:pt x="0" y="0"/>
                </a:lnTo>
                <a:close/>
              </a:path>
            </a:pathLst>
          </a:custGeom>
          <a:solidFill>
            <a:srgbClr val="231F20">
              <a:alpha val="19999"/>
            </a:srgbClr>
          </a:solidFill>
        </p:spPr>
        <p:txBody>
          <a:bodyPr wrap="square" lIns="0" tIns="0" rIns="0" bIns="0" rtlCol="0"/>
          <a:lstStyle/>
          <a:p>
            <a:endParaRPr/>
          </a:p>
        </p:txBody>
      </p:sp>
      <p:sp>
        <p:nvSpPr>
          <p:cNvPr id="58" name="object 58"/>
          <p:cNvSpPr/>
          <p:nvPr/>
        </p:nvSpPr>
        <p:spPr>
          <a:xfrm>
            <a:off x="3460945" y="360001"/>
            <a:ext cx="1959610" cy="1036955"/>
          </a:xfrm>
          <a:custGeom>
            <a:avLst/>
            <a:gdLst/>
            <a:ahLst/>
            <a:cxnLst/>
            <a:rect l="l" t="t" r="r" b="b"/>
            <a:pathLst>
              <a:path w="1959610" h="1036955">
                <a:moveTo>
                  <a:pt x="1923300" y="0"/>
                </a:moveTo>
                <a:lnTo>
                  <a:pt x="36004" y="0"/>
                </a:lnTo>
                <a:lnTo>
                  <a:pt x="15189" y="562"/>
                </a:lnTo>
                <a:lnTo>
                  <a:pt x="4500" y="4500"/>
                </a:lnTo>
                <a:lnTo>
                  <a:pt x="562" y="15189"/>
                </a:lnTo>
                <a:lnTo>
                  <a:pt x="0" y="36004"/>
                </a:lnTo>
                <a:lnTo>
                  <a:pt x="0" y="1000798"/>
                </a:lnTo>
                <a:lnTo>
                  <a:pt x="562" y="1021613"/>
                </a:lnTo>
                <a:lnTo>
                  <a:pt x="4500" y="1032302"/>
                </a:lnTo>
                <a:lnTo>
                  <a:pt x="15189" y="1036240"/>
                </a:lnTo>
                <a:lnTo>
                  <a:pt x="36004" y="1036802"/>
                </a:lnTo>
                <a:lnTo>
                  <a:pt x="1923300" y="1036802"/>
                </a:lnTo>
                <a:lnTo>
                  <a:pt x="1944115" y="1036240"/>
                </a:lnTo>
                <a:lnTo>
                  <a:pt x="1954804" y="1032302"/>
                </a:lnTo>
                <a:lnTo>
                  <a:pt x="1958742" y="1021613"/>
                </a:lnTo>
                <a:lnTo>
                  <a:pt x="1959305" y="1000798"/>
                </a:lnTo>
                <a:lnTo>
                  <a:pt x="1959305" y="36004"/>
                </a:lnTo>
                <a:lnTo>
                  <a:pt x="1958742" y="15189"/>
                </a:lnTo>
                <a:lnTo>
                  <a:pt x="1954804" y="4500"/>
                </a:lnTo>
                <a:lnTo>
                  <a:pt x="1944115" y="562"/>
                </a:lnTo>
                <a:lnTo>
                  <a:pt x="1923300" y="0"/>
                </a:lnTo>
                <a:close/>
              </a:path>
            </a:pathLst>
          </a:custGeom>
          <a:solidFill>
            <a:srgbClr val="58595B"/>
          </a:solidFill>
        </p:spPr>
        <p:txBody>
          <a:bodyPr wrap="square" lIns="0" tIns="0" rIns="0" bIns="0" rtlCol="0"/>
          <a:lstStyle/>
          <a:p>
            <a:endParaRPr/>
          </a:p>
        </p:txBody>
      </p:sp>
      <p:sp>
        <p:nvSpPr>
          <p:cNvPr id="59" name="object 59"/>
          <p:cNvSpPr txBox="1"/>
          <p:nvPr/>
        </p:nvSpPr>
        <p:spPr>
          <a:xfrm>
            <a:off x="3410419" y="309473"/>
            <a:ext cx="2112645" cy="1188720"/>
          </a:xfrm>
          <a:prstGeom prst="rect">
            <a:avLst/>
          </a:prstGeom>
        </p:spPr>
        <p:txBody>
          <a:bodyPr vert="horz" wrap="square" lIns="0" tIns="158115" rIns="0" bIns="0" rtlCol="0">
            <a:spAutoFit/>
          </a:bodyPr>
          <a:lstStyle/>
          <a:p>
            <a:pPr marR="43815" algn="ctr">
              <a:lnSpc>
                <a:spcPct val="100000"/>
              </a:lnSpc>
              <a:spcBef>
                <a:spcPts val="1245"/>
              </a:spcBef>
            </a:pPr>
            <a:r>
              <a:rPr sz="1100" b="1" spc="35" dirty="0">
                <a:solidFill>
                  <a:srgbClr val="FFFFFF"/>
                </a:solidFill>
                <a:latin typeface="Arial"/>
                <a:cs typeface="Arial"/>
              </a:rPr>
              <a:t>3</a:t>
            </a:r>
            <a:r>
              <a:rPr sz="1100" b="1" spc="-50" dirty="0">
                <a:solidFill>
                  <a:srgbClr val="FFFFFF"/>
                </a:solidFill>
                <a:latin typeface="Arial"/>
                <a:cs typeface="Arial"/>
              </a:rPr>
              <a:t> </a:t>
            </a:r>
            <a:r>
              <a:rPr sz="1100" b="1" spc="-15" dirty="0">
                <a:solidFill>
                  <a:srgbClr val="FFFFFF"/>
                </a:solidFill>
                <a:latin typeface="Arial"/>
                <a:cs typeface="Arial"/>
              </a:rPr>
              <a:t>Energy</a:t>
            </a:r>
            <a:endParaRPr sz="1100">
              <a:latin typeface="Arial"/>
              <a:cs typeface="Arial"/>
            </a:endParaRPr>
          </a:p>
          <a:p>
            <a:pPr marL="255270" marR="299085" algn="ctr">
              <a:lnSpc>
                <a:spcPct val="100000"/>
              </a:lnSpc>
              <a:spcBef>
                <a:spcPts val="560"/>
              </a:spcBef>
            </a:pPr>
            <a:r>
              <a:rPr sz="1100" spc="15" dirty="0">
                <a:solidFill>
                  <a:srgbClr val="FFFFFF"/>
                </a:solidFill>
                <a:latin typeface="Tahoma"/>
                <a:cs typeface="Tahoma"/>
              </a:rPr>
              <a:t>“Financial </a:t>
            </a:r>
            <a:r>
              <a:rPr sz="1100" spc="30" dirty="0">
                <a:solidFill>
                  <a:srgbClr val="FFFFFF"/>
                </a:solidFill>
                <a:latin typeface="Tahoma"/>
                <a:cs typeface="Tahoma"/>
              </a:rPr>
              <a:t>&amp; </a:t>
            </a:r>
            <a:r>
              <a:rPr sz="1100" spc="-5" dirty="0">
                <a:solidFill>
                  <a:srgbClr val="FFFFFF"/>
                </a:solidFill>
                <a:latin typeface="Tahoma"/>
                <a:cs typeface="Tahoma"/>
              </a:rPr>
              <a:t>human  </a:t>
            </a:r>
            <a:r>
              <a:rPr sz="1100" spc="15" dirty="0">
                <a:solidFill>
                  <a:srgbClr val="FFFFFF"/>
                </a:solidFill>
                <a:latin typeface="Tahoma"/>
                <a:cs typeface="Tahoma"/>
              </a:rPr>
              <a:t>capital </a:t>
            </a:r>
            <a:r>
              <a:rPr sz="1100" spc="20" dirty="0">
                <a:solidFill>
                  <a:srgbClr val="FFFFFF"/>
                </a:solidFill>
                <a:latin typeface="Tahoma"/>
                <a:cs typeface="Tahoma"/>
              </a:rPr>
              <a:t>to </a:t>
            </a:r>
            <a:r>
              <a:rPr sz="1100" spc="15" dirty="0">
                <a:solidFill>
                  <a:srgbClr val="FFFFFF"/>
                </a:solidFill>
                <a:latin typeface="Tahoma"/>
                <a:cs typeface="Tahoma"/>
              </a:rPr>
              <a:t>grow</a:t>
            </a:r>
            <a:r>
              <a:rPr sz="1100" spc="-220" dirty="0">
                <a:solidFill>
                  <a:srgbClr val="FFFFFF"/>
                </a:solidFill>
                <a:latin typeface="Tahoma"/>
                <a:cs typeface="Tahoma"/>
              </a:rPr>
              <a:t> </a:t>
            </a:r>
            <a:r>
              <a:rPr sz="1100" dirty="0">
                <a:solidFill>
                  <a:srgbClr val="FFFFFF"/>
                </a:solidFill>
                <a:latin typeface="Tahoma"/>
                <a:cs typeface="Tahoma"/>
              </a:rPr>
              <a:t>business,  </a:t>
            </a:r>
            <a:r>
              <a:rPr sz="1100" spc="45" dirty="0">
                <a:solidFill>
                  <a:srgbClr val="FFFFFF"/>
                </a:solidFill>
                <a:latin typeface="Tahoma"/>
                <a:cs typeface="Tahoma"/>
              </a:rPr>
              <a:t>people </a:t>
            </a:r>
            <a:r>
              <a:rPr sz="1100" spc="30" dirty="0">
                <a:solidFill>
                  <a:srgbClr val="FFFFFF"/>
                </a:solidFill>
                <a:latin typeface="Tahoma"/>
                <a:cs typeface="Tahoma"/>
              </a:rPr>
              <a:t>&amp;</a:t>
            </a:r>
            <a:r>
              <a:rPr sz="1100" spc="-215" dirty="0">
                <a:solidFill>
                  <a:srgbClr val="FFFFFF"/>
                </a:solidFill>
                <a:latin typeface="Tahoma"/>
                <a:cs typeface="Tahoma"/>
              </a:rPr>
              <a:t> </a:t>
            </a:r>
            <a:r>
              <a:rPr sz="1100" spc="10" dirty="0">
                <a:solidFill>
                  <a:srgbClr val="FFFFFF"/>
                </a:solidFill>
                <a:latin typeface="Tahoma"/>
                <a:cs typeface="Tahoma"/>
              </a:rPr>
              <a:t>values”</a:t>
            </a:r>
            <a:endParaRPr sz="1100">
              <a:latin typeface="Tahoma"/>
              <a:cs typeface="Tahoma"/>
            </a:endParaRPr>
          </a:p>
        </p:txBody>
      </p:sp>
      <p:sp>
        <p:nvSpPr>
          <p:cNvPr id="60" name="object 60"/>
          <p:cNvSpPr/>
          <p:nvPr/>
        </p:nvSpPr>
        <p:spPr>
          <a:xfrm>
            <a:off x="5822264" y="2100465"/>
            <a:ext cx="1422400" cy="1115695"/>
          </a:xfrm>
          <a:custGeom>
            <a:avLst/>
            <a:gdLst/>
            <a:ahLst/>
            <a:cxnLst/>
            <a:rect l="l" t="t" r="r" b="b"/>
            <a:pathLst>
              <a:path w="1422400" h="1115695">
                <a:moveTo>
                  <a:pt x="0" y="0"/>
                </a:moveTo>
                <a:lnTo>
                  <a:pt x="1421892" y="0"/>
                </a:lnTo>
                <a:lnTo>
                  <a:pt x="1421892" y="1115568"/>
                </a:lnTo>
                <a:lnTo>
                  <a:pt x="0" y="1115568"/>
                </a:lnTo>
                <a:lnTo>
                  <a:pt x="0" y="0"/>
                </a:lnTo>
                <a:close/>
              </a:path>
            </a:pathLst>
          </a:custGeom>
          <a:solidFill>
            <a:srgbClr val="231F20">
              <a:alpha val="19999"/>
            </a:srgbClr>
          </a:solidFill>
        </p:spPr>
        <p:txBody>
          <a:bodyPr wrap="square" lIns="0" tIns="0" rIns="0" bIns="0" rtlCol="0"/>
          <a:lstStyle/>
          <a:p>
            <a:endParaRPr/>
          </a:p>
        </p:txBody>
      </p:sp>
      <p:sp>
        <p:nvSpPr>
          <p:cNvPr id="61" name="object 61"/>
          <p:cNvSpPr/>
          <p:nvPr/>
        </p:nvSpPr>
        <p:spPr>
          <a:xfrm>
            <a:off x="5872796" y="2151001"/>
            <a:ext cx="1270635" cy="963930"/>
          </a:xfrm>
          <a:custGeom>
            <a:avLst/>
            <a:gdLst/>
            <a:ahLst/>
            <a:cxnLst/>
            <a:rect l="l" t="t" r="r" b="b"/>
            <a:pathLst>
              <a:path w="1270634" h="963930">
                <a:moveTo>
                  <a:pt x="1234198" y="0"/>
                </a:moveTo>
                <a:lnTo>
                  <a:pt x="36004" y="0"/>
                </a:lnTo>
                <a:lnTo>
                  <a:pt x="15189" y="562"/>
                </a:lnTo>
                <a:lnTo>
                  <a:pt x="4500" y="4500"/>
                </a:lnTo>
                <a:lnTo>
                  <a:pt x="562" y="15189"/>
                </a:lnTo>
                <a:lnTo>
                  <a:pt x="0" y="36004"/>
                </a:lnTo>
                <a:lnTo>
                  <a:pt x="0" y="927646"/>
                </a:lnTo>
                <a:lnTo>
                  <a:pt x="562" y="948453"/>
                </a:lnTo>
                <a:lnTo>
                  <a:pt x="4500" y="959138"/>
                </a:lnTo>
                <a:lnTo>
                  <a:pt x="15189" y="963075"/>
                </a:lnTo>
                <a:lnTo>
                  <a:pt x="36004" y="963637"/>
                </a:lnTo>
                <a:lnTo>
                  <a:pt x="1234198" y="963637"/>
                </a:lnTo>
                <a:lnTo>
                  <a:pt x="1255013" y="963075"/>
                </a:lnTo>
                <a:lnTo>
                  <a:pt x="1265702" y="959138"/>
                </a:lnTo>
                <a:lnTo>
                  <a:pt x="1269640" y="948453"/>
                </a:lnTo>
                <a:lnTo>
                  <a:pt x="1270203" y="927646"/>
                </a:lnTo>
                <a:lnTo>
                  <a:pt x="1270203" y="36004"/>
                </a:lnTo>
                <a:lnTo>
                  <a:pt x="1269640" y="15189"/>
                </a:lnTo>
                <a:lnTo>
                  <a:pt x="1265702" y="4500"/>
                </a:lnTo>
                <a:lnTo>
                  <a:pt x="1255013" y="562"/>
                </a:lnTo>
                <a:lnTo>
                  <a:pt x="1234198" y="0"/>
                </a:lnTo>
                <a:close/>
              </a:path>
            </a:pathLst>
          </a:custGeom>
          <a:solidFill>
            <a:srgbClr val="0089CF"/>
          </a:solidFill>
        </p:spPr>
        <p:txBody>
          <a:bodyPr wrap="square" lIns="0" tIns="0" rIns="0" bIns="0" rtlCol="0"/>
          <a:lstStyle/>
          <a:p>
            <a:endParaRPr/>
          </a:p>
        </p:txBody>
      </p:sp>
      <p:sp>
        <p:nvSpPr>
          <p:cNvPr id="62" name="object 62"/>
          <p:cNvSpPr txBox="1"/>
          <p:nvPr/>
        </p:nvSpPr>
        <p:spPr>
          <a:xfrm>
            <a:off x="6382067" y="2271702"/>
            <a:ext cx="252095" cy="168910"/>
          </a:xfrm>
          <a:prstGeom prst="rect">
            <a:avLst/>
          </a:prstGeom>
        </p:spPr>
        <p:txBody>
          <a:bodyPr vert="horz" wrap="square" lIns="0" tIns="0" rIns="0" bIns="0" rtlCol="0">
            <a:spAutoFit/>
          </a:bodyPr>
          <a:lstStyle/>
          <a:p>
            <a:pPr marL="12700">
              <a:lnSpc>
                <a:spcPct val="100000"/>
              </a:lnSpc>
            </a:pPr>
            <a:r>
              <a:rPr sz="900" b="1" spc="-75" dirty="0">
                <a:solidFill>
                  <a:srgbClr val="FFFFFF"/>
                </a:solidFill>
                <a:latin typeface="Arial"/>
                <a:cs typeface="Arial"/>
              </a:rPr>
              <a:t>R</a:t>
            </a:r>
            <a:r>
              <a:rPr sz="900" b="1" spc="30" dirty="0">
                <a:solidFill>
                  <a:srgbClr val="FFFFFF"/>
                </a:solidFill>
                <a:latin typeface="Arial"/>
                <a:cs typeface="Arial"/>
              </a:rPr>
              <a:t>D</a:t>
            </a:r>
            <a:r>
              <a:rPr sz="900" b="1" spc="-85" dirty="0">
                <a:solidFill>
                  <a:srgbClr val="FFFFFF"/>
                </a:solidFill>
                <a:latin typeface="Arial"/>
                <a:cs typeface="Arial"/>
              </a:rPr>
              <a:t>S</a:t>
            </a:r>
            <a:endParaRPr sz="900">
              <a:latin typeface="Arial"/>
              <a:cs typeface="Arial"/>
            </a:endParaRPr>
          </a:p>
        </p:txBody>
      </p:sp>
      <p:sp>
        <p:nvSpPr>
          <p:cNvPr id="64" name="object 6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65" name="object 6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63" name="object 63"/>
          <p:cNvSpPr txBox="1"/>
          <p:nvPr/>
        </p:nvSpPr>
        <p:spPr>
          <a:xfrm>
            <a:off x="5968099" y="2480862"/>
            <a:ext cx="963294" cy="580390"/>
          </a:xfrm>
          <a:prstGeom prst="rect">
            <a:avLst/>
          </a:prstGeom>
        </p:spPr>
        <p:txBody>
          <a:bodyPr vert="horz" wrap="square" lIns="0" tIns="0" rIns="0" bIns="0" rtlCol="0">
            <a:spAutoFit/>
          </a:bodyPr>
          <a:lstStyle/>
          <a:p>
            <a:pPr marL="101600" marR="161925" indent="-88900">
              <a:lnSpc>
                <a:spcPct val="100000"/>
              </a:lnSpc>
              <a:buChar char="•"/>
              <a:tabLst>
                <a:tab pos="102235" algn="l"/>
              </a:tabLst>
            </a:pPr>
            <a:r>
              <a:rPr sz="900" spc="10" dirty="0">
                <a:solidFill>
                  <a:srgbClr val="FFFFFF"/>
                </a:solidFill>
                <a:latin typeface="Tahoma"/>
                <a:cs typeface="Tahoma"/>
              </a:rPr>
              <a:t>Rotating</a:t>
            </a:r>
            <a:r>
              <a:rPr sz="900" spc="-80" dirty="0">
                <a:solidFill>
                  <a:srgbClr val="FFFFFF"/>
                </a:solidFill>
                <a:latin typeface="Tahoma"/>
                <a:cs typeface="Tahoma"/>
              </a:rPr>
              <a:t> </a:t>
            </a:r>
            <a:r>
              <a:rPr sz="900" spc="20" dirty="0">
                <a:solidFill>
                  <a:srgbClr val="FFFFFF"/>
                </a:solidFill>
                <a:latin typeface="Tahoma"/>
                <a:cs typeface="Tahoma"/>
              </a:rPr>
              <a:t>Disc  </a:t>
            </a:r>
            <a:r>
              <a:rPr sz="900" dirty="0">
                <a:solidFill>
                  <a:srgbClr val="FFFFFF"/>
                </a:solidFill>
                <a:latin typeface="Tahoma"/>
                <a:cs typeface="Tahoma"/>
              </a:rPr>
              <a:t>Systems</a:t>
            </a:r>
            <a:endParaRPr sz="900">
              <a:latin typeface="Tahoma"/>
              <a:cs typeface="Tahoma"/>
            </a:endParaRPr>
          </a:p>
          <a:p>
            <a:pPr marL="101600" marR="5080" indent="-88900">
              <a:lnSpc>
                <a:spcPct val="100000"/>
              </a:lnSpc>
              <a:buChar char="•"/>
              <a:tabLst>
                <a:tab pos="102235" algn="l"/>
              </a:tabLst>
            </a:pPr>
            <a:r>
              <a:rPr sz="900" spc="5" dirty="0">
                <a:solidFill>
                  <a:srgbClr val="FFFFFF"/>
                </a:solidFill>
                <a:latin typeface="Tahoma"/>
                <a:cs typeface="Tahoma"/>
              </a:rPr>
              <a:t>Water</a:t>
            </a:r>
            <a:r>
              <a:rPr sz="900" spc="-85" dirty="0">
                <a:solidFill>
                  <a:srgbClr val="FFFFFF"/>
                </a:solidFill>
                <a:latin typeface="Tahoma"/>
                <a:cs typeface="Tahoma"/>
              </a:rPr>
              <a:t> </a:t>
            </a:r>
            <a:r>
              <a:rPr sz="900" spc="5" dirty="0">
                <a:solidFill>
                  <a:srgbClr val="FFFFFF"/>
                </a:solidFill>
                <a:latin typeface="Tahoma"/>
                <a:cs typeface="Tahoma"/>
              </a:rPr>
              <a:t>treatment  </a:t>
            </a:r>
            <a:r>
              <a:rPr sz="900" spc="15" dirty="0">
                <a:solidFill>
                  <a:srgbClr val="FFFFFF"/>
                </a:solidFill>
                <a:latin typeface="Tahoma"/>
                <a:cs typeface="Tahoma"/>
              </a:rPr>
              <a:t>solutions</a:t>
            </a:r>
            <a:endParaRPr sz="900">
              <a:latin typeface="Tahoma"/>
              <a:cs typeface="Tahom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p:nvPr/>
        </p:nvSpPr>
        <p:spPr>
          <a:xfrm>
            <a:off x="2003944" y="2470198"/>
            <a:ext cx="849630" cy="255904"/>
          </a:xfrm>
          <a:prstGeom prst="rect">
            <a:avLst/>
          </a:prstGeom>
        </p:spPr>
        <p:txBody>
          <a:bodyPr vert="horz" wrap="square" lIns="0" tIns="0" rIns="0" bIns="0" rtlCol="0">
            <a:spAutoFit/>
          </a:bodyPr>
          <a:lstStyle/>
          <a:p>
            <a:pPr marL="12700">
              <a:lnSpc>
                <a:spcPct val="100000"/>
              </a:lnSpc>
            </a:pPr>
            <a:r>
              <a:rPr sz="1400" spc="-135" dirty="0">
                <a:latin typeface="Lucida Sans"/>
                <a:cs typeface="Lucida Sans"/>
              </a:rPr>
              <a:t>s</a:t>
            </a:r>
            <a:r>
              <a:rPr sz="1400" spc="-130" dirty="0">
                <a:latin typeface="Lucida Sans"/>
                <a:cs typeface="Lucida Sans"/>
              </a:rPr>
              <a:t>u</a:t>
            </a:r>
            <a:r>
              <a:rPr sz="1400" spc="-65" dirty="0">
                <a:latin typeface="Lucida Sans"/>
                <a:cs typeface="Lucida Sans"/>
              </a:rPr>
              <a:t>p</a:t>
            </a:r>
            <a:r>
              <a:rPr sz="1400" spc="-70" dirty="0">
                <a:latin typeface="Lucida Sans"/>
                <a:cs typeface="Lucida Sans"/>
              </a:rPr>
              <a:t>p</a:t>
            </a:r>
            <a:r>
              <a:rPr sz="1400" spc="-85" dirty="0">
                <a:latin typeface="Lucida Sans"/>
                <a:cs typeface="Lucida Sans"/>
              </a:rPr>
              <a:t>o</a:t>
            </a:r>
            <a:r>
              <a:rPr sz="1400" spc="-30" dirty="0">
                <a:latin typeface="Lucida Sans"/>
                <a:cs typeface="Lucida Sans"/>
              </a:rPr>
              <a:t>r</a:t>
            </a:r>
            <a:r>
              <a:rPr sz="1400" spc="-70" dirty="0">
                <a:latin typeface="Lucida Sans"/>
                <a:cs typeface="Lucida Sans"/>
              </a:rPr>
              <a:t>ti</a:t>
            </a:r>
            <a:r>
              <a:rPr sz="1400" spc="-114" dirty="0">
                <a:latin typeface="Lucida Sans"/>
                <a:cs typeface="Lucida Sans"/>
              </a:rPr>
              <a:t>v</a:t>
            </a:r>
            <a:r>
              <a:rPr sz="1400" spc="-5" dirty="0">
                <a:latin typeface="Lucida Sans"/>
                <a:cs typeface="Lucida Sans"/>
              </a:rPr>
              <a:t>e</a:t>
            </a:r>
            <a:endParaRPr sz="1400">
              <a:latin typeface="Lucida Sans"/>
              <a:cs typeface="Lucida Sans"/>
            </a:endParaRPr>
          </a:p>
        </p:txBody>
      </p:sp>
      <p:sp>
        <p:nvSpPr>
          <p:cNvPr id="19" name="object 1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0" name="object 2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3" name="object 13"/>
          <p:cNvSpPr txBox="1"/>
          <p:nvPr/>
        </p:nvSpPr>
        <p:spPr>
          <a:xfrm>
            <a:off x="2005012" y="1746000"/>
            <a:ext cx="848360" cy="255904"/>
          </a:xfrm>
          <a:prstGeom prst="rect">
            <a:avLst/>
          </a:prstGeom>
        </p:spPr>
        <p:txBody>
          <a:bodyPr vert="horz" wrap="square" lIns="0" tIns="0" rIns="0" bIns="0" rtlCol="0">
            <a:spAutoFit/>
          </a:bodyPr>
          <a:lstStyle/>
          <a:p>
            <a:pPr marL="12700">
              <a:lnSpc>
                <a:spcPct val="100000"/>
              </a:lnSpc>
            </a:pPr>
            <a:r>
              <a:rPr sz="1400" spc="-105" dirty="0">
                <a:latin typeface="Lucida Sans"/>
                <a:cs typeface="Lucida Sans"/>
              </a:rPr>
              <a:t>r</a:t>
            </a:r>
            <a:r>
              <a:rPr sz="1400" spc="-85" dirty="0">
                <a:latin typeface="Lucida Sans"/>
                <a:cs typeface="Lucida Sans"/>
              </a:rPr>
              <a:t>es</a:t>
            </a:r>
            <a:r>
              <a:rPr sz="1400" spc="-70" dirty="0">
                <a:latin typeface="Lucida Sans"/>
                <a:cs typeface="Lucida Sans"/>
              </a:rPr>
              <a:t>p</a:t>
            </a:r>
            <a:r>
              <a:rPr sz="1400" spc="-110" dirty="0">
                <a:latin typeface="Lucida Sans"/>
                <a:cs typeface="Lucida Sans"/>
              </a:rPr>
              <a:t>on</a:t>
            </a:r>
            <a:r>
              <a:rPr sz="1400" spc="-105" dirty="0">
                <a:latin typeface="Lucida Sans"/>
                <a:cs typeface="Lucida Sans"/>
              </a:rPr>
              <a:t>s</a:t>
            </a:r>
            <a:r>
              <a:rPr sz="1400" spc="-70" dirty="0">
                <a:latin typeface="Lucida Sans"/>
                <a:cs typeface="Lucida Sans"/>
              </a:rPr>
              <a:t>i</a:t>
            </a:r>
            <a:r>
              <a:rPr sz="1400" spc="-114" dirty="0">
                <a:latin typeface="Lucida Sans"/>
                <a:cs typeface="Lucida Sans"/>
              </a:rPr>
              <a:t>v</a:t>
            </a:r>
            <a:r>
              <a:rPr sz="1400" spc="-5" dirty="0">
                <a:latin typeface="Lucida Sans"/>
                <a:cs typeface="Lucida Sans"/>
              </a:rPr>
              <a:t>e</a:t>
            </a:r>
            <a:endParaRPr sz="1400">
              <a:latin typeface="Lucida Sans"/>
              <a:cs typeface="Lucida Sans"/>
            </a:endParaRPr>
          </a:p>
        </p:txBody>
      </p:sp>
      <p:sp>
        <p:nvSpPr>
          <p:cNvPr id="14" name="object 14"/>
          <p:cNvSpPr txBox="1"/>
          <p:nvPr/>
        </p:nvSpPr>
        <p:spPr>
          <a:xfrm>
            <a:off x="1941819" y="3194392"/>
            <a:ext cx="908050" cy="255904"/>
          </a:xfrm>
          <a:prstGeom prst="rect">
            <a:avLst/>
          </a:prstGeom>
        </p:spPr>
        <p:txBody>
          <a:bodyPr vert="horz" wrap="square" lIns="0" tIns="0" rIns="0" bIns="0" rtlCol="0">
            <a:spAutoFit/>
          </a:bodyPr>
          <a:lstStyle/>
          <a:p>
            <a:pPr marL="12700">
              <a:lnSpc>
                <a:spcPct val="100000"/>
              </a:lnSpc>
            </a:pPr>
            <a:r>
              <a:rPr sz="1400" spc="-65" dirty="0">
                <a:latin typeface="Lucida Sans"/>
                <a:cs typeface="Lucida Sans"/>
              </a:rPr>
              <a:t>t</a:t>
            </a:r>
            <a:r>
              <a:rPr sz="1400" spc="-100" dirty="0">
                <a:latin typeface="Lucida Sans"/>
                <a:cs typeface="Lucida Sans"/>
              </a:rPr>
              <a:t>r</a:t>
            </a:r>
            <a:r>
              <a:rPr sz="1400" spc="-95" dirty="0">
                <a:latin typeface="Lucida Sans"/>
                <a:cs typeface="Lucida Sans"/>
              </a:rPr>
              <a:t>a</a:t>
            </a:r>
            <a:r>
              <a:rPr sz="1400" spc="-110" dirty="0">
                <a:latin typeface="Lucida Sans"/>
                <a:cs typeface="Lucida Sans"/>
              </a:rPr>
              <a:t>n</a:t>
            </a:r>
            <a:r>
              <a:rPr sz="1400" spc="-130" dirty="0">
                <a:latin typeface="Lucida Sans"/>
                <a:cs typeface="Lucida Sans"/>
              </a:rPr>
              <a:t>s</a:t>
            </a:r>
            <a:r>
              <a:rPr sz="1400" spc="-75" dirty="0">
                <a:latin typeface="Lucida Sans"/>
                <a:cs typeface="Lucida Sans"/>
              </a:rPr>
              <a:t>p</a:t>
            </a:r>
            <a:r>
              <a:rPr sz="1400" spc="-90" dirty="0">
                <a:latin typeface="Lucida Sans"/>
                <a:cs typeface="Lucida Sans"/>
              </a:rPr>
              <a:t>a</a:t>
            </a:r>
            <a:r>
              <a:rPr sz="1400" spc="-95" dirty="0">
                <a:latin typeface="Lucida Sans"/>
                <a:cs typeface="Lucida Sans"/>
              </a:rPr>
              <a:t>r</a:t>
            </a:r>
            <a:r>
              <a:rPr sz="1400" spc="-35" dirty="0">
                <a:latin typeface="Lucida Sans"/>
                <a:cs typeface="Lucida Sans"/>
              </a:rPr>
              <a:t>e</a:t>
            </a:r>
            <a:r>
              <a:rPr sz="1400" spc="-80" dirty="0">
                <a:latin typeface="Lucida Sans"/>
                <a:cs typeface="Lucida Sans"/>
              </a:rPr>
              <a:t>nt</a:t>
            </a:r>
            <a:endParaRPr sz="1400">
              <a:latin typeface="Lucida Sans"/>
              <a:cs typeface="Lucida Sans"/>
            </a:endParaRPr>
          </a:p>
        </p:txBody>
      </p:sp>
      <p:sp>
        <p:nvSpPr>
          <p:cNvPr id="15" name="object 15"/>
          <p:cNvSpPr txBox="1"/>
          <p:nvPr/>
        </p:nvSpPr>
        <p:spPr>
          <a:xfrm>
            <a:off x="3187700" y="2470198"/>
            <a:ext cx="4934585" cy="4845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welcoming</a:t>
            </a:r>
            <a:r>
              <a:rPr sz="1400" spc="-170" dirty="0">
                <a:solidFill>
                  <a:srgbClr val="E2E3E4"/>
                </a:solidFill>
                <a:latin typeface="Lucida Sans"/>
                <a:cs typeface="Lucida Sans"/>
              </a:rPr>
              <a:t> </a:t>
            </a:r>
            <a:r>
              <a:rPr sz="1400" spc="-85" dirty="0">
                <a:solidFill>
                  <a:srgbClr val="E2E3E4"/>
                </a:solidFill>
                <a:latin typeface="Lucida Sans"/>
                <a:cs typeface="Lucida Sans"/>
              </a:rPr>
              <a:t>family</a:t>
            </a:r>
            <a:endParaRPr sz="1400">
              <a:latin typeface="Lucida Sans"/>
              <a:cs typeface="Lucida Sans"/>
            </a:endParaRPr>
          </a:p>
          <a:p>
            <a:pPr marL="12700">
              <a:lnSpc>
                <a:spcPct val="100000"/>
              </a:lnSpc>
              <a:spcBef>
                <a:spcPts val="120"/>
              </a:spcBef>
            </a:pPr>
            <a:r>
              <a:rPr sz="1400" spc="-20" dirty="0">
                <a:solidFill>
                  <a:srgbClr val="E2E3E4"/>
                </a:solidFill>
                <a:latin typeface="Arial"/>
                <a:cs typeface="Arial"/>
              </a:rPr>
              <a:t>considerate</a:t>
            </a:r>
            <a:r>
              <a:rPr sz="1400" spc="-70" dirty="0">
                <a:solidFill>
                  <a:srgbClr val="E2E3E4"/>
                </a:solidFill>
                <a:latin typeface="Arial"/>
                <a:cs typeface="Arial"/>
              </a:rPr>
              <a:t> </a:t>
            </a:r>
            <a:r>
              <a:rPr sz="1400" spc="-10" dirty="0">
                <a:solidFill>
                  <a:srgbClr val="E2E3E4"/>
                </a:solidFill>
                <a:latin typeface="Arial"/>
                <a:cs typeface="Arial"/>
              </a:rPr>
              <a:t>and</a:t>
            </a:r>
            <a:r>
              <a:rPr sz="1400" spc="-70" dirty="0">
                <a:solidFill>
                  <a:srgbClr val="E2E3E4"/>
                </a:solidFill>
                <a:latin typeface="Arial"/>
                <a:cs typeface="Arial"/>
              </a:rPr>
              <a:t> </a:t>
            </a:r>
            <a:r>
              <a:rPr sz="1400" spc="-5" dirty="0">
                <a:solidFill>
                  <a:srgbClr val="E2E3E4"/>
                </a:solidFill>
                <a:latin typeface="Arial"/>
                <a:cs typeface="Arial"/>
              </a:rPr>
              <a:t>respectful</a:t>
            </a:r>
            <a:r>
              <a:rPr sz="1400" spc="-70" dirty="0">
                <a:solidFill>
                  <a:srgbClr val="E2E3E4"/>
                </a:solidFill>
                <a:latin typeface="Arial"/>
                <a:cs typeface="Arial"/>
              </a:rPr>
              <a:t> </a:t>
            </a:r>
            <a:r>
              <a:rPr sz="1400" spc="20" dirty="0">
                <a:solidFill>
                  <a:srgbClr val="E2E3E4"/>
                </a:solidFill>
                <a:latin typeface="Arial"/>
                <a:cs typeface="Arial"/>
              </a:rPr>
              <a:t>of</a:t>
            </a:r>
            <a:r>
              <a:rPr sz="1400" spc="-70" dirty="0">
                <a:solidFill>
                  <a:srgbClr val="E2E3E4"/>
                </a:solidFill>
                <a:latin typeface="Arial"/>
                <a:cs typeface="Arial"/>
              </a:rPr>
              <a:t> </a:t>
            </a:r>
            <a:r>
              <a:rPr sz="1400" spc="10" dirty="0">
                <a:solidFill>
                  <a:srgbClr val="E2E3E4"/>
                </a:solidFill>
                <a:latin typeface="Arial"/>
                <a:cs typeface="Arial"/>
              </a:rPr>
              <a:t>the</a:t>
            </a:r>
            <a:r>
              <a:rPr sz="1400" spc="-70" dirty="0">
                <a:solidFill>
                  <a:srgbClr val="E2E3E4"/>
                </a:solidFill>
                <a:latin typeface="Arial"/>
                <a:cs typeface="Arial"/>
              </a:rPr>
              <a:t> </a:t>
            </a:r>
            <a:r>
              <a:rPr sz="1400" dirty="0">
                <a:solidFill>
                  <a:srgbClr val="E2E3E4"/>
                </a:solidFill>
                <a:latin typeface="Arial"/>
                <a:cs typeface="Arial"/>
              </a:rPr>
              <a:t>importance</a:t>
            </a:r>
            <a:r>
              <a:rPr sz="1400" spc="-70" dirty="0">
                <a:solidFill>
                  <a:srgbClr val="E2E3E4"/>
                </a:solidFill>
                <a:latin typeface="Arial"/>
                <a:cs typeface="Arial"/>
              </a:rPr>
              <a:t> </a:t>
            </a:r>
            <a:r>
              <a:rPr sz="1400" spc="20" dirty="0">
                <a:solidFill>
                  <a:srgbClr val="E2E3E4"/>
                </a:solidFill>
                <a:latin typeface="Arial"/>
                <a:cs typeface="Arial"/>
              </a:rPr>
              <a:t>of</a:t>
            </a:r>
            <a:r>
              <a:rPr sz="1400" spc="-70" dirty="0">
                <a:solidFill>
                  <a:srgbClr val="E2E3E4"/>
                </a:solidFill>
                <a:latin typeface="Arial"/>
                <a:cs typeface="Arial"/>
              </a:rPr>
              <a:t> </a:t>
            </a:r>
            <a:r>
              <a:rPr sz="1400" spc="-15" dirty="0">
                <a:solidFill>
                  <a:srgbClr val="E2E3E4"/>
                </a:solidFill>
                <a:latin typeface="Arial"/>
                <a:cs typeface="Arial"/>
              </a:rPr>
              <a:t>lifestyle</a:t>
            </a:r>
            <a:r>
              <a:rPr sz="1400" spc="-70" dirty="0">
                <a:solidFill>
                  <a:srgbClr val="E2E3E4"/>
                </a:solidFill>
                <a:latin typeface="Arial"/>
                <a:cs typeface="Arial"/>
              </a:rPr>
              <a:t> </a:t>
            </a:r>
            <a:r>
              <a:rPr sz="1400" spc="-35" dirty="0">
                <a:solidFill>
                  <a:srgbClr val="E2E3E4"/>
                </a:solidFill>
                <a:latin typeface="Arial"/>
                <a:cs typeface="Arial"/>
              </a:rPr>
              <a:t>balance</a:t>
            </a:r>
            <a:endParaRPr sz="1400">
              <a:latin typeface="Arial"/>
              <a:cs typeface="Arial"/>
            </a:endParaRPr>
          </a:p>
        </p:txBody>
      </p:sp>
      <p:sp>
        <p:nvSpPr>
          <p:cNvPr id="16" name="object 16"/>
          <p:cNvSpPr txBox="1"/>
          <p:nvPr/>
        </p:nvSpPr>
        <p:spPr>
          <a:xfrm>
            <a:off x="3187700" y="1746000"/>
            <a:ext cx="3399790" cy="4845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mobile</a:t>
            </a:r>
            <a:r>
              <a:rPr sz="1400" spc="-160" dirty="0">
                <a:solidFill>
                  <a:srgbClr val="E2E3E4"/>
                </a:solidFill>
                <a:latin typeface="Lucida Sans"/>
                <a:cs typeface="Lucida Sans"/>
              </a:rPr>
              <a:t> </a:t>
            </a:r>
            <a:r>
              <a:rPr sz="1400" spc="-65" dirty="0">
                <a:solidFill>
                  <a:srgbClr val="E2E3E4"/>
                </a:solidFill>
                <a:latin typeface="Lucida Sans"/>
                <a:cs typeface="Lucida Sans"/>
              </a:rPr>
              <a:t>agility</a:t>
            </a:r>
            <a:endParaRPr sz="1400">
              <a:latin typeface="Lucida Sans"/>
              <a:cs typeface="Lucida Sans"/>
            </a:endParaRPr>
          </a:p>
          <a:p>
            <a:pPr marL="12700">
              <a:lnSpc>
                <a:spcPct val="100000"/>
              </a:lnSpc>
              <a:spcBef>
                <a:spcPts val="120"/>
              </a:spcBef>
            </a:pPr>
            <a:r>
              <a:rPr sz="1400" spc="-30" dirty="0">
                <a:solidFill>
                  <a:srgbClr val="E2E3E4"/>
                </a:solidFill>
                <a:latin typeface="Arial"/>
                <a:cs typeface="Arial"/>
              </a:rPr>
              <a:t>we</a:t>
            </a:r>
            <a:r>
              <a:rPr sz="1400" spc="-75" dirty="0">
                <a:solidFill>
                  <a:srgbClr val="E2E3E4"/>
                </a:solidFill>
                <a:latin typeface="Arial"/>
                <a:cs typeface="Arial"/>
              </a:rPr>
              <a:t> </a:t>
            </a:r>
            <a:r>
              <a:rPr sz="1400" dirty="0">
                <a:solidFill>
                  <a:srgbClr val="E2E3E4"/>
                </a:solidFill>
                <a:latin typeface="Arial"/>
                <a:cs typeface="Arial"/>
              </a:rPr>
              <a:t>act</a:t>
            </a:r>
            <a:r>
              <a:rPr sz="1400" spc="-75" dirty="0">
                <a:solidFill>
                  <a:srgbClr val="E2E3E4"/>
                </a:solidFill>
                <a:latin typeface="Arial"/>
                <a:cs typeface="Arial"/>
              </a:rPr>
              <a:t> </a:t>
            </a:r>
            <a:r>
              <a:rPr sz="1400" spc="-10" dirty="0">
                <a:solidFill>
                  <a:srgbClr val="E2E3E4"/>
                </a:solidFill>
                <a:latin typeface="Arial"/>
                <a:cs typeface="Arial"/>
              </a:rPr>
              <a:t>and</a:t>
            </a:r>
            <a:r>
              <a:rPr sz="1400" spc="-75" dirty="0">
                <a:solidFill>
                  <a:srgbClr val="E2E3E4"/>
                </a:solidFill>
                <a:latin typeface="Arial"/>
                <a:cs typeface="Arial"/>
              </a:rPr>
              <a:t> </a:t>
            </a:r>
            <a:r>
              <a:rPr sz="1400" spc="-10" dirty="0">
                <a:solidFill>
                  <a:srgbClr val="E2E3E4"/>
                </a:solidFill>
                <a:latin typeface="Arial"/>
                <a:cs typeface="Arial"/>
              </a:rPr>
              <a:t>respond</a:t>
            </a:r>
            <a:r>
              <a:rPr sz="1400" spc="-75" dirty="0">
                <a:solidFill>
                  <a:srgbClr val="E2E3E4"/>
                </a:solidFill>
                <a:latin typeface="Arial"/>
                <a:cs typeface="Arial"/>
              </a:rPr>
              <a:t> </a:t>
            </a:r>
            <a:r>
              <a:rPr sz="1400" spc="-15" dirty="0">
                <a:solidFill>
                  <a:srgbClr val="E2E3E4"/>
                </a:solidFill>
                <a:latin typeface="Arial"/>
                <a:cs typeface="Arial"/>
              </a:rPr>
              <a:t>swiftly</a:t>
            </a:r>
            <a:r>
              <a:rPr sz="1400" spc="-75" dirty="0">
                <a:solidFill>
                  <a:srgbClr val="E2E3E4"/>
                </a:solidFill>
                <a:latin typeface="Arial"/>
                <a:cs typeface="Arial"/>
              </a:rPr>
              <a:t> </a:t>
            </a:r>
            <a:r>
              <a:rPr sz="1400" spc="-80" dirty="0">
                <a:solidFill>
                  <a:srgbClr val="E2E3E4"/>
                </a:solidFill>
                <a:latin typeface="Arial"/>
                <a:cs typeface="Arial"/>
              </a:rPr>
              <a:t>–</a:t>
            </a:r>
            <a:r>
              <a:rPr sz="1400" spc="-75" dirty="0">
                <a:solidFill>
                  <a:srgbClr val="E2E3E4"/>
                </a:solidFill>
                <a:latin typeface="Arial"/>
                <a:cs typeface="Arial"/>
              </a:rPr>
              <a:t> </a:t>
            </a:r>
            <a:r>
              <a:rPr sz="1400" spc="35" dirty="0">
                <a:solidFill>
                  <a:srgbClr val="E2E3E4"/>
                </a:solidFill>
                <a:latin typeface="Arial"/>
                <a:cs typeface="Arial"/>
              </a:rPr>
              <a:t>but</a:t>
            </a:r>
            <a:r>
              <a:rPr sz="1400" spc="-75" dirty="0">
                <a:solidFill>
                  <a:srgbClr val="E2E3E4"/>
                </a:solidFill>
                <a:latin typeface="Arial"/>
                <a:cs typeface="Arial"/>
              </a:rPr>
              <a:t> </a:t>
            </a:r>
            <a:r>
              <a:rPr sz="1400" spc="-25" dirty="0">
                <a:solidFill>
                  <a:srgbClr val="E2E3E4"/>
                </a:solidFill>
                <a:latin typeface="Arial"/>
                <a:cs typeface="Arial"/>
              </a:rPr>
              <a:t>responsibly</a:t>
            </a:r>
            <a:endParaRPr sz="1400">
              <a:latin typeface="Arial"/>
              <a:cs typeface="Arial"/>
            </a:endParaRPr>
          </a:p>
        </p:txBody>
      </p:sp>
      <p:sp>
        <p:nvSpPr>
          <p:cNvPr id="17" name="object 17"/>
          <p:cNvSpPr txBox="1"/>
          <p:nvPr/>
        </p:nvSpPr>
        <p:spPr>
          <a:xfrm>
            <a:off x="3187700" y="3194392"/>
            <a:ext cx="2686050" cy="484505"/>
          </a:xfrm>
          <a:prstGeom prst="rect">
            <a:avLst/>
          </a:prstGeom>
        </p:spPr>
        <p:txBody>
          <a:bodyPr vert="horz" wrap="square" lIns="0" tIns="0" rIns="0" bIns="0" rtlCol="0">
            <a:spAutoFit/>
          </a:bodyPr>
          <a:lstStyle/>
          <a:p>
            <a:pPr marL="12700">
              <a:lnSpc>
                <a:spcPct val="100000"/>
              </a:lnSpc>
            </a:pPr>
            <a:r>
              <a:rPr sz="1400" spc="-25" dirty="0">
                <a:solidFill>
                  <a:srgbClr val="E2E3E4"/>
                </a:solidFill>
                <a:latin typeface="Lucida Sans"/>
                <a:cs typeface="Lucida Sans"/>
              </a:rPr>
              <a:t>we </a:t>
            </a:r>
            <a:r>
              <a:rPr sz="1400" spc="-85" dirty="0">
                <a:solidFill>
                  <a:srgbClr val="E2E3E4"/>
                </a:solidFill>
                <a:latin typeface="Lucida Sans"/>
                <a:cs typeface="Lucida Sans"/>
              </a:rPr>
              <a:t>champion </a:t>
            </a:r>
            <a:r>
              <a:rPr sz="1400" spc="-75" dirty="0">
                <a:solidFill>
                  <a:srgbClr val="E2E3E4"/>
                </a:solidFill>
                <a:latin typeface="Lucida Sans"/>
                <a:cs typeface="Lucida Sans"/>
              </a:rPr>
              <a:t>our</a:t>
            </a:r>
            <a:r>
              <a:rPr sz="1400" spc="-260" dirty="0">
                <a:solidFill>
                  <a:srgbClr val="E2E3E4"/>
                </a:solidFill>
                <a:latin typeface="Lucida Sans"/>
                <a:cs typeface="Lucida Sans"/>
              </a:rPr>
              <a:t> </a:t>
            </a:r>
            <a:r>
              <a:rPr sz="1400" spc="-75" dirty="0">
                <a:solidFill>
                  <a:srgbClr val="E2E3E4"/>
                </a:solidFill>
                <a:latin typeface="Lucida Sans"/>
                <a:cs typeface="Lucida Sans"/>
              </a:rPr>
              <a:t>values</a:t>
            </a:r>
            <a:endParaRPr sz="1400">
              <a:latin typeface="Lucida Sans"/>
              <a:cs typeface="Lucida Sans"/>
            </a:endParaRPr>
          </a:p>
          <a:p>
            <a:pPr marL="12700">
              <a:lnSpc>
                <a:spcPct val="100000"/>
              </a:lnSpc>
              <a:spcBef>
                <a:spcPts val="120"/>
              </a:spcBef>
            </a:pPr>
            <a:r>
              <a:rPr sz="1400" spc="-15" dirty="0">
                <a:solidFill>
                  <a:srgbClr val="E2E3E4"/>
                </a:solidFill>
                <a:latin typeface="Arial"/>
                <a:cs typeface="Arial"/>
              </a:rPr>
              <a:t>connections </a:t>
            </a:r>
            <a:r>
              <a:rPr sz="1400" spc="-80" dirty="0">
                <a:solidFill>
                  <a:srgbClr val="E2E3E4"/>
                </a:solidFill>
                <a:latin typeface="Arial"/>
                <a:cs typeface="Arial"/>
              </a:rPr>
              <a:t>– </a:t>
            </a:r>
            <a:r>
              <a:rPr sz="1400" spc="-20" dirty="0">
                <a:solidFill>
                  <a:srgbClr val="E2E3E4"/>
                </a:solidFill>
                <a:latin typeface="Arial"/>
                <a:cs typeface="Arial"/>
              </a:rPr>
              <a:t>leadership </a:t>
            </a:r>
            <a:r>
              <a:rPr sz="1400" spc="-80" dirty="0">
                <a:solidFill>
                  <a:srgbClr val="E2E3E4"/>
                </a:solidFill>
                <a:latin typeface="Arial"/>
                <a:cs typeface="Arial"/>
              </a:rPr>
              <a:t>–</a:t>
            </a:r>
            <a:r>
              <a:rPr sz="1400" spc="-195" dirty="0">
                <a:solidFill>
                  <a:srgbClr val="E2E3E4"/>
                </a:solidFill>
                <a:latin typeface="Arial"/>
                <a:cs typeface="Arial"/>
              </a:rPr>
              <a:t> </a:t>
            </a:r>
            <a:r>
              <a:rPr sz="1400" spc="-70" dirty="0">
                <a:solidFill>
                  <a:srgbClr val="E2E3E4"/>
                </a:solidFill>
                <a:latin typeface="Arial"/>
                <a:cs typeface="Arial"/>
              </a:rPr>
              <a:t>success</a:t>
            </a:r>
            <a:endParaRPr sz="1400">
              <a:latin typeface="Arial"/>
              <a:cs typeface="Arial"/>
            </a:endParaRPr>
          </a:p>
        </p:txBody>
      </p:sp>
      <p:sp>
        <p:nvSpPr>
          <p:cNvPr id="18" name="object 18"/>
          <p:cNvSpPr txBox="1"/>
          <p:nvPr/>
        </p:nvSpPr>
        <p:spPr>
          <a:xfrm>
            <a:off x="3187700" y="3918588"/>
            <a:ext cx="3039110" cy="484505"/>
          </a:xfrm>
          <a:prstGeom prst="rect">
            <a:avLst/>
          </a:prstGeom>
        </p:spPr>
        <p:txBody>
          <a:bodyPr vert="horz" wrap="square" lIns="0" tIns="0" rIns="0" bIns="0" rtlCol="0">
            <a:spAutoFit/>
          </a:bodyPr>
          <a:lstStyle/>
          <a:p>
            <a:pPr marL="12700">
              <a:lnSpc>
                <a:spcPct val="100000"/>
              </a:lnSpc>
            </a:pPr>
            <a:r>
              <a:rPr sz="1400" spc="-60" dirty="0">
                <a:solidFill>
                  <a:srgbClr val="E2E3E4"/>
                </a:solidFill>
                <a:latin typeface="Lucida Sans"/>
                <a:cs typeface="Lucida Sans"/>
              </a:rPr>
              <a:t>network</a:t>
            </a:r>
            <a:r>
              <a:rPr sz="1400" spc="-180" dirty="0">
                <a:solidFill>
                  <a:srgbClr val="E2E3E4"/>
                </a:solidFill>
                <a:latin typeface="Lucida Sans"/>
                <a:cs typeface="Lucida Sans"/>
              </a:rPr>
              <a:t> </a:t>
            </a:r>
            <a:r>
              <a:rPr sz="1400" spc="-60" dirty="0">
                <a:solidFill>
                  <a:srgbClr val="E2E3E4"/>
                </a:solidFill>
                <a:latin typeface="Lucida Sans"/>
                <a:cs typeface="Lucida Sans"/>
              </a:rPr>
              <a:t>integrity</a:t>
            </a:r>
            <a:endParaRPr sz="1400">
              <a:latin typeface="Lucida Sans"/>
              <a:cs typeface="Lucida Sans"/>
            </a:endParaRPr>
          </a:p>
          <a:p>
            <a:pPr marL="12700">
              <a:lnSpc>
                <a:spcPct val="100000"/>
              </a:lnSpc>
              <a:spcBef>
                <a:spcPts val="120"/>
              </a:spcBef>
            </a:pPr>
            <a:r>
              <a:rPr sz="1400" spc="-20" dirty="0">
                <a:solidFill>
                  <a:srgbClr val="E2E3E4"/>
                </a:solidFill>
                <a:latin typeface="Arial"/>
                <a:cs typeface="Arial"/>
              </a:rPr>
              <a:t>quality, </a:t>
            </a:r>
            <a:r>
              <a:rPr sz="1400" spc="-15" dirty="0">
                <a:solidFill>
                  <a:srgbClr val="E2E3E4"/>
                </a:solidFill>
                <a:latin typeface="Arial"/>
                <a:cs typeface="Arial"/>
              </a:rPr>
              <a:t>responsibility </a:t>
            </a:r>
            <a:r>
              <a:rPr sz="1400" spc="-10" dirty="0">
                <a:solidFill>
                  <a:srgbClr val="E2E3E4"/>
                </a:solidFill>
                <a:latin typeface="Arial"/>
                <a:cs typeface="Arial"/>
              </a:rPr>
              <a:t>and</a:t>
            </a:r>
            <a:r>
              <a:rPr sz="1400" spc="-175" dirty="0">
                <a:solidFill>
                  <a:srgbClr val="E2E3E4"/>
                </a:solidFill>
                <a:latin typeface="Arial"/>
                <a:cs typeface="Arial"/>
              </a:rPr>
              <a:t> </a:t>
            </a:r>
            <a:r>
              <a:rPr sz="1400" spc="-15" dirty="0">
                <a:solidFill>
                  <a:srgbClr val="E2E3E4"/>
                </a:solidFill>
                <a:latin typeface="Arial"/>
                <a:cs typeface="Arial"/>
              </a:rPr>
              <a:t>consideration</a:t>
            </a:r>
            <a:endParaRPr sz="140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3" name="object 3"/>
          <p:cNvSpPr/>
          <p:nvPr/>
        </p:nvSpPr>
        <p:spPr>
          <a:xfrm>
            <a:off x="3203575" y="1371178"/>
            <a:ext cx="5314950" cy="0"/>
          </a:xfrm>
          <a:custGeom>
            <a:avLst/>
            <a:gdLst/>
            <a:ahLst/>
            <a:cxnLst/>
            <a:rect l="l" t="t" r="r" b="b"/>
            <a:pathLst>
              <a:path w="5314950">
                <a:moveTo>
                  <a:pt x="0" y="0"/>
                </a:moveTo>
                <a:lnTo>
                  <a:pt x="5314454" y="0"/>
                </a:lnTo>
              </a:path>
            </a:pathLst>
          </a:custGeom>
          <a:ln w="6350">
            <a:solidFill>
              <a:srgbClr val="C9CACC"/>
            </a:solidFill>
          </a:ln>
        </p:spPr>
        <p:txBody>
          <a:bodyPr wrap="square" lIns="0" tIns="0" rIns="0" bIns="0" rtlCol="0"/>
          <a:lstStyle/>
          <a:p>
            <a:endParaRPr/>
          </a:p>
        </p:txBody>
      </p:sp>
      <p:sp>
        <p:nvSpPr>
          <p:cNvPr id="4" name="object 4"/>
          <p:cNvSpPr/>
          <p:nvPr/>
        </p:nvSpPr>
        <p:spPr>
          <a:xfrm>
            <a:off x="0" y="0"/>
            <a:ext cx="1788795" cy="3329940"/>
          </a:xfrm>
          <a:custGeom>
            <a:avLst/>
            <a:gdLst/>
            <a:ahLst/>
            <a:cxnLst/>
            <a:rect l="l" t="t" r="r" b="b"/>
            <a:pathLst>
              <a:path w="1788795" h="3329940">
                <a:moveTo>
                  <a:pt x="958380" y="2809023"/>
                </a:moveTo>
                <a:lnTo>
                  <a:pt x="545655" y="2809023"/>
                </a:lnTo>
                <a:lnTo>
                  <a:pt x="545655" y="3329838"/>
                </a:lnTo>
                <a:lnTo>
                  <a:pt x="958380" y="3329838"/>
                </a:lnTo>
                <a:lnTo>
                  <a:pt x="958380" y="2809023"/>
                </a:lnTo>
                <a:close/>
              </a:path>
              <a:path w="1788795" h="3329940">
                <a:moveTo>
                  <a:pt x="1515506" y="8407"/>
                </a:moveTo>
                <a:lnTo>
                  <a:pt x="776592" y="8407"/>
                </a:lnTo>
                <a:lnTo>
                  <a:pt x="832984" y="10378"/>
                </a:lnTo>
                <a:lnTo>
                  <a:pt x="888198" y="16284"/>
                </a:lnTo>
                <a:lnTo>
                  <a:pt x="942239" y="26120"/>
                </a:lnTo>
                <a:lnTo>
                  <a:pt x="995112" y="39875"/>
                </a:lnTo>
                <a:lnTo>
                  <a:pt x="1046822" y="57543"/>
                </a:lnTo>
                <a:lnTo>
                  <a:pt x="1096635" y="78685"/>
                </a:lnTo>
                <a:lnTo>
                  <a:pt x="1143902" y="102772"/>
                </a:lnTo>
                <a:lnTo>
                  <a:pt x="1188617" y="129800"/>
                </a:lnTo>
                <a:lnTo>
                  <a:pt x="1230779" y="159764"/>
                </a:lnTo>
                <a:lnTo>
                  <a:pt x="1270381" y="192658"/>
                </a:lnTo>
                <a:lnTo>
                  <a:pt x="1307133" y="228542"/>
                </a:lnTo>
                <a:lnTo>
                  <a:pt x="1340735" y="267368"/>
                </a:lnTo>
                <a:lnTo>
                  <a:pt x="1371192" y="309133"/>
                </a:lnTo>
                <a:lnTo>
                  <a:pt x="1398509" y="353835"/>
                </a:lnTo>
                <a:lnTo>
                  <a:pt x="1422692" y="401472"/>
                </a:lnTo>
                <a:lnTo>
                  <a:pt x="1439939" y="443108"/>
                </a:lnTo>
                <a:lnTo>
                  <a:pt x="1454062" y="486103"/>
                </a:lnTo>
                <a:lnTo>
                  <a:pt x="1465056" y="530459"/>
                </a:lnTo>
                <a:lnTo>
                  <a:pt x="1472914" y="576179"/>
                </a:lnTo>
                <a:lnTo>
                  <a:pt x="1477633" y="623263"/>
                </a:lnTo>
                <a:lnTo>
                  <a:pt x="1479207" y="671715"/>
                </a:lnTo>
                <a:lnTo>
                  <a:pt x="1477350" y="725764"/>
                </a:lnTo>
                <a:lnTo>
                  <a:pt x="1471781" y="778410"/>
                </a:lnTo>
                <a:lnTo>
                  <a:pt x="1462501" y="829653"/>
                </a:lnTo>
                <a:lnTo>
                  <a:pt x="1449512" y="879490"/>
                </a:lnTo>
                <a:lnTo>
                  <a:pt x="1432815" y="927921"/>
                </a:lnTo>
                <a:lnTo>
                  <a:pt x="1412410" y="974945"/>
                </a:lnTo>
                <a:lnTo>
                  <a:pt x="1388300" y="1020559"/>
                </a:lnTo>
                <a:lnTo>
                  <a:pt x="1361360" y="1064899"/>
                </a:lnTo>
                <a:lnTo>
                  <a:pt x="1332520" y="1108026"/>
                </a:lnTo>
                <a:lnTo>
                  <a:pt x="1301781" y="1149943"/>
                </a:lnTo>
                <a:lnTo>
                  <a:pt x="1269141" y="1190650"/>
                </a:lnTo>
                <a:lnTo>
                  <a:pt x="1234602" y="1230150"/>
                </a:lnTo>
                <a:lnTo>
                  <a:pt x="1198164" y="1268444"/>
                </a:lnTo>
                <a:lnTo>
                  <a:pt x="1159827" y="1305534"/>
                </a:lnTo>
                <a:lnTo>
                  <a:pt x="1115844" y="1345662"/>
                </a:lnTo>
                <a:lnTo>
                  <a:pt x="1073775" y="1384578"/>
                </a:lnTo>
                <a:lnTo>
                  <a:pt x="1033618" y="1422285"/>
                </a:lnTo>
                <a:lnTo>
                  <a:pt x="995371" y="1458782"/>
                </a:lnTo>
                <a:lnTo>
                  <a:pt x="959031" y="1494071"/>
                </a:lnTo>
                <a:lnTo>
                  <a:pt x="924595" y="1528154"/>
                </a:lnTo>
                <a:lnTo>
                  <a:pt x="892060" y="1561033"/>
                </a:lnTo>
                <a:lnTo>
                  <a:pt x="856434" y="1598995"/>
                </a:lnTo>
                <a:lnTo>
                  <a:pt x="823268" y="1637495"/>
                </a:lnTo>
                <a:lnTo>
                  <a:pt x="792559" y="1676533"/>
                </a:lnTo>
                <a:lnTo>
                  <a:pt x="764308" y="1716108"/>
                </a:lnTo>
                <a:lnTo>
                  <a:pt x="738513" y="1756221"/>
                </a:lnTo>
                <a:lnTo>
                  <a:pt x="715175" y="1796872"/>
                </a:lnTo>
                <a:lnTo>
                  <a:pt x="694087" y="1838648"/>
                </a:lnTo>
                <a:lnTo>
                  <a:pt x="675047" y="1882060"/>
                </a:lnTo>
                <a:lnTo>
                  <a:pt x="658055" y="1927105"/>
                </a:lnTo>
                <a:lnTo>
                  <a:pt x="643110" y="1973782"/>
                </a:lnTo>
                <a:lnTo>
                  <a:pt x="630214" y="2022086"/>
                </a:lnTo>
                <a:lnTo>
                  <a:pt x="619366" y="2072017"/>
                </a:lnTo>
                <a:lnTo>
                  <a:pt x="611642" y="2117052"/>
                </a:lnTo>
                <a:lnTo>
                  <a:pt x="605321" y="2165092"/>
                </a:lnTo>
                <a:lnTo>
                  <a:pt x="600404" y="2216137"/>
                </a:lnTo>
                <a:lnTo>
                  <a:pt x="596892" y="2270186"/>
                </a:lnTo>
                <a:lnTo>
                  <a:pt x="594786" y="2327238"/>
                </a:lnTo>
                <a:lnTo>
                  <a:pt x="594085" y="2387293"/>
                </a:lnTo>
                <a:lnTo>
                  <a:pt x="594791" y="2450350"/>
                </a:lnTo>
                <a:lnTo>
                  <a:pt x="904341" y="2450350"/>
                </a:lnTo>
                <a:lnTo>
                  <a:pt x="905952" y="2387293"/>
                </a:lnTo>
                <a:lnTo>
                  <a:pt x="907930" y="2329849"/>
                </a:lnTo>
                <a:lnTo>
                  <a:pt x="910337" y="2276059"/>
                </a:lnTo>
                <a:lnTo>
                  <a:pt x="913149" y="2226575"/>
                </a:lnTo>
                <a:lnTo>
                  <a:pt x="916364" y="2181398"/>
                </a:lnTo>
                <a:lnTo>
                  <a:pt x="919978" y="2140525"/>
                </a:lnTo>
                <a:lnTo>
                  <a:pt x="933203" y="2046090"/>
                </a:lnTo>
                <a:lnTo>
                  <a:pt x="946103" y="1992820"/>
                </a:lnTo>
                <a:lnTo>
                  <a:pt x="962687" y="1944141"/>
                </a:lnTo>
                <a:lnTo>
                  <a:pt x="982954" y="1900046"/>
                </a:lnTo>
                <a:lnTo>
                  <a:pt x="1007972" y="1858148"/>
                </a:lnTo>
                <a:lnTo>
                  <a:pt x="1038820" y="1815931"/>
                </a:lnTo>
                <a:lnTo>
                  <a:pt x="1075514" y="1773395"/>
                </a:lnTo>
                <a:lnTo>
                  <a:pt x="1118069" y="1730539"/>
                </a:lnTo>
                <a:lnTo>
                  <a:pt x="1145282" y="1704635"/>
                </a:lnTo>
                <a:lnTo>
                  <a:pt x="1207240" y="1644683"/>
                </a:lnTo>
                <a:lnTo>
                  <a:pt x="1319002" y="1534414"/>
                </a:lnTo>
                <a:lnTo>
                  <a:pt x="1361274" y="1492237"/>
                </a:lnTo>
                <a:lnTo>
                  <a:pt x="1401938" y="1452748"/>
                </a:lnTo>
                <a:lnTo>
                  <a:pt x="1440964" y="1412896"/>
                </a:lnTo>
                <a:lnTo>
                  <a:pt x="1478354" y="1372679"/>
                </a:lnTo>
                <a:lnTo>
                  <a:pt x="1514108" y="1332099"/>
                </a:lnTo>
                <a:lnTo>
                  <a:pt x="1548227" y="1291156"/>
                </a:lnTo>
                <a:lnTo>
                  <a:pt x="1580711" y="1249848"/>
                </a:lnTo>
                <a:lnTo>
                  <a:pt x="1611560" y="1208178"/>
                </a:lnTo>
                <a:lnTo>
                  <a:pt x="1640777" y="1166143"/>
                </a:lnTo>
                <a:lnTo>
                  <a:pt x="1668360" y="1123746"/>
                </a:lnTo>
                <a:lnTo>
                  <a:pt x="1691226" y="1084588"/>
                </a:lnTo>
                <a:lnTo>
                  <a:pt x="1711687" y="1043761"/>
                </a:lnTo>
                <a:lnTo>
                  <a:pt x="1729743" y="1001265"/>
                </a:lnTo>
                <a:lnTo>
                  <a:pt x="1745393" y="957098"/>
                </a:lnTo>
                <a:lnTo>
                  <a:pt x="1758637" y="911261"/>
                </a:lnTo>
                <a:lnTo>
                  <a:pt x="1769474" y="863751"/>
                </a:lnTo>
                <a:lnTo>
                  <a:pt x="1777904" y="814568"/>
                </a:lnTo>
                <a:lnTo>
                  <a:pt x="1783926" y="763711"/>
                </a:lnTo>
                <a:lnTo>
                  <a:pt x="1787539" y="711179"/>
                </a:lnTo>
                <a:lnTo>
                  <a:pt x="1788744" y="656970"/>
                </a:lnTo>
                <a:lnTo>
                  <a:pt x="1787513" y="603701"/>
                </a:lnTo>
                <a:lnTo>
                  <a:pt x="1783824" y="551965"/>
                </a:lnTo>
                <a:lnTo>
                  <a:pt x="1777676" y="501761"/>
                </a:lnTo>
                <a:lnTo>
                  <a:pt x="1769073" y="453089"/>
                </a:lnTo>
                <a:lnTo>
                  <a:pt x="1758015" y="405951"/>
                </a:lnTo>
                <a:lnTo>
                  <a:pt x="1744504" y="360346"/>
                </a:lnTo>
                <a:lnTo>
                  <a:pt x="1728542" y="316274"/>
                </a:lnTo>
                <a:lnTo>
                  <a:pt x="1710131" y="273735"/>
                </a:lnTo>
                <a:lnTo>
                  <a:pt x="1686454" y="227021"/>
                </a:lnTo>
                <a:lnTo>
                  <a:pt x="1660374" y="182304"/>
                </a:lnTo>
                <a:lnTo>
                  <a:pt x="1631889" y="139587"/>
                </a:lnTo>
                <a:lnTo>
                  <a:pt x="1601002" y="98872"/>
                </a:lnTo>
                <a:lnTo>
                  <a:pt x="1567714" y="60161"/>
                </a:lnTo>
                <a:lnTo>
                  <a:pt x="1532026" y="23456"/>
                </a:lnTo>
                <a:lnTo>
                  <a:pt x="1515506" y="8407"/>
                </a:lnTo>
                <a:close/>
              </a:path>
              <a:path w="1788795" h="3329940">
                <a:moveTo>
                  <a:pt x="1506277" y="0"/>
                </a:moveTo>
                <a:lnTo>
                  <a:pt x="37967" y="0"/>
                </a:lnTo>
                <a:lnTo>
                  <a:pt x="5521" y="28493"/>
                </a:lnTo>
                <a:lnTo>
                  <a:pt x="0" y="33901"/>
                </a:lnTo>
                <a:lnTo>
                  <a:pt x="0" y="679120"/>
                </a:lnTo>
                <a:lnTo>
                  <a:pt x="6079" y="643936"/>
                </a:lnTo>
                <a:lnTo>
                  <a:pt x="16812" y="595807"/>
                </a:lnTo>
                <a:lnTo>
                  <a:pt x="29756" y="548881"/>
                </a:lnTo>
                <a:lnTo>
                  <a:pt x="47481" y="495994"/>
                </a:lnTo>
                <a:lnTo>
                  <a:pt x="67942" y="445433"/>
                </a:lnTo>
                <a:lnTo>
                  <a:pt x="91139" y="397193"/>
                </a:lnTo>
                <a:lnTo>
                  <a:pt x="117075" y="351271"/>
                </a:lnTo>
                <a:lnTo>
                  <a:pt x="145750" y="307660"/>
                </a:lnTo>
                <a:lnTo>
                  <a:pt x="177165" y="266356"/>
                </a:lnTo>
                <a:lnTo>
                  <a:pt x="211409" y="227676"/>
                </a:lnTo>
                <a:lnTo>
                  <a:pt x="248661" y="191860"/>
                </a:lnTo>
                <a:lnTo>
                  <a:pt x="288921" y="158907"/>
                </a:lnTo>
                <a:lnTo>
                  <a:pt x="332189" y="128814"/>
                </a:lnTo>
                <a:lnTo>
                  <a:pt x="378465" y="101580"/>
                </a:lnTo>
                <a:lnTo>
                  <a:pt x="427748" y="77203"/>
                </a:lnTo>
                <a:lnTo>
                  <a:pt x="472149" y="58960"/>
                </a:lnTo>
                <a:lnTo>
                  <a:pt x="518364" y="43520"/>
                </a:lnTo>
                <a:lnTo>
                  <a:pt x="566390" y="30883"/>
                </a:lnTo>
                <a:lnTo>
                  <a:pt x="616228" y="21052"/>
                </a:lnTo>
                <a:lnTo>
                  <a:pt x="667875" y="14028"/>
                </a:lnTo>
                <a:lnTo>
                  <a:pt x="721330" y="9812"/>
                </a:lnTo>
                <a:lnTo>
                  <a:pt x="776592" y="8407"/>
                </a:lnTo>
                <a:lnTo>
                  <a:pt x="1515506" y="8407"/>
                </a:lnTo>
                <a:lnTo>
                  <a:pt x="1506277" y="0"/>
                </a:lnTo>
                <a:close/>
              </a:path>
            </a:pathLst>
          </a:custGeom>
          <a:solidFill>
            <a:srgbClr val="E2E3E4"/>
          </a:solidFill>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p:nvPr/>
        </p:nvSpPr>
        <p:spPr>
          <a:xfrm>
            <a:off x="2003944" y="2470198"/>
            <a:ext cx="849630" cy="255904"/>
          </a:xfrm>
          <a:prstGeom prst="rect">
            <a:avLst/>
          </a:prstGeom>
        </p:spPr>
        <p:txBody>
          <a:bodyPr vert="horz" wrap="square" lIns="0" tIns="0" rIns="0" bIns="0" rtlCol="0">
            <a:spAutoFit/>
          </a:bodyPr>
          <a:lstStyle/>
          <a:p>
            <a:pPr marL="12700">
              <a:lnSpc>
                <a:spcPct val="100000"/>
              </a:lnSpc>
            </a:pPr>
            <a:r>
              <a:rPr sz="1400" spc="-135" dirty="0">
                <a:latin typeface="Lucida Sans"/>
                <a:cs typeface="Lucida Sans"/>
              </a:rPr>
              <a:t>s</a:t>
            </a:r>
            <a:r>
              <a:rPr sz="1400" spc="-130" dirty="0">
                <a:latin typeface="Lucida Sans"/>
                <a:cs typeface="Lucida Sans"/>
              </a:rPr>
              <a:t>u</a:t>
            </a:r>
            <a:r>
              <a:rPr sz="1400" spc="-65" dirty="0">
                <a:latin typeface="Lucida Sans"/>
                <a:cs typeface="Lucida Sans"/>
              </a:rPr>
              <a:t>p</a:t>
            </a:r>
            <a:r>
              <a:rPr sz="1400" spc="-70" dirty="0">
                <a:latin typeface="Lucida Sans"/>
                <a:cs typeface="Lucida Sans"/>
              </a:rPr>
              <a:t>p</a:t>
            </a:r>
            <a:r>
              <a:rPr sz="1400" spc="-85" dirty="0">
                <a:latin typeface="Lucida Sans"/>
                <a:cs typeface="Lucida Sans"/>
              </a:rPr>
              <a:t>o</a:t>
            </a:r>
            <a:r>
              <a:rPr sz="1400" spc="-30" dirty="0">
                <a:latin typeface="Lucida Sans"/>
                <a:cs typeface="Lucida Sans"/>
              </a:rPr>
              <a:t>r</a:t>
            </a:r>
            <a:r>
              <a:rPr sz="1400" spc="-70" dirty="0">
                <a:latin typeface="Lucida Sans"/>
                <a:cs typeface="Lucida Sans"/>
              </a:rPr>
              <a:t>ti</a:t>
            </a:r>
            <a:r>
              <a:rPr sz="1400" spc="-114" dirty="0">
                <a:latin typeface="Lucida Sans"/>
                <a:cs typeface="Lucida Sans"/>
              </a:rPr>
              <a:t>v</a:t>
            </a:r>
            <a:r>
              <a:rPr sz="1400" spc="-5" dirty="0">
                <a:latin typeface="Lucida Sans"/>
                <a:cs typeface="Lucida Sans"/>
              </a:rPr>
              <a:t>e</a:t>
            </a:r>
            <a:endParaRPr sz="1400">
              <a:latin typeface="Lucida Sans"/>
              <a:cs typeface="Lucida Sans"/>
            </a:endParaRPr>
          </a:p>
        </p:txBody>
      </p:sp>
      <p:sp>
        <p:nvSpPr>
          <p:cNvPr id="20" name="object 2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1" name="object 2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3" name="object 13"/>
          <p:cNvSpPr txBox="1"/>
          <p:nvPr/>
        </p:nvSpPr>
        <p:spPr>
          <a:xfrm>
            <a:off x="2005012" y="1746000"/>
            <a:ext cx="848360" cy="255904"/>
          </a:xfrm>
          <a:prstGeom prst="rect">
            <a:avLst/>
          </a:prstGeom>
        </p:spPr>
        <p:txBody>
          <a:bodyPr vert="horz" wrap="square" lIns="0" tIns="0" rIns="0" bIns="0" rtlCol="0">
            <a:spAutoFit/>
          </a:bodyPr>
          <a:lstStyle/>
          <a:p>
            <a:pPr marL="12700">
              <a:lnSpc>
                <a:spcPct val="100000"/>
              </a:lnSpc>
            </a:pPr>
            <a:r>
              <a:rPr sz="1400" spc="-105" dirty="0">
                <a:latin typeface="Lucida Sans"/>
                <a:cs typeface="Lucida Sans"/>
              </a:rPr>
              <a:t>r</a:t>
            </a:r>
            <a:r>
              <a:rPr sz="1400" spc="-85" dirty="0">
                <a:latin typeface="Lucida Sans"/>
                <a:cs typeface="Lucida Sans"/>
              </a:rPr>
              <a:t>es</a:t>
            </a:r>
            <a:r>
              <a:rPr sz="1400" spc="-70" dirty="0">
                <a:latin typeface="Lucida Sans"/>
                <a:cs typeface="Lucida Sans"/>
              </a:rPr>
              <a:t>p</a:t>
            </a:r>
            <a:r>
              <a:rPr sz="1400" spc="-110" dirty="0">
                <a:latin typeface="Lucida Sans"/>
                <a:cs typeface="Lucida Sans"/>
              </a:rPr>
              <a:t>on</a:t>
            </a:r>
            <a:r>
              <a:rPr sz="1400" spc="-105" dirty="0">
                <a:latin typeface="Lucida Sans"/>
                <a:cs typeface="Lucida Sans"/>
              </a:rPr>
              <a:t>s</a:t>
            </a:r>
            <a:r>
              <a:rPr sz="1400" spc="-70" dirty="0">
                <a:latin typeface="Lucida Sans"/>
                <a:cs typeface="Lucida Sans"/>
              </a:rPr>
              <a:t>i</a:t>
            </a:r>
            <a:r>
              <a:rPr sz="1400" spc="-114" dirty="0">
                <a:latin typeface="Lucida Sans"/>
                <a:cs typeface="Lucida Sans"/>
              </a:rPr>
              <a:t>v</a:t>
            </a:r>
            <a:r>
              <a:rPr sz="1400" spc="-5" dirty="0">
                <a:latin typeface="Lucida Sans"/>
                <a:cs typeface="Lucida Sans"/>
              </a:rPr>
              <a:t>e</a:t>
            </a:r>
            <a:endParaRPr sz="1400">
              <a:latin typeface="Lucida Sans"/>
              <a:cs typeface="Lucida Sans"/>
            </a:endParaRPr>
          </a:p>
        </p:txBody>
      </p:sp>
      <p:sp>
        <p:nvSpPr>
          <p:cNvPr id="14" name="object 14"/>
          <p:cNvSpPr txBox="1"/>
          <p:nvPr/>
        </p:nvSpPr>
        <p:spPr>
          <a:xfrm>
            <a:off x="1941819" y="3194392"/>
            <a:ext cx="908050" cy="255904"/>
          </a:xfrm>
          <a:prstGeom prst="rect">
            <a:avLst/>
          </a:prstGeom>
        </p:spPr>
        <p:txBody>
          <a:bodyPr vert="horz" wrap="square" lIns="0" tIns="0" rIns="0" bIns="0" rtlCol="0">
            <a:spAutoFit/>
          </a:bodyPr>
          <a:lstStyle/>
          <a:p>
            <a:pPr marL="12700">
              <a:lnSpc>
                <a:spcPct val="100000"/>
              </a:lnSpc>
            </a:pPr>
            <a:r>
              <a:rPr sz="1400" spc="-65" dirty="0">
                <a:latin typeface="Lucida Sans"/>
                <a:cs typeface="Lucida Sans"/>
              </a:rPr>
              <a:t>t</a:t>
            </a:r>
            <a:r>
              <a:rPr sz="1400" spc="-100" dirty="0">
                <a:latin typeface="Lucida Sans"/>
                <a:cs typeface="Lucida Sans"/>
              </a:rPr>
              <a:t>r</a:t>
            </a:r>
            <a:r>
              <a:rPr sz="1400" spc="-95" dirty="0">
                <a:latin typeface="Lucida Sans"/>
                <a:cs typeface="Lucida Sans"/>
              </a:rPr>
              <a:t>a</a:t>
            </a:r>
            <a:r>
              <a:rPr sz="1400" spc="-110" dirty="0">
                <a:latin typeface="Lucida Sans"/>
                <a:cs typeface="Lucida Sans"/>
              </a:rPr>
              <a:t>n</a:t>
            </a:r>
            <a:r>
              <a:rPr sz="1400" spc="-130" dirty="0">
                <a:latin typeface="Lucida Sans"/>
                <a:cs typeface="Lucida Sans"/>
              </a:rPr>
              <a:t>s</a:t>
            </a:r>
            <a:r>
              <a:rPr sz="1400" spc="-75" dirty="0">
                <a:latin typeface="Lucida Sans"/>
                <a:cs typeface="Lucida Sans"/>
              </a:rPr>
              <a:t>p</a:t>
            </a:r>
            <a:r>
              <a:rPr sz="1400" spc="-90" dirty="0">
                <a:latin typeface="Lucida Sans"/>
                <a:cs typeface="Lucida Sans"/>
              </a:rPr>
              <a:t>a</a:t>
            </a:r>
            <a:r>
              <a:rPr sz="1400" spc="-95" dirty="0">
                <a:latin typeface="Lucida Sans"/>
                <a:cs typeface="Lucida Sans"/>
              </a:rPr>
              <a:t>r</a:t>
            </a:r>
            <a:r>
              <a:rPr sz="1400" spc="-35" dirty="0">
                <a:latin typeface="Lucida Sans"/>
                <a:cs typeface="Lucida Sans"/>
              </a:rPr>
              <a:t>e</a:t>
            </a:r>
            <a:r>
              <a:rPr sz="1400" spc="-80" dirty="0">
                <a:latin typeface="Lucida Sans"/>
                <a:cs typeface="Lucida Sans"/>
              </a:rPr>
              <a:t>nt</a:t>
            </a:r>
            <a:endParaRPr sz="1400">
              <a:latin typeface="Lucida Sans"/>
              <a:cs typeface="Lucida Sans"/>
            </a:endParaRPr>
          </a:p>
        </p:txBody>
      </p:sp>
      <p:sp>
        <p:nvSpPr>
          <p:cNvPr id="15" name="object 15"/>
          <p:cNvSpPr txBox="1"/>
          <p:nvPr/>
        </p:nvSpPr>
        <p:spPr>
          <a:xfrm>
            <a:off x="1837753" y="3918588"/>
            <a:ext cx="1010919" cy="255904"/>
          </a:xfrm>
          <a:prstGeom prst="rect">
            <a:avLst/>
          </a:prstGeom>
        </p:spPr>
        <p:txBody>
          <a:bodyPr vert="horz" wrap="square" lIns="0" tIns="0" rIns="0" bIns="0" rtlCol="0">
            <a:spAutoFit/>
          </a:bodyPr>
          <a:lstStyle/>
          <a:p>
            <a:pPr marL="12700">
              <a:lnSpc>
                <a:spcPct val="100000"/>
              </a:lnSpc>
            </a:pPr>
            <a:r>
              <a:rPr sz="1400" spc="-85" dirty="0">
                <a:latin typeface="Lucida Sans"/>
                <a:cs typeface="Lucida Sans"/>
              </a:rPr>
              <a:t>performance</a:t>
            </a:r>
            <a:endParaRPr sz="1400">
              <a:latin typeface="Lucida Sans"/>
              <a:cs typeface="Lucida Sans"/>
            </a:endParaRPr>
          </a:p>
        </p:txBody>
      </p:sp>
      <p:sp>
        <p:nvSpPr>
          <p:cNvPr id="16" name="object 16"/>
          <p:cNvSpPr txBox="1"/>
          <p:nvPr/>
        </p:nvSpPr>
        <p:spPr>
          <a:xfrm>
            <a:off x="3187700" y="2470198"/>
            <a:ext cx="4934585" cy="4845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welcoming</a:t>
            </a:r>
            <a:r>
              <a:rPr sz="1400" spc="-170" dirty="0">
                <a:solidFill>
                  <a:srgbClr val="E2E3E4"/>
                </a:solidFill>
                <a:latin typeface="Lucida Sans"/>
                <a:cs typeface="Lucida Sans"/>
              </a:rPr>
              <a:t> </a:t>
            </a:r>
            <a:r>
              <a:rPr sz="1400" spc="-85" dirty="0">
                <a:solidFill>
                  <a:srgbClr val="E2E3E4"/>
                </a:solidFill>
                <a:latin typeface="Lucida Sans"/>
                <a:cs typeface="Lucida Sans"/>
              </a:rPr>
              <a:t>family</a:t>
            </a:r>
            <a:endParaRPr sz="1400">
              <a:latin typeface="Lucida Sans"/>
              <a:cs typeface="Lucida Sans"/>
            </a:endParaRPr>
          </a:p>
          <a:p>
            <a:pPr marL="12700">
              <a:lnSpc>
                <a:spcPct val="100000"/>
              </a:lnSpc>
              <a:spcBef>
                <a:spcPts val="120"/>
              </a:spcBef>
            </a:pPr>
            <a:r>
              <a:rPr sz="1400" spc="-20" dirty="0">
                <a:solidFill>
                  <a:srgbClr val="E2E3E4"/>
                </a:solidFill>
                <a:latin typeface="Arial"/>
                <a:cs typeface="Arial"/>
              </a:rPr>
              <a:t>considerate</a:t>
            </a:r>
            <a:r>
              <a:rPr sz="1400" spc="-70" dirty="0">
                <a:solidFill>
                  <a:srgbClr val="E2E3E4"/>
                </a:solidFill>
                <a:latin typeface="Arial"/>
                <a:cs typeface="Arial"/>
              </a:rPr>
              <a:t> </a:t>
            </a:r>
            <a:r>
              <a:rPr sz="1400" spc="-10" dirty="0">
                <a:solidFill>
                  <a:srgbClr val="E2E3E4"/>
                </a:solidFill>
                <a:latin typeface="Arial"/>
                <a:cs typeface="Arial"/>
              </a:rPr>
              <a:t>and</a:t>
            </a:r>
            <a:r>
              <a:rPr sz="1400" spc="-70" dirty="0">
                <a:solidFill>
                  <a:srgbClr val="E2E3E4"/>
                </a:solidFill>
                <a:latin typeface="Arial"/>
                <a:cs typeface="Arial"/>
              </a:rPr>
              <a:t> </a:t>
            </a:r>
            <a:r>
              <a:rPr sz="1400" spc="-5" dirty="0">
                <a:solidFill>
                  <a:srgbClr val="E2E3E4"/>
                </a:solidFill>
                <a:latin typeface="Arial"/>
                <a:cs typeface="Arial"/>
              </a:rPr>
              <a:t>respectful</a:t>
            </a:r>
            <a:r>
              <a:rPr sz="1400" spc="-70" dirty="0">
                <a:solidFill>
                  <a:srgbClr val="E2E3E4"/>
                </a:solidFill>
                <a:latin typeface="Arial"/>
                <a:cs typeface="Arial"/>
              </a:rPr>
              <a:t> </a:t>
            </a:r>
            <a:r>
              <a:rPr sz="1400" spc="20" dirty="0">
                <a:solidFill>
                  <a:srgbClr val="E2E3E4"/>
                </a:solidFill>
                <a:latin typeface="Arial"/>
                <a:cs typeface="Arial"/>
              </a:rPr>
              <a:t>of</a:t>
            </a:r>
            <a:r>
              <a:rPr sz="1400" spc="-70" dirty="0">
                <a:solidFill>
                  <a:srgbClr val="E2E3E4"/>
                </a:solidFill>
                <a:latin typeface="Arial"/>
                <a:cs typeface="Arial"/>
              </a:rPr>
              <a:t> </a:t>
            </a:r>
            <a:r>
              <a:rPr sz="1400" spc="10" dirty="0">
                <a:solidFill>
                  <a:srgbClr val="E2E3E4"/>
                </a:solidFill>
                <a:latin typeface="Arial"/>
                <a:cs typeface="Arial"/>
              </a:rPr>
              <a:t>the</a:t>
            </a:r>
            <a:r>
              <a:rPr sz="1400" spc="-70" dirty="0">
                <a:solidFill>
                  <a:srgbClr val="E2E3E4"/>
                </a:solidFill>
                <a:latin typeface="Arial"/>
                <a:cs typeface="Arial"/>
              </a:rPr>
              <a:t> </a:t>
            </a:r>
            <a:r>
              <a:rPr sz="1400" dirty="0">
                <a:solidFill>
                  <a:srgbClr val="E2E3E4"/>
                </a:solidFill>
                <a:latin typeface="Arial"/>
                <a:cs typeface="Arial"/>
              </a:rPr>
              <a:t>importance</a:t>
            </a:r>
            <a:r>
              <a:rPr sz="1400" spc="-70" dirty="0">
                <a:solidFill>
                  <a:srgbClr val="E2E3E4"/>
                </a:solidFill>
                <a:latin typeface="Arial"/>
                <a:cs typeface="Arial"/>
              </a:rPr>
              <a:t> </a:t>
            </a:r>
            <a:r>
              <a:rPr sz="1400" spc="20" dirty="0">
                <a:solidFill>
                  <a:srgbClr val="E2E3E4"/>
                </a:solidFill>
                <a:latin typeface="Arial"/>
                <a:cs typeface="Arial"/>
              </a:rPr>
              <a:t>of</a:t>
            </a:r>
            <a:r>
              <a:rPr sz="1400" spc="-70" dirty="0">
                <a:solidFill>
                  <a:srgbClr val="E2E3E4"/>
                </a:solidFill>
                <a:latin typeface="Arial"/>
                <a:cs typeface="Arial"/>
              </a:rPr>
              <a:t> </a:t>
            </a:r>
            <a:r>
              <a:rPr sz="1400" spc="-15" dirty="0">
                <a:solidFill>
                  <a:srgbClr val="E2E3E4"/>
                </a:solidFill>
                <a:latin typeface="Arial"/>
                <a:cs typeface="Arial"/>
              </a:rPr>
              <a:t>lifestyle</a:t>
            </a:r>
            <a:r>
              <a:rPr sz="1400" spc="-70" dirty="0">
                <a:solidFill>
                  <a:srgbClr val="E2E3E4"/>
                </a:solidFill>
                <a:latin typeface="Arial"/>
                <a:cs typeface="Arial"/>
              </a:rPr>
              <a:t> </a:t>
            </a:r>
            <a:r>
              <a:rPr sz="1400" spc="-35" dirty="0">
                <a:solidFill>
                  <a:srgbClr val="E2E3E4"/>
                </a:solidFill>
                <a:latin typeface="Arial"/>
                <a:cs typeface="Arial"/>
              </a:rPr>
              <a:t>balance</a:t>
            </a:r>
            <a:endParaRPr sz="1400">
              <a:latin typeface="Arial"/>
              <a:cs typeface="Arial"/>
            </a:endParaRPr>
          </a:p>
        </p:txBody>
      </p:sp>
      <p:sp>
        <p:nvSpPr>
          <p:cNvPr id="17" name="object 17"/>
          <p:cNvSpPr txBox="1"/>
          <p:nvPr/>
        </p:nvSpPr>
        <p:spPr>
          <a:xfrm>
            <a:off x="3187700" y="1746000"/>
            <a:ext cx="3399790" cy="484505"/>
          </a:xfrm>
          <a:prstGeom prst="rect">
            <a:avLst/>
          </a:prstGeom>
        </p:spPr>
        <p:txBody>
          <a:bodyPr vert="horz" wrap="square" lIns="0" tIns="0" rIns="0" bIns="0" rtlCol="0">
            <a:spAutoFit/>
          </a:bodyPr>
          <a:lstStyle/>
          <a:p>
            <a:pPr marL="12700">
              <a:lnSpc>
                <a:spcPct val="100000"/>
              </a:lnSpc>
            </a:pPr>
            <a:r>
              <a:rPr sz="1400" spc="-75" dirty="0">
                <a:solidFill>
                  <a:srgbClr val="E2E3E4"/>
                </a:solidFill>
                <a:latin typeface="Lucida Sans"/>
                <a:cs typeface="Lucida Sans"/>
              </a:rPr>
              <a:t>mobile</a:t>
            </a:r>
            <a:r>
              <a:rPr sz="1400" spc="-160" dirty="0">
                <a:solidFill>
                  <a:srgbClr val="E2E3E4"/>
                </a:solidFill>
                <a:latin typeface="Lucida Sans"/>
                <a:cs typeface="Lucida Sans"/>
              </a:rPr>
              <a:t> </a:t>
            </a:r>
            <a:r>
              <a:rPr sz="1400" spc="-65" dirty="0">
                <a:solidFill>
                  <a:srgbClr val="E2E3E4"/>
                </a:solidFill>
                <a:latin typeface="Lucida Sans"/>
                <a:cs typeface="Lucida Sans"/>
              </a:rPr>
              <a:t>agility</a:t>
            </a:r>
            <a:endParaRPr sz="1400">
              <a:latin typeface="Lucida Sans"/>
              <a:cs typeface="Lucida Sans"/>
            </a:endParaRPr>
          </a:p>
          <a:p>
            <a:pPr marL="12700">
              <a:lnSpc>
                <a:spcPct val="100000"/>
              </a:lnSpc>
              <a:spcBef>
                <a:spcPts val="120"/>
              </a:spcBef>
            </a:pPr>
            <a:r>
              <a:rPr sz="1400" spc="-30" dirty="0">
                <a:solidFill>
                  <a:srgbClr val="E2E3E4"/>
                </a:solidFill>
                <a:latin typeface="Arial"/>
                <a:cs typeface="Arial"/>
              </a:rPr>
              <a:t>we</a:t>
            </a:r>
            <a:r>
              <a:rPr sz="1400" spc="-75" dirty="0">
                <a:solidFill>
                  <a:srgbClr val="E2E3E4"/>
                </a:solidFill>
                <a:latin typeface="Arial"/>
                <a:cs typeface="Arial"/>
              </a:rPr>
              <a:t> </a:t>
            </a:r>
            <a:r>
              <a:rPr sz="1400" dirty="0">
                <a:solidFill>
                  <a:srgbClr val="E2E3E4"/>
                </a:solidFill>
                <a:latin typeface="Arial"/>
                <a:cs typeface="Arial"/>
              </a:rPr>
              <a:t>act</a:t>
            </a:r>
            <a:r>
              <a:rPr sz="1400" spc="-75" dirty="0">
                <a:solidFill>
                  <a:srgbClr val="E2E3E4"/>
                </a:solidFill>
                <a:latin typeface="Arial"/>
                <a:cs typeface="Arial"/>
              </a:rPr>
              <a:t> </a:t>
            </a:r>
            <a:r>
              <a:rPr sz="1400" spc="-10" dirty="0">
                <a:solidFill>
                  <a:srgbClr val="E2E3E4"/>
                </a:solidFill>
                <a:latin typeface="Arial"/>
                <a:cs typeface="Arial"/>
              </a:rPr>
              <a:t>and</a:t>
            </a:r>
            <a:r>
              <a:rPr sz="1400" spc="-75" dirty="0">
                <a:solidFill>
                  <a:srgbClr val="E2E3E4"/>
                </a:solidFill>
                <a:latin typeface="Arial"/>
                <a:cs typeface="Arial"/>
              </a:rPr>
              <a:t> </a:t>
            </a:r>
            <a:r>
              <a:rPr sz="1400" spc="-10" dirty="0">
                <a:solidFill>
                  <a:srgbClr val="E2E3E4"/>
                </a:solidFill>
                <a:latin typeface="Arial"/>
                <a:cs typeface="Arial"/>
              </a:rPr>
              <a:t>respond</a:t>
            </a:r>
            <a:r>
              <a:rPr sz="1400" spc="-75" dirty="0">
                <a:solidFill>
                  <a:srgbClr val="E2E3E4"/>
                </a:solidFill>
                <a:latin typeface="Arial"/>
                <a:cs typeface="Arial"/>
              </a:rPr>
              <a:t> </a:t>
            </a:r>
            <a:r>
              <a:rPr sz="1400" spc="-15" dirty="0">
                <a:solidFill>
                  <a:srgbClr val="E2E3E4"/>
                </a:solidFill>
                <a:latin typeface="Arial"/>
                <a:cs typeface="Arial"/>
              </a:rPr>
              <a:t>swiftly</a:t>
            </a:r>
            <a:r>
              <a:rPr sz="1400" spc="-75" dirty="0">
                <a:solidFill>
                  <a:srgbClr val="E2E3E4"/>
                </a:solidFill>
                <a:latin typeface="Arial"/>
                <a:cs typeface="Arial"/>
              </a:rPr>
              <a:t> </a:t>
            </a:r>
            <a:r>
              <a:rPr sz="1400" spc="-80" dirty="0">
                <a:solidFill>
                  <a:srgbClr val="E2E3E4"/>
                </a:solidFill>
                <a:latin typeface="Arial"/>
                <a:cs typeface="Arial"/>
              </a:rPr>
              <a:t>–</a:t>
            </a:r>
            <a:r>
              <a:rPr sz="1400" spc="-75" dirty="0">
                <a:solidFill>
                  <a:srgbClr val="E2E3E4"/>
                </a:solidFill>
                <a:latin typeface="Arial"/>
                <a:cs typeface="Arial"/>
              </a:rPr>
              <a:t> </a:t>
            </a:r>
            <a:r>
              <a:rPr sz="1400" spc="35" dirty="0">
                <a:solidFill>
                  <a:srgbClr val="E2E3E4"/>
                </a:solidFill>
                <a:latin typeface="Arial"/>
                <a:cs typeface="Arial"/>
              </a:rPr>
              <a:t>but</a:t>
            </a:r>
            <a:r>
              <a:rPr sz="1400" spc="-75" dirty="0">
                <a:solidFill>
                  <a:srgbClr val="E2E3E4"/>
                </a:solidFill>
                <a:latin typeface="Arial"/>
                <a:cs typeface="Arial"/>
              </a:rPr>
              <a:t> </a:t>
            </a:r>
            <a:r>
              <a:rPr sz="1400" spc="-25" dirty="0">
                <a:solidFill>
                  <a:srgbClr val="E2E3E4"/>
                </a:solidFill>
                <a:latin typeface="Arial"/>
                <a:cs typeface="Arial"/>
              </a:rPr>
              <a:t>responsibly</a:t>
            </a:r>
            <a:endParaRPr sz="1400">
              <a:latin typeface="Arial"/>
              <a:cs typeface="Arial"/>
            </a:endParaRPr>
          </a:p>
        </p:txBody>
      </p:sp>
      <p:sp>
        <p:nvSpPr>
          <p:cNvPr id="18" name="object 18"/>
          <p:cNvSpPr txBox="1"/>
          <p:nvPr/>
        </p:nvSpPr>
        <p:spPr>
          <a:xfrm>
            <a:off x="3187700" y="3194392"/>
            <a:ext cx="2686050" cy="484505"/>
          </a:xfrm>
          <a:prstGeom prst="rect">
            <a:avLst/>
          </a:prstGeom>
        </p:spPr>
        <p:txBody>
          <a:bodyPr vert="horz" wrap="square" lIns="0" tIns="0" rIns="0" bIns="0" rtlCol="0">
            <a:spAutoFit/>
          </a:bodyPr>
          <a:lstStyle/>
          <a:p>
            <a:pPr marL="12700">
              <a:lnSpc>
                <a:spcPct val="100000"/>
              </a:lnSpc>
            </a:pPr>
            <a:r>
              <a:rPr sz="1400" spc="-25" dirty="0">
                <a:solidFill>
                  <a:srgbClr val="E2E3E4"/>
                </a:solidFill>
                <a:latin typeface="Lucida Sans"/>
                <a:cs typeface="Lucida Sans"/>
              </a:rPr>
              <a:t>we </a:t>
            </a:r>
            <a:r>
              <a:rPr sz="1400" spc="-85" dirty="0">
                <a:solidFill>
                  <a:srgbClr val="E2E3E4"/>
                </a:solidFill>
                <a:latin typeface="Lucida Sans"/>
                <a:cs typeface="Lucida Sans"/>
              </a:rPr>
              <a:t>champion </a:t>
            </a:r>
            <a:r>
              <a:rPr sz="1400" spc="-75" dirty="0">
                <a:solidFill>
                  <a:srgbClr val="E2E3E4"/>
                </a:solidFill>
                <a:latin typeface="Lucida Sans"/>
                <a:cs typeface="Lucida Sans"/>
              </a:rPr>
              <a:t>our</a:t>
            </a:r>
            <a:r>
              <a:rPr sz="1400" spc="-260" dirty="0">
                <a:solidFill>
                  <a:srgbClr val="E2E3E4"/>
                </a:solidFill>
                <a:latin typeface="Lucida Sans"/>
                <a:cs typeface="Lucida Sans"/>
              </a:rPr>
              <a:t> </a:t>
            </a:r>
            <a:r>
              <a:rPr sz="1400" spc="-75" dirty="0">
                <a:solidFill>
                  <a:srgbClr val="E2E3E4"/>
                </a:solidFill>
                <a:latin typeface="Lucida Sans"/>
                <a:cs typeface="Lucida Sans"/>
              </a:rPr>
              <a:t>values</a:t>
            </a:r>
            <a:endParaRPr sz="1400">
              <a:latin typeface="Lucida Sans"/>
              <a:cs typeface="Lucida Sans"/>
            </a:endParaRPr>
          </a:p>
          <a:p>
            <a:pPr marL="12700">
              <a:lnSpc>
                <a:spcPct val="100000"/>
              </a:lnSpc>
              <a:spcBef>
                <a:spcPts val="120"/>
              </a:spcBef>
            </a:pPr>
            <a:r>
              <a:rPr sz="1400" spc="-15" dirty="0">
                <a:solidFill>
                  <a:srgbClr val="E2E3E4"/>
                </a:solidFill>
                <a:latin typeface="Arial"/>
                <a:cs typeface="Arial"/>
              </a:rPr>
              <a:t>connections </a:t>
            </a:r>
            <a:r>
              <a:rPr sz="1400" spc="-80" dirty="0">
                <a:solidFill>
                  <a:srgbClr val="E2E3E4"/>
                </a:solidFill>
                <a:latin typeface="Arial"/>
                <a:cs typeface="Arial"/>
              </a:rPr>
              <a:t>– </a:t>
            </a:r>
            <a:r>
              <a:rPr sz="1400" spc="-20" dirty="0">
                <a:solidFill>
                  <a:srgbClr val="E2E3E4"/>
                </a:solidFill>
                <a:latin typeface="Arial"/>
                <a:cs typeface="Arial"/>
              </a:rPr>
              <a:t>leadership </a:t>
            </a:r>
            <a:r>
              <a:rPr sz="1400" spc="-80" dirty="0">
                <a:solidFill>
                  <a:srgbClr val="E2E3E4"/>
                </a:solidFill>
                <a:latin typeface="Arial"/>
                <a:cs typeface="Arial"/>
              </a:rPr>
              <a:t>–</a:t>
            </a:r>
            <a:r>
              <a:rPr sz="1400" spc="-195" dirty="0">
                <a:solidFill>
                  <a:srgbClr val="E2E3E4"/>
                </a:solidFill>
                <a:latin typeface="Arial"/>
                <a:cs typeface="Arial"/>
              </a:rPr>
              <a:t> </a:t>
            </a:r>
            <a:r>
              <a:rPr sz="1400" spc="-70" dirty="0">
                <a:solidFill>
                  <a:srgbClr val="E2E3E4"/>
                </a:solidFill>
                <a:latin typeface="Arial"/>
                <a:cs typeface="Arial"/>
              </a:rPr>
              <a:t>success</a:t>
            </a:r>
            <a:endParaRPr sz="1400">
              <a:latin typeface="Arial"/>
              <a:cs typeface="Arial"/>
            </a:endParaRPr>
          </a:p>
        </p:txBody>
      </p:sp>
      <p:sp>
        <p:nvSpPr>
          <p:cNvPr id="19" name="object 19"/>
          <p:cNvSpPr txBox="1"/>
          <p:nvPr/>
        </p:nvSpPr>
        <p:spPr>
          <a:xfrm>
            <a:off x="3187700" y="3918588"/>
            <a:ext cx="3039110" cy="484505"/>
          </a:xfrm>
          <a:prstGeom prst="rect">
            <a:avLst/>
          </a:prstGeom>
        </p:spPr>
        <p:txBody>
          <a:bodyPr vert="horz" wrap="square" lIns="0" tIns="0" rIns="0" bIns="0" rtlCol="0">
            <a:spAutoFit/>
          </a:bodyPr>
          <a:lstStyle/>
          <a:p>
            <a:pPr marL="12700">
              <a:lnSpc>
                <a:spcPct val="100000"/>
              </a:lnSpc>
            </a:pPr>
            <a:r>
              <a:rPr sz="1400" spc="-60" dirty="0">
                <a:solidFill>
                  <a:srgbClr val="E2E3E4"/>
                </a:solidFill>
                <a:latin typeface="Lucida Sans"/>
                <a:cs typeface="Lucida Sans"/>
              </a:rPr>
              <a:t>network</a:t>
            </a:r>
            <a:r>
              <a:rPr sz="1400" spc="-180" dirty="0">
                <a:solidFill>
                  <a:srgbClr val="E2E3E4"/>
                </a:solidFill>
                <a:latin typeface="Lucida Sans"/>
                <a:cs typeface="Lucida Sans"/>
              </a:rPr>
              <a:t> </a:t>
            </a:r>
            <a:r>
              <a:rPr sz="1400" spc="-60" dirty="0">
                <a:solidFill>
                  <a:srgbClr val="E2E3E4"/>
                </a:solidFill>
                <a:latin typeface="Lucida Sans"/>
                <a:cs typeface="Lucida Sans"/>
              </a:rPr>
              <a:t>integrity</a:t>
            </a:r>
            <a:endParaRPr sz="1400">
              <a:latin typeface="Lucida Sans"/>
              <a:cs typeface="Lucida Sans"/>
            </a:endParaRPr>
          </a:p>
          <a:p>
            <a:pPr marL="12700">
              <a:lnSpc>
                <a:spcPct val="100000"/>
              </a:lnSpc>
              <a:spcBef>
                <a:spcPts val="120"/>
              </a:spcBef>
            </a:pPr>
            <a:r>
              <a:rPr sz="1400" spc="-20" dirty="0">
                <a:solidFill>
                  <a:srgbClr val="E2E3E4"/>
                </a:solidFill>
                <a:latin typeface="Arial"/>
                <a:cs typeface="Arial"/>
              </a:rPr>
              <a:t>quality, </a:t>
            </a:r>
            <a:r>
              <a:rPr sz="1400" spc="-15" dirty="0">
                <a:solidFill>
                  <a:srgbClr val="E2E3E4"/>
                </a:solidFill>
                <a:latin typeface="Arial"/>
                <a:cs typeface="Arial"/>
              </a:rPr>
              <a:t>responsibility </a:t>
            </a:r>
            <a:r>
              <a:rPr sz="1400" spc="-10" dirty="0">
                <a:solidFill>
                  <a:srgbClr val="E2E3E4"/>
                </a:solidFill>
                <a:latin typeface="Arial"/>
                <a:cs typeface="Arial"/>
              </a:rPr>
              <a:t>and</a:t>
            </a:r>
            <a:r>
              <a:rPr sz="1400" spc="-175" dirty="0">
                <a:solidFill>
                  <a:srgbClr val="E2E3E4"/>
                </a:solidFill>
                <a:latin typeface="Arial"/>
                <a:cs typeface="Arial"/>
              </a:rPr>
              <a:t> </a:t>
            </a:r>
            <a:r>
              <a:rPr sz="1400" spc="-15" dirty="0">
                <a:solidFill>
                  <a:srgbClr val="E2E3E4"/>
                </a:solidFill>
                <a:latin typeface="Arial"/>
                <a:cs typeface="Arial"/>
              </a:rPr>
              <a:t>consideration</a:t>
            </a:r>
            <a:endParaRPr sz="14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788795" cy="3284854"/>
          </a:xfrm>
          <a:custGeom>
            <a:avLst/>
            <a:gdLst/>
            <a:ahLst/>
            <a:cxnLst/>
            <a:rect l="l" t="t" r="r" b="b"/>
            <a:pathLst>
              <a:path w="1788795" h="3284854">
                <a:moveTo>
                  <a:pt x="958380" y="2764027"/>
                </a:moveTo>
                <a:lnTo>
                  <a:pt x="545655" y="2764027"/>
                </a:lnTo>
                <a:lnTo>
                  <a:pt x="545655" y="3284842"/>
                </a:lnTo>
                <a:lnTo>
                  <a:pt x="958380" y="3284842"/>
                </a:lnTo>
                <a:lnTo>
                  <a:pt x="958380" y="2764027"/>
                </a:lnTo>
                <a:close/>
              </a:path>
              <a:path w="1788795" h="3284854">
                <a:moveTo>
                  <a:pt x="1552980" y="0"/>
                </a:moveTo>
                <a:lnTo>
                  <a:pt x="1010099" y="0"/>
                </a:lnTo>
                <a:lnTo>
                  <a:pt x="1046822" y="12547"/>
                </a:lnTo>
                <a:lnTo>
                  <a:pt x="1096635" y="33687"/>
                </a:lnTo>
                <a:lnTo>
                  <a:pt x="1143902" y="57772"/>
                </a:lnTo>
                <a:lnTo>
                  <a:pt x="1188617" y="84798"/>
                </a:lnTo>
                <a:lnTo>
                  <a:pt x="1230779" y="114763"/>
                </a:lnTo>
                <a:lnTo>
                  <a:pt x="1270381" y="147662"/>
                </a:lnTo>
                <a:lnTo>
                  <a:pt x="1307133" y="183541"/>
                </a:lnTo>
                <a:lnTo>
                  <a:pt x="1340735" y="222366"/>
                </a:lnTo>
                <a:lnTo>
                  <a:pt x="1371192" y="264133"/>
                </a:lnTo>
                <a:lnTo>
                  <a:pt x="1398509" y="308838"/>
                </a:lnTo>
                <a:lnTo>
                  <a:pt x="1422692" y="356476"/>
                </a:lnTo>
                <a:lnTo>
                  <a:pt x="1439939" y="398112"/>
                </a:lnTo>
                <a:lnTo>
                  <a:pt x="1454062" y="441107"/>
                </a:lnTo>
                <a:lnTo>
                  <a:pt x="1465056" y="485463"/>
                </a:lnTo>
                <a:lnTo>
                  <a:pt x="1472914" y="531183"/>
                </a:lnTo>
                <a:lnTo>
                  <a:pt x="1477633" y="578267"/>
                </a:lnTo>
                <a:lnTo>
                  <a:pt x="1479207" y="626719"/>
                </a:lnTo>
                <a:lnTo>
                  <a:pt x="1477350" y="680763"/>
                </a:lnTo>
                <a:lnTo>
                  <a:pt x="1471781" y="733407"/>
                </a:lnTo>
                <a:lnTo>
                  <a:pt x="1462501" y="784648"/>
                </a:lnTo>
                <a:lnTo>
                  <a:pt x="1449512" y="834485"/>
                </a:lnTo>
                <a:lnTo>
                  <a:pt x="1432815" y="882918"/>
                </a:lnTo>
                <a:lnTo>
                  <a:pt x="1412410" y="929944"/>
                </a:lnTo>
                <a:lnTo>
                  <a:pt x="1388300" y="975563"/>
                </a:lnTo>
                <a:lnTo>
                  <a:pt x="1361360" y="1019899"/>
                </a:lnTo>
                <a:lnTo>
                  <a:pt x="1332520" y="1063025"/>
                </a:lnTo>
                <a:lnTo>
                  <a:pt x="1301781" y="1104941"/>
                </a:lnTo>
                <a:lnTo>
                  <a:pt x="1269141" y="1145650"/>
                </a:lnTo>
                <a:lnTo>
                  <a:pt x="1234602" y="1185151"/>
                </a:lnTo>
                <a:lnTo>
                  <a:pt x="1198164" y="1223447"/>
                </a:lnTo>
                <a:lnTo>
                  <a:pt x="1159827" y="1260538"/>
                </a:lnTo>
                <a:lnTo>
                  <a:pt x="1115844" y="1300661"/>
                </a:lnTo>
                <a:lnTo>
                  <a:pt x="1073775" y="1339574"/>
                </a:lnTo>
                <a:lnTo>
                  <a:pt x="1033618" y="1377278"/>
                </a:lnTo>
                <a:lnTo>
                  <a:pt x="995371" y="1413774"/>
                </a:lnTo>
                <a:lnTo>
                  <a:pt x="959031" y="1449063"/>
                </a:lnTo>
                <a:lnTo>
                  <a:pt x="924595" y="1483146"/>
                </a:lnTo>
                <a:lnTo>
                  <a:pt x="892060" y="1516024"/>
                </a:lnTo>
                <a:lnTo>
                  <a:pt x="856434" y="1553992"/>
                </a:lnTo>
                <a:lnTo>
                  <a:pt x="823268" y="1592495"/>
                </a:lnTo>
                <a:lnTo>
                  <a:pt x="792559" y="1631535"/>
                </a:lnTo>
                <a:lnTo>
                  <a:pt x="764308" y="1671111"/>
                </a:lnTo>
                <a:lnTo>
                  <a:pt x="738513" y="1711225"/>
                </a:lnTo>
                <a:lnTo>
                  <a:pt x="715175" y="1751875"/>
                </a:lnTo>
                <a:lnTo>
                  <a:pt x="694087" y="1793651"/>
                </a:lnTo>
                <a:lnTo>
                  <a:pt x="675047" y="1837061"/>
                </a:lnTo>
                <a:lnTo>
                  <a:pt x="658055" y="1882104"/>
                </a:lnTo>
                <a:lnTo>
                  <a:pt x="643110" y="1928780"/>
                </a:lnTo>
                <a:lnTo>
                  <a:pt x="630214" y="1977086"/>
                </a:lnTo>
                <a:lnTo>
                  <a:pt x="619366" y="2027021"/>
                </a:lnTo>
                <a:lnTo>
                  <a:pt x="611642" y="2072052"/>
                </a:lnTo>
                <a:lnTo>
                  <a:pt x="605321" y="2120090"/>
                </a:lnTo>
                <a:lnTo>
                  <a:pt x="600404" y="2171135"/>
                </a:lnTo>
                <a:lnTo>
                  <a:pt x="596892" y="2225183"/>
                </a:lnTo>
                <a:lnTo>
                  <a:pt x="594786" y="2282235"/>
                </a:lnTo>
                <a:lnTo>
                  <a:pt x="594085" y="2342288"/>
                </a:lnTo>
                <a:lnTo>
                  <a:pt x="594791" y="2405341"/>
                </a:lnTo>
                <a:lnTo>
                  <a:pt x="904341" y="2405341"/>
                </a:lnTo>
                <a:lnTo>
                  <a:pt x="905952" y="2342288"/>
                </a:lnTo>
                <a:lnTo>
                  <a:pt x="907930" y="2284849"/>
                </a:lnTo>
                <a:lnTo>
                  <a:pt x="910337" y="2231061"/>
                </a:lnTo>
                <a:lnTo>
                  <a:pt x="913149" y="2181578"/>
                </a:lnTo>
                <a:lnTo>
                  <a:pt x="916364" y="2136401"/>
                </a:lnTo>
                <a:lnTo>
                  <a:pt x="919978" y="2095529"/>
                </a:lnTo>
                <a:lnTo>
                  <a:pt x="933203" y="2001094"/>
                </a:lnTo>
                <a:lnTo>
                  <a:pt x="946103" y="1947824"/>
                </a:lnTo>
                <a:lnTo>
                  <a:pt x="962687" y="1899145"/>
                </a:lnTo>
                <a:lnTo>
                  <a:pt x="982954" y="1855050"/>
                </a:lnTo>
                <a:lnTo>
                  <a:pt x="1007972" y="1813145"/>
                </a:lnTo>
                <a:lnTo>
                  <a:pt x="1038820" y="1770925"/>
                </a:lnTo>
                <a:lnTo>
                  <a:pt x="1075514" y="1728392"/>
                </a:lnTo>
                <a:lnTo>
                  <a:pt x="1118069" y="1685543"/>
                </a:lnTo>
                <a:lnTo>
                  <a:pt x="1145282" y="1659639"/>
                </a:lnTo>
                <a:lnTo>
                  <a:pt x="1207240" y="1599687"/>
                </a:lnTo>
                <a:lnTo>
                  <a:pt x="1319002" y="1489418"/>
                </a:lnTo>
                <a:lnTo>
                  <a:pt x="1361274" y="1447241"/>
                </a:lnTo>
                <a:lnTo>
                  <a:pt x="1401938" y="1407752"/>
                </a:lnTo>
                <a:lnTo>
                  <a:pt x="1440964" y="1367899"/>
                </a:lnTo>
                <a:lnTo>
                  <a:pt x="1478354" y="1327683"/>
                </a:lnTo>
                <a:lnTo>
                  <a:pt x="1514108" y="1287102"/>
                </a:lnTo>
                <a:lnTo>
                  <a:pt x="1548227" y="1246157"/>
                </a:lnTo>
                <a:lnTo>
                  <a:pt x="1580711" y="1204848"/>
                </a:lnTo>
                <a:lnTo>
                  <a:pt x="1611560" y="1163175"/>
                </a:lnTo>
                <a:lnTo>
                  <a:pt x="1640777" y="1121138"/>
                </a:lnTo>
                <a:lnTo>
                  <a:pt x="1668360" y="1078737"/>
                </a:lnTo>
                <a:lnTo>
                  <a:pt x="1691226" y="1039579"/>
                </a:lnTo>
                <a:lnTo>
                  <a:pt x="1711687" y="998752"/>
                </a:lnTo>
                <a:lnTo>
                  <a:pt x="1729743" y="956256"/>
                </a:lnTo>
                <a:lnTo>
                  <a:pt x="1745393" y="912090"/>
                </a:lnTo>
                <a:lnTo>
                  <a:pt x="1758637" y="866254"/>
                </a:lnTo>
                <a:lnTo>
                  <a:pt x="1769474" y="818745"/>
                </a:lnTo>
                <a:lnTo>
                  <a:pt x="1777904" y="769564"/>
                </a:lnTo>
                <a:lnTo>
                  <a:pt x="1783926" y="718709"/>
                </a:lnTo>
                <a:lnTo>
                  <a:pt x="1787539" y="666179"/>
                </a:lnTo>
                <a:lnTo>
                  <a:pt x="1788744" y="611974"/>
                </a:lnTo>
                <a:lnTo>
                  <a:pt x="1787513" y="558701"/>
                </a:lnTo>
                <a:lnTo>
                  <a:pt x="1783824" y="506963"/>
                </a:lnTo>
                <a:lnTo>
                  <a:pt x="1777676" y="456758"/>
                </a:lnTo>
                <a:lnTo>
                  <a:pt x="1769073" y="408087"/>
                </a:lnTo>
                <a:lnTo>
                  <a:pt x="1758015" y="360948"/>
                </a:lnTo>
                <a:lnTo>
                  <a:pt x="1744504" y="315343"/>
                </a:lnTo>
                <a:lnTo>
                  <a:pt x="1728542" y="271269"/>
                </a:lnTo>
                <a:lnTo>
                  <a:pt x="1710131" y="228726"/>
                </a:lnTo>
                <a:lnTo>
                  <a:pt x="1686454" y="182016"/>
                </a:lnTo>
                <a:lnTo>
                  <a:pt x="1660374" y="137301"/>
                </a:lnTo>
                <a:lnTo>
                  <a:pt x="1631889" y="94584"/>
                </a:lnTo>
                <a:lnTo>
                  <a:pt x="1601002" y="53867"/>
                </a:lnTo>
                <a:lnTo>
                  <a:pt x="1567714" y="15154"/>
                </a:lnTo>
                <a:lnTo>
                  <a:pt x="1552980" y="0"/>
                </a:lnTo>
                <a:close/>
              </a:path>
              <a:path w="1788795" h="3284854">
                <a:moveTo>
                  <a:pt x="513915" y="0"/>
                </a:moveTo>
                <a:lnTo>
                  <a:pt x="0" y="0"/>
                </a:lnTo>
                <a:lnTo>
                  <a:pt x="0" y="634124"/>
                </a:lnTo>
                <a:lnTo>
                  <a:pt x="6079" y="598940"/>
                </a:lnTo>
                <a:lnTo>
                  <a:pt x="16812" y="550811"/>
                </a:lnTo>
                <a:lnTo>
                  <a:pt x="29756" y="503885"/>
                </a:lnTo>
                <a:lnTo>
                  <a:pt x="47481" y="450998"/>
                </a:lnTo>
                <a:lnTo>
                  <a:pt x="67942" y="400437"/>
                </a:lnTo>
                <a:lnTo>
                  <a:pt x="91139" y="352197"/>
                </a:lnTo>
                <a:lnTo>
                  <a:pt x="117075" y="306274"/>
                </a:lnTo>
                <a:lnTo>
                  <a:pt x="145750" y="262664"/>
                </a:lnTo>
                <a:lnTo>
                  <a:pt x="177165" y="221360"/>
                </a:lnTo>
                <a:lnTo>
                  <a:pt x="211409" y="182680"/>
                </a:lnTo>
                <a:lnTo>
                  <a:pt x="248661" y="146864"/>
                </a:lnTo>
                <a:lnTo>
                  <a:pt x="288921" y="113909"/>
                </a:lnTo>
                <a:lnTo>
                  <a:pt x="332189" y="83814"/>
                </a:lnTo>
                <a:lnTo>
                  <a:pt x="378465" y="56576"/>
                </a:lnTo>
                <a:lnTo>
                  <a:pt x="427748" y="32194"/>
                </a:lnTo>
                <a:lnTo>
                  <a:pt x="472149" y="13952"/>
                </a:lnTo>
                <a:lnTo>
                  <a:pt x="513915" y="0"/>
                </a:lnTo>
                <a:close/>
              </a:path>
            </a:pathLst>
          </a:custGeom>
          <a:solidFill>
            <a:srgbClr val="E2E3E4"/>
          </a:solidFill>
        </p:spPr>
        <p:txBody>
          <a:bodyPr wrap="square" lIns="0" tIns="0" rIns="0" bIns="0" rtlCol="0"/>
          <a:lstStyle/>
          <a:p>
            <a:endParaRPr/>
          </a:p>
        </p:txBody>
      </p:sp>
      <p:sp>
        <p:nvSpPr>
          <p:cNvPr id="3" name="object 3"/>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4" name="object 4"/>
          <p:cNvSpPr/>
          <p:nvPr/>
        </p:nvSpPr>
        <p:spPr>
          <a:xfrm>
            <a:off x="3203575" y="1371178"/>
            <a:ext cx="5300345" cy="0"/>
          </a:xfrm>
          <a:custGeom>
            <a:avLst/>
            <a:gdLst/>
            <a:ahLst/>
            <a:cxnLst/>
            <a:rect l="l" t="t" r="r" b="b"/>
            <a:pathLst>
              <a:path w="5300345">
                <a:moveTo>
                  <a:pt x="0" y="0"/>
                </a:moveTo>
                <a:lnTo>
                  <a:pt x="5299938" y="0"/>
                </a:lnTo>
              </a:path>
            </a:pathLst>
          </a:custGeom>
          <a:ln w="6350">
            <a:solidFill>
              <a:srgbClr val="C9CACC"/>
            </a:solidFill>
          </a:ln>
        </p:spPr>
        <p:txBody>
          <a:bodyPr wrap="square" lIns="0" tIns="0" rIns="0" bIns="0" rtlCol="0"/>
          <a:lstStyle/>
          <a:p>
            <a:endParaRPr/>
          </a:p>
        </p:txBody>
      </p:sp>
      <p:sp>
        <p:nvSpPr>
          <p:cNvPr id="5" name="object 5"/>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6" name="object 6"/>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7" name="object 7"/>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8" name="object 8"/>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9" name="object 9"/>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0" name="object 10"/>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1" name="object 11"/>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788795" cy="3284854"/>
          </a:xfrm>
          <a:custGeom>
            <a:avLst/>
            <a:gdLst/>
            <a:ahLst/>
            <a:cxnLst/>
            <a:rect l="l" t="t" r="r" b="b"/>
            <a:pathLst>
              <a:path w="1788795" h="3284854">
                <a:moveTo>
                  <a:pt x="958380" y="2764027"/>
                </a:moveTo>
                <a:lnTo>
                  <a:pt x="545655" y="2764027"/>
                </a:lnTo>
                <a:lnTo>
                  <a:pt x="545655" y="3284842"/>
                </a:lnTo>
                <a:lnTo>
                  <a:pt x="958380" y="3284842"/>
                </a:lnTo>
                <a:lnTo>
                  <a:pt x="958380" y="2764027"/>
                </a:lnTo>
                <a:close/>
              </a:path>
              <a:path w="1788795" h="3284854">
                <a:moveTo>
                  <a:pt x="1552980" y="0"/>
                </a:moveTo>
                <a:lnTo>
                  <a:pt x="1010099" y="0"/>
                </a:lnTo>
                <a:lnTo>
                  <a:pt x="1046822" y="12547"/>
                </a:lnTo>
                <a:lnTo>
                  <a:pt x="1096635" y="33687"/>
                </a:lnTo>
                <a:lnTo>
                  <a:pt x="1143902" y="57772"/>
                </a:lnTo>
                <a:lnTo>
                  <a:pt x="1188617" y="84798"/>
                </a:lnTo>
                <a:lnTo>
                  <a:pt x="1230779" y="114763"/>
                </a:lnTo>
                <a:lnTo>
                  <a:pt x="1270381" y="147662"/>
                </a:lnTo>
                <a:lnTo>
                  <a:pt x="1307133" y="183541"/>
                </a:lnTo>
                <a:lnTo>
                  <a:pt x="1340735" y="222366"/>
                </a:lnTo>
                <a:lnTo>
                  <a:pt x="1371192" y="264133"/>
                </a:lnTo>
                <a:lnTo>
                  <a:pt x="1398509" y="308838"/>
                </a:lnTo>
                <a:lnTo>
                  <a:pt x="1422692" y="356476"/>
                </a:lnTo>
                <a:lnTo>
                  <a:pt x="1439939" y="398112"/>
                </a:lnTo>
                <a:lnTo>
                  <a:pt x="1454062" y="441107"/>
                </a:lnTo>
                <a:lnTo>
                  <a:pt x="1465056" y="485463"/>
                </a:lnTo>
                <a:lnTo>
                  <a:pt x="1472914" y="531183"/>
                </a:lnTo>
                <a:lnTo>
                  <a:pt x="1477633" y="578267"/>
                </a:lnTo>
                <a:lnTo>
                  <a:pt x="1479207" y="626719"/>
                </a:lnTo>
                <a:lnTo>
                  <a:pt x="1477350" y="680763"/>
                </a:lnTo>
                <a:lnTo>
                  <a:pt x="1471781" y="733407"/>
                </a:lnTo>
                <a:lnTo>
                  <a:pt x="1462501" y="784648"/>
                </a:lnTo>
                <a:lnTo>
                  <a:pt x="1449512" y="834485"/>
                </a:lnTo>
                <a:lnTo>
                  <a:pt x="1432815" y="882918"/>
                </a:lnTo>
                <a:lnTo>
                  <a:pt x="1412410" y="929944"/>
                </a:lnTo>
                <a:lnTo>
                  <a:pt x="1388300" y="975563"/>
                </a:lnTo>
                <a:lnTo>
                  <a:pt x="1361360" y="1019899"/>
                </a:lnTo>
                <a:lnTo>
                  <a:pt x="1332520" y="1063025"/>
                </a:lnTo>
                <a:lnTo>
                  <a:pt x="1301781" y="1104941"/>
                </a:lnTo>
                <a:lnTo>
                  <a:pt x="1269141" y="1145650"/>
                </a:lnTo>
                <a:lnTo>
                  <a:pt x="1234602" y="1185151"/>
                </a:lnTo>
                <a:lnTo>
                  <a:pt x="1198164" y="1223447"/>
                </a:lnTo>
                <a:lnTo>
                  <a:pt x="1159827" y="1260538"/>
                </a:lnTo>
                <a:lnTo>
                  <a:pt x="1115844" y="1300661"/>
                </a:lnTo>
                <a:lnTo>
                  <a:pt x="1073775" y="1339574"/>
                </a:lnTo>
                <a:lnTo>
                  <a:pt x="1033618" y="1377278"/>
                </a:lnTo>
                <a:lnTo>
                  <a:pt x="995371" y="1413774"/>
                </a:lnTo>
                <a:lnTo>
                  <a:pt x="959031" y="1449063"/>
                </a:lnTo>
                <a:lnTo>
                  <a:pt x="924595" y="1483146"/>
                </a:lnTo>
                <a:lnTo>
                  <a:pt x="892060" y="1516024"/>
                </a:lnTo>
                <a:lnTo>
                  <a:pt x="856434" y="1553992"/>
                </a:lnTo>
                <a:lnTo>
                  <a:pt x="823268" y="1592495"/>
                </a:lnTo>
                <a:lnTo>
                  <a:pt x="792559" y="1631535"/>
                </a:lnTo>
                <a:lnTo>
                  <a:pt x="764308" y="1671111"/>
                </a:lnTo>
                <a:lnTo>
                  <a:pt x="738513" y="1711225"/>
                </a:lnTo>
                <a:lnTo>
                  <a:pt x="715175" y="1751875"/>
                </a:lnTo>
                <a:lnTo>
                  <a:pt x="694087" y="1793651"/>
                </a:lnTo>
                <a:lnTo>
                  <a:pt x="675047" y="1837061"/>
                </a:lnTo>
                <a:lnTo>
                  <a:pt x="658055" y="1882104"/>
                </a:lnTo>
                <a:lnTo>
                  <a:pt x="643110" y="1928780"/>
                </a:lnTo>
                <a:lnTo>
                  <a:pt x="630214" y="1977086"/>
                </a:lnTo>
                <a:lnTo>
                  <a:pt x="619366" y="2027021"/>
                </a:lnTo>
                <a:lnTo>
                  <a:pt x="611642" y="2072052"/>
                </a:lnTo>
                <a:lnTo>
                  <a:pt x="605321" y="2120090"/>
                </a:lnTo>
                <a:lnTo>
                  <a:pt x="600404" y="2171135"/>
                </a:lnTo>
                <a:lnTo>
                  <a:pt x="596892" y="2225183"/>
                </a:lnTo>
                <a:lnTo>
                  <a:pt x="594786" y="2282235"/>
                </a:lnTo>
                <a:lnTo>
                  <a:pt x="594085" y="2342288"/>
                </a:lnTo>
                <a:lnTo>
                  <a:pt x="594791" y="2405341"/>
                </a:lnTo>
                <a:lnTo>
                  <a:pt x="904341" y="2405341"/>
                </a:lnTo>
                <a:lnTo>
                  <a:pt x="905952" y="2342288"/>
                </a:lnTo>
                <a:lnTo>
                  <a:pt x="907930" y="2284849"/>
                </a:lnTo>
                <a:lnTo>
                  <a:pt x="910337" y="2231061"/>
                </a:lnTo>
                <a:lnTo>
                  <a:pt x="913149" y="2181578"/>
                </a:lnTo>
                <a:lnTo>
                  <a:pt x="916364" y="2136401"/>
                </a:lnTo>
                <a:lnTo>
                  <a:pt x="919978" y="2095529"/>
                </a:lnTo>
                <a:lnTo>
                  <a:pt x="933203" y="2001094"/>
                </a:lnTo>
                <a:lnTo>
                  <a:pt x="946103" y="1947824"/>
                </a:lnTo>
                <a:lnTo>
                  <a:pt x="962687" y="1899145"/>
                </a:lnTo>
                <a:lnTo>
                  <a:pt x="982954" y="1855050"/>
                </a:lnTo>
                <a:lnTo>
                  <a:pt x="1007972" y="1813145"/>
                </a:lnTo>
                <a:lnTo>
                  <a:pt x="1038820" y="1770925"/>
                </a:lnTo>
                <a:lnTo>
                  <a:pt x="1075514" y="1728392"/>
                </a:lnTo>
                <a:lnTo>
                  <a:pt x="1118069" y="1685543"/>
                </a:lnTo>
                <a:lnTo>
                  <a:pt x="1145282" y="1659639"/>
                </a:lnTo>
                <a:lnTo>
                  <a:pt x="1207240" y="1599687"/>
                </a:lnTo>
                <a:lnTo>
                  <a:pt x="1319002" y="1489418"/>
                </a:lnTo>
                <a:lnTo>
                  <a:pt x="1361274" y="1447241"/>
                </a:lnTo>
                <a:lnTo>
                  <a:pt x="1401938" y="1407752"/>
                </a:lnTo>
                <a:lnTo>
                  <a:pt x="1440964" y="1367899"/>
                </a:lnTo>
                <a:lnTo>
                  <a:pt x="1478354" y="1327683"/>
                </a:lnTo>
                <a:lnTo>
                  <a:pt x="1514108" y="1287102"/>
                </a:lnTo>
                <a:lnTo>
                  <a:pt x="1548227" y="1246157"/>
                </a:lnTo>
                <a:lnTo>
                  <a:pt x="1580711" y="1204848"/>
                </a:lnTo>
                <a:lnTo>
                  <a:pt x="1611560" y="1163175"/>
                </a:lnTo>
                <a:lnTo>
                  <a:pt x="1640777" y="1121138"/>
                </a:lnTo>
                <a:lnTo>
                  <a:pt x="1668360" y="1078737"/>
                </a:lnTo>
                <a:lnTo>
                  <a:pt x="1691226" y="1039579"/>
                </a:lnTo>
                <a:lnTo>
                  <a:pt x="1711687" y="998752"/>
                </a:lnTo>
                <a:lnTo>
                  <a:pt x="1729743" y="956256"/>
                </a:lnTo>
                <a:lnTo>
                  <a:pt x="1745393" y="912090"/>
                </a:lnTo>
                <a:lnTo>
                  <a:pt x="1758637" y="866254"/>
                </a:lnTo>
                <a:lnTo>
                  <a:pt x="1769474" y="818745"/>
                </a:lnTo>
                <a:lnTo>
                  <a:pt x="1777904" y="769564"/>
                </a:lnTo>
                <a:lnTo>
                  <a:pt x="1783926" y="718709"/>
                </a:lnTo>
                <a:lnTo>
                  <a:pt x="1787539" y="666179"/>
                </a:lnTo>
                <a:lnTo>
                  <a:pt x="1788744" y="611974"/>
                </a:lnTo>
                <a:lnTo>
                  <a:pt x="1787513" y="558701"/>
                </a:lnTo>
                <a:lnTo>
                  <a:pt x="1783824" y="506963"/>
                </a:lnTo>
                <a:lnTo>
                  <a:pt x="1777676" y="456758"/>
                </a:lnTo>
                <a:lnTo>
                  <a:pt x="1769073" y="408087"/>
                </a:lnTo>
                <a:lnTo>
                  <a:pt x="1758015" y="360948"/>
                </a:lnTo>
                <a:lnTo>
                  <a:pt x="1744504" y="315343"/>
                </a:lnTo>
                <a:lnTo>
                  <a:pt x="1728542" y="271269"/>
                </a:lnTo>
                <a:lnTo>
                  <a:pt x="1710131" y="228726"/>
                </a:lnTo>
                <a:lnTo>
                  <a:pt x="1686454" y="182016"/>
                </a:lnTo>
                <a:lnTo>
                  <a:pt x="1660374" y="137301"/>
                </a:lnTo>
                <a:lnTo>
                  <a:pt x="1631889" y="94584"/>
                </a:lnTo>
                <a:lnTo>
                  <a:pt x="1601002" y="53867"/>
                </a:lnTo>
                <a:lnTo>
                  <a:pt x="1567714" y="15154"/>
                </a:lnTo>
                <a:lnTo>
                  <a:pt x="1552980" y="0"/>
                </a:lnTo>
                <a:close/>
              </a:path>
              <a:path w="1788795" h="3284854">
                <a:moveTo>
                  <a:pt x="513915" y="0"/>
                </a:moveTo>
                <a:lnTo>
                  <a:pt x="0" y="0"/>
                </a:lnTo>
                <a:lnTo>
                  <a:pt x="0" y="634124"/>
                </a:lnTo>
                <a:lnTo>
                  <a:pt x="6079" y="598940"/>
                </a:lnTo>
                <a:lnTo>
                  <a:pt x="16812" y="550811"/>
                </a:lnTo>
                <a:lnTo>
                  <a:pt x="29756" y="503885"/>
                </a:lnTo>
                <a:lnTo>
                  <a:pt x="47481" y="450998"/>
                </a:lnTo>
                <a:lnTo>
                  <a:pt x="67942" y="400437"/>
                </a:lnTo>
                <a:lnTo>
                  <a:pt x="91139" y="352197"/>
                </a:lnTo>
                <a:lnTo>
                  <a:pt x="117075" y="306274"/>
                </a:lnTo>
                <a:lnTo>
                  <a:pt x="145750" y="262664"/>
                </a:lnTo>
                <a:lnTo>
                  <a:pt x="177165" y="221360"/>
                </a:lnTo>
                <a:lnTo>
                  <a:pt x="211409" y="182680"/>
                </a:lnTo>
                <a:lnTo>
                  <a:pt x="248661" y="146864"/>
                </a:lnTo>
                <a:lnTo>
                  <a:pt x="288921" y="113909"/>
                </a:lnTo>
                <a:lnTo>
                  <a:pt x="332189" y="83814"/>
                </a:lnTo>
                <a:lnTo>
                  <a:pt x="378465" y="56576"/>
                </a:lnTo>
                <a:lnTo>
                  <a:pt x="427748" y="32194"/>
                </a:lnTo>
                <a:lnTo>
                  <a:pt x="472149" y="13952"/>
                </a:lnTo>
                <a:lnTo>
                  <a:pt x="513915" y="0"/>
                </a:lnTo>
                <a:close/>
              </a:path>
            </a:pathLst>
          </a:custGeom>
          <a:solidFill>
            <a:srgbClr val="E2E3E4"/>
          </a:solidFill>
        </p:spPr>
        <p:txBody>
          <a:bodyPr wrap="square" lIns="0" tIns="0" rIns="0" bIns="0" rtlCol="0"/>
          <a:lstStyle/>
          <a:p>
            <a:endParaRPr/>
          </a:p>
        </p:txBody>
      </p:sp>
      <p:sp>
        <p:nvSpPr>
          <p:cNvPr id="3" name="object 3"/>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4" name="object 4"/>
          <p:cNvSpPr txBox="1"/>
          <p:nvPr/>
        </p:nvSpPr>
        <p:spPr>
          <a:xfrm>
            <a:off x="3187700" y="1705462"/>
            <a:ext cx="5048250" cy="550545"/>
          </a:xfrm>
          <a:prstGeom prst="rect">
            <a:avLst/>
          </a:prstGeom>
        </p:spPr>
        <p:txBody>
          <a:bodyPr vert="horz" wrap="square" lIns="0" tIns="0" rIns="0" bIns="0" rtlCol="0">
            <a:spAutoFit/>
          </a:bodyPr>
          <a:lstStyle/>
          <a:p>
            <a:pPr marL="12700" marR="5080">
              <a:lnSpc>
                <a:spcPct val="119000"/>
              </a:lnSpc>
            </a:pPr>
            <a:r>
              <a:rPr sz="1400" spc="25" dirty="0">
                <a:solidFill>
                  <a:srgbClr val="58595B"/>
                </a:solidFill>
                <a:latin typeface="Arial"/>
                <a:cs typeface="Arial"/>
              </a:rPr>
              <a:t>Our </a:t>
            </a:r>
            <a:r>
              <a:rPr sz="1400" dirty="0">
                <a:solidFill>
                  <a:srgbClr val="58595B"/>
                </a:solidFill>
                <a:latin typeface="Arial"/>
                <a:cs typeface="Arial"/>
              </a:rPr>
              <a:t>organisation </a:t>
            </a:r>
            <a:r>
              <a:rPr sz="1400" spc="-5" dirty="0">
                <a:solidFill>
                  <a:srgbClr val="D71920"/>
                </a:solidFill>
                <a:latin typeface="Arial"/>
                <a:cs typeface="Arial"/>
              </a:rPr>
              <a:t>responds </a:t>
            </a:r>
            <a:r>
              <a:rPr sz="1400" spc="15" dirty="0">
                <a:solidFill>
                  <a:srgbClr val="58595B"/>
                </a:solidFill>
                <a:latin typeface="Arial"/>
                <a:cs typeface="Arial"/>
              </a:rPr>
              <a:t>with </a:t>
            </a:r>
            <a:r>
              <a:rPr sz="1400" dirty="0">
                <a:solidFill>
                  <a:srgbClr val="58595B"/>
                </a:solidFill>
                <a:latin typeface="Arial"/>
                <a:cs typeface="Arial"/>
              </a:rPr>
              <a:t>agility. </a:t>
            </a:r>
            <a:r>
              <a:rPr sz="1400" spc="-25" dirty="0">
                <a:solidFill>
                  <a:srgbClr val="58595B"/>
                </a:solidFill>
                <a:latin typeface="Arial"/>
                <a:cs typeface="Arial"/>
              </a:rPr>
              <a:t>We </a:t>
            </a:r>
            <a:r>
              <a:rPr sz="1400" spc="15" dirty="0">
                <a:solidFill>
                  <a:srgbClr val="58595B"/>
                </a:solidFill>
                <a:latin typeface="Arial"/>
                <a:cs typeface="Arial"/>
              </a:rPr>
              <a:t>provide </a:t>
            </a:r>
            <a:r>
              <a:rPr sz="1400" spc="-55" dirty="0">
                <a:solidFill>
                  <a:srgbClr val="58595B"/>
                </a:solidFill>
                <a:latin typeface="Arial"/>
                <a:cs typeface="Arial"/>
              </a:rPr>
              <a:t>a </a:t>
            </a:r>
            <a:r>
              <a:rPr sz="1400" spc="15" dirty="0">
                <a:solidFill>
                  <a:srgbClr val="D71920"/>
                </a:solidFill>
                <a:latin typeface="Arial"/>
                <a:cs typeface="Arial"/>
              </a:rPr>
              <a:t>supportive  </a:t>
            </a:r>
            <a:r>
              <a:rPr sz="1400" dirty="0">
                <a:solidFill>
                  <a:srgbClr val="58595B"/>
                </a:solidFill>
                <a:latin typeface="Arial"/>
                <a:cs typeface="Arial"/>
              </a:rPr>
              <a:t>environment and </a:t>
            </a:r>
            <a:r>
              <a:rPr sz="1400" spc="10" dirty="0">
                <a:solidFill>
                  <a:srgbClr val="58595B"/>
                </a:solidFill>
                <a:latin typeface="Arial"/>
                <a:cs typeface="Arial"/>
              </a:rPr>
              <a:t>respect </a:t>
            </a:r>
            <a:r>
              <a:rPr sz="1400" spc="20" dirty="0">
                <a:solidFill>
                  <a:srgbClr val="58595B"/>
                </a:solidFill>
                <a:latin typeface="Arial"/>
                <a:cs typeface="Arial"/>
              </a:rPr>
              <a:t>the </a:t>
            </a:r>
            <a:r>
              <a:rPr sz="1400" spc="15" dirty="0">
                <a:solidFill>
                  <a:srgbClr val="58595B"/>
                </a:solidFill>
                <a:latin typeface="Arial"/>
                <a:cs typeface="Arial"/>
              </a:rPr>
              <a:t>wellbeing </a:t>
            </a:r>
            <a:r>
              <a:rPr sz="1400" spc="30" dirty="0">
                <a:solidFill>
                  <a:srgbClr val="58595B"/>
                </a:solidFill>
                <a:latin typeface="Arial"/>
                <a:cs typeface="Arial"/>
              </a:rPr>
              <a:t>of </a:t>
            </a:r>
            <a:r>
              <a:rPr sz="1400" spc="15" dirty="0">
                <a:solidFill>
                  <a:srgbClr val="58595B"/>
                </a:solidFill>
                <a:latin typeface="Arial"/>
                <a:cs typeface="Arial"/>
              </a:rPr>
              <a:t>our</a:t>
            </a:r>
            <a:r>
              <a:rPr sz="1400" spc="-250" dirty="0">
                <a:solidFill>
                  <a:srgbClr val="58595B"/>
                </a:solidFill>
                <a:latin typeface="Arial"/>
                <a:cs typeface="Arial"/>
              </a:rPr>
              <a:t> </a:t>
            </a:r>
            <a:r>
              <a:rPr sz="1400" spc="10" dirty="0">
                <a:solidFill>
                  <a:srgbClr val="58595B"/>
                </a:solidFill>
                <a:latin typeface="Arial"/>
                <a:cs typeface="Arial"/>
              </a:rPr>
              <a:t>network.</a:t>
            </a:r>
            <a:endParaRPr sz="1400">
              <a:latin typeface="Arial"/>
              <a:cs typeface="Arial"/>
            </a:endParaRPr>
          </a:p>
        </p:txBody>
      </p:sp>
      <p:sp>
        <p:nvSpPr>
          <p:cNvPr id="5" name="object 5"/>
          <p:cNvSpPr/>
          <p:nvPr/>
        </p:nvSpPr>
        <p:spPr>
          <a:xfrm>
            <a:off x="3203575" y="1371178"/>
            <a:ext cx="5300345" cy="0"/>
          </a:xfrm>
          <a:custGeom>
            <a:avLst/>
            <a:gdLst/>
            <a:ahLst/>
            <a:cxnLst/>
            <a:rect l="l" t="t" r="r" b="b"/>
            <a:pathLst>
              <a:path w="5300345">
                <a:moveTo>
                  <a:pt x="0" y="0"/>
                </a:moveTo>
                <a:lnTo>
                  <a:pt x="5299938" y="0"/>
                </a:lnTo>
              </a:path>
            </a:pathLst>
          </a:custGeom>
          <a:ln w="6350">
            <a:solidFill>
              <a:srgbClr val="C9CACC"/>
            </a:solidFill>
          </a:ln>
        </p:spPr>
        <p:txBody>
          <a:bodyPr wrap="square" lIns="0" tIns="0" rIns="0" bIns="0" rtlCol="0"/>
          <a:lstStyle/>
          <a:p>
            <a:endParaRPr/>
          </a:p>
        </p:txBody>
      </p:sp>
      <p:sp>
        <p:nvSpPr>
          <p:cNvPr id="6" name="object 6"/>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7" name="object 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8" name="object 8"/>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9" name="object 9"/>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0" name="object 10"/>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1" name="object 11"/>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2" name="object 12"/>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788795" cy="3284854"/>
          </a:xfrm>
          <a:custGeom>
            <a:avLst/>
            <a:gdLst/>
            <a:ahLst/>
            <a:cxnLst/>
            <a:rect l="l" t="t" r="r" b="b"/>
            <a:pathLst>
              <a:path w="1788795" h="3284854">
                <a:moveTo>
                  <a:pt x="958380" y="2764027"/>
                </a:moveTo>
                <a:lnTo>
                  <a:pt x="545655" y="2764027"/>
                </a:lnTo>
                <a:lnTo>
                  <a:pt x="545655" y="3284842"/>
                </a:lnTo>
                <a:lnTo>
                  <a:pt x="958380" y="3284842"/>
                </a:lnTo>
                <a:lnTo>
                  <a:pt x="958380" y="2764027"/>
                </a:lnTo>
                <a:close/>
              </a:path>
              <a:path w="1788795" h="3284854">
                <a:moveTo>
                  <a:pt x="1552980" y="0"/>
                </a:moveTo>
                <a:lnTo>
                  <a:pt x="1010099" y="0"/>
                </a:lnTo>
                <a:lnTo>
                  <a:pt x="1046822" y="12547"/>
                </a:lnTo>
                <a:lnTo>
                  <a:pt x="1096635" y="33687"/>
                </a:lnTo>
                <a:lnTo>
                  <a:pt x="1143902" y="57772"/>
                </a:lnTo>
                <a:lnTo>
                  <a:pt x="1188617" y="84798"/>
                </a:lnTo>
                <a:lnTo>
                  <a:pt x="1230779" y="114763"/>
                </a:lnTo>
                <a:lnTo>
                  <a:pt x="1270381" y="147662"/>
                </a:lnTo>
                <a:lnTo>
                  <a:pt x="1307133" y="183541"/>
                </a:lnTo>
                <a:lnTo>
                  <a:pt x="1340735" y="222366"/>
                </a:lnTo>
                <a:lnTo>
                  <a:pt x="1371192" y="264133"/>
                </a:lnTo>
                <a:lnTo>
                  <a:pt x="1398509" y="308838"/>
                </a:lnTo>
                <a:lnTo>
                  <a:pt x="1422692" y="356476"/>
                </a:lnTo>
                <a:lnTo>
                  <a:pt x="1439939" y="398112"/>
                </a:lnTo>
                <a:lnTo>
                  <a:pt x="1454062" y="441107"/>
                </a:lnTo>
                <a:lnTo>
                  <a:pt x="1465056" y="485463"/>
                </a:lnTo>
                <a:lnTo>
                  <a:pt x="1472914" y="531183"/>
                </a:lnTo>
                <a:lnTo>
                  <a:pt x="1477633" y="578267"/>
                </a:lnTo>
                <a:lnTo>
                  <a:pt x="1479207" y="626719"/>
                </a:lnTo>
                <a:lnTo>
                  <a:pt x="1477350" y="680763"/>
                </a:lnTo>
                <a:lnTo>
                  <a:pt x="1471781" y="733407"/>
                </a:lnTo>
                <a:lnTo>
                  <a:pt x="1462501" y="784648"/>
                </a:lnTo>
                <a:lnTo>
                  <a:pt x="1449512" y="834485"/>
                </a:lnTo>
                <a:lnTo>
                  <a:pt x="1432815" y="882918"/>
                </a:lnTo>
                <a:lnTo>
                  <a:pt x="1412410" y="929944"/>
                </a:lnTo>
                <a:lnTo>
                  <a:pt x="1388300" y="975563"/>
                </a:lnTo>
                <a:lnTo>
                  <a:pt x="1361360" y="1019899"/>
                </a:lnTo>
                <a:lnTo>
                  <a:pt x="1332520" y="1063025"/>
                </a:lnTo>
                <a:lnTo>
                  <a:pt x="1301781" y="1104941"/>
                </a:lnTo>
                <a:lnTo>
                  <a:pt x="1269141" y="1145650"/>
                </a:lnTo>
                <a:lnTo>
                  <a:pt x="1234602" y="1185151"/>
                </a:lnTo>
                <a:lnTo>
                  <a:pt x="1198164" y="1223447"/>
                </a:lnTo>
                <a:lnTo>
                  <a:pt x="1159827" y="1260538"/>
                </a:lnTo>
                <a:lnTo>
                  <a:pt x="1115844" y="1300661"/>
                </a:lnTo>
                <a:lnTo>
                  <a:pt x="1073775" y="1339574"/>
                </a:lnTo>
                <a:lnTo>
                  <a:pt x="1033618" y="1377278"/>
                </a:lnTo>
                <a:lnTo>
                  <a:pt x="995371" y="1413774"/>
                </a:lnTo>
                <a:lnTo>
                  <a:pt x="959031" y="1449063"/>
                </a:lnTo>
                <a:lnTo>
                  <a:pt x="924595" y="1483146"/>
                </a:lnTo>
                <a:lnTo>
                  <a:pt x="892060" y="1516024"/>
                </a:lnTo>
                <a:lnTo>
                  <a:pt x="856434" y="1553992"/>
                </a:lnTo>
                <a:lnTo>
                  <a:pt x="823268" y="1592495"/>
                </a:lnTo>
                <a:lnTo>
                  <a:pt x="792559" y="1631535"/>
                </a:lnTo>
                <a:lnTo>
                  <a:pt x="764308" y="1671111"/>
                </a:lnTo>
                <a:lnTo>
                  <a:pt x="738513" y="1711225"/>
                </a:lnTo>
                <a:lnTo>
                  <a:pt x="715175" y="1751875"/>
                </a:lnTo>
                <a:lnTo>
                  <a:pt x="694087" y="1793651"/>
                </a:lnTo>
                <a:lnTo>
                  <a:pt x="675047" y="1837061"/>
                </a:lnTo>
                <a:lnTo>
                  <a:pt x="658055" y="1882104"/>
                </a:lnTo>
                <a:lnTo>
                  <a:pt x="643110" y="1928780"/>
                </a:lnTo>
                <a:lnTo>
                  <a:pt x="630214" y="1977086"/>
                </a:lnTo>
                <a:lnTo>
                  <a:pt x="619366" y="2027021"/>
                </a:lnTo>
                <a:lnTo>
                  <a:pt x="611642" y="2072052"/>
                </a:lnTo>
                <a:lnTo>
                  <a:pt x="605321" y="2120090"/>
                </a:lnTo>
                <a:lnTo>
                  <a:pt x="600404" y="2171135"/>
                </a:lnTo>
                <a:lnTo>
                  <a:pt x="596892" y="2225183"/>
                </a:lnTo>
                <a:lnTo>
                  <a:pt x="594786" y="2282235"/>
                </a:lnTo>
                <a:lnTo>
                  <a:pt x="594085" y="2342288"/>
                </a:lnTo>
                <a:lnTo>
                  <a:pt x="594791" y="2405341"/>
                </a:lnTo>
                <a:lnTo>
                  <a:pt x="904341" y="2405341"/>
                </a:lnTo>
                <a:lnTo>
                  <a:pt x="905952" y="2342288"/>
                </a:lnTo>
                <a:lnTo>
                  <a:pt x="907930" y="2284849"/>
                </a:lnTo>
                <a:lnTo>
                  <a:pt x="910337" y="2231061"/>
                </a:lnTo>
                <a:lnTo>
                  <a:pt x="913149" y="2181578"/>
                </a:lnTo>
                <a:lnTo>
                  <a:pt x="916364" y="2136401"/>
                </a:lnTo>
                <a:lnTo>
                  <a:pt x="919978" y="2095529"/>
                </a:lnTo>
                <a:lnTo>
                  <a:pt x="933203" y="2001094"/>
                </a:lnTo>
                <a:lnTo>
                  <a:pt x="946103" y="1947824"/>
                </a:lnTo>
                <a:lnTo>
                  <a:pt x="962687" y="1899145"/>
                </a:lnTo>
                <a:lnTo>
                  <a:pt x="982954" y="1855050"/>
                </a:lnTo>
                <a:lnTo>
                  <a:pt x="1007972" y="1813145"/>
                </a:lnTo>
                <a:lnTo>
                  <a:pt x="1038820" y="1770925"/>
                </a:lnTo>
                <a:lnTo>
                  <a:pt x="1075514" y="1728392"/>
                </a:lnTo>
                <a:lnTo>
                  <a:pt x="1118069" y="1685543"/>
                </a:lnTo>
                <a:lnTo>
                  <a:pt x="1145282" y="1659639"/>
                </a:lnTo>
                <a:lnTo>
                  <a:pt x="1207240" y="1599687"/>
                </a:lnTo>
                <a:lnTo>
                  <a:pt x="1319002" y="1489418"/>
                </a:lnTo>
                <a:lnTo>
                  <a:pt x="1361274" y="1447241"/>
                </a:lnTo>
                <a:lnTo>
                  <a:pt x="1401938" y="1407752"/>
                </a:lnTo>
                <a:lnTo>
                  <a:pt x="1440964" y="1367899"/>
                </a:lnTo>
                <a:lnTo>
                  <a:pt x="1478354" y="1327683"/>
                </a:lnTo>
                <a:lnTo>
                  <a:pt x="1514108" y="1287102"/>
                </a:lnTo>
                <a:lnTo>
                  <a:pt x="1548227" y="1246157"/>
                </a:lnTo>
                <a:lnTo>
                  <a:pt x="1580711" y="1204848"/>
                </a:lnTo>
                <a:lnTo>
                  <a:pt x="1611560" y="1163175"/>
                </a:lnTo>
                <a:lnTo>
                  <a:pt x="1640777" y="1121138"/>
                </a:lnTo>
                <a:lnTo>
                  <a:pt x="1668360" y="1078737"/>
                </a:lnTo>
                <a:lnTo>
                  <a:pt x="1691226" y="1039579"/>
                </a:lnTo>
                <a:lnTo>
                  <a:pt x="1711687" y="998752"/>
                </a:lnTo>
                <a:lnTo>
                  <a:pt x="1729743" y="956256"/>
                </a:lnTo>
                <a:lnTo>
                  <a:pt x="1745393" y="912090"/>
                </a:lnTo>
                <a:lnTo>
                  <a:pt x="1758637" y="866254"/>
                </a:lnTo>
                <a:lnTo>
                  <a:pt x="1769474" y="818745"/>
                </a:lnTo>
                <a:lnTo>
                  <a:pt x="1777904" y="769564"/>
                </a:lnTo>
                <a:lnTo>
                  <a:pt x="1783926" y="718709"/>
                </a:lnTo>
                <a:lnTo>
                  <a:pt x="1787539" y="666179"/>
                </a:lnTo>
                <a:lnTo>
                  <a:pt x="1788744" y="611974"/>
                </a:lnTo>
                <a:lnTo>
                  <a:pt x="1787513" y="558701"/>
                </a:lnTo>
                <a:lnTo>
                  <a:pt x="1783824" y="506963"/>
                </a:lnTo>
                <a:lnTo>
                  <a:pt x="1777676" y="456758"/>
                </a:lnTo>
                <a:lnTo>
                  <a:pt x="1769073" y="408087"/>
                </a:lnTo>
                <a:lnTo>
                  <a:pt x="1758015" y="360948"/>
                </a:lnTo>
                <a:lnTo>
                  <a:pt x="1744504" y="315343"/>
                </a:lnTo>
                <a:lnTo>
                  <a:pt x="1728542" y="271269"/>
                </a:lnTo>
                <a:lnTo>
                  <a:pt x="1710131" y="228726"/>
                </a:lnTo>
                <a:lnTo>
                  <a:pt x="1686454" y="182016"/>
                </a:lnTo>
                <a:lnTo>
                  <a:pt x="1660374" y="137301"/>
                </a:lnTo>
                <a:lnTo>
                  <a:pt x="1631889" y="94584"/>
                </a:lnTo>
                <a:lnTo>
                  <a:pt x="1601002" y="53867"/>
                </a:lnTo>
                <a:lnTo>
                  <a:pt x="1567714" y="15154"/>
                </a:lnTo>
                <a:lnTo>
                  <a:pt x="1552980" y="0"/>
                </a:lnTo>
                <a:close/>
              </a:path>
              <a:path w="1788795" h="3284854">
                <a:moveTo>
                  <a:pt x="513915" y="0"/>
                </a:moveTo>
                <a:lnTo>
                  <a:pt x="0" y="0"/>
                </a:lnTo>
                <a:lnTo>
                  <a:pt x="0" y="634124"/>
                </a:lnTo>
                <a:lnTo>
                  <a:pt x="6079" y="598940"/>
                </a:lnTo>
                <a:lnTo>
                  <a:pt x="16812" y="550811"/>
                </a:lnTo>
                <a:lnTo>
                  <a:pt x="29756" y="503885"/>
                </a:lnTo>
                <a:lnTo>
                  <a:pt x="47481" y="450998"/>
                </a:lnTo>
                <a:lnTo>
                  <a:pt x="67942" y="400437"/>
                </a:lnTo>
                <a:lnTo>
                  <a:pt x="91139" y="352197"/>
                </a:lnTo>
                <a:lnTo>
                  <a:pt x="117075" y="306274"/>
                </a:lnTo>
                <a:lnTo>
                  <a:pt x="145750" y="262664"/>
                </a:lnTo>
                <a:lnTo>
                  <a:pt x="177165" y="221360"/>
                </a:lnTo>
                <a:lnTo>
                  <a:pt x="211409" y="182680"/>
                </a:lnTo>
                <a:lnTo>
                  <a:pt x="248661" y="146864"/>
                </a:lnTo>
                <a:lnTo>
                  <a:pt x="288921" y="113909"/>
                </a:lnTo>
                <a:lnTo>
                  <a:pt x="332189" y="83814"/>
                </a:lnTo>
                <a:lnTo>
                  <a:pt x="378465" y="56576"/>
                </a:lnTo>
                <a:lnTo>
                  <a:pt x="427748" y="32194"/>
                </a:lnTo>
                <a:lnTo>
                  <a:pt x="472149" y="13952"/>
                </a:lnTo>
                <a:lnTo>
                  <a:pt x="513915" y="0"/>
                </a:lnTo>
                <a:close/>
              </a:path>
            </a:pathLst>
          </a:custGeom>
          <a:solidFill>
            <a:srgbClr val="E2E3E4"/>
          </a:solidFill>
        </p:spPr>
        <p:txBody>
          <a:bodyPr wrap="square" lIns="0" tIns="0" rIns="0" bIns="0" rtlCol="0"/>
          <a:lstStyle/>
          <a:p>
            <a:endParaRPr/>
          </a:p>
        </p:txBody>
      </p:sp>
      <p:sp>
        <p:nvSpPr>
          <p:cNvPr id="3" name="object 3"/>
          <p:cNvSpPr txBox="1">
            <a:spLocks noGrp="1"/>
          </p:cNvSpPr>
          <p:nvPr>
            <p:ph type="title"/>
          </p:nvPr>
        </p:nvSpPr>
        <p:spPr>
          <a:xfrm>
            <a:off x="3190875" y="950401"/>
            <a:ext cx="2167890" cy="290830"/>
          </a:xfrm>
          <a:prstGeom prst="rect">
            <a:avLst/>
          </a:prstGeom>
        </p:spPr>
        <p:txBody>
          <a:bodyPr vert="horz" wrap="square" lIns="0" tIns="0" rIns="0" bIns="0" rtlCol="0">
            <a:spAutoFit/>
          </a:bodyPr>
          <a:lstStyle/>
          <a:p>
            <a:pPr marL="12700">
              <a:lnSpc>
                <a:spcPct val="100000"/>
              </a:lnSpc>
            </a:pPr>
            <a:r>
              <a:rPr sz="1600" spc="-35" dirty="0">
                <a:solidFill>
                  <a:srgbClr val="58595B"/>
                </a:solidFill>
                <a:latin typeface="Tahoma"/>
                <a:cs typeface="Tahoma"/>
              </a:rPr>
              <a:t>what</a:t>
            </a:r>
            <a:r>
              <a:rPr sz="1600" spc="-160" dirty="0">
                <a:solidFill>
                  <a:srgbClr val="58595B"/>
                </a:solidFill>
                <a:latin typeface="Tahoma"/>
                <a:cs typeface="Tahoma"/>
              </a:rPr>
              <a:t> </a:t>
            </a:r>
            <a:r>
              <a:rPr sz="1600" spc="-45" dirty="0">
                <a:solidFill>
                  <a:srgbClr val="58595B"/>
                </a:solidFill>
                <a:latin typeface="Tahoma"/>
                <a:cs typeface="Tahoma"/>
              </a:rPr>
              <a:t>makes</a:t>
            </a:r>
            <a:r>
              <a:rPr sz="1600" spc="-160" dirty="0">
                <a:solidFill>
                  <a:srgbClr val="58595B"/>
                </a:solidFill>
                <a:latin typeface="Tahoma"/>
                <a:cs typeface="Tahoma"/>
              </a:rPr>
              <a:t> </a:t>
            </a:r>
            <a:r>
              <a:rPr sz="1600" spc="-35" dirty="0">
                <a:solidFill>
                  <a:srgbClr val="58595B"/>
                </a:solidFill>
                <a:latin typeface="Tahoma"/>
                <a:cs typeface="Tahoma"/>
              </a:rPr>
              <a:t>us</a:t>
            </a:r>
            <a:r>
              <a:rPr sz="1600" spc="-160" dirty="0">
                <a:solidFill>
                  <a:srgbClr val="58595B"/>
                </a:solidFill>
                <a:latin typeface="Tahoma"/>
                <a:cs typeface="Tahoma"/>
              </a:rPr>
              <a:t> </a:t>
            </a:r>
            <a:r>
              <a:rPr sz="1600" spc="-20" dirty="0">
                <a:solidFill>
                  <a:srgbClr val="58595B"/>
                </a:solidFill>
                <a:latin typeface="Tahoma"/>
                <a:cs typeface="Tahoma"/>
              </a:rPr>
              <a:t>different?</a:t>
            </a:r>
            <a:endParaRPr sz="1600">
              <a:latin typeface="Tahoma"/>
              <a:cs typeface="Tahoma"/>
            </a:endParaRPr>
          </a:p>
        </p:txBody>
      </p:sp>
      <p:sp>
        <p:nvSpPr>
          <p:cNvPr id="4" name="object 4"/>
          <p:cNvSpPr txBox="1"/>
          <p:nvPr/>
        </p:nvSpPr>
        <p:spPr>
          <a:xfrm>
            <a:off x="3187700" y="1705462"/>
            <a:ext cx="5132705" cy="1346200"/>
          </a:xfrm>
          <a:prstGeom prst="rect">
            <a:avLst/>
          </a:prstGeom>
        </p:spPr>
        <p:txBody>
          <a:bodyPr vert="horz" wrap="square" lIns="0" tIns="0" rIns="0" bIns="0" rtlCol="0">
            <a:spAutoFit/>
          </a:bodyPr>
          <a:lstStyle/>
          <a:p>
            <a:pPr marL="12700" marR="89535">
              <a:lnSpc>
                <a:spcPct val="119000"/>
              </a:lnSpc>
            </a:pPr>
            <a:r>
              <a:rPr sz="1400" spc="25" dirty="0">
                <a:solidFill>
                  <a:srgbClr val="58595B"/>
                </a:solidFill>
                <a:latin typeface="Arial"/>
                <a:cs typeface="Arial"/>
              </a:rPr>
              <a:t>Our </a:t>
            </a:r>
            <a:r>
              <a:rPr sz="1400" dirty="0">
                <a:solidFill>
                  <a:srgbClr val="58595B"/>
                </a:solidFill>
                <a:latin typeface="Arial"/>
                <a:cs typeface="Arial"/>
              </a:rPr>
              <a:t>organisation </a:t>
            </a:r>
            <a:r>
              <a:rPr sz="1400" spc="-5" dirty="0">
                <a:solidFill>
                  <a:srgbClr val="D71920"/>
                </a:solidFill>
                <a:latin typeface="Arial"/>
                <a:cs typeface="Arial"/>
              </a:rPr>
              <a:t>responds </a:t>
            </a:r>
            <a:r>
              <a:rPr sz="1400" spc="15" dirty="0">
                <a:solidFill>
                  <a:srgbClr val="58595B"/>
                </a:solidFill>
                <a:latin typeface="Arial"/>
                <a:cs typeface="Arial"/>
              </a:rPr>
              <a:t>with </a:t>
            </a:r>
            <a:r>
              <a:rPr sz="1400" dirty="0">
                <a:solidFill>
                  <a:srgbClr val="58595B"/>
                </a:solidFill>
                <a:latin typeface="Arial"/>
                <a:cs typeface="Arial"/>
              </a:rPr>
              <a:t>agility. </a:t>
            </a:r>
            <a:r>
              <a:rPr sz="1400" spc="-25" dirty="0">
                <a:solidFill>
                  <a:srgbClr val="58595B"/>
                </a:solidFill>
                <a:latin typeface="Arial"/>
                <a:cs typeface="Arial"/>
              </a:rPr>
              <a:t>We </a:t>
            </a:r>
            <a:r>
              <a:rPr sz="1400" spc="15" dirty="0">
                <a:solidFill>
                  <a:srgbClr val="58595B"/>
                </a:solidFill>
                <a:latin typeface="Arial"/>
                <a:cs typeface="Arial"/>
              </a:rPr>
              <a:t>provide </a:t>
            </a:r>
            <a:r>
              <a:rPr sz="1400" spc="-55" dirty="0">
                <a:solidFill>
                  <a:srgbClr val="58595B"/>
                </a:solidFill>
                <a:latin typeface="Arial"/>
                <a:cs typeface="Arial"/>
              </a:rPr>
              <a:t>a </a:t>
            </a:r>
            <a:r>
              <a:rPr sz="1400" spc="15" dirty="0">
                <a:solidFill>
                  <a:srgbClr val="D71920"/>
                </a:solidFill>
                <a:latin typeface="Arial"/>
                <a:cs typeface="Arial"/>
              </a:rPr>
              <a:t>supportive  </a:t>
            </a:r>
            <a:r>
              <a:rPr sz="1400" dirty="0">
                <a:solidFill>
                  <a:srgbClr val="58595B"/>
                </a:solidFill>
                <a:latin typeface="Arial"/>
                <a:cs typeface="Arial"/>
              </a:rPr>
              <a:t>environment and </a:t>
            </a:r>
            <a:r>
              <a:rPr sz="1400" spc="10" dirty="0">
                <a:solidFill>
                  <a:srgbClr val="58595B"/>
                </a:solidFill>
                <a:latin typeface="Arial"/>
                <a:cs typeface="Arial"/>
              </a:rPr>
              <a:t>respect </a:t>
            </a:r>
            <a:r>
              <a:rPr sz="1400" spc="20" dirty="0">
                <a:solidFill>
                  <a:srgbClr val="58595B"/>
                </a:solidFill>
                <a:latin typeface="Arial"/>
                <a:cs typeface="Arial"/>
              </a:rPr>
              <a:t>the </a:t>
            </a:r>
            <a:r>
              <a:rPr sz="1400" spc="15" dirty="0">
                <a:solidFill>
                  <a:srgbClr val="58595B"/>
                </a:solidFill>
                <a:latin typeface="Arial"/>
                <a:cs typeface="Arial"/>
              </a:rPr>
              <a:t>wellbeing </a:t>
            </a:r>
            <a:r>
              <a:rPr sz="1400" spc="30" dirty="0">
                <a:solidFill>
                  <a:srgbClr val="58595B"/>
                </a:solidFill>
                <a:latin typeface="Arial"/>
                <a:cs typeface="Arial"/>
              </a:rPr>
              <a:t>of </a:t>
            </a:r>
            <a:r>
              <a:rPr sz="1400" spc="15" dirty="0">
                <a:solidFill>
                  <a:srgbClr val="58595B"/>
                </a:solidFill>
                <a:latin typeface="Arial"/>
                <a:cs typeface="Arial"/>
              </a:rPr>
              <a:t>our</a:t>
            </a:r>
            <a:r>
              <a:rPr sz="1400" spc="-250" dirty="0">
                <a:solidFill>
                  <a:srgbClr val="58595B"/>
                </a:solidFill>
                <a:latin typeface="Arial"/>
                <a:cs typeface="Arial"/>
              </a:rPr>
              <a:t> </a:t>
            </a:r>
            <a:r>
              <a:rPr sz="1400" spc="10" dirty="0">
                <a:solidFill>
                  <a:srgbClr val="58595B"/>
                </a:solidFill>
                <a:latin typeface="Arial"/>
                <a:cs typeface="Arial"/>
              </a:rPr>
              <a:t>network.</a:t>
            </a:r>
            <a:endParaRPr sz="1400">
              <a:latin typeface="Arial"/>
              <a:cs typeface="Arial"/>
            </a:endParaRPr>
          </a:p>
          <a:p>
            <a:pPr>
              <a:lnSpc>
                <a:spcPct val="100000"/>
              </a:lnSpc>
              <a:spcBef>
                <a:spcPts val="25"/>
              </a:spcBef>
            </a:pPr>
            <a:endParaRPr sz="1950">
              <a:latin typeface="Times New Roman"/>
              <a:cs typeface="Times New Roman"/>
            </a:endParaRPr>
          </a:p>
          <a:p>
            <a:pPr marL="12700" marR="5080">
              <a:lnSpc>
                <a:spcPct val="119000"/>
              </a:lnSpc>
            </a:pPr>
            <a:r>
              <a:rPr sz="1400" spc="-25" dirty="0">
                <a:solidFill>
                  <a:srgbClr val="58595B"/>
                </a:solidFill>
                <a:latin typeface="Arial"/>
                <a:cs typeface="Arial"/>
              </a:rPr>
              <a:t>We </a:t>
            </a:r>
            <a:r>
              <a:rPr sz="1400" spc="5" dirty="0">
                <a:solidFill>
                  <a:srgbClr val="58595B"/>
                </a:solidFill>
                <a:latin typeface="Arial"/>
                <a:cs typeface="Arial"/>
              </a:rPr>
              <a:t>champion </a:t>
            </a:r>
            <a:r>
              <a:rPr sz="1400" spc="15" dirty="0">
                <a:solidFill>
                  <a:srgbClr val="58595B"/>
                </a:solidFill>
                <a:latin typeface="Arial"/>
                <a:cs typeface="Arial"/>
              </a:rPr>
              <a:t>our </a:t>
            </a:r>
            <a:r>
              <a:rPr sz="1400" spc="-35" dirty="0">
                <a:solidFill>
                  <a:srgbClr val="D71920"/>
                </a:solidFill>
                <a:latin typeface="Arial"/>
                <a:cs typeface="Arial"/>
              </a:rPr>
              <a:t>values </a:t>
            </a:r>
            <a:r>
              <a:rPr sz="1400" spc="-15" dirty="0">
                <a:solidFill>
                  <a:srgbClr val="58595B"/>
                </a:solidFill>
                <a:latin typeface="Arial"/>
                <a:cs typeface="Arial"/>
              </a:rPr>
              <a:t>because </a:t>
            </a:r>
            <a:r>
              <a:rPr sz="1400" dirty="0">
                <a:solidFill>
                  <a:srgbClr val="58595B"/>
                </a:solidFill>
                <a:latin typeface="Arial"/>
                <a:cs typeface="Arial"/>
              </a:rPr>
              <a:t>they </a:t>
            </a:r>
            <a:r>
              <a:rPr sz="1400" spc="20" dirty="0">
                <a:solidFill>
                  <a:srgbClr val="58595B"/>
                </a:solidFill>
                <a:latin typeface="Arial"/>
                <a:cs typeface="Arial"/>
              </a:rPr>
              <a:t>contribute </a:t>
            </a:r>
            <a:r>
              <a:rPr sz="1400" spc="55" dirty="0">
                <a:solidFill>
                  <a:srgbClr val="58595B"/>
                </a:solidFill>
                <a:latin typeface="Arial"/>
                <a:cs typeface="Arial"/>
              </a:rPr>
              <a:t>to </a:t>
            </a:r>
            <a:r>
              <a:rPr sz="1400" spc="15" dirty="0">
                <a:solidFill>
                  <a:srgbClr val="58595B"/>
                </a:solidFill>
                <a:latin typeface="Arial"/>
                <a:cs typeface="Arial"/>
              </a:rPr>
              <a:t>our</a:t>
            </a:r>
            <a:r>
              <a:rPr sz="1400" spc="-235" dirty="0">
                <a:solidFill>
                  <a:srgbClr val="58595B"/>
                </a:solidFill>
                <a:latin typeface="Arial"/>
                <a:cs typeface="Arial"/>
              </a:rPr>
              <a:t> </a:t>
            </a:r>
            <a:r>
              <a:rPr sz="1400" spc="25" dirty="0">
                <a:solidFill>
                  <a:srgbClr val="58595B"/>
                </a:solidFill>
                <a:latin typeface="Arial"/>
                <a:cs typeface="Arial"/>
              </a:rPr>
              <a:t>integrity  </a:t>
            </a:r>
            <a:r>
              <a:rPr sz="1400" dirty="0">
                <a:solidFill>
                  <a:srgbClr val="58595B"/>
                </a:solidFill>
                <a:latin typeface="Arial"/>
                <a:cs typeface="Arial"/>
              </a:rPr>
              <a:t>and </a:t>
            </a:r>
            <a:r>
              <a:rPr sz="1400" spc="5" dirty="0">
                <a:solidFill>
                  <a:srgbClr val="58595B"/>
                </a:solidFill>
                <a:latin typeface="Arial"/>
                <a:cs typeface="Arial"/>
              </a:rPr>
              <a:t>collective</a:t>
            </a:r>
            <a:r>
              <a:rPr sz="1400" spc="-65" dirty="0">
                <a:solidFill>
                  <a:srgbClr val="58595B"/>
                </a:solidFill>
                <a:latin typeface="Arial"/>
                <a:cs typeface="Arial"/>
              </a:rPr>
              <a:t> </a:t>
            </a:r>
            <a:r>
              <a:rPr sz="1400" dirty="0">
                <a:solidFill>
                  <a:srgbClr val="D71920"/>
                </a:solidFill>
                <a:latin typeface="Arial"/>
                <a:cs typeface="Arial"/>
              </a:rPr>
              <a:t>performance.</a:t>
            </a:r>
            <a:endParaRPr sz="1400">
              <a:latin typeface="Arial"/>
              <a:cs typeface="Arial"/>
            </a:endParaRPr>
          </a:p>
        </p:txBody>
      </p:sp>
      <p:sp>
        <p:nvSpPr>
          <p:cNvPr id="5" name="object 5"/>
          <p:cNvSpPr/>
          <p:nvPr/>
        </p:nvSpPr>
        <p:spPr>
          <a:xfrm>
            <a:off x="3203575" y="1371178"/>
            <a:ext cx="5300345" cy="0"/>
          </a:xfrm>
          <a:custGeom>
            <a:avLst/>
            <a:gdLst/>
            <a:ahLst/>
            <a:cxnLst/>
            <a:rect l="l" t="t" r="r" b="b"/>
            <a:pathLst>
              <a:path w="5300345">
                <a:moveTo>
                  <a:pt x="0" y="0"/>
                </a:moveTo>
                <a:lnTo>
                  <a:pt x="5299938" y="0"/>
                </a:lnTo>
              </a:path>
            </a:pathLst>
          </a:custGeom>
          <a:ln w="6350">
            <a:solidFill>
              <a:srgbClr val="C9CACC"/>
            </a:solidFill>
          </a:ln>
        </p:spPr>
        <p:txBody>
          <a:bodyPr wrap="square" lIns="0" tIns="0" rIns="0" bIns="0" rtlCol="0"/>
          <a:lstStyle/>
          <a:p>
            <a:endParaRPr/>
          </a:p>
        </p:txBody>
      </p:sp>
      <p:sp>
        <p:nvSpPr>
          <p:cNvPr id="6" name="object 6"/>
          <p:cNvSpPr txBox="1"/>
          <p:nvPr/>
        </p:nvSpPr>
        <p:spPr>
          <a:xfrm>
            <a:off x="9122509" y="3003815"/>
            <a:ext cx="233679" cy="94361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agenda</a:t>
            </a:r>
            <a:endParaRPr sz="1200">
              <a:latin typeface="Lucida Sans"/>
              <a:cs typeface="Lucida Sans"/>
            </a:endParaRPr>
          </a:p>
        </p:txBody>
      </p:sp>
      <p:sp>
        <p:nvSpPr>
          <p:cNvPr id="7" name="object 7"/>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8" name="object 8"/>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9" name="object 9"/>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10" name="object 10"/>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11" name="object 11"/>
          <p:cNvSpPr/>
          <p:nvPr/>
        </p:nvSpPr>
        <p:spPr>
          <a:xfrm>
            <a:off x="9175447" y="2721275"/>
            <a:ext cx="90170" cy="97155"/>
          </a:xfrm>
          <a:custGeom>
            <a:avLst/>
            <a:gdLst/>
            <a:ahLst/>
            <a:cxnLst/>
            <a:rect l="l" t="t" r="r" b="b"/>
            <a:pathLst>
              <a:path w="90170" h="97155">
                <a:moveTo>
                  <a:pt x="85391" y="16891"/>
                </a:moveTo>
                <a:lnTo>
                  <a:pt x="47053" y="16891"/>
                </a:lnTo>
                <a:lnTo>
                  <a:pt x="49161" y="17030"/>
                </a:lnTo>
                <a:lnTo>
                  <a:pt x="53073" y="17614"/>
                </a:lnTo>
                <a:lnTo>
                  <a:pt x="61277" y="31927"/>
                </a:lnTo>
                <a:lnTo>
                  <a:pt x="60515" y="33921"/>
                </a:lnTo>
                <a:lnTo>
                  <a:pt x="38633" y="40347"/>
                </a:lnTo>
                <a:lnTo>
                  <a:pt x="34899" y="40817"/>
                </a:lnTo>
                <a:lnTo>
                  <a:pt x="927" y="59817"/>
                </a:lnTo>
                <a:lnTo>
                  <a:pt x="0" y="74079"/>
                </a:lnTo>
                <a:lnTo>
                  <a:pt x="800" y="78168"/>
                </a:lnTo>
                <a:lnTo>
                  <a:pt x="26898" y="96697"/>
                </a:lnTo>
                <a:lnTo>
                  <a:pt x="36982" y="96697"/>
                </a:lnTo>
                <a:lnTo>
                  <a:pt x="42557" y="95885"/>
                </a:lnTo>
                <a:lnTo>
                  <a:pt x="53454" y="92557"/>
                </a:lnTo>
                <a:lnTo>
                  <a:pt x="58191" y="89649"/>
                </a:lnTo>
                <a:lnTo>
                  <a:pt x="62217" y="85509"/>
                </a:lnTo>
                <a:lnTo>
                  <a:pt x="87066" y="85509"/>
                </a:lnTo>
                <a:lnTo>
                  <a:pt x="86639" y="82067"/>
                </a:lnTo>
                <a:lnTo>
                  <a:pt x="86521" y="80010"/>
                </a:lnTo>
                <a:lnTo>
                  <a:pt x="38696" y="80010"/>
                </a:lnTo>
                <a:lnTo>
                  <a:pt x="25234" y="70510"/>
                </a:lnTo>
                <a:lnTo>
                  <a:pt x="25234" y="65887"/>
                </a:lnTo>
                <a:lnTo>
                  <a:pt x="48247" y="53619"/>
                </a:lnTo>
                <a:lnTo>
                  <a:pt x="50164" y="53327"/>
                </a:lnTo>
                <a:lnTo>
                  <a:pt x="61163" y="49415"/>
                </a:lnTo>
                <a:lnTo>
                  <a:pt x="86410" y="49415"/>
                </a:lnTo>
                <a:lnTo>
                  <a:pt x="86410" y="20561"/>
                </a:lnTo>
                <a:lnTo>
                  <a:pt x="85391" y="16891"/>
                </a:lnTo>
                <a:close/>
              </a:path>
              <a:path w="90170" h="97155">
                <a:moveTo>
                  <a:pt x="87066" y="85509"/>
                </a:moveTo>
                <a:lnTo>
                  <a:pt x="62217" y="85509"/>
                </a:lnTo>
                <a:lnTo>
                  <a:pt x="62344" y="87045"/>
                </a:lnTo>
                <a:lnTo>
                  <a:pt x="62560" y="88569"/>
                </a:lnTo>
                <a:lnTo>
                  <a:pt x="63144" y="91516"/>
                </a:lnTo>
                <a:lnTo>
                  <a:pt x="63525" y="92976"/>
                </a:lnTo>
                <a:lnTo>
                  <a:pt x="64007" y="94399"/>
                </a:lnTo>
                <a:lnTo>
                  <a:pt x="89611" y="94399"/>
                </a:lnTo>
                <a:lnTo>
                  <a:pt x="88449" y="92557"/>
                </a:lnTo>
                <a:lnTo>
                  <a:pt x="88380" y="92379"/>
                </a:lnTo>
                <a:lnTo>
                  <a:pt x="87579" y="89649"/>
                </a:lnTo>
                <a:lnTo>
                  <a:pt x="87066" y="85509"/>
                </a:lnTo>
                <a:close/>
              </a:path>
              <a:path w="90170" h="97155">
                <a:moveTo>
                  <a:pt x="86410" y="49415"/>
                </a:moveTo>
                <a:lnTo>
                  <a:pt x="61163" y="49415"/>
                </a:lnTo>
                <a:lnTo>
                  <a:pt x="61115" y="60858"/>
                </a:lnTo>
                <a:lnTo>
                  <a:pt x="61010" y="62153"/>
                </a:lnTo>
                <a:lnTo>
                  <a:pt x="45694" y="80010"/>
                </a:lnTo>
                <a:lnTo>
                  <a:pt x="86521" y="80010"/>
                </a:lnTo>
                <a:lnTo>
                  <a:pt x="86410" y="49415"/>
                </a:lnTo>
                <a:close/>
              </a:path>
              <a:path w="90170" h="97155">
                <a:moveTo>
                  <a:pt x="50672" y="0"/>
                </a:moveTo>
                <a:lnTo>
                  <a:pt x="40957" y="0"/>
                </a:lnTo>
                <a:lnTo>
                  <a:pt x="35877" y="495"/>
                </a:lnTo>
                <a:lnTo>
                  <a:pt x="3200" y="24828"/>
                </a:lnTo>
                <a:lnTo>
                  <a:pt x="2844" y="30746"/>
                </a:lnTo>
                <a:lnTo>
                  <a:pt x="28092" y="30746"/>
                </a:lnTo>
                <a:lnTo>
                  <a:pt x="28562" y="25768"/>
                </a:lnTo>
                <a:lnTo>
                  <a:pt x="30225" y="22225"/>
                </a:lnTo>
                <a:lnTo>
                  <a:pt x="35915" y="17957"/>
                </a:lnTo>
                <a:lnTo>
                  <a:pt x="39827" y="16891"/>
                </a:lnTo>
                <a:lnTo>
                  <a:pt x="85391" y="16891"/>
                </a:lnTo>
                <a:lnTo>
                  <a:pt x="85166" y="16078"/>
                </a:lnTo>
                <a:lnTo>
                  <a:pt x="55346" y="317"/>
                </a:lnTo>
                <a:lnTo>
                  <a:pt x="50672" y="0"/>
                </a:lnTo>
                <a:close/>
              </a:path>
            </a:pathLst>
          </a:custGeom>
          <a:solidFill>
            <a:srgbClr val="FFFFFF"/>
          </a:solidFill>
        </p:spPr>
        <p:txBody>
          <a:bodyPr wrap="square" lIns="0" tIns="0" rIns="0" bIns="0" rtlCol="0"/>
          <a:lstStyle/>
          <a:p>
            <a:endParaRPr/>
          </a:p>
        </p:txBody>
      </p:sp>
      <p:sp>
        <p:nvSpPr>
          <p:cNvPr id="12" name="object 12"/>
          <p:cNvSpPr/>
          <p:nvPr/>
        </p:nvSpPr>
        <p:spPr>
          <a:xfrm>
            <a:off x="9274748" y="2707218"/>
            <a:ext cx="38735" cy="60325"/>
          </a:xfrm>
          <a:custGeom>
            <a:avLst/>
            <a:gdLst/>
            <a:ahLst/>
            <a:cxnLst/>
            <a:rect l="l" t="t" r="r" b="b"/>
            <a:pathLst>
              <a:path w="38734" h="60325">
                <a:moveTo>
                  <a:pt x="8544" y="47726"/>
                </a:moveTo>
                <a:lnTo>
                  <a:pt x="1623" y="47726"/>
                </a:lnTo>
                <a:lnTo>
                  <a:pt x="1732" y="50037"/>
                </a:lnTo>
                <a:lnTo>
                  <a:pt x="17091" y="60096"/>
                </a:lnTo>
                <a:lnTo>
                  <a:pt x="25791" y="60096"/>
                </a:lnTo>
                <a:lnTo>
                  <a:pt x="30718" y="58407"/>
                </a:lnTo>
                <a:lnTo>
                  <a:pt x="34243" y="54571"/>
                </a:lnTo>
                <a:lnTo>
                  <a:pt x="18323" y="54571"/>
                </a:lnTo>
                <a:lnTo>
                  <a:pt x="17129" y="54444"/>
                </a:lnTo>
                <a:lnTo>
                  <a:pt x="8595" y="48983"/>
                </a:lnTo>
                <a:lnTo>
                  <a:pt x="8544" y="47726"/>
                </a:lnTo>
                <a:close/>
              </a:path>
              <a:path w="38734" h="60325">
                <a:moveTo>
                  <a:pt x="38592" y="35915"/>
                </a:moveTo>
                <a:lnTo>
                  <a:pt x="32090" y="35915"/>
                </a:lnTo>
                <a:lnTo>
                  <a:pt x="32020" y="41655"/>
                </a:lnTo>
                <a:lnTo>
                  <a:pt x="31880" y="42887"/>
                </a:lnTo>
                <a:lnTo>
                  <a:pt x="21739" y="54571"/>
                </a:lnTo>
                <a:lnTo>
                  <a:pt x="34243" y="54571"/>
                </a:lnTo>
                <a:lnTo>
                  <a:pt x="37018" y="51561"/>
                </a:lnTo>
                <a:lnTo>
                  <a:pt x="38592" y="46393"/>
                </a:lnTo>
                <a:lnTo>
                  <a:pt x="38592" y="35915"/>
                </a:lnTo>
                <a:close/>
              </a:path>
              <a:path w="38734" h="60325">
                <a:moveTo>
                  <a:pt x="22120" y="0"/>
                </a:moveTo>
                <a:lnTo>
                  <a:pt x="15821" y="0"/>
                </a:lnTo>
                <a:lnTo>
                  <a:pt x="12748" y="698"/>
                </a:lnTo>
                <a:lnTo>
                  <a:pt x="0" y="25222"/>
                </a:lnTo>
                <a:lnTo>
                  <a:pt x="391" y="27838"/>
                </a:lnTo>
                <a:lnTo>
                  <a:pt x="15656" y="43497"/>
                </a:lnTo>
                <a:lnTo>
                  <a:pt x="21524" y="43497"/>
                </a:lnTo>
                <a:lnTo>
                  <a:pt x="24089" y="42887"/>
                </a:lnTo>
                <a:lnTo>
                  <a:pt x="26502" y="41655"/>
                </a:lnTo>
                <a:lnTo>
                  <a:pt x="28928" y="40449"/>
                </a:lnTo>
                <a:lnTo>
                  <a:pt x="30718" y="38519"/>
                </a:lnTo>
                <a:lnTo>
                  <a:pt x="31207" y="37464"/>
                </a:lnTo>
                <a:lnTo>
                  <a:pt x="16926" y="37464"/>
                </a:lnTo>
                <a:lnTo>
                  <a:pt x="15034" y="36995"/>
                </a:lnTo>
                <a:lnTo>
                  <a:pt x="7325" y="23317"/>
                </a:lnTo>
                <a:lnTo>
                  <a:pt x="7332" y="19342"/>
                </a:lnTo>
                <a:lnTo>
                  <a:pt x="17561" y="6121"/>
                </a:lnTo>
                <a:lnTo>
                  <a:pt x="31523" y="6121"/>
                </a:lnTo>
                <a:lnTo>
                  <a:pt x="30744" y="4673"/>
                </a:lnTo>
                <a:lnTo>
                  <a:pt x="29004" y="2920"/>
                </a:lnTo>
                <a:lnTo>
                  <a:pt x="24559" y="584"/>
                </a:lnTo>
                <a:lnTo>
                  <a:pt x="22120" y="0"/>
                </a:lnTo>
                <a:close/>
              </a:path>
              <a:path w="38734" h="60325">
                <a:moveTo>
                  <a:pt x="31523" y="6121"/>
                </a:moveTo>
                <a:lnTo>
                  <a:pt x="21955" y="6121"/>
                </a:lnTo>
                <a:lnTo>
                  <a:pt x="23797" y="6553"/>
                </a:lnTo>
                <a:lnTo>
                  <a:pt x="26845" y="8293"/>
                </a:lnTo>
                <a:lnTo>
                  <a:pt x="31760" y="19342"/>
                </a:lnTo>
                <a:lnTo>
                  <a:pt x="31738" y="23317"/>
                </a:lnTo>
                <a:lnTo>
                  <a:pt x="21498" y="37464"/>
                </a:lnTo>
                <a:lnTo>
                  <a:pt x="31207" y="37464"/>
                </a:lnTo>
                <a:lnTo>
                  <a:pt x="31925" y="35915"/>
                </a:lnTo>
                <a:lnTo>
                  <a:pt x="38592" y="35915"/>
                </a:lnTo>
                <a:lnTo>
                  <a:pt x="38592" y="7010"/>
                </a:lnTo>
                <a:lnTo>
                  <a:pt x="32001" y="7010"/>
                </a:lnTo>
                <a:lnTo>
                  <a:pt x="31523" y="6121"/>
                </a:lnTo>
                <a:close/>
              </a:path>
              <a:path w="38734" h="60325">
                <a:moveTo>
                  <a:pt x="38592" y="977"/>
                </a:moveTo>
                <a:lnTo>
                  <a:pt x="32090" y="977"/>
                </a:lnTo>
                <a:lnTo>
                  <a:pt x="32001" y="7010"/>
                </a:lnTo>
                <a:lnTo>
                  <a:pt x="38592" y="7010"/>
                </a:lnTo>
                <a:lnTo>
                  <a:pt x="38592" y="977"/>
                </a:lnTo>
                <a:close/>
              </a:path>
            </a:pathLst>
          </a:custGeom>
          <a:solidFill>
            <a:srgbClr val="FFFFFF"/>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7129" y="2523280"/>
            <a:ext cx="2406650" cy="367030"/>
          </a:xfrm>
          <a:prstGeom prst="rect">
            <a:avLst/>
          </a:prstGeom>
        </p:spPr>
        <p:txBody>
          <a:bodyPr vert="horz" wrap="square" lIns="0" tIns="0" rIns="0" bIns="0" rtlCol="0">
            <a:spAutoFit/>
          </a:bodyPr>
          <a:lstStyle/>
          <a:p>
            <a:pPr marL="12700">
              <a:lnSpc>
                <a:spcPct val="100000"/>
              </a:lnSpc>
            </a:pPr>
            <a:r>
              <a:rPr sz="2300" spc="25" dirty="0">
                <a:solidFill>
                  <a:srgbClr val="58595B"/>
                </a:solidFill>
                <a:latin typeface="Times New Roman"/>
                <a:cs typeface="Times New Roman"/>
              </a:rPr>
              <a:t>technical</a:t>
            </a:r>
            <a:r>
              <a:rPr sz="2300" spc="-215" dirty="0">
                <a:solidFill>
                  <a:srgbClr val="58595B"/>
                </a:solidFill>
                <a:latin typeface="Times New Roman"/>
                <a:cs typeface="Times New Roman"/>
              </a:rPr>
              <a:t> </a:t>
            </a:r>
            <a:r>
              <a:rPr sz="2300" spc="-50" dirty="0">
                <a:solidFill>
                  <a:srgbClr val="58595B"/>
                </a:solidFill>
                <a:latin typeface="Cambria"/>
                <a:cs typeface="Cambria"/>
              </a:rPr>
              <a:t>descriptor</a:t>
            </a:r>
            <a:endParaRPr sz="2300">
              <a:latin typeface="Cambria"/>
              <a:cs typeface="Cambria"/>
            </a:endParaRPr>
          </a:p>
        </p:txBody>
      </p:sp>
      <p:sp>
        <p:nvSpPr>
          <p:cNvPr id="3" name="object 3"/>
          <p:cNvSpPr/>
          <p:nvPr/>
        </p:nvSpPr>
        <p:spPr>
          <a:xfrm>
            <a:off x="899036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25" y="2565361"/>
            <a:ext cx="0" cy="414020"/>
          </a:xfrm>
          <a:custGeom>
            <a:avLst/>
            <a:gdLst/>
            <a:ahLst/>
            <a:cxnLst/>
            <a:rect l="l" t="t" r="r" b="b"/>
            <a:pathLst>
              <a:path h="414019">
                <a:moveTo>
                  <a:pt x="0" y="0"/>
                </a:moveTo>
                <a:lnTo>
                  <a:pt x="0" y="414019"/>
                </a:lnTo>
              </a:path>
            </a:pathLst>
          </a:custGeom>
          <a:ln w="43713">
            <a:solidFill>
              <a:srgbClr val="FFFFFF"/>
            </a:solidFill>
          </a:ln>
        </p:spPr>
        <p:txBody>
          <a:bodyPr wrap="square" lIns="0" tIns="0" rIns="0" bIns="0" rtlCol="0"/>
          <a:lstStyle/>
          <a:p>
            <a:endParaRPr/>
          </a:p>
        </p:txBody>
      </p:sp>
      <p:sp>
        <p:nvSpPr>
          <p:cNvPr id="5" name="object 5"/>
          <p:cNvSpPr/>
          <p:nvPr/>
        </p:nvSpPr>
        <p:spPr>
          <a:xfrm>
            <a:off x="899036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77" y="2565158"/>
            <a:ext cx="0" cy="414020"/>
          </a:xfrm>
          <a:custGeom>
            <a:avLst/>
            <a:gdLst/>
            <a:ahLst/>
            <a:cxnLst/>
            <a:rect l="l" t="t" r="r" b="b"/>
            <a:pathLst>
              <a:path h="414019">
                <a:moveTo>
                  <a:pt x="0" y="0"/>
                </a:moveTo>
                <a:lnTo>
                  <a:pt x="0" y="413626"/>
                </a:lnTo>
              </a:path>
            </a:pathLst>
          </a:custGeom>
          <a:ln w="43713">
            <a:solidFill>
              <a:srgbClr val="FFFFFF"/>
            </a:solidFill>
          </a:ln>
        </p:spPr>
        <p:txBody>
          <a:bodyPr wrap="square" lIns="0" tIns="0" rIns="0" bIns="0" rtlCol="0"/>
          <a:lstStyle/>
          <a:p>
            <a:endParaRPr/>
          </a:p>
        </p:txBody>
      </p:sp>
      <p:sp>
        <p:nvSpPr>
          <p:cNvPr id="7" name="object 7"/>
          <p:cNvSpPr/>
          <p:nvPr/>
        </p:nvSpPr>
        <p:spPr>
          <a:xfrm>
            <a:off x="9140974" y="2666123"/>
            <a:ext cx="163830" cy="226060"/>
          </a:xfrm>
          <a:custGeom>
            <a:avLst/>
            <a:gdLst/>
            <a:ahLst/>
            <a:cxnLst/>
            <a:rect l="l" t="t" r="r" b="b"/>
            <a:pathLst>
              <a:path w="163829" h="226060">
                <a:moveTo>
                  <a:pt x="71132" y="56857"/>
                </a:moveTo>
                <a:lnTo>
                  <a:pt x="33659" y="67615"/>
                </a:lnTo>
                <a:lnTo>
                  <a:pt x="7019" y="101573"/>
                </a:lnTo>
                <a:lnTo>
                  <a:pt x="0" y="140106"/>
                </a:lnTo>
                <a:lnTo>
                  <a:pt x="279" y="148419"/>
                </a:lnTo>
                <a:lnTo>
                  <a:pt x="10090" y="187063"/>
                </a:lnTo>
                <a:lnTo>
                  <a:pt x="40360" y="218859"/>
                </a:lnTo>
                <a:lnTo>
                  <a:pt x="72072" y="225831"/>
                </a:lnTo>
                <a:lnTo>
                  <a:pt x="79783" y="225473"/>
                </a:lnTo>
                <a:lnTo>
                  <a:pt x="116645" y="207367"/>
                </a:lnTo>
                <a:lnTo>
                  <a:pt x="120827" y="201307"/>
                </a:lnTo>
                <a:lnTo>
                  <a:pt x="163385" y="201307"/>
                </a:lnTo>
                <a:lnTo>
                  <a:pt x="163385" y="192925"/>
                </a:lnTo>
                <a:lnTo>
                  <a:pt x="76098" y="192925"/>
                </a:lnTo>
                <a:lnTo>
                  <a:pt x="70243" y="191427"/>
                </a:lnTo>
                <a:lnTo>
                  <a:pt x="44830" y="153758"/>
                </a:lnTo>
                <a:lnTo>
                  <a:pt x="44126" y="134416"/>
                </a:lnTo>
                <a:lnTo>
                  <a:pt x="44767" y="128346"/>
                </a:lnTo>
                <a:lnTo>
                  <a:pt x="47472" y="116141"/>
                </a:lnTo>
                <a:lnTo>
                  <a:pt x="49644" y="110705"/>
                </a:lnTo>
                <a:lnTo>
                  <a:pt x="52654" y="105943"/>
                </a:lnTo>
                <a:lnTo>
                  <a:pt x="55638" y="101168"/>
                </a:lnTo>
                <a:lnTo>
                  <a:pt x="59626" y="97332"/>
                </a:lnTo>
                <a:lnTo>
                  <a:pt x="69570" y="91554"/>
                </a:lnTo>
                <a:lnTo>
                  <a:pt x="75691" y="90093"/>
                </a:lnTo>
                <a:lnTo>
                  <a:pt x="163385" y="90093"/>
                </a:lnTo>
                <a:lnTo>
                  <a:pt x="163385" y="80759"/>
                </a:lnTo>
                <a:lnTo>
                  <a:pt x="118656" y="80759"/>
                </a:lnTo>
                <a:lnTo>
                  <a:pt x="114591" y="75222"/>
                </a:lnTo>
                <a:lnTo>
                  <a:pt x="109845" y="70402"/>
                </a:lnTo>
                <a:lnTo>
                  <a:pt x="78183" y="57236"/>
                </a:lnTo>
                <a:lnTo>
                  <a:pt x="71132" y="56857"/>
                </a:lnTo>
                <a:close/>
              </a:path>
              <a:path w="163829" h="226060">
                <a:moveTo>
                  <a:pt x="163385" y="201307"/>
                </a:moveTo>
                <a:lnTo>
                  <a:pt x="121450" y="201307"/>
                </a:lnTo>
                <a:lnTo>
                  <a:pt x="121450" y="221805"/>
                </a:lnTo>
                <a:lnTo>
                  <a:pt x="163385" y="221805"/>
                </a:lnTo>
                <a:lnTo>
                  <a:pt x="163385" y="201307"/>
                </a:lnTo>
                <a:close/>
              </a:path>
              <a:path w="163829" h="226060">
                <a:moveTo>
                  <a:pt x="163385" y="90093"/>
                </a:moveTo>
                <a:lnTo>
                  <a:pt x="90182" y="90093"/>
                </a:lnTo>
                <a:lnTo>
                  <a:pt x="96189" y="91554"/>
                </a:lnTo>
                <a:lnTo>
                  <a:pt x="105714" y="97332"/>
                </a:lnTo>
                <a:lnTo>
                  <a:pt x="120827" y="134416"/>
                </a:lnTo>
                <a:lnTo>
                  <a:pt x="120757" y="148419"/>
                </a:lnTo>
                <a:lnTo>
                  <a:pt x="120218" y="154089"/>
                </a:lnTo>
                <a:lnTo>
                  <a:pt x="118960" y="160286"/>
                </a:lnTo>
                <a:lnTo>
                  <a:pt x="117728" y="166509"/>
                </a:lnTo>
                <a:lnTo>
                  <a:pt x="90182" y="192925"/>
                </a:lnTo>
                <a:lnTo>
                  <a:pt x="163385" y="192925"/>
                </a:lnTo>
                <a:lnTo>
                  <a:pt x="163385" y="90093"/>
                </a:lnTo>
                <a:close/>
              </a:path>
              <a:path w="163829" h="226060">
                <a:moveTo>
                  <a:pt x="163385" y="0"/>
                </a:moveTo>
                <a:lnTo>
                  <a:pt x="119291" y="0"/>
                </a:lnTo>
                <a:lnTo>
                  <a:pt x="119291" y="80759"/>
                </a:lnTo>
                <a:lnTo>
                  <a:pt x="163385" y="80759"/>
                </a:lnTo>
                <a:lnTo>
                  <a:pt x="163385" y="0"/>
                </a:lnTo>
                <a:close/>
              </a:path>
            </a:pathLst>
          </a:custGeom>
          <a:solidFill>
            <a:srgbClr val="FFFFFF"/>
          </a:solidFill>
        </p:spPr>
        <p:txBody>
          <a:bodyPr wrap="square" lIns="0" tIns="0" rIns="0" bIns="0" rtlCol="0"/>
          <a:lstStyle/>
          <a:p>
            <a:endParaRPr/>
          </a:p>
        </p:txBody>
      </p:sp>
      <p:sp>
        <p:nvSpPr>
          <p:cNvPr id="8" name="object 8"/>
          <p:cNvSpPr/>
          <p:nvPr/>
        </p:nvSpPr>
        <p:spPr>
          <a:xfrm>
            <a:off x="9325945" y="2664796"/>
            <a:ext cx="68580" cy="76835"/>
          </a:xfrm>
          <a:custGeom>
            <a:avLst/>
            <a:gdLst/>
            <a:ahLst/>
            <a:cxnLst/>
            <a:rect l="l" t="t" r="r" b="b"/>
            <a:pathLst>
              <a:path w="68579" h="76835">
                <a:moveTo>
                  <a:pt x="41122" y="0"/>
                </a:moveTo>
                <a:lnTo>
                  <a:pt x="29552" y="0"/>
                </a:lnTo>
                <a:lnTo>
                  <a:pt x="24930" y="952"/>
                </a:lnTo>
                <a:lnTo>
                  <a:pt x="0" y="32677"/>
                </a:lnTo>
                <a:lnTo>
                  <a:pt x="0" y="38290"/>
                </a:lnTo>
                <a:lnTo>
                  <a:pt x="9453" y="66420"/>
                </a:lnTo>
                <a:lnTo>
                  <a:pt x="12039" y="69456"/>
                </a:lnTo>
                <a:lnTo>
                  <a:pt x="15684" y="72097"/>
                </a:lnTo>
                <a:lnTo>
                  <a:pt x="24307" y="75895"/>
                </a:lnTo>
                <a:lnTo>
                  <a:pt x="29425" y="76847"/>
                </a:lnTo>
                <a:lnTo>
                  <a:pt x="43637" y="76847"/>
                </a:lnTo>
                <a:lnTo>
                  <a:pt x="50571" y="74764"/>
                </a:lnTo>
                <a:lnTo>
                  <a:pt x="61582" y="66420"/>
                </a:lnTo>
                <a:lnTo>
                  <a:pt x="31737" y="66306"/>
                </a:lnTo>
                <a:lnTo>
                  <a:pt x="28270" y="65658"/>
                </a:lnTo>
                <a:lnTo>
                  <a:pt x="12712" y="45364"/>
                </a:lnTo>
                <a:lnTo>
                  <a:pt x="12801" y="42125"/>
                </a:lnTo>
                <a:lnTo>
                  <a:pt x="67881" y="42125"/>
                </a:lnTo>
                <a:lnTo>
                  <a:pt x="68084" y="37668"/>
                </a:lnTo>
                <a:lnTo>
                  <a:pt x="67665" y="32969"/>
                </a:lnTo>
                <a:lnTo>
                  <a:pt x="67357" y="31445"/>
                </a:lnTo>
                <a:lnTo>
                  <a:pt x="12801" y="31445"/>
                </a:lnTo>
                <a:lnTo>
                  <a:pt x="12992" y="28613"/>
                </a:lnTo>
                <a:lnTo>
                  <a:pt x="30746" y="10693"/>
                </a:lnTo>
                <a:lnTo>
                  <a:pt x="58951" y="10693"/>
                </a:lnTo>
                <a:lnTo>
                  <a:pt x="58648" y="10210"/>
                </a:lnTo>
                <a:lnTo>
                  <a:pt x="55181" y="6769"/>
                </a:lnTo>
                <a:lnTo>
                  <a:pt x="46558" y="1346"/>
                </a:lnTo>
                <a:lnTo>
                  <a:pt x="41122" y="0"/>
                </a:lnTo>
                <a:close/>
              </a:path>
              <a:path w="68579" h="76835">
                <a:moveTo>
                  <a:pt x="66738" y="51942"/>
                </a:moveTo>
                <a:lnTo>
                  <a:pt x="54800" y="51942"/>
                </a:lnTo>
                <a:lnTo>
                  <a:pt x="53733" y="56781"/>
                </a:lnTo>
                <a:lnTo>
                  <a:pt x="51587" y="60401"/>
                </a:lnTo>
                <a:lnTo>
                  <a:pt x="45046" y="65138"/>
                </a:lnTo>
                <a:lnTo>
                  <a:pt x="40843" y="66306"/>
                </a:lnTo>
                <a:lnTo>
                  <a:pt x="61647" y="66306"/>
                </a:lnTo>
                <a:lnTo>
                  <a:pt x="65138" y="60197"/>
                </a:lnTo>
                <a:lnTo>
                  <a:pt x="66738" y="51942"/>
                </a:lnTo>
                <a:close/>
              </a:path>
              <a:path w="68579" h="76835">
                <a:moveTo>
                  <a:pt x="58951" y="10693"/>
                </a:moveTo>
                <a:lnTo>
                  <a:pt x="36893" y="10693"/>
                </a:lnTo>
                <a:lnTo>
                  <a:pt x="39674" y="11226"/>
                </a:lnTo>
                <a:lnTo>
                  <a:pt x="44703" y="13423"/>
                </a:lnTo>
                <a:lnTo>
                  <a:pt x="55079" y="31445"/>
                </a:lnTo>
                <a:lnTo>
                  <a:pt x="67357" y="31445"/>
                </a:lnTo>
                <a:lnTo>
                  <a:pt x="65671" y="23101"/>
                </a:lnTo>
                <a:lnTo>
                  <a:pt x="63880" y="18554"/>
                </a:lnTo>
                <a:lnTo>
                  <a:pt x="58951" y="10693"/>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3163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technica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descriptor</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75160" y="2704224"/>
            <a:ext cx="93980" cy="129539"/>
          </a:xfrm>
          <a:custGeom>
            <a:avLst/>
            <a:gdLst/>
            <a:ahLst/>
            <a:cxnLst/>
            <a:rect l="l" t="t" r="r" b="b"/>
            <a:pathLst>
              <a:path w="93979" h="129539">
                <a:moveTo>
                  <a:pt x="46151" y="32537"/>
                </a:moveTo>
                <a:lnTo>
                  <a:pt x="33947" y="32537"/>
                </a:lnTo>
                <a:lnTo>
                  <a:pt x="28028" y="33870"/>
                </a:lnTo>
                <a:lnTo>
                  <a:pt x="850" y="68072"/>
                </a:lnTo>
                <a:lnTo>
                  <a:pt x="0" y="86588"/>
                </a:lnTo>
                <a:lnTo>
                  <a:pt x="850" y="92760"/>
                </a:lnTo>
                <a:lnTo>
                  <a:pt x="28320" y="127927"/>
                </a:lnTo>
                <a:lnTo>
                  <a:pt x="34366" y="129260"/>
                </a:lnTo>
                <a:lnTo>
                  <a:pt x="47282" y="129260"/>
                </a:lnTo>
                <a:lnTo>
                  <a:pt x="52704" y="128168"/>
                </a:lnTo>
                <a:lnTo>
                  <a:pt x="62318" y="123774"/>
                </a:lnTo>
                <a:lnTo>
                  <a:pt x="66192" y="120192"/>
                </a:lnTo>
                <a:lnTo>
                  <a:pt x="69151" y="115214"/>
                </a:lnTo>
                <a:lnTo>
                  <a:pt x="93510" y="115214"/>
                </a:lnTo>
                <a:lnTo>
                  <a:pt x="93510" y="110413"/>
                </a:lnTo>
                <a:lnTo>
                  <a:pt x="43548" y="110413"/>
                </a:lnTo>
                <a:lnTo>
                  <a:pt x="40208" y="109562"/>
                </a:lnTo>
                <a:lnTo>
                  <a:pt x="25242" y="84518"/>
                </a:lnTo>
                <a:lnTo>
                  <a:pt x="25253" y="76923"/>
                </a:lnTo>
                <a:lnTo>
                  <a:pt x="43319" y="51562"/>
                </a:lnTo>
                <a:lnTo>
                  <a:pt x="93510" y="51562"/>
                </a:lnTo>
                <a:lnTo>
                  <a:pt x="93510" y="46228"/>
                </a:lnTo>
                <a:lnTo>
                  <a:pt x="67906" y="46228"/>
                </a:lnTo>
                <a:lnTo>
                  <a:pt x="65074" y="41719"/>
                </a:lnTo>
                <a:lnTo>
                  <a:pt x="61188" y="38315"/>
                </a:lnTo>
                <a:lnTo>
                  <a:pt x="51346" y="33693"/>
                </a:lnTo>
                <a:lnTo>
                  <a:pt x="46151" y="32537"/>
                </a:lnTo>
                <a:close/>
              </a:path>
              <a:path w="93979" h="129539">
                <a:moveTo>
                  <a:pt x="93510" y="115214"/>
                </a:moveTo>
                <a:lnTo>
                  <a:pt x="69507" y="115214"/>
                </a:lnTo>
                <a:lnTo>
                  <a:pt x="69507" y="126949"/>
                </a:lnTo>
                <a:lnTo>
                  <a:pt x="93510" y="126949"/>
                </a:lnTo>
                <a:lnTo>
                  <a:pt x="93510" y="115214"/>
                </a:lnTo>
                <a:close/>
              </a:path>
              <a:path w="93979" h="129539">
                <a:moveTo>
                  <a:pt x="93510" y="51562"/>
                </a:moveTo>
                <a:lnTo>
                  <a:pt x="51612" y="51562"/>
                </a:lnTo>
                <a:lnTo>
                  <a:pt x="55054" y="52400"/>
                </a:lnTo>
                <a:lnTo>
                  <a:pt x="60502" y="55714"/>
                </a:lnTo>
                <a:lnTo>
                  <a:pt x="69151" y="76923"/>
                </a:lnTo>
                <a:lnTo>
                  <a:pt x="69151" y="84518"/>
                </a:lnTo>
                <a:lnTo>
                  <a:pt x="51612" y="110413"/>
                </a:lnTo>
                <a:lnTo>
                  <a:pt x="93510" y="110413"/>
                </a:lnTo>
                <a:lnTo>
                  <a:pt x="93510" y="51562"/>
                </a:lnTo>
                <a:close/>
              </a:path>
              <a:path w="93979" h="129539">
                <a:moveTo>
                  <a:pt x="93510" y="0"/>
                </a:moveTo>
                <a:lnTo>
                  <a:pt x="68275" y="0"/>
                </a:lnTo>
                <a:lnTo>
                  <a:pt x="68275" y="46228"/>
                </a:lnTo>
                <a:lnTo>
                  <a:pt x="93510" y="46228"/>
                </a:lnTo>
                <a:lnTo>
                  <a:pt x="93510" y="0"/>
                </a:lnTo>
                <a:close/>
              </a:path>
            </a:pathLst>
          </a:custGeom>
          <a:solidFill>
            <a:srgbClr val="FFFFFF"/>
          </a:solidFill>
        </p:spPr>
        <p:txBody>
          <a:bodyPr wrap="square" lIns="0" tIns="0" rIns="0" bIns="0" rtlCol="0"/>
          <a:lstStyle/>
          <a:p>
            <a:endParaRPr/>
          </a:p>
        </p:txBody>
      </p:sp>
      <p:sp>
        <p:nvSpPr>
          <p:cNvPr id="8" name="object 8"/>
          <p:cNvSpPr/>
          <p:nvPr/>
        </p:nvSpPr>
        <p:spPr>
          <a:xfrm>
            <a:off x="9281131" y="2703464"/>
            <a:ext cx="39370" cy="44450"/>
          </a:xfrm>
          <a:custGeom>
            <a:avLst/>
            <a:gdLst/>
            <a:ahLst/>
            <a:cxnLst/>
            <a:rect l="l" t="t" r="r" b="b"/>
            <a:pathLst>
              <a:path w="39370" h="44450">
                <a:moveTo>
                  <a:pt x="23431" y="0"/>
                </a:moveTo>
                <a:lnTo>
                  <a:pt x="16814" y="0"/>
                </a:lnTo>
                <a:lnTo>
                  <a:pt x="14160" y="546"/>
                </a:lnTo>
                <a:lnTo>
                  <a:pt x="0" y="25120"/>
                </a:lnTo>
                <a:lnTo>
                  <a:pt x="469" y="28079"/>
                </a:lnTo>
                <a:lnTo>
                  <a:pt x="16738" y="43980"/>
                </a:lnTo>
                <a:lnTo>
                  <a:pt x="24866" y="43980"/>
                </a:lnTo>
                <a:lnTo>
                  <a:pt x="28841" y="42786"/>
                </a:lnTo>
                <a:lnTo>
                  <a:pt x="35140" y="38011"/>
                </a:lnTo>
                <a:lnTo>
                  <a:pt x="18059" y="37960"/>
                </a:lnTo>
                <a:lnTo>
                  <a:pt x="16078" y="37579"/>
                </a:lnTo>
                <a:lnTo>
                  <a:pt x="7175" y="25958"/>
                </a:lnTo>
                <a:lnTo>
                  <a:pt x="7226" y="24117"/>
                </a:lnTo>
                <a:lnTo>
                  <a:pt x="38747" y="24117"/>
                </a:lnTo>
                <a:lnTo>
                  <a:pt x="38861" y="21564"/>
                </a:lnTo>
                <a:lnTo>
                  <a:pt x="38620" y="18872"/>
                </a:lnTo>
                <a:lnTo>
                  <a:pt x="38443" y="17995"/>
                </a:lnTo>
                <a:lnTo>
                  <a:pt x="7226" y="17995"/>
                </a:lnTo>
                <a:lnTo>
                  <a:pt x="7327" y="16370"/>
                </a:lnTo>
                <a:lnTo>
                  <a:pt x="17487" y="6121"/>
                </a:lnTo>
                <a:lnTo>
                  <a:pt x="33639" y="6121"/>
                </a:lnTo>
                <a:lnTo>
                  <a:pt x="33464" y="5841"/>
                </a:lnTo>
                <a:lnTo>
                  <a:pt x="31483" y="3873"/>
                </a:lnTo>
                <a:lnTo>
                  <a:pt x="26542" y="774"/>
                </a:lnTo>
                <a:lnTo>
                  <a:pt x="23431" y="0"/>
                </a:lnTo>
                <a:close/>
              </a:path>
              <a:path w="39370" h="44450">
                <a:moveTo>
                  <a:pt x="38087" y="29730"/>
                </a:moveTo>
                <a:lnTo>
                  <a:pt x="31254" y="29730"/>
                </a:lnTo>
                <a:lnTo>
                  <a:pt x="30645" y="32499"/>
                </a:lnTo>
                <a:lnTo>
                  <a:pt x="29425" y="34569"/>
                </a:lnTo>
                <a:lnTo>
                  <a:pt x="27546" y="35915"/>
                </a:lnTo>
                <a:lnTo>
                  <a:pt x="25679" y="37287"/>
                </a:lnTo>
                <a:lnTo>
                  <a:pt x="23266" y="37960"/>
                </a:lnTo>
                <a:lnTo>
                  <a:pt x="35169" y="37960"/>
                </a:lnTo>
                <a:lnTo>
                  <a:pt x="37172" y="34455"/>
                </a:lnTo>
                <a:lnTo>
                  <a:pt x="38087" y="29730"/>
                </a:lnTo>
                <a:close/>
              </a:path>
              <a:path w="39370" h="44450">
                <a:moveTo>
                  <a:pt x="33639" y="6121"/>
                </a:moveTo>
                <a:lnTo>
                  <a:pt x="21018" y="6121"/>
                </a:lnTo>
                <a:lnTo>
                  <a:pt x="22605" y="6426"/>
                </a:lnTo>
                <a:lnTo>
                  <a:pt x="25476" y="7683"/>
                </a:lnTo>
                <a:lnTo>
                  <a:pt x="31419" y="17995"/>
                </a:lnTo>
                <a:lnTo>
                  <a:pt x="38443" y="17995"/>
                </a:lnTo>
                <a:lnTo>
                  <a:pt x="37477" y="13220"/>
                </a:lnTo>
                <a:lnTo>
                  <a:pt x="36448" y="10617"/>
                </a:lnTo>
                <a:lnTo>
                  <a:pt x="33639" y="6121"/>
                </a:lnTo>
                <a:close/>
              </a:path>
            </a:pathLst>
          </a:custGeom>
          <a:solidFill>
            <a:srgbClr val="FFFFFF"/>
          </a:solidFill>
        </p:spPr>
        <p:txBody>
          <a:bodyPr wrap="square" lIns="0" tIns="0" rIns="0" bIns="0" rtlCol="0"/>
          <a:lstStyle/>
          <a:p>
            <a:endParaRPr/>
          </a:p>
        </p:txBody>
      </p:sp>
      <p:sp>
        <p:nvSpPr>
          <p:cNvPr id="9" name="object 9"/>
          <p:cNvSpPr txBox="1"/>
          <p:nvPr/>
        </p:nvSpPr>
        <p:spPr>
          <a:xfrm>
            <a:off x="2015539" y="1154528"/>
            <a:ext cx="3689350" cy="443865"/>
          </a:xfrm>
          <a:prstGeom prst="rect">
            <a:avLst/>
          </a:prstGeom>
        </p:spPr>
        <p:txBody>
          <a:bodyPr vert="horz" wrap="square" lIns="0" tIns="0" rIns="0" bIns="0" rtlCol="0">
            <a:spAutoFit/>
          </a:bodyPr>
          <a:lstStyle/>
          <a:p>
            <a:pPr marL="12700" marR="5080">
              <a:lnSpc>
                <a:spcPts val="1600"/>
              </a:lnSpc>
            </a:pPr>
            <a:r>
              <a:rPr sz="1400" spc="-40" dirty="0">
                <a:solidFill>
                  <a:srgbClr val="58595B"/>
                </a:solidFill>
                <a:latin typeface="Arial"/>
                <a:cs typeface="Arial"/>
              </a:rPr>
              <a:t>We</a:t>
            </a:r>
            <a:r>
              <a:rPr sz="1400" spc="-95" dirty="0">
                <a:solidFill>
                  <a:srgbClr val="58595B"/>
                </a:solidFill>
                <a:latin typeface="Arial"/>
                <a:cs typeface="Arial"/>
              </a:rPr>
              <a:t> </a:t>
            </a:r>
            <a:r>
              <a:rPr sz="1400" spc="-45" dirty="0">
                <a:solidFill>
                  <a:srgbClr val="58595B"/>
                </a:solidFill>
                <a:latin typeface="Arial"/>
                <a:cs typeface="Arial"/>
              </a:rPr>
              <a:t>invest</a:t>
            </a:r>
            <a:r>
              <a:rPr sz="1400" spc="-95" dirty="0">
                <a:solidFill>
                  <a:srgbClr val="58595B"/>
                </a:solidFill>
                <a:latin typeface="Arial"/>
                <a:cs typeface="Arial"/>
              </a:rPr>
              <a:t> </a:t>
            </a:r>
            <a:r>
              <a:rPr sz="1400" spc="5" dirty="0">
                <a:solidFill>
                  <a:srgbClr val="58595B"/>
                </a:solidFill>
                <a:latin typeface="Arial"/>
                <a:cs typeface="Arial"/>
              </a:rPr>
              <a:t>people</a:t>
            </a:r>
            <a:r>
              <a:rPr sz="1400" spc="-95" dirty="0">
                <a:solidFill>
                  <a:srgbClr val="58595B"/>
                </a:solidFill>
                <a:latin typeface="Arial"/>
                <a:cs typeface="Arial"/>
              </a:rPr>
              <a:t> </a:t>
            </a:r>
            <a:r>
              <a:rPr sz="1400" spc="-20" dirty="0">
                <a:solidFill>
                  <a:srgbClr val="58595B"/>
                </a:solidFill>
                <a:latin typeface="Arial"/>
                <a:cs typeface="Arial"/>
              </a:rPr>
              <a:t>and</a:t>
            </a:r>
            <a:r>
              <a:rPr sz="1400" spc="-95" dirty="0">
                <a:solidFill>
                  <a:srgbClr val="58595B"/>
                </a:solidFill>
                <a:latin typeface="Arial"/>
                <a:cs typeface="Arial"/>
              </a:rPr>
              <a:t> </a:t>
            </a:r>
            <a:r>
              <a:rPr sz="1400" spc="-45" dirty="0">
                <a:solidFill>
                  <a:srgbClr val="58595B"/>
                </a:solidFill>
                <a:latin typeface="Arial"/>
                <a:cs typeface="Arial"/>
              </a:rPr>
              <a:t>financial</a:t>
            </a:r>
            <a:r>
              <a:rPr sz="1400" spc="-95" dirty="0">
                <a:solidFill>
                  <a:srgbClr val="58595B"/>
                </a:solidFill>
                <a:latin typeface="Arial"/>
                <a:cs typeface="Arial"/>
              </a:rPr>
              <a:t> </a:t>
            </a:r>
            <a:r>
              <a:rPr sz="1400" spc="-20" dirty="0">
                <a:solidFill>
                  <a:srgbClr val="58595B"/>
                </a:solidFill>
                <a:latin typeface="Arial"/>
                <a:cs typeface="Arial"/>
              </a:rPr>
              <a:t>capital</a:t>
            </a:r>
            <a:r>
              <a:rPr sz="1400" spc="-95" dirty="0">
                <a:solidFill>
                  <a:srgbClr val="58595B"/>
                </a:solidFill>
                <a:latin typeface="Arial"/>
                <a:cs typeface="Arial"/>
              </a:rPr>
              <a:t> </a:t>
            </a:r>
            <a:r>
              <a:rPr sz="1400" spc="-15" dirty="0">
                <a:solidFill>
                  <a:srgbClr val="58595B"/>
                </a:solidFill>
                <a:latin typeface="Arial"/>
                <a:cs typeface="Arial"/>
              </a:rPr>
              <a:t>in</a:t>
            </a:r>
            <a:r>
              <a:rPr sz="1400" spc="-100" dirty="0">
                <a:solidFill>
                  <a:srgbClr val="58595B"/>
                </a:solidFill>
                <a:latin typeface="Arial"/>
                <a:cs typeface="Arial"/>
              </a:rPr>
              <a:t> </a:t>
            </a:r>
            <a:r>
              <a:rPr sz="1400" spc="-50" dirty="0">
                <a:solidFill>
                  <a:srgbClr val="D71920"/>
                </a:solidFill>
                <a:latin typeface="Arial"/>
                <a:cs typeface="Arial"/>
              </a:rPr>
              <a:t>ventures  </a:t>
            </a:r>
            <a:r>
              <a:rPr sz="1400" spc="-10" dirty="0">
                <a:solidFill>
                  <a:srgbClr val="58595B"/>
                </a:solidFill>
                <a:latin typeface="Arial"/>
                <a:cs typeface="Arial"/>
              </a:rPr>
              <a:t>that </a:t>
            </a:r>
            <a:r>
              <a:rPr sz="1400" spc="-70" dirty="0">
                <a:solidFill>
                  <a:srgbClr val="58595B"/>
                </a:solidFill>
                <a:latin typeface="Arial"/>
                <a:cs typeface="Arial"/>
              </a:rPr>
              <a:t>have</a:t>
            </a:r>
            <a:r>
              <a:rPr sz="1400" spc="-215" dirty="0">
                <a:solidFill>
                  <a:srgbClr val="58595B"/>
                </a:solidFill>
                <a:latin typeface="Arial"/>
                <a:cs typeface="Arial"/>
              </a:rPr>
              <a:t> </a:t>
            </a:r>
            <a:r>
              <a:rPr sz="1400" spc="-20" dirty="0">
                <a:solidFill>
                  <a:srgbClr val="58595B"/>
                </a:solidFill>
                <a:latin typeface="Arial"/>
                <a:cs typeface="Arial"/>
              </a:rPr>
              <a:t>potential.</a:t>
            </a:r>
            <a:endParaRPr sz="1400">
              <a:latin typeface="Arial"/>
              <a:cs typeface="Arial"/>
            </a:endParaRPr>
          </a:p>
        </p:txBody>
      </p:sp>
      <p:sp>
        <p:nvSpPr>
          <p:cNvPr id="10" name="object 10"/>
          <p:cNvSpPr/>
          <p:nvPr/>
        </p:nvSpPr>
        <p:spPr>
          <a:xfrm>
            <a:off x="2028239" y="2911692"/>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3163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technica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descriptor</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75160" y="2704224"/>
            <a:ext cx="93980" cy="129539"/>
          </a:xfrm>
          <a:custGeom>
            <a:avLst/>
            <a:gdLst/>
            <a:ahLst/>
            <a:cxnLst/>
            <a:rect l="l" t="t" r="r" b="b"/>
            <a:pathLst>
              <a:path w="93979" h="129539">
                <a:moveTo>
                  <a:pt x="46151" y="32537"/>
                </a:moveTo>
                <a:lnTo>
                  <a:pt x="33947" y="32537"/>
                </a:lnTo>
                <a:lnTo>
                  <a:pt x="28028" y="33870"/>
                </a:lnTo>
                <a:lnTo>
                  <a:pt x="850" y="68072"/>
                </a:lnTo>
                <a:lnTo>
                  <a:pt x="0" y="86588"/>
                </a:lnTo>
                <a:lnTo>
                  <a:pt x="850" y="92760"/>
                </a:lnTo>
                <a:lnTo>
                  <a:pt x="28320" y="127927"/>
                </a:lnTo>
                <a:lnTo>
                  <a:pt x="34366" y="129260"/>
                </a:lnTo>
                <a:lnTo>
                  <a:pt x="47282" y="129260"/>
                </a:lnTo>
                <a:lnTo>
                  <a:pt x="52704" y="128168"/>
                </a:lnTo>
                <a:lnTo>
                  <a:pt x="62318" y="123774"/>
                </a:lnTo>
                <a:lnTo>
                  <a:pt x="66192" y="120192"/>
                </a:lnTo>
                <a:lnTo>
                  <a:pt x="69151" y="115214"/>
                </a:lnTo>
                <a:lnTo>
                  <a:pt x="93510" y="115214"/>
                </a:lnTo>
                <a:lnTo>
                  <a:pt x="93510" y="110413"/>
                </a:lnTo>
                <a:lnTo>
                  <a:pt x="43548" y="110413"/>
                </a:lnTo>
                <a:lnTo>
                  <a:pt x="40208" y="109562"/>
                </a:lnTo>
                <a:lnTo>
                  <a:pt x="25242" y="84518"/>
                </a:lnTo>
                <a:lnTo>
                  <a:pt x="25253" y="76923"/>
                </a:lnTo>
                <a:lnTo>
                  <a:pt x="43319" y="51562"/>
                </a:lnTo>
                <a:lnTo>
                  <a:pt x="93510" y="51562"/>
                </a:lnTo>
                <a:lnTo>
                  <a:pt x="93510" y="46228"/>
                </a:lnTo>
                <a:lnTo>
                  <a:pt x="67906" y="46228"/>
                </a:lnTo>
                <a:lnTo>
                  <a:pt x="65074" y="41719"/>
                </a:lnTo>
                <a:lnTo>
                  <a:pt x="61188" y="38315"/>
                </a:lnTo>
                <a:lnTo>
                  <a:pt x="51346" y="33693"/>
                </a:lnTo>
                <a:lnTo>
                  <a:pt x="46151" y="32537"/>
                </a:lnTo>
                <a:close/>
              </a:path>
              <a:path w="93979" h="129539">
                <a:moveTo>
                  <a:pt x="93510" y="115214"/>
                </a:moveTo>
                <a:lnTo>
                  <a:pt x="69507" y="115214"/>
                </a:lnTo>
                <a:lnTo>
                  <a:pt x="69507" y="126949"/>
                </a:lnTo>
                <a:lnTo>
                  <a:pt x="93510" y="126949"/>
                </a:lnTo>
                <a:lnTo>
                  <a:pt x="93510" y="115214"/>
                </a:lnTo>
                <a:close/>
              </a:path>
              <a:path w="93979" h="129539">
                <a:moveTo>
                  <a:pt x="93510" y="51562"/>
                </a:moveTo>
                <a:lnTo>
                  <a:pt x="51612" y="51562"/>
                </a:lnTo>
                <a:lnTo>
                  <a:pt x="55054" y="52400"/>
                </a:lnTo>
                <a:lnTo>
                  <a:pt x="60502" y="55714"/>
                </a:lnTo>
                <a:lnTo>
                  <a:pt x="69151" y="76923"/>
                </a:lnTo>
                <a:lnTo>
                  <a:pt x="69151" y="84518"/>
                </a:lnTo>
                <a:lnTo>
                  <a:pt x="51612" y="110413"/>
                </a:lnTo>
                <a:lnTo>
                  <a:pt x="93510" y="110413"/>
                </a:lnTo>
                <a:lnTo>
                  <a:pt x="93510" y="51562"/>
                </a:lnTo>
                <a:close/>
              </a:path>
              <a:path w="93979" h="129539">
                <a:moveTo>
                  <a:pt x="93510" y="0"/>
                </a:moveTo>
                <a:lnTo>
                  <a:pt x="68275" y="0"/>
                </a:lnTo>
                <a:lnTo>
                  <a:pt x="68275" y="46228"/>
                </a:lnTo>
                <a:lnTo>
                  <a:pt x="93510" y="46228"/>
                </a:lnTo>
                <a:lnTo>
                  <a:pt x="93510" y="0"/>
                </a:lnTo>
                <a:close/>
              </a:path>
            </a:pathLst>
          </a:custGeom>
          <a:solidFill>
            <a:srgbClr val="FFFFFF"/>
          </a:solidFill>
        </p:spPr>
        <p:txBody>
          <a:bodyPr wrap="square" lIns="0" tIns="0" rIns="0" bIns="0" rtlCol="0"/>
          <a:lstStyle/>
          <a:p>
            <a:endParaRPr/>
          </a:p>
        </p:txBody>
      </p:sp>
      <p:sp>
        <p:nvSpPr>
          <p:cNvPr id="8" name="object 8"/>
          <p:cNvSpPr/>
          <p:nvPr/>
        </p:nvSpPr>
        <p:spPr>
          <a:xfrm>
            <a:off x="9281131" y="2703464"/>
            <a:ext cx="39370" cy="44450"/>
          </a:xfrm>
          <a:custGeom>
            <a:avLst/>
            <a:gdLst/>
            <a:ahLst/>
            <a:cxnLst/>
            <a:rect l="l" t="t" r="r" b="b"/>
            <a:pathLst>
              <a:path w="39370" h="44450">
                <a:moveTo>
                  <a:pt x="23431" y="0"/>
                </a:moveTo>
                <a:lnTo>
                  <a:pt x="16814" y="0"/>
                </a:lnTo>
                <a:lnTo>
                  <a:pt x="14160" y="546"/>
                </a:lnTo>
                <a:lnTo>
                  <a:pt x="0" y="25120"/>
                </a:lnTo>
                <a:lnTo>
                  <a:pt x="469" y="28079"/>
                </a:lnTo>
                <a:lnTo>
                  <a:pt x="16738" y="43980"/>
                </a:lnTo>
                <a:lnTo>
                  <a:pt x="24866" y="43980"/>
                </a:lnTo>
                <a:lnTo>
                  <a:pt x="28841" y="42786"/>
                </a:lnTo>
                <a:lnTo>
                  <a:pt x="35140" y="38011"/>
                </a:lnTo>
                <a:lnTo>
                  <a:pt x="18059" y="37960"/>
                </a:lnTo>
                <a:lnTo>
                  <a:pt x="16078" y="37579"/>
                </a:lnTo>
                <a:lnTo>
                  <a:pt x="7175" y="25958"/>
                </a:lnTo>
                <a:lnTo>
                  <a:pt x="7226" y="24117"/>
                </a:lnTo>
                <a:lnTo>
                  <a:pt x="38747" y="24117"/>
                </a:lnTo>
                <a:lnTo>
                  <a:pt x="38861" y="21564"/>
                </a:lnTo>
                <a:lnTo>
                  <a:pt x="38620" y="18872"/>
                </a:lnTo>
                <a:lnTo>
                  <a:pt x="38443" y="17995"/>
                </a:lnTo>
                <a:lnTo>
                  <a:pt x="7226" y="17995"/>
                </a:lnTo>
                <a:lnTo>
                  <a:pt x="7327" y="16370"/>
                </a:lnTo>
                <a:lnTo>
                  <a:pt x="17487" y="6121"/>
                </a:lnTo>
                <a:lnTo>
                  <a:pt x="33639" y="6121"/>
                </a:lnTo>
                <a:lnTo>
                  <a:pt x="33464" y="5841"/>
                </a:lnTo>
                <a:lnTo>
                  <a:pt x="31483" y="3873"/>
                </a:lnTo>
                <a:lnTo>
                  <a:pt x="26542" y="774"/>
                </a:lnTo>
                <a:lnTo>
                  <a:pt x="23431" y="0"/>
                </a:lnTo>
                <a:close/>
              </a:path>
              <a:path w="39370" h="44450">
                <a:moveTo>
                  <a:pt x="38087" y="29730"/>
                </a:moveTo>
                <a:lnTo>
                  <a:pt x="31254" y="29730"/>
                </a:lnTo>
                <a:lnTo>
                  <a:pt x="30645" y="32499"/>
                </a:lnTo>
                <a:lnTo>
                  <a:pt x="29425" y="34569"/>
                </a:lnTo>
                <a:lnTo>
                  <a:pt x="27546" y="35915"/>
                </a:lnTo>
                <a:lnTo>
                  <a:pt x="25679" y="37287"/>
                </a:lnTo>
                <a:lnTo>
                  <a:pt x="23266" y="37960"/>
                </a:lnTo>
                <a:lnTo>
                  <a:pt x="35169" y="37960"/>
                </a:lnTo>
                <a:lnTo>
                  <a:pt x="37172" y="34455"/>
                </a:lnTo>
                <a:lnTo>
                  <a:pt x="38087" y="29730"/>
                </a:lnTo>
                <a:close/>
              </a:path>
              <a:path w="39370" h="44450">
                <a:moveTo>
                  <a:pt x="33639" y="6121"/>
                </a:moveTo>
                <a:lnTo>
                  <a:pt x="21018" y="6121"/>
                </a:lnTo>
                <a:lnTo>
                  <a:pt x="22605" y="6426"/>
                </a:lnTo>
                <a:lnTo>
                  <a:pt x="25476" y="7683"/>
                </a:lnTo>
                <a:lnTo>
                  <a:pt x="31419" y="17995"/>
                </a:lnTo>
                <a:lnTo>
                  <a:pt x="38443" y="17995"/>
                </a:lnTo>
                <a:lnTo>
                  <a:pt x="37477" y="13220"/>
                </a:lnTo>
                <a:lnTo>
                  <a:pt x="36448" y="10617"/>
                </a:lnTo>
                <a:lnTo>
                  <a:pt x="33639" y="6121"/>
                </a:lnTo>
                <a:close/>
              </a:path>
            </a:pathLst>
          </a:custGeom>
          <a:solidFill>
            <a:srgbClr val="FFFFFF"/>
          </a:solidFill>
        </p:spPr>
        <p:txBody>
          <a:bodyPr wrap="square" lIns="0" tIns="0" rIns="0" bIns="0" rtlCol="0"/>
          <a:lstStyle/>
          <a:p>
            <a:endParaRPr/>
          </a:p>
        </p:txBody>
      </p:sp>
      <p:sp>
        <p:nvSpPr>
          <p:cNvPr id="9" name="object 9"/>
          <p:cNvSpPr txBox="1"/>
          <p:nvPr/>
        </p:nvSpPr>
        <p:spPr>
          <a:xfrm>
            <a:off x="2015539" y="1154528"/>
            <a:ext cx="3884929" cy="994410"/>
          </a:xfrm>
          <a:prstGeom prst="rect">
            <a:avLst/>
          </a:prstGeom>
        </p:spPr>
        <p:txBody>
          <a:bodyPr vert="horz" wrap="square" lIns="0" tIns="0" rIns="0" bIns="0" rtlCol="0">
            <a:spAutoFit/>
          </a:bodyPr>
          <a:lstStyle/>
          <a:p>
            <a:pPr marL="12700" marR="200025">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financial</a:t>
            </a:r>
            <a:r>
              <a:rPr sz="1400" spc="-95" dirty="0">
                <a:solidFill>
                  <a:srgbClr val="E2E3E4"/>
                </a:solidFill>
                <a:latin typeface="Arial"/>
                <a:cs typeface="Arial"/>
              </a:rPr>
              <a:t> </a:t>
            </a:r>
            <a:r>
              <a:rPr sz="1400" spc="-20" dirty="0">
                <a:solidFill>
                  <a:srgbClr val="E2E3E4"/>
                </a:solidFill>
                <a:latin typeface="Arial"/>
                <a:cs typeface="Arial"/>
              </a:rPr>
              <a:t>capital</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50" dirty="0">
                <a:solidFill>
                  <a:srgbClr val="E2E3E4"/>
                </a:solidFill>
                <a:latin typeface="Arial"/>
                <a:cs typeface="Arial"/>
              </a:rPr>
              <a:t>ventures  </a:t>
            </a:r>
            <a:r>
              <a:rPr sz="1400" spc="-10" dirty="0">
                <a:solidFill>
                  <a:srgbClr val="E2E3E4"/>
                </a:solidFill>
                <a:latin typeface="Arial"/>
                <a:cs typeface="Arial"/>
              </a:rPr>
              <a:t>that </a:t>
            </a:r>
            <a:r>
              <a:rPr sz="1400" spc="-70" dirty="0">
                <a:solidFill>
                  <a:srgbClr val="E2E3E4"/>
                </a:solidFill>
                <a:latin typeface="Arial"/>
                <a:cs typeface="Arial"/>
              </a:rPr>
              <a:t>have</a:t>
            </a:r>
            <a:r>
              <a:rPr sz="1400" spc="-215" dirty="0">
                <a:solidFill>
                  <a:srgbClr val="E2E3E4"/>
                </a:solidFill>
                <a:latin typeface="Arial"/>
                <a:cs typeface="Arial"/>
              </a:rPr>
              <a:t> </a:t>
            </a:r>
            <a:r>
              <a:rPr sz="1400" spc="-20" dirty="0">
                <a:solidFill>
                  <a:srgbClr val="E2E3E4"/>
                </a:solidFill>
                <a:latin typeface="Arial"/>
                <a:cs typeface="Arial"/>
              </a:rPr>
              <a:t>potential.</a:t>
            </a:r>
            <a:endParaRPr sz="1400">
              <a:latin typeface="Arial"/>
              <a:cs typeface="Arial"/>
            </a:endParaRPr>
          </a:p>
          <a:p>
            <a:pPr marL="12700" marR="5080">
              <a:lnSpc>
                <a:spcPts val="1600"/>
              </a:lnSpc>
              <a:spcBef>
                <a:spcPts val="1130"/>
              </a:spcBef>
            </a:pPr>
            <a:r>
              <a:rPr sz="1400" spc="-40" dirty="0">
                <a:solidFill>
                  <a:srgbClr val="58595B"/>
                </a:solidFill>
                <a:latin typeface="Arial"/>
                <a:cs typeface="Arial"/>
              </a:rPr>
              <a:t>We</a:t>
            </a:r>
            <a:r>
              <a:rPr sz="1400" spc="-100" dirty="0">
                <a:solidFill>
                  <a:srgbClr val="58595B"/>
                </a:solidFill>
                <a:latin typeface="Arial"/>
                <a:cs typeface="Arial"/>
              </a:rPr>
              <a:t> </a:t>
            </a:r>
            <a:r>
              <a:rPr sz="1400" spc="-40" dirty="0">
                <a:solidFill>
                  <a:srgbClr val="58595B"/>
                </a:solidFill>
                <a:latin typeface="Arial"/>
                <a:cs typeface="Arial"/>
              </a:rPr>
              <a:t>create</a:t>
            </a:r>
            <a:r>
              <a:rPr sz="1400" spc="-100" dirty="0">
                <a:solidFill>
                  <a:srgbClr val="58595B"/>
                </a:solidFill>
                <a:latin typeface="Arial"/>
                <a:cs typeface="Arial"/>
              </a:rPr>
              <a:t> </a:t>
            </a:r>
            <a:r>
              <a:rPr sz="1400" dirty="0">
                <a:solidFill>
                  <a:srgbClr val="58595B"/>
                </a:solidFill>
                <a:latin typeface="Arial"/>
                <a:cs typeface="Arial"/>
              </a:rPr>
              <a:t>joint</a:t>
            </a:r>
            <a:r>
              <a:rPr sz="1400" spc="-100" dirty="0">
                <a:solidFill>
                  <a:srgbClr val="58595B"/>
                </a:solidFill>
                <a:latin typeface="Arial"/>
                <a:cs typeface="Arial"/>
              </a:rPr>
              <a:t> </a:t>
            </a:r>
            <a:r>
              <a:rPr sz="1400" spc="-50" dirty="0">
                <a:solidFill>
                  <a:srgbClr val="D71920"/>
                </a:solidFill>
                <a:latin typeface="Arial"/>
                <a:cs typeface="Arial"/>
              </a:rPr>
              <a:t>ventures</a:t>
            </a:r>
            <a:r>
              <a:rPr sz="1400" spc="-105" dirty="0">
                <a:solidFill>
                  <a:srgbClr val="D71920"/>
                </a:solidFill>
                <a:latin typeface="Arial"/>
                <a:cs typeface="Arial"/>
              </a:rPr>
              <a:t> </a:t>
            </a:r>
            <a:r>
              <a:rPr sz="1400" spc="-10" dirty="0">
                <a:solidFill>
                  <a:srgbClr val="58595B"/>
                </a:solidFill>
                <a:latin typeface="Arial"/>
                <a:cs typeface="Arial"/>
              </a:rPr>
              <a:t>with</a:t>
            </a:r>
            <a:r>
              <a:rPr sz="1400" spc="-100" dirty="0">
                <a:solidFill>
                  <a:srgbClr val="58595B"/>
                </a:solidFill>
                <a:latin typeface="Arial"/>
                <a:cs typeface="Arial"/>
              </a:rPr>
              <a:t> </a:t>
            </a:r>
            <a:r>
              <a:rPr sz="1400" spc="-25" dirty="0">
                <a:solidFill>
                  <a:srgbClr val="58595B"/>
                </a:solidFill>
                <a:latin typeface="Arial"/>
                <a:cs typeface="Arial"/>
              </a:rPr>
              <a:t>partners</a:t>
            </a:r>
            <a:r>
              <a:rPr sz="1400" spc="-100" dirty="0">
                <a:solidFill>
                  <a:srgbClr val="58595B"/>
                </a:solidFill>
                <a:latin typeface="Arial"/>
                <a:cs typeface="Arial"/>
              </a:rPr>
              <a:t> </a:t>
            </a:r>
            <a:r>
              <a:rPr sz="1400" spc="-10" dirty="0">
                <a:solidFill>
                  <a:srgbClr val="58595B"/>
                </a:solidFill>
                <a:latin typeface="Arial"/>
                <a:cs typeface="Arial"/>
              </a:rPr>
              <a:t>that</a:t>
            </a:r>
            <a:r>
              <a:rPr sz="1400" spc="-100" dirty="0">
                <a:solidFill>
                  <a:srgbClr val="58595B"/>
                </a:solidFill>
                <a:latin typeface="Arial"/>
                <a:cs typeface="Arial"/>
              </a:rPr>
              <a:t> </a:t>
            </a:r>
            <a:r>
              <a:rPr sz="1400" spc="-25" dirty="0">
                <a:solidFill>
                  <a:srgbClr val="58595B"/>
                </a:solidFill>
                <a:latin typeface="Arial"/>
                <a:cs typeface="Arial"/>
              </a:rPr>
              <a:t>will</a:t>
            </a:r>
            <a:r>
              <a:rPr sz="1400" spc="-100" dirty="0">
                <a:solidFill>
                  <a:srgbClr val="58595B"/>
                </a:solidFill>
                <a:latin typeface="Arial"/>
                <a:cs typeface="Arial"/>
              </a:rPr>
              <a:t> </a:t>
            </a:r>
            <a:r>
              <a:rPr sz="1400" dirty="0">
                <a:solidFill>
                  <a:srgbClr val="58595B"/>
                </a:solidFill>
                <a:latin typeface="Arial"/>
                <a:cs typeface="Arial"/>
              </a:rPr>
              <a:t>bring  </a:t>
            </a:r>
            <a:r>
              <a:rPr sz="1400" spc="-55" dirty="0">
                <a:solidFill>
                  <a:srgbClr val="58595B"/>
                </a:solidFill>
                <a:latin typeface="Arial"/>
                <a:cs typeface="Arial"/>
              </a:rPr>
              <a:t>synergies</a:t>
            </a:r>
            <a:r>
              <a:rPr sz="1400" spc="-105" dirty="0">
                <a:solidFill>
                  <a:srgbClr val="58595B"/>
                </a:solidFill>
                <a:latin typeface="Arial"/>
                <a:cs typeface="Arial"/>
              </a:rPr>
              <a:t> </a:t>
            </a:r>
            <a:r>
              <a:rPr sz="1400" spc="35" dirty="0">
                <a:solidFill>
                  <a:srgbClr val="58595B"/>
                </a:solidFill>
                <a:latin typeface="Arial"/>
                <a:cs typeface="Arial"/>
              </a:rPr>
              <a:t>to</a:t>
            </a:r>
            <a:r>
              <a:rPr sz="1400" spc="-105" dirty="0">
                <a:solidFill>
                  <a:srgbClr val="58595B"/>
                </a:solidFill>
                <a:latin typeface="Arial"/>
                <a:cs typeface="Arial"/>
              </a:rPr>
              <a:t> </a:t>
            </a:r>
            <a:r>
              <a:rPr sz="1400" spc="-10" dirty="0">
                <a:solidFill>
                  <a:srgbClr val="58595B"/>
                </a:solidFill>
                <a:latin typeface="Arial"/>
                <a:cs typeface="Arial"/>
              </a:rPr>
              <a:t>our</a:t>
            </a:r>
            <a:r>
              <a:rPr sz="1400" spc="-105" dirty="0">
                <a:solidFill>
                  <a:srgbClr val="58595B"/>
                </a:solidFill>
                <a:latin typeface="Arial"/>
                <a:cs typeface="Arial"/>
              </a:rPr>
              <a:t> </a:t>
            </a:r>
            <a:r>
              <a:rPr sz="1400" spc="-40" dirty="0">
                <a:solidFill>
                  <a:srgbClr val="58595B"/>
                </a:solidFill>
                <a:latin typeface="Arial"/>
                <a:cs typeface="Arial"/>
              </a:rPr>
              <a:t>house</a:t>
            </a:r>
            <a:r>
              <a:rPr sz="1400" spc="-105" dirty="0">
                <a:solidFill>
                  <a:srgbClr val="58595B"/>
                </a:solidFill>
                <a:latin typeface="Arial"/>
                <a:cs typeface="Arial"/>
              </a:rPr>
              <a:t> </a:t>
            </a:r>
            <a:r>
              <a:rPr sz="1400" spc="10" dirty="0">
                <a:solidFill>
                  <a:srgbClr val="58595B"/>
                </a:solidFill>
                <a:latin typeface="Arial"/>
                <a:cs typeface="Arial"/>
              </a:rPr>
              <a:t>of</a:t>
            </a:r>
            <a:r>
              <a:rPr sz="1400" spc="-105" dirty="0">
                <a:solidFill>
                  <a:srgbClr val="58595B"/>
                </a:solidFill>
                <a:latin typeface="Arial"/>
                <a:cs typeface="Arial"/>
              </a:rPr>
              <a:t> </a:t>
            </a:r>
            <a:r>
              <a:rPr sz="1400" spc="-35" dirty="0">
                <a:solidFill>
                  <a:srgbClr val="58595B"/>
                </a:solidFill>
                <a:latin typeface="Arial"/>
                <a:cs typeface="Arial"/>
              </a:rPr>
              <a:t>brands.</a:t>
            </a:r>
            <a:endParaRPr sz="1400">
              <a:latin typeface="Arial"/>
              <a:cs typeface="Arial"/>
            </a:endParaRPr>
          </a:p>
        </p:txBody>
      </p:sp>
      <p:sp>
        <p:nvSpPr>
          <p:cNvPr id="10" name="object 10"/>
          <p:cNvSpPr/>
          <p:nvPr/>
        </p:nvSpPr>
        <p:spPr>
          <a:xfrm>
            <a:off x="2028239" y="2911692"/>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3163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technica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descriptor</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75160" y="2704224"/>
            <a:ext cx="93980" cy="129539"/>
          </a:xfrm>
          <a:custGeom>
            <a:avLst/>
            <a:gdLst/>
            <a:ahLst/>
            <a:cxnLst/>
            <a:rect l="l" t="t" r="r" b="b"/>
            <a:pathLst>
              <a:path w="93979" h="129539">
                <a:moveTo>
                  <a:pt x="46151" y="32537"/>
                </a:moveTo>
                <a:lnTo>
                  <a:pt x="33947" y="32537"/>
                </a:lnTo>
                <a:lnTo>
                  <a:pt x="28028" y="33870"/>
                </a:lnTo>
                <a:lnTo>
                  <a:pt x="850" y="68072"/>
                </a:lnTo>
                <a:lnTo>
                  <a:pt x="0" y="86588"/>
                </a:lnTo>
                <a:lnTo>
                  <a:pt x="850" y="92760"/>
                </a:lnTo>
                <a:lnTo>
                  <a:pt x="28320" y="127927"/>
                </a:lnTo>
                <a:lnTo>
                  <a:pt x="34366" y="129260"/>
                </a:lnTo>
                <a:lnTo>
                  <a:pt x="47282" y="129260"/>
                </a:lnTo>
                <a:lnTo>
                  <a:pt x="52704" y="128168"/>
                </a:lnTo>
                <a:lnTo>
                  <a:pt x="62318" y="123774"/>
                </a:lnTo>
                <a:lnTo>
                  <a:pt x="66192" y="120192"/>
                </a:lnTo>
                <a:lnTo>
                  <a:pt x="69151" y="115214"/>
                </a:lnTo>
                <a:lnTo>
                  <a:pt x="93510" y="115214"/>
                </a:lnTo>
                <a:lnTo>
                  <a:pt x="93510" y="110413"/>
                </a:lnTo>
                <a:lnTo>
                  <a:pt x="43548" y="110413"/>
                </a:lnTo>
                <a:lnTo>
                  <a:pt x="40208" y="109562"/>
                </a:lnTo>
                <a:lnTo>
                  <a:pt x="25242" y="84518"/>
                </a:lnTo>
                <a:lnTo>
                  <a:pt x="25253" y="76923"/>
                </a:lnTo>
                <a:lnTo>
                  <a:pt x="43319" y="51562"/>
                </a:lnTo>
                <a:lnTo>
                  <a:pt x="93510" y="51562"/>
                </a:lnTo>
                <a:lnTo>
                  <a:pt x="93510" y="46228"/>
                </a:lnTo>
                <a:lnTo>
                  <a:pt x="67906" y="46228"/>
                </a:lnTo>
                <a:lnTo>
                  <a:pt x="65074" y="41719"/>
                </a:lnTo>
                <a:lnTo>
                  <a:pt x="61188" y="38315"/>
                </a:lnTo>
                <a:lnTo>
                  <a:pt x="51346" y="33693"/>
                </a:lnTo>
                <a:lnTo>
                  <a:pt x="46151" y="32537"/>
                </a:lnTo>
                <a:close/>
              </a:path>
              <a:path w="93979" h="129539">
                <a:moveTo>
                  <a:pt x="93510" y="115214"/>
                </a:moveTo>
                <a:lnTo>
                  <a:pt x="69507" y="115214"/>
                </a:lnTo>
                <a:lnTo>
                  <a:pt x="69507" y="126949"/>
                </a:lnTo>
                <a:lnTo>
                  <a:pt x="93510" y="126949"/>
                </a:lnTo>
                <a:lnTo>
                  <a:pt x="93510" y="115214"/>
                </a:lnTo>
                <a:close/>
              </a:path>
              <a:path w="93979" h="129539">
                <a:moveTo>
                  <a:pt x="93510" y="51562"/>
                </a:moveTo>
                <a:lnTo>
                  <a:pt x="51612" y="51562"/>
                </a:lnTo>
                <a:lnTo>
                  <a:pt x="55054" y="52400"/>
                </a:lnTo>
                <a:lnTo>
                  <a:pt x="60502" y="55714"/>
                </a:lnTo>
                <a:lnTo>
                  <a:pt x="69151" y="76923"/>
                </a:lnTo>
                <a:lnTo>
                  <a:pt x="69151" y="84518"/>
                </a:lnTo>
                <a:lnTo>
                  <a:pt x="51612" y="110413"/>
                </a:lnTo>
                <a:lnTo>
                  <a:pt x="93510" y="110413"/>
                </a:lnTo>
                <a:lnTo>
                  <a:pt x="93510" y="51562"/>
                </a:lnTo>
                <a:close/>
              </a:path>
              <a:path w="93979" h="129539">
                <a:moveTo>
                  <a:pt x="93510" y="0"/>
                </a:moveTo>
                <a:lnTo>
                  <a:pt x="68275" y="0"/>
                </a:lnTo>
                <a:lnTo>
                  <a:pt x="68275" y="46228"/>
                </a:lnTo>
                <a:lnTo>
                  <a:pt x="93510" y="46228"/>
                </a:lnTo>
                <a:lnTo>
                  <a:pt x="93510" y="0"/>
                </a:lnTo>
                <a:close/>
              </a:path>
            </a:pathLst>
          </a:custGeom>
          <a:solidFill>
            <a:srgbClr val="FFFFFF"/>
          </a:solidFill>
        </p:spPr>
        <p:txBody>
          <a:bodyPr wrap="square" lIns="0" tIns="0" rIns="0" bIns="0" rtlCol="0"/>
          <a:lstStyle/>
          <a:p>
            <a:endParaRPr/>
          </a:p>
        </p:txBody>
      </p:sp>
      <p:sp>
        <p:nvSpPr>
          <p:cNvPr id="8" name="object 8"/>
          <p:cNvSpPr/>
          <p:nvPr/>
        </p:nvSpPr>
        <p:spPr>
          <a:xfrm>
            <a:off x="9281131" y="2703464"/>
            <a:ext cx="39370" cy="44450"/>
          </a:xfrm>
          <a:custGeom>
            <a:avLst/>
            <a:gdLst/>
            <a:ahLst/>
            <a:cxnLst/>
            <a:rect l="l" t="t" r="r" b="b"/>
            <a:pathLst>
              <a:path w="39370" h="44450">
                <a:moveTo>
                  <a:pt x="23431" y="0"/>
                </a:moveTo>
                <a:lnTo>
                  <a:pt x="16814" y="0"/>
                </a:lnTo>
                <a:lnTo>
                  <a:pt x="14160" y="546"/>
                </a:lnTo>
                <a:lnTo>
                  <a:pt x="0" y="25120"/>
                </a:lnTo>
                <a:lnTo>
                  <a:pt x="469" y="28079"/>
                </a:lnTo>
                <a:lnTo>
                  <a:pt x="16738" y="43980"/>
                </a:lnTo>
                <a:lnTo>
                  <a:pt x="24866" y="43980"/>
                </a:lnTo>
                <a:lnTo>
                  <a:pt x="28841" y="42786"/>
                </a:lnTo>
                <a:lnTo>
                  <a:pt x="35140" y="38011"/>
                </a:lnTo>
                <a:lnTo>
                  <a:pt x="18059" y="37960"/>
                </a:lnTo>
                <a:lnTo>
                  <a:pt x="16078" y="37579"/>
                </a:lnTo>
                <a:lnTo>
                  <a:pt x="7175" y="25958"/>
                </a:lnTo>
                <a:lnTo>
                  <a:pt x="7226" y="24117"/>
                </a:lnTo>
                <a:lnTo>
                  <a:pt x="38747" y="24117"/>
                </a:lnTo>
                <a:lnTo>
                  <a:pt x="38861" y="21564"/>
                </a:lnTo>
                <a:lnTo>
                  <a:pt x="38620" y="18872"/>
                </a:lnTo>
                <a:lnTo>
                  <a:pt x="38443" y="17995"/>
                </a:lnTo>
                <a:lnTo>
                  <a:pt x="7226" y="17995"/>
                </a:lnTo>
                <a:lnTo>
                  <a:pt x="7327" y="16370"/>
                </a:lnTo>
                <a:lnTo>
                  <a:pt x="17487" y="6121"/>
                </a:lnTo>
                <a:lnTo>
                  <a:pt x="33639" y="6121"/>
                </a:lnTo>
                <a:lnTo>
                  <a:pt x="33464" y="5841"/>
                </a:lnTo>
                <a:lnTo>
                  <a:pt x="31483" y="3873"/>
                </a:lnTo>
                <a:lnTo>
                  <a:pt x="26542" y="774"/>
                </a:lnTo>
                <a:lnTo>
                  <a:pt x="23431" y="0"/>
                </a:lnTo>
                <a:close/>
              </a:path>
              <a:path w="39370" h="44450">
                <a:moveTo>
                  <a:pt x="38087" y="29730"/>
                </a:moveTo>
                <a:lnTo>
                  <a:pt x="31254" y="29730"/>
                </a:lnTo>
                <a:lnTo>
                  <a:pt x="30645" y="32499"/>
                </a:lnTo>
                <a:lnTo>
                  <a:pt x="29425" y="34569"/>
                </a:lnTo>
                <a:lnTo>
                  <a:pt x="27546" y="35915"/>
                </a:lnTo>
                <a:lnTo>
                  <a:pt x="25679" y="37287"/>
                </a:lnTo>
                <a:lnTo>
                  <a:pt x="23266" y="37960"/>
                </a:lnTo>
                <a:lnTo>
                  <a:pt x="35169" y="37960"/>
                </a:lnTo>
                <a:lnTo>
                  <a:pt x="37172" y="34455"/>
                </a:lnTo>
                <a:lnTo>
                  <a:pt x="38087" y="29730"/>
                </a:lnTo>
                <a:close/>
              </a:path>
              <a:path w="39370" h="44450">
                <a:moveTo>
                  <a:pt x="33639" y="6121"/>
                </a:moveTo>
                <a:lnTo>
                  <a:pt x="21018" y="6121"/>
                </a:lnTo>
                <a:lnTo>
                  <a:pt x="22605" y="6426"/>
                </a:lnTo>
                <a:lnTo>
                  <a:pt x="25476" y="7683"/>
                </a:lnTo>
                <a:lnTo>
                  <a:pt x="31419" y="17995"/>
                </a:lnTo>
                <a:lnTo>
                  <a:pt x="38443" y="17995"/>
                </a:lnTo>
                <a:lnTo>
                  <a:pt x="37477" y="13220"/>
                </a:lnTo>
                <a:lnTo>
                  <a:pt x="36448" y="10617"/>
                </a:lnTo>
                <a:lnTo>
                  <a:pt x="33639" y="6121"/>
                </a:lnTo>
                <a:close/>
              </a:path>
            </a:pathLst>
          </a:custGeom>
          <a:solidFill>
            <a:srgbClr val="FFFFFF"/>
          </a:solidFill>
        </p:spPr>
        <p:txBody>
          <a:bodyPr wrap="square" lIns="0" tIns="0" rIns="0" bIns="0" rtlCol="0"/>
          <a:lstStyle/>
          <a:p>
            <a:endParaRPr/>
          </a:p>
        </p:txBody>
      </p:sp>
      <p:sp>
        <p:nvSpPr>
          <p:cNvPr id="9" name="object 9"/>
          <p:cNvSpPr txBox="1"/>
          <p:nvPr/>
        </p:nvSpPr>
        <p:spPr>
          <a:xfrm>
            <a:off x="2015539" y="1154528"/>
            <a:ext cx="3884929" cy="1544955"/>
          </a:xfrm>
          <a:prstGeom prst="rect">
            <a:avLst/>
          </a:prstGeom>
        </p:spPr>
        <p:txBody>
          <a:bodyPr vert="horz" wrap="square" lIns="0" tIns="0" rIns="0" bIns="0" rtlCol="0">
            <a:spAutoFit/>
          </a:bodyPr>
          <a:lstStyle/>
          <a:p>
            <a:pPr marL="12700" marR="200025">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financial</a:t>
            </a:r>
            <a:r>
              <a:rPr sz="1400" spc="-95" dirty="0">
                <a:solidFill>
                  <a:srgbClr val="E2E3E4"/>
                </a:solidFill>
                <a:latin typeface="Arial"/>
                <a:cs typeface="Arial"/>
              </a:rPr>
              <a:t> </a:t>
            </a:r>
            <a:r>
              <a:rPr sz="1400" spc="-20" dirty="0">
                <a:solidFill>
                  <a:srgbClr val="E2E3E4"/>
                </a:solidFill>
                <a:latin typeface="Arial"/>
                <a:cs typeface="Arial"/>
              </a:rPr>
              <a:t>capital</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50" dirty="0">
                <a:solidFill>
                  <a:srgbClr val="E2E3E4"/>
                </a:solidFill>
                <a:latin typeface="Arial"/>
                <a:cs typeface="Arial"/>
              </a:rPr>
              <a:t>ventures  </a:t>
            </a:r>
            <a:r>
              <a:rPr sz="1400" spc="-10" dirty="0">
                <a:solidFill>
                  <a:srgbClr val="E2E3E4"/>
                </a:solidFill>
                <a:latin typeface="Arial"/>
                <a:cs typeface="Arial"/>
              </a:rPr>
              <a:t>that </a:t>
            </a:r>
            <a:r>
              <a:rPr sz="1400" spc="-70" dirty="0">
                <a:solidFill>
                  <a:srgbClr val="E2E3E4"/>
                </a:solidFill>
                <a:latin typeface="Arial"/>
                <a:cs typeface="Arial"/>
              </a:rPr>
              <a:t>have</a:t>
            </a:r>
            <a:r>
              <a:rPr sz="1400" spc="-215" dirty="0">
                <a:solidFill>
                  <a:srgbClr val="E2E3E4"/>
                </a:solidFill>
                <a:latin typeface="Arial"/>
                <a:cs typeface="Arial"/>
              </a:rPr>
              <a:t> </a:t>
            </a:r>
            <a:r>
              <a:rPr sz="1400" spc="-20" dirty="0">
                <a:solidFill>
                  <a:srgbClr val="E2E3E4"/>
                </a:solidFill>
                <a:latin typeface="Arial"/>
                <a:cs typeface="Arial"/>
              </a:rPr>
              <a:t>potential.</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dirty="0">
                <a:solidFill>
                  <a:srgbClr val="E2E3E4"/>
                </a:solidFill>
                <a:latin typeface="Arial"/>
                <a:cs typeface="Arial"/>
              </a:rPr>
              <a:t>joint</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with</a:t>
            </a:r>
            <a:r>
              <a:rPr sz="1400" spc="-100" dirty="0">
                <a:solidFill>
                  <a:srgbClr val="E2E3E4"/>
                </a:solidFill>
                <a:latin typeface="Arial"/>
                <a:cs typeface="Arial"/>
              </a:rPr>
              <a:t> </a:t>
            </a:r>
            <a:r>
              <a:rPr sz="1400" spc="-25" dirty="0">
                <a:solidFill>
                  <a:srgbClr val="E2E3E4"/>
                </a:solidFill>
                <a:latin typeface="Arial"/>
                <a:cs typeface="Arial"/>
              </a:rPr>
              <a:t>partners</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25" dirty="0">
                <a:solidFill>
                  <a:srgbClr val="E2E3E4"/>
                </a:solidFill>
                <a:latin typeface="Arial"/>
                <a:cs typeface="Arial"/>
              </a:rPr>
              <a:t>will</a:t>
            </a:r>
            <a:r>
              <a:rPr sz="1400" spc="-100" dirty="0">
                <a:solidFill>
                  <a:srgbClr val="E2E3E4"/>
                </a:solidFill>
                <a:latin typeface="Arial"/>
                <a:cs typeface="Arial"/>
              </a:rPr>
              <a:t> </a:t>
            </a:r>
            <a:r>
              <a:rPr sz="1400" dirty="0">
                <a:solidFill>
                  <a:srgbClr val="E2E3E4"/>
                </a:solidFill>
                <a:latin typeface="Arial"/>
                <a:cs typeface="Arial"/>
              </a:rPr>
              <a:t>bring  </a:t>
            </a:r>
            <a:r>
              <a:rPr sz="1400" spc="-55" dirty="0">
                <a:solidFill>
                  <a:srgbClr val="E2E3E4"/>
                </a:solidFill>
                <a:latin typeface="Arial"/>
                <a:cs typeface="Arial"/>
              </a:rPr>
              <a:t>synergies</a:t>
            </a:r>
            <a:r>
              <a:rPr sz="1400" spc="-105" dirty="0">
                <a:solidFill>
                  <a:srgbClr val="E2E3E4"/>
                </a:solidFill>
                <a:latin typeface="Arial"/>
                <a:cs typeface="Arial"/>
              </a:rPr>
              <a:t> </a:t>
            </a:r>
            <a:r>
              <a:rPr sz="1400" spc="35" dirty="0">
                <a:solidFill>
                  <a:srgbClr val="E2E3E4"/>
                </a:solidFill>
                <a:latin typeface="Arial"/>
                <a:cs typeface="Arial"/>
              </a:rPr>
              <a:t>to</a:t>
            </a:r>
            <a:r>
              <a:rPr sz="1400" spc="-105" dirty="0">
                <a:solidFill>
                  <a:srgbClr val="E2E3E4"/>
                </a:solidFill>
                <a:latin typeface="Arial"/>
                <a:cs typeface="Arial"/>
              </a:rPr>
              <a:t> </a:t>
            </a:r>
            <a:r>
              <a:rPr sz="1400" spc="-10" dirty="0">
                <a:solidFill>
                  <a:srgbClr val="E2E3E4"/>
                </a:solidFill>
                <a:latin typeface="Arial"/>
                <a:cs typeface="Arial"/>
              </a:rPr>
              <a:t>our</a:t>
            </a:r>
            <a:r>
              <a:rPr sz="1400" spc="-105" dirty="0">
                <a:solidFill>
                  <a:srgbClr val="E2E3E4"/>
                </a:solidFill>
                <a:latin typeface="Arial"/>
                <a:cs typeface="Arial"/>
              </a:rPr>
              <a:t> </a:t>
            </a:r>
            <a:r>
              <a:rPr sz="1400" spc="-40" dirty="0">
                <a:solidFill>
                  <a:srgbClr val="E2E3E4"/>
                </a:solidFill>
                <a:latin typeface="Arial"/>
                <a:cs typeface="Arial"/>
              </a:rPr>
              <a:t>house</a:t>
            </a:r>
            <a:r>
              <a:rPr sz="1400" spc="-105" dirty="0">
                <a:solidFill>
                  <a:srgbClr val="E2E3E4"/>
                </a:solidFill>
                <a:latin typeface="Arial"/>
                <a:cs typeface="Arial"/>
              </a:rPr>
              <a:t> </a:t>
            </a:r>
            <a:r>
              <a:rPr sz="1400" spc="10" dirty="0">
                <a:solidFill>
                  <a:srgbClr val="E2E3E4"/>
                </a:solidFill>
                <a:latin typeface="Arial"/>
                <a:cs typeface="Arial"/>
              </a:rPr>
              <a:t>of</a:t>
            </a:r>
            <a:r>
              <a:rPr sz="1400" spc="-105" dirty="0">
                <a:solidFill>
                  <a:srgbClr val="E2E3E4"/>
                </a:solidFill>
                <a:latin typeface="Arial"/>
                <a:cs typeface="Arial"/>
              </a:rPr>
              <a:t> </a:t>
            </a:r>
            <a:r>
              <a:rPr sz="1400" spc="-35" dirty="0">
                <a:solidFill>
                  <a:srgbClr val="E2E3E4"/>
                </a:solidFill>
                <a:latin typeface="Arial"/>
                <a:cs typeface="Arial"/>
              </a:rPr>
              <a:t>brands.</a:t>
            </a:r>
            <a:endParaRPr sz="1400">
              <a:latin typeface="Arial"/>
              <a:cs typeface="Arial"/>
            </a:endParaRPr>
          </a:p>
          <a:p>
            <a:pPr marL="12700" marR="24765">
              <a:lnSpc>
                <a:spcPts val="1600"/>
              </a:lnSpc>
              <a:spcBef>
                <a:spcPts val="1130"/>
              </a:spcBef>
            </a:pPr>
            <a:r>
              <a:rPr sz="1400" spc="-40" dirty="0">
                <a:solidFill>
                  <a:srgbClr val="58595B"/>
                </a:solidFill>
                <a:latin typeface="Arial"/>
                <a:cs typeface="Arial"/>
              </a:rPr>
              <a:t>We</a:t>
            </a:r>
            <a:r>
              <a:rPr sz="1400" spc="-95" dirty="0">
                <a:solidFill>
                  <a:srgbClr val="58595B"/>
                </a:solidFill>
                <a:latin typeface="Arial"/>
                <a:cs typeface="Arial"/>
              </a:rPr>
              <a:t> </a:t>
            </a:r>
            <a:r>
              <a:rPr sz="1400" spc="-20" dirty="0">
                <a:solidFill>
                  <a:srgbClr val="58595B"/>
                </a:solidFill>
                <a:latin typeface="Arial"/>
                <a:cs typeface="Arial"/>
              </a:rPr>
              <a:t>confidently</a:t>
            </a:r>
            <a:r>
              <a:rPr sz="1400" spc="-95" dirty="0">
                <a:solidFill>
                  <a:srgbClr val="58595B"/>
                </a:solidFill>
                <a:latin typeface="Arial"/>
                <a:cs typeface="Arial"/>
              </a:rPr>
              <a:t> </a:t>
            </a:r>
            <a:r>
              <a:rPr sz="1400" spc="-35" dirty="0">
                <a:solidFill>
                  <a:srgbClr val="D71920"/>
                </a:solidFill>
                <a:latin typeface="Arial"/>
                <a:cs typeface="Arial"/>
              </a:rPr>
              <a:t>venture</a:t>
            </a:r>
            <a:r>
              <a:rPr sz="1400" spc="-100" dirty="0">
                <a:solidFill>
                  <a:srgbClr val="D71920"/>
                </a:solidFill>
                <a:latin typeface="Arial"/>
                <a:cs typeface="Arial"/>
              </a:rPr>
              <a:t> </a:t>
            </a:r>
            <a:r>
              <a:rPr sz="1400" dirty="0">
                <a:solidFill>
                  <a:srgbClr val="58595B"/>
                </a:solidFill>
                <a:latin typeface="Arial"/>
                <a:cs typeface="Arial"/>
              </a:rPr>
              <a:t>into</a:t>
            </a:r>
            <a:r>
              <a:rPr sz="1400" spc="-95" dirty="0">
                <a:solidFill>
                  <a:srgbClr val="58595B"/>
                </a:solidFill>
                <a:latin typeface="Arial"/>
                <a:cs typeface="Arial"/>
              </a:rPr>
              <a:t> </a:t>
            </a:r>
            <a:r>
              <a:rPr sz="1400" spc="-40" dirty="0">
                <a:solidFill>
                  <a:srgbClr val="58595B"/>
                </a:solidFill>
                <a:latin typeface="Arial"/>
                <a:cs typeface="Arial"/>
              </a:rPr>
              <a:t>new</a:t>
            </a:r>
            <a:r>
              <a:rPr sz="1400" spc="-95" dirty="0">
                <a:solidFill>
                  <a:srgbClr val="58595B"/>
                </a:solidFill>
                <a:latin typeface="Arial"/>
                <a:cs typeface="Arial"/>
              </a:rPr>
              <a:t> </a:t>
            </a:r>
            <a:r>
              <a:rPr sz="1400" spc="-50" dirty="0">
                <a:solidFill>
                  <a:srgbClr val="58595B"/>
                </a:solidFill>
                <a:latin typeface="Arial"/>
                <a:cs typeface="Arial"/>
              </a:rPr>
              <a:t>markets,</a:t>
            </a:r>
            <a:r>
              <a:rPr sz="1400" spc="-95" dirty="0">
                <a:solidFill>
                  <a:srgbClr val="58595B"/>
                </a:solidFill>
                <a:latin typeface="Arial"/>
                <a:cs typeface="Arial"/>
              </a:rPr>
              <a:t> </a:t>
            </a:r>
            <a:r>
              <a:rPr sz="1400" spc="-35" dirty="0">
                <a:solidFill>
                  <a:srgbClr val="58595B"/>
                </a:solidFill>
                <a:latin typeface="Arial"/>
                <a:cs typeface="Arial"/>
              </a:rPr>
              <a:t>industries  </a:t>
            </a:r>
            <a:r>
              <a:rPr sz="1400" spc="-20" dirty="0">
                <a:solidFill>
                  <a:srgbClr val="58595B"/>
                </a:solidFill>
                <a:latin typeface="Arial"/>
                <a:cs typeface="Arial"/>
              </a:rPr>
              <a:t>and</a:t>
            </a:r>
            <a:r>
              <a:rPr sz="1400" spc="-110" dirty="0">
                <a:solidFill>
                  <a:srgbClr val="58595B"/>
                </a:solidFill>
                <a:latin typeface="Arial"/>
                <a:cs typeface="Arial"/>
              </a:rPr>
              <a:t> </a:t>
            </a:r>
            <a:r>
              <a:rPr sz="1400" spc="-35" dirty="0">
                <a:solidFill>
                  <a:srgbClr val="58595B"/>
                </a:solidFill>
                <a:latin typeface="Arial"/>
                <a:cs typeface="Arial"/>
              </a:rPr>
              <a:t>initiatives</a:t>
            </a:r>
            <a:r>
              <a:rPr sz="1400" spc="-110" dirty="0">
                <a:solidFill>
                  <a:srgbClr val="58595B"/>
                </a:solidFill>
                <a:latin typeface="Arial"/>
                <a:cs typeface="Arial"/>
              </a:rPr>
              <a:t> </a:t>
            </a:r>
            <a:r>
              <a:rPr sz="1400" spc="-10" dirty="0">
                <a:solidFill>
                  <a:srgbClr val="58595B"/>
                </a:solidFill>
                <a:latin typeface="Arial"/>
                <a:cs typeface="Arial"/>
              </a:rPr>
              <a:t>with</a:t>
            </a:r>
            <a:r>
              <a:rPr sz="1400" spc="-110" dirty="0">
                <a:solidFill>
                  <a:srgbClr val="58595B"/>
                </a:solidFill>
                <a:latin typeface="Arial"/>
                <a:cs typeface="Arial"/>
              </a:rPr>
              <a:t> </a:t>
            </a:r>
            <a:r>
              <a:rPr sz="1400" spc="-30" dirty="0">
                <a:solidFill>
                  <a:srgbClr val="58595B"/>
                </a:solidFill>
                <a:latin typeface="Arial"/>
                <a:cs typeface="Arial"/>
              </a:rPr>
              <a:t>entrepreneurial</a:t>
            </a:r>
            <a:r>
              <a:rPr sz="1400" spc="-110" dirty="0">
                <a:solidFill>
                  <a:srgbClr val="58595B"/>
                </a:solidFill>
                <a:latin typeface="Arial"/>
                <a:cs typeface="Arial"/>
              </a:rPr>
              <a:t> </a:t>
            </a:r>
            <a:r>
              <a:rPr sz="1400" spc="-50" dirty="0">
                <a:solidFill>
                  <a:srgbClr val="58595B"/>
                </a:solidFill>
                <a:latin typeface="Arial"/>
                <a:cs typeface="Arial"/>
              </a:rPr>
              <a:t>energy.</a:t>
            </a:r>
            <a:endParaRPr sz="1400">
              <a:latin typeface="Arial"/>
              <a:cs typeface="Arial"/>
            </a:endParaRPr>
          </a:p>
        </p:txBody>
      </p:sp>
      <p:sp>
        <p:nvSpPr>
          <p:cNvPr id="10" name="object 10"/>
          <p:cNvSpPr/>
          <p:nvPr/>
        </p:nvSpPr>
        <p:spPr>
          <a:xfrm>
            <a:off x="2028239" y="2911692"/>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3163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technica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descriptor</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75160" y="2704224"/>
            <a:ext cx="93980" cy="129539"/>
          </a:xfrm>
          <a:custGeom>
            <a:avLst/>
            <a:gdLst/>
            <a:ahLst/>
            <a:cxnLst/>
            <a:rect l="l" t="t" r="r" b="b"/>
            <a:pathLst>
              <a:path w="93979" h="129539">
                <a:moveTo>
                  <a:pt x="46151" y="32537"/>
                </a:moveTo>
                <a:lnTo>
                  <a:pt x="33947" y="32537"/>
                </a:lnTo>
                <a:lnTo>
                  <a:pt x="28028" y="33870"/>
                </a:lnTo>
                <a:lnTo>
                  <a:pt x="850" y="68072"/>
                </a:lnTo>
                <a:lnTo>
                  <a:pt x="0" y="86588"/>
                </a:lnTo>
                <a:lnTo>
                  <a:pt x="850" y="92760"/>
                </a:lnTo>
                <a:lnTo>
                  <a:pt x="28320" y="127927"/>
                </a:lnTo>
                <a:lnTo>
                  <a:pt x="34366" y="129260"/>
                </a:lnTo>
                <a:lnTo>
                  <a:pt x="47282" y="129260"/>
                </a:lnTo>
                <a:lnTo>
                  <a:pt x="52704" y="128168"/>
                </a:lnTo>
                <a:lnTo>
                  <a:pt x="62318" y="123774"/>
                </a:lnTo>
                <a:lnTo>
                  <a:pt x="66192" y="120192"/>
                </a:lnTo>
                <a:lnTo>
                  <a:pt x="69151" y="115214"/>
                </a:lnTo>
                <a:lnTo>
                  <a:pt x="93510" y="115214"/>
                </a:lnTo>
                <a:lnTo>
                  <a:pt x="93510" y="110413"/>
                </a:lnTo>
                <a:lnTo>
                  <a:pt x="43548" y="110413"/>
                </a:lnTo>
                <a:lnTo>
                  <a:pt x="40208" y="109562"/>
                </a:lnTo>
                <a:lnTo>
                  <a:pt x="25242" y="84518"/>
                </a:lnTo>
                <a:lnTo>
                  <a:pt x="25253" y="76923"/>
                </a:lnTo>
                <a:lnTo>
                  <a:pt x="43319" y="51562"/>
                </a:lnTo>
                <a:lnTo>
                  <a:pt x="93510" y="51562"/>
                </a:lnTo>
                <a:lnTo>
                  <a:pt x="93510" y="46228"/>
                </a:lnTo>
                <a:lnTo>
                  <a:pt x="67906" y="46228"/>
                </a:lnTo>
                <a:lnTo>
                  <a:pt x="65074" y="41719"/>
                </a:lnTo>
                <a:lnTo>
                  <a:pt x="61188" y="38315"/>
                </a:lnTo>
                <a:lnTo>
                  <a:pt x="51346" y="33693"/>
                </a:lnTo>
                <a:lnTo>
                  <a:pt x="46151" y="32537"/>
                </a:lnTo>
                <a:close/>
              </a:path>
              <a:path w="93979" h="129539">
                <a:moveTo>
                  <a:pt x="93510" y="115214"/>
                </a:moveTo>
                <a:lnTo>
                  <a:pt x="69507" y="115214"/>
                </a:lnTo>
                <a:lnTo>
                  <a:pt x="69507" y="126949"/>
                </a:lnTo>
                <a:lnTo>
                  <a:pt x="93510" y="126949"/>
                </a:lnTo>
                <a:lnTo>
                  <a:pt x="93510" y="115214"/>
                </a:lnTo>
                <a:close/>
              </a:path>
              <a:path w="93979" h="129539">
                <a:moveTo>
                  <a:pt x="93510" y="51562"/>
                </a:moveTo>
                <a:lnTo>
                  <a:pt x="51612" y="51562"/>
                </a:lnTo>
                <a:lnTo>
                  <a:pt x="55054" y="52400"/>
                </a:lnTo>
                <a:lnTo>
                  <a:pt x="60502" y="55714"/>
                </a:lnTo>
                <a:lnTo>
                  <a:pt x="69151" y="76923"/>
                </a:lnTo>
                <a:lnTo>
                  <a:pt x="69151" y="84518"/>
                </a:lnTo>
                <a:lnTo>
                  <a:pt x="51612" y="110413"/>
                </a:lnTo>
                <a:lnTo>
                  <a:pt x="93510" y="110413"/>
                </a:lnTo>
                <a:lnTo>
                  <a:pt x="93510" y="51562"/>
                </a:lnTo>
                <a:close/>
              </a:path>
              <a:path w="93979" h="129539">
                <a:moveTo>
                  <a:pt x="93510" y="0"/>
                </a:moveTo>
                <a:lnTo>
                  <a:pt x="68275" y="0"/>
                </a:lnTo>
                <a:lnTo>
                  <a:pt x="68275" y="46228"/>
                </a:lnTo>
                <a:lnTo>
                  <a:pt x="93510" y="46228"/>
                </a:lnTo>
                <a:lnTo>
                  <a:pt x="93510" y="0"/>
                </a:lnTo>
                <a:close/>
              </a:path>
            </a:pathLst>
          </a:custGeom>
          <a:solidFill>
            <a:srgbClr val="FFFFFF"/>
          </a:solidFill>
        </p:spPr>
        <p:txBody>
          <a:bodyPr wrap="square" lIns="0" tIns="0" rIns="0" bIns="0" rtlCol="0"/>
          <a:lstStyle/>
          <a:p>
            <a:endParaRPr/>
          </a:p>
        </p:txBody>
      </p:sp>
      <p:sp>
        <p:nvSpPr>
          <p:cNvPr id="8" name="object 8"/>
          <p:cNvSpPr/>
          <p:nvPr/>
        </p:nvSpPr>
        <p:spPr>
          <a:xfrm>
            <a:off x="9281131" y="2703464"/>
            <a:ext cx="39370" cy="44450"/>
          </a:xfrm>
          <a:custGeom>
            <a:avLst/>
            <a:gdLst/>
            <a:ahLst/>
            <a:cxnLst/>
            <a:rect l="l" t="t" r="r" b="b"/>
            <a:pathLst>
              <a:path w="39370" h="44450">
                <a:moveTo>
                  <a:pt x="23431" y="0"/>
                </a:moveTo>
                <a:lnTo>
                  <a:pt x="16814" y="0"/>
                </a:lnTo>
                <a:lnTo>
                  <a:pt x="14160" y="546"/>
                </a:lnTo>
                <a:lnTo>
                  <a:pt x="0" y="25120"/>
                </a:lnTo>
                <a:lnTo>
                  <a:pt x="469" y="28079"/>
                </a:lnTo>
                <a:lnTo>
                  <a:pt x="16738" y="43980"/>
                </a:lnTo>
                <a:lnTo>
                  <a:pt x="24866" y="43980"/>
                </a:lnTo>
                <a:lnTo>
                  <a:pt x="28841" y="42786"/>
                </a:lnTo>
                <a:lnTo>
                  <a:pt x="35140" y="38011"/>
                </a:lnTo>
                <a:lnTo>
                  <a:pt x="18059" y="37960"/>
                </a:lnTo>
                <a:lnTo>
                  <a:pt x="16078" y="37579"/>
                </a:lnTo>
                <a:lnTo>
                  <a:pt x="7175" y="25958"/>
                </a:lnTo>
                <a:lnTo>
                  <a:pt x="7226" y="24117"/>
                </a:lnTo>
                <a:lnTo>
                  <a:pt x="38747" y="24117"/>
                </a:lnTo>
                <a:lnTo>
                  <a:pt x="38861" y="21564"/>
                </a:lnTo>
                <a:lnTo>
                  <a:pt x="38620" y="18872"/>
                </a:lnTo>
                <a:lnTo>
                  <a:pt x="38443" y="17995"/>
                </a:lnTo>
                <a:lnTo>
                  <a:pt x="7226" y="17995"/>
                </a:lnTo>
                <a:lnTo>
                  <a:pt x="7327" y="16370"/>
                </a:lnTo>
                <a:lnTo>
                  <a:pt x="17487" y="6121"/>
                </a:lnTo>
                <a:lnTo>
                  <a:pt x="33639" y="6121"/>
                </a:lnTo>
                <a:lnTo>
                  <a:pt x="33464" y="5841"/>
                </a:lnTo>
                <a:lnTo>
                  <a:pt x="31483" y="3873"/>
                </a:lnTo>
                <a:lnTo>
                  <a:pt x="26542" y="774"/>
                </a:lnTo>
                <a:lnTo>
                  <a:pt x="23431" y="0"/>
                </a:lnTo>
                <a:close/>
              </a:path>
              <a:path w="39370" h="44450">
                <a:moveTo>
                  <a:pt x="38087" y="29730"/>
                </a:moveTo>
                <a:lnTo>
                  <a:pt x="31254" y="29730"/>
                </a:lnTo>
                <a:lnTo>
                  <a:pt x="30645" y="32499"/>
                </a:lnTo>
                <a:lnTo>
                  <a:pt x="29425" y="34569"/>
                </a:lnTo>
                <a:lnTo>
                  <a:pt x="27546" y="35915"/>
                </a:lnTo>
                <a:lnTo>
                  <a:pt x="25679" y="37287"/>
                </a:lnTo>
                <a:lnTo>
                  <a:pt x="23266" y="37960"/>
                </a:lnTo>
                <a:lnTo>
                  <a:pt x="35169" y="37960"/>
                </a:lnTo>
                <a:lnTo>
                  <a:pt x="37172" y="34455"/>
                </a:lnTo>
                <a:lnTo>
                  <a:pt x="38087" y="29730"/>
                </a:lnTo>
                <a:close/>
              </a:path>
              <a:path w="39370" h="44450">
                <a:moveTo>
                  <a:pt x="33639" y="6121"/>
                </a:moveTo>
                <a:lnTo>
                  <a:pt x="21018" y="6121"/>
                </a:lnTo>
                <a:lnTo>
                  <a:pt x="22605" y="6426"/>
                </a:lnTo>
                <a:lnTo>
                  <a:pt x="25476" y="7683"/>
                </a:lnTo>
                <a:lnTo>
                  <a:pt x="31419" y="17995"/>
                </a:lnTo>
                <a:lnTo>
                  <a:pt x="38443" y="17995"/>
                </a:lnTo>
                <a:lnTo>
                  <a:pt x="37477" y="13220"/>
                </a:lnTo>
                <a:lnTo>
                  <a:pt x="36448" y="10617"/>
                </a:lnTo>
                <a:lnTo>
                  <a:pt x="33639" y="6121"/>
                </a:lnTo>
                <a:close/>
              </a:path>
            </a:pathLst>
          </a:custGeom>
          <a:solidFill>
            <a:srgbClr val="FFFFFF"/>
          </a:solidFill>
        </p:spPr>
        <p:txBody>
          <a:bodyPr wrap="square" lIns="0" tIns="0" rIns="0" bIns="0" rtlCol="0"/>
          <a:lstStyle/>
          <a:p>
            <a:endParaRPr/>
          </a:p>
        </p:txBody>
      </p:sp>
      <p:sp>
        <p:nvSpPr>
          <p:cNvPr id="9" name="object 9"/>
          <p:cNvSpPr txBox="1"/>
          <p:nvPr/>
        </p:nvSpPr>
        <p:spPr>
          <a:xfrm>
            <a:off x="2015539" y="1154528"/>
            <a:ext cx="3884929" cy="1544955"/>
          </a:xfrm>
          <a:prstGeom prst="rect">
            <a:avLst/>
          </a:prstGeom>
        </p:spPr>
        <p:txBody>
          <a:bodyPr vert="horz" wrap="square" lIns="0" tIns="0" rIns="0" bIns="0" rtlCol="0">
            <a:spAutoFit/>
          </a:bodyPr>
          <a:lstStyle/>
          <a:p>
            <a:pPr marL="12700" marR="200025">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financial</a:t>
            </a:r>
            <a:r>
              <a:rPr sz="1400" spc="-95" dirty="0">
                <a:solidFill>
                  <a:srgbClr val="E2E3E4"/>
                </a:solidFill>
                <a:latin typeface="Arial"/>
                <a:cs typeface="Arial"/>
              </a:rPr>
              <a:t> </a:t>
            </a:r>
            <a:r>
              <a:rPr sz="1400" spc="-20" dirty="0">
                <a:solidFill>
                  <a:srgbClr val="E2E3E4"/>
                </a:solidFill>
                <a:latin typeface="Arial"/>
                <a:cs typeface="Arial"/>
              </a:rPr>
              <a:t>capital</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50" dirty="0">
                <a:solidFill>
                  <a:srgbClr val="E2E3E4"/>
                </a:solidFill>
                <a:latin typeface="Arial"/>
                <a:cs typeface="Arial"/>
              </a:rPr>
              <a:t>ventures  </a:t>
            </a:r>
            <a:r>
              <a:rPr sz="1400" spc="-10" dirty="0">
                <a:solidFill>
                  <a:srgbClr val="E2E3E4"/>
                </a:solidFill>
                <a:latin typeface="Arial"/>
                <a:cs typeface="Arial"/>
              </a:rPr>
              <a:t>that </a:t>
            </a:r>
            <a:r>
              <a:rPr sz="1400" spc="-70" dirty="0">
                <a:solidFill>
                  <a:srgbClr val="E2E3E4"/>
                </a:solidFill>
                <a:latin typeface="Arial"/>
                <a:cs typeface="Arial"/>
              </a:rPr>
              <a:t>have</a:t>
            </a:r>
            <a:r>
              <a:rPr sz="1400" spc="-215" dirty="0">
                <a:solidFill>
                  <a:srgbClr val="E2E3E4"/>
                </a:solidFill>
                <a:latin typeface="Arial"/>
                <a:cs typeface="Arial"/>
              </a:rPr>
              <a:t> </a:t>
            </a:r>
            <a:r>
              <a:rPr sz="1400" spc="-20" dirty="0">
                <a:solidFill>
                  <a:srgbClr val="E2E3E4"/>
                </a:solidFill>
                <a:latin typeface="Arial"/>
                <a:cs typeface="Arial"/>
              </a:rPr>
              <a:t>potential.</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dirty="0">
                <a:solidFill>
                  <a:srgbClr val="E2E3E4"/>
                </a:solidFill>
                <a:latin typeface="Arial"/>
                <a:cs typeface="Arial"/>
              </a:rPr>
              <a:t>joint</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with</a:t>
            </a:r>
            <a:r>
              <a:rPr sz="1400" spc="-100" dirty="0">
                <a:solidFill>
                  <a:srgbClr val="E2E3E4"/>
                </a:solidFill>
                <a:latin typeface="Arial"/>
                <a:cs typeface="Arial"/>
              </a:rPr>
              <a:t> </a:t>
            </a:r>
            <a:r>
              <a:rPr sz="1400" spc="-25" dirty="0">
                <a:solidFill>
                  <a:srgbClr val="E2E3E4"/>
                </a:solidFill>
                <a:latin typeface="Arial"/>
                <a:cs typeface="Arial"/>
              </a:rPr>
              <a:t>partners</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25" dirty="0">
                <a:solidFill>
                  <a:srgbClr val="E2E3E4"/>
                </a:solidFill>
                <a:latin typeface="Arial"/>
                <a:cs typeface="Arial"/>
              </a:rPr>
              <a:t>will</a:t>
            </a:r>
            <a:r>
              <a:rPr sz="1400" spc="-100" dirty="0">
                <a:solidFill>
                  <a:srgbClr val="E2E3E4"/>
                </a:solidFill>
                <a:latin typeface="Arial"/>
                <a:cs typeface="Arial"/>
              </a:rPr>
              <a:t> </a:t>
            </a:r>
            <a:r>
              <a:rPr sz="1400" dirty="0">
                <a:solidFill>
                  <a:srgbClr val="E2E3E4"/>
                </a:solidFill>
                <a:latin typeface="Arial"/>
                <a:cs typeface="Arial"/>
              </a:rPr>
              <a:t>bring  </a:t>
            </a:r>
            <a:r>
              <a:rPr sz="1400" spc="-55" dirty="0">
                <a:solidFill>
                  <a:srgbClr val="E2E3E4"/>
                </a:solidFill>
                <a:latin typeface="Arial"/>
                <a:cs typeface="Arial"/>
              </a:rPr>
              <a:t>synergies</a:t>
            </a:r>
            <a:r>
              <a:rPr sz="1400" spc="-105" dirty="0">
                <a:solidFill>
                  <a:srgbClr val="E2E3E4"/>
                </a:solidFill>
                <a:latin typeface="Arial"/>
                <a:cs typeface="Arial"/>
              </a:rPr>
              <a:t> </a:t>
            </a:r>
            <a:r>
              <a:rPr sz="1400" spc="35" dirty="0">
                <a:solidFill>
                  <a:srgbClr val="E2E3E4"/>
                </a:solidFill>
                <a:latin typeface="Arial"/>
                <a:cs typeface="Arial"/>
              </a:rPr>
              <a:t>to</a:t>
            </a:r>
            <a:r>
              <a:rPr sz="1400" spc="-105" dirty="0">
                <a:solidFill>
                  <a:srgbClr val="E2E3E4"/>
                </a:solidFill>
                <a:latin typeface="Arial"/>
                <a:cs typeface="Arial"/>
              </a:rPr>
              <a:t> </a:t>
            </a:r>
            <a:r>
              <a:rPr sz="1400" spc="-10" dirty="0">
                <a:solidFill>
                  <a:srgbClr val="E2E3E4"/>
                </a:solidFill>
                <a:latin typeface="Arial"/>
                <a:cs typeface="Arial"/>
              </a:rPr>
              <a:t>our</a:t>
            </a:r>
            <a:r>
              <a:rPr sz="1400" spc="-105" dirty="0">
                <a:solidFill>
                  <a:srgbClr val="E2E3E4"/>
                </a:solidFill>
                <a:latin typeface="Arial"/>
                <a:cs typeface="Arial"/>
              </a:rPr>
              <a:t> </a:t>
            </a:r>
            <a:r>
              <a:rPr sz="1400" spc="-40" dirty="0">
                <a:solidFill>
                  <a:srgbClr val="E2E3E4"/>
                </a:solidFill>
                <a:latin typeface="Arial"/>
                <a:cs typeface="Arial"/>
              </a:rPr>
              <a:t>house</a:t>
            </a:r>
            <a:r>
              <a:rPr sz="1400" spc="-105" dirty="0">
                <a:solidFill>
                  <a:srgbClr val="E2E3E4"/>
                </a:solidFill>
                <a:latin typeface="Arial"/>
                <a:cs typeface="Arial"/>
              </a:rPr>
              <a:t> </a:t>
            </a:r>
            <a:r>
              <a:rPr sz="1400" spc="10" dirty="0">
                <a:solidFill>
                  <a:srgbClr val="E2E3E4"/>
                </a:solidFill>
                <a:latin typeface="Arial"/>
                <a:cs typeface="Arial"/>
              </a:rPr>
              <a:t>of</a:t>
            </a:r>
            <a:r>
              <a:rPr sz="1400" spc="-105" dirty="0">
                <a:solidFill>
                  <a:srgbClr val="E2E3E4"/>
                </a:solidFill>
                <a:latin typeface="Arial"/>
                <a:cs typeface="Arial"/>
              </a:rPr>
              <a:t> </a:t>
            </a:r>
            <a:r>
              <a:rPr sz="1400" spc="-35" dirty="0">
                <a:solidFill>
                  <a:srgbClr val="E2E3E4"/>
                </a:solidFill>
                <a:latin typeface="Arial"/>
                <a:cs typeface="Arial"/>
              </a:rPr>
              <a:t>brands.</a:t>
            </a:r>
            <a:endParaRPr sz="1400">
              <a:latin typeface="Arial"/>
              <a:cs typeface="Arial"/>
            </a:endParaRPr>
          </a:p>
          <a:p>
            <a:pPr marL="12700" marR="24765">
              <a:lnSpc>
                <a:spcPts val="1600"/>
              </a:lnSpc>
              <a:spcBef>
                <a:spcPts val="1130"/>
              </a:spcBef>
            </a:pPr>
            <a:r>
              <a:rPr sz="1400" spc="-40" dirty="0">
                <a:solidFill>
                  <a:srgbClr val="E2E3E4"/>
                </a:solidFill>
                <a:latin typeface="Arial"/>
                <a:cs typeface="Arial"/>
              </a:rPr>
              <a:t>We</a:t>
            </a:r>
            <a:r>
              <a:rPr sz="1400" spc="-90" dirty="0">
                <a:solidFill>
                  <a:srgbClr val="E2E3E4"/>
                </a:solidFill>
                <a:latin typeface="Arial"/>
                <a:cs typeface="Arial"/>
              </a:rPr>
              <a:t> </a:t>
            </a:r>
            <a:r>
              <a:rPr sz="1400" spc="-20" dirty="0">
                <a:solidFill>
                  <a:srgbClr val="E2E3E4"/>
                </a:solidFill>
                <a:latin typeface="Arial"/>
                <a:cs typeface="Arial"/>
              </a:rPr>
              <a:t>confidently</a:t>
            </a:r>
            <a:r>
              <a:rPr sz="1400" spc="-90" dirty="0">
                <a:solidFill>
                  <a:srgbClr val="E2E3E4"/>
                </a:solidFill>
                <a:latin typeface="Arial"/>
                <a:cs typeface="Arial"/>
              </a:rPr>
              <a:t> </a:t>
            </a:r>
            <a:r>
              <a:rPr sz="1400" spc="-35" dirty="0">
                <a:solidFill>
                  <a:srgbClr val="E2E3E4"/>
                </a:solidFill>
                <a:latin typeface="Arial"/>
                <a:cs typeface="Arial"/>
              </a:rPr>
              <a:t>venture</a:t>
            </a:r>
            <a:r>
              <a:rPr sz="1400" spc="-90" dirty="0">
                <a:solidFill>
                  <a:srgbClr val="E2E3E4"/>
                </a:solidFill>
                <a:latin typeface="Arial"/>
                <a:cs typeface="Arial"/>
              </a:rPr>
              <a:t> </a:t>
            </a:r>
            <a:r>
              <a:rPr sz="1400" dirty="0">
                <a:solidFill>
                  <a:srgbClr val="E2E3E4"/>
                </a:solidFill>
                <a:latin typeface="Arial"/>
                <a:cs typeface="Arial"/>
              </a:rPr>
              <a:t>into</a:t>
            </a:r>
            <a:r>
              <a:rPr sz="1400" spc="-90" dirty="0">
                <a:solidFill>
                  <a:srgbClr val="E2E3E4"/>
                </a:solidFill>
                <a:latin typeface="Arial"/>
                <a:cs typeface="Arial"/>
              </a:rPr>
              <a:t> </a:t>
            </a:r>
            <a:r>
              <a:rPr sz="1400" spc="-40" dirty="0">
                <a:solidFill>
                  <a:srgbClr val="E2E3E4"/>
                </a:solidFill>
                <a:latin typeface="Arial"/>
                <a:cs typeface="Arial"/>
              </a:rPr>
              <a:t>new</a:t>
            </a:r>
            <a:r>
              <a:rPr sz="1400" spc="-90" dirty="0">
                <a:solidFill>
                  <a:srgbClr val="E2E3E4"/>
                </a:solidFill>
                <a:latin typeface="Arial"/>
                <a:cs typeface="Arial"/>
              </a:rPr>
              <a:t> </a:t>
            </a:r>
            <a:r>
              <a:rPr sz="1400" spc="-50" dirty="0">
                <a:solidFill>
                  <a:srgbClr val="E2E3E4"/>
                </a:solidFill>
                <a:latin typeface="Arial"/>
                <a:cs typeface="Arial"/>
              </a:rPr>
              <a:t>markets,</a:t>
            </a:r>
            <a:r>
              <a:rPr sz="1400" spc="-90" dirty="0">
                <a:solidFill>
                  <a:srgbClr val="E2E3E4"/>
                </a:solidFill>
                <a:latin typeface="Arial"/>
                <a:cs typeface="Arial"/>
              </a:rPr>
              <a:t> </a:t>
            </a:r>
            <a:r>
              <a:rPr sz="1400" spc="-35" dirty="0">
                <a:solidFill>
                  <a:srgbClr val="E2E3E4"/>
                </a:solidFill>
                <a:latin typeface="Arial"/>
                <a:cs typeface="Arial"/>
              </a:rPr>
              <a:t>industries  </a:t>
            </a:r>
            <a:r>
              <a:rPr sz="1400" spc="-20" dirty="0">
                <a:solidFill>
                  <a:srgbClr val="E2E3E4"/>
                </a:solidFill>
                <a:latin typeface="Arial"/>
                <a:cs typeface="Arial"/>
              </a:rPr>
              <a:t>and</a:t>
            </a:r>
            <a:r>
              <a:rPr sz="1400" spc="-110" dirty="0">
                <a:solidFill>
                  <a:srgbClr val="E2E3E4"/>
                </a:solidFill>
                <a:latin typeface="Arial"/>
                <a:cs typeface="Arial"/>
              </a:rPr>
              <a:t> </a:t>
            </a:r>
            <a:r>
              <a:rPr sz="1400" spc="-35" dirty="0">
                <a:solidFill>
                  <a:srgbClr val="E2E3E4"/>
                </a:solidFill>
                <a:latin typeface="Arial"/>
                <a:cs typeface="Arial"/>
              </a:rPr>
              <a:t>initiatives</a:t>
            </a:r>
            <a:r>
              <a:rPr sz="1400" spc="-110" dirty="0">
                <a:solidFill>
                  <a:srgbClr val="E2E3E4"/>
                </a:solidFill>
                <a:latin typeface="Arial"/>
                <a:cs typeface="Arial"/>
              </a:rPr>
              <a:t> </a:t>
            </a:r>
            <a:r>
              <a:rPr sz="1400" spc="-10" dirty="0">
                <a:solidFill>
                  <a:srgbClr val="E2E3E4"/>
                </a:solidFill>
                <a:latin typeface="Arial"/>
                <a:cs typeface="Arial"/>
              </a:rPr>
              <a:t>with</a:t>
            </a:r>
            <a:r>
              <a:rPr sz="1400" spc="-110" dirty="0">
                <a:solidFill>
                  <a:srgbClr val="E2E3E4"/>
                </a:solidFill>
                <a:latin typeface="Arial"/>
                <a:cs typeface="Arial"/>
              </a:rPr>
              <a:t> </a:t>
            </a:r>
            <a:r>
              <a:rPr sz="1400" spc="-30" dirty="0">
                <a:solidFill>
                  <a:srgbClr val="E2E3E4"/>
                </a:solidFill>
                <a:latin typeface="Arial"/>
                <a:cs typeface="Arial"/>
              </a:rPr>
              <a:t>entrepreneurial</a:t>
            </a:r>
            <a:r>
              <a:rPr sz="1400" spc="-110"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p:txBody>
      </p:sp>
      <p:sp>
        <p:nvSpPr>
          <p:cNvPr id="10" name="object 10"/>
          <p:cNvSpPr txBox="1"/>
          <p:nvPr/>
        </p:nvSpPr>
        <p:spPr>
          <a:xfrm>
            <a:off x="674258" y="3093550"/>
            <a:ext cx="1186815" cy="367030"/>
          </a:xfrm>
          <a:prstGeom prst="rect">
            <a:avLst/>
          </a:prstGeom>
        </p:spPr>
        <p:txBody>
          <a:bodyPr vert="horz" wrap="square" lIns="0" tIns="0" rIns="0" bIns="0" rtlCol="0">
            <a:spAutoFit/>
          </a:bodyPr>
          <a:lstStyle/>
          <a:p>
            <a:pPr marL="12700">
              <a:lnSpc>
                <a:spcPct val="100000"/>
              </a:lnSpc>
            </a:pPr>
            <a:r>
              <a:rPr sz="2300" spc="-55" dirty="0">
                <a:solidFill>
                  <a:srgbClr val="E2E3E4"/>
                </a:solidFill>
                <a:latin typeface="Cambria"/>
                <a:cs typeface="Cambria"/>
              </a:rPr>
              <a:t>We</a:t>
            </a:r>
            <a:r>
              <a:rPr sz="2300" spc="-165" dirty="0">
                <a:solidFill>
                  <a:srgbClr val="E2E3E4"/>
                </a:solidFill>
                <a:latin typeface="Cambria"/>
                <a:cs typeface="Cambria"/>
              </a:rPr>
              <a:t> </a:t>
            </a:r>
            <a:r>
              <a:rPr sz="2300" spc="-20" dirty="0">
                <a:solidFill>
                  <a:srgbClr val="E2E3E4"/>
                </a:solidFill>
                <a:latin typeface="Cambria"/>
                <a:cs typeface="Cambria"/>
              </a:rPr>
              <a:t>build:</a:t>
            </a:r>
            <a:endParaRPr sz="2300">
              <a:latin typeface="Cambria"/>
              <a:cs typeface="Cambria"/>
            </a:endParaRPr>
          </a:p>
        </p:txBody>
      </p:sp>
      <p:sp>
        <p:nvSpPr>
          <p:cNvPr id="11" name="object 11"/>
          <p:cNvSpPr/>
          <p:nvPr/>
        </p:nvSpPr>
        <p:spPr>
          <a:xfrm>
            <a:off x="2028239" y="2911692"/>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18906" y="2523280"/>
            <a:ext cx="1418590" cy="363220"/>
          </a:xfrm>
          <a:prstGeom prst="rect">
            <a:avLst/>
          </a:prstGeom>
        </p:spPr>
        <p:txBody>
          <a:bodyPr vert="horz" wrap="square" lIns="0" tIns="0" rIns="0" bIns="0" rtlCol="0">
            <a:spAutoFit/>
          </a:bodyPr>
          <a:lstStyle/>
          <a:p>
            <a:pPr marL="12700">
              <a:lnSpc>
                <a:spcPct val="100000"/>
              </a:lnSpc>
            </a:pPr>
            <a:r>
              <a:rPr sz="2300" spc="5" dirty="0">
                <a:solidFill>
                  <a:srgbClr val="58595B"/>
                </a:solidFill>
                <a:latin typeface="Times New Roman"/>
                <a:cs typeface="Times New Roman"/>
              </a:rPr>
              <a:t>w</a:t>
            </a:r>
            <a:r>
              <a:rPr sz="2300" dirty="0">
                <a:solidFill>
                  <a:srgbClr val="58595B"/>
                </a:solidFill>
                <a:latin typeface="Times New Roman"/>
                <a:cs typeface="Times New Roman"/>
              </a:rPr>
              <a:t>o</a:t>
            </a:r>
            <a:r>
              <a:rPr sz="2300" spc="-40" dirty="0">
                <a:solidFill>
                  <a:srgbClr val="58595B"/>
                </a:solidFill>
                <a:latin typeface="Times New Roman"/>
                <a:cs typeface="Times New Roman"/>
              </a:rPr>
              <a:t>r</a:t>
            </a:r>
            <a:r>
              <a:rPr sz="2300" spc="60" dirty="0">
                <a:solidFill>
                  <a:srgbClr val="58595B"/>
                </a:solidFill>
                <a:latin typeface="Times New Roman"/>
                <a:cs typeface="Times New Roman"/>
              </a:rPr>
              <a:t>d</a:t>
            </a:r>
            <a:r>
              <a:rPr sz="2300" spc="20" dirty="0">
                <a:solidFill>
                  <a:srgbClr val="58595B"/>
                </a:solidFill>
                <a:latin typeface="Times New Roman"/>
                <a:cs typeface="Times New Roman"/>
              </a:rPr>
              <a:t>s</a:t>
            </a:r>
            <a:r>
              <a:rPr sz="2300" spc="-30" dirty="0">
                <a:solidFill>
                  <a:srgbClr val="58595B"/>
                </a:solidFill>
                <a:latin typeface="Times New Roman"/>
                <a:cs typeface="Times New Roman"/>
              </a:rPr>
              <a:t>c</a:t>
            </a:r>
            <a:r>
              <a:rPr sz="2300" spc="-5" dirty="0">
                <a:solidFill>
                  <a:srgbClr val="58595B"/>
                </a:solidFill>
                <a:latin typeface="Times New Roman"/>
                <a:cs typeface="Times New Roman"/>
              </a:rPr>
              <a:t>o</a:t>
            </a:r>
            <a:r>
              <a:rPr sz="2300" spc="65" dirty="0">
                <a:solidFill>
                  <a:srgbClr val="58595B"/>
                </a:solidFill>
                <a:latin typeface="Times New Roman"/>
                <a:cs typeface="Times New Roman"/>
              </a:rPr>
              <a:t>u</a:t>
            </a:r>
            <a:r>
              <a:rPr sz="2300" spc="-5" dirty="0">
                <a:solidFill>
                  <a:srgbClr val="58595B"/>
                </a:solidFill>
                <a:latin typeface="Times New Roman"/>
                <a:cs typeface="Times New Roman"/>
              </a:rPr>
              <a:t>t</a:t>
            </a:r>
            <a:r>
              <a:rPr sz="1275" baseline="78431" dirty="0">
                <a:solidFill>
                  <a:srgbClr val="58595B"/>
                </a:solidFill>
                <a:latin typeface="Times New Roman"/>
                <a:cs typeface="Times New Roman"/>
              </a:rPr>
              <a:t>TM</a:t>
            </a:r>
            <a:endParaRPr sz="1275" baseline="78431">
              <a:latin typeface="Times New Roman"/>
              <a:cs typeface="Times New Roman"/>
            </a:endParaRPr>
          </a:p>
        </p:txBody>
      </p:sp>
      <p:sp>
        <p:nvSpPr>
          <p:cNvPr id="3" name="object 3"/>
          <p:cNvSpPr/>
          <p:nvPr/>
        </p:nvSpPr>
        <p:spPr>
          <a:xfrm>
            <a:off x="8990418" y="3000336"/>
            <a:ext cx="501015" cy="0"/>
          </a:xfrm>
          <a:custGeom>
            <a:avLst/>
            <a:gdLst/>
            <a:ahLst/>
            <a:cxnLst/>
            <a:rect l="l" t="t" r="r" b="b"/>
            <a:pathLst>
              <a:path w="501015">
                <a:moveTo>
                  <a:pt x="0" y="0"/>
                </a:moveTo>
                <a:lnTo>
                  <a:pt x="500964" y="0"/>
                </a:lnTo>
              </a:path>
            </a:pathLst>
          </a:custGeom>
          <a:ln w="44450">
            <a:solidFill>
              <a:srgbClr val="FFFFFF"/>
            </a:solidFill>
          </a:ln>
        </p:spPr>
        <p:txBody>
          <a:bodyPr wrap="square" lIns="0" tIns="0" rIns="0" bIns="0" rtlCol="0"/>
          <a:lstStyle/>
          <a:p>
            <a:endParaRPr/>
          </a:p>
        </p:txBody>
      </p:sp>
      <p:sp>
        <p:nvSpPr>
          <p:cNvPr id="4" name="object 4"/>
          <p:cNvSpPr/>
          <p:nvPr/>
        </p:nvSpPr>
        <p:spPr>
          <a:xfrm>
            <a:off x="9012542" y="2565361"/>
            <a:ext cx="0" cy="412750"/>
          </a:xfrm>
          <a:custGeom>
            <a:avLst/>
            <a:gdLst/>
            <a:ahLst/>
            <a:cxnLst/>
            <a:rect l="l" t="t" r="r" b="b"/>
            <a:pathLst>
              <a:path h="412750">
                <a:moveTo>
                  <a:pt x="0" y="0"/>
                </a:moveTo>
                <a:lnTo>
                  <a:pt x="0" y="412750"/>
                </a:lnTo>
              </a:path>
            </a:pathLst>
          </a:custGeom>
          <a:ln w="44246">
            <a:solidFill>
              <a:srgbClr val="FFFFFF"/>
            </a:solidFill>
          </a:ln>
        </p:spPr>
        <p:txBody>
          <a:bodyPr wrap="square" lIns="0" tIns="0" rIns="0" bIns="0" rtlCol="0"/>
          <a:lstStyle/>
          <a:p>
            <a:endParaRPr/>
          </a:p>
        </p:txBody>
      </p:sp>
      <p:sp>
        <p:nvSpPr>
          <p:cNvPr id="5" name="object 5"/>
          <p:cNvSpPr/>
          <p:nvPr/>
        </p:nvSpPr>
        <p:spPr>
          <a:xfrm>
            <a:off x="8990418" y="2543136"/>
            <a:ext cx="501015" cy="0"/>
          </a:xfrm>
          <a:custGeom>
            <a:avLst/>
            <a:gdLst/>
            <a:ahLst/>
            <a:cxnLst/>
            <a:rect l="l" t="t" r="r" b="b"/>
            <a:pathLst>
              <a:path w="501015">
                <a:moveTo>
                  <a:pt x="0" y="0"/>
                </a:moveTo>
                <a:lnTo>
                  <a:pt x="500964" y="0"/>
                </a:lnTo>
              </a:path>
            </a:pathLst>
          </a:custGeom>
          <a:ln w="44450">
            <a:solidFill>
              <a:srgbClr val="FFFFFF"/>
            </a:solidFill>
          </a:ln>
        </p:spPr>
        <p:txBody>
          <a:bodyPr wrap="square" lIns="0" tIns="0" rIns="0" bIns="0" rtlCol="0"/>
          <a:lstStyle/>
          <a:p>
            <a:endParaRPr/>
          </a:p>
        </p:txBody>
      </p:sp>
      <p:sp>
        <p:nvSpPr>
          <p:cNvPr id="6" name="object 6"/>
          <p:cNvSpPr/>
          <p:nvPr/>
        </p:nvSpPr>
        <p:spPr>
          <a:xfrm>
            <a:off x="9469253" y="2565171"/>
            <a:ext cx="0" cy="412750"/>
          </a:xfrm>
          <a:custGeom>
            <a:avLst/>
            <a:gdLst/>
            <a:ahLst/>
            <a:cxnLst/>
            <a:rect l="l" t="t" r="r" b="b"/>
            <a:pathLst>
              <a:path h="412750">
                <a:moveTo>
                  <a:pt x="0" y="0"/>
                </a:moveTo>
                <a:lnTo>
                  <a:pt x="0" y="412508"/>
                </a:lnTo>
              </a:path>
            </a:pathLst>
          </a:custGeom>
          <a:ln w="44259">
            <a:solidFill>
              <a:srgbClr val="FFFFFF"/>
            </a:solidFill>
          </a:ln>
        </p:spPr>
        <p:txBody>
          <a:bodyPr wrap="square" lIns="0" tIns="0" rIns="0" bIns="0" rtlCol="0"/>
          <a:lstStyle/>
          <a:p>
            <a:endParaRPr/>
          </a:p>
        </p:txBody>
      </p:sp>
      <p:sp>
        <p:nvSpPr>
          <p:cNvPr id="7" name="object 7"/>
          <p:cNvSpPr/>
          <p:nvPr/>
        </p:nvSpPr>
        <p:spPr>
          <a:xfrm>
            <a:off x="9091884" y="2712700"/>
            <a:ext cx="231140" cy="149225"/>
          </a:xfrm>
          <a:custGeom>
            <a:avLst/>
            <a:gdLst/>
            <a:ahLst/>
            <a:cxnLst/>
            <a:rect l="l" t="t" r="r" b="b"/>
            <a:pathLst>
              <a:path w="231140" h="149225">
                <a:moveTo>
                  <a:pt x="43154" y="0"/>
                </a:moveTo>
                <a:lnTo>
                  <a:pt x="0" y="0"/>
                </a:lnTo>
                <a:lnTo>
                  <a:pt x="47167" y="148704"/>
                </a:lnTo>
                <a:lnTo>
                  <a:pt x="89458" y="148704"/>
                </a:lnTo>
                <a:lnTo>
                  <a:pt x="101562" y="100952"/>
                </a:lnTo>
                <a:lnTo>
                  <a:pt x="70459" y="100952"/>
                </a:lnTo>
                <a:lnTo>
                  <a:pt x="43154" y="0"/>
                </a:lnTo>
                <a:close/>
              </a:path>
              <a:path w="231140" h="149225">
                <a:moveTo>
                  <a:pt x="147770" y="48895"/>
                </a:moveTo>
                <a:lnTo>
                  <a:pt x="115341" y="48895"/>
                </a:lnTo>
                <a:lnTo>
                  <a:pt x="141808" y="148704"/>
                </a:lnTo>
                <a:lnTo>
                  <a:pt x="183794" y="148704"/>
                </a:lnTo>
                <a:lnTo>
                  <a:pt x="198939" y="100672"/>
                </a:lnTo>
                <a:lnTo>
                  <a:pt x="160782" y="100672"/>
                </a:lnTo>
                <a:lnTo>
                  <a:pt x="147770" y="48895"/>
                </a:lnTo>
                <a:close/>
              </a:path>
              <a:path w="231140" h="149225">
                <a:moveTo>
                  <a:pt x="135483" y="0"/>
                </a:moveTo>
                <a:lnTo>
                  <a:pt x="95783" y="0"/>
                </a:lnTo>
                <a:lnTo>
                  <a:pt x="71043" y="100952"/>
                </a:lnTo>
                <a:lnTo>
                  <a:pt x="101562" y="100952"/>
                </a:lnTo>
                <a:lnTo>
                  <a:pt x="114757" y="48895"/>
                </a:lnTo>
                <a:lnTo>
                  <a:pt x="147770" y="48895"/>
                </a:lnTo>
                <a:lnTo>
                  <a:pt x="135483" y="0"/>
                </a:lnTo>
                <a:close/>
              </a:path>
              <a:path w="231140" h="149225">
                <a:moveTo>
                  <a:pt x="230682" y="0"/>
                </a:moveTo>
                <a:lnTo>
                  <a:pt x="188696" y="0"/>
                </a:lnTo>
                <a:lnTo>
                  <a:pt x="161366" y="100672"/>
                </a:lnTo>
                <a:lnTo>
                  <a:pt x="198939" y="100672"/>
                </a:lnTo>
                <a:lnTo>
                  <a:pt x="230682" y="0"/>
                </a:lnTo>
                <a:close/>
              </a:path>
            </a:pathLst>
          </a:custGeom>
          <a:solidFill>
            <a:srgbClr val="FFFFFF"/>
          </a:solidFill>
        </p:spPr>
        <p:txBody>
          <a:bodyPr wrap="square" lIns="0" tIns="0" rIns="0" bIns="0" rtlCol="0"/>
          <a:lstStyle/>
          <a:p>
            <a:endParaRPr/>
          </a:p>
        </p:txBody>
      </p:sp>
      <p:sp>
        <p:nvSpPr>
          <p:cNvPr id="8" name="object 8"/>
          <p:cNvSpPr/>
          <p:nvPr/>
        </p:nvSpPr>
        <p:spPr>
          <a:xfrm>
            <a:off x="9336581" y="2676531"/>
            <a:ext cx="71755" cy="76835"/>
          </a:xfrm>
          <a:custGeom>
            <a:avLst/>
            <a:gdLst/>
            <a:ahLst/>
            <a:cxnLst/>
            <a:rect l="l" t="t" r="r" b="b"/>
            <a:pathLst>
              <a:path w="71754" h="76835">
                <a:moveTo>
                  <a:pt x="41490" y="0"/>
                </a:moveTo>
                <a:lnTo>
                  <a:pt x="29870" y="0"/>
                </a:lnTo>
                <a:lnTo>
                  <a:pt x="24739" y="1003"/>
                </a:lnTo>
                <a:lnTo>
                  <a:pt x="0" y="33058"/>
                </a:lnTo>
                <a:lnTo>
                  <a:pt x="0" y="43840"/>
                </a:lnTo>
                <a:lnTo>
                  <a:pt x="24739" y="75653"/>
                </a:lnTo>
                <a:lnTo>
                  <a:pt x="29870" y="76619"/>
                </a:lnTo>
                <a:lnTo>
                  <a:pt x="41490" y="76619"/>
                </a:lnTo>
                <a:lnTo>
                  <a:pt x="46634" y="75653"/>
                </a:lnTo>
                <a:lnTo>
                  <a:pt x="55422" y="71780"/>
                </a:lnTo>
                <a:lnTo>
                  <a:pt x="59143" y="69075"/>
                </a:lnTo>
                <a:lnTo>
                  <a:pt x="61742" y="66116"/>
                </a:lnTo>
                <a:lnTo>
                  <a:pt x="32499" y="66116"/>
                </a:lnTo>
                <a:lnTo>
                  <a:pt x="29540" y="65519"/>
                </a:lnTo>
                <a:lnTo>
                  <a:pt x="12776" y="42913"/>
                </a:lnTo>
                <a:lnTo>
                  <a:pt x="12776" y="34010"/>
                </a:lnTo>
                <a:lnTo>
                  <a:pt x="32499" y="10655"/>
                </a:lnTo>
                <a:lnTo>
                  <a:pt x="61737" y="10655"/>
                </a:lnTo>
                <a:lnTo>
                  <a:pt x="59143" y="7696"/>
                </a:lnTo>
                <a:lnTo>
                  <a:pt x="55422" y="4978"/>
                </a:lnTo>
                <a:lnTo>
                  <a:pt x="46634" y="1003"/>
                </a:lnTo>
                <a:lnTo>
                  <a:pt x="41490" y="0"/>
                </a:lnTo>
                <a:close/>
              </a:path>
              <a:path w="71754" h="76835">
                <a:moveTo>
                  <a:pt x="61737" y="10655"/>
                </a:moveTo>
                <a:lnTo>
                  <a:pt x="38747" y="10655"/>
                </a:lnTo>
                <a:lnTo>
                  <a:pt x="41706" y="11264"/>
                </a:lnTo>
                <a:lnTo>
                  <a:pt x="47282" y="13728"/>
                </a:lnTo>
                <a:lnTo>
                  <a:pt x="49720" y="15519"/>
                </a:lnTo>
                <a:lnTo>
                  <a:pt x="51790" y="17894"/>
                </a:lnTo>
                <a:lnTo>
                  <a:pt x="53886" y="20243"/>
                </a:lnTo>
                <a:lnTo>
                  <a:pt x="55511" y="23164"/>
                </a:lnTo>
                <a:lnTo>
                  <a:pt x="57886" y="30060"/>
                </a:lnTo>
                <a:lnTo>
                  <a:pt x="58470" y="34010"/>
                </a:lnTo>
                <a:lnTo>
                  <a:pt x="58470" y="42913"/>
                </a:lnTo>
                <a:lnTo>
                  <a:pt x="38747" y="66116"/>
                </a:lnTo>
                <a:lnTo>
                  <a:pt x="61742" y="66116"/>
                </a:lnTo>
                <a:lnTo>
                  <a:pt x="65189" y="62191"/>
                </a:lnTo>
                <a:lnTo>
                  <a:pt x="67462" y="58127"/>
                </a:lnTo>
                <a:lnTo>
                  <a:pt x="70485" y="48856"/>
                </a:lnTo>
                <a:lnTo>
                  <a:pt x="71247" y="43840"/>
                </a:lnTo>
                <a:lnTo>
                  <a:pt x="71247" y="33058"/>
                </a:lnTo>
                <a:lnTo>
                  <a:pt x="70485" y="28028"/>
                </a:lnTo>
                <a:lnTo>
                  <a:pt x="67462" y="18669"/>
                </a:lnTo>
                <a:lnTo>
                  <a:pt x="65189" y="14592"/>
                </a:lnTo>
                <a:lnTo>
                  <a:pt x="61737" y="10655"/>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3163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technica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descriptor</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75160" y="2704224"/>
            <a:ext cx="93980" cy="129539"/>
          </a:xfrm>
          <a:custGeom>
            <a:avLst/>
            <a:gdLst/>
            <a:ahLst/>
            <a:cxnLst/>
            <a:rect l="l" t="t" r="r" b="b"/>
            <a:pathLst>
              <a:path w="93979" h="129539">
                <a:moveTo>
                  <a:pt x="46151" y="32537"/>
                </a:moveTo>
                <a:lnTo>
                  <a:pt x="33947" y="32537"/>
                </a:lnTo>
                <a:lnTo>
                  <a:pt x="28028" y="33870"/>
                </a:lnTo>
                <a:lnTo>
                  <a:pt x="850" y="68072"/>
                </a:lnTo>
                <a:lnTo>
                  <a:pt x="0" y="86588"/>
                </a:lnTo>
                <a:lnTo>
                  <a:pt x="850" y="92760"/>
                </a:lnTo>
                <a:lnTo>
                  <a:pt x="28320" y="127927"/>
                </a:lnTo>
                <a:lnTo>
                  <a:pt x="34366" y="129260"/>
                </a:lnTo>
                <a:lnTo>
                  <a:pt x="47282" y="129260"/>
                </a:lnTo>
                <a:lnTo>
                  <a:pt x="52704" y="128168"/>
                </a:lnTo>
                <a:lnTo>
                  <a:pt x="62318" y="123774"/>
                </a:lnTo>
                <a:lnTo>
                  <a:pt x="66192" y="120192"/>
                </a:lnTo>
                <a:lnTo>
                  <a:pt x="69151" y="115214"/>
                </a:lnTo>
                <a:lnTo>
                  <a:pt x="93510" y="115214"/>
                </a:lnTo>
                <a:lnTo>
                  <a:pt x="93510" y="110413"/>
                </a:lnTo>
                <a:lnTo>
                  <a:pt x="43548" y="110413"/>
                </a:lnTo>
                <a:lnTo>
                  <a:pt x="40208" y="109562"/>
                </a:lnTo>
                <a:lnTo>
                  <a:pt x="25242" y="84518"/>
                </a:lnTo>
                <a:lnTo>
                  <a:pt x="25253" y="76923"/>
                </a:lnTo>
                <a:lnTo>
                  <a:pt x="43319" y="51562"/>
                </a:lnTo>
                <a:lnTo>
                  <a:pt x="93510" y="51562"/>
                </a:lnTo>
                <a:lnTo>
                  <a:pt x="93510" y="46228"/>
                </a:lnTo>
                <a:lnTo>
                  <a:pt x="67906" y="46228"/>
                </a:lnTo>
                <a:lnTo>
                  <a:pt x="65074" y="41719"/>
                </a:lnTo>
                <a:lnTo>
                  <a:pt x="61188" y="38315"/>
                </a:lnTo>
                <a:lnTo>
                  <a:pt x="51346" y="33693"/>
                </a:lnTo>
                <a:lnTo>
                  <a:pt x="46151" y="32537"/>
                </a:lnTo>
                <a:close/>
              </a:path>
              <a:path w="93979" h="129539">
                <a:moveTo>
                  <a:pt x="93510" y="115214"/>
                </a:moveTo>
                <a:lnTo>
                  <a:pt x="69507" y="115214"/>
                </a:lnTo>
                <a:lnTo>
                  <a:pt x="69507" y="126949"/>
                </a:lnTo>
                <a:lnTo>
                  <a:pt x="93510" y="126949"/>
                </a:lnTo>
                <a:lnTo>
                  <a:pt x="93510" y="115214"/>
                </a:lnTo>
                <a:close/>
              </a:path>
              <a:path w="93979" h="129539">
                <a:moveTo>
                  <a:pt x="93510" y="51562"/>
                </a:moveTo>
                <a:lnTo>
                  <a:pt x="51612" y="51562"/>
                </a:lnTo>
                <a:lnTo>
                  <a:pt x="55054" y="52400"/>
                </a:lnTo>
                <a:lnTo>
                  <a:pt x="60502" y="55714"/>
                </a:lnTo>
                <a:lnTo>
                  <a:pt x="69151" y="76923"/>
                </a:lnTo>
                <a:lnTo>
                  <a:pt x="69151" y="84518"/>
                </a:lnTo>
                <a:lnTo>
                  <a:pt x="51612" y="110413"/>
                </a:lnTo>
                <a:lnTo>
                  <a:pt x="93510" y="110413"/>
                </a:lnTo>
                <a:lnTo>
                  <a:pt x="93510" y="51562"/>
                </a:lnTo>
                <a:close/>
              </a:path>
              <a:path w="93979" h="129539">
                <a:moveTo>
                  <a:pt x="93510" y="0"/>
                </a:moveTo>
                <a:lnTo>
                  <a:pt x="68275" y="0"/>
                </a:lnTo>
                <a:lnTo>
                  <a:pt x="68275" y="46228"/>
                </a:lnTo>
                <a:lnTo>
                  <a:pt x="93510" y="46228"/>
                </a:lnTo>
                <a:lnTo>
                  <a:pt x="93510" y="0"/>
                </a:lnTo>
                <a:close/>
              </a:path>
            </a:pathLst>
          </a:custGeom>
          <a:solidFill>
            <a:srgbClr val="FFFFFF"/>
          </a:solidFill>
        </p:spPr>
        <p:txBody>
          <a:bodyPr wrap="square" lIns="0" tIns="0" rIns="0" bIns="0" rtlCol="0"/>
          <a:lstStyle/>
          <a:p>
            <a:endParaRPr/>
          </a:p>
        </p:txBody>
      </p:sp>
      <p:sp>
        <p:nvSpPr>
          <p:cNvPr id="8" name="object 8"/>
          <p:cNvSpPr/>
          <p:nvPr/>
        </p:nvSpPr>
        <p:spPr>
          <a:xfrm>
            <a:off x="9281131" y="2703464"/>
            <a:ext cx="39370" cy="44450"/>
          </a:xfrm>
          <a:custGeom>
            <a:avLst/>
            <a:gdLst/>
            <a:ahLst/>
            <a:cxnLst/>
            <a:rect l="l" t="t" r="r" b="b"/>
            <a:pathLst>
              <a:path w="39370" h="44450">
                <a:moveTo>
                  <a:pt x="23431" y="0"/>
                </a:moveTo>
                <a:lnTo>
                  <a:pt x="16814" y="0"/>
                </a:lnTo>
                <a:lnTo>
                  <a:pt x="14160" y="546"/>
                </a:lnTo>
                <a:lnTo>
                  <a:pt x="0" y="25120"/>
                </a:lnTo>
                <a:lnTo>
                  <a:pt x="469" y="28079"/>
                </a:lnTo>
                <a:lnTo>
                  <a:pt x="16738" y="43980"/>
                </a:lnTo>
                <a:lnTo>
                  <a:pt x="24866" y="43980"/>
                </a:lnTo>
                <a:lnTo>
                  <a:pt x="28841" y="42786"/>
                </a:lnTo>
                <a:lnTo>
                  <a:pt x="35140" y="38011"/>
                </a:lnTo>
                <a:lnTo>
                  <a:pt x="18059" y="37960"/>
                </a:lnTo>
                <a:lnTo>
                  <a:pt x="16078" y="37579"/>
                </a:lnTo>
                <a:lnTo>
                  <a:pt x="7175" y="25958"/>
                </a:lnTo>
                <a:lnTo>
                  <a:pt x="7226" y="24117"/>
                </a:lnTo>
                <a:lnTo>
                  <a:pt x="38747" y="24117"/>
                </a:lnTo>
                <a:lnTo>
                  <a:pt x="38861" y="21564"/>
                </a:lnTo>
                <a:lnTo>
                  <a:pt x="38620" y="18872"/>
                </a:lnTo>
                <a:lnTo>
                  <a:pt x="38443" y="17995"/>
                </a:lnTo>
                <a:lnTo>
                  <a:pt x="7226" y="17995"/>
                </a:lnTo>
                <a:lnTo>
                  <a:pt x="7327" y="16370"/>
                </a:lnTo>
                <a:lnTo>
                  <a:pt x="17487" y="6121"/>
                </a:lnTo>
                <a:lnTo>
                  <a:pt x="33639" y="6121"/>
                </a:lnTo>
                <a:lnTo>
                  <a:pt x="33464" y="5841"/>
                </a:lnTo>
                <a:lnTo>
                  <a:pt x="31483" y="3873"/>
                </a:lnTo>
                <a:lnTo>
                  <a:pt x="26542" y="774"/>
                </a:lnTo>
                <a:lnTo>
                  <a:pt x="23431" y="0"/>
                </a:lnTo>
                <a:close/>
              </a:path>
              <a:path w="39370" h="44450">
                <a:moveTo>
                  <a:pt x="38087" y="29730"/>
                </a:moveTo>
                <a:lnTo>
                  <a:pt x="31254" y="29730"/>
                </a:lnTo>
                <a:lnTo>
                  <a:pt x="30645" y="32499"/>
                </a:lnTo>
                <a:lnTo>
                  <a:pt x="29425" y="34569"/>
                </a:lnTo>
                <a:lnTo>
                  <a:pt x="27546" y="35915"/>
                </a:lnTo>
                <a:lnTo>
                  <a:pt x="25679" y="37287"/>
                </a:lnTo>
                <a:lnTo>
                  <a:pt x="23266" y="37960"/>
                </a:lnTo>
                <a:lnTo>
                  <a:pt x="35169" y="37960"/>
                </a:lnTo>
                <a:lnTo>
                  <a:pt x="37172" y="34455"/>
                </a:lnTo>
                <a:lnTo>
                  <a:pt x="38087" y="29730"/>
                </a:lnTo>
                <a:close/>
              </a:path>
              <a:path w="39370" h="44450">
                <a:moveTo>
                  <a:pt x="33639" y="6121"/>
                </a:moveTo>
                <a:lnTo>
                  <a:pt x="21018" y="6121"/>
                </a:lnTo>
                <a:lnTo>
                  <a:pt x="22605" y="6426"/>
                </a:lnTo>
                <a:lnTo>
                  <a:pt x="25476" y="7683"/>
                </a:lnTo>
                <a:lnTo>
                  <a:pt x="31419" y="17995"/>
                </a:lnTo>
                <a:lnTo>
                  <a:pt x="38443" y="17995"/>
                </a:lnTo>
                <a:lnTo>
                  <a:pt x="37477" y="13220"/>
                </a:lnTo>
                <a:lnTo>
                  <a:pt x="36448" y="10617"/>
                </a:lnTo>
                <a:lnTo>
                  <a:pt x="33639" y="6121"/>
                </a:lnTo>
                <a:close/>
              </a:path>
            </a:pathLst>
          </a:custGeom>
          <a:solidFill>
            <a:srgbClr val="FFFFFF"/>
          </a:solidFill>
        </p:spPr>
        <p:txBody>
          <a:bodyPr wrap="square" lIns="0" tIns="0" rIns="0" bIns="0" rtlCol="0"/>
          <a:lstStyle/>
          <a:p>
            <a:endParaRPr/>
          </a:p>
        </p:txBody>
      </p:sp>
      <p:sp>
        <p:nvSpPr>
          <p:cNvPr id="9" name="object 9"/>
          <p:cNvSpPr txBox="1"/>
          <p:nvPr/>
        </p:nvSpPr>
        <p:spPr>
          <a:xfrm>
            <a:off x="674258" y="3093550"/>
            <a:ext cx="2470150" cy="367030"/>
          </a:xfrm>
          <a:prstGeom prst="rect">
            <a:avLst/>
          </a:prstGeom>
        </p:spPr>
        <p:txBody>
          <a:bodyPr vert="horz" wrap="square" lIns="0" tIns="0" rIns="0" bIns="0" rtlCol="0">
            <a:spAutoFit/>
          </a:bodyPr>
          <a:lstStyle/>
          <a:p>
            <a:pPr marL="12700">
              <a:lnSpc>
                <a:spcPct val="100000"/>
              </a:lnSpc>
              <a:tabLst>
                <a:tab pos="1353820" algn="l"/>
              </a:tabLst>
            </a:pPr>
            <a:r>
              <a:rPr sz="2300" spc="-125" dirty="0">
                <a:solidFill>
                  <a:srgbClr val="E2E3E4"/>
                </a:solidFill>
                <a:latin typeface="Cambria"/>
                <a:cs typeface="Cambria"/>
              </a:rPr>
              <a:t>W</a:t>
            </a:r>
            <a:r>
              <a:rPr sz="2300" spc="15" dirty="0">
                <a:solidFill>
                  <a:srgbClr val="E2E3E4"/>
                </a:solidFill>
                <a:latin typeface="Cambria"/>
                <a:cs typeface="Cambria"/>
              </a:rPr>
              <a:t>e</a:t>
            </a:r>
            <a:r>
              <a:rPr sz="2300" spc="-70" dirty="0">
                <a:solidFill>
                  <a:srgbClr val="E2E3E4"/>
                </a:solidFill>
                <a:latin typeface="Cambria"/>
                <a:cs typeface="Cambria"/>
              </a:rPr>
              <a:t> </a:t>
            </a:r>
            <a:r>
              <a:rPr sz="2300" spc="-50" dirty="0">
                <a:solidFill>
                  <a:srgbClr val="E2E3E4"/>
                </a:solidFill>
                <a:latin typeface="Cambria"/>
                <a:cs typeface="Cambria"/>
              </a:rPr>
              <a:t>b</a:t>
            </a:r>
            <a:r>
              <a:rPr sz="2300" spc="75" dirty="0">
                <a:solidFill>
                  <a:srgbClr val="E2E3E4"/>
                </a:solidFill>
                <a:latin typeface="Cambria"/>
                <a:cs typeface="Cambria"/>
              </a:rPr>
              <a:t>u</a:t>
            </a:r>
            <a:r>
              <a:rPr sz="2300" spc="-10" dirty="0">
                <a:solidFill>
                  <a:srgbClr val="E2E3E4"/>
                </a:solidFill>
                <a:latin typeface="Cambria"/>
                <a:cs typeface="Cambria"/>
              </a:rPr>
              <a:t>i</a:t>
            </a:r>
            <a:r>
              <a:rPr sz="2300" spc="-70" dirty="0">
                <a:solidFill>
                  <a:srgbClr val="E2E3E4"/>
                </a:solidFill>
                <a:latin typeface="Cambria"/>
                <a:cs typeface="Cambria"/>
              </a:rPr>
              <a:t>l</a:t>
            </a:r>
            <a:r>
              <a:rPr sz="2300" spc="5" dirty="0">
                <a:solidFill>
                  <a:srgbClr val="E2E3E4"/>
                </a:solidFill>
                <a:latin typeface="Cambria"/>
                <a:cs typeface="Cambria"/>
              </a:rPr>
              <a:t>d</a:t>
            </a:r>
            <a:r>
              <a:rPr sz="2300" spc="-85" dirty="0">
                <a:solidFill>
                  <a:srgbClr val="E2E3E4"/>
                </a:solidFill>
                <a:latin typeface="Cambria"/>
                <a:cs typeface="Cambria"/>
              </a:rPr>
              <a:t>:</a:t>
            </a:r>
            <a:r>
              <a:rPr sz="2300" dirty="0">
                <a:solidFill>
                  <a:srgbClr val="E2E3E4"/>
                </a:solidFill>
                <a:latin typeface="Cambria"/>
                <a:cs typeface="Cambria"/>
              </a:rPr>
              <a:t>	</a:t>
            </a:r>
            <a:r>
              <a:rPr sz="2300" spc="-120" dirty="0">
                <a:solidFill>
                  <a:srgbClr val="D71920"/>
                </a:solidFill>
                <a:latin typeface="Cambria"/>
                <a:cs typeface="Cambria"/>
              </a:rPr>
              <a:t>V</a:t>
            </a:r>
            <a:r>
              <a:rPr sz="2300" spc="20" dirty="0">
                <a:solidFill>
                  <a:srgbClr val="D71920"/>
                </a:solidFill>
                <a:latin typeface="Cambria"/>
                <a:cs typeface="Cambria"/>
              </a:rPr>
              <a:t>e</a:t>
            </a:r>
            <a:r>
              <a:rPr sz="2300" spc="-15" dirty="0">
                <a:solidFill>
                  <a:srgbClr val="D71920"/>
                </a:solidFill>
                <a:latin typeface="Cambria"/>
                <a:cs typeface="Cambria"/>
              </a:rPr>
              <a:t>n</a:t>
            </a:r>
            <a:r>
              <a:rPr sz="2300" spc="15" dirty="0">
                <a:solidFill>
                  <a:srgbClr val="D71920"/>
                </a:solidFill>
                <a:latin typeface="Cambria"/>
                <a:cs typeface="Cambria"/>
              </a:rPr>
              <a:t>t</a:t>
            </a:r>
            <a:r>
              <a:rPr sz="2300" spc="75" dirty="0">
                <a:solidFill>
                  <a:srgbClr val="D71920"/>
                </a:solidFill>
                <a:latin typeface="Cambria"/>
                <a:cs typeface="Cambria"/>
              </a:rPr>
              <a:t>u</a:t>
            </a:r>
            <a:r>
              <a:rPr sz="2300" spc="-195" dirty="0">
                <a:solidFill>
                  <a:srgbClr val="D71920"/>
                </a:solidFill>
                <a:latin typeface="Cambria"/>
                <a:cs typeface="Cambria"/>
              </a:rPr>
              <a:t>r</a:t>
            </a:r>
            <a:r>
              <a:rPr sz="2300" spc="-5" dirty="0">
                <a:solidFill>
                  <a:srgbClr val="D71920"/>
                </a:solidFill>
                <a:latin typeface="Cambria"/>
                <a:cs typeface="Cambria"/>
              </a:rPr>
              <a:t>e</a:t>
            </a:r>
            <a:r>
              <a:rPr sz="2300" spc="-30" dirty="0">
                <a:solidFill>
                  <a:srgbClr val="D71920"/>
                </a:solidFill>
                <a:latin typeface="Cambria"/>
                <a:cs typeface="Cambria"/>
              </a:rPr>
              <a:t>s</a:t>
            </a:r>
            <a:endParaRPr sz="2300">
              <a:latin typeface="Cambria"/>
              <a:cs typeface="Cambria"/>
            </a:endParaRPr>
          </a:p>
        </p:txBody>
      </p:sp>
      <p:sp>
        <p:nvSpPr>
          <p:cNvPr id="10" name="object 10"/>
          <p:cNvSpPr/>
          <p:nvPr/>
        </p:nvSpPr>
        <p:spPr>
          <a:xfrm>
            <a:off x="2028239" y="2911692"/>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539" y="1154528"/>
            <a:ext cx="3884929" cy="1544955"/>
          </a:xfrm>
          <a:prstGeom prst="rect">
            <a:avLst/>
          </a:prstGeom>
        </p:spPr>
        <p:txBody>
          <a:bodyPr vert="horz" wrap="square" lIns="0" tIns="0" rIns="0" bIns="0" rtlCol="0">
            <a:spAutoFit/>
          </a:bodyPr>
          <a:lstStyle/>
          <a:p>
            <a:pPr marL="12700" marR="200025">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financial</a:t>
            </a:r>
            <a:r>
              <a:rPr sz="1400" spc="-95" dirty="0">
                <a:solidFill>
                  <a:srgbClr val="E2E3E4"/>
                </a:solidFill>
                <a:latin typeface="Arial"/>
                <a:cs typeface="Arial"/>
              </a:rPr>
              <a:t> </a:t>
            </a:r>
            <a:r>
              <a:rPr sz="1400" spc="-20" dirty="0">
                <a:solidFill>
                  <a:srgbClr val="E2E3E4"/>
                </a:solidFill>
                <a:latin typeface="Arial"/>
                <a:cs typeface="Arial"/>
              </a:rPr>
              <a:t>capital</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50" dirty="0">
                <a:solidFill>
                  <a:srgbClr val="E2E3E4"/>
                </a:solidFill>
                <a:latin typeface="Arial"/>
                <a:cs typeface="Arial"/>
              </a:rPr>
              <a:t>ventures  </a:t>
            </a:r>
            <a:r>
              <a:rPr sz="1400" spc="-10" dirty="0">
                <a:solidFill>
                  <a:srgbClr val="E2E3E4"/>
                </a:solidFill>
                <a:latin typeface="Arial"/>
                <a:cs typeface="Arial"/>
              </a:rPr>
              <a:t>that </a:t>
            </a:r>
            <a:r>
              <a:rPr sz="1400" spc="-70" dirty="0">
                <a:solidFill>
                  <a:srgbClr val="E2E3E4"/>
                </a:solidFill>
                <a:latin typeface="Arial"/>
                <a:cs typeface="Arial"/>
              </a:rPr>
              <a:t>have</a:t>
            </a:r>
            <a:r>
              <a:rPr sz="1400" spc="-215" dirty="0">
                <a:solidFill>
                  <a:srgbClr val="E2E3E4"/>
                </a:solidFill>
                <a:latin typeface="Arial"/>
                <a:cs typeface="Arial"/>
              </a:rPr>
              <a:t> </a:t>
            </a:r>
            <a:r>
              <a:rPr sz="1400" spc="-20" dirty="0">
                <a:solidFill>
                  <a:srgbClr val="E2E3E4"/>
                </a:solidFill>
                <a:latin typeface="Arial"/>
                <a:cs typeface="Arial"/>
              </a:rPr>
              <a:t>potential.</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dirty="0">
                <a:solidFill>
                  <a:srgbClr val="E2E3E4"/>
                </a:solidFill>
                <a:latin typeface="Arial"/>
                <a:cs typeface="Arial"/>
              </a:rPr>
              <a:t>joint</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with</a:t>
            </a:r>
            <a:r>
              <a:rPr sz="1400" spc="-100" dirty="0">
                <a:solidFill>
                  <a:srgbClr val="E2E3E4"/>
                </a:solidFill>
                <a:latin typeface="Arial"/>
                <a:cs typeface="Arial"/>
              </a:rPr>
              <a:t> </a:t>
            </a:r>
            <a:r>
              <a:rPr sz="1400" spc="-25" dirty="0">
                <a:solidFill>
                  <a:srgbClr val="E2E3E4"/>
                </a:solidFill>
                <a:latin typeface="Arial"/>
                <a:cs typeface="Arial"/>
              </a:rPr>
              <a:t>partners</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25" dirty="0">
                <a:solidFill>
                  <a:srgbClr val="E2E3E4"/>
                </a:solidFill>
                <a:latin typeface="Arial"/>
                <a:cs typeface="Arial"/>
              </a:rPr>
              <a:t>will</a:t>
            </a:r>
            <a:r>
              <a:rPr sz="1400" spc="-100" dirty="0">
                <a:solidFill>
                  <a:srgbClr val="E2E3E4"/>
                </a:solidFill>
                <a:latin typeface="Arial"/>
                <a:cs typeface="Arial"/>
              </a:rPr>
              <a:t> </a:t>
            </a:r>
            <a:r>
              <a:rPr sz="1400" dirty="0">
                <a:solidFill>
                  <a:srgbClr val="E2E3E4"/>
                </a:solidFill>
                <a:latin typeface="Arial"/>
                <a:cs typeface="Arial"/>
              </a:rPr>
              <a:t>bring  </a:t>
            </a:r>
            <a:r>
              <a:rPr sz="1400" spc="-55" dirty="0">
                <a:solidFill>
                  <a:srgbClr val="E2E3E4"/>
                </a:solidFill>
                <a:latin typeface="Arial"/>
                <a:cs typeface="Arial"/>
              </a:rPr>
              <a:t>synergies</a:t>
            </a:r>
            <a:r>
              <a:rPr sz="1400" spc="-105" dirty="0">
                <a:solidFill>
                  <a:srgbClr val="E2E3E4"/>
                </a:solidFill>
                <a:latin typeface="Arial"/>
                <a:cs typeface="Arial"/>
              </a:rPr>
              <a:t> </a:t>
            </a:r>
            <a:r>
              <a:rPr sz="1400" spc="35" dirty="0">
                <a:solidFill>
                  <a:srgbClr val="E2E3E4"/>
                </a:solidFill>
                <a:latin typeface="Arial"/>
                <a:cs typeface="Arial"/>
              </a:rPr>
              <a:t>to</a:t>
            </a:r>
            <a:r>
              <a:rPr sz="1400" spc="-105" dirty="0">
                <a:solidFill>
                  <a:srgbClr val="E2E3E4"/>
                </a:solidFill>
                <a:latin typeface="Arial"/>
                <a:cs typeface="Arial"/>
              </a:rPr>
              <a:t> </a:t>
            </a:r>
            <a:r>
              <a:rPr sz="1400" spc="-10" dirty="0">
                <a:solidFill>
                  <a:srgbClr val="E2E3E4"/>
                </a:solidFill>
                <a:latin typeface="Arial"/>
                <a:cs typeface="Arial"/>
              </a:rPr>
              <a:t>our</a:t>
            </a:r>
            <a:r>
              <a:rPr sz="1400" spc="-105" dirty="0">
                <a:solidFill>
                  <a:srgbClr val="E2E3E4"/>
                </a:solidFill>
                <a:latin typeface="Arial"/>
                <a:cs typeface="Arial"/>
              </a:rPr>
              <a:t> </a:t>
            </a:r>
            <a:r>
              <a:rPr sz="1400" spc="-40" dirty="0">
                <a:solidFill>
                  <a:srgbClr val="E2E3E4"/>
                </a:solidFill>
                <a:latin typeface="Arial"/>
                <a:cs typeface="Arial"/>
              </a:rPr>
              <a:t>house</a:t>
            </a:r>
            <a:r>
              <a:rPr sz="1400" spc="-105" dirty="0">
                <a:solidFill>
                  <a:srgbClr val="E2E3E4"/>
                </a:solidFill>
                <a:latin typeface="Arial"/>
                <a:cs typeface="Arial"/>
              </a:rPr>
              <a:t> </a:t>
            </a:r>
            <a:r>
              <a:rPr sz="1400" spc="10" dirty="0">
                <a:solidFill>
                  <a:srgbClr val="E2E3E4"/>
                </a:solidFill>
                <a:latin typeface="Arial"/>
                <a:cs typeface="Arial"/>
              </a:rPr>
              <a:t>of</a:t>
            </a:r>
            <a:r>
              <a:rPr sz="1400" spc="-105" dirty="0">
                <a:solidFill>
                  <a:srgbClr val="E2E3E4"/>
                </a:solidFill>
                <a:latin typeface="Arial"/>
                <a:cs typeface="Arial"/>
              </a:rPr>
              <a:t> </a:t>
            </a:r>
            <a:r>
              <a:rPr sz="1400" spc="-35" dirty="0">
                <a:solidFill>
                  <a:srgbClr val="E2E3E4"/>
                </a:solidFill>
                <a:latin typeface="Arial"/>
                <a:cs typeface="Arial"/>
              </a:rPr>
              <a:t>brands.</a:t>
            </a:r>
            <a:endParaRPr sz="1400">
              <a:latin typeface="Arial"/>
              <a:cs typeface="Arial"/>
            </a:endParaRPr>
          </a:p>
          <a:p>
            <a:pPr marL="12700" marR="24765">
              <a:lnSpc>
                <a:spcPts val="1600"/>
              </a:lnSpc>
              <a:spcBef>
                <a:spcPts val="1130"/>
              </a:spcBef>
            </a:pPr>
            <a:r>
              <a:rPr sz="1400" spc="-40" dirty="0">
                <a:solidFill>
                  <a:srgbClr val="E2E3E4"/>
                </a:solidFill>
                <a:latin typeface="Arial"/>
                <a:cs typeface="Arial"/>
              </a:rPr>
              <a:t>We</a:t>
            </a:r>
            <a:r>
              <a:rPr sz="1400" spc="-90" dirty="0">
                <a:solidFill>
                  <a:srgbClr val="E2E3E4"/>
                </a:solidFill>
                <a:latin typeface="Arial"/>
                <a:cs typeface="Arial"/>
              </a:rPr>
              <a:t> </a:t>
            </a:r>
            <a:r>
              <a:rPr sz="1400" spc="-20" dirty="0">
                <a:solidFill>
                  <a:srgbClr val="E2E3E4"/>
                </a:solidFill>
                <a:latin typeface="Arial"/>
                <a:cs typeface="Arial"/>
              </a:rPr>
              <a:t>confidently</a:t>
            </a:r>
            <a:r>
              <a:rPr sz="1400" spc="-90" dirty="0">
                <a:solidFill>
                  <a:srgbClr val="E2E3E4"/>
                </a:solidFill>
                <a:latin typeface="Arial"/>
                <a:cs typeface="Arial"/>
              </a:rPr>
              <a:t> </a:t>
            </a:r>
            <a:r>
              <a:rPr sz="1400" spc="-35" dirty="0">
                <a:solidFill>
                  <a:srgbClr val="E2E3E4"/>
                </a:solidFill>
                <a:latin typeface="Arial"/>
                <a:cs typeface="Arial"/>
              </a:rPr>
              <a:t>venture</a:t>
            </a:r>
            <a:r>
              <a:rPr sz="1400" spc="-90" dirty="0">
                <a:solidFill>
                  <a:srgbClr val="E2E3E4"/>
                </a:solidFill>
                <a:latin typeface="Arial"/>
                <a:cs typeface="Arial"/>
              </a:rPr>
              <a:t> </a:t>
            </a:r>
            <a:r>
              <a:rPr sz="1400" dirty="0">
                <a:solidFill>
                  <a:srgbClr val="E2E3E4"/>
                </a:solidFill>
                <a:latin typeface="Arial"/>
                <a:cs typeface="Arial"/>
              </a:rPr>
              <a:t>into</a:t>
            </a:r>
            <a:r>
              <a:rPr sz="1400" spc="-90" dirty="0">
                <a:solidFill>
                  <a:srgbClr val="E2E3E4"/>
                </a:solidFill>
                <a:latin typeface="Arial"/>
                <a:cs typeface="Arial"/>
              </a:rPr>
              <a:t> </a:t>
            </a:r>
            <a:r>
              <a:rPr sz="1400" spc="-40" dirty="0">
                <a:solidFill>
                  <a:srgbClr val="E2E3E4"/>
                </a:solidFill>
                <a:latin typeface="Arial"/>
                <a:cs typeface="Arial"/>
              </a:rPr>
              <a:t>new</a:t>
            </a:r>
            <a:r>
              <a:rPr sz="1400" spc="-90" dirty="0">
                <a:solidFill>
                  <a:srgbClr val="E2E3E4"/>
                </a:solidFill>
                <a:latin typeface="Arial"/>
                <a:cs typeface="Arial"/>
              </a:rPr>
              <a:t> </a:t>
            </a:r>
            <a:r>
              <a:rPr sz="1400" spc="-50" dirty="0">
                <a:solidFill>
                  <a:srgbClr val="E2E3E4"/>
                </a:solidFill>
                <a:latin typeface="Arial"/>
                <a:cs typeface="Arial"/>
              </a:rPr>
              <a:t>markets,</a:t>
            </a:r>
            <a:r>
              <a:rPr sz="1400" spc="-90" dirty="0">
                <a:solidFill>
                  <a:srgbClr val="E2E3E4"/>
                </a:solidFill>
                <a:latin typeface="Arial"/>
                <a:cs typeface="Arial"/>
              </a:rPr>
              <a:t> </a:t>
            </a:r>
            <a:r>
              <a:rPr sz="1400" spc="-35" dirty="0">
                <a:solidFill>
                  <a:srgbClr val="E2E3E4"/>
                </a:solidFill>
                <a:latin typeface="Arial"/>
                <a:cs typeface="Arial"/>
              </a:rPr>
              <a:t>industries  </a:t>
            </a:r>
            <a:r>
              <a:rPr sz="1400" spc="-20" dirty="0">
                <a:solidFill>
                  <a:srgbClr val="E2E3E4"/>
                </a:solidFill>
                <a:latin typeface="Arial"/>
                <a:cs typeface="Arial"/>
              </a:rPr>
              <a:t>and</a:t>
            </a:r>
            <a:r>
              <a:rPr sz="1400" spc="-110" dirty="0">
                <a:solidFill>
                  <a:srgbClr val="E2E3E4"/>
                </a:solidFill>
                <a:latin typeface="Arial"/>
                <a:cs typeface="Arial"/>
              </a:rPr>
              <a:t> </a:t>
            </a:r>
            <a:r>
              <a:rPr sz="1400" spc="-35" dirty="0">
                <a:solidFill>
                  <a:srgbClr val="E2E3E4"/>
                </a:solidFill>
                <a:latin typeface="Arial"/>
                <a:cs typeface="Arial"/>
              </a:rPr>
              <a:t>initiatives</a:t>
            </a:r>
            <a:r>
              <a:rPr sz="1400" spc="-110" dirty="0">
                <a:solidFill>
                  <a:srgbClr val="E2E3E4"/>
                </a:solidFill>
                <a:latin typeface="Arial"/>
                <a:cs typeface="Arial"/>
              </a:rPr>
              <a:t> </a:t>
            </a:r>
            <a:r>
              <a:rPr sz="1400" spc="-10" dirty="0">
                <a:solidFill>
                  <a:srgbClr val="E2E3E4"/>
                </a:solidFill>
                <a:latin typeface="Arial"/>
                <a:cs typeface="Arial"/>
              </a:rPr>
              <a:t>with</a:t>
            </a:r>
            <a:r>
              <a:rPr sz="1400" spc="-110" dirty="0">
                <a:solidFill>
                  <a:srgbClr val="E2E3E4"/>
                </a:solidFill>
                <a:latin typeface="Arial"/>
                <a:cs typeface="Arial"/>
              </a:rPr>
              <a:t> </a:t>
            </a:r>
            <a:r>
              <a:rPr sz="1400" spc="-30" dirty="0">
                <a:solidFill>
                  <a:srgbClr val="E2E3E4"/>
                </a:solidFill>
                <a:latin typeface="Arial"/>
                <a:cs typeface="Arial"/>
              </a:rPr>
              <a:t>entrepreneurial</a:t>
            </a:r>
            <a:r>
              <a:rPr sz="1400" spc="-110"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31635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technica</a:t>
            </a:r>
            <a:r>
              <a:rPr sz="1200" dirty="0">
                <a:solidFill>
                  <a:srgbClr val="B8BABC"/>
                </a:solidFill>
                <a:latin typeface="Arial"/>
                <a:cs typeface="Arial"/>
              </a:rPr>
              <a:t>l</a:t>
            </a:r>
            <a:r>
              <a:rPr sz="1200" spc="-70" dirty="0">
                <a:solidFill>
                  <a:srgbClr val="B8BABC"/>
                </a:solidFill>
                <a:latin typeface="Arial"/>
                <a:cs typeface="Arial"/>
              </a:rPr>
              <a:t> </a:t>
            </a:r>
            <a:r>
              <a:rPr sz="1200" spc="-25" dirty="0">
                <a:solidFill>
                  <a:srgbClr val="B8BABC"/>
                </a:solidFill>
                <a:latin typeface="Lucida Sans"/>
                <a:cs typeface="Lucida Sans"/>
              </a:rPr>
              <a:t>descriptor</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75160" y="2704224"/>
            <a:ext cx="93980" cy="129539"/>
          </a:xfrm>
          <a:custGeom>
            <a:avLst/>
            <a:gdLst/>
            <a:ahLst/>
            <a:cxnLst/>
            <a:rect l="l" t="t" r="r" b="b"/>
            <a:pathLst>
              <a:path w="93979" h="129539">
                <a:moveTo>
                  <a:pt x="46151" y="32537"/>
                </a:moveTo>
                <a:lnTo>
                  <a:pt x="33947" y="32537"/>
                </a:lnTo>
                <a:lnTo>
                  <a:pt x="28028" y="33870"/>
                </a:lnTo>
                <a:lnTo>
                  <a:pt x="850" y="68072"/>
                </a:lnTo>
                <a:lnTo>
                  <a:pt x="0" y="86588"/>
                </a:lnTo>
                <a:lnTo>
                  <a:pt x="850" y="92760"/>
                </a:lnTo>
                <a:lnTo>
                  <a:pt x="28320" y="127927"/>
                </a:lnTo>
                <a:lnTo>
                  <a:pt x="34366" y="129260"/>
                </a:lnTo>
                <a:lnTo>
                  <a:pt x="47282" y="129260"/>
                </a:lnTo>
                <a:lnTo>
                  <a:pt x="52704" y="128168"/>
                </a:lnTo>
                <a:lnTo>
                  <a:pt x="62318" y="123774"/>
                </a:lnTo>
                <a:lnTo>
                  <a:pt x="66192" y="120192"/>
                </a:lnTo>
                <a:lnTo>
                  <a:pt x="69151" y="115214"/>
                </a:lnTo>
                <a:lnTo>
                  <a:pt x="93510" y="115214"/>
                </a:lnTo>
                <a:lnTo>
                  <a:pt x="93510" y="110413"/>
                </a:lnTo>
                <a:lnTo>
                  <a:pt x="43548" y="110413"/>
                </a:lnTo>
                <a:lnTo>
                  <a:pt x="40208" y="109562"/>
                </a:lnTo>
                <a:lnTo>
                  <a:pt x="25242" y="84518"/>
                </a:lnTo>
                <a:lnTo>
                  <a:pt x="25253" y="76923"/>
                </a:lnTo>
                <a:lnTo>
                  <a:pt x="43319" y="51562"/>
                </a:lnTo>
                <a:lnTo>
                  <a:pt x="93510" y="51562"/>
                </a:lnTo>
                <a:lnTo>
                  <a:pt x="93510" y="46228"/>
                </a:lnTo>
                <a:lnTo>
                  <a:pt x="67906" y="46228"/>
                </a:lnTo>
                <a:lnTo>
                  <a:pt x="65074" y="41719"/>
                </a:lnTo>
                <a:lnTo>
                  <a:pt x="61188" y="38315"/>
                </a:lnTo>
                <a:lnTo>
                  <a:pt x="51346" y="33693"/>
                </a:lnTo>
                <a:lnTo>
                  <a:pt x="46151" y="32537"/>
                </a:lnTo>
                <a:close/>
              </a:path>
              <a:path w="93979" h="129539">
                <a:moveTo>
                  <a:pt x="93510" y="115214"/>
                </a:moveTo>
                <a:lnTo>
                  <a:pt x="69507" y="115214"/>
                </a:lnTo>
                <a:lnTo>
                  <a:pt x="69507" y="126949"/>
                </a:lnTo>
                <a:lnTo>
                  <a:pt x="93510" y="126949"/>
                </a:lnTo>
                <a:lnTo>
                  <a:pt x="93510" y="115214"/>
                </a:lnTo>
                <a:close/>
              </a:path>
              <a:path w="93979" h="129539">
                <a:moveTo>
                  <a:pt x="93510" y="51562"/>
                </a:moveTo>
                <a:lnTo>
                  <a:pt x="51612" y="51562"/>
                </a:lnTo>
                <a:lnTo>
                  <a:pt x="55054" y="52400"/>
                </a:lnTo>
                <a:lnTo>
                  <a:pt x="60502" y="55714"/>
                </a:lnTo>
                <a:lnTo>
                  <a:pt x="69151" y="76923"/>
                </a:lnTo>
                <a:lnTo>
                  <a:pt x="69151" y="84518"/>
                </a:lnTo>
                <a:lnTo>
                  <a:pt x="51612" y="110413"/>
                </a:lnTo>
                <a:lnTo>
                  <a:pt x="93510" y="110413"/>
                </a:lnTo>
                <a:lnTo>
                  <a:pt x="93510" y="51562"/>
                </a:lnTo>
                <a:close/>
              </a:path>
              <a:path w="93979" h="129539">
                <a:moveTo>
                  <a:pt x="93510" y="0"/>
                </a:moveTo>
                <a:lnTo>
                  <a:pt x="68275" y="0"/>
                </a:lnTo>
                <a:lnTo>
                  <a:pt x="68275" y="46228"/>
                </a:lnTo>
                <a:lnTo>
                  <a:pt x="93510" y="46228"/>
                </a:lnTo>
                <a:lnTo>
                  <a:pt x="93510" y="0"/>
                </a:lnTo>
                <a:close/>
              </a:path>
            </a:pathLst>
          </a:custGeom>
          <a:solidFill>
            <a:srgbClr val="FFFFFF"/>
          </a:solidFill>
        </p:spPr>
        <p:txBody>
          <a:bodyPr wrap="square" lIns="0" tIns="0" rIns="0" bIns="0" rtlCol="0"/>
          <a:lstStyle/>
          <a:p>
            <a:endParaRPr/>
          </a:p>
        </p:txBody>
      </p:sp>
      <p:sp>
        <p:nvSpPr>
          <p:cNvPr id="8" name="object 8"/>
          <p:cNvSpPr/>
          <p:nvPr/>
        </p:nvSpPr>
        <p:spPr>
          <a:xfrm>
            <a:off x="9281131" y="2703464"/>
            <a:ext cx="39370" cy="44450"/>
          </a:xfrm>
          <a:custGeom>
            <a:avLst/>
            <a:gdLst/>
            <a:ahLst/>
            <a:cxnLst/>
            <a:rect l="l" t="t" r="r" b="b"/>
            <a:pathLst>
              <a:path w="39370" h="44450">
                <a:moveTo>
                  <a:pt x="23431" y="0"/>
                </a:moveTo>
                <a:lnTo>
                  <a:pt x="16814" y="0"/>
                </a:lnTo>
                <a:lnTo>
                  <a:pt x="14160" y="546"/>
                </a:lnTo>
                <a:lnTo>
                  <a:pt x="0" y="25120"/>
                </a:lnTo>
                <a:lnTo>
                  <a:pt x="469" y="28079"/>
                </a:lnTo>
                <a:lnTo>
                  <a:pt x="16738" y="43980"/>
                </a:lnTo>
                <a:lnTo>
                  <a:pt x="24866" y="43980"/>
                </a:lnTo>
                <a:lnTo>
                  <a:pt x="28841" y="42786"/>
                </a:lnTo>
                <a:lnTo>
                  <a:pt x="35140" y="38011"/>
                </a:lnTo>
                <a:lnTo>
                  <a:pt x="18059" y="37960"/>
                </a:lnTo>
                <a:lnTo>
                  <a:pt x="16078" y="37579"/>
                </a:lnTo>
                <a:lnTo>
                  <a:pt x="7175" y="25958"/>
                </a:lnTo>
                <a:lnTo>
                  <a:pt x="7226" y="24117"/>
                </a:lnTo>
                <a:lnTo>
                  <a:pt x="38747" y="24117"/>
                </a:lnTo>
                <a:lnTo>
                  <a:pt x="38861" y="21564"/>
                </a:lnTo>
                <a:lnTo>
                  <a:pt x="38620" y="18872"/>
                </a:lnTo>
                <a:lnTo>
                  <a:pt x="38443" y="17995"/>
                </a:lnTo>
                <a:lnTo>
                  <a:pt x="7226" y="17995"/>
                </a:lnTo>
                <a:lnTo>
                  <a:pt x="7327" y="16370"/>
                </a:lnTo>
                <a:lnTo>
                  <a:pt x="17487" y="6121"/>
                </a:lnTo>
                <a:lnTo>
                  <a:pt x="33639" y="6121"/>
                </a:lnTo>
                <a:lnTo>
                  <a:pt x="33464" y="5841"/>
                </a:lnTo>
                <a:lnTo>
                  <a:pt x="31483" y="3873"/>
                </a:lnTo>
                <a:lnTo>
                  <a:pt x="26542" y="774"/>
                </a:lnTo>
                <a:lnTo>
                  <a:pt x="23431" y="0"/>
                </a:lnTo>
                <a:close/>
              </a:path>
              <a:path w="39370" h="44450">
                <a:moveTo>
                  <a:pt x="38087" y="29730"/>
                </a:moveTo>
                <a:lnTo>
                  <a:pt x="31254" y="29730"/>
                </a:lnTo>
                <a:lnTo>
                  <a:pt x="30645" y="32499"/>
                </a:lnTo>
                <a:lnTo>
                  <a:pt x="29425" y="34569"/>
                </a:lnTo>
                <a:lnTo>
                  <a:pt x="27546" y="35915"/>
                </a:lnTo>
                <a:lnTo>
                  <a:pt x="25679" y="37287"/>
                </a:lnTo>
                <a:lnTo>
                  <a:pt x="23266" y="37960"/>
                </a:lnTo>
                <a:lnTo>
                  <a:pt x="35169" y="37960"/>
                </a:lnTo>
                <a:lnTo>
                  <a:pt x="37172" y="34455"/>
                </a:lnTo>
                <a:lnTo>
                  <a:pt x="38087" y="29730"/>
                </a:lnTo>
                <a:close/>
              </a:path>
              <a:path w="39370" h="44450">
                <a:moveTo>
                  <a:pt x="33639" y="6121"/>
                </a:moveTo>
                <a:lnTo>
                  <a:pt x="21018" y="6121"/>
                </a:lnTo>
                <a:lnTo>
                  <a:pt x="22605" y="6426"/>
                </a:lnTo>
                <a:lnTo>
                  <a:pt x="25476" y="7683"/>
                </a:lnTo>
                <a:lnTo>
                  <a:pt x="31419" y="17995"/>
                </a:lnTo>
                <a:lnTo>
                  <a:pt x="38443" y="17995"/>
                </a:lnTo>
                <a:lnTo>
                  <a:pt x="37477" y="13220"/>
                </a:lnTo>
                <a:lnTo>
                  <a:pt x="36448" y="10617"/>
                </a:lnTo>
                <a:lnTo>
                  <a:pt x="33639" y="6121"/>
                </a:lnTo>
                <a:close/>
              </a:path>
            </a:pathLst>
          </a:custGeom>
          <a:solidFill>
            <a:srgbClr val="FFFFFF"/>
          </a:solidFill>
        </p:spPr>
        <p:txBody>
          <a:bodyPr wrap="square" lIns="0" tIns="0" rIns="0" bIns="0" rtlCol="0"/>
          <a:lstStyle/>
          <a:p>
            <a:endParaRPr/>
          </a:p>
        </p:txBody>
      </p:sp>
      <p:sp>
        <p:nvSpPr>
          <p:cNvPr id="9" name="object 9"/>
          <p:cNvSpPr txBox="1"/>
          <p:nvPr/>
        </p:nvSpPr>
        <p:spPr>
          <a:xfrm>
            <a:off x="3161290" y="4032279"/>
            <a:ext cx="1866900" cy="417195"/>
          </a:xfrm>
          <a:prstGeom prst="rect">
            <a:avLst/>
          </a:prstGeom>
        </p:spPr>
        <p:txBody>
          <a:bodyPr vert="horz" wrap="square" lIns="0" tIns="0" rIns="0" bIns="0" rtlCol="0">
            <a:spAutoFit/>
          </a:bodyPr>
          <a:lstStyle/>
          <a:p>
            <a:pPr marL="12700" marR="5080">
              <a:lnSpc>
                <a:spcPct val="113599"/>
              </a:lnSpc>
            </a:pPr>
            <a:r>
              <a:rPr sz="1100" spc="-30" dirty="0">
                <a:solidFill>
                  <a:srgbClr val="58595B"/>
                </a:solidFill>
                <a:latin typeface="Arial"/>
                <a:cs typeface="Arial"/>
              </a:rPr>
              <a:t>We</a:t>
            </a:r>
            <a:r>
              <a:rPr sz="1100" spc="-85" dirty="0">
                <a:solidFill>
                  <a:srgbClr val="58595B"/>
                </a:solidFill>
                <a:latin typeface="Arial"/>
                <a:cs typeface="Arial"/>
              </a:rPr>
              <a:t> </a:t>
            </a:r>
            <a:r>
              <a:rPr sz="1100" spc="-30" dirty="0">
                <a:solidFill>
                  <a:srgbClr val="58595B"/>
                </a:solidFill>
                <a:latin typeface="Arial"/>
                <a:cs typeface="Arial"/>
              </a:rPr>
              <a:t>invest</a:t>
            </a:r>
            <a:r>
              <a:rPr sz="1100" spc="-85" dirty="0">
                <a:solidFill>
                  <a:srgbClr val="58595B"/>
                </a:solidFill>
                <a:latin typeface="Arial"/>
                <a:cs typeface="Arial"/>
              </a:rPr>
              <a:t> </a:t>
            </a:r>
            <a:r>
              <a:rPr sz="1100" spc="-25" dirty="0">
                <a:solidFill>
                  <a:srgbClr val="58595B"/>
                </a:solidFill>
                <a:latin typeface="Arial"/>
                <a:cs typeface="Arial"/>
              </a:rPr>
              <a:t>in,</a:t>
            </a:r>
            <a:r>
              <a:rPr sz="1100" spc="-85" dirty="0">
                <a:solidFill>
                  <a:srgbClr val="58595B"/>
                </a:solidFill>
                <a:latin typeface="Arial"/>
                <a:cs typeface="Arial"/>
              </a:rPr>
              <a:t> </a:t>
            </a:r>
            <a:r>
              <a:rPr sz="1100" spc="5" dirty="0">
                <a:solidFill>
                  <a:srgbClr val="58595B"/>
                </a:solidFill>
                <a:latin typeface="Arial"/>
                <a:cs typeface="Arial"/>
              </a:rPr>
              <a:t>support</a:t>
            </a:r>
            <a:r>
              <a:rPr sz="1100" spc="-85" dirty="0">
                <a:solidFill>
                  <a:srgbClr val="58595B"/>
                </a:solidFill>
                <a:latin typeface="Arial"/>
                <a:cs typeface="Arial"/>
              </a:rPr>
              <a:t> </a:t>
            </a:r>
            <a:r>
              <a:rPr sz="1100" spc="-15" dirty="0">
                <a:solidFill>
                  <a:srgbClr val="58595B"/>
                </a:solidFill>
                <a:latin typeface="Arial"/>
                <a:cs typeface="Arial"/>
              </a:rPr>
              <a:t>and</a:t>
            </a:r>
            <a:r>
              <a:rPr sz="1100" spc="-85" dirty="0">
                <a:solidFill>
                  <a:srgbClr val="58595B"/>
                </a:solidFill>
                <a:latin typeface="Arial"/>
                <a:cs typeface="Arial"/>
              </a:rPr>
              <a:t> </a:t>
            </a:r>
            <a:r>
              <a:rPr sz="1100" spc="-5" dirty="0">
                <a:solidFill>
                  <a:srgbClr val="58595B"/>
                </a:solidFill>
                <a:latin typeface="Arial"/>
                <a:cs typeface="Arial"/>
              </a:rPr>
              <a:t>grow  </a:t>
            </a:r>
            <a:r>
              <a:rPr sz="1100" spc="-45" dirty="0">
                <a:solidFill>
                  <a:srgbClr val="58595B"/>
                </a:solidFill>
                <a:latin typeface="Arial"/>
                <a:cs typeface="Arial"/>
              </a:rPr>
              <a:t>successful </a:t>
            </a:r>
            <a:r>
              <a:rPr sz="1100" spc="-40" dirty="0">
                <a:solidFill>
                  <a:srgbClr val="58595B"/>
                </a:solidFill>
                <a:latin typeface="Arial"/>
                <a:cs typeface="Arial"/>
              </a:rPr>
              <a:t>business</a:t>
            </a:r>
            <a:r>
              <a:rPr sz="1100" spc="-155" dirty="0">
                <a:solidFill>
                  <a:srgbClr val="58595B"/>
                </a:solidFill>
                <a:latin typeface="Arial"/>
                <a:cs typeface="Arial"/>
              </a:rPr>
              <a:t> </a:t>
            </a:r>
            <a:r>
              <a:rPr sz="1100" spc="-40" dirty="0">
                <a:solidFill>
                  <a:srgbClr val="58595B"/>
                </a:solidFill>
                <a:latin typeface="Arial"/>
                <a:cs typeface="Arial"/>
              </a:rPr>
              <a:t>ventures.</a:t>
            </a:r>
            <a:endParaRPr sz="1100">
              <a:latin typeface="Arial"/>
              <a:cs typeface="Arial"/>
            </a:endParaRPr>
          </a:p>
        </p:txBody>
      </p:sp>
      <p:sp>
        <p:nvSpPr>
          <p:cNvPr id="10" name="object 10"/>
          <p:cNvSpPr txBox="1"/>
          <p:nvPr/>
        </p:nvSpPr>
        <p:spPr>
          <a:xfrm>
            <a:off x="674258" y="3093550"/>
            <a:ext cx="2470150" cy="367030"/>
          </a:xfrm>
          <a:prstGeom prst="rect">
            <a:avLst/>
          </a:prstGeom>
        </p:spPr>
        <p:txBody>
          <a:bodyPr vert="horz" wrap="square" lIns="0" tIns="0" rIns="0" bIns="0" rtlCol="0">
            <a:spAutoFit/>
          </a:bodyPr>
          <a:lstStyle/>
          <a:p>
            <a:pPr marL="12700">
              <a:lnSpc>
                <a:spcPct val="100000"/>
              </a:lnSpc>
              <a:tabLst>
                <a:tab pos="1353820" algn="l"/>
              </a:tabLst>
            </a:pPr>
            <a:r>
              <a:rPr sz="2300" spc="-125" dirty="0">
                <a:solidFill>
                  <a:srgbClr val="E2E3E4"/>
                </a:solidFill>
                <a:latin typeface="Cambria"/>
                <a:cs typeface="Cambria"/>
              </a:rPr>
              <a:t>W</a:t>
            </a:r>
            <a:r>
              <a:rPr sz="2300" spc="15" dirty="0">
                <a:solidFill>
                  <a:srgbClr val="E2E3E4"/>
                </a:solidFill>
                <a:latin typeface="Cambria"/>
                <a:cs typeface="Cambria"/>
              </a:rPr>
              <a:t>e</a:t>
            </a:r>
            <a:r>
              <a:rPr sz="2300" spc="-70" dirty="0">
                <a:solidFill>
                  <a:srgbClr val="E2E3E4"/>
                </a:solidFill>
                <a:latin typeface="Cambria"/>
                <a:cs typeface="Cambria"/>
              </a:rPr>
              <a:t> </a:t>
            </a:r>
            <a:r>
              <a:rPr sz="2300" spc="-50" dirty="0">
                <a:solidFill>
                  <a:srgbClr val="E2E3E4"/>
                </a:solidFill>
                <a:latin typeface="Cambria"/>
                <a:cs typeface="Cambria"/>
              </a:rPr>
              <a:t>b</a:t>
            </a:r>
            <a:r>
              <a:rPr sz="2300" spc="75" dirty="0">
                <a:solidFill>
                  <a:srgbClr val="E2E3E4"/>
                </a:solidFill>
                <a:latin typeface="Cambria"/>
                <a:cs typeface="Cambria"/>
              </a:rPr>
              <a:t>u</a:t>
            </a:r>
            <a:r>
              <a:rPr sz="2300" spc="-10" dirty="0">
                <a:solidFill>
                  <a:srgbClr val="E2E3E4"/>
                </a:solidFill>
                <a:latin typeface="Cambria"/>
                <a:cs typeface="Cambria"/>
              </a:rPr>
              <a:t>i</a:t>
            </a:r>
            <a:r>
              <a:rPr sz="2300" spc="-70" dirty="0">
                <a:solidFill>
                  <a:srgbClr val="E2E3E4"/>
                </a:solidFill>
                <a:latin typeface="Cambria"/>
                <a:cs typeface="Cambria"/>
              </a:rPr>
              <a:t>l</a:t>
            </a:r>
            <a:r>
              <a:rPr sz="2300" spc="5" dirty="0">
                <a:solidFill>
                  <a:srgbClr val="E2E3E4"/>
                </a:solidFill>
                <a:latin typeface="Cambria"/>
                <a:cs typeface="Cambria"/>
              </a:rPr>
              <a:t>d</a:t>
            </a:r>
            <a:r>
              <a:rPr sz="2300" spc="-85" dirty="0">
                <a:solidFill>
                  <a:srgbClr val="E2E3E4"/>
                </a:solidFill>
                <a:latin typeface="Cambria"/>
                <a:cs typeface="Cambria"/>
              </a:rPr>
              <a:t>:</a:t>
            </a:r>
            <a:r>
              <a:rPr sz="2300" dirty="0">
                <a:solidFill>
                  <a:srgbClr val="E2E3E4"/>
                </a:solidFill>
                <a:latin typeface="Cambria"/>
                <a:cs typeface="Cambria"/>
              </a:rPr>
              <a:t>	</a:t>
            </a:r>
            <a:r>
              <a:rPr sz="2300" spc="-120" dirty="0">
                <a:solidFill>
                  <a:srgbClr val="D71920"/>
                </a:solidFill>
                <a:latin typeface="Cambria"/>
                <a:cs typeface="Cambria"/>
              </a:rPr>
              <a:t>V</a:t>
            </a:r>
            <a:r>
              <a:rPr sz="2300" spc="20" dirty="0">
                <a:solidFill>
                  <a:srgbClr val="D71920"/>
                </a:solidFill>
                <a:latin typeface="Cambria"/>
                <a:cs typeface="Cambria"/>
              </a:rPr>
              <a:t>e</a:t>
            </a:r>
            <a:r>
              <a:rPr sz="2300" spc="-15" dirty="0">
                <a:solidFill>
                  <a:srgbClr val="D71920"/>
                </a:solidFill>
                <a:latin typeface="Cambria"/>
                <a:cs typeface="Cambria"/>
              </a:rPr>
              <a:t>n</a:t>
            </a:r>
            <a:r>
              <a:rPr sz="2300" spc="15" dirty="0">
                <a:solidFill>
                  <a:srgbClr val="D71920"/>
                </a:solidFill>
                <a:latin typeface="Cambria"/>
                <a:cs typeface="Cambria"/>
              </a:rPr>
              <a:t>t</a:t>
            </a:r>
            <a:r>
              <a:rPr sz="2300" spc="75" dirty="0">
                <a:solidFill>
                  <a:srgbClr val="D71920"/>
                </a:solidFill>
                <a:latin typeface="Cambria"/>
                <a:cs typeface="Cambria"/>
              </a:rPr>
              <a:t>u</a:t>
            </a:r>
            <a:r>
              <a:rPr sz="2300" spc="-195" dirty="0">
                <a:solidFill>
                  <a:srgbClr val="D71920"/>
                </a:solidFill>
                <a:latin typeface="Cambria"/>
                <a:cs typeface="Cambria"/>
              </a:rPr>
              <a:t>r</a:t>
            </a:r>
            <a:r>
              <a:rPr sz="2300" spc="-5" dirty="0">
                <a:solidFill>
                  <a:srgbClr val="D71920"/>
                </a:solidFill>
                <a:latin typeface="Cambria"/>
                <a:cs typeface="Cambria"/>
              </a:rPr>
              <a:t>e</a:t>
            </a:r>
            <a:r>
              <a:rPr sz="2300" spc="-30" dirty="0">
                <a:solidFill>
                  <a:srgbClr val="D71920"/>
                </a:solidFill>
                <a:latin typeface="Cambria"/>
                <a:cs typeface="Cambria"/>
              </a:rPr>
              <a:t>s</a:t>
            </a:r>
            <a:endParaRPr sz="2300">
              <a:latin typeface="Cambria"/>
              <a:cs typeface="Cambria"/>
            </a:endParaRPr>
          </a:p>
        </p:txBody>
      </p:sp>
      <p:sp>
        <p:nvSpPr>
          <p:cNvPr id="11" name="object 11"/>
          <p:cNvSpPr/>
          <p:nvPr/>
        </p:nvSpPr>
        <p:spPr>
          <a:xfrm>
            <a:off x="2028239" y="2911692"/>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935729" cy="0"/>
          </a:xfrm>
          <a:custGeom>
            <a:avLst/>
            <a:gdLst/>
            <a:ahLst/>
            <a:cxnLst/>
            <a:rect l="l" t="t" r="r" b="b"/>
            <a:pathLst>
              <a:path w="3935729">
                <a:moveTo>
                  <a:pt x="0" y="0"/>
                </a:moveTo>
                <a:lnTo>
                  <a:pt x="3935590" y="0"/>
                </a:lnTo>
              </a:path>
            </a:pathLst>
          </a:custGeom>
          <a:ln w="6350">
            <a:solidFill>
              <a:srgbClr val="C9CACC"/>
            </a:solidFill>
          </a:ln>
        </p:spPr>
        <p:txBody>
          <a:bodyPr wrap="square" lIns="0" tIns="0" rIns="0" bIns="0" rtlCol="0"/>
          <a:lstStyle/>
          <a:p>
            <a:endParaRPr/>
          </a:p>
        </p:txBody>
      </p:sp>
      <p:sp>
        <p:nvSpPr>
          <p:cNvPr id="13" name="object 13"/>
          <p:cNvSpPr/>
          <p:nvPr/>
        </p:nvSpPr>
        <p:spPr>
          <a:xfrm>
            <a:off x="3066350" y="3483889"/>
            <a:ext cx="0" cy="916305"/>
          </a:xfrm>
          <a:custGeom>
            <a:avLst/>
            <a:gdLst/>
            <a:ahLst/>
            <a:cxnLst/>
            <a:rect l="l" t="t" r="r" b="b"/>
            <a:pathLst>
              <a:path h="916304">
                <a:moveTo>
                  <a:pt x="0" y="0"/>
                </a:moveTo>
                <a:lnTo>
                  <a:pt x="0" y="915695"/>
                </a:lnTo>
              </a:path>
            </a:pathLst>
          </a:custGeom>
          <a:ln w="3175">
            <a:solidFill>
              <a:srgbClr val="D71920"/>
            </a:solidFill>
          </a:ln>
        </p:spPr>
        <p:txBody>
          <a:bodyPr wrap="square" lIns="0" tIns="0" rIns="0" bIns="0" rtlCol="0"/>
          <a:lstStyle/>
          <a:p>
            <a:endParaRPr/>
          </a:p>
        </p:txBody>
      </p:sp>
      <p:sp>
        <p:nvSpPr>
          <p:cNvPr id="14" name="object 14"/>
          <p:cNvSpPr txBox="1"/>
          <p:nvPr/>
        </p:nvSpPr>
        <p:spPr>
          <a:xfrm>
            <a:off x="2015539" y="1154528"/>
            <a:ext cx="3884929" cy="1544955"/>
          </a:xfrm>
          <a:prstGeom prst="rect">
            <a:avLst/>
          </a:prstGeom>
        </p:spPr>
        <p:txBody>
          <a:bodyPr vert="horz" wrap="square" lIns="0" tIns="0" rIns="0" bIns="0" rtlCol="0">
            <a:spAutoFit/>
          </a:bodyPr>
          <a:lstStyle/>
          <a:p>
            <a:pPr marL="12700" marR="200025">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financial</a:t>
            </a:r>
            <a:r>
              <a:rPr sz="1400" spc="-95" dirty="0">
                <a:solidFill>
                  <a:srgbClr val="E2E3E4"/>
                </a:solidFill>
                <a:latin typeface="Arial"/>
                <a:cs typeface="Arial"/>
              </a:rPr>
              <a:t> </a:t>
            </a:r>
            <a:r>
              <a:rPr sz="1400" spc="-20" dirty="0">
                <a:solidFill>
                  <a:srgbClr val="E2E3E4"/>
                </a:solidFill>
                <a:latin typeface="Arial"/>
                <a:cs typeface="Arial"/>
              </a:rPr>
              <a:t>capital</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50" dirty="0">
                <a:solidFill>
                  <a:srgbClr val="E2E3E4"/>
                </a:solidFill>
                <a:latin typeface="Arial"/>
                <a:cs typeface="Arial"/>
              </a:rPr>
              <a:t>ventures  </a:t>
            </a:r>
            <a:r>
              <a:rPr sz="1400" spc="-10" dirty="0">
                <a:solidFill>
                  <a:srgbClr val="E2E3E4"/>
                </a:solidFill>
                <a:latin typeface="Arial"/>
                <a:cs typeface="Arial"/>
              </a:rPr>
              <a:t>that </a:t>
            </a:r>
            <a:r>
              <a:rPr sz="1400" spc="-70" dirty="0">
                <a:solidFill>
                  <a:srgbClr val="E2E3E4"/>
                </a:solidFill>
                <a:latin typeface="Arial"/>
                <a:cs typeface="Arial"/>
              </a:rPr>
              <a:t>have</a:t>
            </a:r>
            <a:r>
              <a:rPr sz="1400" spc="-215" dirty="0">
                <a:solidFill>
                  <a:srgbClr val="E2E3E4"/>
                </a:solidFill>
                <a:latin typeface="Arial"/>
                <a:cs typeface="Arial"/>
              </a:rPr>
              <a:t> </a:t>
            </a:r>
            <a:r>
              <a:rPr sz="1400" spc="-20" dirty="0">
                <a:solidFill>
                  <a:srgbClr val="E2E3E4"/>
                </a:solidFill>
                <a:latin typeface="Arial"/>
                <a:cs typeface="Arial"/>
              </a:rPr>
              <a:t>potential.</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dirty="0">
                <a:solidFill>
                  <a:srgbClr val="E2E3E4"/>
                </a:solidFill>
                <a:latin typeface="Arial"/>
                <a:cs typeface="Arial"/>
              </a:rPr>
              <a:t>joint</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with</a:t>
            </a:r>
            <a:r>
              <a:rPr sz="1400" spc="-100" dirty="0">
                <a:solidFill>
                  <a:srgbClr val="E2E3E4"/>
                </a:solidFill>
                <a:latin typeface="Arial"/>
                <a:cs typeface="Arial"/>
              </a:rPr>
              <a:t> </a:t>
            </a:r>
            <a:r>
              <a:rPr sz="1400" spc="-25" dirty="0">
                <a:solidFill>
                  <a:srgbClr val="E2E3E4"/>
                </a:solidFill>
                <a:latin typeface="Arial"/>
                <a:cs typeface="Arial"/>
              </a:rPr>
              <a:t>partners</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25" dirty="0">
                <a:solidFill>
                  <a:srgbClr val="E2E3E4"/>
                </a:solidFill>
                <a:latin typeface="Arial"/>
                <a:cs typeface="Arial"/>
              </a:rPr>
              <a:t>will</a:t>
            </a:r>
            <a:r>
              <a:rPr sz="1400" spc="-100" dirty="0">
                <a:solidFill>
                  <a:srgbClr val="E2E3E4"/>
                </a:solidFill>
                <a:latin typeface="Arial"/>
                <a:cs typeface="Arial"/>
              </a:rPr>
              <a:t> </a:t>
            </a:r>
            <a:r>
              <a:rPr sz="1400" dirty="0">
                <a:solidFill>
                  <a:srgbClr val="E2E3E4"/>
                </a:solidFill>
                <a:latin typeface="Arial"/>
                <a:cs typeface="Arial"/>
              </a:rPr>
              <a:t>bring  </a:t>
            </a:r>
            <a:r>
              <a:rPr sz="1400" spc="-55" dirty="0">
                <a:solidFill>
                  <a:srgbClr val="E2E3E4"/>
                </a:solidFill>
                <a:latin typeface="Arial"/>
                <a:cs typeface="Arial"/>
              </a:rPr>
              <a:t>synergies</a:t>
            </a:r>
            <a:r>
              <a:rPr sz="1400" spc="-105" dirty="0">
                <a:solidFill>
                  <a:srgbClr val="E2E3E4"/>
                </a:solidFill>
                <a:latin typeface="Arial"/>
                <a:cs typeface="Arial"/>
              </a:rPr>
              <a:t> </a:t>
            </a:r>
            <a:r>
              <a:rPr sz="1400" spc="35" dirty="0">
                <a:solidFill>
                  <a:srgbClr val="E2E3E4"/>
                </a:solidFill>
                <a:latin typeface="Arial"/>
                <a:cs typeface="Arial"/>
              </a:rPr>
              <a:t>to</a:t>
            </a:r>
            <a:r>
              <a:rPr sz="1400" spc="-105" dirty="0">
                <a:solidFill>
                  <a:srgbClr val="E2E3E4"/>
                </a:solidFill>
                <a:latin typeface="Arial"/>
                <a:cs typeface="Arial"/>
              </a:rPr>
              <a:t> </a:t>
            </a:r>
            <a:r>
              <a:rPr sz="1400" spc="-10" dirty="0">
                <a:solidFill>
                  <a:srgbClr val="E2E3E4"/>
                </a:solidFill>
                <a:latin typeface="Arial"/>
                <a:cs typeface="Arial"/>
              </a:rPr>
              <a:t>our</a:t>
            </a:r>
            <a:r>
              <a:rPr sz="1400" spc="-105" dirty="0">
                <a:solidFill>
                  <a:srgbClr val="E2E3E4"/>
                </a:solidFill>
                <a:latin typeface="Arial"/>
                <a:cs typeface="Arial"/>
              </a:rPr>
              <a:t> </a:t>
            </a:r>
            <a:r>
              <a:rPr sz="1400" spc="-40" dirty="0">
                <a:solidFill>
                  <a:srgbClr val="E2E3E4"/>
                </a:solidFill>
                <a:latin typeface="Arial"/>
                <a:cs typeface="Arial"/>
              </a:rPr>
              <a:t>house</a:t>
            </a:r>
            <a:r>
              <a:rPr sz="1400" spc="-105" dirty="0">
                <a:solidFill>
                  <a:srgbClr val="E2E3E4"/>
                </a:solidFill>
                <a:latin typeface="Arial"/>
                <a:cs typeface="Arial"/>
              </a:rPr>
              <a:t> </a:t>
            </a:r>
            <a:r>
              <a:rPr sz="1400" spc="10" dirty="0">
                <a:solidFill>
                  <a:srgbClr val="E2E3E4"/>
                </a:solidFill>
                <a:latin typeface="Arial"/>
                <a:cs typeface="Arial"/>
              </a:rPr>
              <a:t>of</a:t>
            </a:r>
            <a:r>
              <a:rPr sz="1400" spc="-105" dirty="0">
                <a:solidFill>
                  <a:srgbClr val="E2E3E4"/>
                </a:solidFill>
                <a:latin typeface="Arial"/>
                <a:cs typeface="Arial"/>
              </a:rPr>
              <a:t> </a:t>
            </a:r>
            <a:r>
              <a:rPr sz="1400" spc="-35" dirty="0">
                <a:solidFill>
                  <a:srgbClr val="E2E3E4"/>
                </a:solidFill>
                <a:latin typeface="Arial"/>
                <a:cs typeface="Arial"/>
              </a:rPr>
              <a:t>brands.</a:t>
            </a:r>
            <a:endParaRPr sz="1400">
              <a:latin typeface="Arial"/>
              <a:cs typeface="Arial"/>
            </a:endParaRPr>
          </a:p>
          <a:p>
            <a:pPr marL="12700" marR="24765">
              <a:lnSpc>
                <a:spcPts val="1600"/>
              </a:lnSpc>
              <a:spcBef>
                <a:spcPts val="1130"/>
              </a:spcBef>
            </a:pPr>
            <a:r>
              <a:rPr sz="1400" spc="-40" dirty="0">
                <a:solidFill>
                  <a:srgbClr val="E2E3E4"/>
                </a:solidFill>
                <a:latin typeface="Arial"/>
                <a:cs typeface="Arial"/>
              </a:rPr>
              <a:t>We</a:t>
            </a:r>
            <a:r>
              <a:rPr sz="1400" spc="-90" dirty="0">
                <a:solidFill>
                  <a:srgbClr val="E2E3E4"/>
                </a:solidFill>
                <a:latin typeface="Arial"/>
                <a:cs typeface="Arial"/>
              </a:rPr>
              <a:t> </a:t>
            </a:r>
            <a:r>
              <a:rPr sz="1400" spc="-20" dirty="0">
                <a:solidFill>
                  <a:srgbClr val="E2E3E4"/>
                </a:solidFill>
                <a:latin typeface="Arial"/>
                <a:cs typeface="Arial"/>
              </a:rPr>
              <a:t>confidently</a:t>
            </a:r>
            <a:r>
              <a:rPr sz="1400" spc="-90" dirty="0">
                <a:solidFill>
                  <a:srgbClr val="E2E3E4"/>
                </a:solidFill>
                <a:latin typeface="Arial"/>
                <a:cs typeface="Arial"/>
              </a:rPr>
              <a:t> </a:t>
            </a:r>
            <a:r>
              <a:rPr sz="1400" spc="-35" dirty="0">
                <a:solidFill>
                  <a:srgbClr val="E2E3E4"/>
                </a:solidFill>
                <a:latin typeface="Arial"/>
                <a:cs typeface="Arial"/>
              </a:rPr>
              <a:t>venture</a:t>
            </a:r>
            <a:r>
              <a:rPr sz="1400" spc="-90" dirty="0">
                <a:solidFill>
                  <a:srgbClr val="E2E3E4"/>
                </a:solidFill>
                <a:latin typeface="Arial"/>
                <a:cs typeface="Arial"/>
              </a:rPr>
              <a:t> </a:t>
            </a:r>
            <a:r>
              <a:rPr sz="1400" dirty="0">
                <a:solidFill>
                  <a:srgbClr val="E2E3E4"/>
                </a:solidFill>
                <a:latin typeface="Arial"/>
                <a:cs typeface="Arial"/>
              </a:rPr>
              <a:t>into</a:t>
            </a:r>
            <a:r>
              <a:rPr sz="1400" spc="-90" dirty="0">
                <a:solidFill>
                  <a:srgbClr val="E2E3E4"/>
                </a:solidFill>
                <a:latin typeface="Arial"/>
                <a:cs typeface="Arial"/>
              </a:rPr>
              <a:t> </a:t>
            </a:r>
            <a:r>
              <a:rPr sz="1400" spc="-40" dirty="0">
                <a:solidFill>
                  <a:srgbClr val="E2E3E4"/>
                </a:solidFill>
                <a:latin typeface="Arial"/>
                <a:cs typeface="Arial"/>
              </a:rPr>
              <a:t>new</a:t>
            </a:r>
            <a:r>
              <a:rPr sz="1400" spc="-90" dirty="0">
                <a:solidFill>
                  <a:srgbClr val="E2E3E4"/>
                </a:solidFill>
                <a:latin typeface="Arial"/>
                <a:cs typeface="Arial"/>
              </a:rPr>
              <a:t> </a:t>
            </a:r>
            <a:r>
              <a:rPr sz="1400" spc="-50" dirty="0">
                <a:solidFill>
                  <a:srgbClr val="E2E3E4"/>
                </a:solidFill>
                <a:latin typeface="Arial"/>
                <a:cs typeface="Arial"/>
              </a:rPr>
              <a:t>markets,</a:t>
            </a:r>
            <a:r>
              <a:rPr sz="1400" spc="-90" dirty="0">
                <a:solidFill>
                  <a:srgbClr val="E2E3E4"/>
                </a:solidFill>
                <a:latin typeface="Arial"/>
                <a:cs typeface="Arial"/>
              </a:rPr>
              <a:t> </a:t>
            </a:r>
            <a:r>
              <a:rPr sz="1400" spc="-35" dirty="0">
                <a:solidFill>
                  <a:srgbClr val="E2E3E4"/>
                </a:solidFill>
                <a:latin typeface="Arial"/>
                <a:cs typeface="Arial"/>
              </a:rPr>
              <a:t>industries  </a:t>
            </a:r>
            <a:r>
              <a:rPr sz="1400" spc="-20" dirty="0">
                <a:solidFill>
                  <a:srgbClr val="E2E3E4"/>
                </a:solidFill>
                <a:latin typeface="Arial"/>
                <a:cs typeface="Arial"/>
              </a:rPr>
              <a:t>and</a:t>
            </a:r>
            <a:r>
              <a:rPr sz="1400" spc="-110" dirty="0">
                <a:solidFill>
                  <a:srgbClr val="E2E3E4"/>
                </a:solidFill>
                <a:latin typeface="Arial"/>
                <a:cs typeface="Arial"/>
              </a:rPr>
              <a:t> </a:t>
            </a:r>
            <a:r>
              <a:rPr sz="1400" spc="-35" dirty="0">
                <a:solidFill>
                  <a:srgbClr val="E2E3E4"/>
                </a:solidFill>
                <a:latin typeface="Arial"/>
                <a:cs typeface="Arial"/>
              </a:rPr>
              <a:t>initiatives</a:t>
            </a:r>
            <a:r>
              <a:rPr sz="1400" spc="-110" dirty="0">
                <a:solidFill>
                  <a:srgbClr val="E2E3E4"/>
                </a:solidFill>
                <a:latin typeface="Arial"/>
                <a:cs typeface="Arial"/>
              </a:rPr>
              <a:t> </a:t>
            </a:r>
            <a:r>
              <a:rPr sz="1400" spc="-10" dirty="0">
                <a:solidFill>
                  <a:srgbClr val="E2E3E4"/>
                </a:solidFill>
                <a:latin typeface="Arial"/>
                <a:cs typeface="Arial"/>
              </a:rPr>
              <a:t>with</a:t>
            </a:r>
            <a:r>
              <a:rPr sz="1400" spc="-110" dirty="0">
                <a:solidFill>
                  <a:srgbClr val="E2E3E4"/>
                </a:solidFill>
                <a:latin typeface="Arial"/>
                <a:cs typeface="Arial"/>
              </a:rPr>
              <a:t> </a:t>
            </a:r>
            <a:r>
              <a:rPr sz="1400" spc="-30" dirty="0">
                <a:solidFill>
                  <a:srgbClr val="E2E3E4"/>
                </a:solidFill>
                <a:latin typeface="Arial"/>
                <a:cs typeface="Arial"/>
              </a:rPr>
              <a:t>entrepreneurial</a:t>
            </a:r>
            <a:r>
              <a:rPr sz="1400" spc="-110"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42683" y="2561380"/>
            <a:ext cx="179070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00" dirty="0">
                <a:solidFill>
                  <a:srgbClr val="58595B"/>
                </a:solidFill>
                <a:latin typeface="Times New Roman"/>
                <a:cs typeface="Times New Roman"/>
              </a:rPr>
              <a:t> </a:t>
            </a:r>
            <a:r>
              <a:rPr sz="2300" spc="-30" dirty="0">
                <a:solidFill>
                  <a:srgbClr val="58595B"/>
                </a:solidFill>
                <a:latin typeface="Cambria"/>
                <a:cs typeface="Cambria"/>
              </a:rPr>
              <a:t>promise</a:t>
            </a:r>
            <a:endParaRPr sz="2300">
              <a:latin typeface="Cambria"/>
              <a:cs typeface="Cambria"/>
            </a:endParaRPr>
          </a:p>
        </p:txBody>
      </p:sp>
      <p:sp>
        <p:nvSpPr>
          <p:cNvPr id="3" name="object 3"/>
          <p:cNvSpPr/>
          <p:nvPr/>
        </p:nvSpPr>
        <p:spPr>
          <a:xfrm>
            <a:off x="899036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25" y="2565361"/>
            <a:ext cx="0" cy="414020"/>
          </a:xfrm>
          <a:custGeom>
            <a:avLst/>
            <a:gdLst/>
            <a:ahLst/>
            <a:cxnLst/>
            <a:rect l="l" t="t" r="r" b="b"/>
            <a:pathLst>
              <a:path h="414019">
                <a:moveTo>
                  <a:pt x="0" y="0"/>
                </a:moveTo>
                <a:lnTo>
                  <a:pt x="0" y="414019"/>
                </a:lnTo>
              </a:path>
            </a:pathLst>
          </a:custGeom>
          <a:ln w="43713">
            <a:solidFill>
              <a:srgbClr val="FFFFFF"/>
            </a:solidFill>
          </a:ln>
        </p:spPr>
        <p:txBody>
          <a:bodyPr wrap="square" lIns="0" tIns="0" rIns="0" bIns="0" rtlCol="0"/>
          <a:lstStyle/>
          <a:p>
            <a:endParaRPr/>
          </a:p>
        </p:txBody>
      </p:sp>
      <p:sp>
        <p:nvSpPr>
          <p:cNvPr id="5" name="object 5"/>
          <p:cNvSpPr/>
          <p:nvPr/>
        </p:nvSpPr>
        <p:spPr>
          <a:xfrm>
            <a:off x="899036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77" y="2565158"/>
            <a:ext cx="0" cy="414020"/>
          </a:xfrm>
          <a:custGeom>
            <a:avLst/>
            <a:gdLst/>
            <a:ahLst/>
            <a:cxnLst/>
            <a:rect l="l" t="t" r="r" b="b"/>
            <a:pathLst>
              <a:path h="414019">
                <a:moveTo>
                  <a:pt x="0" y="0"/>
                </a:moveTo>
                <a:lnTo>
                  <a:pt x="0" y="413664"/>
                </a:lnTo>
              </a:path>
            </a:pathLst>
          </a:custGeom>
          <a:ln w="43713">
            <a:solidFill>
              <a:srgbClr val="FFFFFF"/>
            </a:solidFill>
          </a:ln>
        </p:spPr>
        <p:txBody>
          <a:bodyPr wrap="square" lIns="0" tIns="0" rIns="0" bIns="0" rtlCol="0"/>
          <a:lstStyle/>
          <a:p>
            <a:endParaRPr/>
          </a:p>
        </p:txBody>
      </p:sp>
      <p:sp>
        <p:nvSpPr>
          <p:cNvPr id="7" name="object 7"/>
          <p:cNvSpPr/>
          <p:nvPr/>
        </p:nvSpPr>
        <p:spPr>
          <a:xfrm>
            <a:off x="9151973" y="2679094"/>
            <a:ext cx="163830" cy="221615"/>
          </a:xfrm>
          <a:custGeom>
            <a:avLst/>
            <a:gdLst/>
            <a:ahLst/>
            <a:cxnLst/>
            <a:rect l="l" t="t" r="r" b="b"/>
            <a:pathLst>
              <a:path w="163829" h="221614">
                <a:moveTo>
                  <a:pt x="41960" y="4343"/>
                </a:moveTo>
                <a:lnTo>
                  <a:pt x="0" y="4343"/>
                </a:lnTo>
                <a:lnTo>
                  <a:pt x="0" y="221170"/>
                </a:lnTo>
                <a:lnTo>
                  <a:pt x="44119" y="221170"/>
                </a:lnTo>
                <a:lnTo>
                  <a:pt x="44119" y="145072"/>
                </a:lnTo>
                <a:lnTo>
                  <a:pt x="144778" y="145072"/>
                </a:lnTo>
                <a:lnTo>
                  <a:pt x="145859" y="143814"/>
                </a:lnTo>
                <a:lnTo>
                  <a:pt x="150000" y="137871"/>
                </a:lnTo>
                <a:lnTo>
                  <a:pt x="151017" y="136055"/>
                </a:lnTo>
                <a:lnTo>
                  <a:pt x="74053" y="136055"/>
                </a:lnTo>
                <a:lnTo>
                  <a:pt x="68046" y="134632"/>
                </a:lnTo>
                <a:lnTo>
                  <a:pt x="43230" y="97840"/>
                </a:lnTo>
                <a:lnTo>
                  <a:pt x="42557" y="91541"/>
                </a:lnTo>
                <a:lnTo>
                  <a:pt x="42617" y="77897"/>
                </a:lnTo>
                <a:lnTo>
                  <a:pt x="57734" y="40741"/>
                </a:lnTo>
                <a:lnTo>
                  <a:pt x="73533" y="33248"/>
                </a:lnTo>
                <a:lnTo>
                  <a:pt x="150471" y="33248"/>
                </a:lnTo>
                <a:lnTo>
                  <a:pt x="149919" y="32239"/>
                </a:lnTo>
                <a:lnTo>
                  <a:pt x="145707" y="26098"/>
                </a:lnTo>
                <a:lnTo>
                  <a:pt x="144631" y="24841"/>
                </a:lnTo>
                <a:lnTo>
                  <a:pt x="41960" y="24841"/>
                </a:lnTo>
                <a:lnTo>
                  <a:pt x="41960" y="4343"/>
                </a:lnTo>
                <a:close/>
              </a:path>
              <a:path w="163829" h="221614">
                <a:moveTo>
                  <a:pt x="144778" y="145072"/>
                </a:moveTo>
                <a:lnTo>
                  <a:pt x="44754" y="145072"/>
                </a:lnTo>
                <a:lnTo>
                  <a:pt x="49067" y="150623"/>
                </a:lnTo>
                <a:lnTo>
                  <a:pt x="85587" y="168616"/>
                </a:lnTo>
                <a:lnTo>
                  <a:pt x="92900" y="168998"/>
                </a:lnTo>
                <a:lnTo>
                  <a:pt x="101462" y="168568"/>
                </a:lnTo>
                <a:lnTo>
                  <a:pt x="141164" y="149275"/>
                </a:lnTo>
                <a:lnTo>
                  <a:pt x="144778" y="145072"/>
                </a:lnTo>
                <a:close/>
              </a:path>
              <a:path w="163829" h="221614">
                <a:moveTo>
                  <a:pt x="150471" y="33248"/>
                </a:moveTo>
                <a:lnTo>
                  <a:pt x="87807" y="33248"/>
                </a:lnTo>
                <a:lnTo>
                  <a:pt x="93764" y="34747"/>
                </a:lnTo>
                <a:lnTo>
                  <a:pt x="103492" y="40741"/>
                </a:lnTo>
                <a:lnTo>
                  <a:pt x="119205" y="77897"/>
                </a:lnTo>
                <a:lnTo>
                  <a:pt x="119291" y="91541"/>
                </a:lnTo>
                <a:lnTo>
                  <a:pt x="118668" y="97840"/>
                </a:lnTo>
                <a:lnTo>
                  <a:pt x="116192" y="110286"/>
                </a:lnTo>
                <a:lnTo>
                  <a:pt x="114071" y="115735"/>
                </a:lnTo>
                <a:lnTo>
                  <a:pt x="111061" y="120370"/>
                </a:lnTo>
                <a:lnTo>
                  <a:pt x="108064" y="125044"/>
                </a:lnTo>
                <a:lnTo>
                  <a:pt x="104127" y="128816"/>
                </a:lnTo>
                <a:lnTo>
                  <a:pt x="94399" y="134632"/>
                </a:lnTo>
                <a:lnTo>
                  <a:pt x="88328" y="136055"/>
                </a:lnTo>
                <a:lnTo>
                  <a:pt x="151017" y="136055"/>
                </a:lnTo>
                <a:lnTo>
                  <a:pt x="163139" y="94360"/>
                </a:lnTo>
                <a:lnTo>
                  <a:pt x="163410" y="86360"/>
                </a:lnTo>
                <a:lnTo>
                  <a:pt x="163139" y="77897"/>
                </a:lnTo>
                <a:lnTo>
                  <a:pt x="153547" y="38869"/>
                </a:lnTo>
                <a:lnTo>
                  <a:pt x="150471" y="33248"/>
                </a:lnTo>
                <a:close/>
              </a:path>
              <a:path w="163829" h="221614">
                <a:moveTo>
                  <a:pt x="90411" y="0"/>
                </a:moveTo>
                <a:lnTo>
                  <a:pt x="51731" y="13592"/>
                </a:lnTo>
                <a:lnTo>
                  <a:pt x="42557" y="24841"/>
                </a:lnTo>
                <a:lnTo>
                  <a:pt x="144631" y="24841"/>
                </a:lnTo>
                <a:lnTo>
                  <a:pt x="108042" y="1787"/>
                </a:lnTo>
                <a:lnTo>
                  <a:pt x="90411" y="0"/>
                </a:lnTo>
                <a:close/>
              </a:path>
            </a:pathLst>
          </a:custGeom>
          <a:solidFill>
            <a:srgbClr val="FFFFFF"/>
          </a:solidFill>
        </p:spPr>
        <p:txBody>
          <a:bodyPr wrap="square" lIns="0" tIns="0" rIns="0" bIns="0" rtlCol="0"/>
          <a:lstStyle/>
          <a:p>
            <a:endParaRPr/>
          </a:p>
        </p:txBody>
      </p:sp>
      <p:sp>
        <p:nvSpPr>
          <p:cNvPr id="8" name="object 8"/>
          <p:cNvSpPr/>
          <p:nvPr/>
        </p:nvSpPr>
        <p:spPr>
          <a:xfrm>
            <a:off x="9333694" y="2654355"/>
            <a:ext cx="38735" cy="75565"/>
          </a:xfrm>
          <a:custGeom>
            <a:avLst/>
            <a:gdLst/>
            <a:ahLst/>
            <a:cxnLst/>
            <a:rect l="l" t="t" r="r" b="b"/>
            <a:pathLst>
              <a:path w="38734" h="75564">
                <a:moveTo>
                  <a:pt x="11379" y="1905"/>
                </a:moveTo>
                <a:lnTo>
                  <a:pt x="0" y="1905"/>
                </a:lnTo>
                <a:lnTo>
                  <a:pt x="0" y="75476"/>
                </a:lnTo>
                <a:lnTo>
                  <a:pt x="12090" y="75476"/>
                </a:lnTo>
                <a:lnTo>
                  <a:pt x="12090" y="38011"/>
                </a:lnTo>
                <a:lnTo>
                  <a:pt x="12572" y="33807"/>
                </a:lnTo>
                <a:lnTo>
                  <a:pt x="21343" y="17424"/>
                </a:lnTo>
                <a:lnTo>
                  <a:pt x="11379" y="17424"/>
                </a:lnTo>
                <a:lnTo>
                  <a:pt x="11379" y="1905"/>
                </a:lnTo>
                <a:close/>
              </a:path>
              <a:path w="38734" h="75564">
                <a:moveTo>
                  <a:pt x="32156" y="0"/>
                </a:moveTo>
                <a:lnTo>
                  <a:pt x="26746" y="1346"/>
                </a:lnTo>
                <a:lnTo>
                  <a:pt x="18199" y="7023"/>
                </a:lnTo>
                <a:lnTo>
                  <a:pt x="14604" y="11442"/>
                </a:lnTo>
                <a:lnTo>
                  <a:pt x="11658" y="17424"/>
                </a:lnTo>
                <a:lnTo>
                  <a:pt x="21343" y="17424"/>
                </a:lnTo>
                <a:lnTo>
                  <a:pt x="22910" y="16319"/>
                </a:lnTo>
                <a:lnTo>
                  <a:pt x="29730" y="13665"/>
                </a:lnTo>
                <a:lnTo>
                  <a:pt x="33870" y="13004"/>
                </a:lnTo>
                <a:lnTo>
                  <a:pt x="38709" y="13004"/>
                </a:lnTo>
                <a:lnTo>
                  <a:pt x="38709" y="190"/>
                </a:lnTo>
                <a:lnTo>
                  <a:pt x="32156"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651"/>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748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p:nvPr/>
        </p:nvSpPr>
        <p:spPr>
          <a:xfrm>
            <a:off x="2028239" y="2911692"/>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0" name="object 10"/>
          <p:cNvSpPr/>
          <p:nvPr/>
        </p:nvSpPr>
        <p:spPr>
          <a:xfrm>
            <a:off x="2028239" y="3628854"/>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1" name="object 11"/>
          <p:cNvSpPr txBox="1"/>
          <p:nvPr/>
        </p:nvSpPr>
        <p:spPr>
          <a:xfrm>
            <a:off x="2015539" y="1154527"/>
            <a:ext cx="4605655" cy="443865"/>
          </a:xfrm>
          <a:prstGeom prst="rect">
            <a:avLst/>
          </a:prstGeom>
        </p:spPr>
        <p:txBody>
          <a:bodyPr vert="horz" wrap="square" lIns="0" tIns="0" rIns="0" bIns="0" rtlCol="0">
            <a:spAutoFit/>
          </a:bodyPr>
          <a:lstStyle/>
          <a:p>
            <a:pPr marL="12700" marR="5080">
              <a:lnSpc>
                <a:spcPts val="1600"/>
              </a:lnSpc>
            </a:pPr>
            <a:r>
              <a:rPr sz="1400" dirty="0">
                <a:solidFill>
                  <a:srgbClr val="58595B"/>
                </a:solidFill>
                <a:latin typeface="Arial"/>
                <a:cs typeface="Arial"/>
              </a:rPr>
              <a:t>Our</a:t>
            </a:r>
            <a:r>
              <a:rPr sz="1400" spc="-95" dirty="0">
                <a:solidFill>
                  <a:srgbClr val="58595B"/>
                </a:solidFill>
                <a:latin typeface="Arial"/>
                <a:cs typeface="Arial"/>
              </a:rPr>
              <a:t> </a:t>
            </a:r>
            <a:r>
              <a:rPr sz="1400" spc="-50" dirty="0">
                <a:solidFill>
                  <a:srgbClr val="58595B"/>
                </a:solidFill>
                <a:latin typeface="Arial"/>
                <a:cs typeface="Arial"/>
              </a:rPr>
              <a:t>passion</a:t>
            </a:r>
            <a:r>
              <a:rPr sz="1400" spc="-95" dirty="0">
                <a:solidFill>
                  <a:srgbClr val="58595B"/>
                </a:solidFill>
                <a:latin typeface="Arial"/>
                <a:cs typeface="Arial"/>
              </a:rPr>
              <a:t> </a:t>
            </a:r>
            <a:r>
              <a:rPr sz="1400" spc="-5" dirty="0">
                <a:solidFill>
                  <a:srgbClr val="58595B"/>
                </a:solidFill>
                <a:latin typeface="Arial"/>
                <a:cs typeface="Arial"/>
              </a:rPr>
              <a:t>for</a:t>
            </a:r>
            <a:r>
              <a:rPr sz="1400" spc="-95" dirty="0">
                <a:solidFill>
                  <a:srgbClr val="58595B"/>
                </a:solidFill>
                <a:latin typeface="Arial"/>
                <a:cs typeface="Arial"/>
              </a:rPr>
              <a:t> </a:t>
            </a:r>
            <a:r>
              <a:rPr sz="1400" spc="-60" dirty="0">
                <a:solidFill>
                  <a:srgbClr val="58595B"/>
                </a:solidFill>
                <a:latin typeface="Arial"/>
                <a:cs typeface="Arial"/>
              </a:rPr>
              <a:t>business,</a:t>
            </a:r>
            <a:r>
              <a:rPr sz="1400" spc="-95" dirty="0">
                <a:solidFill>
                  <a:srgbClr val="58595B"/>
                </a:solidFill>
                <a:latin typeface="Arial"/>
                <a:cs typeface="Arial"/>
              </a:rPr>
              <a:t> </a:t>
            </a:r>
            <a:r>
              <a:rPr sz="1400" spc="-25" dirty="0">
                <a:solidFill>
                  <a:srgbClr val="58595B"/>
                </a:solidFill>
                <a:latin typeface="Arial"/>
                <a:cs typeface="Arial"/>
              </a:rPr>
              <a:t>performance</a:t>
            </a:r>
            <a:r>
              <a:rPr sz="1400" spc="-95" dirty="0">
                <a:solidFill>
                  <a:srgbClr val="58595B"/>
                </a:solidFill>
                <a:latin typeface="Arial"/>
                <a:cs typeface="Arial"/>
              </a:rPr>
              <a:t> </a:t>
            </a:r>
            <a:r>
              <a:rPr sz="1400" spc="-20" dirty="0">
                <a:solidFill>
                  <a:srgbClr val="58595B"/>
                </a:solidFill>
                <a:latin typeface="Arial"/>
                <a:cs typeface="Arial"/>
              </a:rPr>
              <a:t>and</a:t>
            </a:r>
            <a:r>
              <a:rPr sz="1400" spc="-95" dirty="0">
                <a:solidFill>
                  <a:srgbClr val="58595B"/>
                </a:solidFill>
                <a:latin typeface="Arial"/>
                <a:cs typeface="Arial"/>
              </a:rPr>
              <a:t> </a:t>
            </a:r>
            <a:r>
              <a:rPr sz="1400" spc="-80" dirty="0">
                <a:solidFill>
                  <a:srgbClr val="58595B"/>
                </a:solidFill>
                <a:latin typeface="Arial"/>
                <a:cs typeface="Arial"/>
              </a:rPr>
              <a:t>success</a:t>
            </a:r>
            <a:r>
              <a:rPr sz="1400" spc="-100" dirty="0">
                <a:solidFill>
                  <a:srgbClr val="58595B"/>
                </a:solidFill>
                <a:latin typeface="Arial"/>
                <a:cs typeface="Arial"/>
              </a:rPr>
              <a:t> </a:t>
            </a:r>
            <a:r>
              <a:rPr sz="1400" spc="-50" dirty="0">
                <a:solidFill>
                  <a:srgbClr val="D71920"/>
                </a:solidFill>
                <a:latin typeface="Arial"/>
                <a:cs typeface="Arial"/>
              </a:rPr>
              <a:t>energises  </a:t>
            </a:r>
            <a:r>
              <a:rPr sz="1400" spc="-10" dirty="0">
                <a:solidFill>
                  <a:srgbClr val="58595B"/>
                </a:solidFill>
                <a:latin typeface="Arial"/>
                <a:cs typeface="Arial"/>
              </a:rPr>
              <a:t>our</a:t>
            </a:r>
            <a:r>
              <a:rPr sz="1400" spc="-100" dirty="0">
                <a:solidFill>
                  <a:srgbClr val="58595B"/>
                </a:solidFill>
                <a:latin typeface="Arial"/>
                <a:cs typeface="Arial"/>
              </a:rPr>
              <a:t> </a:t>
            </a:r>
            <a:r>
              <a:rPr sz="1400" spc="-50" dirty="0">
                <a:solidFill>
                  <a:srgbClr val="58595B"/>
                </a:solidFill>
                <a:latin typeface="Arial"/>
                <a:cs typeface="Arial"/>
              </a:rPr>
              <a:t>ventures,</a:t>
            </a:r>
            <a:r>
              <a:rPr sz="1400" spc="-100" dirty="0">
                <a:solidFill>
                  <a:srgbClr val="58595B"/>
                </a:solidFill>
                <a:latin typeface="Arial"/>
                <a:cs typeface="Arial"/>
              </a:rPr>
              <a:t> </a:t>
            </a:r>
            <a:r>
              <a:rPr sz="1400" spc="-10" dirty="0">
                <a:solidFill>
                  <a:srgbClr val="58595B"/>
                </a:solidFill>
                <a:latin typeface="Arial"/>
                <a:cs typeface="Arial"/>
              </a:rPr>
              <a:t>our</a:t>
            </a:r>
            <a:r>
              <a:rPr sz="1400" spc="-100" dirty="0">
                <a:solidFill>
                  <a:srgbClr val="58595B"/>
                </a:solidFill>
                <a:latin typeface="Arial"/>
                <a:cs typeface="Arial"/>
              </a:rPr>
              <a:t> </a:t>
            </a:r>
            <a:r>
              <a:rPr sz="1400" spc="-10" dirty="0">
                <a:solidFill>
                  <a:srgbClr val="58595B"/>
                </a:solidFill>
                <a:latin typeface="Arial"/>
                <a:cs typeface="Arial"/>
              </a:rPr>
              <a:t>people,</a:t>
            </a:r>
            <a:r>
              <a:rPr sz="1400" spc="-100" dirty="0">
                <a:solidFill>
                  <a:srgbClr val="58595B"/>
                </a:solidFill>
                <a:latin typeface="Arial"/>
                <a:cs typeface="Arial"/>
              </a:rPr>
              <a:t> </a:t>
            </a:r>
            <a:r>
              <a:rPr sz="1400" spc="-20" dirty="0">
                <a:solidFill>
                  <a:srgbClr val="58595B"/>
                </a:solidFill>
                <a:latin typeface="Arial"/>
                <a:cs typeface="Arial"/>
              </a:rPr>
              <a:t>and</a:t>
            </a:r>
            <a:r>
              <a:rPr sz="1400" spc="-100" dirty="0">
                <a:solidFill>
                  <a:srgbClr val="58595B"/>
                </a:solidFill>
                <a:latin typeface="Arial"/>
                <a:cs typeface="Arial"/>
              </a:rPr>
              <a:t> </a:t>
            </a:r>
            <a:r>
              <a:rPr sz="1400" dirty="0">
                <a:solidFill>
                  <a:srgbClr val="58595B"/>
                </a:solidFill>
                <a:latin typeface="Arial"/>
                <a:cs typeface="Arial"/>
              </a:rPr>
              <a:t>the</a:t>
            </a:r>
            <a:r>
              <a:rPr sz="1400" spc="-100" dirty="0">
                <a:solidFill>
                  <a:srgbClr val="58595B"/>
                </a:solidFill>
                <a:latin typeface="Arial"/>
                <a:cs typeface="Arial"/>
              </a:rPr>
              <a:t> </a:t>
            </a:r>
            <a:r>
              <a:rPr sz="1400" spc="-5" dirty="0">
                <a:solidFill>
                  <a:srgbClr val="D71920"/>
                </a:solidFill>
                <a:latin typeface="Arial"/>
                <a:cs typeface="Arial"/>
              </a:rPr>
              <a:t>opportunities</a:t>
            </a:r>
            <a:r>
              <a:rPr sz="1400" spc="-105" dirty="0">
                <a:solidFill>
                  <a:srgbClr val="D71920"/>
                </a:solidFill>
                <a:latin typeface="Arial"/>
                <a:cs typeface="Arial"/>
              </a:rPr>
              <a:t> </a:t>
            </a:r>
            <a:r>
              <a:rPr sz="1400" spc="-35" dirty="0">
                <a:solidFill>
                  <a:srgbClr val="58595B"/>
                </a:solidFill>
                <a:latin typeface="Arial"/>
                <a:cs typeface="Arial"/>
              </a:rPr>
              <a:t>we</a:t>
            </a:r>
            <a:r>
              <a:rPr sz="1400" spc="-100" dirty="0">
                <a:solidFill>
                  <a:srgbClr val="58595B"/>
                </a:solidFill>
                <a:latin typeface="Arial"/>
                <a:cs typeface="Arial"/>
              </a:rPr>
              <a:t> </a:t>
            </a:r>
            <a:r>
              <a:rPr sz="1400" spc="-45" dirty="0">
                <a:solidFill>
                  <a:srgbClr val="58595B"/>
                </a:solidFill>
                <a:latin typeface="Arial"/>
                <a:cs typeface="Arial"/>
              </a:rPr>
              <a:t>invest</a:t>
            </a:r>
            <a:r>
              <a:rPr sz="1400" spc="-100" dirty="0">
                <a:solidFill>
                  <a:srgbClr val="58595B"/>
                </a:solidFill>
                <a:latin typeface="Arial"/>
                <a:cs typeface="Arial"/>
              </a:rPr>
              <a:t> </a:t>
            </a:r>
            <a:r>
              <a:rPr sz="1400" spc="-35" dirty="0">
                <a:solidFill>
                  <a:srgbClr val="58595B"/>
                </a:solidFill>
                <a:latin typeface="Arial"/>
                <a:cs typeface="Arial"/>
              </a:rPr>
              <a:t>in.</a:t>
            </a:r>
            <a:endParaRPr sz="1400">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651"/>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748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p:nvPr/>
        </p:nvSpPr>
        <p:spPr>
          <a:xfrm>
            <a:off x="2028239" y="2911692"/>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0" name="object 10"/>
          <p:cNvSpPr/>
          <p:nvPr/>
        </p:nvSpPr>
        <p:spPr>
          <a:xfrm>
            <a:off x="2028239" y="3628854"/>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1" name="object 11"/>
          <p:cNvSpPr txBox="1"/>
          <p:nvPr/>
        </p:nvSpPr>
        <p:spPr>
          <a:xfrm>
            <a:off x="2015539" y="1154527"/>
            <a:ext cx="4606290" cy="994410"/>
          </a:xfrm>
          <a:prstGeom prst="rect">
            <a:avLst/>
          </a:prstGeom>
        </p:spPr>
        <p:txBody>
          <a:bodyPr vert="horz" wrap="square" lIns="0" tIns="0" rIns="0" bIns="0" rtlCol="0">
            <a:spAutoFit/>
          </a:bodyPr>
          <a:lstStyle/>
          <a:p>
            <a:pPr marL="12700" marR="5080">
              <a:lnSpc>
                <a:spcPts val="1600"/>
              </a:lnSpc>
            </a:pPr>
            <a:r>
              <a:rPr sz="1400" dirty="0">
                <a:solidFill>
                  <a:srgbClr val="E2E3E4"/>
                </a:solidFill>
                <a:latin typeface="Arial"/>
                <a:cs typeface="Arial"/>
              </a:rPr>
              <a:t>Our</a:t>
            </a:r>
            <a:r>
              <a:rPr sz="1400" spc="-95" dirty="0">
                <a:solidFill>
                  <a:srgbClr val="E2E3E4"/>
                </a:solidFill>
                <a:latin typeface="Arial"/>
                <a:cs typeface="Arial"/>
              </a:rPr>
              <a:t> </a:t>
            </a:r>
            <a:r>
              <a:rPr sz="1400" spc="-50" dirty="0">
                <a:solidFill>
                  <a:srgbClr val="E2E3E4"/>
                </a:solidFill>
                <a:latin typeface="Arial"/>
                <a:cs typeface="Arial"/>
              </a:rPr>
              <a:t>passion</a:t>
            </a:r>
            <a:r>
              <a:rPr sz="1400" spc="-95" dirty="0">
                <a:solidFill>
                  <a:srgbClr val="E2E3E4"/>
                </a:solidFill>
                <a:latin typeface="Arial"/>
                <a:cs typeface="Arial"/>
              </a:rPr>
              <a:t> </a:t>
            </a:r>
            <a:r>
              <a:rPr sz="1400" spc="-5" dirty="0">
                <a:solidFill>
                  <a:srgbClr val="E2E3E4"/>
                </a:solidFill>
                <a:latin typeface="Arial"/>
                <a:cs typeface="Arial"/>
              </a:rPr>
              <a:t>for</a:t>
            </a:r>
            <a:r>
              <a:rPr sz="1400" spc="-95" dirty="0">
                <a:solidFill>
                  <a:srgbClr val="E2E3E4"/>
                </a:solidFill>
                <a:latin typeface="Arial"/>
                <a:cs typeface="Arial"/>
              </a:rPr>
              <a:t> </a:t>
            </a:r>
            <a:r>
              <a:rPr sz="1400" spc="-60" dirty="0">
                <a:solidFill>
                  <a:srgbClr val="E2E3E4"/>
                </a:solidFill>
                <a:latin typeface="Arial"/>
                <a:cs typeface="Arial"/>
              </a:rPr>
              <a:t>business,</a:t>
            </a:r>
            <a:r>
              <a:rPr sz="1400" spc="-95" dirty="0">
                <a:solidFill>
                  <a:srgbClr val="E2E3E4"/>
                </a:solidFill>
                <a:latin typeface="Arial"/>
                <a:cs typeface="Arial"/>
              </a:rPr>
              <a:t> </a:t>
            </a:r>
            <a:r>
              <a:rPr sz="1400" spc="-25" dirty="0">
                <a:solidFill>
                  <a:srgbClr val="E2E3E4"/>
                </a:solidFill>
                <a:latin typeface="Arial"/>
                <a:cs typeface="Arial"/>
              </a:rPr>
              <a:t>performance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80" dirty="0">
                <a:solidFill>
                  <a:srgbClr val="E2E3E4"/>
                </a:solidFill>
                <a:latin typeface="Arial"/>
                <a:cs typeface="Arial"/>
              </a:rPr>
              <a:t>success</a:t>
            </a:r>
            <a:r>
              <a:rPr sz="1400" spc="-95" dirty="0">
                <a:solidFill>
                  <a:srgbClr val="E2E3E4"/>
                </a:solidFill>
                <a:latin typeface="Arial"/>
                <a:cs typeface="Arial"/>
              </a:rPr>
              <a:t> </a:t>
            </a:r>
            <a:r>
              <a:rPr sz="1400" spc="-50" dirty="0">
                <a:solidFill>
                  <a:srgbClr val="E2E3E4"/>
                </a:solidFill>
                <a:latin typeface="Arial"/>
                <a:cs typeface="Arial"/>
              </a:rPr>
              <a:t>energises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10"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dirty="0">
                <a:solidFill>
                  <a:srgbClr val="E2E3E4"/>
                </a:solidFill>
                <a:latin typeface="Arial"/>
                <a:cs typeface="Arial"/>
              </a:rPr>
              <a:t>the</a:t>
            </a:r>
            <a:r>
              <a:rPr sz="1400" spc="-100" dirty="0">
                <a:solidFill>
                  <a:srgbClr val="E2E3E4"/>
                </a:solidFill>
                <a:latin typeface="Arial"/>
                <a:cs typeface="Arial"/>
              </a:rPr>
              <a:t> </a:t>
            </a:r>
            <a:r>
              <a:rPr sz="1400" spc="-5" dirty="0">
                <a:solidFill>
                  <a:srgbClr val="E2E3E4"/>
                </a:solidFill>
                <a:latin typeface="Arial"/>
                <a:cs typeface="Arial"/>
              </a:rPr>
              <a:t>opportunities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35" dirty="0">
                <a:solidFill>
                  <a:srgbClr val="E2E3E4"/>
                </a:solidFill>
                <a:latin typeface="Arial"/>
                <a:cs typeface="Arial"/>
              </a:rPr>
              <a:t>in.</a:t>
            </a:r>
            <a:endParaRPr sz="1400">
              <a:latin typeface="Arial"/>
              <a:cs typeface="Arial"/>
            </a:endParaRPr>
          </a:p>
          <a:p>
            <a:pPr marL="12700" marR="22225">
              <a:lnSpc>
                <a:spcPts val="1600"/>
              </a:lnSpc>
              <a:spcBef>
                <a:spcPts val="1130"/>
              </a:spcBef>
            </a:pPr>
            <a:r>
              <a:rPr sz="1400" dirty="0">
                <a:solidFill>
                  <a:srgbClr val="58595B"/>
                </a:solidFill>
                <a:latin typeface="Arial"/>
                <a:cs typeface="Arial"/>
              </a:rPr>
              <a:t>Our</a:t>
            </a:r>
            <a:r>
              <a:rPr sz="1400" spc="-95" dirty="0">
                <a:solidFill>
                  <a:srgbClr val="58595B"/>
                </a:solidFill>
                <a:latin typeface="Arial"/>
                <a:cs typeface="Arial"/>
              </a:rPr>
              <a:t> </a:t>
            </a:r>
            <a:r>
              <a:rPr sz="1400" spc="-45" dirty="0">
                <a:solidFill>
                  <a:srgbClr val="58595B"/>
                </a:solidFill>
                <a:latin typeface="Arial"/>
                <a:cs typeface="Arial"/>
              </a:rPr>
              <a:t>vision</a:t>
            </a:r>
            <a:r>
              <a:rPr sz="1400" spc="-95" dirty="0">
                <a:solidFill>
                  <a:srgbClr val="58595B"/>
                </a:solidFill>
                <a:latin typeface="Arial"/>
                <a:cs typeface="Arial"/>
              </a:rPr>
              <a:t> </a:t>
            </a:r>
            <a:r>
              <a:rPr sz="1400" spc="-20" dirty="0">
                <a:solidFill>
                  <a:srgbClr val="58595B"/>
                </a:solidFill>
                <a:latin typeface="Arial"/>
                <a:cs typeface="Arial"/>
              </a:rPr>
              <a:t>and</a:t>
            </a:r>
            <a:r>
              <a:rPr sz="1400" spc="-95" dirty="0">
                <a:solidFill>
                  <a:srgbClr val="58595B"/>
                </a:solidFill>
                <a:latin typeface="Arial"/>
                <a:cs typeface="Arial"/>
              </a:rPr>
              <a:t> </a:t>
            </a:r>
            <a:r>
              <a:rPr sz="1400" spc="-40" dirty="0">
                <a:solidFill>
                  <a:srgbClr val="58595B"/>
                </a:solidFill>
                <a:latin typeface="Arial"/>
                <a:cs typeface="Arial"/>
              </a:rPr>
              <a:t>focus</a:t>
            </a:r>
            <a:r>
              <a:rPr sz="1400" spc="-95" dirty="0">
                <a:solidFill>
                  <a:srgbClr val="58595B"/>
                </a:solidFill>
                <a:latin typeface="Arial"/>
                <a:cs typeface="Arial"/>
              </a:rPr>
              <a:t> </a:t>
            </a:r>
            <a:r>
              <a:rPr sz="1400" spc="-50" dirty="0">
                <a:solidFill>
                  <a:srgbClr val="D71920"/>
                </a:solidFill>
                <a:latin typeface="Arial"/>
                <a:cs typeface="Arial"/>
              </a:rPr>
              <a:t>energises</a:t>
            </a:r>
            <a:r>
              <a:rPr sz="1400" spc="-95" dirty="0">
                <a:solidFill>
                  <a:srgbClr val="D71920"/>
                </a:solidFill>
                <a:latin typeface="Arial"/>
                <a:cs typeface="Arial"/>
              </a:rPr>
              <a:t> </a:t>
            </a:r>
            <a:r>
              <a:rPr sz="1400" spc="5" dirty="0">
                <a:solidFill>
                  <a:srgbClr val="58595B"/>
                </a:solidFill>
                <a:latin typeface="Arial"/>
                <a:cs typeface="Arial"/>
              </a:rPr>
              <a:t>people</a:t>
            </a:r>
            <a:r>
              <a:rPr sz="1400" spc="-95" dirty="0">
                <a:solidFill>
                  <a:srgbClr val="58595B"/>
                </a:solidFill>
                <a:latin typeface="Arial"/>
                <a:cs typeface="Arial"/>
              </a:rPr>
              <a:t> </a:t>
            </a:r>
            <a:r>
              <a:rPr sz="1400" spc="35" dirty="0">
                <a:solidFill>
                  <a:srgbClr val="58595B"/>
                </a:solidFill>
                <a:latin typeface="Arial"/>
                <a:cs typeface="Arial"/>
              </a:rPr>
              <a:t>to</a:t>
            </a:r>
            <a:r>
              <a:rPr sz="1400" spc="-95" dirty="0">
                <a:solidFill>
                  <a:srgbClr val="58595B"/>
                </a:solidFill>
                <a:latin typeface="Arial"/>
                <a:cs typeface="Arial"/>
              </a:rPr>
              <a:t> </a:t>
            </a:r>
            <a:r>
              <a:rPr sz="1400" spc="-60" dirty="0">
                <a:solidFill>
                  <a:srgbClr val="58595B"/>
                </a:solidFill>
                <a:latin typeface="Arial"/>
                <a:cs typeface="Arial"/>
              </a:rPr>
              <a:t>see</a:t>
            </a:r>
            <a:r>
              <a:rPr sz="1400" spc="-95" dirty="0">
                <a:solidFill>
                  <a:srgbClr val="58595B"/>
                </a:solidFill>
                <a:latin typeface="Arial"/>
                <a:cs typeface="Arial"/>
              </a:rPr>
              <a:t> </a:t>
            </a:r>
            <a:r>
              <a:rPr sz="1400" spc="-15" dirty="0">
                <a:solidFill>
                  <a:srgbClr val="58595B"/>
                </a:solidFill>
                <a:latin typeface="Arial"/>
                <a:cs typeface="Arial"/>
              </a:rPr>
              <a:t>beyond</a:t>
            </a:r>
            <a:r>
              <a:rPr sz="1400" spc="-95" dirty="0">
                <a:solidFill>
                  <a:srgbClr val="58595B"/>
                </a:solidFill>
                <a:latin typeface="Arial"/>
                <a:cs typeface="Arial"/>
              </a:rPr>
              <a:t> </a:t>
            </a:r>
            <a:r>
              <a:rPr sz="1400" spc="-35" dirty="0">
                <a:solidFill>
                  <a:srgbClr val="58595B"/>
                </a:solidFill>
                <a:latin typeface="Arial"/>
                <a:cs typeface="Arial"/>
              </a:rPr>
              <a:t>what</a:t>
            </a:r>
            <a:r>
              <a:rPr sz="1400" spc="-95" dirty="0">
                <a:solidFill>
                  <a:srgbClr val="58595B"/>
                </a:solidFill>
                <a:latin typeface="Arial"/>
                <a:cs typeface="Arial"/>
              </a:rPr>
              <a:t> </a:t>
            </a:r>
            <a:r>
              <a:rPr sz="1400" spc="-65" dirty="0">
                <a:solidFill>
                  <a:srgbClr val="58595B"/>
                </a:solidFill>
                <a:latin typeface="Arial"/>
                <a:cs typeface="Arial"/>
              </a:rPr>
              <a:t>is,  </a:t>
            </a:r>
            <a:r>
              <a:rPr sz="1400" spc="35" dirty="0">
                <a:solidFill>
                  <a:srgbClr val="58595B"/>
                </a:solidFill>
                <a:latin typeface="Arial"/>
                <a:cs typeface="Arial"/>
              </a:rPr>
              <a:t>to</a:t>
            </a:r>
            <a:r>
              <a:rPr sz="1400" spc="-95" dirty="0">
                <a:solidFill>
                  <a:srgbClr val="58595B"/>
                </a:solidFill>
                <a:latin typeface="Arial"/>
                <a:cs typeface="Arial"/>
              </a:rPr>
              <a:t> </a:t>
            </a:r>
            <a:r>
              <a:rPr sz="1400" spc="-35" dirty="0">
                <a:solidFill>
                  <a:srgbClr val="58595B"/>
                </a:solidFill>
                <a:latin typeface="Arial"/>
                <a:cs typeface="Arial"/>
              </a:rPr>
              <a:t>what</a:t>
            </a:r>
            <a:r>
              <a:rPr sz="1400" spc="-95" dirty="0">
                <a:solidFill>
                  <a:srgbClr val="58595B"/>
                </a:solidFill>
                <a:latin typeface="Arial"/>
                <a:cs typeface="Arial"/>
              </a:rPr>
              <a:t> </a:t>
            </a:r>
            <a:r>
              <a:rPr sz="1400" spc="-10" dirty="0">
                <a:solidFill>
                  <a:srgbClr val="58595B"/>
                </a:solidFill>
                <a:latin typeface="Arial"/>
                <a:cs typeface="Arial"/>
              </a:rPr>
              <a:t>could</a:t>
            </a:r>
            <a:r>
              <a:rPr sz="1400" spc="-95" dirty="0">
                <a:solidFill>
                  <a:srgbClr val="58595B"/>
                </a:solidFill>
                <a:latin typeface="Arial"/>
                <a:cs typeface="Arial"/>
              </a:rPr>
              <a:t> </a:t>
            </a:r>
            <a:r>
              <a:rPr sz="1400" spc="-20" dirty="0">
                <a:solidFill>
                  <a:srgbClr val="58595B"/>
                </a:solidFill>
                <a:latin typeface="Arial"/>
                <a:cs typeface="Arial"/>
              </a:rPr>
              <a:t>be,</a:t>
            </a:r>
            <a:r>
              <a:rPr sz="1400" spc="-95" dirty="0">
                <a:solidFill>
                  <a:srgbClr val="58595B"/>
                </a:solidFill>
                <a:latin typeface="Arial"/>
                <a:cs typeface="Arial"/>
              </a:rPr>
              <a:t> </a:t>
            </a:r>
            <a:r>
              <a:rPr sz="1400" dirty="0">
                <a:solidFill>
                  <a:srgbClr val="58595B"/>
                </a:solidFill>
                <a:latin typeface="Arial"/>
                <a:cs typeface="Arial"/>
              </a:rPr>
              <a:t>oppening</a:t>
            </a:r>
            <a:r>
              <a:rPr sz="1400" spc="-95" dirty="0">
                <a:solidFill>
                  <a:srgbClr val="58595B"/>
                </a:solidFill>
                <a:latin typeface="Arial"/>
                <a:cs typeface="Arial"/>
              </a:rPr>
              <a:t> </a:t>
            </a:r>
            <a:r>
              <a:rPr sz="1400" spc="20" dirty="0">
                <a:solidFill>
                  <a:srgbClr val="58595B"/>
                </a:solidFill>
                <a:latin typeface="Arial"/>
                <a:cs typeface="Arial"/>
              </a:rPr>
              <a:t>up</a:t>
            </a:r>
            <a:r>
              <a:rPr sz="1400" spc="-95" dirty="0">
                <a:solidFill>
                  <a:srgbClr val="58595B"/>
                </a:solidFill>
                <a:latin typeface="Arial"/>
                <a:cs typeface="Arial"/>
              </a:rPr>
              <a:t> </a:t>
            </a:r>
            <a:r>
              <a:rPr sz="1400" spc="-40" dirty="0">
                <a:solidFill>
                  <a:srgbClr val="58595B"/>
                </a:solidFill>
                <a:latin typeface="Arial"/>
                <a:cs typeface="Arial"/>
              </a:rPr>
              <a:t>new</a:t>
            </a:r>
            <a:r>
              <a:rPr sz="1400" spc="-100" dirty="0">
                <a:solidFill>
                  <a:srgbClr val="58595B"/>
                </a:solidFill>
                <a:latin typeface="Arial"/>
                <a:cs typeface="Arial"/>
              </a:rPr>
              <a:t> </a:t>
            </a:r>
            <a:r>
              <a:rPr sz="1400" spc="-10" dirty="0">
                <a:solidFill>
                  <a:srgbClr val="D71920"/>
                </a:solidFill>
                <a:latin typeface="Arial"/>
                <a:cs typeface="Arial"/>
              </a:rPr>
              <a:t>opportunities.</a:t>
            </a:r>
            <a:endParaRPr sz="1400">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651"/>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748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p:nvPr/>
        </p:nvSpPr>
        <p:spPr>
          <a:xfrm>
            <a:off x="2028239" y="2911692"/>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0" name="object 10"/>
          <p:cNvSpPr/>
          <p:nvPr/>
        </p:nvSpPr>
        <p:spPr>
          <a:xfrm>
            <a:off x="2028239" y="3628854"/>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1" name="object 11"/>
          <p:cNvSpPr txBox="1"/>
          <p:nvPr/>
        </p:nvSpPr>
        <p:spPr>
          <a:xfrm>
            <a:off x="2015539" y="1154527"/>
            <a:ext cx="4606290" cy="1544955"/>
          </a:xfrm>
          <a:prstGeom prst="rect">
            <a:avLst/>
          </a:prstGeom>
        </p:spPr>
        <p:txBody>
          <a:bodyPr vert="horz" wrap="square" lIns="0" tIns="0" rIns="0" bIns="0" rtlCol="0">
            <a:spAutoFit/>
          </a:bodyPr>
          <a:lstStyle/>
          <a:p>
            <a:pPr marL="12700" marR="5080">
              <a:lnSpc>
                <a:spcPts val="1600"/>
              </a:lnSpc>
            </a:pPr>
            <a:r>
              <a:rPr sz="1400" dirty="0">
                <a:solidFill>
                  <a:srgbClr val="E2E3E4"/>
                </a:solidFill>
                <a:latin typeface="Arial"/>
                <a:cs typeface="Arial"/>
              </a:rPr>
              <a:t>Our</a:t>
            </a:r>
            <a:r>
              <a:rPr sz="1400" spc="-95" dirty="0">
                <a:solidFill>
                  <a:srgbClr val="E2E3E4"/>
                </a:solidFill>
                <a:latin typeface="Arial"/>
                <a:cs typeface="Arial"/>
              </a:rPr>
              <a:t> </a:t>
            </a:r>
            <a:r>
              <a:rPr sz="1400" spc="-50" dirty="0">
                <a:solidFill>
                  <a:srgbClr val="E2E3E4"/>
                </a:solidFill>
                <a:latin typeface="Arial"/>
                <a:cs typeface="Arial"/>
              </a:rPr>
              <a:t>passion</a:t>
            </a:r>
            <a:r>
              <a:rPr sz="1400" spc="-95" dirty="0">
                <a:solidFill>
                  <a:srgbClr val="E2E3E4"/>
                </a:solidFill>
                <a:latin typeface="Arial"/>
                <a:cs typeface="Arial"/>
              </a:rPr>
              <a:t> </a:t>
            </a:r>
            <a:r>
              <a:rPr sz="1400" spc="-5" dirty="0">
                <a:solidFill>
                  <a:srgbClr val="E2E3E4"/>
                </a:solidFill>
                <a:latin typeface="Arial"/>
                <a:cs typeface="Arial"/>
              </a:rPr>
              <a:t>for</a:t>
            </a:r>
            <a:r>
              <a:rPr sz="1400" spc="-95" dirty="0">
                <a:solidFill>
                  <a:srgbClr val="E2E3E4"/>
                </a:solidFill>
                <a:latin typeface="Arial"/>
                <a:cs typeface="Arial"/>
              </a:rPr>
              <a:t> </a:t>
            </a:r>
            <a:r>
              <a:rPr sz="1400" spc="-60" dirty="0">
                <a:solidFill>
                  <a:srgbClr val="E2E3E4"/>
                </a:solidFill>
                <a:latin typeface="Arial"/>
                <a:cs typeface="Arial"/>
              </a:rPr>
              <a:t>business,</a:t>
            </a:r>
            <a:r>
              <a:rPr sz="1400" spc="-95" dirty="0">
                <a:solidFill>
                  <a:srgbClr val="E2E3E4"/>
                </a:solidFill>
                <a:latin typeface="Arial"/>
                <a:cs typeface="Arial"/>
              </a:rPr>
              <a:t> </a:t>
            </a:r>
            <a:r>
              <a:rPr sz="1400" spc="-25" dirty="0">
                <a:solidFill>
                  <a:srgbClr val="E2E3E4"/>
                </a:solidFill>
                <a:latin typeface="Arial"/>
                <a:cs typeface="Arial"/>
              </a:rPr>
              <a:t>performance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80" dirty="0">
                <a:solidFill>
                  <a:srgbClr val="E2E3E4"/>
                </a:solidFill>
                <a:latin typeface="Arial"/>
                <a:cs typeface="Arial"/>
              </a:rPr>
              <a:t>success</a:t>
            </a:r>
            <a:r>
              <a:rPr sz="1400" spc="-95" dirty="0">
                <a:solidFill>
                  <a:srgbClr val="E2E3E4"/>
                </a:solidFill>
                <a:latin typeface="Arial"/>
                <a:cs typeface="Arial"/>
              </a:rPr>
              <a:t> </a:t>
            </a:r>
            <a:r>
              <a:rPr sz="1400" spc="-50" dirty="0">
                <a:solidFill>
                  <a:srgbClr val="E2E3E4"/>
                </a:solidFill>
                <a:latin typeface="Arial"/>
                <a:cs typeface="Arial"/>
              </a:rPr>
              <a:t>energises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10"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dirty="0">
                <a:solidFill>
                  <a:srgbClr val="E2E3E4"/>
                </a:solidFill>
                <a:latin typeface="Arial"/>
                <a:cs typeface="Arial"/>
              </a:rPr>
              <a:t>the</a:t>
            </a:r>
            <a:r>
              <a:rPr sz="1400" spc="-100" dirty="0">
                <a:solidFill>
                  <a:srgbClr val="E2E3E4"/>
                </a:solidFill>
                <a:latin typeface="Arial"/>
                <a:cs typeface="Arial"/>
              </a:rPr>
              <a:t> </a:t>
            </a:r>
            <a:r>
              <a:rPr sz="1400" spc="-5" dirty="0">
                <a:solidFill>
                  <a:srgbClr val="E2E3E4"/>
                </a:solidFill>
                <a:latin typeface="Arial"/>
                <a:cs typeface="Arial"/>
              </a:rPr>
              <a:t>opportunities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35" dirty="0">
                <a:solidFill>
                  <a:srgbClr val="E2E3E4"/>
                </a:solidFill>
                <a:latin typeface="Arial"/>
                <a:cs typeface="Arial"/>
              </a:rPr>
              <a:t>in.</a:t>
            </a:r>
            <a:endParaRPr sz="1400">
              <a:latin typeface="Arial"/>
              <a:cs typeface="Arial"/>
            </a:endParaRPr>
          </a:p>
          <a:p>
            <a:pPr marL="12700" marR="22225">
              <a:lnSpc>
                <a:spcPts val="1600"/>
              </a:lnSpc>
              <a:spcBef>
                <a:spcPts val="1130"/>
              </a:spcBef>
            </a:pPr>
            <a:r>
              <a:rPr sz="1400" dirty="0">
                <a:solidFill>
                  <a:srgbClr val="E2E3E4"/>
                </a:solidFill>
                <a:latin typeface="Arial"/>
                <a:cs typeface="Arial"/>
              </a:rPr>
              <a:t>Our</a:t>
            </a:r>
            <a:r>
              <a:rPr sz="1400" spc="-95" dirty="0">
                <a:solidFill>
                  <a:srgbClr val="E2E3E4"/>
                </a:solidFill>
                <a:latin typeface="Arial"/>
                <a:cs typeface="Arial"/>
              </a:rPr>
              <a:t> </a:t>
            </a:r>
            <a:r>
              <a:rPr sz="1400" spc="-45" dirty="0">
                <a:solidFill>
                  <a:srgbClr val="E2E3E4"/>
                </a:solidFill>
                <a:latin typeface="Arial"/>
                <a:cs typeface="Arial"/>
              </a:rPr>
              <a:t>vision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0" dirty="0">
                <a:solidFill>
                  <a:srgbClr val="E2E3E4"/>
                </a:solidFill>
                <a:latin typeface="Arial"/>
                <a:cs typeface="Arial"/>
              </a:rPr>
              <a:t>focus</a:t>
            </a:r>
            <a:r>
              <a:rPr sz="1400" spc="-95" dirty="0">
                <a:solidFill>
                  <a:srgbClr val="E2E3E4"/>
                </a:solidFill>
                <a:latin typeface="Arial"/>
                <a:cs typeface="Arial"/>
              </a:rPr>
              <a:t> </a:t>
            </a:r>
            <a:r>
              <a:rPr sz="1400" spc="-50" dirty="0">
                <a:solidFill>
                  <a:srgbClr val="E2E3E4"/>
                </a:solidFill>
                <a:latin typeface="Arial"/>
                <a:cs typeface="Arial"/>
              </a:rPr>
              <a:t>energises</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35" dirty="0">
                <a:solidFill>
                  <a:srgbClr val="E2E3E4"/>
                </a:solidFill>
                <a:latin typeface="Arial"/>
                <a:cs typeface="Arial"/>
              </a:rPr>
              <a:t>to</a:t>
            </a:r>
            <a:r>
              <a:rPr sz="1400" spc="-95" dirty="0">
                <a:solidFill>
                  <a:srgbClr val="E2E3E4"/>
                </a:solidFill>
                <a:latin typeface="Arial"/>
                <a:cs typeface="Arial"/>
              </a:rPr>
              <a:t> </a:t>
            </a:r>
            <a:r>
              <a:rPr sz="1400" spc="-60" dirty="0">
                <a:solidFill>
                  <a:srgbClr val="E2E3E4"/>
                </a:solidFill>
                <a:latin typeface="Arial"/>
                <a:cs typeface="Arial"/>
              </a:rPr>
              <a:t>see</a:t>
            </a:r>
            <a:r>
              <a:rPr sz="1400" spc="-95" dirty="0">
                <a:solidFill>
                  <a:srgbClr val="E2E3E4"/>
                </a:solidFill>
                <a:latin typeface="Arial"/>
                <a:cs typeface="Arial"/>
              </a:rPr>
              <a:t> </a:t>
            </a:r>
            <a:r>
              <a:rPr sz="1400" spc="-15" dirty="0">
                <a:solidFill>
                  <a:srgbClr val="E2E3E4"/>
                </a:solidFill>
                <a:latin typeface="Arial"/>
                <a:cs typeface="Arial"/>
              </a:rPr>
              <a:t>beyond</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65" dirty="0">
                <a:solidFill>
                  <a:srgbClr val="E2E3E4"/>
                </a:solidFill>
                <a:latin typeface="Arial"/>
                <a:cs typeface="Arial"/>
              </a:rPr>
              <a:t>is,  </a:t>
            </a:r>
            <a:r>
              <a:rPr sz="1400" spc="35" dirty="0">
                <a:solidFill>
                  <a:srgbClr val="E2E3E4"/>
                </a:solidFill>
                <a:latin typeface="Arial"/>
                <a:cs typeface="Arial"/>
              </a:rPr>
              <a:t>to</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10" dirty="0">
                <a:solidFill>
                  <a:srgbClr val="E2E3E4"/>
                </a:solidFill>
                <a:latin typeface="Arial"/>
                <a:cs typeface="Arial"/>
              </a:rPr>
              <a:t>could</a:t>
            </a:r>
            <a:r>
              <a:rPr sz="1400" spc="-95" dirty="0">
                <a:solidFill>
                  <a:srgbClr val="E2E3E4"/>
                </a:solidFill>
                <a:latin typeface="Arial"/>
                <a:cs typeface="Arial"/>
              </a:rPr>
              <a:t> </a:t>
            </a:r>
            <a:r>
              <a:rPr sz="1400" spc="-20" dirty="0">
                <a:solidFill>
                  <a:srgbClr val="E2E3E4"/>
                </a:solidFill>
                <a:latin typeface="Arial"/>
                <a:cs typeface="Arial"/>
              </a:rPr>
              <a:t>be,</a:t>
            </a:r>
            <a:r>
              <a:rPr sz="1400" spc="-95" dirty="0">
                <a:solidFill>
                  <a:srgbClr val="E2E3E4"/>
                </a:solidFill>
                <a:latin typeface="Arial"/>
                <a:cs typeface="Arial"/>
              </a:rPr>
              <a:t> </a:t>
            </a:r>
            <a:r>
              <a:rPr sz="1400" dirty="0">
                <a:solidFill>
                  <a:srgbClr val="E2E3E4"/>
                </a:solidFill>
                <a:latin typeface="Arial"/>
                <a:cs typeface="Arial"/>
              </a:rPr>
              <a:t>oppening</a:t>
            </a:r>
            <a:r>
              <a:rPr sz="1400" spc="-95" dirty="0">
                <a:solidFill>
                  <a:srgbClr val="E2E3E4"/>
                </a:solidFill>
                <a:latin typeface="Arial"/>
                <a:cs typeface="Arial"/>
              </a:rPr>
              <a:t> </a:t>
            </a:r>
            <a:r>
              <a:rPr sz="1400" spc="20" dirty="0">
                <a:solidFill>
                  <a:srgbClr val="E2E3E4"/>
                </a:solidFill>
                <a:latin typeface="Arial"/>
                <a:cs typeface="Arial"/>
              </a:rPr>
              <a:t>up</a:t>
            </a:r>
            <a:r>
              <a:rPr sz="1400" spc="-95" dirty="0">
                <a:solidFill>
                  <a:srgbClr val="E2E3E4"/>
                </a:solidFill>
                <a:latin typeface="Arial"/>
                <a:cs typeface="Arial"/>
              </a:rPr>
              <a:t> </a:t>
            </a:r>
            <a:r>
              <a:rPr sz="1400" spc="-40" dirty="0">
                <a:solidFill>
                  <a:srgbClr val="E2E3E4"/>
                </a:solidFill>
                <a:latin typeface="Arial"/>
                <a:cs typeface="Arial"/>
              </a:rPr>
              <a:t>new</a:t>
            </a:r>
            <a:r>
              <a:rPr sz="1400" spc="-95" dirty="0">
                <a:solidFill>
                  <a:srgbClr val="E2E3E4"/>
                </a:solidFill>
                <a:latin typeface="Arial"/>
                <a:cs typeface="Arial"/>
              </a:rPr>
              <a:t> </a:t>
            </a:r>
            <a:r>
              <a:rPr sz="1400" spc="-10" dirty="0">
                <a:solidFill>
                  <a:srgbClr val="E2E3E4"/>
                </a:solidFill>
                <a:latin typeface="Arial"/>
                <a:cs typeface="Arial"/>
              </a:rPr>
              <a:t>opportunities.</a:t>
            </a:r>
            <a:endParaRPr sz="1400">
              <a:latin typeface="Arial"/>
              <a:cs typeface="Arial"/>
            </a:endParaRPr>
          </a:p>
          <a:p>
            <a:pPr marL="12700" marR="149860">
              <a:lnSpc>
                <a:spcPts val="1600"/>
              </a:lnSpc>
              <a:spcBef>
                <a:spcPts val="1130"/>
              </a:spcBef>
            </a:pPr>
            <a:r>
              <a:rPr sz="1400" spc="-45" dirty="0">
                <a:solidFill>
                  <a:srgbClr val="58595B"/>
                </a:solidFill>
                <a:latin typeface="Arial"/>
                <a:cs typeface="Arial"/>
              </a:rPr>
              <a:t>The</a:t>
            </a:r>
            <a:r>
              <a:rPr sz="1400" spc="-95" dirty="0">
                <a:solidFill>
                  <a:srgbClr val="58595B"/>
                </a:solidFill>
                <a:latin typeface="Arial"/>
                <a:cs typeface="Arial"/>
              </a:rPr>
              <a:t> </a:t>
            </a:r>
            <a:r>
              <a:rPr sz="1400" spc="-5" dirty="0">
                <a:solidFill>
                  <a:srgbClr val="D71920"/>
                </a:solidFill>
                <a:latin typeface="Arial"/>
                <a:cs typeface="Arial"/>
              </a:rPr>
              <a:t>opportunities</a:t>
            </a:r>
            <a:r>
              <a:rPr sz="1400" spc="-100" dirty="0">
                <a:solidFill>
                  <a:srgbClr val="D71920"/>
                </a:solidFill>
                <a:latin typeface="Arial"/>
                <a:cs typeface="Arial"/>
              </a:rPr>
              <a:t> </a:t>
            </a:r>
            <a:r>
              <a:rPr sz="1400" spc="-35" dirty="0">
                <a:solidFill>
                  <a:srgbClr val="58595B"/>
                </a:solidFill>
                <a:latin typeface="Arial"/>
                <a:cs typeface="Arial"/>
              </a:rPr>
              <a:t>we</a:t>
            </a:r>
            <a:r>
              <a:rPr sz="1400" spc="-95" dirty="0">
                <a:solidFill>
                  <a:srgbClr val="58595B"/>
                </a:solidFill>
                <a:latin typeface="Arial"/>
                <a:cs typeface="Arial"/>
              </a:rPr>
              <a:t> </a:t>
            </a:r>
            <a:r>
              <a:rPr sz="1400" spc="-40" dirty="0">
                <a:solidFill>
                  <a:srgbClr val="58595B"/>
                </a:solidFill>
                <a:latin typeface="Arial"/>
                <a:cs typeface="Arial"/>
              </a:rPr>
              <a:t>create</a:t>
            </a:r>
            <a:r>
              <a:rPr sz="1400" spc="-95" dirty="0">
                <a:solidFill>
                  <a:srgbClr val="58595B"/>
                </a:solidFill>
                <a:latin typeface="Arial"/>
                <a:cs typeface="Arial"/>
              </a:rPr>
              <a:t> </a:t>
            </a:r>
            <a:r>
              <a:rPr sz="1400" spc="-40" dirty="0">
                <a:solidFill>
                  <a:srgbClr val="D71920"/>
                </a:solidFill>
                <a:latin typeface="Arial"/>
                <a:cs typeface="Arial"/>
              </a:rPr>
              <a:t>energise</a:t>
            </a:r>
            <a:r>
              <a:rPr sz="1400" spc="-95" dirty="0">
                <a:solidFill>
                  <a:srgbClr val="D71920"/>
                </a:solidFill>
                <a:latin typeface="Arial"/>
                <a:cs typeface="Arial"/>
              </a:rPr>
              <a:t> </a:t>
            </a:r>
            <a:r>
              <a:rPr sz="1400" spc="-25" dirty="0">
                <a:solidFill>
                  <a:srgbClr val="58595B"/>
                </a:solidFill>
                <a:latin typeface="Arial"/>
                <a:cs typeface="Arial"/>
              </a:rPr>
              <a:t>existing</a:t>
            </a:r>
            <a:r>
              <a:rPr sz="1400" spc="-95" dirty="0">
                <a:solidFill>
                  <a:srgbClr val="58595B"/>
                </a:solidFill>
                <a:latin typeface="Arial"/>
                <a:cs typeface="Arial"/>
              </a:rPr>
              <a:t> </a:t>
            </a:r>
            <a:r>
              <a:rPr sz="1400" spc="-50" dirty="0">
                <a:solidFill>
                  <a:srgbClr val="58595B"/>
                </a:solidFill>
                <a:latin typeface="Arial"/>
                <a:cs typeface="Arial"/>
              </a:rPr>
              <a:t>ventures</a:t>
            </a:r>
            <a:r>
              <a:rPr sz="1400" spc="-95" dirty="0">
                <a:solidFill>
                  <a:srgbClr val="58595B"/>
                </a:solidFill>
                <a:latin typeface="Arial"/>
                <a:cs typeface="Arial"/>
              </a:rPr>
              <a:t> </a:t>
            </a:r>
            <a:r>
              <a:rPr sz="1400" spc="-10" dirty="0">
                <a:solidFill>
                  <a:srgbClr val="58595B"/>
                </a:solidFill>
                <a:latin typeface="Arial"/>
                <a:cs typeface="Arial"/>
              </a:rPr>
              <a:t>with  </a:t>
            </a:r>
            <a:r>
              <a:rPr sz="1400" spc="-25" dirty="0">
                <a:solidFill>
                  <a:srgbClr val="58595B"/>
                </a:solidFill>
                <a:latin typeface="Arial"/>
                <a:cs typeface="Arial"/>
              </a:rPr>
              <a:t>positive</a:t>
            </a:r>
            <a:r>
              <a:rPr sz="1400" spc="-155" dirty="0">
                <a:solidFill>
                  <a:srgbClr val="58595B"/>
                </a:solidFill>
                <a:latin typeface="Arial"/>
                <a:cs typeface="Arial"/>
              </a:rPr>
              <a:t> </a:t>
            </a:r>
            <a:r>
              <a:rPr sz="1400" spc="-20" dirty="0">
                <a:solidFill>
                  <a:srgbClr val="58595B"/>
                </a:solidFill>
                <a:latin typeface="Arial"/>
                <a:cs typeface="Arial"/>
              </a:rPr>
              <a:t>momentum.</a:t>
            </a:r>
            <a:endParaRPr sz="1400">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651"/>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748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p:nvPr/>
        </p:nvSpPr>
        <p:spPr>
          <a:xfrm>
            <a:off x="936442" y="3093550"/>
            <a:ext cx="924560" cy="367030"/>
          </a:xfrm>
          <a:prstGeom prst="rect">
            <a:avLst/>
          </a:prstGeom>
        </p:spPr>
        <p:txBody>
          <a:bodyPr vert="horz" wrap="square" lIns="0" tIns="0" rIns="0" bIns="0" rtlCol="0">
            <a:spAutoFit/>
          </a:bodyPr>
          <a:lstStyle/>
          <a:p>
            <a:pPr marL="12700">
              <a:lnSpc>
                <a:spcPct val="100000"/>
              </a:lnSpc>
            </a:pPr>
            <a:r>
              <a:rPr sz="2300" spc="-55" dirty="0">
                <a:solidFill>
                  <a:srgbClr val="E2E3E4"/>
                </a:solidFill>
                <a:latin typeface="Cambria"/>
                <a:cs typeface="Cambria"/>
              </a:rPr>
              <a:t>We</a:t>
            </a:r>
            <a:r>
              <a:rPr sz="2300" spc="-155" dirty="0">
                <a:solidFill>
                  <a:srgbClr val="E2E3E4"/>
                </a:solidFill>
                <a:latin typeface="Cambria"/>
                <a:cs typeface="Cambria"/>
              </a:rPr>
              <a:t> </a:t>
            </a:r>
            <a:r>
              <a:rPr sz="2300" spc="-80" dirty="0">
                <a:solidFill>
                  <a:srgbClr val="E2E3E4"/>
                </a:solidFill>
                <a:latin typeface="Cambria"/>
                <a:cs typeface="Cambria"/>
              </a:rPr>
              <a:t>are:</a:t>
            </a:r>
            <a:endParaRPr sz="2300">
              <a:latin typeface="Cambria"/>
              <a:cs typeface="Cambria"/>
            </a:endParaRPr>
          </a:p>
        </p:txBody>
      </p:sp>
      <p:sp>
        <p:nvSpPr>
          <p:cNvPr id="10" name="object 10"/>
          <p:cNvSpPr/>
          <p:nvPr/>
        </p:nvSpPr>
        <p:spPr>
          <a:xfrm>
            <a:off x="2028239" y="2911692"/>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539" y="1154527"/>
            <a:ext cx="4606290" cy="1544955"/>
          </a:xfrm>
          <a:prstGeom prst="rect">
            <a:avLst/>
          </a:prstGeom>
        </p:spPr>
        <p:txBody>
          <a:bodyPr vert="horz" wrap="square" lIns="0" tIns="0" rIns="0" bIns="0" rtlCol="0">
            <a:spAutoFit/>
          </a:bodyPr>
          <a:lstStyle/>
          <a:p>
            <a:pPr marL="12700" marR="5080">
              <a:lnSpc>
                <a:spcPts val="1600"/>
              </a:lnSpc>
            </a:pPr>
            <a:r>
              <a:rPr sz="1400" dirty="0">
                <a:solidFill>
                  <a:srgbClr val="E2E3E4"/>
                </a:solidFill>
                <a:latin typeface="Arial"/>
                <a:cs typeface="Arial"/>
              </a:rPr>
              <a:t>Our</a:t>
            </a:r>
            <a:r>
              <a:rPr sz="1400" spc="-95" dirty="0">
                <a:solidFill>
                  <a:srgbClr val="E2E3E4"/>
                </a:solidFill>
                <a:latin typeface="Arial"/>
                <a:cs typeface="Arial"/>
              </a:rPr>
              <a:t> </a:t>
            </a:r>
            <a:r>
              <a:rPr sz="1400" spc="-50" dirty="0">
                <a:solidFill>
                  <a:srgbClr val="E2E3E4"/>
                </a:solidFill>
                <a:latin typeface="Arial"/>
                <a:cs typeface="Arial"/>
              </a:rPr>
              <a:t>passion</a:t>
            </a:r>
            <a:r>
              <a:rPr sz="1400" spc="-95" dirty="0">
                <a:solidFill>
                  <a:srgbClr val="E2E3E4"/>
                </a:solidFill>
                <a:latin typeface="Arial"/>
                <a:cs typeface="Arial"/>
              </a:rPr>
              <a:t> </a:t>
            </a:r>
            <a:r>
              <a:rPr sz="1400" spc="-5" dirty="0">
                <a:solidFill>
                  <a:srgbClr val="E2E3E4"/>
                </a:solidFill>
                <a:latin typeface="Arial"/>
                <a:cs typeface="Arial"/>
              </a:rPr>
              <a:t>for</a:t>
            </a:r>
            <a:r>
              <a:rPr sz="1400" spc="-95" dirty="0">
                <a:solidFill>
                  <a:srgbClr val="E2E3E4"/>
                </a:solidFill>
                <a:latin typeface="Arial"/>
                <a:cs typeface="Arial"/>
              </a:rPr>
              <a:t> </a:t>
            </a:r>
            <a:r>
              <a:rPr sz="1400" spc="-60" dirty="0">
                <a:solidFill>
                  <a:srgbClr val="E2E3E4"/>
                </a:solidFill>
                <a:latin typeface="Arial"/>
                <a:cs typeface="Arial"/>
              </a:rPr>
              <a:t>business,</a:t>
            </a:r>
            <a:r>
              <a:rPr sz="1400" spc="-95" dirty="0">
                <a:solidFill>
                  <a:srgbClr val="E2E3E4"/>
                </a:solidFill>
                <a:latin typeface="Arial"/>
                <a:cs typeface="Arial"/>
              </a:rPr>
              <a:t> </a:t>
            </a:r>
            <a:r>
              <a:rPr sz="1400" spc="-25" dirty="0">
                <a:solidFill>
                  <a:srgbClr val="E2E3E4"/>
                </a:solidFill>
                <a:latin typeface="Arial"/>
                <a:cs typeface="Arial"/>
              </a:rPr>
              <a:t>performance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80" dirty="0">
                <a:solidFill>
                  <a:srgbClr val="E2E3E4"/>
                </a:solidFill>
                <a:latin typeface="Arial"/>
                <a:cs typeface="Arial"/>
              </a:rPr>
              <a:t>success</a:t>
            </a:r>
            <a:r>
              <a:rPr sz="1400" spc="-95" dirty="0">
                <a:solidFill>
                  <a:srgbClr val="E2E3E4"/>
                </a:solidFill>
                <a:latin typeface="Arial"/>
                <a:cs typeface="Arial"/>
              </a:rPr>
              <a:t> </a:t>
            </a:r>
            <a:r>
              <a:rPr sz="1400" spc="-50" dirty="0">
                <a:solidFill>
                  <a:srgbClr val="E2E3E4"/>
                </a:solidFill>
                <a:latin typeface="Arial"/>
                <a:cs typeface="Arial"/>
              </a:rPr>
              <a:t>energises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10"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dirty="0">
                <a:solidFill>
                  <a:srgbClr val="E2E3E4"/>
                </a:solidFill>
                <a:latin typeface="Arial"/>
                <a:cs typeface="Arial"/>
              </a:rPr>
              <a:t>the</a:t>
            </a:r>
            <a:r>
              <a:rPr sz="1400" spc="-100" dirty="0">
                <a:solidFill>
                  <a:srgbClr val="E2E3E4"/>
                </a:solidFill>
                <a:latin typeface="Arial"/>
                <a:cs typeface="Arial"/>
              </a:rPr>
              <a:t> </a:t>
            </a:r>
            <a:r>
              <a:rPr sz="1400" spc="-5" dirty="0">
                <a:solidFill>
                  <a:srgbClr val="E2E3E4"/>
                </a:solidFill>
                <a:latin typeface="Arial"/>
                <a:cs typeface="Arial"/>
              </a:rPr>
              <a:t>opportunities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35" dirty="0">
                <a:solidFill>
                  <a:srgbClr val="E2E3E4"/>
                </a:solidFill>
                <a:latin typeface="Arial"/>
                <a:cs typeface="Arial"/>
              </a:rPr>
              <a:t>in.</a:t>
            </a:r>
            <a:endParaRPr sz="1400">
              <a:latin typeface="Arial"/>
              <a:cs typeface="Arial"/>
            </a:endParaRPr>
          </a:p>
          <a:p>
            <a:pPr marL="12700" marR="22225">
              <a:lnSpc>
                <a:spcPts val="1600"/>
              </a:lnSpc>
              <a:spcBef>
                <a:spcPts val="1130"/>
              </a:spcBef>
            </a:pPr>
            <a:r>
              <a:rPr sz="1400" dirty="0">
                <a:solidFill>
                  <a:srgbClr val="E2E3E4"/>
                </a:solidFill>
                <a:latin typeface="Arial"/>
                <a:cs typeface="Arial"/>
              </a:rPr>
              <a:t>Our</a:t>
            </a:r>
            <a:r>
              <a:rPr sz="1400" spc="-95" dirty="0">
                <a:solidFill>
                  <a:srgbClr val="E2E3E4"/>
                </a:solidFill>
                <a:latin typeface="Arial"/>
                <a:cs typeface="Arial"/>
              </a:rPr>
              <a:t> </a:t>
            </a:r>
            <a:r>
              <a:rPr sz="1400" spc="-45" dirty="0">
                <a:solidFill>
                  <a:srgbClr val="E2E3E4"/>
                </a:solidFill>
                <a:latin typeface="Arial"/>
                <a:cs typeface="Arial"/>
              </a:rPr>
              <a:t>vision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0" dirty="0">
                <a:solidFill>
                  <a:srgbClr val="E2E3E4"/>
                </a:solidFill>
                <a:latin typeface="Arial"/>
                <a:cs typeface="Arial"/>
              </a:rPr>
              <a:t>focus</a:t>
            </a:r>
            <a:r>
              <a:rPr sz="1400" spc="-95" dirty="0">
                <a:solidFill>
                  <a:srgbClr val="E2E3E4"/>
                </a:solidFill>
                <a:latin typeface="Arial"/>
                <a:cs typeface="Arial"/>
              </a:rPr>
              <a:t> </a:t>
            </a:r>
            <a:r>
              <a:rPr sz="1400" spc="-50" dirty="0">
                <a:solidFill>
                  <a:srgbClr val="E2E3E4"/>
                </a:solidFill>
                <a:latin typeface="Arial"/>
                <a:cs typeface="Arial"/>
              </a:rPr>
              <a:t>energises</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35" dirty="0">
                <a:solidFill>
                  <a:srgbClr val="E2E3E4"/>
                </a:solidFill>
                <a:latin typeface="Arial"/>
                <a:cs typeface="Arial"/>
              </a:rPr>
              <a:t>to</a:t>
            </a:r>
            <a:r>
              <a:rPr sz="1400" spc="-95" dirty="0">
                <a:solidFill>
                  <a:srgbClr val="E2E3E4"/>
                </a:solidFill>
                <a:latin typeface="Arial"/>
                <a:cs typeface="Arial"/>
              </a:rPr>
              <a:t> </a:t>
            </a:r>
            <a:r>
              <a:rPr sz="1400" spc="-60" dirty="0">
                <a:solidFill>
                  <a:srgbClr val="E2E3E4"/>
                </a:solidFill>
                <a:latin typeface="Arial"/>
                <a:cs typeface="Arial"/>
              </a:rPr>
              <a:t>see</a:t>
            </a:r>
            <a:r>
              <a:rPr sz="1400" spc="-95" dirty="0">
                <a:solidFill>
                  <a:srgbClr val="E2E3E4"/>
                </a:solidFill>
                <a:latin typeface="Arial"/>
                <a:cs typeface="Arial"/>
              </a:rPr>
              <a:t> </a:t>
            </a:r>
            <a:r>
              <a:rPr sz="1400" spc="-15" dirty="0">
                <a:solidFill>
                  <a:srgbClr val="E2E3E4"/>
                </a:solidFill>
                <a:latin typeface="Arial"/>
                <a:cs typeface="Arial"/>
              </a:rPr>
              <a:t>beyond</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65" dirty="0">
                <a:solidFill>
                  <a:srgbClr val="E2E3E4"/>
                </a:solidFill>
                <a:latin typeface="Arial"/>
                <a:cs typeface="Arial"/>
              </a:rPr>
              <a:t>is,  </a:t>
            </a:r>
            <a:r>
              <a:rPr sz="1400" spc="35" dirty="0">
                <a:solidFill>
                  <a:srgbClr val="E2E3E4"/>
                </a:solidFill>
                <a:latin typeface="Arial"/>
                <a:cs typeface="Arial"/>
              </a:rPr>
              <a:t>to</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10" dirty="0">
                <a:solidFill>
                  <a:srgbClr val="E2E3E4"/>
                </a:solidFill>
                <a:latin typeface="Arial"/>
                <a:cs typeface="Arial"/>
              </a:rPr>
              <a:t>could</a:t>
            </a:r>
            <a:r>
              <a:rPr sz="1400" spc="-95" dirty="0">
                <a:solidFill>
                  <a:srgbClr val="E2E3E4"/>
                </a:solidFill>
                <a:latin typeface="Arial"/>
                <a:cs typeface="Arial"/>
              </a:rPr>
              <a:t> </a:t>
            </a:r>
            <a:r>
              <a:rPr sz="1400" spc="-20" dirty="0">
                <a:solidFill>
                  <a:srgbClr val="E2E3E4"/>
                </a:solidFill>
                <a:latin typeface="Arial"/>
                <a:cs typeface="Arial"/>
              </a:rPr>
              <a:t>be,</a:t>
            </a:r>
            <a:r>
              <a:rPr sz="1400" spc="-95" dirty="0">
                <a:solidFill>
                  <a:srgbClr val="E2E3E4"/>
                </a:solidFill>
                <a:latin typeface="Arial"/>
                <a:cs typeface="Arial"/>
              </a:rPr>
              <a:t> </a:t>
            </a:r>
            <a:r>
              <a:rPr sz="1400" dirty="0">
                <a:solidFill>
                  <a:srgbClr val="E2E3E4"/>
                </a:solidFill>
                <a:latin typeface="Arial"/>
                <a:cs typeface="Arial"/>
              </a:rPr>
              <a:t>oppening</a:t>
            </a:r>
            <a:r>
              <a:rPr sz="1400" spc="-95" dirty="0">
                <a:solidFill>
                  <a:srgbClr val="E2E3E4"/>
                </a:solidFill>
                <a:latin typeface="Arial"/>
                <a:cs typeface="Arial"/>
              </a:rPr>
              <a:t> </a:t>
            </a:r>
            <a:r>
              <a:rPr sz="1400" spc="20" dirty="0">
                <a:solidFill>
                  <a:srgbClr val="E2E3E4"/>
                </a:solidFill>
                <a:latin typeface="Arial"/>
                <a:cs typeface="Arial"/>
              </a:rPr>
              <a:t>up</a:t>
            </a:r>
            <a:r>
              <a:rPr sz="1400" spc="-95" dirty="0">
                <a:solidFill>
                  <a:srgbClr val="E2E3E4"/>
                </a:solidFill>
                <a:latin typeface="Arial"/>
                <a:cs typeface="Arial"/>
              </a:rPr>
              <a:t> </a:t>
            </a:r>
            <a:r>
              <a:rPr sz="1400" spc="-40" dirty="0">
                <a:solidFill>
                  <a:srgbClr val="E2E3E4"/>
                </a:solidFill>
                <a:latin typeface="Arial"/>
                <a:cs typeface="Arial"/>
              </a:rPr>
              <a:t>new</a:t>
            </a:r>
            <a:r>
              <a:rPr sz="1400" spc="-95" dirty="0">
                <a:solidFill>
                  <a:srgbClr val="E2E3E4"/>
                </a:solidFill>
                <a:latin typeface="Arial"/>
                <a:cs typeface="Arial"/>
              </a:rPr>
              <a:t> </a:t>
            </a:r>
            <a:r>
              <a:rPr sz="1400" spc="-10" dirty="0">
                <a:solidFill>
                  <a:srgbClr val="E2E3E4"/>
                </a:solidFill>
                <a:latin typeface="Arial"/>
                <a:cs typeface="Arial"/>
              </a:rPr>
              <a:t>opportunities.</a:t>
            </a:r>
            <a:endParaRPr sz="1400">
              <a:latin typeface="Arial"/>
              <a:cs typeface="Arial"/>
            </a:endParaRPr>
          </a:p>
          <a:p>
            <a:pPr marL="12700" marR="149860">
              <a:lnSpc>
                <a:spcPts val="1600"/>
              </a:lnSpc>
              <a:spcBef>
                <a:spcPts val="1130"/>
              </a:spcBef>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opportunities</a:t>
            </a:r>
            <a:r>
              <a:rPr sz="1400" spc="-95" dirty="0">
                <a:solidFill>
                  <a:srgbClr val="E2E3E4"/>
                </a:solidFill>
                <a:latin typeface="Arial"/>
                <a:cs typeface="Arial"/>
              </a:rPr>
              <a:t> </a:t>
            </a:r>
            <a:r>
              <a:rPr sz="1400" spc="-35" dirty="0">
                <a:solidFill>
                  <a:srgbClr val="E2E3E4"/>
                </a:solidFill>
                <a:latin typeface="Arial"/>
                <a:cs typeface="Arial"/>
              </a:rPr>
              <a:t>we</a:t>
            </a:r>
            <a:r>
              <a:rPr sz="1400" spc="-95" dirty="0">
                <a:solidFill>
                  <a:srgbClr val="E2E3E4"/>
                </a:solidFill>
                <a:latin typeface="Arial"/>
                <a:cs typeface="Arial"/>
              </a:rPr>
              <a:t> </a:t>
            </a:r>
            <a:r>
              <a:rPr sz="1400" spc="-40" dirty="0">
                <a:solidFill>
                  <a:srgbClr val="E2E3E4"/>
                </a:solidFill>
                <a:latin typeface="Arial"/>
                <a:cs typeface="Arial"/>
              </a:rPr>
              <a:t>create</a:t>
            </a:r>
            <a:r>
              <a:rPr sz="1400" spc="-95" dirty="0">
                <a:solidFill>
                  <a:srgbClr val="E2E3E4"/>
                </a:solidFill>
                <a:latin typeface="Arial"/>
                <a:cs typeface="Arial"/>
              </a:rPr>
              <a:t> </a:t>
            </a:r>
            <a:r>
              <a:rPr sz="1400" spc="-40" dirty="0">
                <a:solidFill>
                  <a:srgbClr val="E2E3E4"/>
                </a:solidFill>
                <a:latin typeface="Arial"/>
                <a:cs typeface="Arial"/>
              </a:rPr>
              <a:t>energise</a:t>
            </a:r>
            <a:r>
              <a:rPr sz="1400" spc="-95" dirty="0">
                <a:solidFill>
                  <a:srgbClr val="E2E3E4"/>
                </a:solidFill>
                <a:latin typeface="Arial"/>
                <a:cs typeface="Arial"/>
              </a:rPr>
              <a:t> </a:t>
            </a:r>
            <a:r>
              <a:rPr sz="1400" spc="-25" dirty="0">
                <a:solidFill>
                  <a:srgbClr val="E2E3E4"/>
                </a:solidFill>
                <a:latin typeface="Arial"/>
                <a:cs typeface="Arial"/>
              </a:rPr>
              <a:t>existing</a:t>
            </a:r>
            <a:r>
              <a:rPr sz="1400" spc="-95" dirty="0">
                <a:solidFill>
                  <a:srgbClr val="E2E3E4"/>
                </a:solidFill>
                <a:latin typeface="Arial"/>
                <a:cs typeface="Arial"/>
              </a:rPr>
              <a:t> </a:t>
            </a:r>
            <a:r>
              <a:rPr sz="1400" spc="-50" dirty="0">
                <a:solidFill>
                  <a:srgbClr val="E2E3E4"/>
                </a:solidFill>
                <a:latin typeface="Arial"/>
                <a:cs typeface="Arial"/>
              </a:rPr>
              <a:t>ventures</a:t>
            </a:r>
            <a:r>
              <a:rPr sz="1400" spc="-95" dirty="0">
                <a:solidFill>
                  <a:srgbClr val="E2E3E4"/>
                </a:solidFill>
                <a:latin typeface="Arial"/>
                <a:cs typeface="Arial"/>
              </a:rPr>
              <a:t> </a:t>
            </a:r>
            <a:r>
              <a:rPr sz="1400" spc="-10" dirty="0">
                <a:solidFill>
                  <a:srgbClr val="E2E3E4"/>
                </a:solidFill>
                <a:latin typeface="Arial"/>
                <a:cs typeface="Arial"/>
              </a:rPr>
              <a:t>with  </a:t>
            </a:r>
            <a:r>
              <a:rPr sz="1400" spc="-25" dirty="0">
                <a:solidFill>
                  <a:srgbClr val="E2E3E4"/>
                </a:solidFill>
                <a:latin typeface="Arial"/>
                <a:cs typeface="Arial"/>
              </a:rPr>
              <a:t>positive</a:t>
            </a:r>
            <a:r>
              <a:rPr sz="1400" spc="-155" dirty="0">
                <a:solidFill>
                  <a:srgbClr val="E2E3E4"/>
                </a:solidFill>
                <a:latin typeface="Arial"/>
                <a:cs typeface="Arial"/>
              </a:rPr>
              <a:t> </a:t>
            </a:r>
            <a:r>
              <a:rPr sz="1400" spc="-20" dirty="0">
                <a:solidFill>
                  <a:srgbClr val="E2E3E4"/>
                </a:solidFill>
                <a:latin typeface="Arial"/>
                <a:cs typeface="Arial"/>
              </a:rPr>
              <a:t>momentum.</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651"/>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748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p:nvPr/>
        </p:nvSpPr>
        <p:spPr>
          <a:xfrm>
            <a:off x="936442" y="3093550"/>
            <a:ext cx="4212590" cy="367030"/>
          </a:xfrm>
          <a:prstGeom prst="rect">
            <a:avLst/>
          </a:prstGeom>
        </p:spPr>
        <p:txBody>
          <a:bodyPr vert="horz" wrap="square" lIns="0" tIns="0" rIns="0" bIns="0" rtlCol="0">
            <a:spAutoFit/>
          </a:bodyPr>
          <a:lstStyle/>
          <a:p>
            <a:pPr marL="12700">
              <a:lnSpc>
                <a:spcPct val="100000"/>
              </a:lnSpc>
              <a:tabLst>
                <a:tab pos="109156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15" dirty="0">
                <a:solidFill>
                  <a:srgbClr val="D71920"/>
                </a:solidFill>
                <a:latin typeface="Cambria"/>
                <a:cs typeface="Cambria"/>
              </a:rPr>
              <a:t>Energising</a:t>
            </a:r>
            <a:r>
              <a:rPr sz="2300" spc="-145" dirty="0">
                <a:solidFill>
                  <a:srgbClr val="D71920"/>
                </a:solidFill>
                <a:latin typeface="Cambria"/>
                <a:cs typeface="Cambria"/>
              </a:rPr>
              <a:t> </a:t>
            </a:r>
            <a:r>
              <a:rPr sz="2300" spc="-10" dirty="0">
                <a:solidFill>
                  <a:srgbClr val="D71920"/>
                </a:solidFill>
                <a:latin typeface="Cambria"/>
                <a:cs typeface="Cambria"/>
              </a:rPr>
              <a:t>Opportunities</a:t>
            </a:r>
            <a:endParaRPr sz="2300">
              <a:latin typeface="Cambria"/>
              <a:cs typeface="Cambria"/>
            </a:endParaRPr>
          </a:p>
        </p:txBody>
      </p:sp>
      <p:sp>
        <p:nvSpPr>
          <p:cNvPr id="10" name="object 10"/>
          <p:cNvSpPr/>
          <p:nvPr/>
        </p:nvSpPr>
        <p:spPr>
          <a:xfrm>
            <a:off x="2028239" y="2911692"/>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5539" y="1154527"/>
            <a:ext cx="4606290" cy="1544955"/>
          </a:xfrm>
          <a:prstGeom prst="rect">
            <a:avLst/>
          </a:prstGeom>
        </p:spPr>
        <p:txBody>
          <a:bodyPr vert="horz" wrap="square" lIns="0" tIns="0" rIns="0" bIns="0" rtlCol="0">
            <a:spAutoFit/>
          </a:bodyPr>
          <a:lstStyle/>
          <a:p>
            <a:pPr marL="12700" marR="5080">
              <a:lnSpc>
                <a:spcPts val="1600"/>
              </a:lnSpc>
            </a:pPr>
            <a:r>
              <a:rPr sz="1400" dirty="0">
                <a:solidFill>
                  <a:srgbClr val="E2E3E4"/>
                </a:solidFill>
                <a:latin typeface="Arial"/>
                <a:cs typeface="Arial"/>
              </a:rPr>
              <a:t>Our</a:t>
            </a:r>
            <a:r>
              <a:rPr sz="1400" spc="-95" dirty="0">
                <a:solidFill>
                  <a:srgbClr val="E2E3E4"/>
                </a:solidFill>
                <a:latin typeface="Arial"/>
                <a:cs typeface="Arial"/>
              </a:rPr>
              <a:t> </a:t>
            </a:r>
            <a:r>
              <a:rPr sz="1400" spc="-50" dirty="0">
                <a:solidFill>
                  <a:srgbClr val="E2E3E4"/>
                </a:solidFill>
                <a:latin typeface="Arial"/>
                <a:cs typeface="Arial"/>
              </a:rPr>
              <a:t>passion</a:t>
            </a:r>
            <a:r>
              <a:rPr sz="1400" spc="-95" dirty="0">
                <a:solidFill>
                  <a:srgbClr val="E2E3E4"/>
                </a:solidFill>
                <a:latin typeface="Arial"/>
                <a:cs typeface="Arial"/>
              </a:rPr>
              <a:t> </a:t>
            </a:r>
            <a:r>
              <a:rPr sz="1400" spc="-5" dirty="0">
                <a:solidFill>
                  <a:srgbClr val="E2E3E4"/>
                </a:solidFill>
                <a:latin typeface="Arial"/>
                <a:cs typeface="Arial"/>
              </a:rPr>
              <a:t>for</a:t>
            </a:r>
            <a:r>
              <a:rPr sz="1400" spc="-95" dirty="0">
                <a:solidFill>
                  <a:srgbClr val="E2E3E4"/>
                </a:solidFill>
                <a:latin typeface="Arial"/>
                <a:cs typeface="Arial"/>
              </a:rPr>
              <a:t> </a:t>
            </a:r>
            <a:r>
              <a:rPr sz="1400" spc="-60" dirty="0">
                <a:solidFill>
                  <a:srgbClr val="E2E3E4"/>
                </a:solidFill>
                <a:latin typeface="Arial"/>
                <a:cs typeface="Arial"/>
              </a:rPr>
              <a:t>business,</a:t>
            </a:r>
            <a:r>
              <a:rPr sz="1400" spc="-95" dirty="0">
                <a:solidFill>
                  <a:srgbClr val="E2E3E4"/>
                </a:solidFill>
                <a:latin typeface="Arial"/>
                <a:cs typeface="Arial"/>
              </a:rPr>
              <a:t> </a:t>
            </a:r>
            <a:r>
              <a:rPr sz="1400" spc="-25" dirty="0">
                <a:solidFill>
                  <a:srgbClr val="E2E3E4"/>
                </a:solidFill>
                <a:latin typeface="Arial"/>
                <a:cs typeface="Arial"/>
              </a:rPr>
              <a:t>performance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80" dirty="0">
                <a:solidFill>
                  <a:srgbClr val="E2E3E4"/>
                </a:solidFill>
                <a:latin typeface="Arial"/>
                <a:cs typeface="Arial"/>
              </a:rPr>
              <a:t>success</a:t>
            </a:r>
            <a:r>
              <a:rPr sz="1400" spc="-95" dirty="0">
                <a:solidFill>
                  <a:srgbClr val="E2E3E4"/>
                </a:solidFill>
                <a:latin typeface="Arial"/>
                <a:cs typeface="Arial"/>
              </a:rPr>
              <a:t> </a:t>
            </a:r>
            <a:r>
              <a:rPr sz="1400" spc="-50" dirty="0">
                <a:solidFill>
                  <a:srgbClr val="E2E3E4"/>
                </a:solidFill>
                <a:latin typeface="Arial"/>
                <a:cs typeface="Arial"/>
              </a:rPr>
              <a:t>energises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10"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dirty="0">
                <a:solidFill>
                  <a:srgbClr val="E2E3E4"/>
                </a:solidFill>
                <a:latin typeface="Arial"/>
                <a:cs typeface="Arial"/>
              </a:rPr>
              <a:t>the</a:t>
            </a:r>
            <a:r>
              <a:rPr sz="1400" spc="-100" dirty="0">
                <a:solidFill>
                  <a:srgbClr val="E2E3E4"/>
                </a:solidFill>
                <a:latin typeface="Arial"/>
                <a:cs typeface="Arial"/>
              </a:rPr>
              <a:t> </a:t>
            </a:r>
            <a:r>
              <a:rPr sz="1400" spc="-5" dirty="0">
                <a:solidFill>
                  <a:srgbClr val="E2E3E4"/>
                </a:solidFill>
                <a:latin typeface="Arial"/>
                <a:cs typeface="Arial"/>
              </a:rPr>
              <a:t>opportunities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35" dirty="0">
                <a:solidFill>
                  <a:srgbClr val="E2E3E4"/>
                </a:solidFill>
                <a:latin typeface="Arial"/>
                <a:cs typeface="Arial"/>
              </a:rPr>
              <a:t>in.</a:t>
            </a:r>
            <a:endParaRPr sz="1400">
              <a:latin typeface="Arial"/>
              <a:cs typeface="Arial"/>
            </a:endParaRPr>
          </a:p>
          <a:p>
            <a:pPr marL="12700" marR="22225">
              <a:lnSpc>
                <a:spcPts val="1600"/>
              </a:lnSpc>
              <a:spcBef>
                <a:spcPts val="1130"/>
              </a:spcBef>
            </a:pPr>
            <a:r>
              <a:rPr sz="1400" dirty="0">
                <a:solidFill>
                  <a:srgbClr val="E2E3E4"/>
                </a:solidFill>
                <a:latin typeface="Arial"/>
                <a:cs typeface="Arial"/>
              </a:rPr>
              <a:t>Our</a:t>
            </a:r>
            <a:r>
              <a:rPr sz="1400" spc="-95" dirty="0">
                <a:solidFill>
                  <a:srgbClr val="E2E3E4"/>
                </a:solidFill>
                <a:latin typeface="Arial"/>
                <a:cs typeface="Arial"/>
              </a:rPr>
              <a:t> </a:t>
            </a:r>
            <a:r>
              <a:rPr sz="1400" spc="-45" dirty="0">
                <a:solidFill>
                  <a:srgbClr val="E2E3E4"/>
                </a:solidFill>
                <a:latin typeface="Arial"/>
                <a:cs typeface="Arial"/>
              </a:rPr>
              <a:t>vision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0" dirty="0">
                <a:solidFill>
                  <a:srgbClr val="E2E3E4"/>
                </a:solidFill>
                <a:latin typeface="Arial"/>
                <a:cs typeface="Arial"/>
              </a:rPr>
              <a:t>focus</a:t>
            </a:r>
            <a:r>
              <a:rPr sz="1400" spc="-95" dirty="0">
                <a:solidFill>
                  <a:srgbClr val="E2E3E4"/>
                </a:solidFill>
                <a:latin typeface="Arial"/>
                <a:cs typeface="Arial"/>
              </a:rPr>
              <a:t> </a:t>
            </a:r>
            <a:r>
              <a:rPr sz="1400" spc="-50" dirty="0">
                <a:solidFill>
                  <a:srgbClr val="E2E3E4"/>
                </a:solidFill>
                <a:latin typeface="Arial"/>
                <a:cs typeface="Arial"/>
              </a:rPr>
              <a:t>energises</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35" dirty="0">
                <a:solidFill>
                  <a:srgbClr val="E2E3E4"/>
                </a:solidFill>
                <a:latin typeface="Arial"/>
                <a:cs typeface="Arial"/>
              </a:rPr>
              <a:t>to</a:t>
            </a:r>
            <a:r>
              <a:rPr sz="1400" spc="-95" dirty="0">
                <a:solidFill>
                  <a:srgbClr val="E2E3E4"/>
                </a:solidFill>
                <a:latin typeface="Arial"/>
                <a:cs typeface="Arial"/>
              </a:rPr>
              <a:t> </a:t>
            </a:r>
            <a:r>
              <a:rPr sz="1400" spc="-60" dirty="0">
                <a:solidFill>
                  <a:srgbClr val="E2E3E4"/>
                </a:solidFill>
                <a:latin typeface="Arial"/>
                <a:cs typeface="Arial"/>
              </a:rPr>
              <a:t>see</a:t>
            </a:r>
            <a:r>
              <a:rPr sz="1400" spc="-95" dirty="0">
                <a:solidFill>
                  <a:srgbClr val="E2E3E4"/>
                </a:solidFill>
                <a:latin typeface="Arial"/>
                <a:cs typeface="Arial"/>
              </a:rPr>
              <a:t> </a:t>
            </a:r>
            <a:r>
              <a:rPr sz="1400" spc="-15" dirty="0">
                <a:solidFill>
                  <a:srgbClr val="E2E3E4"/>
                </a:solidFill>
                <a:latin typeface="Arial"/>
                <a:cs typeface="Arial"/>
              </a:rPr>
              <a:t>beyond</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65" dirty="0">
                <a:solidFill>
                  <a:srgbClr val="E2E3E4"/>
                </a:solidFill>
                <a:latin typeface="Arial"/>
                <a:cs typeface="Arial"/>
              </a:rPr>
              <a:t>is,  </a:t>
            </a:r>
            <a:r>
              <a:rPr sz="1400" spc="35" dirty="0">
                <a:solidFill>
                  <a:srgbClr val="E2E3E4"/>
                </a:solidFill>
                <a:latin typeface="Arial"/>
                <a:cs typeface="Arial"/>
              </a:rPr>
              <a:t>to</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10" dirty="0">
                <a:solidFill>
                  <a:srgbClr val="E2E3E4"/>
                </a:solidFill>
                <a:latin typeface="Arial"/>
                <a:cs typeface="Arial"/>
              </a:rPr>
              <a:t>could</a:t>
            </a:r>
            <a:r>
              <a:rPr sz="1400" spc="-95" dirty="0">
                <a:solidFill>
                  <a:srgbClr val="E2E3E4"/>
                </a:solidFill>
                <a:latin typeface="Arial"/>
                <a:cs typeface="Arial"/>
              </a:rPr>
              <a:t> </a:t>
            </a:r>
            <a:r>
              <a:rPr sz="1400" spc="-20" dirty="0">
                <a:solidFill>
                  <a:srgbClr val="E2E3E4"/>
                </a:solidFill>
                <a:latin typeface="Arial"/>
                <a:cs typeface="Arial"/>
              </a:rPr>
              <a:t>be,</a:t>
            </a:r>
            <a:r>
              <a:rPr sz="1400" spc="-95" dirty="0">
                <a:solidFill>
                  <a:srgbClr val="E2E3E4"/>
                </a:solidFill>
                <a:latin typeface="Arial"/>
                <a:cs typeface="Arial"/>
              </a:rPr>
              <a:t> </a:t>
            </a:r>
            <a:r>
              <a:rPr sz="1400" dirty="0">
                <a:solidFill>
                  <a:srgbClr val="E2E3E4"/>
                </a:solidFill>
                <a:latin typeface="Arial"/>
                <a:cs typeface="Arial"/>
              </a:rPr>
              <a:t>oppening</a:t>
            </a:r>
            <a:r>
              <a:rPr sz="1400" spc="-95" dirty="0">
                <a:solidFill>
                  <a:srgbClr val="E2E3E4"/>
                </a:solidFill>
                <a:latin typeface="Arial"/>
                <a:cs typeface="Arial"/>
              </a:rPr>
              <a:t> </a:t>
            </a:r>
            <a:r>
              <a:rPr sz="1400" spc="20" dirty="0">
                <a:solidFill>
                  <a:srgbClr val="E2E3E4"/>
                </a:solidFill>
                <a:latin typeface="Arial"/>
                <a:cs typeface="Arial"/>
              </a:rPr>
              <a:t>up</a:t>
            </a:r>
            <a:r>
              <a:rPr sz="1400" spc="-95" dirty="0">
                <a:solidFill>
                  <a:srgbClr val="E2E3E4"/>
                </a:solidFill>
                <a:latin typeface="Arial"/>
                <a:cs typeface="Arial"/>
              </a:rPr>
              <a:t> </a:t>
            </a:r>
            <a:r>
              <a:rPr sz="1400" spc="-40" dirty="0">
                <a:solidFill>
                  <a:srgbClr val="E2E3E4"/>
                </a:solidFill>
                <a:latin typeface="Arial"/>
                <a:cs typeface="Arial"/>
              </a:rPr>
              <a:t>new</a:t>
            </a:r>
            <a:r>
              <a:rPr sz="1400" spc="-95" dirty="0">
                <a:solidFill>
                  <a:srgbClr val="E2E3E4"/>
                </a:solidFill>
                <a:latin typeface="Arial"/>
                <a:cs typeface="Arial"/>
              </a:rPr>
              <a:t> </a:t>
            </a:r>
            <a:r>
              <a:rPr sz="1400" spc="-10" dirty="0">
                <a:solidFill>
                  <a:srgbClr val="E2E3E4"/>
                </a:solidFill>
                <a:latin typeface="Arial"/>
                <a:cs typeface="Arial"/>
              </a:rPr>
              <a:t>opportunities.</a:t>
            </a:r>
            <a:endParaRPr sz="1400">
              <a:latin typeface="Arial"/>
              <a:cs typeface="Arial"/>
            </a:endParaRPr>
          </a:p>
          <a:p>
            <a:pPr marL="12700" marR="149860">
              <a:lnSpc>
                <a:spcPts val="1600"/>
              </a:lnSpc>
              <a:spcBef>
                <a:spcPts val="1130"/>
              </a:spcBef>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opportunities</a:t>
            </a:r>
            <a:r>
              <a:rPr sz="1400" spc="-95" dirty="0">
                <a:solidFill>
                  <a:srgbClr val="E2E3E4"/>
                </a:solidFill>
                <a:latin typeface="Arial"/>
                <a:cs typeface="Arial"/>
              </a:rPr>
              <a:t> </a:t>
            </a:r>
            <a:r>
              <a:rPr sz="1400" spc="-35" dirty="0">
                <a:solidFill>
                  <a:srgbClr val="E2E3E4"/>
                </a:solidFill>
                <a:latin typeface="Arial"/>
                <a:cs typeface="Arial"/>
              </a:rPr>
              <a:t>we</a:t>
            </a:r>
            <a:r>
              <a:rPr sz="1400" spc="-95" dirty="0">
                <a:solidFill>
                  <a:srgbClr val="E2E3E4"/>
                </a:solidFill>
                <a:latin typeface="Arial"/>
                <a:cs typeface="Arial"/>
              </a:rPr>
              <a:t> </a:t>
            </a:r>
            <a:r>
              <a:rPr sz="1400" spc="-40" dirty="0">
                <a:solidFill>
                  <a:srgbClr val="E2E3E4"/>
                </a:solidFill>
                <a:latin typeface="Arial"/>
                <a:cs typeface="Arial"/>
              </a:rPr>
              <a:t>create</a:t>
            </a:r>
            <a:r>
              <a:rPr sz="1400" spc="-95" dirty="0">
                <a:solidFill>
                  <a:srgbClr val="E2E3E4"/>
                </a:solidFill>
                <a:latin typeface="Arial"/>
                <a:cs typeface="Arial"/>
              </a:rPr>
              <a:t> </a:t>
            </a:r>
            <a:r>
              <a:rPr sz="1400" spc="-40" dirty="0">
                <a:solidFill>
                  <a:srgbClr val="E2E3E4"/>
                </a:solidFill>
                <a:latin typeface="Arial"/>
                <a:cs typeface="Arial"/>
              </a:rPr>
              <a:t>energise</a:t>
            </a:r>
            <a:r>
              <a:rPr sz="1400" spc="-95" dirty="0">
                <a:solidFill>
                  <a:srgbClr val="E2E3E4"/>
                </a:solidFill>
                <a:latin typeface="Arial"/>
                <a:cs typeface="Arial"/>
              </a:rPr>
              <a:t> </a:t>
            </a:r>
            <a:r>
              <a:rPr sz="1400" spc="-25" dirty="0">
                <a:solidFill>
                  <a:srgbClr val="E2E3E4"/>
                </a:solidFill>
                <a:latin typeface="Arial"/>
                <a:cs typeface="Arial"/>
              </a:rPr>
              <a:t>existing</a:t>
            </a:r>
            <a:r>
              <a:rPr sz="1400" spc="-95" dirty="0">
                <a:solidFill>
                  <a:srgbClr val="E2E3E4"/>
                </a:solidFill>
                <a:latin typeface="Arial"/>
                <a:cs typeface="Arial"/>
              </a:rPr>
              <a:t> </a:t>
            </a:r>
            <a:r>
              <a:rPr sz="1400" spc="-50" dirty="0">
                <a:solidFill>
                  <a:srgbClr val="E2E3E4"/>
                </a:solidFill>
                <a:latin typeface="Arial"/>
                <a:cs typeface="Arial"/>
              </a:rPr>
              <a:t>ventures</a:t>
            </a:r>
            <a:r>
              <a:rPr sz="1400" spc="-95" dirty="0">
                <a:solidFill>
                  <a:srgbClr val="E2E3E4"/>
                </a:solidFill>
                <a:latin typeface="Arial"/>
                <a:cs typeface="Arial"/>
              </a:rPr>
              <a:t> </a:t>
            </a:r>
            <a:r>
              <a:rPr sz="1400" spc="-10" dirty="0">
                <a:solidFill>
                  <a:srgbClr val="E2E3E4"/>
                </a:solidFill>
                <a:latin typeface="Arial"/>
                <a:cs typeface="Arial"/>
              </a:rPr>
              <a:t>with  </a:t>
            </a:r>
            <a:r>
              <a:rPr sz="1400" spc="-25" dirty="0">
                <a:solidFill>
                  <a:srgbClr val="E2E3E4"/>
                </a:solidFill>
                <a:latin typeface="Arial"/>
                <a:cs typeface="Arial"/>
              </a:rPr>
              <a:t>positive</a:t>
            </a:r>
            <a:r>
              <a:rPr sz="1400" spc="-155" dirty="0">
                <a:solidFill>
                  <a:srgbClr val="E2E3E4"/>
                </a:solidFill>
                <a:latin typeface="Arial"/>
                <a:cs typeface="Arial"/>
              </a:rPr>
              <a:t> </a:t>
            </a:r>
            <a:r>
              <a:rPr sz="1400" spc="-20" dirty="0">
                <a:solidFill>
                  <a:srgbClr val="E2E3E4"/>
                </a:solidFill>
                <a:latin typeface="Arial"/>
                <a:cs typeface="Arial"/>
              </a:rPr>
              <a:t>momentum.</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651"/>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748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p:nvPr/>
        </p:nvSpPr>
        <p:spPr>
          <a:xfrm>
            <a:off x="2015539" y="3960002"/>
            <a:ext cx="1979930" cy="775335"/>
          </a:xfrm>
          <a:prstGeom prst="rect">
            <a:avLst/>
          </a:prstGeom>
        </p:spPr>
        <p:txBody>
          <a:bodyPr vert="horz" wrap="square" lIns="0" tIns="0" rIns="0" bIns="0" rtlCol="0">
            <a:spAutoFit/>
          </a:bodyPr>
          <a:lstStyle/>
          <a:p>
            <a:pPr marL="12700">
              <a:lnSpc>
                <a:spcPct val="100000"/>
              </a:lnSpc>
            </a:pPr>
            <a:r>
              <a:rPr sz="1100" spc="-25" dirty="0">
                <a:solidFill>
                  <a:srgbClr val="D71920"/>
                </a:solidFill>
                <a:latin typeface="Arial"/>
                <a:cs typeface="Arial"/>
              </a:rPr>
              <a:t>Internal</a:t>
            </a:r>
            <a:r>
              <a:rPr sz="1100" spc="-135" dirty="0">
                <a:solidFill>
                  <a:srgbClr val="D71920"/>
                </a:solidFill>
                <a:latin typeface="Arial"/>
                <a:cs typeface="Arial"/>
              </a:rPr>
              <a:t> </a:t>
            </a:r>
            <a:r>
              <a:rPr sz="1100" spc="-55" dirty="0">
                <a:solidFill>
                  <a:srgbClr val="D71920"/>
                </a:solidFill>
                <a:latin typeface="Arial"/>
                <a:cs typeface="Arial"/>
              </a:rPr>
              <a:t>Value</a:t>
            </a:r>
            <a:endParaRPr sz="1100">
              <a:latin typeface="Arial"/>
              <a:cs typeface="Arial"/>
            </a:endParaRPr>
          </a:p>
          <a:p>
            <a:pPr marL="12700" marR="5080">
              <a:lnSpc>
                <a:spcPct val="113599"/>
              </a:lnSpc>
            </a:pPr>
            <a:r>
              <a:rPr sz="1100" spc="-30" dirty="0">
                <a:solidFill>
                  <a:srgbClr val="58595B"/>
                </a:solidFill>
                <a:latin typeface="Arial"/>
                <a:cs typeface="Arial"/>
              </a:rPr>
              <a:t>We </a:t>
            </a:r>
            <a:r>
              <a:rPr sz="1100" spc="-45" dirty="0">
                <a:solidFill>
                  <a:srgbClr val="58595B"/>
                </a:solidFill>
                <a:latin typeface="Arial"/>
                <a:cs typeface="Arial"/>
              </a:rPr>
              <a:t>see </a:t>
            </a:r>
            <a:r>
              <a:rPr sz="1100" spc="20" dirty="0">
                <a:solidFill>
                  <a:srgbClr val="58595B"/>
                </a:solidFill>
                <a:latin typeface="Arial"/>
                <a:cs typeface="Arial"/>
              </a:rPr>
              <a:t>big</a:t>
            </a:r>
            <a:r>
              <a:rPr sz="1100" spc="-229" dirty="0">
                <a:solidFill>
                  <a:srgbClr val="58595B"/>
                </a:solidFill>
                <a:latin typeface="Arial"/>
                <a:cs typeface="Arial"/>
              </a:rPr>
              <a:t> </a:t>
            </a:r>
            <a:r>
              <a:rPr sz="1100" spc="-5" dirty="0">
                <a:solidFill>
                  <a:srgbClr val="58595B"/>
                </a:solidFill>
                <a:latin typeface="Arial"/>
                <a:cs typeface="Arial"/>
              </a:rPr>
              <a:t>picture </a:t>
            </a:r>
            <a:r>
              <a:rPr sz="1100" dirty="0">
                <a:solidFill>
                  <a:srgbClr val="58595B"/>
                </a:solidFill>
                <a:latin typeface="Arial"/>
                <a:cs typeface="Arial"/>
              </a:rPr>
              <a:t>opportunities  </a:t>
            </a:r>
            <a:r>
              <a:rPr sz="1100" spc="-15" dirty="0">
                <a:solidFill>
                  <a:srgbClr val="58595B"/>
                </a:solidFill>
                <a:latin typeface="Arial"/>
                <a:cs typeface="Arial"/>
              </a:rPr>
              <a:t>and </a:t>
            </a:r>
            <a:r>
              <a:rPr sz="1100" spc="-25" dirty="0">
                <a:solidFill>
                  <a:srgbClr val="58595B"/>
                </a:solidFill>
                <a:latin typeface="Arial"/>
                <a:cs typeface="Arial"/>
              </a:rPr>
              <a:t>energise </a:t>
            </a:r>
            <a:r>
              <a:rPr sz="1100" dirty="0">
                <a:solidFill>
                  <a:srgbClr val="58595B"/>
                </a:solidFill>
                <a:latin typeface="Arial"/>
                <a:cs typeface="Arial"/>
              </a:rPr>
              <a:t>them </a:t>
            </a:r>
            <a:r>
              <a:rPr sz="1100" spc="-5" dirty="0">
                <a:solidFill>
                  <a:srgbClr val="58595B"/>
                </a:solidFill>
                <a:latin typeface="Arial"/>
                <a:cs typeface="Arial"/>
              </a:rPr>
              <a:t>with </a:t>
            </a:r>
            <a:r>
              <a:rPr sz="1100" spc="-15" dirty="0">
                <a:solidFill>
                  <a:srgbClr val="58595B"/>
                </a:solidFill>
                <a:latin typeface="Arial"/>
                <a:cs typeface="Arial"/>
              </a:rPr>
              <a:t>positive  </a:t>
            </a:r>
            <a:r>
              <a:rPr sz="1100" spc="5" dirty="0">
                <a:solidFill>
                  <a:srgbClr val="58595B"/>
                </a:solidFill>
                <a:latin typeface="Arial"/>
                <a:cs typeface="Arial"/>
              </a:rPr>
              <a:t>people </a:t>
            </a:r>
            <a:r>
              <a:rPr sz="1100" spc="-15" dirty="0">
                <a:solidFill>
                  <a:srgbClr val="58595B"/>
                </a:solidFill>
                <a:latin typeface="Arial"/>
                <a:cs typeface="Arial"/>
              </a:rPr>
              <a:t>and </a:t>
            </a:r>
            <a:r>
              <a:rPr sz="1100" spc="-30" dirty="0">
                <a:solidFill>
                  <a:srgbClr val="58595B"/>
                </a:solidFill>
                <a:latin typeface="Arial"/>
                <a:cs typeface="Arial"/>
              </a:rPr>
              <a:t>financial</a:t>
            </a:r>
            <a:r>
              <a:rPr sz="1100" spc="-225" dirty="0">
                <a:solidFill>
                  <a:srgbClr val="58595B"/>
                </a:solidFill>
                <a:latin typeface="Arial"/>
                <a:cs typeface="Arial"/>
              </a:rPr>
              <a:t> </a:t>
            </a:r>
            <a:r>
              <a:rPr sz="1100" spc="-20" dirty="0">
                <a:solidFill>
                  <a:srgbClr val="58595B"/>
                </a:solidFill>
                <a:latin typeface="Arial"/>
                <a:cs typeface="Arial"/>
              </a:rPr>
              <a:t>capital.</a:t>
            </a:r>
            <a:endParaRPr sz="1100">
              <a:latin typeface="Arial"/>
              <a:cs typeface="Arial"/>
            </a:endParaRPr>
          </a:p>
        </p:txBody>
      </p:sp>
      <p:sp>
        <p:nvSpPr>
          <p:cNvPr id="10" name="object 10"/>
          <p:cNvSpPr txBox="1"/>
          <p:nvPr/>
        </p:nvSpPr>
        <p:spPr>
          <a:xfrm>
            <a:off x="936442" y="3093550"/>
            <a:ext cx="4212590" cy="367030"/>
          </a:xfrm>
          <a:prstGeom prst="rect">
            <a:avLst/>
          </a:prstGeom>
        </p:spPr>
        <p:txBody>
          <a:bodyPr vert="horz" wrap="square" lIns="0" tIns="0" rIns="0" bIns="0" rtlCol="0">
            <a:spAutoFit/>
          </a:bodyPr>
          <a:lstStyle/>
          <a:p>
            <a:pPr marL="12700">
              <a:lnSpc>
                <a:spcPct val="100000"/>
              </a:lnSpc>
              <a:tabLst>
                <a:tab pos="109156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15" dirty="0">
                <a:solidFill>
                  <a:srgbClr val="D71920"/>
                </a:solidFill>
                <a:latin typeface="Cambria"/>
                <a:cs typeface="Cambria"/>
              </a:rPr>
              <a:t>Energising</a:t>
            </a:r>
            <a:r>
              <a:rPr sz="2300" spc="-145" dirty="0">
                <a:solidFill>
                  <a:srgbClr val="D71920"/>
                </a:solidFill>
                <a:latin typeface="Cambria"/>
                <a:cs typeface="Cambria"/>
              </a:rPr>
              <a:t> </a:t>
            </a:r>
            <a:r>
              <a:rPr sz="2300" spc="-10" dirty="0">
                <a:solidFill>
                  <a:srgbClr val="D71920"/>
                </a:solidFill>
                <a:latin typeface="Cambria"/>
                <a:cs typeface="Cambria"/>
              </a:rPr>
              <a:t>Opportunities</a:t>
            </a:r>
            <a:endParaRPr sz="2300">
              <a:latin typeface="Cambria"/>
              <a:cs typeface="Cambria"/>
            </a:endParaRPr>
          </a:p>
        </p:txBody>
      </p:sp>
      <p:sp>
        <p:nvSpPr>
          <p:cNvPr id="11" name="object 11"/>
          <p:cNvSpPr/>
          <p:nvPr/>
        </p:nvSpPr>
        <p:spPr>
          <a:xfrm>
            <a:off x="2028239" y="2911692"/>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2015539" y="1154527"/>
            <a:ext cx="4606290" cy="1544955"/>
          </a:xfrm>
          <a:prstGeom prst="rect">
            <a:avLst/>
          </a:prstGeom>
        </p:spPr>
        <p:txBody>
          <a:bodyPr vert="horz" wrap="square" lIns="0" tIns="0" rIns="0" bIns="0" rtlCol="0">
            <a:spAutoFit/>
          </a:bodyPr>
          <a:lstStyle/>
          <a:p>
            <a:pPr marL="12700" marR="5080">
              <a:lnSpc>
                <a:spcPts val="1600"/>
              </a:lnSpc>
            </a:pPr>
            <a:r>
              <a:rPr sz="1400" dirty="0">
                <a:solidFill>
                  <a:srgbClr val="E2E3E4"/>
                </a:solidFill>
                <a:latin typeface="Arial"/>
                <a:cs typeface="Arial"/>
              </a:rPr>
              <a:t>Our</a:t>
            </a:r>
            <a:r>
              <a:rPr sz="1400" spc="-95" dirty="0">
                <a:solidFill>
                  <a:srgbClr val="E2E3E4"/>
                </a:solidFill>
                <a:latin typeface="Arial"/>
                <a:cs typeface="Arial"/>
              </a:rPr>
              <a:t> </a:t>
            </a:r>
            <a:r>
              <a:rPr sz="1400" spc="-50" dirty="0">
                <a:solidFill>
                  <a:srgbClr val="E2E3E4"/>
                </a:solidFill>
                <a:latin typeface="Arial"/>
                <a:cs typeface="Arial"/>
              </a:rPr>
              <a:t>passion</a:t>
            </a:r>
            <a:r>
              <a:rPr sz="1400" spc="-95" dirty="0">
                <a:solidFill>
                  <a:srgbClr val="E2E3E4"/>
                </a:solidFill>
                <a:latin typeface="Arial"/>
                <a:cs typeface="Arial"/>
              </a:rPr>
              <a:t> </a:t>
            </a:r>
            <a:r>
              <a:rPr sz="1400" spc="-5" dirty="0">
                <a:solidFill>
                  <a:srgbClr val="E2E3E4"/>
                </a:solidFill>
                <a:latin typeface="Arial"/>
                <a:cs typeface="Arial"/>
              </a:rPr>
              <a:t>for</a:t>
            </a:r>
            <a:r>
              <a:rPr sz="1400" spc="-95" dirty="0">
                <a:solidFill>
                  <a:srgbClr val="E2E3E4"/>
                </a:solidFill>
                <a:latin typeface="Arial"/>
                <a:cs typeface="Arial"/>
              </a:rPr>
              <a:t> </a:t>
            </a:r>
            <a:r>
              <a:rPr sz="1400" spc="-60" dirty="0">
                <a:solidFill>
                  <a:srgbClr val="E2E3E4"/>
                </a:solidFill>
                <a:latin typeface="Arial"/>
                <a:cs typeface="Arial"/>
              </a:rPr>
              <a:t>business,</a:t>
            </a:r>
            <a:r>
              <a:rPr sz="1400" spc="-95" dirty="0">
                <a:solidFill>
                  <a:srgbClr val="E2E3E4"/>
                </a:solidFill>
                <a:latin typeface="Arial"/>
                <a:cs typeface="Arial"/>
              </a:rPr>
              <a:t> </a:t>
            </a:r>
            <a:r>
              <a:rPr sz="1400" spc="-25" dirty="0">
                <a:solidFill>
                  <a:srgbClr val="E2E3E4"/>
                </a:solidFill>
                <a:latin typeface="Arial"/>
                <a:cs typeface="Arial"/>
              </a:rPr>
              <a:t>performance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80" dirty="0">
                <a:solidFill>
                  <a:srgbClr val="E2E3E4"/>
                </a:solidFill>
                <a:latin typeface="Arial"/>
                <a:cs typeface="Arial"/>
              </a:rPr>
              <a:t>success</a:t>
            </a:r>
            <a:r>
              <a:rPr sz="1400" spc="-95" dirty="0">
                <a:solidFill>
                  <a:srgbClr val="E2E3E4"/>
                </a:solidFill>
                <a:latin typeface="Arial"/>
                <a:cs typeface="Arial"/>
              </a:rPr>
              <a:t> </a:t>
            </a:r>
            <a:r>
              <a:rPr sz="1400" spc="-50" dirty="0">
                <a:solidFill>
                  <a:srgbClr val="E2E3E4"/>
                </a:solidFill>
                <a:latin typeface="Arial"/>
                <a:cs typeface="Arial"/>
              </a:rPr>
              <a:t>energises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10"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dirty="0">
                <a:solidFill>
                  <a:srgbClr val="E2E3E4"/>
                </a:solidFill>
                <a:latin typeface="Arial"/>
                <a:cs typeface="Arial"/>
              </a:rPr>
              <a:t>the</a:t>
            </a:r>
            <a:r>
              <a:rPr sz="1400" spc="-100" dirty="0">
                <a:solidFill>
                  <a:srgbClr val="E2E3E4"/>
                </a:solidFill>
                <a:latin typeface="Arial"/>
                <a:cs typeface="Arial"/>
              </a:rPr>
              <a:t> </a:t>
            </a:r>
            <a:r>
              <a:rPr sz="1400" spc="-5" dirty="0">
                <a:solidFill>
                  <a:srgbClr val="E2E3E4"/>
                </a:solidFill>
                <a:latin typeface="Arial"/>
                <a:cs typeface="Arial"/>
              </a:rPr>
              <a:t>opportunities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35" dirty="0">
                <a:solidFill>
                  <a:srgbClr val="E2E3E4"/>
                </a:solidFill>
                <a:latin typeface="Arial"/>
                <a:cs typeface="Arial"/>
              </a:rPr>
              <a:t>in.</a:t>
            </a:r>
            <a:endParaRPr sz="1400">
              <a:latin typeface="Arial"/>
              <a:cs typeface="Arial"/>
            </a:endParaRPr>
          </a:p>
          <a:p>
            <a:pPr marL="12700" marR="22225">
              <a:lnSpc>
                <a:spcPts val="1600"/>
              </a:lnSpc>
              <a:spcBef>
                <a:spcPts val="1130"/>
              </a:spcBef>
            </a:pPr>
            <a:r>
              <a:rPr sz="1400" dirty="0">
                <a:solidFill>
                  <a:srgbClr val="E2E3E4"/>
                </a:solidFill>
                <a:latin typeface="Arial"/>
                <a:cs typeface="Arial"/>
              </a:rPr>
              <a:t>Our</a:t>
            </a:r>
            <a:r>
              <a:rPr sz="1400" spc="-95" dirty="0">
                <a:solidFill>
                  <a:srgbClr val="E2E3E4"/>
                </a:solidFill>
                <a:latin typeface="Arial"/>
                <a:cs typeface="Arial"/>
              </a:rPr>
              <a:t> </a:t>
            </a:r>
            <a:r>
              <a:rPr sz="1400" spc="-45" dirty="0">
                <a:solidFill>
                  <a:srgbClr val="E2E3E4"/>
                </a:solidFill>
                <a:latin typeface="Arial"/>
                <a:cs typeface="Arial"/>
              </a:rPr>
              <a:t>vision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0" dirty="0">
                <a:solidFill>
                  <a:srgbClr val="E2E3E4"/>
                </a:solidFill>
                <a:latin typeface="Arial"/>
                <a:cs typeface="Arial"/>
              </a:rPr>
              <a:t>focus</a:t>
            </a:r>
            <a:r>
              <a:rPr sz="1400" spc="-95" dirty="0">
                <a:solidFill>
                  <a:srgbClr val="E2E3E4"/>
                </a:solidFill>
                <a:latin typeface="Arial"/>
                <a:cs typeface="Arial"/>
              </a:rPr>
              <a:t> </a:t>
            </a:r>
            <a:r>
              <a:rPr sz="1400" spc="-50" dirty="0">
                <a:solidFill>
                  <a:srgbClr val="E2E3E4"/>
                </a:solidFill>
                <a:latin typeface="Arial"/>
                <a:cs typeface="Arial"/>
              </a:rPr>
              <a:t>energises</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35" dirty="0">
                <a:solidFill>
                  <a:srgbClr val="E2E3E4"/>
                </a:solidFill>
                <a:latin typeface="Arial"/>
                <a:cs typeface="Arial"/>
              </a:rPr>
              <a:t>to</a:t>
            </a:r>
            <a:r>
              <a:rPr sz="1400" spc="-95" dirty="0">
                <a:solidFill>
                  <a:srgbClr val="E2E3E4"/>
                </a:solidFill>
                <a:latin typeface="Arial"/>
                <a:cs typeface="Arial"/>
              </a:rPr>
              <a:t> </a:t>
            </a:r>
            <a:r>
              <a:rPr sz="1400" spc="-60" dirty="0">
                <a:solidFill>
                  <a:srgbClr val="E2E3E4"/>
                </a:solidFill>
                <a:latin typeface="Arial"/>
                <a:cs typeface="Arial"/>
              </a:rPr>
              <a:t>see</a:t>
            </a:r>
            <a:r>
              <a:rPr sz="1400" spc="-95" dirty="0">
                <a:solidFill>
                  <a:srgbClr val="E2E3E4"/>
                </a:solidFill>
                <a:latin typeface="Arial"/>
                <a:cs typeface="Arial"/>
              </a:rPr>
              <a:t> </a:t>
            </a:r>
            <a:r>
              <a:rPr sz="1400" spc="-15" dirty="0">
                <a:solidFill>
                  <a:srgbClr val="E2E3E4"/>
                </a:solidFill>
                <a:latin typeface="Arial"/>
                <a:cs typeface="Arial"/>
              </a:rPr>
              <a:t>beyond</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65" dirty="0">
                <a:solidFill>
                  <a:srgbClr val="E2E3E4"/>
                </a:solidFill>
                <a:latin typeface="Arial"/>
                <a:cs typeface="Arial"/>
              </a:rPr>
              <a:t>is,  </a:t>
            </a:r>
            <a:r>
              <a:rPr sz="1400" spc="35" dirty="0">
                <a:solidFill>
                  <a:srgbClr val="E2E3E4"/>
                </a:solidFill>
                <a:latin typeface="Arial"/>
                <a:cs typeface="Arial"/>
              </a:rPr>
              <a:t>to</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10" dirty="0">
                <a:solidFill>
                  <a:srgbClr val="E2E3E4"/>
                </a:solidFill>
                <a:latin typeface="Arial"/>
                <a:cs typeface="Arial"/>
              </a:rPr>
              <a:t>could</a:t>
            </a:r>
            <a:r>
              <a:rPr sz="1400" spc="-95" dirty="0">
                <a:solidFill>
                  <a:srgbClr val="E2E3E4"/>
                </a:solidFill>
                <a:latin typeface="Arial"/>
                <a:cs typeface="Arial"/>
              </a:rPr>
              <a:t> </a:t>
            </a:r>
            <a:r>
              <a:rPr sz="1400" spc="-20" dirty="0">
                <a:solidFill>
                  <a:srgbClr val="E2E3E4"/>
                </a:solidFill>
                <a:latin typeface="Arial"/>
                <a:cs typeface="Arial"/>
              </a:rPr>
              <a:t>be,</a:t>
            </a:r>
            <a:r>
              <a:rPr sz="1400" spc="-95" dirty="0">
                <a:solidFill>
                  <a:srgbClr val="E2E3E4"/>
                </a:solidFill>
                <a:latin typeface="Arial"/>
                <a:cs typeface="Arial"/>
              </a:rPr>
              <a:t> </a:t>
            </a:r>
            <a:r>
              <a:rPr sz="1400" dirty="0">
                <a:solidFill>
                  <a:srgbClr val="E2E3E4"/>
                </a:solidFill>
                <a:latin typeface="Arial"/>
                <a:cs typeface="Arial"/>
              </a:rPr>
              <a:t>oppening</a:t>
            </a:r>
            <a:r>
              <a:rPr sz="1400" spc="-95" dirty="0">
                <a:solidFill>
                  <a:srgbClr val="E2E3E4"/>
                </a:solidFill>
                <a:latin typeface="Arial"/>
                <a:cs typeface="Arial"/>
              </a:rPr>
              <a:t> </a:t>
            </a:r>
            <a:r>
              <a:rPr sz="1400" spc="20" dirty="0">
                <a:solidFill>
                  <a:srgbClr val="E2E3E4"/>
                </a:solidFill>
                <a:latin typeface="Arial"/>
                <a:cs typeface="Arial"/>
              </a:rPr>
              <a:t>up</a:t>
            </a:r>
            <a:r>
              <a:rPr sz="1400" spc="-95" dirty="0">
                <a:solidFill>
                  <a:srgbClr val="E2E3E4"/>
                </a:solidFill>
                <a:latin typeface="Arial"/>
                <a:cs typeface="Arial"/>
              </a:rPr>
              <a:t> </a:t>
            </a:r>
            <a:r>
              <a:rPr sz="1400" spc="-40" dirty="0">
                <a:solidFill>
                  <a:srgbClr val="E2E3E4"/>
                </a:solidFill>
                <a:latin typeface="Arial"/>
                <a:cs typeface="Arial"/>
              </a:rPr>
              <a:t>new</a:t>
            </a:r>
            <a:r>
              <a:rPr sz="1400" spc="-95" dirty="0">
                <a:solidFill>
                  <a:srgbClr val="E2E3E4"/>
                </a:solidFill>
                <a:latin typeface="Arial"/>
                <a:cs typeface="Arial"/>
              </a:rPr>
              <a:t> </a:t>
            </a:r>
            <a:r>
              <a:rPr sz="1400" spc="-10" dirty="0">
                <a:solidFill>
                  <a:srgbClr val="E2E3E4"/>
                </a:solidFill>
                <a:latin typeface="Arial"/>
                <a:cs typeface="Arial"/>
              </a:rPr>
              <a:t>opportunities.</a:t>
            </a:r>
            <a:endParaRPr sz="1400">
              <a:latin typeface="Arial"/>
              <a:cs typeface="Arial"/>
            </a:endParaRPr>
          </a:p>
          <a:p>
            <a:pPr marL="12700" marR="149860">
              <a:lnSpc>
                <a:spcPts val="1600"/>
              </a:lnSpc>
              <a:spcBef>
                <a:spcPts val="1130"/>
              </a:spcBef>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opportunities</a:t>
            </a:r>
            <a:r>
              <a:rPr sz="1400" spc="-95" dirty="0">
                <a:solidFill>
                  <a:srgbClr val="E2E3E4"/>
                </a:solidFill>
                <a:latin typeface="Arial"/>
                <a:cs typeface="Arial"/>
              </a:rPr>
              <a:t> </a:t>
            </a:r>
            <a:r>
              <a:rPr sz="1400" spc="-35" dirty="0">
                <a:solidFill>
                  <a:srgbClr val="E2E3E4"/>
                </a:solidFill>
                <a:latin typeface="Arial"/>
                <a:cs typeface="Arial"/>
              </a:rPr>
              <a:t>we</a:t>
            </a:r>
            <a:r>
              <a:rPr sz="1400" spc="-95" dirty="0">
                <a:solidFill>
                  <a:srgbClr val="E2E3E4"/>
                </a:solidFill>
                <a:latin typeface="Arial"/>
                <a:cs typeface="Arial"/>
              </a:rPr>
              <a:t> </a:t>
            </a:r>
            <a:r>
              <a:rPr sz="1400" spc="-40" dirty="0">
                <a:solidFill>
                  <a:srgbClr val="E2E3E4"/>
                </a:solidFill>
                <a:latin typeface="Arial"/>
                <a:cs typeface="Arial"/>
              </a:rPr>
              <a:t>create</a:t>
            </a:r>
            <a:r>
              <a:rPr sz="1400" spc="-95" dirty="0">
                <a:solidFill>
                  <a:srgbClr val="E2E3E4"/>
                </a:solidFill>
                <a:latin typeface="Arial"/>
                <a:cs typeface="Arial"/>
              </a:rPr>
              <a:t> </a:t>
            </a:r>
            <a:r>
              <a:rPr sz="1400" spc="-40" dirty="0">
                <a:solidFill>
                  <a:srgbClr val="E2E3E4"/>
                </a:solidFill>
                <a:latin typeface="Arial"/>
                <a:cs typeface="Arial"/>
              </a:rPr>
              <a:t>energise</a:t>
            </a:r>
            <a:r>
              <a:rPr sz="1400" spc="-95" dirty="0">
                <a:solidFill>
                  <a:srgbClr val="E2E3E4"/>
                </a:solidFill>
                <a:latin typeface="Arial"/>
                <a:cs typeface="Arial"/>
              </a:rPr>
              <a:t> </a:t>
            </a:r>
            <a:r>
              <a:rPr sz="1400" spc="-25" dirty="0">
                <a:solidFill>
                  <a:srgbClr val="E2E3E4"/>
                </a:solidFill>
                <a:latin typeface="Arial"/>
                <a:cs typeface="Arial"/>
              </a:rPr>
              <a:t>existing</a:t>
            </a:r>
            <a:r>
              <a:rPr sz="1400" spc="-95" dirty="0">
                <a:solidFill>
                  <a:srgbClr val="E2E3E4"/>
                </a:solidFill>
                <a:latin typeface="Arial"/>
                <a:cs typeface="Arial"/>
              </a:rPr>
              <a:t> </a:t>
            </a:r>
            <a:r>
              <a:rPr sz="1400" spc="-50" dirty="0">
                <a:solidFill>
                  <a:srgbClr val="E2E3E4"/>
                </a:solidFill>
                <a:latin typeface="Arial"/>
                <a:cs typeface="Arial"/>
              </a:rPr>
              <a:t>ventures</a:t>
            </a:r>
            <a:r>
              <a:rPr sz="1400" spc="-95" dirty="0">
                <a:solidFill>
                  <a:srgbClr val="E2E3E4"/>
                </a:solidFill>
                <a:latin typeface="Arial"/>
                <a:cs typeface="Arial"/>
              </a:rPr>
              <a:t> </a:t>
            </a:r>
            <a:r>
              <a:rPr sz="1400" spc="-10" dirty="0">
                <a:solidFill>
                  <a:srgbClr val="E2E3E4"/>
                </a:solidFill>
                <a:latin typeface="Arial"/>
                <a:cs typeface="Arial"/>
              </a:rPr>
              <a:t>with  </a:t>
            </a:r>
            <a:r>
              <a:rPr sz="1400" spc="-25" dirty="0">
                <a:solidFill>
                  <a:srgbClr val="E2E3E4"/>
                </a:solidFill>
                <a:latin typeface="Arial"/>
                <a:cs typeface="Arial"/>
              </a:rPr>
              <a:t>positive</a:t>
            </a:r>
            <a:r>
              <a:rPr sz="1400" spc="-155" dirty="0">
                <a:solidFill>
                  <a:srgbClr val="E2E3E4"/>
                </a:solidFill>
                <a:latin typeface="Arial"/>
                <a:cs typeface="Arial"/>
              </a:rPr>
              <a:t> </a:t>
            </a:r>
            <a:r>
              <a:rPr sz="1400" spc="-20" dirty="0">
                <a:solidFill>
                  <a:srgbClr val="E2E3E4"/>
                </a:solidFill>
                <a:latin typeface="Arial"/>
                <a:cs typeface="Arial"/>
              </a:rPr>
              <a:t>momentum.</a:t>
            </a:r>
            <a:endParaRPr sz="1400">
              <a:latin typeface="Arial"/>
              <a:cs typeface="Arial"/>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98234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p</a:t>
            </a:r>
            <a:r>
              <a:rPr sz="1200" spc="-50" dirty="0">
                <a:solidFill>
                  <a:srgbClr val="B8BABC"/>
                </a:solidFill>
                <a:latin typeface="Lucida Sans"/>
                <a:cs typeface="Lucida Sans"/>
              </a:rPr>
              <a:t>r</a:t>
            </a:r>
            <a:r>
              <a:rPr sz="1200" spc="-25" dirty="0">
                <a:solidFill>
                  <a:srgbClr val="B8BABC"/>
                </a:solidFill>
                <a:latin typeface="Lucida Sans"/>
                <a:cs typeface="Lucida Sans"/>
              </a:rPr>
              <a:t>omise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1451" y="2711651"/>
            <a:ext cx="93980" cy="127000"/>
          </a:xfrm>
          <a:custGeom>
            <a:avLst/>
            <a:gdLst/>
            <a:ahLst/>
            <a:cxnLst/>
            <a:rect l="l" t="t" r="r" b="b"/>
            <a:pathLst>
              <a:path w="93979" h="127000">
                <a:moveTo>
                  <a:pt x="24015" y="2476"/>
                </a:moveTo>
                <a:lnTo>
                  <a:pt x="0" y="2476"/>
                </a:lnTo>
                <a:lnTo>
                  <a:pt x="0" y="126580"/>
                </a:lnTo>
                <a:lnTo>
                  <a:pt x="25260" y="126580"/>
                </a:lnTo>
                <a:lnTo>
                  <a:pt x="25260" y="83032"/>
                </a:lnTo>
                <a:lnTo>
                  <a:pt x="82936" y="83032"/>
                </a:lnTo>
                <a:lnTo>
                  <a:pt x="86855" y="77939"/>
                </a:lnTo>
                <a:lnTo>
                  <a:pt x="42379" y="77863"/>
                </a:lnTo>
                <a:lnTo>
                  <a:pt x="38950" y="77050"/>
                </a:lnTo>
                <a:lnTo>
                  <a:pt x="24358" y="52387"/>
                </a:lnTo>
                <a:lnTo>
                  <a:pt x="24358" y="44919"/>
                </a:lnTo>
                <a:lnTo>
                  <a:pt x="42087" y="19024"/>
                </a:lnTo>
                <a:lnTo>
                  <a:pt x="86519" y="19024"/>
                </a:lnTo>
                <a:lnTo>
                  <a:pt x="82839" y="14211"/>
                </a:lnTo>
                <a:lnTo>
                  <a:pt x="24015" y="14211"/>
                </a:lnTo>
                <a:lnTo>
                  <a:pt x="24015" y="2476"/>
                </a:lnTo>
                <a:close/>
              </a:path>
              <a:path w="93979" h="127000">
                <a:moveTo>
                  <a:pt x="82936" y="83032"/>
                </a:moveTo>
                <a:lnTo>
                  <a:pt x="25615" y="83032"/>
                </a:lnTo>
                <a:lnTo>
                  <a:pt x="28689" y="87541"/>
                </a:lnTo>
                <a:lnTo>
                  <a:pt x="32638" y="90944"/>
                </a:lnTo>
                <a:lnTo>
                  <a:pt x="42240" y="95554"/>
                </a:lnTo>
                <a:lnTo>
                  <a:pt x="47485" y="96723"/>
                </a:lnTo>
                <a:lnTo>
                  <a:pt x="59918" y="96723"/>
                </a:lnTo>
                <a:lnTo>
                  <a:pt x="65824" y="95402"/>
                </a:lnTo>
                <a:lnTo>
                  <a:pt x="75895" y="90195"/>
                </a:lnTo>
                <a:lnTo>
                  <a:pt x="80111" y="86702"/>
                </a:lnTo>
                <a:lnTo>
                  <a:pt x="82936" y="83032"/>
                </a:lnTo>
                <a:close/>
              </a:path>
              <a:path w="93979" h="127000">
                <a:moveTo>
                  <a:pt x="86519" y="19024"/>
                </a:moveTo>
                <a:lnTo>
                  <a:pt x="50253" y="19024"/>
                </a:lnTo>
                <a:lnTo>
                  <a:pt x="53670" y="19875"/>
                </a:lnTo>
                <a:lnTo>
                  <a:pt x="59232" y="23317"/>
                </a:lnTo>
                <a:lnTo>
                  <a:pt x="68275" y="52387"/>
                </a:lnTo>
                <a:lnTo>
                  <a:pt x="67919" y="55994"/>
                </a:lnTo>
                <a:lnTo>
                  <a:pt x="50558" y="77863"/>
                </a:lnTo>
                <a:lnTo>
                  <a:pt x="86893" y="77863"/>
                </a:lnTo>
                <a:lnTo>
                  <a:pt x="89369" y="72885"/>
                </a:lnTo>
                <a:lnTo>
                  <a:pt x="92697" y="61518"/>
                </a:lnTo>
                <a:lnTo>
                  <a:pt x="93478" y="55994"/>
                </a:lnTo>
                <a:lnTo>
                  <a:pt x="93535" y="42900"/>
                </a:lnTo>
                <a:lnTo>
                  <a:pt x="92697" y="36652"/>
                </a:lnTo>
                <a:lnTo>
                  <a:pt x="89369" y="24676"/>
                </a:lnTo>
                <a:lnTo>
                  <a:pt x="86829" y="19431"/>
                </a:lnTo>
                <a:lnTo>
                  <a:pt x="86519" y="19024"/>
                </a:lnTo>
                <a:close/>
              </a:path>
              <a:path w="93979" h="127000">
                <a:moveTo>
                  <a:pt x="58978" y="0"/>
                </a:moveTo>
                <a:lnTo>
                  <a:pt x="46050" y="0"/>
                </a:lnTo>
                <a:lnTo>
                  <a:pt x="40830" y="1130"/>
                </a:lnTo>
                <a:lnTo>
                  <a:pt x="31356" y="5626"/>
                </a:lnTo>
                <a:lnTo>
                  <a:pt x="27444" y="9232"/>
                </a:lnTo>
                <a:lnTo>
                  <a:pt x="24358" y="14211"/>
                </a:lnTo>
                <a:lnTo>
                  <a:pt x="82839" y="14211"/>
                </a:lnTo>
                <a:lnTo>
                  <a:pt x="79946" y="10426"/>
                </a:lnTo>
                <a:lnTo>
                  <a:pt x="75628" y="6807"/>
                </a:lnTo>
                <a:lnTo>
                  <a:pt x="65201" y="1358"/>
                </a:lnTo>
                <a:lnTo>
                  <a:pt x="58978" y="0"/>
                </a:lnTo>
                <a:close/>
              </a:path>
            </a:pathLst>
          </a:custGeom>
          <a:solidFill>
            <a:srgbClr val="FFFFFF"/>
          </a:solidFill>
        </p:spPr>
        <p:txBody>
          <a:bodyPr wrap="square" lIns="0" tIns="0" rIns="0" bIns="0" rtlCol="0"/>
          <a:lstStyle/>
          <a:p>
            <a:endParaRPr/>
          </a:p>
        </p:txBody>
      </p:sp>
      <p:sp>
        <p:nvSpPr>
          <p:cNvPr id="8" name="object 8"/>
          <p:cNvSpPr/>
          <p:nvPr/>
        </p:nvSpPr>
        <p:spPr>
          <a:xfrm>
            <a:off x="9285458" y="2697486"/>
            <a:ext cx="22225" cy="43815"/>
          </a:xfrm>
          <a:custGeom>
            <a:avLst/>
            <a:gdLst/>
            <a:ahLst/>
            <a:cxnLst/>
            <a:rect l="l" t="t" r="r" b="b"/>
            <a:pathLst>
              <a:path w="22225" h="43814">
                <a:moveTo>
                  <a:pt x="6515" y="1092"/>
                </a:moveTo>
                <a:lnTo>
                  <a:pt x="0" y="1092"/>
                </a:lnTo>
                <a:lnTo>
                  <a:pt x="0" y="43192"/>
                </a:lnTo>
                <a:lnTo>
                  <a:pt x="6921" y="43192"/>
                </a:lnTo>
                <a:lnTo>
                  <a:pt x="6921" y="21755"/>
                </a:lnTo>
                <a:lnTo>
                  <a:pt x="7200" y="19342"/>
                </a:lnTo>
                <a:lnTo>
                  <a:pt x="8280" y="15163"/>
                </a:lnTo>
                <a:lnTo>
                  <a:pt x="9144" y="13398"/>
                </a:lnTo>
                <a:lnTo>
                  <a:pt x="11544" y="10452"/>
                </a:lnTo>
                <a:lnTo>
                  <a:pt x="12224" y="9969"/>
                </a:lnTo>
                <a:lnTo>
                  <a:pt x="6515" y="9969"/>
                </a:lnTo>
                <a:lnTo>
                  <a:pt x="6515" y="1092"/>
                </a:lnTo>
                <a:close/>
              </a:path>
              <a:path w="22225" h="43814">
                <a:moveTo>
                  <a:pt x="18402" y="0"/>
                </a:moveTo>
                <a:lnTo>
                  <a:pt x="15303" y="774"/>
                </a:lnTo>
                <a:lnTo>
                  <a:pt x="10426" y="4013"/>
                </a:lnTo>
                <a:lnTo>
                  <a:pt x="8356" y="6553"/>
                </a:lnTo>
                <a:lnTo>
                  <a:pt x="6680" y="9969"/>
                </a:lnTo>
                <a:lnTo>
                  <a:pt x="12224" y="9969"/>
                </a:lnTo>
                <a:lnTo>
                  <a:pt x="13119" y="9334"/>
                </a:lnTo>
                <a:lnTo>
                  <a:pt x="17018" y="7823"/>
                </a:lnTo>
                <a:lnTo>
                  <a:pt x="19392" y="7442"/>
                </a:lnTo>
                <a:lnTo>
                  <a:pt x="22148" y="7442"/>
                </a:lnTo>
                <a:lnTo>
                  <a:pt x="22148" y="114"/>
                </a:lnTo>
                <a:lnTo>
                  <a:pt x="18402" y="0"/>
                </a:lnTo>
                <a:close/>
              </a:path>
            </a:pathLst>
          </a:custGeom>
          <a:solidFill>
            <a:srgbClr val="FFFFFF"/>
          </a:solidFill>
        </p:spPr>
        <p:txBody>
          <a:bodyPr wrap="square" lIns="0" tIns="0" rIns="0" bIns="0" rtlCol="0"/>
          <a:lstStyle/>
          <a:p>
            <a:endParaRPr/>
          </a:p>
        </p:txBody>
      </p:sp>
      <p:sp>
        <p:nvSpPr>
          <p:cNvPr id="9" name="object 9"/>
          <p:cNvSpPr txBox="1"/>
          <p:nvPr/>
        </p:nvSpPr>
        <p:spPr>
          <a:xfrm>
            <a:off x="2015539" y="3960002"/>
            <a:ext cx="1979930" cy="775335"/>
          </a:xfrm>
          <a:prstGeom prst="rect">
            <a:avLst/>
          </a:prstGeom>
        </p:spPr>
        <p:txBody>
          <a:bodyPr vert="horz" wrap="square" lIns="0" tIns="0" rIns="0" bIns="0" rtlCol="0">
            <a:spAutoFit/>
          </a:bodyPr>
          <a:lstStyle/>
          <a:p>
            <a:pPr marL="12700">
              <a:lnSpc>
                <a:spcPct val="100000"/>
              </a:lnSpc>
            </a:pPr>
            <a:r>
              <a:rPr sz="1100" spc="-25" dirty="0">
                <a:solidFill>
                  <a:srgbClr val="D71920"/>
                </a:solidFill>
                <a:latin typeface="Arial"/>
                <a:cs typeface="Arial"/>
              </a:rPr>
              <a:t>Internal</a:t>
            </a:r>
            <a:r>
              <a:rPr sz="1100" spc="-135" dirty="0">
                <a:solidFill>
                  <a:srgbClr val="D71920"/>
                </a:solidFill>
                <a:latin typeface="Arial"/>
                <a:cs typeface="Arial"/>
              </a:rPr>
              <a:t> </a:t>
            </a:r>
            <a:r>
              <a:rPr sz="1100" spc="-55" dirty="0">
                <a:solidFill>
                  <a:srgbClr val="D71920"/>
                </a:solidFill>
                <a:latin typeface="Arial"/>
                <a:cs typeface="Arial"/>
              </a:rPr>
              <a:t>Value</a:t>
            </a:r>
            <a:endParaRPr sz="1100">
              <a:latin typeface="Arial"/>
              <a:cs typeface="Arial"/>
            </a:endParaRPr>
          </a:p>
          <a:p>
            <a:pPr marL="12700" marR="5080">
              <a:lnSpc>
                <a:spcPct val="113599"/>
              </a:lnSpc>
            </a:pPr>
            <a:r>
              <a:rPr sz="1100" spc="-30" dirty="0">
                <a:solidFill>
                  <a:srgbClr val="58595B"/>
                </a:solidFill>
                <a:latin typeface="Arial"/>
                <a:cs typeface="Arial"/>
              </a:rPr>
              <a:t>We </a:t>
            </a:r>
            <a:r>
              <a:rPr sz="1100" spc="-45" dirty="0">
                <a:solidFill>
                  <a:srgbClr val="58595B"/>
                </a:solidFill>
                <a:latin typeface="Arial"/>
                <a:cs typeface="Arial"/>
              </a:rPr>
              <a:t>see </a:t>
            </a:r>
            <a:r>
              <a:rPr sz="1100" spc="20" dirty="0">
                <a:solidFill>
                  <a:srgbClr val="58595B"/>
                </a:solidFill>
                <a:latin typeface="Arial"/>
                <a:cs typeface="Arial"/>
              </a:rPr>
              <a:t>big</a:t>
            </a:r>
            <a:r>
              <a:rPr sz="1100" spc="-229" dirty="0">
                <a:solidFill>
                  <a:srgbClr val="58595B"/>
                </a:solidFill>
                <a:latin typeface="Arial"/>
                <a:cs typeface="Arial"/>
              </a:rPr>
              <a:t> </a:t>
            </a:r>
            <a:r>
              <a:rPr sz="1100" spc="-5" dirty="0">
                <a:solidFill>
                  <a:srgbClr val="58595B"/>
                </a:solidFill>
                <a:latin typeface="Arial"/>
                <a:cs typeface="Arial"/>
              </a:rPr>
              <a:t>picture </a:t>
            </a:r>
            <a:r>
              <a:rPr sz="1100" dirty="0">
                <a:solidFill>
                  <a:srgbClr val="58595B"/>
                </a:solidFill>
                <a:latin typeface="Arial"/>
                <a:cs typeface="Arial"/>
              </a:rPr>
              <a:t>opportunities  </a:t>
            </a:r>
            <a:r>
              <a:rPr sz="1100" spc="-15" dirty="0">
                <a:solidFill>
                  <a:srgbClr val="58595B"/>
                </a:solidFill>
                <a:latin typeface="Arial"/>
                <a:cs typeface="Arial"/>
              </a:rPr>
              <a:t>and </a:t>
            </a:r>
            <a:r>
              <a:rPr sz="1100" spc="-25" dirty="0">
                <a:solidFill>
                  <a:srgbClr val="58595B"/>
                </a:solidFill>
                <a:latin typeface="Arial"/>
                <a:cs typeface="Arial"/>
              </a:rPr>
              <a:t>energise </a:t>
            </a:r>
            <a:r>
              <a:rPr sz="1100" dirty="0">
                <a:solidFill>
                  <a:srgbClr val="58595B"/>
                </a:solidFill>
                <a:latin typeface="Arial"/>
                <a:cs typeface="Arial"/>
              </a:rPr>
              <a:t>them </a:t>
            </a:r>
            <a:r>
              <a:rPr sz="1100" spc="-5" dirty="0">
                <a:solidFill>
                  <a:srgbClr val="58595B"/>
                </a:solidFill>
                <a:latin typeface="Arial"/>
                <a:cs typeface="Arial"/>
              </a:rPr>
              <a:t>with </a:t>
            </a:r>
            <a:r>
              <a:rPr sz="1100" spc="-15" dirty="0">
                <a:solidFill>
                  <a:srgbClr val="58595B"/>
                </a:solidFill>
                <a:latin typeface="Arial"/>
                <a:cs typeface="Arial"/>
              </a:rPr>
              <a:t>positive  </a:t>
            </a:r>
            <a:r>
              <a:rPr sz="1100" spc="5" dirty="0">
                <a:solidFill>
                  <a:srgbClr val="58595B"/>
                </a:solidFill>
                <a:latin typeface="Arial"/>
                <a:cs typeface="Arial"/>
              </a:rPr>
              <a:t>people </a:t>
            </a:r>
            <a:r>
              <a:rPr sz="1100" spc="-15" dirty="0">
                <a:solidFill>
                  <a:srgbClr val="58595B"/>
                </a:solidFill>
                <a:latin typeface="Arial"/>
                <a:cs typeface="Arial"/>
              </a:rPr>
              <a:t>and </a:t>
            </a:r>
            <a:r>
              <a:rPr sz="1100" spc="-30" dirty="0">
                <a:solidFill>
                  <a:srgbClr val="58595B"/>
                </a:solidFill>
                <a:latin typeface="Arial"/>
                <a:cs typeface="Arial"/>
              </a:rPr>
              <a:t>financial</a:t>
            </a:r>
            <a:r>
              <a:rPr sz="1100" spc="-225" dirty="0">
                <a:solidFill>
                  <a:srgbClr val="58595B"/>
                </a:solidFill>
                <a:latin typeface="Arial"/>
                <a:cs typeface="Arial"/>
              </a:rPr>
              <a:t> </a:t>
            </a:r>
            <a:r>
              <a:rPr sz="1100" spc="-20" dirty="0">
                <a:solidFill>
                  <a:srgbClr val="58595B"/>
                </a:solidFill>
                <a:latin typeface="Arial"/>
                <a:cs typeface="Arial"/>
              </a:rPr>
              <a:t>capital.</a:t>
            </a:r>
            <a:endParaRPr sz="1100">
              <a:latin typeface="Arial"/>
              <a:cs typeface="Arial"/>
            </a:endParaRPr>
          </a:p>
        </p:txBody>
      </p:sp>
      <p:sp>
        <p:nvSpPr>
          <p:cNvPr id="10" name="object 10"/>
          <p:cNvSpPr txBox="1"/>
          <p:nvPr/>
        </p:nvSpPr>
        <p:spPr>
          <a:xfrm>
            <a:off x="4958410" y="3960002"/>
            <a:ext cx="1607185" cy="775335"/>
          </a:xfrm>
          <a:prstGeom prst="rect">
            <a:avLst/>
          </a:prstGeom>
        </p:spPr>
        <p:txBody>
          <a:bodyPr vert="horz" wrap="square" lIns="0" tIns="0" rIns="0" bIns="0" rtlCol="0">
            <a:spAutoFit/>
          </a:bodyPr>
          <a:lstStyle/>
          <a:p>
            <a:pPr marL="12700">
              <a:lnSpc>
                <a:spcPct val="100000"/>
              </a:lnSpc>
            </a:pPr>
            <a:r>
              <a:rPr sz="1100" spc="-25" dirty="0">
                <a:solidFill>
                  <a:srgbClr val="D71920"/>
                </a:solidFill>
                <a:latin typeface="Arial"/>
                <a:cs typeface="Arial"/>
              </a:rPr>
              <a:t>External</a:t>
            </a:r>
            <a:r>
              <a:rPr sz="1100" spc="-150" dirty="0">
                <a:solidFill>
                  <a:srgbClr val="D71920"/>
                </a:solidFill>
                <a:latin typeface="Arial"/>
                <a:cs typeface="Arial"/>
              </a:rPr>
              <a:t> </a:t>
            </a:r>
            <a:r>
              <a:rPr sz="1100" spc="-55" dirty="0">
                <a:solidFill>
                  <a:srgbClr val="D71920"/>
                </a:solidFill>
                <a:latin typeface="Arial"/>
                <a:cs typeface="Arial"/>
              </a:rPr>
              <a:t>Value</a:t>
            </a:r>
            <a:endParaRPr sz="1100">
              <a:latin typeface="Arial"/>
              <a:cs typeface="Arial"/>
            </a:endParaRPr>
          </a:p>
          <a:p>
            <a:pPr marL="12700" marR="5080">
              <a:lnSpc>
                <a:spcPct val="113599"/>
              </a:lnSpc>
            </a:pPr>
            <a:r>
              <a:rPr sz="1100" spc="5" dirty="0">
                <a:solidFill>
                  <a:srgbClr val="58595B"/>
                </a:solidFill>
                <a:latin typeface="Arial"/>
                <a:cs typeface="Arial"/>
              </a:rPr>
              <a:t>Our </a:t>
            </a:r>
            <a:r>
              <a:rPr sz="1100" spc="-5" dirty="0">
                <a:solidFill>
                  <a:srgbClr val="58595B"/>
                </a:solidFill>
                <a:latin typeface="Arial"/>
                <a:cs typeface="Arial"/>
              </a:rPr>
              <a:t>partner </a:t>
            </a:r>
            <a:r>
              <a:rPr sz="1100" spc="-35" dirty="0">
                <a:solidFill>
                  <a:srgbClr val="58595B"/>
                </a:solidFill>
                <a:latin typeface="Arial"/>
                <a:cs typeface="Arial"/>
              </a:rPr>
              <a:t>ventures </a:t>
            </a:r>
            <a:r>
              <a:rPr sz="1100" spc="-15" dirty="0">
                <a:solidFill>
                  <a:srgbClr val="58595B"/>
                </a:solidFill>
                <a:latin typeface="Arial"/>
                <a:cs typeface="Arial"/>
              </a:rPr>
              <a:t>gain  </a:t>
            </a:r>
            <a:r>
              <a:rPr sz="1100" spc="-20" dirty="0">
                <a:solidFill>
                  <a:srgbClr val="58595B"/>
                </a:solidFill>
                <a:latin typeface="Arial"/>
                <a:cs typeface="Arial"/>
              </a:rPr>
              <a:t>energised </a:t>
            </a:r>
            <a:r>
              <a:rPr sz="1100" spc="-5" dirty="0">
                <a:solidFill>
                  <a:srgbClr val="58595B"/>
                </a:solidFill>
                <a:latin typeface="Arial"/>
                <a:cs typeface="Arial"/>
              </a:rPr>
              <a:t>momentum</a:t>
            </a:r>
            <a:r>
              <a:rPr sz="1100" spc="-165" dirty="0">
                <a:solidFill>
                  <a:srgbClr val="58595B"/>
                </a:solidFill>
                <a:latin typeface="Arial"/>
                <a:cs typeface="Arial"/>
              </a:rPr>
              <a:t> </a:t>
            </a:r>
            <a:r>
              <a:rPr sz="1100" spc="-20" dirty="0">
                <a:solidFill>
                  <a:srgbClr val="58595B"/>
                </a:solidFill>
                <a:latin typeface="Arial"/>
                <a:cs typeface="Arial"/>
              </a:rPr>
              <a:t>and  </a:t>
            </a:r>
            <a:r>
              <a:rPr sz="1100" spc="-25" dirty="0">
                <a:solidFill>
                  <a:srgbClr val="58595B"/>
                </a:solidFill>
                <a:latin typeface="Arial"/>
                <a:cs typeface="Arial"/>
              </a:rPr>
              <a:t>new</a:t>
            </a:r>
            <a:r>
              <a:rPr sz="1100" spc="-140" dirty="0">
                <a:solidFill>
                  <a:srgbClr val="58595B"/>
                </a:solidFill>
                <a:latin typeface="Arial"/>
                <a:cs typeface="Arial"/>
              </a:rPr>
              <a:t> </a:t>
            </a:r>
            <a:r>
              <a:rPr sz="1100" spc="-5" dirty="0">
                <a:solidFill>
                  <a:srgbClr val="58595B"/>
                </a:solidFill>
                <a:latin typeface="Arial"/>
                <a:cs typeface="Arial"/>
              </a:rPr>
              <a:t>opportunities.</a:t>
            </a:r>
            <a:endParaRPr sz="1100">
              <a:latin typeface="Arial"/>
              <a:cs typeface="Arial"/>
            </a:endParaRPr>
          </a:p>
        </p:txBody>
      </p:sp>
      <p:sp>
        <p:nvSpPr>
          <p:cNvPr id="11" name="object 11"/>
          <p:cNvSpPr txBox="1"/>
          <p:nvPr/>
        </p:nvSpPr>
        <p:spPr>
          <a:xfrm>
            <a:off x="936442" y="3093550"/>
            <a:ext cx="4212590" cy="367030"/>
          </a:xfrm>
          <a:prstGeom prst="rect">
            <a:avLst/>
          </a:prstGeom>
        </p:spPr>
        <p:txBody>
          <a:bodyPr vert="horz" wrap="square" lIns="0" tIns="0" rIns="0" bIns="0" rtlCol="0">
            <a:spAutoFit/>
          </a:bodyPr>
          <a:lstStyle/>
          <a:p>
            <a:pPr marL="12700">
              <a:lnSpc>
                <a:spcPct val="100000"/>
              </a:lnSpc>
              <a:tabLst>
                <a:tab pos="109156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15" dirty="0">
                <a:solidFill>
                  <a:srgbClr val="D71920"/>
                </a:solidFill>
                <a:latin typeface="Cambria"/>
                <a:cs typeface="Cambria"/>
              </a:rPr>
              <a:t>Energising</a:t>
            </a:r>
            <a:r>
              <a:rPr sz="2300" spc="-145" dirty="0">
                <a:solidFill>
                  <a:srgbClr val="D71920"/>
                </a:solidFill>
                <a:latin typeface="Cambria"/>
                <a:cs typeface="Cambria"/>
              </a:rPr>
              <a:t> </a:t>
            </a:r>
            <a:r>
              <a:rPr sz="2300" spc="-10" dirty="0">
                <a:solidFill>
                  <a:srgbClr val="D71920"/>
                </a:solidFill>
                <a:latin typeface="Cambria"/>
                <a:cs typeface="Cambria"/>
              </a:rPr>
              <a:t>Opportunities</a:t>
            </a:r>
            <a:endParaRPr sz="2300">
              <a:latin typeface="Cambria"/>
              <a:cs typeface="Cambria"/>
            </a:endParaRPr>
          </a:p>
        </p:txBody>
      </p:sp>
      <p:sp>
        <p:nvSpPr>
          <p:cNvPr id="12" name="object 12"/>
          <p:cNvSpPr/>
          <p:nvPr/>
        </p:nvSpPr>
        <p:spPr>
          <a:xfrm>
            <a:off x="2028239" y="2911692"/>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3" name="object 13"/>
          <p:cNvSpPr/>
          <p:nvPr/>
        </p:nvSpPr>
        <p:spPr>
          <a:xfrm>
            <a:off x="2028239" y="3628854"/>
            <a:ext cx="4815205" cy="0"/>
          </a:xfrm>
          <a:custGeom>
            <a:avLst/>
            <a:gdLst/>
            <a:ahLst/>
            <a:cxnLst/>
            <a:rect l="l" t="t" r="r" b="b"/>
            <a:pathLst>
              <a:path w="4815205">
                <a:moveTo>
                  <a:pt x="0" y="0"/>
                </a:moveTo>
                <a:lnTo>
                  <a:pt x="4815192" y="0"/>
                </a:lnTo>
              </a:path>
            </a:pathLst>
          </a:custGeom>
          <a:ln w="6350">
            <a:solidFill>
              <a:srgbClr val="C9CACC"/>
            </a:solidFill>
          </a:ln>
        </p:spPr>
        <p:txBody>
          <a:bodyPr wrap="square" lIns="0" tIns="0" rIns="0" bIns="0" rtlCol="0"/>
          <a:lstStyle/>
          <a:p>
            <a:endParaRPr/>
          </a:p>
        </p:txBody>
      </p:sp>
      <p:sp>
        <p:nvSpPr>
          <p:cNvPr id="14" name="object 14"/>
          <p:cNvSpPr txBox="1"/>
          <p:nvPr/>
        </p:nvSpPr>
        <p:spPr>
          <a:xfrm>
            <a:off x="2015539" y="1154527"/>
            <a:ext cx="4606290" cy="1544955"/>
          </a:xfrm>
          <a:prstGeom prst="rect">
            <a:avLst/>
          </a:prstGeom>
        </p:spPr>
        <p:txBody>
          <a:bodyPr vert="horz" wrap="square" lIns="0" tIns="0" rIns="0" bIns="0" rtlCol="0">
            <a:spAutoFit/>
          </a:bodyPr>
          <a:lstStyle/>
          <a:p>
            <a:pPr marL="12700" marR="5080">
              <a:lnSpc>
                <a:spcPts val="1600"/>
              </a:lnSpc>
            </a:pPr>
            <a:r>
              <a:rPr sz="1400" dirty="0">
                <a:solidFill>
                  <a:srgbClr val="E2E3E4"/>
                </a:solidFill>
                <a:latin typeface="Arial"/>
                <a:cs typeface="Arial"/>
              </a:rPr>
              <a:t>Our</a:t>
            </a:r>
            <a:r>
              <a:rPr sz="1400" spc="-95" dirty="0">
                <a:solidFill>
                  <a:srgbClr val="E2E3E4"/>
                </a:solidFill>
                <a:latin typeface="Arial"/>
                <a:cs typeface="Arial"/>
              </a:rPr>
              <a:t> </a:t>
            </a:r>
            <a:r>
              <a:rPr sz="1400" spc="-50" dirty="0">
                <a:solidFill>
                  <a:srgbClr val="E2E3E4"/>
                </a:solidFill>
                <a:latin typeface="Arial"/>
                <a:cs typeface="Arial"/>
              </a:rPr>
              <a:t>passion</a:t>
            </a:r>
            <a:r>
              <a:rPr sz="1400" spc="-95" dirty="0">
                <a:solidFill>
                  <a:srgbClr val="E2E3E4"/>
                </a:solidFill>
                <a:latin typeface="Arial"/>
                <a:cs typeface="Arial"/>
              </a:rPr>
              <a:t> </a:t>
            </a:r>
            <a:r>
              <a:rPr sz="1400" spc="-5" dirty="0">
                <a:solidFill>
                  <a:srgbClr val="E2E3E4"/>
                </a:solidFill>
                <a:latin typeface="Arial"/>
                <a:cs typeface="Arial"/>
              </a:rPr>
              <a:t>for</a:t>
            </a:r>
            <a:r>
              <a:rPr sz="1400" spc="-95" dirty="0">
                <a:solidFill>
                  <a:srgbClr val="E2E3E4"/>
                </a:solidFill>
                <a:latin typeface="Arial"/>
                <a:cs typeface="Arial"/>
              </a:rPr>
              <a:t> </a:t>
            </a:r>
            <a:r>
              <a:rPr sz="1400" spc="-60" dirty="0">
                <a:solidFill>
                  <a:srgbClr val="E2E3E4"/>
                </a:solidFill>
                <a:latin typeface="Arial"/>
                <a:cs typeface="Arial"/>
              </a:rPr>
              <a:t>business,</a:t>
            </a:r>
            <a:r>
              <a:rPr sz="1400" spc="-95" dirty="0">
                <a:solidFill>
                  <a:srgbClr val="E2E3E4"/>
                </a:solidFill>
                <a:latin typeface="Arial"/>
                <a:cs typeface="Arial"/>
              </a:rPr>
              <a:t> </a:t>
            </a:r>
            <a:r>
              <a:rPr sz="1400" spc="-25" dirty="0">
                <a:solidFill>
                  <a:srgbClr val="E2E3E4"/>
                </a:solidFill>
                <a:latin typeface="Arial"/>
                <a:cs typeface="Arial"/>
              </a:rPr>
              <a:t>performance</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80" dirty="0">
                <a:solidFill>
                  <a:srgbClr val="E2E3E4"/>
                </a:solidFill>
                <a:latin typeface="Arial"/>
                <a:cs typeface="Arial"/>
              </a:rPr>
              <a:t>success</a:t>
            </a:r>
            <a:r>
              <a:rPr sz="1400" spc="-95" dirty="0">
                <a:solidFill>
                  <a:srgbClr val="E2E3E4"/>
                </a:solidFill>
                <a:latin typeface="Arial"/>
                <a:cs typeface="Arial"/>
              </a:rPr>
              <a:t> </a:t>
            </a:r>
            <a:r>
              <a:rPr sz="1400" spc="-50" dirty="0">
                <a:solidFill>
                  <a:srgbClr val="E2E3E4"/>
                </a:solidFill>
                <a:latin typeface="Arial"/>
                <a:cs typeface="Arial"/>
              </a:rPr>
              <a:t>energises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10"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dirty="0">
                <a:solidFill>
                  <a:srgbClr val="E2E3E4"/>
                </a:solidFill>
                <a:latin typeface="Arial"/>
                <a:cs typeface="Arial"/>
              </a:rPr>
              <a:t>the</a:t>
            </a:r>
            <a:r>
              <a:rPr sz="1400" spc="-100" dirty="0">
                <a:solidFill>
                  <a:srgbClr val="E2E3E4"/>
                </a:solidFill>
                <a:latin typeface="Arial"/>
                <a:cs typeface="Arial"/>
              </a:rPr>
              <a:t> </a:t>
            </a:r>
            <a:r>
              <a:rPr sz="1400" spc="-5" dirty="0">
                <a:solidFill>
                  <a:srgbClr val="E2E3E4"/>
                </a:solidFill>
                <a:latin typeface="Arial"/>
                <a:cs typeface="Arial"/>
              </a:rPr>
              <a:t>opportunities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35" dirty="0">
                <a:solidFill>
                  <a:srgbClr val="E2E3E4"/>
                </a:solidFill>
                <a:latin typeface="Arial"/>
                <a:cs typeface="Arial"/>
              </a:rPr>
              <a:t>in.</a:t>
            </a:r>
            <a:endParaRPr sz="1400">
              <a:latin typeface="Arial"/>
              <a:cs typeface="Arial"/>
            </a:endParaRPr>
          </a:p>
          <a:p>
            <a:pPr marL="12700" marR="22225">
              <a:lnSpc>
                <a:spcPts val="1600"/>
              </a:lnSpc>
              <a:spcBef>
                <a:spcPts val="1130"/>
              </a:spcBef>
            </a:pPr>
            <a:r>
              <a:rPr sz="1400" dirty="0">
                <a:solidFill>
                  <a:srgbClr val="E2E3E4"/>
                </a:solidFill>
                <a:latin typeface="Arial"/>
                <a:cs typeface="Arial"/>
              </a:rPr>
              <a:t>Our</a:t>
            </a:r>
            <a:r>
              <a:rPr sz="1400" spc="-95" dirty="0">
                <a:solidFill>
                  <a:srgbClr val="E2E3E4"/>
                </a:solidFill>
                <a:latin typeface="Arial"/>
                <a:cs typeface="Arial"/>
              </a:rPr>
              <a:t> </a:t>
            </a:r>
            <a:r>
              <a:rPr sz="1400" spc="-45" dirty="0">
                <a:solidFill>
                  <a:srgbClr val="E2E3E4"/>
                </a:solidFill>
                <a:latin typeface="Arial"/>
                <a:cs typeface="Arial"/>
              </a:rPr>
              <a:t>vision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0" dirty="0">
                <a:solidFill>
                  <a:srgbClr val="E2E3E4"/>
                </a:solidFill>
                <a:latin typeface="Arial"/>
                <a:cs typeface="Arial"/>
              </a:rPr>
              <a:t>focus</a:t>
            </a:r>
            <a:r>
              <a:rPr sz="1400" spc="-95" dirty="0">
                <a:solidFill>
                  <a:srgbClr val="E2E3E4"/>
                </a:solidFill>
                <a:latin typeface="Arial"/>
                <a:cs typeface="Arial"/>
              </a:rPr>
              <a:t> </a:t>
            </a:r>
            <a:r>
              <a:rPr sz="1400" spc="-50" dirty="0">
                <a:solidFill>
                  <a:srgbClr val="E2E3E4"/>
                </a:solidFill>
                <a:latin typeface="Arial"/>
                <a:cs typeface="Arial"/>
              </a:rPr>
              <a:t>energises</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35" dirty="0">
                <a:solidFill>
                  <a:srgbClr val="E2E3E4"/>
                </a:solidFill>
                <a:latin typeface="Arial"/>
                <a:cs typeface="Arial"/>
              </a:rPr>
              <a:t>to</a:t>
            </a:r>
            <a:r>
              <a:rPr sz="1400" spc="-95" dirty="0">
                <a:solidFill>
                  <a:srgbClr val="E2E3E4"/>
                </a:solidFill>
                <a:latin typeface="Arial"/>
                <a:cs typeface="Arial"/>
              </a:rPr>
              <a:t> </a:t>
            </a:r>
            <a:r>
              <a:rPr sz="1400" spc="-60" dirty="0">
                <a:solidFill>
                  <a:srgbClr val="E2E3E4"/>
                </a:solidFill>
                <a:latin typeface="Arial"/>
                <a:cs typeface="Arial"/>
              </a:rPr>
              <a:t>see</a:t>
            </a:r>
            <a:r>
              <a:rPr sz="1400" spc="-95" dirty="0">
                <a:solidFill>
                  <a:srgbClr val="E2E3E4"/>
                </a:solidFill>
                <a:latin typeface="Arial"/>
                <a:cs typeface="Arial"/>
              </a:rPr>
              <a:t> </a:t>
            </a:r>
            <a:r>
              <a:rPr sz="1400" spc="-15" dirty="0">
                <a:solidFill>
                  <a:srgbClr val="E2E3E4"/>
                </a:solidFill>
                <a:latin typeface="Arial"/>
                <a:cs typeface="Arial"/>
              </a:rPr>
              <a:t>beyond</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65" dirty="0">
                <a:solidFill>
                  <a:srgbClr val="E2E3E4"/>
                </a:solidFill>
                <a:latin typeface="Arial"/>
                <a:cs typeface="Arial"/>
              </a:rPr>
              <a:t>is,  </a:t>
            </a:r>
            <a:r>
              <a:rPr sz="1400" spc="35" dirty="0">
                <a:solidFill>
                  <a:srgbClr val="E2E3E4"/>
                </a:solidFill>
                <a:latin typeface="Arial"/>
                <a:cs typeface="Arial"/>
              </a:rPr>
              <a:t>to</a:t>
            </a:r>
            <a:r>
              <a:rPr sz="1400" spc="-95" dirty="0">
                <a:solidFill>
                  <a:srgbClr val="E2E3E4"/>
                </a:solidFill>
                <a:latin typeface="Arial"/>
                <a:cs typeface="Arial"/>
              </a:rPr>
              <a:t> </a:t>
            </a:r>
            <a:r>
              <a:rPr sz="1400" spc="-35" dirty="0">
                <a:solidFill>
                  <a:srgbClr val="E2E3E4"/>
                </a:solidFill>
                <a:latin typeface="Arial"/>
                <a:cs typeface="Arial"/>
              </a:rPr>
              <a:t>what</a:t>
            </a:r>
            <a:r>
              <a:rPr sz="1400" spc="-95" dirty="0">
                <a:solidFill>
                  <a:srgbClr val="E2E3E4"/>
                </a:solidFill>
                <a:latin typeface="Arial"/>
                <a:cs typeface="Arial"/>
              </a:rPr>
              <a:t> </a:t>
            </a:r>
            <a:r>
              <a:rPr sz="1400" spc="-10" dirty="0">
                <a:solidFill>
                  <a:srgbClr val="E2E3E4"/>
                </a:solidFill>
                <a:latin typeface="Arial"/>
                <a:cs typeface="Arial"/>
              </a:rPr>
              <a:t>could</a:t>
            </a:r>
            <a:r>
              <a:rPr sz="1400" spc="-95" dirty="0">
                <a:solidFill>
                  <a:srgbClr val="E2E3E4"/>
                </a:solidFill>
                <a:latin typeface="Arial"/>
                <a:cs typeface="Arial"/>
              </a:rPr>
              <a:t> </a:t>
            </a:r>
            <a:r>
              <a:rPr sz="1400" spc="-20" dirty="0">
                <a:solidFill>
                  <a:srgbClr val="E2E3E4"/>
                </a:solidFill>
                <a:latin typeface="Arial"/>
                <a:cs typeface="Arial"/>
              </a:rPr>
              <a:t>be,</a:t>
            </a:r>
            <a:r>
              <a:rPr sz="1400" spc="-95" dirty="0">
                <a:solidFill>
                  <a:srgbClr val="E2E3E4"/>
                </a:solidFill>
                <a:latin typeface="Arial"/>
                <a:cs typeface="Arial"/>
              </a:rPr>
              <a:t> </a:t>
            </a:r>
            <a:r>
              <a:rPr sz="1400" dirty="0">
                <a:solidFill>
                  <a:srgbClr val="E2E3E4"/>
                </a:solidFill>
                <a:latin typeface="Arial"/>
                <a:cs typeface="Arial"/>
              </a:rPr>
              <a:t>oppening</a:t>
            </a:r>
            <a:r>
              <a:rPr sz="1400" spc="-95" dirty="0">
                <a:solidFill>
                  <a:srgbClr val="E2E3E4"/>
                </a:solidFill>
                <a:latin typeface="Arial"/>
                <a:cs typeface="Arial"/>
              </a:rPr>
              <a:t> </a:t>
            </a:r>
            <a:r>
              <a:rPr sz="1400" spc="20" dirty="0">
                <a:solidFill>
                  <a:srgbClr val="E2E3E4"/>
                </a:solidFill>
                <a:latin typeface="Arial"/>
                <a:cs typeface="Arial"/>
              </a:rPr>
              <a:t>up</a:t>
            </a:r>
            <a:r>
              <a:rPr sz="1400" spc="-95" dirty="0">
                <a:solidFill>
                  <a:srgbClr val="E2E3E4"/>
                </a:solidFill>
                <a:latin typeface="Arial"/>
                <a:cs typeface="Arial"/>
              </a:rPr>
              <a:t> </a:t>
            </a:r>
            <a:r>
              <a:rPr sz="1400" spc="-40" dirty="0">
                <a:solidFill>
                  <a:srgbClr val="E2E3E4"/>
                </a:solidFill>
                <a:latin typeface="Arial"/>
                <a:cs typeface="Arial"/>
              </a:rPr>
              <a:t>new</a:t>
            </a:r>
            <a:r>
              <a:rPr sz="1400" spc="-95" dirty="0">
                <a:solidFill>
                  <a:srgbClr val="E2E3E4"/>
                </a:solidFill>
                <a:latin typeface="Arial"/>
                <a:cs typeface="Arial"/>
              </a:rPr>
              <a:t> </a:t>
            </a:r>
            <a:r>
              <a:rPr sz="1400" spc="-10" dirty="0">
                <a:solidFill>
                  <a:srgbClr val="E2E3E4"/>
                </a:solidFill>
                <a:latin typeface="Arial"/>
                <a:cs typeface="Arial"/>
              </a:rPr>
              <a:t>opportunities.</a:t>
            </a:r>
            <a:endParaRPr sz="1400">
              <a:latin typeface="Arial"/>
              <a:cs typeface="Arial"/>
            </a:endParaRPr>
          </a:p>
          <a:p>
            <a:pPr marL="12700" marR="149860">
              <a:lnSpc>
                <a:spcPts val="1600"/>
              </a:lnSpc>
              <a:spcBef>
                <a:spcPts val="1130"/>
              </a:spcBef>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opportunities</a:t>
            </a:r>
            <a:r>
              <a:rPr sz="1400" spc="-95" dirty="0">
                <a:solidFill>
                  <a:srgbClr val="E2E3E4"/>
                </a:solidFill>
                <a:latin typeface="Arial"/>
                <a:cs typeface="Arial"/>
              </a:rPr>
              <a:t> </a:t>
            </a:r>
            <a:r>
              <a:rPr sz="1400" spc="-35" dirty="0">
                <a:solidFill>
                  <a:srgbClr val="E2E3E4"/>
                </a:solidFill>
                <a:latin typeface="Arial"/>
                <a:cs typeface="Arial"/>
              </a:rPr>
              <a:t>we</a:t>
            </a:r>
            <a:r>
              <a:rPr sz="1400" spc="-95" dirty="0">
                <a:solidFill>
                  <a:srgbClr val="E2E3E4"/>
                </a:solidFill>
                <a:latin typeface="Arial"/>
                <a:cs typeface="Arial"/>
              </a:rPr>
              <a:t> </a:t>
            </a:r>
            <a:r>
              <a:rPr sz="1400" spc="-40" dirty="0">
                <a:solidFill>
                  <a:srgbClr val="E2E3E4"/>
                </a:solidFill>
                <a:latin typeface="Arial"/>
                <a:cs typeface="Arial"/>
              </a:rPr>
              <a:t>create</a:t>
            </a:r>
            <a:r>
              <a:rPr sz="1400" spc="-95" dirty="0">
                <a:solidFill>
                  <a:srgbClr val="E2E3E4"/>
                </a:solidFill>
                <a:latin typeface="Arial"/>
                <a:cs typeface="Arial"/>
              </a:rPr>
              <a:t> </a:t>
            </a:r>
            <a:r>
              <a:rPr sz="1400" spc="-40" dirty="0">
                <a:solidFill>
                  <a:srgbClr val="E2E3E4"/>
                </a:solidFill>
                <a:latin typeface="Arial"/>
                <a:cs typeface="Arial"/>
              </a:rPr>
              <a:t>energise</a:t>
            </a:r>
            <a:r>
              <a:rPr sz="1400" spc="-95" dirty="0">
                <a:solidFill>
                  <a:srgbClr val="E2E3E4"/>
                </a:solidFill>
                <a:latin typeface="Arial"/>
                <a:cs typeface="Arial"/>
              </a:rPr>
              <a:t> </a:t>
            </a:r>
            <a:r>
              <a:rPr sz="1400" spc="-25" dirty="0">
                <a:solidFill>
                  <a:srgbClr val="E2E3E4"/>
                </a:solidFill>
                <a:latin typeface="Arial"/>
                <a:cs typeface="Arial"/>
              </a:rPr>
              <a:t>existing</a:t>
            </a:r>
            <a:r>
              <a:rPr sz="1400" spc="-95" dirty="0">
                <a:solidFill>
                  <a:srgbClr val="E2E3E4"/>
                </a:solidFill>
                <a:latin typeface="Arial"/>
                <a:cs typeface="Arial"/>
              </a:rPr>
              <a:t> </a:t>
            </a:r>
            <a:r>
              <a:rPr sz="1400" spc="-50" dirty="0">
                <a:solidFill>
                  <a:srgbClr val="E2E3E4"/>
                </a:solidFill>
                <a:latin typeface="Arial"/>
                <a:cs typeface="Arial"/>
              </a:rPr>
              <a:t>ventures</a:t>
            </a:r>
            <a:r>
              <a:rPr sz="1400" spc="-95" dirty="0">
                <a:solidFill>
                  <a:srgbClr val="E2E3E4"/>
                </a:solidFill>
                <a:latin typeface="Arial"/>
                <a:cs typeface="Arial"/>
              </a:rPr>
              <a:t> </a:t>
            </a:r>
            <a:r>
              <a:rPr sz="1400" spc="-10" dirty="0">
                <a:solidFill>
                  <a:srgbClr val="E2E3E4"/>
                </a:solidFill>
                <a:latin typeface="Arial"/>
                <a:cs typeface="Arial"/>
              </a:rPr>
              <a:t>with  </a:t>
            </a:r>
            <a:r>
              <a:rPr sz="1400" spc="-25" dirty="0">
                <a:solidFill>
                  <a:srgbClr val="E2E3E4"/>
                </a:solidFill>
                <a:latin typeface="Arial"/>
                <a:cs typeface="Arial"/>
              </a:rPr>
              <a:t>positive</a:t>
            </a:r>
            <a:r>
              <a:rPr sz="1400" spc="-155" dirty="0">
                <a:solidFill>
                  <a:srgbClr val="E2E3E4"/>
                </a:solidFill>
                <a:latin typeface="Arial"/>
                <a:cs typeface="Arial"/>
              </a:rPr>
              <a:t> </a:t>
            </a:r>
            <a:r>
              <a:rPr sz="1400" spc="-20" dirty="0">
                <a:solidFill>
                  <a:srgbClr val="E2E3E4"/>
                </a:solidFill>
                <a:latin typeface="Arial"/>
                <a:cs typeface="Arial"/>
              </a:rPr>
              <a:t>momentum.</a:t>
            </a:r>
            <a:endParaRPr sz="1400">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4899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wo</a:t>
            </a:r>
            <a:r>
              <a:rPr sz="1200" spc="-50" dirty="0">
                <a:solidFill>
                  <a:srgbClr val="B8BABC"/>
                </a:solidFill>
                <a:latin typeface="Arial"/>
                <a:cs typeface="Arial"/>
              </a:rPr>
              <a:t>r</a:t>
            </a:r>
            <a:r>
              <a:rPr sz="1200" spc="-25" dirty="0">
                <a:solidFill>
                  <a:srgbClr val="B8BABC"/>
                </a:solidFill>
                <a:latin typeface="Arial"/>
                <a:cs typeface="Arial"/>
              </a:rPr>
              <a:t>dscout™</a:t>
            </a:r>
            <a:endParaRPr sz="1200">
              <a:latin typeface="Arial"/>
              <a:cs typeface="Arial"/>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46819" y="2731113"/>
            <a:ext cx="132715" cy="85725"/>
          </a:xfrm>
          <a:custGeom>
            <a:avLst/>
            <a:gdLst/>
            <a:ahLst/>
            <a:cxnLst/>
            <a:rect l="l" t="t" r="r" b="b"/>
            <a:pathLst>
              <a:path w="132715" h="85725">
                <a:moveTo>
                  <a:pt x="24764" y="0"/>
                </a:moveTo>
                <a:lnTo>
                  <a:pt x="0" y="0"/>
                </a:lnTo>
                <a:lnTo>
                  <a:pt x="27076" y="85356"/>
                </a:lnTo>
                <a:lnTo>
                  <a:pt x="51346" y="85356"/>
                </a:lnTo>
                <a:lnTo>
                  <a:pt x="58290" y="57950"/>
                </a:lnTo>
                <a:lnTo>
                  <a:pt x="40436" y="57950"/>
                </a:lnTo>
                <a:lnTo>
                  <a:pt x="24764" y="0"/>
                </a:lnTo>
                <a:close/>
              </a:path>
              <a:path w="132715" h="85725">
                <a:moveTo>
                  <a:pt x="84812" y="28067"/>
                </a:moveTo>
                <a:lnTo>
                  <a:pt x="66205" y="28067"/>
                </a:lnTo>
                <a:lnTo>
                  <a:pt x="81394" y="85356"/>
                </a:lnTo>
                <a:lnTo>
                  <a:pt x="105486" y="85356"/>
                </a:lnTo>
                <a:lnTo>
                  <a:pt x="114183" y="57785"/>
                </a:lnTo>
                <a:lnTo>
                  <a:pt x="92278" y="57785"/>
                </a:lnTo>
                <a:lnTo>
                  <a:pt x="84812" y="28067"/>
                </a:lnTo>
                <a:close/>
              </a:path>
              <a:path w="132715" h="85725">
                <a:moveTo>
                  <a:pt x="77762" y="0"/>
                </a:moveTo>
                <a:lnTo>
                  <a:pt x="54978" y="0"/>
                </a:lnTo>
                <a:lnTo>
                  <a:pt x="40779" y="57950"/>
                </a:lnTo>
                <a:lnTo>
                  <a:pt x="58290" y="57950"/>
                </a:lnTo>
                <a:lnTo>
                  <a:pt x="65862" y="28067"/>
                </a:lnTo>
                <a:lnTo>
                  <a:pt x="84812" y="28067"/>
                </a:lnTo>
                <a:lnTo>
                  <a:pt x="77762" y="0"/>
                </a:lnTo>
                <a:close/>
              </a:path>
              <a:path w="132715" h="85725">
                <a:moveTo>
                  <a:pt x="132410" y="0"/>
                </a:moveTo>
                <a:lnTo>
                  <a:pt x="108305" y="0"/>
                </a:lnTo>
                <a:lnTo>
                  <a:pt x="92621" y="57785"/>
                </a:lnTo>
                <a:lnTo>
                  <a:pt x="114183" y="57785"/>
                </a:lnTo>
                <a:lnTo>
                  <a:pt x="132410" y="0"/>
                </a:lnTo>
                <a:close/>
              </a:path>
            </a:pathLst>
          </a:custGeom>
          <a:solidFill>
            <a:srgbClr val="FFFFFF"/>
          </a:solidFill>
        </p:spPr>
        <p:txBody>
          <a:bodyPr wrap="square" lIns="0" tIns="0" rIns="0" bIns="0" rtlCol="0"/>
          <a:lstStyle/>
          <a:p>
            <a:endParaRPr/>
          </a:p>
        </p:txBody>
      </p:sp>
      <p:sp>
        <p:nvSpPr>
          <p:cNvPr id="8" name="object 8"/>
          <p:cNvSpPr/>
          <p:nvPr/>
        </p:nvSpPr>
        <p:spPr>
          <a:xfrm>
            <a:off x="9287276" y="2710360"/>
            <a:ext cx="41275" cy="44450"/>
          </a:xfrm>
          <a:custGeom>
            <a:avLst/>
            <a:gdLst/>
            <a:ahLst/>
            <a:cxnLst/>
            <a:rect l="l" t="t" r="r" b="b"/>
            <a:pathLst>
              <a:path w="41275" h="44450">
                <a:moveTo>
                  <a:pt x="23812" y="0"/>
                </a:moveTo>
                <a:lnTo>
                  <a:pt x="17132" y="0"/>
                </a:lnTo>
                <a:lnTo>
                  <a:pt x="14198" y="558"/>
                </a:lnTo>
                <a:lnTo>
                  <a:pt x="0" y="18973"/>
                </a:lnTo>
                <a:lnTo>
                  <a:pt x="0" y="25158"/>
                </a:lnTo>
                <a:lnTo>
                  <a:pt x="17132" y="43967"/>
                </a:lnTo>
                <a:lnTo>
                  <a:pt x="23812" y="43967"/>
                </a:lnTo>
                <a:lnTo>
                  <a:pt x="26758" y="43408"/>
                </a:lnTo>
                <a:lnTo>
                  <a:pt x="31813" y="41198"/>
                </a:lnTo>
                <a:lnTo>
                  <a:pt x="33947" y="39649"/>
                </a:lnTo>
                <a:lnTo>
                  <a:pt x="35421" y="37947"/>
                </a:lnTo>
                <a:lnTo>
                  <a:pt x="18656" y="37947"/>
                </a:lnTo>
                <a:lnTo>
                  <a:pt x="16954" y="37591"/>
                </a:lnTo>
                <a:lnTo>
                  <a:pt x="7408" y="25158"/>
                </a:lnTo>
                <a:lnTo>
                  <a:pt x="7410" y="18973"/>
                </a:lnTo>
                <a:lnTo>
                  <a:pt x="18656" y="6108"/>
                </a:lnTo>
                <a:lnTo>
                  <a:pt x="35436" y="6108"/>
                </a:lnTo>
                <a:lnTo>
                  <a:pt x="33947" y="4406"/>
                </a:lnTo>
                <a:lnTo>
                  <a:pt x="31813" y="2844"/>
                </a:lnTo>
                <a:lnTo>
                  <a:pt x="26758" y="558"/>
                </a:lnTo>
                <a:lnTo>
                  <a:pt x="23812" y="0"/>
                </a:lnTo>
                <a:close/>
              </a:path>
              <a:path w="41275" h="44450">
                <a:moveTo>
                  <a:pt x="35436" y="6108"/>
                </a:moveTo>
                <a:lnTo>
                  <a:pt x="22237" y="6108"/>
                </a:lnTo>
                <a:lnTo>
                  <a:pt x="23939" y="6451"/>
                </a:lnTo>
                <a:lnTo>
                  <a:pt x="27139" y="7873"/>
                </a:lnTo>
                <a:lnTo>
                  <a:pt x="33475" y="25158"/>
                </a:lnTo>
                <a:lnTo>
                  <a:pt x="33223" y="26885"/>
                </a:lnTo>
                <a:lnTo>
                  <a:pt x="22237" y="37947"/>
                </a:lnTo>
                <a:lnTo>
                  <a:pt x="35421" y="37947"/>
                </a:lnTo>
                <a:lnTo>
                  <a:pt x="37414" y="35686"/>
                </a:lnTo>
                <a:lnTo>
                  <a:pt x="38722" y="33350"/>
                </a:lnTo>
                <a:lnTo>
                  <a:pt x="40449" y="28041"/>
                </a:lnTo>
                <a:lnTo>
                  <a:pt x="40881" y="25158"/>
                </a:lnTo>
                <a:lnTo>
                  <a:pt x="40881" y="18973"/>
                </a:lnTo>
                <a:lnTo>
                  <a:pt x="40449" y="16078"/>
                </a:lnTo>
                <a:lnTo>
                  <a:pt x="38722" y="10706"/>
                </a:lnTo>
                <a:lnTo>
                  <a:pt x="37414" y="8369"/>
                </a:lnTo>
                <a:lnTo>
                  <a:pt x="35436" y="6108"/>
                </a:lnTo>
                <a:close/>
              </a:path>
            </a:pathLst>
          </a:custGeom>
          <a:solidFill>
            <a:srgbClr val="FFFFFF"/>
          </a:solidFill>
        </p:spPr>
        <p:txBody>
          <a:bodyPr wrap="square" lIns="0" tIns="0" rIns="0" bIns="0" rtlCol="0"/>
          <a:lstStyle/>
          <a:p>
            <a:endParaRPr/>
          </a:p>
        </p:txBody>
      </p:sp>
      <p:sp>
        <p:nvSpPr>
          <p:cNvPr id="9" name="object 9"/>
          <p:cNvSpPr txBox="1"/>
          <p:nvPr/>
        </p:nvSpPr>
        <p:spPr>
          <a:xfrm>
            <a:off x="347299" y="340052"/>
            <a:ext cx="8187055" cy="3676015"/>
          </a:xfrm>
          <a:prstGeom prst="rect">
            <a:avLst/>
          </a:prstGeom>
        </p:spPr>
        <p:txBody>
          <a:bodyPr vert="horz" wrap="square" lIns="0" tIns="0" rIns="0" bIns="0" rtlCol="0">
            <a:spAutoFit/>
          </a:bodyPr>
          <a:lstStyle/>
          <a:p>
            <a:pPr marL="12700" marR="5080" algn="just">
              <a:lnSpc>
                <a:spcPct val="107700"/>
              </a:lnSpc>
            </a:pPr>
            <a:r>
              <a:rPr sz="1700" spc="-20" dirty="0">
                <a:solidFill>
                  <a:srgbClr val="C9CACC"/>
                </a:solidFill>
                <a:latin typeface="Arial"/>
                <a:cs typeface="Arial"/>
              </a:rPr>
              <a:t>international, </a:t>
            </a:r>
            <a:r>
              <a:rPr sz="1700" spc="20" dirty="0">
                <a:solidFill>
                  <a:srgbClr val="C9CACC"/>
                </a:solidFill>
                <a:latin typeface="Arial"/>
                <a:cs typeface="Arial"/>
              </a:rPr>
              <a:t>big, </a:t>
            </a:r>
            <a:r>
              <a:rPr sz="1700" spc="-20" dirty="0">
                <a:solidFill>
                  <a:srgbClr val="C9CACC"/>
                </a:solidFill>
                <a:latin typeface="Arial"/>
                <a:cs typeface="Arial"/>
              </a:rPr>
              <a:t>solid, </a:t>
            </a:r>
            <a:r>
              <a:rPr sz="1700" spc="-40" dirty="0">
                <a:solidFill>
                  <a:srgbClr val="C9CACC"/>
                </a:solidFill>
                <a:latin typeface="Arial"/>
                <a:cs typeface="Arial"/>
              </a:rPr>
              <a:t>impressive, </a:t>
            </a:r>
            <a:r>
              <a:rPr sz="1700" dirty="0">
                <a:solidFill>
                  <a:srgbClr val="C9CACC"/>
                </a:solidFill>
                <a:latin typeface="Arial"/>
                <a:cs typeface="Arial"/>
              </a:rPr>
              <a:t>low </a:t>
            </a:r>
            <a:r>
              <a:rPr sz="1700" spc="-90" dirty="0">
                <a:solidFill>
                  <a:srgbClr val="C9CACC"/>
                </a:solidFill>
                <a:latin typeface="Arial"/>
                <a:cs typeface="Arial"/>
              </a:rPr>
              <a:t>key, </a:t>
            </a:r>
            <a:r>
              <a:rPr sz="1700" spc="10" dirty="0">
                <a:solidFill>
                  <a:srgbClr val="C9CACC"/>
                </a:solidFill>
                <a:latin typeface="Arial"/>
                <a:cs typeface="Arial"/>
              </a:rPr>
              <a:t>tier </a:t>
            </a:r>
            <a:r>
              <a:rPr sz="1700" spc="-70" dirty="0">
                <a:solidFill>
                  <a:srgbClr val="C9CACC"/>
                </a:solidFill>
                <a:latin typeface="Arial"/>
                <a:cs typeface="Arial"/>
              </a:rPr>
              <a:t>2, </a:t>
            </a:r>
            <a:r>
              <a:rPr sz="1700" spc="-20" dirty="0">
                <a:solidFill>
                  <a:srgbClr val="C9CACC"/>
                </a:solidFill>
                <a:latin typeface="Arial"/>
                <a:cs typeface="Arial"/>
              </a:rPr>
              <a:t>mystique, </a:t>
            </a:r>
            <a:r>
              <a:rPr sz="1700" spc="-10" dirty="0">
                <a:solidFill>
                  <a:srgbClr val="C9CACC"/>
                </a:solidFill>
                <a:latin typeface="Arial"/>
                <a:cs typeface="Arial"/>
              </a:rPr>
              <a:t>consolidated, </a:t>
            </a:r>
            <a:r>
              <a:rPr sz="1700" spc="-20" dirty="0">
                <a:solidFill>
                  <a:srgbClr val="C9CACC"/>
                </a:solidFill>
                <a:latin typeface="Arial"/>
                <a:cs typeface="Arial"/>
              </a:rPr>
              <a:t>capable,  </a:t>
            </a:r>
            <a:r>
              <a:rPr sz="1700" spc="-5" dirty="0">
                <a:solidFill>
                  <a:srgbClr val="C9CACC"/>
                </a:solidFill>
                <a:latin typeface="Arial"/>
                <a:cs typeface="Arial"/>
              </a:rPr>
              <a:t>network,</a:t>
            </a:r>
            <a:r>
              <a:rPr sz="1700" spc="-170" dirty="0">
                <a:solidFill>
                  <a:srgbClr val="C9CACC"/>
                </a:solidFill>
                <a:latin typeface="Arial"/>
                <a:cs typeface="Arial"/>
              </a:rPr>
              <a:t> </a:t>
            </a:r>
            <a:r>
              <a:rPr sz="1700" spc="-25" dirty="0">
                <a:solidFill>
                  <a:srgbClr val="C9CACC"/>
                </a:solidFill>
                <a:latin typeface="Arial"/>
                <a:cs typeface="Arial"/>
              </a:rPr>
              <a:t>smart,</a:t>
            </a:r>
            <a:r>
              <a:rPr sz="1700" spc="-170" dirty="0">
                <a:solidFill>
                  <a:srgbClr val="C9CACC"/>
                </a:solidFill>
                <a:latin typeface="Arial"/>
                <a:cs typeface="Arial"/>
              </a:rPr>
              <a:t> </a:t>
            </a:r>
            <a:r>
              <a:rPr sz="1700" spc="-25" dirty="0">
                <a:solidFill>
                  <a:srgbClr val="C9CACC"/>
                </a:solidFill>
                <a:latin typeface="Arial"/>
                <a:cs typeface="Arial"/>
              </a:rPr>
              <a:t>agile,</a:t>
            </a:r>
            <a:r>
              <a:rPr sz="1700" spc="-170" dirty="0">
                <a:solidFill>
                  <a:srgbClr val="C9CACC"/>
                </a:solidFill>
                <a:latin typeface="Arial"/>
                <a:cs typeface="Arial"/>
              </a:rPr>
              <a:t> </a:t>
            </a:r>
            <a:r>
              <a:rPr sz="1700" spc="-15" dirty="0">
                <a:solidFill>
                  <a:srgbClr val="C9CACC"/>
                </a:solidFill>
                <a:latin typeface="Arial"/>
                <a:cs typeface="Arial"/>
              </a:rPr>
              <a:t>young,</a:t>
            </a:r>
            <a:r>
              <a:rPr sz="1700" spc="-170" dirty="0">
                <a:solidFill>
                  <a:srgbClr val="C9CACC"/>
                </a:solidFill>
                <a:latin typeface="Arial"/>
                <a:cs typeface="Arial"/>
              </a:rPr>
              <a:t> </a:t>
            </a:r>
            <a:r>
              <a:rPr sz="1700" spc="-10" dirty="0">
                <a:solidFill>
                  <a:srgbClr val="C9CACC"/>
                </a:solidFill>
                <a:latin typeface="Arial"/>
                <a:cs typeface="Arial"/>
              </a:rPr>
              <a:t>energetic,</a:t>
            </a:r>
            <a:r>
              <a:rPr sz="1700" spc="-170" dirty="0">
                <a:solidFill>
                  <a:srgbClr val="C9CACC"/>
                </a:solidFill>
                <a:latin typeface="Arial"/>
                <a:cs typeface="Arial"/>
              </a:rPr>
              <a:t> </a:t>
            </a:r>
            <a:r>
              <a:rPr sz="1700" spc="-5" dirty="0">
                <a:solidFill>
                  <a:srgbClr val="C9CACC"/>
                </a:solidFill>
                <a:latin typeface="Arial"/>
                <a:cs typeface="Arial"/>
              </a:rPr>
              <a:t>give</a:t>
            </a:r>
            <a:r>
              <a:rPr sz="1700" spc="-170" dirty="0">
                <a:solidFill>
                  <a:srgbClr val="C9CACC"/>
                </a:solidFill>
                <a:latin typeface="Arial"/>
                <a:cs typeface="Arial"/>
              </a:rPr>
              <a:t> </a:t>
            </a:r>
            <a:r>
              <a:rPr sz="1700" spc="50" dirty="0">
                <a:solidFill>
                  <a:srgbClr val="C9CACC"/>
                </a:solidFill>
                <a:latin typeface="Arial"/>
                <a:cs typeface="Arial"/>
              </a:rPr>
              <a:t>it</a:t>
            </a:r>
            <a:r>
              <a:rPr sz="1700" spc="-170" dirty="0">
                <a:solidFill>
                  <a:srgbClr val="C9CACC"/>
                </a:solidFill>
                <a:latin typeface="Arial"/>
                <a:cs typeface="Arial"/>
              </a:rPr>
              <a:t> </a:t>
            </a:r>
            <a:r>
              <a:rPr sz="1700" spc="-65" dirty="0">
                <a:solidFill>
                  <a:srgbClr val="C9CACC"/>
                </a:solidFill>
                <a:latin typeface="Arial"/>
                <a:cs typeface="Arial"/>
              </a:rPr>
              <a:t>a</a:t>
            </a:r>
            <a:r>
              <a:rPr sz="1700" spc="-170" dirty="0">
                <a:solidFill>
                  <a:srgbClr val="C9CACC"/>
                </a:solidFill>
                <a:latin typeface="Arial"/>
                <a:cs typeface="Arial"/>
              </a:rPr>
              <a:t> </a:t>
            </a:r>
            <a:r>
              <a:rPr sz="1700" spc="15" dirty="0">
                <a:solidFill>
                  <a:srgbClr val="C9CACC"/>
                </a:solidFill>
                <a:latin typeface="Arial"/>
                <a:cs typeface="Arial"/>
              </a:rPr>
              <a:t>go,</a:t>
            </a:r>
            <a:r>
              <a:rPr sz="1700" spc="-170" dirty="0">
                <a:solidFill>
                  <a:srgbClr val="C9CACC"/>
                </a:solidFill>
                <a:latin typeface="Arial"/>
                <a:cs typeface="Arial"/>
              </a:rPr>
              <a:t> </a:t>
            </a:r>
            <a:r>
              <a:rPr sz="1700" spc="-15" dirty="0">
                <a:solidFill>
                  <a:srgbClr val="C9CACC"/>
                </a:solidFill>
                <a:latin typeface="Arial"/>
                <a:cs typeface="Arial"/>
              </a:rPr>
              <a:t>diversified,</a:t>
            </a:r>
            <a:r>
              <a:rPr sz="1700" spc="-170" dirty="0">
                <a:solidFill>
                  <a:srgbClr val="C9CACC"/>
                </a:solidFill>
                <a:latin typeface="Arial"/>
                <a:cs typeface="Arial"/>
              </a:rPr>
              <a:t> </a:t>
            </a:r>
            <a:r>
              <a:rPr sz="1700" spc="-35" dirty="0">
                <a:solidFill>
                  <a:srgbClr val="C9CACC"/>
                </a:solidFill>
                <a:latin typeface="Arial"/>
                <a:cs typeface="Arial"/>
              </a:rPr>
              <a:t>acumen,</a:t>
            </a:r>
            <a:r>
              <a:rPr sz="1700" spc="-170" dirty="0">
                <a:solidFill>
                  <a:srgbClr val="C9CACC"/>
                </a:solidFill>
                <a:latin typeface="Arial"/>
                <a:cs typeface="Arial"/>
              </a:rPr>
              <a:t> </a:t>
            </a:r>
            <a:r>
              <a:rPr sz="1700" spc="-5" dirty="0">
                <a:solidFill>
                  <a:srgbClr val="C9CACC"/>
                </a:solidFill>
                <a:latin typeface="Arial"/>
                <a:cs typeface="Arial"/>
              </a:rPr>
              <a:t>efficient,</a:t>
            </a:r>
            <a:r>
              <a:rPr sz="1700" spc="-170" dirty="0">
                <a:solidFill>
                  <a:srgbClr val="C9CACC"/>
                </a:solidFill>
                <a:latin typeface="Arial"/>
                <a:cs typeface="Arial"/>
              </a:rPr>
              <a:t> </a:t>
            </a:r>
            <a:r>
              <a:rPr sz="1700" spc="-20" dirty="0">
                <a:solidFill>
                  <a:srgbClr val="C9CACC"/>
                </a:solidFill>
                <a:latin typeface="Arial"/>
                <a:cs typeface="Arial"/>
              </a:rPr>
              <a:t>quality,  </a:t>
            </a:r>
            <a:r>
              <a:rPr sz="1700" spc="-70" dirty="0">
                <a:solidFill>
                  <a:srgbClr val="C9CACC"/>
                </a:solidFill>
                <a:latin typeface="Arial"/>
                <a:cs typeface="Arial"/>
              </a:rPr>
              <a:t>safe,</a:t>
            </a:r>
            <a:r>
              <a:rPr sz="1700" spc="-130" dirty="0">
                <a:solidFill>
                  <a:srgbClr val="C9CACC"/>
                </a:solidFill>
                <a:latin typeface="Arial"/>
                <a:cs typeface="Arial"/>
              </a:rPr>
              <a:t> </a:t>
            </a:r>
            <a:r>
              <a:rPr sz="1700" spc="-5" dirty="0">
                <a:solidFill>
                  <a:srgbClr val="C9CACC"/>
                </a:solidFill>
                <a:latin typeface="Arial"/>
                <a:cs typeface="Arial"/>
              </a:rPr>
              <a:t>compliant,</a:t>
            </a:r>
            <a:r>
              <a:rPr sz="1700" spc="-130" dirty="0">
                <a:solidFill>
                  <a:srgbClr val="C9CACC"/>
                </a:solidFill>
                <a:latin typeface="Arial"/>
                <a:cs typeface="Arial"/>
              </a:rPr>
              <a:t> </a:t>
            </a:r>
            <a:r>
              <a:rPr sz="1700" spc="-5" dirty="0">
                <a:solidFill>
                  <a:srgbClr val="C9CACC"/>
                </a:solidFill>
                <a:latin typeface="Arial"/>
                <a:cs typeface="Arial"/>
              </a:rPr>
              <a:t>integrity,</a:t>
            </a:r>
            <a:r>
              <a:rPr sz="1700" spc="-135" dirty="0">
                <a:solidFill>
                  <a:srgbClr val="C9CACC"/>
                </a:solidFill>
                <a:latin typeface="Arial"/>
                <a:cs typeface="Arial"/>
              </a:rPr>
              <a:t> </a:t>
            </a:r>
            <a:r>
              <a:rPr sz="1700" spc="-25" dirty="0">
                <a:solidFill>
                  <a:srgbClr val="C9CACC"/>
                </a:solidFill>
                <a:latin typeface="Arial"/>
                <a:cs typeface="Arial"/>
              </a:rPr>
              <a:t>reliable,</a:t>
            </a:r>
            <a:r>
              <a:rPr sz="1700" spc="-130" dirty="0">
                <a:solidFill>
                  <a:srgbClr val="C9CACC"/>
                </a:solidFill>
                <a:latin typeface="Arial"/>
                <a:cs typeface="Arial"/>
              </a:rPr>
              <a:t> </a:t>
            </a:r>
            <a:r>
              <a:rPr sz="1700" spc="-5" dirty="0">
                <a:solidFill>
                  <a:srgbClr val="C9CACC"/>
                </a:solidFill>
                <a:latin typeface="Arial"/>
                <a:cs typeface="Arial"/>
              </a:rPr>
              <a:t>connected,</a:t>
            </a:r>
            <a:r>
              <a:rPr sz="1700" spc="-130" dirty="0">
                <a:solidFill>
                  <a:srgbClr val="C9CACC"/>
                </a:solidFill>
                <a:latin typeface="Arial"/>
                <a:cs typeface="Arial"/>
              </a:rPr>
              <a:t> </a:t>
            </a:r>
            <a:r>
              <a:rPr sz="1700" spc="-45" dirty="0">
                <a:solidFill>
                  <a:srgbClr val="C9CACC"/>
                </a:solidFill>
                <a:latin typeface="Arial"/>
                <a:cs typeface="Arial"/>
              </a:rPr>
              <a:t>wow,</a:t>
            </a:r>
            <a:r>
              <a:rPr sz="1700" spc="-130" dirty="0">
                <a:solidFill>
                  <a:srgbClr val="C9CACC"/>
                </a:solidFill>
                <a:latin typeface="Arial"/>
                <a:cs typeface="Arial"/>
              </a:rPr>
              <a:t> </a:t>
            </a:r>
            <a:r>
              <a:rPr sz="1700" spc="5" dirty="0">
                <a:solidFill>
                  <a:srgbClr val="C9CACC"/>
                </a:solidFill>
                <a:latin typeface="Arial"/>
                <a:cs typeface="Arial"/>
              </a:rPr>
              <a:t>intriguing,</a:t>
            </a:r>
            <a:r>
              <a:rPr sz="1700" spc="-130" dirty="0">
                <a:solidFill>
                  <a:srgbClr val="C9CACC"/>
                </a:solidFill>
                <a:latin typeface="Arial"/>
                <a:cs typeface="Arial"/>
              </a:rPr>
              <a:t> </a:t>
            </a:r>
            <a:r>
              <a:rPr sz="1700" spc="-25" dirty="0">
                <a:solidFill>
                  <a:srgbClr val="C9CACC"/>
                </a:solidFill>
                <a:latin typeface="Arial"/>
                <a:cs typeface="Arial"/>
              </a:rPr>
              <a:t>family</a:t>
            </a:r>
            <a:r>
              <a:rPr sz="1700" spc="-130" dirty="0">
                <a:solidFill>
                  <a:srgbClr val="C9CACC"/>
                </a:solidFill>
                <a:latin typeface="Arial"/>
                <a:cs typeface="Arial"/>
              </a:rPr>
              <a:t> </a:t>
            </a:r>
            <a:r>
              <a:rPr sz="1700" spc="-20" dirty="0">
                <a:solidFill>
                  <a:srgbClr val="C9CACC"/>
                </a:solidFill>
                <a:latin typeface="Arial"/>
                <a:cs typeface="Arial"/>
              </a:rPr>
              <a:t>focused,</a:t>
            </a:r>
            <a:r>
              <a:rPr sz="1700" spc="-135" dirty="0">
                <a:solidFill>
                  <a:srgbClr val="C9CACC"/>
                </a:solidFill>
                <a:latin typeface="Arial"/>
                <a:cs typeface="Arial"/>
              </a:rPr>
              <a:t> </a:t>
            </a:r>
            <a:r>
              <a:rPr sz="1700" spc="-5" dirty="0">
                <a:solidFill>
                  <a:srgbClr val="C9CACC"/>
                </a:solidFill>
                <a:latin typeface="Arial"/>
                <a:cs typeface="Arial"/>
              </a:rPr>
              <a:t>protective,  </a:t>
            </a:r>
            <a:r>
              <a:rPr sz="1700" spc="-15" dirty="0">
                <a:solidFill>
                  <a:srgbClr val="C9CACC"/>
                </a:solidFill>
                <a:latin typeface="Arial"/>
                <a:cs typeface="Arial"/>
              </a:rPr>
              <a:t>authentic, </a:t>
            </a:r>
            <a:r>
              <a:rPr sz="1700" spc="-5" dirty="0">
                <a:solidFill>
                  <a:srgbClr val="C9CACC"/>
                </a:solidFill>
                <a:latin typeface="Arial"/>
                <a:cs typeface="Arial"/>
              </a:rPr>
              <a:t>supportive, </a:t>
            </a:r>
            <a:r>
              <a:rPr sz="1700" dirty="0">
                <a:solidFill>
                  <a:srgbClr val="C9CACC"/>
                </a:solidFill>
                <a:latin typeface="Arial"/>
                <a:cs typeface="Arial"/>
              </a:rPr>
              <a:t>nurturing, </a:t>
            </a:r>
            <a:r>
              <a:rPr sz="1700" spc="-20" dirty="0">
                <a:solidFill>
                  <a:srgbClr val="C9CACC"/>
                </a:solidFill>
                <a:latin typeface="Arial"/>
                <a:cs typeface="Arial"/>
              </a:rPr>
              <a:t>dynamic </a:t>
            </a:r>
            <a:r>
              <a:rPr sz="1700" spc="-5" dirty="0">
                <a:solidFill>
                  <a:srgbClr val="C9CACC"/>
                </a:solidFill>
                <a:latin typeface="Arial"/>
                <a:cs typeface="Arial"/>
              </a:rPr>
              <a:t>wellbeing, </a:t>
            </a:r>
            <a:r>
              <a:rPr sz="1700" spc="-20" dirty="0">
                <a:solidFill>
                  <a:srgbClr val="C9CACC"/>
                </a:solidFill>
                <a:latin typeface="Arial"/>
                <a:cs typeface="Arial"/>
              </a:rPr>
              <a:t>fun, </a:t>
            </a:r>
            <a:r>
              <a:rPr sz="1700" spc="-5" dirty="0">
                <a:solidFill>
                  <a:srgbClr val="C9CACC"/>
                </a:solidFill>
                <a:latin typeface="Arial"/>
                <a:cs typeface="Arial"/>
              </a:rPr>
              <a:t>give </a:t>
            </a:r>
            <a:r>
              <a:rPr sz="1700" spc="55" dirty="0">
                <a:solidFill>
                  <a:srgbClr val="C9CACC"/>
                </a:solidFill>
                <a:latin typeface="Arial"/>
                <a:cs typeface="Arial"/>
              </a:rPr>
              <a:t>to </a:t>
            </a:r>
            <a:r>
              <a:rPr sz="1700" spc="20" dirty="0">
                <a:solidFill>
                  <a:srgbClr val="C9CACC"/>
                </a:solidFill>
                <a:latin typeface="Arial"/>
                <a:cs typeface="Arial"/>
              </a:rPr>
              <a:t>get, </a:t>
            </a:r>
            <a:r>
              <a:rPr sz="1700" spc="-10" dirty="0">
                <a:solidFill>
                  <a:srgbClr val="C9CACC"/>
                </a:solidFill>
                <a:latin typeface="Arial"/>
                <a:cs typeface="Arial"/>
              </a:rPr>
              <a:t>adaptive </a:t>
            </a:r>
            <a:r>
              <a:rPr sz="1700" spc="-40" dirty="0">
                <a:solidFill>
                  <a:srgbClr val="C9CACC"/>
                </a:solidFill>
                <a:latin typeface="Arial"/>
                <a:cs typeface="Arial"/>
              </a:rPr>
              <a:t>balance,  </a:t>
            </a:r>
            <a:r>
              <a:rPr sz="1700" spc="-20" dirty="0">
                <a:solidFill>
                  <a:srgbClr val="C9CACC"/>
                </a:solidFill>
                <a:latin typeface="Arial"/>
                <a:cs typeface="Arial"/>
              </a:rPr>
              <a:t>teamwork,</a:t>
            </a:r>
            <a:r>
              <a:rPr sz="1700" spc="-140" dirty="0">
                <a:solidFill>
                  <a:srgbClr val="C9CACC"/>
                </a:solidFill>
                <a:latin typeface="Arial"/>
                <a:cs typeface="Arial"/>
              </a:rPr>
              <a:t> </a:t>
            </a:r>
            <a:r>
              <a:rPr sz="1700" spc="-10" dirty="0">
                <a:solidFill>
                  <a:srgbClr val="C9CACC"/>
                </a:solidFill>
                <a:latin typeface="Arial"/>
                <a:cs typeface="Arial"/>
              </a:rPr>
              <a:t>energetic,</a:t>
            </a:r>
            <a:r>
              <a:rPr sz="1700" spc="-140" dirty="0">
                <a:solidFill>
                  <a:srgbClr val="C9CACC"/>
                </a:solidFill>
                <a:latin typeface="Arial"/>
                <a:cs typeface="Arial"/>
              </a:rPr>
              <a:t> </a:t>
            </a:r>
            <a:r>
              <a:rPr sz="1700" spc="-30" dirty="0">
                <a:solidFill>
                  <a:srgbClr val="C9CACC"/>
                </a:solidFill>
                <a:latin typeface="Arial"/>
                <a:cs typeface="Arial"/>
              </a:rPr>
              <a:t>catalyst,</a:t>
            </a:r>
            <a:r>
              <a:rPr sz="1700" spc="-140" dirty="0">
                <a:solidFill>
                  <a:srgbClr val="C9CACC"/>
                </a:solidFill>
                <a:latin typeface="Arial"/>
                <a:cs typeface="Arial"/>
              </a:rPr>
              <a:t> </a:t>
            </a:r>
            <a:r>
              <a:rPr sz="1700" spc="-60" dirty="0">
                <a:solidFill>
                  <a:srgbClr val="C9CACC"/>
                </a:solidFill>
                <a:latin typeface="Arial"/>
                <a:cs typeface="Arial"/>
              </a:rPr>
              <a:t>ballsy,</a:t>
            </a:r>
            <a:r>
              <a:rPr sz="1700" spc="-140" dirty="0">
                <a:solidFill>
                  <a:srgbClr val="C9CACC"/>
                </a:solidFill>
                <a:latin typeface="Arial"/>
                <a:cs typeface="Arial"/>
              </a:rPr>
              <a:t> </a:t>
            </a:r>
            <a:r>
              <a:rPr sz="1700" spc="-15" dirty="0">
                <a:solidFill>
                  <a:srgbClr val="C9CACC"/>
                </a:solidFill>
                <a:latin typeface="Arial"/>
                <a:cs typeface="Arial"/>
              </a:rPr>
              <a:t>lion,</a:t>
            </a:r>
            <a:r>
              <a:rPr sz="1700" spc="-140" dirty="0">
                <a:solidFill>
                  <a:srgbClr val="C9CACC"/>
                </a:solidFill>
                <a:latin typeface="Arial"/>
                <a:cs typeface="Arial"/>
              </a:rPr>
              <a:t> </a:t>
            </a:r>
            <a:r>
              <a:rPr sz="1700" spc="10" dirty="0">
                <a:solidFill>
                  <a:srgbClr val="C9CACC"/>
                </a:solidFill>
                <a:latin typeface="Arial"/>
                <a:cs typeface="Arial"/>
              </a:rPr>
              <a:t>tough,</a:t>
            </a:r>
            <a:r>
              <a:rPr sz="1700" spc="-140" dirty="0">
                <a:solidFill>
                  <a:srgbClr val="C9CACC"/>
                </a:solidFill>
                <a:latin typeface="Arial"/>
                <a:cs typeface="Arial"/>
              </a:rPr>
              <a:t> </a:t>
            </a:r>
            <a:r>
              <a:rPr sz="1700" spc="-30" dirty="0">
                <a:solidFill>
                  <a:srgbClr val="C9CACC"/>
                </a:solidFill>
                <a:latin typeface="Arial"/>
                <a:cs typeface="Arial"/>
              </a:rPr>
              <a:t>majestic,</a:t>
            </a:r>
            <a:r>
              <a:rPr sz="1700" spc="-140" dirty="0">
                <a:solidFill>
                  <a:srgbClr val="C9CACC"/>
                </a:solidFill>
                <a:latin typeface="Arial"/>
                <a:cs typeface="Arial"/>
              </a:rPr>
              <a:t> </a:t>
            </a:r>
            <a:r>
              <a:rPr sz="1700" spc="-20" dirty="0">
                <a:solidFill>
                  <a:srgbClr val="C9CACC"/>
                </a:solidFill>
                <a:latin typeface="Arial"/>
                <a:cs typeface="Arial"/>
              </a:rPr>
              <a:t>cuddly,</a:t>
            </a:r>
            <a:r>
              <a:rPr sz="1700" spc="-140" dirty="0">
                <a:solidFill>
                  <a:srgbClr val="C9CACC"/>
                </a:solidFill>
                <a:latin typeface="Arial"/>
                <a:cs typeface="Arial"/>
              </a:rPr>
              <a:t> </a:t>
            </a:r>
            <a:r>
              <a:rPr sz="1700" spc="65" dirty="0">
                <a:solidFill>
                  <a:srgbClr val="C9CACC"/>
                </a:solidFill>
                <a:latin typeface="Arial"/>
                <a:cs typeface="Arial"/>
              </a:rPr>
              <a:t>got</a:t>
            </a:r>
            <a:r>
              <a:rPr sz="1700" spc="-140" dirty="0">
                <a:solidFill>
                  <a:srgbClr val="C9CACC"/>
                </a:solidFill>
                <a:latin typeface="Arial"/>
                <a:cs typeface="Arial"/>
              </a:rPr>
              <a:t> </a:t>
            </a:r>
            <a:r>
              <a:rPr sz="1700" spc="25" dirty="0">
                <a:solidFill>
                  <a:srgbClr val="C9CACC"/>
                </a:solidFill>
                <a:latin typeface="Arial"/>
                <a:cs typeface="Arial"/>
              </a:rPr>
              <a:t>fight</a:t>
            </a:r>
            <a:r>
              <a:rPr sz="1700" spc="-140" dirty="0">
                <a:solidFill>
                  <a:srgbClr val="C9CACC"/>
                </a:solidFill>
                <a:latin typeface="Arial"/>
                <a:cs typeface="Arial"/>
              </a:rPr>
              <a:t> </a:t>
            </a:r>
            <a:r>
              <a:rPr sz="1700" dirty="0">
                <a:solidFill>
                  <a:srgbClr val="C9CACC"/>
                </a:solidFill>
                <a:latin typeface="Arial"/>
                <a:cs typeface="Arial"/>
              </a:rPr>
              <a:t>in</a:t>
            </a:r>
            <a:r>
              <a:rPr sz="1700" spc="-140" dirty="0">
                <a:solidFill>
                  <a:srgbClr val="C9CACC"/>
                </a:solidFill>
                <a:latin typeface="Arial"/>
                <a:cs typeface="Arial"/>
              </a:rPr>
              <a:t> </a:t>
            </a:r>
            <a:r>
              <a:rPr sz="1700" spc="-70" dirty="0">
                <a:solidFill>
                  <a:srgbClr val="C9CACC"/>
                </a:solidFill>
                <a:latin typeface="Arial"/>
                <a:cs typeface="Arial"/>
              </a:rPr>
              <a:t>us,</a:t>
            </a:r>
            <a:r>
              <a:rPr sz="1700" spc="-140" dirty="0">
                <a:solidFill>
                  <a:srgbClr val="C9CACC"/>
                </a:solidFill>
                <a:latin typeface="Arial"/>
                <a:cs typeface="Arial"/>
              </a:rPr>
              <a:t> </a:t>
            </a:r>
            <a:r>
              <a:rPr sz="1700" spc="-35" dirty="0">
                <a:solidFill>
                  <a:srgbClr val="C9CACC"/>
                </a:solidFill>
                <a:latin typeface="Arial"/>
                <a:cs typeface="Arial"/>
              </a:rPr>
              <a:t>leaders,  </a:t>
            </a:r>
            <a:r>
              <a:rPr sz="1700" spc="5" dirty="0">
                <a:solidFill>
                  <a:srgbClr val="C9CACC"/>
                </a:solidFill>
                <a:latin typeface="Arial"/>
                <a:cs typeface="Arial"/>
              </a:rPr>
              <a:t>king </a:t>
            </a:r>
            <a:r>
              <a:rPr sz="1700" spc="25" dirty="0">
                <a:solidFill>
                  <a:srgbClr val="C9CACC"/>
                </a:solidFill>
                <a:latin typeface="Arial"/>
                <a:cs typeface="Arial"/>
              </a:rPr>
              <a:t>of </a:t>
            </a:r>
            <a:r>
              <a:rPr sz="1700" spc="15" dirty="0">
                <a:solidFill>
                  <a:srgbClr val="C9CACC"/>
                </a:solidFill>
                <a:latin typeface="Arial"/>
                <a:cs typeface="Arial"/>
              </a:rPr>
              <a:t>the </a:t>
            </a:r>
            <a:r>
              <a:rPr sz="1700" spc="-15" dirty="0">
                <a:solidFill>
                  <a:srgbClr val="C9CACC"/>
                </a:solidFill>
                <a:latin typeface="Arial"/>
                <a:cs typeface="Arial"/>
              </a:rPr>
              <a:t>jungle, </a:t>
            </a:r>
            <a:r>
              <a:rPr sz="1700" spc="-40" dirty="0">
                <a:solidFill>
                  <a:srgbClr val="C9CACC"/>
                </a:solidFill>
                <a:latin typeface="Arial"/>
                <a:cs typeface="Arial"/>
              </a:rPr>
              <a:t>value </a:t>
            </a:r>
            <a:r>
              <a:rPr sz="1700" spc="10" dirty="0">
                <a:solidFill>
                  <a:srgbClr val="C9CACC"/>
                </a:solidFill>
                <a:latin typeface="Arial"/>
                <a:cs typeface="Arial"/>
              </a:rPr>
              <a:t>for </a:t>
            </a:r>
            <a:r>
              <a:rPr sz="1700" spc="-40" dirty="0">
                <a:solidFill>
                  <a:srgbClr val="C9CACC"/>
                </a:solidFill>
                <a:latin typeface="Arial"/>
                <a:cs typeface="Arial"/>
              </a:rPr>
              <a:t>money, </a:t>
            </a:r>
            <a:r>
              <a:rPr sz="1700" spc="-45" dirty="0">
                <a:solidFill>
                  <a:srgbClr val="C9CACC"/>
                </a:solidFill>
                <a:latin typeface="Arial"/>
                <a:cs typeface="Arial"/>
              </a:rPr>
              <a:t>service, </a:t>
            </a:r>
            <a:r>
              <a:rPr sz="1700" spc="15" dirty="0">
                <a:solidFill>
                  <a:srgbClr val="C9CACC"/>
                </a:solidFill>
                <a:latin typeface="Arial"/>
                <a:cs typeface="Arial"/>
              </a:rPr>
              <a:t>on </a:t>
            </a:r>
            <a:r>
              <a:rPr sz="1700" spc="-5" dirty="0">
                <a:solidFill>
                  <a:srgbClr val="C9CACC"/>
                </a:solidFill>
                <a:latin typeface="Arial"/>
                <a:cs typeface="Arial"/>
              </a:rPr>
              <a:t>time, </a:t>
            </a:r>
            <a:r>
              <a:rPr sz="1700" spc="-25" dirty="0">
                <a:solidFill>
                  <a:srgbClr val="C9CACC"/>
                </a:solidFill>
                <a:latin typeface="Arial"/>
                <a:cs typeface="Arial"/>
              </a:rPr>
              <a:t>agile, </a:t>
            </a:r>
            <a:r>
              <a:rPr sz="1700" spc="-15" dirty="0">
                <a:solidFill>
                  <a:srgbClr val="C9CACC"/>
                </a:solidFill>
                <a:latin typeface="Arial"/>
                <a:cs typeface="Arial"/>
              </a:rPr>
              <a:t>flexible, </a:t>
            </a:r>
            <a:r>
              <a:rPr sz="1700" dirty="0">
                <a:solidFill>
                  <a:srgbClr val="C9CACC"/>
                </a:solidFill>
                <a:latin typeface="Arial"/>
                <a:cs typeface="Arial"/>
              </a:rPr>
              <a:t>mobile, </a:t>
            </a:r>
            <a:r>
              <a:rPr sz="1700" spc="5" dirty="0">
                <a:solidFill>
                  <a:srgbClr val="C9CACC"/>
                </a:solidFill>
                <a:latin typeface="Arial"/>
                <a:cs typeface="Arial"/>
              </a:rPr>
              <a:t>controlled  </a:t>
            </a:r>
            <a:r>
              <a:rPr sz="1700" spc="-45" dirty="0">
                <a:solidFill>
                  <a:srgbClr val="C9CACC"/>
                </a:solidFill>
                <a:latin typeface="Arial"/>
                <a:cs typeface="Arial"/>
              </a:rPr>
              <a:t>variants, </a:t>
            </a:r>
            <a:r>
              <a:rPr sz="1700" spc="60" dirty="0">
                <a:solidFill>
                  <a:srgbClr val="C9CACC"/>
                </a:solidFill>
                <a:latin typeface="Arial"/>
                <a:cs typeface="Arial"/>
              </a:rPr>
              <a:t>good </a:t>
            </a:r>
            <a:r>
              <a:rPr sz="1700" dirty="0">
                <a:solidFill>
                  <a:srgbClr val="C9CACC"/>
                </a:solidFill>
                <a:latin typeface="Arial"/>
                <a:cs typeface="Arial"/>
              </a:rPr>
              <a:t>at </a:t>
            </a:r>
            <a:r>
              <a:rPr sz="1700" spc="-20" dirty="0">
                <a:solidFill>
                  <a:srgbClr val="C9CACC"/>
                </a:solidFill>
                <a:latin typeface="Arial"/>
                <a:cs typeface="Arial"/>
              </a:rPr>
              <a:t>what </a:t>
            </a:r>
            <a:r>
              <a:rPr sz="1700" spc="-15" dirty="0">
                <a:solidFill>
                  <a:srgbClr val="C9CACC"/>
                </a:solidFill>
                <a:latin typeface="Arial"/>
                <a:cs typeface="Arial"/>
              </a:rPr>
              <a:t>they </a:t>
            </a:r>
            <a:r>
              <a:rPr sz="1700" spc="15" dirty="0">
                <a:solidFill>
                  <a:srgbClr val="C9CACC"/>
                </a:solidFill>
                <a:latin typeface="Arial"/>
                <a:cs typeface="Arial"/>
              </a:rPr>
              <a:t>do, </a:t>
            </a:r>
            <a:r>
              <a:rPr sz="1700" spc="-5" dirty="0">
                <a:solidFill>
                  <a:srgbClr val="C9CACC"/>
                </a:solidFill>
                <a:latin typeface="Arial"/>
                <a:cs typeface="Arial"/>
              </a:rPr>
              <a:t>nonconforming, </a:t>
            </a:r>
            <a:r>
              <a:rPr sz="1700" spc="-10" dirty="0">
                <a:solidFill>
                  <a:srgbClr val="C9CACC"/>
                </a:solidFill>
                <a:latin typeface="Arial"/>
                <a:cs typeface="Arial"/>
              </a:rPr>
              <a:t>knowledgeable, </a:t>
            </a:r>
            <a:r>
              <a:rPr sz="1700" spc="-40" dirty="0">
                <a:solidFill>
                  <a:srgbClr val="C9CACC"/>
                </a:solidFill>
                <a:latin typeface="Arial"/>
                <a:cs typeface="Arial"/>
              </a:rPr>
              <a:t>real </a:t>
            </a:r>
            <a:r>
              <a:rPr sz="1700" spc="10" dirty="0">
                <a:solidFill>
                  <a:srgbClr val="C9CACC"/>
                </a:solidFill>
                <a:latin typeface="Arial"/>
                <a:cs typeface="Arial"/>
              </a:rPr>
              <a:t>world </a:t>
            </a:r>
            <a:r>
              <a:rPr sz="1700" spc="-15" dirty="0">
                <a:solidFill>
                  <a:srgbClr val="C9CACC"/>
                </a:solidFill>
                <a:latin typeface="Arial"/>
                <a:cs typeface="Arial"/>
              </a:rPr>
              <a:t>expertise,  practical, </a:t>
            </a:r>
            <a:r>
              <a:rPr sz="1700" spc="-10" dirty="0">
                <a:solidFill>
                  <a:srgbClr val="C9CACC"/>
                </a:solidFill>
                <a:latin typeface="Arial"/>
                <a:cs typeface="Arial"/>
              </a:rPr>
              <a:t>adaptive </a:t>
            </a:r>
            <a:r>
              <a:rPr sz="1700" spc="-55" dirty="0">
                <a:solidFill>
                  <a:srgbClr val="C9CACC"/>
                </a:solidFill>
                <a:latin typeface="Arial"/>
                <a:cs typeface="Arial"/>
              </a:rPr>
              <a:t>solvers, </a:t>
            </a:r>
            <a:r>
              <a:rPr sz="1700" dirty="0">
                <a:solidFill>
                  <a:srgbClr val="C9CACC"/>
                </a:solidFill>
                <a:latin typeface="Arial"/>
                <a:cs typeface="Arial"/>
              </a:rPr>
              <a:t>competitive, </a:t>
            </a:r>
            <a:r>
              <a:rPr sz="1700" spc="-35" dirty="0">
                <a:solidFill>
                  <a:srgbClr val="C9CACC"/>
                </a:solidFill>
                <a:latin typeface="Arial"/>
                <a:cs typeface="Arial"/>
              </a:rPr>
              <a:t>tenacious, </a:t>
            </a:r>
            <a:r>
              <a:rPr sz="1700" spc="-15" dirty="0">
                <a:solidFill>
                  <a:srgbClr val="C9CACC"/>
                </a:solidFill>
                <a:latin typeface="Arial"/>
                <a:cs typeface="Arial"/>
              </a:rPr>
              <a:t>genuine, </a:t>
            </a:r>
            <a:r>
              <a:rPr sz="1700" spc="-5" dirty="0">
                <a:solidFill>
                  <a:srgbClr val="C9CACC"/>
                </a:solidFill>
                <a:latin typeface="Arial"/>
                <a:cs typeface="Arial"/>
              </a:rPr>
              <a:t>trusted, </a:t>
            </a:r>
            <a:r>
              <a:rPr sz="1700" spc="-40" dirty="0">
                <a:solidFill>
                  <a:srgbClr val="C9CACC"/>
                </a:solidFill>
                <a:latin typeface="Arial"/>
                <a:cs typeface="Arial"/>
              </a:rPr>
              <a:t>brave, </a:t>
            </a:r>
            <a:r>
              <a:rPr sz="1700" spc="-10" dirty="0">
                <a:solidFill>
                  <a:srgbClr val="C9CACC"/>
                </a:solidFill>
                <a:latin typeface="Arial"/>
                <a:cs typeface="Arial"/>
              </a:rPr>
              <a:t>foresight,  </a:t>
            </a:r>
            <a:r>
              <a:rPr sz="1700" spc="-5" dirty="0">
                <a:solidFill>
                  <a:srgbClr val="C9CACC"/>
                </a:solidFill>
                <a:latin typeface="Arial"/>
                <a:cs typeface="Arial"/>
              </a:rPr>
              <a:t>fluidity,</a:t>
            </a:r>
            <a:r>
              <a:rPr sz="1700" spc="-140" dirty="0">
                <a:solidFill>
                  <a:srgbClr val="C9CACC"/>
                </a:solidFill>
                <a:latin typeface="Arial"/>
                <a:cs typeface="Arial"/>
              </a:rPr>
              <a:t> </a:t>
            </a:r>
            <a:r>
              <a:rPr sz="1700" spc="-25" dirty="0">
                <a:solidFill>
                  <a:srgbClr val="C9CACC"/>
                </a:solidFill>
                <a:latin typeface="Arial"/>
                <a:cs typeface="Arial"/>
              </a:rPr>
              <a:t>exceed</a:t>
            </a:r>
            <a:r>
              <a:rPr sz="1700" spc="-140" dirty="0">
                <a:solidFill>
                  <a:srgbClr val="C9CACC"/>
                </a:solidFill>
                <a:latin typeface="Arial"/>
                <a:cs typeface="Arial"/>
              </a:rPr>
              <a:t> </a:t>
            </a:r>
            <a:r>
              <a:rPr sz="1700" spc="-10" dirty="0">
                <a:solidFill>
                  <a:srgbClr val="C9CACC"/>
                </a:solidFill>
                <a:latin typeface="Arial"/>
                <a:cs typeface="Arial"/>
              </a:rPr>
              <a:t>expectations,</a:t>
            </a:r>
            <a:r>
              <a:rPr sz="1700" spc="-140" dirty="0">
                <a:solidFill>
                  <a:srgbClr val="C9CACC"/>
                </a:solidFill>
                <a:latin typeface="Arial"/>
                <a:cs typeface="Arial"/>
              </a:rPr>
              <a:t> </a:t>
            </a:r>
            <a:r>
              <a:rPr sz="1700" spc="15" dirty="0">
                <a:solidFill>
                  <a:srgbClr val="C9CACC"/>
                </a:solidFill>
                <a:latin typeface="Arial"/>
                <a:cs typeface="Arial"/>
              </a:rPr>
              <a:t>committed,</a:t>
            </a:r>
            <a:r>
              <a:rPr sz="1700" spc="-140" dirty="0">
                <a:solidFill>
                  <a:srgbClr val="C9CACC"/>
                </a:solidFill>
                <a:latin typeface="Arial"/>
                <a:cs typeface="Arial"/>
              </a:rPr>
              <a:t> </a:t>
            </a:r>
            <a:r>
              <a:rPr sz="1700" spc="5" dirty="0">
                <a:solidFill>
                  <a:srgbClr val="C9CACC"/>
                </a:solidFill>
                <a:latin typeface="Arial"/>
                <a:cs typeface="Arial"/>
              </a:rPr>
              <a:t>power</a:t>
            </a:r>
            <a:r>
              <a:rPr sz="1700" spc="-140" dirty="0">
                <a:solidFill>
                  <a:srgbClr val="C9CACC"/>
                </a:solidFill>
                <a:latin typeface="Arial"/>
                <a:cs typeface="Arial"/>
              </a:rPr>
              <a:t> </a:t>
            </a:r>
            <a:r>
              <a:rPr sz="1700" dirty="0">
                <a:solidFill>
                  <a:srgbClr val="C9CACC"/>
                </a:solidFill>
                <a:latin typeface="Arial"/>
                <a:cs typeface="Arial"/>
              </a:rPr>
              <a:t>in</a:t>
            </a:r>
            <a:r>
              <a:rPr sz="1700" spc="-140" dirty="0">
                <a:solidFill>
                  <a:srgbClr val="C9CACC"/>
                </a:solidFill>
                <a:latin typeface="Arial"/>
                <a:cs typeface="Arial"/>
              </a:rPr>
              <a:t> </a:t>
            </a:r>
            <a:r>
              <a:rPr sz="1700" spc="-25" dirty="0">
                <a:solidFill>
                  <a:srgbClr val="C9CACC"/>
                </a:solidFill>
                <a:latin typeface="Arial"/>
                <a:cs typeface="Arial"/>
              </a:rPr>
              <a:t>numbers,</a:t>
            </a:r>
            <a:r>
              <a:rPr sz="1700" spc="-140" dirty="0">
                <a:solidFill>
                  <a:srgbClr val="C9CACC"/>
                </a:solidFill>
                <a:latin typeface="Arial"/>
                <a:cs typeface="Arial"/>
              </a:rPr>
              <a:t> </a:t>
            </a:r>
            <a:r>
              <a:rPr sz="1700" spc="-5" dirty="0">
                <a:solidFill>
                  <a:srgbClr val="C9CACC"/>
                </a:solidFill>
                <a:latin typeface="Arial"/>
                <a:cs typeface="Arial"/>
              </a:rPr>
              <a:t>solution</a:t>
            </a:r>
            <a:r>
              <a:rPr sz="1700" spc="-140" dirty="0">
                <a:solidFill>
                  <a:srgbClr val="C9CACC"/>
                </a:solidFill>
                <a:latin typeface="Arial"/>
                <a:cs typeface="Arial"/>
              </a:rPr>
              <a:t> </a:t>
            </a:r>
            <a:r>
              <a:rPr sz="1700" spc="-35" dirty="0">
                <a:solidFill>
                  <a:srgbClr val="C9CACC"/>
                </a:solidFill>
                <a:latin typeface="Arial"/>
                <a:cs typeface="Arial"/>
              </a:rPr>
              <a:t>alchemists,</a:t>
            </a:r>
            <a:r>
              <a:rPr sz="1700" spc="-140" dirty="0">
                <a:solidFill>
                  <a:srgbClr val="C9CACC"/>
                </a:solidFill>
                <a:latin typeface="Arial"/>
                <a:cs typeface="Arial"/>
              </a:rPr>
              <a:t> </a:t>
            </a:r>
            <a:r>
              <a:rPr sz="1700" spc="45" dirty="0">
                <a:solidFill>
                  <a:srgbClr val="C9CACC"/>
                </a:solidFill>
                <a:latin typeface="Arial"/>
                <a:cs typeface="Arial"/>
              </a:rPr>
              <a:t>big</a:t>
            </a:r>
            <a:r>
              <a:rPr sz="1700" spc="-140" dirty="0">
                <a:solidFill>
                  <a:srgbClr val="C9CACC"/>
                </a:solidFill>
                <a:latin typeface="Arial"/>
                <a:cs typeface="Arial"/>
              </a:rPr>
              <a:t> </a:t>
            </a:r>
            <a:r>
              <a:rPr sz="1700" spc="-35" dirty="0">
                <a:solidFill>
                  <a:srgbClr val="C9CACC"/>
                </a:solidFill>
                <a:latin typeface="Arial"/>
                <a:cs typeface="Arial"/>
              </a:rPr>
              <a:t>fish  </a:t>
            </a:r>
            <a:r>
              <a:rPr sz="1700" dirty="0">
                <a:solidFill>
                  <a:srgbClr val="C9CACC"/>
                </a:solidFill>
                <a:latin typeface="Arial"/>
                <a:cs typeface="Arial"/>
              </a:rPr>
              <a:t>in</a:t>
            </a:r>
            <a:r>
              <a:rPr sz="1700" spc="-125" dirty="0">
                <a:solidFill>
                  <a:srgbClr val="C9CACC"/>
                </a:solidFill>
                <a:latin typeface="Arial"/>
                <a:cs typeface="Arial"/>
              </a:rPr>
              <a:t> </a:t>
            </a:r>
            <a:r>
              <a:rPr sz="1700" spc="-45" dirty="0">
                <a:solidFill>
                  <a:srgbClr val="C9CACC"/>
                </a:solidFill>
                <a:latin typeface="Arial"/>
                <a:cs typeface="Arial"/>
              </a:rPr>
              <a:t>small</a:t>
            </a:r>
            <a:r>
              <a:rPr sz="1700" spc="-125" dirty="0">
                <a:solidFill>
                  <a:srgbClr val="C9CACC"/>
                </a:solidFill>
                <a:latin typeface="Arial"/>
                <a:cs typeface="Arial"/>
              </a:rPr>
              <a:t> </a:t>
            </a:r>
            <a:r>
              <a:rPr sz="1700" spc="-35" dirty="0">
                <a:solidFill>
                  <a:srgbClr val="C9CACC"/>
                </a:solidFill>
                <a:latin typeface="Arial"/>
                <a:cs typeface="Arial"/>
              </a:rPr>
              <a:t>fish</a:t>
            </a:r>
            <a:r>
              <a:rPr sz="1700" spc="-125" dirty="0">
                <a:solidFill>
                  <a:srgbClr val="C9CACC"/>
                </a:solidFill>
                <a:latin typeface="Arial"/>
                <a:cs typeface="Arial"/>
              </a:rPr>
              <a:t> </a:t>
            </a:r>
            <a:r>
              <a:rPr sz="1700" spc="-20" dirty="0">
                <a:solidFill>
                  <a:srgbClr val="C9CACC"/>
                </a:solidFill>
                <a:latin typeface="Arial"/>
                <a:cs typeface="Arial"/>
              </a:rPr>
              <a:t>camouflage,</a:t>
            </a:r>
            <a:r>
              <a:rPr sz="1700" spc="-125" dirty="0">
                <a:solidFill>
                  <a:srgbClr val="C9CACC"/>
                </a:solidFill>
                <a:latin typeface="Arial"/>
                <a:cs typeface="Arial"/>
              </a:rPr>
              <a:t> </a:t>
            </a:r>
            <a:r>
              <a:rPr sz="1700" spc="-35" dirty="0">
                <a:solidFill>
                  <a:srgbClr val="C9CACC"/>
                </a:solidFill>
                <a:latin typeface="Arial"/>
                <a:cs typeface="Arial"/>
              </a:rPr>
              <a:t>financial</a:t>
            </a:r>
            <a:r>
              <a:rPr sz="1700" spc="-125" dirty="0">
                <a:solidFill>
                  <a:srgbClr val="C9CACC"/>
                </a:solidFill>
                <a:latin typeface="Arial"/>
                <a:cs typeface="Arial"/>
              </a:rPr>
              <a:t> </a:t>
            </a:r>
            <a:r>
              <a:rPr sz="1700" dirty="0">
                <a:solidFill>
                  <a:srgbClr val="C9CACC"/>
                </a:solidFill>
                <a:latin typeface="Arial"/>
                <a:cs typeface="Arial"/>
              </a:rPr>
              <a:t>stability</a:t>
            </a:r>
            <a:r>
              <a:rPr sz="1700" spc="-125" dirty="0">
                <a:solidFill>
                  <a:srgbClr val="C9CACC"/>
                </a:solidFill>
                <a:latin typeface="Arial"/>
                <a:cs typeface="Arial"/>
              </a:rPr>
              <a:t> </a:t>
            </a:r>
            <a:r>
              <a:rPr sz="1700" spc="60" dirty="0">
                <a:solidFill>
                  <a:srgbClr val="C9CACC"/>
                </a:solidFill>
                <a:latin typeface="Arial"/>
                <a:cs typeface="Arial"/>
              </a:rPr>
              <a:t>&amp;</a:t>
            </a:r>
            <a:r>
              <a:rPr sz="1700" spc="-125" dirty="0">
                <a:solidFill>
                  <a:srgbClr val="C9CACC"/>
                </a:solidFill>
                <a:latin typeface="Arial"/>
                <a:cs typeface="Arial"/>
              </a:rPr>
              <a:t> </a:t>
            </a:r>
            <a:r>
              <a:rPr sz="1700" spc="-40" dirty="0">
                <a:solidFill>
                  <a:srgbClr val="C9CACC"/>
                </a:solidFill>
                <a:latin typeface="Arial"/>
                <a:cs typeface="Arial"/>
              </a:rPr>
              <a:t>security,</a:t>
            </a:r>
            <a:r>
              <a:rPr sz="1700" spc="-125" dirty="0">
                <a:solidFill>
                  <a:srgbClr val="C9CACC"/>
                </a:solidFill>
                <a:latin typeface="Arial"/>
                <a:cs typeface="Arial"/>
              </a:rPr>
              <a:t> </a:t>
            </a:r>
            <a:r>
              <a:rPr sz="1700" spc="-25" dirty="0">
                <a:solidFill>
                  <a:srgbClr val="C9CACC"/>
                </a:solidFill>
                <a:latin typeface="Arial"/>
                <a:cs typeface="Arial"/>
              </a:rPr>
              <a:t>responsible,</a:t>
            </a:r>
            <a:r>
              <a:rPr sz="1700" spc="-125" dirty="0">
                <a:solidFill>
                  <a:srgbClr val="C9CACC"/>
                </a:solidFill>
                <a:latin typeface="Arial"/>
                <a:cs typeface="Arial"/>
              </a:rPr>
              <a:t> </a:t>
            </a:r>
            <a:r>
              <a:rPr sz="1700" spc="-30" dirty="0">
                <a:solidFill>
                  <a:srgbClr val="C9CACC"/>
                </a:solidFill>
                <a:latin typeface="Arial"/>
                <a:cs typeface="Arial"/>
              </a:rPr>
              <a:t>satisfying,</a:t>
            </a:r>
            <a:r>
              <a:rPr sz="1700" spc="-125" dirty="0">
                <a:solidFill>
                  <a:srgbClr val="C9CACC"/>
                </a:solidFill>
                <a:latin typeface="Arial"/>
                <a:cs typeface="Arial"/>
              </a:rPr>
              <a:t> </a:t>
            </a:r>
            <a:r>
              <a:rPr sz="1700" spc="5" dirty="0">
                <a:solidFill>
                  <a:srgbClr val="C9CACC"/>
                </a:solidFill>
                <a:latin typeface="Arial"/>
                <a:cs typeface="Arial"/>
              </a:rPr>
              <a:t>determined,  </a:t>
            </a:r>
            <a:r>
              <a:rPr sz="1700" dirty="0">
                <a:solidFill>
                  <a:srgbClr val="C9CACC"/>
                </a:solidFill>
                <a:latin typeface="Arial"/>
                <a:cs typeface="Arial"/>
              </a:rPr>
              <a:t>toyota </a:t>
            </a:r>
            <a:r>
              <a:rPr sz="1700" spc="-100" dirty="0">
                <a:solidFill>
                  <a:srgbClr val="C9CACC"/>
                </a:solidFill>
                <a:latin typeface="Arial"/>
                <a:cs typeface="Arial"/>
              </a:rPr>
              <a:t>– </a:t>
            </a:r>
            <a:r>
              <a:rPr sz="1700" spc="-55" dirty="0">
                <a:solidFill>
                  <a:srgbClr val="C9CACC"/>
                </a:solidFill>
                <a:latin typeface="Arial"/>
                <a:cs typeface="Arial"/>
              </a:rPr>
              <a:t>safety, </a:t>
            </a:r>
            <a:r>
              <a:rPr sz="1700" spc="20" dirty="0">
                <a:solidFill>
                  <a:srgbClr val="C9CACC"/>
                </a:solidFill>
                <a:latin typeface="Arial"/>
                <a:cs typeface="Arial"/>
              </a:rPr>
              <a:t>long </a:t>
            </a:r>
            <a:r>
              <a:rPr sz="1700" spc="-5" dirty="0">
                <a:solidFill>
                  <a:srgbClr val="C9CACC"/>
                </a:solidFill>
                <a:latin typeface="Arial"/>
                <a:cs typeface="Arial"/>
              </a:rPr>
              <a:t>term, </a:t>
            </a:r>
            <a:r>
              <a:rPr sz="1700" spc="60" dirty="0">
                <a:solidFill>
                  <a:srgbClr val="C9CACC"/>
                </a:solidFill>
                <a:latin typeface="Arial"/>
                <a:cs typeface="Arial"/>
              </a:rPr>
              <a:t>good </a:t>
            </a:r>
            <a:r>
              <a:rPr sz="1700" spc="-50" dirty="0">
                <a:solidFill>
                  <a:srgbClr val="C9CACC"/>
                </a:solidFill>
                <a:latin typeface="Arial"/>
                <a:cs typeface="Arial"/>
              </a:rPr>
              <a:t>value, </a:t>
            </a:r>
            <a:r>
              <a:rPr sz="1700" spc="-5" dirty="0">
                <a:solidFill>
                  <a:srgbClr val="C9CACC"/>
                </a:solidFill>
                <a:latin typeface="Arial"/>
                <a:cs typeface="Arial"/>
              </a:rPr>
              <a:t>honda </a:t>
            </a:r>
            <a:r>
              <a:rPr sz="1700" spc="-100" dirty="0">
                <a:solidFill>
                  <a:srgbClr val="C9CACC"/>
                </a:solidFill>
                <a:latin typeface="Arial"/>
                <a:cs typeface="Arial"/>
              </a:rPr>
              <a:t>– </a:t>
            </a:r>
            <a:r>
              <a:rPr sz="1700" spc="-25" dirty="0">
                <a:solidFill>
                  <a:srgbClr val="C9CACC"/>
                </a:solidFill>
                <a:latin typeface="Arial"/>
                <a:cs typeface="Arial"/>
              </a:rPr>
              <a:t>consistent, reliable, virgin, </a:t>
            </a:r>
            <a:r>
              <a:rPr sz="1700" spc="-15" dirty="0">
                <a:solidFill>
                  <a:srgbClr val="C9CACC"/>
                </a:solidFill>
                <a:latin typeface="Arial"/>
                <a:cs typeface="Arial"/>
              </a:rPr>
              <a:t>exciting,  inspirational </a:t>
            </a:r>
            <a:r>
              <a:rPr sz="1700" spc="-25" dirty="0">
                <a:solidFill>
                  <a:srgbClr val="C9CACC"/>
                </a:solidFill>
                <a:latin typeface="Arial"/>
                <a:cs typeface="Arial"/>
              </a:rPr>
              <a:t>leadership, </a:t>
            </a:r>
            <a:r>
              <a:rPr sz="1700" spc="-45" dirty="0">
                <a:solidFill>
                  <a:srgbClr val="C9CACC"/>
                </a:solidFill>
                <a:latin typeface="Arial"/>
                <a:cs typeface="Arial"/>
              </a:rPr>
              <a:t>steve </a:t>
            </a:r>
            <a:r>
              <a:rPr sz="1700" spc="-5" dirty="0">
                <a:solidFill>
                  <a:srgbClr val="C9CACC"/>
                </a:solidFill>
                <a:latin typeface="Arial"/>
                <a:cs typeface="Arial"/>
              </a:rPr>
              <a:t>jobs apple: </a:t>
            </a:r>
            <a:r>
              <a:rPr sz="1700" spc="-20" dirty="0">
                <a:solidFill>
                  <a:srgbClr val="C9CACC"/>
                </a:solidFill>
                <a:latin typeface="Arial"/>
                <a:cs typeface="Arial"/>
              </a:rPr>
              <a:t>innovation, </a:t>
            </a:r>
            <a:r>
              <a:rPr sz="1700" spc="-10" dirty="0">
                <a:solidFill>
                  <a:srgbClr val="C9CACC"/>
                </a:solidFill>
                <a:latin typeface="Arial"/>
                <a:cs typeface="Arial"/>
              </a:rPr>
              <a:t>elegant, </a:t>
            </a:r>
            <a:r>
              <a:rPr sz="1700" spc="-5" dirty="0">
                <a:solidFill>
                  <a:srgbClr val="C9CACC"/>
                </a:solidFill>
                <a:latin typeface="Arial"/>
                <a:cs typeface="Arial"/>
              </a:rPr>
              <a:t>meryl </a:t>
            </a:r>
            <a:r>
              <a:rPr sz="1700" spc="-25" dirty="0">
                <a:solidFill>
                  <a:srgbClr val="C9CACC"/>
                </a:solidFill>
                <a:latin typeface="Arial"/>
                <a:cs typeface="Arial"/>
              </a:rPr>
              <a:t>lynch </a:t>
            </a:r>
            <a:r>
              <a:rPr sz="1700" spc="-100" dirty="0">
                <a:solidFill>
                  <a:srgbClr val="C9CACC"/>
                </a:solidFill>
                <a:latin typeface="Arial"/>
                <a:cs typeface="Arial"/>
              </a:rPr>
              <a:t>– </a:t>
            </a:r>
            <a:r>
              <a:rPr sz="1700" dirty="0">
                <a:solidFill>
                  <a:srgbClr val="C9CACC"/>
                </a:solidFill>
                <a:latin typeface="Arial"/>
                <a:cs typeface="Arial"/>
              </a:rPr>
              <a:t>powerful,  </a:t>
            </a:r>
            <a:r>
              <a:rPr sz="1700" spc="5" dirty="0">
                <a:solidFill>
                  <a:srgbClr val="C9CACC"/>
                </a:solidFill>
                <a:latin typeface="Arial"/>
                <a:cs typeface="Arial"/>
              </a:rPr>
              <a:t>determined, </a:t>
            </a:r>
            <a:r>
              <a:rPr sz="1700" spc="-35" dirty="0">
                <a:solidFill>
                  <a:srgbClr val="C9CACC"/>
                </a:solidFill>
                <a:latin typeface="Arial"/>
                <a:cs typeface="Arial"/>
              </a:rPr>
              <a:t>murray </a:t>
            </a:r>
            <a:r>
              <a:rPr sz="1700" spc="15" dirty="0">
                <a:solidFill>
                  <a:srgbClr val="C9CACC"/>
                </a:solidFill>
                <a:latin typeface="Arial"/>
                <a:cs typeface="Arial"/>
              </a:rPr>
              <a:t>goldbern, </a:t>
            </a:r>
            <a:r>
              <a:rPr sz="1700" spc="-45" dirty="0">
                <a:solidFill>
                  <a:srgbClr val="C9CACC"/>
                </a:solidFill>
                <a:latin typeface="Arial"/>
                <a:cs typeface="Arial"/>
              </a:rPr>
              <a:t>shine </a:t>
            </a:r>
            <a:r>
              <a:rPr sz="1700" spc="-50" dirty="0">
                <a:solidFill>
                  <a:srgbClr val="C9CACC"/>
                </a:solidFill>
                <a:latin typeface="Arial"/>
                <a:cs typeface="Arial"/>
              </a:rPr>
              <a:t>lawyers, </a:t>
            </a:r>
            <a:r>
              <a:rPr sz="1700" spc="5" dirty="0">
                <a:solidFill>
                  <a:srgbClr val="C9CACC"/>
                </a:solidFill>
                <a:latin typeface="Arial"/>
                <a:cs typeface="Arial"/>
              </a:rPr>
              <a:t>dominating, </a:t>
            </a:r>
            <a:r>
              <a:rPr sz="1700" spc="-5" dirty="0">
                <a:solidFill>
                  <a:srgbClr val="C9CACC"/>
                </a:solidFill>
                <a:latin typeface="Arial"/>
                <a:cs typeface="Arial"/>
              </a:rPr>
              <a:t>structured, </a:t>
            </a:r>
            <a:r>
              <a:rPr sz="1700" spc="-60" dirty="0">
                <a:solidFill>
                  <a:srgbClr val="C9CACC"/>
                </a:solidFill>
                <a:latin typeface="Arial"/>
                <a:cs typeface="Arial"/>
              </a:rPr>
              <a:t>clever,</a:t>
            </a:r>
            <a:r>
              <a:rPr sz="1700" spc="-114" dirty="0">
                <a:solidFill>
                  <a:srgbClr val="C9CACC"/>
                </a:solidFill>
                <a:latin typeface="Arial"/>
                <a:cs typeface="Arial"/>
              </a:rPr>
              <a:t> </a:t>
            </a:r>
            <a:r>
              <a:rPr sz="1700" spc="-25" dirty="0">
                <a:solidFill>
                  <a:srgbClr val="C9CACC"/>
                </a:solidFill>
                <a:latin typeface="Arial"/>
                <a:cs typeface="Arial"/>
              </a:rPr>
              <a:t>ownership,</a:t>
            </a:r>
            <a:endParaRPr sz="1700">
              <a:latin typeface="Arial"/>
              <a:cs typeface="Arial"/>
            </a:endParaRPr>
          </a:p>
        </p:txBody>
      </p:sp>
      <p:sp>
        <p:nvSpPr>
          <p:cNvPr id="10" name="object 10"/>
          <p:cNvSpPr txBox="1"/>
          <p:nvPr/>
        </p:nvSpPr>
        <p:spPr>
          <a:xfrm>
            <a:off x="131300" y="3974383"/>
            <a:ext cx="8402955" cy="1318260"/>
          </a:xfrm>
          <a:prstGeom prst="rect">
            <a:avLst/>
          </a:prstGeom>
        </p:spPr>
        <p:txBody>
          <a:bodyPr vert="horz" wrap="square" lIns="0" tIns="5080" rIns="0" bIns="0" rtlCol="0">
            <a:spAutoFit/>
          </a:bodyPr>
          <a:lstStyle/>
          <a:p>
            <a:pPr marL="228600" marR="5080" algn="just">
              <a:lnSpc>
                <a:spcPts val="2200"/>
              </a:lnSpc>
              <a:spcBef>
                <a:spcPts val="40"/>
              </a:spcBef>
            </a:pPr>
            <a:r>
              <a:rPr sz="1700" spc="-10" dirty="0">
                <a:solidFill>
                  <a:srgbClr val="C9CACC"/>
                </a:solidFill>
                <a:latin typeface="Arial"/>
                <a:cs typeface="Arial"/>
              </a:rPr>
              <a:t>controllable, changing </a:t>
            </a:r>
            <a:r>
              <a:rPr sz="1700" spc="15" dirty="0">
                <a:solidFill>
                  <a:srgbClr val="C9CACC"/>
                </a:solidFill>
                <a:latin typeface="Arial"/>
                <a:cs typeface="Arial"/>
              </a:rPr>
              <a:t>the </a:t>
            </a:r>
            <a:r>
              <a:rPr sz="1700" spc="-25" dirty="0">
                <a:solidFill>
                  <a:srgbClr val="C9CACC"/>
                </a:solidFill>
                <a:latin typeface="Arial"/>
                <a:cs typeface="Arial"/>
              </a:rPr>
              <a:t>market, </a:t>
            </a:r>
            <a:r>
              <a:rPr sz="1700" spc="-30" dirty="0">
                <a:solidFill>
                  <a:srgbClr val="C9CACC"/>
                </a:solidFill>
                <a:latin typeface="Arial"/>
                <a:cs typeface="Arial"/>
              </a:rPr>
              <a:t>rebels, </a:t>
            </a:r>
            <a:r>
              <a:rPr sz="1700" spc="55" dirty="0">
                <a:solidFill>
                  <a:srgbClr val="C9CACC"/>
                </a:solidFill>
                <a:latin typeface="Arial"/>
                <a:cs typeface="Arial"/>
              </a:rPr>
              <a:t>“we </a:t>
            </a:r>
            <a:r>
              <a:rPr sz="1700" spc="70" dirty="0">
                <a:solidFill>
                  <a:srgbClr val="C9CACC"/>
                </a:solidFill>
                <a:latin typeface="Arial"/>
                <a:cs typeface="Arial"/>
              </a:rPr>
              <a:t>do </a:t>
            </a:r>
            <a:r>
              <a:rPr sz="1700" spc="50" dirty="0">
                <a:solidFill>
                  <a:srgbClr val="C9CACC"/>
                </a:solidFill>
                <a:latin typeface="Arial"/>
                <a:cs typeface="Arial"/>
              </a:rPr>
              <a:t>it </a:t>
            </a:r>
            <a:r>
              <a:rPr sz="1700" spc="20" dirty="0">
                <a:solidFill>
                  <a:srgbClr val="C9CACC"/>
                </a:solidFill>
                <a:latin typeface="Arial"/>
                <a:cs typeface="Arial"/>
              </a:rPr>
              <a:t>right”, </a:t>
            </a:r>
            <a:r>
              <a:rPr sz="1700" dirty="0">
                <a:solidFill>
                  <a:srgbClr val="C9CACC"/>
                </a:solidFill>
                <a:latin typeface="Arial"/>
                <a:cs typeface="Arial"/>
              </a:rPr>
              <a:t>“never </a:t>
            </a:r>
            <a:r>
              <a:rPr sz="1700" spc="-105" dirty="0">
                <a:solidFill>
                  <a:srgbClr val="C9CACC"/>
                </a:solidFill>
                <a:latin typeface="Arial"/>
                <a:cs typeface="Arial"/>
              </a:rPr>
              <a:t>say </a:t>
            </a:r>
            <a:r>
              <a:rPr sz="1700" spc="70" dirty="0">
                <a:solidFill>
                  <a:srgbClr val="C9CACC"/>
                </a:solidFill>
                <a:latin typeface="Arial"/>
                <a:cs typeface="Arial"/>
              </a:rPr>
              <a:t>die” </a:t>
            </a:r>
            <a:r>
              <a:rPr sz="1700" dirty="0">
                <a:solidFill>
                  <a:srgbClr val="C9CACC"/>
                </a:solidFill>
                <a:latin typeface="Arial"/>
                <a:cs typeface="Arial"/>
              </a:rPr>
              <a:t>constitution,  </a:t>
            </a:r>
            <a:r>
              <a:rPr sz="1700" spc="-40" dirty="0">
                <a:solidFill>
                  <a:srgbClr val="C9CACC"/>
                </a:solidFill>
                <a:latin typeface="Arial"/>
                <a:cs typeface="Arial"/>
              </a:rPr>
              <a:t>sugar</a:t>
            </a:r>
            <a:r>
              <a:rPr sz="1700" spc="-210" dirty="0">
                <a:solidFill>
                  <a:srgbClr val="C9CACC"/>
                </a:solidFill>
                <a:latin typeface="Arial"/>
                <a:cs typeface="Arial"/>
              </a:rPr>
              <a:t> </a:t>
            </a:r>
            <a:r>
              <a:rPr sz="1700" spc="-60" dirty="0">
                <a:solidFill>
                  <a:srgbClr val="C9CACC"/>
                </a:solidFill>
                <a:latin typeface="Arial"/>
                <a:cs typeface="Arial"/>
              </a:rPr>
              <a:t>ray</a:t>
            </a:r>
            <a:r>
              <a:rPr sz="1700" spc="-210" dirty="0">
                <a:solidFill>
                  <a:srgbClr val="C9CACC"/>
                </a:solidFill>
                <a:latin typeface="Arial"/>
                <a:cs typeface="Arial"/>
              </a:rPr>
              <a:t> </a:t>
            </a:r>
            <a:r>
              <a:rPr sz="1700" spc="-20" dirty="0">
                <a:solidFill>
                  <a:srgbClr val="C9CACC"/>
                </a:solidFill>
                <a:latin typeface="Arial"/>
                <a:cs typeface="Arial"/>
              </a:rPr>
              <a:t>leonard:</a:t>
            </a:r>
            <a:r>
              <a:rPr sz="1700" spc="-210" dirty="0">
                <a:solidFill>
                  <a:srgbClr val="C9CACC"/>
                </a:solidFill>
                <a:latin typeface="Arial"/>
                <a:cs typeface="Arial"/>
              </a:rPr>
              <a:t> </a:t>
            </a:r>
            <a:r>
              <a:rPr sz="1700" spc="-5" dirty="0">
                <a:solidFill>
                  <a:srgbClr val="C9CACC"/>
                </a:solidFill>
                <a:latin typeface="Arial"/>
                <a:cs typeface="Arial"/>
              </a:rPr>
              <a:t>punch</a:t>
            </a:r>
            <a:r>
              <a:rPr sz="1700" spc="-210" dirty="0">
                <a:solidFill>
                  <a:srgbClr val="C9CACC"/>
                </a:solidFill>
                <a:latin typeface="Arial"/>
                <a:cs typeface="Arial"/>
              </a:rPr>
              <a:t> </a:t>
            </a:r>
            <a:r>
              <a:rPr sz="1700" spc="-20" dirty="0">
                <a:solidFill>
                  <a:srgbClr val="C9CACC"/>
                </a:solidFill>
                <a:latin typeface="Arial"/>
                <a:cs typeface="Arial"/>
              </a:rPr>
              <a:t>above</a:t>
            </a:r>
            <a:r>
              <a:rPr sz="1700" spc="-210" dirty="0">
                <a:solidFill>
                  <a:srgbClr val="C9CACC"/>
                </a:solidFill>
                <a:latin typeface="Arial"/>
                <a:cs typeface="Arial"/>
              </a:rPr>
              <a:t> </a:t>
            </a:r>
            <a:r>
              <a:rPr sz="1700" spc="-25" dirty="0">
                <a:solidFill>
                  <a:srgbClr val="C9CACC"/>
                </a:solidFill>
                <a:latin typeface="Arial"/>
                <a:cs typeface="Arial"/>
              </a:rPr>
              <a:t>your</a:t>
            </a:r>
            <a:r>
              <a:rPr sz="1700" spc="-210" dirty="0">
                <a:solidFill>
                  <a:srgbClr val="C9CACC"/>
                </a:solidFill>
                <a:latin typeface="Arial"/>
                <a:cs typeface="Arial"/>
              </a:rPr>
              <a:t> </a:t>
            </a:r>
            <a:r>
              <a:rPr sz="1700" spc="5" dirty="0">
                <a:solidFill>
                  <a:srgbClr val="C9CACC"/>
                </a:solidFill>
                <a:latin typeface="Arial"/>
                <a:cs typeface="Arial"/>
              </a:rPr>
              <a:t>weight</a:t>
            </a:r>
            <a:r>
              <a:rPr sz="1700" spc="-210" dirty="0">
                <a:solidFill>
                  <a:srgbClr val="C9CACC"/>
                </a:solidFill>
                <a:latin typeface="Arial"/>
                <a:cs typeface="Arial"/>
              </a:rPr>
              <a:t> </a:t>
            </a:r>
            <a:r>
              <a:rPr sz="1700" spc="-100" dirty="0">
                <a:solidFill>
                  <a:srgbClr val="C9CACC"/>
                </a:solidFill>
                <a:latin typeface="Arial"/>
                <a:cs typeface="Arial"/>
              </a:rPr>
              <a:t>–</a:t>
            </a:r>
            <a:r>
              <a:rPr sz="1700" spc="-210" dirty="0">
                <a:solidFill>
                  <a:srgbClr val="C9CACC"/>
                </a:solidFill>
                <a:latin typeface="Arial"/>
                <a:cs typeface="Arial"/>
              </a:rPr>
              <a:t> </a:t>
            </a:r>
            <a:r>
              <a:rPr sz="1700" spc="-30" dirty="0">
                <a:solidFill>
                  <a:srgbClr val="C9CACC"/>
                </a:solidFill>
                <a:latin typeface="Arial"/>
                <a:cs typeface="Arial"/>
              </a:rPr>
              <a:t>willingness</a:t>
            </a:r>
            <a:r>
              <a:rPr sz="1700" spc="-210" dirty="0">
                <a:solidFill>
                  <a:srgbClr val="C9CACC"/>
                </a:solidFill>
                <a:latin typeface="Arial"/>
                <a:cs typeface="Arial"/>
              </a:rPr>
              <a:t> </a:t>
            </a:r>
            <a:r>
              <a:rPr sz="1700" spc="55" dirty="0">
                <a:solidFill>
                  <a:srgbClr val="C9CACC"/>
                </a:solidFill>
                <a:latin typeface="Arial"/>
                <a:cs typeface="Arial"/>
              </a:rPr>
              <a:t>to</a:t>
            </a:r>
            <a:r>
              <a:rPr sz="1700" spc="-210" dirty="0">
                <a:solidFill>
                  <a:srgbClr val="C9CACC"/>
                </a:solidFill>
                <a:latin typeface="Arial"/>
                <a:cs typeface="Arial"/>
              </a:rPr>
              <a:t> </a:t>
            </a:r>
            <a:r>
              <a:rPr sz="1700" spc="-65" dirty="0">
                <a:solidFill>
                  <a:srgbClr val="C9CACC"/>
                </a:solidFill>
                <a:latin typeface="Arial"/>
                <a:cs typeface="Arial"/>
              </a:rPr>
              <a:t>have</a:t>
            </a:r>
            <a:r>
              <a:rPr sz="1700" spc="-210" dirty="0">
                <a:solidFill>
                  <a:srgbClr val="C9CACC"/>
                </a:solidFill>
                <a:latin typeface="Arial"/>
                <a:cs typeface="Arial"/>
              </a:rPr>
              <a:t> </a:t>
            </a:r>
            <a:r>
              <a:rPr sz="1700" spc="-65" dirty="0">
                <a:solidFill>
                  <a:srgbClr val="C9CACC"/>
                </a:solidFill>
                <a:latin typeface="Arial"/>
                <a:cs typeface="Arial"/>
              </a:rPr>
              <a:t>a</a:t>
            </a:r>
            <a:r>
              <a:rPr sz="1700" spc="-210" dirty="0">
                <a:solidFill>
                  <a:srgbClr val="C9CACC"/>
                </a:solidFill>
                <a:latin typeface="Arial"/>
                <a:cs typeface="Arial"/>
              </a:rPr>
              <a:t> </a:t>
            </a:r>
            <a:r>
              <a:rPr sz="1700" spc="15" dirty="0">
                <a:solidFill>
                  <a:srgbClr val="C9CACC"/>
                </a:solidFill>
                <a:latin typeface="Arial"/>
                <a:cs typeface="Arial"/>
              </a:rPr>
              <a:t>go,</a:t>
            </a:r>
            <a:r>
              <a:rPr sz="1700" spc="-210" dirty="0">
                <a:solidFill>
                  <a:srgbClr val="C9CACC"/>
                </a:solidFill>
                <a:latin typeface="Arial"/>
                <a:cs typeface="Arial"/>
              </a:rPr>
              <a:t> </a:t>
            </a:r>
            <a:r>
              <a:rPr sz="1700" spc="-5" dirty="0">
                <a:solidFill>
                  <a:srgbClr val="C9CACC"/>
                </a:solidFill>
                <a:latin typeface="Arial"/>
                <a:cs typeface="Arial"/>
              </a:rPr>
              <a:t>solution</a:t>
            </a:r>
            <a:r>
              <a:rPr sz="1700" spc="-210" dirty="0">
                <a:solidFill>
                  <a:srgbClr val="C9CACC"/>
                </a:solidFill>
                <a:latin typeface="Arial"/>
                <a:cs typeface="Arial"/>
              </a:rPr>
              <a:t> </a:t>
            </a:r>
            <a:r>
              <a:rPr sz="1700" spc="135" dirty="0">
                <a:solidFill>
                  <a:srgbClr val="C9CACC"/>
                </a:solidFill>
                <a:latin typeface="Arial"/>
                <a:cs typeface="Arial"/>
              </a:rPr>
              <a:t>+</a:t>
            </a:r>
            <a:r>
              <a:rPr sz="1700" spc="-210" dirty="0">
                <a:solidFill>
                  <a:srgbClr val="C9CACC"/>
                </a:solidFill>
                <a:latin typeface="Arial"/>
                <a:cs typeface="Arial"/>
              </a:rPr>
              <a:t> </a:t>
            </a:r>
            <a:r>
              <a:rPr sz="1700" spc="5" dirty="0">
                <a:solidFill>
                  <a:srgbClr val="C9CACC"/>
                </a:solidFill>
                <a:latin typeface="Arial"/>
                <a:cs typeface="Arial"/>
              </a:rPr>
              <a:t>adaption  </a:t>
            </a:r>
            <a:r>
              <a:rPr sz="1700" dirty="0">
                <a:solidFill>
                  <a:srgbClr val="C9CACC"/>
                </a:solidFill>
                <a:latin typeface="Arial"/>
                <a:cs typeface="Arial"/>
              </a:rPr>
              <a:t>oriented,</a:t>
            </a:r>
            <a:r>
              <a:rPr sz="1700" spc="-165" dirty="0">
                <a:solidFill>
                  <a:srgbClr val="C9CACC"/>
                </a:solidFill>
                <a:latin typeface="Arial"/>
                <a:cs typeface="Arial"/>
              </a:rPr>
              <a:t> </a:t>
            </a:r>
            <a:r>
              <a:rPr sz="1700" spc="5" dirty="0">
                <a:solidFill>
                  <a:srgbClr val="C9CACC"/>
                </a:solidFill>
                <a:latin typeface="Arial"/>
                <a:cs typeface="Arial"/>
              </a:rPr>
              <a:t>giving</a:t>
            </a:r>
            <a:r>
              <a:rPr sz="1700" spc="-165" dirty="0">
                <a:solidFill>
                  <a:srgbClr val="C9CACC"/>
                </a:solidFill>
                <a:latin typeface="Arial"/>
                <a:cs typeface="Arial"/>
              </a:rPr>
              <a:t> </a:t>
            </a:r>
            <a:r>
              <a:rPr sz="1700" spc="-25" dirty="0">
                <a:solidFill>
                  <a:srgbClr val="C9CACC"/>
                </a:solidFill>
                <a:latin typeface="Arial"/>
                <a:cs typeface="Arial"/>
              </a:rPr>
              <a:t>customers</a:t>
            </a:r>
            <a:r>
              <a:rPr sz="1700" spc="-165" dirty="0">
                <a:solidFill>
                  <a:srgbClr val="C9CACC"/>
                </a:solidFill>
                <a:latin typeface="Arial"/>
                <a:cs typeface="Arial"/>
              </a:rPr>
              <a:t> </a:t>
            </a:r>
            <a:r>
              <a:rPr sz="1700" spc="-5" dirty="0">
                <a:solidFill>
                  <a:srgbClr val="C9CACC"/>
                </a:solidFill>
                <a:latin typeface="Arial"/>
                <a:cs typeface="Arial"/>
              </a:rPr>
              <a:t>something</a:t>
            </a:r>
            <a:r>
              <a:rPr sz="1700" spc="-165" dirty="0">
                <a:solidFill>
                  <a:srgbClr val="C9CACC"/>
                </a:solidFill>
                <a:latin typeface="Arial"/>
                <a:cs typeface="Arial"/>
              </a:rPr>
              <a:t> </a:t>
            </a:r>
            <a:r>
              <a:rPr sz="1700" spc="-15" dirty="0">
                <a:solidFill>
                  <a:srgbClr val="C9CACC"/>
                </a:solidFill>
                <a:latin typeface="Arial"/>
                <a:cs typeface="Arial"/>
              </a:rPr>
              <a:t>they</a:t>
            </a:r>
            <a:r>
              <a:rPr sz="1700" spc="-165" dirty="0">
                <a:solidFill>
                  <a:srgbClr val="C9CACC"/>
                </a:solidFill>
                <a:latin typeface="Arial"/>
                <a:cs typeface="Arial"/>
              </a:rPr>
              <a:t> </a:t>
            </a:r>
            <a:r>
              <a:rPr sz="1700" spc="30" dirty="0">
                <a:solidFill>
                  <a:srgbClr val="C9CACC"/>
                </a:solidFill>
                <a:latin typeface="Arial"/>
                <a:cs typeface="Arial"/>
              </a:rPr>
              <a:t>didn’t</a:t>
            </a:r>
            <a:r>
              <a:rPr sz="1700" spc="-165" dirty="0">
                <a:solidFill>
                  <a:srgbClr val="C9CACC"/>
                </a:solidFill>
                <a:latin typeface="Arial"/>
                <a:cs typeface="Arial"/>
              </a:rPr>
              <a:t> </a:t>
            </a:r>
            <a:r>
              <a:rPr sz="1700" spc="-15" dirty="0">
                <a:solidFill>
                  <a:srgbClr val="C9CACC"/>
                </a:solidFill>
                <a:latin typeface="Arial"/>
                <a:cs typeface="Arial"/>
              </a:rPr>
              <a:t>know</a:t>
            </a:r>
            <a:r>
              <a:rPr sz="1700" spc="-165" dirty="0">
                <a:solidFill>
                  <a:srgbClr val="C9CACC"/>
                </a:solidFill>
                <a:latin typeface="Arial"/>
                <a:cs typeface="Arial"/>
              </a:rPr>
              <a:t> </a:t>
            </a:r>
            <a:r>
              <a:rPr sz="1700" spc="-15" dirty="0">
                <a:solidFill>
                  <a:srgbClr val="C9CACC"/>
                </a:solidFill>
                <a:latin typeface="Arial"/>
                <a:cs typeface="Arial"/>
              </a:rPr>
              <a:t>they</a:t>
            </a:r>
            <a:r>
              <a:rPr sz="1700" spc="-165" dirty="0">
                <a:solidFill>
                  <a:srgbClr val="C9CACC"/>
                </a:solidFill>
                <a:latin typeface="Arial"/>
                <a:cs typeface="Arial"/>
              </a:rPr>
              <a:t> </a:t>
            </a:r>
            <a:r>
              <a:rPr sz="1700" spc="-20" dirty="0">
                <a:solidFill>
                  <a:srgbClr val="C9CACC"/>
                </a:solidFill>
                <a:latin typeface="Arial"/>
                <a:cs typeface="Arial"/>
              </a:rPr>
              <a:t>wanted,</a:t>
            </a:r>
            <a:r>
              <a:rPr sz="1700" spc="-165" dirty="0">
                <a:solidFill>
                  <a:srgbClr val="C9CACC"/>
                </a:solidFill>
                <a:latin typeface="Arial"/>
                <a:cs typeface="Arial"/>
              </a:rPr>
              <a:t> </a:t>
            </a:r>
            <a:r>
              <a:rPr sz="1700" spc="10" dirty="0">
                <a:solidFill>
                  <a:srgbClr val="C9CACC"/>
                </a:solidFill>
                <a:latin typeface="Arial"/>
                <a:cs typeface="Arial"/>
              </a:rPr>
              <a:t>momentum</a:t>
            </a:r>
            <a:r>
              <a:rPr sz="1700" spc="-165" dirty="0">
                <a:solidFill>
                  <a:srgbClr val="C9CACC"/>
                </a:solidFill>
                <a:latin typeface="Arial"/>
                <a:cs typeface="Arial"/>
              </a:rPr>
              <a:t> </a:t>
            </a:r>
            <a:r>
              <a:rPr sz="1700" spc="55" dirty="0">
                <a:solidFill>
                  <a:srgbClr val="C9CACC"/>
                </a:solidFill>
                <a:latin typeface="Arial"/>
                <a:cs typeface="Arial"/>
              </a:rPr>
              <a:t>to</a:t>
            </a:r>
            <a:r>
              <a:rPr sz="1700" spc="-165" dirty="0">
                <a:solidFill>
                  <a:srgbClr val="C9CACC"/>
                </a:solidFill>
                <a:latin typeface="Arial"/>
                <a:cs typeface="Arial"/>
              </a:rPr>
              <a:t> </a:t>
            </a:r>
            <a:r>
              <a:rPr sz="1700" spc="-10" dirty="0">
                <a:solidFill>
                  <a:srgbClr val="C9CACC"/>
                </a:solidFill>
                <a:latin typeface="Arial"/>
                <a:cs typeface="Arial"/>
              </a:rPr>
              <a:t>drive  forward,</a:t>
            </a:r>
            <a:r>
              <a:rPr sz="1700" spc="-140" dirty="0">
                <a:solidFill>
                  <a:srgbClr val="C9CACC"/>
                </a:solidFill>
                <a:latin typeface="Arial"/>
                <a:cs typeface="Arial"/>
              </a:rPr>
              <a:t> </a:t>
            </a:r>
            <a:r>
              <a:rPr sz="1700" spc="-20" dirty="0">
                <a:solidFill>
                  <a:srgbClr val="C9CACC"/>
                </a:solidFill>
                <a:latin typeface="Arial"/>
                <a:cs typeface="Arial"/>
              </a:rPr>
              <a:t>adaptive,</a:t>
            </a:r>
            <a:r>
              <a:rPr sz="1700" spc="-140" dirty="0">
                <a:solidFill>
                  <a:srgbClr val="C9CACC"/>
                </a:solidFill>
                <a:latin typeface="Arial"/>
                <a:cs typeface="Arial"/>
              </a:rPr>
              <a:t> </a:t>
            </a:r>
            <a:r>
              <a:rPr sz="1700" spc="-35" dirty="0">
                <a:solidFill>
                  <a:srgbClr val="C9CACC"/>
                </a:solidFill>
                <a:latin typeface="Arial"/>
                <a:cs typeface="Arial"/>
              </a:rPr>
              <a:t>focus,</a:t>
            </a:r>
            <a:r>
              <a:rPr sz="1700" spc="-140" dirty="0">
                <a:solidFill>
                  <a:srgbClr val="C9CACC"/>
                </a:solidFill>
                <a:latin typeface="Arial"/>
                <a:cs typeface="Arial"/>
              </a:rPr>
              <a:t> </a:t>
            </a:r>
            <a:r>
              <a:rPr sz="1700" spc="-35" dirty="0">
                <a:solidFill>
                  <a:srgbClr val="C9CACC"/>
                </a:solidFill>
                <a:latin typeface="Arial"/>
                <a:cs typeface="Arial"/>
              </a:rPr>
              <a:t>tenacious,</a:t>
            </a:r>
            <a:r>
              <a:rPr sz="1700" spc="-140" dirty="0">
                <a:solidFill>
                  <a:srgbClr val="C9CACC"/>
                </a:solidFill>
                <a:latin typeface="Arial"/>
                <a:cs typeface="Arial"/>
              </a:rPr>
              <a:t> </a:t>
            </a:r>
            <a:r>
              <a:rPr sz="1700" spc="-15" dirty="0">
                <a:solidFill>
                  <a:srgbClr val="C9CACC"/>
                </a:solidFill>
                <a:latin typeface="Arial"/>
                <a:cs typeface="Arial"/>
              </a:rPr>
              <a:t>lion,</a:t>
            </a:r>
            <a:r>
              <a:rPr sz="1700" spc="-140" dirty="0">
                <a:solidFill>
                  <a:srgbClr val="C9CACC"/>
                </a:solidFill>
                <a:latin typeface="Arial"/>
                <a:cs typeface="Arial"/>
              </a:rPr>
              <a:t> </a:t>
            </a:r>
            <a:r>
              <a:rPr sz="1700" spc="25" dirty="0">
                <a:solidFill>
                  <a:srgbClr val="C9CACC"/>
                </a:solidFill>
                <a:latin typeface="Arial"/>
                <a:cs typeface="Arial"/>
              </a:rPr>
              <a:t>bold,</a:t>
            </a:r>
            <a:r>
              <a:rPr sz="1700" spc="-140" dirty="0">
                <a:solidFill>
                  <a:srgbClr val="C9CACC"/>
                </a:solidFill>
                <a:latin typeface="Arial"/>
                <a:cs typeface="Arial"/>
              </a:rPr>
              <a:t> </a:t>
            </a:r>
            <a:r>
              <a:rPr sz="1700" spc="-5" dirty="0">
                <a:solidFill>
                  <a:srgbClr val="C9CACC"/>
                </a:solidFill>
                <a:latin typeface="Arial"/>
                <a:cs typeface="Arial"/>
              </a:rPr>
              <a:t>trusted,</a:t>
            </a:r>
            <a:r>
              <a:rPr sz="1700" spc="-140" dirty="0">
                <a:solidFill>
                  <a:srgbClr val="C9CACC"/>
                </a:solidFill>
                <a:latin typeface="Arial"/>
                <a:cs typeface="Arial"/>
              </a:rPr>
              <a:t> </a:t>
            </a:r>
            <a:r>
              <a:rPr sz="1700" spc="-25" dirty="0">
                <a:solidFill>
                  <a:srgbClr val="C9CACC"/>
                </a:solidFill>
                <a:latin typeface="Arial"/>
                <a:cs typeface="Arial"/>
              </a:rPr>
              <a:t>reliable,</a:t>
            </a:r>
            <a:r>
              <a:rPr sz="1700" spc="-140" dirty="0">
                <a:solidFill>
                  <a:srgbClr val="C9CACC"/>
                </a:solidFill>
                <a:latin typeface="Arial"/>
                <a:cs typeface="Arial"/>
              </a:rPr>
              <a:t> </a:t>
            </a:r>
            <a:r>
              <a:rPr sz="1700" spc="-20" dirty="0">
                <a:solidFill>
                  <a:srgbClr val="C9CACC"/>
                </a:solidFill>
                <a:latin typeface="Arial"/>
                <a:cs typeface="Arial"/>
              </a:rPr>
              <a:t>fun,</a:t>
            </a:r>
            <a:r>
              <a:rPr sz="1700" spc="-140" dirty="0">
                <a:solidFill>
                  <a:srgbClr val="C9CACC"/>
                </a:solidFill>
                <a:latin typeface="Arial"/>
                <a:cs typeface="Arial"/>
              </a:rPr>
              <a:t> </a:t>
            </a:r>
            <a:r>
              <a:rPr sz="1700" spc="-65" dirty="0">
                <a:solidFill>
                  <a:srgbClr val="C9CACC"/>
                </a:solidFill>
                <a:latin typeface="Arial"/>
                <a:cs typeface="Arial"/>
              </a:rPr>
              <a:t>22</a:t>
            </a:r>
            <a:r>
              <a:rPr sz="1700" spc="-140" dirty="0">
                <a:solidFill>
                  <a:srgbClr val="C9CACC"/>
                </a:solidFill>
                <a:latin typeface="Arial"/>
                <a:cs typeface="Arial"/>
              </a:rPr>
              <a:t> </a:t>
            </a:r>
            <a:r>
              <a:rPr sz="1700" spc="-60" dirty="0">
                <a:solidFill>
                  <a:srgbClr val="C9CACC"/>
                </a:solidFill>
                <a:latin typeface="Arial"/>
                <a:cs typeface="Arial"/>
              </a:rPr>
              <a:t>year</a:t>
            </a:r>
            <a:r>
              <a:rPr sz="1700" spc="-140" dirty="0">
                <a:solidFill>
                  <a:srgbClr val="C9CACC"/>
                </a:solidFill>
                <a:latin typeface="Arial"/>
                <a:cs typeface="Arial"/>
              </a:rPr>
              <a:t> </a:t>
            </a:r>
            <a:r>
              <a:rPr sz="1700" spc="40" dirty="0">
                <a:solidFill>
                  <a:srgbClr val="C9CACC"/>
                </a:solidFill>
                <a:latin typeface="Arial"/>
                <a:cs typeface="Arial"/>
              </a:rPr>
              <a:t>old</a:t>
            </a:r>
            <a:r>
              <a:rPr sz="1700" spc="-140" dirty="0">
                <a:solidFill>
                  <a:srgbClr val="C9CACC"/>
                </a:solidFill>
                <a:latin typeface="Arial"/>
                <a:cs typeface="Arial"/>
              </a:rPr>
              <a:t> </a:t>
            </a:r>
            <a:r>
              <a:rPr sz="1700" spc="5" dirty="0">
                <a:solidFill>
                  <a:srgbClr val="C9CACC"/>
                </a:solidFill>
                <a:latin typeface="Arial"/>
                <a:cs typeface="Arial"/>
              </a:rPr>
              <a:t>corporate</a:t>
            </a:r>
            <a:endParaRPr sz="1700">
              <a:latin typeface="Arial"/>
              <a:cs typeface="Arial"/>
            </a:endParaRPr>
          </a:p>
          <a:p>
            <a:pPr marL="12700">
              <a:lnSpc>
                <a:spcPct val="100000"/>
              </a:lnSpc>
              <a:spcBef>
                <a:spcPts val="765"/>
              </a:spcBef>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11" name="object 1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33488" y="2548680"/>
            <a:ext cx="2000250" cy="367030"/>
          </a:xfrm>
          <a:prstGeom prst="rect">
            <a:avLst/>
          </a:prstGeom>
        </p:spPr>
        <p:txBody>
          <a:bodyPr vert="horz" wrap="square" lIns="0" tIns="0" rIns="0" bIns="0" rtlCol="0">
            <a:spAutoFit/>
          </a:bodyPr>
          <a:lstStyle/>
          <a:p>
            <a:pPr marL="12700">
              <a:lnSpc>
                <a:spcPct val="100000"/>
              </a:lnSpc>
            </a:pPr>
            <a:r>
              <a:rPr sz="2300" spc="-5" dirty="0">
                <a:solidFill>
                  <a:srgbClr val="58595B"/>
                </a:solidFill>
                <a:latin typeface="Times New Roman"/>
                <a:cs typeface="Times New Roman"/>
              </a:rPr>
              <a:t>solution</a:t>
            </a:r>
            <a:r>
              <a:rPr sz="2300" spc="-220" dirty="0">
                <a:solidFill>
                  <a:srgbClr val="58595B"/>
                </a:solidFill>
                <a:latin typeface="Times New Roman"/>
                <a:cs typeface="Times New Roman"/>
              </a:rPr>
              <a:t> </a:t>
            </a:r>
            <a:r>
              <a:rPr sz="2300" spc="-25" dirty="0">
                <a:solidFill>
                  <a:srgbClr val="58595B"/>
                </a:solidFill>
                <a:latin typeface="Cambria"/>
                <a:cs typeface="Cambria"/>
              </a:rPr>
              <a:t>streams</a:t>
            </a:r>
            <a:endParaRPr sz="2300">
              <a:latin typeface="Cambria"/>
              <a:cs typeface="Cambria"/>
            </a:endParaRPr>
          </a:p>
        </p:txBody>
      </p:sp>
      <p:sp>
        <p:nvSpPr>
          <p:cNvPr id="3" name="object 3"/>
          <p:cNvSpPr/>
          <p:nvPr/>
        </p:nvSpPr>
        <p:spPr>
          <a:xfrm>
            <a:off x="899036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25" y="2565361"/>
            <a:ext cx="0" cy="414020"/>
          </a:xfrm>
          <a:custGeom>
            <a:avLst/>
            <a:gdLst/>
            <a:ahLst/>
            <a:cxnLst/>
            <a:rect l="l" t="t" r="r" b="b"/>
            <a:pathLst>
              <a:path h="414019">
                <a:moveTo>
                  <a:pt x="0" y="0"/>
                </a:moveTo>
                <a:lnTo>
                  <a:pt x="0" y="414019"/>
                </a:lnTo>
              </a:path>
            </a:pathLst>
          </a:custGeom>
          <a:ln w="43713">
            <a:solidFill>
              <a:srgbClr val="FFFFFF"/>
            </a:solidFill>
          </a:ln>
        </p:spPr>
        <p:txBody>
          <a:bodyPr wrap="square" lIns="0" tIns="0" rIns="0" bIns="0" rtlCol="0"/>
          <a:lstStyle/>
          <a:p>
            <a:endParaRPr/>
          </a:p>
        </p:txBody>
      </p:sp>
      <p:sp>
        <p:nvSpPr>
          <p:cNvPr id="5" name="object 5"/>
          <p:cNvSpPr/>
          <p:nvPr/>
        </p:nvSpPr>
        <p:spPr>
          <a:xfrm>
            <a:off x="899036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77" y="2565158"/>
            <a:ext cx="0" cy="414020"/>
          </a:xfrm>
          <a:custGeom>
            <a:avLst/>
            <a:gdLst/>
            <a:ahLst/>
            <a:cxnLst/>
            <a:rect l="l" t="t" r="r" b="b"/>
            <a:pathLst>
              <a:path h="414019">
                <a:moveTo>
                  <a:pt x="0" y="0"/>
                </a:moveTo>
                <a:lnTo>
                  <a:pt x="0" y="413664"/>
                </a:lnTo>
              </a:path>
            </a:pathLst>
          </a:custGeom>
          <a:ln w="43713">
            <a:solidFill>
              <a:srgbClr val="FFFFFF"/>
            </a:solidFill>
          </a:ln>
        </p:spPr>
        <p:txBody>
          <a:bodyPr wrap="square" lIns="0" tIns="0" rIns="0" bIns="0" rtlCol="0"/>
          <a:lstStyle/>
          <a:p>
            <a:endParaRPr/>
          </a:p>
        </p:txBody>
      </p:sp>
      <p:sp>
        <p:nvSpPr>
          <p:cNvPr id="7" name="object 7"/>
          <p:cNvSpPr/>
          <p:nvPr/>
        </p:nvSpPr>
        <p:spPr>
          <a:xfrm>
            <a:off x="9156719" y="2690921"/>
            <a:ext cx="149225" cy="169545"/>
          </a:xfrm>
          <a:custGeom>
            <a:avLst/>
            <a:gdLst/>
            <a:ahLst/>
            <a:cxnLst/>
            <a:rect l="l" t="t" r="r" b="b"/>
            <a:pathLst>
              <a:path w="149225" h="169544">
                <a:moveTo>
                  <a:pt x="41935" y="112763"/>
                </a:moveTo>
                <a:lnTo>
                  <a:pt x="0" y="112763"/>
                </a:lnTo>
                <a:lnTo>
                  <a:pt x="690" y="120500"/>
                </a:lnTo>
                <a:lnTo>
                  <a:pt x="24383" y="156870"/>
                </a:lnTo>
                <a:lnTo>
                  <a:pt x="61664" y="168276"/>
                </a:lnTo>
                <a:lnTo>
                  <a:pt x="75476" y="168973"/>
                </a:lnTo>
                <a:lnTo>
                  <a:pt x="82289" y="168811"/>
                </a:lnTo>
                <a:lnTo>
                  <a:pt x="132638" y="152831"/>
                </a:lnTo>
                <a:lnTo>
                  <a:pt x="142517" y="139788"/>
                </a:lnTo>
                <a:lnTo>
                  <a:pt x="71450" y="139788"/>
                </a:lnTo>
                <a:lnTo>
                  <a:pt x="67246" y="139268"/>
                </a:lnTo>
                <a:lnTo>
                  <a:pt x="41935" y="117538"/>
                </a:lnTo>
                <a:lnTo>
                  <a:pt x="41935" y="112763"/>
                </a:lnTo>
                <a:close/>
              </a:path>
              <a:path w="149225" h="169544">
                <a:moveTo>
                  <a:pt x="73621" y="0"/>
                </a:moveTo>
                <a:lnTo>
                  <a:pt x="32397" y="6565"/>
                </a:lnTo>
                <a:lnTo>
                  <a:pt x="5246" y="37426"/>
                </a:lnTo>
                <a:lnTo>
                  <a:pt x="3733" y="58597"/>
                </a:lnTo>
                <a:lnTo>
                  <a:pt x="5181" y="64554"/>
                </a:lnTo>
                <a:lnTo>
                  <a:pt x="41973" y="91274"/>
                </a:lnTo>
                <a:lnTo>
                  <a:pt x="65825" y="96922"/>
                </a:lnTo>
                <a:lnTo>
                  <a:pt x="75677" y="99406"/>
                </a:lnTo>
                <a:lnTo>
                  <a:pt x="84232" y="101884"/>
                </a:lnTo>
                <a:lnTo>
                  <a:pt x="91490" y="104355"/>
                </a:lnTo>
                <a:lnTo>
                  <a:pt x="100291" y="107670"/>
                </a:lnTo>
                <a:lnTo>
                  <a:pt x="104686" y="112661"/>
                </a:lnTo>
                <a:lnTo>
                  <a:pt x="104686" y="123215"/>
                </a:lnTo>
                <a:lnTo>
                  <a:pt x="78905" y="139788"/>
                </a:lnTo>
                <a:lnTo>
                  <a:pt x="142517" y="139788"/>
                </a:lnTo>
                <a:lnTo>
                  <a:pt x="145226" y="134261"/>
                </a:lnTo>
                <a:lnTo>
                  <a:pt x="147215" y="127942"/>
                </a:lnTo>
                <a:lnTo>
                  <a:pt x="148408" y="120981"/>
                </a:lnTo>
                <a:lnTo>
                  <a:pt x="148805" y="113372"/>
                </a:lnTo>
                <a:lnTo>
                  <a:pt x="148805" y="105918"/>
                </a:lnTo>
                <a:lnTo>
                  <a:pt x="122758" y="75691"/>
                </a:lnTo>
                <a:lnTo>
                  <a:pt x="85534" y="65531"/>
                </a:lnTo>
                <a:lnTo>
                  <a:pt x="73507" y="63055"/>
                </a:lnTo>
                <a:lnTo>
                  <a:pt x="68173" y="61645"/>
                </a:lnTo>
                <a:lnTo>
                  <a:pt x="58864" y="58546"/>
                </a:lnTo>
                <a:lnTo>
                  <a:pt x="55092" y="56540"/>
                </a:lnTo>
                <a:lnTo>
                  <a:pt x="49275" y="51549"/>
                </a:lnTo>
                <a:lnTo>
                  <a:pt x="47828" y="48348"/>
                </a:lnTo>
                <a:lnTo>
                  <a:pt x="47828" y="41109"/>
                </a:lnTo>
                <a:lnTo>
                  <a:pt x="69888" y="29514"/>
                </a:lnTo>
                <a:lnTo>
                  <a:pt x="138476" y="29514"/>
                </a:lnTo>
                <a:lnTo>
                  <a:pt x="136842" y="26542"/>
                </a:lnTo>
                <a:lnTo>
                  <a:pt x="98945" y="2463"/>
                </a:lnTo>
                <a:lnTo>
                  <a:pt x="80096" y="154"/>
                </a:lnTo>
                <a:lnTo>
                  <a:pt x="73621" y="0"/>
                </a:lnTo>
                <a:close/>
              </a:path>
              <a:path w="149225" h="169544">
                <a:moveTo>
                  <a:pt x="138476" y="29514"/>
                </a:moveTo>
                <a:lnTo>
                  <a:pt x="80251" y="29514"/>
                </a:lnTo>
                <a:lnTo>
                  <a:pt x="87096" y="31013"/>
                </a:lnTo>
                <a:lnTo>
                  <a:pt x="98691" y="37007"/>
                </a:lnTo>
                <a:lnTo>
                  <a:pt x="101892" y="42748"/>
                </a:lnTo>
                <a:lnTo>
                  <a:pt x="102527" y="51244"/>
                </a:lnTo>
                <a:lnTo>
                  <a:pt x="144449" y="51244"/>
                </a:lnTo>
                <a:lnTo>
                  <a:pt x="143511" y="44107"/>
                </a:lnTo>
                <a:lnTo>
                  <a:pt x="141932" y="37612"/>
                </a:lnTo>
                <a:lnTo>
                  <a:pt x="139709" y="31758"/>
                </a:lnTo>
                <a:lnTo>
                  <a:pt x="138476" y="29514"/>
                </a:lnTo>
                <a:close/>
              </a:path>
            </a:pathLst>
          </a:custGeom>
          <a:solidFill>
            <a:srgbClr val="FFFFFF"/>
          </a:solidFill>
        </p:spPr>
        <p:txBody>
          <a:bodyPr wrap="square" lIns="0" tIns="0" rIns="0" bIns="0" rtlCol="0"/>
          <a:lstStyle/>
          <a:p>
            <a:endParaRPr/>
          </a:p>
        </p:txBody>
      </p:sp>
      <p:sp>
        <p:nvSpPr>
          <p:cNvPr id="8" name="object 8"/>
          <p:cNvSpPr/>
          <p:nvPr/>
        </p:nvSpPr>
        <p:spPr>
          <a:xfrm>
            <a:off x="9333509" y="2650781"/>
            <a:ext cx="0" cy="102235"/>
          </a:xfrm>
          <a:custGeom>
            <a:avLst/>
            <a:gdLst/>
            <a:ahLst/>
            <a:cxnLst/>
            <a:rect l="l" t="t" r="r" b="b"/>
            <a:pathLst>
              <a:path h="102235">
                <a:moveTo>
                  <a:pt x="0" y="0"/>
                </a:moveTo>
                <a:lnTo>
                  <a:pt x="0" y="101612"/>
                </a:lnTo>
              </a:path>
            </a:pathLst>
          </a:custGeom>
          <a:ln w="12090">
            <a:solidFill>
              <a:srgbClr val="FFFFFF"/>
            </a:solidFill>
          </a:ln>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2012364" y="1154527"/>
            <a:ext cx="3731895" cy="443865"/>
          </a:xfrm>
          <a:prstGeom prst="rect">
            <a:avLst/>
          </a:prstGeom>
        </p:spPr>
        <p:txBody>
          <a:bodyPr vert="horz" wrap="square" lIns="0" tIns="0" rIns="0" bIns="0" rtlCol="0">
            <a:spAutoFit/>
          </a:bodyPr>
          <a:lstStyle/>
          <a:p>
            <a:pPr marL="12700" marR="5080">
              <a:lnSpc>
                <a:spcPts val="1600"/>
              </a:lnSpc>
            </a:pPr>
            <a:r>
              <a:rPr sz="1400" spc="-40" dirty="0">
                <a:solidFill>
                  <a:srgbClr val="58595B"/>
                </a:solidFill>
                <a:latin typeface="Arial"/>
                <a:cs typeface="Arial"/>
              </a:rPr>
              <a:t>We</a:t>
            </a:r>
            <a:r>
              <a:rPr sz="1400" spc="-95" dirty="0">
                <a:solidFill>
                  <a:srgbClr val="58595B"/>
                </a:solidFill>
                <a:latin typeface="Arial"/>
                <a:cs typeface="Arial"/>
              </a:rPr>
              <a:t> </a:t>
            </a:r>
            <a:r>
              <a:rPr sz="1400" spc="-45" dirty="0">
                <a:solidFill>
                  <a:srgbClr val="58595B"/>
                </a:solidFill>
                <a:latin typeface="Arial"/>
                <a:cs typeface="Arial"/>
              </a:rPr>
              <a:t>invest</a:t>
            </a:r>
            <a:r>
              <a:rPr sz="1400" spc="-95" dirty="0">
                <a:solidFill>
                  <a:srgbClr val="58595B"/>
                </a:solidFill>
                <a:latin typeface="Arial"/>
                <a:cs typeface="Arial"/>
              </a:rPr>
              <a:t> </a:t>
            </a:r>
            <a:r>
              <a:rPr sz="1400" spc="-15" dirty="0">
                <a:solidFill>
                  <a:srgbClr val="58595B"/>
                </a:solidFill>
                <a:latin typeface="Arial"/>
                <a:cs typeface="Arial"/>
              </a:rPr>
              <a:t>in</a:t>
            </a:r>
            <a:r>
              <a:rPr sz="1400" spc="-95" dirty="0">
                <a:solidFill>
                  <a:srgbClr val="58595B"/>
                </a:solidFill>
                <a:latin typeface="Arial"/>
                <a:cs typeface="Arial"/>
              </a:rPr>
              <a:t> </a:t>
            </a:r>
            <a:r>
              <a:rPr sz="1400" spc="-10" dirty="0">
                <a:solidFill>
                  <a:srgbClr val="58595B"/>
                </a:solidFill>
                <a:latin typeface="Arial"/>
                <a:cs typeface="Arial"/>
              </a:rPr>
              <a:t>our</a:t>
            </a:r>
            <a:r>
              <a:rPr sz="1400" spc="-95" dirty="0">
                <a:solidFill>
                  <a:srgbClr val="58595B"/>
                </a:solidFill>
                <a:latin typeface="Arial"/>
                <a:cs typeface="Arial"/>
              </a:rPr>
              <a:t> </a:t>
            </a:r>
            <a:r>
              <a:rPr sz="1400" spc="5" dirty="0">
                <a:solidFill>
                  <a:srgbClr val="D71920"/>
                </a:solidFill>
                <a:latin typeface="Arial"/>
                <a:cs typeface="Arial"/>
              </a:rPr>
              <a:t>people</a:t>
            </a:r>
            <a:r>
              <a:rPr sz="1400" spc="-100" dirty="0">
                <a:solidFill>
                  <a:srgbClr val="D71920"/>
                </a:solidFill>
                <a:latin typeface="Arial"/>
                <a:cs typeface="Arial"/>
              </a:rPr>
              <a:t> </a:t>
            </a:r>
            <a:r>
              <a:rPr sz="1400" spc="-5" dirty="0">
                <a:solidFill>
                  <a:srgbClr val="58595B"/>
                </a:solidFill>
                <a:latin typeface="Arial"/>
                <a:cs typeface="Arial"/>
              </a:rPr>
              <a:t>supporting</a:t>
            </a:r>
            <a:r>
              <a:rPr sz="1400" spc="-95" dirty="0">
                <a:solidFill>
                  <a:srgbClr val="58595B"/>
                </a:solidFill>
                <a:latin typeface="Arial"/>
                <a:cs typeface="Arial"/>
              </a:rPr>
              <a:t> </a:t>
            </a:r>
            <a:r>
              <a:rPr sz="1400" spc="-15" dirty="0">
                <a:solidFill>
                  <a:srgbClr val="58595B"/>
                </a:solidFill>
                <a:latin typeface="Arial"/>
                <a:cs typeface="Arial"/>
              </a:rPr>
              <a:t>their</a:t>
            </a:r>
            <a:r>
              <a:rPr sz="1400" spc="-95" dirty="0">
                <a:solidFill>
                  <a:srgbClr val="58595B"/>
                </a:solidFill>
                <a:latin typeface="Arial"/>
                <a:cs typeface="Arial"/>
              </a:rPr>
              <a:t> </a:t>
            </a:r>
            <a:r>
              <a:rPr sz="1400" spc="-35" dirty="0">
                <a:solidFill>
                  <a:srgbClr val="58595B"/>
                </a:solidFill>
                <a:latin typeface="Arial"/>
                <a:cs typeface="Arial"/>
              </a:rPr>
              <a:t>personal  </a:t>
            </a:r>
            <a:r>
              <a:rPr sz="1400" spc="-20" dirty="0">
                <a:solidFill>
                  <a:srgbClr val="58595B"/>
                </a:solidFill>
                <a:latin typeface="Arial"/>
                <a:cs typeface="Arial"/>
              </a:rPr>
              <a:t>and </a:t>
            </a:r>
            <a:r>
              <a:rPr sz="1400" spc="-40" dirty="0">
                <a:solidFill>
                  <a:srgbClr val="58595B"/>
                </a:solidFill>
                <a:latin typeface="Arial"/>
                <a:cs typeface="Arial"/>
              </a:rPr>
              <a:t>professional</a:t>
            </a:r>
            <a:r>
              <a:rPr sz="1400" spc="-225" dirty="0">
                <a:solidFill>
                  <a:srgbClr val="58595B"/>
                </a:solidFill>
                <a:latin typeface="Arial"/>
                <a:cs typeface="Arial"/>
              </a:rPr>
              <a:t> </a:t>
            </a:r>
            <a:r>
              <a:rPr sz="1400" spc="-10" dirty="0">
                <a:solidFill>
                  <a:srgbClr val="58595B"/>
                </a:solidFill>
                <a:latin typeface="Arial"/>
                <a:cs typeface="Arial"/>
              </a:rPr>
              <a:t>growth.</a:t>
            </a:r>
            <a:endParaRPr sz="1400">
              <a:latin typeface="Arial"/>
              <a:cs typeface="Arial"/>
            </a:endParaRPr>
          </a:p>
        </p:txBody>
      </p:sp>
      <p:sp>
        <p:nvSpPr>
          <p:cNvPr id="10" name="object 10"/>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2012364" y="1154527"/>
            <a:ext cx="3731895" cy="994410"/>
          </a:xfrm>
          <a:prstGeom prst="rect">
            <a:avLst/>
          </a:prstGeom>
        </p:spPr>
        <p:txBody>
          <a:bodyPr vert="horz" wrap="square" lIns="0" tIns="0" rIns="0" bIns="0" rtlCol="0">
            <a:spAutoFit/>
          </a:bodyPr>
          <a:lstStyle/>
          <a:p>
            <a:pPr marL="12700" marR="508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276860">
              <a:lnSpc>
                <a:spcPts val="1600"/>
              </a:lnSpc>
              <a:spcBef>
                <a:spcPts val="1130"/>
              </a:spcBef>
            </a:pPr>
            <a:r>
              <a:rPr sz="1400" spc="-40" dirty="0">
                <a:solidFill>
                  <a:srgbClr val="58595B"/>
                </a:solidFill>
                <a:latin typeface="Arial"/>
                <a:cs typeface="Arial"/>
              </a:rPr>
              <a:t>We</a:t>
            </a:r>
            <a:r>
              <a:rPr sz="1400" spc="-100" dirty="0">
                <a:solidFill>
                  <a:srgbClr val="58595B"/>
                </a:solidFill>
                <a:latin typeface="Arial"/>
                <a:cs typeface="Arial"/>
              </a:rPr>
              <a:t> </a:t>
            </a:r>
            <a:r>
              <a:rPr sz="1400" spc="-45" dirty="0">
                <a:solidFill>
                  <a:srgbClr val="58595B"/>
                </a:solidFill>
                <a:latin typeface="Arial"/>
                <a:cs typeface="Arial"/>
              </a:rPr>
              <a:t>invest</a:t>
            </a:r>
            <a:r>
              <a:rPr sz="1400" spc="-100" dirty="0">
                <a:solidFill>
                  <a:srgbClr val="58595B"/>
                </a:solidFill>
                <a:latin typeface="Arial"/>
                <a:cs typeface="Arial"/>
              </a:rPr>
              <a:t> </a:t>
            </a:r>
            <a:r>
              <a:rPr sz="1400" spc="-10" dirty="0">
                <a:solidFill>
                  <a:srgbClr val="58595B"/>
                </a:solidFill>
                <a:latin typeface="Arial"/>
                <a:cs typeface="Arial"/>
              </a:rPr>
              <a:t>our</a:t>
            </a:r>
            <a:r>
              <a:rPr sz="1400" spc="-100" dirty="0">
                <a:solidFill>
                  <a:srgbClr val="58595B"/>
                </a:solidFill>
                <a:latin typeface="Arial"/>
                <a:cs typeface="Arial"/>
              </a:rPr>
              <a:t> </a:t>
            </a:r>
            <a:r>
              <a:rPr sz="1400" spc="5" dirty="0">
                <a:solidFill>
                  <a:srgbClr val="D71920"/>
                </a:solidFill>
                <a:latin typeface="Arial"/>
                <a:cs typeface="Arial"/>
              </a:rPr>
              <a:t>people</a:t>
            </a:r>
            <a:r>
              <a:rPr sz="1400" spc="-105" dirty="0">
                <a:solidFill>
                  <a:srgbClr val="D71920"/>
                </a:solidFill>
                <a:latin typeface="Arial"/>
                <a:cs typeface="Arial"/>
              </a:rPr>
              <a:t> </a:t>
            </a:r>
            <a:r>
              <a:rPr sz="1400" spc="-20" dirty="0">
                <a:solidFill>
                  <a:srgbClr val="58595B"/>
                </a:solidFill>
                <a:latin typeface="Arial"/>
                <a:cs typeface="Arial"/>
              </a:rPr>
              <a:t>and</a:t>
            </a:r>
            <a:r>
              <a:rPr sz="1400" spc="-105" dirty="0">
                <a:solidFill>
                  <a:srgbClr val="58595B"/>
                </a:solidFill>
                <a:latin typeface="Arial"/>
                <a:cs typeface="Arial"/>
              </a:rPr>
              <a:t> </a:t>
            </a:r>
            <a:r>
              <a:rPr sz="1400" spc="-45" dirty="0">
                <a:solidFill>
                  <a:srgbClr val="58595B"/>
                </a:solidFill>
                <a:latin typeface="Arial"/>
                <a:cs typeface="Arial"/>
              </a:rPr>
              <a:t>financial</a:t>
            </a:r>
            <a:r>
              <a:rPr sz="1400" spc="-100" dirty="0">
                <a:solidFill>
                  <a:srgbClr val="58595B"/>
                </a:solidFill>
                <a:latin typeface="Arial"/>
                <a:cs typeface="Arial"/>
              </a:rPr>
              <a:t> </a:t>
            </a:r>
            <a:r>
              <a:rPr sz="1400" spc="-20" dirty="0">
                <a:solidFill>
                  <a:srgbClr val="D71920"/>
                </a:solidFill>
                <a:latin typeface="Arial"/>
                <a:cs typeface="Arial"/>
              </a:rPr>
              <a:t>capital</a:t>
            </a:r>
            <a:r>
              <a:rPr sz="1400" spc="-105" dirty="0">
                <a:solidFill>
                  <a:srgbClr val="D71920"/>
                </a:solidFill>
                <a:latin typeface="Arial"/>
                <a:cs typeface="Arial"/>
              </a:rPr>
              <a:t> </a:t>
            </a:r>
            <a:r>
              <a:rPr sz="1400" dirty="0">
                <a:solidFill>
                  <a:srgbClr val="58595B"/>
                </a:solidFill>
                <a:latin typeface="Arial"/>
                <a:cs typeface="Arial"/>
              </a:rPr>
              <a:t>into  </a:t>
            </a:r>
            <a:r>
              <a:rPr sz="1400" spc="-30" dirty="0">
                <a:solidFill>
                  <a:srgbClr val="58595B"/>
                </a:solidFill>
                <a:latin typeface="Arial"/>
                <a:cs typeface="Arial"/>
              </a:rPr>
              <a:t>partnerships </a:t>
            </a:r>
            <a:r>
              <a:rPr sz="1400" spc="-15" dirty="0">
                <a:solidFill>
                  <a:srgbClr val="58595B"/>
                </a:solidFill>
                <a:latin typeface="Arial"/>
                <a:cs typeface="Arial"/>
              </a:rPr>
              <a:t>driving</a:t>
            </a:r>
            <a:r>
              <a:rPr sz="1400" spc="-220" dirty="0">
                <a:solidFill>
                  <a:srgbClr val="58595B"/>
                </a:solidFill>
                <a:latin typeface="Arial"/>
                <a:cs typeface="Arial"/>
              </a:rPr>
              <a:t> </a:t>
            </a:r>
            <a:r>
              <a:rPr sz="1400" spc="-80" dirty="0">
                <a:solidFill>
                  <a:srgbClr val="58595B"/>
                </a:solidFill>
                <a:latin typeface="Arial"/>
                <a:cs typeface="Arial"/>
              </a:rPr>
              <a:t>success.</a:t>
            </a:r>
            <a:endParaRPr sz="1400">
              <a:latin typeface="Arial"/>
              <a:cs typeface="Arial"/>
            </a:endParaRPr>
          </a:p>
        </p:txBody>
      </p:sp>
      <p:sp>
        <p:nvSpPr>
          <p:cNvPr id="10" name="object 10"/>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58595B"/>
                </a:solidFill>
                <a:latin typeface="Arial"/>
                <a:cs typeface="Arial"/>
              </a:rPr>
              <a:t>We</a:t>
            </a:r>
            <a:r>
              <a:rPr sz="1400" spc="-95" dirty="0">
                <a:solidFill>
                  <a:srgbClr val="58595B"/>
                </a:solidFill>
                <a:latin typeface="Arial"/>
                <a:cs typeface="Arial"/>
              </a:rPr>
              <a:t> </a:t>
            </a:r>
            <a:r>
              <a:rPr sz="1400" spc="-15" dirty="0">
                <a:solidFill>
                  <a:srgbClr val="58595B"/>
                </a:solidFill>
                <a:latin typeface="Arial"/>
                <a:cs typeface="Arial"/>
              </a:rPr>
              <a:t>provide</a:t>
            </a:r>
            <a:r>
              <a:rPr sz="1400" spc="-95" dirty="0">
                <a:solidFill>
                  <a:srgbClr val="58595B"/>
                </a:solidFill>
                <a:latin typeface="Arial"/>
                <a:cs typeface="Arial"/>
              </a:rPr>
              <a:t> </a:t>
            </a:r>
            <a:r>
              <a:rPr sz="1400" dirty="0">
                <a:solidFill>
                  <a:srgbClr val="58595B"/>
                </a:solidFill>
                <a:latin typeface="Arial"/>
                <a:cs typeface="Arial"/>
              </a:rPr>
              <a:t>the</a:t>
            </a:r>
            <a:r>
              <a:rPr sz="1400" spc="-95" dirty="0">
                <a:solidFill>
                  <a:srgbClr val="58595B"/>
                </a:solidFill>
                <a:latin typeface="Arial"/>
                <a:cs typeface="Arial"/>
              </a:rPr>
              <a:t> </a:t>
            </a:r>
            <a:r>
              <a:rPr sz="1400" spc="-25" dirty="0">
                <a:solidFill>
                  <a:srgbClr val="D71920"/>
                </a:solidFill>
                <a:latin typeface="Arial"/>
                <a:cs typeface="Arial"/>
              </a:rPr>
              <a:t>strategic</a:t>
            </a:r>
            <a:r>
              <a:rPr sz="1400" spc="-95" dirty="0">
                <a:solidFill>
                  <a:srgbClr val="D71920"/>
                </a:solidFill>
                <a:latin typeface="Arial"/>
                <a:cs typeface="Arial"/>
              </a:rPr>
              <a:t> </a:t>
            </a:r>
            <a:r>
              <a:rPr sz="1400" spc="-40" dirty="0">
                <a:solidFill>
                  <a:srgbClr val="58595B"/>
                </a:solidFill>
                <a:latin typeface="Arial"/>
                <a:cs typeface="Arial"/>
              </a:rPr>
              <a:t>leadership,</a:t>
            </a:r>
            <a:r>
              <a:rPr sz="1400" spc="-95" dirty="0">
                <a:solidFill>
                  <a:srgbClr val="58595B"/>
                </a:solidFill>
                <a:latin typeface="Arial"/>
                <a:cs typeface="Arial"/>
              </a:rPr>
              <a:t> </a:t>
            </a:r>
            <a:r>
              <a:rPr sz="1400" spc="-5" dirty="0">
                <a:solidFill>
                  <a:srgbClr val="58595B"/>
                </a:solidFill>
                <a:latin typeface="Arial"/>
                <a:cs typeface="Arial"/>
              </a:rPr>
              <a:t>direction</a:t>
            </a:r>
            <a:r>
              <a:rPr sz="1400" spc="-95" dirty="0">
                <a:solidFill>
                  <a:srgbClr val="58595B"/>
                </a:solidFill>
                <a:latin typeface="Arial"/>
                <a:cs typeface="Arial"/>
              </a:rPr>
              <a:t> </a:t>
            </a:r>
            <a:r>
              <a:rPr sz="1400" spc="-20" dirty="0">
                <a:solidFill>
                  <a:srgbClr val="58595B"/>
                </a:solidFill>
                <a:latin typeface="Arial"/>
                <a:cs typeface="Arial"/>
              </a:rPr>
              <a:t>and</a:t>
            </a:r>
            <a:r>
              <a:rPr sz="1400" spc="-95" dirty="0">
                <a:solidFill>
                  <a:srgbClr val="58595B"/>
                </a:solidFill>
                <a:latin typeface="Arial"/>
                <a:cs typeface="Arial"/>
              </a:rPr>
              <a:t> </a:t>
            </a:r>
            <a:r>
              <a:rPr sz="1400" spc="-45" dirty="0">
                <a:solidFill>
                  <a:srgbClr val="58595B"/>
                </a:solidFill>
                <a:latin typeface="Arial"/>
                <a:cs typeface="Arial"/>
              </a:rPr>
              <a:t>vision  </a:t>
            </a:r>
            <a:r>
              <a:rPr sz="1400" spc="-10" dirty="0">
                <a:solidFill>
                  <a:srgbClr val="58595B"/>
                </a:solidFill>
                <a:latin typeface="Arial"/>
                <a:cs typeface="Arial"/>
              </a:rPr>
              <a:t>with</a:t>
            </a:r>
            <a:r>
              <a:rPr sz="1400" spc="-100" dirty="0">
                <a:solidFill>
                  <a:srgbClr val="58595B"/>
                </a:solidFill>
                <a:latin typeface="Arial"/>
                <a:cs typeface="Arial"/>
              </a:rPr>
              <a:t> </a:t>
            </a:r>
            <a:r>
              <a:rPr sz="1400" spc="-55" dirty="0">
                <a:solidFill>
                  <a:srgbClr val="58595B"/>
                </a:solidFill>
                <a:latin typeface="Arial"/>
                <a:cs typeface="Arial"/>
              </a:rPr>
              <a:t>a</a:t>
            </a:r>
            <a:r>
              <a:rPr sz="1400" spc="-100" dirty="0">
                <a:solidFill>
                  <a:srgbClr val="58595B"/>
                </a:solidFill>
                <a:latin typeface="Arial"/>
                <a:cs typeface="Arial"/>
              </a:rPr>
              <a:t> </a:t>
            </a:r>
            <a:r>
              <a:rPr sz="1400" spc="-30" dirty="0">
                <a:solidFill>
                  <a:srgbClr val="D71920"/>
                </a:solidFill>
                <a:latin typeface="Arial"/>
                <a:cs typeface="Arial"/>
              </a:rPr>
              <a:t>strategy</a:t>
            </a:r>
            <a:r>
              <a:rPr sz="1400" spc="-100" dirty="0">
                <a:solidFill>
                  <a:srgbClr val="D71920"/>
                </a:solidFill>
                <a:latin typeface="Arial"/>
                <a:cs typeface="Arial"/>
              </a:rPr>
              <a:t> </a:t>
            </a:r>
            <a:r>
              <a:rPr sz="1400" spc="10" dirty="0">
                <a:solidFill>
                  <a:srgbClr val="58595B"/>
                </a:solidFill>
                <a:latin typeface="Arial"/>
                <a:cs typeface="Arial"/>
              </a:rPr>
              <a:t>of</a:t>
            </a:r>
            <a:r>
              <a:rPr sz="1400" spc="-100" dirty="0">
                <a:solidFill>
                  <a:srgbClr val="58595B"/>
                </a:solidFill>
                <a:latin typeface="Arial"/>
                <a:cs typeface="Arial"/>
              </a:rPr>
              <a:t> </a:t>
            </a:r>
            <a:r>
              <a:rPr sz="1400" spc="-15" dirty="0">
                <a:solidFill>
                  <a:srgbClr val="58595B"/>
                </a:solidFill>
                <a:latin typeface="Arial"/>
                <a:cs typeface="Arial"/>
              </a:rPr>
              <a:t>empowering</a:t>
            </a:r>
            <a:r>
              <a:rPr sz="1400" spc="-100" dirty="0">
                <a:solidFill>
                  <a:srgbClr val="58595B"/>
                </a:solidFill>
                <a:latin typeface="Arial"/>
                <a:cs typeface="Arial"/>
              </a:rPr>
              <a:t> </a:t>
            </a:r>
            <a:r>
              <a:rPr sz="1400" spc="-10" dirty="0">
                <a:solidFill>
                  <a:srgbClr val="58595B"/>
                </a:solidFill>
                <a:latin typeface="Arial"/>
                <a:cs typeface="Arial"/>
              </a:rPr>
              <a:t>our</a:t>
            </a:r>
            <a:r>
              <a:rPr sz="1400" spc="-100" dirty="0">
                <a:solidFill>
                  <a:srgbClr val="58595B"/>
                </a:solidFill>
                <a:latin typeface="Arial"/>
                <a:cs typeface="Arial"/>
              </a:rPr>
              <a:t> </a:t>
            </a:r>
            <a:r>
              <a:rPr sz="1400" spc="-50" dirty="0">
                <a:solidFill>
                  <a:srgbClr val="58595B"/>
                </a:solidFill>
                <a:latin typeface="Arial"/>
                <a:cs typeface="Arial"/>
              </a:rPr>
              <a:t>ventures.</a:t>
            </a:r>
            <a:endParaRPr sz="1400">
              <a:latin typeface="Arial"/>
              <a:cs typeface="Arial"/>
            </a:endParaRPr>
          </a:p>
        </p:txBody>
      </p:sp>
      <p:sp>
        <p:nvSpPr>
          <p:cNvPr id="10" name="object 10"/>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95" dirty="0">
                <a:solidFill>
                  <a:srgbClr val="E2E3E4"/>
                </a:solidFill>
                <a:latin typeface="Arial"/>
                <a:cs typeface="Arial"/>
              </a:rPr>
              <a:t> </a:t>
            </a:r>
            <a:r>
              <a:rPr sz="1400" spc="-15" dirty="0">
                <a:solidFill>
                  <a:srgbClr val="E2E3E4"/>
                </a:solidFill>
                <a:latin typeface="Arial"/>
                <a:cs typeface="Arial"/>
              </a:rPr>
              <a:t>provide</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leadership,</a:t>
            </a:r>
            <a:r>
              <a:rPr sz="1400" spc="-95" dirty="0">
                <a:solidFill>
                  <a:srgbClr val="E2E3E4"/>
                </a:solidFill>
                <a:latin typeface="Arial"/>
                <a:cs typeface="Arial"/>
              </a:rPr>
              <a:t> </a:t>
            </a:r>
            <a:r>
              <a:rPr sz="1400" spc="-5" dirty="0">
                <a:solidFill>
                  <a:srgbClr val="E2E3E4"/>
                </a:solidFill>
                <a:latin typeface="Arial"/>
                <a:cs typeface="Arial"/>
              </a:rPr>
              <a:t>direction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vision  </a:t>
            </a:r>
            <a:r>
              <a:rPr sz="1400" spc="-10" dirty="0">
                <a:solidFill>
                  <a:srgbClr val="E2E3E4"/>
                </a:solidFill>
                <a:latin typeface="Arial"/>
                <a:cs typeface="Arial"/>
              </a:rPr>
              <a:t>with</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strategy</a:t>
            </a:r>
            <a:r>
              <a:rPr sz="1400" spc="-100" dirty="0">
                <a:solidFill>
                  <a:srgbClr val="E2E3E4"/>
                </a:solidFill>
                <a:latin typeface="Arial"/>
                <a:cs typeface="Arial"/>
              </a:rPr>
              <a:t> </a:t>
            </a:r>
            <a:r>
              <a:rPr sz="1400" spc="10" dirty="0">
                <a:solidFill>
                  <a:srgbClr val="E2E3E4"/>
                </a:solidFill>
                <a:latin typeface="Arial"/>
                <a:cs typeface="Arial"/>
              </a:rPr>
              <a:t>of</a:t>
            </a:r>
            <a:r>
              <a:rPr sz="1400" spc="-100" dirty="0">
                <a:solidFill>
                  <a:srgbClr val="E2E3E4"/>
                </a:solidFill>
                <a:latin typeface="Arial"/>
                <a:cs typeface="Arial"/>
              </a:rPr>
              <a:t> </a:t>
            </a:r>
            <a:r>
              <a:rPr sz="1400" spc="-15" dirty="0">
                <a:solidFill>
                  <a:srgbClr val="E2E3E4"/>
                </a:solidFill>
                <a:latin typeface="Arial"/>
                <a:cs typeface="Arial"/>
              </a:rPr>
              <a:t>empowering</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endParaRPr sz="1400">
              <a:latin typeface="Arial"/>
              <a:cs typeface="Arial"/>
            </a:endParaRPr>
          </a:p>
        </p:txBody>
      </p:sp>
      <p:sp>
        <p:nvSpPr>
          <p:cNvPr id="10" name="object 10"/>
          <p:cNvSpPr txBox="1"/>
          <p:nvPr/>
        </p:nvSpPr>
        <p:spPr>
          <a:xfrm>
            <a:off x="484567" y="3093550"/>
            <a:ext cx="1376680" cy="367030"/>
          </a:xfrm>
          <a:prstGeom prst="rect">
            <a:avLst/>
          </a:prstGeom>
        </p:spPr>
        <p:txBody>
          <a:bodyPr vert="horz" wrap="square" lIns="0" tIns="0" rIns="0" bIns="0" rtlCol="0">
            <a:spAutoFit/>
          </a:bodyPr>
          <a:lstStyle/>
          <a:p>
            <a:pPr marL="12700">
              <a:lnSpc>
                <a:spcPct val="100000"/>
              </a:lnSpc>
            </a:pPr>
            <a:r>
              <a:rPr sz="2300" spc="-55" dirty="0">
                <a:solidFill>
                  <a:srgbClr val="E2E3E4"/>
                </a:solidFill>
                <a:latin typeface="Cambria"/>
                <a:cs typeface="Cambria"/>
              </a:rPr>
              <a:t>We</a:t>
            </a:r>
            <a:r>
              <a:rPr sz="2300" spc="-145" dirty="0">
                <a:solidFill>
                  <a:srgbClr val="E2E3E4"/>
                </a:solidFill>
                <a:latin typeface="Cambria"/>
                <a:cs typeface="Cambria"/>
              </a:rPr>
              <a:t> </a:t>
            </a:r>
            <a:r>
              <a:rPr sz="2300" spc="-60" dirty="0">
                <a:solidFill>
                  <a:srgbClr val="E2E3E4"/>
                </a:solidFill>
                <a:latin typeface="Cambria"/>
                <a:cs typeface="Cambria"/>
              </a:rPr>
              <a:t>deliver:</a:t>
            </a:r>
            <a:endParaRPr sz="2300">
              <a:latin typeface="Cambria"/>
              <a:cs typeface="Cambria"/>
            </a:endParaRPr>
          </a:p>
        </p:txBody>
      </p:sp>
      <p:sp>
        <p:nvSpPr>
          <p:cNvPr id="11" name="object 11"/>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484567" y="3093550"/>
            <a:ext cx="2383790" cy="367030"/>
          </a:xfrm>
          <a:prstGeom prst="rect">
            <a:avLst/>
          </a:prstGeom>
        </p:spPr>
        <p:txBody>
          <a:bodyPr vert="horz" wrap="square" lIns="0" tIns="0" rIns="0" bIns="0" rtlCol="0">
            <a:spAutoFit/>
          </a:bodyPr>
          <a:lstStyle/>
          <a:p>
            <a:pPr marL="12700">
              <a:lnSpc>
                <a:spcPct val="100000"/>
              </a:lnSpc>
              <a:tabLst>
                <a:tab pos="1543050" algn="l"/>
              </a:tabLst>
            </a:pPr>
            <a:r>
              <a:rPr sz="2300" spc="-120" dirty="0">
                <a:solidFill>
                  <a:srgbClr val="E2E3E4"/>
                </a:solidFill>
                <a:latin typeface="Cambria"/>
                <a:cs typeface="Cambria"/>
              </a:rPr>
              <a:t>W</a:t>
            </a:r>
            <a:r>
              <a:rPr sz="2300" spc="10" dirty="0">
                <a:solidFill>
                  <a:srgbClr val="E2E3E4"/>
                </a:solidFill>
                <a:latin typeface="Cambria"/>
                <a:cs typeface="Cambria"/>
              </a:rPr>
              <a:t>e</a:t>
            </a:r>
            <a:r>
              <a:rPr sz="2300" spc="-70" dirty="0">
                <a:solidFill>
                  <a:srgbClr val="E2E3E4"/>
                </a:solidFill>
                <a:latin typeface="Cambria"/>
                <a:cs typeface="Cambria"/>
              </a:rPr>
              <a:t> </a:t>
            </a:r>
            <a:r>
              <a:rPr sz="2300" spc="-25" dirty="0">
                <a:solidFill>
                  <a:srgbClr val="E2E3E4"/>
                </a:solidFill>
                <a:latin typeface="Cambria"/>
                <a:cs typeface="Cambria"/>
              </a:rPr>
              <a:t>d</a:t>
            </a:r>
            <a:r>
              <a:rPr sz="2300" spc="-15" dirty="0">
                <a:solidFill>
                  <a:srgbClr val="E2E3E4"/>
                </a:solidFill>
                <a:latin typeface="Cambria"/>
                <a:cs typeface="Cambria"/>
              </a:rPr>
              <a:t>e</a:t>
            </a:r>
            <a:r>
              <a:rPr sz="2300" spc="0" dirty="0">
                <a:solidFill>
                  <a:srgbClr val="E2E3E4"/>
                </a:solidFill>
                <a:latin typeface="Cambria"/>
                <a:cs typeface="Cambria"/>
              </a:rPr>
              <a:t>l</a:t>
            </a:r>
            <a:r>
              <a:rPr sz="2300" spc="-75" dirty="0">
                <a:solidFill>
                  <a:srgbClr val="E2E3E4"/>
                </a:solidFill>
                <a:latin typeface="Cambria"/>
                <a:cs typeface="Cambria"/>
              </a:rPr>
              <a:t>i</a:t>
            </a:r>
            <a:r>
              <a:rPr sz="2300" spc="-10" dirty="0">
                <a:solidFill>
                  <a:srgbClr val="E2E3E4"/>
                </a:solidFill>
                <a:latin typeface="Cambria"/>
                <a:cs typeface="Cambria"/>
              </a:rPr>
              <a:t>v</a:t>
            </a:r>
            <a:r>
              <a:rPr sz="2300" spc="-15" dirty="0">
                <a:solidFill>
                  <a:srgbClr val="E2E3E4"/>
                </a:solidFill>
                <a:latin typeface="Cambria"/>
                <a:cs typeface="Cambria"/>
              </a:rPr>
              <a:t>e</a:t>
            </a:r>
            <a:r>
              <a:rPr sz="2300" spc="-260" dirty="0">
                <a:solidFill>
                  <a:srgbClr val="E2E3E4"/>
                </a:solidFill>
                <a:latin typeface="Cambria"/>
                <a:cs typeface="Cambria"/>
              </a:rPr>
              <a:t>r</a:t>
            </a:r>
            <a:r>
              <a:rPr sz="2300" spc="-85" dirty="0">
                <a:solidFill>
                  <a:srgbClr val="E2E3E4"/>
                </a:solidFill>
                <a:latin typeface="Cambria"/>
                <a:cs typeface="Cambria"/>
              </a:rPr>
              <a:t>:</a:t>
            </a:r>
            <a:r>
              <a:rPr sz="2300" dirty="0">
                <a:solidFill>
                  <a:srgbClr val="E2E3E4"/>
                </a:solidFill>
                <a:latin typeface="Cambria"/>
                <a:cs typeface="Cambria"/>
              </a:rPr>
              <a:t>	</a:t>
            </a:r>
            <a:r>
              <a:rPr sz="2300" spc="-70" dirty="0">
                <a:solidFill>
                  <a:srgbClr val="D71920"/>
                </a:solidFill>
                <a:latin typeface="Cambria"/>
                <a:cs typeface="Cambria"/>
              </a:rPr>
              <a:t>P</a:t>
            </a:r>
            <a:r>
              <a:rPr sz="2300" dirty="0">
                <a:solidFill>
                  <a:srgbClr val="D71920"/>
                </a:solidFill>
                <a:latin typeface="Cambria"/>
                <a:cs typeface="Cambria"/>
              </a:rPr>
              <a:t>e</a:t>
            </a:r>
            <a:r>
              <a:rPr sz="2300" spc="-25" dirty="0">
                <a:solidFill>
                  <a:srgbClr val="D71920"/>
                </a:solidFill>
                <a:latin typeface="Cambria"/>
                <a:cs typeface="Cambria"/>
              </a:rPr>
              <a:t>o</a:t>
            </a:r>
            <a:r>
              <a:rPr sz="2300" spc="-55" dirty="0">
                <a:solidFill>
                  <a:srgbClr val="D71920"/>
                </a:solidFill>
                <a:latin typeface="Cambria"/>
                <a:cs typeface="Cambria"/>
              </a:rPr>
              <a:t>pl</a:t>
            </a:r>
            <a:r>
              <a:rPr sz="2300" spc="10" dirty="0">
                <a:solidFill>
                  <a:srgbClr val="D71920"/>
                </a:solidFill>
                <a:latin typeface="Cambria"/>
                <a:cs typeface="Cambria"/>
              </a:rPr>
              <a:t>e</a:t>
            </a:r>
            <a:endParaRPr sz="2300">
              <a:latin typeface="Cambria"/>
              <a:cs typeface="Cambria"/>
            </a:endParaRPr>
          </a:p>
        </p:txBody>
      </p:sp>
      <p:sp>
        <p:nvSpPr>
          <p:cNvPr id="10" name="object 10"/>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95" dirty="0">
                <a:solidFill>
                  <a:srgbClr val="E2E3E4"/>
                </a:solidFill>
                <a:latin typeface="Arial"/>
                <a:cs typeface="Arial"/>
              </a:rPr>
              <a:t> </a:t>
            </a:r>
            <a:r>
              <a:rPr sz="1400" spc="-15" dirty="0">
                <a:solidFill>
                  <a:srgbClr val="E2E3E4"/>
                </a:solidFill>
                <a:latin typeface="Arial"/>
                <a:cs typeface="Arial"/>
              </a:rPr>
              <a:t>provide</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leadership,</a:t>
            </a:r>
            <a:r>
              <a:rPr sz="1400" spc="-95" dirty="0">
                <a:solidFill>
                  <a:srgbClr val="E2E3E4"/>
                </a:solidFill>
                <a:latin typeface="Arial"/>
                <a:cs typeface="Arial"/>
              </a:rPr>
              <a:t> </a:t>
            </a:r>
            <a:r>
              <a:rPr sz="1400" spc="-5" dirty="0">
                <a:solidFill>
                  <a:srgbClr val="E2E3E4"/>
                </a:solidFill>
                <a:latin typeface="Arial"/>
                <a:cs typeface="Arial"/>
              </a:rPr>
              <a:t>direction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vision  </a:t>
            </a:r>
            <a:r>
              <a:rPr sz="1400" spc="-10" dirty="0">
                <a:solidFill>
                  <a:srgbClr val="E2E3E4"/>
                </a:solidFill>
                <a:latin typeface="Arial"/>
                <a:cs typeface="Arial"/>
              </a:rPr>
              <a:t>with</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strategy</a:t>
            </a:r>
            <a:r>
              <a:rPr sz="1400" spc="-100" dirty="0">
                <a:solidFill>
                  <a:srgbClr val="E2E3E4"/>
                </a:solidFill>
                <a:latin typeface="Arial"/>
                <a:cs typeface="Arial"/>
              </a:rPr>
              <a:t> </a:t>
            </a:r>
            <a:r>
              <a:rPr sz="1400" spc="10" dirty="0">
                <a:solidFill>
                  <a:srgbClr val="E2E3E4"/>
                </a:solidFill>
                <a:latin typeface="Arial"/>
                <a:cs typeface="Arial"/>
              </a:rPr>
              <a:t>of</a:t>
            </a:r>
            <a:r>
              <a:rPr sz="1400" spc="-100" dirty="0">
                <a:solidFill>
                  <a:srgbClr val="E2E3E4"/>
                </a:solidFill>
                <a:latin typeface="Arial"/>
                <a:cs typeface="Arial"/>
              </a:rPr>
              <a:t> </a:t>
            </a:r>
            <a:r>
              <a:rPr sz="1400" spc="-15" dirty="0">
                <a:solidFill>
                  <a:srgbClr val="E2E3E4"/>
                </a:solidFill>
                <a:latin typeface="Arial"/>
                <a:cs typeface="Arial"/>
              </a:rPr>
              <a:t>empowering</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endParaRPr sz="14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1054700" y="3937203"/>
            <a:ext cx="1343025" cy="607695"/>
          </a:xfrm>
          <a:prstGeom prst="rect">
            <a:avLst/>
          </a:prstGeom>
        </p:spPr>
        <p:txBody>
          <a:bodyPr vert="horz" wrap="square" lIns="0" tIns="0" rIns="0" bIns="0" rtlCol="0">
            <a:spAutoFit/>
          </a:bodyPr>
          <a:lstStyle/>
          <a:p>
            <a:pPr marL="12700" marR="5080" indent="542290" algn="just">
              <a:lnSpc>
                <a:spcPct val="113599"/>
              </a:lnSpc>
            </a:pPr>
            <a:r>
              <a:rPr sz="1100" spc="5" dirty="0">
                <a:solidFill>
                  <a:srgbClr val="58595B"/>
                </a:solidFill>
                <a:latin typeface="Arial"/>
                <a:cs typeface="Arial"/>
              </a:rPr>
              <a:t>Our</a:t>
            </a:r>
            <a:r>
              <a:rPr sz="1100" spc="-140" dirty="0">
                <a:solidFill>
                  <a:srgbClr val="58595B"/>
                </a:solidFill>
                <a:latin typeface="Arial"/>
                <a:cs typeface="Arial"/>
              </a:rPr>
              <a:t> </a:t>
            </a:r>
            <a:r>
              <a:rPr sz="1100" spc="-35" dirty="0">
                <a:solidFill>
                  <a:srgbClr val="58595B"/>
                </a:solidFill>
                <a:latin typeface="Arial"/>
                <a:cs typeface="Arial"/>
              </a:rPr>
              <a:t>acumen,  </a:t>
            </a:r>
            <a:r>
              <a:rPr sz="1100" spc="-20" dirty="0">
                <a:solidFill>
                  <a:srgbClr val="58595B"/>
                </a:solidFill>
                <a:latin typeface="Arial"/>
                <a:cs typeface="Arial"/>
              </a:rPr>
              <a:t>leadership </a:t>
            </a:r>
            <a:r>
              <a:rPr sz="1100" spc="-15" dirty="0">
                <a:solidFill>
                  <a:srgbClr val="58595B"/>
                </a:solidFill>
                <a:latin typeface="Arial"/>
                <a:cs typeface="Arial"/>
              </a:rPr>
              <a:t>and</a:t>
            </a:r>
            <a:r>
              <a:rPr sz="1100" spc="-210" dirty="0">
                <a:solidFill>
                  <a:srgbClr val="58595B"/>
                </a:solidFill>
                <a:latin typeface="Arial"/>
                <a:cs typeface="Arial"/>
              </a:rPr>
              <a:t> </a:t>
            </a:r>
            <a:r>
              <a:rPr sz="1100" spc="-15" dirty="0">
                <a:solidFill>
                  <a:srgbClr val="58595B"/>
                </a:solidFill>
                <a:latin typeface="Arial"/>
                <a:cs typeface="Arial"/>
              </a:rPr>
              <a:t>culture  </a:t>
            </a:r>
            <a:r>
              <a:rPr sz="1100" dirty="0">
                <a:solidFill>
                  <a:srgbClr val="58595B"/>
                </a:solidFill>
                <a:latin typeface="Arial"/>
                <a:cs typeface="Arial"/>
              </a:rPr>
              <a:t>that</a:t>
            </a:r>
            <a:r>
              <a:rPr sz="1100" spc="-95" dirty="0">
                <a:solidFill>
                  <a:srgbClr val="58595B"/>
                </a:solidFill>
                <a:latin typeface="Arial"/>
                <a:cs typeface="Arial"/>
              </a:rPr>
              <a:t> </a:t>
            </a:r>
            <a:r>
              <a:rPr sz="1100" spc="-5" dirty="0">
                <a:solidFill>
                  <a:srgbClr val="58595B"/>
                </a:solidFill>
                <a:latin typeface="Arial"/>
                <a:cs typeface="Arial"/>
              </a:rPr>
              <a:t>puts</a:t>
            </a:r>
            <a:r>
              <a:rPr sz="1100" spc="-95" dirty="0">
                <a:solidFill>
                  <a:srgbClr val="58595B"/>
                </a:solidFill>
                <a:latin typeface="Arial"/>
                <a:cs typeface="Arial"/>
              </a:rPr>
              <a:t> </a:t>
            </a:r>
            <a:r>
              <a:rPr sz="1100" spc="5" dirty="0">
                <a:solidFill>
                  <a:srgbClr val="58595B"/>
                </a:solidFill>
                <a:latin typeface="Arial"/>
                <a:cs typeface="Arial"/>
              </a:rPr>
              <a:t>people</a:t>
            </a:r>
            <a:r>
              <a:rPr sz="1100" spc="-95" dirty="0">
                <a:solidFill>
                  <a:srgbClr val="58595B"/>
                </a:solidFill>
                <a:latin typeface="Arial"/>
                <a:cs typeface="Arial"/>
              </a:rPr>
              <a:t> </a:t>
            </a:r>
            <a:r>
              <a:rPr sz="1100" spc="-15" dirty="0">
                <a:solidFill>
                  <a:srgbClr val="58595B"/>
                </a:solidFill>
                <a:latin typeface="Arial"/>
                <a:cs typeface="Arial"/>
              </a:rPr>
              <a:t>first.</a:t>
            </a:r>
            <a:endParaRPr sz="1100">
              <a:latin typeface="Arial"/>
              <a:cs typeface="Arial"/>
            </a:endParaRPr>
          </a:p>
        </p:txBody>
      </p:sp>
      <p:sp>
        <p:nvSpPr>
          <p:cNvPr id="10" name="object 10"/>
          <p:cNvSpPr txBox="1"/>
          <p:nvPr/>
        </p:nvSpPr>
        <p:spPr>
          <a:xfrm>
            <a:off x="484567" y="3093550"/>
            <a:ext cx="2383790" cy="367030"/>
          </a:xfrm>
          <a:prstGeom prst="rect">
            <a:avLst/>
          </a:prstGeom>
        </p:spPr>
        <p:txBody>
          <a:bodyPr vert="horz" wrap="square" lIns="0" tIns="0" rIns="0" bIns="0" rtlCol="0">
            <a:spAutoFit/>
          </a:bodyPr>
          <a:lstStyle/>
          <a:p>
            <a:pPr marL="12700">
              <a:lnSpc>
                <a:spcPct val="100000"/>
              </a:lnSpc>
              <a:tabLst>
                <a:tab pos="1543050" algn="l"/>
              </a:tabLst>
            </a:pPr>
            <a:r>
              <a:rPr sz="2300" spc="-120" dirty="0">
                <a:solidFill>
                  <a:srgbClr val="E2E3E4"/>
                </a:solidFill>
                <a:latin typeface="Cambria"/>
                <a:cs typeface="Cambria"/>
              </a:rPr>
              <a:t>W</a:t>
            </a:r>
            <a:r>
              <a:rPr sz="2300" spc="10" dirty="0">
                <a:solidFill>
                  <a:srgbClr val="E2E3E4"/>
                </a:solidFill>
                <a:latin typeface="Cambria"/>
                <a:cs typeface="Cambria"/>
              </a:rPr>
              <a:t>e</a:t>
            </a:r>
            <a:r>
              <a:rPr sz="2300" spc="-70" dirty="0">
                <a:solidFill>
                  <a:srgbClr val="E2E3E4"/>
                </a:solidFill>
                <a:latin typeface="Cambria"/>
                <a:cs typeface="Cambria"/>
              </a:rPr>
              <a:t> </a:t>
            </a:r>
            <a:r>
              <a:rPr sz="2300" spc="-25" dirty="0">
                <a:solidFill>
                  <a:srgbClr val="E2E3E4"/>
                </a:solidFill>
                <a:latin typeface="Cambria"/>
                <a:cs typeface="Cambria"/>
              </a:rPr>
              <a:t>d</a:t>
            </a:r>
            <a:r>
              <a:rPr sz="2300" spc="-15" dirty="0">
                <a:solidFill>
                  <a:srgbClr val="E2E3E4"/>
                </a:solidFill>
                <a:latin typeface="Cambria"/>
                <a:cs typeface="Cambria"/>
              </a:rPr>
              <a:t>e</a:t>
            </a:r>
            <a:r>
              <a:rPr sz="2300" spc="0" dirty="0">
                <a:solidFill>
                  <a:srgbClr val="E2E3E4"/>
                </a:solidFill>
                <a:latin typeface="Cambria"/>
                <a:cs typeface="Cambria"/>
              </a:rPr>
              <a:t>l</a:t>
            </a:r>
            <a:r>
              <a:rPr sz="2300" spc="-75" dirty="0">
                <a:solidFill>
                  <a:srgbClr val="E2E3E4"/>
                </a:solidFill>
                <a:latin typeface="Cambria"/>
                <a:cs typeface="Cambria"/>
              </a:rPr>
              <a:t>i</a:t>
            </a:r>
            <a:r>
              <a:rPr sz="2300" spc="-10" dirty="0">
                <a:solidFill>
                  <a:srgbClr val="E2E3E4"/>
                </a:solidFill>
                <a:latin typeface="Cambria"/>
                <a:cs typeface="Cambria"/>
              </a:rPr>
              <a:t>v</a:t>
            </a:r>
            <a:r>
              <a:rPr sz="2300" spc="-15" dirty="0">
                <a:solidFill>
                  <a:srgbClr val="E2E3E4"/>
                </a:solidFill>
                <a:latin typeface="Cambria"/>
                <a:cs typeface="Cambria"/>
              </a:rPr>
              <a:t>e</a:t>
            </a:r>
            <a:r>
              <a:rPr sz="2300" spc="-260" dirty="0">
                <a:solidFill>
                  <a:srgbClr val="E2E3E4"/>
                </a:solidFill>
                <a:latin typeface="Cambria"/>
                <a:cs typeface="Cambria"/>
              </a:rPr>
              <a:t>r</a:t>
            </a:r>
            <a:r>
              <a:rPr sz="2300" spc="-85" dirty="0">
                <a:solidFill>
                  <a:srgbClr val="E2E3E4"/>
                </a:solidFill>
                <a:latin typeface="Cambria"/>
                <a:cs typeface="Cambria"/>
              </a:rPr>
              <a:t>:</a:t>
            </a:r>
            <a:r>
              <a:rPr sz="2300" dirty="0">
                <a:solidFill>
                  <a:srgbClr val="E2E3E4"/>
                </a:solidFill>
                <a:latin typeface="Cambria"/>
                <a:cs typeface="Cambria"/>
              </a:rPr>
              <a:t>	</a:t>
            </a:r>
            <a:r>
              <a:rPr sz="2300" spc="-70" dirty="0">
                <a:solidFill>
                  <a:srgbClr val="D71920"/>
                </a:solidFill>
                <a:latin typeface="Cambria"/>
                <a:cs typeface="Cambria"/>
              </a:rPr>
              <a:t>P</a:t>
            </a:r>
            <a:r>
              <a:rPr sz="2300" dirty="0">
                <a:solidFill>
                  <a:srgbClr val="D71920"/>
                </a:solidFill>
                <a:latin typeface="Cambria"/>
                <a:cs typeface="Cambria"/>
              </a:rPr>
              <a:t>e</a:t>
            </a:r>
            <a:r>
              <a:rPr sz="2300" spc="-25" dirty="0">
                <a:solidFill>
                  <a:srgbClr val="D71920"/>
                </a:solidFill>
                <a:latin typeface="Cambria"/>
                <a:cs typeface="Cambria"/>
              </a:rPr>
              <a:t>o</a:t>
            </a:r>
            <a:r>
              <a:rPr sz="2300" spc="-55" dirty="0">
                <a:solidFill>
                  <a:srgbClr val="D71920"/>
                </a:solidFill>
                <a:latin typeface="Cambria"/>
                <a:cs typeface="Cambria"/>
              </a:rPr>
              <a:t>pl</a:t>
            </a:r>
            <a:r>
              <a:rPr sz="2300" spc="10" dirty="0">
                <a:solidFill>
                  <a:srgbClr val="D71920"/>
                </a:solidFill>
                <a:latin typeface="Cambria"/>
                <a:cs typeface="Cambria"/>
              </a:rPr>
              <a:t>e</a:t>
            </a:r>
            <a:endParaRPr sz="2300">
              <a:latin typeface="Cambria"/>
              <a:cs typeface="Cambria"/>
            </a:endParaRPr>
          </a:p>
        </p:txBody>
      </p:sp>
      <p:sp>
        <p:nvSpPr>
          <p:cNvPr id="11" name="object 11"/>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3" name="object 13"/>
          <p:cNvSpPr/>
          <p:nvPr/>
        </p:nvSpPr>
        <p:spPr>
          <a:xfrm>
            <a:off x="2517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4" name="object 14"/>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95" dirty="0">
                <a:solidFill>
                  <a:srgbClr val="E2E3E4"/>
                </a:solidFill>
                <a:latin typeface="Arial"/>
                <a:cs typeface="Arial"/>
              </a:rPr>
              <a:t> </a:t>
            </a:r>
            <a:r>
              <a:rPr sz="1400" spc="-15" dirty="0">
                <a:solidFill>
                  <a:srgbClr val="E2E3E4"/>
                </a:solidFill>
                <a:latin typeface="Arial"/>
                <a:cs typeface="Arial"/>
              </a:rPr>
              <a:t>provide</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leadership,</a:t>
            </a:r>
            <a:r>
              <a:rPr sz="1400" spc="-95" dirty="0">
                <a:solidFill>
                  <a:srgbClr val="E2E3E4"/>
                </a:solidFill>
                <a:latin typeface="Arial"/>
                <a:cs typeface="Arial"/>
              </a:rPr>
              <a:t> </a:t>
            </a:r>
            <a:r>
              <a:rPr sz="1400" spc="-5" dirty="0">
                <a:solidFill>
                  <a:srgbClr val="E2E3E4"/>
                </a:solidFill>
                <a:latin typeface="Arial"/>
                <a:cs typeface="Arial"/>
              </a:rPr>
              <a:t>direction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vision  </a:t>
            </a:r>
            <a:r>
              <a:rPr sz="1400" spc="-10" dirty="0">
                <a:solidFill>
                  <a:srgbClr val="E2E3E4"/>
                </a:solidFill>
                <a:latin typeface="Arial"/>
                <a:cs typeface="Arial"/>
              </a:rPr>
              <a:t>with</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strategy</a:t>
            </a:r>
            <a:r>
              <a:rPr sz="1400" spc="-100" dirty="0">
                <a:solidFill>
                  <a:srgbClr val="E2E3E4"/>
                </a:solidFill>
                <a:latin typeface="Arial"/>
                <a:cs typeface="Arial"/>
              </a:rPr>
              <a:t> </a:t>
            </a:r>
            <a:r>
              <a:rPr sz="1400" spc="10" dirty="0">
                <a:solidFill>
                  <a:srgbClr val="E2E3E4"/>
                </a:solidFill>
                <a:latin typeface="Arial"/>
                <a:cs typeface="Arial"/>
              </a:rPr>
              <a:t>of</a:t>
            </a:r>
            <a:r>
              <a:rPr sz="1400" spc="-100" dirty="0">
                <a:solidFill>
                  <a:srgbClr val="E2E3E4"/>
                </a:solidFill>
                <a:latin typeface="Arial"/>
                <a:cs typeface="Arial"/>
              </a:rPr>
              <a:t> </a:t>
            </a:r>
            <a:r>
              <a:rPr sz="1400" spc="-15" dirty="0">
                <a:solidFill>
                  <a:srgbClr val="E2E3E4"/>
                </a:solidFill>
                <a:latin typeface="Arial"/>
                <a:cs typeface="Arial"/>
              </a:rPr>
              <a:t>empowering</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endParaRPr sz="1400">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484567" y="3093550"/>
            <a:ext cx="3413760" cy="367030"/>
          </a:xfrm>
          <a:prstGeom prst="rect">
            <a:avLst/>
          </a:prstGeom>
        </p:spPr>
        <p:txBody>
          <a:bodyPr vert="horz" wrap="square" lIns="0" tIns="0" rIns="0" bIns="0" rtlCol="0">
            <a:spAutoFit/>
          </a:bodyPr>
          <a:lstStyle/>
          <a:p>
            <a:pPr marL="12700">
              <a:lnSpc>
                <a:spcPct val="100000"/>
              </a:lnSpc>
              <a:tabLst>
                <a:tab pos="1543050" algn="l"/>
              </a:tabLst>
            </a:pPr>
            <a:r>
              <a:rPr sz="2300" spc="-55" dirty="0">
                <a:solidFill>
                  <a:srgbClr val="E2E3E4"/>
                </a:solidFill>
                <a:latin typeface="Cambria"/>
                <a:cs typeface="Cambria"/>
              </a:rPr>
              <a:t>We</a:t>
            </a:r>
            <a:r>
              <a:rPr sz="2300" spc="-65" dirty="0">
                <a:solidFill>
                  <a:srgbClr val="E2E3E4"/>
                </a:solidFill>
                <a:latin typeface="Cambria"/>
                <a:cs typeface="Cambria"/>
              </a:rPr>
              <a:t> </a:t>
            </a:r>
            <a:r>
              <a:rPr sz="2300" spc="-60" dirty="0">
                <a:solidFill>
                  <a:srgbClr val="E2E3E4"/>
                </a:solidFill>
                <a:latin typeface="Cambria"/>
                <a:cs typeface="Cambria"/>
              </a:rPr>
              <a:t>deliver:	</a:t>
            </a:r>
            <a:r>
              <a:rPr sz="2300" spc="-30" dirty="0">
                <a:solidFill>
                  <a:srgbClr val="D71920"/>
                </a:solidFill>
                <a:latin typeface="Cambria"/>
                <a:cs typeface="Cambria"/>
              </a:rPr>
              <a:t>People </a:t>
            </a:r>
            <a:r>
              <a:rPr sz="2300" spc="-240" dirty="0">
                <a:solidFill>
                  <a:srgbClr val="C9CACC"/>
                </a:solidFill>
                <a:latin typeface="Cambria"/>
                <a:cs typeface="Cambria"/>
              </a:rPr>
              <a:t>|</a:t>
            </a:r>
            <a:r>
              <a:rPr sz="2300" spc="-195" dirty="0">
                <a:solidFill>
                  <a:srgbClr val="C9CACC"/>
                </a:solidFill>
                <a:latin typeface="Cambria"/>
                <a:cs typeface="Cambria"/>
              </a:rPr>
              <a:t> </a:t>
            </a:r>
            <a:r>
              <a:rPr sz="2300" spc="-20" dirty="0">
                <a:solidFill>
                  <a:srgbClr val="D71920"/>
                </a:solidFill>
                <a:latin typeface="Cambria"/>
                <a:cs typeface="Cambria"/>
              </a:rPr>
              <a:t>Capital</a:t>
            </a:r>
            <a:endParaRPr sz="2300">
              <a:latin typeface="Cambria"/>
              <a:cs typeface="Cambria"/>
            </a:endParaRPr>
          </a:p>
        </p:txBody>
      </p:sp>
      <p:sp>
        <p:nvSpPr>
          <p:cNvPr id="10" name="object 10"/>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1054700" y="3937203"/>
            <a:ext cx="1343025" cy="607695"/>
          </a:xfrm>
          <a:prstGeom prst="rect">
            <a:avLst/>
          </a:prstGeom>
        </p:spPr>
        <p:txBody>
          <a:bodyPr vert="horz" wrap="square" lIns="0" tIns="0" rIns="0" bIns="0" rtlCol="0">
            <a:spAutoFit/>
          </a:bodyPr>
          <a:lstStyle/>
          <a:p>
            <a:pPr marL="12700" marR="5080" indent="542290" algn="just">
              <a:lnSpc>
                <a:spcPct val="113599"/>
              </a:lnSpc>
            </a:pPr>
            <a:r>
              <a:rPr sz="1100" spc="5" dirty="0">
                <a:solidFill>
                  <a:srgbClr val="58595B"/>
                </a:solidFill>
                <a:latin typeface="Arial"/>
                <a:cs typeface="Arial"/>
              </a:rPr>
              <a:t>Our</a:t>
            </a:r>
            <a:r>
              <a:rPr sz="1100" spc="-140" dirty="0">
                <a:solidFill>
                  <a:srgbClr val="58595B"/>
                </a:solidFill>
                <a:latin typeface="Arial"/>
                <a:cs typeface="Arial"/>
              </a:rPr>
              <a:t> </a:t>
            </a:r>
            <a:r>
              <a:rPr sz="1100" spc="-35" dirty="0">
                <a:solidFill>
                  <a:srgbClr val="58595B"/>
                </a:solidFill>
                <a:latin typeface="Arial"/>
                <a:cs typeface="Arial"/>
              </a:rPr>
              <a:t>acumen,  </a:t>
            </a:r>
            <a:r>
              <a:rPr sz="1100" spc="-20" dirty="0">
                <a:solidFill>
                  <a:srgbClr val="58595B"/>
                </a:solidFill>
                <a:latin typeface="Arial"/>
                <a:cs typeface="Arial"/>
              </a:rPr>
              <a:t>leadership </a:t>
            </a:r>
            <a:r>
              <a:rPr sz="1100" spc="-15" dirty="0">
                <a:solidFill>
                  <a:srgbClr val="58595B"/>
                </a:solidFill>
                <a:latin typeface="Arial"/>
                <a:cs typeface="Arial"/>
              </a:rPr>
              <a:t>and</a:t>
            </a:r>
            <a:r>
              <a:rPr sz="1100" spc="-210" dirty="0">
                <a:solidFill>
                  <a:srgbClr val="58595B"/>
                </a:solidFill>
                <a:latin typeface="Arial"/>
                <a:cs typeface="Arial"/>
              </a:rPr>
              <a:t> </a:t>
            </a:r>
            <a:r>
              <a:rPr sz="1100" spc="-15" dirty="0">
                <a:solidFill>
                  <a:srgbClr val="58595B"/>
                </a:solidFill>
                <a:latin typeface="Arial"/>
                <a:cs typeface="Arial"/>
              </a:rPr>
              <a:t>culture  </a:t>
            </a:r>
            <a:r>
              <a:rPr sz="1100" dirty="0">
                <a:solidFill>
                  <a:srgbClr val="58595B"/>
                </a:solidFill>
                <a:latin typeface="Arial"/>
                <a:cs typeface="Arial"/>
              </a:rPr>
              <a:t>that</a:t>
            </a:r>
            <a:r>
              <a:rPr sz="1100" spc="-95" dirty="0">
                <a:solidFill>
                  <a:srgbClr val="58595B"/>
                </a:solidFill>
                <a:latin typeface="Arial"/>
                <a:cs typeface="Arial"/>
              </a:rPr>
              <a:t> </a:t>
            </a:r>
            <a:r>
              <a:rPr sz="1100" spc="-5" dirty="0">
                <a:solidFill>
                  <a:srgbClr val="58595B"/>
                </a:solidFill>
                <a:latin typeface="Arial"/>
                <a:cs typeface="Arial"/>
              </a:rPr>
              <a:t>puts</a:t>
            </a:r>
            <a:r>
              <a:rPr sz="1100" spc="-95" dirty="0">
                <a:solidFill>
                  <a:srgbClr val="58595B"/>
                </a:solidFill>
                <a:latin typeface="Arial"/>
                <a:cs typeface="Arial"/>
              </a:rPr>
              <a:t> </a:t>
            </a:r>
            <a:r>
              <a:rPr sz="1100" spc="5" dirty="0">
                <a:solidFill>
                  <a:srgbClr val="58595B"/>
                </a:solidFill>
                <a:latin typeface="Arial"/>
                <a:cs typeface="Arial"/>
              </a:rPr>
              <a:t>people</a:t>
            </a:r>
            <a:r>
              <a:rPr sz="1100" spc="-95" dirty="0">
                <a:solidFill>
                  <a:srgbClr val="58595B"/>
                </a:solidFill>
                <a:latin typeface="Arial"/>
                <a:cs typeface="Arial"/>
              </a:rPr>
              <a:t> </a:t>
            </a:r>
            <a:r>
              <a:rPr sz="1100" spc="-15" dirty="0">
                <a:solidFill>
                  <a:srgbClr val="58595B"/>
                </a:solidFill>
                <a:latin typeface="Arial"/>
                <a:cs typeface="Arial"/>
              </a:rPr>
              <a:t>first.</a:t>
            </a:r>
            <a:endParaRPr sz="1100">
              <a:latin typeface="Arial"/>
              <a:cs typeface="Arial"/>
            </a:endParaRPr>
          </a:p>
        </p:txBody>
      </p:sp>
      <p:sp>
        <p:nvSpPr>
          <p:cNvPr id="13" name="object 13"/>
          <p:cNvSpPr/>
          <p:nvPr/>
        </p:nvSpPr>
        <p:spPr>
          <a:xfrm>
            <a:off x="2517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4" name="object 14"/>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95" dirty="0">
                <a:solidFill>
                  <a:srgbClr val="E2E3E4"/>
                </a:solidFill>
                <a:latin typeface="Arial"/>
                <a:cs typeface="Arial"/>
              </a:rPr>
              <a:t> </a:t>
            </a:r>
            <a:r>
              <a:rPr sz="1400" spc="-15" dirty="0">
                <a:solidFill>
                  <a:srgbClr val="E2E3E4"/>
                </a:solidFill>
                <a:latin typeface="Arial"/>
                <a:cs typeface="Arial"/>
              </a:rPr>
              <a:t>provide</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leadership,</a:t>
            </a:r>
            <a:r>
              <a:rPr sz="1400" spc="-95" dirty="0">
                <a:solidFill>
                  <a:srgbClr val="E2E3E4"/>
                </a:solidFill>
                <a:latin typeface="Arial"/>
                <a:cs typeface="Arial"/>
              </a:rPr>
              <a:t> </a:t>
            </a:r>
            <a:r>
              <a:rPr sz="1400" spc="-5" dirty="0">
                <a:solidFill>
                  <a:srgbClr val="E2E3E4"/>
                </a:solidFill>
                <a:latin typeface="Arial"/>
                <a:cs typeface="Arial"/>
              </a:rPr>
              <a:t>direction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vision  </a:t>
            </a:r>
            <a:r>
              <a:rPr sz="1400" spc="-10" dirty="0">
                <a:solidFill>
                  <a:srgbClr val="E2E3E4"/>
                </a:solidFill>
                <a:latin typeface="Arial"/>
                <a:cs typeface="Arial"/>
              </a:rPr>
              <a:t>with</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strategy</a:t>
            </a:r>
            <a:r>
              <a:rPr sz="1400" spc="-100" dirty="0">
                <a:solidFill>
                  <a:srgbClr val="E2E3E4"/>
                </a:solidFill>
                <a:latin typeface="Arial"/>
                <a:cs typeface="Arial"/>
              </a:rPr>
              <a:t> </a:t>
            </a:r>
            <a:r>
              <a:rPr sz="1400" spc="10" dirty="0">
                <a:solidFill>
                  <a:srgbClr val="E2E3E4"/>
                </a:solidFill>
                <a:latin typeface="Arial"/>
                <a:cs typeface="Arial"/>
              </a:rPr>
              <a:t>of</a:t>
            </a:r>
            <a:r>
              <a:rPr sz="1400" spc="-100" dirty="0">
                <a:solidFill>
                  <a:srgbClr val="E2E3E4"/>
                </a:solidFill>
                <a:latin typeface="Arial"/>
                <a:cs typeface="Arial"/>
              </a:rPr>
              <a:t> </a:t>
            </a:r>
            <a:r>
              <a:rPr sz="1400" spc="-15" dirty="0">
                <a:solidFill>
                  <a:srgbClr val="E2E3E4"/>
                </a:solidFill>
                <a:latin typeface="Arial"/>
                <a:cs typeface="Arial"/>
              </a:rPr>
              <a:t>empowering</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endParaRPr sz="1400">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3195490" y="3937203"/>
            <a:ext cx="1241425" cy="607695"/>
          </a:xfrm>
          <a:prstGeom prst="rect">
            <a:avLst/>
          </a:prstGeom>
        </p:spPr>
        <p:txBody>
          <a:bodyPr vert="horz" wrap="square" lIns="0" tIns="0" rIns="0" bIns="0" rtlCol="0">
            <a:spAutoFit/>
          </a:bodyPr>
          <a:lstStyle/>
          <a:p>
            <a:pPr marL="12700" marR="5080">
              <a:lnSpc>
                <a:spcPct val="113599"/>
              </a:lnSpc>
            </a:pPr>
            <a:r>
              <a:rPr sz="1100" spc="-30" dirty="0">
                <a:solidFill>
                  <a:srgbClr val="58595B"/>
                </a:solidFill>
                <a:latin typeface="Arial"/>
                <a:cs typeface="Arial"/>
              </a:rPr>
              <a:t>The financial </a:t>
            </a:r>
            <a:r>
              <a:rPr sz="1100" spc="-15" dirty="0">
                <a:solidFill>
                  <a:srgbClr val="58595B"/>
                </a:solidFill>
                <a:latin typeface="Arial"/>
                <a:cs typeface="Arial"/>
              </a:rPr>
              <a:t>and  </a:t>
            </a:r>
            <a:r>
              <a:rPr sz="1100" spc="-25" dirty="0">
                <a:solidFill>
                  <a:srgbClr val="58595B"/>
                </a:solidFill>
                <a:latin typeface="Arial"/>
                <a:cs typeface="Arial"/>
              </a:rPr>
              <a:t>personal </a:t>
            </a:r>
            <a:r>
              <a:rPr sz="1100" spc="-20" dirty="0">
                <a:solidFill>
                  <a:srgbClr val="58595B"/>
                </a:solidFill>
                <a:latin typeface="Arial"/>
                <a:cs typeface="Arial"/>
              </a:rPr>
              <a:t>investment  </a:t>
            </a:r>
            <a:r>
              <a:rPr sz="1100" spc="-10" dirty="0">
                <a:solidFill>
                  <a:srgbClr val="58595B"/>
                </a:solidFill>
                <a:latin typeface="Arial"/>
                <a:cs typeface="Arial"/>
              </a:rPr>
              <a:t>required </a:t>
            </a:r>
            <a:r>
              <a:rPr sz="1100" spc="30" dirty="0">
                <a:solidFill>
                  <a:srgbClr val="58595B"/>
                </a:solidFill>
                <a:latin typeface="Arial"/>
                <a:cs typeface="Arial"/>
              </a:rPr>
              <a:t>to</a:t>
            </a:r>
            <a:r>
              <a:rPr sz="1100" spc="-190" dirty="0">
                <a:solidFill>
                  <a:srgbClr val="58595B"/>
                </a:solidFill>
                <a:latin typeface="Arial"/>
                <a:cs typeface="Arial"/>
              </a:rPr>
              <a:t> </a:t>
            </a:r>
            <a:r>
              <a:rPr sz="1100" spc="-40" dirty="0">
                <a:solidFill>
                  <a:srgbClr val="58595B"/>
                </a:solidFill>
                <a:latin typeface="Arial"/>
                <a:cs typeface="Arial"/>
              </a:rPr>
              <a:t>succeed.</a:t>
            </a:r>
            <a:endParaRPr sz="1100">
              <a:latin typeface="Arial"/>
              <a:cs typeface="Arial"/>
            </a:endParaRPr>
          </a:p>
        </p:txBody>
      </p:sp>
      <p:sp>
        <p:nvSpPr>
          <p:cNvPr id="10" name="object 10"/>
          <p:cNvSpPr txBox="1"/>
          <p:nvPr/>
        </p:nvSpPr>
        <p:spPr>
          <a:xfrm>
            <a:off x="484567" y="3093550"/>
            <a:ext cx="3413760" cy="367030"/>
          </a:xfrm>
          <a:prstGeom prst="rect">
            <a:avLst/>
          </a:prstGeom>
        </p:spPr>
        <p:txBody>
          <a:bodyPr vert="horz" wrap="square" lIns="0" tIns="0" rIns="0" bIns="0" rtlCol="0">
            <a:spAutoFit/>
          </a:bodyPr>
          <a:lstStyle/>
          <a:p>
            <a:pPr marL="12700">
              <a:lnSpc>
                <a:spcPct val="100000"/>
              </a:lnSpc>
              <a:tabLst>
                <a:tab pos="1543050" algn="l"/>
              </a:tabLst>
            </a:pPr>
            <a:r>
              <a:rPr sz="2300" spc="-55" dirty="0">
                <a:solidFill>
                  <a:srgbClr val="E2E3E4"/>
                </a:solidFill>
                <a:latin typeface="Cambria"/>
                <a:cs typeface="Cambria"/>
              </a:rPr>
              <a:t>We</a:t>
            </a:r>
            <a:r>
              <a:rPr sz="2300" spc="-65" dirty="0">
                <a:solidFill>
                  <a:srgbClr val="E2E3E4"/>
                </a:solidFill>
                <a:latin typeface="Cambria"/>
                <a:cs typeface="Cambria"/>
              </a:rPr>
              <a:t> </a:t>
            </a:r>
            <a:r>
              <a:rPr sz="2300" spc="-60" dirty="0">
                <a:solidFill>
                  <a:srgbClr val="E2E3E4"/>
                </a:solidFill>
                <a:latin typeface="Cambria"/>
                <a:cs typeface="Cambria"/>
              </a:rPr>
              <a:t>deliver:	</a:t>
            </a:r>
            <a:r>
              <a:rPr sz="2300" spc="-30" dirty="0">
                <a:solidFill>
                  <a:srgbClr val="D71920"/>
                </a:solidFill>
                <a:latin typeface="Cambria"/>
                <a:cs typeface="Cambria"/>
              </a:rPr>
              <a:t>People </a:t>
            </a:r>
            <a:r>
              <a:rPr sz="2300" spc="-240" dirty="0">
                <a:solidFill>
                  <a:srgbClr val="C9CACC"/>
                </a:solidFill>
                <a:latin typeface="Cambria"/>
                <a:cs typeface="Cambria"/>
              </a:rPr>
              <a:t>|</a:t>
            </a:r>
            <a:r>
              <a:rPr sz="2300" spc="-195" dirty="0">
                <a:solidFill>
                  <a:srgbClr val="C9CACC"/>
                </a:solidFill>
                <a:latin typeface="Cambria"/>
                <a:cs typeface="Cambria"/>
              </a:rPr>
              <a:t> </a:t>
            </a:r>
            <a:r>
              <a:rPr sz="2300" spc="-20" dirty="0">
                <a:solidFill>
                  <a:srgbClr val="D71920"/>
                </a:solidFill>
                <a:latin typeface="Cambria"/>
                <a:cs typeface="Cambria"/>
              </a:rPr>
              <a:t>Capital</a:t>
            </a:r>
            <a:endParaRPr sz="2300">
              <a:latin typeface="Cambria"/>
              <a:cs typeface="Cambria"/>
            </a:endParaRPr>
          </a:p>
        </p:txBody>
      </p:sp>
      <p:sp>
        <p:nvSpPr>
          <p:cNvPr id="11" name="object 11"/>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3" name="object 13"/>
          <p:cNvSpPr/>
          <p:nvPr/>
        </p:nvSpPr>
        <p:spPr>
          <a:xfrm>
            <a:off x="3129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4" name="object 14"/>
          <p:cNvSpPr txBox="1"/>
          <p:nvPr/>
        </p:nvSpPr>
        <p:spPr>
          <a:xfrm>
            <a:off x="1054700" y="3937203"/>
            <a:ext cx="1343025" cy="607695"/>
          </a:xfrm>
          <a:prstGeom prst="rect">
            <a:avLst/>
          </a:prstGeom>
        </p:spPr>
        <p:txBody>
          <a:bodyPr vert="horz" wrap="square" lIns="0" tIns="0" rIns="0" bIns="0" rtlCol="0">
            <a:spAutoFit/>
          </a:bodyPr>
          <a:lstStyle/>
          <a:p>
            <a:pPr marL="12700" marR="5080" indent="542290" algn="just">
              <a:lnSpc>
                <a:spcPct val="113599"/>
              </a:lnSpc>
            </a:pPr>
            <a:r>
              <a:rPr sz="1100" spc="5" dirty="0">
                <a:solidFill>
                  <a:srgbClr val="58595B"/>
                </a:solidFill>
                <a:latin typeface="Arial"/>
                <a:cs typeface="Arial"/>
              </a:rPr>
              <a:t>Our</a:t>
            </a:r>
            <a:r>
              <a:rPr sz="1100" spc="-140" dirty="0">
                <a:solidFill>
                  <a:srgbClr val="58595B"/>
                </a:solidFill>
                <a:latin typeface="Arial"/>
                <a:cs typeface="Arial"/>
              </a:rPr>
              <a:t> </a:t>
            </a:r>
            <a:r>
              <a:rPr sz="1100" spc="-35" dirty="0">
                <a:solidFill>
                  <a:srgbClr val="58595B"/>
                </a:solidFill>
                <a:latin typeface="Arial"/>
                <a:cs typeface="Arial"/>
              </a:rPr>
              <a:t>acumen,  </a:t>
            </a:r>
            <a:r>
              <a:rPr sz="1100" spc="-20" dirty="0">
                <a:solidFill>
                  <a:srgbClr val="58595B"/>
                </a:solidFill>
                <a:latin typeface="Arial"/>
                <a:cs typeface="Arial"/>
              </a:rPr>
              <a:t>leadership </a:t>
            </a:r>
            <a:r>
              <a:rPr sz="1100" spc="-15" dirty="0">
                <a:solidFill>
                  <a:srgbClr val="58595B"/>
                </a:solidFill>
                <a:latin typeface="Arial"/>
                <a:cs typeface="Arial"/>
              </a:rPr>
              <a:t>and</a:t>
            </a:r>
            <a:r>
              <a:rPr sz="1100" spc="-210" dirty="0">
                <a:solidFill>
                  <a:srgbClr val="58595B"/>
                </a:solidFill>
                <a:latin typeface="Arial"/>
                <a:cs typeface="Arial"/>
              </a:rPr>
              <a:t> </a:t>
            </a:r>
            <a:r>
              <a:rPr sz="1100" spc="-15" dirty="0">
                <a:solidFill>
                  <a:srgbClr val="58595B"/>
                </a:solidFill>
                <a:latin typeface="Arial"/>
                <a:cs typeface="Arial"/>
              </a:rPr>
              <a:t>culture  </a:t>
            </a:r>
            <a:r>
              <a:rPr sz="1100" dirty="0">
                <a:solidFill>
                  <a:srgbClr val="58595B"/>
                </a:solidFill>
                <a:latin typeface="Arial"/>
                <a:cs typeface="Arial"/>
              </a:rPr>
              <a:t>that</a:t>
            </a:r>
            <a:r>
              <a:rPr sz="1100" spc="-95" dirty="0">
                <a:solidFill>
                  <a:srgbClr val="58595B"/>
                </a:solidFill>
                <a:latin typeface="Arial"/>
                <a:cs typeface="Arial"/>
              </a:rPr>
              <a:t> </a:t>
            </a:r>
            <a:r>
              <a:rPr sz="1100" spc="-5" dirty="0">
                <a:solidFill>
                  <a:srgbClr val="58595B"/>
                </a:solidFill>
                <a:latin typeface="Arial"/>
                <a:cs typeface="Arial"/>
              </a:rPr>
              <a:t>puts</a:t>
            </a:r>
            <a:r>
              <a:rPr sz="1100" spc="-95" dirty="0">
                <a:solidFill>
                  <a:srgbClr val="58595B"/>
                </a:solidFill>
                <a:latin typeface="Arial"/>
                <a:cs typeface="Arial"/>
              </a:rPr>
              <a:t> </a:t>
            </a:r>
            <a:r>
              <a:rPr sz="1100" spc="5" dirty="0">
                <a:solidFill>
                  <a:srgbClr val="58595B"/>
                </a:solidFill>
                <a:latin typeface="Arial"/>
                <a:cs typeface="Arial"/>
              </a:rPr>
              <a:t>people</a:t>
            </a:r>
            <a:r>
              <a:rPr sz="1100" spc="-95" dirty="0">
                <a:solidFill>
                  <a:srgbClr val="58595B"/>
                </a:solidFill>
                <a:latin typeface="Arial"/>
                <a:cs typeface="Arial"/>
              </a:rPr>
              <a:t> </a:t>
            </a:r>
            <a:r>
              <a:rPr sz="1100" spc="-15" dirty="0">
                <a:solidFill>
                  <a:srgbClr val="58595B"/>
                </a:solidFill>
                <a:latin typeface="Arial"/>
                <a:cs typeface="Arial"/>
              </a:rPr>
              <a:t>first.</a:t>
            </a:r>
            <a:endParaRPr sz="1100">
              <a:latin typeface="Arial"/>
              <a:cs typeface="Arial"/>
            </a:endParaRPr>
          </a:p>
        </p:txBody>
      </p:sp>
      <p:sp>
        <p:nvSpPr>
          <p:cNvPr id="15" name="object 15"/>
          <p:cNvSpPr/>
          <p:nvPr/>
        </p:nvSpPr>
        <p:spPr>
          <a:xfrm>
            <a:off x="2517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6" name="object 16"/>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95" dirty="0">
                <a:solidFill>
                  <a:srgbClr val="E2E3E4"/>
                </a:solidFill>
                <a:latin typeface="Arial"/>
                <a:cs typeface="Arial"/>
              </a:rPr>
              <a:t> </a:t>
            </a:r>
            <a:r>
              <a:rPr sz="1400" spc="-15" dirty="0">
                <a:solidFill>
                  <a:srgbClr val="E2E3E4"/>
                </a:solidFill>
                <a:latin typeface="Arial"/>
                <a:cs typeface="Arial"/>
              </a:rPr>
              <a:t>provide</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leadership,</a:t>
            </a:r>
            <a:r>
              <a:rPr sz="1400" spc="-95" dirty="0">
                <a:solidFill>
                  <a:srgbClr val="E2E3E4"/>
                </a:solidFill>
                <a:latin typeface="Arial"/>
                <a:cs typeface="Arial"/>
              </a:rPr>
              <a:t> </a:t>
            </a:r>
            <a:r>
              <a:rPr sz="1400" spc="-5" dirty="0">
                <a:solidFill>
                  <a:srgbClr val="E2E3E4"/>
                </a:solidFill>
                <a:latin typeface="Arial"/>
                <a:cs typeface="Arial"/>
              </a:rPr>
              <a:t>direction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vision  </a:t>
            </a:r>
            <a:r>
              <a:rPr sz="1400" spc="-10" dirty="0">
                <a:solidFill>
                  <a:srgbClr val="E2E3E4"/>
                </a:solidFill>
                <a:latin typeface="Arial"/>
                <a:cs typeface="Arial"/>
              </a:rPr>
              <a:t>with</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strategy</a:t>
            </a:r>
            <a:r>
              <a:rPr sz="1400" spc="-100" dirty="0">
                <a:solidFill>
                  <a:srgbClr val="E2E3E4"/>
                </a:solidFill>
                <a:latin typeface="Arial"/>
                <a:cs typeface="Arial"/>
              </a:rPr>
              <a:t> </a:t>
            </a:r>
            <a:r>
              <a:rPr sz="1400" spc="10" dirty="0">
                <a:solidFill>
                  <a:srgbClr val="E2E3E4"/>
                </a:solidFill>
                <a:latin typeface="Arial"/>
                <a:cs typeface="Arial"/>
              </a:rPr>
              <a:t>of</a:t>
            </a:r>
            <a:r>
              <a:rPr sz="1400" spc="-100" dirty="0">
                <a:solidFill>
                  <a:srgbClr val="E2E3E4"/>
                </a:solidFill>
                <a:latin typeface="Arial"/>
                <a:cs typeface="Arial"/>
              </a:rPr>
              <a:t> </a:t>
            </a:r>
            <a:r>
              <a:rPr sz="1400" spc="-15" dirty="0">
                <a:solidFill>
                  <a:srgbClr val="E2E3E4"/>
                </a:solidFill>
                <a:latin typeface="Arial"/>
                <a:cs typeface="Arial"/>
              </a:rPr>
              <a:t>empowering</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endParaRPr sz="1400">
              <a:latin typeface="Arial"/>
              <a:cs typeface="Arial"/>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484567" y="3093550"/>
            <a:ext cx="4598035" cy="367030"/>
          </a:xfrm>
          <a:prstGeom prst="rect">
            <a:avLst/>
          </a:prstGeom>
        </p:spPr>
        <p:txBody>
          <a:bodyPr vert="horz" wrap="square" lIns="0" tIns="0" rIns="0" bIns="0" rtlCol="0">
            <a:spAutoFit/>
          </a:bodyPr>
          <a:lstStyle/>
          <a:p>
            <a:pPr marL="12700">
              <a:lnSpc>
                <a:spcPct val="100000"/>
              </a:lnSpc>
              <a:tabLst>
                <a:tab pos="1543050" algn="l"/>
              </a:tabLst>
            </a:pPr>
            <a:r>
              <a:rPr sz="2300" spc="-55" dirty="0">
                <a:solidFill>
                  <a:srgbClr val="E2E3E4"/>
                </a:solidFill>
                <a:latin typeface="Cambria"/>
                <a:cs typeface="Cambria"/>
              </a:rPr>
              <a:t>We</a:t>
            </a:r>
            <a:r>
              <a:rPr sz="2300" spc="-65" dirty="0">
                <a:solidFill>
                  <a:srgbClr val="E2E3E4"/>
                </a:solidFill>
                <a:latin typeface="Cambria"/>
                <a:cs typeface="Cambria"/>
              </a:rPr>
              <a:t> </a:t>
            </a:r>
            <a:r>
              <a:rPr sz="2300" spc="-60" dirty="0">
                <a:solidFill>
                  <a:srgbClr val="E2E3E4"/>
                </a:solidFill>
                <a:latin typeface="Cambria"/>
                <a:cs typeface="Cambria"/>
              </a:rPr>
              <a:t>deliver:	</a:t>
            </a:r>
            <a:r>
              <a:rPr sz="2300" spc="-30" dirty="0">
                <a:solidFill>
                  <a:srgbClr val="D71920"/>
                </a:solidFill>
                <a:latin typeface="Cambria"/>
                <a:cs typeface="Cambria"/>
              </a:rPr>
              <a:t>People </a:t>
            </a:r>
            <a:r>
              <a:rPr sz="2300" spc="-240" dirty="0">
                <a:solidFill>
                  <a:srgbClr val="C9CACC"/>
                </a:solidFill>
                <a:latin typeface="Cambria"/>
                <a:cs typeface="Cambria"/>
              </a:rPr>
              <a:t>|  </a:t>
            </a:r>
            <a:r>
              <a:rPr sz="2300" spc="-20" dirty="0">
                <a:solidFill>
                  <a:srgbClr val="D71920"/>
                </a:solidFill>
                <a:latin typeface="Cambria"/>
                <a:cs typeface="Cambria"/>
              </a:rPr>
              <a:t>Capital </a:t>
            </a:r>
            <a:r>
              <a:rPr sz="2300" spc="-240" dirty="0">
                <a:solidFill>
                  <a:srgbClr val="C9CACC"/>
                </a:solidFill>
                <a:latin typeface="Cambria"/>
                <a:cs typeface="Cambria"/>
              </a:rPr>
              <a:t>|</a:t>
            </a:r>
            <a:r>
              <a:rPr sz="2300" spc="-305" dirty="0">
                <a:solidFill>
                  <a:srgbClr val="C9CACC"/>
                </a:solidFill>
                <a:latin typeface="Cambria"/>
                <a:cs typeface="Cambria"/>
              </a:rPr>
              <a:t> </a:t>
            </a:r>
            <a:r>
              <a:rPr sz="2300" spc="-35" dirty="0">
                <a:solidFill>
                  <a:srgbClr val="D71920"/>
                </a:solidFill>
                <a:latin typeface="Cambria"/>
                <a:cs typeface="Cambria"/>
              </a:rPr>
              <a:t>Strategy</a:t>
            </a:r>
            <a:endParaRPr sz="2300">
              <a:latin typeface="Cambria"/>
              <a:cs typeface="Cambria"/>
            </a:endParaRPr>
          </a:p>
        </p:txBody>
      </p:sp>
      <p:sp>
        <p:nvSpPr>
          <p:cNvPr id="10" name="object 10"/>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txBox="1"/>
          <p:nvPr/>
        </p:nvSpPr>
        <p:spPr>
          <a:xfrm>
            <a:off x="3195490" y="3937203"/>
            <a:ext cx="1241425" cy="607695"/>
          </a:xfrm>
          <a:prstGeom prst="rect">
            <a:avLst/>
          </a:prstGeom>
        </p:spPr>
        <p:txBody>
          <a:bodyPr vert="horz" wrap="square" lIns="0" tIns="0" rIns="0" bIns="0" rtlCol="0">
            <a:spAutoFit/>
          </a:bodyPr>
          <a:lstStyle/>
          <a:p>
            <a:pPr marL="12700" marR="5080">
              <a:lnSpc>
                <a:spcPct val="113599"/>
              </a:lnSpc>
            </a:pPr>
            <a:r>
              <a:rPr sz="1100" spc="-30" dirty="0">
                <a:solidFill>
                  <a:srgbClr val="58595B"/>
                </a:solidFill>
                <a:latin typeface="Arial"/>
                <a:cs typeface="Arial"/>
              </a:rPr>
              <a:t>The financial </a:t>
            </a:r>
            <a:r>
              <a:rPr sz="1100" spc="-15" dirty="0">
                <a:solidFill>
                  <a:srgbClr val="58595B"/>
                </a:solidFill>
                <a:latin typeface="Arial"/>
                <a:cs typeface="Arial"/>
              </a:rPr>
              <a:t>and  </a:t>
            </a:r>
            <a:r>
              <a:rPr sz="1100" spc="-25" dirty="0">
                <a:solidFill>
                  <a:srgbClr val="58595B"/>
                </a:solidFill>
                <a:latin typeface="Arial"/>
                <a:cs typeface="Arial"/>
              </a:rPr>
              <a:t>personal </a:t>
            </a:r>
            <a:r>
              <a:rPr sz="1100" spc="-20" dirty="0">
                <a:solidFill>
                  <a:srgbClr val="58595B"/>
                </a:solidFill>
                <a:latin typeface="Arial"/>
                <a:cs typeface="Arial"/>
              </a:rPr>
              <a:t>investment  </a:t>
            </a:r>
            <a:r>
              <a:rPr sz="1100" spc="-10" dirty="0">
                <a:solidFill>
                  <a:srgbClr val="58595B"/>
                </a:solidFill>
                <a:latin typeface="Arial"/>
                <a:cs typeface="Arial"/>
              </a:rPr>
              <a:t>required </a:t>
            </a:r>
            <a:r>
              <a:rPr sz="1100" spc="30" dirty="0">
                <a:solidFill>
                  <a:srgbClr val="58595B"/>
                </a:solidFill>
                <a:latin typeface="Arial"/>
                <a:cs typeface="Arial"/>
              </a:rPr>
              <a:t>to</a:t>
            </a:r>
            <a:r>
              <a:rPr sz="1100" spc="-190" dirty="0">
                <a:solidFill>
                  <a:srgbClr val="58595B"/>
                </a:solidFill>
                <a:latin typeface="Arial"/>
                <a:cs typeface="Arial"/>
              </a:rPr>
              <a:t> </a:t>
            </a:r>
            <a:r>
              <a:rPr sz="1100" spc="-40" dirty="0">
                <a:solidFill>
                  <a:srgbClr val="58595B"/>
                </a:solidFill>
                <a:latin typeface="Arial"/>
                <a:cs typeface="Arial"/>
              </a:rPr>
              <a:t>succeed.</a:t>
            </a:r>
            <a:endParaRPr sz="1100">
              <a:latin typeface="Arial"/>
              <a:cs typeface="Arial"/>
            </a:endParaRPr>
          </a:p>
        </p:txBody>
      </p:sp>
      <p:sp>
        <p:nvSpPr>
          <p:cNvPr id="13" name="object 13"/>
          <p:cNvSpPr/>
          <p:nvPr/>
        </p:nvSpPr>
        <p:spPr>
          <a:xfrm>
            <a:off x="3129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4" name="object 14"/>
          <p:cNvSpPr txBox="1"/>
          <p:nvPr/>
        </p:nvSpPr>
        <p:spPr>
          <a:xfrm>
            <a:off x="1054700" y="3937203"/>
            <a:ext cx="1343025" cy="607695"/>
          </a:xfrm>
          <a:prstGeom prst="rect">
            <a:avLst/>
          </a:prstGeom>
        </p:spPr>
        <p:txBody>
          <a:bodyPr vert="horz" wrap="square" lIns="0" tIns="0" rIns="0" bIns="0" rtlCol="0">
            <a:spAutoFit/>
          </a:bodyPr>
          <a:lstStyle/>
          <a:p>
            <a:pPr marL="12700" marR="5080" indent="542290" algn="just">
              <a:lnSpc>
                <a:spcPct val="113599"/>
              </a:lnSpc>
            </a:pPr>
            <a:r>
              <a:rPr sz="1100" spc="5" dirty="0">
                <a:solidFill>
                  <a:srgbClr val="58595B"/>
                </a:solidFill>
                <a:latin typeface="Arial"/>
                <a:cs typeface="Arial"/>
              </a:rPr>
              <a:t>Our</a:t>
            </a:r>
            <a:r>
              <a:rPr sz="1100" spc="-140" dirty="0">
                <a:solidFill>
                  <a:srgbClr val="58595B"/>
                </a:solidFill>
                <a:latin typeface="Arial"/>
                <a:cs typeface="Arial"/>
              </a:rPr>
              <a:t> </a:t>
            </a:r>
            <a:r>
              <a:rPr sz="1100" spc="-35" dirty="0">
                <a:solidFill>
                  <a:srgbClr val="58595B"/>
                </a:solidFill>
                <a:latin typeface="Arial"/>
                <a:cs typeface="Arial"/>
              </a:rPr>
              <a:t>acumen,  </a:t>
            </a:r>
            <a:r>
              <a:rPr sz="1100" spc="-20" dirty="0">
                <a:solidFill>
                  <a:srgbClr val="58595B"/>
                </a:solidFill>
                <a:latin typeface="Arial"/>
                <a:cs typeface="Arial"/>
              </a:rPr>
              <a:t>leadership </a:t>
            </a:r>
            <a:r>
              <a:rPr sz="1100" spc="-15" dirty="0">
                <a:solidFill>
                  <a:srgbClr val="58595B"/>
                </a:solidFill>
                <a:latin typeface="Arial"/>
                <a:cs typeface="Arial"/>
              </a:rPr>
              <a:t>and</a:t>
            </a:r>
            <a:r>
              <a:rPr sz="1100" spc="-210" dirty="0">
                <a:solidFill>
                  <a:srgbClr val="58595B"/>
                </a:solidFill>
                <a:latin typeface="Arial"/>
                <a:cs typeface="Arial"/>
              </a:rPr>
              <a:t> </a:t>
            </a:r>
            <a:r>
              <a:rPr sz="1100" spc="-15" dirty="0">
                <a:solidFill>
                  <a:srgbClr val="58595B"/>
                </a:solidFill>
                <a:latin typeface="Arial"/>
                <a:cs typeface="Arial"/>
              </a:rPr>
              <a:t>culture  </a:t>
            </a:r>
            <a:r>
              <a:rPr sz="1100" dirty="0">
                <a:solidFill>
                  <a:srgbClr val="58595B"/>
                </a:solidFill>
                <a:latin typeface="Arial"/>
                <a:cs typeface="Arial"/>
              </a:rPr>
              <a:t>that</a:t>
            </a:r>
            <a:r>
              <a:rPr sz="1100" spc="-95" dirty="0">
                <a:solidFill>
                  <a:srgbClr val="58595B"/>
                </a:solidFill>
                <a:latin typeface="Arial"/>
                <a:cs typeface="Arial"/>
              </a:rPr>
              <a:t> </a:t>
            </a:r>
            <a:r>
              <a:rPr sz="1100" spc="-5" dirty="0">
                <a:solidFill>
                  <a:srgbClr val="58595B"/>
                </a:solidFill>
                <a:latin typeface="Arial"/>
                <a:cs typeface="Arial"/>
              </a:rPr>
              <a:t>puts</a:t>
            </a:r>
            <a:r>
              <a:rPr sz="1100" spc="-95" dirty="0">
                <a:solidFill>
                  <a:srgbClr val="58595B"/>
                </a:solidFill>
                <a:latin typeface="Arial"/>
                <a:cs typeface="Arial"/>
              </a:rPr>
              <a:t> </a:t>
            </a:r>
            <a:r>
              <a:rPr sz="1100" spc="5" dirty="0">
                <a:solidFill>
                  <a:srgbClr val="58595B"/>
                </a:solidFill>
                <a:latin typeface="Arial"/>
                <a:cs typeface="Arial"/>
              </a:rPr>
              <a:t>people</a:t>
            </a:r>
            <a:r>
              <a:rPr sz="1100" spc="-95" dirty="0">
                <a:solidFill>
                  <a:srgbClr val="58595B"/>
                </a:solidFill>
                <a:latin typeface="Arial"/>
                <a:cs typeface="Arial"/>
              </a:rPr>
              <a:t> </a:t>
            </a:r>
            <a:r>
              <a:rPr sz="1100" spc="-15" dirty="0">
                <a:solidFill>
                  <a:srgbClr val="58595B"/>
                </a:solidFill>
                <a:latin typeface="Arial"/>
                <a:cs typeface="Arial"/>
              </a:rPr>
              <a:t>first.</a:t>
            </a:r>
            <a:endParaRPr sz="1100">
              <a:latin typeface="Arial"/>
              <a:cs typeface="Arial"/>
            </a:endParaRPr>
          </a:p>
        </p:txBody>
      </p:sp>
      <p:sp>
        <p:nvSpPr>
          <p:cNvPr id="15" name="object 15"/>
          <p:cNvSpPr/>
          <p:nvPr/>
        </p:nvSpPr>
        <p:spPr>
          <a:xfrm>
            <a:off x="2517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6" name="object 16"/>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95" dirty="0">
                <a:solidFill>
                  <a:srgbClr val="E2E3E4"/>
                </a:solidFill>
                <a:latin typeface="Arial"/>
                <a:cs typeface="Arial"/>
              </a:rPr>
              <a:t> </a:t>
            </a:r>
            <a:r>
              <a:rPr sz="1400" spc="-15" dirty="0">
                <a:solidFill>
                  <a:srgbClr val="E2E3E4"/>
                </a:solidFill>
                <a:latin typeface="Arial"/>
                <a:cs typeface="Arial"/>
              </a:rPr>
              <a:t>provide</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leadership,</a:t>
            </a:r>
            <a:r>
              <a:rPr sz="1400" spc="-95" dirty="0">
                <a:solidFill>
                  <a:srgbClr val="E2E3E4"/>
                </a:solidFill>
                <a:latin typeface="Arial"/>
                <a:cs typeface="Arial"/>
              </a:rPr>
              <a:t> </a:t>
            </a:r>
            <a:r>
              <a:rPr sz="1400" spc="-5" dirty="0">
                <a:solidFill>
                  <a:srgbClr val="E2E3E4"/>
                </a:solidFill>
                <a:latin typeface="Arial"/>
                <a:cs typeface="Arial"/>
              </a:rPr>
              <a:t>direction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vision  </a:t>
            </a:r>
            <a:r>
              <a:rPr sz="1400" spc="-10" dirty="0">
                <a:solidFill>
                  <a:srgbClr val="E2E3E4"/>
                </a:solidFill>
                <a:latin typeface="Arial"/>
                <a:cs typeface="Arial"/>
              </a:rPr>
              <a:t>with</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strategy</a:t>
            </a:r>
            <a:r>
              <a:rPr sz="1400" spc="-100" dirty="0">
                <a:solidFill>
                  <a:srgbClr val="E2E3E4"/>
                </a:solidFill>
                <a:latin typeface="Arial"/>
                <a:cs typeface="Arial"/>
              </a:rPr>
              <a:t> </a:t>
            </a:r>
            <a:r>
              <a:rPr sz="1400" spc="10" dirty="0">
                <a:solidFill>
                  <a:srgbClr val="E2E3E4"/>
                </a:solidFill>
                <a:latin typeface="Arial"/>
                <a:cs typeface="Arial"/>
              </a:rPr>
              <a:t>of</a:t>
            </a:r>
            <a:r>
              <a:rPr sz="1400" spc="-100" dirty="0">
                <a:solidFill>
                  <a:srgbClr val="E2E3E4"/>
                </a:solidFill>
                <a:latin typeface="Arial"/>
                <a:cs typeface="Arial"/>
              </a:rPr>
              <a:t> </a:t>
            </a:r>
            <a:r>
              <a:rPr sz="1400" spc="-15" dirty="0">
                <a:solidFill>
                  <a:srgbClr val="E2E3E4"/>
                </a:solidFill>
                <a:latin typeface="Arial"/>
                <a:cs typeface="Arial"/>
              </a:rPr>
              <a:t>empowering</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endParaRPr sz="1400">
              <a:latin typeface="Arial"/>
              <a:cs typeface="Arial"/>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48994"/>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wo</a:t>
            </a:r>
            <a:r>
              <a:rPr sz="1200" spc="-50" dirty="0">
                <a:solidFill>
                  <a:srgbClr val="B8BABC"/>
                </a:solidFill>
                <a:latin typeface="Arial"/>
                <a:cs typeface="Arial"/>
              </a:rPr>
              <a:t>r</a:t>
            </a:r>
            <a:r>
              <a:rPr sz="1200" spc="-25" dirty="0">
                <a:solidFill>
                  <a:srgbClr val="B8BABC"/>
                </a:solidFill>
                <a:latin typeface="Arial"/>
                <a:cs typeface="Arial"/>
              </a:rPr>
              <a:t>dscout™</a:t>
            </a:r>
            <a:endParaRPr sz="1200">
              <a:latin typeface="Arial"/>
              <a:cs typeface="Arial"/>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146819" y="2731113"/>
            <a:ext cx="132715" cy="85725"/>
          </a:xfrm>
          <a:custGeom>
            <a:avLst/>
            <a:gdLst/>
            <a:ahLst/>
            <a:cxnLst/>
            <a:rect l="l" t="t" r="r" b="b"/>
            <a:pathLst>
              <a:path w="132715" h="85725">
                <a:moveTo>
                  <a:pt x="24764" y="0"/>
                </a:moveTo>
                <a:lnTo>
                  <a:pt x="0" y="0"/>
                </a:lnTo>
                <a:lnTo>
                  <a:pt x="27076" y="85356"/>
                </a:lnTo>
                <a:lnTo>
                  <a:pt x="51346" y="85356"/>
                </a:lnTo>
                <a:lnTo>
                  <a:pt x="58290" y="57950"/>
                </a:lnTo>
                <a:lnTo>
                  <a:pt x="40436" y="57950"/>
                </a:lnTo>
                <a:lnTo>
                  <a:pt x="24764" y="0"/>
                </a:lnTo>
                <a:close/>
              </a:path>
              <a:path w="132715" h="85725">
                <a:moveTo>
                  <a:pt x="84812" y="28067"/>
                </a:moveTo>
                <a:lnTo>
                  <a:pt x="66205" y="28067"/>
                </a:lnTo>
                <a:lnTo>
                  <a:pt x="81394" y="85356"/>
                </a:lnTo>
                <a:lnTo>
                  <a:pt x="105486" y="85356"/>
                </a:lnTo>
                <a:lnTo>
                  <a:pt x="114183" y="57785"/>
                </a:lnTo>
                <a:lnTo>
                  <a:pt x="92278" y="57785"/>
                </a:lnTo>
                <a:lnTo>
                  <a:pt x="84812" y="28067"/>
                </a:lnTo>
                <a:close/>
              </a:path>
              <a:path w="132715" h="85725">
                <a:moveTo>
                  <a:pt x="77762" y="0"/>
                </a:moveTo>
                <a:lnTo>
                  <a:pt x="54978" y="0"/>
                </a:lnTo>
                <a:lnTo>
                  <a:pt x="40779" y="57950"/>
                </a:lnTo>
                <a:lnTo>
                  <a:pt x="58290" y="57950"/>
                </a:lnTo>
                <a:lnTo>
                  <a:pt x="65862" y="28067"/>
                </a:lnTo>
                <a:lnTo>
                  <a:pt x="84812" y="28067"/>
                </a:lnTo>
                <a:lnTo>
                  <a:pt x="77762" y="0"/>
                </a:lnTo>
                <a:close/>
              </a:path>
              <a:path w="132715" h="85725">
                <a:moveTo>
                  <a:pt x="132410" y="0"/>
                </a:moveTo>
                <a:lnTo>
                  <a:pt x="108305" y="0"/>
                </a:lnTo>
                <a:lnTo>
                  <a:pt x="92621" y="57785"/>
                </a:lnTo>
                <a:lnTo>
                  <a:pt x="114183" y="57785"/>
                </a:lnTo>
                <a:lnTo>
                  <a:pt x="132410" y="0"/>
                </a:lnTo>
                <a:close/>
              </a:path>
            </a:pathLst>
          </a:custGeom>
          <a:solidFill>
            <a:srgbClr val="FFFFFF"/>
          </a:solidFill>
        </p:spPr>
        <p:txBody>
          <a:bodyPr wrap="square" lIns="0" tIns="0" rIns="0" bIns="0" rtlCol="0"/>
          <a:lstStyle/>
          <a:p>
            <a:endParaRPr/>
          </a:p>
        </p:txBody>
      </p:sp>
      <p:sp>
        <p:nvSpPr>
          <p:cNvPr id="8" name="object 8"/>
          <p:cNvSpPr/>
          <p:nvPr/>
        </p:nvSpPr>
        <p:spPr>
          <a:xfrm>
            <a:off x="9287276" y="2710360"/>
            <a:ext cx="41275" cy="44450"/>
          </a:xfrm>
          <a:custGeom>
            <a:avLst/>
            <a:gdLst/>
            <a:ahLst/>
            <a:cxnLst/>
            <a:rect l="l" t="t" r="r" b="b"/>
            <a:pathLst>
              <a:path w="41275" h="44450">
                <a:moveTo>
                  <a:pt x="23812" y="0"/>
                </a:moveTo>
                <a:lnTo>
                  <a:pt x="17132" y="0"/>
                </a:lnTo>
                <a:lnTo>
                  <a:pt x="14198" y="558"/>
                </a:lnTo>
                <a:lnTo>
                  <a:pt x="0" y="18973"/>
                </a:lnTo>
                <a:lnTo>
                  <a:pt x="0" y="25158"/>
                </a:lnTo>
                <a:lnTo>
                  <a:pt x="17132" y="43967"/>
                </a:lnTo>
                <a:lnTo>
                  <a:pt x="23812" y="43967"/>
                </a:lnTo>
                <a:lnTo>
                  <a:pt x="26758" y="43408"/>
                </a:lnTo>
                <a:lnTo>
                  <a:pt x="31813" y="41198"/>
                </a:lnTo>
                <a:lnTo>
                  <a:pt x="33947" y="39649"/>
                </a:lnTo>
                <a:lnTo>
                  <a:pt x="35421" y="37947"/>
                </a:lnTo>
                <a:lnTo>
                  <a:pt x="18656" y="37947"/>
                </a:lnTo>
                <a:lnTo>
                  <a:pt x="16954" y="37591"/>
                </a:lnTo>
                <a:lnTo>
                  <a:pt x="7408" y="25158"/>
                </a:lnTo>
                <a:lnTo>
                  <a:pt x="7410" y="18973"/>
                </a:lnTo>
                <a:lnTo>
                  <a:pt x="18656" y="6108"/>
                </a:lnTo>
                <a:lnTo>
                  <a:pt x="35436" y="6108"/>
                </a:lnTo>
                <a:lnTo>
                  <a:pt x="33947" y="4406"/>
                </a:lnTo>
                <a:lnTo>
                  <a:pt x="31813" y="2844"/>
                </a:lnTo>
                <a:lnTo>
                  <a:pt x="26758" y="558"/>
                </a:lnTo>
                <a:lnTo>
                  <a:pt x="23812" y="0"/>
                </a:lnTo>
                <a:close/>
              </a:path>
              <a:path w="41275" h="44450">
                <a:moveTo>
                  <a:pt x="35436" y="6108"/>
                </a:moveTo>
                <a:lnTo>
                  <a:pt x="22237" y="6108"/>
                </a:lnTo>
                <a:lnTo>
                  <a:pt x="23939" y="6451"/>
                </a:lnTo>
                <a:lnTo>
                  <a:pt x="27139" y="7873"/>
                </a:lnTo>
                <a:lnTo>
                  <a:pt x="33475" y="25158"/>
                </a:lnTo>
                <a:lnTo>
                  <a:pt x="33223" y="26885"/>
                </a:lnTo>
                <a:lnTo>
                  <a:pt x="22237" y="37947"/>
                </a:lnTo>
                <a:lnTo>
                  <a:pt x="35421" y="37947"/>
                </a:lnTo>
                <a:lnTo>
                  <a:pt x="37414" y="35686"/>
                </a:lnTo>
                <a:lnTo>
                  <a:pt x="38722" y="33350"/>
                </a:lnTo>
                <a:lnTo>
                  <a:pt x="40449" y="28041"/>
                </a:lnTo>
                <a:lnTo>
                  <a:pt x="40881" y="25158"/>
                </a:lnTo>
                <a:lnTo>
                  <a:pt x="40881" y="18973"/>
                </a:lnTo>
                <a:lnTo>
                  <a:pt x="40449" y="16078"/>
                </a:lnTo>
                <a:lnTo>
                  <a:pt x="38722" y="10706"/>
                </a:lnTo>
                <a:lnTo>
                  <a:pt x="37414" y="8369"/>
                </a:lnTo>
                <a:lnTo>
                  <a:pt x="35436" y="6108"/>
                </a:lnTo>
                <a:close/>
              </a:path>
            </a:pathLst>
          </a:custGeom>
          <a:solidFill>
            <a:srgbClr val="FFFFFF"/>
          </a:solidFill>
        </p:spPr>
        <p:txBody>
          <a:bodyPr wrap="square" lIns="0" tIns="0" rIns="0" bIns="0" rtlCol="0"/>
          <a:lstStyle/>
          <a:p>
            <a:endParaRPr/>
          </a:p>
        </p:txBody>
      </p:sp>
      <p:sp>
        <p:nvSpPr>
          <p:cNvPr id="9" name="object 9"/>
          <p:cNvSpPr txBox="1"/>
          <p:nvPr/>
        </p:nvSpPr>
        <p:spPr>
          <a:xfrm>
            <a:off x="347299" y="340052"/>
            <a:ext cx="8187055" cy="3676015"/>
          </a:xfrm>
          <a:prstGeom prst="rect">
            <a:avLst/>
          </a:prstGeom>
        </p:spPr>
        <p:txBody>
          <a:bodyPr vert="horz" wrap="square" lIns="0" tIns="0" rIns="0" bIns="0" rtlCol="0">
            <a:spAutoFit/>
          </a:bodyPr>
          <a:lstStyle/>
          <a:p>
            <a:pPr marL="12700" marR="5080" algn="just">
              <a:lnSpc>
                <a:spcPct val="107700"/>
              </a:lnSpc>
            </a:pPr>
            <a:r>
              <a:rPr sz="1700" spc="-20" dirty="0">
                <a:solidFill>
                  <a:srgbClr val="C9CACC"/>
                </a:solidFill>
                <a:latin typeface="Arial"/>
                <a:cs typeface="Arial"/>
              </a:rPr>
              <a:t>international, </a:t>
            </a:r>
            <a:r>
              <a:rPr sz="1700" spc="20" dirty="0">
                <a:solidFill>
                  <a:srgbClr val="C9CACC"/>
                </a:solidFill>
                <a:latin typeface="Arial"/>
                <a:cs typeface="Arial"/>
              </a:rPr>
              <a:t>big, </a:t>
            </a:r>
            <a:r>
              <a:rPr sz="1700" spc="-20" dirty="0">
                <a:solidFill>
                  <a:srgbClr val="D71920"/>
                </a:solidFill>
                <a:latin typeface="Arial"/>
                <a:cs typeface="Arial"/>
              </a:rPr>
              <a:t>solid</a:t>
            </a:r>
            <a:r>
              <a:rPr sz="1700" spc="-20" dirty="0">
                <a:solidFill>
                  <a:srgbClr val="C9CACC"/>
                </a:solidFill>
                <a:latin typeface="Arial"/>
                <a:cs typeface="Arial"/>
              </a:rPr>
              <a:t>, </a:t>
            </a:r>
            <a:r>
              <a:rPr sz="1700" spc="-40" dirty="0">
                <a:solidFill>
                  <a:srgbClr val="C9CACC"/>
                </a:solidFill>
                <a:latin typeface="Arial"/>
                <a:cs typeface="Arial"/>
              </a:rPr>
              <a:t>impressive, </a:t>
            </a:r>
            <a:r>
              <a:rPr sz="1700" dirty="0">
                <a:solidFill>
                  <a:srgbClr val="C9CACC"/>
                </a:solidFill>
                <a:latin typeface="Arial"/>
                <a:cs typeface="Arial"/>
              </a:rPr>
              <a:t>low </a:t>
            </a:r>
            <a:r>
              <a:rPr sz="1700" spc="-90" dirty="0">
                <a:solidFill>
                  <a:srgbClr val="C9CACC"/>
                </a:solidFill>
                <a:latin typeface="Arial"/>
                <a:cs typeface="Arial"/>
              </a:rPr>
              <a:t>key, </a:t>
            </a:r>
            <a:r>
              <a:rPr sz="1700" spc="10" dirty="0">
                <a:solidFill>
                  <a:srgbClr val="C9CACC"/>
                </a:solidFill>
                <a:latin typeface="Arial"/>
                <a:cs typeface="Arial"/>
              </a:rPr>
              <a:t>tier </a:t>
            </a:r>
            <a:r>
              <a:rPr sz="1700" spc="-70" dirty="0">
                <a:solidFill>
                  <a:srgbClr val="C9CACC"/>
                </a:solidFill>
                <a:latin typeface="Arial"/>
                <a:cs typeface="Arial"/>
              </a:rPr>
              <a:t>2, </a:t>
            </a:r>
            <a:r>
              <a:rPr sz="1700" spc="-20" dirty="0">
                <a:solidFill>
                  <a:srgbClr val="D71920"/>
                </a:solidFill>
                <a:latin typeface="Arial"/>
                <a:cs typeface="Arial"/>
              </a:rPr>
              <a:t>mystique</a:t>
            </a:r>
            <a:r>
              <a:rPr sz="1700" spc="-20" dirty="0">
                <a:solidFill>
                  <a:srgbClr val="C9CACC"/>
                </a:solidFill>
                <a:latin typeface="Arial"/>
                <a:cs typeface="Arial"/>
              </a:rPr>
              <a:t>, </a:t>
            </a:r>
            <a:r>
              <a:rPr sz="1700" spc="-10" dirty="0">
                <a:solidFill>
                  <a:srgbClr val="C9CACC"/>
                </a:solidFill>
                <a:latin typeface="Arial"/>
                <a:cs typeface="Arial"/>
              </a:rPr>
              <a:t>consolidated, </a:t>
            </a:r>
            <a:r>
              <a:rPr sz="1700" spc="-20" dirty="0">
                <a:solidFill>
                  <a:srgbClr val="C9CACC"/>
                </a:solidFill>
                <a:latin typeface="Arial"/>
                <a:cs typeface="Arial"/>
              </a:rPr>
              <a:t>capable,  </a:t>
            </a:r>
            <a:r>
              <a:rPr sz="1700" spc="-5" dirty="0">
                <a:solidFill>
                  <a:srgbClr val="C9CACC"/>
                </a:solidFill>
                <a:latin typeface="Arial"/>
                <a:cs typeface="Arial"/>
              </a:rPr>
              <a:t>network,</a:t>
            </a:r>
            <a:r>
              <a:rPr sz="1700" spc="-170" dirty="0">
                <a:solidFill>
                  <a:srgbClr val="C9CACC"/>
                </a:solidFill>
                <a:latin typeface="Arial"/>
                <a:cs typeface="Arial"/>
              </a:rPr>
              <a:t> </a:t>
            </a:r>
            <a:r>
              <a:rPr sz="1700" spc="-25" dirty="0">
                <a:solidFill>
                  <a:srgbClr val="D71920"/>
                </a:solidFill>
                <a:latin typeface="Arial"/>
                <a:cs typeface="Arial"/>
              </a:rPr>
              <a:t>smart</a:t>
            </a:r>
            <a:r>
              <a:rPr sz="1700" spc="-25" dirty="0">
                <a:solidFill>
                  <a:srgbClr val="C9CACC"/>
                </a:solidFill>
                <a:latin typeface="Arial"/>
                <a:cs typeface="Arial"/>
              </a:rPr>
              <a:t>,</a:t>
            </a:r>
            <a:r>
              <a:rPr sz="1700" spc="-170" dirty="0">
                <a:solidFill>
                  <a:srgbClr val="C9CACC"/>
                </a:solidFill>
                <a:latin typeface="Arial"/>
                <a:cs typeface="Arial"/>
              </a:rPr>
              <a:t> </a:t>
            </a:r>
            <a:r>
              <a:rPr sz="1700" spc="-25" dirty="0">
                <a:solidFill>
                  <a:srgbClr val="C9CACC"/>
                </a:solidFill>
                <a:latin typeface="Arial"/>
                <a:cs typeface="Arial"/>
              </a:rPr>
              <a:t>agile,</a:t>
            </a:r>
            <a:r>
              <a:rPr sz="1700" spc="-170" dirty="0">
                <a:solidFill>
                  <a:srgbClr val="C9CACC"/>
                </a:solidFill>
                <a:latin typeface="Arial"/>
                <a:cs typeface="Arial"/>
              </a:rPr>
              <a:t> </a:t>
            </a:r>
            <a:r>
              <a:rPr sz="1700" spc="-15" dirty="0">
                <a:solidFill>
                  <a:srgbClr val="C9CACC"/>
                </a:solidFill>
                <a:latin typeface="Arial"/>
                <a:cs typeface="Arial"/>
              </a:rPr>
              <a:t>young,</a:t>
            </a:r>
            <a:r>
              <a:rPr sz="1700" spc="-170" dirty="0">
                <a:solidFill>
                  <a:srgbClr val="C9CACC"/>
                </a:solidFill>
                <a:latin typeface="Arial"/>
                <a:cs typeface="Arial"/>
              </a:rPr>
              <a:t> </a:t>
            </a:r>
            <a:r>
              <a:rPr sz="1700" spc="-10" dirty="0">
                <a:solidFill>
                  <a:srgbClr val="D71920"/>
                </a:solidFill>
                <a:latin typeface="Arial"/>
                <a:cs typeface="Arial"/>
              </a:rPr>
              <a:t>energetic</a:t>
            </a:r>
            <a:r>
              <a:rPr sz="1700" spc="-10" dirty="0">
                <a:solidFill>
                  <a:srgbClr val="C9CACC"/>
                </a:solidFill>
                <a:latin typeface="Arial"/>
                <a:cs typeface="Arial"/>
              </a:rPr>
              <a:t>,</a:t>
            </a:r>
            <a:r>
              <a:rPr sz="1700" spc="-170" dirty="0">
                <a:solidFill>
                  <a:srgbClr val="C9CACC"/>
                </a:solidFill>
                <a:latin typeface="Arial"/>
                <a:cs typeface="Arial"/>
              </a:rPr>
              <a:t> </a:t>
            </a:r>
            <a:r>
              <a:rPr sz="1700" spc="-5" dirty="0">
                <a:solidFill>
                  <a:srgbClr val="C9CACC"/>
                </a:solidFill>
                <a:latin typeface="Arial"/>
                <a:cs typeface="Arial"/>
              </a:rPr>
              <a:t>give</a:t>
            </a:r>
            <a:r>
              <a:rPr sz="1700" spc="-170" dirty="0">
                <a:solidFill>
                  <a:srgbClr val="C9CACC"/>
                </a:solidFill>
                <a:latin typeface="Arial"/>
                <a:cs typeface="Arial"/>
              </a:rPr>
              <a:t> </a:t>
            </a:r>
            <a:r>
              <a:rPr sz="1700" spc="50" dirty="0">
                <a:solidFill>
                  <a:srgbClr val="C9CACC"/>
                </a:solidFill>
                <a:latin typeface="Arial"/>
                <a:cs typeface="Arial"/>
              </a:rPr>
              <a:t>it</a:t>
            </a:r>
            <a:r>
              <a:rPr sz="1700" spc="-170" dirty="0">
                <a:solidFill>
                  <a:srgbClr val="C9CACC"/>
                </a:solidFill>
                <a:latin typeface="Arial"/>
                <a:cs typeface="Arial"/>
              </a:rPr>
              <a:t> </a:t>
            </a:r>
            <a:r>
              <a:rPr sz="1700" spc="-65" dirty="0">
                <a:solidFill>
                  <a:srgbClr val="C9CACC"/>
                </a:solidFill>
                <a:latin typeface="Arial"/>
                <a:cs typeface="Arial"/>
              </a:rPr>
              <a:t>a</a:t>
            </a:r>
            <a:r>
              <a:rPr sz="1700" spc="-170" dirty="0">
                <a:solidFill>
                  <a:srgbClr val="C9CACC"/>
                </a:solidFill>
                <a:latin typeface="Arial"/>
                <a:cs typeface="Arial"/>
              </a:rPr>
              <a:t> </a:t>
            </a:r>
            <a:r>
              <a:rPr sz="1700" spc="15" dirty="0">
                <a:solidFill>
                  <a:srgbClr val="C9CACC"/>
                </a:solidFill>
                <a:latin typeface="Arial"/>
                <a:cs typeface="Arial"/>
              </a:rPr>
              <a:t>go,</a:t>
            </a:r>
            <a:r>
              <a:rPr sz="1700" spc="-170" dirty="0">
                <a:solidFill>
                  <a:srgbClr val="C9CACC"/>
                </a:solidFill>
                <a:latin typeface="Arial"/>
                <a:cs typeface="Arial"/>
              </a:rPr>
              <a:t> </a:t>
            </a:r>
            <a:r>
              <a:rPr sz="1700" spc="-15" dirty="0">
                <a:solidFill>
                  <a:srgbClr val="C9CACC"/>
                </a:solidFill>
                <a:latin typeface="Arial"/>
                <a:cs typeface="Arial"/>
              </a:rPr>
              <a:t>diversified,</a:t>
            </a:r>
            <a:r>
              <a:rPr sz="1700" spc="-170" dirty="0">
                <a:solidFill>
                  <a:srgbClr val="C9CACC"/>
                </a:solidFill>
                <a:latin typeface="Arial"/>
                <a:cs typeface="Arial"/>
              </a:rPr>
              <a:t> </a:t>
            </a:r>
            <a:r>
              <a:rPr sz="1700" spc="-40" dirty="0">
                <a:solidFill>
                  <a:srgbClr val="D71920"/>
                </a:solidFill>
                <a:latin typeface="Arial"/>
                <a:cs typeface="Arial"/>
              </a:rPr>
              <a:t>acumen</a:t>
            </a:r>
            <a:r>
              <a:rPr sz="1700" spc="-40" dirty="0">
                <a:solidFill>
                  <a:srgbClr val="C9CACC"/>
                </a:solidFill>
                <a:latin typeface="Arial"/>
                <a:cs typeface="Arial"/>
              </a:rPr>
              <a:t>,</a:t>
            </a:r>
            <a:r>
              <a:rPr sz="1700" spc="-170" dirty="0">
                <a:solidFill>
                  <a:srgbClr val="C9CACC"/>
                </a:solidFill>
                <a:latin typeface="Arial"/>
                <a:cs typeface="Arial"/>
              </a:rPr>
              <a:t> </a:t>
            </a:r>
            <a:r>
              <a:rPr sz="1700" spc="-5" dirty="0">
                <a:solidFill>
                  <a:srgbClr val="C9CACC"/>
                </a:solidFill>
                <a:latin typeface="Arial"/>
                <a:cs typeface="Arial"/>
              </a:rPr>
              <a:t>efficient,</a:t>
            </a:r>
            <a:r>
              <a:rPr sz="1700" spc="-170" dirty="0">
                <a:solidFill>
                  <a:srgbClr val="C9CACC"/>
                </a:solidFill>
                <a:latin typeface="Arial"/>
                <a:cs typeface="Arial"/>
              </a:rPr>
              <a:t> </a:t>
            </a:r>
            <a:r>
              <a:rPr sz="1700" spc="-20" dirty="0">
                <a:solidFill>
                  <a:srgbClr val="C9CACC"/>
                </a:solidFill>
                <a:latin typeface="Arial"/>
                <a:cs typeface="Arial"/>
              </a:rPr>
              <a:t>quality,  </a:t>
            </a:r>
            <a:r>
              <a:rPr sz="1700" spc="-70" dirty="0">
                <a:solidFill>
                  <a:srgbClr val="C9CACC"/>
                </a:solidFill>
                <a:latin typeface="Arial"/>
                <a:cs typeface="Arial"/>
              </a:rPr>
              <a:t>safe,</a:t>
            </a:r>
            <a:r>
              <a:rPr sz="1700" spc="-130" dirty="0">
                <a:solidFill>
                  <a:srgbClr val="C9CACC"/>
                </a:solidFill>
                <a:latin typeface="Arial"/>
                <a:cs typeface="Arial"/>
              </a:rPr>
              <a:t> </a:t>
            </a:r>
            <a:r>
              <a:rPr sz="1700" spc="-5" dirty="0">
                <a:solidFill>
                  <a:srgbClr val="C9CACC"/>
                </a:solidFill>
                <a:latin typeface="Arial"/>
                <a:cs typeface="Arial"/>
              </a:rPr>
              <a:t>compliant,</a:t>
            </a:r>
            <a:r>
              <a:rPr sz="1700" spc="-130" dirty="0">
                <a:solidFill>
                  <a:srgbClr val="C9CACC"/>
                </a:solidFill>
                <a:latin typeface="Arial"/>
                <a:cs typeface="Arial"/>
              </a:rPr>
              <a:t> </a:t>
            </a:r>
            <a:r>
              <a:rPr sz="1700" spc="-5" dirty="0">
                <a:solidFill>
                  <a:srgbClr val="C9CACC"/>
                </a:solidFill>
                <a:latin typeface="Arial"/>
                <a:cs typeface="Arial"/>
              </a:rPr>
              <a:t>integrity,</a:t>
            </a:r>
            <a:r>
              <a:rPr sz="1700" spc="-130" dirty="0">
                <a:solidFill>
                  <a:srgbClr val="C9CACC"/>
                </a:solidFill>
                <a:latin typeface="Arial"/>
                <a:cs typeface="Arial"/>
              </a:rPr>
              <a:t> </a:t>
            </a:r>
            <a:r>
              <a:rPr sz="1700" spc="-25" dirty="0">
                <a:solidFill>
                  <a:srgbClr val="C9CACC"/>
                </a:solidFill>
                <a:latin typeface="Arial"/>
                <a:cs typeface="Arial"/>
              </a:rPr>
              <a:t>reliable,</a:t>
            </a:r>
            <a:r>
              <a:rPr sz="1700" spc="-130" dirty="0">
                <a:solidFill>
                  <a:srgbClr val="C9CACC"/>
                </a:solidFill>
                <a:latin typeface="Arial"/>
                <a:cs typeface="Arial"/>
              </a:rPr>
              <a:t> </a:t>
            </a:r>
            <a:r>
              <a:rPr sz="1700" spc="-5" dirty="0">
                <a:solidFill>
                  <a:srgbClr val="D71920"/>
                </a:solidFill>
                <a:latin typeface="Arial"/>
                <a:cs typeface="Arial"/>
              </a:rPr>
              <a:t>connected</a:t>
            </a:r>
            <a:r>
              <a:rPr sz="1700" spc="-5" dirty="0">
                <a:solidFill>
                  <a:srgbClr val="C9CACC"/>
                </a:solidFill>
                <a:latin typeface="Arial"/>
                <a:cs typeface="Arial"/>
              </a:rPr>
              <a:t>,</a:t>
            </a:r>
            <a:r>
              <a:rPr sz="1700" spc="-130" dirty="0">
                <a:solidFill>
                  <a:srgbClr val="C9CACC"/>
                </a:solidFill>
                <a:latin typeface="Arial"/>
                <a:cs typeface="Arial"/>
              </a:rPr>
              <a:t> </a:t>
            </a:r>
            <a:r>
              <a:rPr sz="1700" spc="-45" dirty="0">
                <a:solidFill>
                  <a:srgbClr val="C9CACC"/>
                </a:solidFill>
                <a:latin typeface="Arial"/>
                <a:cs typeface="Arial"/>
              </a:rPr>
              <a:t>wow,</a:t>
            </a:r>
            <a:r>
              <a:rPr sz="1700" spc="-130" dirty="0">
                <a:solidFill>
                  <a:srgbClr val="C9CACC"/>
                </a:solidFill>
                <a:latin typeface="Arial"/>
                <a:cs typeface="Arial"/>
              </a:rPr>
              <a:t> </a:t>
            </a:r>
            <a:r>
              <a:rPr sz="1700" spc="5" dirty="0">
                <a:solidFill>
                  <a:srgbClr val="C9CACC"/>
                </a:solidFill>
                <a:latin typeface="Arial"/>
                <a:cs typeface="Arial"/>
              </a:rPr>
              <a:t>intriguing,</a:t>
            </a:r>
            <a:r>
              <a:rPr sz="1700" spc="-135" dirty="0">
                <a:solidFill>
                  <a:srgbClr val="C9CACC"/>
                </a:solidFill>
                <a:latin typeface="Arial"/>
                <a:cs typeface="Arial"/>
              </a:rPr>
              <a:t> </a:t>
            </a:r>
            <a:r>
              <a:rPr sz="1700" spc="-25" dirty="0">
                <a:solidFill>
                  <a:srgbClr val="C9CACC"/>
                </a:solidFill>
                <a:latin typeface="Arial"/>
                <a:cs typeface="Arial"/>
              </a:rPr>
              <a:t>family</a:t>
            </a:r>
            <a:r>
              <a:rPr sz="1700" spc="-130" dirty="0">
                <a:solidFill>
                  <a:srgbClr val="C9CACC"/>
                </a:solidFill>
                <a:latin typeface="Arial"/>
                <a:cs typeface="Arial"/>
              </a:rPr>
              <a:t> </a:t>
            </a:r>
            <a:r>
              <a:rPr sz="1700" spc="-20" dirty="0">
                <a:solidFill>
                  <a:srgbClr val="C9CACC"/>
                </a:solidFill>
                <a:latin typeface="Arial"/>
                <a:cs typeface="Arial"/>
              </a:rPr>
              <a:t>focused,</a:t>
            </a:r>
            <a:r>
              <a:rPr sz="1700" spc="-135" dirty="0">
                <a:solidFill>
                  <a:srgbClr val="C9CACC"/>
                </a:solidFill>
                <a:latin typeface="Arial"/>
                <a:cs typeface="Arial"/>
              </a:rPr>
              <a:t> </a:t>
            </a:r>
            <a:r>
              <a:rPr sz="1700" spc="-5" dirty="0">
                <a:solidFill>
                  <a:srgbClr val="C9CACC"/>
                </a:solidFill>
                <a:latin typeface="Arial"/>
                <a:cs typeface="Arial"/>
              </a:rPr>
              <a:t>protective,  </a:t>
            </a:r>
            <a:r>
              <a:rPr sz="1700" spc="-15" dirty="0">
                <a:solidFill>
                  <a:srgbClr val="C9CACC"/>
                </a:solidFill>
                <a:latin typeface="Arial"/>
                <a:cs typeface="Arial"/>
              </a:rPr>
              <a:t>authentic, </a:t>
            </a:r>
            <a:r>
              <a:rPr sz="1700" spc="-5" dirty="0">
                <a:solidFill>
                  <a:srgbClr val="C9CACC"/>
                </a:solidFill>
                <a:latin typeface="Arial"/>
                <a:cs typeface="Arial"/>
              </a:rPr>
              <a:t>supportive, </a:t>
            </a:r>
            <a:r>
              <a:rPr sz="1700" dirty="0">
                <a:solidFill>
                  <a:srgbClr val="C9CACC"/>
                </a:solidFill>
                <a:latin typeface="Arial"/>
                <a:cs typeface="Arial"/>
              </a:rPr>
              <a:t>nurturing, </a:t>
            </a:r>
            <a:r>
              <a:rPr sz="1700" spc="-20" dirty="0">
                <a:solidFill>
                  <a:srgbClr val="C9CACC"/>
                </a:solidFill>
                <a:latin typeface="Arial"/>
                <a:cs typeface="Arial"/>
              </a:rPr>
              <a:t>dynamic </a:t>
            </a:r>
            <a:r>
              <a:rPr sz="1700" spc="-5" dirty="0">
                <a:solidFill>
                  <a:srgbClr val="C9CACC"/>
                </a:solidFill>
                <a:latin typeface="Arial"/>
                <a:cs typeface="Arial"/>
              </a:rPr>
              <a:t>wellbeing, </a:t>
            </a:r>
            <a:r>
              <a:rPr sz="1700" spc="-20" dirty="0">
                <a:solidFill>
                  <a:srgbClr val="C9CACC"/>
                </a:solidFill>
                <a:latin typeface="Arial"/>
                <a:cs typeface="Arial"/>
              </a:rPr>
              <a:t>fun, </a:t>
            </a:r>
            <a:r>
              <a:rPr sz="1700" spc="-5" dirty="0">
                <a:solidFill>
                  <a:srgbClr val="C9CACC"/>
                </a:solidFill>
                <a:latin typeface="Arial"/>
                <a:cs typeface="Arial"/>
              </a:rPr>
              <a:t>give </a:t>
            </a:r>
            <a:r>
              <a:rPr sz="1700" spc="55" dirty="0">
                <a:solidFill>
                  <a:srgbClr val="C9CACC"/>
                </a:solidFill>
                <a:latin typeface="Arial"/>
                <a:cs typeface="Arial"/>
              </a:rPr>
              <a:t>to </a:t>
            </a:r>
            <a:r>
              <a:rPr sz="1700" spc="20" dirty="0">
                <a:solidFill>
                  <a:srgbClr val="C9CACC"/>
                </a:solidFill>
                <a:latin typeface="Arial"/>
                <a:cs typeface="Arial"/>
              </a:rPr>
              <a:t>get, </a:t>
            </a:r>
            <a:r>
              <a:rPr sz="1700" spc="-10" dirty="0">
                <a:solidFill>
                  <a:srgbClr val="C9CACC"/>
                </a:solidFill>
                <a:latin typeface="Arial"/>
                <a:cs typeface="Arial"/>
              </a:rPr>
              <a:t>adaptive </a:t>
            </a:r>
            <a:r>
              <a:rPr sz="1700" spc="-40" dirty="0">
                <a:solidFill>
                  <a:srgbClr val="C9CACC"/>
                </a:solidFill>
                <a:latin typeface="Arial"/>
                <a:cs typeface="Arial"/>
              </a:rPr>
              <a:t>balance,  </a:t>
            </a:r>
            <a:r>
              <a:rPr sz="1700" spc="-20" dirty="0">
                <a:solidFill>
                  <a:srgbClr val="C9CACC"/>
                </a:solidFill>
                <a:latin typeface="Arial"/>
                <a:cs typeface="Arial"/>
              </a:rPr>
              <a:t>teamwork,</a:t>
            </a:r>
            <a:r>
              <a:rPr sz="1700" spc="-140" dirty="0">
                <a:solidFill>
                  <a:srgbClr val="C9CACC"/>
                </a:solidFill>
                <a:latin typeface="Arial"/>
                <a:cs typeface="Arial"/>
              </a:rPr>
              <a:t> </a:t>
            </a:r>
            <a:r>
              <a:rPr sz="1700" spc="-10" dirty="0">
                <a:solidFill>
                  <a:srgbClr val="D71920"/>
                </a:solidFill>
                <a:latin typeface="Arial"/>
                <a:cs typeface="Arial"/>
              </a:rPr>
              <a:t>energetic</a:t>
            </a:r>
            <a:r>
              <a:rPr sz="1700" spc="-10" dirty="0">
                <a:solidFill>
                  <a:srgbClr val="C9CACC"/>
                </a:solidFill>
                <a:latin typeface="Arial"/>
                <a:cs typeface="Arial"/>
              </a:rPr>
              <a:t>,</a:t>
            </a:r>
            <a:r>
              <a:rPr sz="1700" spc="-140" dirty="0">
                <a:solidFill>
                  <a:srgbClr val="C9CACC"/>
                </a:solidFill>
                <a:latin typeface="Arial"/>
                <a:cs typeface="Arial"/>
              </a:rPr>
              <a:t> </a:t>
            </a:r>
            <a:r>
              <a:rPr sz="1700" spc="-30" dirty="0">
                <a:solidFill>
                  <a:srgbClr val="D71920"/>
                </a:solidFill>
                <a:latin typeface="Arial"/>
                <a:cs typeface="Arial"/>
              </a:rPr>
              <a:t>catalyst</a:t>
            </a:r>
            <a:r>
              <a:rPr sz="1700" spc="-30" dirty="0">
                <a:solidFill>
                  <a:srgbClr val="C9CACC"/>
                </a:solidFill>
                <a:latin typeface="Arial"/>
                <a:cs typeface="Arial"/>
              </a:rPr>
              <a:t>,</a:t>
            </a:r>
            <a:r>
              <a:rPr sz="1700" spc="-140" dirty="0">
                <a:solidFill>
                  <a:srgbClr val="C9CACC"/>
                </a:solidFill>
                <a:latin typeface="Arial"/>
                <a:cs typeface="Arial"/>
              </a:rPr>
              <a:t> </a:t>
            </a:r>
            <a:r>
              <a:rPr sz="1700" spc="-60" dirty="0">
                <a:solidFill>
                  <a:srgbClr val="C9CACC"/>
                </a:solidFill>
                <a:latin typeface="Arial"/>
                <a:cs typeface="Arial"/>
              </a:rPr>
              <a:t>ballsy,</a:t>
            </a:r>
            <a:r>
              <a:rPr sz="1700" spc="-140" dirty="0">
                <a:solidFill>
                  <a:srgbClr val="C9CACC"/>
                </a:solidFill>
                <a:latin typeface="Arial"/>
                <a:cs typeface="Arial"/>
              </a:rPr>
              <a:t> </a:t>
            </a:r>
            <a:r>
              <a:rPr sz="1700" spc="-15" dirty="0">
                <a:solidFill>
                  <a:srgbClr val="C9CACC"/>
                </a:solidFill>
                <a:latin typeface="Arial"/>
                <a:cs typeface="Arial"/>
              </a:rPr>
              <a:t>lion,</a:t>
            </a:r>
            <a:r>
              <a:rPr sz="1700" spc="-140" dirty="0">
                <a:solidFill>
                  <a:srgbClr val="C9CACC"/>
                </a:solidFill>
                <a:latin typeface="Arial"/>
                <a:cs typeface="Arial"/>
              </a:rPr>
              <a:t> </a:t>
            </a:r>
            <a:r>
              <a:rPr sz="1700" spc="10" dirty="0">
                <a:solidFill>
                  <a:srgbClr val="C9CACC"/>
                </a:solidFill>
                <a:latin typeface="Arial"/>
                <a:cs typeface="Arial"/>
              </a:rPr>
              <a:t>tough,</a:t>
            </a:r>
            <a:r>
              <a:rPr sz="1700" spc="-140" dirty="0">
                <a:solidFill>
                  <a:srgbClr val="C9CACC"/>
                </a:solidFill>
                <a:latin typeface="Arial"/>
                <a:cs typeface="Arial"/>
              </a:rPr>
              <a:t> </a:t>
            </a:r>
            <a:r>
              <a:rPr sz="1700" spc="-30" dirty="0">
                <a:solidFill>
                  <a:srgbClr val="D71920"/>
                </a:solidFill>
                <a:latin typeface="Arial"/>
                <a:cs typeface="Arial"/>
              </a:rPr>
              <a:t>majestic</a:t>
            </a:r>
            <a:r>
              <a:rPr sz="1700" spc="-30" dirty="0">
                <a:solidFill>
                  <a:srgbClr val="C9CACC"/>
                </a:solidFill>
                <a:latin typeface="Arial"/>
                <a:cs typeface="Arial"/>
              </a:rPr>
              <a:t>,</a:t>
            </a:r>
            <a:r>
              <a:rPr sz="1700" spc="-140" dirty="0">
                <a:solidFill>
                  <a:srgbClr val="C9CACC"/>
                </a:solidFill>
                <a:latin typeface="Arial"/>
                <a:cs typeface="Arial"/>
              </a:rPr>
              <a:t> </a:t>
            </a:r>
            <a:r>
              <a:rPr sz="1700" spc="-20" dirty="0">
                <a:solidFill>
                  <a:srgbClr val="C9CACC"/>
                </a:solidFill>
                <a:latin typeface="Arial"/>
                <a:cs typeface="Arial"/>
              </a:rPr>
              <a:t>cuddly,</a:t>
            </a:r>
            <a:r>
              <a:rPr sz="1700" spc="-140" dirty="0">
                <a:solidFill>
                  <a:srgbClr val="C9CACC"/>
                </a:solidFill>
                <a:latin typeface="Arial"/>
                <a:cs typeface="Arial"/>
              </a:rPr>
              <a:t> </a:t>
            </a:r>
            <a:r>
              <a:rPr sz="1700" spc="65" dirty="0">
                <a:solidFill>
                  <a:srgbClr val="C9CACC"/>
                </a:solidFill>
                <a:latin typeface="Arial"/>
                <a:cs typeface="Arial"/>
              </a:rPr>
              <a:t>got</a:t>
            </a:r>
            <a:r>
              <a:rPr sz="1700" spc="-140" dirty="0">
                <a:solidFill>
                  <a:srgbClr val="C9CACC"/>
                </a:solidFill>
                <a:latin typeface="Arial"/>
                <a:cs typeface="Arial"/>
              </a:rPr>
              <a:t> </a:t>
            </a:r>
            <a:r>
              <a:rPr sz="1700" spc="25" dirty="0">
                <a:solidFill>
                  <a:srgbClr val="C9CACC"/>
                </a:solidFill>
                <a:latin typeface="Arial"/>
                <a:cs typeface="Arial"/>
              </a:rPr>
              <a:t>fight</a:t>
            </a:r>
            <a:r>
              <a:rPr sz="1700" spc="-140" dirty="0">
                <a:solidFill>
                  <a:srgbClr val="C9CACC"/>
                </a:solidFill>
                <a:latin typeface="Arial"/>
                <a:cs typeface="Arial"/>
              </a:rPr>
              <a:t> </a:t>
            </a:r>
            <a:r>
              <a:rPr sz="1700" dirty="0">
                <a:solidFill>
                  <a:srgbClr val="C9CACC"/>
                </a:solidFill>
                <a:latin typeface="Arial"/>
                <a:cs typeface="Arial"/>
              </a:rPr>
              <a:t>in</a:t>
            </a:r>
            <a:r>
              <a:rPr sz="1700" spc="-140" dirty="0">
                <a:solidFill>
                  <a:srgbClr val="C9CACC"/>
                </a:solidFill>
                <a:latin typeface="Arial"/>
                <a:cs typeface="Arial"/>
              </a:rPr>
              <a:t> </a:t>
            </a:r>
            <a:r>
              <a:rPr sz="1700" spc="-70" dirty="0">
                <a:solidFill>
                  <a:srgbClr val="C9CACC"/>
                </a:solidFill>
                <a:latin typeface="Arial"/>
                <a:cs typeface="Arial"/>
              </a:rPr>
              <a:t>us,</a:t>
            </a:r>
            <a:r>
              <a:rPr sz="1700" spc="-140" dirty="0">
                <a:solidFill>
                  <a:srgbClr val="C9CACC"/>
                </a:solidFill>
                <a:latin typeface="Arial"/>
                <a:cs typeface="Arial"/>
              </a:rPr>
              <a:t> </a:t>
            </a:r>
            <a:r>
              <a:rPr sz="1700" spc="-35" dirty="0">
                <a:solidFill>
                  <a:srgbClr val="C9CACC"/>
                </a:solidFill>
                <a:latin typeface="Arial"/>
                <a:cs typeface="Arial"/>
              </a:rPr>
              <a:t>leaders,  </a:t>
            </a:r>
            <a:r>
              <a:rPr sz="1700" spc="5" dirty="0">
                <a:solidFill>
                  <a:srgbClr val="C9CACC"/>
                </a:solidFill>
                <a:latin typeface="Arial"/>
                <a:cs typeface="Arial"/>
              </a:rPr>
              <a:t>king </a:t>
            </a:r>
            <a:r>
              <a:rPr sz="1700" spc="25" dirty="0">
                <a:solidFill>
                  <a:srgbClr val="C9CACC"/>
                </a:solidFill>
                <a:latin typeface="Arial"/>
                <a:cs typeface="Arial"/>
              </a:rPr>
              <a:t>of </a:t>
            </a:r>
            <a:r>
              <a:rPr sz="1700" spc="15" dirty="0">
                <a:solidFill>
                  <a:srgbClr val="C9CACC"/>
                </a:solidFill>
                <a:latin typeface="Arial"/>
                <a:cs typeface="Arial"/>
              </a:rPr>
              <a:t>the </a:t>
            </a:r>
            <a:r>
              <a:rPr sz="1700" spc="-15" dirty="0">
                <a:solidFill>
                  <a:srgbClr val="C9CACC"/>
                </a:solidFill>
                <a:latin typeface="Arial"/>
                <a:cs typeface="Arial"/>
              </a:rPr>
              <a:t>jungle, </a:t>
            </a:r>
            <a:r>
              <a:rPr sz="1700" spc="-40" dirty="0">
                <a:solidFill>
                  <a:srgbClr val="C9CACC"/>
                </a:solidFill>
                <a:latin typeface="Arial"/>
                <a:cs typeface="Arial"/>
              </a:rPr>
              <a:t>value </a:t>
            </a:r>
            <a:r>
              <a:rPr sz="1700" spc="10" dirty="0">
                <a:solidFill>
                  <a:srgbClr val="C9CACC"/>
                </a:solidFill>
                <a:latin typeface="Arial"/>
                <a:cs typeface="Arial"/>
              </a:rPr>
              <a:t>for </a:t>
            </a:r>
            <a:r>
              <a:rPr sz="1700" spc="-40" dirty="0">
                <a:solidFill>
                  <a:srgbClr val="C9CACC"/>
                </a:solidFill>
                <a:latin typeface="Arial"/>
                <a:cs typeface="Arial"/>
              </a:rPr>
              <a:t>money, </a:t>
            </a:r>
            <a:r>
              <a:rPr sz="1700" spc="-45" dirty="0">
                <a:solidFill>
                  <a:srgbClr val="C9CACC"/>
                </a:solidFill>
                <a:latin typeface="Arial"/>
                <a:cs typeface="Arial"/>
              </a:rPr>
              <a:t>service, </a:t>
            </a:r>
            <a:r>
              <a:rPr sz="1700" spc="15" dirty="0">
                <a:solidFill>
                  <a:srgbClr val="C9CACC"/>
                </a:solidFill>
                <a:latin typeface="Arial"/>
                <a:cs typeface="Arial"/>
              </a:rPr>
              <a:t>on </a:t>
            </a:r>
            <a:r>
              <a:rPr sz="1700" spc="-5" dirty="0">
                <a:solidFill>
                  <a:srgbClr val="C9CACC"/>
                </a:solidFill>
                <a:latin typeface="Arial"/>
                <a:cs typeface="Arial"/>
              </a:rPr>
              <a:t>time, </a:t>
            </a:r>
            <a:r>
              <a:rPr sz="1700" spc="-25" dirty="0">
                <a:solidFill>
                  <a:srgbClr val="C9CACC"/>
                </a:solidFill>
                <a:latin typeface="Arial"/>
                <a:cs typeface="Arial"/>
              </a:rPr>
              <a:t>agile, </a:t>
            </a:r>
            <a:r>
              <a:rPr sz="1700" spc="-15" dirty="0">
                <a:solidFill>
                  <a:srgbClr val="C9CACC"/>
                </a:solidFill>
                <a:latin typeface="Arial"/>
                <a:cs typeface="Arial"/>
              </a:rPr>
              <a:t>flexible, </a:t>
            </a:r>
            <a:r>
              <a:rPr sz="1700" dirty="0">
                <a:solidFill>
                  <a:srgbClr val="C9CACC"/>
                </a:solidFill>
                <a:latin typeface="Arial"/>
                <a:cs typeface="Arial"/>
              </a:rPr>
              <a:t>mobile, </a:t>
            </a:r>
            <a:r>
              <a:rPr sz="1700" spc="5" dirty="0">
                <a:solidFill>
                  <a:srgbClr val="C9CACC"/>
                </a:solidFill>
                <a:latin typeface="Arial"/>
                <a:cs typeface="Arial"/>
              </a:rPr>
              <a:t>controlled  </a:t>
            </a:r>
            <a:r>
              <a:rPr sz="1700" spc="-45" dirty="0">
                <a:solidFill>
                  <a:srgbClr val="C9CACC"/>
                </a:solidFill>
                <a:latin typeface="Arial"/>
                <a:cs typeface="Arial"/>
              </a:rPr>
              <a:t>variants, </a:t>
            </a:r>
            <a:r>
              <a:rPr sz="1700" spc="60" dirty="0">
                <a:solidFill>
                  <a:srgbClr val="C9CACC"/>
                </a:solidFill>
                <a:latin typeface="Arial"/>
                <a:cs typeface="Arial"/>
              </a:rPr>
              <a:t>good </a:t>
            </a:r>
            <a:r>
              <a:rPr sz="1700" dirty="0">
                <a:solidFill>
                  <a:srgbClr val="C9CACC"/>
                </a:solidFill>
                <a:latin typeface="Arial"/>
                <a:cs typeface="Arial"/>
              </a:rPr>
              <a:t>at </a:t>
            </a:r>
            <a:r>
              <a:rPr sz="1700" spc="-20" dirty="0">
                <a:solidFill>
                  <a:srgbClr val="C9CACC"/>
                </a:solidFill>
                <a:latin typeface="Arial"/>
                <a:cs typeface="Arial"/>
              </a:rPr>
              <a:t>what </a:t>
            </a:r>
            <a:r>
              <a:rPr sz="1700" spc="-15" dirty="0">
                <a:solidFill>
                  <a:srgbClr val="C9CACC"/>
                </a:solidFill>
                <a:latin typeface="Arial"/>
                <a:cs typeface="Arial"/>
              </a:rPr>
              <a:t>they </a:t>
            </a:r>
            <a:r>
              <a:rPr sz="1700" spc="15" dirty="0">
                <a:solidFill>
                  <a:srgbClr val="C9CACC"/>
                </a:solidFill>
                <a:latin typeface="Arial"/>
                <a:cs typeface="Arial"/>
              </a:rPr>
              <a:t>do, </a:t>
            </a:r>
            <a:r>
              <a:rPr sz="1700" spc="-5" dirty="0">
                <a:solidFill>
                  <a:srgbClr val="C9CACC"/>
                </a:solidFill>
                <a:latin typeface="Arial"/>
                <a:cs typeface="Arial"/>
              </a:rPr>
              <a:t>nonconforming, </a:t>
            </a:r>
            <a:r>
              <a:rPr sz="1700" spc="-10" dirty="0">
                <a:solidFill>
                  <a:srgbClr val="C9CACC"/>
                </a:solidFill>
                <a:latin typeface="Arial"/>
                <a:cs typeface="Arial"/>
              </a:rPr>
              <a:t>knowledgeable, </a:t>
            </a:r>
            <a:r>
              <a:rPr sz="1700" spc="-40" dirty="0">
                <a:solidFill>
                  <a:srgbClr val="C9CACC"/>
                </a:solidFill>
                <a:latin typeface="Arial"/>
                <a:cs typeface="Arial"/>
              </a:rPr>
              <a:t>real </a:t>
            </a:r>
            <a:r>
              <a:rPr sz="1700" spc="10" dirty="0">
                <a:solidFill>
                  <a:srgbClr val="C9CACC"/>
                </a:solidFill>
                <a:latin typeface="Arial"/>
                <a:cs typeface="Arial"/>
              </a:rPr>
              <a:t>world </a:t>
            </a:r>
            <a:r>
              <a:rPr sz="1700" spc="-15" dirty="0">
                <a:solidFill>
                  <a:srgbClr val="C9CACC"/>
                </a:solidFill>
                <a:latin typeface="Arial"/>
                <a:cs typeface="Arial"/>
              </a:rPr>
              <a:t>expertise,  practical, </a:t>
            </a:r>
            <a:r>
              <a:rPr sz="1700" spc="-10" dirty="0">
                <a:solidFill>
                  <a:srgbClr val="C9CACC"/>
                </a:solidFill>
                <a:latin typeface="Arial"/>
                <a:cs typeface="Arial"/>
              </a:rPr>
              <a:t>adaptive </a:t>
            </a:r>
            <a:r>
              <a:rPr sz="1700" spc="-55" dirty="0">
                <a:solidFill>
                  <a:srgbClr val="C9CACC"/>
                </a:solidFill>
                <a:latin typeface="Arial"/>
                <a:cs typeface="Arial"/>
              </a:rPr>
              <a:t>solvers, </a:t>
            </a:r>
            <a:r>
              <a:rPr sz="1700" dirty="0">
                <a:solidFill>
                  <a:srgbClr val="C9CACC"/>
                </a:solidFill>
                <a:latin typeface="Arial"/>
                <a:cs typeface="Arial"/>
              </a:rPr>
              <a:t>competitive, </a:t>
            </a:r>
            <a:r>
              <a:rPr sz="1700" spc="-35" dirty="0">
                <a:solidFill>
                  <a:srgbClr val="C9CACC"/>
                </a:solidFill>
                <a:latin typeface="Arial"/>
                <a:cs typeface="Arial"/>
              </a:rPr>
              <a:t>tenacious, </a:t>
            </a:r>
            <a:r>
              <a:rPr sz="1700" spc="-15" dirty="0">
                <a:solidFill>
                  <a:srgbClr val="C9CACC"/>
                </a:solidFill>
                <a:latin typeface="Arial"/>
                <a:cs typeface="Arial"/>
              </a:rPr>
              <a:t>genuine, </a:t>
            </a:r>
            <a:r>
              <a:rPr sz="1700" spc="-5" dirty="0">
                <a:solidFill>
                  <a:srgbClr val="C9CACC"/>
                </a:solidFill>
                <a:latin typeface="Arial"/>
                <a:cs typeface="Arial"/>
              </a:rPr>
              <a:t>trusted, </a:t>
            </a:r>
            <a:r>
              <a:rPr sz="1700" spc="-40" dirty="0">
                <a:solidFill>
                  <a:srgbClr val="C9CACC"/>
                </a:solidFill>
                <a:latin typeface="Arial"/>
                <a:cs typeface="Arial"/>
              </a:rPr>
              <a:t>brave, </a:t>
            </a:r>
            <a:r>
              <a:rPr sz="1700" spc="-10" dirty="0">
                <a:solidFill>
                  <a:srgbClr val="D71920"/>
                </a:solidFill>
                <a:latin typeface="Arial"/>
                <a:cs typeface="Arial"/>
              </a:rPr>
              <a:t>foresight</a:t>
            </a:r>
            <a:r>
              <a:rPr sz="1700" spc="-10" dirty="0">
                <a:solidFill>
                  <a:srgbClr val="C9CACC"/>
                </a:solidFill>
                <a:latin typeface="Arial"/>
                <a:cs typeface="Arial"/>
              </a:rPr>
              <a:t>,  </a:t>
            </a:r>
            <a:r>
              <a:rPr sz="1700" spc="-5" dirty="0">
                <a:solidFill>
                  <a:srgbClr val="D71920"/>
                </a:solidFill>
                <a:latin typeface="Arial"/>
                <a:cs typeface="Arial"/>
              </a:rPr>
              <a:t>fluidity</a:t>
            </a:r>
            <a:r>
              <a:rPr sz="1700" spc="-5" dirty="0">
                <a:solidFill>
                  <a:srgbClr val="C9CACC"/>
                </a:solidFill>
                <a:latin typeface="Arial"/>
                <a:cs typeface="Arial"/>
              </a:rPr>
              <a:t>,</a:t>
            </a:r>
            <a:r>
              <a:rPr sz="1700" spc="-140" dirty="0">
                <a:solidFill>
                  <a:srgbClr val="C9CACC"/>
                </a:solidFill>
                <a:latin typeface="Arial"/>
                <a:cs typeface="Arial"/>
              </a:rPr>
              <a:t> </a:t>
            </a:r>
            <a:r>
              <a:rPr sz="1700" spc="-25" dirty="0">
                <a:solidFill>
                  <a:srgbClr val="C9CACC"/>
                </a:solidFill>
                <a:latin typeface="Arial"/>
                <a:cs typeface="Arial"/>
              </a:rPr>
              <a:t>exceed</a:t>
            </a:r>
            <a:r>
              <a:rPr sz="1700" spc="-140" dirty="0">
                <a:solidFill>
                  <a:srgbClr val="C9CACC"/>
                </a:solidFill>
                <a:latin typeface="Arial"/>
                <a:cs typeface="Arial"/>
              </a:rPr>
              <a:t> </a:t>
            </a:r>
            <a:r>
              <a:rPr sz="1700" spc="-10" dirty="0">
                <a:solidFill>
                  <a:srgbClr val="C9CACC"/>
                </a:solidFill>
                <a:latin typeface="Arial"/>
                <a:cs typeface="Arial"/>
              </a:rPr>
              <a:t>expectations,</a:t>
            </a:r>
            <a:r>
              <a:rPr sz="1700" spc="-140" dirty="0">
                <a:solidFill>
                  <a:srgbClr val="C9CACC"/>
                </a:solidFill>
                <a:latin typeface="Arial"/>
                <a:cs typeface="Arial"/>
              </a:rPr>
              <a:t> </a:t>
            </a:r>
            <a:r>
              <a:rPr sz="1700" spc="15" dirty="0">
                <a:solidFill>
                  <a:srgbClr val="C9CACC"/>
                </a:solidFill>
                <a:latin typeface="Arial"/>
                <a:cs typeface="Arial"/>
              </a:rPr>
              <a:t>committed,</a:t>
            </a:r>
            <a:r>
              <a:rPr sz="1700" spc="-140" dirty="0">
                <a:solidFill>
                  <a:srgbClr val="C9CACC"/>
                </a:solidFill>
                <a:latin typeface="Arial"/>
                <a:cs typeface="Arial"/>
              </a:rPr>
              <a:t> </a:t>
            </a:r>
            <a:r>
              <a:rPr sz="1700" spc="5" dirty="0">
                <a:solidFill>
                  <a:srgbClr val="C9CACC"/>
                </a:solidFill>
                <a:latin typeface="Arial"/>
                <a:cs typeface="Arial"/>
              </a:rPr>
              <a:t>power</a:t>
            </a:r>
            <a:r>
              <a:rPr sz="1700" spc="-140" dirty="0">
                <a:solidFill>
                  <a:srgbClr val="C9CACC"/>
                </a:solidFill>
                <a:latin typeface="Arial"/>
                <a:cs typeface="Arial"/>
              </a:rPr>
              <a:t> </a:t>
            </a:r>
            <a:r>
              <a:rPr sz="1700" dirty="0">
                <a:solidFill>
                  <a:srgbClr val="C9CACC"/>
                </a:solidFill>
                <a:latin typeface="Arial"/>
                <a:cs typeface="Arial"/>
              </a:rPr>
              <a:t>in</a:t>
            </a:r>
            <a:r>
              <a:rPr sz="1700" spc="-140" dirty="0">
                <a:solidFill>
                  <a:srgbClr val="C9CACC"/>
                </a:solidFill>
                <a:latin typeface="Arial"/>
                <a:cs typeface="Arial"/>
              </a:rPr>
              <a:t> </a:t>
            </a:r>
            <a:r>
              <a:rPr sz="1700" spc="-25" dirty="0">
                <a:solidFill>
                  <a:srgbClr val="C9CACC"/>
                </a:solidFill>
                <a:latin typeface="Arial"/>
                <a:cs typeface="Arial"/>
              </a:rPr>
              <a:t>numbers,</a:t>
            </a:r>
            <a:r>
              <a:rPr sz="1700" spc="-140" dirty="0">
                <a:solidFill>
                  <a:srgbClr val="C9CACC"/>
                </a:solidFill>
                <a:latin typeface="Arial"/>
                <a:cs typeface="Arial"/>
              </a:rPr>
              <a:t> </a:t>
            </a:r>
            <a:r>
              <a:rPr sz="1700" spc="-5" dirty="0">
                <a:solidFill>
                  <a:srgbClr val="C9CACC"/>
                </a:solidFill>
                <a:latin typeface="Arial"/>
                <a:cs typeface="Arial"/>
              </a:rPr>
              <a:t>solution</a:t>
            </a:r>
            <a:r>
              <a:rPr sz="1700" spc="-140" dirty="0">
                <a:solidFill>
                  <a:srgbClr val="C9CACC"/>
                </a:solidFill>
                <a:latin typeface="Arial"/>
                <a:cs typeface="Arial"/>
              </a:rPr>
              <a:t> </a:t>
            </a:r>
            <a:r>
              <a:rPr sz="1700" spc="-35" dirty="0">
                <a:solidFill>
                  <a:srgbClr val="D71920"/>
                </a:solidFill>
                <a:latin typeface="Arial"/>
                <a:cs typeface="Arial"/>
              </a:rPr>
              <a:t>alchemists</a:t>
            </a:r>
            <a:r>
              <a:rPr sz="1700" spc="-35" dirty="0">
                <a:solidFill>
                  <a:srgbClr val="C9CACC"/>
                </a:solidFill>
                <a:latin typeface="Arial"/>
                <a:cs typeface="Arial"/>
              </a:rPr>
              <a:t>,</a:t>
            </a:r>
            <a:r>
              <a:rPr sz="1700" spc="-140" dirty="0">
                <a:solidFill>
                  <a:srgbClr val="C9CACC"/>
                </a:solidFill>
                <a:latin typeface="Arial"/>
                <a:cs typeface="Arial"/>
              </a:rPr>
              <a:t> </a:t>
            </a:r>
            <a:r>
              <a:rPr sz="1700" spc="45" dirty="0">
                <a:solidFill>
                  <a:srgbClr val="C9CACC"/>
                </a:solidFill>
                <a:latin typeface="Arial"/>
                <a:cs typeface="Arial"/>
              </a:rPr>
              <a:t>big</a:t>
            </a:r>
            <a:r>
              <a:rPr sz="1700" spc="-140" dirty="0">
                <a:solidFill>
                  <a:srgbClr val="C9CACC"/>
                </a:solidFill>
                <a:latin typeface="Arial"/>
                <a:cs typeface="Arial"/>
              </a:rPr>
              <a:t> </a:t>
            </a:r>
            <a:r>
              <a:rPr sz="1700" spc="-35" dirty="0">
                <a:solidFill>
                  <a:srgbClr val="C9CACC"/>
                </a:solidFill>
                <a:latin typeface="Arial"/>
                <a:cs typeface="Arial"/>
              </a:rPr>
              <a:t>fish  </a:t>
            </a:r>
            <a:r>
              <a:rPr sz="1700" dirty="0">
                <a:solidFill>
                  <a:srgbClr val="C9CACC"/>
                </a:solidFill>
                <a:latin typeface="Arial"/>
                <a:cs typeface="Arial"/>
              </a:rPr>
              <a:t>in</a:t>
            </a:r>
            <a:r>
              <a:rPr sz="1700" spc="-125" dirty="0">
                <a:solidFill>
                  <a:srgbClr val="C9CACC"/>
                </a:solidFill>
                <a:latin typeface="Arial"/>
                <a:cs typeface="Arial"/>
              </a:rPr>
              <a:t> </a:t>
            </a:r>
            <a:r>
              <a:rPr sz="1700" spc="-45" dirty="0">
                <a:solidFill>
                  <a:srgbClr val="C9CACC"/>
                </a:solidFill>
                <a:latin typeface="Arial"/>
                <a:cs typeface="Arial"/>
              </a:rPr>
              <a:t>small</a:t>
            </a:r>
            <a:r>
              <a:rPr sz="1700" spc="-125" dirty="0">
                <a:solidFill>
                  <a:srgbClr val="C9CACC"/>
                </a:solidFill>
                <a:latin typeface="Arial"/>
                <a:cs typeface="Arial"/>
              </a:rPr>
              <a:t> </a:t>
            </a:r>
            <a:r>
              <a:rPr sz="1700" spc="-35" dirty="0">
                <a:solidFill>
                  <a:srgbClr val="C9CACC"/>
                </a:solidFill>
                <a:latin typeface="Arial"/>
                <a:cs typeface="Arial"/>
              </a:rPr>
              <a:t>fish</a:t>
            </a:r>
            <a:r>
              <a:rPr sz="1700" spc="-125" dirty="0">
                <a:solidFill>
                  <a:srgbClr val="C9CACC"/>
                </a:solidFill>
                <a:latin typeface="Arial"/>
                <a:cs typeface="Arial"/>
              </a:rPr>
              <a:t> </a:t>
            </a:r>
            <a:r>
              <a:rPr sz="1700" spc="-20" dirty="0">
                <a:solidFill>
                  <a:srgbClr val="C9CACC"/>
                </a:solidFill>
                <a:latin typeface="Arial"/>
                <a:cs typeface="Arial"/>
              </a:rPr>
              <a:t>camouflage,</a:t>
            </a:r>
            <a:r>
              <a:rPr sz="1700" spc="-125" dirty="0">
                <a:solidFill>
                  <a:srgbClr val="C9CACC"/>
                </a:solidFill>
                <a:latin typeface="Arial"/>
                <a:cs typeface="Arial"/>
              </a:rPr>
              <a:t> </a:t>
            </a:r>
            <a:r>
              <a:rPr sz="1700" spc="-35" dirty="0">
                <a:solidFill>
                  <a:srgbClr val="C9CACC"/>
                </a:solidFill>
                <a:latin typeface="Arial"/>
                <a:cs typeface="Arial"/>
              </a:rPr>
              <a:t>financial</a:t>
            </a:r>
            <a:r>
              <a:rPr sz="1700" spc="-125" dirty="0">
                <a:solidFill>
                  <a:srgbClr val="C9CACC"/>
                </a:solidFill>
                <a:latin typeface="Arial"/>
                <a:cs typeface="Arial"/>
              </a:rPr>
              <a:t> </a:t>
            </a:r>
            <a:r>
              <a:rPr sz="1700" dirty="0">
                <a:solidFill>
                  <a:srgbClr val="C9CACC"/>
                </a:solidFill>
                <a:latin typeface="Arial"/>
                <a:cs typeface="Arial"/>
              </a:rPr>
              <a:t>stability</a:t>
            </a:r>
            <a:r>
              <a:rPr sz="1700" spc="-125" dirty="0">
                <a:solidFill>
                  <a:srgbClr val="C9CACC"/>
                </a:solidFill>
                <a:latin typeface="Arial"/>
                <a:cs typeface="Arial"/>
              </a:rPr>
              <a:t> </a:t>
            </a:r>
            <a:r>
              <a:rPr sz="1700" spc="60" dirty="0">
                <a:solidFill>
                  <a:srgbClr val="C9CACC"/>
                </a:solidFill>
                <a:latin typeface="Arial"/>
                <a:cs typeface="Arial"/>
              </a:rPr>
              <a:t>&amp;</a:t>
            </a:r>
            <a:r>
              <a:rPr sz="1700" spc="-125" dirty="0">
                <a:solidFill>
                  <a:srgbClr val="C9CACC"/>
                </a:solidFill>
                <a:latin typeface="Arial"/>
                <a:cs typeface="Arial"/>
              </a:rPr>
              <a:t> </a:t>
            </a:r>
            <a:r>
              <a:rPr sz="1700" spc="-40" dirty="0">
                <a:solidFill>
                  <a:srgbClr val="C9CACC"/>
                </a:solidFill>
                <a:latin typeface="Arial"/>
                <a:cs typeface="Arial"/>
              </a:rPr>
              <a:t>security,</a:t>
            </a:r>
            <a:r>
              <a:rPr sz="1700" spc="-125" dirty="0">
                <a:solidFill>
                  <a:srgbClr val="C9CACC"/>
                </a:solidFill>
                <a:latin typeface="Arial"/>
                <a:cs typeface="Arial"/>
              </a:rPr>
              <a:t> </a:t>
            </a:r>
            <a:r>
              <a:rPr sz="1700" spc="-25" dirty="0">
                <a:solidFill>
                  <a:srgbClr val="C9CACC"/>
                </a:solidFill>
                <a:latin typeface="Arial"/>
                <a:cs typeface="Arial"/>
              </a:rPr>
              <a:t>responsible,</a:t>
            </a:r>
            <a:r>
              <a:rPr sz="1700" spc="-125" dirty="0">
                <a:solidFill>
                  <a:srgbClr val="C9CACC"/>
                </a:solidFill>
                <a:latin typeface="Arial"/>
                <a:cs typeface="Arial"/>
              </a:rPr>
              <a:t> </a:t>
            </a:r>
            <a:r>
              <a:rPr sz="1700" spc="-30" dirty="0">
                <a:solidFill>
                  <a:srgbClr val="C9CACC"/>
                </a:solidFill>
                <a:latin typeface="Arial"/>
                <a:cs typeface="Arial"/>
              </a:rPr>
              <a:t>satisfying,</a:t>
            </a:r>
            <a:r>
              <a:rPr sz="1700" spc="-125" dirty="0">
                <a:solidFill>
                  <a:srgbClr val="C9CACC"/>
                </a:solidFill>
                <a:latin typeface="Arial"/>
                <a:cs typeface="Arial"/>
              </a:rPr>
              <a:t> </a:t>
            </a:r>
            <a:r>
              <a:rPr sz="1700" spc="5" dirty="0">
                <a:solidFill>
                  <a:srgbClr val="C9CACC"/>
                </a:solidFill>
                <a:latin typeface="Arial"/>
                <a:cs typeface="Arial"/>
              </a:rPr>
              <a:t>determined,  </a:t>
            </a:r>
            <a:r>
              <a:rPr sz="1700" dirty="0">
                <a:solidFill>
                  <a:srgbClr val="C9CACC"/>
                </a:solidFill>
                <a:latin typeface="Arial"/>
                <a:cs typeface="Arial"/>
              </a:rPr>
              <a:t>toyota </a:t>
            </a:r>
            <a:r>
              <a:rPr sz="1700" spc="-100" dirty="0">
                <a:solidFill>
                  <a:srgbClr val="C9CACC"/>
                </a:solidFill>
                <a:latin typeface="Arial"/>
                <a:cs typeface="Arial"/>
              </a:rPr>
              <a:t>– </a:t>
            </a:r>
            <a:r>
              <a:rPr sz="1700" spc="-55" dirty="0">
                <a:solidFill>
                  <a:srgbClr val="C9CACC"/>
                </a:solidFill>
                <a:latin typeface="Arial"/>
                <a:cs typeface="Arial"/>
              </a:rPr>
              <a:t>safety, </a:t>
            </a:r>
            <a:r>
              <a:rPr sz="1700" spc="20" dirty="0">
                <a:solidFill>
                  <a:srgbClr val="C9CACC"/>
                </a:solidFill>
                <a:latin typeface="Arial"/>
                <a:cs typeface="Arial"/>
              </a:rPr>
              <a:t>long </a:t>
            </a:r>
            <a:r>
              <a:rPr sz="1700" spc="-5" dirty="0">
                <a:solidFill>
                  <a:srgbClr val="C9CACC"/>
                </a:solidFill>
                <a:latin typeface="Arial"/>
                <a:cs typeface="Arial"/>
              </a:rPr>
              <a:t>term, </a:t>
            </a:r>
            <a:r>
              <a:rPr sz="1700" spc="60" dirty="0">
                <a:solidFill>
                  <a:srgbClr val="C9CACC"/>
                </a:solidFill>
                <a:latin typeface="Arial"/>
                <a:cs typeface="Arial"/>
              </a:rPr>
              <a:t>good </a:t>
            </a:r>
            <a:r>
              <a:rPr sz="1700" spc="-50" dirty="0">
                <a:solidFill>
                  <a:srgbClr val="C9CACC"/>
                </a:solidFill>
                <a:latin typeface="Arial"/>
                <a:cs typeface="Arial"/>
              </a:rPr>
              <a:t>value, </a:t>
            </a:r>
            <a:r>
              <a:rPr sz="1700" spc="-5" dirty="0">
                <a:solidFill>
                  <a:srgbClr val="C9CACC"/>
                </a:solidFill>
                <a:latin typeface="Arial"/>
                <a:cs typeface="Arial"/>
              </a:rPr>
              <a:t>honda </a:t>
            </a:r>
            <a:r>
              <a:rPr sz="1700" spc="-100" dirty="0">
                <a:solidFill>
                  <a:srgbClr val="C9CACC"/>
                </a:solidFill>
                <a:latin typeface="Arial"/>
                <a:cs typeface="Arial"/>
              </a:rPr>
              <a:t>– </a:t>
            </a:r>
            <a:r>
              <a:rPr sz="1700" spc="-25" dirty="0">
                <a:solidFill>
                  <a:srgbClr val="C9CACC"/>
                </a:solidFill>
                <a:latin typeface="Arial"/>
                <a:cs typeface="Arial"/>
              </a:rPr>
              <a:t>consistent, reliable, virgin, </a:t>
            </a:r>
            <a:r>
              <a:rPr sz="1700" spc="-15" dirty="0">
                <a:solidFill>
                  <a:srgbClr val="D71920"/>
                </a:solidFill>
                <a:latin typeface="Arial"/>
                <a:cs typeface="Arial"/>
              </a:rPr>
              <a:t>exciting</a:t>
            </a:r>
            <a:r>
              <a:rPr sz="1700" spc="-15" dirty="0">
                <a:solidFill>
                  <a:srgbClr val="C9CACC"/>
                </a:solidFill>
                <a:latin typeface="Arial"/>
                <a:cs typeface="Arial"/>
              </a:rPr>
              <a:t>,  </a:t>
            </a:r>
            <a:r>
              <a:rPr sz="1700" spc="-15" dirty="0">
                <a:solidFill>
                  <a:srgbClr val="D71920"/>
                </a:solidFill>
                <a:latin typeface="Arial"/>
                <a:cs typeface="Arial"/>
              </a:rPr>
              <a:t>inspirational </a:t>
            </a:r>
            <a:r>
              <a:rPr sz="1700" spc="-25" dirty="0">
                <a:solidFill>
                  <a:srgbClr val="D71920"/>
                </a:solidFill>
                <a:latin typeface="Arial"/>
                <a:cs typeface="Arial"/>
              </a:rPr>
              <a:t>leadership, </a:t>
            </a:r>
            <a:r>
              <a:rPr sz="1700" spc="-45" dirty="0">
                <a:solidFill>
                  <a:srgbClr val="C9CACC"/>
                </a:solidFill>
                <a:latin typeface="Arial"/>
                <a:cs typeface="Arial"/>
              </a:rPr>
              <a:t>steve </a:t>
            </a:r>
            <a:r>
              <a:rPr sz="1700" spc="-5" dirty="0">
                <a:solidFill>
                  <a:srgbClr val="C9CACC"/>
                </a:solidFill>
                <a:latin typeface="Arial"/>
                <a:cs typeface="Arial"/>
              </a:rPr>
              <a:t>jobs apple: </a:t>
            </a:r>
            <a:r>
              <a:rPr sz="1700" spc="-20" dirty="0">
                <a:solidFill>
                  <a:srgbClr val="C9CACC"/>
                </a:solidFill>
                <a:latin typeface="Arial"/>
                <a:cs typeface="Arial"/>
              </a:rPr>
              <a:t>innovation, </a:t>
            </a:r>
            <a:r>
              <a:rPr sz="1700" spc="-10" dirty="0">
                <a:solidFill>
                  <a:srgbClr val="C9CACC"/>
                </a:solidFill>
                <a:latin typeface="Arial"/>
                <a:cs typeface="Arial"/>
              </a:rPr>
              <a:t>elegant, </a:t>
            </a:r>
            <a:r>
              <a:rPr sz="1700" spc="-5" dirty="0">
                <a:solidFill>
                  <a:srgbClr val="C9CACC"/>
                </a:solidFill>
                <a:latin typeface="Arial"/>
                <a:cs typeface="Arial"/>
              </a:rPr>
              <a:t>meryl </a:t>
            </a:r>
            <a:r>
              <a:rPr sz="1700" spc="-25" dirty="0">
                <a:solidFill>
                  <a:srgbClr val="C9CACC"/>
                </a:solidFill>
                <a:latin typeface="Arial"/>
                <a:cs typeface="Arial"/>
              </a:rPr>
              <a:t>lynch </a:t>
            </a:r>
            <a:r>
              <a:rPr sz="1700" spc="-100" dirty="0">
                <a:solidFill>
                  <a:srgbClr val="C9CACC"/>
                </a:solidFill>
                <a:latin typeface="Arial"/>
                <a:cs typeface="Arial"/>
              </a:rPr>
              <a:t>– </a:t>
            </a:r>
            <a:r>
              <a:rPr sz="1700" dirty="0">
                <a:solidFill>
                  <a:srgbClr val="C9CACC"/>
                </a:solidFill>
                <a:latin typeface="Arial"/>
                <a:cs typeface="Arial"/>
              </a:rPr>
              <a:t>powerful,  </a:t>
            </a:r>
            <a:r>
              <a:rPr sz="1700" spc="5" dirty="0">
                <a:solidFill>
                  <a:srgbClr val="C9CACC"/>
                </a:solidFill>
                <a:latin typeface="Arial"/>
                <a:cs typeface="Arial"/>
              </a:rPr>
              <a:t>determined, </a:t>
            </a:r>
            <a:r>
              <a:rPr sz="1700" spc="-35" dirty="0">
                <a:solidFill>
                  <a:srgbClr val="C9CACC"/>
                </a:solidFill>
                <a:latin typeface="Arial"/>
                <a:cs typeface="Arial"/>
              </a:rPr>
              <a:t>murray </a:t>
            </a:r>
            <a:r>
              <a:rPr sz="1700" spc="15" dirty="0">
                <a:solidFill>
                  <a:srgbClr val="C9CACC"/>
                </a:solidFill>
                <a:latin typeface="Arial"/>
                <a:cs typeface="Arial"/>
              </a:rPr>
              <a:t>goldbern, </a:t>
            </a:r>
            <a:r>
              <a:rPr sz="1700" spc="-45" dirty="0">
                <a:solidFill>
                  <a:srgbClr val="C9CACC"/>
                </a:solidFill>
                <a:latin typeface="Arial"/>
                <a:cs typeface="Arial"/>
              </a:rPr>
              <a:t>shine </a:t>
            </a:r>
            <a:r>
              <a:rPr sz="1700" spc="-50" dirty="0">
                <a:solidFill>
                  <a:srgbClr val="C9CACC"/>
                </a:solidFill>
                <a:latin typeface="Arial"/>
                <a:cs typeface="Arial"/>
              </a:rPr>
              <a:t>lawyers, </a:t>
            </a:r>
            <a:r>
              <a:rPr sz="1700" spc="5" dirty="0">
                <a:solidFill>
                  <a:srgbClr val="C9CACC"/>
                </a:solidFill>
                <a:latin typeface="Arial"/>
                <a:cs typeface="Arial"/>
              </a:rPr>
              <a:t>dominating, </a:t>
            </a:r>
            <a:r>
              <a:rPr sz="1700" spc="-5" dirty="0">
                <a:solidFill>
                  <a:srgbClr val="D71920"/>
                </a:solidFill>
                <a:latin typeface="Arial"/>
                <a:cs typeface="Arial"/>
              </a:rPr>
              <a:t>structured</a:t>
            </a:r>
            <a:r>
              <a:rPr sz="1700" spc="-5" dirty="0">
                <a:solidFill>
                  <a:srgbClr val="C9CACC"/>
                </a:solidFill>
                <a:latin typeface="Arial"/>
                <a:cs typeface="Arial"/>
              </a:rPr>
              <a:t>, </a:t>
            </a:r>
            <a:r>
              <a:rPr sz="1700" spc="-60" dirty="0">
                <a:solidFill>
                  <a:srgbClr val="C9CACC"/>
                </a:solidFill>
                <a:latin typeface="Arial"/>
                <a:cs typeface="Arial"/>
              </a:rPr>
              <a:t>clever,</a:t>
            </a:r>
            <a:r>
              <a:rPr sz="1700" spc="-95" dirty="0">
                <a:solidFill>
                  <a:srgbClr val="C9CACC"/>
                </a:solidFill>
                <a:latin typeface="Arial"/>
                <a:cs typeface="Arial"/>
              </a:rPr>
              <a:t> </a:t>
            </a:r>
            <a:r>
              <a:rPr sz="1700" spc="-25" dirty="0">
                <a:solidFill>
                  <a:srgbClr val="C9CACC"/>
                </a:solidFill>
                <a:latin typeface="Arial"/>
                <a:cs typeface="Arial"/>
              </a:rPr>
              <a:t>ownership,</a:t>
            </a:r>
            <a:endParaRPr sz="1700">
              <a:latin typeface="Arial"/>
              <a:cs typeface="Arial"/>
            </a:endParaRPr>
          </a:p>
        </p:txBody>
      </p:sp>
      <p:sp>
        <p:nvSpPr>
          <p:cNvPr id="10" name="object 10"/>
          <p:cNvSpPr txBox="1"/>
          <p:nvPr/>
        </p:nvSpPr>
        <p:spPr>
          <a:xfrm>
            <a:off x="131300" y="3974383"/>
            <a:ext cx="8402955" cy="1318260"/>
          </a:xfrm>
          <a:prstGeom prst="rect">
            <a:avLst/>
          </a:prstGeom>
        </p:spPr>
        <p:txBody>
          <a:bodyPr vert="horz" wrap="square" lIns="0" tIns="5080" rIns="0" bIns="0" rtlCol="0">
            <a:spAutoFit/>
          </a:bodyPr>
          <a:lstStyle/>
          <a:p>
            <a:pPr marL="228600" marR="5080" algn="just">
              <a:lnSpc>
                <a:spcPts val="2200"/>
              </a:lnSpc>
              <a:spcBef>
                <a:spcPts val="40"/>
              </a:spcBef>
            </a:pPr>
            <a:r>
              <a:rPr sz="1700" spc="-10" dirty="0">
                <a:solidFill>
                  <a:srgbClr val="C9CACC"/>
                </a:solidFill>
                <a:latin typeface="Arial"/>
                <a:cs typeface="Arial"/>
              </a:rPr>
              <a:t>controllable, changing </a:t>
            </a:r>
            <a:r>
              <a:rPr sz="1700" spc="15" dirty="0">
                <a:solidFill>
                  <a:srgbClr val="C9CACC"/>
                </a:solidFill>
                <a:latin typeface="Arial"/>
                <a:cs typeface="Arial"/>
              </a:rPr>
              <a:t>the </a:t>
            </a:r>
            <a:r>
              <a:rPr sz="1700" spc="-25" dirty="0">
                <a:solidFill>
                  <a:srgbClr val="C9CACC"/>
                </a:solidFill>
                <a:latin typeface="Arial"/>
                <a:cs typeface="Arial"/>
              </a:rPr>
              <a:t>market, </a:t>
            </a:r>
            <a:r>
              <a:rPr sz="1700" spc="-30" dirty="0">
                <a:solidFill>
                  <a:srgbClr val="C9CACC"/>
                </a:solidFill>
                <a:latin typeface="Arial"/>
                <a:cs typeface="Arial"/>
              </a:rPr>
              <a:t>rebels, </a:t>
            </a:r>
            <a:r>
              <a:rPr sz="1700" spc="55" dirty="0">
                <a:solidFill>
                  <a:srgbClr val="C9CACC"/>
                </a:solidFill>
                <a:latin typeface="Arial"/>
                <a:cs typeface="Arial"/>
              </a:rPr>
              <a:t>“we </a:t>
            </a:r>
            <a:r>
              <a:rPr sz="1700" spc="70" dirty="0">
                <a:solidFill>
                  <a:srgbClr val="C9CACC"/>
                </a:solidFill>
                <a:latin typeface="Arial"/>
                <a:cs typeface="Arial"/>
              </a:rPr>
              <a:t>do </a:t>
            </a:r>
            <a:r>
              <a:rPr sz="1700" spc="50" dirty="0">
                <a:solidFill>
                  <a:srgbClr val="C9CACC"/>
                </a:solidFill>
                <a:latin typeface="Arial"/>
                <a:cs typeface="Arial"/>
              </a:rPr>
              <a:t>it </a:t>
            </a:r>
            <a:r>
              <a:rPr sz="1700" spc="20" dirty="0">
                <a:solidFill>
                  <a:srgbClr val="C9CACC"/>
                </a:solidFill>
                <a:latin typeface="Arial"/>
                <a:cs typeface="Arial"/>
              </a:rPr>
              <a:t>right”, </a:t>
            </a:r>
            <a:r>
              <a:rPr sz="1700" dirty="0">
                <a:solidFill>
                  <a:srgbClr val="C9CACC"/>
                </a:solidFill>
                <a:latin typeface="Arial"/>
                <a:cs typeface="Arial"/>
              </a:rPr>
              <a:t>“never </a:t>
            </a:r>
            <a:r>
              <a:rPr sz="1700" spc="-105" dirty="0">
                <a:solidFill>
                  <a:srgbClr val="C9CACC"/>
                </a:solidFill>
                <a:latin typeface="Arial"/>
                <a:cs typeface="Arial"/>
              </a:rPr>
              <a:t>say </a:t>
            </a:r>
            <a:r>
              <a:rPr sz="1700" spc="70" dirty="0">
                <a:solidFill>
                  <a:srgbClr val="C9CACC"/>
                </a:solidFill>
                <a:latin typeface="Arial"/>
                <a:cs typeface="Arial"/>
              </a:rPr>
              <a:t>die” </a:t>
            </a:r>
            <a:r>
              <a:rPr sz="1700" dirty="0">
                <a:solidFill>
                  <a:srgbClr val="C9CACC"/>
                </a:solidFill>
                <a:latin typeface="Arial"/>
                <a:cs typeface="Arial"/>
              </a:rPr>
              <a:t>constitution,  </a:t>
            </a:r>
            <a:r>
              <a:rPr sz="1700" spc="-40" dirty="0">
                <a:solidFill>
                  <a:srgbClr val="C9CACC"/>
                </a:solidFill>
                <a:latin typeface="Arial"/>
                <a:cs typeface="Arial"/>
              </a:rPr>
              <a:t>sugar</a:t>
            </a:r>
            <a:r>
              <a:rPr sz="1700" spc="-210" dirty="0">
                <a:solidFill>
                  <a:srgbClr val="C9CACC"/>
                </a:solidFill>
                <a:latin typeface="Arial"/>
                <a:cs typeface="Arial"/>
              </a:rPr>
              <a:t> </a:t>
            </a:r>
            <a:r>
              <a:rPr sz="1700" spc="-60" dirty="0">
                <a:solidFill>
                  <a:srgbClr val="C9CACC"/>
                </a:solidFill>
                <a:latin typeface="Arial"/>
                <a:cs typeface="Arial"/>
              </a:rPr>
              <a:t>ray</a:t>
            </a:r>
            <a:r>
              <a:rPr sz="1700" spc="-210" dirty="0">
                <a:solidFill>
                  <a:srgbClr val="C9CACC"/>
                </a:solidFill>
                <a:latin typeface="Arial"/>
                <a:cs typeface="Arial"/>
              </a:rPr>
              <a:t> </a:t>
            </a:r>
            <a:r>
              <a:rPr sz="1700" spc="-20" dirty="0">
                <a:solidFill>
                  <a:srgbClr val="C9CACC"/>
                </a:solidFill>
                <a:latin typeface="Arial"/>
                <a:cs typeface="Arial"/>
              </a:rPr>
              <a:t>leonard:</a:t>
            </a:r>
            <a:r>
              <a:rPr sz="1700" spc="-210" dirty="0">
                <a:solidFill>
                  <a:srgbClr val="C9CACC"/>
                </a:solidFill>
                <a:latin typeface="Arial"/>
                <a:cs typeface="Arial"/>
              </a:rPr>
              <a:t> </a:t>
            </a:r>
            <a:r>
              <a:rPr sz="1700" spc="-5" dirty="0">
                <a:solidFill>
                  <a:srgbClr val="C9CACC"/>
                </a:solidFill>
                <a:latin typeface="Arial"/>
                <a:cs typeface="Arial"/>
              </a:rPr>
              <a:t>punch</a:t>
            </a:r>
            <a:r>
              <a:rPr sz="1700" spc="-210" dirty="0">
                <a:solidFill>
                  <a:srgbClr val="C9CACC"/>
                </a:solidFill>
                <a:latin typeface="Arial"/>
                <a:cs typeface="Arial"/>
              </a:rPr>
              <a:t> </a:t>
            </a:r>
            <a:r>
              <a:rPr sz="1700" spc="-20" dirty="0">
                <a:solidFill>
                  <a:srgbClr val="C9CACC"/>
                </a:solidFill>
                <a:latin typeface="Arial"/>
                <a:cs typeface="Arial"/>
              </a:rPr>
              <a:t>above</a:t>
            </a:r>
            <a:r>
              <a:rPr sz="1700" spc="-210" dirty="0">
                <a:solidFill>
                  <a:srgbClr val="C9CACC"/>
                </a:solidFill>
                <a:latin typeface="Arial"/>
                <a:cs typeface="Arial"/>
              </a:rPr>
              <a:t> </a:t>
            </a:r>
            <a:r>
              <a:rPr sz="1700" spc="-25" dirty="0">
                <a:solidFill>
                  <a:srgbClr val="C9CACC"/>
                </a:solidFill>
                <a:latin typeface="Arial"/>
                <a:cs typeface="Arial"/>
              </a:rPr>
              <a:t>your</a:t>
            </a:r>
            <a:r>
              <a:rPr sz="1700" spc="-210" dirty="0">
                <a:solidFill>
                  <a:srgbClr val="C9CACC"/>
                </a:solidFill>
                <a:latin typeface="Arial"/>
                <a:cs typeface="Arial"/>
              </a:rPr>
              <a:t> </a:t>
            </a:r>
            <a:r>
              <a:rPr sz="1700" spc="5" dirty="0">
                <a:solidFill>
                  <a:srgbClr val="C9CACC"/>
                </a:solidFill>
                <a:latin typeface="Arial"/>
                <a:cs typeface="Arial"/>
              </a:rPr>
              <a:t>weight</a:t>
            </a:r>
            <a:r>
              <a:rPr sz="1700" spc="-210" dirty="0">
                <a:solidFill>
                  <a:srgbClr val="C9CACC"/>
                </a:solidFill>
                <a:latin typeface="Arial"/>
                <a:cs typeface="Arial"/>
              </a:rPr>
              <a:t> </a:t>
            </a:r>
            <a:r>
              <a:rPr sz="1700" spc="-100" dirty="0">
                <a:solidFill>
                  <a:srgbClr val="C9CACC"/>
                </a:solidFill>
                <a:latin typeface="Arial"/>
                <a:cs typeface="Arial"/>
              </a:rPr>
              <a:t>–</a:t>
            </a:r>
            <a:r>
              <a:rPr sz="1700" spc="-210" dirty="0">
                <a:solidFill>
                  <a:srgbClr val="C9CACC"/>
                </a:solidFill>
                <a:latin typeface="Arial"/>
                <a:cs typeface="Arial"/>
              </a:rPr>
              <a:t> </a:t>
            </a:r>
            <a:r>
              <a:rPr sz="1700" spc="-30" dirty="0">
                <a:solidFill>
                  <a:srgbClr val="C9CACC"/>
                </a:solidFill>
                <a:latin typeface="Arial"/>
                <a:cs typeface="Arial"/>
              </a:rPr>
              <a:t>willingness</a:t>
            </a:r>
            <a:r>
              <a:rPr sz="1700" spc="-210" dirty="0">
                <a:solidFill>
                  <a:srgbClr val="C9CACC"/>
                </a:solidFill>
                <a:latin typeface="Arial"/>
                <a:cs typeface="Arial"/>
              </a:rPr>
              <a:t> </a:t>
            </a:r>
            <a:r>
              <a:rPr sz="1700" spc="55" dirty="0">
                <a:solidFill>
                  <a:srgbClr val="C9CACC"/>
                </a:solidFill>
                <a:latin typeface="Arial"/>
                <a:cs typeface="Arial"/>
              </a:rPr>
              <a:t>to</a:t>
            </a:r>
            <a:r>
              <a:rPr sz="1700" spc="-210" dirty="0">
                <a:solidFill>
                  <a:srgbClr val="C9CACC"/>
                </a:solidFill>
                <a:latin typeface="Arial"/>
                <a:cs typeface="Arial"/>
              </a:rPr>
              <a:t> </a:t>
            </a:r>
            <a:r>
              <a:rPr sz="1700" spc="-65" dirty="0">
                <a:solidFill>
                  <a:srgbClr val="C9CACC"/>
                </a:solidFill>
                <a:latin typeface="Arial"/>
                <a:cs typeface="Arial"/>
              </a:rPr>
              <a:t>have</a:t>
            </a:r>
            <a:r>
              <a:rPr sz="1700" spc="-210" dirty="0">
                <a:solidFill>
                  <a:srgbClr val="C9CACC"/>
                </a:solidFill>
                <a:latin typeface="Arial"/>
                <a:cs typeface="Arial"/>
              </a:rPr>
              <a:t> </a:t>
            </a:r>
            <a:r>
              <a:rPr sz="1700" spc="-65" dirty="0">
                <a:solidFill>
                  <a:srgbClr val="C9CACC"/>
                </a:solidFill>
                <a:latin typeface="Arial"/>
                <a:cs typeface="Arial"/>
              </a:rPr>
              <a:t>a</a:t>
            </a:r>
            <a:r>
              <a:rPr sz="1700" spc="-210" dirty="0">
                <a:solidFill>
                  <a:srgbClr val="C9CACC"/>
                </a:solidFill>
                <a:latin typeface="Arial"/>
                <a:cs typeface="Arial"/>
              </a:rPr>
              <a:t> </a:t>
            </a:r>
            <a:r>
              <a:rPr sz="1700" spc="15" dirty="0">
                <a:solidFill>
                  <a:srgbClr val="C9CACC"/>
                </a:solidFill>
                <a:latin typeface="Arial"/>
                <a:cs typeface="Arial"/>
              </a:rPr>
              <a:t>go,</a:t>
            </a:r>
            <a:r>
              <a:rPr sz="1700" spc="-210" dirty="0">
                <a:solidFill>
                  <a:srgbClr val="C9CACC"/>
                </a:solidFill>
                <a:latin typeface="Arial"/>
                <a:cs typeface="Arial"/>
              </a:rPr>
              <a:t> </a:t>
            </a:r>
            <a:r>
              <a:rPr sz="1700" spc="-5" dirty="0">
                <a:solidFill>
                  <a:srgbClr val="C9CACC"/>
                </a:solidFill>
                <a:latin typeface="Arial"/>
                <a:cs typeface="Arial"/>
              </a:rPr>
              <a:t>solution</a:t>
            </a:r>
            <a:r>
              <a:rPr sz="1700" spc="-210" dirty="0">
                <a:solidFill>
                  <a:srgbClr val="C9CACC"/>
                </a:solidFill>
                <a:latin typeface="Arial"/>
                <a:cs typeface="Arial"/>
              </a:rPr>
              <a:t> </a:t>
            </a:r>
            <a:r>
              <a:rPr sz="1700" spc="135" dirty="0">
                <a:solidFill>
                  <a:srgbClr val="C9CACC"/>
                </a:solidFill>
                <a:latin typeface="Arial"/>
                <a:cs typeface="Arial"/>
              </a:rPr>
              <a:t>+</a:t>
            </a:r>
            <a:r>
              <a:rPr sz="1700" spc="-210" dirty="0">
                <a:solidFill>
                  <a:srgbClr val="C9CACC"/>
                </a:solidFill>
                <a:latin typeface="Arial"/>
                <a:cs typeface="Arial"/>
              </a:rPr>
              <a:t> </a:t>
            </a:r>
            <a:r>
              <a:rPr sz="1700" spc="5" dirty="0">
                <a:solidFill>
                  <a:srgbClr val="C9CACC"/>
                </a:solidFill>
                <a:latin typeface="Arial"/>
                <a:cs typeface="Arial"/>
              </a:rPr>
              <a:t>adaption  </a:t>
            </a:r>
            <a:r>
              <a:rPr sz="1700" dirty="0">
                <a:solidFill>
                  <a:srgbClr val="C9CACC"/>
                </a:solidFill>
                <a:latin typeface="Arial"/>
                <a:cs typeface="Arial"/>
              </a:rPr>
              <a:t>oriented,</a:t>
            </a:r>
            <a:r>
              <a:rPr sz="1700" spc="-165" dirty="0">
                <a:solidFill>
                  <a:srgbClr val="C9CACC"/>
                </a:solidFill>
                <a:latin typeface="Arial"/>
                <a:cs typeface="Arial"/>
              </a:rPr>
              <a:t> </a:t>
            </a:r>
            <a:r>
              <a:rPr sz="1700" spc="5" dirty="0">
                <a:solidFill>
                  <a:srgbClr val="C9CACC"/>
                </a:solidFill>
                <a:latin typeface="Arial"/>
                <a:cs typeface="Arial"/>
              </a:rPr>
              <a:t>giving</a:t>
            </a:r>
            <a:r>
              <a:rPr sz="1700" spc="-165" dirty="0">
                <a:solidFill>
                  <a:srgbClr val="C9CACC"/>
                </a:solidFill>
                <a:latin typeface="Arial"/>
                <a:cs typeface="Arial"/>
              </a:rPr>
              <a:t> </a:t>
            </a:r>
            <a:r>
              <a:rPr sz="1700" spc="-25" dirty="0">
                <a:solidFill>
                  <a:srgbClr val="C9CACC"/>
                </a:solidFill>
                <a:latin typeface="Arial"/>
                <a:cs typeface="Arial"/>
              </a:rPr>
              <a:t>customers</a:t>
            </a:r>
            <a:r>
              <a:rPr sz="1700" spc="-165" dirty="0">
                <a:solidFill>
                  <a:srgbClr val="C9CACC"/>
                </a:solidFill>
                <a:latin typeface="Arial"/>
                <a:cs typeface="Arial"/>
              </a:rPr>
              <a:t> </a:t>
            </a:r>
            <a:r>
              <a:rPr sz="1700" spc="-5" dirty="0">
                <a:solidFill>
                  <a:srgbClr val="C9CACC"/>
                </a:solidFill>
                <a:latin typeface="Arial"/>
                <a:cs typeface="Arial"/>
              </a:rPr>
              <a:t>something</a:t>
            </a:r>
            <a:r>
              <a:rPr sz="1700" spc="-165" dirty="0">
                <a:solidFill>
                  <a:srgbClr val="C9CACC"/>
                </a:solidFill>
                <a:latin typeface="Arial"/>
                <a:cs typeface="Arial"/>
              </a:rPr>
              <a:t> </a:t>
            </a:r>
            <a:r>
              <a:rPr sz="1700" spc="-15" dirty="0">
                <a:solidFill>
                  <a:srgbClr val="C9CACC"/>
                </a:solidFill>
                <a:latin typeface="Arial"/>
                <a:cs typeface="Arial"/>
              </a:rPr>
              <a:t>they</a:t>
            </a:r>
            <a:r>
              <a:rPr sz="1700" spc="-165" dirty="0">
                <a:solidFill>
                  <a:srgbClr val="C9CACC"/>
                </a:solidFill>
                <a:latin typeface="Arial"/>
                <a:cs typeface="Arial"/>
              </a:rPr>
              <a:t> </a:t>
            </a:r>
            <a:r>
              <a:rPr sz="1700" spc="30" dirty="0">
                <a:solidFill>
                  <a:srgbClr val="C9CACC"/>
                </a:solidFill>
                <a:latin typeface="Arial"/>
                <a:cs typeface="Arial"/>
              </a:rPr>
              <a:t>didn’t</a:t>
            </a:r>
            <a:r>
              <a:rPr sz="1700" spc="-165" dirty="0">
                <a:solidFill>
                  <a:srgbClr val="C9CACC"/>
                </a:solidFill>
                <a:latin typeface="Arial"/>
                <a:cs typeface="Arial"/>
              </a:rPr>
              <a:t> </a:t>
            </a:r>
            <a:r>
              <a:rPr sz="1700" spc="-15" dirty="0">
                <a:solidFill>
                  <a:srgbClr val="C9CACC"/>
                </a:solidFill>
                <a:latin typeface="Arial"/>
                <a:cs typeface="Arial"/>
              </a:rPr>
              <a:t>know</a:t>
            </a:r>
            <a:r>
              <a:rPr sz="1700" spc="-165" dirty="0">
                <a:solidFill>
                  <a:srgbClr val="C9CACC"/>
                </a:solidFill>
                <a:latin typeface="Arial"/>
                <a:cs typeface="Arial"/>
              </a:rPr>
              <a:t> </a:t>
            </a:r>
            <a:r>
              <a:rPr sz="1700" spc="-15" dirty="0">
                <a:solidFill>
                  <a:srgbClr val="C9CACC"/>
                </a:solidFill>
                <a:latin typeface="Arial"/>
                <a:cs typeface="Arial"/>
              </a:rPr>
              <a:t>they</a:t>
            </a:r>
            <a:r>
              <a:rPr sz="1700" spc="-165" dirty="0">
                <a:solidFill>
                  <a:srgbClr val="C9CACC"/>
                </a:solidFill>
                <a:latin typeface="Arial"/>
                <a:cs typeface="Arial"/>
              </a:rPr>
              <a:t> </a:t>
            </a:r>
            <a:r>
              <a:rPr sz="1700" spc="-20" dirty="0">
                <a:solidFill>
                  <a:srgbClr val="C9CACC"/>
                </a:solidFill>
                <a:latin typeface="Arial"/>
                <a:cs typeface="Arial"/>
              </a:rPr>
              <a:t>wanted,</a:t>
            </a:r>
            <a:r>
              <a:rPr sz="1700" spc="-165" dirty="0">
                <a:solidFill>
                  <a:srgbClr val="C9CACC"/>
                </a:solidFill>
                <a:latin typeface="Arial"/>
                <a:cs typeface="Arial"/>
              </a:rPr>
              <a:t> </a:t>
            </a:r>
            <a:r>
              <a:rPr sz="1700" spc="10" dirty="0">
                <a:solidFill>
                  <a:srgbClr val="C9CACC"/>
                </a:solidFill>
                <a:latin typeface="Arial"/>
                <a:cs typeface="Arial"/>
              </a:rPr>
              <a:t>momentum</a:t>
            </a:r>
            <a:r>
              <a:rPr sz="1700" spc="-165" dirty="0">
                <a:solidFill>
                  <a:srgbClr val="C9CACC"/>
                </a:solidFill>
                <a:latin typeface="Arial"/>
                <a:cs typeface="Arial"/>
              </a:rPr>
              <a:t> </a:t>
            </a:r>
            <a:r>
              <a:rPr sz="1700" spc="55" dirty="0">
                <a:solidFill>
                  <a:srgbClr val="C9CACC"/>
                </a:solidFill>
                <a:latin typeface="Arial"/>
                <a:cs typeface="Arial"/>
              </a:rPr>
              <a:t>to</a:t>
            </a:r>
            <a:r>
              <a:rPr sz="1700" spc="-165" dirty="0">
                <a:solidFill>
                  <a:srgbClr val="C9CACC"/>
                </a:solidFill>
                <a:latin typeface="Arial"/>
                <a:cs typeface="Arial"/>
              </a:rPr>
              <a:t> </a:t>
            </a:r>
            <a:r>
              <a:rPr sz="1700" spc="-10" dirty="0">
                <a:solidFill>
                  <a:srgbClr val="C9CACC"/>
                </a:solidFill>
                <a:latin typeface="Arial"/>
                <a:cs typeface="Arial"/>
              </a:rPr>
              <a:t>drive  forward,</a:t>
            </a:r>
            <a:r>
              <a:rPr sz="1700" spc="-140" dirty="0">
                <a:solidFill>
                  <a:srgbClr val="C9CACC"/>
                </a:solidFill>
                <a:latin typeface="Arial"/>
                <a:cs typeface="Arial"/>
              </a:rPr>
              <a:t> </a:t>
            </a:r>
            <a:r>
              <a:rPr sz="1700" spc="-20" dirty="0">
                <a:solidFill>
                  <a:srgbClr val="C9CACC"/>
                </a:solidFill>
                <a:latin typeface="Arial"/>
                <a:cs typeface="Arial"/>
              </a:rPr>
              <a:t>adaptive,</a:t>
            </a:r>
            <a:r>
              <a:rPr sz="1700" spc="-140" dirty="0">
                <a:solidFill>
                  <a:srgbClr val="C9CACC"/>
                </a:solidFill>
                <a:latin typeface="Arial"/>
                <a:cs typeface="Arial"/>
              </a:rPr>
              <a:t> </a:t>
            </a:r>
            <a:r>
              <a:rPr sz="1700" spc="-35" dirty="0">
                <a:solidFill>
                  <a:srgbClr val="C9CACC"/>
                </a:solidFill>
                <a:latin typeface="Arial"/>
                <a:cs typeface="Arial"/>
              </a:rPr>
              <a:t>focus,</a:t>
            </a:r>
            <a:r>
              <a:rPr sz="1700" spc="-140" dirty="0">
                <a:solidFill>
                  <a:srgbClr val="C9CACC"/>
                </a:solidFill>
                <a:latin typeface="Arial"/>
                <a:cs typeface="Arial"/>
              </a:rPr>
              <a:t> </a:t>
            </a:r>
            <a:r>
              <a:rPr sz="1700" spc="-35" dirty="0">
                <a:solidFill>
                  <a:srgbClr val="C9CACC"/>
                </a:solidFill>
                <a:latin typeface="Arial"/>
                <a:cs typeface="Arial"/>
              </a:rPr>
              <a:t>tenacious,</a:t>
            </a:r>
            <a:r>
              <a:rPr sz="1700" spc="-140" dirty="0">
                <a:solidFill>
                  <a:srgbClr val="C9CACC"/>
                </a:solidFill>
                <a:latin typeface="Arial"/>
                <a:cs typeface="Arial"/>
              </a:rPr>
              <a:t> </a:t>
            </a:r>
            <a:r>
              <a:rPr sz="1700" spc="-15" dirty="0">
                <a:solidFill>
                  <a:srgbClr val="C9CACC"/>
                </a:solidFill>
                <a:latin typeface="Arial"/>
                <a:cs typeface="Arial"/>
              </a:rPr>
              <a:t>lion,</a:t>
            </a:r>
            <a:r>
              <a:rPr sz="1700" spc="-140" dirty="0">
                <a:solidFill>
                  <a:srgbClr val="C9CACC"/>
                </a:solidFill>
                <a:latin typeface="Arial"/>
                <a:cs typeface="Arial"/>
              </a:rPr>
              <a:t> </a:t>
            </a:r>
            <a:r>
              <a:rPr sz="1700" spc="25" dirty="0">
                <a:solidFill>
                  <a:srgbClr val="C9CACC"/>
                </a:solidFill>
                <a:latin typeface="Arial"/>
                <a:cs typeface="Arial"/>
              </a:rPr>
              <a:t>bold,</a:t>
            </a:r>
            <a:r>
              <a:rPr sz="1700" spc="-140" dirty="0">
                <a:solidFill>
                  <a:srgbClr val="C9CACC"/>
                </a:solidFill>
                <a:latin typeface="Arial"/>
                <a:cs typeface="Arial"/>
              </a:rPr>
              <a:t> </a:t>
            </a:r>
            <a:r>
              <a:rPr sz="1700" spc="-5" dirty="0">
                <a:solidFill>
                  <a:srgbClr val="C9CACC"/>
                </a:solidFill>
                <a:latin typeface="Arial"/>
                <a:cs typeface="Arial"/>
              </a:rPr>
              <a:t>trusted,</a:t>
            </a:r>
            <a:r>
              <a:rPr sz="1700" spc="-140" dirty="0">
                <a:solidFill>
                  <a:srgbClr val="C9CACC"/>
                </a:solidFill>
                <a:latin typeface="Arial"/>
                <a:cs typeface="Arial"/>
              </a:rPr>
              <a:t> </a:t>
            </a:r>
            <a:r>
              <a:rPr sz="1700" spc="-25" dirty="0">
                <a:solidFill>
                  <a:srgbClr val="C9CACC"/>
                </a:solidFill>
                <a:latin typeface="Arial"/>
                <a:cs typeface="Arial"/>
              </a:rPr>
              <a:t>reliable,</a:t>
            </a:r>
            <a:r>
              <a:rPr sz="1700" spc="-140" dirty="0">
                <a:solidFill>
                  <a:srgbClr val="C9CACC"/>
                </a:solidFill>
                <a:latin typeface="Arial"/>
                <a:cs typeface="Arial"/>
              </a:rPr>
              <a:t> </a:t>
            </a:r>
            <a:r>
              <a:rPr sz="1700" spc="-20" dirty="0">
                <a:solidFill>
                  <a:srgbClr val="C9CACC"/>
                </a:solidFill>
                <a:latin typeface="Arial"/>
                <a:cs typeface="Arial"/>
              </a:rPr>
              <a:t>fun,</a:t>
            </a:r>
            <a:r>
              <a:rPr sz="1700" spc="-140" dirty="0">
                <a:solidFill>
                  <a:srgbClr val="C9CACC"/>
                </a:solidFill>
                <a:latin typeface="Arial"/>
                <a:cs typeface="Arial"/>
              </a:rPr>
              <a:t> </a:t>
            </a:r>
            <a:r>
              <a:rPr sz="1700" spc="-65" dirty="0">
                <a:solidFill>
                  <a:srgbClr val="C9CACC"/>
                </a:solidFill>
                <a:latin typeface="Arial"/>
                <a:cs typeface="Arial"/>
              </a:rPr>
              <a:t>22</a:t>
            </a:r>
            <a:r>
              <a:rPr sz="1700" spc="-140" dirty="0">
                <a:solidFill>
                  <a:srgbClr val="C9CACC"/>
                </a:solidFill>
                <a:latin typeface="Arial"/>
                <a:cs typeface="Arial"/>
              </a:rPr>
              <a:t> </a:t>
            </a:r>
            <a:r>
              <a:rPr sz="1700" spc="-60" dirty="0">
                <a:solidFill>
                  <a:srgbClr val="C9CACC"/>
                </a:solidFill>
                <a:latin typeface="Arial"/>
                <a:cs typeface="Arial"/>
              </a:rPr>
              <a:t>year</a:t>
            </a:r>
            <a:r>
              <a:rPr sz="1700" spc="-140" dirty="0">
                <a:solidFill>
                  <a:srgbClr val="C9CACC"/>
                </a:solidFill>
                <a:latin typeface="Arial"/>
                <a:cs typeface="Arial"/>
              </a:rPr>
              <a:t> </a:t>
            </a:r>
            <a:r>
              <a:rPr sz="1700" spc="40" dirty="0">
                <a:solidFill>
                  <a:srgbClr val="C9CACC"/>
                </a:solidFill>
                <a:latin typeface="Arial"/>
                <a:cs typeface="Arial"/>
              </a:rPr>
              <a:t>old</a:t>
            </a:r>
            <a:r>
              <a:rPr sz="1700" spc="-140" dirty="0">
                <a:solidFill>
                  <a:srgbClr val="C9CACC"/>
                </a:solidFill>
                <a:latin typeface="Arial"/>
                <a:cs typeface="Arial"/>
              </a:rPr>
              <a:t> </a:t>
            </a:r>
            <a:r>
              <a:rPr sz="1700" spc="5" dirty="0">
                <a:solidFill>
                  <a:srgbClr val="C9CACC"/>
                </a:solidFill>
                <a:latin typeface="Arial"/>
                <a:cs typeface="Arial"/>
              </a:rPr>
              <a:t>corporate</a:t>
            </a:r>
            <a:endParaRPr sz="1700">
              <a:latin typeface="Arial"/>
              <a:cs typeface="Arial"/>
            </a:endParaRPr>
          </a:p>
          <a:p>
            <a:pPr marL="12700">
              <a:lnSpc>
                <a:spcPct val="100000"/>
              </a:lnSpc>
              <a:spcBef>
                <a:spcPts val="765"/>
              </a:spcBef>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11" name="object 1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10953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solutio</a:t>
            </a:r>
            <a:r>
              <a:rPr sz="1200" dirty="0">
                <a:solidFill>
                  <a:srgbClr val="B8BABC"/>
                </a:solidFill>
                <a:latin typeface="Arial"/>
                <a:cs typeface="Arial"/>
              </a:rPr>
              <a:t>n</a:t>
            </a:r>
            <a:r>
              <a:rPr sz="1200" spc="-70" dirty="0">
                <a:solidFill>
                  <a:srgbClr val="B8BABC"/>
                </a:solidFill>
                <a:latin typeface="Arial"/>
                <a:cs typeface="Arial"/>
              </a:rPr>
              <a:t> </a:t>
            </a:r>
            <a:r>
              <a:rPr sz="1200" spc="-25" dirty="0">
                <a:solidFill>
                  <a:srgbClr val="B8BABC"/>
                </a:solidFill>
                <a:latin typeface="Lucida Sans"/>
                <a:cs typeface="Lucida Sans"/>
              </a:rPr>
              <a:t>st</a:t>
            </a:r>
            <a:r>
              <a:rPr sz="1200" spc="-50" dirty="0">
                <a:solidFill>
                  <a:srgbClr val="B8BABC"/>
                </a:solidFill>
                <a:latin typeface="Lucida Sans"/>
                <a:cs typeface="Lucida Sans"/>
              </a:rPr>
              <a:t>r</a:t>
            </a:r>
            <a:r>
              <a:rPr sz="1200" spc="-25" dirty="0">
                <a:solidFill>
                  <a:srgbClr val="B8BABC"/>
                </a:solidFill>
                <a:latin typeface="Lucida Sans"/>
                <a:cs typeface="Lucida Sans"/>
              </a:rPr>
              <a:t>eams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66"/>
                </a:lnTo>
              </a:path>
            </a:pathLst>
          </a:custGeom>
          <a:ln w="25019">
            <a:solidFill>
              <a:srgbClr val="FFFFFF"/>
            </a:solidFill>
          </a:ln>
        </p:spPr>
        <p:txBody>
          <a:bodyPr wrap="square" lIns="0" tIns="0" rIns="0" bIns="0" rtlCol="0"/>
          <a:lstStyle/>
          <a:p>
            <a:endParaRPr/>
          </a:p>
        </p:txBody>
      </p:sp>
      <p:sp>
        <p:nvSpPr>
          <p:cNvPr id="7" name="object 7"/>
          <p:cNvSpPr/>
          <p:nvPr/>
        </p:nvSpPr>
        <p:spPr>
          <a:xfrm>
            <a:off x="9184178" y="2718413"/>
            <a:ext cx="85725" cy="97155"/>
          </a:xfrm>
          <a:custGeom>
            <a:avLst/>
            <a:gdLst/>
            <a:ahLst/>
            <a:cxnLst/>
            <a:rect l="l" t="t" r="r" b="b"/>
            <a:pathLst>
              <a:path w="85725" h="97155">
                <a:moveTo>
                  <a:pt x="23990" y="64541"/>
                </a:moveTo>
                <a:lnTo>
                  <a:pt x="0" y="64541"/>
                </a:lnTo>
                <a:lnTo>
                  <a:pt x="187" y="69608"/>
                </a:lnTo>
                <a:lnTo>
                  <a:pt x="32651" y="96189"/>
                </a:lnTo>
                <a:lnTo>
                  <a:pt x="37858" y="96723"/>
                </a:lnTo>
                <a:lnTo>
                  <a:pt x="48412" y="96723"/>
                </a:lnTo>
                <a:lnTo>
                  <a:pt x="81567" y="80009"/>
                </a:lnTo>
                <a:lnTo>
                  <a:pt x="40881" y="80009"/>
                </a:lnTo>
                <a:lnTo>
                  <a:pt x="38481" y="79717"/>
                </a:lnTo>
                <a:lnTo>
                  <a:pt x="23990" y="67271"/>
                </a:lnTo>
                <a:lnTo>
                  <a:pt x="23990" y="64541"/>
                </a:lnTo>
                <a:close/>
              </a:path>
              <a:path w="85725" h="97155">
                <a:moveTo>
                  <a:pt x="47104" y="0"/>
                </a:moveTo>
                <a:lnTo>
                  <a:pt x="37147" y="0"/>
                </a:lnTo>
                <a:lnTo>
                  <a:pt x="32296" y="431"/>
                </a:lnTo>
                <a:lnTo>
                  <a:pt x="2133" y="33540"/>
                </a:lnTo>
                <a:lnTo>
                  <a:pt x="2959" y="36944"/>
                </a:lnTo>
                <a:lnTo>
                  <a:pt x="40284" y="55956"/>
                </a:lnTo>
                <a:lnTo>
                  <a:pt x="47307" y="57848"/>
                </a:lnTo>
                <a:lnTo>
                  <a:pt x="57391" y="61633"/>
                </a:lnTo>
                <a:lnTo>
                  <a:pt x="59905" y="64477"/>
                </a:lnTo>
                <a:lnTo>
                  <a:pt x="59786" y="70942"/>
                </a:lnTo>
                <a:lnTo>
                  <a:pt x="45148" y="80009"/>
                </a:lnTo>
                <a:lnTo>
                  <a:pt x="81567" y="80009"/>
                </a:lnTo>
                <a:lnTo>
                  <a:pt x="83947" y="76009"/>
                </a:lnTo>
                <a:lnTo>
                  <a:pt x="85166" y="70942"/>
                </a:lnTo>
                <a:lnTo>
                  <a:pt x="85166" y="60629"/>
                </a:lnTo>
                <a:lnTo>
                  <a:pt x="48945" y="37503"/>
                </a:lnTo>
                <a:lnTo>
                  <a:pt x="42062" y="36093"/>
                </a:lnTo>
                <a:lnTo>
                  <a:pt x="39014" y="35293"/>
                </a:lnTo>
                <a:lnTo>
                  <a:pt x="33680" y="33515"/>
                </a:lnTo>
                <a:lnTo>
                  <a:pt x="31521" y="32359"/>
                </a:lnTo>
                <a:lnTo>
                  <a:pt x="28194" y="29514"/>
                </a:lnTo>
                <a:lnTo>
                  <a:pt x="27368" y="27673"/>
                </a:lnTo>
                <a:lnTo>
                  <a:pt x="27368" y="23533"/>
                </a:lnTo>
                <a:lnTo>
                  <a:pt x="45923" y="16890"/>
                </a:lnTo>
                <a:lnTo>
                  <a:pt x="79420" y="16890"/>
                </a:lnTo>
                <a:lnTo>
                  <a:pt x="75882" y="11468"/>
                </a:lnTo>
                <a:lnTo>
                  <a:pt x="72834" y="8470"/>
                </a:lnTo>
                <a:lnTo>
                  <a:pt x="65481" y="3975"/>
                </a:lnTo>
                <a:lnTo>
                  <a:pt x="61302" y="2374"/>
                </a:lnTo>
                <a:lnTo>
                  <a:pt x="51930" y="469"/>
                </a:lnTo>
                <a:lnTo>
                  <a:pt x="47104" y="0"/>
                </a:lnTo>
                <a:close/>
              </a:path>
              <a:path w="85725" h="97155">
                <a:moveTo>
                  <a:pt x="79420" y="16890"/>
                </a:moveTo>
                <a:lnTo>
                  <a:pt x="45923" y="16890"/>
                </a:lnTo>
                <a:lnTo>
                  <a:pt x="49834" y="17754"/>
                </a:lnTo>
                <a:lnTo>
                  <a:pt x="56476" y="21183"/>
                </a:lnTo>
                <a:lnTo>
                  <a:pt x="58305" y="24472"/>
                </a:lnTo>
                <a:lnTo>
                  <a:pt x="58674" y="29336"/>
                </a:lnTo>
                <a:lnTo>
                  <a:pt x="82664" y="29336"/>
                </a:lnTo>
                <a:lnTo>
                  <a:pt x="82262" y="24472"/>
                </a:lnTo>
                <a:lnTo>
                  <a:pt x="82159" y="23533"/>
                </a:lnTo>
                <a:lnTo>
                  <a:pt x="80746" y="18922"/>
                </a:lnTo>
                <a:lnTo>
                  <a:pt x="79420" y="16890"/>
                </a:lnTo>
                <a:close/>
              </a:path>
            </a:pathLst>
          </a:custGeom>
          <a:solidFill>
            <a:srgbClr val="FFFFFF"/>
          </a:solidFill>
        </p:spPr>
        <p:txBody>
          <a:bodyPr wrap="square" lIns="0" tIns="0" rIns="0" bIns="0" rtlCol="0"/>
          <a:lstStyle/>
          <a:p>
            <a:endParaRPr/>
          </a:p>
        </p:txBody>
      </p:sp>
      <p:sp>
        <p:nvSpPr>
          <p:cNvPr id="8" name="object 8"/>
          <p:cNvSpPr/>
          <p:nvPr/>
        </p:nvSpPr>
        <p:spPr>
          <a:xfrm>
            <a:off x="9285344" y="2695447"/>
            <a:ext cx="0" cy="58419"/>
          </a:xfrm>
          <a:custGeom>
            <a:avLst/>
            <a:gdLst/>
            <a:ahLst/>
            <a:cxnLst/>
            <a:rect l="l" t="t" r="r" b="b"/>
            <a:pathLst>
              <a:path h="58419">
                <a:moveTo>
                  <a:pt x="0" y="0"/>
                </a:moveTo>
                <a:lnTo>
                  <a:pt x="0" y="58153"/>
                </a:lnTo>
              </a:path>
            </a:pathLst>
          </a:custGeom>
          <a:ln w="6921">
            <a:solidFill>
              <a:srgbClr val="FFFFFF"/>
            </a:solidFill>
          </a:ln>
        </p:spPr>
        <p:txBody>
          <a:bodyPr wrap="square" lIns="0" tIns="0" rIns="0" bIns="0" rtlCol="0"/>
          <a:lstStyle/>
          <a:p>
            <a:endParaRPr/>
          </a:p>
        </p:txBody>
      </p:sp>
      <p:sp>
        <p:nvSpPr>
          <p:cNvPr id="9" name="object 9"/>
          <p:cNvSpPr txBox="1"/>
          <p:nvPr/>
        </p:nvSpPr>
        <p:spPr>
          <a:xfrm>
            <a:off x="5073840" y="3937203"/>
            <a:ext cx="1237615" cy="607695"/>
          </a:xfrm>
          <a:prstGeom prst="rect">
            <a:avLst/>
          </a:prstGeom>
        </p:spPr>
        <p:txBody>
          <a:bodyPr vert="horz" wrap="square" lIns="0" tIns="0" rIns="0" bIns="0" rtlCol="0">
            <a:spAutoFit/>
          </a:bodyPr>
          <a:lstStyle/>
          <a:p>
            <a:pPr marL="12700" marR="5080">
              <a:lnSpc>
                <a:spcPct val="113599"/>
              </a:lnSpc>
            </a:pPr>
            <a:r>
              <a:rPr sz="1100" spc="-25" dirty="0">
                <a:solidFill>
                  <a:srgbClr val="58595B"/>
                </a:solidFill>
                <a:latin typeface="Arial"/>
                <a:cs typeface="Arial"/>
              </a:rPr>
              <a:t>Sound </a:t>
            </a:r>
            <a:r>
              <a:rPr sz="1100" spc="-20" dirty="0">
                <a:solidFill>
                  <a:srgbClr val="58595B"/>
                </a:solidFill>
                <a:latin typeface="Arial"/>
                <a:cs typeface="Arial"/>
              </a:rPr>
              <a:t>strategy  </a:t>
            </a:r>
            <a:r>
              <a:rPr sz="1100" spc="-15" dirty="0">
                <a:solidFill>
                  <a:srgbClr val="58595B"/>
                </a:solidFill>
                <a:latin typeface="Arial"/>
                <a:cs typeface="Arial"/>
              </a:rPr>
              <a:t>driven by </a:t>
            </a:r>
            <a:r>
              <a:rPr sz="1100" spc="-30" dirty="0">
                <a:solidFill>
                  <a:srgbClr val="58595B"/>
                </a:solidFill>
                <a:latin typeface="Arial"/>
                <a:cs typeface="Arial"/>
              </a:rPr>
              <a:t>asture  vision </a:t>
            </a:r>
            <a:r>
              <a:rPr sz="1100" spc="-15" dirty="0">
                <a:solidFill>
                  <a:srgbClr val="58595B"/>
                </a:solidFill>
                <a:latin typeface="Arial"/>
                <a:cs typeface="Arial"/>
              </a:rPr>
              <a:t>and</a:t>
            </a:r>
            <a:r>
              <a:rPr sz="1100" spc="-170" dirty="0">
                <a:solidFill>
                  <a:srgbClr val="58595B"/>
                </a:solidFill>
                <a:latin typeface="Arial"/>
                <a:cs typeface="Arial"/>
              </a:rPr>
              <a:t> </a:t>
            </a:r>
            <a:r>
              <a:rPr sz="1100" spc="-20" dirty="0">
                <a:solidFill>
                  <a:srgbClr val="58595B"/>
                </a:solidFill>
                <a:latin typeface="Arial"/>
                <a:cs typeface="Arial"/>
              </a:rPr>
              <a:t>expertise.</a:t>
            </a:r>
            <a:endParaRPr sz="1100">
              <a:latin typeface="Arial"/>
              <a:cs typeface="Arial"/>
            </a:endParaRPr>
          </a:p>
        </p:txBody>
      </p:sp>
      <p:sp>
        <p:nvSpPr>
          <p:cNvPr id="10" name="object 10"/>
          <p:cNvSpPr txBox="1"/>
          <p:nvPr/>
        </p:nvSpPr>
        <p:spPr>
          <a:xfrm>
            <a:off x="484567" y="3093550"/>
            <a:ext cx="4598035" cy="367030"/>
          </a:xfrm>
          <a:prstGeom prst="rect">
            <a:avLst/>
          </a:prstGeom>
        </p:spPr>
        <p:txBody>
          <a:bodyPr vert="horz" wrap="square" lIns="0" tIns="0" rIns="0" bIns="0" rtlCol="0">
            <a:spAutoFit/>
          </a:bodyPr>
          <a:lstStyle/>
          <a:p>
            <a:pPr marL="12700">
              <a:lnSpc>
                <a:spcPct val="100000"/>
              </a:lnSpc>
              <a:tabLst>
                <a:tab pos="1543050" algn="l"/>
              </a:tabLst>
            </a:pPr>
            <a:r>
              <a:rPr sz="2300" spc="-55" dirty="0">
                <a:solidFill>
                  <a:srgbClr val="E2E3E4"/>
                </a:solidFill>
                <a:latin typeface="Cambria"/>
                <a:cs typeface="Cambria"/>
              </a:rPr>
              <a:t>We</a:t>
            </a:r>
            <a:r>
              <a:rPr sz="2300" spc="-65" dirty="0">
                <a:solidFill>
                  <a:srgbClr val="E2E3E4"/>
                </a:solidFill>
                <a:latin typeface="Cambria"/>
                <a:cs typeface="Cambria"/>
              </a:rPr>
              <a:t> </a:t>
            </a:r>
            <a:r>
              <a:rPr sz="2300" spc="-60" dirty="0">
                <a:solidFill>
                  <a:srgbClr val="E2E3E4"/>
                </a:solidFill>
                <a:latin typeface="Cambria"/>
                <a:cs typeface="Cambria"/>
              </a:rPr>
              <a:t>deliver:	</a:t>
            </a:r>
            <a:r>
              <a:rPr sz="2300" spc="-30" dirty="0">
                <a:solidFill>
                  <a:srgbClr val="D71920"/>
                </a:solidFill>
                <a:latin typeface="Cambria"/>
                <a:cs typeface="Cambria"/>
              </a:rPr>
              <a:t>People </a:t>
            </a:r>
            <a:r>
              <a:rPr sz="2300" spc="-240" dirty="0">
                <a:solidFill>
                  <a:srgbClr val="C9CACC"/>
                </a:solidFill>
                <a:latin typeface="Cambria"/>
                <a:cs typeface="Cambria"/>
              </a:rPr>
              <a:t>|  </a:t>
            </a:r>
            <a:r>
              <a:rPr sz="2300" spc="-20" dirty="0">
                <a:solidFill>
                  <a:srgbClr val="D71920"/>
                </a:solidFill>
                <a:latin typeface="Cambria"/>
                <a:cs typeface="Cambria"/>
              </a:rPr>
              <a:t>Capital </a:t>
            </a:r>
            <a:r>
              <a:rPr sz="2300" spc="-240" dirty="0">
                <a:solidFill>
                  <a:srgbClr val="C9CACC"/>
                </a:solidFill>
                <a:latin typeface="Cambria"/>
                <a:cs typeface="Cambria"/>
              </a:rPr>
              <a:t>|</a:t>
            </a:r>
            <a:r>
              <a:rPr sz="2300" spc="-305" dirty="0">
                <a:solidFill>
                  <a:srgbClr val="C9CACC"/>
                </a:solidFill>
                <a:latin typeface="Cambria"/>
                <a:cs typeface="Cambria"/>
              </a:rPr>
              <a:t> </a:t>
            </a:r>
            <a:r>
              <a:rPr sz="2300" spc="-35" dirty="0">
                <a:solidFill>
                  <a:srgbClr val="D71920"/>
                </a:solidFill>
                <a:latin typeface="Cambria"/>
                <a:cs typeface="Cambria"/>
              </a:rPr>
              <a:t>Strategy</a:t>
            </a:r>
            <a:endParaRPr sz="2300">
              <a:latin typeface="Cambria"/>
              <a:cs typeface="Cambria"/>
            </a:endParaRPr>
          </a:p>
        </p:txBody>
      </p:sp>
      <p:sp>
        <p:nvSpPr>
          <p:cNvPr id="11" name="object 11"/>
          <p:cNvSpPr/>
          <p:nvPr/>
        </p:nvSpPr>
        <p:spPr>
          <a:xfrm>
            <a:off x="2028239" y="2911692"/>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259580" cy="0"/>
          </a:xfrm>
          <a:custGeom>
            <a:avLst/>
            <a:gdLst/>
            <a:ahLst/>
            <a:cxnLst/>
            <a:rect l="l" t="t" r="r" b="b"/>
            <a:pathLst>
              <a:path w="4259580">
                <a:moveTo>
                  <a:pt x="0" y="0"/>
                </a:moveTo>
                <a:lnTo>
                  <a:pt x="4259580" y="0"/>
                </a:lnTo>
              </a:path>
            </a:pathLst>
          </a:custGeom>
          <a:ln w="6350">
            <a:solidFill>
              <a:srgbClr val="C9CACC"/>
            </a:solidFill>
          </a:ln>
        </p:spPr>
        <p:txBody>
          <a:bodyPr wrap="square" lIns="0" tIns="0" rIns="0" bIns="0" rtlCol="0"/>
          <a:lstStyle/>
          <a:p>
            <a:endParaRPr/>
          </a:p>
        </p:txBody>
      </p:sp>
      <p:sp>
        <p:nvSpPr>
          <p:cNvPr id="13" name="object 13"/>
          <p:cNvSpPr/>
          <p:nvPr/>
        </p:nvSpPr>
        <p:spPr>
          <a:xfrm>
            <a:off x="500409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4" name="object 14"/>
          <p:cNvSpPr txBox="1"/>
          <p:nvPr/>
        </p:nvSpPr>
        <p:spPr>
          <a:xfrm>
            <a:off x="3195490" y="3937203"/>
            <a:ext cx="1241425" cy="607695"/>
          </a:xfrm>
          <a:prstGeom prst="rect">
            <a:avLst/>
          </a:prstGeom>
        </p:spPr>
        <p:txBody>
          <a:bodyPr vert="horz" wrap="square" lIns="0" tIns="0" rIns="0" bIns="0" rtlCol="0">
            <a:spAutoFit/>
          </a:bodyPr>
          <a:lstStyle/>
          <a:p>
            <a:pPr marL="12700" marR="5080">
              <a:lnSpc>
                <a:spcPct val="113599"/>
              </a:lnSpc>
            </a:pPr>
            <a:r>
              <a:rPr sz="1100" spc="-30" dirty="0">
                <a:solidFill>
                  <a:srgbClr val="58595B"/>
                </a:solidFill>
                <a:latin typeface="Arial"/>
                <a:cs typeface="Arial"/>
              </a:rPr>
              <a:t>The financial </a:t>
            </a:r>
            <a:r>
              <a:rPr sz="1100" spc="-15" dirty="0">
                <a:solidFill>
                  <a:srgbClr val="58595B"/>
                </a:solidFill>
                <a:latin typeface="Arial"/>
                <a:cs typeface="Arial"/>
              </a:rPr>
              <a:t>and  </a:t>
            </a:r>
            <a:r>
              <a:rPr sz="1100" spc="-25" dirty="0">
                <a:solidFill>
                  <a:srgbClr val="58595B"/>
                </a:solidFill>
                <a:latin typeface="Arial"/>
                <a:cs typeface="Arial"/>
              </a:rPr>
              <a:t>personal </a:t>
            </a:r>
            <a:r>
              <a:rPr sz="1100" spc="-20" dirty="0">
                <a:solidFill>
                  <a:srgbClr val="58595B"/>
                </a:solidFill>
                <a:latin typeface="Arial"/>
                <a:cs typeface="Arial"/>
              </a:rPr>
              <a:t>investment  </a:t>
            </a:r>
            <a:r>
              <a:rPr sz="1100" spc="-10" dirty="0">
                <a:solidFill>
                  <a:srgbClr val="58595B"/>
                </a:solidFill>
                <a:latin typeface="Arial"/>
                <a:cs typeface="Arial"/>
              </a:rPr>
              <a:t>required </a:t>
            </a:r>
            <a:r>
              <a:rPr sz="1100" spc="30" dirty="0">
                <a:solidFill>
                  <a:srgbClr val="58595B"/>
                </a:solidFill>
                <a:latin typeface="Arial"/>
                <a:cs typeface="Arial"/>
              </a:rPr>
              <a:t>to</a:t>
            </a:r>
            <a:r>
              <a:rPr sz="1100" spc="-190" dirty="0">
                <a:solidFill>
                  <a:srgbClr val="58595B"/>
                </a:solidFill>
                <a:latin typeface="Arial"/>
                <a:cs typeface="Arial"/>
              </a:rPr>
              <a:t> </a:t>
            </a:r>
            <a:r>
              <a:rPr sz="1100" spc="-40" dirty="0">
                <a:solidFill>
                  <a:srgbClr val="58595B"/>
                </a:solidFill>
                <a:latin typeface="Arial"/>
                <a:cs typeface="Arial"/>
              </a:rPr>
              <a:t>succeed.</a:t>
            </a:r>
            <a:endParaRPr sz="1100">
              <a:latin typeface="Arial"/>
              <a:cs typeface="Arial"/>
            </a:endParaRPr>
          </a:p>
        </p:txBody>
      </p:sp>
      <p:sp>
        <p:nvSpPr>
          <p:cNvPr id="15" name="object 15"/>
          <p:cNvSpPr/>
          <p:nvPr/>
        </p:nvSpPr>
        <p:spPr>
          <a:xfrm>
            <a:off x="3129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6" name="object 16"/>
          <p:cNvSpPr txBox="1"/>
          <p:nvPr/>
        </p:nvSpPr>
        <p:spPr>
          <a:xfrm>
            <a:off x="1054700" y="3937203"/>
            <a:ext cx="1343025" cy="607695"/>
          </a:xfrm>
          <a:prstGeom prst="rect">
            <a:avLst/>
          </a:prstGeom>
        </p:spPr>
        <p:txBody>
          <a:bodyPr vert="horz" wrap="square" lIns="0" tIns="0" rIns="0" bIns="0" rtlCol="0">
            <a:spAutoFit/>
          </a:bodyPr>
          <a:lstStyle/>
          <a:p>
            <a:pPr marL="12700" marR="5080" indent="542290" algn="just">
              <a:lnSpc>
                <a:spcPct val="113599"/>
              </a:lnSpc>
            </a:pPr>
            <a:r>
              <a:rPr sz="1100" spc="5" dirty="0">
                <a:solidFill>
                  <a:srgbClr val="58595B"/>
                </a:solidFill>
                <a:latin typeface="Arial"/>
                <a:cs typeface="Arial"/>
              </a:rPr>
              <a:t>Our</a:t>
            </a:r>
            <a:r>
              <a:rPr sz="1100" spc="-140" dirty="0">
                <a:solidFill>
                  <a:srgbClr val="58595B"/>
                </a:solidFill>
                <a:latin typeface="Arial"/>
                <a:cs typeface="Arial"/>
              </a:rPr>
              <a:t> </a:t>
            </a:r>
            <a:r>
              <a:rPr sz="1100" spc="-35" dirty="0">
                <a:solidFill>
                  <a:srgbClr val="58595B"/>
                </a:solidFill>
                <a:latin typeface="Arial"/>
                <a:cs typeface="Arial"/>
              </a:rPr>
              <a:t>acumen,  </a:t>
            </a:r>
            <a:r>
              <a:rPr sz="1100" spc="-20" dirty="0">
                <a:solidFill>
                  <a:srgbClr val="58595B"/>
                </a:solidFill>
                <a:latin typeface="Arial"/>
                <a:cs typeface="Arial"/>
              </a:rPr>
              <a:t>leadership </a:t>
            </a:r>
            <a:r>
              <a:rPr sz="1100" spc="-15" dirty="0">
                <a:solidFill>
                  <a:srgbClr val="58595B"/>
                </a:solidFill>
                <a:latin typeface="Arial"/>
                <a:cs typeface="Arial"/>
              </a:rPr>
              <a:t>and</a:t>
            </a:r>
            <a:r>
              <a:rPr sz="1100" spc="-210" dirty="0">
                <a:solidFill>
                  <a:srgbClr val="58595B"/>
                </a:solidFill>
                <a:latin typeface="Arial"/>
                <a:cs typeface="Arial"/>
              </a:rPr>
              <a:t> </a:t>
            </a:r>
            <a:r>
              <a:rPr sz="1100" spc="-15" dirty="0">
                <a:solidFill>
                  <a:srgbClr val="58595B"/>
                </a:solidFill>
                <a:latin typeface="Arial"/>
                <a:cs typeface="Arial"/>
              </a:rPr>
              <a:t>culture  </a:t>
            </a:r>
            <a:r>
              <a:rPr sz="1100" dirty="0">
                <a:solidFill>
                  <a:srgbClr val="58595B"/>
                </a:solidFill>
                <a:latin typeface="Arial"/>
                <a:cs typeface="Arial"/>
              </a:rPr>
              <a:t>that</a:t>
            </a:r>
            <a:r>
              <a:rPr sz="1100" spc="-95" dirty="0">
                <a:solidFill>
                  <a:srgbClr val="58595B"/>
                </a:solidFill>
                <a:latin typeface="Arial"/>
                <a:cs typeface="Arial"/>
              </a:rPr>
              <a:t> </a:t>
            </a:r>
            <a:r>
              <a:rPr sz="1100" spc="-5" dirty="0">
                <a:solidFill>
                  <a:srgbClr val="58595B"/>
                </a:solidFill>
                <a:latin typeface="Arial"/>
                <a:cs typeface="Arial"/>
              </a:rPr>
              <a:t>puts</a:t>
            </a:r>
            <a:r>
              <a:rPr sz="1100" spc="-95" dirty="0">
                <a:solidFill>
                  <a:srgbClr val="58595B"/>
                </a:solidFill>
                <a:latin typeface="Arial"/>
                <a:cs typeface="Arial"/>
              </a:rPr>
              <a:t> </a:t>
            </a:r>
            <a:r>
              <a:rPr sz="1100" spc="5" dirty="0">
                <a:solidFill>
                  <a:srgbClr val="58595B"/>
                </a:solidFill>
                <a:latin typeface="Arial"/>
                <a:cs typeface="Arial"/>
              </a:rPr>
              <a:t>people</a:t>
            </a:r>
            <a:r>
              <a:rPr sz="1100" spc="-95" dirty="0">
                <a:solidFill>
                  <a:srgbClr val="58595B"/>
                </a:solidFill>
                <a:latin typeface="Arial"/>
                <a:cs typeface="Arial"/>
              </a:rPr>
              <a:t> </a:t>
            </a:r>
            <a:r>
              <a:rPr sz="1100" spc="-15" dirty="0">
                <a:solidFill>
                  <a:srgbClr val="58595B"/>
                </a:solidFill>
                <a:latin typeface="Arial"/>
                <a:cs typeface="Arial"/>
              </a:rPr>
              <a:t>first.</a:t>
            </a:r>
            <a:endParaRPr sz="1100">
              <a:latin typeface="Arial"/>
              <a:cs typeface="Arial"/>
            </a:endParaRPr>
          </a:p>
        </p:txBody>
      </p:sp>
      <p:sp>
        <p:nvSpPr>
          <p:cNvPr id="17" name="object 17"/>
          <p:cNvSpPr/>
          <p:nvPr/>
        </p:nvSpPr>
        <p:spPr>
          <a:xfrm>
            <a:off x="2517349" y="3534293"/>
            <a:ext cx="0" cy="984250"/>
          </a:xfrm>
          <a:custGeom>
            <a:avLst/>
            <a:gdLst/>
            <a:ahLst/>
            <a:cxnLst/>
            <a:rect l="l" t="t" r="r" b="b"/>
            <a:pathLst>
              <a:path h="984250">
                <a:moveTo>
                  <a:pt x="0" y="0"/>
                </a:moveTo>
                <a:lnTo>
                  <a:pt x="0" y="983653"/>
                </a:lnTo>
              </a:path>
            </a:pathLst>
          </a:custGeom>
          <a:ln w="3175">
            <a:solidFill>
              <a:srgbClr val="D71920"/>
            </a:solidFill>
          </a:ln>
        </p:spPr>
        <p:txBody>
          <a:bodyPr wrap="square" lIns="0" tIns="0" rIns="0" bIns="0" rtlCol="0"/>
          <a:lstStyle/>
          <a:p>
            <a:endParaRPr/>
          </a:p>
        </p:txBody>
      </p:sp>
      <p:sp>
        <p:nvSpPr>
          <p:cNvPr id="18" name="object 18"/>
          <p:cNvSpPr txBox="1"/>
          <p:nvPr/>
        </p:nvSpPr>
        <p:spPr>
          <a:xfrm>
            <a:off x="2012364" y="1154527"/>
            <a:ext cx="4217670" cy="1544955"/>
          </a:xfrm>
          <a:prstGeom prst="rect">
            <a:avLst/>
          </a:prstGeom>
        </p:spPr>
        <p:txBody>
          <a:bodyPr vert="horz" wrap="square" lIns="0" tIns="0" rIns="0" bIns="0" rtlCol="0">
            <a:spAutoFit/>
          </a:bodyPr>
          <a:lstStyle/>
          <a:p>
            <a:pPr marL="12700" marR="490220">
              <a:lnSpc>
                <a:spcPts val="1600"/>
              </a:lnSpc>
            </a:pPr>
            <a:r>
              <a:rPr sz="1400" spc="-40" dirty="0">
                <a:solidFill>
                  <a:srgbClr val="E2E3E4"/>
                </a:solidFill>
                <a:latin typeface="Arial"/>
                <a:cs typeface="Arial"/>
              </a:rPr>
              <a:t>We</a:t>
            </a:r>
            <a:r>
              <a:rPr sz="1400" spc="-95" dirty="0">
                <a:solidFill>
                  <a:srgbClr val="E2E3E4"/>
                </a:solidFill>
                <a:latin typeface="Arial"/>
                <a:cs typeface="Arial"/>
              </a:rPr>
              <a:t> </a:t>
            </a:r>
            <a:r>
              <a:rPr sz="1400" spc="-45" dirty="0">
                <a:solidFill>
                  <a:srgbClr val="E2E3E4"/>
                </a:solidFill>
                <a:latin typeface="Arial"/>
                <a:cs typeface="Arial"/>
              </a:rPr>
              <a:t>invest</a:t>
            </a:r>
            <a:r>
              <a:rPr sz="1400" spc="-95" dirty="0">
                <a:solidFill>
                  <a:srgbClr val="E2E3E4"/>
                </a:solidFill>
                <a:latin typeface="Arial"/>
                <a:cs typeface="Arial"/>
              </a:rPr>
              <a:t> </a:t>
            </a:r>
            <a:r>
              <a:rPr sz="1400" spc="-15" dirty="0">
                <a:solidFill>
                  <a:srgbClr val="E2E3E4"/>
                </a:solidFill>
                <a:latin typeface="Arial"/>
                <a:cs typeface="Arial"/>
              </a:rPr>
              <a:t>in</a:t>
            </a:r>
            <a:r>
              <a:rPr sz="1400" spc="-95" dirty="0">
                <a:solidFill>
                  <a:srgbClr val="E2E3E4"/>
                </a:solidFill>
                <a:latin typeface="Arial"/>
                <a:cs typeface="Arial"/>
              </a:rPr>
              <a:t> </a:t>
            </a:r>
            <a:r>
              <a:rPr sz="1400" spc="-10" dirty="0">
                <a:solidFill>
                  <a:srgbClr val="E2E3E4"/>
                </a:solidFill>
                <a:latin typeface="Arial"/>
                <a:cs typeface="Arial"/>
              </a:rPr>
              <a:t>our</a:t>
            </a:r>
            <a:r>
              <a:rPr sz="1400" spc="-95" dirty="0">
                <a:solidFill>
                  <a:srgbClr val="E2E3E4"/>
                </a:solidFill>
                <a:latin typeface="Arial"/>
                <a:cs typeface="Arial"/>
              </a:rPr>
              <a:t> </a:t>
            </a:r>
            <a:r>
              <a:rPr sz="1400" spc="5" dirty="0">
                <a:solidFill>
                  <a:srgbClr val="E2E3E4"/>
                </a:solidFill>
                <a:latin typeface="Arial"/>
                <a:cs typeface="Arial"/>
              </a:rPr>
              <a:t>people</a:t>
            </a:r>
            <a:r>
              <a:rPr sz="1400" spc="-95" dirty="0">
                <a:solidFill>
                  <a:srgbClr val="E2E3E4"/>
                </a:solidFill>
                <a:latin typeface="Arial"/>
                <a:cs typeface="Arial"/>
              </a:rPr>
              <a:t> </a:t>
            </a:r>
            <a:r>
              <a:rPr sz="1400" spc="-5" dirty="0">
                <a:solidFill>
                  <a:srgbClr val="E2E3E4"/>
                </a:solidFill>
                <a:latin typeface="Arial"/>
                <a:cs typeface="Arial"/>
              </a:rPr>
              <a:t>supporting</a:t>
            </a:r>
            <a:r>
              <a:rPr sz="1400" spc="-95" dirty="0">
                <a:solidFill>
                  <a:srgbClr val="E2E3E4"/>
                </a:solidFill>
                <a:latin typeface="Arial"/>
                <a:cs typeface="Arial"/>
              </a:rPr>
              <a:t> </a:t>
            </a:r>
            <a:r>
              <a:rPr sz="1400" spc="-15" dirty="0">
                <a:solidFill>
                  <a:srgbClr val="E2E3E4"/>
                </a:solidFill>
                <a:latin typeface="Arial"/>
                <a:cs typeface="Arial"/>
              </a:rPr>
              <a:t>their</a:t>
            </a:r>
            <a:r>
              <a:rPr sz="1400" spc="-95" dirty="0">
                <a:solidFill>
                  <a:srgbClr val="E2E3E4"/>
                </a:solidFill>
                <a:latin typeface="Arial"/>
                <a:cs typeface="Arial"/>
              </a:rPr>
              <a:t> </a:t>
            </a:r>
            <a:r>
              <a:rPr sz="1400" spc="-35" dirty="0">
                <a:solidFill>
                  <a:srgbClr val="E2E3E4"/>
                </a:solidFill>
                <a:latin typeface="Arial"/>
                <a:cs typeface="Arial"/>
              </a:rPr>
              <a:t>personal  </a:t>
            </a:r>
            <a:r>
              <a:rPr sz="1400" spc="-20" dirty="0">
                <a:solidFill>
                  <a:srgbClr val="E2E3E4"/>
                </a:solidFill>
                <a:latin typeface="Arial"/>
                <a:cs typeface="Arial"/>
              </a:rPr>
              <a:t>and </a:t>
            </a:r>
            <a:r>
              <a:rPr sz="1400" spc="-40" dirty="0">
                <a:solidFill>
                  <a:srgbClr val="E2E3E4"/>
                </a:solidFill>
                <a:latin typeface="Arial"/>
                <a:cs typeface="Arial"/>
              </a:rPr>
              <a:t>professional</a:t>
            </a:r>
            <a:r>
              <a:rPr sz="1400" spc="-225" dirty="0">
                <a:solidFill>
                  <a:srgbClr val="E2E3E4"/>
                </a:solidFill>
                <a:latin typeface="Arial"/>
                <a:cs typeface="Arial"/>
              </a:rPr>
              <a:t> </a:t>
            </a:r>
            <a:r>
              <a:rPr sz="1400" spc="-10" dirty="0">
                <a:solidFill>
                  <a:srgbClr val="E2E3E4"/>
                </a:solidFill>
                <a:latin typeface="Arial"/>
                <a:cs typeface="Arial"/>
              </a:rPr>
              <a:t>growth.</a:t>
            </a:r>
            <a:endParaRPr sz="1400">
              <a:latin typeface="Arial"/>
              <a:cs typeface="Arial"/>
            </a:endParaRPr>
          </a:p>
          <a:p>
            <a:pPr marL="12700" marR="762635">
              <a:lnSpc>
                <a:spcPts val="1600"/>
              </a:lnSpc>
              <a:spcBef>
                <a:spcPts val="1130"/>
              </a:spcBef>
            </a:pPr>
            <a:r>
              <a:rPr sz="1400" spc="-40" dirty="0">
                <a:solidFill>
                  <a:srgbClr val="E2E3E4"/>
                </a:solidFill>
                <a:latin typeface="Arial"/>
                <a:cs typeface="Arial"/>
              </a:rPr>
              <a:t>We</a:t>
            </a:r>
            <a:r>
              <a:rPr sz="1400" spc="-100" dirty="0">
                <a:solidFill>
                  <a:srgbClr val="E2E3E4"/>
                </a:solidFill>
                <a:latin typeface="Arial"/>
                <a:cs typeface="Arial"/>
              </a:rPr>
              <a:t> </a:t>
            </a:r>
            <a:r>
              <a:rPr sz="1400" spc="-45" dirty="0">
                <a:solidFill>
                  <a:srgbClr val="E2E3E4"/>
                </a:solidFill>
                <a:latin typeface="Arial"/>
                <a:cs typeface="Arial"/>
              </a:rPr>
              <a:t>invest</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 dirty="0">
                <a:solidFill>
                  <a:srgbClr val="E2E3E4"/>
                </a:solidFill>
                <a:latin typeface="Arial"/>
                <a:cs typeface="Arial"/>
              </a:rPr>
              <a:t>people</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45" dirty="0">
                <a:solidFill>
                  <a:srgbClr val="E2E3E4"/>
                </a:solidFill>
                <a:latin typeface="Arial"/>
                <a:cs typeface="Arial"/>
              </a:rPr>
              <a:t>financial</a:t>
            </a:r>
            <a:r>
              <a:rPr sz="1400" spc="-100" dirty="0">
                <a:solidFill>
                  <a:srgbClr val="E2E3E4"/>
                </a:solidFill>
                <a:latin typeface="Arial"/>
                <a:cs typeface="Arial"/>
              </a:rPr>
              <a:t> </a:t>
            </a:r>
            <a:r>
              <a:rPr sz="1400" spc="-20" dirty="0">
                <a:solidFill>
                  <a:srgbClr val="E2E3E4"/>
                </a:solidFill>
                <a:latin typeface="Arial"/>
                <a:cs typeface="Arial"/>
              </a:rPr>
              <a:t>capital</a:t>
            </a:r>
            <a:r>
              <a:rPr sz="1400" spc="-100" dirty="0">
                <a:solidFill>
                  <a:srgbClr val="E2E3E4"/>
                </a:solidFill>
                <a:latin typeface="Arial"/>
                <a:cs typeface="Arial"/>
              </a:rPr>
              <a:t> </a:t>
            </a:r>
            <a:r>
              <a:rPr sz="1400" dirty="0">
                <a:solidFill>
                  <a:srgbClr val="E2E3E4"/>
                </a:solidFill>
                <a:latin typeface="Arial"/>
                <a:cs typeface="Arial"/>
              </a:rPr>
              <a:t>into  </a:t>
            </a:r>
            <a:r>
              <a:rPr sz="1400" spc="-30" dirty="0">
                <a:solidFill>
                  <a:srgbClr val="E2E3E4"/>
                </a:solidFill>
                <a:latin typeface="Arial"/>
                <a:cs typeface="Arial"/>
              </a:rPr>
              <a:t>partnerships </a:t>
            </a:r>
            <a:r>
              <a:rPr sz="1400" spc="-15" dirty="0">
                <a:solidFill>
                  <a:srgbClr val="E2E3E4"/>
                </a:solidFill>
                <a:latin typeface="Arial"/>
                <a:cs typeface="Arial"/>
              </a:rPr>
              <a:t>driving</a:t>
            </a:r>
            <a:r>
              <a:rPr sz="1400" spc="-220" dirty="0">
                <a:solidFill>
                  <a:srgbClr val="E2E3E4"/>
                </a:solidFill>
                <a:latin typeface="Arial"/>
                <a:cs typeface="Arial"/>
              </a:rPr>
              <a:t> </a:t>
            </a:r>
            <a:r>
              <a:rPr sz="1400" spc="-80" dirty="0">
                <a:solidFill>
                  <a:srgbClr val="E2E3E4"/>
                </a:solidFill>
                <a:latin typeface="Arial"/>
                <a:cs typeface="Arial"/>
              </a:rPr>
              <a:t>success.</a:t>
            </a:r>
            <a:endParaRPr sz="1400">
              <a:latin typeface="Arial"/>
              <a:cs typeface="Arial"/>
            </a:endParaRPr>
          </a:p>
          <a:p>
            <a:pPr marL="12700" marR="5080">
              <a:lnSpc>
                <a:spcPts val="1600"/>
              </a:lnSpc>
              <a:spcBef>
                <a:spcPts val="1130"/>
              </a:spcBef>
            </a:pPr>
            <a:r>
              <a:rPr sz="1400" spc="-40" dirty="0">
                <a:solidFill>
                  <a:srgbClr val="E2E3E4"/>
                </a:solidFill>
                <a:latin typeface="Arial"/>
                <a:cs typeface="Arial"/>
              </a:rPr>
              <a:t>We</a:t>
            </a:r>
            <a:r>
              <a:rPr sz="1400" spc="-95" dirty="0">
                <a:solidFill>
                  <a:srgbClr val="E2E3E4"/>
                </a:solidFill>
                <a:latin typeface="Arial"/>
                <a:cs typeface="Arial"/>
              </a:rPr>
              <a:t> </a:t>
            </a:r>
            <a:r>
              <a:rPr sz="1400" spc="-15" dirty="0">
                <a:solidFill>
                  <a:srgbClr val="E2E3E4"/>
                </a:solidFill>
                <a:latin typeface="Arial"/>
                <a:cs typeface="Arial"/>
              </a:rPr>
              <a:t>provide</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25" dirty="0">
                <a:solidFill>
                  <a:srgbClr val="E2E3E4"/>
                </a:solidFill>
                <a:latin typeface="Arial"/>
                <a:cs typeface="Arial"/>
              </a:rPr>
              <a:t>strategic</a:t>
            </a:r>
            <a:r>
              <a:rPr sz="1400" spc="-95" dirty="0">
                <a:solidFill>
                  <a:srgbClr val="E2E3E4"/>
                </a:solidFill>
                <a:latin typeface="Arial"/>
                <a:cs typeface="Arial"/>
              </a:rPr>
              <a:t> </a:t>
            </a:r>
            <a:r>
              <a:rPr sz="1400" spc="-40" dirty="0">
                <a:solidFill>
                  <a:srgbClr val="E2E3E4"/>
                </a:solidFill>
                <a:latin typeface="Arial"/>
                <a:cs typeface="Arial"/>
              </a:rPr>
              <a:t>leadership,</a:t>
            </a:r>
            <a:r>
              <a:rPr sz="1400" spc="-95" dirty="0">
                <a:solidFill>
                  <a:srgbClr val="E2E3E4"/>
                </a:solidFill>
                <a:latin typeface="Arial"/>
                <a:cs typeface="Arial"/>
              </a:rPr>
              <a:t> </a:t>
            </a:r>
            <a:r>
              <a:rPr sz="1400" spc="-5" dirty="0">
                <a:solidFill>
                  <a:srgbClr val="E2E3E4"/>
                </a:solidFill>
                <a:latin typeface="Arial"/>
                <a:cs typeface="Arial"/>
              </a:rPr>
              <a:t>direction</a:t>
            </a:r>
            <a:r>
              <a:rPr sz="1400" spc="-95" dirty="0">
                <a:solidFill>
                  <a:srgbClr val="E2E3E4"/>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45" dirty="0">
                <a:solidFill>
                  <a:srgbClr val="E2E3E4"/>
                </a:solidFill>
                <a:latin typeface="Arial"/>
                <a:cs typeface="Arial"/>
              </a:rPr>
              <a:t>vision  </a:t>
            </a:r>
            <a:r>
              <a:rPr sz="1400" spc="-10" dirty="0">
                <a:solidFill>
                  <a:srgbClr val="E2E3E4"/>
                </a:solidFill>
                <a:latin typeface="Arial"/>
                <a:cs typeface="Arial"/>
              </a:rPr>
              <a:t>with</a:t>
            </a:r>
            <a:r>
              <a:rPr sz="1400" spc="-100" dirty="0">
                <a:solidFill>
                  <a:srgbClr val="E2E3E4"/>
                </a:solidFill>
                <a:latin typeface="Arial"/>
                <a:cs typeface="Arial"/>
              </a:rPr>
              <a:t> </a:t>
            </a:r>
            <a:r>
              <a:rPr sz="1400" spc="-55" dirty="0">
                <a:solidFill>
                  <a:srgbClr val="E2E3E4"/>
                </a:solidFill>
                <a:latin typeface="Arial"/>
                <a:cs typeface="Arial"/>
              </a:rPr>
              <a:t>a</a:t>
            </a:r>
            <a:r>
              <a:rPr sz="1400" spc="-100" dirty="0">
                <a:solidFill>
                  <a:srgbClr val="E2E3E4"/>
                </a:solidFill>
                <a:latin typeface="Arial"/>
                <a:cs typeface="Arial"/>
              </a:rPr>
              <a:t> </a:t>
            </a:r>
            <a:r>
              <a:rPr sz="1400" spc="-30" dirty="0">
                <a:solidFill>
                  <a:srgbClr val="E2E3E4"/>
                </a:solidFill>
                <a:latin typeface="Arial"/>
                <a:cs typeface="Arial"/>
              </a:rPr>
              <a:t>strategy</a:t>
            </a:r>
            <a:r>
              <a:rPr sz="1400" spc="-100" dirty="0">
                <a:solidFill>
                  <a:srgbClr val="E2E3E4"/>
                </a:solidFill>
                <a:latin typeface="Arial"/>
                <a:cs typeface="Arial"/>
              </a:rPr>
              <a:t> </a:t>
            </a:r>
            <a:r>
              <a:rPr sz="1400" spc="10" dirty="0">
                <a:solidFill>
                  <a:srgbClr val="E2E3E4"/>
                </a:solidFill>
                <a:latin typeface="Arial"/>
                <a:cs typeface="Arial"/>
              </a:rPr>
              <a:t>of</a:t>
            </a:r>
            <a:r>
              <a:rPr sz="1400" spc="-100" dirty="0">
                <a:solidFill>
                  <a:srgbClr val="E2E3E4"/>
                </a:solidFill>
                <a:latin typeface="Arial"/>
                <a:cs typeface="Arial"/>
              </a:rPr>
              <a:t> </a:t>
            </a:r>
            <a:r>
              <a:rPr sz="1400" spc="-15" dirty="0">
                <a:solidFill>
                  <a:srgbClr val="E2E3E4"/>
                </a:solidFill>
                <a:latin typeface="Arial"/>
                <a:cs typeface="Arial"/>
              </a:rPr>
              <a:t>empowering</a:t>
            </a:r>
            <a:r>
              <a:rPr sz="1400" spc="-100" dirty="0">
                <a:solidFill>
                  <a:srgbClr val="E2E3E4"/>
                </a:solidFill>
                <a:latin typeface="Arial"/>
                <a:cs typeface="Arial"/>
              </a:rPr>
              <a:t> </a:t>
            </a:r>
            <a:r>
              <a:rPr sz="1400" spc="-10" dirty="0">
                <a:solidFill>
                  <a:srgbClr val="E2E3E4"/>
                </a:solidFill>
                <a:latin typeface="Arial"/>
                <a:cs typeface="Arial"/>
              </a:rPr>
              <a:t>our</a:t>
            </a:r>
            <a:r>
              <a:rPr sz="1400" spc="-100" dirty="0">
                <a:solidFill>
                  <a:srgbClr val="E2E3E4"/>
                </a:solidFill>
                <a:latin typeface="Arial"/>
                <a:cs typeface="Arial"/>
              </a:rPr>
              <a:t> </a:t>
            </a:r>
            <a:r>
              <a:rPr sz="1400" spc="-50" dirty="0">
                <a:solidFill>
                  <a:srgbClr val="E2E3E4"/>
                </a:solidFill>
                <a:latin typeface="Arial"/>
                <a:cs typeface="Arial"/>
              </a:rPr>
              <a:t>ventures.</a:t>
            </a:r>
            <a:endParaRPr sz="1400">
              <a:latin typeface="Arial"/>
              <a:cs typeface="Arial"/>
            </a:endParaRPr>
          </a:p>
        </p:txBody>
      </p:sp>
      <p:sp>
        <p:nvSpPr>
          <p:cNvPr id="19" name="object 1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0" name="object 2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51587" y="2561380"/>
            <a:ext cx="1581785"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15" dirty="0">
                <a:solidFill>
                  <a:srgbClr val="58595B"/>
                </a:solidFill>
                <a:latin typeface="Times New Roman"/>
                <a:cs typeface="Times New Roman"/>
              </a:rPr>
              <a:t> </a:t>
            </a:r>
            <a:r>
              <a:rPr sz="2300" spc="15" dirty="0">
                <a:solidFill>
                  <a:srgbClr val="58595B"/>
                </a:solidFill>
                <a:latin typeface="Cambria"/>
                <a:cs typeface="Cambria"/>
              </a:rPr>
              <a:t>theme</a:t>
            </a:r>
            <a:endParaRPr sz="2300">
              <a:latin typeface="Cambria"/>
              <a:cs typeface="Cambria"/>
            </a:endParaRPr>
          </a:p>
        </p:txBody>
      </p:sp>
      <p:sp>
        <p:nvSpPr>
          <p:cNvPr id="3" name="object 3"/>
          <p:cNvSpPr/>
          <p:nvPr/>
        </p:nvSpPr>
        <p:spPr>
          <a:xfrm>
            <a:off x="899036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25" y="2565361"/>
            <a:ext cx="0" cy="414020"/>
          </a:xfrm>
          <a:custGeom>
            <a:avLst/>
            <a:gdLst/>
            <a:ahLst/>
            <a:cxnLst/>
            <a:rect l="l" t="t" r="r" b="b"/>
            <a:pathLst>
              <a:path h="414019">
                <a:moveTo>
                  <a:pt x="0" y="0"/>
                </a:moveTo>
                <a:lnTo>
                  <a:pt x="0" y="414019"/>
                </a:lnTo>
              </a:path>
            </a:pathLst>
          </a:custGeom>
          <a:ln w="43713">
            <a:solidFill>
              <a:srgbClr val="FFFFFF"/>
            </a:solidFill>
          </a:ln>
        </p:spPr>
        <p:txBody>
          <a:bodyPr wrap="square" lIns="0" tIns="0" rIns="0" bIns="0" rtlCol="0"/>
          <a:lstStyle/>
          <a:p>
            <a:endParaRPr/>
          </a:p>
        </p:txBody>
      </p:sp>
      <p:sp>
        <p:nvSpPr>
          <p:cNvPr id="5" name="object 5"/>
          <p:cNvSpPr/>
          <p:nvPr/>
        </p:nvSpPr>
        <p:spPr>
          <a:xfrm>
            <a:off x="899036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83" y="2565145"/>
            <a:ext cx="0" cy="414020"/>
          </a:xfrm>
          <a:custGeom>
            <a:avLst/>
            <a:gdLst/>
            <a:ahLst/>
            <a:cxnLst/>
            <a:rect l="l" t="t" r="r" b="b"/>
            <a:pathLst>
              <a:path h="414019">
                <a:moveTo>
                  <a:pt x="0" y="0"/>
                </a:moveTo>
                <a:lnTo>
                  <a:pt x="0" y="413664"/>
                </a:lnTo>
              </a:path>
            </a:pathLst>
          </a:custGeom>
          <a:ln w="43700">
            <a:solidFill>
              <a:srgbClr val="FFFFFF"/>
            </a:solidFill>
          </a:ln>
        </p:spPr>
        <p:txBody>
          <a:bodyPr wrap="square" lIns="0" tIns="0" rIns="0" bIns="0" rtlCol="0"/>
          <a:lstStyle/>
          <a:p>
            <a:endParaRPr/>
          </a:p>
        </p:txBody>
      </p:sp>
      <p:sp>
        <p:nvSpPr>
          <p:cNvPr id="7" name="object 7"/>
          <p:cNvSpPr/>
          <p:nvPr/>
        </p:nvSpPr>
        <p:spPr>
          <a:xfrm>
            <a:off x="9169527" y="2678597"/>
            <a:ext cx="103505" cy="210820"/>
          </a:xfrm>
          <a:custGeom>
            <a:avLst/>
            <a:gdLst/>
            <a:ahLst/>
            <a:cxnLst/>
            <a:rect l="l" t="t" r="r" b="b"/>
            <a:pathLst>
              <a:path w="103504" h="210819">
                <a:moveTo>
                  <a:pt x="70827" y="77660"/>
                </a:moveTo>
                <a:lnTo>
                  <a:pt x="26708" y="77660"/>
                </a:lnTo>
                <a:lnTo>
                  <a:pt x="26708" y="180492"/>
                </a:lnTo>
                <a:lnTo>
                  <a:pt x="64020" y="209829"/>
                </a:lnTo>
                <a:lnTo>
                  <a:pt x="70497" y="210299"/>
                </a:lnTo>
                <a:lnTo>
                  <a:pt x="86144" y="210210"/>
                </a:lnTo>
                <a:lnTo>
                  <a:pt x="95249" y="209778"/>
                </a:lnTo>
                <a:lnTo>
                  <a:pt x="99415" y="209397"/>
                </a:lnTo>
                <a:lnTo>
                  <a:pt x="103136" y="208737"/>
                </a:lnTo>
                <a:lnTo>
                  <a:pt x="103136" y="175806"/>
                </a:lnTo>
                <a:lnTo>
                  <a:pt x="82016" y="175806"/>
                </a:lnTo>
                <a:lnTo>
                  <a:pt x="77025" y="174586"/>
                </a:lnTo>
                <a:lnTo>
                  <a:pt x="74561" y="172084"/>
                </a:lnTo>
                <a:lnTo>
                  <a:pt x="72059" y="169608"/>
                </a:lnTo>
                <a:lnTo>
                  <a:pt x="70827" y="164630"/>
                </a:lnTo>
                <a:lnTo>
                  <a:pt x="70827" y="77660"/>
                </a:lnTo>
                <a:close/>
              </a:path>
              <a:path w="103504" h="210819">
                <a:moveTo>
                  <a:pt x="103136" y="174586"/>
                </a:moveTo>
                <a:lnTo>
                  <a:pt x="101053" y="174980"/>
                </a:lnTo>
                <a:lnTo>
                  <a:pt x="98894" y="175323"/>
                </a:lnTo>
                <a:lnTo>
                  <a:pt x="96621" y="175501"/>
                </a:lnTo>
                <a:lnTo>
                  <a:pt x="94322" y="175717"/>
                </a:lnTo>
                <a:lnTo>
                  <a:pt x="82016" y="175806"/>
                </a:lnTo>
                <a:lnTo>
                  <a:pt x="103136" y="175806"/>
                </a:lnTo>
                <a:lnTo>
                  <a:pt x="103136" y="174586"/>
                </a:lnTo>
                <a:close/>
              </a:path>
              <a:path w="103504" h="210819">
                <a:moveTo>
                  <a:pt x="103136" y="48145"/>
                </a:moveTo>
                <a:lnTo>
                  <a:pt x="0" y="48145"/>
                </a:lnTo>
                <a:lnTo>
                  <a:pt x="0" y="77660"/>
                </a:lnTo>
                <a:lnTo>
                  <a:pt x="103136" y="77660"/>
                </a:lnTo>
                <a:lnTo>
                  <a:pt x="103136" y="48145"/>
                </a:lnTo>
                <a:close/>
              </a:path>
              <a:path w="103504" h="210819">
                <a:moveTo>
                  <a:pt x="70827" y="0"/>
                </a:moveTo>
                <a:lnTo>
                  <a:pt x="26708" y="0"/>
                </a:lnTo>
                <a:lnTo>
                  <a:pt x="26708" y="48145"/>
                </a:lnTo>
                <a:lnTo>
                  <a:pt x="70827" y="48145"/>
                </a:lnTo>
                <a:lnTo>
                  <a:pt x="70827" y="0"/>
                </a:lnTo>
                <a:close/>
              </a:path>
            </a:pathLst>
          </a:custGeom>
          <a:solidFill>
            <a:srgbClr val="FFFFFF"/>
          </a:solidFill>
        </p:spPr>
        <p:txBody>
          <a:bodyPr wrap="square" lIns="0" tIns="0" rIns="0" bIns="0" rtlCol="0"/>
          <a:lstStyle/>
          <a:p>
            <a:endParaRPr/>
          </a:p>
        </p:txBody>
      </p:sp>
      <p:sp>
        <p:nvSpPr>
          <p:cNvPr id="8" name="object 8"/>
          <p:cNvSpPr/>
          <p:nvPr/>
        </p:nvSpPr>
        <p:spPr>
          <a:xfrm>
            <a:off x="9300076" y="2682279"/>
            <a:ext cx="60960" cy="101600"/>
          </a:xfrm>
          <a:custGeom>
            <a:avLst/>
            <a:gdLst/>
            <a:ahLst/>
            <a:cxnLst/>
            <a:rect l="l" t="t" r="r" b="b"/>
            <a:pathLst>
              <a:path w="60959" h="101600">
                <a:moveTo>
                  <a:pt x="12090" y="0"/>
                </a:moveTo>
                <a:lnTo>
                  <a:pt x="0" y="0"/>
                </a:lnTo>
                <a:lnTo>
                  <a:pt x="0" y="101600"/>
                </a:lnTo>
                <a:lnTo>
                  <a:pt x="12090" y="101600"/>
                </a:lnTo>
                <a:lnTo>
                  <a:pt x="12090" y="56730"/>
                </a:lnTo>
                <a:lnTo>
                  <a:pt x="12547" y="53670"/>
                </a:lnTo>
                <a:lnTo>
                  <a:pt x="23912" y="38849"/>
                </a:lnTo>
                <a:lnTo>
                  <a:pt x="12090" y="38849"/>
                </a:lnTo>
                <a:lnTo>
                  <a:pt x="12090" y="0"/>
                </a:lnTo>
                <a:close/>
              </a:path>
              <a:path w="60959" h="101600">
                <a:moveTo>
                  <a:pt x="57861" y="37007"/>
                </a:moveTo>
                <a:lnTo>
                  <a:pt x="38519" y="37007"/>
                </a:lnTo>
                <a:lnTo>
                  <a:pt x="42163" y="38328"/>
                </a:lnTo>
                <a:lnTo>
                  <a:pt x="44830" y="40970"/>
                </a:lnTo>
                <a:lnTo>
                  <a:pt x="47472" y="43637"/>
                </a:lnTo>
                <a:lnTo>
                  <a:pt x="48818" y="47231"/>
                </a:lnTo>
                <a:lnTo>
                  <a:pt x="48818" y="101600"/>
                </a:lnTo>
                <a:lnTo>
                  <a:pt x="60909" y="101600"/>
                </a:lnTo>
                <a:lnTo>
                  <a:pt x="60909" y="49225"/>
                </a:lnTo>
                <a:lnTo>
                  <a:pt x="60502" y="45618"/>
                </a:lnTo>
                <a:lnTo>
                  <a:pt x="58889" y="39065"/>
                </a:lnTo>
                <a:lnTo>
                  <a:pt x="57861" y="37007"/>
                </a:lnTo>
                <a:close/>
              </a:path>
              <a:path w="60959" h="101600">
                <a:moveTo>
                  <a:pt x="40411" y="26327"/>
                </a:moveTo>
                <a:lnTo>
                  <a:pt x="33388" y="26327"/>
                </a:lnTo>
                <a:lnTo>
                  <a:pt x="31140" y="26568"/>
                </a:lnTo>
                <a:lnTo>
                  <a:pt x="12395" y="38849"/>
                </a:lnTo>
                <a:lnTo>
                  <a:pt x="23912" y="38849"/>
                </a:lnTo>
                <a:lnTo>
                  <a:pt x="26974" y="37579"/>
                </a:lnTo>
                <a:lnTo>
                  <a:pt x="30162" y="37007"/>
                </a:lnTo>
                <a:lnTo>
                  <a:pt x="57861" y="37007"/>
                </a:lnTo>
                <a:lnTo>
                  <a:pt x="57480" y="36245"/>
                </a:lnTo>
                <a:lnTo>
                  <a:pt x="55498" y="33870"/>
                </a:lnTo>
                <a:lnTo>
                  <a:pt x="53492" y="31508"/>
                </a:lnTo>
                <a:lnTo>
                  <a:pt x="50901" y="29641"/>
                </a:lnTo>
                <a:lnTo>
                  <a:pt x="44437" y="27000"/>
                </a:lnTo>
                <a:lnTo>
                  <a:pt x="40411" y="26327"/>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7312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theme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91500" y="2711359"/>
            <a:ext cx="59055" cy="120650"/>
          </a:xfrm>
          <a:custGeom>
            <a:avLst/>
            <a:gdLst/>
            <a:ahLst/>
            <a:cxnLst/>
            <a:rect l="l" t="t" r="r" b="b"/>
            <a:pathLst>
              <a:path w="59054" h="120650">
                <a:moveTo>
                  <a:pt x="40538" y="44449"/>
                </a:moveTo>
                <a:lnTo>
                  <a:pt x="15290" y="44449"/>
                </a:lnTo>
                <a:lnTo>
                  <a:pt x="15290" y="103301"/>
                </a:lnTo>
                <a:lnTo>
                  <a:pt x="40347" y="120370"/>
                </a:lnTo>
                <a:lnTo>
                  <a:pt x="49301" y="120319"/>
                </a:lnTo>
                <a:lnTo>
                  <a:pt x="54521" y="120065"/>
                </a:lnTo>
                <a:lnTo>
                  <a:pt x="56896" y="119849"/>
                </a:lnTo>
                <a:lnTo>
                  <a:pt x="59029" y="119481"/>
                </a:lnTo>
                <a:lnTo>
                  <a:pt x="59029" y="100622"/>
                </a:lnTo>
                <a:lnTo>
                  <a:pt x="46939" y="100622"/>
                </a:lnTo>
                <a:lnTo>
                  <a:pt x="44081" y="99923"/>
                </a:lnTo>
                <a:lnTo>
                  <a:pt x="42672" y="98488"/>
                </a:lnTo>
                <a:lnTo>
                  <a:pt x="41249" y="97078"/>
                </a:lnTo>
                <a:lnTo>
                  <a:pt x="40538" y="94221"/>
                </a:lnTo>
                <a:lnTo>
                  <a:pt x="40538" y="44449"/>
                </a:lnTo>
                <a:close/>
              </a:path>
              <a:path w="59054" h="120650">
                <a:moveTo>
                  <a:pt x="59029" y="99923"/>
                </a:moveTo>
                <a:lnTo>
                  <a:pt x="57835" y="100152"/>
                </a:lnTo>
                <a:lnTo>
                  <a:pt x="56603" y="100355"/>
                </a:lnTo>
                <a:lnTo>
                  <a:pt x="55295" y="100456"/>
                </a:lnTo>
                <a:lnTo>
                  <a:pt x="46939" y="100622"/>
                </a:lnTo>
                <a:lnTo>
                  <a:pt x="59029" y="100622"/>
                </a:lnTo>
                <a:lnTo>
                  <a:pt x="59029" y="99923"/>
                </a:lnTo>
                <a:close/>
              </a:path>
              <a:path w="59054" h="120650">
                <a:moveTo>
                  <a:pt x="59029" y="27558"/>
                </a:moveTo>
                <a:lnTo>
                  <a:pt x="0" y="27558"/>
                </a:lnTo>
                <a:lnTo>
                  <a:pt x="0" y="44449"/>
                </a:lnTo>
                <a:lnTo>
                  <a:pt x="59029" y="44449"/>
                </a:lnTo>
                <a:lnTo>
                  <a:pt x="59029" y="27558"/>
                </a:lnTo>
                <a:close/>
              </a:path>
              <a:path w="59054" h="120650">
                <a:moveTo>
                  <a:pt x="40538" y="0"/>
                </a:moveTo>
                <a:lnTo>
                  <a:pt x="15290" y="0"/>
                </a:lnTo>
                <a:lnTo>
                  <a:pt x="15290" y="27558"/>
                </a:lnTo>
                <a:lnTo>
                  <a:pt x="40538" y="27558"/>
                </a:lnTo>
                <a:lnTo>
                  <a:pt x="40538" y="0"/>
                </a:lnTo>
                <a:close/>
              </a:path>
            </a:pathLst>
          </a:custGeom>
          <a:solidFill>
            <a:srgbClr val="FFFFFF"/>
          </a:solidFill>
        </p:spPr>
        <p:txBody>
          <a:bodyPr wrap="square" lIns="0" tIns="0" rIns="0" bIns="0" rtlCol="0"/>
          <a:lstStyle/>
          <a:p>
            <a:endParaRPr/>
          </a:p>
        </p:txBody>
      </p:sp>
      <p:sp>
        <p:nvSpPr>
          <p:cNvPr id="8" name="object 8"/>
          <p:cNvSpPr/>
          <p:nvPr/>
        </p:nvSpPr>
        <p:spPr>
          <a:xfrm>
            <a:off x="9266218" y="2713470"/>
            <a:ext cx="34925" cy="58419"/>
          </a:xfrm>
          <a:custGeom>
            <a:avLst/>
            <a:gdLst/>
            <a:ahLst/>
            <a:cxnLst/>
            <a:rect l="l" t="t" r="r" b="b"/>
            <a:pathLst>
              <a:path w="34925" h="58419">
                <a:moveTo>
                  <a:pt x="6921" y="0"/>
                </a:moveTo>
                <a:lnTo>
                  <a:pt x="0" y="0"/>
                </a:lnTo>
                <a:lnTo>
                  <a:pt x="0" y="58153"/>
                </a:lnTo>
                <a:lnTo>
                  <a:pt x="6921" y="58153"/>
                </a:lnTo>
                <a:lnTo>
                  <a:pt x="6921" y="32473"/>
                </a:lnTo>
                <a:lnTo>
                  <a:pt x="7175" y="30721"/>
                </a:lnTo>
                <a:lnTo>
                  <a:pt x="13698" y="22237"/>
                </a:lnTo>
                <a:lnTo>
                  <a:pt x="6921" y="22237"/>
                </a:lnTo>
                <a:lnTo>
                  <a:pt x="6921" y="0"/>
                </a:lnTo>
                <a:close/>
              </a:path>
              <a:path w="34925" h="58419">
                <a:moveTo>
                  <a:pt x="33119" y="21183"/>
                </a:moveTo>
                <a:lnTo>
                  <a:pt x="22047" y="21183"/>
                </a:lnTo>
                <a:lnTo>
                  <a:pt x="24129" y="21932"/>
                </a:lnTo>
                <a:lnTo>
                  <a:pt x="27177" y="24980"/>
                </a:lnTo>
                <a:lnTo>
                  <a:pt x="27939" y="27038"/>
                </a:lnTo>
                <a:lnTo>
                  <a:pt x="27939" y="58153"/>
                </a:lnTo>
                <a:lnTo>
                  <a:pt x="34861" y="58153"/>
                </a:lnTo>
                <a:lnTo>
                  <a:pt x="34784" y="27520"/>
                </a:lnTo>
                <a:lnTo>
                  <a:pt x="34620" y="26111"/>
                </a:lnTo>
                <a:lnTo>
                  <a:pt x="33705" y="22364"/>
                </a:lnTo>
                <a:lnTo>
                  <a:pt x="33119" y="21183"/>
                </a:lnTo>
                <a:close/>
              </a:path>
              <a:path w="34925" h="58419">
                <a:moveTo>
                  <a:pt x="23126" y="15062"/>
                </a:moveTo>
                <a:lnTo>
                  <a:pt x="19113" y="15062"/>
                </a:lnTo>
                <a:lnTo>
                  <a:pt x="17818" y="15201"/>
                </a:lnTo>
                <a:lnTo>
                  <a:pt x="7099" y="22237"/>
                </a:lnTo>
                <a:lnTo>
                  <a:pt x="13698" y="22237"/>
                </a:lnTo>
                <a:lnTo>
                  <a:pt x="15443" y="21501"/>
                </a:lnTo>
                <a:lnTo>
                  <a:pt x="17259" y="21183"/>
                </a:lnTo>
                <a:lnTo>
                  <a:pt x="33119" y="21183"/>
                </a:lnTo>
                <a:lnTo>
                  <a:pt x="32905" y="20751"/>
                </a:lnTo>
                <a:lnTo>
                  <a:pt x="30619" y="18034"/>
                </a:lnTo>
                <a:lnTo>
                  <a:pt x="29133" y="16967"/>
                </a:lnTo>
                <a:lnTo>
                  <a:pt x="25438" y="15455"/>
                </a:lnTo>
                <a:lnTo>
                  <a:pt x="23126" y="15062"/>
                </a:lnTo>
                <a:close/>
              </a:path>
            </a:pathLst>
          </a:custGeom>
          <a:solidFill>
            <a:srgbClr val="FFFFFF"/>
          </a:solidFill>
        </p:spPr>
        <p:txBody>
          <a:bodyPr wrap="square" lIns="0" tIns="0" rIns="0" bIns="0" rtlCol="0"/>
          <a:lstStyle/>
          <a:p>
            <a:endParaRPr/>
          </a:p>
        </p:txBody>
      </p:sp>
      <p:sp>
        <p:nvSpPr>
          <p:cNvPr id="9" name="object 9"/>
          <p:cNvSpPr txBox="1"/>
          <p:nvPr/>
        </p:nvSpPr>
        <p:spPr>
          <a:xfrm>
            <a:off x="2015265" y="3099900"/>
            <a:ext cx="3119120" cy="367030"/>
          </a:xfrm>
          <a:prstGeom prst="rect">
            <a:avLst/>
          </a:prstGeom>
        </p:spPr>
        <p:txBody>
          <a:bodyPr vert="horz" wrap="square" lIns="0" tIns="0" rIns="0" bIns="0" rtlCol="0">
            <a:spAutoFit/>
          </a:bodyPr>
          <a:lstStyle/>
          <a:p>
            <a:pPr marL="12700">
              <a:lnSpc>
                <a:spcPct val="100000"/>
              </a:lnSpc>
            </a:pPr>
            <a:r>
              <a:rPr sz="2300" dirty="0">
                <a:solidFill>
                  <a:srgbClr val="B8BABC"/>
                </a:solidFill>
                <a:latin typeface="Cambria"/>
                <a:cs typeface="Cambria"/>
              </a:rPr>
              <a:t>Our </a:t>
            </a:r>
            <a:r>
              <a:rPr sz="2300" spc="-5" dirty="0">
                <a:solidFill>
                  <a:srgbClr val="B8BABC"/>
                </a:solidFill>
                <a:latin typeface="Cambria"/>
                <a:cs typeface="Cambria"/>
              </a:rPr>
              <a:t>benchmark</a:t>
            </a:r>
            <a:r>
              <a:rPr sz="2300" spc="-170" dirty="0">
                <a:solidFill>
                  <a:srgbClr val="B8BABC"/>
                </a:solidFill>
                <a:latin typeface="Cambria"/>
                <a:cs typeface="Cambria"/>
              </a:rPr>
              <a:t> </a:t>
            </a:r>
            <a:r>
              <a:rPr sz="2300" spc="-30" dirty="0">
                <a:solidFill>
                  <a:srgbClr val="B8BABC"/>
                </a:solidFill>
                <a:latin typeface="Cambria"/>
                <a:cs typeface="Cambria"/>
              </a:rPr>
              <a:t>standard</a:t>
            </a:r>
            <a:endParaRPr sz="2300">
              <a:latin typeface="Cambria"/>
              <a:cs typeface="Cambria"/>
            </a:endParaRPr>
          </a:p>
        </p:txBody>
      </p:sp>
      <p:sp>
        <p:nvSpPr>
          <p:cNvPr id="10" name="object 10"/>
          <p:cNvSpPr/>
          <p:nvPr/>
        </p:nvSpPr>
        <p:spPr>
          <a:xfrm>
            <a:off x="2028239" y="2911692"/>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1" name="object 11"/>
          <p:cNvSpPr/>
          <p:nvPr/>
        </p:nvSpPr>
        <p:spPr>
          <a:xfrm>
            <a:off x="2028239" y="3628854"/>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7312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theme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91500" y="2711359"/>
            <a:ext cx="59055" cy="120650"/>
          </a:xfrm>
          <a:custGeom>
            <a:avLst/>
            <a:gdLst/>
            <a:ahLst/>
            <a:cxnLst/>
            <a:rect l="l" t="t" r="r" b="b"/>
            <a:pathLst>
              <a:path w="59054" h="120650">
                <a:moveTo>
                  <a:pt x="40538" y="44449"/>
                </a:moveTo>
                <a:lnTo>
                  <a:pt x="15290" y="44449"/>
                </a:lnTo>
                <a:lnTo>
                  <a:pt x="15290" y="103301"/>
                </a:lnTo>
                <a:lnTo>
                  <a:pt x="40347" y="120370"/>
                </a:lnTo>
                <a:lnTo>
                  <a:pt x="49301" y="120319"/>
                </a:lnTo>
                <a:lnTo>
                  <a:pt x="54521" y="120065"/>
                </a:lnTo>
                <a:lnTo>
                  <a:pt x="56896" y="119849"/>
                </a:lnTo>
                <a:lnTo>
                  <a:pt x="59029" y="119481"/>
                </a:lnTo>
                <a:lnTo>
                  <a:pt x="59029" y="100622"/>
                </a:lnTo>
                <a:lnTo>
                  <a:pt x="46939" y="100622"/>
                </a:lnTo>
                <a:lnTo>
                  <a:pt x="44081" y="99923"/>
                </a:lnTo>
                <a:lnTo>
                  <a:pt x="42672" y="98488"/>
                </a:lnTo>
                <a:lnTo>
                  <a:pt x="41249" y="97078"/>
                </a:lnTo>
                <a:lnTo>
                  <a:pt x="40538" y="94221"/>
                </a:lnTo>
                <a:lnTo>
                  <a:pt x="40538" y="44449"/>
                </a:lnTo>
                <a:close/>
              </a:path>
              <a:path w="59054" h="120650">
                <a:moveTo>
                  <a:pt x="59029" y="99923"/>
                </a:moveTo>
                <a:lnTo>
                  <a:pt x="57835" y="100152"/>
                </a:lnTo>
                <a:lnTo>
                  <a:pt x="56603" y="100355"/>
                </a:lnTo>
                <a:lnTo>
                  <a:pt x="55295" y="100456"/>
                </a:lnTo>
                <a:lnTo>
                  <a:pt x="46939" y="100622"/>
                </a:lnTo>
                <a:lnTo>
                  <a:pt x="59029" y="100622"/>
                </a:lnTo>
                <a:lnTo>
                  <a:pt x="59029" y="99923"/>
                </a:lnTo>
                <a:close/>
              </a:path>
              <a:path w="59054" h="120650">
                <a:moveTo>
                  <a:pt x="59029" y="27558"/>
                </a:moveTo>
                <a:lnTo>
                  <a:pt x="0" y="27558"/>
                </a:lnTo>
                <a:lnTo>
                  <a:pt x="0" y="44449"/>
                </a:lnTo>
                <a:lnTo>
                  <a:pt x="59029" y="44449"/>
                </a:lnTo>
                <a:lnTo>
                  <a:pt x="59029" y="27558"/>
                </a:lnTo>
                <a:close/>
              </a:path>
              <a:path w="59054" h="120650">
                <a:moveTo>
                  <a:pt x="40538" y="0"/>
                </a:moveTo>
                <a:lnTo>
                  <a:pt x="15290" y="0"/>
                </a:lnTo>
                <a:lnTo>
                  <a:pt x="15290" y="27558"/>
                </a:lnTo>
                <a:lnTo>
                  <a:pt x="40538" y="27558"/>
                </a:lnTo>
                <a:lnTo>
                  <a:pt x="40538" y="0"/>
                </a:lnTo>
                <a:close/>
              </a:path>
            </a:pathLst>
          </a:custGeom>
          <a:solidFill>
            <a:srgbClr val="FFFFFF"/>
          </a:solidFill>
        </p:spPr>
        <p:txBody>
          <a:bodyPr wrap="square" lIns="0" tIns="0" rIns="0" bIns="0" rtlCol="0"/>
          <a:lstStyle/>
          <a:p>
            <a:endParaRPr/>
          </a:p>
        </p:txBody>
      </p:sp>
      <p:sp>
        <p:nvSpPr>
          <p:cNvPr id="8" name="object 8"/>
          <p:cNvSpPr/>
          <p:nvPr/>
        </p:nvSpPr>
        <p:spPr>
          <a:xfrm>
            <a:off x="9266218" y="2713470"/>
            <a:ext cx="34925" cy="58419"/>
          </a:xfrm>
          <a:custGeom>
            <a:avLst/>
            <a:gdLst/>
            <a:ahLst/>
            <a:cxnLst/>
            <a:rect l="l" t="t" r="r" b="b"/>
            <a:pathLst>
              <a:path w="34925" h="58419">
                <a:moveTo>
                  <a:pt x="6921" y="0"/>
                </a:moveTo>
                <a:lnTo>
                  <a:pt x="0" y="0"/>
                </a:lnTo>
                <a:lnTo>
                  <a:pt x="0" y="58153"/>
                </a:lnTo>
                <a:lnTo>
                  <a:pt x="6921" y="58153"/>
                </a:lnTo>
                <a:lnTo>
                  <a:pt x="6921" y="32473"/>
                </a:lnTo>
                <a:lnTo>
                  <a:pt x="7175" y="30721"/>
                </a:lnTo>
                <a:lnTo>
                  <a:pt x="13698" y="22237"/>
                </a:lnTo>
                <a:lnTo>
                  <a:pt x="6921" y="22237"/>
                </a:lnTo>
                <a:lnTo>
                  <a:pt x="6921" y="0"/>
                </a:lnTo>
                <a:close/>
              </a:path>
              <a:path w="34925" h="58419">
                <a:moveTo>
                  <a:pt x="33119" y="21183"/>
                </a:moveTo>
                <a:lnTo>
                  <a:pt x="22047" y="21183"/>
                </a:lnTo>
                <a:lnTo>
                  <a:pt x="24129" y="21932"/>
                </a:lnTo>
                <a:lnTo>
                  <a:pt x="27177" y="24980"/>
                </a:lnTo>
                <a:lnTo>
                  <a:pt x="27939" y="27038"/>
                </a:lnTo>
                <a:lnTo>
                  <a:pt x="27939" y="58153"/>
                </a:lnTo>
                <a:lnTo>
                  <a:pt x="34861" y="58153"/>
                </a:lnTo>
                <a:lnTo>
                  <a:pt x="34784" y="27520"/>
                </a:lnTo>
                <a:lnTo>
                  <a:pt x="34620" y="26111"/>
                </a:lnTo>
                <a:lnTo>
                  <a:pt x="33705" y="22364"/>
                </a:lnTo>
                <a:lnTo>
                  <a:pt x="33119" y="21183"/>
                </a:lnTo>
                <a:close/>
              </a:path>
              <a:path w="34925" h="58419">
                <a:moveTo>
                  <a:pt x="23126" y="15062"/>
                </a:moveTo>
                <a:lnTo>
                  <a:pt x="19113" y="15062"/>
                </a:lnTo>
                <a:lnTo>
                  <a:pt x="17818" y="15201"/>
                </a:lnTo>
                <a:lnTo>
                  <a:pt x="7099" y="22237"/>
                </a:lnTo>
                <a:lnTo>
                  <a:pt x="13698" y="22237"/>
                </a:lnTo>
                <a:lnTo>
                  <a:pt x="15443" y="21501"/>
                </a:lnTo>
                <a:lnTo>
                  <a:pt x="17259" y="21183"/>
                </a:lnTo>
                <a:lnTo>
                  <a:pt x="33119" y="21183"/>
                </a:lnTo>
                <a:lnTo>
                  <a:pt x="32905" y="20751"/>
                </a:lnTo>
                <a:lnTo>
                  <a:pt x="30619" y="18034"/>
                </a:lnTo>
                <a:lnTo>
                  <a:pt x="29133" y="16967"/>
                </a:lnTo>
                <a:lnTo>
                  <a:pt x="25438" y="15455"/>
                </a:lnTo>
                <a:lnTo>
                  <a:pt x="23126" y="15062"/>
                </a:lnTo>
                <a:close/>
              </a:path>
            </a:pathLst>
          </a:custGeom>
          <a:solidFill>
            <a:srgbClr val="FFFFFF"/>
          </a:solidFill>
        </p:spPr>
        <p:txBody>
          <a:bodyPr wrap="square" lIns="0" tIns="0" rIns="0" bIns="0" rtlCol="0"/>
          <a:lstStyle/>
          <a:p>
            <a:endParaRPr/>
          </a:p>
        </p:txBody>
      </p:sp>
      <p:sp>
        <p:nvSpPr>
          <p:cNvPr id="9" name="object 9"/>
          <p:cNvSpPr txBox="1"/>
          <p:nvPr/>
        </p:nvSpPr>
        <p:spPr>
          <a:xfrm>
            <a:off x="2015265" y="1689687"/>
            <a:ext cx="3681095" cy="255904"/>
          </a:xfrm>
          <a:prstGeom prst="rect">
            <a:avLst/>
          </a:prstGeom>
        </p:spPr>
        <p:txBody>
          <a:bodyPr vert="horz" wrap="square" lIns="0" tIns="0" rIns="0" bIns="0" rtlCol="0">
            <a:spAutoFit/>
          </a:bodyPr>
          <a:lstStyle/>
          <a:p>
            <a:pPr marL="12700">
              <a:lnSpc>
                <a:spcPct val="100000"/>
              </a:lnSpc>
            </a:pPr>
            <a:r>
              <a:rPr sz="1400" spc="-35" dirty="0">
                <a:solidFill>
                  <a:srgbClr val="58595B"/>
                </a:solidFill>
                <a:latin typeface="Arial"/>
                <a:cs typeface="Arial"/>
              </a:rPr>
              <a:t>We</a:t>
            </a:r>
            <a:r>
              <a:rPr sz="1400" spc="-70" dirty="0">
                <a:solidFill>
                  <a:srgbClr val="58595B"/>
                </a:solidFill>
                <a:latin typeface="Arial"/>
                <a:cs typeface="Arial"/>
              </a:rPr>
              <a:t> </a:t>
            </a:r>
            <a:r>
              <a:rPr sz="1400" spc="10" dirty="0">
                <a:solidFill>
                  <a:srgbClr val="58595B"/>
                </a:solidFill>
                <a:latin typeface="Arial"/>
                <a:cs typeface="Arial"/>
              </a:rPr>
              <a:t>bring</a:t>
            </a:r>
            <a:r>
              <a:rPr sz="1400" spc="-70" dirty="0">
                <a:solidFill>
                  <a:srgbClr val="58595B"/>
                </a:solidFill>
                <a:latin typeface="Arial"/>
                <a:cs typeface="Arial"/>
              </a:rPr>
              <a:t> </a:t>
            </a:r>
            <a:r>
              <a:rPr sz="1400" spc="-15" dirty="0">
                <a:solidFill>
                  <a:srgbClr val="58595B"/>
                </a:solidFill>
                <a:latin typeface="Arial"/>
                <a:cs typeface="Arial"/>
              </a:rPr>
              <a:t>positive</a:t>
            </a:r>
            <a:r>
              <a:rPr sz="1400" spc="-70" dirty="0">
                <a:solidFill>
                  <a:srgbClr val="58595B"/>
                </a:solidFill>
                <a:latin typeface="Arial"/>
                <a:cs typeface="Arial"/>
              </a:rPr>
              <a:t> </a:t>
            </a:r>
            <a:r>
              <a:rPr sz="1400" spc="-20" dirty="0">
                <a:solidFill>
                  <a:srgbClr val="D71920"/>
                </a:solidFill>
                <a:latin typeface="Arial"/>
                <a:cs typeface="Arial"/>
              </a:rPr>
              <a:t>energy</a:t>
            </a:r>
            <a:r>
              <a:rPr sz="1400" spc="-70" dirty="0">
                <a:solidFill>
                  <a:srgbClr val="D71920"/>
                </a:solidFill>
                <a:latin typeface="Arial"/>
                <a:cs typeface="Arial"/>
              </a:rPr>
              <a:t> </a:t>
            </a:r>
            <a:r>
              <a:rPr sz="1400" spc="10" dirty="0">
                <a:solidFill>
                  <a:srgbClr val="58595B"/>
                </a:solidFill>
                <a:latin typeface="Arial"/>
                <a:cs typeface="Arial"/>
              </a:rPr>
              <a:t>into</a:t>
            </a:r>
            <a:r>
              <a:rPr sz="1400" spc="-70" dirty="0">
                <a:solidFill>
                  <a:srgbClr val="58595B"/>
                </a:solidFill>
                <a:latin typeface="Arial"/>
                <a:cs typeface="Arial"/>
              </a:rPr>
              <a:t> </a:t>
            </a:r>
            <a:r>
              <a:rPr sz="1400" spc="-10" dirty="0">
                <a:solidFill>
                  <a:srgbClr val="58595B"/>
                </a:solidFill>
                <a:latin typeface="Arial"/>
                <a:cs typeface="Arial"/>
              </a:rPr>
              <a:t>everything</a:t>
            </a:r>
            <a:r>
              <a:rPr sz="1400" spc="-70" dirty="0">
                <a:solidFill>
                  <a:srgbClr val="58595B"/>
                </a:solidFill>
                <a:latin typeface="Arial"/>
                <a:cs typeface="Arial"/>
              </a:rPr>
              <a:t> </a:t>
            </a:r>
            <a:r>
              <a:rPr sz="1400" spc="-30" dirty="0">
                <a:solidFill>
                  <a:srgbClr val="58595B"/>
                </a:solidFill>
                <a:latin typeface="Arial"/>
                <a:cs typeface="Arial"/>
              </a:rPr>
              <a:t>we</a:t>
            </a:r>
            <a:r>
              <a:rPr sz="1400" spc="-70" dirty="0">
                <a:solidFill>
                  <a:srgbClr val="58595B"/>
                </a:solidFill>
                <a:latin typeface="Arial"/>
                <a:cs typeface="Arial"/>
              </a:rPr>
              <a:t> </a:t>
            </a:r>
            <a:r>
              <a:rPr sz="1400" spc="10" dirty="0">
                <a:solidFill>
                  <a:srgbClr val="58595B"/>
                </a:solidFill>
                <a:latin typeface="Arial"/>
                <a:cs typeface="Arial"/>
              </a:rPr>
              <a:t>do.</a:t>
            </a:r>
            <a:endParaRPr sz="1400">
              <a:latin typeface="Arial"/>
              <a:cs typeface="Arial"/>
            </a:endParaRPr>
          </a:p>
        </p:txBody>
      </p:sp>
      <p:sp>
        <p:nvSpPr>
          <p:cNvPr id="10" name="object 10"/>
          <p:cNvSpPr txBox="1"/>
          <p:nvPr/>
        </p:nvSpPr>
        <p:spPr>
          <a:xfrm>
            <a:off x="2015265" y="3099900"/>
            <a:ext cx="3119120" cy="367030"/>
          </a:xfrm>
          <a:prstGeom prst="rect">
            <a:avLst/>
          </a:prstGeom>
        </p:spPr>
        <p:txBody>
          <a:bodyPr vert="horz" wrap="square" lIns="0" tIns="0" rIns="0" bIns="0" rtlCol="0">
            <a:spAutoFit/>
          </a:bodyPr>
          <a:lstStyle/>
          <a:p>
            <a:pPr marL="12700">
              <a:lnSpc>
                <a:spcPct val="100000"/>
              </a:lnSpc>
            </a:pPr>
            <a:r>
              <a:rPr sz="2300" dirty="0">
                <a:solidFill>
                  <a:srgbClr val="E2E3E4"/>
                </a:solidFill>
                <a:latin typeface="Cambria"/>
                <a:cs typeface="Cambria"/>
              </a:rPr>
              <a:t>Our </a:t>
            </a:r>
            <a:r>
              <a:rPr sz="2300" spc="-5" dirty="0">
                <a:solidFill>
                  <a:srgbClr val="E2E3E4"/>
                </a:solidFill>
                <a:latin typeface="Cambria"/>
                <a:cs typeface="Cambria"/>
              </a:rPr>
              <a:t>benchmark</a:t>
            </a:r>
            <a:r>
              <a:rPr sz="2300" spc="-170" dirty="0">
                <a:solidFill>
                  <a:srgbClr val="E2E3E4"/>
                </a:solidFill>
                <a:latin typeface="Cambria"/>
                <a:cs typeface="Cambria"/>
              </a:rPr>
              <a:t> </a:t>
            </a:r>
            <a:r>
              <a:rPr sz="2300" spc="-30" dirty="0">
                <a:solidFill>
                  <a:srgbClr val="E2E3E4"/>
                </a:solidFill>
                <a:latin typeface="Cambria"/>
                <a:cs typeface="Cambria"/>
              </a:rPr>
              <a:t>standard</a:t>
            </a:r>
            <a:endParaRPr sz="2300">
              <a:latin typeface="Cambria"/>
              <a:cs typeface="Cambria"/>
            </a:endParaRPr>
          </a:p>
        </p:txBody>
      </p:sp>
      <p:sp>
        <p:nvSpPr>
          <p:cNvPr id="11" name="object 11"/>
          <p:cNvSpPr/>
          <p:nvPr/>
        </p:nvSpPr>
        <p:spPr>
          <a:xfrm>
            <a:off x="2028239" y="2911692"/>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7312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theme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91500" y="2711359"/>
            <a:ext cx="59055" cy="120650"/>
          </a:xfrm>
          <a:custGeom>
            <a:avLst/>
            <a:gdLst/>
            <a:ahLst/>
            <a:cxnLst/>
            <a:rect l="l" t="t" r="r" b="b"/>
            <a:pathLst>
              <a:path w="59054" h="120650">
                <a:moveTo>
                  <a:pt x="40538" y="44449"/>
                </a:moveTo>
                <a:lnTo>
                  <a:pt x="15290" y="44449"/>
                </a:lnTo>
                <a:lnTo>
                  <a:pt x="15290" y="103301"/>
                </a:lnTo>
                <a:lnTo>
                  <a:pt x="40347" y="120370"/>
                </a:lnTo>
                <a:lnTo>
                  <a:pt x="49301" y="120319"/>
                </a:lnTo>
                <a:lnTo>
                  <a:pt x="54521" y="120065"/>
                </a:lnTo>
                <a:lnTo>
                  <a:pt x="56896" y="119849"/>
                </a:lnTo>
                <a:lnTo>
                  <a:pt x="59029" y="119481"/>
                </a:lnTo>
                <a:lnTo>
                  <a:pt x="59029" y="100622"/>
                </a:lnTo>
                <a:lnTo>
                  <a:pt x="46939" y="100622"/>
                </a:lnTo>
                <a:lnTo>
                  <a:pt x="44081" y="99923"/>
                </a:lnTo>
                <a:lnTo>
                  <a:pt x="42672" y="98488"/>
                </a:lnTo>
                <a:lnTo>
                  <a:pt x="41249" y="97078"/>
                </a:lnTo>
                <a:lnTo>
                  <a:pt x="40538" y="94221"/>
                </a:lnTo>
                <a:lnTo>
                  <a:pt x="40538" y="44449"/>
                </a:lnTo>
                <a:close/>
              </a:path>
              <a:path w="59054" h="120650">
                <a:moveTo>
                  <a:pt x="59029" y="99923"/>
                </a:moveTo>
                <a:lnTo>
                  <a:pt x="57835" y="100152"/>
                </a:lnTo>
                <a:lnTo>
                  <a:pt x="56603" y="100355"/>
                </a:lnTo>
                <a:lnTo>
                  <a:pt x="55295" y="100456"/>
                </a:lnTo>
                <a:lnTo>
                  <a:pt x="46939" y="100622"/>
                </a:lnTo>
                <a:lnTo>
                  <a:pt x="59029" y="100622"/>
                </a:lnTo>
                <a:lnTo>
                  <a:pt x="59029" y="99923"/>
                </a:lnTo>
                <a:close/>
              </a:path>
              <a:path w="59054" h="120650">
                <a:moveTo>
                  <a:pt x="59029" y="27558"/>
                </a:moveTo>
                <a:lnTo>
                  <a:pt x="0" y="27558"/>
                </a:lnTo>
                <a:lnTo>
                  <a:pt x="0" y="44449"/>
                </a:lnTo>
                <a:lnTo>
                  <a:pt x="59029" y="44449"/>
                </a:lnTo>
                <a:lnTo>
                  <a:pt x="59029" y="27558"/>
                </a:lnTo>
                <a:close/>
              </a:path>
              <a:path w="59054" h="120650">
                <a:moveTo>
                  <a:pt x="40538" y="0"/>
                </a:moveTo>
                <a:lnTo>
                  <a:pt x="15290" y="0"/>
                </a:lnTo>
                <a:lnTo>
                  <a:pt x="15290" y="27558"/>
                </a:lnTo>
                <a:lnTo>
                  <a:pt x="40538" y="27558"/>
                </a:lnTo>
                <a:lnTo>
                  <a:pt x="40538" y="0"/>
                </a:lnTo>
                <a:close/>
              </a:path>
            </a:pathLst>
          </a:custGeom>
          <a:solidFill>
            <a:srgbClr val="FFFFFF"/>
          </a:solidFill>
        </p:spPr>
        <p:txBody>
          <a:bodyPr wrap="square" lIns="0" tIns="0" rIns="0" bIns="0" rtlCol="0"/>
          <a:lstStyle/>
          <a:p>
            <a:endParaRPr/>
          </a:p>
        </p:txBody>
      </p:sp>
      <p:sp>
        <p:nvSpPr>
          <p:cNvPr id="8" name="object 8"/>
          <p:cNvSpPr/>
          <p:nvPr/>
        </p:nvSpPr>
        <p:spPr>
          <a:xfrm>
            <a:off x="9266218" y="2713470"/>
            <a:ext cx="34925" cy="58419"/>
          </a:xfrm>
          <a:custGeom>
            <a:avLst/>
            <a:gdLst/>
            <a:ahLst/>
            <a:cxnLst/>
            <a:rect l="l" t="t" r="r" b="b"/>
            <a:pathLst>
              <a:path w="34925" h="58419">
                <a:moveTo>
                  <a:pt x="6921" y="0"/>
                </a:moveTo>
                <a:lnTo>
                  <a:pt x="0" y="0"/>
                </a:lnTo>
                <a:lnTo>
                  <a:pt x="0" y="58153"/>
                </a:lnTo>
                <a:lnTo>
                  <a:pt x="6921" y="58153"/>
                </a:lnTo>
                <a:lnTo>
                  <a:pt x="6921" y="32473"/>
                </a:lnTo>
                <a:lnTo>
                  <a:pt x="7175" y="30721"/>
                </a:lnTo>
                <a:lnTo>
                  <a:pt x="13698" y="22237"/>
                </a:lnTo>
                <a:lnTo>
                  <a:pt x="6921" y="22237"/>
                </a:lnTo>
                <a:lnTo>
                  <a:pt x="6921" y="0"/>
                </a:lnTo>
                <a:close/>
              </a:path>
              <a:path w="34925" h="58419">
                <a:moveTo>
                  <a:pt x="33119" y="21183"/>
                </a:moveTo>
                <a:lnTo>
                  <a:pt x="22047" y="21183"/>
                </a:lnTo>
                <a:lnTo>
                  <a:pt x="24129" y="21932"/>
                </a:lnTo>
                <a:lnTo>
                  <a:pt x="27177" y="24980"/>
                </a:lnTo>
                <a:lnTo>
                  <a:pt x="27939" y="27038"/>
                </a:lnTo>
                <a:lnTo>
                  <a:pt x="27939" y="58153"/>
                </a:lnTo>
                <a:lnTo>
                  <a:pt x="34861" y="58153"/>
                </a:lnTo>
                <a:lnTo>
                  <a:pt x="34784" y="27520"/>
                </a:lnTo>
                <a:lnTo>
                  <a:pt x="34620" y="26111"/>
                </a:lnTo>
                <a:lnTo>
                  <a:pt x="33705" y="22364"/>
                </a:lnTo>
                <a:lnTo>
                  <a:pt x="33119" y="21183"/>
                </a:lnTo>
                <a:close/>
              </a:path>
              <a:path w="34925" h="58419">
                <a:moveTo>
                  <a:pt x="23126" y="15062"/>
                </a:moveTo>
                <a:lnTo>
                  <a:pt x="19113" y="15062"/>
                </a:lnTo>
                <a:lnTo>
                  <a:pt x="17818" y="15201"/>
                </a:lnTo>
                <a:lnTo>
                  <a:pt x="7099" y="22237"/>
                </a:lnTo>
                <a:lnTo>
                  <a:pt x="13698" y="22237"/>
                </a:lnTo>
                <a:lnTo>
                  <a:pt x="15443" y="21501"/>
                </a:lnTo>
                <a:lnTo>
                  <a:pt x="17259" y="21183"/>
                </a:lnTo>
                <a:lnTo>
                  <a:pt x="33119" y="21183"/>
                </a:lnTo>
                <a:lnTo>
                  <a:pt x="32905" y="20751"/>
                </a:lnTo>
                <a:lnTo>
                  <a:pt x="30619" y="18034"/>
                </a:lnTo>
                <a:lnTo>
                  <a:pt x="29133" y="16967"/>
                </a:lnTo>
                <a:lnTo>
                  <a:pt x="25438" y="15455"/>
                </a:lnTo>
                <a:lnTo>
                  <a:pt x="23126" y="15062"/>
                </a:lnTo>
                <a:close/>
              </a:path>
            </a:pathLst>
          </a:custGeom>
          <a:solidFill>
            <a:srgbClr val="FFFFFF"/>
          </a:solidFill>
        </p:spPr>
        <p:txBody>
          <a:bodyPr wrap="square" lIns="0" tIns="0" rIns="0" bIns="0" rtlCol="0"/>
          <a:lstStyle/>
          <a:p>
            <a:endParaRPr/>
          </a:p>
        </p:txBody>
      </p:sp>
      <p:sp>
        <p:nvSpPr>
          <p:cNvPr id="9" name="object 9"/>
          <p:cNvSpPr txBox="1"/>
          <p:nvPr/>
        </p:nvSpPr>
        <p:spPr>
          <a:xfrm>
            <a:off x="2015265" y="1689687"/>
            <a:ext cx="4303395" cy="1009650"/>
          </a:xfrm>
          <a:prstGeom prst="rect">
            <a:avLst/>
          </a:prstGeom>
        </p:spPr>
        <p:txBody>
          <a:bodyPr vert="horz" wrap="square" lIns="0" tIns="0" rIns="0" bIns="0" rtlCol="0">
            <a:spAutoFit/>
          </a:bodyPr>
          <a:lstStyle/>
          <a:p>
            <a:pPr marL="12700">
              <a:lnSpc>
                <a:spcPct val="100000"/>
              </a:lnSpc>
            </a:pPr>
            <a:r>
              <a:rPr sz="1400" spc="-35" dirty="0">
                <a:solidFill>
                  <a:srgbClr val="E2E3E4"/>
                </a:solidFill>
                <a:latin typeface="Arial"/>
                <a:cs typeface="Arial"/>
              </a:rPr>
              <a:t>We</a:t>
            </a:r>
            <a:r>
              <a:rPr sz="1400" spc="-70" dirty="0">
                <a:solidFill>
                  <a:srgbClr val="E2E3E4"/>
                </a:solidFill>
                <a:latin typeface="Arial"/>
                <a:cs typeface="Arial"/>
              </a:rPr>
              <a:t> </a:t>
            </a:r>
            <a:r>
              <a:rPr sz="1400" spc="10" dirty="0">
                <a:solidFill>
                  <a:srgbClr val="E2E3E4"/>
                </a:solidFill>
                <a:latin typeface="Arial"/>
                <a:cs typeface="Arial"/>
              </a:rPr>
              <a:t>bring</a:t>
            </a:r>
            <a:r>
              <a:rPr sz="1400" spc="-70" dirty="0">
                <a:solidFill>
                  <a:srgbClr val="E2E3E4"/>
                </a:solidFill>
                <a:latin typeface="Arial"/>
                <a:cs typeface="Arial"/>
              </a:rPr>
              <a:t> </a:t>
            </a:r>
            <a:r>
              <a:rPr sz="1400" spc="-15" dirty="0">
                <a:solidFill>
                  <a:srgbClr val="E2E3E4"/>
                </a:solidFill>
                <a:latin typeface="Arial"/>
                <a:cs typeface="Arial"/>
              </a:rPr>
              <a:t>positive</a:t>
            </a:r>
            <a:r>
              <a:rPr sz="1400" spc="-70" dirty="0">
                <a:solidFill>
                  <a:srgbClr val="E2E3E4"/>
                </a:solidFill>
                <a:latin typeface="Arial"/>
                <a:cs typeface="Arial"/>
              </a:rPr>
              <a:t> </a:t>
            </a:r>
            <a:r>
              <a:rPr sz="1400" spc="-20" dirty="0">
                <a:solidFill>
                  <a:srgbClr val="E2E3E4"/>
                </a:solidFill>
                <a:latin typeface="Arial"/>
                <a:cs typeface="Arial"/>
              </a:rPr>
              <a:t>energy</a:t>
            </a:r>
            <a:r>
              <a:rPr sz="1400" spc="-70" dirty="0">
                <a:solidFill>
                  <a:srgbClr val="E2E3E4"/>
                </a:solidFill>
                <a:latin typeface="Arial"/>
                <a:cs typeface="Arial"/>
              </a:rPr>
              <a:t> </a:t>
            </a:r>
            <a:r>
              <a:rPr sz="1400" spc="10" dirty="0">
                <a:solidFill>
                  <a:srgbClr val="E2E3E4"/>
                </a:solidFill>
                <a:latin typeface="Arial"/>
                <a:cs typeface="Arial"/>
              </a:rPr>
              <a:t>into</a:t>
            </a:r>
            <a:r>
              <a:rPr sz="1400" spc="-70" dirty="0">
                <a:solidFill>
                  <a:srgbClr val="E2E3E4"/>
                </a:solidFill>
                <a:latin typeface="Arial"/>
                <a:cs typeface="Arial"/>
              </a:rPr>
              <a:t> </a:t>
            </a:r>
            <a:r>
              <a:rPr sz="1400" spc="-10" dirty="0">
                <a:solidFill>
                  <a:srgbClr val="E2E3E4"/>
                </a:solidFill>
                <a:latin typeface="Arial"/>
                <a:cs typeface="Arial"/>
              </a:rPr>
              <a:t>everything</a:t>
            </a:r>
            <a:r>
              <a:rPr sz="1400" spc="-70" dirty="0">
                <a:solidFill>
                  <a:srgbClr val="E2E3E4"/>
                </a:solidFill>
                <a:latin typeface="Arial"/>
                <a:cs typeface="Arial"/>
              </a:rPr>
              <a:t> </a:t>
            </a:r>
            <a:r>
              <a:rPr sz="1400" spc="-30" dirty="0">
                <a:solidFill>
                  <a:srgbClr val="E2E3E4"/>
                </a:solidFill>
                <a:latin typeface="Arial"/>
                <a:cs typeface="Arial"/>
              </a:rPr>
              <a:t>we</a:t>
            </a:r>
            <a:r>
              <a:rPr sz="1400" spc="-70" dirty="0">
                <a:solidFill>
                  <a:srgbClr val="E2E3E4"/>
                </a:solidFill>
                <a:latin typeface="Arial"/>
                <a:cs typeface="Arial"/>
              </a:rPr>
              <a:t> </a:t>
            </a:r>
            <a:r>
              <a:rPr sz="1400" spc="10" dirty="0">
                <a:solidFill>
                  <a:srgbClr val="E2E3E4"/>
                </a:solidFill>
                <a:latin typeface="Arial"/>
                <a:cs typeface="Arial"/>
              </a:rPr>
              <a:t>do.</a:t>
            </a:r>
            <a:endParaRPr sz="1400">
              <a:latin typeface="Arial"/>
              <a:cs typeface="Arial"/>
            </a:endParaRPr>
          </a:p>
          <a:p>
            <a:pPr marL="12700" marR="5080">
              <a:lnSpc>
                <a:spcPts val="1600"/>
              </a:lnSpc>
              <a:spcBef>
                <a:spcPts val="1170"/>
              </a:spcBef>
            </a:pPr>
            <a:r>
              <a:rPr sz="1400" spc="-35" dirty="0">
                <a:solidFill>
                  <a:srgbClr val="58595B"/>
                </a:solidFill>
                <a:latin typeface="Arial"/>
                <a:cs typeface="Arial"/>
              </a:rPr>
              <a:t>As</a:t>
            </a:r>
            <a:r>
              <a:rPr sz="1400" spc="-70" dirty="0">
                <a:solidFill>
                  <a:srgbClr val="58595B"/>
                </a:solidFill>
                <a:latin typeface="Arial"/>
                <a:cs typeface="Arial"/>
              </a:rPr>
              <a:t> </a:t>
            </a:r>
            <a:r>
              <a:rPr sz="1400" spc="-55" dirty="0">
                <a:solidFill>
                  <a:srgbClr val="58595B"/>
                </a:solidFill>
                <a:latin typeface="Arial"/>
                <a:cs typeface="Arial"/>
              </a:rPr>
              <a:t>a</a:t>
            </a:r>
            <a:r>
              <a:rPr sz="1400" spc="-70" dirty="0">
                <a:solidFill>
                  <a:srgbClr val="58595B"/>
                </a:solidFill>
                <a:latin typeface="Arial"/>
                <a:cs typeface="Arial"/>
              </a:rPr>
              <a:t> </a:t>
            </a:r>
            <a:r>
              <a:rPr sz="1400" spc="-20" dirty="0">
                <a:solidFill>
                  <a:srgbClr val="D71920"/>
                </a:solidFill>
                <a:latin typeface="Arial"/>
                <a:cs typeface="Arial"/>
              </a:rPr>
              <a:t>leadership</a:t>
            </a:r>
            <a:r>
              <a:rPr sz="1400" spc="-70" dirty="0">
                <a:solidFill>
                  <a:srgbClr val="D71920"/>
                </a:solidFill>
                <a:latin typeface="Arial"/>
                <a:cs typeface="Arial"/>
              </a:rPr>
              <a:t> </a:t>
            </a:r>
            <a:r>
              <a:rPr sz="1400" dirty="0">
                <a:solidFill>
                  <a:srgbClr val="58595B"/>
                </a:solidFill>
                <a:latin typeface="Arial"/>
                <a:cs typeface="Arial"/>
              </a:rPr>
              <a:t>group,</a:t>
            </a:r>
            <a:r>
              <a:rPr sz="1400" spc="-70" dirty="0">
                <a:solidFill>
                  <a:srgbClr val="58595B"/>
                </a:solidFill>
                <a:latin typeface="Arial"/>
                <a:cs typeface="Arial"/>
              </a:rPr>
              <a:t> </a:t>
            </a:r>
            <a:r>
              <a:rPr sz="1400" spc="-30" dirty="0">
                <a:solidFill>
                  <a:srgbClr val="58595B"/>
                </a:solidFill>
                <a:latin typeface="Arial"/>
                <a:cs typeface="Arial"/>
              </a:rPr>
              <a:t>we</a:t>
            </a:r>
            <a:r>
              <a:rPr sz="1400" spc="-70" dirty="0">
                <a:solidFill>
                  <a:srgbClr val="58595B"/>
                </a:solidFill>
                <a:latin typeface="Arial"/>
                <a:cs typeface="Arial"/>
              </a:rPr>
              <a:t> </a:t>
            </a:r>
            <a:r>
              <a:rPr sz="1400" spc="-60" dirty="0">
                <a:solidFill>
                  <a:srgbClr val="58595B"/>
                </a:solidFill>
                <a:latin typeface="Arial"/>
                <a:cs typeface="Arial"/>
              </a:rPr>
              <a:t>share</a:t>
            </a:r>
            <a:r>
              <a:rPr sz="1400" spc="-70" dirty="0">
                <a:solidFill>
                  <a:srgbClr val="58595B"/>
                </a:solidFill>
                <a:latin typeface="Arial"/>
                <a:cs typeface="Arial"/>
              </a:rPr>
              <a:t> </a:t>
            </a:r>
            <a:r>
              <a:rPr sz="1400" spc="-20" dirty="0">
                <a:solidFill>
                  <a:srgbClr val="58595B"/>
                </a:solidFill>
                <a:latin typeface="Arial"/>
                <a:cs typeface="Arial"/>
              </a:rPr>
              <a:t>this</a:t>
            </a:r>
            <a:r>
              <a:rPr sz="1400" spc="-70" dirty="0">
                <a:solidFill>
                  <a:srgbClr val="58595B"/>
                </a:solidFill>
                <a:latin typeface="Arial"/>
                <a:cs typeface="Arial"/>
              </a:rPr>
              <a:t> </a:t>
            </a:r>
            <a:r>
              <a:rPr sz="1400" spc="-20" dirty="0">
                <a:solidFill>
                  <a:srgbClr val="D71920"/>
                </a:solidFill>
                <a:latin typeface="Arial"/>
                <a:cs typeface="Arial"/>
              </a:rPr>
              <a:t>energy</a:t>
            </a:r>
            <a:r>
              <a:rPr sz="1400" spc="-70" dirty="0">
                <a:solidFill>
                  <a:srgbClr val="D71920"/>
                </a:solidFill>
                <a:latin typeface="Arial"/>
                <a:cs typeface="Arial"/>
              </a:rPr>
              <a:t> </a:t>
            </a:r>
            <a:r>
              <a:rPr sz="1400" spc="-10" dirty="0">
                <a:solidFill>
                  <a:srgbClr val="58595B"/>
                </a:solidFill>
                <a:latin typeface="Arial"/>
                <a:cs typeface="Arial"/>
              </a:rPr>
              <a:t>and</a:t>
            </a:r>
            <a:r>
              <a:rPr sz="1400" spc="-70" dirty="0">
                <a:solidFill>
                  <a:srgbClr val="58595B"/>
                </a:solidFill>
                <a:latin typeface="Arial"/>
                <a:cs typeface="Arial"/>
              </a:rPr>
              <a:t> </a:t>
            </a:r>
            <a:r>
              <a:rPr sz="1400" spc="-40" dirty="0">
                <a:solidFill>
                  <a:srgbClr val="58595B"/>
                </a:solidFill>
                <a:latin typeface="Arial"/>
                <a:cs typeface="Arial"/>
              </a:rPr>
              <a:t>passion  </a:t>
            </a:r>
            <a:r>
              <a:rPr sz="1400" spc="5" dirty="0">
                <a:solidFill>
                  <a:srgbClr val="58595B"/>
                </a:solidFill>
                <a:latin typeface="Arial"/>
                <a:cs typeface="Arial"/>
              </a:rPr>
              <a:t>for </a:t>
            </a:r>
            <a:r>
              <a:rPr sz="1400" spc="-10" dirty="0">
                <a:solidFill>
                  <a:srgbClr val="58595B"/>
                </a:solidFill>
                <a:latin typeface="Arial"/>
                <a:cs typeface="Arial"/>
              </a:rPr>
              <a:t>activation </a:t>
            </a:r>
            <a:r>
              <a:rPr sz="1400" spc="-80" dirty="0">
                <a:solidFill>
                  <a:srgbClr val="58595B"/>
                </a:solidFill>
                <a:latin typeface="Arial"/>
                <a:cs typeface="Arial"/>
              </a:rPr>
              <a:t>– </a:t>
            </a:r>
            <a:r>
              <a:rPr sz="1400" spc="35" dirty="0">
                <a:solidFill>
                  <a:srgbClr val="58595B"/>
                </a:solidFill>
                <a:latin typeface="Arial"/>
                <a:cs typeface="Arial"/>
              </a:rPr>
              <a:t>but </a:t>
            </a:r>
            <a:r>
              <a:rPr sz="1400" spc="-15" dirty="0">
                <a:solidFill>
                  <a:srgbClr val="58595B"/>
                </a:solidFill>
                <a:latin typeface="Arial"/>
                <a:cs typeface="Arial"/>
              </a:rPr>
              <a:t>it’s </a:t>
            </a:r>
            <a:r>
              <a:rPr sz="1400" spc="-25" dirty="0">
                <a:solidFill>
                  <a:srgbClr val="58595B"/>
                </a:solidFill>
                <a:latin typeface="Arial"/>
                <a:cs typeface="Arial"/>
              </a:rPr>
              <a:t>when </a:t>
            </a:r>
            <a:r>
              <a:rPr sz="1400" spc="-30" dirty="0">
                <a:solidFill>
                  <a:srgbClr val="58595B"/>
                </a:solidFill>
                <a:latin typeface="Arial"/>
                <a:cs typeface="Arial"/>
              </a:rPr>
              <a:t>we </a:t>
            </a:r>
            <a:r>
              <a:rPr sz="1400" spc="-60" dirty="0">
                <a:solidFill>
                  <a:srgbClr val="58595B"/>
                </a:solidFill>
                <a:latin typeface="Arial"/>
                <a:cs typeface="Arial"/>
              </a:rPr>
              <a:t>pass </a:t>
            </a:r>
            <a:r>
              <a:rPr sz="1400" spc="5" dirty="0">
                <a:solidFill>
                  <a:srgbClr val="58595B"/>
                </a:solidFill>
                <a:latin typeface="Arial"/>
                <a:cs typeface="Arial"/>
              </a:rPr>
              <a:t>that </a:t>
            </a:r>
            <a:r>
              <a:rPr sz="1400" spc="-20" dirty="0">
                <a:solidFill>
                  <a:srgbClr val="D71920"/>
                </a:solidFill>
                <a:latin typeface="Arial"/>
                <a:cs typeface="Arial"/>
              </a:rPr>
              <a:t>energy </a:t>
            </a:r>
            <a:r>
              <a:rPr sz="1400" spc="10" dirty="0">
                <a:solidFill>
                  <a:srgbClr val="58595B"/>
                </a:solidFill>
                <a:latin typeface="Arial"/>
                <a:cs typeface="Arial"/>
              </a:rPr>
              <a:t>on </a:t>
            </a:r>
            <a:r>
              <a:rPr sz="1400" spc="20" dirty="0">
                <a:solidFill>
                  <a:srgbClr val="58595B"/>
                </a:solidFill>
                <a:latin typeface="Arial"/>
                <a:cs typeface="Arial"/>
              </a:rPr>
              <a:t>to  </a:t>
            </a:r>
            <a:r>
              <a:rPr sz="1400" dirty="0">
                <a:solidFill>
                  <a:srgbClr val="58595B"/>
                </a:solidFill>
                <a:latin typeface="Arial"/>
                <a:cs typeface="Arial"/>
              </a:rPr>
              <a:t>our</a:t>
            </a:r>
            <a:r>
              <a:rPr sz="1400" spc="-65" dirty="0">
                <a:solidFill>
                  <a:srgbClr val="58595B"/>
                </a:solidFill>
                <a:latin typeface="Arial"/>
                <a:cs typeface="Arial"/>
              </a:rPr>
              <a:t> </a:t>
            </a:r>
            <a:r>
              <a:rPr sz="1400" spc="-25" dirty="0">
                <a:solidFill>
                  <a:srgbClr val="58595B"/>
                </a:solidFill>
                <a:latin typeface="Arial"/>
                <a:cs typeface="Arial"/>
              </a:rPr>
              <a:t>venture</a:t>
            </a:r>
            <a:r>
              <a:rPr sz="1400" spc="-65" dirty="0">
                <a:solidFill>
                  <a:srgbClr val="58595B"/>
                </a:solidFill>
                <a:latin typeface="Arial"/>
                <a:cs typeface="Arial"/>
              </a:rPr>
              <a:t> </a:t>
            </a:r>
            <a:r>
              <a:rPr sz="1400" spc="-5" dirty="0">
                <a:solidFill>
                  <a:srgbClr val="58595B"/>
                </a:solidFill>
                <a:latin typeface="Arial"/>
                <a:cs typeface="Arial"/>
              </a:rPr>
              <a:t>groups</a:t>
            </a:r>
            <a:r>
              <a:rPr sz="1400" spc="-65" dirty="0">
                <a:solidFill>
                  <a:srgbClr val="58595B"/>
                </a:solidFill>
                <a:latin typeface="Arial"/>
                <a:cs typeface="Arial"/>
              </a:rPr>
              <a:t> </a:t>
            </a:r>
            <a:r>
              <a:rPr sz="1400" spc="5" dirty="0">
                <a:solidFill>
                  <a:srgbClr val="58595B"/>
                </a:solidFill>
                <a:latin typeface="Arial"/>
                <a:cs typeface="Arial"/>
              </a:rPr>
              <a:t>that</a:t>
            </a:r>
            <a:r>
              <a:rPr sz="1400" spc="-65" dirty="0">
                <a:solidFill>
                  <a:srgbClr val="58595B"/>
                </a:solidFill>
                <a:latin typeface="Arial"/>
                <a:cs typeface="Arial"/>
              </a:rPr>
              <a:t> </a:t>
            </a:r>
            <a:r>
              <a:rPr sz="1400" spc="-20" dirty="0">
                <a:solidFill>
                  <a:srgbClr val="D71920"/>
                </a:solidFill>
                <a:latin typeface="Arial"/>
                <a:cs typeface="Arial"/>
              </a:rPr>
              <a:t>leadership</a:t>
            </a:r>
            <a:r>
              <a:rPr sz="1400" spc="-65" dirty="0">
                <a:solidFill>
                  <a:srgbClr val="D71920"/>
                </a:solidFill>
                <a:latin typeface="Arial"/>
                <a:cs typeface="Arial"/>
              </a:rPr>
              <a:t> </a:t>
            </a:r>
            <a:r>
              <a:rPr sz="1400" spc="-10" dirty="0">
                <a:solidFill>
                  <a:srgbClr val="58595B"/>
                </a:solidFill>
                <a:latin typeface="Arial"/>
                <a:cs typeface="Arial"/>
              </a:rPr>
              <a:t>truly</a:t>
            </a:r>
            <a:r>
              <a:rPr sz="1400" spc="-65" dirty="0">
                <a:solidFill>
                  <a:srgbClr val="58595B"/>
                </a:solidFill>
                <a:latin typeface="Arial"/>
                <a:cs typeface="Arial"/>
              </a:rPr>
              <a:t> </a:t>
            </a:r>
            <a:r>
              <a:rPr sz="1400" spc="-35" dirty="0">
                <a:solidFill>
                  <a:srgbClr val="58595B"/>
                </a:solidFill>
                <a:latin typeface="Arial"/>
                <a:cs typeface="Arial"/>
              </a:rPr>
              <a:t>flourishes.</a:t>
            </a:r>
            <a:endParaRPr sz="1400">
              <a:latin typeface="Arial"/>
              <a:cs typeface="Arial"/>
            </a:endParaRPr>
          </a:p>
        </p:txBody>
      </p:sp>
      <p:sp>
        <p:nvSpPr>
          <p:cNvPr id="10" name="object 10"/>
          <p:cNvSpPr txBox="1"/>
          <p:nvPr/>
        </p:nvSpPr>
        <p:spPr>
          <a:xfrm>
            <a:off x="2015265" y="3099900"/>
            <a:ext cx="3119120" cy="367030"/>
          </a:xfrm>
          <a:prstGeom prst="rect">
            <a:avLst/>
          </a:prstGeom>
        </p:spPr>
        <p:txBody>
          <a:bodyPr vert="horz" wrap="square" lIns="0" tIns="0" rIns="0" bIns="0" rtlCol="0">
            <a:spAutoFit/>
          </a:bodyPr>
          <a:lstStyle/>
          <a:p>
            <a:pPr marL="12700">
              <a:lnSpc>
                <a:spcPct val="100000"/>
              </a:lnSpc>
            </a:pPr>
            <a:r>
              <a:rPr sz="2300" dirty="0">
                <a:solidFill>
                  <a:srgbClr val="E2E3E4"/>
                </a:solidFill>
                <a:latin typeface="Cambria"/>
                <a:cs typeface="Cambria"/>
              </a:rPr>
              <a:t>Our </a:t>
            </a:r>
            <a:r>
              <a:rPr sz="2300" spc="-5" dirty="0">
                <a:solidFill>
                  <a:srgbClr val="E2E3E4"/>
                </a:solidFill>
                <a:latin typeface="Cambria"/>
                <a:cs typeface="Cambria"/>
              </a:rPr>
              <a:t>benchmark</a:t>
            </a:r>
            <a:r>
              <a:rPr sz="2300" spc="-170" dirty="0">
                <a:solidFill>
                  <a:srgbClr val="E2E3E4"/>
                </a:solidFill>
                <a:latin typeface="Cambria"/>
                <a:cs typeface="Cambria"/>
              </a:rPr>
              <a:t> </a:t>
            </a:r>
            <a:r>
              <a:rPr sz="2300" spc="-30" dirty="0">
                <a:solidFill>
                  <a:srgbClr val="E2E3E4"/>
                </a:solidFill>
                <a:latin typeface="Cambria"/>
                <a:cs typeface="Cambria"/>
              </a:rPr>
              <a:t>standard</a:t>
            </a:r>
            <a:endParaRPr sz="2300">
              <a:latin typeface="Cambria"/>
              <a:cs typeface="Cambria"/>
            </a:endParaRPr>
          </a:p>
        </p:txBody>
      </p:sp>
      <p:sp>
        <p:nvSpPr>
          <p:cNvPr id="11" name="object 11"/>
          <p:cNvSpPr/>
          <p:nvPr/>
        </p:nvSpPr>
        <p:spPr>
          <a:xfrm>
            <a:off x="2028239" y="2911692"/>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7312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theme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91500" y="2711359"/>
            <a:ext cx="59055" cy="120650"/>
          </a:xfrm>
          <a:custGeom>
            <a:avLst/>
            <a:gdLst/>
            <a:ahLst/>
            <a:cxnLst/>
            <a:rect l="l" t="t" r="r" b="b"/>
            <a:pathLst>
              <a:path w="59054" h="120650">
                <a:moveTo>
                  <a:pt x="40538" y="44449"/>
                </a:moveTo>
                <a:lnTo>
                  <a:pt x="15290" y="44449"/>
                </a:lnTo>
                <a:lnTo>
                  <a:pt x="15290" y="103301"/>
                </a:lnTo>
                <a:lnTo>
                  <a:pt x="40347" y="120370"/>
                </a:lnTo>
                <a:lnTo>
                  <a:pt x="49301" y="120319"/>
                </a:lnTo>
                <a:lnTo>
                  <a:pt x="54521" y="120065"/>
                </a:lnTo>
                <a:lnTo>
                  <a:pt x="56896" y="119849"/>
                </a:lnTo>
                <a:lnTo>
                  <a:pt x="59029" y="119481"/>
                </a:lnTo>
                <a:lnTo>
                  <a:pt x="59029" y="100622"/>
                </a:lnTo>
                <a:lnTo>
                  <a:pt x="46939" y="100622"/>
                </a:lnTo>
                <a:lnTo>
                  <a:pt x="44081" y="99923"/>
                </a:lnTo>
                <a:lnTo>
                  <a:pt x="42672" y="98488"/>
                </a:lnTo>
                <a:lnTo>
                  <a:pt x="41249" y="97078"/>
                </a:lnTo>
                <a:lnTo>
                  <a:pt x="40538" y="94221"/>
                </a:lnTo>
                <a:lnTo>
                  <a:pt x="40538" y="44449"/>
                </a:lnTo>
                <a:close/>
              </a:path>
              <a:path w="59054" h="120650">
                <a:moveTo>
                  <a:pt x="59029" y="99923"/>
                </a:moveTo>
                <a:lnTo>
                  <a:pt x="57835" y="100152"/>
                </a:lnTo>
                <a:lnTo>
                  <a:pt x="56603" y="100355"/>
                </a:lnTo>
                <a:lnTo>
                  <a:pt x="55295" y="100456"/>
                </a:lnTo>
                <a:lnTo>
                  <a:pt x="46939" y="100622"/>
                </a:lnTo>
                <a:lnTo>
                  <a:pt x="59029" y="100622"/>
                </a:lnTo>
                <a:lnTo>
                  <a:pt x="59029" y="99923"/>
                </a:lnTo>
                <a:close/>
              </a:path>
              <a:path w="59054" h="120650">
                <a:moveTo>
                  <a:pt x="59029" y="27558"/>
                </a:moveTo>
                <a:lnTo>
                  <a:pt x="0" y="27558"/>
                </a:lnTo>
                <a:lnTo>
                  <a:pt x="0" y="44449"/>
                </a:lnTo>
                <a:lnTo>
                  <a:pt x="59029" y="44449"/>
                </a:lnTo>
                <a:lnTo>
                  <a:pt x="59029" y="27558"/>
                </a:lnTo>
                <a:close/>
              </a:path>
              <a:path w="59054" h="120650">
                <a:moveTo>
                  <a:pt x="40538" y="0"/>
                </a:moveTo>
                <a:lnTo>
                  <a:pt x="15290" y="0"/>
                </a:lnTo>
                <a:lnTo>
                  <a:pt x="15290" y="27558"/>
                </a:lnTo>
                <a:lnTo>
                  <a:pt x="40538" y="27558"/>
                </a:lnTo>
                <a:lnTo>
                  <a:pt x="40538" y="0"/>
                </a:lnTo>
                <a:close/>
              </a:path>
            </a:pathLst>
          </a:custGeom>
          <a:solidFill>
            <a:srgbClr val="FFFFFF"/>
          </a:solidFill>
        </p:spPr>
        <p:txBody>
          <a:bodyPr wrap="square" lIns="0" tIns="0" rIns="0" bIns="0" rtlCol="0"/>
          <a:lstStyle/>
          <a:p>
            <a:endParaRPr/>
          </a:p>
        </p:txBody>
      </p:sp>
      <p:sp>
        <p:nvSpPr>
          <p:cNvPr id="8" name="object 8"/>
          <p:cNvSpPr/>
          <p:nvPr/>
        </p:nvSpPr>
        <p:spPr>
          <a:xfrm>
            <a:off x="9266218" y="2713470"/>
            <a:ext cx="34925" cy="58419"/>
          </a:xfrm>
          <a:custGeom>
            <a:avLst/>
            <a:gdLst/>
            <a:ahLst/>
            <a:cxnLst/>
            <a:rect l="l" t="t" r="r" b="b"/>
            <a:pathLst>
              <a:path w="34925" h="58419">
                <a:moveTo>
                  <a:pt x="6921" y="0"/>
                </a:moveTo>
                <a:lnTo>
                  <a:pt x="0" y="0"/>
                </a:lnTo>
                <a:lnTo>
                  <a:pt x="0" y="58153"/>
                </a:lnTo>
                <a:lnTo>
                  <a:pt x="6921" y="58153"/>
                </a:lnTo>
                <a:lnTo>
                  <a:pt x="6921" y="32473"/>
                </a:lnTo>
                <a:lnTo>
                  <a:pt x="7175" y="30721"/>
                </a:lnTo>
                <a:lnTo>
                  <a:pt x="13698" y="22237"/>
                </a:lnTo>
                <a:lnTo>
                  <a:pt x="6921" y="22237"/>
                </a:lnTo>
                <a:lnTo>
                  <a:pt x="6921" y="0"/>
                </a:lnTo>
                <a:close/>
              </a:path>
              <a:path w="34925" h="58419">
                <a:moveTo>
                  <a:pt x="33119" y="21183"/>
                </a:moveTo>
                <a:lnTo>
                  <a:pt x="22047" y="21183"/>
                </a:lnTo>
                <a:lnTo>
                  <a:pt x="24129" y="21932"/>
                </a:lnTo>
                <a:lnTo>
                  <a:pt x="27177" y="24980"/>
                </a:lnTo>
                <a:lnTo>
                  <a:pt x="27939" y="27038"/>
                </a:lnTo>
                <a:lnTo>
                  <a:pt x="27939" y="58153"/>
                </a:lnTo>
                <a:lnTo>
                  <a:pt x="34861" y="58153"/>
                </a:lnTo>
                <a:lnTo>
                  <a:pt x="34784" y="27520"/>
                </a:lnTo>
                <a:lnTo>
                  <a:pt x="34620" y="26111"/>
                </a:lnTo>
                <a:lnTo>
                  <a:pt x="33705" y="22364"/>
                </a:lnTo>
                <a:lnTo>
                  <a:pt x="33119" y="21183"/>
                </a:lnTo>
                <a:close/>
              </a:path>
              <a:path w="34925" h="58419">
                <a:moveTo>
                  <a:pt x="23126" y="15062"/>
                </a:moveTo>
                <a:lnTo>
                  <a:pt x="19113" y="15062"/>
                </a:lnTo>
                <a:lnTo>
                  <a:pt x="17818" y="15201"/>
                </a:lnTo>
                <a:lnTo>
                  <a:pt x="7099" y="22237"/>
                </a:lnTo>
                <a:lnTo>
                  <a:pt x="13698" y="22237"/>
                </a:lnTo>
                <a:lnTo>
                  <a:pt x="15443" y="21501"/>
                </a:lnTo>
                <a:lnTo>
                  <a:pt x="17259" y="21183"/>
                </a:lnTo>
                <a:lnTo>
                  <a:pt x="33119" y="21183"/>
                </a:lnTo>
                <a:lnTo>
                  <a:pt x="32905" y="20751"/>
                </a:lnTo>
                <a:lnTo>
                  <a:pt x="30619" y="18034"/>
                </a:lnTo>
                <a:lnTo>
                  <a:pt x="29133" y="16967"/>
                </a:lnTo>
                <a:lnTo>
                  <a:pt x="25438" y="15455"/>
                </a:lnTo>
                <a:lnTo>
                  <a:pt x="23126" y="15062"/>
                </a:lnTo>
                <a:close/>
              </a:path>
            </a:pathLst>
          </a:custGeom>
          <a:solidFill>
            <a:srgbClr val="FFFFFF"/>
          </a:solidFill>
        </p:spPr>
        <p:txBody>
          <a:bodyPr wrap="square" lIns="0" tIns="0" rIns="0" bIns="0" rtlCol="0"/>
          <a:lstStyle/>
          <a:p>
            <a:endParaRPr/>
          </a:p>
        </p:txBody>
      </p:sp>
      <p:sp>
        <p:nvSpPr>
          <p:cNvPr id="9" name="object 9"/>
          <p:cNvSpPr txBox="1"/>
          <p:nvPr/>
        </p:nvSpPr>
        <p:spPr>
          <a:xfrm>
            <a:off x="2015265" y="1689687"/>
            <a:ext cx="4303395" cy="1009650"/>
          </a:xfrm>
          <a:prstGeom prst="rect">
            <a:avLst/>
          </a:prstGeom>
        </p:spPr>
        <p:txBody>
          <a:bodyPr vert="horz" wrap="square" lIns="0" tIns="0" rIns="0" bIns="0" rtlCol="0">
            <a:spAutoFit/>
          </a:bodyPr>
          <a:lstStyle/>
          <a:p>
            <a:pPr marL="12700">
              <a:lnSpc>
                <a:spcPct val="100000"/>
              </a:lnSpc>
            </a:pPr>
            <a:r>
              <a:rPr sz="1400" spc="-35" dirty="0">
                <a:solidFill>
                  <a:srgbClr val="E2E3E4"/>
                </a:solidFill>
                <a:latin typeface="Arial"/>
                <a:cs typeface="Arial"/>
              </a:rPr>
              <a:t>We</a:t>
            </a:r>
            <a:r>
              <a:rPr sz="1400" spc="-70" dirty="0">
                <a:solidFill>
                  <a:srgbClr val="E2E3E4"/>
                </a:solidFill>
                <a:latin typeface="Arial"/>
                <a:cs typeface="Arial"/>
              </a:rPr>
              <a:t> </a:t>
            </a:r>
            <a:r>
              <a:rPr sz="1400" spc="10" dirty="0">
                <a:solidFill>
                  <a:srgbClr val="E2E3E4"/>
                </a:solidFill>
                <a:latin typeface="Arial"/>
                <a:cs typeface="Arial"/>
              </a:rPr>
              <a:t>bring</a:t>
            </a:r>
            <a:r>
              <a:rPr sz="1400" spc="-70" dirty="0">
                <a:solidFill>
                  <a:srgbClr val="E2E3E4"/>
                </a:solidFill>
                <a:latin typeface="Arial"/>
                <a:cs typeface="Arial"/>
              </a:rPr>
              <a:t> </a:t>
            </a:r>
            <a:r>
              <a:rPr sz="1400" spc="-15" dirty="0">
                <a:solidFill>
                  <a:srgbClr val="E2E3E4"/>
                </a:solidFill>
                <a:latin typeface="Arial"/>
                <a:cs typeface="Arial"/>
              </a:rPr>
              <a:t>positive</a:t>
            </a:r>
            <a:r>
              <a:rPr sz="1400" spc="-70" dirty="0">
                <a:solidFill>
                  <a:srgbClr val="E2E3E4"/>
                </a:solidFill>
                <a:latin typeface="Arial"/>
                <a:cs typeface="Arial"/>
              </a:rPr>
              <a:t> </a:t>
            </a:r>
            <a:r>
              <a:rPr sz="1400" spc="-20" dirty="0">
                <a:solidFill>
                  <a:srgbClr val="E2E3E4"/>
                </a:solidFill>
                <a:latin typeface="Arial"/>
                <a:cs typeface="Arial"/>
              </a:rPr>
              <a:t>energy</a:t>
            </a:r>
            <a:r>
              <a:rPr sz="1400" spc="-70" dirty="0">
                <a:solidFill>
                  <a:srgbClr val="E2E3E4"/>
                </a:solidFill>
                <a:latin typeface="Arial"/>
                <a:cs typeface="Arial"/>
              </a:rPr>
              <a:t> </a:t>
            </a:r>
            <a:r>
              <a:rPr sz="1400" spc="10" dirty="0">
                <a:solidFill>
                  <a:srgbClr val="E2E3E4"/>
                </a:solidFill>
                <a:latin typeface="Arial"/>
                <a:cs typeface="Arial"/>
              </a:rPr>
              <a:t>into</a:t>
            </a:r>
            <a:r>
              <a:rPr sz="1400" spc="-70" dirty="0">
                <a:solidFill>
                  <a:srgbClr val="E2E3E4"/>
                </a:solidFill>
                <a:latin typeface="Arial"/>
                <a:cs typeface="Arial"/>
              </a:rPr>
              <a:t> </a:t>
            </a:r>
            <a:r>
              <a:rPr sz="1400" spc="-10" dirty="0">
                <a:solidFill>
                  <a:srgbClr val="E2E3E4"/>
                </a:solidFill>
                <a:latin typeface="Arial"/>
                <a:cs typeface="Arial"/>
              </a:rPr>
              <a:t>everything</a:t>
            </a:r>
            <a:r>
              <a:rPr sz="1400" spc="-70" dirty="0">
                <a:solidFill>
                  <a:srgbClr val="E2E3E4"/>
                </a:solidFill>
                <a:latin typeface="Arial"/>
                <a:cs typeface="Arial"/>
              </a:rPr>
              <a:t> </a:t>
            </a:r>
            <a:r>
              <a:rPr sz="1400" spc="-30" dirty="0">
                <a:solidFill>
                  <a:srgbClr val="E2E3E4"/>
                </a:solidFill>
                <a:latin typeface="Arial"/>
                <a:cs typeface="Arial"/>
              </a:rPr>
              <a:t>we</a:t>
            </a:r>
            <a:r>
              <a:rPr sz="1400" spc="-70" dirty="0">
                <a:solidFill>
                  <a:srgbClr val="E2E3E4"/>
                </a:solidFill>
                <a:latin typeface="Arial"/>
                <a:cs typeface="Arial"/>
              </a:rPr>
              <a:t> </a:t>
            </a:r>
            <a:r>
              <a:rPr sz="1400" spc="10" dirty="0">
                <a:solidFill>
                  <a:srgbClr val="E2E3E4"/>
                </a:solidFill>
                <a:latin typeface="Arial"/>
                <a:cs typeface="Arial"/>
              </a:rPr>
              <a:t>do.</a:t>
            </a:r>
            <a:endParaRPr sz="1400">
              <a:latin typeface="Arial"/>
              <a:cs typeface="Arial"/>
            </a:endParaRPr>
          </a:p>
          <a:p>
            <a:pPr marL="12700" marR="5080">
              <a:lnSpc>
                <a:spcPts val="1600"/>
              </a:lnSpc>
              <a:spcBef>
                <a:spcPts val="1170"/>
              </a:spcBef>
            </a:pPr>
            <a:r>
              <a:rPr sz="1400" spc="-35" dirty="0">
                <a:solidFill>
                  <a:srgbClr val="E2E3E4"/>
                </a:solidFill>
                <a:latin typeface="Arial"/>
                <a:cs typeface="Arial"/>
              </a:rPr>
              <a:t>As</a:t>
            </a:r>
            <a:r>
              <a:rPr sz="1400" spc="-70" dirty="0">
                <a:solidFill>
                  <a:srgbClr val="E2E3E4"/>
                </a:solidFill>
                <a:latin typeface="Arial"/>
                <a:cs typeface="Arial"/>
              </a:rPr>
              <a:t> </a:t>
            </a:r>
            <a:r>
              <a:rPr sz="1400" spc="-55" dirty="0">
                <a:solidFill>
                  <a:srgbClr val="E2E3E4"/>
                </a:solidFill>
                <a:latin typeface="Arial"/>
                <a:cs typeface="Arial"/>
              </a:rPr>
              <a:t>a</a:t>
            </a:r>
            <a:r>
              <a:rPr sz="1400" spc="-70" dirty="0">
                <a:solidFill>
                  <a:srgbClr val="E2E3E4"/>
                </a:solidFill>
                <a:latin typeface="Arial"/>
                <a:cs typeface="Arial"/>
              </a:rPr>
              <a:t> </a:t>
            </a:r>
            <a:r>
              <a:rPr sz="1400" spc="-20" dirty="0">
                <a:solidFill>
                  <a:srgbClr val="E2E3E4"/>
                </a:solidFill>
                <a:latin typeface="Arial"/>
                <a:cs typeface="Arial"/>
              </a:rPr>
              <a:t>leadership</a:t>
            </a:r>
            <a:r>
              <a:rPr sz="1400" spc="-70" dirty="0">
                <a:solidFill>
                  <a:srgbClr val="E2E3E4"/>
                </a:solidFill>
                <a:latin typeface="Arial"/>
                <a:cs typeface="Arial"/>
              </a:rPr>
              <a:t> </a:t>
            </a:r>
            <a:r>
              <a:rPr sz="1400" dirty="0">
                <a:solidFill>
                  <a:srgbClr val="E2E3E4"/>
                </a:solidFill>
                <a:latin typeface="Arial"/>
                <a:cs typeface="Arial"/>
              </a:rPr>
              <a:t>group,</a:t>
            </a:r>
            <a:r>
              <a:rPr sz="1400" spc="-70" dirty="0">
                <a:solidFill>
                  <a:srgbClr val="E2E3E4"/>
                </a:solidFill>
                <a:latin typeface="Arial"/>
                <a:cs typeface="Arial"/>
              </a:rPr>
              <a:t> </a:t>
            </a:r>
            <a:r>
              <a:rPr sz="1400" spc="-30" dirty="0">
                <a:solidFill>
                  <a:srgbClr val="E2E3E4"/>
                </a:solidFill>
                <a:latin typeface="Arial"/>
                <a:cs typeface="Arial"/>
              </a:rPr>
              <a:t>we</a:t>
            </a:r>
            <a:r>
              <a:rPr sz="1400" spc="-70" dirty="0">
                <a:solidFill>
                  <a:srgbClr val="E2E3E4"/>
                </a:solidFill>
                <a:latin typeface="Arial"/>
                <a:cs typeface="Arial"/>
              </a:rPr>
              <a:t> </a:t>
            </a:r>
            <a:r>
              <a:rPr sz="1400" spc="-60" dirty="0">
                <a:solidFill>
                  <a:srgbClr val="E2E3E4"/>
                </a:solidFill>
                <a:latin typeface="Arial"/>
                <a:cs typeface="Arial"/>
              </a:rPr>
              <a:t>share</a:t>
            </a:r>
            <a:r>
              <a:rPr sz="1400" spc="-70" dirty="0">
                <a:solidFill>
                  <a:srgbClr val="E2E3E4"/>
                </a:solidFill>
                <a:latin typeface="Arial"/>
                <a:cs typeface="Arial"/>
              </a:rPr>
              <a:t> </a:t>
            </a:r>
            <a:r>
              <a:rPr sz="1400" spc="-20" dirty="0">
                <a:solidFill>
                  <a:srgbClr val="E2E3E4"/>
                </a:solidFill>
                <a:latin typeface="Arial"/>
                <a:cs typeface="Arial"/>
              </a:rPr>
              <a:t>this</a:t>
            </a:r>
            <a:r>
              <a:rPr sz="1400" spc="-70" dirty="0">
                <a:solidFill>
                  <a:srgbClr val="E2E3E4"/>
                </a:solidFill>
                <a:latin typeface="Arial"/>
                <a:cs typeface="Arial"/>
              </a:rPr>
              <a:t> </a:t>
            </a:r>
            <a:r>
              <a:rPr sz="1400" spc="-20" dirty="0">
                <a:solidFill>
                  <a:srgbClr val="E2E3E4"/>
                </a:solidFill>
                <a:latin typeface="Arial"/>
                <a:cs typeface="Arial"/>
              </a:rPr>
              <a:t>energy</a:t>
            </a:r>
            <a:r>
              <a:rPr sz="1400" spc="-70" dirty="0">
                <a:solidFill>
                  <a:srgbClr val="E2E3E4"/>
                </a:solidFill>
                <a:latin typeface="Arial"/>
                <a:cs typeface="Arial"/>
              </a:rPr>
              <a:t> </a:t>
            </a:r>
            <a:r>
              <a:rPr sz="1400" spc="-10" dirty="0">
                <a:solidFill>
                  <a:srgbClr val="E2E3E4"/>
                </a:solidFill>
                <a:latin typeface="Arial"/>
                <a:cs typeface="Arial"/>
              </a:rPr>
              <a:t>and</a:t>
            </a:r>
            <a:r>
              <a:rPr sz="1400" spc="-70" dirty="0">
                <a:solidFill>
                  <a:srgbClr val="E2E3E4"/>
                </a:solidFill>
                <a:latin typeface="Arial"/>
                <a:cs typeface="Arial"/>
              </a:rPr>
              <a:t> </a:t>
            </a:r>
            <a:r>
              <a:rPr sz="1400" spc="-40" dirty="0">
                <a:solidFill>
                  <a:srgbClr val="E2E3E4"/>
                </a:solidFill>
                <a:latin typeface="Arial"/>
                <a:cs typeface="Arial"/>
              </a:rPr>
              <a:t>passion  </a:t>
            </a:r>
            <a:r>
              <a:rPr sz="1400" spc="5" dirty="0">
                <a:solidFill>
                  <a:srgbClr val="E2E3E4"/>
                </a:solidFill>
                <a:latin typeface="Arial"/>
                <a:cs typeface="Arial"/>
              </a:rPr>
              <a:t>for </a:t>
            </a:r>
            <a:r>
              <a:rPr sz="1400" spc="-10" dirty="0">
                <a:solidFill>
                  <a:srgbClr val="E2E3E4"/>
                </a:solidFill>
                <a:latin typeface="Arial"/>
                <a:cs typeface="Arial"/>
              </a:rPr>
              <a:t>activation </a:t>
            </a:r>
            <a:r>
              <a:rPr sz="1400" spc="-80" dirty="0">
                <a:solidFill>
                  <a:srgbClr val="E2E3E4"/>
                </a:solidFill>
                <a:latin typeface="Arial"/>
                <a:cs typeface="Arial"/>
              </a:rPr>
              <a:t>– </a:t>
            </a:r>
            <a:r>
              <a:rPr sz="1400" spc="35" dirty="0">
                <a:solidFill>
                  <a:srgbClr val="E2E3E4"/>
                </a:solidFill>
                <a:latin typeface="Arial"/>
                <a:cs typeface="Arial"/>
              </a:rPr>
              <a:t>but </a:t>
            </a:r>
            <a:r>
              <a:rPr sz="1400" spc="-15" dirty="0">
                <a:solidFill>
                  <a:srgbClr val="E2E3E4"/>
                </a:solidFill>
                <a:latin typeface="Arial"/>
                <a:cs typeface="Arial"/>
              </a:rPr>
              <a:t>it’s </a:t>
            </a:r>
            <a:r>
              <a:rPr sz="1400" spc="-25" dirty="0">
                <a:solidFill>
                  <a:srgbClr val="E2E3E4"/>
                </a:solidFill>
                <a:latin typeface="Arial"/>
                <a:cs typeface="Arial"/>
              </a:rPr>
              <a:t>when </a:t>
            </a:r>
            <a:r>
              <a:rPr sz="1400" spc="-30" dirty="0">
                <a:solidFill>
                  <a:srgbClr val="E2E3E4"/>
                </a:solidFill>
                <a:latin typeface="Arial"/>
                <a:cs typeface="Arial"/>
              </a:rPr>
              <a:t>we </a:t>
            </a:r>
            <a:r>
              <a:rPr sz="1400" spc="-60" dirty="0">
                <a:solidFill>
                  <a:srgbClr val="E2E3E4"/>
                </a:solidFill>
                <a:latin typeface="Arial"/>
                <a:cs typeface="Arial"/>
              </a:rPr>
              <a:t>pass </a:t>
            </a:r>
            <a:r>
              <a:rPr sz="1400" spc="5" dirty="0">
                <a:solidFill>
                  <a:srgbClr val="E2E3E4"/>
                </a:solidFill>
                <a:latin typeface="Arial"/>
                <a:cs typeface="Arial"/>
              </a:rPr>
              <a:t>that </a:t>
            </a:r>
            <a:r>
              <a:rPr sz="1400" spc="-20" dirty="0">
                <a:solidFill>
                  <a:srgbClr val="E2E3E4"/>
                </a:solidFill>
                <a:latin typeface="Arial"/>
                <a:cs typeface="Arial"/>
              </a:rPr>
              <a:t>energy </a:t>
            </a:r>
            <a:r>
              <a:rPr sz="1400" spc="10" dirty="0">
                <a:solidFill>
                  <a:srgbClr val="E2E3E4"/>
                </a:solidFill>
                <a:latin typeface="Arial"/>
                <a:cs typeface="Arial"/>
              </a:rPr>
              <a:t>on </a:t>
            </a:r>
            <a:r>
              <a:rPr sz="1400" spc="40" dirty="0">
                <a:solidFill>
                  <a:srgbClr val="E2E3E4"/>
                </a:solidFill>
                <a:latin typeface="Arial"/>
                <a:cs typeface="Arial"/>
              </a:rPr>
              <a:t>to  </a:t>
            </a:r>
            <a:r>
              <a:rPr sz="1400" dirty="0">
                <a:solidFill>
                  <a:srgbClr val="E2E3E4"/>
                </a:solidFill>
                <a:latin typeface="Arial"/>
                <a:cs typeface="Arial"/>
              </a:rPr>
              <a:t>our</a:t>
            </a:r>
            <a:r>
              <a:rPr sz="1400" spc="-65" dirty="0">
                <a:solidFill>
                  <a:srgbClr val="E2E3E4"/>
                </a:solidFill>
                <a:latin typeface="Arial"/>
                <a:cs typeface="Arial"/>
              </a:rPr>
              <a:t> </a:t>
            </a:r>
            <a:r>
              <a:rPr sz="1400" spc="-25" dirty="0">
                <a:solidFill>
                  <a:srgbClr val="E2E3E4"/>
                </a:solidFill>
                <a:latin typeface="Arial"/>
                <a:cs typeface="Arial"/>
              </a:rPr>
              <a:t>venture</a:t>
            </a:r>
            <a:r>
              <a:rPr sz="1400" spc="-65" dirty="0">
                <a:solidFill>
                  <a:srgbClr val="E2E3E4"/>
                </a:solidFill>
                <a:latin typeface="Arial"/>
                <a:cs typeface="Arial"/>
              </a:rPr>
              <a:t> </a:t>
            </a:r>
            <a:r>
              <a:rPr sz="1400" spc="-5" dirty="0">
                <a:solidFill>
                  <a:srgbClr val="E2E3E4"/>
                </a:solidFill>
                <a:latin typeface="Arial"/>
                <a:cs typeface="Arial"/>
              </a:rPr>
              <a:t>groups</a:t>
            </a:r>
            <a:r>
              <a:rPr sz="1400" spc="-65" dirty="0">
                <a:solidFill>
                  <a:srgbClr val="E2E3E4"/>
                </a:solidFill>
                <a:latin typeface="Arial"/>
                <a:cs typeface="Arial"/>
              </a:rPr>
              <a:t> </a:t>
            </a:r>
            <a:r>
              <a:rPr sz="1400" spc="5" dirty="0">
                <a:solidFill>
                  <a:srgbClr val="E2E3E4"/>
                </a:solidFill>
                <a:latin typeface="Arial"/>
                <a:cs typeface="Arial"/>
              </a:rPr>
              <a:t>that</a:t>
            </a:r>
            <a:r>
              <a:rPr sz="1400" spc="-65" dirty="0">
                <a:solidFill>
                  <a:srgbClr val="E2E3E4"/>
                </a:solidFill>
                <a:latin typeface="Arial"/>
                <a:cs typeface="Arial"/>
              </a:rPr>
              <a:t> </a:t>
            </a:r>
            <a:r>
              <a:rPr sz="1400" spc="-20" dirty="0">
                <a:solidFill>
                  <a:srgbClr val="E2E3E4"/>
                </a:solidFill>
                <a:latin typeface="Arial"/>
                <a:cs typeface="Arial"/>
              </a:rPr>
              <a:t>leadership</a:t>
            </a:r>
            <a:r>
              <a:rPr sz="1400" spc="-65" dirty="0">
                <a:solidFill>
                  <a:srgbClr val="E2E3E4"/>
                </a:solidFill>
                <a:latin typeface="Arial"/>
                <a:cs typeface="Arial"/>
              </a:rPr>
              <a:t> </a:t>
            </a:r>
            <a:r>
              <a:rPr sz="1400" spc="-10" dirty="0">
                <a:solidFill>
                  <a:srgbClr val="E2E3E4"/>
                </a:solidFill>
                <a:latin typeface="Arial"/>
                <a:cs typeface="Arial"/>
              </a:rPr>
              <a:t>truly</a:t>
            </a:r>
            <a:r>
              <a:rPr sz="1400" spc="-65" dirty="0">
                <a:solidFill>
                  <a:srgbClr val="E2E3E4"/>
                </a:solidFill>
                <a:latin typeface="Arial"/>
                <a:cs typeface="Arial"/>
              </a:rPr>
              <a:t> </a:t>
            </a:r>
            <a:r>
              <a:rPr sz="1400" spc="-35" dirty="0">
                <a:solidFill>
                  <a:srgbClr val="E2E3E4"/>
                </a:solidFill>
                <a:latin typeface="Arial"/>
                <a:cs typeface="Arial"/>
              </a:rPr>
              <a:t>flourishes.</a:t>
            </a:r>
            <a:endParaRPr sz="1400">
              <a:latin typeface="Arial"/>
              <a:cs typeface="Arial"/>
            </a:endParaRPr>
          </a:p>
        </p:txBody>
      </p:sp>
      <p:sp>
        <p:nvSpPr>
          <p:cNvPr id="10" name="object 10"/>
          <p:cNvSpPr txBox="1"/>
          <p:nvPr/>
        </p:nvSpPr>
        <p:spPr>
          <a:xfrm>
            <a:off x="2015265" y="3099900"/>
            <a:ext cx="3119120" cy="367030"/>
          </a:xfrm>
          <a:prstGeom prst="rect">
            <a:avLst/>
          </a:prstGeom>
        </p:spPr>
        <p:txBody>
          <a:bodyPr vert="horz" wrap="square" lIns="0" tIns="0" rIns="0" bIns="0" rtlCol="0">
            <a:spAutoFit/>
          </a:bodyPr>
          <a:lstStyle/>
          <a:p>
            <a:pPr marL="12700">
              <a:lnSpc>
                <a:spcPct val="100000"/>
              </a:lnSpc>
            </a:pPr>
            <a:r>
              <a:rPr sz="2300" dirty="0">
                <a:solidFill>
                  <a:srgbClr val="E2E3E4"/>
                </a:solidFill>
                <a:latin typeface="Cambria"/>
                <a:cs typeface="Cambria"/>
              </a:rPr>
              <a:t>Our </a:t>
            </a:r>
            <a:r>
              <a:rPr sz="2300" spc="-5" dirty="0">
                <a:solidFill>
                  <a:srgbClr val="E2E3E4"/>
                </a:solidFill>
                <a:latin typeface="Cambria"/>
                <a:cs typeface="Cambria"/>
              </a:rPr>
              <a:t>benchmark</a:t>
            </a:r>
            <a:r>
              <a:rPr sz="2300" spc="-170" dirty="0">
                <a:solidFill>
                  <a:srgbClr val="E2E3E4"/>
                </a:solidFill>
                <a:latin typeface="Cambria"/>
                <a:cs typeface="Cambria"/>
              </a:rPr>
              <a:t> </a:t>
            </a:r>
            <a:r>
              <a:rPr sz="2300" spc="-30" dirty="0">
                <a:solidFill>
                  <a:srgbClr val="E2E3E4"/>
                </a:solidFill>
                <a:latin typeface="Cambria"/>
                <a:cs typeface="Cambria"/>
              </a:rPr>
              <a:t>standard</a:t>
            </a:r>
            <a:endParaRPr sz="2300">
              <a:latin typeface="Cambria"/>
              <a:cs typeface="Cambria"/>
            </a:endParaRPr>
          </a:p>
        </p:txBody>
      </p:sp>
      <p:sp>
        <p:nvSpPr>
          <p:cNvPr id="11" name="object 11"/>
          <p:cNvSpPr/>
          <p:nvPr/>
        </p:nvSpPr>
        <p:spPr>
          <a:xfrm>
            <a:off x="2028239" y="2911692"/>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7312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theme</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53"/>
                </a:lnTo>
              </a:path>
            </a:pathLst>
          </a:custGeom>
          <a:ln w="25019">
            <a:solidFill>
              <a:srgbClr val="FFFFFF"/>
            </a:solidFill>
          </a:ln>
        </p:spPr>
        <p:txBody>
          <a:bodyPr wrap="square" lIns="0" tIns="0" rIns="0" bIns="0" rtlCol="0"/>
          <a:lstStyle/>
          <a:p>
            <a:endParaRPr/>
          </a:p>
        </p:txBody>
      </p:sp>
      <p:sp>
        <p:nvSpPr>
          <p:cNvPr id="7" name="object 7"/>
          <p:cNvSpPr/>
          <p:nvPr/>
        </p:nvSpPr>
        <p:spPr>
          <a:xfrm>
            <a:off x="9191500" y="2711359"/>
            <a:ext cx="59055" cy="120650"/>
          </a:xfrm>
          <a:custGeom>
            <a:avLst/>
            <a:gdLst/>
            <a:ahLst/>
            <a:cxnLst/>
            <a:rect l="l" t="t" r="r" b="b"/>
            <a:pathLst>
              <a:path w="59054" h="120650">
                <a:moveTo>
                  <a:pt x="40538" y="44449"/>
                </a:moveTo>
                <a:lnTo>
                  <a:pt x="15290" y="44449"/>
                </a:lnTo>
                <a:lnTo>
                  <a:pt x="15290" y="103301"/>
                </a:lnTo>
                <a:lnTo>
                  <a:pt x="40347" y="120370"/>
                </a:lnTo>
                <a:lnTo>
                  <a:pt x="49301" y="120319"/>
                </a:lnTo>
                <a:lnTo>
                  <a:pt x="54521" y="120065"/>
                </a:lnTo>
                <a:lnTo>
                  <a:pt x="56896" y="119849"/>
                </a:lnTo>
                <a:lnTo>
                  <a:pt x="59029" y="119481"/>
                </a:lnTo>
                <a:lnTo>
                  <a:pt x="59029" y="100622"/>
                </a:lnTo>
                <a:lnTo>
                  <a:pt x="46939" y="100622"/>
                </a:lnTo>
                <a:lnTo>
                  <a:pt x="44081" y="99923"/>
                </a:lnTo>
                <a:lnTo>
                  <a:pt x="42672" y="98488"/>
                </a:lnTo>
                <a:lnTo>
                  <a:pt x="41249" y="97078"/>
                </a:lnTo>
                <a:lnTo>
                  <a:pt x="40538" y="94221"/>
                </a:lnTo>
                <a:lnTo>
                  <a:pt x="40538" y="44449"/>
                </a:lnTo>
                <a:close/>
              </a:path>
              <a:path w="59054" h="120650">
                <a:moveTo>
                  <a:pt x="59029" y="99923"/>
                </a:moveTo>
                <a:lnTo>
                  <a:pt x="57835" y="100152"/>
                </a:lnTo>
                <a:lnTo>
                  <a:pt x="56603" y="100355"/>
                </a:lnTo>
                <a:lnTo>
                  <a:pt x="55295" y="100456"/>
                </a:lnTo>
                <a:lnTo>
                  <a:pt x="46939" y="100622"/>
                </a:lnTo>
                <a:lnTo>
                  <a:pt x="59029" y="100622"/>
                </a:lnTo>
                <a:lnTo>
                  <a:pt x="59029" y="99923"/>
                </a:lnTo>
                <a:close/>
              </a:path>
              <a:path w="59054" h="120650">
                <a:moveTo>
                  <a:pt x="59029" y="27558"/>
                </a:moveTo>
                <a:lnTo>
                  <a:pt x="0" y="27558"/>
                </a:lnTo>
                <a:lnTo>
                  <a:pt x="0" y="44449"/>
                </a:lnTo>
                <a:lnTo>
                  <a:pt x="59029" y="44449"/>
                </a:lnTo>
                <a:lnTo>
                  <a:pt x="59029" y="27558"/>
                </a:lnTo>
                <a:close/>
              </a:path>
              <a:path w="59054" h="120650">
                <a:moveTo>
                  <a:pt x="40538" y="0"/>
                </a:moveTo>
                <a:lnTo>
                  <a:pt x="15290" y="0"/>
                </a:lnTo>
                <a:lnTo>
                  <a:pt x="15290" y="27558"/>
                </a:lnTo>
                <a:lnTo>
                  <a:pt x="40538" y="27558"/>
                </a:lnTo>
                <a:lnTo>
                  <a:pt x="40538" y="0"/>
                </a:lnTo>
                <a:close/>
              </a:path>
            </a:pathLst>
          </a:custGeom>
          <a:solidFill>
            <a:srgbClr val="FFFFFF"/>
          </a:solidFill>
        </p:spPr>
        <p:txBody>
          <a:bodyPr wrap="square" lIns="0" tIns="0" rIns="0" bIns="0" rtlCol="0"/>
          <a:lstStyle/>
          <a:p>
            <a:endParaRPr/>
          </a:p>
        </p:txBody>
      </p:sp>
      <p:sp>
        <p:nvSpPr>
          <p:cNvPr id="8" name="object 8"/>
          <p:cNvSpPr/>
          <p:nvPr/>
        </p:nvSpPr>
        <p:spPr>
          <a:xfrm>
            <a:off x="9266218" y="2713470"/>
            <a:ext cx="34925" cy="58419"/>
          </a:xfrm>
          <a:custGeom>
            <a:avLst/>
            <a:gdLst/>
            <a:ahLst/>
            <a:cxnLst/>
            <a:rect l="l" t="t" r="r" b="b"/>
            <a:pathLst>
              <a:path w="34925" h="58419">
                <a:moveTo>
                  <a:pt x="6921" y="0"/>
                </a:moveTo>
                <a:lnTo>
                  <a:pt x="0" y="0"/>
                </a:lnTo>
                <a:lnTo>
                  <a:pt x="0" y="58153"/>
                </a:lnTo>
                <a:lnTo>
                  <a:pt x="6921" y="58153"/>
                </a:lnTo>
                <a:lnTo>
                  <a:pt x="6921" y="32473"/>
                </a:lnTo>
                <a:lnTo>
                  <a:pt x="7175" y="30721"/>
                </a:lnTo>
                <a:lnTo>
                  <a:pt x="13698" y="22237"/>
                </a:lnTo>
                <a:lnTo>
                  <a:pt x="6921" y="22237"/>
                </a:lnTo>
                <a:lnTo>
                  <a:pt x="6921" y="0"/>
                </a:lnTo>
                <a:close/>
              </a:path>
              <a:path w="34925" h="58419">
                <a:moveTo>
                  <a:pt x="33119" y="21183"/>
                </a:moveTo>
                <a:lnTo>
                  <a:pt x="22047" y="21183"/>
                </a:lnTo>
                <a:lnTo>
                  <a:pt x="24129" y="21932"/>
                </a:lnTo>
                <a:lnTo>
                  <a:pt x="27177" y="24980"/>
                </a:lnTo>
                <a:lnTo>
                  <a:pt x="27939" y="27038"/>
                </a:lnTo>
                <a:lnTo>
                  <a:pt x="27939" y="58153"/>
                </a:lnTo>
                <a:lnTo>
                  <a:pt x="34861" y="58153"/>
                </a:lnTo>
                <a:lnTo>
                  <a:pt x="34784" y="27520"/>
                </a:lnTo>
                <a:lnTo>
                  <a:pt x="34620" y="26111"/>
                </a:lnTo>
                <a:lnTo>
                  <a:pt x="33705" y="22364"/>
                </a:lnTo>
                <a:lnTo>
                  <a:pt x="33119" y="21183"/>
                </a:lnTo>
                <a:close/>
              </a:path>
              <a:path w="34925" h="58419">
                <a:moveTo>
                  <a:pt x="23126" y="15062"/>
                </a:moveTo>
                <a:lnTo>
                  <a:pt x="19113" y="15062"/>
                </a:lnTo>
                <a:lnTo>
                  <a:pt x="17818" y="15201"/>
                </a:lnTo>
                <a:lnTo>
                  <a:pt x="7099" y="22237"/>
                </a:lnTo>
                <a:lnTo>
                  <a:pt x="13698" y="22237"/>
                </a:lnTo>
                <a:lnTo>
                  <a:pt x="15443" y="21501"/>
                </a:lnTo>
                <a:lnTo>
                  <a:pt x="17259" y="21183"/>
                </a:lnTo>
                <a:lnTo>
                  <a:pt x="33119" y="21183"/>
                </a:lnTo>
                <a:lnTo>
                  <a:pt x="32905" y="20751"/>
                </a:lnTo>
                <a:lnTo>
                  <a:pt x="30619" y="18034"/>
                </a:lnTo>
                <a:lnTo>
                  <a:pt x="29133" y="16967"/>
                </a:lnTo>
                <a:lnTo>
                  <a:pt x="25438" y="15455"/>
                </a:lnTo>
                <a:lnTo>
                  <a:pt x="23126" y="15062"/>
                </a:lnTo>
                <a:close/>
              </a:path>
            </a:pathLst>
          </a:custGeom>
          <a:solidFill>
            <a:srgbClr val="FFFFFF"/>
          </a:solidFill>
        </p:spPr>
        <p:txBody>
          <a:bodyPr wrap="square" lIns="0" tIns="0" rIns="0" bIns="0" rtlCol="0"/>
          <a:lstStyle/>
          <a:p>
            <a:endParaRPr/>
          </a:p>
        </p:txBody>
      </p:sp>
      <p:sp>
        <p:nvSpPr>
          <p:cNvPr id="9" name="object 9"/>
          <p:cNvSpPr txBox="1"/>
          <p:nvPr/>
        </p:nvSpPr>
        <p:spPr>
          <a:xfrm>
            <a:off x="2015265" y="1689687"/>
            <a:ext cx="4303395" cy="1009650"/>
          </a:xfrm>
          <a:prstGeom prst="rect">
            <a:avLst/>
          </a:prstGeom>
        </p:spPr>
        <p:txBody>
          <a:bodyPr vert="horz" wrap="square" lIns="0" tIns="0" rIns="0" bIns="0" rtlCol="0">
            <a:spAutoFit/>
          </a:bodyPr>
          <a:lstStyle/>
          <a:p>
            <a:pPr marL="12700">
              <a:lnSpc>
                <a:spcPct val="100000"/>
              </a:lnSpc>
            </a:pPr>
            <a:r>
              <a:rPr sz="1400" spc="-35" dirty="0">
                <a:solidFill>
                  <a:srgbClr val="E2E3E4"/>
                </a:solidFill>
                <a:latin typeface="Arial"/>
                <a:cs typeface="Arial"/>
              </a:rPr>
              <a:t>We</a:t>
            </a:r>
            <a:r>
              <a:rPr sz="1400" spc="-70" dirty="0">
                <a:solidFill>
                  <a:srgbClr val="E2E3E4"/>
                </a:solidFill>
                <a:latin typeface="Arial"/>
                <a:cs typeface="Arial"/>
              </a:rPr>
              <a:t> </a:t>
            </a:r>
            <a:r>
              <a:rPr sz="1400" spc="10" dirty="0">
                <a:solidFill>
                  <a:srgbClr val="E2E3E4"/>
                </a:solidFill>
                <a:latin typeface="Arial"/>
                <a:cs typeface="Arial"/>
              </a:rPr>
              <a:t>bring</a:t>
            </a:r>
            <a:r>
              <a:rPr sz="1400" spc="-70" dirty="0">
                <a:solidFill>
                  <a:srgbClr val="E2E3E4"/>
                </a:solidFill>
                <a:latin typeface="Arial"/>
                <a:cs typeface="Arial"/>
              </a:rPr>
              <a:t> </a:t>
            </a:r>
            <a:r>
              <a:rPr sz="1400" spc="-15" dirty="0">
                <a:solidFill>
                  <a:srgbClr val="E2E3E4"/>
                </a:solidFill>
                <a:latin typeface="Arial"/>
                <a:cs typeface="Arial"/>
              </a:rPr>
              <a:t>positive</a:t>
            </a:r>
            <a:r>
              <a:rPr sz="1400" spc="-70" dirty="0">
                <a:solidFill>
                  <a:srgbClr val="E2E3E4"/>
                </a:solidFill>
                <a:latin typeface="Arial"/>
                <a:cs typeface="Arial"/>
              </a:rPr>
              <a:t> </a:t>
            </a:r>
            <a:r>
              <a:rPr sz="1400" spc="-20" dirty="0">
                <a:solidFill>
                  <a:srgbClr val="E2E3E4"/>
                </a:solidFill>
                <a:latin typeface="Arial"/>
                <a:cs typeface="Arial"/>
              </a:rPr>
              <a:t>energy</a:t>
            </a:r>
            <a:r>
              <a:rPr sz="1400" spc="-70" dirty="0">
                <a:solidFill>
                  <a:srgbClr val="E2E3E4"/>
                </a:solidFill>
                <a:latin typeface="Arial"/>
                <a:cs typeface="Arial"/>
              </a:rPr>
              <a:t> </a:t>
            </a:r>
            <a:r>
              <a:rPr sz="1400" spc="10" dirty="0">
                <a:solidFill>
                  <a:srgbClr val="E2E3E4"/>
                </a:solidFill>
                <a:latin typeface="Arial"/>
                <a:cs typeface="Arial"/>
              </a:rPr>
              <a:t>into</a:t>
            </a:r>
            <a:r>
              <a:rPr sz="1400" spc="-70" dirty="0">
                <a:solidFill>
                  <a:srgbClr val="E2E3E4"/>
                </a:solidFill>
                <a:latin typeface="Arial"/>
                <a:cs typeface="Arial"/>
              </a:rPr>
              <a:t> </a:t>
            </a:r>
            <a:r>
              <a:rPr sz="1400" spc="-10" dirty="0">
                <a:solidFill>
                  <a:srgbClr val="E2E3E4"/>
                </a:solidFill>
                <a:latin typeface="Arial"/>
                <a:cs typeface="Arial"/>
              </a:rPr>
              <a:t>everything</a:t>
            </a:r>
            <a:r>
              <a:rPr sz="1400" spc="-70" dirty="0">
                <a:solidFill>
                  <a:srgbClr val="E2E3E4"/>
                </a:solidFill>
                <a:latin typeface="Arial"/>
                <a:cs typeface="Arial"/>
              </a:rPr>
              <a:t> </a:t>
            </a:r>
            <a:r>
              <a:rPr sz="1400" spc="-30" dirty="0">
                <a:solidFill>
                  <a:srgbClr val="E2E3E4"/>
                </a:solidFill>
                <a:latin typeface="Arial"/>
                <a:cs typeface="Arial"/>
              </a:rPr>
              <a:t>we</a:t>
            </a:r>
            <a:r>
              <a:rPr sz="1400" spc="-70" dirty="0">
                <a:solidFill>
                  <a:srgbClr val="E2E3E4"/>
                </a:solidFill>
                <a:latin typeface="Arial"/>
                <a:cs typeface="Arial"/>
              </a:rPr>
              <a:t> </a:t>
            </a:r>
            <a:r>
              <a:rPr sz="1400" spc="10" dirty="0">
                <a:solidFill>
                  <a:srgbClr val="E2E3E4"/>
                </a:solidFill>
                <a:latin typeface="Arial"/>
                <a:cs typeface="Arial"/>
              </a:rPr>
              <a:t>do.</a:t>
            </a:r>
            <a:endParaRPr sz="1400">
              <a:latin typeface="Arial"/>
              <a:cs typeface="Arial"/>
            </a:endParaRPr>
          </a:p>
          <a:p>
            <a:pPr marL="12700" marR="5080">
              <a:lnSpc>
                <a:spcPts val="1600"/>
              </a:lnSpc>
              <a:spcBef>
                <a:spcPts val="1170"/>
              </a:spcBef>
            </a:pPr>
            <a:r>
              <a:rPr sz="1400" spc="-35" dirty="0">
                <a:solidFill>
                  <a:srgbClr val="E2E3E4"/>
                </a:solidFill>
                <a:latin typeface="Arial"/>
                <a:cs typeface="Arial"/>
              </a:rPr>
              <a:t>As</a:t>
            </a:r>
            <a:r>
              <a:rPr sz="1400" spc="-70" dirty="0">
                <a:solidFill>
                  <a:srgbClr val="E2E3E4"/>
                </a:solidFill>
                <a:latin typeface="Arial"/>
                <a:cs typeface="Arial"/>
              </a:rPr>
              <a:t> </a:t>
            </a:r>
            <a:r>
              <a:rPr sz="1400" spc="-55" dirty="0">
                <a:solidFill>
                  <a:srgbClr val="E2E3E4"/>
                </a:solidFill>
                <a:latin typeface="Arial"/>
                <a:cs typeface="Arial"/>
              </a:rPr>
              <a:t>a</a:t>
            </a:r>
            <a:r>
              <a:rPr sz="1400" spc="-70" dirty="0">
                <a:solidFill>
                  <a:srgbClr val="E2E3E4"/>
                </a:solidFill>
                <a:latin typeface="Arial"/>
                <a:cs typeface="Arial"/>
              </a:rPr>
              <a:t> </a:t>
            </a:r>
            <a:r>
              <a:rPr sz="1400" spc="-20" dirty="0">
                <a:solidFill>
                  <a:srgbClr val="E2E3E4"/>
                </a:solidFill>
                <a:latin typeface="Arial"/>
                <a:cs typeface="Arial"/>
              </a:rPr>
              <a:t>leadership</a:t>
            </a:r>
            <a:r>
              <a:rPr sz="1400" spc="-70" dirty="0">
                <a:solidFill>
                  <a:srgbClr val="E2E3E4"/>
                </a:solidFill>
                <a:latin typeface="Arial"/>
                <a:cs typeface="Arial"/>
              </a:rPr>
              <a:t> </a:t>
            </a:r>
            <a:r>
              <a:rPr sz="1400" dirty="0">
                <a:solidFill>
                  <a:srgbClr val="E2E3E4"/>
                </a:solidFill>
                <a:latin typeface="Arial"/>
                <a:cs typeface="Arial"/>
              </a:rPr>
              <a:t>group,</a:t>
            </a:r>
            <a:r>
              <a:rPr sz="1400" spc="-70" dirty="0">
                <a:solidFill>
                  <a:srgbClr val="E2E3E4"/>
                </a:solidFill>
                <a:latin typeface="Arial"/>
                <a:cs typeface="Arial"/>
              </a:rPr>
              <a:t> </a:t>
            </a:r>
            <a:r>
              <a:rPr sz="1400" spc="-30" dirty="0">
                <a:solidFill>
                  <a:srgbClr val="E2E3E4"/>
                </a:solidFill>
                <a:latin typeface="Arial"/>
                <a:cs typeface="Arial"/>
              </a:rPr>
              <a:t>we</a:t>
            </a:r>
            <a:r>
              <a:rPr sz="1400" spc="-70" dirty="0">
                <a:solidFill>
                  <a:srgbClr val="E2E3E4"/>
                </a:solidFill>
                <a:latin typeface="Arial"/>
                <a:cs typeface="Arial"/>
              </a:rPr>
              <a:t> </a:t>
            </a:r>
            <a:r>
              <a:rPr sz="1400" spc="-60" dirty="0">
                <a:solidFill>
                  <a:srgbClr val="E2E3E4"/>
                </a:solidFill>
                <a:latin typeface="Arial"/>
                <a:cs typeface="Arial"/>
              </a:rPr>
              <a:t>share</a:t>
            </a:r>
            <a:r>
              <a:rPr sz="1400" spc="-70" dirty="0">
                <a:solidFill>
                  <a:srgbClr val="E2E3E4"/>
                </a:solidFill>
                <a:latin typeface="Arial"/>
                <a:cs typeface="Arial"/>
              </a:rPr>
              <a:t> </a:t>
            </a:r>
            <a:r>
              <a:rPr sz="1400" spc="-20" dirty="0">
                <a:solidFill>
                  <a:srgbClr val="E2E3E4"/>
                </a:solidFill>
                <a:latin typeface="Arial"/>
                <a:cs typeface="Arial"/>
              </a:rPr>
              <a:t>this</a:t>
            </a:r>
            <a:r>
              <a:rPr sz="1400" spc="-70" dirty="0">
                <a:solidFill>
                  <a:srgbClr val="E2E3E4"/>
                </a:solidFill>
                <a:latin typeface="Arial"/>
                <a:cs typeface="Arial"/>
              </a:rPr>
              <a:t> </a:t>
            </a:r>
            <a:r>
              <a:rPr sz="1400" spc="-20" dirty="0">
                <a:solidFill>
                  <a:srgbClr val="E2E3E4"/>
                </a:solidFill>
                <a:latin typeface="Arial"/>
                <a:cs typeface="Arial"/>
              </a:rPr>
              <a:t>energy</a:t>
            </a:r>
            <a:r>
              <a:rPr sz="1400" spc="-70" dirty="0">
                <a:solidFill>
                  <a:srgbClr val="E2E3E4"/>
                </a:solidFill>
                <a:latin typeface="Arial"/>
                <a:cs typeface="Arial"/>
              </a:rPr>
              <a:t> </a:t>
            </a:r>
            <a:r>
              <a:rPr sz="1400" spc="-10" dirty="0">
                <a:solidFill>
                  <a:srgbClr val="E2E3E4"/>
                </a:solidFill>
                <a:latin typeface="Arial"/>
                <a:cs typeface="Arial"/>
              </a:rPr>
              <a:t>and</a:t>
            </a:r>
            <a:r>
              <a:rPr sz="1400" spc="-70" dirty="0">
                <a:solidFill>
                  <a:srgbClr val="E2E3E4"/>
                </a:solidFill>
                <a:latin typeface="Arial"/>
                <a:cs typeface="Arial"/>
              </a:rPr>
              <a:t> </a:t>
            </a:r>
            <a:r>
              <a:rPr sz="1400" spc="-40" dirty="0">
                <a:solidFill>
                  <a:srgbClr val="E2E3E4"/>
                </a:solidFill>
                <a:latin typeface="Arial"/>
                <a:cs typeface="Arial"/>
              </a:rPr>
              <a:t>passion  </a:t>
            </a:r>
            <a:r>
              <a:rPr sz="1400" spc="5" dirty="0">
                <a:solidFill>
                  <a:srgbClr val="E2E3E4"/>
                </a:solidFill>
                <a:latin typeface="Arial"/>
                <a:cs typeface="Arial"/>
              </a:rPr>
              <a:t>for </a:t>
            </a:r>
            <a:r>
              <a:rPr sz="1400" spc="-10" dirty="0">
                <a:solidFill>
                  <a:srgbClr val="E2E3E4"/>
                </a:solidFill>
                <a:latin typeface="Arial"/>
                <a:cs typeface="Arial"/>
              </a:rPr>
              <a:t>activation </a:t>
            </a:r>
            <a:r>
              <a:rPr sz="1400" spc="-80" dirty="0">
                <a:solidFill>
                  <a:srgbClr val="E2E3E4"/>
                </a:solidFill>
                <a:latin typeface="Arial"/>
                <a:cs typeface="Arial"/>
              </a:rPr>
              <a:t>– </a:t>
            </a:r>
            <a:r>
              <a:rPr sz="1400" spc="35" dirty="0">
                <a:solidFill>
                  <a:srgbClr val="E2E3E4"/>
                </a:solidFill>
                <a:latin typeface="Arial"/>
                <a:cs typeface="Arial"/>
              </a:rPr>
              <a:t>but </a:t>
            </a:r>
            <a:r>
              <a:rPr sz="1400" spc="-15" dirty="0">
                <a:solidFill>
                  <a:srgbClr val="E2E3E4"/>
                </a:solidFill>
                <a:latin typeface="Arial"/>
                <a:cs typeface="Arial"/>
              </a:rPr>
              <a:t>it’s </a:t>
            </a:r>
            <a:r>
              <a:rPr sz="1400" spc="-25" dirty="0">
                <a:solidFill>
                  <a:srgbClr val="E2E3E4"/>
                </a:solidFill>
                <a:latin typeface="Arial"/>
                <a:cs typeface="Arial"/>
              </a:rPr>
              <a:t>when </a:t>
            </a:r>
            <a:r>
              <a:rPr sz="1400" spc="-30" dirty="0">
                <a:solidFill>
                  <a:srgbClr val="E2E3E4"/>
                </a:solidFill>
                <a:latin typeface="Arial"/>
                <a:cs typeface="Arial"/>
              </a:rPr>
              <a:t>we </a:t>
            </a:r>
            <a:r>
              <a:rPr sz="1400" spc="-60" dirty="0">
                <a:solidFill>
                  <a:srgbClr val="E2E3E4"/>
                </a:solidFill>
                <a:latin typeface="Arial"/>
                <a:cs typeface="Arial"/>
              </a:rPr>
              <a:t>pass </a:t>
            </a:r>
            <a:r>
              <a:rPr sz="1400" spc="5" dirty="0">
                <a:solidFill>
                  <a:srgbClr val="E2E3E4"/>
                </a:solidFill>
                <a:latin typeface="Arial"/>
                <a:cs typeface="Arial"/>
              </a:rPr>
              <a:t>that </a:t>
            </a:r>
            <a:r>
              <a:rPr sz="1400" spc="-20" dirty="0">
                <a:solidFill>
                  <a:srgbClr val="E2E3E4"/>
                </a:solidFill>
                <a:latin typeface="Arial"/>
                <a:cs typeface="Arial"/>
              </a:rPr>
              <a:t>energy </a:t>
            </a:r>
            <a:r>
              <a:rPr sz="1400" spc="10" dirty="0">
                <a:solidFill>
                  <a:srgbClr val="E2E3E4"/>
                </a:solidFill>
                <a:latin typeface="Arial"/>
                <a:cs typeface="Arial"/>
              </a:rPr>
              <a:t>on </a:t>
            </a:r>
            <a:r>
              <a:rPr sz="1400" spc="40" dirty="0">
                <a:solidFill>
                  <a:srgbClr val="E2E3E4"/>
                </a:solidFill>
                <a:latin typeface="Arial"/>
                <a:cs typeface="Arial"/>
              </a:rPr>
              <a:t>to  </a:t>
            </a:r>
            <a:r>
              <a:rPr sz="1400" dirty="0">
                <a:solidFill>
                  <a:srgbClr val="E2E3E4"/>
                </a:solidFill>
                <a:latin typeface="Arial"/>
                <a:cs typeface="Arial"/>
              </a:rPr>
              <a:t>our</a:t>
            </a:r>
            <a:r>
              <a:rPr sz="1400" spc="-65" dirty="0">
                <a:solidFill>
                  <a:srgbClr val="E2E3E4"/>
                </a:solidFill>
                <a:latin typeface="Arial"/>
                <a:cs typeface="Arial"/>
              </a:rPr>
              <a:t> </a:t>
            </a:r>
            <a:r>
              <a:rPr sz="1400" spc="-25" dirty="0">
                <a:solidFill>
                  <a:srgbClr val="E2E3E4"/>
                </a:solidFill>
                <a:latin typeface="Arial"/>
                <a:cs typeface="Arial"/>
              </a:rPr>
              <a:t>venture</a:t>
            </a:r>
            <a:r>
              <a:rPr sz="1400" spc="-65" dirty="0">
                <a:solidFill>
                  <a:srgbClr val="E2E3E4"/>
                </a:solidFill>
                <a:latin typeface="Arial"/>
                <a:cs typeface="Arial"/>
              </a:rPr>
              <a:t> </a:t>
            </a:r>
            <a:r>
              <a:rPr sz="1400" spc="-5" dirty="0">
                <a:solidFill>
                  <a:srgbClr val="E2E3E4"/>
                </a:solidFill>
                <a:latin typeface="Arial"/>
                <a:cs typeface="Arial"/>
              </a:rPr>
              <a:t>groups</a:t>
            </a:r>
            <a:r>
              <a:rPr sz="1400" spc="-65" dirty="0">
                <a:solidFill>
                  <a:srgbClr val="E2E3E4"/>
                </a:solidFill>
                <a:latin typeface="Arial"/>
                <a:cs typeface="Arial"/>
              </a:rPr>
              <a:t> </a:t>
            </a:r>
            <a:r>
              <a:rPr sz="1400" spc="5" dirty="0">
                <a:solidFill>
                  <a:srgbClr val="E2E3E4"/>
                </a:solidFill>
                <a:latin typeface="Arial"/>
                <a:cs typeface="Arial"/>
              </a:rPr>
              <a:t>that</a:t>
            </a:r>
            <a:r>
              <a:rPr sz="1400" spc="-65" dirty="0">
                <a:solidFill>
                  <a:srgbClr val="E2E3E4"/>
                </a:solidFill>
                <a:latin typeface="Arial"/>
                <a:cs typeface="Arial"/>
              </a:rPr>
              <a:t> </a:t>
            </a:r>
            <a:r>
              <a:rPr sz="1400" spc="-20" dirty="0">
                <a:solidFill>
                  <a:srgbClr val="E2E3E4"/>
                </a:solidFill>
                <a:latin typeface="Arial"/>
                <a:cs typeface="Arial"/>
              </a:rPr>
              <a:t>leadership</a:t>
            </a:r>
            <a:r>
              <a:rPr sz="1400" spc="-65" dirty="0">
                <a:solidFill>
                  <a:srgbClr val="E2E3E4"/>
                </a:solidFill>
                <a:latin typeface="Arial"/>
                <a:cs typeface="Arial"/>
              </a:rPr>
              <a:t> </a:t>
            </a:r>
            <a:r>
              <a:rPr sz="1400" spc="-10" dirty="0">
                <a:solidFill>
                  <a:srgbClr val="E2E3E4"/>
                </a:solidFill>
                <a:latin typeface="Arial"/>
                <a:cs typeface="Arial"/>
              </a:rPr>
              <a:t>truly</a:t>
            </a:r>
            <a:r>
              <a:rPr sz="1400" spc="-65" dirty="0">
                <a:solidFill>
                  <a:srgbClr val="E2E3E4"/>
                </a:solidFill>
                <a:latin typeface="Arial"/>
                <a:cs typeface="Arial"/>
              </a:rPr>
              <a:t> </a:t>
            </a:r>
            <a:r>
              <a:rPr sz="1400" spc="-35" dirty="0">
                <a:solidFill>
                  <a:srgbClr val="E2E3E4"/>
                </a:solidFill>
                <a:latin typeface="Arial"/>
                <a:cs typeface="Arial"/>
              </a:rPr>
              <a:t>flourishes.</a:t>
            </a:r>
            <a:endParaRPr sz="1400">
              <a:latin typeface="Arial"/>
              <a:cs typeface="Arial"/>
            </a:endParaRPr>
          </a:p>
        </p:txBody>
      </p:sp>
      <p:sp>
        <p:nvSpPr>
          <p:cNvPr id="10" name="object 10"/>
          <p:cNvSpPr txBox="1"/>
          <p:nvPr/>
        </p:nvSpPr>
        <p:spPr>
          <a:xfrm>
            <a:off x="2015265" y="3099900"/>
            <a:ext cx="2672080" cy="367030"/>
          </a:xfrm>
          <a:prstGeom prst="rect">
            <a:avLst/>
          </a:prstGeom>
        </p:spPr>
        <p:txBody>
          <a:bodyPr vert="horz" wrap="square" lIns="0" tIns="0" rIns="0" bIns="0" rtlCol="0">
            <a:spAutoFit/>
          </a:bodyPr>
          <a:lstStyle/>
          <a:p>
            <a:pPr marL="12700">
              <a:lnSpc>
                <a:spcPct val="100000"/>
              </a:lnSpc>
            </a:pPr>
            <a:r>
              <a:rPr sz="2300" spc="-15" dirty="0">
                <a:solidFill>
                  <a:srgbClr val="D71920"/>
                </a:solidFill>
                <a:latin typeface="Cambria"/>
                <a:cs typeface="Cambria"/>
              </a:rPr>
              <a:t>Energising</a:t>
            </a:r>
            <a:r>
              <a:rPr sz="2300" spc="-165" dirty="0">
                <a:solidFill>
                  <a:srgbClr val="D71920"/>
                </a:solidFill>
                <a:latin typeface="Cambria"/>
                <a:cs typeface="Cambria"/>
              </a:rPr>
              <a:t> </a:t>
            </a:r>
            <a:r>
              <a:rPr sz="2300" spc="-40" dirty="0">
                <a:solidFill>
                  <a:srgbClr val="D71920"/>
                </a:solidFill>
                <a:latin typeface="Cambria"/>
                <a:cs typeface="Cambria"/>
              </a:rPr>
              <a:t>leadership</a:t>
            </a:r>
            <a:endParaRPr sz="2300">
              <a:latin typeface="Cambria"/>
              <a:cs typeface="Cambria"/>
            </a:endParaRPr>
          </a:p>
        </p:txBody>
      </p:sp>
      <p:sp>
        <p:nvSpPr>
          <p:cNvPr id="11" name="object 11"/>
          <p:cNvSpPr/>
          <p:nvPr/>
        </p:nvSpPr>
        <p:spPr>
          <a:xfrm>
            <a:off x="2028239" y="2911692"/>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4398010" cy="0"/>
          </a:xfrm>
          <a:custGeom>
            <a:avLst/>
            <a:gdLst/>
            <a:ahLst/>
            <a:cxnLst/>
            <a:rect l="l" t="t" r="r" b="b"/>
            <a:pathLst>
              <a:path w="4398010">
                <a:moveTo>
                  <a:pt x="0" y="0"/>
                </a:moveTo>
                <a:lnTo>
                  <a:pt x="4397781"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13045" y="2561380"/>
            <a:ext cx="1520825"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29" dirty="0">
                <a:solidFill>
                  <a:srgbClr val="58595B"/>
                </a:solidFill>
                <a:latin typeface="Times New Roman"/>
                <a:cs typeface="Times New Roman"/>
              </a:rPr>
              <a:t> </a:t>
            </a:r>
            <a:r>
              <a:rPr sz="2300" dirty="0">
                <a:solidFill>
                  <a:srgbClr val="58595B"/>
                </a:solidFill>
                <a:latin typeface="Cambria"/>
                <a:cs typeface="Cambria"/>
              </a:rPr>
              <a:t>ethics</a:t>
            </a:r>
            <a:endParaRPr sz="2300">
              <a:latin typeface="Cambria"/>
              <a:cs typeface="Cambria"/>
            </a:endParaRPr>
          </a:p>
        </p:txBody>
      </p:sp>
      <p:sp>
        <p:nvSpPr>
          <p:cNvPr id="3" name="object 3"/>
          <p:cNvSpPr/>
          <p:nvPr/>
        </p:nvSpPr>
        <p:spPr>
          <a:xfrm>
            <a:off x="899036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18"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36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83" y="2565145"/>
            <a:ext cx="0" cy="414020"/>
          </a:xfrm>
          <a:custGeom>
            <a:avLst/>
            <a:gdLst/>
            <a:ahLst/>
            <a:cxnLst/>
            <a:rect l="l" t="t" r="r" b="b"/>
            <a:pathLst>
              <a:path h="414019">
                <a:moveTo>
                  <a:pt x="0" y="0"/>
                </a:moveTo>
                <a:lnTo>
                  <a:pt x="0" y="413638"/>
                </a:lnTo>
              </a:path>
            </a:pathLst>
          </a:custGeom>
          <a:ln w="43700">
            <a:solidFill>
              <a:srgbClr val="FFFFFF"/>
            </a:solidFill>
          </a:ln>
        </p:spPr>
        <p:txBody>
          <a:bodyPr wrap="square" lIns="0" tIns="0" rIns="0" bIns="0" rtlCol="0"/>
          <a:lstStyle/>
          <a:p>
            <a:endParaRPr/>
          </a:p>
        </p:txBody>
      </p:sp>
      <p:sp>
        <p:nvSpPr>
          <p:cNvPr id="7" name="object 7"/>
          <p:cNvSpPr/>
          <p:nvPr/>
        </p:nvSpPr>
        <p:spPr>
          <a:xfrm>
            <a:off x="9151076" y="2701593"/>
            <a:ext cx="160655" cy="169545"/>
          </a:xfrm>
          <a:custGeom>
            <a:avLst/>
            <a:gdLst/>
            <a:ahLst/>
            <a:cxnLst/>
            <a:rect l="l" t="t" r="r" b="b"/>
            <a:pathLst>
              <a:path w="160654" h="169544">
                <a:moveTo>
                  <a:pt x="81991" y="0"/>
                </a:moveTo>
                <a:lnTo>
                  <a:pt x="41337" y="10069"/>
                </a:lnTo>
                <a:lnTo>
                  <a:pt x="13047" y="36755"/>
                </a:lnTo>
                <a:lnTo>
                  <a:pt x="367" y="75936"/>
                </a:lnTo>
                <a:lnTo>
                  <a:pt x="0" y="84785"/>
                </a:lnTo>
                <a:lnTo>
                  <a:pt x="357" y="93912"/>
                </a:lnTo>
                <a:lnTo>
                  <a:pt x="12695" y="133399"/>
                </a:lnTo>
                <a:lnTo>
                  <a:pt x="40503" y="159560"/>
                </a:lnTo>
                <a:lnTo>
                  <a:pt x="81991" y="168960"/>
                </a:lnTo>
                <a:lnTo>
                  <a:pt x="95154" y="168184"/>
                </a:lnTo>
                <a:lnTo>
                  <a:pt x="137601" y="149304"/>
                </a:lnTo>
                <a:lnTo>
                  <a:pt x="147638" y="136042"/>
                </a:lnTo>
                <a:lnTo>
                  <a:pt x="83553" y="136042"/>
                </a:lnTo>
                <a:lnTo>
                  <a:pt x="74778" y="135441"/>
                </a:lnTo>
                <a:lnTo>
                  <a:pt x="45123" y="105329"/>
                </a:lnTo>
                <a:lnTo>
                  <a:pt x="44094" y="95351"/>
                </a:lnTo>
                <a:lnTo>
                  <a:pt x="159969" y="95351"/>
                </a:lnTo>
                <a:lnTo>
                  <a:pt x="160238" y="86126"/>
                </a:lnTo>
                <a:lnTo>
                  <a:pt x="159808" y="77098"/>
                </a:lnTo>
                <a:lnTo>
                  <a:pt x="158681" y="68266"/>
                </a:lnTo>
                <a:lnTo>
                  <a:pt x="158495" y="67386"/>
                </a:lnTo>
                <a:lnTo>
                  <a:pt x="44094" y="67386"/>
                </a:lnTo>
                <a:lnTo>
                  <a:pt x="44310" y="64287"/>
                </a:lnTo>
                <a:lnTo>
                  <a:pt x="73710" y="33235"/>
                </a:lnTo>
                <a:lnTo>
                  <a:pt x="145391" y="33235"/>
                </a:lnTo>
                <a:lnTo>
                  <a:pt x="142722" y="29184"/>
                </a:lnTo>
                <a:lnTo>
                  <a:pt x="109782" y="4436"/>
                </a:lnTo>
                <a:lnTo>
                  <a:pt x="91918" y="491"/>
                </a:lnTo>
                <a:lnTo>
                  <a:pt x="81991" y="0"/>
                </a:lnTo>
                <a:close/>
              </a:path>
              <a:path w="160654" h="169544">
                <a:moveTo>
                  <a:pt x="157175" y="115227"/>
                </a:moveTo>
                <a:lnTo>
                  <a:pt x="118351" y="115227"/>
                </a:lnTo>
                <a:lnTo>
                  <a:pt x="116890" y="120205"/>
                </a:lnTo>
                <a:lnTo>
                  <a:pt x="112953" y="124904"/>
                </a:lnTo>
                <a:lnTo>
                  <a:pt x="100126" y="133819"/>
                </a:lnTo>
                <a:lnTo>
                  <a:pt x="92456" y="136042"/>
                </a:lnTo>
                <a:lnTo>
                  <a:pt x="147638" y="136042"/>
                </a:lnTo>
                <a:lnTo>
                  <a:pt x="151888" y="128642"/>
                </a:lnTo>
                <a:lnTo>
                  <a:pt x="157175" y="115227"/>
                </a:lnTo>
                <a:close/>
              </a:path>
              <a:path w="160654" h="169544">
                <a:moveTo>
                  <a:pt x="145391" y="33235"/>
                </a:moveTo>
                <a:lnTo>
                  <a:pt x="80759" y="33235"/>
                </a:lnTo>
                <a:lnTo>
                  <a:pt x="88314" y="33777"/>
                </a:lnTo>
                <a:lnTo>
                  <a:pt x="94845" y="35402"/>
                </a:lnTo>
                <a:lnTo>
                  <a:pt x="115849" y="67386"/>
                </a:lnTo>
                <a:lnTo>
                  <a:pt x="158495" y="67386"/>
                </a:lnTo>
                <a:lnTo>
                  <a:pt x="156820" y="59503"/>
                </a:lnTo>
                <a:lnTo>
                  <a:pt x="154308" y="51244"/>
                </a:lnTo>
                <a:lnTo>
                  <a:pt x="151147" y="43476"/>
                </a:lnTo>
                <a:lnTo>
                  <a:pt x="147276" y="36096"/>
                </a:lnTo>
                <a:lnTo>
                  <a:pt x="145391" y="33235"/>
                </a:lnTo>
                <a:close/>
              </a:path>
            </a:pathLst>
          </a:custGeom>
          <a:solidFill>
            <a:srgbClr val="FFFFFF"/>
          </a:solidFill>
        </p:spPr>
        <p:txBody>
          <a:bodyPr wrap="square" lIns="0" tIns="0" rIns="0" bIns="0" rtlCol="0"/>
          <a:lstStyle/>
          <a:p>
            <a:endParaRPr/>
          </a:p>
        </p:txBody>
      </p:sp>
      <p:sp>
        <p:nvSpPr>
          <p:cNvPr id="8" name="object 8"/>
          <p:cNvSpPr/>
          <p:nvPr/>
        </p:nvSpPr>
        <p:spPr>
          <a:xfrm>
            <a:off x="9321643" y="2656691"/>
            <a:ext cx="39370" cy="95885"/>
          </a:xfrm>
          <a:custGeom>
            <a:avLst/>
            <a:gdLst/>
            <a:ahLst/>
            <a:cxnLst/>
            <a:rect l="l" t="t" r="r" b="b"/>
            <a:pathLst>
              <a:path w="39370" h="95885">
                <a:moveTo>
                  <a:pt x="24612" y="32715"/>
                </a:moveTo>
                <a:lnTo>
                  <a:pt x="12522" y="32715"/>
                </a:lnTo>
                <a:lnTo>
                  <a:pt x="12566" y="83337"/>
                </a:lnTo>
                <a:lnTo>
                  <a:pt x="21996" y="94970"/>
                </a:lnTo>
                <a:lnTo>
                  <a:pt x="24218" y="95402"/>
                </a:lnTo>
                <a:lnTo>
                  <a:pt x="26885" y="95618"/>
                </a:lnTo>
                <a:lnTo>
                  <a:pt x="39281" y="95618"/>
                </a:lnTo>
                <a:lnTo>
                  <a:pt x="39281" y="84937"/>
                </a:lnTo>
                <a:lnTo>
                  <a:pt x="31826" y="84937"/>
                </a:lnTo>
                <a:lnTo>
                  <a:pt x="29095" y="84747"/>
                </a:lnTo>
                <a:lnTo>
                  <a:pt x="24980" y="81813"/>
                </a:lnTo>
                <a:lnTo>
                  <a:pt x="24739" y="80975"/>
                </a:lnTo>
                <a:lnTo>
                  <a:pt x="24612" y="79819"/>
                </a:lnTo>
                <a:lnTo>
                  <a:pt x="24612" y="32715"/>
                </a:lnTo>
                <a:close/>
              </a:path>
              <a:path w="39370" h="95885">
                <a:moveTo>
                  <a:pt x="39281" y="22059"/>
                </a:moveTo>
                <a:lnTo>
                  <a:pt x="0" y="22059"/>
                </a:lnTo>
                <a:lnTo>
                  <a:pt x="0" y="32715"/>
                </a:lnTo>
                <a:lnTo>
                  <a:pt x="39281" y="32715"/>
                </a:lnTo>
                <a:lnTo>
                  <a:pt x="39281" y="22059"/>
                </a:lnTo>
                <a:close/>
              </a:path>
              <a:path w="39370" h="95885">
                <a:moveTo>
                  <a:pt x="24612" y="0"/>
                </a:moveTo>
                <a:lnTo>
                  <a:pt x="12522" y="0"/>
                </a:lnTo>
                <a:lnTo>
                  <a:pt x="12522" y="22059"/>
                </a:lnTo>
                <a:lnTo>
                  <a:pt x="24612" y="22059"/>
                </a:lnTo>
                <a:lnTo>
                  <a:pt x="24612" y="0"/>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2015539" y="563201"/>
            <a:ext cx="2757805" cy="255904"/>
          </a:xfrm>
          <a:prstGeom prst="rect">
            <a:avLst/>
          </a:prstGeom>
        </p:spPr>
        <p:txBody>
          <a:bodyPr vert="horz" wrap="square" lIns="0" tIns="0" rIns="0" bIns="0" rtlCol="0">
            <a:spAutoFit/>
          </a:bodyPr>
          <a:lstStyle/>
          <a:p>
            <a:pPr marL="12700">
              <a:lnSpc>
                <a:spcPct val="100000"/>
              </a:lnSpc>
            </a:pPr>
            <a:r>
              <a:rPr sz="1400" spc="40" dirty="0">
                <a:solidFill>
                  <a:srgbClr val="58595B"/>
                </a:solidFill>
                <a:latin typeface="Lucida Sans"/>
                <a:cs typeface="Lucida Sans"/>
              </a:rPr>
              <a:t>We</a:t>
            </a:r>
            <a:r>
              <a:rPr sz="1400" spc="-105" dirty="0">
                <a:solidFill>
                  <a:srgbClr val="58595B"/>
                </a:solidFill>
                <a:latin typeface="Lucida Sans"/>
                <a:cs typeface="Lucida Sans"/>
              </a:rPr>
              <a:t> </a:t>
            </a:r>
            <a:r>
              <a:rPr sz="1400" spc="-80" dirty="0">
                <a:solidFill>
                  <a:srgbClr val="58595B"/>
                </a:solidFill>
                <a:latin typeface="Lucida Sans"/>
                <a:cs typeface="Lucida Sans"/>
              </a:rPr>
              <a:t>invest</a:t>
            </a:r>
            <a:r>
              <a:rPr sz="1400" spc="-130" dirty="0">
                <a:solidFill>
                  <a:srgbClr val="58595B"/>
                </a:solidFill>
                <a:latin typeface="Lucida Sans"/>
                <a:cs typeface="Lucida Sans"/>
              </a:rPr>
              <a:t> </a:t>
            </a:r>
            <a:r>
              <a:rPr sz="1400" spc="-100" dirty="0">
                <a:solidFill>
                  <a:srgbClr val="58595B"/>
                </a:solidFill>
                <a:latin typeface="Lucida Sans"/>
                <a:cs typeface="Lucida Sans"/>
              </a:rPr>
              <a:t>in</a:t>
            </a:r>
            <a:r>
              <a:rPr sz="1400" spc="-130" dirty="0">
                <a:solidFill>
                  <a:srgbClr val="58595B"/>
                </a:solidFill>
                <a:latin typeface="Lucida Sans"/>
                <a:cs typeface="Lucida Sans"/>
              </a:rPr>
              <a:t> </a:t>
            </a:r>
            <a:r>
              <a:rPr sz="1400" spc="-65" dirty="0">
                <a:solidFill>
                  <a:srgbClr val="58595B"/>
                </a:solidFill>
                <a:latin typeface="Lucida Sans"/>
                <a:cs typeface="Lucida Sans"/>
              </a:rPr>
              <a:t>the</a:t>
            </a:r>
            <a:r>
              <a:rPr sz="1400" spc="-130" dirty="0">
                <a:solidFill>
                  <a:srgbClr val="58595B"/>
                </a:solidFill>
                <a:latin typeface="Lucida Sans"/>
                <a:cs typeface="Lucida Sans"/>
              </a:rPr>
              <a:t> </a:t>
            </a:r>
            <a:r>
              <a:rPr sz="1400" spc="-80" dirty="0">
                <a:solidFill>
                  <a:srgbClr val="58595B"/>
                </a:solidFill>
                <a:latin typeface="Lucida Sans"/>
                <a:cs typeface="Lucida Sans"/>
              </a:rPr>
              <a:t>potential</a:t>
            </a:r>
            <a:r>
              <a:rPr sz="1400" spc="-130" dirty="0">
                <a:solidFill>
                  <a:srgbClr val="58595B"/>
                </a:solidFill>
                <a:latin typeface="Lucida Sans"/>
                <a:cs typeface="Lucida Sans"/>
              </a:rPr>
              <a:t> </a:t>
            </a:r>
            <a:r>
              <a:rPr sz="1400" spc="-60" dirty="0">
                <a:solidFill>
                  <a:srgbClr val="58595B"/>
                </a:solidFill>
                <a:latin typeface="Lucida Sans"/>
                <a:cs typeface="Lucida Sans"/>
              </a:rPr>
              <a:t>of</a:t>
            </a:r>
            <a:r>
              <a:rPr sz="1400" spc="-130" dirty="0">
                <a:solidFill>
                  <a:srgbClr val="58595B"/>
                </a:solidFill>
                <a:latin typeface="Lucida Sans"/>
                <a:cs typeface="Lucida Sans"/>
              </a:rPr>
              <a:t> </a:t>
            </a:r>
            <a:r>
              <a:rPr sz="1400" spc="-60" dirty="0">
                <a:solidFill>
                  <a:srgbClr val="58595B"/>
                </a:solidFill>
                <a:latin typeface="Lucida Sans"/>
                <a:cs typeface="Lucida Sans"/>
              </a:rPr>
              <a:t>people</a:t>
            </a:r>
            <a:endParaRPr sz="1400">
              <a:latin typeface="Lucida Sans"/>
              <a:cs typeface="Lucida Sans"/>
            </a:endParaRPr>
          </a:p>
        </p:txBody>
      </p:sp>
      <p:sp>
        <p:nvSpPr>
          <p:cNvPr id="11" name="object 11"/>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58595B"/>
                </a:solidFill>
                <a:latin typeface="Lucida Sans"/>
                <a:cs typeface="Lucida Sans"/>
              </a:rPr>
              <a:t>We</a:t>
            </a:r>
            <a:r>
              <a:rPr sz="1400" spc="-105" dirty="0">
                <a:solidFill>
                  <a:srgbClr val="58595B"/>
                </a:solidFill>
                <a:latin typeface="Lucida Sans"/>
                <a:cs typeface="Lucida Sans"/>
              </a:rPr>
              <a:t> </a:t>
            </a:r>
            <a:r>
              <a:rPr sz="1400" spc="-80" dirty="0">
                <a:solidFill>
                  <a:srgbClr val="58595B"/>
                </a:solidFill>
                <a:latin typeface="Lucida Sans"/>
                <a:cs typeface="Lucida Sans"/>
              </a:rPr>
              <a:t>invest</a:t>
            </a:r>
            <a:r>
              <a:rPr sz="1400" spc="-130" dirty="0">
                <a:solidFill>
                  <a:srgbClr val="58595B"/>
                </a:solidFill>
                <a:latin typeface="Lucida Sans"/>
                <a:cs typeface="Lucida Sans"/>
              </a:rPr>
              <a:t> </a:t>
            </a:r>
            <a:r>
              <a:rPr sz="1400" spc="-100" dirty="0">
                <a:solidFill>
                  <a:srgbClr val="58595B"/>
                </a:solidFill>
                <a:latin typeface="Lucida Sans"/>
                <a:cs typeface="Lucida Sans"/>
              </a:rPr>
              <a:t>in</a:t>
            </a:r>
            <a:r>
              <a:rPr sz="1400" spc="-130" dirty="0">
                <a:solidFill>
                  <a:srgbClr val="58595B"/>
                </a:solidFill>
                <a:latin typeface="Lucida Sans"/>
                <a:cs typeface="Lucida Sans"/>
              </a:rPr>
              <a:t> </a:t>
            </a:r>
            <a:r>
              <a:rPr sz="1400" spc="-65" dirty="0">
                <a:solidFill>
                  <a:srgbClr val="58595B"/>
                </a:solidFill>
                <a:latin typeface="Lucida Sans"/>
                <a:cs typeface="Lucida Sans"/>
              </a:rPr>
              <a:t>the</a:t>
            </a:r>
            <a:r>
              <a:rPr sz="1400" spc="-130" dirty="0">
                <a:solidFill>
                  <a:srgbClr val="58595B"/>
                </a:solidFill>
                <a:latin typeface="Lucida Sans"/>
                <a:cs typeface="Lucida Sans"/>
              </a:rPr>
              <a:t> </a:t>
            </a:r>
            <a:r>
              <a:rPr sz="1400" spc="-80" dirty="0">
                <a:solidFill>
                  <a:srgbClr val="58595B"/>
                </a:solidFill>
                <a:latin typeface="Lucida Sans"/>
                <a:cs typeface="Lucida Sans"/>
              </a:rPr>
              <a:t>potential</a:t>
            </a:r>
            <a:r>
              <a:rPr sz="1400" spc="-130" dirty="0">
                <a:solidFill>
                  <a:srgbClr val="58595B"/>
                </a:solidFill>
                <a:latin typeface="Lucida Sans"/>
                <a:cs typeface="Lucida Sans"/>
              </a:rPr>
              <a:t> </a:t>
            </a:r>
            <a:r>
              <a:rPr sz="1400" spc="-60" dirty="0">
                <a:solidFill>
                  <a:srgbClr val="58595B"/>
                </a:solidFill>
                <a:latin typeface="Lucida Sans"/>
                <a:cs typeface="Lucida Sans"/>
              </a:rPr>
              <a:t>of</a:t>
            </a:r>
            <a:r>
              <a:rPr sz="1400" spc="-130" dirty="0">
                <a:solidFill>
                  <a:srgbClr val="58595B"/>
                </a:solidFill>
                <a:latin typeface="Lucida Sans"/>
                <a:cs typeface="Lucida Sans"/>
              </a:rPr>
              <a:t> </a:t>
            </a:r>
            <a:r>
              <a:rPr sz="1400" spc="-60" dirty="0">
                <a:solidFill>
                  <a:srgbClr val="58595B"/>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58595B"/>
                </a:solidFill>
                <a:latin typeface="Arial"/>
                <a:cs typeface="Arial"/>
              </a:rPr>
              <a:t>Our</a:t>
            </a:r>
            <a:r>
              <a:rPr sz="1400" spc="-95" dirty="0">
                <a:solidFill>
                  <a:srgbClr val="58595B"/>
                </a:solidFill>
                <a:latin typeface="Arial"/>
                <a:cs typeface="Arial"/>
              </a:rPr>
              <a:t> </a:t>
            </a:r>
            <a:r>
              <a:rPr sz="1400" spc="-35" dirty="0">
                <a:solidFill>
                  <a:srgbClr val="58595B"/>
                </a:solidFill>
                <a:latin typeface="Arial"/>
                <a:cs typeface="Arial"/>
              </a:rPr>
              <a:t>venture</a:t>
            </a:r>
            <a:r>
              <a:rPr sz="1400" spc="-95" dirty="0">
                <a:solidFill>
                  <a:srgbClr val="58595B"/>
                </a:solidFill>
                <a:latin typeface="Arial"/>
                <a:cs typeface="Arial"/>
              </a:rPr>
              <a:t> </a:t>
            </a:r>
            <a:r>
              <a:rPr sz="1400" spc="-15" dirty="0">
                <a:solidFill>
                  <a:srgbClr val="58595B"/>
                </a:solidFill>
                <a:latin typeface="Arial"/>
                <a:cs typeface="Arial"/>
              </a:rPr>
              <a:t>partner</a:t>
            </a:r>
            <a:r>
              <a:rPr sz="1400" spc="-95" dirty="0">
                <a:solidFill>
                  <a:srgbClr val="58595B"/>
                </a:solidFill>
                <a:latin typeface="Arial"/>
                <a:cs typeface="Arial"/>
              </a:rPr>
              <a:t> </a:t>
            </a:r>
            <a:r>
              <a:rPr sz="1400" spc="-40" dirty="0">
                <a:solidFill>
                  <a:srgbClr val="58595B"/>
                </a:solidFill>
                <a:latin typeface="Arial"/>
                <a:cs typeface="Arial"/>
              </a:rPr>
              <a:t>organisations</a:t>
            </a:r>
            <a:r>
              <a:rPr sz="1400" spc="-95" dirty="0">
                <a:solidFill>
                  <a:srgbClr val="58595B"/>
                </a:solidFill>
                <a:latin typeface="Arial"/>
                <a:cs typeface="Arial"/>
              </a:rPr>
              <a:t> </a:t>
            </a:r>
            <a:r>
              <a:rPr sz="1400" spc="-50" dirty="0">
                <a:solidFill>
                  <a:srgbClr val="58595B"/>
                </a:solidFill>
                <a:latin typeface="Arial"/>
                <a:cs typeface="Arial"/>
              </a:rPr>
              <a:t>are</a:t>
            </a:r>
            <a:r>
              <a:rPr sz="1400" spc="-95" dirty="0">
                <a:solidFill>
                  <a:srgbClr val="58595B"/>
                </a:solidFill>
                <a:latin typeface="Arial"/>
                <a:cs typeface="Arial"/>
              </a:rPr>
              <a:t> </a:t>
            </a:r>
            <a:r>
              <a:rPr sz="1400" spc="5" dirty="0">
                <a:solidFill>
                  <a:srgbClr val="58595B"/>
                </a:solidFill>
                <a:latin typeface="Arial"/>
                <a:cs typeface="Arial"/>
              </a:rPr>
              <a:t>built</a:t>
            </a:r>
            <a:r>
              <a:rPr sz="1400" spc="-95" dirty="0">
                <a:solidFill>
                  <a:srgbClr val="58595B"/>
                </a:solidFill>
                <a:latin typeface="Arial"/>
                <a:cs typeface="Arial"/>
              </a:rPr>
              <a:t> </a:t>
            </a:r>
            <a:r>
              <a:rPr sz="1400" spc="-55" dirty="0">
                <a:solidFill>
                  <a:srgbClr val="58595B"/>
                </a:solidFill>
                <a:latin typeface="Arial"/>
                <a:cs typeface="Arial"/>
              </a:rPr>
              <a:t>a</a:t>
            </a:r>
            <a:r>
              <a:rPr sz="1400" spc="-95" dirty="0">
                <a:solidFill>
                  <a:srgbClr val="58595B"/>
                </a:solidFill>
                <a:latin typeface="Arial"/>
                <a:cs typeface="Arial"/>
              </a:rPr>
              <a:t> </a:t>
            </a:r>
            <a:r>
              <a:rPr sz="1400" spc="-30" dirty="0">
                <a:solidFill>
                  <a:srgbClr val="58595B"/>
                </a:solidFill>
                <a:latin typeface="Arial"/>
                <a:cs typeface="Arial"/>
              </a:rPr>
              <a:t>collaborative  </a:t>
            </a:r>
            <a:r>
              <a:rPr sz="1400" spc="-25" dirty="0">
                <a:solidFill>
                  <a:srgbClr val="58595B"/>
                </a:solidFill>
                <a:latin typeface="Arial"/>
                <a:cs typeface="Arial"/>
              </a:rPr>
              <a:t>approach</a:t>
            </a:r>
            <a:r>
              <a:rPr sz="1400" spc="-100" dirty="0">
                <a:solidFill>
                  <a:srgbClr val="58595B"/>
                </a:solidFill>
                <a:latin typeface="Arial"/>
                <a:cs typeface="Arial"/>
              </a:rPr>
              <a:t> </a:t>
            </a:r>
            <a:r>
              <a:rPr sz="1400" spc="35" dirty="0">
                <a:solidFill>
                  <a:srgbClr val="58595B"/>
                </a:solidFill>
                <a:latin typeface="Arial"/>
                <a:cs typeface="Arial"/>
              </a:rPr>
              <a:t>to</a:t>
            </a:r>
            <a:r>
              <a:rPr sz="1400" spc="-100" dirty="0">
                <a:solidFill>
                  <a:srgbClr val="58595B"/>
                </a:solidFill>
                <a:latin typeface="Arial"/>
                <a:cs typeface="Arial"/>
              </a:rPr>
              <a:t> </a:t>
            </a:r>
            <a:r>
              <a:rPr sz="1400" spc="-50" dirty="0">
                <a:solidFill>
                  <a:srgbClr val="58595B"/>
                </a:solidFill>
                <a:latin typeface="Arial"/>
                <a:cs typeface="Arial"/>
              </a:rPr>
              <a:t>shared</a:t>
            </a:r>
            <a:r>
              <a:rPr sz="1400" spc="-100" dirty="0">
                <a:solidFill>
                  <a:srgbClr val="58595B"/>
                </a:solidFill>
                <a:latin typeface="Arial"/>
                <a:cs typeface="Arial"/>
              </a:rPr>
              <a:t> </a:t>
            </a:r>
            <a:r>
              <a:rPr sz="1400" spc="-50" dirty="0">
                <a:solidFill>
                  <a:srgbClr val="58595B"/>
                </a:solidFill>
                <a:latin typeface="Arial"/>
                <a:cs typeface="Arial"/>
              </a:rPr>
              <a:t>acumen,</a:t>
            </a:r>
            <a:r>
              <a:rPr sz="1400" spc="-100" dirty="0">
                <a:solidFill>
                  <a:srgbClr val="58595B"/>
                </a:solidFill>
                <a:latin typeface="Arial"/>
                <a:cs typeface="Arial"/>
              </a:rPr>
              <a:t> </a:t>
            </a:r>
            <a:r>
              <a:rPr sz="1400" spc="-30" dirty="0">
                <a:solidFill>
                  <a:srgbClr val="58595B"/>
                </a:solidFill>
                <a:latin typeface="Arial"/>
                <a:cs typeface="Arial"/>
              </a:rPr>
              <a:t>capital,</a:t>
            </a:r>
            <a:r>
              <a:rPr sz="1400" spc="-100" dirty="0">
                <a:solidFill>
                  <a:srgbClr val="58595B"/>
                </a:solidFill>
                <a:latin typeface="Arial"/>
                <a:cs typeface="Arial"/>
              </a:rPr>
              <a:t> </a:t>
            </a:r>
            <a:r>
              <a:rPr sz="1400" spc="10" dirty="0">
                <a:solidFill>
                  <a:srgbClr val="58595B"/>
                </a:solidFill>
                <a:latin typeface="Arial"/>
                <a:cs typeface="Arial"/>
              </a:rPr>
              <a:t>effort</a:t>
            </a:r>
            <a:r>
              <a:rPr sz="1400" spc="-100" dirty="0">
                <a:solidFill>
                  <a:srgbClr val="58595B"/>
                </a:solidFill>
                <a:latin typeface="Arial"/>
                <a:cs typeface="Arial"/>
              </a:rPr>
              <a:t> </a:t>
            </a:r>
            <a:r>
              <a:rPr sz="1400" spc="-20" dirty="0">
                <a:solidFill>
                  <a:srgbClr val="58595B"/>
                </a:solidFill>
                <a:latin typeface="Arial"/>
                <a:cs typeface="Arial"/>
              </a:rPr>
              <a:t>and</a:t>
            </a:r>
            <a:r>
              <a:rPr sz="1400" spc="-100" dirty="0">
                <a:solidFill>
                  <a:srgbClr val="58595B"/>
                </a:solidFill>
                <a:latin typeface="Arial"/>
                <a:cs typeface="Arial"/>
              </a:rPr>
              <a:t> </a:t>
            </a:r>
            <a:r>
              <a:rPr sz="1400" spc="-25" dirty="0">
                <a:solidFill>
                  <a:srgbClr val="58595B"/>
                </a:solidFill>
                <a:latin typeface="Arial"/>
                <a:cs typeface="Arial"/>
              </a:rPr>
              <a:t>belief.</a:t>
            </a:r>
            <a:endParaRPr sz="1400">
              <a:latin typeface="Arial"/>
              <a:cs typeface="Arial"/>
            </a:endParaRPr>
          </a:p>
        </p:txBody>
      </p:sp>
      <p:sp>
        <p:nvSpPr>
          <p:cNvPr id="11" name="object 11"/>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14354" y="2561380"/>
            <a:ext cx="2019300" cy="367030"/>
          </a:xfrm>
          <a:prstGeom prst="rect">
            <a:avLst/>
          </a:prstGeom>
        </p:spPr>
        <p:txBody>
          <a:bodyPr vert="horz" wrap="square" lIns="0" tIns="0" rIns="0" bIns="0" rtlCol="0">
            <a:spAutoFit/>
          </a:bodyPr>
          <a:lstStyle/>
          <a:p>
            <a:pPr marL="12700">
              <a:lnSpc>
                <a:spcPct val="100000"/>
              </a:lnSpc>
            </a:pPr>
            <a:r>
              <a:rPr sz="2300" spc="50" dirty="0">
                <a:solidFill>
                  <a:srgbClr val="58595B"/>
                </a:solidFill>
                <a:latin typeface="Times New Roman"/>
                <a:cs typeface="Times New Roman"/>
              </a:rPr>
              <a:t>brand</a:t>
            </a:r>
            <a:r>
              <a:rPr sz="2300" spc="-220" dirty="0">
                <a:solidFill>
                  <a:srgbClr val="58595B"/>
                </a:solidFill>
                <a:latin typeface="Times New Roman"/>
                <a:cs typeface="Times New Roman"/>
              </a:rPr>
              <a:t> </a:t>
            </a:r>
            <a:r>
              <a:rPr sz="2300" spc="-20" dirty="0">
                <a:solidFill>
                  <a:srgbClr val="58595B"/>
                </a:solidFill>
                <a:latin typeface="Cambria"/>
                <a:cs typeface="Cambria"/>
              </a:rPr>
              <a:t>objectives</a:t>
            </a:r>
            <a:endParaRPr sz="2300">
              <a:latin typeface="Cambria"/>
              <a:cs typeface="Cambria"/>
            </a:endParaRPr>
          </a:p>
        </p:txBody>
      </p:sp>
      <p:sp>
        <p:nvSpPr>
          <p:cNvPr id="3" name="object 3"/>
          <p:cNvSpPr/>
          <p:nvPr/>
        </p:nvSpPr>
        <p:spPr>
          <a:xfrm>
            <a:off x="8990368"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225" y="2565361"/>
            <a:ext cx="0" cy="414020"/>
          </a:xfrm>
          <a:custGeom>
            <a:avLst/>
            <a:gdLst/>
            <a:ahLst/>
            <a:cxnLst/>
            <a:rect l="l" t="t" r="r" b="b"/>
            <a:pathLst>
              <a:path h="414019">
                <a:moveTo>
                  <a:pt x="0" y="0"/>
                </a:moveTo>
                <a:lnTo>
                  <a:pt x="0" y="414019"/>
                </a:lnTo>
              </a:path>
            </a:pathLst>
          </a:custGeom>
          <a:ln w="43713">
            <a:solidFill>
              <a:srgbClr val="FFFFFF"/>
            </a:solidFill>
          </a:ln>
        </p:spPr>
        <p:txBody>
          <a:bodyPr wrap="square" lIns="0" tIns="0" rIns="0" bIns="0" rtlCol="0"/>
          <a:lstStyle/>
          <a:p>
            <a:endParaRPr/>
          </a:p>
        </p:txBody>
      </p:sp>
      <p:sp>
        <p:nvSpPr>
          <p:cNvPr id="5" name="object 5"/>
          <p:cNvSpPr/>
          <p:nvPr/>
        </p:nvSpPr>
        <p:spPr>
          <a:xfrm>
            <a:off x="8990368"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83" y="2565158"/>
            <a:ext cx="0" cy="414020"/>
          </a:xfrm>
          <a:custGeom>
            <a:avLst/>
            <a:gdLst/>
            <a:ahLst/>
            <a:cxnLst/>
            <a:rect l="l" t="t" r="r" b="b"/>
            <a:pathLst>
              <a:path h="414019">
                <a:moveTo>
                  <a:pt x="0" y="0"/>
                </a:moveTo>
                <a:lnTo>
                  <a:pt x="0" y="413702"/>
                </a:lnTo>
              </a:path>
            </a:pathLst>
          </a:custGeom>
          <a:ln w="43700">
            <a:solidFill>
              <a:srgbClr val="FFFFFF"/>
            </a:solidFill>
          </a:ln>
        </p:spPr>
        <p:txBody>
          <a:bodyPr wrap="square" lIns="0" tIns="0" rIns="0" bIns="0" rtlCol="0"/>
          <a:lstStyle/>
          <a:p>
            <a:endParaRPr/>
          </a:p>
        </p:txBody>
      </p:sp>
      <p:sp>
        <p:nvSpPr>
          <p:cNvPr id="7" name="object 7"/>
          <p:cNvSpPr/>
          <p:nvPr/>
        </p:nvSpPr>
        <p:spPr>
          <a:xfrm>
            <a:off x="9133074" y="2702242"/>
            <a:ext cx="166370" cy="169545"/>
          </a:xfrm>
          <a:custGeom>
            <a:avLst/>
            <a:gdLst/>
            <a:ahLst/>
            <a:cxnLst/>
            <a:rect l="l" t="t" r="r" b="b"/>
            <a:pathLst>
              <a:path w="166370" h="169544">
                <a:moveTo>
                  <a:pt x="82931" y="0"/>
                </a:moveTo>
                <a:lnTo>
                  <a:pt x="41434" y="9389"/>
                </a:lnTo>
                <a:lnTo>
                  <a:pt x="13047" y="35323"/>
                </a:lnTo>
                <a:lnTo>
                  <a:pt x="367" y="75384"/>
                </a:lnTo>
                <a:lnTo>
                  <a:pt x="0" y="84785"/>
                </a:lnTo>
                <a:lnTo>
                  <a:pt x="367" y="94188"/>
                </a:lnTo>
                <a:lnTo>
                  <a:pt x="13047" y="133996"/>
                </a:lnTo>
                <a:lnTo>
                  <a:pt x="41434" y="159806"/>
                </a:lnTo>
                <a:lnTo>
                  <a:pt x="82931" y="168973"/>
                </a:lnTo>
                <a:lnTo>
                  <a:pt x="92186" y="168602"/>
                </a:lnTo>
                <a:lnTo>
                  <a:pt x="131514" y="155895"/>
                </a:lnTo>
                <a:lnTo>
                  <a:pt x="151674" y="136055"/>
                </a:lnTo>
                <a:lnTo>
                  <a:pt x="75476" y="136055"/>
                </a:lnTo>
                <a:lnTo>
                  <a:pt x="69278" y="134594"/>
                </a:lnTo>
                <a:lnTo>
                  <a:pt x="44729" y="97485"/>
                </a:lnTo>
                <a:lnTo>
                  <a:pt x="44094" y="91224"/>
                </a:lnTo>
                <a:lnTo>
                  <a:pt x="44094" y="78371"/>
                </a:lnTo>
                <a:lnTo>
                  <a:pt x="59334" y="40728"/>
                </a:lnTo>
                <a:lnTo>
                  <a:pt x="75476" y="33235"/>
                </a:lnTo>
                <a:lnTo>
                  <a:pt x="151660" y="33235"/>
                </a:lnTo>
                <a:lnTo>
                  <a:pt x="148629" y="28937"/>
                </a:lnTo>
                <a:lnTo>
                  <a:pt x="117271" y="6045"/>
                </a:lnTo>
                <a:lnTo>
                  <a:pt x="92186" y="376"/>
                </a:lnTo>
                <a:lnTo>
                  <a:pt x="82931" y="0"/>
                </a:lnTo>
                <a:close/>
              </a:path>
              <a:path w="166370" h="169544">
                <a:moveTo>
                  <a:pt x="151660" y="33235"/>
                </a:moveTo>
                <a:lnTo>
                  <a:pt x="90398" y="33235"/>
                </a:lnTo>
                <a:lnTo>
                  <a:pt x="96672" y="34734"/>
                </a:lnTo>
                <a:lnTo>
                  <a:pt x="106807" y="40728"/>
                </a:lnTo>
                <a:lnTo>
                  <a:pt x="122085" y="78371"/>
                </a:lnTo>
                <a:lnTo>
                  <a:pt x="122085" y="91224"/>
                </a:lnTo>
                <a:lnTo>
                  <a:pt x="106807" y="128790"/>
                </a:lnTo>
                <a:lnTo>
                  <a:pt x="90398" y="136055"/>
                </a:lnTo>
                <a:lnTo>
                  <a:pt x="151674" y="136055"/>
                </a:lnTo>
                <a:lnTo>
                  <a:pt x="165833" y="94188"/>
                </a:lnTo>
                <a:lnTo>
                  <a:pt x="166204" y="84785"/>
                </a:lnTo>
                <a:lnTo>
                  <a:pt x="165833" y="75384"/>
                </a:lnTo>
                <a:lnTo>
                  <a:pt x="153131" y="35323"/>
                </a:lnTo>
                <a:lnTo>
                  <a:pt x="151660" y="33235"/>
                </a:lnTo>
                <a:close/>
              </a:path>
            </a:pathLst>
          </a:custGeom>
          <a:solidFill>
            <a:srgbClr val="FFFFFF"/>
          </a:solidFill>
        </p:spPr>
        <p:txBody>
          <a:bodyPr wrap="square" lIns="0" tIns="0" rIns="0" bIns="0" rtlCol="0"/>
          <a:lstStyle/>
          <a:p>
            <a:endParaRPr/>
          </a:p>
        </p:txBody>
      </p:sp>
      <p:sp>
        <p:nvSpPr>
          <p:cNvPr id="8" name="object 8"/>
          <p:cNvSpPr/>
          <p:nvPr/>
        </p:nvSpPr>
        <p:spPr>
          <a:xfrm>
            <a:off x="9314373" y="2651357"/>
            <a:ext cx="69850" cy="103505"/>
          </a:xfrm>
          <a:custGeom>
            <a:avLst/>
            <a:gdLst/>
            <a:ahLst/>
            <a:cxnLst/>
            <a:rect l="l" t="t" r="r" b="b"/>
            <a:pathLst>
              <a:path w="69850" h="103505">
                <a:moveTo>
                  <a:pt x="27020" y="91795"/>
                </a:moveTo>
                <a:lnTo>
                  <a:pt x="12382" y="91795"/>
                </a:lnTo>
                <a:lnTo>
                  <a:pt x="13716" y="93980"/>
                </a:lnTo>
                <a:lnTo>
                  <a:pt x="34353" y="103162"/>
                </a:lnTo>
                <a:lnTo>
                  <a:pt x="41744" y="103162"/>
                </a:lnTo>
                <a:lnTo>
                  <a:pt x="46659" y="102171"/>
                </a:lnTo>
                <a:lnTo>
                  <a:pt x="55079" y="98183"/>
                </a:lnTo>
                <a:lnTo>
                  <a:pt x="58597" y="95478"/>
                </a:lnTo>
                <a:lnTo>
                  <a:pt x="60900" y="92633"/>
                </a:lnTo>
                <a:lnTo>
                  <a:pt x="30683" y="92633"/>
                </a:lnTo>
                <a:lnTo>
                  <a:pt x="27139" y="91859"/>
                </a:lnTo>
                <a:close/>
              </a:path>
              <a:path w="69850" h="103505">
                <a:moveTo>
                  <a:pt x="12090" y="0"/>
                </a:moveTo>
                <a:lnTo>
                  <a:pt x="0" y="0"/>
                </a:lnTo>
                <a:lnTo>
                  <a:pt x="0" y="101612"/>
                </a:lnTo>
                <a:lnTo>
                  <a:pt x="12090" y="101612"/>
                </a:lnTo>
                <a:lnTo>
                  <a:pt x="12090" y="91795"/>
                </a:lnTo>
                <a:lnTo>
                  <a:pt x="27020" y="91795"/>
                </a:lnTo>
                <a:lnTo>
                  <a:pt x="12963" y="75196"/>
                </a:lnTo>
                <a:lnTo>
                  <a:pt x="12090" y="71831"/>
                </a:lnTo>
                <a:lnTo>
                  <a:pt x="11658" y="68364"/>
                </a:lnTo>
                <a:lnTo>
                  <a:pt x="11731" y="60756"/>
                </a:lnTo>
                <a:lnTo>
                  <a:pt x="12077" y="57962"/>
                </a:lnTo>
                <a:lnTo>
                  <a:pt x="26282" y="38011"/>
                </a:lnTo>
                <a:lnTo>
                  <a:pt x="12090" y="38011"/>
                </a:lnTo>
                <a:lnTo>
                  <a:pt x="12090" y="0"/>
                </a:lnTo>
                <a:close/>
              </a:path>
              <a:path w="69850" h="103505">
                <a:moveTo>
                  <a:pt x="60546" y="37007"/>
                </a:moveTo>
                <a:lnTo>
                  <a:pt x="38061" y="37007"/>
                </a:lnTo>
                <a:lnTo>
                  <a:pt x="41440" y="37769"/>
                </a:lnTo>
                <a:lnTo>
                  <a:pt x="47218" y="40805"/>
                </a:lnTo>
                <a:lnTo>
                  <a:pt x="56858" y="68364"/>
                </a:lnTo>
                <a:lnTo>
                  <a:pt x="56540" y="71297"/>
                </a:lnTo>
                <a:lnTo>
                  <a:pt x="55016" y="78117"/>
                </a:lnTo>
                <a:lnTo>
                  <a:pt x="53784" y="81178"/>
                </a:lnTo>
                <a:lnTo>
                  <a:pt x="52069" y="83820"/>
                </a:lnTo>
                <a:lnTo>
                  <a:pt x="50380" y="86487"/>
                </a:lnTo>
                <a:lnTo>
                  <a:pt x="48133" y="88607"/>
                </a:lnTo>
                <a:lnTo>
                  <a:pt x="45339" y="90233"/>
                </a:lnTo>
                <a:lnTo>
                  <a:pt x="42519" y="91833"/>
                </a:lnTo>
                <a:lnTo>
                  <a:pt x="39027" y="92633"/>
                </a:lnTo>
                <a:lnTo>
                  <a:pt x="60900" y="92633"/>
                </a:lnTo>
                <a:lnTo>
                  <a:pt x="64211" y="88544"/>
                </a:lnTo>
                <a:lnTo>
                  <a:pt x="66294" y="84493"/>
                </a:lnTo>
                <a:lnTo>
                  <a:pt x="69037" y="75196"/>
                </a:lnTo>
                <a:lnTo>
                  <a:pt x="69735" y="70256"/>
                </a:lnTo>
                <a:lnTo>
                  <a:pt x="69735" y="59829"/>
                </a:lnTo>
                <a:lnTo>
                  <a:pt x="69024" y="54889"/>
                </a:lnTo>
                <a:lnTo>
                  <a:pt x="66179" y="45593"/>
                </a:lnTo>
                <a:lnTo>
                  <a:pt x="64058" y="41478"/>
                </a:lnTo>
                <a:lnTo>
                  <a:pt x="60546" y="37007"/>
                </a:lnTo>
                <a:close/>
              </a:path>
              <a:path w="69850" h="103505">
                <a:moveTo>
                  <a:pt x="41567" y="26327"/>
                </a:moveTo>
                <a:lnTo>
                  <a:pt x="30734" y="26327"/>
                </a:lnTo>
                <a:lnTo>
                  <a:pt x="26047" y="27266"/>
                </a:lnTo>
                <a:lnTo>
                  <a:pt x="17513" y="30962"/>
                </a:lnTo>
                <a:lnTo>
                  <a:pt x="14376" y="33909"/>
                </a:lnTo>
                <a:lnTo>
                  <a:pt x="12382" y="38011"/>
                </a:lnTo>
                <a:lnTo>
                  <a:pt x="26282" y="38011"/>
                </a:lnTo>
                <a:lnTo>
                  <a:pt x="26619" y="37820"/>
                </a:lnTo>
                <a:lnTo>
                  <a:pt x="30086" y="37007"/>
                </a:lnTo>
                <a:lnTo>
                  <a:pt x="60546" y="37007"/>
                </a:lnTo>
                <a:lnTo>
                  <a:pt x="58470" y="34366"/>
                </a:lnTo>
                <a:lnTo>
                  <a:pt x="54952" y="31559"/>
                </a:lnTo>
                <a:lnTo>
                  <a:pt x="46507" y="27368"/>
                </a:lnTo>
                <a:lnTo>
                  <a:pt x="41567" y="26327"/>
                </a:lnTo>
                <a:close/>
              </a:path>
            </a:pathLst>
          </a:custGeom>
          <a:solidFill>
            <a:srgbClr val="FFFFFF"/>
          </a:solid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0" name="object 1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1" name="object 11"/>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2" name="object 12"/>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3" name="object 13"/>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1" name="object 11"/>
          <p:cNvSpPr txBox="1"/>
          <p:nvPr/>
        </p:nvSpPr>
        <p:spPr>
          <a:xfrm>
            <a:off x="2015539" y="1670401"/>
            <a:ext cx="2384425" cy="255904"/>
          </a:xfrm>
          <a:prstGeom prst="rect">
            <a:avLst/>
          </a:prstGeom>
        </p:spPr>
        <p:txBody>
          <a:bodyPr vert="horz" wrap="square" lIns="0" tIns="0" rIns="0" bIns="0" rtlCol="0">
            <a:spAutoFit/>
          </a:bodyPr>
          <a:lstStyle/>
          <a:p>
            <a:pPr marL="12700">
              <a:lnSpc>
                <a:spcPct val="100000"/>
              </a:lnSpc>
            </a:pPr>
            <a:r>
              <a:rPr sz="1400" spc="40" dirty="0">
                <a:solidFill>
                  <a:srgbClr val="58595B"/>
                </a:solidFill>
                <a:latin typeface="Lucida Sans"/>
                <a:cs typeface="Lucida Sans"/>
              </a:rPr>
              <a:t>We </a:t>
            </a:r>
            <a:r>
              <a:rPr sz="1400" spc="-65" dirty="0">
                <a:solidFill>
                  <a:srgbClr val="58595B"/>
                </a:solidFill>
                <a:latin typeface="Lucida Sans"/>
                <a:cs typeface="Lucida Sans"/>
              </a:rPr>
              <a:t>are </a:t>
            </a:r>
            <a:r>
              <a:rPr sz="1400" spc="-95" dirty="0">
                <a:solidFill>
                  <a:srgbClr val="58595B"/>
                </a:solidFill>
                <a:latin typeface="Lucida Sans"/>
                <a:cs typeface="Lucida Sans"/>
              </a:rPr>
              <a:t>optimisation</a:t>
            </a:r>
            <a:r>
              <a:rPr sz="1400" spc="-315" dirty="0">
                <a:solidFill>
                  <a:srgbClr val="58595B"/>
                </a:solidFill>
                <a:latin typeface="Lucida Sans"/>
                <a:cs typeface="Lucida Sans"/>
              </a:rPr>
              <a:t> </a:t>
            </a:r>
            <a:r>
              <a:rPr sz="1400" spc="-90" dirty="0">
                <a:solidFill>
                  <a:srgbClr val="58595B"/>
                </a:solidFill>
                <a:latin typeface="Lucida Sans"/>
                <a:cs typeface="Lucida Sans"/>
              </a:rPr>
              <a:t>specialists</a:t>
            </a:r>
            <a:endParaRPr sz="1400">
              <a:latin typeface="Lucida Sans"/>
              <a:cs typeface="Lucida Sans"/>
            </a:endParaRPr>
          </a:p>
        </p:txBody>
      </p:sp>
      <p:sp>
        <p:nvSpPr>
          <p:cNvPr id="12" name="object 12"/>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3" name="object 13"/>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4" name="object 14"/>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1" name="object 11"/>
          <p:cNvSpPr txBox="1"/>
          <p:nvPr/>
        </p:nvSpPr>
        <p:spPr>
          <a:xfrm>
            <a:off x="2015539" y="1670401"/>
            <a:ext cx="4450080" cy="937260"/>
          </a:xfrm>
          <a:prstGeom prst="rect">
            <a:avLst/>
          </a:prstGeom>
        </p:spPr>
        <p:txBody>
          <a:bodyPr vert="horz" wrap="square" lIns="0" tIns="0" rIns="0" bIns="0" rtlCol="0">
            <a:spAutoFit/>
          </a:bodyPr>
          <a:lstStyle/>
          <a:p>
            <a:pPr marL="12700">
              <a:lnSpc>
                <a:spcPct val="100000"/>
              </a:lnSpc>
            </a:pPr>
            <a:r>
              <a:rPr sz="1400" spc="40" dirty="0">
                <a:solidFill>
                  <a:srgbClr val="58595B"/>
                </a:solidFill>
                <a:latin typeface="Lucida Sans"/>
                <a:cs typeface="Lucida Sans"/>
              </a:rPr>
              <a:t>We </a:t>
            </a:r>
            <a:r>
              <a:rPr sz="1400" spc="-65" dirty="0">
                <a:solidFill>
                  <a:srgbClr val="58595B"/>
                </a:solidFill>
                <a:latin typeface="Lucida Sans"/>
                <a:cs typeface="Lucida Sans"/>
              </a:rPr>
              <a:t>are </a:t>
            </a:r>
            <a:r>
              <a:rPr sz="1400" spc="-95" dirty="0">
                <a:solidFill>
                  <a:srgbClr val="58595B"/>
                </a:solidFill>
                <a:latin typeface="Lucida Sans"/>
                <a:cs typeface="Lucida Sans"/>
              </a:rPr>
              <a:t>optimisation</a:t>
            </a:r>
            <a:r>
              <a:rPr sz="1400" spc="-315" dirty="0">
                <a:solidFill>
                  <a:srgbClr val="58595B"/>
                </a:solidFill>
                <a:latin typeface="Lucida Sans"/>
                <a:cs typeface="Lucida Sans"/>
              </a:rPr>
              <a:t> </a:t>
            </a:r>
            <a:r>
              <a:rPr sz="1400" spc="-90" dirty="0">
                <a:solidFill>
                  <a:srgbClr val="58595B"/>
                </a:solidFill>
                <a:latin typeface="Lucida Sans"/>
                <a:cs typeface="Lucida Sans"/>
              </a:rPr>
              <a:t>specialists</a:t>
            </a:r>
            <a:endParaRPr sz="1400">
              <a:latin typeface="Lucida Sans"/>
              <a:cs typeface="Lucida Sans"/>
            </a:endParaRPr>
          </a:p>
          <a:p>
            <a:pPr marL="12700" marR="5080">
              <a:lnSpc>
                <a:spcPts val="1600"/>
              </a:lnSpc>
              <a:spcBef>
                <a:spcPts val="605"/>
              </a:spcBef>
            </a:pPr>
            <a:r>
              <a:rPr sz="1400" spc="-80" dirty="0">
                <a:solidFill>
                  <a:srgbClr val="58595B"/>
                </a:solidFill>
                <a:latin typeface="Arial"/>
                <a:cs typeface="Arial"/>
              </a:rPr>
              <a:t>By </a:t>
            </a:r>
            <a:r>
              <a:rPr sz="1400" spc="-20" dirty="0">
                <a:solidFill>
                  <a:srgbClr val="58595B"/>
                </a:solidFill>
                <a:latin typeface="Arial"/>
                <a:cs typeface="Arial"/>
              </a:rPr>
              <a:t>reducing </a:t>
            </a:r>
            <a:r>
              <a:rPr sz="1400" spc="-30" dirty="0">
                <a:solidFill>
                  <a:srgbClr val="58595B"/>
                </a:solidFill>
                <a:latin typeface="Arial"/>
                <a:cs typeface="Arial"/>
              </a:rPr>
              <a:t>administration, </a:t>
            </a:r>
            <a:r>
              <a:rPr sz="1400" spc="-20" dirty="0">
                <a:solidFill>
                  <a:srgbClr val="58595B"/>
                </a:solidFill>
                <a:latin typeface="Arial"/>
                <a:cs typeface="Arial"/>
              </a:rPr>
              <a:t>automating </a:t>
            </a:r>
            <a:r>
              <a:rPr sz="1400" spc="-30" dirty="0">
                <a:solidFill>
                  <a:srgbClr val="58595B"/>
                </a:solidFill>
                <a:latin typeface="Arial"/>
                <a:cs typeface="Arial"/>
              </a:rPr>
              <a:t>compliance </a:t>
            </a:r>
            <a:r>
              <a:rPr sz="1400" spc="-20" dirty="0">
                <a:solidFill>
                  <a:srgbClr val="58595B"/>
                </a:solidFill>
                <a:latin typeface="Arial"/>
                <a:cs typeface="Arial"/>
              </a:rPr>
              <a:t>and  simplifying</a:t>
            </a:r>
            <a:r>
              <a:rPr sz="1400" spc="-100" dirty="0">
                <a:solidFill>
                  <a:srgbClr val="58595B"/>
                </a:solidFill>
                <a:latin typeface="Arial"/>
                <a:cs typeface="Arial"/>
              </a:rPr>
              <a:t> </a:t>
            </a:r>
            <a:r>
              <a:rPr sz="1400" spc="-30" dirty="0">
                <a:solidFill>
                  <a:srgbClr val="58595B"/>
                </a:solidFill>
                <a:latin typeface="Arial"/>
                <a:cs typeface="Arial"/>
              </a:rPr>
              <a:t>workflows</a:t>
            </a:r>
            <a:r>
              <a:rPr sz="1400" spc="-100" dirty="0">
                <a:solidFill>
                  <a:srgbClr val="58595B"/>
                </a:solidFill>
                <a:latin typeface="Arial"/>
                <a:cs typeface="Arial"/>
              </a:rPr>
              <a:t> </a:t>
            </a:r>
            <a:r>
              <a:rPr sz="1400" spc="-35" dirty="0">
                <a:solidFill>
                  <a:srgbClr val="58595B"/>
                </a:solidFill>
                <a:latin typeface="Arial"/>
                <a:cs typeface="Arial"/>
              </a:rPr>
              <a:t>we</a:t>
            </a:r>
            <a:r>
              <a:rPr sz="1400" spc="-100" dirty="0">
                <a:solidFill>
                  <a:srgbClr val="58595B"/>
                </a:solidFill>
                <a:latin typeface="Arial"/>
                <a:cs typeface="Arial"/>
              </a:rPr>
              <a:t> </a:t>
            </a:r>
            <a:r>
              <a:rPr sz="1400" spc="-40" dirty="0">
                <a:solidFill>
                  <a:srgbClr val="58595B"/>
                </a:solidFill>
                <a:latin typeface="Arial"/>
                <a:cs typeface="Arial"/>
              </a:rPr>
              <a:t>create</a:t>
            </a:r>
            <a:r>
              <a:rPr sz="1400" spc="-100" dirty="0">
                <a:solidFill>
                  <a:srgbClr val="58595B"/>
                </a:solidFill>
                <a:latin typeface="Arial"/>
                <a:cs typeface="Arial"/>
              </a:rPr>
              <a:t> </a:t>
            </a:r>
            <a:r>
              <a:rPr sz="1400" spc="-45" dirty="0">
                <a:solidFill>
                  <a:srgbClr val="58595B"/>
                </a:solidFill>
                <a:latin typeface="Arial"/>
                <a:cs typeface="Arial"/>
              </a:rPr>
              <a:t>clear</a:t>
            </a:r>
            <a:r>
              <a:rPr sz="1400" spc="-100" dirty="0">
                <a:solidFill>
                  <a:srgbClr val="58595B"/>
                </a:solidFill>
                <a:latin typeface="Arial"/>
                <a:cs typeface="Arial"/>
              </a:rPr>
              <a:t> </a:t>
            </a:r>
            <a:r>
              <a:rPr sz="1400" spc="-45" dirty="0">
                <a:solidFill>
                  <a:srgbClr val="58595B"/>
                </a:solidFill>
                <a:latin typeface="Arial"/>
                <a:cs typeface="Arial"/>
              </a:rPr>
              <a:t>headspace</a:t>
            </a:r>
            <a:r>
              <a:rPr sz="1400" spc="-100" dirty="0">
                <a:solidFill>
                  <a:srgbClr val="58595B"/>
                </a:solidFill>
                <a:latin typeface="Arial"/>
                <a:cs typeface="Arial"/>
              </a:rPr>
              <a:t> </a:t>
            </a:r>
            <a:r>
              <a:rPr sz="1400" spc="-10" dirty="0">
                <a:solidFill>
                  <a:srgbClr val="58595B"/>
                </a:solidFill>
                <a:latin typeface="Arial"/>
                <a:cs typeface="Arial"/>
              </a:rPr>
              <a:t>that</a:t>
            </a:r>
            <a:r>
              <a:rPr sz="1400" spc="-100" dirty="0">
                <a:solidFill>
                  <a:srgbClr val="58595B"/>
                </a:solidFill>
                <a:latin typeface="Arial"/>
                <a:cs typeface="Arial"/>
              </a:rPr>
              <a:t> </a:t>
            </a:r>
            <a:r>
              <a:rPr sz="1400" spc="-40" dirty="0">
                <a:solidFill>
                  <a:srgbClr val="58595B"/>
                </a:solidFill>
                <a:latin typeface="Arial"/>
                <a:cs typeface="Arial"/>
              </a:rPr>
              <a:t>drives  </a:t>
            </a:r>
            <a:r>
              <a:rPr sz="1400" spc="10" dirty="0">
                <a:solidFill>
                  <a:srgbClr val="58595B"/>
                </a:solidFill>
                <a:latin typeface="Arial"/>
                <a:cs typeface="Arial"/>
              </a:rPr>
              <a:t>better</a:t>
            </a:r>
            <a:r>
              <a:rPr sz="1400" spc="-160" dirty="0">
                <a:solidFill>
                  <a:srgbClr val="58595B"/>
                </a:solidFill>
                <a:latin typeface="Arial"/>
                <a:cs typeface="Arial"/>
              </a:rPr>
              <a:t> </a:t>
            </a:r>
            <a:r>
              <a:rPr sz="1400" spc="-30" dirty="0">
                <a:solidFill>
                  <a:srgbClr val="58595B"/>
                </a:solidFill>
                <a:latin typeface="Arial"/>
                <a:cs typeface="Arial"/>
              </a:rPr>
              <a:t>performance.</a:t>
            </a:r>
            <a:endParaRPr sz="1400">
              <a:latin typeface="Arial"/>
              <a:cs typeface="Arial"/>
            </a:endParaRPr>
          </a:p>
        </p:txBody>
      </p:sp>
      <p:sp>
        <p:nvSpPr>
          <p:cNvPr id="12" name="object 12"/>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3" name="object 13"/>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4" name="object 14"/>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6" name="object 16"/>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1" name="object 11"/>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2" name="object 12"/>
          <p:cNvSpPr txBox="1"/>
          <p:nvPr/>
        </p:nvSpPr>
        <p:spPr>
          <a:xfrm>
            <a:off x="2015539" y="1670401"/>
            <a:ext cx="4450080" cy="9372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 </a:t>
            </a:r>
            <a:r>
              <a:rPr sz="1400" spc="-65" dirty="0">
                <a:solidFill>
                  <a:srgbClr val="E2E3E4"/>
                </a:solidFill>
                <a:latin typeface="Lucida Sans"/>
                <a:cs typeface="Lucida Sans"/>
              </a:rPr>
              <a:t>are </a:t>
            </a:r>
            <a:r>
              <a:rPr sz="1400" spc="-95" dirty="0">
                <a:solidFill>
                  <a:srgbClr val="E2E3E4"/>
                </a:solidFill>
                <a:latin typeface="Lucida Sans"/>
                <a:cs typeface="Lucida Sans"/>
              </a:rPr>
              <a:t>optimisation</a:t>
            </a:r>
            <a:r>
              <a:rPr sz="1400" spc="-315" dirty="0">
                <a:solidFill>
                  <a:srgbClr val="E2E3E4"/>
                </a:solidFill>
                <a:latin typeface="Lucida Sans"/>
                <a:cs typeface="Lucida Sans"/>
              </a:rPr>
              <a:t> </a:t>
            </a:r>
            <a:r>
              <a:rPr sz="1400" spc="-90" dirty="0">
                <a:solidFill>
                  <a:srgbClr val="E2E3E4"/>
                </a:solidFill>
                <a:latin typeface="Lucida Sans"/>
                <a:cs typeface="Lucida Sans"/>
              </a:rPr>
              <a:t>specialists</a:t>
            </a:r>
            <a:endParaRPr sz="1400">
              <a:latin typeface="Lucida Sans"/>
              <a:cs typeface="Lucida Sans"/>
            </a:endParaRPr>
          </a:p>
          <a:p>
            <a:pPr marL="12700" marR="5080">
              <a:lnSpc>
                <a:spcPts val="1600"/>
              </a:lnSpc>
              <a:spcBef>
                <a:spcPts val="605"/>
              </a:spcBef>
            </a:pPr>
            <a:r>
              <a:rPr sz="1400" spc="-80" dirty="0">
                <a:solidFill>
                  <a:srgbClr val="E2E3E4"/>
                </a:solidFill>
                <a:latin typeface="Arial"/>
                <a:cs typeface="Arial"/>
              </a:rPr>
              <a:t>By </a:t>
            </a:r>
            <a:r>
              <a:rPr sz="1400" spc="-20" dirty="0">
                <a:solidFill>
                  <a:srgbClr val="E2E3E4"/>
                </a:solidFill>
                <a:latin typeface="Arial"/>
                <a:cs typeface="Arial"/>
              </a:rPr>
              <a:t>reducing </a:t>
            </a:r>
            <a:r>
              <a:rPr sz="1400" spc="-30" dirty="0">
                <a:solidFill>
                  <a:srgbClr val="E2E3E4"/>
                </a:solidFill>
                <a:latin typeface="Arial"/>
                <a:cs typeface="Arial"/>
              </a:rPr>
              <a:t>administration, </a:t>
            </a:r>
            <a:r>
              <a:rPr sz="1400" spc="-20" dirty="0">
                <a:solidFill>
                  <a:srgbClr val="E2E3E4"/>
                </a:solidFill>
                <a:latin typeface="Arial"/>
                <a:cs typeface="Arial"/>
              </a:rPr>
              <a:t>automating </a:t>
            </a:r>
            <a:r>
              <a:rPr sz="1400" spc="-30" dirty="0">
                <a:solidFill>
                  <a:srgbClr val="E2E3E4"/>
                </a:solidFill>
                <a:latin typeface="Arial"/>
                <a:cs typeface="Arial"/>
              </a:rPr>
              <a:t>compliance </a:t>
            </a:r>
            <a:r>
              <a:rPr sz="1400" spc="-20" dirty="0">
                <a:solidFill>
                  <a:srgbClr val="E2E3E4"/>
                </a:solidFill>
                <a:latin typeface="Arial"/>
                <a:cs typeface="Arial"/>
              </a:rPr>
              <a:t>and  simplifying</a:t>
            </a:r>
            <a:r>
              <a:rPr sz="1400" spc="-100" dirty="0">
                <a:solidFill>
                  <a:srgbClr val="E2E3E4"/>
                </a:solidFill>
                <a:latin typeface="Arial"/>
                <a:cs typeface="Arial"/>
              </a:rPr>
              <a:t> </a:t>
            </a:r>
            <a:r>
              <a:rPr sz="1400" spc="-30" dirty="0">
                <a:solidFill>
                  <a:srgbClr val="E2E3E4"/>
                </a:solidFill>
                <a:latin typeface="Arial"/>
                <a:cs typeface="Arial"/>
              </a:rPr>
              <a:t>workflows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spc="-45" dirty="0">
                <a:solidFill>
                  <a:srgbClr val="E2E3E4"/>
                </a:solidFill>
                <a:latin typeface="Arial"/>
                <a:cs typeface="Arial"/>
              </a:rPr>
              <a:t>clear</a:t>
            </a:r>
            <a:r>
              <a:rPr sz="1400" spc="-100" dirty="0">
                <a:solidFill>
                  <a:srgbClr val="E2E3E4"/>
                </a:solidFill>
                <a:latin typeface="Arial"/>
                <a:cs typeface="Arial"/>
              </a:rPr>
              <a:t> </a:t>
            </a:r>
            <a:r>
              <a:rPr sz="1400" spc="-45" dirty="0">
                <a:solidFill>
                  <a:srgbClr val="E2E3E4"/>
                </a:solidFill>
                <a:latin typeface="Arial"/>
                <a:cs typeface="Arial"/>
              </a:rPr>
              <a:t>headspace</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40" dirty="0">
                <a:solidFill>
                  <a:srgbClr val="E2E3E4"/>
                </a:solidFill>
                <a:latin typeface="Arial"/>
                <a:cs typeface="Arial"/>
              </a:rPr>
              <a:t>drives  </a:t>
            </a:r>
            <a:r>
              <a:rPr sz="1400" spc="10" dirty="0">
                <a:solidFill>
                  <a:srgbClr val="E2E3E4"/>
                </a:solidFill>
                <a:latin typeface="Arial"/>
                <a:cs typeface="Arial"/>
              </a:rPr>
              <a:t>better</a:t>
            </a:r>
            <a:r>
              <a:rPr sz="1400" spc="-160" dirty="0">
                <a:solidFill>
                  <a:srgbClr val="E2E3E4"/>
                </a:solidFill>
                <a:latin typeface="Arial"/>
                <a:cs typeface="Arial"/>
              </a:rPr>
              <a:t> </a:t>
            </a:r>
            <a:r>
              <a:rPr sz="1400" spc="-30" dirty="0">
                <a:solidFill>
                  <a:srgbClr val="E2E3E4"/>
                </a:solidFill>
                <a:latin typeface="Arial"/>
                <a:cs typeface="Arial"/>
              </a:rPr>
              <a:t>performance.</a:t>
            </a:r>
            <a:endParaRPr sz="1400">
              <a:latin typeface="Arial"/>
              <a:cs typeface="Arial"/>
            </a:endParaRPr>
          </a:p>
        </p:txBody>
      </p:sp>
      <p:sp>
        <p:nvSpPr>
          <p:cNvPr id="13" name="object 13"/>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4" name="object 14"/>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5" name="object 15"/>
          <p:cNvSpPr txBox="1"/>
          <p:nvPr/>
        </p:nvSpPr>
        <p:spPr>
          <a:xfrm>
            <a:off x="347300" y="1670401"/>
            <a:ext cx="681990" cy="255904"/>
          </a:xfrm>
          <a:prstGeom prst="rect">
            <a:avLst/>
          </a:prstGeom>
        </p:spPr>
        <p:txBody>
          <a:bodyPr vert="horz" wrap="square" lIns="0" tIns="0" rIns="0" bIns="0" rtlCol="0">
            <a:spAutoFit/>
          </a:bodyPr>
          <a:lstStyle/>
          <a:p>
            <a:pPr marL="12700">
              <a:lnSpc>
                <a:spcPct val="100000"/>
              </a:lnSpc>
            </a:pPr>
            <a:r>
              <a:rPr sz="1400" spc="-95" dirty="0">
                <a:solidFill>
                  <a:srgbClr val="D71920"/>
                </a:solidFill>
                <a:latin typeface="Lucida Sans"/>
                <a:cs typeface="Lucida Sans"/>
              </a:rPr>
              <a:t>optimise</a:t>
            </a:r>
            <a:endParaRPr sz="1400">
              <a:latin typeface="Lucida Sans"/>
              <a:cs typeface="Lucida Sans"/>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7" name="object 17"/>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1" name="object 11"/>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347300" y="1670401"/>
            <a:ext cx="681990" cy="255904"/>
          </a:xfrm>
          <a:prstGeom prst="rect">
            <a:avLst/>
          </a:prstGeom>
        </p:spPr>
        <p:txBody>
          <a:bodyPr vert="horz" wrap="square" lIns="0" tIns="0" rIns="0" bIns="0" rtlCol="0">
            <a:spAutoFit/>
          </a:bodyPr>
          <a:lstStyle/>
          <a:p>
            <a:pPr marL="12700">
              <a:lnSpc>
                <a:spcPct val="100000"/>
              </a:lnSpc>
            </a:pPr>
            <a:r>
              <a:rPr sz="1400" spc="-95" dirty="0">
                <a:solidFill>
                  <a:srgbClr val="D71920"/>
                </a:solidFill>
                <a:latin typeface="Lucida Sans"/>
                <a:cs typeface="Lucida Sans"/>
              </a:rPr>
              <a:t>optimise</a:t>
            </a:r>
            <a:endParaRPr sz="1400">
              <a:latin typeface="Lucida Sans"/>
              <a:cs typeface="Lucida Sans"/>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4" name="object 14"/>
          <p:cNvSpPr txBox="1"/>
          <p:nvPr/>
        </p:nvSpPr>
        <p:spPr>
          <a:xfrm>
            <a:off x="2015539" y="2975651"/>
            <a:ext cx="3210560" cy="255904"/>
          </a:xfrm>
          <a:prstGeom prst="rect">
            <a:avLst/>
          </a:prstGeom>
        </p:spPr>
        <p:txBody>
          <a:bodyPr vert="horz" wrap="square" lIns="0" tIns="0" rIns="0" bIns="0" rtlCol="0">
            <a:spAutoFit/>
          </a:bodyPr>
          <a:lstStyle/>
          <a:p>
            <a:pPr marL="12700">
              <a:lnSpc>
                <a:spcPct val="100000"/>
              </a:lnSpc>
            </a:pPr>
            <a:r>
              <a:rPr sz="1400" spc="40" dirty="0">
                <a:solidFill>
                  <a:srgbClr val="58595B"/>
                </a:solidFill>
                <a:latin typeface="Lucida Sans"/>
                <a:cs typeface="Lucida Sans"/>
              </a:rPr>
              <a:t>We</a:t>
            </a:r>
            <a:r>
              <a:rPr sz="1400" spc="-120" dirty="0">
                <a:solidFill>
                  <a:srgbClr val="58595B"/>
                </a:solidFill>
                <a:latin typeface="Lucida Sans"/>
                <a:cs typeface="Lucida Sans"/>
              </a:rPr>
              <a:t> </a:t>
            </a:r>
            <a:r>
              <a:rPr sz="1400" spc="-90" dirty="0">
                <a:solidFill>
                  <a:srgbClr val="58595B"/>
                </a:solidFill>
                <a:latin typeface="Lucida Sans"/>
                <a:cs typeface="Lucida Sans"/>
              </a:rPr>
              <a:t>will</a:t>
            </a:r>
            <a:r>
              <a:rPr sz="1400" spc="-135" dirty="0">
                <a:solidFill>
                  <a:srgbClr val="58595B"/>
                </a:solidFill>
                <a:latin typeface="Lucida Sans"/>
                <a:cs typeface="Lucida Sans"/>
              </a:rPr>
              <a:t> </a:t>
            </a:r>
            <a:r>
              <a:rPr sz="1400" spc="-75" dirty="0">
                <a:solidFill>
                  <a:srgbClr val="58595B"/>
                </a:solidFill>
                <a:latin typeface="Lucida Sans"/>
                <a:cs typeface="Lucida Sans"/>
              </a:rPr>
              <a:t>navigate</a:t>
            </a:r>
            <a:r>
              <a:rPr sz="1400" spc="-135" dirty="0">
                <a:solidFill>
                  <a:srgbClr val="58595B"/>
                </a:solidFill>
                <a:latin typeface="Lucida Sans"/>
                <a:cs typeface="Lucida Sans"/>
              </a:rPr>
              <a:t> </a:t>
            </a:r>
            <a:r>
              <a:rPr sz="1400" spc="-75" dirty="0">
                <a:solidFill>
                  <a:srgbClr val="58595B"/>
                </a:solidFill>
                <a:latin typeface="Lucida Sans"/>
                <a:cs typeface="Lucida Sans"/>
              </a:rPr>
              <a:t>with</a:t>
            </a:r>
            <a:r>
              <a:rPr sz="1400" spc="-135" dirty="0">
                <a:solidFill>
                  <a:srgbClr val="58595B"/>
                </a:solidFill>
                <a:latin typeface="Lucida Sans"/>
                <a:cs typeface="Lucida Sans"/>
              </a:rPr>
              <a:t> </a:t>
            </a:r>
            <a:r>
              <a:rPr sz="1400" spc="-70" dirty="0">
                <a:solidFill>
                  <a:srgbClr val="58595B"/>
                </a:solidFill>
                <a:latin typeface="Lucida Sans"/>
                <a:cs typeface="Lucida Sans"/>
              </a:rPr>
              <a:t>productivity</a:t>
            </a:r>
            <a:r>
              <a:rPr sz="1400" spc="-135" dirty="0">
                <a:solidFill>
                  <a:srgbClr val="58595B"/>
                </a:solidFill>
                <a:latin typeface="Lucida Sans"/>
                <a:cs typeface="Lucida Sans"/>
              </a:rPr>
              <a:t> </a:t>
            </a:r>
            <a:r>
              <a:rPr sz="1400" spc="-100" dirty="0">
                <a:solidFill>
                  <a:srgbClr val="58595B"/>
                </a:solidFill>
                <a:latin typeface="Lucida Sans"/>
                <a:cs typeface="Lucida Sans"/>
              </a:rPr>
              <a:t>in</a:t>
            </a:r>
            <a:r>
              <a:rPr sz="1400" spc="-135" dirty="0">
                <a:solidFill>
                  <a:srgbClr val="58595B"/>
                </a:solidFill>
                <a:latin typeface="Lucida Sans"/>
                <a:cs typeface="Lucida Sans"/>
              </a:rPr>
              <a:t> </a:t>
            </a:r>
            <a:r>
              <a:rPr sz="1400" spc="-114" dirty="0">
                <a:solidFill>
                  <a:srgbClr val="58595B"/>
                </a:solidFill>
                <a:latin typeface="Lucida Sans"/>
                <a:cs typeface="Lucida Sans"/>
              </a:rPr>
              <a:t>mind</a:t>
            </a:r>
            <a:endParaRPr sz="1400">
              <a:latin typeface="Lucida Sans"/>
              <a:cs typeface="Lucida Sans"/>
            </a:endParaRPr>
          </a:p>
        </p:txBody>
      </p:sp>
      <p:sp>
        <p:nvSpPr>
          <p:cNvPr id="15" name="object 15"/>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6" name="object 16"/>
          <p:cNvSpPr txBox="1"/>
          <p:nvPr/>
        </p:nvSpPr>
        <p:spPr>
          <a:xfrm>
            <a:off x="2015539" y="1670401"/>
            <a:ext cx="4450080" cy="9372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 </a:t>
            </a:r>
            <a:r>
              <a:rPr sz="1400" spc="-65" dirty="0">
                <a:solidFill>
                  <a:srgbClr val="E2E3E4"/>
                </a:solidFill>
                <a:latin typeface="Lucida Sans"/>
                <a:cs typeface="Lucida Sans"/>
              </a:rPr>
              <a:t>are </a:t>
            </a:r>
            <a:r>
              <a:rPr sz="1400" spc="-95" dirty="0">
                <a:solidFill>
                  <a:srgbClr val="E2E3E4"/>
                </a:solidFill>
                <a:latin typeface="Lucida Sans"/>
                <a:cs typeface="Lucida Sans"/>
              </a:rPr>
              <a:t>optimisation</a:t>
            </a:r>
            <a:r>
              <a:rPr sz="1400" spc="-315" dirty="0">
                <a:solidFill>
                  <a:srgbClr val="E2E3E4"/>
                </a:solidFill>
                <a:latin typeface="Lucida Sans"/>
                <a:cs typeface="Lucida Sans"/>
              </a:rPr>
              <a:t> </a:t>
            </a:r>
            <a:r>
              <a:rPr sz="1400" spc="-90" dirty="0">
                <a:solidFill>
                  <a:srgbClr val="E2E3E4"/>
                </a:solidFill>
                <a:latin typeface="Lucida Sans"/>
                <a:cs typeface="Lucida Sans"/>
              </a:rPr>
              <a:t>specialists</a:t>
            </a:r>
            <a:endParaRPr sz="1400">
              <a:latin typeface="Lucida Sans"/>
              <a:cs typeface="Lucida Sans"/>
            </a:endParaRPr>
          </a:p>
          <a:p>
            <a:pPr marL="12700" marR="5080">
              <a:lnSpc>
                <a:spcPts val="1600"/>
              </a:lnSpc>
              <a:spcBef>
                <a:spcPts val="605"/>
              </a:spcBef>
            </a:pPr>
            <a:r>
              <a:rPr sz="1400" spc="-80" dirty="0">
                <a:solidFill>
                  <a:srgbClr val="E2E3E4"/>
                </a:solidFill>
                <a:latin typeface="Arial"/>
                <a:cs typeface="Arial"/>
              </a:rPr>
              <a:t>By </a:t>
            </a:r>
            <a:r>
              <a:rPr sz="1400" spc="-20" dirty="0">
                <a:solidFill>
                  <a:srgbClr val="E2E3E4"/>
                </a:solidFill>
                <a:latin typeface="Arial"/>
                <a:cs typeface="Arial"/>
              </a:rPr>
              <a:t>reducing </a:t>
            </a:r>
            <a:r>
              <a:rPr sz="1400" spc="-30" dirty="0">
                <a:solidFill>
                  <a:srgbClr val="E2E3E4"/>
                </a:solidFill>
                <a:latin typeface="Arial"/>
                <a:cs typeface="Arial"/>
              </a:rPr>
              <a:t>administration, </a:t>
            </a:r>
            <a:r>
              <a:rPr sz="1400" spc="-20" dirty="0">
                <a:solidFill>
                  <a:srgbClr val="E2E3E4"/>
                </a:solidFill>
                <a:latin typeface="Arial"/>
                <a:cs typeface="Arial"/>
              </a:rPr>
              <a:t>automating </a:t>
            </a:r>
            <a:r>
              <a:rPr sz="1400" spc="-30" dirty="0">
                <a:solidFill>
                  <a:srgbClr val="E2E3E4"/>
                </a:solidFill>
                <a:latin typeface="Arial"/>
                <a:cs typeface="Arial"/>
              </a:rPr>
              <a:t>compliance </a:t>
            </a:r>
            <a:r>
              <a:rPr sz="1400" spc="-20" dirty="0">
                <a:solidFill>
                  <a:srgbClr val="E2E3E4"/>
                </a:solidFill>
                <a:latin typeface="Arial"/>
                <a:cs typeface="Arial"/>
              </a:rPr>
              <a:t>and  simplifying</a:t>
            </a:r>
            <a:r>
              <a:rPr sz="1400" spc="-100" dirty="0">
                <a:solidFill>
                  <a:srgbClr val="E2E3E4"/>
                </a:solidFill>
                <a:latin typeface="Arial"/>
                <a:cs typeface="Arial"/>
              </a:rPr>
              <a:t> </a:t>
            </a:r>
            <a:r>
              <a:rPr sz="1400" spc="-30" dirty="0">
                <a:solidFill>
                  <a:srgbClr val="E2E3E4"/>
                </a:solidFill>
                <a:latin typeface="Arial"/>
                <a:cs typeface="Arial"/>
              </a:rPr>
              <a:t>workflows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spc="-45" dirty="0">
                <a:solidFill>
                  <a:srgbClr val="E2E3E4"/>
                </a:solidFill>
                <a:latin typeface="Arial"/>
                <a:cs typeface="Arial"/>
              </a:rPr>
              <a:t>clear</a:t>
            </a:r>
            <a:r>
              <a:rPr sz="1400" spc="-100" dirty="0">
                <a:solidFill>
                  <a:srgbClr val="E2E3E4"/>
                </a:solidFill>
                <a:latin typeface="Arial"/>
                <a:cs typeface="Arial"/>
              </a:rPr>
              <a:t> </a:t>
            </a:r>
            <a:r>
              <a:rPr sz="1400" spc="-45" dirty="0">
                <a:solidFill>
                  <a:srgbClr val="E2E3E4"/>
                </a:solidFill>
                <a:latin typeface="Arial"/>
                <a:cs typeface="Arial"/>
              </a:rPr>
              <a:t>headspace</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40" dirty="0">
                <a:solidFill>
                  <a:srgbClr val="E2E3E4"/>
                </a:solidFill>
                <a:latin typeface="Arial"/>
                <a:cs typeface="Arial"/>
              </a:rPr>
              <a:t>drives  </a:t>
            </a:r>
            <a:r>
              <a:rPr sz="1400" spc="10" dirty="0">
                <a:solidFill>
                  <a:srgbClr val="E2E3E4"/>
                </a:solidFill>
                <a:latin typeface="Arial"/>
                <a:cs typeface="Arial"/>
              </a:rPr>
              <a:t>better</a:t>
            </a:r>
            <a:r>
              <a:rPr sz="1400" spc="-160" dirty="0">
                <a:solidFill>
                  <a:srgbClr val="E2E3E4"/>
                </a:solidFill>
                <a:latin typeface="Arial"/>
                <a:cs typeface="Arial"/>
              </a:rPr>
              <a:t> </a:t>
            </a:r>
            <a:r>
              <a:rPr sz="1400" spc="-30" dirty="0">
                <a:solidFill>
                  <a:srgbClr val="E2E3E4"/>
                </a:solidFill>
                <a:latin typeface="Arial"/>
                <a:cs typeface="Arial"/>
              </a:rPr>
              <a:t>performance.</a:t>
            </a:r>
            <a:endParaRPr sz="1400">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1" name="object 11"/>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2" name="object 12"/>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347300" y="1670401"/>
            <a:ext cx="681990" cy="255904"/>
          </a:xfrm>
          <a:prstGeom prst="rect">
            <a:avLst/>
          </a:prstGeom>
        </p:spPr>
        <p:txBody>
          <a:bodyPr vert="horz" wrap="square" lIns="0" tIns="0" rIns="0" bIns="0" rtlCol="0">
            <a:spAutoFit/>
          </a:bodyPr>
          <a:lstStyle/>
          <a:p>
            <a:pPr marL="12700">
              <a:lnSpc>
                <a:spcPct val="100000"/>
              </a:lnSpc>
            </a:pPr>
            <a:r>
              <a:rPr sz="1400" spc="-95" dirty="0">
                <a:solidFill>
                  <a:srgbClr val="D71920"/>
                </a:solidFill>
                <a:latin typeface="Lucida Sans"/>
                <a:cs typeface="Lucida Sans"/>
              </a:rPr>
              <a:t>optimise</a:t>
            </a:r>
            <a:endParaRPr sz="1400">
              <a:latin typeface="Lucida Sans"/>
              <a:cs typeface="Lucida Sans"/>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4" name="object 14"/>
          <p:cNvSpPr txBox="1"/>
          <p:nvPr/>
        </p:nvSpPr>
        <p:spPr>
          <a:xfrm>
            <a:off x="2015539" y="2975651"/>
            <a:ext cx="4165600" cy="937260"/>
          </a:xfrm>
          <a:prstGeom prst="rect">
            <a:avLst/>
          </a:prstGeom>
        </p:spPr>
        <p:txBody>
          <a:bodyPr vert="horz" wrap="square" lIns="0" tIns="0" rIns="0" bIns="0" rtlCol="0">
            <a:spAutoFit/>
          </a:bodyPr>
          <a:lstStyle/>
          <a:p>
            <a:pPr marL="12700">
              <a:lnSpc>
                <a:spcPct val="100000"/>
              </a:lnSpc>
            </a:pPr>
            <a:r>
              <a:rPr sz="1400" spc="40" dirty="0">
                <a:solidFill>
                  <a:srgbClr val="58595B"/>
                </a:solidFill>
                <a:latin typeface="Lucida Sans"/>
                <a:cs typeface="Lucida Sans"/>
              </a:rPr>
              <a:t>We</a:t>
            </a:r>
            <a:r>
              <a:rPr sz="1400" spc="-120" dirty="0">
                <a:solidFill>
                  <a:srgbClr val="58595B"/>
                </a:solidFill>
                <a:latin typeface="Lucida Sans"/>
                <a:cs typeface="Lucida Sans"/>
              </a:rPr>
              <a:t> </a:t>
            </a:r>
            <a:r>
              <a:rPr sz="1400" spc="-90" dirty="0">
                <a:solidFill>
                  <a:srgbClr val="58595B"/>
                </a:solidFill>
                <a:latin typeface="Lucida Sans"/>
                <a:cs typeface="Lucida Sans"/>
              </a:rPr>
              <a:t>will</a:t>
            </a:r>
            <a:r>
              <a:rPr sz="1400" spc="-135" dirty="0">
                <a:solidFill>
                  <a:srgbClr val="58595B"/>
                </a:solidFill>
                <a:latin typeface="Lucida Sans"/>
                <a:cs typeface="Lucida Sans"/>
              </a:rPr>
              <a:t> </a:t>
            </a:r>
            <a:r>
              <a:rPr sz="1400" spc="-75" dirty="0">
                <a:solidFill>
                  <a:srgbClr val="58595B"/>
                </a:solidFill>
                <a:latin typeface="Lucida Sans"/>
                <a:cs typeface="Lucida Sans"/>
              </a:rPr>
              <a:t>navigate</a:t>
            </a:r>
            <a:r>
              <a:rPr sz="1400" spc="-135" dirty="0">
                <a:solidFill>
                  <a:srgbClr val="58595B"/>
                </a:solidFill>
                <a:latin typeface="Lucida Sans"/>
                <a:cs typeface="Lucida Sans"/>
              </a:rPr>
              <a:t> </a:t>
            </a:r>
            <a:r>
              <a:rPr sz="1400" spc="-75" dirty="0">
                <a:solidFill>
                  <a:srgbClr val="58595B"/>
                </a:solidFill>
                <a:latin typeface="Lucida Sans"/>
                <a:cs typeface="Lucida Sans"/>
              </a:rPr>
              <a:t>with</a:t>
            </a:r>
            <a:r>
              <a:rPr sz="1400" spc="-135" dirty="0">
                <a:solidFill>
                  <a:srgbClr val="58595B"/>
                </a:solidFill>
                <a:latin typeface="Lucida Sans"/>
                <a:cs typeface="Lucida Sans"/>
              </a:rPr>
              <a:t> </a:t>
            </a:r>
            <a:r>
              <a:rPr sz="1400" spc="-70" dirty="0">
                <a:solidFill>
                  <a:srgbClr val="58595B"/>
                </a:solidFill>
                <a:latin typeface="Lucida Sans"/>
                <a:cs typeface="Lucida Sans"/>
              </a:rPr>
              <a:t>productivity</a:t>
            </a:r>
            <a:r>
              <a:rPr sz="1400" spc="-135" dirty="0">
                <a:solidFill>
                  <a:srgbClr val="58595B"/>
                </a:solidFill>
                <a:latin typeface="Lucida Sans"/>
                <a:cs typeface="Lucida Sans"/>
              </a:rPr>
              <a:t> </a:t>
            </a:r>
            <a:r>
              <a:rPr sz="1400" spc="-100" dirty="0">
                <a:solidFill>
                  <a:srgbClr val="58595B"/>
                </a:solidFill>
                <a:latin typeface="Lucida Sans"/>
                <a:cs typeface="Lucida Sans"/>
              </a:rPr>
              <a:t>in</a:t>
            </a:r>
            <a:r>
              <a:rPr sz="1400" spc="-135" dirty="0">
                <a:solidFill>
                  <a:srgbClr val="58595B"/>
                </a:solidFill>
                <a:latin typeface="Lucida Sans"/>
                <a:cs typeface="Lucida Sans"/>
              </a:rPr>
              <a:t> </a:t>
            </a:r>
            <a:r>
              <a:rPr sz="1400" spc="-114" dirty="0">
                <a:solidFill>
                  <a:srgbClr val="58595B"/>
                </a:solidFill>
                <a:latin typeface="Lucida Sans"/>
                <a:cs typeface="Lucida Sans"/>
              </a:rPr>
              <a:t>mind</a:t>
            </a:r>
            <a:endParaRPr sz="1400">
              <a:latin typeface="Lucida Sans"/>
              <a:cs typeface="Lucida Sans"/>
            </a:endParaRPr>
          </a:p>
          <a:p>
            <a:pPr marL="12700" marR="5080">
              <a:lnSpc>
                <a:spcPts val="1600"/>
              </a:lnSpc>
              <a:spcBef>
                <a:spcPts val="605"/>
              </a:spcBef>
            </a:pPr>
            <a:r>
              <a:rPr sz="1400" dirty="0">
                <a:solidFill>
                  <a:srgbClr val="58595B"/>
                </a:solidFill>
                <a:latin typeface="Arial"/>
                <a:cs typeface="Arial"/>
              </a:rPr>
              <a:t>Our </a:t>
            </a:r>
            <a:r>
              <a:rPr sz="1400" spc="-30" dirty="0">
                <a:solidFill>
                  <a:srgbClr val="58595B"/>
                </a:solidFill>
                <a:latin typeface="Arial"/>
                <a:cs typeface="Arial"/>
              </a:rPr>
              <a:t>management </a:t>
            </a:r>
            <a:r>
              <a:rPr sz="1400" spc="-35" dirty="0">
                <a:solidFill>
                  <a:srgbClr val="58595B"/>
                </a:solidFill>
                <a:latin typeface="Arial"/>
                <a:cs typeface="Arial"/>
              </a:rPr>
              <a:t>strategies </a:t>
            </a:r>
            <a:r>
              <a:rPr sz="1400" spc="-30" dirty="0">
                <a:solidFill>
                  <a:srgbClr val="58595B"/>
                </a:solidFill>
                <a:latin typeface="Arial"/>
                <a:cs typeface="Arial"/>
              </a:rPr>
              <a:t>enable you </a:t>
            </a:r>
            <a:r>
              <a:rPr sz="1400" spc="35" dirty="0">
                <a:solidFill>
                  <a:srgbClr val="58595B"/>
                </a:solidFill>
                <a:latin typeface="Arial"/>
                <a:cs typeface="Arial"/>
              </a:rPr>
              <a:t>to </a:t>
            </a:r>
            <a:r>
              <a:rPr sz="1400" dirty="0">
                <a:solidFill>
                  <a:srgbClr val="58595B"/>
                </a:solidFill>
                <a:latin typeface="Arial"/>
                <a:cs typeface="Arial"/>
              </a:rPr>
              <a:t>direct </a:t>
            </a:r>
            <a:r>
              <a:rPr sz="1400" spc="-35" dirty="0">
                <a:solidFill>
                  <a:srgbClr val="58595B"/>
                </a:solidFill>
                <a:latin typeface="Arial"/>
                <a:cs typeface="Arial"/>
              </a:rPr>
              <a:t>your  </a:t>
            </a:r>
            <a:r>
              <a:rPr sz="1400" spc="-40" dirty="0">
                <a:solidFill>
                  <a:srgbClr val="58595B"/>
                </a:solidFill>
                <a:latin typeface="Arial"/>
                <a:cs typeface="Arial"/>
              </a:rPr>
              <a:t>focus</a:t>
            </a:r>
            <a:r>
              <a:rPr sz="1400" spc="-95" dirty="0">
                <a:solidFill>
                  <a:srgbClr val="58595B"/>
                </a:solidFill>
                <a:latin typeface="Arial"/>
                <a:cs typeface="Arial"/>
              </a:rPr>
              <a:t> </a:t>
            </a:r>
            <a:r>
              <a:rPr sz="1400" spc="5" dirty="0">
                <a:solidFill>
                  <a:srgbClr val="58595B"/>
                </a:solidFill>
                <a:latin typeface="Arial"/>
                <a:cs typeface="Arial"/>
              </a:rPr>
              <a:t>on</a:t>
            </a:r>
            <a:r>
              <a:rPr sz="1400" spc="-95" dirty="0">
                <a:solidFill>
                  <a:srgbClr val="58595B"/>
                </a:solidFill>
                <a:latin typeface="Arial"/>
                <a:cs typeface="Arial"/>
              </a:rPr>
              <a:t> </a:t>
            </a:r>
            <a:r>
              <a:rPr sz="1400" dirty="0">
                <a:solidFill>
                  <a:srgbClr val="58595B"/>
                </a:solidFill>
                <a:latin typeface="Arial"/>
                <a:cs typeface="Arial"/>
              </a:rPr>
              <a:t>the</a:t>
            </a:r>
            <a:r>
              <a:rPr sz="1400" spc="-95" dirty="0">
                <a:solidFill>
                  <a:srgbClr val="58595B"/>
                </a:solidFill>
                <a:latin typeface="Arial"/>
                <a:cs typeface="Arial"/>
              </a:rPr>
              <a:t> </a:t>
            </a:r>
            <a:r>
              <a:rPr sz="1400" spc="-30" dirty="0">
                <a:solidFill>
                  <a:srgbClr val="58595B"/>
                </a:solidFill>
                <a:latin typeface="Arial"/>
                <a:cs typeface="Arial"/>
              </a:rPr>
              <a:t>work</a:t>
            </a:r>
            <a:r>
              <a:rPr sz="1400" spc="-95" dirty="0">
                <a:solidFill>
                  <a:srgbClr val="58595B"/>
                </a:solidFill>
                <a:latin typeface="Arial"/>
                <a:cs typeface="Arial"/>
              </a:rPr>
              <a:t> </a:t>
            </a:r>
            <a:r>
              <a:rPr sz="1400" spc="-10" dirty="0">
                <a:solidFill>
                  <a:srgbClr val="58595B"/>
                </a:solidFill>
                <a:latin typeface="Arial"/>
                <a:cs typeface="Arial"/>
              </a:rPr>
              <a:t>that</a:t>
            </a:r>
            <a:r>
              <a:rPr sz="1400" spc="-95" dirty="0">
                <a:solidFill>
                  <a:srgbClr val="58595B"/>
                </a:solidFill>
                <a:latin typeface="Arial"/>
                <a:cs typeface="Arial"/>
              </a:rPr>
              <a:t> </a:t>
            </a:r>
            <a:r>
              <a:rPr sz="1400" spc="-40" dirty="0">
                <a:solidFill>
                  <a:srgbClr val="58595B"/>
                </a:solidFill>
                <a:latin typeface="Arial"/>
                <a:cs typeface="Arial"/>
              </a:rPr>
              <a:t>delivers</a:t>
            </a:r>
            <a:r>
              <a:rPr sz="1400" spc="-95" dirty="0">
                <a:solidFill>
                  <a:srgbClr val="58595B"/>
                </a:solidFill>
                <a:latin typeface="Arial"/>
                <a:cs typeface="Arial"/>
              </a:rPr>
              <a:t> </a:t>
            </a:r>
            <a:r>
              <a:rPr sz="1400" spc="-35" dirty="0">
                <a:solidFill>
                  <a:srgbClr val="58595B"/>
                </a:solidFill>
                <a:latin typeface="Arial"/>
                <a:cs typeface="Arial"/>
              </a:rPr>
              <a:t>income,</a:t>
            </a:r>
            <a:r>
              <a:rPr sz="1400" spc="-95" dirty="0">
                <a:solidFill>
                  <a:srgbClr val="58595B"/>
                </a:solidFill>
                <a:latin typeface="Arial"/>
                <a:cs typeface="Arial"/>
              </a:rPr>
              <a:t> </a:t>
            </a:r>
            <a:r>
              <a:rPr sz="1400" spc="-10" dirty="0">
                <a:solidFill>
                  <a:srgbClr val="58595B"/>
                </a:solidFill>
                <a:latin typeface="Arial"/>
                <a:cs typeface="Arial"/>
              </a:rPr>
              <a:t>multiplying</a:t>
            </a:r>
            <a:r>
              <a:rPr sz="1400" spc="-95" dirty="0">
                <a:solidFill>
                  <a:srgbClr val="58595B"/>
                </a:solidFill>
                <a:latin typeface="Arial"/>
                <a:cs typeface="Arial"/>
              </a:rPr>
              <a:t> </a:t>
            </a:r>
            <a:r>
              <a:rPr sz="1400" spc="-35" dirty="0">
                <a:solidFill>
                  <a:srgbClr val="58595B"/>
                </a:solidFill>
                <a:latin typeface="Arial"/>
                <a:cs typeface="Arial"/>
              </a:rPr>
              <a:t>your  </a:t>
            </a:r>
            <a:r>
              <a:rPr sz="1400" spc="-5" dirty="0">
                <a:solidFill>
                  <a:srgbClr val="58595B"/>
                </a:solidFill>
                <a:latin typeface="Arial"/>
                <a:cs typeface="Arial"/>
              </a:rPr>
              <a:t>productivity </a:t>
            </a:r>
            <a:r>
              <a:rPr sz="1400" spc="-20" dirty="0">
                <a:solidFill>
                  <a:srgbClr val="58595B"/>
                </a:solidFill>
                <a:latin typeface="Arial"/>
                <a:cs typeface="Arial"/>
              </a:rPr>
              <a:t>and</a:t>
            </a:r>
            <a:r>
              <a:rPr sz="1400" spc="-254" dirty="0">
                <a:solidFill>
                  <a:srgbClr val="58595B"/>
                </a:solidFill>
                <a:latin typeface="Arial"/>
                <a:cs typeface="Arial"/>
              </a:rPr>
              <a:t> </a:t>
            </a:r>
            <a:r>
              <a:rPr sz="1400" spc="-15" dirty="0">
                <a:solidFill>
                  <a:srgbClr val="58595B"/>
                </a:solidFill>
                <a:latin typeface="Arial"/>
                <a:cs typeface="Arial"/>
              </a:rPr>
              <a:t>profitability.</a:t>
            </a:r>
            <a:endParaRPr sz="1400">
              <a:latin typeface="Arial"/>
              <a:cs typeface="Arial"/>
            </a:endParaRPr>
          </a:p>
        </p:txBody>
      </p:sp>
      <p:sp>
        <p:nvSpPr>
          <p:cNvPr id="15" name="object 15"/>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6" name="object 16"/>
          <p:cNvSpPr txBox="1"/>
          <p:nvPr/>
        </p:nvSpPr>
        <p:spPr>
          <a:xfrm>
            <a:off x="2015539" y="1670401"/>
            <a:ext cx="4450080" cy="9372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 </a:t>
            </a:r>
            <a:r>
              <a:rPr sz="1400" spc="-65" dirty="0">
                <a:solidFill>
                  <a:srgbClr val="E2E3E4"/>
                </a:solidFill>
                <a:latin typeface="Lucida Sans"/>
                <a:cs typeface="Lucida Sans"/>
              </a:rPr>
              <a:t>are </a:t>
            </a:r>
            <a:r>
              <a:rPr sz="1400" spc="-95" dirty="0">
                <a:solidFill>
                  <a:srgbClr val="E2E3E4"/>
                </a:solidFill>
                <a:latin typeface="Lucida Sans"/>
                <a:cs typeface="Lucida Sans"/>
              </a:rPr>
              <a:t>optimisation</a:t>
            </a:r>
            <a:r>
              <a:rPr sz="1400" spc="-315" dirty="0">
                <a:solidFill>
                  <a:srgbClr val="E2E3E4"/>
                </a:solidFill>
                <a:latin typeface="Lucida Sans"/>
                <a:cs typeface="Lucida Sans"/>
              </a:rPr>
              <a:t> </a:t>
            </a:r>
            <a:r>
              <a:rPr sz="1400" spc="-90" dirty="0">
                <a:solidFill>
                  <a:srgbClr val="E2E3E4"/>
                </a:solidFill>
                <a:latin typeface="Lucida Sans"/>
                <a:cs typeface="Lucida Sans"/>
              </a:rPr>
              <a:t>specialists</a:t>
            </a:r>
            <a:endParaRPr sz="1400">
              <a:latin typeface="Lucida Sans"/>
              <a:cs typeface="Lucida Sans"/>
            </a:endParaRPr>
          </a:p>
          <a:p>
            <a:pPr marL="12700" marR="5080">
              <a:lnSpc>
                <a:spcPts val="1600"/>
              </a:lnSpc>
              <a:spcBef>
                <a:spcPts val="605"/>
              </a:spcBef>
            </a:pPr>
            <a:r>
              <a:rPr sz="1400" spc="-80" dirty="0">
                <a:solidFill>
                  <a:srgbClr val="E2E3E4"/>
                </a:solidFill>
                <a:latin typeface="Arial"/>
                <a:cs typeface="Arial"/>
              </a:rPr>
              <a:t>By </a:t>
            </a:r>
            <a:r>
              <a:rPr sz="1400" spc="-20" dirty="0">
                <a:solidFill>
                  <a:srgbClr val="E2E3E4"/>
                </a:solidFill>
                <a:latin typeface="Arial"/>
                <a:cs typeface="Arial"/>
              </a:rPr>
              <a:t>reducing </a:t>
            </a:r>
            <a:r>
              <a:rPr sz="1400" spc="-30" dirty="0">
                <a:solidFill>
                  <a:srgbClr val="E2E3E4"/>
                </a:solidFill>
                <a:latin typeface="Arial"/>
                <a:cs typeface="Arial"/>
              </a:rPr>
              <a:t>administration, </a:t>
            </a:r>
            <a:r>
              <a:rPr sz="1400" spc="-20" dirty="0">
                <a:solidFill>
                  <a:srgbClr val="E2E3E4"/>
                </a:solidFill>
                <a:latin typeface="Arial"/>
                <a:cs typeface="Arial"/>
              </a:rPr>
              <a:t>automating </a:t>
            </a:r>
            <a:r>
              <a:rPr sz="1400" spc="-30" dirty="0">
                <a:solidFill>
                  <a:srgbClr val="E2E3E4"/>
                </a:solidFill>
                <a:latin typeface="Arial"/>
                <a:cs typeface="Arial"/>
              </a:rPr>
              <a:t>compliance </a:t>
            </a:r>
            <a:r>
              <a:rPr sz="1400" spc="-20" dirty="0">
                <a:solidFill>
                  <a:srgbClr val="E2E3E4"/>
                </a:solidFill>
                <a:latin typeface="Arial"/>
                <a:cs typeface="Arial"/>
              </a:rPr>
              <a:t>and  simplifying</a:t>
            </a:r>
            <a:r>
              <a:rPr sz="1400" spc="-100" dirty="0">
                <a:solidFill>
                  <a:srgbClr val="E2E3E4"/>
                </a:solidFill>
                <a:latin typeface="Arial"/>
                <a:cs typeface="Arial"/>
              </a:rPr>
              <a:t> </a:t>
            </a:r>
            <a:r>
              <a:rPr sz="1400" spc="-30" dirty="0">
                <a:solidFill>
                  <a:srgbClr val="E2E3E4"/>
                </a:solidFill>
                <a:latin typeface="Arial"/>
                <a:cs typeface="Arial"/>
              </a:rPr>
              <a:t>workflows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spc="-45" dirty="0">
                <a:solidFill>
                  <a:srgbClr val="E2E3E4"/>
                </a:solidFill>
                <a:latin typeface="Arial"/>
                <a:cs typeface="Arial"/>
              </a:rPr>
              <a:t>clear</a:t>
            </a:r>
            <a:r>
              <a:rPr sz="1400" spc="-100" dirty="0">
                <a:solidFill>
                  <a:srgbClr val="E2E3E4"/>
                </a:solidFill>
                <a:latin typeface="Arial"/>
                <a:cs typeface="Arial"/>
              </a:rPr>
              <a:t> </a:t>
            </a:r>
            <a:r>
              <a:rPr sz="1400" spc="-45" dirty="0">
                <a:solidFill>
                  <a:srgbClr val="E2E3E4"/>
                </a:solidFill>
                <a:latin typeface="Arial"/>
                <a:cs typeface="Arial"/>
              </a:rPr>
              <a:t>headspace</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40" dirty="0">
                <a:solidFill>
                  <a:srgbClr val="E2E3E4"/>
                </a:solidFill>
                <a:latin typeface="Arial"/>
                <a:cs typeface="Arial"/>
              </a:rPr>
              <a:t>drives  </a:t>
            </a:r>
            <a:r>
              <a:rPr sz="1400" spc="10" dirty="0">
                <a:solidFill>
                  <a:srgbClr val="E2E3E4"/>
                </a:solidFill>
                <a:latin typeface="Arial"/>
                <a:cs typeface="Arial"/>
              </a:rPr>
              <a:t>better</a:t>
            </a:r>
            <a:r>
              <a:rPr sz="1400" spc="-160" dirty="0">
                <a:solidFill>
                  <a:srgbClr val="E2E3E4"/>
                </a:solidFill>
                <a:latin typeface="Arial"/>
                <a:cs typeface="Arial"/>
              </a:rPr>
              <a:t> </a:t>
            </a:r>
            <a:r>
              <a:rPr sz="1400" spc="-30" dirty="0">
                <a:solidFill>
                  <a:srgbClr val="E2E3E4"/>
                </a:solidFill>
                <a:latin typeface="Arial"/>
                <a:cs typeface="Arial"/>
              </a:rPr>
              <a:t>performance.</a:t>
            </a:r>
            <a:endParaRPr sz="1400">
              <a:latin typeface="Arial"/>
              <a:cs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0" name="object 10"/>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1" name="object 11"/>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2" name="object 12"/>
          <p:cNvSpPr txBox="1"/>
          <p:nvPr/>
        </p:nvSpPr>
        <p:spPr>
          <a:xfrm>
            <a:off x="347300" y="2975651"/>
            <a:ext cx="67119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navigate</a:t>
            </a:r>
            <a:endParaRPr sz="1400">
              <a:latin typeface="Lucida Sans"/>
              <a:cs typeface="Lucida Sans"/>
            </a:endParaRPr>
          </a:p>
        </p:txBody>
      </p:sp>
      <p:sp>
        <p:nvSpPr>
          <p:cNvPr id="13" name="object 13"/>
          <p:cNvSpPr txBox="1"/>
          <p:nvPr/>
        </p:nvSpPr>
        <p:spPr>
          <a:xfrm>
            <a:off x="2015539" y="1670401"/>
            <a:ext cx="4450080" cy="9372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 </a:t>
            </a:r>
            <a:r>
              <a:rPr sz="1400" spc="-65" dirty="0">
                <a:solidFill>
                  <a:srgbClr val="E2E3E4"/>
                </a:solidFill>
                <a:latin typeface="Lucida Sans"/>
                <a:cs typeface="Lucida Sans"/>
              </a:rPr>
              <a:t>are </a:t>
            </a:r>
            <a:r>
              <a:rPr sz="1400" spc="-95" dirty="0">
                <a:solidFill>
                  <a:srgbClr val="E2E3E4"/>
                </a:solidFill>
                <a:latin typeface="Lucida Sans"/>
                <a:cs typeface="Lucida Sans"/>
              </a:rPr>
              <a:t>optimisation</a:t>
            </a:r>
            <a:r>
              <a:rPr sz="1400" spc="-315" dirty="0">
                <a:solidFill>
                  <a:srgbClr val="E2E3E4"/>
                </a:solidFill>
                <a:latin typeface="Lucida Sans"/>
                <a:cs typeface="Lucida Sans"/>
              </a:rPr>
              <a:t> </a:t>
            </a:r>
            <a:r>
              <a:rPr sz="1400" spc="-90" dirty="0">
                <a:solidFill>
                  <a:srgbClr val="E2E3E4"/>
                </a:solidFill>
                <a:latin typeface="Lucida Sans"/>
                <a:cs typeface="Lucida Sans"/>
              </a:rPr>
              <a:t>specialists</a:t>
            </a:r>
            <a:endParaRPr sz="1400">
              <a:latin typeface="Lucida Sans"/>
              <a:cs typeface="Lucida Sans"/>
            </a:endParaRPr>
          </a:p>
          <a:p>
            <a:pPr marL="12700" marR="5080">
              <a:lnSpc>
                <a:spcPts val="1600"/>
              </a:lnSpc>
              <a:spcBef>
                <a:spcPts val="605"/>
              </a:spcBef>
            </a:pPr>
            <a:r>
              <a:rPr sz="1400" spc="-80" dirty="0">
                <a:solidFill>
                  <a:srgbClr val="E2E3E4"/>
                </a:solidFill>
                <a:latin typeface="Arial"/>
                <a:cs typeface="Arial"/>
              </a:rPr>
              <a:t>By </a:t>
            </a:r>
            <a:r>
              <a:rPr sz="1400" spc="-20" dirty="0">
                <a:solidFill>
                  <a:srgbClr val="E2E3E4"/>
                </a:solidFill>
                <a:latin typeface="Arial"/>
                <a:cs typeface="Arial"/>
              </a:rPr>
              <a:t>reducing </a:t>
            </a:r>
            <a:r>
              <a:rPr sz="1400" spc="-30" dirty="0">
                <a:solidFill>
                  <a:srgbClr val="E2E3E4"/>
                </a:solidFill>
                <a:latin typeface="Arial"/>
                <a:cs typeface="Arial"/>
              </a:rPr>
              <a:t>administration, </a:t>
            </a:r>
            <a:r>
              <a:rPr sz="1400" spc="-20" dirty="0">
                <a:solidFill>
                  <a:srgbClr val="E2E3E4"/>
                </a:solidFill>
                <a:latin typeface="Arial"/>
                <a:cs typeface="Arial"/>
              </a:rPr>
              <a:t>automating </a:t>
            </a:r>
            <a:r>
              <a:rPr sz="1400" spc="-30" dirty="0">
                <a:solidFill>
                  <a:srgbClr val="E2E3E4"/>
                </a:solidFill>
                <a:latin typeface="Arial"/>
                <a:cs typeface="Arial"/>
              </a:rPr>
              <a:t>compliance </a:t>
            </a:r>
            <a:r>
              <a:rPr sz="1400" spc="-20" dirty="0">
                <a:solidFill>
                  <a:srgbClr val="E2E3E4"/>
                </a:solidFill>
                <a:latin typeface="Arial"/>
                <a:cs typeface="Arial"/>
              </a:rPr>
              <a:t>and  simplifying</a:t>
            </a:r>
            <a:r>
              <a:rPr sz="1400" spc="-100" dirty="0">
                <a:solidFill>
                  <a:srgbClr val="E2E3E4"/>
                </a:solidFill>
                <a:latin typeface="Arial"/>
                <a:cs typeface="Arial"/>
              </a:rPr>
              <a:t> </a:t>
            </a:r>
            <a:r>
              <a:rPr sz="1400" spc="-30" dirty="0">
                <a:solidFill>
                  <a:srgbClr val="E2E3E4"/>
                </a:solidFill>
                <a:latin typeface="Arial"/>
                <a:cs typeface="Arial"/>
              </a:rPr>
              <a:t>workflows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spc="-45" dirty="0">
                <a:solidFill>
                  <a:srgbClr val="E2E3E4"/>
                </a:solidFill>
                <a:latin typeface="Arial"/>
                <a:cs typeface="Arial"/>
              </a:rPr>
              <a:t>clear</a:t>
            </a:r>
            <a:r>
              <a:rPr sz="1400" spc="-100" dirty="0">
                <a:solidFill>
                  <a:srgbClr val="E2E3E4"/>
                </a:solidFill>
                <a:latin typeface="Arial"/>
                <a:cs typeface="Arial"/>
              </a:rPr>
              <a:t> </a:t>
            </a:r>
            <a:r>
              <a:rPr sz="1400" spc="-45" dirty="0">
                <a:solidFill>
                  <a:srgbClr val="E2E3E4"/>
                </a:solidFill>
                <a:latin typeface="Arial"/>
                <a:cs typeface="Arial"/>
              </a:rPr>
              <a:t>headspace</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40" dirty="0">
                <a:solidFill>
                  <a:srgbClr val="E2E3E4"/>
                </a:solidFill>
                <a:latin typeface="Arial"/>
                <a:cs typeface="Arial"/>
              </a:rPr>
              <a:t>drives  </a:t>
            </a:r>
            <a:r>
              <a:rPr sz="1400" spc="10" dirty="0">
                <a:solidFill>
                  <a:srgbClr val="E2E3E4"/>
                </a:solidFill>
                <a:latin typeface="Arial"/>
                <a:cs typeface="Arial"/>
              </a:rPr>
              <a:t>better</a:t>
            </a:r>
            <a:r>
              <a:rPr sz="1400" spc="-160" dirty="0">
                <a:solidFill>
                  <a:srgbClr val="E2E3E4"/>
                </a:solidFill>
                <a:latin typeface="Arial"/>
                <a:cs typeface="Arial"/>
              </a:rPr>
              <a:t> </a:t>
            </a:r>
            <a:r>
              <a:rPr sz="1400" spc="-30" dirty="0">
                <a:solidFill>
                  <a:srgbClr val="E2E3E4"/>
                </a:solidFill>
                <a:latin typeface="Arial"/>
                <a:cs typeface="Arial"/>
              </a:rPr>
              <a:t>performance.</a:t>
            </a:r>
            <a:endParaRPr sz="1400">
              <a:latin typeface="Arial"/>
              <a:cs typeface="Arial"/>
            </a:endParaRPr>
          </a:p>
        </p:txBody>
      </p:sp>
      <p:sp>
        <p:nvSpPr>
          <p:cNvPr id="14" name="object 14"/>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5" name="object 15"/>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6" name="object 16"/>
          <p:cNvSpPr txBox="1"/>
          <p:nvPr/>
        </p:nvSpPr>
        <p:spPr>
          <a:xfrm>
            <a:off x="347300" y="1670401"/>
            <a:ext cx="681990" cy="255904"/>
          </a:xfrm>
          <a:prstGeom prst="rect">
            <a:avLst/>
          </a:prstGeom>
        </p:spPr>
        <p:txBody>
          <a:bodyPr vert="horz" wrap="square" lIns="0" tIns="0" rIns="0" bIns="0" rtlCol="0">
            <a:spAutoFit/>
          </a:bodyPr>
          <a:lstStyle/>
          <a:p>
            <a:pPr marL="12700">
              <a:lnSpc>
                <a:spcPct val="100000"/>
              </a:lnSpc>
            </a:pPr>
            <a:r>
              <a:rPr sz="1400" spc="-95" dirty="0">
                <a:solidFill>
                  <a:srgbClr val="D71920"/>
                </a:solidFill>
                <a:latin typeface="Lucida Sans"/>
                <a:cs typeface="Lucida Sans"/>
              </a:rPr>
              <a:t>optimise</a:t>
            </a:r>
            <a:endParaRPr sz="1400">
              <a:latin typeface="Lucida Sans"/>
              <a:cs typeface="Lucida Sans"/>
            </a:endParaRPr>
          </a:p>
        </p:txBody>
      </p:sp>
      <p:sp>
        <p:nvSpPr>
          <p:cNvPr id="18" name="object 18"/>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9" name="object 19"/>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7" name="object 17"/>
          <p:cNvSpPr txBox="1"/>
          <p:nvPr/>
        </p:nvSpPr>
        <p:spPr>
          <a:xfrm>
            <a:off x="2015539" y="2975651"/>
            <a:ext cx="4165600" cy="9372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20" dirty="0">
                <a:solidFill>
                  <a:srgbClr val="E2E3E4"/>
                </a:solidFill>
                <a:latin typeface="Lucida Sans"/>
                <a:cs typeface="Lucida Sans"/>
              </a:rPr>
              <a:t> </a:t>
            </a:r>
            <a:r>
              <a:rPr sz="1400" spc="-90" dirty="0">
                <a:solidFill>
                  <a:srgbClr val="E2E3E4"/>
                </a:solidFill>
                <a:latin typeface="Lucida Sans"/>
                <a:cs typeface="Lucida Sans"/>
              </a:rPr>
              <a:t>will</a:t>
            </a:r>
            <a:r>
              <a:rPr sz="1400" spc="-135" dirty="0">
                <a:solidFill>
                  <a:srgbClr val="E2E3E4"/>
                </a:solidFill>
                <a:latin typeface="Lucida Sans"/>
                <a:cs typeface="Lucida Sans"/>
              </a:rPr>
              <a:t> </a:t>
            </a:r>
            <a:r>
              <a:rPr sz="1400" spc="-75" dirty="0">
                <a:solidFill>
                  <a:srgbClr val="E2E3E4"/>
                </a:solidFill>
                <a:latin typeface="Lucida Sans"/>
                <a:cs typeface="Lucida Sans"/>
              </a:rPr>
              <a:t>navigate</a:t>
            </a:r>
            <a:r>
              <a:rPr sz="1400" spc="-135" dirty="0">
                <a:solidFill>
                  <a:srgbClr val="E2E3E4"/>
                </a:solidFill>
                <a:latin typeface="Lucida Sans"/>
                <a:cs typeface="Lucida Sans"/>
              </a:rPr>
              <a:t> </a:t>
            </a:r>
            <a:r>
              <a:rPr sz="1400" spc="-75" dirty="0">
                <a:solidFill>
                  <a:srgbClr val="E2E3E4"/>
                </a:solidFill>
                <a:latin typeface="Lucida Sans"/>
                <a:cs typeface="Lucida Sans"/>
              </a:rPr>
              <a:t>with</a:t>
            </a:r>
            <a:r>
              <a:rPr sz="1400" spc="-135" dirty="0">
                <a:solidFill>
                  <a:srgbClr val="E2E3E4"/>
                </a:solidFill>
                <a:latin typeface="Lucida Sans"/>
                <a:cs typeface="Lucida Sans"/>
              </a:rPr>
              <a:t> </a:t>
            </a:r>
            <a:r>
              <a:rPr sz="1400" spc="-70" dirty="0">
                <a:solidFill>
                  <a:srgbClr val="E2E3E4"/>
                </a:solidFill>
                <a:latin typeface="Lucida Sans"/>
                <a:cs typeface="Lucida Sans"/>
              </a:rPr>
              <a:t>productivity</a:t>
            </a:r>
            <a:r>
              <a:rPr sz="1400" spc="-135" dirty="0">
                <a:solidFill>
                  <a:srgbClr val="E2E3E4"/>
                </a:solidFill>
                <a:latin typeface="Lucida Sans"/>
                <a:cs typeface="Lucida Sans"/>
              </a:rPr>
              <a:t> </a:t>
            </a:r>
            <a:r>
              <a:rPr sz="1400" spc="-100" dirty="0">
                <a:solidFill>
                  <a:srgbClr val="E2E3E4"/>
                </a:solidFill>
                <a:latin typeface="Lucida Sans"/>
                <a:cs typeface="Lucida Sans"/>
              </a:rPr>
              <a:t>in</a:t>
            </a:r>
            <a:r>
              <a:rPr sz="1400" spc="-135" dirty="0">
                <a:solidFill>
                  <a:srgbClr val="E2E3E4"/>
                </a:solidFill>
                <a:latin typeface="Lucida Sans"/>
                <a:cs typeface="Lucida Sans"/>
              </a:rPr>
              <a:t> </a:t>
            </a:r>
            <a:r>
              <a:rPr sz="1400" spc="-114" dirty="0">
                <a:solidFill>
                  <a:srgbClr val="E2E3E4"/>
                </a:solidFill>
                <a:latin typeface="Lucida Sans"/>
                <a:cs typeface="Lucida Sans"/>
              </a:rPr>
              <a:t>mind</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 </a:t>
            </a:r>
            <a:r>
              <a:rPr sz="1400" spc="-30" dirty="0">
                <a:solidFill>
                  <a:srgbClr val="E2E3E4"/>
                </a:solidFill>
                <a:latin typeface="Arial"/>
                <a:cs typeface="Arial"/>
              </a:rPr>
              <a:t>management </a:t>
            </a:r>
            <a:r>
              <a:rPr sz="1400" spc="-35" dirty="0">
                <a:solidFill>
                  <a:srgbClr val="E2E3E4"/>
                </a:solidFill>
                <a:latin typeface="Arial"/>
                <a:cs typeface="Arial"/>
              </a:rPr>
              <a:t>strategies </a:t>
            </a:r>
            <a:r>
              <a:rPr sz="1400" spc="-30" dirty="0">
                <a:solidFill>
                  <a:srgbClr val="E2E3E4"/>
                </a:solidFill>
                <a:latin typeface="Arial"/>
                <a:cs typeface="Arial"/>
              </a:rPr>
              <a:t>enable you </a:t>
            </a:r>
            <a:r>
              <a:rPr sz="1400" spc="35" dirty="0">
                <a:solidFill>
                  <a:srgbClr val="E2E3E4"/>
                </a:solidFill>
                <a:latin typeface="Arial"/>
                <a:cs typeface="Arial"/>
              </a:rPr>
              <a:t>to </a:t>
            </a:r>
            <a:r>
              <a:rPr sz="1400" dirty="0">
                <a:solidFill>
                  <a:srgbClr val="E2E3E4"/>
                </a:solidFill>
                <a:latin typeface="Arial"/>
                <a:cs typeface="Arial"/>
              </a:rPr>
              <a:t>direct </a:t>
            </a:r>
            <a:r>
              <a:rPr sz="1400" spc="-35" dirty="0">
                <a:solidFill>
                  <a:srgbClr val="E2E3E4"/>
                </a:solidFill>
                <a:latin typeface="Arial"/>
                <a:cs typeface="Arial"/>
              </a:rPr>
              <a:t>your  </a:t>
            </a:r>
            <a:r>
              <a:rPr sz="1400" spc="-40" dirty="0">
                <a:solidFill>
                  <a:srgbClr val="E2E3E4"/>
                </a:solidFill>
                <a:latin typeface="Arial"/>
                <a:cs typeface="Arial"/>
              </a:rPr>
              <a:t>focus</a:t>
            </a:r>
            <a:r>
              <a:rPr sz="1400" spc="-95" dirty="0">
                <a:solidFill>
                  <a:srgbClr val="E2E3E4"/>
                </a:solidFill>
                <a:latin typeface="Arial"/>
                <a:cs typeface="Arial"/>
              </a:rPr>
              <a:t> </a:t>
            </a:r>
            <a:r>
              <a:rPr sz="1400" spc="5" dirty="0">
                <a:solidFill>
                  <a:srgbClr val="E2E3E4"/>
                </a:solidFill>
                <a:latin typeface="Arial"/>
                <a:cs typeface="Arial"/>
              </a:rPr>
              <a:t>on</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30" dirty="0">
                <a:solidFill>
                  <a:srgbClr val="E2E3E4"/>
                </a:solidFill>
                <a:latin typeface="Arial"/>
                <a:cs typeface="Arial"/>
              </a:rPr>
              <a:t>work</a:t>
            </a:r>
            <a:r>
              <a:rPr sz="1400" spc="-95" dirty="0">
                <a:solidFill>
                  <a:srgbClr val="E2E3E4"/>
                </a:solidFill>
                <a:latin typeface="Arial"/>
                <a:cs typeface="Arial"/>
              </a:rPr>
              <a:t> </a:t>
            </a:r>
            <a:r>
              <a:rPr sz="1400" spc="-10" dirty="0">
                <a:solidFill>
                  <a:srgbClr val="E2E3E4"/>
                </a:solidFill>
                <a:latin typeface="Arial"/>
                <a:cs typeface="Arial"/>
              </a:rPr>
              <a:t>that</a:t>
            </a:r>
            <a:r>
              <a:rPr sz="1400" spc="-95" dirty="0">
                <a:solidFill>
                  <a:srgbClr val="E2E3E4"/>
                </a:solidFill>
                <a:latin typeface="Arial"/>
                <a:cs typeface="Arial"/>
              </a:rPr>
              <a:t> </a:t>
            </a:r>
            <a:r>
              <a:rPr sz="1400" spc="-40" dirty="0">
                <a:solidFill>
                  <a:srgbClr val="E2E3E4"/>
                </a:solidFill>
                <a:latin typeface="Arial"/>
                <a:cs typeface="Arial"/>
              </a:rPr>
              <a:t>delivers</a:t>
            </a:r>
            <a:r>
              <a:rPr sz="1400" spc="-95" dirty="0">
                <a:solidFill>
                  <a:srgbClr val="E2E3E4"/>
                </a:solidFill>
                <a:latin typeface="Arial"/>
                <a:cs typeface="Arial"/>
              </a:rPr>
              <a:t> </a:t>
            </a:r>
            <a:r>
              <a:rPr sz="1400" spc="-35" dirty="0">
                <a:solidFill>
                  <a:srgbClr val="E2E3E4"/>
                </a:solidFill>
                <a:latin typeface="Arial"/>
                <a:cs typeface="Arial"/>
              </a:rPr>
              <a:t>income,</a:t>
            </a:r>
            <a:r>
              <a:rPr sz="1400" spc="-95" dirty="0">
                <a:solidFill>
                  <a:srgbClr val="E2E3E4"/>
                </a:solidFill>
                <a:latin typeface="Arial"/>
                <a:cs typeface="Arial"/>
              </a:rPr>
              <a:t> </a:t>
            </a:r>
            <a:r>
              <a:rPr sz="1400" spc="-10" dirty="0">
                <a:solidFill>
                  <a:srgbClr val="E2E3E4"/>
                </a:solidFill>
                <a:latin typeface="Arial"/>
                <a:cs typeface="Arial"/>
              </a:rPr>
              <a:t>multiplying</a:t>
            </a:r>
            <a:r>
              <a:rPr sz="1400" spc="-95" dirty="0">
                <a:solidFill>
                  <a:srgbClr val="E2E3E4"/>
                </a:solidFill>
                <a:latin typeface="Arial"/>
                <a:cs typeface="Arial"/>
              </a:rPr>
              <a:t> </a:t>
            </a:r>
            <a:r>
              <a:rPr sz="1400" spc="-35" dirty="0">
                <a:solidFill>
                  <a:srgbClr val="E2E3E4"/>
                </a:solidFill>
                <a:latin typeface="Arial"/>
                <a:cs typeface="Arial"/>
              </a:rPr>
              <a:t>your  </a:t>
            </a:r>
            <a:r>
              <a:rPr sz="1400" spc="-5" dirty="0">
                <a:solidFill>
                  <a:srgbClr val="E2E3E4"/>
                </a:solidFill>
                <a:latin typeface="Arial"/>
                <a:cs typeface="Arial"/>
              </a:rPr>
              <a:t>productivity </a:t>
            </a:r>
            <a:r>
              <a:rPr sz="1400" spc="-20" dirty="0">
                <a:solidFill>
                  <a:srgbClr val="E2E3E4"/>
                </a:solidFill>
                <a:latin typeface="Arial"/>
                <a:cs typeface="Arial"/>
              </a:rPr>
              <a:t>and</a:t>
            </a:r>
            <a:r>
              <a:rPr sz="1400" spc="-254" dirty="0">
                <a:solidFill>
                  <a:srgbClr val="E2E3E4"/>
                </a:solidFill>
                <a:latin typeface="Arial"/>
                <a:cs typeface="Arial"/>
              </a:rPr>
              <a:t> </a:t>
            </a:r>
            <a:r>
              <a:rPr sz="1400" spc="-15" dirty="0">
                <a:solidFill>
                  <a:srgbClr val="E2E3E4"/>
                </a:solidFill>
                <a:latin typeface="Arial"/>
                <a:cs typeface="Arial"/>
              </a:rPr>
              <a:t>profitability.</a:t>
            </a:r>
            <a:endParaRPr sz="1400">
              <a:latin typeface="Arial"/>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815"/>
            <a:ext cx="233679" cy="833119"/>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bran</a:t>
            </a:r>
            <a:r>
              <a:rPr sz="1200" dirty="0">
                <a:solidFill>
                  <a:srgbClr val="B8BABC"/>
                </a:solidFill>
                <a:latin typeface="Arial"/>
                <a:cs typeface="Arial"/>
              </a:rPr>
              <a:t>d</a:t>
            </a:r>
            <a:r>
              <a:rPr sz="1200" spc="-70" dirty="0">
                <a:solidFill>
                  <a:srgbClr val="B8BABC"/>
                </a:solidFill>
                <a:latin typeface="Arial"/>
                <a:cs typeface="Arial"/>
              </a:rPr>
              <a:t> </a:t>
            </a:r>
            <a:r>
              <a:rPr sz="1200" spc="-25" dirty="0">
                <a:solidFill>
                  <a:srgbClr val="B8BABC"/>
                </a:solidFill>
                <a:latin typeface="Lucida Sans"/>
                <a:cs typeface="Lucida Sans"/>
              </a:rPr>
              <a:t>ethics</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6641"/>
            <a:ext cx="0" cy="236220"/>
          </a:xfrm>
          <a:custGeom>
            <a:avLst/>
            <a:gdLst/>
            <a:ahLst/>
            <a:cxnLst/>
            <a:rect l="l" t="t" r="r" b="b"/>
            <a:pathLst>
              <a:path h="236219">
                <a:moveTo>
                  <a:pt x="0" y="0"/>
                </a:moveTo>
                <a:lnTo>
                  <a:pt x="0" y="23621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6438"/>
            <a:ext cx="0" cy="236854"/>
          </a:xfrm>
          <a:custGeom>
            <a:avLst/>
            <a:gdLst/>
            <a:ahLst/>
            <a:cxnLst/>
            <a:rect l="l" t="t" r="r" b="b"/>
            <a:pathLst>
              <a:path h="236855">
                <a:moveTo>
                  <a:pt x="0" y="0"/>
                </a:moveTo>
                <a:lnTo>
                  <a:pt x="0" y="236740"/>
                </a:lnTo>
              </a:path>
            </a:pathLst>
          </a:custGeom>
          <a:ln w="25019">
            <a:solidFill>
              <a:srgbClr val="FFFFFF"/>
            </a:solidFill>
          </a:ln>
        </p:spPr>
        <p:txBody>
          <a:bodyPr wrap="square" lIns="0" tIns="0" rIns="0" bIns="0" rtlCol="0"/>
          <a:lstStyle/>
          <a:p>
            <a:endParaRPr/>
          </a:p>
        </p:txBody>
      </p:sp>
      <p:sp>
        <p:nvSpPr>
          <p:cNvPr id="7" name="object 7"/>
          <p:cNvSpPr/>
          <p:nvPr/>
        </p:nvSpPr>
        <p:spPr>
          <a:xfrm>
            <a:off x="9180941" y="2724515"/>
            <a:ext cx="92075" cy="97155"/>
          </a:xfrm>
          <a:custGeom>
            <a:avLst/>
            <a:gdLst/>
            <a:ahLst/>
            <a:cxnLst/>
            <a:rect l="l" t="t" r="r" b="b"/>
            <a:pathLst>
              <a:path w="92075" h="97155">
                <a:moveTo>
                  <a:pt x="54749" y="0"/>
                </a:moveTo>
                <a:lnTo>
                  <a:pt x="39928" y="0"/>
                </a:lnTo>
                <a:lnTo>
                  <a:pt x="33566" y="1244"/>
                </a:lnTo>
                <a:lnTo>
                  <a:pt x="1117" y="35267"/>
                </a:lnTo>
                <a:lnTo>
                  <a:pt x="0" y="41668"/>
                </a:lnTo>
                <a:lnTo>
                  <a:pt x="0" y="55651"/>
                </a:lnTo>
                <a:lnTo>
                  <a:pt x="21564" y="90931"/>
                </a:lnTo>
                <a:lnTo>
                  <a:pt x="39700" y="96710"/>
                </a:lnTo>
                <a:lnTo>
                  <a:pt x="46926" y="96710"/>
                </a:lnTo>
                <a:lnTo>
                  <a:pt x="83194" y="80138"/>
                </a:lnTo>
                <a:lnTo>
                  <a:pt x="84493" y="77876"/>
                </a:lnTo>
                <a:lnTo>
                  <a:pt x="40716" y="77876"/>
                </a:lnTo>
                <a:lnTo>
                  <a:pt x="35255" y="76034"/>
                </a:lnTo>
                <a:lnTo>
                  <a:pt x="27660" y="68681"/>
                </a:lnTo>
                <a:lnTo>
                  <a:pt x="25590" y="62750"/>
                </a:lnTo>
                <a:lnTo>
                  <a:pt x="25234" y="54584"/>
                </a:lnTo>
                <a:lnTo>
                  <a:pt x="91554" y="54584"/>
                </a:lnTo>
                <a:lnTo>
                  <a:pt x="92024" y="47459"/>
                </a:lnTo>
                <a:lnTo>
                  <a:pt x="91427" y="40652"/>
                </a:lnTo>
                <a:lnTo>
                  <a:pt x="90897" y="38569"/>
                </a:lnTo>
                <a:lnTo>
                  <a:pt x="25234" y="38569"/>
                </a:lnTo>
                <a:lnTo>
                  <a:pt x="25361" y="36804"/>
                </a:lnTo>
                <a:lnTo>
                  <a:pt x="42189" y="19024"/>
                </a:lnTo>
                <a:lnTo>
                  <a:pt x="83383" y="19024"/>
                </a:lnTo>
                <a:lnTo>
                  <a:pt x="77952" y="11607"/>
                </a:lnTo>
                <a:lnTo>
                  <a:pt x="73177" y="7556"/>
                </a:lnTo>
                <a:lnTo>
                  <a:pt x="61569" y="1511"/>
                </a:lnTo>
                <a:lnTo>
                  <a:pt x="54749" y="0"/>
                </a:lnTo>
                <a:close/>
              </a:path>
              <a:path w="92075" h="97155">
                <a:moveTo>
                  <a:pt x="89954" y="65951"/>
                </a:moveTo>
                <a:lnTo>
                  <a:pt x="67729" y="65951"/>
                </a:lnTo>
                <a:lnTo>
                  <a:pt x="66903" y="68808"/>
                </a:lnTo>
                <a:lnTo>
                  <a:pt x="64643" y="71500"/>
                </a:lnTo>
                <a:lnTo>
                  <a:pt x="57302" y="76593"/>
                </a:lnTo>
                <a:lnTo>
                  <a:pt x="52920" y="77876"/>
                </a:lnTo>
                <a:lnTo>
                  <a:pt x="84493" y="77876"/>
                </a:lnTo>
                <a:lnTo>
                  <a:pt x="86930" y="73632"/>
                </a:lnTo>
                <a:lnTo>
                  <a:pt x="89954" y="65951"/>
                </a:lnTo>
                <a:close/>
              </a:path>
              <a:path w="92075" h="97155">
                <a:moveTo>
                  <a:pt x="83383" y="19024"/>
                </a:moveTo>
                <a:lnTo>
                  <a:pt x="52374" y="19024"/>
                </a:lnTo>
                <a:lnTo>
                  <a:pt x="56972" y="20675"/>
                </a:lnTo>
                <a:lnTo>
                  <a:pt x="63017" y="27330"/>
                </a:lnTo>
                <a:lnTo>
                  <a:pt x="65112" y="32169"/>
                </a:lnTo>
                <a:lnTo>
                  <a:pt x="66306" y="38569"/>
                </a:lnTo>
                <a:lnTo>
                  <a:pt x="90897" y="38569"/>
                </a:lnTo>
                <a:lnTo>
                  <a:pt x="88112" y="27622"/>
                </a:lnTo>
                <a:lnTo>
                  <a:pt x="85420" y="21805"/>
                </a:lnTo>
                <a:lnTo>
                  <a:pt x="83383" y="19024"/>
                </a:lnTo>
                <a:close/>
              </a:path>
            </a:pathLst>
          </a:custGeom>
          <a:solidFill>
            <a:srgbClr val="FFFFFF"/>
          </a:solidFill>
        </p:spPr>
        <p:txBody>
          <a:bodyPr wrap="square" lIns="0" tIns="0" rIns="0" bIns="0" rtlCol="0"/>
          <a:lstStyle/>
          <a:p>
            <a:endParaRPr/>
          </a:p>
        </p:txBody>
      </p:sp>
      <p:sp>
        <p:nvSpPr>
          <p:cNvPr id="8" name="object 8"/>
          <p:cNvSpPr/>
          <p:nvPr/>
        </p:nvSpPr>
        <p:spPr>
          <a:xfrm>
            <a:off x="9278566" y="2698827"/>
            <a:ext cx="22860" cy="55244"/>
          </a:xfrm>
          <a:custGeom>
            <a:avLst/>
            <a:gdLst/>
            <a:ahLst/>
            <a:cxnLst/>
            <a:rect l="l" t="t" r="r" b="b"/>
            <a:pathLst>
              <a:path w="22859" h="55244">
                <a:moveTo>
                  <a:pt x="14084" y="18719"/>
                </a:moveTo>
                <a:lnTo>
                  <a:pt x="7162" y="18719"/>
                </a:lnTo>
                <a:lnTo>
                  <a:pt x="7253" y="48234"/>
                </a:lnTo>
                <a:lnTo>
                  <a:pt x="22478" y="54724"/>
                </a:lnTo>
                <a:lnTo>
                  <a:pt x="22478" y="48615"/>
                </a:lnTo>
                <a:lnTo>
                  <a:pt x="17335" y="48577"/>
                </a:lnTo>
                <a:lnTo>
                  <a:pt x="15963" y="48412"/>
                </a:lnTo>
                <a:lnTo>
                  <a:pt x="15443" y="48234"/>
                </a:lnTo>
                <a:lnTo>
                  <a:pt x="14681" y="47688"/>
                </a:lnTo>
                <a:lnTo>
                  <a:pt x="14414" y="47307"/>
                </a:lnTo>
                <a:lnTo>
                  <a:pt x="14160" y="46342"/>
                </a:lnTo>
                <a:lnTo>
                  <a:pt x="14084" y="18719"/>
                </a:lnTo>
                <a:close/>
              </a:path>
              <a:path w="22859" h="55244">
                <a:moveTo>
                  <a:pt x="22478" y="12623"/>
                </a:moveTo>
                <a:lnTo>
                  <a:pt x="0" y="12623"/>
                </a:lnTo>
                <a:lnTo>
                  <a:pt x="0" y="18719"/>
                </a:lnTo>
                <a:lnTo>
                  <a:pt x="22478" y="18719"/>
                </a:lnTo>
                <a:lnTo>
                  <a:pt x="22478" y="12623"/>
                </a:lnTo>
                <a:close/>
              </a:path>
              <a:path w="22859" h="55244">
                <a:moveTo>
                  <a:pt x="14084" y="0"/>
                </a:moveTo>
                <a:lnTo>
                  <a:pt x="7162" y="0"/>
                </a:lnTo>
                <a:lnTo>
                  <a:pt x="7162" y="12623"/>
                </a:lnTo>
                <a:lnTo>
                  <a:pt x="14084" y="12623"/>
                </a:lnTo>
                <a:lnTo>
                  <a:pt x="14084" y="0"/>
                </a:lnTo>
                <a:close/>
              </a:path>
            </a:pathLst>
          </a:custGeom>
          <a:solidFill>
            <a:srgbClr val="FFFFFF"/>
          </a:solidFill>
        </p:spPr>
        <p:txBody>
          <a:bodyPr wrap="square" lIns="0" tIns="0" rIns="0" bIns="0" rtlCol="0"/>
          <a:lstStyle/>
          <a:p>
            <a:endParaRPr/>
          </a:p>
        </p:txBody>
      </p:sp>
      <p:sp>
        <p:nvSpPr>
          <p:cNvPr id="9" name="object 9"/>
          <p:cNvSpPr txBox="1"/>
          <p:nvPr/>
        </p:nvSpPr>
        <p:spPr>
          <a:xfrm>
            <a:off x="2015539" y="4238605"/>
            <a:ext cx="3256915" cy="367030"/>
          </a:xfrm>
          <a:prstGeom prst="rect">
            <a:avLst/>
          </a:prstGeom>
        </p:spPr>
        <p:txBody>
          <a:bodyPr vert="horz" wrap="square" lIns="0" tIns="0" rIns="0" bIns="0" rtlCol="0">
            <a:spAutoFit/>
          </a:bodyPr>
          <a:lstStyle/>
          <a:p>
            <a:pPr marL="12700">
              <a:lnSpc>
                <a:spcPct val="100000"/>
              </a:lnSpc>
            </a:pPr>
            <a:r>
              <a:rPr sz="2300" spc="-15" dirty="0">
                <a:solidFill>
                  <a:srgbClr val="58595B"/>
                </a:solidFill>
                <a:latin typeface="Cambria"/>
                <a:cs typeface="Cambria"/>
              </a:rPr>
              <a:t>invest </a:t>
            </a:r>
            <a:r>
              <a:rPr sz="2300" spc="-10" dirty="0">
                <a:solidFill>
                  <a:srgbClr val="58595B"/>
                </a:solidFill>
                <a:latin typeface="Times New Roman"/>
                <a:cs typeface="Times New Roman"/>
              </a:rPr>
              <a:t>| </a:t>
            </a:r>
            <a:r>
              <a:rPr sz="2300" dirty="0">
                <a:solidFill>
                  <a:srgbClr val="58595B"/>
                </a:solidFill>
                <a:latin typeface="Cambria"/>
                <a:cs typeface="Cambria"/>
              </a:rPr>
              <a:t>optimise </a:t>
            </a:r>
            <a:r>
              <a:rPr sz="2300" spc="-10" dirty="0">
                <a:solidFill>
                  <a:srgbClr val="58595B"/>
                </a:solidFill>
                <a:latin typeface="Times New Roman"/>
                <a:cs typeface="Times New Roman"/>
              </a:rPr>
              <a:t>|</a:t>
            </a:r>
            <a:r>
              <a:rPr sz="2300" spc="-409" dirty="0">
                <a:solidFill>
                  <a:srgbClr val="58595B"/>
                </a:solidFill>
                <a:latin typeface="Times New Roman"/>
                <a:cs typeface="Times New Roman"/>
              </a:rPr>
              <a:t> </a:t>
            </a:r>
            <a:r>
              <a:rPr sz="2300" spc="-20" dirty="0">
                <a:solidFill>
                  <a:srgbClr val="58595B"/>
                </a:solidFill>
                <a:latin typeface="Cambria"/>
                <a:cs typeface="Cambria"/>
              </a:rPr>
              <a:t>navigate</a:t>
            </a:r>
            <a:endParaRPr sz="2300">
              <a:latin typeface="Cambria"/>
              <a:cs typeface="Cambria"/>
            </a:endParaRPr>
          </a:p>
        </p:txBody>
      </p:sp>
      <p:sp>
        <p:nvSpPr>
          <p:cNvPr id="10" name="object 10"/>
          <p:cNvSpPr/>
          <p:nvPr/>
        </p:nvSpPr>
        <p:spPr>
          <a:xfrm>
            <a:off x="369525" y="4057978"/>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1" name="object 11"/>
          <p:cNvSpPr txBox="1"/>
          <p:nvPr/>
        </p:nvSpPr>
        <p:spPr>
          <a:xfrm>
            <a:off x="2015539" y="563201"/>
            <a:ext cx="4324985" cy="7340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05" dirty="0">
                <a:solidFill>
                  <a:srgbClr val="E2E3E4"/>
                </a:solidFill>
                <a:latin typeface="Lucida Sans"/>
                <a:cs typeface="Lucida Sans"/>
              </a:rPr>
              <a:t> </a:t>
            </a:r>
            <a:r>
              <a:rPr sz="1400" spc="-80" dirty="0">
                <a:solidFill>
                  <a:srgbClr val="E2E3E4"/>
                </a:solidFill>
                <a:latin typeface="Lucida Sans"/>
                <a:cs typeface="Lucida Sans"/>
              </a:rPr>
              <a:t>invest</a:t>
            </a:r>
            <a:r>
              <a:rPr sz="1400" spc="-130" dirty="0">
                <a:solidFill>
                  <a:srgbClr val="E2E3E4"/>
                </a:solidFill>
                <a:latin typeface="Lucida Sans"/>
                <a:cs typeface="Lucida Sans"/>
              </a:rPr>
              <a:t> </a:t>
            </a:r>
            <a:r>
              <a:rPr sz="1400" spc="-100" dirty="0">
                <a:solidFill>
                  <a:srgbClr val="E2E3E4"/>
                </a:solidFill>
                <a:latin typeface="Lucida Sans"/>
                <a:cs typeface="Lucida Sans"/>
              </a:rPr>
              <a:t>in</a:t>
            </a:r>
            <a:r>
              <a:rPr sz="1400" spc="-130" dirty="0">
                <a:solidFill>
                  <a:srgbClr val="E2E3E4"/>
                </a:solidFill>
                <a:latin typeface="Lucida Sans"/>
                <a:cs typeface="Lucida Sans"/>
              </a:rPr>
              <a:t> </a:t>
            </a:r>
            <a:r>
              <a:rPr sz="1400" spc="-65" dirty="0">
                <a:solidFill>
                  <a:srgbClr val="E2E3E4"/>
                </a:solidFill>
                <a:latin typeface="Lucida Sans"/>
                <a:cs typeface="Lucida Sans"/>
              </a:rPr>
              <a:t>the</a:t>
            </a:r>
            <a:r>
              <a:rPr sz="1400" spc="-130" dirty="0">
                <a:solidFill>
                  <a:srgbClr val="E2E3E4"/>
                </a:solidFill>
                <a:latin typeface="Lucida Sans"/>
                <a:cs typeface="Lucida Sans"/>
              </a:rPr>
              <a:t> </a:t>
            </a:r>
            <a:r>
              <a:rPr sz="1400" spc="-80" dirty="0">
                <a:solidFill>
                  <a:srgbClr val="E2E3E4"/>
                </a:solidFill>
                <a:latin typeface="Lucida Sans"/>
                <a:cs typeface="Lucida Sans"/>
              </a:rPr>
              <a:t>potential</a:t>
            </a:r>
            <a:r>
              <a:rPr sz="1400" spc="-130" dirty="0">
                <a:solidFill>
                  <a:srgbClr val="E2E3E4"/>
                </a:solidFill>
                <a:latin typeface="Lucida Sans"/>
                <a:cs typeface="Lucida Sans"/>
              </a:rPr>
              <a:t> </a:t>
            </a:r>
            <a:r>
              <a:rPr sz="1400" spc="-60" dirty="0">
                <a:solidFill>
                  <a:srgbClr val="E2E3E4"/>
                </a:solidFill>
                <a:latin typeface="Lucida Sans"/>
                <a:cs typeface="Lucida Sans"/>
              </a:rPr>
              <a:t>of</a:t>
            </a:r>
            <a:r>
              <a:rPr sz="1400" spc="-130" dirty="0">
                <a:solidFill>
                  <a:srgbClr val="E2E3E4"/>
                </a:solidFill>
                <a:latin typeface="Lucida Sans"/>
                <a:cs typeface="Lucida Sans"/>
              </a:rPr>
              <a:t> </a:t>
            </a:r>
            <a:r>
              <a:rPr sz="1400" spc="-60" dirty="0">
                <a:solidFill>
                  <a:srgbClr val="E2E3E4"/>
                </a:solidFill>
                <a:latin typeface="Lucida Sans"/>
                <a:cs typeface="Lucida Sans"/>
              </a:rPr>
              <a:t>people</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a:t>
            </a:r>
            <a:r>
              <a:rPr sz="1400" spc="-95" dirty="0">
                <a:solidFill>
                  <a:srgbClr val="E2E3E4"/>
                </a:solidFill>
                <a:latin typeface="Arial"/>
                <a:cs typeface="Arial"/>
              </a:rPr>
              <a:t> </a:t>
            </a:r>
            <a:r>
              <a:rPr sz="1400" spc="-35" dirty="0">
                <a:solidFill>
                  <a:srgbClr val="E2E3E4"/>
                </a:solidFill>
                <a:latin typeface="Arial"/>
                <a:cs typeface="Arial"/>
              </a:rPr>
              <a:t>venture</a:t>
            </a:r>
            <a:r>
              <a:rPr sz="1400" spc="-95" dirty="0">
                <a:solidFill>
                  <a:srgbClr val="E2E3E4"/>
                </a:solidFill>
                <a:latin typeface="Arial"/>
                <a:cs typeface="Arial"/>
              </a:rPr>
              <a:t> </a:t>
            </a:r>
            <a:r>
              <a:rPr sz="1400" spc="-15" dirty="0">
                <a:solidFill>
                  <a:srgbClr val="E2E3E4"/>
                </a:solidFill>
                <a:latin typeface="Arial"/>
                <a:cs typeface="Arial"/>
              </a:rPr>
              <a:t>partner</a:t>
            </a:r>
            <a:r>
              <a:rPr sz="1400" spc="-95" dirty="0">
                <a:solidFill>
                  <a:srgbClr val="E2E3E4"/>
                </a:solidFill>
                <a:latin typeface="Arial"/>
                <a:cs typeface="Arial"/>
              </a:rPr>
              <a:t> </a:t>
            </a:r>
            <a:r>
              <a:rPr sz="1400" spc="-40" dirty="0">
                <a:solidFill>
                  <a:srgbClr val="E2E3E4"/>
                </a:solidFill>
                <a:latin typeface="Arial"/>
                <a:cs typeface="Arial"/>
              </a:rPr>
              <a:t>organisations</a:t>
            </a:r>
            <a:r>
              <a:rPr sz="1400" spc="-95" dirty="0">
                <a:solidFill>
                  <a:srgbClr val="E2E3E4"/>
                </a:solidFill>
                <a:latin typeface="Arial"/>
                <a:cs typeface="Arial"/>
              </a:rPr>
              <a:t> </a:t>
            </a:r>
            <a:r>
              <a:rPr sz="1400" spc="-50" dirty="0">
                <a:solidFill>
                  <a:srgbClr val="E2E3E4"/>
                </a:solidFill>
                <a:latin typeface="Arial"/>
                <a:cs typeface="Arial"/>
              </a:rPr>
              <a:t>are</a:t>
            </a:r>
            <a:r>
              <a:rPr sz="1400" spc="-95" dirty="0">
                <a:solidFill>
                  <a:srgbClr val="E2E3E4"/>
                </a:solidFill>
                <a:latin typeface="Arial"/>
                <a:cs typeface="Arial"/>
              </a:rPr>
              <a:t> </a:t>
            </a:r>
            <a:r>
              <a:rPr sz="1400" spc="5" dirty="0">
                <a:solidFill>
                  <a:srgbClr val="E2E3E4"/>
                </a:solidFill>
                <a:latin typeface="Arial"/>
                <a:cs typeface="Arial"/>
              </a:rPr>
              <a:t>built</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collaborative  </a:t>
            </a:r>
            <a:r>
              <a:rPr sz="1400" spc="-25" dirty="0">
                <a:solidFill>
                  <a:srgbClr val="E2E3E4"/>
                </a:solidFill>
                <a:latin typeface="Arial"/>
                <a:cs typeface="Arial"/>
              </a:rPr>
              <a:t>approach</a:t>
            </a:r>
            <a:r>
              <a:rPr sz="1400" spc="-100" dirty="0">
                <a:solidFill>
                  <a:srgbClr val="E2E3E4"/>
                </a:solidFill>
                <a:latin typeface="Arial"/>
                <a:cs typeface="Arial"/>
              </a:rPr>
              <a:t> </a:t>
            </a:r>
            <a:r>
              <a:rPr sz="1400" spc="35" dirty="0">
                <a:solidFill>
                  <a:srgbClr val="E2E3E4"/>
                </a:solidFill>
                <a:latin typeface="Arial"/>
                <a:cs typeface="Arial"/>
              </a:rPr>
              <a:t>to</a:t>
            </a:r>
            <a:r>
              <a:rPr sz="1400" spc="-100" dirty="0">
                <a:solidFill>
                  <a:srgbClr val="E2E3E4"/>
                </a:solidFill>
                <a:latin typeface="Arial"/>
                <a:cs typeface="Arial"/>
              </a:rPr>
              <a:t> </a:t>
            </a:r>
            <a:r>
              <a:rPr sz="1400" spc="-50" dirty="0">
                <a:solidFill>
                  <a:srgbClr val="E2E3E4"/>
                </a:solidFill>
                <a:latin typeface="Arial"/>
                <a:cs typeface="Arial"/>
              </a:rPr>
              <a:t>shared</a:t>
            </a:r>
            <a:r>
              <a:rPr sz="1400" spc="-100" dirty="0">
                <a:solidFill>
                  <a:srgbClr val="E2E3E4"/>
                </a:solidFill>
                <a:latin typeface="Arial"/>
                <a:cs typeface="Arial"/>
              </a:rPr>
              <a:t> </a:t>
            </a:r>
            <a:r>
              <a:rPr sz="1400" spc="-50" dirty="0">
                <a:solidFill>
                  <a:srgbClr val="E2E3E4"/>
                </a:solidFill>
                <a:latin typeface="Arial"/>
                <a:cs typeface="Arial"/>
              </a:rPr>
              <a:t>acumen,</a:t>
            </a:r>
            <a:r>
              <a:rPr sz="1400" spc="-100" dirty="0">
                <a:solidFill>
                  <a:srgbClr val="E2E3E4"/>
                </a:solidFill>
                <a:latin typeface="Arial"/>
                <a:cs typeface="Arial"/>
              </a:rPr>
              <a:t> </a:t>
            </a:r>
            <a:r>
              <a:rPr sz="1400" spc="-30" dirty="0">
                <a:solidFill>
                  <a:srgbClr val="E2E3E4"/>
                </a:solidFill>
                <a:latin typeface="Arial"/>
                <a:cs typeface="Arial"/>
              </a:rPr>
              <a:t>capital,</a:t>
            </a:r>
            <a:r>
              <a:rPr sz="1400" spc="-100" dirty="0">
                <a:solidFill>
                  <a:srgbClr val="E2E3E4"/>
                </a:solidFill>
                <a:latin typeface="Arial"/>
                <a:cs typeface="Arial"/>
              </a:rPr>
              <a:t> </a:t>
            </a:r>
            <a:r>
              <a:rPr sz="1400" spc="10" dirty="0">
                <a:solidFill>
                  <a:srgbClr val="E2E3E4"/>
                </a:solidFill>
                <a:latin typeface="Arial"/>
                <a:cs typeface="Arial"/>
              </a:rPr>
              <a:t>effort</a:t>
            </a:r>
            <a:r>
              <a:rPr sz="1400" spc="-100" dirty="0">
                <a:solidFill>
                  <a:srgbClr val="E2E3E4"/>
                </a:solidFill>
                <a:latin typeface="Arial"/>
                <a:cs typeface="Arial"/>
              </a:rPr>
              <a:t> </a:t>
            </a:r>
            <a:r>
              <a:rPr sz="1400" spc="-20" dirty="0">
                <a:solidFill>
                  <a:srgbClr val="E2E3E4"/>
                </a:solidFill>
                <a:latin typeface="Arial"/>
                <a:cs typeface="Arial"/>
              </a:rPr>
              <a:t>and</a:t>
            </a:r>
            <a:r>
              <a:rPr sz="1400" spc="-100" dirty="0">
                <a:solidFill>
                  <a:srgbClr val="E2E3E4"/>
                </a:solidFill>
                <a:latin typeface="Arial"/>
                <a:cs typeface="Arial"/>
              </a:rPr>
              <a:t> </a:t>
            </a:r>
            <a:r>
              <a:rPr sz="1400" spc="-25" dirty="0">
                <a:solidFill>
                  <a:srgbClr val="E2E3E4"/>
                </a:solidFill>
                <a:latin typeface="Arial"/>
                <a:cs typeface="Arial"/>
              </a:rPr>
              <a:t>belief.</a:t>
            </a:r>
            <a:endParaRPr sz="1400">
              <a:latin typeface="Arial"/>
              <a:cs typeface="Arial"/>
            </a:endParaRPr>
          </a:p>
        </p:txBody>
      </p:sp>
      <p:sp>
        <p:nvSpPr>
          <p:cNvPr id="12" name="object 12"/>
          <p:cNvSpPr txBox="1"/>
          <p:nvPr/>
        </p:nvSpPr>
        <p:spPr>
          <a:xfrm>
            <a:off x="353650" y="563201"/>
            <a:ext cx="47561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invest</a:t>
            </a:r>
            <a:endParaRPr sz="1400">
              <a:latin typeface="Lucida Sans"/>
              <a:cs typeface="Lucida Sans"/>
            </a:endParaRPr>
          </a:p>
        </p:txBody>
      </p:sp>
      <p:sp>
        <p:nvSpPr>
          <p:cNvPr id="13" name="object 13"/>
          <p:cNvSpPr txBox="1"/>
          <p:nvPr/>
        </p:nvSpPr>
        <p:spPr>
          <a:xfrm>
            <a:off x="347300" y="2975651"/>
            <a:ext cx="671195" cy="255904"/>
          </a:xfrm>
          <a:prstGeom prst="rect">
            <a:avLst/>
          </a:prstGeom>
        </p:spPr>
        <p:txBody>
          <a:bodyPr vert="horz" wrap="square" lIns="0" tIns="0" rIns="0" bIns="0" rtlCol="0">
            <a:spAutoFit/>
          </a:bodyPr>
          <a:lstStyle/>
          <a:p>
            <a:pPr marL="12700">
              <a:lnSpc>
                <a:spcPct val="100000"/>
              </a:lnSpc>
            </a:pPr>
            <a:r>
              <a:rPr sz="1400" spc="-85" dirty="0">
                <a:solidFill>
                  <a:srgbClr val="D71920"/>
                </a:solidFill>
                <a:latin typeface="Lucida Sans"/>
                <a:cs typeface="Lucida Sans"/>
              </a:rPr>
              <a:t>navigate</a:t>
            </a:r>
            <a:endParaRPr sz="1400">
              <a:latin typeface="Lucida Sans"/>
              <a:cs typeface="Lucida Sans"/>
            </a:endParaRPr>
          </a:p>
        </p:txBody>
      </p:sp>
      <p:sp>
        <p:nvSpPr>
          <p:cNvPr id="14" name="object 14"/>
          <p:cNvSpPr txBox="1"/>
          <p:nvPr/>
        </p:nvSpPr>
        <p:spPr>
          <a:xfrm>
            <a:off x="2015539" y="1670401"/>
            <a:ext cx="4450080" cy="9372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 </a:t>
            </a:r>
            <a:r>
              <a:rPr sz="1400" spc="-65" dirty="0">
                <a:solidFill>
                  <a:srgbClr val="E2E3E4"/>
                </a:solidFill>
                <a:latin typeface="Lucida Sans"/>
                <a:cs typeface="Lucida Sans"/>
              </a:rPr>
              <a:t>are </a:t>
            </a:r>
            <a:r>
              <a:rPr sz="1400" spc="-95" dirty="0">
                <a:solidFill>
                  <a:srgbClr val="E2E3E4"/>
                </a:solidFill>
                <a:latin typeface="Lucida Sans"/>
                <a:cs typeface="Lucida Sans"/>
              </a:rPr>
              <a:t>optimisation</a:t>
            </a:r>
            <a:r>
              <a:rPr sz="1400" spc="-315" dirty="0">
                <a:solidFill>
                  <a:srgbClr val="E2E3E4"/>
                </a:solidFill>
                <a:latin typeface="Lucida Sans"/>
                <a:cs typeface="Lucida Sans"/>
              </a:rPr>
              <a:t> </a:t>
            </a:r>
            <a:r>
              <a:rPr sz="1400" spc="-90" dirty="0">
                <a:solidFill>
                  <a:srgbClr val="E2E3E4"/>
                </a:solidFill>
                <a:latin typeface="Lucida Sans"/>
                <a:cs typeface="Lucida Sans"/>
              </a:rPr>
              <a:t>specialists</a:t>
            </a:r>
            <a:endParaRPr sz="1400">
              <a:latin typeface="Lucida Sans"/>
              <a:cs typeface="Lucida Sans"/>
            </a:endParaRPr>
          </a:p>
          <a:p>
            <a:pPr marL="12700" marR="5080">
              <a:lnSpc>
                <a:spcPts val="1600"/>
              </a:lnSpc>
              <a:spcBef>
                <a:spcPts val="605"/>
              </a:spcBef>
            </a:pPr>
            <a:r>
              <a:rPr sz="1400" spc="-80" dirty="0">
                <a:solidFill>
                  <a:srgbClr val="E2E3E4"/>
                </a:solidFill>
                <a:latin typeface="Arial"/>
                <a:cs typeface="Arial"/>
              </a:rPr>
              <a:t>By </a:t>
            </a:r>
            <a:r>
              <a:rPr sz="1400" spc="-20" dirty="0">
                <a:solidFill>
                  <a:srgbClr val="E2E3E4"/>
                </a:solidFill>
                <a:latin typeface="Arial"/>
                <a:cs typeface="Arial"/>
              </a:rPr>
              <a:t>reducing </a:t>
            </a:r>
            <a:r>
              <a:rPr sz="1400" spc="-30" dirty="0">
                <a:solidFill>
                  <a:srgbClr val="E2E3E4"/>
                </a:solidFill>
                <a:latin typeface="Arial"/>
                <a:cs typeface="Arial"/>
              </a:rPr>
              <a:t>administration, </a:t>
            </a:r>
            <a:r>
              <a:rPr sz="1400" spc="-20" dirty="0">
                <a:solidFill>
                  <a:srgbClr val="E2E3E4"/>
                </a:solidFill>
                <a:latin typeface="Arial"/>
                <a:cs typeface="Arial"/>
              </a:rPr>
              <a:t>automating </a:t>
            </a:r>
            <a:r>
              <a:rPr sz="1400" spc="-30" dirty="0">
                <a:solidFill>
                  <a:srgbClr val="E2E3E4"/>
                </a:solidFill>
                <a:latin typeface="Arial"/>
                <a:cs typeface="Arial"/>
              </a:rPr>
              <a:t>compliance </a:t>
            </a:r>
            <a:r>
              <a:rPr sz="1400" spc="-20" dirty="0">
                <a:solidFill>
                  <a:srgbClr val="E2E3E4"/>
                </a:solidFill>
                <a:latin typeface="Arial"/>
                <a:cs typeface="Arial"/>
              </a:rPr>
              <a:t>and  simplifying</a:t>
            </a:r>
            <a:r>
              <a:rPr sz="1400" spc="-100" dirty="0">
                <a:solidFill>
                  <a:srgbClr val="E2E3E4"/>
                </a:solidFill>
                <a:latin typeface="Arial"/>
                <a:cs typeface="Arial"/>
              </a:rPr>
              <a:t> </a:t>
            </a:r>
            <a:r>
              <a:rPr sz="1400" spc="-30" dirty="0">
                <a:solidFill>
                  <a:srgbClr val="E2E3E4"/>
                </a:solidFill>
                <a:latin typeface="Arial"/>
                <a:cs typeface="Arial"/>
              </a:rPr>
              <a:t>workflows</a:t>
            </a:r>
            <a:r>
              <a:rPr sz="1400" spc="-100" dirty="0">
                <a:solidFill>
                  <a:srgbClr val="E2E3E4"/>
                </a:solidFill>
                <a:latin typeface="Arial"/>
                <a:cs typeface="Arial"/>
              </a:rPr>
              <a:t> </a:t>
            </a:r>
            <a:r>
              <a:rPr sz="1400" spc="-35" dirty="0">
                <a:solidFill>
                  <a:srgbClr val="E2E3E4"/>
                </a:solidFill>
                <a:latin typeface="Arial"/>
                <a:cs typeface="Arial"/>
              </a:rPr>
              <a:t>we</a:t>
            </a:r>
            <a:r>
              <a:rPr sz="1400" spc="-100" dirty="0">
                <a:solidFill>
                  <a:srgbClr val="E2E3E4"/>
                </a:solidFill>
                <a:latin typeface="Arial"/>
                <a:cs typeface="Arial"/>
              </a:rPr>
              <a:t> </a:t>
            </a:r>
            <a:r>
              <a:rPr sz="1400" spc="-40" dirty="0">
                <a:solidFill>
                  <a:srgbClr val="E2E3E4"/>
                </a:solidFill>
                <a:latin typeface="Arial"/>
                <a:cs typeface="Arial"/>
              </a:rPr>
              <a:t>create</a:t>
            </a:r>
            <a:r>
              <a:rPr sz="1400" spc="-100" dirty="0">
                <a:solidFill>
                  <a:srgbClr val="E2E3E4"/>
                </a:solidFill>
                <a:latin typeface="Arial"/>
                <a:cs typeface="Arial"/>
              </a:rPr>
              <a:t> </a:t>
            </a:r>
            <a:r>
              <a:rPr sz="1400" spc="-45" dirty="0">
                <a:solidFill>
                  <a:srgbClr val="E2E3E4"/>
                </a:solidFill>
                <a:latin typeface="Arial"/>
                <a:cs typeface="Arial"/>
              </a:rPr>
              <a:t>clear</a:t>
            </a:r>
            <a:r>
              <a:rPr sz="1400" spc="-100" dirty="0">
                <a:solidFill>
                  <a:srgbClr val="E2E3E4"/>
                </a:solidFill>
                <a:latin typeface="Arial"/>
                <a:cs typeface="Arial"/>
              </a:rPr>
              <a:t> </a:t>
            </a:r>
            <a:r>
              <a:rPr sz="1400" spc="-45" dirty="0">
                <a:solidFill>
                  <a:srgbClr val="E2E3E4"/>
                </a:solidFill>
                <a:latin typeface="Arial"/>
                <a:cs typeface="Arial"/>
              </a:rPr>
              <a:t>headspace</a:t>
            </a:r>
            <a:r>
              <a:rPr sz="1400" spc="-100" dirty="0">
                <a:solidFill>
                  <a:srgbClr val="E2E3E4"/>
                </a:solidFill>
                <a:latin typeface="Arial"/>
                <a:cs typeface="Arial"/>
              </a:rPr>
              <a:t> </a:t>
            </a:r>
            <a:r>
              <a:rPr sz="1400" spc="-10" dirty="0">
                <a:solidFill>
                  <a:srgbClr val="E2E3E4"/>
                </a:solidFill>
                <a:latin typeface="Arial"/>
                <a:cs typeface="Arial"/>
              </a:rPr>
              <a:t>that</a:t>
            </a:r>
            <a:r>
              <a:rPr sz="1400" spc="-100" dirty="0">
                <a:solidFill>
                  <a:srgbClr val="E2E3E4"/>
                </a:solidFill>
                <a:latin typeface="Arial"/>
                <a:cs typeface="Arial"/>
              </a:rPr>
              <a:t> </a:t>
            </a:r>
            <a:r>
              <a:rPr sz="1400" spc="-40" dirty="0">
                <a:solidFill>
                  <a:srgbClr val="E2E3E4"/>
                </a:solidFill>
                <a:latin typeface="Arial"/>
                <a:cs typeface="Arial"/>
              </a:rPr>
              <a:t>drives  </a:t>
            </a:r>
            <a:r>
              <a:rPr sz="1400" spc="10" dirty="0">
                <a:solidFill>
                  <a:srgbClr val="E2E3E4"/>
                </a:solidFill>
                <a:latin typeface="Arial"/>
                <a:cs typeface="Arial"/>
              </a:rPr>
              <a:t>better</a:t>
            </a:r>
            <a:r>
              <a:rPr sz="1400" spc="-160" dirty="0">
                <a:solidFill>
                  <a:srgbClr val="E2E3E4"/>
                </a:solidFill>
                <a:latin typeface="Arial"/>
                <a:cs typeface="Arial"/>
              </a:rPr>
              <a:t> </a:t>
            </a:r>
            <a:r>
              <a:rPr sz="1400" spc="-30" dirty="0">
                <a:solidFill>
                  <a:srgbClr val="E2E3E4"/>
                </a:solidFill>
                <a:latin typeface="Arial"/>
                <a:cs typeface="Arial"/>
              </a:rPr>
              <a:t>performance.</a:t>
            </a:r>
            <a:endParaRPr sz="1400">
              <a:latin typeface="Arial"/>
              <a:cs typeface="Arial"/>
            </a:endParaRPr>
          </a:p>
        </p:txBody>
      </p:sp>
      <p:sp>
        <p:nvSpPr>
          <p:cNvPr id="15" name="object 15"/>
          <p:cNvSpPr/>
          <p:nvPr/>
        </p:nvSpPr>
        <p:spPr>
          <a:xfrm>
            <a:off x="369525" y="14495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6" name="object 16"/>
          <p:cNvSpPr/>
          <p:nvPr/>
        </p:nvSpPr>
        <p:spPr>
          <a:xfrm>
            <a:off x="369525" y="2752727"/>
            <a:ext cx="6475730" cy="0"/>
          </a:xfrm>
          <a:custGeom>
            <a:avLst/>
            <a:gdLst/>
            <a:ahLst/>
            <a:cxnLst/>
            <a:rect l="l" t="t" r="r" b="b"/>
            <a:pathLst>
              <a:path w="6475730">
                <a:moveTo>
                  <a:pt x="0" y="0"/>
                </a:moveTo>
                <a:lnTo>
                  <a:pt x="6475209" y="0"/>
                </a:lnTo>
              </a:path>
            </a:pathLst>
          </a:custGeom>
          <a:ln w="6350">
            <a:solidFill>
              <a:srgbClr val="C9CACC"/>
            </a:solidFill>
          </a:ln>
        </p:spPr>
        <p:txBody>
          <a:bodyPr wrap="square" lIns="0" tIns="0" rIns="0" bIns="0" rtlCol="0"/>
          <a:lstStyle/>
          <a:p>
            <a:endParaRPr/>
          </a:p>
        </p:txBody>
      </p:sp>
      <p:sp>
        <p:nvSpPr>
          <p:cNvPr id="17" name="object 17"/>
          <p:cNvSpPr txBox="1"/>
          <p:nvPr/>
        </p:nvSpPr>
        <p:spPr>
          <a:xfrm>
            <a:off x="347300" y="1670401"/>
            <a:ext cx="681990" cy="255904"/>
          </a:xfrm>
          <a:prstGeom prst="rect">
            <a:avLst/>
          </a:prstGeom>
        </p:spPr>
        <p:txBody>
          <a:bodyPr vert="horz" wrap="square" lIns="0" tIns="0" rIns="0" bIns="0" rtlCol="0">
            <a:spAutoFit/>
          </a:bodyPr>
          <a:lstStyle/>
          <a:p>
            <a:pPr marL="12700">
              <a:lnSpc>
                <a:spcPct val="100000"/>
              </a:lnSpc>
            </a:pPr>
            <a:r>
              <a:rPr sz="1400" spc="-95" dirty="0">
                <a:solidFill>
                  <a:srgbClr val="D71920"/>
                </a:solidFill>
                <a:latin typeface="Lucida Sans"/>
                <a:cs typeface="Lucida Sans"/>
              </a:rPr>
              <a:t>optimise</a:t>
            </a:r>
            <a:endParaRPr sz="1400">
              <a:latin typeface="Lucida Sans"/>
              <a:cs typeface="Lucida Sans"/>
            </a:endParaRPr>
          </a:p>
        </p:txBody>
      </p:sp>
      <p:sp>
        <p:nvSpPr>
          <p:cNvPr id="19" name="object 19"/>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20" name="object 20"/>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
        <p:nvSpPr>
          <p:cNvPr id="18" name="object 18"/>
          <p:cNvSpPr txBox="1"/>
          <p:nvPr/>
        </p:nvSpPr>
        <p:spPr>
          <a:xfrm>
            <a:off x="2015539" y="2975651"/>
            <a:ext cx="4165600" cy="937260"/>
          </a:xfrm>
          <a:prstGeom prst="rect">
            <a:avLst/>
          </a:prstGeom>
        </p:spPr>
        <p:txBody>
          <a:bodyPr vert="horz" wrap="square" lIns="0" tIns="0" rIns="0" bIns="0" rtlCol="0">
            <a:spAutoFit/>
          </a:bodyPr>
          <a:lstStyle/>
          <a:p>
            <a:pPr marL="12700">
              <a:lnSpc>
                <a:spcPct val="100000"/>
              </a:lnSpc>
            </a:pPr>
            <a:r>
              <a:rPr sz="1400" spc="40" dirty="0">
                <a:solidFill>
                  <a:srgbClr val="E2E3E4"/>
                </a:solidFill>
                <a:latin typeface="Lucida Sans"/>
                <a:cs typeface="Lucida Sans"/>
              </a:rPr>
              <a:t>We</a:t>
            </a:r>
            <a:r>
              <a:rPr sz="1400" spc="-120" dirty="0">
                <a:solidFill>
                  <a:srgbClr val="E2E3E4"/>
                </a:solidFill>
                <a:latin typeface="Lucida Sans"/>
                <a:cs typeface="Lucida Sans"/>
              </a:rPr>
              <a:t> </a:t>
            </a:r>
            <a:r>
              <a:rPr sz="1400" spc="-90" dirty="0">
                <a:solidFill>
                  <a:srgbClr val="E2E3E4"/>
                </a:solidFill>
                <a:latin typeface="Lucida Sans"/>
                <a:cs typeface="Lucida Sans"/>
              </a:rPr>
              <a:t>will</a:t>
            </a:r>
            <a:r>
              <a:rPr sz="1400" spc="-135" dirty="0">
                <a:solidFill>
                  <a:srgbClr val="E2E3E4"/>
                </a:solidFill>
                <a:latin typeface="Lucida Sans"/>
                <a:cs typeface="Lucida Sans"/>
              </a:rPr>
              <a:t> </a:t>
            </a:r>
            <a:r>
              <a:rPr sz="1400" spc="-75" dirty="0">
                <a:solidFill>
                  <a:srgbClr val="E2E3E4"/>
                </a:solidFill>
                <a:latin typeface="Lucida Sans"/>
                <a:cs typeface="Lucida Sans"/>
              </a:rPr>
              <a:t>navigate</a:t>
            </a:r>
            <a:r>
              <a:rPr sz="1400" spc="-135" dirty="0">
                <a:solidFill>
                  <a:srgbClr val="E2E3E4"/>
                </a:solidFill>
                <a:latin typeface="Lucida Sans"/>
                <a:cs typeface="Lucida Sans"/>
              </a:rPr>
              <a:t> </a:t>
            </a:r>
            <a:r>
              <a:rPr sz="1400" spc="-75" dirty="0">
                <a:solidFill>
                  <a:srgbClr val="E2E3E4"/>
                </a:solidFill>
                <a:latin typeface="Lucida Sans"/>
                <a:cs typeface="Lucida Sans"/>
              </a:rPr>
              <a:t>with</a:t>
            </a:r>
            <a:r>
              <a:rPr sz="1400" spc="-135" dirty="0">
                <a:solidFill>
                  <a:srgbClr val="E2E3E4"/>
                </a:solidFill>
                <a:latin typeface="Lucida Sans"/>
                <a:cs typeface="Lucida Sans"/>
              </a:rPr>
              <a:t> </a:t>
            </a:r>
            <a:r>
              <a:rPr sz="1400" spc="-70" dirty="0">
                <a:solidFill>
                  <a:srgbClr val="E2E3E4"/>
                </a:solidFill>
                <a:latin typeface="Lucida Sans"/>
                <a:cs typeface="Lucida Sans"/>
              </a:rPr>
              <a:t>productivity</a:t>
            </a:r>
            <a:r>
              <a:rPr sz="1400" spc="-135" dirty="0">
                <a:solidFill>
                  <a:srgbClr val="E2E3E4"/>
                </a:solidFill>
                <a:latin typeface="Lucida Sans"/>
                <a:cs typeface="Lucida Sans"/>
              </a:rPr>
              <a:t> </a:t>
            </a:r>
            <a:r>
              <a:rPr sz="1400" spc="-100" dirty="0">
                <a:solidFill>
                  <a:srgbClr val="E2E3E4"/>
                </a:solidFill>
                <a:latin typeface="Lucida Sans"/>
                <a:cs typeface="Lucida Sans"/>
              </a:rPr>
              <a:t>in</a:t>
            </a:r>
            <a:r>
              <a:rPr sz="1400" spc="-135" dirty="0">
                <a:solidFill>
                  <a:srgbClr val="E2E3E4"/>
                </a:solidFill>
                <a:latin typeface="Lucida Sans"/>
                <a:cs typeface="Lucida Sans"/>
              </a:rPr>
              <a:t> </a:t>
            </a:r>
            <a:r>
              <a:rPr sz="1400" spc="-114" dirty="0">
                <a:solidFill>
                  <a:srgbClr val="E2E3E4"/>
                </a:solidFill>
                <a:latin typeface="Lucida Sans"/>
                <a:cs typeface="Lucida Sans"/>
              </a:rPr>
              <a:t>mind</a:t>
            </a:r>
            <a:endParaRPr sz="1400">
              <a:latin typeface="Lucida Sans"/>
              <a:cs typeface="Lucida Sans"/>
            </a:endParaRPr>
          </a:p>
          <a:p>
            <a:pPr marL="12700" marR="5080">
              <a:lnSpc>
                <a:spcPts val="1600"/>
              </a:lnSpc>
              <a:spcBef>
                <a:spcPts val="605"/>
              </a:spcBef>
            </a:pPr>
            <a:r>
              <a:rPr sz="1400" dirty="0">
                <a:solidFill>
                  <a:srgbClr val="E2E3E4"/>
                </a:solidFill>
                <a:latin typeface="Arial"/>
                <a:cs typeface="Arial"/>
              </a:rPr>
              <a:t>Our </a:t>
            </a:r>
            <a:r>
              <a:rPr sz="1400" spc="-30" dirty="0">
                <a:solidFill>
                  <a:srgbClr val="E2E3E4"/>
                </a:solidFill>
                <a:latin typeface="Arial"/>
                <a:cs typeface="Arial"/>
              </a:rPr>
              <a:t>management </a:t>
            </a:r>
            <a:r>
              <a:rPr sz="1400" spc="-35" dirty="0">
                <a:solidFill>
                  <a:srgbClr val="E2E3E4"/>
                </a:solidFill>
                <a:latin typeface="Arial"/>
                <a:cs typeface="Arial"/>
              </a:rPr>
              <a:t>strategies </a:t>
            </a:r>
            <a:r>
              <a:rPr sz="1400" spc="-30" dirty="0">
                <a:solidFill>
                  <a:srgbClr val="E2E3E4"/>
                </a:solidFill>
                <a:latin typeface="Arial"/>
                <a:cs typeface="Arial"/>
              </a:rPr>
              <a:t>enable you </a:t>
            </a:r>
            <a:r>
              <a:rPr sz="1400" spc="35" dirty="0">
                <a:solidFill>
                  <a:srgbClr val="E2E3E4"/>
                </a:solidFill>
                <a:latin typeface="Arial"/>
                <a:cs typeface="Arial"/>
              </a:rPr>
              <a:t>to </a:t>
            </a:r>
            <a:r>
              <a:rPr sz="1400" dirty="0">
                <a:solidFill>
                  <a:srgbClr val="E2E3E4"/>
                </a:solidFill>
                <a:latin typeface="Arial"/>
                <a:cs typeface="Arial"/>
              </a:rPr>
              <a:t>direct </a:t>
            </a:r>
            <a:r>
              <a:rPr sz="1400" spc="-35" dirty="0">
                <a:solidFill>
                  <a:srgbClr val="E2E3E4"/>
                </a:solidFill>
                <a:latin typeface="Arial"/>
                <a:cs typeface="Arial"/>
              </a:rPr>
              <a:t>your  </a:t>
            </a:r>
            <a:r>
              <a:rPr sz="1400" spc="-40" dirty="0">
                <a:solidFill>
                  <a:srgbClr val="E2E3E4"/>
                </a:solidFill>
                <a:latin typeface="Arial"/>
                <a:cs typeface="Arial"/>
              </a:rPr>
              <a:t>focus</a:t>
            </a:r>
            <a:r>
              <a:rPr sz="1400" spc="-95" dirty="0">
                <a:solidFill>
                  <a:srgbClr val="E2E3E4"/>
                </a:solidFill>
                <a:latin typeface="Arial"/>
                <a:cs typeface="Arial"/>
              </a:rPr>
              <a:t> </a:t>
            </a:r>
            <a:r>
              <a:rPr sz="1400" spc="5" dirty="0">
                <a:solidFill>
                  <a:srgbClr val="E2E3E4"/>
                </a:solidFill>
                <a:latin typeface="Arial"/>
                <a:cs typeface="Arial"/>
              </a:rPr>
              <a:t>on</a:t>
            </a:r>
            <a:r>
              <a:rPr sz="1400" spc="-95" dirty="0">
                <a:solidFill>
                  <a:srgbClr val="E2E3E4"/>
                </a:solidFill>
                <a:latin typeface="Arial"/>
                <a:cs typeface="Arial"/>
              </a:rPr>
              <a:t> </a:t>
            </a:r>
            <a:r>
              <a:rPr sz="1400" dirty="0">
                <a:solidFill>
                  <a:srgbClr val="E2E3E4"/>
                </a:solidFill>
                <a:latin typeface="Arial"/>
                <a:cs typeface="Arial"/>
              </a:rPr>
              <a:t>the</a:t>
            </a:r>
            <a:r>
              <a:rPr sz="1400" spc="-95" dirty="0">
                <a:solidFill>
                  <a:srgbClr val="E2E3E4"/>
                </a:solidFill>
                <a:latin typeface="Arial"/>
                <a:cs typeface="Arial"/>
              </a:rPr>
              <a:t> </a:t>
            </a:r>
            <a:r>
              <a:rPr sz="1400" spc="-30" dirty="0">
                <a:solidFill>
                  <a:srgbClr val="E2E3E4"/>
                </a:solidFill>
                <a:latin typeface="Arial"/>
                <a:cs typeface="Arial"/>
              </a:rPr>
              <a:t>work</a:t>
            </a:r>
            <a:r>
              <a:rPr sz="1400" spc="-95" dirty="0">
                <a:solidFill>
                  <a:srgbClr val="E2E3E4"/>
                </a:solidFill>
                <a:latin typeface="Arial"/>
                <a:cs typeface="Arial"/>
              </a:rPr>
              <a:t> </a:t>
            </a:r>
            <a:r>
              <a:rPr sz="1400" spc="-10" dirty="0">
                <a:solidFill>
                  <a:srgbClr val="E2E3E4"/>
                </a:solidFill>
                <a:latin typeface="Arial"/>
                <a:cs typeface="Arial"/>
              </a:rPr>
              <a:t>that</a:t>
            </a:r>
            <a:r>
              <a:rPr sz="1400" spc="-95" dirty="0">
                <a:solidFill>
                  <a:srgbClr val="E2E3E4"/>
                </a:solidFill>
                <a:latin typeface="Arial"/>
                <a:cs typeface="Arial"/>
              </a:rPr>
              <a:t> </a:t>
            </a:r>
            <a:r>
              <a:rPr sz="1400" spc="-40" dirty="0">
                <a:solidFill>
                  <a:srgbClr val="E2E3E4"/>
                </a:solidFill>
                <a:latin typeface="Arial"/>
                <a:cs typeface="Arial"/>
              </a:rPr>
              <a:t>delivers</a:t>
            </a:r>
            <a:r>
              <a:rPr sz="1400" spc="-95" dirty="0">
                <a:solidFill>
                  <a:srgbClr val="E2E3E4"/>
                </a:solidFill>
                <a:latin typeface="Arial"/>
                <a:cs typeface="Arial"/>
              </a:rPr>
              <a:t> </a:t>
            </a:r>
            <a:r>
              <a:rPr sz="1400" spc="-35" dirty="0">
                <a:solidFill>
                  <a:srgbClr val="E2E3E4"/>
                </a:solidFill>
                <a:latin typeface="Arial"/>
                <a:cs typeface="Arial"/>
              </a:rPr>
              <a:t>income,</a:t>
            </a:r>
            <a:r>
              <a:rPr sz="1400" spc="-95" dirty="0">
                <a:solidFill>
                  <a:srgbClr val="E2E3E4"/>
                </a:solidFill>
                <a:latin typeface="Arial"/>
                <a:cs typeface="Arial"/>
              </a:rPr>
              <a:t> </a:t>
            </a:r>
            <a:r>
              <a:rPr sz="1400" spc="-10" dirty="0">
                <a:solidFill>
                  <a:srgbClr val="E2E3E4"/>
                </a:solidFill>
                <a:latin typeface="Arial"/>
                <a:cs typeface="Arial"/>
              </a:rPr>
              <a:t>multiplying</a:t>
            </a:r>
            <a:r>
              <a:rPr sz="1400" spc="-95" dirty="0">
                <a:solidFill>
                  <a:srgbClr val="E2E3E4"/>
                </a:solidFill>
                <a:latin typeface="Arial"/>
                <a:cs typeface="Arial"/>
              </a:rPr>
              <a:t> </a:t>
            </a:r>
            <a:r>
              <a:rPr sz="1400" spc="-35" dirty="0">
                <a:solidFill>
                  <a:srgbClr val="E2E3E4"/>
                </a:solidFill>
                <a:latin typeface="Arial"/>
                <a:cs typeface="Arial"/>
              </a:rPr>
              <a:t>your  </a:t>
            </a:r>
            <a:r>
              <a:rPr sz="1400" spc="-5" dirty="0">
                <a:solidFill>
                  <a:srgbClr val="E2E3E4"/>
                </a:solidFill>
                <a:latin typeface="Arial"/>
                <a:cs typeface="Arial"/>
              </a:rPr>
              <a:t>productivity </a:t>
            </a:r>
            <a:r>
              <a:rPr sz="1400" spc="-20" dirty="0">
                <a:solidFill>
                  <a:srgbClr val="E2E3E4"/>
                </a:solidFill>
                <a:latin typeface="Arial"/>
                <a:cs typeface="Arial"/>
              </a:rPr>
              <a:t>and</a:t>
            </a:r>
            <a:r>
              <a:rPr sz="1400" spc="-254" dirty="0">
                <a:solidFill>
                  <a:srgbClr val="E2E3E4"/>
                </a:solidFill>
                <a:latin typeface="Arial"/>
                <a:cs typeface="Arial"/>
              </a:rPr>
              <a:t> </a:t>
            </a:r>
            <a:r>
              <a:rPr sz="1400" spc="-15" dirty="0">
                <a:solidFill>
                  <a:srgbClr val="E2E3E4"/>
                </a:solidFill>
                <a:latin typeface="Arial"/>
                <a:cs typeface="Arial"/>
              </a:rPr>
              <a:t>profitability.</a:t>
            </a:r>
            <a:endParaRPr sz="1400">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74707" y="2561380"/>
            <a:ext cx="2159000" cy="367030"/>
          </a:xfrm>
          <a:prstGeom prst="rect">
            <a:avLst/>
          </a:prstGeom>
        </p:spPr>
        <p:txBody>
          <a:bodyPr vert="horz" wrap="square" lIns="0" tIns="0" rIns="0" bIns="0" rtlCol="0">
            <a:spAutoFit/>
          </a:bodyPr>
          <a:lstStyle/>
          <a:p>
            <a:pPr marL="12700">
              <a:lnSpc>
                <a:spcPct val="100000"/>
              </a:lnSpc>
            </a:pPr>
            <a:r>
              <a:rPr sz="2300" spc="10" dirty="0">
                <a:solidFill>
                  <a:srgbClr val="58595B"/>
                </a:solidFill>
                <a:latin typeface="Times New Roman"/>
                <a:cs typeface="Times New Roman"/>
              </a:rPr>
              <a:t>corporate</a:t>
            </a:r>
            <a:r>
              <a:rPr sz="2300" spc="-204" dirty="0">
                <a:solidFill>
                  <a:srgbClr val="58595B"/>
                </a:solidFill>
                <a:latin typeface="Times New Roman"/>
                <a:cs typeface="Times New Roman"/>
              </a:rPr>
              <a:t> </a:t>
            </a:r>
            <a:r>
              <a:rPr sz="2300" spc="-20" dirty="0">
                <a:solidFill>
                  <a:srgbClr val="58595B"/>
                </a:solidFill>
                <a:latin typeface="Cambria"/>
                <a:cs typeface="Cambria"/>
              </a:rPr>
              <a:t>identity</a:t>
            </a:r>
            <a:endParaRPr sz="2300">
              <a:latin typeface="Cambria"/>
              <a:cs typeface="Cambria"/>
            </a:endParaRPr>
          </a:p>
        </p:txBody>
      </p:sp>
      <p:sp>
        <p:nvSpPr>
          <p:cNvPr id="3" name="object 3"/>
          <p:cNvSpPr/>
          <p:nvPr/>
        </p:nvSpPr>
        <p:spPr>
          <a:xfrm>
            <a:off x="8990317" y="3000971"/>
            <a:ext cx="501650" cy="0"/>
          </a:xfrm>
          <a:custGeom>
            <a:avLst/>
            <a:gdLst/>
            <a:ahLst/>
            <a:cxnLst/>
            <a:rect l="l" t="t" r="r" b="b"/>
            <a:pathLst>
              <a:path w="501650">
                <a:moveTo>
                  <a:pt x="0" y="0"/>
                </a:moveTo>
                <a:lnTo>
                  <a:pt x="501065" y="0"/>
                </a:lnTo>
              </a:path>
            </a:pathLst>
          </a:custGeom>
          <a:ln w="43180">
            <a:solidFill>
              <a:srgbClr val="FFFFFF"/>
            </a:solidFill>
          </a:ln>
        </p:spPr>
        <p:txBody>
          <a:bodyPr wrap="square" lIns="0" tIns="0" rIns="0" bIns="0" rtlCol="0"/>
          <a:lstStyle/>
          <a:p>
            <a:endParaRPr/>
          </a:p>
        </p:txBody>
      </p:sp>
      <p:sp>
        <p:nvSpPr>
          <p:cNvPr id="4" name="object 4"/>
          <p:cNvSpPr/>
          <p:nvPr/>
        </p:nvSpPr>
        <p:spPr>
          <a:xfrm>
            <a:off x="9012167" y="2565361"/>
            <a:ext cx="0" cy="414020"/>
          </a:xfrm>
          <a:custGeom>
            <a:avLst/>
            <a:gdLst/>
            <a:ahLst/>
            <a:cxnLst/>
            <a:rect l="l" t="t" r="r" b="b"/>
            <a:pathLst>
              <a:path h="414019">
                <a:moveTo>
                  <a:pt x="0" y="0"/>
                </a:moveTo>
                <a:lnTo>
                  <a:pt x="0" y="414019"/>
                </a:lnTo>
              </a:path>
            </a:pathLst>
          </a:custGeom>
          <a:ln w="43700">
            <a:solidFill>
              <a:srgbClr val="FFFFFF"/>
            </a:solidFill>
          </a:ln>
        </p:spPr>
        <p:txBody>
          <a:bodyPr wrap="square" lIns="0" tIns="0" rIns="0" bIns="0" rtlCol="0"/>
          <a:lstStyle/>
          <a:p>
            <a:endParaRPr/>
          </a:p>
        </p:txBody>
      </p:sp>
      <p:sp>
        <p:nvSpPr>
          <p:cNvPr id="5" name="object 5"/>
          <p:cNvSpPr/>
          <p:nvPr/>
        </p:nvSpPr>
        <p:spPr>
          <a:xfrm>
            <a:off x="8990317" y="2543136"/>
            <a:ext cx="501650" cy="0"/>
          </a:xfrm>
          <a:custGeom>
            <a:avLst/>
            <a:gdLst/>
            <a:ahLst/>
            <a:cxnLst/>
            <a:rect l="l" t="t" r="r" b="b"/>
            <a:pathLst>
              <a:path w="501650">
                <a:moveTo>
                  <a:pt x="0" y="0"/>
                </a:moveTo>
                <a:lnTo>
                  <a:pt x="501065" y="0"/>
                </a:lnTo>
              </a:path>
            </a:pathLst>
          </a:custGeom>
          <a:ln w="44450">
            <a:solidFill>
              <a:srgbClr val="FFFFFF"/>
            </a:solidFill>
          </a:ln>
        </p:spPr>
        <p:txBody>
          <a:bodyPr wrap="square" lIns="0" tIns="0" rIns="0" bIns="0" rtlCol="0"/>
          <a:lstStyle/>
          <a:p>
            <a:endParaRPr/>
          </a:p>
        </p:txBody>
      </p:sp>
      <p:sp>
        <p:nvSpPr>
          <p:cNvPr id="6" name="object 6"/>
          <p:cNvSpPr/>
          <p:nvPr/>
        </p:nvSpPr>
        <p:spPr>
          <a:xfrm>
            <a:off x="9469526" y="2565158"/>
            <a:ext cx="0" cy="414020"/>
          </a:xfrm>
          <a:custGeom>
            <a:avLst/>
            <a:gdLst/>
            <a:ahLst/>
            <a:cxnLst/>
            <a:rect l="l" t="t" r="r" b="b"/>
            <a:pathLst>
              <a:path h="414019">
                <a:moveTo>
                  <a:pt x="0" y="0"/>
                </a:moveTo>
                <a:lnTo>
                  <a:pt x="0" y="413689"/>
                </a:lnTo>
              </a:path>
            </a:pathLst>
          </a:custGeom>
          <a:ln w="43713">
            <a:solidFill>
              <a:srgbClr val="FFFFFF"/>
            </a:solidFill>
          </a:ln>
        </p:spPr>
        <p:txBody>
          <a:bodyPr wrap="square" lIns="0" tIns="0" rIns="0" bIns="0" rtlCol="0"/>
          <a:lstStyle/>
          <a:p>
            <a:endParaRPr/>
          </a:p>
        </p:txBody>
      </p:sp>
      <p:sp>
        <p:nvSpPr>
          <p:cNvPr id="7" name="object 7"/>
          <p:cNvSpPr/>
          <p:nvPr/>
        </p:nvSpPr>
        <p:spPr>
          <a:xfrm>
            <a:off x="9236735" y="2728582"/>
            <a:ext cx="0" cy="160655"/>
          </a:xfrm>
          <a:custGeom>
            <a:avLst/>
            <a:gdLst/>
            <a:ahLst/>
            <a:cxnLst/>
            <a:rect l="l" t="t" r="r" b="b"/>
            <a:pathLst>
              <a:path h="160655">
                <a:moveTo>
                  <a:pt x="0" y="0"/>
                </a:moveTo>
                <a:lnTo>
                  <a:pt x="0" y="160616"/>
                </a:lnTo>
              </a:path>
            </a:pathLst>
          </a:custGeom>
          <a:ln w="44119">
            <a:solidFill>
              <a:srgbClr val="FFFFFF"/>
            </a:solidFill>
          </a:ln>
        </p:spPr>
        <p:txBody>
          <a:bodyPr wrap="square" lIns="0" tIns="0" rIns="0" bIns="0" rtlCol="0"/>
          <a:lstStyle/>
          <a:p>
            <a:endParaRPr/>
          </a:p>
        </p:txBody>
      </p:sp>
      <p:sp>
        <p:nvSpPr>
          <p:cNvPr id="8" name="object 8"/>
          <p:cNvSpPr/>
          <p:nvPr/>
        </p:nvSpPr>
        <p:spPr>
          <a:xfrm>
            <a:off x="9214675" y="2685548"/>
            <a:ext cx="44450" cy="0"/>
          </a:xfrm>
          <a:custGeom>
            <a:avLst/>
            <a:gdLst/>
            <a:ahLst/>
            <a:cxnLst/>
            <a:rect l="l" t="t" r="r" b="b"/>
            <a:pathLst>
              <a:path w="44450">
                <a:moveTo>
                  <a:pt x="0" y="0"/>
                </a:moveTo>
                <a:lnTo>
                  <a:pt x="44119" y="0"/>
                </a:lnTo>
              </a:path>
            </a:pathLst>
          </a:custGeom>
          <a:ln w="36334">
            <a:solidFill>
              <a:srgbClr val="FFFFFF"/>
            </a:solidFill>
          </a:ln>
        </p:spPr>
        <p:txBody>
          <a:bodyPr wrap="square" lIns="0" tIns="0" rIns="0" bIns="0" rtlCol="0"/>
          <a:lstStyle/>
          <a:p>
            <a:endParaRPr/>
          </a:p>
        </p:txBody>
      </p:sp>
      <p:sp>
        <p:nvSpPr>
          <p:cNvPr id="9" name="object 9"/>
          <p:cNvSpPr/>
          <p:nvPr/>
        </p:nvSpPr>
        <p:spPr>
          <a:xfrm>
            <a:off x="9283480" y="2673362"/>
            <a:ext cx="69850" cy="103505"/>
          </a:xfrm>
          <a:custGeom>
            <a:avLst/>
            <a:gdLst/>
            <a:ahLst/>
            <a:cxnLst/>
            <a:rect l="l" t="t" r="r" b="b"/>
            <a:pathLst>
              <a:path w="69850" h="103505">
                <a:moveTo>
                  <a:pt x="35496" y="26327"/>
                </a:moveTo>
                <a:lnTo>
                  <a:pt x="27990" y="26327"/>
                </a:lnTo>
                <a:lnTo>
                  <a:pt x="23075" y="27355"/>
                </a:lnTo>
                <a:lnTo>
                  <a:pt x="2082" y="49822"/>
                </a:lnTo>
                <a:lnTo>
                  <a:pt x="698" y="54457"/>
                </a:lnTo>
                <a:lnTo>
                  <a:pt x="0" y="59397"/>
                </a:lnTo>
                <a:lnTo>
                  <a:pt x="0" y="69824"/>
                </a:lnTo>
                <a:lnTo>
                  <a:pt x="23228" y="102133"/>
                </a:lnTo>
                <a:lnTo>
                  <a:pt x="28193" y="103174"/>
                </a:lnTo>
                <a:lnTo>
                  <a:pt x="39001" y="103174"/>
                </a:lnTo>
                <a:lnTo>
                  <a:pt x="43687" y="102285"/>
                </a:lnTo>
                <a:lnTo>
                  <a:pt x="52222" y="98666"/>
                </a:lnTo>
                <a:lnTo>
                  <a:pt x="55359" y="95745"/>
                </a:lnTo>
                <a:lnTo>
                  <a:pt x="56865" y="92646"/>
                </a:lnTo>
                <a:lnTo>
                  <a:pt x="31699" y="92646"/>
                </a:lnTo>
                <a:lnTo>
                  <a:pt x="28295" y="91884"/>
                </a:lnTo>
                <a:lnTo>
                  <a:pt x="12801" y="68897"/>
                </a:lnTo>
                <a:lnTo>
                  <a:pt x="12866" y="61290"/>
                </a:lnTo>
                <a:lnTo>
                  <a:pt x="30797" y="37020"/>
                </a:lnTo>
                <a:lnTo>
                  <a:pt x="56846" y="37020"/>
                </a:lnTo>
                <a:lnTo>
                  <a:pt x="56032" y="35674"/>
                </a:lnTo>
                <a:lnTo>
                  <a:pt x="37528" y="26530"/>
                </a:lnTo>
                <a:lnTo>
                  <a:pt x="35496" y="26327"/>
                </a:lnTo>
                <a:close/>
              </a:path>
              <a:path w="69850" h="103505">
                <a:moveTo>
                  <a:pt x="69735" y="91643"/>
                </a:moveTo>
                <a:lnTo>
                  <a:pt x="57645" y="91643"/>
                </a:lnTo>
                <a:lnTo>
                  <a:pt x="57645" y="101612"/>
                </a:lnTo>
                <a:lnTo>
                  <a:pt x="69735" y="101612"/>
                </a:lnTo>
                <a:lnTo>
                  <a:pt x="69735" y="91643"/>
                </a:lnTo>
                <a:close/>
              </a:path>
              <a:path w="69850" h="103505">
                <a:moveTo>
                  <a:pt x="56846" y="37020"/>
                </a:moveTo>
                <a:lnTo>
                  <a:pt x="39052" y="37020"/>
                </a:lnTo>
                <a:lnTo>
                  <a:pt x="42595" y="37795"/>
                </a:lnTo>
                <a:lnTo>
                  <a:pt x="48475" y="40919"/>
                </a:lnTo>
                <a:lnTo>
                  <a:pt x="50876" y="42976"/>
                </a:lnTo>
                <a:lnTo>
                  <a:pt x="52717" y="45554"/>
                </a:lnTo>
                <a:lnTo>
                  <a:pt x="54584" y="48107"/>
                </a:lnTo>
                <a:lnTo>
                  <a:pt x="55930" y="51079"/>
                </a:lnTo>
                <a:lnTo>
                  <a:pt x="57645" y="57823"/>
                </a:lnTo>
                <a:lnTo>
                  <a:pt x="58077" y="61290"/>
                </a:lnTo>
                <a:lnTo>
                  <a:pt x="58004" y="68897"/>
                </a:lnTo>
                <a:lnTo>
                  <a:pt x="39649" y="92646"/>
                </a:lnTo>
                <a:lnTo>
                  <a:pt x="56865" y="92646"/>
                </a:lnTo>
                <a:lnTo>
                  <a:pt x="57353" y="91643"/>
                </a:lnTo>
                <a:lnTo>
                  <a:pt x="69735" y="91643"/>
                </a:lnTo>
                <a:lnTo>
                  <a:pt x="69735" y="37858"/>
                </a:lnTo>
                <a:lnTo>
                  <a:pt x="57353" y="37858"/>
                </a:lnTo>
                <a:lnTo>
                  <a:pt x="56846" y="37020"/>
                </a:lnTo>
                <a:close/>
              </a:path>
              <a:path w="69850" h="103505">
                <a:moveTo>
                  <a:pt x="69735" y="0"/>
                </a:moveTo>
                <a:lnTo>
                  <a:pt x="57645" y="0"/>
                </a:lnTo>
                <a:lnTo>
                  <a:pt x="57645" y="37858"/>
                </a:lnTo>
                <a:lnTo>
                  <a:pt x="69735" y="37858"/>
                </a:lnTo>
                <a:lnTo>
                  <a:pt x="69735"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97109" y="2991115"/>
            <a:ext cx="233679" cy="11842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A7A9AC"/>
                </a:solidFill>
                <a:latin typeface="Arial"/>
                <a:cs typeface="Arial"/>
              </a:rPr>
              <a:t>corporat</a:t>
            </a:r>
            <a:r>
              <a:rPr sz="1200" dirty="0">
                <a:solidFill>
                  <a:srgbClr val="A7A9AC"/>
                </a:solidFill>
                <a:latin typeface="Arial"/>
                <a:cs typeface="Arial"/>
              </a:rPr>
              <a:t>e</a:t>
            </a:r>
            <a:r>
              <a:rPr sz="1200" spc="-70" dirty="0">
                <a:solidFill>
                  <a:srgbClr val="A7A9AC"/>
                </a:solidFill>
                <a:latin typeface="Arial"/>
                <a:cs typeface="Arial"/>
              </a:rPr>
              <a:t> </a:t>
            </a:r>
            <a:r>
              <a:rPr sz="1200" spc="-25" dirty="0">
                <a:solidFill>
                  <a:srgbClr val="A7A9AC"/>
                </a:solidFill>
                <a:latin typeface="Tahoma"/>
                <a:cs typeface="Tahoma"/>
              </a:rPr>
              <a:t>identity</a:t>
            </a:r>
            <a:endParaRPr sz="1200">
              <a:latin typeface="Tahoma"/>
              <a:cs typeface="Tahoma"/>
            </a:endParaRPr>
          </a:p>
        </p:txBody>
      </p:sp>
      <p:sp>
        <p:nvSpPr>
          <p:cNvPr id="3" name="object 3"/>
          <p:cNvSpPr/>
          <p:nvPr/>
        </p:nvSpPr>
        <p:spPr>
          <a:xfrm>
            <a:off x="9088958" y="289556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4" name="object 4"/>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5" name="object 5"/>
          <p:cNvSpPr/>
          <p:nvPr/>
        </p:nvSpPr>
        <p:spPr>
          <a:xfrm>
            <a:off x="9088958" y="263394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6" name="object 6"/>
          <p:cNvSpPr/>
          <p:nvPr/>
        </p:nvSpPr>
        <p:spPr>
          <a:xfrm>
            <a:off x="9363075" y="2647035"/>
            <a:ext cx="0" cy="236220"/>
          </a:xfrm>
          <a:custGeom>
            <a:avLst/>
            <a:gdLst/>
            <a:ahLst/>
            <a:cxnLst/>
            <a:rect l="l" t="t" r="r" b="b"/>
            <a:pathLst>
              <a:path h="236219">
                <a:moveTo>
                  <a:pt x="0" y="0"/>
                </a:moveTo>
                <a:lnTo>
                  <a:pt x="0" y="236143"/>
                </a:lnTo>
              </a:path>
            </a:pathLst>
          </a:custGeom>
          <a:ln w="25323">
            <a:solidFill>
              <a:srgbClr val="FFFFFF"/>
            </a:solidFill>
          </a:ln>
        </p:spPr>
        <p:txBody>
          <a:bodyPr wrap="square" lIns="0" tIns="0" rIns="0" bIns="0" rtlCol="0"/>
          <a:lstStyle/>
          <a:p>
            <a:endParaRPr/>
          </a:p>
        </p:txBody>
      </p:sp>
      <p:sp>
        <p:nvSpPr>
          <p:cNvPr id="7" name="object 7"/>
          <p:cNvSpPr/>
          <p:nvPr/>
        </p:nvSpPr>
        <p:spPr>
          <a:xfrm>
            <a:off x="9222975" y="2690101"/>
            <a:ext cx="0" cy="149225"/>
          </a:xfrm>
          <a:custGeom>
            <a:avLst/>
            <a:gdLst/>
            <a:ahLst/>
            <a:cxnLst/>
            <a:rect l="l" t="t" r="r" b="b"/>
            <a:pathLst>
              <a:path h="149225">
                <a:moveTo>
                  <a:pt x="0" y="0"/>
                </a:moveTo>
                <a:lnTo>
                  <a:pt x="0" y="149085"/>
                </a:lnTo>
              </a:path>
            </a:pathLst>
          </a:custGeom>
          <a:ln w="32778">
            <a:solidFill>
              <a:srgbClr val="FFFFFF"/>
            </a:solidFill>
          </a:ln>
        </p:spPr>
        <p:txBody>
          <a:bodyPr wrap="square" lIns="0" tIns="0" rIns="0" bIns="0" rtlCol="0"/>
          <a:lstStyle/>
          <a:p>
            <a:endParaRPr/>
          </a:p>
        </p:txBody>
      </p:sp>
      <p:sp>
        <p:nvSpPr>
          <p:cNvPr id="8" name="object 8"/>
          <p:cNvSpPr/>
          <p:nvPr/>
        </p:nvSpPr>
        <p:spPr>
          <a:xfrm>
            <a:off x="9256734" y="2714724"/>
            <a:ext cx="40640" cy="59690"/>
          </a:xfrm>
          <a:custGeom>
            <a:avLst/>
            <a:gdLst/>
            <a:ahLst/>
            <a:cxnLst/>
            <a:rect l="l" t="t" r="r" b="b"/>
            <a:pathLst>
              <a:path w="40640" h="59689">
                <a:moveTo>
                  <a:pt x="16179" y="15214"/>
                </a:moveTo>
                <a:lnTo>
                  <a:pt x="0" y="40335"/>
                </a:lnTo>
                <a:lnTo>
                  <a:pt x="419" y="43192"/>
                </a:lnTo>
                <a:lnTo>
                  <a:pt x="16281" y="59601"/>
                </a:lnTo>
                <a:lnTo>
                  <a:pt x="22542" y="59601"/>
                </a:lnTo>
                <a:lnTo>
                  <a:pt x="25247" y="59080"/>
                </a:lnTo>
                <a:lnTo>
                  <a:pt x="30187" y="57010"/>
                </a:lnTo>
                <a:lnTo>
                  <a:pt x="31991" y="55295"/>
                </a:lnTo>
                <a:lnTo>
                  <a:pt x="32856" y="53517"/>
                </a:lnTo>
                <a:lnTo>
                  <a:pt x="18313" y="53517"/>
                </a:lnTo>
                <a:lnTo>
                  <a:pt x="16357" y="53086"/>
                </a:lnTo>
                <a:lnTo>
                  <a:pt x="7488" y="40335"/>
                </a:lnTo>
                <a:lnTo>
                  <a:pt x="7559" y="34302"/>
                </a:lnTo>
                <a:lnTo>
                  <a:pt x="17792" y="21374"/>
                </a:lnTo>
                <a:lnTo>
                  <a:pt x="32837" y="21374"/>
                </a:lnTo>
                <a:lnTo>
                  <a:pt x="32372" y="20599"/>
                </a:lnTo>
                <a:lnTo>
                  <a:pt x="21678" y="15316"/>
                </a:lnTo>
                <a:lnTo>
                  <a:pt x="16179" y="15214"/>
                </a:lnTo>
                <a:close/>
              </a:path>
              <a:path w="40640" h="59689">
                <a:moveTo>
                  <a:pt x="40284" y="52946"/>
                </a:moveTo>
                <a:lnTo>
                  <a:pt x="33299" y="52946"/>
                </a:lnTo>
                <a:lnTo>
                  <a:pt x="33299" y="58699"/>
                </a:lnTo>
                <a:lnTo>
                  <a:pt x="40284" y="58699"/>
                </a:lnTo>
                <a:lnTo>
                  <a:pt x="40284" y="52946"/>
                </a:lnTo>
                <a:close/>
              </a:path>
              <a:path w="40640" h="59689">
                <a:moveTo>
                  <a:pt x="32837" y="21374"/>
                </a:moveTo>
                <a:lnTo>
                  <a:pt x="22567" y="21374"/>
                </a:lnTo>
                <a:lnTo>
                  <a:pt x="24612" y="21831"/>
                </a:lnTo>
                <a:lnTo>
                  <a:pt x="28016" y="23634"/>
                </a:lnTo>
                <a:lnTo>
                  <a:pt x="33450" y="40335"/>
                </a:lnTo>
                <a:lnTo>
                  <a:pt x="33324" y="41402"/>
                </a:lnTo>
                <a:lnTo>
                  <a:pt x="22923" y="53517"/>
                </a:lnTo>
                <a:lnTo>
                  <a:pt x="32856" y="53517"/>
                </a:lnTo>
                <a:lnTo>
                  <a:pt x="33134" y="52946"/>
                </a:lnTo>
                <a:lnTo>
                  <a:pt x="40284" y="52946"/>
                </a:lnTo>
                <a:lnTo>
                  <a:pt x="40284" y="21869"/>
                </a:lnTo>
                <a:lnTo>
                  <a:pt x="33134" y="21869"/>
                </a:lnTo>
                <a:lnTo>
                  <a:pt x="32837" y="21374"/>
                </a:lnTo>
                <a:close/>
              </a:path>
              <a:path w="40640" h="59689">
                <a:moveTo>
                  <a:pt x="40284" y="0"/>
                </a:moveTo>
                <a:lnTo>
                  <a:pt x="33299" y="0"/>
                </a:lnTo>
                <a:lnTo>
                  <a:pt x="33299" y="21869"/>
                </a:lnTo>
                <a:lnTo>
                  <a:pt x="40284" y="21869"/>
                </a:lnTo>
                <a:lnTo>
                  <a:pt x="40284" y="0"/>
                </a:lnTo>
                <a:close/>
              </a:path>
            </a:pathLst>
          </a:custGeom>
          <a:solidFill>
            <a:srgbClr val="FFFFFF"/>
          </a:solidFill>
        </p:spPr>
        <p:txBody>
          <a:bodyPr wrap="square" lIns="0" tIns="0" rIns="0" bIns="0" rtlCol="0"/>
          <a:lstStyle/>
          <a:p>
            <a:endParaRPr/>
          </a:p>
        </p:txBody>
      </p:sp>
      <p:sp>
        <p:nvSpPr>
          <p:cNvPr id="9" name="object 9"/>
          <p:cNvSpPr txBox="1"/>
          <p:nvPr/>
        </p:nvSpPr>
        <p:spPr>
          <a:xfrm>
            <a:off x="1624280" y="1872001"/>
            <a:ext cx="5632450" cy="1454785"/>
          </a:xfrm>
          <a:prstGeom prst="rect">
            <a:avLst/>
          </a:prstGeom>
        </p:spPr>
        <p:txBody>
          <a:bodyPr vert="horz" wrap="square" lIns="0" tIns="0" rIns="0" bIns="0" rtlCol="0">
            <a:spAutoFit/>
          </a:bodyPr>
          <a:lstStyle/>
          <a:p>
            <a:pPr algn="ctr">
              <a:lnSpc>
                <a:spcPct val="100000"/>
              </a:lnSpc>
            </a:pPr>
            <a:r>
              <a:rPr sz="1400" spc="-40" dirty="0">
                <a:solidFill>
                  <a:srgbClr val="58595B"/>
                </a:solidFill>
                <a:latin typeface="Lucida Sans"/>
                <a:cs typeface="Lucida Sans"/>
              </a:rPr>
              <a:t>More</a:t>
            </a:r>
            <a:r>
              <a:rPr sz="1400" spc="-125" dirty="0">
                <a:solidFill>
                  <a:srgbClr val="58595B"/>
                </a:solidFill>
                <a:latin typeface="Lucida Sans"/>
                <a:cs typeface="Lucida Sans"/>
              </a:rPr>
              <a:t> </a:t>
            </a:r>
            <a:r>
              <a:rPr sz="1400" spc="-90" dirty="0">
                <a:solidFill>
                  <a:srgbClr val="58595B"/>
                </a:solidFill>
                <a:latin typeface="Lucida Sans"/>
                <a:cs typeface="Lucida Sans"/>
              </a:rPr>
              <a:t>than</a:t>
            </a:r>
            <a:r>
              <a:rPr sz="1400" spc="-125" dirty="0">
                <a:solidFill>
                  <a:srgbClr val="58595B"/>
                </a:solidFill>
                <a:latin typeface="Lucida Sans"/>
                <a:cs typeface="Lucida Sans"/>
              </a:rPr>
              <a:t> 284,000,000 </a:t>
            </a:r>
            <a:r>
              <a:rPr sz="1400" spc="-95" dirty="0">
                <a:solidFill>
                  <a:srgbClr val="58595B"/>
                </a:solidFill>
                <a:latin typeface="Lucida Sans"/>
                <a:cs typeface="Lucida Sans"/>
              </a:rPr>
              <a:t>domain</a:t>
            </a:r>
            <a:r>
              <a:rPr sz="1400" spc="-125" dirty="0">
                <a:solidFill>
                  <a:srgbClr val="58595B"/>
                </a:solidFill>
                <a:latin typeface="Lucida Sans"/>
                <a:cs typeface="Lucida Sans"/>
              </a:rPr>
              <a:t> </a:t>
            </a:r>
            <a:r>
              <a:rPr sz="1400" spc="-100" dirty="0">
                <a:solidFill>
                  <a:srgbClr val="58595B"/>
                </a:solidFill>
                <a:latin typeface="Lucida Sans"/>
                <a:cs typeface="Lucida Sans"/>
              </a:rPr>
              <a:t>names</a:t>
            </a:r>
            <a:r>
              <a:rPr sz="1400" spc="-125" dirty="0">
                <a:solidFill>
                  <a:srgbClr val="58595B"/>
                </a:solidFill>
                <a:latin typeface="Lucida Sans"/>
                <a:cs typeface="Lucida Sans"/>
              </a:rPr>
              <a:t> </a:t>
            </a:r>
            <a:r>
              <a:rPr sz="1400" spc="-80" dirty="0">
                <a:solidFill>
                  <a:srgbClr val="58595B"/>
                </a:solidFill>
                <a:latin typeface="Lucida Sans"/>
                <a:cs typeface="Lucida Sans"/>
              </a:rPr>
              <a:t>have</a:t>
            </a:r>
            <a:r>
              <a:rPr sz="1400" spc="-125" dirty="0">
                <a:solidFill>
                  <a:srgbClr val="58595B"/>
                </a:solidFill>
                <a:latin typeface="Lucida Sans"/>
                <a:cs typeface="Lucida Sans"/>
              </a:rPr>
              <a:t> </a:t>
            </a:r>
            <a:r>
              <a:rPr sz="1400" spc="-75" dirty="0">
                <a:solidFill>
                  <a:srgbClr val="58595B"/>
                </a:solidFill>
                <a:latin typeface="Lucida Sans"/>
                <a:cs typeface="Lucida Sans"/>
              </a:rPr>
              <a:t>now</a:t>
            </a:r>
            <a:r>
              <a:rPr sz="1400" spc="-125" dirty="0">
                <a:solidFill>
                  <a:srgbClr val="58595B"/>
                </a:solidFill>
                <a:latin typeface="Lucida Sans"/>
                <a:cs typeface="Lucida Sans"/>
              </a:rPr>
              <a:t> </a:t>
            </a:r>
            <a:r>
              <a:rPr sz="1400" spc="-55" dirty="0">
                <a:solidFill>
                  <a:srgbClr val="58595B"/>
                </a:solidFill>
                <a:latin typeface="Lucida Sans"/>
                <a:cs typeface="Lucida Sans"/>
              </a:rPr>
              <a:t>been</a:t>
            </a:r>
            <a:r>
              <a:rPr sz="1400" spc="-125" dirty="0">
                <a:solidFill>
                  <a:srgbClr val="58595B"/>
                </a:solidFill>
                <a:latin typeface="Lucida Sans"/>
                <a:cs typeface="Lucida Sans"/>
              </a:rPr>
              <a:t> </a:t>
            </a:r>
            <a:r>
              <a:rPr sz="1400" spc="-70" dirty="0">
                <a:solidFill>
                  <a:srgbClr val="58595B"/>
                </a:solidFill>
                <a:latin typeface="Lucida Sans"/>
                <a:cs typeface="Lucida Sans"/>
              </a:rPr>
              <a:t>registered.</a:t>
            </a:r>
            <a:endParaRPr sz="1400">
              <a:latin typeface="Lucida Sans"/>
              <a:cs typeface="Lucida Sans"/>
            </a:endParaRPr>
          </a:p>
          <a:p>
            <a:pPr>
              <a:lnSpc>
                <a:spcPct val="100000"/>
              </a:lnSpc>
              <a:spcBef>
                <a:spcPts val="50"/>
              </a:spcBef>
            </a:pPr>
            <a:endParaRPr sz="2600">
              <a:latin typeface="Times New Roman"/>
              <a:cs typeface="Times New Roman"/>
            </a:endParaRPr>
          </a:p>
          <a:p>
            <a:pPr algn="ctr">
              <a:lnSpc>
                <a:spcPct val="100000"/>
              </a:lnSpc>
            </a:pPr>
            <a:r>
              <a:rPr sz="1400" dirty="0">
                <a:solidFill>
                  <a:srgbClr val="58595B"/>
                </a:solidFill>
                <a:latin typeface="Lucida Sans"/>
                <a:cs typeface="Lucida Sans"/>
              </a:rPr>
              <a:t>By</a:t>
            </a:r>
            <a:r>
              <a:rPr sz="1400" spc="-130" dirty="0">
                <a:solidFill>
                  <a:srgbClr val="58595B"/>
                </a:solidFill>
                <a:latin typeface="Lucida Sans"/>
                <a:cs typeface="Lucida Sans"/>
              </a:rPr>
              <a:t> </a:t>
            </a:r>
            <a:r>
              <a:rPr sz="1400" spc="-155" dirty="0">
                <a:solidFill>
                  <a:srgbClr val="58595B"/>
                </a:solidFill>
                <a:latin typeface="Lucida Sans"/>
                <a:cs typeface="Lucida Sans"/>
              </a:rPr>
              <a:t>2013,</a:t>
            </a:r>
            <a:r>
              <a:rPr sz="1400" spc="-130" dirty="0">
                <a:solidFill>
                  <a:srgbClr val="58595B"/>
                </a:solidFill>
                <a:latin typeface="Lucida Sans"/>
                <a:cs typeface="Lucida Sans"/>
              </a:rPr>
              <a:t> </a:t>
            </a:r>
            <a:r>
              <a:rPr sz="1400" spc="-55" dirty="0">
                <a:solidFill>
                  <a:srgbClr val="58595B"/>
                </a:solidFill>
                <a:latin typeface="Lucida Sans"/>
                <a:cs typeface="Lucida Sans"/>
              </a:rPr>
              <a:t>every</a:t>
            </a:r>
            <a:r>
              <a:rPr sz="1400" spc="-130" dirty="0">
                <a:solidFill>
                  <a:srgbClr val="58595B"/>
                </a:solidFill>
                <a:latin typeface="Lucida Sans"/>
                <a:cs typeface="Lucida Sans"/>
              </a:rPr>
              <a:t> </a:t>
            </a:r>
            <a:r>
              <a:rPr sz="1400" spc="-85" dirty="0">
                <a:solidFill>
                  <a:srgbClr val="58595B"/>
                </a:solidFill>
                <a:latin typeface="Lucida Sans"/>
                <a:cs typeface="Lucida Sans"/>
              </a:rPr>
              <a:t>possible</a:t>
            </a:r>
            <a:r>
              <a:rPr sz="1400" spc="-130" dirty="0">
                <a:solidFill>
                  <a:srgbClr val="58595B"/>
                </a:solidFill>
                <a:latin typeface="Lucida Sans"/>
                <a:cs typeface="Lucida Sans"/>
              </a:rPr>
              <a:t> </a:t>
            </a:r>
            <a:r>
              <a:rPr sz="1400" spc="-90" dirty="0">
                <a:solidFill>
                  <a:srgbClr val="58595B"/>
                </a:solidFill>
                <a:latin typeface="Lucida Sans"/>
                <a:cs typeface="Lucida Sans"/>
              </a:rPr>
              <a:t>four</a:t>
            </a:r>
            <a:r>
              <a:rPr sz="1400" spc="-130" dirty="0">
                <a:solidFill>
                  <a:srgbClr val="58595B"/>
                </a:solidFill>
                <a:latin typeface="Lucida Sans"/>
                <a:cs typeface="Lucida Sans"/>
              </a:rPr>
              <a:t> </a:t>
            </a:r>
            <a:r>
              <a:rPr sz="1400" spc="-50" dirty="0">
                <a:solidFill>
                  <a:srgbClr val="58595B"/>
                </a:solidFill>
                <a:latin typeface="Lucida Sans"/>
                <a:cs typeface="Lucida Sans"/>
              </a:rPr>
              <a:t>letter</a:t>
            </a:r>
            <a:r>
              <a:rPr sz="1400" spc="-130" dirty="0">
                <a:solidFill>
                  <a:srgbClr val="58595B"/>
                </a:solidFill>
                <a:latin typeface="Lucida Sans"/>
                <a:cs typeface="Lucida Sans"/>
              </a:rPr>
              <a:t> </a:t>
            </a:r>
            <a:r>
              <a:rPr sz="1400" spc="-100" dirty="0">
                <a:solidFill>
                  <a:srgbClr val="58595B"/>
                </a:solidFill>
                <a:latin typeface="Lucida Sans"/>
                <a:cs typeface="Lucida Sans"/>
              </a:rPr>
              <a:t>.com</a:t>
            </a:r>
            <a:r>
              <a:rPr sz="1400" spc="-130" dirty="0">
                <a:solidFill>
                  <a:srgbClr val="58595B"/>
                </a:solidFill>
                <a:latin typeface="Lucida Sans"/>
                <a:cs typeface="Lucida Sans"/>
              </a:rPr>
              <a:t> </a:t>
            </a:r>
            <a:r>
              <a:rPr sz="1400" spc="-80" dirty="0">
                <a:solidFill>
                  <a:srgbClr val="58595B"/>
                </a:solidFill>
                <a:latin typeface="Lucida Sans"/>
                <a:cs typeface="Lucida Sans"/>
              </a:rPr>
              <a:t>had</a:t>
            </a:r>
            <a:r>
              <a:rPr sz="1400" spc="-130" dirty="0">
                <a:solidFill>
                  <a:srgbClr val="58595B"/>
                </a:solidFill>
                <a:latin typeface="Lucida Sans"/>
                <a:cs typeface="Lucida Sans"/>
              </a:rPr>
              <a:t> </a:t>
            </a:r>
            <a:r>
              <a:rPr sz="1400" spc="-55" dirty="0">
                <a:solidFill>
                  <a:srgbClr val="58595B"/>
                </a:solidFill>
                <a:latin typeface="Lucida Sans"/>
                <a:cs typeface="Lucida Sans"/>
              </a:rPr>
              <a:t>been</a:t>
            </a:r>
            <a:r>
              <a:rPr sz="1400" spc="-130" dirty="0">
                <a:solidFill>
                  <a:srgbClr val="58595B"/>
                </a:solidFill>
                <a:latin typeface="Lucida Sans"/>
                <a:cs typeface="Lucida Sans"/>
              </a:rPr>
              <a:t> </a:t>
            </a:r>
            <a:r>
              <a:rPr sz="1400" spc="-70" dirty="0">
                <a:solidFill>
                  <a:srgbClr val="58595B"/>
                </a:solidFill>
                <a:latin typeface="Lucida Sans"/>
                <a:cs typeface="Lucida Sans"/>
              </a:rPr>
              <a:t>registered.</a:t>
            </a:r>
            <a:endParaRPr sz="1400">
              <a:latin typeface="Lucida Sans"/>
              <a:cs typeface="Lucida Sans"/>
            </a:endParaRPr>
          </a:p>
          <a:p>
            <a:pPr>
              <a:lnSpc>
                <a:spcPct val="100000"/>
              </a:lnSpc>
              <a:spcBef>
                <a:spcPts val="50"/>
              </a:spcBef>
            </a:pPr>
            <a:endParaRPr sz="2600">
              <a:latin typeface="Times New Roman"/>
              <a:cs typeface="Times New Roman"/>
            </a:endParaRPr>
          </a:p>
          <a:p>
            <a:pPr algn="ctr">
              <a:lnSpc>
                <a:spcPct val="100000"/>
              </a:lnSpc>
            </a:pPr>
            <a:r>
              <a:rPr sz="1400" spc="-25" dirty="0">
                <a:solidFill>
                  <a:srgbClr val="58595B"/>
                </a:solidFill>
                <a:latin typeface="Tahoma"/>
                <a:cs typeface="Tahoma"/>
              </a:rPr>
              <a:t>Rumours</a:t>
            </a:r>
            <a:r>
              <a:rPr sz="1400" spc="-120" dirty="0">
                <a:solidFill>
                  <a:srgbClr val="58595B"/>
                </a:solidFill>
                <a:latin typeface="Tahoma"/>
                <a:cs typeface="Tahoma"/>
              </a:rPr>
              <a:t> </a:t>
            </a:r>
            <a:r>
              <a:rPr sz="1400" spc="-15" dirty="0">
                <a:solidFill>
                  <a:srgbClr val="58595B"/>
                </a:solidFill>
                <a:latin typeface="Tahoma"/>
                <a:cs typeface="Tahoma"/>
              </a:rPr>
              <a:t>are</a:t>
            </a:r>
            <a:r>
              <a:rPr sz="1400" spc="-120" dirty="0">
                <a:solidFill>
                  <a:srgbClr val="58595B"/>
                </a:solidFill>
                <a:latin typeface="Tahoma"/>
                <a:cs typeface="Tahoma"/>
              </a:rPr>
              <a:t> </a:t>
            </a:r>
            <a:r>
              <a:rPr sz="1400" spc="-10" dirty="0">
                <a:solidFill>
                  <a:srgbClr val="58595B"/>
                </a:solidFill>
                <a:latin typeface="Tahoma"/>
                <a:cs typeface="Tahoma"/>
              </a:rPr>
              <a:t>that</a:t>
            </a:r>
            <a:r>
              <a:rPr sz="1400" spc="-120" dirty="0">
                <a:solidFill>
                  <a:srgbClr val="58595B"/>
                </a:solidFill>
                <a:latin typeface="Tahoma"/>
                <a:cs typeface="Tahoma"/>
              </a:rPr>
              <a:t> </a:t>
            </a:r>
            <a:r>
              <a:rPr sz="1400" spc="-10" dirty="0">
                <a:solidFill>
                  <a:srgbClr val="58595B"/>
                </a:solidFill>
                <a:latin typeface="Tahoma"/>
                <a:cs typeface="Tahoma"/>
              </a:rPr>
              <a:t>every</a:t>
            </a:r>
            <a:r>
              <a:rPr sz="1400" spc="-120" dirty="0">
                <a:solidFill>
                  <a:srgbClr val="58595B"/>
                </a:solidFill>
                <a:latin typeface="Tahoma"/>
                <a:cs typeface="Tahoma"/>
              </a:rPr>
              <a:t> </a:t>
            </a:r>
            <a:r>
              <a:rPr sz="1400" spc="5" dirty="0">
                <a:solidFill>
                  <a:srgbClr val="58595B"/>
                </a:solidFill>
                <a:latin typeface="Tahoma"/>
                <a:cs typeface="Tahoma"/>
              </a:rPr>
              <a:t>possible</a:t>
            </a:r>
            <a:r>
              <a:rPr sz="1400" spc="-120" dirty="0">
                <a:solidFill>
                  <a:srgbClr val="58595B"/>
                </a:solidFill>
                <a:latin typeface="Tahoma"/>
                <a:cs typeface="Tahoma"/>
              </a:rPr>
              <a:t> </a:t>
            </a:r>
            <a:r>
              <a:rPr sz="1400" spc="-10" dirty="0">
                <a:solidFill>
                  <a:srgbClr val="58595B"/>
                </a:solidFill>
                <a:latin typeface="Tahoma"/>
                <a:cs typeface="Tahoma"/>
              </a:rPr>
              <a:t>five</a:t>
            </a:r>
            <a:r>
              <a:rPr sz="1400" spc="-120" dirty="0">
                <a:solidFill>
                  <a:srgbClr val="58595B"/>
                </a:solidFill>
                <a:latin typeface="Tahoma"/>
                <a:cs typeface="Tahoma"/>
              </a:rPr>
              <a:t> </a:t>
            </a:r>
            <a:r>
              <a:rPr sz="1400" spc="5" dirty="0">
                <a:solidFill>
                  <a:srgbClr val="58595B"/>
                </a:solidFill>
                <a:latin typeface="Tahoma"/>
                <a:cs typeface="Tahoma"/>
              </a:rPr>
              <a:t>letter</a:t>
            </a:r>
            <a:r>
              <a:rPr sz="1400" spc="-120" dirty="0">
                <a:solidFill>
                  <a:srgbClr val="58595B"/>
                </a:solidFill>
                <a:latin typeface="Tahoma"/>
                <a:cs typeface="Tahoma"/>
              </a:rPr>
              <a:t> </a:t>
            </a:r>
            <a:r>
              <a:rPr sz="1400" spc="-20" dirty="0">
                <a:solidFill>
                  <a:srgbClr val="58595B"/>
                </a:solidFill>
                <a:latin typeface="Tahoma"/>
                <a:cs typeface="Tahoma"/>
              </a:rPr>
              <a:t>.com</a:t>
            </a:r>
            <a:r>
              <a:rPr sz="1400" spc="-120" dirty="0">
                <a:solidFill>
                  <a:srgbClr val="58595B"/>
                </a:solidFill>
                <a:latin typeface="Tahoma"/>
                <a:cs typeface="Tahoma"/>
              </a:rPr>
              <a:t> </a:t>
            </a:r>
            <a:r>
              <a:rPr sz="1400" spc="-30" dirty="0">
                <a:solidFill>
                  <a:srgbClr val="58595B"/>
                </a:solidFill>
                <a:latin typeface="Tahoma"/>
                <a:cs typeface="Tahoma"/>
              </a:rPr>
              <a:t>has</a:t>
            </a:r>
            <a:r>
              <a:rPr sz="1400" spc="-120" dirty="0">
                <a:solidFill>
                  <a:srgbClr val="58595B"/>
                </a:solidFill>
                <a:latin typeface="Tahoma"/>
                <a:cs typeface="Tahoma"/>
              </a:rPr>
              <a:t> </a:t>
            </a:r>
            <a:r>
              <a:rPr sz="1400" spc="-10" dirty="0">
                <a:solidFill>
                  <a:srgbClr val="58595B"/>
                </a:solidFill>
                <a:latin typeface="Tahoma"/>
                <a:cs typeface="Tahoma"/>
              </a:rPr>
              <a:t>also</a:t>
            </a:r>
            <a:r>
              <a:rPr sz="1400" spc="-120" dirty="0">
                <a:solidFill>
                  <a:srgbClr val="58595B"/>
                </a:solidFill>
                <a:latin typeface="Tahoma"/>
                <a:cs typeface="Tahoma"/>
              </a:rPr>
              <a:t> </a:t>
            </a:r>
            <a:r>
              <a:rPr sz="1400" spc="15" dirty="0">
                <a:solidFill>
                  <a:srgbClr val="58595B"/>
                </a:solidFill>
                <a:latin typeface="Tahoma"/>
                <a:cs typeface="Tahoma"/>
              </a:rPr>
              <a:t>been</a:t>
            </a:r>
            <a:r>
              <a:rPr sz="1400" spc="-120" dirty="0">
                <a:solidFill>
                  <a:srgbClr val="58595B"/>
                </a:solidFill>
                <a:latin typeface="Tahoma"/>
                <a:cs typeface="Tahoma"/>
              </a:rPr>
              <a:t> </a:t>
            </a:r>
            <a:r>
              <a:rPr sz="1400" spc="-5" dirty="0">
                <a:solidFill>
                  <a:srgbClr val="58595B"/>
                </a:solidFill>
                <a:latin typeface="Tahoma"/>
                <a:cs typeface="Tahoma"/>
              </a:rPr>
              <a:t>registered.</a:t>
            </a:r>
            <a:endParaRPr sz="1400">
              <a:latin typeface="Tahoma"/>
              <a:cs typeface="Tahoma"/>
            </a:endParaRPr>
          </a:p>
        </p:txBody>
      </p:sp>
      <p:sp>
        <p:nvSpPr>
          <p:cNvPr id="10" name="object 10"/>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1" name="object 11"/>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5"/>
            <a:ext cx="8881110" cy="5400040"/>
          </a:xfrm>
          <a:custGeom>
            <a:avLst/>
            <a:gdLst/>
            <a:ahLst/>
            <a:cxnLst/>
            <a:rect l="l" t="t" r="r" b="b"/>
            <a:pathLst>
              <a:path w="8881110" h="5400040">
                <a:moveTo>
                  <a:pt x="0" y="5399976"/>
                </a:moveTo>
                <a:lnTo>
                  <a:pt x="8880589" y="5399976"/>
                </a:lnTo>
                <a:lnTo>
                  <a:pt x="8880589" y="0"/>
                </a:lnTo>
                <a:lnTo>
                  <a:pt x="0" y="0"/>
                </a:lnTo>
                <a:lnTo>
                  <a:pt x="0" y="5399976"/>
                </a:lnTo>
                <a:close/>
              </a:path>
            </a:pathLst>
          </a:custGeom>
          <a:solidFill>
            <a:srgbClr val="000000"/>
          </a:solidFill>
        </p:spPr>
        <p:txBody>
          <a:bodyPr wrap="square" lIns="0" tIns="0" rIns="0" bIns="0" rtlCol="0"/>
          <a:lstStyle/>
          <a:p>
            <a:endParaRPr/>
          </a:p>
        </p:txBody>
      </p:sp>
      <p:sp>
        <p:nvSpPr>
          <p:cNvPr id="3" name="object 3"/>
          <p:cNvSpPr/>
          <p:nvPr/>
        </p:nvSpPr>
        <p:spPr>
          <a:xfrm>
            <a:off x="1193957" y="380974"/>
            <a:ext cx="6507080" cy="487975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5" name="object 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0" y="0"/>
            <a:ext cx="8880589" cy="539993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097109" y="2991115"/>
            <a:ext cx="233679" cy="11842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A7A9AC"/>
                </a:solidFill>
                <a:latin typeface="Arial"/>
                <a:cs typeface="Arial"/>
              </a:rPr>
              <a:t>corporat</a:t>
            </a:r>
            <a:r>
              <a:rPr sz="1200" dirty="0">
                <a:solidFill>
                  <a:srgbClr val="A7A9AC"/>
                </a:solidFill>
                <a:latin typeface="Arial"/>
                <a:cs typeface="Arial"/>
              </a:rPr>
              <a:t>e</a:t>
            </a:r>
            <a:r>
              <a:rPr sz="1200" spc="-70" dirty="0">
                <a:solidFill>
                  <a:srgbClr val="A7A9AC"/>
                </a:solidFill>
                <a:latin typeface="Arial"/>
                <a:cs typeface="Arial"/>
              </a:rPr>
              <a:t> </a:t>
            </a:r>
            <a:r>
              <a:rPr sz="1200" spc="-25" dirty="0">
                <a:solidFill>
                  <a:srgbClr val="A7A9AC"/>
                </a:solidFill>
                <a:latin typeface="Tahoma"/>
                <a:cs typeface="Tahoma"/>
              </a:rPr>
              <a:t>identity</a:t>
            </a:r>
            <a:endParaRPr sz="1200">
              <a:latin typeface="Tahoma"/>
              <a:cs typeface="Tahoma"/>
            </a:endParaRPr>
          </a:p>
        </p:txBody>
      </p:sp>
      <p:sp>
        <p:nvSpPr>
          <p:cNvPr id="5" name="object 5"/>
          <p:cNvSpPr/>
          <p:nvPr/>
        </p:nvSpPr>
        <p:spPr>
          <a:xfrm>
            <a:off x="9088958" y="289556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6" name="object 6"/>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7" name="object 7"/>
          <p:cNvSpPr/>
          <p:nvPr/>
        </p:nvSpPr>
        <p:spPr>
          <a:xfrm>
            <a:off x="9088958" y="263394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8" name="object 8"/>
          <p:cNvSpPr/>
          <p:nvPr/>
        </p:nvSpPr>
        <p:spPr>
          <a:xfrm>
            <a:off x="9363075" y="2647035"/>
            <a:ext cx="0" cy="236220"/>
          </a:xfrm>
          <a:custGeom>
            <a:avLst/>
            <a:gdLst/>
            <a:ahLst/>
            <a:cxnLst/>
            <a:rect l="l" t="t" r="r" b="b"/>
            <a:pathLst>
              <a:path h="236219">
                <a:moveTo>
                  <a:pt x="0" y="0"/>
                </a:moveTo>
                <a:lnTo>
                  <a:pt x="0" y="236143"/>
                </a:lnTo>
              </a:path>
            </a:pathLst>
          </a:custGeom>
          <a:ln w="25323">
            <a:solidFill>
              <a:srgbClr val="FFFFFF"/>
            </a:solidFill>
          </a:ln>
        </p:spPr>
        <p:txBody>
          <a:bodyPr wrap="square" lIns="0" tIns="0" rIns="0" bIns="0" rtlCol="0"/>
          <a:lstStyle/>
          <a:p>
            <a:endParaRPr/>
          </a:p>
        </p:txBody>
      </p:sp>
      <p:sp>
        <p:nvSpPr>
          <p:cNvPr id="9" name="object 9"/>
          <p:cNvSpPr/>
          <p:nvPr/>
        </p:nvSpPr>
        <p:spPr>
          <a:xfrm>
            <a:off x="9222975" y="2690101"/>
            <a:ext cx="0" cy="149225"/>
          </a:xfrm>
          <a:custGeom>
            <a:avLst/>
            <a:gdLst/>
            <a:ahLst/>
            <a:cxnLst/>
            <a:rect l="l" t="t" r="r" b="b"/>
            <a:pathLst>
              <a:path h="149225">
                <a:moveTo>
                  <a:pt x="0" y="0"/>
                </a:moveTo>
                <a:lnTo>
                  <a:pt x="0" y="149085"/>
                </a:lnTo>
              </a:path>
            </a:pathLst>
          </a:custGeom>
          <a:ln w="32778">
            <a:solidFill>
              <a:srgbClr val="FFFFFF"/>
            </a:solidFill>
          </a:ln>
        </p:spPr>
        <p:txBody>
          <a:bodyPr wrap="square" lIns="0" tIns="0" rIns="0" bIns="0" rtlCol="0"/>
          <a:lstStyle/>
          <a:p>
            <a:endParaRPr/>
          </a:p>
        </p:txBody>
      </p:sp>
      <p:sp>
        <p:nvSpPr>
          <p:cNvPr id="10" name="object 10"/>
          <p:cNvSpPr/>
          <p:nvPr/>
        </p:nvSpPr>
        <p:spPr>
          <a:xfrm>
            <a:off x="9256734" y="2714724"/>
            <a:ext cx="40640" cy="59690"/>
          </a:xfrm>
          <a:custGeom>
            <a:avLst/>
            <a:gdLst/>
            <a:ahLst/>
            <a:cxnLst/>
            <a:rect l="l" t="t" r="r" b="b"/>
            <a:pathLst>
              <a:path w="40640" h="59689">
                <a:moveTo>
                  <a:pt x="16179" y="15214"/>
                </a:moveTo>
                <a:lnTo>
                  <a:pt x="0" y="40335"/>
                </a:lnTo>
                <a:lnTo>
                  <a:pt x="419" y="43192"/>
                </a:lnTo>
                <a:lnTo>
                  <a:pt x="16281" y="59601"/>
                </a:lnTo>
                <a:lnTo>
                  <a:pt x="22542" y="59601"/>
                </a:lnTo>
                <a:lnTo>
                  <a:pt x="25247" y="59080"/>
                </a:lnTo>
                <a:lnTo>
                  <a:pt x="30187" y="57010"/>
                </a:lnTo>
                <a:lnTo>
                  <a:pt x="31991" y="55295"/>
                </a:lnTo>
                <a:lnTo>
                  <a:pt x="32856" y="53517"/>
                </a:lnTo>
                <a:lnTo>
                  <a:pt x="18313" y="53517"/>
                </a:lnTo>
                <a:lnTo>
                  <a:pt x="16357" y="53086"/>
                </a:lnTo>
                <a:lnTo>
                  <a:pt x="7488" y="40335"/>
                </a:lnTo>
                <a:lnTo>
                  <a:pt x="7559" y="34302"/>
                </a:lnTo>
                <a:lnTo>
                  <a:pt x="17792" y="21374"/>
                </a:lnTo>
                <a:lnTo>
                  <a:pt x="32837" y="21374"/>
                </a:lnTo>
                <a:lnTo>
                  <a:pt x="32372" y="20599"/>
                </a:lnTo>
                <a:lnTo>
                  <a:pt x="21678" y="15316"/>
                </a:lnTo>
                <a:lnTo>
                  <a:pt x="16179" y="15214"/>
                </a:lnTo>
                <a:close/>
              </a:path>
              <a:path w="40640" h="59689">
                <a:moveTo>
                  <a:pt x="40284" y="52946"/>
                </a:moveTo>
                <a:lnTo>
                  <a:pt x="33299" y="52946"/>
                </a:lnTo>
                <a:lnTo>
                  <a:pt x="33299" y="58699"/>
                </a:lnTo>
                <a:lnTo>
                  <a:pt x="40284" y="58699"/>
                </a:lnTo>
                <a:lnTo>
                  <a:pt x="40284" y="52946"/>
                </a:lnTo>
                <a:close/>
              </a:path>
              <a:path w="40640" h="59689">
                <a:moveTo>
                  <a:pt x="32837" y="21374"/>
                </a:moveTo>
                <a:lnTo>
                  <a:pt x="22567" y="21374"/>
                </a:lnTo>
                <a:lnTo>
                  <a:pt x="24612" y="21831"/>
                </a:lnTo>
                <a:lnTo>
                  <a:pt x="28016" y="23634"/>
                </a:lnTo>
                <a:lnTo>
                  <a:pt x="33450" y="40335"/>
                </a:lnTo>
                <a:lnTo>
                  <a:pt x="33324" y="41402"/>
                </a:lnTo>
                <a:lnTo>
                  <a:pt x="22923" y="53517"/>
                </a:lnTo>
                <a:lnTo>
                  <a:pt x="32856" y="53517"/>
                </a:lnTo>
                <a:lnTo>
                  <a:pt x="33134" y="52946"/>
                </a:lnTo>
                <a:lnTo>
                  <a:pt x="40284" y="52946"/>
                </a:lnTo>
                <a:lnTo>
                  <a:pt x="40284" y="21869"/>
                </a:lnTo>
                <a:lnTo>
                  <a:pt x="33134" y="21869"/>
                </a:lnTo>
                <a:lnTo>
                  <a:pt x="32837" y="21374"/>
                </a:lnTo>
                <a:close/>
              </a:path>
              <a:path w="40640" h="59689">
                <a:moveTo>
                  <a:pt x="40284" y="0"/>
                </a:moveTo>
                <a:lnTo>
                  <a:pt x="33299" y="0"/>
                </a:lnTo>
                <a:lnTo>
                  <a:pt x="33299" y="21869"/>
                </a:lnTo>
                <a:lnTo>
                  <a:pt x="40284" y="21869"/>
                </a:lnTo>
                <a:lnTo>
                  <a:pt x="40284" y="0"/>
                </a:lnTo>
                <a:close/>
              </a:path>
            </a:pathLst>
          </a:custGeom>
          <a:solidFill>
            <a:srgbClr val="FFFFFF"/>
          </a:solidFill>
        </p:spPr>
        <p:txBody>
          <a:bodyPr wrap="square" lIns="0" tIns="0" rIns="0" bIns="0" rtlCol="0"/>
          <a:lstStyle/>
          <a:p>
            <a:endParaRPr/>
          </a:p>
        </p:txBody>
      </p:sp>
      <p:sp>
        <p:nvSpPr>
          <p:cNvPr id="11" name="object 11"/>
          <p:cNvSpPr txBox="1"/>
          <p:nvPr/>
        </p:nvSpPr>
        <p:spPr>
          <a:xfrm>
            <a:off x="64700" y="3568302"/>
            <a:ext cx="649605" cy="186690"/>
          </a:xfrm>
          <a:prstGeom prst="rect">
            <a:avLst/>
          </a:prstGeom>
        </p:spPr>
        <p:txBody>
          <a:bodyPr vert="horz" wrap="square" lIns="0" tIns="0" rIns="0" bIns="0" rtlCol="0">
            <a:spAutoFit/>
          </a:bodyPr>
          <a:lstStyle/>
          <a:p>
            <a:pPr marL="12700">
              <a:lnSpc>
                <a:spcPct val="100000"/>
              </a:lnSpc>
            </a:pPr>
            <a:r>
              <a:rPr sz="1000" spc="-5" dirty="0">
                <a:solidFill>
                  <a:srgbClr val="CF3D96"/>
                </a:solidFill>
                <a:latin typeface="Lucida Sans"/>
                <a:cs typeface="Lucida Sans"/>
              </a:rPr>
              <a:t>COMFORT</a:t>
            </a:r>
            <a:endParaRPr sz="1000">
              <a:latin typeface="Lucida Sans"/>
              <a:cs typeface="Lucida Sans"/>
            </a:endParaRPr>
          </a:p>
        </p:txBody>
      </p:sp>
      <p:sp>
        <p:nvSpPr>
          <p:cNvPr id="12" name="object 12"/>
          <p:cNvSpPr txBox="1"/>
          <p:nvPr/>
        </p:nvSpPr>
        <p:spPr>
          <a:xfrm>
            <a:off x="7441109" y="3568302"/>
            <a:ext cx="1327785" cy="186690"/>
          </a:xfrm>
          <a:prstGeom prst="rect">
            <a:avLst/>
          </a:prstGeom>
        </p:spPr>
        <p:txBody>
          <a:bodyPr vert="horz" wrap="square" lIns="0" tIns="0" rIns="0" bIns="0" rtlCol="0">
            <a:spAutoFit/>
          </a:bodyPr>
          <a:lstStyle/>
          <a:p>
            <a:pPr marL="12700">
              <a:lnSpc>
                <a:spcPct val="100000"/>
              </a:lnSpc>
            </a:pPr>
            <a:r>
              <a:rPr sz="1000" spc="-10" dirty="0">
                <a:solidFill>
                  <a:srgbClr val="DFE345"/>
                </a:solidFill>
                <a:latin typeface="Lucida Sans"/>
                <a:cs typeface="Lucida Sans"/>
              </a:rPr>
              <a:t>POSITIVE</a:t>
            </a:r>
            <a:r>
              <a:rPr sz="1000" spc="-135" dirty="0">
                <a:solidFill>
                  <a:srgbClr val="DFE345"/>
                </a:solidFill>
                <a:latin typeface="Lucida Sans"/>
                <a:cs typeface="Lucida Sans"/>
              </a:rPr>
              <a:t> </a:t>
            </a:r>
            <a:r>
              <a:rPr sz="1000" spc="-15" dirty="0">
                <a:solidFill>
                  <a:srgbClr val="DFE345"/>
                </a:solidFill>
                <a:latin typeface="Lucida Sans"/>
                <a:cs typeface="Lucida Sans"/>
              </a:rPr>
              <a:t>DISRUPTION</a:t>
            </a:r>
            <a:endParaRPr sz="1000">
              <a:latin typeface="Lucida Sans"/>
              <a:cs typeface="Lucida Sans"/>
            </a:endParaRPr>
          </a:p>
        </p:txBody>
      </p:sp>
      <p:sp>
        <p:nvSpPr>
          <p:cNvPr id="13" name="object 13"/>
          <p:cNvSpPr/>
          <p:nvPr/>
        </p:nvSpPr>
        <p:spPr>
          <a:xfrm>
            <a:off x="83446" y="3378429"/>
            <a:ext cx="173990" cy="128270"/>
          </a:xfrm>
          <a:custGeom>
            <a:avLst/>
            <a:gdLst/>
            <a:ahLst/>
            <a:cxnLst/>
            <a:rect l="l" t="t" r="r" b="b"/>
            <a:pathLst>
              <a:path w="173990" h="128270">
                <a:moveTo>
                  <a:pt x="64490" y="0"/>
                </a:moveTo>
                <a:lnTo>
                  <a:pt x="60528" y="38"/>
                </a:lnTo>
                <a:lnTo>
                  <a:pt x="1689" y="59969"/>
                </a:lnTo>
                <a:lnTo>
                  <a:pt x="1536" y="60185"/>
                </a:lnTo>
                <a:lnTo>
                  <a:pt x="1333" y="60413"/>
                </a:lnTo>
                <a:lnTo>
                  <a:pt x="647" y="61429"/>
                </a:lnTo>
                <a:lnTo>
                  <a:pt x="482" y="61798"/>
                </a:lnTo>
                <a:lnTo>
                  <a:pt x="304" y="62128"/>
                </a:lnTo>
                <a:lnTo>
                  <a:pt x="0" y="63449"/>
                </a:lnTo>
                <a:lnTo>
                  <a:pt x="139" y="65849"/>
                </a:lnTo>
                <a:lnTo>
                  <a:pt x="482" y="66903"/>
                </a:lnTo>
                <a:lnTo>
                  <a:pt x="59334" y="127444"/>
                </a:lnTo>
                <a:lnTo>
                  <a:pt x="60960" y="128066"/>
                </a:lnTo>
                <a:lnTo>
                  <a:pt x="64160" y="128066"/>
                </a:lnTo>
                <a:lnTo>
                  <a:pt x="65735" y="127469"/>
                </a:lnTo>
                <a:lnTo>
                  <a:pt x="69418" y="123863"/>
                </a:lnTo>
                <a:lnTo>
                  <a:pt x="69456" y="119913"/>
                </a:lnTo>
                <a:lnTo>
                  <a:pt x="21043" y="70599"/>
                </a:lnTo>
                <a:lnTo>
                  <a:pt x="171157" y="70599"/>
                </a:lnTo>
                <a:lnTo>
                  <a:pt x="173951" y="67805"/>
                </a:lnTo>
                <a:lnTo>
                  <a:pt x="173951" y="60896"/>
                </a:lnTo>
                <a:lnTo>
                  <a:pt x="171157" y="58102"/>
                </a:lnTo>
                <a:lnTo>
                  <a:pt x="21043" y="58102"/>
                </a:lnTo>
                <a:lnTo>
                  <a:pt x="69456" y="8788"/>
                </a:lnTo>
                <a:lnTo>
                  <a:pt x="69418" y="4838"/>
                </a:lnTo>
                <a:lnTo>
                  <a:pt x="64490" y="0"/>
                </a:lnTo>
                <a:close/>
              </a:path>
            </a:pathLst>
          </a:custGeom>
          <a:solidFill>
            <a:srgbClr val="CF3D96"/>
          </a:solidFill>
        </p:spPr>
        <p:txBody>
          <a:bodyPr wrap="square" lIns="0" tIns="0" rIns="0" bIns="0" rtlCol="0"/>
          <a:lstStyle/>
          <a:p>
            <a:endParaRPr/>
          </a:p>
        </p:txBody>
      </p:sp>
      <p:sp>
        <p:nvSpPr>
          <p:cNvPr id="14" name="object 14"/>
          <p:cNvSpPr/>
          <p:nvPr/>
        </p:nvSpPr>
        <p:spPr>
          <a:xfrm>
            <a:off x="8584449" y="3379060"/>
            <a:ext cx="173990" cy="128270"/>
          </a:xfrm>
          <a:custGeom>
            <a:avLst/>
            <a:gdLst/>
            <a:ahLst/>
            <a:cxnLst/>
            <a:rect l="l" t="t" r="r" b="b"/>
            <a:pathLst>
              <a:path w="173990" h="128270">
                <a:moveTo>
                  <a:pt x="112991" y="0"/>
                </a:moveTo>
                <a:lnTo>
                  <a:pt x="109791" y="0"/>
                </a:lnTo>
                <a:lnTo>
                  <a:pt x="108216" y="596"/>
                </a:lnTo>
                <a:lnTo>
                  <a:pt x="104533" y="4203"/>
                </a:lnTo>
                <a:lnTo>
                  <a:pt x="104495" y="8153"/>
                </a:lnTo>
                <a:lnTo>
                  <a:pt x="152907" y="57467"/>
                </a:lnTo>
                <a:lnTo>
                  <a:pt x="2793" y="57467"/>
                </a:lnTo>
                <a:lnTo>
                  <a:pt x="0" y="60261"/>
                </a:lnTo>
                <a:lnTo>
                  <a:pt x="0" y="67170"/>
                </a:lnTo>
                <a:lnTo>
                  <a:pt x="2793" y="69964"/>
                </a:lnTo>
                <a:lnTo>
                  <a:pt x="152907" y="69964"/>
                </a:lnTo>
                <a:lnTo>
                  <a:pt x="104495" y="119278"/>
                </a:lnTo>
                <a:lnTo>
                  <a:pt x="104533" y="123228"/>
                </a:lnTo>
                <a:lnTo>
                  <a:pt x="109461" y="128066"/>
                </a:lnTo>
                <a:lnTo>
                  <a:pt x="113423" y="128028"/>
                </a:lnTo>
                <a:lnTo>
                  <a:pt x="172262" y="68097"/>
                </a:lnTo>
                <a:lnTo>
                  <a:pt x="172415" y="67881"/>
                </a:lnTo>
                <a:lnTo>
                  <a:pt x="172618" y="67652"/>
                </a:lnTo>
                <a:lnTo>
                  <a:pt x="173304" y="66636"/>
                </a:lnTo>
                <a:lnTo>
                  <a:pt x="173469" y="66268"/>
                </a:lnTo>
                <a:lnTo>
                  <a:pt x="173647" y="65938"/>
                </a:lnTo>
                <a:lnTo>
                  <a:pt x="173951" y="64617"/>
                </a:lnTo>
                <a:lnTo>
                  <a:pt x="173812" y="62217"/>
                </a:lnTo>
                <a:lnTo>
                  <a:pt x="173469" y="61163"/>
                </a:lnTo>
                <a:lnTo>
                  <a:pt x="173304" y="60807"/>
                </a:lnTo>
                <a:lnTo>
                  <a:pt x="172618" y="59778"/>
                </a:lnTo>
                <a:lnTo>
                  <a:pt x="172262" y="59347"/>
                </a:lnTo>
                <a:lnTo>
                  <a:pt x="114617" y="622"/>
                </a:lnTo>
                <a:lnTo>
                  <a:pt x="112991" y="0"/>
                </a:lnTo>
                <a:close/>
              </a:path>
            </a:pathLst>
          </a:custGeom>
          <a:solidFill>
            <a:srgbClr val="DFE345"/>
          </a:solidFill>
        </p:spPr>
        <p:txBody>
          <a:bodyPr wrap="square" lIns="0" tIns="0" rIns="0" bIns="0" rtlCol="0"/>
          <a:lstStyle/>
          <a:p>
            <a:endParaRPr/>
          </a:p>
        </p:txBody>
      </p:sp>
      <p:sp>
        <p:nvSpPr>
          <p:cNvPr id="15" name="object 15"/>
          <p:cNvSpPr txBox="1"/>
          <p:nvPr/>
        </p:nvSpPr>
        <p:spPr>
          <a:xfrm>
            <a:off x="3559800" y="1472402"/>
            <a:ext cx="1761489" cy="255904"/>
          </a:xfrm>
          <a:prstGeom prst="rect">
            <a:avLst/>
          </a:prstGeom>
        </p:spPr>
        <p:txBody>
          <a:bodyPr vert="horz" wrap="square" lIns="0" tIns="0" rIns="0" bIns="0" rtlCol="0">
            <a:spAutoFit/>
          </a:bodyPr>
          <a:lstStyle/>
          <a:p>
            <a:pPr marL="12700">
              <a:lnSpc>
                <a:spcPct val="100000"/>
              </a:lnSpc>
            </a:pPr>
            <a:r>
              <a:rPr sz="1400" spc="-80" dirty="0">
                <a:solidFill>
                  <a:srgbClr val="97999C"/>
                </a:solidFill>
                <a:latin typeface="Lucida Sans"/>
                <a:cs typeface="Lucida Sans"/>
              </a:rPr>
              <a:t>The </a:t>
            </a:r>
            <a:r>
              <a:rPr sz="1400" spc="-75" dirty="0">
                <a:solidFill>
                  <a:srgbClr val="97999C"/>
                </a:solidFill>
                <a:latin typeface="Lucida Sans"/>
                <a:cs typeface="Lucida Sans"/>
              </a:rPr>
              <a:t>Naming</a:t>
            </a:r>
            <a:r>
              <a:rPr sz="1400" spc="-235" dirty="0">
                <a:solidFill>
                  <a:srgbClr val="97999C"/>
                </a:solidFill>
                <a:latin typeface="Lucida Sans"/>
                <a:cs typeface="Lucida Sans"/>
              </a:rPr>
              <a:t> </a:t>
            </a:r>
            <a:r>
              <a:rPr sz="1400" spc="-70" dirty="0">
                <a:solidFill>
                  <a:srgbClr val="97999C"/>
                </a:solidFill>
                <a:latin typeface="Lucida Sans"/>
                <a:cs typeface="Lucida Sans"/>
              </a:rPr>
              <a:t>Spectrum</a:t>
            </a:r>
            <a:endParaRPr sz="1400">
              <a:latin typeface="Lucida Sans"/>
              <a:cs typeface="Lucida Sans"/>
            </a:endParaRPr>
          </a:p>
        </p:txBody>
      </p:sp>
      <p:sp>
        <p:nvSpPr>
          <p:cNvPr id="16" name="object 16"/>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0" y="0"/>
            <a:ext cx="8880589" cy="539993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097109" y="2991115"/>
            <a:ext cx="233679" cy="11842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A7A9AC"/>
                </a:solidFill>
                <a:latin typeface="Arial"/>
                <a:cs typeface="Arial"/>
              </a:rPr>
              <a:t>corporat</a:t>
            </a:r>
            <a:r>
              <a:rPr sz="1200" dirty="0">
                <a:solidFill>
                  <a:srgbClr val="A7A9AC"/>
                </a:solidFill>
                <a:latin typeface="Arial"/>
                <a:cs typeface="Arial"/>
              </a:rPr>
              <a:t>e</a:t>
            </a:r>
            <a:r>
              <a:rPr sz="1200" spc="-70" dirty="0">
                <a:solidFill>
                  <a:srgbClr val="A7A9AC"/>
                </a:solidFill>
                <a:latin typeface="Arial"/>
                <a:cs typeface="Arial"/>
              </a:rPr>
              <a:t> </a:t>
            </a:r>
            <a:r>
              <a:rPr sz="1200" spc="-25" dirty="0">
                <a:solidFill>
                  <a:srgbClr val="A7A9AC"/>
                </a:solidFill>
                <a:latin typeface="Tahoma"/>
                <a:cs typeface="Tahoma"/>
              </a:rPr>
              <a:t>identity</a:t>
            </a:r>
            <a:endParaRPr sz="1200">
              <a:latin typeface="Tahoma"/>
              <a:cs typeface="Tahoma"/>
            </a:endParaRPr>
          </a:p>
        </p:txBody>
      </p:sp>
      <p:sp>
        <p:nvSpPr>
          <p:cNvPr id="5" name="object 5"/>
          <p:cNvSpPr/>
          <p:nvPr/>
        </p:nvSpPr>
        <p:spPr>
          <a:xfrm>
            <a:off x="9088958" y="289556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6" name="object 6"/>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7" name="object 7"/>
          <p:cNvSpPr/>
          <p:nvPr/>
        </p:nvSpPr>
        <p:spPr>
          <a:xfrm>
            <a:off x="9088958" y="263394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8" name="object 8"/>
          <p:cNvSpPr/>
          <p:nvPr/>
        </p:nvSpPr>
        <p:spPr>
          <a:xfrm>
            <a:off x="9363075" y="2647035"/>
            <a:ext cx="0" cy="236220"/>
          </a:xfrm>
          <a:custGeom>
            <a:avLst/>
            <a:gdLst/>
            <a:ahLst/>
            <a:cxnLst/>
            <a:rect l="l" t="t" r="r" b="b"/>
            <a:pathLst>
              <a:path h="236219">
                <a:moveTo>
                  <a:pt x="0" y="0"/>
                </a:moveTo>
                <a:lnTo>
                  <a:pt x="0" y="236143"/>
                </a:lnTo>
              </a:path>
            </a:pathLst>
          </a:custGeom>
          <a:ln w="25323">
            <a:solidFill>
              <a:srgbClr val="FFFFFF"/>
            </a:solidFill>
          </a:ln>
        </p:spPr>
        <p:txBody>
          <a:bodyPr wrap="square" lIns="0" tIns="0" rIns="0" bIns="0" rtlCol="0"/>
          <a:lstStyle/>
          <a:p>
            <a:endParaRPr/>
          </a:p>
        </p:txBody>
      </p:sp>
      <p:sp>
        <p:nvSpPr>
          <p:cNvPr id="9" name="object 9"/>
          <p:cNvSpPr/>
          <p:nvPr/>
        </p:nvSpPr>
        <p:spPr>
          <a:xfrm>
            <a:off x="9222975" y="2690101"/>
            <a:ext cx="0" cy="149225"/>
          </a:xfrm>
          <a:custGeom>
            <a:avLst/>
            <a:gdLst/>
            <a:ahLst/>
            <a:cxnLst/>
            <a:rect l="l" t="t" r="r" b="b"/>
            <a:pathLst>
              <a:path h="149225">
                <a:moveTo>
                  <a:pt x="0" y="0"/>
                </a:moveTo>
                <a:lnTo>
                  <a:pt x="0" y="149085"/>
                </a:lnTo>
              </a:path>
            </a:pathLst>
          </a:custGeom>
          <a:ln w="32778">
            <a:solidFill>
              <a:srgbClr val="FFFFFF"/>
            </a:solidFill>
          </a:ln>
        </p:spPr>
        <p:txBody>
          <a:bodyPr wrap="square" lIns="0" tIns="0" rIns="0" bIns="0" rtlCol="0"/>
          <a:lstStyle/>
          <a:p>
            <a:endParaRPr/>
          </a:p>
        </p:txBody>
      </p:sp>
      <p:sp>
        <p:nvSpPr>
          <p:cNvPr id="10" name="object 10"/>
          <p:cNvSpPr/>
          <p:nvPr/>
        </p:nvSpPr>
        <p:spPr>
          <a:xfrm>
            <a:off x="9256734" y="2714724"/>
            <a:ext cx="40640" cy="59690"/>
          </a:xfrm>
          <a:custGeom>
            <a:avLst/>
            <a:gdLst/>
            <a:ahLst/>
            <a:cxnLst/>
            <a:rect l="l" t="t" r="r" b="b"/>
            <a:pathLst>
              <a:path w="40640" h="59689">
                <a:moveTo>
                  <a:pt x="16179" y="15214"/>
                </a:moveTo>
                <a:lnTo>
                  <a:pt x="0" y="40335"/>
                </a:lnTo>
                <a:lnTo>
                  <a:pt x="419" y="43192"/>
                </a:lnTo>
                <a:lnTo>
                  <a:pt x="16281" y="59601"/>
                </a:lnTo>
                <a:lnTo>
                  <a:pt x="22542" y="59601"/>
                </a:lnTo>
                <a:lnTo>
                  <a:pt x="25247" y="59080"/>
                </a:lnTo>
                <a:lnTo>
                  <a:pt x="30187" y="57010"/>
                </a:lnTo>
                <a:lnTo>
                  <a:pt x="31991" y="55295"/>
                </a:lnTo>
                <a:lnTo>
                  <a:pt x="32856" y="53517"/>
                </a:lnTo>
                <a:lnTo>
                  <a:pt x="18313" y="53517"/>
                </a:lnTo>
                <a:lnTo>
                  <a:pt x="16357" y="53086"/>
                </a:lnTo>
                <a:lnTo>
                  <a:pt x="7488" y="40335"/>
                </a:lnTo>
                <a:lnTo>
                  <a:pt x="7559" y="34302"/>
                </a:lnTo>
                <a:lnTo>
                  <a:pt x="17792" y="21374"/>
                </a:lnTo>
                <a:lnTo>
                  <a:pt x="32837" y="21374"/>
                </a:lnTo>
                <a:lnTo>
                  <a:pt x="32372" y="20599"/>
                </a:lnTo>
                <a:lnTo>
                  <a:pt x="21678" y="15316"/>
                </a:lnTo>
                <a:lnTo>
                  <a:pt x="16179" y="15214"/>
                </a:lnTo>
                <a:close/>
              </a:path>
              <a:path w="40640" h="59689">
                <a:moveTo>
                  <a:pt x="40284" y="52946"/>
                </a:moveTo>
                <a:lnTo>
                  <a:pt x="33299" y="52946"/>
                </a:lnTo>
                <a:lnTo>
                  <a:pt x="33299" y="58699"/>
                </a:lnTo>
                <a:lnTo>
                  <a:pt x="40284" y="58699"/>
                </a:lnTo>
                <a:lnTo>
                  <a:pt x="40284" y="52946"/>
                </a:lnTo>
                <a:close/>
              </a:path>
              <a:path w="40640" h="59689">
                <a:moveTo>
                  <a:pt x="32837" y="21374"/>
                </a:moveTo>
                <a:lnTo>
                  <a:pt x="22567" y="21374"/>
                </a:lnTo>
                <a:lnTo>
                  <a:pt x="24612" y="21831"/>
                </a:lnTo>
                <a:lnTo>
                  <a:pt x="28016" y="23634"/>
                </a:lnTo>
                <a:lnTo>
                  <a:pt x="33450" y="40335"/>
                </a:lnTo>
                <a:lnTo>
                  <a:pt x="33324" y="41402"/>
                </a:lnTo>
                <a:lnTo>
                  <a:pt x="22923" y="53517"/>
                </a:lnTo>
                <a:lnTo>
                  <a:pt x="32856" y="53517"/>
                </a:lnTo>
                <a:lnTo>
                  <a:pt x="33134" y="52946"/>
                </a:lnTo>
                <a:lnTo>
                  <a:pt x="40284" y="52946"/>
                </a:lnTo>
                <a:lnTo>
                  <a:pt x="40284" y="21869"/>
                </a:lnTo>
                <a:lnTo>
                  <a:pt x="33134" y="21869"/>
                </a:lnTo>
                <a:lnTo>
                  <a:pt x="32837" y="21374"/>
                </a:lnTo>
                <a:close/>
              </a:path>
              <a:path w="40640" h="59689">
                <a:moveTo>
                  <a:pt x="40284" y="0"/>
                </a:moveTo>
                <a:lnTo>
                  <a:pt x="33299" y="0"/>
                </a:lnTo>
                <a:lnTo>
                  <a:pt x="33299" y="21869"/>
                </a:lnTo>
                <a:lnTo>
                  <a:pt x="40284" y="21869"/>
                </a:lnTo>
                <a:lnTo>
                  <a:pt x="40284" y="0"/>
                </a:lnTo>
                <a:close/>
              </a:path>
            </a:pathLst>
          </a:custGeom>
          <a:solidFill>
            <a:srgbClr val="FFFFFF"/>
          </a:solidFill>
        </p:spPr>
        <p:txBody>
          <a:bodyPr wrap="square" lIns="0" tIns="0" rIns="0" bIns="0" rtlCol="0"/>
          <a:lstStyle/>
          <a:p>
            <a:endParaRPr/>
          </a:p>
        </p:txBody>
      </p:sp>
      <p:sp>
        <p:nvSpPr>
          <p:cNvPr id="11" name="object 11"/>
          <p:cNvSpPr txBox="1"/>
          <p:nvPr/>
        </p:nvSpPr>
        <p:spPr>
          <a:xfrm>
            <a:off x="4211600" y="1321746"/>
            <a:ext cx="457834" cy="186690"/>
          </a:xfrm>
          <a:prstGeom prst="rect">
            <a:avLst/>
          </a:prstGeom>
        </p:spPr>
        <p:txBody>
          <a:bodyPr vert="horz" wrap="square" lIns="0" tIns="0" rIns="0" bIns="0" rtlCol="0">
            <a:spAutoFit/>
          </a:bodyPr>
          <a:lstStyle/>
          <a:p>
            <a:pPr marL="12700">
              <a:lnSpc>
                <a:spcPct val="100000"/>
              </a:lnSpc>
            </a:pPr>
            <a:r>
              <a:rPr sz="1000" u="sng" spc="-40" dirty="0">
                <a:solidFill>
                  <a:srgbClr val="353535"/>
                </a:solidFill>
                <a:latin typeface="Lucida Sans"/>
                <a:cs typeface="Lucida Sans"/>
              </a:rPr>
              <a:t> </a:t>
            </a:r>
            <a:r>
              <a:rPr sz="1000" u="sng" spc="-210" dirty="0">
                <a:solidFill>
                  <a:srgbClr val="353535"/>
                </a:solidFill>
                <a:latin typeface="Lucida Sans"/>
                <a:cs typeface="Lucida Sans"/>
              </a:rPr>
              <a:t> </a:t>
            </a:r>
            <a:r>
              <a:rPr sz="1000" u="sng" dirty="0">
                <a:solidFill>
                  <a:srgbClr val="353535"/>
                </a:solidFill>
                <a:latin typeface="Lucida Sans"/>
                <a:cs typeface="Lucida Sans"/>
              </a:rPr>
              <a:t>PROS</a:t>
            </a:r>
            <a:r>
              <a:rPr sz="1000" u="sng" spc="-135" dirty="0">
                <a:solidFill>
                  <a:srgbClr val="353535"/>
                </a:solidFill>
                <a:latin typeface="Lucida Sans"/>
                <a:cs typeface="Lucida Sans"/>
              </a:rPr>
              <a:t> </a:t>
            </a:r>
            <a:endParaRPr sz="1000">
              <a:latin typeface="Lucida Sans"/>
              <a:cs typeface="Lucida Sans"/>
            </a:endParaRPr>
          </a:p>
        </p:txBody>
      </p:sp>
      <p:sp>
        <p:nvSpPr>
          <p:cNvPr id="12" name="object 12"/>
          <p:cNvSpPr txBox="1"/>
          <p:nvPr/>
        </p:nvSpPr>
        <p:spPr>
          <a:xfrm>
            <a:off x="4242094" y="4832245"/>
            <a:ext cx="382270" cy="186690"/>
          </a:xfrm>
          <a:prstGeom prst="rect">
            <a:avLst/>
          </a:prstGeom>
        </p:spPr>
        <p:txBody>
          <a:bodyPr vert="horz" wrap="square" lIns="0" tIns="0" rIns="0" bIns="0" rtlCol="0">
            <a:spAutoFit/>
          </a:bodyPr>
          <a:lstStyle/>
          <a:p>
            <a:pPr marL="12700">
              <a:lnSpc>
                <a:spcPct val="100000"/>
              </a:lnSpc>
            </a:pPr>
            <a:r>
              <a:rPr sz="1000" spc="-15" dirty="0">
                <a:solidFill>
                  <a:srgbClr val="424242"/>
                </a:solidFill>
                <a:latin typeface="Lucida Sans"/>
                <a:cs typeface="Lucida Sans"/>
              </a:rPr>
              <a:t>C</a:t>
            </a:r>
            <a:r>
              <a:rPr sz="1000" spc="15" dirty="0">
                <a:solidFill>
                  <a:srgbClr val="424242"/>
                </a:solidFill>
                <a:latin typeface="Lucida Sans"/>
                <a:cs typeface="Lucida Sans"/>
              </a:rPr>
              <a:t>O</a:t>
            </a:r>
            <a:r>
              <a:rPr sz="1000" spc="35" dirty="0">
                <a:solidFill>
                  <a:srgbClr val="424242"/>
                </a:solidFill>
                <a:latin typeface="Lucida Sans"/>
                <a:cs typeface="Lucida Sans"/>
              </a:rPr>
              <a:t>N</a:t>
            </a:r>
            <a:r>
              <a:rPr sz="1000" spc="15" dirty="0">
                <a:solidFill>
                  <a:srgbClr val="424242"/>
                </a:solidFill>
                <a:latin typeface="Lucida Sans"/>
                <a:cs typeface="Lucida Sans"/>
              </a:rPr>
              <a:t>S</a:t>
            </a:r>
            <a:endParaRPr sz="1000">
              <a:latin typeface="Lucida Sans"/>
              <a:cs typeface="Lucida Sans"/>
            </a:endParaRPr>
          </a:p>
        </p:txBody>
      </p:sp>
      <p:sp>
        <p:nvSpPr>
          <p:cNvPr id="13" name="object 13"/>
          <p:cNvSpPr txBox="1">
            <a:spLocks noGrp="1"/>
          </p:cNvSpPr>
          <p:nvPr>
            <p:ph type="title"/>
          </p:nvPr>
        </p:nvSpPr>
        <p:spPr>
          <a:xfrm>
            <a:off x="802699" y="357242"/>
            <a:ext cx="1174115" cy="448309"/>
          </a:xfrm>
          <a:prstGeom prst="rect">
            <a:avLst/>
          </a:prstGeom>
        </p:spPr>
        <p:txBody>
          <a:bodyPr vert="horz" wrap="square" lIns="0" tIns="0" rIns="0" bIns="0" rtlCol="0">
            <a:spAutoFit/>
          </a:bodyPr>
          <a:lstStyle/>
          <a:p>
            <a:pPr marL="12700" marR="5080">
              <a:lnSpc>
                <a:spcPts val="1600"/>
              </a:lnSpc>
            </a:pPr>
            <a:r>
              <a:rPr sz="1500" spc="-120" dirty="0">
                <a:latin typeface="Lucida Sans"/>
                <a:cs typeface="Lucida Sans"/>
              </a:rPr>
              <a:t>common  </a:t>
            </a:r>
            <a:r>
              <a:rPr sz="1500" spc="-75" dirty="0">
                <a:latin typeface="Lucida Sans"/>
                <a:cs typeface="Lucida Sans"/>
              </a:rPr>
              <a:t>w</a:t>
            </a:r>
            <a:r>
              <a:rPr sz="1500" spc="-95" dirty="0">
                <a:latin typeface="Lucida Sans"/>
                <a:cs typeface="Lucida Sans"/>
              </a:rPr>
              <a:t>or</a:t>
            </a:r>
            <a:r>
              <a:rPr sz="1500" spc="-55" dirty="0">
                <a:latin typeface="Lucida Sans"/>
                <a:cs typeface="Lucida Sans"/>
              </a:rPr>
              <a:t>d</a:t>
            </a:r>
            <a:r>
              <a:rPr sz="1500" spc="-295" dirty="0">
                <a:latin typeface="Lucida Sans"/>
                <a:cs typeface="Lucida Sans"/>
              </a:rPr>
              <a:t>/</a:t>
            </a:r>
            <a:r>
              <a:rPr sz="1500" spc="-100" dirty="0">
                <a:latin typeface="Lucida Sans"/>
                <a:cs typeface="Lucida Sans"/>
              </a:rPr>
              <a:t>c</a:t>
            </a:r>
            <a:r>
              <a:rPr sz="1500" spc="-105" dirty="0">
                <a:latin typeface="Lucida Sans"/>
                <a:cs typeface="Lucida Sans"/>
              </a:rPr>
              <a:t>on</a:t>
            </a:r>
            <a:r>
              <a:rPr sz="1500" spc="-90" dirty="0">
                <a:latin typeface="Lucida Sans"/>
                <a:cs typeface="Lucida Sans"/>
              </a:rPr>
              <a:t>c</a:t>
            </a:r>
            <a:r>
              <a:rPr sz="1500" spc="-40" dirty="0">
                <a:latin typeface="Lucida Sans"/>
                <a:cs typeface="Lucida Sans"/>
              </a:rPr>
              <a:t>e</a:t>
            </a:r>
            <a:r>
              <a:rPr sz="1500" spc="-65" dirty="0">
                <a:latin typeface="Lucida Sans"/>
                <a:cs typeface="Lucida Sans"/>
              </a:rPr>
              <a:t>p</a:t>
            </a:r>
            <a:r>
              <a:rPr sz="1500" spc="-10" dirty="0">
                <a:latin typeface="Lucida Sans"/>
                <a:cs typeface="Lucida Sans"/>
              </a:rPr>
              <a:t>t</a:t>
            </a:r>
            <a:endParaRPr sz="1500">
              <a:latin typeface="Lucida Sans"/>
              <a:cs typeface="Lucida Sans"/>
            </a:endParaRPr>
          </a:p>
        </p:txBody>
      </p:sp>
      <p:sp>
        <p:nvSpPr>
          <p:cNvPr id="14" name="object 14"/>
          <p:cNvSpPr txBox="1"/>
          <p:nvPr/>
        </p:nvSpPr>
        <p:spPr>
          <a:xfrm>
            <a:off x="6903933" y="357242"/>
            <a:ext cx="1174115" cy="448309"/>
          </a:xfrm>
          <a:prstGeom prst="rect">
            <a:avLst/>
          </a:prstGeom>
        </p:spPr>
        <p:txBody>
          <a:bodyPr vert="horz" wrap="square" lIns="0" tIns="0" rIns="0" bIns="0" rtlCol="0">
            <a:spAutoFit/>
          </a:bodyPr>
          <a:lstStyle/>
          <a:p>
            <a:pPr marL="12700" marR="5080" indent="585470">
              <a:lnSpc>
                <a:spcPts val="1600"/>
              </a:lnSpc>
            </a:pPr>
            <a:r>
              <a:rPr sz="1500" spc="-135" dirty="0">
                <a:solidFill>
                  <a:srgbClr val="FFFFFF"/>
                </a:solidFill>
                <a:latin typeface="Lucida Sans"/>
                <a:cs typeface="Lucida Sans"/>
              </a:rPr>
              <a:t>u</a:t>
            </a:r>
            <a:r>
              <a:rPr sz="1500" spc="-105" dirty="0">
                <a:solidFill>
                  <a:srgbClr val="FFFFFF"/>
                </a:solidFill>
                <a:latin typeface="Lucida Sans"/>
                <a:cs typeface="Lucida Sans"/>
              </a:rPr>
              <a:t>ni</a:t>
            </a:r>
            <a:r>
              <a:rPr sz="1500" spc="-120" dirty="0">
                <a:solidFill>
                  <a:srgbClr val="FFFFFF"/>
                </a:solidFill>
                <a:latin typeface="Lucida Sans"/>
                <a:cs typeface="Lucida Sans"/>
              </a:rPr>
              <a:t>q</a:t>
            </a:r>
            <a:r>
              <a:rPr sz="1500" spc="-135" dirty="0">
                <a:solidFill>
                  <a:srgbClr val="FFFFFF"/>
                </a:solidFill>
                <a:latin typeface="Lucida Sans"/>
                <a:cs typeface="Lucida Sans"/>
              </a:rPr>
              <a:t>u</a:t>
            </a:r>
            <a:r>
              <a:rPr sz="1500" spc="-5" dirty="0">
                <a:solidFill>
                  <a:srgbClr val="FFFFFF"/>
                </a:solidFill>
                <a:latin typeface="Lucida Sans"/>
                <a:cs typeface="Lucida Sans"/>
              </a:rPr>
              <a:t>e  </a:t>
            </a:r>
            <a:r>
              <a:rPr sz="1500" spc="-75" dirty="0">
                <a:solidFill>
                  <a:srgbClr val="FFFFFF"/>
                </a:solidFill>
                <a:latin typeface="Lucida Sans"/>
                <a:cs typeface="Lucida Sans"/>
              </a:rPr>
              <a:t>w</a:t>
            </a:r>
            <a:r>
              <a:rPr sz="1500" spc="-95" dirty="0">
                <a:solidFill>
                  <a:srgbClr val="FFFFFF"/>
                </a:solidFill>
                <a:latin typeface="Lucida Sans"/>
                <a:cs typeface="Lucida Sans"/>
              </a:rPr>
              <a:t>or</a:t>
            </a:r>
            <a:r>
              <a:rPr sz="1500" spc="-55" dirty="0">
                <a:solidFill>
                  <a:srgbClr val="FFFFFF"/>
                </a:solidFill>
                <a:latin typeface="Lucida Sans"/>
                <a:cs typeface="Lucida Sans"/>
              </a:rPr>
              <a:t>d</a:t>
            </a:r>
            <a:r>
              <a:rPr sz="1500" spc="-295" dirty="0">
                <a:solidFill>
                  <a:srgbClr val="FFFFFF"/>
                </a:solidFill>
                <a:latin typeface="Lucida Sans"/>
                <a:cs typeface="Lucida Sans"/>
              </a:rPr>
              <a:t>/</a:t>
            </a:r>
            <a:r>
              <a:rPr sz="1500" spc="-100" dirty="0">
                <a:solidFill>
                  <a:srgbClr val="FFFFFF"/>
                </a:solidFill>
                <a:latin typeface="Lucida Sans"/>
                <a:cs typeface="Lucida Sans"/>
              </a:rPr>
              <a:t>c</a:t>
            </a:r>
            <a:r>
              <a:rPr sz="1500" spc="-105" dirty="0">
                <a:solidFill>
                  <a:srgbClr val="FFFFFF"/>
                </a:solidFill>
                <a:latin typeface="Lucida Sans"/>
                <a:cs typeface="Lucida Sans"/>
              </a:rPr>
              <a:t>on</a:t>
            </a:r>
            <a:r>
              <a:rPr sz="1500" spc="-90" dirty="0">
                <a:solidFill>
                  <a:srgbClr val="FFFFFF"/>
                </a:solidFill>
                <a:latin typeface="Lucida Sans"/>
                <a:cs typeface="Lucida Sans"/>
              </a:rPr>
              <a:t>c</a:t>
            </a:r>
            <a:r>
              <a:rPr sz="1500" spc="-40" dirty="0">
                <a:solidFill>
                  <a:srgbClr val="FFFFFF"/>
                </a:solidFill>
                <a:latin typeface="Lucida Sans"/>
                <a:cs typeface="Lucida Sans"/>
              </a:rPr>
              <a:t>e</a:t>
            </a:r>
            <a:r>
              <a:rPr sz="1500" spc="-65" dirty="0">
                <a:solidFill>
                  <a:srgbClr val="FFFFFF"/>
                </a:solidFill>
                <a:latin typeface="Lucida Sans"/>
                <a:cs typeface="Lucida Sans"/>
              </a:rPr>
              <a:t>p</a:t>
            </a:r>
            <a:r>
              <a:rPr sz="1500" spc="-10" dirty="0">
                <a:solidFill>
                  <a:srgbClr val="FFFFFF"/>
                </a:solidFill>
                <a:latin typeface="Lucida Sans"/>
                <a:cs typeface="Lucida Sans"/>
              </a:rPr>
              <a:t>t</a:t>
            </a:r>
            <a:endParaRPr sz="1500">
              <a:latin typeface="Lucida Sans"/>
              <a:cs typeface="Lucida Sans"/>
            </a:endParaRPr>
          </a:p>
        </p:txBody>
      </p:sp>
      <p:sp>
        <p:nvSpPr>
          <p:cNvPr id="15" name="object 15"/>
          <p:cNvSpPr txBox="1"/>
          <p:nvPr/>
        </p:nvSpPr>
        <p:spPr>
          <a:xfrm>
            <a:off x="4026199" y="357242"/>
            <a:ext cx="800100" cy="448309"/>
          </a:xfrm>
          <a:prstGeom prst="rect">
            <a:avLst/>
          </a:prstGeom>
        </p:spPr>
        <p:txBody>
          <a:bodyPr vert="horz" wrap="square" lIns="0" tIns="0" rIns="0" bIns="0" rtlCol="0">
            <a:spAutoFit/>
          </a:bodyPr>
          <a:lstStyle/>
          <a:p>
            <a:pPr marL="12700" marR="5080">
              <a:lnSpc>
                <a:spcPts val="1600"/>
              </a:lnSpc>
            </a:pPr>
            <a:r>
              <a:rPr sz="1500" spc="-85" dirty="0">
                <a:solidFill>
                  <a:srgbClr val="FFFFFF"/>
                </a:solidFill>
                <a:latin typeface="Lucida Sans"/>
                <a:cs typeface="Lucida Sans"/>
              </a:rPr>
              <a:t>real</a:t>
            </a:r>
            <a:r>
              <a:rPr sz="1500" spc="-200" dirty="0">
                <a:solidFill>
                  <a:srgbClr val="FFFFFF"/>
                </a:solidFill>
                <a:latin typeface="Lucida Sans"/>
                <a:cs typeface="Lucida Sans"/>
              </a:rPr>
              <a:t> </a:t>
            </a:r>
            <a:r>
              <a:rPr sz="1500" spc="-75" dirty="0">
                <a:solidFill>
                  <a:srgbClr val="FFFFFF"/>
                </a:solidFill>
                <a:latin typeface="Lucida Sans"/>
                <a:cs typeface="Lucida Sans"/>
              </a:rPr>
              <a:t>word  </a:t>
            </a:r>
            <a:r>
              <a:rPr sz="1500" spc="-100" dirty="0">
                <a:solidFill>
                  <a:srgbClr val="FFFFFF"/>
                </a:solidFill>
                <a:latin typeface="Lucida Sans"/>
                <a:cs typeface="Lucida Sans"/>
              </a:rPr>
              <a:t>c</a:t>
            </a:r>
            <a:r>
              <a:rPr sz="1500" spc="-120" dirty="0">
                <a:solidFill>
                  <a:srgbClr val="FFFFFF"/>
                </a:solidFill>
                <a:latin typeface="Lucida Sans"/>
                <a:cs typeface="Lucida Sans"/>
              </a:rPr>
              <a:t>on</a:t>
            </a:r>
            <a:r>
              <a:rPr sz="1500" spc="-85" dirty="0">
                <a:solidFill>
                  <a:srgbClr val="FFFFFF"/>
                </a:solidFill>
                <a:latin typeface="Lucida Sans"/>
                <a:cs typeface="Lucida Sans"/>
              </a:rPr>
              <a:t>s</a:t>
            </a:r>
            <a:r>
              <a:rPr sz="1500" spc="-70" dirty="0">
                <a:solidFill>
                  <a:srgbClr val="FFFFFF"/>
                </a:solidFill>
                <a:latin typeface="Lucida Sans"/>
                <a:cs typeface="Lucida Sans"/>
              </a:rPr>
              <a:t>t</a:t>
            </a:r>
            <a:r>
              <a:rPr sz="1500" spc="-105" dirty="0">
                <a:solidFill>
                  <a:srgbClr val="FFFFFF"/>
                </a:solidFill>
                <a:latin typeface="Lucida Sans"/>
                <a:cs typeface="Lucida Sans"/>
              </a:rPr>
              <a:t>r</a:t>
            </a:r>
            <a:r>
              <a:rPr sz="1500" spc="-135" dirty="0">
                <a:solidFill>
                  <a:srgbClr val="FFFFFF"/>
                </a:solidFill>
                <a:latin typeface="Lucida Sans"/>
                <a:cs typeface="Lucida Sans"/>
              </a:rPr>
              <a:t>u</a:t>
            </a:r>
            <a:r>
              <a:rPr sz="1500" spc="-30" dirty="0">
                <a:solidFill>
                  <a:srgbClr val="FFFFFF"/>
                </a:solidFill>
                <a:latin typeface="Lucida Sans"/>
                <a:cs typeface="Lucida Sans"/>
              </a:rPr>
              <a:t>c</a:t>
            </a:r>
            <a:r>
              <a:rPr sz="1500" spc="-10" dirty="0">
                <a:solidFill>
                  <a:srgbClr val="FFFFFF"/>
                </a:solidFill>
                <a:latin typeface="Lucida Sans"/>
                <a:cs typeface="Lucida Sans"/>
              </a:rPr>
              <a:t>t</a:t>
            </a:r>
            <a:endParaRPr sz="1500">
              <a:latin typeface="Lucida Sans"/>
              <a:cs typeface="Lucida Sans"/>
            </a:endParaRPr>
          </a:p>
        </p:txBody>
      </p:sp>
      <p:sp>
        <p:nvSpPr>
          <p:cNvPr id="16" name="object 16"/>
          <p:cNvSpPr txBox="1"/>
          <p:nvPr/>
        </p:nvSpPr>
        <p:spPr>
          <a:xfrm>
            <a:off x="64700" y="3568302"/>
            <a:ext cx="649605" cy="186690"/>
          </a:xfrm>
          <a:prstGeom prst="rect">
            <a:avLst/>
          </a:prstGeom>
        </p:spPr>
        <p:txBody>
          <a:bodyPr vert="horz" wrap="square" lIns="0" tIns="0" rIns="0" bIns="0" rtlCol="0">
            <a:spAutoFit/>
          </a:bodyPr>
          <a:lstStyle/>
          <a:p>
            <a:pPr marL="12700">
              <a:lnSpc>
                <a:spcPct val="100000"/>
              </a:lnSpc>
            </a:pPr>
            <a:r>
              <a:rPr sz="1000" spc="-5" dirty="0">
                <a:solidFill>
                  <a:srgbClr val="CF3D96"/>
                </a:solidFill>
                <a:latin typeface="Lucida Sans"/>
                <a:cs typeface="Lucida Sans"/>
              </a:rPr>
              <a:t>COMFORT</a:t>
            </a:r>
            <a:endParaRPr sz="1000">
              <a:latin typeface="Lucida Sans"/>
              <a:cs typeface="Lucida Sans"/>
            </a:endParaRPr>
          </a:p>
        </p:txBody>
      </p:sp>
      <p:sp>
        <p:nvSpPr>
          <p:cNvPr id="17" name="object 17"/>
          <p:cNvSpPr txBox="1"/>
          <p:nvPr/>
        </p:nvSpPr>
        <p:spPr>
          <a:xfrm>
            <a:off x="7441109" y="3568302"/>
            <a:ext cx="1327785" cy="186690"/>
          </a:xfrm>
          <a:prstGeom prst="rect">
            <a:avLst/>
          </a:prstGeom>
        </p:spPr>
        <p:txBody>
          <a:bodyPr vert="horz" wrap="square" lIns="0" tIns="0" rIns="0" bIns="0" rtlCol="0">
            <a:spAutoFit/>
          </a:bodyPr>
          <a:lstStyle/>
          <a:p>
            <a:pPr marL="12700">
              <a:lnSpc>
                <a:spcPct val="100000"/>
              </a:lnSpc>
            </a:pPr>
            <a:r>
              <a:rPr sz="1000" spc="-10" dirty="0">
                <a:solidFill>
                  <a:srgbClr val="DFE345"/>
                </a:solidFill>
                <a:latin typeface="Lucida Sans"/>
                <a:cs typeface="Lucida Sans"/>
              </a:rPr>
              <a:t>POSITIVE</a:t>
            </a:r>
            <a:r>
              <a:rPr sz="1000" spc="-135" dirty="0">
                <a:solidFill>
                  <a:srgbClr val="DFE345"/>
                </a:solidFill>
                <a:latin typeface="Lucida Sans"/>
                <a:cs typeface="Lucida Sans"/>
              </a:rPr>
              <a:t> </a:t>
            </a:r>
            <a:r>
              <a:rPr sz="1000" spc="-15" dirty="0">
                <a:solidFill>
                  <a:srgbClr val="DFE345"/>
                </a:solidFill>
                <a:latin typeface="Lucida Sans"/>
                <a:cs typeface="Lucida Sans"/>
              </a:rPr>
              <a:t>DISRUPTION</a:t>
            </a:r>
            <a:endParaRPr sz="1000">
              <a:latin typeface="Lucida Sans"/>
              <a:cs typeface="Lucida Sans"/>
            </a:endParaRPr>
          </a:p>
        </p:txBody>
      </p:sp>
      <p:sp>
        <p:nvSpPr>
          <p:cNvPr id="18" name="object 18"/>
          <p:cNvSpPr/>
          <p:nvPr/>
        </p:nvSpPr>
        <p:spPr>
          <a:xfrm>
            <a:off x="4199399" y="5022970"/>
            <a:ext cx="454025" cy="0"/>
          </a:xfrm>
          <a:custGeom>
            <a:avLst/>
            <a:gdLst/>
            <a:ahLst/>
            <a:cxnLst/>
            <a:rect l="l" t="t" r="r" b="b"/>
            <a:pathLst>
              <a:path w="454025">
                <a:moveTo>
                  <a:pt x="0" y="0"/>
                </a:moveTo>
                <a:lnTo>
                  <a:pt x="453605" y="0"/>
                </a:lnTo>
              </a:path>
            </a:pathLst>
          </a:custGeom>
          <a:ln w="12700">
            <a:solidFill>
              <a:srgbClr val="292929"/>
            </a:solidFill>
          </a:ln>
        </p:spPr>
        <p:txBody>
          <a:bodyPr wrap="square" lIns="0" tIns="0" rIns="0" bIns="0" rtlCol="0"/>
          <a:lstStyle/>
          <a:p>
            <a:endParaRPr/>
          </a:p>
        </p:txBody>
      </p:sp>
      <p:sp>
        <p:nvSpPr>
          <p:cNvPr id="19" name="object 19"/>
          <p:cNvSpPr/>
          <p:nvPr/>
        </p:nvSpPr>
        <p:spPr>
          <a:xfrm>
            <a:off x="83446" y="3378429"/>
            <a:ext cx="173990" cy="128270"/>
          </a:xfrm>
          <a:custGeom>
            <a:avLst/>
            <a:gdLst/>
            <a:ahLst/>
            <a:cxnLst/>
            <a:rect l="l" t="t" r="r" b="b"/>
            <a:pathLst>
              <a:path w="173990" h="128270">
                <a:moveTo>
                  <a:pt x="64490" y="0"/>
                </a:moveTo>
                <a:lnTo>
                  <a:pt x="60528" y="38"/>
                </a:lnTo>
                <a:lnTo>
                  <a:pt x="1689" y="59969"/>
                </a:lnTo>
                <a:lnTo>
                  <a:pt x="1536" y="60185"/>
                </a:lnTo>
                <a:lnTo>
                  <a:pt x="1333" y="60413"/>
                </a:lnTo>
                <a:lnTo>
                  <a:pt x="647" y="61429"/>
                </a:lnTo>
                <a:lnTo>
                  <a:pt x="482" y="61798"/>
                </a:lnTo>
                <a:lnTo>
                  <a:pt x="304" y="62128"/>
                </a:lnTo>
                <a:lnTo>
                  <a:pt x="0" y="63449"/>
                </a:lnTo>
                <a:lnTo>
                  <a:pt x="139" y="65849"/>
                </a:lnTo>
                <a:lnTo>
                  <a:pt x="482" y="66903"/>
                </a:lnTo>
                <a:lnTo>
                  <a:pt x="59334" y="127444"/>
                </a:lnTo>
                <a:lnTo>
                  <a:pt x="60960" y="128066"/>
                </a:lnTo>
                <a:lnTo>
                  <a:pt x="64160" y="128066"/>
                </a:lnTo>
                <a:lnTo>
                  <a:pt x="65735" y="127469"/>
                </a:lnTo>
                <a:lnTo>
                  <a:pt x="69418" y="123863"/>
                </a:lnTo>
                <a:lnTo>
                  <a:pt x="69456" y="119913"/>
                </a:lnTo>
                <a:lnTo>
                  <a:pt x="21043" y="70599"/>
                </a:lnTo>
                <a:lnTo>
                  <a:pt x="171157" y="70599"/>
                </a:lnTo>
                <a:lnTo>
                  <a:pt x="173951" y="67805"/>
                </a:lnTo>
                <a:lnTo>
                  <a:pt x="173951" y="60896"/>
                </a:lnTo>
                <a:lnTo>
                  <a:pt x="171157" y="58102"/>
                </a:lnTo>
                <a:lnTo>
                  <a:pt x="21043" y="58102"/>
                </a:lnTo>
                <a:lnTo>
                  <a:pt x="69456" y="8788"/>
                </a:lnTo>
                <a:lnTo>
                  <a:pt x="69418" y="4838"/>
                </a:lnTo>
                <a:lnTo>
                  <a:pt x="64490" y="0"/>
                </a:lnTo>
                <a:close/>
              </a:path>
            </a:pathLst>
          </a:custGeom>
          <a:solidFill>
            <a:srgbClr val="CF3D96"/>
          </a:solidFill>
        </p:spPr>
        <p:txBody>
          <a:bodyPr wrap="square" lIns="0" tIns="0" rIns="0" bIns="0" rtlCol="0"/>
          <a:lstStyle/>
          <a:p>
            <a:endParaRPr/>
          </a:p>
        </p:txBody>
      </p:sp>
      <p:sp>
        <p:nvSpPr>
          <p:cNvPr id="20" name="object 20"/>
          <p:cNvSpPr/>
          <p:nvPr/>
        </p:nvSpPr>
        <p:spPr>
          <a:xfrm>
            <a:off x="8584449" y="3379060"/>
            <a:ext cx="173990" cy="128270"/>
          </a:xfrm>
          <a:custGeom>
            <a:avLst/>
            <a:gdLst/>
            <a:ahLst/>
            <a:cxnLst/>
            <a:rect l="l" t="t" r="r" b="b"/>
            <a:pathLst>
              <a:path w="173990" h="128270">
                <a:moveTo>
                  <a:pt x="112991" y="0"/>
                </a:moveTo>
                <a:lnTo>
                  <a:pt x="109791" y="0"/>
                </a:lnTo>
                <a:lnTo>
                  <a:pt x="108216" y="596"/>
                </a:lnTo>
                <a:lnTo>
                  <a:pt x="104533" y="4203"/>
                </a:lnTo>
                <a:lnTo>
                  <a:pt x="104495" y="8153"/>
                </a:lnTo>
                <a:lnTo>
                  <a:pt x="152907" y="57467"/>
                </a:lnTo>
                <a:lnTo>
                  <a:pt x="2793" y="57467"/>
                </a:lnTo>
                <a:lnTo>
                  <a:pt x="0" y="60261"/>
                </a:lnTo>
                <a:lnTo>
                  <a:pt x="0" y="67170"/>
                </a:lnTo>
                <a:lnTo>
                  <a:pt x="2793" y="69964"/>
                </a:lnTo>
                <a:lnTo>
                  <a:pt x="152907" y="69964"/>
                </a:lnTo>
                <a:lnTo>
                  <a:pt x="104495" y="119278"/>
                </a:lnTo>
                <a:lnTo>
                  <a:pt x="104533" y="123228"/>
                </a:lnTo>
                <a:lnTo>
                  <a:pt x="109461" y="128066"/>
                </a:lnTo>
                <a:lnTo>
                  <a:pt x="113423" y="128028"/>
                </a:lnTo>
                <a:lnTo>
                  <a:pt x="172262" y="68097"/>
                </a:lnTo>
                <a:lnTo>
                  <a:pt x="172415" y="67881"/>
                </a:lnTo>
                <a:lnTo>
                  <a:pt x="172618" y="67652"/>
                </a:lnTo>
                <a:lnTo>
                  <a:pt x="173304" y="66636"/>
                </a:lnTo>
                <a:lnTo>
                  <a:pt x="173469" y="66268"/>
                </a:lnTo>
                <a:lnTo>
                  <a:pt x="173647" y="65938"/>
                </a:lnTo>
                <a:lnTo>
                  <a:pt x="173951" y="64617"/>
                </a:lnTo>
                <a:lnTo>
                  <a:pt x="173812" y="62217"/>
                </a:lnTo>
                <a:lnTo>
                  <a:pt x="173469" y="61163"/>
                </a:lnTo>
                <a:lnTo>
                  <a:pt x="173304" y="60807"/>
                </a:lnTo>
                <a:lnTo>
                  <a:pt x="172618" y="59778"/>
                </a:lnTo>
                <a:lnTo>
                  <a:pt x="172262" y="59347"/>
                </a:lnTo>
                <a:lnTo>
                  <a:pt x="114617" y="622"/>
                </a:lnTo>
                <a:lnTo>
                  <a:pt x="112991" y="0"/>
                </a:lnTo>
                <a:close/>
              </a:path>
            </a:pathLst>
          </a:custGeom>
          <a:solidFill>
            <a:srgbClr val="DFE345"/>
          </a:solidFill>
        </p:spPr>
        <p:txBody>
          <a:bodyPr wrap="square" lIns="0" tIns="0" rIns="0" bIns="0" rtlCol="0"/>
          <a:lstStyle/>
          <a:p>
            <a:endParaRPr/>
          </a:p>
        </p:txBody>
      </p:sp>
      <p:sp>
        <p:nvSpPr>
          <p:cNvPr id="21" name="object 21"/>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0" y="0"/>
            <a:ext cx="8880589" cy="539993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097109" y="2991115"/>
            <a:ext cx="233679" cy="11842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A7A9AC"/>
                </a:solidFill>
                <a:latin typeface="Arial"/>
                <a:cs typeface="Arial"/>
              </a:rPr>
              <a:t>corporat</a:t>
            </a:r>
            <a:r>
              <a:rPr sz="1200" dirty="0">
                <a:solidFill>
                  <a:srgbClr val="A7A9AC"/>
                </a:solidFill>
                <a:latin typeface="Arial"/>
                <a:cs typeface="Arial"/>
              </a:rPr>
              <a:t>e</a:t>
            </a:r>
            <a:r>
              <a:rPr sz="1200" spc="-70" dirty="0">
                <a:solidFill>
                  <a:srgbClr val="A7A9AC"/>
                </a:solidFill>
                <a:latin typeface="Arial"/>
                <a:cs typeface="Arial"/>
              </a:rPr>
              <a:t> </a:t>
            </a:r>
            <a:r>
              <a:rPr sz="1200" spc="-25" dirty="0">
                <a:solidFill>
                  <a:srgbClr val="A7A9AC"/>
                </a:solidFill>
                <a:latin typeface="Tahoma"/>
                <a:cs typeface="Tahoma"/>
              </a:rPr>
              <a:t>identity</a:t>
            </a:r>
            <a:endParaRPr sz="1200">
              <a:latin typeface="Tahoma"/>
              <a:cs typeface="Tahoma"/>
            </a:endParaRPr>
          </a:p>
        </p:txBody>
      </p:sp>
      <p:sp>
        <p:nvSpPr>
          <p:cNvPr id="5" name="object 5"/>
          <p:cNvSpPr/>
          <p:nvPr/>
        </p:nvSpPr>
        <p:spPr>
          <a:xfrm>
            <a:off x="9088958" y="289556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6" name="object 6"/>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7" name="object 7"/>
          <p:cNvSpPr/>
          <p:nvPr/>
        </p:nvSpPr>
        <p:spPr>
          <a:xfrm>
            <a:off x="9088958" y="263394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8" name="object 8"/>
          <p:cNvSpPr/>
          <p:nvPr/>
        </p:nvSpPr>
        <p:spPr>
          <a:xfrm>
            <a:off x="9363075" y="2647035"/>
            <a:ext cx="0" cy="236220"/>
          </a:xfrm>
          <a:custGeom>
            <a:avLst/>
            <a:gdLst/>
            <a:ahLst/>
            <a:cxnLst/>
            <a:rect l="l" t="t" r="r" b="b"/>
            <a:pathLst>
              <a:path h="236219">
                <a:moveTo>
                  <a:pt x="0" y="0"/>
                </a:moveTo>
                <a:lnTo>
                  <a:pt x="0" y="236143"/>
                </a:lnTo>
              </a:path>
            </a:pathLst>
          </a:custGeom>
          <a:ln w="25323">
            <a:solidFill>
              <a:srgbClr val="FFFFFF"/>
            </a:solidFill>
          </a:ln>
        </p:spPr>
        <p:txBody>
          <a:bodyPr wrap="square" lIns="0" tIns="0" rIns="0" bIns="0" rtlCol="0"/>
          <a:lstStyle/>
          <a:p>
            <a:endParaRPr/>
          </a:p>
        </p:txBody>
      </p:sp>
      <p:sp>
        <p:nvSpPr>
          <p:cNvPr id="9" name="object 9"/>
          <p:cNvSpPr/>
          <p:nvPr/>
        </p:nvSpPr>
        <p:spPr>
          <a:xfrm>
            <a:off x="9222975" y="2690101"/>
            <a:ext cx="0" cy="149225"/>
          </a:xfrm>
          <a:custGeom>
            <a:avLst/>
            <a:gdLst/>
            <a:ahLst/>
            <a:cxnLst/>
            <a:rect l="l" t="t" r="r" b="b"/>
            <a:pathLst>
              <a:path h="149225">
                <a:moveTo>
                  <a:pt x="0" y="0"/>
                </a:moveTo>
                <a:lnTo>
                  <a:pt x="0" y="149085"/>
                </a:lnTo>
              </a:path>
            </a:pathLst>
          </a:custGeom>
          <a:ln w="32778">
            <a:solidFill>
              <a:srgbClr val="FFFFFF"/>
            </a:solidFill>
          </a:ln>
        </p:spPr>
        <p:txBody>
          <a:bodyPr wrap="square" lIns="0" tIns="0" rIns="0" bIns="0" rtlCol="0"/>
          <a:lstStyle/>
          <a:p>
            <a:endParaRPr/>
          </a:p>
        </p:txBody>
      </p:sp>
      <p:sp>
        <p:nvSpPr>
          <p:cNvPr id="10" name="object 10"/>
          <p:cNvSpPr/>
          <p:nvPr/>
        </p:nvSpPr>
        <p:spPr>
          <a:xfrm>
            <a:off x="9256734" y="2714724"/>
            <a:ext cx="40640" cy="59690"/>
          </a:xfrm>
          <a:custGeom>
            <a:avLst/>
            <a:gdLst/>
            <a:ahLst/>
            <a:cxnLst/>
            <a:rect l="l" t="t" r="r" b="b"/>
            <a:pathLst>
              <a:path w="40640" h="59689">
                <a:moveTo>
                  <a:pt x="16179" y="15214"/>
                </a:moveTo>
                <a:lnTo>
                  <a:pt x="0" y="40335"/>
                </a:lnTo>
                <a:lnTo>
                  <a:pt x="419" y="43192"/>
                </a:lnTo>
                <a:lnTo>
                  <a:pt x="16281" y="59601"/>
                </a:lnTo>
                <a:lnTo>
                  <a:pt x="22542" y="59601"/>
                </a:lnTo>
                <a:lnTo>
                  <a:pt x="25247" y="59080"/>
                </a:lnTo>
                <a:lnTo>
                  <a:pt x="30187" y="57010"/>
                </a:lnTo>
                <a:lnTo>
                  <a:pt x="31991" y="55295"/>
                </a:lnTo>
                <a:lnTo>
                  <a:pt x="32856" y="53517"/>
                </a:lnTo>
                <a:lnTo>
                  <a:pt x="18313" y="53517"/>
                </a:lnTo>
                <a:lnTo>
                  <a:pt x="16357" y="53086"/>
                </a:lnTo>
                <a:lnTo>
                  <a:pt x="7488" y="40335"/>
                </a:lnTo>
                <a:lnTo>
                  <a:pt x="7559" y="34302"/>
                </a:lnTo>
                <a:lnTo>
                  <a:pt x="17792" y="21374"/>
                </a:lnTo>
                <a:lnTo>
                  <a:pt x="32837" y="21374"/>
                </a:lnTo>
                <a:lnTo>
                  <a:pt x="32372" y="20599"/>
                </a:lnTo>
                <a:lnTo>
                  <a:pt x="21678" y="15316"/>
                </a:lnTo>
                <a:lnTo>
                  <a:pt x="16179" y="15214"/>
                </a:lnTo>
                <a:close/>
              </a:path>
              <a:path w="40640" h="59689">
                <a:moveTo>
                  <a:pt x="40284" y="52946"/>
                </a:moveTo>
                <a:lnTo>
                  <a:pt x="33299" y="52946"/>
                </a:lnTo>
                <a:lnTo>
                  <a:pt x="33299" y="58699"/>
                </a:lnTo>
                <a:lnTo>
                  <a:pt x="40284" y="58699"/>
                </a:lnTo>
                <a:lnTo>
                  <a:pt x="40284" y="52946"/>
                </a:lnTo>
                <a:close/>
              </a:path>
              <a:path w="40640" h="59689">
                <a:moveTo>
                  <a:pt x="32837" y="21374"/>
                </a:moveTo>
                <a:lnTo>
                  <a:pt x="22567" y="21374"/>
                </a:lnTo>
                <a:lnTo>
                  <a:pt x="24612" y="21831"/>
                </a:lnTo>
                <a:lnTo>
                  <a:pt x="28016" y="23634"/>
                </a:lnTo>
                <a:lnTo>
                  <a:pt x="33450" y="40335"/>
                </a:lnTo>
                <a:lnTo>
                  <a:pt x="33324" y="41402"/>
                </a:lnTo>
                <a:lnTo>
                  <a:pt x="22923" y="53517"/>
                </a:lnTo>
                <a:lnTo>
                  <a:pt x="32856" y="53517"/>
                </a:lnTo>
                <a:lnTo>
                  <a:pt x="33134" y="52946"/>
                </a:lnTo>
                <a:lnTo>
                  <a:pt x="40284" y="52946"/>
                </a:lnTo>
                <a:lnTo>
                  <a:pt x="40284" y="21869"/>
                </a:lnTo>
                <a:lnTo>
                  <a:pt x="33134" y="21869"/>
                </a:lnTo>
                <a:lnTo>
                  <a:pt x="32837" y="21374"/>
                </a:lnTo>
                <a:close/>
              </a:path>
              <a:path w="40640" h="59689">
                <a:moveTo>
                  <a:pt x="40284" y="0"/>
                </a:moveTo>
                <a:lnTo>
                  <a:pt x="33299" y="0"/>
                </a:lnTo>
                <a:lnTo>
                  <a:pt x="33299" y="21869"/>
                </a:lnTo>
                <a:lnTo>
                  <a:pt x="40284" y="21869"/>
                </a:lnTo>
                <a:lnTo>
                  <a:pt x="40284" y="0"/>
                </a:lnTo>
                <a:close/>
              </a:path>
            </a:pathLst>
          </a:custGeom>
          <a:solidFill>
            <a:srgbClr val="FFFFFF"/>
          </a:solidFill>
        </p:spPr>
        <p:txBody>
          <a:bodyPr wrap="square" lIns="0" tIns="0" rIns="0" bIns="0" rtlCol="0"/>
          <a:lstStyle/>
          <a:p>
            <a:endParaRPr/>
          </a:p>
        </p:txBody>
      </p:sp>
      <p:sp>
        <p:nvSpPr>
          <p:cNvPr id="11" name="object 11"/>
          <p:cNvSpPr txBox="1"/>
          <p:nvPr/>
        </p:nvSpPr>
        <p:spPr>
          <a:xfrm>
            <a:off x="4211600" y="1321746"/>
            <a:ext cx="457834" cy="186690"/>
          </a:xfrm>
          <a:prstGeom prst="rect">
            <a:avLst/>
          </a:prstGeom>
        </p:spPr>
        <p:txBody>
          <a:bodyPr vert="horz" wrap="square" lIns="0" tIns="0" rIns="0" bIns="0" rtlCol="0">
            <a:spAutoFit/>
          </a:bodyPr>
          <a:lstStyle/>
          <a:p>
            <a:pPr marL="12700">
              <a:lnSpc>
                <a:spcPct val="100000"/>
              </a:lnSpc>
            </a:pPr>
            <a:r>
              <a:rPr sz="1000" u="sng" spc="-40" dirty="0">
                <a:solidFill>
                  <a:srgbClr val="353535"/>
                </a:solidFill>
                <a:latin typeface="Lucida Sans"/>
                <a:cs typeface="Lucida Sans"/>
              </a:rPr>
              <a:t> </a:t>
            </a:r>
            <a:r>
              <a:rPr sz="1000" u="sng" spc="-210" dirty="0">
                <a:solidFill>
                  <a:srgbClr val="353535"/>
                </a:solidFill>
                <a:latin typeface="Lucida Sans"/>
                <a:cs typeface="Lucida Sans"/>
              </a:rPr>
              <a:t> </a:t>
            </a:r>
            <a:r>
              <a:rPr sz="1000" u="sng" dirty="0">
                <a:solidFill>
                  <a:srgbClr val="353535"/>
                </a:solidFill>
                <a:latin typeface="Lucida Sans"/>
                <a:cs typeface="Lucida Sans"/>
              </a:rPr>
              <a:t>PROS</a:t>
            </a:r>
            <a:r>
              <a:rPr sz="1000" u="sng" spc="-135" dirty="0">
                <a:solidFill>
                  <a:srgbClr val="353535"/>
                </a:solidFill>
                <a:latin typeface="Lucida Sans"/>
                <a:cs typeface="Lucida Sans"/>
              </a:rPr>
              <a:t> </a:t>
            </a:r>
            <a:endParaRPr sz="1000">
              <a:latin typeface="Lucida Sans"/>
              <a:cs typeface="Lucida Sans"/>
            </a:endParaRPr>
          </a:p>
        </p:txBody>
      </p:sp>
      <p:sp>
        <p:nvSpPr>
          <p:cNvPr id="12" name="object 12"/>
          <p:cNvSpPr txBox="1"/>
          <p:nvPr/>
        </p:nvSpPr>
        <p:spPr>
          <a:xfrm>
            <a:off x="802699" y="4184887"/>
            <a:ext cx="1640205" cy="443865"/>
          </a:xfrm>
          <a:prstGeom prst="rect">
            <a:avLst/>
          </a:prstGeom>
        </p:spPr>
        <p:txBody>
          <a:bodyPr vert="horz" wrap="square" lIns="0" tIns="0" rIns="0" bIns="0" rtlCol="0">
            <a:spAutoFit/>
          </a:bodyPr>
          <a:lstStyle/>
          <a:p>
            <a:pPr marL="12700" marR="5080">
              <a:lnSpc>
                <a:spcPts val="1600"/>
              </a:lnSpc>
            </a:pPr>
            <a:r>
              <a:rPr sz="1400" i="1" spc="5" dirty="0">
                <a:solidFill>
                  <a:srgbClr val="A7A9AC"/>
                </a:solidFill>
                <a:latin typeface="Arial"/>
                <a:cs typeface="Arial"/>
              </a:rPr>
              <a:t>difficult </a:t>
            </a:r>
            <a:r>
              <a:rPr sz="1400" i="1" spc="-30" dirty="0">
                <a:solidFill>
                  <a:srgbClr val="A7A9AC"/>
                </a:solidFill>
                <a:latin typeface="Arial"/>
                <a:cs typeface="Arial"/>
              </a:rPr>
              <a:t>.com </a:t>
            </a:r>
            <a:r>
              <a:rPr sz="1400" i="1" spc="-65" dirty="0">
                <a:solidFill>
                  <a:srgbClr val="A7A9AC"/>
                </a:solidFill>
                <a:latin typeface="Arial"/>
                <a:cs typeface="Arial"/>
              </a:rPr>
              <a:t>search  </a:t>
            </a:r>
            <a:r>
              <a:rPr sz="1400" i="1" spc="-10" dirty="0">
                <a:solidFill>
                  <a:srgbClr val="A7A9AC"/>
                </a:solidFill>
                <a:latin typeface="Arial"/>
                <a:cs typeface="Arial"/>
              </a:rPr>
              <a:t>more </a:t>
            </a:r>
            <a:r>
              <a:rPr sz="1400" i="1" spc="-15" dirty="0">
                <a:solidFill>
                  <a:srgbClr val="A7A9AC"/>
                </a:solidFill>
                <a:latin typeface="Arial"/>
                <a:cs typeface="Arial"/>
              </a:rPr>
              <a:t>common</a:t>
            </a:r>
            <a:r>
              <a:rPr sz="1400" i="1" spc="-200" dirty="0">
                <a:solidFill>
                  <a:srgbClr val="A7A9AC"/>
                </a:solidFill>
                <a:latin typeface="Arial"/>
                <a:cs typeface="Arial"/>
              </a:rPr>
              <a:t> </a:t>
            </a:r>
            <a:r>
              <a:rPr sz="1400" i="1" spc="-45" dirty="0">
                <a:solidFill>
                  <a:srgbClr val="A7A9AC"/>
                </a:solidFill>
                <a:latin typeface="Arial"/>
                <a:cs typeface="Arial"/>
              </a:rPr>
              <a:t>usage</a:t>
            </a:r>
            <a:endParaRPr sz="1400">
              <a:latin typeface="Arial"/>
              <a:cs typeface="Arial"/>
            </a:endParaRPr>
          </a:p>
        </p:txBody>
      </p:sp>
      <p:sp>
        <p:nvSpPr>
          <p:cNvPr id="13" name="object 13"/>
          <p:cNvSpPr txBox="1"/>
          <p:nvPr/>
        </p:nvSpPr>
        <p:spPr>
          <a:xfrm>
            <a:off x="802699" y="1297696"/>
            <a:ext cx="956944" cy="647065"/>
          </a:xfrm>
          <a:prstGeom prst="rect">
            <a:avLst/>
          </a:prstGeom>
        </p:spPr>
        <p:txBody>
          <a:bodyPr vert="horz" wrap="square" lIns="0" tIns="0" rIns="0" bIns="0" rtlCol="0">
            <a:spAutoFit/>
          </a:bodyPr>
          <a:lstStyle/>
          <a:p>
            <a:pPr marL="12700" marR="5080">
              <a:lnSpc>
                <a:spcPts val="1600"/>
              </a:lnSpc>
            </a:pPr>
            <a:r>
              <a:rPr sz="1400" i="1" spc="-20" dirty="0">
                <a:solidFill>
                  <a:srgbClr val="97999C"/>
                </a:solidFill>
                <a:latin typeface="Arial"/>
                <a:cs typeface="Arial"/>
              </a:rPr>
              <a:t>memorable  </a:t>
            </a:r>
            <a:r>
              <a:rPr sz="1400" i="1" spc="-75" dirty="0">
                <a:solidFill>
                  <a:srgbClr val="97999C"/>
                </a:solidFill>
                <a:latin typeface="Arial"/>
                <a:cs typeface="Arial"/>
              </a:rPr>
              <a:t>easy </a:t>
            </a:r>
            <a:r>
              <a:rPr sz="1400" i="1" spc="45" dirty="0">
                <a:solidFill>
                  <a:srgbClr val="97999C"/>
                </a:solidFill>
                <a:latin typeface="Arial"/>
                <a:cs typeface="Arial"/>
              </a:rPr>
              <a:t>to</a:t>
            </a:r>
            <a:r>
              <a:rPr sz="1400" i="1" spc="-135" dirty="0">
                <a:solidFill>
                  <a:srgbClr val="97999C"/>
                </a:solidFill>
                <a:latin typeface="Arial"/>
                <a:cs typeface="Arial"/>
              </a:rPr>
              <a:t> </a:t>
            </a:r>
            <a:r>
              <a:rPr sz="1400" i="1" spc="-30" dirty="0">
                <a:solidFill>
                  <a:srgbClr val="97999C"/>
                </a:solidFill>
                <a:latin typeface="Arial"/>
                <a:cs typeface="Arial"/>
              </a:rPr>
              <a:t>spell  </a:t>
            </a:r>
            <a:r>
              <a:rPr sz="1400" i="1" spc="-25" dirty="0">
                <a:solidFill>
                  <a:srgbClr val="97999C"/>
                </a:solidFill>
                <a:latin typeface="Arial"/>
                <a:cs typeface="Arial"/>
              </a:rPr>
              <a:t>simple</a:t>
            </a:r>
            <a:r>
              <a:rPr sz="1400" i="1" spc="-170" dirty="0">
                <a:solidFill>
                  <a:srgbClr val="97999C"/>
                </a:solidFill>
                <a:latin typeface="Arial"/>
                <a:cs typeface="Arial"/>
              </a:rPr>
              <a:t> </a:t>
            </a:r>
            <a:r>
              <a:rPr sz="1400" i="1" spc="-15" dirty="0">
                <a:solidFill>
                  <a:srgbClr val="97999C"/>
                </a:solidFill>
                <a:latin typeface="Arial"/>
                <a:cs typeface="Arial"/>
              </a:rPr>
              <a:t>story</a:t>
            </a:r>
            <a:endParaRPr sz="1400">
              <a:latin typeface="Arial"/>
              <a:cs typeface="Arial"/>
            </a:endParaRPr>
          </a:p>
        </p:txBody>
      </p:sp>
      <p:sp>
        <p:nvSpPr>
          <p:cNvPr id="14" name="object 14"/>
          <p:cNvSpPr txBox="1">
            <a:spLocks noGrp="1"/>
          </p:cNvSpPr>
          <p:nvPr>
            <p:ph type="title"/>
          </p:nvPr>
        </p:nvSpPr>
        <p:spPr>
          <a:xfrm>
            <a:off x="802699" y="357242"/>
            <a:ext cx="1174115" cy="448309"/>
          </a:xfrm>
          <a:prstGeom prst="rect">
            <a:avLst/>
          </a:prstGeom>
        </p:spPr>
        <p:txBody>
          <a:bodyPr vert="horz" wrap="square" lIns="0" tIns="0" rIns="0" bIns="0" rtlCol="0">
            <a:spAutoFit/>
          </a:bodyPr>
          <a:lstStyle/>
          <a:p>
            <a:pPr marL="12700" marR="5080">
              <a:lnSpc>
                <a:spcPts val="1600"/>
              </a:lnSpc>
            </a:pPr>
            <a:r>
              <a:rPr sz="1500" spc="-120" dirty="0">
                <a:latin typeface="Lucida Sans"/>
                <a:cs typeface="Lucida Sans"/>
              </a:rPr>
              <a:t>common  </a:t>
            </a:r>
            <a:r>
              <a:rPr sz="1500" spc="-75" dirty="0">
                <a:latin typeface="Lucida Sans"/>
                <a:cs typeface="Lucida Sans"/>
              </a:rPr>
              <a:t>w</a:t>
            </a:r>
            <a:r>
              <a:rPr sz="1500" spc="-95" dirty="0">
                <a:latin typeface="Lucida Sans"/>
                <a:cs typeface="Lucida Sans"/>
              </a:rPr>
              <a:t>or</a:t>
            </a:r>
            <a:r>
              <a:rPr sz="1500" spc="-55" dirty="0">
                <a:latin typeface="Lucida Sans"/>
                <a:cs typeface="Lucida Sans"/>
              </a:rPr>
              <a:t>d</a:t>
            </a:r>
            <a:r>
              <a:rPr sz="1500" spc="-295" dirty="0">
                <a:latin typeface="Lucida Sans"/>
                <a:cs typeface="Lucida Sans"/>
              </a:rPr>
              <a:t>/</a:t>
            </a:r>
            <a:r>
              <a:rPr sz="1500" spc="-100" dirty="0">
                <a:latin typeface="Lucida Sans"/>
                <a:cs typeface="Lucida Sans"/>
              </a:rPr>
              <a:t>c</a:t>
            </a:r>
            <a:r>
              <a:rPr sz="1500" spc="-105" dirty="0">
                <a:latin typeface="Lucida Sans"/>
                <a:cs typeface="Lucida Sans"/>
              </a:rPr>
              <a:t>on</a:t>
            </a:r>
            <a:r>
              <a:rPr sz="1500" spc="-90" dirty="0">
                <a:latin typeface="Lucida Sans"/>
                <a:cs typeface="Lucida Sans"/>
              </a:rPr>
              <a:t>c</a:t>
            </a:r>
            <a:r>
              <a:rPr sz="1500" spc="-40" dirty="0">
                <a:latin typeface="Lucida Sans"/>
                <a:cs typeface="Lucida Sans"/>
              </a:rPr>
              <a:t>e</a:t>
            </a:r>
            <a:r>
              <a:rPr sz="1500" spc="-65" dirty="0">
                <a:latin typeface="Lucida Sans"/>
                <a:cs typeface="Lucida Sans"/>
              </a:rPr>
              <a:t>p</a:t>
            </a:r>
            <a:r>
              <a:rPr sz="1500" spc="-10" dirty="0">
                <a:latin typeface="Lucida Sans"/>
                <a:cs typeface="Lucida Sans"/>
              </a:rPr>
              <a:t>t</a:t>
            </a:r>
            <a:endParaRPr sz="1500">
              <a:latin typeface="Lucida Sans"/>
              <a:cs typeface="Lucida Sans"/>
            </a:endParaRPr>
          </a:p>
        </p:txBody>
      </p:sp>
      <p:sp>
        <p:nvSpPr>
          <p:cNvPr id="15" name="object 15"/>
          <p:cNvSpPr txBox="1"/>
          <p:nvPr/>
        </p:nvSpPr>
        <p:spPr>
          <a:xfrm>
            <a:off x="6903933" y="357242"/>
            <a:ext cx="1174115" cy="448309"/>
          </a:xfrm>
          <a:prstGeom prst="rect">
            <a:avLst/>
          </a:prstGeom>
        </p:spPr>
        <p:txBody>
          <a:bodyPr vert="horz" wrap="square" lIns="0" tIns="0" rIns="0" bIns="0" rtlCol="0">
            <a:spAutoFit/>
          </a:bodyPr>
          <a:lstStyle/>
          <a:p>
            <a:pPr marL="12700" marR="5080" indent="585470">
              <a:lnSpc>
                <a:spcPts val="1600"/>
              </a:lnSpc>
            </a:pPr>
            <a:r>
              <a:rPr sz="1500" spc="-135" dirty="0">
                <a:solidFill>
                  <a:srgbClr val="FFFFFF"/>
                </a:solidFill>
                <a:latin typeface="Lucida Sans"/>
                <a:cs typeface="Lucida Sans"/>
              </a:rPr>
              <a:t>u</a:t>
            </a:r>
            <a:r>
              <a:rPr sz="1500" spc="-105" dirty="0">
                <a:solidFill>
                  <a:srgbClr val="FFFFFF"/>
                </a:solidFill>
                <a:latin typeface="Lucida Sans"/>
                <a:cs typeface="Lucida Sans"/>
              </a:rPr>
              <a:t>ni</a:t>
            </a:r>
            <a:r>
              <a:rPr sz="1500" spc="-120" dirty="0">
                <a:solidFill>
                  <a:srgbClr val="FFFFFF"/>
                </a:solidFill>
                <a:latin typeface="Lucida Sans"/>
                <a:cs typeface="Lucida Sans"/>
              </a:rPr>
              <a:t>q</a:t>
            </a:r>
            <a:r>
              <a:rPr sz="1500" spc="-135" dirty="0">
                <a:solidFill>
                  <a:srgbClr val="FFFFFF"/>
                </a:solidFill>
                <a:latin typeface="Lucida Sans"/>
                <a:cs typeface="Lucida Sans"/>
              </a:rPr>
              <a:t>u</a:t>
            </a:r>
            <a:r>
              <a:rPr sz="1500" spc="-5" dirty="0">
                <a:solidFill>
                  <a:srgbClr val="FFFFFF"/>
                </a:solidFill>
                <a:latin typeface="Lucida Sans"/>
                <a:cs typeface="Lucida Sans"/>
              </a:rPr>
              <a:t>e  </a:t>
            </a:r>
            <a:r>
              <a:rPr sz="1500" spc="-75" dirty="0">
                <a:solidFill>
                  <a:srgbClr val="FFFFFF"/>
                </a:solidFill>
                <a:latin typeface="Lucida Sans"/>
                <a:cs typeface="Lucida Sans"/>
              </a:rPr>
              <a:t>w</a:t>
            </a:r>
            <a:r>
              <a:rPr sz="1500" spc="-95" dirty="0">
                <a:solidFill>
                  <a:srgbClr val="FFFFFF"/>
                </a:solidFill>
                <a:latin typeface="Lucida Sans"/>
                <a:cs typeface="Lucida Sans"/>
              </a:rPr>
              <a:t>or</a:t>
            </a:r>
            <a:r>
              <a:rPr sz="1500" spc="-55" dirty="0">
                <a:solidFill>
                  <a:srgbClr val="FFFFFF"/>
                </a:solidFill>
                <a:latin typeface="Lucida Sans"/>
                <a:cs typeface="Lucida Sans"/>
              </a:rPr>
              <a:t>d</a:t>
            </a:r>
            <a:r>
              <a:rPr sz="1500" spc="-295" dirty="0">
                <a:solidFill>
                  <a:srgbClr val="FFFFFF"/>
                </a:solidFill>
                <a:latin typeface="Lucida Sans"/>
                <a:cs typeface="Lucida Sans"/>
              </a:rPr>
              <a:t>/</a:t>
            </a:r>
            <a:r>
              <a:rPr sz="1500" spc="-100" dirty="0">
                <a:solidFill>
                  <a:srgbClr val="FFFFFF"/>
                </a:solidFill>
                <a:latin typeface="Lucida Sans"/>
                <a:cs typeface="Lucida Sans"/>
              </a:rPr>
              <a:t>c</a:t>
            </a:r>
            <a:r>
              <a:rPr sz="1500" spc="-105" dirty="0">
                <a:solidFill>
                  <a:srgbClr val="FFFFFF"/>
                </a:solidFill>
                <a:latin typeface="Lucida Sans"/>
                <a:cs typeface="Lucida Sans"/>
              </a:rPr>
              <a:t>on</a:t>
            </a:r>
            <a:r>
              <a:rPr sz="1500" spc="-90" dirty="0">
                <a:solidFill>
                  <a:srgbClr val="FFFFFF"/>
                </a:solidFill>
                <a:latin typeface="Lucida Sans"/>
                <a:cs typeface="Lucida Sans"/>
              </a:rPr>
              <a:t>c</a:t>
            </a:r>
            <a:r>
              <a:rPr sz="1500" spc="-40" dirty="0">
                <a:solidFill>
                  <a:srgbClr val="FFFFFF"/>
                </a:solidFill>
                <a:latin typeface="Lucida Sans"/>
                <a:cs typeface="Lucida Sans"/>
              </a:rPr>
              <a:t>e</a:t>
            </a:r>
            <a:r>
              <a:rPr sz="1500" spc="-65" dirty="0">
                <a:solidFill>
                  <a:srgbClr val="FFFFFF"/>
                </a:solidFill>
                <a:latin typeface="Lucida Sans"/>
                <a:cs typeface="Lucida Sans"/>
              </a:rPr>
              <a:t>p</a:t>
            </a:r>
            <a:r>
              <a:rPr sz="1500" spc="-10" dirty="0">
                <a:solidFill>
                  <a:srgbClr val="FFFFFF"/>
                </a:solidFill>
                <a:latin typeface="Lucida Sans"/>
                <a:cs typeface="Lucida Sans"/>
              </a:rPr>
              <a:t>t</a:t>
            </a:r>
            <a:endParaRPr sz="1500">
              <a:latin typeface="Lucida Sans"/>
              <a:cs typeface="Lucida Sans"/>
            </a:endParaRPr>
          </a:p>
        </p:txBody>
      </p:sp>
      <p:sp>
        <p:nvSpPr>
          <p:cNvPr id="16" name="object 16"/>
          <p:cNvSpPr txBox="1"/>
          <p:nvPr/>
        </p:nvSpPr>
        <p:spPr>
          <a:xfrm>
            <a:off x="4026199" y="357242"/>
            <a:ext cx="800100" cy="448309"/>
          </a:xfrm>
          <a:prstGeom prst="rect">
            <a:avLst/>
          </a:prstGeom>
        </p:spPr>
        <p:txBody>
          <a:bodyPr vert="horz" wrap="square" lIns="0" tIns="0" rIns="0" bIns="0" rtlCol="0">
            <a:spAutoFit/>
          </a:bodyPr>
          <a:lstStyle/>
          <a:p>
            <a:pPr marL="12700" marR="5080">
              <a:lnSpc>
                <a:spcPts val="1600"/>
              </a:lnSpc>
            </a:pPr>
            <a:r>
              <a:rPr sz="1500" spc="-85" dirty="0">
                <a:solidFill>
                  <a:srgbClr val="FFFFFF"/>
                </a:solidFill>
                <a:latin typeface="Lucida Sans"/>
                <a:cs typeface="Lucida Sans"/>
              </a:rPr>
              <a:t>real</a:t>
            </a:r>
            <a:r>
              <a:rPr sz="1500" spc="-200" dirty="0">
                <a:solidFill>
                  <a:srgbClr val="FFFFFF"/>
                </a:solidFill>
                <a:latin typeface="Lucida Sans"/>
                <a:cs typeface="Lucida Sans"/>
              </a:rPr>
              <a:t> </a:t>
            </a:r>
            <a:r>
              <a:rPr sz="1500" spc="-75" dirty="0">
                <a:solidFill>
                  <a:srgbClr val="FFFFFF"/>
                </a:solidFill>
                <a:latin typeface="Lucida Sans"/>
                <a:cs typeface="Lucida Sans"/>
              </a:rPr>
              <a:t>word  </a:t>
            </a:r>
            <a:r>
              <a:rPr sz="1500" spc="-100" dirty="0">
                <a:solidFill>
                  <a:srgbClr val="FFFFFF"/>
                </a:solidFill>
                <a:latin typeface="Lucida Sans"/>
                <a:cs typeface="Lucida Sans"/>
              </a:rPr>
              <a:t>c</a:t>
            </a:r>
            <a:r>
              <a:rPr sz="1500" spc="-120" dirty="0">
                <a:solidFill>
                  <a:srgbClr val="FFFFFF"/>
                </a:solidFill>
                <a:latin typeface="Lucida Sans"/>
                <a:cs typeface="Lucida Sans"/>
              </a:rPr>
              <a:t>on</a:t>
            </a:r>
            <a:r>
              <a:rPr sz="1500" spc="-85" dirty="0">
                <a:solidFill>
                  <a:srgbClr val="FFFFFF"/>
                </a:solidFill>
                <a:latin typeface="Lucida Sans"/>
                <a:cs typeface="Lucida Sans"/>
              </a:rPr>
              <a:t>s</a:t>
            </a:r>
            <a:r>
              <a:rPr sz="1500" spc="-70" dirty="0">
                <a:solidFill>
                  <a:srgbClr val="FFFFFF"/>
                </a:solidFill>
                <a:latin typeface="Lucida Sans"/>
                <a:cs typeface="Lucida Sans"/>
              </a:rPr>
              <a:t>t</a:t>
            </a:r>
            <a:r>
              <a:rPr sz="1500" spc="-105" dirty="0">
                <a:solidFill>
                  <a:srgbClr val="FFFFFF"/>
                </a:solidFill>
                <a:latin typeface="Lucida Sans"/>
                <a:cs typeface="Lucida Sans"/>
              </a:rPr>
              <a:t>r</a:t>
            </a:r>
            <a:r>
              <a:rPr sz="1500" spc="-135" dirty="0">
                <a:solidFill>
                  <a:srgbClr val="FFFFFF"/>
                </a:solidFill>
                <a:latin typeface="Lucida Sans"/>
                <a:cs typeface="Lucida Sans"/>
              </a:rPr>
              <a:t>u</a:t>
            </a:r>
            <a:r>
              <a:rPr sz="1500" spc="-30" dirty="0">
                <a:solidFill>
                  <a:srgbClr val="FFFFFF"/>
                </a:solidFill>
                <a:latin typeface="Lucida Sans"/>
                <a:cs typeface="Lucida Sans"/>
              </a:rPr>
              <a:t>c</a:t>
            </a:r>
            <a:r>
              <a:rPr sz="1500" spc="-10" dirty="0">
                <a:solidFill>
                  <a:srgbClr val="FFFFFF"/>
                </a:solidFill>
                <a:latin typeface="Lucida Sans"/>
                <a:cs typeface="Lucida Sans"/>
              </a:rPr>
              <a:t>t</a:t>
            </a:r>
            <a:endParaRPr sz="1500">
              <a:latin typeface="Lucida Sans"/>
              <a:cs typeface="Lucida Sans"/>
            </a:endParaRPr>
          </a:p>
        </p:txBody>
      </p:sp>
      <p:sp>
        <p:nvSpPr>
          <p:cNvPr id="17" name="object 17"/>
          <p:cNvSpPr txBox="1"/>
          <p:nvPr/>
        </p:nvSpPr>
        <p:spPr>
          <a:xfrm>
            <a:off x="64700" y="3568302"/>
            <a:ext cx="649605" cy="186690"/>
          </a:xfrm>
          <a:prstGeom prst="rect">
            <a:avLst/>
          </a:prstGeom>
        </p:spPr>
        <p:txBody>
          <a:bodyPr vert="horz" wrap="square" lIns="0" tIns="0" rIns="0" bIns="0" rtlCol="0">
            <a:spAutoFit/>
          </a:bodyPr>
          <a:lstStyle/>
          <a:p>
            <a:pPr marL="12700">
              <a:lnSpc>
                <a:spcPct val="100000"/>
              </a:lnSpc>
            </a:pPr>
            <a:r>
              <a:rPr sz="1000" spc="-5" dirty="0">
                <a:solidFill>
                  <a:srgbClr val="CF3D96"/>
                </a:solidFill>
                <a:latin typeface="Lucida Sans"/>
                <a:cs typeface="Lucida Sans"/>
              </a:rPr>
              <a:t>COMFORT</a:t>
            </a:r>
            <a:endParaRPr sz="1000">
              <a:latin typeface="Lucida Sans"/>
              <a:cs typeface="Lucida Sans"/>
            </a:endParaRPr>
          </a:p>
        </p:txBody>
      </p:sp>
      <p:sp>
        <p:nvSpPr>
          <p:cNvPr id="18" name="object 18"/>
          <p:cNvSpPr txBox="1"/>
          <p:nvPr/>
        </p:nvSpPr>
        <p:spPr>
          <a:xfrm>
            <a:off x="7441109" y="3568302"/>
            <a:ext cx="1327785" cy="186690"/>
          </a:xfrm>
          <a:prstGeom prst="rect">
            <a:avLst/>
          </a:prstGeom>
        </p:spPr>
        <p:txBody>
          <a:bodyPr vert="horz" wrap="square" lIns="0" tIns="0" rIns="0" bIns="0" rtlCol="0">
            <a:spAutoFit/>
          </a:bodyPr>
          <a:lstStyle/>
          <a:p>
            <a:pPr marL="12700">
              <a:lnSpc>
                <a:spcPct val="100000"/>
              </a:lnSpc>
            </a:pPr>
            <a:r>
              <a:rPr sz="1000" spc="-10" dirty="0">
                <a:solidFill>
                  <a:srgbClr val="DFE345"/>
                </a:solidFill>
                <a:latin typeface="Lucida Sans"/>
                <a:cs typeface="Lucida Sans"/>
              </a:rPr>
              <a:t>POSITIVE</a:t>
            </a:r>
            <a:r>
              <a:rPr sz="1000" spc="-135" dirty="0">
                <a:solidFill>
                  <a:srgbClr val="DFE345"/>
                </a:solidFill>
                <a:latin typeface="Lucida Sans"/>
                <a:cs typeface="Lucida Sans"/>
              </a:rPr>
              <a:t> </a:t>
            </a:r>
            <a:r>
              <a:rPr sz="1000" spc="-15" dirty="0">
                <a:solidFill>
                  <a:srgbClr val="DFE345"/>
                </a:solidFill>
                <a:latin typeface="Lucida Sans"/>
                <a:cs typeface="Lucida Sans"/>
              </a:rPr>
              <a:t>DISRUPTION</a:t>
            </a:r>
            <a:endParaRPr sz="1000">
              <a:latin typeface="Lucida Sans"/>
              <a:cs typeface="Lucida Sans"/>
            </a:endParaRPr>
          </a:p>
        </p:txBody>
      </p:sp>
      <p:sp>
        <p:nvSpPr>
          <p:cNvPr id="19" name="object 19"/>
          <p:cNvSpPr/>
          <p:nvPr/>
        </p:nvSpPr>
        <p:spPr>
          <a:xfrm>
            <a:off x="83446" y="3378429"/>
            <a:ext cx="173990" cy="128270"/>
          </a:xfrm>
          <a:custGeom>
            <a:avLst/>
            <a:gdLst/>
            <a:ahLst/>
            <a:cxnLst/>
            <a:rect l="l" t="t" r="r" b="b"/>
            <a:pathLst>
              <a:path w="173990" h="128270">
                <a:moveTo>
                  <a:pt x="64490" y="0"/>
                </a:moveTo>
                <a:lnTo>
                  <a:pt x="60528" y="38"/>
                </a:lnTo>
                <a:lnTo>
                  <a:pt x="1689" y="59969"/>
                </a:lnTo>
                <a:lnTo>
                  <a:pt x="1536" y="60185"/>
                </a:lnTo>
                <a:lnTo>
                  <a:pt x="1333" y="60413"/>
                </a:lnTo>
                <a:lnTo>
                  <a:pt x="647" y="61429"/>
                </a:lnTo>
                <a:lnTo>
                  <a:pt x="482" y="61798"/>
                </a:lnTo>
                <a:lnTo>
                  <a:pt x="304" y="62128"/>
                </a:lnTo>
                <a:lnTo>
                  <a:pt x="0" y="63449"/>
                </a:lnTo>
                <a:lnTo>
                  <a:pt x="139" y="65849"/>
                </a:lnTo>
                <a:lnTo>
                  <a:pt x="482" y="66903"/>
                </a:lnTo>
                <a:lnTo>
                  <a:pt x="59334" y="127444"/>
                </a:lnTo>
                <a:lnTo>
                  <a:pt x="60960" y="128066"/>
                </a:lnTo>
                <a:lnTo>
                  <a:pt x="64160" y="128066"/>
                </a:lnTo>
                <a:lnTo>
                  <a:pt x="65735" y="127469"/>
                </a:lnTo>
                <a:lnTo>
                  <a:pt x="69418" y="123863"/>
                </a:lnTo>
                <a:lnTo>
                  <a:pt x="69456" y="119913"/>
                </a:lnTo>
                <a:lnTo>
                  <a:pt x="21043" y="70599"/>
                </a:lnTo>
                <a:lnTo>
                  <a:pt x="171157" y="70599"/>
                </a:lnTo>
                <a:lnTo>
                  <a:pt x="173951" y="67805"/>
                </a:lnTo>
                <a:lnTo>
                  <a:pt x="173951" y="60896"/>
                </a:lnTo>
                <a:lnTo>
                  <a:pt x="171157" y="58102"/>
                </a:lnTo>
                <a:lnTo>
                  <a:pt x="21043" y="58102"/>
                </a:lnTo>
                <a:lnTo>
                  <a:pt x="69456" y="8788"/>
                </a:lnTo>
                <a:lnTo>
                  <a:pt x="69418" y="4838"/>
                </a:lnTo>
                <a:lnTo>
                  <a:pt x="64490" y="0"/>
                </a:lnTo>
                <a:close/>
              </a:path>
            </a:pathLst>
          </a:custGeom>
          <a:solidFill>
            <a:srgbClr val="CF3D96"/>
          </a:solidFill>
        </p:spPr>
        <p:txBody>
          <a:bodyPr wrap="square" lIns="0" tIns="0" rIns="0" bIns="0" rtlCol="0"/>
          <a:lstStyle/>
          <a:p>
            <a:endParaRPr/>
          </a:p>
        </p:txBody>
      </p:sp>
      <p:sp>
        <p:nvSpPr>
          <p:cNvPr id="20" name="object 20"/>
          <p:cNvSpPr/>
          <p:nvPr/>
        </p:nvSpPr>
        <p:spPr>
          <a:xfrm>
            <a:off x="8584449" y="3379060"/>
            <a:ext cx="173990" cy="128270"/>
          </a:xfrm>
          <a:custGeom>
            <a:avLst/>
            <a:gdLst/>
            <a:ahLst/>
            <a:cxnLst/>
            <a:rect l="l" t="t" r="r" b="b"/>
            <a:pathLst>
              <a:path w="173990" h="128270">
                <a:moveTo>
                  <a:pt x="112991" y="0"/>
                </a:moveTo>
                <a:lnTo>
                  <a:pt x="109791" y="0"/>
                </a:lnTo>
                <a:lnTo>
                  <a:pt x="108216" y="596"/>
                </a:lnTo>
                <a:lnTo>
                  <a:pt x="104533" y="4203"/>
                </a:lnTo>
                <a:lnTo>
                  <a:pt x="104495" y="8153"/>
                </a:lnTo>
                <a:lnTo>
                  <a:pt x="152907" y="57467"/>
                </a:lnTo>
                <a:lnTo>
                  <a:pt x="2793" y="57467"/>
                </a:lnTo>
                <a:lnTo>
                  <a:pt x="0" y="60261"/>
                </a:lnTo>
                <a:lnTo>
                  <a:pt x="0" y="67170"/>
                </a:lnTo>
                <a:lnTo>
                  <a:pt x="2793" y="69964"/>
                </a:lnTo>
                <a:lnTo>
                  <a:pt x="152907" y="69964"/>
                </a:lnTo>
                <a:lnTo>
                  <a:pt x="104495" y="119278"/>
                </a:lnTo>
                <a:lnTo>
                  <a:pt x="104533" y="123228"/>
                </a:lnTo>
                <a:lnTo>
                  <a:pt x="109461" y="128066"/>
                </a:lnTo>
                <a:lnTo>
                  <a:pt x="113423" y="128028"/>
                </a:lnTo>
                <a:lnTo>
                  <a:pt x="172262" y="68097"/>
                </a:lnTo>
                <a:lnTo>
                  <a:pt x="172415" y="67881"/>
                </a:lnTo>
                <a:lnTo>
                  <a:pt x="172618" y="67652"/>
                </a:lnTo>
                <a:lnTo>
                  <a:pt x="173304" y="66636"/>
                </a:lnTo>
                <a:lnTo>
                  <a:pt x="173469" y="66268"/>
                </a:lnTo>
                <a:lnTo>
                  <a:pt x="173647" y="65938"/>
                </a:lnTo>
                <a:lnTo>
                  <a:pt x="173951" y="64617"/>
                </a:lnTo>
                <a:lnTo>
                  <a:pt x="173812" y="62217"/>
                </a:lnTo>
                <a:lnTo>
                  <a:pt x="173469" y="61163"/>
                </a:lnTo>
                <a:lnTo>
                  <a:pt x="173304" y="60807"/>
                </a:lnTo>
                <a:lnTo>
                  <a:pt x="172618" y="59778"/>
                </a:lnTo>
                <a:lnTo>
                  <a:pt x="172262" y="59347"/>
                </a:lnTo>
                <a:lnTo>
                  <a:pt x="114617" y="622"/>
                </a:lnTo>
                <a:lnTo>
                  <a:pt x="112991" y="0"/>
                </a:lnTo>
                <a:close/>
              </a:path>
            </a:pathLst>
          </a:custGeom>
          <a:solidFill>
            <a:srgbClr val="DFE345"/>
          </a:solidFill>
        </p:spPr>
        <p:txBody>
          <a:bodyPr wrap="square" lIns="0" tIns="0" rIns="0" bIns="0" rtlCol="0"/>
          <a:lstStyle/>
          <a:p>
            <a:endParaRPr/>
          </a:p>
        </p:txBody>
      </p:sp>
      <p:sp>
        <p:nvSpPr>
          <p:cNvPr id="21" name="object 21"/>
          <p:cNvSpPr txBox="1"/>
          <p:nvPr/>
        </p:nvSpPr>
        <p:spPr>
          <a:xfrm>
            <a:off x="802699" y="4563347"/>
            <a:ext cx="1407160" cy="471805"/>
          </a:xfrm>
          <a:prstGeom prst="rect">
            <a:avLst/>
          </a:prstGeom>
        </p:spPr>
        <p:txBody>
          <a:bodyPr vert="horz" wrap="square" lIns="0" tIns="27940" rIns="0" bIns="0" rtlCol="0">
            <a:spAutoFit/>
          </a:bodyPr>
          <a:lstStyle/>
          <a:p>
            <a:pPr marL="12700" marR="5080">
              <a:lnSpc>
                <a:spcPts val="1600"/>
              </a:lnSpc>
              <a:spcBef>
                <a:spcPts val="220"/>
              </a:spcBef>
            </a:pPr>
            <a:r>
              <a:rPr sz="1400" i="1" spc="-5" dirty="0">
                <a:solidFill>
                  <a:srgbClr val="A7A9AC"/>
                </a:solidFill>
                <a:latin typeface="Arial"/>
                <a:cs typeface="Arial"/>
              </a:rPr>
              <a:t>cluttered </a:t>
            </a:r>
            <a:r>
              <a:rPr sz="1400" i="1" spc="-15" dirty="0">
                <a:solidFill>
                  <a:srgbClr val="A7A9AC"/>
                </a:solidFill>
                <a:latin typeface="Arial"/>
                <a:cs typeface="Arial"/>
              </a:rPr>
              <a:t>™</a:t>
            </a:r>
            <a:r>
              <a:rPr sz="1400" i="1" spc="-190" dirty="0">
                <a:solidFill>
                  <a:srgbClr val="A7A9AC"/>
                </a:solidFill>
                <a:latin typeface="Arial"/>
                <a:cs typeface="Arial"/>
              </a:rPr>
              <a:t> </a:t>
            </a:r>
            <a:r>
              <a:rPr sz="1400" i="1" spc="-55" dirty="0">
                <a:solidFill>
                  <a:srgbClr val="A7A9AC"/>
                </a:solidFill>
                <a:latin typeface="Arial"/>
                <a:cs typeface="Arial"/>
              </a:rPr>
              <a:t>space  </a:t>
            </a:r>
            <a:r>
              <a:rPr sz="1400" i="1" spc="-10" dirty="0">
                <a:solidFill>
                  <a:srgbClr val="A7A9AC"/>
                </a:solidFill>
                <a:latin typeface="Arial"/>
                <a:cs typeface="Arial"/>
              </a:rPr>
              <a:t>high </a:t>
            </a:r>
            <a:r>
              <a:rPr sz="1400" i="1" spc="-85" dirty="0">
                <a:solidFill>
                  <a:srgbClr val="A7A9AC"/>
                </a:solidFill>
                <a:latin typeface="Arial"/>
                <a:cs typeface="Arial"/>
              </a:rPr>
              <a:t>IP</a:t>
            </a:r>
            <a:r>
              <a:rPr sz="1400" i="1" spc="-190" dirty="0">
                <a:solidFill>
                  <a:srgbClr val="A7A9AC"/>
                </a:solidFill>
                <a:latin typeface="Arial"/>
                <a:cs typeface="Arial"/>
              </a:rPr>
              <a:t> </a:t>
            </a:r>
            <a:r>
              <a:rPr sz="1400" i="1" spc="-45" dirty="0">
                <a:solidFill>
                  <a:srgbClr val="A7A9AC"/>
                </a:solidFill>
                <a:latin typeface="Arial"/>
                <a:cs typeface="Arial"/>
              </a:rPr>
              <a:t>risk</a:t>
            </a:r>
            <a:endParaRPr sz="1400">
              <a:latin typeface="Arial"/>
              <a:cs typeface="Arial"/>
            </a:endParaRPr>
          </a:p>
        </p:txBody>
      </p:sp>
      <p:sp>
        <p:nvSpPr>
          <p:cNvPr id="22" name="object 22"/>
          <p:cNvSpPr txBox="1"/>
          <p:nvPr/>
        </p:nvSpPr>
        <p:spPr>
          <a:xfrm>
            <a:off x="4186699" y="4819545"/>
            <a:ext cx="479425" cy="199390"/>
          </a:xfrm>
          <a:prstGeom prst="rect">
            <a:avLst/>
          </a:prstGeom>
        </p:spPr>
        <p:txBody>
          <a:bodyPr vert="horz" wrap="square" lIns="0" tIns="12700" rIns="0" bIns="0" rtlCol="0">
            <a:spAutoFit/>
          </a:bodyPr>
          <a:lstStyle/>
          <a:p>
            <a:pPr marL="12700">
              <a:lnSpc>
                <a:spcPct val="100000"/>
              </a:lnSpc>
              <a:spcBef>
                <a:spcPts val="100"/>
              </a:spcBef>
            </a:pPr>
            <a:r>
              <a:rPr sz="1000" u="sng" spc="-40" dirty="0">
                <a:solidFill>
                  <a:srgbClr val="424242"/>
                </a:solidFill>
                <a:latin typeface="Lucida Sans"/>
                <a:cs typeface="Lucida Sans"/>
              </a:rPr>
              <a:t> </a:t>
            </a:r>
            <a:r>
              <a:rPr sz="1000" u="sng" spc="-160" dirty="0">
                <a:solidFill>
                  <a:srgbClr val="424242"/>
                </a:solidFill>
                <a:latin typeface="Lucida Sans"/>
                <a:cs typeface="Lucida Sans"/>
              </a:rPr>
              <a:t> </a:t>
            </a:r>
            <a:r>
              <a:rPr sz="1000" u="sng" spc="10" dirty="0">
                <a:solidFill>
                  <a:srgbClr val="424242"/>
                </a:solidFill>
                <a:latin typeface="Lucida Sans"/>
                <a:cs typeface="Lucida Sans"/>
              </a:rPr>
              <a:t>CONS </a:t>
            </a:r>
            <a:endParaRPr sz="1000">
              <a:latin typeface="Lucida Sans"/>
              <a:cs typeface="Lucida Sans"/>
            </a:endParaRPr>
          </a:p>
        </p:txBody>
      </p:sp>
      <p:sp>
        <p:nvSpPr>
          <p:cNvPr id="23" name="object 2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8881110" cy="5400040"/>
          </a:xfrm>
          <a:prstGeom prst="rect">
            <a:avLst/>
          </a:prstGeom>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0"/>
              </a:spcBef>
            </a:pPr>
            <a:endParaRPr sz="550">
              <a:latin typeface="Times New Roman"/>
              <a:cs typeface="Times New Roman"/>
            </a:endParaRPr>
          </a:p>
          <a:p>
            <a:pPr marL="143510">
              <a:lnSpc>
                <a:spcPct val="100000"/>
              </a:lnSpc>
            </a:pP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materials </a:t>
            </a:r>
            <a:r>
              <a:rPr sz="500" spc="-15" dirty="0">
                <a:solidFill>
                  <a:srgbClr val="A7A9AC"/>
                </a:solidFill>
                <a:latin typeface="Lucida Sans Unicode"/>
                <a:cs typeface="Lucida Sans Unicode"/>
              </a:rPr>
              <a:t>provided </a:t>
            </a:r>
            <a:r>
              <a:rPr sz="500" spc="-20" dirty="0">
                <a:solidFill>
                  <a:srgbClr val="A7A9AC"/>
                </a:solidFill>
                <a:latin typeface="Lucida Sans Unicode"/>
                <a:cs typeface="Lucida Sans Unicode"/>
              </a:rPr>
              <a:t>are </a:t>
            </a:r>
            <a:r>
              <a:rPr sz="500" spc="-25" dirty="0">
                <a:solidFill>
                  <a:srgbClr val="A7A9AC"/>
                </a:solidFill>
                <a:latin typeface="Lucida Sans Unicode"/>
                <a:cs typeface="Lucida Sans Unicode"/>
              </a:rPr>
              <a:t>commercial </a:t>
            </a:r>
            <a:r>
              <a:rPr sz="500" spc="-20" dirty="0">
                <a:solidFill>
                  <a:srgbClr val="A7A9AC"/>
                </a:solidFill>
                <a:latin typeface="Lucida Sans Unicode"/>
                <a:cs typeface="Lucida Sans Unicode"/>
              </a:rPr>
              <a:t>and </a:t>
            </a:r>
            <a:r>
              <a:rPr sz="500" spc="-30" dirty="0">
                <a:solidFill>
                  <a:srgbClr val="A7A9AC"/>
                </a:solidFill>
                <a:latin typeface="Lucida Sans Unicode"/>
                <a:cs typeface="Lucida Sans Unicode"/>
              </a:rPr>
              <a:t>in </a:t>
            </a:r>
            <a:r>
              <a:rPr sz="500" spc="-20" dirty="0">
                <a:solidFill>
                  <a:srgbClr val="A7A9AC"/>
                </a:solidFill>
                <a:latin typeface="Lucida Sans Unicode"/>
                <a:cs typeface="Lucida Sans Unicode"/>
              </a:rPr>
              <a:t>confidence. </a:t>
            </a:r>
            <a:r>
              <a:rPr sz="500" spc="-15" dirty="0">
                <a:solidFill>
                  <a:srgbClr val="A7A9AC"/>
                </a:solidFill>
                <a:latin typeface="Lucida Sans Unicode"/>
                <a:cs typeface="Lucida Sans Unicode"/>
              </a:rPr>
              <a:t>All </a:t>
            </a:r>
            <a:r>
              <a:rPr sz="500" spc="-25" dirty="0">
                <a:solidFill>
                  <a:srgbClr val="A7A9AC"/>
                </a:solidFill>
                <a:latin typeface="Lucida Sans Unicode"/>
                <a:cs typeface="Lucida Sans Unicode"/>
              </a:rPr>
              <a:t>rights </a:t>
            </a:r>
            <a:r>
              <a:rPr sz="500" spc="-20" dirty="0">
                <a:solidFill>
                  <a:srgbClr val="A7A9AC"/>
                </a:solidFill>
                <a:latin typeface="Lucida Sans Unicode"/>
                <a:cs typeface="Lucida Sans Unicode"/>
              </a:rPr>
              <a:t>reserved </a:t>
            </a:r>
            <a:r>
              <a:rPr sz="500" spc="-5" dirty="0">
                <a:solidFill>
                  <a:srgbClr val="A7A9AC"/>
                </a:solidFill>
                <a:latin typeface="Lucida Sans Unicode"/>
                <a:cs typeface="Lucida Sans Unicode"/>
              </a:rPr>
              <a:t>DAIS </a:t>
            </a:r>
            <a:r>
              <a:rPr sz="500" spc="-15" dirty="0">
                <a:solidFill>
                  <a:srgbClr val="A7A9AC"/>
                </a:solidFill>
                <a:latin typeface="Lucida Sans Unicode"/>
                <a:cs typeface="Lucida Sans Unicode"/>
              </a:rPr>
              <a:t>Studio </a:t>
            </a:r>
            <a:r>
              <a:rPr sz="500" spc="-5" dirty="0">
                <a:solidFill>
                  <a:srgbClr val="A7A9AC"/>
                </a:solidFill>
                <a:latin typeface="Lucida Sans Unicode"/>
                <a:cs typeface="Lucida Sans Unicode"/>
              </a:rPr>
              <a:t>Pty</a:t>
            </a:r>
            <a:r>
              <a:rPr sz="500" spc="30" dirty="0">
                <a:solidFill>
                  <a:srgbClr val="A7A9AC"/>
                </a:solidFill>
                <a:latin typeface="Lucida Sans Unicode"/>
                <a:cs typeface="Lucida Sans Unicode"/>
              </a:rPr>
              <a:t> </a:t>
            </a:r>
            <a:r>
              <a:rPr sz="500" spc="-15" dirty="0">
                <a:solidFill>
                  <a:srgbClr val="A7A9AC"/>
                </a:solidFill>
                <a:latin typeface="Lucida Sans Unicode"/>
                <a:cs typeface="Lucida Sans Unicode"/>
              </a:rPr>
              <a:t>Ltd.</a:t>
            </a:r>
            <a:endParaRPr sz="500">
              <a:latin typeface="Lucida Sans Unicode"/>
              <a:cs typeface="Lucida Sans Unicode"/>
            </a:endParaRPr>
          </a:p>
        </p:txBody>
      </p:sp>
      <p:sp>
        <p:nvSpPr>
          <p:cNvPr id="3" name="object 3"/>
          <p:cNvSpPr/>
          <p:nvPr/>
        </p:nvSpPr>
        <p:spPr>
          <a:xfrm>
            <a:off x="0" y="0"/>
            <a:ext cx="8880589" cy="539993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097109" y="2991115"/>
            <a:ext cx="233679" cy="1184275"/>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A7A9AC"/>
                </a:solidFill>
                <a:latin typeface="Arial"/>
                <a:cs typeface="Arial"/>
              </a:rPr>
              <a:t>corporat</a:t>
            </a:r>
            <a:r>
              <a:rPr sz="1200" dirty="0">
                <a:solidFill>
                  <a:srgbClr val="A7A9AC"/>
                </a:solidFill>
                <a:latin typeface="Arial"/>
                <a:cs typeface="Arial"/>
              </a:rPr>
              <a:t>e</a:t>
            </a:r>
            <a:r>
              <a:rPr sz="1200" spc="-70" dirty="0">
                <a:solidFill>
                  <a:srgbClr val="A7A9AC"/>
                </a:solidFill>
                <a:latin typeface="Arial"/>
                <a:cs typeface="Arial"/>
              </a:rPr>
              <a:t> </a:t>
            </a:r>
            <a:r>
              <a:rPr sz="1200" spc="-25" dirty="0">
                <a:solidFill>
                  <a:srgbClr val="A7A9AC"/>
                </a:solidFill>
                <a:latin typeface="Tahoma"/>
                <a:cs typeface="Tahoma"/>
              </a:rPr>
              <a:t>identity</a:t>
            </a:r>
            <a:endParaRPr sz="1200">
              <a:latin typeface="Tahoma"/>
              <a:cs typeface="Tahoma"/>
            </a:endParaRPr>
          </a:p>
        </p:txBody>
      </p:sp>
      <p:sp>
        <p:nvSpPr>
          <p:cNvPr id="5" name="object 5"/>
          <p:cNvSpPr/>
          <p:nvPr/>
        </p:nvSpPr>
        <p:spPr>
          <a:xfrm>
            <a:off x="9088958" y="289556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6" name="object 6"/>
          <p:cNvSpPr/>
          <p:nvPr/>
        </p:nvSpPr>
        <p:spPr>
          <a:xfrm>
            <a:off x="9101626" y="2646641"/>
            <a:ext cx="0" cy="236220"/>
          </a:xfrm>
          <a:custGeom>
            <a:avLst/>
            <a:gdLst/>
            <a:ahLst/>
            <a:cxnLst/>
            <a:rect l="l" t="t" r="r" b="b"/>
            <a:pathLst>
              <a:path h="236219">
                <a:moveTo>
                  <a:pt x="0" y="0"/>
                </a:moveTo>
                <a:lnTo>
                  <a:pt x="0" y="236219"/>
                </a:lnTo>
              </a:path>
            </a:pathLst>
          </a:custGeom>
          <a:ln w="25336">
            <a:solidFill>
              <a:srgbClr val="FFFFFF"/>
            </a:solidFill>
          </a:ln>
        </p:spPr>
        <p:txBody>
          <a:bodyPr wrap="square" lIns="0" tIns="0" rIns="0" bIns="0" rtlCol="0"/>
          <a:lstStyle/>
          <a:p>
            <a:endParaRPr/>
          </a:p>
        </p:txBody>
      </p:sp>
      <p:sp>
        <p:nvSpPr>
          <p:cNvPr id="7" name="object 7"/>
          <p:cNvSpPr/>
          <p:nvPr/>
        </p:nvSpPr>
        <p:spPr>
          <a:xfrm>
            <a:off x="9088958" y="2633941"/>
            <a:ext cx="287020" cy="0"/>
          </a:xfrm>
          <a:custGeom>
            <a:avLst/>
            <a:gdLst/>
            <a:ahLst/>
            <a:cxnLst/>
            <a:rect l="l" t="t" r="r" b="b"/>
            <a:pathLst>
              <a:path w="287020">
                <a:moveTo>
                  <a:pt x="0" y="0"/>
                </a:moveTo>
                <a:lnTo>
                  <a:pt x="286778" y="0"/>
                </a:lnTo>
              </a:path>
            </a:pathLst>
          </a:custGeom>
          <a:ln w="25400">
            <a:solidFill>
              <a:srgbClr val="FFFFFF"/>
            </a:solidFill>
          </a:ln>
        </p:spPr>
        <p:txBody>
          <a:bodyPr wrap="square" lIns="0" tIns="0" rIns="0" bIns="0" rtlCol="0"/>
          <a:lstStyle/>
          <a:p>
            <a:endParaRPr/>
          </a:p>
        </p:txBody>
      </p:sp>
      <p:sp>
        <p:nvSpPr>
          <p:cNvPr id="8" name="object 8"/>
          <p:cNvSpPr/>
          <p:nvPr/>
        </p:nvSpPr>
        <p:spPr>
          <a:xfrm>
            <a:off x="9363075" y="2647035"/>
            <a:ext cx="0" cy="236220"/>
          </a:xfrm>
          <a:custGeom>
            <a:avLst/>
            <a:gdLst/>
            <a:ahLst/>
            <a:cxnLst/>
            <a:rect l="l" t="t" r="r" b="b"/>
            <a:pathLst>
              <a:path h="236219">
                <a:moveTo>
                  <a:pt x="0" y="0"/>
                </a:moveTo>
                <a:lnTo>
                  <a:pt x="0" y="236143"/>
                </a:lnTo>
              </a:path>
            </a:pathLst>
          </a:custGeom>
          <a:ln w="25323">
            <a:solidFill>
              <a:srgbClr val="FFFFFF"/>
            </a:solidFill>
          </a:ln>
        </p:spPr>
        <p:txBody>
          <a:bodyPr wrap="square" lIns="0" tIns="0" rIns="0" bIns="0" rtlCol="0"/>
          <a:lstStyle/>
          <a:p>
            <a:endParaRPr/>
          </a:p>
        </p:txBody>
      </p:sp>
      <p:sp>
        <p:nvSpPr>
          <p:cNvPr id="9" name="object 9"/>
          <p:cNvSpPr/>
          <p:nvPr/>
        </p:nvSpPr>
        <p:spPr>
          <a:xfrm>
            <a:off x="9222975" y="2690101"/>
            <a:ext cx="0" cy="149225"/>
          </a:xfrm>
          <a:custGeom>
            <a:avLst/>
            <a:gdLst/>
            <a:ahLst/>
            <a:cxnLst/>
            <a:rect l="l" t="t" r="r" b="b"/>
            <a:pathLst>
              <a:path h="149225">
                <a:moveTo>
                  <a:pt x="0" y="0"/>
                </a:moveTo>
                <a:lnTo>
                  <a:pt x="0" y="149085"/>
                </a:lnTo>
              </a:path>
            </a:pathLst>
          </a:custGeom>
          <a:ln w="32778">
            <a:solidFill>
              <a:srgbClr val="FFFFFF"/>
            </a:solidFill>
          </a:ln>
        </p:spPr>
        <p:txBody>
          <a:bodyPr wrap="square" lIns="0" tIns="0" rIns="0" bIns="0" rtlCol="0"/>
          <a:lstStyle/>
          <a:p>
            <a:endParaRPr/>
          </a:p>
        </p:txBody>
      </p:sp>
      <p:sp>
        <p:nvSpPr>
          <p:cNvPr id="10" name="object 10"/>
          <p:cNvSpPr/>
          <p:nvPr/>
        </p:nvSpPr>
        <p:spPr>
          <a:xfrm>
            <a:off x="9256734" y="2714724"/>
            <a:ext cx="40640" cy="59690"/>
          </a:xfrm>
          <a:custGeom>
            <a:avLst/>
            <a:gdLst/>
            <a:ahLst/>
            <a:cxnLst/>
            <a:rect l="l" t="t" r="r" b="b"/>
            <a:pathLst>
              <a:path w="40640" h="59689">
                <a:moveTo>
                  <a:pt x="16179" y="15214"/>
                </a:moveTo>
                <a:lnTo>
                  <a:pt x="0" y="40335"/>
                </a:lnTo>
                <a:lnTo>
                  <a:pt x="419" y="43192"/>
                </a:lnTo>
                <a:lnTo>
                  <a:pt x="16281" y="59601"/>
                </a:lnTo>
                <a:lnTo>
                  <a:pt x="22542" y="59601"/>
                </a:lnTo>
                <a:lnTo>
                  <a:pt x="25247" y="59080"/>
                </a:lnTo>
                <a:lnTo>
                  <a:pt x="30187" y="57010"/>
                </a:lnTo>
                <a:lnTo>
                  <a:pt x="31991" y="55295"/>
                </a:lnTo>
                <a:lnTo>
                  <a:pt x="32856" y="53517"/>
                </a:lnTo>
                <a:lnTo>
                  <a:pt x="18313" y="53517"/>
                </a:lnTo>
                <a:lnTo>
                  <a:pt x="16357" y="53086"/>
                </a:lnTo>
                <a:lnTo>
                  <a:pt x="7488" y="40335"/>
                </a:lnTo>
                <a:lnTo>
                  <a:pt x="7559" y="34302"/>
                </a:lnTo>
                <a:lnTo>
                  <a:pt x="17792" y="21374"/>
                </a:lnTo>
                <a:lnTo>
                  <a:pt x="32837" y="21374"/>
                </a:lnTo>
                <a:lnTo>
                  <a:pt x="32372" y="20599"/>
                </a:lnTo>
                <a:lnTo>
                  <a:pt x="21678" y="15316"/>
                </a:lnTo>
                <a:lnTo>
                  <a:pt x="16179" y="15214"/>
                </a:lnTo>
                <a:close/>
              </a:path>
              <a:path w="40640" h="59689">
                <a:moveTo>
                  <a:pt x="40284" y="52946"/>
                </a:moveTo>
                <a:lnTo>
                  <a:pt x="33299" y="52946"/>
                </a:lnTo>
                <a:lnTo>
                  <a:pt x="33299" y="58699"/>
                </a:lnTo>
                <a:lnTo>
                  <a:pt x="40284" y="58699"/>
                </a:lnTo>
                <a:lnTo>
                  <a:pt x="40284" y="52946"/>
                </a:lnTo>
                <a:close/>
              </a:path>
              <a:path w="40640" h="59689">
                <a:moveTo>
                  <a:pt x="32837" y="21374"/>
                </a:moveTo>
                <a:lnTo>
                  <a:pt x="22567" y="21374"/>
                </a:lnTo>
                <a:lnTo>
                  <a:pt x="24612" y="21831"/>
                </a:lnTo>
                <a:lnTo>
                  <a:pt x="28016" y="23634"/>
                </a:lnTo>
                <a:lnTo>
                  <a:pt x="33450" y="40335"/>
                </a:lnTo>
                <a:lnTo>
                  <a:pt x="33324" y="41402"/>
                </a:lnTo>
                <a:lnTo>
                  <a:pt x="22923" y="53517"/>
                </a:lnTo>
                <a:lnTo>
                  <a:pt x="32856" y="53517"/>
                </a:lnTo>
                <a:lnTo>
                  <a:pt x="33134" y="52946"/>
                </a:lnTo>
                <a:lnTo>
                  <a:pt x="40284" y="52946"/>
                </a:lnTo>
                <a:lnTo>
                  <a:pt x="40284" y="21869"/>
                </a:lnTo>
                <a:lnTo>
                  <a:pt x="33134" y="21869"/>
                </a:lnTo>
                <a:lnTo>
                  <a:pt x="32837" y="21374"/>
                </a:lnTo>
                <a:close/>
              </a:path>
              <a:path w="40640" h="59689">
                <a:moveTo>
                  <a:pt x="40284" y="0"/>
                </a:moveTo>
                <a:lnTo>
                  <a:pt x="33299" y="0"/>
                </a:lnTo>
                <a:lnTo>
                  <a:pt x="33299" y="21869"/>
                </a:lnTo>
                <a:lnTo>
                  <a:pt x="40284" y="21869"/>
                </a:lnTo>
                <a:lnTo>
                  <a:pt x="40284" y="0"/>
                </a:lnTo>
                <a:close/>
              </a:path>
            </a:pathLst>
          </a:custGeom>
          <a:solidFill>
            <a:srgbClr val="FFFFFF"/>
          </a:solidFill>
        </p:spPr>
        <p:txBody>
          <a:bodyPr wrap="square" lIns="0" tIns="0" rIns="0" bIns="0" rtlCol="0"/>
          <a:lstStyle/>
          <a:p>
            <a:endParaRPr/>
          </a:p>
        </p:txBody>
      </p:sp>
      <p:sp>
        <p:nvSpPr>
          <p:cNvPr id="11" name="object 11"/>
          <p:cNvSpPr txBox="1"/>
          <p:nvPr/>
        </p:nvSpPr>
        <p:spPr>
          <a:xfrm>
            <a:off x="4211600" y="1321746"/>
            <a:ext cx="457834" cy="186690"/>
          </a:xfrm>
          <a:prstGeom prst="rect">
            <a:avLst/>
          </a:prstGeom>
        </p:spPr>
        <p:txBody>
          <a:bodyPr vert="horz" wrap="square" lIns="0" tIns="0" rIns="0" bIns="0" rtlCol="0">
            <a:spAutoFit/>
          </a:bodyPr>
          <a:lstStyle/>
          <a:p>
            <a:pPr marL="12700">
              <a:lnSpc>
                <a:spcPct val="100000"/>
              </a:lnSpc>
            </a:pPr>
            <a:r>
              <a:rPr sz="1000" u="sng" spc="-40" dirty="0">
                <a:solidFill>
                  <a:srgbClr val="353535"/>
                </a:solidFill>
                <a:latin typeface="Lucida Sans"/>
                <a:cs typeface="Lucida Sans"/>
              </a:rPr>
              <a:t> </a:t>
            </a:r>
            <a:r>
              <a:rPr sz="1000" u="sng" spc="-210" dirty="0">
                <a:solidFill>
                  <a:srgbClr val="353535"/>
                </a:solidFill>
                <a:latin typeface="Lucida Sans"/>
                <a:cs typeface="Lucida Sans"/>
              </a:rPr>
              <a:t> </a:t>
            </a:r>
            <a:r>
              <a:rPr sz="1000" u="sng" dirty="0">
                <a:solidFill>
                  <a:srgbClr val="353535"/>
                </a:solidFill>
                <a:latin typeface="Lucida Sans"/>
                <a:cs typeface="Lucida Sans"/>
              </a:rPr>
              <a:t>PROS</a:t>
            </a:r>
            <a:r>
              <a:rPr sz="1000" u="sng" spc="-135" dirty="0">
                <a:solidFill>
                  <a:srgbClr val="353535"/>
                </a:solidFill>
                <a:latin typeface="Lucida Sans"/>
                <a:cs typeface="Lucida Sans"/>
              </a:rPr>
              <a:t> </a:t>
            </a:r>
            <a:endParaRPr sz="1000">
              <a:latin typeface="Lucida Sans"/>
              <a:cs typeface="Lucida Sans"/>
            </a:endParaRPr>
          </a:p>
        </p:txBody>
      </p:sp>
      <p:sp>
        <p:nvSpPr>
          <p:cNvPr id="12" name="object 12"/>
          <p:cNvSpPr txBox="1"/>
          <p:nvPr/>
        </p:nvSpPr>
        <p:spPr>
          <a:xfrm>
            <a:off x="802699" y="4184887"/>
            <a:ext cx="1640205" cy="647065"/>
          </a:xfrm>
          <a:prstGeom prst="rect">
            <a:avLst/>
          </a:prstGeom>
        </p:spPr>
        <p:txBody>
          <a:bodyPr vert="horz" wrap="square" lIns="0" tIns="0" rIns="0" bIns="0" rtlCol="0">
            <a:spAutoFit/>
          </a:bodyPr>
          <a:lstStyle/>
          <a:p>
            <a:pPr marL="12700" marR="5080">
              <a:lnSpc>
                <a:spcPts val="1600"/>
              </a:lnSpc>
            </a:pPr>
            <a:r>
              <a:rPr sz="1400" i="1" spc="5" dirty="0">
                <a:solidFill>
                  <a:srgbClr val="A7A9AC"/>
                </a:solidFill>
                <a:latin typeface="Arial"/>
                <a:cs typeface="Arial"/>
              </a:rPr>
              <a:t>difficult </a:t>
            </a:r>
            <a:r>
              <a:rPr sz="1400" i="1" spc="-30" dirty="0">
                <a:solidFill>
                  <a:srgbClr val="A7A9AC"/>
                </a:solidFill>
                <a:latin typeface="Arial"/>
                <a:cs typeface="Arial"/>
              </a:rPr>
              <a:t>.com </a:t>
            </a:r>
            <a:r>
              <a:rPr sz="1400" i="1" spc="-65" dirty="0">
                <a:solidFill>
                  <a:srgbClr val="A7A9AC"/>
                </a:solidFill>
                <a:latin typeface="Arial"/>
                <a:cs typeface="Arial"/>
              </a:rPr>
              <a:t>search  </a:t>
            </a:r>
            <a:r>
              <a:rPr sz="1400" i="1" spc="-10" dirty="0">
                <a:solidFill>
                  <a:srgbClr val="A7A9AC"/>
                </a:solidFill>
                <a:latin typeface="Arial"/>
                <a:cs typeface="Arial"/>
              </a:rPr>
              <a:t>more </a:t>
            </a:r>
            <a:r>
              <a:rPr sz="1400" i="1" spc="-15" dirty="0">
                <a:solidFill>
                  <a:srgbClr val="A7A9AC"/>
                </a:solidFill>
                <a:latin typeface="Arial"/>
                <a:cs typeface="Arial"/>
              </a:rPr>
              <a:t>common</a:t>
            </a:r>
            <a:r>
              <a:rPr sz="1400" i="1" spc="-195" dirty="0">
                <a:solidFill>
                  <a:srgbClr val="A7A9AC"/>
                </a:solidFill>
                <a:latin typeface="Arial"/>
                <a:cs typeface="Arial"/>
              </a:rPr>
              <a:t> </a:t>
            </a:r>
            <a:r>
              <a:rPr sz="1400" i="1" spc="-45" dirty="0">
                <a:solidFill>
                  <a:srgbClr val="A7A9AC"/>
                </a:solidFill>
                <a:latin typeface="Arial"/>
                <a:cs typeface="Arial"/>
              </a:rPr>
              <a:t>usage  </a:t>
            </a:r>
            <a:r>
              <a:rPr sz="1400" i="1" spc="-5" dirty="0">
                <a:solidFill>
                  <a:srgbClr val="A7A9AC"/>
                </a:solidFill>
                <a:latin typeface="Arial"/>
                <a:cs typeface="Arial"/>
              </a:rPr>
              <a:t>cluttered </a:t>
            </a:r>
            <a:r>
              <a:rPr sz="1400" i="1" spc="-15" dirty="0">
                <a:solidFill>
                  <a:srgbClr val="A7A9AC"/>
                </a:solidFill>
                <a:latin typeface="Arial"/>
                <a:cs typeface="Arial"/>
              </a:rPr>
              <a:t>™</a:t>
            </a:r>
            <a:r>
              <a:rPr sz="1400" i="1" spc="-195" dirty="0">
                <a:solidFill>
                  <a:srgbClr val="A7A9AC"/>
                </a:solidFill>
                <a:latin typeface="Arial"/>
                <a:cs typeface="Arial"/>
              </a:rPr>
              <a:t> </a:t>
            </a:r>
            <a:r>
              <a:rPr sz="1400" i="1" spc="-55" dirty="0">
                <a:solidFill>
                  <a:srgbClr val="A7A9AC"/>
                </a:solidFill>
                <a:latin typeface="Arial"/>
                <a:cs typeface="Arial"/>
              </a:rPr>
              <a:t>space</a:t>
            </a:r>
            <a:endParaRPr sz="1400">
              <a:latin typeface="Arial"/>
              <a:cs typeface="Arial"/>
            </a:endParaRPr>
          </a:p>
        </p:txBody>
      </p:sp>
      <p:sp>
        <p:nvSpPr>
          <p:cNvPr id="13" name="object 13"/>
          <p:cNvSpPr txBox="1"/>
          <p:nvPr/>
        </p:nvSpPr>
        <p:spPr>
          <a:xfrm>
            <a:off x="6512605" y="4184541"/>
            <a:ext cx="1565275" cy="647065"/>
          </a:xfrm>
          <a:prstGeom prst="rect">
            <a:avLst/>
          </a:prstGeom>
        </p:spPr>
        <p:txBody>
          <a:bodyPr vert="horz" wrap="square" lIns="0" tIns="0" rIns="0" bIns="0" rtlCol="0">
            <a:spAutoFit/>
          </a:bodyPr>
          <a:lstStyle/>
          <a:p>
            <a:pPr marL="58419" marR="5080" indent="-46355" algn="r">
              <a:lnSpc>
                <a:spcPts val="1600"/>
              </a:lnSpc>
            </a:pPr>
            <a:r>
              <a:rPr sz="1400" i="1" spc="-25" dirty="0">
                <a:solidFill>
                  <a:srgbClr val="A7A9AC"/>
                </a:solidFill>
                <a:latin typeface="Arial"/>
                <a:cs typeface="Arial"/>
              </a:rPr>
              <a:t>harder</a:t>
            </a:r>
            <a:r>
              <a:rPr sz="1400" i="1" spc="-100" dirty="0">
                <a:solidFill>
                  <a:srgbClr val="A7A9AC"/>
                </a:solidFill>
                <a:latin typeface="Arial"/>
                <a:cs typeface="Arial"/>
              </a:rPr>
              <a:t> </a:t>
            </a:r>
            <a:r>
              <a:rPr sz="1400" i="1" spc="45" dirty="0">
                <a:solidFill>
                  <a:srgbClr val="A7A9AC"/>
                </a:solidFill>
                <a:latin typeface="Arial"/>
                <a:cs typeface="Arial"/>
              </a:rPr>
              <a:t>to</a:t>
            </a:r>
            <a:r>
              <a:rPr sz="1400" i="1" spc="-100" dirty="0">
                <a:solidFill>
                  <a:srgbClr val="A7A9AC"/>
                </a:solidFill>
                <a:latin typeface="Arial"/>
                <a:cs typeface="Arial"/>
              </a:rPr>
              <a:t> </a:t>
            </a:r>
            <a:r>
              <a:rPr sz="1400" i="1" spc="-15" dirty="0">
                <a:solidFill>
                  <a:srgbClr val="A7A9AC"/>
                </a:solidFill>
                <a:latin typeface="Arial"/>
                <a:cs typeface="Arial"/>
              </a:rPr>
              <a:t>remember </a:t>
            </a:r>
            <a:r>
              <a:rPr sz="1400" i="1" spc="20" dirty="0">
                <a:solidFill>
                  <a:srgbClr val="A7A9AC"/>
                </a:solidFill>
                <a:latin typeface="Arial"/>
                <a:cs typeface="Arial"/>
              </a:rPr>
              <a:t> </a:t>
            </a:r>
            <a:r>
              <a:rPr sz="1400" i="1" spc="-25" dirty="0">
                <a:solidFill>
                  <a:srgbClr val="A7A9AC"/>
                </a:solidFill>
                <a:latin typeface="Arial"/>
                <a:cs typeface="Arial"/>
              </a:rPr>
              <a:t>challenging</a:t>
            </a:r>
            <a:r>
              <a:rPr sz="1400" i="1" spc="-135" dirty="0">
                <a:solidFill>
                  <a:srgbClr val="A7A9AC"/>
                </a:solidFill>
                <a:latin typeface="Arial"/>
                <a:cs typeface="Arial"/>
              </a:rPr>
              <a:t> </a:t>
            </a:r>
            <a:r>
              <a:rPr sz="1400" i="1" spc="-30" dirty="0">
                <a:solidFill>
                  <a:srgbClr val="A7A9AC"/>
                </a:solidFill>
                <a:latin typeface="Arial"/>
                <a:cs typeface="Arial"/>
              </a:rPr>
              <a:t>spelling  </a:t>
            </a:r>
            <a:r>
              <a:rPr sz="1400" i="1" spc="-20" dirty="0">
                <a:solidFill>
                  <a:srgbClr val="A7A9AC"/>
                </a:solidFill>
                <a:latin typeface="Arial"/>
                <a:cs typeface="Arial"/>
              </a:rPr>
              <a:t>complex</a:t>
            </a:r>
            <a:r>
              <a:rPr sz="1400" i="1" spc="-140" dirty="0">
                <a:solidFill>
                  <a:srgbClr val="A7A9AC"/>
                </a:solidFill>
                <a:latin typeface="Arial"/>
                <a:cs typeface="Arial"/>
              </a:rPr>
              <a:t> </a:t>
            </a:r>
            <a:r>
              <a:rPr sz="1400" i="1" spc="-15" dirty="0">
                <a:solidFill>
                  <a:srgbClr val="A7A9AC"/>
                </a:solidFill>
                <a:latin typeface="Arial"/>
                <a:cs typeface="Arial"/>
              </a:rPr>
              <a:t>story</a:t>
            </a:r>
            <a:endParaRPr sz="1400">
              <a:latin typeface="Arial"/>
              <a:cs typeface="Arial"/>
            </a:endParaRPr>
          </a:p>
        </p:txBody>
      </p:sp>
      <p:sp>
        <p:nvSpPr>
          <p:cNvPr id="14" name="object 14"/>
          <p:cNvSpPr txBox="1"/>
          <p:nvPr/>
        </p:nvSpPr>
        <p:spPr>
          <a:xfrm>
            <a:off x="802699" y="1297696"/>
            <a:ext cx="956944" cy="647065"/>
          </a:xfrm>
          <a:prstGeom prst="rect">
            <a:avLst/>
          </a:prstGeom>
        </p:spPr>
        <p:txBody>
          <a:bodyPr vert="horz" wrap="square" lIns="0" tIns="0" rIns="0" bIns="0" rtlCol="0">
            <a:spAutoFit/>
          </a:bodyPr>
          <a:lstStyle/>
          <a:p>
            <a:pPr marL="12700" marR="5080">
              <a:lnSpc>
                <a:spcPts val="1600"/>
              </a:lnSpc>
            </a:pPr>
            <a:r>
              <a:rPr sz="1400" i="1" spc="-20" dirty="0">
                <a:solidFill>
                  <a:srgbClr val="97999C"/>
                </a:solidFill>
                <a:latin typeface="Arial"/>
                <a:cs typeface="Arial"/>
              </a:rPr>
              <a:t>memorable  </a:t>
            </a:r>
            <a:r>
              <a:rPr sz="1400" i="1" spc="-75" dirty="0">
                <a:solidFill>
                  <a:srgbClr val="97999C"/>
                </a:solidFill>
                <a:latin typeface="Arial"/>
                <a:cs typeface="Arial"/>
              </a:rPr>
              <a:t>easy </a:t>
            </a:r>
            <a:r>
              <a:rPr sz="1400" i="1" spc="45" dirty="0">
                <a:solidFill>
                  <a:srgbClr val="97999C"/>
                </a:solidFill>
                <a:latin typeface="Arial"/>
                <a:cs typeface="Arial"/>
              </a:rPr>
              <a:t>to</a:t>
            </a:r>
            <a:r>
              <a:rPr sz="1400" i="1" spc="-135" dirty="0">
                <a:solidFill>
                  <a:srgbClr val="97999C"/>
                </a:solidFill>
                <a:latin typeface="Arial"/>
                <a:cs typeface="Arial"/>
              </a:rPr>
              <a:t> </a:t>
            </a:r>
            <a:r>
              <a:rPr sz="1400" i="1" spc="-30" dirty="0">
                <a:solidFill>
                  <a:srgbClr val="97999C"/>
                </a:solidFill>
                <a:latin typeface="Arial"/>
                <a:cs typeface="Arial"/>
              </a:rPr>
              <a:t>spell  </a:t>
            </a:r>
            <a:r>
              <a:rPr sz="1400" i="1" spc="-25" dirty="0">
                <a:solidFill>
                  <a:srgbClr val="97999C"/>
                </a:solidFill>
                <a:latin typeface="Arial"/>
                <a:cs typeface="Arial"/>
              </a:rPr>
              <a:t>simple</a:t>
            </a:r>
            <a:r>
              <a:rPr sz="1400" i="1" spc="-170" dirty="0">
                <a:solidFill>
                  <a:srgbClr val="97999C"/>
                </a:solidFill>
                <a:latin typeface="Arial"/>
                <a:cs typeface="Arial"/>
              </a:rPr>
              <a:t> </a:t>
            </a:r>
            <a:r>
              <a:rPr sz="1400" i="1" spc="-15" dirty="0">
                <a:solidFill>
                  <a:srgbClr val="97999C"/>
                </a:solidFill>
                <a:latin typeface="Arial"/>
                <a:cs typeface="Arial"/>
              </a:rPr>
              <a:t>story</a:t>
            </a:r>
            <a:endParaRPr sz="1400">
              <a:latin typeface="Arial"/>
              <a:cs typeface="Arial"/>
            </a:endParaRPr>
          </a:p>
        </p:txBody>
      </p:sp>
      <p:sp>
        <p:nvSpPr>
          <p:cNvPr id="15" name="object 15"/>
          <p:cNvSpPr txBox="1">
            <a:spLocks noGrp="1"/>
          </p:cNvSpPr>
          <p:nvPr>
            <p:ph type="title"/>
          </p:nvPr>
        </p:nvSpPr>
        <p:spPr>
          <a:xfrm>
            <a:off x="802699" y="357242"/>
            <a:ext cx="1174115" cy="448309"/>
          </a:xfrm>
          <a:prstGeom prst="rect">
            <a:avLst/>
          </a:prstGeom>
        </p:spPr>
        <p:txBody>
          <a:bodyPr vert="horz" wrap="square" lIns="0" tIns="0" rIns="0" bIns="0" rtlCol="0">
            <a:spAutoFit/>
          </a:bodyPr>
          <a:lstStyle/>
          <a:p>
            <a:pPr marL="12700" marR="5080">
              <a:lnSpc>
                <a:spcPts val="1600"/>
              </a:lnSpc>
            </a:pPr>
            <a:r>
              <a:rPr sz="1500" spc="-120" dirty="0">
                <a:latin typeface="Lucida Sans"/>
                <a:cs typeface="Lucida Sans"/>
              </a:rPr>
              <a:t>common  </a:t>
            </a:r>
            <a:r>
              <a:rPr sz="1500" spc="-75" dirty="0">
                <a:latin typeface="Lucida Sans"/>
                <a:cs typeface="Lucida Sans"/>
              </a:rPr>
              <a:t>w</a:t>
            </a:r>
            <a:r>
              <a:rPr sz="1500" spc="-95" dirty="0">
                <a:latin typeface="Lucida Sans"/>
                <a:cs typeface="Lucida Sans"/>
              </a:rPr>
              <a:t>or</a:t>
            </a:r>
            <a:r>
              <a:rPr sz="1500" spc="-55" dirty="0">
                <a:latin typeface="Lucida Sans"/>
                <a:cs typeface="Lucida Sans"/>
              </a:rPr>
              <a:t>d</a:t>
            </a:r>
            <a:r>
              <a:rPr sz="1500" spc="-295" dirty="0">
                <a:latin typeface="Lucida Sans"/>
                <a:cs typeface="Lucida Sans"/>
              </a:rPr>
              <a:t>/</a:t>
            </a:r>
            <a:r>
              <a:rPr sz="1500" spc="-100" dirty="0">
                <a:latin typeface="Lucida Sans"/>
                <a:cs typeface="Lucida Sans"/>
              </a:rPr>
              <a:t>c</a:t>
            </a:r>
            <a:r>
              <a:rPr sz="1500" spc="-105" dirty="0">
                <a:latin typeface="Lucida Sans"/>
                <a:cs typeface="Lucida Sans"/>
              </a:rPr>
              <a:t>on</a:t>
            </a:r>
            <a:r>
              <a:rPr sz="1500" spc="-90" dirty="0">
                <a:latin typeface="Lucida Sans"/>
                <a:cs typeface="Lucida Sans"/>
              </a:rPr>
              <a:t>c</a:t>
            </a:r>
            <a:r>
              <a:rPr sz="1500" spc="-40" dirty="0">
                <a:latin typeface="Lucida Sans"/>
                <a:cs typeface="Lucida Sans"/>
              </a:rPr>
              <a:t>e</a:t>
            </a:r>
            <a:r>
              <a:rPr sz="1500" spc="-65" dirty="0">
                <a:latin typeface="Lucida Sans"/>
                <a:cs typeface="Lucida Sans"/>
              </a:rPr>
              <a:t>p</a:t>
            </a:r>
            <a:r>
              <a:rPr sz="1500" spc="-10" dirty="0">
                <a:latin typeface="Lucida Sans"/>
                <a:cs typeface="Lucida Sans"/>
              </a:rPr>
              <a:t>t</a:t>
            </a:r>
            <a:endParaRPr sz="1500">
              <a:latin typeface="Lucida Sans"/>
              <a:cs typeface="Lucida Sans"/>
            </a:endParaRPr>
          </a:p>
        </p:txBody>
      </p:sp>
      <p:sp>
        <p:nvSpPr>
          <p:cNvPr id="16" name="object 16"/>
          <p:cNvSpPr txBox="1"/>
          <p:nvPr/>
        </p:nvSpPr>
        <p:spPr>
          <a:xfrm>
            <a:off x="6903933" y="357242"/>
            <a:ext cx="1174115" cy="448309"/>
          </a:xfrm>
          <a:prstGeom prst="rect">
            <a:avLst/>
          </a:prstGeom>
        </p:spPr>
        <p:txBody>
          <a:bodyPr vert="horz" wrap="square" lIns="0" tIns="0" rIns="0" bIns="0" rtlCol="0">
            <a:spAutoFit/>
          </a:bodyPr>
          <a:lstStyle/>
          <a:p>
            <a:pPr marL="12700" marR="5080" indent="585470">
              <a:lnSpc>
                <a:spcPts val="1600"/>
              </a:lnSpc>
            </a:pPr>
            <a:r>
              <a:rPr sz="1500" spc="-135" dirty="0">
                <a:solidFill>
                  <a:srgbClr val="FFFFFF"/>
                </a:solidFill>
                <a:latin typeface="Lucida Sans"/>
                <a:cs typeface="Lucida Sans"/>
              </a:rPr>
              <a:t>u</a:t>
            </a:r>
            <a:r>
              <a:rPr sz="1500" spc="-105" dirty="0">
                <a:solidFill>
                  <a:srgbClr val="FFFFFF"/>
                </a:solidFill>
                <a:latin typeface="Lucida Sans"/>
                <a:cs typeface="Lucida Sans"/>
              </a:rPr>
              <a:t>ni</a:t>
            </a:r>
            <a:r>
              <a:rPr sz="1500" spc="-120" dirty="0">
                <a:solidFill>
                  <a:srgbClr val="FFFFFF"/>
                </a:solidFill>
                <a:latin typeface="Lucida Sans"/>
                <a:cs typeface="Lucida Sans"/>
              </a:rPr>
              <a:t>q</a:t>
            </a:r>
            <a:r>
              <a:rPr sz="1500" spc="-135" dirty="0">
                <a:solidFill>
                  <a:srgbClr val="FFFFFF"/>
                </a:solidFill>
                <a:latin typeface="Lucida Sans"/>
                <a:cs typeface="Lucida Sans"/>
              </a:rPr>
              <a:t>u</a:t>
            </a:r>
            <a:r>
              <a:rPr sz="1500" spc="-5" dirty="0">
                <a:solidFill>
                  <a:srgbClr val="FFFFFF"/>
                </a:solidFill>
                <a:latin typeface="Lucida Sans"/>
                <a:cs typeface="Lucida Sans"/>
              </a:rPr>
              <a:t>e  </a:t>
            </a:r>
            <a:r>
              <a:rPr sz="1500" spc="-75" dirty="0">
                <a:solidFill>
                  <a:srgbClr val="FFFFFF"/>
                </a:solidFill>
                <a:latin typeface="Lucida Sans"/>
                <a:cs typeface="Lucida Sans"/>
              </a:rPr>
              <a:t>w</a:t>
            </a:r>
            <a:r>
              <a:rPr sz="1500" spc="-95" dirty="0">
                <a:solidFill>
                  <a:srgbClr val="FFFFFF"/>
                </a:solidFill>
                <a:latin typeface="Lucida Sans"/>
                <a:cs typeface="Lucida Sans"/>
              </a:rPr>
              <a:t>or</a:t>
            </a:r>
            <a:r>
              <a:rPr sz="1500" spc="-55" dirty="0">
                <a:solidFill>
                  <a:srgbClr val="FFFFFF"/>
                </a:solidFill>
                <a:latin typeface="Lucida Sans"/>
                <a:cs typeface="Lucida Sans"/>
              </a:rPr>
              <a:t>d</a:t>
            </a:r>
            <a:r>
              <a:rPr sz="1500" spc="-295" dirty="0">
                <a:solidFill>
                  <a:srgbClr val="FFFFFF"/>
                </a:solidFill>
                <a:latin typeface="Lucida Sans"/>
                <a:cs typeface="Lucida Sans"/>
              </a:rPr>
              <a:t>/</a:t>
            </a:r>
            <a:r>
              <a:rPr sz="1500" spc="-100" dirty="0">
                <a:solidFill>
                  <a:srgbClr val="FFFFFF"/>
                </a:solidFill>
                <a:latin typeface="Lucida Sans"/>
                <a:cs typeface="Lucida Sans"/>
              </a:rPr>
              <a:t>c</a:t>
            </a:r>
            <a:r>
              <a:rPr sz="1500" spc="-105" dirty="0">
                <a:solidFill>
                  <a:srgbClr val="FFFFFF"/>
                </a:solidFill>
                <a:latin typeface="Lucida Sans"/>
                <a:cs typeface="Lucida Sans"/>
              </a:rPr>
              <a:t>on</a:t>
            </a:r>
            <a:r>
              <a:rPr sz="1500" spc="-90" dirty="0">
                <a:solidFill>
                  <a:srgbClr val="FFFFFF"/>
                </a:solidFill>
                <a:latin typeface="Lucida Sans"/>
                <a:cs typeface="Lucida Sans"/>
              </a:rPr>
              <a:t>c</a:t>
            </a:r>
            <a:r>
              <a:rPr sz="1500" spc="-40" dirty="0">
                <a:solidFill>
                  <a:srgbClr val="FFFFFF"/>
                </a:solidFill>
                <a:latin typeface="Lucida Sans"/>
                <a:cs typeface="Lucida Sans"/>
              </a:rPr>
              <a:t>e</a:t>
            </a:r>
            <a:r>
              <a:rPr sz="1500" spc="-65" dirty="0">
                <a:solidFill>
                  <a:srgbClr val="FFFFFF"/>
                </a:solidFill>
                <a:latin typeface="Lucida Sans"/>
                <a:cs typeface="Lucida Sans"/>
              </a:rPr>
              <a:t>p</a:t>
            </a:r>
            <a:r>
              <a:rPr sz="1500" spc="-10" dirty="0">
                <a:solidFill>
                  <a:srgbClr val="FFFFFF"/>
                </a:solidFill>
                <a:latin typeface="Lucida Sans"/>
                <a:cs typeface="Lucida Sans"/>
              </a:rPr>
              <a:t>t</a:t>
            </a:r>
            <a:endParaRPr sz="1500">
              <a:latin typeface="Lucida Sans"/>
              <a:cs typeface="Lucida Sans"/>
            </a:endParaRPr>
          </a:p>
        </p:txBody>
      </p:sp>
      <p:sp>
        <p:nvSpPr>
          <p:cNvPr id="17" name="object 17"/>
          <p:cNvSpPr txBox="1"/>
          <p:nvPr/>
        </p:nvSpPr>
        <p:spPr>
          <a:xfrm>
            <a:off x="4026199" y="357242"/>
            <a:ext cx="800100" cy="448309"/>
          </a:xfrm>
          <a:prstGeom prst="rect">
            <a:avLst/>
          </a:prstGeom>
        </p:spPr>
        <p:txBody>
          <a:bodyPr vert="horz" wrap="square" lIns="0" tIns="0" rIns="0" bIns="0" rtlCol="0">
            <a:spAutoFit/>
          </a:bodyPr>
          <a:lstStyle/>
          <a:p>
            <a:pPr marL="12700" marR="5080">
              <a:lnSpc>
                <a:spcPts val="1600"/>
              </a:lnSpc>
            </a:pPr>
            <a:r>
              <a:rPr sz="1500" spc="-85" dirty="0">
                <a:solidFill>
                  <a:srgbClr val="FFFFFF"/>
                </a:solidFill>
                <a:latin typeface="Lucida Sans"/>
                <a:cs typeface="Lucida Sans"/>
              </a:rPr>
              <a:t>real</a:t>
            </a:r>
            <a:r>
              <a:rPr sz="1500" spc="-200" dirty="0">
                <a:solidFill>
                  <a:srgbClr val="FFFFFF"/>
                </a:solidFill>
                <a:latin typeface="Lucida Sans"/>
                <a:cs typeface="Lucida Sans"/>
              </a:rPr>
              <a:t> </a:t>
            </a:r>
            <a:r>
              <a:rPr sz="1500" spc="-75" dirty="0">
                <a:solidFill>
                  <a:srgbClr val="FFFFFF"/>
                </a:solidFill>
                <a:latin typeface="Lucida Sans"/>
                <a:cs typeface="Lucida Sans"/>
              </a:rPr>
              <a:t>word  </a:t>
            </a:r>
            <a:r>
              <a:rPr sz="1500" spc="-100" dirty="0">
                <a:solidFill>
                  <a:srgbClr val="FFFFFF"/>
                </a:solidFill>
                <a:latin typeface="Lucida Sans"/>
                <a:cs typeface="Lucida Sans"/>
              </a:rPr>
              <a:t>c</a:t>
            </a:r>
            <a:r>
              <a:rPr sz="1500" spc="-120" dirty="0">
                <a:solidFill>
                  <a:srgbClr val="FFFFFF"/>
                </a:solidFill>
                <a:latin typeface="Lucida Sans"/>
                <a:cs typeface="Lucida Sans"/>
              </a:rPr>
              <a:t>on</a:t>
            </a:r>
            <a:r>
              <a:rPr sz="1500" spc="-85" dirty="0">
                <a:solidFill>
                  <a:srgbClr val="FFFFFF"/>
                </a:solidFill>
                <a:latin typeface="Lucida Sans"/>
                <a:cs typeface="Lucida Sans"/>
              </a:rPr>
              <a:t>s</a:t>
            </a:r>
            <a:r>
              <a:rPr sz="1500" spc="-70" dirty="0">
                <a:solidFill>
                  <a:srgbClr val="FFFFFF"/>
                </a:solidFill>
                <a:latin typeface="Lucida Sans"/>
                <a:cs typeface="Lucida Sans"/>
              </a:rPr>
              <a:t>t</a:t>
            </a:r>
            <a:r>
              <a:rPr sz="1500" spc="-105" dirty="0">
                <a:solidFill>
                  <a:srgbClr val="FFFFFF"/>
                </a:solidFill>
                <a:latin typeface="Lucida Sans"/>
                <a:cs typeface="Lucida Sans"/>
              </a:rPr>
              <a:t>r</a:t>
            </a:r>
            <a:r>
              <a:rPr sz="1500" spc="-135" dirty="0">
                <a:solidFill>
                  <a:srgbClr val="FFFFFF"/>
                </a:solidFill>
                <a:latin typeface="Lucida Sans"/>
                <a:cs typeface="Lucida Sans"/>
              </a:rPr>
              <a:t>u</a:t>
            </a:r>
            <a:r>
              <a:rPr sz="1500" spc="-30" dirty="0">
                <a:solidFill>
                  <a:srgbClr val="FFFFFF"/>
                </a:solidFill>
                <a:latin typeface="Lucida Sans"/>
                <a:cs typeface="Lucida Sans"/>
              </a:rPr>
              <a:t>c</a:t>
            </a:r>
            <a:r>
              <a:rPr sz="1500" spc="-10" dirty="0">
                <a:solidFill>
                  <a:srgbClr val="FFFFFF"/>
                </a:solidFill>
                <a:latin typeface="Lucida Sans"/>
                <a:cs typeface="Lucida Sans"/>
              </a:rPr>
              <a:t>t</a:t>
            </a:r>
            <a:endParaRPr sz="1500">
              <a:latin typeface="Lucida Sans"/>
              <a:cs typeface="Lucida Sans"/>
            </a:endParaRPr>
          </a:p>
        </p:txBody>
      </p:sp>
      <p:sp>
        <p:nvSpPr>
          <p:cNvPr id="18" name="object 18"/>
          <p:cNvSpPr txBox="1"/>
          <p:nvPr/>
        </p:nvSpPr>
        <p:spPr>
          <a:xfrm>
            <a:off x="64700" y="3568302"/>
            <a:ext cx="649605" cy="186690"/>
          </a:xfrm>
          <a:prstGeom prst="rect">
            <a:avLst/>
          </a:prstGeom>
        </p:spPr>
        <p:txBody>
          <a:bodyPr vert="horz" wrap="square" lIns="0" tIns="0" rIns="0" bIns="0" rtlCol="0">
            <a:spAutoFit/>
          </a:bodyPr>
          <a:lstStyle/>
          <a:p>
            <a:pPr marL="12700">
              <a:lnSpc>
                <a:spcPct val="100000"/>
              </a:lnSpc>
            </a:pPr>
            <a:r>
              <a:rPr sz="1000" spc="-5" dirty="0">
                <a:solidFill>
                  <a:srgbClr val="CF3D96"/>
                </a:solidFill>
                <a:latin typeface="Lucida Sans"/>
                <a:cs typeface="Lucida Sans"/>
              </a:rPr>
              <a:t>COMFORT</a:t>
            </a:r>
            <a:endParaRPr sz="1000">
              <a:latin typeface="Lucida Sans"/>
              <a:cs typeface="Lucida Sans"/>
            </a:endParaRPr>
          </a:p>
        </p:txBody>
      </p:sp>
      <p:sp>
        <p:nvSpPr>
          <p:cNvPr id="19" name="object 19"/>
          <p:cNvSpPr txBox="1"/>
          <p:nvPr/>
        </p:nvSpPr>
        <p:spPr>
          <a:xfrm>
            <a:off x="7441109" y="3568302"/>
            <a:ext cx="1327785" cy="186690"/>
          </a:xfrm>
          <a:prstGeom prst="rect">
            <a:avLst/>
          </a:prstGeom>
        </p:spPr>
        <p:txBody>
          <a:bodyPr vert="horz" wrap="square" lIns="0" tIns="0" rIns="0" bIns="0" rtlCol="0">
            <a:spAutoFit/>
          </a:bodyPr>
          <a:lstStyle/>
          <a:p>
            <a:pPr marL="12700">
              <a:lnSpc>
                <a:spcPct val="100000"/>
              </a:lnSpc>
            </a:pPr>
            <a:r>
              <a:rPr sz="1000" spc="-10" dirty="0">
                <a:solidFill>
                  <a:srgbClr val="DFE345"/>
                </a:solidFill>
                <a:latin typeface="Lucida Sans"/>
                <a:cs typeface="Lucida Sans"/>
              </a:rPr>
              <a:t>POSITIVE</a:t>
            </a:r>
            <a:r>
              <a:rPr sz="1000" spc="-135" dirty="0">
                <a:solidFill>
                  <a:srgbClr val="DFE345"/>
                </a:solidFill>
                <a:latin typeface="Lucida Sans"/>
                <a:cs typeface="Lucida Sans"/>
              </a:rPr>
              <a:t> </a:t>
            </a:r>
            <a:r>
              <a:rPr sz="1000" spc="-15" dirty="0">
                <a:solidFill>
                  <a:srgbClr val="DFE345"/>
                </a:solidFill>
                <a:latin typeface="Lucida Sans"/>
                <a:cs typeface="Lucida Sans"/>
              </a:rPr>
              <a:t>DISRUPTION</a:t>
            </a:r>
            <a:endParaRPr sz="1000">
              <a:latin typeface="Lucida Sans"/>
              <a:cs typeface="Lucida Sans"/>
            </a:endParaRPr>
          </a:p>
        </p:txBody>
      </p:sp>
      <p:sp>
        <p:nvSpPr>
          <p:cNvPr id="20" name="object 20"/>
          <p:cNvSpPr txBox="1"/>
          <p:nvPr/>
        </p:nvSpPr>
        <p:spPr>
          <a:xfrm>
            <a:off x="6556006" y="1297696"/>
            <a:ext cx="1522095" cy="850265"/>
          </a:xfrm>
          <a:prstGeom prst="rect">
            <a:avLst/>
          </a:prstGeom>
        </p:spPr>
        <p:txBody>
          <a:bodyPr vert="horz" wrap="square" lIns="0" tIns="0" rIns="0" bIns="0" rtlCol="0">
            <a:spAutoFit/>
          </a:bodyPr>
          <a:lstStyle/>
          <a:p>
            <a:pPr marL="12700" marR="5080" indent="741680" algn="r">
              <a:lnSpc>
                <a:spcPts val="1600"/>
              </a:lnSpc>
            </a:pPr>
            <a:r>
              <a:rPr sz="1400" i="1" dirty="0">
                <a:solidFill>
                  <a:srgbClr val="97999C"/>
                </a:solidFill>
                <a:latin typeface="Arial"/>
                <a:cs typeface="Arial"/>
              </a:rPr>
              <a:t>low</a:t>
            </a:r>
            <a:r>
              <a:rPr sz="1400" i="1" spc="-105" dirty="0">
                <a:solidFill>
                  <a:srgbClr val="97999C"/>
                </a:solidFill>
                <a:latin typeface="Arial"/>
                <a:cs typeface="Arial"/>
              </a:rPr>
              <a:t> </a:t>
            </a:r>
            <a:r>
              <a:rPr sz="1400" i="1" spc="-85" dirty="0">
                <a:solidFill>
                  <a:srgbClr val="97999C"/>
                </a:solidFill>
                <a:latin typeface="Arial"/>
                <a:cs typeface="Arial"/>
              </a:rPr>
              <a:t>IP</a:t>
            </a:r>
            <a:r>
              <a:rPr sz="1400" i="1" spc="-105" dirty="0">
                <a:solidFill>
                  <a:srgbClr val="97999C"/>
                </a:solidFill>
                <a:latin typeface="Arial"/>
                <a:cs typeface="Arial"/>
              </a:rPr>
              <a:t> </a:t>
            </a:r>
            <a:r>
              <a:rPr sz="1400" i="1" spc="-45" dirty="0">
                <a:solidFill>
                  <a:srgbClr val="97999C"/>
                </a:solidFill>
                <a:latin typeface="Arial"/>
                <a:cs typeface="Arial"/>
              </a:rPr>
              <a:t>risk </a:t>
            </a:r>
            <a:r>
              <a:rPr sz="1400" i="1" dirty="0">
                <a:solidFill>
                  <a:srgbClr val="97999C"/>
                </a:solidFill>
                <a:latin typeface="Arial"/>
                <a:cs typeface="Arial"/>
              </a:rPr>
              <a:t> </a:t>
            </a:r>
            <a:r>
              <a:rPr sz="1400" i="1" spc="-25" dirty="0">
                <a:solidFill>
                  <a:srgbClr val="97999C"/>
                </a:solidFill>
                <a:latin typeface="Arial"/>
                <a:cs typeface="Arial"/>
              </a:rPr>
              <a:t>simpler</a:t>
            </a:r>
            <a:r>
              <a:rPr sz="1400" i="1" spc="-100" dirty="0">
                <a:solidFill>
                  <a:srgbClr val="97999C"/>
                </a:solidFill>
                <a:latin typeface="Arial"/>
                <a:cs typeface="Arial"/>
              </a:rPr>
              <a:t> </a:t>
            </a:r>
            <a:r>
              <a:rPr sz="1400" i="1" spc="-30" dirty="0">
                <a:solidFill>
                  <a:srgbClr val="97999C"/>
                </a:solidFill>
                <a:latin typeface="Arial"/>
                <a:cs typeface="Arial"/>
              </a:rPr>
              <a:t>.com</a:t>
            </a:r>
            <a:r>
              <a:rPr sz="1400" i="1" spc="-100" dirty="0">
                <a:solidFill>
                  <a:srgbClr val="97999C"/>
                </a:solidFill>
                <a:latin typeface="Arial"/>
                <a:cs typeface="Arial"/>
              </a:rPr>
              <a:t> </a:t>
            </a:r>
            <a:r>
              <a:rPr sz="1400" i="1" spc="-65" dirty="0">
                <a:solidFill>
                  <a:srgbClr val="97999C"/>
                </a:solidFill>
                <a:latin typeface="Arial"/>
                <a:cs typeface="Arial"/>
              </a:rPr>
              <a:t>search </a:t>
            </a:r>
            <a:r>
              <a:rPr sz="1400" i="1" spc="-5" dirty="0">
                <a:solidFill>
                  <a:srgbClr val="97999C"/>
                </a:solidFill>
                <a:latin typeface="Arial"/>
                <a:cs typeface="Arial"/>
              </a:rPr>
              <a:t> </a:t>
            </a:r>
            <a:r>
              <a:rPr sz="1400" i="1" spc="5" dirty="0">
                <a:solidFill>
                  <a:srgbClr val="97999C"/>
                </a:solidFill>
                <a:latin typeface="Arial"/>
                <a:cs typeface="Arial"/>
              </a:rPr>
              <a:t>no</a:t>
            </a:r>
            <a:r>
              <a:rPr sz="1400" i="1" spc="-110" dirty="0">
                <a:solidFill>
                  <a:srgbClr val="97999C"/>
                </a:solidFill>
                <a:latin typeface="Arial"/>
                <a:cs typeface="Arial"/>
              </a:rPr>
              <a:t> </a:t>
            </a:r>
            <a:r>
              <a:rPr sz="1400" i="1" spc="-15" dirty="0">
                <a:solidFill>
                  <a:srgbClr val="97999C"/>
                </a:solidFill>
                <a:latin typeface="Arial"/>
                <a:cs typeface="Arial"/>
              </a:rPr>
              <a:t>common</a:t>
            </a:r>
            <a:r>
              <a:rPr sz="1400" i="1" spc="-110" dirty="0">
                <a:solidFill>
                  <a:srgbClr val="97999C"/>
                </a:solidFill>
                <a:latin typeface="Arial"/>
                <a:cs typeface="Arial"/>
              </a:rPr>
              <a:t> </a:t>
            </a:r>
            <a:r>
              <a:rPr sz="1400" i="1" spc="-45" dirty="0">
                <a:solidFill>
                  <a:srgbClr val="97999C"/>
                </a:solidFill>
                <a:latin typeface="Arial"/>
                <a:cs typeface="Arial"/>
              </a:rPr>
              <a:t>usage </a:t>
            </a:r>
            <a:r>
              <a:rPr sz="1400" i="1" spc="-5" dirty="0">
                <a:solidFill>
                  <a:srgbClr val="97999C"/>
                </a:solidFill>
                <a:latin typeface="Arial"/>
                <a:cs typeface="Arial"/>
              </a:rPr>
              <a:t> </a:t>
            </a:r>
            <a:r>
              <a:rPr sz="1400" i="1" spc="-40" dirty="0">
                <a:solidFill>
                  <a:srgbClr val="97999C"/>
                </a:solidFill>
                <a:latin typeface="Arial"/>
                <a:cs typeface="Arial"/>
              </a:rPr>
              <a:t>clear </a:t>
            </a:r>
            <a:r>
              <a:rPr sz="1400" i="1" spc="-15" dirty="0">
                <a:solidFill>
                  <a:srgbClr val="97999C"/>
                </a:solidFill>
                <a:latin typeface="Arial"/>
                <a:cs typeface="Arial"/>
              </a:rPr>
              <a:t>™</a:t>
            </a:r>
            <a:r>
              <a:rPr sz="1400" i="1" spc="-190" dirty="0">
                <a:solidFill>
                  <a:srgbClr val="97999C"/>
                </a:solidFill>
                <a:latin typeface="Arial"/>
                <a:cs typeface="Arial"/>
              </a:rPr>
              <a:t> </a:t>
            </a:r>
            <a:r>
              <a:rPr sz="1400" i="1" spc="-55" dirty="0">
                <a:solidFill>
                  <a:srgbClr val="97999C"/>
                </a:solidFill>
                <a:latin typeface="Arial"/>
                <a:cs typeface="Arial"/>
              </a:rPr>
              <a:t>space</a:t>
            </a:r>
            <a:endParaRPr sz="1400">
              <a:latin typeface="Arial"/>
              <a:cs typeface="Arial"/>
            </a:endParaRPr>
          </a:p>
        </p:txBody>
      </p:sp>
      <p:sp>
        <p:nvSpPr>
          <p:cNvPr id="21" name="object 21"/>
          <p:cNvSpPr/>
          <p:nvPr/>
        </p:nvSpPr>
        <p:spPr>
          <a:xfrm>
            <a:off x="83446" y="3378429"/>
            <a:ext cx="173990" cy="128270"/>
          </a:xfrm>
          <a:custGeom>
            <a:avLst/>
            <a:gdLst/>
            <a:ahLst/>
            <a:cxnLst/>
            <a:rect l="l" t="t" r="r" b="b"/>
            <a:pathLst>
              <a:path w="173990" h="128270">
                <a:moveTo>
                  <a:pt x="64490" y="0"/>
                </a:moveTo>
                <a:lnTo>
                  <a:pt x="60528" y="38"/>
                </a:lnTo>
                <a:lnTo>
                  <a:pt x="1689" y="59969"/>
                </a:lnTo>
                <a:lnTo>
                  <a:pt x="1536" y="60185"/>
                </a:lnTo>
                <a:lnTo>
                  <a:pt x="1333" y="60413"/>
                </a:lnTo>
                <a:lnTo>
                  <a:pt x="647" y="61429"/>
                </a:lnTo>
                <a:lnTo>
                  <a:pt x="482" y="61798"/>
                </a:lnTo>
                <a:lnTo>
                  <a:pt x="304" y="62128"/>
                </a:lnTo>
                <a:lnTo>
                  <a:pt x="0" y="63449"/>
                </a:lnTo>
                <a:lnTo>
                  <a:pt x="139" y="65849"/>
                </a:lnTo>
                <a:lnTo>
                  <a:pt x="482" y="66903"/>
                </a:lnTo>
                <a:lnTo>
                  <a:pt x="59334" y="127444"/>
                </a:lnTo>
                <a:lnTo>
                  <a:pt x="60960" y="128066"/>
                </a:lnTo>
                <a:lnTo>
                  <a:pt x="64160" y="128066"/>
                </a:lnTo>
                <a:lnTo>
                  <a:pt x="65735" y="127469"/>
                </a:lnTo>
                <a:lnTo>
                  <a:pt x="69418" y="123863"/>
                </a:lnTo>
                <a:lnTo>
                  <a:pt x="69456" y="119913"/>
                </a:lnTo>
                <a:lnTo>
                  <a:pt x="21043" y="70599"/>
                </a:lnTo>
                <a:lnTo>
                  <a:pt x="171157" y="70599"/>
                </a:lnTo>
                <a:lnTo>
                  <a:pt x="173951" y="67805"/>
                </a:lnTo>
                <a:lnTo>
                  <a:pt x="173951" y="60896"/>
                </a:lnTo>
                <a:lnTo>
                  <a:pt x="171157" y="58102"/>
                </a:lnTo>
                <a:lnTo>
                  <a:pt x="21043" y="58102"/>
                </a:lnTo>
                <a:lnTo>
                  <a:pt x="69456" y="8788"/>
                </a:lnTo>
                <a:lnTo>
                  <a:pt x="69418" y="4838"/>
                </a:lnTo>
                <a:lnTo>
                  <a:pt x="64490" y="0"/>
                </a:lnTo>
                <a:close/>
              </a:path>
            </a:pathLst>
          </a:custGeom>
          <a:solidFill>
            <a:srgbClr val="CF3D96"/>
          </a:solidFill>
        </p:spPr>
        <p:txBody>
          <a:bodyPr wrap="square" lIns="0" tIns="0" rIns="0" bIns="0" rtlCol="0"/>
          <a:lstStyle/>
          <a:p>
            <a:endParaRPr/>
          </a:p>
        </p:txBody>
      </p:sp>
      <p:sp>
        <p:nvSpPr>
          <p:cNvPr id="22" name="object 22"/>
          <p:cNvSpPr/>
          <p:nvPr/>
        </p:nvSpPr>
        <p:spPr>
          <a:xfrm>
            <a:off x="8584449" y="3379060"/>
            <a:ext cx="173990" cy="128270"/>
          </a:xfrm>
          <a:custGeom>
            <a:avLst/>
            <a:gdLst/>
            <a:ahLst/>
            <a:cxnLst/>
            <a:rect l="l" t="t" r="r" b="b"/>
            <a:pathLst>
              <a:path w="173990" h="128270">
                <a:moveTo>
                  <a:pt x="112991" y="0"/>
                </a:moveTo>
                <a:lnTo>
                  <a:pt x="109791" y="0"/>
                </a:lnTo>
                <a:lnTo>
                  <a:pt x="108216" y="596"/>
                </a:lnTo>
                <a:lnTo>
                  <a:pt x="104533" y="4203"/>
                </a:lnTo>
                <a:lnTo>
                  <a:pt x="104495" y="8153"/>
                </a:lnTo>
                <a:lnTo>
                  <a:pt x="152907" y="57467"/>
                </a:lnTo>
                <a:lnTo>
                  <a:pt x="2793" y="57467"/>
                </a:lnTo>
                <a:lnTo>
                  <a:pt x="0" y="60261"/>
                </a:lnTo>
                <a:lnTo>
                  <a:pt x="0" y="67170"/>
                </a:lnTo>
                <a:lnTo>
                  <a:pt x="2793" y="69964"/>
                </a:lnTo>
                <a:lnTo>
                  <a:pt x="152907" y="69964"/>
                </a:lnTo>
                <a:lnTo>
                  <a:pt x="104495" y="119278"/>
                </a:lnTo>
                <a:lnTo>
                  <a:pt x="104533" y="123228"/>
                </a:lnTo>
                <a:lnTo>
                  <a:pt x="109461" y="128066"/>
                </a:lnTo>
                <a:lnTo>
                  <a:pt x="113423" y="128028"/>
                </a:lnTo>
                <a:lnTo>
                  <a:pt x="172262" y="68097"/>
                </a:lnTo>
                <a:lnTo>
                  <a:pt x="172415" y="67881"/>
                </a:lnTo>
                <a:lnTo>
                  <a:pt x="172618" y="67652"/>
                </a:lnTo>
                <a:lnTo>
                  <a:pt x="173304" y="66636"/>
                </a:lnTo>
                <a:lnTo>
                  <a:pt x="173469" y="66268"/>
                </a:lnTo>
                <a:lnTo>
                  <a:pt x="173647" y="65938"/>
                </a:lnTo>
                <a:lnTo>
                  <a:pt x="173951" y="64617"/>
                </a:lnTo>
                <a:lnTo>
                  <a:pt x="173812" y="62217"/>
                </a:lnTo>
                <a:lnTo>
                  <a:pt x="173469" y="61163"/>
                </a:lnTo>
                <a:lnTo>
                  <a:pt x="173304" y="60807"/>
                </a:lnTo>
                <a:lnTo>
                  <a:pt x="172618" y="59778"/>
                </a:lnTo>
                <a:lnTo>
                  <a:pt x="172262" y="59347"/>
                </a:lnTo>
                <a:lnTo>
                  <a:pt x="114617" y="622"/>
                </a:lnTo>
                <a:lnTo>
                  <a:pt x="112991" y="0"/>
                </a:lnTo>
                <a:close/>
              </a:path>
            </a:pathLst>
          </a:custGeom>
          <a:solidFill>
            <a:srgbClr val="DFE345"/>
          </a:solidFill>
        </p:spPr>
        <p:txBody>
          <a:bodyPr wrap="square" lIns="0" tIns="0" rIns="0" bIns="0" rtlCol="0"/>
          <a:lstStyle/>
          <a:p>
            <a:endParaRPr/>
          </a:p>
        </p:txBody>
      </p:sp>
      <p:sp>
        <p:nvSpPr>
          <p:cNvPr id="23" name="object 23"/>
          <p:cNvSpPr txBox="1"/>
          <p:nvPr/>
        </p:nvSpPr>
        <p:spPr>
          <a:xfrm>
            <a:off x="802699" y="4766547"/>
            <a:ext cx="845185" cy="268605"/>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A7A9AC"/>
                </a:solidFill>
                <a:latin typeface="Arial"/>
                <a:cs typeface="Arial"/>
              </a:rPr>
              <a:t>high </a:t>
            </a:r>
            <a:r>
              <a:rPr sz="1400" i="1" spc="-85" dirty="0">
                <a:solidFill>
                  <a:srgbClr val="A7A9AC"/>
                </a:solidFill>
                <a:latin typeface="Arial"/>
                <a:cs typeface="Arial"/>
              </a:rPr>
              <a:t>IP</a:t>
            </a:r>
            <a:r>
              <a:rPr sz="1400" i="1" spc="-190" dirty="0">
                <a:solidFill>
                  <a:srgbClr val="A7A9AC"/>
                </a:solidFill>
                <a:latin typeface="Arial"/>
                <a:cs typeface="Arial"/>
              </a:rPr>
              <a:t> </a:t>
            </a:r>
            <a:r>
              <a:rPr sz="1400" i="1" spc="-45" dirty="0">
                <a:solidFill>
                  <a:srgbClr val="A7A9AC"/>
                </a:solidFill>
                <a:latin typeface="Arial"/>
                <a:cs typeface="Arial"/>
              </a:rPr>
              <a:t>risk</a:t>
            </a:r>
            <a:endParaRPr sz="1400">
              <a:latin typeface="Arial"/>
              <a:cs typeface="Arial"/>
            </a:endParaRPr>
          </a:p>
        </p:txBody>
      </p:sp>
      <p:sp>
        <p:nvSpPr>
          <p:cNvPr id="24" name="object 24"/>
          <p:cNvSpPr txBox="1"/>
          <p:nvPr/>
        </p:nvSpPr>
        <p:spPr>
          <a:xfrm>
            <a:off x="4186699" y="4819545"/>
            <a:ext cx="479425" cy="199390"/>
          </a:xfrm>
          <a:prstGeom prst="rect">
            <a:avLst/>
          </a:prstGeom>
        </p:spPr>
        <p:txBody>
          <a:bodyPr vert="horz" wrap="square" lIns="0" tIns="12700" rIns="0" bIns="0" rtlCol="0">
            <a:spAutoFit/>
          </a:bodyPr>
          <a:lstStyle/>
          <a:p>
            <a:pPr marL="12700">
              <a:lnSpc>
                <a:spcPct val="100000"/>
              </a:lnSpc>
              <a:spcBef>
                <a:spcPts val="100"/>
              </a:spcBef>
            </a:pPr>
            <a:r>
              <a:rPr sz="1000" u="sng" spc="-40" dirty="0">
                <a:solidFill>
                  <a:srgbClr val="424242"/>
                </a:solidFill>
                <a:latin typeface="Lucida Sans"/>
                <a:cs typeface="Lucida Sans"/>
              </a:rPr>
              <a:t> </a:t>
            </a:r>
            <a:r>
              <a:rPr sz="1000" u="sng" spc="-160" dirty="0">
                <a:solidFill>
                  <a:srgbClr val="424242"/>
                </a:solidFill>
                <a:latin typeface="Lucida Sans"/>
                <a:cs typeface="Lucida Sans"/>
              </a:rPr>
              <a:t> </a:t>
            </a:r>
            <a:r>
              <a:rPr sz="1000" u="sng" spc="10" dirty="0">
                <a:solidFill>
                  <a:srgbClr val="424242"/>
                </a:solidFill>
                <a:latin typeface="Lucida Sans"/>
                <a:cs typeface="Lucida Sans"/>
              </a:rPr>
              <a:t>CONS </a:t>
            </a:r>
            <a:endParaRPr sz="1000">
              <a:latin typeface="Lucida Sans"/>
              <a:cs typeface="Lucida Sans"/>
            </a:endParaRPr>
          </a:p>
        </p:txBody>
      </p:sp>
      <p:sp>
        <p:nvSpPr>
          <p:cNvPr id="25" name="object 25"/>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420745" cy="443865"/>
          </a:xfrm>
          <a:prstGeom prst="rect">
            <a:avLst/>
          </a:prstGeom>
        </p:spPr>
        <p:txBody>
          <a:bodyPr vert="horz" wrap="square" lIns="0" tIns="0" rIns="0" bIns="0" rtlCol="0">
            <a:spAutoFit/>
          </a:bodyPr>
          <a:lstStyle/>
          <a:p>
            <a:pPr marL="12700" marR="5080">
              <a:lnSpc>
                <a:spcPts val="1600"/>
              </a:lnSpc>
            </a:pPr>
            <a:r>
              <a:rPr sz="1400" spc="-45" dirty="0">
                <a:solidFill>
                  <a:srgbClr val="58595B"/>
                </a:solidFill>
                <a:latin typeface="Arial"/>
                <a:cs typeface="Arial"/>
              </a:rPr>
              <a:t>The</a:t>
            </a:r>
            <a:r>
              <a:rPr sz="1400" spc="-95" dirty="0">
                <a:solidFill>
                  <a:srgbClr val="58595B"/>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58595B"/>
                </a:solidFill>
                <a:latin typeface="Arial"/>
                <a:cs typeface="Arial"/>
              </a:rPr>
              <a:t>–</a:t>
            </a:r>
            <a:r>
              <a:rPr sz="1400" spc="-95" dirty="0">
                <a:solidFill>
                  <a:srgbClr val="58595B"/>
                </a:solidFill>
                <a:latin typeface="Arial"/>
                <a:cs typeface="Arial"/>
              </a:rPr>
              <a:t> </a:t>
            </a:r>
            <a:r>
              <a:rPr sz="1400" spc="-40" dirty="0">
                <a:solidFill>
                  <a:srgbClr val="58595B"/>
                </a:solidFill>
                <a:latin typeface="Arial"/>
                <a:cs typeface="Arial"/>
              </a:rPr>
              <a:t>remove</a:t>
            </a:r>
            <a:r>
              <a:rPr sz="1400" spc="-95" dirty="0">
                <a:solidFill>
                  <a:srgbClr val="58595B"/>
                </a:solidFill>
                <a:latin typeface="Arial"/>
                <a:cs typeface="Arial"/>
              </a:rPr>
              <a:t> </a:t>
            </a:r>
            <a:r>
              <a:rPr sz="1400" spc="-55" dirty="0">
                <a:solidFill>
                  <a:srgbClr val="58595B"/>
                </a:solidFill>
                <a:latin typeface="Arial"/>
                <a:cs typeface="Arial"/>
              </a:rPr>
              <a:t>a</a:t>
            </a:r>
            <a:r>
              <a:rPr sz="1400" spc="-95" dirty="0">
                <a:solidFill>
                  <a:srgbClr val="58595B"/>
                </a:solidFill>
                <a:latin typeface="Arial"/>
                <a:cs typeface="Arial"/>
              </a:rPr>
              <a:t> </a:t>
            </a:r>
            <a:r>
              <a:rPr sz="1400" spc="-30" dirty="0">
                <a:solidFill>
                  <a:srgbClr val="58595B"/>
                </a:solidFill>
                <a:latin typeface="Arial"/>
                <a:cs typeface="Arial"/>
              </a:rPr>
              <a:t>negative</a:t>
            </a:r>
            <a:r>
              <a:rPr sz="1400" spc="-95" dirty="0">
                <a:solidFill>
                  <a:srgbClr val="58595B"/>
                </a:solidFill>
                <a:latin typeface="Arial"/>
                <a:cs typeface="Arial"/>
              </a:rPr>
              <a:t> </a:t>
            </a:r>
            <a:r>
              <a:rPr sz="1400" spc="5" dirty="0">
                <a:solidFill>
                  <a:srgbClr val="58595B"/>
                </a:solidFill>
                <a:latin typeface="Arial"/>
                <a:cs typeface="Arial"/>
              </a:rPr>
              <a:t>or</a:t>
            </a:r>
            <a:r>
              <a:rPr sz="1400" spc="-95" dirty="0">
                <a:solidFill>
                  <a:srgbClr val="58595B"/>
                </a:solidFill>
                <a:latin typeface="Arial"/>
                <a:cs typeface="Arial"/>
              </a:rPr>
              <a:t> </a:t>
            </a:r>
            <a:r>
              <a:rPr sz="1400" spc="10" dirty="0">
                <a:solidFill>
                  <a:srgbClr val="58595B"/>
                </a:solidFill>
                <a:latin typeface="Arial"/>
                <a:cs typeface="Arial"/>
              </a:rPr>
              <a:t>add</a:t>
            </a:r>
            <a:r>
              <a:rPr sz="1400" spc="-95" dirty="0">
                <a:solidFill>
                  <a:srgbClr val="58595B"/>
                </a:solidFill>
                <a:latin typeface="Arial"/>
                <a:cs typeface="Arial"/>
              </a:rPr>
              <a:t> </a:t>
            </a:r>
            <a:r>
              <a:rPr sz="1400" spc="-55" dirty="0">
                <a:solidFill>
                  <a:srgbClr val="58595B"/>
                </a:solidFill>
                <a:latin typeface="Arial"/>
                <a:cs typeface="Arial"/>
              </a:rPr>
              <a:t>a</a:t>
            </a:r>
            <a:r>
              <a:rPr sz="1400" spc="-95" dirty="0">
                <a:solidFill>
                  <a:srgbClr val="58595B"/>
                </a:solidFill>
                <a:latin typeface="Arial"/>
                <a:cs typeface="Arial"/>
              </a:rPr>
              <a:t> </a:t>
            </a:r>
            <a:r>
              <a:rPr sz="1400" spc="-25" dirty="0">
                <a:solidFill>
                  <a:srgbClr val="58595B"/>
                </a:solidFill>
                <a:latin typeface="Arial"/>
                <a:cs typeface="Arial"/>
              </a:rPr>
              <a:t>positive  </a:t>
            </a:r>
            <a:r>
              <a:rPr sz="1400" spc="-20" dirty="0">
                <a:solidFill>
                  <a:srgbClr val="58595B"/>
                </a:solidFill>
                <a:latin typeface="Arial"/>
                <a:cs typeface="Arial"/>
              </a:rPr>
              <a:t>and </a:t>
            </a:r>
            <a:r>
              <a:rPr sz="1400" spc="30" dirty="0">
                <a:solidFill>
                  <a:srgbClr val="58595B"/>
                </a:solidFill>
                <a:latin typeface="Arial"/>
                <a:cs typeface="Arial"/>
              </a:rPr>
              <a:t>it</a:t>
            </a:r>
            <a:r>
              <a:rPr sz="1400" spc="-290" dirty="0">
                <a:solidFill>
                  <a:srgbClr val="58595B"/>
                </a:solidFill>
                <a:latin typeface="Arial"/>
                <a:cs typeface="Arial"/>
              </a:rPr>
              <a:t> </a:t>
            </a:r>
            <a:r>
              <a:rPr sz="1400" spc="-30" dirty="0">
                <a:solidFill>
                  <a:srgbClr val="58595B"/>
                </a:solidFill>
                <a:latin typeface="Arial"/>
                <a:cs typeface="Arial"/>
              </a:rPr>
              <a:t>becomes </a:t>
            </a:r>
            <a:r>
              <a:rPr sz="1400" spc="-35" dirty="0">
                <a:solidFill>
                  <a:srgbClr val="D71920"/>
                </a:solidFill>
                <a:latin typeface="Arial"/>
                <a:cs typeface="Arial"/>
              </a:rPr>
              <a:t>energised.</a:t>
            </a:r>
            <a:endParaRPr sz="1400">
              <a:latin typeface="Arial"/>
              <a:cs typeface="Arial"/>
            </a:endParaRPr>
          </a:p>
        </p:txBody>
      </p:sp>
      <p:sp>
        <p:nvSpPr>
          <p:cNvPr id="11" name="object 11"/>
          <p:cNvSpPr/>
          <p:nvPr/>
        </p:nvSpPr>
        <p:spPr>
          <a:xfrm>
            <a:off x="273151" y="2957360"/>
            <a:ext cx="2223439" cy="2033167"/>
          </a:xfrm>
          <a:prstGeom prst="rect">
            <a:avLst/>
          </a:prstGeom>
          <a:blipFill>
            <a:blip r:embed="rId2" cstate="print"/>
            <a:stretch>
              <a:fillRect/>
            </a:stretch>
          </a:blipFill>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420745" cy="443865"/>
          </a:xfrm>
          <a:prstGeom prst="rect">
            <a:avLst/>
          </a:prstGeom>
        </p:spPr>
        <p:txBody>
          <a:bodyPr vert="horz" wrap="square" lIns="0" tIns="0" rIns="0" bIns="0" rtlCol="0">
            <a:spAutoFit/>
          </a:bodyPr>
          <a:lstStyle/>
          <a:p>
            <a:pPr marL="12700" marR="5080">
              <a:lnSpc>
                <a:spcPts val="1600"/>
              </a:lnSpc>
            </a:pPr>
            <a:r>
              <a:rPr sz="1400" spc="-45" dirty="0">
                <a:solidFill>
                  <a:srgbClr val="58595B"/>
                </a:solidFill>
                <a:latin typeface="Arial"/>
                <a:cs typeface="Arial"/>
              </a:rPr>
              <a:t>The</a:t>
            </a:r>
            <a:r>
              <a:rPr sz="1400" spc="-95" dirty="0">
                <a:solidFill>
                  <a:srgbClr val="58595B"/>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58595B"/>
                </a:solidFill>
                <a:latin typeface="Arial"/>
                <a:cs typeface="Arial"/>
              </a:rPr>
              <a:t>–</a:t>
            </a:r>
            <a:r>
              <a:rPr sz="1400" spc="-95" dirty="0">
                <a:solidFill>
                  <a:srgbClr val="58595B"/>
                </a:solidFill>
                <a:latin typeface="Arial"/>
                <a:cs typeface="Arial"/>
              </a:rPr>
              <a:t> </a:t>
            </a:r>
            <a:r>
              <a:rPr sz="1400" spc="-40" dirty="0">
                <a:solidFill>
                  <a:srgbClr val="58595B"/>
                </a:solidFill>
                <a:latin typeface="Arial"/>
                <a:cs typeface="Arial"/>
              </a:rPr>
              <a:t>remove</a:t>
            </a:r>
            <a:r>
              <a:rPr sz="1400" spc="-95" dirty="0">
                <a:solidFill>
                  <a:srgbClr val="58595B"/>
                </a:solidFill>
                <a:latin typeface="Arial"/>
                <a:cs typeface="Arial"/>
              </a:rPr>
              <a:t> </a:t>
            </a:r>
            <a:r>
              <a:rPr sz="1400" spc="-55" dirty="0">
                <a:solidFill>
                  <a:srgbClr val="58595B"/>
                </a:solidFill>
                <a:latin typeface="Arial"/>
                <a:cs typeface="Arial"/>
              </a:rPr>
              <a:t>a</a:t>
            </a:r>
            <a:r>
              <a:rPr sz="1400" spc="-95" dirty="0">
                <a:solidFill>
                  <a:srgbClr val="58595B"/>
                </a:solidFill>
                <a:latin typeface="Arial"/>
                <a:cs typeface="Arial"/>
              </a:rPr>
              <a:t> </a:t>
            </a:r>
            <a:r>
              <a:rPr sz="1400" spc="-30" dirty="0">
                <a:solidFill>
                  <a:srgbClr val="58595B"/>
                </a:solidFill>
                <a:latin typeface="Arial"/>
                <a:cs typeface="Arial"/>
              </a:rPr>
              <a:t>negative</a:t>
            </a:r>
            <a:r>
              <a:rPr sz="1400" spc="-95" dirty="0">
                <a:solidFill>
                  <a:srgbClr val="58595B"/>
                </a:solidFill>
                <a:latin typeface="Arial"/>
                <a:cs typeface="Arial"/>
              </a:rPr>
              <a:t> </a:t>
            </a:r>
            <a:r>
              <a:rPr sz="1400" spc="5" dirty="0">
                <a:solidFill>
                  <a:srgbClr val="58595B"/>
                </a:solidFill>
                <a:latin typeface="Arial"/>
                <a:cs typeface="Arial"/>
              </a:rPr>
              <a:t>or</a:t>
            </a:r>
            <a:r>
              <a:rPr sz="1400" spc="-95" dirty="0">
                <a:solidFill>
                  <a:srgbClr val="58595B"/>
                </a:solidFill>
                <a:latin typeface="Arial"/>
                <a:cs typeface="Arial"/>
              </a:rPr>
              <a:t> </a:t>
            </a:r>
            <a:r>
              <a:rPr sz="1400" spc="10" dirty="0">
                <a:solidFill>
                  <a:srgbClr val="58595B"/>
                </a:solidFill>
                <a:latin typeface="Arial"/>
                <a:cs typeface="Arial"/>
              </a:rPr>
              <a:t>add</a:t>
            </a:r>
            <a:r>
              <a:rPr sz="1400" spc="-95" dirty="0">
                <a:solidFill>
                  <a:srgbClr val="58595B"/>
                </a:solidFill>
                <a:latin typeface="Arial"/>
                <a:cs typeface="Arial"/>
              </a:rPr>
              <a:t> </a:t>
            </a:r>
            <a:r>
              <a:rPr sz="1400" spc="-55" dirty="0">
                <a:solidFill>
                  <a:srgbClr val="58595B"/>
                </a:solidFill>
                <a:latin typeface="Arial"/>
                <a:cs typeface="Arial"/>
              </a:rPr>
              <a:t>a</a:t>
            </a:r>
            <a:r>
              <a:rPr sz="1400" spc="-95" dirty="0">
                <a:solidFill>
                  <a:srgbClr val="58595B"/>
                </a:solidFill>
                <a:latin typeface="Arial"/>
                <a:cs typeface="Arial"/>
              </a:rPr>
              <a:t> </a:t>
            </a:r>
            <a:r>
              <a:rPr sz="1400" spc="-25" dirty="0">
                <a:solidFill>
                  <a:srgbClr val="58595B"/>
                </a:solidFill>
                <a:latin typeface="Arial"/>
                <a:cs typeface="Arial"/>
              </a:rPr>
              <a:t>positive  </a:t>
            </a:r>
            <a:r>
              <a:rPr sz="1400" spc="-20" dirty="0">
                <a:solidFill>
                  <a:srgbClr val="58595B"/>
                </a:solidFill>
                <a:latin typeface="Arial"/>
                <a:cs typeface="Arial"/>
              </a:rPr>
              <a:t>and </a:t>
            </a:r>
            <a:r>
              <a:rPr sz="1400" spc="30" dirty="0">
                <a:solidFill>
                  <a:srgbClr val="58595B"/>
                </a:solidFill>
                <a:latin typeface="Arial"/>
                <a:cs typeface="Arial"/>
              </a:rPr>
              <a:t>it</a:t>
            </a:r>
            <a:r>
              <a:rPr sz="1400" spc="-290" dirty="0">
                <a:solidFill>
                  <a:srgbClr val="58595B"/>
                </a:solidFill>
                <a:latin typeface="Arial"/>
                <a:cs typeface="Arial"/>
              </a:rPr>
              <a:t> </a:t>
            </a:r>
            <a:r>
              <a:rPr sz="1400" spc="-30" dirty="0">
                <a:solidFill>
                  <a:srgbClr val="58595B"/>
                </a:solidFill>
                <a:latin typeface="Arial"/>
                <a:cs typeface="Arial"/>
              </a:rPr>
              <a:t>becomes </a:t>
            </a:r>
            <a:r>
              <a:rPr sz="1400" spc="-35" dirty="0">
                <a:solidFill>
                  <a:srgbClr val="D71920"/>
                </a:solidFill>
                <a:latin typeface="Arial"/>
                <a:cs typeface="Arial"/>
              </a:rPr>
              <a:t>energised.</a:t>
            </a:r>
            <a:endParaRPr sz="1400">
              <a:latin typeface="Arial"/>
              <a:cs typeface="Arial"/>
            </a:endParaRPr>
          </a:p>
        </p:txBody>
      </p:sp>
      <p:sp>
        <p:nvSpPr>
          <p:cNvPr id="11" name="object 11"/>
          <p:cNvSpPr/>
          <p:nvPr/>
        </p:nvSpPr>
        <p:spPr>
          <a:xfrm>
            <a:off x="273149" y="2957360"/>
            <a:ext cx="4638421" cy="2033174"/>
          </a:xfrm>
          <a:prstGeom prst="rect">
            <a:avLst/>
          </a:prstGeom>
          <a:blipFill>
            <a:blip r:embed="rId2" cstate="print"/>
            <a:stretch>
              <a:fillRect/>
            </a:stretch>
          </a:blipFill>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3" name="object 13"/>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791210"/>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ion</a:t>
            </a:r>
            <a:r>
              <a:rPr sz="1400" spc="-95" dirty="0">
                <a:solidFill>
                  <a:srgbClr val="E2E3E4"/>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58595B"/>
                </a:solidFill>
                <a:latin typeface="Arial"/>
                <a:cs typeface="Arial"/>
              </a:rPr>
              <a:t>The</a:t>
            </a:r>
            <a:r>
              <a:rPr sz="1400" spc="-90" dirty="0">
                <a:solidFill>
                  <a:srgbClr val="58595B"/>
                </a:solidFill>
                <a:latin typeface="Arial"/>
                <a:cs typeface="Arial"/>
              </a:rPr>
              <a:t> </a:t>
            </a:r>
            <a:r>
              <a:rPr sz="1400" spc="-30" dirty="0">
                <a:solidFill>
                  <a:srgbClr val="D71920"/>
                </a:solidFill>
                <a:latin typeface="Arial"/>
                <a:cs typeface="Arial"/>
              </a:rPr>
              <a:t>ionosphere</a:t>
            </a:r>
            <a:r>
              <a:rPr sz="1400" spc="-90" dirty="0">
                <a:solidFill>
                  <a:srgbClr val="D71920"/>
                </a:solidFill>
                <a:latin typeface="Arial"/>
                <a:cs typeface="Arial"/>
              </a:rPr>
              <a:t> </a:t>
            </a:r>
            <a:r>
              <a:rPr sz="1400" spc="-80" dirty="0">
                <a:solidFill>
                  <a:srgbClr val="58595B"/>
                </a:solidFill>
                <a:latin typeface="Arial"/>
                <a:cs typeface="Arial"/>
              </a:rPr>
              <a:t>–</a:t>
            </a:r>
            <a:r>
              <a:rPr sz="1400" spc="-90" dirty="0">
                <a:solidFill>
                  <a:srgbClr val="58595B"/>
                </a:solidFill>
                <a:latin typeface="Arial"/>
                <a:cs typeface="Arial"/>
              </a:rPr>
              <a:t> </a:t>
            </a:r>
            <a:r>
              <a:rPr sz="1400" spc="20" dirty="0">
                <a:solidFill>
                  <a:srgbClr val="58595B"/>
                </a:solidFill>
                <a:latin typeface="Arial"/>
                <a:cs typeface="Arial"/>
              </a:rPr>
              <a:t>big</a:t>
            </a:r>
            <a:r>
              <a:rPr sz="1400" spc="-90" dirty="0">
                <a:solidFill>
                  <a:srgbClr val="58595B"/>
                </a:solidFill>
                <a:latin typeface="Arial"/>
                <a:cs typeface="Arial"/>
              </a:rPr>
              <a:t> </a:t>
            </a:r>
            <a:r>
              <a:rPr sz="1400" spc="-10" dirty="0">
                <a:solidFill>
                  <a:srgbClr val="58595B"/>
                </a:solidFill>
                <a:latin typeface="Arial"/>
                <a:cs typeface="Arial"/>
              </a:rPr>
              <a:t>picture</a:t>
            </a:r>
            <a:r>
              <a:rPr sz="1400" spc="-90" dirty="0">
                <a:solidFill>
                  <a:srgbClr val="58595B"/>
                </a:solidFill>
                <a:latin typeface="Arial"/>
                <a:cs typeface="Arial"/>
              </a:rPr>
              <a:t> </a:t>
            </a:r>
            <a:r>
              <a:rPr sz="1400" spc="-45" dirty="0">
                <a:solidFill>
                  <a:srgbClr val="58595B"/>
                </a:solidFill>
                <a:latin typeface="Arial"/>
                <a:cs typeface="Arial"/>
              </a:rPr>
              <a:t>vision</a:t>
            </a:r>
            <a:r>
              <a:rPr sz="1400" spc="-90" dirty="0">
                <a:solidFill>
                  <a:srgbClr val="58595B"/>
                </a:solidFill>
                <a:latin typeface="Arial"/>
                <a:cs typeface="Arial"/>
              </a:rPr>
              <a:t> </a:t>
            </a:r>
            <a:r>
              <a:rPr sz="1400" spc="-20" dirty="0">
                <a:solidFill>
                  <a:srgbClr val="58595B"/>
                </a:solidFill>
                <a:latin typeface="Arial"/>
                <a:cs typeface="Arial"/>
              </a:rPr>
              <a:t>and</a:t>
            </a:r>
            <a:r>
              <a:rPr sz="1400" spc="-90" dirty="0">
                <a:solidFill>
                  <a:srgbClr val="58595B"/>
                </a:solidFill>
                <a:latin typeface="Arial"/>
                <a:cs typeface="Arial"/>
              </a:rPr>
              <a:t> </a:t>
            </a:r>
            <a:r>
              <a:rPr sz="1400" spc="-50" dirty="0">
                <a:solidFill>
                  <a:srgbClr val="D71920"/>
                </a:solidFill>
                <a:latin typeface="Arial"/>
                <a:cs typeface="Arial"/>
              </a:rPr>
              <a:t>energy.</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5184711" y="3628854"/>
            <a:ext cx="419100" cy="0"/>
          </a:xfrm>
          <a:custGeom>
            <a:avLst/>
            <a:gdLst/>
            <a:ahLst/>
            <a:cxnLst/>
            <a:rect l="l" t="t" r="r" b="b"/>
            <a:pathLst>
              <a:path w="419100">
                <a:moveTo>
                  <a:pt x="0" y="0"/>
                </a:moveTo>
                <a:lnTo>
                  <a:pt x="419111"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0" y="2907906"/>
            <a:ext cx="5184775" cy="2132330"/>
          </a:xfrm>
          <a:prstGeom prst="rect">
            <a:avLst/>
          </a:prstGeom>
        </p:spPr>
        <p:txBody>
          <a:bodyPr vert="horz" wrap="square" lIns="0" tIns="185420" rIns="0" bIns="0" rtlCol="0">
            <a:spAutoFit/>
          </a:bodyPr>
          <a:lstStyle/>
          <a:p>
            <a:pPr marL="948690">
              <a:lnSpc>
                <a:spcPct val="100000"/>
              </a:lnSpc>
              <a:spcBef>
                <a:spcPts val="1460"/>
              </a:spcBef>
              <a:tabLst>
                <a:tab pos="2027555" algn="l"/>
              </a:tabLst>
            </a:pPr>
            <a:r>
              <a:rPr sz="2300" spc="-55" dirty="0">
                <a:solidFill>
                  <a:srgbClr val="E2E3E4"/>
                </a:solidFill>
                <a:latin typeface="Cambria"/>
                <a:cs typeface="Cambria"/>
              </a:rPr>
              <a:t>We</a:t>
            </a:r>
            <a:r>
              <a:rPr sz="2300" spc="-70" dirty="0">
                <a:solidFill>
                  <a:srgbClr val="E2E3E4"/>
                </a:solidFill>
                <a:latin typeface="Cambria"/>
                <a:cs typeface="Cambria"/>
              </a:rPr>
              <a:t> </a:t>
            </a:r>
            <a:r>
              <a:rPr sz="2300" spc="-80" dirty="0">
                <a:solidFill>
                  <a:srgbClr val="E2E3E4"/>
                </a:solidFill>
                <a:latin typeface="Cambria"/>
                <a:cs typeface="Cambria"/>
              </a:rPr>
              <a:t>are:	</a:t>
            </a:r>
            <a:r>
              <a:rPr sz="2300" spc="-30" dirty="0">
                <a:solidFill>
                  <a:srgbClr val="D71920"/>
                </a:solidFill>
                <a:latin typeface="Cambria"/>
                <a:cs typeface="Cambria"/>
              </a:rPr>
              <a:t>Ionos</a:t>
            </a:r>
            <a:endParaRPr sz="2300">
              <a:latin typeface="Cambria"/>
              <a:cs typeface="Cambria"/>
            </a:endParaRPr>
          </a:p>
        </p:txBody>
      </p:sp>
      <p:sp>
        <p:nvSpPr>
          <p:cNvPr id="14" name="object 14"/>
          <p:cNvSpPr/>
          <p:nvPr/>
        </p:nvSpPr>
        <p:spPr>
          <a:xfrm>
            <a:off x="5184711" y="2907906"/>
            <a:ext cx="3695877" cy="2132095"/>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0" y="2907906"/>
            <a:ext cx="5184775" cy="2132330"/>
          </a:xfrm>
          <a:custGeom>
            <a:avLst/>
            <a:gdLst/>
            <a:ahLst/>
            <a:cxnLst/>
            <a:rect l="l" t="t" r="r" b="b"/>
            <a:pathLst>
              <a:path w="5184775" h="2132329">
                <a:moveTo>
                  <a:pt x="0" y="2132101"/>
                </a:moveTo>
                <a:lnTo>
                  <a:pt x="5184711" y="2132101"/>
                </a:lnTo>
                <a:lnTo>
                  <a:pt x="5184711" y="0"/>
                </a:lnTo>
                <a:lnTo>
                  <a:pt x="0" y="0"/>
                </a:lnTo>
                <a:lnTo>
                  <a:pt x="0" y="2132101"/>
                </a:lnTo>
                <a:close/>
              </a:path>
            </a:pathLst>
          </a:custGeom>
          <a:solidFill>
            <a:srgbClr val="FFFFFF"/>
          </a:solidFill>
        </p:spPr>
        <p:txBody>
          <a:bodyPr wrap="square" lIns="0" tIns="0" rIns="0" bIns="0" rtlCol="0"/>
          <a:lstStyle/>
          <a:p>
            <a:endParaRPr/>
          </a:p>
        </p:txBody>
      </p:sp>
      <p:sp>
        <p:nvSpPr>
          <p:cNvPr id="16" name="object 16"/>
          <p:cNvSpPr/>
          <p:nvPr/>
        </p:nvSpPr>
        <p:spPr>
          <a:xfrm>
            <a:off x="273149" y="2957360"/>
            <a:ext cx="4638421" cy="2033174"/>
          </a:xfrm>
          <a:prstGeom prst="rect">
            <a:avLst/>
          </a:prstGeom>
          <a:blipFill>
            <a:blip r:embed="rId3" cstate="print"/>
            <a:stretch>
              <a:fillRect/>
            </a:stretch>
          </a:blipFill>
        </p:spPr>
        <p:txBody>
          <a:bodyPr wrap="square" lIns="0" tIns="0" rIns="0" bIns="0" rtlCol="0"/>
          <a:lstStyle/>
          <a:p>
            <a:endParaRPr/>
          </a:p>
        </p:txBody>
      </p:sp>
      <p:sp>
        <p:nvSpPr>
          <p:cNvPr id="17" name="object 17"/>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8" name="object 18"/>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ion</a:t>
            </a:r>
            <a:r>
              <a:rPr sz="1400" spc="-95" dirty="0">
                <a:solidFill>
                  <a:srgbClr val="E2E3E4"/>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E2E3E4"/>
                </a:solidFill>
                <a:latin typeface="Arial"/>
                <a:cs typeface="Arial"/>
              </a:rPr>
              <a:t>ionosphere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vision</a:t>
            </a:r>
            <a:r>
              <a:rPr sz="1400" spc="-90" dirty="0">
                <a:solidFill>
                  <a:srgbClr val="E2E3E4"/>
                </a:solidFill>
                <a:latin typeface="Arial"/>
                <a:cs typeface="Arial"/>
              </a:rPr>
              <a:t> </a:t>
            </a:r>
            <a:r>
              <a:rPr sz="1400" spc="-20" dirty="0">
                <a:solidFill>
                  <a:srgbClr val="E2E3E4"/>
                </a:solidFill>
                <a:latin typeface="Arial"/>
                <a:cs typeface="Arial"/>
              </a:rPr>
              <a:t>and</a:t>
            </a:r>
            <a:r>
              <a:rPr sz="1400" spc="-90"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58595B"/>
                </a:solidFill>
                <a:latin typeface="Arial"/>
                <a:cs typeface="Arial"/>
              </a:rPr>
              <a:t>We </a:t>
            </a:r>
            <a:r>
              <a:rPr sz="1400" spc="-70" dirty="0">
                <a:solidFill>
                  <a:srgbClr val="58595B"/>
                </a:solidFill>
                <a:latin typeface="Arial"/>
                <a:cs typeface="Arial"/>
              </a:rPr>
              <a:t>harness </a:t>
            </a:r>
            <a:r>
              <a:rPr sz="1400" dirty="0">
                <a:solidFill>
                  <a:srgbClr val="58595B"/>
                </a:solidFill>
                <a:latin typeface="Arial"/>
                <a:cs typeface="Arial"/>
              </a:rPr>
              <a:t>the </a:t>
            </a:r>
            <a:r>
              <a:rPr sz="1400" spc="-15" dirty="0">
                <a:solidFill>
                  <a:srgbClr val="58595B"/>
                </a:solidFill>
                <a:latin typeface="Arial"/>
                <a:cs typeface="Arial"/>
              </a:rPr>
              <a:t>power </a:t>
            </a:r>
            <a:r>
              <a:rPr sz="1400" spc="10" dirty="0">
                <a:solidFill>
                  <a:srgbClr val="58595B"/>
                </a:solidFill>
                <a:latin typeface="Arial"/>
                <a:cs typeface="Arial"/>
              </a:rPr>
              <a:t>of </a:t>
            </a:r>
            <a:r>
              <a:rPr sz="1400" spc="-10" dirty="0">
                <a:solidFill>
                  <a:srgbClr val="58595B"/>
                </a:solidFill>
                <a:latin typeface="Arial"/>
                <a:cs typeface="Arial"/>
              </a:rPr>
              <a:t>that </a:t>
            </a:r>
            <a:r>
              <a:rPr sz="1400" spc="-35" dirty="0">
                <a:solidFill>
                  <a:srgbClr val="D71920"/>
                </a:solidFill>
                <a:latin typeface="Arial"/>
                <a:cs typeface="Arial"/>
              </a:rPr>
              <a:t>energy  </a:t>
            </a:r>
            <a:r>
              <a:rPr sz="1400" spc="-45" dirty="0">
                <a:solidFill>
                  <a:srgbClr val="58595B"/>
                </a:solidFill>
                <a:latin typeface="Arial"/>
                <a:cs typeface="Arial"/>
              </a:rPr>
              <a:t>conversion </a:t>
            </a:r>
            <a:r>
              <a:rPr sz="1400" spc="-20" dirty="0">
                <a:solidFill>
                  <a:srgbClr val="58595B"/>
                </a:solidFill>
                <a:latin typeface="Arial"/>
                <a:cs typeface="Arial"/>
              </a:rPr>
              <a:t>and </a:t>
            </a:r>
            <a:r>
              <a:rPr sz="1400" spc="-40" dirty="0">
                <a:solidFill>
                  <a:srgbClr val="58595B"/>
                </a:solidFill>
                <a:latin typeface="Arial"/>
                <a:cs typeface="Arial"/>
              </a:rPr>
              <a:t>create </a:t>
            </a:r>
            <a:r>
              <a:rPr sz="1400" spc="-20" dirty="0">
                <a:solidFill>
                  <a:srgbClr val="58595B"/>
                </a:solidFill>
                <a:latin typeface="Arial"/>
                <a:cs typeface="Arial"/>
              </a:rPr>
              <a:t>something</a:t>
            </a:r>
            <a:r>
              <a:rPr sz="1400" spc="-290" dirty="0">
                <a:solidFill>
                  <a:srgbClr val="58595B"/>
                </a:solidFill>
                <a:latin typeface="Arial"/>
                <a:cs typeface="Arial"/>
              </a:rPr>
              <a:t> </a:t>
            </a:r>
            <a:r>
              <a:rPr sz="1400" spc="-50" dirty="0">
                <a:solidFill>
                  <a:srgbClr val="58595B"/>
                </a:solidFill>
                <a:latin typeface="Arial"/>
                <a:cs typeface="Arial"/>
              </a:rPr>
              <a:t>spectacular.</a:t>
            </a:r>
            <a:endParaRPr sz="1400">
              <a:latin typeface="Arial"/>
              <a:cs typeface="Arial"/>
            </a:endParaRPr>
          </a:p>
        </p:txBody>
      </p:sp>
      <p:sp>
        <p:nvSpPr>
          <p:cNvPr id="11" name="object 11"/>
          <p:cNvSpPr/>
          <p:nvPr/>
        </p:nvSpPr>
        <p:spPr>
          <a:xfrm>
            <a:off x="5184711" y="2907906"/>
            <a:ext cx="3695877" cy="2132095"/>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273149" y="2957360"/>
            <a:ext cx="4638421" cy="2033174"/>
          </a:xfrm>
          <a:prstGeom prst="rect">
            <a:avLst/>
          </a:prstGeom>
          <a:blipFill>
            <a:blip r:embed="rId3"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4" name="object 14"/>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E2E3E4"/>
                </a:solidFill>
                <a:latin typeface="Arial"/>
                <a:cs typeface="Arial"/>
              </a:rPr>
              <a:t>ion</a:t>
            </a:r>
            <a:r>
              <a:rPr sz="1400" spc="-95" dirty="0">
                <a:solidFill>
                  <a:srgbClr val="E2E3E4"/>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E2E3E4"/>
                </a:solidFill>
                <a:latin typeface="Arial"/>
                <a:cs typeface="Arial"/>
              </a:rPr>
              <a:t>ionosphere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vision</a:t>
            </a:r>
            <a:r>
              <a:rPr sz="1400" spc="-90" dirty="0">
                <a:solidFill>
                  <a:srgbClr val="E2E3E4"/>
                </a:solidFill>
                <a:latin typeface="Arial"/>
                <a:cs typeface="Arial"/>
              </a:rPr>
              <a:t> </a:t>
            </a:r>
            <a:r>
              <a:rPr sz="1400" spc="-20" dirty="0">
                <a:solidFill>
                  <a:srgbClr val="E2E3E4"/>
                </a:solidFill>
                <a:latin typeface="Arial"/>
                <a:cs typeface="Arial"/>
              </a:rPr>
              <a:t>and</a:t>
            </a:r>
            <a:r>
              <a:rPr sz="1400" spc="-90"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936442" y="3093550"/>
            <a:ext cx="2335530" cy="367030"/>
          </a:xfrm>
          <a:prstGeom prst="rect">
            <a:avLst/>
          </a:prstGeom>
        </p:spPr>
        <p:txBody>
          <a:bodyPr vert="horz" wrap="square" lIns="0" tIns="0" rIns="0" bIns="0" rtlCol="0">
            <a:spAutoFit/>
          </a:bodyPr>
          <a:lstStyle/>
          <a:p>
            <a:pPr marL="12700">
              <a:lnSpc>
                <a:spcPct val="100000"/>
              </a:lnSpc>
              <a:tabLst>
                <a:tab pos="1091565" algn="l"/>
              </a:tabLst>
            </a:pPr>
            <a:r>
              <a:rPr sz="2300" spc="-125" dirty="0">
                <a:solidFill>
                  <a:srgbClr val="E2E3E4"/>
                </a:solidFill>
                <a:latin typeface="Cambria"/>
                <a:cs typeface="Cambria"/>
              </a:rPr>
              <a:t>W</a:t>
            </a:r>
            <a:r>
              <a:rPr sz="2300" spc="15" dirty="0">
                <a:solidFill>
                  <a:srgbClr val="E2E3E4"/>
                </a:solidFill>
                <a:latin typeface="Cambria"/>
                <a:cs typeface="Cambria"/>
              </a:rPr>
              <a:t>e</a:t>
            </a:r>
            <a:r>
              <a:rPr sz="2300" spc="-70" dirty="0">
                <a:solidFill>
                  <a:srgbClr val="E2E3E4"/>
                </a:solidFill>
                <a:latin typeface="Cambria"/>
                <a:cs typeface="Cambria"/>
              </a:rPr>
              <a:t> </a:t>
            </a:r>
            <a:r>
              <a:rPr sz="2300" spc="-10" dirty="0">
                <a:solidFill>
                  <a:srgbClr val="E2E3E4"/>
                </a:solidFill>
                <a:latin typeface="Cambria"/>
                <a:cs typeface="Cambria"/>
              </a:rPr>
              <a:t>a</a:t>
            </a:r>
            <a:r>
              <a:rPr sz="2300" spc="-195" dirty="0">
                <a:solidFill>
                  <a:srgbClr val="E2E3E4"/>
                </a:solidFill>
                <a:latin typeface="Cambria"/>
                <a:cs typeface="Cambria"/>
              </a:rPr>
              <a:t>r</a:t>
            </a:r>
            <a:r>
              <a:rPr sz="2300" spc="-30" dirty="0">
                <a:solidFill>
                  <a:srgbClr val="E2E3E4"/>
                </a:solidFill>
                <a:latin typeface="Cambria"/>
                <a:cs typeface="Cambria"/>
              </a:rPr>
              <a:t>e</a:t>
            </a:r>
            <a:r>
              <a:rPr sz="2300" spc="-85" dirty="0">
                <a:solidFill>
                  <a:srgbClr val="E2E3E4"/>
                </a:solidFill>
                <a:latin typeface="Cambria"/>
                <a:cs typeface="Cambria"/>
              </a:rPr>
              <a:t>:</a:t>
            </a:r>
            <a:r>
              <a:rPr sz="2300" dirty="0">
                <a:solidFill>
                  <a:srgbClr val="E2E3E4"/>
                </a:solidFill>
                <a:latin typeface="Cambria"/>
                <a:cs typeface="Cambria"/>
              </a:rPr>
              <a:t>	</a:t>
            </a:r>
            <a:r>
              <a:rPr sz="2300" spc="25" dirty="0">
                <a:solidFill>
                  <a:srgbClr val="D71920"/>
                </a:solidFill>
                <a:latin typeface="Cambria"/>
                <a:cs typeface="Cambria"/>
              </a:rPr>
              <a:t>E</a:t>
            </a:r>
            <a:r>
              <a:rPr sz="2300" spc="-20" dirty="0">
                <a:solidFill>
                  <a:srgbClr val="D71920"/>
                </a:solidFill>
                <a:latin typeface="Cambria"/>
                <a:cs typeface="Cambria"/>
              </a:rPr>
              <a:t>n</a:t>
            </a:r>
            <a:r>
              <a:rPr sz="2300" spc="5" dirty="0">
                <a:solidFill>
                  <a:srgbClr val="D71920"/>
                </a:solidFill>
                <a:latin typeface="Cambria"/>
                <a:cs typeface="Cambria"/>
              </a:rPr>
              <a:t>e</a:t>
            </a:r>
            <a:r>
              <a:rPr sz="2300" spc="-185" dirty="0">
                <a:solidFill>
                  <a:srgbClr val="D71920"/>
                </a:solidFill>
                <a:latin typeface="Cambria"/>
                <a:cs typeface="Cambria"/>
              </a:rPr>
              <a:t>r</a:t>
            </a:r>
            <a:r>
              <a:rPr sz="2300" spc="40" dirty="0">
                <a:solidFill>
                  <a:srgbClr val="D71920"/>
                </a:solidFill>
                <a:latin typeface="Cambria"/>
                <a:cs typeface="Cambria"/>
              </a:rPr>
              <a:t>g</a:t>
            </a:r>
            <a:r>
              <a:rPr sz="2300" spc="-30" dirty="0">
                <a:solidFill>
                  <a:srgbClr val="D71920"/>
                </a:solidFill>
                <a:latin typeface="Cambria"/>
                <a:cs typeface="Cambria"/>
              </a:rPr>
              <a:t>i</a:t>
            </a:r>
            <a:r>
              <a:rPr sz="2300" spc="-50" dirty="0">
                <a:solidFill>
                  <a:srgbClr val="D71920"/>
                </a:solidFill>
                <a:latin typeface="Cambria"/>
                <a:cs typeface="Cambria"/>
              </a:rPr>
              <a:t>s</a:t>
            </a:r>
            <a:r>
              <a:rPr sz="2300" spc="-5" dirty="0">
                <a:solidFill>
                  <a:srgbClr val="D71920"/>
                </a:solidFill>
                <a:latin typeface="Cambria"/>
                <a:cs typeface="Cambria"/>
              </a:rPr>
              <a:t>e</a:t>
            </a:r>
            <a:r>
              <a:rPr sz="2300" spc="25" dirty="0">
                <a:solidFill>
                  <a:srgbClr val="D71920"/>
                </a:solidFill>
                <a:latin typeface="Cambria"/>
                <a:cs typeface="Cambria"/>
              </a:rPr>
              <a:t>d</a:t>
            </a:r>
            <a:endParaRPr sz="2300">
              <a:latin typeface="Cambria"/>
              <a:cs typeface="Cambria"/>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509" y="3003194"/>
            <a:ext cx="233679" cy="1198880"/>
          </a:xfrm>
          <a:prstGeom prst="rect">
            <a:avLst/>
          </a:prstGeom>
        </p:spPr>
        <p:txBody>
          <a:bodyPr vert="vert" wrap="square" lIns="0" tIns="12700" rIns="0" bIns="0" rtlCol="0">
            <a:spAutoFit/>
          </a:bodyPr>
          <a:lstStyle/>
          <a:p>
            <a:pPr marL="12700">
              <a:lnSpc>
                <a:spcPct val="100000"/>
              </a:lnSpc>
              <a:spcBef>
                <a:spcPts val="100"/>
              </a:spcBef>
            </a:pPr>
            <a:r>
              <a:rPr sz="1200" spc="-25" dirty="0">
                <a:solidFill>
                  <a:srgbClr val="B8BABC"/>
                </a:solidFill>
                <a:latin typeface="Arial"/>
                <a:cs typeface="Arial"/>
              </a:rPr>
              <a:t>corporat</a:t>
            </a:r>
            <a:r>
              <a:rPr sz="1200" dirty="0">
                <a:solidFill>
                  <a:srgbClr val="B8BABC"/>
                </a:solidFill>
                <a:latin typeface="Arial"/>
                <a:cs typeface="Arial"/>
              </a:rPr>
              <a:t>e</a:t>
            </a:r>
            <a:r>
              <a:rPr sz="1200" spc="-70" dirty="0">
                <a:solidFill>
                  <a:srgbClr val="B8BABC"/>
                </a:solidFill>
                <a:latin typeface="Arial"/>
                <a:cs typeface="Arial"/>
              </a:rPr>
              <a:t> </a:t>
            </a:r>
            <a:r>
              <a:rPr sz="1200" spc="-25" dirty="0">
                <a:solidFill>
                  <a:srgbClr val="B8BABC"/>
                </a:solidFill>
                <a:latin typeface="Lucida Sans"/>
                <a:cs typeface="Lucida Sans"/>
              </a:rPr>
              <a:t>identity</a:t>
            </a:r>
            <a:endParaRPr sz="1200">
              <a:latin typeface="Lucida Sans"/>
              <a:cs typeface="Lucida Sans"/>
            </a:endParaRPr>
          </a:p>
        </p:txBody>
      </p:sp>
      <p:sp>
        <p:nvSpPr>
          <p:cNvPr id="3" name="object 3"/>
          <p:cNvSpPr/>
          <p:nvPr/>
        </p:nvSpPr>
        <p:spPr>
          <a:xfrm>
            <a:off x="9088958" y="289556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4" name="object 4"/>
          <p:cNvSpPr/>
          <p:nvPr/>
        </p:nvSpPr>
        <p:spPr>
          <a:xfrm>
            <a:off x="9101467" y="2645371"/>
            <a:ext cx="0" cy="237490"/>
          </a:xfrm>
          <a:custGeom>
            <a:avLst/>
            <a:gdLst/>
            <a:ahLst/>
            <a:cxnLst/>
            <a:rect l="l" t="t" r="r" b="b"/>
            <a:pathLst>
              <a:path h="237489">
                <a:moveTo>
                  <a:pt x="0" y="0"/>
                </a:moveTo>
                <a:lnTo>
                  <a:pt x="0" y="237489"/>
                </a:lnTo>
              </a:path>
            </a:pathLst>
          </a:custGeom>
          <a:ln w="25018">
            <a:solidFill>
              <a:srgbClr val="FFFFFF"/>
            </a:solidFill>
          </a:ln>
        </p:spPr>
        <p:txBody>
          <a:bodyPr wrap="square" lIns="0" tIns="0" rIns="0" bIns="0" rtlCol="0"/>
          <a:lstStyle/>
          <a:p>
            <a:endParaRPr/>
          </a:p>
        </p:txBody>
      </p:sp>
      <p:sp>
        <p:nvSpPr>
          <p:cNvPr id="5" name="object 5"/>
          <p:cNvSpPr/>
          <p:nvPr/>
        </p:nvSpPr>
        <p:spPr>
          <a:xfrm>
            <a:off x="9088958" y="2632671"/>
            <a:ext cx="287020" cy="0"/>
          </a:xfrm>
          <a:custGeom>
            <a:avLst/>
            <a:gdLst/>
            <a:ahLst/>
            <a:cxnLst/>
            <a:rect l="l" t="t" r="r" b="b"/>
            <a:pathLst>
              <a:path w="287020">
                <a:moveTo>
                  <a:pt x="0" y="0"/>
                </a:moveTo>
                <a:lnTo>
                  <a:pt x="286791" y="0"/>
                </a:lnTo>
              </a:path>
            </a:pathLst>
          </a:custGeom>
          <a:ln w="25400">
            <a:solidFill>
              <a:srgbClr val="FFFFFF"/>
            </a:solidFill>
          </a:ln>
        </p:spPr>
        <p:txBody>
          <a:bodyPr wrap="square" lIns="0" tIns="0" rIns="0" bIns="0" rtlCol="0"/>
          <a:lstStyle/>
          <a:p>
            <a:endParaRPr/>
          </a:p>
        </p:txBody>
      </p:sp>
      <p:sp>
        <p:nvSpPr>
          <p:cNvPr id="6" name="object 6"/>
          <p:cNvSpPr/>
          <p:nvPr/>
        </p:nvSpPr>
        <p:spPr>
          <a:xfrm>
            <a:off x="9363240" y="2645816"/>
            <a:ext cx="0" cy="236854"/>
          </a:xfrm>
          <a:custGeom>
            <a:avLst/>
            <a:gdLst/>
            <a:ahLst/>
            <a:cxnLst/>
            <a:rect l="l" t="t" r="r" b="b"/>
            <a:pathLst>
              <a:path h="236855">
                <a:moveTo>
                  <a:pt x="0" y="0"/>
                </a:moveTo>
                <a:lnTo>
                  <a:pt x="0" y="236778"/>
                </a:lnTo>
              </a:path>
            </a:pathLst>
          </a:custGeom>
          <a:ln w="25019">
            <a:solidFill>
              <a:srgbClr val="FFFFFF"/>
            </a:solidFill>
          </a:ln>
        </p:spPr>
        <p:txBody>
          <a:bodyPr wrap="square" lIns="0" tIns="0" rIns="0" bIns="0" rtlCol="0"/>
          <a:lstStyle/>
          <a:p>
            <a:endParaRPr/>
          </a:p>
        </p:txBody>
      </p:sp>
      <p:sp>
        <p:nvSpPr>
          <p:cNvPr id="7" name="object 7"/>
          <p:cNvSpPr/>
          <p:nvPr/>
        </p:nvSpPr>
        <p:spPr>
          <a:xfrm>
            <a:off x="9230004" y="2739351"/>
            <a:ext cx="0" cy="92075"/>
          </a:xfrm>
          <a:custGeom>
            <a:avLst/>
            <a:gdLst/>
            <a:ahLst/>
            <a:cxnLst/>
            <a:rect l="l" t="t" r="r" b="b"/>
            <a:pathLst>
              <a:path h="92075">
                <a:moveTo>
                  <a:pt x="0" y="0"/>
                </a:moveTo>
                <a:lnTo>
                  <a:pt x="0" y="91922"/>
                </a:lnTo>
              </a:path>
            </a:pathLst>
          </a:custGeom>
          <a:ln w="25247">
            <a:solidFill>
              <a:srgbClr val="FFFFFF"/>
            </a:solidFill>
          </a:ln>
        </p:spPr>
        <p:txBody>
          <a:bodyPr wrap="square" lIns="0" tIns="0" rIns="0" bIns="0" rtlCol="0"/>
          <a:lstStyle/>
          <a:p>
            <a:endParaRPr/>
          </a:p>
        </p:txBody>
      </p:sp>
      <p:sp>
        <p:nvSpPr>
          <p:cNvPr id="8" name="object 8"/>
          <p:cNvSpPr/>
          <p:nvPr/>
        </p:nvSpPr>
        <p:spPr>
          <a:xfrm>
            <a:off x="9217367" y="2714726"/>
            <a:ext cx="25400" cy="0"/>
          </a:xfrm>
          <a:custGeom>
            <a:avLst/>
            <a:gdLst/>
            <a:ahLst/>
            <a:cxnLst/>
            <a:rect l="l" t="t" r="r" b="b"/>
            <a:pathLst>
              <a:path w="25400">
                <a:moveTo>
                  <a:pt x="0" y="0"/>
                </a:moveTo>
                <a:lnTo>
                  <a:pt x="25247" y="0"/>
                </a:lnTo>
              </a:path>
            </a:pathLst>
          </a:custGeom>
          <a:ln w="20802">
            <a:solidFill>
              <a:srgbClr val="FFFFFF"/>
            </a:solidFill>
          </a:ln>
        </p:spPr>
        <p:txBody>
          <a:bodyPr wrap="square" lIns="0" tIns="0" rIns="0" bIns="0" rtlCol="0"/>
          <a:lstStyle/>
          <a:p>
            <a:endParaRPr/>
          </a:p>
        </p:txBody>
      </p:sp>
      <p:sp>
        <p:nvSpPr>
          <p:cNvPr id="9" name="object 9"/>
          <p:cNvSpPr/>
          <p:nvPr/>
        </p:nvSpPr>
        <p:spPr>
          <a:xfrm>
            <a:off x="9256746" y="2707754"/>
            <a:ext cx="40005" cy="59055"/>
          </a:xfrm>
          <a:custGeom>
            <a:avLst/>
            <a:gdLst/>
            <a:ahLst/>
            <a:cxnLst/>
            <a:rect l="l" t="t" r="r" b="b"/>
            <a:pathLst>
              <a:path w="40004" h="59055">
                <a:moveTo>
                  <a:pt x="16027" y="15062"/>
                </a:moveTo>
                <a:lnTo>
                  <a:pt x="0" y="39954"/>
                </a:lnTo>
                <a:lnTo>
                  <a:pt x="419" y="42786"/>
                </a:lnTo>
                <a:lnTo>
                  <a:pt x="16141" y="59042"/>
                </a:lnTo>
                <a:lnTo>
                  <a:pt x="22326" y="59042"/>
                </a:lnTo>
                <a:lnTo>
                  <a:pt x="25006" y="58534"/>
                </a:lnTo>
                <a:lnTo>
                  <a:pt x="29895" y="56464"/>
                </a:lnTo>
                <a:lnTo>
                  <a:pt x="31686" y="54787"/>
                </a:lnTo>
                <a:lnTo>
                  <a:pt x="32556" y="53009"/>
                </a:lnTo>
                <a:lnTo>
                  <a:pt x="18148" y="53009"/>
                </a:lnTo>
                <a:lnTo>
                  <a:pt x="16205" y="52577"/>
                </a:lnTo>
                <a:lnTo>
                  <a:pt x="7402" y="39954"/>
                </a:lnTo>
                <a:lnTo>
                  <a:pt x="7489" y="33985"/>
                </a:lnTo>
                <a:lnTo>
                  <a:pt x="17627" y="21183"/>
                </a:lnTo>
                <a:lnTo>
                  <a:pt x="32541" y="21183"/>
                </a:lnTo>
                <a:lnTo>
                  <a:pt x="32080" y="20408"/>
                </a:lnTo>
                <a:lnTo>
                  <a:pt x="21488" y="15176"/>
                </a:lnTo>
                <a:lnTo>
                  <a:pt x="16027" y="15062"/>
                </a:lnTo>
                <a:close/>
              </a:path>
              <a:path w="40004" h="59055">
                <a:moveTo>
                  <a:pt x="39916" y="52450"/>
                </a:moveTo>
                <a:lnTo>
                  <a:pt x="32994" y="52450"/>
                </a:lnTo>
                <a:lnTo>
                  <a:pt x="32994" y="58153"/>
                </a:lnTo>
                <a:lnTo>
                  <a:pt x="39916" y="58153"/>
                </a:lnTo>
                <a:lnTo>
                  <a:pt x="39916" y="52450"/>
                </a:lnTo>
                <a:close/>
              </a:path>
              <a:path w="40004" h="59055">
                <a:moveTo>
                  <a:pt x="32541" y="21183"/>
                </a:moveTo>
                <a:lnTo>
                  <a:pt x="22352" y="21183"/>
                </a:lnTo>
                <a:lnTo>
                  <a:pt x="24384" y="21628"/>
                </a:lnTo>
                <a:lnTo>
                  <a:pt x="27749" y="23406"/>
                </a:lnTo>
                <a:lnTo>
                  <a:pt x="33140" y="39954"/>
                </a:lnTo>
                <a:lnTo>
                  <a:pt x="33007" y="41020"/>
                </a:lnTo>
                <a:lnTo>
                  <a:pt x="22694" y="53009"/>
                </a:lnTo>
                <a:lnTo>
                  <a:pt x="32556" y="53009"/>
                </a:lnTo>
                <a:lnTo>
                  <a:pt x="32829" y="52450"/>
                </a:lnTo>
                <a:lnTo>
                  <a:pt x="39916" y="52450"/>
                </a:lnTo>
                <a:lnTo>
                  <a:pt x="39916" y="21666"/>
                </a:lnTo>
                <a:lnTo>
                  <a:pt x="32829" y="21666"/>
                </a:lnTo>
                <a:lnTo>
                  <a:pt x="32541" y="21183"/>
                </a:lnTo>
                <a:close/>
              </a:path>
              <a:path w="40004" h="59055">
                <a:moveTo>
                  <a:pt x="39916" y="0"/>
                </a:moveTo>
                <a:lnTo>
                  <a:pt x="32994" y="0"/>
                </a:lnTo>
                <a:lnTo>
                  <a:pt x="32994" y="21666"/>
                </a:lnTo>
                <a:lnTo>
                  <a:pt x="39916" y="21666"/>
                </a:lnTo>
                <a:lnTo>
                  <a:pt x="39916" y="0"/>
                </a:lnTo>
                <a:close/>
              </a:path>
            </a:pathLst>
          </a:custGeom>
          <a:solidFill>
            <a:srgbClr val="FFFFFF"/>
          </a:solidFill>
        </p:spPr>
        <p:txBody>
          <a:bodyPr wrap="square" lIns="0" tIns="0" rIns="0" bIns="0" rtlCol="0"/>
          <a:lstStyle/>
          <a:p>
            <a:endParaRPr/>
          </a:p>
        </p:txBody>
      </p:sp>
      <p:sp>
        <p:nvSpPr>
          <p:cNvPr id="10" name="object 10"/>
          <p:cNvSpPr txBox="1"/>
          <p:nvPr/>
        </p:nvSpPr>
        <p:spPr>
          <a:xfrm>
            <a:off x="2015539" y="1357108"/>
            <a:ext cx="3562350" cy="1341755"/>
          </a:xfrm>
          <a:prstGeom prst="rect">
            <a:avLst/>
          </a:prstGeom>
        </p:spPr>
        <p:txBody>
          <a:bodyPr vert="horz" wrap="square" lIns="0" tIns="0" rIns="0" bIns="0" rtlCol="0">
            <a:spAutoFit/>
          </a:bodyPr>
          <a:lstStyle/>
          <a:p>
            <a:pPr marL="12700" marR="146050">
              <a:lnSpc>
                <a:spcPts val="1600"/>
              </a:lnSpc>
            </a:pPr>
            <a:r>
              <a:rPr sz="1400" spc="-45" dirty="0">
                <a:solidFill>
                  <a:srgbClr val="E2E3E4"/>
                </a:solidFill>
                <a:latin typeface="Arial"/>
                <a:cs typeface="Arial"/>
              </a:rPr>
              <a:t>The</a:t>
            </a:r>
            <a:r>
              <a:rPr sz="1400" spc="-95" dirty="0">
                <a:solidFill>
                  <a:srgbClr val="E2E3E4"/>
                </a:solidFill>
                <a:latin typeface="Arial"/>
                <a:cs typeface="Arial"/>
              </a:rPr>
              <a:t> </a:t>
            </a:r>
            <a:r>
              <a:rPr sz="1400" spc="-5" dirty="0">
                <a:solidFill>
                  <a:srgbClr val="D71920"/>
                </a:solidFill>
                <a:latin typeface="Arial"/>
                <a:cs typeface="Arial"/>
              </a:rPr>
              <a:t>ion</a:t>
            </a:r>
            <a:r>
              <a:rPr sz="1400" spc="-95" dirty="0">
                <a:solidFill>
                  <a:srgbClr val="D71920"/>
                </a:solidFill>
                <a:latin typeface="Arial"/>
                <a:cs typeface="Arial"/>
              </a:rPr>
              <a:t> </a:t>
            </a:r>
            <a:r>
              <a:rPr sz="1400" spc="-80" dirty="0">
                <a:solidFill>
                  <a:srgbClr val="E2E3E4"/>
                </a:solidFill>
                <a:latin typeface="Arial"/>
                <a:cs typeface="Arial"/>
              </a:rPr>
              <a:t>–</a:t>
            </a:r>
            <a:r>
              <a:rPr sz="1400" spc="-95" dirty="0">
                <a:solidFill>
                  <a:srgbClr val="E2E3E4"/>
                </a:solidFill>
                <a:latin typeface="Arial"/>
                <a:cs typeface="Arial"/>
              </a:rPr>
              <a:t> </a:t>
            </a:r>
            <a:r>
              <a:rPr sz="1400" spc="-40" dirty="0">
                <a:solidFill>
                  <a:srgbClr val="E2E3E4"/>
                </a:solidFill>
                <a:latin typeface="Arial"/>
                <a:cs typeface="Arial"/>
              </a:rPr>
              <a:t>remove</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30" dirty="0">
                <a:solidFill>
                  <a:srgbClr val="E2E3E4"/>
                </a:solidFill>
                <a:latin typeface="Arial"/>
                <a:cs typeface="Arial"/>
              </a:rPr>
              <a:t>negative</a:t>
            </a:r>
            <a:r>
              <a:rPr sz="1400" spc="-95" dirty="0">
                <a:solidFill>
                  <a:srgbClr val="E2E3E4"/>
                </a:solidFill>
                <a:latin typeface="Arial"/>
                <a:cs typeface="Arial"/>
              </a:rPr>
              <a:t> </a:t>
            </a:r>
            <a:r>
              <a:rPr sz="1400" spc="5" dirty="0">
                <a:solidFill>
                  <a:srgbClr val="E2E3E4"/>
                </a:solidFill>
                <a:latin typeface="Arial"/>
                <a:cs typeface="Arial"/>
              </a:rPr>
              <a:t>or</a:t>
            </a:r>
            <a:r>
              <a:rPr sz="1400" spc="-95" dirty="0">
                <a:solidFill>
                  <a:srgbClr val="E2E3E4"/>
                </a:solidFill>
                <a:latin typeface="Arial"/>
                <a:cs typeface="Arial"/>
              </a:rPr>
              <a:t> </a:t>
            </a:r>
            <a:r>
              <a:rPr sz="1400" spc="10" dirty="0">
                <a:solidFill>
                  <a:srgbClr val="E2E3E4"/>
                </a:solidFill>
                <a:latin typeface="Arial"/>
                <a:cs typeface="Arial"/>
              </a:rPr>
              <a:t>add</a:t>
            </a:r>
            <a:r>
              <a:rPr sz="1400" spc="-95" dirty="0">
                <a:solidFill>
                  <a:srgbClr val="E2E3E4"/>
                </a:solidFill>
                <a:latin typeface="Arial"/>
                <a:cs typeface="Arial"/>
              </a:rPr>
              <a:t> </a:t>
            </a:r>
            <a:r>
              <a:rPr sz="1400" spc="-55" dirty="0">
                <a:solidFill>
                  <a:srgbClr val="E2E3E4"/>
                </a:solidFill>
                <a:latin typeface="Arial"/>
                <a:cs typeface="Arial"/>
              </a:rPr>
              <a:t>a</a:t>
            </a:r>
            <a:r>
              <a:rPr sz="1400" spc="-95" dirty="0">
                <a:solidFill>
                  <a:srgbClr val="E2E3E4"/>
                </a:solidFill>
                <a:latin typeface="Arial"/>
                <a:cs typeface="Arial"/>
              </a:rPr>
              <a:t> </a:t>
            </a:r>
            <a:r>
              <a:rPr sz="1400" spc="-25" dirty="0">
                <a:solidFill>
                  <a:srgbClr val="E2E3E4"/>
                </a:solidFill>
                <a:latin typeface="Arial"/>
                <a:cs typeface="Arial"/>
              </a:rPr>
              <a:t>positive  </a:t>
            </a:r>
            <a:r>
              <a:rPr sz="1400" spc="-20" dirty="0">
                <a:solidFill>
                  <a:srgbClr val="E2E3E4"/>
                </a:solidFill>
                <a:latin typeface="Arial"/>
                <a:cs typeface="Arial"/>
              </a:rPr>
              <a:t>and </a:t>
            </a:r>
            <a:r>
              <a:rPr sz="1400" spc="30" dirty="0">
                <a:solidFill>
                  <a:srgbClr val="E2E3E4"/>
                </a:solidFill>
                <a:latin typeface="Arial"/>
                <a:cs typeface="Arial"/>
              </a:rPr>
              <a:t>it</a:t>
            </a:r>
            <a:r>
              <a:rPr sz="1400" spc="-280" dirty="0">
                <a:solidFill>
                  <a:srgbClr val="E2E3E4"/>
                </a:solidFill>
                <a:latin typeface="Arial"/>
                <a:cs typeface="Arial"/>
              </a:rPr>
              <a:t> </a:t>
            </a:r>
            <a:r>
              <a:rPr sz="1400" spc="-30" dirty="0">
                <a:solidFill>
                  <a:srgbClr val="E2E3E4"/>
                </a:solidFill>
                <a:latin typeface="Arial"/>
                <a:cs typeface="Arial"/>
              </a:rPr>
              <a:t>becomes </a:t>
            </a:r>
            <a:r>
              <a:rPr sz="1400" spc="-35" dirty="0">
                <a:solidFill>
                  <a:srgbClr val="E2E3E4"/>
                </a:solidFill>
                <a:latin typeface="Arial"/>
                <a:cs typeface="Arial"/>
              </a:rPr>
              <a:t>energised.</a:t>
            </a:r>
            <a:endParaRPr sz="1400">
              <a:latin typeface="Arial"/>
              <a:cs typeface="Arial"/>
            </a:endParaRPr>
          </a:p>
          <a:p>
            <a:pPr marL="12700">
              <a:lnSpc>
                <a:spcPct val="100000"/>
              </a:lnSpc>
              <a:spcBef>
                <a:spcPts val="1010"/>
              </a:spcBef>
            </a:pPr>
            <a:r>
              <a:rPr sz="1400" spc="-45" dirty="0">
                <a:solidFill>
                  <a:srgbClr val="E2E3E4"/>
                </a:solidFill>
                <a:latin typeface="Arial"/>
                <a:cs typeface="Arial"/>
              </a:rPr>
              <a:t>The</a:t>
            </a:r>
            <a:r>
              <a:rPr sz="1400" spc="-90" dirty="0">
                <a:solidFill>
                  <a:srgbClr val="E2E3E4"/>
                </a:solidFill>
                <a:latin typeface="Arial"/>
                <a:cs typeface="Arial"/>
              </a:rPr>
              <a:t> </a:t>
            </a:r>
            <a:r>
              <a:rPr sz="1400" spc="-30" dirty="0">
                <a:solidFill>
                  <a:srgbClr val="D71920"/>
                </a:solidFill>
                <a:latin typeface="Arial"/>
                <a:cs typeface="Arial"/>
              </a:rPr>
              <a:t>ion</a:t>
            </a:r>
            <a:r>
              <a:rPr sz="1400" spc="-30" dirty="0">
                <a:solidFill>
                  <a:srgbClr val="E2E3E4"/>
                </a:solidFill>
                <a:latin typeface="Arial"/>
                <a:cs typeface="Arial"/>
              </a:rPr>
              <a:t>osphere</a:t>
            </a:r>
            <a:r>
              <a:rPr sz="1400" spc="-90" dirty="0">
                <a:solidFill>
                  <a:srgbClr val="E2E3E4"/>
                </a:solidFill>
                <a:latin typeface="Arial"/>
                <a:cs typeface="Arial"/>
              </a:rPr>
              <a:t> </a:t>
            </a:r>
            <a:r>
              <a:rPr sz="1400" spc="-80" dirty="0">
                <a:solidFill>
                  <a:srgbClr val="E2E3E4"/>
                </a:solidFill>
                <a:latin typeface="Arial"/>
                <a:cs typeface="Arial"/>
              </a:rPr>
              <a:t>–</a:t>
            </a:r>
            <a:r>
              <a:rPr sz="1400" spc="-90" dirty="0">
                <a:solidFill>
                  <a:srgbClr val="E2E3E4"/>
                </a:solidFill>
                <a:latin typeface="Arial"/>
                <a:cs typeface="Arial"/>
              </a:rPr>
              <a:t> </a:t>
            </a:r>
            <a:r>
              <a:rPr sz="1400" spc="20" dirty="0">
                <a:solidFill>
                  <a:srgbClr val="E2E3E4"/>
                </a:solidFill>
                <a:latin typeface="Arial"/>
                <a:cs typeface="Arial"/>
              </a:rPr>
              <a:t>big</a:t>
            </a:r>
            <a:r>
              <a:rPr sz="1400" spc="-90" dirty="0">
                <a:solidFill>
                  <a:srgbClr val="E2E3E4"/>
                </a:solidFill>
                <a:latin typeface="Arial"/>
                <a:cs typeface="Arial"/>
              </a:rPr>
              <a:t> </a:t>
            </a:r>
            <a:r>
              <a:rPr sz="1400" spc="-10" dirty="0">
                <a:solidFill>
                  <a:srgbClr val="E2E3E4"/>
                </a:solidFill>
                <a:latin typeface="Arial"/>
                <a:cs typeface="Arial"/>
              </a:rPr>
              <a:t>picture</a:t>
            </a:r>
            <a:r>
              <a:rPr sz="1400" spc="-90" dirty="0">
                <a:solidFill>
                  <a:srgbClr val="E2E3E4"/>
                </a:solidFill>
                <a:latin typeface="Arial"/>
                <a:cs typeface="Arial"/>
              </a:rPr>
              <a:t> </a:t>
            </a:r>
            <a:r>
              <a:rPr sz="1400" spc="-45" dirty="0">
                <a:solidFill>
                  <a:srgbClr val="E2E3E4"/>
                </a:solidFill>
                <a:latin typeface="Arial"/>
                <a:cs typeface="Arial"/>
              </a:rPr>
              <a:t>vis</a:t>
            </a:r>
            <a:r>
              <a:rPr sz="1400" spc="-45" dirty="0">
                <a:solidFill>
                  <a:srgbClr val="D71920"/>
                </a:solidFill>
                <a:latin typeface="Arial"/>
                <a:cs typeface="Arial"/>
              </a:rPr>
              <a:t>ion</a:t>
            </a:r>
            <a:r>
              <a:rPr sz="1400" spc="-90" dirty="0">
                <a:solidFill>
                  <a:srgbClr val="D71920"/>
                </a:solidFill>
                <a:latin typeface="Arial"/>
                <a:cs typeface="Arial"/>
              </a:rPr>
              <a:t> </a:t>
            </a:r>
            <a:r>
              <a:rPr sz="1400" spc="-20" dirty="0">
                <a:solidFill>
                  <a:srgbClr val="E2E3E4"/>
                </a:solidFill>
                <a:latin typeface="Arial"/>
                <a:cs typeface="Arial"/>
              </a:rPr>
              <a:t>and</a:t>
            </a:r>
            <a:r>
              <a:rPr sz="1400" spc="-95" dirty="0">
                <a:solidFill>
                  <a:srgbClr val="E2E3E4"/>
                </a:solidFill>
                <a:latin typeface="Arial"/>
                <a:cs typeface="Arial"/>
              </a:rPr>
              <a:t> </a:t>
            </a:r>
            <a:r>
              <a:rPr sz="1400" spc="-50" dirty="0">
                <a:solidFill>
                  <a:srgbClr val="E2E3E4"/>
                </a:solidFill>
                <a:latin typeface="Arial"/>
                <a:cs typeface="Arial"/>
              </a:rPr>
              <a:t>energy.</a:t>
            </a:r>
            <a:endParaRPr sz="1400">
              <a:latin typeface="Arial"/>
              <a:cs typeface="Arial"/>
            </a:endParaRPr>
          </a:p>
          <a:p>
            <a:pPr marL="12700" marR="135255">
              <a:lnSpc>
                <a:spcPts val="1600"/>
              </a:lnSpc>
              <a:spcBef>
                <a:spcPts val="1170"/>
              </a:spcBef>
            </a:pPr>
            <a:r>
              <a:rPr sz="1400" spc="-40" dirty="0">
                <a:solidFill>
                  <a:srgbClr val="E2E3E4"/>
                </a:solidFill>
                <a:latin typeface="Arial"/>
                <a:cs typeface="Arial"/>
              </a:rPr>
              <a:t>We </a:t>
            </a:r>
            <a:r>
              <a:rPr sz="1400" spc="-70" dirty="0">
                <a:solidFill>
                  <a:srgbClr val="E2E3E4"/>
                </a:solidFill>
                <a:latin typeface="Arial"/>
                <a:cs typeface="Arial"/>
              </a:rPr>
              <a:t>harness </a:t>
            </a:r>
            <a:r>
              <a:rPr sz="1400" dirty="0">
                <a:solidFill>
                  <a:srgbClr val="E2E3E4"/>
                </a:solidFill>
                <a:latin typeface="Arial"/>
                <a:cs typeface="Arial"/>
              </a:rPr>
              <a:t>the </a:t>
            </a:r>
            <a:r>
              <a:rPr sz="1400" spc="-15" dirty="0">
                <a:solidFill>
                  <a:srgbClr val="E2E3E4"/>
                </a:solidFill>
                <a:latin typeface="Arial"/>
                <a:cs typeface="Arial"/>
              </a:rPr>
              <a:t>power </a:t>
            </a:r>
            <a:r>
              <a:rPr sz="1400" spc="10" dirty="0">
                <a:solidFill>
                  <a:srgbClr val="E2E3E4"/>
                </a:solidFill>
                <a:latin typeface="Arial"/>
                <a:cs typeface="Arial"/>
              </a:rPr>
              <a:t>of </a:t>
            </a:r>
            <a:r>
              <a:rPr sz="1400" spc="-10" dirty="0">
                <a:solidFill>
                  <a:srgbClr val="E2E3E4"/>
                </a:solidFill>
                <a:latin typeface="Arial"/>
                <a:cs typeface="Arial"/>
              </a:rPr>
              <a:t>that </a:t>
            </a:r>
            <a:r>
              <a:rPr sz="1400" spc="-35" dirty="0">
                <a:solidFill>
                  <a:srgbClr val="E2E3E4"/>
                </a:solidFill>
                <a:latin typeface="Arial"/>
                <a:cs typeface="Arial"/>
              </a:rPr>
              <a:t>energy  </a:t>
            </a:r>
            <a:r>
              <a:rPr sz="1400" spc="-45" dirty="0">
                <a:solidFill>
                  <a:srgbClr val="E2E3E4"/>
                </a:solidFill>
                <a:latin typeface="Arial"/>
                <a:cs typeface="Arial"/>
              </a:rPr>
              <a:t>convers</a:t>
            </a:r>
            <a:r>
              <a:rPr sz="1400" spc="-45" dirty="0">
                <a:solidFill>
                  <a:srgbClr val="D71920"/>
                </a:solidFill>
                <a:latin typeface="Arial"/>
                <a:cs typeface="Arial"/>
              </a:rPr>
              <a:t>ion </a:t>
            </a:r>
            <a:r>
              <a:rPr sz="1400" spc="-20" dirty="0">
                <a:solidFill>
                  <a:srgbClr val="E2E3E4"/>
                </a:solidFill>
                <a:latin typeface="Arial"/>
                <a:cs typeface="Arial"/>
              </a:rPr>
              <a:t>and </a:t>
            </a:r>
            <a:r>
              <a:rPr sz="1400" spc="-40" dirty="0">
                <a:solidFill>
                  <a:srgbClr val="E2E3E4"/>
                </a:solidFill>
                <a:latin typeface="Arial"/>
                <a:cs typeface="Arial"/>
              </a:rPr>
              <a:t>create </a:t>
            </a:r>
            <a:r>
              <a:rPr sz="1400" spc="-20" dirty="0">
                <a:solidFill>
                  <a:srgbClr val="E2E3E4"/>
                </a:solidFill>
                <a:latin typeface="Arial"/>
                <a:cs typeface="Arial"/>
              </a:rPr>
              <a:t>something</a:t>
            </a:r>
            <a:r>
              <a:rPr sz="1400" spc="-290" dirty="0">
                <a:solidFill>
                  <a:srgbClr val="E2E3E4"/>
                </a:solidFill>
                <a:latin typeface="Arial"/>
                <a:cs typeface="Arial"/>
              </a:rPr>
              <a:t> </a:t>
            </a:r>
            <a:r>
              <a:rPr sz="1400" spc="-50" dirty="0">
                <a:solidFill>
                  <a:srgbClr val="E2E3E4"/>
                </a:solidFill>
                <a:latin typeface="Arial"/>
                <a:cs typeface="Arial"/>
              </a:rPr>
              <a:t>spectacular.</a:t>
            </a:r>
            <a:endParaRPr sz="1400">
              <a:latin typeface="Arial"/>
              <a:cs typeface="Arial"/>
            </a:endParaRPr>
          </a:p>
        </p:txBody>
      </p:sp>
      <p:sp>
        <p:nvSpPr>
          <p:cNvPr id="11" name="object 11"/>
          <p:cNvSpPr/>
          <p:nvPr/>
        </p:nvSpPr>
        <p:spPr>
          <a:xfrm>
            <a:off x="2028239" y="2911692"/>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2" name="object 12"/>
          <p:cNvSpPr/>
          <p:nvPr/>
        </p:nvSpPr>
        <p:spPr>
          <a:xfrm>
            <a:off x="2028239" y="3628854"/>
            <a:ext cx="3575685" cy="0"/>
          </a:xfrm>
          <a:custGeom>
            <a:avLst/>
            <a:gdLst/>
            <a:ahLst/>
            <a:cxnLst/>
            <a:rect l="l" t="t" r="r" b="b"/>
            <a:pathLst>
              <a:path w="3575685">
                <a:moveTo>
                  <a:pt x="0" y="0"/>
                </a:moveTo>
                <a:lnTo>
                  <a:pt x="3575583" y="0"/>
                </a:lnTo>
              </a:path>
            </a:pathLst>
          </a:custGeom>
          <a:ln w="6350">
            <a:solidFill>
              <a:srgbClr val="C9CACC"/>
            </a:solidFill>
          </a:ln>
        </p:spPr>
        <p:txBody>
          <a:bodyPr wrap="square" lIns="0" tIns="0" rIns="0" bIns="0" rtlCol="0"/>
          <a:lstStyle/>
          <a:p>
            <a:endParaRPr/>
          </a:p>
        </p:txBody>
      </p:sp>
      <p:sp>
        <p:nvSpPr>
          <p:cNvPr id="13" name="object 13"/>
          <p:cNvSpPr txBox="1"/>
          <p:nvPr/>
        </p:nvSpPr>
        <p:spPr>
          <a:xfrm>
            <a:off x="936442" y="3093550"/>
            <a:ext cx="1511300" cy="367030"/>
          </a:xfrm>
          <a:prstGeom prst="rect">
            <a:avLst/>
          </a:prstGeom>
        </p:spPr>
        <p:txBody>
          <a:bodyPr vert="horz" wrap="square" lIns="0" tIns="0" rIns="0" bIns="0" rtlCol="0">
            <a:spAutoFit/>
          </a:bodyPr>
          <a:lstStyle/>
          <a:p>
            <a:pPr marL="12700">
              <a:lnSpc>
                <a:spcPct val="100000"/>
              </a:lnSpc>
              <a:tabLst>
                <a:tab pos="1091565" algn="l"/>
              </a:tabLst>
            </a:pPr>
            <a:r>
              <a:rPr sz="2300" spc="-125" dirty="0">
                <a:solidFill>
                  <a:srgbClr val="E2E3E4"/>
                </a:solidFill>
                <a:latin typeface="Cambria"/>
                <a:cs typeface="Cambria"/>
              </a:rPr>
              <a:t>W</a:t>
            </a:r>
            <a:r>
              <a:rPr sz="2300" spc="15" dirty="0">
                <a:solidFill>
                  <a:srgbClr val="E2E3E4"/>
                </a:solidFill>
                <a:latin typeface="Cambria"/>
                <a:cs typeface="Cambria"/>
              </a:rPr>
              <a:t>e</a:t>
            </a:r>
            <a:r>
              <a:rPr sz="2300" spc="-70" dirty="0">
                <a:solidFill>
                  <a:srgbClr val="E2E3E4"/>
                </a:solidFill>
                <a:latin typeface="Cambria"/>
                <a:cs typeface="Cambria"/>
              </a:rPr>
              <a:t> </a:t>
            </a:r>
            <a:r>
              <a:rPr sz="2300" spc="-10" dirty="0">
                <a:solidFill>
                  <a:srgbClr val="E2E3E4"/>
                </a:solidFill>
                <a:latin typeface="Cambria"/>
                <a:cs typeface="Cambria"/>
              </a:rPr>
              <a:t>a</a:t>
            </a:r>
            <a:r>
              <a:rPr sz="2300" spc="-195" dirty="0">
                <a:solidFill>
                  <a:srgbClr val="E2E3E4"/>
                </a:solidFill>
                <a:latin typeface="Cambria"/>
                <a:cs typeface="Cambria"/>
              </a:rPr>
              <a:t>r</a:t>
            </a:r>
            <a:r>
              <a:rPr sz="2300" spc="-30" dirty="0">
                <a:solidFill>
                  <a:srgbClr val="E2E3E4"/>
                </a:solidFill>
                <a:latin typeface="Cambria"/>
                <a:cs typeface="Cambria"/>
              </a:rPr>
              <a:t>e</a:t>
            </a:r>
            <a:r>
              <a:rPr sz="2300" spc="-85" dirty="0">
                <a:solidFill>
                  <a:srgbClr val="E2E3E4"/>
                </a:solidFill>
                <a:latin typeface="Cambria"/>
                <a:cs typeface="Cambria"/>
              </a:rPr>
              <a:t>:</a:t>
            </a:r>
            <a:r>
              <a:rPr sz="2300" dirty="0">
                <a:solidFill>
                  <a:srgbClr val="E2E3E4"/>
                </a:solidFill>
                <a:latin typeface="Cambria"/>
                <a:cs typeface="Cambria"/>
              </a:rPr>
              <a:t>	</a:t>
            </a:r>
            <a:r>
              <a:rPr sz="2300" spc="-65" dirty="0">
                <a:solidFill>
                  <a:srgbClr val="D71920"/>
                </a:solidFill>
                <a:latin typeface="Cambria"/>
                <a:cs typeface="Cambria"/>
              </a:rPr>
              <a:t>I</a:t>
            </a:r>
            <a:r>
              <a:rPr sz="2300" spc="-45" dirty="0">
                <a:solidFill>
                  <a:srgbClr val="D71920"/>
                </a:solidFill>
                <a:latin typeface="Cambria"/>
                <a:cs typeface="Cambria"/>
              </a:rPr>
              <a:t>o</a:t>
            </a:r>
            <a:r>
              <a:rPr sz="2300" spc="55" dirty="0">
                <a:solidFill>
                  <a:srgbClr val="D71920"/>
                </a:solidFill>
                <a:latin typeface="Cambria"/>
                <a:cs typeface="Cambria"/>
              </a:rPr>
              <a:t>n</a:t>
            </a:r>
            <a:endParaRPr sz="2300">
              <a:latin typeface="Cambria"/>
              <a:cs typeface="Cambria"/>
            </a:endParaRPr>
          </a:p>
        </p:txBody>
      </p:sp>
      <p:sp>
        <p:nvSpPr>
          <p:cNvPr id="14" name="object 14"/>
          <p:cNvSpPr txBox="1">
            <a:spLocks noGrp="1"/>
          </p:cNvSpPr>
          <p:nvPr>
            <p:ph type="ftr" sz="quarter" idx="5"/>
          </p:nvPr>
        </p:nvSpPr>
        <p:spPr>
          <a:prstGeom prst="rect">
            <a:avLst/>
          </a:prstGeom>
        </p:spPr>
        <p:txBody>
          <a:bodyPr vert="horz" wrap="square" lIns="0" tIns="12700" rIns="0" bIns="0" rtlCol="0">
            <a:spAutoFit/>
          </a:bodyPr>
          <a:lstStyle/>
          <a:p>
            <a:pPr marL="12700">
              <a:lnSpc>
                <a:spcPct val="100000"/>
              </a:lnSpc>
              <a:spcBef>
                <a:spcPts val="100"/>
              </a:spcBef>
            </a:pPr>
            <a:r>
              <a:rPr spc="-35" dirty="0"/>
              <a:t>&gt;</a:t>
            </a:r>
            <a:r>
              <a:rPr spc="-75" dirty="0"/>
              <a:t> </a:t>
            </a:r>
            <a:r>
              <a:rPr dirty="0"/>
              <a:t>dais.com.au</a:t>
            </a:r>
          </a:p>
        </p:txBody>
      </p:sp>
      <p:sp>
        <p:nvSpPr>
          <p:cNvPr id="15" name="object 15"/>
          <p:cNvSpPr txBox="1">
            <a:spLocks noGrp="1"/>
          </p:cNvSpPr>
          <p:nvPr>
            <p:ph type="dt" sz="half" idx="6"/>
          </p:nvPr>
        </p:nvSpPr>
        <p:spPr>
          <a:prstGeom prst="rect">
            <a:avLst/>
          </a:prstGeom>
        </p:spPr>
        <p:txBody>
          <a:bodyPr vert="horz" wrap="square" lIns="0" tIns="12700" rIns="0" bIns="0" rtlCol="0">
            <a:spAutoFit/>
          </a:bodyPr>
          <a:lstStyle/>
          <a:p>
            <a:pPr marL="12700">
              <a:lnSpc>
                <a:spcPct val="100000"/>
              </a:lnSpc>
              <a:spcBef>
                <a:spcPts val="100"/>
              </a:spcBef>
            </a:pPr>
            <a:r>
              <a:rPr spc="-30" dirty="0"/>
              <a:t>© </a:t>
            </a:r>
            <a:r>
              <a:rPr spc="-15" dirty="0"/>
              <a:t>All </a:t>
            </a:r>
            <a:r>
              <a:rPr spc="-25" dirty="0"/>
              <a:t>materials </a:t>
            </a:r>
            <a:r>
              <a:rPr spc="-15" dirty="0"/>
              <a:t>provided </a:t>
            </a:r>
            <a:r>
              <a:rPr spc="-20" dirty="0"/>
              <a:t>are </a:t>
            </a:r>
            <a:r>
              <a:rPr spc="-25" dirty="0"/>
              <a:t>commercial </a:t>
            </a:r>
            <a:r>
              <a:rPr spc="-20" dirty="0"/>
              <a:t>and </a:t>
            </a:r>
            <a:r>
              <a:rPr spc="-30" dirty="0"/>
              <a:t>in </a:t>
            </a:r>
            <a:r>
              <a:rPr spc="-20" dirty="0"/>
              <a:t>confidence. </a:t>
            </a:r>
            <a:r>
              <a:rPr spc="-15" dirty="0"/>
              <a:t>All </a:t>
            </a:r>
            <a:r>
              <a:rPr spc="-25" dirty="0"/>
              <a:t>rights </a:t>
            </a:r>
            <a:r>
              <a:rPr spc="-20" dirty="0"/>
              <a:t>reserved </a:t>
            </a:r>
            <a:r>
              <a:rPr spc="-5" dirty="0"/>
              <a:t>DAIS </a:t>
            </a:r>
            <a:r>
              <a:rPr spc="-15" dirty="0"/>
              <a:t>Studio </a:t>
            </a:r>
            <a:r>
              <a:rPr spc="-5" dirty="0"/>
              <a:t>Pty</a:t>
            </a:r>
            <a:r>
              <a:rPr spc="30" dirty="0"/>
              <a:t> </a:t>
            </a:r>
            <a:r>
              <a:rPr spc="-15" dirty="0"/>
              <a:t>Ltd.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TotalTime>
  <Words>9958</Words>
  <Application>Microsoft Office PowerPoint</Application>
  <PresentationFormat>Custom</PresentationFormat>
  <Paragraphs>2398</Paragraphs>
  <Slides>197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197</vt:i4>
      </vt:variant>
    </vt:vector>
  </HeadingPairs>
  <TitlesOfParts>
    <vt:vector size="210" baseType="lpstr">
      <vt:lpstr>Arial</vt:lpstr>
      <vt:lpstr>Bookman Old Style</vt:lpstr>
      <vt:lpstr>Calibri</vt:lpstr>
      <vt:lpstr>Cambria</vt:lpstr>
      <vt:lpstr>Century</vt:lpstr>
      <vt:lpstr>Gill Sans MT</vt:lpstr>
      <vt:lpstr>Lucida Sans</vt:lpstr>
      <vt:lpstr>Lucida Sans Unicode</vt:lpstr>
      <vt:lpstr>Palatino Linotype</vt:lpstr>
      <vt:lpstr>Tahoma</vt:lpstr>
      <vt:lpstr>Times New Roman</vt:lpstr>
      <vt:lpstr>Trebuchet MS</vt:lpstr>
      <vt:lpstr>Office Theme</vt:lpstr>
      <vt:lpstr>PowerPoint Presentation</vt:lpstr>
      <vt:lpstr>brand culture 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what makes us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word/concept</vt:lpstr>
      <vt:lpstr>common  word/concept</vt:lpstr>
      <vt:lpstr>common  word/concept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ionos</vt:lpstr>
      <vt:lpstr>ionos</vt:lpstr>
      <vt:lpstr>ionos</vt:lpstr>
      <vt:lpstr>ionos</vt:lpstr>
      <vt:lpstr>PowerPoint Presentation</vt:lpstr>
      <vt:lpstr>PowerPoint Presentation</vt:lpstr>
      <vt:lpstr>PowerPoint Presentation</vt:lpstr>
      <vt:lpstr>Invest</vt:lpstr>
      <vt:lpstr>Invest</vt:lpstr>
      <vt:lpstr>Invest</vt:lpstr>
      <vt:lpstr>PowerPoint Presentation</vt:lpstr>
      <vt:lpstr>PowerPoint Presentation</vt:lpstr>
      <vt:lpstr>PowerPoint Presentation</vt:lpstr>
      <vt:lpstr>PowerPoint Presentation</vt:lpstr>
      <vt:lpstr>ION Opportunity System</vt:lpstr>
      <vt:lpstr>PowerPoint Presentation</vt:lpstr>
      <vt:lpstr>IIOONN</vt:lpstr>
      <vt:lpstr>PowerPoint Presentation</vt:lpstr>
      <vt:lpstr>Ionos</vt:lpstr>
      <vt:lpstr>Ionos</vt:lpstr>
      <vt:lpstr>Ionos</vt:lpstr>
      <vt:lpstr>Ionos</vt:lpstr>
      <vt:lpstr>Ionos</vt:lpstr>
      <vt:lpstr>Ionos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 Opportunity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energising opportunities</vt:lpstr>
      <vt:lpstr>energising opportunities</vt:lpstr>
      <vt:lpstr>energising opportunities</vt:lpstr>
      <vt:lpstr>pportunities</vt:lpstr>
      <vt:lpstr>pportunities</vt:lpstr>
      <vt:lpstr>pportunities</vt:lpstr>
      <vt:lpstr>pportunities</vt:lpstr>
      <vt:lpstr>PowerPoint Presentation</vt:lpstr>
      <vt:lpstr>strategy</vt:lpstr>
      <vt:lpstr>strategy</vt:lpstr>
      <vt:lpstr>strategy</vt:lpstr>
      <vt:lpstr>strategy</vt:lpstr>
      <vt:lpstr>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Coetzee</dc:creator>
  <cp:lastModifiedBy>Craig Coetzee</cp:lastModifiedBy>
  <cp:revision>1</cp:revision>
  <dcterms:created xsi:type="dcterms:W3CDTF">2017-02-23T12:56:31Z</dcterms:created>
  <dcterms:modified xsi:type="dcterms:W3CDTF">2017-02-23T03:09:47Z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2016-02-25T00:00:00Z</vt:filetime>
  </property>
  <property fmtid="{D5CDD505-2E9C-101B-9397-08002B2CF9AE}" pid="3" name="Creator">
    <vt:lpwstr>Adobe InDesign CC 2014 (Macintosh)</vt:lpwstr>
  </property>
  <property fmtid="{D5CDD505-2E9C-101B-9397-08002B2CF9AE}" pid="4" name="LastSaved">
    <vt:filetime>2017-02-23T00:00:00Z</vt:filetime>
  </property>
</Properties>
</file>