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4112" r:id="rId1"/>
  </p:sldMasterIdLst>
  <p:notesMasterIdLst>
    <p:notesMasterId r:id="rId8"/>
  </p:notesMasterIdLst>
  <p:sldIdLst>
    <p:sldId id="303" r:id="rId2"/>
    <p:sldId id="304" r:id="rId3"/>
    <p:sldId id="294" r:id="rId4"/>
    <p:sldId id="290" r:id="rId5"/>
    <p:sldId id="291" r:id="rId6"/>
    <p:sldId id="295" r:id="rId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clrMode="gray" hiddenSlides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39557"/>
    <a:srgbClr val="E0EC63"/>
    <a:srgbClr val="E098A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14" autoAdjust="0"/>
    <p:restoredTop sz="96949" autoAdjust="0"/>
  </p:normalViewPr>
  <p:slideViewPr>
    <p:cSldViewPr snapToGrid="0" snapToObjects="1">
      <p:cViewPr varScale="1">
        <p:scale>
          <a:sx n="70" d="100"/>
          <a:sy n="70" d="100"/>
        </p:scale>
        <p:origin x="738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Book1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val>
            <c:numRef>
              <c:f>Sheet1!$B$2:$B$15</c:f>
              <c:numCache>
                <c:formatCode>General</c:formatCode>
                <c:ptCount val="14"/>
                <c:pt idx="0">
                  <c:v>3</c:v>
                </c:pt>
                <c:pt idx="1">
                  <c:v>6</c:v>
                </c:pt>
                <c:pt idx="2">
                  <c:v>3</c:v>
                </c:pt>
                <c:pt idx="3">
                  <c:v>2</c:v>
                </c:pt>
                <c:pt idx="5">
                  <c:v>8</c:v>
                </c:pt>
                <c:pt idx="6">
                  <c:v>12</c:v>
                </c:pt>
                <c:pt idx="7">
                  <c:v>15</c:v>
                </c:pt>
                <c:pt idx="8">
                  <c:v>2</c:v>
                </c:pt>
                <c:pt idx="10">
                  <c:v>1</c:v>
                </c:pt>
                <c:pt idx="11">
                  <c:v>3</c:v>
                </c:pt>
                <c:pt idx="12">
                  <c:v>20</c:v>
                </c:pt>
                <c:pt idx="13">
                  <c:v>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5033-4FD7-BD2A-ACDA8BE0727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409008136"/>
        <c:axId val="409008528"/>
      </c:barChart>
      <c:catAx>
        <c:axId val="4090081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09008528"/>
        <c:crosses val="autoZero"/>
        <c:auto val="1"/>
        <c:lblAlgn val="ctr"/>
        <c:lblOffset val="100"/>
        <c:noMultiLvlLbl val="0"/>
      </c:catAx>
      <c:valAx>
        <c:axId val="40900852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0900813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35" tIns="45718" rIns="91435" bIns="45718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35" tIns="45718" rIns="91435" bIns="45718" rtlCol="0"/>
          <a:lstStyle>
            <a:lvl1pPr algn="r">
              <a:defRPr sz="1200"/>
            </a:lvl1pPr>
          </a:lstStyle>
          <a:p>
            <a:fld id="{A3B8E19C-86B0-E048-889F-9BA0E4587756}" type="datetimeFigureOut">
              <a:rPr lang="en-US" smtClean="0"/>
              <a:t>2/27/2017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35" tIns="45718" rIns="91435" bIns="45718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35" tIns="45718" rIns="91435" bIns="45718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35" tIns="45718" rIns="91435" bIns="45718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35" tIns="45718" rIns="91435" bIns="45718" rtlCol="0" anchor="b"/>
          <a:lstStyle>
            <a:lvl1pPr algn="r">
              <a:defRPr sz="1200"/>
            </a:lvl1pPr>
          </a:lstStyle>
          <a:p>
            <a:fld id="{A9305AF8-9168-D04E-99A5-153C36EBA3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76924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09980" y="882376"/>
            <a:ext cx="9966960" cy="2926080"/>
          </a:xfrm>
        </p:spPr>
        <p:txBody>
          <a:bodyPr anchor="b">
            <a:normAutofit/>
          </a:bodyPr>
          <a:lstStyle>
            <a:lvl1pPr algn="ctr">
              <a:lnSpc>
                <a:spcPct val="85000"/>
              </a:lnSpc>
              <a:defRPr sz="7200" b="1" cap="all" baseline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09530" y="3869634"/>
            <a:ext cx="8767860" cy="1388165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rgbClr val="FFFFFF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D250A79E-68B3-9841-BBF2-E2094904FF53}" type="datetimeFigureOut">
              <a:rPr lang="en-US" smtClean="0"/>
              <a:t>2/27/2017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415507E2-448E-E24D-B0D9-48EF273E92B8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1978660" y="3733800"/>
            <a:ext cx="8229601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214478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50A79E-68B3-9841-BBF2-E2094904FF53}" type="datetimeFigureOut">
              <a:rPr lang="en-US" smtClean="0"/>
              <a:t>2/27/2017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5507E2-448E-E24D-B0D9-48EF273E92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8336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762000"/>
            <a:ext cx="2324100" cy="54102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0" y="762000"/>
            <a:ext cx="7429500" cy="541020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50A79E-68B3-9841-BBF2-E2094904FF53}" type="datetimeFigureOut">
              <a:rPr lang="en-US" smtClean="0"/>
              <a:t>2/27/2017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5507E2-448E-E24D-B0D9-48EF273E92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963126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50A79E-68B3-9841-BBF2-E2094904FF53}" type="datetimeFigureOut">
              <a:rPr lang="en-US" smtClean="0"/>
              <a:t>2/27/2017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5507E2-448E-E24D-B0D9-48EF273E92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128939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50A79E-68B3-9841-BBF2-E2094904FF53}" type="datetimeFigureOut">
              <a:rPr lang="en-US" smtClean="0"/>
              <a:t>2/27/2017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5507E2-448E-E24D-B0D9-48EF273E92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121777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50A79E-68B3-9841-BBF2-E2094904FF53}" type="datetimeFigureOut">
              <a:rPr lang="en-US" smtClean="0"/>
              <a:t>2/27/2017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5507E2-448E-E24D-B0D9-48EF273E92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939686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50A79E-68B3-9841-BBF2-E2094904FF53}" type="datetimeFigureOut">
              <a:rPr lang="en-US" smtClean="0"/>
              <a:t>2/27/2017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5507E2-448E-E24D-B0D9-48EF273E92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642481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50A79E-68B3-9841-BBF2-E2094904FF53}" type="datetimeFigureOut">
              <a:rPr lang="en-US" smtClean="0"/>
              <a:t>2/27/2017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5507E2-448E-E24D-B0D9-48EF273E92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715127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50A79E-68B3-9841-BBF2-E2094904FF53}" type="datetimeFigureOut">
              <a:rPr lang="en-US" smtClean="0"/>
              <a:t>2/27/2017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5507E2-448E-E24D-B0D9-48EF273E92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142085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50A79E-68B3-9841-BBF2-E2094904FF53}" type="datetimeFigureOut">
              <a:rPr lang="en-US" smtClean="0"/>
              <a:t>2/27/2017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5507E2-448E-E24D-B0D9-48EF273E92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559724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50A79E-68B3-9841-BBF2-E2094904FF53}" type="datetimeFigureOut">
              <a:rPr lang="en-US" smtClean="0"/>
              <a:t>2/27/2017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5507E2-448E-E24D-B0D9-48EF273E92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36998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50A79E-68B3-9841-BBF2-E2094904FF53}" type="datetimeFigureOut">
              <a:rPr lang="en-US" smtClean="0"/>
              <a:t>2/27/2017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5507E2-448E-E24D-B0D9-48EF273E92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894390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50A79E-68B3-9841-BBF2-E2094904FF53}" type="datetimeFigureOut">
              <a:rPr lang="en-US" smtClean="0"/>
              <a:t>2/27/2017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5507E2-448E-E24D-B0D9-48EF273E92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105595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50A79E-68B3-9841-BBF2-E2094904FF53}" type="datetimeFigureOut">
              <a:rPr lang="en-US" smtClean="0"/>
              <a:t>2/27/2017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5507E2-448E-E24D-B0D9-48EF273E92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660410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50A79E-68B3-9841-BBF2-E2094904FF53}" type="datetimeFigureOut">
              <a:rPr lang="en-US" smtClean="0"/>
              <a:t>2/27/2017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5507E2-448E-E24D-B0D9-48EF273E92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202091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50A79E-68B3-9841-BBF2-E2094904FF53}" type="datetimeFigureOut">
              <a:rPr lang="en-US" smtClean="0"/>
              <a:t>2/27/2017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5507E2-448E-E24D-B0D9-48EF273E92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832027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50A79E-68B3-9841-BBF2-E2094904FF53}" type="datetimeFigureOut">
              <a:rPr lang="en-US" smtClean="0"/>
              <a:t>2/27/2017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5507E2-448E-E24D-B0D9-48EF273E92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316672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50A79E-68B3-9841-BBF2-E2094904FF53}" type="datetimeFigureOut">
              <a:rPr lang="en-US" smtClean="0"/>
              <a:t>2/27/2017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5507E2-448E-E24D-B0D9-48EF273E92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393143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50A79E-68B3-9841-BBF2-E2094904FF53}" type="datetimeFigureOut">
              <a:rPr lang="en-US" smtClean="0"/>
              <a:t>2/27/2017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5507E2-448E-E24D-B0D9-48EF273E92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582249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50A79E-68B3-9841-BBF2-E2094904FF53}" type="datetimeFigureOut">
              <a:rPr lang="en-US" smtClean="0"/>
              <a:t>2/27/2017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5507E2-448E-E24D-B0D9-48EF273E92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780899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50A79E-68B3-9841-BBF2-E2094904FF53}" type="datetimeFigureOut">
              <a:rPr lang="en-US" smtClean="0"/>
              <a:t>2/27/2017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5507E2-448E-E24D-B0D9-48EF273E92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197311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50A79E-68B3-9841-BBF2-E2094904FF53}" type="datetimeFigureOut">
              <a:rPr lang="en-US" smtClean="0"/>
              <a:t>2/27/2017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5507E2-448E-E24D-B0D9-48EF273E92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40535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6424" y="1173575"/>
            <a:ext cx="9966960" cy="2926080"/>
          </a:xfrm>
        </p:spPr>
        <p:txBody>
          <a:bodyPr anchor="b">
            <a:noAutofit/>
          </a:bodyPr>
          <a:lstStyle>
            <a:lvl1pPr algn="ctr">
              <a:lnSpc>
                <a:spcPct val="85000"/>
              </a:lnSpc>
              <a:defRPr sz="7200" b="0" cap="all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09928" y="4154520"/>
            <a:ext cx="8769096" cy="1363806"/>
          </a:xfrm>
        </p:spPr>
        <p:txBody>
          <a:bodyPr anchor="t">
            <a:normAutofit/>
          </a:bodyPr>
          <a:lstStyle>
            <a:lvl1pPr marL="0" indent="0" algn="ctr">
              <a:buNone/>
              <a:defRPr sz="2200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50A79E-68B3-9841-BBF2-E2094904FF53}" type="datetimeFigureOut">
              <a:rPr lang="en-US" smtClean="0"/>
              <a:t>2/27/2017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5507E2-448E-E24D-B0D9-48EF273E92B8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>
            <a:off x="1981200" y="4020408"/>
            <a:ext cx="8229601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6056629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50A79E-68B3-9841-BBF2-E2094904FF53}" type="datetimeFigureOut">
              <a:rPr lang="en-US" smtClean="0"/>
              <a:t>2/27/2017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5507E2-448E-E24D-B0D9-48EF273E92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12941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3000" y="2057399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67612" y="2057400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50A79E-68B3-9841-BBF2-E2094904FF53}" type="datetimeFigureOut">
              <a:rPr lang="en-US" smtClean="0"/>
              <a:t>2/27/2017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5507E2-448E-E24D-B0D9-48EF273E92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40867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01511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3000" y="2721483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69173" y="1999032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69173" y="2719322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50A79E-68B3-9841-BBF2-E2094904FF53}" type="datetimeFigureOut">
              <a:rPr lang="en-US" smtClean="0"/>
              <a:t>2/27/2017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5507E2-448E-E24D-B0D9-48EF273E92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48561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50A79E-68B3-9841-BBF2-E2094904FF53}" type="datetimeFigureOut">
              <a:rPr lang="en-US" smtClean="0"/>
              <a:t>2/27/2017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5507E2-448E-E24D-B0D9-48EF273E92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7174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50A79E-68B3-9841-BBF2-E2094904FF53}" type="datetimeFigureOut">
              <a:rPr lang="en-US" smtClean="0"/>
              <a:t>2/27/2017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5507E2-448E-E24D-B0D9-48EF273E92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866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52159" y="1097280"/>
            <a:ext cx="5212080" cy="46634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301752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50A79E-68B3-9841-BBF2-E2094904FF53}" type="datetimeFigureOut">
              <a:rPr lang="en-US" smtClean="0"/>
              <a:t>2/27/2017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5507E2-448E-E24D-B0D9-48EF273E92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22887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413248" y="1069847"/>
            <a:ext cx="6099048" cy="4800600"/>
          </a:xfrm>
        </p:spPr>
        <p:txBody>
          <a:bodyPr lIns="274320" tIns="182880" anchor="t"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288036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50A79E-68B3-9841-BBF2-E2094904FF53}" type="datetimeFigureOut">
              <a:rPr lang="en-US" smtClean="0"/>
              <a:t>2/27/2017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5507E2-448E-E24D-B0D9-48EF273E92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85456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3000" y="609600"/>
            <a:ext cx="9875520" cy="1356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57400"/>
            <a:ext cx="9872871" cy="4038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42996" y="6223828"/>
            <a:ext cx="23290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1"/>
                </a:solidFill>
              </a:defRPr>
            </a:lvl1pPr>
          </a:lstStyle>
          <a:p>
            <a:fld id="{D250A79E-68B3-9841-BBF2-E2094904FF53}" type="datetimeFigureOut">
              <a:rPr lang="en-US" smtClean="0"/>
              <a:t>2/27/2017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49148" y="6223828"/>
            <a:ext cx="47177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29530" y="6223828"/>
            <a:ext cx="17062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fld id="{415507E2-448E-E24D-B0D9-48EF273E92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64761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13" r:id="rId1"/>
    <p:sldLayoutId id="2147484114" r:id="rId2"/>
    <p:sldLayoutId id="2147484115" r:id="rId3"/>
    <p:sldLayoutId id="2147484116" r:id="rId4"/>
    <p:sldLayoutId id="2147484117" r:id="rId5"/>
    <p:sldLayoutId id="2147484118" r:id="rId6"/>
    <p:sldLayoutId id="2147484119" r:id="rId7"/>
    <p:sldLayoutId id="2147484120" r:id="rId8"/>
    <p:sldLayoutId id="2147484121" r:id="rId9"/>
    <p:sldLayoutId id="2147484122" r:id="rId10"/>
    <p:sldLayoutId id="2147484123" r:id="rId11"/>
    <p:sldLayoutId id="2147484124" r:id="rId12"/>
    <p:sldLayoutId id="2147483971" r:id="rId13"/>
    <p:sldLayoutId id="2147483972" r:id="rId14"/>
    <p:sldLayoutId id="2147483973" r:id="rId15"/>
    <p:sldLayoutId id="2147483974" r:id="rId16"/>
    <p:sldLayoutId id="2147483975" r:id="rId17"/>
    <p:sldLayoutId id="2147483976" r:id="rId18"/>
    <p:sldLayoutId id="2147483977" r:id="rId19"/>
    <p:sldLayoutId id="2147483978" r:id="rId20"/>
    <p:sldLayoutId id="2147483979" r:id="rId21"/>
    <p:sldLayoutId id="2147483980" r:id="rId22"/>
    <p:sldLayoutId id="2147483981" r:id="rId23"/>
    <p:sldLayoutId id="2147483982" r:id="rId24"/>
    <p:sldLayoutId id="2147483983" r:id="rId25"/>
    <p:sldLayoutId id="2147483984" r:id="rId26"/>
    <p:sldLayoutId id="2147483985" r:id="rId27"/>
    <p:sldLayoutId id="2147483986" r:id="rId28"/>
    <p:sldLayoutId id="2147483987" r:id="rId29"/>
    <p:sldLayoutId id="2147483988" r:id="rId3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182880" algn="l" defTabSz="914400" rtl="0" eaLnBrk="1" latinLnBrk="0" hangingPunct="1">
        <a:lnSpc>
          <a:spcPct val="90000"/>
        </a:lnSpc>
        <a:spcBef>
          <a:spcPts val="1400"/>
        </a:spcBef>
        <a:buClr>
          <a:schemeClr val="accent1"/>
        </a:buClr>
        <a:buSzPct val="80000"/>
        <a:buFont typeface="Corbel" pitchFamily="34" charset="0"/>
        <a:buChar char="•"/>
        <a:defRPr sz="22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20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8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10" Type="http://schemas.openxmlformats.org/officeDocument/2006/relationships/image" Target="../media/image10.jpeg"/><Relationship Id="rId4" Type="http://schemas.openxmlformats.org/officeDocument/2006/relationships/image" Target="../media/image4.png"/><Relationship Id="rId9" Type="http://schemas.openxmlformats.org/officeDocument/2006/relationships/image" Target="../media/image9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4.jp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2261458" y="3682867"/>
            <a:ext cx="766908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>
                <a:latin typeface="Orator Std" panose="020D0509020203030204" pitchFamily="49" charset="0"/>
              </a:rPr>
              <a:t>“Matching events with venues”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800" y="1774566"/>
            <a:ext cx="10058400" cy="1908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69327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38389" y="376517"/>
            <a:ext cx="3704882" cy="5889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79697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 txBox="1">
            <a:spLocks/>
          </p:cNvSpPr>
          <p:nvPr/>
        </p:nvSpPr>
        <p:spPr>
          <a:xfrm>
            <a:off x="7901787" y="2089152"/>
            <a:ext cx="2642791" cy="3911601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350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928824" y="256311"/>
            <a:ext cx="8322489" cy="729269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b="1" dirty="0"/>
              <a:t>Problem for Event Planners</a:t>
            </a:r>
            <a:endParaRPr lang="en-US" sz="1500" b="1" dirty="0"/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7599576" y="1866351"/>
            <a:ext cx="2642791" cy="3850030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350" dirty="0"/>
          </a:p>
        </p:txBody>
      </p:sp>
      <p:graphicFrame>
        <p:nvGraphicFramePr>
          <p:cNvPr id="9" name="Chart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04867493"/>
              </p:ext>
            </p:extLst>
          </p:nvPr>
        </p:nvGraphicFramePr>
        <p:xfrm>
          <a:off x="1469984" y="1521034"/>
          <a:ext cx="8595360" cy="48706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0" name="Content Placeholder 2"/>
          <p:cNvSpPr txBox="1">
            <a:spLocks/>
          </p:cNvSpPr>
          <p:nvPr/>
        </p:nvSpPr>
        <p:spPr>
          <a:xfrm>
            <a:off x="4451841" y="956577"/>
            <a:ext cx="2663969" cy="5559799"/>
          </a:xfrm>
          <a:prstGeom prst="rect">
            <a:avLst/>
          </a:prstGeom>
          <a:ln w="28575">
            <a:solidFill>
              <a:schemeClr val="accent1"/>
            </a:solidFill>
          </a:ln>
        </p:spPr>
        <p:txBody>
          <a:bodyPr vert="horz" lIns="68580" tIns="34290" rIns="68580" bIns="3429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b="1" dirty="0"/>
              <a:t>Mid Size Event ($4000)</a:t>
            </a:r>
          </a:p>
          <a:p>
            <a:pPr marL="0" indent="0" algn="ctr">
              <a:buNone/>
            </a:pPr>
            <a:r>
              <a:rPr lang="en-US" b="1" dirty="0"/>
              <a:t>Company Holiday Party</a:t>
            </a:r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7292517" y="966453"/>
            <a:ext cx="2759763" cy="5546961"/>
          </a:xfrm>
          <a:prstGeom prst="rect">
            <a:avLst/>
          </a:prstGeom>
          <a:ln w="28575">
            <a:solidFill>
              <a:schemeClr val="accent1"/>
            </a:solidFill>
          </a:ln>
        </p:spPr>
        <p:txBody>
          <a:bodyPr vert="horz" lIns="68580" tIns="34290" rIns="68580" bIns="3429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b="1" dirty="0"/>
              <a:t>Large Event ($50,000)</a:t>
            </a:r>
          </a:p>
          <a:p>
            <a:pPr marL="0" indent="0" algn="ctr">
              <a:buNone/>
            </a:pPr>
            <a:r>
              <a:rPr lang="en-US" b="1" dirty="0"/>
              <a:t>Unit Formal Event</a:t>
            </a:r>
          </a:p>
          <a:p>
            <a:endParaRPr lang="en-US" sz="1350" dirty="0"/>
          </a:p>
        </p:txBody>
      </p:sp>
      <p:sp>
        <p:nvSpPr>
          <p:cNvPr id="12" name="Content Placeholder 2"/>
          <p:cNvSpPr txBox="1">
            <a:spLocks/>
          </p:cNvSpPr>
          <p:nvPr/>
        </p:nvSpPr>
        <p:spPr>
          <a:xfrm>
            <a:off x="1912868" y="956577"/>
            <a:ext cx="2364018" cy="5583399"/>
          </a:xfrm>
          <a:prstGeom prst="rect">
            <a:avLst/>
          </a:prstGeom>
          <a:ln w="28575">
            <a:solidFill>
              <a:schemeClr val="accent1"/>
            </a:solidFill>
          </a:ln>
        </p:spPr>
        <p:txBody>
          <a:bodyPr vert="horz" lIns="68580" tIns="34290" rIns="68580" bIns="3429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900" b="1" dirty="0"/>
              <a:t>Small Event ($500)</a:t>
            </a:r>
          </a:p>
          <a:p>
            <a:pPr marL="0" indent="0" algn="ctr">
              <a:buNone/>
            </a:pPr>
            <a:r>
              <a:rPr lang="en-US" sz="1900" b="1" dirty="0"/>
              <a:t>Meet Up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19416" y="6150473"/>
            <a:ext cx="253093" cy="30161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11235" y="6100779"/>
            <a:ext cx="408316" cy="28448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55855" y="6177034"/>
            <a:ext cx="573770" cy="20757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46481" y="6138085"/>
            <a:ext cx="252470" cy="248496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54829" y="6147510"/>
            <a:ext cx="253093" cy="301617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46648" y="6097816"/>
            <a:ext cx="408316" cy="28448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91268" y="6174072"/>
            <a:ext cx="573770" cy="207579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81894" y="6135123"/>
            <a:ext cx="252470" cy="248496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92224" y="6148357"/>
            <a:ext cx="253093" cy="301617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84043" y="6124377"/>
            <a:ext cx="408316" cy="284483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28663" y="6200633"/>
            <a:ext cx="573770" cy="207579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19289" y="6161684"/>
            <a:ext cx="252470" cy="248496"/>
          </a:xfrm>
          <a:prstGeom prst="rect">
            <a:avLst/>
          </a:prstGeom>
        </p:spPr>
      </p:pic>
      <p:sp>
        <p:nvSpPr>
          <p:cNvPr id="25" name="Rectangle 24"/>
          <p:cNvSpPr/>
          <p:nvPr/>
        </p:nvSpPr>
        <p:spPr>
          <a:xfrm>
            <a:off x="4515612" y="6109578"/>
            <a:ext cx="261257" cy="217791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7333572" y="6145204"/>
            <a:ext cx="261257" cy="217791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7"/>
          <a:srcRect l="5468" r="11112" b="4718"/>
          <a:stretch/>
        </p:blipFill>
        <p:spPr>
          <a:xfrm>
            <a:off x="7628663" y="1822399"/>
            <a:ext cx="2031733" cy="1521633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50164" y="3461111"/>
            <a:ext cx="1289425" cy="450898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2740" y="1835603"/>
            <a:ext cx="1655262" cy="1575396"/>
          </a:xfrm>
          <a:prstGeom prst="rect">
            <a:avLst/>
          </a:prstGeom>
        </p:spPr>
      </p:pic>
      <p:pic>
        <p:nvPicPr>
          <p:cNvPr id="30" name="Picture 6" descr="Displaying CF6C2AFA-1115-4412-8462-F31ED9C63B75.JPG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49" t="20598" r="10642" b="30820"/>
          <a:stretch/>
        </p:blipFill>
        <p:spPr bwMode="auto">
          <a:xfrm>
            <a:off x="4882742" y="1835603"/>
            <a:ext cx="1850360" cy="1508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020658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1934756" y="290334"/>
            <a:ext cx="8322489" cy="729269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b="1" dirty="0"/>
              <a:t>Problem</a:t>
            </a:r>
            <a:endParaRPr lang="en-US" sz="1500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4988" y="2184157"/>
            <a:ext cx="2217696" cy="79034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2010" y="3070208"/>
            <a:ext cx="2695670" cy="184336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64397" y="2977873"/>
            <a:ext cx="2656485" cy="1984164"/>
          </a:xfrm>
          <a:prstGeom prst="rect">
            <a:avLst/>
          </a:prstGeom>
        </p:spPr>
      </p:pic>
      <p:sp>
        <p:nvSpPr>
          <p:cNvPr id="7" name="Right Arrow 6"/>
          <p:cNvSpPr/>
          <p:nvPr/>
        </p:nvSpPr>
        <p:spPr>
          <a:xfrm>
            <a:off x="6376593" y="3419949"/>
            <a:ext cx="1393086" cy="1099134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1310604" y="5292418"/>
            <a:ext cx="5206176" cy="619357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dirty="0"/>
              <a:t>Many types of events</a:t>
            </a:r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7337036" y="5292418"/>
            <a:ext cx="5042638" cy="1383431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dirty="0"/>
              <a:t>Venues need events</a:t>
            </a:r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1353044" y="956227"/>
            <a:ext cx="9485912" cy="619357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3200" b="1" dirty="0"/>
              <a:t>No easy way to instantly find and book venues </a:t>
            </a:r>
            <a:endParaRPr lang="en-US" sz="1400" b="1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24226" y="3078501"/>
            <a:ext cx="2766435" cy="1835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2737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6494" y="2111696"/>
            <a:ext cx="4627203" cy="2634608"/>
          </a:xfrm>
          <a:prstGeom prst="rect">
            <a:avLst/>
          </a:prstGeom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7901787" y="2089152"/>
            <a:ext cx="2642791" cy="3911601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350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928824" y="304437"/>
            <a:ext cx="8322489" cy="729269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b="1" dirty="0"/>
              <a:t>Problem for Venue Managers</a:t>
            </a:r>
            <a:endParaRPr lang="en-US" sz="1500" b="1" dirty="0"/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5207800" y="1599646"/>
            <a:ext cx="6557952" cy="5100161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“Events are </a:t>
            </a:r>
            <a:r>
              <a:rPr lang="en-US" sz="2400" b="1" dirty="0"/>
              <a:t>critical</a:t>
            </a:r>
            <a:r>
              <a:rPr lang="en-US" sz="2400" dirty="0"/>
              <a:t> to our profitability”</a:t>
            </a:r>
          </a:p>
          <a:p>
            <a:pPr marL="0" indent="0">
              <a:buNone/>
            </a:pPr>
            <a:r>
              <a:rPr lang="en-US" sz="2400" dirty="0"/>
              <a:t>	</a:t>
            </a:r>
            <a:r>
              <a:rPr lang="mr-IN" sz="2000" dirty="0"/>
              <a:t>–</a:t>
            </a:r>
            <a:r>
              <a:rPr lang="en-US" sz="2000" dirty="0"/>
              <a:t> Susan, Restaurant Owner (270+ people space)</a:t>
            </a:r>
          </a:p>
          <a:p>
            <a:pPr marL="0" indent="0">
              <a:buNone/>
            </a:pPr>
            <a:endParaRPr lang="en-US" sz="2400" dirty="0"/>
          </a:p>
          <a:p>
            <a:r>
              <a:rPr lang="en-US" sz="2400" dirty="0"/>
              <a:t>“</a:t>
            </a:r>
            <a:r>
              <a:rPr lang="en-US" sz="2400" b="1" dirty="0"/>
              <a:t>Empty</a:t>
            </a:r>
            <a:r>
              <a:rPr lang="en-US" sz="2400" dirty="0"/>
              <a:t> 3 nights a week” </a:t>
            </a:r>
          </a:p>
          <a:p>
            <a:pPr marL="0" indent="0">
              <a:buNone/>
            </a:pPr>
            <a:r>
              <a:rPr lang="en-US" sz="2400" dirty="0"/>
              <a:t>	</a:t>
            </a:r>
            <a:r>
              <a:rPr lang="en-US" sz="2000" dirty="0"/>
              <a:t>– </a:t>
            </a:r>
            <a:r>
              <a:rPr lang="en-US" sz="2000" dirty="0" err="1"/>
              <a:t>Shaundy</a:t>
            </a:r>
            <a:r>
              <a:rPr lang="en-US" sz="2000" dirty="0"/>
              <a:t>, Restaurant Owner (130+ people space)</a:t>
            </a:r>
          </a:p>
          <a:p>
            <a:pPr marL="0" indent="0">
              <a:buNone/>
            </a:pPr>
            <a:endParaRPr lang="en-US" sz="2000" dirty="0"/>
          </a:p>
          <a:p>
            <a:r>
              <a:rPr lang="en-US" sz="2400" dirty="0"/>
              <a:t>“It’s </a:t>
            </a:r>
            <a:r>
              <a:rPr lang="en-US" sz="2400" b="1" dirty="0"/>
              <a:t>time consuming </a:t>
            </a:r>
            <a:r>
              <a:rPr lang="en-US" sz="2400" dirty="0"/>
              <a:t>responding to event inquiries” </a:t>
            </a:r>
          </a:p>
          <a:p>
            <a:pPr marL="0" indent="0">
              <a:buNone/>
            </a:pPr>
            <a:r>
              <a:rPr lang="en-US" sz="2400" dirty="0"/>
              <a:t>	</a:t>
            </a:r>
            <a:r>
              <a:rPr lang="en-US" sz="2000" dirty="0"/>
              <a:t>– Calder, Distillery Owner (30+ people space)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5839884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1928824" y="384647"/>
            <a:ext cx="8322489" cy="729269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b="1" dirty="0"/>
              <a:t>Solution and Validation</a:t>
            </a:r>
            <a:endParaRPr lang="en-US" sz="1500" b="1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5304681" y="1183141"/>
            <a:ext cx="5832833" cy="5399035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800" b="1" dirty="0"/>
              <a:t>Solution</a:t>
            </a:r>
          </a:p>
          <a:p>
            <a:pPr>
              <a:buFont typeface="Wingdings 3" panose="05040102010807070707" pitchFamily="18" charset="2"/>
              <a:buChar char=""/>
            </a:pPr>
            <a:r>
              <a:rPr lang="en-US" sz="2200" dirty="0"/>
              <a:t>Easily book events</a:t>
            </a:r>
          </a:p>
          <a:p>
            <a:pPr>
              <a:buFont typeface="Wingdings 3" panose="05040102010807070707" pitchFamily="18" charset="2"/>
              <a:buChar char=""/>
            </a:pPr>
            <a:r>
              <a:rPr lang="en-US" sz="2200" dirty="0"/>
              <a:t>Increase bookings</a:t>
            </a:r>
          </a:p>
          <a:p>
            <a:pPr>
              <a:buFont typeface="Wingdings" charset="2"/>
              <a:buChar char="u"/>
            </a:pPr>
            <a:endParaRPr lang="en-US" sz="2000" dirty="0"/>
          </a:p>
          <a:p>
            <a:pPr marL="0" indent="0">
              <a:buNone/>
            </a:pPr>
            <a:r>
              <a:rPr lang="en-US" sz="2800" b="1" dirty="0"/>
              <a:t>Venue owners agree</a:t>
            </a:r>
            <a:endParaRPr lang="en-US" sz="2800" dirty="0"/>
          </a:p>
          <a:p>
            <a:pPr>
              <a:buFont typeface="Wingdings 3" panose="05040102010807070707" pitchFamily="18" charset="2"/>
              <a:buChar char="´"/>
            </a:pPr>
            <a:r>
              <a:rPr lang="en-US" sz="2200" dirty="0"/>
              <a:t>“We’ve talked about the </a:t>
            </a:r>
            <a:r>
              <a:rPr lang="en-US" sz="2200" b="1" dirty="0"/>
              <a:t>need</a:t>
            </a:r>
            <a:r>
              <a:rPr lang="en-US" sz="2200" dirty="0"/>
              <a:t> for something like this”</a:t>
            </a:r>
          </a:p>
          <a:p>
            <a:pPr marL="0" indent="0">
              <a:buNone/>
            </a:pPr>
            <a:r>
              <a:rPr lang="en-US" sz="2200" dirty="0"/>
              <a:t>	</a:t>
            </a:r>
            <a:r>
              <a:rPr lang="en-US" dirty="0"/>
              <a:t>– </a:t>
            </a:r>
            <a:r>
              <a:rPr lang="en-US" dirty="0" err="1"/>
              <a:t>Shaundy</a:t>
            </a:r>
            <a:r>
              <a:rPr lang="en-US" dirty="0"/>
              <a:t>, Restaurant Owner (130+ people)</a:t>
            </a:r>
          </a:p>
          <a:p>
            <a:pPr>
              <a:buFont typeface="Wingdings 3" panose="05040102010807070707" pitchFamily="18" charset="2"/>
              <a:buChar char="´"/>
            </a:pPr>
            <a:r>
              <a:rPr lang="en-US" sz="2200" dirty="0"/>
              <a:t>“I make an average of $35 per customer, I’d be more than </a:t>
            </a:r>
            <a:r>
              <a:rPr lang="en-US" sz="2200" b="1" dirty="0"/>
              <a:t>willing to pay </a:t>
            </a:r>
            <a:r>
              <a:rPr lang="en-US" sz="2200" dirty="0"/>
              <a:t>$1 for each customer you bring me”</a:t>
            </a:r>
            <a:r>
              <a:rPr lang="en-US" sz="2000" dirty="0"/>
              <a:t> </a:t>
            </a:r>
          </a:p>
          <a:p>
            <a:pPr marL="0" indent="0">
              <a:buNone/>
            </a:pPr>
            <a:r>
              <a:rPr lang="en-US" sz="2000" dirty="0"/>
              <a:t>	</a:t>
            </a:r>
            <a:r>
              <a:rPr lang="mr-IN" dirty="0"/>
              <a:t>–</a:t>
            </a:r>
            <a:r>
              <a:rPr lang="en-US" dirty="0"/>
              <a:t> Calder, Distillery Owner (~40 person venue)</a:t>
            </a:r>
          </a:p>
          <a:p>
            <a:pPr marL="0" indent="0">
              <a:buNone/>
            </a:pPr>
            <a:endParaRPr lang="en-US" sz="2000" b="1" dirty="0"/>
          </a:p>
          <a:p>
            <a:pPr lvl="1"/>
            <a:endParaRPr lang="en-US" sz="1400" dirty="0"/>
          </a:p>
          <a:p>
            <a:pPr lvl="1"/>
            <a:endParaRPr lang="en-US" sz="1400" dirty="0"/>
          </a:p>
          <a:p>
            <a:endParaRPr lang="en-US" sz="14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l="27473" t="7239" r="28080" b="8095"/>
          <a:stretch/>
        </p:blipFill>
        <p:spPr>
          <a:xfrm>
            <a:off x="1688218" y="1295458"/>
            <a:ext cx="2521530" cy="480325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50781" y="1912566"/>
            <a:ext cx="2025679" cy="3676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4135074"/>
      </p:ext>
    </p:extLst>
  </p:cSld>
  <p:clrMapOvr>
    <a:masterClrMapping/>
  </p:clrMapOvr>
</p:sld>
</file>

<file path=ppt/theme/theme1.xml><?xml version="1.0" encoding="utf-8"?>
<a:theme xmlns:a="http://schemas.openxmlformats.org/drawingml/2006/main" name="Basis">
  <a:themeElements>
    <a:clrScheme name="Basis">
      <a:dk1>
        <a:srgbClr val="000000"/>
      </a:dk1>
      <a:lt1>
        <a:srgbClr val="FFFFFF"/>
      </a:lt1>
      <a:dk2>
        <a:srgbClr val="565349"/>
      </a:dk2>
      <a:lt2>
        <a:srgbClr val="DDDDDD"/>
      </a:lt2>
      <a:accent1>
        <a:srgbClr val="A6B727"/>
      </a:accent1>
      <a:accent2>
        <a:srgbClr val="DF5327"/>
      </a:accent2>
      <a:accent3>
        <a:srgbClr val="FE9E00"/>
      </a:accent3>
      <a:accent4>
        <a:srgbClr val="418AB3"/>
      </a:accent4>
      <a:accent5>
        <a:srgbClr val="D7D447"/>
      </a:accent5>
      <a:accent6>
        <a:srgbClr val="818183"/>
      </a:accent6>
      <a:hlink>
        <a:srgbClr val="F59E00"/>
      </a:hlink>
      <a:folHlink>
        <a:srgbClr val="B2B2B2"/>
      </a:folHlink>
    </a:clrScheme>
    <a:fontScheme name="Basis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Basis">
      <a:fillStyleLst>
        <a:solidFill>
          <a:schemeClr val="phClr"/>
        </a:solidFill>
        <a:solidFill>
          <a:schemeClr val="phClr">
            <a:tint val="55000"/>
            <a:satMod val="13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  <a:satMod val="105000"/>
              </a:schemeClr>
            </a:gs>
            <a:gs pos="100000">
              <a:schemeClr val="phClr"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27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95000"/>
            <a:satMod val="140000"/>
          </a:schemeClr>
        </a:solidFill>
        <a:solidFill>
          <a:schemeClr val="phClr">
            <a:tint val="90000"/>
            <a:shade val="85000"/>
            <a:satMod val="160000"/>
            <a:lumMod val="11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sis" id="{5665723A-49BA-4B57-8411-A56F8F207965}" vid="{90E45F77-AEFC-46EF-A7C1-5B338C297B0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TM03457444[[fn=Basis]]</Template>
  <TotalTime>7991</TotalTime>
  <Words>86</Words>
  <Application>Microsoft Office PowerPoint</Application>
  <PresentationFormat>Widescreen</PresentationFormat>
  <Paragraphs>33</Paragraphs>
  <Slides>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3" baseType="lpstr">
      <vt:lpstr>Calibri</vt:lpstr>
      <vt:lpstr>Corbel</vt:lpstr>
      <vt:lpstr>Mangal</vt:lpstr>
      <vt:lpstr>Orator Std</vt:lpstr>
      <vt:lpstr>Wingdings</vt:lpstr>
      <vt:lpstr>Wingdings 3</vt:lpstr>
      <vt:lpstr>Basis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DESIGN</dc:title>
  <dc:creator>Microsoft Office User</dc:creator>
  <cp:lastModifiedBy>Hutchison, Luke W 1LT MIL USA </cp:lastModifiedBy>
  <cp:revision>212</cp:revision>
  <cp:lastPrinted>2017-02-23T22:25:36Z</cp:lastPrinted>
  <dcterms:created xsi:type="dcterms:W3CDTF">2017-01-21T21:08:08Z</dcterms:created>
  <dcterms:modified xsi:type="dcterms:W3CDTF">2017-02-27T16:45:48Z</dcterms:modified>
</cp:coreProperties>
</file>