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646" r:id="rId2"/>
    <p:sldId id="647" r:id="rId3"/>
    <p:sldId id="648" r:id="rId4"/>
    <p:sldId id="658" r:id="rId5"/>
    <p:sldId id="656" r:id="rId6"/>
    <p:sldId id="657" r:id="rId7"/>
    <p:sldId id="659" r:id="rId8"/>
    <p:sldId id="653" r:id="rId9"/>
  </p:sldIdLst>
  <p:sldSz cx="9144000" cy="6858000" type="screen4x3"/>
  <p:notesSz cx="6858000" cy="9926638"/>
  <p:defaultTextStyle>
    <a:defPPr>
      <a:defRPr lang="en-US"/>
    </a:defPPr>
    <a:lvl1pPr marL="0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25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850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775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701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627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555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480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406" algn="l" defTabSz="9138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yant, Richard" initials="B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00CC"/>
    <a:srgbClr val="008000"/>
    <a:srgbClr val="FFFF66"/>
    <a:srgbClr val="FFFFFF"/>
    <a:srgbClr val="66FFFF"/>
    <a:srgbClr val="66CCFF"/>
    <a:srgbClr val="99CCFF"/>
    <a:srgbClr val="3399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52" autoAdjust="0"/>
    <p:restoredTop sz="83659" autoAdjust="0"/>
  </p:normalViewPr>
  <p:slideViewPr>
    <p:cSldViewPr showGuides="1">
      <p:cViewPr varScale="1">
        <p:scale>
          <a:sx n="87" d="100"/>
          <a:sy n="87" d="100"/>
        </p:scale>
        <p:origin x="184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332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6332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r">
              <a:defRPr sz="1200"/>
            </a:lvl1pPr>
          </a:lstStyle>
          <a:p>
            <a:fld id="{E3F237EE-AC68-4C6E-B413-97785CB4E9E3}" type="datetimeFigureOut">
              <a:rPr lang="en-GB" smtClean="0"/>
              <a:t>27/02/2017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8" rIns="91418" bIns="4570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9"/>
            <a:ext cx="5486400" cy="4466987"/>
          </a:xfrm>
          <a:prstGeom prst="rect">
            <a:avLst/>
          </a:prstGeom>
        </p:spPr>
        <p:txBody>
          <a:bodyPr vert="horz" lIns="91418" tIns="45708" rIns="91418" bIns="457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r">
              <a:defRPr sz="1200"/>
            </a:lvl1pPr>
          </a:lstStyle>
          <a:p>
            <a:fld id="{F60EE0BD-FCFC-4DAE-92E4-6A0062045E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306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25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850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775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701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627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55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80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06" algn="l" defTabSz="9138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  <a:prstGeom prst="rect">
            <a:avLst/>
          </a:prstGeom>
        </p:spPr>
        <p:txBody>
          <a:bodyPr lIns="91385" tIns="45695" rIns="91385" bIns="45695"/>
          <a:lstStyle>
            <a:lvl1pPr>
              <a:defRPr sz="32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385" tIns="45695" rIns="91385" bIns="45695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456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84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80727"/>
            <a:ext cx="2057400" cy="4968553"/>
          </a:xfrm>
          <a:prstGeom prst="rect">
            <a:avLst/>
          </a:prstGeom>
        </p:spPr>
        <p:txBody>
          <a:bodyPr vert="eaVert" lIns="91385" tIns="45695" rIns="91385" bIns="45695"/>
          <a:lstStyle>
            <a:lvl1pPr>
              <a:defRPr sz="24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80727"/>
            <a:ext cx="6019800" cy="4968553"/>
          </a:xfrm>
          <a:prstGeom prst="rect">
            <a:avLst/>
          </a:prstGeom>
        </p:spPr>
        <p:txBody>
          <a:bodyPr vert="eaVert" lIns="91385" tIns="45695" rIns="91385" bIns="45695"/>
          <a:lstStyle>
            <a:lvl1pPr>
              <a:lnSpc>
                <a:spcPct val="114000"/>
              </a:lnSpc>
              <a:defRPr sz="18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67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496944" cy="4968552"/>
          </a:xfrm>
          <a:prstGeom prst="rect">
            <a:avLst/>
          </a:prstGeom>
        </p:spPr>
        <p:txBody>
          <a:bodyPr lIns="91385" tIns="45695" rIns="91385" bIns="45695">
            <a:normAutofit/>
          </a:bodyPr>
          <a:lstStyle>
            <a:lvl1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1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100">
                <a:latin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 lIns="467720" tIns="45695" rIns="91385" bIns="45695" anchor="ctr">
            <a:normAutofit fontScale="90000"/>
          </a:bodyPr>
          <a:lstStyle>
            <a:lvl1pPr algn="l">
              <a:defRPr sz="1400" b="1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61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980728"/>
            <a:ext cx="4038600" cy="4968552"/>
          </a:xfrm>
          <a:prstGeom prst="rect">
            <a:avLst/>
          </a:prstGeom>
        </p:spPr>
        <p:txBody>
          <a:bodyPr lIns="91385" tIns="45695" rIns="91385" bIns="45695"/>
          <a:lstStyle>
            <a:lvl1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1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100"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544" y="980728"/>
            <a:ext cx="4038600" cy="4968552"/>
          </a:xfrm>
          <a:prstGeom prst="rect">
            <a:avLst/>
          </a:prstGeom>
        </p:spPr>
        <p:txBody>
          <a:bodyPr lIns="91385" tIns="45695" rIns="91385" bIns="45695"/>
          <a:lstStyle>
            <a:lvl1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1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100"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 lIns="467720" tIns="45695" rIns="91385" bIns="45695" anchor="ctr">
            <a:normAutofit fontScale="90000"/>
          </a:bodyPr>
          <a:lstStyle>
            <a:lvl1pPr algn="l">
              <a:defRPr sz="1400" b="1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9037"/>
            <a:ext cx="4174824" cy="639763"/>
          </a:xfrm>
          <a:prstGeom prst="rect">
            <a:avLst/>
          </a:prstGeom>
        </p:spPr>
        <p:txBody>
          <a:bodyPr lIns="91385" tIns="45695" rIns="91385" bIns="45695" anchor="ctr"/>
          <a:lstStyle>
            <a:lvl1pPr marL="0" indent="0">
              <a:buNone/>
              <a:defRPr sz="1800" b="1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456925" indent="0">
              <a:buNone/>
              <a:defRPr sz="2000" b="1"/>
            </a:lvl2pPr>
            <a:lvl3pPr marL="913850" indent="0">
              <a:buNone/>
              <a:defRPr sz="1800" b="1"/>
            </a:lvl3pPr>
            <a:lvl4pPr marL="1370775" indent="0">
              <a:buNone/>
              <a:defRPr sz="1600" b="1"/>
            </a:lvl4pPr>
            <a:lvl5pPr marL="1827701" indent="0">
              <a:buNone/>
              <a:defRPr sz="1600" b="1"/>
            </a:lvl5pPr>
            <a:lvl6pPr marL="2284627" indent="0">
              <a:buNone/>
              <a:defRPr sz="1600" b="1"/>
            </a:lvl6pPr>
            <a:lvl7pPr marL="2741555" indent="0">
              <a:buNone/>
              <a:defRPr sz="1600" b="1"/>
            </a:lvl7pPr>
            <a:lvl8pPr marL="3198480" indent="0">
              <a:buNone/>
              <a:defRPr sz="1600" b="1"/>
            </a:lvl8pPr>
            <a:lvl9pPr marL="3655406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28800"/>
            <a:ext cx="4174824" cy="4320481"/>
          </a:xfrm>
          <a:prstGeom prst="rect">
            <a:avLst/>
          </a:prstGeom>
        </p:spPr>
        <p:txBody>
          <a:bodyPr lIns="91385" tIns="45695" rIns="91385" bIns="45695"/>
          <a:lstStyle>
            <a:lvl1pPr>
              <a:lnSpc>
                <a:spcPct val="114000"/>
              </a:lnSpc>
              <a:defRPr sz="18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8024" y="989037"/>
            <a:ext cx="4176464" cy="639763"/>
          </a:xfrm>
          <a:prstGeom prst="rect">
            <a:avLst/>
          </a:prstGeom>
        </p:spPr>
        <p:txBody>
          <a:bodyPr lIns="91385" tIns="45695" rIns="91385" bIns="45695" anchor="ctr"/>
          <a:lstStyle>
            <a:lvl1pPr marL="0" indent="0">
              <a:buNone/>
              <a:defRPr sz="1800" b="1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456925" indent="0">
              <a:buNone/>
              <a:defRPr sz="2000" b="1"/>
            </a:lvl2pPr>
            <a:lvl3pPr marL="913850" indent="0">
              <a:buNone/>
              <a:defRPr sz="1800" b="1"/>
            </a:lvl3pPr>
            <a:lvl4pPr marL="1370775" indent="0">
              <a:buNone/>
              <a:defRPr sz="1600" b="1"/>
            </a:lvl4pPr>
            <a:lvl5pPr marL="1827701" indent="0">
              <a:buNone/>
              <a:defRPr sz="1600" b="1"/>
            </a:lvl5pPr>
            <a:lvl6pPr marL="2284627" indent="0">
              <a:buNone/>
              <a:defRPr sz="1600" b="1"/>
            </a:lvl6pPr>
            <a:lvl7pPr marL="2741555" indent="0">
              <a:buNone/>
              <a:defRPr sz="1600" b="1"/>
            </a:lvl7pPr>
            <a:lvl8pPr marL="3198480" indent="0">
              <a:buNone/>
              <a:defRPr sz="1600" b="1"/>
            </a:lvl8pPr>
            <a:lvl9pPr marL="3655406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8024" y="1628800"/>
            <a:ext cx="4176464" cy="4320481"/>
          </a:xfrm>
          <a:prstGeom prst="rect">
            <a:avLst/>
          </a:prstGeom>
        </p:spPr>
        <p:txBody>
          <a:bodyPr lIns="91385" tIns="45695" rIns="91385" bIns="45695"/>
          <a:lstStyle>
            <a:lvl1pPr>
              <a:lnSpc>
                <a:spcPct val="114000"/>
              </a:lnSpc>
              <a:defRPr sz="18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 lIns="467720" tIns="45695" rIns="91385" bIns="45695" anchor="ctr">
            <a:normAutofit fontScale="90000"/>
          </a:bodyPr>
          <a:lstStyle>
            <a:lvl1pPr algn="l">
              <a:defRPr sz="1400" b="1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22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 lIns="467720" tIns="45695" rIns="91385" bIns="45695" anchor="ctr">
            <a:normAutofit fontScale="90000"/>
          </a:bodyPr>
          <a:lstStyle>
            <a:lvl1pPr algn="l">
              <a:defRPr sz="1400" b="1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540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315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980728"/>
            <a:ext cx="3008313" cy="598387"/>
          </a:xfrm>
          <a:prstGeom prst="rect">
            <a:avLst/>
          </a:prstGeom>
        </p:spPr>
        <p:txBody>
          <a:bodyPr lIns="91385" tIns="45695" rIns="91385" bIns="45695" anchor="ctr"/>
          <a:lstStyle>
            <a:lvl1pPr algn="l">
              <a:defRPr sz="1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80727"/>
            <a:ext cx="5111750" cy="4968553"/>
          </a:xfrm>
          <a:prstGeom prst="rect">
            <a:avLst/>
          </a:prstGeom>
        </p:spPr>
        <p:txBody>
          <a:bodyPr lIns="91385" tIns="45695" rIns="91385" bIns="45695"/>
          <a:lstStyle>
            <a:lvl1pPr>
              <a:lnSpc>
                <a:spcPct val="114000"/>
              </a:lnSpc>
              <a:defRPr sz="1800"/>
            </a:lvl1pPr>
            <a:lvl2pPr>
              <a:lnSpc>
                <a:spcPct val="114000"/>
              </a:lnSpc>
              <a:defRPr sz="1600"/>
            </a:lvl2pPr>
            <a:lvl3pPr>
              <a:lnSpc>
                <a:spcPct val="114000"/>
              </a:lnSpc>
              <a:defRPr sz="1400"/>
            </a:lvl3pPr>
            <a:lvl4pPr>
              <a:lnSpc>
                <a:spcPct val="114000"/>
              </a:lnSpc>
              <a:defRPr sz="1200"/>
            </a:lvl4pPr>
            <a:lvl5pPr>
              <a:lnSpc>
                <a:spcPct val="114000"/>
              </a:lnSpc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628800"/>
            <a:ext cx="3008313" cy="4342152"/>
          </a:xfrm>
          <a:prstGeom prst="rect">
            <a:avLst/>
          </a:prstGeom>
        </p:spPr>
        <p:txBody>
          <a:bodyPr lIns="91385" tIns="45695" rIns="91385" bIns="45695"/>
          <a:lstStyle>
            <a:lvl1pPr marL="0" indent="0">
              <a:lnSpc>
                <a:spcPct val="114000"/>
              </a:lnSpc>
              <a:buNone/>
              <a:defRPr sz="1600"/>
            </a:lvl1pPr>
            <a:lvl2pPr marL="456925" indent="0">
              <a:buNone/>
              <a:defRPr sz="1200"/>
            </a:lvl2pPr>
            <a:lvl3pPr marL="913850" indent="0">
              <a:buNone/>
              <a:defRPr sz="1000"/>
            </a:lvl3pPr>
            <a:lvl4pPr marL="1370775" indent="0">
              <a:buNone/>
              <a:defRPr sz="900"/>
            </a:lvl4pPr>
            <a:lvl5pPr marL="1827701" indent="0">
              <a:buNone/>
              <a:defRPr sz="900"/>
            </a:lvl5pPr>
            <a:lvl6pPr marL="2284627" indent="0">
              <a:buNone/>
              <a:defRPr sz="900"/>
            </a:lvl6pPr>
            <a:lvl7pPr marL="2741555" indent="0">
              <a:buNone/>
              <a:defRPr sz="900"/>
            </a:lvl7pPr>
            <a:lvl8pPr marL="3198480" indent="0">
              <a:buNone/>
              <a:defRPr sz="900"/>
            </a:lvl8pPr>
            <a:lvl9pPr marL="3655406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246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81128"/>
            <a:ext cx="5486400" cy="566739"/>
          </a:xfrm>
          <a:prstGeom prst="rect">
            <a:avLst/>
          </a:prstGeom>
        </p:spPr>
        <p:txBody>
          <a:bodyPr lIns="91385" tIns="45695" rIns="91385" bIns="45695" anchor="b"/>
          <a:lstStyle>
            <a:lvl1pPr algn="l">
              <a:defRPr sz="2000" b="1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80728"/>
            <a:ext cx="5486400" cy="3600402"/>
          </a:xfrm>
          <a:prstGeom prst="rect">
            <a:avLst/>
          </a:prstGeom>
        </p:spPr>
        <p:txBody>
          <a:bodyPr lIns="91385" tIns="45695" rIns="91385" bIns="45695"/>
          <a:lstStyle>
            <a:lvl1pPr marL="0" indent="0">
              <a:buNone/>
              <a:defRPr sz="32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456925" indent="0">
              <a:buNone/>
              <a:defRPr sz="2800"/>
            </a:lvl2pPr>
            <a:lvl3pPr marL="913850" indent="0">
              <a:buNone/>
              <a:defRPr sz="2400"/>
            </a:lvl3pPr>
            <a:lvl4pPr marL="1370775" indent="0">
              <a:buNone/>
              <a:defRPr sz="2000"/>
            </a:lvl4pPr>
            <a:lvl5pPr marL="1827701" indent="0">
              <a:buNone/>
              <a:defRPr sz="2000"/>
            </a:lvl5pPr>
            <a:lvl6pPr marL="2284627" indent="0">
              <a:buNone/>
              <a:defRPr sz="2000"/>
            </a:lvl6pPr>
            <a:lvl7pPr marL="2741555" indent="0">
              <a:buNone/>
              <a:defRPr sz="2000"/>
            </a:lvl7pPr>
            <a:lvl8pPr marL="3198480" indent="0">
              <a:buNone/>
              <a:defRPr sz="2000"/>
            </a:lvl8pPr>
            <a:lvl9pPr marL="3655406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47866"/>
            <a:ext cx="5486400" cy="804863"/>
          </a:xfrm>
          <a:prstGeom prst="rect">
            <a:avLst/>
          </a:prstGeom>
        </p:spPr>
        <p:txBody>
          <a:bodyPr lIns="91385" tIns="45695" rIns="91385" bIns="45695"/>
          <a:lstStyle>
            <a:lvl1pPr marL="0" indent="0">
              <a:buNone/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456925" indent="0">
              <a:buNone/>
              <a:defRPr sz="1200"/>
            </a:lvl2pPr>
            <a:lvl3pPr marL="913850" indent="0">
              <a:buNone/>
              <a:defRPr sz="1000"/>
            </a:lvl3pPr>
            <a:lvl4pPr marL="1370775" indent="0">
              <a:buNone/>
              <a:defRPr sz="900"/>
            </a:lvl4pPr>
            <a:lvl5pPr marL="1827701" indent="0">
              <a:buNone/>
              <a:defRPr sz="900"/>
            </a:lvl5pPr>
            <a:lvl6pPr marL="2284627" indent="0">
              <a:buNone/>
              <a:defRPr sz="900"/>
            </a:lvl6pPr>
            <a:lvl7pPr marL="2741555" indent="0">
              <a:buNone/>
              <a:defRPr sz="900"/>
            </a:lvl7pPr>
            <a:lvl8pPr marL="3198480" indent="0">
              <a:buNone/>
              <a:defRPr sz="900"/>
            </a:lvl8pPr>
            <a:lvl9pPr marL="365540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467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80728"/>
            <a:ext cx="8435280" cy="4941575"/>
          </a:xfrm>
          <a:prstGeom prst="rect">
            <a:avLst/>
          </a:prstGeom>
        </p:spPr>
        <p:txBody>
          <a:bodyPr vert="eaVert" lIns="91385" tIns="45695" rIns="91385" bIns="45695"/>
          <a:lstStyle>
            <a:lvl1pPr>
              <a:lnSpc>
                <a:spcPct val="114000"/>
              </a:lnSpc>
              <a:defRPr sz="1800"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lnSpc>
                <a:spcPct val="114000"/>
              </a:lnSpc>
              <a:defRPr sz="1600"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lnSpc>
                <a:spcPct val="114000"/>
              </a:lnSpc>
              <a:defRPr sz="1400"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lnSpc>
                <a:spcPct val="114000"/>
              </a:lnSpc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 lIns="467720" tIns="45695" rIns="91385" bIns="45695" anchor="ctr">
            <a:normAutofit fontScale="90000"/>
          </a:bodyPr>
          <a:lstStyle>
            <a:lvl1pPr algn="l">
              <a:defRPr sz="1400" b="1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4810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0" y="5996919"/>
            <a:ext cx="9144000" cy="0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 userDrawn="1"/>
        </p:nvSpPr>
        <p:spPr>
          <a:xfrm>
            <a:off x="6522295" y="5661248"/>
            <a:ext cx="2621707" cy="580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836712"/>
            <a:ext cx="9144000" cy="0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4110533" y="6197935"/>
            <a:ext cx="922934" cy="399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5" tIns="45695" rIns="91385" bIns="45695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fld id="{E9130668-170B-46D5-B5BD-C5E895738E30}" type="slidenum">
              <a:rPr lang="en-GB" sz="800" b="0" smtClean="0">
                <a:solidFill>
                  <a:schemeClr val="tx1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pPr algn="ctr"/>
              <a:t>‹#›</a:t>
            </a:fld>
            <a:endParaRPr lang="en-GB" sz="800" b="0" dirty="0">
              <a:solidFill>
                <a:schemeClr val="tx1"/>
              </a:solidFill>
              <a:effectLst/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513098" y="6274557"/>
            <a:ext cx="1135136" cy="215393"/>
          </a:xfrm>
          <a:prstGeom prst="rect">
            <a:avLst/>
          </a:prstGeom>
        </p:spPr>
        <p:txBody>
          <a:bodyPr wrap="none" lIns="91385" tIns="45695" rIns="91385" bIns="45695">
            <a:spAutoFit/>
          </a:bodyPr>
          <a:lstStyle/>
          <a:p>
            <a:pPr algn="ctr"/>
            <a:r>
              <a:rPr lang="en-GB" sz="8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 2017  (v1.2)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607" y="5301208"/>
            <a:ext cx="1974875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8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385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95" indent="-342695" algn="l" defTabSz="91385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05" indent="-285576" algn="l" defTabSz="91385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15" indent="-228463" algn="l" defTabSz="91385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240" indent="-228463" algn="l" defTabSz="91385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65" indent="-228463" algn="l" defTabSz="91385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91" indent="-228463" algn="l" defTabSz="9138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016" indent="-228463" algn="l" defTabSz="9138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943" indent="-228463" algn="l" defTabSz="9138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870" indent="-228463" algn="l" defTabSz="91385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25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50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75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01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27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555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480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406" algn="l" defTabSz="91385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7.jpeg"/><Relationship Id="rId5" Type="http://schemas.openxmlformats.org/officeDocument/2006/relationships/image" Target="../media/image9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4.png"/><Relationship Id="rId7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5.png"/><Relationship Id="rId10" Type="http://schemas.openxmlformats.org/officeDocument/2006/relationships/image" Target="../media/image22.jpeg"/><Relationship Id="rId4" Type="http://schemas.openxmlformats.org/officeDocument/2006/relationships/image" Target="../media/image10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9.png"/><Relationship Id="rId7" Type="http://schemas.openxmlformats.org/officeDocument/2006/relationships/image" Target="../media/image1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156176" y="5445224"/>
            <a:ext cx="2808312" cy="1008112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6" y="1556792"/>
            <a:ext cx="4032446" cy="26465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437112"/>
            <a:ext cx="252028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78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414556"/>
            <a:ext cx="2808312" cy="1182795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WHAT</a:t>
            </a:r>
            <a:br>
              <a:rPr lang="en-US" sz="1700" dirty="0"/>
            </a:b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WHO</a:t>
            </a:r>
            <a:br>
              <a:rPr lang="en-US" sz="1700" dirty="0"/>
            </a:b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WHEN </a:t>
            </a:r>
            <a:br>
              <a:rPr lang="en-US" sz="1700" dirty="0"/>
            </a:b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LONGER-TERM GOAL</a:t>
            </a: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17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CORE VALUES</a:t>
            </a:r>
          </a:p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endParaRPr lang="en-GB" sz="17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843808" y="980728"/>
            <a:ext cx="6192688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600"/>
              </a:spcAft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dirty="0"/>
              <a:t>We are the ‘recruitment partner for the startup ecosystem in South-East Asia’; partnering with Venture Capital and startup tech firms, </a:t>
            </a:r>
            <a:r>
              <a:rPr lang="en-US" sz="1700" dirty="0" err="1"/>
              <a:t>HQ’d</a:t>
            </a:r>
            <a:r>
              <a:rPr lang="en-US" sz="1700" dirty="0"/>
              <a:t> out of Singapore.</a:t>
            </a:r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dirty="0"/>
              <a:t>Established by Ben </a:t>
            </a:r>
            <a:r>
              <a:rPr lang="en-US" sz="1700" dirty="0" err="1"/>
              <a:t>Poh</a:t>
            </a:r>
            <a:r>
              <a:rPr lang="en-US" sz="1700" dirty="0"/>
              <a:t> &amp; Michael Milne</a:t>
            </a:r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dirty="0"/>
              <a:t>Opened our doors in September 2016</a:t>
            </a:r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dirty="0"/>
              <a:t>Asia and Global expansion</a:t>
            </a:r>
          </a:p>
          <a:p>
            <a:pPr>
              <a:spcBef>
                <a:spcPts val="0"/>
              </a:spcBef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dirty="0"/>
              <a:t>Positivity - Proactivity - Teamwork - </a:t>
            </a:r>
            <a:r>
              <a:rPr lang="en-US" sz="1700" dirty="0"/>
              <a:t>Delivery</a:t>
            </a:r>
            <a:endParaRPr lang="en-US" sz="1700" dirty="0"/>
          </a:p>
          <a:p>
            <a:pPr>
              <a:spcBef>
                <a:spcPts val="0"/>
              </a:spcBef>
              <a:spcAft>
                <a:spcPts val="1600"/>
              </a:spcAft>
            </a:pPr>
            <a:endParaRPr lang="en-GB" sz="17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Kaishi Partners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9784"/>
            <a:ext cx="1944215" cy="140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0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414556"/>
            <a:ext cx="2808312" cy="1182795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/>
              <a:t>POSITIVITY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/>
              <a:t>PROACTIVITY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/>
              <a:t>TEAMWORK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/>
              <a:t>DELIVERY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995936" y="980728"/>
            <a:ext cx="4701208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We look on the bright side… and don’t let limiting beliefs hold us back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We don't wait… we make things happen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We work together… to solve problems, find solutions, and celebrate the good times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We do what we say we're going to do… for our candidates, clients, and colleagues alike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Our Core Values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50160"/>
            <a:ext cx="2411760" cy="160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4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>
            <a:grpSpLocks noChangeAspect="1"/>
          </p:cNvGrpSpPr>
          <p:nvPr/>
        </p:nvGrpSpPr>
        <p:grpSpPr>
          <a:xfrm>
            <a:off x="467544" y="5549108"/>
            <a:ext cx="3952746" cy="396000"/>
            <a:chOff x="467944" y="5445224"/>
            <a:chExt cx="4851096" cy="486000"/>
          </a:xfrm>
        </p:grpSpPr>
        <p:pic>
          <p:nvPicPr>
            <p:cNvPr id="49" name="Picture 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3944" y="5445224"/>
              <a:ext cx="486000" cy="4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944" y="5445224"/>
              <a:ext cx="486000" cy="4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6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3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Picture 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3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1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" name="Picture 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5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" name="Picture 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7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" name="Picture 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3040" y="5445224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Content Placeholder 2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We look on the bright side… and don’t let limiting beliefs hold us back</a:t>
            </a:r>
          </a:p>
          <a:p>
            <a:pPr marL="0" indent="0">
              <a:lnSpc>
                <a:spcPct val="125000"/>
              </a:lnSpc>
              <a:buNone/>
            </a:pPr>
            <a:endParaRPr lang="en-GB" sz="18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Positivity…  </a:t>
            </a:r>
            <a:r>
              <a:rPr lang="en-US" sz="2000" b="0" dirty="0"/>
              <a:t>the character of being positive</a:t>
            </a:r>
            <a:endParaRPr lang="en-GB" sz="2000" b="0" dirty="0"/>
          </a:p>
        </p:txBody>
      </p:sp>
      <p:grpSp>
        <p:nvGrpSpPr>
          <p:cNvPr id="25" name="Group 24"/>
          <p:cNvGrpSpPr/>
          <p:nvPr/>
        </p:nvGrpSpPr>
        <p:grpSpPr>
          <a:xfrm>
            <a:off x="4506144" y="2276872"/>
            <a:ext cx="4335127" cy="1296144"/>
            <a:chOff x="4392000" y="1056408"/>
            <a:chExt cx="4335127" cy="1296144"/>
          </a:xfrm>
        </p:grpSpPr>
        <p:sp>
          <p:nvSpPr>
            <p:cNvPr id="26" name="Rectangle 25"/>
            <p:cNvSpPr/>
            <p:nvPr/>
          </p:nvSpPr>
          <p:spPr>
            <a:xfrm>
              <a:off x="4392000" y="1056408"/>
              <a:ext cx="3240000" cy="1296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pPr algn="ctr">
                <a:lnSpc>
                  <a:spcPct val="120000"/>
                </a:lnSpc>
              </a:pPr>
              <a: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“Today is hard, tomorrow will </a:t>
              </a:r>
              <a:b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be worse, but the day after tomorrow will be sunshine”</a:t>
              </a:r>
            </a:p>
            <a:p>
              <a:pPr algn="ctr">
                <a:lnSpc>
                  <a:spcPct val="120000"/>
                </a:lnSpc>
              </a:pPr>
              <a:r>
                <a:rPr lang="en-GB" sz="1200" i="1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Jack Ma, </a:t>
              </a:r>
              <a:r>
                <a:rPr lang="en-US" sz="1200" i="1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Alibaba</a:t>
              </a:r>
              <a:endParaRPr lang="en-GB" sz="12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000" y="1061880"/>
              <a:ext cx="987127" cy="1285200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05203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>
            <a:grpSpLocks noChangeAspect="1"/>
          </p:cNvGrpSpPr>
          <p:nvPr/>
        </p:nvGrpSpPr>
        <p:grpSpPr>
          <a:xfrm>
            <a:off x="467545" y="5549108"/>
            <a:ext cx="4344918" cy="396000"/>
            <a:chOff x="372492" y="3717032"/>
            <a:chExt cx="5337096" cy="486428"/>
          </a:xfrm>
        </p:grpSpPr>
        <p:pic>
          <p:nvPicPr>
            <p:cNvPr id="5" name="Picture 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492" y="3717032"/>
              <a:ext cx="486000" cy="4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2492" y="3717032"/>
              <a:ext cx="486000" cy="4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3588" y="3717460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1588" y="371703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7588" y="3717460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0484" y="3717460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5588" y="371703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3588" y="371703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492" y="371703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" name="Picture 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588" y="3717460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1" name="Picture 1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7588" y="3717460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We don't wait… we make things happen</a:t>
            </a:r>
          </a:p>
        </p:txBody>
      </p:sp>
      <p:sp>
        <p:nvSpPr>
          <p:cNvPr id="2048" name="Title 2047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Proactivity…  </a:t>
            </a:r>
            <a:r>
              <a:rPr lang="en-US" sz="2000" b="0" dirty="0"/>
              <a:t>to initiate change rather than reacting to events</a:t>
            </a:r>
            <a:endParaRPr lang="en-GB" sz="2000" b="0" dirty="0"/>
          </a:p>
        </p:txBody>
      </p:sp>
      <p:grpSp>
        <p:nvGrpSpPr>
          <p:cNvPr id="8" name="Group 7"/>
          <p:cNvGrpSpPr/>
          <p:nvPr/>
        </p:nvGrpSpPr>
        <p:grpSpPr>
          <a:xfrm>
            <a:off x="4416811" y="1772816"/>
            <a:ext cx="4277894" cy="2588616"/>
            <a:chOff x="4392000" y="2568576"/>
            <a:chExt cx="4277894" cy="2588616"/>
          </a:xfrm>
        </p:grpSpPr>
        <p:sp>
          <p:nvSpPr>
            <p:cNvPr id="51" name="Rectangle 50"/>
            <p:cNvSpPr/>
            <p:nvPr/>
          </p:nvSpPr>
          <p:spPr>
            <a:xfrm>
              <a:off x="4392000" y="2568576"/>
              <a:ext cx="3240360" cy="25886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pPr algn="ctr">
                <a:lnSpc>
                  <a:spcPct val="120000"/>
                </a:lnSpc>
              </a:pPr>
              <a: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“There are people who make things happen, there are people who watch things happen and there are people who wonder what happened.</a:t>
              </a:r>
            </a:p>
            <a:p>
              <a:pPr algn="ctr">
                <a:lnSpc>
                  <a:spcPct val="120000"/>
                </a:lnSpc>
              </a:pPr>
              <a:endParaRPr lang="en-GB" sz="14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>
                <a:lnSpc>
                  <a:spcPct val="120000"/>
                </a:lnSpc>
              </a:pPr>
              <a: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To be successful, you need to be a person who makes things happen”</a:t>
              </a:r>
            </a:p>
            <a:p>
              <a:pPr algn="ctr">
                <a:lnSpc>
                  <a:spcPct val="120000"/>
                </a:lnSpc>
              </a:pPr>
              <a:endParaRPr lang="en-GB" sz="1200" i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>
                <a:lnSpc>
                  <a:spcPct val="120000"/>
                </a:lnSpc>
              </a:pPr>
              <a:r>
                <a:rPr lang="en-GB" sz="1200" i="1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Jim Lovell, Astronaut</a:t>
              </a: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000" y="3096644"/>
              <a:ext cx="929894" cy="1285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541868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405254" y="5552932"/>
            <a:ext cx="3141448" cy="396348"/>
            <a:chOff x="1007212" y="1916832"/>
            <a:chExt cx="3141448" cy="396348"/>
          </a:xfrm>
        </p:grpSpPr>
        <p:pic>
          <p:nvPicPr>
            <p:cNvPr id="23" name="Picture 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3212" y="1916832"/>
              <a:ext cx="39600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6660" y="1917180"/>
              <a:ext cx="39600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212" y="1916832"/>
              <a:ext cx="39600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1897" y="1917180"/>
              <a:ext cx="395652" cy="395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7" name="Picture 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5993" y="1917180"/>
              <a:ext cx="39600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1993" y="1917180"/>
              <a:ext cx="39600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0660" y="1917180"/>
              <a:ext cx="396000" cy="39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9" name="Picture 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2660" y="1916832"/>
              <a:ext cx="39600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We work together… to solve problems, find solutions, and celebrate the good times</a:t>
            </a:r>
          </a:p>
        </p:txBody>
      </p:sp>
      <p:sp>
        <p:nvSpPr>
          <p:cNvPr id="50" name="Title 4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Teamwork… </a:t>
            </a:r>
            <a:r>
              <a:rPr lang="en-GB" sz="1600" b="0" dirty="0"/>
              <a:t>working together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508485" y="2420888"/>
            <a:ext cx="4339839" cy="1296144"/>
            <a:chOff x="4392000" y="1056408"/>
            <a:chExt cx="4339839" cy="1296144"/>
          </a:xfrm>
        </p:grpSpPr>
        <p:sp>
          <p:nvSpPr>
            <p:cNvPr id="58" name="Rectangle 57"/>
            <p:cNvSpPr/>
            <p:nvPr/>
          </p:nvSpPr>
          <p:spPr>
            <a:xfrm>
              <a:off x="4392000" y="1056408"/>
              <a:ext cx="3240360" cy="1296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pPr algn="ctr">
                <a:lnSpc>
                  <a:spcPct val="120000"/>
                </a:lnSpc>
              </a:pPr>
              <a: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“Great things in business are never done by one person, they’re done by a team of people”</a:t>
              </a:r>
            </a:p>
            <a:p>
              <a:pPr algn="ctr">
                <a:lnSpc>
                  <a:spcPct val="120000"/>
                </a:lnSpc>
              </a:pPr>
              <a:endParaRPr lang="en-GB" sz="1200" i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>
                <a:lnSpc>
                  <a:spcPct val="120000"/>
                </a:lnSpc>
              </a:pPr>
              <a:r>
                <a:rPr lang="en-GB" sz="1200" i="1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Steve Jobs, Apple</a:t>
              </a:r>
              <a:endParaRPr lang="en-GB" sz="12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000" y="1061880"/>
              <a:ext cx="991839" cy="12852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541868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lnSpc>
                <a:spcPct val="125000"/>
              </a:lnSpc>
              <a:buNone/>
            </a:pPr>
            <a:endParaRPr lang="en-US" sz="18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We do what we say we're going to do… for our candidates, clients, and colleagues alike</a:t>
            </a:r>
          </a:p>
        </p:txBody>
      </p:sp>
      <p:sp>
        <p:nvSpPr>
          <p:cNvPr id="60" name="Title 5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Delivery…  </a:t>
            </a:r>
            <a:r>
              <a:rPr lang="en-US" sz="2000" b="0" dirty="0"/>
              <a:t>to achieve what is desired, expected or promised</a:t>
            </a:r>
            <a:endParaRPr lang="en-GB" sz="2000" b="0" dirty="0"/>
          </a:p>
        </p:txBody>
      </p:sp>
      <p:grpSp>
        <p:nvGrpSpPr>
          <p:cNvPr id="2" name="Group 1"/>
          <p:cNvGrpSpPr/>
          <p:nvPr/>
        </p:nvGrpSpPr>
        <p:grpSpPr>
          <a:xfrm>
            <a:off x="4355976" y="2420888"/>
            <a:ext cx="4368700" cy="1296144"/>
            <a:chOff x="4392000" y="1056408"/>
            <a:chExt cx="4368700" cy="1296144"/>
          </a:xfrm>
        </p:grpSpPr>
        <p:sp>
          <p:nvSpPr>
            <p:cNvPr id="5" name="Rectangle 4"/>
            <p:cNvSpPr/>
            <p:nvPr/>
          </p:nvSpPr>
          <p:spPr>
            <a:xfrm>
              <a:off x="4392000" y="1056408"/>
              <a:ext cx="3240360" cy="1296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pPr algn="ctr">
                <a:lnSpc>
                  <a:spcPct val="120000"/>
                </a:lnSpc>
              </a:pPr>
              <a:r>
                <a:rPr lang="en-GB" sz="1400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“Instead of just offering advice, we actually deliver solutions”</a:t>
              </a:r>
            </a:p>
            <a:p>
              <a:pPr algn="ctr">
                <a:lnSpc>
                  <a:spcPct val="120000"/>
                </a:lnSpc>
              </a:pPr>
              <a:endParaRPr lang="en-GB" sz="1400" i="1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>
                <a:lnSpc>
                  <a:spcPct val="120000"/>
                </a:lnSpc>
              </a:pPr>
              <a:r>
                <a:rPr lang="en-GB" sz="1200" i="1" dirty="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Rosaline Koo, Founder Of CXA</a:t>
              </a:r>
              <a:endParaRPr lang="en-GB" sz="1200" dirty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000" y="1061880"/>
              <a:ext cx="1020700" cy="1285200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</p:pic>
      </p:grpSp>
      <p:grpSp>
        <p:nvGrpSpPr>
          <p:cNvPr id="38" name="Group 37"/>
          <p:cNvGrpSpPr>
            <a:grpSpLocks noChangeAspect="1"/>
          </p:cNvGrpSpPr>
          <p:nvPr/>
        </p:nvGrpSpPr>
        <p:grpSpPr>
          <a:xfrm>
            <a:off x="467545" y="5549108"/>
            <a:ext cx="3170751" cy="396000"/>
            <a:chOff x="487417" y="4261182"/>
            <a:chExt cx="3891376" cy="486000"/>
          </a:xfrm>
        </p:grpSpPr>
        <p:pic>
          <p:nvPicPr>
            <p:cNvPr id="31" name="Picture 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8793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4793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2793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6" name="Picture 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417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3417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793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793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6793" y="4261182"/>
              <a:ext cx="486000" cy="4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28143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98075" y="1196752"/>
            <a:ext cx="7347850" cy="3600000"/>
            <a:chOff x="898075" y="1196752"/>
            <a:chExt cx="7347850" cy="3600000"/>
          </a:xfrm>
        </p:grpSpPr>
        <p:pic>
          <p:nvPicPr>
            <p:cNvPr id="7" name="Picture 2" descr="http://www.azquotes.com/picture-quotes/quote-there-s-nothing-more-invigorating-than-being-deeply-involved-with-a-small-company-and-michael-moritz-101-82-7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8075" y="1196752"/>
              <a:ext cx="7347850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3851920" y="3645024"/>
              <a:ext cx="3960440" cy="936104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i="1" dirty="0">
                  <a:solidFill>
                    <a:schemeClr val="bg1"/>
                  </a:solidFill>
                </a:rPr>
                <a:t>Michael Moritz, Venture Capitalist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546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20750</TotalTime>
  <Words>308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Tahoma</vt:lpstr>
      <vt:lpstr>Office Theme</vt:lpstr>
      <vt:lpstr>PowerPoint Presentation</vt:lpstr>
      <vt:lpstr>Kaishi Partners</vt:lpstr>
      <vt:lpstr>Our Core Values</vt:lpstr>
      <vt:lpstr>Positivity…  the character of being positive</vt:lpstr>
      <vt:lpstr>Proactivity…  to initiate change rather than reacting to events</vt:lpstr>
      <vt:lpstr>Teamwork… working together</vt:lpstr>
      <vt:lpstr>Delivery…  to achieve what is desired, expected or promised</vt:lpstr>
      <vt:lpstr>PowerPoint Presentation</vt:lpstr>
    </vt:vector>
  </TitlesOfParts>
  <Company>Debenhams Retail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Bidos</dc:creator>
  <cp:lastModifiedBy>Michael Milne</cp:lastModifiedBy>
  <cp:revision>2270</cp:revision>
  <cp:lastPrinted>2016-03-22T12:50:46Z</cp:lastPrinted>
  <dcterms:created xsi:type="dcterms:W3CDTF">2014-03-30T15:37:54Z</dcterms:created>
  <dcterms:modified xsi:type="dcterms:W3CDTF">2017-02-27T05:58:56Z</dcterms:modified>
</cp:coreProperties>
</file>