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56" r:id="rId2"/>
    <p:sldMasterId id="2147483816" r:id="rId3"/>
    <p:sldMasterId id="2147483852" r:id="rId4"/>
  </p:sldMasterIdLst>
  <p:notesMasterIdLst>
    <p:notesMasterId r:id="rId20"/>
  </p:notesMasterIdLst>
  <p:handoutMasterIdLst>
    <p:handoutMasterId r:id="rId21"/>
  </p:handoutMasterIdLst>
  <p:sldIdLst>
    <p:sldId id="420" r:id="rId5"/>
    <p:sldId id="438" r:id="rId6"/>
    <p:sldId id="416" r:id="rId7"/>
    <p:sldId id="435" r:id="rId8"/>
    <p:sldId id="439" r:id="rId9"/>
    <p:sldId id="442" r:id="rId10"/>
    <p:sldId id="441" r:id="rId11"/>
    <p:sldId id="443" r:id="rId12"/>
    <p:sldId id="376" r:id="rId13"/>
    <p:sldId id="358" r:id="rId14"/>
    <p:sldId id="381" r:id="rId15"/>
    <p:sldId id="302" r:id="rId16"/>
    <p:sldId id="444" r:id="rId17"/>
    <p:sldId id="445" r:id="rId18"/>
    <p:sldId id="350" r:id="rId19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en Jewett" initials="KJ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200"/>
    <a:srgbClr val="641C20"/>
    <a:srgbClr val="FBAF39"/>
    <a:srgbClr val="007200"/>
    <a:srgbClr val="009D00"/>
    <a:srgbClr val="22BFE8"/>
    <a:srgbClr val="F2F2F2"/>
    <a:srgbClr val="E8E8E8"/>
    <a:srgbClr val="3AE5FC"/>
    <a:srgbClr val="FCB0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980" autoAdjust="0"/>
    <p:restoredTop sz="77355" autoAdjust="0"/>
  </p:normalViewPr>
  <p:slideViewPr>
    <p:cSldViewPr snapToGrid="0">
      <p:cViewPr varScale="1">
        <p:scale>
          <a:sx n="71" d="100"/>
          <a:sy n="71" d="100"/>
        </p:scale>
        <p:origin x="800" y="17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2" d="100"/>
        <a:sy n="7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commentAuthors" Target="commentAuthor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6827B-E40F-5649-BAC5-A24FF205CC5A}" type="datetimeFigureOut">
              <a:rPr lang="en-US" smtClean="0"/>
              <a:t>2/22/17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9D3A01-BD75-ED47-9A42-869E27F57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627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E69D0-A25F-47D0-A44D-F2AED10E173A}" type="datetimeFigureOut">
              <a:rPr lang="en-US" smtClean="0"/>
              <a:t>2/22/17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FD789E-5525-4C17-9CF0-F5BAF53B1E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5626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BC: Changed “Powered</a:t>
            </a:r>
            <a:r>
              <a:rPr lang="en-US" baseline="0" dirty="0" smtClean="0"/>
              <a:t> by” font to Tahoma to match the Weather Analytics logo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D789E-5525-4C17-9CF0-F5BAF53B1E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8033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D789E-5525-4C17-9CF0-F5BAF53B1EB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1412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BC: Updated</a:t>
            </a:r>
            <a:r>
              <a:rPr lang="en-US" baseline="0" dirty="0" smtClean="0"/>
              <a:t> the countries with </a:t>
            </a:r>
            <a:r>
              <a:rPr lang="en-US" sz="12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Zambia, Zimbabwe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D789E-5525-4C17-9CF0-F5BAF53B1EB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424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BC: Updated the countries with </a:t>
            </a:r>
            <a:r>
              <a:rPr lang="en-US" sz="12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Zambia, Zimbabwe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D789E-5525-4C17-9CF0-F5BAF53B1EB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017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D789E-5525-4C17-9CF0-F5BAF53B1EBB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302058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D789E-5525-4C17-9CF0-F5BAF53B1EBB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303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D789E-5525-4C17-9CF0-F5BAF53B1EB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419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Outline for the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2CDC7-DF08-4AD4-8D86-E0B6B8D48BEB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223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Outline for the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CDC7-DF08-4AD4-8D86-E0B6B8D48B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7549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FIRST: UNDERSTAND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D789E-5525-4C17-9CF0-F5BAF53B1EBB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57650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BC: Deleted the period at the end of the last bullet</a:t>
            </a:r>
            <a:r>
              <a:rPr lang="en-US" baseline="0" dirty="0" smtClean="0"/>
              <a:t> for consistency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D789E-5525-4C17-9CF0-F5BAF53B1EBB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77291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D789E-5525-4C17-9CF0-F5BAF53B1EBB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8610434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D789E-5525-4C17-9CF0-F5BAF53B1EBB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893054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BC: Updated launch countries with</a:t>
            </a:r>
            <a:r>
              <a:rPr lang="en-US" baseline="0" dirty="0" smtClean="0"/>
              <a:t> Zambia and Zimbabwe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D789E-5525-4C17-9CF0-F5BAF53B1EB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918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72074-EB2C-F840-AD70-797C3EE97C5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05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48EE-7A98-8F48-BD56-EBC928F7B84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293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1C47B-D7B4-6743-B16D-40A515FF286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61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9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050F0-B0CD-2F4E-8197-0BEC14FB7A71}" type="datetime1">
              <a:rPr lang="en-US" smtClean="0">
                <a:solidFill>
                  <a:srgbClr val="3A3838">
                    <a:tint val="75000"/>
                  </a:srgbClr>
                </a:solidFill>
              </a:rPr>
              <a:t>2/22/17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D86D6-3BCA-4949-9367-C4A389ADABF0}" type="slidenum">
              <a:rPr lang="en-US" smtClean="0">
                <a:solidFill>
                  <a:srgbClr val="3A3838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0152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6848-0F15-0C44-9281-131AF1102737}" type="datetime1">
              <a:rPr lang="en-US" smtClean="0">
                <a:solidFill>
                  <a:srgbClr val="3A3838">
                    <a:tint val="75000"/>
                  </a:srgbClr>
                </a:solidFill>
              </a:rPr>
              <a:t>2/22/17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D86D6-3BCA-4949-9367-C4A389ADABF0}" type="slidenum">
              <a:rPr lang="en-US" smtClean="0">
                <a:solidFill>
                  <a:srgbClr val="3A3838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594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C164-04F7-6A48-90FF-CD9E0B3BC21E}" type="datetime1">
              <a:rPr lang="en-US" smtClean="0">
                <a:solidFill>
                  <a:srgbClr val="3A3838">
                    <a:tint val="75000"/>
                  </a:srgbClr>
                </a:solidFill>
              </a:rPr>
              <a:t>2/22/17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D86D6-3BCA-4949-9367-C4A389ADABF0}" type="slidenum">
              <a:rPr lang="en-US" smtClean="0">
                <a:solidFill>
                  <a:srgbClr val="3A3838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098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C5BE9-6ACE-324C-8B89-6CD3B5D33BC4}" type="datetime1">
              <a:rPr lang="en-US" smtClean="0">
                <a:solidFill>
                  <a:srgbClr val="3A3838">
                    <a:tint val="75000"/>
                  </a:srgbClr>
                </a:solidFill>
              </a:rPr>
              <a:t>2/22/17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D86D6-3BCA-4949-9367-C4A389ADABF0}" type="slidenum">
              <a:rPr lang="en-US" smtClean="0">
                <a:solidFill>
                  <a:srgbClr val="3A3838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810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FA5D1-A85E-1B40-BEC0-129CBCAAAF25}" type="datetime1">
              <a:rPr lang="en-US" smtClean="0">
                <a:solidFill>
                  <a:srgbClr val="3A3838">
                    <a:tint val="75000"/>
                  </a:srgbClr>
                </a:solidFill>
              </a:rPr>
              <a:t>2/22/17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D86D6-3BCA-4949-9367-C4A389ADABF0}" type="slidenum">
              <a:rPr lang="en-US" smtClean="0">
                <a:solidFill>
                  <a:srgbClr val="3A3838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4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B4B8-97AF-6849-B9F0-3869B9042A6F}" type="datetime1">
              <a:rPr lang="en-US" smtClean="0">
                <a:solidFill>
                  <a:srgbClr val="3A3838">
                    <a:tint val="75000"/>
                  </a:srgbClr>
                </a:solidFill>
              </a:rPr>
              <a:t>2/22/17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D86D6-3BCA-4949-9367-C4A389ADABF0}" type="slidenum">
              <a:rPr lang="en-US" smtClean="0">
                <a:solidFill>
                  <a:srgbClr val="3A3838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3342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F41F8-AB8D-FF49-B2A4-8E7398AE50F8}" type="datetime1">
              <a:rPr lang="en-US" smtClean="0">
                <a:solidFill>
                  <a:srgbClr val="3A3838">
                    <a:tint val="75000"/>
                  </a:srgbClr>
                </a:solidFill>
              </a:rPr>
              <a:t>2/22/17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D86D6-3BCA-4949-9367-C4A389ADABF0}" type="slidenum">
              <a:rPr lang="en-US" smtClean="0">
                <a:solidFill>
                  <a:srgbClr val="3A3838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2763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F54A-0819-2E49-9D6A-606B18D8A202}" type="datetime1">
              <a:rPr lang="en-US" smtClean="0">
                <a:solidFill>
                  <a:srgbClr val="3A3838">
                    <a:tint val="75000"/>
                  </a:srgbClr>
                </a:solidFill>
              </a:rPr>
              <a:t>2/22/17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D86D6-3BCA-4949-9367-C4A389ADABF0}" type="slidenum">
              <a:rPr lang="en-US" smtClean="0">
                <a:solidFill>
                  <a:srgbClr val="3A3838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619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D5081-23EA-5945-AF83-A3FCE83C35B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5693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B7731-754E-8D4C-82A7-DCCA1FB05DBF}" type="datetime1">
              <a:rPr lang="en-US" smtClean="0">
                <a:solidFill>
                  <a:srgbClr val="3A3838">
                    <a:tint val="75000"/>
                  </a:srgbClr>
                </a:solidFill>
              </a:rPr>
              <a:t>2/22/17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D86D6-3BCA-4949-9367-C4A389ADABF0}" type="slidenum">
              <a:rPr lang="en-US" smtClean="0">
                <a:solidFill>
                  <a:srgbClr val="3A3838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5456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C3A2A-3B30-B245-A223-AD58EB5D6407}" type="datetime1">
              <a:rPr lang="en-US" smtClean="0">
                <a:solidFill>
                  <a:srgbClr val="3A3838">
                    <a:tint val="75000"/>
                  </a:srgbClr>
                </a:solidFill>
              </a:rPr>
              <a:t>2/22/17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D86D6-3BCA-4949-9367-C4A389ADABF0}" type="slidenum">
              <a:rPr lang="en-US" smtClean="0">
                <a:solidFill>
                  <a:srgbClr val="3A3838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920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D8099-34C1-164A-B6CF-0786DF4E9141}" type="datetime1">
              <a:rPr lang="en-US" smtClean="0">
                <a:solidFill>
                  <a:srgbClr val="3A3838">
                    <a:tint val="75000"/>
                  </a:srgbClr>
                </a:solidFill>
              </a:rPr>
              <a:t>2/22/17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D86D6-3BCA-4949-9367-C4A389ADABF0}" type="slidenum">
              <a:rPr lang="en-US" smtClean="0">
                <a:solidFill>
                  <a:srgbClr val="3A3838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6393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57A9-57F7-9145-858B-5E7821D71986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13548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514ED-04AA-5049-B7D2-6A56D2DE38C9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29290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1B8A-8085-8E40-9A90-C46689F3FAA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3086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41879-3F24-E444-A86A-464631AFF997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49652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B6749-68AA-774E-97CB-22D5487C83F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90763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1DB3C-6B56-A34D-A758-C247BB91CD2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24782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3142-B10A-4C44-999B-7D0A5C50E5AA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2261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A2450-E578-7244-8986-806E2CB6B96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1668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6C31C-5FDB-7D45-B357-82898BD02C92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57267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DA37-26CC-724B-9BA9-9B22C2B0962A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39537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A0E22-6569-5A41-B510-71EAE8802247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59405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7C70D-2D5A-1345-B5B9-E265C809025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87285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BA99F-1CC6-8F49-B630-168B15175E71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63269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F608-2C2F-1640-9269-161FB15E59CB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54076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6412-ACCE-4E4C-9EA3-0CB1DBA580FB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42400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3F676-7ED7-3E44-AD30-ED988295A542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26712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6A83-75A5-314B-A8EE-BDA442050635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39761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1123B-E4A9-F049-83C1-3CFFACC0CCD7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7001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705D6-FDF8-BE41-995A-93F286BA23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6106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3D5B3-CA1F-2F48-AF31-7AD392232A1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76030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4395-DC75-6B4B-BAB8-D1BFF5BF6076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24248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062F6-9809-C14C-B25C-91749EBED37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73458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044B0-8AF6-084E-8821-8A13E6BE1D82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08906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105FC-5CAB-2E46-BED8-92F2A09C9C5A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0657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EEF23-2845-234B-BCF4-5FE3E1D14A3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437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C3FF-4B4C-2343-A374-2667BCACAB9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1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D2E1E-A8A3-394E-851A-AABD0E31592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064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22BE3-105C-D643-8FFE-AF907BF5EDC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275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CB85-A4B4-CB47-BF10-9E4BFC7F03D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124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A7886-0A6A-5345-A193-668458DFA6C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203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68578" tIns="34290" rIns="68578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78" tIns="34290" rIns="68578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78" tIns="34290" rIns="68578" bIns="3429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4"/>
            <a:fld id="{E67DC99B-8CC2-1642-879F-F2DE03C091F4}" type="datetime1">
              <a:rPr lang="en-US" smtClean="0">
                <a:solidFill>
                  <a:srgbClr val="3A3838">
                    <a:tint val="75000"/>
                  </a:srgbClr>
                </a:solidFill>
              </a:rPr>
              <a:t>2/22/17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78" tIns="34290" rIns="68578" bIns="3429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4"/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78" tIns="34290" rIns="68578" bIns="3429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4"/>
            <a:fld id="{45FD86D6-3BCA-4949-9367-C4A389ADABF0}" type="slidenum">
              <a:rPr lang="en-US" smtClean="0">
                <a:solidFill>
                  <a:srgbClr val="3A3838">
                    <a:tint val="75000"/>
                  </a:srgbClr>
                </a:solidFill>
              </a:rPr>
              <a:pPr defTabSz="914354"/>
              <a:t>‹#›</a:t>
            </a:fld>
            <a:endParaRPr lang="en-US" dirty="0">
              <a:solidFill>
                <a:srgbClr val="3A383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188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8015B-6249-0E41-8471-337EF1AE3172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822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FBED7-F74A-974E-8FC6-2D15A5B2994F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5006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3.png"/><Relationship Id="rId5" Type="http://schemas.openxmlformats.org/officeDocument/2006/relationships/image" Target="../media/image17.png"/><Relationship Id="rId6" Type="http://schemas.openxmlformats.org/officeDocument/2006/relationships/image" Target="../media/image18.jpeg"/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3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4" Type="http://schemas.openxmlformats.org/officeDocument/2006/relationships/image" Target="../media/image3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4" Type="http://schemas.openxmlformats.org/officeDocument/2006/relationships/image" Target="../media/image3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microsoft.com/office/2007/relationships/hdphoto" Target="../media/hdphoto5.wdp"/><Relationship Id="rId5" Type="http://schemas.openxmlformats.org/officeDocument/2006/relationships/image" Target="../media/image3.png"/><Relationship Id="rId6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microsoft.com/office/2007/relationships/hdphoto" Target="../media/hdphoto1.wdp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microsoft.com/office/2007/relationships/hdphoto" Target="../media/hdphoto2.wdp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microsoft.com/office/2007/relationships/hdphoto" Target="../media/hdphoto3.wdp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microsoft.com/office/2007/relationships/hdphoto" Target="../media/hdphoto4.wdp"/><Relationship Id="rId5" Type="http://schemas.openxmlformats.org/officeDocument/2006/relationships/image" Target="../media/image3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3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20" r="31402" b="2256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">
            <a:alphaModFix amt="8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39"/>
          <a:stretch/>
        </p:blipFill>
        <p:spPr>
          <a:xfrm>
            <a:off x="0" y="-3967933"/>
            <a:ext cx="12192000" cy="10825933"/>
          </a:xfrm>
          <a:prstGeom prst="rect">
            <a:avLst/>
          </a:prstGeom>
          <a:ln>
            <a:noFill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44"/>
          <a:stretch/>
        </p:blipFill>
        <p:spPr>
          <a:xfrm flipH="1" flipV="1">
            <a:off x="-19878" y="0"/>
            <a:ext cx="11064949" cy="685800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517C5-38AD-4077-A12A-3B8ECD34E04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9376353" y="4662460"/>
            <a:ext cx="30737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rPr>
              <a:t>Powered by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210" y="827197"/>
            <a:ext cx="933099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Intercession Group </a:t>
            </a:r>
          </a:p>
          <a:p>
            <a:r>
              <a:rPr lang="en-US" sz="4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Africa: Farmers First</a:t>
            </a:r>
          </a:p>
          <a:p>
            <a:endParaRPr lang="en-US" sz="6000" i="1" dirty="0">
              <a:solidFill>
                <a:schemeClr val="bg1"/>
              </a:solidFill>
            </a:endParaRPr>
          </a:p>
          <a:p>
            <a:endParaRPr lang="en-US" sz="6000" i="1" dirty="0">
              <a:solidFill>
                <a:schemeClr val="bg1"/>
              </a:solidFill>
            </a:endParaRPr>
          </a:p>
          <a:p>
            <a:endParaRPr lang="en-US" sz="4400" dirty="0">
              <a:solidFill>
                <a:schemeClr val="accent6">
                  <a:lumMod val="60000"/>
                  <a:lumOff val="40000"/>
                </a:schemeClr>
              </a:solidFill>
              <a:latin typeface="Tahoma" charset="0"/>
              <a:ea typeface="Tahoma" charset="0"/>
              <a:cs typeface="Tahoma" charset="0"/>
            </a:endParaRPr>
          </a:p>
          <a:p>
            <a:r>
              <a:rPr lang="en-US" sz="44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An Overview</a:t>
            </a:r>
          </a:p>
          <a:p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December 2016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10842" y="3695600"/>
            <a:ext cx="1241387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077" y="5049663"/>
            <a:ext cx="2420532" cy="887742"/>
          </a:xfrm>
          <a:prstGeom prst="rect">
            <a:avLst/>
          </a:prstGeom>
          <a:effectLst>
            <a:glow rad="76200">
              <a:schemeClr val="tx1">
                <a:lumMod val="50000"/>
                <a:alpha val="2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846677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6" t="406" r="26798" b="23721"/>
          <a:stretch/>
        </p:blipFill>
        <p:spPr>
          <a:xfrm>
            <a:off x="0" y="-1"/>
            <a:ext cx="12192001" cy="68740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7404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392" y="1551019"/>
            <a:ext cx="9438766" cy="513742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Launch Countries</a:t>
            </a:r>
          </a:p>
          <a:p>
            <a:pPr lvl="1"/>
            <a:r>
              <a:rPr lang="en-US" sz="2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Central African Republic</a:t>
            </a:r>
          </a:p>
          <a:p>
            <a:pPr lvl="1"/>
            <a:r>
              <a:rPr lang="en-US" sz="22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Zambia</a:t>
            </a:r>
            <a:endParaRPr lang="en-US" sz="22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  <a:p>
            <a:pPr lvl="1"/>
            <a:r>
              <a:rPr lang="en-US" sz="22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Zimbabwe</a:t>
            </a:r>
            <a:endParaRPr lang="en-US" sz="22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  <a:p>
            <a:pPr marL="457177" lvl="1" indent="0">
              <a:buNone/>
            </a:pPr>
            <a:endParaRPr lang="en-US" sz="22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Crops</a:t>
            </a:r>
          </a:p>
          <a:p>
            <a:pPr lvl="1"/>
            <a:r>
              <a:rPr lang="en-US" sz="22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Millet, maize, cotton, sorghum, soybeans, </a:t>
            </a:r>
            <a:br>
              <a:rPr lang="en-US" sz="22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2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peanuts, cassava</a:t>
            </a:r>
          </a:p>
          <a:p>
            <a:pPr marL="457177" lvl="1" indent="0">
              <a:buNone/>
            </a:pPr>
            <a:endParaRPr lang="en-US" sz="2200" b="1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Weather perils</a:t>
            </a:r>
          </a:p>
          <a:p>
            <a:pPr lvl="1"/>
            <a:r>
              <a:rPr lang="en-US" sz="22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Temperature (heat/cold), wind &amp; rainfall</a:t>
            </a:r>
          </a:p>
          <a:p>
            <a:pPr marL="457177" lvl="1" indent="0">
              <a:buNone/>
            </a:pPr>
            <a:endParaRPr lang="en-US" sz="22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Weather disasters</a:t>
            </a:r>
          </a:p>
          <a:p>
            <a:pPr lvl="1"/>
            <a:r>
              <a:rPr lang="en-US" sz="22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Hurricane, tropical cyclones, &amp; flooding</a:t>
            </a:r>
          </a:p>
          <a:p>
            <a:pPr marL="457177" lvl="1" indent="0">
              <a:buNone/>
            </a:pPr>
            <a:endParaRPr lang="en-US" dirty="0">
              <a:solidFill>
                <a:srgbClr val="FFFFFF"/>
              </a:solidFill>
              <a:latin typeface="Tahoma"/>
              <a:cs typeface="Tahoma"/>
            </a:endParaRPr>
          </a:p>
          <a:p>
            <a:pPr lvl="1"/>
            <a:endParaRPr lang="en-US" dirty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en-US" b="1" dirty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en-US" b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392" y="473316"/>
            <a:ext cx="10231395" cy="121685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Weather Alerts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444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-7316505" y="1604583"/>
            <a:ext cx="163498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Benefits</a:t>
            </a:r>
            <a:endParaRPr lang="en-US" sz="3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 rot="5400000">
            <a:off x="2652523" y="-2639605"/>
            <a:ext cx="6886954" cy="12192000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alphaModFix am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12916"/>
            <a:ext cx="12195987" cy="687628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803" y="16042"/>
            <a:ext cx="3402418" cy="6858000"/>
          </a:xfrm>
          <a:prstGeom prst="rect">
            <a:avLst/>
          </a:prstGeom>
          <a:effectLst>
            <a:glow rad="127000">
              <a:srgbClr val="006200"/>
            </a:glo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273" y="805463"/>
            <a:ext cx="3042666" cy="5411888"/>
          </a:xfrm>
          <a:prstGeom prst="rect">
            <a:avLst/>
          </a:prstGeom>
        </p:spPr>
      </p:pic>
      <p:sp>
        <p:nvSpPr>
          <p:cNvPr id="30" name="Content Placeholder 2"/>
          <p:cNvSpPr txBox="1">
            <a:spLocks/>
          </p:cNvSpPr>
          <p:nvPr/>
        </p:nvSpPr>
        <p:spPr>
          <a:xfrm>
            <a:off x="696864" y="1534977"/>
            <a:ext cx="6200545" cy="513742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Farmers and sharecrop managers gain access to high resolution forecasts, allowing them to better understand risk for their local crops</a:t>
            </a:r>
          </a:p>
          <a:p>
            <a:endParaRPr lang="en-US" sz="20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Users can gain access to long-range forecast, allowing them to plan further in advance</a:t>
            </a:r>
          </a:p>
          <a:p>
            <a:endParaRPr lang="en-US" sz="20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Direct SMS alerts can contain links to additional details (on feature/smart phones) and </a:t>
            </a:r>
            <a:r>
              <a:rPr lang="en-US" sz="20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reach </a:t>
            </a:r>
            <a:r>
              <a:rPr lang="en-US" sz="2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emergency services teams</a:t>
            </a:r>
          </a:p>
          <a:p>
            <a:endParaRPr lang="en-US" sz="20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Alerts can be written in any chosen language of literacy</a:t>
            </a:r>
          </a:p>
          <a:p>
            <a:pPr marL="285750" indent="-285750">
              <a:buFont typeface="Arial"/>
              <a:buChar char="•"/>
            </a:pPr>
            <a:endParaRPr lang="en-US" sz="20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Water 4 Good has local translators available </a:t>
            </a:r>
          </a:p>
          <a:p>
            <a:pPr marL="457177" lvl="1" indent="0">
              <a:buFont typeface="Arial" panose="020B0604020202020204" pitchFamily="34" charset="0"/>
              <a:buNone/>
            </a:pPr>
            <a:endParaRPr lang="en-US" dirty="0">
              <a:solidFill>
                <a:srgbClr val="FFFFFF"/>
              </a:solidFill>
              <a:latin typeface="Trim" charset="0"/>
              <a:ea typeface="Trim" charset="0"/>
              <a:cs typeface="Trim" charset="0"/>
            </a:endParaRPr>
          </a:p>
          <a:p>
            <a:pPr lvl="1"/>
            <a:endParaRPr lang="en-US" dirty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en-US" b="1" dirty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en-US" b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633392" y="572706"/>
            <a:ext cx="10231395" cy="121685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Weather Alerting Solution</a:t>
            </a:r>
          </a:p>
        </p:txBody>
      </p:sp>
    </p:spTree>
    <p:extLst>
      <p:ext uri="{BB962C8B-B14F-4D97-AF65-F5344CB8AC3E}">
        <p14:creationId xmlns:p14="http://schemas.microsoft.com/office/powerpoint/2010/main" val="3203391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" b="22185"/>
          <a:stretch/>
        </p:blipFill>
        <p:spPr>
          <a:xfrm flipH="1">
            <a:off x="-1" y="45720"/>
            <a:ext cx="12191999" cy="676656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3" y="-8021"/>
            <a:ext cx="12194007" cy="6821424"/>
          </a:xfrm>
          <a:prstGeom prst="rect">
            <a:avLst/>
          </a:prstGeom>
        </p:spPr>
      </p:pic>
      <p:sp>
        <p:nvSpPr>
          <p:cNvPr id="10" name="object 11"/>
          <p:cNvSpPr txBox="1"/>
          <p:nvPr/>
        </p:nvSpPr>
        <p:spPr>
          <a:xfrm>
            <a:off x="737492" y="1523872"/>
            <a:ext cx="9213059" cy="449133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 lvl="0" indent="0" defTabSz="9120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A8E2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2588" y="454023"/>
            <a:ext cx="8080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Phase 1: Weather Alerting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7492" y="872134"/>
            <a:ext cx="897387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Country Candidate Considerations:  </a:t>
            </a:r>
          </a:p>
          <a:p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Crops and perils, language, phone adoption, partners</a:t>
            </a:r>
          </a:p>
          <a:p>
            <a:endParaRPr lang="en-US" sz="1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Countries:</a:t>
            </a:r>
          </a:p>
          <a:p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Central African Republic, </a:t>
            </a:r>
            <a:r>
              <a:rPr lang="en-US" sz="2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Zambia, Zimbabwe</a:t>
            </a:r>
            <a:endParaRPr lang="en-US" sz="1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200" b="1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Solution</a:t>
            </a:r>
            <a:r>
              <a:rPr lang="en-US" sz="2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:  </a:t>
            </a: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Beacon Alerts</a:t>
            </a:r>
          </a:p>
          <a:p>
            <a:endParaRPr lang="en-US" sz="1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Key Components: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Alerts of severe weather 1-5 days out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Hyper-local appropriate to locales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High winds, heavy rain, extreme heat/cold  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Languages offered are country-specific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Feature phone or above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Iconic &amp; textual information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SMS text or email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061" y="5801296"/>
            <a:ext cx="1316538" cy="537643"/>
          </a:xfrm>
          <a:prstGeom prst="rect">
            <a:avLst/>
          </a:prstGeom>
          <a:effectLst>
            <a:glow rad="50800">
              <a:schemeClr val="tx1">
                <a:lumMod val="50000"/>
                <a:alpha val="2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57524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4" b="13692"/>
          <a:stretch/>
        </p:blipFill>
        <p:spPr>
          <a:xfrm flipH="1">
            <a:off x="-2" y="45719"/>
            <a:ext cx="12191999" cy="6774582"/>
          </a:xfrm>
          <a:prstGeom prst="rect">
            <a:avLst/>
          </a:prstGeom>
        </p:spPr>
      </p:pic>
      <p:sp>
        <p:nvSpPr>
          <p:cNvPr id="10" name="object 11"/>
          <p:cNvSpPr txBox="1"/>
          <p:nvPr/>
        </p:nvSpPr>
        <p:spPr>
          <a:xfrm>
            <a:off x="737492" y="1523872"/>
            <a:ext cx="9213059" cy="449133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 lvl="0" indent="0" defTabSz="9120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A8E2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78"/>
          <a:stretch/>
        </p:blipFill>
        <p:spPr>
          <a:xfrm flipH="1" flipV="1">
            <a:off x="-5" y="-1"/>
            <a:ext cx="11170666" cy="68203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5041" y="681081"/>
            <a:ext cx="78026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Phase 2: Weather Disaster Warning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7492" y="2203305"/>
            <a:ext cx="897387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Country Candidate Considerations:  </a:t>
            </a:r>
          </a:p>
          <a:p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Language, timing of growing season, partners</a:t>
            </a:r>
          </a:p>
          <a:p>
            <a:endParaRPr lang="en-US" sz="1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Countries:</a:t>
            </a:r>
          </a:p>
          <a:p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Central African Republic, Zambia, Zimbabwe</a:t>
            </a:r>
          </a:p>
          <a:p>
            <a:endParaRPr lang="en-US" sz="1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Disasters: </a:t>
            </a: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Hurricane, tropical cyclones, flooding</a:t>
            </a:r>
            <a:endParaRPr lang="en-US" sz="20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Key Components: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Single crop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One language</a:t>
            </a:r>
            <a:r>
              <a:rPr lang="en-US" sz="2000" dirty="0">
                <a:solidFill>
                  <a:schemeClr val="bg1"/>
                </a:solidFill>
                <a:latin typeface="Trim" charset="0"/>
                <a:ea typeface="Trim" charset="0"/>
                <a:cs typeface="Trim" charset="0"/>
              </a:rPr>
              <a:t>	</a:t>
            </a:r>
            <a:endParaRPr lang="en-US" dirty="0">
              <a:solidFill>
                <a:schemeClr val="bg1"/>
              </a:solidFill>
              <a:latin typeface="Trim" charset="0"/>
              <a:ea typeface="Trim" charset="0"/>
              <a:cs typeface="Trim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061" y="5801296"/>
            <a:ext cx="1316538" cy="537643"/>
          </a:xfrm>
          <a:prstGeom prst="rect">
            <a:avLst/>
          </a:prstGeom>
          <a:effectLst>
            <a:glow rad="50800">
              <a:schemeClr val="tx1">
                <a:lumMod val="50000"/>
                <a:alpha val="2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645848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5400000">
            <a:off x="2652523" y="-2652521"/>
            <a:ext cx="6886954" cy="12192000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62" r="23505" b="11317"/>
          <a:stretch/>
        </p:blipFill>
        <p:spPr>
          <a:xfrm>
            <a:off x="0" y="-12917"/>
            <a:ext cx="12192000" cy="69127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4" t="17158" r="29162"/>
          <a:stretch/>
        </p:blipFill>
        <p:spPr>
          <a:xfrm flipH="1" flipV="1">
            <a:off x="-1" y="-2"/>
            <a:ext cx="8931965" cy="689987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48734" y="1523872"/>
            <a:ext cx="9213059" cy="449133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 lvl="0" indent="0" defTabSz="9120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A8E2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5423" y="698884"/>
            <a:ext cx="10906765" cy="4985978"/>
          </a:xfrm>
          <a:prstGeom prst="rect">
            <a:avLst/>
          </a:prstGeom>
          <a:noFill/>
          <a:ln>
            <a:noFill/>
          </a:ln>
        </p:spPr>
        <p:txBody>
          <a:bodyPr wrap="square" lIns="91375" tIns="45719" rIns="91375" bIns="45719" rtlCol="0">
            <a:spAutoFit/>
          </a:bodyPr>
          <a:lstStyle/>
          <a:p>
            <a:pPr lvl="0"/>
            <a:r>
              <a:rPr lang="en-US" sz="4000" b="1" kern="0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Finances, Delivery &amp; Operations</a:t>
            </a:r>
          </a:p>
          <a:p>
            <a:endParaRPr lang="en-US" sz="2500" i="1" spc="-25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  <a:p>
            <a:pPr lvl="0"/>
            <a:r>
              <a:rPr lang="en-US" sz="2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Due to Weather Analytics repurposing existing solutions, investments to launch Farmers First are extraordinarily low.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Average launch per nation is estimated at ~ $7,500 each, for 50 nations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endParaRPr lang="en-US" sz="25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Total expenses estimated at $450,000-$550,000 in  first 12 months   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endParaRPr lang="en-US" sz="25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Bulk of costs will pay for tailoring each mobile app &amp; radio broadcast to languages most commonly spoken in each country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717617" y="3538330"/>
            <a:ext cx="18473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061" y="5801296"/>
            <a:ext cx="1316538" cy="537643"/>
          </a:xfrm>
          <a:prstGeom prst="rect">
            <a:avLst/>
          </a:prstGeom>
          <a:effectLst>
            <a:glow rad="50800">
              <a:schemeClr val="tx1">
                <a:lumMod val="50000"/>
                <a:alpha val="2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74562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 rot="5400000">
            <a:off x="2652523" y="-2652521"/>
            <a:ext cx="6886954" cy="12192000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bject 11"/>
          <p:cNvSpPr txBox="1"/>
          <p:nvPr/>
        </p:nvSpPr>
        <p:spPr>
          <a:xfrm>
            <a:off x="737492" y="1523872"/>
            <a:ext cx="9213059" cy="449133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 lvl="0" indent="0" defTabSz="9120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A8E2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alphaModFix amt="3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53" t="15649" r="95" b="1067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337"/>
          <a:stretch/>
        </p:blipFill>
        <p:spPr>
          <a:xfrm flipV="1">
            <a:off x="737492" y="12916"/>
            <a:ext cx="11454508" cy="68740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347" y="-855869"/>
            <a:ext cx="6622070" cy="8569738"/>
          </a:xfrm>
          <a:prstGeom prst="rect">
            <a:avLst/>
          </a:prstGeom>
          <a:effectLst>
            <a:glow rad="25400">
              <a:srgbClr val="006200">
                <a:alpha val="38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3659711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48" t="877" r="12383" b="10333"/>
          <a:stretch/>
        </p:blipFill>
        <p:spPr>
          <a:xfrm>
            <a:off x="-1" y="1"/>
            <a:ext cx="12191999" cy="68493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alphaModFix amt="8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39"/>
          <a:stretch/>
        </p:blipFill>
        <p:spPr>
          <a:xfrm>
            <a:off x="0" y="-3976577"/>
            <a:ext cx="12192000" cy="10825933"/>
          </a:xfrm>
          <a:prstGeom prst="rect">
            <a:avLst/>
          </a:prstGeom>
          <a:ln>
            <a:noFill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alphaModFix amt="9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9361"/>
          <a:stretch/>
        </p:blipFill>
        <p:spPr>
          <a:xfrm flipH="1" flipV="1">
            <a:off x="-3" y="0"/>
            <a:ext cx="9831574" cy="6858000"/>
          </a:xfrm>
          <a:prstGeom prst="rect">
            <a:avLst/>
          </a:prstGeom>
        </p:spPr>
      </p:pic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523618" y="1020725"/>
            <a:ext cx="3667372" cy="484844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9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“It is no longer possible to predict with accuracy when to start planting. In most cases, farmers end up replanting." </a:t>
            </a:r>
          </a:p>
          <a:p>
            <a:pPr marL="0" indent="0">
              <a:lnSpc>
                <a:spcPct val="120000"/>
              </a:lnSpc>
              <a:buNone/>
            </a:pPr>
            <a:endParaRPr lang="en-US" sz="8000" i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7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Denford</a:t>
            </a:r>
            <a:r>
              <a:rPr lang="en-US" sz="7200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7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Chimbwanda</a:t>
            </a:r>
            <a:r>
              <a:rPr lang="en-US" sz="7200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, President of Grain &amp; Cereal Producers Association, Zimbabwe </a:t>
            </a:r>
          </a:p>
          <a:p>
            <a:pPr marL="0" indent="0">
              <a:lnSpc>
                <a:spcPct val="120000"/>
              </a:lnSpc>
              <a:buNone/>
            </a:pPr>
            <a:endParaRPr lang="en-US" sz="80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8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8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Interviewed after seasons of erratic rainfall.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8000" dirty="0">
                <a:solidFill>
                  <a:prstClr val="black"/>
                </a:solidFill>
                <a:latin typeface="Trim" charset="0"/>
                <a:ea typeface="Trim" charset="0"/>
                <a:cs typeface="Trim" charset="0"/>
              </a:rPr>
              <a:t>	</a:t>
            </a:r>
            <a:r>
              <a:rPr lang="en-US" sz="128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0" indent="0">
              <a:buNone/>
            </a:pPr>
            <a:r>
              <a:rPr lang="en-US" sz="128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</a:t>
            </a:r>
            <a:endParaRPr lang="en-US" sz="55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sz="55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sz="55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sz="55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sz="55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sz="55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sz="55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sz="55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sz="55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sz="8600" dirty="0"/>
          </a:p>
          <a:p>
            <a:pPr marL="0" indent="0">
              <a:buNone/>
            </a:pPr>
            <a:r>
              <a:rPr lang="en-US" sz="8600" dirty="0"/>
              <a:t>			</a:t>
            </a:r>
          </a:p>
          <a:p>
            <a:pPr marL="0" indent="0">
              <a:buNone/>
            </a:pPr>
            <a:r>
              <a:rPr lang="en-US" sz="8600" dirty="0"/>
              <a:t>						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51208" y="4807611"/>
            <a:ext cx="1241387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534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771" t="19326" r="14929" b="28457"/>
          <a:stretch/>
        </p:blipFill>
        <p:spPr>
          <a:xfrm flipH="1">
            <a:off x="0" y="1"/>
            <a:ext cx="12192000" cy="681227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44"/>
          <a:stretch/>
        </p:blipFill>
        <p:spPr>
          <a:xfrm flipH="1" flipV="1">
            <a:off x="-2" y="1"/>
            <a:ext cx="11064949" cy="685800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95424" y="720149"/>
            <a:ext cx="5348176" cy="4708979"/>
          </a:xfrm>
          <a:prstGeom prst="rect">
            <a:avLst/>
          </a:prstGeom>
          <a:noFill/>
          <a:ln>
            <a:noFill/>
          </a:ln>
        </p:spPr>
        <p:txBody>
          <a:bodyPr wrap="square" lIns="91375" tIns="45719" rIns="91375" bIns="45719" rtlCol="0">
            <a:spAutoFit/>
          </a:bodyPr>
          <a:lstStyle/>
          <a:p>
            <a:r>
              <a:rPr lang="en-US" sz="4800" b="1" spc="-25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Why Africa?</a:t>
            </a:r>
          </a:p>
          <a:p>
            <a:r>
              <a:rPr lang="en-US" sz="4000" spc="-25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It’s not complicated . . . </a:t>
            </a:r>
          </a:p>
          <a:p>
            <a:endParaRPr lang="en-US" sz="1600" i="1" spc="-25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Almost one-fourth of the world’s under-nourished people are in sub-Saharan Africa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Africa will have 2 billion+ more people to feed by 2050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593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7" t="13910" b="13910"/>
          <a:stretch/>
        </p:blipFill>
        <p:spPr>
          <a:xfrm flipH="1">
            <a:off x="0" y="45719"/>
            <a:ext cx="12192000" cy="676656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44"/>
          <a:stretch/>
        </p:blipFill>
        <p:spPr>
          <a:xfrm flipH="1" flipV="1">
            <a:off x="-2" y="1"/>
            <a:ext cx="11064946" cy="6858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09600" y="720149"/>
            <a:ext cx="5486400" cy="4278092"/>
          </a:xfrm>
          <a:prstGeom prst="rect">
            <a:avLst/>
          </a:prstGeom>
          <a:noFill/>
          <a:ln>
            <a:noFill/>
          </a:ln>
        </p:spPr>
        <p:txBody>
          <a:bodyPr wrap="square" lIns="91375" tIns="45719" rIns="91375" bIns="45719" rtlCol="0">
            <a:spAutoFit/>
          </a:bodyPr>
          <a:lstStyle/>
          <a:p>
            <a:r>
              <a:rPr lang="en-US" sz="4800" b="1" spc="-25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Why Africa?</a:t>
            </a:r>
          </a:p>
          <a:p>
            <a:r>
              <a:rPr lang="en-US" sz="4000" spc="-25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It’s not complicated . . . </a:t>
            </a:r>
          </a:p>
          <a:p>
            <a:endParaRPr lang="en-US" sz="1600" i="1" spc="-25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Three-fourths of Africa’s arable land remains uncultivated</a:t>
            </a:r>
            <a:b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28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Africa is especially vulnerable to climate change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603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3517C5-38AD-4077-A12A-3B8ECD34E04C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" t="5168" b="167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39"/>
          <a:stretch/>
        </p:blipFill>
        <p:spPr>
          <a:xfrm rot="16200000" flipH="1">
            <a:off x="-526254" y="-5860254"/>
            <a:ext cx="6843709" cy="18592799"/>
          </a:xfrm>
          <a:prstGeom prst="rect">
            <a:avLst/>
          </a:prstGeom>
          <a:ln>
            <a:noFill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20862" y="1506499"/>
            <a:ext cx="5904832" cy="3816425"/>
          </a:xfrm>
          <a:prstGeom prst="rect">
            <a:avLst/>
          </a:prstGeom>
          <a:noFill/>
          <a:effectLst/>
        </p:spPr>
        <p:txBody>
          <a:bodyPr wrap="square" lIns="121917" tIns="60958" rIns="121917" bIns="60958" rtlCol="0">
            <a:spAutoFit/>
          </a:bodyPr>
          <a:lstStyle/>
          <a:p>
            <a:pPr algn="ctr" defTabSz="914400">
              <a:defRPr/>
            </a:pPr>
            <a:r>
              <a:rPr lang="en-US" sz="4000" kern="0" dirty="0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NGOs &amp; GOVERNMENTS ARE MAKING THESE EFFORTS </a:t>
            </a:r>
            <a:r>
              <a:rPr lang="en-US" sz="4000" b="1" kern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Arial" charset="0"/>
                <a:ea typeface="Arial" charset="0"/>
                <a:cs typeface="Arial" charset="0"/>
              </a:rPr>
              <a:t>EVEN MORE COSTLY </a:t>
            </a:r>
            <a:r>
              <a:rPr lang="en-US" sz="4000" kern="0" dirty="0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THAN THEY NEED TO BE . . .</a:t>
            </a:r>
            <a:endParaRPr lang="en-US" sz="4000" b="1" kern="0" dirty="0">
              <a:solidFill>
                <a:schemeClr val="bg1"/>
              </a:solidFill>
              <a:effectLst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952585" y="5816778"/>
            <a:ext cx="1241387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952585" y="966926"/>
            <a:ext cx="1241387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21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5400000">
            <a:off x="2652523" y="-2652521"/>
            <a:ext cx="6886954" cy="12192000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alphaModFix amt="1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2000" contrast="-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39749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5987" cy="687628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48734" y="1523872"/>
            <a:ext cx="9213059" cy="449133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 lvl="0" indent="0" defTabSz="9120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A8E2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5424" y="698884"/>
            <a:ext cx="10377376" cy="3785650"/>
          </a:xfrm>
          <a:prstGeom prst="rect">
            <a:avLst/>
          </a:prstGeom>
          <a:noFill/>
          <a:ln>
            <a:noFill/>
          </a:ln>
        </p:spPr>
        <p:txBody>
          <a:bodyPr wrap="square" lIns="91375" tIns="45719" rIns="91375" bIns="45719" rtlCol="0">
            <a:spAutoFit/>
          </a:bodyPr>
          <a:lstStyle/>
          <a:p>
            <a:pPr lvl="0"/>
            <a:r>
              <a:rPr lang="en-US" sz="4000" b="1" kern="0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Intercession Group &amp; International Aid</a:t>
            </a:r>
          </a:p>
          <a:p>
            <a:endParaRPr lang="en-US" sz="2500" i="1" spc="-25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Silveus</a:t>
            </a:r>
            <a:r>
              <a:rPr lang="en-US" sz="2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Insurance Group activated Intercession Group in 2010 in response to a devastating earthquake in Haiti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5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Since then, Intercession Group has supplied clothing, food, household goods &amp; medical assistance to the people of Haiti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25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bg1"/>
                </a:solidFill>
                <a:latin typeface="Arial" charset="0"/>
                <a:cs typeface="Arial" charset="0"/>
              </a:rPr>
              <a:t>Intercession group founded a boarding </a:t>
            </a:r>
            <a:r>
              <a:rPr lang="en-US" sz="25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school</a:t>
            </a:r>
            <a:endParaRPr lang="en-US" sz="25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380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 rot="5400000">
            <a:off x="2652523" y="-2652521"/>
            <a:ext cx="6886954" cy="12192000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alphaModFix amt="2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8956"/>
            <a:ext cx="9144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7404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48734" y="1523872"/>
            <a:ext cx="9213059" cy="449133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 lvl="0" indent="0" defTabSz="9120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A8E2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5424" y="709053"/>
            <a:ext cx="11290939" cy="707884"/>
          </a:xfrm>
          <a:prstGeom prst="rect">
            <a:avLst/>
          </a:prstGeom>
          <a:noFill/>
          <a:ln>
            <a:noFill/>
          </a:ln>
        </p:spPr>
        <p:txBody>
          <a:bodyPr wrap="square" lIns="91375" tIns="45719" rIns="91375" bIns="45719" rtlCol="0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Weather Analytics: </a:t>
            </a:r>
            <a:r>
              <a:rPr lang="en-US" sz="4000" b="1" kern="900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Agriculture Intelligence</a:t>
            </a:r>
          </a:p>
        </p:txBody>
      </p:sp>
      <p:pic>
        <p:nvPicPr>
          <p:cNvPr id="16" name="Picture 15" descr="Screen Shot 2016-10-06 at 12.34.40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20" y="2144336"/>
            <a:ext cx="4796468" cy="4146100"/>
          </a:xfrm>
          <a:prstGeom prst="rect">
            <a:avLst/>
          </a:prstGeom>
          <a:effectLst>
            <a:outerShdw blurRad="25400" dist="50800" dir="5400000" algn="ctr" rotWithShape="0">
              <a:srgbClr val="006200">
                <a:alpha val="50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6394006" y="2676334"/>
            <a:ext cx="6096000" cy="2062103"/>
          </a:xfrm>
          <a:prstGeom prst="rect">
            <a:avLst/>
          </a:prstGeom>
          <a:effectLst>
            <a:glow rad="1625600">
              <a:schemeClr val="accent1">
                <a:alpha val="40000"/>
              </a:schemeClr>
            </a:glow>
          </a:effectLst>
        </p:spPr>
        <p:txBody>
          <a:bodyPr>
            <a:spAutoFit/>
          </a:bodyPr>
          <a:lstStyle/>
          <a:p>
            <a:r>
              <a:rPr lang="en-US" sz="32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TOOLS TO FORESEE &amp; MITIGATE WEATHER </a:t>
            </a:r>
          </a:p>
          <a:p>
            <a:r>
              <a:rPr lang="en-US" sz="32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IMPACTS ON </a:t>
            </a:r>
          </a:p>
          <a:p>
            <a:r>
              <a:rPr lang="en-US" sz="32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AGRICULTURE EXIST </a:t>
            </a:r>
          </a:p>
        </p:txBody>
      </p:sp>
    </p:spTree>
    <p:extLst>
      <p:ext uri="{BB962C8B-B14F-4D97-AF65-F5344CB8AC3E}">
        <p14:creationId xmlns:p14="http://schemas.microsoft.com/office/powerpoint/2010/main" val="84041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 rot="5400000">
            <a:off x="2646064" y="-2646064"/>
            <a:ext cx="6899872" cy="12192000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alphaModFix am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 flipH="1">
            <a:off x="-3987" y="0"/>
            <a:ext cx="12192000" cy="6858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3987" y="0"/>
            <a:ext cx="12195987" cy="687628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37492" y="1536788"/>
            <a:ext cx="9213059" cy="449133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marR="0" lvl="0" indent="0" defTabSz="9120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638" marR="331014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A8E2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A8E2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11219" y="1937609"/>
            <a:ext cx="520790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RAIN-FED AGRICULTURE: </a:t>
            </a:r>
          </a:p>
          <a:p>
            <a:r>
              <a:rPr lang="en-US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DOMINATE SOURCE OF FOOD PRODUCTION</a:t>
            </a:r>
          </a:p>
          <a:p>
            <a:r>
              <a:rPr lang="en-US" sz="3600" dirty="0">
                <a:solidFill>
                  <a:srgbClr val="FFFFFF"/>
                </a:solidFill>
                <a:latin typeface="Trim" charset="0"/>
                <a:ea typeface="Trim" charset="0"/>
                <a:cs typeface="Trim" charset="0"/>
              </a:rPr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70" y="1371342"/>
            <a:ext cx="3851402" cy="5064961"/>
          </a:xfrm>
          <a:prstGeom prst="rect">
            <a:avLst/>
          </a:prstGeom>
          <a:effectLst>
            <a:outerShdw blurRad="50800" dist="50800" dir="5400000" algn="ctr" rotWithShape="0">
              <a:srgbClr val="006200">
                <a:alpha val="75000"/>
              </a:srgbClr>
            </a:outerShdw>
          </a:effectLst>
        </p:spPr>
      </p:pic>
      <p:pic>
        <p:nvPicPr>
          <p:cNvPr id="9" name="Picture 8" descr="Screen Shot 2016-10-06 at 12.13.56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70" y="584584"/>
            <a:ext cx="3851402" cy="2012414"/>
          </a:xfrm>
          <a:prstGeom prst="rect">
            <a:avLst/>
          </a:prstGeom>
          <a:effectLst/>
        </p:spPr>
      </p:pic>
      <p:sp>
        <p:nvSpPr>
          <p:cNvPr id="2" name="Rectangle 1"/>
          <p:cNvSpPr/>
          <p:nvPr/>
        </p:nvSpPr>
        <p:spPr>
          <a:xfrm flipV="1">
            <a:off x="768569" y="2586001"/>
            <a:ext cx="3851403" cy="45719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066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94" r="34841" b="8108"/>
          <a:stretch/>
        </p:blipFill>
        <p:spPr>
          <a:xfrm flipH="1">
            <a:off x="-4" y="0"/>
            <a:ext cx="12192001" cy="68122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3" y="-1"/>
            <a:ext cx="12192000" cy="685799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226224" y="1765589"/>
            <a:ext cx="3346822" cy="4401201"/>
          </a:xfrm>
          <a:prstGeom prst="rect">
            <a:avLst/>
          </a:prstGeom>
        </p:spPr>
        <p:txBody>
          <a:bodyPr wrap="square" lIns="91314" tIns="45718" rIns="91314" bIns="45718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Barley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Dry Beans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Cassava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Cocoa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Coffee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Cotton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Cow peas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Groundnuts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Maize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Millett</a:t>
            </a:r>
          </a:p>
        </p:txBody>
      </p:sp>
      <p:sp>
        <p:nvSpPr>
          <p:cNvPr id="6" name="Rectangle 5"/>
          <p:cNvSpPr/>
          <p:nvPr/>
        </p:nvSpPr>
        <p:spPr>
          <a:xfrm>
            <a:off x="8845178" y="1783517"/>
            <a:ext cx="3346822" cy="4401201"/>
          </a:xfrm>
          <a:prstGeom prst="rect">
            <a:avLst/>
          </a:prstGeom>
        </p:spPr>
        <p:txBody>
          <a:bodyPr wrap="square" lIns="91314" tIns="45718" rIns="91314" bIns="45718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Oil palm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Plantain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Potato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Rice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Sorghum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Soybeans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Sugar cane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Sweet potato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Wheat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Yam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86818" y="708232"/>
            <a:ext cx="8038353" cy="707882"/>
          </a:xfrm>
          <a:prstGeom prst="rect">
            <a:avLst/>
          </a:prstGeom>
          <a:noFill/>
        </p:spPr>
        <p:txBody>
          <a:bodyPr wrap="square" lIns="91314" tIns="45718" rIns="91314" bIns="45718" rtlCol="0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20 Major Crops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rgbClr val="006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67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Weather Analytics">
      <a:dk1>
        <a:srgbClr val="3A3838"/>
      </a:dk1>
      <a:lt1>
        <a:srgbClr val="FFFFFF"/>
      </a:lt1>
      <a:dk2>
        <a:srgbClr val="0A4C80"/>
      </a:dk2>
      <a:lt2>
        <a:srgbClr val="25BCE5"/>
      </a:lt2>
      <a:accent1>
        <a:srgbClr val="25BCE5"/>
      </a:accent1>
      <a:accent2>
        <a:srgbClr val="F9AF3A"/>
      </a:accent2>
      <a:accent3>
        <a:srgbClr val="D56B5B"/>
      </a:accent3>
      <a:accent4>
        <a:srgbClr val="EF4242"/>
      </a:accent4>
      <a:accent5>
        <a:srgbClr val="8DC542"/>
      </a:accent5>
      <a:accent6>
        <a:srgbClr val="639740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Weather Analytics">
      <a:dk1>
        <a:srgbClr val="3A3838"/>
      </a:dk1>
      <a:lt1>
        <a:srgbClr val="FFFFFF"/>
      </a:lt1>
      <a:dk2>
        <a:srgbClr val="0A4C80"/>
      </a:dk2>
      <a:lt2>
        <a:srgbClr val="25BCE5"/>
      </a:lt2>
      <a:accent1>
        <a:srgbClr val="25BCE5"/>
      </a:accent1>
      <a:accent2>
        <a:srgbClr val="F9AF3A"/>
      </a:accent2>
      <a:accent3>
        <a:srgbClr val="D56B5B"/>
      </a:accent3>
      <a:accent4>
        <a:srgbClr val="EF4242"/>
      </a:accent4>
      <a:accent5>
        <a:srgbClr val="8DC542"/>
      </a:accent5>
      <a:accent6>
        <a:srgbClr val="639740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Office Theme">
  <a:themeElements>
    <a:clrScheme name="Weather Analytics">
      <a:dk1>
        <a:srgbClr val="3A3838"/>
      </a:dk1>
      <a:lt1>
        <a:srgbClr val="FFFFFF"/>
      </a:lt1>
      <a:dk2>
        <a:srgbClr val="0A4C80"/>
      </a:dk2>
      <a:lt2>
        <a:srgbClr val="25BCE5"/>
      </a:lt2>
      <a:accent1>
        <a:srgbClr val="25BCE5"/>
      </a:accent1>
      <a:accent2>
        <a:srgbClr val="F9AF3A"/>
      </a:accent2>
      <a:accent3>
        <a:srgbClr val="D56B5B"/>
      </a:accent3>
      <a:accent4>
        <a:srgbClr val="EF4242"/>
      </a:accent4>
      <a:accent5>
        <a:srgbClr val="8DC542"/>
      </a:accent5>
      <a:accent6>
        <a:srgbClr val="639740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1_Office Theme">
  <a:themeElements>
    <a:clrScheme name="Weather Analytics">
      <a:dk1>
        <a:srgbClr val="3A3838"/>
      </a:dk1>
      <a:lt1>
        <a:srgbClr val="FFFFFF"/>
      </a:lt1>
      <a:dk2>
        <a:srgbClr val="0A4C80"/>
      </a:dk2>
      <a:lt2>
        <a:srgbClr val="25BCE5"/>
      </a:lt2>
      <a:accent1>
        <a:srgbClr val="25BCE5"/>
      </a:accent1>
      <a:accent2>
        <a:srgbClr val="F9AF3A"/>
      </a:accent2>
      <a:accent3>
        <a:srgbClr val="D56B5B"/>
      </a:accent3>
      <a:accent4>
        <a:srgbClr val="EF4242"/>
      </a:accent4>
      <a:accent5>
        <a:srgbClr val="8DC542"/>
      </a:accent5>
      <a:accent6>
        <a:srgbClr val="639740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10886</TotalTime>
  <Words>591</Words>
  <Application>Microsoft Macintosh PowerPoint</Application>
  <PresentationFormat>Widescreen</PresentationFormat>
  <Paragraphs>208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Tahoma</vt:lpstr>
      <vt:lpstr>Trim</vt:lpstr>
      <vt:lpstr>Office Theme</vt:lpstr>
      <vt:lpstr>4_Office Theme</vt:lpstr>
      <vt:lpstr>8_Office Theme</vt:lpstr>
      <vt:lpstr>11_Office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Weather Alerts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15.0025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Justin Bloom</dc:creator>
  <cp:lastModifiedBy>David Phelps</cp:lastModifiedBy>
  <cp:revision>382</cp:revision>
  <dcterms:created xsi:type="dcterms:W3CDTF">2014-10-08T20:16:29Z</dcterms:created>
  <dcterms:modified xsi:type="dcterms:W3CDTF">2017-02-22T16:04:42Z</dcterms:modified>
</cp:coreProperties>
</file>