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230" r:id="rId1"/>
  </p:sldMasterIdLst>
  <p:notesMasterIdLst>
    <p:notesMasterId r:id="rId34"/>
  </p:notesMasterIdLst>
  <p:handoutMasterIdLst>
    <p:handoutMasterId r:id="rId35"/>
  </p:handoutMasterIdLst>
  <p:sldIdLst>
    <p:sldId id="257" r:id="rId2"/>
    <p:sldId id="895" r:id="rId3"/>
    <p:sldId id="896" r:id="rId4"/>
    <p:sldId id="935" r:id="rId5"/>
    <p:sldId id="875" r:id="rId6"/>
    <p:sldId id="869" r:id="rId7"/>
    <p:sldId id="943" r:id="rId8"/>
    <p:sldId id="944" r:id="rId9"/>
    <p:sldId id="945" r:id="rId10"/>
    <p:sldId id="897" r:id="rId11"/>
    <p:sldId id="900" r:id="rId12"/>
    <p:sldId id="901" r:id="rId13"/>
    <p:sldId id="902" r:id="rId14"/>
    <p:sldId id="936" r:id="rId15"/>
    <p:sldId id="904" r:id="rId16"/>
    <p:sldId id="909" r:id="rId17"/>
    <p:sldId id="910" r:id="rId18"/>
    <p:sldId id="911" r:id="rId19"/>
    <p:sldId id="912" r:id="rId20"/>
    <p:sldId id="905" r:id="rId21"/>
    <p:sldId id="942" r:id="rId22"/>
    <p:sldId id="941" r:id="rId23"/>
    <p:sldId id="940" r:id="rId24"/>
    <p:sldId id="906" r:id="rId25"/>
    <p:sldId id="907" r:id="rId26"/>
    <p:sldId id="915" r:id="rId27"/>
    <p:sldId id="914" r:id="rId28"/>
    <p:sldId id="916" r:id="rId29"/>
    <p:sldId id="922" r:id="rId30"/>
    <p:sldId id="933" r:id="rId31"/>
    <p:sldId id="931" r:id="rId32"/>
    <p:sldId id="938" r:id="rId3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p15:clr>
            <a:srgbClr val="A4A3A4"/>
          </p15:clr>
        </p15:guide>
        <p15:guide id="2" orient="horz" pos="4110">
          <p15:clr>
            <a:srgbClr val="A4A3A4"/>
          </p15:clr>
        </p15:guide>
        <p15:guide id="3" orient="horz" pos="2432">
          <p15:clr>
            <a:srgbClr val="A4A3A4"/>
          </p15:clr>
        </p15:guide>
        <p15:guide id="4" orient="horz" pos="1797">
          <p15:clr>
            <a:srgbClr val="A4A3A4"/>
          </p15:clr>
        </p15:guide>
        <p15:guide id="5" orient="horz" pos="3475">
          <p15:clr>
            <a:srgbClr val="A4A3A4"/>
          </p15:clr>
        </p15:guide>
        <p15:guide id="6" orient="horz" pos="2251">
          <p15:clr>
            <a:srgbClr val="A4A3A4"/>
          </p15:clr>
        </p15:guide>
        <p15:guide id="7" orient="horz" pos="1888">
          <p15:clr>
            <a:srgbClr val="A4A3A4"/>
          </p15:clr>
        </p15:guide>
        <p15:guide id="8" orient="horz" pos="3884">
          <p15:clr>
            <a:srgbClr val="A4A3A4"/>
          </p15:clr>
        </p15:guide>
        <p15:guide id="9" orient="horz" pos="2976">
          <p15:clr>
            <a:srgbClr val="A4A3A4"/>
          </p15:clr>
        </p15:guide>
        <p15:guide id="10" orient="horz" pos="890">
          <p15:clr>
            <a:srgbClr val="A4A3A4"/>
          </p15:clr>
        </p15:guide>
        <p15:guide id="11" orient="horz" pos="1706">
          <p15:clr>
            <a:srgbClr val="A4A3A4"/>
          </p15:clr>
        </p15:guide>
        <p15:guide id="12" orient="horz" pos="3203">
          <p15:clr>
            <a:srgbClr val="A4A3A4"/>
          </p15:clr>
        </p15:guide>
        <p15:guide id="13" orient="horz" pos="2341">
          <p15:clr>
            <a:srgbClr val="A4A3A4"/>
          </p15:clr>
        </p15:guide>
        <p15:guide id="14" orient="horz" pos="1979">
          <p15:clr>
            <a:srgbClr val="A4A3A4"/>
          </p15:clr>
        </p15:guide>
        <p15:guide id="15" pos="1519">
          <p15:clr>
            <a:srgbClr val="A4A3A4"/>
          </p15:clr>
        </p15:guide>
        <p15:guide id="16" pos="703">
          <p15:clr>
            <a:srgbClr val="A4A3A4"/>
          </p15:clr>
        </p15:guide>
        <p15:guide id="17" pos="22">
          <p15:clr>
            <a:srgbClr val="A4A3A4"/>
          </p15:clr>
        </p15:guide>
        <p15:guide id="18" pos="4876">
          <p15:clr>
            <a:srgbClr val="A4A3A4"/>
          </p15:clr>
        </p15:guide>
        <p15:guide id="19" pos="1610">
          <p15:clr>
            <a:srgbClr val="A4A3A4"/>
          </p15:clr>
        </p15:guide>
        <p15:guide id="20" pos="3515">
          <p15:clr>
            <a:srgbClr val="A4A3A4"/>
          </p15:clr>
        </p15:guide>
        <p15:guide id="21" pos="748">
          <p15:clr>
            <a:srgbClr val="A4A3A4"/>
          </p15:clr>
        </p15:guide>
        <p15:guide id="22" pos="3651">
          <p15:clr>
            <a:srgbClr val="A4A3A4"/>
          </p15:clr>
        </p15:guide>
        <p15:guide id="23" pos="3560">
          <p15:clr>
            <a:srgbClr val="A4A3A4"/>
          </p15:clr>
        </p15:guide>
        <p15:guide id="24" pos="1429">
          <p15:clr>
            <a:srgbClr val="A4A3A4"/>
          </p15:clr>
        </p15:guide>
        <p15:guide id="25" pos="4377">
          <p15:clr>
            <a:srgbClr val="A4A3A4"/>
          </p15:clr>
        </p15:guide>
        <p15:guide id="26" pos="4150">
          <p15:clr>
            <a:srgbClr val="A4A3A4"/>
          </p15:clr>
        </p15:guide>
        <p15:guide id="27" pos="2381">
          <p15:clr>
            <a:srgbClr val="A4A3A4"/>
          </p15:clr>
        </p15:guide>
        <p15:guide id="28" pos="5647">
          <p15:clr>
            <a:srgbClr val="A4A3A4"/>
          </p15:clr>
        </p15:guide>
        <p15:guide id="29">
          <p15:clr>
            <a:srgbClr val="A4A3A4"/>
          </p15:clr>
        </p15:guide>
        <p15:guide id="30" pos="3470">
          <p15:clr>
            <a:srgbClr val="A4A3A4"/>
          </p15:clr>
        </p15:guide>
        <p15:guide id="31" pos="158">
          <p15:clr>
            <a:srgbClr val="A4A3A4"/>
          </p15:clr>
        </p15:guide>
        <p15:guide id="32" orient="horz" pos="2523">
          <p15:clr>
            <a:srgbClr val="A4A3A4"/>
          </p15:clr>
        </p15:guide>
        <p15:guide id="33" pos="32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johnston" initials="s" lastIdx="1" clrIdx="0"/>
  <p:cmAuthor id="1" name="David Carratt" initials="DC" lastIdx="1" clrIdx="1"/>
  <p:cmAuthor id="2" name="Scott Bonham" initials="" lastIdx="10" clrIdx="2"/>
  <p:cmAuthor id="3" name="Javier Rojas" initials="JR"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A1A8AC"/>
    <a:srgbClr val="19B7AE"/>
    <a:srgbClr val="FDCA31"/>
    <a:srgbClr val="3790CF"/>
    <a:srgbClr val="BFBFBF"/>
    <a:srgbClr val="29B4C5"/>
    <a:srgbClr val="60D3CD"/>
    <a:srgbClr val="115D8B"/>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5" autoAdjust="0"/>
    <p:restoredTop sz="98894" autoAdjust="0"/>
  </p:normalViewPr>
  <p:slideViewPr>
    <p:cSldViewPr>
      <p:cViewPr varScale="1">
        <p:scale>
          <a:sx n="68" d="100"/>
          <a:sy n="68" d="100"/>
        </p:scale>
        <p:origin x="1560" y="78"/>
      </p:cViewPr>
      <p:guideLst>
        <p:guide orient="horz" pos="1253"/>
        <p:guide orient="horz" pos="4110"/>
        <p:guide orient="horz" pos="2432"/>
        <p:guide orient="horz" pos="1797"/>
        <p:guide orient="horz" pos="3475"/>
        <p:guide orient="horz" pos="2251"/>
        <p:guide orient="horz" pos="1888"/>
        <p:guide orient="horz" pos="3884"/>
        <p:guide orient="horz" pos="2976"/>
        <p:guide orient="horz" pos="890"/>
        <p:guide orient="horz" pos="1706"/>
        <p:guide orient="horz" pos="3203"/>
        <p:guide orient="horz" pos="2341"/>
        <p:guide orient="horz" pos="1979"/>
        <p:guide pos="1519"/>
        <p:guide pos="703"/>
        <p:guide pos="22"/>
        <p:guide pos="4876"/>
        <p:guide pos="1610"/>
        <p:guide pos="3515"/>
        <p:guide pos="748"/>
        <p:guide pos="3651"/>
        <p:guide pos="3560"/>
        <p:guide pos="1429"/>
        <p:guide pos="4377"/>
        <p:guide pos="4150"/>
        <p:guide pos="2381"/>
        <p:guide pos="5647"/>
        <p:guide/>
        <p:guide pos="3470"/>
        <p:guide pos="158"/>
        <p:guide orient="horz" pos="2523"/>
        <p:guide pos="3288"/>
      </p:guideLst>
    </p:cSldViewPr>
  </p:slideViewPr>
  <p:outlineViewPr>
    <p:cViewPr>
      <p:scale>
        <a:sx n="33" d="100"/>
        <a:sy n="33" d="100"/>
      </p:scale>
      <p:origin x="0" y="5364"/>
    </p:cViewPr>
  </p:outlineViewPr>
  <p:notesTextViewPr>
    <p:cViewPr>
      <p:scale>
        <a:sx n="100" d="100"/>
        <a:sy n="100" d="100"/>
      </p:scale>
      <p:origin x="0" y="0"/>
    </p:cViewPr>
  </p:notesTextViewPr>
  <p:sorterViewPr>
    <p:cViewPr>
      <p:scale>
        <a:sx n="85" d="100"/>
        <a:sy n="8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fmantica\Documents\My%20Dropbox\3%20Pipeline\2%20Weekly%20Reports\1%20Dec%202015\fund%20raising\sour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400">
                <a:solidFill>
                  <a:srgbClr val="292929"/>
                </a:solidFill>
                <a:latin typeface="Arial"/>
                <a:cs typeface="Arial"/>
              </a:defRPr>
            </a:pPr>
            <a:r>
              <a:rPr lang="en-US" sz="1400" dirty="0">
                <a:solidFill>
                  <a:srgbClr val="292929"/>
                </a:solidFill>
                <a:latin typeface="Arial"/>
                <a:cs typeface="Arial"/>
              </a:rPr>
              <a:t>Kennet US Growth Returns</a:t>
            </a:r>
          </a:p>
        </c:rich>
      </c:tx>
      <c:overlay val="0"/>
    </c:title>
    <c:autoTitleDeleted val="0"/>
    <c:plotArea>
      <c:layout>
        <c:manualLayout>
          <c:layoutTarget val="inner"/>
          <c:xMode val="edge"/>
          <c:yMode val="edge"/>
          <c:x val="3.9531048274330016E-2"/>
          <c:y val="0.2616122899924751"/>
          <c:w val="0.9257163390575649"/>
          <c:h val="0.62613845375205202"/>
        </c:manualLayout>
      </c:layout>
      <c:barChart>
        <c:barDir val="col"/>
        <c:grouping val="stacked"/>
        <c:varyColors val="0"/>
        <c:ser>
          <c:idx val="1"/>
          <c:order val="0"/>
          <c:tx>
            <c:strRef>
              <c:f>Sheet1!$C$1</c:f>
              <c:strCache>
                <c:ptCount val="1"/>
                <c:pt idx="0">
                  <c:v>Unrealized</c:v>
                </c:pt>
              </c:strCache>
            </c:strRef>
          </c:tx>
          <c:spPr>
            <a:solidFill>
              <a:schemeClr val="accent2">
                <a:lumMod val="60000"/>
                <a:lumOff val="40000"/>
              </a:schemeClr>
            </a:solidFill>
            <a:ln>
              <a:noFill/>
            </a:ln>
            <a:effectLst>
              <a:innerShdw blurRad="63500" dist="50800" dir="13500000">
                <a:prstClr val="black">
                  <a:alpha val="50000"/>
                </a:prstClr>
              </a:innerShdw>
            </a:effectLst>
          </c:spPr>
          <c:invertIfNegative val="0"/>
          <c:cat>
            <c:strRef>
              <c:f>Sheet1!$A$2:$A$3</c:f>
              <c:strCache>
                <c:ptCount val="2"/>
                <c:pt idx="0">
                  <c:v>Invested</c:v>
                </c:pt>
                <c:pt idx="1">
                  <c:v>Total Value</c:v>
                </c:pt>
              </c:strCache>
            </c:strRef>
          </c:cat>
          <c:val>
            <c:numRef>
              <c:f>Sheet1!$C$2:$C$3</c:f>
              <c:numCache>
                <c:formatCode>General</c:formatCode>
                <c:ptCount val="2"/>
                <c:pt idx="0">
                  <c:v>100</c:v>
                </c:pt>
                <c:pt idx="1">
                  <c:v>155</c:v>
                </c:pt>
              </c:numCache>
            </c:numRef>
          </c:val>
          <c:extLst>
            <c:ext xmlns:c16="http://schemas.microsoft.com/office/drawing/2014/chart" uri="{C3380CC4-5D6E-409C-BE32-E72D297353CC}">
              <c16:uniqueId val="{00000005-01ED-4AA8-ACA4-B73EF05B4EC9}"/>
            </c:ext>
          </c:extLst>
        </c:ser>
        <c:dLbls>
          <c:showLegendKey val="0"/>
          <c:showVal val="0"/>
          <c:showCatName val="0"/>
          <c:showSerName val="0"/>
          <c:showPercent val="0"/>
          <c:showBubbleSize val="0"/>
        </c:dLbls>
        <c:gapWidth val="120"/>
        <c:overlap val="100"/>
        <c:serLines>
          <c:spPr>
            <a:ln w="28575" cmpd="sng">
              <a:solidFill>
                <a:schemeClr val="tx1">
                  <a:lumMod val="75000"/>
                  <a:lumOff val="25000"/>
                </a:schemeClr>
              </a:solidFill>
              <a:headEnd type="none"/>
              <a:tailEnd type="none"/>
            </a:ln>
          </c:spPr>
        </c:serLines>
        <c:axId val="100882304"/>
        <c:axId val="100883840"/>
      </c:barChart>
      <c:catAx>
        <c:axId val="100882304"/>
        <c:scaling>
          <c:orientation val="minMax"/>
        </c:scaling>
        <c:delete val="0"/>
        <c:axPos val="b"/>
        <c:numFmt formatCode="General" sourceLinked="0"/>
        <c:majorTickMark val="none"/>
        <c:minorTickMark val="none"/>
        <c:tickLblPos val="nextTo"/>
        <c:spPr>
          <a:ln>
            <a:solidFill>
              <a:schemeClr val="bg1">
                <a:lumMod val="95000"/>
              </a:schemeClr>
            </a:solidFill>
          </a:ln>
        </c:spPr>
        <c:txPr>
          <a:bodyPr/>
          <a:lstStyle/>
          <a:p>
            <a:pPr>
              <a:defRPr sz="1100" b="1">
                <a:solidFill>
                  <a:srgbClr val="292929"/>
                </a:solidFill>
                <a:latin typeface="Arial"/>
                <a:cs typeface="Arial"/>
              </a:defRPr>
            </a:pPr>
            <a:endParaRPr lang="en-US"/>
          </a:p>
        </c:txPr>
        <c:crossAx val="100883840"/>
        <c:crosses val="autoZero"/>
        <c:auto val="1"/>
        <c:lblAlgn val="ctr"/>
        <c:lblOffset val="100"/>
        <c:noMultiLvlLbl val="0"/>
      </c:catAx>
      <c:valAx>
        <c:axId val="100883840"/>
        <c:scaling>
          <c:orientation val="minMax"/>
        </c:scaling>
        <c:delete val="1"/>
        <c:axPos val="l"/>
        <c:majorGridlines>
          <c:spPr>
            <a:ln>
              <a:solidFill>
                <a:schemeClr val="bg1">
                  <a:lumMod val="75000"/>
                </a:schemeClr>
              </a:solidFill>
            </a:ln>
          </c:spPr>
        </c:majorGridlines>
        <c:numFmt formatCode="General" sourceLinked="1"/>
        <c:majorTickMark val="out"/>
        <c:minorTickMark val="none"/>
        <c:tickLblPos val="none"/>
        <c:crossAx val="100882304"/>
        <c:crosses val="autoZero"/>
        <c:crossBetween val="between"/>
        <c:majorUnit val="50"/>
        <c:minorUnit val="20"/>
      </c:valAx>
      <c:spPr>
        <a:noFill/>
      </c:spPr>
    </c:plotArea>
    <c:legend>
      <c:legendPos val="t"/>
      <c:layout>
        <c:manualLayout>
          <c:xMode val="edge"/>
          <c:yMode val="edge"/>
          <c:x val="0.288763302093418"/>
          <c:y val="0.13639194410497602"/>
          <c:w val="0.37838107273795812"/>
          <c:h val="7.0349899393894466E-2"/>
        </c:manualLayout>
      </c:layout>
      <c:overlay val="0"/>
      <c:txPr>
        <a:bodyPr/>
        <a:lstStyle/>
        <a:p>
          <a:pPr>
            <a:defRPr sz="900" b="1">
              <a:solidFill>
                <a:schemeClr val="tx1"/>
              </a:solidFill>
              <a:latin typeface="Arial"/>
              <a:cs typeface="Arial"/>
            </a:defRPr>
          </a:pPr>
          <a:endParaRPr lang="en-US"/>
        </a:p>
      </c:txPr>
    </c:legend>
    <c:plotVisOnly val="1"/>
    <c:dispBlanksAs val="gap"/>
    <c:showDLblsOverMax val="0"/>
  </c:chart>
  <c:spPr>
    <a:solidFill>
      <a:schemeClr val="bg1">
        <a:lumMod val="95000"/>
      </a:schemeClr>
    </a:solidFill>
    <a:ln>
      <a:noFill/>
    </a:ln>
    <a:effectLst>
      <a:innerShdw blurRad="63500" dist="50800" dir="13500000">
        <a:prstClr val="black">
          <a:alpha val="50000"/>
        </a:prstClr>
      </a:innerShdw>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Company Universe</a:t>
            </a:r>
          </a:p>
        </c:rich>
      </c:tx>
      <c:overlay val="0"/>
    </c:title>
    <c:autoTitleDeleted val="0"/>
    <c:plotArea>
      <c:layout/>
      <c:barChart>
        <c:barDir val="col"/>
        <c:grouping val="clustered"/>
        <c:varyColors val="0"/>
        <c:ser>
          <c:idx val="0"/>
          <c:order val="0"/>
          <c:tx>
            <c:strRef>
              <c:f>Sheet1!$B$1</c:f>
              <c:strCache>
                <c:ptCount val="1"/>
                <c:pt idx="0">
                  <c:v>Companies</c:v>
                </c:pt>
              </c:strCache>
            </c:strRef>
          </c:tx>
          <c:invertIfNegative val="0"/>
          <c:dPt>
            <c:idx val="0"/>
            <c:invertIfNegative val="0"/>
            <c:bubble3D val="0"/>
            <c:spPr>
              <a:solidFill>
                <a:srgbClr val="19B7AE"/>
              </a:solidFill>
              <a:effectLst>
                <a:innerShdw blurRad="63500" dist="50800" dir="13500000">
                  <a:srgbClr val="000000">
                    <a:alpha val="50000"/>
                  </a:srgbClr>
                </a:innerShdw>
              </a:effectLst>
            </c:spPr>
            <c:extLst>
              <c:ext xmlns:c16="http://schemas.microsoft.com/office/drawing/2014/chart" uri="{C3380CC4-5D6E-409C-BE32-E72D297353CC}">
                <c16:uniqueId val="{00000000-E80C-4CF7-932C-94145905DB6E}"/>
              </c:ext>
            </c:extLst>
          </c:dPt>
          <c:dPt>
            <c:idx val="1"/>
            <c:invertIfNegative val="0"/>
            <c:bubble3D val="0"/>
            <c:spPr>
              <a:solidFill>
                <a:schemeClr val="accent2"/>
              </a:solidFill>
              <a:effectLst>
                <a:innerShdw blurRad="63500" dist="50800" dir="13500000">
                  <a:srgbClr val="000000">
                    <a:alpha val="50000"/>
                  </a:srgbClr>
                </a:innerShdw>
              </a:effectLst>
            </c:spPr>
            <c:extLst>
              <c:ext xmlns:c16="http://schemas.microsoft.com/office/drawing/2014/chart" uri="{C3380CC4-5D6E-409C-BE32-E72D297353CC}">
                <c16:uniqueId val="{00000001-E80C-4CF7-932C-94145905DB6E}"/>
              </c:ext>
            </c:extLst>
          </c:dPt>
          <c:cat>
            <c:strRef>
              <c:f>Sheet1!$A$2:$A$5</c:f>
              <c:strCache>
                <c:ptCount val="4"/>
                <c:pt idx="0">
                  <c:v>&lt;$4M</c:v>
                </c:pt>
                <c:pt idx="1">
                  <c:v>$4-8M</c:v>
                </c:pt>
                <c:pt idx="2">
                  <c:v>$8-25M</c:v>
                </c:pt>
                <c:pt idx="3">
                  <c:v>&gt;$25M</c:v>
                </c:pt>
              </c:strCache>
            </c:strRef>
          </c:cat>
          <c:val>
            <c:numRef>
              <c:f>Sheet1!$B$2:$B$5</c:f>
              <c:numCache>
                <c:formatCode>_-* #,##0_-;\-* #,##0_-;_-* "-"??_-;_-@_-</c:formatCode>
                <c:ptCount val="4"/>
                <c:pt idx="0">
                  <c:v>80000</c:v>
                </c:pt>
                <c:pt idx="1">
                  <c:v>10000</c:v>
                </c:pt>
                <c:pt idx="2">
                  <c:v>7500</c:v>
                </c:pt>
                <c:pt idx="3">
                  <c:v>2000</c:v>
                </c:pt>
              </c:numCache>
            </c:numRef>
          </c:val>
          <c:extLst>
            <c:ext xmlns:c16="http://schemas.microsoft.com/office/drawing/2014/chart" uri="{C3380CC4-5D6E-409C-BE32-E72D297353CC}">
              <c16:uniqueId val="{00000002-E80C-4CF7-932C-94145905DB6E}"/>
            </c:ext>
          </c:extLst>
        </c:ser>
        <c:dLbls>
          <c:showLegendKey val="0"/>
          <c:showVal val="0"/>
          <c:showCatName val="0"/>
          <c:showSerName val="0"/>
          <c:showPercent val="0"/>
          <c:showBubbleSize val="0"/>
        </c:dLbls>
        <c:gapWidth val="150"/>
        <c:axId val="47499520"/>
        <c:axId val="47501312"/>
      </c:barChart>
      <c:catAx>
        <c:axId val="47499520"/>
        <c:scaling>
          <c:orientation val="minMax"/>
        </c:scaling>
        <c:delete val="0"/>
        <c:axPos val="b"/>
        <c:numFmt formatCode="General" sourceLinked="0"/>
        <c:majorTickMark val="out"/>
        <c:minorTickMark val="none"/>
        <c:tickLblPos val="nextTo"/>
        <c:crossAx val="47501312"/>
        <c:crosses val="autoZero"/>
        <c:auto val="1"/>
        <c:lblAlgn val="ctr"/>
        <c:lblOffset val="100"/>
        <c:noMultiLvlLbl val="0"/>
      </c:catAx>
      <c:valAx>
        <c:axId val="47501312"/>
        <c:scaling>
          <c:orientation val="minMax"/>
        </c:scaling>
        <c:delete val="0"/>
        <c:axPos val="l"/>
        <c:majorGridlines/>
        <c:numFmt formatCode="_-* #,##0_-;\-* #,##0_-;_-* &quot;-&quot;??_-;_-@_-" sourceLinked="1"/>
        <c:majorTickMark val="out"/>
        <c:minorTickMark val="none"/>
        <c:tickLblPos val="nextTo"/>
        <c:crossAx val="47499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412900833715507"/>
          <c:y val="0.21296641642992006"/>
          <c:w val="0.37997679445312604"/>
          <c:h val="0.64450775310680108"/>
        </c:manualLayout>
      </c:layout>
      <c:pieChart>
        <c:varyColors val="1"/>
        <c:ser>
          <c:idx val="0"/>
          <c:order val="0"/>
          <c:dLbls>
            <c:dLbl>
              <c:idx val="0"/>
              <c:layout>
                <c:manualLayout>
                  <c:x val="-6.4192970328400606E-3"/>
                  <c:y val="-7.3804429328076099E-2"/>
                </c:manualLayout>
              </c:layout>
              <c:tx>
                <c:rich>
                  <a:bodyPr/>
                  <a:lstStyle/>
                  <a:p>
                    <a:r>
                      <a:rPr lang="en-US" sz="700" dirty="0">
                        <a:latin typeface="Arial"/>
                        <a:cs typeface="Arial"/>
                      </a:rPr>
                      <a:t>Executive / Industry Relationships</a:t>
                    </a:r>
                  </a:p>
                  <a:p>
                    <a:r>
                      <a:rPr lang="en-US" sz="800" dirty="0">
                        <a:latin typeface="Arial"/>
                        <a:cs typeface="Arial"/>
                      </a:rPr>
                      <a:t>36%</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F7-45E0-88A3-A67CD4A07466}"/>
                </c:ext>
              </c:extLst>
            </c:dLbl>
            <c:dLbl>
              <c:idx val="1"/>
              <c:layout>
                <c:manualLayout>
                  <c:x val="-1.1044554720257404E-2"/>
                  <c:y val="-3.496968414678720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F7-45E0-88A3-A67CD4A07466}"/>
                </c:ext>
              </c:extLst>
            </c:dLbl>
            <c:dLbl>
              <c:idx val="2"/>
              <c:layout>
                <c:manualLayout>
                  <c:x val="-3.0495000982492904E-2"/>
                  <c:y val="4.508576428015941E-2"/>
                </c:manualLayout>
              </c:layout>
              <c:tx>
                <c:rich>
                  <a:bodyPr/>
                  <a:lstStyle/>
                  <a:p>
                    <a:r>
                      <a:rPr lang="en-US" sz="800" dirty="0">
                        <a:latin typeface="Arial"/>
                        <a:cs typeface="Arial"/>
                      </a:rPr>
                      <a:t>Intermediary 15%</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F7-45E0-88A3-A67CD4A07466}"/>
                </c:ext>
              </c:extLst>
            </c:dLbl>
            <c:spPr>
              <a:noFill/>
              <a:ln>
                <a:noFill/>
              </a:ln>
              <a:effectLst/>
            </c:spPr>
            <c:txPr>
              <a:bodyPr/>
              <a:lstStyle/>
              <a:p>
                <a:pPr>
                  <a:defRPr sz="800">
                    <a:latin typeface="Arial"/>
                    <a:cs typeface="Arial"/>
                  </a:defRPr>
                </a:pPr>
                <a:endParaRPr lang="en-US"/>
              </a:p>
            </c:tx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Sheet1!$D$13:$D$15</c:f>
              <c:strCache>
                <c:ptCount val="3"/>
                <c:pt idx="0">
                  <c:v>Executive / Industry Relationships</c:v>
                </c:pt>
                <c:pt idx="1">
                  <c:v>Proactive</c:v>
                </c:pt>
                <c:pt idx="2">
                  <c:v>Intermediary</c:v>
                </c:pt>
              </c:strCache>
            </c:strRef>
          </c:cat>
          <c:val>
            <c:numRef>
              <c:f>Sheet1!$E$13:$E$15</c:f>
              <c:numCache>
                <c:formatCode>0%</c:formatCode>
                <c:ptCount val="3"/>
                <c:pt idx="0">
                  <c:v>0.35593220338983711</c:v>
                </c:pt>
                <c:pt idx="1">
                  <c:v>0.49152542372881508</c:v>
                </c:pt>
                <c:pt idx="2">
                  <c:v>0.15254237288135605</c:v>
                </c:pt>
              </c:numCache>
            </c:numRef>
          </c:val>
          <c:extLst>
            <c:ext xmlns:c16="http://schemas.microsoft.com/office/drawing/2014/chart" uri="{C3380CC4-5D6E-409C-BE32-E72D297353CC}">
              <c16:uniqueId val="{00000003-29F7-45E0-88A3-A67CD4A07466}"/>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90458" cy="496650"/>
          </a:xfrm>
          <a:prstGeom prst="rect">
            <a:avLst/>
          </a:prstGeom>
        </p:spPr>
        <p:txBody>
          <a:bodyPr vert="horz" lIns="90727" tIns="45363" rIns="90727" bIns="45363" rtlCol="0"/>
          <a:lstStyle>
            <a:lvl1pPr algn="l">
              <a:defRPr sz="1200"/>
            </a:lvl1pPr>
          </a:lstStyle>
          <a:p>
            <a:endParaRPr lang="en-US" dirty="0"/>
          </a:p>
        </p:txBody>
      </p:sp>
      <p:sp>
        <p:nvSpPr>
          <p:cNvPr id="3" name="Date Placeholder 2"/>
          <p:cNvSpPr>
            <a:spLocks noGrp="1"/>
          </p:cNvSpPr>
          <p:nvPr>
            <p:ph type="dt" sz="quarter" idx="1"/>
          </p:nvPr>
        </p:nvSpPr>
        <p:spPr>
          <a:xfrm>
            <a:off x="3777073" y="0"/>
            <a:ext cx="2890458" cy="496650"/>
          </a:xfrm>
          <a:prstGeom prst="rect">
            <a:avLst/>
          </a:prstGeom>
        </p:spPr>
        <p:txBody>
          <a:bodyPr vert="horz" lIns="90727" tIns="45363" rIns="90727" bIns="45363" rtlCol="0"/>
          <a:lstStyle>
            <a:lvl1pPr algn="r">
              <a:defRPr sz="1200"/>
            </a:lvl1pPr>
          </a:lstStyle>
          <a:p>
            <a:fld id="{59B3A4AE-BF0B-4898-8F94-F04882CB4E51}" type="datetimeFigureOut">
              <a:rPr lang="en-US" smtClean="0"/>
              <a:pPr/>
              <a:t>2/16/2017</a:t>
            </a:fld>
            <a:endParaRPr lang="en-US" dirty="0"/>
          </a:p>
        </p:txBody>
      </p:sp>
      <p:sp>
        <p:nvSpPr>
          <p:cNvPr id="4" name="Footer Placeholder 3"/>
          <p:cNvSpPr>
            <a:spLocks noGrp="1"/>
          </p:cNvSpPr>
          <p:nvPr>
            <p:ph type="ftr" sz="quarter" idx="2"/>
          </p:nvPr>
        </p:nvSpPr>
        <p:spPr>
          <a:xfrm>
            <a:off x="1" y="9428402"/>
            <a:ext cx="2890458" cy="496650"/>
          </a:xfrm>
          <a:prstGeom prst="rect">
            <a:avLst/>
          </a:prstGeom>
        </p:spPr>
        <p:txBody>
          <a:bodyPr vert="horz" lIns="90727" tIns="45363" rIns="90727" bIns="45363" rtlCol="0" anchor="b"/>
          <a:lstStyle>
            <a:lvl1pPr algn="l">
              <a:defRPr sz="1200"/>
            </a:lvl1pPr>
          </a:lstStyle>
          <a:p>
            <a:r>
              <a:rPr lang="en-US" dirty="0"/>
              <a:t>Confidential</a:t>
            </a:r>
          </a:p>
        </p:txBody>
      </p:sp>
      <p:sp>
        <p:nvSpPr>
          <p:cNvPr id="5" name="Slide Number Placeholder 4"/>
          <p:cNvSpPr>
            <a:spLocks noGrp="1"/>
          </p:cNvSpPr>
          <p:nvPr>
            <p:ph type="sldNum" sz="quarter" idx="3"/>
          </p:nvPr>
        </p:nvSpPr>
        <p:spPr>
          <a:xfrm>
            <a:off x="3777073" y="9428402"/>
            <a:ext cx="2890458" cy="496650"/>
          </a:xfrm>
          <a:prstGeom prst="rect">
            <a:avLst/>
          </a:prstGeom>
        </p:spPr>
        <p:txBody>
          <a:bodyPr vert="horz" lIns="90727" tIns="45363" rIns="90727" bIns="45363" rtlCol="0" anchor="b"/>
          <a:lstStyle>
            <a:lvl1pPr algn="r">
              <a:defRPr sz="1200"/>
            </a:lvl1pPr>
          </a:lstStyle>
          <a:p>
            <a:fld id="{6BABC36A-CA97-47DF-BC1C-37B5E0082E89}" type="slidenum">
              <a:rPr lang="en-US" smtClean="0"/>
              <a:pPr/>
              <a:t>‹#›</a:t>
            </a:fld>
            <a:endParaRPr lang="en-US" dirty="0"/>
          </a:p>
        </p:txBody>
      </p:sp>
    </p:spTree>
    <p:extLst>
      <p:ext uri="{BB962C8B-B14F-4D97-AF65-F5344CB8AC3E}">
        <p14:creationId xmlns:p14="http://schemas.microsoft.com/office/powerpoint/2010/main" val="42270922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0727" tIns="45363" rIns="90727" bIns="45363" rtlCol="0"/>
          <a:lstStyle>
            <a:lvl1pPr algn="l">
              <a:defRPr sz="1200"/>
            </a:lvl1pPr>
          </a:lstStyle>
          <a:p>
            <a:endParaRPr lang="en-GB" dirty="0"/>
          </a:p>
        </p:txBody>
      </p:sp>
      <p:sp>
        <p:nvSpPr>
          <p:cNvPr id="3" name="Date Placeholder 2"/>
          <p:cNvSpPr>
            <a:spLocks noGrp="1"/>
          </p:cNvSpPr>
          <p:nvPr>
            <p:ph type="dt" idx="1"/>
          </p:nvPr>
        </p:nvSpPr>
        <p:spPr>
          <a:xfrm>
            <a:off x="3777608" y="0"/>
            <a:ext cx="2889938" cy="496332"/>
          </a:xfrm>
          <a:prstGeom prst="rect">
            <a:avLst/>
          </a:prstGeom>
        </p:spPr>
        <p:txBody>
          <a:bodyPr vert="horz" lIns="90727" tIns="45363" rIns="90727" bIns="45363" rtlCol="0"/>
          <a:lstStyle>
            <a:lvl1pPr algn="r">
              <a:defRPr sz="1200"/>
            </a:lvl1pPr>
          </a:lstStyle>
          <a:p>
            <a:fld id="{4F97D055-15A8-4087-BD51-FFBBEED87F98}" type="datetimeFigureOut">
              <a:rPr lang="en-US" smtClean="0"/>
              <a:pPr/>
              <a:t>2/16/2017</a:t>
            </a:fld>
            <a:endParaRPr lang="en-GB" dirty="0"/>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0727" tIns="45363" rIns="90727" bIns="45363"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0727" tIns="45363" rIns="90727" bIns="453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889938" cy="496332"/>
          </a:xfrm>
          <a:prstGeom prst="rect">
            <a:avLst/>
          </a:prstGeom>
        </p:spPr>
        <p:txBody>
          <a:bodyPr vert="horz" lIns="90727" tIns="45363" rIns="90727" bIns="45363" rtlCol="0" anchor="b"/>
          <a:lstStyle>
            <a:lvl1pPr algn="l">
              <a:defRPr sz="1200"/>
            </a:lvl1pPr>
          </a:lstStyle>
          <a:p>
            <a:r>
              <a:rPr lang="en-GB" dirty="0"/>
              <a:t>Confidential</a:t>
            </a:r>
          </a:p>
        </p:txBody>
      </p:sp>
      <p:sp>
        <p:nvSpPr>
          <p:cNvPr id="7" name="Slide Number Placeholder 6"/>
          <p:cNvSpPr>
            <a:spLocks noGrp="1"/>
          </p:cNvSpPr>
          <p:nvPr>
            <p:ph type="sldNum" sz="quarter" idx="5"/>
          </p:nvPr>
        </p:nvSpPr>
        <p:spPr>
          <a:xfrm>
            <a:off x="3777608" y="9428583"/>
            <a:ext cx="2889938" cy="496332"/>
          </a:xfrm>
          <a:prstGeom prst="rect">
            <a:avLst/>
          </a:prstGeom>
        </p:spPr>
        <p:txBody>
          <a:bodyPr vert="horz" lIns="90727" tIns="45363" rIns="90727" bIns="45363" rtlCol="0" anchor="b"/>
          <a:lstStyle>
            <a:lvl1pPr algn="r">
              <a:defRPr sz="1200"/>
            </a:lvl1pPr>
          </a:lstStyle>
          <a:p>
            <a:fld id="{236AEEA7-96AA-4DB9-8634-67F1FDB35169}" type="slidenum">
              <a:rPr lang="en-GB" smtClean="0"/>
              <a:pPr/>
              <a:t>‹#›</a:t>
            </a:fld>
            <a:endParaRPr lang="en-GB" dirty="0"/>
          </a:p>
        </p:txBody>
      </p:sp>
    </p:spTree>
    <p:extLst>
      <p:ext uri="{BB962C8B-B14F-4D97-AF65-F5344CB8AC3E}">
        <p14:creationId xmlns:p14="http://schemas.microsoft.com/office/powerpoint/2010/main" val="8504355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167890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7" y="4721234"/>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572328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our secret </a:t>
            </a:r>
            <a:r>
              <a:rPr lang="en-US" dirty="0" err="1"/>
              <a:t>sause</a:t>
            </a:r>
            <a:r>
              <a:rPr lang="en-US" dirty="0"/>
              <a:t> is</a:t>
            </a:r>
            <a:r>
              <a:rPr lang="en-US" baseline="0" dirty="0"/>
              <a:t> mining a large universe of companies and identifying the ones that are about to reach $4m run-rate. </a:t>
            </a:r>
          </a:p>
          <a:p>
            <a:endParaRPr lang="en-US" baseline="0" dirty="0"/>
          </a:p>
          <a:p>
            <a:r>
              <a:rPr lang="en-US" baseline="0" dirty="0"/>
              <a:t>This allows the KP growth team to spend more time on relationship development and engagement to these prospects before they get noticed or too big</a:t>
            </a:r>
          </a:p>
        </p:txBody>
      </p:sp>
      <p:sp>
        <p:nvSpPr>
          <p:cNvPr id="4" name="Footer Placeholder 3"/>
          <p:cNvSpPr>
            <a:spLocks noGrp="1"/>
          </p:cNvSpPr>
          <p:nvPr>
            <p:ph type="ftr" sz="quarter" idx="10"/>
          </p:nvPr>
        </p:nvSpPr>
        <p:spPr/>
        <p:txBody>
          <a:bodyPr/>
          <a:lstStyle/>
          <a:p>
            <a:r>
              <a:rPr lang="en-GB"/>
              <a:t>Confidential</a:t>
            </a:r>
            <a:endParaRPr lang="en-GB" dirty="0"/>
          </a:p>
        </p:txBody>
      </p:sp>
      <p:sp>
        <p:nvSpPr>
          <p:cNvPr id="5" name="Slide Number Placeholder 4"/>
          <p:cNvSpPr>
            <a:spLocks noGrp="1"/>
          </p:cNvSpPr>
          <p:nvPr>
            <p:ph type="sldNum" sz="quarter" idx="11"/>
          </p:nvPr>
        </p:nvSpPr>
        <p:spPr/>
        <p:txBody>
          <a:bodyPr/>
          <a:lstStyle/>
          <a:p>
            <a:fld id="{236AEEA7-96AA-4DB9-8634-67F1FDB35169}" type="slidenum">
              <a:rPr lang="en-GB" smtClean="0"/>
              <a:pPr/>
              <a:t>20</a:t>
            </a:fld>
            <a:endParaRPr lang="en-GB" dirty="0"/>
          </a:p>
        </p:txBody>
      </p:sp>
    </p:spTree>
    <p:extLst>
      <p:ext uri="{BB962C8B-B14F-4D97-AF65-F5344CB8AC3E}">
        <p14:creationId xmlns:p14="http://schemas.microsoft.com/office/powerpoint/2010/main" val="241146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7" y="4721234"/>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970919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7" y="4721234"/>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297653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7" y="4721234"/>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3246189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852488" y="744538"/>
            <a:ext cx="4964112" cy="3724275"/>
          </a:xfrm>
          <a:ln/>
        </p:spPr>
      </p:sp>
      <p:sp>
        <p:nvSpPr>
          <p:cNvPr id="186371" name="Rectangle 3"/>
          <p:cNvSpPr>
            <a:spLocks noGrp="1" noChangeArrowheads="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2977731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852488" y="744538"/>
            <a:ext cx="4964112" cy="3724275"/>
          </a:xfrm>
          <a:ln/>
        </p:spPr>
      </p:sp>
      <p:sp>
        <p:nvSpPr>
          <p:cNvPr id="186371" name="Rectangle 3"/>
          <p:cNvSpPr>
            <a:spLocks noGrp="1" noChangeArrowheads="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297773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7" y="4721234"/>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196162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852488" y="744538"/>
            <a:ext cx="4964112" cy="3724275"/>
          </a:xfrm>
          <a:ln/>
        </p:spPr>
      </p:sp>
      <p:sp>
        <p:nvSpPr>
          <p:cNvPr id="186371" name="Rectangle 3"/>
          <p:cNvSpPr>
            <a:spLocks noGrp="1" noChangeArrowheads="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215468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852488" y="744538"/>
            <a:ext cx="4964112" cy="3724275"/>
          </a:xfrm>
          <a:ln/>
        </p:spPr>
      </p:sp>
      <p:sp>
        <p:nvSpPr>
          <p:cNvPr id="186371" name="Rectangle 3"/>
          <p:cNvSpPr>
            <a:spLocks noGrp="1" noChangeArrowheads="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215468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744538" y="619125"/>
            <a:ext cx="5183187" cy="3889375"/>
          </a:xfrm>
          <a:ln/>
        </p:spPr>
      </p:sp>
      <p:sp>
        <p:nvSpPr>
          <p:cNvPr id="101379" name="Rectangle 3"/>
          <p:cNvSpPr>
            <a:spLocks noGrp="1" noChangeArrowheads="1"/>
          </p:cNvSpPr>
          <p:nvPr>
            <p:ph type="body" idx="1"/>
          </p:nvPr>
        </p:nvSpPr>
        <p:spPr>
          <a:xfrm>
            <a:off x="533404" y="4721231"/>
            <a:ext cx="5589587" cy="4467225"/>
          </a:xfrm>
          <a:noFill/>
          <a:ln/>
        </p:spPr>
        <p:txBody>
          <a:bodyPr/>
          <a:lstStyle/>
          <a:p>
            <a:pPr eaLnBrk="1" hangingPunct="1"/>
            <a:endParaRPr lang="en-GB"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397386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744538" y="619125"/>
            <a:ext cx="5183187" cy="3889375"/>
          </a:xfrm>
          <a:ln/>
        </p:spPr>
      </p:sp>
      <p:sp>
        <p:nvSpPr>
          <p:cNvPr id="101379" name="Rectangle 3"/>
          <p:cNvSpPr>
            <a:spLocks noGrp="1" noChangeArrowheads="1"/>
          </p:cNvSpPr>
          <p:nvPr>
            <p:ph type="body" idx="1"/>
          </p:nvPr>
        </p:nvSpPr>
        <p:spPr>
          <a:xfrm>
            <a:off x="533404" y="4721231"/>
            <a:ext cx="5589587" cy="4467225"/>
          </a:xfrm>
          <a:noFill/>
          <a:ln/>
        </p:spPr>
        <p:txBody>
          <a:bodyPr/>
          <a:lstStyle/>
          <a:p>
            <a:pPr eaLnBrk="1" hangingPunct="1"/>
            <a:endParaRPr lang="en-GB"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56041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744538" y="619125"/>
            <a:ext cx="5183187" cy="3889375"/>
          </a:xfrm>
          <a:ln/>
        </p:spPr>
      </p:sp>
      <p:sp>
        <p:nvSpPr>
          <p:cNvPr id="101379" name="Rectangle 3"/>
          <p:cNvSpPr>
            <a:spLocks noGrp="1" noChangeArrowheads="1"/>
          </p:cNvSpPr>
          <p:nvPr>
            <p:ph type="body" idx="1"/>
          </p:nvPr>
        </p:nvSpPr>
        <p:spPr>
          <a:xfrm>
            <a:off x="533404" y="4721231"/>
            <a:ext cx="5589587" cy="4467225"/>
          </a:xfrm>
          <a:noFill/>
          <a:ln/>
        </p:spPr>
        <p:txBody>
          <a:bodyPr/>
          <a:lstStyle/>
          <a:p>
            <a:pPr eaLnBrk="1" hangingPunct="1"/>
            <a:endParaRPr lang="en-GB"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345573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852488" y="744538"/>
            <a:ext cx="4964112" cy="3724275"/>
          </a:xfrm>
          <a:ln/>
        </p:spPr>
      </p:sp>
      <p:sp>
        <p:nvSpPr>
          <p:cNvPr id="186371" name="Rectangle 3"/>
          <p:cNvSpPr>
            <a:spLocks noGrp="1" noChangeArrowheads="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GB" dirty="0"/>
              <a:t>Confidential</a:t>
            </a:r>
          </a:p>
        </p:txBody>
      </p:sp>
    </p:spTree>
    <p:extLst>
      <p:ext uri="{BB962C8B-B14F-4D97-AF65-F5344CB8AC3E}">
        <p14:creationId xmlns:p14="http://schemas.microsoft.com/office/powerpoint/2010/main" val="215468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6" y="4721233"/>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1839697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2950" y="619125"/>
            <a:ext cx="5186363" cy="3890963"/>
          </a:xfrm>
          <a:ln/>
        </p:spPr>
      </p:sp>
      <p:sp>
        <p:nvSpPr>
          <p:cNvPr id="67587" name="Rectangle 3"/>
          <p:cNvSpPr>
            <a:spLocks noGrp="1" noChangeArrowheads="1"/>
          </p:cNvSpPr>
          <p:nvPr>
            <p:ph type="body" idx="1"/>
          </p:nvPr>
        </p:nvSpPr>
        <p:spPr>
          <a:xfrm>
            <a:off x="533407" y="4721234"/>
            <a:ext cx="5589588" cy="4467225"/>
          </a:xfrm>
          <a:noFill/>
          <a:ln/>
        </p:spPr>
        <p:txBody>
          <a:bodyPr/>
          <a:lstStyle/>
          <a:p>
            <a:pPr eaLnBrk="1" hangingPunct="1"/>
            <a:endParaRPr lang="en-GB" dirty="0">
              <a:latin typeface="Arial" charset="0"/>
            </a:endParaRPr>
          </a:p>
        </p:txBody>
      </p:sp>
      <p:sp>
        <p:nvSpPr>
          <p:cNvPr id="4" name="Footer Placeholder 3"/>
          <p:cNvSpPr>
            <a:spLocks noGrp="1"/>
          </p:cNvSpPr>
          <p:nvPr>
            <p:ph type="ftr" sz="quarter" idx="10"/>
          </p:nvPr>
        </p:nvSpPr>
        <p:spPr/>
        <p:txBody>
          <a:bodyPr/>
          <a:lstStyle/>
          <a:p>
            <a:r>
              <a:rPr lang="en-US" dirty="0"/>
              <a:t>Confidential</a:t>
            </a:r>
          </a:p>
        </p:txBody>
      </p:sp>
    </p:spTree>
    <p:extLst>
      <p:ext uri="{BB962C8B-B14F-4D97-AF65-F5344CB8AC3E}">
        <p14:creationId xmlns:p14="http://schemas.microsoft.com/office/powerpoint/2010/main" val="2896920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7384"/>
            <a:ext cx="9144000" cy="2667000"/>
          </a:xfrm>
          <a:prstGeom prst="rect">
            <a:avLst/>
          </a:prstGeom>
          <a:ln>
            <a:noFill/>
          </a:ln>
        </p:spPr>
      </p:pic>
      <p:sp>
        <p:nvSpPr>
          <p:cNvPr id="9" name="Rectangle 8"/>
          <p:cNvSpPr/>
          <p:nvPr userDrawn="1"/>
        </p:nvSpPr>
        <p:spPr>
          <a:xfrm>
            <a:off x="0" y="2636912"/>
            <a:ext cx="9144000" cy="42210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051720" y="2853605"/>
            <a:ext cx="6408712" cy="1223467"/>
          </a:xfrm>
        </p:spPr>
        <p:txBody>
          <a:bodyPr anchor="ctr"/>
          <a:lstStyle>
            <a:lvl1pPr algn="l">
              <a:defRPr sz="3400" b="1" i="0">
                <a:solidFill>
                  <a:srgbClr val="336699"/>
                </a:solidFill>
                <a:latin typeface="Arial"/>
                <a:cs typeface="Arial"/>
              </a:defRPr>
            </a:lvl1pPr>
          </a:lstStyle>
          <a:p>
            <a:r>
              <a:rPr lang="en-US" dirty="0"/>
              <a:t>Click to edit Master title style</a:t>
            </a:r>
            <a:endParaRPr lang="en-GB" dirty="0"/>
          </a:p>
        </p:txBody>
      </p:sp>
      <p:sp>
        <p:nvSpPr>
          <p:cNvPr id="3" name="Subtitle 2"/>
          <p:cNvSpPr>
            <a:spLocks noGrp="1"/>
          </p:cNvSpPr>
          <p:nvPr>
            <p:ph type="subTitle" idx="1"/>
          </p:nvPr>
        </p:nvSpPr>
        <p:spPr>
          <a:xfrm>
            <a:off x="2051720" y="4156490"/>
            <a:ext cx="6408712" cy="1360742"/>
          </a:xfrm>
          <a:prstGeom prst="rect">
            <a:avLst/>
          </a:prstGeom>
        </p:spPr>
        <p:txBody>
          <a:bodyPr>
            <a:noAutofit/>
          </a:bodyPr>
          <a:lstStyle>
            <a:lvl1pPr marL="0" indent="0" algn="l">
              <a:lnSpc>
                <a:spcPct val="90000"/>
              </a:lnSpc>
              <a:spcBef>
                <a:spcPts val="0"/>
              </a:spcBef>
              <a:buNone/>
              <a:defRPr sz="2400" b="0" i="1">
                <a:solidFill>
                  <a:schemeClr val="bg2">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1" name="AutoShape 8"/>
          <p:cNvSpPr>
            <a:spLocks noChangeAspect="1" noChangeArrowheads="1"/>
          </p:cNvSpPr>
          <p:nvPr userDrawn="1"/>
        </p:nvSpPr>
        <p:spPr bwMode="auto">
          <a:xfrm rot="5400000">
            <a:off x="-1591245" y="1591246"/>
            <a:ext cx="5277180" cy="2094689"/>
          </a:xfrm>
          <a:prstGeom prst="triangle">
            <a:avLst>
              <a:gd name="adj" fmla="val 50000"/>
            </a:avLst>
          </a:prstGeom>
          <a:solidFill>
            <a:srgbClr val="002060"/>
          </a:soli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GB" dirty="0"/>
          </a:p>
        </p:txBody>
      </p:sp>
      <p:pic>
        <p:nvPicPr>
          <p:cNvPr id="25" name="Picture 9" descr="kennet logo eps_AS OF WEB"/>
          <p:cNvPicPr preferRelativeResize="0">
            <a:picLocks noChangeAspect="1" noChangeArrowheads="1"/>
          </p:cNvPicPr>
          <p:nvPr userDrawn="1"/>
        </p:nvPicPr>
        <p:blipFill>
          <a:blip r:embed="rId3" cstate="print"/>
          <a:srcRect l="25809" b="44500"/>
          <a:stretch>
            <a:fillRect/>
          </a:stretch>
        </p:blipFill>
        <p:spPr bwMode="auto">
          <a:xfrm>
            <a:off x="5652120" y="5949280"/>
            <a:ext cx="3286896" cy="699209"/>
          </a:xfrm>
          <a:prstGeom prst="rect">
            <a:avLst/>
          </a:prstGeom>
          <a:noFill/>
          <a:ln>
            <a:noFill/>
          </a:ln>
        </p:spPr>
      </p:pic>
      <p:sp>
        <p:nvSpPr>
          <p:cNvPr id="26" name="Slide Number Placeholder 5"/>
          <p:cNvSpPr>
            <a:spLocks noGrp="1"/>
          </p:cNvSpPr>
          <p:nvPr>
            <p:ph type="sldNum" sz="quarter" idx="4"/>
          </p:nvPr>
        </p:nvSpPr>
        <p:spPr>
          <a:xfrm>
            <a:off x="1331640" y="6478568"/>
            <a:ext cx="576063" cy="262800"/>
          </a:xfrm>
          <a:prstGeom prst="rect">
            <a:avLst/>
          </a:prstGeom>
        </p:spPr>
        <p:txBody>
          <a:bodyPr vert="horz" lIns="0" tIns="0" rIns="0" bIns="0" rtlCol="0" anchor="t"/>
          <a:lstStyle>
            <a:lvl1pPr marL="0" algn="l" defTabSz="914400" rtl="0" eaLnBrk="1" latinLnBrk="0" hangingPunct="1">
              <a:defRPr lang="en-GB" sz="1100" b="0" kern="1200" smtClean="0">
                <a:solidFill>
                  <a:srgbClr val="A5A6A6"/>
                </a:solidFill>
                <a:latin typeface="Arial"/>
                <a:ea typeface="+mn-ea"/>
                <a:cs typeface="Arial"/>
              </a:defRPr>
            </a:lvl1pPr>
          </a:lstStyle>
          <a:p>
            <a:fld id="{9B1B6EFC-EF68-4728-BDB4-54AD8AE795D1}" type="slidenum">
              <a:rPr lang="en-GB" smtClean="0"/>
              <a:pPr/>
              <a:t>‹#›</a:t>
            </a:fld>
            <a:endParaRPr lang="en-GB" dirty="0"/>
          </a:p>
        </p:txBody>
      </p:sp>
      <p:sp>
        <p:nvSpPr>
          <p:cNvPr id="27" name="Footer Placeholder 4"/>
          <p:cNvSpPr>
            <a:spLocks noGrp="1"/>
          </p:cNvSpPr>
          <p:nvPr>
            <p:ph type="ftr" sz="quarter" idx="3"/>
          </p:nvPr>
        </p:nvSpPr>
        <p:spPr>
          <a:xfrm>
            <a:off x="395536" y="6478568"/>
            <a:ext cx="864096" cy="262800"/>
          </a:xfrm>
          <a:prstGeom prst="rect">
            <a:avLst/>
          </a:prstGeom>
        </p:spPr>
        <p:txBody>
          <a:bodyPr vert="horz" lIns="0" tIns="0" rIns="0" bIns="0" rtlCol="0" anchor="t"/>
          <a:lstStyle>
            <a:lvl1pPr marL="0" algn="l" defTabSz="914400" rtl="0" eaLnBrk="1" latinLnBrk="0" hangingPunct="1">
              <a:defRPr lang="en-GB" sz="1100" b="0" kern="1200" smtClean="0">
                <a:solidFill>
                  <a:srgbClr val="A5A6A6"/>
                </a:solidFill>
                <a:latin typeface="Arial"/>
                <a:ea typeface="+mn-ea"/>
                <a:cs typeface="Arial"/>
              </a:defRPr>
            </a:lvl1pPr>
          </a:lstStyle>
          <a:p>
            <a:r>
              <a:rPr lang="en-GB" dirty="0"/>
              <a:t>Confidential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9B1B6EFC-EF68-4728-BDB4-54AD8AE795D1}" type="slidenum">
              <a:rPr lang="en-GB" smtClean="0"/>
              <a:pPr/>
              <a:t>‹#›</a:t>
            </a:fld>
            <a:endParaRPr lang="en-GB" dirty="0"/>
          </a:p>
        </p:txBody>
      </p:sp>
      <p:sp>
        <p:nvSpPr>
          <p:cNvPr id="8" name="Footer Placeholder 7"/>
          <p:cNvSpPr>
            <a:spLocks noGrp="1"/>
          </p:cNvSpPr>
          <p:nvPr>
            <p:ph type="ftr" sz="quarter" idx="15"/>
          </p:nvPr>
        </p:nvSpPr>
        <p:spPr/>
        <p:txBody>
          <a:bodyPr/>
          <a:lstStyle/>
          <a:p>
            <a:r>
              <a:rPr lang="en-GB" dirty="0"/>
              <a:t>Confidential</a:t>
            </a:r>
          </a:p>
        </p:txBody>
      </p:sp>
      <p:sp>
        <p:nvSpPr>
          <p:cNvPr id="10" name="Title Placeholder 1"/>
          <p:cNvSpPr>
            <a:spLocks noGrp="1"/>
          </p:cNvSpPr>
          <p:nvPr>
            <p:ph type="title"/>
          </p:nvPr>
        </p:nvSpPr>
        <p:spPr>
          <a:xfrm>
            <a:off x="971600" y="404664"/>
            <a:ext cx="7848872" cy="936104"/>
          </a:xfrm>
          <a:prstGeom prst="rect">
            <a:avLst/>
          </a:prstGeom>
        </p:spPr>
        <p:txBody>
          <a:bodyPr vert="horz" lIns="0" tIns="0" rIns="0" bIns="0" rtlCol="0" anchor="ctr">
            <a:noAutofit/>
          </a:bodyPr>
          <a:lstStyle/>
          <a:p>
            <a:r>
              <a:rPr lang="en-US" dirty="0"/>
              <a:t>Click to edit Master title style</a:t>
            </a:r>
            <a:endParaRPr lang="en-GB" dirty="0"/>
          </a:p>
        </p:txBody>
      </p:sp>
      <p:sp>
        <p:nvSpPr>
          <p:cNvPr id="4" name="Text Placeholder 3"/>
          <p:cNvSpPr>
            <a:spLocks noGrp="1"/>
          </p:cNvSpPr>
          <p:nvPr>
            <p:ph type="body" idx="16"/>
          </p:nvPr>
        </p:nvSpPr>
        <p:spPr>
          <a:xfrm>
            <a:off x="971600" y="1484784"/>
            <a:ext cx="7848872" cy="4752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graph">
    <p:spTree>
      <p:nvGrpSpPr>
        <p:cNvPr id="1" name=""/>
        <p:cNvGrpSpPr/>
        <p:nvPr/>
      </p:nvGrpSpPr>
      <p:grpSpPr>
        <a:xfrm>
          <a:off x="0" y="0"/>
          <a:ext cx="0" cy="0"/>
          <a:chOff x="0" y="0"/>
          <a:chExt cx="0" cy="0"/>
        </a:xfrm>
      </p:grpSpPr>
      <p:sp>
        <p:nvSpPr>
          <p:cNvPr id="7" name="Slide Number Placeholder 6"/>
          <p:cNvSpPr>
            <a:spLocks noGrp="1"/>
          </p:cNvSpPr>
          <p:nvPr>
            <p:ph type="sldNum" sz="quarter" idx="14"/>
          </p:nvPr>
        </p:nvSpPr>
        <p:spPr/>
        <p:txBody>
          <a:bodyPr/>
          <a:lstStyle/>
          <a:p>
            <a:fld id="{9B1B6EFC-EF68-4728-BDB4-54AD8AE795D1}" type="slidenum">
              <a:rPr lang="en-GB" smtClean="0"/>
              <a:pPr/>
              <a:t>‹#›</a:t>
            </a:fld>
            <a:endParaRPr lang="en-GB" dirty="0"/>
          </a:p>
        </p:txBody>
      </p:sp>
      <p:sp>
        <p:nvSpPr>
          <p:cNvPr id="8" name="Footer Placeholder 7"/>
          <p:cNvSpPr>
            <a:spLocks noGrp="1"/>
          </p:cNvSpPr>
          <p:nvPr>
            <p:ph type="ftr" sz="quarter" idx="15"/>
          </p:nvPr>
        </p:nvSpPr>
        <p:spPr/>
        <p:txBody>
          <a:bodyPr/>
          <a:lstStyle/>
          <a:p>
            <a:r>
              <a:rPr lang="en-GB" dirty="0"/>
              <a:t>Confidential</a:t>
            </a:r>
          </a:p>
        </p:txBody>
      </p:sp>
      <p:sp>
        <p:nvSpPr>
          <p:cNvPr id="10" name="Title Placeholder 1"/>
          <p:cNvSpPr>
            <a:spLocks noGrp="1"/>
          </p:cNvSpPr>
          <p:nvPr>
            <p:ph type="title"/>
          </p:nvPr>
        </p:nvSpPr>
        <p:spPr>
          <a:xfrm>
            <a:off x="971600" y="404664"/>
            <a:ext cx="7848872" cy="936104"/>
          </a:xfrm>
          <a:prstGeom prst="rect">
            <a:avLst/>
          </a:prstGeom>
        </p:spPr>
        <p:txBody>
          <a:bodyPr vert="horz" lIns="0" tIns="0" rIns="0" bIns="0" rtlCol="0" anchor="ctr">
            <a:noAutofit/>
          </a:bodyPr>
          <a:lstStyle>
            <a:lvl1pPr>
              <a:lnSpc>
                <a:spcPct val="90000"/>
              </a:lnSpc>
              <a:defRPr/>
            </a:lvl1pPr>
          </a:lstStyle>
          <a:p>
            <a:r>
              <a:rPr lang="en-US" dirty="0"/>
              <a:t>Click to edit Master title style</a:t>
            </a:r>
            <a:endParaRPr lang="en-GB" dirty="0"/>
          </a:p>
        </p:txBody>
      </p:sp>
      <p:sp>
        <p:nvSpPr>
          <p:cNvPr id="4" name="Text Placeholder 3"/>
          <p:cNvSpPr>
            <a:spLocks noGrp="1"/>
          </p:cNvSpPr>
          <p:nvPr>
            <p:ph type="body" idx="16"/>
          </p:nvPr>
        </p:nvSpPr>
        <p:spPr>
          <a:xfrm>
            <a:off x="971600" y="1484784"/>
            <a:ext cx="4680520" cy="47525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102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Key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sz="3000"/>
            </a:lvl1pPr>
          </a:lstStyle>
          <a:p>
            <a:r>
              <a:rPr lang="en-US" dirty="0"/>
              <a:t>Click to edit Master title style</a:t>
            </a:r>
            <a:endParaRPr lang="en-GB" dirty="0"/>
          </a:p>
        </p:txBody>
      </p:sp>
      <p:sp>
        <p:nvSpPr>
          <p:cNvPr id="11" name="Content Placeholder 10"/>
          <p:cNvSpPr>
            <a:spLocks noGrp="1"/>
          </p:cNvSpPr>
          <p:nvPr>
            <p:ph sz="quarter" idx="13"/>
          </p:nvPr>
        </p:nvSpPr>
        <p:spPr>
          <a:xfrm>
            <a:off x="2411413" y="1412875"/>
            <a:ext cx="6553200" cy="4896445"/>
          </a:xfrm>
        </p:spPr>
        <p:txBody>
          <a:bodyPr/>
          <a:lstStyle>
            <a:lvl1pPr>
              <a:lnSpc>
                <a:spcPct val="95000"/>
              </a:lnSpc>
              <a:spcBef>
                <a:spcPts val="600"/>
              </a:spcBef>
              <a:spcAft>
                <a:spcPts val="0"/>
              </a:spcAft>
              <a:defRPr/>
            </a:lvl1pPr>
            <a:lvl2pPr>
              <a:lnSpc>
                <a:spcPct val="95000"/>
              </a:lnSpc>
              <a:spcBef>
                <a:spcPts val="300"/>
              </a:spcBef>
              <a:defRPr/>
            </a:lvl2pPr>
            <a:lvl3pPr>
              <a:lnSpc>
                <a:spcPct val="95000"/>
              </a:lnSpc>
              <a:spcBef>
                <a:spcPts val="300"/>
              </a:spcBef>
              <a:defRPr/>
            </a:lvl3pPr>
            <a:lvl4pPr>
              <a:lnSpc>
                <a:spcPct val="95000"/>
              </a:lnSpc>
              <a:spcBef>
                <a:spcPts val="300"/>
              </a:spcBef>
              <a:defRPr/>
            </a:lvl4pPr>
            <a:lvl5pPr>
              <a:lnSpc>
                <a:spcPct val="95000"/>
              </a:lnSpc>
              <a:spcBef>
                <a:spcPts val="3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2"/>
          <p:cNvSpPr>
            <a:spLocks noGrp="1"/>
          </p:cNvSpPr>
          <p:nvPr>
            <p:ph type="body" sz="quarter" idx="14" hasCustomPrompt="1"/>
          </p:nvPr>
        </p:nvSpPr>
        <p:spPr>
          <a:xfrm>
            <a:off x="395536" y="1412776"/>
            <a:ext cx="1943100" cy="4876495"/>
          </a:xfrm>
        </p:spPr>
        <p:txBody>
          <a:bodyPr/>
          <a:lstStyle>
            <a:lvl1pPr algn="r">
              <a:buNone/>
              <a:defRPr sz="2000" b="1" i="1">
                <a:solidFill>
                  <a:schemeClr val="accent5">
                    <a:lumMod val="75000"/>
                  </a:schemeClr>
                </a:solidFill>
              </a:defRPr>
            </a:lvl1pPr>
            <a:lvl2pPr marL="0" indent="0" algn="r">
              <a:buNone/>
              <a:defRPr sz="1800">
                <a:solidFill>
                  <a:schemeClr val="bg2">
                    <a:lumMod val="50000"/>
                  </a:schemeClr>
                </a:solidFill>
              </a:defRPr>
            </a:lvl2pPr>
            <a:lvl3pPr>
              <a:defRPr sz="1600"/>
            </a:lvl3pPr>
            <a:lvl4pPr>
              <a:defRPr sz="1400"/>
            </a:lvl4pPr>
            <a:lvl5pPr>
              <a:defRPr sz="1400"/>
            </a:lvl5pPr>
          </a:lstStyle>
          <a:p>
            <a:pPr lvl="0"/>
            <a:r>
              <a:rPr lang="en-US" dirty="0"/>
              <a:t>Insert key message here </a:t>
            </a:r>
          </a:p>
          <a:p>
            <a:pPr lvl="1"/>
            <a:r>
              <a:rPr lang="en-US" dirty="0"/>
              <a:t>Second level</a:t>
            </a:r>
          </a:p>
        </p:txBody>
      </p:sp>
      <p:sp>
        <p:nvSpPr>
          <p:cNvPr id="8" name="Slide Number Placeholder 7"/>
          <p:cNvSpPr>
            <a:spLocks noGrp="1"/>
          </p:cNvSpPr>
          <p:nvPr>
            <p:ph type="sldNum" sz="quarter" idx="15"/>
          </p:nvPr>
        </p:nvSpPr>
        <p:spPr/>
        <p:txBody>
          <a:bodyPr/>
          <a:lstStyle/>
          <a:p>
            <a:fld id="{9B1B6EFC-EF68-4728-BDB4-54AD8AE795D1}" type="slidenum">
              <a:rPr lang="en-GB" smtClean="0"/>
              <a:pPr/>
              <a:t>‹#›</a:t>
            </a:fld>
            <a:endParaRPr lang="en-GB" dirty="0"/>
          </a:p>
        </p:txBody>
      </p:sp>
      <p:sp>
        <p:nvSpPr>
          <p:cNvPr id="9" name="Footer Placeholder 8"/>
          <p:cNvSpPr>
            <a:spLocks noGrp="1"/>
          </p:cNvSpPr>
          <p:nvPr>
            <p:ph type="ftr" sz="quarter" idx="16"/>
          </p:nvPr>
        </p:nvSpPr>
        <p:spPr/>
        <p:txBody>
          <a:bodyPr/>
          <a:lstStyle/>
          <a:p>
            <a:r>
              <a:rPr lang="en-GB" dirty="0"/>
              <a:t>Confidential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lnSpc>
                <a:spcPct val="90000"/>
              </a:lnSpc>
              <a:defRPr/>
            </a:lvl1pPr>
          </a:lstStyle>
          <a:p>
            <a:r>
              <a:rPr lang="en-US" dirty="0"/>
              <a:t>Click to edit Master title style</a:t>
            </a:r>
            <a:endParaRPr lang="en-GB" dirty="0"/>
          </a:p>
        </p:txBody>
      </p:sp>
      <p:sp>
        <p:nvSpPr>
          <p:cNvPr id="6" name="Slide Number Placeholder 5"/>
          <p:cNvSpPr>
            <a:spLocks noGrp="1"/>
          </p:cNvSpPr>
          <p:nvPr>
            <p:ph type="sldNum" sz="quarter" idx="10"/>
          </p:nvPr>
        </p:nvSpPr>
        <p:spPr/>
        <p:txBody>
          <a:bodyPr/>
          <a:lstStyle/>
          <a:p>
            <a:fld id="{9B1B6EFC-EF68-4728-BDB4-54AD8AE795D1}" type="slidenum">
              <a:rPr lang="en-GB" smtClean="0"/>
              <a:pPr/>
              <a:t>‹#›</a:t>
            </a:fld>
            <a:endParaRPr lang="en-GB" dirty="0"/>
          </a:p>
        </p:txBody>
      </p:sp>
      <p:sp>
        <p:nvSpPr>
          <p:cNvPr id="7" name="Footer Placeholder 6"/>
          <p:cNvSpPr>
            <a:spLocks noGrp="1"/>
          </p:cNvSpPr>
          <p:nvPr>
            <p:ph type="ftr" sz="quarter" idx="11"/>
          </p:nvPr>
        </p:nvSpPr>
        <p:spPr/>
        <p:txBody>
          <a:bodyPr/>
          <a:lstStyle/>
          <a:p>
            <a:r>
              <a:rPr lang="en-GB" dirty="0"/>
              <a:t>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2" name="Rectangle 11"/>
          <p:cNvSpPr/>
          <p:nvPr userDrawn="1"/>
        </p:nvSpPr>
        <p:spPr>
          <a:xfrm>
            <a:off x="0" y="0"/>
            <a:ext cx="9144000" cy="1466496"/>
          </a:xfrm>
          <a:prstGeom prst="rect">
            <a:avLst/>
          </a:prstGeom>
          <a:gradFill flip="none" rotWithShape="1">
            <a:gsLst>
              <a:gs pos="0">
                <a:schemeClr val="bg1">
                  <a:lumMod val="75000"/>
                </a:schemeClr>
              </a:gs>
              <a:gs pos="72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p>
            <a:fld id="{9B1B6EFC-EF68-4728-BDB4-54AD8AE795D1}" type="slidenum">
              <a:rPr lang="en-GB" smtClean="0"/>
              <a:pPr/>
              <a:t>‹#›</a:t>
            </a:fld>
            <a:endParaRPr lang="en-GB" dirty="0"/>
          </a:p>
        </p:txBody>
      </p:sp>
      <p:sp>
        <p:nvSpPr>
          <p:cNvPr id="9" name="Footer Placeholder 8"/>
          <p:cNvSpPr>
            <a:spLocks noGrp="1"/>
          </p:cNvSpPr>
          <p:nvPr>
            <p:ph type="ftr" sz="quarter" idx="11"/>
          </p:nvPr>
        </p:nvSpPr>
        <p:spPr/>
        <p:txBody>
          <a:bodyPr/>
          <a:lstStyle/>
          <a:p>
            <a:r>
              <a:rPr lang="en-GB" dirty="0"/>
              <a:t>Confidential</a:t>
            </a:r>
          </a:p>
        </p:txBody>
      </p:sp>
      <p:sp>
        <p:nvSpPr>
          <p:cNvPr id="10" name="Title 1"/>
          <p:cNvSpPr>
            <a:spLocks noGrp="1"/>
          </p:cNvSpPr>
          <p:nvPr>
            <p:ph type="ctrTitle"/>
          </p:nvPr>
        </p:nvSpPr>
        <p:spPr>
          <a:xfrm>
            <a:off x="1331640" y="1622059"/>
            <a:ext cx="6624736" cy="1158869"/>
          </a:xfrm>
        </p:spPr>
        <p:txBody>
          <a:bodyPr anchor="ctr"/>
          <a:lstStyle>
            <a:lvl1pPr algn="l">
              <a:lnSpc>
                <a:spcPct val="90000"/>
              </a:lnSpc>
              <a:defRPr sz="2800" b="1" i="0">
                <a:solidFill>
                  <a:srgbClr val="336699"/>
                </a:solidFill>
                <a:latin typeface="Arial"/>
                <a:cs typeface="Arial"/>
              </a:defRPr>
            </a:lvl1pPr>
          </a:lstStyle>
          <a:p>
            <a:r>
              <a:rPr lang="en-US" dirty="0"/>
              <a:t>Click to edit Master title style</a:t>
            </a:r>
            <a:endParaRPr lang="en-GB" dirty="0"/>
          </a:p>
        </p:txBody>
      </p:sp>
      <p:sp>
        <p:nvSpPr>
          <p:cNvPr id="11" name="Subtitle 2"/>
          <p:cNvSpPr>
            <a:spLocks noGrp="1"/>
          </p:cNvSpPr>
          <p:nvPr>
            <p:ph type="subTitle" idx="1"/>
          </p:nvPr>
        </p:nvSpPr>
        <p:spPr>
          <a:xfrm>
            <a:off x="1331640" y="2852936"/>
            <a:ext cx="6624736" cy="1440160"/>
          </a:xfrm>
          <a:prstGeom prst="rect">
            <a:avLst/>
          </a:prstGeom>
        </p:spPr>
        <p:txBody>
          <a:bodyPr>
            <a:normAutofit/>
          </a:bodyPr>
          <a:lstStyle>
            <a:lvl1pPr marL="0" indent="0" algn="l">
              <a:lnSpc>
                <a:spcPct val="90000"/>
              </a:lnSpc>
              <a:buNone/>
              <a:defRPr sz="2000" b="0" i="1">
                <a:solidFill>
                  <a:schemeClr val="bg2">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4" name="AutoShape 8"/>
          <p:cNvSpPr>
            <a:spLocks noChangeArrowheads="1"/>
          </p:cNvSpPr>
          <p:nvPr userDrawn="1"/>
        </p:nvSpPr>
        <p:spPr bwMode="auto">
          <a:xfrm rot="5400000">
            <a:off x="-880780" y="880779"/>
            <a:ext cx="2920999" cy="1159443"/>
          </a:xfrm>
          <a:prstGeom prst="triangle">
            <a:avLst>
              <a:gd name="adj" fmla="val 50000"/>
            </a:avLst>
          </a:prstGeom>
          <a:solidFill>
            <a:srgbClr val="002060"/>
          </a:soli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GB" dirty="0"/>
          </a:p>
        </p:txBody>
      </p:sp>
      <p:pic>
        <p:nvPicPr>
          <p:cNvPr id="15" name="Picture 9" descr="kennet logo eps_AS OF WEB"/>
          <p:cNvPicPr preferRelativeResize="0">
            <a:picLocks noChangeAspect="1" noChangeArrowheads="1"/>
          </p:cNvPicPr>
          <p:nvPr userDrawn="1"/>
        </p:nvPicPr>
        <p:blipFill>
          <a:blip r:embed="rId2" cstate="print"/>
          <a:srcRect l="25809" b="44500"/>
          <a:stretch>
            <a:fillRect/>
          </a:stretch>
        </p:blipFill>
        <p:spPr bwMode="auto">
          <a:xfrm>
            <a:off x="7524328" y="6381328"/>
            <a:ext cx="1418311" cy="301712"/>
          </a:xfrm>
          <a:prstGeom prst="rect">
            <a:avLst/>
          </a:prstGeom>
          <a:noFill/>
          <a:ln>
            <a:noFill/>
          </a:ln>
        </p:spPr>
      </p:pic>
    </p:spTree>
    <p:extLst>
      <p:ext uri="{BB962C8B-B14F-4D97-AF65-F5344CB8AC3E}">
        <p14:creationId xmlns:p14="http://schemas.microsoft.com/office/powerpoint/2010/main" val="202034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highlights-blank">
    <p:spTree>
      <p:nvGrpSpPr>
        <p:cNvPr id="1" name=""/>
        <p:cNvGrpSpPr/>
        <p:nvPr/>
      </p:nvGrpSpPr>
      <p:grpSpPr>
        <a:xfrm>
          <a:off x="0" y="0"/>
          <a:ext cx="0" cy="0"/>
          <a:chOff x="0" y="0"/>
          <a:chExt cx="0" cy="0"/>
        </a:xfrm>
      </p:grpSpPr>
      <p:sp>
        <p:nvSpPr>
          <p:cNvPr id="7" name="Rectangle 6"/>
          <p:cNvSpPr/>
          <p:nvPr userDrawn="1"/>
        </p:nvSpPr>
        <p:spPr>
          <a:xfrm>
            <a:off x="0" y="0"/>
            <a:ext cx="9144000" cy="1466496"/>
          </a:xfrm>
          <a:prstGeom prst="rect">
            <a:avLst/>
          </a:prstGeom>
          <a:gradFill flip="none" rotWithShape="1">
            <a:gsLst>
              <a:gs pos="0">
                <a:schemeClr val="bg1">
                  <a:lumMod val="75000"/>
                </a:schemeClr>
              </a:gs>
              <a:gs pos="72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p>
            <a:fld id="{9B1B6EFC-EF68-4728-BDB4-54AD8AE795D1}" type="slidenum">
              <a:rPr lang="en-GB" smtClean="0"/>
              <a:pPr/>
              <a:t>‹#›</a:t>
            </a:fld>
            <a:endParaRPr lang="en-GB" dirty="0"/>
          </a:p>
        </p:txBody>
      </p:sp>
      <p:sp>
        <p:nvSpPr>
          <p:cNvPr id="9" name="Footer Placeholder 8"/>
          <p:cNvSpPr>
            <a:spLocks noGrp="1"/>
          </p:cNvSpPr>
          <p:nvPr>
            <p:ph type="ftr" sz="quarter" idx="11"/>
          </p:nvPr>
        </p:nvSpPr>
        <p:spPr/>
        <p:txBody>
          <a:bodyPr/>
          <a:lstStyle/>
          <a:p>
            <a:r>
              <a:rPr lang="en-GB" dirty="0"/>
              <a:t>Confidential</a:t>
            </a:r>
          </a:p>
        </p:txBody>
      </p:sp>
      <p:sp>
        <p:nvSpPr>
          <p:cNvPr id="14" name="AutoShape 8"/>
          <p:cNvSpPr>
            <a:spLocks noChangeArrowheads="1"/>
          </p:cNvSpPr>
          <p:nvPr userDrawn="1"/>
        </p:nvSpPr>
        <p:spPr bwMode="auto">
          <a:xfrm rot="5400000">
            <a:off x="-880780" y="880779"/>
            <a:ext cx="2920999" cy="1159443"/>
          </a:xfrm>
          <a:prstGeom prst="triangle">
            <a:avLst>
              <a:gd name="adj" fmla="val 50000"/>
            </a:avLst>
          </a:prstGeom>
          <a:solidFill>
            <a:srgbClr val="002060"/>
          </a:soli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GB" dirty="0"/>
          </a:p>
        </p:txBody>
      </p:sp>
      <p:pic>
        <p:nvPicPr>
          <p:cNvPr id="15" name="Picture 9" descr="kennet logo eps_AS OF WEB"/>
          <p:cNvPicPr preferRelativeResize="0">
            <a:picLocks noChangeAspect="1" noChangeArrowheads="1"/>
          </p:cNvPicPr>
          <p:nvPr userDrawn="1"/>
        </p:nvPicPr>
        <p:blipFill>
          <a:blip r:embed="rId2" cstate="print"/>
          <a:srcRect l="25809" b="44500"/>
          <a:stretch>
            <a:fillRect/>
          </a:stretch>
        </p:blipFill>
        <p:spPr bwMode="auto">
          <a:xfrm>
            <a:off x="7524328" y="6381328"/>
            <a:ext cx="1418311" cy="301712"/>
          </a:xfrm>
          <a:prstGeom prst="rect">
            <a:avLst/>
          </a:prstGeom>
          <a:noFill/>
          <a:ln>
            <a:noFill/>
          </a:ln>
        </p:spPr>
      </p:pic>
    </p:spTree>
    <p:extLst>
      <p:ext uri="{BB962C8B-B14F-4D97-AF65-F5344CB8AC3E}">
        <p14:creationId xmlns:p14="http://schemas.microsoft.com/office/powerpoint/2010/main" val="201215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slide">
    <p:spTree>
      <p:nvGrpSpPr>
        <p:cNvPr id="1" name=""/>
        <p:cNvGrpSpPr/>
        <p:nvPr/>
      </p:nvGrpSpPr>
      <p:grpSpPr>
        <a:xfrm>
          <a:off x="0" y="0"/>
          <a:ext cx="0" cy="0"/>
          <a:chOff x="0" y="0"/>
          <a:chExt cx="0" cy="0"/>
        </a:xfrm>
      </p:grpSpPr>
      <p:sp>
        <p:nvSpPr>
          <p:cNvPr id="12" name="Rectangle 11"/>
          <p:cNvSpPr/>
          <p:nvPr userDrawn="1"/>
        </p:nvSpPr>
        <p:spPr>
          <a:xfrm>
            <a:off x="0" y="0"/>
            <a:ext cx="9144000" cy="1466496"/>
          </a:xfrm>
          <a:prstGeom prst="rect">
            <a:avLst/>
          </a:prstGeom>
          <a:gradFill flip="none" rotWithShape="1">
            <a:gsLst>
              <a:gs pos="0">
                <a:schemeClr val="bg1">
                  <a:lumMod val="75000"/>
                </a:schemeClr>
              </a:gs>
              <a:gs pos="72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p>
            <a:fld id="{9B1B6EFC-EF68-4728-BDB4-54AD8AE795D1}" type="slidenum">
              <a:rPr lang="en-GB" smtClean="0"/>
              <a:pPr/>
              <a:t>‹#›</a:t>
            </a:fld>
            <a:endParaRPr lang="en-GB" dirty="0"/>
          </a:p>
        </p:txBody>
      </p:sp>
      <p:sp>
        <p:nvSpPr>
          <p:cNvPr id="9" name="Footer Placeholder 8"/>
          <p:cNvSpPr>
            <a:spLocks noGrp="1"/>
          </p:cNvSpPr>
          <p:nvPr>
            <p:ph type="ftr" sz="quarter" idx="11"/>
          </p:nvPr>
        </p:nvSpPr>
        <p:spPr/>
        <p:txBody>
          <a:bodyPr/>
          <a:lstStyle/>
          <a:p>
            <a:r>
              <a:rPr lang="en-GB" dirty="0"/>
              <a:t>Confidential</a:t>
            </a:r>
          </a:p>
        </p:txBody>
      </p:sp>
      <p:sp>
        <p:nvSpPr>
          <p:cNvPr id="10" name="Title 1"/>
          <p:cNvSpPr>
            <a:spLocks noGrp="1"/>
          </p:cNvSpPr>
          <p:nvPr>
            <p:ph type="ctrTitle"/>
          </p:nvPr>
        </p:nvSpPr>
        <p:spPr>
          <a:xfrm>
            <a:off x="1331640" y="332656"/>
            <a:ext cx="7056784" cy="1008112"/>
          </a:xfrm>
        </p:spPr>
        <p:txBody>
          <a:bodyPr anchor="ctr"/>
          <a:lstStyle>
            <a:lvl1pPr algn="l">
              <a:lnSpc>
                <a:spcPct val="90000"/>
              </a:lnSpc>
              <a:defRPr sz="3200" b="0" i="0">
                <a:solidFill>
                  <a:srgbClr val="336699"/>
                </a:solidFill>
                <a:latin typeface="Arial"/>
                <a:cs typeface="Arial"/>
              </a:defRPr>
            </a:lvl1pPr>
          </a:lstStyle>
          <a:p>
            <a:r>
              <a:rPr lang="en-US" dirty="0"/>
              <a:t>Click to edit Master title style</a:t>
            </a:r>
            <a:endParaRPr lang="en-GB" dirty="0"/>
          </a:p>
        </p:txBody>
      </p:sp>
      <p:sp>
        <p:nvSpPr>
          <p:cNvPr id="14" name="AutoShape 8"/>
          <p:cNvSpPr>
            <a:spLocks noChangeArrowheads="1"/>
          </p:cNvSpPr>
          <p:nvPr userDrawn="1"/>
        </p:nvSpPr>
        <p:spPr bwMode="auto">
          <a:xfrm rot="5400000">
            <a:off x="-880780" y="880779"/>
            <a:ext cx="2920999" cy="1159443"/>
          </a:xfrm>
          <a:prstGeom prst="triangle">
            <a:avLst>
              <a:gd name="adj" fmla="val 50000"/>
            </a:avLst>
          </a:prstGeom>
          <a:solidFill>
            <a:srgbClr val="002060"/>
          </a:soli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GB" dirty="0"/>
          </a:p>
        </p:txBody>
      </p:sp>
      <p:pic>
        <p:nvPicPr>
          <p:cNvPr id="15" name="Picture 9" descr="kennet logo eps_AS OF WEB"/>
          <p:cNvPicPr preferRelativeResize="0">
            <a:picLocks noChangeAspect="1" noChangeArrowheads="1"/>
          </p:cNvPicPr>
          <p:nvPr userDrawn="1"/>
        </p:nvPicPr>
        <p:blipFill>
          <a:blip r:embed="rId2" cstate="print"/>
          <a:srcRect l="25809" b="44500"/>
          <a:stretch>
            <a:fillRect/>
          </a:stretch>
        </p:blipFill>
        <p:spPr bwMode="auto">
          <a:xfrm>
            <a:off x="7524328" y="6381328"/>
            <a:ext cx="1418311" cy="301712"/>
          </a:xfrm>
          <a:prstGeom prst="rect">
            <a:avLst/>
          </a:prstGeom>
          <a:noFill/>
          <a:ln>
            <a:noFill/>
          </a:ln>
        </p:spPr>
      </p:pic>
      <p:sp>
        <p:nvSpPr>
          <p:cNvPr id="16" name="Content Placeholder 10"/>
          <p:cNvSpPr>
            <a:spLocks noGrp="1"/>
          </p:cNvSpPr>
          <p:nvPr>
            <p:ph sz="quarter" idx="13"/>
          </p:nvPr>
        </p:nvSpPr>
        <p:spPr>
          <a:xfrm>
            <a:off x="1331640" y="1700807"/>
            <a:ext cx="7056784" cy="4536505"/>
          </a:xfrm>
        </p:spPr>
        <p:txBody>
          <a:bodyPr>
            <a:noAutofit/>
          </a:bodyPr>
          <a:lstStyle>
            <a:lvl1pPr marL="365760" indent="-365760">
              <a:lnSpc>
                <a:spcPct val="95000"/>
              </a:lnSpc>
              <a:spcBef>
                <a:spcPts val="1200"/>
              </a:spcBef>
              <a:spcAft>
                <a:spcPts val="0"/>
              </a:spcAft>
              <a:buClr>
                <a:schemeClr val="bg1">
                  <a:lumMod val="75000"/>
                </a:schemeClr>
              </a:buClr>
              <a:buSzPct val="135000"/>
              <a:defRPr sz="2200"/>
            </a:lvl1pPr>
            <a:lvl2pPr marL="365760" indent="0">
              <a:lnSpc>
                <a:spcPct val="95000"/>
              </a:lnSpc>
              <a:spcBef>
                <a:spcPts val="1200"/>
              </a:spcBef>
              <a:buFontTx/>
              <a:buNone/>
              <a:defRPr sz="2200">
                <a:solidFill>
                  <a:srgbClr val="292929"/>
                </a:solidFill>
              </a:defRPr>
            </a:lvl2pPr>
            <a:lvl3pPr marL="1097280" indent="0">
              <a:lnSpc>
                <a:spcPct val="95000"/>
              </a:lnSpc>
              <a:spcBef>
                <a:spcPts val="900"/>
              </a:spcBef>
              <a:buFontTx/>
              <a:buNone/>
              <a:defRPr/>
            </a:lvl3pPr>
            <a:lvl4pPr>
              <a:lnSpc>
                <a:spcPct val="95000"/>
              </a:lnSpc>
              <a:spcBef>
                <a:spcPts val="300"/>
              </a:spcBef>
              <a:defRPr/>
            </a:lvl4pPr>
            <a:lvl5pPr>
              <a:lnSpc>
                <a:spcPct val="95000"/>
              </a:lnSpc>
              <a:spcBef>
                <a:spcPts val="300"/>
              </a:spcBef>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902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350074"/>
          </a:xfrm>
          <a:prstGeom prst="rect">
            <a:avLst/>
          </a:prstGeom>
          <a:gradFill flip="none" rotWithShape="1">
            <a:gsLst>
              <a:gs pos="0">
                <a:schemeClr val="bg1">
                  <a:lumMod val="75000"/>
                </a:schemeClr>
              </a:gs>
              <a:gs pos="72000">
                <a:schemeClr val="bg1">
                  <a:lumMod val="9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1600" y="404664"/>
            <a:ext cx="7848872" cy="936104"/>
          </a:xfrm>
          <a:prstGeom prst="rect">
            <a:avLst/>
          </a:prstGeom>
        </p:spPr>
        <p:txBody>
          <a:bodyPr vert="horz" lIns="0" tIns="0" rIns="0" bIns="0" rtlCol="0" anchor="ctr">
            <a:noAutofit/>
          </a:bodyPr>
          <a:lstStyle/>
          <a:p>
            <a:r>
              <a:rPr lang="en-US" dirty="0"/>
              <a:t>Click to edit Master title style</a:t>
            </a:r>
            <a:endParaRPr lang="en-GB" dirty="0"/>
          </a:p>
        </p:txBody>
      </p:sp>
      <p:sp>
        <p:nvSpPr>
          <p:cNvPr id="13" name="Text Placeholder 12"/>
          <p:cNvSpPr>
            <a:spLocks noGrp="1"/>
          </p:cNvSpPr>
          <p:nvPr>
            <p:ph type="body" idx="1"/>
          </p:nvPr>
        </p:nvSpPr>
        <p:spPr>
          <a:xfrm>
            <a:off x="971600" y="1484784"/>
            <a:ext cx="7848872" cy="46805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AutoShape 8"/>
          <p:cNvSpPr>
            <a:spLocks noChangeArrowheads="1"/>
          </p:cNvSpPr>
          <p:nvPr userDrawn="1"/>
        </p:nvSpPr>
        <p:spPr bwMode="auto">
          <a:xfrm rot="5400000">
            <a:off x="-281163" y="281164"/>
            <a:ext cx="1456990" cy="894663"/>
          </a:xfrm>
          <a:custGeom>
            <a:avLst/>
            <a:gdLst>
              <a:gd name="connsiteX0" fmla="*/ 0 w 2204454"/>
              <a:gd name="connsiteY0" fmla="*/ 894663 h 894663"/>
              <a:gd name="connsiteX1" fmla="*/ 1102227 w 2204454"/>
              <a:gd name="connsiteY1" fmla="*/ 0 h 894663"/>
              <a:gd name="connsiteX2" fmla="*/ 2204454 w 2204454"/>
              <a:gd name="connsiteY2" fmla="*/ 894663 h 894663"/>
              <a:gd name="connsiteX3" fmla="*/ 0 w 2204454"/>
              <a:gd name="connsiteY3" fmla="*/ 894663 h 894663"/>
              <a:gd name="connsiteX0" fmla="*/ 0 w 2204454"/>
              <a:gd name="connsiteY0" fmla="*/ 894663 h 894663"/>
              <a:gd name="connsiteX1" fmla="*/ 747464 w 2204454"/>
              <a:gd name="connsiteY1" fmla="*/ 292255 h 894663"/>
              <a:gd name="connsiteX2" fmla="*/ 1102227 w 2204454"/>
              <a:gd name="connsiteY2" fmla="*/ 0 h 894663"/>
              <a:gd name="connsiteX3" fmla="*/ 2204454 w 2204454"/>
              <a:gd name="connsiteY3" fmla="*/ 894663 h 894663"/>
              <a:gd name="connsiteX4" fmla="*/ 0 w 2204454"/>
              <a:gd name="connsiteY4" fmla="*/ 894663 h 894663"/>
              <a:gd name="connsiteX0" fmla="*/ 1536 w 1456990"/>
              <a:gd name="connsiteY0" fmla="*/ 894663 h 894663"/>
              <a:gd name="connsiteX1" fmla="*/ 0 w 1456990"/>
              <a:gd name="connsiteY1" fmla="*/ 292255 h 894663"/>
              <a:gd name="connsiteX2" fmla="*/ 354763 w 1456990"/>
              <a:gd name="connsiteY2" fmla="*/ 0 h 894663"/>
              <a:gd name="connsiteX3" fmla="*/ 1456990 w 1456990"/>
              <a:gd name="connsiteY3" fmla="*/ 894663 h 894663"/>
              <a:gd name="connsiteX4" fmla="*/ 1536 w 1456990"/>
              <a:gd name="connsiteY4" fmla="*/ 894663 h 894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990" h="894663">
                <a:moveTo>
                  <a:pt x="1536" y="894663"/>
                </a:moveTo>
                <a:lnTo>
                  <a:pt x="0" y="292255"/>
                </a:lnTo>
                <a:lnTo>
                  <a:pt x="354763" y="0"/>
                </a:lnTo>
                <a:lnTo>
                  <a:pt x="1456990" y="894663"/>
                </a:lnTo>
                <a:lnTo>
                  <a:pt x="1536" y="894663"/>
                </a:lnTo>
                <a:close/>
              </a:path>
            </a:pathLst>
          </a:custGeom>
          <a:solidFill>
            <a:srgbClr val="002060"/>
          </a:solidFill>
          <a:ln w="9525" algn="ctr">
            <a:noFill/>
            <a:miter lim="800000"/>
            <a:headEnd/>
            <a:tailEnd/>
          </a:ln>
          <a:effectLst/>
        </p:spPr>
        <p:txBody>
          <a:bodyPr vert="horz" wrap="none" lIns="91440" tIns="45720" rIns="91440" bIns="45720" numCol="1" anchor="ctr" anchorCtr="0" compatLnSpc="1">
            <a:prstTxWarp prst="textNoShape">
              <a:avLst/>
            </a:prstTxWarp>
          </a:bodyPr>
          <a:lstStyle/>
          <a:p>
            <a:endParaRPr lang="en-GB" dirty="0"/>
          </a:p>
        </p:txBody>
      </p:sp>
      <p:sp>
        <p:nvSpPr>
          <p:cNvPr id="12" name="Slide Number Placeholder 5"/>
          <p:cNvSpPr>
            <a:spLocks noGrp="1"/>
          </p:cNvSpPr>
          <p:nvPr>
            <p:ph type="sldNum" sz="quarter" idx="4"/>
          </p:nvPr>
        </p:nvSpPr>
        <p:spPr>
          <a:xfrm>
            <a:off x="1331640" y="6478568"/>
            <a:ext cx="576063" cy="262800"/>
          </a:xfrm>
          <a:prstGeom prst="rect">
            <a:avLst/>
          </a:prstGeom>
        </p:spPr>
        <p:txBody>
          <a:bodyPr vert="horz" lIns="0" tIns="0" rIns="0" bIns="0" rtlCol="0" anchor="t"/>
          <a:lstStyle>
            <a:lvl1pPr marL="0" algn="l" defTabSz="914400" rtl="0" eaLnBrk="1" latinLnBrk="0" hangingPunct="1">
              <a:defRPr lang="en-GB" sz="1100" b="0" kern="1200" smtClean="0">
                <a:solidFill>
                  <a:srgbClr val="A5A6A6"/>
                </a:solidFill>
                <a:latin typeface="Arial"/>
                <a:ea typeface="+mn-ea"/>
                <a:cs typeface="Arial"/>
              </a:defRPr>
            </a:lvl1pPr>
          </a:lstStyle>
          <a:p>
            <a:fld id="{9B1B6EFC-EF68-4728-BDB4-54AD8AE795D1}" type="slidenum">
              <a:rPr lang="en-GB" smtClean="0"/>
              <a:pPr/>
              <a:t>‹#›</a:t>
            </a:fld>
            <a:endParaRPr lang="en-GB" dirty="0"/>
          </a:p>
        </p:txBody>
      </p:sp>
      <p:sp>
        <p:nvSpPr>
          <p:cNvPr id="15" name="Footer Placeholder 4"/>
          <p:cNvSpPr>
            <a:spLocks noGrp="1"/>
          </p:cNvSpPr>
          <p:nvPr>
            <p:ph type="ftr" sz="quarter" idx="3"/>
          </p:nvPr>
        </p:nvSpPr>
        <p:spPr>
          <a:xfrm>
            <a:off x="395536" y="6478568"/>
            <a:ext cx="864096" cy="262800"/>
          </a:xfrm>
          <a:prstGeom prst="rect">
            <a:avLst/>
          </a:prstGeom>
        </p:spPr>
        <p:txBody>
          <a:bodyPr vert="horz" lIns="0" tIns="0" rIns="0" bIns="0" rtlCol="0" anchor="t"/>
          <a:lstStyle>
            <a:lvl1pPr marL="0" algn="l" defTabSz="914400" rtl="0" eaLnBrk="1" latinLnBrk="0" hangingPunct="1">
              <a:defRPr lang="en-GB" sz="1100" b="0" kern="1200" smtClean="0">
                <a:solidFill>
                  <a:srgbClr val="A5A6A6"/>
                </a:solidFill>
                <a:latin typeface="Arial"/>
                <a:ea typeface="+mn-ea"/>
                <a:cs typeface="Arial"/>
              </a:defRPr>
            </a:lvl1pPr>
          </a:lstStyle>
          <a:p>
            <a:r>
              <a:rPr lang="en-GB" dirty="0"/>
              <a:t>Confidential</a:t>
            </a:r>
          </a:p>
        </p:txBody>
      </p:sp>
      <p:pic>
        <p:nvPicPr>
          <p:cNvPr id="23" name="Picture 9" descr="kennet logo eps_AS OF WEB"/>
          <p:cNvPicPr preferRelativeResize="0">
            <a:picLocks noChangeAspect="1" noChangeArrowheads="1"/>
          </p:cNvPicPr>
          <p:nvPr userDrawn="1"/>
        </p:nvPicPr>
        <p:blipFill>
          <a:blip r:embed="rId10" cstate="print"/>
          <a:srcRect l="25809" b="44500"/>
          <a:stretch>
            <a:fillRect/>
          </a:stretch>
        </p:blipFill>
        <p:spPr bwMode="auto">
          <a:xfrm>
            <a:off x="7524328" y="6381328"/>
            <a:ext cx="1418311" cy="301712"/>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4255" r:id="rId1"/>
    <p:sldLayoutId id="2147484232" r:id="rId2"/>
    <p:sldLayoutId id="2147484258" r:id="rId3"/>
    <p:sldLayoutId id="2147484253" r:id="rId4"/>
    <p:sldLayoutId id="2147484244" r:id="rId5"/>
    <p:sldLayoutId id="2147484257" r:id="rId6"/>
    <p:sldLayoutId id="2147484256" r:id="rId7"/>
    <p:sldLayoutId id="2147484259" r:id="rId8"/>
  </p:sldLayoutIdLst>
  <p:hf hdr="0" dt="0"/>
  <p:txStyles>
    <p:titleStyle>
      <a:lvl1pPr algn="l" defTabSz="914400" rtl="0" eaLnBrk="1" latinLnBrk="0" hangingPunct="1">
        <a:lnSpc>
          <a:spcPct val="90000"/>
        </a:lnSpc>
        <a:spcBef>
          <a:spcPct val="0"/>
        </a:spcBef>
        <a:buNone/>
        <a:defRPr sz="3000" i="0" kern="1200">
          <a:solidFill>
            <a:srgbClr val="336699"/>
          </a:solidFill>
          <a:latin typeface="Arial"/>
          <a:ea typeface="+mj-ea"/>
          <a:cs typeface="Arial"/>
        </a:defRPr>
      </a:lvl1pPr>
    </p:titleStyle>
    <p:bodyStyle>
      <a:lvl1pPr marL="270000" indent="-270000" algn="l" defTabSz="914400" rtl="0" eaLnBrk="1" latinLnBrk="0" hangingPunct="1">
        <a:lnSpc>
          <a:spcPct val="95000"/>
        </a:lnSpc>
        <a:spcBef>
          <a:spcPts val="900"/>
        </a:spcBef>
        <a:spcAft>
          <a:spcPts val="0"/>
        </a:spcAft>
        <a:buClr>
          <a:srgbClr val="A5A6A6"/>
        </a:buClr>
        <a:buSzPct val="120000"/>
        <a:buFont typeface="Wingdings 3" pitchFamily="18" charset="2"/>
        <a:buChar char="}"/>
        <a:defRPr lang="en-US" sz="2200" kern="1200" dirty="0" smtClean="0">
          <a:solidFill>
            <a:srgbClr val="292929"/>
          </a:solidFill>
          <a:latin typeface="Arial"/>
          <a:ea typeface="+mn-ea"/>
          <a:cs typeface="Arial"/>
        </a:defRPr>
      </a:lvl1pPr>
      <a:lvl2pPr marL="540000" indent="-270000" algn="l" defTabSz="914400" rtl="0" eaLnBrk="1" latinLnBrk="0" hangingPunct="1">
        <a:lnSpc>
          <a:spcPct val="95000"/>
        </a:lnSpc>
        <a:spcBef>
          <a:spcPts val="300"/>
        </a:spcBef>
        <a:spcAft>
          <a:spcPts val="0"/>
        </a:spcAft>
        <a:buClr>
          <a:srgbClr val="777777"/>
        </a:buClr>
        <a:buSzPct val="120000"/>
        <a:buFont typeface="Arial" pitchFamily="34" charset="0"/>
        <a:buChar char="•"/>
        <a:defRPr lang="en-US" sz="2000" kern="1200" baseline="0" dirty="0" smtClean="0">
          <a:solidFill>
            <a:srgbClr val="292929"/>
          </a:solidFill>
          <a:latin typeface="Arial"/>
          <a:ea typeface="+mn-ea"/>
          <a:cs typeface="Arial"/>
        </a:defRPr>
      </a:lvl2pPr>
      <a:lvl3pPr marL="720000" indent="-180000" algn="l" defTabSz="914400" rtl="0" eaLnBrk="1" latinLnBrk="0" hangingPunct="1">
        <a:lnSpc>
          <a:spcPct val="95000"/>
        </a:lnSpc>
        <a:spcBef>
          <a:spcPts val="300"/>
        </a:spcBef>
        <a:buClr>
          <a:srgbClr val="777777"/>
        </a:buClr>
        <a:buSzPct val="100000"/>
        <a:buFont typeface="Arial" pitchFamily="34" charset="0"/>
        <a:buChar char="−"/>
        <a:defRPr lang="en-US" sz="1800" kern="1200" baseline="0" dirty="0" smtClean="0">
          <a:solidFill>
            <a:srgbClr val="292929"/>
          </a:solidFill>
          <a:latin typeface="Arial"/>
          <a:ea typeface="+mn-ea"/>
          <a:cs typeface="Arial"/>
        </a:defRPr>
      </a:lvl3pPr>
      <a:lvl4pPr marL="900000" indent="-180000" algn="l" defTabSz="914400" rtl="0" eaLnBrk="1" latinLnBrk="0" hangingPunct="1">
        <a:lnSpc>
          <a:spcPct val="95000"/>
        </a:lnSpc>
        <a:spcBef>
          <a:spcPts val="300"/>
        </a:spcBef>
        <a:buClr>
          <a:srgbClr val="777777"/>
        </a:buClr>
        <a:buFont typeface="Arial" pitchFamily="34" charset="0"/>
        <a:buChar char="−"/>
        <a:defRPr lang="en-US" sz="1800" kern="1200" dirty="0" smtClean="0">
          <a:solidFill>
            <a:srgbClr val="292929"/>
          </a:solidFill>
          <a:latin typeface="Arial"/>
          <a:ea typeface="+mn-ea"/>
          <a:cs typeface="Arial"/>
        </a:defRPr>
      </a:lvl4pPr>
      <a:lvl5pPr marL="1080000" indent="-180000" algn="l" defTabSz="914400" rtl="0" eaLnBrk="1" latinLnBrk="0" hangingPunct="1">
        <a:lnSpc>
          <a:spcPct val="95000"/>
        </a:lnSpc>
        <a:spcBef>
          <a:spcPts val="300"/>
        </a:spcBef>
        <a:buClr>
          <a:srgbClr val="777777"/>
        </a:buClr>
        <a:buFont typeface="Arial" pitchFamily="34" charset="0"/>
        <a:buChar char="−"/>
        <a:defRPr lang="en-US" sz="1800" kern="1200" baseline="0" dirty="0" smtClean="0">
          <a:solidFill>
            <a:srgbClr val="292929"/>
          </a:solidFill>
          <a:latin typeface="Arial"/>
          <a:ea typeface="+mn-ea"/>
          <a:cs typeface="Arial"/>
        </a:defRPr>
      </a:lvl5pPr>
      <a:lvl6pPr marL="1260000" indent="-180000" algn="l" defTabSz="914400" rtl="0" eaLnBrk="1" latinLnBrk="0" hangingPunct="1">
        <a:spcBef>
          <a:spcPts val="500"/>
        </a:spcBef>
        <a:buFont typeface="Arial" pitchFamily="34" charset="0"/>
        <a:buChar char="−"/>
        <a:defRPr sz="1800" kern="1200" baseline="0">
          <a:solidFill>
            <a:schemeClr val="bg2">
              <a:lumMod val="50000"/>
            </a:schemeClr>
          </a:solidFill>
          <a:latin typeface="+mn-lt"/>
          <a:ea typeface="+mn-ea"/>
          <a:cs typeface="+mn-cs"/>
        </a:defRPr>
      </a:lvl6pPr>
      <a:lvl7pPr marL="1440000" indent="-180000" algn="l" defTabSz="914400" rtl="0" eaLnBrk="1" latinLnBrk="0" hangingPunct="1">
        <a:spcBef>
          <a:spcPts val="500"/>
        </a:spcBef>
        <a:buFont typeface="Arial" pitchFamily="34" charset="0"/>
        <a:buChar char="−"/>
        <a:defRPr sz="1800" kern="1200" baseline="0">
          <a:solidFill>
            <a:schemeClr val="bg2">
              <a:lumMod val="50000"/>
            </a:schemeClr>
          </a:solidFill>
          <a:latin typeface="+mn-lt"/>
          <a:ea typeface="+mn-ea"/>
          <a:cs typeface="+mn-cs"/>
        </a:defRPr>
      </a:lvl7pPr>
      <a:lvl8pPr marL="1620000" indent="-180000" algn="l" defTabSz="914400" rtl="0" eaLnBrk="1" latinLnBrk="0" hangingPunct="1">
        <a:spcBef>
          <a:spcPts val="500"/>
        </a:spcBef>
        <a:buFont typeface="Arial" pitchFamily="34" charset="0"/>
        <a:buChar char="−"/>
        <a:defRPr sz="1800" kern="1200" baseline="0">
          <a:solidFill>
            <a:schemeClr val="bg2">
              <a:lumMod val="50000"/>
            </a:schemeClr>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KP Growth Equity</a:t>
            </a:r>
          </a:p>
        </p:txBody>
      </p:sp>
      <p:sp>
        <p:nvSpPr>
          <p:cNvPr id="5" name="Subtitle 4"/>
          <p:cNvSpPr>
            <a:spLocks noGrp="1"/>
          </p:cNvSpPr>
          <p:nvPr>
            <p:ph type="subTitle" idx="1"/>
          </p:nvPr>
        </p:nvSpPr>
        <p:spPr/>
        <p:txBody>
          <a:bodyPr>
            <a:normAutofit lnSpcReduction="10000"/>
          </a:bodyPr>
          <a:lstStyle/>
          <a:p>
            <a:r>
              <a:rPr lang="en-GB" dirty="0"/>
              <a:t>Introduction to Team and Track Record</a:t>
            </a:r>
          </a:p>
          <a:p>
            <a:endParaRPr lang="en-GB" sz="1900" dirty="0"/>
          </a:p>
          <a:p>
            <a:r>
              <a:rPr lang="en-GB" sz="1900" dirty="0"/>
              <a:t>For US Investors</a:t>
            </a:r>
          </a:p>
          <a:p>
            <a:endParaRPr lang="en-GB" sz="1900" dirty="0"/>
          </a:p>
          <a:p>
            <a:r>
              <a:rPr lang="en-GB" sz="1900" dirty="0"/>
              <a:t>November 2016</a:t>
            </a:r>
          </a:p>
        </p:txBody>
      </p:sp>
      <p:pic>
        <p:nvPicPr>
          <p:cNvPr id="2050" name="Picture 2"/>
          <p:cNvPicPr>
            <a:picLocks noChangeAspect="1" noChangeArrowheads="1"/>
          </p:cNvPicPr>
          <p:nvPr/>
        </p:nvPicPr>
        <p:blipFill>
          <a:blip r:embed="rId3" cstate="print"/>
          <a:srcRect/>
          <a:stretch>
            <a:fillRect/>
          </a:stretch>
        </p:blipFill>
        <p:spPr bwMode="auto">
          <a:xfrm>
            <a:off x="-36512" y="5805263"/>
            <a:ext cx="9217024" cy="1052737"/>
          </a:xfrm>
          <a:prstGeom prst="rect">
            <a:avLst/>
          </a:prstGeom>
          <a:ln w="9525">
            <a:noFill/>
            <a:miter lim="800000"/>
            <a:headEnd/>
            <a:tailEnd/>
          </a:ln>
        </p:spPr>
      </p:pic>
      <p:sp>
        <p:nvSpPr>
          <p:cNvPr id="6" name="TextBox 5"/>
          <p:cNvSpPr txBox="1"/>
          <p:nvPr/>
        </p:nvSpPr>
        <p:spPr>
          <a:xfrm>
            <a:off x="6071364" y="6165304"/>
            <a:ext cx="3072636" cy="523220"/>
          </a:xfrm>
          <a:prstGeom prst="rect">
            <a:avLst/>
          </a:prstGeom>
          <a:noFill/>
        </p:spPr>
        <p:txBody>
          <a:bodyPr wrap="none" rtlCol="0">
            <a:spAutoFit/>
          </a:bodyPr>
          <a:lstStyle/>
          <a:p>
            <a:r>
              <a:rPr lang="en-US" sz="2800" b="1" dirty="0">
                <a:solidFill>
                  <a:schemeClr val="accent1">
                    <a:lumMod val="50000"/>
                  </a:schemeClr>
                </a:solidFill>
                <a:latin typeface="Times New Roman" pitchFamily="18" charset="0"/>
                <a:cs typeface="Times New Roman" pitchFamily="18" charset="0"/>
              </a:rPr>
              <a:t>KP Growth Equity</a:t>
            </a:r>
          </a:p>
        </p:txBody>
      </p:sp>
      <p:sp>
        <p:nvSpPr>
          <p:cNvPr id="2" name="Isosceles Triangle 1"/>
          <p:cNvSpPr/>
          <p:nvPr/>
        </p:nvSpPr>
        <p:spPr>
          <a:xfrm rot="5400000">
            <a:off x="5652120" y="6309320"/>
            <a:ext cx="576064" cy="288032"/>
          </a:xfrm>
          <a:prstGeom prst="triangle">
            <a:avLst>
              <a:gd name="adj" fmla="val 47984"/>
            </a:avLst>
          </a:prstGeom>
          <a:solidFill>
            <a:srgbClr val="A1A8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fld id="{9B1B6EFC-EF68-4728-BDB4-54AD8AE795D1}" type="slidenum">
              <a:rPr lang="en-GB" smtClean="0"/>
              <a:pPr/>
              <a:t>9</a:t>
            </a:fld>
            <a:endParaRPr lang="en-GB" dirty="0"/>
          </a:p>
        </p:txBody>
      </p:sp>
      <p:sp>
        <p:nvSpPr>
          <p:cNvPr id="8" name="Footer Placeholder 7"/>
          <p:cNvSpPr>
            <a:spLocks noGrp="1"/>
          </p:cNvSpPr>
          <p:nvPr>
            <p:ph type="ftr" sz="quarter" idx="15"/>
          </p:nvPr>
        </p:nvSpPr>
        <p:spPr/>
        <p:txBody>
          <a:bodyPr/>
          <a:lstStyle/>
          <a:p>
            <a:r>
              <a:rPr lang="en-GB" dirty="0"/>
              <a:t>Confidential</a:t>
            </a:r>
          </a:p>
        </p:txBody>
      </p:sp>
      <p:sp>
        <p:nvSpPr>
          <p:cNvPr id="1027" name="Rectangle 2"/>
          <p:cNvSpPr>
            <a:spLocks noGrp="1" noChangeArrowheads="1"/>
          </p:cNvSpPr>
          <p:nvPr>
            <p:ph type="title"/>
          </p:nvPr>
        </p:nvSpPr>
        <p:spPr/>
        <p:txBody>
          <a:bodyPr/>
          <a:lstStyle/>
          <a:p>
            <a:r>
              <a:rPr lang="en-GB" sz="3200" dirty="0"/>
              <a:t>Differentiated Model: </a:t>
            </a:r>
            <a:br>
              <a:rPr lang="en-GB" sz="3200" dirty="0"/>
            </a:br>
            <a:r>
              <a:rPr lang="en-GB" sz="3200" dirty="0"/>
              <a:t>Four Pillars for Success</a:t>
            </a:r>
            <a:endParaRPr lang="en-US" sz="3200" dirty="0"/>
          </a:p>
        </p:txBody>
      </p:sp>
      <p:sp>
        <p:nvSpPr>
          <p:cNvPr id="1028" name="Rectangle 3"/>
          <p:cNvSpPr>
            <a:spLocks noGrp="1" noChangeArrowheads="1"/>
          </p:cNvSpPr>
          <p:nvPr>
            <p:ph type="body" idx="16"/>
          </p:nvPr>
        </p:nvSpPr>
        <p:spPr>
          <a:prstGeom prst="rect">
            <a:avLst/>
          </a:prstGeom>
          <a:ln>
            <a:noFill/>
          </a:ln>
        </p:spPr>
        <p:txBody>
          <a:bodyPr>
            <a:noAutofit/>
          </a:bodyPr>
          <a:lstStyle/>
          <a:p>
            <a:pPr indent="-216000">
              <a:lnSpc>
                <a:spcPct val="100000"/>
              </a:lnSpc>
            </a:pPr>
            <a:r>
              <a:rPr lang="en-US" sz="1300" b="1" dirty="0"/>
              <a:t>Team and Advisory Board</a:t>
            </a:r>
          </a:p>
          <a:p>
            <a:pPr lvl="1" indent="-216000">
              <a:lnSpc>
                <a:spcPct val="90000"/>
              </a:lnSpc>
              <a:spcBef>
                <a:spcPts val="600"/>
              </a:spcBef>
            </a:pPr>
            <a:r>
              <a:rPr lang="en-US" sz="1300" dirty="0"/>
              <a:t>Team with strong investment and technology backgrounds</a:t>
            </a:r>
          </a:p>
          <a:p>
            <a:pPr lvl="1" indent="-216000">
              <a:lnSpc>
                <a:spcPct val="90000"/>
              </a:lnSpc>
              <a:spcBef>
                <a:spcPts val="600"/>
              </a:spcBef>
            </a:pPr>
            <a:r>
              <a:rPr lang="en-US" sz="1300" dirty="0"/>
              <a:t>Executive &amp; board recruitment from Executive Advisory Board:</a:t>
            </a:r>
          </a:p>
          <a:p>
            <a:pPr lvl="2">
              <a:lnSpc>
                <a:spcPct val="90000"/>
              </a:lnSpc>
              <a:spcBef>
                <a:spcPts val="600"/>
              </a:spcBef>
            </a:pPr>
            <a:r>
              <a:rPr lang="en-US" sz="1300" dirty="0"/>
              <a:t>Proven Founders/CEOs with capital efficient, high value exits </a:t>
            </a:r>
            <a:endParaRPr lang="en-US" sz="1300" b="1" dirty="0"/>
          </a:p>
          <a:p>
            <a:pPr indent="-216000">
              <a:lnSpc>
                <a:spcPct val="100000"/>
              </a:lnSpc>
            </a:pPr>
            <a:r>
              <a:rPr lang="en-US" sz="1300" b="1" dirty="0"/>
              <a:t>Target Profile</a:t>
            </a:r>
          </a:p>
          <a:p>
            <a:pPr lvl="1" indent="-216000">
              <a:lnSpc>
                <a:spcPct val="90000"/>
              </a:lnSpc>
              <a:spcBef>
                <a:spcPts val="600"/>
              </a:spcBef>
            </a:pPr>
            <a:r>
              <a:rPr lang="en-US" sz="1300" dirty="0"/>
              <a:t>Growth buyouts / significant minority</a:t>
            </a:r>
          </a:p>
          <a:p>
            <a:pPr lvl="1" indent="-216000">
              <a:lnSpc>
                <a:spcPct val="90000"/>
              </a:lnSpc>
              <a:spcBef>
                <a:spcPts val="600"/>
              </a:spcBef>
            </a:pPr>
            <a:r>
              <a:rPr lang="en-US" sz="1300" dirty="0"/>
              <a:t>Recurring revenue of $5M to $50M with revenue growth of 30% to 100%+</a:t>
            </a:r>
          </a:p>
          <a:p>
            <a:pPr lvl="1" indent="-216000">
              <a:lnSpc>
                <a:spcPct val="90000"/>
              </a:lnSpc>
              <a:spcBef>
                <a:spcPts val="600"/>
              </a:spcBef>
            </a:pPr>
            <a:r>
              <a:rPr lang="en-US" sz="1300" dirty="0"/>
              <a:t>Capital efficient businesses with significant ownership by founder</a:t>
            </a:r>
            <a:endParaRPr lang="en-US" sz="1300" b="1" dirty="0"/>
          </a:p>
          <a:p>
            <a:pPr indent="-216000">
              <a:lnSpc>
                <a:spcPct val="100000"/>
              </a:lnSpc>
              <a:spcBef>
                <a:spcPts val="900"/>
              </a:spcBef>
            </a:pPr>
            <a:r>
              <a:rPr lang="en-US" sz="1300" b="1" dirty="0"/>
              <a:t>Proprietary Company / Executive Sourcing</a:t>
            </a:r>
          </a:p>
          <a:p>
            <a:pPr lvl="1" indent="-216000">
              <a:lnSpc>
                <a:spcPct val="95000"/>
              </a:lnSpc>
              <a:spcBef>
                <a:spcPts val="600"/>
              </a:spcBef>
            </a:pPr>
            <a:r>
              <a:rPr lang="en-US" sz="1300" dirty="0"/>
              <a:t>Algorithmic approach evaluates 100K companies every 8 weeks</a:t>
            </a:r>
          </a:p>
          <a:p>
            <a:pPr lvl="1" indent="-216000">
              <a:lnSpc>
                <a:spcPct val="95000"/>
              </a:lnSpc>
              <a:spcBef>
                <a:spcPts val="600"/>
              </a:spcBef>
            </a:pPr>
            <a:r>
              <a:rPr lang="en-US" sz="1300" dirty="0"/>
              <a:t>Companies screened for themes, predicted financials, team profile</a:t>
            </a:r>
          </a:p>
          <a:p>
            <a:pPr lvl="1" indent="-216000">
              <a:lnSpc>
                <a:spcPct val="95000"/>
              </a:lnSpc>
              <a:spcBef>
                <a:spcPts val="600"/>
              </a:spcBef>
            </a:pPr>
            <a:r>
              <a:rPr lang="en-US" sz="1300" dirty="0"/>
              <a:t>Regional high value events with KP Growth’s Executive Advisory Board members</a:t>
            </a:r>
          </a:p>
          <a:p>
            <a:pPr>
              <a:spcBef>
                <a:spcPts val="900"/>
              </a:spcBef>
            </a:pPr>
            <a:r>
              <a:rPr lang="en-US" sz="1300" b="1" dirty="0"/>
              <a:t>Operational Focus</a:t>
            </a:r>
          </a:p>
          <a:p>
            <a:pPr lvl="1">
              <a:lnSpc>
                <a:spcPct val="90000"/>
              </a:lnSpc>
              <a:spcBef>
                <a:spcPts val="600"/>
              </a:spcBef>
            </a:pPr>
            <a:r>
              <a:rPr lang="en-US" sz="1300" dirty="0"/>
              <a:t>Team building/Operational focus creates strong alpha  </a:t>
            </a:r>
          </a:p>
          <a:p>
            <a:pPr lvl="1">
              <a:lnSpc>
                <a:spcPct val="90000"/>
              </a:lnSpc>
              <a:spcBef>
                <a:spcPts val="600"/>
              </a:spcBef>
            </a:pPr>
            <a:r>
              <a:rPr lang="en-US" sz="1300" dirty="0"/>
              <a:t>Control investments enable rapid team development: unique for high growth,  </a:t>
            </a:r>
            <a:br>
              <a:rPr lang="en-US" sz="1300" dirty="0"/>
            </a:br>
            <a:r>
              <a:rPr lang="en-US" sz="1300" dirty="0"/>
              <a:t>small tech companies.   </a:t>
            </a:r>
          </a:p>
          <a:p>
            <a:pPr lvl="1">
              <a:lnSpc>
                <a:spcPct val="90000"/>
              </a:lnSpc>
              <a:spcBef>
                <a:spcPts val="600"/>
              </a:spcBef>
            </a:pPr>
            <a:r>
              <a:rPr lang="en-US" sz="1300" dirty="0"/>
              <a:t>Price disciplined on investment, Target 3x return at reasonable outcomes: </a:t>
            </a:r>
            <a:br>
              <a:rPr lang="en-US" sz="1300" dirty="0"/>
            </a:br>
            <a:r>
              <a:rPr lang="en-US" sz="1300" dirty="0"/>
              <a:t>$50M to $150M exits</a:t>
            </a:r>
          </a:p>
          <a:p>
            <a:pPr lvl="1">
              <a:lnSpc>
                <a:spcPct val="100000"/>
              </a:lnSpc>
              <a:spcBef>
                <a:spcPts val="600"/>
              </a:spcBef>
            </a:pPr>
            <a:endParaRPr lang="en-US" sz="1300" dirty="0"/>
          </a:p>
          <a:p>
            <a:pPr lvl="1">
              <a:lnSpc>
                <a:spcPct val="100000"/>
              </a:lnSpc>
              <a:spcBef>
                <a:spcPts val="600"/>
              </a:spcBef>
            </a:pPr>
            <a:endParaRPr lang="en-US" sz="1400" dirty="0"/>
          </a:p>
        </p:txBody>
      </p:sp>
      <p:sp>
        <p:nvSpPr>
          <p:cNvPr id="7" name="Rectangle 6"/>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0849433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9B1B6EFC-EF68-4728-BDB4-54AD8AE795D1}" type="slidenum">
              <a:rPr lang="en-GB" smtClean="0"/>
              <a:pPr/>
              <a:t>10</a:t>
            </a:fld>
            <a:endParaRPr lang="en-GB" dirty="0"/>
          </a:p>
        </p:txBody>
      </p:sp>
      <p:sp>
        <p:nvSpPr>
          <p:cNvPr id="8" name="Footer Placeholder 7"/>
          <p:cNvSpPr>
            <a:spLocks noGrp="1"/>
          </p:cNvSpPr>
          <p:nvPr>
            <p:ph type="ftr" sz="quarter" idx="11"/>
          </p:nvPr>
        </p:nvSpPr>
        <p:spPr/>
        <p:txBody>
          <a:bodyPr/>
          <a:lstStyle/>
          <a:p>
            <a:r>
              <a:rPr lang="en-GB" dirty="0"/>
              <a:t>Confidential</a:t>
            </a:r>
          </a:p>
        </p:txBody>
      </p:sp>
      <p:sp>
        <p:nvSpPr>
          <p:cNvPr id="7" name="Content Placeholder 6"/>
          <p:cNvSpPr>
            <a:spLocks noGrp="1"/>
          </p:cNvSpPr>
          <p:nvPr>
            <p:ph sz="quarter" idx="13"/>
          </p:nvPr>
        </p:nvSpPr>
        <p:spPr/>
        <p:txBody>
          <a:bodyPr/>
          <a:lstStyle/>
          <a:p>
            <a:pPr lvl="1">
              <a:buClr>
                <a:srgbClr val="002060"/>
              </a:buClr>
            </a:pPr>
            <a:r>
              <a:rPr lang="en-US" dirty="0">
                <a:solidFill>
                  <a:srgbClr val="BFBFBF"/>
                </a:solidFill>
              </a:rPr>
              <a:t>Executive Summary</a:t>
            </a:r>
          </a:p>
          <a:p>
            <a:pPr>
              <a:buClr>
                <a:srgbClr val="002060"/>
              </a:buClr>
            </a:pPr>
            <a:r>
              <a:rPr lang="en-US" sz="2800" dirty="0"/>
              <a:t>Differentiated Model</a:t>
            </a:r>
          </a:p>
          <a:p>
            <a:pPr lvl="2"/>
            <a:r>
              <a:rPr lang="en-US" dirty="0"/>
              <a:t>Team and Advisory Board</a:t>
            </a:r>
          </a:p>
          <a:p>
            <a:pPr lvl="2"/>
            <a:r>
              <a:rPr lang="en-US" dirty="0"/>
              <a:t>Target Profile</a:t>
            </a:r>
          </a:p>
          <a:p>
            <a:pPr lvl="2"/>
            <a:r>
              <a:rPr lang="en-US" dirty="0"/>
              <a:t>Proprietary Company and Executive Sourcing</a:t>
            </a:r>
          </a:p>
          <a:p>
            <a:pPr lvl="2"/>
            <a:r>
              <a:rPr lang="en-US" dirty="0"/>
              <a:t>Operational Focus</a:t>
            </a:r>
          </a:p>
          <a:p>
            <a:pPr lvl="1"/>
            <a:r>
              <a:rPr lang="en-US" dirty="0">
                <a:solidFill>
                  <a:srgbClr val="BFBFBF"/>
                </a:solidFill>
              </a:rPr>
              <a:t>Track Record</a:t>
            </a:r>
          </a:p>
          <a:p>
            <a:pPr lvl="1"/>
            <a:r>
              <a:rPr lang="en-US" dirty="0">
                <a:solidFill>
                  <a:srgbClr val="BFBFBF"/>
                </a:solidFill>
              </a:rPr>
              <a:t>Appendix</a:t>
            </a:r>
          </a:p>
          <a:p>
            <a:endParaRPr lang="en-US" dirty="0"/>
          </a:p>
        </p:txBody>
      </p:sp>
      <p:sp>
        <p:nvSpPr>
          <p:cNvPr id="5" name="Rectangle 4"/>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33837474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Differentiated Model: Four Pillars for Success</a:t>
            </a:r>
            <a:endParaRPr lang="en-US" dirty="0"/>
          </a:p>
        </p:txBody>
      </p:sp>
      <p:sp>
        <p:nvSpPr>
          <p:cNvPr id="4" name="Slide Number Placeholder 3"/>
          <p:cNvSpPr>
            <a:spLocks noGrp="1"/>
          </p:cNvSpPr>
          <p:nvPr>
            <p:ph type="sldNum" sz="quarter" idx="10"/>
          </p:nvPr>
        </p:nvSpPr>
        <p:spPr/>
        <p:txBody>
          <a:bodyPr/>
          <a:lstStyle/>
          <a:p>
            <a:fld id="{9B1B6EFC-EF68-4728-BDB4-54AD8AE795D1}" type="slidenum">
              <a:rPr lang="en-GB" smtClean="0"/>
              <a:pPr/>
              <a:t>11</a:t>
            </a:fld>
            <a:endParaRPr lang="en-GB" dirty="0"/>
          </a:p>
        </p:txBody>
      </p:sp>
      <p:sp>
        <p:nvSpPr>
          <p:cNvPr id="5" name="Footer Placeholder 4"/>
          <p:cNvSpPr>
            <a:spLocks noGrp="1"/>
          </p:cNvSpPr>
          <p:nvPr>
            <p:ph type="ftr" sz="quarter" idx="11"/>
          </p:nvPr>
        </p:nvSpPr>
        <p:spPr/>
        <p:txBody>
          <a:bodyPr/>
          <a:lstStyle/>
          <a:p>
            <a:r>
              <a:rPr lang="en-GB" dirty="0"/>
              <a:t>Confidential</a:t>
            </a:r>
          </a:p>
        </p:txBody>
      </p:sp>
      <p:pic>
        <p:nvPicPr>
          <p:cNvPr id="8" name="Picture 7" descr="circle-diagram-all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1556792"/>
            <a:ext cx="4608512" cy="4608512"/>
          </a:xfrm>
          <a:prstGeom prst="rect">
            <a:avLst/>
          </a:prstGeom>
          <a:effectLst>
            <a:innerShdw blurRad="63500" dist="50800" dir="13500000">
              <a:prstClr val="black">
                <a:alpha val="50000"/>
              </a:prstClr>
            </a:innerShdw>
          </a:effectLst>
        </p:spPr>
      </p:pic>
      <p:sp>
        <p:nvSpPr>
          <p:cNvPr id="9" name="TextBox 8"/>
          <p:cNvSpPr txBox="1"/>
          <p:nvPr/>
        </p:nvSpPr>
        <p:spPr>
          <a:xfrm>
            <a:off x="2843808" y="2204864"/>
            <a:ext cx="1398061" cy="784830"/>
          </a:xfrm>
          <a:prstGeom prst="rect">
            <a:avLst/>
          </a:prstGeom>
          <a:noFill/>
        </p:spPr>
        <p:txBody>
          <a:bodyPr wrap="square" rtlCol="0">
            <a:spAutoFit/>
          </a:bodyPr>
          <a:lstStyle/>
          <a:p>
            <a:pPr algn="ctr"/>
            <a:r>
              <a:rPr lang="en-US" sz="1500" dirty="0">
                <a:solidFill>
                  <a:srgbClr val="FFFFFF"/>
                </a:solidFill>
                <a:latin typeface="Arial"/>
                <a:cs typeface="Arial"/>
              </a:rPr>
              <a:t>Team and Advisory Board</a:t>
            </a:r>
          </a:p>
        </p:txBody>
      </p:sp>
      <p:sp>
        <p:nvSpPr>
          <p:cNvPr id="10" name="TextBox 9"/>
          <p:cNvSpPr txBox="1"/>
          <p:nvPr/>
        </p:nvSpPr>
        <p:spPr>
          <a:xfrm>
            <a:off x="4974139" y="4653136"/>
            <a:ext cx="1398061" cy="1015663"/>
          </a:xfrm>
          <a:prstGeom prst="rect">
            <a:avLst/>
          </a:prstGeom>
          <a:noFill/>
        </p:spPr>
        <p:txBody>
          <a:bodyPr wrap="square" rtlCol="0">
            <a:spAutoFit/>
          </a:bodyPr>
          <a:lstStyle/>
          <a:p>
            <a:pPr algn="ctr"/>
            <a:r>
              <a:rPr lang="en-US" sz="1500" dirty="0">
                <a:solidFill>
                  <a:srgbClr val="FFFFFF"/>
                </a:solidFill>
                <a:latin typeface="Arial"/>
                <a:cs typeface="Arial"/>
              </a:rPr>
              <a:t>Proprietary</a:t>
            </a:r>
          </a:p>
          <a:p>
            <a:pPr algn="ctr"/>
            <a:r>
              <a:rPr lang="en-US" sz="1500" dirty="0">
                <a:solidFill>
                  <a:srgbClr val="FFFFFF"/>
                </a:solidFill>
                <a:latin typeface="Arial"/>
                <a:cs typeface="Arial"/>
              </a:rPr>
              <a:t>Company /</a:t>
            </a:r>
          </a:p>
          <a:p>
            <a:pPr algn="ctr"/>
            <a:r>
              <a:rPr lang="en-US" sz="1500" dirty="0">
                <a:solidFill>
                  <a:srgbClr val="FFFFFF"/>
                </a:solidFill>
                <a:latin typeface="Arial"/>
                <a:cs typeface="Arial"/>
              </a:rPr>
              <a:t>Executive</a:t>
            </a:r>
          </a:p>
          <a:p>
            <a:pPr algn="ctr"/>
            <a:r>
              <a:rPr lang="en-US" sz="1500" dirty="0">
                <a:solidFill>
                  <a:srgbClr val="FFFFFF"/>
                </a:solidFill>
                <a:latin typeface="Arial"/>
                <a:cs typeface="Arial"/>
              </a:rPr>
              <a:t>Sourcing</a:t>
            </a:r>
          </a:p>
        </p:txBody>
      </p:sp>
      <p:sp>
        <p:nvSpPr>
          <p:cNvPr id="11" name="TextBox 10"/>
          <p:cNvSpPr txBox="1"/>
          <p:nvPr/>
        </p:nvSpPr>
        <p:spPr>
          <a:xfrm>
            <a:off x="5220072" y="2564904"/>
            <a:ext cx="1398061" cy="553998"/>
          </a:xfrm>
          <a:prstGeom prst="rect">
            <a:avLst/>
          </a:prstGeom>
          <a:noFill/>
        </p:spPr>
        <p:txBody>
          <a:bodyPr wrap="square" rtlCol="0">
            <a:spAutoFit/>
          </a:bodyPr>
          <a:lstStyle/>
          <a:p>
            <a:pPr algn="ctr"/>
            <a:r>
              <a:rPr lang="en-US" sz="1500" dirty="0">
                <a:solidFill>
                  <a:srgbClr val="FFFFFF"/>
                </a:solidFill>
                <a:latin typeface="Arial"/>
                <a:cs typeface="Arial"/>
              </a:rPr>
              <a:t>Target</a:t>
            </a:r>
          </a:p>
          <a:p>
            <a:pPr algn="ctr"/>
            <a:r>
              <a:rPr lang="en-US" sz="1500" dirty="0">
                <a:solidFill>
                  <a:srgbClr val="FFFFFF"/>
                </a:solidFill>
                <a:latin typeface="Arial"/>
                <a:cs typeface="Arial"/>
              </a:rPr>
              <a:t>Profile</a:t>
            </a:r>
          </a:p>
        </p:txBody>
      </p:sp>
      <p:sp>
        <p:nvSpPr>
          <p:cNvPr id="12" name="TextBox 11"/>
          <p:cNvSpPr txBox="1"/>
          <p:nvPr/>
        </p:nvSpPr>
        <p:spPr>
          <a:xfrm>
            <a:off x="2483768" y="4581128"/>
            <a:ext cx="1398061" cy="553998"/>
          </a:xfrm>
          <a:prstGeom prst="rect">
            <a:avLst/>
          </a:prstGeom>
          <a:noFill/>
        </p:spPr>
        <p:txBody>
          <a:bodyPr wrap="square" rtlCol="0">
            <a:spAutoFit/>
          </a:bodyPr>
          <a:lstStyle/>
          <a:p>
            <a:pPr algn="ctr"/>
            <a:r>
              <a:rPr lang="en-US" sz="1500" dirty="0">
                <a:solidFill>
                  <a:srgbClr val="FFFFFF"/>
                </a:solidFill>
                <a:latin typeface="Arial"/>
                <a:cs typeface="Arial"/>
              </a:rPr>
              <a:t>Operational</a:t>
            </a:r>
          </a:p>
          <a:p>
            <a:pPr algn="ctr"/>
            <a:r>
              <a:rPr lang="en-US" sz="1500" dirty="0">
                <a:solidFill>
                  <a:srgbClr val="FFFFFF"/>
                </a:solidFill>
                <a:latin typeface="Arial"/>
                <a:cs typeface="Arial"/>
              </a:rPr>
              <a:t>Focus</a:t>
            </a:r>
          </a:p>
        </p:txBody>
      </p:sp>
      <p:sp>
        <p:nvSpPr>
          <p:cNvPr id="13" name="Rectangle 12"/>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87224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ircle-diagram-allblue.png"/>
          <p:cNvPicPr>
            <a:picLocks noChangeAspect="1"/>
          </p:cNvPicPr>
          <p:nvPr/>
        </p:nvPicPr>
        <p:blipFill>
          <a:blip r:embed="rId2" cstate="print">
            <a:duotone>
              <a:schemeClr val="accent1">
                <a:shade val="45000"/>
                <a:satMod val="135000"/>
              </a:schemeClr>
              <a:prstClr val="white"/>
            </a:duotone>
            <a:alphaModFix amt="1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43874" y="1556792"/>
            <a:ext cx="4632382" cy="4632382"/>
          </a:xfrm>
          <a:prstGeom prst="rect">
            <a:avLst/>
          </a:prstGeom>
          <a:effectLst>
            <a:innerShdw blurRad="63500" dist="50800" dir="13500000">
              <a:prstClr val="black">
                <a:alpha val="50000"/>
              </a:prstClr>
            </a:innerShdw>
          </a:effectLst>
        </p:spPr>
      </p:pic>
      <p:sp>
        <p:nvSpPr>
          <p:cNvPr id="2" name="Title 1"/>
          <p:cNvSpPr>
            <a:spLocks noGrp="1"/>
          </p:cNvSpPr>
          <p:nvPr>
            <p:ph type="title"/>
          </p:nvPr>
        </p:nvSpPr>
        <p:spPr/>
        <p:txBody>
          <a:bodyPr/>
          <a:lstStyle/>
          <a:p>
            <a:r>
              <a:rPr lang="en-US" dirty="0"/>
              <a:t>Joe Wang/Impartner Case Study</a:t>
            </a:r>
          </a:p>
        </p:txBody>
      </p:sp>
      <p:sp>
        <p:nvSpPr>
          <p:cNvPr id="4" name="Slide Number Placeholder 3"/>
          <p:cNvSpPr>
            <a:spLocks noGrp="1"/>
          </p:cNvSpPr>
          <p:nvPr>
            <p:ph type="sldNum" sz="quarter" idx="10"/>
          </p:nvPr>
        </p:nvSpPr>
        <p:spPr/>
        <p:txBody>
          <a:bodyPr/>
          <a:lstStyle/>
          <a:p>
            <a:fld id="{9B1B6EFC-EF68-4728-BDB4-54AD8AE795D1}" type="slidenum">
              <a:rPr lang="en-GB" smtClean="0"/>
              <a:pPr/>
              <a:t>12</a:t>
            </a:fld>
            <a:endParaRPr lang="en-GB" dirty="0"/>
          </a:p>
        </p:txBody>
      </p:sp>
      <p:sp>
        <p:nvSpPr>
          <p:cNvPr id="5" name="Footer Placeholder 4"/>
          <p:cNvSpPr>
            <a:spLocks noGrp="1"/>
          </p:cNvSpPr>
          <p:nvPr>
            <p:ph type="ftr" sz="quarter" idx="11"/>
          </p:nvPr>
        </p:nvSpPr>
        <p:spPr/>
        <p:txBody>
          <a:bodyPr/>
          <a:lstStyle/>
          <a:p>
            <a:r>
              <a:rPr lang="en-GB" dirty="0"/>
              <a:t>Confidential</a:t>
            </a:r>
          </a:p>
        </p:txBody>
      </p:sp>
      <p:sp>
        <p:nvSpPr>
          <p:cNvPr id="8" name="Rectangular Callout 7"/>
          <p:cNvSpPr/>
          <p:nvPr/>
        </p:nvSpPr>
        <p:spPr>
          <a:xfrm>
            <a:off x="190927" y="1484784"/>
            <a:ext cx="3444969" cy="2160240"/>
          </a:xfrm>
          <a:prstGeom prst="wedgeRectCallout">
            <a:avLst>
              <a:gd name="adj1" fmla="val 61079"/>
              <a:gd name="adj2" fmla="val -7031"/>
            </a:avLst>
          </a:prstGeom>
          <a:solidFill>
            <a:schemeClr val="bg1">
              <a:lumMod val="85000"/>
              <a:alpha val="7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 name="Rectangular Callout 8"/>
          <p:cNvSpPr/>
          <p:nvPr/>
        </p:nvSpPr>
        <p:spPr>
          <a:xfrm>
            <a:off x="5364088" y="3429000"/>
            <a:ext cx="3528393" cy="2592288"/>
          </a:xfrm>
          <a:prstGeom prst="wedgeRectCallout">
            <a:avLst>
              <a:gd name="adj1" fmla="val -60409"/>
              <a:gd name="adj2" fmla="val 13938"/>
            </a:avLst>
          </a:prstGeom>
          <a:solidFill>
            <a:schemeClr val="bg1">
              <a:lumMod val="85000"/>
              <a:alpha val="7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0" name="Rectangular Callout 9"/>
          <p:cNvSpPr/>
          <p:nvPr/>
        </p:nvSpPr>
        <p:spPr>
          <a:xfrm>
            <a:off x="190927" y="4221088"/>
            <a:ext cx="3228945" cy="1728192"/>
          </a:xfrm>
          <a:prstGeom prst="wedgeRectCallout">
            <a:avLst>
              <a:gd name="adj1" fmla="val 59103"/>
              <a:gd name="adj2" fmla="val 8025"/>
            </a:avLst>
          </a:prstGeom>
          <a:solidFill>
            <a:schemeClr val="bg1">
              <a:lumMod val="85000"/>
              <a:alpha val="7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1" name="Rectangular Callout 10"/>
          <p:cNvSpPr/>
          <p:nvPr/>
        </p:nvSpPr>
        <p:spPr>
          <a:xfrm>
            <a:off x="5292080" y="1484784"/>
            <a:ext cx="3707904" cy="1584176"/>
          </a:xfrm>
          <a:prstGeom prst="wedgeRectCallout">
            <a:avLst>
              <a:gd name="adj1" fmla="val -60143"/>
              <a:gd name="adj2" fmla="val 28293"/>
            </a:avLst>
          </a:prstGeom>
          <a:solidFill>
            <a:schemeClr val="bg1">
              <a:lumMod val="85000"/>
              <a:alpha val="7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2" name="TextBox 11"/>
          <p:cNvSpPr txBox="1"/>
          <p:nvPr/>
        </p:nvSpPr>
        <p:spPr>
          <a:xfrm>
            <a:off x="251520" y="1916832"/>
            <a:ext cx="3240360" cy="1677382"/>
          </a:xfrm>
          <a:prstGeom prst="rect">
            <a:avLst/>
          </a:prstGeom>
          <a:noFill/>
        </p:spPr>
        <p:txBody>
          <a:bodyPr wrap="square" rtlCol="0">
            <a:spAutoFit/>
          </a:bodyPr>
          <a:lstStyle/>
          <a:p>
            <a:pPr marL="182880" indent="-182880">
              <a:spcBef>
                <a:spcPts val="0"/>
              </a:spcBef>
              <a:spcAft>
                <a:spcPts val="600"/>
              </a:spcAft>
              <a:buFont typeface="Lucida Grande"/>
              <a:buChar char="▸"/>
            </a:pPr>
            <a:r>
              <a:rPr lang="en-US" sz="1100" dirty="0">
                <a:latin typeface="Arial"/>
                <a:cs typeface="Arial"/>
              </a:rPr>
              <a:t>Joe Wang was identified through our proprietary executive sourcing model</a:t>
            </a:r>
          </a:p>
          <a:p>
            <a:pPr marL="182880" indent="-182880">
              <a:spcBef>
                <a:spcPts val="0"/>
              </a:spcBef>
              <a:spcAft>
                <a:spcPts val="600"/>
              </a:spcAft>
              <a:buFont typeface="Lucida Grande"/>
              <a:buChar char="▸"/>
            </a:pPr>
            <a:r>
              <a:rPr lang="en-US" sz="1100" dirty="0">
                <a:latin typeface="Arial"/>
                <a:cs typeface="Arial"/>
              </a:rPr>
              <a:t>As CEO, Joe has delivered 10x+ returns to investors twice (20/20 Software and LANDesk)</a:t>
            </a:r>
          </a:p>
          <a:p>
            <a:pPr marL="182880" indent="-182880">
              <a:spcBef>
                <a:spcPts val="0"/>
              </a:spcBef>
              <a:spcAft>
                <a:spcPts val="600"/>
              </a:spcAft>
              <a:buFont typeface="Lucida Grande"/>
              <a:buChar char="▸"/>
            </a:pPr>
            <a:r>
              <a:rPr lang="en-US" sz="1100" dirty="0">
                <a:latin typeface="Arial"/>
                <a:cs typeface="Arial"/>
              </a:rPr>
              <a:t>We spent a year reviewing deals</a:t>
            </a:r>
          </a:p>
          <a:p>
            <a:pPr marL="182880" indent="-182880">
              <a:spcBef>
                <a:spcPts val="0"/>
              </a:spcBef>
              <a:spcAft>
                <a:spcPts val="600"/>
              </a:spcAft>
              <a:buFont typeface="Lucida Grande"/>
              <a:buChar char="▸"/>
            </a:pPr>
            <a:r>
              <a:rPr lang="en-US" sz="1100" dirty="0">
                <a:latin typeface="Arial"/>
                <a:cs typeface="Arial"/>
              </a:rPr>
              <a:t>Impartner leveraged Joe’s channel experience and local network in Utah (via LANDesk)</a:t>
            </a:r>
          </a:p>
        </p:txBody>
      </p:sp>
      <p:sp>
        <p:nvSpPr>
          <p:cNvPr id="13" name="Rectangle 12"/>
          <p:cNvSpPr/>
          <p:nvPr/>
        </p:nvSpPr>
        <p:spPr>
          <a:xfrm>
            <a:off x="251520" y="4581128"/>
            <a:ext cx="2940913" cy="1015663"/>
          </a:xfrm>
          <a:prstGeom prst="rect">
            <a:avLst/>
          </a:prstGeom>
        </p:spPr>
        <p:txBody>
          <a:bodyPr wrap="square">
            <a:spAutoFit/>
          </a:bodyPr>
          <a:lstStyle/>
          <a:p>
            <a:pPr marL="182880" indent="-182880">
              <a:spcBef>
                <a:spcPts val="0"/>
              </a:spcBef>
              <a:spcAft>
                <a:spcPts val="600"/>
              </a:spcAft>
              <a:buFont typeface="Lucida Grande"/>
              <a:buChar char="▸"/>
            </a:pPr>
            <a:r>
              <a:rPr lang="en-US" sz="1100" dirty="0">
                <a:solidFill>
                  <a:srgbClr val="292929"/>
                </a:solidFill>
                <a:latin typeface="Arial"/>
                <a:cs typeface="Arial"/>
              </a:rPr>
              <a:t>Joe had multiple offers – We provided a differentiated compensation package and large co-investment opportunity </a:t>
            </a:r>
          </a:p>
          <a:p>
            <a:pPr marL="182880" indent="-182880">
              <a:spcBef>
                <a:spcPts val="0"/>
              </a:spcBef>
              <a:spcAft>
                <a:spcPts val="600"/>
              </a:spcAft>
              <a:buFont typeface="Lucida Grande"/>
              <a:buChar char="▸"/>
            </a:pPr>
            <a:r>
              <a:rPr lang="en-US" sz="1100" dirty="0">
                <a:solidFill>
                  <a:srgbClr val="292929"/>
                </a:solidFill>
                <a:latin typeface="Arial"/>
                <a:cs typeface="Arial"/>
              </a:rPr>
              <a:t>Joe recruited several executives from previous teams he led (CFO/CMO)</a:t>
            </a:r>
          </a:p>
        </p:txBody>
      </p:sp>
      <p:sp>
        <p:nvSpPr>
          <p:cNvPr id="14" name="Rectangle 13"/>
          <p:cNvSpPr/>
          <p:nvPr/>
        </p:nvSpPr>
        <p:spPr>
          <a:xfrm>
            <a:off x="5436096" y="4005064"/>
            <a:ext cx="3312367" cy="1769715"/>
          </a:xfrm>
          <a:prstGeom prst="rect">
            <a:avLst/>
          </a:prstGeom>
        </p:spPr>
        <p:txBody>
          <a:bodyPr wrap="square">
            <a:spAutoFit/>
          </a:bodyPr>
          <a:lstStyle/>
          <a:p>
            <a:pPr marL="182880" indent="-182880">
              <a:spcBef>
                <a:spcPts val="0"/>
              </a:spcBef>
              <a:spcAft>
                <a:spcPts val="600"/>
              </a:spcAft>
              <a:buFont typeface="Lucida Grande"/>
              <a:buChar char="▸"/>
            </a:pPr>
            <a:r>
              <a:rPr lang="en-US" sz="1100" dirty="0">
                <a:solidFill>
                  <a:srgbClr val="292929"/>
                </a:solidFill>
                <a:latin typeface="Arial"/>
                <a:cs typeface="Arial"/>
              </a:rPr>
              <a:t>Proactive outreach /company was sourced via our Predictive Model</a:t>
            </a:r>
          </a:p>
          <a:p>
            <a:pPr marL="182880" indent="-182880">
              <a:spcAft>
                <a:spcPts val="600"/>
              </a:spcAft>
              <a:buFont typeface="Lucida Grande"/>
              <a:buChar char="▸"/>
            </a:pPr>
            <a:r>
              <a:rPr lang="en-US" sz="1100" dirty="0">
                <a:solidFill>
                  <a:srgbClr val="292929"/>
                </a:solidFill>
                <a:latin typeface="Arial"/>
                <a:cs typeface="Arial"/>
              </a:rPr>
              <a:t>We introduced Joe on the initial discovery calls to assist with diligence and to highlight him as a potential advisor, board member or CEO</a:t>
            </a:r>
          </a:p>
          <a:p>
            <a:pPr marL="182880" indent="-182880">
              <a:spcBef>
                <a:spcPts val="0"/>
              </a:spcBef>
              <a:spcAft>
                <a:spcPts val="600"/>
              </a:spcAft>
              <a:buFont typeface="Lucida Grande"/>
              <a:buChar char="▸"/>
            </a:pPr>
            <a:r>
              <a:rPr lang="en-US" sz="1100" dirty="0">
                <a:solidFill>
                  <a:srgbClr val="292929"/>
                </a:solidFill>
                <a:latin typeface="Arial"/>
                <a:cs typeface="Arial"/>
              </a:rPr>
              <a:t>Impartner had engaged with a banker and was expecting term sheets within a week. </a:t>
            </a:r>
            <a:br>
              <a:rPr lang="en-US" sz="1100" dirty="0">
                <a:solidFill>
                  <a:srgbClr val="292929"/>
                </a:solidFill>
                <a:latin typeface="Arial"/>
                <a:cs typeface="Arial"/>
              </a:rPr>
            </a:br>
            <a:r>
              <a:rPr lang="en-US" sz="1100" dirty="0">
                <a:solidFill>
                  <a:srgbClr val="292929"/>
                </a:solidFill>
                <a:latin typeface="Arial"/>
                <a:cs typeface="Arial"/>
              </a:rPr>
              <a:t>We learned post-deal there were multiple bidders including Battery Ventures and Polaris.</a:t>
            </a:r>
          </a:p>
        </p:txBody>
      </p:sp>
      <p:sp>
        <p:nvSpPr>
          <p:cNvPr id="16" name="Rectangle 15"/>
          <p:cNvSpPr/>
          <p:nvPr/>
        </p:nvSpPr>
        <p:spPr>
          <a:xfrm>
            <a:off x="5292080" y="1844824"/>
            <a:ext cx="3600400" cy="1092607"/>
          </a:xfrm>
          <a:prstGeom prst="rect">
            <a:avLst/>
          </a:prstGeom>
        </p:spPr>
        <p:txBody>
          <a:bodyPr wrap="square">
            <a:spAutoFit/>
          </a:bodyPr>
          <a:lstStyle/>
          <a:p>
            <a:pPr marL="182880" indent="-182880">
              <a:spcAft>
                <a:spcPts val="600"/>
              </a:spcAft>
              <a:buFont typeface="Lucida Grande"/>
              <a:buChar char="▸"/>
            </a:pPr>
            <a:r>
              <a:rPr lang="en-US" sz="1100" dirty="0">
                <a:solidFill>
                  <a:srgbClr val="292929"/>
                </a:solidFill>
                <a:latin typeface="Arial"/>
                <a:cs typeface="Arial"/>
              </a:rPr>
              <a:t>Transaction was a growth buyout – founders wanted to sell majority / large secondary component</a:t>
            </a:r>
          </a:p>
          <a:p>
            <a:pPr marL="182880" indent="-182880">
              <a:spcBef>
                <a:spcPts val="0"/>
              </a:spcBef>
              <a:spcAft>
                <a:spcPts val="600"/>
              </a:spcAft>
              <a:buFont typeface="Lucida Grande"/>
              <a:buChar char="▸"/>
            </a:pPr>
            <a:r>
              <a:rPr lang="en-US" sz="1100" dirty="0">
                <a:solidFill>
                  <a:srgbClr val="292929"/>
                </a:solidFill>
                <a:latin typeface="Arial"/>
                <a:cs typeface="Arial"/>
              </a:rPr>
              <a:t>Kennet III investment, Conversica provided category relevance and Salesforce ecosystem experience</a:t>
            </a:r>
          </a:p>
          <a:p>
            <a:pPr marL="182880" indent="-182880">
              <a:spcBef>
                <a:spcPts val="0"/>
              </a:spcBef>
              <a:spcAft>
                <a:spcPts val="600"/>
              </a:spcAft>
              <a:buFont typeface="Lucida Grande"/>
              <a:buChar char="▸"/>
            </a:pPr>
            <a:r>
              <a:rPr lang="en-US" sz="1100" dirty="0">
                <a:solidFill>
                  <a:srgbClr val="292929"/>
                </a:solidFill>
                <a:latin typeface="Arial"/>
                <a:cs typeface="Arial"/>
              </a:rPr>
              <a:t>Strong recurring revenue / SaaS metrics</a:t>
            </a:r>
          </a:p>
        </p:txBody>
      </p:sp>
      <p:sp>
        <p:nvSpPr>
          <p:cNvPr id="17" name="TextBox 16"/>
          <p:cNvSpPr txBox="1"/>
          <p:nvPr/>
        </p:nvSpPr>
        <p:spPr>
          <a:xfrm>
            <a:off x="460808" y="1556792"/>
            <a:ext cx="2546997" cy="323165"/>
          </a:xfrm>
          <a:prstGeom prst="rect">
            <a:avLst/>
          </a:prstGeom>
          <a:noFill/>
        </p:spPr>
        <p:txBody>
          <a:bodyPr wrap="none" rtlCol="0">
            <a:spAutoFit/>
          </a:bodyPr>
          <a:lstStyle/>
          <a:p>
            <a:pPr algn="ctr"/>
            <a:r>
              <a:rPr lang="en-US" sz="1500" b="1" dirty="0">
                <a:solidFill>
                  <a:srgbClr val="292929"/>
                </a:solidFill>
                <a:latin typeface="Arial"/>
                <a:cs typeface="Arial"/>
              </a:rPr>
              <a:t>Team and Advisory Board</a:t>
            </a:r>
          </a:p>
        </p:txBody>
      </p:sp>
      <p:sp>
        <p:nvSpPr>
          <p:cNvPr id="18" name="TextBox 17"/>
          <p:cNvSpPr txBox="1"/>
          <p:nvPr/>
        </p:nvSpPr>
        <p:spPr>
          <a:xfrm>
            <a:off x="5580112" y="3501008"/>
            <a:ext cx="3024336" cy="553998"/>
          </a:xfrm>
          <a:prstGeom prst="rect">
            <a:avLst/>
          </a:prstGeom>
          <a:noFill/>
        </p:spPr>
        <p:txBody>
          <a:bodyPr wrap="square" rtlCol="0">
            <a:spAutoFit/>
          </a:bodyPr>
          <a:lstStyle/>
          <a:p>
            <a:pPr algn="ctr"/>
            <a:r>
              <a:rPr lang="en-US" sz="1500" b="1" dirty="0">
                <a:solidFill>
                  <a:srgbClr val="292929"/>
                </a:solidFill>
                <a:latin typeface="Arial"/>
                <a:cs typeface="Arial"/>
              </a:rPr>
              <a:t>Proprietary Company / Executive Sourcing </a:t>
            </a:r>
          </a:p>
        </p:txBody>
      </p:sp>
      <p:pic>
        <p:nvPicPr>
          <p:cNvPr id="19" name="Picture 18" descr="Screen Shot 2015-12-08 at 11.54.11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76672"/>
            <a:ext cx="898337" cy="828748"/>
          </a:xfrm>
          <a:prstGeom prst="rect">
            <a:avLst/>
          </a:prstGeom>
        </p:spPr>
      </p:pic>
      <p:sp>
        <p:nvSpPr>
          <p:cNvPr id="20" name="TextBox 19"/>
          <p:cNvSpPr txBox="1"/>
          <p:nvPr/>
        </p:nvSpPr>
        <p:spPr>
          <a:xfrm>
            <a:off x="6387127" y="1533632"/>
            <a:ext cx="1410306" cy="323165"/>
          </a:xfrm>
          <a:prstGeom prst="rect">
            <a:avLst/>
          </a:prstGeom>
          <a:noFill/>
        </p:spPr>
        <p:txBody>
          <a:bodyPr wrap="none" rtlCol="0">
            <a:spAutoFit/>
          </a:bodyPr>
          <a:lstStyle/>
          <a:p>
            <a:pPr algn="ctr"/>
            <a:r>
              <a:rPr lang="en-US" sz="1500" b="1" dirty="0">
                <a:solidFill>
                  <a:srgbClr val="292929"/>
                </a:solidFill>
                <a:latin typeface="Arial"/>
                <a:cs typeface="Arial"/>
              </a:rPr>
              <a:t>Target Profile</a:t>
            </a:r>
          </a:p>
        </p:txBody>
      </p:sp>
      <p:sp>
        <p:nvSpPr>
          <p:cNvPr id="21" name="TextBox 20"/>
          <p:cNvSpPr txBox="1"/>
          <p:nvPr/>
        </p:nvSpPr>
        <p:spPr>
          <a:xfrm>
            <a:off x="827584" y="4293096"/>
            <a:ext cx="1873455" cy="323165"/>
          </a:xfrm>
          <a:prstGeom prst="rect">
            <a:avLst/>
          </a:prstGeom>
          <a:noFill/>
        </p:spPr>
        <p:txBody>
          <a:bodyPr wrap="none" rtlCol="0">
            <a:spAutoFit/>
          </a:bodyPr>
          <a:lstStyle/>
          <a:p>
            <a:pPr algn="ctr"/>
            <a:r>
              <a:rPr lang="en-US" sz="1500" b="1" dirty="0">
                <a:solidFill>
                  <a:srgbClr val="292929"/>
                </a:solidFill>
                <a:latin typeface="Arial"/>
                <a:cs typeface="Arial"/>
              </a:rPr>
              <a:t>Operational Focus</a:t>
            </a:r>
          </a:p>
        </p:txBody>
      </p:sp>
      <p:sp>
        <p:nvSpPr>
          <p:cNvPr id="22" name="Rectangle 21"/>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42222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1484784"/>
            <a:ext cx="8358687" cy="4721374"/>
          </a:xfrm>
          <a:prstGeom prst="rect">
            <a:avLst/>
          </a:prstGeom>
          <a:noFill/>
          <a:ln w="9525">
            <a:noFill/>
            <a:miter lim="800000"/>
            <a:headEnd/>
            <a:tailEnd/>
          </a:ln>
        </p:spPr>
      </p:pic>
      <p:sp>
        <p:nvSpPr>
          <p:cNvPr id="2" name="Title 1"/>
          <p:cNvSpPr>
            <a:spLocks noGrp="1"/>
          </p:cNvSpPr>
          <p:nvPr>
            <p:ph type="title"/>
          </p:nvPr>
        </p:nvSpPr>
        <p:spPr>
          <a:xfrm>
            <a:off x="971600" y="404664"/>
            <a:ext cx="5760640" cy="936104"/>
          </a:xfrm>
        </p:spPr>
        <p:txBody>
          <a:bodyPr/>
          <a:lstStyle/>
          <a:p>
            <a:r>
              <a:rPr lang="en-US" dirty="0"/>
              <a:t>Team with Strong Investment and  Technology Background</a:t>
            </a:r>
          </a:p>
        </p:txBody>
      </p:sp>
      <p:sp>
        <p:nvSpPr>
          <p:cNvPr id="39" name="Slide Number Placeholder 28"/>
          <p:cNvSpPr>
            <a:spLocks noGrp="1"/>
          </p:cNvSpPr>
          <p:nvPr>
            <p:ph type="sldNum" sz="quarter" idx="10"/>
          </p:nvPr>
        </p:nvSpPr>
        <p:spPr/>
        <p:txBody>
          <a:bodyPr/>
          <a:lstStyle/>
          <a:p>
            <a:fld id="{9B1B6EFC-EF68-4728-BDB4-54AD8AE795D1}" type="slidenum">
              <a:rPr lang="en-GB" smtClean="0"/>
              <a:pPr/>
              <a:t>13</a:t>
            </a:fld>
            <a:endParaRPr lang="en-GB" dirty="0"/>
          </a:p>
        </p:txBody>
      </p:sp>
      <p:sp>
        <p:nvSpPr>
          <p:cNvPr id="5" name="Footer Placeholder 4"/>
          <p:cNvSpPr>
            <a:spLocks noGrp="1"/>
          </p:cNvSpPr>
          <p:nvPr>
            <p:ph type="ftr" sz="quarter" idx="11"/>
          </p:nvPr>
        </p:nvSpPr>
        <p:spPr/>
        <p:txBody>
          <a:bodyPr/>
          <a:lstStyle/>
          <a:p>
            <a:r>
              <a:rPr lang="en-GB" dirty="0"/>
              <a:t>Confidential</a:t>
            </a:r>
          </a:p>
        </p:txBody>
      </p:sp>
      <p:sp>
        <p:nvSpPr>
          <p:cNvPr id="22" name="Rectangle 21"/>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cxnSp>
        <p:nvCxnSpPr>
          <p:cNvPr id="10" name="Straight Connector 9"/>
          <p:cNvCxnSpPr/>
          <p:nvPr/>
        </p:nvCxnSpPr>
        <p:spPr>
          <a:xfrm>
            <a:off x="2267744" y="2060848"/>
            <a:ext cx="36724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noChangeArrowheads="1"/>
          </p:cNvPicPr>
          <p:nvPr/>
        </p:nvPicPr>
        <p:blipFill>
          <a:blip r:embed="rId3" cstate="print"/>
          <a:srcRect/>
          <a:stretch>
            <a:fillRect/>
          </a:stretch>
        </p:blipFill>
        <p:spPr bwMode="auto">
          <a:xfrm>
            <a:off x="611560" y="1499616"/>
            <a:ext cx="3600400" cy="4258682"/>
          </a:xfrm>
          <a:prstGeom prst="rect">
            <a:avLst/>
          </a:prstGeom>
          <a:noFill/>
          <a:ln w="9525">
            <a:noFill/>
            <a:miter lim="800000"/>
            <a:headEnd/>
            <a:tailEnd/>
          </a:ln>
        </p:spPr>
      </p:pic>
    </p:spTree>
    <p:extLst>
      <p:ext uri="{BB962C8B-B14F-4D97-AF65-F5344CB8AC3E}">
        <p14:creationId xmlns:p14="http://schemas.microsoft.com/office/powerpoint/2010/main" val="129779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3568" y="116632"/>
            <a:ext cx="7848872" cy="936104"/>
          </a:xfrm>
        </p:spPr>
        <p:txBody>
          <a:bodyPr/>
          <a:lstStyle/>
          <a:p>
            <a:r>
              <a:rPr lang="en-GB" dirty="0"/>
              <a:t>  Team: Investors</a:t>
            </a:r>
          </a:p>
        </p:txBody>
      </p:sp>
      <p:grpSp>
        <p:nvGrpSpPr>
          <p:cNvPr id="2" name="Group 45"/>
          <p:cNvGrpSpPr/>
          <p:nvPr/>
        </p:nvGrpSpPr>
        <p:grpSpPr>
          <a:xfrm>
            <a:off x="971351" y="764704"/>
            <a:ext cx="3024585" cy="2049684"/>
            <a:chOff x="6139814" y="1409797"/>
            <a:chExt cx="3024585" cy="2049684"/>
          </a:xfrm>
        </p:grpSpPr>
        <p:pic>
          <p:nvPicPr>
            <p:cNvPr id="249857" name="Picture 1"/>
            <p:cNvPicPr>
              <a:picLocks noChangeAspect="1" noChangeArrowheads="1"/>
            </p:cNvPicPr>
            <p:nvPr/>
          </p:nvPicPr>
          <p:blipFill>
            <a:blip r:embed="rId3" cstate="print"/>
            <a:srcRect/>
            <a:stretch>
              <a:fillRect/>
            </a:stretch>
          </p:blipFill>
          <p:spPr bwMode="auto">
            <a:xfrm>
              <a:off x="6215365" y="1754176"/>
              <a:ext cx="996950" cy="1357324"/>
            </a:xfrm>
            <a:prstGeom prst="rect">
              <a:avLst/>
            </a:prstGeom>
            <a:noFill/>
            <a:ln w="9525">
              <a:noFill/>
              <a:miter lim="800000"/>
              <a:headEnd/>
              <a:tailEnd/>
            </a:ln>
          </p:spPr>
        </p:pic>
        <p:sp>
          <p:nvSpPr>
            <p:cNvPr id="50" name="Text Box 5"/>
            <p:cNvSpPr txBox="1">
              <a:spLocks noChangeArrowheads="1"/>
            </p:cNvSpPr>
            <p:nvPr/>
          </p:nvSpPr>
          <p:spPr bwMode="gray">
            <a:xfrm>
              <a:off x="7372667" y="1756094"/>
              <a:ext cx="1791484" cy="1703387"/>
            </a:xfrm>
            <a:prstGeom prst="rect">
              <a:avLst/>
            </a:prstGeom>
            <a:noFill/>
            <a:ln w="9525">
              <a:noFill/>
              <a:miter lim="800000"/>
              <a:headEnd type="none" w="sm" len="sm"/>
              <a:tailEnd type="none" w="sm" len="sm"/>
            </a:ln>
          </p:spPr>
          <p:txBody>
            <a:bodyPr lIns="0" tIns="0" rIns="0" bIns="0"/>
            <a:lstStyle/>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Partner</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Joined Kennet in 2000</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28 years investment banking and technology experience</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Broadview, advisor, specializing in high-growth technology companies</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MBA, Harvard Business School</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BS, Georgetown University</a:t>
              </a:r>
            </a:p>
          </p:txBody>
        </p:sp>
        <p:grpSp>
          <p:nvGrpSpPr>
            <p:cNvPr id="3" name="Group 51"/>
            <p:cNvGrpSpPr/>
            <p:nvPr/>
          </p:nvGrpSpPr>
          <p:grpSpPr>
            <a:xfrm>
              <a:off x="6139814" y="1409797"/>
              <a:ext cx="3024585" cy="220518"/>
              <a:chOff x="2928925" y="1409797"/>
              <a:chExt cx="2890961" cy="220518"/>
            </a:xfrm>
          </p:grpSpPr>
          <p:sp>
            <p:nvSpPr>
              <p:cNvPr id="53" name="Line 6"/>
              <p:cNvSpPr>
                <a:spLocks noChangeShapeType="1"/>
              </p:cNvSpPr>
              <p:nvPr/>
            </p:nvSpPr>
            <p:spPr bwMode="auto">
              <a:xfrm flipV="1">
                <a:off x="2928925" y="1628651"/>
                <a:ext cx="2890961" cy="1664"/>
              </a:xfrm>
              <a:prstGeom prst="line">
                <a:avLst/>
              </a:prstGeom>
              <a:noFill/>
              <a:ln w="9525">
                <a:solidFill>
                  <a:schemeClr val="tx1"/>
                </a:solidFill>
                <a:round/>
                <a:headEnd type="none" w="sm" len="sm"/>
                <a:tailEnd type="none" w="sm" len="sm"/>
              </a:ln>
            </p:spPr>
            <p:txBody>
              <a:bodyPr/>
              <a:lstStyle/>
              <a:p>
                <a:pPr algn="l" rtl="0" fontAlgn="base">
                  <a:lnSpc>
                    <a:spcPct val="85000"/>
                  </a:lnSpc>
                  <a:spcBef>
                    <a:spcPct val="65000"/>
                  </a:spcBef>
                  <a:spcAft>
                    <a:spcPct val="0"/>
                  </a:spcAft>
                  <a:buClr>
                    <a:srgbClr val="02288D"/>
                  </a:buClr>
                  <a:buFont typeface="Wingdings" pitchFamily="2" charset="2"/>
                  <a:buChar char="n"/>
                </a:pPr>
                <a:endParaRPr lang="en-US" sz="1700" kern="1200" dirty="0">
                  <a:solidFill>
                    <a:srgbClr val="000000"/>
                  </a:solidFill>
                  <a:latin typeface="Arial"/>
                  <a:ea typeface="MS PGothic" pitchFamily="34" charset="-128"/>
                  <a:cs typeface="Arial"/>
                </a:endParaRPr>
              </a:p>
            </p:txBody>
          </p:sp>
          <p:sp>
            <p:nvSpPr>
              <p:cNvPr id="54" name="Text Box 7"/>
              <p:cNvSpPr txBox="1">
                <a:spLocks noChangeArrowheads="1"/>
              </p:cNvSpPr>
              <p:nvPr/>
            </p:nvSpPr>
            <p:spPr bwMode="auto">
              <a:xfrm>
                <a:off x="2928926" y="1409797"/>
                <a:ext cx="2700000" cy="215444"/>
              </a:xfrm>
              <a:prstGeom prst="rect">
                <a:avLst/>
              </a:prstGeom>
              <a:noFill/>
              <a:ln w="12700">
                <a:noFill/>
                <a:miter lim="800000"/>
                <a:headEnd type="none" w="sm" len="sm"/>
                <a:tailEnd type="none" w="sm" len="sm"/>
              </a:ln>
            </p:spPr>
            <p:txBody>
              <a:bodyPr wrap="square" lIns="0" tIns="0" rIns="0" bIns="0" anchor="ctr">
                <a:spAutoFit/>
              </a:bodyPr>
              <a:lstStyle/>
              <a:p>
                <a:pPr fontAlgn="base">
                  <a:lnSpc>
                    <a:spcPct val="85000"/>
                  </a:lnSpc>
                  <a:spcBef>
                    <a:spcPct val="65000"/>
                  </a:spcBef>
                  <a:spcAft>
                    <a:spcPct val="0"/>
                  </a:spcAft>
                  <a:buClr>
                    <a:srgbClr val="02288D"/>
                  </a:buClr>
                </a:pPr>
                <a:r>
                  <a:rPr lang="en-GB" sz="1600" dirty="0">
                    <a:solidFill>
                      <a:srgbClr val="000000"/>
                    </a:solidFill>
                    <a:latin typeface="Arial"/>
                    <a:ea typeface="MS PGothic" pitchFamily="34" charset="-128"/>
                    <a:cs typeface="Arial"/>
                  </a:rPr>
                  <a:t>Javier Rojas</a:t>
                </a:r>
              </a:p>
            </p:txBody>
          </p:sp>
        </p:grpSp>
      </p:grpSp>
      <p:grpSp>
        <p:nvGrpSpPr>
          <p:cNvPr id="8" name="Group 36"/>
          <p:cNvGrpSpPr/>
          <p:nvPr/>
        </p:nvGrpSpPr>
        <p:grpSpPr>
          <a:xfrm>
            <a:off x="4932040" y="764704"/>
            <a:ext cx="3096592" cy="2053210"/>
            <a:chOff x="4776976" y="3773072"/>
            <a:chExt cx="2903752" cy="2053210"/>
          </a:xfrm>
        </p:grpSpPr>
        <p:pic>
          <p:nvPicPr>
            <p:cNvPr id="30" name="Picture 29" descr="IMG_7968.jpg"/>
            <p:cNvPicPr>
              <a:picLocks noChangeAspect="1"/>
            </p:cNvPicPr>
            <p:nvPr/>
          </p:nvPicPr>
          <p:blipFill>
            <a:blip r:embed="rId4" cstate="print"/>
            <a:srcRect/>
            <a:stretch>
              <a:fillRect/>
            </a:stretch>
          </p:blipFill>
          <p:spPr>
            <a:xfrm>
              <a:off x="4843478" y="4117029"/>
              <a:ext cx="990599" cy="1381119"/>
            </a:xfrm>
            <a:prstGeom prst="rect">
              <a:avLst/>
            </a:prstGeom>
          </p:spPr>
        </p:pic>
        <p:grpSp>
          <p:nvGrpSpPr>
            <p:cNvPr id="9" name="Group 91"/>
            <p:cNvGrpSpPr/>
            <p:nvPr/>
          </p:nvGrpSpPr>
          <p:grpSpPr>
            <a:xfrm>
              <a:off x="4776976" y="3773072"/>
              <a:ext cx="2903752" cy="2053210"/>
              <a:chOff x="250825" y="1409797"/>
              <a:chExt cx="2903752" cy="2053210"/>
            </a:xfrm>
          </p:grpSpPr>
          <p:sp>
            <p:nvSpPr>
              <p:cNvPr id="93" name="Text Box 5"/>
              <p:cNvSpPr txBox="1">
                <a:spLocks noChangeArrowheads="1"/>
              </p:cNvSpPr>
              <p:nvPr/>
            </p:nvSpPr>
            <p:spPr bwMode="gray">
              <a:xfrm>
                <a:off x="1406367" y="1759620"/>
                <a:ext cx="1747977" cy="1703387"/>
              </a:xfrm>
              <a:prstGeom prst="rect">
                <a:avLst/>
              </a:prstGeom>
              <a:noFill/>
              <a:ln w="9525">
                <a:noFill/>
                <a:miter lim="800000"/>
                <a:headEnd type="none" w="sm" len="sm"/>
                <a:tailEnd type="none" w="sm" len="sm"/>
              </a:ln>
            </p:spPr>
            <p:txBody>
              <a:bodyPr lIns="0" tIns="0" rIns="0" bIns="0"/>
              <a:lstStyle/>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Partner</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Joined Kennet in 2000</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21 years investment banking and technology experience</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Intel, Product Marketing Engineer</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BS Degree, Wharton School, University of Pennsylvania</a:t>
                </a:r>
              </a:p>
            </p:txBody>
          </p:sp>
          <p:grpSp>
            <p:nvGrpSpPr>
              <p:cNvPr id="10" name="Group 93"/>
              <p:cNvGrpSpPr/>
              <p:nvPr/>
            </p:nvGrpSpPr>
            <p:grpSpPr>
              <a:xfrm>
                <a:off x="250825" y="1409797"/>
                <a:ext cx="2903752" cy="220518"/>
                <a:chOff x="2928926" y="1409797"/>
                <a:chExt cx="2775466" cy="220518"/>
              </a:xfrm>
            </p:grpSpPr>
            <p:sp>
              <p:nvSpPr>
                <p:cNvPr id="96" name="Line 6"/>
                <p:cNvSpPr>
                  <a:spLocks noChangeShapeType="1"/>
                </p:cNvSpPr>
                <p:nvPr/>
              </p:nvSpPr>
              <p:spPr bwMode="auto">
                <a:xfrm flipV="1">
                  <a:off x="2928926" y="1628651"/>
                  <a:ext cx="2775466" cy="1664"/>
                </a:xfrm>
                <a:prstGeom prst="line">
                  <a:avLst/>
                </a:prstGeom>
                <a:noFill/>
                <a:ln w="9525">
                  <a:solidFill>
                    <a:schemeClr val="tx1"/>
                  </a:solidFill>
                  <a:round/>
                  <a:headEnd type="none" w="sm" len="sm"/>
                  <a:tailEnd type="none" w="sm" len="sm"/>
                </a:ln>
              </p:spPr>
              <p:txBody>
                <a:bodyPr/>
                <a:lstStyle/>
                <a:p>
                  <a:pPr algn="l" rtl="0" fontAlgn="base">
                    <a:lnSpc>
                      <a:spcPct val="85000"/>
                    </a:lnSpc>
                    <a:spcBef>
                      <a:spcPct val="65000"/>
                    </a:spcBef>
                    <a:spcAft>
                      <a:spcPct val="0"/>
                    </a:spcAft>
                    <a:buClr>
                      <a:srgbClr val="02288D"/>
                    </a:buClr>
                    <a:buFont typeface="Wingdings" pitchFamily="2" charset="2"/>
                    <a:buChar char="n"/>
                  </a:pPr>
                  <a:endParaRPr lang="en-US" sz="1700" kern="1200" dirty="0">
                    <a:solidFill>
                      <a:srgbClr val="000000"/>
                    </a:solidFill>
                    <a:latin typeface="Arial"/>
                    <a:ea typeface="MS PGothic" pitchFamily="34" charset="-128"/>
                    <a:cs typeface="Arial"/>
                  </a:endParaRPr>
                </a:p>
              </p:txBody>
            </p:sp>
            <p:sp>
              <p:nvSpPr>
                <p:cNvPr id="97" name="Text Box 7"/>
                <p:cNvSpPr txBox="1">
                  <a:spLocks noChangeArrowheads="1"/>
                </p:cNvSpPr>
                <p:nvPr/>
              </p:nvSpPr>
              <p:spPr bwMode="auto">
                <a:xfrm>
                  <a:off x="2983682" y="1409797"/>
                  <a:ext cx="2700000" cy="215444"/>
                </a:xfrm>
                <a:prstGeom prst="rect">
                  <a:avLst/>
                </a:prstGeom>
                <a:noFill/>
                <a:ln w="12700">
                  <a:noFill/>
                  <a:miter lim="800000"/>
                  <a:headEnd type="none" w="sm" len="sm"/>
                  <a:tailEnd type="none" w="sm" len="sm"/>
                </a:ln>
              </p:spPr>
              <p:txBody>
                <a:bodyPr wrap="square" lIns="0" tIns="0" rIns="0" bIns="0" anchor="ctr">
                  <a:spAutoFit/>
                </a:bodyPr>
                <a:lstStyle/>
                <a:p>
                  <a:pPr fontAlgn="base">
                    <a:lnSpc>
                      <a:spcPct val="85000"/>
                    </a:lnSpc>
                    <a:spcBef>
                      <a:spcPct val="65000"/>
                    </a:spcBef>
                    <a:spcAft>
                      <a:spcPct val="0"/>
                    </a:spcAft>
                    <a:buClr>
                      <a:srgbClr val="02288D"/>
                    </a:buClr>
                  </a:pPr>
                  <a:r>
                    <a:rPr lang="en-GB" sz="1600" dirty="0">
                      <a:solidFill>
                        <a:srgbClr val="000000"/>
                      </a:solidFill>
                      <a:latin typeface="Arial"/>
                      <a:ea typeface="MS PGothic" pitchFamily="34" charset="-128"/>
                      <a:cs typeface="Arial"/>
                    </a:rPr>
                    <a:t>Eric Filipek</a:t>
                  </a:r>
                </a:p>
              </p:txBody>
            </p:sp>
          </p:grpSp>
        </p:grpSp>
      </p:grpSp>
      <p:grpSp>
        <p:nvGrpSpPr>
          <p:cNvPr id="34" name="Group 91"/>
          <p:cNvGrpSpPr/>
          <p:nvPr/>
        </p:nvGrpSpPr>
        <p:grpSpPr>
          <a:xfrm>
            <a:off x="4932041" y="2708920"/>
            <a:ext cx="3096592" cy="2053210"/>
            <a:chOff x="250825" y="1409797"/>
            <a:chExt cx="2903752" cy="2053210"/>
          </a:xfrm>
        </p:grpSpPr>
        <p:sp>
          <p:nvSpPr>
            <p:cNvPr id="35" name="Text Box 5"/>
            <p:cNvSpPr txBox="1">
              <a:spLocks noChangeArrowheads="1"/>
            </p:cNvSpPr>
            <p:nvPr/>
          </p:nvSpPr>
          <p:spPr bwMode="gray">
            <a:xfrm>
              <a:off x="1406367" y="1759620"/>
              <a:ext cx="1747977" cy="1703387"/>
            </a:xfrm>
            <a:prstGeom prst="rect">
              <a:avLst/>
            </a:prstGeom>
            <a:noFill/>
            <a:ln w="9525">
              <a:noFill/>
              <a:miter lim="800000"/>
              <a:headEnd type="none" w="sm" len="sm"/>
              <a:tailEnd type="none" w="sm" len="sm"/>
            </a:ln>
          </p:spPr>
          <p:txBody>
            <a:bodyPr lIns="0" tIns="0" rIns="0" bIns="0"/>
            <a:lstStyle/>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Principal</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Joined Kennet in 2007</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Leads Deal Sourcing And Investment Review Process</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Data analytics/mining specialist</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Kinetic Networks; Google</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BA degree University of Pennsylvania</a:t>
              </a:r>
            </a:p>
          </p:txBody>
        </p:sp>
        <p:grpSp>
          <p:nvGrpSpPr>
            <p:cNvPr id="37" name="Group 93"/>
            <p:cNvGrpSpPr/>
            <p:nvPr/>
          </p:nvGrpSpPr>
          <p:grpSpPr>
            <a:xfrm>
              <a:off x="250825" y="1409797"/>
              <a:ext cx="2903752" cy="220518"/>
              <a:chOff x="2928926" y="1409797"/>
              <a:chExt cx="2775466" cy="220518"/>
            </a:xfrm>
          </p:grpSpPr>
          <p:sp>
            <p:nvSpPr>
              <p:cNvPr id="39" name="Line 6"/>
              <p:cNvSpPr>
                <a:spLocks noChangeShapeType="1"/>
              </p:cNvSpPr>
              <p:nvPr/>
            </p:nvSpPr>
            <p:spPr bwMode="auto">
              <a:xfrm flipV="1">
                <a:off x="2928926" y="1628651"/>
                <a:ext cx="2775466" cy="1664"/>
              </a:xfrm>
              <a:prstGeom prst="line">
                <a:avLst/>
              </a:prstGeom>
              <a:noFill/>
              <a:ln w="9525">
                <a:solidFill>
                  <a:schemeClr val="tx1"/>
                </a:solidFill>
                <a:round/>
                <a:headEnd type="none" w="sm" len="sm"/>
                <a:tailEnd type="none" w="sm" len="sm"/>
              </a:ln>
            </p:spPr>
            <p:txBody>
              <a:bodyPr/>
              <a:lstStyle/>
              <a:p>
                <a:pPr algn="l" rtl="0" fontAlgn="base">
                  <a:lnSpc>
                    <a:spcPct val="85000"/>
                  </a:lnSpc>
                  <a:spcBef>
                    <a:spcPct val="65000"/>
                  </a:spcBef>
                  <a:spcAft>
                    <a:spcPct val="0"/>
                  </a:spcAft>
                  <a:buClr>
                    <a:srgbClr val="02288D"/>
                  </a:buClr>
                  <a:buFont typeface="Wingdings" pitchFamily="2" charset="2"/>
                  <a:buChar char="n"/>
                </a:pPr>
                <a:endParaRPr lang="en-US" sz="1700" kern="1200" dirty="0">
                  <a:solidFill>
                    <a:srgbClr val="000000"/>
                  </a:solidFill>
                  <a:latin typeface="Arial"/>
                  <a:ea typeface="MS PGothic" pitchFamily="34" charset="-128"/>
                  <a:cs typeface="Arial"/>
                </a:endParaRPr>
              </a:p>
            </p:txBody>
          </p:sp>
          <p:sp>
            <p:nvSpPr>
              <p:cNvPr id="40" name="Text Box 7"/>
              <p:cNvSpPr txBox="1">
                <a:spLocks noChangeArrowheads="1"/>
              </p:cNvSpPr>
              <p:nvPr/>
            </p:nvSpPr>
            <p:spPr bwMode="auto">
              <a:xfrm>
                <a:off x="2990511" y="1409797"/>
                <a:ext cx="2700000" cy="215444"/>
              </a:xfrm>
              <a:prstGeom prst="rect">
                <a:avLst/>
              </a:prstGeom>
              <a:noFill/>
              <a:ln w="12700">
                <a:noFill/>
                <a:miter lim="800000"/>
                <a:headEnd type="none" w="sm" len="sm"/>
                <a:tailEnd type="none" w="sm" len="sm"/>
              </a:ln>
            </p:spPr>
            <p:txBody>
              <a:bodyPr wrap="square" lIns="0" tIns="0" rIns="0" bIns="0" anchor="ctr">
                <a:spAutoFit/>
              </a:bodyPr>
              <a:lstStyle/>
              <a:p>
                <a:pPr fontAlgn="base">
                  <a:lnSpc>
                    <a:spcPct val="85000"/>
                  </a:lnSpc>
                  <a:spcBef>
                    <a:spcPct val="65000"/>
                  </a:spcBef>
                  <a:spcAft>
                    <a:spcPct val="0"/>
                  </a:spcAft>
                  <a:buClr>
                    <a:srgbClr val="02288D"/>
                  </a:buClr>
                </a:pPr>
                <a:r>
                  <a:rPr lang="en-GB" sz="1600" dirty="0">
                    <a:solidFill>
                      <a:srgbClr val="000000"/>
                    </a:solidFill>
                    <a:latin typeface="Arial"/>
                    <a:ea typeface="MS PGothic" pitchFamily="34" charset="-128"/>
                    <a:cs typeface="Arial"/>
                  </a:rPr>
                  <a:t>Francesco Mantica</a:t>
                </a:r>
              </a:p>
            </p:txBody>
          </p:sp>
        </p:grpSp>
      </p:grpSp>
      <p:sp>
        <p:nvSpPr>
          <p:cNvPr id="29" name="Slide Number Placeholder 28"/>
          <p:cNvSpPr>
            <a:spLocks noGrp="1"/>
          </p:cNvSpPr>
          <p:nvPr>
            <p:ph type="sldNum" sz="quarter" idx="10"/>
          </p:nvPr>
        </p:nvSpPr>
        <p:spPr/>
        <p:txBody>
          <a:bodyPr/>
          <a:lstStyle/>
          <a:p>
            <a:fld id="{9B1B6EFC-EF68-4728-BDB4-54AD8AE795D1}" type="slidenum">
              <a:rPr lang="en-GB" smtClean="0"/>
              <a:pPr/>
              <a:t>14</a:t>
            </a:fld>
            <a:endParaRPr lang="en-GB" dirty="0"/>
          </a:p>
        </p:txBody>
      </p:sp>
      <p:sp>
        <p:nvSpPr>
          <p:cNvPr id="36" name="Footer Placeholder 35"/>
          <p:cNvSpPr>
            <a:spLocks noGrp="1"/>
          </p:cNvSpPr>
          <p:nvPr>
            <p:ph type="ftr" sz="quarter" idx="11"/>
          </p:nvPr>
        </p:nvSpPr>
        <p:spPr/>
        <p:txBody>
          <a:bodyPr/>
          <a:lstStyle/>
          <a:p>
            <a:r>
              <a:rPr lang="en-GB" dirty="0"/>
              <a:t>Confidential</a:t>
            </a:r>
          </a:p>
        </p:txBody>
      </p:sp>
      <p:grpSp>
        <p:nvGrpSpPr>
          <p:cNvPr id="26" name="Group 51"/>
          <p:cNvGrpSpPr/>
          <p:nvPr/>
        </p:nvGrpSpPr>
        <p:grpSpPr>
          <a:xfrm>
            <a:off x="971351" y="2705842"/>
            <a:ext cx="3024585" cy="220518"/>
            <a:chOff x="2928925" y="1409797"/>
            <a:chExt cx="2890961" cy="220518"/>
          </a:xfrm>
        </p:grpSpPr>
        <p:sp>
          <p:nvSpPr>
            <p:cNvPr id="27" name="Line 6"/>
            <p:cNvSpPr>
              <a:spLocks noChangeShapeType="1"/>
            </p:cNvSpPr>
            <p:nvPr/>
          </p:nvSpPr>
          <p:spPr bwMode="auto">
            <a:xfrm flipV="1">
              <a:off x="2928925" y="1628651"/>
              <a:ext cx="2890961" cy="1664"/>
            </a:xfrm>
            <a:prstGeom prst="line">
              <a:avLst/>
            </a:prstGeom>
            <a:noFill/>
            <a:ln w="9525">
              <a:solidFill>
                <a:schemeClr val="tx1"/>
              </a:solidFill>
              <a:round/>
              <a:headEnd type="none" w="sm" len="sm"/>
              <a:tailEnd type="none" w="sm" len="sm"/>
            </a:ln>
          </p:spPr>
          <p:txBody>
            <a:bodyPr/>
            <a:lstStyle/>
            <a:p>
              <a:pPr algn="l" rtl="0" fontAlgn="base">
                <a:lnSpc>
                  <a:spcPct val="85000"/>
                </a:lnSpc>
                <a:spcBef>
                  <a:spcPct val="65000"/>
                </a:spcBef>
                <a:spcAft>
                  <a:spcPct val="0"/>
                </a:spcAft>
                <a:buClr>
                  <a:srgbClr val="02288D"/>
                </a:buClr>
                <a:buFont typeface="Wingdings" pitchFamily="2" charset="2"/>
                <a:buChar char="n"/>
              </a:pPr>
              <a:endParaRPr lang="en-US" sz="1700" kern="1200" dirty="0">
                <a:solidFill>
                  <a:srgbClr val="000000"/>
                </a:solidFill>
                <a:latin typeface="Arial"/>
                <a:ea typeface="MS PGothic" pitchFamily="34" charset="-128"/>
                <a:cs typeface="Arial"/>
              </a:endParaRPr>
            </a:p>
          </p:txBody>
        </p:sp>
        <p:sp>
          <p:nvSpPr>
            <p:cNvPr id="28" name="Text Box 7"/>
            <p:cNvSpPr txBox="1">
              <a:spLocks noChangeArrowheads="1"/>
            </p:cNvSpPr>
            <p:nvPr/>
          </p:nvSpPr>
          <p:spPr bwMode="auto">
            <a:xfrm>
              <a:off x="2928926" y="1409797"/>
              <a:ext cx="2700000" cy="215444"/>
            </a:xfrm>
            <a:prstGeom prst="rect">
              <a:avLst/>
            </a:prstGeom>
            <a:noFill/>
            <a:ln w="12700">
              <a:noFill/>
              <a:miter lim="800000"/>
              <a:headEnd type="none" w="sm" len="sm"/>
              <a:tailEnd type="none" w="sm" len="sm"/>
            </a:ln>
          </p:spPr>
          <p:txBody>
            <a:bodyPr wrap="square" lIns="0" tIns="0" rIns="0" bIns="0" anchor="ctr">
              <a:spAutoFit/>
            </a:bodyPr>
            <a:lstStyle/>
            <a:p>
              <a:pPr fontAlgn="base">
                <a:lnSpc>
                  <a:spcPct val="85000"/>
                </a:lnSpc>
                <a:spcBef>
                  <a:spcPct val="65000"/>
                </a:spcBef>
                <a:spcAft>
                  <a:spcPct val="0"/>
                </a:spcAft>
                <a:buClr>
                  <a:srgbClr val="02288D"/>
                </a:buClr>
              </a:pPr>
              <a:r>
                <a:rPr lang="en-GB" sz="1600" dirty="0">
                  <a:solidFill>
                    <a:srgbClr val="000000"/>
                  </a:solidFill>
                  <a:latin typeface="Arial"/>
                  <a:ea typeface="MS PGothic" pitchFamily="34" charset="-128"/>
                  <a:cs typeface="Arial"/>
                </a:rPr>
                <a:t>Neil Cooper</a:t>
              </a:r>
            </a:p>
          </p:txBody>
        </p:sp>
      </p:grpSp>
      <p:sp>
        <p:nvSpPr>
          <p:cNvPr id="31" name="Text Box 5"/>
          <p:cNvSpPr txBox="1">
            <a:spLocks noChangeArrowheads="1"/>
          </p:cNvSpPr>
          <p:nvPr/>
        </p:nvSpPr>
        <p:spPr bwMode="gray">
          <a:xfrm>
            <a:off x="2123728" y="3093765"/>
            <a:ext cx="1696504" cy="1703387"/>
          </a:xfrm>
          <a:prstGeom prst="rect">
            <a:avLst/>
          </a:prstGeom>
          <a:noFill/>
          <a:ln w="9525">
            <a:noFill/>
            <a:miter lim="800000"/>
            <a:headEnd type="none" w="sm" len="sm"/>
            <a:tailEnd type="none" w="sm" len="sm"/>
          </a:ln>
        </p:spPr>
        <p:txBody>
          <a:bodyPr lIns="0" tIns="0" rIns="0" bIns="0"/>
          <a:lstStyle/>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Finance Director </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Joined Kennet in 2012</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Financial Controller, Advent Venture Partners, Baird Capital Partners </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KPMG, Chartered Accountant</a:t>
            </a:r>
          </a:p>
          <a:p>
            <a:pPr marL="146050" indent="-146050">
              <a:lnSpc>
                <a:spcPct val="95000"/>
              </a:lnSpc>
              <a:spcBef>
                <a:spcPts val="200"/>
              </a:spcBef>
              <a:buClr>
                <a:srgbClr val="A5A6A6"/>
              </a:buClr>
              <a:buSzPct val="120000"/>
              <a:buFont typeface="Wingdings 3" pitchFamily="18" charset="2"/>
              <a:buChar char="}"/>
            </a:pPr>
            <a:r>
              <a:rPr lang="en-GB" sz="1000" dirty="0">
                <a:solidFill>
                  <a:srgbClr val="292929"/>
                </a:solidFill>
                <a:latin typeface="Arial"/>
                <a:cs typeface="Arial"/>
              </a:rPr>
              <a:t>BSc in Biochemistry, University of Warwick</a:t>
            </a:r>
          </a:p>
        </p:txBody>
      </p:sp>
      <p:pic>
        <p:nvPicPr>
          <p:cNvPr id="32" name="Picture 2" descr="C:\Users\Teena\AppData\Local\Microsoft\Windows\Temporary Internet Files\Content.Outlook\ZNJ9J8LR\_DSC0045crop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08" t="6399" r="23958" b="40502"/>
          <a:stretch/>
        </p:blipFill>
        <p:spPr bwMode="auto">
          <a:xfrm>
            <a:off x="1003041" y="3127674"/>
            <a:ext cx="994609" cy="122413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Top 14 IMG_1304.jpg"/>
          <p:cNvPicPr>
            <a:picLocks noChangeAspect="1"/>
          </p:cNvPicPr>
          <p:nvPr/>
        </p:nvPicPr>
        <p:blipFill rotWithShape="1">
          <a:blip r:embed="rId6" cstate="print">
            <a:extLst>
              <a:ext uri="{28A0092B-C50C-407E-A947-70E740481C1C}">
                <a14:useLocalDpi xmlns:a14="http://schemas.microsoft.com/office/drawing/2010/main" val="0"/>
              </a:ext>
            </a:extLst>
          </a:blip>
          <a:srcRect l="30530" t="12706" r="32285" b="15503"/>
          <a:stretch/>
        </p:blipFill>
        <p:spPr>
          <a:xfrm>
            <a:off x="5004049" y="3072586"/>
            <a:ext cx="1062554" cy="1367604"/>
          </a:xfrm>
          <a:prstGeom prst="rect">
            <a:avLst/>
          </a:prstGeom>
        </p:spPr>
      </p:pic>
      <p:sp>
        <p:nvSpPr>
          <p:cNvPr id="33" name="Rectangle 32"/>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pic>
        <p:nvPicPr>
          <p:cNvPr id="41" name="Picture 40" descr="Olivier Verhage.jpg"/>
          <p:cNvPicPr>
            <a:picLocks noChangeAspect="1"/>
          </p:cNvPicPr>
          <p:nvPr/>
        </p:nvPicPr>
        <p:blipFill rotWithShape="1">
          <a:blip r:embed="rId7" cstate="print"/>
          <a:srcRect l="14196" t="12354" r="9792" b="20888"/>
          <a:stretch/>
        </p:blipFill>
        <p:spPr>
          <a:xfrm>
            <a:off x="970286" y="5006880"/>
            <a:ext cx="1001302" cy="1318886"/>
          </a:xfrm>
          <a:prstGeom prst="rect">
            <a:avLst/>
          </a:prstGeom>
          <a:ln>
            <a:noFill/>
          </a:ln>
        </p:spPr>
      </p:pic>
      <p:sp>
        <p:nvSpPr>
          <p:cNvPr id="42" name="Text Box 5"/>
          <p:cNvSpPr txBox="1">
            <a:spLocks noChangeArrowheads="1"/>
          </p:cNvSpPr>
          <p:nvPr/>
        </p:nvSpPr>
        <p:spPr bwMode="gray">
          <a:xfrm>
            <a:off x="2084777" y="5017996"/>
            <a:ext cx="2631239" cy="1291324"/>
          </a:xfrm>
          <a:prstGeom prst="rect">
            <a:avLst/>
          </a:prstGeom>
          <a:noFill/>
          <a:ln w="9525">
            <a:noFill/>
            <a:miter lim="800000"/>
            <a:headEnd type="none" w="sm" len="sm"/>
            <a:tailEnd type="none" w="sm" len="sm"/>
          </a:ln>
        </p:spPr>
        <p:txBody>
          <a:bodyPr lIns="0" tIns="0" rIns="0" bIns="0"/>
          <a:lstStyle/>
          <a:p>
            <a:pPr marL="146050" indent="-146050">
              <a:lnSpc>
                <a:spcPct val="95000"/>
              </a:lnSpc>
              <a:spcBef>
                <a:spcPts val="200"/>
              </a:spcBef>
              <a:buClr>
                <a:srgbClr val="A5A6A6"/>
              </a:buClr>
              <a:buSzPct val="120000"/>
              <a:buFont typeface="Wingdings 3" pitchFamily="18" charset="2"/>
              <a:buChar char="}"/>
            </a:pPr>
            <a:r>
              <a:rPr lang="en-US" sz="1000" dirty="0">
                <a:latin typeface="Arial"/>
                <a:cs typeface="Arial"/>
              </a:rPr>
              <a:t>Associate</a:t>
            </a:r>
          </a:p>
          <a:p>
            <a:pPr marL="146050" indent="-146050">
              <a:lnSpc>
                <a:spcPct val="95000"/>
              </a:lnSpc>
              <a:spcBef>
                <a:spcPts val="200"/>
              </a:spcBef>
              <a:buClr>
                <a:srgbClr val="A5A6A6"/>
              </a:buClr>
              <a:buSzPct val="120000"/>
              <a:buFont typeface="Wingdings 3" pitchFamily="18" charset="2"/>
              <a:buChar char="}"/>
            </a:pPr>
            <a:r>
              <a:rPr lang="en-US" sz="1000" dirty="0">
                <a:latin typeface="Arial"/>
                <a:cs typeface="Arial"/>
              </a:rPr>
              <a:t>Joined Kennet in 2014</a:t>
            </a:r>
          </a:p>
          <a:p>
            <a:pPr marL="146050" indent="-146050">
              <a:lnSpc>
                <a:spcPct val="95000"/>
              </a:lnSpc>
              <a:spcBef>
                <a:spcPts val="200"/>
              </a:spcBef>
              <a:buClr>
                <a:srgbClr val="A5A6A6"/>
              </a:buClr>
              <a:buSzPct val="120000"/>
              <a:buFont typeface="Wingdings 3" pitchFamily="18" charset="2"/>
              <a:buChar char="}"/>
            </a:pPr>
            <a:r>
              <a:rPr lang="en-US" sz="1000" dirty="0">
                <a:latin typeface="Arial"/>
                <a:cs typeface="Arial"/>
              </a:rPr>
              <a:t>Nobel Capital Partners</a:t>
            </a:r>
          </a:p>
          <a:p>
            <a:pPr marL="146050" indent="-146050">
              <a:lnSpc>
                <a:spcPct val="95000"/>
              </a:lnSpc>
              <a:spcBef>
                <a:spcPts val="200"/>
              </a:spcBef>
              <a:buClr>
                <a:srgbClr val="A5A6A6"/>
              </a:buClr>
              <a:buSzPct val="120000"/>
              <a:buFont typeface="Wingdings 3" pitchFamily="18" charset="2"/>
              <a:buChar char="}"/>
            </a:pPr>
            <a:r>
              <a:rPr lang="en-US" sz="1000" dirty="0" err="1">
                <a:latin typeface="Arial"/>
                <a:cs typeface="Arial"/>
              </a:rPr>
              <a:t>Capitalmind</a:t>
            </a:r>
            <a:endParaRPr lang="en-US" sz="1000" dirty="0">
              <a:latin typeface="Arial"/>
              <a:cs typeface="Arial"/>
            </a:endParaRPr>
          </a:p>
          <a:p>
            <a:pPr marL="146050" indent="-146050">
              <a:lnSpc>
                <a:spcPct val="95000"/>
              </a:lnSpc>
              <a:spcBef>
                <a:spcPts val="200"/>
              </a:spcBef>
              <a:buClr>
                <a:srgbClr val="A5A6A6"/>
              </a:buClr>
              <a:buSzPct val="120000"/>
              <a:buFont typeface="Wingdings 3" pitchFamily="18" charset="2"/>
              <a:buChar char="}"/>
            </a:pPr>
            <a:r>
              <a:rPr lang="en-US" sz="1000" dirty="0">
                <a:latin typeface="Arial"/>
                <a:cs typeface="Arial"/>
              </a:rPr>
              <a:t>BA, University of Groningen </a:t>
            </a:r>
          </a:p>
          <a:p>
            <a:pPr marL="146050" indent="-146050">
              <a:lnSpc>
                <a:spcPct val="95000"/>
              </a:lnSpc>
              <a:spcBef>
                <a:spcPts val="200"/>
              </a:spcBef>
              <a:buClr>
                <a:srgbClr val="A5A6A6"/>
              </a:buClr>
              <a:buSzPct val="120000"/>
            </a:pPr>
            <a:r>
              <a:rPr lang="en-US" sz="1000" dirty="0">
                <a:latin typeface="Arial"/>
                <a:cs typeface="Arial"/>
              </a:rPr>
              <a:t>    and MS in Corporate Finance, </a:t>
            </a:r>
          </a:p>
          <a:p>
            <a:pPr marL="146050" indent="-146050">
              <a:lnSpc>
                <a:spcPct val="95000"/>
              </a:lnSpc>
              <a:spcBef>
                <a:spcPts val="200"/>
              </a:spcBef>
              <a:buClr>
                <a:srgbClr val="A5A6A6"/>
              </a:buClr>
              <a:buSzPct val="120000"/>
            </a:pPr>
            <a:r>
              <a:rPr lang="en-US" sz="1000" dirty="0">
                <a:latin typeface="Arial"/>
                <a:cs typeface="Arial"/>
              </a:rPr>
              <a:t>    Cass Business School</a:t>
            </a:r>
          </a:p>
          <a:p>
            <a:pPr marL="146050" indent="-146050">
              <a:lnSpc>
                <a:spcPct val="95000"/>
              </a:lnSpc>
              <a:spcBef>
                <a:spcPts val="200"/>
              </a:spcBef>
              <a:buClr>
                <a:srgbClr val="A5A6A6"/>
              </a:buClr>
              <a:buSzPct val="120000"/>
              <a:buFont typeface="Wingdings 3" pitchFamily="18" charset="2"/>
              <a:buChar char="}"/>
            </a:pPr>
            <a:endParaRPr lang="en-US" sz="1000" dirty="0">
              <a:latin typeface="Arial"/>
              <a:cs typeface="Arial"/>
            </a:endParaRPr>
          </a:p>
          <a:p>
            <a:pPr marL="146050" indent="-146050">
              <a:lnSpc>
                <a:spcPct val="95000"/>
              </a:lnSpc>
              <a:spcBef>
                <a:spcPts val="200"/>
              </a:spcBef>
              <a:buClr>
                <a:srgbClr val="A5A6A6"/>
              </a:buClr>
              <a:buSzPct val="120000"/>
              <a:buFont typeface="Wingdings 3" pitchFamily="18" charset="2"/>
              <a:buChar char="}"/>
            </a:pPr>
            <a:endParaRPr lang="en-US" sz="1000" dirty="0">
              <a:latin typeface="Arial"/>
              <a:cs typeface="Arial"/>
            </a:endParaRPr>
          </a:p>
        </p:txBody>
      </p:sp>
      <p:sp>
        <p:nvSpPr>
          <p:cNvPr id="44" name="Text Box 7"/>
          <p:cNvSpPr txBox="1">
            <a:spLocks noChangeArrowheads="1"/>
          </p:cNvSpPr>
          <p:nvPr/>
        </p:nvSpPr>
        <p:spPr bwMode="auto">
          <a:xfrm>
            <a:off x="899592" y="4653136"/>
            <a:ext cx="2824798" cy="215444"/>
          </a:xfrm>
          <a:prstGeom prst="rect">
            <a:avLst/>
          </a:prstGeom>
          <a:noFill/>
          <a:ln w="12700">
            <a:noFill/>
            <a:miter lim="800000"/>
            <a:headEnd type="none" w="sm" len="sm"/>
            <a:tailEnd type="none" w="sm" len="sm"/>
          </a:ln>
        </p:spPr>
        <p:txBody>
          <a:bodyPr wrap="square" lIns="0" tIns="0" rIns="0" bIns="0" anchor="ctr">
            <a:spAutoFit/>
          </a:bodyPr>
          <a:lstStyle/>
          <a:p>
            <a:pPr fontAlgn="base">
              <a:lnSpc>
                <a:spcPct val="85000"/>
              </a:lnSpc>
              <a:spcBef>
                <a:spcPct val="65000"/>
              </a:spcBef>
              <a:spcAft>
                <a:spcPct val="0"/>
              </a:spcAft>
              <a:buClr>
                <a:srgbClr val="02288D"/>
              </a:buClr>
            </a:pPr>
            <a:r>
              <a:rPr lang="en-GB" sz="1600" dirty="0">
                <a:solidFill>
                  <a:srgbClr val="000000"/>
                </a:solidFill>
                <a:latin typeface="Arial"/>
                <a:ea typeface="MS PGothic" pitchFamily="34" charset="-128"/>
                <a:cs typeface="Arial"/>
              </a:rPr>
              <a:t>Olivier Verhage</a:t>
            </a:r>
          </a:p>
        </p:txBody>
      </p:sp>
      <p:cxnSp>
        <p:nvCxnSpPr>
          <p:cNvPr id="12" name="Straight Connector 11"/>
          <p:cNvCxnSpPr/>
          <p:nvPr/>
        </p:nvCxnSpPr>
        <p:spPr>
          <a:xfrm>
            <a:off x="899592" y="4869160"/>
            <a:ext cx="3168352"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083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5904656" cy="936104"/>
          </a:xfrm>
        </p:spPr>
        <p:txBody>
          <a:bodyPr/>
          <a:lstStyle/>
          <a:p>
            <a:r>
              <a:rPr lang="en-US" dirty="0"/>
              <a:t>Lower Middle Market Offers High Value Creation</a:t>
            </a:r>
          </a:p>
        </p:txBody>
      </p:sp>
      <p:sp>
        <p:nvSpPr>
          <p:cNvPr id="4" name="Slide Number Placeholder 3"/>
          <p:cNvSpPr>
            <a:spLocks noGrp="1"/>
          </p:cNvSpPr>
          <p:nvPr>
            <p:ph type="sldNum" sz="quarter" idx="10"/>
          </p:nvPr>
        </p:nvSpPr>
        <p:spPr/>
        <p:txBody>
          <a:bodyPr/>
          <a:lstStyle/>
          <a:p>
            <a:fld id="{9B1B6EFC-EF68-4728-BDB4-54AD8AE795D1}" type="slidenum">
              <a:rPr lang="en-GB" smtClean="0"/>
              <a:pPr/>
              <a:t>15</a:t>
            </a:fld>
            <a:endParaRPr lang="en-GB" dirty="0"/>
          </a:p>
        </p:txBody>
      </p:sp>
      <p:sp>
        <p:nvSpPr>
          <p:cNvPr id="5" name="Footer Placeholder 4"/>
          <p:cNvSpPr>
            <a:spLocks noGrp="1"/>
          </p:cNvSpPr>
          <p:nvPr>
            <p:ph type="ftr" sz="quarter" idx="11"/>
          </p:nvPr>
        </p:nvSpPr>
        <p:spPr/>
        <p:txBody>
          <a:bodyPr/>
          <a:lstStyle/>
          <a:p>
            <a:r>
              <a:rPr lang="en-GB" dirty="0"/>
              <a:t>Confidential</a:t>
            </a:r>
          </a:p>
        </p:txBody>
      </p:sp>
      <p:grpSp>
        <p:nvGrpSpPr>
          <p:cNvPr id="39" name="Group 38"/>
          <p:cNvGrpSpPr/>
          <p:nvPr/>
        </p:nvGrpSpPr>
        <p:grpSpPr>
          <a:xfrm>
            <a:off x="1979712" y="1772816"/>
            <a:ext cx="5221802" cy="4462662"/>
            <a:chOff x="2123728" y="2132856"/>
            <a:chExt cx="4777521" cy="4082970"/>
          </a:xfrm>
        </p:grpSpPr>
        <p:sp>
          <p:nvSpPr>
            <p:cNvPr id="33" name="Rectangle 32"/>
            <p:cNvSpPr/>
            <p:nvPr/>
          </p:nvSpPr>
          <p:spPr>
            <a:xfrm>
              <a:off x="2724784" y="2276872"/>
              <a:ext cx="4007455" cy="35283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3732897" y="2276872"/>
              <a:ext cx="0" cy="347472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292080" y="2276872"/>
              <a:ext cx="0" cy="347472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99992" y="2276872"/>
              <a:ext cx="0" cy="347472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20072" y="5877272"/>
              <a:ext cx="1389623" cy="338554"/>
            </a:xfrm>
            <a:prstGeom prst="rect">
              <a:avLst/>
            </a:prstGeom>
            <a:noFill/>
          </p:spPr>
          <p:txBody>
            <a:bodyPr wrap="none" rtlCol="0">
              <a:spAutoFit/>
            </a:bodyPr>
            <a:lstStyle/>
            <a:p>
              <a:r>
                <a:rPr lang="en-US" sz="1600" b="1" dirty="0">
                  <a:solidFill>
                    <a:schemeClr val="tx1">
                      <a:lumMod val="75000"/>
                      <a:lumOff val="25000"/>
                    </a:schemeClr>
                  </a:solidFill>
                  <a:latin typeface="Arial"/>
                  <a:cs typeface="Arial"/>
                </a:rPr>
                <a:t>Time / Stage</a:t>
              </a:r>
            </a:p>
          </p:txBody>
        </p:sp>
        <p:sp>
          <p:nvSpPr>
            <p:cNvPr id="20" name="TextBox 19"/>
            <p:cNvSpPr txBox="1"/>
            <p:nvPr/>
          </p:nvSpPr>
          <p:spPr>
            <a:xfrm rot="16200000">
              <a:off x="1917037" y="2771595"/>
              <a:ext cx="1039968" cy="338554"/>
            </a:xfrm>
            <a:prstGeom prst="rect">
              <a:avLst/>
            </a:prstGeom>
            <a:noFill/>
          </p:spPr>
          <p:txBody>
            <a:bodyPr wrap="none" rtlCol="0">
              <a:spAutoFit/>
            </a:bodyPr>
            <a:lstStyle/>
            <a:p>
              <a:r>
                <a:rPr lang="en-US" sz="1600" b="1" dirty="0">
                  <a:solidFill>
                    <a:srgbClr val="5E5E5E"/>
                  </a:solidFill>
                  <a:latin typeface="Arial"/>
                  <a:cs typeface="Arial"/>
                </a:rPr>
                <a:t>Revenue</a:t>
              </a:r>
            </a:p>
          </p:txBody>
        </p:sp>
        <p:cxnSp>
          <p:nvCxnSpPr>
            <p:cNvPr id="21" name="Straight Connector 20"/>
            <p:cNvCxnSpPr/>
            <p:nvPr/>
          </p:nvCxnSpPr>
          <p:spPr>
            <a:xfrm>
              <a:off x="2724785" y="5526524"/>
              <a:ext cx="1080120" cy="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24785" y="4941168"/>
              <a:ext cx="1771624" cy="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40758" y="5291915"/>
              <a:ext cx="484027" cy="276999"/>
            </a:xfrm>
            <a:prstGeom prst="rect">
              <a:avLst/>
            </a:prstGeom>
            <a:noFill/>
          </p:spPr>
          <p:txBody>
            <a:bodyPr wrap="none" rtlCol="0">
              <a:spAutoFit/>
            </a:bodyPr>
            <a:lstStyle/>
            <a:p>
              <a:r>
                <a:rPr lang="en-US" sz="1200" dirty="0">
                  <a:solidFill>
                    <a:srgbClr val="5E5E5E"/>
                  </a:solidFill>
                  <a:latin typeface="Arial"/>
                  <a:cs typeface="Arial"/>
                </a:rPr>
                <a:t>$5m</a:t>
              </a:r>
            </a:p>
          </p:txBody>
        </p:sp>
        <p:sp>
          <p:nvSpPr>
            <p:cNvPr id="24" name="TextBox 23"/>
            <p:cNvSpPr txBox="1"/>
            <p:nvPr/>
          </p:nvSpPr>
          <p:spPr>
            <a:xfrm>
              <a:off x="2123728" y="4725143"/>
              <a:ext cx="569612" cy="276999"/>
            </a:xfrm>
            <a:prstGeom prst="rect">
              <a:avLst/>
            </a:prstGeom>
            <a:noFill/>
          </p:spPr>
          <p:txBody>
            <a:bodyPr wrap="none" rtlCol="0">
              <a:spAutoFit/>
            </a:bodyPr>
            <a:lstStyle/>
            <a:p>
              <a:r>
                <a:rPr lang="en-US" sz="1200" dirty="0">
                  <a:solidFill>
                    <a:srgbClr val="5E5E5E"/>
                  </a:solidFill>
                  <a:latin typeface="Arial"/>
                  <a:cs typeface="Arial"/>
                </a:rPr>
                <a:t>$25m</a:t>
              </a:r>
            </a:p>
          </p:txBody>
        </p:sp>
        <p:sp>
          <p:nvSpPr>
            <p:cNvPr id="28" name="Rectangle 27"/>
            <p:cNvSpPr/>
            <p:nvPr/>
          </p:nvSpPr>
          <p:spPr>
            <a:xfrm>
              <a:off x="3635896" y="4869160"/>
              <a:ext cx="936104" cy="648073"/>
            </a:xfrm>
            <a:prstGeom prst="rect">
              <a:avLst/>
            </a:prstGeom>
            <a:solidFill>
              <a:srgbClr val="19B7AE">
                <a:alpha val="43000"/>
              </a:srgb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724785" y="2132856"/>
              <a:ext cx="0" cy="3698696"/>
            </a:xfrm>
            <a:prstGeom prst="line">
              <a:avLst/>
            </a:prstGeom>
            <a:ln w="57150" cmpd="sng">
              <a:solidFill>
                <a:schemeClr val="tx1">
                  <a:lumMod val="75000"/>
                  <a:lumOff val="2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24785" y="5805264"/>
              <a:ext cx="4176464" cy="0"/>
            </a:xfrm>
            <a:prstGeom prst="line">
              <a:avLst/>
            </a:prstGeom>
            <a:ln w="57150" cmpd="sng">
              <a:solidFill>
                <a:schemeClr val="tx1">
                  <a:lumMod val="75000"/>
                  <a:lumOff val="2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0800000" flipV="1">
              <a:off x="2771801" y="2708920"/>
              <a:ext cx="3939705" cy="3024336"/>
            </a:xfrm>
            <a:prstGeom prst="curvedConnector3">
              <a:avLst>
                <a:gd name="adj1" fmla="val 50000"/>
              </a:avLst>
            </a:prstGeom>
            <a:ln w="63500" cmpd="sng">
              <a:solidFill>
                <a:srgbClr val="3790CF"/>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6444208" y="2420888"/>
              <a:ext cx="288032" cy="172819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Rectangle 24"/>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3283487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9B1B6EFC-EF68-4728-BDB4-54AD8AE795D1}" type="slidenum">
              <a:rPr lang="en-GB" smtClean="0"/>
              <a:pPr/>
              <a:t>16</a:t>
            </a:fld>
            <a:endParaRPr lang="en-GB" dirty="0"/>
          </a:p>
        </p:txBody>
      </p:sp>
      <p:sp>
        <p:nvSpPr>
          <p:cNvPr id="3" name="Footer Placeholder 2"/>
          <p:cNvSpPr>
            <a:spLocks noGrp="1"/>
          </p:cNvSpPr>
          <p:nvPr>
            <p:ph type="ftr" sz="quarter" idx="15"/>
          </p:nvPr>
        </p:nvSpPr>
        <p:spPr/>
        <p:txBody>
          <a:bodyPr/>
          <a:lstStyle/>
          <a:p>
            <a:r>
              <a:rPr lang="en-GB" dirty="0"/>
              <a:t>Confidential</a:t>
            </a:r>
          </a:p>
        </p:txBody>
      </p:sp>
      <p:sp>
        <p:nvSpPr>
          <p:cNvPr id="5" name="Title 4"/>
          <p:cNvSpPr>
            <a:spLocks noGrp="1"/>
          </p:cNvSpPr>
          <p:nvPr>
            <p:ph type="title"/>
          </p:nvPr>
        </p:nvSpPr>
        <p:spPr/>
        <p:txBody>
          <a:bodyPr/>
          <a:lstStyle/>
          <a:p>
            <a:r>
              <a:rPr lang="en-US" dirty="0"/>
              <a:t>Growth Buyouts/Equity Represent </a:t>
            </a:r>
            <a:br>
              <a:rPr lang="en-US" dirty="0"/>
            </a:br>
            <a:r>
              <a:rPr lang="en-US" dirty="0"/>
              <a:t>an Attractive Asset Class</a:t>
            </a:r>
          </a:p>
        </p:txBody>
      </p:sp>
      <p:sp>
        <p:nvSpPr>
          <p:cNvPr id="6" name="Content Placeholder 5"/>
          <p:cNvSpPr>
            <a:spLocks noGrp="1"/>
          </p:cNvSpPr>
          <p:nvPr>
            <p:ph type="body" idx="16"/>
          </p:nvPr>
        </p:nvSpPr>
        <p:spPr>
          <a:xfrm>
            <a:off x="971600" y="1628800"/>
            <a:ext cx="7848872" cy="4608512"/>
          </a:xfrm>
          <a:prstGeom prst="rect">
            <a:avLst/>
          </a:prstGeom>
        </p:spPr>
        <p:txBody>
          <a:bodyPr>
            <a:normAutofit/>
          </a:bodyPr>
          <a:lstStyle/>
          <a:p>
            <a:r>
              <a:rPr lang="en-US" dirty="0"/>
              <a:t>Lower end of Growth Equity market is underserved: </a:t>
            </a:r>
            <a:br>
              <a:rPr lang="en-US" dirty="0"/>
            </a:br>
            <a:r>
              <a:rPr lang="en-US" dirty="0"/>
              <a:t>(sub-$25M)</a:t>
            </a:r>
          </a:p>
          <a:p>
            <a:pPr lvl="1"/>
            <a:r>
              <a:rPr lang="en-US" sz="1800" dirty="0"/>
              <a:t>Early leaders have raised larger funds focusing on bigger transactions:  GA, TA, Summit</a:t>
            </a:r>
          </a:p>
          <a:p>
            <a:pPr lvl="1"/>
            <a:r>
              <a:rPr lang="en-US" sz="1800" dirty="0"/>
              <a:t>Next generation funds have followed a similar path: Insight, JMI, TCV</a:t>
            </a:r>
          </a:p>
          <a:p>
            <a:pPr lvl="1">
              <a:spcBef>
                <a:spcPts val="600"/>
              </a:spcBef>
            </a:pPr>
            <a:r>
              <a:rPr lang="en-US" sz="1800" dirty="0"/>
              <a:t>The segment has no established leader and few focused on growth buyouts</a:t>
            </a:r>
          </a:p>
          <a:p>
            <a:pPr>
              <a:spcBef>
                <a:spcPts val="1200"/>
              </a:spcBef>
            </a:pPr>
            <a:r>
              <a:rPr lang="en-US" dirty="0"/>
              <a:t>Growth equity offers an attractive risk/reward profile:</a:t>
            </a:r>
          </a:p>
          <a:p>
            <a:pPr marL="0" indent="0">
              <a:buNone/>
            </a:pPr>
            <a:r>
              <a:rPr lang="en-US" dirty="0"/>
              <a:t> 	</a:t>
            </a:r>
          </a:p>
        </p:txBody>
      </p:sp>
      <p:sp>
        <p:nvSpPr>
          <p:cNvPr id="8" name="TextBox 7"/>
          <p:cNvSpPr txBox="1"/>
          <p:nvPr/>
        </p:nvSpPr>
        <p:spPr>
          <a:xfrm>
            <a:off x="1331640" y="4365104"/>
            <a:ext cx="6768752" cy="1754327"/>
          </a:xfrm>
          <a:prstGeom prst="rect">
            <a:avLst/>
          </a:prstGeom>
          <a:noFill/>
        </p:spPr>
        <p:txBody>
          <a:bodyPr wrap="square" rtlCol="0">
            <a:spAutoFit/>
          </a:bodyPr>
          <a:lstStyle/>
          <a:p>
            <a:r>
              <a:rPr lang="en-US" i="1" dirty="0">
                <a:solidFill>
                  <a:srgbClr val="3790CF"/>
                </a:solidFill>
                <a:latin typeface="Arial"/>
                <a:cs typeface="Arial"/>
              </a:rPr>
              <a:t>“Simply put, growth equity offers a similar return profile to leveraged buyouts but without the leverage, and could also be viewed as a low-octane venture proxy, with far less dispersion among company returns given the lower risk of loss, but also little chance for the fabled ten-baggers integral to venture’s </a:t>
            </a:r>
            <a:br>
              <a:rPr lang="en-US" i="1" dirty="0">
                <a:solidFill>
                  <a:srgbClr val="3790CF"/>
                </a:solidFill>
                <a:latin typeface="Arial"/>
                <a:cs typeface="Arial"/>
              </a:rPr>
            </a:br>
            <a:r>
              <a:rPr lang="en-US" i="1" dirty="0">
                <a:solidFill>
                  <a:srgbClr val="3790CF"/>
                </a:solidFill>
                <a:latin typeface="Arial"/>
                <a:cs typeface="Arial"/>
              </a:rPr>
              <a:t>long-term success.” *</a:t>
            </a:r>
          </a:p>
        </p:txBody>
      </p:sp>
      <p:sp>
        <p:nvSpPr>
          <p:cNvPr id="10" name="TextBox 9"/>
          <p:cNvSpPr txBox="1"/>
          <p:nvPr/>
        </p:nvSpPr>
        <p:spPr>
          <a:xfrm>
            <a:off x="3095725" y="6333671"/>
            <a:ext cx="3492499" cy="246221"/>
          </a:xfrm>
          <a:prstGeom prst="rect">
            <a:avLst/>
          </a:prstGeom>
          <a:noFill/>
        </p:spPr>
        <p:txBody>
          <a:bodyPr wrap="square" rtlCol="0">
            <a:spAutoFit/>
          </a:bodyPr>
          <a:lstStyle/>
          <a:p>
            <a:r>
              <a:rPr lang="en-US" sz="1000" dirty="0">
                <a:solidFill>
                  <a:srgbClr val="7F7F7F"/>
                </a:solidFill>
                <a:latin typeface="Arial"/>
                <a:cs typeface="Arial"/>
              </a:rPr>
              <a:t>* Source: Cambridge Associates, June 2013</a:t>
            </a:r>
          </a:p>
        </p:txBody>
      </p:sp>
      <p:sp>
        <p:nvSpPr>
          <p:cNvPr id="9" name="Rectangle 8"/>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34961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71600" y="404664"/>
            <a:ext cx="6408712" cy="936104"/>
          </a:xfrm>
        </p:spPr>
        <p:txBody>
          <a:bodyPr/>
          <a:lstStyle/>
          <a:p>
            <a:r>
              <a:rPr lang="en-GB" sz="2800" dirty="0"/>
              <a:t>Growth Buyouts: Attractive Investments Requiring Unique Expertise</a:t>
            </a:r>
            <a:endParaRPr lang="en-GB" sz="800" dirty="0"/>
          </a:p>
        </p:txBody>
      </p:sp>
      <p:sp>
        <p:nvSpPr>
          <p:cNvPr id="34" name="Slide Number Placeholder 33"/>
          <p:cNvSpPr>
            <a:spLocks noGrp="1"/>
          </p:cNvSpPr>
          <p:nvPr>
            <p:ph type="sldNum" sz="quarter" idx="10"/>
          </p:nvPr>
        </p:nvSpPr>
        <p:spPr/>
        <p:txBody>
          <a:bodyPr/>
          <a:lstStyle/>
          <a:p>
            <a:fld id="{9B1B6EFC-EF68-4728-BDB4-54AD8AE795D1}" type="slidenum">
              <a:rPr lang="en-GB" smtClean="0"/>
              <a:pPr/>
              <a:t>17</a:t>
            </a:fld>
            <a:endParaRPr lang="en-GB" dirty="0"/>
          </a:p>
        </p:txBody>
      </p:sp>
      <p:sp>
        <p:nvSpPr>
          <p:cNvPr id="35" name="Footer Placeholder 34"/>
          <p:cNvSpPr>
            <a:spLocks noGrp="1"/>
          </p:cNvSpPr>
          <p:nvPr>
            <p:ph type="ftr" sz="quarter" idx="11"/>
          </p:nvPr>
        </p:nvSpPr>
        <p:spPr/>
        <p:txBody>
          <a:bodyPr/>
          <a:lstStyle/>
          <a:p>
            <a:r>
              <a:rPr lang="en-GB" dirty="0"/>
              <a:t>Confidential</a:t>
            </a:r>
          </a:p>
        </p:txBody>
      </p:sp>
      <p:grpSp>
        <p:nvGrpSpPr>
          <p:cNvPr id="3" name="Group 2"/>
          <p:cNvGrpSpPr/>
          <p:nvPr/>
        </p:nvGrpSpPr>
        <p:grpSpPr>
          <a:xfrm>
            <a:off x="488317" y="5257760"/>
            <a:ext cx="8332155" cy="1051560"/>
            <a:chOff x="488317" y="5085184"/>
            <a:chExt cx="8332155" cy="1051560"/>
          </a:xfrm>
        </p:grpSpPr>
        <p:sp>
          <p:nvSpPr>
            <p:cNvPr id="24" name="Rectangle 23"/>
            <p:cNvSpPr/>
            <p:nvPr/>
          </p:nvSpPr>
          <p:spPr>
            <a:xfrm>
              <a:off x="488317" y="5085184"/>
              <a:ext cx="1993846" cy="1051560"/>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Arial" pitchFamily="34" charset="0"/>
                  <a:cs typeface="Arial" pitchFamily="34" charset="0"/>
                </a:rPr>
                <a:t>Attractive alternative to leveraged buyouts</a:t>
              </a:r>
            </a:p>
          </p:txBody>
        </p:sp>
        <p:sp>
          <p:nvSpPr>
            <p:cNvPr id="28" name="Rectangle 27"/>
            <p:cNvSpPr/>
            <p:nvPr/>
          </p:nvSpPr>
          <p:spPr>
            <a:xfrm>
              <a:off x="2483768" y="5085184"/>
              <a:ext cx="6336704" cy="1051560"/>
            </a:xfrm>
            <a:prstGeom prst="rect">
              <a:avLst/>
            </a:prstGeom>
            <a:solidFill>
              <a:srgbClr val="F2F2F2"/>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2653570" y="5373216"/>
              <a:ext cx="602288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spcAft>
                  <a:spcPts val="300"/>
                </a:spcAft>
                <a:buFont typeface="Arial" panose="020B0604020202020204" pitchFamily="34" charset="0"/>
                <a:buChar char="•"/>
              </a:pPr>
              <a:r>
                <a:rPr lang="en-GB" sz="1200" dirty="0">
                  <a:solidFill>
                    <a:srgbClr val="292929"/>
                  </a:solidFill>
                  <a:latin typeface="Arial" pitchFamily="34" charset="0"/>
                  <a:cs typeface="Arial" pitchFamily="34" charset="0"/>
                </a:rPr>
                <a:t>Acceptable base risk with strong upside opportunity</a:t>
              </a:r>
            </a:p>
            <a:p>
              <a:pPr marL="171450" indent="-171450">
                <a:spcAft>
                  <a:spcPts val="300"/>
                </a:spcAft>
                <a:buFont typeface="Arial" panose="020B0604020202020204" pitchFamily="34" charset="0"/>
                <a:buChar char="•"/>
              </a:pPr>
              <a:r>
                <a:rPr lang="en-GB" sz="1200" dirty="0">
                  <a:solidFill>
                    <a:srgbClr val="292929"/>
                  </a:solidFill>
                  <a:latin typeface="Arial" pitchFamily="34" charset="0"/>
                  <a:cs typeface="Arial" pitchFamily="34" charset="0"/>
                </a:rPr>
                <a:t>Not dependent on leverage; insulated from volatility in debt markets</a:t>
              </a:r>
            </a:p>
          </p:txBody>
        </p:sp>
      </p:grpSp>
      <p:grpSp>
        <p:nvGrpSpPr>
          <p:cNvPr id="6" name="Group 5"/>
          <p:cNvGrpSpPr/>
          <p:nvPr/>
        </p:nvGrpSpPr>
        <p:grpSpPr>
          <a:xfrm>
            <a:off x="488317" y="1700808"/>
            <a:ext cx="8332155" cy="1051560"/>
            <a:chOff x="488317" y="1700808"/>
            <a:chExt cx="8332155" cy="1051560"/>
          </a:xfrm>
        </p:grpSpPr>
        <p:sp>
          <p:nvSpPr>
            <p:cNvPr id="2" name="Rectangle 1"/>
            <p:cNvSpPr/>
            <p:nvPr/>
          </p:nvSpPr>
          <p:spPr>
            <a:xfrm>
              <a:off x="2483768" y="1700808"/>
              <a:ext cx="6336704" cy="1051560"/>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650923" y="1873473"/>
              <a:ext cx="5881517"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GB" sz="1200" dirty="0">
                  <a:solidFill>
                    <a:schemeClr val="tx1"/>
                  </a:solidFill>
                  <a:latin typeface="Arial" pitchFamily="34" charset="0"/>
                  <a:cs typeface="Arial" pitchFamily="34" charset="0"/>
                </a:rPr>
                <a:t>Control provides ability to accelerate operational change and strategic value</a:t>
              </a:r>
            </a:p>
            <a:p>
              <a:pPr marL="171450" indent="-171450">
                <a:spcAft>
                  <a:spcPts val="300"/>
                </a:spcAft>
                <a:buFont typeface="Arial" panose="020B0604020202020204" pitchFamily="34" charset="0"/>
                <a:buChar char="•"/>
              </a:pPr>
              <a:r>
                <a:rPr lang="en-GB" sz="1200" dirty="0">
                  <a:solidFill>
                    <a:schemeClr val="tx1"/>
                  </a:solidFill>
                  <a:latin typeface="Arial" pitchFamily="34" charset="0"/>
                  <a:cs typeface="Arial" pitchFamily="34" charset="0"/>
                </a:rPr>
                <a:t>7 US transactions completed with over $80M invested</a:t>
              </a:r>
            </a:p>
            <a:p>
              <a:pPr marL="171450" indent="-171450">
                <a:spcAft>
                  <a:spcPts val="300"/>
                </a:spcAft>
                <a:buFont typeface="Arial" panose="020B0604020202020204" pitchFamily="34" charset="0"/>
                <a:buChar char="•"/>
              </a:pPr>
              <a:r>
                <a:rPr lang="en-GB" sz="1200" dirty="0">
                  <a:solidFill>
                    <a:schemeClr val="tx1"/>
                  </a:solidFill>
                  <a:latin typeface="Arial" pitchFamily="34" charset="0"/>
                  <a:cs typeface="Arial" pitchFamily="34" charset="0"/>
                </a:rPr>
                <a:t>3 US transactions completed sub-majority due to capital constraints, nearly $40M</a:t>
              </a:r>
            </a:p>
          </p:txBody>
        </p:sp>
        <p:sp>
          <p:nvSpPr>
            <p:cNvPr id="21" name="Rectangle 20"/>
            <p:cNvSpPr/>
            <p:nvPr/>
          </p:nvSpPr>
          <p:spPr>
            <a:xfrm>
              <a:off x="488317" y="1700808"/>
              <a:ext cx="1993846" cy="1051560"/>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Arial" pitchFamily="34" charset="0"/>
                  <a:cs typeface="Arial" pitchFamily="34" charset="0"/>
                </a:rPr>
                <a:t>Growth buyouts: Require Skills and Experience</a:t>
              </a:r>
            </a:p>
          </p:txBody>
        </p:sp>
      </p:grpSp>
      <p:grpSp>
        <p:nvGrpSpPr>
          <p:cNvPr id="5" name="Group 4"/>
          <p:cNvGrpSpPr/>
          <p:nvPr/>
        </p:nvGrpSpPr>
        <p:grpSpPr>
          <a:xfrm>
            <a:off x="488317" y="2828932"/>
            <a:ext cx="8330550" cy="1292580"/>
            <a:chOff x="489922" y="2833836"/>
            <a:chExt cx="8330550" cy="1089001"/>
          </a:xfrm>
        </p:grpSpPr>
        <p:sp>
          <p:nvSpPr>
            <p:cNvPr id="25" name="Rectangle 24"/>
            <p:cNvSpPr/>
            <p:nvPr/>
          </p:nvSpPr>
          <p:spPr>
            <a:xfrm>
              <a:off x="2483768" y="2833836"/>
              <a:ext cx="6336704" cy="1051560"/>
            </a:xfrm>
            <a:prstGeom prst="rect">
              <a:avLst/>
            </a:prstGeom>
            <a:solidFill>
              <a:srgbClr val="F2F2F2"/>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650923" y="2914725"/>
              <a:ext cx="602553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300"/>
                </a:spcBef>
                <a:buFont typeface="Arial" panose="020B0604020202020204" pitchFamily="34" charset="0"/>
                <a:buChar char="•"/>
              </a:pPr>
              <a:r>
                <a:rPr lang="en-GB" sz="1200" dirty="0">
                  <a:solidFill>
                    <a:srgbClr val="292929"/>
                  </a:solidFill>
                  <a:latin typeface="Arial" pitchFamily="34" charset="0"/>
                  <a:cs typeface="Arial" pitchFamily="34" charset="0"/>
                </a:rPr>
                <a:t>Transactions are primarily equity, with little or no leverage</a:t>
              </a:r>
            </a:p>
            <a:p>
              <a:pPr marL="171450" indent="-171450">
                <a:spcBef>
                  <a:spcPts val="300"/>
                </a:spcBef>
                <a:buFont typeface="Arial" panose="020B0604020202020204" pitchFamily="34" charset="0"/>
                <a:buChar char="•"/>
              </a:pPr>
              <a:r>
                <a:rPr lang="en-GB" sz="1200" dirty="0">
                  <a:solidFill>
                    <a:srgbClr val="292929"/>
                  </a:solidFill>
                  <a:latin typeface="Arial" pitchFamily="34" charset="0"/>
                  <a:cs typeface="Arial" pitchFamily="34" charset="0"/>
                </a:rPr>
                <a:t>Typically show revenue growth of 30%-100% at time of investment</a:t>
              </a:r>
            </a:p>
            <a:p>
              <a:pPr marL="171450" indent="-171450">
                <a:spcBef>
                  <a:spcPts val="300"/>
                </a:spcBef>
                <a:buFont typeface="Arial" panose="020B0604020202020204" pitchFamily="34" charset="0"/>
                <a:buChar char="•"/>
              </a:pPr>
              <a:r>
                <a:rPr lang="en-GB" sz="1200" dirty="0">
                  <a:solidFill>
                    <a:srgbClr val="292929"/>
                  </a:solidFill>
                  <a:latin typeface="Arial" pitchFamily="34" charset="0"/>
                  <a:cs typeface="Arial" pitchFamily="34" charset="0"/>
                </a:rPr>
                <a:t>Capital efficient but with modest profits, if any (profits reinvested in growth)</a:t>
              </a:r>
            </a:p>
            <a:p>
              <a:pPr marL="171450" indent="-171450">
                <a:spcBef>
                  <a:spcPts val="300"/>
                </a:spcBef>
                <a:buFont typeface="Arial" panose="020B0604020202020204" pitchFamily="34" charset="0"/>
                <a:buChar char="•"/>
              </a:pPr>
              <a:r>
                <a:rPr lang="en-GB" sz="1200" dirty="0">
                  <a:solidFill>
                    <a:srgbClr val="292929"/>
                  </a:solidFill>
                  <a:latin typeface="Arial" pitchFamily="34" charset="0"/>
                  <a:cs typeface="Arial" pitchFamily="34" charset="0"/>
                </a:rPr>
                <a:t>Post-investment focus on revenue growth and strategic transformation to build value</a:t>
              </a:r>
            </a:p>
            <a:p>
              <a:pPr marL="171450" indent="-171450">
                <a:spcBef>
                  <a:spcPts val="300"/>
                </a:spcBef>
                <a:buFont typeface="Arial" panose="020B0604020202020204" pitchFamily="34" charset="0"/>
                <a:buChar char="•"/>
              </a:pPr>
              <a:r>
                <a:rPr lang="en-GB" sz="1200" dirty="0">
                  <a:solidFill>
                    <a:srgbClr val="292929"/>
                  </a:solidFill>
                  <a:latin typeface="Arial" pitchFamily="34" charset="0"/>
                  <a:cs typeface="Arial" pitchFamily="34" charset="0"/>
                </a:rPr>
                <a:t>Provide downside protection of traditional buyouts with upside of growth equity</a:t>
              </a:r>
            </a:p>
          </p:txBody>
        </p:sp>
        <p:sp>
          <p:nvSpPr>
            <p:cNvPr id="22" name="Rectangle 21"/>
            <p:cNvSpPr/>
            <p:nvPr/>
          </p:nvSpPr>
          <p:spPr>
            <a:xfrm>
              <a:off x="489922" y="2833836"/>
              <a:ext cx="1993846" cy="1051560"/>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Arial" pitchFamily="34" charset="0"/>
                  <a:cs typeface="Arial" pitchFamily="34" charset="0"/>
                </a:rPr>
                <a:t>Differ from traditional buyouts</a:t>
              </a:r>
            </a:p>
          </p:txBody>
        </p:sp>
      </p:grpSp>
      <p:grpSp>
        <p:nvGrpSpPr>
          <p:cNvPr id="4" name="Group 3"/>
          <p:cNvGrpSpPr/>
          <p:nvPr/>
        </p:nvGrpSpPr>
        <p:grpSpPr>
          <a:xfrm>
            <a:off x="488317" y="4149080"/>
            <a:ext cx="8332155" cy="1051560"/>
            <a:chOff x="488317" y="3995514"/>
            <a:chExt cx="8332155" cy="1051560"/>
          </a:xfrm>
        </p:grpSpPr>
        <p:sp>
          <p:nvSpPr>
            <p:cNvPr id="27" name="Rectangle 26"/>
            <p:cNvSpPr/>
            <p:nvPr/>
          </p:nvSpPr>
          <p:spPr>
            <a:xfrm>
              <a:off x="2483768" y="3995514"/>
              <a:ext cx="6336704" cy="1051560"/>
            </a:xfrm>
            <a:prstGeom prst="rect">
              <a:avLst/>
            </a:prstGeom>
            <a:solidFill>
              <a:srgbClr val="F2F2F2"/>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641155" y="4149080"/>
              <a:ext cx="6035301"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spcAft>
                  <a:spcPts val="300"/>
                </a:spcAft>
                <a:buFont typeface="Arial" panose="020B0604020202020204" pitchFamily="34" charset="0"/>
                <a:buChar char="•"/>
              </a:pPr>
              <a:r>
                <a:rPr lang="en-GB" sz="1200" dirty="0">
                  <a:solidFill>
                    <a:srgbClr val="292929"/>
                  </a:solidFill>
                  <a:latin typeface="Arial" pitchFamily="34" charset="0"/>
                  <a:cs typeface="Arial" pitchFamily="34" charset="0"/>
                </a:rPr>
                <a:t>Bringing in leadership is important. KP Growth’s executive network is a key advantage</a:t>
              </a:r>
            </a:p>
            <a:p>
              <a:pPr marL="171450" indent="-171450">
                <a:spcAft>
                  <a:spcPts val="300"/>
                </a:spcAft>
                <a:buFont typeface="Arial" panose="020B0604020202020204" pitchFamily="34" charset="0"/>
                <a:buChar char="•"/>
              </a:pPr>
              <a:r>
                <a:rPr lang="en-GB" sz="1200" dirty="0">
                  <a:solidFill>
                    <a:srgbClr val="292929"/>
                  </a:solidFill>
                  <a:latin typeface="Arial" pitchFamily="34" charset="0"/>
                  <a:cs typeface="Arial" pitchFamily="34" charset="0"/>
                </a:rPr>
                <a:t>Focus on proven teams with a track record of capital efficiency</a:t>
              </a:r>
            </a:p>
            <a:p>
              <a:pPr marL="171450" indent="-171450">
                <a:spcAft>
                  <a:spcPts val="300"/>
                </a:spcAft>
                <a:buFont typeface="Arial" panose="020B0604020202020204" pitchFamily="34" charset="0"/>
                <a:buChar char="•"/>
              </a:pPr>
              <a:r>
                <a:rPr lang="en-GB" sz="1200" dirty="0">
                  <a:solidFill>
                    <a:srgbClr val="292929"/>
                  </a:solidFill>
                  <a:latin typeface="Arial" pitchFamily="34" charset="0"/>
                  <a:cs typeface="Arial" pitchFamily="34" charset="0"/>
                </a:rPr>
                <a:t>Sourcing is important as opportunities are often poorly marketed</a:t>
              </a:r>
            </a:p>
          </p:txBody>
        </p:sp>
        <p:sp>
          <p:nvSpPr>
            <p:cNvPr id="23" name="Rectangle 22"/>
            <p:cNvSpPr/>
            <p:nvPr/>
          </p:nvSpPr>
          <p:spPr>
            <a:xfrm>
              <a:off x="488317" y="3995514"/>
              <a:ext cx="1993846" cy="1051560"/>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Arial" pitchFamily="34" charset="0"/>
                  <a:cs typeface="Arial" pitchFamily="34" charset="0"/>
                </a:rPr>
                <a:t>Growth buyouts play to our strengths</a:t>
              </a:r>
            </a:p>
          </p:txBody>
        </p:sp>
      </p:grpSp>
      <p:sp>
        <p:nvSpPr>
          <p:cNvPr id="26" name="Rectangle 25"/>
          <p:cNvSpPr/>
          <p:nvPr/>
        </p:nvSpPr>
        <p:spPr>
          <a:xfrm>
            <a:off x="7668344" y="6381328"/>
            <a:ext cx="1368152"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7825093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6084168" y="1844824"/>
            <a:ext cx="2592288" cy="3600400"/>
          </a:xfrm>
          <a:prstGeom prst="roundRect">
            <a:avLst>
              <a:gd name="adj" fmla="val 5740"/>
            </a:avLst>
          </a:prstGeom>
          <a:solidFill>
            <a:srgbClr val="F2F2F2"/>
          </a:solidFill>
          <a:ln w="12700" cmpd="sng">
            <a:solidFill>
              <a:schemeClr val="tx1">
                <a:lumMod val="50000"/>
                <a:lumOff val="50000"/>
              </a:schemeClr>
            </a:solidFill>
            <a:prstDash val="solid"/>
          </a:ln>
          <a:effectLst>
            <a:reflection blurRad="6350" stA="34000" endA="300" endPos="2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a:spLocks/>
          </p:cNvSpPr>
          <p:nvPr/>
        </p:nvSpPr>
        <p:spPr>
          <a:xfrm>
            <a:off x="6300192" y="1988839"/>
            <a:ext cx="2160240" cy="685800"/>
          </a:xfrm>
          <a:prstGeom prst="roundRect">
            <a:avLst>
              <a:gd name="adj" fmla="val 10322"/>
            </a:avLst>
          </a:prstGeom>
          <a:solidFill>
            <a:srgbClr val="3790CF"/>
          </a:solidFill>
          <a:ln>
            <a:noFill/>
          </a:ln>
          <a:effectLst>
            <a:innerShdw blurRad="63500" dist="50800" dir="13500000">
              <a:prstClr val="black">
                <a:alpha val="50000"/>
              </a:prstClr>
            </a:innerShdw>
          </a:effectLst>
        </p:spPr>
        <p:txBody>
          <a:bodyPr wrap="square" lIns="0" tIns="0" rIns="0" bIns="0" rtlCol="0" anchor="ctr">
            <a:noAutofit/>
          </a:bodyPr>
          <a:lstStyle/>
          <a:p>
            <a:pPr algn="ctr">
              <a:lnSpc>
                <a:spcPct val="90000"/>
              </a:lnSpc>
            </a:pPr>
            <a:r>
              <a:rPr lang="en-US" sz="1500" b="1" dirty="0">
                <a:solidFill>
                  <a:schemeClr val="bg1"/>
                </a:solidFill>
                <a:latin typeface="Arial"/>
                <a:cs typeface="Arial"/>
              </a:rPr>
              <a:t>Horizontal SaaS</a:t>
            </a:r>
          </a:p>
        </p:txBody>
      </p:sp>
      <p:sp>
        <p:nvSpPr>
          <p:cNvPr id="44" name="Rounded Rectangle 43"/>
          <p:cNvSpPr/>
          <p:nvPr/>
        </p:nvSpPr>
        <p:spPr>
          <a:xfrm>
            <a:off x="467544" y="1844824"/>
            <a:ext cx="2592288" cy="3600400"/>
          </a:xfrm>
          <a:prstGeom prst="roundRect">
            <a:avLst>
              <a:gd name="adj" fmla="val 5740"/>
            </a:avLst>
          </a:prstGeom>
          <a:solidFill>
            <a:srgbClr val="F2F2F2"/>
          </a:solidFill>
          <a:ln w="12700" cmpd="sng">
            <a:solidFill>
              <a:schemeClr val="tx1">
                <a:lumMod val="50000"/>
                <a:lumOff val="50000"/>
              </a:schemeClr>
            </a:solidFill>
            <a:prstDash val="solid"/>
          </a:ln>
          <a:effectLst>
            <a:reflection blurRad="6350" stA="34000" endA="300" endPos="2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a:spLocks/>
          </p:cNvSpPr>
          <p:nvPr/>
        </p:nvSpPr>
        <p:spPr>
          <a:xfrm>
            <a:off x="683568" y="1988839"/>
            <a:ext cx="2160240" cy="685800"/>
          </a:xfrm>
          <a:prstGeom prst="roundRect">
            <a:avLst>
              <a:gd name="adj" fmla="val 10322"/>
            </a:avLst>
          </a:prstGeom>
          <a:solidFill>
            <a:srgbClr val="3790CF"/>
          </a:solidFill>
          <a:ln>
            <a:noFill/>
          </a:ln>
          <a:effectLst>
            <a:innerShdw blurRad="63500" dist="50800" dir="13500000">
              <a:prstClr val="black">
                <a:alpha val="50000"/>
              </a:prstClr>
            </a:innerShdw>
          </a:effectLst>
        </p:spPr>
        <p:txBody>
          <a:bodyPr wrap="square" lIns="0" tIns="0" rIns="0" bIns="0" rtlCol="0" anchor="ctr">
            <a:noAutofit/>
          </a:bodyPr>
          <a:lstStyle/>
          <a:p>
            <a:pPr algn="ctr">
              <a:lnSpc>
                <a:spcPct val="90000"/>
              </a:lnSpc>
            </a:pPr>
            <a:r>
              <a:rPr lang="en-US" sz="1500" b="1" dirty="0">
                <a:solidFill>
                  <a:schemeClr val="bg1"/>
                </a:solidFill>
                <a:latin typeface="Arial"/>
              </a:rPr>
              <a:t>Infrastructure</a:t>
            </a:r>
          </a:p>
          <a:p>
            <a:pPr algn="ctr">
              <a:lnSpc>
                <a:spcPct val="90000"/>
              </a:lnSpc>
            </a:pPr>
            <a:r>
              <a:rPr lang="en-US" sz="1500" b="1" dirty="0">
                <a:solidFill>
                  <a:schemeClr val="bg1"/>
                </a:solidFill>
                <a:latin typeface="Arial"/>
              </a:rPr>
              <a:t>Software</a:t>
            </a:r>
          </a:p>
        </p:txBody>
      </p:sp>
      <p:sp>
        <p:nvSpPr>
          <p:cNvPr id="34" name="Rounded Rectangle 33"/>
          <p:cNvSpPr/>
          <p:nvPr/>
        </p:nvSpPr>
        <p:spPr>
          <a:xfrm>
            <a:off x="3275856" y="1844824"/>
            <a:ext cx="2592288" cy="3600400"/>
          </a:xfrm>
          <a:prstGeom prst="roundRect">
            <a:avLst>
              <a:gd name="adj" fmla="val 5740"/>
            </a:avLst>
          </a:prstGeom>
          <a:solidFill>
            <a:schemeClr val="bg1">
              <a:lumMod val="95000"/>
            </a:schemeClr>
          </a:solidFill>
          <a:ln w="12700" cmpd="sng">
            <a:solidFill>
              <a:schemeClr val="tx1">
                <a:lumMod val="50000"/>
                <a:lumOff val="50000"/>
              </a:schemeClr>
            </a:solidFill>
            <a:prstDash val="solid"/>
          </a:ln>
          <a:effectLst>
            <a:reflection blurRad="6350" stA="34000" endA="300" endPos="26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Rectangle 2"/>
          <p:cNvSpPr>
            <a:spLocks noGrp="1" noChangeArrowheads="1"/>
          </p:cNvSpPr>
          <p:nvPr>
            <p:ph type="title"/>
          </p:nvPr>
        </p:nvSpPr>
        <p:spPr/>
        <p:txBody>
          <a:bodyPr/>
          <a:lstStyle/>
          <a:p>
            <a:r>
              <a:rPr lang="en-GB" dirty="0"/>
              <a:t>Investment Focus on Large, High Growth Markets</a:t>
            </a:r>
          </a:p>
        </p:txBody>
      </p:sp>
      <p:sp>
        <p:nvSpPr>
          <p:cNvPr id="28" name="Slide Number Placeholder 27"/>
          <p:cNvSpPr>
            <a:spLocks noGrp="1"/>
          </p:cNvSpPr>
          <p:nvPr>
            <p:ph type="sldNum" sz="quarter" idx="10"/>
          </p:nvPr>
        </p:nvSpPr>
        <p:spPr/>
        <p:txBody>
          <a:bodyPr/>
          <a:lstStyle/>
          <a:p>
            <a:fld id="{9B1B6EFC-EF68-4728-BDB4-54AD8AE795D1}" type="slidenum">
              <a:rPr lang="en-GB" smtClean="0"/>
              <a:pPr/>
              <a:t>18</a:t>
            </a:fld>
            <a:endParaRPr lang="en-GB" dirty="0"/>
          </a:p>
        </p:txBody>
      </p:sp>
      <p:sp>
        <p:nvSpPr>
          <p:cNvPr id="29" name="Footer Placeholder 28"/>
          <p:cNvSpPr>
            <a:spLocks noGrp="1"/>
          </p:cNvSpPr>
          <p:nvPr>
            <p:ph type="ftr" sz="quarter" idx="11"/>
          </p:nvPr>
        </p:nvSpPr>
        <p:spPr/>
        <p:txBody>
          <a:bodyPr/>
          <a:lstStyle/>
          <a:p>
            <a:r>
              <a:rPr lang="en-GB" dirty="0"/>
              <a:t>Confidential</a:t>
            </a:r>
          </a:p>
        </p:txBody>
      </p:sp>
      <p:pic>
        <p:nvPicPr>
          <p:cNvPr id="13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4725144"/>
            <a:ext cx="1224136" cy="512227"/>
          </a:xfrm>
          <a:prstGeom prst="rect">
            <a:avLst/>
          </a:prstGeom>
          <a:noFill/>
          <a:ln w="9525">
            <a:noFill/>
            <a:miter lim="800000"/>
            <a:headEnd/>
            <a:tailEnd/>
          </a:ln>
        </p:spPr>
      </p:pic>
      <p:pic>
        <p:nvPicPr>
          <p:cNvPr id="15362" name="Picture 2" descr="http://www.kennet.com/images/folio/logo_NetPro.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9632" y="4365104"/>
            <a:ext cx="1008112" cy="302434"/>
          </a:xfrm>
          <a:prstGeom prst="rect">
            <a:avLst/>
          </a:prstGeom>
          <a:noFill/>
        </p:spPr>
      </p:pic>
      <p:sp>
        <p:nvSpPr>
          <p:cNvPr id="38" name="TextBox 37"/>
          <p:cNvSpPr txBox="1"/>
          <p:nvPr/>
        </p:nvSpPr>
        <p:spPr>
          <a:xfrm>
            <a:off x="575556" y="2924944"/>
            <a:ext cx="2376264" cy="1208023"/>
          </a:xfrm>
          <a:prstGeom prst="rect">
            <a:avLst/>
          </a:prstGeom>
          <a:noFill/>
        </p:spPr>
        <p:txBody>
          <a:bodyPr wrap="square" rtlCol="0">
            <a:spAutoFit/>
          </a:bodyPr>
          <a:lstStyle/>
          <a:p>
            <a:pPr marL="137160" indent="-137160">
              <a:lnSpc>
                <a:spcPct val="90000"/>
              </a:lnSpc>
              <a:spcBef>
                <a:spcPts val="900"/>
              </a:spcBef>
              <a:buFont typeface="Arial" pitchFamily="34" charset="0"/>
              <a:buChar char="•"/>
            </a:pPr>
            <a:r>
              <a:rPr lang="en-US" sz="1200" dirty="0">
                <a:latin typeface="Arial"/>
                <a:cs typeface="Arial"/>
              </a:rPr>
              <a:t>Large move to the cloud / stronger security requirements</a:t>
            </a:r>
          </a:p>
          <a:p>
            <a:pPr marL="137160" indent="-137160">
              <a:lnSpc>
                <a:spcPct val="90000"/>
              </a:lnSpc>
              <a:spcBef>
                <a:spcPts val="900"/>
              </a:spcBef>
              <a:buFont typeface="Arial" pitchFamily="34" charset="0"/>
              <a:buChar char="•"/>
            </a:pPr>
            <a:r>
              <a:rPr lang="en-US" sz="1200" dirty="0">
                <a:latin typeface="Arial"/>
                <a:cs typeface="Arial"/>
              </a:rPr>
              <a:t>Realignment of datacenters and network to lower cost and support high performance solutions</a:t>
            </a:r>
          </a:p>
        </p:txBody>
      </p:sp>
      <p:pic>
        <p:nvPicPr>
          <p:cNvPr id="141" name="Picture 1" descr="SchoolwiresLogomd"/>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3923928" y="4869160"/>
            <a:ext cx="1296572" cy="283437"/>
          </a:xfrm>
          <a:prstGeom prst="rect">
            <a:avLst/>
          </a:prstGeom>
          <a:noFill/>
          <a:ln>
            <a:noFill/>
          </a:ln>
        </p:spPr>
      </p:pic>
      <p:pic>
        <p:nvPicPr>
          <p:cNvPr id="143" name="Image 34"/>
          <p:cNvPicPr>
            <a:picLocks noChangeAspect="1"/>
          </p:cNvPicPr>
          <p:nvPr/>
        </p:nvPicPr>
        <p:blipFill rotWithShape="1">
          <a:blip r:embed="rId6" cstate="print">
            <a:extLst>
              <a:ext uri="{28A0092B-C50C-407E-A947-70E740481C1C}">
                <a14:useLocalDpi xmlns:a14="http://schemas.microsoft.com/office/drawing/2010/main" val="0"/>
              </a:ext>
            </a:extLst>
          </a:blip>
          <a:srcRect b="31604"/>
          <a:stretch/>
        </p:blipFill>
        <p:spPr>
          <a:xfrm>
            <a:off x="4067944" y="4365104"/>
            <a:ext cx="1008112" cy="244105"/>
          </a:xfrm>
          <a:prstGeom prst="rect">
            <a:avLst/>
          </a:prstGeom>
        </p:spPr>
      </p:pic>
      <p:sp>
        <p:nvSpPr>
          <p:cNvPr id="39" name="TextBox 38"/>
          <p:cNvSpPr txBox="1"/>
          <p:nvPr/>
        </p:nvSpPr>
        <p:spPr>
          <a:xfrm>
            <a:off x="3419872" y="2924944"/>
            <a:ext cx="2376264" cy="1041824"/>
          </a:xfrm>
          <a:prstGeom prst="rect">
            <a:avLst/>
          </a:prstGeom>
          <a:noFill/>
        </p:spPr>
        <p:txBody>
          <a:bodyPr wrap="square" rtlCol="0">
            <a:spAutoFit/>
          </a:bodyPr>
          <a:lstStyle/>
          <a:p>
            <a:pPr marL="137160" indent="-137160">
              <a:lnSpc>
                <a:spcPct val="90000"/>
              </a:lnSpc>
              <a:spcBef>
                <a:spcPts val="900"/>
              </a:spcBef>
              <a:buFont typeface="Arial" pitchFamily="34" charset="0"/>
              <a:buChar char="•"/>
            </a:pPr>
            <a:r>
              <a:rPr lang="en-US" sz="1200" dirty="0">
                <a:latin typeface="Arial"/>
                <a:cs typeface="Arial"/>
              </a:rPr>
              <a:t>Redefinition of business process using software &amp; analytics</a:t>
            </a:r>
          </a:p>
          <a:p>
            <a:pPr marL="137160" indent="-137160">
              <a:lnSpc>
                <a:spcPct val="90000"/>
              </a:lnSpc>
              <a:spcBef>
                <a:spcPts val="900"/>
              </a:spcBef>
              <a:buFont typeface="Arial" pitchFamily="34" charset="0"/>
              <a:buChar char="•"/>
            </a:pPr>
            <a:r>
              <a:rPr lang="en-US" sz="1200" dirty="0">
                <a:latin typeface="Arial"/>
                <a:cs typeface="Arial"/>
              </a:rPr>
              <a:t>Domain knowledge is highly adaptable to analytics</a:t>
            </a:r>
          </a:p>
        </p:txBody>
      </p:sp>
      <p:pic>
        <p:nvPicPr>
          <p:cNvPr id="30" name="Picture 2" descr="C:\Users\Paul Vider\Desktop\Conversica.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44232" y="4887656"/>
            <a:ext cx="1012391" cy="275464"/>
          </a:xfrm>
          <a:prstGeom prst="rect">
            <a:avLst/>
          </a:prstGeom>
          <a:noFill/>
        </p:spPr>
      </p:pic>
      <p:pic>
        <p:nvPicPr>
          <p:cNvPr id="33" name="Picture 32" descr="Screen Shot 2015-12-08 at 11.54.11 A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4288" y="4221088"/>
            <a:ext cx="504056" cy="465009"/>
          </a:xfrm>
          <a:prstGeom prst="rect">
            <a:avLst/>
          </a:prstGeom>
        </p:spPr>
      </p:pic>
      <p:sp>
        <p:nvSpPr>
          <p:cNvPr id="11" name="TextBox 10"/>
          <p:cNvSpPr txBox="1"/>
          <p:nvPr/>
        </p:nvSpPr>
        <p:spPr>
          <a:xfrm>
            <a:off x="6192180" y="2924944"/>
            <a:ext cx="2331720" cy="875624"/>
          </a:xfrm>
          <a:prstGeom prst="rect">
            <a:avLst/>
          </a:prstGeom>
          <a:noFill/>
        </p:spPr>
        <p:txBody>
          <a:bodyPr wrap="square" rtlCol="0">
            <a:spAutoFit/>
          </a:bodyPr>
          <a:lstStyle/>
          <a:p>
            <a:pPr marL="137160" indent="-137160">
              <a:lnSpc>
                <a:spcPct val="90000"/>
              </a:lnSpc>
              <a:spcBef>
                <a:spcPts val="600"/>
              </a:spcBef>
              <a:buFont typeface="Arial" pitchFamily="34" charset="0"/>
              <a:buChar char="•"/>
            </a:pPr>
            <a:r>
              <a:rPr lang="en-US" sz="1200" dirty="0">
                <a:latin typeface="Arial"/>
                <a:cs typeface="Arial"/>
              </a:rPr>
              <a:t>Large revenue opportunity for targeted functional solutions</a:t>
            </a:r>
          </a:p>
          <a:p>
            <a:pPr marL="137160" indent="-137160">
              <a:lnSpc>
                <a:spcPct val="90000"/>
              </a:lnSpc>
              <a:spcBef>
                <a:spcPts val="900"/>
              </a:spcBef>
              <a:buFont typeface="Arial" pitchFamily="34" charset="0"/>
              <a:buChar char="•"/>
            </a:pPr>
            <a:r>
              <a:rPr lang="en-US" sz="1200" dirty="0">
                <a:latin typeface="Arial"/>
                <a:cs typeface="Arial"/>
              </a:rPr>
              <a:t>Large market cap technology companies driving ecosystem</a:t>
            </a:r>
          </a:p>
        </p:txBody>
      </p:sp>
      <p:sp>
        <p:nvSpPr>
          <p:cNvPr id="37" name="TextBox 36"/>
          <p:cNvSpPr txBox="1">
            <a:spLocks/>
          </p:cNvSpPr>
          <p:nvPr/>
        </p:nvSpPr>
        <p:spPr>
          <a:xfrm>
            <a:off x="3491880" y="1988839"/>
            <a:ext cx="2160240" cy="685800"/>
          </a:xfrm>
          <a:prstGeom prst="roundRect">
            <a:avLst>
              <a:gd name="adj" fmla="val 10322"/>
            </a:avLst>
          </a:prstGeom>
          <a:solidFill>
            <a:srgbClr val="3790CF"/>
          </a:solidFill>
          <a:ln>
            <a:noFill/>
          </a:ln>
          <a:effectLst>
            <a:innerShdw blurRad="63500" dist="50800" dir="13500000">
              <a:prstClr val="black">
                <a:alpha val="50000"/>
              </a:prstClr>
            </a:innerShdw>
          </a:effectLst>
        </p:spPr>
        <p:txBody>
          <a:bodyPr wrap="square" lIns="0" tIns="0" rIns="0" bIns="0" rtlCol="0" anchor="ctr">
            <a:noAutofit/>
          </a:bodyPr>
          <a:lstStyle/>
          <a:p>
            <a:pPr algn="ctr">
              <a:lnSpc>
                <a:spcPct val="90000"/>
              </a:lnSpc>
            </a:pPr>
            <a:r>
              <a:rPr lang="en-US" sz="1500" b="1" dirty="0">
                <a:solidFill>
                  <a:schemeClr val="bg1"/>
                </a:solidFill>
                <a:latin typeface="Arial"/>
                <a:cs typeface="Arial"/>
              </a:rPr>
              <a:t>Vertical SaaS/</a:t>
            </a:r>
            <a:br>
              <a:rPr lang="en-US" sz="1500" b="1" dirty="0">
                <a:solidFill>
                  <a:schemeClr val="bg1"/>
                </a:solidFill>
                <a:latin typeface="Arial"/>
                <a:cs typeface="Arial"/>
              </a:rPr>
            </a:br>
            <a:r>
              <a:rPr lang="en-US" sz="1500" b="1" dirty="0">
                <a:solidFill>
                  <a:schemeClr val="bg1"/>
                </a:solidFill>
                <a:latin typeface="Arial"/>
                <a:cs typeface="Arial"/>
              </a:rPr>
              <a:t>Services</a:t>
            </a:r>
          </a:p>
        </p:txBody>
      </p:sp>
      <p:sp>
        <p:nvSpPr>
          <p:cNvPr id="20" name="Rectangle 19"/>
          <p:cNvSpPr/>
          <p:nvPr/>
        </p:nvSpPr>
        <p:spPr>
          <a:xfrm>
            <a:off x="7668344" y="6381328"/>
            <a:ext cx="1368152"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2025162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9B1B6EFC-EF68-4728-BDB4-54AD8AE795D1}" type="slidenum">
              <a:rPr lang="en-GB" smtClean="0"/>
              <a:pPr/>
              <a:t>1</a:t>
            </a:fld>
            <a:endParaRPr lang="en-GB" dirty="0"/>
          </a:p>
        </p:txBody>
      </p:sp>
      <p:sp>
        <p:nvSpPr>
          <p:cNvPr id="8" name="Footer Placeholder 7"/>
          <p:cNvSpPr>
            <a:spLocks noGrp="1"/>
          </p:cNvSpPr>
          <p:nvPr>
            <p:ph type="ftr" sz="quarter" idx="11"/>
          </p:nvPr>
        </p:nvSpPr>
        <p:spPr/>
        <p:txBody>
          <a:bodyPr/>
          <a:lstStyle/>
          <a:p>
            <a:r>
              <a:rPr lang="en-GB" dirty="0"/>
              <a:t>Confidential</a:t>
            </a:r>
          </a:p>
        </p:txBody>
      </p:sp>
      <p:sp>
        <p:nvSpPr>
          <p:cNvPr id="14" name="Title 13"/>
          <p:cNvSpPr>
            <a:spLocks noGrp="1"/>
          </p:cNvSpPr>
          <p:nvPr>
            <p:ph type="ctrTitle"/>
          </p:nvPr>
        </p:nvSpPr>
        <p:spPr/>
        <p:txBody>
          <a:bodyPr/>
          <a:lstStyle/>
          <a:p>
            <a:r>
              <a:rPr lang="en-US" dirty="0"/>
              <a:t>Agenda</a:t>
            </a:r>
          </a:p>
        </p:txBody>
      </p:sp>
      <p:sp>
        <p:nvSpPr>
          <p:cNvPr id="7" name="Content Placeholder 6"/>
          <p:cNvSpPr>
            <a:spLocks noGrp="1"/>
          </p:cNvSpPr>
          <p:nvPr>
            <p:ph sz="quarter" idx="13"/>
          </p:nvPr>
        </p:nvSpPr>
        <p:spPr/>
        <p:txBody>
          <a:bodyPr/>
          <a:lstStyle/>
          <a:p>
            <a:r>
              <a:rPr lang="en-US" dirty="0"/>
              <a:t>Executive Summary</a:t>
            </a:r>
          </a:p>
          <a:p>
            <a:r>
              <a:rPr lang="en-US" dirty="0"/>
              <a:t>Differentiated Model</a:t>
            </a:r>
          </a:p>
          <a:p>
            <a:pPr lvl="2"/>
            <a:r>
              <a:rPr lang="en-US" dirty="0">
                <a:solidFill>
                  <a:srgbClr val="292929"/>
                </a:solidFill>
              </a:rPr>
              <a:t>Team and Advisory Board</a:t>
            </a:r>
          </a:p>
          <a:p>
            <a:pPr lvl="2"/>
            <a:r>
              <a:rPr lang="en-US" dirty="0"/>
              <a:t>Target Profile</a:t>
            </a:r>
          </a:p>
          <a:p>
            <a:pPr lvl="2"/>
            <a:r>
              <a:rPr lang="en-US" dirty="0">
                <a:solidFill>
                  <a:srgbClr val="292929"/>
                </a:solidFill>
              </a:rPr>
              <a:t>Proprietary Company and Executive Sourcing</a:t>
            </a:r>
          </a:p>
          <a:p>
            <a:pPr lvl="2"/>
            <a:r>
              <a:rPr lang="en-US" dirty="0"/>
              <a:t>Operational Focus</a:t>
            </a:r>
          </a:p>
          <a:p>
            <a:r>
              <a:rPr lang="en-US" dirty="0"/>
              <a:t>Track Record</a:t>
            </a:r>
          </a:p>
          <a:p>
            <a:r>
              <a:rPr lang="en-US" dirty="0"/>
              <a:t>Summary of Terms</a:t>
            </a:r>
          </a:p>
          <a:p>
            <a:r>
              <a:rPr lang="en-US" dirty="0"/>
              <a:t>Appendix</a:t>
            </a:r>
          </a:p>
          <a:p>
            <a:pPr marL="0" indent="0">
              <a:buNone/>
            </a:pPr>
            <a:endParaRPr lang="en-US" dirty="0"/>
          </a:p>
        </p:txBody>
      </p:sp>
      <p:sp>
        <p:nvSpPr>
          <p:cNvPr id="9" name="Rectangle 8"/>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3621259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9B1B6EFC-EF68-4728-BDB4-54AD8AE795D1}" type="slidenum">
              <a:rPr lang="en-GB" smtClean="0"/>
              <a:pPr/>
              <a:t>19</a:t>
            </a:fld>
            <a:endParaRPr lang="en-GB" dirty="0"/>
          </a:p>
        </p:txBody>
      </p:sp>
      <p:sp>
        <p:nvSpPr>
          <p:cNvPr id="5" name="Footer Placeholder 4"/>
          <p:cNvSpPr>
            <a:spLocks noGrp="1"/>
          </p:cNvSpPr>
          <p:nvPr>
            <p:ph type="ftr" sz="quarter" idx="15"/>
          </p:nvPr>
        </p:nvSpPr>
        <p:spPr/>
        <p:txBody>
          <a:bodyPr/>
          <a:lstStyle/>
          <a:p>
            <a:r>
              <a:rPr lang="en-GB" dirty="0"/>
              <a:t>Confidential</a:t>
            </a:r>
          </a:p>
        </p:txBody>
      </p:sp>
      <p:sp>
        <p:nvSpPr>
          <p:cNvPr id="6" name="Rectangle 2"/>
          <p:cNvSpPr>
            <a:spLocks noGrp="1" noChangeArrowheads="1"/>
          </p:cNvSpPr>
          <p:nvPr>
            <p:ph type="title"/>
          </p:nvPr>
        </p:nvSpPr>
        <p:spPr/>
        <p:txBody>
          <a:bodyPr/>
          <a:lstStyle/>
          <a:p>
            <a:r>
              <a:rPr lang="en-US" dirty="0"/>
              <a:t>Proprietary Company </a:t>
            </a:r>
            <a:br>
              <a:rPr lang="en-US" dirty="0"/>
            </a:br>
            <a:r>
              <a:rPr lang="en-US" dirty="0"/>
              <a:t>and Executive Sourcing</a:t>
            </a:r>
          </a:p>
        </p:txBody>
      </p:sp>
      <p:sp>
        <p:nvSpPr>
          <p:cNvPr id="3" name="Content Placeholder 2"/>
          <p:cNvSpPr>
            <a:spLocks noGrp="1"/>
          </p:cNvSpPr>
          <p:nvPr>
            <p:ph type="body" idx="16"/>
          </p:nvPr>
        </p:nvSpPr>
        <p:spPr>
          <a:prstGeom prst="rect">
            <a:avLst/>
          </a:prstGeom>
        </p:spPr>
        <p:txBody>
          <a:bodyPr>
            <a:normAutofit/>
          </a:bodyPr>
          <a:lstStyle/>
          <a:p>
            <a:r>
              <a:rPr lang="en-US" sz="1800" b="1" dirty="0"/>
              <a:t>Investment Prospect</a:t>
            </a:r>
            <a:r>
              <a:rPr lang="en-US" sz="1800" dirty="0"/>
              <a:t>:</a:t>
            </a:r>
          </a:p>
          <a:p>
            <a:pPr lvl="1">
              <a:spcBef>
                <a:spcPts val="600"/>
              </a:spcBef>
            </a:pPr>
            <a:r>
              <a:rPr lang="en-US" sz="1600" dirty="0"/>
              <a:t>Custom built algorithms developed over 7 years</a:t>
            </a:r>
          </a:p>
          <a:p>
            <a:pPr lvl="1">
              <a:spcBef>
                <a:spcPts val="600"/>
              </a:spcBef>
            </a:pPr>
            <a:r>
              <a:rPr lang="en-US" sz="1600" dirty="0"/>
              <a:t>Screen 100K companies every 8 weeks</a:t>
            </a:r>
          </a:p>
          <a:p>
            <a:pPr lvl="1">
              <a:spcBef>
                <a:spcPts val="600"/>
              </a:spcBef>
            </a:pPr>
            <a:r>
              <a:rPr lang="en-US" sz="1600" dirty="0"/>
              <a:t>Revenue size, revenue growth, funding, social connections, </a:t>
            </a:r>
            <a:br>
              <a:rPr lang="en-US" sz="1600" dirty="0"/>
            </a:br>
            <a:r>
              <a:rPr lang="en-US" sz="1600" dirty="0"/>
              <a:t>and themes</a:t>
            </a:r>
          </a:p>
          <a:p>
            <a:pPr lvl="1">
              <a:spcBef>
                <a:spcPts val="600"/>
              </a:spcBef>
            </a:pPr>
            <a:r>
              <a:rPr lang="en-US" sz="1600" dirty="0"/>
              <a:t>Senior level outreach to prospects through social network contacts</a:t>
            </a:r>
          </a:p>
          <a:p>
            <a:pPr lvl="1">
              <a:spcBef>
                <a:spcPts val="600"/>
              </a:spcBef>
            </a:pPr>
            <a:r>
              <a:rPr lang="en-US" sz="1600" dirty="0"/>
              <a:t>Sourcing efficiencies in team size and processing time</a:t>
            </a:r>
          </a:p>
          <a:p>
            <a:pPr>
              <a:spcBef>
                <a:spcPts val="1500"/>
              </a:spcBef>
            </a:pPr>
            <a:r>
              <a:rPr lang="en-US" sz="1800" b="1" dirty="0"/>
              <a:t>Executive Identification</a:t>
            </a:r>
            <a:r>
              <a:rPr lang="en-US" sz="1800" dirty="0"/>
              <a:t>:</a:t>
            </a:r>
          </a:p>
          <a:p>
            <a:pPr lvl="1">
              <a:spcBef>
                <a:spcPts val="600"/>
              </a:spcBef>
            </a:pPr>
            <a:r>
              <a:rPr lang="en-US" sz="1600" dirty="0"/>
              <a:t>KP Growth’s executive advisory board</a:t>
            </a:r>
          </a:p>
          <a:p>
            <a:pPr lvl="1">
              <a:spcBef>
                <a:spcPts val="600"/>
              </a:spcBef>
            </a:pPr>
            <a:r>
              <a:rPr lang="en-US" sz="1600" dirty="0"/>
              <a:t>Screen 15 years of M&amp;A history</a:t>
            </a:r>
          </a:p>
          <a:p>
            <a:pPr lvl="1">
              <a:spcBef>
                <a:spcPts val="600"/>
              </a:spcBef>
            </a:pPr>
            <a:r>
              <a:rPr lang="en-US" sz="1600" dirty="0"/>
              <a:t>High value, capital-efficient exits, geography, market segment</a:t>
            </a:r>
          </a:p>
          <a:p>
            <a:pPr lvl="1">
              <a:spcBef>
                <a:spcPts val="600"/>
              </a:spcBef>
            </a:pPr>
            <a:r>
              <a:rPr lang="en-US" sz="1600" dirty="0"/>
              <a:t>Establish connections early with deal pipeline</a:t>
            </a:r>
          </a:p>
          <a:p>
            <a:pPr lvl="1">
              <a:spcBef>
                <a:spcPts val="600"/>
              </a:spcBef>
            </a:pPr>
            <a:r>
              <a:rPr lang="en-US" sz="1600" dirty="0"/>
              <a:t>Differentiates KP Growth in competitive processes</a:t>
            </a:r>
          </a:p>
        </p:txBody>
      </p:sp>
      <p:sp>
        <p:nvSpPr>
          <p:cNvPr id="7" name="Rectangle 6"/>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3735923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9B1B6EFC-EF68-4728-BDB4-54AD8AE795D1}" type="slidenum">
              <a:rPr lang="en-GB" smtClean="0"/>
              <a:pPr/>
              <a:t>20</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4" name="Title 3"/>
          <p:cNvSpPr>
            <a:spLocks noGrp="1"/>
          </p:cNvSpPr>
          <p:nvPr>
            <p:ph type="title"/>
          </p:nvPr>
        </p:nvSpPr>
        <p:spPr/>
        <p:txBody>
          <a:bodyPr/>
          <a:lstStyle/>
          <a:p>
            <a:r>
              <a:rPr lang="en-US" dirty="0"/>
              <a:t>Identification and Prospect Development</a:t>
            </a:r>
          </a:p>
        </p:txBody>
      </p:sp>
      <p:sp>
        <p:nvSpPr>
          <p:cNvPr id="6" name="Rectangle 5"/>
          <p:cNvSpPr/>
          <p:nvPr/>
        </p:nvSpPr>
        <p:spPr>
          <a:xfrm>
            <a:off x="3923928" y="1412776"/>
            <a:ext cx="4896544" cy="4392488"/>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Chart 7"/>
          <p:cNvGraphicFramePr/>
          <p:nvPr>
            <p:extLst>
              <p:ext uri="{D42A27DB-BD31-4B8C-83A1-F6EECF244321}">
                <p14:modId xmlns:p14="http://schemas.microsoft.com/office/powerpoint/2010/main" val="668051705"/>
              </p:ext>
            </p:extLst>
          </p:nvPr>
        </p:nvGraphicFramePr>
        <p:xfrm>
          <a:off x="4283968" y="1484784"/>
          <a:ext cx="4536504" cy="39919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2"/>
          <p:cNvSpPr>
            <a:spLocks noGrp="1"/>
          </p:cNvSpPr>
          <p:nvPr>
            <p:ph type="body" idx="16"/>
          </p:nvPr>
        </p:nvSpPr>
        <p:spPr>
          <a:xfrm>
            <a:off x="971600" y="1268760"/>
            <a:ext cx="3168352" cy="4968552"/>
          </a:xfrm>
        </p:spPr>
        <p:txBody>
          <a:bodyPr>
            <a:normAutofit fontScale="77500" lnSpcReduction="20000"/>
          </a:bodyPr>
          <a:lstStyle/>
          <a:p>
            <a:pPr marL="0" lvl="0" indent="0">
              <a:spcAft>
                <a:spcPts val="600"/>
              </a:spcAft>
              <a:buNone/>
            </a:pPr>
            <a:r>
              <a:rPr lang="en-GB" sz="3400" b="1" kern="0" dirty="0">
                <a:solidFill>
                  <a:srgbClr val="A1A8AD"/>
                </a:solidFill>
              </a:rPr>
              <a:t>Vectors</a:t>
            </a:r>
          </a:p>
          <a:p>
            <a:pPr marL="228600" indent="-228600">
              <a:lnSpc>
                <a:spcPct val="115000"/>
              </a:lnSpc>
              <a:spcBef>
                <a:spcPts val="0"/>
              </a:spcBef>
              <a:spcAft>
                <a:spcPts val="800"/>
              </a:spcAft>
            </a:pPr>
            <a:r>
              <a:rPr lang="en-US" sz="2700" dirty="0"/>
              <a:t>Revenue Size</a:t>
            </a:r>
          </a:p>
          <a:p>
            <a:pPr marL="228600" indent="-228600">
              <a:lnSpc>
                <a:spcPct val="115000"/>
              </a:lnSpc>
              <a:spcBef>
                <a:spcPts val="0"/>
              </a:spcBef>
              <a:spcAft>
                <a:spcPts val="800"/>
              </a:spcAft>
            </a:pPr>
            <a:r>
              <a:rPr lang="en-US" sz="2700" dirty="0"/>
              <a:t>Growth Rate</a:t>
            </a:r>
          </a:p>
          <a:p>
            <a:pPr marL="228600" indent="-228600">
              <a:lnSpc>
                <a:spcPct val="115000"/>
              </a:lnSpc>
              <a:spcBef>
                <a:spcPts val="0"/>
              </a:spcBef>
              <a:spcAft>
                <a:spcPts val="800"/>
              </a:spcAft>
            </a:pPr>
            <a:r>
              <a:rPr lang="en-US" sz="2700" dirty="0"/>
              <a:t>Market Segment</a:t>
            </a:r>
          </a:p>
          <a:p>
            <a:pPr marL="228600" indent="-228600">
              <a:lnSpc>
                <a:spcPct val="115000"/>
              </a:lnSpc>
              <a:spcBef>
                <a:spcPts val="0"/>
              </a:spcBef>
              <a:spcAft>
                <a:spcPts val="800"/>
              </a:spcAft>
            </a:pPr>
            <a:r>
              <a:rPr lang="en-US" sz="2700" dirty="0"/>
              <a:t>Capital Raised</a:t>
            </a:r>
          </a:p>
          <a:p>
            <a:pPr marL="228600" indent="-228600">
              <a:lnSpc>
                <a:spcPct val="115000"/>
              </a:lnSpc>
              <a:spcBef>
                <a:spcPts val="0"/>
              </a:spcBef>
              <a:spcAft>
                <a:spcPts val="800"/>
              </a:spcAft>
            </a:pPr>
            <a:r>
              <a:rPr lang="en-US" sz="2700" dirty="0"/>
              <a:t>Company Status</a:t>
            </a:r>
          </a:p>
          <a:p>
            <a:pPr marL="0" lvl="0" indent="0">
              <a:spcAft>
                <a:spcPts val="600"/>
              </a:spcAft>
              <a:buNone/>
            </a:pPr>
            <a:r>
              <a:rPr lang="en-GB" sz="3400" b="1" kern="0" dirty="0">
                <a:solidFill>
                  <a:srgbClr val="A1A8AD"/>
                </a:solidFill>
              </a:rPr>
              <a:t>Engagement</a:t>
            </a:r>
          </a:p>
          <a:p>
            <a:pPr marL="228600" indent="-228600">
              <a:lnSpc>
                <a:spcPct val="115000"/>
              </a:lnSpc>
              <a:spcBef>
                <a:spcPts val="0"/>
              </a:spcBef>
              <a:spcAft>
                <a:spcPts val="800"/>
              </a:spcAft>
            </a:pPr>
            <a:r>
              <a:rPr lang="en-US" sz="2700" dirty="0"/>
              <a:t>Network introductions</a:t>
            </a:r>
          </a:p>
          <a:p>
            <a:pPr marL="228600" indent="-228600">
              <a:lnSpc>
                <a:spcPct val="115000"/>
              </a:lnSpc>
              <a:spcBef>
                <a:spcPts val="0"/>
              </a:spcBef>
              <a:spcAft>
                <a:spcPts val="800"/>
              </a:spcAft>
            </a:pPr>
            <a:r>
              <a:rPr lang="en-US" sz="2700" dirty="0"/>
              <a:t>Dinner Series</a:t>
            </a:r>
          </a:p>
          <a:p>
            <a:pPr marL="228600" indent="-228600">
              <a:lnSpc>
                <a:spcPct val="115000"/>
              </a:lnSpc>
              <a:spcBef>
                <a:spcPts val="0"/>
              </a:spcBef>
              <a:spcAft>
                <a:spcPts val="800"/>
              </a:spcAft>
            </a:pPr>
            <a:r>
              <a:rPr lang="en-US" sz="2700" dirty="0"/>
              <a:t>Frequent Marketing Outreaches</a:t>
            </a:r>
          </a:p>
          <a:p>
            <a:pPr marL="228600" indent="-228600">
              <a:lnSpc>
                <a:spcPct val="115000"/>
              </a:lnSpc>
              <a:spcBef>
                <a:spcPts val="0"/>
              </a:spcBef>
              <a:spcAft>
                <a:spcPts val="800"/>
              </a:spcAft>
            </a:pPr>
            <a:r>
              <a:rPr lang="en-US" sz="2700" dirty="0"/>
              <a:t>Executive Connections</a:t>
            </a:r>
          </a:p>
          <a:p>
            <a:pPr marL="228600" indent="-228600">
              <a:lnSpc>
                <a:spcPct val="115000"/>
              </a:lnSpc>
              <a:spcBef>
                <a:spcPts val="0"/>
              </a:spcBef>
              <a:spcAft>
                <a:spcPts val="800"/>
              </a:spcAft>
            </a:pPr>
            <a:endParaRPr lang="en-US" sz="2700" dirty="0"/>
          </a:p>
          <a:p>
            <a:pPr marL="228600" indent="-228600">
              <a:lnSpc>
                <a:spcPct val="115000"/>
              </a:lnSpc>
              <a:spcBef>
                <a:spcPts val="0"/>
              </a:spcBef>
              <a:spcAft>
                <a:spcPts val="800"/>
              </a:spcAft>
            </a:pPr>
            <a:endParaRPr lang="en-US" sz="2700" dirty="0">
              <a:solidFill>
                <a:srgbClr val="032A56"/>
              </a:solidFill>
            </a:endParaRPr>
          </a:p>
        </p:txBody>
      </p:sp>
      <p:sp>
        <p:nvSpPr>
          <p:cNvPr id="15" name="Rounded Rectangular Callout 14"/>
          <p:cNvSpPr/>
          <p:nvPr/>
        </p:nvSpPr>
        <p:spPr>
          <a:xfrm>
            <a:off x="6012160" y="2204864"/>
            <a:ext cx="1512168" cy="1008112"/>
          </a:xfrm>
          <a:prstGeom prst="wedgeRoundRectCallout">
            <a:avLst>
              <a:gd name="adj1" fmla="val -61944"/>
              <a:gd name="adj2" fmla="val 807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Need to mine large universe frequently</a:t>
            </a:r>
          </a:p>
        </p:txBody>
      </p:sp>
      <p:sp>
        <p:nvSpPr>
          <p:cNvPr id="16" name="Rounded Rectangular Callout 15"/>
          <p:cNvSpPr/>
          <p:nvPr/>
        </p:nvSpPr>
        <p:spPr>
          <a:xfrm>
            <a:off x="6516216" y="3356992"/>
            <a:ext cx="1512168" cy="1008112"/>
          </a:xfrm>
          <a:prstGeom prst="wedgeRoundRectCallout">
            <a:avLst>
              <a:gd name="adj1" fmla="val -70678"/>
              <a:gd name="adj2" fmla="val 8074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Develop relationships before reach target size</a:t>
            </a:r>
          </a:p>
        </p:txBody>
      </p:sp>
      <p:sp>
        <p:nvSpPr>
          <p:cNvPr id="17" name="Striped Right Arrow 16"/>
          <p:cNvSpPr/>
          <p:nvPr/>
        </p:nvSpPr>
        <p:spPr>
          <a:xfrm>
            <a:off x="5940152" y="4725144"/>
            <a:ext cx="360040" cy="196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3375038" y="3203459"/>
            <a:ext cx="1611138" cy="369332"/>
          </a:xfrm>
          <a:prstGeom prst="rect">
            <a:avLst/>
          </a:prstGeom>
          <a:noFill/>
        </p:spPr>
        <p:txBody>
          <a:bodyPr wrap="none" rtlCol="0">
            <a:spAutoFit/>
          </a:bodyPr>
          <a:lstStyle/>
          <a:p>
            <a:r>
              <a:rPr lang="en-US" dirty="0"/>
              <a:t># of companies</a:t>
            </a:r>
          </a:p>
        </p:txBody>
      </p:sp>
      <p:sp>
        <p:nvSpPr>
          <p:cNvPr id="20" name="TextBox 19"/>
          <p:cNvSpPr txBox="1"/>
          <p:nvPr/>
        </p:nvSpPr>
        <p:spPr>
          <a:xfrm>
            <a:off x="6250124" y="5445224"/>
            <a:ext cx="1634244" cy="369332"/>
          </a:xfrm>
          <a:prstGeom prst="rect">
            <a:avLst/>
          </a:prstGeom>
          <a:noFill/>
        </p:spPr>
        <p:txBody>
          <a:bodyPr wrap="none" rtlCol="0">
            <a:spAutoFit/>
          </a:bodyPr>
          <a:lstStyle/>
          <a:p>
            <a:r>
              <a:rPr lang="en-US" dirty="0"/>
              <a:t>Revenue Range</a:t>
            </a:r>
          </a:p>
        </p:txBody>
      </p:sp>
      <p:sp>
        <p:nvSpPr>
          <p:cNvPr id="21" name="Rectangle 20"/>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5" name="TextBox 4"/>
          <p:cNvSpPr txBox="1"/>
          <p:nvPr/>
        </p:nvSpPr>
        <p:spPr>
          <a:xfrm>
            <a:off x="4211960" y="5949280"/>
            <a:ext cx="2600917" cy="276999"/>
          </a:xfrm>
          <a:prstGeom prst="rect">
            <a:avLst/>
          </a:prstGeom>
          <a:noFill/>
        </p:spPr>
        <p:txBody>
          <a:bodyPr wrap="none" rtlCol="0">
            <a:spAutoFit/>
          </a:bodyPr>
          <a:lstStyle/>
          <a:p>
            <a:r>
              <a:rPr lang="en-US" sz="1200" i="1" dirty="0"/>
              <a:t>KP Growth Proprietary Database 2016</a:t>
            </a:r>
          </a:p>
        </p:txBody>
      </p:sp>
    </p:spTree>
    <p:extLst>
      <p:ext uri="{BB962C8B-B14F-4D97-AF65-F5344CB8AC3E}">
        <p14:creationId xmlns:p14="http://schemas.microsoft.com/office/powerpoint/2010/main" val="2047015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9B1B6EFC-EF68-4728-BDB4-54AD8AE795D1}" type="slidenum">
              <a:rPr lang="en-GB" smtClean="0"/>
              <a:pPr/>
              <a:t>21</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4" name="Title 3"/>
          <p:cNvSpPr>
            <a:spLocks noGrp="1"/>
          </p:cNvSpPr>
          <p:nvPr>
            <p:ph type="title"/>
          </p:nvPr>
        </p:nvSpPr>
        <p:spPr/>
        <p:txBody>
          <a:bodyPr/>
          <a:lstStyle/>
          <a:p>
            <a:r>
              <a:rPr lang="en-US" dirty="0"/>
              <a:t>Top 1000 Prospects by Theme / Growth Rate </a:t>
            </a:r>
          </a:p>
        </p:txBody>
      </p:sp>
      <p:sp>
        <p:nvSpPr>
          <p:cNvPr id="6" name="Rectangle 5"/>
          <p:cNvSpPr/>
          <p:nvPr/>
        </p:nvSpPr>
        <p:spPr>
          <a:xfrm>
            <a:off x="899592" y="1484784"/>
            <a:ext cx="7488832" cy="4536504"/>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67042690"/>
              </p:ext>
            </p:extLst>
          </p:nvPr>
        </p:nvGraphicFramePr>
        <p:xfrm>
          <a:off x="1043609" y="1628800"/>
          <a:ext cx="7200799" cy="4348480"/>
        </p:xfrm>
        <a:graphic>
          <a:graphicData uri="http://schemas.openxmlformats.org/drawingml/2006/table">
            <a:tbl>
              <a:tblPr/>
              <a:tblGrid>
                <a:gridCol w="280831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296143">
                  <a:extLst>
                    <a:ext uri="{9D8B030D-6E8A-4147-A177-3AD203B41FA5}">
                      <a16:colId xmlns:a16="http://schemas.microsoft.com/office/drawing/2014/main" val="20003"/>
                    </a:ext>
                  </a:extLst>
                </a:gridCol>
              </a:tblGrid>
              <a:tr h="190500">
                <a:tc>
                  <a:txBody>
                    <a:bodyPr/>
                    <a:lstStyle/>
                    <a:p>
                      <a:pPr algn="l" fontAlgn="b"/>
                      <a:r>
                        <a:rPr lang="en-US" sz="1600" b="0" i="0" u="none" strike="noStrike" dirty="0">
                          <a:solidFill>
                            <a:srgbClr val="FFFFFF"/>
                          </a:solidFill>
                          <a:effectLst/>
                          <a:latin typeface="Calibri"/>
                        </a:rPr>
                        <a:t> Theme</a:t>
                      </a:r>
                    </a:p>
                  </a:txBody>
                  <a:tcPr marL="12700" marR="12700" marT="12700" marB="0" anchor="b">
                    <a:lnL>
                      <a:noFill/>
                    </a:lnL>
                    <a:lnR>
                      <a:noFill/>
                    </a:lnR>
                    <a:lnT w="6350" cap="flat" cmpd="sng" algn="ctr">
                      <a:solidFill>
                        <a:srgbClr val="76933C"/>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chemeClr val="accent6">
                        <a:lumMod val="75000"/>
                        <a:lumOff val="25000"/>
                      </a:schemeClr>
                    </a:solidFill>
                  </a:tcPr>
                </a:tc>
                <a:tc>
                  <a:txBody>
                    <a:bodyPr/>
                    <a:lstStyle/>
                    <a:p>
                      <a:pPr algn="r" fontAlgn="b"/>
                      <a:r>
                        <a:rPr lang="en-US" sz="1600" b="0" i="0" u="none" strike="noStrike" dirty="0">
                          <a:solidFill>
                            <a:srgbClr val="FFFFFF"/>
                          </a:solidFill>
                          <a:effectLst/>
                          <a:latin typeface="Calibri"/>
                        </a:rPr>
                        <a:t>Revenue Estimate 15’</a:t>
                      </a:r>
                    </a:p>
                  </a:txBody>
                  <a:tcPr marL="12700" marR="12700" marT="12700" marB="0" anchor="b">
                    <a:lnL>
                      <a:noFill/>
                    </a:lnL>
                    <a:lnR>
                      <a:noFill/>
                    </a:lnR>
                    <a:lnT w="6350" cap="flat" cmpd="sng" algn="ctr">
                      <a:solidFill>
                        <a:srgbClr val="76933C"/>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chemeClr val="accent6">
                        <a:lumMod val="75000"/>
                        <a:lumOff val="25000"/>
                      </a:schemeClr>
                    </a:solidFill>
                  </a:tcPr>
                </a:tc>
                <a:tc>
                  <a:txBody>
                    <a:bodyPr/>
                    <a:lstStyle/>
                    <a:p>
                      <a:pPr algn="r" fontAlgn="b"/>
                      <a:r>
                        <a:rPr lang="en-US" sz="1600" b="0" i="0" u="none" strike="noStrike" dirty="0">
                          <a:solidFill>
                            <a:srgbClr val="FFFFFF"/>
                          </a:solidFill>
                          <a:effectLst/>
                          <a:latin typeface="Calibri"/>
                        </a:rPr>
                        <a:t>Average Growth 15’</a:t>
                      </a:r>
                    </a:p>
                  </a:txBody>
                  <a:tcPr marL="12700" marR="12700" marT="12700" marB="0" anchor="b">
                    <a:lnL>
                      <a:noFill/>
                    </a:lnL>
                    <a:lnR>
                      <a:noFill/>
                    </a:lnR>
                    <a:lnT w="6350" cap="flat" cmpd="sng" algn="ctr">
                      <a:solidFill>
                        <a:srgbClr val="76933C"/>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chemeClr val="accent6">
                        <a:lumMod val="75000"/>
                        <a:lumOff val="25000"/>
                      </a:schemeClr>
                    </a:solidFill>
                  </a:tcPr>
                </a:tc>
                <a:tc>
                  <a:txBody>
                    <a:bodyPr/>
                    <a:lstStyle/>
                    <a:p>
                      <a:pPr algn="r" fontAlgn="b"/>
                      <a:r>
                        <a:rPr lang="en-US" sz="1600" b="0" i="0" u="none" strike="noStrike" dirty="0">
                          <a:solidFill>
                            <a:srgbClr val="FFFFFF"/>
                          </a:solidFill>
                          <a:effectLst/>
                          <a:latin typeface="Calibri"/>
                        </a:rPr>
                        <a:t>% of Top</a:t>
                      </a:r>
                      <a:r>
                        <a:rPr lang="en-US" sz="1600" b="0" i="0" u="none" strike="noStrike" baseline="0" dirty="0">
                          <a:solidFill>
                            <a:srgbClr val="FFFFFF"/>
                          </a:solidFill>
                          <a:effectLst/>
                          <a:latin typeface="Calibri"/>
                        </a:rPr>
                        <a:t> Prospects</a:t>
                      </a:r>
                      <a:endParaRPr lang="en-US" sz="1600" b="0" i="0" u="none" strike="noStrike" dirty="0">
                        <a:solidFill>
                          <a:srgbClr val="FFFFFF"/>
                        </a:solidFill>
                        <a:effectLst/>
                        <a:latin typeface="Calibri"/>
                      </a:endParaRPr>
                    </a:p>
                  </a:txBody>
                  <a:tcPr marL="12700" marR="12700" marT="12700" marB="0" anchor="b">
                    <a:lnL>
                      <a:noFill/>
                    </a:lnL>
                    <a:lnR>
                      <a:noFill/>
                    </a:lnR>
                    <a:lnT w="6350" cap="flat" cmpd="sng" algn="ctr">
                      <a:solidFill>
                        <a:srgbClr val="76933C"/>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chemeClr val="accent6">
                        <a:lumMod val="75000"/>
                        <a:lumOff val="25000"/>
                      </a:schemeClr>
                    </a:solidFill>
                  </a:tcPr>
                </a:tc>
                <a:extLst>
                  <a:ext uri="{0D108BD9-81ED-4DB2-BD59-A6C34878D82A}">
                    <a16:rowId xmlns:a16="http://schemas.microsoft.com/office/drawing/2014/main" val="10000"/>
                  </a:ext>
                </a:extLst>
              </a:tr>
              <a:tr h="190500">
                <a:tc>
                  <a:txBody>
                    <a:bodyPr/>
                    <a:lstStyle/>
                    <a:p>
                      <a:pPr algn="l" fontAlgn="b"/>
                      <a:r>
                        <a:rPr lang="en-US" sz="1600" b="0" i="0" u="none" strike="noStrike" dirty="0">
                          <a:solidFill>
                            <a:srgbClr val="000000"/>
                          </a:solidFill>
                          <a:effectLst/>
                          <a:latin typeface="Calibri"/>
                        </a:rPr>
                        <a:t>Security</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145%</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l" fontAlgn="b"/>
                      <a:r>
                        <a:rPr lang="en-US" sz="1600" b="0" i="0" u="none" strike="noStrike" dirty="0">
                          <a:solidFill>
                            <a:srgbClr val="000000"/>
                          </a:solidFill>
                          <a:effectLst/>
                          <a:latin typeface="Calibri"/>
                        </a:rPr>
                        <a:t>Healthcare</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7.0</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77%</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n-US" sz="1600" b="0" i="0" u="none" strike="noStrike" dirty="0">
                          <a:solidFill>
                            <a:srgbClr val="000000"/>
                          </a:solidFill>
                          <a:effectLst/>
                          <a:latin typeface="Calibri"/>
                        </a:rPr>
                        <a:t>Mobile</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5.7</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n-US" sz="1600" b="0" i="0" u="none" strike="noStrike" dirty="0">
                          <a:solidFill>
                            <a:srgbClr val="000000"/>
                          </a:solidFill>
                          <a:effectLst/>
                          <a:latin typeface="Calibri"/>
                        </a:rPr>
                        <a:t>Other</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6.1</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69%</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n-US" sz="1600" b="0" i="0" u="none" strike="noStrike" dirty="0">
                          <a:solidFill>
                            <a:srgbClr val="000000"/>
                          </a:solidFill>
                          <a:effectLst/>
                          <a:latin typeface="Calibri"/>
                        </a:rPr>
                        <a:t>E-commerce</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5.8</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65%</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n-US" sz="1600" b="0" i="0" u="none" strike="noStrike" dirty="0">
                          <a:solidFill>
                            <a:srgbClr val="000000"/>
                          </a:solidFill>
                          <a:effectLst/>
                          <a:latin typeface="Calibri"/>
                        </a:rPr>
                        <a:t>Consumer</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4.9</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n-US" sz="1600" b="0" i="0" u="none" strike="noStrike" dirty="0">
                          <a:solidFill>
                            <a:srgbClr val="000000"/>
                          </a:solidFill>
                          <a:effectLst/>
                          <a:latin typeface="Calibri"/>
                        </a:rPr>
                        <a:t>Education</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59%</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n-US" sz="1600" b="0" i="0" u="none" strike="noStrike" dirty="0">
                          <a:solidFill>
                            <a:srgbClr val="000000"/>
                          </a:solidFill>
                          <a:effectLst/>
                          <a:latin typeface="Calibri"/>
                        </a:rPr>
                        <a:t>Cloud and System Software</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7.2</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59%</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n-US" sz="1600" b="0" i="0" u="none" strike="noStrike" dirty="0" err="1">
                          <a:solidFill>
                            <a:srgbClr val="000000"/>
                          </a:solidFill>
                          <a:effectLst/>
                          <a:latin typeface="Calibri"/>
                        </a:rPr>
                        <a:t>Adtech</a:t>
                      </a:r>
                      <a:endParaRPr lang="en-US" sz="1600" b="0" i="0" u="none" strike="noStrike" dirty="0">
                        <a:solidFill>
                          <a:srgbClr val="000000"/>
                        </a:solidFill>
                        <a:effectLst/>
                        <a:latin typeface="Calibri"/>
                      </a:endParaRP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9.6</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58%</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b"/>
                      <a:r>
                        <a:rPr lang="en-US" sz="1600" b="0" i="0" u="none" strike="noStrike" dirty="0">
                          <a:solidFill>
                            <a:srgbClr val="000000"/>
                          </a:solidFill>
                          <a:effectLst/>
                          <a:latin typeface="Calibri"/>
                        </a:rPr>
                        <a:t>Software</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5.9</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57%</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28%</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b"/>
                      <a:r>
                        <a:rPr lang="en-US" sz="1600" b="0" i="0" u="none" strike="noStrike" dirty="0">
                          <a:solidFill>
                            <a:srgbClr val="000000"/>
                          </a:solidFill>
                          <a:effectLst/>
                          <a:latin typeface="Calibri"/>
                        </a:rPr>
                        <a:t>Data Analytics</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5.4</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56%</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15%</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b"/>
                      <a:r>
                        <a:rPr lang="en-US" sz="1600" b="0" i="0" u="none" strike="noStrike" dirty="0">
                          <a:solidFill>
                            <a:srgbClr val="000000"/>
                          </a:solidFill>
                          <a:effectLst/>
                          <a:latin typeface="Calibri"/>
                        </a:rPr>
                        <a:t>Financial</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6.3</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51%</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l" fontAlgn="b"/>
                      <a:r>
                        <a:rPr lang="en-US" sz="1600" b="0" i="0" u="none" strike="noStrike" dirty="0">
                          <a:solidFill>
                            <a:srgbClr val="000000"/>
                          </a:solidFill>
                          <a:effectLst/>
                          <a:latin typeface="Calibri"/>
                        </a:rPr>
                        <a:t>Services</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7.8</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50%</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6%</a:t>
                      </a:r>
                    </a:p>
                  </a:txBody>
                  <a:tcPr marL="12700" marR="12700" marT="12700"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tcPr>
                </a:tc>
                <a:extLst>
                  <a:ext uri="{0D108BD9-81ED-4DB2-BD59-A6C34878D82A}">
                    <a16:rowId xmlns:a16="http://schemas.microsoft.com/office/drawing/2014/main" val="10013"/>
                  </a:ext>
                </a:extLst>
              </a:tr>
              <a:tr h="203200">
                <a:tc>
                  <a:txBody>
                    <a:bodyPr/>
                    <a:lstStyle/>
                    <a:p>
                      <a:pPr algn="l" fontAlgn="b"/>
                      <a:r>
                        <a:rPr lang="en-US" sz="1600" b="0" i="0" u="none" strike="noStrike" dirty="0">
                          <a:solidFill>
                            <a:srgbClr val="000000"/>
                          </a:solidFill>
                          <a:effectLst/>
                          <a:latin typeface="Calibri"/>
                        </a:rPr>
                        <a:t>Hardware</a:t>
                      </a:r>
                    </a:p>
                  </a:txBody>
                  <a:tcPr marL="12700" marR="12700" marT="12700" marB="0" anchor="b">
                    <a:lnL>
                      <a:noFill/>
                    </a:lnL>
                    <a:lnR>
                      <a:noFill/>
                    </a:lnR>
                    <a:lnT w="6350" cap="flat" cmpd="sng" algn="ctr">
                      <a:solidFill>
                        <a:srgbClr val="EBF1DE"/>
                      </a:solidFill>
                      <a:prstDash val="solid"/>
                      <a:round/>
                      <a:headEnd type="none" w="med" len="med"/>
                      <a:tailEnd type="none" w="med" len="med"/>
                    </a:lnT>
                    <a:lnB w="25400" cap="flat" cmpd="dbl" algn="ctr">
                      <a:solidFill>
                        <a:srgbClr val="76933C"/>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4.9</a:t>
                      </a:r>
                    </a:p>
                  </a:txBody>
                  <a:tcPr marL="12700" marR="12700" marT="12700" marB="0" anchor="b">
                    <a:lnL>
                      <a:noFill/>
                    </a:lnL>
                    <a:lnR>
                      <a:noFill/>
                    </a:lnR>
                    <a:lnT w="6350" cap="flat" cmpd="sng" algn="ctr">
                      <a:solidFill>
                        <a:srgbClr val="EBF1DE"/>
                      </a:solidFill>
                      <a:prstDash val="solid"/>
                      <a:round/>
                      <a:headEnd type="none" w="med" len="med"/>
                      <a:tailEnd type="none" w="med" len="med"/>
                    </a:lnT>
                    <a:lnB w="25400" cap="flat" cmpd="dbl" algn="ctr">
                      <a:solidFill>
                        <a:srgbClr val="76933C"/>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27%</a:t>
                      </a:r>
                    </a:p>
                  </a:txBody>
                  <a:tcPr marL="12700" marR="12700" marT="12700" marB="0" anchor="b">
                    <a:lnL>
                      <a:noFill/>
                    </a:lnL>
                    <a:lnR>
                      <a:noFill/>
                    </a:lnR>
                    <a:lnT w="6350" cap="flat" cmpd="sng" algn="ctr">
                      <a:solidFill>
                        <a:srgbClr val="EBF1DE"/>
                      </a:solidFill>
                      <a:prstDash val="solid"/>
                      <a:round/>
                      <a:headEnd type="none" w="med" len="med"/>
                      <a:tailEnd type="none" w="med" len="med"/>
                    </a:lnT>
                    <a:lnB w="25400" cap="flat" cmpd="dbl" algn="ctr">
                      <a:solidFill>
                        <a:srgbClr val="76933C"/>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a:t>
                      </a:r>
                    </a:p>
                  </a:txBody>
                  <a:tcPr marL="12700" marR="12700" marT="12700" marB="0" anchor="b">
                    <a:lnL>
                      <a:noFill/>
                    </a:lnL>
                    <a:lnR>
                      <a:noFill/>
                    </a:lnR>
                    <a:lnT w="6350" cap="flat" cmpd="sng" algn="ctr">
                      <a:solidFill>
                        <a:srgbClr val="EBF1DE"/>
                      </a:solidFill>
                      <a:prstDash val="solid"/>
                      <a:round/>
                      <a:headEnd type="none" w="med" len="med"/>
                      <a:tailEnd type="none" w="med" len="med"/>
                    </a:lnT>
                    <a:lnB w="25400" cap="flat" cmpd="dbl" algn="ctr">
                      <a:solidFill>
                        <a:srgbClr val="76933C"/>
                      </a:solidFill>
                      <a:prstDash val="solid"/>
                      <a:round/>
                      <a:headEnd type="none" w="med" len="med"/>
                      <a:tailEnd type="none" w="med" len="med"/>
                    </a:lnB>
                  </a:tcPr>
                </a:tc>
                <a:extLst>
                  <a:ext uri="{0D108BD9-81ED-4DB2-BD59-A6C34878D82A}">
                    <a16:rowId xmlns:a16="http://schemas.microsoft.com/office/drawing/2014/main" val="10014"/>
                  </a:ext>
                </a:extLst>
              </a:tr>
              <a:tr h="203200">
                <a:tc>
                  <a:txBody>
                    <a:bodyPr/>
                    <a:lstStyle/>
                    <a:p>
                      <a:pPr algn="l" fontAlgn="b"/>
                      <a:r>
                        <a:rPr lang="en-US" sz="1600" b="1" i="0" u="none" strike="noStrike" dirty="0">
                          <a:solidFill>
                            <a:srgbClr val="000000"/>
                          </a:solidFill>
                          <a:effectLst/>
                          <a:latin typeface="Calibri"/>
                        </a:rPr>
                        <a:t>Total</a:t>
                      </a:r>
                    </a:p>
                  </a:txBody>
                  <a:tcPr marL="12700" marR="12700" marT="12700" marB="0" anchor="b">
                    <a:lnL>
                      <a:noFill/>
                    </a:lnL>
                    <a:lnR>
                      <a:noFill/>
                    </a:lnR>
                    <a:lnT w="25400" cap="flat" cmpd="dbl" algn="ctr">
                      <a:solidFill>
                        <a:srgbClr val="76933C"/>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a:rPr>
                        <a:t>6.1</a:t>
                      </a:r>
                    </a:p>
                  </a:txBody>
                  <a:tcPr marL="12700" marR="12700" marT="12700" marB="0" anchor="b">
                    <a:lnL>
                      <a:noFill/>
                    </a:lnL>
                    <a:lnR>
                      <a:noFill/>
                    </a:lnR>
                    <a:lnT w="25400" cap="flat" cmpd="dbl" algn="ctr">
                      <a:solidFill>
                        <a:srgbClr val="76933C"/>
                      </a:solidFill>
                      <a:prstDash val="solid"/>
                      <a:round/>
                      <a:headEnd type="none" w="med" len="med"/>
                      <a:tailEnd type="none" w="med" len="med"/>
                    </a:lnT>
                    <a:lnB>
                      <a:noFill/>
                    </a:lnB>
                  </a:tcPr>
                </a:tc>
                <a:tc>
                  <a:txBody>
                    <a:bodyPr/>
                    <a:lstStyle/>
                    <a:p>
                      <a:pPr algn="r" fontAlgn="b"/>
                      <a:r>
                        <a:rPr lang="en-US" sz="1600" b="1" i="0" u="none" strike="noStrike" dirty="0">
                          <a:solidFill>
                            <a:srgbClr val="000000"/>
                          </a:solidFill>
                          <a:effectLst/>
                          <a:latin typeface="Calibri"/>
                        </a:rPr>
                        <a:t>62%</a:t>
                      </a:r>
                    </a:p>
                  </a:txBody>
                  <a:tcPr marL="12700" marR="12700" marT="12700" marB="0" anchor="b">
                    <a:lnL>
                      <a:noFill/>
                    </a:lnL>
                    <a:lnR>
                      <a:noFill/>
                    </a:lnR>
                    <a:lnT w="25400" cap="flat" cmpd="dbl" algn="ctr">
                      <a:solidFill>
                        <a:srgbClr val="76933C"/>
                      </a:solidFill>
                      <a:prstDash val="solid"/>
                      <a:round/>
                      <a:headEnd type="none" w="med" len="med"/>
                      <a:tailEnd type="none" w="med" len="med"/>
                    </a:lnT>
                    <a:lnB>
                      <a:noFill/>
                    </a:lnB>
                  </a:tcPr>
                </a:tc>
                <a:tc>
                  <a:txBody>
                    <a:bodyPr/>
                    <a:lstStyle/>
                    <a:p>
                      <a:pPr algn="r" fontAlgn="b"/>
                      <a:r>
                        <a:rPr lang="en-US" sz="1600" b="0" i="0" u="none" strike="noStrike" dirty="0">
                          <a:solidFill>
                            <a:srgbClr val="000000"/>
                          </a:solidFill>
                          <a:effectLst/>
                          <a:latin typeface="Calibri"/>
                        </a:rPr>
                        <a:t>100%</a:t>
                      </a:r>
                    </a:p>
                  </a:txBody>
                  <a:tcPr marL="12700" marR="12700" marT="12700" marB="0" anchor="b">
                    <a:lnL>
                      <a:noFill/>
                    </a:lnL>
                    <a:lnR>
                      <a:noFill/>
                    </a:lnR>
                    <a:lnT w="25400" cap="flat" cmpd="dbl" algn="ctr">
                      <a:solidFill>
                        <a:srgbClr val="76933C"/>
                      </a:solidFill>
                      <a:prstDash val="solid"/>
                      <a:round/>
                      <a:headEnd type="none" w="med" len="med"/>
                      <a:tailEnd type="none" w="med" len="med"/>
                    </a:lnT>
                    <a:lnB>
                      <a:noFill/>
                    </a:lnB>
                  </a:tcPr>
                </a:tc>
                <a:extLst>
                  <a:ext uri="{0D108BD9-81ED-4DB2-BD59-A6C34878D82A}">
                    <a16:rowId xmlns:a16="http://schemas.microsoft.com/office/drawing/2014/main" val="10015"/>
                  </a:ext>
                </a:extLst>
              </a:tr>
            </a:tbl>
          </a:graphicData>
        </a:graphic>
      </p:graphicFrame>
      <p:sp>
        <p:nvSpPr>
          <p:cNvPr id="9" name="Rectangle 8"/>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11" name="TextBox 10"/>
          <p:cNvSpPr txBox="1"/>
          <p:nvPr/>
        </p:nvSpPr>
        <p:spPr>
          <a:xfrm>
            <a:off x="4788024" y="6381328"/>
            <a:ext cx="2600917" cy="276999"/>
          </a:xfrm>
          <a:prstGeom prst="rect">
            <a:avLst/>
          </a:prstGeom>
          <a:noFill/>
        </p:spPr>
        <p:txBody>
          <a:bodyPr wrap="none" rtlCol="0">
            <a:spAutoFit/>
          </a:bodyPr>
          <a:lstStyle/>
          <a:p>
            <a:r>
              <a:rPr lang="en-US" sz="1200" i="1" dirty="0"/>
              <a:t>KP Growth Proprietary Database 2016</a:t>
            </a:r>
          </a:p>
        </p:txBody>
      </p:sp>
    </p:spTree>
    <p:extLst>
      <p:ext uri="{BB962C8B-B14F-4D97-AF65-F5344CB8AC3E}">
        <p14:creationId xmlns:p14="http://schemas.microsoft.com/office/powerpoint/2010/main" val="74847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1412776"/>
            <a:ext cx="4248472" cy="4752528"/>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9B1B6EFC-EF68-4728-BDB4-54AD8AE795D1}" type="slidenum">
              <a:rPr lang="en-GB" smtClean="0"/>
              <a:pPr/>
              <a:t>22</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4" name="Title 3"/>
          <p:cNvSpPr>
            <a:spLocks noGrp="1"/>
          </p:cNvSpPr>
          <p:nvPr>
            <p:ph type="title"/>
          </p:nvPr>
        </p:nvSpPr>
        <p:spPr/>
        <p:txBody>
          <a:bodyPr/>
          <a:lstStyle/>
          <a:p>
            <a:r>
              <a:rPr lang="en-US" dirty="0"/>
              <a:t>Executive Sourcing / Mining M&amp;A Database</a:t>
            </a:r>
          </a:p>
        </p:txBody>
      </p:sp>
      <p:sp>
        <p:nvSpPr>
          <p:cNvPr id="7" name="Rectangle 6"/>
          <p:cNvSpPr/>
          <p:nvPr/>
        </p:nvSpPr>
        <p:spPr>
          <a:xfrm>
            <a:off x="4788024" y="1412776"/>
            <a:ext cx="3960440" cy="2376264"/>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4720730"/>
              </p:ext>
            </p:extLst>
          </p:nvPr>
        </p:nvGraphicFramePr>
        <p:xfrm>
          <a:off x="4932040" y="1556792"/>
          <a:ext cx="3096344" cy="2076296"/>
        </p:xfrm>
        <a:graphic>
          <a:graphicData uri="http://schemas.openxmlformats.org/drawingml/2006/table">
            <a:tbl>
              <a:tblPr/>
              <a:tblGrid>
                <a:gridCol w="2147753">
                  <a:extLst>
                    <a:ext uri="{9D8B030D-6E8A-4147-A177-3AD203B41FA5}">
                      <a16:colId xmlns:a16="http://schemas.microsoft.com/office/drawing/2014/main" val="20000"/>
                    </a:ext>
                  </a:extLst>
                </a:gridCol>
                <a:gridCol w="948591">
                  <a:extLst>
                    <a:ext uri="{9D8B030D-6E8A-4147-A177-3AD203B41FA5}">
                      <a16:colId xmlns:a16="http://schemas.microsoft.com/office/drawing/2014/main" val="20001"/>
                    </a:ext>
                  </a:extLst>
                </a:gridCol>
              </a:tblGrid>
              <a:tr h="428372">
                <a:tc>
                  <a:txBody>
                    <a:bodyPr/>
                    <a:lstStyle/>
                    <a:p>
                      <a:pPr algn="l" fontAlgn="b"/>
                      <a:r>
                        <a:rPr lang="en-US" sz="1600" b="0" i="0" u="none" strike="noStrike" dirty="0">
                          <a:solidFill>
                            <a:schemeClr val="bg1"/>
                          </a:solidFill>
                          <a:effectLst/>
                          <a:latin typeface="Calibri"/>
                        </a:rPr>
                        <a:t>Exit Ranges $m</a:t>
                      </a:r>
                    </a:p>
                  </a:txBody>
                  <a:tcPr marL="12700" marR="12700" marT="12700" marB="0" anchor="b">
                    <a:lnL>
                      <a:noFill/>
                    </a:lnL>
                    <a:lnR>
                      <a:noFill/>
                    </a:lnR>
                    <a:lnT>
                      <a:noFill/>
                    </a:lnT>
                    <a:lnB>
                      <a:noFill/>
                    </a:lnB>
                    <a:solidFill>
                      <a:srgbClr val="0042C8"/>
                    </a:solidFill>
                  </a:tcPr>
                </a:tc>
                <a:tc>
                  <a:txBody>
                    <a:bodyPr/>
                    <a:lstStyle/>
                    <a:p>
                      <a:pPr algn="r" fontAlgn="b"/>
                      <a:r>
                        <a:rPr lang="en-US" sz="1600" b="0" i="0" u="none" strike="noStrike" dirty="0">
                          <a:solidFill>
                            <a:schemeClr val="bg1"/>
                          </a:solidFill>
                          <a:effectLst/>
                          <a:latin typeface="Calibri"/>
                        </a:rPr>
                        <a:t>% Total</a:t>
                      </a:r>
                    </a:p>
                  </a:txBody>
                  <a:tcPr marL="12700" marR="12700" marT="12700" marB="0" anchor="b">
                    <a:lnL>
                      <a:noFill/>
                    </a:lnL>
                    <a:lnR>
                      <a:noFill/>
                    </a:lnR>
                    <a:lnT>
                      <a:noFill/>
                    </a:lnT>
                    <a:lnB>
                      <a:noFill/>
                    </a:lnB>
                    <a:solidFill>
                      <a:srgbClr val="0042C8"/>
                    </a:solidFill>
                  </a:tcPr>
                </a:tc>
                <a:extLst>
                  <a:ext uri="{0D108BD9-81ED-4DB2-BD59-A6C34878D82A}">
                    <a16:rowId xmlns:a16="http://schemas.microsoft.com/office/drawing/2014/main" val="10000"/>
                  </a:ext>
                </a:extLst>
              </a:tr>
              <a:tr h="274654">
                <a:tc>
                  <a:txBody>
                    <a:bodyPr/>
                    <a:lstStyle/>
                    <a:p>
                      <a:pPr algn="l" fontAlgn="b"/>
                      <a:r>
                        <a:rPr lang="en-US" sz="1600" b="0" i="0" u="none" strike="noStrike" dirty="0">
                          <a:solidFill>
                            <a:srgbClr val="000000"/>
                          </a:solidFill>
                          <a:effectLst/>
                          <a:latin typeface="Calibri"/>
                        </a:rPr>
                        <a:t>20-50</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34%</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274654">
                <a:tc>
                  <a:txBody>
                    <a:bodyPr/>
                    <a:lstStyle/>
                    <a:p>
                      <a:pPr algn="l" fontAlgn="b"/>
                      <a:r>
                        <a:rPr lang="en-US" sz="1600" b="0" i="0" u="none" strike="noStrike">
                          <a:solidFill>
                            <a:srgbClr val="000000"/>
                          </a:solidFill>
                          <a:effectLst/>
                          <a:latin typeface="Calibri"/>
                        </a:rPr>
                        <a:t>50-150</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29%</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274654">
                <a:tc>
                  <a:txBody>
                    <a:bodyPr/>
                    <a:lstStyle/>
                    <a:p>
                      <a:pPr algn="l" fontAlgn="b"/>
                      <a:r>
                        <a:rPr lang="en-US" sz="1600" b="0" i="0" u="none" strike="noStrike" dirty="0">
                          <a:solidFill>
                            <a:srgbClr val="000000"/>
                          </a:solidFill>
                          <a:effectLst/>
                          <a:latin typeface="Calibri"/>
                        </a:rPr>
                        <a:t>150-300</a:t>
                      </a:r>
                    </a:p>
                  </a:txBody>
                  <a:tcPr marL="12700" marR="12700"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15%</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274654">
                <a:tc>
                  <a:txBody>
                    <a:bodyPr/>
                    <a:lstStyle/>
                    <a:p>
                      <a:pPr algn="l" fontAlgn="b"/>
                      <a:r>
                        <a:rPr lang="en-US" sz="1600" b="0" i="0" u="none" strike="noStrike">
                          <a:solidFill>
                            <a:srgbClr val="000000"/>
                          </a:solidFill>
                          <a:effectLst/>
                          <a:latin typeface="Calibri"/>
                        </a:rPr>
                        <a:t>300-500</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9%</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274654">
                <a:tc>
                  <a:txBody>
                    <a:bodyPr/>
                    <a:lstStyle/>
                    <a:p>
                      <a:pPr algn="l" fontAlgn="b"/>
                      <a:r>
                        <a:rPr lang="en-US" sz="1600" b="0" i="0" u="none" strike="noStrike">
                          <a:solidFill>
                            <a:srgbClr val="000000"/>
                          </a:solidFill>
                          <a:effectLst/>
                          <a:latin typeface="Calibri"/>
                        </a:rPr>
                        <a:t>500+</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13%</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274654">
                <a:tc>
                  <a:txBody>
                    <a:bodyPr/>
                    <a:lstStyle/>
                    <a:p>
                      <a:pPr algn="l" fontAlgn="b"/>
                      <a:r>
                        <a:rPr lang="en-US" sz="1600" b="1" i="0" u="none" strike="noStrike" dirty="0">
                          <a:solidFill>
                            <a:srgbClr val="000000"/>
                          </a:solidFill>
                          <a:effectLst/>
                          <a:latin typeface="Calibri"/>
                        </a:rPr>
                        <a:t>Total</a:t>
                      </a:r>
                    </a:p>
                  </a:txBody>
                  <a:tcPr marL="12700" marR="12700" marT="12700" marB="0" anchor="b">
                    <a:lnL>
                      <a:noFill/>
                    </a:lnL>
                    <a:lnR>
                      <a:noFill/>
                    </a:lnR>
                    <a:lnT>
                      <a:noFill/>
                    </a:lnT>
                    <a:lnB>
                      <a:noFill/>
                    </a:lnB>
                  </a:tcPr>
                </a:tc>
                <a:tc>
                  <a:txBody>
                    <a:bodyPr/>
                    <a:lstStyle/>
                    <a:p>
                      <a:pPr algn="r" fontAlgn="b"/>
                      <a:r>
                        <a:rPr lang="en-US" sz="1600" b="1" i="0" u="none" strike="noStrike" dirty="0">
                          <a:solidFill>
                            <a:srgbClr val="000000"/>
                          </a:solidFill>
                          <a:effectLst/>
                          <a:latin typeface="Calibri"/>
                        </a:rPr>
                        <a:t>100%</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01195790"/>
              </p:ext>
            </p:extLst>
          </p:nvPr>
        </p:nvGraphicFramePr>
        <p:xfrm>
          <a:off x="323528" y="1556792"/>
          <a:ext cx="4032448" cy="4335780"/>
        </p:xfrm>
        <a:graphic>
          <a:graphicData uri="http://schemas.openxmlformats.org/drawingml/2006/table">
            <a:tbl>
              <a:tblPr/>
              <a:tblGrid>
                <a:gridCol w="2064817">
                  <a:extLst>
                    <a:ext uri="{9D8B030D-6E8A-4147-A177-3AD203B41FA5}">
                      <a16:colId xmlns:a16="http://schemas.microsoft.com/office/drawing/2014/main" val="20000"/>
                    </a:ext>
                  </a:extLst>
                </a:gridCol>
                <a:gridCol w="959518">
                  <a:extLst>
                    <a:ext uri="{9D8B030D-6E8A-4147-A177-3AD203B41FA5}">
                      <a16:colId xmlns:a16="http://schemas.microsoft.com/office/drawing/2014/main" val="20001"/>
                    </a:ext>
                  </a:extLst>
                </a:gridCol>
                <a:gridCol w="1008113">
                  <a:extLst>
                    <a:ext uri="{9D8B030D-6E8A-4147-A177-3AD203B41FA5}">
                      <a16:colId xmlns:a16="http://schemas.microsoft.com/office/drawing/2014/main" val="20002"/>
                    </a:ext>
                  </a:extLst>
                </a:gridCol>
              </a:tblGrid>
              <a:tr h="500380">
                <a:tc>
                  <a:txBody>
                    <a:bodyPr/>
                    <a:lstStyle/>
                    <a:p>
                      <a:pPr algn="l" fontAlgn="b"/>
                      <a:r>
                        <a:rPr lang="en-US" sz="1600" b="0" i="0" u="none" strike="noStrike" dirty="0">
                          <a:solidFill>
                            <a:srgbClr val="FFFFFF"/>
                          </a:solidFill>
                          <a:effectLst/>
                          <a:latin typeface="Calibri"/>
                        </a:rPr>
                        <a:t>Segment</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0042C8"/>
                    </a:solidFill>
                  </a:tcPr>
                </a:tc>
                <a:tc>
                  <a:txBody>
                    <a:bodyPr/>
                    <a:lstStyle/>
                    <a:p>
                      <a:pPr algn="r" fontAlgn="b"/>
                      <a:r>
                        <a:rPr lang="en-US" sz="1600" b="0" i="0" u="none" strike="noStrike" dirty="0">
                          <a:solidFill>
                            <a:srgbClr val="FFFFFF"/>
                          </a:solidFill>
                          <a:effectLst/>
                          <a:latin typeface="Calibri"/>
                        </a:rPr>
                        <a:t>Total # Exits</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0042C8"/>
                    </a:solidFill>
                  </a:tcPr>
                </a:tc>
                <a:tc>
                  <a:txBody>
                    <a:bodyPr/>
                    <a:lstStyle/>
                    <a:p>
                      <a:pPr algn="r" fontAlgn="b"/>
                      <a:r>
                        <a:rPr lang="en-US" sz="1600" b="0" i="0" u="none" strike="noStrike" dirty="0">
                          <a:solidFill>
                            <a:srgbClr val="FFFFFF"/>
                          </a:solidFill>
                          <a:effectLst/>
                          <a:latin typeface="Calibri"/>
                        </a:rPr>
                        <a:t>Average Equity Price $m</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0042C8"/>
                    </a:solidFill>
                  </a:tcPr>
                </a:tc>
                <a:extLst>
                  <a:ext uri="{0D108BD9-81ED-4DB2-BD59-A6C34878D82A}">
                    <a16:rowId xmlns:a16="http://schemas.microsoft.com/office/drawing/2014/main" val="10000"/>
                  </a:ext>
                </a:extLst>
              </a:tr>
              <a:tr h="177800">
                <a:tc>
                  <a:txBody>
                    <a:bodyPr/>
                    <a:lstStyle/>
                    <a:p>
                      <a:pPr algn="l" fontAlgn="b"/>
                      <a:r>
                        <a:rPr lang="en-US" sz="1600" b="0" i="0" u="none" strike="noStrike">
                          <a:solidFill>
                            <a:srgbClr val="000000"/>
                          </a:solidFill>
                          <a:effectLst/>
                          <a:latin typeface="Calibri"/>
                        </a:rPr>
                        <a:t>Adtech</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 181 </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600" b="0" i="0" u="none" strike="noStrike">
                          <a:solidFill>
                            <a:srgbClr val="000000"/>
                          </a:solidFill>
                          <a:effectLst/>
                          <a:latin typeface="Calibri"/>
                        </a:rPr>
                        <a:t> $149 </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0001"/>
                  </a:ext>
                </a:extLst>
              </a:tr>
              <a:tr h="177800">
                <a:tc>
                  <a:txBody>
                    <a:bodyPr/>
                    <a:lstStyle/>
                    <a:p>
                      <a:pPr algn="l" fontAlgn="b"/>
                      <a:r>
                        <a:rPr lang="en-US" sz="1600" b="0" i="0" u="none" strike="noStrike" dirty="0">
                          <a:solidFill>
                            <a:srgbClr val="000000"/>
                          </a:solidFill>
                          <a:effectLst/>
                          <a:latin typeface="Calibri"/>
                        </a:rPr>
                        <a:t>Cloud and System</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715 </a:t>
                      </a:r>
                    </a:p>
                  </a:txBody>
                  <a:tcPr marL="12700" marR="12700"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 $314 </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177800">
                <a:tc>
                  <a:txBody>
                    <a:bodyPr/>
                    <a:lstStyle/>
                    <a:p>
                      <a:pPr algn="l" fontAlgn="b"/>
                      <a:r>
                        <a:rPr lang="en-US" sz="1600" b="0" i="0" u="none" strike="noStrike">
                          <a:solidFill>
                            <a:srgbClr val="000000"/>
                          </a:solidFill>
                          <a:effectLst/>
                          <a:latin typeface="Calibri"/>
                        </a:rPr>
                        <a:t>Consumer</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1,855 </a:t>
                      </a:r>
                    </a:p>
                  </a:txBody>
                  <a:tcPr marL="12700" marR="12700"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 $223 </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177800">
                <a:tc>
                  <a:txBody>
                    <a:bodyPr/>
                    <a:lstStyle/>
                    <a:p>
                      <a:pPr algn="l" fontAlgn="b"/>
                      <a:r>
                        <a:rPr lang="en-US" sz="1600" b="0" i="0" u="none" strike="noStrike">
                          <a:solidFill>
                            <a:srgbClr val="000000"/>
                          </a:solidFill>
                          <a:effectLst/>
                          <a:latin typeface="Calibri"/>
                        </a:rPr>
                        <a:t>Data Analytics</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616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$196 </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177800">
                <a:tc>
                  <a:txBody>
                    <a:bodyPr/>
                    <a:lstStyle/>
                    <a:p>
                      <a:pPr algn="l" fontAlgn="b"/>
                      <a:r>
                        <a:rPr lang="en-US" sz="1600" b="0" i="0" u="none" strike="noStrike">
                          <a:solidFill>
                            <a:srgbClr val="000000"/>
                          </a:solidFill>
                          <a:effectLst/>
                          <a:latin typeface="Calibri"/>
                        </a:rPr>
                        <a:t>E-commerce</a:t>
                      </a:r>
                    </a:p>
                  </a:txBody>
                  <a:tcPr marL="12700" marR="12700" marT="12700"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a:rPr>
                        <a:t> 488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$160 </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177800">
                <a:tc>
                  <a:txBody>
                    <a:bodyPr/>
                    <a:lstStyle/>
                    <a:p>
                      <a:pPr algn="l" fontAlgn="b"/>
                      <a:r>
                        <a:rPr lang="en-US" sz="1600" b="0" i="0" u="none" strike="noStrike">
                          <a:solidFill>
                            <a:srgbClr val="000000"/>
                          </a:solidFill>
                          <a:effectLst/>
                          <a:latin typeface="Calibri"/>
                        </a:rPr>
                        <a:t>Education</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284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$127 </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177800">
                <a:tc>
                  <a:txBody>
                    <a:bodyPr/>
                    <a:lstStyle/>
                    <a:p>
                      <a:pPr algn="l" fontAlgn="b"/>
                      <a:r>
                        <a:rPr lang="en-US" sz="1600" b="0" i="0" u="none" strike="noStrike">
                          <a:solidFill>
                            <a:srgbClr val="000000"/>
                          </a:solidFill>
                          <a:effectLst/>
                          <a:latin typeface="Calibri"/>
                        </a:rPr>
                        <a:t>Financial</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805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$319 </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177800">
                <a:tc>
                  <a:txBody>
                    <a:bodyPr/>
                    <a:lstStyle/>
                    <a:p>
                      <a:pPr algn="l" fontAlgn="b"/>
                      <a:r>
                        <a:rPr lang="en-US" sz="1600" b="0" i="0" u="none" strike="noStrike">
                          <a:solidFill>
                            <a:srgbClr val="000000"/>
                          </a:solidFill>
                          <a:effectLst/>
                          <a:latin typeface="Calibri"/>
                        </a:rPr>
                        <a:t>Hardware</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1,288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$213 </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177800">
                <a:tc>
                  <a:txBody>
                    <a:bodyPr/>
                    <a:lstStyle/>
                    <a:p>
                      <a:pPr algn="l" fontAlgn="b"/>
                      <a:r>
                        <a:rPr lang="en-US" sz="1600" b="0" i="0" u="none" strike="noStrike">
                          <a:solidFill>
                            <a:srgbClr val="000000"/>
                          </a:solidFill>
                          <a:effectLst/>
                          <a:latin typeface="Calibri"/>
                        </a:rPr>
                        <a:t>Healthcare</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461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$200 </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177800">
                <a:tc>
                  <a:txBody>
                    <a:bodyPr/>
                    <a:lstStyle/>
                    <a:p>
                      <a:pPr algn="l" fontAlgn="b"/>
                      <a:r>
                        <a:rPr lang="en-US" sz="1600" b="0" i="0" u="none" strike="noStrike" dirty="0">
                          <a:solidFill>
                            <a:srgbClr val="000000"/>
                          </a:solidFill>
                          <a:effectLst/>
                          <a:latin typeface="Calibri"/>
                        </a:rPr>
                        <a:t>Mobile</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1,014 </a:t>
                      </a:r>
                    </a:p>
                  </a:txBody>
                  <a:tcPr marL="12700" marR="12700" marT="12700" marB="0" anchor="b">
                    <a:lnL>
                      <a:noFill/>
                    </a:lnL>
                    <a:lnR>
                      <a:noFill/>
                    </a:lnR>
                    <a:lnT>
                      <a:noFill/>
                    </a:lnT>
                    <a:lnB>
                      <a:noFill/>
                    </a:lnB>
                  </a:tcPr>
                </a:tc>
                <a:tc>
                  <a:txBody>
                    <a:bodyPr/>
                    <a:lstStyle/>
                    <a:p>
                      <a:pPr algn="r" fontAlgn="b"/>
                      <a:r>
                        <a:rPr lang="en-US" sz="1600" b="0" i="0" u="none" strike="noStrike">
                          <a:solidFill>
                            <a:srgbClr val="000000"/>
                          </a:solidFill>
                          <a:effectLst/>
                          <a:latin typeface="Calibri"/>
                        </a:rPr>
                        <a:t> $272 </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177800">
                <a:tc>
                  <a:txBody>
                    <a:bodyPr/>
                    <a:lstStyle/>
                    <a:p>
                      <a:pPr algn="l" fontAlgn="b"/>
                      <a:r>
                        <a:rPr lang="en-US" sz="1600" b="0" i="0" u="none" strike="noStrike" dirty="0">
                          <a:solidFill>
                            <a:srgbClr val="000000"/>
                          </a:solidFill>
                          <a:effectLst/>
                          <a:latin typeface="Calibri"/>
                        </a:rPr>
                        <a:t>Security</a:t>
                      </a:r>
                    </a:p>
                  </a:txBody>
                  <a:tcPr marL="12700" marR="12700" marT="12700" marB="0" anchor="b">
                    <a:lnL>
                      <a:noFill/>
                    </a:lnL>
                    <a:lnR>
                      <a:noFill/>
                    </a:lnR>
                    <a:lnT>
                      <a:noFill/>
                    </a:lnT>
                    <a:lnB>
                      <a:noFill/>
                    </a:lnB>
                    <a:solidFill>
                      <a:schemeClr val="bg1">
                        <a:lumMod val="95000"/>
                      </a:schemeClr>
                    </a:solidFill>
                  </a:tcPr>
                </a:tc>
                <a:tc>
                  <a:txBody>
                    <a:bodyPr/>
                    <a:lstStyle/>
                    <a:p>
                      <a:pPr algn="r" fontAlgn="b"/>
                      <a:r>
                        <a:rPr lang="en-US" sz="1600" b="0" i="0" u="none" strike="noStrike">
                          <a:solidFill>
                            <a:srgbClr val="000000"/>
                          </a:solidFill>
                          <a:effectLst/>
                          <a:latin typeface="Calibri"/>
                        </a:rPr>
                        <a:t> 446 </a:t>
                      </a:r>
                    </a:p>
                  </a:txBody>
                  <a:tcPr marL="12700" marR="12700" marT="12700" marB="0" anchor="b">
                    <a:lnL>
                      <a:noFill/>
                    </a:lnL>
                    <a:lnR>
                      <a:noFill/>
                    </a:lnR>
                    <a:lnT>
                      <a:noFill/>
                    </a:lnT>
                    <a:lnB>
                      <a:noFill/>
                    </a:lnB>
                    <a:solidFill>
                      <a:schemeClr val="bg1">
                        <a:lumMod val="95000"/>
                      </a:schemeClr>
                    </a:solidFill>
                  </a:tcPr>
                </a:tc>
                <a:tc>
                  <a:txBody>
                    <a:bodyPr/>
                    <a:lstStyle/>
                    <a:p>
                      <a:pPr algn="r" fontAlgn="b"/>
                      <a:r>
                        <a:rPr lang="en-US" sz="1600" b="0" i="0" u="none" strike="noStrike">
                          <a:solidFill>
                            <a:srgbClr val="000000"/>
                          </a:solidFill>
                          <a:effectLst/>
                          <a:latin typeface="Calibri"/>
                        </a:rPr>
                        <a:t> $214 </a:t>
                      </a:r>
                    </a:p>
                  </a:txBody>
                  <a:tcPr marL="12700" marR="12700" marT="1270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0011"/>
                  </a:ext>
                </a:extLst>
              </a:tr>
              <a:tr h="177800">
                <a:tc>
                  <a:txBody>
                    <a:bodyPr/>
                    <a:lstStyle/>
                    <a:p>
                      <a:pPr algn="l" fontAlgn="b"/>
                      <a:r>
                        <a:rPr lang="en-US" sz="1600" b="0" i="0" u="none" strike="noStrike" dirty="0">
                          <a:solidFill>
                            <a:srgbClr val="000000"/>
                          </a:solidFill>
                          <a:effectLst/>
                          <a:latin typeface="Calibri"/>
                        </a:rPr>
                        <a:t>Services</a:t>
                      </a:r>
                    </a:p>
                  </a:txBody>
                  <a:tcPr marL="12700" marR="12700" marT="12700" marB="0" anchor="b">
                    <a:lnL>
                      <a:noFill/>
                    </a:lnL>
                    <a:lnR>
                      <a:noFill/>
                    </a:lnR>
                    <a:lnT>
                      <a:noFill/>
                    </a:lnT>
                    <a:lnB>
                      <a:noFill/>
                    </a:lnB>
                    <a:solidFill>
                      <a:schemeClr val="bg1">
                        <a:lumMod val="95000"/>
                      </a:schemeClr>
                    </a:solidFill>
                  </a:tcPr>
                </a:tc>
                <a:tc>
                  <a:txBody>
                    <a:bodyPr/>
                    <a:lstStyle/>
                    <a:p>
                      <a:pPr algn="r" fontAlgn="b"/>
                      <a:r>
                        <a:rPr lang="en-US" sz="1600" b="0" i="0" u="none" strike="noStrike">
                          <a:solidFill>
                            <a:srgbClr val="000000"/>
                          </a:solidFill>
                          <a:effectLst/>
                          <a:latin typeface="Calibri"/>
                        </a:rPr>
                        <a:t> 5,995 </a:t>
                      </a:r>
                    </a:p>
                  </a:txBody>
                  <a:tcPr marL="12700" marR="12700" marT="12700" marB="0" anchor="b">
                    <a:lnL>
                      <a:noFill/>
                    </a:lnL>
                    <a:lnR>
                      <a:noFill/>
                    </a:lnR>
                    <a:lnT>
                      <a:noFill/>
                    </a:lnT>
                    <a:lnB>
                      <a:noFill/>
                    </a:lnB>
                    <a:solidFill>
                      <a:schemeClr val="bg1">
                        <a:lumMod val="95000"/>
                      </a:schemeClr>
                    </a:solidFill>
                  </a:tcPr>
                </a:tc>
                <a:tc>
                  <a:txBody>
                    <a:bodyPr/>
                    <a:lstStyle/>
                    <a:p>
                      <a:pPr algn="r" fontAlgn="b"/>
                      <a:r>
                        <a:rPr lang="en-US" sz="1600" b="0" i="0" u="none" strike="noStrike">
                          <a:solidFill>
                            <a:srgbClr val="000000"/>
                          </a:solidFill>
                          <a:effectLst/>
                          <a:latin typeface="Calibri"/>
                        </a:rPr>
                        <a:t> $218 </a:t>
                      </a:r>
                    </a:p>
                  </a:txBody>
                  <a:tcPr marL="12700" marR="12700" marT="12700" marB="0" anchor="b">
                    <a:lnL>
                      <a:noFill/>
                    </a:lnL>
                    <a:lnR>
                      <a:noFill/>
                    </a:lnR>
                    <a:lnT>
                      <a:noFill/>
                    </a:lnT>
                    <a:lnB>
                      <a:noFill/>
                    </a:lnB>
                    <a:solidFill>
                      <a:schemeClr val="bg1">
                        <a:lumMod val="95000"/>
                      </a:schemeClr>
                    </a:solidFill>
                  </a:tcPr>
                </a:tc>
                <a:extLst>
                  <a:ext uri="{0D108BD9-81ED-4DB2-BD59-A6C34878D82A}">
                    <a16:rowId xmlns:a16="http://schemas.microsoft.com/office/drawing/2014/main" val="10012"/>
                  </a:ext>
                </a:extLst>
              </a:tr>
              <a:tr h="177800">
                <a:tc>
                  <a:txBody>
                    <a:bodyPr/>
                    <a:lstStyle/>
                    <a:p>
                      <a:pPr algn="l" fontAlgn="b"/>
                      <a:r>
                        <a:rPr lang="en-US" sz="1600" b="0" i="0" u="none" strike="noStrike" dirty="0">
                          <a:solidFill>
                            <a:srgbClr val="000000"/>
                          </a:solidFill>
                          <a:effectLst/>
                          <a:latin typeface="Calibri"/>
                        </a:rPr>
                        <a:t>Software</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chemeClr val="bg1">
                        <a:lumMod val="95000"/>
                      </a:schemeClr>
                    </a:solidFill>
                  </a:tcPr>
                </a:tc>
                <a:tc>
                  <a:txBody>
                    <a:bodyPr/>
                    <a:lstStyle/>
                    <a:p>
                      <a:pPr algn="r" fontAlgn="b"/>
                      <a:r>
                        <a:rPr lang="en-US" sz="1600" b="0" i="0" u="none" strike="noStrike" dirty="0">
                          <a:solidFill>
                            <a:srgbClr val="000000"/>
                          </a:solidFill>
                          <a:effectLst/>
                          <a:latin typeface="Calibri"/>
                        </a:rPr>
                        <a:t> 3,684 </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chemeClr val="bg1">
                        <a:lumMod val="95000"/>
                      </a:schemeClr>
                    </a:solidFill>
                  </a:tcPr>
                </a:tc>
                <a:tc>
                  <a:txBody>
                    <a:bodyPr/>
                    <a:lstStyle/>
                    <a:p>
                      <a:pPr algn="r" fontAlgn="b"/>
                      <a:r>
                        <a:rPr lang="en-US" sz="1600" b="0" i="0" u="none" strike="noStrike">
                          <a:solidFill>
                            <a:srgbClr val="000000"/>
                          </a:solidFill>
                          <a:effectLst/>
                          <a:latin typeface="Calibri"/>
                        </a:rPr>
                        <a:t> $167 </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177800">
                <a:tc>
                  <a:txBody>
                    <a:bodyPr/>
                    <a:lstStyle/>
                    <a:p>
                      <a:pPr algn="l" fontAlgn="b"/>
                      <a:r>
                        <a:rPr lang="en-US" sz="1600" b="1" i="0" u="none" strike="noStrike" dirty="0">
                          <a:solidFill>
                            <a:srgbClr val="000000"/>
                          </a:solidFill>
                          <a:effectLst/>
                          <a:latin typeface="Calibri"/>
                        </a:rPr>
                        <a:t>Total</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solidFill>
                      <a:schemeClr val="bg1">
                        <a:lumMod val="95000"/>
                      </a:schemeClr>
                    </a:solidFill>
                  </a:tcPr>
                </a:tc>
                <a:tc>
                  <a:txBody>
                    <a:bodyPr/>
                    <a:lstStyle/>
                    <a:p>
                      <a:pPr algn="r" fontAlgn="b"/>
                      <a:r>
                        <a:rPr lang="en-US" sz="1600" b="1" i="0" u="none" strike="noStrike" dirty="0">
                          <a:solidFill>
                            <a:srgbClr val="000000"/>
                          </a:solidFill>
                          <a:effectLst/>
                          <a:latin typeface="Calibri"/>
                        </a:rPr>
                        <a:t> 17,832 </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solidFill>
                      <a:schemeClr val="bg1">
                        <a:lumMod val="95000"/>
                      </a:schemeClr>
                    </a:solidFill>
                  </a:tcPr>
                </a:tc>
                <a:tc>
                  <a:txBody>
                    <a:bodyPr/>
                    <a:lstStyle/>
                    <a:p>
                      <a:pPr algn="r" fontAlgn="b"/>
                      <a:r>
                        <a:rPr lang="en-US" sz="1600" b="1" i="0" u="none" strike="noStrike" dirty="0">
                          <a:solidFill>
                            <a:srgbClr val="000000"/>
                          </a:solidFill>
                          <a:effectLst/>
                          <a:latin typeface="Calibri"/>
                        </a:rPr>
                        <a:t> $217 </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14"/>
                  </a:ext>
                </a:extLst>
              </a:tr>
            </a:tbl>
          </a:graphicData>
        </a:graphic>
      </p:graphicFrame>
      <p:sp>
        <p:nvSpPr>
          <p:cNvPr id="10" name="TextBox 9"/>
          <p:cNvSpPr txBox="1"/>
          <p:nvPr/>
        </p:nvSpPr>
        <p:spPr>
          <a:xfrm>
            <a:off x="2195736" y="6381328"/>
            <a:ext cx="3844547" cy="307777"/>
          </a:xfrm>
          <a:prstGeom prst="rect">
            <a:avLst/>
          </a:prstGeom>
          <a:noFill/>
        </p:spPr>
        <p:txBody>
          <a:bodyPr wrap="none" rtlCol="0">
            <a:spAutoFit/>
          </a:bodyPr>
          <a:lstStyle/>
          <a:p>
            <a:r>
              <a:rPr lang="en-US" sz="1400" i="1" dirty="0"/>
              <a:t>KP Growth US/Canada M&amp;A Database 2000-2014</a:t>
            </a:r>
          </a:p>
        </p:txBody>
      </p:sp>
      <p:sp>
        <p:nvSpPr>
          <p:cNvPr id="11" name="Rectangle 10"/>
          <p:cNvSpPr/>
          <p:nvPr/>
        </p:nvSpPr>
        <p:spPr>
          <a:xfrm>
            <a:off x="4788024" y="3861048"/>
            <a:ext cx="3960440" cy="2304256"/>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3" descr="C:\Users\fmantica\AppData\Local\Microsoft\Windows\Temporary Internet Files\Content.Outlook\AXXDK56L\Accertify_349.jpg"/>
          <p:cNvPicPr>
            <a:picLocks noChangeAspect="1" noChangeArrowheads="1"/>
          </p:cNvPicPr>
          <p:nvPr/>
        </p:nvPicPr>
        <p:blipFill>
          <a:blip r:embed="rId2" cstate="print"/>
          <a:srcRect b="9392"/>
          <a:stretch>
            <a:fillRect/>
          </a:stretch>
        </p:blipFill>
        <p:spPr bwMode="auto">
          <a:xfrm>
            <a:off x="7308304" y="4005064"/>
            <a:ext cx="1053066" cy="1440160"/>
          </a:xfrm>
          <a:prstGeom prst="rect">
            <a:avLst/>
          </a:prstGeom>
          <a:noFill/>
        </p:spPr>
      </p:pic>
      <p:sp>
        <p:nvSpPr>
          <p:cNvPr id="13" name="Rectangle 12"/>
          <p:cNvSpPr/>
          <p:nvPr/>
        </p:nvSpPr>
        <p:spPr>
          <a:xfrm>
            <a:off x="7098462" y="5301208"/>
            <a:ext cx="1577994" cy="8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defTabSz="971550">
              <a:spcAft>
                <a:spcPts val="600"/>
              </a:spcAft>
              <a:tabLst>
                <a:tab pos="1885950" algn="l"/>
              </a:tabLst>
            </a:pPr>
            <a:endParaRPr lang="en-US" sz="900" dirty="0">
              <a:solidFill>
                <a:schemeClr val="tx1"/>
              </a:solidFill>
              <a:latin typeface="Arial"/>
              <a:cs typeface="Arial"/>
            </a:endParaRPr>
          </a:p>
          <a:p>
            <a:pPr algn="ctr" defTabSz="971550">
              <a:spcAft>
                <a:spcPts val="600"/>
              </a:spcAft>
              <a:tabLst>
                <a:tab pos="1885950" algn="l"/>
              </a:tabLst>
            </a:pPr>
            <a:r>
              <a:rPr lang="en-US" sz="900" dirty="0">
                <a:solidFill>
                  <a:schemeClr val="tx1"/>
                </a:solidFill>
                <a:latin typeface="Arial"/>
                <a:cs typeface="Arial"/>
              </a:rPr>
              <a:t>Founder/CEO or Senior Executive: Accertify, </a:t>
            </a:r>
            <a:r>
              <a:rPr lang="en-US" sz="900" dirty="0" err="1">
                <a:solidFill>
                  <a:schemeClr val="tx1"/>
                </a:solidFill>
                <a:latin typeface="Arial"/>
                <a:cs typeface="Arial"/>
              </a:rPr>
              <a:t>RedPrairie</a:t>
            </a:r>
            <a:r>
              <a:rPr lang="en-US" sz="900" dirty="0">
                <a:solidFill>
                  <a:schemeClr val="tx1"/>
                </a:solidFill>
                <a:latin typeface="Arial"/>
                <a:cs typeface="Arial"/>
              </a:rPr>
              <a:t>, Orbitz</a:t>
            </a:r>
          </a:p>
          <a:p>
            <a:pPr algn="ctr" defTabSz="971550">
              <a:tabLst>
                <a:tab pos="1885950" algn="l"/>
              </a:tabLst>
            </a:pPr>
            <a:endParaRPr lang="en-US" sz="900" b="1" dirty="0">
              <a:solidFill>
                <a:schemeClr val="tx1"/>
              </a:solidFill>
              <a:latin typeface="Arial"/>
              <a:cs typeface="Arial"/>
            </a:endParaRPr>
          </a:p>
        </p:txBody>
      </p:sp>
      <p:sp>
        <p:nvSpPr>
          <p:cNvPr id="14" name="Text Box 7"/>
          <p:cNvSpPr txBox="1">
            <a:spLocks noChangeArrowheads="1"/>
          </p:cNvSpPr>
          <p:nvPr/>
        </p:nvSpPr>
        <p:spPr bwMode="auto">
          <a:xfrm>
            <a:off x="4932040" y="4005064"/>
            <a:ext cx="1512168" cy="215444"/>
          </a:xfrm>
          <a:prstGeom prst="rect">
            <a:avLst/>
          </a:prstGeom>
          <a:noFill/>
          <a:ln w="12700">
            <a:noFill/>
            <a:miter lim="800000"/>
            <a:headEnd type="none" w="sm" len="sm"/>
            <a:tailEnd type="none" w="sm" len="sm"/>
          </a:ln>
        </p:spPr>
        <p:txBody>
          <a:bodyPr wrap="square" lIns="0" tIns="0" rIns="0" bIns="0" anchor="ctr">
            <a:spAutoFit/>
          </a:bodyPr>
          <a:lstStyle/>
          <a:p>
            <a:pPr algn="ctr" fontAlgn="base">
              <a:lnSpc>
                <a:spcPct val="85000"/>
              </a:lnSpc>
              <a:spcBef>
                <a:spcPct val="65000"/>
              </a:spcBef>
              <a:spcAft>
                <a:spcPct val="0"/>
              </a:spcAft>
              <a:buClr>
                <a:srgbClr val="02288D"/>
              </a:buClr>
            </a:pPr>
            <a:r>
              <a:rPr lang="en-US" sz="1600" b="1" dirty="0">
                <a:latin typeface="Arial"/>
                <a:cs typeface="Arial"/>
              </a:rPr>
              <a:t>Jeff Liesendahl</a:t>
            </a:r>
            <a:endParaRPr lang="en-GB" sz="1600" b="1" dirty="0">
              <a:latin typeface="Arial"/>
              <a:ea typeface="MS PGothic" pitchFamily="34" charset="-128"/>
              <a:cs typeface="Arial"/>
            </a:endParaRPr>
          </a:p>
        </p:txBody>
      </p:sp>
      <p:sp>
        <p:nvSpPr>
          <p:cNvPr id="5" name="Rectangle 4"/>
          <p:cNvSpPr/>
          <p:nvPr/>
        </p:nvSpPr>
        <p:spPr>
          <a:xfrm>
            <a:off x="4932040" y="4869160"/>
            <a:ext cx="2304256" cy="646331"/>
          </a:xfrm>
          <a:prstGeom prst="rect">
            <a:avLst/>
          </a:prstGeom>
        </p:spPr>
        <p:txBody>
          <a:bodyPr wrap="square">
            <a:spAutoFit/>
          </a:bodyPr>
          <a:lstStyle/>
          <a:p>
            <a:r>
              <a:rPr lang="en-US" sz="1200" b="1" dirty="0"/>
              <a:t>Exit</a:t>
            </a:r>
            <a:r>
              <a:rPr lang="en-US" sz="1200" dirty="0"/>
              <a:t>:</a:t>
            </a:r>
          </a:p>
          <a:p>
            <a:r>
              <a:rPr lang="en-US" sz="1200" dirty="0"/>
              <a:t>Accertify acquired by American Express for $150M in 2010 </a:t>
            </a:r>
          </a:p>
        </p:txBody>
      </p:sp>
      <p:sp>
        <p:nvSpPr>
          <p:cNvPr id="15" name="Rectangle 14"/>
          <p:cNvSpPr/>
          <p:nvPr/>
        </p:nvSpPr>
        <p:spPr>
          <a:xfrm>
            <a:off x="4932040" y="4365104"/>
            <a:ext cx="2304256" cy="461665"/>
          </a:xfrm>
          <a:prstGeom prst="rect">
            <a:avLst/>
          </a:prstGeom>
        </p:spPr>
        <p:txBody>
          <a:bodyPr wrap="square">
            <a:spAutoFit/>
          </a:bodyPr>
          <a:lstStyle/>
          <a:p>
            <a:r>
              <a:rPr lang="en-US" sz="1200" b="1" dirty="0"/>
              <a:t>Funding</a:t>
            </a:r>
            <a:r>
              <a:rPr lang="en-US" sz="1200" dirty="0"/>
              <a:t>:</a:t>
            </a:r>
          </a:p>
          <a:p>
            <a:r>
              <a:rPr lang="en-US" sz="1200" dirty="0"/>
              <a:t>Raised ~$4m</a:t>
            </a:r>
          </a:p>
        </p:txBody>
      </p:sp>
      <p:sp>
        <p:nvSpPr>
          <p:cNvPr id="16" name="Rectangle 15"/>
          <p:cNvSpPr/>
          <p:nvPr/>
        </p:nvSpPr>
        <p:spPr>
          <a:xfrm>
            <a:off x="4932040" y="5517232"/>
            <a:ext cx="2304256" cy="461665"/>
          </a:xfrm>
          <a:prstGeom prst="rect">
            <a:avLst/>
          </a:prstGeom>
        </p:spPr>
        <p:txBody>
          <a:bodyPr wrap="square">
            <a:spAutoFit/>
          </a:bodyPr>
          <a:lstStyle/>
          <a:p>
            <a:r>
              <a:rPr lang="en-US" sz="1200" b="1" dirty="0"/>
              <a:t>Ratio:</a:t>
            </a:r>
          </a:p>
          <a:p>
            <a:r>
              <a:rPr lang="en-US" sz="1200" dirty="0"/>
              <a:t>37x</a:t>
            </a:r>
          </a:p>
        </p:txBody>
      </p:sp>
      <p:sp>
        <p:nvSpPr>
          <p:cNvPr id="17" name="Rectangle 16"/>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19" name="TextBox 18"/>
          <p:cNvSpPr txBox="1"/>
          <p:nvPr/>
        </p:nvSpPr>
        <p:spPr>
          <a:xfrm>
            <a:off x="5004048" y="6093296"/>
            <a:ext cx="2600917" cy="276999"/>
          </a:xfrm>
          <a:prstGeom prst="rect">
            <a:avLst/>
          </a:prstGeom>
          <a:noFill/>
        </p:spPr>
        <p:txBody>
          <a:bodyPr wrap="none" rtlCol="0">
            <a:spAutoFit/>
          </a:bodyPr>
          <a:lstStyle/>
          <a:p>
            <a:r>
              <a:rPr lang="en-US" sz="1200" i="1" dirty="0"/>
              <a:t>KP Growth Proprietary Database 2016</a:t>
            </a:r>
          </a:p>
        </p:txBody>
      </p:sp>
    </p:spTree>
    <p:extLst>
      <p:ext uri="{BB962C8B-B14F-4D97-AF65-F5344CB8AC3E}">
        <p14:creationId xmlns:p14="http://schemas.microsoft.com/office/powerpoint/2010/main" val="4070925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661248"/>
            <a:ext cx="9144000" cy="5943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2290" name="Rectangle 2"/>
          <p:cNvSpPr>
            <a:spLocks noGrp="1" noChangeArrowheads="1"/>
          </p:cNvSpPr>
          <p:nvPr>
            <p:ph type="title"/>
          </p:nvPr>
        </p:nvSpPr>
        <p:spPr>
          <a:xfrm>
            <a:off x="971600" y="404664"/>
            <a:ext cx="5256584" cy="936104"/>
          </a:xfrm>
        </p:spPr>
        <p:txBody>
          <a:bodyPr/>
          <a:lstStyle/>
          <a:p>
            <a:pPr marL="0" indent="0">
              <a:spcBef>
                <a:spcPts val="0"/>
              </a:spcBef>
              <a:spcAft>
                <a:spcPts val="0"/>
              </a:spcAft>
            </a:pPr>
            <a:r>
              <a:rPr lang="en-US" dirty="0"/>
              <a:t>Comprehensive Geographic Coverage</a:t>
            </a:r>
          </a:p>
        </p:txBody>
      </p:sp>
      <p:sp>
        <p:nvSpPr>
          <p:cNvPr id="136" name="Slide Number Placeholder 135"/>
          <p:cNvSpPr>
            <a:spLocks noGrp="1"/>
          </p:cNvSpPr>
          <p:nvPr>
            <p:ph type="sldNum" sz="quarter" idx="10"/>
          </p:nvPr>
        </p:nvSpPr>
        <p:spPr/>
        <p:txBody>
          <a:bodyPr/>
          <a:lstStyle/>
          <a:p>
            <a:fld id="{9B1B6EFC-EF68-4728-BDB4-54AD8AE795D1}" type="slidenum">
              <a:rPr lang="en-GB" smtClean="0"/>
              <a:pPr/>
              <a:t>23</a:t>
            </a:fld>
            <a:endParaRPr lang="en-GB" dirty="0"/>
          </a:p>
        </p:txBody>
      </p:sp>
      <p:sp>
        <p:nvSpPr>
          <p:cNvPr id="137" name="Footer Placeholder 136"/>
          <p:cNvSpPr>
            <a:spLocks noGrp="1"/>
          </p:cNvSpPr>
          <p:nvPr>
            <p:ph type="ftr" sz="quarter" idx="11"/>
          </p:nvPr>
        </p:nvSpPr>
        <p:spPr/>
        <p:txBody>
          <a:bodyPr/>
          <a:lstStyle/>
          <a:p>
            <a:r>
              <a:rPr lang="en-GB" dirty="0"/>
              <a:t>Confidential</a:t>
            </a:r>
          </a:p>
        </p:txBody>
      </p:sp>
      <p:sp>
        <p:nvSpPr>
          <p:cNvPr id="120" name="Rounded Rectangle 230"/>
          <p:cNvSpPr/>
          <p:nvPr/>
        </p:nvSpPr>
        <p:spPr>
          <a:xfrm>
            <a:off x="270733" y="4693769"/>
            <a:ext cx="2876870" cy="1818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9632" y="1340768"/>
            <a:ext cx="7128792" cy="4320480"/>
          </a:xfrm>
          <a:prstGeom prst="rect">
            <a:avLst/>
          </a:prstGeom>
          <a:noFill/>
          <a:ln w="9525">
            <a:noFill/>
            <a:miter lim="800000"/>
            <a:headEnd/>
            <a:tailEnd/>
          </a:ln>
        </p:spPr>
      </p:pic>
      <p:sp>
        <p:nvSpPr>
          <p:cNvPr id="10" name="Oval 9"/>
          <p:cNvSpPr/>
          <p:nvPr/>
        </p:nvSpPr>
        <p:spPr>
          <a:xfrm>
            <a:off x="1358852" y="1500786"/>
            <a:ext cx="2196312" cy="1280142"/>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b="1" dirty="0">
              <a:solidFill>
                <a:schemeClr val="tx1"/>
              </a:solidFill>
              <a:latin typeface="Arial"/>
              <a:cs typeface="Arial"/>
            </a:endParaRPr>
          </a:p>
          <a:p>
            <a:pPr algn="ctr"/>
            <a:r>
              <a:rPr lang="en-US" sz="750" b="1" dirty="0">
                <a:solidFill>
                  <a:schemeClr val="bg1">
                    <a:lumMod val="65000"/>
                  </a:schemeClr>
                </a:solidFill>
                <a:latin typeface="Arial"/>
                <a:cs typeface="Arial"/>
              </a:rPr>
              <a:t>Northwest**</a:t>
            </a:r>
          </a:p>
          <a:p>
            <a:pPr algn="ctr"/>
            <a:r>
              <a:rPr lang="en-US" sz="750" b="1" dirty="0">
                <a:solidFill>
                  <a:schemeClr val="bg1">
                    <a:lumMod val="65000"/>
                  </a:schemeClr>
                </a:solidFill>
                <a:latin typeface="Arial"/>
                <a:cs typeface="Arial"/>
              </a:rPr>
              <a:t>4%</a:t>
            </a:r>
          </a:p>
          <a:p>
            <a:pPr algn="ctr"/>
            <a:endParaRPr lang="en-US" sz="750" b="1" dirty="0">
              <a:solidFill>
                <a:schemeClr val="bg1">
                  <a:lumMod val="65000"/>
                </a:schemeClr>
              </a:solidFill>
              <a:latin typeface="Arial"/>
              <a:cs typeface="Arial"/>
            </a:endParaRPr>
          </a:p>
          <a:p>
            <a:pPr algn="ctr"/>
            <a:endParaRPr lang="en-US" sz="800" dirty="0">
              <a:latin typeface="Arial"/>
              <a:cs typeface="Arial"/>
            </a:endParaRPr>
          </a:p>
        </p:txBody>
      </p:sp>
      <p:sp>
        <p:nvSpPr>
          <p:cNvPr id="11" name="Oval 10"/>
          <p:cNvSpPr/>
          <p:nvPr/>
        </p:nvSpPr>
        <p:spPr>
          <a:xfrm>
            <a:off x="1642686" y="2744571"/>
            <a:ext cx="1284960" cy="996465"/>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A6A6A6"/>
                </a:solidFill>
                <a:latin typeface="Arial"/>
                <a:cs typeface="Arial"/>
              </a:rPr>
              <a:t>Bay Area </a:t>
            </a:r>
          </a:p>
          <a:p>
            <a:pPr algn="ctr"/>
            <a:r>
              <a:rPr lang="en-US" sz="800" b="1" dirty="0">
                <a:solidFill>
                  <a:srgbClr val="A6A6A6"/>
                </a:solidFill>
                <a:latin typeface="Arial"/>
                <a:cs typeface="Arial"/>
              </a:rPr>
              <a:t>19%</a:t>
            </a:r>
          </a:p>
        </p:txBody>
      </p:sp>
      <p:sp>
        <p:nvSpPr>
          <p:cNvPr id="12" name="Oval 11"/>
          <p:cNvSpPr/>
          <p:nvPr/>
        </p:nvSpPr>
        <p:spPr>
          <a:xfrm>
            <a:off x="1642603" y="3581017"/>
            <a:ext cx="2039432" cy="800089"/>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A6A6A6"/>
                </a:solidFill>
                <a:latin typeface="Arial"/>
                <a:cs typeface="Arial"/>
              </a:rPr>
              <a:t>Southwest</a:t>
            </a:r>
          </a:p>
          <a:p>
            <a:pPr algn="ctr"/>
            <a:r>
              <a:rPr lang="en-US" sz="800" b="1" dirty="0">
                <a:solidFill>
                  <a:srgbClr val="A6A6A6"/>
                </a:solidFill>
                <a:latin typeface="Arial"/>
                <a:cs typeface="Arial"/>
              </a:rPr>
              <a:t>13%</a:t>
            </a:r>
          </a:p>
        </p:txBody>
      </p:sp>
      <p:sp>
        <p:nvSpPr>
          <p:cNvPr id="15" name="Oval 14"/>
          <p:cNvSpPr/>
          <p:nvPr/>
        </p:nvSpPr>
        <p:spPr>
          <a:xfrm>
            <a:off x="2770767" y="2780928"/>
            <a:ext cx="1882554" cy="905820"/>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A6A6A6"/>
                </a:solidFill>
                <a:latin typeface="Arial"/>
                <a:cs typeface="Arial"/>
              </a:rPr>
              <a:t>Mountain</a:t>
            </a:r>
          </a:p>
          <a:p>
            <a:pPr algn="ctr"/>
            <a:r>
              <a:rPr lang="en-US" sz="800" b="1" dirty="0">
                <a:solidFill>
                  <a:srgbClr val="A6A6A6"/>
                </a:solidFill>
                <a:latin typeface="Arial"/>
                <a:cs typeface="Arial"/>
              </a:rPr>
              <a:t>7%</a:t>
            </a:r>
          </a:p>
        </p:txBody>
      </p:sp>
      <p:sp>
        <p:nvSpPr>
          <p:cNvPr id="16" name="Oval 15"/>
          <p:cNvSpPr/>
          <p:nvPr/>
        </p:nvSpPr>
        <p:spPr>
          <a:xfrm>
            <a:off x="5280839" y="4221088"/>
            <a:ext cx="2039435" cy="960107"/>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A6A6A6"/>
                </a:solidFill>
                <a:latin typeface="Arial"/>
                <a:cs typeface="Arial"/>
              </a:rPr>
              <a:t>Southeast</a:t>
            </a:r>
          </a:p>
          <a:p>
            <a:pPr algn="ctr"/>
            <a:r>
              <a:rPr lang="en-US" sz="800" b="1" dirty="0">
                <a:solidFill>
                  <a:srgbClr val="A6A6A6"/>
                </a:solidFill>
                <a:latin typeface="Arial"/>
                <a:cs typeface="Arial"/>
              </a:rPr>
              <a:t>6%</a:t>
            </a:r>
          </a:p>
        </p:txBody>
      </p:sp>
      <p:sp>
        <p:nvSpPr>
          <p:cNvPr id="17" name="Oval 16"/>
          <p:cNvSpPr/>
          <p:nvPr/>
        </p:nvSpPr>
        <p:spPr>
          <a:xfrm>
            <a:off x="3241406" y="3901052"/>
            <a:ext cx="2039435" cy="960107"/>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a:solidFill>
                <a:schemeClr val="tx1"/>
              </a:solidFill>
              <a:latin typeface="Arial"/>
              <a:cs typeface="Arial"/>
            </a:endParaRPr>
          </a:p>
          <a:p>
            <a:pPr algn="ctr"/>
            <a:r>
              <a:rPr lang="en-US" sz="800" b="1" dirty="0">
                <a:solidFill>
                  <a:srgbClr val="A6A6A6"/>
                </a:solidFill>
                <a:latin typeface="Arial"/>
                <a:cs typeface="Arial"/>
              </a:rPr>
              <a:t>South</a:t>
            </a:r>
          </a:p>
          <a:p>
            <a:pPr algn="ctr"/>
            <a:r>
              <a:rPr lang="en-US" sz="800" b="1" dirty="0">
                <a:solidFill>
                  <a:srgbClr val="A6A6A6"/>
                </a:solidFill>
                <a:latin typeface="Arial"/>
                <a:cs typeface="Arial"/>
              </a:rPr>
              <a:t>5%</a:t>
            </a:r>
          </a:p>
          <a:p>
            <a:pPr algn="ctr"/>
            <a:endParaRPr lang="en-US" sz="800" dirty="0">
              <a:solidFill>
                <a:srgbClr val="A6A6A6"/>
              </a:solidFill>
              <a:latin typeface="Arial"/>
              <a:cs typeface="Arial"/>
            </a:endParaRPr>
          </a:p>
        </p:txBody>
      </p:sp>
      <p:sp>
        <p:nvSpPr>
          <p:cNvPr id="18" name="Oval 17"/>
          <p:cNvSpPr/>
          <p:nvPr/>
        </p:nvSpPr>
        <p:spPr>
          <a:xfrm>
            <a:off x="4182683" y="1980839"/>
            <a:ext cx="2039435" cy="1280142"/>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Arial"/>
              <a:cs typeface="Arial"/>
            </a:endParaRPr>
          </a:p>
          <a:p>
            <a:pPr algn="ctr"/>
            <a:endParaRPr lang="en-US" sz="800" b="1" dirty="0">
              <a:solidFill>
                <a:schemeClr val="tx1"/>
              </a:solidFill>
              <a:latin typeface="Arial"/>
              <a:cs typeface="Arial"/>
            </a:endParaRPr>
          </a:p>
          <a:p>
            <a:pPr algn="ctr"/>
            <a:r>
              <a:rPr lang="en-US" sz="800" b="1" dirty="0">
                <a:solidFill>
                  <a:srgbClr val="A6A6A6"/>
                </a:solidFill>
                <a:latin typeface="Arial"/>
                <a:cs typeface="Arial"/>
              </a:rPr>
              <a:t>Midwest</a:t>
            </a:r>
          </a:p>
          <a:p>
            <a:pPr algn="ctr"/>
            <a:r>
              <a:rPr lang="en-US" sz="800" b="1" dirty="0">
                <a:solidFill>
                  <a:srgbClr val="A6A6A6"/>
                </a:solidFill>
                <a:latin typeface="Arial"/>
                <a:cs typeface="Arial"/>
              </a:rPr>
              <a:t>13%</a:t>
            </a:r>
          </a:p>
          <a:p>
            <a:pPr algn="ctr"/>
            <a:endParaRPr lang="en-US" sz="900" b="1" dirty="0">
              <a:latin typeface="Arial"/>
              <a:cs typeface="Arial"/>
            </a:endParaRPr>
          </a:p>
          <a:p>
            <a:pPr algn="ctr"/>
            <a:endParaRPr lang="en-US" sz="900" b="1" dirty="0">
              <a:latin typeface="Arial"/>
              <a:cs typeface="Arial"/>
            </a:endParaRPr>
          </a:p>
        </p:txBody>
      </p:sp>
      <p:sp>
        <p:nvSpPr>
          <p:cNvPr id="19" name="Oval 18"/>
          <p:cNvSpPr/>
          <p:nvPr/>
        </p:nvSpPr>
        <p:spPr>
          <a:xfrm>
            <a:off x="5594599" y="3260981"/>
            <a:ext cx="1882554" cy="960107"/>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rgbClr val="A6A6A6"/>
                </a:solidFill>
                <a:latin typeface="Arial"/>
                <a:cs typeface="Arial"/>
              </a:rPr>
              <a:t>Mid Atlantic</a:t>
            </a:r>
          </a:p>
          <a:p>
            <a:pPr algn="ctr"/>
            <a:r>
              <a:rPr lang="en-US" sz="800" b="1" dirty="0">
                <a:solidFill>
                  <a:srgbClr val="A6A6A6"/>
                </a:solidFill>
                <a:latin typeface="Arial"/>
                <a:cs typeface="Arial"/>
              </a:rPr>
              <a:t>7%</a:t>
            </a:r>
          </a:p>
          <a:p>
            <a:pPr algn="ctr"/>
            <a:endParaRPr lang="en-US" sz="800" b="1" dirty="0">
              <a:solidFill>
                <a:srgbClr val="A6A6A6"/>
              </a:solidFill>
              <a:latin typeface="Arial"/>
              <a:cs typeface="Arial"/>
            </a:endParaRPr>
          </a:p>
        </p:txBody>
      </p:sp>
      <p:sp>
        <p:nvSpPr>
          <p:cNvPr id="20" name="Oval 19"/>
          <p:cNvSpPr/>
          <p:nvPr/>
        </p:nvSpPr>
        <p:spPr>
          <a:xfrm>
            <a:off x="6222116" y="2140857"/>
            <a:ext cx="2039435" cy="1280142"/>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rgbClr val="A6A6A6"/>
                </a:solidFill>
                <a:latin typeface="Arial"/>
                <a:cs typeface="Arial"/>
              </a:rPr>
              <a:t>Northeast*</a:t>
            </a:r>
          </a:p>
          <a:p>
            <a:pPr algn="ctr"/>
            <a:r>
              <a:rPr lang="en-US" sz="750" b="1" dirty="0">
                <a:solidFill>
                  <a:srgbClr val="A6A6A6"/>
                </a:solidFill>
                <a:latin typeface="Arial"/>
                <a:cs typeface="Arial"/>
              </a:rPr>
              <a:t>26%</a:t>
            </a:r>
          </a:p>
          <a:p>
            <a:pPr algn="ctr"/>
            <a:r>
              <a:rPr lang="en-US" sz="800" b="1" dirty="0">
                <a:solidFill>
                  <a:srgbClr val="A6A6A6"/>
                </a:solidFill>
                <a:latin typeface="Arial"/>
                <a:cs typeface="Arial"/>
              </a:rPr>
              <a:t> </a:t>
            </a:r>
          </a:p>
        </p:txBody>
      </p:sp>
      <p:sp>
        <p:nvSpPr>
          <p:cNvPr id="30" name="Oval 29"/>
          <p:cNvSpPr/>
          <p:nvPr/>
        </p:nvSpPr>
        <p:spPr>
          <a:xfrm>
            <a:off x="6692755" y="4861159"/>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1" name="Oval 30"/>
          <p:cNvSpPr/>
          <p:nvPr/>
        </p:nvSpPr>
        <p:spPr>
          <a:xfrm>
            <a:off x="7477155" y="2940946"/>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2" name="Oval 31"/>
          <p:cNvSpPr/>
          <p:nvPr/>
        </p:nvSpPr>
        <p:spPr>
          <a:xfrm>
            <a:off x="1838331" y="3420999"/>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33" name="Oval 32"/>
          <p:cNvSpPr/>
          <p:nvPr/>
        </p:nvSpPr>
        <p:spPr>
          <a:xfrm>
            <a:off x="1672611" y="3260981"/>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34" name="Oval 33"/>
          <p:cNvSpPr/>
          <p:nvPr/>
        </p:nvSpPr>
        <p:spPr>
          <a:xfrm>
            <a:off x="2143250" y="4061070"/>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35" name="Oval 34"/>
          <p:cNvSpPr/>
          <p:nvPr/>
        </p:nvSpPr>
        <p:spPr>
          <a:xfrm>
            <a:off x="7144260" y="3097298"/>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36" name="Oval 35"/>
          <p:cNvSpPr/>
          <p:nvPr/>
        </p:nvSpPr>
        <p:spPr>
          <a:xfrm>
            <a:off x="1829490" y="3260981"/>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41" name="Oval 40"/>
          <p:cNvSpPr/>
          <p:nvPr/>
        </p:nvSpPr>
        <p:spPr>
          <a:xfrm>
            <a:off x="7320274" y="3100964"/>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6" name="Oval 45"/>
          <p:cNvSpPr/>
          <p:nvPr/>
        </p:nvSpPr>
        <p:spPr>
          <a:xfrm>
            <a:off x="1672611" y="3100964"/>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47" name="Oval 46"/>
          <p:cNvSpPr/>
          <p:nvPr/>
        </p:nvSpPr>
        <p:spPr>
          <a:xfrm>
            <a:off x="1672611" y="2780928"/>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48" name="Oval 47"/>
          <p:cNvSpPr/>
          <p:nvPr/>
        </p:nvSpPr>
        <p:spPr>
          <a:xfrm>
            <a:off x="1515731" y="3260981"/>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49" name="Oval 48"/>
          <p:cNvSpPr/>
          <p:nvPr/>
        </p:nvSpPr>
        <p:spPr>
          <a:xfrm>
            <a:off x="2300129" y="4221088"/>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0" name="Oval 49"/>
          <p:cNvSpPr/>
          <p:nvPr/>
        </p:nvSpPr>
        <p:spPr>
          <a:xfrm>
            <a:off x="3088814" y="3282197"/>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1" name="Oval 50"/>
          <p:cNvSpPr/>
          <p:nvPr/>
        </p:nvSpPr>
        <p:spPr>
          <a:xfrm>
            <a:off x="1672611" y="1980839"/>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2" name="Oval 51"/>
          <p:cNvSpPr/>
          <p:nvPr/>
        </p:nvSpPr>
        <p:spPr>
          <a:xfrm>
            <a:off x="5437720" y="2780928"/>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3" name="Oval 52"/>
          <p:cNvSpPr/>
          <p:nvPr/>
        </p:nvSpPr>
        <p:spPr>
          <a:xfrm>
            <a:off x="7634034" y="2940946"/>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4" name="Oval 53"/>
          <p:cNvSpPr/>
          <p:nvPr/>
        </p:nvSpPr>
        <p:spPr>
          <a:xfrm>
            <a:off x="4496443" y="4381106"/>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5" name="Oval 54"/>
          <p:cNvSpPr/>
          <p:nvPr/>
        </p:nvSpPr>
        <p:spPr>
          <a:xfrm>
            <a:off x="1515731" y="3100964"/>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6" name="Oval 55"/>
          <p:cNvSpPr/>
          <p:nvPr/>
        </p:nvSpPr>
        <p:spPr>
          <a:xfrm>
            <a:off x="1672611" y="2940946"/>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8" name="Oval 57"/>
          <p:cNvSpPr/>
          <p:nvPr/>
        </p:nvSpPr>
        <p:spPr>
          <a:xfrm>
            <a:off x="5437720" y="2620910"/>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9" name="Oval 58"/>
          <p:cNvSpPr/>
          <p:nvPr/>
        </p:nvSpPr>
        <p:spPr>
          <a:xfrm>
            <a:off x="4496443" y="4541124"/>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0" name="Oval 59"/>
          <p:cNvSpPr/>
          <p:nvPr/>
        </p:nvSpPr>
        <p:spPr>
          <a:xfrm>
            <a:off x="1672611" y="3420999"/>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3" name="Oval 62"/>
          <p:cNvSpPr/>
          <p:nvPr/>
        </p:nvSpPr>
        <p:spPr>
          <a:xfrm>
            <a:off x="5908358" y="2940946"/>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4" name="Oval 63"/>
          <p:cNvSpPr/>
          <p:nvPr/>
        </p:nvSpPr>
        <p:spPr>
          <a:xfrm>
            <a:off x="1515731" y="2940946"/>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5" name="Oval 64"/>
          <p:cNvSpPr/>
          <p:nvPr/>
        </p:nvSpPr>
        <p:spPr>
          <a:xfrm>
            <a:off x="1515731" y="2780928"/>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6" name="Oval 65"/>
          <p:cNvSpPr/>
          <p:nvPr/>
        </p:nvSpPr>
        <p:spPr>
          <a:xfrm>
            <a:off x="2143250" y="4221088"/>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7" name="Oval 66"/>
          <p:cNvSpPr/>
          <p:nvPr/>
        </p:nvSpPr>
        <p:spPr>
          <a:xfrm>
            <a:off x="2927646" y="4221088"/>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8" name="Oval 67"/>
          <p:cNvSpPr/>
          <p:nvPr/>
        </p:nvSpPr>
        <p:spPr>
          <a:xfrm>
            <a:off x="7790913" y="2780928"/>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69" name="Oval 68"/>
          <p:cNvSpPr/>
          <p:nvPr/>
        </p:nvSpPr>
        <p:spPr>
          <a:xfrm>
            <a:off x="7163395" y="3581017"/>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70" name="Oval 69"/>
          <p:cNvSpPr/>
          <p:nvPr/>
        </p:nvSpPr>
        <p:spPr>
          <a:xfrm>
            <a:off x="6535876" y="4861159"/>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71" name="Oval 70"/>
          <p:cNvSpPr/>
          <p:nvPr/>
        </p:nvSpPr>
        <p:spPr>
          <a:xfrm>
            <a:off x="3245693" y="3282197"/>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72" name="Oval 71"/>
          <p:cNvSpPr/>
          <p:nvPr/>
        </p:nvSpPr>
        <p:spPr>
          <a:xfrm>
            <a:off x="3084527" y="4061070"/>
            <a:ext cx="156879" cy="160018"/>
          </a:xfrm>
          <a:prstGeom prst="ellips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2" name="Oval 81"/>
          <p:cNvSpPr/>
          <p:nvPr/>
        </p:nvSpPr>
        <p:spPr>
          <a:xfrm>
            <a:off x="7477155" y="3100964"/>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4" name="Oval 83"/>
          <p:cNvSpPr/>
          <p:nvPr/>
        </p:nvSpPr>
        <p:spPr>
          <a:xfrm>
            <a:off x="1672611" y="2140857"/>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85" name="Oval 84"/>
          <p:cNvSpPr/>
          <p:nvPr/>
        </p:nvSpPr>
        <p:spPr>
          <a:xfrm>
            <a:off x="2927646" y="4061070"/>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90" name="Oval 89"/>
          <p:cNvSpPr/>
          <p:nvPr/>
        </p:nvSpPr>
        <p:spPr>
          <a:xfrm>
            <a:off x="6692755" y="4701141"/>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2" name="Oval 91"/>
          <p:cNvSpPr/>
          <p:nvPr/>
        </p:nvSpPr>
        <p:spPr>
          <a:xfrm>
            <a:off x="5594599" y="2620910"/>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cxnSp>
        <p:nvCxnSpPr>
          <p:cNvPr id="93" name="Straight Connector 92"/>
          <p:cNvCxnSpPr>
            <a:stCxn id="47" idx="7"/>
            <a:endCxn id="47" idx="3"/>
          </p:cNvCxnSpPr>
          <p:nvPr/>
        </p:nvCxnSpPr>
        <p:spPr>
          <a:xfrm flipH="1">
            <a:off x="1695585" y="2804361"/>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2" idx="7"/>
            <a:endCxn id="92" idx="3"/>
          </p:cNvCxnSpPr>
          <p:nvPr/>
        </p:nvCxnSpPr>
        <p:spPr>
          <a:xfrm flipH="1">
            <a:off x="5617572" y="2644343"/>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46" idx="7"/>
            <a:endCxn id="46" idx="3"/>
          </p:cNvCxnSpPr>
          <p:nvPr/>
        </p:nvCxnSpPr>
        <p:spPr>
          <a:xfrm flipH="1">
            <a:off x="1695585" y="3124397"/>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56" idx="7"/>
            <a:endCxn id="56" idx="3"/>
          </p:cNvCxnSpPr>
          <p:nvPr/>
        </p:nvCxnSpPr>
        <p:spPr>
          <a:xfrm flipH="1">
            <a:off x="1695585" y="2964379"/>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59" idx="7"/>
            <a:endCxn id="59" idx="3"/>
          </p:cNvCxnSpPr>
          <p:nvPr/>
        </p:nvCxnSpPr>
        <p:spPr>
          <a:xfrm flipH="1">
            <a:off x="4519416" y="4564557"/>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63" idx="7"/>
            <a:endCxn id="63" idx="3"/>
          </p:cNvCxnSpPr>
          <p:nvPr/>
        </p:nvCxnSpPr>
        <p:spPr>
          <a:xfrm flipH="1">
            <a:off x="5931332" y="2964379"/>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64" idx="7"/>
            <a:endCxn id="64" idx="3"/>
          </p:cNvCxnSpPr>
          <p:nvPr/>
        </p:nvCxnSpPr>
        <p:spPr>
          <a:xfrm flipH="1">
            <a:off x="1538705" y="2964379"/>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0" idx="7"/>
            <a:endCxn id="90" idx="3"/>
          </p:cNvCxnSpPr>
          <p:nvPr/>
        </p:nvCxnSpPr>
        <p:spPr>
          <a:xfrm flipH="1">
            <a:off x="6715730" y="4724575"/>
            <a:ext cx="110932" cy="113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31" idx="7"/>
            <a:endCxn id="31" idx="3"/>
          </p:cNvCxnSpPr>
          <p:nvPr/>
        </p:nvCxnSpPr>
        <p:spPr>
          <a:xfrm flipH="1">
            <a:off x="7500128" y="2964379"/>
            <a:ext cx="110932" cy="113151"/>
          </a:xfrm>
          <a:prstGeom prst="line">
            <a:avLst/>
          </a:prstGeom>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7634034" y="2780928"/>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cxnSp>
        <p:nvCxnSpPr>
          <p:cNvPr id="116" name="Straight Connector 115"/>
          <p:cNvCxnSpPr/>
          <p:nvPr/>
        </p:nvCxnSpPr>
        <p:spPr>
          <a:xfrm flipH="1">
            <a:off x="7679982" y="2804361"/>
            <a:ext cx="110932" cy="113151"/>
          </a:xfrm>
          <a:prstGeom prst="line">
            <a:avLst/>
          </a:prstGeom>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868141" y="2912401"/>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87" name="Oval 86"/>
          <p:cNvSpPr/>
          <p:nvPr/>
        </p:nvSpPr>
        <p:spPr>
          <a:xfrm>
            <a:off x="2038857" y="3412998"/>
            <a:ext cx="156879" cy="160018"/>
          </a:xfrm>
          <a:prstGeom prst="ellipse">
            <a:avLst/>
          </a:prstGeom>
          <a:solidFill>
            <a:srgbClr val="00396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969"/>
              </a:solidFill>
              <a:latin typeface="Arial"/>
              <a:cs typeface="Arial"/>
            </a:endParaRPr>
          </a:p>
        </p:txBody>
      </p:sp>
      <p:sp>
        <p:nvSpPr>
          <p:cNvPr id="89" name="Oval 88"/>
          <p:cNvSpPr/>
          <p:nvPr/>
        </p:nvSpPr>
        <p:spPr>
          <a:xfrm>
            <a:off x="5442666" y="2912401"/>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1" name="Oval 90"/>
          <p:cNvSpPr/>
          <p:nvPr/>
        </p:nvSpPr>
        <p:spPr>
          <a:xfrm>
            <a:off x="1691215" y="2290138"/>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94" name="Oval 93"/>
          <p:cNvSpPr/>
          <p:nvPr/>
        </p:nvSpPr>
        <p:spPr>
          <a:xfrm>
            <a:off x="2877905" y="3097299"/>
            <a:ext cx="156879" cy="160018"/>
          </a:xfrm>
          <a:prstGeom prst="ellipse">
            <a:avLst/>
          </a:prstGeom>
          <a:solidFill>
            <a:srgbClr val="B0B7B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33" name="TextBox 132"/>
          <p:cNvSpPr txBox="1"/>
          <p:nvPr/>
        </p:nvSpPr>
        <p:spPr>
          <a:xfrm>
            <a:off x="6804248" y="5733256"/>
            <a:ext cx="2232248" cy="415498"/>
          </a:xfrm>
          <a:prstGeom prst="rect">
            <a:avLst/>
          </a:prstGeom>
          <a:noFill/>
        </p:spPr>
        <p:txBody>
          <a:bodyPr wrap="square" rtlCol="0">
            <a:spAutoFit/>
          </a:bodyPr>
          <a:lstStyle/>
          <a:p>
            <a:r>
              <a:rPr lang="en-US" sz="700" dirty="0">
                <a:solidFill>
                  <a:srgbClr val="003969"/>
                </a:solidFill>
                <a:latin typeface="Arial"/>
                <a:cs typeface="Arial"/>
              </a:rPr>
              <a:t>Notes:  </a:t>
            </a:r>
          </a:p>
          <a:p>
            <a:r>
              <a:rPr lang="en-US" sz="700" dirty="0">
                <a:solidFill>
                  <a:srgbClr val="003969"/>
                </a:solidFill>
                <a:latin typeface="Arial"/>
                <a:cs typeface="Arial"/>
              </a:rPr>
              <a:t>*Northeast includes Montreal/Toronto area    **Northwest includes Vancouver area	</a:t>
            </a:r>
          </a:p>
        </p:txBody>
      </p:sp>
      <p:sp>
        <p:nvSpPr>
          <p:cNvPr id="121" name="Oval 120"/>
          <p:cNvSpPr/>
          <p:nvPr/>
        </p:nvSpPr>
        <p:spPr>
          <a:xfrm>
            <a:off x="2195736" y="5734391"/>
            <a:ext cx="192024" cy="192268"/>
          </a:xfrm>
          <a:prstGeom prst="ellipse">
            <a:avLst/>
          </a:prstGeom>
          <a:solidFill>
            <a:srgbClr val="00396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22" name="Oval 121"/>
          <p:cNvSpPr/>
          <p:nvPr/>
        </p:nvSpPr>
        <p:spPr>
          <a:xfrm>
            <a:off x="4775200" y="5734391"/>
            <a:ext cx="192024" cy="192268"/>
          </a:xfrm>
          <a:prstGeom prst="ellipse">
            <a:avLst/>
          </a:prstGeom>
          <a:solidFill>
            <a:srgbClr val="B0B7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Arial"/>
              <a:cs typeface="Arial"/>
            </a:endParaRPr>
          </a:p>
        </p:txBody>
      </p:sp>
      <p:sp>
        <p:nvSpPr>
          <p:cNvPr id="123" name="Oval 122"/>
          <p:cNvSpPr/>
          <p:nvPr/>
        </p:nvSpPr>
        <p:spPr>
          <a:xfrm>
            <a:off x="2195736" y="5960868"/>
            <a:ext cx="192024" cy="192268"/>
          </a:xfrm>
          <a:prstGeom prst="ellipse">
            <a:avLst/>
          </a:prstGeom>
          <a:solidFill>
            <a:schemeClr val="bg1">
              <a:lumMod val="9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124" name="TextBox 123"/>
          <p:cNvSpPr txBox="1"/>
          <p:nvPr/>
        </p:nvSpPr>
        <p:spPr>
          <a:xfrm>
            <a:off x="2470944" y="5733836"/>
            <a:ext cx="785793" cy="215444"/>
          </a:xfrm>
          <a:prstGeom prst="rect">
            <a:avLst/>
          </a:prstGeom>
          <a:noFill/>
        </p:spPr>
        <p:txBody>
          <a:bodyPr wrap="none" lIns="91440" rIns="91440" rtlCol="0">
            <a:spAutoFit/>
          </a:bodyPr>
          <a:lstStyle/>
          <a:p>
            <a:r>
              <a:rPr lang="en-US" sz="800" b="1" dirty="0">
                <a:solidFill>
                  <a:schemeClr val="bg1">
                    <a:lumMod val="50000"/>
                  </a:schemeClr>
                </a:solidFill>
                <a:latin typeface="Arial"/>
                <a:cs typeface="Arial"/>
              </a:rPr>
              <a:t>Investments</a:t>
            </a:r>
          </a:p>
        </p:txBody>
      </p:sp>
      <p:sp>
        <p:nvSpPr>
          <p:cNvPr id="125" name="TextBox 124"/>
          <p:cNvSpPr txBox="1"/>
          <p:nvPr/>
        </p:nvSpPr>
        <p:spPr>
          <a:xfrm>
            <a:off x="5020548" y="5722803"/>
            <a:ext cx="950901" cy="215444"/>
          </a:xfrm>
          <a:prstGeom prst="rect">
            <a:avLst/>
          </a:prstGeom>
          <a:noFill/>
        </p:spPr>
        <p:txBody>
          <a:bodyPr wrap="none" lIns="91440" rIns="91440" rtlCol="0">
            <a:spAutoFit/>
          </a:bodyPr>
          <a:lstStyle/>
          <a:p>
            <a:r>
              <a:rPr lang="en-US" sz="800" b="1" dirty="0">
                <a:solidFill>
                  <a:schemeClr val="bg1">
                    <a:lumMod val="50000"/>
                  </a:schemeClr>
                </a:solidFill>
                <a:latin typeface="Arial"/>
                <a:cs typeface="Arial"/>
              </a:rPr>
              <a:t>Advisory Board</a:t>
            </a:r>
          </a:p>
        </p:txBody>
      </p:sp>
      <p:sp>
        <p:nvSpPr>
          <p:cNvPr id="126" name="TextBox 125"/>
          <p:cNvSpPr txBox="1"/>
          <p:nvPr/>
        </p:nvSpPr>
        <p:spPr>
          <a:xfrm>
            <a:off x="2470944" y="5949280"/>
            <a:ext cx="979755" cy="215444"/>
          </a:xfrm>
          <a:prstGeom prst="rect">
            <a:avLst/>
          </a:prstGeom>
          <a:noFill/>
        </p:spPr>
        <p:txBody>
          <a:bodyPr wrap="none" lIns="91440" rIns="91440" rtlCol="0">
            <a:spAutoFit/>
          </a:bodyPr>
          <a:lstStyle/>
          <a:p>
            <a:r>
              <a:rPr lang="en-US" sz="800" b="1" dirty="0">
                <a:solidFill>
                  <a:schemeClr val="bg1">
                    <a:lumMod val="50000"/>
                  </a:schemeClr>
                </a:solidFill>
                <a:latin typeface="Arial"/>
                <a:cs typeface="Arial"/>
              </a:rPr>
              <a:t>Dinner &amp; Events</a:t>
            </a:r>
          </a:p>
        </p:txBody>
      </p:sp>
      <p:grpSp>
        <p:nvGrpSpPr>
          <p:cNvPr id="6" name="Group 5"/>
          <p:cNvGrpSpPr/>
          <p:nvPr/>
        </p:nvGrpSpPr>
        <p:grpSpPr>
          <a:xfrm>
            <a:off x="4775200" y="5960868"/>
            <a:ext cx="192024" cy="192268"/>
            <a:chOff x="5796136" y="6021288"/>
            <a:chExt cx="192024" cy="192268"/>
          </a:xfrm>
        </p:grpSpPr>
        <p:sp>
          <p:nvSpPr>
            <p:cNvPr id="129" name="Oval 128"/>
            <p:cNvSpPr/>
            <p:nvPr/>
          </p:nvSpPr>
          <p:spPr>
            <a:xfrm>
              <a:off x="5796136" y="6021288"/>
              <a:ext cx="192024" cy="192268"/>
            </a:xfrm>
            <a:prstGeom prst="ellipse">
              <a:avLst/>
            </a:prstGeom>
            <a:solidFill>
              <a:srgbClr val="B0B7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Arial"/>
                <a:cs typeface="Arial"/>
              </a:endParaRPr>
            </a:p>
          </p:txBody>
        </p:sp>
        <p:cxnSp>
          <p:nvCxnSpPr>
            <p:cNvPr id="130" name="Straight Connector 129"/>
            <p:cNvCxnSpPr>
              <a:stCxn id="129" idx="7"/>
              <a:endCxn id="129" idx="3"/>
            </p:cNvCxnSpPr>
            <p:nvPr/>
          </p:nvCxnSpPr>
          <p:spPr>
            <a:xfrm flipH="1">
              <a:off x="5824257" y="6049445"/>
              <a:ext cx="135782" cy="13595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487168" y="5960868"/>
            <a:ext cx="192024" cy="192268"/>
            <a:chOff x="5508104" y="6021288"/>
            <a:chExt cx="192024" cy="192268"/>
          </a:xfrm>
        </p:grpSpPr>
        <p:sp>
          <p:nvSpPr>
            <p:cNvPr id="128" name="Oval 127"/>
            <p:cNvSpPr/>
            <p:nvPr/>
          </p:nvSpPr>
          <p:spPr>
            <a:xfrm>
              <a:off x="5508104" y="6021288"/>
              <a:ext cx="192024" cy="192268"/>
            </a:xfrm>
            <a:prstGeom prst="ellipse">
              <a:avLst/>
            </a:prstGeom>
            <a:solidFill>
              <a:srgbClr val="003969"/>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cxnSp>
          <p:nvCxnSpPr>
            <p:cNvPr id="131" name="Straight Connector 130"/>
            <p:cNvCxnSpPr/>
            <p:nvPr/>
          </p:nvCxnSpPr>
          <p:spPr>
            <a:xfrm flipH="1">
              <a:off x="5532017" y="6049441"/>
              <a:ext cx="145305" cy="13595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4991224" y="5949280"/>
            <a:ext cx="1338828" cy="215444"/>
          </a:xfrm>
          <a:prstGeom prst="rect">
            <a:avLst/>
          </a:prstGeom>
          <a:noFill/>
        </p:spPr>
        <p:txBody>
          <a:bodyPr wrap="none" lIns="91440" rIns="91440" rtlCol="0">
            <a:spAutoFit/>
          </a:bodyPr>
          <a:lstStyle/>
          <a:p>
            <a:r>
              <a:rPr lang="en-US" sz="800" b="1" dirty="0">
                <a:solidFill>
                  <a:schemeClr val="bg1">
                    <a:lumMod val="50000"/>
                  </a:schemeClr>
                </a:solidFill>
                <a:latin typeface="Arial"/>
                <a:cs typeface="Arial"/>
              </a:rPr>
              <a:t> More than one location</a:t>
            </a:r>
          </a:p>
        </p:txBody>
      </p:sp>
      <p:sp>
        <p:nvSpPr>
          <p:cNvPr id="127" name="Oval 126"/>
          <p:cNvSpPr/>
          <p:nvPr/>
        </p:nvSpPr>
        <p:spPr>
          <a:xfrm>
            <a:off x="539552" y="5733256"/>
            <a:ext cx="1152128" cy="432048"/>
          </a:xfrm>
          <a:prstGeom prst="ellipse">
            <a:avLst/>
          </a:prstGeom>
          <a:solidFill>
            <a:schemeClr val="accent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Arial"/>
              <a:cs typeface="Arial"/>
            </a:endParaRPr>
          </a:p>
          <a:p>
            <a:pPr algn="ctr"/>
            <a:endParaRPr lang="en-US" sz="900" b="1" dirty="0">
              <a:solidFill>
                <a:srgbClr val="A6A6A6"/>
              </a:solidFill>
              <a:latin typeface="Arial"/>
              <a:cs typeface="Arial"/>
            </a:endParaRPr>
          </a:p>
          <a:p>
            <a:pPr algn="ctr"/>
            <a:r>
              <a:rPr lang="en-US" sz="900" b="1" dirty="0">
                <a:solidFill>
                  <a:srgbClr val="7F7F7F"/>
                </a:solidFill>
                <a:latin typeface="Arial"/>
                <a:cs typeface="Arial"/>
              </a:rPr>
              <a:t>Region</a:t>
            </a:r>
          </a:p>
          <a:p>
            <a:pPr algn="ctr"/>
            <a:endParaRPr lang="en-US" sz="900" b="1" dirty="0">
              <a:solidFill>
                <a:srgbClr val="A6A6A6"/>
              </a:solidFill>
              <a:latin typeface="Arial"/>
              <a:cs typeface="Arial"/>
            </a:endParaRPr>
          </a:p>
          <a:p>
            <a:pPr algn="ctr"/>
            <a:endParaRPr lang="en-US" sz="900" dirty="0">
              <a:solidFill>
                <a:srgbClr val="A6A6A6"/>
              </a:solidFill>
              <a:latin typeface="Arial"/>
              <a:cs typeface="Arial"/>
            </a:endParaRPr>
          </a:p>
        </p:txBody>
      </p:sp>
      <p:sp>
        <p:nvSpPr>
          <p:cNvPr id="88" name="Rectangle 87"/>
          <p:cNvSpPr/>
          <p:nvPr/>
        </p:nvSpPr>
        <p:spPr>
          <a:xfrm>
            <a:off x="7668344" y="6309320"/>
            <a:ext cx="136815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34578964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KP Growth’s Sourcing Playbook</a:t>
            </a:r>
          </a:p>
        </p:txBody>
      </p:sp>
      <p:sp>
        <p:nvSpPr>
          <p:cNvPr id="9" name="Slide Number Placeholder 8"/>
          <p:cNvSpPr>
            <a:spLocks noGrp="1"/>
          </p:cNvSpPr>
          <p:nvPr>
            <p:ph type="sldNum" sz="quarter" idx="10"/>
          </p:nvPr>
        </p:nvSpPr>
        <p:spPr/>
        <p:txBody>
          <a:bodyPr/>
          <a:lstStyle/>
          <a:p>
            <a:fld id="{9B1B6EFC-EF68-4728-BDB4-54AD8AE795D1}" type="slidenum">
              <a:rPr lang="en-GB" smtClean="0"/>
              <a:pPr/>
              <a:t>24</a:t>
            </a:fld>
            <a:endParaRPr lang="en-GB" dirty="0"/>
          </a:p>
        </p:txBody>
      </p:sp>
      <p:sp>
        <p:nvSpPr>
          <p:cNvPr id="10" name="Footer Placeholder 9"/>
          <p:cNvSpPr>
            <a:spLocks noGrp="1"/>
          </p:cNvSpPr>
          <p:nvPr>
            <p:ph type="ftr" sz="quarter" idx="11"/>
          </p:nvPr>
        </p:nvSpPr>
        <p:spPr/>
        <p:txBody>
          <a:bodyPr/>
          <a:lstStyle/>
          <a:p>
            <a:r>
              <a:rPr lang="en-GB" dirty="0"/>
              <a:t>Confidential</a:t>
            </a:r>
          </a:p>
        </p:txBody>
      </p:sp>
      <p:pic>
        <p:nvPicPr>
          <p:cNvPr id="1026" name="Picture 2"/>
          <p:cNvPicPr>
            <a:picLocks noChangeAspect="1" noChangeArrowheads="1"/>
          </p:cNvPicPr>
          <p:nvPr/>
        </p:nvPicPr>
        <p:blipFill>
          <a:blip r:embed="rId3" cstate="print"/>
          <a:srcRect/>
          <a:stretch>
            <a:fillRect/>
          </a:stretch>
        </p:blipFill>
        <p:spPr bwMode="auto">
          <a:xfrm>
            <a:off x="6372200" y="2132856"/>
            <a:ext cx="2448272" cy="1512168"/>
          </a:xfrm>
          <a:prstGeom prst="rect">
            <a:avLst/>
          </a:prstGeom>
          <a:noFill/>
          <a:ln>
            <a:noFill/>
          </a:ln>
        </p:spPr>
      </p:pic>
      <p:sp>
        <p:nvSpPr>
          <p:cNvPr id="29" name="TextBox 28"/>
          <p:cNvSpPr txBox="1"/>
          <p:nvPr/>
        </p:nvSpPr>
        <p:spPr>
          <a:xfrm>
            <a:off x="6300192" y="1700808"/>
            <a:ext cx="2562270" cy="276999"/>
          </a:xfrm>
          <a:prstGeom prst="rect">
            <a:avLst/>
          </a:prstGeom>
          <a:noFill/>
        </p:spPr>
        <p:txBody>
          <a:bodyPr wrap="none" rtlCol="0">
            <a:spAutoFit/>
          </a:bodyPr>
          <a:lstStyle/>
          <a:p>
            <a:pPr algn="ctr"/>
            <a:r>
              <a:rPr lang="en-US" sz="1200" b="1" dirty="0">
                <a:latin typeface="Arial"/>
                <a:cs typeface="Arial"/>
              </a:rPr>
              <a:t>Prospects/Executives by Region</a:t>
            </a:r>
          </a:p>
        </p:txBody>
      </p:sp>
      <p:graphicFrame>
        <p:nvGraphicFramePr>
          <p:cNvPr id="22" name="Chart 21"/>
          <p:cNvGraphicFramePr/>
          <p:nvPr>
            <p:extLst>
              <p:ext uri="{D42A27DB-BD31-4B8C-83A1-F6EECF244321}">
                <p14:modId xmlns:p14="http://schemas.microsoft.com/office/powerpoint/2010/main" val="701902482"/>
              </p:ext>
            </p:extLst>
          </p:nvPr>
        </p:nvGraphicFramePr>
        <p:xfrm>
          <a:off x="5724128" y="4293096"/>
          <a:ext cx="3419872" cy="201622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6228184" y="4077072"/>
            <a:ext cx="2664296" cy="276999"/>
          </a:xfrm>
          <a:prstGeom prst="rect">
            <a:avLst/>
          </a:prstGeom>
          <a:noFill/>
        </p:spPr>
        <p:txBody>
          <a:bodyPr wrap="square" rtlCol="0">
            <a:spAutoFit/>
          </a:bodyPr>
          <a:lstStyle/>
          <a:p>
            <a:pPr algn="ctr"/>
            <a:r>
              <a:rPr lang="en-US" sz="1200" b="1" dirty="0">
                <a:latin typeface="Arial"/>
                <a:cs typeface="Arial"/>
              </a:rPr>
              <a:t>US Term Sheet / LOI’s Issued</a:t>
            </a:r>
          </a:p>
        </p:txBody>
      </p:sp>
      <p:sp>
        <p:nvSpPr>
          <p:cNvPr id="2" name="Rectangle 1"/>
          <p:cNvSpPr/>
          <p:nvPr/>
        </p:nvSpPr>
        <p:spPr>
          <a:xfrm>
            <a:off x="329208" y="1628800"/>
            <a:ext cx="2514600" cy="539496"/>
          </a:xfrm>
          <a:prstGeom prst="rect">
            <a:avLst/>
          </a:prstGeom>
          <a:solidFill>
            <a:schemeClr val="accent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a:cs typeface="Arial"/>
              </a:rPr>
              <a:t>Screen Large Universe</a:t>
            </a:r>
          </a:p>
        </p:txBody>
      </p:sp>
      <p:sp>
        <p:nvSpPr>
          <p:cNvPr id="26" name="Rectangle 25"/>
          <p:cNvSpPr/>
          <p:nvPr/>
        </p:nvSpPr>
        <p:spPr>
          <a:xfrm>
            <a:off x="329208" y="3546436"/>
            <a:ext cx="2514600" cy="539496"/>
          </a:xfrm>
          <a:prstGeom prst="rect">
            <a:avLst/>
          </a:prstGeom>
          <a:solidFill>
            <a:schemeClr val="accent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a:cs typeface="Arial"/>
              </a:rPr>
              <a:t>Identify Executives from </a:t>
            </a:r>
            <a:br>
              <a:rPr lang="en-US" sz="1200" b="1" dirty="0">
                <a:latin typeface="Arial"/>
                <a:cs typeface="Arial"/>
              </a:rPr>
            </a:br>
            <a:r>
              <a:rPr lang="en-US" sz="1200" b="1" dirty="0">
                <a:latin typeface="Arial"/>
                <a:cs typeface="Arial"/>
              </a:rPr>
              <a:t>M&amp;A Database</a:t>
            </a:r>
          </a:p>
        </p:txBody>
      </p:sp>
      <p:sp>
        <p:nvSpPr>
          <p:cNvPr id="32" name="Rectangle 31"/>
          <p:cNvSpPr/>
          <p:nvPr/>
        </p:nvSpPr>
        <p:spPr>
          <a:xfrm>
            <a:off x="3281536" y="1628800"/>
            <a:ext cx="2514600" cy="539496"/>
          </a:xfrm>
          <a:prstGeom prst="rect">
            <a:avLst/>
          </a:prstGeom>
          <a:solidFill>
            <a:schemeClr val="accent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a:cs typeface="Arial"/>
              </a:rPr>
              <a:t>Identify Top Prospects</a:t>
            </a:r>
          </a:p>
        </p:txBody>
      </p:sp>
      <p:sp>
        <p:nvSpPr>
          <p:cNvPr id="33" name="Rectangle 32"/>
          <p:cNvSpPr/>
          <p:nvPr/>
        </p:nvSpPr>
        <p:spPr>
          <a:xfrm>
            <a:off x="3281536" y="3546436"/>
            <a:ext cx="2514600" cy="539496"/>
          </a:xfrm>
          <a:prstGeom prst="rect">
            <a:avLst/>
          </a:prstGeom>
          <a:solidFill>
            <a:schemeClr val="accent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a:cs typeface="Arial"/>
              </a:rPr>
              <a:t>Advisory board / </a:t>
            </a:r>
            <a:br>
              <a:rPr lang="en-US" sz="1200" b="1" dirty="0">
                <a:latin typeface="Arial"/>
                <a:cs typeface="Arial"/>
              </a:rPr>
            </a:br>
            <a:r>
              <a:rPr lang="en-US" sz="1200" b="1" dirty="0">
                <a:latin typeface="Arial"/>
                <a:cs typeface="Arial"/>
              </a:rPr>
              <a:t>Top Executives</a:t>
            </a:r>
          </a:p>
        </p:txBody>
      </p:sp>
      <p:sp>
        <p:nvSpPr>
          <p:cNvPr id="34" name="Right Arrow 33"/>
          <p:cNvSpPr/>
          <p:nvPr/>
        </p:nvSpPr>
        <p:spPr>
          <a:xfrm>
            <a:off x="5004048" y="5229200"/>
            <a:ext cx="1368152" cy="504056"/>
          </a:xfrm>
          <a:prstGeom prst="rightArrow">
            <a:avLst>
              <a:gd name="adj1" fmla="val 54344"/>
              <a:gd name="adj2" fmla="val 6086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a:cs typeface="Arial"/>
              </a:rPr>
              <a:t>Results</a:t>
            </a:r>
          </a:p>
        </p:txBody>
      </p:sp>
      <p:sp>
        <p:nvSpPr>
          <p:cNvPr id="39" name="Rectangle 38"/>
          <p:cNvSpPr/>
          <p:nvPr/>
        </p:nvSpPr>
        <p:spPr>
          <a:xfrm>
            <a:off x="323528" y="2817496"/>
            <a:ext cx="2514600" cy="53949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a:cs typeface="Arial"/>
              </a:rPr>
              <a:t>Screen 100K companies </a:t>
            </a:r>
            <a:br>
              <a:rPr lang="en-US" sz="1050" dirty="0">
                <a:solidFill>
                  <a:schemeClr val="tx1"/>
                </a:solidFill>
                <a:latin typeface="Arial"/>
                <a:cs typeface="Arial"/>
              </a:rPr>
            </a:br>
            <a:r>
              <a:rPr lang="en-US" sz="1050" dirty="0">
                <a:solidFill>
                  <a:schemeClr val="tx1"/>
                </a:solidFill>
                <a:latin typeface="Arial"/>
                <a:cs typeface="Arial"/>
              </a:rPr>
              <a:t>every 8 weeks</a:t>
            </a:r>
          </a:p>
        </p:txBody>
      </p:sp>
      <p:sp>
        <p:nvSpPr>
          <p:cNvPr id="40" name="Rectangle 39"/>
          <p:cNvSpPr/>
          <p:nvPr/>
        </p:nvSpPr>
        <p:spPr>
          <a:xfrm>
            <a:off x="3281536" y="2817496"/>
            <a:ext cx="2514600" cy="53949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a:cs typeface="Arial"/>
              </a:rPr>
              <a:t>1K top prospects predicted </a:t>
            </a:r>
            <a:br>
              <a:rPr lang="en-US" sz="1050" dirty="0">
                <a:solidFill>
                  <a:schemeClr val="tx1"/>
                </a:solidFill>
                <a:latin typeface="Arial"/>
                <a:cs typeface="Arial"/>
              </a:rPr>
            </a:br>
            <a:r>
              <a:rPr lang="en-US" sz="1050" dirty="0">
                <a:solidFill>
                  <a:schemeClr val="tx1"/>
                </a:solidFill>
                <a:latin typeface="Arial"/>
                <a:cs typeface="Arial"/>
              </a:rPr>
              <a:t>by analytical model</a:t>
            </a:r>
          </a:p>
        </p:txBody>
      </p:sp>
      <p:sp>
        <p:nvSpPr>
          <p:cNvPr id="41" name="Rectangle 40"/>
          <p:cNvSpPr/>
          <p:nvPr/>
        </p:nvSpPr>
        <p:spPr>
          <a:xfrm>
            <a:off x="329208" y="4149080"/>
            <a:ext cx="2514600" cy="53949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a:cs typeface="Arial"/>
              </a:rPr>
              <a:t>Screen for high value exits, level of capital raised, and market focus</a:t>
            </a:r>
          </a:p>
        </p:txBody>
      </p:sp>
      <p:sp>
        <p:nvSpPr>
          <p:cNvPr id="42" name="Rectangle 41"/>
          <p:cNvSpPr/>
          <p:nvPr/>
        </p:nvSpPr>
        <p:spPr>
          <a:xfrm>
            <a:off x="3281536" y="4149080"/>
            <a:ext cx="2514600" cy="53949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a:cs typeface="Arial"/>
              </a:rPr>
              <a:t>Develop / Source executive talent</a:t>
            </a:r>
          </a:p>
        </p:txBody>
      </p:sp>
      <p:sp>
        <p:nvSpPr>
          <p:cNvPr id="43" name="Rectangle 42"/>
          <p:cNvSpPr/>
          <p:nvPr/>
        </p:nvSpPr>
        <p:spPr>
          <a:xfrm>
            <a:off x="3281536" y="2223148"/>
            <a:ext cx="2514600" cy="53949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a:cs typeface="Arial"/>
              </a:rPr>
              <a:t>Outbound / Network Introductions </a:t>
            </a:r>
            <a:br>
              <a:rPr lang="en-US" sz="1050" dirty="0">
                <a:solidFill>
                  <a:schemeClr val="tx1"/>
                </a:solidFill>
                <a:latin typeface="Arial"/>
                <a:cs typeface="Arial"/>
              </a:rPr>
            </a:br>
            <a:r>
              <a:rPr lang="en-US" sz="1050" dirty="0">
                <a:solidFill>
                  <a:schemeClr val="tx1"/>
                </a:solidFill>
                <a:latin typeface="Arial"/>
                <a:cs typeface="Arial"/>
              </a:rPr>
              <a:t>to engage prospects</a:t>
            </a:r>
          </a:p>
        </p:txBody>
      </p:sp>
      <p:sp>
        <p:nvSpPr>
          <p:cNvPr id="48" name="Rectangle 47"/>
          <p:cNvSpPr/>
          <p:nvPr/>
        </p:nvSpPr>
        <p:spPr>
          <a:xfrm>
            <a:off x="329208" y="2223148"/>
            <a:ext cx="2514600" cy="539496"/>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a:cs typeface="Arial"/>
              </a:rPr>
              <a:t>Proprietary technology used </a:t>
            </a:r>
            <a:br>
              <a:rPr lang="en-US" sz="1050" dirty="0">
                <a:solidFill>
                  <a:schemeClr val="tx1"/>
                </a:solidFill>
                <a:latin typeface="Arial"/>
                <a:cs typeface="Arial"/>
              </a:rPr>
            </a:br>
            <a:r>
              <a:rPr lang="en-US" sz="1050" dirty="0">
                <a:solidFill>
                  <a:schemeClr val="tx1"/>
                </a:solidFill>
                <a:latin typeface="Arial"/>
                <a:cs typeface="Arial"/>
              </a:rPr>
              <a:t>to identify best prospects</a:t>
            </a:r>
          </a:p>
        </p:txBody>
      </p:sp>
      <p:sp>
        <p:nvSpPr>
          <p:cNvPr id="28" name="Right Arrow 27"/>
          <p:cNvSpPr/>
          <p:nvPr/>
        </p:nvSpPr>
        <p:spPr>
          <a:xfrm>
            <a:off x="2915816" y="4149080"/>
            <a:ext cx="360040" cy="484632"/>
          </a:xfrm>
          <a:prstGeom prst="rightArrow">
            <a:avLst/>
          </a:prstGeom>
          <a:solidFill>
            <a:srgbClr val="3790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Arial"/>
              <a:cs typeface="Arial"/>
            </a:endParaRPr>
          </a:p>
        </p:txBody>
      </p:sp>
      <p:sp>
        <p:nvSpPr>
          <p:cNvPr id="25" name="Right Arrow 24"/>
          <p:cNvSpPr/>
          <p:nvPr/>
        </p:nvSpPr>
        <p:spPr>
          <a:xfrm>
            <a:off x="2915816" y="2564904"/>
            <a:ext cx="360040" cy="484632"/>
          </a:xfrm>
          <a:prstGeom prst="rightArrow">
            <a:avLst/>
          </a:prstGeom>
          <a:solidFill>
            <a:srgbClr val="3790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Arial"/>
              <a:cs typeface="Arial"/>
            </a:endParaRPr>
          </a:p>
        </p:txBody>
      </p:sp>
      <p:sp>
        <p:nvSpPr>
          <p:cNvPr id="27" name="Right Arrow 26"/>
          <p:cNvSpPr/>
          <p:nvPr/>
        </p:nvSpPr>
        <p:spPr>
          <a:xfrm>
            <a:off x="5868144" y="3140968"/>
            <a:ext cx="504056" cy="556640"/>
          </a:xfrm>
          <a:prstGeom prst="rightArrow">
            <a:avLst/>
          </a:prstGeom>
          <a:solidFill>
            <a:srgbClr val="3790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dirty="0">
              <a:latin typeface="Arial"/>
              <a:cs typeface="Arial"/>
            </a:endParaRPr>
          </a:p>
        </p:txBody>
      </p:sp>
      <p:sp>
        <p:nvSpPr>
          <p:cNvPr id="24" name="Rectangle 23"/>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628022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 Growth’s Execution Model</a:t>
            </a:r>
          </a:p>
        </p:txBody>
      </p:sp>
      <p:sp>
        <p:nvSpPr>
          <p:cNvPr id="4" name="Slide Number Placeholder 3"/>
          <p:cNvSpPr>
            <a:spLocks noGrp="1"/>
          </p:cNvSpPr>
          <p:nvPr>
            <p:ph type="sldNum" sz="quarter" idx="10"/>
          </p:nvPr>
        </p:nvSpPr>
        <p:spPr/>
        <p:txBody>
          <a:bodyPr/>
          <a:lstStyle/>
          <a:p>
            <a:fld id="{9B1B6EFC-EF68-4728-BDB4-54AD8AE795D1}" type="slidenum">
              <a:rPr lang="en-GB" smtClean="0"/>
              <a:pPr/>
              <a:t>25</a:t>
            </a:fld>
            <a:endParaRPr lang="en-GB" dirty="0"/>
          </a:p>
        </p:txBody>
      </p:sp>
      <p:sp>
        <p:nvSpPr>
          <p:cNvPr id="5" name="Footer Placeholder 4"/>
          <p:cNvSpPr>
            <a:spLocks noGrp="1"/>
          </p:cNvSpPr>
          <p:nvPr>
            <p:ph type="ftr" sz="quarter" idx="11"/>
          </p:nvPr>
        </p:nvSpPr>
        <p:spPr/>
        <p:txBody>
          <a:bodyPr/>
          <a:lstStyle/>
          <a:p>
            <a:r>
              <a:rPr lang="en-GB" dirty="0"/>
              <a:t>Confidential</a:t>
            </a:r>
          </a:p>
        </p:txBody>
      </p:sp>
      <p:sp>
        <p:nvSpPr>
          <p:cNvPr id="47" name="TextBox 46"/>
          <p:cNvSpPr txBox="1"/>
          <p:nvPr/>
        </p:nvSpPr>
        <p:spPr>
          <a:xfrm>
            <a:off x="4841452" y="1268760"/>
            <a:ext cx="1242715" cy="338554"/>
          </a:xfrm>
          <a:prstGeom prst="rect">
            <a:avLst/>
          </a:prstGeom>
          <a:noFill/>
        </p:spPr>
        <p:txBody>
          <a:bodyPr wrap="square" rtlCol="0">
            <a:spAutoFit/>
          </a:bodyPr>
          <a:lstStyle/>
          <a:p>
            <a:pPr algn="ctr"/>
            <a:r>
              <a:rPr lang="en-US" sz="1600" dirty="0">
                <a:latin typeface="Arial"/>
                <a:cs typeface="Arial"/>
              </a:rPr>
              <a:t>Execution</a:t>
            </a:r>
          </a:p>
        </p:txBody>
      </p:sp>
      <p:sp>
        <p:nvSpPr>
          <p:cNvPr id="48" name="TextBox 47"/>
          <p:cNvSpPr txBox="1"/>
          <p:nvPr/>
        </p:nvSpPr>
        <p:spPr>
          <a:xfrm>
            <a:off x="2627784" y="1268760"/>
            <a:ext cx="1368152" cy="338554"/>
          </a:xfrm>
          <a:prstGeom prst="rect">
            <a:avLst/>
          </a:prstGeom>
          <a:noFill/>
        </p:spPr>
        <p:txBody>
          <a:bodyPr wrap="square" rtlCol="0">
            <a:spAutoFit/>
          </a:bodyPr>
          <a:lstStyle/>
          <a:p>
            <a:pPr algn="ctr"/>
            <a:r>
              <a:rPr lang="en-US" sz="1600" dirty="0">
                <a:latin typeface="Arial"/>
                <a:cs typeface="Arial"/>
              </a:rPr>
              <a:t>Investment</a:t>
            </a:r>
          </a:p>
        </p:txBody>
      </p:sp>
      <p:sp>
        <p:nvSpPr>
          <p:cNvPr id="66" name="TextBox 65"/>
          <p:cNvSpPr txBox="1"/>
          <p:nvPr/>
        </p:nvSpPr>
        <p:spPr>
          <a:xfrm>
            <a:off x="7264275" y="1268760"/>
            <a:ext cx="526707" cy="338554"/>
          </a:xfrm>
          <a:prstGeom prst="rect">
            <a:avLst/>
          </a:prstGeom>
          <a:noFill/>
        </p:spPr>
        <p:txBody>
          <a:bodyPr wrap="none" rtlCol="0">
            <a:spAutoFit/>
          </a:bodyPr>
          <a:lstStyle/>
          <a:p>
            <a:pPr algn="ctr"/>
            <a:r>
              <a:rPr lang="en-US" sz="1600" dirty="0">
                <a:latin typeface="Arial"/>
                <a:cs typeface="Arial"/>
              </a:rPr>
              <a:t>Exit</a:t>
            </a:r>
          </a:p>
        </p:txBody>
      </p:sp>
      <p:sp>
        <p:nvSpPr>
          <p:cNvPr id="50" name="Rectangle 49"/>
          <p:cNvSpPr/>
          <p:nvPr/>
        </p:nvSpPr>
        <p:spPr>
          <a:xfrm>
            <a:off x="1979712" y="1628800"/>
            <a:ext cx="6819987" cy="1224136"/>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56" name="Rectangle 55"/>
          <p:cNvSpPr/>
          <p:nvPr/>
        </p:nvSpPr>
        <p:spPr>
          <a:xfrm>
            <a:off x="2342118" y="1700808"/>
            <a:ext cx="1933849" cy="792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GB" sz="1200" dirty="0">
                <a:solidFill>
                  <a:schemeClr val="tx1"/>
                </a:solidFill>
                <a:latin typeface="Arial"/>
                <a:cs typeface="Arial"/>
              </a:rPr>
              <a:t>$5-50M revenue, 30-100%+ growth</a:t>
            </a:r>
          </a:p>
          <a:p>
            <a:pPr marL="171450" indent="-171450">
              <a:spcAft>
                <a:spcPts val="300"/>
              </a:spcAft>
              <a:buFont typeface="Arial" panose="020B0604020202020204" pitchFamily="34" charset="0"/>
              <a:buChar char="•"/>
            </a:pPr>
            <a:r>
              <a:rPr lang="en-GB" sz="1200" dirty="0">
                <a:solidFill>
                  <a:schemeClr val="tx1"/>
                </a:solidFill>
                <a:latin typeface="Arial"/>
                <a:cs typeface="Arial"/>
              </a:rPr>
              <a:t>Capital efficient</a:t>
            </a:r>
          </a:p>
        </p:txBody>
      </p:sp>
      <p:sp>
        <p:nvSpPr>
          <p:cNvPr id="59" name="Rectangle 58"/>
          <p:cNvSpPr/>
          <p:nvPr/>
        </p:nvSpPr>
        <p:spPr>
          <a:xfrm>
            <a:off x="467544" y="1628800"/>
            <a:ext cx="1512168" cy="1224136"/>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Arial"/>
                <a:cs typeface="Arial"/>
              </a:rPr>
              <a:t>Company</a:t>
            </a:r>
          </a:p>
        </p:txBody>
      </p:sp>
      <p:sp>
        <p:nvSpPr>
          <p:cNvPr id="69" name="Rectangle 68"/>
          <p:cNvSpPr/>
          <p:nvPr/>
        </p:nvSpPr>
        <p:spPr>
          <a:xfrm>
            <a:off x="4502358" y="1700808"/>
            <a:ext cx="1933849"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GB" sz="1200" dirty="0">
                <a:solidFill>
                  <a:schemeClr val="tx1"/>
                </a:solidFill>
                <a:latin typeface="Arial"/>
                <a:cs typeface="Arial"/>
              </a:rPr>
              <a:t>Scale revenue 3-10x </a:t>
            </a:r>
          </a:p>
          <a:p>
            <a:pPr marL="171450" indent="-171450">
              <a:spcAft>
                <a:spcPts val="300"/>
              </a:spcAft>
              <a:buFont typeface="Arial" panose="020B0604020202020204" pitchFamily="34" charset="0"/>
              <a:buChar char="•"/>
            </a:pPr>
            <a:r>
              <a:rPr lang="en-GB" sz="1200" dirty="0">
                <a:solidFill>
                  <a:schemeClr val="tx1"/>
                </a:solidFill>
                <a:latin typeface="Arial"/>
                <a:cs typeface="Arial"/>
              </a:rPr>
              <a:t>Professionalize the organization</a:t>
            </a:r>
          </a:p>
          <a:p>
            <a:pPr marL="171450" indent="-171450">
              <a:spcAft>
                <a:spcPts val="300"/>
              </a:spcAft>
              <a:buFont typeface="Arial" panose="020B0604020202020204" pitchFamily="34" charset="0"/>
              <a:buChar char="•"/>
            </a:pPr>
            <a:r>
              <a:rPr lang="en-GB" sz="1200" dirty="0">
                <a:solidFill>
                  <a:schemeClr val="tx1"/>
                </a:solidFill>
                <a:latin typeface="Arial"/>
                <a:cs typeface="Arial"/>
              </a:rPr>
              <a:t>EBITDA Loss rate </a:t>
            </a:r>
            <a:br>
              <a:rPr lang="en-GB" sz="1200" dirty="0">
                <a:solidFill>
                  <a:schemeClr val="tx1"/>
                </a:solidFill>
                <a:latin typeface="Arial"/>
                <a:cs typeface="Arial"/>
              </a:rPr>
            </a:br>
            <a:r>
              <a:rPr lang="en-GB" sz="1200" dirty="0">
                <a:solidFill>
                  <a:schemeClr val="tx1"/>
                </a:solidFill>
                <a:latin typeface="Arial"/>
                <a:cs typeface="Arial"/>
              </a:rPr>
              <a:t>&lt; 25% revenue</a:t>
            </a:r>
          </a:p>
        </p:txBody>
      </p:sp>
      <p:sp>
        <p:nvSpPr>
          <p:cNvPr id="74" name="Rectangle 73"/>
          <p:cNvSpPr/>
          <p:nvPr/>
        </p:nvSpPr>
        <p:spPr>
          <a:xfrm>
            <a:off x="6662598" y="1700808"/>
            <a:ext cx="1933849"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Maintain 30%+ revenue growth</a:t>
            </a:r>
          </a:p>
          <a:p>
            <a:pPr marL="171450" indent="-171450">
              <a:spcAft>
                <a:spcPts val="300"/>
              </a:spcAft>
              <a:buFont typeface="Arial" panose="020B0604020202020204" pitchFamily="34" charset="0"/>
              <a:buChar char="•"/>
            </a:pPr>
            <a:r>
              <a:rPr lang="en-US" sz="1200" dirty="0">
                <a:solidFill>
                  <a:schemeClr val="tx1"/>
                </a:solidFill>
                <a:latin typeface="Arial"/>
                <a:cs typeface="Arial"/>
              </a:rPr>
              <a:t>#1 or 2 in its market</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Attractive SaaS Metrics</a:t>
            </a:r>
          </a:p>
        </p:txBody>
      </p:sp>
      <p:sp>
        <p:nvSpPr>
          <p:cNvPr id="75" name="Rectangle 74"/>
          <p:cNvSpPr/>
          <p:nvPr/>
        </p:nvSpPr>
        <p:spPr>
          <a:xfrm>
            <a:off x="1979712" y="2888940"/>
            <a:ext cx="6819987" cy="1872208"/>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76" name="Rectangle 75"/>
          <p:cNvSpPr/>
          <p:nvPr/>
        </p:nvSpPr>
        <p:spPr>
          <a:xfrm>
            <a:off x="2342118" y="2960948"/>
            <a:ext cx="1933849"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$15M to $25M primary / secondary</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Control / significant minority</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Secure venture debt for incremental working capital</a:t>
            </a:r>
          </a:p>
        </p:txBody>
      </p:sp>
      <p:sp>
        <p:nvSpPr>
          <p:cNvPr id="77" name="Rectangle 76"/>
          <p:cNvSpPr/>
          <p:nvPr/>
        </p:nvSpPr>
        <p:spPr>
          <a:xfrm>
            <a:off x="467544" y="2888940"/>
            <a:ext cx="1512168" cy="1872208"/>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Arial"/>
                <a:cs typeface="Arial"/>
              </a:rPr>
              <a:t>KP Growth</a:t>
            </a:r>
          </a:p>
        </p:txBody>
      </p:sp>
      <p:sp>
        <p:nvSpPr>
          <p:cNvPr id="78" name="Rectangle 77"/>
          <p:cNvSpPr/>
          <p:nvPr/>
        </p:nvSpPr>
        <p:spPr>
          <a:xfrm>
            <a:off x="4502358" y="2960948"/>
            <a:ext cx="1933849"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Sales and Marketing effectiveness</a:t>
            </a:r>
            <a:r>
              <a:rPr lang="en-GB" sz="1200" dirty="0">
                <a:solidFill>
                  <a:schemeClr val="tx1"/>
                </a:solidFill>
                <a:latin typeface="Arial"/>
                <a:cs typeface="Arial"/>
              </a:rPr>
              <a:t> </a:t>
            </a:r>
          </a:p>
          <a:p>
            <a:pPr marL="171450" indent="-171450">
              <a:spcAft>
                <a:spcPts val="300"/>
              </a:spcAft>
              <a:buFont typeface="Arial" panose="020B0604020202020204" pitchFamily="34" charset="0"/>
              <a:buChar char="•"/>
            </a:pPr>
            <a:r>
              <a:rPr lang="en-US" sz="1200" dirty="0">
                <a:solidFill>
                  <a:schemeClr val="tx1"/>
                </a:solidFill>
                <a:latin typeface="Arial"/>
                <a:cs typeface="Arial"/>
              </a:rPr>
              <a:t>Strategy and positioning for maximum value</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Recruiting and founder transition</a:t>
            </a:r>
          </a:p>
          <a:p>
            <a:pPr marL="171450" indent="-171450">
              <a:spcAft>
                <a:spcPts val="300"/>
              </a:spcAft>
              <a:buFont typeface="Arial" panose="020B0604020202020204" pitchFamily="34" charset="0"/>
              <a:buChar char="•"/>
            </a:pPr>
            <a:r>
              <a:rPr lang="en-US" sz="1200" dirty="0">
                <a:solidFill>
                  <a:schemeClr val="tx1"/>
                </a:solidFill>
                <a:latin typeface="Arial"/>
                <a:cs typeface="Arial"/>
              </a:rPr>
              <a:t>Exit planning/execution</a:t>
            </a:r>
          </a:p>
        </p:txBody>
      </p:sp>
      <p:sp>
        <p:nvSpPr>
          <p:cNvPr id="79" name="Rectangle 78"/>
          <p:cNvSpPr/>
          <p:nvPr/>
        </p:nvSpPr>
        <p:spPr>
          <a:xfrm>
            <a:off x="6662598" y="2960948"/>
            <a:ext cx="1933849"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Achieve 3x at $75-$150M exit</a:t>
            </a:r>
          </a:p>
          <a:p>
            <a:pPr marL="171450" indent="-171450">
              <a:spcAft>
                <a:spcPts val="300"/>
              </a:spcAft>
              <a:buFont typeface="Arial" panose="020B0604020202020204" pitchFamily="34" charset="0"/>
              <a:buChar char="•"/>
            </a:pPr>
            <a:r>
              <a:rPr lang="en-US" sz="1200" dirty="0">
                <a:solidFill>
                  <a:schemeClr val="tx1"/>
                </a:solidFill>
                <a:latin typeface="Arial"/>
                <a:cs typeface="Arial"/>
              </a:rPr>
              <a:t>Downside protection</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10x upside potential</a:t>
            </a:r>
          </a:p>
        </p:txBody>
      </p:sp>
      <p:sp>
        <p:nvSpPr>
          <p:cNvPr id="80" name="Rectangle 79"/>
          <p:cNvSpPr/>
          <p:nvPr/>
        </p:nvSpPr>
        <p:spPr>
          <a:xfrm>
            <a:off x="1979712" y="4797152"/>
            <a:ext cx="6817621" cy="1512168"/>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1" name="Rectangle 80"/>
          <p:cNvSpPr/>
          <p:nvPr/>
        </p:nvSpPr>
        <p:spPr>
          <a:xfrm>
            <a:off x="2339752" y="4869160"/>
            <a:ext cx="1933849"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Add CEO / Executive Chairman / Board</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Co-invest $500k to $2M</a:t>
            </a:r>
          </a:p>
        </p:txBody>
      </p:sp>
      <p:sp>
        <p:nvSpPr>
          <p:cNvPr id="82" name="Rectangle 81"/>
          <p:cNvSpPr/>
          <p:nvPr/>
        </p:nvSpPr>
        <p:spPr>
          <a:xfrm>
            <a:off x="465178" y="4797152"/>
            <a:ext cx="1512168" cy="1512168"/>
          </a:xfrm>
          <a:prstGeom prst="rect">
            <a:avLst/>
          </a:prstGeom>
          <a:solidFill>
            <a:srgbClr val="3790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latin typeface="Arial"/>
                <a:cs typeface="Arial"/>
              </a:rPr>
              <a:t>Executive</a:t>
            </a:r>
          </a:p>
        </p:txBody>
      </p:sp>
      <p:sp>
        <p:nvSpPr>
          <p:cNvPr id="83" name="Rectangle 82"/>
          <p:cNvSpPr/>
          <p:nvPr/>
        </p:nvSpPr>
        <p:spPr>
          <a:xfrm>
            <a:off x="4499992" y="4869160"/>
            <a:ext cx="1933849"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Prior Experience</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Wolf-pack / Recruit Team Members from previous companies</a:t>
            </a:r>
            <a:endParaRPr lang="en-GB" sz="1200" dirty="0">
              <a:solidFill>
                <a:schemeClr val="tx1"/>
              </a:solidFill>
              <a:latin typeface="Arial"/>
              <a:cs typeface="Arial"/>
            </a:endParaRPr>
          </a:p>
          <a:p>
            <a:pPr marL="171450" indent="-171450">
              <a:spcAft>
                <a:spcPts val="300"/>
              </a:spcAft>
              <a:buFont typeface="Arial" panose="020B0604020202020204" pitchFamily="34" charset="0"/>
              <a:buChar char="•"/>
            </a:pPr>
            <a:r>
              <a:rPr lang="en-US" sz="1200" dirty="0">
                <a:solidFill>
                  <a:schemeClr val="tx1"/>
                </a:solidFill>
                <a:latin typeface="Arial"/>
                <a:cs typeface="Arial"/>
              </a:rPr>
              <a:t>Relationships (Investor, Customer, Partners)</a:t>
            </a:r>
          </a:p>
        </p:txBody>
      </p:sp>
      <p:sp>
        <p:nvSpPr>
          <p:cNvPr id="84" name="Rectangle 83"/>
          <p:cNvSpPr/>
          <p:nvPr/>
        </p:nvSpPr>
        <p:spPr>
          <a:xfrm>
            <a:off x="6660232" y="4869160"/>
            <a:ext cx="1933849"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300"/>
              </a:spcAft>
              <a:buFont typeface="Arial" panose="020B0604020202020204" pitchFamily="34" charset="0"/>
              <a:buChar char="•"/>
            </a:pPr>
            <a:r>
              <a:rPr lang="en-US" sz="1200" dirty="0">
                <a:solidFill>
                  <a:schemeClr val="tx1"/>
                </a:solidFill>
                <a:latin typeface="Arial"/>
                <a:cs typeface="Arial"/>
              </a:rPr>
              <a:t>Founder economics &amp; risk/reward profile</a:t>
            </a:r>
          </a:p>
          <a:p>
            <a:pPr marL="171450" indent="-171450">
              <a:spcAft>
                <a:spcPts val="300"/>
              </a:spcAft>
              <a:buFont typeface="Arial" panose="020B0604020202020204" pitchFamily="34" charset="0"/>
              <a:buChar char="•"/>
            </a:pPr>
            <a:endParaRPr lang="en-US" sz="1200" dirty="0">
              <a:solidFill>
                <a:schemeClr val="tx1"/>
              </a:solidFill>
              <a:latin typeface="Arial"/>
              <a:cs typeface="Arial"/>
            </a:endParaRPr>
          </a:p>
        </p:txBody>
      </p:sp>
      <p:sp>
        <p:nvSpPr>
          <p:cNvPr id="8" name="Rectangle 7"/>
          <p:cNvSpPr/>
          <p:nvPr/>
        </p:nvSpPr>
        <p:spPr>
          <a:xfrm>
            <a:off x="2267744" y="1268760"/>
            <a:ext cx="2088232" cy="50405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5" name="Rectangle 84"/>
          <p:cNvSpPr/>
          <p:nvPr/>
        </p:nvSpPr>
        <p:spPr>
          <a:xfrm>
            <a:off x="4427984" y="1268760"/>
            <a:ext cx="2088232" cy="50405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86" name="Rectangle 85"/>
          <p:cNvSpPr/>
          <p:nvPr/>
        </p:nvSpPr>
        <p:spPr>
          <a:xfrm>
            <a:off x="6588224" y="1268760"/>
            <a:ext cx="2088232" cy="504056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sp>
        <p:nvSpPr>
          <p:cNvPr id="26" name="Rectangle 25"/>
          <p:cNvSpPr/>
          <p:nvPr/>
        </p:nvSpPr>
        <p:spPr>
          <a:xfrm>
            <a:off x="7668344" y="6381328"/>
            <a:ext cx="1368152"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3086343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899590" y="1412776"/>
            <a:ext cx="7344818" cy="4536503"/>
          </a:xfrm>
          <a:prstGeom prst="rect">
            <a:avLst/>
          </a:prstGeom>
          <a:solidFill>
            <a:schemeClr val="bg1">
              <a:lumMod val="95000"/>
            </a:schemeClr>
          </a:solid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2" name="Group 91"/>
          <p:cNvGrpSpPr/>
          <p:nvPr/>
        </p:nvGrpSpPr>
        <p:grpSpPr>
          <a:xfrm>
            <a:off x="3370924" y="1412776"/>
            <a:ext cx="2425212" cy="4501072"/>
            <a:chOff x="3370924" y="1412776"/>
            <a:chExt cx="2425212" cy="4501072"/>
          </a:xfrm>
        </p:grpSpPr>
        <p:cxnSp>
          <p:nvCxnSpPr>
            <p:cNvPr id="20" name="Straight Connector 19"/>
            <p:cNvCxnSpPr/>
            <p:nvPr/>
          </p:nvCxnSpPr>
          <p:spPr>
            <a:xfrm>
              <a:off x="5796136" y="1412776"/>
              <a:ext cx="0" cy="4501072"/>
            </a:xfrm>
            <a:prstGeom prst="line">
              <a:avLst/>
            </a:prstGeom>
            <a:ln w="9525" cmpd="sng">
              <a:solidFill>
                <a:srgbClr val="BFBFBF"/>
              </a:solidFill>
              <a:prstDash val="dot"/>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370924" y="1412776"/>
              <a:ext cx="0" cy="4501072"/>
            </a:xfrm>
            <a:prstGeom prst="line">
              <a:avLst/>
            </a:prstGeom>
            <a:ln w="9525" cmpd="sng">
              <a:solidFill>
                <a:srgbClr val="BFBFBF"/>
              </a:solidFill>
              <a:prstDash val="dot"/>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943920" y="1696827"/>
            <a:ext cx="7351914" cy="3460365"/>
            <a:chOff x="1015923" y="1799652"/>
            <a:chExt cx="7012460" cy="3460365"/>
          </a:xfrm>
        </p:grpSpPr>
        <p:cxnSp>
          <p:nvCxnSpPr>
            <p:cNvPr id="85" name="Connecteur droit 42"/>
            <p:cNvCxnSpPr/>
            <p:nvPr/>
          </p:nvCxnSpPr>
          <p:spPr>
            <a:xfrm>
              <a:off x="1015923" y="5260017"/>
              <a:ext cx="7012460" cy="0"/>
            </a:xfrm>
            <a:prstGeom prst="line">
              <a:avLst/>
            </a:prstGeom>
            <a:ln w="9525" cmpd="sng">
              <a:solidFill>
                <a:schemeClr val="bg1">
                  <a:lumMod val="7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0" name="Connecteur droit 42"/>
            <p:cNvCxnSpPr/>
            <p:nvPr/>
          </p:nvCxnSpPr>
          <p:spPr>
            <a:xfrm>
              <a:off x="1015923" y="1799652"/>
              <a:ext cx="7012460" cy="0"/>
            </a:xfrm>
            <a:prstGeom prst="line">
              <a:avLst/>
            </a:prstGeom>
            <a:ln w="9525" cmpd="sng">
              <a:solidFill>
                <a:schemeClr val="bg1">
                  <a:lumMod val="7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2" name="Connecteur droit 42"/>
            <p:cNvCxnSpPr/>
            <p:nvPr/>
          </p:nvCxnSpPr>
          <p:spPr>
            <a:xfrm>
              <a:off x="1015923" y="2664743"/>
              <a:ext cx="7012460" cy="0"/>
            </a:xfrm>
            <a:prstGeom prst="line">
              <a:avLst/>
            </a:prstGeom>
            <a:ln w="9525" cmpd="sng">
              <a:solidFill>
                <a:schemeClr val="bg1">
                  <a:lumMod val="7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3" name="Connecteur droit 42"/>
            <p:cNvCxnSpPr/>
            <p:nvPr/>
          </p:nvCxnSpPr>
          <p:spPr>
            <a:xfrm>
              <a:off x="1015923" y="3529834"/>
              <a:ext cx="7012460" cy="0"/>
            </a:xfrm>
            <a:prstGeom prst="line">
              <a:avLst/>
            </a:prstGeom>
            <a:ln w="9525" cmpd="sng">
              <a:solidFill>
                <a:schemeClr val="bg1">
                  <a:lumMod val="7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84" name="Connecteur droit 42"/>
            <p:cNvCxnSpPr/>
            <p:nvPr/>
          </p:nvCxnSpPr>
          <p:spPr>
            <a:xfrm>
              <a:off x="1015923" y="4394925"/>
              <a:ext cx="7012460" cy="0"/>
            </a:xfrm>
            <a:prstGeom prst="line">
              <a:avLst/>
            </a:prstGeom>
            <a:ln w="9525" cmpd="sng">
              <a:solidFill>
                <a:schemeClr val="bg1">
                  <a:lumMod val="75000"/>
                </a:schemeClr>
              </a:solidFill>
              <a:prstDash val="dot"/>
            </a:ln>
          </p:spPr>
          <p:style>
            <a:lnRef idx="1">
              <a:schemeClr val="accent1"/>
            </a:lnRef>
            <a:fillRef idx="0">
              <a:schemeClr val="accent1"/>
            </a:fillRef>
            <a:effectRef idx="0">
              <a:schemeClr val="accent1"/>
            </a:effectRef>
            <a:fontRef idx="minor">
              <a:schemeClr val="tx1"/>
            </a:fontRef>
          </p:style>
        </p:cxnSp>
      </p:grpSp>
      <p:sp>
        <p:nvSpPr>
          <p:cNvPr id="12290" name="Rectangle 2"/>
          <p:cNvSpPr>
            <a:spLocks noGrp="1" noChangeArrowheads="1"/>
          </p:cNvSpPr>
          <p:nvPr>
            <p:ph type="title"/>
          </p:nvPr>
        </p:nvSpPr>
        <p:spPr/>
        <p:txBody>
          <a:bodyPr/>
          <a:lstStyle/>
          <a:p>
            <a:r>
              <a:rPr lang="en-GB" dirty="0"/>
              <a:t>Equity Protection with Upside Option</a:t>
            </a:r>
          </a:p>
        </p:txBody>
      </p:sp>
      <p:cxnSp>
        <p:nvCxnSpPr>
          <p:cNvPr id="12" name="Connecteur droit avec flèche 16"/>
          <p:cNvCxnSpPr/>
          <p:nvPr/>
        </p:nvCxnSpPr>
        <p:spPr>
          <a:xfrm flipH="1" flipV="1">
            <a:off x="907142" y="1412776"/>
            <a:ext cx="1" cy="4570396"/>
          </a:xfrm>
          <a:prstGeom prst="straightConnector1">
            <a:avLst/>
          </a:prstGeom>
          <a:ln w="57150" cmpd="sng">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43609" y="5960854"/>
            <a:ext cx="2232248" cy="400110"/>
          </a:xfrm>
          <a:prstGeom prst="rect">
            <a:avLst/>
          </a:prstGeom>
        </p:spPr>
        <p:txBody>
          <a:bodyPr wrap="square">
            <a:spAutoFit/>
          </a:bodyPr>
          <a:lstStyle/>
          <a:p>
            <a:pPr algn="ctr"/>
            <a:r>
              <a:rPr lang="en-US" sz="1000" b="1" dirty="0">
                <a:solidFill>
                  <a:schemeClr val="tx1">
                    <a:lumMod val="75000"/>
                    <a:lumOff val="25000"/>
                  </a:schemeClr>
                </a:solidFill>
                <a:latin typeface="Arial"/>
                <a:cs typeface="Arial"/>
              </a:rPr>
              <a:t>Downside</a:t>
            </a:r>
          </a:p>
          <a:p>
            <a:pPr algn="ctr"/>
            <a:r>
              <a:rPr lang="en-US" sz="1000" b="1" dirty="0">
                <a:solidFill>
                  <a:schemeClr val="tx1">
                    <a:lumMod val="75000"/>
                    <a:lumOff val="25000"/>
                  </a:schemeClr>
                </a:solidFill>
                <a:latin typeface="Arial"/>
                <a:cs typeface="Arial"/>
              </a:rPr>
              <a:t>Risk Protection</a:t>
            </a:r>
          </a:p>
        </p:txBody>
      </p:sp>
      <p:sp>
        <p:nvSpPr>
          <p:cNvPr id="14" name="Rectangle 13"/>
          <p:cNvSpPr/>
          <p:nvPr/>
        </p:nvSpPr>
        <p:spPr>
          <a:xfrm rot="16200000">
            <a:off x="-421260" y="3453709"/>
            <a:ext cx="1622560" cy="276999"/>
          </a:xfrm>
          <a:prstGeom prst="rect">
            <a:avLst/>
          </a:prstGeom>
        </p:spPr>
        <p:txBody>
          <a:bodyPr wrap="none">
            <a:spAutoFit/>
          </a:bodyPr>
          <a:lstStyle/>
          <a:p>
            <a:pPr>
              <a:spcBef>
                <a:spcPts val="300"/>
              </a:spcBef>
              <a:spcAft>
                <a:spcPts val="600"/>
              </a:spcAft>
            </a:pPr>
            <a:r>
              <a:rPr lang="en-US" sz="1200" b="1" dirty="0">
                <a:solidFill>
                  <a:srgbClr val="5E5E5E"/>
                </a:solidFill>
                <a:latin typeface="Arial"/>
                <a:cs typeface="Arial"/>
              </a:rPr>
              <a:t>Investment Multiple</a:t>
            </a:r>
          </a:p>
        </p:txBody>
      </p:sp>
      <p:sp>
        <p:nvSpPr>
          <p:cNvPr id="26" name="Rectangle 25"/>
          <p:cNvSpPr/>
          <p:nvPr/>
        </p:nvSpPr>
        <p:spPr>
          <a:xfrm>
            <a:off x="1451666" y="4869160"/>
            <a:ext cx="1416134" cy="276999"/>
          </a:xfrm>
          <a:prstGeom prst="rect">
            <a:avLst/>
          </a:prstGeom>
        </p:spPr>
        <p:txBody>
          <a:bodyPr wrap="square">
            <a:spAutoFit/>
          </a:bodyPr>
          <a:lstStyle/>
          <a:p>
            <a:pPr algn="ctr"/>
            <a:r>
              <a:rPr lang="en-US" sz="1200" b="1" dirty="0">
                <a:latin typeface="Arial"/>
                <a:cs typeface="Arial"/>
              </a:rPr>
              <a:t>FINANCIAL</a:t>
            </a:r>
            <a:endParaRPr lang="en-GB" sz="1200" dirty="0">
              <a:latin typeface="Arial"/>
              <a:cs typeface="Arial"/>
            </a:endParaRPr>
          </a:p>
        </p:txBody>
      </p:sp>
      <p:sp>
        <p:nvSpPr>
          <p:cNvPr id="27" name="Rectangle 26"/>
          <p:cNvSpPr/>
          <p:nvPr/>
        </p:nvSpPr>
        <p:spPr>
          <a:xfrm>
            <a:off x="3860953" y="3178048"/>
            <a:ext cx="1440160" cy="276999"/>
          </a:xfrm>
          <a:prstGeom prst="rect">
            <a:avLst/>
          </a:prstGeom>
        </p:spPr>
        <p:txBody>
          <a:bodyPr wrap="square">
            <a:spAutoFit/>
          </a:bodyPr>
          <a:lstStyle/>
          <a:p>
            <a:pPr algn="ctr"/>
            <a:r>
              <a:rPr lang="en-US" sz="1200" b="1" dirty="0">
                <a:latin typeface="Arial"/>
                <a:cs typeface="Arial"/>
              </a:rPr>
              <a:t>OPERATIONAL</a:t>
            </a:r>
          </a:p>
        </p:txBody>
      </p:sp>
      <p:sp>
        <p:nvSpPr>
          <p:cNvPr id="28" name="Rectangle 27"/>
          <p:cNvSpPr/>
          <p:nvPr/>
        </p:nvSpPr>
        <p:spPr>
          <a:xfrm>
            <a:off x="6319149" y="1431730"/>
            <a:ext cx="1440161" cy="261610"/>
          </a:xfrm>
          <a:prstGeom prst="rect">
            <a:avLst/>
          </a:prstGeom>
        </p:spPr>
        <p:txBody>
          <a:bodyPr wrap="square">
            <a:spAutoFit/>
          </a:bodyPr>
          <a:lstStyle/>
          <a:p>
            <a:pPr algn="ctr"/>
            <a:r>
              <a:rPr lang="en-US" sz="1100" b="1" dirty="0">
                <a:latin typeface="Arial"/>
                <a:cs typeface="Arial"/>
              </a:rPr>
              <a:t>STRATEGIC </a:t>
            </a:r>
            <a:endParaRPr lang="en-GB" sz="1100" dirty="0">
              <a:latin typeface="Arial"/>
              <a:cs typeface="Arial"/>
            </a:endParaRPr>
          </a:p>
        </p:txBody>
      </p:sp>
      <p:sp>
        <p:nvSpPr>
          <p:cNvPr id="30" name="Rectangle 29"/>
          <p:cNvSpPr/>
          <p:nvPr/>
        </p:nvSpPr>
        <p:spPr>
          <a:xfrm>
            <a:off x="539551" y="5047292"/>
            <a:ext cx="325837" cy="230832"/>
          </a:xfrm>
          <a:prstGeom prst="rect">
            <a:avLst/>
          </a:prstGeom>
        </p:spPr>
        <p:txBody>
          <a:bodyPr wrap="none">
            <a:spAutoFit/>
          </a:bodyPr>
          <a:lstStyle/>
          <a:p>
            <a:pPr>
              <a:spcBef>
                <a:spcPts val="300"/>
              </a:spcBef>
              <a:spcAft>
                <a:spcPts val="600"/>
              </a:spcAft>
            </a:pPr>
            <a:r>
              <a:rPr lang="en-US" sz="900" b="1" dirty="0">
                <a:solidFill>
                  <a:srgbClr val="5E5E5E"/>
                </a:solidFill>
                <a:latin typeface="Arial"/>
                <a:cs typeface="Arial"/>
              </a:rPr>
              <a:t>1X</a:t>
            </a:r>
          </a:p>
        </p:txBody>
      </p:sp>
      <p:sp>
        <p:nvSpPr>
          <p:cNvPr id="33" name="Rectangle 32"/>
          <p:cNvSpPr/>
          <p:nvPr/>
        </p:nvSpPr>
        <p:spPr>
          <a:xfrm>
            <a:off x="3491880" y="5960854"/>
            <a:ext cx="2216219" cy="400110"/>
          </a:xfrm>
          <a:prstGeom prst="rect">
            <a:avLst/>
          </a:prstGeom>
        </p:spPr>
        <p:txBody>
          <a:bodyPr wrap="square">
            <a:spAutoFit/>
          </a:bodyPr>
          <a:lstStyle/>
          <a:p>
            <a:pPr algn="ctr"/>
            <a:r>
              <a:rPr lang="en-US" sz="1000" b="1" dirty="0">
                <a:solidFill>
                  <a:schemeClr val="tx1">
                    <a:lumMod val="75000"/>
                    <a:lumOff val="25000"/>
                  </a:schemeClr>
                </a:solidFill>
                <a:latin typeface="Arial"/>
                <a:cs typeface="Arial"/>
              </a:rPr>
              <a:t>Base Case</a:t>
            </a:r>
          </a:p>
          <a:p>
            <a:pPr algn="ctr"/>
            <a:r>
              <a:rPr lang="en-US" sz="1000" b="1" dirty="0">
                <a:solidFill>
                  <a:schemeClr val="tx1">
                    <a:lumMod val="75000"/>
                    <a:lumOff val="25000"/>
                  </a:schemeClr>
                </a:solidFill>
                <a:latin typeface="Arial"/>
                <a:cs typeface="Arial"/>
              </a:rPr>
              <a:t>Fundamentals</a:t>
            </a:r>
          </a:p>
        </p:txBody>
      </p:sp>
      <p:sp>
        <p:nvSpPr>
          <p:cNvPr id="34" name="Rectangle 33"/>
          <p:cNvSpPr/>
          <p:nvPr/>
        </p:nvSpPr>
        <p:spPr>
          <a:xfrm>
            <a:off x="5868144" y="5953769"/>
            <a:ext cx="2448272" cy="400110"/>
          </a:xfrm>
          <a:prstGeom prst="rect">
            <a:avLst/>
          </a:prstGeom>
        </p:spPr>
        <p:txBody>
          <a:bodyPr wrap="square">
            <a:spAutoFit/>
          </a:bodyPr>
          <a:lstStyle/>
          <a:p>
            <a:pPr algn="ctr"/>
            <a:r>
              <a:rPr lang="en-US" sz="1000" b="1" dirty="0">
                <a:solidFill>
                  <a:schemeClr val="tx1">
                    <a:lumMod val="75000"/>
                    <a:lumOff val="25000"/>
                  </a:schemeClr>
                </a:solidFill>
                <a:latin typeface="Arial"/>
                <a:cs typeface="Arial"/>
              </a:rPr>
              <a:t>Game Changing</a:t>
            </a:r>
          </a:p>
          <a:p>
            <a:pPr algn="ctr"/>
            <a:r>
              <a:rPr lang="en-US" sz="1000" b="1" dirty="0">
                <a:solidFill>
                  <a:schemeClr val="tx1">
                    <a:lumMod val="75000"/>
                    <a:lumOff val="25000"/>
                  </a:schemeClr>
                </a:solidFill>
                <a:latin typeface="Arial"/>
                <a:cs typeface="Arial"/>
              </a:rPr>
              <a:t>Opportunities</a:t>
            </a:r>
          </a:p>
        </p:txBody>
      </p:sp>
      <p:sp>
        <p:nvSpPr>
          <p:cNvPr id="38" name="Slide Number Placeholder 37"/>
          <p:cNvSpPr>
            <a:spLocks noGrp="1"/>
          </p:cNvSpPr>
          <p:nvPr>
            <p:ph type="sldNum" sz="quarter" idx="10"/>
          </p:nvPr>
        </p:nvSpPr>
        <p:spPr/>
        <p:txBody>
          <a:bodyPr/>
          <a:lstStyle/>
          <a:p>
            <a:fld id="{9B1B6EFC-EF68-4728-BDB4-54AD8AE795D1}" type="slidenum">
              <a:rPr lang="en-GB" smtClean="0"/>
              <a:pPr/>
              <a:t>26</a:t>
            </a:fld>
            <a:endParaRPr lang="en-GB" dirty="0"/>
          </a:p>
        </p:txBody>
      </p:sp>
      <p:sp>
        <p:nvSpPr>
          <p:cNvPr id="39" name="Footer Placeholder 38"/>
          <p:cNvSpPr>
            <a:spLocks noGrp="1"/>
          </p:cNvSpPr>
          <p:nvPr>
            <p:ph type="ftr" sz="quarter" idx="11"/>
          </p:nvPr>
        </p:nvSpPr>
        <p:spPr/>
        <p:txBody>
          <a:bodyPr/>
          <a:lstStyle/>
          <a:p>
            <a:r>
              <a:rPr lang="en-GB" dirty="0"/>
              <a:t>Confidential</a:t>
            </a:r>
          </a:p>
        </p:txBody>
      </p:sp>
      <p:sp>
        <p:nvSpPr>
          <p:cNvPr id="40" name="Rectangle 39"/>
          <p:cNvSpPr/>
          <p:nvPr/>
        </p:nvSpPr>
        <p:spPr>
          <a:xfrm>
            <a:off x="2123729" y="6453336"/>
            <a:ext cx="4608512" cy="215444"/>
          </a:xfrm>
          <a:prstGeom prst="rect">
            <a:avLst/>
          </a:prstGeom>
        </p:spPr>
        <p:txBody>
          <a:bodyPr wrap="square">
            <a:spAutoFit/>
          </a:bodyPr>
          <a:lstStyle/>
          <a:p>
            <a:pPr>
              <a:spcAft>
                <a:spcPts val="600"/>
              </a:spcAft>
            </a:pPr>
            <a:r>
              <a:rPr lang="en-GB" sz="800" i="1" dirty="0">
                <a:solidFill>
                  <a:srgbClr val="7F7F7F"/>
                </a:solidFill>
                <a:latin typeface="Arial"/>
                <a:cs typeface="Arial"/>
              </a:rPr>
              <a:t>* Targeted returns presented are not a guarantee.  See important information on page 45</a:t>
            </a:r>
          </a:p>
        </p:txBody>
      </p:sp>
      <p:sp>
        <p:nvSpPr>
          <p:cNvPr id="72" name="Rectangle 71"/>
          <p:cNvSpPr/>
          <p:nvPr/>
        </p:nvSpPr>
        <p:spPr>
          <a:xfrm>
            <a:off x="539551" y="4174667"/>
            <a:ext cx="325837" cy="230832"/>
          </a:xfrm>
          <a:prstGeom prst="rect">
            <a:avLst/>
          </a:prstGeom>
        </p:spPr>
        <p:txBody>
          <a:bodyPr wrap="none">
            <a:spAutoFit/>
          </a:bodyPr>
          <a:lstStyle/>
          <a:p>
            <a:pPr>
              <a:spcBef>
                <a:spcPts val="300"/>
              </a:spcBef>
              <a:spcAft>
                <a:spcPts val="600"/>
              </a:spcAft>
            </a:pPr>
            <a:r>
              <a:rPr lang="en-US" sz="900" b="1" dirty="0">
                <a:solidFill>
                  <a:srgbClr val="5E5E5E"/>
                </a:solidFill>
                <a:latin typeface="Arial"/>
                <a:cs typeface="Arial"/>
              </a:rPr>
              <a:t>2X</a:t>
            </a:r>
          </a:p>
        </p:txBody>
      </p:sp>
      <p:sp>
        <p:nvSpPr>
          <p:cNvPr id="75" name="Rectangle 74"/>
          <p:cNvSpPr/>
          <p:nvPr/>
        </p:nvSpPr>
        <p:spPr>
          <a:xfrm>
            <a:off x="539551" y="3302042"/>
            <a:ext cx="325837" cy="230832"/>
          </a:xfrm>
          <a:prstGeom prst="rect">
            <a:avLst/>
          </a:prstGeom>
        </p:spPr>
        <p:txBody>
          <a:bodyPr wrap="none">
            <a:spAutoFit/>
          </a:bodyPr>
          <a:lstStyle/>
          <a:p>
            <a:pPr>
              <a:spcBef>
                <a:spcPts val="300"/>
              </a:spcBef>
              <a:spcAft>
                <a:spcPts val="600"/>
              </a:spcAft>
            </a:pPr>
            <a:r>
              <a:rPr lang="en-US" sz="900" b="1" dirty="0">
                <a:solidFill>
                  <a:srgbClr val="5E5E5E"/>
                </a:solidFill>
                <a:latin typeface="Arial"/>
                <a:cs typeface="Arial"/>
              </a:rPr>
              <a:t>3X</a:t>
            </a:r>
          </a:p>
        </p:txBody>
      </p:sp>
      <p:sp>
        <p:nvSpPr>
          <p:cNvPr id="78" name="Rectangle 77"/>
          <p:cNvSpPr/>
          <p:nvPr/>
        </p:nvSpPr>
        <p:spPr>
          <a:xfrm>
            <a:off x="539551" y="2429417"/>
            <a:ext cx="325837" cy="230832"/>
          </a:xfrm>
          <a:prstGeom prst="rect">
            <a:avLst/>
          </a:prstGeom>
        </p:spPr>
        <p:txBody>
          <a:bodyPr wrap="none">
            <a:spAutoFit/>
          </a:bodyPr>
          <a:lstStyle/>
          <a:p>
            <a:pPr>
              <a:spcBef>
                <a:spcPts val="300"/>
              </a:spcBef>
              <a:spcAft>
                <a:spcPts val="600"/>
              </a:spcAft>
            </a:pPr>
            <a:r>
              <a:rPr lang="en-US" sz="900" b="1" dirty="0">
                <a:solidFill>
                  <a:srgbClr val="5E5E5E"/>
                </a:solidFill>
                <a:latin typeface="Arial"/>
                <a:cs typeface="Arial"/>
              </a:rPr>
              <a:t>4X</a:t>
            </a:r>
          </a:p>
        </p:txBody>
      </p:sp>
      <p:sp>
        <p:nvSpPr>
          <p:cNvPr id="81" name="Rectangle 80"/>
          <p:cNvSpPr/>
          <p:nvPr/>
        </p:nvSpPr>
        <p:spPr>
          <a:xfrm>
            <a:off x="539551" y="1556792"/>
            <a:ext cx="325837" cy="230832"/>
          </a:xfrm>
          <a:prstGeom prst="rect">
            <a:avLst/>
          </a:prstGeom>
        </p:spPr>
        <p:txBody>
          <a:bodyPr wrap="none">
            <a:spAutoFit/>
          </a:bodyPr>
          <a:lstStyle/>
          <a:p>
            <a:pPr>
              <a:spcBef>
                <a:spcPts val="300"/>
              </a:spcBef>
              <a:spcAft>
                <a:spcPts val="600"/>
              </a:spcAft>
            </a:pPr>
            <a:r>
              <a:rPr lang="en-US" sz="900" b="1" dirty="0">
                <a:solidFill>
                  <a:srgbClr val="5E5E5E"/>
                </a:solidFill>
                <a:latin typeface="Arial"/>
                <a:cs typeface="Arial"/>
              </a:rPr>
              <a:t>5X</a:t>
            </a:r>
          </a:p>
        </p:txBody>
      </p:sp>
      <p:sp>
        <p:nvSpPr>
          <p:cNvPr id="8" name="Rectangle 7"/>
          <p:cNvSpPr/>
          <p:nvPr/>
        </p:nvSpPr>
        <p:spPr>
          <a:xfrm>
            <a:off x="1403648" y="5157192"/>
            <a:ext cx="1492213" cy="809963"/>
          </a:xfrm>
          <a:prstGeom prst="rect">
            <a:avLst/>
          </a:prstGeom>
          <a:solidFill>
            <a:srgbClr val="3790C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5725" indent="-85725">
              <a:lnSpc>
                <a:spcPct val="90000"/>
              </a:lnSpc>
              <a:spcAft>
                <a:spcPts val="300"/>
              </a:spcAft>
              <a:buFont typeface="Arial" pitchFamily="34" charset="0"/>
              <a:buChar char="•"/>
            </a:pPr>
            <a:r>
              <a:rPr lang="en-US" sz="1000" dirty="0">
                <a:solidFill>
                  <a:srgbClr val="FFFFFF"/>
                </a:solidFill>
                <a:latin typeface="Arial"/>
                <a:cs typeface="Arial"/>
              </a:rPr>
              <a:t>Preferred instrument structured to produce 1-2x return</a:t>
            </a:r>
          </a:p>
          <a:p>
            <a:pPr marL="85725" indent="-85725">
              <a:lnSpc>
                <a:spcPct val="90000"/>
              </a:lnSpc>
              <a:spcAft>
                <a:spcPts val="300"/>
              </a:spcAft>
              <a:buFont typeface="Arial" pitchFamily="34" charset="0"/>
              <a:buChar char="•"/>
            </a:pPr>
            <a:r>
              <a:rPr lang="en-US" sz="1000" dirty="0">
                <a:solidFill>
                  <a:srgbClr val="FFFFFF"/>
                </a:solidFill>
                <a:latin typeface="Arial"/>
                <a:cs typeface="Arial"/>
              </a:rPr>
              <a:t>Protected equity instrument</a:t>
            </a:r>
          </a:p>
        </p:txBody>
      </p:sp>
      <p:sp>
        <p:nvSpPr>
          <p:cNvPr id="9" name="Rectangle 8"/>
          <p:cNvSpPr/>
          <p:nvPr/>
        </p:nvSpPr>
        <p:spPr>
          <a:xfrm>
            <a:off x="3851920" y="3429000"/>
            <a:ext cx="1484197" cy="1757888"/>
          </a:xfrm>
          <a:prstGeom prst="rect">
            <a:avLst/>
          </a:prstGeom>
          <a:solidFill>
            <a:srgbClr val="3790C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a:spcAft>
                <a:spcPts val="600"/>
              </a:spcAft>
              <a:buFont typeface="Arial" pitchFamily="34" charset="0"/>
              <a:buChar char="•"/>
            </a:pPr>
            <a:r>
              <a:rPr lang="en-US" sz="1000" dirty="0">
                <a:solidFill>
                  <a:srgbClr val="FFFFFF"/>
                </a:solidFill>
                <a:latin typeface="Arial"/>
                <a:cs typeface="Arial"/>
              </a:rPr>
              <a:t>Increase revenue growth</a:t>
            </a:r>
          </a:p>
          <a:p>
            <a:pPr marL="85725" indent="-85725">
              <a:spcAft>
                <a:spcPts val="600"/>
              </a:spcAft>
              <a:buFont typeface="Arial" pitchFamily="34" charset="0"/>
              <a:buChar char="•"/>
            </a:pPr>
            <a:r>
              <a:rPr lang="en-US" sz="1000" dirty="0">
                <a:solidFill>
                  <a:srgbClr val="FFFFFF"/>
                </a:solidFill>
                <a:latin typeface="Arial"/>
                <a:cs typeface="Arial"/>
              </a:rPr>
              <a:t>Expand business</a:t>
            </a:r>
          </a:p>
          <a:p>
            <a:pPr marL="85725" indent="-85725">
              <a:spcAft>
                <a:spcPts val="600"/>
              </a:spcAft>
              <a:buFont typeface="Arial" pitchFamily="34" charset="0"/>
              <a:buChar char="•"/>
            </a:pPr>
            <a:r>
              <a:rPr lang="en-US" sz="1000" dirty="0">
                <a:solidFill>
                  <a:srgbClr val="FFFFFF"/>
                </a:solidFill>
                <a:latin typeface="Arial"/>
                <a:cs typeface="Arial"/>
              </a:rPr>
              <a:t>Executive &amp; board recruitment</a:t>
            </a:r>
          </a:p>
          <a:p>
            <a:pPr marL="85725" indent="-85725">
              <a:spcAft>
                <a:spcPts val="600"/>
              </a:spcAft>
              <a:buFont typeface="Arial" pitchFamily="34" charset="0"/>
              <a:buChar char="•"/>
            </a:pPr>
            <a:r>
              <a:rPr lang="en-US" sz="1000" dirty="0">
                <a:solidFill>
                  <a:srgbClr val="FFFFFF"/>
                </a:solidFill>
                <a:latin typeface="Arial"/>
                <a:cs typeface="Arial"/>
              </a:rPr>
              <a:t>Founder transition</a:t>
            </a:r>
          </a:p>
        </p:txBody>
      </p:sp>
      <p:sp>
        <p:nvSpPr>
          <p:cNvPr id="10" name="Pentagone 8"/>
          <p:cNvSpPr/>
          <p:nvPr/>
        </p:nvSpPr>
        <p:spPr>
          <a:xfrm>
            <a:off x="6284144" y="1700808"/>
            <a:ext cx="1528216" cy="1728193"/>
          </a:xfrm>
          <a:prstGeom prst="homePlate">
            <a:avLst>
              <a:gd name="adj" fmla="val 0"/>
            </a:avLst>
          </a:prstGeom>
          <a:solidFill>
            <a:srgbClr val="3790C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5725" indent="-85725">
              <a:lnSpc>
                <a:spcPct val="90000"/>
              </a:lnSpc>
              <a:spcAft>
                <a:spcPts val="500"/>
              </a:spcAft>
              <a:buFont typeface="Arial" pitchFamily="34" charset="0"/>
              <a:buChar char="•"/>
            </a:pPr>
            <a:r>
              <a:rPr lang="en-US" sz="1000" dirty="0">
                <a:solidFill>
                  <a:srgbClr val="FFFFFF"/>
                </a:solidFill>
                <a:latin typeface="Arial"/>
                <a:cs typeface="Arial"/>
              </a:rPr>
              <a:t>Competitive repositioning</a:t>
            </a:r>
          </a:p>
          <a:p>
            <a:pPr marL="85725" indent="-85725">
              <a:lnSpc>
                <a:spcPct val="90000"/>
              </a:lnSpc>
              <a:spcAft>
                <a:spcPts val="500"/>
              </a:spcAft>
              <a:buFont typeface="Arial" pitchFamily="34" charset="0"/>
              <a:buChar char="•"/>
            </a:pPr>
            <a:r>
              <a:rPr lang="en-US" sz="1000" dirty="0">
                <a:solidFill>
                  <a:srgbClr val="FFFFFF"/>
                </a:solidFill>
                <a:latin typeface="Arial"/>
                <a:cs typeface="Arial"/>
              </a:rPr>
              <a:t>New innovative technology</a:t>
            </a:r>
          </a:p>
          <a:p>
            <a:pPr marL="85725" indent="-85725">
              <a:lnSpc>
                <a:spcPct val="90000"/>
              </a:lnSpc>
              <a:spcAft>
                <a:spcPts val="500"/>
              </a:spcAft>
              <a:buFont typeface="Arial" pitchFamily="34" charset="0"/>
              <a:buChar char="•"/>
            </a:pPr>
            <a:r>
              <a:rPr lang="en-US" sz="1000" dirty="0">
                <a:solidFill>
                  <a:srgbClr val="FFFFFF"/>
                </a:solidFill>
                <a:latin typeface="Arial"/>
                <a:cs typeface="Arial"/>
              </a:rPr>
              <a:t>Develop high growth markets</a:t>
            </a:r>
          </a:p>
          <a:p>
            <a:pPr marL="85725" indent="-85725">
              <a:lnSpc>
                <a:spcPct val="90000"/>
              </a:lnSpc>
              <a:spcAft>
                <a:spcPts val="500"/>
              </a:spcAft>
              <a:buFont typeface="Arial" pitchFamily="34" charset="0"/>
              <a:buChar char="•"/>
            </a:pPr>
            <a:r>
              <a:rPr lang="en-US" sz="1000" dirty="0">
                <a:solidFill>
                  <a:srgbClr val="FFFFFF"/>
                </a:solidFill>
                <a:latin typeface="Arial"/>
                <a:cs typeface="Arial"/>
              </a:rPr>
              <a:t>Acquisitions </a:t>
            </a:r>
          </a:p>
          <a:p>
            <a:pPr marL="85725" indent="-85725">
              <a:lnSpc>
                <a:spcPct val="90000"/>
              </a:lnSpc>
              <a:spcAft>
                <a:spcPts val="500"/>
              </a:spcAft>
              <a:buFont typeface="Arial" pitchFamily="34" charset="0"/>
              <a:buChar char="•"/>
            </a:pPr>
            <a:r>
              <a:rPr lang="en-US" sz="1000" dirty="0">
                <a:solidFill>
                  <a:srgbClr val="FFFFFF"/>
                </a:solidFill>
                <a:latin typeface="Arial"/>
                <a:cs typeface="Arial"/>
              </a:rPr>
              <a:t>Exit positioning and execution </a:t>
            </a:r>
          </a:p>
        </p:txBody>
      </p:sp>
      <p:cxnSp>
        <p:nvCxnSpPr>
          <p:cNvPr id="11" name="Connecteur droit avec flèche 2"/>
          <p:cNvCxnSpPr/>
          <p:nvPr/>
        </p:nvCxnSpPr>
        <p:spPr>
          <a:xfrm flipV="1">
            <a:off x="903294" y="5960856"/>
            <a:ext cx="7353644" cy="1"/>
          </a:xfrm>
          <a:prstGeom prst="straightConnector1">
            <a:avLst/>
          </a:prstGeom>
          <a:ln w="57150" cmpd="sng">
            <a:solidFill>
              <a:schemeClr val="tx1">
                <a:lumMod val="75000"/>
                <a:lumOff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Connecteur droit 11"/>
          <p:cNvCxnSpPr/>
          <p:nvPr/>
        </p:nvCxnSpPr>
        <p:spPr>
          <a:xfrm>
            <a:off x="5364088" y="3437769"/>
            <a:ext cx="896608" cy="0"/>
          </a:xfrm>
          <a:prstGeom prst="line">
            <a:avLst/>
          </a:prstGeom>
          <a:ln w="50800" cmpd="sng">
            <a:solidFill>
              <a:schemeClr val="bg1">
                <a:lumMod val="50000"/>
              </a:scheme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cxnSp>
        <p:nvCxnSpPr>
          <p:cNvPr id="31" name="Connecteur droit 11"/>
          <p:cNvCxnSpPr/>
          <p:nvPr/>
        </p:nvCxnSpPr>
        <p:spPr>
          <a:xfrm>
            <a:off x="2915816" y="5162218"/>
            <a:ext cx="906835" cy="0"/>
          </a:xfrm>
          <a:prstGeom prst="line">
            <a:avLst/>
          </a:prstGeom>
          <a:ln w="50800" cmpd="sng">
            <a:solidFill>
              <a:schemeClr val="bg1">
                <a:lumMod val="50000"/>
              </a:schemeClr>
            </a:solidFill>
            <a:prstDash val="solid"/>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95" name="Right Arrow 94"/>
          <p:cNvSpPr/>
          <p:nvPr/>
        </p:nvSpPr>
        <p:spPr>
          <a:xfrm rot="19527290">
            <a:off x="680426" y="3049781"/>
            <a:ext cx="5592569" cy="570351"/>
          </a:xfrm>
          <a:prstGeom prst="rightArrow">
            <a:avLst>
              <a:gd name="adj1" fmla="val 64046"/>
              <a:gd name="adj2" fmla="val 50000"/>
            </a:avLst>
          </a:prstGeom>
          <a:gradFill flip="none" rotWithShape="1">
            <a:gsLst>
              <a:gs pos="0">
                <a:schemeClr val="bg1">
                  <a:lumMod val="95000"/>
                  <a:alpha val="77000"/>
                </a:schemeClr>
              </a:gs>
              <a:gs pos="71000">
                <a:schemeClr val="bg1">
                  <a:alpha val="77000"/>
                </a:schemeClr>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rot="19522582">
            <a:off x="2605845" y="3094258"/>
            <a:ext cx="1949658" cy="276999"/>
          </a:xfrm>
          <a:prstGeom prst="rect">
            <a:avLst/>
          </a:prstGeom>
        </p:spPr>
        <p:txBody>
          <a:bodyPr wrap="square">
            <a:spAutoFit/>
          </a:bodyPr>
          <a:lstStyle/>
          <a:p>
            <a:pPr algn="ctr"/>
            <a:r>
              <a:rPr lang="en-US" sz="1200" b="1" dirty="0">
                <a:solidFill>
                  <a:srgbClr val="3790CF"/>
                </a:solidFill>
                <a:latin typeface="Arial"/>
                <a:cs typeface="Arial"/>
              </a:rPr>
              <a:t>Target Returns: 3-5x +*</a:t>
            </a:r>
          </a:p>
        </p:txBody>
      </p:sp>
      <p:sp>
        <p:nvSpPr>
          <p:cNvPr id="37" name="Rectangle 36"/>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97746909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9B1B6EFC-EF68-4728-BDB4-54AD8AE795D1}" type="slidenum">
              <a:rPr lang="en-GB" smtClean="0"/>
              <a:pPr/>
              <a:t>27</a:t>
            </a:fld>
            <a:endParaRPr lang="en-GB" dirty="0"/>
          </a:p>
        </p:txBody>
      </p:sp>
      <p:sp>
        <p:nvSpPr>
          <p:cNvPr id="8" name="Footer Placeholder 7"/>
          <p:cNvSpPr>
            <a:spLocks noGrp="1"/>
          </p:cNvSpPr>
          <p:nvPr>
            <p:ph type="ftr" sz="quarter" idx="11"/>
          </p:nvPr>
        </p:nvSpPr>
        <p:spPr/>
        <p:txBody>
          <a:bodyPr/>
          <a:lstStyle/>
          <a:p>
            <a:r>
              <a:rPr lang="en-GB" dirty="0"/>
              <a:t>Confidential</a:t>
            </a:r>
          </a:p>
        </p:txBody>
      </p:sp>
      <p:sp>
        <p:nvSpPr>
          <p:cNvPr id="4" name="Content Placeholder 3"/>
          <p:cNvSpPr>
            <a:spLocks noGrp="1"/>
          </p:cNvSpPr>
          <p:nvPr>
            <p:ph sz="quarter" idx="13"/>
          </p:nvPr>
        </p:nvSpPr>
        <p:spPr/>
        <p:txBody>
          <a:bodyPr/>
          <a:lstStyle/>
          <a:p>
            <a:pPr lvl="1">
              <a:buClr>
                <a:srgbClr val="002060"/>
              </a:buClr>
            </a:pPr>
            <a:r>
              <a:rPr lang="en-US" dirty="0">
                <a:solidFill>
                  <a:srgbClr val="BFBFBF"/>
                </a:solidFill>
              </a:rPr>
              <a:t>Executive Summary</a:t>
            </a:r>
          </a:p>
          <a:p>
            <a:pPr lvl="1"/>
            <a:r>
              <a:rPr lang="en-US" dirty="0">
                <a:solidFill>
                  <a:srgbClr val="BFBFBF"/>
                </a:solidFill>
              </a:rPr>
              <a:t>Differentiated Model</a:t>
            </a:r>
          </a:p>
          <a:p>
            <a:pPr>
              <a:buClr>
                <a:srgbClr val="002060"/>
              </a:buClr>
            </a:pPr>
            <a:r>
              <a:rPr lang="en-US" sz="2800" dirty="0"/>
              <a:t>Track Record</a:t>
            </a:r>
          </a:p>
          <a:p>
            <a:pPr lvl="1"/>
            <a:r>
              <a:rPr lang="en-US" dirty="0">
                <a:solidFill>
                  <a:srgbClr val="BFBFBF"/>
                </a:solidFill>
              </a:rPr>
              <a:t>Summary of Terms</a:t>
            </a:r>
          </a:p>
          <a:p>
            <a:pPr lvl="1"/>
            <a:r>
              <a:rPr lang="en-US" dirty="0">
                <a:solidFill>
                  <a:srgbClr val="BFBFBF"/>
                </a:solidFill>
              </a:rPr>
              <a:t>Appendix</a:t>
            </a:r>
          </a:p>
          <a:p>
            <a:endParaRPr lang="en-US" dirty="0"/>
          </a:p>
          <a:p>
            <a:endParaRPr lang="en-US" dirty="0"/>
          </a:p>
        </p:txBody>
      </p:sp>
      <p:sp>
        <p:nvSpPr>
          <p:cNvPr id="5" name="Rectangle 4"/>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91524875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fld id="{9B1B6EFC-EF68-4728-BDB4-54AD8AE795D1}" type="slidenum">
              <a:rPr lang="en-GB" smtClean="0"/>
              <a:pPr/>
              <a:t>28</a:t>
            </a:fld>
            <a:endParaRPr lang="en-GB" dirty="0"/>
          </a:p>
        </p:txBody>
      </p:sp>
      <p:sp>
        <p:nvSpPr>
          <p:cNvPr id="5" name="Footer Placeholder 4"/>
          <p:cNvSpPr>
            <a:spLocks noGrp="1"/>
          </p:cNvSpPr>
          <p:nvPr>
            <p:ph type="ftr" sz="quarter" idx="15"/>
          </p:nvPr>
        </p:nvSpPr>
        <p:spPr/>
        <p:txBody>
          <a:bodyPr/>
          <a:lstStyle/>
          <a:p>
            <a:r>
              <a:rPr lang="en-GB" dirty="0"/>
              <a:t>Confidential</a:t>
            </a:r>
          </a:p>
        </p:txBody>
      </p:sp>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type="body" idx="16"/>
          </p:nvPr>
        </p:nvSpPr>
        <p:spPr>
          <a:prstGeom prst="rect">
            <a:avLst/>
          </a:prstGeom>
        </p:spPr>
        <p:txBody>
          <a:bodyPr/>
          <a:lstStyle/>
          <a:p>
            <a:r>
              <a:rPr lang="en-US" sz="2000" dirty="0"/>
              <a:t>Cohesive team with 20+ years of working together</a:t>
            </a:r>
          </a:p>
          <a:p>
            <a:pPr lvl="0"/>
            <a:r>
              <a:rPr lang="en-US" sz="2000" dirty="0"/>
              <a:t>Compelling opportunity in lower-middle market buyouts and </a:t>
            </a:r>
            <a:br>
              <a:rPr lang="en-US" sz="2000" dirty="0"/>
            </a:br>
            <a:r>
              <a:rPr lang="en-US" sz="2000" dirty="0"/>
              <a:t>growth equity in private, recurring revenue software companies</a:t>
            </a:r>
          </a:p>
          <a:p>
            <a:pPr lvl="0"/>
            <a:r>
              <a:rPr lang="en-US" sz="2000" dirty="0"/>
              <a:t>Repeatable, proprietary, analytics-driven model for sourcing executives and investment prospects</a:t>
            </a:r>
          </a:p>
          <a:p>
            <a:r>
              <a:rPr lang="en-US" sz="2000" dirty="0"/>
              <a:t>Proven, ability to deliver above market, risk-balanced returns </a:t>
            </a:r>
            <a:br>
              <a:rPr lang="en-US" sz="2000" dirty="0"/>
            </a:br>
            <a:r>
              <a:rPr lang="en-US" sz="2000" dirty="0"/>
              <a:t>of 3-5x</a:t>
            </a:r>
          </a:p>
          <a:p>
            <a:endParaRPr lang="en-US" b="1" dirty="0"/>
          </a:p>
          <a:p>
            <a:endParaRPr lang="en-US" dirty="0"/>
          </a:p>
        </p:txBody>
      </p:sp>
      <p:sp>
        <p:nvSpPr>
          <p:cNvPr id="6" name="Rectangle 5"/>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51885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9B1B6EFC-EF68-4728-BDB4-54AD8AE795D1}" type="slidenum">
              <a:rPr lang="en-GB" smtClean="0"/>
              <a:pPr/>
              <a:t>2</a:t>
            </a:fld>
            <a:endParaRPr lang="en-GB" dirty="0"/>
          </a:p>
        </p:txBody>
      </p:sp>
      <p:sp>
        <p:nvSpPr>
          <p:cNvPr id="8" name="Footer Placeholder 7"/>
          <p:cNvSpPr>
            <a:spLocks noGrp="1"/>
          </p:cNvSpPr>
          <p:nvPr>
            <p:ph type="ftr" sz="quarter" idx="11"/>
          </p:nvPr>
        </p:nvSpPr>
        <p:spPr/>
        <p:txBody>
          <a:bodyPr/>
          <a:lstStyle/>
          <a:p>
            <a:r>
              <a:rPr lang="en-GB" dirty="0"/>
              <a:t>Confidential</a:t>
            </a:r>
          </a:p>
        </p:txBody>
      </p:sp>
      <p:sp>
        <p:nvSpPr>
          <p:cNvPr id="7" name="Content Placeholder 6"/>
          <p:cNvSpPr>
            <a:spLocks noGrp="1"/>
          </p:cNvSpPr>
          <p:nvPr>
            <p:ph sz="quarter" idx="13"/>
          </p:nvPr>
        </p:nvSpPr>
        <p:spPr/>
        <p:txBody>
          <a:bodyPr/>
          <a:lstStyle/>
          <a:p>
            <a:pPr>
              <a:buClr>
                <a:srgbClr val="002060"/>
              </a:buClr>
            </a:pPr>
            <a:r>
              <a:rPr lang="en-US" sz="2800" dirty="0"/>
              <a:t>Executive Summary</a:t>
            </a:r>
          </a:p>
          <a:p>
            <a:pPr lvl="1"/>
            <a:r>
              <a:rPr lang="en-US" dirty="0">
                <a:solidFill>
                  <a:srgbClr val="BFBFBF"/>
                </a:solidFill>
              </a:rPr>
              <a:t>Differentiated Model</a:t>
            </a:r>
          </a:p>
          <a:p>
            <a:pPr lvl="2"/>
            <a:r>
              <a:rPr lang="en-US" dirty="0">
                <a:solidFill>
                  <a:srgbClr val="BFBFBF"/>
                </a:solidFill>
              </a:rPr>
              <a:t>Team and Advisory Board</a:t>
            </a:r>
          </a:p>
          <a:p>
            <a:pPr lvl="2"/>
            <a:r>
              <a:rPr lang="en-US" dirty="0">
                <a:solidFill>
                  <a:srgbClr val="BFBFBF"/>
                </a:solidFill>
              </a:rPr>
              <a:t>Target Profile</a:t>
            </a:r>
          </a:p>
          <a:p>
            <a:pPr lvl="2"/>
            <a:r>
              <a:rPr lang="en-US" dirty="0">
                <a:solidFill>
                  <a:srgbClr val="BFBFBF"/>
                </a:solidFill>
              </a:rPr>
              <a:t>Proprietary Company and Executive Sourcing</a:t>
            </a:r>
          </a:p>
          <a:p>
            <a:pPr lvl="2"/>
            <a:r>
              <a:rPr lang="en-US" dirty="0">
                <a:solidFill>
                  <a:srgbClr val="BFBFBF"/>
                </a:solidFill>
              </a:rPr>
              <a:t>Operational Focus</a:t>
            </a:r>
          </a:p>
          <a:p>
            <a:pPr lvl="1"/>
            <a:r>
              <a:rPr lang="en-US" dirty="0">
                <a:solidFill>
                  <a:srgbClr val="BFBFBF"/>
                </a:solidFill>
              </a:rPr>
              <a:t>Track Record</a:t>
            </a:r>
          </a:p>
          <a:p>
            <a:pPr lvl="1"/>
            <a:r>
              <a:rPr lang="en-US" dirty="0">
                <a:solidFill>
                  <a:srgbClr val="BFBFBF"/>
                </a:solidFill>
              </a:rPr>
              <a:t>Summary of Terms</a:t>
            </a:r>
          </a:p>
          <a:p>
            <a:pPr lvl="1"/>
            <a:r>
              <a:rPr lang="en-US" dirty="0">
                <a:solidFill>
                  <a:srgbClr val="BFBFBF"/>
                </a:solidFill>
              </a:rPr>
              <a:t>Appendix</a:t>
            </a:r>
          </a:p>
          <a:p>
            <a:endParaRPr lang="en-US" dirty="0"/>
          </a:p>
        </p:txBody>
      </p:sp>
      <p:sp>
        <p:nvSpPr>
          <p:cNvPr id="5" name="Rectangle 4"/>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14435949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fld id="{9B1B6EFC-EF68-4728-BDB4-54AD8AE795D1}" type="slidenum">
              <a:rPr lang="en-GB" smtClean="0"/>
              <a:pPr/>
              <a:t>29</a:t>
            </a:fld>
            <a:endParaRPr lang="en-GB" dirty="0"/>
          </a:p>
        </p:txBody>
      </p:sp>
      <p:sp>
        <p:nvSpPr>
          <p:cNvPr id="8" name="Footer Placeholder 7"/>
          <p:cNvSpPr>
            <a:spLocks noGrp="1"/>
          </p:cNvSpPr>
          <p:nvPr>
            <p:ph type="ftr" sz="quarter" idx="11"/>
          </p:nvPr>
        </p:nvSpPr>
        <p:spPr/>
        <p:txBody>
          <a:bodyPr/>
          <a:lstStyle/>
          <a:p>
            <a:r>
              <a:rPr lang="en-GB" dirty="0"/>
              <a:t>Confidential</a:t>
            </a:r>
          </a:p>
        </p:txBody>
      </p:sp>
      <p:sp>
        <p:nvSpPr>
          <p:cNvPr id="4" name="Content Placeholder 3"/>
          <p:cNvSpPr>
            <a:spLocks noGrp="1"/>
          </p:cNvSpPr>
          <p:nvPr>
            <p:ph sz="quarter" idx="13"/>
          </p:nvPr>
        </p:nvSpPr>
        <p:spPr/>
        <p:txBody>
          <a:bodyPr/>
          <a:lstStyle/>
          <a:p>
            <a:pPr lvl="1">
              <a:buClr>
                <a:srgbClr val="002060"/>
              </a:buClr>
            </a:pPr>
            <a:r>
              <a:rPr lang="en-US" dirty="0">
                <a:solidFill>
                  <a:srgbClr val="BFBFBF"/>
                </a:solidFill>
              </a:rPr>
              <a:t>Executive Summary</a:t>
            </a:r>
          </a:p>
          <a:p>
            <a:pPr lvl="1"/>
            <a:r>
              <a:rPr lang="en-US" dirty="0">
                <a:solidFill>
                  <a:srgbClr val="BFBFBF"/>
                </a:solidFill>
              </a:rPr>
              <a:t>Differentiated Model</a:t>
            </a:r>
          </a:p>
          <a:p>
            <a:pPr lvl="1">
              <a:buClr>
                <a:srgbClr val="002060"/>
              </a:buClr>
            </a:pPr>
            <a:r>
              <a:rPr lang="en-US" dirty="0">
                <a:solidFill>
                  <a:srgbClr val="BFBFBF"/>
                </a:solidFill>
              </a:rPr>
              <a:t>Track Record</a:t>
            </a:r>
          </a:p>
          <a:p>
            <a:pPr lvl="1">
              <a:buClr>
                <a:srgbClr val="002060"/>
              </a:buClr>
            </a:pPr>
            <a:r>
              <a:rPr lang="en-US" dirty="0">
                <a:solidFill>
                  <a:srgbClr val="BFBFBF"/>
                </a:solidFill>
              </a:rPr>
              <a:t>Summary of Terms</a:t>
            </a:r>
          </a:p>
          <a:p>
            <a:pPr>
              <a:buClr>
                <a:srgbClr val="002060"/>
              </a:buClr>
            </a:pPr>
            <a:r>
              <a:rPr lang="en-US" sz="2800" dirty="0"/>
              <a:t>Appendix</a:t>
            </a:r>
          </a:p>
          <a:p>
            <a:endParaRPr lang="en-US" dirty="0"/>
          </a:p>
          <a:p>
            <a:endParaRPr lang="en-US" dirty="0"/>
          </a:p>
        </p:txBody>
      </p:sp>
      <p:sp>
        <p:nvSpPr>
          <p:cNvPr id="5" name="Rectangle 4"/>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212463535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71600" y="404664"/>
            <a:ext cx="7848872" cy="504056"/>
          </a:xfrm>
        </p:spPr>
        <p:txBody>
          <a:bodyPr/>
          <a:lstStyle/>
          <a:p>
            <a:r>
              <a:rPr lang="en-GB" dirty="0"/>
              <a:t>Important Information</a:t>
            </a:r>
          </a:p>
        </p:txBody>
      </p:sp>
      <p:sp>
        <p:nvSpPr>
          <p:cNvPr id="18" name="Slide Number Placeholder 17"/>
          <p:cNvSpPr>
            <a:spLocks noGrp="1"/>
          </p:cNvSpPr>
          <p:nvPr>
            <p:ph type="sldNum" sz="quarter" idx="10"/>
          </p:nvPr>
        </p:nvSpPr>
        <p:spPr/>
        <p:txBody>
          <a:bodyPr/>
          <a:lstStyle/>
          <a:p>
            <a:fld id="{9B1B6EFC-EF68-4728-BDB4-54AD8AE795D1}" type="slidenum">
              <a:rPr lang="en-GB" smtClean="0"/>
              <a:pPr/>
              <a:t>30</a:t>
            </a:fld>
            <a:endParaRPr lang="en-GB" dirty="0"/>
          </a:p>
        </p:txBody>
      </p:sp>
      <p:sp>
        <p:nvSpPr>
          <p:cNvPr id="19" name="Footer Placeholder 18"/>
          <p:cNvSpPr>
            <a:spLocks noGrp="1"/>
          </p:cNvSpPr>
          <p:nvPr>
            <p:ph type="ftr" sz="quarter" idx="11"/>
          </p:nvPr>
        </p:nvSpPr>
        <p:spPr/>
        <p:txBody>
          <a:bodyPr/>
          <a:lstStyle/>
          <a:p>
            <a:r>
              <a:rPr lang="en-GB" dirty="0"/>
              <a:t>Confidential</a:t>
            </a:r>
          </a:p>
        </p:txBody>
      </p:sp>
      <p:sp>
        <p:nvSpPr>
          <p:cNvPr id="16" name="Rectangle 15"/>
          <p:cNvSpPr/>
          <p:nvPr/>
        </p:nvSpPr>
        <p:spPr>
          <a:xfrm>
            <a:off x="539552" y="980728"/>
            <a:ext cx="8279904"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GB" sz="750" b="1" dirty="0">
                <a:solidFill>
                  <a:schemeClr val="tx1">
                    <a:lumMod val="90000"/>
                    <a:lumOff val="10000"/>
                  </a:schemeClr>
                </a:solidFill>
                <a:latin typeface="Arial" pitchFamily="34" charset="0"/>
                <a:cs typeface="Arial" pitchFamily="34" charset="0"/>
              </a:rPr>
              <a:t>Calculation of Gross Returns</a:t>
            </a:r>
          </a:p>
          <a:p>
            <a:pPr>
              <a:spcAft>
                <a:spcPts val="600"/>
              </a:spcAft>
            </a:pPr>
            <a:r>
              <a:rPr lang="en-GB" sz="750" dirty="0">
                <a:solidFill>
                  <a:schemeClr val="tx1">
                    <a:lumMod val="90000"/>
                    <a:lumOff val="10000"/>
                  </a:schemeClr>
                </a:solidFill>
                <a:latin typeface="Arial" pitchFamily="34" charset="0"/>
                <a:cs typeface="Arial" pitchFamily="34" charset="0"/>
              </a:rPr>
              <a:t>Unless otherwise indicated, (i) any references to “gross IRR” are to the aggregate, annual, compound, gross internal rate of return on investments based on cash realised and Kennet’s valuation policy and (ii) any references to “gross multiple” are to gross multiples of invested capital. All data herein labelled as “gross” data are calculated at the investment level and, accordingly, do not reflect management fees, carried interest , taxes or transaction costs or other expenses to be borne by investors in a Fund, which will reduce returns and in the aggregate are expected to be material.  Where aggregated IRRs across more than one private equity fund are shown, cash flows have been zero based to give equal weighting to cash flows across fund vintages.</a:t>
            </a:r>
          </a:p>
          <a:p>
            <a:pPr>
              <a:spcAft>
                <a:spcPts val="600"/>
              </a:spcAft>
            </a:pPr>
            <a:r>
              <a:rPr lang="en-GB" sz="750" b="1" dirty="0">
                <a:solidFill>
                  <a:schemeClr val="tx1">
                    <a:lumMod val="90000"/>
                    <a:lumOff val="10000"/>
                  </a:schemeClr>
                </a:solidFill>
                <a:latin typeface="Arial" pitchFamily="34" charset="0"/>
                <a:cs typeface="Arial" pitchFamily="34" charset="0"/>
              </a:rPr>
              <a:t>Calculation of Net Returns</a:t>
            </a:r>
          </a:p>
          <a:p>
            <a:pPr>
              <a:spcAft>
                <a:spcPts val="600"/>
              </a:spcAft>
            </a:pPr>
            <a:r>
              <a:rPr lang="en-GB" sz="750" dirty="0">
                <a:solidFill>
                  <a:schemeClr val="tx1">
                    <a:lumMod val="90000"/>
                    <a:lumOff val="10000"/>
                  </a:schemeClr>
                </a:solidFill>
                <a:latin typeface="Arial" pitchFamily="34" charset="0"/>
                <a:cs typeface="Arial" pitchFamily="34" charset="0"/>
              </a:rPr>
              <a:t>Unless otherwise indicated, any references to “net IRR” or “net multiple” are to the internal rate of return or multiple of invested capital calculated at the relevant Fund level, after payment of all expenses including management fees and the relevant general partner’s carried interest in profits and losses. An individual limited partner’s net IRR may vary based on the timing of capital contributions and distributions. </a:t>
            </a:r>
          </a:p>
          <a:p>
            <a:pPr>
              <a:spcAft>
                <a:spcPts val="600"/>
              </a:spcAft>
            </a:pPr>
            <a:r>
              <a:rPr lang="en-GB" sz="750" b="1" dirty="0">
                <a:solidFill>
                  <a:schemeClr val="tx1">
                    <a:lumMod val="90000"/>
                    <a:lumOff val="10000"/>
                  </a:schemeClr>
                </a:solidFill>
                <a:latin typeface="Arial" pitchFamily="34" charset="0"/>
                <a:cs typeface="Arial" pitchFamily="34" charset="0"/>
              </a:rPr>
              <a:t>Aggregated Returns</a:t>
            </a:r>
          </a:p>
          <a:p>
            <a:pPr>
              <a:spcAft>
                <a:spcPts val="600"/>
              </a:spcAft>
            </a:pPr>
            <a:r>
              <a:rPr lang="en-GB" sz="750" dirty="0">
                <a:solidFill>
                  <a:schemeClr val="tx1">
                    <a:lumMod val="90000"/>
                    <a:lumOff val="10000"/>
                  </a:schemeClr>
                </a:solidFill>
                <a:latin typeface="Arial" pitchFamily="34" charset="0"/>
                <a:cs typeface="Arial" pitchFamily="34" charset="0"/>
              </a:rPr>
              <a:t>References to aggregate or composite returns reflect cash flows and performance across multiple Funds, and may not reflect the experience of any limited partner; such returns are provided for illustrative purposes only.  </a:t>
            </a:r>
          </a:p>
          <a:p>
            <a:pPr>
              <a:spcAft>
                <a:spcPts val="600"/>
              </a:spcAft>
            </a:pPr>
            <a:r>
              <a:rPr lang="en-GB" sz="750" b="1" dirty="0">
                <a:solidFill>
                  <a:schemeClr val="tx1">
                    <a:lumMod val="90000"/>
                    <a:lumOff val="10000"/>
                  </a:schemeClr>
                </a:solidFill>
                <a:latin typeface="Arial" pitchFamily="34" charset="0"/>
                <a:cs typeface="Arial" pitchFamily="34" charset="0"/>
              </a:rPr>
              <a:t>Changes in Unrealised Value</a:t>
            </a:r>
          </a:p>
          <a:p>
            <a:pPr>
              <a:spcAft>
                <a:spcPts val="600"/>
              </a:spcAft>
            </a:pPr>
            <a:r>
              <a:rPr lang="en-GB" sz="750" dirty="0">
                <a:solidFill>
                  <a:schemeClr val="tx1">
                    <a:lumMod val="90000"/>
                    <a:lumOff val="10000"/>
                  </a:schemeClr>
                </a:solidFill>
                <a:latin typeface="Arial" pitchFamily="34" charset="0"/>
                <a:cs typeface="Arial" pitchFamily="34" charset="0"/>
              </a:rPr>
              <a:t>Unless otherwise indicated, any references to changes in fund book value during a particular period are computed as a percentage of the aggregate unrealized gross value of a Fund’s investments at the beginning of the period plus cash invested during the period, and before carried interest and partnership fees and expenses.  Such amounts represent unrealized valuations in accordance with Kennet’s valuation policy, and not the proceeds of any disposition. Actual realized returns on any Fund’s unrealized investments will depend on, among other factors, future operating results, the value of the assets and market conditions at the time of disposition, any related transaction costs and the timing and manner of sale, all of which may differ from the assumptions on which the valuations used in the performance data contained herein are based. Accordingly, the actual realized return of these unrealized investments may differ materially from the returns indicated herein.</a:t>
            </a:r>
          </a:p>
          <a:p>
            <a:pPr>
              <a:spcAft>
                <a:spcPts val="600"/>
              </a:spcAft>
            </a:pPr>
            <a:r>
              <a:rPr lang="en-GB" sz="750" b="1" dirty="0">
                <a:solidFill>
                  <a:schemeClr val="tx1">
                    <a:lumMod val="90000"/>
                    <a:lumOff val="10000"/>
                  </a:schemeClr>
                </a:solidFill>
                <a:latin typeface="Arial" pitchFamily="34" charset="0"/>
                <a:cs typeface="Arial" pitchFamily="34" charset="0"/>
              </a:rPr>
              <a:t>Forward-looking Information; Projected Returns</a:t>
            </a:r>
          </a:p>
          <a:p>
            <a:pPr>
              <a:spcAft>
                <a:spcPts val="600"/>
              </a:spcAft>
            </a:pPr>
            <a:r>
              <a:rPr lang="en-GB" sz="750" dirty="0">
                <a:solidFill>
                  <a:schemeClr val="tx1">
                    <a:lumMod val="90000"/>
                    <a:lumOff val="10000"/>
                  </a:schemeClr>
                </a:solidFill>
                <a:latin typeface="Arial" pitchFamily="34" charset="0"/>
                <a:cs typeface="Arial" pitchFamily="34" charset="0"/>
              </a:rPr>
              <a:t>This presentation contains forward-looking statements that  speak only as of their dates and are based upon certain assumptions. Other events which were not taken into account, including general economic factors which are not predictable, may occur and may significantly affect the actual returns or performance of the Funds and/or any of the companies in which the Funds have invested. Any assumptions should not be construed to be indicative of the actual events which will occur. Actual events are difficult to project and depend upon factors that are beyond the control of any Fund, Kennet or their respective affiliates, members, partners, stockholders, managers, directors, officers, employees or agents. Certain assumptions have been made to simplify the presentation and, accordingly, actual results may differ, perhaps materially, from those presented herein.  All information with respect to portfolio companies and industry data has been obtained from sources believed to be reliable and current, but accuracy cannot be guaranteed.  No assurance, representation or warranty is made by any person that any projected returns will be achieved, and no recipient of this Presentation should rely on such projected returns. None of the Funds, their affiliates or any of the respective directors, officers, employees, partners, shareholders, advisers and agents of any of the foregoing makes any assurance, representation or warranty as to the accuracy of such projected returns, and no obligation is undertaken to update the forward –looking statements contained herein, whether as a result of new information, further events or otherwise. Nothing contained herein may be relied upon as a guarantee, promise or forecast or a representation as to the future.</a:t>
            </a:r>
          </a:p>
          <a:p>
            <a:pPr>
              <a:spcAft>
                <a:spcPts val="600"/>
              </a:spcAft>
            </a:pPr>
            <a:r>
              <a:rPr lang="en-GB" sz="750" b="1" dirty="0">
                <a:solidFill>
                  <a:schemeClr val="tx1">
                    <a:lumMod val="90000"/>
                    <a:lumOff val="10000"/>
                  </a:schemeClr>
                </a:solidFill>
                <a:latin typeface="Arial" pitchFamily="34" charset="0"/>
                <a:cs typeface="Arial" pitchFamily="34" charset="0"/>
              </a:rPr>
              <a:t>Risk of Loss; Past Performance is Not a Guarantee</a:t>
            </a:r>
          </a:p>
          <a:p>
            <a:pPr>
              <a:spcAft>
                <a:spcPts val="600"/>
              </a:spcAft>
            </a:pPr>
            <a:r>
              <a:rPr lang="en-GB" sz="750" dirty="0">
                <a:solidFill>
                  <a:schemeClr val="tx1">
                    <a:lumMod val="90000"/>
                    <a:lumOff val="10000"/>
                  </a:schemeClr>
                </a:solidFill>
                <a:latin typeface="Arial" pitchFamily="34" charset="0"/>
                <a:cs typeface="Arial" pitchFamily="34" charset="0"/>
              </a:rPr>
              <a:t>Prospective investors must be aware that investments in private equity funds such as the Funds are speculative and involve substantial risk of loss.  No assurance can be given that any Fund will achieve its investment objectives or avoid substantial losses. Information about any Fund and investments made by such Fund, including past performance of such Funds and investments, is provided solely to illustrate Kennet’s investment experience, and processes and strategies used by Kennet in the past with respect to such Funds. The performance information relating to Kennet’s previous investments is not intended to be indicative of any Fund’s future results. Past performance is not necessarily indicative, or a guarantee, of future results. There can be no assurance that any Fund will achieve comparable results as those presented or that investors in a Fund will not lose any of their invested capital.</a:t>
            </a:r>
          </a:p>
          <a:p>
            <a:pPr>
              <a:spcAft>
                <a:spcPts val="600"/>
              </a:spcAft>
            </a:pPr>
            <a:r>
              <a:rPr lang="en-GB" sz="750" b="1" dirty="0">
                <a:solidFill>
                  <a:schemeClr val="tx1">
                    <a:lumMod val="90000"/>
                    <a:lumOff val="10000"/>
                  </a:schemeClr>
                </a:solidFill>
                <a:latin typeface="Arial" pitchFamily="34" charset="0"/>
                <a:cs typeface="Arial" pitchFamily="34" charset="0"/>
              </a:rPr>
              <a:t>No Investment Advice</a:t>
            </a:r>
          </a:p>
          <a:p>
            <a:pPr>
              <a:spcAft>
                <a:spcPts val="600"/>
              </a:spcAft>
            </a:pPr>
            <a:r>
              <a:rPr lang="en-GB" sz="750" dirty="0">
                <a:solidFill>
                  <a:schemeClr val="tx1">
                    <a:lumMod val="90000"/>
                    <a:lumOff val="10000"/>
                  </a:schemeClr>
                </a:solidFill>
                <a:latin typeface="Arial" pitchFamily="34" charset="0"/>
                <a:cs typeface="Arial" pitchFamily="34" charset="0"/>
              </a:rPr>
              <a:t>References to the portfolio companies of the Funds should not be considered a recommendation or solicitation for the portfolio company mentioned, nor should individual portfolio company performance be considered representative of all portfolio companies held by the Funds. </a:t>
            </a:r>
            <a:endParaRPr lang="en-US" sz="750" dirty="0">
              <a:solidFill>
                <a:schemeClr val="tx1">
                  <a:lumMod val="90000"/>
                  <a:lumOff val="10000"/>
                </a:schemeClr>
              </a:solidFill>
              <a:latin typeface="Arial" pitchFamily="34" charset="0"/>
              <a:cs typeface="Arial" pitchFamily="34" charset="0"/>
            </a:endParaRPr>
          </a:p>
        </p:txBody>
      </p:sp>
      <p:sp>
        <p:nvSpPr>
          <p:cNvPr id="6" name="Rectangle 5"/>
          <p:cNvSpPr/>
          <p:nvPr/>
        </p:nvSpPr>
        <p:spPr>
          <a:xfrm>
            <a:off x="7668344" y="6237312"/>
            <a:ext cx="1368152" cy="54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4203841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9B1B6EFC-EF68-4728-BDB4-54AD8AE795D1}" type="slidenum">
              <a:rPr lang="en-GB" smtClean="0"/>
              <a:pPr/>
              <a:t>31</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5" name="Text Placeholder 4"/>
          <p:cNvSpPr>
            <a:spLocks noGrp="1"/>
          </p:cNvSpPr>
          <p:nvPr>
            <p:ph type="body" idx="16"/>
          </p:nvPr>
        </p:nvSpPr>
        <p:spPr/>
        <p:txBody>
          <a:bodyPr>
            <a:normAutofit fontScale="55000" lnSpcReduction="20000"/>
          </a:bodyPr>
          <a:lstStyle/>
          <a:p>
            <a:pPr marL="0" indent="0">
              <a:buNone/>
            </a:pPr>
            <a:r>
              <a:rPr lang="en-US" dirty="0"/>
              <a:t>THIS PRESENTATION HAS BEEN PREPARED SOLELY FOR USE BY PROSPECTIVE INVESTORS OF THE FUND AND SHALL BE MAINTAINED IN STRICT CONFIDENCE.  ANY REPRODUCTION OR DISTRIBUTION OF THIS PRESENTATION, IN WHOLE OR IN PART, OR THE DISCLOSURE OF ITS CONTENTS, WITHOUT THE PRIOR WRITTEN CONSENT OF THE FUND’S GENERAL PARTNER OR MANAGEMENT COMPANY, IS PROHIBITED.  THIS PRESENTATION WILL BE RETURNED TO THE GENERAL PARTNER OR MANAGEMENT COMPANY UPON REQUEST.  THE EXISTENCE AND NATURE OF ALL CONVERSATIONS REGARDING THE FUND MUST BE KEPT CONFIDENTIAL.</a:t>
            </a:r>
          </a:p>
          <a:p>
            <a:pPr marL="0" indent="0">
              <a:buNone/>
            </a:pPr>
            <a:r>
              <a:rPr lang="en-US" dirty="0"/>
              <a:t>THIS PRESENTATION HAS BEEN PREPARED IN CONNECTION WITH A PRIVATE OFFERING TO ACCREDITED INVESTORS OF LIMITED PARTNERSHIP INTERESTS IN THE FUND (THE “INTERESTS”).  EACH INVESTOR WILL BE REQUIRED TO EXECUTE A LIMITED PARTNERSHIP AGREEMENT, AND A SUBSCRIPTION AGREEMENT TO EFFECT AN INVESTMENT.  IF ANY OF THE TERMS, CONDITIONS OR OTHER PROVISIONS OF SUCH AGREEMENTS ARE INCONSISTENT WITH OR CONTRARY TO THE DESCRIPTIONS OR TERMS IN THIS PRESENTATION, SUCH AGREEMENTS SHALL CONTROL.</a:t>
            </a:r>
          </a:p>
          <a:p>
            <a:pPr marL="0" indent="0">
              <a:buNone/>
            </a:pPr>
            <a:r>
              <a:rPr lang="en-US" dirty="0"/>
              <a:t>THIS PRESENTATION DOES NOT CONSTITUTE AN OFFER TO SELL, OR A SOLICITATION OF AN OFFER TO BUY, AN INTEREST IN ANY JURISDICTION IN WHICH IT IS UNLAWFUL TO MAKE SUCH AN OFFER OR SOLICITATION.  NEITHER THE U.S. SECURITIES AND EXCHANGE COMMISSION NOR ANY OTHER FEDERAL, STATE OR FOREIGN AGENCY HAS APPROVED AN INVESTMENT IN THE FUND.  FURTHERMORE, THE FOREGOING AUTHORITIES HAVE NOT CONFIRMED THE ACCURACY OR DETERMINED THE ADEQUACY OF THIS PRESENTATION. IT IS THE RESPONSIBILITY OF ANY PERSON OR ENTITY WISHING TO PURCHASE AN INTEREST TO SATISFY HIMSELF, HERSELF OR ITSELF AS TO THE FULL OBSERVANCE OF THE LAWS OF ANY RELEVANT TERRITORY IN CONNECTION WITH ANY SUCH PURCHASE, INCLUDING OBTAINING ANY REQUIRED GOVERNMENTAL OR OTHER CONSENTS OR OBSERVING ANY OTHER APPLICABLE FORMALITIES.</a:t>
            </a:r>
          </a:p>
          <a:p>
            <a:pPr marL="0" indent="0">
              <a:buNone/>
            </a:pPr>
            <a:r>
              <a:rPr lang="en-US" dirty="0"/>
              <a:t>THE INTERESTS HAVE NOT BEEN REGISTERED UNDER THE U.S. SECURITIES ACT OF 1933, AS AMENDED, OR ANY STATE SECURITIES LAWS OR THE LAWS OF ANY FOREIGN JURISDICTION.  THE FUND WILL NOT BE REGISTERED AS AN INVESTMENT COMPANY UNDER THE U.S. INVESTMENT COMPANY ACT OF 1940, AS AMENDED (THE “COMPANY ACT”).  CONSEQUENTLY, INVESTORS WILL NOT BE AFFORDED THE PROTECTIONS OF THE COMPANY ACT.</a:t>
            </a:r>
          </a:p>
        </p:txBody>
      </p:sp>
    </p:spTree>
    <p:extLst>
      <p:ext uri="{BB962C8B-B14F-4D97-AF65-F5344CB8AC3E}">
        <p14:creationId xmlns:p14="http://schemas.microsoft.com/office/powerpoint/2010/main" val="218375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9B1B6EFC-EF68-4728-BDB4-54AD8AE795D1}" type="slidenum">
              <a:rPr lang="en-GB" smtClean="0"/>
              <a:pPr/>
              <a:t>3</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4" name="Title 3"/>
          <p:cNvSpPr>
            <a:spLocks noGrp="1"/>
          </p:cNvSpPr>
          <p:nvPr>
            <p:ph type="title"/>
          </p:nvPr>
        </p:nvSpPr>
        <p:spPr/>
        <p:txBody>
          <a:bodyPr/>
          <a:lstStyle/>
          <a:p>
            <a:r>
              <a:rPr lang="en-US" dirty="0"/>
              <a:t>KP Growth Equity Overview</a:t>
            </a:r>
          </a:p>
        </p:txBody>
      </p:sp>
      <p:sp>
        <p:nvSpPr>
          <p:cNvPr id="5" name="Text Placeholder 4"/>
          <p:cNvSpPr>
            <a:spLocks noGrp="1"/>
          </p:cNvSpPr>
          <p:nvPr>
            <p:ph type="body" idx="16"/>
          </p:nvPr>
        </p:nvSpPr>
        <p:spPr>
          <a:xfrm>
            <a:off x="971600" y="1484784"/>
            <a:ext cx="7344816" cy="4752528"/>
          </a:xfrm>
        </p:spPr>
        <p:txBody>
          <a:bodyPr/>
          <a:lstStyle/>
          <a:p>
            <a:r>
              <a:rPr lang="en-US" sz="1600" dirty="0"/>
              <a:t>ABCDEFG</a:t>
            </a:r>
          </a:p>
          <a:p>
            <a:r>
              <a:rPr lang="en-US" sz="1600" dirty="0"/>
              <a:t>ABCDEFG</a:t>
            </a:r>
          </a:p>
          <a:p>
            <a:pPr lvl="1"/>
            <a:r>
              <a:rPr lang="en-US" sz="1600" dirty="0"/>
              <a:t>20+ years of work history / 12 years solely in growth equity investing</a:t>
            </a:r>
          </a:p>
          <a:p>
            <a:pPr lvl="1"/>
            <a:r>
              <a:rPr lang="en-US" sz="1600" dirty="0"/>
              <a:t>Successful track record</a:t>
            </a:r>
          </a:p>
          <a:p>
            <a:pPr lvl="1"/>
            <a:r>
              <a:rPr lang="en-US" sz="1600" dirty="0"/>
              <a:t>Proven, differentiated sourcing and investment model</a:t>
            </a:r>
          </a:p>
          <a:p>
            <a:r>
              <a:rPr lang="en-US" sz="1600" dirty="0"/>
              <a:t>Focused on high growth buyout opportunities in North America</a:t>
            </a:r>
          </a:p>
          <a:p>
            <a:r>
              <a:rPr lang="en-US" sz="1600" dirty="0"/>
              <a:t>New management company and carry ownership held exclusively by the US team and advisors</a:t>
            </a:r>
          </a:p>
          <a:p>
            <a:endParaRPr lang="en-US" dirty="0"/>
          </a:p>
        </p:txBody>
      </p:sp>
      <p:sp>
        <p:nvSpPr>
          <p:cNvPr id="6" name="Rectangle 5"/>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fld id="{9B1B6EFC-EF68-4728-BDB4-54AD8AE795D1}" type="slidenum">
              <a:rPr lang="en-GB" smtClean="0"/>
              <a:pPr/>
              <a:t>4</a:t>
            </a:fld>
            <a:endParaRPr lang="en-GB" dirty="0"/>
          </a:p>
        </p:txBody>
      </p:sp>
      <p:sp>
        <p:nvSpPr>
          <p:cNvPr id="8" name="Footer Placeholder 7"/>
          <p:cNvSpPr>
            <a:spLocks noGrp="1"/>
          </p:cNvSpPr>
          <p:nvPr>
            <p:ph type="ftr" sz="quarter" idx="15"/>
          </p:nvPr>
        </p:nvSpPr>
        <p:spPr/>
        <p:txBody>
          <a:bodyPr/>
          <a:lstStyle/>
          <a:p>
            <a:r>
              <a:rPr lang="en-GB" dirty="0"/>
              <a:t>Confidential</a:t>
            </a:r>
          </a:p>
        </p:txBody>
      </p:sp>
      <p:sp>
        <p:nvSpPr>
          <p:cNvPr id="1027" name="Rectangle 2"/>
          <p:cNvSpPr>
            <a:spLocks noGrp="1" noChangeArrowheads="1"/>
          </p:cNvSpPr>
          <p:nvPr>
            <p:ph type="title"/>
          </p:nvPr>
        </p:nvSpPr>
        <p:spPr/>
        <p:txBody>
          <a:bodyPr/>
          <a:lstStyle/>
          <a:p>
            <a:r>
              <a:rPr lang="en-GB" dirty="0"/>
              <a:t>Executive Summary</a:t>
            </a:r>
            <a:endParaRPr lang="en-US" dirty="0"/>
          </a:p>
        </p:txBody>
      </p:sp>
      <p:sp>
        <p:nvSpPr>
          <p:cNvPr id="4" name="Content Placeholder 3"/>
          <p:cNvSpPr>
            <a:spLocks noGrp="1"/>
          </p:cNvSpPr>
          <p:nvPr>
            <p:ph type="body" idx="16"/>
          </p:nvPr>
        </p:nvSpPr>
        <p:spPr>
          <a:xfrm>
            <a:off x="971600" y="1196752"/>
            <a:ext cx="7848872" cy="4752528"/>
          </a:xfrm>
        </p:spPr>
        <p:txBody>
          <a:bodyPr>
            <a:normAutofit fontScale="77500" lnSpcReduction="20000"/>
          </a:bodyPr>
          <a:lstStyle/>
          <a:p>
            <a:pPr>
              <a:lnSpc>
                <a:spcPct val="70000"/>
              </a:lnSpc>
              <a:spcBef>
                <a:spcPts val="1200"/>
              </a:spcBef>
            </a:pPr>
            <a:r>
              <a:rPr lang="en-US" sz="2100" b="1" dirty="0"/>
              <a:t>Over a Decade of Superior Value Creation</a:t>
            </a:r>
          </a:p>
          <a:p>
            <a:pPr lvl="1">
              <a:lnSpc>
                <a:spcPct val="110000"/>
              </a:lnSpc>
              <a:spcBef>
                <a:spcPts val="600"/>
              </a:spcBef>
            </a:pPr>
            <a:r>
              <a:rPr lang="en-US" dirty="0"/>
              <a:t>1</a:t>
            </a:r>
          </a:p>
          <a:p>
            <a:pPr lvl="1">
              <a:lnSpc>
                <a:spcPct val="110000"/>
              </a:lnSpc>
              <a:spcBef>
                <a:spcPts val="600"/>
              </a:spcBef>
            </a:pPr>
            <a:r>
              <a:rPr lang="en-US" dirty="0"/>
              <a:t>2</a:t>
            </a:r>
          </a:p>
          <a:p>
            <a:pPr>
              <a:lnSpc>
                <a:spcPct val="70000"/>
              </a:lnSpc>
              <a:spcBef>
                <a:spcPts val="1200"/>
              </a:spcBef>
            </a:pPr>
            <a:r>
              <a:rPr lang="en-US" sz="2100" b="1" dirty="0"/>
              <a:t>Achieving Superior Returns</a:t>
            </a:r>
          </a:p>
          <a:p>
            <a:pPr lvl="1">
              <a:lnSpc>
                <a:spcPct val="110000"/>
              </a:lnSpc>
              <a:spcBef>
                <a:spcPts val="600"/>
              </a:spcBef>
            </a:pPr>
            <a:r>
              <a:rPr lang="en-US" dirty="0"/>
              <a:t>1</a:t>
            </a:r>
          </a:p>
          <a:p>
            <a:pPr lvl="1">
              <a:lnSpc>
                <a:spcPct val="110000"/>
              </a:lnSpc>
              <a:spcBef>
                <a:spcPts val="600"/>
              </a:spcBef>
            </a:pPr>
            <a:r>
              <a:rPr lang="en-US" dirty="0"/>
              <a:t>2</a:t>
            </a:r>
          </a:p>
          <a:p>
            <a:pPr>
              <a:lnSpc>
                <a:spcPct val="70000"/>
              </a:lnSpc>
              <a:spcBef>
                <a:spcPts val="1200"/>
              </a:spcBef>
            </a:pPr>
            <a:r>
              <a:rPr lang="en-US" sz="2100" b="1" dirty="0"/>
              <a:t>Repeatable Sourcing Model</a:t>
            </a:r>
          </a:p>
          <a:p>
            <a:pPr lvl="1">
              <a:lnSpc>
                <a:spcPct val="110000"/>
              </a:lnSpc>
              <a:spcBef>
                <a:spcPts val="600"/>
              </a:spcBef>
            </a:pPr>
            <a:r>
              <a:rPr lang="en-US" dirty="0"/>
              <a:t>Disciplined investment focus targeting companies with:</a:t>
            </a:r>
          </a:p>
          <a:p>
            <a:pPr lvl="2">
              <a:lnSpc>
                <a:spcPct val="110000"/>
              </a:lnSpc>
              <a:spcBef>
                <a:spcPts val="600"/>
              </a:spcBef>
            </a:pPr>
            <a:r>
              <a:rPr lang="en-US" sz="2000" dirty="0"/>
              <a:t>Revenues of $5M to $50M with revenue growth of 30% to 100%+</a:t>
            </a:r>
          </a:p>
          <a:p>
            <a:pPr lvl="2">
              <a:lnSpc>
                <a:spcPct val="110000"/>
              </a:lnSpc>
              <a:spcBef>
                <a:spcPts val="600"/>
              </a:spcBef>
            </a:pPr>
            <a:r>
              <a:rPr lang="en-US" sz="2000" dirty="0"/>
              <a:t>First institutional capital; capital efficient businesses</a:t>
            </a:r>
          </a:p>
          <a:p>
            <a:pPr lvl="2">
              <a:lnSpc>
                <a:spcPct val="110000"/>
              </a:lnSpc>
              <a:spcBef>
                <a:spcPts val="600"/>
              </a:spcBef>
            </a:pPr>
            <a:r>
              <a:rPr lang="en-US" sz="2000" dirty="0"/>
              <a:t>Enterprise values of $15M to $75M, 3x returns at $50M to $150M</a:t>
            </a:r>
          </a:p>
          <a:p>
            <a:pPr lvl="2">
              <a:lnSpc>
                <a:spcPct val="110000"/>
              </a:lnSpc>
              <a:spcBef>
                <a:spcPts val="600"/>
              </a:spcBef>
            </a:pPr>
            <a:r>
              <a:rPr lang="en-US" sz="2000" dirty="0"/>
              <a:t>Control transactions and growth equity investments</a:t>
            </a:r>
            <a:endParaRPr lang="en-US" dirty="0"/>
          </a:p>
          <a:p>
            <a:pPr lvl="1">
              <a:lnSpc>
                <a:spcPct val="110000"/>
              </a:lnSpc>
              <a:spcBef>
                <a:spcPts val="600"/>
              </a:spcBef>
            </a:pPr>
            <a:r>
              <a:rPr lang="en-US" dirty="0"/>
              <a:t>Proprietary predictive model for company and executive sourcing</a:t>
            </a:r>
          </a:p>
          <a:p>
            <a:pPr>
              <a:lnSpc>
                <a:spcPct val="70000"/>
              </a:lnSpc>
              <a:spcBef>
                <a:spcPts val="1200"/>
              </a:spcBef>
            </a:pPr>
            <a:r>
              <a:rPr lang="en-US" sz="2100" b="1" dirty="0"/>
              <a:t>Building Successful Businesses</a:t>
            </a:r>
          </a:p>
          <a:p>
            <a:pPr lvl="1">
              <a:lnSpc>
                <a:spcPct val="110000"/>
              </a:lnSpc>
              <a:spcBef>
                <a:spcPts val="600"/>
              </a:spcBef>
            </a:pPr>
            <a:r>
              <a:rPr lang="en-US" dirty="0"/>
              <a:t>Proven, capital efficient Executive CEO/Founders help source and develop companies</a:t>
            </a:r>
          </a:p>
          <a:p>
            <a:pPr lvl="1">
              <a:lnSpc>
                <a:spcPct val="110000"/>
              </a:lnSpc>
              <a:spcBef>
                <a:spcPts val="600"/>
              </a:spcBef>
            </a:pPr>
            <a:r>
              <a:rPr lang="en-US" dirty="0"/>
              <a:t>Work closely with teams to create high value outcomes</a:t>
            </a:r>
          </a:p>
        </p:txBody>
      </p:sp>
      <p:sp>
        <p:nvSpPr>
          <p:cNvPr id="7" name="Rectangle 6"/>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11" name="Rectangle 10"/>
          <p:cNvSpPr/>
          <p:nvPr/>
        </p:nvSpPr>
        <p:spPr>
          <a:xfrm>
            <a:off x="827584" y="6021288"/>
            <a:ext cx="7128792" cy="461665"/>
          </a:xfrm>
          <a:prstGeom prst="rect">
            <a:avLst/>
          </a:prstGeom>
        </p:spPr>
        <p:txBody>
          <a:bodyPr wrap="square">
            <a:spAutoFit/>
          </a:bodyPr>
          <a:lstStyle/>
          <a:p>
            <a:r>
              <a:rPr lang="en-GB" sz="800" i="1" dirty="0">
                <a:solidFill>
                  <a:schemeClr val="bg1">
                    <a:lumMod val="50000"/>
                  </a:schemeClr>
                </a:solidFill>
                <a:latin typeface="Arial" pitchFamily="34" charset="0"/>
                <a:cs typeface="Arial" pitchFamily="34" charset="0"/>
              </a:rPr>
              <a:t>1.The net multiple for US growth investments is pro-forma and has been calculated based on the US growth equity investments gross returns, adjusted for the US proportion of fees and expenses, and a carried interest adjustment based on the resulting post fees and expenses returns of the US portfolio.</a:t>
            </a:r>
            <a:r>
              <a:rPr lang="en-GB" sz="800" dirty="0"/>
              <a:t> </a:t>
            </a:r>
            <a:r>
              <a:rPr lang="en-GB" sz="800" i="1" dirty="0">
                <a:solidFill>
                  <a:schemeClr val="bg1">
                    <a:lumMod val="50000"/>
                  </a:schemeClr>
                </a:solidFill>
                <a:latin typeface="Arial" pitchFamily="34" charset="0"/>
                <a:cs typeface="Arial" pitchFamily="34" charset="0"/>
              </a:rPr>
              <a:t>Calculated as at June 30, 2016 adjusted for expected Recommind proceeds from sale signed in June 2016.</a:t>
            </a:r>
          </a:p>
        </p:txBody>
      </p:sp>
    </p:spTree>
    <p:extLst>
      <p:ext uri="{BB962C8B-B14F-4D97-AF65-F5344CB8AC3E}">
        <p14:creationId xmlns:p14="http://schemas.microsoft.com/office/powerpoint/2010/main" val="38426105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fld id="{9B1B6EFC-EF68-4728-BDB4-54AD8AE795D1}" type="slidenum">
              <a:rPr lang="en-GB" smtClean="0"/>
              <a:pPr/>
              <a:t>5</a:t>
            </a:fld>
            <a:endParaRPr lang="en-GB" dirty="0"/>
          </a:p>
        </p:txBody>
      </p:sp>
      <p:sp>
        <p:nvSpPr>
          <p:cNvPr id="8" name="Footer Placeholder 7"/>
          <p:cNvSpPr>
            <a:spLocks noGrp="1"/>
          </p:cNvSpPr>
          <p:nvPr>
            <p:ph type="ftr" sz="quarter" idx="15"/>
          </p:nvPr>
        </p:nvSpPr>
        <p:spPr/>
        <p:txBody>
          <a:bodyPr/>
          <a:lstStyle/>
          <a:p>
            <a:r>
              <a:rPr lang="en-GB" dirty="0"/>
              <a:t>Confidential</a:t>
            </a:r>
          </a:p>
        </p:txBody>
      </p:sp>
      <p:sp>
        <p:nvSpPr>
          <p:cNvPr id="1027" name="Rectangle 2"/>
          <p:cNvSpPr>
            <a:spLocks noGrp="1" noChangeArrowheads="1"/>
          </p:cNvSpPr>
          <p:nvPr>
            <p:ph type="title"/>
          </p:nvPr>
        </p:nvSpPr>
        <p:spPr/>
        <p:txBody>
          <a:bodyPr/>
          <a:lstStyle/>
          <a:p>
            <a:r>
              <a:rPr lang="en-GB" sz="3200" dirty="0"/>
              <a:t>Achieving Superior Returns</a:t>
            </a:r>
            <a:endParaRPr lang="en-US" sz="3200" dirty="0"/>
          </a:p>
        </p:txBody>
      </p:sp>
      <p:sp>
        <p:nvSpPr>
          <p:cNvPr id="1028" name="Rectangle 3"/>
          <p:cNvSpPr>
            <a:spLocks noGrp="1" noChangeArrowheads="1"/>
          </p:cNvSpPr>
          <p:nvPr>
            <p:ph type="body" idx="16"/>
          </p:nvPr>
        </p:nvSpPr>
        <p:spPr>
          <a:xfrm>
            <a:off x="971600" y="1484784"/>
            <a:ext cx="3816424" cy="4104456"/>
          </a:xfrm>
          <a:ln>
            <a:noFill/>
          </a:ln>
        </p:spPr>
        <p:txBody>
          <a:bodyPr>
            <a:noAutofit/>
          </a:bodyPr>
          <a:lstStyle/>
          <a:p>
            <a:pPr>
              <a:spcBef>
                <a:spcPts val="1200"/>
              </a:spcBef>
            </a:pPr>
            <a:r>
              <a:rPr lang="en-US" sz="1600" b="1" dirty="0"/>
              <a:t>US High Growth Buyout/Equity Portfolio 2004 through June 2016  </a:t>
            </a:r>
            <a:r>
              <a:rPr lang="en-US" sz="1300" b="1" dirty="0"/>
              <a:t>(Adjusted for Recommind sale announced June 2016)</a:t>
            </a:r>
          </a:p>
          <a:p>
            <a:pPr lvl="1">
              <a:spcBef>
                <a:spcPts val="1200"/>
              </a:spcBef>
            </a:pPr>
            <a:r>
              <a:rPr lang="en-US" sz="1400" dirty="0"/>
              <a:t>1</a:t>
            </a:r>
          </a:p>
          <a:p>
            <a:pPr lvl="1">
              <a:spcBef>
                <a:spcPts val="1200"/>
              </a:spcBef>
            </a:pPr>
            <a:r>
              <a:rPr lang="en-US" sz="1400" dirty="0"/>
              <a:t>2</a:t>
            </a:r>
          </a:p>
          <a:p>
            <a:pPr lvl="1">
              <a:spcBef>
                <a:spcPts val="1200"/>
              </a:spcBef>
            </a:pPr>
            <a:r>
              <a:rPr lang="en-US" sz="1400" dirty="0"/>
              <a:t>3</a:t>
            </a:r>
          </a:p>
          <a:p>
            <a:pPr lvl="1">
              <a:spcBef>
                <a:spcPts val="1200"/>
              </a:spcBef>
            </a:pPr>
            <a:r>
              <a:rPr lang="en-US" sz="1400" dirty="0"/>
              <a:t>4</a:t>
            </a:r>
          </a:p>
          <a:p>
            <a:pPr lvl="1">
              <a:spcBef>
                <a:spcPts val="1200"/>
              </a:spcBef>
            </a:pPr>
            <a:r>
              <a:rPr lang="en-US" sz="1400" dirty="0"/>
              <a:t>5</a:t>
            </a:r>
          </a:p>
          <a:p>
            <a:pPr lvl="1">
              <a:spcBef>
                <a:spcPts val="1200"/>
              </a:spcBef>
            </a:pPr>
            <a:r>
              <a:rPr lang="en-US" sz="1400" dirty="0"/>
              <a:t>6</a:t>
            </a:r>
          </a:p>
          <a:p>
            <a:pPr lvl="1">
              <a:spcBef>
                <a:spcPts val="1200"/>
              </a:spcBef>
            </a:pPr>
            <a:r>
              <a:rPr lang="en-US" sz="1400" dirty="0"/>
              <a:t>7</a:t>
            </a:r>
            <a:endParaRPr lang="en-US" sz="1400" dirty="0">
              <a:solidFill>
                <a:schemeClr val="tx1"/>
              </a:solidFill>
            </a:endParaRPr>
          </a:p>
          <a:p>
            <a:pPr lvl="1">
              <a:spcBef>
                <a:spcPts val="1200"/>
              </a:spcBef>
            </a:pPr>
            <a:r>
              <a:rPr lang="en-US" sz="1400" dirty="0"/>
              <a:t>8</a:t>
            </a:r>
          </a:p>
          <a:p>
            <a:pPr lvl="1">
              <a:spcBef>
                <a:spcPts val="1200"/>
              </a:spcBef>
              <a:buNone/>
            </a:pPr>
            <a:endParaRPr lang="en-US" sz="1400" dirty="0"/>
          </a:p>
          <a:p>
            <a:pPr>
              <a:spcBef>
                <a:spcPts val="1200"/>
              </a:spcBef>
            </a:pPr>
            <a:endParaRPr lang="en-GB" sz="1300" dirty="0"/>
          </a:p>
          <a:p>
            <a:pPr>
              <a:spcBef>
                <a:spcPts val="1200"/>
              </a:spcBef>
            </a:pPr>
            <a:endParaRPr lang="en-GB" sz="1300" dirty="0"/>
          </a:p>
          <a:p>
            <a:pPr>
              <a:spcBef>
                <a:spcPts val="1200"/>
              </a:spcBef>
            </a:pPr>
            <a:endParaRPr lang="en-GB" sz="1300" dirty="0"/>
          </a:p>
        </p:txBody>
      </p:sp>
      <p:sp>
        <p:nvSpPr>
          <p:cNvPr id="7" name="TextBox 6"/>
          <p:cNvSpPr txBox="1"/>
          <p:nvPr/>
        </p:nvSpPr>
        <p:spPr>
          <a:xfrm>
            <a:off x="827584" y="5589240"/>
            <a:ext cx="7560840" cy="830997"/>
          </a:xfrm>
          <a:prstGeom prst="rect">
            <a:avLst/>
          </a:prstGeom>
          <a:noFill/>
        </p:spPr>
        <p:txBody>
          <a:bodyPr wrap="square" rtlCol="0">
            <a:spAutoFit/>
          </a:bodyPr>
          <a:lstStyle/>
          <a:p>
            <a:pPr>
              <a:buSzPct val="85000"/>
            </a:pPr>
            <a:r>
              <a:rPr lang="en-GB" sz="800" i="1" baseline="30000" dirty="0">
                <a:solidFill>
                  <a:schemeClr val="bg1">
                    <a:lumMod val="50000"/>
                  </a:schemeClr>
                </a:solidFill>
                <a:latin typeface="Arial" pitchFamily="34" charset="0"/>
                <a:cs typeface="Arial" pitchFamily="34" charset="0"/>
              </a:rPr>
              <a:t>1</a:t>
            </a:r>
            <a:r>
              <a:rPr lang="en-GB" sz="800" i="1" dirty="0">
                <a:solidFill>
                  <a:schemeClr val="bg1">
                    <a:lumMod val="50000"/>
                  </a:schemeClr>
                </a:solidFill>
                <a:latin typeface="Arial" pitchFamily="34" charset="0"/>
                <a:cs typeface="Arial" pitchFamily="34" charset="0"/>
              </a:rPr>
              <a:t> Gross (before fees, expenses and carried interest) investment multiples of US growth equity investments of Kennet II,  Kennet III and Kennet IV as at June 30, 2016, adjusted to reflect impact of Recommind sale signed in June 2016, completed July 2016.</a:t>
            </a:r>
          </a:p>
          <a:p>
            <a:pPr>
              <a:buSzPct val="85000"/>
            </a:pPr>
            <a:r>
              <a:rPr lang="en-GB" sz="800" i="1" baseline="30000" dirty="0">
                <a:solidFill>
                  <a:schemeClr val="bg1">
                    <a:lumMod val="50000"/>
                  </a:schemeClr>
                </a:solidFill>
                <a:latin typeface="Arial" pitchFamily="34" charset="0"/>
                <a:cs typeface="Arial" pitchFamily="34" charset="0"/>
              </a:rPr>
              <a:t>2</a:t>
            </a:r>
            <a:r>
              <a:rPr lang="en-GB" sz="800" i="1" dirty="0">
                <a:solidFill>
                  <a:schemeClr val="bg1">
                    <a:lumMod val="50000"/>
                  </a:schemeClr>
                </a:solidFill>
                <a:latin typeface="Arial" pitchFamily="34" charset="0"/>
                <a:cs typeface="Arial" pitchFamily="34" charset="0"/>
              </a:rPr>
              <a:t> Realized return includes expected initial proceeds from </a:t>
            </a:r>
            <a:r>
              <a:rPr lang="en-GB" sz="800" i="1" dirty="0" err="1">
                <a:solidFill>
                  <a:schemeClr val="bg1">
                    <a:lumMod val="50000"/>
                  </a:schemeClr>
                </a:solidFill>
                <a:latin typeface="Arial" pitchFamily="34" charset="0"/>
                <a:cs typeface="Arial" pitchFamily="34" charset="0"/>
              </a:rPr>
              <a:t>Recommind</a:t>
            </a:r>
            <a:r>
              <a:rPr lang="en-GB" sz="800" i="1" dirty="0">
                <a:solidFill>
                  <a:schemeClr val="bg1">
                    <a:lumMod val="50000"/>
                  </a:schemeClr>
                </a:solidFill>
                <a:latin typeface="Arial" pitchFamily="34" charset="0"/>
                <a:cs typeface="Arial" pitchFamily="34" charset="0"/>
              </a:rPr>
              <a:t> sale, plus escrow proceeds discounted by 50%,</a:t>
            </a:r>
          </a:p>
          <a:p>
            <a:r>
              <a:rPr lang="en-GB" sz="800" i="1" baseline="30000" dirty="0">
                <a:solidFill>
                  <a:schemeClr val="bg1">
                    <a:lumMod val="50000"/>
                  </a:schemeClr>
                </a:solidFill>
                <a:latin typeface="Arial" pitchFamily="34" charset="0"/>
                <a:cs typeface="Arial" pitchFamily="34" charset="0"/>
              </a:rPr>
              <a:t>3 </a:t>
            </a:r>
            <a:r>
              <a:rPr lang="en-GB" sz="800" i="1" dirty="0">
                <a:solidFill>
                  <a:schemeClr val="bg1">
                    <a:lumMod val="50000"/>
                  </a:schemeClr>
                </a:solidFill>
                <a:latin typeface="Arial" pitchFamily="34" charset="0"/>
                <a:cs typeface="Arial" pitchFamily="34" charset="0"/>
              </a:rPr>
              <a:t>The net multiple for US growth investments is pro-forma and has been calculated based on the US investments gross returns, adjusted for the US proportion of fees and expenses, and a carried interest adjustment based on the resulting post fees and expenses returns of the US portfolio. Calculated at June 30, 2016, adjusted for </a:t>
            </a:r>
            <a:r>
              <a:rPr lang="en-GB" sz="800" i="1" dirty="0" err="1">
                <a:solidFill>
                  <a:schemeClr val="bg1">
                    <a:lumMod val="50000"/>
                  </a:schemeClr>
                </a:solidFill>
                <a:latin typeface="Arial" pitchFamily="34" charset="0"/>
                <a:cs typeface="Arial" pitchFamily="34" charset="0"/>
              </a:rPr>
              <a:t>Recommind</a:t>
            </a:r>
            <a:r>
              <a:rPr lang="en-GB" sz="800" i="1" dirty="0">
                <a:solidFill>
                  <a:schemeClr val="bg1">
                    <a:lumMod val="50000"/>
                  </a:schemeClr>
                </a:solidFill>
                <a:latin typeface="Arial" pitchFamily="34" charset="0"/>
                <a:cs typeface="Arial" pitchFamily="34" charset="0"/>
              </a:rPr>
              <a:t> proceeds from sale signed in June 2016, completed July 2016.</a:t>
            </a:r>
          </a:p>
        </p:txBody>
      </p:sp>
      <p:graphicFrame>
        <p:nvGraphicFramePr>
          <p:cNvPr id="4" name="Chart 3"/>
          <p:cNvGraphicFramePr/>
          <p:nvPr>
            <p:extLst>
              <p:ext uri="{D42A27DB-BD31-4B8C-83A1-F6EECF244321}">
                <p14:modId xmlns:p14="http://schemas.microsoft.com/office/powerpoint/2010/main" val="157124560"/>
              </p:ext>
            </p:extLst>
          </p:nvPr>
        </p:nvGraphicFramePr>
        <p:xfrm>
          <a:off x="4788024" y="2221707"/>
          <a:ext cx="4032448" cy="32403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rot="18960856">
            <a:off x="6303119" y="3994709"/>
            <a:ext cx="1140318" cy="261610"/>
          </a:xfrm>
          <a:prstGeom prst="rect">
            <a:avLst/>
          </a:prstGeom>
          <a:noFill/>
        </p:spPr>
        <p:txBody>
          <a:bodyPr wrap="square" rtlCol="0">
            <a:spAutoFit/>
          </a:bodyPr>
          <a:lstStyle/>
          <a:p>
            <a:r>
              <a:rPr lang="en-US" sz="1100" dirty="0" err="1">
                <a:solidFill>
                  <a:srgbClr val="292929"/>
                </a:solidFill>
                <a:latin typeface="Arial"/>
                <a:cs typeface="Arial"/>
              </a:rPr>
              <a:t>x.x</a:t>
            </a:r>
            <a:r>
              <a:rPr lang="en-US" sz="1100" dirty="0">
                <a:solidFill>
                  <a:srgbClr val="292929"/>
                </a:solidFill>
                <a:latin typeface="Arial"/>
                <a:cs typeface="Arial"/>
              </a:rPr>
              <a:t> </a:t>
            </a:r>
            <a:r>
              <a:rPr lang="en-US" sz="1100" dirty="0" err="1">
                <a:solidFill>
                  <a:srgbClr val="292929"/>
                </a:solidFill>
                <a:latin typeface="Arial"/>
                <a:cs typeface="Arial"/>
              </a:rPr>
              <a:t>Realizd</a:t>
            </a:r>
            <a:endParaRPr lang="en-US" sz="1100" dirty="0">
              <a:solidFill>
                <a:srgbClr val="292929"/>
              </a:solidFill>
              <a:latin typeface="Arial"/>
              <a:cs typeface="Arial"/>
            </a:endParaRPr>
          </a:p>
        </p:txBody>
      </p:sp>
      <p:grpSp>
        <p:nvGrpSpPr>
          <p:cNvPr id="5" name="Group 4"/>
          <p:cNvGrpSpPr/>
          <p:nvPr/>
        </p:nvGrpSpPr>
        <p:grpSpPr>
          <a:xfrm rot="20728868">
            <a:off x="6137647" y="3342671"/>
            <a:ext cx="1079142" cy="529841"/>
            <a:chOff x="6117771" y="3314785"/>
            <a:chExt cx="1079142" cy="529841"/>
          </a:xfrm>
        </p:grpSpPr>
        <p:sp>
          <p:nvSpPr>
            <p:cNvPr id="14" name="TextBox 13"/>
            <p:cNvSpPr txBox="1"/>
            <p:nvPr/>
          </p:nvSpPr>
          <p:spPr>
            <a:xfrm rot="19546251">
              <a:off x="6117771" y="3583016"/>
              <a:ext cx="1079142" cy="261610"/>
            </a:xfrm>
            <a:prstGeom prst="rect">
              <a:avLst/>
            </a:prstGeom>
            <a:noFill/>
          </p:spPr>
          <p:txBody>
            <a:bodyPr wrap="none" rtlCol="0">
              <a:spAutoFit/>
            </a:bodyPr>
            <a:lstStyle/>
            <a:p>
              <a:r>
                <a:rPr lang="en-US" sz="1100" dirty="0" err="1">
                  <a:solidFill>
                    <a:srgbClr val="292929"/>
                  </a:solidFill>
                  <a:latin typeface="Arial"/>
                  <a:cs typeface="Arial"/>
                </a:rPr>
                <a:t>x.x</a:t>
              </a:r>
              <a:r>
                <a:rPr lang="en-US" sz="1100" dirty="0">
                  <a:solidFill>
                    <a:srgbClr val="292929"/>
                  </a:solidFill>
                  <a:latin typeface="Arial"/>
                  <a:cs typeface="Arial"/>
                </a:rPr>
                <a:t> Unrealized</a:t>
              </a:r>
            </a:p>
          </p:txBody>
        </p:sp>
        <p:sp>
          <p:nvSpPr>
            <p:cNvPr id="15" name="TextBox 14"/>
            <p:cNvSpPr txBox="1"/>
            <p:nvPr/>
          </p:nvSpPr>
          <p:spPr>
            <a:xfrm rot="19482781">
              <a:off x="6275314" y="3314785"/>
              <a:ext cx="716863" cy="261610"/>
            </a:xfrm>
            <a:prstGeom prst="rect">
              <a:avLst/>
            </a:prstGeom>
            <a:noFill/>
          </p:spPr>
          <p:txBody>
            <a:bodyPr wrap="none" rtlCol="0">
              <a:spAutoFit/>
            </a:bodyPr>
            <a:lstStyle/>
            <a:p>
              <a:r>
                <a:rPr lang="en-US" sz="1100" dirty="0" err="1">
                  <a:solidFill>
                    <a:srgbClr val="292929"/>
                  </a:solidFill>
                  <a:latin typeface="Arial"/>
                  <a:cs typeface="Arial"/>
                </a:rPr>
                <a:t>x.x</a:t>
              </a:r>
              <a:r>
                <a:rPr lang="en-US" sz="1100" dirty="0">
                  <a:solidFill>
                    <a:srgbClr val="292929"/>
                  </a:solidFill>
                  <a:latin typeface="Arial"/>
                  <a:cs typeface="Arial"/>
                </a:rPr>
                <a:t> Total</a:t>
              </a:r>
            </a:p>
          </p:txBody>
        </p:sp>
      </p:grpSp>
      <p:sp>
        <p:nvSpPr>
          <p:cNvPr id="16" name="Rectangle 15"/>
          <p:cNvSpPr/>
          <p:nvPr/>
        </p:nvSpPr>
        <p:spPr>
          <a:xfrm>
            <a:off x="7668344" y="6309320"/>
            <a:ext cx="1368152"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Tree>
    <p:extLst>
      <p:ext uri="{BB962C8B-B14F-4D97-AF65-F5344CB8AC3E}">
        <p14:creationId xmlns:p14="http://schemas.microsoft.com/office/powerpoint/2010/main" val="12880290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4"/>
          </p:nvPr>
        </p:nvSpPr>
        <p:spPr/>
        <p:txBody>
          <a:bodyPr/>
          <a:lstStyle/>
          <a:p>
            <a:fld id="{9B1B6EFC-EF68-4728-BDB4-54AD8AE795D1}" type="slidenum">
              <a:rPr lang="en-GB" smtClean="0"/>
              <a:pPr/>
              <a:t>6</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4" name="Title 3"/>
          <p:cNvSpPr>
            <a:spLocks noGrp="1"/>
          </p:cNvSpPr>
          <p:nvPr>
            <p:ph type="title"/>
          </p:nvPr>
        </p:nvSpPr>
        <p:spPr/>
        <p:txBody>
          <a:bodyPr/>
          <a:lstStyle/>
          <a:p>
            <a:r>
              <a:rPr lang="en-US" dirty="0"/>
              <a:t>Lower Middle Market Provides the Majority of Tech Exits…</a:t>
            </a:r>
          </a:p>
        </p:txBody>
      </p:sp>
      <p:sp>
        <p:nvSpPr>
          <p:cNvPr id="6" name="Rectangle 5"/>
          <p:cNvSpPr/>
          <p:nvPr/>
        </p:nvSpPr>
        <p:spPr>
          <a:xfrm>
            <a:off x="755576" y="2276872"/>
            <a:ext cx="3600400" cy="273630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11" name="TextBox 10"/>
          <p:cNvSpPr txBox="1"/>
          <p:nvPr/>
        </p:nvSpPr>
        <p:spPr>
          <a:xfrm>
            <a:off x="4788024" y="6381328"/>
            <a:ext cx="2600917" cy="276999"/>
          </a:xfrm>
          <a:prstGeom prst="rect">
            <a:avLst/>
          </a:prstGeom>
          <a:noFill/>
        </p:spPr>
        <p:txBody>
          <a:bodyPr wrap="none" rtlCol="0">
            <a:spAutoFit/>
          </a:bodyPr>
          <a:lstStyle/>
          <a:p>
            <a:r>
              <a:rPr lang="en-US" sz="1200" i="1" dirty="0"/>
              <a:t>KP Growth Proprietary Database 2016</a:t>
            </a:r>
          </a:p>
        </p:txBody>
      </p:sp>
      <p:graphicFrame>
        <p:nvGraphicFramePr>
          <p:cNvPr id="5" name="Table 4"/>
          <p:cNvGraphicFramePr>
            <a:graphicFrameLocks noGrp="1"/>
          </p:cNvGraphicFramePr>
          <p:nvPr>
            <p:extLst>
              <p:ext uri="{D42A27DB-BD31-4B8C-83A1-F6EECF244321}">
                <p14:modId xmlns:p14="http://schemas.microsoft.com/office/powerpoint/2010/main" val="1790018519"/>
              </p:ext>
            </p:extLst>
          </p:nvPr>
        </p:nvGraphicFramePr>
        <p:xfrm>
          <a:off x="827584" y="2348880"/>
          <a:ext cx="3456384" cy="2576804"/>
        </p:xfrm>
        <a:graphic>
          <a:graphicData uri="http://schemas.openxmlformats.org/drawingml/2006/table">
            <a:tbl>
              <a:tblPr/>
              <a:tblGrid>
                <a:gridCol w="1352498">
                  <a:extLst>
                    <a:ext uri="{9D8B030D-6E8A-4147-A177-3AD203B41FA5}">
                      <a16:colId xmlns:a16="http://schemas.microsoft.com/office/drawing/2014/main" val="20000"/>
                    </a:ext>
                  </a:extLst>
                </a:gridCol>
                <a:gridCol w="1352498">
                  <a:extLst>
                    <a:ext uri="{9D8B030D-6E8A-4147-A177-3AD203B41FA5}">
                      <a16:colId xmlns:a16="http://schemas.microsoft.com/office/drawing/2014/main" val="20001"/>
                    </a:ext>
                  </a:extLst>
                </a:gridCol>
                <a:gridCol w="751388">
                  <a:extLst>
                    <a:ext uri="{9D8B030D-6E8A-4147-A177-3AD203B41FA5}">
                      <a16:colId xmlns:a16="http://schemas.microsoft.com/office/drawing/2014/main" val="20002"/>
                    </a:ext>
                  </a:extLst>
                </a:gridCol>
              </a:tblGrid>
              <a:tr h="640604">
                <a:tc>
                  <a:txBody>
                    <a:bodyPr/>
                    <a:lstStyle/>
                    <a:p>
                      <a:pPr algn="l" fontAlgn="b"/>
                      <a:r>
                        <a:rPr lang="en-US" sz="2000" b="1" i="0" u="none" strike="noStrike" dirty="0">
                          <a:solidFill>
                            <a:srgbClr val="000000"/>
                          </a:solidFill>
                          <a:effectLst/>
                          <a:latin typeface="+mj-lt"/>
                        </a:rPr>
                        <a:t>Exit Range</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2000" b="1" i="0" u="none" strike="noStrike" dirty="0">
                          <a:solidFill>
                            <a:srgbClr val="000000"/>
                          </a:solidFill>
                          <a:effectLst/>
                          <a:latin typeface="+mj-lt"/>
                        </a:rPr>
                        <a:t>Total Deals</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2000" b="1" i="0" u="none" strike="noStrike" dirty="0">
                          <a:solidFill>
                            <a:srgbClr val="000000"/>
                          </a:solidFill>
                          <a:effectLst/>
                          <a:latin typeface="+mj-lt"/>
                        </a:rPr>
                        <a:t>%</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322700">
                <a:tc>
                  <a:txBody>
                    <a:bodyPr/>
                    <a:lstStyle/>
                    <a:p>
                      <a:pPr algn="l" fontAlgn="b"/>
                      <a:r>
                        <a:rPr lang="en-US" sz="2000" b="0" i="0" u="none" strike="noStrike" dirty="0">
                          <a:effectLst/>
                          <a:latin typeface="+mj-lt"/>
                        </a:rPr>
                        <a:t>$500M+</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n-US" sz="2000" b="0" i="0" u="none" strike="noStrike">
                          <a:effectLst/>
                          <a:latin typeface="+mj-lt"/>
                        </a:rPr>
                        <a:t>150</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2000" b="0" i="0" u="none" strike="noStrike" dirty="0">
                          <a:effectLst/>
                          <a:latin typeface="+mj-lt"/>
                        </a:rPr>
                        <a:t>8%</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0001"/>
                  </a:ext>
                </a:extLst>
              </a:tr>
              <a:tr h="322700">
                <a:tc>
                  <a:txBody>
                    <a:bodyPr/>
                    <a:lstStyle/>
                    <a:p>
                      <a:pPr algn="l" fontAlgn="b"/>
                      <a:r>
                        <a:rPr lang="en-US" sz="2000" b="0" i="0" u="none" strike="noStrike" dirty="0">
                          <a:effectLst/>
                          <a:latin typeface="+mj-lt"/>
                        </a:rPr>
                        <a:t>$300-500M</a:t>
                      </a:r>
                    </a:p>
                  </a:txBody>
                  <a:tcPr marL="12700" marR="12700" marT="12700" marB="0" anchor="b">
                    <a:lnL>
                      <a:noFill/>
                    </a:lnL>
                    <a:lnR>
                      <a:noFill/>
                    </a:lnR>
                    <a:lnT>
                      <a:noFill/>
                    </a:lnT>
                    <a:lnB>
                      <a:noFill/>
                    </a:lnB>
                  </a:tcPr>
                </a:tc>
                <a:tc>
                  <a:txBody>
                    <a:bodyPr/>
                    <a:lstStyle/>
                    <a:p>
                      <a:pPr algn="l" fontAlgn="b"/>
                      <a:r>
                        <a:rPr lang="en-US" sz="2000" b="0" i="0" u="none" strike="noStrike" dirty="0">
                          <a:effectLst/>
                          <a:latin typeface="+mj-lt"/>
                        </a:rPr>
                        <a:t>141</a:t>
                      </a:r>
                    </a:p>
                  </a:txBody>
                  <a:tcPr marL="12700" marR="12700" marT="12700" marB="0" anchor="b">
                    <a:lnL>
                      <a:noFill/>
                    </a:lnL>
                    <a:lnR>
                      <a:noFill/>
                    </a:lnR>
                    <a:lnT>
                      <a:noFill/>
                    </a:lnT>
                    <a:lnB>
                      <a:noFill/>
                    </a:lnB>
                  </a:tcPr>
                </a:tc>
                <a:tc>
                  <a:txBody>
                    <a:bodyPr/>
                    <a:lstStyle/>
                    <a:p>
                      <a:pPr algn="r" fontAlgn="b"/>
                      <a:r>
                        <a:rPr lang="en-US" sz="2000" b="0" i="0" u="none" strike="noStrike" dirty="0">
                          <a:effectLst/>
                          <a:latin typeface="+mj-lt"/>
                        </a:rPr>
                        <a:t>8%</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22700">
                <a:tc>
                  <a:txBody>
                    <a:bodyPr/>
                    <a:lstStyle/>
                    <a:p>
                      <a:pPr algn="l" fontAlgn="b"/>
                      <a:r>
                        <a:rPr lang="en-US" sz="2000" b="0" i="0" u="none" strike="noStrike" dirty="0">
                          <a:effectLst/>
                          <a:latin typeface="+mj-lt"/>
                        </a:rPr>
                        <a:t>$150-300M</a:t>
                      </a:r>
                    </a:p>
                  </a:txBody>
                  <a:tcPr marL="12700" marR="12700" marT="12700" marB="0" anchor="b">
                    <a:lnL>
                      <a:noFill/>
                    </a:lnL>
                    <a:lnR>
                      <a:noFill/>
                    </a:lnR>
                    <a:lnT>
                      <a:noFill/>
                    </a:lnT>
                    <a:lnB>
                      <a:noFill/>
                    </a:lnB>
                  </a:tcPr>
                </a:tc>
                <a:tc>
                  <a:txBody>
                    <a:bodyPr/>
                    <a:lstStyle/>
                    <a:p>
                      <a:pPr algn="l" fontAlgn="b"/>
                      <a:r>
                        <a:rPr lang="en-US" sz="2000" b="0" i="0" u="none" strike="noStrike" dirty="0">
                          <a:effectLst/>
                          <a:latin typeface="+mj-lt"/>
                        </a:rPr>
                        <a:t>272</a:t>
                      </a:r>
                    </a:p>
                  </a:txBody>
                  <a:tcPr marL="12700" marR="12700" marT="12700" marB="0" anchor="b">
                    <a:lnL>
                      <a:noFill/>
                    </a:lnL>
                    <a:lnR>
                      <a:noFill/>
                    </a:lnR>
                    <a:lnT>
                      <a:noFill/>
                    </a:lnT>
                    <a:lnB>
                      <a:noFill/>
                    </a:lnB>
                  </a:tcPr>
                </a:tc>
                <a:tc>
                  <a:txBody>
                    <a:bodyPr/>
                    <a:lstStyle/>
                    <a:p>
                      <a:pPr algn="r" fontAlgn="b"/>
                      <a:r>
                        <a:rPr lang="en-US" sz="2000" b="0" i="0" u="none" strike="noStrike" dirty="0">
                          <a:effectLst/>
                          <a:latin typeface="+mj-lt"/>
                        </a:rPr>
                        <a:t>15%</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22700">
                <a:tc>
                  <a:txBody>
                    <a:bodyPr/>
                    <a:lstStyle/>
                    <a:p>
                      <a:pPr algn="l" fontAlgn="b"/>
                      <a:r>
                        <a:rPr lang="en-US" sz="2000" b="0" i="0" u="none" strike="noStrike" dirty="0">
                          <a:effectLst/>
                          <a:latin typeface="+mj-lt"/>
                        </a:rPr>
                        <a:t>$50-150M</a:t>
                      </a:r>
                    </a:p>
                  </a:txBody>
                  <a:tcPr marL="12700" marR="12700" marT="12700" marB="0" anchor="b">
                    <a:lnL>
                      <a:noFill/>
                    </a:lnL>
                    <a:lnR>
                      <a:noFill/>
                    </a:lnR>
                    <a:lnT>
                      <a:noFill/>
                    </a:lnT>
                    <a:lnB>
                      <a:noFill/>
                    </a:lnB>
                  </a:tcPr>
                </a:tc>
                <a:tc>
                  <a:txBody>
                    <a:bodyPr/>
                    <a:lstStyle/>
                    <a:p>
                      <a:pPr algn="l" fontAlgn="b"/>
                      <a:r>
                        <a:rPr lang="en-US" sz="2000" b="0" i="0" u="none" strike="noStrike">
                          <a:effectLst/>
                          <a:latin typeface="+mj-lt"/>
                        </a:rPr>
                        <a:t>568</a:t>
                      </a:r>
                    </a:p>
                  </a:txBody>
                  <a:tcPr marL="12700" marR="12700" marT="12700" marB="0" anchor="b">
                    <a:lnL>
                      <a:noFill/>
                    </a:lnL>
                    <a:lnR>
                      <a:noFill/>
                    </a:lnR>
                    <a:lnT>
                      <a:noFill/>
                    </a:lnT>
                    <a:lnB>
                      <a:noFill/>
                    </a:lnB>
                  </a:tcPr>
                </a:tc>
                <a:tc>
                  <a:txBody>
                    <a:bodyPr/>
                    <a:lstStyle/>
                    <a:p>
                      <a:pPr algn="r" fontAlgn="b"/>
                      <a:r>
                        <a:rPr lang="en-US" sz="2000" b="0" i="0" u="none" strike="noStrike" dirty="0">
                          <a:effectLst/>
                          <a:latin typeface="+mj-lt"/>
                        </a:rPr>
                        <a:t>32%</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22700">
                <a:tc>
                  <a:txBody>
                    <a:bodyPr/>
                    <a:lstStyle/>
                    <a:p>
                      <a:pPr algn="l" fontAlgn="b"/>
                      <a:r>
                        <a:rPr lang="en-US" sz="2000" b="0" i="0" u="none" strike="noStrike" dirty="0">
                          <a:effectLst/>
                          <a:latin typeface="+mj-lt"/>
                        </a:rPr>
                        <a:t>$20-50M</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r>
                        <a:rPr lang="en-US" sz="2000" b="0" i="0" u="none" strike="noStrike">
                          <a:effectLst/>
                          <a:latin typeface="+mj-lt"/>
                        </a:rPr>
                        <a:t>661</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2000" b="0" i="0" u="none" strike="noStrike" dirty="0">
                          <a:effectLst/>
                          <a:latin typeface="+mj-lt"/>
                        </a:rPr>
                        <a:t>37%</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5"/>
                  </a:ext>
                </a:extLst>
              </a:tr>
              <a:tr h="322700">
                <a:tc>
                  <a:txBody>
                    <a:bodyPr/>
                    <a:lstStyle/>
                    <a:p>
                      <a:pPr algn="l" fontAlgn="b"/>
                      <a:r>
                        <a:rPr lang="en-US" sz="2000" b="1" i="0" u="none" strike="noStrike">
                          <a:solidFill>
                            <a:srgbClr val="000000"/>
                          </a:solidFill>
                          <a:effectLst/>
                          <a:latin typeface="+mj-lt"/>
                        </a:rPr>
                        <a:t>Total</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l" fontAlgn="b"/>
                      <a:r>
                        <a:rPr lang="en-US" sz="2000" b="1" i="0" u="none" strike="noStrike" dirty="0">
                          <a:solidFill>
                            <a:srgbClr val="000000"/>
                          </a:solidFill>
                          <a:effectLst/>
                          <a:latin typeface="+mj-lt"/>
                        </a:rPr>
                        <a:t>1792</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tc>
                  <a:txBody>
                    <a:bodyPr/>
                    <a:lstStyle/>
                    <a:p>
                      <a:pPr algn="r" fontAlgn="b"/>
                      <a:r>
                        <a:rPr lang="en-US" sz="2000" b="1" i="0" u="none" strike="noStrike" dirty="0">
                          <a:solidFill>
                            <a:srgbClr val="000000"/>
                          </a:solidFill>
                          <a:effectLst/>
                          <a:latin typeface="+mj-lt"/>
                        </a:rPr>
                        <a:t>100%</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solidFill>
                      <a:srgbClr val="DCE6F1"/>
                    </a:solidFill>
                  </a:tcPr>
                </a:tc>
                <a:extLst>
                  <a:ext uri="{0D108BD9-81ED-4DB2-BD59-A6C34878D82A}">
                    <a16:rowId xmlns:a16="http://schemas.microsoft.com/office/drawing/2014/main" val="10006"/>
                  </a:ext>
                </a:extLst>
              </a:tr>
            </a:tbl>
          </a:graphicData>
        </a:graphic>
      </p:graphicFrame>
      <p:sp>
        <p:nvSpPr>
          <p:cNvPr id="17" name="Rounded Rectangular Callout 16"/>
          <p:cNvSpPr/>
          <p:nvPr/>
        </p:nvSpPr>
        <p:spPr>
          <a:xfrm>
            <a:off x="5364088" y="1556792"/>
            <a:ext cx="2952328" cy="1440160"/>
          </a:xfrm>
          <a:prstGeom prst="wedgeRoundRectCallout">
            <a:avLst>
              <a:gd name="adj1" fmla="val -77452"/>
              <a:gd name="adj2" fmla="val 7597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t>Larger fund size = </a:t>
            </a:r>
          </a:p>
          <a:p>
            <a:pPr algn="ctr"/>
            <a:r>
              <a:rPr lang="en-US" sz="1400" b="1" i="1" dirty="0"/>
              <a:t>3x hurdle goes up</a:t>
            </a:r>
          </a:p>
          <a:p>
            <a:pPr algn="ctr"/>
            <a:endParaRPr lang="en-US" sz="1400" b="1" i="1" dirty="0"/>
          </a:p>
          <a:p>
            <a:pPr algn="ctr"/>
            <a:r>
              <a:rPr lang="en-US" sz="1400" b="1" i="1" dirty="0"/>
              <a:t>Fewer deals historically exit above $300m</a:t>
            </a:r>
          </a:p>
        </p:txBody>
      </p:sp>
      <p:sp>
        <p:nvSpPr>
          <p:cNvPr id="19" name="Rounded Rectangular Callout 18"/>
          <p:cNvSpPr/>
          <p:nvPr/>
        </p:nvSpPr>
        <p:spPr>
          <a:xfrm>
            <a:off x="5364088" y="4005064"/>
            <a:ext cx="2880320" cy="936104"/>
          </a:xfrm>
          <a:prstGeom prst="wedgeRoundRectCallout">
            <a:avLst>
              <a:gd name="adj1" fmla="val -78782"/>
              <a:gd name="adj2" fmla="val -3175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t>KP Growth 3x Exit Hurdles</a:t>
            </a:r>
          </a:p>
          <a:p>
            <a:pPr algn="ctr"/>
            <a:r>
              <a:rPr lang="en-US" sz="1400" b="1" i="1" dirty="0"/>
              <a:t>$50-150M range</a:t>
            </a:r>
          </a:p>
        </p:txBody>
      </p:sp>
      <p:sp>
        <p:nvSpPr>
          <p:cNvPr id="13" name="TextBox 12"/>
          <p:cNvSpPr txBox="1"/>
          <p:nvPr/>
        </p:nvSpPr>
        <p:spPr>
          <a:xfrm>
            <a:off x="611560" y="1988840"/>
            <a:ext cx="3205173" cy="307777"/>
          </a:xfrm>
          <a:prstGeom prst="rect">
            <a:avLst/>
          </a:prstGeom>
          <a:noFill/>
        </p:spPr>
        <p:txBody>
          <a:bodyPr wrap="none" rtlCol="0">
            <a:spAutoFit/>
          </a:bodyPr>
          <a:lstStyle/>
          <a:p>
            <a:r>
              <a:rPr lang="en-US" sz="1400" b="1" dirty="0"/>
              <a:t>M&amp;A Private Tech Companies 2006-2015</a:t>
            </a:r>
          </a:p>
        </p:txBody>
      </p:sp>
      <p:sp>
        <p:nvSpPr>
          <p:cNvPr id="14" name="Rectangle 13"/>
          <p:cNvSpPr/>
          <p:nvPr/>
        </p:nvSpPr>
        <p:spPr>
          <a:xfrm>
            <a:off x="3779912" y="3645024"/>
            <a:ext cx="504056" cy="64807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14"/>
          <p:cNvSpPr/>
          <p:nvPr/>
        </p:nvSpPr>
        <p:spPr>
          <a:xfrm>
            <a:off x="5436096" y="3140968"/>
            <a:ext cx="2808312" cy="720080"/>
          </a:xfrm>
          <a:prstGeom prst="wedgeRoundRectCallout">
            <a:avLst>
              <a:gd name="adj1" fmla="val -82322"/>
              <a:gd name="adj2" fmla="val 3956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t>Nearly half of all exits between $50-300M</a:t>
            </a:r>
          </a:p>
        </p:txBody>
      </p:sp>
    </p:spTree>
    <p:extLst>
      <p:ext uri="{BB962C8B-B14F-4D97-AF65-F5344CB8AC3E}">
        <p14:creationId xmlns:p14="http://schemas.microsoft.com/office/powerpoint/2010/main" val="143299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68344" y="6480720"/>
            <a:ext cx="1368152"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16" name="Isosceles Triangle 15"/>
          <p:cNvSpPr/>
          <p:nvPr/>
        </p:nvSpPr>
        <p:spPr>
          <a:xfrm>
            <a:off x="107504" y="1628800"/>
            <a:ext cx="8856984" cy="4824536"/>
          </a:xfrm>
          <a:prstGeom prst="triangle">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1520" y="1916832"/>
            <a:ext cx="3168352" cy="396044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Slide Number Placeholder 1"/>
          <p:cNvSpPr>
            <a:spLocks noGrp="1"/>
          </p:cNvSpPr>
          <p:nvPr>
            <p:ph type="sldNum" sz="quarter" idx="14"/>
          </p:nvPr>
        </p:nvSpPr>
        <p:spPr/>
        <p:txBody>
          <a:bodyPr/>
          <a:lstStyle/>
          <a:p>
            <a:fld id="{9B1B6EFC-EF68-4728-BDB4-54AD8AE795D1}" type="slidenum">
              <a:rPr lang="en-GB" smtClean="0"/>
              <a:pPr/>
              <a:t>7</a:t>
            </a:fld>
            <a:endParaRPr lang="en-GB" dirty="0"/>
          </a:p>
        </p:txBody>
      </p:sp>
      <p:sp>
        <p:nvSpPr>
          <p:cNvPr id="3" name="Footer Placeholder 2"/>
          <p:cNvSpPr>
            <a:spLocks noGrp="1"/>
          </p:cNvSpPr>
          <p:nvPr>
            <p:ph type="ftr" sz="quarter" idx="15"/>
          </p:nvPr>
        </p:nvSpPr>
        <p:spPr/>
        <p:txBody>
          <a:bodyPr/>
          <a:lstStyle/>
          <a:p>
            <a:r>
              <a:rPr lang="en-GB"/>
              <a:t>Confidential</a:t>
            </a:r>
            <a:endParaRPr lang="en-GB" dirty="0"/>
          </a:p>
        </p:txBody>
      </p:sp>
      <p:sp>
        <p:nvSpPr>
          <p:cNvPr id="4" name="Title 3"/>
          <p:cNvSpPr>
            <a:spLocks noGrp="1"/>
          </p:cNvSpPr>
          <p:nvPr>
            <p:ph type="title"/>
          </p:nvPr>
        </p:nvSpPr>
        <p:spPr/>
        <p:txBody>
          <a:bodyPr/>
          <a:lstStyle/>
          <a:p>
            <a:r>
              <a:rPr lang="en-US" dirty="0"/>
              <a:t>With Strong Upside for Higher Value Outcomes</a:t>
            </a:r>
          </a:p>
        </p:txBody>
      </p:sp>
      <p:sp>
        <p:nvSpPr>
          <p:cNvPr id="11" name="TextBox 10"/>
          <p:cNvSpPr txBox="1"/>
          <p:nvPr/>
        </p:nvSpPr>
        <p:spPr>
          <a:xfrm>
            <a:off x="4788024" y="6464369"/>
            <a:ext cx="2600917" cy="276999"/>
          </a:xfrm>
          <a:prstGeom prst="rect">
            <a:avLst/>
          </a:prstGeom>
          <a:noFill/>
        </p:spPr>
        <p:txBody>
          <a:bodyPr wrap="none" rtlCol="0">
            <a:spAutoFit/>
          </a:bodyPr>
          <a:lstStyle/>
          <a:p>
            <a:r>
              <a:rPr lang="en-US" sz="1200" i="1" dirty="0"/>
              <a:t>KP Growth Proprietary Database 2016</a:t>
            </a:r>
          </a:p>
        </p:txBody>
      </p:sp>
      <p:graphicFrame>
        <p:nvGraphicFramePr>
          <p:cNvPr id="5" name="Table 4"/>
          <p:cNvGraphicFramePr>
            <a:graphicFrameLocks noGrp="1"/>
          </p:cNvGraphicFramePr>
          <p:nvPr>
            <p:extLst>
              <p:ext uri="{D42A27DB-BD31-4B8C-83A1-F6EECF244321}">
                <p14:modId xmlns:p14="http://schemas.microsoft.com/office/powerpoint/2010/main" val="1790018519"/>
              </p:ext>
            </p:extLst>
          </p:nvPr>
        </p:nvGraphicFramePr>
        <p:xfrm>
          <a:off x="323528" y="1988840"/>
          <a:ext cx="3024336" cy="3762504"/>
        </p:xfrm>
        <a:graphic>
          <a:graphicData uri="http://schemas.openxmlformats.org/drawingml/2006/table">
            <a:tbl>
              <a:tblPr/>
              <a:tblGrid>
                <a:gridCol w="1575176">
                  <a:extLst>
                    <a:ext uri="{9D8B030D-6E8A-4147-A177-3AD203B41FA5}">
                      <a16:colId xmlns:a16="http://schemas.microsoft.com/office/drawing/2014/main" val="20000"/>
                    </a:ext>
                  </a:extLst>
                </a:gridCol>
                <a:gridCol w="756084">
                  <a:extLst>
                    <a:ext uri="{9D8B030D-6E8A-4147-A177-3AD203B41FA5}">
                      <a16:colId xmlns:a16="http://schemas.microsoft.com/office/drawing/2014/main" val="20001"/>
                    </a:ext>
                  </a:extLst>
                </a:gridCol>
                <a:gridCol w="693076">
                  <a:extLst>
                    <a:ext uri="{9D8B030D-6E8A-4147-A177-3AD203B41FA5}">
                      <a16:colId xmlns:a16="http://schemas.microsoft.com/office/drawing/2014/main" val="20002"/>
                    </a:ext>
                  </a:extLst>
                </a:gridCol>
              </a:tblGrid>
              <a:tr h="640604">
                <a:tc>
                  <a:txBody>
                    <a:bodyPr/>
                    <a:lstStyle/>
                    <a:p>
                      <a:pPr algn="l" fontAlgn="b"/>
                      <a:r>
                        <a:rPr lang="en-US" sz="2000" b="1" i="0" u="none" strike="noStrike" dirty="0">
                          <a:solidFill>
                            <a:srgbClr val="000000"/>
                          </a:solidFill>
                          <a:effectLst/>
                          <a:latin typeface="+mj-lt"/>
                        </a:rPr>
                        <a:t>Exit Range</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2000" b="1" i="0" u="none" strike="noStrike" dirty="0">
                          <a:solidFill>
                            <a:srgbClr val="000000"/>
                          </a:solidFill>
                          <a:effectLst/>
                          <a:latin typeface="+mj-lt"/>
                        </a:rPr>
                        <a:t>Total Deals</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2000" b="1" i="0" u="none" strike="noStrike" dirty="0">
                          <a:solidFill>
                            <a:srgbClr val="000000"/>
                          </a:solidFill>
                          <a:effectLst/>
                          <a:latin typeface="+mj-lt"/>
                        </a:rPr>
                        <a:t>%</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322700">
                <a:tc>
                  <a:txBody>
                    <a:bodyPr/>
                    <a:lstStyle/>
                    <a:p>
                      <a:pPr algn="l" fontAlgn="b"/>
                      <a:r>
                        <a:rPr lang="en-US" sz="2000" b="0" i="0" u="none" strike="noStrike" dirty="0">
                          <a:effectLst/>
                          <a:latin typeface="+mj-lt"/>
                        </a:rPr>
                        <a:t>$500M+</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n-US" sz="2000" b="0" i="0" u="none" strike="noStrike" dirty="0">
                          <a:effectLst/>
                          <a:latin typeface="+mj-lt"/>
                        </a:rPr>
                        <a:t>150</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2000" b="0" i="0" u="none" strike="noStrike" dirty="0">
                          <a:effectLst/>
                          <a:latin typeface="+mj-lt"/>
                        </a:rPr>
                        <a:t>8%</a:t>
                      </a:r>
                    </a:p>
                  </a:txBody>
                  <a:tcPr marL="12700" marR="12700" marT="12700" marB="0" anchor="b">
                    <a:lnL>
                      <a:noFill/>
                    </a:lnL>
                    <a:lnR>
                      <a:noFill/>
                    </a:lnR>
                    <a:lnT w="635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10001"/>
                  </a:ext>
                </a:extLst>
              </a:tr>
              <a:tr h="322700">
                <a:tc>
                  <a:txBody>
                    <a:bodyPr/>
                    <a:lstStyle/>
                    <a:p>
                      <a:pPr algn="l" fontAlgn="b"/>
                      <a:r>
                        <a:rPr lang="en-US" sz="2000" b="0" i="0" u="none" strike="noStrike" dirty="0">
                          <a:effectLst/>
                          <a:latin typeface="+mj-lt"/>
                        </a:rPr>
                        <a:t>$300-500M</a:t>
                      </a:r>
                    </a:p>
                  </a:txBody>
                  <a:tcPr marL="12700" marR="12700" marT="12700" marB="0" anchor="b">
                    <a:lnL>
                      <a:noFill/>
                    </a:lnL>
                    <a:lnR>
                      <a:noFill/>
                    </a:lnR>
                    <a:lnT>
                      <a:noFill/>
                    </a:lnT>
                    <a:lnB>
                      <a:noFill/>
                    </a:lnB>
                  </a:tcPr>
                </a:tc>
                <a:tc>
                  <a:txBody>
                    <a:bodyPr/>
                    <a:lstStyle/>
                    <a:p>
                      <a:pPr algn="l" fontAlgn="b"/>
                      <a:r>
                        <a:rPr lang="en-US" sz="2000" b="0" i="0" u="none" strike="noStrike" dirty="0">
                          <a:effectLst/>
                          <a:latin typeface="+mj-lt"/>
                        </a:rPr>
                        <a:t>141</a:t>
                      </a:r>
                    </a:p>
                  </a:txBody>
                  <a:tcPr marL="12700" marR="12700" marT="12700" marB="0" anchor="b">
                    <a:lnL>
                      <a:noFill/>
                    </a:lnL>
                    <a:lnR>
                      <a:noFill/>
                    </a:lnR>
                    <a:lnT>
                      <a:noFill/>
                    </a:lnT>
                    <a:lnB>
                      <a:noFill/>
                    </a:lnB>
                  </a:tcPr>
                </a:tc>
                <a:tc>
                  <a:txBody>
                    <a:bodyPr/>
                    <a:lstStyle/>
                    <a:p>
                      <a:pPr algn="r" fontAlgn="b"/>
                      <a:r>
                        <a:rPr lang="en-US" sz="2000" b="0" i="0" u="none" strike="noStrike" dirty="0">
                          <a:effectLst/>
                          <a:latin typeface="+mj-lt"/>
                        </a:rPr>
                        <a:t>8%</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22700">
                <a:tc>
                  <a:txBody>
                    <a:bodyPr/>
                    <a:lstStyle/>
                    <a:p>
                      <a:pPr algn="l" fontAlgn="b"/>
                      <a:endParaRPr lang="en-US" sz="2000" b="0" i="0" u="none" strike="noStrike" dirty="0">
                        <a:effectLst/>
                        <a:latin typeface="+mj-lt"/>
                      </a:endParaRPr>
                    </a:p>
                    <a:p>
                      <a:pPr algn="l" fontAlgn="b"/>
                      <a:r>
                        <a:rPr lang="en-US" sz="2000" b="0" i="0" u="none" strike="noStrike" dirty="0">
                          <a:effectLst/>
                          <a:latin typeface="+mj-lt"/>
                        </a:rPr>
                        <a:t>$150-300M</a:t>
                      </a:r>
                    </a:p>
                  </a:txBody>
                  <a:tcPr marL="12700" marR="12700" marT="12700" marB="0" anchor="b">
                    <a:lnL>
                      <a:noFill/>
                    </a:lnL>
                    <a:lnR>
                      <a:noFill/>
                    </a:lnR>
                    <a:lnT>
                      <a:noFill/>
                    </a:lnT>
                    <a:lnB>
                      <a:noFill/>
                    </a:lnB>
                  </a:tcPr>
                </a:tc>
                <a:tc>
                  <a:txBody>
                    <a:bodyPr/>
                    <a:lstStyle/>
                    <a:p>
                      <a:pPr algn="l" fontAlgn="b"/>
                      <a:r>
                        <a:rPr lang="en-US" sz="2000" b="0" i="0" u="none" strike="noStrike" dirty="0">
                          <a:effectLst/>
                          <a:latin typeface="+mj-lt"/>
                        </a:rPr>
                        <a:t>272</a:t>
                      </a:r>
                    </a:p>
                  </a:txBody>
                  <a:tcPr marL="12700" marR="12700" marT="12700" marB="0" anchor="b">
                    <a:lnL>
                      <a:noFill/>
                    </a:lnL>
                    <a:lnR>
                      <a:noFill/>
                    </a:lnR>
                    <a:lnT>
                      <a:noFill/>
                    </a:lnT>
                    <a:lnB>
                      <a:noFill/>
                    </a:lnB>
                  </a:tcPr>
                </a:tc>
                <a:tc>
                  <a:txBody>
                    <a:bodyPr/>
                    <a:lstStyle/>
                    <a:p>
                      <a:pPr algn="r" fontAlgn="b"/>
                      <a:r>
                        <a:rPr lang="en-US" sz="2000" b="0" i="0" u="none" strike="noStrike" dirty="0">
                          <a:effectLst/>
                          <a:latin typeface="+mj-lt"/>
                        </a:rPr>
                        <a:t>15%</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22700">
                <a:tc>
                  <a:txBody>
                    <a:bodyPr/>
                    <a:lstStyle/>
                    <a:p>
                      <a:pPr algn="l" fontAlgn="b"/>
                      <a:endParaRPr lang="en-US" sz="2000" b="0" i="0" u="none" strike="noStrike" dirty="0">
                        <a:effectLst/>
                        <a:latin typeface="+mj-lt"/>
                      </a:endParaRPr>
                    </a:p>
                    <a:p>
                      <a:pPr algn="l" fontAlgn="b"/>
                      <a:endParaRPr lang="en-US" sz="2000" b="0" i="0" u="none" strike="noStrike" dirty="0">
                        <a:effectLst/>
                        <a:latin typeface="+mj-lt"/>
                      </a:endParaRPr>
                    </a:p>
                    <a:p>
                      <a:pPr algn="l" fontAlgn="b"/>
                      <a:r>
                        <a:rPr lang="en-US" sz="2000" b="0" i="0" u="none" strike="noStrike" dirty="0">
                          <a:effectLst/>
                          <a:latin typeface="+mj-lt"/>
                        </a:rPr>
                        <a:t>$50-150M</a:t>
                      </a:r>
                    </a:p>
                  </a:txBody>
                  <a:tcPr marL="12700" marR="12700" marT="12700" marB="0" anchor="b">
                    <a:lnL>
                      <a:noFill/>
                    </a:lnL>
                    <a:lnR>
                      <a:noFill/>
                    </a:lnR>
                    <a:lnT>
                      <a:noFill/>
                    </a:lnT>
                    <a:lnB>
                      <a:noFill/>
                    </a:lnB>
                  </a:tcPr>
                </a:tc>
                <a:tc>
                  <a:txBody>
                    <a:bodyPr/>
                    <a:lstStyle/>
                    <a:p>
                      <a:pPr algn="l" fontAlgn="b"/>
                      <a:r>
                        <a:rPr lang="en-US" sz="2000" b="0" i="0" u="none" strike="noStrike" dirty="0">
                          <a:effectLst/>
                          <a:latin typeface="+mj-lt"/>
                        </a:rPr>
                        <a:t>568</a:t>
                      </a:r>
                    </a:p>
                  </a:txBody>
                  <a:tcPr marL="12700" marR="12700" marT="12700" marB="0" anchor="b">
                    <a:lnL>
                      <a:noFill/>
                    </a:lnL>
                    <a:lnR>
                      <a:noFill/>
                    </a:lnR>
                    <a:lnT>
                      <a:noFill/>
                    </a:lnT>
                    <a:lnB>
                      <a:noFill/>
                    </a:lnB>
                  </a:tcPr>
                </a:tc>
                <a:tc>
                  <a:txBody>
                    <a:bodyPr/>
                    <a:lstStyle/>
                    <a:p>
                      <a:pPr algn="r" fontAlgn="b"/>
                      <a:r>
                        <a:rPr lang="en-US" sz="2000" b="0" i="0" u="none" strike="noStrike" dirty="0">
                          <a:effectLst/>
                          <a:latin typeface="+mj-lt"/>
                        </a:rPr>
                        <a:t>32%</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22700">
                <a:tc>
                  <a:txBody>
                    <a:bodyPr/>
                    <a:lstStyle/>
                    <a:p>
                      <a:pPr algn="l" fontAlgn="b"/>
                      <a:endParaRPr lang="en-US" sz="2000" b="0" i="0" u="none" strike="noStrike" dirty="0">
                        <a:effectLst/>
                        <a:latin typeface="+mj-lt"/>
                      </a:endParaRPr>
                    </a:p>
                    <a:p>
                      <a:pPr algn="l" fontAlgn="b"/>
                      <a:endParaRPr lang="en-US" sz="2000" b="0" i="0" u="none" strike="noStrike" dirty="0">
                        <a:effectLst/>
                        <a:latin typeface="+mj-lt"/>
                      </a:endParaRPr>
                    </a:p>
                    <a:p>
                      <a:pPr algn="l" fontAlgn="b"/>
                      <a:r>
                        <a:rPr lang="en-US" sz="2000" b="0" i="0" u="none" strike="noStrike" dirty="0">
                          <a:effectLst/>
                          <a:latin typeface="+mj-lt"/>
                        </a:rPr>
                        <a:t>$20-50M</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l" fontAlgn="b"/>
                      <a:endParaRPr lang="en-US" sz="2000" b="0" i="0" u="none" strike="noStrike" dirty="0">
                        <a:effectLst/>
                        <a:latin typeface="+mj-lt"/>
                      </a:endParaRPr>
                    </a:p>
                    <a:p>
                      <a:pPr algn="l" fontAlgn="b"/>
                      <a:r>
                        <a:rPr lang="en-US" sz="2000" b="0" i="0" u="none" strike="noStrike" dirty="0">
                          <a:effectLst/>
                          <a:latin typeface="+mj-lt"/>
                        </a:rPr>
                        <a:t>661</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tcPr>
                </a:tc>
                <a:tc>
                  <a:txBody>
                    <a:bodyPr/>
                    <a:lstStyle/>
                    <a:p>
                      <a:pPr algn="r" fontAlgn="b"/>
                      <a:r>
                        <a:rPr lang="en-US" sz="2000" b="0" i="0" u="none" strike="noStrike" dirty="0">
                          <a:effectLst/>
                          <a:latin typeface="+mj-lt"/>
                        </a:rPr>
                        <a:t>37%</a:t>
                      </a:r>
                    </a:p>
                  </a:txBody>
                  <a:tcPr marL="12700" marR="12700" marT="12700" marB="0" anchor="b">
                    <a:lnL>
                      <a:noFill/>
                    </a:lnL>
                    <a:lnR>
                      <a:noFill/>
                    </a:lnR>
                    <a:lnT>
                      <a:noFill/>
                    </a:lnT>
                    <a:lnB w="635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3" name="TextBox 12"/>
          <p:cNvSpPr txBox="1"/>
          <p:nvPr/>
        </p:nvSpPr>
        <p:spPr>
          <a:xfrm>
            <a:off x="213936" y="1619508"/>
            <a:ext cx="3205173" cy="307777"/>
          </a:xfrm>
          <a:prstGeom prst="rect">
            <a:avLst/>
          </a:prstGeom>
          <a:noFill/>
        </p:spPr>
        <p:txBody>
          <a:bodyPr wrap="none" rtlCol="0">
            <a:spAutoFit/>
          </a:bodyPr>
          <a:lstStyle/>
          <a:p>
            <a:r>
              <a:rPr lang="en-US" sz="1400" b="1" dirty="0"/>
              <a:t>M&amp;A Private Tech Companies 2006-2015</a:t>
            </a:r>
          </a:p>
        </p:txBody>
      </p:sp>
      <p:cxnSp>
        <p:nvCxnSpPr>
          <p:cNvPr id="22" name="Straight Connector 21"/>
          <p:cNvCxnSpPr/>
          <p:nvPr/>
        </p:nvCxnSpPr>
        <p:spPr>
          <a:xfrm>
            <a:off x="323528" y="2924944"/>
            <a:ext cx="5328592"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9552" y="5013176"/>
            <a:ext cx="705678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9872" y="4499828"/>
            <a:ext cx="5184576" cy="369332"/>
          </a:xfrm>
          <a:prstGeom prst="rect">
            <a:avLst/>
          </a:prstGeom>
          <a:noFill/>
        </p:spPr>
        <p:txBody>
          <a:bodyPr wrap="square" rtlCol="0">
            <a:spAutoFit/>
          </a:bodyPr>
          <a:lstStyle/>
          <a:p>
            <a:r>
              <a:rPr lang="en-US" b="1" dirty="0"/>
              <a:t>KP Growth</a:t>
            </a:r>
            <a:r>
              <a:rPr lang="en-US" dirty="0"/>
              <a:t>, Edison, </a:t>
            </a:r>
            <a:r>
              <a:rPr lang="en-US" dirty="0" err="1"/>
              <a:t>OpenView</a:t>
            </a:r>
            <a:endParaRPr lang="en-US" dirty="0"/>
          </a:p>
        </p:txBody>
      </p:sp>
      <p:sp>
        <p:nvSpPr>
          <p:cNvPr id="25" name="TextBox 24"/>
          <p:cNvSpPr txBox="1"/>
          <p:nvPr/>
        </p:nvSpPr>
        <p:spPr>
          <a:xfrm>
            <a:off x="3419872" y="2627620"/>
            <a:ext cx="2383601" cy="369332"/>
          </a:xfrm>
          <a:prstGeom prst="rect">
            <a:avLst/>
          </a:prstGeom>
          <a:noFill/>
        </p:spPr>
        <p:txBody>
          <a:bodyPr wrap="none" rtlCol="0">
            <a:spAutoFit/>
          </a:bodyPr>
          <a:lstStyle/>
          <a:p>
            <a:r>
              <a:rPr lang="en-US" dirty="0"/>
              <a:t>TA, Vista, </a:t>
            </a:r>
            <a:r>
              <a:rPr lang="en-US" dirty="0" err="1"/>
              <a:t>Thoma</a:t>
            </a:r>
            <a:r>
              <a:rPr lang="en-US" dirty="0"/>
              <a:t> Bravo</a:t>
            </a:r>
          </a:p>
        </p:txBody>
      </p:sp>
      <p:sp>
        <p:nvSpPr>
          <p:cNvPr id="26" name="TextBox 25"/>
          <p:cNvSpPr txBox="1"/>
          <p:nvPr/>
        </p:nvSpPr>
        <p:spPr>
          <a:xfrm>
            <a:off x="3419872" y="2924944"/>
            <a:ext cx="1917000" cy="369332"/>
          </a:xfrm>
          <a:prstGeom prst="rect">
            <a:avLst/>
          </a:prstGeom>
          <a:noFill/>
        </p:spPr>
        <p:txBody>
          <a:bodyPr wrap="none" rtlCol="0">
            <a:spAutoFit/>
          </a:bodyPr>
          <a:lstStyle/>
          <a:p>
            <a:r>
              <a:rPr lang="en-US" dirty="0"/>
              <a:t>JMI, Insight, </a:t>
            </a:r>
            <a:r>
              <a:rPr lang="en-US" dirty="0" err="1"/>
              <a:t>Accel</a:t>
            </a:r>
            <a:endParaRPr lang="en-US" dirty="0"/>
          </a:p>
        </p:txBody>
      </p:sp>
      <p:sp>
        <p:nvSpPr>
          <p:cNvPr id="27" name="TextBox 26"/>
          <p:cNvSpPr txBox="1"/>
          <p:nvPr/>
        </p:nvSpPr>
        <p:spPr>
          <a:xfrm>
            <a:off x="3419872" y="3501008"/>
            <a:ext cx="2832250" cy="369332"/>
          </a:xfrm>
          <a:prstGeom prst="rect">
            <a:avLst/>
          </a:prstGeom>
          <a:noFill/>
        </p:spPr>
        <p:txBody>
          <a:bodyPr wrap="none" rtlCol="0">
            <a:spAutoFit/>
          </a:bodyPr>
          <a:lstStyle/>
          <a:p>
            <a:r>
              <a:rPr lang="en-US" dirty="0"/>
              <a:t>Frontier, Battery, Silversmith</a:t>
            </a:r>
          </a:p>
        </p:txBody>
      </p:sp>
      <p:sp>
        <p:nvSpPr>
          <p:cNvPr id="28" name="TextBox 27"/>
          <p:cNvSpPr txBox="1"/>
          <p:nvPr/>
        </p:nvSpPr>
        <p:spPr>
          <a:xfrm>
            <a:off x="3419872" y="5373216"/>
            <a:ext cx="2754985" cy="369332"/>
          </a:xfrm>
          <a:prstGeom prst="rect">
            <a:avLst/>
          </a:prstGeom>
          <a:noFill/>
        </p:spPr>
        <p:txBody>
          <a:bodyPr wrap="none" rtlCol="0">
            <a:spAutoFit/>
          </a:bodyPr>
          <a:lstStyle/>
          <a:p>
            <a:r>
              <a:rPr lang="en-US" dirty="0"/>
              <a:t>Venture, Angel, Seed Funds</a:t>
            </a:r>
          </a:p>
        </p:txBody>
      </p:sp>
      <p:sp>
        <p:nvSpPr>
          <p:cNvPr id="29" name="TextBox 28"/>
          <p:cNvSpPr txBox="1"/>
          <p:nvPr/>
        </p:nvSpPr>
        <p:spPr>
          <a:xfrm>
            <a:off x="2267744" y="6021288"/>
            <a:ext cx="4320480" cy="369332"/>
          </a:xfrm>
          <a:prstGeom prst="rect">
            <a:avLst/>
          </a:prstGeom>
          <a:noFill/>
        </p:spPr>
        <p:txBody>
          <a:bodyPr wrap="square" rtlCol="0">
            <a:spAutoFit/>
          </a:bodyPr>
          <a:lstStyle/>
          <a:p>
            <a:r>
              <a:rPr lang="en-US" i="1" dirty="0"/>
              <a:t>Representative examples of Funds</a:t>
            </a:r>
          </a:p>
        </p:txBody>
      </p:sp>
      <p:cxnSp>
        <p:nvCxnSpPr>
          <p:cNvPr id="31" name="Straight Connector 30"/>
          <p:cNvCxnSpPr/>
          <p:nvPr/>
        </p:nvCxnSpPr>
        <p:spPr>
          <a:xfrm>
            <a:off x="539552" y="4005064"/>
            <a:ext cx="612068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9552" y="3284984"/>
            <a:ext cx="547260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99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2267744" y="3284984"/>
            <a:ext cx="2520280" cy="2020036"/>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971600" y="404664"/>
            <a:ext cx="5904656" cy="936104"/>
          </a:xfrm>
        </p:spPr>
        <p:txBody>
          <a:bodyPr/>
          <a:lstStyle/>
          <a:p>
            <a:r>
              <a:rPr lang="en-US" dirty="0"/>
              <a:t>Lower Middle Market Offers High Value Creation for Growth</a:t>
            </a:r>
          </a:p>
        </p:txBody>
      </p:sp>
      <p:sp>
        <p:nvSpPr>
          <p:cNvPr id="4" name="Slide Number Placeholder 3"/>
          <p:cNvSpPr>
            <a:spLocks noGrp="1"/>
          </p:cNvSpPr>
          <p:nvPr>
            <p:ph type="sldNum" sz="quarter" idx="10"/>
          </p:nvPr>
        </p:nvSpPr>
        <p:spPr/>
        <p:txBody>
          <a:bodyPr/>
          <a:lstStyle/>
          <a:p>
            <a:fld id="{9B1B6EFC-EF68-4728-BDB4-54AD8AE795D1}" type="slidenum">
              <a:rPr lang="en-GB" smtClean="0"/>
              <a:pPr/>
              <a:t>8</a:t>
            </a:fld>
            <a:endParaRPr lang="en-GB" dirty="0"/>
          </a:p>
        </p:txBody>
      </p:sp>
      <p:sp>
        <p:nvSpPr>
          <p:cNvPr id="5" name="Footer Placeholder 4"/>
          <p:cNvSpPr>
            <a:spLocks noGrp="1"/>
          </p:cNvSpPr>
          <p:nvPr>
            <p:ph type="ftr" sz="quarter" idx="11"/>
          </p:nvPr>
        </p:nvSpPr>
        <p:spPr/>
        <p:txBody>
          <a:bodyPr/>
          <a:lstStyle/>
          <a:p>
            <a:r>
              <a:rPr lang="en-GB" dirty="0"/>
              <a:t>Confidential</a:t>
            </a:r>
          </a:p>
        </p:txBody>
      </p:sp>
      <p:grpSp>
        <p:nvGrpSpPr>
          <p:cNvPr id="3" name="Group 38"/>
          <p:cNvGrpSpPr/>
          <p:nvPr/>
        </p:nvGrpSpPr>
        <p:grpSpPr>
          <a:xfrm>
            <a:off x="1619672" y="1772816"/>
            <a:ext cx="5221802" cy="4462662"/>
            <a:chOff x="2123728" y="2132856"/>
            <a:chExt cx="4777521" cy="4082970"/>
          </a:xfrm>
        </p:grpSpPr>
        <p:sp>
          <p:nvSpPr>
            <p:cNvPr id="33" name="Rectangle 32"/>
            <p:cNvSpPr/>
            <p:nvPr/>
          </p:nvSpPr>
          <p:spPr>
            <a:xfrm>
              <a:off x="2724784" y="2276872"/>
              <a:ext cx="4007455" cy="35283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3732897" y="2276872"/>
              <a:ext cx="0" cy="347472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292080" y="2276872"/>
              <a:ext cx="0" cy="347472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99992" y="2276872"/>
              <a:ext cx="0" cy="347472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220072" y="5877272"/>
              <a:ext cx="1389623" cy="338554"/>
            </a:xfrm>
            <a:prstGeom prst="rect">
              <a:avLst/>
            </a:prstGeom>
            <a:noFill/>
          </p:spPr>
          <p:txBody>
            <a:bodyPr wrap="none" rtlCol="0">
              <a:spAutoFit/>
            </a:bodyPr>
            <a:lstStyle/>
            <a:p>
              <a:r>
                <a:rPr lang="en-US" sz="1600" b="1" dirty="0">
                  <a:solidFill>
                    <a:schemeClr val="tx1">
                      <a:lumMod val="75000"/>
                      <a:lumOff val="25000"/>
                    </a:schemeClr>
                  </a:solidFill>
                  <a:latin typeface="Arial"/>
                  <a:cs typeface="Arial"/>
                </a:rPr>
                <a:t>Time / Stage</a:t>
              </a:r>
            </a:p>
          </p:txBody>
        </p:sp>
        <p:sp>
          <p:nvSpPr>
            <p:cNvPr id="20" name="TextBox 19"/>
            <p:cNvSpPr txBox="1"/>
            <p:nvPr/>
          </p:nvSpPr>
          <p:spPr>
            <a:xfrm rot="16200000">
              <a:off x="1904784" y="3076495"/>
              <a:ext cx="1039968" cy="338554"/>
            </a:xfrm>
            <a:prstGeom prst="rect">
              <a:avLst/>
            </a:prstGeom>
            <a:noFill/>
          </p:spPr>
          <p:txBody>
            <a:bodyPr wrap="none" rtlCol="0">
              <a:spAutoFit/>
            </a:bodyPr>
            <a:lstStyle/>
            <a:p>
              <a:r>
                <a:rPr lang="en-US" sz="1600" b="1" dirty="0">
                  <a:solidFill>
                    <a:srgbClr val="5E5E5E"/>
                  </a:solidFill>
                  <a:latin typeface="Arial"/>
                  <a:cs typeface="Arial"/>
                </a:rPr>
                <a:t>Revenue</a:t>
              </a:r>
            </a:p>
          </p:txBody>
        </p:sp>
        <p:cxnSp>
          <p:nvCxnSpPr>
            <p:cNvPr id="21" name="Straight Connector 20"/>
            <p:cNvCxnSpPr/>
            <p:nvPr/>
          </p:nvCxnSpPr>
          <p:spPr>
            <a:xfrm>
              <a:off x="2724785" y="5526524"/>
              <a:ext cx="1080120" cy="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24785" y="4941168"/>
              <a:ext cx="1771624" cy="0"/>
            </a:xfrm>
            <a:prstGeom prst="line">
              <a:avLst/>
            </a:prstGeom>
            <a:ln w="1270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40758" y="5291915"/>
              <a:ext cx="484027" cy="276999"/>
            </a:xfrm>
            <a:prstGeom prst="rect">
              <a:avLst/>
            </a:prstGeom>
            <a:noFill/>
          </p:spPr>
          <p:txBody>
            <a:bodyPr wrap="none" rtlCol="0">
              <a:spAutoFit/>
            </a:bodyPr>
            <a:lstStyle/>
            <a:p>
              <a:r>
                <a:rPr lang="en-US" sz="1200" dirty="0">
                  <a:solidFill>
                    <a:srgbClr val="5E5E5E"/>
                  </a:solidFill>
                  <a:latin typeface="Arial"/>
                  <a:cs typeface="Arial"/>
                </a:rPr>
                <a:t>$5m</a:t>
              </a:r>
            </a:p>
          </p:txBody>
        </p:sp>
        <p:sp>
          <p:nvSpPr>
            <p:cNvPr id="24" name="TextBox 23"/>
            <p:cNvSpPr txBox="1"/>
            <p:nvPr/>
          </p:nvSpPr>
          <p:spPr>
            <a:xfrm>
              <a:off x="2123728" y="4725143"/>
              <a:ext cx="569612" cy="276999"/>
            </a:xfrm>
            <a:prstGeom prst="rect">
              <a:avLst/>
            </a:prstGeom>
            <a:noFill/>
          </p:spPr>
          <p:txBody>
            <a:bodyPr wrap="none" rtlCol="0">
              <a:spAutoFit/>
            </a:bodyPr>
            <a:lstStyle/>
            <a:p>
              <a:r>
                <a:rPr lang="en-US" sz="1200" dirty="0">
                  <a:solidFill>
                    <a:srgbClr val="5E5E5E"/>
                  </a:solidFill>
                  <a:latin typeface="Arial"/>
                  <a:cs typeface="Arial"/>
                </a:rPr>
                <a:t>$25m</a:t>
              </a:r>
            </a:p>
          </p:txBody>
        </p:sp>
        <p:sp>
          <p:nvSpPr>
            <p:cNvPr id="28" name="Rectangle 27"/>
            <p:cNvSpPr/>
            <p:nvPr/>
          </p:nvSpPr>
          <p:spPr>
            <a:xfrm>
              <a:off x="3635896" y="4869160"/>
              <a:ext cx="936104" cy="648073"/>
            </a:xfrm>
            <a:prstGeom prst="rect">
              <a:avLst/>
            </a:prstGeom>
            <a:solidFill>
              <a:srgbClr val="19B7AE">
                <a:alpha val="43000"/>
              </a:srgb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2724785" y="2132856"/>
              <a:ext cx="0" cy="3698696"/>
            </a:xfrm>
            <a:prstGeom prst="line">
              <a:avLst/>
            </a:prstGeom>
            <a:ln w="57150" cmpd="sng">
              <a:solidFill>
                <a:schemeClr val="tx1">
                  <a:lumMod val="75000"/>
                  <a:lumOff val="25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24785" y="5805264"/>
              <a:ext cx="4176464" cy="0"/>
            </a:xfrm>
            <a:prstGeom prst="line">
              <a:avLst/>
            </a:prstGeom>
            <a:ln w="57150" cmpd="sng">
              <a:solidFill>
                <a:schemeClr val="tx1">
                  <a:lumMod val="75000"/>
                  <a:lumOff val="2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0800000" flipV="1">
              <a:off x="2771801" y="2708920"/>
              <a:ext cx="3939705" cy="3024336"/>
            </a:xfrm>
            <a:prstGeom prst="curvedConnector3">
              <a:avLst>
                <a:gd name="adj1" fmla="val 50000"/>
              </a:avLst>
            </a:prstGeom>
            <a:ln w="63500" cmpd="sng">
              <a:solidFill>
                <a:srgbClr val="3790CF"/>
              </a:solidFill>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6444208" y="2420888"/>
              <a:ext cx="288032" cy="1728192"/>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Rectangle 24"/>
          <p:cNvSpPr/>
          <p:nvPr/>
        </p:nvSpPr>
        <p:spPr>
          <a:xfrm>
            <a:off x="7668344" y="6165304"/>
            <a:ext cx="1368152"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555067" y="6361583"/>
            <a:ext cx="1625445" cy="307777"/>
          </a:xfrm>
          <a:prstGeom prst="rect">
            <a:avLst/>
          </a:prstGeom>
          <a:noFill/>
        </p:spPr>
        <p:txBody>
          <a:bodyPr wrap="none" rtlCol="0">
            <a:spAutoFit/>
          </a:bodyPr>
          <a:lstStyle/>
          <a:p>
            <a:r>
              <a:rPr lang="en-US" sz="1400" b="1" dirty="0">
                <a:solidFill>
                  <a:schemeClr val="accent1">
                    <a:lumMod val="50000"/>
                  </a:schemeClr>
                </a:solidFill>
                <a:latin typeface="Times New Roman" pitchFamily="18" charset="0"/>
                <a:cs typeface="Times New Roman" pitchFamily="18" charset="0"/>
              </a:rPr>
              <a:t>KP Growth Equity</a:t>
            </a:r>
          </a:p>
        </p:txBody>
      </p:sp>
      <p:sp>
        <p:nvSpPr>
          <p:cNvPr id="30" name="TextBox 29"/>
          <p:cNvSpPr txBox="1"/>
          <p:nvPr/>
        </p:nvSpPr>
        <p:spPr>
          <a:xfrm>
            <a:off x="1645161" y="3846322"/>
            <a:ext cx="569612" cy="276999"/>
          </a:xfrm>
          <a:prstGeom prst="rect">
            <a:avLst/>
          </a:prstGeom>
          <a:noFill/>
        </p:spPr>
        <p:txBody>
          <a:bodyPr wrap="none" rtlCol="0">
            <a:spAutoFit/>
          </a:bodyPr>
          <a:lstStyle/>
          <a:p>
            <a:r>
              <a:rPr lang="en-US" sz="1200" dirty="0">
                <a:solidFill>
                  <a:srgbClr val="5E5E5E"/>
                </a:solidFill>
                <a:latin typeface="Arial"/>
                <a:cs typeface="Arial"/>
              </a:rPr>
              <a:t>$50m</a:t>
            </a:r>
          </a:p>
        </p:txBody>
      </p:sp>
      <p:pic>
        <p:nvPicPr>
          <p:cNvPr id="31" name="Picture 30"/>
          <p:cNvPicPr>
            <a:picLocks noChangeAspect="1"/>
          </p:cNvPicPr>
          <p:nvPr/>
        </p:nvPicPr>
        <p:blipFill>
          <a:blip r:embed="rId2" cstate="print"/>
          <a:stretch>
            <a:fillRect/>
          </a:stretch>
        </p:blipFill>
        <p:spPr>
          <a:xfrm>
            <a:off x="5995759" y="3284984"/>
            <a:ext cx="1865378" cy="419710"/>
          </a:xfrm>
          <a:prstGeom prst="rect">
            <a:avLst/>
          </a:prstGeom>
        </p:spPr>
      </p:pic>
      <p:pic>
        <p:nvPicPr>
          <p:cNvPr id="29" name="Picture 28"/>
          <p:cNvPicPr>
            <a:picLocks noChangeAspect="1"/>
          </p:cNvPicPr>
          <p:nvPr/>
        </p:nvPicPr>
        <p:blipFill>
          <a:blip r:embed="rId3" cstate="print"/>
          <a:stretch>
            <a:fillRect/>
          </a:stretch>
        </p:blipFill>
        <p:spPr>
          <a:xfrm>
            <a:off x="6012159" y="3841426"/>
            <a:ext cx="1872209" cy="451670"/>
          </a:xfrm>
          <a:prstGeom prst="rect">
            <a:avLst/>
          </a:prstGeom>
        </p:spPr>
      </p:pic>
      <p:pic>
        <p:nvPicPr>
          <p:cNvPr id="44" name="Picture 43"/>
          <p:cNvPicPr>
            <a:picLocks noChangeAspect="1"/>
          </p:cNvPicPr>
          <p:nvPr/>
        </p:nvPicPr>
        <p:blipFill>
          <a:blip r:embed="rId4" cstate="print"/>
          <a:srcRect t="23678" b="17127"/>
          <a:stretch>
            <a:fillRect/>
          </a:stretch>
        </p:blipFill>
        <p:spPr>
          <a:xfrm>
            <a:off x="6012160" y="2708920"/>
            <a:ext cx="1872208" cy="360040"/>
          </a:xfrm>
          <a:prstGeom prst="rect">
            <a:avLst/>
          </a:prstGeom>
        </p:spPr>
      </p:pic>
      <p:sp>
        <p:nvSpPr>
          <p:cNvPr id="38" name="TextBox 37"/>
          <p:cNvSpPr txBox="1"/>
          <p:nvPr/>
        </p:nvSpPr>
        <p:spPr>
          <a:xfrm>
            <a:off x="7946871" y="2636912"/>
            <a:ext cx="849913" cy="369332"/>
          </a:xfrm>
          <a:prstGeom prst="rect">
            <a:avLst/>
          </a:prstGeom>
          <a:noFill/>
        </p:spPr>
        <p:txBody>
          <a:bodyPr wrap="none" rtlCol="0">
            <a:spAutoFit/>
          </a:bodyPr>
          <a:lstStyle/>
          <a:p>
            <a:r>
              <a:rPr lang="en-US" dirty="0"/>
              <a:t>$165M</a:t>
            </a:r>
          </a:p>
        </p:txBody>
      </p:sp>
      <p:sp>
        <p:nvSpPr>
          <p:cNvPr id="40" name="TextBox 39"/>
          <p:cNvSpPr txBox="1"/>
          <p:nvPr/>
        </p:nvSpPr>
        <p:spPr>
          <a:xfrm>
            <a:off x="7946871" y="3923764"/>
            <a:ext cx="849913" cy="369332"/>
          </a:xfrm>
          <a:prstGeom prst="rect">
            <a:avLst/>
          </a:prstGeom>
          <a:noFill/>
        </p:spPr>
        <p:txBody>
          <a:bodyPr wrap="none" rtlCol="0">
            <a:spAutoFit/>
          </a:bodyPr>
          <a:lstStyle/>
          <a:p>
            <a:r>
              <a:rPr lang="en-US" dirty="0"/>
              <a:t>$400M</a:t>
            </a:r>
          </a:p>
        </p:txBody>
      </p:sp>
      <p:sp>
        <p:nvSpPr>
          <p:cNvPr id="41" name="TextBox 40"/>
          <p:cNvSpPr txBox="1"/>
          <p:nvPr/>
        </p:nvSpPr>
        <p:spPr>
          <a:xfrm>
            <a:off x="7956376" y="3212976"/>
            <a:ext cx="965329" cy="646331"/>
          </a:xfrm>
          <a:prstGeom prst="rect">
            <a:avLst/>
          </a:prstGeom>
          <a:noFill/>
        </p:spPr>
        <p:txBody>
          <a:bodyPr wrap="none" rtlCol="0">
            <a:spAutoFit/>
          </a:bodyPr>
          <a:lstStyle/>
          <a:p>
            <a:r>
              <a:rPr lang="en-US" dirty="0"/>
              <a:t>$250M/</a:t>
            </a:r>
          </a:p>
          <a:p>
            <a:r>
              <a:rPr lang="en-US" dirty="0"/>
              <a:t>$500M*</a:t>
            </a:r>
          </a:p>
        </p:txBody>
      </p:sp>
      <p:sp>
        <p:nvSpPr>
          <p:cNvPr id="42" name="TextBox 41"/>
          <p:cNvSpPr txBox="1"/>
          <p:nvPr/>
        </p:nvSpPr>
        <p:spPr>
          <a:xfrm>
            <a:off x="7956376" y="1988840"/>
            <a:ext cx="808299" cy="646331"/>
          </a:xfrm>
          <a:prstGeom prst="rect">
            <a:avLst/>
          </a:prstGeom>
          <a:noFill/>
        </p:spPr>
        <p:txBody>
          <a:bodyPr wrap="none" rtlCol="0">
            <a:spAutoFit/>
          </a:bodyPr>
          <a:lstStyle/>
          <a:p>
            <a:pPr algn="ctr"/>
            <a:r>
              <a:rPr lang="en-US" b="1" dirty="0"/>
              <a:t>Exit</a:t>
            </a:r>
          </a:p>
          <a:p>
            <a:pPr algn="ctr"/>
            <a:r>
              <a:rPr lang="en-US" b="1" dirty="0"/>
              <a:t>Values</a:t>
            </a:r>
          </a:p>
        </p:txBody>
      </p:sp>
      <p:sp>
        <p:nvSpPr>
          <p:cNvPr id="43" name="TextBox 42"/>
          <p:cNvSpPr txBox="1"/>
          <p:nvPr/>
        </p:nvSpPr>
        <p:spPr>
          <a:xfrm>
            <a:off x="1619672" y="2348880"/>
            <a:ext cx="652743" cy="276999"/>
          </a:xfrm>
          <a:prstGeom prst="rect">
            <a:avLst/>
          </a:prstGeom>
          <a:noFill/>
        </p:spPr>
        <p:txBody>
          <a:bodyPr wrap="none" rtlCol="0">
            <a:spAutoFit/>
          </a:bodyPr>
          <a:lstStyle/>
          <a:p>
            <a:r>
              <a:rPr lang="en-US" sz="1200" dirty="0">
                <a:solidFill>
                  <a:srgbClr val="5E5E5E"/>
                </a:solidFill>
                <a:latin typeface="Arial"/>
                <a:cs typeface="Arial"/>
              </a:rPr>
              <a:t>$100m</a:t>
            </a:r>
          </a:p>
        </p:txBody>
      </p:sp>
      <p:sp>
        <p:nvSpPr>
          <p:cNvPr id="48" name="Rounded Rectangle 47"/>
          <p:cNvSpPr/>
          <p:nvPr/>
        </p:nvSpPr>
        <p:spPr>
          <a:xfrm>
            <a:off x="4355976" y="2780928"/>
            <a:ext cx="1008112" cy="410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$70M</a:t>
            </a:r>
          </a:p>
        </p:txBody>
      </p:sp>
      <p:sp>
        <p:nvSpPr>
          <p:cNvPr id="49" name="TextBox 48"/>
          <p:cNvSpPr txBox="1"/>
          <p:nvPr/>
        </p:nvSpPr>
        <p:spPr>
          <a:xfrm>
            <a:off x="4067944" y="1988840"/>
            <a:ext cx="1009956" cy="646331"/>
          </a:xfrm>
          <a:prstGeom prst="rect">
            <a:avLst/>
          </a:prstGeom>
          <a:noFill/>
        </p:spPr>
        <p:txBody>
          <a:bodyPr wrap="none" rtlCol="0">
            <a:spAutoFit/>
          </a:bodyPr>
          <a:lstStyle/>
          <a:p>
            <a:pPr algn="ctr"/>
            <a:r>
              <a:rPr lang="en-US" b="1" dirty="0"/>
              <a:t>Exit </a:t>
            </a:r>
          </a:p>
          <a:p>
            <a:pPr algn="ctr"/>
            <a:r>
              <a:rPr lang="en-US" b="1" dirty="0"/>
              <a:t>Revenue</a:t>
            </a:r>
          </a:p>
        </p:txBody>
      </p:sp>
      <p:sp>
        <p:nvSpPr>
          <p:cNvPr id="50" name="Rounded Rectangle 49"/>
          <p:cNvSpPr/>
          <p:nvPr/>
        </p:nvSpPr>
        <p:spPr>
          <a:xfrm>
            <a:off x="3995936" y="3810744"/>
            <a:ext cx="1008112" cy="410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$54M</a:t>
            </a:r>
          </a:p>
        </p:txBody>
      </p:sp>
      <p:sp>
        <p:nvSpPr>
          <p:cNvPr id="51" name="Rounded Rectangle 50"/>
          <p:cNvSpPr/>
          <p:nvPr/>
        </p:nvSpPr>
        <p:spPr>
          <a:xfrm>
            <a:off x="4139952" y="3284984"/>
            <a:ext cx="1008112" cy="410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$60M</a:t>
            </a:r>
          </a:p>
        </p:txBody>
      </p:sp>
      <p:sp>
        <p:nvSpPr>
          <p:cNvPr id="1026" name="AutoShape 2" descr="Image result for schoolwi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schoolwi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schoolwi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schoolwi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 name="Rounded Rectangle 51"/>
          <p:cNvSpPr/>
          <p:nvPr/>
        </p:nvSpPr>
        <p:spPr>
          <a:xfrm>
            <a:off x="3563888" y="4653136"/>
            <a:ext cx="1008112" cy="410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$22M</a:t>
            </a:r>
          </a:p>
        </p:txBody>
      </p:sp>
      <p:sp>
        <p:nvSpPr>
          <p:cNvPr id="54" name="Rectangle 53"/>
          <p:cNvSpPr/>
          <p:nvPr/>
        </p:nvSpPr>
        <p:spPr>
          <a:xfrm>
            <a:off x="6012160" y="4674840"/>
            <a:ext cx="1872208" cy="410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descr="schoolwires.gif"/>
          <p:cNvPicPr>
            <a:picLocks noChangeAspect="1"/>
          </p:cNvPicPr>
          <p:nvPr/>
        </p:nvPicPr>
        <p:blipFill>
          <a:blip r:embed="rId5" cstate="print"/>
          <a:stretch>
            <a:fillRect/>
          </a:stretch>
        </p:blipFill>
        <p:spPr>
          <a:xfrm>
            <a:off x="6012160" y="4725144"/>
            <a:ext cx="1787291" cy="327670"/>
          </a:xfrm>
          <a:prstGeom prst="rect">
            <a:avLst/>
          </a:prstGeom>
        </p:spPr>
      </p:pic>
      <p:sp>
        <p:nvSpPr>
          <p:cNvPr id="55" name="TextBox 54"/>
          <p:cNvSpPr txBox="1"/>
          <p:nvPr/>
        </p:nvSpPr>
        <p:spPr>
          <a:xfrm>
            <a:off x="7956387" y="4653136"/>
            <a:ext cx="732893" cy="369332"/>
          </a:xfrm>
          <a:prstGeom prst="rect">
            <a:avLst/>
          </a:prstGeom>
          <a:noFill/>
        </p:spPr>
        <p:txBody>
          <a:bodyPr wrap="none" rtlCol="0">
            <a:spAutoFit/>
          </a:bodyPr>
          <a:lstStyle/>
          <a:p>
            <a:r>
              <a:rPr lang="en-US" dirty="0"/>
              <a:t>$98M</a:t>
            </a:r>
          </a:p>
        </p:txBody>
      </p:sp>
    </p:spTree>
    <p:extLst>
      <p:ext uri="{BB962C8B-B14F-4D97-AF65-F5344CB8AC3E}">
        <p14:creationId xmlns:p14="http://schemas.microsoft.com/office/powerpoint/2010/main" val="3283487340"/>
      </p:ext>
    </p:extLst>
  </p:cSld>
  <p:clrMapOvr>
    <a:masterClrMapping/>
  </p:clrMapOvr>
</p:sld>
</file>

<file path=ppt/theme/theme1.xml><?xml version="1.0" encoding="utf-8"?>
<a:theme xmlns:a="http://schemas.openxmlformats.org/drawingml/2006/main" name="LP2010">
  <a:themeElements>
    <a:clrScheme name="Kennet with DBlue">
      <a:dk1>
        <a:srgbClr val="292929"/>
      </a:dk1>
      <a:lt1>
        <a:srgbClr val="FFFFFF"/>
      </a:lt1>
      <a:dk2>
        <a:srgbClr val="5F5F5F"/>
      </a:dk2>
      <a:lt2>
        <a:srgbClr val="C0C0C0"/>
      </a:lt2>
      <a:accent1>
        <a:srgbClr val="3790CF"/>
      </a:accent1>
      <a:accent2>
        <a:srgbClr val="19B7AE"/>
      </a:accent2>
      <a:accent3>
        <a:srgbClr val="ACCA64"/>
      </a:accent3>
      <a:accent4>
        <a:srgbClr val="FDCA31"/>
      </a:accent4>
      <a:accent5>
        <a:srgbClr val="FBAD54"/>
      </a:accent5>
      <a:accent6>
        <a:srgbClr val="00206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58313</TotalTime>
  <Words>3470</Words>
  <Application>Microsoft Office PowerPoint</Application>
  <PresentationFormat>On-screen Show (4:3)</PresentationFormat>
  <Paragraphs>712</Paragraphs>
  <Slides>32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PGothic</vt:lpstr>
      <vt:lpstr>Arial</vt:lpstr>
      <vt:lpstr>Calibri</vt:lpstr>
      <vt:lpstr>Lucida Grande</vt:lpstr>
      <vt:lpstr>Times New Roman</vt:lpstr>
      <vt:lpstr>Wingdings</vt:lpstr>
      <vt:lpstr>Wingdings 3</vt:lpstr>
      <vt:lpstr>LP2010</vt:lpstr>
      <vt:lpstr>KP Growth Equity</vt:lpstr>
      <vt:lpstr>Agenda</vt:lpstr>
      <vt:lpstr>PowerPoint Presentation</vt:lpstr>
      <vt:lpstr>KP Growth Equity Overview</vt:lpstr>
      <vt:lpstr>Executive Summary</vt:lpstr>
      <vt:lpstr>Achieving Superior Returns</vt:lpstr>
      <vt:lpstr>Lower Middle Market Provides the Majority of Tech Exits…</vt:lpstr>
      <vt:lpstr>With Strong Upside for Higher Value Outcomes</vt:lpstr>
      <vt:lpstr>Lower Middle Market Offers High Value Creation for Growth</vt:lpstr>
      <vt:lpstr>Differentiated Model:  Four Pillars for Success</vt:lpstr>
      <vt:lpstr>PowerPoint Presentation</vt:lpstr>
      <vt:lpstr>Differentiated Model: Four Pillars for Success</vt:lpstr>
      <vt:lpstr>Joe Wang/Impartner Case Study</vt:lpstr>
      <vt:lpstr>Team with Strong Investment and  Technology Background</vt:lpstr>
      <vt:lpstr>  Team: Investors</vt:lpstr>
      <vt:lpstr>Lower Middle Market Offers High Value Creation</vt:lpstr>
      <vt:lpstr>Growth Buyouts/Equity Represent  an Attractive Asset Class</vt:lpstr>
      <vt:lpstr>Growth Buyouts: Attractive Investments Requiring Unique Expertise</vt:lpstr>
      <vt:lpstr>Investment Focus on Large, High Growth Markets</vt:lpstr>
      <vt:lpstr>Proprietary Company  and Executive Sourcing</vt:lpstr>
      <vt:lpstr>Identification and Prospect Development</vt:lpstr>
      <vt:lpstr>Top 1000 Prospects by Theme / Growth Rate </vt:lpstr>
      <vt:lpstr>Executive Sourcing / Mining M&amp;A Database</vt:lpstr>
      <vt:lpstr>Comprehensive Geographic Coverage</vt:lpstr>
      <vt:lpstr>KP Growth’s Sourcing Playbook</vt:lpstr>
      <vt:lpstr>KP Growth’s Execution Model</vt:lpstr>
      <vt:lpstr>Equity Protection with Upside Option</vt:lpstr>
      <vt:lpstr>PowerPoint Presentation</vt:lpstr>
      <vt:lpstr>Conclusions</vt:lpstr>
      <vt:lpstr>PowerPoint Presentation</vt:lpstr>
      <vt:lpstr>Important Information</vt:lpstr>
      <vt:lpstr>PowerPoint Presentation</vt:lpstr>
    </vt:vector>
  </TitlesOfParts>
  <Company>Kennet Partners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Kennet Overview</dc:title>
  <dc:creator>Olivier Verhage</dc:creator>
  <cp:lastModifiedBy>Olivier</cp:lastModifiedBy>
  <cp:revision>2362</cp:revision>
  <cp:lastPrinted>2016-07-12T22:37:21Z</cp:lastPrinted>
  <dcterms:created xsi:type="dcterms:W3CDTF">2011-06-13T09:20:35Z</dcterms:created>
  <dcterms:modified xsi:type="dcterms:W3CDTF">2017-02-17T01:12:31Z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MiniTOCs">
    <vt:bool>false</vt:bool>
  </property>
</Properties>
</file>