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5" r:id="rId2"/>
    <p:sldId id="433" r:id="rId3"/>
    <p:sldId id="432" r:id="rId4"/>
  </p:sldIdLst>
  <p:sldSz cx="9906000" cy="6858000" type="A4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8"/>
    <a:srgbClr val="004024"/>
    <a:srgbClr val="E31D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96" y="48"/>
      </p:cViewPr>
      <p:guideLst>
        <p:guide orient="horz" pos="2069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C096F-9A34-45E7-AE2B-0546226342D5}" type="datetimeFigureOut">
              <a:rPr lang="en-GB" smtClean="0"/>
              <a:pPr/>
              <a:t>16/02/2017</a:t>
            </a:fld>
            <a:endParaRPr lang="en-GB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2828B-FE97-4287-A5AB-0BD258E22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Stenver\Documents\12 Box Book\shutterstock_2611681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906000" cy="6624736"/>
          </a:xfrm>
          <a:prstGeom prst="rect">
            <a:avLst/>
          </a:prstGeom>
          <a:noFill/>
        </p:spPr>
      </p:pic>
      <p:sp>
        <p:nvSpPr>
          <p:cNvPr id="13" name="Rektangel 11"/>
          <p:cNvSpPr/>
          <p:nvPr userDrawn="1"/>
        </p:nvSpPr>
        <p:spPr>
          <a:xfrm>
            <a:off x="-15552" y="1052736"/>
            <a:ext cx="9906000" cy="4896544"/>
          </a:xfrm>
          <a:prstGeom prst="rect">
            <a:avLst/>
          </a:prstGeom>
          <a:gradFill>
            <a:gsLst>
              <a:gs pos="0">
                <a:srgbClr val="0070C0">
                  <a:alpha val="17000"/>
                </a:srgbClr>
              </a:gs>
              <a:gs pos="100000">
                <a:srgbClr val="0054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1165688"/>
            <a:ext cx="432048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titeltypografi i masteren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CD3-BFF7-4BFE-9996-67584903018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ktangel 6"/>
          <p:cNvSpPr/>
          <p:nvPr userDrawn="1"/>
        </p:nvSpPr>
        <p:spPr>
          <a:xfrm>
            <a:off x="0" y="44624"/>
            <a:ext cx="9906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V</a:t>
            </a:r>
          </a:p>
        </p:txBody>
      </p:sp>
      <p:pic>
        <p:nvPicPr>
          <p:cNvPr id="12" name="Billede 10" descr="Proce Institu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48872" y="55990"/>
            <a:ext cx="2000672" cy="893674"/>
          </a:xfrm>
          <a:prstGeom prst="rect">
            <a:avLst/>
          </a:prstGeom>
        </p:spPr>
      </p:pic>
      <p:sp>
        <p:nvSpPr>
          <p:cNvPr id="14" name="Tekstboks 12"/>
          <p:cNvSpPr txBox="1"/>
          <p:nvPr userDrawn="1"/>
        </p:nvSpPr>
        <p:spPr>
          <a:xfrm>
            <a:off x="200472" y="2937718"/>
            <a:ext cx="3899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We believed there is a best practice for</a:t>
            </a:r>
          </a:p>
          <a:p>
            <a:r>
              <a:rPr lang="en-GB" b="1" dirty="0">
                <a:solidFill>
                  <a:prstClr val="white"/>
                </a:solidFill>
              </a:rPr>
              <a:t>accelerating change in organisations</a:t>
            </a:r>
          </a:p>
          <a:p>
            <a:r>
              <a:rPr lang="en-GB" b="1" dirty="0">
                <a:solidFill>
                  <a:prstClr val="white"/>
                </a:solidFill>
              </a:rPr>
              <a:t>- and doing it repeatedly </a:t>
            </a:r>
          </a:p>
        </p:txBody>
      </p:sp>
      <p:sp>
        <p:nvSpPr>
          <p:cNvPr id="15" name="Pladsholder til diasnummer 8"/>
          <p:cNvSpPr txBox="1">
            <a:spLocks/>
          </p:cNvSpPr>
          <p:nvPr userDrawn="1"/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23C61D-3190-4432-B17C-18EAF5D634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251700" y="65087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3C61D-3190-4432-B17C-18EAF5D634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ktangel 7"/>
          <p:cNvSpPr/>
          <p:nvPr userDrawn="1"/>
        </p:nvSpPr>
        <p:spPr>
          <a:xfrm>
            <a:off x="-15553" y="5949280"/>
            <a:ext cx="9907905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4088"/>
                </a:solidFill>
              </a:rPr>
              <a:t>www.proce.info</a:t>
            </a:r>
          </a:p>
        </p:txBody>
      </p:sp>
    </p:spTree>
    <p:extLst>
      <p:ext uri="{BB962C8B-B14F-4D97-AF65-F5344CB8AC3E}">
        <p14:creationId xmlns:p14="http://schemas.microsoft.com/office/powerpoint/2010/main" val="23370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 b="0" i="0">
                <a:solidFill>
                  <a:srgbClr val="FF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3D18-0DD5-49AF-8E03-D13497652F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ktangel 8"/>
          <p:cNvSpPr/>
          <p:nvPr userDrawn="1"/>
        </p:nvSpPr>
        <p:spPr>
          <a:xfrm>
            <a:off x="0" y="0"/>
            <a:ext cx="9906000" cy="11967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54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2" descr="C:\Users\Stenver\Documents\12 Box Consulting\Website\Proce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3733" y="116632"/>
            <a:ext cx="2165693" cy="9679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 b="0" i="0">
                <a:solidFill>
                  <a:srgbClr val="FF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483C-0206-46D5-8464-187E35C1B4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C:\Users\Stenver\Documents\12 Box Consulting\Website\Proce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6640" y="188643"/>
            <a:ext cx="2072899" cy="926497"/>
          </a:xfrm>
          <a:prstGeom prst="rect">
            <a:avLst/>
          </a:prstGeom>
          <a:noFill/>
        </p:spPr>
      </p:pic>
      <p:cxnSp>
        <p:nvCxnSpPr>
          <p:cNvPr id="15" name="Lige forbindelse 14"/>
          <p:cNvCxnSpPr/>
          <p:nvPr userDrawn="1"/>
        </p:nvCxnSpPr>
        <p:spPr>
          <a:xfrm flipH="1">
            <a:off x="0" y="1340768"/>
            <a:ext cx="9906000" cy="0"/>
          </a:xfrm>
          <a:prstGeom prst="line">
            <a:avLst/>
          </a:prstGeom>
          <a:ln w="412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8"/>
          <p:cNvSpPr/>
          <p:nvPr userDrawn="1"/>
        </p:nvSpPr>
        <p:spPr>
          <a:xfrm>
            <a:off x="0" y="0"/>
            <a:ext cx="9906000" cy="11967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54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1" name="Billede 10" descr="Grey backgrou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32721" y="1348974"/>
            <a:ext cx="4968552" cy="49603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76738" y="2895079"/>
            <a:ext cx="4608512" cy="1470025"/>
          </a:xfrm>
        </p:spPr>
        <p:txBody>
          <a:bodyPr>
            <a:noAutofit/>
          </a:bodyPr>
          <a:lstStyle>
            <a:lvl1pPr>
              <a:defRPr sz="3600">
                <a:solidFill>
                  <a:srgbClr val="FF0000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0C06-5BF1-449C-BDCC-E41A37FB68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C:\Users\Stenver\Documents\12 Box Consulting\Website\Proce_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3733" y="116632"/>
            <a:ext cx="2165693" cy="9679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906000" cy="1196752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5488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44624"/>
            <a:ext cx="7266012" cy="1143000"/>
          </a:xfrm>
          <a:gradFill flip="none" rotWithShape="1">
            <a:gsLst>
              <a:gs pos="0">
                <a:schemeClr val="tx2">
                  <a:lumMod val="60000"/>
                  <a:lumOff val="40000"/>
                  <a:alpha val="54000"/>
                </a:schemeClr>
              </a:gs>
              <a:gs pos="0">
                <a:srgbClr val="005488">
                  <a:alpha val="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Open Sans" pitchFamily="34" charset="0"/>
                <a:cs typeface="Open Sans" pitchFamily="34" charset="0"/>
              </a:defRPr>
            </a:lvl1pPr>
            <a:lvl2pPr>
              <a:defRPr>
                <a:latin typeface="+mn-lt"/>
                <a:ea typeface="Open Sans" pitchFamily="34" charset="0"/>
                <a:cs typeface="Open Sans" pitchFamily="34" charset="0"/>
              </a:defRPr>
            </a:lvl2pPr>
            <a:lvl3pPr>
              <a:defRPr>
                <a:latin typeface="+mn-lt"/>
                <a:ea typeface="Open Sans" pitchFamily="34" charset="0"/>
                <a:cs typeface="Open Sans" pitchFamily="34" charset="0"/>
              </a:defRPr>
            </a:lvl3pPr>
            <a:lvl4pPr>
              <a:defRPr>
                <a:latin typeface="+mn-lt"/>
                <a:ea typeface="Open Sans" pitchFamily="34" charset="0"/>
                <a:cs typeface="Open Sans" pitchFamily="34" charset="0"/>
              </a:defRPr>
            </a:lvl4pPr>
            <a:lvl5pPr>
              <a:defRPr>
                <a:latin typeface="+mn-lt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7617296" y="1700808"/>
            <a:ext cx="2288704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050" name="Picture 2" descr="C:\Users\Stenver\Documents\12 Box Consulting\Website\Proce_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3733" y="116632"/>
            <a:ext cx="2165693" cy="967972"/>
          </a:xfrm>
          <a:prstGeom prst="rect">
            <a:avLst/>
          </a:prstGeom>
          <a:noFill/>
        </p:spPr>
      </p:pic>
      <p:sp>
        <p:nvSpPr>
          <p:cNvPr id="8" name="Rektangel 7"/>
          <p:cNvSpPr/>
          <p:nvPr userDrawn="1"/>
        </p:nvSpPr>
        <p:spPr>
          <a:xfrm>
            <a:off x="1712640" y="6567155"/>
            <a:ext cx="6480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0" dirty="0">
                <a:solidFill>
                  <a:schemeClr val="bg1">
                    <a:lumMod val="50000"/>
                  </a:schemeClr>
                </a:solidFill>
              </a:rPr>
              <a:t>We believe there is a best practice for</a:t>
            </a:r>
            <a:r>
              <a:rPr lang="en-GB" sz="1000" b="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00" b="0" dirty="0">
                <a:solidFill>
                  <a:schemeClr val="bg1">
                    <a:lumMod val="50000"/>
                  </a:schemeClr>
                </a:solidFill>
              </a:rPr>
              <a:t>accelerating change in organisations and doing it repeatedly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70181-592B-4958-B9B1-B7A901BF0EB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C206-ABEF-49B0-83A0-8F458BE329B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93D0-031A-438B-837A-741BF387E3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624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/>
              <a:t>The 4 Dimensions Framework</a:t>
            </a:r>
            <a:br>
              <a:rPr lang="en-GB" sz="3200" dirty="0"/>
            </a:br>
            <a:r>
              <a:rPr lang="en-GB" sz="3200" dirty="0"/>
              <a:t>Level 1</a:t>
            </a:r>
          </a:p>
        </p:txBody>
      </p:sp>
      <p:sp>
        <p:nvSpPr>
          <p:cNvPr id="4" name="Ligebenet trekant 3"/>
          <p:cNvSpPr/>
          <p:nvPr/>
        </p:nvSpPr>
        <p:spPr>
          <a:xfrm>
            <a:off x="1169001" y="1124744"/>
            <a:ext cx="7577457" cy="4968552"/>
          </a:xfrm>
          <a:prstGeom prst="triangle">
            <a:avLst>
              <a:gd name="adj" fmla="val 5037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boks 4"/>
          <p:cNvSpPr txBox="1"/>
          <p:nvPr/>
        </p:nvSpPr>
        <p:spPr>
          <a:xfrm rot="3180000">
            <a:off x="6564726" y="319472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Agile</a:t>
            </a:r>
          </a:p>
        </p:txBody>
      </p:sp>
      <p:sp>
        <p:nvSpPr>
          <p:cNvPr id="6" name="Tekstboks 5"/>
          <p:cNvSpPr txBox="1"/>
          <p:nvPr/>
        </p:nvSpPr>
        <p:spPr>
          <a:xfrm rot="18480000">
            <a:off x="2659821" y="3173016"/>
            <a:ext cx="684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Fast</a:t>
            </a:r>
          </a:p>
        </p:txBody>
      </p:sp>
      <p:sp>
        <p:nvSpPr>
          <p:cNvPr id="9" name="Ligebenet trekant 8"/>
          <p:cNvSpPr/>
          <p:nvPr/>
        </p:nvSpPr>
        <p:spPr>
          <a:xfrm>
            <a:off x="5018891" y="3650596"/>
            <a:ext cx="3409855" cy="2235847"/>
          </a:xfrm>
          <a:prstGeom prst="triangle">
            <a:avLst>
              <a:gd name="adj" fmla="val 503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People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Dimension</a:t>
            </a:r>
          </a:p>
          <a:p>
            <a:pPr algn="ctr"/>
            <a:endParaRPr lang="en-GB" sz="2000" dirty="0">
              <a:solidFill>
                <a:prstClr val="white"/>
              </a:solidFill>
            </a:endParaRP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6" name="Ligebenet trekant 15"/>
          <p:cNvSpPr/>
          <p:nvPr/>
        </p:nvSpPr>
        <p:spPr>
          <a:xfrm>
            <a:off x="1496617" y="3645043"/>
            <a:ext cx="3409855" cy="2235847"/>
          </a:xfrm>
          <a:prstGeom prst="triangle">
            <a:avLst>
              <a:gd name="adj" fmla="val 503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Plan 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Dimension</a:t>
            </a:r>
          </a:p>
          <a:p>
            <a:pPr algn="ctr"/>
            <a:endParaRPr lang="en-GB" sz="2000" dirty="0">
              <a:solidFill>
                <a:prstClr val="white"/>
              </a:solidFill>
            </a:endParaRPr>
          </a:p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91" name="Tekstboks 90"/>
          <p:cNvSpPr txBox="1"/>
          <p:nvPr/>
        </p:nvSpPr>
        <p:spPr>
          <a:xfrm>
            <a:off x="4215434" y="6351712"/>
            <a:ext cx="1592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Repeatable</a:t>
            </a:r>
          </a:p>
        </p:txBody>
      </p:sp>
      <p:sp>
        <p:nvSpPr>
          <p:cNvPr id="43" name="Ligebenet trekant 42"/>
          <p:cNvSpPr/>
          <p:nvPr/>
        </p:nvSpPr>
        <p:spPr>
          <a:xfrm>
            <a:off x="3271342" y="1325542"/>
            <a:ext cx="3409855" cy="2235848"/>
          </a:xfrm>
          <a:prstGeom prst="triangle">
            <a:avLst>
              <a:gd name="adj" fmla="val 503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Platform</a:t>
            </a:r>
          </a:p>
          <a:p>
            <a:pPr algn="ctr"/>
            <a:r>
              <a:rPr lang="en-GB" sz="2000" dirty="0">
                <a:solidFill>
                  <a:prstClr val="white"/>
                </a:solidFill>
              </a:rPr>
              <a:t>Dimension</a:t>
            </a:r>
          </a:p>
          <a:p>
            <a:pPr algn="ctr"/>
            <a:endParaRPr lang="en-GB" sz="2000" dirty="0">
              <a:solidFill>
                <a:prstClr val="white"/>
              </a:solidFill>
            </a:endParaRP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977812" y="6008786"/>
            <a:ext cx="7935629" cy="333293"/>
          </a:xfrm>
          <a:prstGeom prst="trapezoid">
            <a:avLst>
              <a:gd name="adj" fmla="val 7554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</a:rPr>
              <a:t>Process Dimension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488" y="1196752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433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 Design Elements</a:t>
            </a:r>
            <a:br>
              <a:rPr lang="en-GB" dirty="0"/>
            </a:br>
            <a:r>
              <a:rPr lang="en-GB" sz="2800" dirty="0"/>
              <a:t>(General design line)</a:t>
            </a:r>
            <a:endParaRPr lang="en-GB" dirty="0"/>
          </a:p>
        </p:txBody>
      </p:sp>
      <p:pic>
        <p:nvPicPr>
          <p:cNvPr id="4" name="Pladsholder til indhold 3" descr="Proce Intellectua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47068" y="1434934"/>
            <a:ext cx="2273344" cy="1100095"/>
          </a:xfrm>
        </p:spPr>
      </p:pic>
      <p:pic>
        <p:nvPicPr>
          <p:cNvPr id="5" name="Billede 4" descr="Proce International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7075" y="2631374"/>
            <a:ext cx="2276157" cy="1102909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584252" y="1456909"/>
            <a:ext cx="1865254" cy="1115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/>
            <a:r>
              <a:rPr lang="en-GB" sz="1662" dirty="0">
                <a:solidFill>
                  <a:prstClr val="black"/>
                </a:solidFill>
                <a:latin typeface="Calibri"/>
              </a:rPr>
              <a:t>Colour Scheme</a:t>
            </a:r>
          </a:p>
          <a:p>
            <a:pPr defTabSz="844083"/>
            <a:r>
              <a:rPr lang="en-GB" sz="1662" dirty="0">
                <a:solidFill>
                  <a:prstClr val="black"/>
                </a:solidFill>
                <a:latin typeface="Calibri"/>
              </a:rPr>
              <a:t>Red: 227, 29, 36</a:t>
            </a:r>
          </a:p>
          <a:p>
            <a:pPr defTabSz="844083"/>
            <a:r>
              <a:rPr lang="en-GB" sz="1662" dirty="0">
                <a:solidFill>
                  <a:prstClr val="black"/>
                </a:solidFill>
                <a:latin typeface="Calibri"/>
              </a:rPr>
              <a:t>Blue: 0, 64, 136</a:t>
            </a:r>
          </a:p>
          <a:p>
            <a:pPr defTabSz="844083"/>
            <a:r>
              <a:rPr lang="en-GB" sz="1662" dirty="0">
                <a:solidFill>
                  <a:prstClr val="black"/>
                </a:solidFill>
                <a:latin typeface="Calibri"/>
              </a:rPr>
              <a:t>Grey: 137, 137, 137</a:t>
            </a:r>
          </a:p>
        </p:txBody>
      </p:sp>
      <p:grpSp>
        <p:nvGrpSpPr>
          <p:cNvPr id="7" name="Gruppe 3"/>
          <p:cNvGrpSpPr>
            <a:grpSpLocks noChangeAspect="1"/>
          </p:cNvGrpSpPr>
          <p:nvPr/>
        </p:nvGrpSpPr>
        <p:grpSpPr>
          <a:xfrm>
            <a:off x="5430043" y="4078512"/>
            <a:ext cx="1368152" cy="1368152"/>
            <a:chOff x="3140968" y="2123728"/>
            <a:chExt cx="2592288" cy="2592288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7918" y="2811930"/>
              <a:ext cx="1224136" cy="130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3140968" y="2123728"/>
            <a:ext cx="2592288" cy="259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CorelDRAW" r:id="rId6" imgW="516667" imgH="515843" progId="CorelDraw.Graphic.17">
                    <p:embed/>
                  </p:oleObj>
                </mc:Choice>
                <mc:Fallback>
                  <p:oleObj name="CorelDRAW" r:id="rId6" imgW="516667" imgH="515843" progId="CorelDraw.Graphic.17">
                    <p:embed/>
                    <p:pic>
                      <p:nvPicPr>
                        <p:cNvPr id="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968" y="2123728"/>
                          <a:ext cx="2592288" cy="259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e 6"/>
          <p:cNvGrpSpPr>
            <a:grpSpLocks noChangeAspect="1"/>
          </p:cNvGrpSpPr>
          <p:nvPr/>
        </p:nvGrpSpPr>
        <p:grpSpPr>
          <a:xfrm>
            <a:off x="3062713" y="4078487"/>
            <a:ext cx="1368205" cy="1368205"/>
            <a:chOff x="298450" y="4843463"/>
            <a:chExt cx="2592388" cy="2592387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298450" y="4843463"/>
            <a:ext cx="2592388" cy="2592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CorelDRAW" r:id="rId8" imgW="516667" imgH="515843" progId="CorelDraw.Graphic.17">
                    <p:embed/>
                  </p:oleObj>
                </mc:Choice>
                <mc:Fallback>
                  <p:oleObj name="CorelDRAW" r:id="rId8" imgW="516667" imgH="515843" progId="CorelDraw.Graphic.17">
                    <p:embed/>
                    <p:pic>
                      <p:nvPicPr>
                        <p:cNvPr id="1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50" y="4843463"/>
                          <a:ext cx="2592388" cy="2592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Beslutning 8"/>
            <p:cNvSpPr/>
            <p:nvPr/>
          </p:nvSpPr>
          <p:spPr>
            <a:xfrm>
              <a:off x="836712" y="5580112"/>
              <a:ext cx="1512168" cy="720080"/>
            </a:xfrm>
            <a:prstGeom prst="flowChartDecision">
              <a:avLst/>
            </a:prstGeom>
            <a:solidFill>
              <a:srgbClr val="00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Beslutning 9"/>
            <p:cNvSpPr/>
            <p:nvPr/>
          </p:nvSpPr>
          <p:spPr>
            <a:xfrm>
              <a:off x="836712" y="5796136"/>
              <a:ext cx="1512168" cy="720080"/>
            </a:xfrm>
            <a:prstGeom prst="flowChartDecision">
              <a:avLst/>
            </a:prstGeom>
            <a:solidFill>
              <a:srgbClr val="00558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Beslutning 10"/>
            <p:cNvSpPr/>
            <p:nvPr/>
          </p:nvSpPr>
          <p:spPr>
            <a:xfrm>
              <a:off x="836712" y="6012160"/>
              <a:ext cx="1512168" cy="720080"/>
            </a:xfrm>
            <a:prstGeom prst="flowChartDecision">
              <a:avLst/>
            </a:prstGeom>
            <a:solidFill>
              <a:srgbClr val="005587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uppe 11"/>
          <p:cNvGrpSpPr>
            <a:grpSpLocks noChangeAspect="1"/>
          </p:cNvGrpSpPr>
          <p:nvPr/>
        </p:nvGrpSpPr>
        <p:grpSpPr>
          <a:xfrm>
            <a:off x="7797322" y="4078512"/>
            <a:ext cx="1368152" cy="1368152"/>
            <a:chOff x="3861048" y="2051720"/>
            <a:chExt cx="2592288" cy="2592288"/>
          </a:xfrm>
        </p:grpSpPr>
        <p:graphicFrame>
          <p:nvGraphicFramePr>
            <p:cNvPr id="16" name="Object 4"/>
            <p:cNvGraphicFramePr>
              <a:graphicFrameLocks noChangeAspect="1"/>
            </p:cNvGraphicFramePr>
            <p:nvPr/>
          </p:nvGraphicFramePr>
          <p:xfrm>
            <a:off x="3861048" y="2051720"/>
            <a:ext cx="2592288" cy="259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CorelDRAW" r:id="rId9" imgW="516667" imgH="515843" progId="CorelDraw.Graphic.17">
                    <p:embed/>
                  </p:oleObj>
                </mc:Choice>
                <mc:Fallback>
                  <p:oleObj name="CorelDRAW" r:id="rId9" imgW="516667" imgH="515843" progId="CorelDraw.Graphic.17">
                    <p:embed/>
                    <p:pic>
                      <p:nvPicPr>
                        <p:cNvPr id="1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1048" y="2051720"/>
                          <a:ext cx="2592288" cy="259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uppe 30"/>
            <p:cNvGrpSpPr/>
            <p:nvPr/>
          </p:nvGrpSpPr>
          <p:grpSpPr>
            <a:xfrm rot="20950857">
              <a:off x="4387258" y="2525979"/>
              <a:ext cx="1417573" cy="1609755"/>
              <a:chOff x="4455727" y="2603516"/>
              <a:chExt cx="1417573" cy="1609755"/>
            </a:xfrm>
          </p:grpSpPr>
          <p:sp>
            <p:nvSpPr>
              <p:cNvPr id="18" name="Kombinationstegning 14"/>
              <p:cNvSpPr/>
              <p:nvPr/>
            </p:nvSpPr>
            <p:spPr>
              <a:xfrm>
                <a:off x="4937567" y="3245119"/>
                <a:ext cx="831692" cy="831692"/>
              </a:xfrm>
              <a:custGeom>
                <a:avLst/>
                <a:gdLst>
                  <a:gd name="connsiteX0" fmla="*/ 590339 w 831692"/>
                  <a:gd name="connsiteY0" fmla="*/ 132604 h 831692"/>
                  <a:gd name="connsiteX1" fmla="*/ 655032 w 831692"/>
                  <a:gd name="connsiteY1" fmla="*/ 78318 h 831692"/>
                  <a:gd name="connsiteX2" fmla="*/ 706713 w 831692"/>
                  <a:gd name="connsiteY2" fmla="*/ 121684 h 831692"/>
                  <a:gd name="connsiteX3" fmla="*/ 664485 w 831692"/>
                  <a:gd name="connsiteY3" fmla="*/ 194820 h 831692"/>
                  <a:gd name="connsiteX4" fmla="*/ 731580 w 831692"/>
                  <a:gd name="connsiteY4" fmla="*/ 311032 h 831692"/>
                  <a:gd name="connsiteX5" fmla="*/ 816032 w 831692"/>
                  <a:gd name="connsiteY5" fmla="*/ 311030 h 831692"/>
                  <a:gd name="connsiteX6" fmla="*/ 827747 w 831692"/>
                  <a:gd name="connsiteY6" fmla="*/ 377471 h 831692"/>
                  <a:gd name="connsiteX7" fmla="*/ 748387 w 831692"/>
                  <a:gd name="connsiteY7" fmla="*/ 406353 h 831692"/>
                  <a:gd name="connsiteX8" fmla="*/ 725085 w 831692"/>
                  <a:gd name="connsiteY8" fmla="*/ 538503 h 831692"/>
                  <a:gd name="connsiteX9" fmla="*/ 789781 w 831692"/>
                  <a:gd name="connsiteY9" fmla="*/ 592786 h 831692"/>
                  <a:gd name="connsiteX10" fmla="*/ 756048 w 831692"/>
                  <a:gd name="connsiteY10" fmla="*/ 651213 h 831692"/>
                  <a:gd name="connsiteX11" fmla="*/ 676690 w 831692"/>
                  <a:gd name="connsiteY11" fmla="*/ 622327 h 831692"/>
                  <a:gd name="connsiteX12" fmla="*/ 573895 w 831692"/>
                  <a:gd name="connsiteY12" fmla="*/ 708583 h 831692"/>
                  <a:gd name="connsiteX13" fmla="*/ 588562 w 831692"/>
                  <a:gd name="connsiteY13" fmla="*/ 791751 h 831692"/>
                  <a:gd name="connsiteX14" fmla="*/ 525165 w 831692"/>
                  <a:gd name="connsiteY14" fmla="*/ 814825 h 831692"/>
                  <a:gd name="connsiteX15" fmla="*/ 482941 w 831692"/>
                  <a:gd name="connsiteY15" fmla="*/ 741687 h 831692"/>
                  <a:gd name="connsiteX16" fmla="*/ 348751 w 831692"/>
                  <a:gd name="connsiteY16" fmla="*/ 741687 h 831692"/>
                  <a:gd name="connsiteX17" fmla="*/ 306527 w 831692"/>
                  <a:gd name="connsiteY17" fmla="*/ 814825 h 831692"/>
                  <a:gd name="connsiteX18" fmla="*/ 243130 w 831692"/>
                  <a:gd name="connsiteY18" fmla="*/ 791751 h 831692"/>
                  <a:gd name="connsiteX19" fmla="*/ 257797 w 831692"/>
                  <a:gd name="connsiteY19" fmla="*/ 708582 h 831692"/>
                  <a:gd name="connsiteX20" fmla="*/ 155002 w 831692"/>
                  <a:gd name="connsiteY20" fmla="*/ 622326 h 831692"/>
                  <a:gd name="connsiteX21" fmla="*/ 75644 w 831692"/>
                  <a:gd name="connsiteY21" fmla="*/ 651213 h 831692"/>
                  <a:gd name="connsiteX22" fmla="*/ 41911 w 831692"/>
                  <a:gd name="connsiteY22" fmla="*/ 592786 h 831692"/>
                  <a:gd name="connsiteX23" fmla="*/ 106606 w 831692"/>
                  <a:gd name="connsiteY23" fmla="*/ 538503 h 831692"/>
                  <a:gd name="connsiteX24" fmla="*/ 83304 w 831692"/>
                  <a:gd name="connsiteY24" fmla="*/ 406353 h 831692"/>
                  <a:gd name="connsiteX25" fmla="*/ 3945 w 831692"/>
                  <a:gd name="connsiteY25" fmla="*/ 377471 h 831692"/>
                  <a:gd name="connsiteX26" fmla="*/ 15660 w 831692"/>
                  <a:gd name="connsiteY26" fmla="*/ 311030 h 831692"/>
                  <a:gd name="connsiteX27" fmla="*/ 100112 w 831692"/>
                  <a:gd name="connsiteY27" fmla="*/ 311032 h 831692"/>
                  <a:gd name="connsiteX28" fmla="*/ 167207 w 831692"/>
                  <a:gd name="connsiteY28" fmla="*/ 194820 h 831692"/>
                  <a:gd name="connsiteX29" fmla="*/ 124979 w 831692"/>
                  <a:gd name="connsiteY29" fmla="*/ 121684 h 831692"/>
                  <a:gd name="connsiteX30" fmla="*/ 176660 w 831692"/>
                  <a:gd name="connsiteY30" fmla="*/ 78318 h 831692"/>
                  <a:gd name="connsiteX31" fmla="*/ 241353 w 831692"/>
                  <a:gd name="connsiteY31" fmla="*/ 132604 h 831692"/>
                  <a:gd name="connsiteX32" fmla="*/ 367450 w 831692"/>
                  <a:gd name="connsiteY32" fmla="*/ 86709 h 831692"/>
                  <a:gd name="connsiteX33" fmla="*/ 382113 w 831692"/>
                  <a:gd name="connsiteY33" fmla="*/ 3539 h 831692"/>
                  <a:gd name="connsiteX34" fmla="*/ 449579 w 831692"/>
                  <a:gd name="connsiteY34" fmla="*/ 3539 h 831692"/>
                  <a:gd name="connsiteX35" fmla="*/ 464242 w 831692"/>
                  <a:gd name="connsiteY35" fmla="*/ 86708 h 831692"/>
                  <a:gd name="connsiteX36" fmla="*/ 590339 w 831692"/>
                  <a:gd name="connsiteY36" fmla="*/ 132604 h 83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31692" h="831692">
                    <a:moveTo>
                      <a:pt x="590339" y="132604"/>
                    </a:moveTo>
                    <a:lnTo>
                      <a:pt x="655032" y="78318"/>
                    </a:lnTo>
                    <a:lnTo>
                      <a:pt x="706713" y="121684"/>
                    </a:lnTo>
                    <a:lnTo>
                      <a:pt x="664485" y="194820"/>
                    </a:lnTo>
                    <a:cubicBezTo>
                      <a:pt x="694511" y="228598"/>
                      <a:pt x="717341" y="268139"/>
                      <a:pt x="731580" y="311032"/>
                    </a:cubicBezTo>
                    <a:lnTo>
                      <a:pt x="816032" y="311030"/>
                    </a:lnTo>
                    <a:lnTo>
                      <a:pt x="827747" y="377471"/>
                    </a:lnTo>
                    <a:lnTo>
                      <a:pt x="748387" y="406353"/>
                    </a:lnTo>
                    <a:cubicBezTo>
                      <a:pt x="749677" y="451529"/>
                      <a:pt x="741748" y="496493"/>
                      <a:pt x="725085" y="538503"/>
                    </a:cubicBezTo>
                    <a:lnTo>
                      <a:pt x="789781" y="592786"/>
                    </a:lnTo>
                    <a:lnTo>
                      <a:pt x="756048" y="651213"/>
                    </a:lnTo>
                    <a:lnTo>
                      <a:pt x="676690" y="622327"/>
                    </a:lnTo>
                    <a:cubicBezTo>
                      <a:pt x="648639" y="657763"/>
                      <a:pt x="613663" y="687112"/>
                      <a:pt x="573895" y="708583"/>
                    </a:cubicBezTo>
                    <a:lnTo>
                      <a:pt x="588562" y="791751"/>
                    </a:lnTo>
                    <a:lnTo>
                      <a:pt x="525165" y="814825"/>
                    </a:lnTo>
                    <a:lnTo>
                      <a:pt x="482941" y="741687"/>
                    </a:lnTo>
                    <a:cubicBezTo>
                      <a:pt x="438675" y="750802"/>
                      <a:pt x="393017" y="750802"/>
                      <a:pt x="348751" y="741687"/>
                    </a:cubicBezTo>
                    <a:lnTo>
                      <a:pt x="306527" y="814825"/>
                    </a:lnTo>
                    <a:lnTo>
                      <a:pt x="243130" y="791751"/>
                    </a:lnTo>
                    <a:lnTo>
                      <a:pt x="257797" y="708582"/>
                    </a:lnTo>
                    <a:cubicBezTo>
                      <a:pt x="218029" y="687111"/>
                      <a:pt x="183052" y="657762"/>
                      <a:pt x="155002" y="622326"/>
                    </a:cubicBezTo>
                    <a:lnTo>
                      <a:pt x="75644" y="651213"/>
                    </a:lnTo>
                    <a:lnTo>
                      <a:pt x="41911" y="592786"/>
                    </a:lnTo>
                    <a:lnTo>
                      <a:pt x="106606" y="538503"/>
                    </a:lnTo>
                    <a:cubicBezTo>
                      <a:pt x="89943" y="496493"/>
                      <a:pt x="82015" y="451528"/>
                      <a:pt x="83304" y="406353"/>
                    </a:cubicBezTo>
                    <a:lnTo>
                      <a:pt x="3945" y="377471"/>
                    </a:lnTo>
                    <a:lnTo>
                      <a:pt x="15660" y="311030"/>
                    </a:lnTo>
                    <a:lnTo>
                      <a:pt x="100112" y="311032"/>
                    </a:lnTo>
                    <a:cubicBezTo>
                      <a:pt x="114351" y="268140"/>
                      <a:pt x="137180" y="228598"/>
                      <a:pt x="167207" y="194820"/>
                    </a:cubicBezTo>
                    <a:lnTo>
                      <a:pt x="124979" y="121684"/>
                    </a:lnTo>
                    <a:lnTo>
                      <a:pt x="176660" y="78318"/>
                    </a:lnTo>
                    <a:lnTo>
                      <a:pt x="241353" y="132604"/>
                    </a:lnTo>
                    <a:cubicBezTo>
                      <a:pt x="279832" y="108899"/>
                      <a:pt x="322737" y="93283"/>
                      <a:pt x="367450" y="86709"/>
                    </a:cubicBezTo>
                    <a:lnTo>
                      <a:pt x="382113" y="3539"/>
                    </a:lnTo>
                    <a:lnTo>
                      <a:pt x="449579" y="3539"/>
                    </a:lnTo>
                    <a:lnTo>
                      <a:pt x="464242" y="86708"/>
                    </a:lnTo>
                    <a:cubicBezTo>
                      <a:pt x="508955" y="93283"/>
                      <a:pt x="551860" y="108899"/>
                      <a:pt x="590339" y="132604"/>
                    </a:cubicBezTo>
                    <a:close/>
                  </a:path>
                </a:pathLst>
              </a:custGeom>
              <a:solidFill>
                <a:srgbClr val="00558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0067" tIns="217680" rIns="190067" bIns="232225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dirty="0"/>
                  <a:t> </a:t>
                </a:r>
              </a:p>
            </p:txBody>
          </p:sp>
          <p:sp>
            <p:nvSpPr>
              <p:cNvPr id="19" name="Kombinationstegning 15"/>
              <p:cNvSpPr/>
              <p:nvPr/>
            </p:nvSpPr>
            <p:spPr>
              <a:xfrm>
                <a:off x="4581128" y="3059832"/>
                <a:ext cx="604867" cy="604867"/>
              </a:xfrm>
              <a:custGeom>
                <a:avLst/>
                <a:gdLst>
                  <a:gd name="connsiteX0" fmla="*/ 452590 w 604867"/>
                  <a:gd name="connsiteY0" fmla="*/ 153198 h 604867"/>
                  <a:gd name="connsiteX1" fmla="*/ 541829 w 604867"/>
                  <a:gd name="connsiteY1" fmla="*/ 126303 h 604867"/>
                  <a:gd name="connsiteX2" fmla="*/ 574665 w 604867"/>
                  <a:gd name="connsiteY2" fmla="*/ 183178 h 604867"/>
                  <a:gd name="connsiteX3" fmla="*/ 506754 w 604867"/>
                  <a:gd name="connsiteY3" fmla="*/ 247013 h 604867"/>
                  <a:gd name="connsiteX4" fmla="*/ 506754 w 604867"/>
                  <a:gd name="connsiteY4" fmla="*/ 357855 h 604867"/>
                  <a:gd name="connsiteX5" fmla="*/ 574665 w 604867"/>
                  <a:gd name="connsiteY5" fmla="*/ 421689 h 604867"/>
                  <a:gd name="connsiteX6" fmla="*/ 541829 w 604867"/>
                  <a:gd name="connsiteY6" fmla="*/ 478564 h 604867"/>
                  <a:gd name="connsiteX7" fmla="*/ 452590 w 604867"/>
                  <a:gd name="connsiteY7" fmla="*/ 451669 h 604867"/>
                  <a:gd name="connsiteX8" fmla="*/ 356598 w 604867"/>
                  <a:gd name="connsiteY8" fmla="*/ 507090 h 604867"/>
                  <a:gd name="connsiteX9" fmla="*/ 335270 w 604867"/>
                  <a:gd name="connsiteY9" fmla="*/ 597821 h 604867"/>
                  <a:gd name="connsiteX10" fmla="*/ 269597 w 604867"/>
                  <a:gd name="connsiteY10" fmla="*/ 597821 h 604867"/>
                  <a:gd name="connsiteX11" fmla="*/ 248269 w 604867"/>
                  <a:gd name="connsiteY11" fmla="*/ 507091 h 604867"/>
                  <a:gd name="connsiteX12" fmla="*/ 152277 w 604867"/>
                  <a:gd name="connsiteY12" fmla="*/ 451670 h 604867"/>
                  <a:gd name="connsiteX13" fmla="*/ 63038 w 604867"/>
                  <a:gd name="connsiteY13" fmla="*/ 478564 h 604867"/>
                  <a:gd name="connsiteX14" fmla="*/ 30202 w 604867"/>
                  <a:gd name="connsiteY14" fmla="*/ 421689 h 604867"/>
                  <a:gd name="connsiteX15" fmla="*/ 98113 w 604867"/>
                  <a:gd name="connsiteY15" fmla="*/ 357854 h 604867"/>
                  <a:gd name="connsiteX16" fmla="*/ 98113 w 604867"/>
                  <a:gd name="connsiteY16" fmla="*/ 247012 h 604867"/>
                  <a:gd name="connsiteX17" fmla="*/ 30202 w 604867"/>
                  <a:gd name="connsiteY17" fmla="*/ 183178 h 604867"/>
                  <a:gd name="connsiteX18" fmla="*/ 63038 w 604867"/>
                  <a:gd name="connsiteY18" fmla="*/ 126303 h 604867"/>
                  <a:gd name="connsiteX19" fmla="*/ 152277 w 604867"/>
                  <a:gd name="connsiteY19" fmla="*/ 153198 h 604867"/>
                  <a:gd name="connsiteX20" fmla="*/ 248270 w 604867"/>
                  <a:gd name="connsiteY20" fmla="*/ 97777 h 604867"/>
                  <a:gd name="connsiteX21" fmla="*/ 269597 w 604867"/>
                  <a:gd name="connsiteY21" fmla="*/ 7046 h 604867"/>
                  <a:gd name="connsiteX22" fmla="*/ 335270 w 604867"/>
                  <a:gd name="connsiteY22" fmla="*/ 7046 h 604867"/>
                  <a:gd name="connsiteX23" fmla="*/ 356598 w 604867"/>
                  <a:gd name="connsiteY23" fmla="*/ 97776 h 604867"/>
                  <a:gd name="connsiteX24" fmla="*/ 452590 w 604867"/>
                  <a:gd name="connsiteY24" fmla="*/ 153197 h 604867"/>
                  <a:gd name="connsiteX25" fmla="*/ 452590 w 604867"/>
                  <a:gd name="connsiteY25" fmla="*/ 153198 h 60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04867" h="604867">
                    <a:moveTo>
                      <a:pt x="452590" y="153198"/>
                    </a:moveTo>
                    <a:lnTo>
                      <a:pt x="541829" y="126303"/>
                    </a:lnTo>
                    <a:lnTo>
                      <a:pt x="574665" y="183178"/>
                    </a:lnTo>
                    <a:lnTo>
                      <a:pt x="506754" y="247013"/>
                    </a:lnTo>
                    <a:cubicBezTo>
                      <a:pt x="516598" y="283305"/>
                      <a:pt x="516598" y="321563"/>
                      <a:pt x="506754" y="357855"/>
                    </a:cubicBezTo>
                    <a:lnTo>
                      <a:pt x="574665" y="421689"/>
                    </a:lnTo>
                    <a:lnTo>
                      <a:pt x="541829" y="478564"/>
                    </a:lnTo>
                    <a:lnTo>
                      <a:pt x="452590" y="451669"/>
                    </a:lnTo>
                    <a:cubicBezTo>
                      <a:pt x="426082" y="478340"/>
                      <a:pt x="392949" y="497469"/>
                      <a:pt x="356598" y="507090"/>
                    </a:cubicBezTo>
                    <a:lnTo>
                      <a:pt x="335270" y="597821"/>
                    </a:lnTo>
                    <a:lnTo>
                      <a:pt x="269597" y="597821"/>
                    </a:lnTo>
                    <a:lnTo>
                      <a:pt x="248269" y="507091"/>
                    </a:lnTo>
                    <a:cubicBezTo>
                      <a:pt x="211917" y="497470"/>
                      <a:pt x="178784" y="478341"/>
                      <a:pt x="152277" y="451670"/>
                    </a:cubicBezTo>
                    <a:lnTo>
                      <a:pt x="63038" y="478564"/>
                    </a:lnTo>
                    <a:lnTo>
                      <a:pt x="30202" y="421689"/>
                    </a:lnTo>
                    <a:lnTo>
                      <a:pt x="98113" y="357854"/>
                    </a:lnTo>
                    <a:cubicBezTo>
                      <a:pt x="88269" y="321562"/>
                      <a:pt x="88269" y="283304"/>
                      <a:pt x="98113" y="247012"/>
                    </a:cubicBezTo>
                    <a:lnTo>
                      <a:pt x="30202" y="183178"/>
                    </a:lnTo>
                    <a:lnTo>
                      <a:pt x="63038" y="126303"/>
                    </a:lnTo>
                    <a:lnTo>
                      <a:pt x="152277" y="153198"/>
                    </a:lnTo>
                    <a:cubicBezTo>
                      <a:pt x="178785" y="126527"/>
                      <a:pt x="211918" y="107398"/>
                      <a:pt x="248270" y="97777"/>
                    </a:cubicBezTo>
                    <a:lnTo>
                      <a:pt x="269597" y="7046"/>
                    </a:lnTo>
                    <a:lnTo>
                      <a:pt x="335270" y="7046"/>
                    </a:lnTo>
                    <a:lnTo>
                      <a:pt x="356598" y="97776"/>
                    </a:lnTo>
                    <a:cubicBezTo>
                      <a:pt x="392950" y="107397"/>
                      <a:pt x="426083" y="126526"/>
                      <a:pt x="452590" y="153197"/>
                    </a:cubicBezTo>
                    <a:lnTo>
                      <a:pt x="452590" y="153198"/>
                    </a:lnTo>
                    <a:close/>
                  </a:path>
                </a:pathLst>
              </a:custGeom>
              <a:solidFill>
                <a:srgbClr val="DD2A1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5137" tIns="176058" rIns="175137" bIns="176058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dirty="0"/>
                  <a:t> </a:t>
                </a:r>
              </a:p>
            </p:txBody>
          </p:sp>
          <p:sp>
            <p:nvSpPr>
              <p:cNvPr id="20" name="Kombinationstegning 16"/>
              <p:cNvSpPr/>
              <p:nvPr/>
            </p:nvSpPr>
            <p:spPr>
              <a:xfrm>
                <a:off x="4863398" y="2651194"/>
                <a:ext cx="725842" cy="725842"/>
              </a:xfrm>
              <a:custGeom>
                <a:avLst/>
                <a:gdLst>
                  <a:gd name="connsiteX0" fmla="*/ 443446 w 592646"/>
                  <a:gd name="connsiteY0" fmla="*/ 150103 h 592646"/>
                  <a:gd name="connsiteX1" fmla="*/ 530881 w 592646"/>
                  <a:gd name="connsiteY1" fmla="*/ 123751 h 592646"/>
                  <a:gd name="connsiteX2" fmla="*/ 563054 w 592646"/>
                  <a:gd name="connsiteY2" fmla="*/ 179477 h 592646"/>
                  <a:gd name="connsiteX3" fmla="*/ 496515 w 592646"/>
                  <a:gd name="connsiteY3" fmla="*/ 242022 h 592646"/>
                  <a:gd name="connsiteX4" fmla="*/ 496515 w 592646"/>
                  <a:gd name="connsiteY4" fmla="*/ 350624 h 592646"/>
                  <a:gd name="connsiteX5" fmla="*/ 563054 w 592646"/>
                  <a:gd name="connsiteY5" fmla="*/ 413169 h 592646"/>
                  <a:gd name="connsiteX6" fmla="*/ 530881 w 592646"/>
                  <a:gd name="connsiteY6" fmla="*/ 468895 h 592646"/>
                  <a:gd name="connsiteX7" fmla="*/ 443446 w 592646"/>
                  <a:gd name="connsiteY7" fmla="*/ 442543 h 592646"/>
                  <a:gd name="connsiteX8" fmla="*/ 349393 w 592646"/>
                  <a:gd name="connsiteY8" fmla="*/ 496845 h 592646"/>
                  <a:gd name="connsiteX9" fmla="*/ 328496 w 592646"/>
                  <a:gd name="connsiteY9" fmla="*/ 585742 h 592646"/>
                  <a:gd name="connsiteX10" fmla="*/ 264150 w 592646"/>
                  <a:gd name="connsiteY10" fmla="*/ 585742 h 592646"/>
                  <a:gd name="connsiteX11" fmla="*/ 243253 w 592646"/>
                  <a:gd name="connsiteY11" fmla="*/ 496845 h 592646"/>
                  <a:gd name="connsiteX12" fmla="*/ 149200 w 592646"/>
                  <a:gd name="connsiteY12" fmla="*/ 442543 h 592646"/>
                  <a:gd name="connsiteX13" fmla="*/ 61765 w 592646"/>
                  <a:gd name="connsiteY13" fmla="*/ 468895 h 592646"/>
                  <a:gd name="connsiteX14" fmla="*/ 29592 w 592646"/>
                  <a:gd name="connsiteY14" fmla="*/ 413169 h 592646"/>
                  <a:gd name="connsiteX15" fmla="*/ 96131 w 592646"/>
                  <a:gd name="connsiteY15" fmla="*/ 350624 h 592646"/>
                  <a:gd name="connsiteX16" fmla="*/ 96131 w 592646"/>
                  <a:gd name="connsiteY16" fmla="*/ 242022 h 592646"/>
                  <a:gd name="connsiteX17" fmla="*/ 29592 w 592646"/>
                  <a:gd name="connsiteY17" fmla="*/ 179477 h 592646"/>
                  <a:gd name="connsiteX18" fmla="*/ 61765 w 592646"/>
                  <a:gd name="connsiteY18" fmla="*/ 123751 h 592646"/>
                  <a:gd name="connsiteX19" fmla="*/ 149200 w 592646"/>
                  <a:gd name="connsiteY19" fmla="*/ 150103 h 592646"/>
                  <a:gd name="connsiteX20" fmla="*/ 243253 w 592646"/>
                  <a:gd name="connsiteY20" fmla="*/ 95802 h 592646"/>
                  <a:gd name="connsiteX21" fmla="*/ 264150 w 592646"/>
                  <a:gd name="connsiteY21" fmla="*/ 6904 h 592646"/>
                  <a:gd name="connsiteX22" fmla="*/ 328496 w 592646"/>
                  <a:gd name="connsiteY22" fmla="*/ 6904 h 592646"/>
                  <a:gd name="connsiteX23" fmla="*/ 349393 w 592646"/>
                  <a:gd name="connsiteY23" fmla="*/ 95801 h 592646"/>
                  <a:gd name="connsiteX24" fmla="*/ 443446 w 592646"/>
                  <a:gd name="connsiteY24" fmla="*/ 150103 h 59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2646" h="592646">
                    <a:moveTo>
                      <a:pt x="381455" y="149913"/>
                    </a:moveTo>
                    <a:lnTo>
                      <a:pt x="444844" y="110652"/>
                    </a:lnTo>
                    <a:lnTo>
                      <a:pt x="481994" y="147803"/>
                    </a:lnTo>
                    <a:lnTo>
                      <a:pt x="442734" y="211192"/>
                    </a:lnTo>
                    <a:cubicBezTo>
                      <a:pt x="457855" y="237197"/>
                      <a:pt x="465777" y="266761"/>
                      <a:pt x="465684" y="296843"/>
                    </a:cubicBezTo>
                    <a:lnTo>
                      <a:pt x="531379" y="332110"/>
                    </a:lnTo>
                    <a:lnTo>
                      <a:pt x="517781" y="382858"/>
                    </a:lnTo>
                    <a:lnTo>
                      <a:pt x="443255" y="380552"/>
                    </a:lnTo>
                    <a:cubicBezTo>
                      <a:pt x="428294" y="406650"/>
                      <a:pt x="406651" y="428293"/>
                      <a:pt x="380553" y="443254"/>
                    </a:cubicBezTo>
                    <a:lnTo>
                      <a:pt x="382858" y="517781"/>
                    </a:lnTo>
                    <a:lnTo>
                      <a:pt x="332110" y="531379"/>
                    </a:lnTo>
                    <a:lnTo>
                      <a:pt x="296843" y="465684"/>
                    </a:lnTo>
                    <a:cubicBezTo>
                      <a:pt x="266761" y="465777"/>
                      <a:pt x="237197" y="457855"/>
                      <a:pt x="211191" y="442733"/>
                    </a:cubicBezTo>
                    <a:lnTo>
                      <a:pt x="147802" y="481994"/>
                    </a:lnTo>
                    <a:lnTo>
                      <a:pt x="110652" y="444843"/>
                    </a:lnTo>
                    <a:lnTo>
                      <a:pt x="149912" y="381454"/>
                    </a:lnTo>
                    <a:cubicBezTo>
                      <a:pt x="134791" y="355449"/>
                      <a:pt x="126869" y="325885"/>
                      <a:pt x="126962" y="295803"/>
                    </a:cubicBezTo>
                    <a:lnTo>
                      <a:pt x="61267" y="260536"/>
                    </a:lnTo>
                    <a:lnTo>
                      <a:pt x="74865" y="209788"/>
                    </a:lnTo>
                    <a:lnTo>
                      <a:pt x="149391" y="212094"/>
                    </a:lnTo>
                    <a:cubicBezTo>
                      <a:pt x="164352" y="185996"/>
                      <a:pt x="185995" y="164353"/>
                      <a:pt x="212093" y="149392"/>
                    </a:cubicBezTo>
                    <a:lnTo>
                      <a:pt x="209788" y="74865"/>
                    </a:lnTo>
                    <a:lnTo>
                      <a:pt x="260536" y="61267"/>
                    </a:lnTo>
                    <a:lnTo>
                      <a:pt x="295803" y="126962"/>
                    </a:lnTo>
                    <a:cubicBezTo>
                      <a:pt x="325885" y="126869"/>
                      <a:pt x="355449" y="134791"/>
                      <a:pt x="381455" y="149913"/>
                    </a:cubicBezTo>
                    <a:close/>
                  </a:path>
                </a:pathLst>
              </a:custGeom>
              <a:solidFill>
                <a:srgbClr val="00558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9442" tIns="219442" rIns="219444" bIns="219444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dirty="0"/>
                  <a:t> </a:t>
                </a:r>
              </a:p>
            </p:txBody>
          </p:sp>
          <p:sp>
            <p:nvSpPr>
              <p:cNvPr id="21" name="Cirkulær pil 17"/>
              <p:cNvSpPr/>
              <p:nvPr/>
            </p:nvSpPr>
            <p:spPr>
              <a:xfrm>
                <a:off x="4808734" y="3148705"/>
                <a:ext cx="1064566" cy="1064566"/>
              </a:xfrm>
              <a:prstGeom prst="circularArrow">
                <a:avLst>
                  <a:gd name="adj1" fmla="val 4687"/>
                  <a:gd name="adj2" fmla="val 299029"/>
                  <a:gd name="adj3" fmla="val 2373806"/>
                  <a:gd name="adj4" fmla="val 16956165"/>
                  <a:gd name="adj5" fmla="val 5469"/>
                </a:avLst>
              </a:prstGeom>
              <a:solidFill>
                <a:srgbClr val="005587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igur 18"/>
              <p:cNvSpPr/>
              <p:nvPr/>
            </p:nvSpPr>
            <p:spPr>
              <a:xfrm>
                <a:off x="4455727" y="2987824"/>
                <a:ext cx="773473" cy="773473"/>
              </a:xfrm>
              <a:prstGeom prst="leftCircularArrow">
                <a:avLst>
                  <a:gd name="adj1" fmla="val 6452"/>
                  <a:gd name="adj2" fmla="val 429999"/>
                  <a:gd name="adj3" fmla="val 10489124"/>
                  <a:gd name="adj4" fmla="val 14837806"/>
                  <a:gd name="adj5" fmla="val 7527"/>
                </a:avLst>
              </a:prstGeom>
              <a:solidFill>
                <a:srgbClr val="C00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irkulær pil 19"/>
              <p:cNvSpPr/>
              <p:nvPr/>
            </p:nvSpPr>
            <p:spPr>
              <a:xfrm rot="1482416">
                <a:off x="4821859" y="2603516"/>
                <a:ext cx="833960" cy="833960"/>
              </a:xfrm>
              <a:prstGeom prst="circularArrow">
                <a:avLst>
                  <a:gd name="adj1" fmla="val 5984"/>
                  <a:gd name="adj2" fmla="val 394124"/>
                  <a:gd name="adj3" fmla="val 13313824"/>
                  <a:gd name="adj4" fmla="val 10508221"/>
                  <a:gd name="adj5" fmla="val 6981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7879" y="4425590"/>
            <a:ext cx="722080" cy="7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boks 23"/>
          <p:cNvSpPr txBox="1"/>
          <p:nvPr/>
        </p:nvSpPr>
        <p:spPr>
          <a:xfrm>
            <a:off x="299782" y="5458580"/>
            <a:ext cx="2160240" cy="1138773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Plan</a:t>
            </a:r>
          </a:p>
          <a:p>
            <a:pPr algn="ctr"/>
            <a:r>
              <a:rPr lang="en-GB" sz="1600" dirty="0"/>
              <a:t>Constant customers focus and stay clear of competition</a:t>
            </a:r>
          </a:p>
        </p:txBody>
      </p:sp>
      <p:sp>
        <p:nvSpPr>
          <p:cNvPr id="28" name="Tekstboks 24"/>
          <p:cNvSpPr txBox="1"/>
          <p:nvPr/>
        </p:nvSpPr>
        <p:spPr>
          <a:xfrm>
            <a:off x="2674364" y="5458580"/>
            <a:ext cx="2160240" cy="1138773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Platform</a:t>
            </a:r>
          </a:p>
          <a:p>
            <a:pPr algn="ctr"/>
            <a:r>
              <a:rPr lang="en-GB" sz="1600" dirty="0"/>
              <a:t>Evolve an agile business framework </a:t>
            </a:r>
            <a:br>
              <a:rPr lang="en-GB" sz="1600" dirty="0"/>
            </a:br>
            <a:r>
              <a:rPr lang="en-GB" sz="1600" dirty="0"/>
              <a:t>– disrupt yourself!</a:t>
            </a:r>
          </a:p>
        </p:txBody>
      </p:sp>
      <p:sp>
        <p:nvSpPr>
          <p:cNvPr id="29" name="Tekstboks 25"/>
          <p:cNvSpPr txBox="1"/>
          <p:nvPr/>
        </p:nvSpPr>
        <p:spPr>
          <a:xfrm>
            <a:off x="5048946" y="5458580"/>
            <a:ext cx="2137990" cy="1138773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People</a:t>
            </a:r>
          </a:p>
          <a:p>
            <a:pPr algn="ctr"/>
            <a:r>
              <a:rPr lang="en-GB" sz="1600" dirty="0"/>
              <a:t>Hire change competence and outsource for scalability</a:t>
            </a:r>
          </a:p>
        </p:txBody>
      </p:sp>
      <p:sp>
        <p:nvSpPr>
          <p:cNvPr id="30" name="Tekstboks 26"/>
          <p:cNvSpPr txBox="1"/>
          <p:nvPr/>
        </p:nvSpPr>
        <p:spPr>
          <a:xfrm>
            <a:off x="7401278" y="5458580"/>
            <a:ext cx="2160240" cy="1138773"/>
          </a:xfrm>
          <a:prstGeom prst="rect">
            <a:avLst/>
          </a:prstGeom>
          <a:noFill/>
        </p:spPr>
        <p:txBody>
          <a:bodyPr wrap="square" lIns="54000" rIns="54000" rtlCol="0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Process</a:t>
            </a:r>
          </a:p>
          <a:p>
            <a:pPr algn="ctr"/>
            <a:r>
              <a:rPr lang="en-GB" sz="1600" dirty="0"/>
              <a:t>Repetitive change  execution  with use of a common framework  </a:t>
            </a: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/>
          </p:nvPr>
        </p:nvGraphicFramePr>
        <p:xfrm>
          <a:off x="696220" y="4078487"/>
          <a:ext cx="1367367" cy="136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CorelDRAW" r:id="rId11" imgW="516667" imgH="515843" progId="CorelDraw.Graphic.17">
                  <p:embed/>
                </p:oleObj>
              </mc:Choice>
              <mc:Fallback>
                <p:oleObj name="CorelDRAW" r:id="rId11" imgW="516667" imgH="515843" progId="CorelDraw.Graphic.17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20" y="4078487"/>
                        <a:ext cx="1367367" cy="1368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632520" y="2708867"/>
            <a:ext cx="1367367" cy="1368205"/>
            <a:chOff x="4017681" y="2348827"/>
            <a:chExt cx="1367367" cy="1368205"/>
          </a:xfrm>
        </p:grpSpPr>
        <p:sp>
          <p:nvSpPr>
            <p:cNvPr id="3" name="Oval 2"/>
            <p:cNvSpPr/>
            <p:nvPr/>
          </p:nvSpPr>
          <p:spPr>
            <a:xfrm>
              <a:off x="4088904" y="2393570"/>
              <a:ext cx="1224136" cy="12862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017681" y="2348827"/>
            <a:ext cx="1367367" cy="1368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2" name="CorelDRAW" r:id="rId11" imgW="516667" imgH="515843" progId="CorelDraw.Graphic.17">
                    <p:embed/>
                  </p:oleObj>
                </mc:Choice>
                <mc:Fallback>
                  <p:oleObj name="CorelDRAW" r:id="rId11" imgW="516667" imgH="515843" progId="CorelDraw.Graphic.17">
                    <p:embed/>
                    <p:pic>
                      <p:nvPicPr>
                        <p:cNvPr id="3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7681" y="2348827"/>
                          <a:ext cx="1367367" cy="13682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2513" y="1734957"/>
            <a:ext cx="1984182" cy="19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3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Design of Framework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C61D-3190-4432-B17C-18EAF5D634C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31207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EF974F8-8F1F-4ADA-BB7D-CDDB3D53EC57}">
  <we:reference id="wa104178141" version="3.0.9.1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18180</TotalTime>
  <Words>81</Words>
  <Application>Microsoft Office PowerPoint</Application>
  <PresentationFormat>A4 Paper (210x297 mm)</PresentationFormat>
  <Paragraphs>32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Open Sans</vt:lpstr>
      <vt:lpstr>Open Sans Semibold</vt:lpstr>
      <vt:lpstr>1_Kontortema</vt:lpstr>
      <vt:lpstr>CorelDRAW</vt:lpstr>
      <vt:lpstr>The 4 Dimensions Framework Level 1</vt:lpstr>
      <vt:lpstr>PROCE Design Elements (General design line)</vt:lpstr>
      <vt:lpstr>Design of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Stenver</dc:creator>
  <cp:lastModifiedBy>Palle Stenver</cp:lastModifiedBy>
  <cp:revision>200</cp:revision>
  <dcterms:created xsi:type="dcterms:W3CDTF">2017-01-07T11:25:57Z</dcterms:created>
  <dcterms:modified xsi:type="dcterms:W3CDTF">2017-02-16T13:31:02Z</dcterms:modified>
</cp:coreProperties>
</file>