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0" r:id="rId2"/>
  </p:sldMasterIdLst>
  <p:notesMasterIdLst>
    <p:notesMasterId r:id="rId45"/>
  </p:notesMasterIdLst>
  <p:sldIdLst>
    <p:sldId id="348" r:id="rId3"/>
    <p:sldId id="349" r:id="rId4"/>
    <p:sldId id="350" r:id="rId5"/>
    <p:sldId id="351" r:id="rId6"/>
    <p:sldId id="352" r:id="rId7"/>
    <p:sldId id="369" r:id="rId8"/>
    <p:sldId id="370" r:id="rId9"/>
    <p:sldId id="371" r:id="rId10"/>
    <p:sldId id="356" r:id="rId11"/>
    <p:sldId id="357" r:id="rId12"/>
    <p:sldId id="375" r:id="rId13"/>
    <p:sldId id="336" r:id="rId14"/>
    <p:sldId id="354" r:id="rId15"/>
    <p:sldId id="310" r:id="rId16"/>
    <p:sldId id="315" r:id="rId17"/>
    <p:sldId id="318" r:id="rId18"/>
    <p:sldId id="284" r:id="rId19"/>
    <p:sldId id="355" r:id="rId20"/>
    <p:sldId id="346" r:id="rId21"/>
    <p:sldId id="372" r:id="rId22"/>
    <p:sldId id="376" r:id="rId23"/>
    <p:sldId id="373" r:id="rId24"/>
    <p:sldId id="341" r:id="rId25"/>
    <p:sldId id="383" r:id="rId26"/>
    <p:sldId id="361" r:id="rId27"/>
    <p:sldId id="347" r:id="rId28"/>
    <p:sldId id="377" r:id="rId29"/>
    <p:sldId id="384" r:id="rId30"/>
    <p:sldId id="385" r:id="rId31"/>
    <p:sldId id="379" r:id="rId32"/>
    <p:sldId id="380" r:id="rId33"/>
    <p:sldId id="381" r:id="rId34"/>
    <p:sldId id="382" r:id="rId35"/>
    <p:sldId id="305" r:id="rId36"/>
    <p:sldId id="374" r:id="rId37"/>
    <p:sldId id="306" r:id="rId38"/>
    <p:sldId id="360" r:id="rId39"/>
    <p:sldId id="307" r:id="rId40"/>
    <p:sldId id="335" r:id="rId41"/>
    <p:sldId id="362" r:id="rId42"/>
    <p:sldId id="378" r:id="rId43"/>
    <p:sldId id="36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3" autoAdjust="0"/>
    <p:restoredTop sz="84589" autoAdjust="0"/>
  </p:normalViewPr>
  <p:slideViewPr>
    <p:cSldViewPr snapToGrid="0">
      <p:cViewPr varScale="1">
        <p:scale>
          <a:sx n="97" d="100"/>
          <a:sy n="97" d="100"/>
        </p:scale>
        <p:origin x="111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%20(RtTech%20Software)\RtTech%20Data%20Room\01%20-%20Customer%20List\01%20-%20Client%20List%20Rev201611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%20(RtTech%20Software)\RtTech%20Data%20Room\01%20-%20Customer%20List\01%20-%20Client%20List%20Rev201611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%20(RtTech%20Software)\RtTech%20Data%20Room\01%20-%20Customer%20List\01%20-%20Client%20List%20Rev201611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[01 - Client List Rev20161123.xlsx]By Industry!PivotTable3</c:name>
    <c:fmtId val="1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3.2055010174881597E-2"/>
          <c:y val="5.653583622639561E-2"/>
          <c:w val="0.94461705718327671"/>
          <c:h val="0.86757057713674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'By Industry'!$B$4:$B$5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'By Industry'!$A$6:$A$18</c:f>
              <c:strCache>
                <c:ptCount val="12"/>
                <c:pt idx="0">
                  <c:v>Aerospace</c:v>
                </c:pt>
                <c:pt idx="1">
                  <c:v>Cement</c:v>
                </c:pt>
                <c:pt idx="2">
                  <c:v>Chemicals</c:v>
                </c:pt>
                <c:pt idx="3">
                  <c:v>Food &amp; Beverage</c:v>
                </c:pt>
                <c:pt idx="4">
                  <c:v>Forestry</c:v>
                </c:pt>
                <c:pt idx="5">
                  <c:v>Life Sciences</c:v>
                </c:pt>
                <c:pt idx="6">
                  <c:v>Manufacturing</c:v>
                </c:pt>
                <c:pt idx="7">
                  <c:v>Mining</c:v>
                </c:pt>
                <c:pt idx="8">
                  <c:v>Oil &amp; Gas</c:v>
                </c:pt>
                <c:pt idx="9">
                  <c:v>Power Generation</c:v>
                </c:pt>
                <c:pt idx="10">
                  <c:v>Pulp &amp; Paper</c:v>
                </c:pt>
                <c:pt idx="11">
                  <c:v>Reseller</c:v>
                </c:pt>
              </c:strCache>
            </c:strRef>
          </c:cat>
          <c:val>
            <c:numRef>
              <c:f>'By Industry'!$B$6:$B$18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8</c:v>
                </c:pt>
                <c:pt idx="3">
                  <c:v>38</c:v>
                </c:pt>
                <c:pt idx="4">
                  <c:v>4</c:v>
                </c:pt>
                <c:pt idx="5">
                  <c:v>4</c:v>
                </c:pt>
                <c:pt idx="6">
                  <c:v>6</c:v>
                </c:pt>
                <c:pt idx="7">
                  <c:v>23</c:v>
                </c:pt>
                <c:pt idx="8">
                  <c:v>1</c:v>
                </c:pt>
                <c:pt idx="9">
                  <c:v>10</c:v>
                </c:pt>
                <c:pt idx="10">
                  <c:v>6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99-4D05-8D90-EC6617FC48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20265552"/>
        <c:axId val="320266864"/>
      </c:barChart>
      <c:catAx>
        <c:axId val="32026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266864"/>
        <c:crosses val="autoZero"/>
        <c:auto val="1"/>
        <c:lblAlgn val="ctr"/>
        <c:lblOffset val="100"/>
        <c:noMultiLvlLbl val="0"/>
      </c:catAx>
      <c:valAx>
        <c:axId val="32026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26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[01 - Client List Rev20161123.xlsx]By Country!PivotTable17</c:name>
    <c:fmtId val="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2.4460520771460631E-2"/>
          <c:y val="8.4252556117052527E-2"/>
          <c:w val="0.97553949844144938"/>
          <c:h val="0.63174932424491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'By Country'!$B$3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'By Country'!$A$4:$A$29</c:f>
              <c:strCache>
                <c:ptCount val="25"/>
                <c:pt idx="0">
                  <c:v>Australia</c:v>
                </c:pt>
                <c:pt idx="1">
                  <c:v>Belgium</c:v>
                </c:pt>
                <c:pt idx="2">
                  <c:v>Brazil</c:v>
                </c:pt>
                <c:pt idx="3">
                  <c:v>Canada</c:v>
                </c:pt>
                <c:pt idx="4">
                  <c:v>Dominican Republic</c:v>
                </c:pt>
                <c:pt idx="5">
                  <c:v>France</c:v>
                </c:pt>
                <c:pt idx="6">
                  <c:v>Iceland</c:v>
                </c:pt>
                <c:pt idx="7">
                  <c:v>Indonisia</c:v>
                </c:pt>
                <c:pt idx="8">
                  <c:v>Italy</c:v>
                </c:pt>
                <c:pt idx="9">
                  <c:v>Kazakhstan</c:v>
                </c:pt>
                <c:pt idx="10">
                  <c:v>Mexico</c:v>
                </c:pt>
                <c:pt idx="11">
                  <c:v>Netherlands</c:v>
                </c:pt>
                <c:pt idx="12">
                  <c:v>New Zealand</c:v>
                </c:pt>
                <c:pt idx="13">
                  <c:v>Norway</c:v>
                </c:pt>
                <c:pt idx="14">
                  <c:v>Paraguay</c:v>
                </c:pt>
                <c:pt idx="15">
                  <c:v>Philippines</c:v>
                </c:pt>
                <c:pt idx="16">
                  <c:v>Puerto Rico</c:v>
                </c:pt>
                <c:pt idx="17">
                  <c:v>South Africa</c:v>
                </c:pt>
                <c:pt idx="18">
                  <c:v>Sweden</c:v>
                </c:pt>
                <c:pt idx="19">
                  <c:v>Turkey</c:v>
                </c:pt>
                <c:pt idx="20">
                  <c:v>UK</c:v>
                </c:pt>
                <c:pt idx="21">
                  <c:v>USA</c:v>
                </c:pt>
                <c:pt idx="22">
                  <c:v>Hungary</c:v>
                </c:pt>
                <c:pt idx="23">
                  <c:v>Spain</c:v>
                </c:pt>
                <c:pt idx="24">
                  <c:v>Switzerland</c:v>
                </c:pt>
              </c:strCache>
            </c:strRef>
          </c:cat>
          <c:val>
            <c:numRef>
              <c:f>'By Country'!$B$4:$B$29</c:f>
              <c:numCache>
                <c:formatCode>General</c:formatCode>
                <c:ptCount val="25"/>
                <c:pt idx="0">
                  <c:v>17</c:v>
                </c:pt>
                <c:pt idx="1">
                  <c:v>3</c:v>
                </c:pt>
                <c:pt idx="2">
                  <c:v>1</c:v>
                </c:pt>
                <c:pt idx="3">
                  <c:v>32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4</c:v>
                </c:pt>
                <c:pt idx="9">
                  <c:v>1</c:v>
                </c:pt>
                <c:pt idx="10">
                  <c:v>2</c:v>
                </c:pt>
                <c:pt idx="11">
                  <c:v>4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3</c:v>
                </c:pt>
                <c:pt idx="21">
                  <c:v>31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15-4D8B-80B1-2B8F06890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5266880"/>
        <c:axId val="445263600"/>
      </c:barChart>
      <c:catAx>
        <c:axId val="44526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263600"/>
        <c:crosses val="autoZero"/>
        <c:auto val="1"/>
        <c:lblAlgn val="ctr"/>
        <c:lblOffset val="100"/>
        <c:noMultiLvlLbl val="0"/>
      </c:catAx>
      <c:valAx>
        <c:axId val="44526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26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[01 - Client List Rev20161123.xlsx]By Product!PivotTable4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'By Product'!$B$3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'By Product'!$A$4:$A$8</c:f>
              <c:strCache>
                <c:ptCount val="4"/>
                <c:pt idx="0">
                  <c:v>Energy Advisor</c:v>
                </c:pt>
                <c:pt idx="1">
                  <c:v>RtDuet</c:v>
                </c:pt>
                <c:pt idx="2">
                  <c:v>RtEMIS</c:v>
                </c:pt>
                <c:pt idx="3">
                  <c:v>Cipher</c:v>
                </c:pt>
              </c:strCache>
            </c:strRef>
          </c:cat>
          <c:val>
            <c:numRef>
              <c:f>'By Product'!$B$4:$B$8</c:f>
              <c:numCache>
                <c:formatCode>General</c:formatCode>
                <c:ptCount val="4"/>
                <c:pt idx="0">
                  <c:v>7</c:v>
                </c:pt>
                <c:pt idx="1">
                  <c:v>95</c:v>
                </c:pt>
                <c:pt idx="2">
                  <c:v>10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2D-4173-90F9-4A491301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3670080"/>
        <c:axId val="193671392"/>
      </c:barChart>
      <c:catAx>
        <c:axId val="19367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671392"/>
        <c:crosses val="autoZero"/>
        <c:auto val="1"/>
        <c:lblAlgn val="ctr"/>
        <c:lblOffset val="100"/>
        <c:noMultiLvlLbl val="0"/>
      </c:catAx>
      <c:valAx>
        <c:axId val="19367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67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FEFBF-7A51-4F31-A69E-2F1C6B0A958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EBBA2-F8AF-498C-B478-64E17B558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1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2052F-37F3-4EA7-A471-1FFD4A865CC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15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2052F-37F3-4EA7-A471-1FFD4A865CC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090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2052F-37F3-4EA7-A471-1FFD4A865C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39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2052F-37F3-4EA7-A471-1FFD4A865C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19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12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Dell 5000 Series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B&amp;B Electronics SmartWorx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Edgeline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- 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IoT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System EL10, 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IoT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System EL20</a:t>
            </a:r>
          </a:p>
          <a:p>
            <a:r>
              <a:rPr lang="en-US" dirty="0"/>
              <a:t>Cisco IR829GW</a:t>
            </a:r>
          </a:p>
        </p:txBody>
      </p:sp>
    </p:spTree>
    <p:extLst>
      <p:ext uri="{BB962C8B-B14F-4D97-AF65-F5344CB8AC3E}">
        <p14:creationId xmlns:p14="http://schemas.microsoft.com/office/powerpoint/2010/main" val="726585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Dell GW 5000 Series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Embedded PC 3000 and 5000 Series.</a:t>
            </a:r>
          </a:p>
        </p:txBody>
      </p:sp>
    </p:spTree>
    <p:extLst>
      <p:ext uri="{BB962C8B-B14F-4D97-AF65-F5344CB8AC3E}">
        <p14:creationId xmlns:p14="http://schemas.microsoft.com/office/powerpoint/2010/main" val="4062347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DATA COLLECTION SUPPORTS MULTI – HYBRID SOLUTIONS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Distributed Load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Distributed </a:t>
            </a:r>
            <a:r>
              <a:rPr lang="en-US" dirty="0" err="1"/>
              <a:t>Calcs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Concentrated Data Send – Reduce expense</a:t>
            </a:r>
            <a:r>
              <a:rPr lang="en-US" baseline="0" dirty="0"/>
              <a:t> on data transmission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Receiver tools to ensure security even when the transmission does not enforce it.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Data compression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851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B&amp;B Electronics SmartWorx</a:t>
            </a:r>
          </a:p>
        </p:txBody>
      </p:sp>
    </p:spTree>
    <p:extLst>
      <p:ext uri="{BB962C8B-B14F-4D97-AF65-F5344CB8AC3E}">
        <p14:creationId xmlns:p14="http://schemas.microsoft.com/office/powerpoint/2010/main" val="2488860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&amp;B Electronics SmartWorx</a:t>
            </a:r>
          </a:p>
        </p:txBody>
      </p:sp>
    </p:spTree>
    <p:extLst>
      <p:ext uri="{BB962C8B-B14F-4D97-AF65-F5344CB8AC3E}">
        <p14:creationId xmlns:p14="http://schemas.microsoft.com/office/powerpoint/2010/main" val="68032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Batting above our weight in IIoT</a:t>
            </a:r>
            <a:r>
              <a:rPr lang="en-US" baseline="0" dirty="0"/>
              <a:t> / Pat on the back.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5D65B-D8B3-4A7F-8E41-33B6B2971069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0803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Dell 5000 Series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B&amp;B Electronics SmartWorx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Edgeline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- 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IoT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System EL10, 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IoT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System EL20</a:t>
            </a:r>
          </a:p>
          <a:p>
            <a:r>
              <a:rPr lang="en-US" dirty="0"/>
              <a:t>Cisco IR829GW</a:t>
            </a:r>
          </a:p>
        </p:txBody>
      </p:sp>
    </p:spTree>
    <p:extLst>
      <p:ext uri="{BB962C8B-B14F-4D97-AF65-F5344CB8AC3E}">
        <p14:creationId xmlns:p14="http://schemas.microsoft.com/office/powerpoint/2010/main" val="4175756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Dell 5000 Series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B&amp;B Electronics SmartWorx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Edgeline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- 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IoT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System EL10, 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IoT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System EL20</a:t>
            </a:r>
          </a:p>
          <a:p>
            <a:r>
              <a:rPr lang="en-US" dirty="0"/>
              <a:t>Cisco IR829GW</a:t>
            </a:r>
          </a:p>
        </p:txBody>
      </p:sp>
    </p:spTree>
    <p:extLst>
      <p:ext uri="{BB962C8B-B14F-4D97-AF65-F5344CB8AC3E}">
        <p14:creationId xmlns:p14="http://schemas.microsoft.com/office/powerpoint/2010/main" val="2301038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Dell 5000 Series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B&amp;B Electronics SmartWorx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Edgeline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- 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IoT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System EL10, HPE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IoT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tillium WebLight" charset="0"/>
                <a:ea typeface="+mn-ea"/>
                <a:cs typeface="+mn-cs"/>
              </a:rPr>
              <a:t> System EL20</a:t>
            </a:r>
          </a:p>
          <a:p>
            <a:r>
              <a:rPr lang="en-US" dirty="0"/>
              <a:t>Cisco IR829GW</a:t>
            </a:r>
          </a:p>
        </p:txBody>
      </p:sp>
    </p:spTree>
    <p:extLst>
      <p:ext uri="{BB962C8B-B14F-4D97-AF65-F5344CB8AC3E}">
        <p14:creationId xmlns:p14="http://schemas.microsoft.com/office/powerpoint/2010/main" val="1668614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33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818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36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2052F-37F3-4EA7-A471-1FFD4A865C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88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36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61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3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2052F-37F3-4EA7-A471-1FFD4A865CC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70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 EAM - is the most configurable enterprise-grade asset management solution on the market.</a:t>
            </a:r>
          </a:p>
          <a:p>
            <a:r>
              <a:rPr lang="en-US" dirty="0"/>
              <a:t>Oracle EAM</a:t>
            </a:r>
            <a:r>
              <a:rPr lang="en-US" baseline="0" dirty="0"/>
              <a:t> - Enterprise asset management enables companies to drive maintenance best practices and manage the full asset lifecycle with a complete view of all types of assets and equipment.</a:t>
            </a:r>
          </a:p>
          <a:p>
            <a:r>
              <a:rPr lang="en-US" baseline="0" dirty="0"/>
              <a:t>IBM Maximo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36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3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17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3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B03CF-0769-4D94-BCAF-2B417934226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823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07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3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43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rgbClr val="000000"/>
                </a:solidFill>
                <a:latin typeface="Titillium WebLight" charset="0"/>
                <a:ea typeface="Titillium WebLight" charset="0"/>
                <a:cs typeface="Titillium WebLight" charset="0"/>
              </a:rPr>
              <a:t>Apps that provide KPIs resulting in stable operations, reduced costs &amp; increased asset utilization.</a:t>
            </a:r>
            <a:endParaRPr lang="en-US" sz="1200" dirty="0">
              <a:solidFill>
                <a:srgbClr val="000000"/>
              </a:solidFill>
              <a:latin typeface="Titillium WebLight" charset="0"/>
              <a:ea typeface="Titillium WebLight" charset="0"/>
              <a:cs typeface="Titillium WebLight" charset="0"/>
            </a:endParaRPr>
          </a:p>
          <a:p>
            <a:endParaRPr lang="en-CA" sz="1200" dirty="0">
              <a:solidFill>
                <a:srgbClr val="000000"/>
              </a:solidFill>
              <a:latin typeface="Titillium WebLight" charset="0"/>
              <a:ea typeface="Titillium WebLight" charset="0"/>
              <a:cs typeface="Titillium WebLight" charset="0"/>
            </a:endParaRPr>
          </a:p>
          <a:p>
            <a:r>
              <a:rPr lang="en-CA" sz="1200" dirty="0">
                <a:solidFill>
                  <a:srgbClr val="000000"/>
                </a:solidFill>
                <a:latin typeface="Titillium WebLight" charset="0"/>
                <a:ea typeface="Titillium WebLight" charset="0"/>
                <a:cs typeface="Titillium WebLight" charset="0"/>
              </a:rPr>
              <a:t>Apps that provide Operational Intelligence running against live PI data to deliver real-time visibility and insight into operations.</a:t>
            </a:r>
          </a:p>
          <a:p>
            <a:endParaRPr lang="en-CA" sz="1200" dirty="0">
              <a:solidFill>
                <a:srgbClr val="000000"/>
              </a:solidFill>
              <a:latin typeface="Titillium WebLight" charset="0"/>
              <a:ea typeface="Titillium WebLight" charset="0"/>
              <a:cs typeface="Titillium WebLight" charset="0"/>
            </a:endParaRPr>
          </a:p>
          <a:p>
            <a:r>
              <a:rPr lang="en-CA" sz="1200" dirty="0">
                <a:solidFill>
                  <a:srgbClr val="000000"/>
                </a:solidFill>
                <a:latin typeface="Titillium WebLight" charset="0"/>
                <a:ea typeface="Titillium WebLight" charset="0"/>
                <a:cs typeface="Titillium WebLight" charset="0"/>
              </a:rPr>
              <a:t>Apps that provide a low level of variation enabling the staff to spend their time on improvement, specifically, increased asset utilization (capacity) rather than constantly firefighting the effects of unstable operation.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BBA2-F8AF-498C-B478-64E17B55824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64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2052F-37F3-4EA7-A471-1FFD4A865C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3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8A52-0CA9-4F4B-872C-D7D612B4D35D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18D570-B2B8-4BD2-BD0E-406E523D4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78069" y="6356350"/>
            <a:ext cx="7575331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3339662" cy="365125"/>
          </a:xfrm>
          <a:prstGeom prst="rect">
            <a:avLst/>
          </a:prstGeom>
        </p:spPr>
        <p:txBody>
          <a:bodyPr/>
          <a:lstStyle/>
          <a:p>
            <a:fld id="{A97C8D62-04E0-4C09-8AFB-80EBCD2B7E97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1722357" y="1512852"/>
            <a:ext cx="4574271" cy="4664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580992" y="1261641"/>
            <a:ext cx="8084493" cy="491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2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30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82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63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0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1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38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82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9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35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8A52-0CA9-4F4B-872C-D7D612B4D35D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18D570-B2B8-4BD2-BD0E-406E523D4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5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31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3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8A52-0CA9-4F4B-872C-D7D612B4D35D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18D570-B2B8-4BD2-BD0E-406E523D4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8A52-0CA9-4F4B-872C-D7D612B4D35D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18D570-B2B8-4BD2-BD0E-406E523D4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6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8A52-0CA9-4F4B-872C-D7D612B4D35D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18D570-B2B8-4BD2-BD0E-406E523D4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1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8A52-0CA9-4F4B-872C-D7D612B4D35D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18D570-B2B8-4BD2-BD0E-406E523D4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4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8A52-0CA9-4F4B-872C-D7D612B4D35D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18D570-B2B8-4BD2-BD0E-406E523D4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1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10871"/>
            <a:ext cx="6172200" cy="40501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8A52-0CA9-4F4B-872C-D7D612B4D35D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18D570-B2B8-4BD2-BD0E-406E523D4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5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8A52-0CA9-4F4B-872C-D7D612B4D35D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18D570-B2B8-4BD2-BD0E-406E523D4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1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tillium WebLight" charset="0"/>
              </a:defRPr>
            </a:lvl1pPr>
          </a:lstStyle>
          <a:p>
            <a:fld id="{A3508A52-0CA9-4F4B-872C-D7D612B4D35D}" type="datetimeFigureOut">
              <a:rPr lang="en-US" smtClean="0"/>
              <a:t>2/11/2017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21" y="5860850"/>
            <a:ext cx="2396164" cy="11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1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70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chemeClr val="tx1"/>
          </a:solidFill>
          <a:latin typeface="Teko Light" charset="0"/>
          <a:ea typeface="Teko Light" charset="0"/>
          <a:cs typeface="Teko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Titillium WebLight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Titillium WebLight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Titillium WebLight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kern="1200">
          <a:solidFill>
            <a:schemeClr val="tx1"/>
          </a:solidFill>
          <a:latin typeface="Titillium WebLight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kern="1200">
          <a:solidFill>
            <a:schemeClr val="tx1"/>
          </a:solidFill>
          <a:latin typeface="Titillium WebLight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DA494-DA6A-DC4D-89EB-E55BDF146216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14D55-3917-4C43-B78B-F15208632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8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55.jpe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gif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20" Type="http://schemas.openxmlformats.org/officeDocument/2006/relationships/image" Target="../media/image7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5" Type="http://schemas.openxmlformats.org/officeDocument/2006/relationships/image" Target="../media/image57.jpe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Relationship Id="rId22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emf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9" Type="http://schemas.openxmlformats.org/officeDocument/2006/relationships/image" Target="../media/image63.png"/><Relationship Id="rId3" Type="http://schemas.openxmlformats.org/officeDocument/2006/relationships/image" Target="../media/image105.png"/><Relationship Id="rId21" Type="http://schemas.openxmlformats.org/officeDocument/2006/relationships/image" Target="../media/image123.png"/><Relationship Id="rId34" Type="http://schemas.openxmlformats.org/officeDocument/2006/relationships/image" Target="../media/image136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33" Type="http://schemas.openxmlformats.org/officeDocument/2006/relationships/image" Target="../media/image135.png"/><Relationship Id="rId38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131.png"/><Relationship Id="rId41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32" Type="http://schemas.openxmlformats.org/officeDocument/2006/relationships/image" Target="../media/image134.jpeg"/><Relationship Id="rId37" Type="http://schemas.openxmlformats.org/officeDocument/2006/relationships/image" Target="../media/image139.png"/><Relationship Id="rId40" Type="http://schemas.openxmlformats.org/officeDocument/2006/relationships/image" Target="../media/image140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130.png"/><Relationship Id="rId36" Type="http://schemas.openxmlformats.org/officeDocument/2006/relationships/image" Target="../media/image138.jpe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31" Type="http://schemas.openxmlformats.org/officeDocument/2006/relationships/image" Target="../media/image133.png"/><Relationship Id="rId4" Type="http://schemas.openxmlformats.org/officeDocument/2006/relationships/image" Target="../media/image106.png"/><Relationship Id="rId9" Type="http://schemas.openxmlformats.org/officeDocument/2006/relationships/image" Target="../media/image111.emf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Relationship Id="rId30" Type="http://schemas.openxmlformats.org/officeDocument/2006/relationships/image" Target="../media/image132.png"/><Relationship Id="rId35" Type="http://schemas.openxmlformats.org/officeDocument/2006/relationships/image" Target="../media/image1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04.emf"/><Relationship Id="rId3" Type="http://schemas.openxmlformats.org/officeDocument/2006/relationships/image" Target="../media/image111.emf"/><Relationship Id="rId7" Type="http://schemas.openxmlformats.org/officeDocument/2006/relationships/image" Target="../media/image144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35.png"/><Relationship Id="rId5" Type="http://schemas.openxmlformats.org/officeDocument/2006/relationships/image" Target="../media/image142.png"/><Relationship Id="rId15" Type="http://schemas.openxmlformats.org/officeDocument/2006/relationships/image" Target="../media/image138.jpeg"/><Relationship Id="rId10" Type="http://schemas.openxmlformats.org/officeDocument/2006/relationships/image" Target="../media/image147.png"/><Relationship Id="rId4" Type="http://schemas.openxmlformats.org/officeDocument/2006/relationships/image" Target="../media/image105.png"/><Relationship Id="rId9" Type="http://schemas.openxmlformats.org/officeDocument/2006/relationships/image" Target="../media/image146.png"/><Relationship Id="rId14" Type="http://schemas.openxmlformats.org/officeDocument/2006/relationships/image" Target="../media/image1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11" Type="http://schemas.openxmlformats.org/officeDocument/2006/relationships/image" Target="../media/image135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jpeg"/><Relationship Id="rId9" Type="http://schemas.openxmlformats.org/officeDocument/2006/relationships/image" Target="../media/image1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49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4.jpeg"/><Relationship Id="rId10" Type="http://schemas.openxmlformats.org/officeDocument/2006/relationships/image" Target="../media/image104.emf"/><Relationship Id="rId4" Type="http://schemas.openxmlformats.org/officeDocument/2006/relationships/image" Target="../media/image150.jpeg"/><Relationship Id="rId9" Type="http://schemas.openxmlformats.org/officeDocument/2006/relationships/image" Target="../media/image1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43.png"/><Relationship Id="rId7" Type="http://schemas.openxmlformats.org/officeDocument/2006/relationships/image" Target="../media/image159.png"/><Relationship Id="rId12" Type="http://schemas.openxmlformats.org/officeDocument/2006/relationships/image" Target="../media/image1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61.png"/><Relationship Id="rId5" Type="http://schemas.openxmlformats.org/officeDocument/2006/relationships/image" Target="../media/image145.png"/><Relationship Id="rId10" Type="http://schemas.openxmlformats.org/officeDocument/2006/relationships/image" Target="../media/image136.png"/><Relationship Id="rId4" Type="http://schemas.openxmlformats.org/officeDocument/2006/relationships/image" Target="../media/image144.png"/><Relationship Id="rId9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72.jpeg"/><Relationship Id="rId4" Type="http://schemas.openxmlformats.org/officeDocument/2006/relationships/image" Target="../media/image1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36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26" Type="http://schemas.openxmlformats.org/officeDocument/2006/relationships/image" Target="../media/image32.jpeg"/><Relationship Id="rId39" Type="http://schemas.openxmlformats.org/officeDocument/2006/relationships/image" Target="../media/image45.jpeg"/><Relationship Id="rId3" Type="http://schemas.openxmlformats.org/officeDocument/2006/relationships/image" Target="../media/image10.png"/><Relationship Id="rId21" Type="http://schemas.openxmlformats.org/officeDocument/2006/relationships/image" Target="../media/image27.jpeg"/><Relationship Id="rId34" Type="http://schemas.openxmlformats.org/officeDocument/2006/relationships/image" Target="../media/image4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33" Type="http://schemas.openxmlformats.org/officeDocument/2006/relationships/image" Target="../media/image39.png"/><Relationship Id="rId38" Type="http://schemas.openxmlformats.org/officeDocument/2006/relationships/image" Target="../media/image44.jpeg"/><Relationship Id="rId2" Type="http://schemas.openxmlformats.org/officeDocument/2006/relationships/image" Target="../media/image9.png"/><Relationship Id="rId16" Type="http://schemas.openxmlformats.org/officeDocument/2006/relationships/image" Target="http://www.markify.com/images/ctm/originals/008953051.JPG" TargetMode="External"/><Relationship Id="rId20" Type="http://schemas.openxmlformats.org/officeDocument/2006/relationships/image" Target="../media/image26.jpe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24" Type="http://schemas.openxmlformats.org/officeDocument/2006/relationships/image" Target="../media/image30.jpeg"/><Relationship Id="rId32" Type="http://schemas.openxmlformats.org/officeDocument/2006/relationships/image" Target="../media/image38.jpeg"/><Relationship Id="rId37" Type="http://schemas.openxmlformats.org/officeDocument/2006/relationships/image" Target="../media/image43.gif"/><Relationship Id="rId40" Type="http://schemas.openxmlformats.org/officeDocument/2006/relationships/image" Target="../media/image46.pn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36" Type="http://schemas.openxmlformats.org/officeDocument/2006/relationships/image" Target="../media/image42.png"/><Relationship Id="rId10" Type="http://schemas.openxmlformats.org/officeDocument/2006/relationships/image" Target="../media/image17.png"/><Relationship Id="rId19" Type="http://schemas.openxmlformats.org/officeDocument/2006/relationships/image" Target="../media/image25.jpeg"/><Relationship Id="rId31" Type="http://schemas.openxmlformats.org/officeDocument/2006/relationships/image" Target="../media/image37.jp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8.jpeg"/><Relationship Id="rId27" Type="http://schemas.openxmlformats.org/officeDocument/2006/relationships/image" Target="../media/image33.png"/><Relationship Id="rId30" Type="http://schemas.openxmlformats.org/officeDocument/2006/relationships/image" Target="../media/image36.jpeg"/><Relationship Id="rId35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gif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929206" y="5007101"/>
            <a:ext cx="3491830" cy="1327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1600" b="1" dirty="0"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Presented by: </a:t>
            </a:r>
            <a:br>
              <a:rPr lang="en-CA" sz="1600" b="1" dirty="0"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</a:br>
            <a:r>
              <a:rPr lang="en-CA" sz="1600" b="1" dirty="0"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Keith Flynn, President &amp; Founder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29206" y="2565400"/>
            <a:ext cx="3808093" cy="20476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CA" sz="2800" dirty="0"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INDUSTRIAL APPS</a:t>
            </a:r>
            <a:br>
              <a:rPr lang="en-CA" sz="2800" dirty="0"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</a:br>
            <a:r>
              <a:rPr lang="en-CA" sz="2800" dirty="0"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FOR OPERATIONAL INTELLIGENCE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Be Connected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Be Informed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Be Efficient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Be Competitive</a:t>
            </a:r>
          </a:p>
          <a:p>
            <a:pPr>
              <a:lnSpc>
                <a:spcPts val="4000"/>
              </a:lnSpc>
            </a:pPr>
            <a:endParaRPr lang="en-CA" sz="2800" dirty="0">
              <a:solidFill>
                <a:schemeClr val="tx1"/>
              </a:solidFill>
              <a:latin typeface="Segoe UI" panose="020B0502040204020203" pitchFamily="34" charset="0"/>
              <a:ea typeface="Teko Light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6018" y="5830529"/>
            <a:ext cx="12207850" cy="1020402"/>
          </a:xfrm>
          <a:prstGeom prst="rect">
            <a:avLst/>
          </a:prstGeom>
          <a:solidFill>
            <a:schemeClr val="accent4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53" y="5602471"/>
            <a:ext cx="3473444" cy="147651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836626" y="5830529"/>
            <a:ext cx="664028" cy="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295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76" y="3517900"/>
            <a:ext cx="5937956" cy="3340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76" y="119836"/>
            <a:ext cx="5937956" cy="3340101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2023533" y="236008"/>
            <a:ext cx="991197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CA" sz="2800" kern="0" dirty="0">
              <a:solidFill>
                <a:srgbClr val="FF0000"/>
              </a:solidFill>
              <a:latin typeface="Teko Light" charset="0"/>
              <a:ea typeface="Teko Light" charset="0"/>
              <a:cs typeface="Teko Light" charset="0"/>
            </a:endParaRPr>
          </a:p>
        </p:txBody>
      </p:sp>
      <p:pic>
        <p:nvPicPr>
          <p:cNvPr id="1044" name="Picture 20" descr="Image result for uren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255" y="2651615"/>
            <a:ext cx="294644" cy="1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1" y="119835"/>
            <a:ext cx="5937956" cy="3340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1" y="3517900"/>
            <a:ext cx="5937956" cy="33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111347" y="1228881"/>
            <a:ext cx="890485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dirty="0"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PARTNERSHIPS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199313" y="843148"/>
            <a:ext cx="5246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597"/>
          <a:stretch/>
        </p:blipFill>
        <p:spPr>
          <a:xfrm>
            <a:off x="7107174" y="5219453"/>
            <a:ext cx="1250066" cy="53554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6668" y="2548507"/>
            <a:ext cx="1548062" cy="4345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577" y="3391269"/>
            <a:ext cx="1829153" cy="5132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55" y="4298724"/>
            <a:ext cx="1466540" cy="72512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89" y="2412125"/>
            <a:ext cx="2245635" cy="82604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621" y="3344531"/>
            <a:ext cx="1161370" cy="7298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310" y="2272636"/>
            <a:ext cx="1784459" cy="23141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0422" y="3580718"/>
            <a:ext cx="662515" cy="4190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6180" y="3161658"/>
            <a:ext cx="866715" cy="271502"/>
          </a:xfrm>
          <a:prstGeom prst="rect">
            <a:avLst/>
          </a:prstGeom>
        </p:spPr>
      </p:pic>
      <p:pic>
        <p:nvPicPr>
          <p:cNvPr id="53" name="Picture 6" descr="http://www.mipac.com.au/images/css/MIPAC_logo.gif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8"/>
          <a:stretch/>
        </p:blipFill>
        <p:spPr bwMode="auto">
          <a:xfrm>
            <a:off x="9997620" y="4601693"/>
            <a:ext cx="1110636" cy="3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101" y="4316447"/>
            <a:ext cx="1293673" cy="184810"/>
          </a:xfrm>
          <a:prstGeom prst="rect">
            <a:avLst/>
          </a:prstGeom>
        </p:spPr>
      </p:pic>
      <p:pic>
        <p:nvPicPr>
          <p:cNvPr id="55" name="Picture 8" descr="http://optimate.net.au/wp-content/uploads/2015/04/OPTIMATE-CMYK-WIDE-COLOUR-NoWhiteSpace-e142907191434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527" y="5080473"/>
            <a:ext cx="1318822" cy="40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 rot="16200000">
            <a:off x="652060" y="5720735"/>
            <a:ext cx="1298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TECHNOLOGY</a:t>
            </a:r>
          </a:p>
        </p:txBody>
      </p:sp>
      <p:sp>
        <p:nvSpPr>
          <p:cNvPr id="67" name="TextBox 66"/>
          <p:cNvSpPr txBox="1"/>
          <p:nvPr/>
        </p:nvSpPr>
        <p:spPr>
          <a:xfrm rot="16200000">
            <a:off x="2848116" y="5688526"/>
            <a:ext cx="1363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DISTRIBUTION</a:t>
            </a:r>
          </a:p>
        </p:txBody>
      </p:sp>
      <p:sp>
        <p:nvSpPr>
          <p:cNvPr id="68" name="TextBox 67"/>
          <p:cNvSpPr txBox="1"/>
          <p:nvPr/>
        </p:nvSpPr>
        <p:spPr>
          <a:xfrm rot="16200000">
            <a:off x="5744873" y="5720735"/>
            <a:ext cx="1298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ASSOCIATION</a:t>
            </a:r>
          </a:p>
        </p:txBody>
      </p:sp>
      <p:sp>
        <p:nvSpPr>
          <p:cNvPr id="69" name="TextBox 68"/>
          <p:cNvSpPr txBox="1"/>
          <p:nvPr/>
        </p:nvSpPr>
        <p:spPr>
          <a:xfrm rot="16200000">
            <a:off x="8441447" y="5720735"/>
            <a:ext cx="1298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INTEGRATION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1295489" y="2194259"/>
            <a:ext cx="1" cy="302277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520536" y="2194259"/>
            <a:ext cx="1" cy="302277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396904" y="2194259"/>
            <a:ext cx="1" cy="302277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9104493" y="2194259"/>
            <a:ext cx="1" cy="302277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://www.underconsideration.com/brandnew/archives/ingram_micro_logo_detai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36" y="4269945"/>
            <a:ext cx="1508685" cy="28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DM Systems Engineering Lt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491" y="2224688"/>
            <a:ext cx="1070295" cy="28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55981" y="3264439"/>
            <a:ext cx="1011469" cy="4988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2433" y="5353550"/>
            <a:ext cx="559168" cy="311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72" y="5573820"/>
            <a:ext cx="1595807" cy="750379"/>
          </a:xfrm>
          <a:prstGeom prst="rect">
            <a:avLst/>
          </a:prstGeom>
        </p:spPr>
      </p:pic>
      <p:pic>
        <p:nvPicPr>
          <p:cNvPr id="31" name="Picture 2" descr="Image result for omnicon colombi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059" y="5586314"/>
            <a:ext cx="1575758" cy="2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65059" y="3915990"/>
            <a:ext cx="1593315" cy="1979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20" y="2570931"/>
            <a:ext cx="884786" cy="497692"/>
          </a:xfrm>
          <a:prstGeom prst="rect">
            <a:avLst/>
          </a:prstGeom>
        </p:spPr>
      </p:pic>
      <p:pic>
        <p:nvPicPr>
          <p:cNvPr id="6" name="Picture 2" descr="Accentur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482" y="2622027"/>
            <a:ext cx="1246909" cy="5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Image result for https://www.arrow.com logo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0" y="4581108"/>
            <a:ext cx="1301372" cy="65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/>
          <p:cNvCxnSpPr/>
          <p:nvPr/>
        </p:nvCxnSpPr>
        <p:spPr>
          <a:xfrm flipH="1" flipV="1">
            <a:off x="3832729" y="5191347"/>
            <a:ext cx="2423063" cy="8634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3832729" y="4173484"/>
            <a:ext cx="2423063" cy="8634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884586" y="1443846"/>
            <a:ext cx="1291805" cy="689409"/>
          </a:xfrm>
          <a:prstGeom prst="rect">
            <a:avLst/>
          </a:prstGeom>
        </p:spPr>
      </p:pic>
      <p:pic>
        <p:nvPicPr>
          <p:cNvPr id="10" name="Picture 2" descr="Image result for cgi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453" y="986266"/>
            <a:ext cx="752370" cy="3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7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3" y="32392"/>
            <a:ext cx="11677846" cy="629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29"/>
            <a:ext cx="12192000" cy="681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1347" y="1533383"/>
            <a:ext cx="8904851" cy="143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400" dirty="0">
                <a:solidFill>
                  <a:srgbClr val="FF0000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INDUSTRIAL APPS</a:t>
            </a:r>
            <a:br>
              <a:rPr lang="en-US" sz="4400" dirty="0">
                <a:solidFill>
                  <a:srgbClr val="00CC99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</a:br>
            <a:r>
              <a:rPr lang="en-US" sz="4400" dirty="0">
                <a:solidFill>
                  <a:srgbClr val="FFFFFF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FOR OPERATIONAL INTELLIGENCE.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861" y="3683807"/>
            <a:ext cx="1885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OPTIMIZE ASSET UTILIZATION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79042" y="3683809"/>
            <a:ext cx="1885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REDUCE DOWNTIME AND SLOWDOWNS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6225" y="3683809"/>
            <a:ext cx="1885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INCREASE WORKER PRODUCTIVITY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3406" y="3683809"/>
            <a:ext cx="1885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REDUCE ENERGY </a:t>
            </a:r>
            <a:br>
              <a:rPr lang="en-US" sz="1300" dirty="0">
                <a:solidFill>
                  <a:srgbClr val="FFFFFF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</a:br>
            <a:r>
              <a:rPr lang="en-US" sz="1300" dirty="0">
                <a:solidFill>
                  <a:srgbClr val="FFFFFF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COSTS</a:t>
            </a:r>
          </a:p>
        </p:txBody>
      </p:sp>
    </p:spTree>
    <p:extLst>
      <p:ext uri="{BB962C8B-B14F-4D97-AF65-F5344CB8AC3E}">
        <p14:creationId xmlns:p14="http://schemas.microsoft.com/office/powerpoint/2010/main" val="49890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46833" y="3211132"/>
            <a:ext cx="4841865" cy="3138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000"/>
              </a:buClr>
              <a:buNone/>
            </a:pPr>
            <a:r>
              <a:rPr lang="en-CA" b="1" dirty="0">
                <a:solidFill>
                  <a:srgbClr val="FF0000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Monitors equipment status </a:t>
            </a:r>
            <a:br>
              <a:rPr lang="en-CA" b="1" dirty="0">
                <a:solidFill>
                  <a:srgbClr val="FF0000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</a:br>
            <a:r>
              <a:rPr lang="en-CA" b="1" dirty="0">
                <a:solidFill>
                  <a:srgbClr val="FF0000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and detects downtime events.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CA" b="1" dirty="0">
                <a:solidFill>
                  <a:srgbClr val="FF0000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Automatically calculates maintenance and reliability KPIs.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CA" sz="1800" dirty="0">
                <a:solidFill>
                  <a:srgbClr val="FFFFFF"/>
                </a:solidFill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Helps customers to: 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CA" sz="1800" dirty="0">
                <a:solidFill>
                  <a:srgbClr val="000000"/>
                </a:solidFill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Decrease unplanned downtime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CA" sz="1800" dirty="0">
                <a:solidFill>
                  <a:srgbClr val="000000"/>
                </a:solidFill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Assess maintenance strategies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CA" sz="1800" dirty="0">
                <a:solidFill>
                  <a:srgbClr val="000000"/>
                </a:solidFill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Meet production targets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CA" sz="1800" dirty="0">
                <a:solidFill>
                  <a:srgbClr val="FFFFFF"/>
                </a:solidFill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Utilization increases of over 8% have been achieved.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CA" dirty="0">
              <a:solidFill>
                <a:srgbClr val="000000"/>
              </a:solidFill>
              <a:latin typeface="Segoe UI" panose="020B0502040204020203" pitchFamily="34" charset="0"/>
              <a:ea typeface="Titillium WebLight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782" y="678608"/>
            <a:ext cx="7325555" cy="93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dirty="0">
                <a:solidFill>
                  <a:srgbClr val="FFFFFF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REAL-TIME EQUIPMENT MONITORING </a:t>
            </a:r>
            <a:br>
              <a:rPr lang="en-US" sz="2800" dirty="0">
                <a:solidFill>
                  <a:srgbClr val="FFFFFF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</a:br>
            <a:r>
              <a:rPr lang="en-US" sz="2800" dirty="0">
                <a:solidFill>
                  <a:srgbClr val="FFFFFF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&amp; ASSET PERFORMANCE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4592" y="2021170"/>
            <a:ext cx="3716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“RtDUET helps us to determine downtime but also to accurately and easily associate production losses for slowdowns and to quickly drill down to root causes for those production losses.”</a:t>
            </a:r>
          </a:p>
          <a:p>
            <a:endParaRPr lang="en-US" sz="1200" i="1" dirty="0">
              <a:solidFill>
                <a:srgbClr val="000000"/>
              </a:solidFill>
              <a:latin typeface="Segoe UI" panose="020B0502040204020203" pitchFamily="34" charset="0"/>
              <a:ea typeface="Titillium WebLight" charset="0"/>
              <a:cs typeface="Segoe UI" panose="020B0502040204020203" pitchFamily="34" charset="0"/>
            </a:endParaRPr>
          </a:p>
          <a:p>
            <a:r>
              <a:rPr lang="en-US" sz="1200" i="1" dirty="0">
                <a:solidFill>
                  <a:srgbClr val="000000"/>
                </a:solidFill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- Ron Butler,  Nystar</a:t>
            </a:r>
          </a:p>
          <a:p>
            <a:endParaRPr lang="en-US" sz="1200" i="1" dirty="0">
              <a:solidFill>
                <a:srgbClr val="000000"/>
              </a:solidFill>
              <a:latin typeface="Segoe UI" panose="020B0502040204020203" pitchFamily="34" charset="0"/>
              <a:ea typeface="Titillium WebLight" charset="0"/>
              <a:cs typeface="Segoe U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077" y="3932907"/>
            <a:ext cx="4400551" cy="2423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477" y="2321583"/>
            <a:ext cx="1302736" cy="4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1086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650" y="1642975"/>
            <a:ext cx="10515600" cy="1325563"/>
          </a:xfrm>
        </p:spPr>
        <p:txBody>
          <a:bodyPr/>
          <a:lstStyle/>
          <a:p>
            <a:r>
              <a:rPr lang="en-CA" dirty="0"/>
              <a:t> RtDuet: Asset Management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49636" y="3133142"/>
            <a:ext cx="4841865" cy="3138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000"/>
              </a:buClr>
              <a:buNone/>
            </a:pPr>
            <a:r>
              <a:rPr lang="en-CA" b="1" dirty="0">
                <a:solidFill>
                  <a:schemeClr val="accent1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Industrial Energy Management Information System.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CA" b="1" dirty="0">
                <a:solidFill>
                  <a:schemeClr val="accent1"/>
                </a:solidFill>
                <a:latin typeface="Segoe UI" panose="020B0502040204020203" pitchFamily="34" charset="0"/>
                <a:ea typeface="Titillium Web" charset="0"/>
                <a:cs typeface="Segoe UI" panose="020B0502040204020203" pitchFamily="34" charset="0"/>
              </a:rPr>
              <a:t>Proven to reduce industrial energy consumption by 5-10%.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CA" sz="1800" dirty="0">
              <a:latin typeface="Segoe UI" panose="020B0502040204020203" pitchFamily="34" charset="0"/>
              <a:ea typeface="Titillium WebLight" charset="0"/>
              <a:cs typeface="Segoe UI" panose="020B0502040204020203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CA" sz="1800" dirty="0"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Reduce overall energy consumption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CA" sz="1800" dirty="0"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Transform energy from a given expense to a controllable item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CA" sz="1800" dirty="0"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Manage footprint using Carbon Accounting reports and dashboards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4592" y="2021169"/>
            <a:ext cx="371697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i="1" dirty="0"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“We have had tangible benefits, for instance, our pebble crusher was down for a short while. Using the information from RtEMIS we found out we were using 17% more energy per tonne when that equipment was down as opposed to when it was running.”</a:t>
            </a:r>
          </a:p>
          <a:p>
            <a:pPr>
              <a:lnSpc>
                <a:spcPts val="1800"/>
              </a:lnSpc>
            </a:pPr>
            <a:endParaRPr lang="en-US" sz="1200" i="1" dirty="0">
              <a:latin typeface="Segoe UI" panose="020B0502040204020203" pitchFamily="34" charset="0"/>
              <a:ea typeface="Titillium WebLight" charset="0"/>
              <a:cs typeface="Segoe UI" panose="020B0502040204020203" pitchFamily="34" charset="0"/>
            </a:endParaRPr>
          </a:p>
          <a:p>
            <a:pPr>
              <a:lnSpc>
                <a:spcPts val="1800"/>
              </a:lnSpc>
            </a:pPr>
            <a:r>
              <a:rPr lang="en-US" sz="1200" i="1" dirty="0">
                <a:latin typeface="Segoe UI" panose="020B0502040204020203" pitchFamily="34" charset="0"/>
                <a:ea typeface="Titillium WebLight" charset="0"/>
                <a:cs typeface="Segoe UI" panose="020B0502040204020203" pitchFamily="34" charset="0"/>
              </a:rPr>
              <a:t>- Andrew Cooper, New Gold Inc.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78D1A-3D7F-9942-9630-281A483C5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3314" y="3928763"/>
            <a:ext cx="4356523" cy="2432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1166" y="3928880"/>
            <a:ext cx="563122" cy="20629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79" y="2359991"/>
            <a:ext cx="1428750" cy="42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8782" y="678608"/>
            <a:ext cx="7325555" cy="93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dirty="0">
                <a:solidFill>
                  <a:srgbClr val="FFFFFF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REAL-TIME ENERGY MANAGEMENT INFORMATION SYSTEM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72" y="1692714"/>
            <a:ext cx="809141" cy="33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40154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" b="21764"/>
          <a:stretch/>
        </p:blipFill>
        <p:spPr>
          <a:xfrm>
            <a:off x="-21771" y="-21772"/>
            <a:ext cx="12257313" cy="6879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21" y="5860850"/>
            <a:ext cx="2396164" cy="119808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568541" y="4582885"/>
            <a:ext cx="740231" cy="740231"/>
            <a:chOff x="9590312" y="4702628"/>
            <a:chExt cx="740231" cy="740231"/>
          </a:xfrm>
        </p:grpSpPr>
        <p:sp>
          <p:nvSpPr>
            <p:cNvPr id="12" name="Oval 11"/>
            <p:cNvSpPr/>
            <p:nvPr/>
          </p:nvSpPr>
          <p:spPr>
            <a:xfrm>
              <a:off x="9835241" y="4947557"/>
              <a:ext cx="250372" cy="2503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9682842" y="4795158"/>
              <a:ext cx="555171" cy="5551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9759042" y="4871358"/>
              <a:ext cx="402771" cy="4027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9590312" y="4702628"/>
              <a:ext cx="740231" cy="740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13712" y="5860850"/>
            <a:ext cx="740231" cy="740231"/>
            <a:chOff x="9590312" y="4702628"/>
            <a:chExt cx="740231" cy="740231"/>
          </a:xfrm>
        </p:grpSpPr>
        <p:sp>
          <p:nvSpPr>
            <p:cNvPr id="17" name="Oval 16"/>
            <p:cNvSpPr/>
            <p:nvPr/>
          </p:nvSpPr>
          <p:spPr>
            <a:xfrm>
              <a:off x="9835241" y="4947557"/>
              <a:ext cx="250372" cy="2503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9682842" y="4795158"/>
              <a:ext cx="555171" cy="5551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9759042" y="4871358"/>
              <a:ext cx="402771" cy="4027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9590312" y="4702628"/>
              <a:ext cx="740231" cy="740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55912" y="3047998"/>
            <a:ext cx="740231" cy="740231"/>
            <a:chOff x="9590312" y="4702628"/>
            <a:chExt cx="740231" cy="740231"/>
          </a:xfrm>
        </p:grpSpPr>
        <p:sp>
          <p:nvSpPr>
            <p:cNvPr id="22" name="Oval 21"/>
            <p:cNvSpPr/>
            <p:nvPr/>
          </p:nvSpPr>
          <p:spPr>
            <a:xfrm>
              <a:off x="9835241" y="4947557"/>
              <a:ext cx="250372" cy="2503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9682842" y="4795158"/>
              <a:ext cx="555171" cy="5551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9759042" y="4871358"/>
              <a:ext cx="402771" cy="4027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9590312" y="4702628"/>
              <a:ext cx="740231" cy="740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94512" y="3047997"/>
            <a:ext cx="740231" cy="740231"/>
            <a:chOff x="9590312" y="4702628"/>
            <a:chExt cx="740231" cy="740231"/>
          </a:xfrm>
        </p:grpSpPr>
        <p:sp>
          <p:nvSpPr>
            <p:cNvPr id="27" name="Oval 26"/>
            <p:cNvSpPr/>
            <p:nvPr/>
          </p:nvSpPr>
          <p:spPr>
            <a:xfrm>
              <a:off x="9835241" y="4947557"/>
              <a:ext cx="250372" cy="2503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9682842" y="4795158"/>
              <a:ext cx="555171" cy="5551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9759042" y="4871358"/>
              <a:ext cx="402771" cy="4027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9590312" y="4702628"/>
              <a:ext cx="740231" cy="740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72097" y="772881"/>
            <a:ext cx="740231" cy="740231"/>
            <a:chOff x="9590312" y="4702628"/>
            <a:chExt cx="740231" cy="740231"/>
          </a:xfrm>
        </p:grpSpPr>
        <p:sp>
          <p:nvSpPr>
            <p:cNvPr id="32" name="Oval 31"/>
            <p:cNvSpPr/>
            <p:nvPr/>
          </p:nvSpPr>
          <p:spPr>
            <a:xfrm>
              <a:off x="9835241" y="4947557"/>
              <a:ext cx="250372" cy="2503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9682842" y="4795158"/>
              <a:ext cx="555171" cy="5551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9759042" y="4871358"/>
              <a:ext cx="402771" cy="4027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9590312" y="4702628"/>
              <a:ext cx="740231" cy="740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42951" y="4337955"/>
            <a:ext cx="740231" cy="740231"/>
            <a:chOff x="9590312" y="4702628"/>
            <a:chExt cx="740231" cy="740231"/>
          </a:xfrm>
        </p:grpSpPr>
        <p:sp>
          <p:nvSpPr>
            <p:cNvPr id="37" name="Oval 36"/>
            <p:cNvSpPr/>
            <p:nvPr/>
          </p:nvSpPr>
          <p:spPr>
            <a:xfrm>
              <a:off x="9835241" y="4947557"/>
              <a:ext cx="250372" cy="2503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9682842" y="4795158"/>
              <a:ext cx="555171" cy="5551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9759042" y="4871358"/>
              <a:ext cx="402771" cy="40277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9590312" y="4702628"/>
              <a:ext cx="740231" cy="74023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" name="Straight Connector 7"/>
          <p:cNvCxnSpPr/>
          <p:nvPr/>
        </p:nvCxnSpPr>
        <p:spPr>
          <a:xfrm flipV="1">
            <a:off x="1426027" y="1142996"/>
            <a:ext cx="4318191" cy="2275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464627" y="1142996"/>
            <a:ext cx="277585" cy="2275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27" idx="1"/>
          </p:cNvCxnSpPr>
          <p:nvPr/>
        </p:nvCxnSpPr>
        <p:spPr>
          <a:xfrm flipV="1">
            <a:off x="1426027" y="3329592"/>
            <a:ext cx="3950080" cy="88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2" idx="5"/>
            <a:endCxn id="17" idx="2"/>
          </p:cNvCxnSpPr>
          <p:nvPr/>
        </p:nvCxnSpPr>
        <p:spPr>
          <a:xfrm>
            <a:off x="1514547" y="3506633"/>
            <a:ext cx="5044094" cy="2724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7" idx="5"/>
            <a:endCxn id="37" idx="0"/>
          </p:cNvCxnSpPr>
          <p:nvPr/>
        </p:nvCxnSpPr>
        <p:spPr>
          <a:xfrm>
            <a:off x="5553147" y="3506632"/>
            <a:ext cx="1059919" cy="1076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7" idx="5"/>
            <a:endCxn id="17" idx="0"/>
          </p:cNvCxnSpPr>
          <p:nvPr/>
        </p:nvCxnSpPr>
        <p:spPr>
          <a:xfrm flipH="1">
            <a:off x="6683827" y="4796590"/>
            <a:ext cx="17759" cy="1309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17" idx="1"/>
          </p:cNvCxnSpPr>
          <p:nvPr/>
        </p:nvCxnSpPr>
        <p:spPr>
          <a:xfrm>
            <a:off x="5540827" y="3530976"/>
            <a:ext cx="1054480" cy="2611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2" idx="2"/>
            <a:endCxn id="37" idx="2"/>
          </p:cNvCxnSpPr>
          <p:nvPr/>
        </p:nvCxnSpPr>
        <p:spPr>
          <a:xfrm flipH="1" flipV="1">
            <a:off x="6487880" y="4708070"/>
            <a:ext cx="3325590" cy="244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2" idx="2"/>
          </p:cNvCxnSpPr>
          <p:nvPr/>
        </p:nvCxnSpPr>
        <p:spPr>
          <a:xfrm flipH="1">
            <a:off x="6799426" y="4953000"/>
            <a:ext cx="3014044" cy="1277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83030" y="261256"/>
            <a:ext cx="11615058" cy="5682343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22000"/>
                  <a:lumMod val="84000"/>
                </a:schemeClr>
              </a:gs>
              <a:gs pos="50000">
                <a:schemeClr val="tx1">
                  <a:alpha val="81000"/>
                  <a:lumMod val="94000"/>
                  <a:lumOff val="6000"/>
                </a:schemeClr>
              </a:gs>
              <a:gs pos="100000">
                <a:schemeClr val="tx1">
                  <a:alpha val="83000"/>
                  <a:lumMod val="95000"/>
                  <a:lumOff val="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1654628" y="1756004"/>
            <a:ext cx="10243460" cy="309902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SOLUTION: </a:t>
            </a:r>
            <a:b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INDUSTRIAL-GRADE </a:t>
            </a:r>
            <a:r>
              <a:rPr lang="en-CA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IIoT INFASTRUCTURE</a:t>
            </a: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654628" y="1756004"/>
            <a:ext cx="51162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18" y="3608262"/>
            <a:ext cx="5001991" cy="2126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7178" y="453266"/>
            <a:ext cx="11268507" cy="1624794"/>
          </a:xfrm>
          <a:prstGeom prst="rect">
            <a:avLst/>
          </a:prstGeom>
          <a:gradFill flip="none" rotWithShape="1">
            <a:gsLst>
              <a:gs pos="86000">
                <a:schemeClr val="accent4">
                  <a:lumMod val="95000"/>
                  <a:lumOff val="5000"/>
                </a:schemeClr>
              </a:gs>
              <a:gs pos="68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78" y="453266"/>
            <a:ext cx="6576765" cy="16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6576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5822" y="452166"/>
            <a:ext cx="760087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Be</a:t>
            </a:r>
            <a:r>
              <a:rPr lang="en-US" sz="28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 Connected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	Bring your production data with you wherever you go. 	Connect 	any asset, sensor, MES, or ERP data source that drives your 	operations with a flexible IIoT infrastructure.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C000"/>
                </a:solidFill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Be</a:t>
            </a:r>
            <a:r>
              <a:rPr lang="en-US" sz="28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 Informed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	Get accurate real-time data to any mobile device so you 	can keep 	your finger on the pulse of your operation no matter where you are.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8000"/>
                </a:solidFill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Be</a:t>
            </a:r>
            <a:r>
              <a:rPr lang="en-US" sz="28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 Efficient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	Recognize trends in your operation and make proactive 	decisions 	eliminating unnecessary costs.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6699"/>
                </a:solidFill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Be</a:t>
            </a:r>
            <a:r>
              <a:rPr lang="en-US" sz="28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 Competitive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	Making proactive decisions based off accurate real-time 	data from 	any asset gives you the competitive advantage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477" y="-369452"/>
            <a:ext cx="5387473" cy="4163047"/>
          </a:xfrm>
          <a:prstGeom prst="rect">
            <a:avLst/>
          </a:prstGeom>
        </p:spPr>
      </p:pic>
      <p:pic>
        <p:nvPicPr>
          <p:cNvPr id="1028" name="Picture 4" descr="https://lh4.googleusercontent.com/oDIOGioDL-bJ7ZwcKW_8ICCug12438aLrJA_EDWmBl8QxY5Qgffao_hKNiixgxIWdj0IEf-94nKBQgwOVn7AwxEH18KIH1B0z_wjMmVwyABruBIq66wXq4lPBp2y_gl8VeSq0PR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69" y="5390267"/>
            <a:ext cx="566777" cy="7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oe4ekIVZbyNm-DBOroELti6kam_aq6a_J3-yeY6Ftczyh-QqOBdXCa0NXHZM33argQH2LKRXAWRXHqIHwf5geGERkM7TDcCbOIqU9pLzhYXH3hC9z0hGqD0e3YLYg3Tf_sHDkUa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106" y="5668618"/>
            <a:ext cx="842294" cy="49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tdO5z-eLrtiCZQ4ruewYsuT6KTWrz3nJNxCeDn9RoThIsE9YHdNBjnBKtuQBPM5-lq4sGwnQpIEztdtm2lRrIUbnKic6-ep5V60k2Lf0qwlp2wQZhdkHzPPSgX0cIB4fAmLDrfQ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34" y="5402260"/>
            <a:ext cx="653169" cy="7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5.googleusercontent.com/A1M_jbQxbCjcfkqeopw1vucWpSM8oT8VsW7C3R6dxnr2mrspbQ5DqGpW1Cz-f_jcSWwObOZtvcdGCSakxvo2T6a3xLpe3j9eN2aIytdhps6mb4uWIG1Ik6pqDeqD2BSEVQvZ4By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70" y="5394974"/>
            <a:ext cx="455438" cy="7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1-MMIOFpeLmyAdN72Z8r0ylopDVWQGqu1kdIYkCsnFm4BxLoZOT-Ysai94MgAmtr1Flsar-PRkRU-Id8UerN7CX9nvKtyrDCGPXCzo9In3iYp00_BEUOobplpOn2N3YxOTZQiw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882" y="5525168"/>
            <a:ext cx="564531" cy="6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84BUwMeGScfhiLDmJBohnGyNeixyGby-YuhTSmBVV0E5I5TOYuuP1iJfD2f7xjjFH7F0VKpo5RfqiqxDWEpt18HBzPAnMIrJQXyQxtEe_zIQg64zEJSAL9w0F8Vvn0pL9-SW956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825" y="5389358"/>
            <a:ext cx="635806" cy="7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3.googleusercontent.com/kci4kSBSeI_OWTo5xF_AwrMSWVOUYb7seTEqLewSeh48hpb8AMkV76VPqMMZ9JClc-LWVLE_kwUR0R7YvqrWSlMyv5eVwz7h4f9mTQB2aA15ftgUk-XkMaSFWaGdBfdtE-CTIggZ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15" y="5401813"/>
            <a:ext cx="733914" cy="7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5.googleusercontent.com/ZXseJ5Mz_vN4a3Dd5GBzYXSzwlT9xBkrDw5WOFbHe_biADV5b9u2oPmu7q_RJglWP132Y5wMb7Z0cMEXV8-3POgN00w1NaHhFjUkzz7sCXoDnbg0io7JrgYnuEHbA_Og1FxitCL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294" y="5376413"/>
            <a:ext cx="338492" cy="75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2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82"/>
            <a:ext cx="12192000" cy="68202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5514975"/>
            <a:ext cx="12192000" cy="1343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239" y="5514975"/>
            <a:ext cx="9744075" cy="1343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4638" y="4108784"/>
            <a:ext cx="1786558" cy="6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63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7C8D62-04E0-4C09-8AFB-80EBCD2B7E97}" type="slidenum">
              <a:rPr lang="en-CA" smtClean="0"/>
              <a:t>2</a:t>
            </a:fld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4699322" y="1592263"/>
            <a:ext cx="72509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ea typeface="Titillium WebLight" charset="0"/>
                <a:cs typeface="Segoe UI Light" panose="020B0502040204020203" pitchFamily="34" charset="0"/>
              </a:rPr>
              <a:t>“One Canadian IoT technology company that has figured out the ROI from its products is RtTech Software, a Moncton, N.B. firm. The company has developed apps that help industrial clients − ranging from window and door manufacturers and bottling plants to corporate giants such as Michelin, Rio Tinto and Potash Corp − improve their operational efficiency.“</a:t>
            </a:r>
          </a:p>
          <a:p>
            <a:endParaRPr lang="en-US" sz="2400" dirty="0">
              <a:solidFill>
                <a:schemeClr val="bg1"/>
              </a:solidFill>
              <a:latin typeface="Segoe UI Light" panose="020B0502040204020203" pitchFamily="34" charset="0"/>
              <a:ea typeface="Titillium WebLight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0700" y="6431190"/>
            <a:ext cx="18261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Source: GE Reports, June, 2015</a:t>
            </a:r>
          </a:p>
        </p:txBody>
      </p:sp>
    </p:spTree>
    <p:extLst>
      <p:ext uri="{BB962C8B-B14F-4D97-AF65-F5344CB8AC3E}">
        <p14:creationId xmlns:p14="http://schemas.microsoft.com/office/powerpoint/2010/main" val="290517661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6576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5822" y="452166"/>
            <a:ext cx="76008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Cipher is RtTech’s NEW fully integrated, flexible </a:t>
            </a:r>
            <a:r>
              <a:rPr lang="en-US" sz="2800" b="1" dirty="0">
                <a:solidFill>
                  <a:schemeClr val="accent2"/>
                </a:solidFill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IIoT</a:t>
            </a:r>
            <a:r>
              <a:rPr lang="en-US" sz="28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 solution that: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Is not based on any 3rd party platforms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Is a full Infrastructure and is 100% owned by RtTech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Delivers Industrial Apps without the historian prerequisite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Takes advantage of today’s cloud based technology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Allows traditional on site deployments if required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477" y="-369452"/>
            <a:ext cx="5387473" cy="4163047"/>
          </a:xfrm>
          <a:prstGeom prst="rect">
            <a:avLst/>
          </a:prstGeom>
        </p:spPr>
      </p:pic>
      <p:pic>
        <p:nvPicPr>
          <p:cNvPr id="1028" name="Picture 4" descr="https://lh4.googleusercontent.com/oDIOGioDL-bJ7ZwcKW_8ICCug12438aLrJA_EDWmBl8QxY5Qgffao_hKNiixgxIWdj0IEf-94nKBQgwOVn7AwxEH18KIH1B0z_wjMmVwyABruBIq66wXq4lPBp2y_gl8VeSq0PR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69" y="5390267"/>
            <a:ext cx="566777" cy="7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oe4ekIVZbyNm-DBOroELti6kam_aq6a_J3-yeY6Ftczyh-QqOBdXCa0NXHZM33argQH2LKRXAWRXHqIHwf5geGERkM7TDcCbOIqU9pLzhYXH3hC9z0hGqD0e3YLYg3Tf_sHDkUa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106" y="5668618"/>
            <a:ext cx="842294" cy="49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tdO5z-eLrtiCZQ4ruewYsuT6KTWrz3nJNxCeDn9RoThIsE9YHdNBjnBKtuQBPM5-lq4sGwnQpIEztdtm2lRrIUbnKic6-ep5V60k2Lf0qwlp2wQZhdkHzPPSgX0cIB4fAmLDrfQ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34" y="5402260"/>
            <a:ext cx="653169" cy="7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5.googleusercontent.com/A1M_jbQxbCjcfkqeopw1vucWpSM8oT8VsW7C3R6dxnr2mrspbQ5DqGpW1Cz-f_jcSWwObOZtvcdGCSakxvo2T6a3xLpe3j9eN2aIytdhps6mb4uWIG1Ik6pqDeqD2BSEVQvZ4By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70" y="5394974"/>
            <a:ext cx="455438" cy="7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1-MMIOFpeLmyAdN72Z8r0ylopDVWQGqu1kdIYkCsnFm4BxLoZOT-Ysai94MgAmtr1Flsar-PRkRU-Id8UerN7CX9nvKtyrDCGPXCzo9In3iYp00_BEUOobplpOn2N3YxOTZQiw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882" y="5525168"/>
            <a:ext cx="564531" cy="6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84BUwMeGScfhiLDmJBohnGyNeixyGby-YuhTSmBVV0E5I5TOYuuP1iJfD2f7xjjFH7F0VKpo5RfqiqxDWEpt18HBzPAnMIrJQXyQxtEe_zIQg64zEJSAL9w0F8Vvn0pL9-SW956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825" y="5389358"/>
            <a:ext cx="635806" cy="7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3.googleusercontent.com/kci4kSBSeI_OWTo5xF_AwrMSWVOUYb7seTEqLewSeh48hpb8AMkV76VPqMMZ9JClc-LWVLE_kwUR0R7YvqrWSlMyv5eVwz7h4f9mTQB2aA15ftgUk-XkMaSFWaGdBfdtE-CTIggZ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15" y="5401813"/>
            <a:ext cx="733914" cy="7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5.googleusercontent.com/ZXseJ5Mz_vN4a3Dd5GBzYXSzwlT9xBkrDw5WOFbHe_biADV5b9u2oPmu7q_RJglWP132Y5wMb7Z0cMEXV8-3POgN00w1NaHhFjUkzz7sCXoDnbg0io7JrgYnuEHbA_Og1FxitCL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294" y="5376413"/>
            <a:ext cx="338492" cy="75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96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/>
          <p:cNvGrpSpPr/>
          <p:nvPr/>
        </p:nvGrpSpPr>
        <p:grpSpPr>
          <a:xfrm>
            <a:off x="10300128" y="1384100"/>
            <a:ext cx="449394" cy="4111477"/>
            <a:chOff x="9149463" y="2170031"/>
            <a:chExt cx="494333" cy="4001328"/>
          </a:xfrm>
        </p:grpSpPr>
        <p:sp>
          <p:nvSpPr>
            <p:cNvPr id="118" name="Pentagon 117"/>
            <p:cNvSpPr/>
            <p:nvPr/>
          </p:nvSpPr>
          <p:spPr>
            <a:xfrm>
              <a:off x="9307426" y="4203636"/>
              <a:ext cx="336370" cy="45282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 flipH="1">
              <a:off x="9283127" y="3697806"/>
              <a:ext cx="5989" cy="2473553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 rot="16200000">
              <a:off x="8785701" y="3019875"/>
              <a:ext cx="1006831" cy="27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3"/>
                  </a:solidFill>
                  <a:latin typeface="Segoe UI" panose="020B0502040204020203" pitchFamily="34" charset="0"/>
                  <a:ea typeface="Teko Light" charset="0"/>
                  <a:cs typeface="Segoe UI" panose="020B0502040204020203" pitchFamily="34" charset="0"/>
                </a:rPr>
                <a:t>RESTFUL API</a:t>
              </a:r>
            </a:p>
          </p:txBody>
        </p:sp>
        <p:cxnSp>
          <p:nvCxnSpPr>
            <p:cNvPr id="123" name="Straight Connector 122"/>
            <p:cNvCxnSpPr/>
            <p:nvPr/>
          </p:nvCxnSpPr>
          <p:spPr>
            <a:xfrm flipH="1" flipV="1">
              <a:off x="9267208" y="2170031"/>
              <a:ext cx="1" cy="455499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5692426" y="1257101"/>
            <a:ext cx="1101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PUBLISH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103227" y="1257101"/>
            <a:ext cx="1973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DATA STORE + MANAGE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06541" y="1257101"/>
            <a:ext cx="1526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SERVERS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02" y="4032856"/>
            <a:ext cx="890787" cy="32749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85" y="4902809"/>
            <a:ext cx="334421" cy="3344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49" y="2204124"/>
            <a:ext cx="930492" cy="29714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40" b="-19511"/>
          <a:stretch/>
        </p:blipFill>
        <p:spPr>
          <a:xfrm>
            <a:off x="4159642" y="1785079"/>
            <a:ext cx="880106" cy="311055"/>
          </a:xfrm>
          <a:prstGeom prst="rect">
            <a:avLst/>
          </a:prstGeom>
        </p:spPr>
      </p:pic>
      <p:sp>
        <p:nvSpPr>
          <p:cNvPr id="76" name="Content Placeholder 2"/>
          <p:cNvSpPr txBox="1">
            <a:spLocks/>
          </p:cNvSpPr>
          <p:nvPr/>
        </p:nvSpPr>
        <p:spPr>
          <a:xfrm>
            <a:off x="4101131" y="4501861"/>
            <a:ext cx="997128" cy="280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Flat File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71" y="2938905"/>
            <a:ext cx="947249" cy="592031"/>
          </a:xfrm>
          <a:prstGeom prst="rect">
            <a:avLst/>
          </a:prstGeom>
        </p:spPr>
      </p:pic>
      <p:sp>
        <p:nvSpPr>
          <p:cNvPr id="78" name="Pentagon 77"/>
          <p:cNvSpPr/>
          <p:nvPr/>
        </p:nvSpPr>
        <p:spPr>
          <a:xfrm>
            <a:off x="5321010" y="3468396"/>
            <a:ext cx="305791" cy="4528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Pentagon 78"/>
          <p:cNvSpPr/>
          <p:nvPr/>
        </p:nvSpPr>
        <p:spPr>
          <a:xfrm>
            <a:off x="8834021" y="3468396"/>
            <a:ext cx="305791" cy="4528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96" y="4294665"/>
            <a:ext cx="1188516" cy="926698"/>
          </a:xfrm>
          <a:prstGeom prst="rect">
            <a:avLst/>
          </a:prstGeom>
        </p:spPr>
      </p:pic>
      <p:cxnSp>
        <p:nvCxnSpPr>
          <p:cNvPr id="81" name="Straight Connector 80"/>
          <p:cNvCxnSpPr/>
          <p:nvPr/>
        </p:nvCxnSpPr>
        <p:spPr>
          <a:xfrm flipH="1">
            <a:off x="7294397" y="3680881"/>
            <a:ext cx="1581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4"/>
          <a:stretch/>
        </p:blipFill>
        <p:spPr>
          <a:xfrm>
            <a:off x="7438921" y="2250787"/>
            <a:ext cx="1292867" cy="871835"/>
          </a:xfrm>
          <a:prstGeom prst="rect">
            <a:avLst/>
          </a:prstGeom>
        </p:spPr>
      </p:pic>
      <p:sp>
        <p:nvSpPr>
          <p:cNvPr id="86" name="Oval 85"/>
          <p:cNvSpPr/>
          <p:nvPr/>
        </p:nvSpPr>
        <p:spPr>
          <a:xfrm>
            <a:off x="7904761" y="3490199"/>
            <a:ext cx="361187" cy="397306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779663" y="3504025"/>
            <a:ext cx="611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or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Content Placeholder 2"/>
          <p:cNvSpPr txBox="1">
            <a:spLocks/>
          </p:cNvSpPr>
          <p:nvPr/>
        </p:nvSpPr>
        <p:spPr>
          <a:xfrm>
            <a:off x="7264839" y="3203894"/>
            <a:ext cx="1698180" cy="263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Cloud, hosted solution</a:t>
            </a:r>
          </a:p>
        </p:txBody>
      </p:sp>
      <p:sp>
        <p:nvSpPr>
          <p:cNvPr id="89" name="Content Placeholder 2"/>
          <p:cNvSpPr txBox="1">
            <a:spLocks/>
          </p:cNvSpPr>
          <p:nvPr/>
        </p:nvSpPr>
        <p:spPr>
          <a:xfrm>
            <a:off x="7264839" y="3858453"/>
            <a:ext cx="1698180" cy="263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On-premise solution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219391" y="1965043"/>
            <a:ext cx="881653" cy="8015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9205393" y="2874568"/>
            <a:ext cx="881653" cy="8015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9219391" y="3798870"/>
            <a:ext cx="881653" cy="8015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940411" y="1257101"/>
            <a:ext cx="142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INDUSTRIAL APPS</a:t>
            </a:r>
          </a:p>
        </p:txBody>
      </p:sp>
      <p:sp>
        <p:nvSpPr>
          <p:cNvPr id="105" name="Content Placeholder 2"/>
          <p:cNvSpPr txBox="1">
            <a:spLocks/>
          </p:cNvSpPr>
          <p:nvPr/>
        </p:nvSpPr>
        <p:spPr>
          <a:xfrm>
            <a:off x="9177237" y="1859173"/>
            <a:ext cx="969819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OEE</a:t>
            </a:r>
          </a:p>
        </p:txBody>
      </p:sp>
      <p:sp>
        <p:nvSpPr>
          <p:cNvPr id="106" name="Content Placeholder 2"/>
          <p:cNvSpPr txBox="1">
            <a:spLocks/>
          </p:cNvSpPr>
          <p:nvPr/>
        </p:nvSpPr>
        <p:spPr>
          <a:xfrm>
            <a:off x="9164744" y="2769229"/>
            <a:ext cx="969819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EMIS</a:t>
            </a: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9149910" y="3685148"/>
            <a:ext cx="1023139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Asset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Health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851873" y="2136065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0427302" y="1257101"/>
            <a:ext cx="173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USER INTERFACES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851873" y="3312290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Native Mobile App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851873" y="4453852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3" name="Content Placeholder 2"/>
          <p:cNvSpPr txBox="1">
            <a:spLocks/>
          </p:cNvSpPr>
          <p:nvPr/>
        </p:nvSpPr>
        <p:spPr>
          <a:xfrm>
            <a:off x="10807790" y="2095393"/>
            <a:ext cx="969819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Dashboard</a:t>
            </a:r>
          </a:p>
        </p:txBody>
      </p:sp>
      <p:sp>
        <p:nvSpPr>
          <p:cNvPr id="114" name="Content Placeholder 2"/>
          <p:cNvSpPr txBox="1">
            <a:spLocks/>
          </p:cNvSpPr>
          <p:nvPr/>
        </p:nvSpPr>
        <p:spPr>
          <a:xfrm>
            <a:off x="10781168" y="3282693"/>
            <a:ext cx="1023062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5" name="Content Placeholder 2"/>
          <p:cNvSpPr txBox="1">
            <a:spLocks/>
          </p:cNvSpPr>
          <p:nvPr/>
        </p:nvSpPr>
        <p:spPr>
          <a:xfrm>
            <a:off x="10761127" y="4435174"/>
            <a:ext cx="1063145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52" y="2676536"/>
            <a:ext cx="1171005" cy="269378"/>
          </a:xfrm>
          <a:prstGeom prst="rect">
            <a:avLst/>
          </a:prstGeom>
        </p:spPr>
      </p:pic>
      <p:sp>
        <p:nvSpPr>
          <p:cNvPr id="125" name="Pentagon 124"/>
          <p:cNvSpPr/>
          <p:nvPr/>
        </p:nvSpPr>
        <p:spPr>
          <a:xfrm>
            <a:off x="7203772" y="3445657"/>
            <a:ext cx="305791" cy="4528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73000" y="1384101"/>
            <a:ext cx="253916" cy="4117332"/>
            <a:chOff x="6578362" y="1030770"/>
            <a:chExt cx="253916" cy="4117332"/>
          </a:xfrm>
        </p:grpSpPr>
        <p:cxnSp>
          <p:nvCxnSpPr>
            <p:cNvPr id="126" name="Straight Connector 125"/>
            <p:cNvCxnSpPr/>
            <p:nvPr/>
          </p:nvCxnSpPr>
          <p:spPr>
            <a:xfrm flipH="1">
              <a:off x="6699602" y="2674549"/>
              <a:ext cx="5445" cy="2473553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 rot="16200000">
              <a:off x="6224786" y="1986431"/>
              <a:ext cx="9610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3"/>
                  </a:solidFill>
                  <a:latin typeface="Segoe UI" panose="020B0502040204020203" pitchFamily="34" charset="0"/>
                  <a:ea typeface="Teko Light" charset="0"/>
                  <a:cs typeface="Segoe UI" panose="020B0502040204020203" pitchFamily="34" charset="0"/>
                </a:rPr>
                <a:t>RESTFUL API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 flipH="1" flipV="1">
              <a:off x="6683411" y="1030770"/>
              <a:ext cx="1" cy="455499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9" name="TextBox 138"/>
          <p:cNvSpPr txBox="1"/>
          <p:nvPr/>
        </p:nvSpPr>
        <p:spPr>
          <a:xfrm>
            <a:off x="4143865" y="5295266"/>
            <a:ext cx="91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MQTT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875181" y="5495578"/>
            <a:ext cx="664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IIoT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093066" y="5502058"/>
            <a:ext cx="664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IIoT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6" y="3038404"/>
            <a:ext cx="409558" cy="47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8" y="3556223"/>
            <a:ext cx="377334" cy="42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5" y="4025856"/>
            <a:ext cx="391701" cy="36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0" y="4433689"/>
            <a:ext cx="436730" cy="4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6" y="5302363"/>
            <a:ext cx="448698" cy="43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1" y="1791735"/>
            <a:ext cx="496528" cy="18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3" y="2076540"/>
            <a:ext cx="387425" cy="43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0" y="2558111"/>
            <a:ext cx="288550" cy="43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3" y="4890246"/>
            <a:ext cx="438565" cy="36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191881" y="1257101"/>
            <a:ext cx="1064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ASSETS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2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4" b="56659"/>
          <a:stretch/>
        </p:blipFill>
        <p:spPr>
          <a:xfrm>
            <a:off x="1691834" y="2010019"/>
            <a:ext cx="362538" cy="325991"/>
          </a:xfrm>
          <a:prstGeom prst="rect">
            <a:avLst/>
          </a:prstGeom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25" y="2571081"/>
            <a:ext cx="366756" cy="33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18" y="3136233"/>
            <a:ext cx="402170" cy="46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96" y="3832618"/>
            <a:ext cx="357814" cy="51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86" y="4463453"/>
            <a:ext cx="312274" cy="50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94" y="5224345"/>
            <a:ext cx="328818" cy="34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20" y="2688615"/>
            <a:ext cx="6191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20" y="1983554"/>
            <a:ext cx="466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0" y="3414631"/>
            <a:ext cx="654884" cy="6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82" y="4161837"/>
            <a:ext cx="838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76" y="5089783"/>
            <a:ext cx="533812" cy="4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oup 90"/>
          <p:cNvGrpSpPr/>
          <p:nvPr/>
        </p:nvGrpSpPr>
        <p:grpSpPr>
          <a:xfrm>
            <a:off x="5185574" y="1384101"/>
            <a:ext cx="253916" cy="4117332"/>
            <a:chOff x="6578362" y="1030770"/>
            <a:chExt cx="253916" cy="4117332"/>
          </a:xfrm>
        </p:grpSpPr>
        <p:cxnSp>
          <p:nvCxnSpPr>
            <p:cNvPr id="92" name="Straight Connector 91"/>
            <p:cNvCxnSpPr/>
            <p:nvPr/>
          </p:nvCxnSpPr>
          <p:spPr>
            <a:xfrm flipH="1">
              <a:off x="6699602" y="2674549"/>
              <a:ext cx="5445" cy="2473553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 rot="16200000">
              <a:off x="6150048" y="1911693"/>
              <a:ext cx="111054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3"/>
                  </a:solidFill>
                  <a:latin typeface="Segoe UI" panose="020B0502040204020203" pitchFamily="34" charset="0"/>
                  <a:ea typeface="Teko Light" charset="0"/>
                  <a:cs typeface="Segoe UI" panose="020B0502040204020203" pitchFamily="34" charset="0"/>
                </a:rPr>
                <a:t>DATA COLLECT</a:t>
              </a:r>
            </a:p>
          </p:txBody>
        </p:sp>
        <p:cxnSp>
          <p:nvCxnSpPr>
            <p:cNvPr id="94" name="Straight Connector 93"/>
            <p:cNvCxnSpPr/>
            <p:nvPr/>
          </p:nvCxnSpPr>
          <p:spPr>
            <a:xfrm flipH="1" flipV="1">
              <a:off x="6683411" y="1030770"/>
              <a:ext cx="1" cy="455499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728884" y="1384101"/>
            <a:ext cx="253916" cy="4117332"/>
            <a:chOff x="6578362" y="1030770"/>
            <a:chExt cx="253916" cy="4117332"/>
          </a:xfrm>
        </p:grpSpPr>
        <p:cxnSp>
          <p:nvCxnSpPr>
            <p:cNvPr id="100" name="Straight Connector 99"/>
            <p:cNvCxnSpPr/>
            <p:nvPr/>
          </p:nvCxnSpPr>
          <p:spPr>
            <a:xfrm flipH="1">
              <a:off x="6699602" y="2674549"/>
              <a:ext cx="5445" cy="2473553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 rot="16200000">
              <a:off x="6150048" y="1911693"/>
              <a:ext cx="111054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3"/>
                  </a:solidFill>
                  <a:latin typeface="Segoe UI" panose="020B0502040204020203" pitchFamily="34" charset="0"/>
                  <a:ea typeface="Teko Light" charset="0"/>
                  <a:cs typeface="Segoe UI" panose="020B0502040204020203" pitchFamily="34" charset="0"/>
                </a:rPr>
                <a:t>A/D CONVERT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H="1" flipV="1">
              <a:off x="6683411" y="1030770"/>
              <a:ext cx="1" cy="455499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3" name="TextBox 102"/>
          <p:cNvSpPr txBox="1"/>
          <p:nvPr/>
        </p:nvSpPr>
        <p:spPr>
          <a:xfrm>
            <a:off x="2586954" y="1257101"/>
            <a:ext cx="1306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DIGITAL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2526525" y="1384101"/>
            <a:ext cx="253916" cy="4117332"/>
            <a:chOff x="6578362" y="1030770"/>
            <a:chExt cx="253916" cy="4117332"/>
          </a:xfrm>
        </p:grpSpPr>
        <p:cxnSp>
          <p:nvCxnSpPr>
            <p:cNvPr id="108" name="Straight Connector 107"/>
            <p:cNvCxnSpPr/>
            <p:nvPr/>
          </p:nvCxnSpPr>
          <p:spPr>
            <a:xfrm flipH="1">
              <a:off x="6699602" y="2674549"/>
              <a:ext cx="5445" cy="2473553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 rot="16200000">
              <a:off x="6150048" y="1911693"/>
              <a:ext cx="111054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3"/>
                  </a:solidFill>
                  <a:latin typeface="Segoe UI" panose="020B0502040204020203" pitchFamily="34" charset="0"/>
                  <a:ea typeface="Teko Light" charset="0"/>
                  <a:cs typeface="Segoe UI" panose="020B0502040204020203" pitchFamily="34" charset="0"/>
                </a:rPr>
                <a:t>INSTRUMENTS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 flipV="1">
              <a:off x="6683411" y="1030770"/>
              <a:ext cx="1" cy="455499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1055315" y="1384101"/>
            <a:ext cx="253916" cy="4117332"/>
            <a:chOff x="6578362" y="1030770"/>
            <a:chExt cx="253916" cy="4117332"/>
          </a:xfrm>
        </p:grpSpPr>
        <p:cxnSp>
          <p:nvCxnSpPr>
            <p:cNvPr id="128" name="Straight Connector 127"/>
            <p:cNvCxnSpPr/>
            <p:nvPr/>
          </p:nvCxnSpPr>
          <p:spPr>
            <a:xfrm flipH="1">
              <a:off x="6699602" y="2674549"/>
              <a:ext cx="5445" cy="2473553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 rot="16200000">
              <a:off x="6150048" y="1911693"/>
              <a:ext cx="111054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3"/>
                  </a:solidFill>
                  <a:latin typeface="Segoe UI" panose="020B0502040204020203" pitchFamily="34" charset="0"/>
                  <a:ea typeface="Teko Light" charset="0"/>
                  <a:cs typeface="Segoe UI" panose="020B0502040204020203" pitchFamily="34" charset="0"/>
                </a:rPr>
                <a:t>ASSETS</a:t>
              </a:r>
            </a:p>
          </p:txBody>
        </p:sp>
        <p:cxnSp>
          <p:nvCxnSpPr>
            <p:cNvPr id="130" name="Straight Connector 129"/>
            <p:cNvCxnSpPr/>
            <p:nvPr/>
          </p:nvCxnSpPr>
          <p:spPr>
            <a:xfrm flipH="1" flipV="1">
              <a:off x="6683411" y="1030770"/>
              <a:ext cx="1" cy="455499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1" name="TextBox 130"/>
          <p:cNvSpPr txBox="1"/>
          <p:nvPr/>
        </p:nvSpPr>
        <p:spPr>
          <a:xfrm>
            <a:off x="1127546" y="1257101"/>
            <a:ext cx="1526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INSTRUMENTS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465696" y="2312794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Titillium" charset="0"/>
                <a:ea typeface="Titillium" charset="0"/>
                <a:cs typeface="Titillium" charset="0"/>
              </a:rPr>
              <a:t>Digital Signal</a:t>
            </a:r>
            <a:endParaRPr lang="en-US" sz="800" dirty="0"/>
          </a:p>
        </p:txBody>
      </p:sp>
      <p:sp>
        <p:nvSpPr>
          <p:cNvPr id="133" name="TextBox 132"/>
          <p:cNvSpPr txBox="1"/>
          <p:nvPr/>
        </p:nvSpPr>
        <p:spPr>
          <a:xfrm>
            <a:off x="1465696" y="2876175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Titillium" charset="0"/>
                <a:ea typeface="Titillium" charset="0"/>
                <a:cs typeface="Titillium" charset="0"/>
              </a:rPr>
              <a:t>Analog Signal</a:t>
            </a:r>
            <a:endParaRPr lang="en-US" sz="8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465696" y="3576396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Titillium" charset="0"/>
                <a:ea typeface="Titillium" charset="0"/>
                <a:cs typeface="Titillium" charset="0"/>
              </a:rPr>
              <a:t>Pressure</a:t>
            </a:r>
            <a:endParaRPr lang="en-US" sz="800" dirty="0"/>
          </a:p>
        </p:txBody>
      </p:sp>
      <p:sp>
        <p:nvSpPr>
          <p:cNvPr id="136" name="TextBox 135"/>
          <p:cNvSpPr txBox="1"/>
          <p:nvPr/>
        </p:nvSpPr>
        <p:spPr>
          <a:xfrm>
            <a:off x="1465696" y="4301497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Titillium" charset="0"/>
                <a:ea typeface="Titillium" charset="0"/>
                <a:cs typeface="Titillium" charset="0"/>
              </a:rPr>
              <a:t>Power</a:t>
            </a:r>
            <a:endParaRPr lang="en-US" sz="800" dirty="0"/>
          </a:p>
        </p:txBody>
      </p:sp>
      <p:sp>
        <p:nvSpPr>
          <p:cNvPr id="143" name="TextBox 142"/>
          <p:cNvSpPr txBox="1"/>
          <p:nvPr/>
        </p:nvSpPr>
        <p:spPr>
          <a:xfrm>
            <a:off x="1471916" y="4930160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Titillium" charset="0"/>
                <a:ea typeface="Titillium" charset="0"/>
                <a:cs typeface="Titillium" charset="0"/>
              </a:rPr>
              <a:t>Temperature</a:t>
            </a:r>
            <a:endParaRPr lang="en-US" sz="800" dirty="0"/>
          </a:p>
        </p:txBody>
      </p:sp>
      <p:sp>
        <p:nvSpPr>
          <p:cNvPr id="146" name="TextBox 145"/>
          <p:cNvSpPr txBox="1"/>
          <p:nvPr/>
        </p:nvSpPr>
        <p:spPr>
          <a:xfrm>
            <a:off x="1465696" y="5583697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Titillium" charset="0"/>
                <a:ea typeface="Titillium" charset="0"/>
                <a:cs typeface="Titillium" charset="0"/>
              </a:rPr>
              <a:t>Level</a:t>
            </a:r>
            <a:endParaRPr lang="en-US" sz="800" dirty="0"/>
          </a:p>
        </p:txBody>
      </p:sp>
      <p:sp>
        <p:nvSpPr>
          <p:cNvPr id="147" name="TextBox 146"/>
          <p:cNvSpPr txBox="1"/>
          <p:nvPr/>
        </p:nvSpPr>
        <p:spPr>
          <a:xfrm>
            <a:off x="2807997" y="2469842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Controllers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2806911" y="3198250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Titillium" charset="0"/>
                <a:ea typeface="Titillium" charset="0"/>
                <a:cs typeface="Titillium" charset="0"/>
              </a:rPr>
              <a:t>PLCs</a:t>
            </a:r>
            <a:endParaRPr lang="en-US" sz="800" dirty="0"/>
          </a:p>
        </p:txBody>
      </p:sp>
      <p:sp>
        <p:nvSpPr>
          <p:cNvPr id="149" name="TextBox 148"/>
          <p:cNvSpPr txBox="1"/>
          <p:nvPr/>
        </p:nvSpPr>
        <p:spPr>
          <a:xfrm>
            <a:off x="2815098" y="3959802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DCS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2789072" y="4805626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Titillium" charset="0"/>
              </a:rPr>
              <a:t>Workstations</a:t>
            </a:r>
            <a:endParaRPr lang="en-US" sz="800" dirty="0"/>
          </a:p>
        </p:txBody>
      </p:sp>
      <p:sp>
        <p:nvSpPr>
          <p:cNvPr id="151" name="TextBox 150"/>
          <p:cNvSpPr txBox="1"/>
          <p:nvPr/>
        </p:nvSpPr>
        <p:spPr>
          <a:xfrm>
            <a:off x="2801625" y="5539667"/>
            <a:ext cx="814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Titillium" charset="0"/>
                <a:ea typeface="Titillium" charset="0"/>
                <a:cs typeface="Titillium" charset="0"/>
              </a:rPr>
              <a:t>Wireless</a:t>
            </a:r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47" y="2671284"/>
            <a:ext cx="1133657" cy="250001"/>
          </a:xfrm>
          <a:prstGeom prst="rect">
            <a:avLst/>
          </a:prstGeom>
        </p:spPr>
      </p:pic>
      <p:sp>
        <p:nvSpPr>
          <p:cNvPr id="153" name="Rounded Rectangle 152"/>
          <p:cNvSpPr/>
          <p:nvPr/>
        </p:nvSpPr>
        <p:spPr>
          <a:xfrm>
            <a:off x="9219391" y="4743750"/>
            <a:ext cx="881653" cy="8015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4" name="Content Placeholder 2"/>
          <p:cNvSpPr txBox="1">
            <a:spLocks/>
          </p:cNvSpPr>
          <p:nvPr/>
        </p:nvSpPr>
        <p:spPr>
          <a:xfrm>
            <a:off x="9149910" y="4630028"/>
            <a:ext cx="1023139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Environmental Monitoring</a:t>
            </a:r>
          </a:p>
        </p:txBody>
      </p:sp>
      <p:pic>
        <p:nvPicPr>
          <p:cNvPr id="155" name="Picture 154"/>
          <p:cNvPicPr>
            <a:picLocks noChangeAspect="1"/>
          </p:cNvPicPr>
          <p:nvPr/>
        </p:nvPicPr>
        <p:blipFill>
          <a:blip r:embed="rId3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245" y="3543113"/>
            <a:ext cx="1048901" cy="369750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3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16" y="4038826"/>
            <a:ext cx="1276267" cy="1250682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945149" y="4282792"/>
            <a:ext cx="638000" cy="605639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3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50" y="2923317"/>
            <a:ext cx="729598" cy="410399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38">
            <a:grayscl/>
          </a:blip>
          <a:stretch>
            <a:fillRect/>
          </a:stretch>
        </p:blipFill>
        <p:spPr>
          <a:xfrm>
            <a:off x="5950923" y="3504025"/>
            <a:ext cx="626452" cy="396278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39">
            <a:grayscl/>
          </a:blip>
          <a:stretch>
            <a:fillRect/>
          </a:stretch>
        </p:blipFill>
        <p:spPr>
          <a:xfrm>
            <a:off x="5857326" y="1809373"/>
            <a:ext cx="813647" cy="254878"/>
          </a:xfrm>
          <a:prstGeom prst="rect">
            <a:avLst/>
          </a:prstGeom>
        </p:spPr>
      </p:pic>
      <p:pic>
        <p:nvPicPr>
          <p:cNvPr id="159" name="Picture 2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865" y="2223493"/>
            <a:ext cx="1216566" cy="2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3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60" y="2513602"/>
            <a:ext cx="728286" cy="28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19952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6576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5821" y="452166"/>
            <a:ext cx="78007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Be</a:t>
            </a:r>
            <a:r>
              <a:rPr lang="en-US" sz="28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 Connected</a:t>
            </a:r>
          </a:p>
          <a:p>
            <a:pPr lvl="1"/>
            <a:endParaRPr lang="en-US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High Connectivity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Windows and Linux platforms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Single connector supports simultaneous multi-server connections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u="sng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Embedded</a:t>
            </a: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 hardware solutions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Edge Based Analytics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Distributed load balancing on edge devices.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OPC Certification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Optimize networking and storage to support scalability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Secure data transport using AMQPs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AMQPs (</a:t>
            </a:r>
            <a:r>
              <a:rPr lang="en-US" u="sng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A</a:t>
            </a: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dvanced </a:t>
            </a:r>
            <a:r>
              <a:rPr lang="en-US" u="sng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M</a:t>
            </a: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essage </a:t>
            </a:r>
            <a:r>
              <a:rPr lang="en-US" u="sng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Q</a:t>
            </a: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ueuing </a:t>
            </a:r>
            <a:r>
              <a:rPr lang="en-US" u="sng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P</a:t>
            </a: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rotocol </a:t>
            </a:r>
            <a:r>
              <a:rPr lang="en-US" sz="1400" i="1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Secure</a:t>
            </a: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Advanced compression algorithms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Token based connection security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Redundancy on collectors and disconnected data collection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Continuous integrity monitoring with notifications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Advanced triggers with dynamic and complex logic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Centralized management console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Integration layer (RESTful API)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477" y="-369452"/>
            <a:ext cx="5387473" cy="41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4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67413" y="1336882"/>
            <a:ext cx="1475218" cy="4164588"/>
            <a:chOff x="8699822" y="1463982"/>
            <a:chExt cx="1157530" cy="3558820"/>
          </a:xfrm>
        </p:grpSpPr>
        <p:sp>
          <p:nvSpPr>
            <p:cNvPr id="8" name="Can 7"/>
            <p:cNvSpPr/>
            <p:nvPr/>
          </p:nvSpPr>
          <p:spPr>
            <a:xfrm>
              <a:off x="8721914" y="4190346"/>
              <a:ext cx="1135438" cy="832456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Can 99"/>
            <p:cNvSpPr/>
            <p:nvPr/>
          </p:nvSpPr>
          <p:spPr>
            <a:xfrm>
              <a:off x="8709355" y="3281558"/>
              <a:ext cx="1135438" cy="832456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Can 100"/>
            <p:cNvSpPr/>
            <p:nvPr/>
          </p:nvSpPr>
          <p:spPr>
            <a:xfrm>
              <a:off x="8712381" y="2372770"/>
              <a:ext cx="1135438" cy="832456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Can 101"/>
            <p:cNvSpPr/>
            <p:nvPr/>
          </p:nvSpPr>
          <p:spPr>
            <a:xfrm>
              <a:off x="8699822" y="1463982"/>
              <a:ext cx="1135438" cy="832456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894"/>
          <a:stretch/>
        </p:blipFill>
        <p:spPr>
          <a:xfrm>
            <a:off x="9105154" y="1517410"/>
            <a:ext cx="406130" cy="273870"/>
          </a:xfrm>
          <a:prstGeom prst="rect">
            <a:avLst/>
          </a:prstGeom>
        </p:spPr>
      </p:pic>
      <p:cxnSp>
        <p:nvCxnSpPr>
          <p:cNvPr id="64" name="Straight Arrow Connector 63"/>
          <p:cNvCxnSpPr/>
          <p:nvPr/>
        </p:nvCxnSpPr>
        <p:spPr>
          <a:xfrm flipV="1">
            <a:off x="3072539" y="3587178"/>
            <a:ext cx="1227953" cy="70094"/>
          </a:xfrm>
          <a:prstGeom prst="straightConnector1">
            <a:avLst/>
          </a:prstGeom>
          <a:ln w="1270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3234852" y="3974650"/>
            <a:ext cx="1188862" cy="563778"/>
          </a:xfrm>
          <a:prstGeom prst="straightConnector1">
            <a:avLst/>
          </a:prstGeom>
          <a:ln w="1270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142869" y="2994499"/>
            <a:ext cx="1213689" cy="102897"/>
          </a:xfrm>
          <a:prstGeom prst="straightConnector1">
            <a:avLst/>
          </a:prstGeom>
          <a:ln w="1270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3288962" y="2121807"/>
            <a:ext cx="1203126" cy="647640"/>
          </a:xfrm>
          <a:prstGeom prst="straightConnector1">
            <a:avLst/>
          </a:prstGeom>
          <a:ln w="1270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685" y="3652788"/>
            <a:ext cx="979866" cy="36024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797" y="4587644"/>
            <a:ext cx="367863" cy="36786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837" y="1991599"/>
            <a:ext cx="1023541" cy="32685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511"/>
          <a:stretch/>
        </p:blipFill>
        <p:spPr>
          <a:xfrm>
            <a:off x="1952717" y="1512035"/>
            <a:ext cx="968117" cy="342161"/>
          </a:xfrm>
          <a:prstGeom prst="rect">
            <a:avLst/>
          </a:prstGeom>
        </p:spPr>
      </p:pic>
      <p:sp>
        <p:nvSpPr>
          <p:cNvPr id="88" name="Content Placeholder 2"/>
          <p:cNvSpPr txBox="1">
            <a:spLocks/>
          </p:cNvSpPr>
          <p:nvPr/>
        </p:nvSpPr>
        <p:spPr>
          <a:xfrm>
            <a:off x="1885040" y="4128454"/>
            <a:ext cx="1096841" cy="280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Flat File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788" y="2890514"/>
            <a:ext cx="1041974" cy="651234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980263" y="5068894"/>
            <a:ext cx="944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MQTT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7059016" y="3657272"/>
            <a:ext cx="932494" cy="89855"/>
          </a:xfrm>
          <a:prstGeom prst="straightConnector1">
            <a:avLst/>
          </a:prstGeom>
          <a:ln w="1270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6802648" y="2199044"/>
            <a:ext cx="1188862" cy="476108"/>
          </a:xfrm>
          <a:prstGeom prst="straightConnector1">
            <a:avLst/>
          </a:prstGeom>
          <a:ln w="1270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7012882" y="2991683"/>
            <a:ext cx="1052154" cy="105713"/>
          </a:xfrm>
          <a:prstGeom prst="straightConnector1">
            <a:avLst/>
          </a:prstGeom>
          <a:ln w="1270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6891286" y="4120464"/>
            <a:ext cx="1100224" cy="355627"/>
          </a:xfrm>
          <a:prstGeom prst="straightConnector1">
            <a:avLst/>
          </a:prstGeom>
          <a:ln w="1270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997" y="2607414"/>
            <a:ext cx="1041974" cy="651234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587" y="1614173"/>
            <a:ext cx="1041974" cy="651234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9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050" y="4927416"/>
            <a:ext cx="1358426" cy="312494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894"/>
          <a:stretch/>
        </p:blipFill>
        <p:spPr>
          <a:xfrm>
            <a:off x="9105154" y="4596479"/>
            <a:ext cx="406130" cy="2738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38906" y="2675152"/>
            <a:ext cx="875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OMF</a:t>
            </a:r>
            <a:endParaRPr lang="en-US" sz="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012882" y="3188873"/>
            <a:ext cx="875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WEB API</a:t>
            </a:r>
            <a:endParaRPr lang="en-US" sz="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975894" y="3784638"/>
            <a:ext cx="875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Secure Socket</a:t>
            </a:r>
            <a:endParaRPr lang="en-US" sz="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735973" y="4287784"/>
            <a:ext cx="587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AMQPs</a:t>
            </a:r>
          </a:p>
          <a:p>
            <a:r>
              <a:rPr lang="en-US" sz="8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HTTPs</a:t>
            </a:r>
            <a:endParaRPr lang="en-US" sz="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3997" y="3691887"/>
            <a:ext cx="119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DATABASE</a:t>
            </a:r>
            <a:br>
              <a:rPr lang="en-US" sz="1200" dirty="0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</a:b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(ON-SITE)</a:t>
            </a:r>
          </a:p>
          <a:p>
            <a:pPr algn="ctr"/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0" y="2597537"/>
            <a:ext cx="1247023" cy="27500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614642" y="4686183"/>
            <a:ext cx="2186615" cy="1145111"/>
            <a:chOff x="5950756" y="4766795"/>
            <a:chExt cx="2186615" cy="114511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9511"/>
            <a:stretch/>
          </p:blipFill>
          <p:spPr>
            <a:xfrm>
              <a:off x="7169254" y="5569745"/>
              <a:ext cx="968117" cy="342161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6666457" y="4766795"/>
              <a:ext cx="796458" cy="690048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round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950756" y="5511796"/>
              <a:ext cx="9448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3"/>
                  </a:solidFill>
                  <a:latin typeface="Segoe UI" panose="020B0502040204020203" pitchFamily="34" charset="0"/>
                  <a:ea typeface="Teko Light" charset="0"/>
                  <a:cs typeface="Segoe UI" panose="020B0502040204020203" pitchFamily="34" charset="0"/>
                </a:rPr>
                <a:t>MQTT</a:t>
              </a:r>
            </a:p>
          </p:txBody>
        </p:sp>
        <p:cxnSp>
          <p:nvCxnSpPr>
            <p:cNvPr id="44" name="Straight Arrow Connector 43"/>
            <p:cNvCxnSpPr>
              <a:endCxn id="43" idx="0"/>
            </p:cNvCxnSpPr>
            <p:nvPr/>
          </p:nvCxnSpPr>
          <p:spPr>
            <a:xfrm>
              <a:off x="6264304" y="4903655"/>
              <a:ext cx="158885" cy="608141"/>
            </a:xfrm>
            <a:prstGeom prst="straightConnector1">
              <a:avLst/>
            </a:prstGeom>
            <a:ln w="127000" cap="rnd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5143827" y="4039393"/>
            <a:ext cx="1102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itillium" charset="0"/>
                <a:ea typeface="Titillium" charset="0"/>
                <a:cs typeface="Titillium" charset="0"/>
              </a:rPr>
              <a:t>Edge Device</a:t>
            </a:r>
          </a:p>
        </p:txBody>
      </p:sp>
      <p:sp>
        <p:nvSpPr>
          <p:cNvPr id="52" name="Oval 51"/>
          <p:cNvSpPr/>
          <p:nvPr/>
        </p:nvSpPr>
        <p:spPr>
          <a:xfrm>
            <a:off x="4354946" y="2165107"/>
            <a:ext cx="2657936" cy="2657936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1572" y="3702751"/>
            <a:ext cx="1786558" cy="603779"/>
          </a:xfrm>
          <a:prstGeom prst="rect">
            <a:avLst/>
          </a:prstGeom>
        </p:spPr>
      </p:pic>
      <p:pic>
        <p:nvPicPr>
          <p:cNvPr id="47" name="Picture 2" descr="image00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390" y="1972404"/>
            <a:ext cx="951412" cy="140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6572" y="2529986"/>
            <a:ext cx="1424317" cy="135207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617597" y="1193306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t>Cipher Connect</a:t>
            </a:r>
          </a:p>
        </p:txBody>
      </p:sp>
    </p:spTree>
    <p:extLst>
      <p:ext uri="{BB962C8B-B14F-4D97-AF65-F5344CB8AC3E}">
        <p14:creationId xmlns:p14="http://schemas.microsoft.com/office/powerpoint/2010/main" val="2555372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521" y="5860850"/>
            <a:ext cx="2396164" cy="1198082"/>
          </a:xfrm>
          <a:prstGeom prst="rect">
            <a:avLst/>
          </a:prstGeom>
        </p:spPr>
      </p:pic>
      <p:pic>
        <p:nvPicPr>
          <p:cNvPr id="2050" name="Picture 2" descr="https://pbs.twimg.com/media/CRyu7I-WsAAx1m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77014"/>
            <a:ext cx="2399856" cy="218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199" y="4184776"/>
            <a:ext cx="2738179" cy="147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www.mouser.com/images/microsites/wzzard_design_dev_kit_ds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278" y="1673580"/>
            <a:ext cx="2692022" cy="20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3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5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7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352001"/>
            <a:ext cx="3590607" cy="13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i.dell.com/sites/imagecontent/corporate/press-releases/en/PublishingImages/Dell_IoT_BoxPC_3000_05000f_b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700" y="1669433"/>
            <a:ext cx="2247723" cy="224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02" y="2053389"/>
            <a:ext cx="2558352" cy="147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92" y="3917157"/>
            <a:ext cx="1727565" cy="193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D570-B2B8-4BD2-BD0E-406E523D4962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42729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521" y="5860850"/>
            <a:ext cx="2396164" cy="1198082"/>
          </a:xfrm>
          <a:prstGeom prst="rect">
            <a:avLst/>
          </a:prstGeom>
        </p:spPr>
      </p:pic>
      <p:pic>
        <p:nvPicPr>
          <p:cNvPr id="2050" name="Picture 2" descr="https://pbs.twimg.com/media/CRyu7I-WsAAx1m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94" y="1443855"/>
            <a:ext cx="2352141" cy="21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3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5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7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D570-B2B8-4BD2-BD0E-406E523D4962}" type="slidenum">
              <a:rPr lang="en-US" smtClean="0"/>
              <a:t>25</a:t>
            </a:fld>
            <a:endParaRPr lang="en-US" dirty="0"/>
          </a:p>
        </p:txBody>
      </p:sp>
      <p:pic>
        <p:nvPicPr>
          <p:cNvPr id="20" name="Picture 2" descr="http://i.dell.com/sites/imagecontent/corporate/press-releases/en/PublishingImages/Dell_IoT_BoxPC_3000_05000f_b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92" y="3379790"/>
            <a:ext cx="2893182" cy="28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Image result for dell latitude rugged table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dell latitude rugged tab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46" y="3544918"/>
            <a:ext cx="3308721" cy="22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  <p:pic>
        <p:nvPicPr>
          <p:cNvPr id="1026" name="Picture 2" descr="Image result for dell embedded pc 5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92933"/>
            <a:ext cx="4831633" cy="289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1572" y="3702751"/>
            <a:ext cx="1786558" cy="6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9228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an 99"/>
          <p:cNvSpPr/>
          <p:nvPr/>
        </p:nvSpPr>
        <p:spPr>
          <a:xfrm>
            <a:off x="9196022" y="3195119"/>
            <a:ext cx="1447063" cy="1288747"/>
          </a:xfrm>
          <a:prstGeom prst="can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4157133" y="2075001"/>
            <a:ext cx="1121159" cy="243161"/>
          </a:xfrm>
          <a:prstGeom prst="straightConnector1">
            <a:avLst/>
          </a:prstGeom>
          <a:ln w="63500" cap="rnd">
            <a:solidFill>
              <a:srgbClr val="002060"/>
            </a:solidFill>
            <a:round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294" y="2383483"/>
            <a:ext cx="1023541" cy="32685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511"/>
          <a:stretch/>
        </p:blipFill>
        <p:spPr>
          <a:xfrm>
            <a:off x="2979006" y="1903921"/>
            <a:ext cx="968117" cy="34216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852" y="3392708"/>
            <a:ext cx="1041974" cy="651234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886973" y="4529667"/>
            <a:ext cx="944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MQTT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8374626" y="3778436"/>
            <a:ext cx="742950" cy="0"/>
          </a:xfrm>
          <a:prstGeom prst="straightConnector1">
            <a:avLst/>
          </a:prstGeom>
          <a:ln w="1270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330454" y="3208832"/>
            <a:ext cx="1197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Destination(s)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03" y="3094664"/>
            <a:ext cx="1247023" cy="275001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 flipV="1">
            <a:off x="4157133" y="2470562"/>
            <a:ext cx="1121159" cy="76348"/>
          </a:xfrm>
          <a:prstGeom prst="straightConnector1">
            <a:avLst/>
          </a:prstGeom>
          <a:ln w="63500" cap="rnd">
            <a:solidFill>
              <a:srgbClr val="002060"/>
            </a:solidFill>
            <a:round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831838" y="3248166"/>
            <a:ext cx="1121159" cy="243161"/>
          </a:xfrm>
          <a:prstGeom prst="straightConnector1">
            <a:avLst/>
          </a:prstGeom>
          <a:ln w="635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31838" y="3643727"/>
            <a:ext cx="1121159" cy="76348"/>
          </a:xfrm>
          <a:prstGeom prst="straightConnector1">
            <a:avLst/>
          </a:prstGeom>
          <a:ln w="635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511"/>
          <a:stretch/>
        </p:blipFill>
        <p:spPr>
          <a:xfrm>
            <a:off x="1863721" y="5037646"/>
            <a:ext cx="968117" cy="34216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511"/>
          <a:stretch/>
        </p:blipFill>
        <p:spPr>
          <a:xfrm>
            <a:off x="7484958" y="2619153"/>
            <a:ext cx="968117" cy="342161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>
            <a:off x="7969017" y="2978815"/>
            <a:ext cx="0" cy="379162"/>
          </a:xfrm>
          <a:prstGeom prst="straightConnector1">
            <a:avLst/>
          </a:prstGeom>
          <a:ln w="63500" cap="rnd">
            <a:solidFill>
              <a:srgbClr val="002060"/>
            </a:solidFill>
            <a:round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905574" y="4736817"/>
            <a:ext cx="1121159" cy="243161"/>
          </a:xfrm>
          <a:prstGeom prst="straightConnector1">
            <a:avLst/>
          </a:prstGeom>
          <a:ln w="635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905574" y="5132378"/>
            <a:ext cx="1121159" cy="76348"/>
          </a:xfrm>
          <a:prstGeom prst="straightConnector1">
            <a:avLst/>
          </a:prstGeom>
          <a:ln w="63500" cap="rnd">
            <a:solidFill>
              <a:srgbClr val="002060"/>
            </a:solidFill>
            <a:round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6070037" y="2470562"/>
            <a:ext cx="1481259" cy="1050827"/>
          </a:xfrm>
          <a:prstGeom prst="straightConnector1">
            <a:avLst/>
          </a:prstGeom>
          <a:ln w="63500" cap="rnd">
            <a:solidFill>
              <a:srgbClr val="00B050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717712" y="3643727"/>
            <a:ext cx="2856814" cy="134709"/>
          </a:xfrm>
          <a:prstGeom prst="straightConnector1">
            <a:avLst/>
          </a:prstGeom>
          <a:ln w="63500" cap="rnd">
            <a:solidFill>
              <a:srgbClr val="00B050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4862853" y="3987754"/>
            <a:ext cx="2711673" cy="992224"/>
          </a:xfrm>
          <a:prstGeom prst="straightConnector1">
            <a:avLst/>
          </a:prstGeom>
          <a:ln w="63500" cap="rnd">
            <a:solidFill>
              <a:srgbClr val="00B050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292" y="2738709"/>
            <a:ext cx="693368" cy="11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60" y="3764747"/>
            <a:ext cx="693368" cy="11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769" y="5364586"/>
            <a:ext cx="693368" cy="11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807" y="4089818"/>
            <a:ext cx="693368" cy="11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641" y="3937138"/>
            <a:ext cx="693368" cy="11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98" y="3599136"/>
            <a:ext cx="805998" cy="78984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8095067" y="3409197"/>
            <a:ext cx="1197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4G/LTE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29011" y="4504267"/>
            <a:ext cx="944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MQTT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77229" y="3759038"/>
            <a:ext cx="944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MQTT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951927" y="3012114"/>
            <a:ext cx="944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MQTT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9363" y="6657952"/>
            <a:ext cx="2244876" cy="18103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469363" y="4484612"/>
            <a:ext cx="944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MQTT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9905253" y="4879258"/>
            <a:ext cx="300279" cy="101038"/>
          </a:xfrm>
          <a:prstGeom prst="straightConnector1">
            <a:avLst/>
          </a:prstGeom>
          <a:ln w="635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9628550" y="4879258"/>
            <a:ext cx="300279" cy="101038"/>
          </a:xfrm>
          <a:prstGeom prst="straightConnector1">
            <a:avLst/>
          </a:prstGeom>
          <a:ln w="635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9351848" y="4879258"/>
            <a:ext cx="300279" cy="101038"/>
          </a:xfrm>
          <a:prstGeom prst="straightConnector1">
            <a:avLst/>
          </a:prstGeom>
          <a:ln w="635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0181956" y="4879258"/>
            <a:ext cx="300279" cy="101038"/>
          </a:xfrm>
          <a:prstGeom prst="straightConnector1">
            <a:avLst/>
          </a:prstGeom>
          <a:ln w="635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0458658" y="4879258"/>
            <a:ext cx="300279" cy="101038"/>
          </a:xfrm>
          <a:prstGeom prst="straightConnector1">
            <a:avLst/>
          </a:prstGeom>
          <a:ln w="63500" cap="rnd">
            <a:solidFill>
              <a:schemeClr val="accent1"/>
            </a:solidFill>
            <a:round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1329" y="2058274"/>
            <a:ext cx="597921" cy="56759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8240" y="3120954"/>
            <a:ext cx="597921" cy="56759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8099" y="4796993"/>
            <a:ext cx="597921" cy="56759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5222" y="3427284"/>
            <a:ext cx="597921" cy="567593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4814765" y="1193306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t>Cipher Mesh</a:t>
            </a:r>
          </a:p>
        </p:txBody>
      </p:sp>
    </p:spTree>
    <p:extLst>
      <p:ext uri="{BB962C8B-B14F-4D97-AF65-F5344CB8AC3E}">
        <p14:creationId xmlns:p14="http://schemas.microsoft.com/office/powerpoint/2010/main" val="160815042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521" y="5860850"/>
            <a:ext cx="2396164" cy="1198082"/>
          </a:xfrm>
          <a:prstGeom prst="rect">
            <a:avLst/>
          </a:prstGeom>
        </p:spPr>
      </p:pic>
      <p:pic>
        <p:nvPicPr>
          <p:cNvPr id="2055" name="Picture 7" descr="http://www.mouser.com/images/microsites/wzzard_design_dev_kit_ds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91" y="2016574"/>
            <a:ext cx="4857135" cy="36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3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5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7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D570-B2B8-4BD2-BD0E-406E523D4962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904165" y="1193306"/>
            <a:ext cx="3891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t>Cipher Wireless Sensors</a:t>
            </a:r>
          </a:p>
        </p:txBody>
      </p:sp>
    </p:spTree>
    <p:extLst>
      <p:ext uri="{BB962C8B-B14F-4D97-AF65-F5344CB8AC3E}">
        <p14:creationId xmlns:p14="http://schemas.microsoft.com/office/powerpoint/2010/main" val="58749429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521" y="5860850"/>
            <a:ext cx="2396164" cy="1198082"/>
          </a:xfrm>
          <a:prstGeom prst="rect">
            <a:avLst/>
          </a:prstGeom>
        </p:spPr>
      </p:pic>
      <p:sp>
        <p:nvSpPr>
          <p:cNvPr id="3" name="AutoShape 9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3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5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7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D570-B2B8-4BD2-BD0E-406E523D4962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7364361" y="6189504"/>
            <a:ext cx="4193551" cy="540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473" y="852968"/>
            <a:ext cx="8852252" cy="58685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04165" y="219913"/>
            <a:ext cx="3891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t>Cipher Wireless Sensors</a:t>
            </a:r>
          </a:p>
        </p:txBody>
      </p:sp>
    </p:spTree>
    <p:extLst>
      <p:ext uri="{BB962C8B-B14F-4D97-AF65-F5344CB8AC3E}">
        <p14:creationId xmlns:p14="http://schemas.microsoft.com/office/powerpoint/2010/main" val="93021489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521" y="5860850"/>
            <a:ext cx="2396164" cy="1198082"/>
          </a:xfrm>
          <a:prstGeom prst="rect">
            <a:avLst/>
          </a:prstGeom>
        </p:spPr>
      </p:pic>
      <p:sp>
        <p:nvSpPr>
          <p:cNvPr id="3" name="AutoShape 9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3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5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7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D570-B2B8-4BD2-BD0E-406E523D4962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658" y="1799449"/>
            <a:ext cx="7180684" cy="40614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81445" y="1193306"/>
            <a:ext cx="4336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t>Cipher Connect - Embedded</a:t>
            </a:r>
          </a:p>
        </p:txBody>
      </p:sp>
    </p:spTree>
    <p:extLst>
      <p:ext uri="{BB962C8B-B14F-4D97-AF65-F5344CB8AC3E}">
        <p14:creationId xmlns:p14="http://schemas.microsoft.com/office/powerpoint/2010/main" val="27790896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1347" y="1533382"/>
            <a:ext cx="890485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ABOUT RtTECH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99313" y="843148"/>
            <a:ext cx="5246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90082" y="2168116"/>
            <a:ext cx="10423294" cy="53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eaLnBrk="1" hangingPunct="1">
              <a:buNone/>
              <a:defRPr/>
            </a:pPr>
            <a:r>
              <a:rPr lang="en-CA" altLang="en-US" sz="2400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RtTech is a company formed in November 2011 as a spin-off of </a:t>
            </a:r>
            <a:r>
              <a:rPr lang="en-CA" altLang="en-US" sz="2400" b="1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ADM’s</a:t>
            </a:r>
            <a:r>
              <a:rPr lang="en-CA" altLang="en-US" sz="2400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Software division formed in 2002.</a:t>
            </a:r>
          </a:p>
          <a:p>
            <a:pPr marL="0" lvl="0" indent="0" eaLnBrk="1" hangingPunct="1">
              <a:buNone/>
              <a:defRPr/>
            </a:pPr>
            <a:endParaRPr lang="en-CA" altLang="en-US" sz="2400" kern="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0" indent="0">
              <a:buNone/>
              <a:defRPr/>
            </a:pPr>
            <a:r>
              <a:rPr lang="en-CA" sz="2400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Based in NB, Canada with offices in</a:t>
            </a:r>
            <a:r>
              <a:rPr lang="en-CA" sz="2400" b="1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UK, and Australia</a:t>
            </a:r>
          </a:p>
          <a:p>
            <a:pPr marL="0" lvl="0" indent="0">
              <a:buNone/>
              <a:defRPr/>
            </a:pPr>
            <a:endParaRPr lang="en-CA" sz="2400" kern="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0" indent="0">
              <a:buNone/>
              <a:defRPr/>
            </a:pPr>
            <a:r>
              <a:rPr lang="en-CA" sz="2400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Develops Industrial Apps to improve </a:t>
            </a:r>
            <a:r>
              <a:rPr lang="en-CA" sz="2400" b="1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asset availability</a:t>
            </a:r>
            <a:r>
              <a:rPr lang="en-CA" sz="2400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CA" sz="2400" b="1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utilization</a:t>
            </a:r>
            <a:r>
              <a:rPr lang="en-CA" sz="2400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br>
              <a:rPr lang="en-CA" sz="2400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CA" sz="2400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CA" sz="2400" b="1" kern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utilities consumption. </a:t>
            </a:r>
            <a:r>
              <a:rPr lang="en-CA" sz="2400" dirty="0">
                <a:solidFill>
                  <a:schemeClr val="bg1"/>
                </a:solidFill>
                <a:latin typeface="Segoe UI Light" panose="020B0502040204020203" pitchFamily="34" charset="0"/>
                <a:ea typeface="Titillium WebLight" charset="0"/>
                <a:cs typeface="Segoe UI Light" panose="020B0502040204020203" pitchFamily="34" charset="0"/>
              </a:rPr>
              <a:t>Apps present operational intelligence on performance and energy consumption of industrial assets. </a:t>
            </a:r>
          </a:p>
        </p:txBody>
      </p:sp>
    </p:spTree>
    <p:extLst>
      <p:ext uri="{BB962C8B-B14F-4D97-AF65-F5344CB8AC3E}">
        <p14:creationId xmlns:p14="http://schemas.microsoft.com/office/powerpoint/2010/main" val="348563285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521" y="5860850"/>
            <a:ext cx="2396164" cy="1198082"/>
          </a:xfrm>
          <a:prstGeom prst="rect">
            <a:avLst/>
          </a:prstGeom>
        </p:spPr>
      </p:pic>
      <p:sp>
        <p:nvSpPr>
          <p:cNvPr id="3" name="AutoShape 9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3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5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7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D570-B2B8-4BD2-BD0E-406E523D4962}" type="slidenum">
              <a:rPr lang="en-US" smtClean="0"/>
              <a:t>30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88" y="969680"/>
            <a:ext cx="9724257" cy="575179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385031" y="404118"/>
            <a:ext cx="445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t>Cipher Connect – Config Tool</a:t>
            </a:r>
          </a:p>
        </p:txBody>
      </p:sp>
    </p:spTree>
    <p:extLst>
      <p:ext uri="{BB962C8B-B14F-4D97-AF65-F5344CB8AC3E}">
        <p14:creationId xmlns:p14="http://schemas.microsoft.com/office/powerpoint/2010/main" val="368224996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88" y="969680"/>
            <a:ext cx="9724257" cy="5751795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521" y="5860850"/>
            <a:ext cx="2396164" cy="1198082"/>
          </a:xfrm>
          <a:prstGeom prst="rect">
            <a:avLst/>
          </a:prstGeom>
        </p:spPr>
      </p:pic>
      <p:sp>
        <p:nvSpPr>
          <p:cNvPr id="3" name="AutoShape 9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3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5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7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D570-B2B8-4BD2-BD0E-406E523D4962}" type="slidenum">
              <a:rPr lang="en-US" smtClean="0"/>
              <a:t>31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385031" y="404118"/>
            <a:ext cx="445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t>Cipher Connect – Config Tool</a:t>
            </a:r>
          </a:p>
        </p:txBody>
      </p:sp>
    </p:spTree>
    <p:extLst>
      <p:ext uri="{BB962C8B-B14F-4D97-AF65-F5344CB8AC3E}">
        <p14:creationId xmlns:p14="http://schemas.microsoft.com/office/powerpoint/2010/main" val="174782627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521" y="5860850"/>
            <a:ext cx="2396164" cy="1198082"/>
          </a:xfrm>
          <a:prstGeom prst="rect">
            <a:avLst/>
          </a:prstGeom>
        </p:spPr>
      </p:pic>
      <p:sp>
        <p:nvSpPr>
          <p:cNvPr id="3" name="AutoShape 9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3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5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7" descr="data:image/jpeg;base64,/9j/4AAQSkZJRgABAQAAAQABAAD/2wCEAAkGBxMSEhQUEhIVFhUVFRUUFBQUFxcVFBUVFBQWFxQVFBcYHSggGBwlHBQVITEhJSkrLi4uFx80ODMsNygtLisBCgoKDgwOFA8PGiwcHBwtLCwsLCwsLCwsLCwsLCwsLCwsLCwsLCwsLCwsLCwsLCwsLCwsLCwsLCwsLCwsKzcsK//AABEIAIQBfAMBIgACEQEDEQH/xAAcAAABBAMBAAAAAAAAAAAAAAAAAQIEBQMGBwj/xABSEAABAgMCBwwGCAMECAcAAAABAAIDBBESIQUGEzFBUZEUIlJTYWJxkpOh0dIHFlSBovAVIzJCY4Kx4TPBwggXc6MkQ1WUw9Pi8TQ1ZGVydLL/xAAXAQEBAQEAAAAAAAAAAAAAAAAAAQID/8QAIxEBAQEBAAIBBAIDAAAAAAAAAAEREgJRIQMUMWFBYgQiof/aAAwDAQACEQMRAD8A7ihCEAhCEFdh7DUGTgmNHdZYCBcKuc45mtAzlcvw56Y3mrZSAG8+MbTuo00HWKh+m7GAPmGSrXb2CLb/APFeLh7mU665g6Is2rIv8J43Tsd1Yk1FPI15hsHQxlB3KE3DEcZo8b3RH+KqcsNYQInKit6xd9JE7KkB0Qx4elkYlx/LEO+B6ajkXQZL0wSTh9ZDjw3aRZa8e4h1TsC4LlOVOEREegx6WMHcKN2Z8Vlg+lHB7sz4vZOXnkRFIk5qw5rhQkEGhzFWD0H/AHlYP4cTsn+CX+8nB/GRL831UTwXCThhxMQ70ZT7V2bkbqUiSwwA+CYgFiFoaLz01zqo7mPSBJEVtRaa8jE8Evr/ACXCidjE8q4vMYyl7SyxRpqLrjS0SOg3rKzD7d44sdaY2yB909KDsox9kuHE7GL5UjMf5A5orz0QY3kXGZTGEw60YDV1rfE56Zs2a9SZLGWzc+GKXXtqDQAjN70HXjj9I8Y/sY3kWP8AvEwdx57KL5VymFhmGxhayriS477nClCtdMLnN7/BB3oekLB3tB7KL5E9uP2DzmjnsovkXBRA57dp8Fs2LGGGwHFsUw3sMMwxeRZDnVJubvsyDrETHiRaaOjFpGcOhRgR01YnQ8dJEgkR7heTk4tAM1SbNy0eLjVLONYhZEJFTnH1gFGvzcGgpyJIGNsqwNYALGTEN4qaOANQa0uob/erg3g47SHtLeq/ypDjxg/2pmx/lXIMZcKNmYrjDDGMJtULgSXUoXVpdUAXKmyHPb1lB3gY84P9rh/F4LIzHKQOaaYdvguBiDzm7VfyWGWQ2tbYaSGgOIcL6GoIQdg9bpL2lnf4JfWyS9ph7f2XJJfCUAOJLi5jjUsNKjkBV9Cxlwa3fGWLnUpe85ujMg3z1ukfaoXWR63SPtcHrhccwzheFFt5OEG74Fprmpr91FU4QmGxHWmtDLgCAbqjSg7162yPtkDtG+KX1skfbIHaN8V55J5U0lB6IGNcj7ZL9qzxTjjTI+2S/as8V5ueL7kimrjtOM/pQl4IsytI8ThXiC3pOd/QNq0h3pPwgT9uGOQQ2076laahTVx0LBPpUm2u+ubDiN0ilh3uIu7iugYHx5lI9A5xhOOiJcPc/NtovPwVrg6Yrcc+hWJXpJrgRUGoOYjMUq5XiFjMYDxBiu+qed6Sbobjp5GnTqz611RVAhCEAhCEAhCEAhCEAkJSrkH9oPGMw4MGThuFY1YkYAm0IbKBjSBoc4u7MoOPYxz9ubmYlu0XzEZzXVtVBiOskclKU5KKmjRic5/l3BIfnR3C9JTp7mojHdyd6LuT4lk63WCSp1u6wVU2o5PiS3cnxJ1Dy9YJaHl6wQMqOTa5OFObtcn0PO6wSivO2hENqNbdr05r283rPThXn7WptTztrUDrY5vXesjYg1t7R6Y1zuftangu5+1qBwiN1t7SIniMNbe1iJrXO/E2sTwXfi7WIFEcD7ze2iJ7ZgcJvbxE3f8A4vwJQX/i/wCWgyiOKfab/vETwWRsyOE3/eYngsQe/wDG2Q08Pf8AjdWEoLeBFq0EEG7QbQ26U+0okq82b7VefZB+G5ZbSLGa0i0sNpFpQZ7aLawWkWlRntotrBaRVQSMokyiwVRaVGfKJLaw2kVQZraLawoqgzW0tQsNUod09yDLUIqNY2lY69Pcip5e5BLl5okFlqhOYhdp9E2Eo8aTc2YcHOgxDDa77xh2WlhdtcK8i4Q+uffVGb7K2XF3DMRhDob3MeM5BpXpGYjkKD0QhUeKeH2zcKpoIjaCI0a9DhyHxV4gEIQgEIQgEIQga9wAJJoAKk8gXkbHrGEz87GmCTZc6zCDt7ZgtJEMUHJeeVxXefTdjDuXB5hNIykyckN9ZcIdKxHjSRQBv515ppp7xvR1jeiGnZ8I8SsdocmwrIeT4R/UUlDz0VjLhybEtocmwp9k6npQDz0DLQ5uwotDm7CslDz0dogxhw5uwpbQ5uwrJf8AibEX/ibFQy0OZsclqOZscn1P4mxJV34mxA2o5mxyS0OZscsgLvxOqkcTz+qoBpb+HsenWm/hfGka53P6oTwXa4nUHiiAFv4Pxpd7+DtenB7tcXsx4pcq7XF7NvigbvNUHbETwGaoHWiJREfwovZN8U4Ofri9g3zIJ+DXNoQLHQy0dpKnV+aKvwe9xN+VPSxsMfrep9/Bdtb4qoX5zI+cyKHgu2jxRQ8F3w+KKEVR+V21viih1O2t8VAVRVJfqdtb4pL9Tvh8UDqoqmiup3w+KL9Tvh8UC1RX5oi/U74fFF+p3w+KAr80RVF+p3wov1O+BAtQkqORLfzvgS1PP+DwQNtDW1IXDmp5rz/g8E011v8Ah8EDHObzE6Xmcm4OBb0BFs64nw+Ca5/LE+HyqjesW8OOgRGRYZ6Roc052lduwXhBkxCbFhmrXD3g6WnlC8wYLnSx1l1qhzFw8F0fEjGfcsWjz9TEpbHBOiIP58nQEV2NCRrgQCDUG8EZiDpCVQCEIQCEIQeYvTDjIJzCDw1wMKB9TDstvJH8Q1PPqOhoWivN99AeXfO2ZgrPCEFro0R1DfFec+kvJ1KCJd+ijBtcferfhIjOFfuuPTd/JNsjgO2/spO4Dw+790m4Of3fupqo9jmO2/sixzHbf2UncB4fd+6NwHh937pojWOY7b+yMnzHfPuUr6PPD7v3R9Hnh937poi5PmP+fckLBwXfPuUz6PPD+dqPo48PuKaIdkcF3z7ktnmu+fcpf0ceH+qPo93D/VNEWyOC/wCfciyNT/n3KV9Hu4f6pfo53D/VBFoNT/n3IpyPUr6Pdw/1R9Hu4f6oIwHJES0GqJ8+5Sdwv4z9Ubifxn6oI4P+KsjXD8basm4n8Z3lLuOJxh2lBjqPx0Whrjq1wDi3MzkZsCDFFtwcRbe5o3oJN/QFtX9zmFuMg9s7yqXyk/I0C0Ncf596S23hRu7xXQR6G8LcbB7Z/lWuYy4pTkjEEKPEFpzQ8WHvc0gkjPQX1BUnlKKDKDhRvn3oyg4cb596kbkjcaes5JuSNxp6zloYMq3hxu7xRlm8ZG7vMpG5I3G/E5G5I/GfE5BHy44yN8/mSboHGRfn8yk7lj8Z8TvBG5Y/GfEfBBG3QONi/P5kboHGxfn8ylblj8Z8R8Ebkj8Z8R8EEXdP4sX5/MjdP4sX5/MpO5Y/GDrHwRuSPwxtPggjbo/Gi/P5km6Tx0Tv8yk7kj8Mbf2RuSPwxt/ZBG3QeOid/mRug8dE7/MpO5I/CG39kbkj8Ibf2QRt0Hjonf5km6Dxz+/zKTuSPwht/ZG443CG39kEXdBGaK/v8VbYOxoisoHAPHVcoW443CG39k36Lingn3oO8eif0jwYxbJxXlrjdAt3X8VXN0bNS60vHuAZF0OalnPa5rhMQaNpUOpEYftVoM/cvYSAQhCAXJ/Sl6QY8vHMrKPawtaMrEshzw5wqGttVAo0jQTfooulYcwmyVl4sd/2YbC48pGZo5SaD3ryrhTCDo0SJFiGrojnPcdFXGppVSrEeI6vvWFya+YHT0ZtpWHLnUPfUqYmxnQVgEY8mwp0R9Pvtd/8Wn+qiuHUZK0zpMs3hBQy2+pNVjLDdQ3mt2qh/XNtTDVgI7eEEZdusKA2qdRXE1O3Q3hBAmG8IKDRFEw6T90N4QRuhvCCr6JVMNWG6G8IIy7eEFXRYZDQa3kkAUuoOVPgDhd6uGp+XZwhtRuhnCG1JJNZavDDvTZDzRlv7ts6v2UzGGDLsiNEBzHDJsyhZczK327FSd7m0569AYnSJuhnCG1GXZwhtWAMGoJcmNQTDpm3QzhDajdLOGNqw5MaglyQ1BMOl1ivjBDlZqBHLqiG8OcBnLTUPA5bJK64fTVg3gzHUh/8xcOlMHGK9sOHDtveaNa0Xk56DYVcOxEnhnk3DpdD1gcPWQPeFz854b/tcXXWR6asHcGY6sP/AJi0n0kY9SeERBMERGvhl4JiBgBY6lwsuN4I7ytb9R52/wD0R11x30O4nQd8q7CuAoss4NmIBhuItAOAvGaoIuKnjPDfi/8ATTN1M4Y2o3Uzht2qLkBqCTIDUF1w6TBMs4bdoS7pZw27QoWRbqCTIt1BMOk7dDOG3rBLuhnDb1goGRGoIyI1BMOlhulnDb1gjdLOG3rBV+RbqCtcX5GXfEYI9gMt/WF5cLMMCpsBpBtE3VvpqKYdMW6WcNvWCN0s4besFBjQGWnWBVto2Sc5bU2SeWlFjyLdQTDpZbpZw27QjdLOG3rBV25bq2DStLVDSuquaqbkG6gmHSzEyzht6wRuhnDb1gq+DKNc4CgvNFY4VwEIMOBE0R2OcGOAD22TSrgCbjWo0ph0QRm8Ju0J4KqDBA0BNJpmu6Ew6XSUKugzjs296XGz3pTPu4Ldv7KYutnwZNkUvoQQQdIIvBC6LgX0jzMOgjBsZus71/uc0U2hcUbhNwzNG0+CsJPGOn8RpHK3fBVHqrA2FIc1CbFhHenODnaRna7lU5cIxAx0bLxbnh0J9BEaDeNTwNY7wu6QYrXtDmkFrgCCLwQbwQiuYf2hZx7JCC1poHzDQ8cINhxHAH8wB9wXnUxyTeV6C/tHf+Bl/wD7P/Birzw1ES4azMpW8XLBCUuUlnxXthw2lz3my0DSfDTVVk5thxAaxxNMw5AK6eQ7U54hsFXQnUJoN8BQgXi4nlOxX+EMV4ECGRFmmGNZrYbadpFQGsvDc+/eQLrgVRN3K+41B4Qc4E6qB9QUVCe4GlBTegHldpKYwctFnmpMwwHA2mEkB1KXj7rhoP6qOc3zqURkAS0SgJ1EGOiWifRFFQyiKJ9EUUA1pN1ejpW3ejrCkpKPiRJwVDw1sP6vKEFpNs5rq2m7FqkIb4dKfNtq1o5X/q1Z8/CefjlJcrrrMcJGn8WHW+lZQZ7js0dB1hZ3Y3YPLyWuZZvoNzCoq66u90C75u4WZR3IjcjuRcvtvD9tdOn+kCLKzcWDGlWtENtmHG3uSdv3mySLqijX36FvZgYAaKUkM2kQ+8rj8gaSxHLCGwxVCnYkTfFrgAK5xU3Cq1foyySWzEnk61IxcCl1IjMGtFdGTzUdfnN9bPuKtAzF7/2//KXnVs66oNTWt5upsorUmKKC2280zG66v8lj7f8AtV3HbN34IgRmRJb6PaW5ojXQg9tQQbJtC+hp786t2YewXEaDFmpa0RVwyooCb3Ab66/VqC83z8d7XWXOqKV3tG/qDqWSQfEeCWvAoaXip2iil/xZb82r09GzOGsFUq2ZlS4Xt+tbUuFKVNq/MFWRsNYMm3t3Y+RfZDg0vexxANKUNo579gXCo0WLYLrYzVpS9QIE04uABIJIBJvF/JRPtZPxada9DmBi9/6D/LVTPPwK19GQ8HOboJdDFd703b67Nm16ORfWg0ttvBNaHRTl5VWzcy4PIca0zUu/kr9v/ap07/Bg4vOA/wDL60vFqHn2rkWNcCE2cjiXs5C3WEWmrCwtF7DpbWtFUShiFgfaFL7qX3HWp+EHVyf+Ezvq7+pdPp/S4u7anldMkpNr7VqIGUAIqK2s+a8ahtWWPg6GA4tmGOIzChaXUBrSpoNA5anVfgmXOrRrGkDOSafyVb9Kfht7vBdUxNmYIaQA4OuBqBpOhSZfB8NzQXTDWE5wRUj7Weh5B1lCJeKVhsvuGbTruWGYmSwgOhtvvup4IYsY0g1pZSM1wcaOIH2OkE1PSLlComy8YxK2YTLs9SPBWRsuYyooAyI4gb0/aOkdBREqVwwxktGhZK1EjMZCtucbDGMINWNzVJANdelV0jLseSHvsClxALqnVQKNBjMe5oDXi1z3XUU6aAERtAM0vUUuqWQq16STXXegbOSbW2cm4vz1IaRTNTP79ixshPiOFu3nALiHOLW1vNOTUt9xYxZtEl7YT2iE59mIG1BLasc/MQ2pGlNxuxeZLYPEQiFlnTTGNfDDRvCx5cyguNLPSitHwlJshgWYhcTTeljm3Gu+BOcVFNupQoDoQrlQ85rNil2etano71cYxss7laNEq13ax48T9HtUfAeK0xPPswWEitm1deaF1ltSAXWQTSouF5CERmSbC0UhxiRYtOFmybV92+0tze7WmzcKGwgGHFbePt6hnpQ36NqmT0aBLks/0h0QHfWooFHNuoRDJAzaysTMGCMy1Dc6v3WuJcw3/YDje01Om4qKqXkVNM1TSuemiqxuKeRr2HOOQpjkGPKkGunWLjtW7Yv+kvCUpBEGDGa6GCS3KsD3NrfZDjorU+9aK5dAxExYM1LueBmiFmyHDd/UhbkbD6dMa90xXSbA3Jyr2lz/ALzoxY8PbXNZaHU11BXH2LZ8ZIO/jvqSXxXuNdJc55J2law1Fl1LhBbLiiykR8QxBDDGGrqWnkuY8sZDb95z3saz861mE6+i7T6CsU4EUGeiERIkOIYcKHS6E5oBMR3CcQ4U0DPnzGc+UA+jPCzmGMyOyE6YbSLAtODgw3hkQ0suNM4Wp4e9H0zJw3OjgWbNd6G6NRBNV6lLVEwlgyHMQnQozQ5jwQQeXSDoPKjVjzFg2Q/0KK199ptthzgEQ8oy/Xdm6QtTIuF2fwW64WmjIQZvBr2Ntw5hwESn1j4b2HJuJzNaGPiHWTGbmsmulviEZv8AvpRn+UhqdRY4T6jVrWSqqCiKIqlqgKIoiqKoEa6jhq1rJFdcOl3eWrDHcQ0OBF7qWb7RoKk9GhJCiAnfNrdmJI08h5EVIDKpTCOoracS8GCdiOhsgS7Ww2ZSLFiGKQxtQ0GgdUkk/qdCdjZIfR8YQostLutMESG9pjhr2EkA0LwReCKHV71U2fhTSd0Bw58P/iqpww511mud1ae7UrKPhYFtlsFjBaa42S8k2Q4AVe40G/d3alijTkM/ZbEHS9p/RgQa7R3L3q0kSbItVradnz/YUgzQ5do8E0zAuz3co8FFt1TutnPaPTVSMHWso37VK356ZlY7sHLtHgmRJ4DQ7aPBMNQ58u3lK0LATStLyVEAdzu9WkCdFLg6g5Rdq0LMJwcu0eCG4xAnJaa2Drre5VZD9Tu9XO6hWu+1Zx4JwnBztrfKhLiDgwuq6taWTca0zhWs79po/Dgj/KZ4qOZphzh/uc3yomp0PiF9KDe0bWtzQGgV6Gon5YsKRy0Ag0JI/wDyFUCKaU0aldxY0M5rR5C1tBdo3xr3LGIrOCOqEWXDJKKXNBca0eadAYVXOmXEgk3jMblZ5dt12atwA0iiMszgjYENRMHR3ZQCtxN+a+gKtYrqMP8Agu73OP8ANRxHYMwp+UeKy0EWrWENFhrN+9jcwFTvnAXkG4a0EDBR+sHI1x/VXeEWUjxBwHhvZkD+hMwbgEtiNtPgta6gc4zEuAGEgOcfrSaUrmUyBMQnxY0QPq50WM8Q8iYrXMLiWH7Jpe6ldCFW+LGMGDobIm6MvDdEY6G6kMuBa7PQgp+NGMMpGloEtJw41hkd0w98VgYP4bmizeTeXErXXYNhzTyXTEOA0lxaMlELnBt1QxjbIFBU0OeqvJmYbJy8GDK2JiKHxHRoplSbIssEKH9a3Pc40GtUV2OrQyYDOKl5WGelstDJ7yV0HBURkASkGuSl2QokWYi5jEyYhmKxusviPazlo5utckwlhB8eI+LGdae81eaAVNKZhcLgBTkXTnzsLCOD5eKIjWOlcnCmoYAthr4rWmMwdDnP5b9IUSM2FZCFhp1mBByJt23vpUNBuLnU03ZtP6QGejPCUhEiOkYsGPDcxzHMiiyXtNDQsdVoNQKODgagZl2jA2AIMrDEOC2jReSb3OOlzjpJU5sNStvImMErGhxn5eCYUQmrmHhUFsjkLqn8yqnrvX9oTAzTLQJprd/Di5JzhxcRpIrro5jesVweLDIaHEXOrZOuzSv6hERXL0j6AZJv0a9xFbUzEOyHCZ/SvNzl6f8AQQ0jBTeWNGI61P1BRXEMaIZaYwIIIiGoNxF7s609ejPT/ItMrAcGNDzHsF9BaLTCib0nORUA05Fo+A/QlMTMo2OJljHvBLIT2OoW1IaXPBqK5/snOrU8fj4cta+i6v8A2fsZsjORJWIaNmW1ZqEaGCQOS0y0OlrQtMxjxCnpGpmIDgwf61m/hdJe37P5qKhbLOFCDQ3EEE3aiCovw9rlRsJ4RhS8J8aM8Mhwxac52YD+Z0AaV5YwVjzhWXFIc7EoNEQiKOj6wGnuWXGDHCcwi1rJ2MXMYahkNrWNLuE8DOdWq9DYhekPGv6SnXzDYYhsoIcMfeLGE2XRDpcanouF9KnWsorpsrA4Dtv7p25YHFu2nxVxnuKdsxTQnbq5FcCVluLdtPil3LLcW7afFXE6npTbq5Ebq5FeCVleLftPil3LK8W/afMmHU9KLdXIk3VyK/ErKaYb9p8yUS8nxT9p8yYdT0110clNEYrZdzyfFP2nzJRLyXFP6x8ycnc9K3AGMsxJRRFl3hrqWTUBzXNJBLXtdcRVoPIQKJMO4yTE5FMWYfadQNFAGtYwVssY1oADRUqz3NJcU/rHzJ255Hiom0+ZM/Z1PTWd0FG6CtnEvI8VE6x8yQwJHiYnWPmTn9nc9NZ3QUboK2YwJHRCidY+ZYdzytf4bqdLvMmHU9Nfy5ToItuDSc5AV+2XluKPf5lZw8EwC0FstHBuLXtY43Z6ipoRmTk7jT56G1rt4HAc4ipIzkU0LCIpW5wMCQwS6LBmH1zDJua0X57jWqWPKyTTR0tEadTrTTToLk5TuNMy5RlytudBwfxD9rvOmGFIcQ/rO86c/te56anlijLFbWIUh7O8fmdf8aQwJHiH9Z3nTn9nc9NVyxRlStpdAkdEF/WPmTchJcS/rHzJydz01jKlJlSto3PJcS/rHzIyElxL+sfMnP7O56avlSskCbcxwc0ioNRUBw94IIPvWx5KT4h/WPmTXQ5TRBdtPmTDuelJN4SfEAtWaj7wABPTT5vKwwZx7DVpoc2YH9VemDLcUdv/AFJXQZbiTTpPmTDuelMzCcUWaPO9BDRcQK1rcek7VlOG45rWISDUEENIoSSRSma/N0agrEwpbijt/wCpIYUvxR2nxTF6npRGMU5ky8VsuIqC00JFWnO00zjkVzkJfi3dY+KgzsvD/wBXaB1OoR4qYs8o9ZYl4chzcnLxGxGOeYMPKNa4Oc19kB4cBmNQVcPeGgkkAAEuJNAAM5JOYLxbAc5jg5kSy4ZnNcWkdBCs5vGWdiwjBiTsZ8ImpY+K5wPTU3jkzKK3z0x+kls5WTlCDLtcDEi8c9puDNTAdOk8mflFpSpLB8SK8MhNMR5zMhgvcehrRUrp+KvoPmo1HzjxLs4Ao+MekDes2k8iK5MAvVnobgWMEy/OMZ/WjxKdy4djz6OomDo4aHmJBdvoUQilQKWmup94foQV6D9G8GxguTH4DHdfffzRP5VnpUkWxoUox9aGchNNLjRzXgrdIUMNAa0UDQAAMwAFAEIVJ+acQqKPiXg57i50hKlxNSTBh1J1m5CFFY/UXBn+z5XsWeCPUXBn+z5XsWeCEIF9SMG+wS3ZM8EepGDfYJbsmeCEImD1Hwb7BLdkzwR6j4N9gluyZ4IQhkL6kYN9gluyZ4JPUjBvsEt2TfBCE0yD1Hwb7BLdk3wR6j4N9gluyZ4IQhkL6j4N9gluyZ4JPUfBvsEt2TPBKhNMhPUjBvsEt2TPBHqRg32CW7JnghCGQeo+DfYJbsmeCPUfBvsEt2TPBCE0yD1Hwb7BLdkzwR6j4N9gluyZ4IQhkOZiXg4EESMtUGo+qZn2KDG9G2C3uc50o0lxLjv4oFXGpoA+gvOYIQhkN/uzwV7G3rxfOp0DEfBrG2RIy5A4cNr3X859SdqEJpkO9SsHewSvYw/BHqVg72CV7GH4IQi5CjEzB3sEr2EPypRidg72CV7CF5UIRMh3qfg/2CV7CF5UeqGD/YJXsIXlQhDIX1SkPYZXsIXlS+qch7DK9hC8qEIZC+qkh7DK9hC8qPVWR9hlewheVKhDB6ryPsUr2ELypfViS9iluwheVKhFwerMl7HLdjD8qPVqS9jluxh+VCEML6tyXsct2MPyo9W5P2OW7GH5UIQObi/KDNKS46IMPyrIMDS3s8Hs2eCEIM0tIwoZJhwmMJzljWtr00CkIQgqsZsBwpyA6FGBp9oObQPY4C5zSQQDnGbSpeCpVsKDChMrZhw2MbXPRjQ0VppoEIQf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D570-B2B8-4BD2-BD0E-406E523D4962}" type="slidenum">
              <a:rPr lang="en-US" smtClean="0"/>
              <a:t>32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0748" y="119952"/>
            <a:ext cx="5970502" cy="66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29922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111347" y="1228881"/>
            <a:ext cx="890485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OPC CERTIFICATION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199313" y="843148"/>
            <a:ext cx="5246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6" name="Picture 2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691" y="2494583"/>
            <a:ext cx="1297020" cy="191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957089" y="2194259"/>
            <a:ext cx="80701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OPC certification provides credibility within the (IIoT) ecosphere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OPC UA is key to enabling interoperability between devices and assets 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Critical for plants and factories that are connecting new and legacy systems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Standardized communication, security, and protocols </a:t>
            </a:r>
            <a:b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for a wide range of industrial equipment and software.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9104493" y="2194259"/>
            <a:ext cx="1" cy="302277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199313" y="4057319"/>
            <a:ext cx="7532311" cy="2062103"/>
            <a:chOff x="1199313" y="2194259"/>
            <a:chExt cx="7532311" cy="2062103"/>
          </a:xfrm>
        </p:grpSpPr>
        <p:sp>
          <p:nvSpPr>
            <p:cNvPr id="27" name="Rectangle 26"/>
            <p:cNvSpPr/>
            <p:nvPr/>
          </p:nvSpPr>
          <p:spPr>
            <a:xfrm>
              <a:off x="2515772" y="3948585"/>
              <a:ext cx="6096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Segoe UI Light" panose="020B0502040204020203" pitchFamily="34" charset="0"/>
                  <a:ea typeface="Teko Light" charset="0"/>
                  <a:cs typeface="Segoe UI Light" panose="020B0502040204020203" pitchFamily="34" charset="0"/>
                </a:rPr>
                <a:t>- THOMAS J. BURKE, OPC FOUNDATION PRESIDENT &amp; EXECUTIVE DIRECTOR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99313" y="2194259"/>
              <a:ext cx="75323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  <a:latin typeface="Segoe UI" panose="020B0502040204020203" pitchFamily="34" charset="0"/>
                  <a:ea typeface="Titillium Light" charset="0"/>
                  <a:cs typeface="Segoe UI" panose="020B0502040204020203" pitchFamily="34" charset="0"/>
                </a:rPr>
                <a:t>"RtTech Software successfully certified their product in the OPC Foundation certification lab, truly meeting and exceeding the high standards of quality that end-users of OPC products have come to expect."</a:t>
              </a:r>
            </a:p>
            <a:p>
              <a:endParaRPr lang="en-US" sz="2400" dirty="0">
                <a:solidFill>
                  <a:schemeClr val="accent2"/>
                </a:solidFill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6"/>
          <a:stretch/>
        </p:blipFill>
        <p:spPr>
          <a:xfrm>
            <a:off x="9573998" y="5920231"/>
            <a:ext cx="2166764" cy="11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19" y="1212439"/>
            <a:ext cx="7033851" cy="43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838200" y="54400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 i="0"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CENTRALIZED MANAGEMENT CONSOLE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34291" y="1156360"/>
            <a:ext cx="313593" cy="4084587"/>
            <a:chOff x="9283128" y="2196201"/>
            <a:chExt cx="344953" cy="3975158"/>
          </a:xfrm>
        </p:grpSpPr>
        <p:sp>
          <p:nvSpPr>
            <p:cNvPr id="19" name="Pentagon 18"/>
            <p:cNvSpPr/>
            <p:nvPr/>
          </p:nvSpPr>
          <p:spPr>
            <a:xfrm>
              <a:off x="9291711" y="3128335"/>
              <a:ext cx="336370" cy="45282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0" name="Straight Connector 19"/>
            <p:cNvCxnSpPr>
              <a:stCxn id="24" idx="1"/>
            </p:cNvCxnSpPr>
            <p:nvPr/>
          </p:nvCxnSpPr>
          <p:spPr>
            <a:xfrm flipH="1">
              <a:off x="9283128" y="2196201"/>
              <a:ext cx="6226" cy="3975158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ounded Rectangle 22"/>
          <p:cNvSpPr/>
          <p:nvPr/>
        </p:nvSpPr>
        <p:spPr>
          <a:xfrm>
            <a:off x="1564545" y="1881434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39974" y="1002470"/>
            <a:ext cx="173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USER INTERFACES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64545" y="3057659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Native Mobile App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64545" y="4199221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520462" y="1840762"/>
            <a:ext cx="969819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Dashboard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493840" y="3028062"/>
            <a:ext cx="1023062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473799" y="4180543"/>
            <a:ext cx="1063145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403330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6576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5822" y="452166"/>
            <a:ext cx="760087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C000"/>
                </a:solidFill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Be</a:t>
            </a:r>
            <a:r>
              <a:rPr lang="en-US" sz="2800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 Informed</a:t>
            </a:r>
          </a:p>
          <a:p>
            <a:pPr lvl="1"/>
            <a:endParaRPr lang="en-US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Interactive + adaptable dashboard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Native iOS + Android mobile apps with push notifications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Multilingual functionality including complex language definitions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Login-based security with role definitions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Embedded diagnostics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Audit logs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Application exceptions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Light" panose="020B0502040204020203" pitchFamily="34" charset="0"/>
                <a:ea typeface="Titillium Web" charset="0"/>
                <a:cs typeface="Segoe UI Light" panose="020B0502040204020203" pitchFamily="34" charset="0"/>
              </a:rPr>
              <a:t>Health checks</a:t>
            </a:r>
          </a:p>
          <a:p>
            <a:pPr lvl="1"/>
            <a:endParaRPr lang="en-US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  <a:p>
            <a:pPr lvl="1"/>
            <a:endParaRPr lang="en-US" dirty="0">
              <a:latin typeface="Segoe UI Light" panose="020B0502040204020203" pitchFamily="34" charset="0"/>
              <a:ea typeface="Titillium Web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477" y="-369452"/>
            <a:ext cx="5387473" cy="41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35" y="1067511"/>
            <a:ext cx="6731253" cy="479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838200" y="54400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0" i="0"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DASHBOARDS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34291" y="1156360"/>
            <a:ext cx="313593" cy="4084587"/>
            <a:chOff x="9283128" y="2196201"/>
            <a:chExt cx="344953" cy="3975158"/>
          </a:xfrm>
        </p:grpSpPr>
        <p:sp>
          <p:nvSpPr>
            <p:cNvPr id="19" name="Pentagon 18"/>
            <p:cNvSpPr/>
            <p:nvPr/>
          </p:nvSpPr>
          <p:spPr>
            <a:xfrm>
              <a:off x="9291711" y="3128335"/>
              <a:ext cx="336370" cy="45282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0" name="Straight Connector 19"/>
            <p:cNvCxnSpPr>
              <a:stCxn id="22" idx="1"/>
            </p:cNvCxnSpPr>
            <p:nvPr/>
          </p:nvCxnSpPr>
          <p:spPr>
            <a:xfrm flipH="1">
              <a:off x="9283128" y="2196201"/>
              <a:ext cx="6226" cy="3975158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ounded Rectangle 20"/>
          <p:cNvSpPr/>
          <p:nvPr/>
        </p:nvSpPr>
        <p:spPr>
          <a:xfrm>
            <a:off x="1564545" y="1881434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9974" y="1002470"/>
            <a:ext cx="173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USER INTERFACES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64545" y="3057659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Native Mobile App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64545" y="4199221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520462" y="1840762"/>
            <a:ext cx="969819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Dashboard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493840" y="3028062"/>
            <a:ext cx="1023062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473799" y="4180543"/>
            <a:ext cx="1063145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745899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0" y="1170040"/>
            <a:ext cx="10518488" cy="49720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D570-B2B8-4BD2-BD0E-406E523D4962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0569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838200" y="5440013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MOBILE APPS</a:t>
            </a:r>
          </a:p>
        </p:txBody>
      </p:sp>
      <p:pic>
        <p:nvPicPr>
          <p:cNvPr id="6146" name="72B306C5-AC62-4D26-9380-AFCC42E58689" descr="0FF6752C-B477-4A63-8A54-4DFF39F41E06@l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674" y="1029938"/>
            <a:ext cx="2499182" cy="374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0A20D1FE-7903-43FA-AFC6-3410A96D5FAC" descr="C075113E-0CAD-4FDE-B91D-87EC94B5085B@l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789" y="1622348"/>
            <a:ext cx="2499182" cy="37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0A122908-1D34-4F17-9B4E-24D4F1159E5E" descr="1A678E10-EAFA-46DA-AA10-538DA828980C@l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12" y="2556827"/>
            <a:ext cx="24955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134291" y="1156360"/>
            <a:ext cx="313593" cy="4084587"/>
            <a:chOff x="9283128" y="2196201"/>
            <a:chExt cx="344953" cy="3975158"/>
          </a:xfrm>
        </p:grpSpPr>
        <p:sp>
          <p:nvSpPr>
            <p:cNvPr id="20" name="Pentagon 19"/>
            <p:cNvSpPr/>
            <p:nvPr/>
          </p:nvSpPr>
          <p:spPr>
            <a:xfrm>
              <a:off x="9291711" y="4324141"/>
              <a:ext cx="336370" cy="45282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1" name="Straight Connector 20"/>
            <p:cNvCxnSpPr>
              <a:stCxn id="23" idx="1"/>
            </p:cNvCxnSpPr>
            <p:nvPr/>
          </p:nvCxnSpPr>
          <p:spPr>
            <a:xfrm flipH="1">
              <a:off x="9283128" y="2196201"/>
              <a:ext cx="6226" cy="3975158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ounded Rectangle 21"/>
          <p:cNvSpPr/>
          <p:nvPr/>
        </p:nvSpPr>
        <p:spPr>
          <a:xfrm>
            <a:off x="1564545" y="1881434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9974" y="1002470"/>
            <a:ext cx="173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USER INTERFACES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64545" y="3057659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Native Mobile App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64545" y="4199221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520462" y="1840762"/>
            <a:ext cx="969819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Dashboard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493840" y="3028062"/>
            <a:ext cx="1023062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473799" y="4180543"/>
            <a:ext cx="1063145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58441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838200" y="5440013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34291" y="1156360"/>
            <a:ext cx="313593" cy="4084587"/>
            <a:chOff x="9283128" y="2196201"/>
            <a:chExt cx="344953" cy="3975158"/>
          </a:xfrm>
        </p:grpSpPr>
        <p:sp>
          <p:nvSpPr>
            <p:cNvPr id="20" name="Pentagon 19"/>
            <p:cNvSpPr/>
            <p:nvPr/>
          </p:nvSpPr>
          <p:spPr>
            <a:xfrm>
              <a:off x="9291711" y="5380900"/>
              <a:ext cx="336370" cy="45282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1" name="Straight Connector 20"/>
            <p:cNvCxnSpPr>
              <a:stCxn id="23" idx="1"/>
            </p:cNvCxnSpPr>
            <p:nvPr/>
          </p:nvCxnSpPr>
          <p:spPr>
            <a:xfrm flipH="1">
              <a:off x="9283128" y="2196201"/>
              <a:ext cx="6226" cy="3975158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ounded Rectangle 21"/>
          <p:cNvSpPr/>
          <p:nvPr/>
        </p:nvSpPr>
        <p:spPr>
          <a:xfrm>
            <a:off x="1564545" y="1881434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9974" y="1002470"/>
            <a:ext cx="173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USER INTERFACES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64545" y="3057659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Native Mobile App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64545" y="4199221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520462" y="1840762"/>
            <a:ext cx="969819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Dashboard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493840" y="3028062"/>
            <a:ext cx="1023062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473799" y="4180543"/>
            <a:ext cx="1063145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63" y="1178266"/>
            <a:ext cx="1195386" cy="70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2722512"/>
            <a:ext cx="1609725" cy="61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84" y="2837167"/>
            <a:ext cx="1738312" cy="38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599" y="5017484"/>
            <a:ext cx="1662860" cy="57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3856321"/>
            <a:ext cx="19335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146" y="1881434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1840762"/>
            <a:ext cx="1685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441" y="5064163"/>
            <a:ext cx="1594720" cy="33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37" y="3856321"/>
            <a:ext cx="1581508" cy="54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0" y="0"/>
            <a:ext cx="12192001" cy="884996"/>
            <a:chOff x="0" y="0"/>
            <a:chExt cx="12192001" cy="88499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7937"/>
              <a:ext cx="12192001" cy="87705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1000" y="0"/>
              <a:ext cx="4266397" cy="884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0813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78D1A-3D7F-9942-9630-281A483C5B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6"/>
          <a:stretch/>
        </p:blipFill>
        <p:spPr>
          <a:xfrm>
            <a:off x="9573998" y="5920231"/>
            <a:ext cx="2166764" cy="11124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37"/>
            <a:ext cx="12192000" cy="55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4981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838200" y="5440013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34291" y="1410360"/>
            <a:ext cx="313593" cy="4084587"/>
            <a:chOff x="9283128" y="2319801"/>
            <a:chExt cx="344953" cy="3975158"/>
          </a:xfrm>
        </p:grpSpPr>
        <p:sp>
          <p:nvSpPr>
            <p:cNvPr id="20" name="Pentagon 19"/>
            <p:cNvSpPr/>
            <p:nvPr/>
          </p:nvSpPr>
          <p:spPr>
            <a:xfrm>
              <a:off x="9291711" y="5380900"/>
              <a:ext cx="336370" cy="45282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1" name="Straight Connector 20"/>
            <p:cNvCxnSpPr>
              <a:stCxn id="23" idx="1"/>
            </p:cNvCxnSpPr>
            <p:nvPr/>
          </p:nvCxnSpPr>
          <p:spPr>
            <a:xfrm flipH="1">
              <a:off x="9283128" y="2319801"/>
              <a:ext cx="6226" cy="3975158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139974" y="1129470"/>
            <a:ext cx="173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MQTT BROKER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64545" y="4326221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473799" y="4307543"/>
            <a:ext cx="1063145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Party Apps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961" y="-1270933"/>
            <a:ext cx="4260367" cy="329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86" y="1071857"/>
            <a:ext cx="10171428" cy="4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44670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838200" y="5440013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34291" y="1410360"/>
            <a:ext cx="313593" cy="4084587"/>
            <a:chOff x="9283128" y="2319801"/>
            <a:chExt cx="344953" cy="3975158"/>
          </a:xfrm>
        </p:grpSpPr>
        <p:sp>
          <p:nvSpPr>
            <p:cNvPr id="20" name="Pentagon 19"/>
            <p:cNvSpPr/>
            <p:nvPr/>
          </p:nvSpPr>
          <p:spPr>
            <a:xfrm>
              <a:off x="9291711" y="5380900"/>
              <a:ext cx="336370" cy="45282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1" name="Straight Connector 20"/>
            <p:cNvCxnSpPr>
              <a:stCxn id="23" idx="1"/>
            </p:cNvCxnSpPr>
            <p:nvPr/>
          </p:nvCxnSpPr>
          <p:spPr>
            <a:xfrm flipH="1">
              <a:off x="9283128" y="2319801"/>
              <a:ext cx="6226" cy="3975158"/>
            </a:xfrm>
            <a:prstGeom prst="line">
              <a:avLst/>
            </a:prstGeom>
            <a:ln>
              <a:solidFill>
                <a:schemeClr val="accent3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139974" y="1129470"/>
            <a:ext cx="173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MQTT BROKER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64545" y="4326221"/>
            <a:ext cx="881653" cy="969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473799" y="4307543"/>
            <a:ext cx="1063145" cy="10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itillium Web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Party Apps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014" y="501260"/>
            <a:ext cx="7675786" cy="54207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961" y="-1270933"/>
            <a:ext cx="4260367" cy="329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27718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12"/>
          <a:stretch/>
        </p:blipFill>
        <p:spPr>
          <a:xfrm>
            <a:off x="283029" y="250371"/>
            <a:ext cx="11613600" cy="565646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654628" y="1756004"/>
            <a:ext cx="51162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53169" y="2064762"/>
            <a:ext cx="10243460" cy="3099025"/>
          </a:xfrm>
        </p:spPr>
        <p:txBody>
          <a:bodyPr anchor="t">
            <a:noAutofit/>
          </a:bodyPr>
          <a:lstStyle/>
          <a:p>
            <a:pPr>
              <a:lnSpc>
                <a:spcPts val="4000"/>
              </a:lnSpc>
            </a:pPr>
            <a:r>
              <a:rPr lang="en-CA" sz="4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THANKS</a:t>
            </a:r>
            <a:br>
              <a:rPr lang="en-CA" sz="4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CA" sz="4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CA" sz="4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CA" sz="4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CA" sz="4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CA" sz="4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			</a:t>
            </a:r>
            <a:r>
              <a:rPr lang="en-CA" sz="28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KILLER APPS FOR INDUSTRIAL ANALYTICS.</a:t>
            </a:r>
            <a:endParaRPr lang="en-US" sz="4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138755" y="2350004"/>
            <a:ext cx="5479179" cy="232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1800" b="1" dirty="0">
                <a:solidFill>
                  <a:schemeClr val="bg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Presented by:</a:t>
            </a:r>
          </a:p>
          <a:p>
            <a:pPr algn="l"/>
            <a:r>
              <a:rPr lang="en-CA" sz="1800" dirty="0">
                <a:solidFill>
                  <a:schemeClr val="bg1"/>
                </a:solidFill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Keith Flynn</a:t>
            </a:r>
          </a:p>
          <a:p>
            <a:pPr algn="l"/>
            <a:r>
              <a:rPr lang="en-CA" sz="1800" dirty="0">
                <a:solidFill>
                  <a:schemeClr val="bg1"/>
                </a:solidFill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President and Founder</a:t>
            </a:r>
          </a:p>
          <a:p>
            <a:pPr algn="l"/>
            <a:r>
              <a:rPr lang="en-CA" sz="1800" dirty="0">
                <a:solidFill>
                  <a:schemeClr val="bg1"/>
                </a:solidFill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keith@rttechsoftware.com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2"/>
          <a:stretch/>
        </p:blipFill>
        <p:spPr>
          <a:xfrm>
            <a:off x="1654628" y="3368941"/>
            <a:ext cx="3012622" cy="26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1139638" y="4344415"/>
            <a:ext cx="1767790" cy="1860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62" name="Rectangle 61"/>
          <p:cNvSpPr/>
          <p:nvPr/>
        </p:nvSpPr>
        <p:spPr>
          <a:xfrm>
            <a:off x="9507693" y="3526136"/>
            <a:ext cx="165972" cy="1723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pic>
        <p:nvPicPr>
          <p:cNvPr id="6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107" y="3642659"/>
            <a:ext cx="1383739" cy="50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141" y="3742049"/>
            <a:ext cx="1036357" cy="30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898" y="2652280"/>
            <a:ext cx="787400" cy="55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594" y="4461453"/>
            <a:ext cx="1020918" cy="45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966" y="2052437"/>
            <a:ext cx="1314263" cy="23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5978" y="2670614"/>
            <a:ext cx="1026708" cy="5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782"/>
          <a:stretch>
            <a:fillRect/>
          </a:stretch>
        </p:blipFill>
        <p:spPr bwMode="auto">
          <a:xfrm>
            <a:off x="7160622" y="2635876"/>
            <a:ext cx="843367" cy="58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7017" y="2021559"/>
            <a:ext cx="1198469" cy="2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5211" y="2016734"/>
            <a:ext cx="1296894" cy="30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7359" y="2630086"/>
            <a:ext cx="808630" cy="59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094" y="2589558"/>
            <a:ext cx="1192679" cy="67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1283" y="4477858"/>
            <a:ext cx="1613398" cy="42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94" y="2692808"/>
            <a:ext cx="1111624" cy="4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" descr="PAN PAC"/>
          <p:cNvPicPr>
            <a:picLocks noChangeAspect="1" noChangeArrowheads="1"/>
          </p:cNvPicPr>
          <p:nvPr/>
        </p:nvPicPr>
        <p:blipFill>
          <a:blip r:embed="rId15" r:link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789" y="3717925"/>
            <a:ext cx="1082676" cy="35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0" descr="http://www.ascebruins.org/main/images/stories/CalPortland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544" y="4457594"/>
            <a:ext cx="1020918" cy="46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38" descr="https://strategis.ic.gc.ca/ccc/media/media?estblmntNo=234567006975&amp;graphFileName=Fort+-+Small.JPG&amp;applicationCode=AP&amp;lang=e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379" y="3758453"/>
            <a:ext cx="1431987" cy="27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4" descr="http://boolarra.gippsland.com/Images/_UploaderBin/2BB2F7D7EBFB43B8AEC979FFC870A84C.jp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7270" y="4389082"/>
            <a:ext cx="1395319" cy="59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26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2424" y="4455664"/>
            <a:ext cx="1858495" cy="46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34" descr="http://www.kitry.fr/rf/nyrstar.gif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4301" y="1903835"/>
            <a:ext cx="1138642" cy="5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2023533" y="236008"/>
            <a:ext cx="991197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CA" sz="2800" kern="0" dirty="0">
              <a:solidFill>
                <a:srgbClr val="FF0000"/>
              </a:solidFill>
              <a:latin typeface="Teko Light" charset="0"/>
              <a:ea typeface="Teko Light" charset="0"/>
              <a:cs typeface="Teko Light" charset="0"/>
            </a:endParaRPr>
          </a:p>
        </p:txBody>
      </p:sp>
      <p:pic>
        <p:nvPicPr>
          <p:cNvPr id="90" name="Picture 28671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38" y="5489878"/>
            <a:ext cx="1337609" cy="22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8672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613" y="5128533"/>
            <a:ext cx="1597959" cy="94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8674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9019" y="1986821"/>
            <a:ext cx="1509183" cy="36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28675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663" y="5407404"/>
            <a:ext cx="1524623" cy="3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280" y="4578515"/>
            <a:ext cx="1586363" cy="21940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134" y="2037710"/>
            <a:ext cx="1215096" cy="26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47" y="3735583"/>
            <a:ext cx="724453" cy="3159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26" y="4389263"/>
            <a:ext cx="722279" cy="597908"/>
          </a:xfrm>
          <a:prstGeom prst="rect">
            <a:avLst/>
          </a:prstGeom>
        </p:spPr>
      </p:pic>
      <p:pic>
        <p:nvPicPr>
          <p:cNvPr id="1027" name="Picture 3" descr="image009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4" y="2664915"/>
            <a:ext cx="880834" cy="52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111347" y="1228881"/>
            <a:ext cx="890485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dirty="0"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TIER-1 CLIENT BASE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199313" y="843148"/>
            <a:ext cx="5246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" y="6203911"/>
            <a:ext cx="2539401" cy="332076"/>
          </a:xfrm>
          <a:prstGeom prst="rect">
            <a:avLst/>
          </a:prstGeom>
        </p:spPr>
      </p:pic>
      <p:pic>
        <p:nvPicPr>
          <p:cNvPr id="1028" name="Picture 4" descr="Image result for arauco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2" y="1896273"/>
            <a:ext cx="1733550" cy="5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ayer material scienc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09" y="6053962"/>
            <a:ext cx="2972144" cy="5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anexus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63" y="5357645"/>
            <a:ext cx="1544771" cy="48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gdf suez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681" y="2664775"/>
            <a:ext cx="1676367" cy="52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illovo sugar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037" y="3633326"/>
            <a:ext cx="1438058" cy="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urenco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255" y="2651615"/>
            <a:ext cx="294644" cy="1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organigram moncton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36" y="5876644"/>
            <a:ext cx="2478446" cy="99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tronox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619" y="3719163"/>
            <a:ext cx="1198945" cy="3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sandvik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63" y="5360259"/>
            <a:ext cx="1303590" cy="4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syngenta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282" y="5310263"/>
            <a:ext cx="1758766" cy="5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Image result for uren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255" y="2651615"/>
            <a:ext cx="294644" cy="1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itle 1"/>
          <p:cNvSpPr txBox="1">
            <a:spLocks/>
          </p:cNvSpPr>
          <p:nvPr/>
        </p:nvSpPr>
        <p:spPr>
          <a:xfrm>
            <a:off x="1654628" y="6671"/>
            <a:ext cx="9568542" cy="2511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Teko Light" charset="0"/>
                <a:ea typeface="Teko Light" charset="0"/>
                <a:cs typeface="Teko Light" charset="0"/>
              </a:defRPr>
            </a:lvl1pPr>
          </a:lstStyle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TIER-1 Client Base (by Industry)</a:t>
            </a:r>
          </a:p>
          <a:p>
            <a:endParaRPr lang="en-US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654628" y="1418547"/>
            <a:ext cx="51162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/>
        </p:nvGraphicFramePr>
        <p:xfrm>
          <a:off x="390525" y="1724026"/>
          <a:ext cx="10991850" cy="4533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82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Image result for uren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255" y="2651615"/>
            <a:ext cx="294644" cy="1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54628" y="6671"/>
            <a:ext cx="9568542" cy="2511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Teko Light" charset="0"/>
                <a:ea typeface="Teko Light" charset="0"/>
                <a:cs typeface="Teko Light" charset="0"/>
              </a:defRPr>
            </a:lvl1pPr>
          </a:lstStyle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TIER-1 Client Base (by Country)</a:t>
            </a:r>
          </a:p>
          <a:p>
            <a:endParaRPr lang="en-US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54628" y="1418547"/>
            <a:ext cx="51162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/>
        </p:nvGraphicFramePr>
        <p:xfrm>
          <a:off x="361950" y="1533524"/>
          <a:ext cx="11444287" cy="5133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261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Image result for uren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255" y="2651615"/>
            <a:ext cx="294644" cy="1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54628" y="6671"/>
            <a:ext cx="9568542" cy="2511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Teko Light" charset="0"/>
                <a:ea typeface="Teko Light" charset="0"/>
                <a:cs typeface="Teko Light" charset="0"/>
              </a:defRPr>
            </a:lvl1pPr>
          </a:lstStyle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TIER-1 Client Base (by Product)</a:t>
            </a:r>
          </a:p>
          <a:p>
            <a:endParaRPr lang="en-US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54628" y="1418547"/>
            <a:ext cx="51162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/>
        </p:nvGraphicFramePr>
        <p:xfrm>
          <a:off x="1038225" y="1733550"/>
          <a:ext cx="10506075" cy="446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776720" y="2103119"/>
            <a:ext cx="4598850" cy="567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Teko Light" charset="0"/>
                <a:ea typeface="Teko Light" charset="0"/>
                <a:cs typeface="Teko Light" charset="0"/>
              </a:defRPr>
            </a:lvl1pPr>
          </a:lstStyle>
          <a:p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** Client Count – Not Licenses Sold</a:t>
            </a:r>
          </a:p>
        </p:txBody>
      </p:sp>
    </p:spTree>
    <p:extLst>
      <p:ext uri="{BB962C8B-B14F-4D97-AF65-F5344CB8AC3E}">
        <p14:creationId xmlns:p14="http://schemas.microsoft.com/office/powerpoint/2010/main" val="18174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1" y="3517901"/>
            <a:ext cx="5937348" cy="3339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76" y="3517900"/>
            <a:ext cx="5937956" cy="3340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76" y="119836"/>
            <a:ext cx="5937956" cy="3340100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2023533" y="236008"/>
            <a:ext cx="991197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CA" sz="2800" kern="0" dirty="0">
              <a:solidFill>
                <a:srgbClr val="FF0000"/>
              </a:solidFill>
              <a:latin typeface="Teko Light" charset="0"/>
              <a:ea typeface="Teko Light" charset="0"/>
              <a:cs typeface="Teko Light" charset="0"/>
            </a:endParaRPr>
          </a:p>
        </p:txBody>
      </p:sp>
      <p:pic>
        <p:nvPicPr>
          <p:cNvPr id="1044" name="Picture 20" descr="Image result for uren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255" y="2651615"/>
            <a:ext cx="294644" cy="1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111347" y="1228881"/>
            <a:ext cx="890485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dirty="0">
                <a:latin typeface="Segoe UI" panose="020B0502040204020203" pitchFamily="34" charset="0"/>
                <a:ea typeface="Teko Light" charset="0"/>
                <a:cs typeface="Segoe UI" panose="020B0502040204020203" pitchFamily="34" charset="0"/>
              </a:rPr>
              <a:t>CASE STUDIES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1199313" y="843148"/>
            <a:ext cx="5246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9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tTech">
  <a:themeElements>
    <a:clrScheme name="RtTech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2500"/>
      </a:accent1>
      <a:accent2>
        <a:srgbClr val="FE0000"/>
      </a:accent2>
      <a:accent3>
        <a:srgbClr val="A5A5A5"/>
      </a:accent3>
      <a:accent4>
        <a:srgbClr val="191919"/>
      </a:accent4>
      <a:accent5>
        <a:srgbClr val="E8E8E6"/>
      </a:accent5>
      <a:accent6>
        <a:srgbClr val="D1D1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tTech" id="{4AAFEC8E-4A12-2243-BAE3-C69923ED77BE}" vid="{6044B8D8-F597-7643-86B4-13FBBE65D9F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RtTech</Template>
  <TotalTime>24000</TotalTime>
  <Words>1067</Words>
  <Application>Microsoft Office PowerPoint</Application>
  <PresentationFormat>Widescreen</PresentationFormat>
  <Paragraphs>282</Paragraphs>
  <Slides>42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Calibri</vt:lpstr>
      <vt:lpstr>Calibri Light</vt:lpstr>
      <vt:lpstr>Segoe UI</vt:lpstr>
      <vt:lpstr>Segoe UI Light</vt:lpstr>
      <vt:lpstr>Teko Light</vt:lpstr>
      <vt:lpstr>Titillium</vt:lpstr>
      <vt:lpstr>Titillium Light</vt:lpstr>
      <vt:lpstr>Titillium Web</vt:lpstr>
      <vt:lpstr>Titillium WebLight</vt:lpstr>
      <vt:lpstr>Wingdings</vt:lpstr>
      <vt:lpstr>RtTech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RtDuet: Asset Management</vt:lpstr>
      <vt:lpstr>THE SOLUTION:  INDUSTRIAL-GRADE IIoT INFASTRUCTURE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APPS</vt:lpstr>
      <vt:lpstr>INTEGRATION</vt:lpstr>
      <vt:lpstr>INTEGRATION</vt:lpstr>
      <vt:lpstr>INTEGRATION</vt:lpstr>
      <vt:lpstr>THANKS        KILLER APPS FOR INDUSTRIAL ANALYTICS.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</dc:title>
  <dc:creator>Brett Lewis</dc:creator>
  <cp:lastModifiedBy>Keith Flynn</cp:lastModifiedBy>
  <cp:revision>199</cp:revision>
  <cp:lastPrinted>2016-03-23T12:51:24Z</cp:lastPrinted>
  <dcterms:created xsi:type="dcterms:W3CDTF">2015-12-10T20:34:57Z</dcterms:created>
  <dcterms:modified xsi:type="dcterms:W3CDTF">2017-02-11T18:40:28Z</dcterms:modified>
</cp:coreProperties>
</file>