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07" r:id="rId2"/>
    <p:sldId id="296" r:id="rId3"/>
    <p:sldId id="269" r:id="rId4"/>
    <p:sldId id="268" r:id="rId5"/>
    <p:sldId id="267" r:id="rId6"/>
    <p:sldId id="304" r:id="rId7"/>
    <p:sldId id="279" r:id="rId8"/>
    <p:sldId id="275" r:id="rId9"/>
    <p:sldId id="274" r:id="rId10"/>
    <p:sldId id="286" r:id="rId11"/>
    <p:sldId id="320" r:id="rId12"/>
    <p:sldId id="322" r:id="rId13"/>
    <p:sldId id="323" r:id="rId14"/>
    <p:sldId id="291" r:id="rId15"/>
    <p:sldId id="270" r:id="rId16"/>
    <p:sldId id="272" r:id="rId17"/>
    <p:sldId id="306" r:id="rId18"/>
    <p:sldId id="283" r:id="rId19"/>
    <p:sldId id="285" r:id="rId20"/>
    <p:sldId id="302" r:id="rId21"/>
    <p:sldId id="308" r:id="rId22"/>
    <p:sldId id="309" r:id="rId23"/>
    <p:sldId id="284" r:id="rId24"/>
    <p:sldId id="297" r:id="rId25"/>
    <p:sldId id="310" r:id="rId26"/>
    <p:sldId id="300" r:id="rId27"/>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766"/>
    <a:srgbClr val="FBFBFB"/>
    <a:srgbClr val="454F6D"/>
    <a:srgbClr val="F1DCFC"/>
    <a:srgbClr val="4F4D65"/>
    <a:srgbClr val="486874"/>
    <a:srgbClr val="274B63"/>
    <a:srgbClr val="2D6797"/>
    <a:srgbClr val="33A9AF"/>
    <a:srgbClr val="1C4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0" autoAdjust="0"/>
    <p:restoredTop sz="96323" autoAdjust="0"/>
  </p:normalViewPr>
  <p:slideViewPr>
    <p:cSldViewPr snapToGrid="0">
      <p:cViewPr varScale="1">
        <p:scale>
          <a:sx n="40" d="100"/>
          <a:sy n="40" d="100"/>
        </p:scale>
        <p:origin x="77" y="151"/>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50000"/>
                <a:lumOff val="5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B8-40EB-ABDB-6F6C158B5067}"/>
            </c:ext>
          </c:extLst>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B8-40EB-ABDB-6F6C158B5067}"/>
            </c:ext>
          </c:extLst>
        </c:ser>
        <c:dLbls>
          <c:showLegendKey val="0"/>
          <c:showVal val="0"/>
          <c:showCatName val="0"/>
          <c:showSerName val="0"/>
          <c:showPercent val="0"/>
          <c:showBubbleSize val="0"/>
        </c:dLbls>
        <c:gapWidth val="219"/>
        <c:overlap val="-27"/>
        <c:axId val="197852656"/>
        <c:axId val="197847168"/>
      </c:barChart>
      <c:catAx>
        <c:axId val="19785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847168"/>
        <c:crosses val="autoZero"/>
        <c:auto val="1"/>
        <c:lblAlgn val="ctr"/>
        <c:lblOffset val="100"/>
        <c:noMultiLvlLbl val="0"/>
      </c:catAx>
      <c:valAx>
        <c:axId val="197847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85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6C00-4E4A-9252-19A4B42D8E0E}"/>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6C00-4E4A-9252-19A4B42D8E0E}"/>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6C00-4E4A-9252-19A4B42D8E0E}"/>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6C00-4E4A-9252-19A4B42D8E0E}"/>
              </c:ext>
            </c:extLst>
          </c:dPt>
          <c:cat>
            <c:strRef>
              <c:f>Sheet1!$A$2:$A$5</c:f>
              <c:strCache>
                <c:ptCount val="2"/>
                <c:pt idx="0">
                  <c:v>1st Qtr</c:v>
                </c:pt>
                <c:pt idx="1">
                  <c:v>2nd Qtr</c:v>
                </c:pt>
              </c:strCache>
            </c:strRef>
          </c:cat>
          <c:val>
            <c:numRef>
              <c:f>Sheet1!$B$2:$B$5</c:f>
              <c:numCache>
                <c:formatCode>General</c:formatCode>
                <c:ptCount val="4"/>
                <c:pt idx="0">
                  <c:v>8</c:v>
                </c:pt>
                <c:pt idx="1">
                  <c:v>2</c:v>
                </c:pt>
              </c:numCache>
            </c:numRef>
          </c:val>
          <c:extLst>
            <c:ext xmlns:c16="http://schemas.microsoft.com/office/drawing/2014/chart" uri="{C3380CC4-5D6E-409C-BE32-E72D297353CC}">
              <c16:uniqueId val="{00000008-6C00-4E4A-9252-19A4B42D8E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CCB0-4B61-979C-A6496072A55C}"/>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CCB0-4B61-979C-A6496072A55C}"/>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CCB0-4B61-979C-A6496072A55C}"/>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CCB0-4B61-979C-A6496072A55C}"/>
              </c:ext>
            </c:extLst>
          </c:dPt>
          <c:cat>
            <c:strRef>
              <c:f>Sheet1!$A$2:$A$5</c:f>
              <c:strCache>
                <c:ptCount val="2"/>
                <c:pt idx="0">
                  <c:v>1st Qtr</c:v>
                </c:pt>
                <c:pt idx="1">
                  <c:v>2nd Qtr</c:v>
                </c:pt>
              </c:strCache>
            </c:strRef>
          </c:cat>
          <c:val>
            <c:numRef>
              <c:f>Sheet1!$B$2:$B$5</c:f>
              <c:numCache>
                <c:formatCode>General</c:formatCode>
                <c:ptCount val="4"/>
                <c:pt idx="0">
                  <c:v>4</c:v>
                </c:pt>
                <c:pt idx="1">
                  <c:v>2</c:v>
                </c:pt>
              </c:numCache>
            </c:numRef>
          </c:val>
          <c:extLst>
            <c:ext xmlns:c16="http://schemas.microsoft.com/office/drawing/2014/chart" uri="{C3380CC4-5D6E-409C-BE32-E72D297353CC}">
              <c16:uniqueId val="{00000008-CCB0-4B61-979C-A6496072A5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93978155185258E-2"/>
          <c:y val="2.9947917348988346E-2"/>
          <c:w val="0.91556527172458491"/>
          <c:h val="0.92679397981358402"/>
        </c:manualLayout>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0D13-425B-9529-5C7506E95D71}"/>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D13-425B-9529-5C7506E95D71}"/>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D13-425B-9529-5C7506E95D71}"/>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D13-425B-9529-5C7506E95D71}"/>
              </c:ext>
            </c:extLst>
          </c:dPt>
          <c:cat>
            <c:strRef>
              <c:f>Sheet1!$A$2:$A$5</c:f>
              <c:strCache>
                <c:ptCount val="2"/>
                <c:pt idx="0">
                  <c:v>1st Qtr</c:v>
                </c:pt>
                <c:pt idx="1">
                  <c:v>2nd Qtr</c:v>
                </c:pt>
              </c:strCache>
            </c:strRef>
          </c:cat>
          <c:val>
            <c:numRef>
              <c:f>Sheet1!$B$2:$B$5</c:f>
              <c:numCache>
                <c:formatCode>General</c:formatCode>
                <c:ptCount val="4"/>
                <c:pt idx="0">
                  <c:v>5</c:v>
                </c:pt>
                <c:pt idx="1">
                  <c:v>5</c:v>
                </c:pt>
              </c:numCache>
            </c:numRef>
          </c:val>
          <c:extLst>
            <c:ext xmlns:c16="http://schemas.microsoft.com/office/drawing/2014/chart" uri="{C3380CC4-5D6E-409C-BE32-E72D297353CC}">
              <c16:uniqueId val="{00000008-0D13-425B-9529-5C7506E95D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4957-4F50-ABF5-EF1EE396A397}"/>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4957-4F50-ABF5-EF1EE396A397}"/>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4957-4F50-ABF5-EF1EE396A397}"/>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4957-4F50-ABF5-EF1EE396A397}"/>
              </c:ext>
            </c:extLst>
          </c:dPt>
          <c:cat>
            <c:strRef>
              <c:f>Sheet1!$A$2:$A$5</c:f>
              <c:strCache>
                <c:ptCount val="2"/>
                <c:pt idx="0">
                  <c:v>1st Qtr</c:v>
                </c:pt>
                <c:pt idx="1">
                  <c:v>2nd Qtr</c:v>
                </c:pt>
              </c:strCache>
            </c:strRef>
          </c:cat>
          <c:val>
            <c:numRef>
              <c:f>Sheet1!$B$2:$B$5</c:f>
              <c:numCache>
                <c:formatCode>General</c:formatCode>
                <c:ptCount val="4"/>
                <c:pt idx="0">
                  <c:v>9</c:v>
                </c:pt>
                <c:pt idx="1">
                  <c:v>1</c:v>
                </c:pt>
              </c:numCache>
            </c:numRef>
          </c:val>
          <c:extLst>
            <c:ext xmlns:c16="http://schemas.microsoft.com/office/drawing/2014/chart" uri="{C3380CC4-5D6E-409C-BE32-E72D297353CC}">
              <c16:uniqueId val="{00000008-4957-4F50-ABF5-EF1EE396A3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Series 1</c:v>
                </c:pt>
              </c:strCache>
            </c:strRef>
          </c:tx>
          <c:spPr>
            <a:solidFill>
              <a:schemeClr val="bg1">
                <a:lumMod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25C7-4167-8637-82A742B2EB11}"/>
            </c:ext>
          </c:extLst>
        </c:ser>
        <c:ser>
          <c:idx val="2"/>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25C7-4167-8637-82A742B2EB11}"/>
            </c:ext>
          </c:extLst>
        </c:ser>
        <c:dLbls>
          <c:showLegendKey val="0"/>
          <c:showVal val="0"/>
          <c:showCatName val="0"/>
          <c:showSerName val="0"/>
          <c:showPercent val="0"/>
          <c:showBubbleSize val="0"/>
        </c:dLbls>
        <c:gapWidth val="228"/>
        <c:overlap val="-28"/>
        <c:axId val="304929648"/>
        <c:axId val="304931216"/>
      </c:barChart>
      <c:catAx>
        <c:axId val="304929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04931216"/>
        <c:crosses val="autoZero"/>
        <c:auto val="1"/>
        <c:lblAlgn val="ctr"/>
        <c:lblOffset val="100"/>
        <c:noMultiLvlLbl val="0"/>
      </c:catAx>
      <c:valAx>
        <c:axId val="304931216"/>
        <c:scaling>
          <c:orientation val="minMax"/>
        </c:scaling>
        <c:delete val="1"/>
        <c:axPos val="b"/>
        <c:numFmt formatCode="General" sourceLinked="1"/>
        <c:majorTickMark val="out"/>
        <c:minorTickMark val="none"/>
        <c:tickLblPos val="nextTo"/>
        <c:crossAx val="304929648"/>
        <c:crosses val="autoZero"/>
        <c:crossBetween val="between"/>
      </c:valAx>
      <c:spPr>
        <a:noFill/>
        <a:ln>
          <a:noFill/>
        </a:ln>
        <a:effectLst/>
      </c:spPr>
    </c:plotArea>
    <c:legend>
      <c:legendPos val="r"/>
      <c:layout>
        <c:manualLayout>
          <c:xMode val="edge"/>
          <c:yMode val="edge"/>
          <c:x val="0.64067834645669286"/>
          <c:y val="0.32890595813447993"/>
          <c:w val="0.10332165354330709"/>
          <c:h val="0.1056132512747699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9FC37-A24B-4720-973C-6F18DB8F6307}" type="doc">
      <dgm:prSet loTypeId="urn:microsoft.com/office/officeart/2005/8/layout/chevron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65000"/>
            <a:lumOff val="3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FCF531A-42EF-454E-8BBA-7E939A012C8E}" type="pres">
      <dgm:prSet presAssocID="{D8B9FC37-A24B-4720-973C-6F18DB8F6307}" presName="Name0" presStyleCnt="0">
        <dgm:presLayoutVars>
          <dgm:dir/>
          <dgm:animLvl val="lvl"/>
          <dgm:resizeHandles val="exact"/>
        </dgm:presLayoutVars>
      </dgm:prSet>
      <dgm:spPr/>
    </dgm:pt>
    <dgm:pt modelId="{D6185D36-4BCC-455E-844F-669EFBBE7797}" type="pres">
      <dgm:prSet presAssocID="{5EC36E0F-1C6A-406D-A255-D931C3A3F8AE}" presName="parTxOnly" presStyleLbl="node1" presStyleIdx="0" presStyleCnt="3">
        <dgm:presLayoutVars>
          <dgm:chMax val="0"/>
          <dgm:chPref val="0"/>
          <dgm:bulletEnabled val="1"/>
        </dgm:presLayoutVars>
      </dgm:prSet>
      <dgm:spPr/>
    </dgm:pt>
    <dgm:pt modelId="{E3239E67-9809-4685-80F4-5D1476DB5E70}" type="pres">
      <dgm:prSet presAssocID="{F203D919-E276-4F07-9A1E-085813857802}" presName="parTxOnlySpace" presStyleCnt="0"/>
      <dgm:spPr/>
    </dgm:pt>
    <dgm:pt modelId="{A501C232-2069-4089-A279-B91B2190D119}" type="pres">
      <dgm:prSet presAssocID="{BF3C1306-D980-464C-9A32-08C9FB2DCFF6}" presName="parTxOnly" presStyleLbl="node1" presStyleIdx="1" presStyleCnt="3">
        <dgm:presLayoutVars>
          <dgm:chMax val="0"/>
          <dgm:chPref val="0"/>
          <dgm:bulletEnabled val="1"/>
        </dgm:presLayoutVars>
      </dgm:prSet>
      <dgm:spPr/>
    </dgm:pt>
    <dgm:pt modelId="{38756524-6318-4C33-9D1C-3F122D86EAD2}" type="pres">
      <dgm:prSet presAssocID="{5C9FA291-67C9-4E1B-9183-7D3AC0A1BE02}" presName="parTxOnlySpace" presStyleCnt="0"/>
      <dgm:spPr/>
    </dgm:pt>
    <dgm:pt modelId="{B6E0E4C2-556B-4506-9AF6-80C08784E52E}" type="pres">
      <dgm:prSet presAssocID="{77E052E3-2835-4526-B756-ACCF19118F8C}" presName="parTxOnly" presStyleLbl="node1" presStyleIdx="2" presStyleCnt="3">
        <dgm:presLayoutVars>
          <dgm:chMax val="0"/>
          <dgm:chPref val="0"/>
          <dgm:bulletEnabled val="1"/>
        </dgm:presLayoutVars>
      </dgm:prSet>
      <dgm:spPr/>
    </dgm:pt>
  </dgm:ptLst>
  <dgm:cxnLst>
    <dgm:cxn modelId="{162AE91F-E05C-4DB0-AAF7-48418594E67C}" type="presOf" srcId="{5EC36E0F-1C6A-406D-A255-D931C3A3F8AE}" destId="{D6185D36-4BCC-455E-844F-669EFBBE7797}" srcOrd="0" destOrd="0" presId="urn:microsoft.com/office/officeart/2005/8/layout/chevron1"/>
    <dgm:cxn modelId="{D5C6AFAC-7403-402E-9E3A-3CBD705BEB8A}" type="presOf" srcId="{BF3C1306-D980-464C-9A32-08C9FB2DCFF6}" destId="{A501C232-2069-4089-A279-B91B2190D119}" srcOrd="0" destOrd="0" presId="urn:microsoft.com/office/officeart/2005/8/layout/chevron1"/>
    <dgm:cxn modelId="{703215FC-6FD9-4764-8461-F623DC6EF490}" type="presOf" srcId="{D8B9FC37-A24B-4720-973C-6F18DB8F6307}" destId="{9FCF531A-42EF-454E-8BBA-7E939A012C8E}" srcOrd="0" destOrd="0" presId="urn:microsoft.com/office/officeart/2005/8/layout/chevron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052E2331-F5A6-4214-A5BF-D76A8230CBDF}" type="presOf" srcId="{77E052E3-2835-4526-B756-ACCF19118F8C}" destId="{B6E0E4C2-556B-4506-9AF6-80C08784E52E}" srcOrd="0" destOrd="0" presId="urn:microsoft.com/office/officeart/2005/8/layout/chevron1"/>
    <dgm:cxn modelId="{F74813B8-4FEC-4B6F-8B8B-2843BCBFC384}" type="presParOf" srcId="{9FCF531A-42EF-454E-8BBA-7E939A012C8E}" destId="{D6185D36-4BCC-455E-844F-669EFBBE7797}" srcOrd="0" destOrd="0" presId="urn:microsoft.com/office/officeart/2005/8/layout/chevron1"/>
    <dgm:cxn modelId="{04678424-ECCF-4F30-A0B4-687A50662CD7}" type="presParOf" srcId="{9FCF531A-42EF-454E-8BBA-7E939A012C8E}" destId="{E3239E67-9809-4685-80F4-5D1476DB5E70}" srcOrd="1" destOrd="0" presId="urn:microsoft.com/office/officeart/2005/8/layout/chevron1"/>
    <dgm:cxn modelId="{D48C9240-0F6A-4D95-A5D2-857F4DA47111}" type="presParOf" srcId="{9FCF531A-42EF-454E-8BBA-7E939A012C8E}" destId="{A501C232-2069-4089-A279-B91B2190D119}" srcOrd="2" destOrd="0" presId="urn:microsoft.com/office/officeart/2005/8/layout/chevron1"/>
    <dgm:cxn modelId="{F8DBAFE0-35CC-4857-B155-7CD17EC7A0FF}" type="presParOf" srcId="{9FCF531A-42EF-454E-8BBA-7E939A012C8E}" destId="{38756524-6318-4C33-9D1C-3F122D86EAD2}" srcOrd="3" destOrd="0" presId="urn:microsoft.com/office/officeart/2005/8/layout/chevron1"/>
    <dgm:cxn modelId="{A694941F-94E7-439E-8512-997EE0CA0395}" type="presParOf" srcId="{9FCF531A-42EF-454E-8BBA-7E939A012C8E}" destId="{B6E0E4C2-556B-4506-9AF6-80C08784E52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9FC37-A24B-4720-973C-6F18DB8F6307}" type="doc">
      <dgm:prSet loTypeId="urn:microsoft.com/office/officeart/2005/8/layout/equation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0F40FFE-F7D5-4216-BA75-4940516DD36B}" type="pres">
      <dgm:prSet presAssocID="{D8B9FC37-A24B-4720-973C-6F18DB8F6307}" presName="linearFlow" presStyleCnt="0">
        <dgm:presLayoutVars>
          <dgm:dir/>
          <dgm:resizeHandles val="exact"/>
        </dgm:presLayoutVars>
      </dgm:prSet>
      <dgm:spPr/>
    </dgm:pt>
    <dgm:pt modelId="{C735400C-9C93-44F3-A702-B25E14B47CCB}" type="pres">
      <dgm:prSet presAssocID="{5EC36E0F-1C6A-406D-A255-D931C3A3F8AE}" presName="node" presStyleLbl="node1" presStyleIdx="0" presStyleCnt="3">
        <dgm:presLayoutVars>
          <dgm:bulletEnabled val="1"/>
        </dgm:presLayoutVars>
      </dgm:prSet>
      <dgm:spPr/>
    </dgm:pt>
    <dgm:pt modelId="{78FE0036-CA14-4226-8D09-D3C8ECB2ECCA}" type="pres">
      <dgm:prSet presAssocID="{F203D919-E276-4F07-9A1E-085813857802}" presName="spacerL" presStyleCnt="0"/>
      <dgm:spPr/>
    </dgm:pt>
    <dgm:pt modelId="{C0CDCCEA-6437-49DD-8BAE-6D9F7A7AAA2F}" type="pres">
      <dgm:prSet presAssocID="{F203D919-E276-4F07-9A1E-085813857802}" presName="sibTrans" presStyleLbl="sibTrans2D1" presStyleIdx="0" presStyleCnt="2"/>
      <dgm:spPr/>
    </dgm:pt>
    <dgm:pt modelId="{8D900ABF-7FD9-484D-AC62-76930D566F40}" type="pres">
      <dgm:prSet presAssocID="{F203D919-E276-4F07-9A1E-085813857802}" presName="spacerR" presStyleCnt="0"/>
      <dgm:spPr/>
    </dgm:pt>
    <dgm:pt modelId="{9809B762-9735-4090-BDFC-A62CD8D61582}" type="pres">
      <dgm:prSet presAssocID="{BF3C1306-D980-464C-9A32-08C9FB2DCFF6}" presName="node" presStyleLbl="node1" presStyleIdx="1" presStyleCnt="3">
        <dgm:presLayoutVars>
          <dgm:bulletEnabled val="1"/>
        </dgm:presLayoutVars>
      </dgm:prSet>
      <dgm:spPr/>
    </dgm:pt>
    <dgm:pt modelId="{A179165D-22A3-4C3C-90B8-557F74BF54F4}" type="pres">
      <dgm:prSet presAssocID="{5C9FA291-67C9-4E1B-9183-7D3AC0A1BE02}" presName="spacerL" presStyleCnt="0"/>
      <dgm:spPr/>
    </dgm:pt>
    <dgm:pt modelId="{86C26521-4E4D-4ABE-9738-C16710808FDC}" type="pres">
      <dgm:prSet presAssocID="{5C9FA291-67C9-4E1B-9183-7D3AC0A1BE02}" presName="sibTrans" presStyleLbl="sibTrans2D1" presStyleIdx="1" presStyleCnt="2"/>
      <dgm:spPr/>
    </dgm:pt>
    <dgm:pt modelId="{22D4E2D0-0C1E-4CBD-9D29-1AA1FE8A3B03}" type="pres">
      <dgm:prSet presAssocID="{5C9FA291-67C9-4E1B-9183-7D3AC0A1BE02}" presName="spacerR" presStyleCnt="0"/>
      <dgm:spPr/>
    </dgm:pt>
    <dgm:pt modelId="{95D7A97B-C28D-412F-BB0A-2E7AD2C37FA2}" type="pres">
      <dgm:prSet presAssocID="{77E052E3-2835-4526-B756-ACCF19118F8C}" presName="node" presStyleLbl="node1" presStyleIdx="2" presStyleCnt="3">
        <dgm:presLayoutVars>
          <dgm:bulletEnabled val="1"/>
        </dgm:presLayoutVars>
      </dgm:prSet>
      <dgm:spPr/>
    </dgm:pt>
  </dgm:ptLst>
  <dgm:cxnLst>
    <dgm:cxn modelId="{06C0D79D-5A2A-42A9-8BEE-B4185BD25F43}" type="presOf" srcId="{5EC36E0F-1C6A-406D-A255-D931C3A3F8AE}" destId="{C735400C-9C93-44F3-A702-B25E14B47CCB}" srcOrd="0" destOrd="0" presId="urn:microsoft.com/office/officeart/2005/8/layout/equation1"/>
    <dgm:cxn modelId="{C5AA2FA8-116E-4FD8-AF1E-362756E1B9C4}" type="presOf" srcId="{77E052E3-2835-4526-B756-ACCF19118F8C}" destId="{95D7A97B-C28D-412F-BB0A-2E7AD2C37FA2}" srcOrd="0" destOrd="0" presId="urn:microsoft.com/office/officeart/2005/8/layout/equation1"/>
    <dgm:cxn modelId="{F86E229C-51AB-49A0-BB61-7F64559D9E37}" type="presOf" srcId="{D8B9FC37-A24B-4720-973C-6F18DB8F6307}" destId="{C0F40FFE-F7D5-4216-BA75-4940516DD36B}" srcOrd="0" destOrd="0" presId="urn:microsoft.com/office/officeart/2005/8/layout/equation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50E2A63C-3F5A-4C21-A010-69997430B5DC}" type="presOf" srcId="{F203D919-E276-4F07-9A1E-085813857802}" destId="{C0CDCCEA-6437-49DD-8BAE-6D9F7A7AAA2F}" srcOrd="0" destOrd="0" presId="urn:microsoft.com/office/officeart/2005/8/layout/equation1"/>
    <dgm:cxn modelId="{277D9CA5-0152-4CE1-A324-0FE6B8233842}" type="presOf" srcId="{BF3C1306-D980-464C-9A32-08C9FB2DCFF6}" destId="{9809B762-9735-4090-BDFC-A62CD8D61582}" srcOrd="0" destOrd="0" presId="urn:microsoft.com/office/officeart/2005/8/layout/equation1"/>
    <dgm:cxn modelId="{38ED40E4-01C7-4C2C-931A-CA767B12D9CA}" type="presOf" srcId="{5C9FA291-67C9-4E1B-9183-7D3AC0A1BE02}" destId="{86C26521-4E4D-4ABE-9738-C16710808FDC}" srcOrd="0" destOrd="0" presId="urn:microsoft.com/office/officeart/2005/8/layout/equation1"/>
    <dgm:cxn modelId="{437C08DD-F062-4395-9E56-FBF4EDEA2FC0}" type="presParOf" srcId="{C0F40FFE-F7D5-4216-BA75-4940516DD36B}" destId="{C735400C-9C93-44F3-A702-B25E14B47CCB}" srcOrd="0" destOrd="0" presId="urn:microsoft.com/office/officeart/2005/8/layout/equation1"/>
    <dgm:cxn modelId="{6C8DD175-3517-4098-AE2A-3F622FB05F4B}" type="presParOf" srcId="{C0F40FFE-F7D5-4216-BA75-4940516DD36B}" destId="{78FE0036-CA14-4226-8D09-D3C8ECB2ECCA}" srcOrd="1" destOrd="0" presId="urn:microsoft.com/office/officeart/2005/8/layout/equation1"/>
    <dgm:cxn modelId="{D84F3E12-597D-466D-9DF4-0072780C2441}" type="presParOf" srcId="{C0F40FFE-F7D5-4216-BA75-4940516DD36B}" destId="{C0CDCCEA-6437-49DD-8BAE-6D9F7A7AAA2F}" srcOrd="2" destOrd="0" presId="urn:microsoft.com/office/officeart/2005/8/layout/equation1"/>
    <dgm:cxn modelId="{2F376353-0BCC-4337-8B41-120EE2E62429}" type="presParOf" srcId="{C0F40FFE-F7D5-4216-BA75-4940516DD36B}" destId="{8D900ABF-7FD9-484D-AC62-76930D566F40}" srcOrd="3" destOrd="0" presId="urn:microsoft.com/office/officeart/2005/8/layout/equation1"/>
    <dgm:cxn modelId="{6A82884D-1CB1-4F48-AA2F-645907BE5A24}" type="presParOf" srcId="{C0F40FFE-F7D5-4216-BA75-4940516DD36B}" destId="{9809B762-9735-4090-BDFC-A62CD8D61582}" srcOrd="4" destOrd="0" presId="urn:microsoft.com/office/officeart/2005/8/layout/equation1"/>
    <dgm:cxn modelId="{D8CDC0CC-9921-49D6-B501-D1AEEC3A7F6D}" type="presParOf" srcId="{C0F40FFE-F7D5-4216-BA75-4940516DD36B}" destId="{A179165D-22A3-4C3C-90B8-557F74BF54F4}" srcOrd="5" destOrd="0" presId="urn:microsoft.com/office/officeart/2005/8/layout/equation1"/>
    <dgm:cxn modelId="{DB3C65DB-951A-4874-925C-E44A0D27A2EA}" type="presParOf" srcId="{C0F40FFE-F7D5-4216-BA75-4940516DD36B}" destId="{86C26521-4E4D-4ABE-9738-C16710808FDC}" srcOrd="6" destOrd="0" presId="urn:microsoft.com/office/officeart/2005/8/layout/equation1"/>
    <dgm:cxn modelId="{3CD4C630-1677-4504-A6F1-D083C78C1781}" type="presParOf" srcId="{C0F40FFE-F7D5-4216-BA75-4940516DD36B}" destId="{22D4E2D0-0C1E-4CBD-9D29-1AA1FE8A3B03}" srcOrd="7" destOrd="0" presId="urn:microsoft.com/office/officeart/2005/8/layout/equation1"/>
    <dgm:cxn modelId="{310EF9D6-347E-4700-9EC6-6318D1360358}" type="presParOf" srcId="{C0F40FFE-F7D5-4216-BA75-4940516DD36B}" destId="{95D7A97B-C28D-412F-BB0A-2E7AD2C37FA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9FC37-A24B-4720-973C-6F18DB8F6307}" type="doc">
      <dgm:prSet loTypeId="urn:microsoft.com/office/officeart/2005/8/layout/process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ACE263D-3F22-4021-BD27-DFB30FEBBAE3}" type="pres">
      <dgm:prSet presAssocID="{D8B9FC37-A24B-4720-973C-6F18DB8F6307}" presName="Name0" presStyleCnt="0">
        <dgm:presLayoutVars>
          <dgm:dir/>
          <dgm:resizeHandles val="exact"/>
        </dgm:presLayoutVars>
      </dgm:prSet>
      <dgm:spPr/>
    </dgm:pt>
    <dgm:pt modelId="{A6F3BB56-C1EF-467F-80B3-7308B7E21031}" type="pres">
      <dgm:prSet presAssocID="{5EC36E0F-1C6A-406D-A255-D931C3A3F8AE}" presName="node" presStyleLbl="node1" presStyleIdx="0" presStyleCnt="3">
        <dgm:presLayoutVars>
          <dgm:bulletEnabled val="1"/>
        </dgm:presLayoutVars>
      </dgm:prSet>
      <dgm:spPr/>
    </dgm:pt>
    <dgm:pt modelId="{D62E0D2C-31F6-422C-B3EE-7F5BD92C2C39}" type="pres">
      <dgm:prSet presAssocID="{F203D919-E276-4F07-9A1E-085813857802}" presName="sibTrans" presStyleLbl="sibTrans2D1" presStyleIdx="0" presStyleCnt="2"/>
      <dgm:spPr/>
    </dgm:pt>
    <dgm:pt modelId="{2C24EF5D-55FD-41C5-93AA-8CEC4FF47C9F}" type="pres">
      <dgm:prSet presAssocID="{F203D919-E276-4F07-9A1E-085813857802}" presName="connectorText" presStyleLbl="sibTrans2D1" presStyleIdx="0" presStyleCnt="2"/>
      <dgm:spPr/>
    </dgm:pt>
    <dgm:pt modelId="{654925B4-EC87-4CB0-AE19-C97427603E78}" type="pres">
      <dgm:prSet presAssocID="{BF3C1306-D980-464C-9A32-08C9FB2DCFF6}" presName="node" presStyleLbl="node1" presStyleIdx="1" presStyleCnt="3">
        <dgm:presLayoutVars>
          <dgm:bulletEnabled val="1"/>
        </dgm:presLayoutVars>
      </dgm:prSet>
      <dgm:spPr/>
    </dgm:pt>
    <dgm:pt modelId="{2C97E1D7-457C-4322-B4BB-C220150F8B7E}" type="pres">
      <dgm:prSet presAssocID="{5C9FA291-67C9-4E1B-9183-7D3AC0A1BE02}" presName="sibTrans" presStyleLbl="sibTrans2D1" presStyleIdx="1" presStyleCnt="2"/>
      <dgm:spPr/>
    </dgm:pt>
    <dgm:pt modelId="{C82D8FD7-A0A1-4CC8-A979-A0B3A4236248}" type="pres">
      <dgm:prSet presAssocID="{5C9FA291-67C9-4E1B-9183-7D3AC0A1BE02}" presName="connectorText" presStyleLbl="sibTrans2D1" presStyleIdx="1" presStyleCnt="2"/>
      <dgm:spPr/>
    </dgm:pt>
    <dgm:pt modelId="{F42DF874-4213-48B0-9B2E-C182CCE54B2F}" type="pres">
      <dgm:prSet presAssocID="{77E052E3-2835-4526-B756-ACCF19118F8C}" presName="node" presStyleLbl="node1" presStyleIdx="2" presStyleCnt="3">
        <dgm:presLayoutVars>
          <dgm:bulletEnabled val="1"/>
        </dgm:presLayoutVars>
      </dgm:prSet>
      <dgm:spPr/>
    </dgm:pt>
  </dgm:ptLst>
  <dgm:cxnLst>
    <dgm:cxn modelId="{027139E9-AD99-4CD8-9CC4-313C717E27B2}" type="presOf" srcId="{77E052E3-2835-4526-B756-ACCF19118F8C}" destId="{F42DF874-4213-48B0-9B2E-C182CCE54B2F}" srcOrd="0" destOrd="0" presId="urn:microsoft.com/office/officeart/2005/8/layout/process1"/>
    <dgm:cxn modelId="{9B36A4E4-756F-4D2D-99DC-B5A79485A00D}" type="presOf" srcId="{5C9FA291-67C9-4E1B-9183-7D3AC0A1BE02}" destId="{2C97E1D7-457C-4322-B4BB-C220150F8B7E}" srcOrd="0" destOrd="0" presId="urn:microsoft.com/office/officeart/2005/8/layout/process1"/>
    <dgm:cxn modelId="{E2A76160-2D91-4DA3-807F-A34C1F975721}" type="presOf" srcId="{F203D919-E276-4F07-9A1E-085813857802}" destId="{D62E0D2C-31F6-422C-B3EE-7F5BD92C2C39}" srcOrd="0" destOrd="0" presId="urn:microsoft.com/office/officeart/2005/8/layout/process1"/>
    <dgm:cxn modelId="{4D8E255F-8947-4EDF-8AC2-E7CC178A7B6A}" type="presOf" srcId="{5C9FA291-67C9-4E1B-9183-7D3AC0A1BE02}" destId="{C82D8FD7-A0A1-4CC8-A979-A0B3A4236248}" srcOrd="1" destOrd="0" presId="urn:microsoft.com/office/officeart/2005/8/layout/process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0FA06636-3873-4DA5-8F5A-77B2D321B4AF}" type="presOf" srcId="{5EC36E0F-1C6A-406D-A255-D931C3A3F8AE}" destId="{A6F3BB56-C1EF-467F-80B3-7308B7E21031}" srcOrd="0" destOrd="0" presId="urn:microsoft.com/office/officeart/2005/8/layout/process1"/>
    <dgm:cxn modelId="{5C9DD49E-3FC6-447A-B8AA-A3A17866400A}" type="presOf" srcId="{BF3C1306-D980-464C-9A32-08C9FB2DCFF6}" destId="{654925B4-EC87-4CB0-AE19-C97427603E78}" srcOrd="0" destOrd="0" presId="urn:microsoft.com/office/officeart/2005/8/layout/process1"/>
    <dgm:cxn modelId="{741A7ECC-B6A0-4E24-B946-89DF87DAE105}" type="presOf" srcId="{D8B9FC37-A24B-4720-973C-6F18DB8F6307}" destId="{9ACE263D-3F22-4021-BD27-DFB30FEBBAE3}" srcOrd="0" destOrd="0" presId="urn:microsoft.com/office/officeart/2005/8/layout/process1"/>
    <dgm:cxn modelId="{55721753-1A5C-4A19-A6A6-49BEACD04D3B}" type="presOf" srcId="{F203D919-E276-4F07-9A1E-085813857802}" destId="{2C24EF5D-55FD-41C5-93AA-8CEC4FF47C9F}" srcOrd="1" destOrd="0" presId="urn:microsoft.com/office/officeart/2005/8/layout/process1"/>
    <dgm:cxn modelId="{7DB913AD-2698-4940-8A6B-54CA49A4FC1E}" type="presParOf" srcId="{9ACE263D-3F22-4021-BD27-DFB30FEBBAE3}" destId="{A6F3BB56-C1EF-467F-80B3-7308B7E21031}" srcOrd="0" destOrd="0" presId="urn:microsoft.com/office/officeart/2005/8/layout/process1"/>
    <dgm:cxn modelId="{9011668F-7DF3-4699-AC70-4E2C0776E603}" type="presParOf" srcId="{9ACE263D-3F22-4021-BD27-DFB30FEBBAE3}" destId="{D62E0D2C-31F6-422C-B3EE-7F5BD92C2C39}" srcOrd="1" destOrd="0" presId="urn:microsoft.com/office/officeart/2005/8/layout/process1"/>
    <dgm:cxn modelId="{621CB349-B6E8-48F6-96F5-FF1C6C63986F}" type="presParOf" srcId="{D62E0D2C-31F6-422C-B3EE-7F5BD92C2C39}" destId="{2C24EF5D-55FD-41C5-93AA-8CEC4FF47C9F}" srcOrd="0" destOrd="0" presId="urn:microsoft.com/office/officeart/2005/8/layout/process1"/>
    <dgm:cxn modelId="{663D078E-04F6-417F-B7A6-648A6E51BCB8}" type="presParOf" srcId="{9ACE263D-3F22-4021-BD27-DFB30FEBBAE3}" destId="{654925B4-EC87-4CB0-AE19-C97427603E78}" srcOrd="2" destOrd="0" presId="urn:microsoft.com/office/officeart/2005/8/layout/process1"/>
    <dgm:cxn modelId="{1E8282BD-66B9-4B69-96A6-844F7FC03F8E}" type="presParOf" srcId="{9ACE263D-3F22-4021-BD27-DFB30FEBBAE3}" destId="{2C97E1D7-457C-4322-B4BB-C220150F8B7E}" srcOrd="3" destOrd="0" presId="urn:microsoft.com/office/officeart/2005/8/layout/process1"/>
    <dgm:cxn modelId="{35ADFD7F-E494-48DB-B3FC-C581A11CC182}" type="presParOf" srcId="{2C97E1D7-457C-4322-B4BB-C220150F8B7E}" destId="{C82D8FD7-A0A1-4CC8-A979-A0B3A4236248}" srcOrd="0" destOrd="0" presId="urn:microsoft.com/office/officeart/2005/8/layout/process1"/>
    <dgm:cxn modelId="{DD9FE74A-D732-4315-A05A-9A55D274B709}" type="presParOf" srcId="{9ACE263D-3F22-4021-BD27-DFB30FEBBAE3}" destId="{F42DF874-4213-48B0-9B2E-C182CCE54B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D36-4BCC-455E-844F-669EFBBE7797}">
      <dsp:nvSpPr>
        <dsp:cNvPr id="0" name=""/>
        <dsp:cNvSpPr/>
      </dsp:nvSpPr>
      <dsp:spPr>
        <a:xfrm>
          <a:off x="3393" y="3034518"/>
          <a:ext cx="4134895" cy="1653958"/>
        </a:xfrm>
        <a:prstGeom prst="chevron">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30372" y="3034518"/>
        <a:ext cx="2480937" cy="1653958"/>
      </dsp:txXfrm>
    </dsp:sp>
    <dsp:sp modelId="{A501C232-2069-4089-A279-B91B2190D119}">
      <dsp:nvSpPr>
        <dsp:cNvPr id="0" name=""/>
        <dsp:cNvSpPr/>
      </dsp:nvSpPr>
      <dsp:spPr>
        <a:xfrm>
          <a:off x="3724799" y="3034518"/>
          <a:ext cx="4134895" cy="1653958"/>
        </a:xfrm>
        <a:prstGeom prst="chevron">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551778" y="3034518"/>
        <a:ext cx="2480937" cy="1653958"/>
      </dsp:txXfrm>
    </dsp:sp>
    <dsp:sp modelId="{B6E0E4C2-556B-4506-9AF6-80C08784E52E}">
      <dsp:nvSpPr>
        <dsp:cNvPr id="0" name=""/>
        <dsp:cNvSpPr/>
      </dsp:nvSpPr>
      <dsp:spPr>
        <a:xfrm>
          <a:off x="7446205" y="3034518"/>
          <a:ext cx="4134895" cy="1653958"/>
        </a:xfrm>
        <a:prstGeom prst="chevron">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273184" y="3034518"/>
        <a:ext cx="2480937" cy="1653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400C-9C93-44F3-A702-B25E14B47CCB}">
      <dsp:nvSpPr>
        <dsp:cNvPr id="0" name=""/>
        <dsp:cNvSpPr/>
      </dsp:nvSpPr>
      <dsp:spPr>
        <a:xfrm>
          <a:off x="1948" y="2570403"/>
          <a:ext cx="2582188" cy="2582188"/>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80101" y="2948556"/>
        <a:ext cx="1825882" cy="1825882"/>
      </dsp:txXfrm>
    </dsp:sp>
    <dsp:sp modelId="{C0CDCCEA-6437-49DD-8BAE-6D9F7A7AAA2F}">
      <dsp:nvSpPr>
        <dsp:cNvPr id="0" name=""/>
        <dsp:cNvSpPr/>
      </dsp:nvSpPr>
      <dsp:spPr>
        <a:xfrm>
          <a:off x="2793810" y="3112663"/>
          <a:ext cx="1497669" cy="1497669"/>
        </a:xfrm>
        <a:prstGeom prst="mathPlus">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992326" y="3685372"/>
        <a:ext cx="1100637" cy="352251"/>
      </dsp:txXfrm>
    </dsp:sp>
    <dsp:sp modelId="{9809B762-9735-4090-BDFC-A62CD8D61582}">
      <dsp:nvSpPr>
        <dsp:cNvPr id="0" name=""/>
        <dsp:cNvSpPr/>
      </dsp:nvSpPr>
      <dsp:spPr>
        <a:xfrm>
          <a:off x="4501152" y="2570403"/>
          <a:ext cx="2582188" cy="2582188"/>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879305" y="2948556"/>
        <a:ext cx="1825882" cy="1825882"/>
      </dsp:txXfrm>
    </dsp:sp>
    <dsp:sp modelId="{86C26521-4E4D-4ABE-9738-C16710808FDC}">
      <dsp:nvSpPr>
        <dsp:cNvPr id="0" name=""/>
        <dsp:cNvSpPr/>
      </dsp:nvSpPr>
      <dsp:spPr>
        <a:xfrm>
          <a:off x="7293014" y="3112663"/>
          <a:ext cx="1497669" cy="1497669"/>
        </a:xfrm>
        <a:prstGeom prst="mathEqual">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7491530" y="3421183"/>
        <a:ext cx="1100637" cy="880629"/>
      </dsp:txXfrm>
    </dsp:sp>
    <dsp:sp modelId="{95D7A97B-C28D-412F-BB0A-2E7AD2C37FA2}">
      <dsp:nvSpPr>
        <dsp:cNvPr id="0" name=""/>
        <dsp:cNvSpPr/>
      </dsp:nvSpPr>
      <dsp:spPr>
        <a:xfrm>
          <a:off x="9000357" y="2570403"/>
          <a:ext cx="2582188" cy="2582188"/>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9378510" y="2948556"/>
        <a:ext cx="1825882" cy="1825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BB56-C1EF-467F-80B3-7308B7E21031}">
      <dsp:nvSpPr>
        <dsp:cNvPr id="0" name=""/>
        <dsp:cNvSpPr/>
      </dsp:nvSpPr>
      <dsp:spPr>
        <a:xfrm>
          <a:off x="10181" y="2948540"/>
          <a:ext cx="3043192" cy="1825915"/>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3660" y="3002019"/>
        <a:ext cx="2936234" cy="1718957"/>
      </dsp:txXfrm>
    </dsp:sp>
    <dsp:sp modelId="{D62E0D2C-31F6-422C-B3EE-7F5BD92C2C39}">
      <dsp:nvSpPr>
        <dsp:cNvPr id="0" name=""/>
        <dsp:cNvSpPr/>
      </dsp:nvSpPr>
      <dsp:spPr>
        <a:xfrm>
          <a:off x="3357693" y="3484142"/>
          <a:ext cx="645156" cy="754711"/>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357693" y="3635084"/>
        <a:ext cx="451609" cy="452827"/>
      </dsp:txXfrm>
    </dsp:sp>
    <dsp:sp modelId="{654925B4-EC87-4CB0-AE19-C97427603E78}">
      <dsp:nvSpPr>
        <dsp:cNvPr id="0" name=""/>
        <dsp:cNvSpPr/>
      </dsp:nvSpPr>
      <dsp:spPr>
        <a:xfrm>
          <a:off x="4270650" y="2948540"/>
          <a:ext cx="3043192" cy="1825915"/>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324129" y="3002019"/>
        <a:ext cx="2936234" cy="1718957"/>
      </dsp:txXfrm>
    </dsp:sp>
    <dsp:sp modelId="{2C97E1D7-457C-4322-B4BB-C220150F8B7E}">
      <dsp:nvSpPr>
        <dsp:cNvPr id="0" name=""/>
        <dsp:cNvSpPr/>
      </dsp:nvSpPr>
      <dsp:spPr>
        <a:xfrm>
          <a:off x="7618162" y="3484142"/>
          <a:ext cx="645156" cy="754711"/>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7618162" y="3635084"/>
        <a:ext cx="451609" cy="452827"/>
      </dsp:txXfrm>
    </dsp:sp>
    <dsp:sp modelId="{F42DF874-4213-48B0-9B2E-C182CCE54B2F}">
      <dsp:nvSpPr>
        <dsp:cNvPr id="0" name=""/>
        <dsp:cNvSpPr/>
      </dsp:nvSpPr>
      <dsp:spPr>
        <a:xfrm>
          <a:off x="8531120" y="2948540"/>
          <a:ext cx="3043192" cy="1825915"/>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584599" y="3002019"/>
        <a:ext cx="2936234" cy="17189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7/1/2016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7/1/2016</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1741" y="5685140"/>
            <a:ext cx="3947168" cy="2103124"/>
          </a:xfrm>
          <a:prstGeom prst="rect">
            <a:avLst/>
          </a:prstGeom>
        </p:spPr>
      </p:pic>
    </p:spTree>
    <p:extLst>
      <p:ext uri="{BB962C8B-B14F-4D97-AF65-F5344CB8AC3E}">
        <p14:creationId xmlns:p14="http://schemas.microsoft.com/office/powerpoint/2010/main" val="39964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78407" y="2358658"/>
            <a:ext cx="9027215" cy="830997"/>
          </a:xfrm>
          <a:prstGeom prst="rect">
            <a:avLst/>
          </a:prstGeom>
          <a:noFill/>
        </p:spPr>
        <p:txBody>
          <a:bodyPr wrap="none" rtlCol="0">
            <a:spAutoFit/>
          </a:bodyPr>
          <a:lstStyle/>
          <a:p>
            <a:pPr algn="ctr"/>
            <a:r>
              <a:rPr lang="en-AU" sz="4800" spc="600" dirty="0">
                <a:solidFill>
                  <a:schemeClr val="bg1">
                    <a:lumMod val="85000"/>
                  </a:schemeClr>
                </a:solidFill>
                <a:latin typeface="Gill Sans MT" panose="020B0502020104020203" pitchFamily="34" charset="0"/>
              </a:rPr>
              <a:t>GLOBAL INVESTIGATIONS</a:t>
            </a:r>
            <a:endParaRPr lang="en-US" sz="4800" spc="6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322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595736" y="3830231"/>
            <a:ext cx="7950272" cy="7109639"/>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Global Investigations helps to uncover fraud, piracy, counterfeiting and other crimes that damage your reputation, brand equity , revenue and customer loyalty. The global value of counterfeiting, piracy and fraud is worth over $2 trillion each year. The global total of all ant counterfeiting and anti-piracy seizures done is less than 1% of $2 trillion. This low level of action against offenders on the ground has encouraged entities to produce and distribute more counterfeit products and services as well as a rampant increase in corporate fraud. When unusual financial activity is suspected, our investigation, fraud and technology professionals will work with you to help resolve conflicts and gather intelligence to put the best case forward in recovering the funds — all with the sensitivity and urgency required. We conduct pragmatic, evidence-based investigations into business fraud and other potential wrong-doing, including financial crimes, corruption, sanctions, violations and money laundering. We can help you trace, freeze and recover assets in order to identify the root cause of the issue, all with minimal disruption to your business.</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2" name="Rectangle 1"/>
          <p:cNvSpPr/>
          <p:nvPr/>
        </p:nvSpPr>
        <p:spPr>
          <a:xfrm flipH="1">
            <a:off x="5248656" y="3912675"/>
            <a:ext cx="6565392" cy="659400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5" name="Picture 4"/>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43959"/>
          <a:stretch/>
        </p:blipFill>
        <p:spPr>
          <a:xfrm>
            <a:off x="5248656" y="3912675"/>
            <a:ext cx="6565392" cy="659400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257" r="47067" b="9364"/>
          <a:stretch/>
        </p:blipFill>
        <p:spPr>
          <a:xfrm>
            <a:off x="5248656" y="3912675"/>
            <a:ext cx="6565392" cy="6594003"/>
          </a:xfrm>
          <a:prstGeom prst="rect">
            <a:avLst/>
          </a:prstGeom>
        </p:spPr>
      </p:pic>
      <p:pic>
        <p:nvPicPr>
          <p:cNvPr id="12" name="Picture 11"/>
          <p:cNvPicPr>
            <a:picLocks noChangeAspect="1"/>
          </p:cNvPicPr>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Lst>
          </a:blip>
          <a:srcRect l="24932" r="25835" b="6375"/>
          <a:stretch/>
        </p:blipFill>
        <p:spPr>
          <a:xfrm>
            <a:off x="5248656" y="3912675"/>
            <a:ext cx="6565392" cy="7027195"/>
          </a:xfrm>
          <a:prstGeom prst="rect">
            <a:avLst/>
          </a:prstGeom>
        </p:spPr>
      </p:pic>
    </p:spTree>
    <p:extLst>
      <p:ext uri="{BB962C8B-B14F-4D97-AF65-F5344CB8AC3E}">
        <p14:creationId xmlns:p14="http://schemas.microsoft.com/office/powerpoint/2010/main" val="132233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75103" y="2358658"/>
            <a:ext cx="7633821" cy="830997"/>
          </a:xfrm>
          <a:prstGeom prst="rect">
            <a:avLst/>
          </a:prstGeom>
          <a:noFill/>
        </p:spPr>
        <p:txBody>
          <a:bodyPr wrap="none" rtlCol="0">
            <a:spAutoFit/>
          </a:bodyPr>
          <a:lstStyle/>
          <a:p>
            <a:pPr algn="ctr"/>
            <a:r>
              <a:rPr lang="en-AU"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CYBER INTELLIGENCE</a:t>
            </a:r>
            <a:endPar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322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595736" y="3830231"/>
            <a:ext cx="7147840" cy="6740307"/>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Global has provided actionable intelligence to law enforcement agencies, individuals and multinationals across the globe that have led to numerous raids, seizures and arrests. The ability to assemble convincing evidence in a convoluted cybercrime investigation requires the diligence of constantly overseeing various areas of criminal activity. This vigilance is consequence of two factors, the first being the IFW brand culture – a collective of agents highly focused and constantly alert to any occurrences of cybercrime. But also the invaluable relationship with various legal entities around the world – crucial factor in IFW’s immediacy of action. There is a great number of products delivering an elemental level of threat monitoring, often automated solutions that alarm clients with any noticed activity. These often only skim the surface of digital crime and although able to become an initiator for investigative work, their job very often stops there.</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2" name="Rectangle 1"/>
          <p:cNvSpPr/>
          <p:nvPr/>
        </p:nvSpPr>
        <p:spPr>
          <a:xfrm flipH="1">
            <a:off x="5248656" y="3912675"/>
            <a:ext cx="6565392" cy="659400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5" name="Picture 4"/>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43959"/>
          <a:stretch/>
        </p:blipFill>
        <p:spPr>
          <a:xfrm>
            <a:off x="5248656" y="3912675"/>
            <a:ext cx="6565392" cy="6594003"/>
          </a:xfrm>
          <a:prstGeom prst="rect">
            <a:avLst/>
          </a:prstGeom>
        </p:spPr>
      </p:pic>
    </p:spTree>
    <p:extLst>
      <p:ext uri="{BB962C8B-B14F-4D97-AF65-F5344CB8AC3E}">
        <p14:creationId xmlns:p14="http://schemas.microsoft.com/office/powerpoint/2010/main" val="397964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90524" y="2358658"/>
            <a:ext cx="7402989" cy="830997"/>
          </a:xfrm>
          <a:prstGeom prst="rect">
            <a:avLst/>
          </a:prstGeom>
          <a:noFill/>
        </p:spPr>
        <p:txBody>
          <a:bodyPr wrap="none" rtlCol="0">
            <a:spAutoFit/>
          </a:bodyPr>
          <a:lstStyle/>
          <a:p>
            <a:pPr algn="ctr"/>
            <a:r>
              <a:rPr lang="en-AU"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BRAND PROTECTION</a:t>
            </a:r>
            <a:endPar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322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595736" y="3830231"/>
            <a:ext cx="7147840" cy="6370975"/>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Global can protect one of your most valuable assets – your brand and reputation. IFW has the technology and capability to preserve brand equity and individual reputation by reducing the use of your brand that causes confusion and fraud. The IFW Brand Protection Program reduces the amount of </a:t>
            </a:r>
            <a:r>
              <a:rPr lang="en-AU" sz="2400" dirty="0" err="1">
                <a:solidFill>
                  <a:schemeClr val="bg1">
                    <a:lumMod val="85000"/>
                  </a:schemeClr>
                </a:solidFill>
                <a:latin typeface="Gill Sans MT" panose="020B0502020104020203" pitchFamily="34" charset="0"/>
              </a:rPr>
              <a:t>infringments</a:t>
            </a:r>
            <a:r>
              <a:rPr lang="en-AU" sz="2400" dirty="0">
                <a:solidFill>
                  <a:schemeClr val="bg1">
                    <a:lumMod val="85000"/>
                  </a:schemeClr>
                </a:solidFill>
                <a:latin typeface="Gill Sans MT" panose="020B0502020104020203" pitchFamily="34" charset="0"/>
              </a:rPr>
              <a:t> by up to 80% in the first six months.  The use IFW provides a fully integrated service that identifies and takes action against infringements. IFW Global analyses infringement statistics and conducts online investigations to develop actionable intelligence on the ground. IFW has a proven track record in identifying wholesalers and shutting down their operations through raids and seizures which ultimately leads to arrests. The IFW Brand Protection Program has the technology that can further reduce the availability of your counterfeit products on the global market</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18929" r="15457"/>
          <a:stretch/>
        </p:blipFill>
        <p:spPr>
          <a:xfrm>
            <a:off x="5207828" y="3940667"/>
            <a:ext cx="6565392" cy="6594003"/>
          </a:xfrm>
          <a:prstGeom prst="rect">
            <a:avLst/>
          </a:prstGeom>
        </p:spPr>
      </p:pic>
    </p:spTree>
    <p:extLst>
      <p:ext uri="{BB962C8B-B14F-4D97-AF65-F5344CB8AC3E}">
        <p14:creationId xmlns:p14="http://schemas.microsoft.com/office/powerpoint/2010/main" val="177059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28948" y="2358658"/>
            <a:ext cx="14326166" cy="830997"/>
          </a:xfrm>
          <a:prstGeom prst="rect">
            <a:avLst/>
          </a:prstGeom>
          <a:noFill/>
        </p:spPr>
        <p:txBody>
          <a:bodyPr wrap="none" rtlCol="0">
            <a:spAutoFit/>
          </a:bodyPr>
          <a:lstStyle/>
          <a:p>
            <a:pPr algn="ctr"/>
            <a:r>
              <a:rPr lang="en-AU"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Multi-Jurisdictional Asset &amp; Fund Recovery</a:t>
            </a:r>
            <a:endPar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322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595736" y="3830231"/>
            <a:ext cx="7147840" cy="7109639"/>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Global solutions go beyond traditional methods and instead integrates cyber intelligence, investigations, and on the ground monitoring into an end to end superior solution for recovering and tracking lost assets and funds. By combining cyber investigations and ground based operations it enables IFW to identify the key individuals on the ground, and uncover actionable intelligence that can be used in a court of law to recover and track assets lost from fraud. IFW Global delivers unique Cyber Fraud Recovery Solutions that are not available elsewhere on the market. Law enforcement agencies are often too slow in their efforts to pinpoint the locations of assets and suspects. IFW Global has built an alert and focused company culture that ensures every case is dealt with as urgently as possible with sensitivity and a methodical approach. IFW leverages it’s in-house law firm, IFW Legal  along with nationally recognised expert litigators and attorneys that solely work for IFW cases.</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2" name="Rectangle 1"/>
          <p:cNvSpPr/>
          <p:nvPr/>
        </p:nvSpPr>
        <p:spPr>
          <a:xfrm flipH="1">
            <a:off x="5248656" y="3912675"/>
            <a:ext cx="6565392" cy="659400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5" name="Picture 4"/>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43959"/>
          <a:stretch/>
        </p:blipFill>
        <p:spPr>
          <a:xfrm>
            <a:off x="5248656" y="3979350"/>
            <a:ext cx="6565392" cy="6594003"/>
          </a:xfrm>
          <a:prstGeom prst="rect">
            <a:avLst/>
          </a:prstGeom>
        </p:spPr>
      </p:pic>
      <p:pic>
        <p:nvPicPr>
          <p:cNvPr id="3" name="Picture 2"/>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21553" r="23337"/>
          <a:stretch/>
        </p:blipFill>
        <p:spPr>
          <a:xfrm>
            <a:off x="5028948" y="3912675"/>
            <a:ext cx="6785100" cy="6660678"/>
          </a:xfrm>
          <a:prstGeom prst="rect">
            <a:avLst/>
          </a:prstGeom>
        </p:spPr>
      </p:pic>
    </p:spTree>
    <p:extLst>
      <p:ext uri="{BB962C8B-B14F-4D97-AF65-F5344CB8AC3E}">
        <p14:creationId xmlns:p14="http://schemas.microsoft.com/office/powerpoint/2010/main" val="21143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12508" y="1992898"/>
            <a:ext cx="3558988"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TIMELINE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296646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3115" y="10399133"/>
            <a:ext cx="3511743" cy="461665"/>
          </a:xfrm>
          <a:prstGeom prst="rect">
            <a:avLst/>
          </a:prstGeom>
          <a:noFill/>
        </p:spPr>
        <p:txBody>
          <a:bodyPr wrap="square" rtlCol="0">
            <a:spAutoFit/>
          </a:bodyPr>
          <a:lstStyle/>
          <a:p>
            <a:pPr algn="r"/>
            <a:r>
              <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Delivery of Results</a:t>
            </a:r>
          </a:p>
        </p:txBody>
      </p:sp>
      <p:cxnSp>
        <p:nvCxnSpPr>
          <p:cNvPr id="5" name="Straight Connector 4"/>
          <p:cNvCxnSpPr/>
          <p:nvPr/>
        </p:nvCxnSpPr>
        <p:spPr>
          <a:xfrm rot="5400000">
            <a:off x="8845147" y="7345561"/>
            <a:ext cx="6573444" cy="942"/>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rot="5400000">
            <a:off x="12046196" y="10547551"/>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Oval 8"/>
          <p:cNvSpPr/>
          <p:nvPr/>
        </p:nvSpPr>
        <p:spPr>
          <a:xfrm rot="5400000">
            <a:off x="12046196" y="3974107"/>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Oval 11"/>
          <p:cNvSpPr/>
          <p:nvPr/>
        </p:nvSpPr>
        <p:spPr>
          <a:xfrm rot="5400000">
            <a:off x="12046196" y="7268276"/>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p:cNvSpPr/>
          <p:nvPr/>
        </p:nvSpPr>
        <p:spPr>
          <a:xfrm rot="5400000">
            <a:off x="12046196" y="5629728"/>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p:cNvSpPr/>
          <p:nvPr/>
        </p:nvSpPr>
        <p:spPr>
          <a:xfrm rot="5400000">
            <a:off x="12046196" y="8890294"/>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9144001" y="3880553"/>
            <a:ext cx="2590858" cy="830997"/>
          </a:xfrm>
          <a:prstGeom prst="rect">
            <a:avLst/>
          </a:prstGeom>
          <a:noFill/>
        </p:spPr>
        <p:txBody>
          <a:bodyPr wrap="square" rtlCol="0">
            <a:spAutoFit/>
          </a:bodyPr>
          <a:lstStyle/>
          <a:p>
            <a:pPr algn="r"/>
            <a:r>
              <a:rPr lang="en-AU"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Problem Discussion</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9041426" y="7138455"/>
            <a:ext cx="2693432" cy="461665"/>
          </a:xfrm>
          <a:prstGeom prst="rect">
            <a:avLst/>
          </a:prstGeom>
          <a:noFill/>
        </p:spPr>
        <p:txBody>
          <a:bodyPr wrap="square" rtlCol="0">
            <a:spAutoFit/>
          </a:bodyPr>
          <a:lstStyle/>
          <a:p>
            <a:pPr algn="r"/>
            <a:r>
              <a:rPr lang="en-AU"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Deployment</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2542100" y="5481310"/>
            <a:ext cx="2902722" cy="459842"/>
          </a:xfrm>
          <a:prstGeom prst="rect">
            <a:avLst/>
          </a:prstGeom>
          <a:noFill/>
        </p:spPr>
        <p:txBody>
          <a:bodyPr wrap="square" rtlCol="0">
            <a:spAutoFit/>
          </a:bodyPr>
          <a:lstStyle/>
          <a:p>
            <a:r>
              <a:rPr lang="en-AU"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Solution Mapping</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023360" y="5344040"/>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4" name="Rectangle 23"/>
          <p:cNvSpPr/>
          <p:nvPr/>
        </p:nvSpPr>
        <p:spPr>
          <a:xfrm>
            <a:off x="12542100" y="3646108"/>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5" name="Rectangle 24"/>
          <p:cNvSpPr/>
          <p:nvPr/>
        </p:nvSpPr>
        <p:spPr>
          <a:xfrm>
            <a:off x="12542100" y="6977162"/>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7" name="Rectangle 26"/>
          <p:cNvSpPr/>
          <p:nvPr/>
        </p:nvSpPr>
        <p:spPr>
          <a:xfrm>
            <a:off x="12542100" y="10237839"/>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8" name="TextBox 27"/>
          <p:cNvSpPr txBox="1"/>
          <p:nvPr/>
        </p:nvSpPr>
        <p:spPr>
          <a:xfrm>
            <a:off x="12542100" y="8760164"/>
            <a:ext cx="3167292" cy="459842"/>
          </a:xfrm>
          <a:prstGeom prst="rect">
            <a:avLst/>
          </a:prstGeom>
          <a:noFill/>
        </p:spPr>
        <p:txBody>
          <a:bodyPr wrap="square" rtlCol="0">
            <a:spAutoFit/>
          </a:bodyPr>
          <a:lstStyle/>
          <a:p>
            <a:r>
              <a:rPr lang="en-AU"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Analysis</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a:off x="4023360" y="857648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Tree>
    <p:extLst>
      <p:ext uri="{BB962C8B-B14F-4D97-AF65-F5344CB8AC3E}">
        <p14:creationId xmlns:p14="http://schemas.microsoft.com/office/powerpoint/2010/main" val="14237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72513" y="2322082"/>
            <a:ext cx="5438989" cy="677108"/>
          </a:xfrm>
          <a:prstGeom prst="rect">
            <a:avLst/>
          </a:prstGeom>
          <a:noFill/>
        </p:spPr>
        <p:txBody>
          <a:bodyPr wrap="none" rtlCol="0">
            <a:spAutoFit/>
          </a:bodyPr>
          <a:lstStyle/>
          <a:p>
            <a:pPr algn="ctr"/>
            <a:r>
              <a:rPr lang="en-AU"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WHY IFW GLOBAL</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3328" y="3693219"/>
            <a:ext cx="13013436" cy="1569660"/>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has 28 years of industry experience and networking which has enabled us to foster unique relationships with over 180 influential contacts ranging from major law enforcement agencies, immigration departments to </a:t>
            </a:r>
            <a:r>
              <a:rPr lang="en-AU" sz="2400" dirty="0" err="1">
                <a:solidFill>
                  <a:schemeClr val="bg1">
                    <a:lumMod val="85000"/>
                  </a:schemeClr>
                </a:solidFill>
                <a:latin typeface="Gill Sans MT" panose="020B0502020104020203" pitchFamily="34" charset="0"/>
              </a:rPr>
              <a:t>interpol</a:t>
            </a:r>
            <a:r>
              <a:rPr lang="en-AU" sz="2400" dirty="0">
                <a:solidFill>
                  <a:schemeClr val="bg1">
                    <a:lumMod val="85000"/>
                  </a:schemeClr>
                </a:solidFill>
                <a:latin typeface="Gill Sans MT" panose="020B0502020104020203" pitchFamily="34" charset="0"/>
              </a:rPr>
              <a:t>. These invaluable relationships with various legal entities around the world are the crucial factor in </a:t>
            </a:r>
            <a:r>
              <a:rPr lang="en-AU" sz="2400" dirty="0" err="1">
                <a:solidFill>
                  <a:schemeClr val="bg1">
                    <a:lumMod val="85000"/>
                  </a:schemeClr>
                </a:solidFill>
                <a:latin typeface="Gill Sans MT" panose="020B0502020104020203" pitchFamily="34" charset="0"/>
              </a:rPr>
              <a:t>ifw’s</a:t>
            </a:r>
            <a:r>
              <a:rPr lang="en-AU" sz="2400" dirty="0">
                <a:solidFill>
                  <a:schemeClr val="bg1">
                    <a:lumMod val="85000"/>
                  </a:schemeClr>
                </a:solidFill>
                <a:latin typeface="Gill Sans MT" panose="020B0502020104020203" pitchFamily="34" charset="0"/>
              </a:rPr>
              <a:t> ability to take effective action.</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3" name="Oval 2"/>
          <p:cNvSpPr/>
          <p:nvPr/>
        </p:nvSpPr>
        <p:spPr>
          <a:xfrm>
            <a:off x="5627878" y="4045217"/>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p:cNvSpPr txBox="1"/>
          <p:nvPr/>
        </p:nvSpPr>
        <p:spPr>
          <a:xfrm>
            <a:off x="6053328" y="6150349"/>
            <a:ext cx="13013436"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Each case requires an individual approach, while “fit-all solutions” are simply unable to take out the problem at its source. This is why IFW offers its clients a methodical process – a set of established actions that follow a systematic and meticulous procedure – rather than a predetermined product. This approach proved successful throughout IFW’s history and allowed easy adaptability – each element of the process is constantly adjusted to the situation.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3" name="Oval 12"/>
          <p:cNvSpPr/>
          <p:nvPr/>
        </p:nvSpPr>
        <p:spPr>
          <a:xfrm>
            <a:off x="5627878" y="6502347"/>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6053328" y="8607479"/>
            <a:ext cx="13013436" cy="830997"/>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A clear and concise delivery of results, with a focus on actionable intelligence. IFW navigates the </a:t>
            </a:r>
            <a:r>
              <a:rPr lang="en-AU" sz="2400" dirty="0" err="1">
                <a:solidFill>
                  <a:schemeClr val="bg1">
                    <a:lumMod val="85000"/>
                  </a:schemeClr>
                </a:solidFill>
                <a:latin typeface="Gill Sans MT" panose="020B0502020104020203" pitchFamily="34" charset="0"/>
              </a:rPr>
              <a:t>inaccesible</a:t>
            </a:r>
            <a:r>
              <a:rPr lang="en-AU" sz="2400" dirty="0">
                <a:solidFill>
                  <a:schemeClr val="bg1">
                    <a:lumMod val="85000"/>
                  </a:schemeClr>
                </a:solidFill>
                <a:latin typeface="Gill Sans MT" panose="020B0502020104020203" pitchFamily="34" charset="0"/>
              </a:rPr>
              <a:t> to deliver results that often far exceed the “best expected outcome.”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7" name="Oval 16"/>
          <p:cNvSpPr/>
          <p:nvPr/>
        </p:nvSpPr>
        <p:spPr>
          <a:xfrm>
            <a:off x="5627878" y="8959477"/>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11988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09479" y="1277351"/>
            <a:ext cx="10871759" cy="677108"/>
          </a:xfrm>
          <a:prstGeom prst="rect">
            <a:avLst/>
          </a:prstGeom>
          <a:noFill/>
        </p:spPr>
        <p:txBody>
          <a:bodyPr wrap="none" rtlCol="0">
            <a:spAutoFit/>
          </a:bodyPr>
          <a:lstStyle/>
          <a:p>
            <a:pPr algn="ctr"/>
            <a:r>
              <a:rPr lang="en-AU"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WHAT BENEFITS CAN YOU EXPECT?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44947" y="2250919"/>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3328" y="3766371"/>
            <a:ext cx="5230023"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Global Cyber Fraud Solution clients often see between 60% and 100% of their funds or assets recovered. In some cases damages including our service costs are also recovered from the fraud.</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053328" y="7151671"/>
            <a:ext cx="5230023"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Brand promises are important, fraud often involves clients and customers, which is why each case requires a tailored approach in order to preserve brand loyalty.</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5934964" y="10184982"/>
            <a:ext cx="5230023"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Brand infringements lead to customer complaints. Whether it’s counterfeiting, grey market sales, illegal promotions or trademark abuse. We eliminate infringements.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2869659" y="3766371"/>
            <a:ext cx="5230023" cy="2308324"/>
          </a:xfrm>
          <a:prstGeom prst="rect">
            <a:avLst/>
          </a:prstGeom>
          <a:noFill/>
        </p:spPr>
        <p:txBody>
          <a:bodyPr wrap="square" rtlCol="0">
            <a:spAutoFit/>
          </a:bodyPr>
          <a:lstStyle/>
          <a:p>
            <a:pPr algn="just" fontAlgn="base"/>
            <a:r>
              <a:rPr lang="en-AU" sz="2400" dirty="0">
                <a:solidFill>
                  <a:schemeClr val="bg1">
                    <a:lumMod val="85000"/>
                  </a:schemeClr>
                </a:solidFill>
              </a:rPr>
              <a:t>A decrease in customer liability, perceived risk and financial risk. By uncovering how the fraud took place, better measures can be installed to prevent further frauds. Decreased lawsuits and insurance costs.</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2869659" y="7164739"/>
            <a:ext cx="5230023" cy="1569660"/>
          </a:xfrm>
          <a:prstGeom prst="rect">
            <a:avLst/>
          </a:prstGeom>
          <a:noFill/>
        </p:spPr>
        <p:txBody>
          <a:bodyPr wrap="square" rtlCol="0">
            <a:spAutoFit/>
          </a:bodyPr>
          <a:lstStyle/>
          <a:p>
            <a:pPr algn="just" fontAlgn="base"/>
            <a:r>
              <a:rPr lang="en-AU" sz="2400" dirty="0">
                <a:solidFill>
                  <a:schemeClr val="bg1">
                    <a:lumMod val="85000"/>
                  </a:schemeClr>
                </a:solidFill>
              </a:rPr>
              <a:t>Counterfeiting, piracy and fraud can tarnish a brand’s image and reputation rapidly. An integrated brand protection strategy can improve brand integrity.</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2751295" y="10184982"/>
            <a:ext cx="5230023" cy="1569660"/>
          </a:xfrm>
          <a:prstGeom prst="rect">
            <a:avLst/>
          </a:prstGeom>
          <a:noFill/>
        </p:spPr>
        <p:txBody>
          <a:bodyPr wrap="square" rtlCol="0">
            <a:spAutoFit/>
          </a:bodyPr>
          <a:lstStyle/>
          <a:p>
            <a:pPr algn="just" fontAlgn="base"/>
            <a:r>
              <a:rPr lang="en-AU" sz="2400" dirty="0">
                <a:solidFill>
                  <a:schemeClr val="bg1">
                    <a:lumMod val="85000"/>
                  </a:schemeClr>
                </a:solidFill>
              </a:rPr>
              <a:t>Around 20% of search traffic ends up on unauthorised fraudulent sites. By taking action against imposters brands can reclaim lost traffic and sales</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5452026" y="3944008"/>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5452026" y="7307965"/>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5333662" y="10372210"/>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2263716" y="3944008"/>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12263716" y="7307965"/>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12145352" y="10372210"/>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6174778" y="2967261"/>
            <a:ext cx="3709029"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RECOVERY OF FUNDS</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19" name="Straight Connector 18"/>
          <p:cNvCxnSpPr/>
          <p:nvPr/>
        </p:nvCxnSpPr>
        <p:spPr>
          <a:xfrm flipV="1">
            <a:off x="6174778" y="3588243"/>
            <a:ext cx="4079565" cy="54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746654" y="2967261"/>
            <a:ext cx="3162405"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IMPROVED SAFETY</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27" name="Straight Connector 26"/>
          <p:cNvCxnSpPr/>
          <p:nvPr/>
        </p:nvCxnSpPr>
        <p:spPr>
          <a:xfrm flipV="1">
            <a:off x="12746654" y="3588243"/>
            <a:ext cx="4079565" cy="54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71989" y="6293373"/>
            <a:ext cx="4895957"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INCREASED BRAND LOYALTY</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29" name="Straight Connector 28"/>
          <p:cNvCxnSpPr/>
          <p:nvPr/>
        </p:nvCxnSpPr>
        <p:spPr>
          <a:xfrm flipV="1">
            <a:off x="6174778" y="6916446"/>
            <a:ext cx="4079565" cy="54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746654" y="6290430"/>
            <a:ext cx="4414350"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HEALTHIER BRAND IMAGE</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31" name="Straight Connector 30"/>
          <p:cNvCxnSpPr/>
          <p:nvPr/>
        </p:nvCxnSpPr>
        <p:spPr>
          <a:xfrm flipV="1">
            <a:off x="12746654" y="6922227"/>
            <a:ext cx="4079565" cy="54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121072" y="9356632"/>
            <a:ext cx="5847883"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HIGHER CUSTOMER SATISFACTION</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33" name="Straight Connector 32"/>
          <p:cNvCxnSpPr/>
          <p:nvPr/>
        </p:nvCxnSpPr>
        <p:spPr>
          <a:xfrm flipV="1">
            <a:off x="6174778" y="10003302"/>
            <a:ext cx="4079565" cy="54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628290" y="9350712"/>
            <a:ext cx="6425157"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OPTIMISED MARKETING INVESTMENTS</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35" name="Straight Connector 34"/>
          <p:cNvCxnSpPr/>
          <p:nvPr/>
        </p:nvCxnSpPr>
        <p:spPr>
          <a:xfrm flipV="1">
            <a:off x="12749383" y="10000580"/>
            <a:ext cx="4079565" cy="54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3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508994" y="2102626"/>
            <a:ext cx="3366050" cy="677108"/>
          </a:xfrm>
          <a:prstGeom prst="rect">
            <a:avLst/>
          </a:prstGeom>
          <a:noFill/>
        </p:spPr>
        <p:txBody>
          <a:bodyPr wrap="none" rtlCol="0">
            <a:spAutoFit/>
          </a:bodyPr>
          <a:lstStyle/>
          <a:p>
            <a:pPr algn="ctr"/>
            <a:r>
              <a:rPr lang="en-AU"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SERVICES</a:t>
            </a:r>
            <a:endParaRPr lang="en-US"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11277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597" y="3713555"/>
            <a:ext cx="15733455" cy="8939918"/>
          </a:xfrm>
          <a:prstGeom prst="rect">
            <a:avLst/>
          </a:prstGeom>
        </p:spPr>
      </p:pic>
    </p:spTree>
    <p:extLst>
      <p:ext uri="{BB962C8B-B14F-4D97-AF65-F5344CB8AC3E}">
        <p14:creationId xmlns:p14="http://schemas.microsoft.com/office/powerpoint/2010/main" val="306775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2340370"/>
            <a:ext cx="10267234"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1393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35731041"/>
              </p:ext>
            </p:extLst>
          </p:nvPr>
        </p:nvGraphicFramePr>
        <p:xfrm>
          <a:off x="5757333" y="3675888"/>
          <a:ext cx="12700000" cy="701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7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3876562"/>
            <a:ext cx="10267234"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85013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1949504474"/>
              </p:ext>
            </p:extLst>
          </p:nvPr>
        </p:nvGraphicFramePr>
        <p:xfrm>
          <a:off x="5680738" y="5389622"/>
          <a:ext cx="2969915" cy="2933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641303624"/>
              </p:ext>
            </p:extLst>
          </p:nvPr>
        </p:nvGraphicFramePr>
        <p:xfrm>
          <a:off x="8991600" y="5389622"/>
          <a:ext cx="2969915" cy="2933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37624728"/>
              </p:ext>
            </p:extLst>
          </p:nvPr>
        </p:nvGraphicFramePr>
        <p:xfrm>
          <a:off x="12246431" y="5389622"/>
          <a:ext cx="2969915" cy="2933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29017556"/>
              </p:ext>
            </p:extLst>
          </p:nvPr>
        </p:nvGraphicFramePr>
        <p:xfrm>
          <a:off x="15531825" y="5389623"/>
          <a:ext cx="2969915" cy="293393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421912"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9818292"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00741"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6351277"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90%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5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80975"/>
            <a:ext cx="24384000" cy="13716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p:cNvSpPr txBox="1"/>
          <p:nvPr/>
        </p:nvSpPr>
        <p:spPr>
          <a:xfrm>
            <a:off x="2920328" y="6073170"/>
            <a:ext cx="18543346" cy="1569660"/>
          </a:xfrm>
          <a:prstGeom prst="rect">
            <a:avLst/>
          </a:prstGeom>
          <a:noFill/>
        </p:spPr>
        <p:txBody>
          <a:bodyPr wrap="none" rtlCol="0">
            <a:spAutoFit/>
          </a:bodyPr>
          <a:lstStyle/>
          <a:p>
            <a:pPr algn="ctr"/>
            <a:r>
              <a:rPr lang="en-AU" sz="4800" spc="1200" dirty="0">
                <a:solidFill>
                  <a:schemeClr val="bg1">
                    <a:lumMod val="95000"/>
                  </a:schemeClr>
                </a:solidFill>
                <a:latin typeface="Gill Sans MT" panose="020B0502020104020203" pitchFamily="34" charset="0"/>
                <a:ea typeface="Open Sans" panose="020B0606030504020204" pitchFamily="34" charset="0"/>
                <a:cs typeface="Open Sans" panose="020B0606030504020204" pitchFamily="34" charset="0"/>
              </a:rPr>
              <a:t>NAVIGATING THE INACCESSIBLE. </a:t>
            </a:r>
          </a:p>
          <a:p>
            <a:pPr algn="ctr"/>
            <a:r>
              <a:rPr lang="en-AU" sz="4800" spc="1200" dirty="0">
                <a:solidFill>
                  <a:schemeClr val="bg1">
                    <a:lumMod val="95000"/>
                  </a:schemeClr>
                </a:solidFill>
                <a:latin typeface="Gill Sans MT" panose="020B0502020104020203" pitchFamily="34" charset="0"/>
                <a:ea typeface="Open Sans" panose="020B0606030504020204" pitchFamily="34" charset="0"/>
                <a:cs typeface="Open Sans" panose="020B0606030504020204" pitchFamily="34" charset="0"/>
              </a:rPr>
              <a:t>TRUSTED FOR WHAT IS BROUGHT TO LIGHT. </a:t>
            </a:r>
            <a:endParaRPr lang="en-US" sz="4800" spc="1200" dirty="0">
              <a:solidFill>
                <a:schemeClr val="bg1">
                  <a:lumMod val="9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469084" y="8121381"/>
            <a:ext cx="626745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1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0462541"/>
              </p:ext>
            </p:extLst>
          </p:nvPr>
        </p:nvGraphicFramePr>
        <p:xfrm>
          <a:off x="6333066" y="222296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3730258"/>
            <a:ext cx="10373417"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7038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2093" y="7181059"/>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333244" y="7181059"/>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146070" y="7181059"/>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03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8623365"/>
              </p:ext>
            </p:extLst>
          </p:nvPr>
        </p:nvGraphicFramePr>
        <p:xfrm>
          <a:off x="6333066" y="194864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2925586"/>
            <a:ext cx="10373417"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9915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0668" y="7583395"/>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48271" y="7583395"/>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804438" y="7583395"/>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63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0128030"/>
              </p:ext>
            </p:extLst>
          </p:nvPr>
        </p:nvGraphicFramePr>
        <p:xfrm>
          <a:off x="6333066" y="213152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3565666"/>
            <a:ext cx="10373417"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53923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0668" y="7272499"/>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66559" y="7272499"/>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804438" y="7272499"/>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775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2120914"/>
            <a:ext cx="10267234"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09448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1846688102"/>
              </p:ext>
            </p:extLst>
          </p:nvPr>
        </p:nvGraphicFramePr>
        <p:xfrm>
          <a:off x="7058393" y="3411051"/>
          <a:ext cx="12700000" cy="7927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6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891" y="3163330"/>
            <a:ext cx="10668241"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13689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2853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Rectangle 5"/>
          <p:cNvSpPr/>
          <p:nvPr/>
        </p:nvSpPr>
        <p:spPr>
          <a:xfrm>
            <a:off x="6094315"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Rectangle 7"/>
          <p:cNvSpPr/>
          <p:nvPr/>
        </p:nvSpPr>
        <p:spPr>
          <a:xfrm>
            <a:off x="7058626"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Rectangle 8"/>
          <p:cNvSpPr/>
          <p:nvPr/>
        </p:nvSpPr>
        <p:spPr>
          <a:xfrm>
            <a:off x="8022938"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 name="Rectangle 10"/>
          <p:cNvSpPr/>
          <p:nvPr/>
        </p:nvSpPr>
        <p:spPr>
          <a:xfrm>
            <a:off x="898725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9951562"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Rectangle 12"/>
          <p:cNvSpPr/>
          <p:nvPr/>
        </p:nvSpPr>
        <p:spPr>
          <a:xfrm>
            <a:off x="10915874"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Rectangle 13"/>
          <p:cNvSpPr/>
          <p:nvPr/>
        </p:nvSpPr>
        <p:spPr>
          <a:xfrm>
            <a:off x="11880186"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ectangle 14"/>
          <p:cNvSpPr/>
          <p:nvPr/>
        </p:nvSpPr>
        <p:spPr>
          <a:xfrm>
            <a:off x="1284449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p:nvSpPr>
        <p:spPr>
          <a:xfrm>
            <a:off x="13808809"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a:off x="1477312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15737433"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Rectangle 18"/>
          <p:cNvSpPr/>
          <p:nvPr/>
        </p:nvSpPr>
        <p:spPr>
          <a:xfrm>
            <a:off x="16701744"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Rectangle 20"/>
          <p:cNvSpPr/>
          <p:nvPr/>
        </p:nvSpPr>
        <p:spPr>
          <a:xfrm>
            <a:off x="1766605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Rectangle 21"/>
          <p:cNvSpPr/>
          <p:nvPr/>
        </p:nvSpPr>
        <p:spPr>
          <a:xfrm>
            <a:off x="1863036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TextBox 22"/>
          <p:cNvSpPr txBox="1"/>
          <p:nvPr/>
        </p:nvSpPr>
        <p:spPr>
          <a:xfrm>
            <a:off x="4865629"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1992</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TextBox 23"/>
          <p:cNvSpPr txBox="1"/>
          <p:nvPr/>
        </p:nvSpPr>
        <p:spPr>
          <a:xfrm>
            <a:off x="5866235"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1993</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5" name="TextBox 24"/>
          <p:cNvSpPr txBox="1"/>
          <p:nvPr/>
        </p:nvSpPr>
        <p:spPr>
          <a:xfrm>
            <a:off x="6830547"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1994</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6" name="TextBox 25"/>
          <p:cNvSpPr txBox="1"/>
          <p:nvPr/>
        </p:nvSpPr>
        <p:spPr>
          <a:xfrm>
            <a:off x="781594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1995</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7" name="TextBox 26"/>
          <p:cNvSpPr txBox="1"/>
          <p:nvPr/>
        </p:nvSpPr>
        <p:spPr>
          <a:xfrm>
            <a:off x="8764539"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1996</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8" name="TextBox 27"/>
          <p:cNvSpPr txBox="1"/>
          <p:nvPr/>
        </p:nvSpPr>
        <p:spPr>
          <a:xfrm>
            <a:off x="9726646"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1997</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9" name="TextBox 28"/>
          <p:cNvSpPr txBox="1"/>
          <p:nvPr/>
        </p:nvSpPr>
        <p:spPr>
          <a:xfrm>
            <a:off x="10689866"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1998</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0" name="TextBox 29"/>
          <p:cNvSpPr txBox="1"/>
          <p:nvPr/>
        </p:nvSpPr>
        <p:spPr>
          <a:xfrm>
            <a:off x="1167287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1999</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TextBox 30"/>
          <p:cNvSpPr txBox="1"/>
          <p:nvPr/>
        </p:nvSpPr>
        <p:spPr>
          <a:xfrm>
            <a:off x="12658265"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2000</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xtBox 31"/>
          <p:cNvSpPr txBox="1"/>
          <p:nvPr/>
        </p:nvSpPr>
        <p:spPr>
          <a:xfrm>
            <a:off x="13606863"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2001</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xtBox 32"/>
          <p:cNvSpPr txBox="1"/>
          <p:nvPr/>
        </p:nvSpPr>
        <p:spPr>
          <a:xfrm>
            <a:off x="14573564"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2002</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TextBox 33"/>
          <p:cNvSpPr txBox="1"/>
          <p:nvPr/>
        </p:nvSpPr>
        <p:spPr>
          <a:xfrm>
            <a:off x="1552216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2003</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xtBox 34"/>
          <p:cNvSpPr txBox="1"/>
          <p:nvPr/>
        </p:nvSpPr>
        <p:spPr>
          <a:xfrm>
            <a:off x="1648886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2004</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6" name="TextBox 35"/>
          <p:cNvSpPr txBox="1"/>
          <p:nvPr/>
        </p:nvSpPr>
        <p:spPr>
          <a:xfrm>
            <a:off x="17455563"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2005</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xtBox 36"/>
          <p:cNvSpPr txBox="1"/>
          <p:nvPr/>
        </p:nvSpPr>
        <p:spPr>
          <a:xfrm>
            <a:off x="18404160"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2006</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8" name="Rectangle 37"/>
          <p:cNvSpPr/>
          <p:nvPr/>
        </p:nvSpPr>
        <p:spPr>
          <a:xfrm>
            <a:off x="5128530" y="7817973"/>
            <a:ext cx="617213" cy="17953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Rectangle 38"/>
          <p:cNvSpPr/>
          <p:nvPr/>
        </p:nvSpPr>
        <p:spPr>
          <a:xfrm>
            <a:off x="6091369"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0" name="Rectangle 39"/>
          <p:cNvSpPr/>
          <p:nvPr/>
        </p:nvSpPr>
        <p:spPr>
          <a:xfrm>
            <a:off x="7055680" y="6138008"/>
            <a:ext cx="617213" cy="34753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1" name="Rectangle 40"/>
          <p:cNvSpPr/>
          <p:nvPr/>
        </p:nvSpPr>
        <p:spPr>
          <a:xfrm>
            <a:off x="8019993" y="5250475"/>
            <a:ext cx="617213" cy="43628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2" name="Rectangle 41"/>
          <p:cNvSpPr/>
          <p:nvPr/>
        </p:nvSpPr>
        <p:spPr>
          <a:xfrm>
            <a:off x="8984304" y="6138007"/>
            <a:ext cx="617213" cy="3475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3" name="Rectangle 42"/>
          <p:cNvSpPr/>
          <p:nvPr/>
        </p:nvSpPr>
        <p:spPr>
          <a:xfrm>
            <a:off x="9948616" y="7358359"/>
            <a:ext cx="617213" cy="22549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4" name="Rectangle 43"/>
          <p:cNvSpPr/>
          <p:nvPr/>
        </p:nvSpPr>
        <p:spPr>
          <a:xfrm>
            <a:off x="10912927" y="5757635"/>
            <a:ext cx="617213" cy="38557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5" name="Rectangle 44"/>
          <p:cNvSpPr/>
          <p:nvPr/>
        </p:nvSpPr>
        <p:spPr>
          <a:xfrm>
            <a:off x="11877239" y="8340982"/>
            <a:ext cx="617213" cy="12723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6" name="Rectangle 45"/>
          <p:cNvSpPr/>
          <p:nvPr/>
        </p:nvSpPr>
        <p:spPr>
          <a:xfrm>
            <a:off x="12841551" y="6375737"/>
            <a:ext cx="617213" cy="32376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7" name="Rectangle 46"/>
          <p:cNvSpPr/>
          <p:nvPr/>
        </p:nvSpPr>
        <p:spPr>
          <a:xfrm>
            <a:off x="13805863" y="6766560"/>
            <a:ext cx="617213" cy="28467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8" name="Rectangle 47"/>
          <p:cNvSpPr/>
          <p:nvPr/>
        </p:nvSpPr>
        <p:spPr>
          <a:xfrm>
            <a:off x="14770175" y="6375737"/>
            <a:ext cx="617213" cy="32376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9" name="Rectangle 48"/>
          <p:cNvSpPr/>
          <p:nvPr/>
        </p:nvSpPr>
        <p:spPr>
          <a:xfrm>
            <a:off x="15734486"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0" name="Rectangle 49"/>
          <p:cNvSpPr/>
          <p:nvPr/>
        </p:nvSpPr>
        <p:spPr>
          <a:xfrm>
            <a:off x="16698798" y="7817973"/>
            <a:ext cx="617213" cy="17953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1" name="Rectangle 50"/>
          <p:cNvSpPr/>
          <p:nvPr/>
        </p:nvSpPr>
        <p:spPr>
          <a:xfrm>
            <a:off x="17663110" y="5757635"/>
            <a:ext cx="617213" cy="38557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2" name="Rectangle 51"/>
          <p:cNvSpPr/>
          <p:nvPr/>
        </p:nvSpPr>
        <p:spPr>
          <a:xfrm>
            <a:off x="18627422"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42784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8189324" y="5190194"/>
            <a:ext cx="0" cy="4797468"/>
          </a:xfrm>
          <a:prstGeom prst="line">
            <a:avLst/>
          </a:prstGeom>
          <a:ln w="50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0348" y="3026457"/>
            <a:ext cx="14523336"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POWERPOINT BARS &amp; BUTTONS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000025"/>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975252" y="6060504"/>
            <a:ext cx="428144" cy="42814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3" name="TextBox 52"/>
          <p:cNvSpPr txBox="1"/>
          <p:nvPr/>
        </p:nvSpPr>
        <p:spPr>
          <a:xfrm>
            <a:off x="7999625" y="6123376"/>
            <a:ext cx="389850" cy="307777"/>
          </a:xfrm>
          <a:prstGeom prst="rect">
            <a:avLst/>
          </a:prstGeom>
          <a:noFill/>
        </p:spPr>
        <p:txBody>
          <a:bodyPr wrap="none" rtlCol="0">
            <a:spAutoFit/>
          </a:bodyPr>
          <a:lstStyle/>
          <a:p>
            <a:pPr algn="ctr"/>
            <a:r>
              <a:rPr lang="tr-TR" sz="14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79</a:t>
            </a:r>
            <a:endParaRPr lang="en-US" sz="14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54" name="Straight Connector 53"/>
          <p:cNvCxnSpPr/>
          <p:nvPr/>
        </p:nvCxnSpPr>
        <p:spPr>
          <a:xfrm>
            <a:off x="8919796" y="5190194"/>
            <a:ext cx="0" cy="4797468"/>
          </a:xfrm>
          <a:prstGeom prst="line">
            <a:avLst/>
          </a:prstGeom>
          <a:ln w="177800">
            <a:solidFill>
              <a:schemeClr val="tx1">
                <a:lumMod val="65000"/>
                <a:lumOff val="3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919796" y="6790170"/>
            <a:ext cx="0" cy="3197492"/>
          </a:xfrm>
          <a:prstGeom prst="line">
            <a:avLst/>
          </a:prstGeom>
          <a:ln w="177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687239" y="5190194"/>
            <a:ext cx="0" cy="4797468"/>
          </a:xfrm>
          <a:prstGeom prst="line">
            <a:avLst/>
          </a:prstGeom>
          <a:ln w="381000">
            <a:solidFill>
              <a:schemeClr val="tx1">
                <a:lumMod val="65000"/>
                <a:lumOff val="3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687239" y="8080127"/>
            <a:ext cx="0" cy="1907535"/>
          </a:xfrm>
          <a:prstGeom prst="line">
            <a:avLst/>
          </a:prstGeom>
          <a:ln w="381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10299561" y="9677420"/>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4" name="Oval 63"/>
          <p:cNvSpPr/>
          <p:nvPr/>
        </p:nvSpPr>
        <p:spPr>
          <a:xfrm>
            <a:off x="10299561" y="9225838"/>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5" name="Oval 64"/>
          <p:cNvSpPr/>
          <p:nvPr/>
        </p:nvSpPr>
        <p:spPr>
          <a:xfrm>
            <a:off x="10299561" y="8774256"/>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6" name="Oval 65"/>
          <p:cNvSpPr/>
          <p:nvPr/>
        </p:nvSpPr>
        <p:spPr>
          <a:xfrm>
            <a:off x="10299561" y="8322674"/>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7" name="Oval 66"/>
          <p:cNvSpPr/>
          <p:nvPr/>
        </p:nvSpPr>
        <p:spPr>
          <a:xfrm>
            <a:off x="10299561" y="7871092"/>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8" name="Oval 67"/>
          <p:cNvSpPr/>
          <p:nvPr/>
        </p:nvSpPr>
        <p:spPr>
          <a:xfrm>
            <a:off x="10299561" y="7419510"/>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9" name="Oval 68"/>
          <p:cNvSpPr/>
          <p:nvPr/>
        </p:nvSpPr>
        <p:spPr>
          <a:xfrm>
            <a:off x="10299561" y="6967928"/>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0" name="Oval 69"/>
          <p:cNvSpPr/>
          <p:nvPr/>
        </p:nvSpPr>
        <p:spPr>
          <a:xfrm>
            <a:off x="10299561" y="6516346"/>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1" name="Oval 70"/>
          <p:cNvSpPr/>
          <p:nvPr/>
        </p:nvSpPr>
        <p:spPr>
          <a:xfrm>
            <a:off x="10299561" y="6064764"/>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2" name="Oval 71"/>
          <p:cNvSpPr/>
          <p:nvPr/>
        </p:nvSpPr>
        <p:spPr>
          <a:xfrm>
            <a:off x="10299561" y="5613182"/>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3" name="Oval 72"/>
          <p:cNvSpPr/>
          <p:nvPr/>
        </p:nvSpPr>
        <p:spPr>
          <a:xfrm>
            <a:off x="10299561" y="5161600"/>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4" name="Rectangle 73"/>
          <p:cNvSpPr/>
          <p:nvPr/>
        </p:nvSpPr>
        <p:spPr>
          <a:xfrm>
            <a:off x="10958141" y="9147194"/>
            <a:ext cx="130985" cy="8404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6" name="Rectangle 75"/>
          <p:cNvSpPr/>
          <p:nvPr/>
        </p:nvSpPr>
        <p:spPr>
          <a:xfrm>
            <a:off x="10958141" y="8150796"/>
            <a:ext cx="130985" cy="8404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7" name="Rectangle 76"/>
          <p:cNvSpPr/>
          <p:nvPr/>
        </p:nvSpPr>
        <p:spPr>
          <a:xfrm>
            <a:off x="10958141" y="7154397"/>
            <a:ext cx="130985" cy="8404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8" name="Rectangle 77"/>
          <p:cNvSpPr/>
          <p:nvPr/>
        </p:nvSpPr>
        <p:spPr>
          <a:xfrm>
            <a:off x="10958141" y="6157999"/>
            <a:ext cx="130985" cy="840468"/>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9" name="Rectangle 78"/>
          <p:cNvSpPr/>
          <p:nvPr/>
        </p:nvSpPr>
        <p:spPr>
          <a:xfrm>
            <a:off x="10958141" y="5161600"/>
            <a:ext cx="130985" cy="840468"/>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Rectangle 80"/>
          <p:cNvSpPr/>
          <p:nvPr/>
        </p:nvSpPr>
        <p:spPr>
          <a:xfrm>
            <a:off x="11426970" y="9685932"/>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Rectangle 81"/>
          <p:cNvSpPr/>
          <p:nvPr/>
        </p:nvSpPr>
        <p:spPr>
          <a:xfrm>
            <a:off x="11426970" y="9277228"/>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Rectangle 82"/>
          <p:cNvSpPr/>
          <p:nvPr/>
        </p:nvSpPr>
        <p:spPr>
          <a:xfrm>
            <a:off x="11426970" y="8868525"/>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ectangle 83"/>
          <p:cNvSpPr/>
          <p:nvPr/>
        </p:nvSpPr>
        <p:spPr>
          <a:xfrm>
            <a:off x="11426970" y="8459821"/>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5" name="Rectangle 84"/>
          <p:cNvSpPr/>
          <p:nvPr/>
        </p:nvSpPr>
        <p:spPr>
          <a:xfrm>
            <a:off x="11426970" y="8051118"/>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6" name="Rectangle 85"/>
          <p:cNvSpPr/>
          <p:nvPr/>
        </p:nvSpPr>
        <p:spPr>
          <a:xfrm>
            <a:off x="11426970" y="7642414"/>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Rectangle 86"/>
          <p:cNvSpPr/>
          <p:nvPr/>
        </p:nvSpPr>
        <p:spPr>
          <a:xfrm>
            <a:off x="11426970" y="7233711"/>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Rectangle 87"/>
          <p:cNvSpPr/>
          <p:nvPr/>
        </p:nvSpPr>
        <p:spPr>
          <a:xfrm>
            <a:off x="11426970" y="6825008"/>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Rectangle 88"/>
          <p:cNvSpPr/>
          <p:nvPr/>
        </p:nvSpPr>
        <p:spPr>
          <a:xfrm>
            <a:off x="11426970" y="6416304"/>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Rectangle 89"/>
          <p:cNvSpPr/>
          <p:nvPr/>
        </p:nvSpPr>
        <p:spPr>
          <a:xfrm>
            <a:off x="11426970" y="6007601"/>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ectangle 90"/>
          <p:cNvSpPr/>
          <p:nvPr/>
        </p:nvSpPr>
        <p:spPr>
          <a:xfrm>
            <a:off x="11426970" y="5598897"/>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2" name="Rectangle 91"/>
          <p:cNvSpPr/>
          <p:nvPr/>
        </p:nvSpPr>
        <p:spPr>
          <a:xfrm>
            <a:off x="11426970" y="5190194"/>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Rectangle 165"/>
          <p:cNvSpPr/>
          <p:nvPr/>
        </p:nvSpPr>
        <p:spPr>
          <a:xfrm>
            <a:off x="12102110" y="4793878"/>
            <a:ext cx="2112582" cy="5481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7" name="TextBox 166"/>
          <p:cNvSpPr txBox="1"/>
          <p:nvPr/>
        </p:nvSpPr>
        <p:spPr>
          <a:xfrm>
            <a:off x="12610662" y="4903288"/>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8" name="Rectangle 167"/>
          <p:cNvSpPr/>
          <p:nvPr/>
        </p:nvSpPr>
        <p:spPr>
          <a:xfrm>
            <a:off x="12102110" y="5518561"/>
            <a:ext cx="2112582" cy="548122"/>
          </a:xfrm>
          <a:prstGeom prst="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9" name="TextBox 168"/>
          <p:cNvSpPr txBox="1"/>
          <p:nvPr/>
        </p:nvSpPr>
        <p:spPr>
          <a:xfrm>
            <a:off x="12610662" y="5627971"/>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0" name="Snip Single Corner Rectangle 169"/>
          <p:cNvSpPr/>
          <p:nvPr/>
        </p:nvSpPr>
        <p:spPr>
          <a:xfrm>
            <a:off x="14681041" y="4793878"/>
            <a:ext cx="2112582" cy="548122"/>
          </a:xfrm>
          <a:prstGeom prst="snip1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1" name="TextBox 170"/>
          <p:cNvSpPr txBox="1"/>
          <p:nvPr/>
        </p:nvSpPr>
        <p:spPr>
          <a:xfrm>
            <a:off x="15189593" y="4903288"/>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2" name="Snip Single Corner Rectangle 171"/>
          <p:cNvSpPr/>
          <p:nvPr/>
        </p:nvSpPr>
        <p:spPr>
          <a:xfrm>
            <a:off x="14681041" y="5518561"/>
            <a:ext cx="2112582" cy="548122"/>
          </a:xfrm>
          <a:prstGeom prst="snip1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3" name="TextBox 172"/>
          <p:cNvSpPr txBox="1"/>
          <p:nvPr/>
        </p:nvSpPr>
        <p:spPr>
          <a:xfrm>
            <a:off x="15189593" y="5627971"/>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4" name="Snip Diagonal Corner Rectangle 173"/>
          <p:cNvSpPr/>
          <p:nvPr/>
        </p:nvSpPr>
        <p:spPr>
          <a:xfrm>
            <a:off x="12102110" y="6243245"/>
            <a:ext cx="2112582" cy="548122"/>
          </a:xfrm>
          <a:prstGeom prst="snip2Diag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5" name="TextBox 174"/>
          <p:cNvSpPr txBox="1"/>
          <p:nvPr/>
        </p:nvSpPr>
        <p:spPr>
          <a:xfrm>
            <a:off x="12610662" y="6352655"/>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6" name="Snip Diagonal Corner Rectangle 175"/>
          <p:cNvSpPr/>
          <p:nvPr/>
        </p:nvSpPr>
        <p:spPr>
          <a:xfrm>
            <a:off x="12102110" y="6967928"/>
            <a:ext cx="2112582" cy="548122"/>
          </a:xfrm>
          <a:prstGeom prst="snip2Diag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7" name="TextBox 176"/>
          <p:cNvSpPr txBox="1"/>
          <p:nvPr/>
        </p:nvSpPr>
        <p:spPr>
          <a:xfrm>
            <a:off x="12610662" y="7077338"/>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8" name="Round Diagonal Corner Rectangle 177"/>
          <p:cNvSpPr/>
          <p:nvPr/>
        </p:nvSpPr>
        <p:spPr>
          <a:xfrm>
            <a:off x="14681041" y="6243245"/>
            <a:ext cx="2112582" cy="548122"/>
          </a:xfrm>
          <a:prstGeom prst="round2Diag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9" name="TextBox 178"/>
          <p:cNvSpPr txBox="1"/>
          <p:nvPr/>
        </p:nvSpPr>
        <p:spPr>
          <a:xfrm>
            <a:off x="15189593" y="6352655"/>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0" name="Round Diagonal Corner Rectangle 179"/>
          <p:cNvSpPr/>
          <p:nvPr/>
        </p:nvSpPr>
        <p:spPr>
          <a:xfrm>
            <a:off x="14681041" y="6967928"/>
            <a:ext cx="2112582" cy="548122"/>
          </a:xfrm>
          <a:prstGeom prst="round2Diag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1" name="TextBox 180"/>
          <p:cNvSpPr txBox="1"/>
          <p:nvPr/>
        </p:nvSpPr>
        <p:spPr>
          <a:xfrm>
            <a:off x="15189593" y="7077338"/>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3" name="Rectangle 182"/>
          <p:cNvSpPr/>
          <p:nvPr/>
        </p:nvSpPr>
        <p:spPr>
          <a:xfrm>
            <a:off x="12102110" y="7692611"/>
            <a:ext cx="2112582" cy="5481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4" name="TextBox 183"/>
          <p:cNvSpPr txBox="1"/>
          <p:nvPr/>
        </p:nvSpPr>
        <p:spPr>
          <a:xfrm>
            <a:off x="12610662" y="7802021"/>
            <a:ext cx="1179886" cy="338554"/>
          </a:xfrm>
          <a:prstGeom prst="rect">
            <a:avLst/>
          </a:prstGeom>
          <a:noFill/>
        </p:spPr>
        <p:txBody>
          <a:bodyPr wrap="square" rtlCol="0">
            <a:spAutoFit/>
          </a:bodyPr>
          <a:lstStyle/>
          <a:p>
            <a:r>
              <a:rPr lang="tr-TR"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5" name="Rectangle 184"/>
          <p:cNvSpPr/>
          <p:nvPr/>
        </p:nvSpPr>
        <p:spPr>
          <a:xfrm>
            <a:off x="12102110" y="8417294"/>
            <a:ext cx="2112582" cy="548122"/>
          </a:xfrm>
          <a:prstGeom prst="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6" name="TextBox 185"/>
          <p:cNvSpPr txBox="1"/>
          <p:nvPr/>
        </p:nvSpPr>
        <p:spPr>
          <a:xfrm>
            <a:off x="12610662" y="8526704"/>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7" name="Snip Single Corner Rectangle 186"/>
          <p:cNvSpPr/>
          <p:nvPr/>
        </p:nvSpPr>
        <p:spPr>
          <a:xfrm>
            <a:off x="14681041" y="7692611"/>
            <a:ext cx="2112582" cy="54812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8" name="TextBox 187"/>
          <p:cNvSpPr txBox="1"/>
          <p:nvPr/>
        </p:nvSpPr>
        <p:spPr>
          <a:xfrm>
            <a:off x="15189593" y="7802021"/>
            <a:ext cx="1179886" cy="338554"/>
          </a:xfrm>
          <a:prstGeom prst="rect">
            <a:avLst/>
          </a:prstGeom>
          <a:noFill/>
        </p:spPr>
        <p:txBody>
          <a:bodyPr wrap="square" rtlCol="0">
            <a:spAutoFit/>
          </a:bodyPr>
          <a:lstStyle/>
          <a:p>
            <a:r>
              <a:rPr lang="tr-TR"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9" name="Snip Single Corner Rectangle 188"/>
          <p:cNvSpPr/>
          <p:nvPr/>
        </p:nvSpPr>
        <p:spPr>
          <a:xfrm>
            <a:off x="14681041" y="8417294"/>
            <a:ext cx="2112582" cy="548122"/>
          </a:xfrm>
          <a:prstGeom prst="snip1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0" name="TextBox 189"/>
          <p:cNvSpPr txBox="1"/>
          <p:nvPr/>
        </p:nvSpPr>
        <p:spPr>
          <a:xfrm>
            <a:off x="15189593" y="8526704"/>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1" name="Snip Diagonal Corner Rectangle 190"/>
          <p:cNvSpPr/>
          <p:nvPr/>
        </p:nvSpPr>
        <p:spPr>
          <a:xfrm>
            <a:off x="12102110" y="9141978"/>
            <a:ext cx="2112582" cy="548122"/>
          </a:xfrm>
          <a:prstGeom prst="snip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2" name="TextBox 191"/>
          <p:cNvSpPr txBox="1"/>
          <p:nvPr/>
        </p:nvSpPr>
        <p:spPr>
          <a:xfrm>
            <a:off x="12610662" y="9251388"/>
            <a:ext cx="1179886" cy="338554"/>
          </a:xfrm>
          <a:prstGeom prst="rect">
            <a:avLst/>
          </a:prstGeom>
          <a:noFill/>
        </p:spPr>
        <p:txBody>
          <a:bodyPr wrap="square" rtlCol="0">
            <a:spAutoFit/>
          </a:bodyPr>
          <a:lstStyle/>
          <a:p>
            <a:r>
              <a:rPr lang="tr-TR"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3" name="Snip Diagonal Corner Rectangle 192"/>
          <p:cNvSpPr/>
          <p:nvPr/>
        </p:nvSpPr>
        <p:spPr>
          <a:xfrm>
            <a:off x="12102110" y="9866661"/>
            <a:ext cx="2112582" cy="548122"/>
          </a:xfrm>
          <a:prstGeom prst="snip2Diag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4" name="TextBox 193"/>
          <p:cNvSpPr txBox="1"/>
          <p:nvPr/>
        </p:nvSpPr>
        <p:spPr>
          <a:xfrm>
            <a:off x="12610662" y="9976071"/>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5" name="Round Diagonal Corner Rectangle 194"/>
          <p:cNvSpPr/>
          <p:nvPr/>
        </p:nvSpPr>
        <p:spPr>
          <a:xfrm>
            <a:off x="14681041" y="9141978"/>
            <a:ext cx="2112582" cy="548122"/>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6" name="TextBox 195"/>
          <p:cNvSpPr txBox="1"/>
          <p:nvPr/>
        </p:nvSpPr>
        <p:spPr>
          <a:xfrm>
            <a:off x="15189593" y="9251388"/>
            <a:ext cx="1179886" cy="338554"/>
          </a:xfrm>
          <a:prstGeom prst="rect">
            <a:avLst/>
          </a:prstGeom>
          <a:noFill/>
        </p:spPr>
        <p:txBody>
          <a:bodyPr wrap="square" rtlCol="0">
            <a:spAutoFit/>
          </a:bodyPr>
          <a:lstStyle/>
          <a:p>
            <a:r>
              <a:rPr lang="tr-TR"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7" name="Round Diagonal Corner Rectangle 196"/>
          <p:cNvSpPr/>
          <p:nvPr/>
        </p:nvSpPr>
        <p:spPr>
          <a:xfrm>
            <a:off x="14681041" y="9866661"/>
            <a:ext cx="2112582" cy="548122"/>
          </a:xfrm>
          <a:prstGeom prst="round2Diag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8" name="TextBox 197"/>
          <p:cNvSpPr txBox="1"/>
          <p:nvPr/>
        </p:nvSpPr>
        <p:spPr>
          <a:xfrm>
            <a:off x="15189593" y="9976071"/>
            <a:ext cx="1179886" cy="338554"/>
          </a:xfrm>
          <a:prstGeom prst="rect">
            <a:avLst/>
          </a:prstGeom>
          <a:noFill/>
        </p:spPr>
        <p:txBody>
          <a:bodyPr wrap="square" rtlCol="0">
            <a:spAutoFit/>
          </a:bodyPr>
          <a:lstStyle/>
          <a:p>
            <a:r>
              <a:rPr lang="tr-TR"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987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820693" y="4022866"/>
            <a:ext cx="4742645" cy="677108"/>
          </a:xfrm>
          <a:prstGeom prst="rect">
            <a:avLst/>
          </a:prstGeom>
          <a:noFill/>
        </p:spPr>
        <p:txBody>
          <a:bodyPr wrap="none" rtlCol="0">
            <a:spAutoFit/>
          </a:bodyPr>
          <a:lstStyle/>
          <a:p>
            <a:pPr algn="ctr"/>
            <a:r>
              <a:rPr lang="tr-TR"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CONTACT US</a:t>
            </a:r>
            <a:endParaRPr lang="en-US"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17" name="Straight Connector 16"/>
          <p:cNvCxnSpPr/>
          <p:nvPr/>
        </p:nvCxnSpPr>
        <p:spPr>
          <a:xfrm>
            <a:off x="8991600" y="503301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953651" y="8902465"/>
            <a:ext cx="4476728" cy="2308324"/>
          </a:xfrm>
          <a:prstGeom prst="rect">
            <a:avLst/>
          </a:prstGeom>
        </p:spPr>
        <p:txBody>
          <a:bodyPr wrap="square">
            <a:spAutoFit/>
          </a:bodyPr>
          <a:lstStyle/>
          <a:p>
            <a:pPr algn="ct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LEVEL 31 BT TOWER, 1 MARKET STREET,</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SYDNEY NSW 2000</a:t>
            </a:r>
          </a:p>
          <a:p>
            <a:pPr algn="ct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+61 9275 8725</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endPar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a:p>
            <a:pPr algn="ct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KGAMBLE@IFWGLOBAL.COM</a:t>
            </a:r>
            <a:endParaRPr lang="en-US"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416" y="5806438"/>
            <a:ext cx="3947168" cy="2103124"/>
          </a:xfrm>
          <a:prstGeom prst="rect">
            <a:avLst/>
          </a:prstGeom>
        </p:spPr>
      </p:pic>
    </p:spTree>
    <p:extLst>
      <p:ext uri="{BB962C8B-B14F-4D97-AF65-F5344CB8AC3E}">
        <p14:creationId xmlns:p14="http://schemas.microsoft.com/office/powerpoint/2010/main" val="5280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 t="15709" r="33" b="-8"/>
          <a:stretch/>
        </p:blipFill>
        <p:spPr>
          <a:xfrm>
            <a:off x="-22008" y="0"/>
            <a:ext cx="24406008" cy="13716001"/>
          </a:xfrm>
          <a:prstGeom prst="rect">
            <a:avLst/>
          </a:prstGeom>
        </p:spPr>
      </p:pic>
      <p:sp>
        <p:nvSpPr>
          <p:cNvPr id="2" name="Rectangle 1"/>
          <p:cNvSpPr/>
          <p:nvPr/>
        </p:nvSpPr>
        <p:spPr>
          <a:xfrm>
            <a:off x="5193793" y="4241859"/>
            <a:ext cx="13990320" cy="6483291"/>
          </a:xfrm>
          <a:prstGeom prst="rect">
            <a:avLst/>
          </a:prstGeom>
          <a:solidFill>
            <a:schemeClr val="bg1">
              <a:lumMod val="5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9602643" y="2852434"/>
            <a:ext cx="5178725" cy="830997"/>
          </a:xfrm>
          <a:prstGeom prst="rect">
            <a:avLst/>
          </a:prstGeom>
          <a:noFill/>
        </p:spPr>
        <p:txBody>
          <a:bodyPr wrap="none" rtlCol="0">
            <a:spAutoFit/>
          </a:bodyPr>
          <a:lstStyle/>
          <a:p>
            <a:pPr algn="ctr"/>
            <a:r>
              <a:rPr lang="tr-TR" sz="4800" spc="600" dirty="0">
                <a:solidFill>
                  <a:schemeClr val="bg1">
                    <a:lumMod val="75000"/>
                  </a:schemeClr>
                </a:solidFill>
                <a:latin typeface="Gill Sans MT Condensed" panose="020B0506020104020203" pitchFamily="34" charset="0"/>
                <a:ea typeface="Open Sans" panose="020B0606030504020204" pitchFamily="34" charset="0"/>
                <a:cs typeface="Open Sans" panose="020B0606030504020204" pitchFamily="34" charset="0"/>
              </a:rPr>
              <a:t>TABLE OF CONTENTS</a:t>
            </a:r>
            <a:endParaRPr lang="en-US" sz="4800" spc="600" dirty="0">
              <a:solidFill>
                <a:schemeClr val="bg1">
                  <a:lumMod val="75000"/>
                </a:schemeClr>
              </a:solidFill>
              <a:latin typeface="Gill Sans MT Condensed" panose="020B0506020104020203" pitchFamily="34" charset="0"/>
              <a:ea typeface="Open Sans" panose="020B0606030504020204" pitchFamily="34" charset="0"/>
              <a:cs typeface="Open Sans" panose="020B0606030504020204" pitchFamily="34" charset="0"/>
            </a:endParaRPr>
          </a:p>
        </p:txBody>
      </p:sp>
      <p:cxnSp>
        <p:nvCxnSpPr>
          <p:cNvPr id="8" name="Straight Connector 7"/>
          <p:cNvCxnSpPr/>
          <p:nvPr/>
        </p:nvCxnSpPr>
        <p:spPr>
          <a:xfrm>
            <a:off x="8991600" y="382600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01030" y="4241859"/>
            <a:ext cx="4229354" cy="461665"/>
          </a:xfrm>
          <a:prstGeom prst="rect">
            <a:avLst/>
          </a:prstGeom>
          <a:noFill/>
        </p:spPr>
        <p:txBody>
          <a:bodyPr wrap="square" rtlCol="0">
            <a:spAutoFit/>
          </a:bodyPr>
          <a:lstStyle/>
          <a:p>
            <a:pPr algn="just" fontAlgn="base"/>
            <a:r>
              <a:rPr lang="tr-TR"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14406118" y="4241859"/>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1-3</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rot="5400000">
            <a:off x="11822556" y="-1782127"/>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01031" y="4989747"/>
            <a:ext cx="4229354" cy="461665"/>
          </a:xfrm>
          <a:prstGeom prst="rect">
            <a:avLst/>
          </a:prstGeom>
          <a:noFill/>
        </p:spPr>
        <p:txBody>
          <a:bodyPr wrap="square" rtlCol="0">
            <a:spAutoFit/>
          </a:bodyPr>
          <a:lstStyle/>
          <a:p>
            <a:pPr algn="just" fontAlgn="base"/>
            <a:r>
              <a:rPr lang="en-AU"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OUR VALUES</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14406119" y="4989747"/>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5701031" y="5722541"/>
            <a:ext cx="4229354" cy="461665"/>
          </a:xfrm>
          <a:prstGeom prst="rect">
            <a:avLst/>
          </a:prstGeom>
          <a:noFill/>
        </p:spPr>
        <p:txBody>
          <a:bodyPr wrap="square" rtlCol="0">
            <a:spAutoFit/>
          </a:bodyPr>
          <a:lstStyle/>
          <a:p>
            <a:pPr algn="just" fontAlgn="base"/>
            <a:r>
              <a:rPr lang="en-AU"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MISSION AND VISION</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406119" y="5722541"/>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rot="5400000">
            <a:off x="11822557" y="-301445"/>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01032" y="6470429"/>
            <a:ext cx="4229354" cy="461665"/>
          </a:xfrm>
          <a:prstGeom prst="rect">
            <a:avLst/>
          </a:prstGeom>
          <a:noFill/>
        </p:spPr>
        <p:txBody>
          <a:bodyPr wrap="square" rtlCol="0">
            <a:spAutoFit/>
          </a:bodyPr>
          <a:lstStyle/>
          <a:p>
            <a:pPr algn="just" fontAlgn="base"/>
            <a:r>
              <a:rPr lang="en-AU"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OUR TEAM</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14406120" y="6470429"/>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10</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5701031" y="7203223"/>
            <a:ext cx="4229354" cy="461665"/>
          </a:xfrm>
          <a:prstGeom prst="rect">
            <a:avLst/>
          </a:prstGeom>
          <a:noFill/>
        </p:spPr>
        <p:txBody>
          <a:bodyPr wrap="square" rtlCol="0">
            <a:spAutoFit/>
          </a:bodyPr>
          <a:lstStyle/>
          <a:p>
            <a:pPr algn="just" fontAlgn="base"/>
            <a:r>
              <a:rPr lang="tr-TR"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DATA</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14406119" y="7203223"/>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11-16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p:cNvSpPr/>
          <p:nvPr/>
        </p:nvSpPr>
        <p:spPr>
          <a:xfrm rot="5400000">
            <a:off x="11822557" y="1179237"/>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01032" y="7951111"/>
            <a:ext cx="4229354" cy="461665"/>
          </a:xfrm>
          <a:prstGeom prst="rect">
            <a:avLst/>
          </a:prstGeom>
          <a:noFill/>
        </p:spPr>
        <p:txBody>
          <a:bodyPr wrap="square" rtlCol="0">
            <a:spAutoFit/>
          </a:bodyPr>
          <a:lstStyle/>
          <a:p>
            <a:pPr algn="just" fontAlgn="base"/>
            <a:r>
              <a:rPr lang="tr-TR"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IMPORTANT STUFF (AGAIN)</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14406120" y="7951111"/>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16-19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5701032" y="8683905"/>
            <a:ext cx="4229354" cy="461665"/>
          </a:xfrm>
          <a:prstGeom prst="rect">
            <a:avLst/>
          </a:prstGeom>
          <a:noFill/>
        </p:spPr>
        <p:txBody>
          <a:bodyPr wrap="square" rtlCol="0">
            <a:spAutoFit/>
          </a:bodyPr>
          <a:lstStyle/>
          <a:p>
            <a:pPr algn="just" fontAlgn="base"/>
            <a:r>
              <a:rPr lang="tr-TR"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COFFEE BREAK</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p:cNvSpPr/>
          <p:nvPr/>
        </p:nvSpPr>
        <p:spPr>
          <a:xfrm rot="5400000">
            <a:off x="11822558" y="2659919"/>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701033" y="9431793"/>
            <a:ext cx="4229354" cy="461665"/>
          </a:xfrm>
          <a:prstGeom prst="rect">
            <a:avLst/>
          </a:prstGeom>
          <a:noFill/>
        </p:spPr>
        <p:txBody>
          <a:bodyPr wrap="square" rtlCol="0">
            <a:spAutoFit/>
          </a:bodyPr>
          <a:lstStyle/>
          <a:p>
            <a:pPr algn="just"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SUMMARY</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p:cNvSpPr txBox="1"/>
          <p:nvPr/>
        </p:nvSpPr>
        <p:spPr>
          <a:xfrm>
            <a:off x="14406121" y="9431793"/>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20-26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p:cNvSpPr txBox="1"/>
          <p:nvPr/>
        </p:nvSpPr>
        <p:spPr>
          <a:xfrm>
            <a:off x="5701031" y="10163609"/>
            <a:ext cx="4229354" cy="461665"/>
          </a:xfrm>
          <a:prstGeom prst="rect">
            <a:avLst/>
          </a:prstGeom>
          <a:noFill/>
        </p:spPr>
        <p:txBody>
          <a:bodyPr wrap="square" rtlCol="0">
            <a:spAutoFit/>
          </a:bodyPr>
          <a:lstStyle/>
          <a:p>
            <a:pPr algn="just" fontAlgn="base"/>
            <a:r>
              <a:rPr lang="tr-TR"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Q AND A</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p:cNvSpPr txBox="1"/>
          <p:nvPr/>
        </p:nvSpPr>
        <p:spPr>
          <a:xfrm>
            <a:off x="14406119" y="10163609"/>
            <a:ext cx="4229354" cy="461665"/>
          </a:xfrm>
          <a:prstGeom prst="rect">
            <a:avLst/>
          </a:prstGeom>
          <a:noFill/>
        </p:spPr>
        <p:txBody>
          <a:bodyPr wrap="square" rtlCol="0">
            <a:spAutoFit/>
          </a:bodyPr>
          <a:lstStyle/>
          <a:p>
            <a:pPr algn="r" fontAlgn="base"/>
            <a:r>
              <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26-27</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62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674520" y="2431810"/>
            <a:ext cx="5034968" cy="677108"/>
          </a:xfrm>
          <a:prstGeom prst="rect">
            <a:avLst/>
          </a:prstGeom>
          <a:noFill/>
        </p:spPr>
        <p:txBody>
          <a:bodyPr wrap="none" rtlCol="0">
            <a:spAutoFit/>
          </a:bodyPr>
          <a:lstStyle/>
          <a:p>
            <a:pPr algn="ctr"/>
            <a:r>
              <a:rPr lang="en-AU" sz="3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 INTRODUCTION</a:t>
            </a:r>
            <a:endParaRPr lang="en-US" sz="3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40537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74336" y="3802947"/>
            <a:ext cx="6565392" cy="6001643"/>
          </a:xfrm>
          <a:prstGeom prst="rect">
            <a:avLst/>
          </a:prstGeom>
          <a:noFill/>
        </p:spPr>
        <p:txBody>
          <a:bodyPr wrap="square" rtlCol="0">
            <a:spAutoFit/>
          </a:bodyPr>
          <a:lstStyle/>
          <a:p>
            <a:pPr algn="just" fontAlgn="base"/>
            <a:r>
              <a:rPr lang="en-AU" sz="2400" dirty="0">
                <a:solidFill>
                  <a:schemeClr val="bg1">
                    <a:lumMod val="95000"/>
                  </a:schemeClr>
                </a:solidFill>
                <a:latin typeface="Gill Sans MT" panose="020B0502020104020203" pitchFamily="34" charset="0"/>
              </a:rPr>
              <a:t>Where there is sanction, there are always people looking for ways to avoid measures safeguarding it. Looking for intricate ways of concealing their actions through structured networks of contacts, relationships and reliance, all set up to either distract the pursuer from the relevant evidence, avoid incriminating crucial members of the group or prevent dismantling the corrupt activity. Better understanding of internal structures of such groups requires months of investigative work spent on extricating the complex structure of criminal activity, distinguishing “straw men” and “red herrings” from “the real deal”. Regardless of what the end result might be or how simple it may sound, shutting down an illegal peer network or recovering money from an international fraud </a:t>
            </a:r>
            <a:endParaRPr lang="en-US" sz="2400" dirty="0">
              <a:solidFill>
                <a:schemeClr val="bg1">
                  <a:lumMod val="9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12571476" y="3802947"/>
            <a:ext cx="6557772" cy="6001643"/>
          </a:xfrm>
          <a:prstGeom prst="rect">
            <a:avLst/>
          </a:prstGeom>
          <a:noFill/>
        </p:spPr>
        <p:txBody>
          <a:bodyPr wrap="square" rtlCol="0">
            <a:spAutoFit/>
          </a:bodyPr>
          <a:lstStyle/>
          <a:p>
            <a:pPr algn="just" fontAlgn="base"/>
            <a:r>
              <a:rPr lang="en-AU" sz="2400" dirty="0">
                <a:solidFill>
                  <a:schemeClr val="bg1">
                    <a:lumMod val="95000"/>
                  </a:schemeClr>
                </a:solidFill>
                <a:latin typeface="Gill Sans MT" panose="020B0502020104020203" pitchFamily="34" charset="0"/>
              </a:rPr>
              <a:t>always requires a substantial </a:t>
            </a:r>
            <a:r>
              <a:rPr lang="en-AU" sz="2400" dirty="0" err="1">
                <a:solidFill>
                  <a:schemeClr val="bg1">
                    <a:lumMod val="95000"/>
                  </a:schemeClr>
                </a:solidFill>
                <a:latin typeface="Gill Sans MT" panose="020B0502020104020203" pitchFamily="34" charset="0"/>
              </a:rPr>
              <a:t>buildup</a:t>
            </a:r>
            <a:r>
              <a:rPr lang="en-AU" sz="2400" dirty="0">
                <a:solidFill>
                  <a:schemeClr val="bg1">
                    <a:lumMod val="95000"/>
                  </a:schemeClr>
                </a:solidFill>
                <a:latin typeface="Gill Sans MT" panose="020B0502020104020203" pitchFamily="34" charset="0"/>
              </a:rPr>
              <a:t> of evidence necessary to turn the results of investigation into actionable intelligence. IFW Global is an international cyber investigation agency and solution provider with a head office in Australia and a fully staffed operation and monitoring and enforcement centre in the heart of Asia. IFW conducts fraud investigations, asset tracking, fraud recovery, due diligence, monitoring and enforcement actions to protect, enforce and recover intellectual property rights and assets. Now in 2016 IFW Global protects Fortune 500 companies as well as investigating notorious and international criminals. Every solution is carefully designed, integrated and tailored to the clients’ threats, needs and goals.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227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30680" y="4353755"/>
            <a:ext cx="4575997" cy="523220"/>
          </a:xfrm>
          <a:prstGeom prst="rect">
            <a:avLst/>
          </a:prstGeom>
          <a:noFill/>
        </p:spPr>
        <p:txBody>
          <a:bodyPr wrap="none" rtlCol="0">
            <a:spAutoFit/>
          </a:bodyPr>
          <a:lstStyle/>
          <a:p>
            <a:pPr algn="ctr"/>
            <a:r>
              <a:rPr lang="en-AU" sz="2800" spc="300" dirty="0">
                <a:solidFill>
                  <a:schemeClr val="bg1">
                    <a:lumMod val="85000"/>
                  </a:schemeClr>
                </a:solidFill>
                <a:latin typeface="Gill Sans MT" panose="020B0502020104020203" pitchFamily="34" charset="0"/>
              </a:rPr>
              <a:t>ALERT AND FOCUSSED</a:t>
            </a:r>
            <a:endParaRPr lang="en-US" sz="2800" spc="3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9971314" y="5012934"/>
            <a:ext cx="4631094"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22118" y="5446628"/>
            <a:ext cx="4749873" cy="4893647"/>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The ability to assemble a convincing evidence in a convoluted cybercrime investigation requires the diligence of constant overseeing various areas of criminal activity.  The IFW brand culture – a collective of agents highly focused and constantly alert to any occurrences of damaging cybercrime combined with the invaluable relationships with various legal entities around the world become the crucial factors in IFW’s immediacy of action.</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9855942" y="5446628"/>
            <a:ext cx="4746466" cy="4893647"/>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Any damaging activity often becomes even worse if the information about it catches limelight. IFW understands that need for a very sensible approach to brand and individual worth and believes that in many of the sensitive cases, ensuring the matter remains non-disclosed is part of securing that brands or individuals worth. IFW Takes this a step further by using cryptic code names,  technologies  and methods in order to deterrent </a:t>
            </a:r>
            <a:r>
              <a:rPr lang="en-AU" sz="2400" dirty="0" err="1">
                <a:solidFill>
                  <a:schemeClr val="bg1">
                    <a:lumMod val="85000"/>
                  </a:schemeClr>
                </a:solidFill>
                <a:latin typeface="Gill Sans MT" panose="020B0502020104020203" pitchFamily="34" charset="0"/>
              </a:rPr>
              <a:t>undesireable</a:t>
            </a:r>
            <a:r>
              <a:rPr lang="en-AU" sz="2400" dirty="0">
                <a:solidFill>
                  <a:schemeClr val="bg1">
                    <a:lumMod val="85000"/>
                  </a:schemeClr>
                </a:solidFill>
                <a:latin typeface="Gill Sans MT" panose="020B0502020104020203" pitchFamily="34" charset="0"/>
              </a:rPr>
              <a:t> attention.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15156413" y="5446628"/>
            <a:ext cx="4363228" cy="4893647"/>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There is a great number of products delivering an elemental level of threat monitoring, often automated solutions that alarm clients with any noticed activity. These often only skim the surface of digital crime. IFW Global take a more complex approach, by unravelling the case using a methodical process – a set of established actions that follow a systematic and meticulous procedure.</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8" name="Straight Connector 7"/>
          <p:cNvCxnSpPr/>
          <p:nvPr/>
        </p:nvCxnSpPr>
        <p:spPr>
          <a:xfrm>
            <a:off x="4493205" y="5012934"/>
            <a:ext cx="4529497" cy="3612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5260900" y="5049059"/>
            <a:ext cx="4258741" cy="1"/>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55942" y="4317631"/>
            <a:ext cx="4832669"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SENSITIVITY AND INTEGRITY</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5156413" y="4317631"/>
            <a:ext cx="4575997" cy="523220"/>
          </a:xfrm>
          <a:prstGeom prst="rect">
            <a:avLst/>
          </a:prstGeom>
          <a:noFill/>
        </p:spPr>
        <p:txBody>
          <a:bodyPr wrap="none" rtlCol="0">
            <a:spAutoFit/>
          </a:bodyPr>
          <a:lstStyle/>
          <a:p>
            <a:pPr algn="ctr"/>
            <a:r>
              <a:rPr lang="en-AU" sz="2800" spc="300" dirty="0">
                <a:solidFill>
                  <a:schemeClr val="bg1">
                    <a:lumMod val="85000"/>
                  </a:schemeClr>
                </a:solidFill>
                <a:latin typeface="Gill Sans MT" panose="020B0502020104020203" pitchFamily="34" charset="0"/>
              </a:rPr>
              <a:t>ALERT AND FOCUSSED</a:t>
            </a:r>
            <a:endParaRPr lang="en-US" sz="2800" spc="3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9570266" y="2309965"/>
            <a:ext cx="5110117" cy="923330"/>
          </a:xfrm>
          <a:prstGeom prst="rect">
            <a:avLst/>
          </a:prstGeom>
          <a:noFill/>
        </p:spPr>
        <p:txBody>
          <a:bodyPr wrap="none" rtlCol="0">
            <a:spAutoFit/>
          </a:bodyPr>
          <a:lstStyle/>
          <a:p>
            <a:pPr algn="ctr"/>
            <a:r>
              <a:rPr lang="en-AU" sz="54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 OUR VALUES</a:t>
            </a:r>
            <a:endParaRPr lang="en-US" sz="54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19" name="Straight Connector 18"/>
          <p:cNvCxnSpPr/>
          <p:nvPr/>
        </p:nvCxnSpPr>
        <p:spPr>
          <a:xfrm>
            <a:off x="8991600" y="340537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0182" y="2687842"/>
            <a:ext cx="3063659" cy="830997"/>
          </a:xfrm>
          <a:prstGeom prst="rect">
            <a:avLst/>
          </a:prstGeom>
          <a:noFill/>
        </p:spPr>
        <p:txBody>
          <a:bodyPr wrap="none" rtlCol="0">
            <a:spAutoFit/>
          </a:bodyPr>
          <a:lstStyle/>
          <a:p>
            <a:pPr algn="ctr"/>
            <a:r>
              <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MISSION</a:t>
            </a:r>
          </a:p>
        </p:txBody>
      </p:sp>
      <p:cxnSp>
        <p:nvCxnSpPr>
          <p:cNvPr id="7" name="Straight Connector 6"/>
          <p:cNvCxnSpPr/>
          <p:nvPr/>
        </p:nvCxnSpPr>
        <p:spPr>
          <a:xfrm>
            <a:off x="8991600" y="366141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77284" y="4058979"/>
            <a:ext cx="15793212" cy="1077218"/>
          </a:xfrm>
          <a:prstGeom prst="rect">
            <a:avLst/>
          </a:prstGeom>
          <a:noFill/>
        </p:spPr>
        <p:txBody>
          <a:bodyPr wrap="square" rtlCol="0">
            <a:spAutoFit/>
          </a:bodyPr>
          <a:lstStyle/>
          <a:p>
            <a:pPr algn="ctr" fontAlgn="base"/>
            <a:r>
              <a:rPr lang="en-AU" sz="3200" i="1" dirty="0">
                <a:solidFill>
                  <a:schemeClr val="bg1">
                    <a:lumMod val="85000"/>
                  </a:schemeClr>
                </a:solidFill>
                <a:latin typeface="Gill Sans MT" panose="020B0502020104020203" pitchFamily="34" charset="0"/>
              </a:rPr>
              <a:t>To utilize IFW’s expertise and methodology in pursuit of preventing, mitigating and disrupting cybercrime.</a:t>
            </a:r>
            <a:endParaRPr lang="en-US" sz="3200" i="1"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10894215" y="7168402"/>
            <a:ext cx="2595583" cy="830997"/>
          </a:xfrm>
          <a:prstGeom prst="rect">
            <a:avLst/>
          </a:prstGeom>
          <a:noFill/>
        </p:spPr>
        <p:txBody>
          <a:bodyPr wrap="none" rtlCol="0">
            <a:spAutoFit/>
          </a:bodyPr>
          <a:lstStyle/>
          <a:p>
            <a:pPr algn="ctr"/>
            <a:r>
              <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VISION</a:t>
            </a:r>
          </a:p>
        </p:txBody>
      </p:sp>
      <p:cxnSp>
        <p:nvCxnSpPr>
          <p:cNvPr id="9" name="Straight Connector 8"/>
          <p:cNvCxnSpPr/>
          <p:nvPr/>
        </p:nvCxnSpPr>
        <p:spPr>
          <a:xfrm>
            <a:off x="8991600" y="814197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77284" y="8539539"/>
            <a:ext cx="15793212" cy="1077218"/>
          </a:xfrm>
          <a:prstGeom prst="rect">
            <a:avLst/>
          </a:prstGeom>
          <a:noFill/>
        </p:spPr>
        <p:txBody>
          <a:bodyPr wrap="square" rtlCol="0">
            <a:spAutoFit/>
          </a:bodyPr>
          <a:lstStyle/>
          <a:p>
            <a:pPr algn="ctr" fontAlgn="base"/>
            <a:r>
              <a:rPr lang="en-AU" sz="3200" i="1" dirty="0">
                <a:solidFill>
                  <a:schemeClr val="bg1">
                    <a:lumMod val="95000"/>
                  </a:schemeClr>
                </a:solidFill>
                <a:latin typeface="Gill Sans MT" panose="020B0502020104020203" pitchFamily="34" charset="0"/>
              </a:rPr>
              <a:t>Superficial solutions are easy and simple.  We believe that results come from unravelling the complex and concealed.</a:t>
            </a:r>
            <a:endParaRPr lang="en-US" sz="3200"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60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39252" y="2322082"/>
            <a:ext cx="4905510" cy="677108"/>
          </a:xfrm>
          <a:prstGeom prst="rect">
            <a:avLst/>
          </a:prstGeom>
          <a:noFill/>
        </p:spPr>
        <p:txBody>
          <a:bodyPr wrap="none" rtlCol="0">
            <a:spAutoFit/>
          </a:bodyPr>
          <a:lstStyle/>
          <a:p>
            <a:pPr algn="ctr"/>
            <a:r>
              <a:rPr lang="tr-TR"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OUR OFFICES</a:t>
            </a:r>
            <a:endParaRPr lang="en-US"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lum bright="20000"/>
          </a:blip>
          <a:stretch>
            <a:fillRect/>
          </a:stretch>
        </p:blipFill>
        <p:spPr>
          <a:xfrm>
            <a:off x="4156651" y="3900196"/>
            <a:ext cx="15522384" cy="8812223"/>
          </a:xfrm>
          <a:prstGeom prst="rect">
            <a:avLst/>
          </a:prstGeom>
        </p:spPr>
      </p:pic>
      <p:sp>
        <p:nvSpPr>
          <p:cNvPr id="28" name="Oval 27"/>
          <p:cNvSpPr/>
          <p:nvPr/>
        </p:nvSpPr>
        <p:spPr>
          <a:xfrm>
            <a:off x="6055855" y="7132892"/>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0" name="Oval 29"/>
          <p:cNvSpPr/>
          <p:nvPr/>
        </p:nvSpPr>
        <p:spPr>
          <a:xfrm>
            <a:off x="11917844" y="6310480"/>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2" name="Oval 31"/>
          <p:cNvSpPr/>
          <p:nvPr/>
        </p:nvSpPr>
        <p:spPr>
          <a:xfrm>
            <a:off x="4734821" y="7132893"/>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 name="Oval 10"/>
          <p:cNvSpPr/>
          <p:nvPr/>
        </p:nvSpPr>
        <p:spPr>
          <a:xfrm>
            <a:off x="17006625" y="10132159"/>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cxnSp>
        <p:nvCxnSpPr>
          <p:cNvPr id="12" name="Straight Connector 11"/>
          <p:cNvCxnSpPr/>
          <p:nvPr/>
        </p:nvCxnSpPr>
        <p:spPr>
          <a:xfrm flipV="1">
            <a:off x="17910049" y="10349793"/>
            <a:ext cx="1127015" cy="964011"/>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6931980" y="8642999"/>
            <a:ext cx="13716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879910" y="7205438"/>
            <a:ext cx="1201286" cy="712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644013" y="6664844"/>
            <a:ext cx="1201286" cy="712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7837505" y="11254112"/>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5" name="Oval 24"/>
          <p:cNvSpPr/>
          <p:nvPr/>
        </p:nvSpPr>
        <p:spPr>
          <a:xfrm>
            <a:off x="18964519" y="10264396"/>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6" name="Oval 25"/>
          <p:cNvSpPr/>
          <p:nvPr/>
        </p:nvSpPr>
        <p:spPr>
          <a:xfrm>
            <a:off x="16789169" y="8570455"/>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7" name="Oval 26"/>
          <p:cNvSpPr/>
          <p:nvPr/>
        </p:nvSpPr>
        <p:spPr>
          <a:xfrm>
            <a:off x="18301302" y="8570454"/>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3" name="Oval 32"/>
          <p:cNvSpPr/>
          <p:nvPr/>
        </p:nvSpPr>
        <p:spPr>
          <a:xfrm>
            <a:off x="11845298" y="6599424"/>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4" name="Oval 33"/>
          <p:cNvSpPr/>
          <p:nvPr/>
        </p:nvSpPr>
        <p:spPr>
          <a:xfrm>
            <a:off x="10498925" y="6592299"/>
            <a:ext cx="145089" cy="14508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 name="Rectangle 15"/>
          <p:cNvSpPr/>
          <p:nvPr/>
        </p:nvSpPr>
        <p:spPr>
          <a:xfrm>
            <a:off x="18507913" y="8342561"/>
            <a:ext cx="1109599" cy="523220"/>
          </a:xfrm>
          <a:prstGeom prst="rect">
            <a:avLst/>
          </a:prstGeom>
        </p:spPr>
        <p:txBody>
          <a:bodyPr wrap="none">
            <a:spAutoFit/>
          </a:bodyPr>
          <a:lstStyle/>
          <a:p>
            <a:r>
              <a:rPr lang="en-AU" sz="2800" i="1" dirty="0">
                <a:solidFill>
                  <a:schemeClr val="bg1">
                    <a:lumMod val="50000"/>
                  </a:schemeClr>
                </a:solidFill>
                <a:latin typeface="Gill Sans MT" panose="020B0502020104020203" pitchFamily="34" charset="0"/>
                <a:ea typeface="Open Sans" panose="020B0606030504020204" pitchFamily="34" charset="0"/>
                <a:cs typeface="Open Sans" panose="020B0606030504020204" pitchFamily="34" charset="0"/>
              </a:rPr>
              <a:t>Manila</a:t>
            </a:r>
            <a:endParaRPr lang="en-AU" sz="2800" i="1" dirty="0">
              <a:solidFill>
                <a:schemeClr val="bg1">
                  <a:lumMod val="50000"/>
                </a:schemeClr>
              </a:solidFill>
              <a:latin typeface="Gill Sans MT" panose="020B0502020104020203" pitchFamily="34" charset="0"/>
            </a:endParaRPr>
          </a:p>
        </p:txBody>
      </p:sp>
      <p:sp>
        <p:nvSpPr>
          <p:cNvPr id="35" name="Rectangle 34"/>
          <p:cNvSpPr/>
          <p:nvPr/>
        </p:nvSpPr>
        <p:spPr>
          <a:xfrm>
            <a:off x="19278297" y="9960738"/>
            <a:ext cx="1112805" cy="523220"/>
          </a:xfrm>
          <a:prstGeom prst="rect">
            <a:avLst/>
          </a:prstGeom>
        </p:spPr>
        <p:txBody>
          <a:bodyPr wrap="none">
            <a:spAutoFit/>
          </a:bodyPr>
          <a:lstStyle/>
          <a:p>
            <a:r>
              <a:rPr lang="en-AU" sz="2800" i="1" dirty="0">
                <a:solidFill>
                  <a:schemeClr val="bg1">
                    <a:lumMod val="50000"/>
                  </a:schemeClr>
                </a:solidFill>
                <a:latin typeface="Gill Sans MT" panose="020B0502020104020203" pitchFamily="34" charset="0"/>
                <a:ea typeface="Open Sans" panose="020B0606030504020204" pitchFamily="34" charset="0"/>
                <a:cs typeface="Open Sans" panose="020B0606030504020204" pitchFamily="34" charset="0"/>
              </a:rPr>
              <a:t>Sydney</a:t>
            </a:r>
            <a:endParaRPr lang="en-AU" sz="2800" i="1" dirty="0">
              <a:solidFill>
                <a:schemeClr val="bg1">
                  <a:lumMod val="50000"/>
                </a:schemeClr>
              </a:solidFill>
              <a:latin typeface="Gill Sans MT" panose="020B0502020104020203" pitchFamily="34" charset="0"/>
            </a:endParaRPr>
          </a:p>
        </p:txBody>
      </p:sp>
      <p:sp>
        <p:nvSpPr>
          <p:cNvPr id="36" name="Rectangle 35"/>
          <p:cNvSpPr/>
          <p:nvPr/>
        </p:nvSpPr>
        <p:spPr>
          <a:xfrm>
            <a:off x="9386119" y="6330689"/>
            <a:ext cx="1134478" cy="523220"/>
          </a:xfrm>
          <a:prstGeom prst="rect">
            <a:avLst/>
          </a:prstGeom>
        </p:spPr>
        <p:txBody>
          <a:bodyPr wrap="none">
            <a:spAutoFit/>
          </a:bodyPr>
          <a:lstStyle/>
          <a:p>
            <a:r>
              <a:rPr lang="en-AU" sz="2800" i="1" dirty="0">
                <a:solidFill>
                  <a:schemeClr val="bg1">
                    <a:lumMod val="50000"/>
                  </a:schemeClr>
                </a:solidFill>
                <a:latin typeface="Gill Sans MT" panose="020B0502020104020203" pitchFamily="34" charset="0"/>
                <a:ea typeface="Open Sans" panose="020B0606030504020204" pitchFamily="34" charset="0"/>
                <a:cs typeface="Open Sans" panose="020B0606030504020204" pitchFamily="34" charset="0"/>
              </a:rPr>
              <a:t>Europe</a:t>
            </a:r>
            <a:endParaRPr lang="en-AU" sz="2800" i="1" dirty="0">
              <a:solidFill>
                <a:schemeClr val="bg1">
                  <a:lumMod val="50000"/>
                </a:schemeClr>
              </a:solidFill>
              <a:latin typeface="Gill Sans MT" panose="020B0502020104020203" pitchFamily="34" charset="0"/>
            </a:endParaRPr>
          </a:p>
        </p:txBody>
      </p:sp>
      <p:sp>
        <p:nvSpPr>
          <p:cNvPr id="37" name="Rectangle 36"/>
          <p:cNvSpPr/>
          <p:nvPr/>
        </p:nvSpPr>
        <p:spPr>
          <a:xfrm>
            <a:off x="3571417" y="6871282"/>
            <a:ext cx="1703800" cy="523220"/>
          </a:xfrm>
          <a:prstGeom prst="rect">
            <a:avLst/>
          </a:prstGeom>
        </p:spPr>
        <p:txBody>
          <a:bodyPr wrap="none">
            <a:spAutoFit/>
          </a:bodyPr>
          <a:lstStyle/>
          <a:p>
            <a:r>
              <a:rPr lang="en-AU" sz="2800" i="1" dirty="0">
                <a:solidFill>
                  <a:schemeClr val="bg1">
                    <a:lumMod val="50000"/>
                  </a:schemeClr>
                </a:solidFill>
                <a:latin typeface="Gill Sans MT" panose="020B0502020104020203" pitchFamily="34" charset="0"/>
                <a:ea typeface="Open Sans" panose="020B0606030504020204" pitchFamily="34" charset="0"/>
                <a:cs typeface="Open Sans" panose="020B0606030504020204" pitchFamily="34" charset="0"/>
              </a:rPr>
              <a:t>Los Angeles</a:t>
            </a:r>
            <a:endParaRPr lang="en-AU" sz="2800" i="1"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32389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549301" y="3711970"/>
            <a:ext cx="5285422" cy="677108"/>
          </a:xfrm>
          <a:prstGeom prst="rect">
            <a:avLst/>
          </a:prstGeom>
          <a:noFill/>
        </p:spPr>
        <p:txBody>
          <a:bodyPr wrap="none" rtlCol="0">
            <a:spAutoFit/>
          </a:bodyPr>
          <a:lstStyle/>
          <a:p>
            <a:pPr algn="ctr"/>
            <a:r>
              <a:rPr lang="tr-TR"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MEET THE </a:t>
            </a:r>
            <a:r>
              <a:rPr lang="en-AU"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CEO</a:t>
            </a:r>
            <a:endParaRPr lang="en-US"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68553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884307" y="5428880"/>
            <a:ext cx="2441180" cy="2441180"/>
          </a:xfrm>
          <a:prstGeom prst="rect">
            <a:avLst/>
          </a:prstGeom>
          <a:solidFill>
            <a:schemeClr val="tx1">
              <a:lumMod val="75000"/>
              <a:lumOff val="25000"/>
            </a:schemeClr>
          </a:solidFill>
          <a:ln w="38100" cap="flat" cmpd="sng">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TextBox 36"/>
          <p:cNvSpPr txBox="1"/>
          <p:nvPr/>
        </p:nvSpPr>
        <p:spPr>
          <a:xfrm>
            <a:off x="4659115" y="8198121"/>
            <a:ext cx="4631161" cy="677108"/>
          </a:xfrm>
          <a:prstGeom prst="rect">
            <a:avLst/>
          </a:prstGeom>
          <a:noFill/>
        </p:spPr>
        <p:txBody>
          <a:bodyPr wrap="square" rtlCol="0">
            <a:spAutoFit/>
          </a:bodyPr>
          <a:lstStyle/>
          <a:p>
            <a:r>
              <a:rPr lang="en-AU"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Ken Gamble</a:t>
            </a:r>
            <a:endParaRPr lang="tr-TR"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40" name="TextBox 39"/>
          <p:cNvSpPr txBox="1"/>
          <p:nvPr/>
        </p:nvSpPr>
        <p:spPr>
          <a:xfrm>
            <a:off x="4692981" y="8830367"/>
            <a:ext cx="4631161" cy="369332"/>
          </a:xfrm>
          <a:prstGeom prst="rect">
            <a:avLst/>
          </a:prstGeom>
          <a:noFill/>
        </p:spPr>
        <p:txBody>
          <a:bodyPr wrap="square" rtlCol="0">
            <a:spAutoFit/>
          </a:bodyPr>
          <a:lstStyle/>
          <a:p>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CEO &amp; Executive Chairman</a:t>
            </a:r>
            <a:endParaRPr lang="tr-TR"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endParaRPr>
          </a:p>
        </p:txBody>
      </p:sp>
      <p:sp>
        <p:nvSpPr>
          <p:cNvPr id="16" name="TextBox 15"/>
          <p:cNvSpPr txBox="1"/>
          <p:nvPr/>
        </p:nvSpPr>
        <p:spPr>
          <a:xfrm>
            <a:off x="7880222" y="5309421"/>
            <a:ext cx="11913699" cy="3416320"/>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Mr Ken Gamble is the founder and Executive Director of IFW Global, formerly Gamble Investigations International and Internet Fraud Watchdog. Ken has worked successfully in the investigations and security industry since 1988 and now sits on executive boards, speaks at conferences and is seen as a thought leader in the world of cybercrime. With over 28 years of investigative work experience Ken Gamble and his team have learned that each case requires an individual approach, while “fit-all solutions” are simply unable to take out the problem at its source. This is why IFW offers its clients a methodical process – a set of established actions that follow a systematic and meticulous procedure. This approach proved successful throughout IFW’s history and allowed easy adaptability to every situation.</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884307" y="5428880"/>
            <a:ext cx="2441180" cy="2441180"/>
          </a:xfrm>
          <a:prstGeom prst="rect">
            <a:avLst/>
          </a:prstGeom>
        </p:spPr>
      </p:pic>
    </p:spTree>
    <p:extLst>
      <p:ext uri="{BB962C8B-B14F-4D97-AF65-F5344CB8AC3E}">
        <p14:creationId xmlns:p14="http://schemas.microsoft.com/office/powerpoint/2010/main" val="5239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46420" y="2322082"/>
            <a:ext cx="4091185" cy="677108"/>
          </a:xfrm>
          <a:prstGeom prst="rect">
            <a:avLst/>
          </a:prstGeom>
          <a:noFill/>
        </p:spPr>
        <p:txBody>
          <a:bodyPr wrap="none" rtlCol="0">
            <a:spAutoFit/>
          </a:bodyPr>
          <a:lstStyle/>
          <a:p>
            <a:pPr algn="ctr"/>
            <a:r>
              <a:rPr lang="en-AU"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Management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568708" y="3867542"/>
            <a:ext cx="2441180" cy="2441180"/>
          </a:xfrm>
          <a:prstGeom prst="rect">
            <a:avLst/>
          </a:prstGeom>
          <a:solidFill>
            <a:schemeClr val="tx1">
              <a:lumMod val="75000"/>
              <a:lumOff val="25000"/>
            </a:schemeClr>
          </a:solidFill>
          <a:ln w="38100" cap="flat" cmpd="sng">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5" name="Rectangle 34"/>
          <p:cNvSpPr/>
          <p:nvPr/>
        </p:nvSpPr>
        <p:spPr>
          <a:xfrm>
            <a:off x="10881429" y="3867542"/>
            <a:ext cx="2441180" cy="2441180"/>
          </a:xfrm>
          <a:prstGeom prst="rect">
            <a:avLst/>
          </a:prstGeom>
          <a:solidFill>
            <a:schemeClr val="tx1">
              <a:lumMod val="75000"/>
              <a:lumOff val="2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6" name="Rectangle 35"/>
          <p:cNvSpPr/>
          <p:nvPr/>
        </p:nvSpPr>
        <p:spPr>
          <a:xfrm>
            <a:off x="15313914" y="3845134"/>
            <a:ext cx="2441180" cy="2441180"/>
          </a:xfrm>
          <a:prstGeom prst="rect">
            <a:avLst/>
          </a:prstGeom>
          <a:solidFill>
            <a:schemeClr val="tx1">
              <a:lumMod val="75000"/>
              <a:lumOff val="2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TextBox 36"/>
          <p:cNvSpPr txBox="1"/>
          <p:nvPr/>
        </p:nvSpPr>
        <p:spPr>
          <a:xfrm>
            <a:off x="6343516" y="6673359"/>
            <a:ext cx="4631161" cy="677108"/>
          </a:xfrm>
          <a:prstGeom prst="rect">
            <a:avLst/>
          </a:prstGeom>
          <a:noFill/>
        </p:spPr>
        <p:txBody>
          <a:bodyPr wrap="square" rtlCol="0">
            <a:spAutoFit/>
          </a:bodyPr>
          <a:lstStyle/>
          <a:p>
            <a:r>
              <a:rPr lang="en-AU"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Josh</a:t>
            </a:r>
            <a:endParaRPr lang="tr-TR"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38" name="TextBox 37"/>
          <p:cNvSpPr txBox="1"/>
          <p:nvPr/>
        </p:nvSpPr>
        <p:spPr>
          <a:xfrm>
            <a:off x="9786440" y="6673359"/>
            <a:ext cx="4631161" cy="677108"/>
          </a:xfrm>
          <a:prstGeom prst="rect">
            <a:avLst/>
          </a:prstGeom>
          <a:noFill/>
        </p:spPr>
        <p:txBody>
          <a:bodyPr wrap="square" rtlCol="0">
            <a:spAutoFit/>
          </a:bodyPr>
          <a:lstStyle/>
          <a:p>
            <a:pPr algn="ctr"/>
            <a:r>
              <a:rPr lang="en-AU"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Allan</a:t>
            </a:r>
            <a:endParaRPr lang="tr-TR"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39" name="TextBox 38"/>
          <p:cNvSpPr txBox="1"/>
          <p:nvPr/>
        </p:nvSpPr>
        <p:spPr>
          <a:xfrm>
            <a:off x="13220365" y="6673359"/>
            <a:ext cx="4631161" cy="677108"/>
          </a:xfrm>
          <a:prstGeom prst="rect">
            <a:avLst/>
          </a:prstGeom>
          <a:noFill/>
        </p:spPr>
        <p:txBody>
          <a:bodyPr wrap="square" rtlCol="0">
            <a:spAutoFit/>
          </a:bodyPr>
          <a:lstStyle/>
          <a:p>
            <a:pPr algn="r"/>
            <a:r>
              <a:rPr lang="en-AU"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Alana</a:t>
            </a:r>
            <a:endParaRPr lang="tr-TR" sz="3800" spc="1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40" name="TextBox 39"/>
          <p:cNvSpPr txBox="1"/>
          <p:nvPr/>
        </p:nvSpPr>
        <p:spPr>
          <a:xfrm>
            <a:off x="6377382" y="7305605"/>
            <a:ext cx="4631161" cy="646331"/>
          </a:xfrm>
          <a:prstGeom prst="rect">
            <a:avLst/>
          </a:prstGeom>
          <a:noFill/>
        </p:spPr>
        <p:txBody>
          <a:bodyPr wrap="square" rtlCol="0">
            <a:spAutoFit/>
          </a:bodyPr>
          <a:lstStyle/>
          <a:p>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Brand Protection </a:t>
            </a:r>
            <a:b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br>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Manager</a:t>
            </a:r>
            <a:endParaRPr lang="tr-TR"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endParaRPr>
          </a:p>
        </p:txBody>
      </p:sp>
      <p:sp>
        <p:nvSpPr>
          <p:cNvPr id="41" name="TextBox 40"/>
          <p:cNvSpPr txBox="1"/>
          <p:nvPr/>
        </p:nvSpPr>
        <p:spPr>
          <a:xfrm>
            <a:off x="9777109" y="7305605"/>
            <a:ext cx="4631161" cy="646331"/>
          </a:xfrm>
          <a:prstGeom prst="rect">
            <a:avLst/>
          </a:prstGeom>
          <a:noFill/>
        </p:spPr>
        <p:txBody>
          <a:bodyPr wrap="square" rtlCol="0">
            <a:spAutoFit/>
          </a:bodyPr>
          <a:lstStyle/>
          <a:p>
            <a:pPr algn="ctr"/>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Director of </a:t>
            </a:r>
          </a:p>
          <a:p>
            <a:pPr algn="ctr"/>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Global Investigations</a:t>
            </a:r>
            <a:endParaRPr lang="tr-TR"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endParaRPr>
          </a:p>
        </p:txBody>
      </p:sp>
      <p:sp>
        <p:nvSpPr>
          <p:cNvPr id="42" name="TextBox 41"/>
          <p:cNvSpPr txBox="1"/>
          <p:nvPr/>
        </p:nvSpPr>
        <p:spPr>
          <a:xfrm>
            <a:off x="13220365" y="7305605"/>
            <a:ext cx="4631161" cy="646331"/>
          </a:xfrm>
          <a:prstGeom prst="rect">
            <a:avLst/>
          </a:prstGeom>
          <a:noFill/>
        </p:spPr>
        <p:txBody>
          <a:bodyPr wrap="square" rtlCol="0">
            <a:spAutoFit/>
          </a:bodyPr>
          <a:lstStyle/>
          <a:p>
            <a:pPr algn="r"/>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Cyber Crime Specialist</a:t>
            </a:r>
            <a:b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br>
            <a:r>
              <a:rPr lang="en-AU"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rPr>
              <a:t>Board Director</a:t>
            </a:r>
            <a:endParaRPr lang="tr-TR" sz="1800" spc="300" dirty="0">
              <a:solidFill>
                <a:schemeClr val="bg1">
                  <a:lumMod val="75000"/>
                </a:schemeClr>
              </a:solidFill>
              <a:latin typeface="Gill Sans MT" panose="020B0502020104020203" pitchFamily="34" charset="0"/>
              <a:ea typeface="Open Sans Extrabold" panose="020B0906030804020204" pitchFamily="34" charset="0"/>
              <a:cs typeface="Open Sans Extrabold" panose="020B0906030804020204" pitchFamily="34" charset="0"/>
            </a:endParaRPr>
          </a:p>
        </p:txBody>
      </p:sp>
      <p:sp>
        <p:nvSpPr>
          <p:cNvPr id="43" name="TextBox 42"/>
          <p:cNvSpPr txBox="1"/>
          <p:nvPr/>
        </p:nvSpPr>
        <p:spPr>
          <a:xfrm>
            <a:off x="6377382" y="8130961"/>
            <a:ext cx="4081575" cy="3785652"/>
          </a:xfrm>
          <a:prstGeom prst="rect">
            <a:avLst/>
          </a:prstGeom>
          <a:noFill/>
        </p:spPr>
        <p:txBody>
          <a:bodyPr wrap="square" rtlCol="0">
            <a:spAutoFit/>
          </a:bodyPr>
          <a:lstStyle/>
          <a:p>
            <a:pPr algn="just"/>
            <a:r>
              <a:rPr lang="en-AU" sz="2400" dirty="0">
                <a:solidFill>
                  <a:schemeClr val="bg1">
                    <a:lumMod val="85000"/>
                  </a:schemeClr>
                </a:solidFill>
                <a:latin typeface="Gill Sans MT" panose="020B0502020104020203" pitchFamily="34" charset="0"/>
              </a:rPr>
              <a:t>Joshua </a:t>
            </a:r>
            <a:r>
              <a:rPr lang="en-AU" sz="2400" dirty="0" err="1">
                <a:solidFill>
                  <a:schemeClr val="bg1">
                    <a:lumMod val="85000"/>
                  </a:schemeClr>
                </a:solidFill>
                <a:latin typeface="Gill Sans MT" panose="020B0502020104020203" pitchFamily="34" charset="0"/>
              </a:rPr>
              <a:t>Oastler</a:t>
            </a:r>
            <a:r>
              <a:rPr lang="en-AU" sz="2400" dirty="0">
                <a:solidFill>
                  <a:schemeClr val="bg1">
                    <a:lumMod val="85000"/>
                  </a:schemeClr>
                </a:solidFill>
                <a:latin typeface="Gill Sans MT" panose="020B0502020104020203" pitchFamily="34" charset="0"/>
              </a:rPr>
              <a:t> has studied a B.A. in IT and has over five years experience in logistics and IT management.  Joshua has developed extensive skills in cybercrime investigations through co-ordinating complex financial crimes as well as acting as a lead technical support in investigations.</a:t>
            </a:r>
            <a:endParaRPr lang="tr-TR"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10687953" y="8130961"/>
            <a:ext cx="3180447" cy="3046988"/>
          </a:xfrm>
          <a:prstGeom prst="rect">
            <a:avLst/>
          </a:prstGeom>
          <a:noFill/>
        </p:spPr>
        <p:txBody>
          <a:bodyPr wrap="square" rtlCol="0">
            <a:spAutoFit/>
          </a:bodyPr>
          <a:lstStyle/>
          <a:p>
            <a:pPr algn="just"/>
            <a:r>
              <a:rPr lang="en-AU" sz="2400" dirty="0">
                <a:solidFill>
                  <a:schemeClr val="bg1">
                    <a:lumMod val="85000"/>
                  </a:schemeClr>
                </a:solidFill>
                <a:latin typeface="Gill Sans MT" panose="020B0502020104020203" pitchFamily="34" charset="0"/>
              </a:rPr>
              <a:t>Allan Watson has 30 years’ experience in investigations, brand protection, business intelligence, security and crisis management in both the corporate and government sectors. </a:t>
            </a:r>
            <a:endParaRPr lang="tr-TR"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14237605" y="8130961"/>
            <a:ext cx="3613921" cy="4524315"/>
          </a:xfrm>
          <a:prstGeom prst="rect">
            <a:avLst/>
          </a:prstGeom>
          <a:noFill/>
        </p:spPr>
        <p:txBody>
          <a:bodyPr wrap="square" rtlCol="0">
            <a:spAutoFit/>
          </a:bodyPr>
          <a:lstStyle/>
          <a:p>
            <a:pPr algn="just"/>
            <a:r>
              <a:rPr lang="en-AU" sz="2400" dirty="0" err="1">
                <a:solidFill>
                  <a:schemeClr val="bg1">
                    <a:lumMod val="85000"/>
                  </a:schemeClr>
                </a:solidFill>
                <a:latin typeface="Gill Sans MT" panose="020B0502020104020203" pitchFamily="34" charset="0"/>
              </a:rPr>
              <a:t>Dr.</a:t>
            </a:r>
            <a:r>
              <a:rPr lang="en-AU" sz="2400" dirty="0">
                <a:solidFill>
                  <a:schemeClr val="bg1">
                    <a:lumMod val="85000"/>
                  </a:schemeClr>
                </a:solidFill>
                <a:latin typeface="Gill Sans MT" panose="020B0502020104020203" pitchFamily="34" charset="0"/>
              </a:rPr>
              <a:t> Alana </a:t>
            </a:r>
            <a:r>
              <a:rPr lang="en-AU" sz="2400" dirty="0" err="1">
                <a:solidFill>
                  <a:schemeClr val="bg1">
                    <a:lumMod val="85000"/>
                  </a:schemeClr>
                </a:solidFill>
                <a:latin typeface="Gill Sans MT" panose="020B0502020104020203" pitchFamily="34" charset="0"/>
              </a:rPr>
              <a:t>Maurushat</a:t>
            </a:r>
            <a:r>
              <a:rPr lang="en-AU" sz="2400" dirty="0">
                <a:solidFill>
                  <a:schemeClr val="bg1">
                    <a:lumMod val="85000"/>
                  </a:schemeClr>
                </a:solidFill>
                <a:latin typeface="Gill Sans MT" panose="020B0502020104020203" pitchFamily="34" charset="0"/>
              </a:rPr>
              <a:t> has a PhD and is the Senior Lecturer and Academic Director of the Cyberspace Law and Policy Community, at UNSW. She has keynoted and presented at many conferences including CSI, </a:t>
            </a:r>
            <a:r>
              <a:rPr lang="en-AU" sz="2400" dirty="0" err="1">
                <a:solidFill>
                  <a:schemeClr val="bg1">
                    <a:lumMod val="85000"/>
                  </a:schemeClr>
                </a:solidFill>
                <a:latin typeface="Gill Sans MT" panose="020B0502020104020203" pitchFamily="34" charset="0"/>
              </a:rPr>
              <a:t>AusCERT</a:t>
            </a:r>
            <a:r>
              <a:rPr lang="en-AU" sz="2400" dirty="0">
                <a:solidFill>
                  <a:schemeClr val="bg1">
                    <a:lumMod val="85000"/>
                  </a:schemeClr>
                </a:solidFill>
                <a:latin typeface="Gill Sans MT" panose="020B0502020104020203" pitchFamily="34" charset="0"/>
              </a:rPr>
              <a:t>, High Tech Crime Conference and ISOI, and is in the media on a regular basis</a:t>
            </a:r>
            <a:endParaRPr lang="tr-TR"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16" name="Picture 15"/>
          <p:cNvPicPr>
            <a:picLocks noChangeAspect="1"/>
          </p:cNvPicPr>
          <p:nvPr/>
        </p:nvPicPr>
        <p:blipFill rotWithShape="1">
          <a:blip r:embed="rId2" cstate="print">
            <a:grayscl/>
            <a:extLst>
              <a:ext uri="{28A0092B-C50C-407E-A947-70E740481C1C}">
                <a14:useLocalDpi xmlns:a14="http://schemas.microsoft.com/office/drawing/2010/main" val="0"/>
              </a:ext>
            </a:extLst>
          </a:blip>
          <a:srcRect l="42378" t="34896" r="28137" b="21282"/>
          <a:stretch/>
        </p:blipFill>
        <p:spPr>
          <a:xfrm>
            <a:off x="10911192" y="3899706"/>
            <a:ext cx="2441180" cy="2418772"/>
          </a:xfrm>
          <a:prstGeom prst="rect">
            <a:avLst/>
          </a:prstGeom>
        </p:spPr>
      </p:pic>
      <p:pic>
        <p:nvPicPr>
          <p:cNvPr id="2" name="Picture 1"/>
          <p:cNvPicPr>
            <a:picLocks noChangeAspect="1"/>
          </p:cNvPicPr>
          <p:nvPr/>
        </p:nvPicPr>
        <p:blipFill rotWithShape="1">
          <a:blip r:embed="rId3" cstate="print">
            <a:grayscl/>
            <a:extLst>
              <a:ext uri="{28A0092B-C50C-407E-A947-70E740481C1C}">
                <a14:useLocalDpi xmlns:a14="http://schemas.microsoft.com/office/drawing/2010/main" val="0"/>
              </a:ext>
            </a:extLst>
          </a:blip>
          <a:srcRect l="22042" t="930" r="22839" b="20651"/>
          <a:stretch/>
        </p:blipFill>
        <p:spPr>
          <a:xfrm>
            <a:off x="6590770" y="3882232"/>
            <a:ext cx="2414343" cy="240408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737" r="14074"/>
          <a:stretch/>
        </p:blipFill>
        <p:spPr>
          <a:xfrm>
            <a:off x="15373439" y="3882232"/>
            <a:ext cx="2322130" cy="2404082"/>
          </a:xfrm>
          <a:prstGeom prst="rect">
            <a:avLst/>
          </a:prstGeom>
        </p:spPr>
      </p:pic>
    </p:spTree>
    <p:extLst>
      <p:ext uri="{BB962C8B-B14F-4D97-AF65-F5344CB8AC3E}">
        <p14:creationId xmlns:p14="http://schemas.microsoft.com/office/powerpoint/2010/main" val="36145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10532</TotalTime>
  <Words>2237</Words>
  <Application>Microsoft Office PowerPoint</Application>
  <PresentationFormat>Custom</PresentationFormat>
  <Paragraphs>163</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Gill Sans MT</vt:lpstr>
      <vt:lpstr>Gill Sans MT Condensed</vt:lpstr>
      <vt:lpstr>Open Sans</vt:lpstr>
      <vt:lpstr>Open Sans Extrabold</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Izac Yeaman</cp:lastModifiedBy>
  <cp:revision>473</cp:revision>
  <dcterms:created xsi:type="dcterms:W3CDTF">2014-09-26T10:57:37Z</dcterms:created>
  <dcterms:modified xsi:type="dcterms:W3CDTF">2016-07-04T00:39:04Z</dcterms:modified>
</cp:coreProperties>
</file>