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6" r:id="rId2"/>
    <p:sldId id="268" r:id="rId3"/>
    <p:sldId id="286" r:id="rId4"/>
    <p:sldId id="324" r:id="rId5"/>
    <p:sldId id="325" r:id="rId6"/>
    <p:sldId id="326" r:id="rId7"/>
    <p:sldId id="270" r:id="rId8"/>
    <p:sldId id="272" r:id="rId9"/>
    <p:sldId id="283" r:id="rId10"/>
    <p:sldId id="285" r:id="rId11"/>
    <p:sldId id="302" r:id="rId12"/>
    <p:sldId id="308" r:id="rId13"/>
    <p:sldId id="309" r:id="rId14"/>
    <p:sldId id="284" r:id="rId15"/>
    <p:sldId id="297" r:id="rId16"/>
    <p:sldId id="300" r:id="rId17"/>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766"/>
    <a:srgbClr val="FBFBFB"/>
    <a:srgbClr val="454F6D"/>
    <a:srgbClr val="F1DCFC"/>
    <a:srgbClr val="4F4D65"/>
    <a:srgbClr val="486874"/>
    <a:srgbClr val="274B63"/>
    <a:srgbClr val="2D6797"/>
    <a:srgbClr val="33A9AF"/>
    <a:srgbClr val="1C4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0" autoAdjust="0"/>
    <p:restoredTop sz="96323" autoAdjust="0"/>
  </p:normalViewPr>
  <p:slideViewPr>
    <p:cSldViewPr snapToGrid="0">
      <p:cViewPr varScale="1">
        <p:scale>
          <a:sx n="40" d="100"/>
          <a:sy n="40" d="100"/>
        </p:scale>
        <p:origin x="77" y="65"/>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50000"/>
                <a:lumOff val="5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B8-40EB-ABDB-6F6C158B5067}"/>
            </c:ext>
          </c:extLst>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B8-40EB-ABDB-6F6C158B5067}"/>
            </c:ext>
          </c:extLst>
        </c:ser>
        <c:dLbls>
          <c:showLegendKey val="0"/>
          <c:showVal val="0"/>
          <c:showCatName val="0"/>
          <c:showSerName val="0"/>
          <c:showPercent val="0"/>
          <c:showBubbleSize val="0"/>
        </c:dLbls>
        <c:gapWidth val="219"/>
        <c:overlap val="-27"/>
        <c:axId val="197852656"/>
        <c:axId val="197847168"/>
      </c:barChart>
      <c:catAx>
        <c:axId val="19785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847168"/>
        <c:crosses val="autoZero"/>
        <c:auto val="1"/>
        <c:lblAlgn val="ctr"/>
        <c:lblOffset val="100"/>
        <c:noMultiLvlLbl val="0"/>
      </c:catAx>
      <c:valAx>
        <c:axId val="197847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85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6C00-4E4A-9252-19A4B42D8E0E}"/>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6C00-4E4A-9252-19A4B42D8E0E}"/>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6C00-4E4A-9252-19A4B42D8E0E}"/>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6C00-4E4A-9252-19A4B42D8E0E}"/>
              </c:ext>
            </c:extLst>
          </c:dPt>
          <c:cat>
            <c:strRef>
              <c:f>Sheet1!$A$2:$A$5</c:f>
              <c:strCache>
                <c:ptCount val="2"/>
                <c:pt idx="0">
                  <c:v>1st Qtr</c:v>
                </c:pt>
                <c:pt idx="1">
                  <c:v>2nd Qtr</c:v>
                </c:pt>
              </c:strCache>
            </c:strRef>
          </c:cat>
          <c:val>
            <c:numRef>
              <c:f>Sheet1!$B$2:$B$5</c:f>
              <c:numCache>
                <c:formatCode>General</c:formatCode>
                <c:ptCount val="4"/>
                <c:pt idx="0">
                  <c:v>8</c:v>
                </c:pt>
                <c:pt idx="1">
                  <c:v>2</c:v>
                </c:pt>
              </c:numCache>
            </c:numRef>
          </c:val>
          <c:extLst>
            <c:ext xmlns:c16="http://schemas.microsoft.com/office/drawing/2014/chart" uri="{C3380CC4-5D6E-409C-BE32-E72D297353CC}">
              <c16:uniqueId val="{00000008-6C00-4E4A-9252-19A4B42D8E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CCB0-4B61-979C-A6496072A55C}"/>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CCB0-4B61-979C-A6496072A55C}"/>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CCB0-4B61-979C-A6496072A55C}"/>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CCB0-4B61-979C-A6496072A55C}"/>
              </c:ext>
            </c:extLst>
          </c:dPt>
          <c:cat>
            <c:strRef>
              <c:f>Sheet1!$A$2:$A$5</c:f>
              <c:strCache>
                <c:ptCount val="2"/>
                <c:pt idx="0">
                  <c:v>1st Qtr</c:v>
                </c:pt>
                <c:pt idx="1">
                  <c:v>2nd Qtr</c:v>
                </c:pt>
              </c:strCache>
            </c:strRef>
          </c:cat>
          <c:val>
            <c:numRef>
              <c:f>Sheet1!$B$2:$B$5</c:f>
              <c:numCache>
                <c:formatCode>General</c:formatCode>
                <c:ptCount val="4"/>
                <c:pt idx="0">
                  <c:v>4</c:v>
                </c:pt>
                <c:pt idx="1">
                  <c:v>2</c:v>
                </c:pt>
              </c:numCache>
            </c:numRef>
          </c:val>
          <c:extLst>
            <c:ext xmlns:c16="http://schemas.microsoft.com/office/drawing/2014/chart" uri="{C3380CC4-5D6E-409C-BE32-E72D297353CC}">
              <c16:uniqueId val="{00000008-CCB0-4B61-979C-A6496072A5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93978155185258E-2"/>
          <c:y val="2.9947917348988346E-2"/>
          <c:w val="0.91556527172458491"/>
          <c:h val="0.92679397981358402"/>
        </c:manualLayout>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0D13-425B-9529-5C7506E95D71}"/>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D13-425B-9529-5C7506E95D71}"/>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D13-425B-9529-5C7506E95D71}"/>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D13-425B-9529-5C7506E95D71}"/>
              </c:ext>
            </c:extLst>
          </c:dPt>
          <c:cat>
            <c:strRef>
              <c:f>Sheet1!$A$2:$A$5</c:f>
              <c:strCache>
                <c:ptCount val="2"/>
                <c:pt idx="0">
                  <c:v>1st Qtr</c:v>
                </c:pt>
                <c:pt idx="1">
                  <c:v>2nd Qtr</c:v>
                </c:pt>
              </c:strCache>
            </c:strRef>
          </c:cat>
          <c:val>
            <c:numRef>
              <c:f>Sheet1!$B$2:$B$5</c:f>
              <c:numCache>
                <c:formatCode>General</c:formatCode>
                <c:ptCount val="4"/>
                <c:pt idx="0">
                  <c:v>5</c:v>
                </c:pt>
                <c:pt idx="1">
                  <c:v>5</c:v>
                </c:pt>
              </c:numCache>
            </c:numRef>
          </c:val>
          <c:extLst>
            <c:ext xmlns:c16="http://schemas.microsoft.com/office/drawing/2014/chart" uri="{C3380CC4-5D6E-409C-BE32-E72D297353CC}">
              <c16:uniqueId val="{00000008-0D13-425B-9529-5C7506E95D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4957-4F50-ABF5-EF1EE396A397}"/>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4957-4F50-ABF5-EF1EE396A397}"/>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4957-4F50-ABF5-EF1EE396A397}"/>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4957-4F50-ABF5-EF1EE396A397}"/>
              </c:ext>
            </c:extLst>
          </c:dPt>
          <c:cat>
            <c:strRef>
              <c:f>Sheet1!$A$2:$A$5</c:f>
              <c:strCache>
                <c:ptCount val="2"/>
                <c:pt idx="0">
                  <c:v>1st Qtr</c:v>
                </c:pt>
                <c:pt idx="1">
                  <c:v>2nd Qtr</c:v>
                </c:pt>
              </c:strCache>
            </c:strRef>
          </c:cat>
          <c:val>
            <c:numRef>
              <c:f>Sheet1!$B$2:$B$5</c:f>
              <c:numCache>
                <c:formatCode>General</c:formatCode>
                <c:ptCount val="4"/>
                <c:pt idx="0">
                  <c:v>9</c:v>
                </c:pt>
                <c:pt idx="1">
                  <c:v>1</c:v>
                </c:pt>
              </c:numCache>
            </c:numRef>
          </c:val>
          <c:extLst>
            <c:ext xmlns:c16="http://schemas.microsoft.com/office/drawing/2014/chart" uri="{C3380CC4-5D6E-409C-BE32-E72D297353CC}">
              <c16:uniqueId val="{00000008-4957-4F50-ABF5-EF1EE396A3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Series 1</c:v>
                </c:pt>
              </c:strCache>
            </c:strRef>
          </c:tx>
          <c:spPr>
            <a:solidFill>
              <a:schemeClr val="bg1">
                <a:lumMod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25C7-4167-8637-82A742B2EB11}"/>
            </c:ext>
          </c:extLst>
        </c:ser>
        <c:ser>
          <c:idx val="2"/>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25C7-4167-8637-82A742B2EB11}"/>
            </c:ext>
          </c:extLst>
        </c:ser>
        <c:dLbls>
          <c:showLegendKey val="0"/>
          <c:showVal val="0"/>
          <c:showCatName val="0"/>
          <c:showSerName val="0"/>
          <c:showPercent val="0"/>
          <c:showBubbleSize val="0"/>
        </c:dLbls>
        <c:gapWidth val="228"/>
        <c:overlap val="-28"/>
        <c:axId val="304929648"/>
        <c:axId val="304931216"/>
      </c:barChart>
      <c:catAx>
        <c:axId val="304929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04931216"/>
        <c:crosses val="autoZero"/>
        <c:auto val="1"/>
        <c:lblAlgn val="ctr"/>
        <c:lblOffset val="100"/>
        <c:noMultiLvlLbl val="0"/>
      </c:catAx>
      <c:valAx>
        <c:axId val="304931216"/>
        <c:scaling>
          <c:orientation val="minMax"/>
        </c:scaling>
        <c:delete val="1"/>
        <c:axPos val="b"/>
        <c:numFmt formatCode="General" sourceLinked="1"/>
        <c:majorTickMark val="out"/>
        <c:minorTickMark val="none"/>
        <c:tickLblPos val="nextTo"/>
        <c:crossAx val="304929648"/>
        <c:crosses val="autoZero"/>
        <c:crossBetween val="between"/>
      </c:valAx>
      <c:spPr>
        <a:noFill/>
        <a:ln>
          <a:noFill/>
        </a:ln>
        <a:effectLst/>
      </c:spPr>
    </c:plotArea>
    <c:legend>
      <c:legendPos val="r"/>
      <c:layout>
        <c:manualLayout>
          <c:xMode val="edge"/>
          <c:yMode val="edge"/>
          <c:x val="0.64067834645669286"/>
          <c:y val="0.32890595813447993"/>
          <c:w val="0.10332165354330709"/>
          <c:h val="0.1056132512747699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9FC37-A24B-4720-973C-6F18DB8F6307}" type="doc">
      <dgm:prSet loTypeId="urn:microsoft.com/office/officeart/2005/8/layout/chevron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65000"/>
            <a:lumOff val="3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FCF531A-42EF-454E-8BBA-7E939A012C8E}" type="pres">
      <dgm:prSet presAssocID="{D8B9FC37-A24B-4720-973C-6F18DB8F6307}" presName="Name0" presStyleCnt="0">
        <dgm:presLayoutVars>
          <dgm:dir/>
          <dgm:animLvl val="lvl"/>
          <dgm:resizeHandles val="exact"/>
        </dgm:presLayoutVars>
      </dgm:prSet>
      <dgm:spPr/>
    </dgm:pt>
    <dgm:pt modelId="{D6185D36-4BCC-455E-844F-669EFBBE7797}" type="pres">
      <dgm:prSet presAssocID="{5EC36E0F-1C6A-406D-A255-D931C3A3F8AE}" presName="parTxOnly" presStyleLbl="node1" presStyleIdx="0" presStyleCnt="3">
        <dgm:presLayoutVars>
          <dgm:chMax val="0"/>
          <dgm:chPref val="0"/>
          <dgm:bulletEnabled val="1"/>
        </dgm:presLayoutVars>
      </dgm:prSet>
      <dgm:spPr/>
    </dgm:pt>
    <dgm:pt modelId="{E3239E67-9809-4685-80F4-5D1476DB5E70}" type="pres">
      <dgm:prSet presAssocID="{F203D919-E276-4F07-9A1E-085813857802}" presName="parTxOnlySpace" presStyleCnt="0"/>
      <dgm:spPr/>
    </dgm:pt>
    <dgm:pt modelId="{A501C232-2069-4089-A279-B91B2190D119}" type="pres">
      <dgm:prSet presAssocID="{BF3C1306-D980-464C-9A32-08C9FB2DCFF6}" presName="parTxOnly" presStyleLbl="node1" presStyleIdx="1" presStyleCnt="3">
        <dgm:presLayoutVars>
          <dgm:chMax val="0"/>
          <dgm:chPref val="0"/>
          <dgm:bulletEnabled val="1"/>
        </dgm:presLayoutVars>
      </dgm:prSet>
      <dgm:spPr/>
    </dgm:pt>
    <dgm:pt modelId="{38756524-6318-4C33-9D1C-3F122D86EAD2}" type="pres">
      <dgm:prSet presAssocID="{5C9FA291-67C9-4E1B-9183-7D3AC0A1BE02}" presName="parTxOnlySpace" presStyleCnt="0"/>
      <dgm:spPr/>
    </dgm:pt>
    <dgm:pt modelId="{B6E0E4C2-556B-4506-9AF6-80C08784E52E}" type="pres">
      <dgm:prSet presAssocID="{77E052E3-2835-4526-B756-ACCF19118F8C}" presName="parTxOnly" presStyleLbl="node1" presStyleIdx="2" presStyleCnt="3">
        <dgm:presLayoutVars>
          <dgm:chMax val="0"/>
          <dgm:chPref val="0"/>
          <dgm:bulletEnabled val="1"/>
        </dgm:presLayoutVars>
      </dgm:prSet>
      <dgm:spPr/>
    </dgm:pt>
  </dgm:ptLst>
  <dgm:cxnLst>
    <dgm:cxn modelId="{162AE91F-E05C-4DB0-AAF7-48418594E67C}" type="presOf" srcId="{5EC36E0F-1C6A-406D-A255-D931C3A3F8AE}" destId="{D6185D36-4BCC-455E-844F-669EFBBE7797}" srcOrd="0" destOrd="0" presId="urn:microsoft.com/office/officeart/2005/8/layout/chevron1"/>
    <dgm:cxn modelId="{D5C6AFAC-7403-402E-9E3A-3CBD705BEB8A}" type="presOf" srcId="{BF3C1306-D980-464C-9A32-08C9FB2DCFF6}" destId="{A501C232-2069-4089-A279-B91B2190D119}" srcOrd="0" destOrd="0" presId="urn:microsoft.com/office/officeart/2005/8/layout/chevron1"/>
    <dgm:cxn modelId="{703215FC-6FD9-4764-8461-F623DC6EF490}" type="presOf" srcId="{D8B9FC37-A24B-4720-973C-6F18DB8F6307}" destId="{9FCF531A-42EF-454E-8BBA-7E939A012C8E}" srcOrd="0" destOrd="0" presId="urn:microsoft.com/office/officeart/2005/8/layout/chevron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052E2331-F5A6-4214-A5BF-D76A8230CBDF}" type="presOf" srcId="{77E052E3-2835-4526-B756-ACCF19118F8C}" destId="{B6E0E4C2-556B-4506-9AF6-80C08784E52E}" srcOrd="0" destOrd="0" presId="urn:microsoft.com/office/officeart/2005/8/layout/chevron1"/>
    <dgm:cxn modelId="{F74813B8-4FEC-4B6F-8B8B-2843BCBFC384}" type="presParOf" srcId="{9FCF531A-42EF-454E-8BBA-7E939A012C8E}" destId="{D6185D36-4BCC-455E-844F-669EFBBE7797}" srcOrd="0" destOrd="0" presId="urn:microsoft.com/office/officeart/2005/8/layout/chevron1"/>
    <dgm:cxn modelId="{04678424-ECCF-4F30-A0B4-687A50662CD7}" type="presParOf" srcId="{9FCF531A-42EF-454E-8BBA-7E939A012C8E}" destId="{E3239E67-9809-4685-80F4-5D1476DB5E70}" srcOrd="1" destOrd="0" presId="urn:microsoft.com/office/officeart/2005/8/layout/chevron1"/>
    <dgm:cxn modelId="{D48C9240-0F6A-4D95-A5D2-857F4DA47111}" type="presParOf" srcId="{9FCF531A-42EF-454E-8BBA-7E939A012C8E}" destId="{A501C232-2069-4089-A279-B91B2190D119}" srcOrd="2" destOrd="0" presId="urn:microsoft.com/office/officeart/2005/8/layout/chevron1"/>
    <dgm:cxn modelId="{F8DBAFE0-35CC-4857-B155-7CD17EC7A0FF}" type="presParOf" srcId="{9FCF531A-42EF-454E-8BBA-7E939A012C8E}" destId="{38756524-6318-4C33-9D1C-3F122D86EAD2}" srcOrd="3" destOrd="0" presId="urn:microsoft.com/office/officeart/2005/8/layout/chevron1"/>
    <dgm:cxn modelId="{A694941F-94E7-439E-8512-997EE0CA0395}" type="presParOf" srcId="{9FCF531A-42EF-454E-8BBA-7E939A012C8E}" destId="{B6E0E4C2-556B-4506-9AF6-80C08784E52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9FC37-A24B-4720-973C-6F18DB8F6307}" type="doc">
      <dgm:prSet loTypeId="urn:microsoft.com/office/officeart/2005/8/layout/equation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0F40FFE-F7D5-4216-BA75-4940516DD36B}" type="pres">
      <dgm:prSet presAssocID="{D8B9FC37-A24B-4720-973C-6F18DB8F6307}" presName="linearFlow" presStyleCnt="0">
        <dgm:presLayoutVars>
          <dgm:dir/>
          <dgm:resizeHandles val="exact"/>
        </dgm:presLayoutVars>
      </dgm:prSet>
      <dgm:spPr/>
    </dgm:pt>
    <dgm:pt modelId="{C735400C-9C93-44F3-A702-B25E14B47CCB}" type="pres">
      <dgm:prSet presAssocID="{5EC36E0F-1C6A-406D-A255-D931C3A3F8AE}" presName="node" presStyleLbl="node1" presStyleIdx="0" presStyleCnt="3">
        <dgm:presLayoutVars>
          <dgm:bulletEnabled val="1"/>
        </dgm:presLayoutVars>
      </dgm:prSet>
      <dgm:spPr/>
    </dgm:pt>
    <dgm:pt modelId="{78FE0036-CA14-4226-8D09-D3C8ECB2ECCA}" type="pres">
      <dgm:prSet presAssocID="{F203D919-E276-4F07-9A1E-085813857802}" presName="spacerL" presStyleCnt="0"/>
      <dgm:spPr/>
    </dgm:pt>
    <dgm:pt modelId="{C0CDCCEA-6437-49DD-8BAE-6D9F7A7AAA2F}" type="pres">
      <dgm:prSet presAssocID="{F203D919-E276-4F07-9A1E-085813857802}" presName="sibTrans" presStyleLbl="sibTrans2D1" presStyleIdx="0" presStyleCnt="2"/>
      <dgm:spPr/>
    </dgm:pt>
    <dgm:pt modelId="{8D900ABF-7FD9-484D-AC62-76930D566F40}" type="pres">
      <dgm:prSet presAssocID="{F203D919-E276-4F07-9A1E-085813857802}" presName="spacerR" presStyleCnt="0"/>
      <dgm:spPr/>
    </dgm:pt>
    <dgm:pt modelId="{9809B762-9735-4090-BDFC-A62CD8D61582}" type="pres">
      <dgm:prSet presAssocID="{BF3C1306-D980-464C-9A32-08C9FB2DCFF6}" presName="node" presStyleLbl="node1" presStyleIdx="1" presStyleCnt="3">
        <dgm:presLayoutVars>
          <dgm:bulletEnabled val="1"/>
        </dgm:presLayoutVars>
      </dgm:prSet>
      <dgm:spPr/>
    </dgm:pt>
    <dgm:pt modelId="{A179165D-22A3-4C3C-90B8-557F74BF54F4}" type="pres">
      <dgm:prSet presAssocID="{5C9FA291-67C9-4E1B-9183-7D3AC0A1BE02}" presName="spacerL" presStyleCnt="0"/>
      <dgm:spPr/>
    </dgm:pt>
    <dgm:pt modelId="{86C26521-4E4D-4ABE-9738-C16710808FDC}" type="pres">
      <dgm:prSet presAssocID="{5C9FA291-67C9-4E1B-9183-7D3AC0A1BE02}" presName="sibTrans" presStyleLbl="sibTrans2D1" presStyleIdx="1" presStyleCnt="2"/>
      <dgm:spPr/>
    </dgm:pt>
    <dgm:pt modelId="{22D4E2D0-0C1E-4CBD-9D29-1AA1FE8A3B03}" type="pres">
      <dgm:prSet presAssocID="{5C9FA291-67C9-4E1B-9183-7D3AC0A1BE02}" presName="spacerR" presStyleCnt="0"/>
      <dgm:spPr/>
    </dgm:pt>
    <dgm:pt modelId="{95D7A97B-C28D-412F-BB0A-2E7AD2C37FA2}" type="pres">
      <dgm:prSet presAssocID="{77E052E3-2835-4526-B756-ACCF19118F8C}" presName="node" presStyleLbl="node1" presStyleIdx="2" presStyleCnt="3">
        <dgm:presLayoutVars>
          <dgm:bulletEnabled val="1"/>
        </dgm:presLayoutVars>
      </dgm:prSet>
      <dgm:spPr/>
    </dgm:pt>
  </dgm:ptLst>
  <dgm:cxnLst>
    <dgm:cxn modelId="{06C0D79D-5A2A-42A9-8BEE-B4185BD25F43}" type="presOf" srcId="{5EC36E0F-1C6A-406D-A255-D931C3A3F8AE}" destId="{C735400C-9C93-44F3-A702-B25E14B47CCB}" srcOrd="0" destOrd="0" presId="urn:microsoft.com/office/officeart/2005/8/layout/equation1"/>
    <dgm:cxn modelId="{C5AA2FA8-116E-4FD8-AF1E-362756E1B9C4}" type="presOf" srcId="{77E052E3-2835-4526-B756-ACCF19118F8C}" destId="{95D7A97B-C28D-412F-BB0A-2E7AD2C37FA2}" srcOrd="0" destOrd="0" presId="urn:microsoft.com/office/officeart/2005/8/layout/equation1"/>
    <dgm:cxn modelId="{F86E229C-51AB-49A0-BB61-7F64559D9E37}" type="presOf" srcId="{D8B9FC37-A24B-4720-973C-6F18DB8F6307}" destId="{C0F40FFE-F7D5-4216-BA75-4940516DD36B}" srcOrd="0" destOrd="0" presId="urn:microsoft.com/office/officeart/2005/8/layout/equation1"/>
    <dgm:cxn modelId="{277D9CA5-0152-4CE1-A324-0FE6B8233842}" type="presOf" srcId="{BF3C1306-D980-464C-9A32-08C9FB2DCFF6}" destId="{9809B762-9735-4090-BDFC-A62CD8D61582}" srcOrd="0" destOrd="0" presId="urn:microsoft.com/office/officeart/2005/8/layout/equation1"/>
    <dgm:cxn modelId="{8A8A79B3-E5CA-4CB0-9BEE-7D17D18E9853}" srcId="{D8B9FC37-A24B-4720-973C-6F18DB8F6307}" destId="{BF3C1306-D980-464C-9A32-08C9FB2DCFF6}" srcOrd="1" destOrd="0" parTransId="{21631D23-274F-44DB-BB74-4A325C7D51D7}" sibTransId="{5C9FA291-67C9-4E1B-9183-7D3AC0A1BE02}"/>
    <dgm:cxn modelId="{50E2A63C-3F5A-4C21-A010-69997430B5DC}" type="presOf" srcId="{F203D919-E276-4F07-9A1E-085813857802}" destId="{C0CDCCEA-6437-49DD-8BAE-6D9F7A7AAA2F}" srcOrd="0" destOrd="0" presId="urn:microsoft.com/office/officeart/2005/8/layout/equation1"/>
    <dgm:cxn modelId="{159E08EC-FF63-4EC3-86C9-61AF018A2F73}" srcId="{D8B9FC37-A24B-4720-973C-6F18DB8F6307}" destId="{77E052E3-2835-4526-B756-ACCF19118F8C}" srcOrd="2" destOrd="0" parTransId="{1F140DC7-E591-4193-8715-2D9091BED3DF}" sibTransId="{14FEBF18-12EF-4264-A75A-37C78D4C8A86}"/>
    <dgm:cxn modelId="{AA7A8DB8-E770-4258-B3CE-77459477ED00}" srcId="{D8B9FC37-A24B-4720-973C-6F18DB8F6307}" destId="{5EC36E0F-1C6A-406D-A255-D931C3A3F8AE}" srcOrd="0" destOrd="0" parTransId="{829DDD21-F85D-4FE3-8E44-40757E1C4D60}" sibTransId="{F203D919-E276-4F07-9A1E-085813857802}"/>
    <dgm:cxn modelId="{38ED40E4-01C7-4C2C-931A-CA767B12D9CA}" type="presOf" srcId="{5C9FA291-67C9-4E1B-9183-7D3AC0A1BE02}" destId="{86C26521-4E4D-4ABE-9738-C16710808FDC}" srcOrd="0" destOrd="0" presId="urn:microsoft.com/office/officeart/2005/8/layout/equation1"/>
    <dgm:cxn modelId="{437C08DD-F062-4395-9E56-FBF4EDEA2FC0}" type="presParOf" srcId="{C0F40FFE-F7D5-4216-BA75-4940516DD36B}" destId="{C735400C-9C93-44F3-A702-B25E14B47CCB}" srcOrd="0" destOrd="0" presId="urn:microsoft.com/office/officeart/2005/8/layout/equation1"/>
    <dgm:cxn modelId="{6C8DD175-3517-4098-AE2A-3F622FB05F4B}" type="presParOf" srcId="{C0F40FFE-F7D5-4216-BA75-4940516DD36B}" destId="{78FE0036-CA14-4226-8D09-D3C8ECB2ECCA}" srcOrd="1" destOrd="0" presId="urn:microsoft.com/office/officeart/2005/8/layout/equation1"/>
    <dgm:cxn modelId="{D84F3E12-597D-466D-9DF4-0072780C2441}" type="presParOf" srcId="{C0F40FFE-F7D5-4216-BA75-4940516DD36B}" destId="{C0CDCCEA-6437-49DD-8BAE-6D9F7A7AAA2F}" srcOrd="2" destOrd="0" presId="urn:microsoft.com/office/officeart/2005/8/layout/equation1"/>
    <dgm:cxn modelId="{2F376353-0BCC-4337-8B41-120EE2E62429}" type="presParOf" srcId="{C0F40FFE-F7D5-4216-BA75-4940516DD36B}" destId="{8D900ABF-7FD9-484D-AC62-76930D566F40}" srcOrd="3" destOrd="0" presId="urn:microsoft.com/office/officeart/2005/8/layout/equation1"/>
    <dgm:cxn modelId="{6A82884D-1CB1-4F48-AA2F-645907BE5A24}" type="presParOf" srcId="{C0F40FFE-F7D5-4216-BA75-4940516DD36B}" destId="{9809B762-9735-4090-BDFC-A62CD8D61582}" srcOrd="4" destOrd="0" presId="urn:microsoft.com/office/officeart/2005/8/layout/equation1"/>
    <dgm:cxn modelId="{D8CDC0CC-9921-49D6-B501-D1AEEC3A7F6D}" type="presParOf" srcId="{C0F40FFE-F7D5-4216-BA75-4940516DD36B}" destId="{A179165D-22A3-4C3C-90B8-557F74BF54F4}" srcOrd="5" destOrd="0" presId="urn:microsoft.com/office/officeart/2005/8/layout/equation1"/>
    <dgm:cxn modelId="{DB3C65DB-951A-4874-925C-E44A0D27A2EA}" type="presParOf" srcId="{C0F40FFE-F7D5-4216-BA75-4940516DD36B}" destId="{86C26521-4E4D-4ABE-9738-C16710808FDC}" srcOrd="6" destOrd="0" presId="urn:microsoft.com/office/officeart/2005/8/layout/equation1"/>
    <dgm:cxn modelId="{3CD4C630-1677-4504-A6F1-D083C78C1781}" type="presParOf" srcId="{C0F40FFE-F7D5-4216-BA75-4940516DD36B}" destId="{22D4E2D0-0C1E-4CBD-9D29-1AA1FE8A3B03}" srcOrd="7" destOrd="0" presId="urn:microsoft.com/office/officeart/2005/8/layout/equation1"/>
    <dgm:cxn modelId="{310EF9D6-347E-4700-9EC6-6318D1360358}" type="presParOf" srcId="{C0F40FFE-F7D5-4216-BA75-4940516DD36B}" destId="{95D7A97B-C28D-412F-BB0A-2E7AD2C37FA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9FC37-A24B-4720-973C-6F18DB8F6307}" type="doc">
      <dgm:prSet loTypeId="urn:microsoft.com/office/officeart/2005/8/layout/process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ACE263D-3F22-4021-BD27-DFB30FEBBAE3}" type="pres">
      <dgm:prSet presAssocID="{D8B9FC37-A24B-4720-973C-6F18DB8F6307}" presName="Name0" presStyleCnt="0">
        <dgm:presLayoutVars>
          <dgm:dir/>
          <dgm:resizeHandles val="exact"/>
        </dgm:presLayoutVars>
      </dgm:prSet>
      <dgm:spPr/>
    </dgm:pt>
    <dgm:pt modelId="{A6F3BB56-C1EF-467F-80B3-7308B7E21031}" type="pres">
      <dgm:prSet presAssocID="{5EC36E0F-1C6A-406D-A255-D931C3A3F8AE}" presName="node" presStyleLbl="node1" presStyleIdx="0" presStyleCnt="3">
        <dgm:presLayoutVars>
          <dgm:bulletEnabled val="1"/>
        </dgm:presLayoutVars>
      </dgm:prSet>
      <dgm:spPr/>
    </dgm:pt>
    <dgm:pt modelId="{D62E0D2C-31F6-422C-B3EE-7F5BD92C2C39}" type="pres">
      <dgm:prSet presAssocID="{F203D919-E276-4F07-9A1E-085813857802}" presName="sibTrans" presStyleLbl="sibTrans2D1" presStyleIdx="0" presStyleCnt="2"/>
      <dgm:spPr/>
    </dgm:pt>
    <dgm:pt modelId="{2C24EF5D-55FD-41C5-93AA-8CEC4FF47C9F}" type="pres">
      <dgm:prSet presAssocID="{F203D919-E276-4F07-9A1E-085813857802}" presName="connectorText" presStyleLbl="sibTrans2D1" presStyleIdx="0" presStyleCnt="2"/>
      <dgm:spPr/>
    </dgm:pt>
    <dgm:pt modelId="{654925B4-EC87-4CB0-AE19-C97427603E78}" type="pres">
      <dgm:prSet presAssocID="{BF3C1306-D980-464C-9A32-08C9FB2DCFF6}" presName="node" presStyleLbl="node1" presStyleIdx="1" presStyleCnt="3">
        <dgm:presLayoutVars>
          <dgm:bulletEnabled val="1"/>
        </dgm:presLayoutVars>
      </dgm:prSet>
      <dgm:spPr/>
    </dgm:pt>
    <dgm:pt modelId="{2C97E1D7-457C-4322-B4BB-C220150F8B7E}" type="pres">
      <dgm:prSet presAssocID="{5C9FA291-67C9-4E1B-9183-7D3AC0A1BE02}" presName="sibTrans" presStyleLbl="sibTrans2D1" presStyleIdx="1" presStyleCnt="2"/>
      <dgm:spPr/>
    </dgm:pt>
    <dgm:pt modelId="{C82D8FD7-A0A1-4CC8-A979-A0B3A4236248}" type="pres">
      <dgm:prSet presAssocID="{5C9FA291-67C9-4E1B-9183-7D3AC0A1BE02}" presName="connectorText" presStyleLbl="sibTrans2D1" presStyleIdx="1" presStyleCnt="2"/>
      <dgm:spPr/>
    </dgm:pt>
    <dgm:pt modelId="{F42DF874-4213-48B0-9B2E-C182CCE54B2F}" type="pres">
      <dgm:prSet presAssocID="{77E052E3-2835-4526-B756-ACCF19118F8C}" presName="node" presStyleLbl="node1" presStyleIdx="2" presStyleCnt="3">
        <dgm:presLayoutVars>
          <dgm:bulletEnabled val="1"/>
        </dgm:presLayoutVars>
      </dgm:prSet>
      <dgm:spPr/>
    </dgm:pt>
  </dgm:ptLst>
  <dgm:cxnLst>
    <dgm:cxn modelId="{027139E9-AD99-4CD8-9CC4-313C717E27B2}" type="presOf" srcId="{77E052E3-2835-4526-B756-ACCF19118F8C}" destId="{F42DF874-4213-48B0-9B2E-C182CCE54B2F}" srcOrd="0" destOrd="0" presId="urn:microsoft.com/office/officeart/2005/8/layout/process1"/>
    <dgm:cxn modelId="{9B36A4E4-756F-4D2D-99DC-B5A79485A00D}" type="presOf" srcId="{5C9FA291-67C9-4E1B-9183-7D3AC0A1BE02}" destId="{2C97E1D7-457C-4322-B4BB-C220150F8B7E}" srcOrd="0" destOrd="0" presId="urn:microsoft.com/office/officeart/2005/8/layout/process1"/>
    <dgm:cxn modelId="{E2A76160-2D91-4DA3-807F-A34C1F975721}" type="presOf" srcId="{F203D919-E276-4F07-9A1E-085813857802}" destId="{D62E0D2C-31F6-422C-B3EE-7F5BD92C2C39}" srcOrd="0" destOrd="0" presId="urn:microsoft.com/office/officeart/2005/8/layout/process1"/>
    <dgm:cxn modelId="{4D8E255F-8947-4EDF-8AC2-E7CC178A7B6A}" type="presOf" srcId="{5C9FA291-67C9-4E1B-9183-7D3AC0A1BE02}" destId="{C82D8FD7-A0A1-4CC8-A979-A0B3A4236248}" srcOrd="1" destOrd="0" presId="urn:microsoft.com/office/officeart/2005/8/layout/process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0FA06636-3873-4DA5-8F5A-77B2D321B4AF}" type="presOf" srcId="{5EC36E0F-1C6A-406D-A255-D931C3A3F8AE}" destId="{A6F3BB56-C1EF-467F-80B3-7308B7E21031}" srcOrd="0" destOrd="0" presId="urn:microsoft.com/office/officeart/2005/8/layout/process1"/>
    <dgm:cxn modelId="{5C9DD49E-3FC6-447A-B8AA-A3A17866400A}" type="presOf" srcId="{BF3C1306-D980-464C-9A32-08C9FB2DCFF6}" destId="{654925B4-EC87-4CB0-AE19-C97427603E78}" srcOrd="0" destOrd="0" presId="urn:microsoft.com/office/officeart/2005/8/layout/process1"/>
    <dgm:cxn modelId="{741A7ECC-B6A0-4E24-B946-89DF87DAE105}" type="presOf" srcId="{D8B9FC37-A24B-4720-973C-6F18DB8F6307}" destId="{9ACE263D-3F22-4021-BD27-DFB30FEBBAE3}" srcOrd="0" destOrd="0" presId="urn:microsoft.com/office/officeart/2005/8/layout/process1"/>
    <dgm:cxn modelId="{55721753-1A5C-4A19-A6A6-49BEACD04D3B}" type="presOf" srcId="{F203D919-E276-4F07-9A1E-085813857802}" destId="{2C24EF5D-55FD-41C5-93AA-8CEC4FF47C9F}" srcOrd="1" destOrd="0" presId="urn:microsoft.com/office/officeart/2005/8/layout/process1"/>
    <dgm:cxn modelId="{7DB913AD-2698-4940-8A6B-54CA49A4FC1E}" type="presParOf" srcId="{9ACE263D-3F22-4021-BD27-DFB30FEBBAE3}" destId="{A6F3BB56-C1EF-467F-80B3-7308B7E21031}" srcOrd="0" destOrd="0" presId="urn:microsoft.com/office/officeart/2005/8/layout/process1"/>
    <dgm:cxn modelId="{9011668F-7DF3-4699-AC70-4E2C0776E603}" type="presParOf" srcId="{9ACE263D-3F22-4021-BD27-DFB30FEBBAE3}" destId="{D62E0D2C-31F6-422C-B3EE-7F5BD92C2C39}" srcOrd="1" destOrd="0" presId="urn:microsoft.com/office/officeart/2005/8/layout/process1"/>
    <dgm:cxn modelId="{621CB349-B6E8-48F6-96F5-FF1C6C63986F}" type="presParOf" srcId="{D62E0D2C-31F6-422C-B3EE-7F5BD92C2C39}" destId="{2C24EF5D-55FD-41C5-93AA-8CEC4FF47C9F}" srcOrd="0" destOrd="0" presId="urn:microsoft.com/office/officeart/2005/8/layout/process1"/>
    <dgm:cxn modelId="{663D078E-04F6-417F-B7A6-648A6E51BCB8}" type="presParOf" srcId="{9ACE263D-3F22-4021-BD27-DFB30FEBBAE3}" destId="{654925B4-EC87-4CB0-AE19-C97427603E78}" srcOrd="2" destOrd="0" presId="urn:microsoft.com/office/officeart/2005/8/layout/process1"/>
    <dgm:cxn modelId="{1E8282BD-66B9-4B69-96A6-844F7FC03F8E}" type="presParOf" srcId="{9ACE263D-3F22-4021-BD27-DFB30FEBBAE3}" destId="{2C97E1D7-457C-4322-B4BB-C220150F8B7E}" srcOrd="3" destOrd="0" presId="urn:microsoft.com/office/officeart/2005/8/layout/process1"/>
    <dgm:cxn modelId="{35ADFD7F-E494-48DB-B3FC-C581A11CC182}" type="presParOf" srcId="{2C97E1D7-457C-4322-B4BB-C220150F8B7E}" destId="{C82D8FD7-A0A1-4CC8-A979-A0B3A4236248}" srcOrd="0" destOrd="0" presId="urn:microsoft.com/office/officeart/2005/8/layout/process1"/>
    <dgm:cxn modelId="{DD9FE74A-D732-4315-A05A-9A55D274B709}" type="presParOf" srcId="{9ACE263D-3F22-4021-BD27-DFB30FEBBAE3}" destId="{F42DF874-4213-48B0-9B2E-C182CCE54B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D36-4BCC-455E-844F-669EFBBE7797}">
      <dsp:nvSpPr>
        <dsp:cNvPr id="0" name=""/>
        <dsp:cNvSpPr/>
      </dsp:nvSpPr>
      <dsp:spPr>
        <a:xfrm>
          <a:off x="3393" y="3034518"/>
          <a:ext cx="4134895" cy="1653958"/>
        </a:xfrm>
        <a:prstGeom prst="chevron">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30372" y="3034518"/>
        <a:ext cx="2480937" cy="1653958"/>
      </dsp:txXfrm>
    </dsp:sp>
    <dsp:sp modelId="{A501C232-2069-4089-A279-B91B2190D119}">
      <dsp:nvSpPr>
        <dsp:cNvPr id="0" name=""/>
        <dsp:cNvSpPr/>
      </dsp:nvSpPr>
      <dsp:spPr>
        <a:xfrm>
          <a:off x="3724799" y="3034518"/>
          <a:ext cx="4134895" cy="1653958"/>
        </a:xfrm>
        <a:prstGeom prst="chevron">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551778" y="3034518"/>
        <a:ext cx="2480937" cy="1653958"/>
      </dsp:txXfrm>
    </dsp:sp>
    <dsp:sp modelId="{B6E0E4C2-556B-4506-9AF6-80C08784E52E}">
      <dsp:nvSpPr>
        <dsp:cNvPr id="0" name=""/>
        <dsp:cNvSpPr/>
      </dsp:nvSpPr>
      <dsp:spPr>
        <a:xfrm>
          <a:off x="7446205" y="3034518"/>
          <a:ext cx="4134895" cy="1653958"/>
        </a:xfrm>
        <a:prstGeom prst="chevron">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273184" y="3034518"/>
        <a:ext cx="2480937" cy="1653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400C-9C93-44F3-A702-B25E14B47CCB}">
      <dsp:nvSpPr>
        <dsp:cNvPr id="0" name=""/>
        <dsp:cNvSpPr/>
      </dsp:nvSpPr>
      <dsp:spPr>
        <a:xfrm>
          <a:off x="1948" y="2570403"/>
          <a:ext cx="2582188" cy="2582188"/>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80101" y="2948556"/>
        <a:ext cx="1825882" cy="1825882"/>
      </dsp:txXfrm>
    </dsp:sp>
    <dsp:sp modelId="{C0CDCCEA-6437-49DD-8BAE-6D9F7A7AAA2F}">
      <dsp:nvSpPr>
        <dsp:cNvPr id="0" name=""/>
        <dsp:cNvSpPr/>
      </dsp:nvSpPr>
      <dsp:spPr>
        <a:xfrm>
          <a:off x="2793810" y="3112663"/>
          <a:ext cx="1497669" cy="1497669"/>
        </a:xfrm>
        <a:prstGeom prst="mathPlus">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992326" y="3685372"/>
        <a:ext cx="1100637" cy="352251"/>
      </dsp:txXfrm>
    </dsp:sp>
    <dsp:sp modelId="{9809B762-9735-4090-BDFC-A62CD8D61582}">
      <dsp:nvSpPr>
        <dsp:cNvPr id="0" name=""/>
        <dsp:cNvSpPr/>
      </dsp:nvSpPr>
      <dsp:spPr>
        <a:xfrm>
          <a:off x="4501152" y="2570403"/>
          <a:ext cx="2582188" cy="2582188"/>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879305" y="2948556"/>
        <a:ext cx="1825882" cy="1825882"/>
      </dsp:txXfrm>
    </dsp:sp>
    <dsp:sp modelId="{86C26521-4E4D-4ABE-9738-C16710808FDC}">
      <dsp:nvSpPr>
        <dsp:cNvPr id="0" name=""/>
        <dsp:cNvSpPr/>
      </dsp:nvSpPr>
      <dsp:spPr>
        <a:xfrm>
          <a:off x="7293014" y="3112663"/>
          <a:ext cx="1497669" cy="1497669"/>
        </a:xfrm>
        <a:prstGeom prst="mathEqual">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7491530" y="3421183"/>
        <a:ext cx="1100637" cy="880629"/>
      </dsp:txXfrm>
    </dsp:sp>
    <dsp:sp modelId="{95D7A97B-C28D-412F-BB0A-2E7AD2C37FA2}">
      <dsp:nvSpPr>
        <dsp:cNvPr id="0" name=""/>
        <dsp:cNvSpPr/>
      </dsp:nvSpPr>
      <dsp:spPr>
        <a:xfrm>
          <a:off x="9000357" y="2570403"/>
          <a:ext cx="2582188" cy="2582188"/>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9378510" y="2948556"/>
        <a:ext cx="1825882" cy="1825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BB56-C1EF-467F-80B3-7308B7E21031}">
      <dsp:nvSpPr>
        <dsp:cNvPr id="0" name=""/>
        <dsp:cNvSpPr/>
      </dsp:nvSpPr>
      <dsp:spPr>
        <a:xfrm>
          <a:off x="10181" y="2948540"/>
          <a:ext cx="3043192" cy="1825915"/>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3660" y="3002019"/>
        <a:ext cx="2936234" cy="1718957"/>
      </dsp:txXfrm>
    </dsp:sp>
    <dsp:sp modelId="{D62E0D2C-31F6-422C-B3EE-7F5BD92C2C39}">
      <dsp:nvSpPr>
        <dsp:cNvPr id="0" name=""/>
        <dsp:cNvSpPr/>
      </dsp:nvSpPr>
      <dsp:spPr>
        <a:xfrm>
          <a:off x="3357693" y="3484142"/>
          <a:ext cx="645156" cy="754711"/>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357693" y="3635084"/>
        <a:ext cx="451609" cy="452827"/>
      </dsp:txXfrm>
    </dsp:sp>
    <dsp:sp modelId="{654925B4-EC87-4CB0-AE19-C97427603E78}">
      <dsp:nvSpPr>
        <dsp:cNvPr id="0" name=""/>
        <dsp:cNvSpPr/>
      </dsp:nvSpPr>
      <dsp:spPr>
        <a:xfrm>
          <a:off x="4270650" y="2948540"/>
          <a:ext cx="3043192" cy="1825915"/>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324129" y="3002019"/>
        <a:ext cx="2936234" cy="1718957"/>
      </dsp:txXfrm>
    </dsp:sp>
    <dsp:sp modelId="{2C97E1D7-457C-4322-B4BB-C220150F8B7E}">
      <dsp:nvSpPr>
        <dsp:cNvPr id="0" name=""/>
        <dsp:cNvSpPr/>
      </dsp:nvSpPr>
      <dsp:spPr>
        <a:xfrm>
          <a:off x="7618162" y="3484142"/>
          <a:ext cx="645156" cy="754711"/>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7618162" y="3635084"/>
        <a:ext cx="451609" cy="452827"/>
      </dsp:txXfrm>
    </dsp:sp>
    <dsp:sp modelId="{F42DF874-4213-48B0-9B2E-C182CCE54B2F}">
      <dsp:nvSpPr>
        <dsp:cNvPr id="0" name=""/>
        <dsp:cNvSpPr/>
      </dsp:nvSpPr>
      <dsp:spPr>
        <a:xfrm>
          <a:off x="8531120" y="2948540"/>
          <a:ext cx="3043192" cy="1825915"/>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kern="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584599" y="3002019"/>
        <a:ext cx="2936234" cy="17189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7/5/2016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7/5/2016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7/5/2016</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417" t="26217" r="21971" b="21609"/>
          <a:stretch/>
        </p:blipFill>
        <p:spPr>
          <a:xfrm>
            <a:off x="2124076" y="524844"/>
            <a:ext cx="18611850" cy="13984676"/>
          </a:xfrm>
          <a:prstGeom prst="rect">
            <a:avLst/>
          </a:prstGeom>
        </p:spPr>
      </p:pic>
      <p:sp>
        <p:nvSpPr>
          <p:cNvPr id="9" name="Rectangle 8"/>
          <p:cNvSpPr/>
          <p:nvPr/>
        </p:nvSpPr>
        <p:spPr>
          <a:xfrm>
            <a:off x="401294" y="10931426"/>
            <a:ext cx="4476728" cy="2308324"/>
          </a:xfrm>
          <a:prstGeom prst="rect">
            <a:avLst/>
          </a:prstGeom>
        </p:spPr>
        <p:txBody>
          <a:bodyPr wrap="square">
            <a:spAutoFit/>
          </a:bodyPr>
          <a:lstStyle/>
          <a:p>
            <a:pP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PREPARED FOR ______</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NAME OF PRESENTATION</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BY KEN GAMBLE</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DATE</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WWW.IFWGLOBAL.COM</a:t>
            </a:r>
            <a:endParaRPr lang="en-US"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1" name="Rectangle 10"/>
          <p:cNvSpPr/>
          <p:nvPr/>
        </p:nvSpPr>
        <p:spPr>
          <a:xfrm>
            <a:off x="19459601" y="10931426"/>
            <a:ext cx="4476728" cy="2308324"/>
          </a:xfrm>
          <a:prstGeom prst="rect">
            <a:avLst/>
          </a:prstGeom>
        </p:spPr>
        <p:txBody>
          <a:bodyPr wrap="square">
            <a:spAutoFit/>
          </a:bodyPr>
          <a:lstStyle/>
          <a:p>
            <a:pPr algn="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LEVEL 31 BT TOWER, 1 MARKET STREET,</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SYDNEY NSW 2000</a:t>
            </a:r>
          </a:p>
          <a:p>
            <a:pPr algn="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+61 9275 8725</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endPar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a:p>
            <a:pPr algn="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KGAMBLE@IFWGLOBAL.COM</a:t>
            </a:r>
            <a:endParaRPr lang="en-US"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01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3876562"/>
            <a:ext cx="10267234"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85013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1949504474"/>
              </p:ext>
            </p:extLst>
          </p:nvPr>
        </p:nvGraphicFramePr>
        <p:xfrm>
          <a:off x="5680738" y="5389622"/>
          <a:ext cx="2969915" cy="2933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641303624"/>
              </p:ext>
            </p:extLst>
          </p:nvPr>
        </p:nvGraphicFramePr>
        <p:xfrm>
          <a:off x="8991600" y="5389622"/>
          <a:ext cx="2969915" cy="2933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37624728"/>
              </p:ext>
            </p:extLst>
          </p:nvPr>
        </p:nvGraphicFramePr>
        <p:xfrm>
          <a:off x="12246431" y="5389622"/>
          <a:ext cx="2969915" cy="2933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29017556"/>
              </p:ext>
            </p:extLst>
          </p:nvPr>
        </p:nvGraphicFramePr>
        <p:xfrm>
          <a:off x="15531825" y="5389623"/>
          <a:ext cx="2969915" cy="293393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421912"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9818292"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00741"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6351277"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90%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51" y="0"/>
            <a:ext cx="24293384" cy="13716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324" y="914400"/>
            <a:ext cx="24384000" cy="12072551"/>
          </a:xfrm>
          <a:prstGeom prst="rect">
            <a:avLst/>
          </a:prstGeom>
        </p:spPr>
      </p:pic>
    </p:spTree>
    <p:extLst>
      <p:ext uri="{BB962C8B-B14F-4D97-AF65-F5344CB8AC3E}">
        <p14:creationId xmlns:p14="http://schemas.microsoft.com/office/powerpoint/2010/main" val="8345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0462541"/>
              </p:ext>
            </p:extLst>
          </p:nvPr>
        </p:nvGraphicFramePr>
        <p:xfrm>
          <a:off x="6333066" y="222296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3730258"/>
            <a:ext cx="10373417"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7038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2093" y="7181059"/>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333244" y="7181059"/>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146070" y="7181059"/>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351" y="-1149178"/>
            <a:ext cx="24293384" cy="148651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24" y="914400"/>
            <a:ext cx="24384000" cy="12072551"/>
          </a:xfrm>
          <a:prstGeom prst="rect">
            <a:avLst/>
          </a:prstGeom>
        </p:spPr>
      </p:pic>
    </p:spTree>
    <p:extLst>
      <p:ext uri="{BB962C8B-B14F-4D97-AF65-F5344CB8AC3E}">
        <p14:creationId xmlns:p14="http://schemas.microsoft.com/office/powerpoint/2010/main" val="10003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8623365"/>
              </p:ext>
            </p:extLst>
          </p:nvPr>
        </p:nvGraphicFramePr>
        <p:xfrm>
          <a:off x="6333066" y="194864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2925586"/>
            <a:ext cx="10373417"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9915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0668" y="7583395"/>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48271" y="7583395"/>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804438" y="7583395"/>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351" y="-1149178"/>
            <a:ext cx="24293384" cy="1506288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24" y="914400"/>
            <a:ext cx="24384000" cy="12072551"/>
          </a:xfrm>
          <a:prstGeom prst="rect">
            <a:avLst/>
          </a:prstGeom>
        </p:spPr>
      </p:pic>
    </p:spTree>
    <p:extLst>
      <p:ext uri="{BB962C8B-B14F-4D97-AF65-F5344CB8AC3E}">
        <p14:creationId xmlns:p14="http://schemas.microsoft.com/office/powerpoint/2010/main" val="31163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0128030"/>
              </p:ext>
            </p:extLst>
          </p:nvPr>
        </p:nvGraphicFramePr>
        <p:xfrm>
          <a:off x="6333066" y="213152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3565666"/>
            <a:ext cx="10373417"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53923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0668" y="7272499"/>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66559" y="7272499"/>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804438" y="7272499"/>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351" y="0"/>
            <a:ext cx="24293384" cy="13716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24" y="914400"/>
            <a:ext cx="24384000" cy="12072551"/>
          </a:xfrm>
          <a:prstGeom prst="rect">
            <a:avLst/>
          </a:prstGeom>
        </p:spPr>
      </p:pic>
    </p:spTree>
    <p:extLst>
      <p:ext uri="{BB962C8B-B14F-4D97-AF65-F5344CB8AC3E}">
        <p14:creationId xmlns:p14="http://schemas.microsoft.com/office/powerpoint/2010/main" val="106775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2120914"/>
            <a:ext cx="10267234"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09448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1846688102"/>
              </p:ext>
            </p:extLst>
          </p:nvPr>
        </p:nvGraphicFramePr>
        <p:xfrm>
          <a:off x="7058393" y="3411051"/>
          <a:ext cx="12700000" cy="792750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51" y="-1112109"/>
            <a:ext cx="24293384" cy="150381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914400"/>
            <a:ext cx="24384000" cy="12072551"/>
          </a:xfrm>
          <a:prstGeom prst="rect">
            <a:avLst/>
          </a:prstGeom>
        </p:spPr>
      </p:pic>
    </p:spTree>
    <p:extLst>
      <p:ext uri="{BB962C8B-B14F-4D97-AF65-F5344CB8AC3E}">
        <p14:creationId xmlns:p14="http://schemas.microsoft.com/office/powerpoint/2010/main" val="20456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891" y="3163330"/>
            <a:ext cx="10668241"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13689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2853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Rectangle 5"/>
          <p:cNvSpPr/>
          <p:nvPr/>
        </p:nvSpPr>
        <p:spPr>
          <a:xfrm>
            <a:off x="6094315"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Rectangle 7"/>
          <p:cNvSpPr/>
          <p:nvPr/>
        </p:nvSpPr>
        <p:spPr>
          <a:xfrm>
            <a:off x="7058626"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Rectangle 8"/>
          <p:cNvSpPr/>
          <p:nvPr/>
        </p:nvSpPr>
        <p:spPr>
          <a:xfrm>
            <a:off x="8022938"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 name="Rectangle 10"/>
          <p:cNvSpPr/>
          <p:nvPr/>
        </p:nvSpPr>
        <p:spPr>
          <a:xfrm>
            <a:off x="898725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9951562"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Rectangle 12"/>
          <p:cNvSpPr/>
          <p:nvPr/>
        </p:nvSpPr>
        <p:spPr>
          <a:xfrm>
            <a:off x="10915874"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Rectangle 13"/>
          <p:cNvSpPr/>
          <p:nvPr/>
        </p:nvSpPr>
        <p:spPr>
          <a:xfrm>
            <a:off x="11880186"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ectangle 14"/>
          <p:cNvSpPr/>
          <p:nvPr/>
        </p:nvSpPr>
        <p:spPr>
          <a:xfrm>
            <a:off x="1284449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p:nvSpPr>
        <p:spPr>
          <a:xfrm>
            <a:off x="13808809"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a:off x="1477312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15737433"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Rectangle 18"/>
          <p:cNvSpPr/>
          <p:nvPr/>
        </p:nvSpPr>
        <p:spPr>
          <a:xfrm>
            <a:off x="16701744"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Rectangle 20"/>
          <p:cNvSpPr/>
          <p:nvPr/>
        </p:nvSpPr>
        <p:spPr>
          <a:xfrm>
            <a:off x="1766605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Rectangle 21"/>
          <p:cNvSpPr/>
          <p:nvPr/>
        </p:nvSpPr>
        <p:spPr>
          <a:xfrm>
            <a:off x="1863036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TextBox 22"/>
          <p:cNvSpPr txBox="1"/>
          <p:nvPr/>
        </p:nvSpPr>
        <p:spPr>
          <a:xfrm>
            <a:off x="4865629"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1992</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TextBox 23"/>
          <p:cNvSpPr txBox="1"/>
          <p:nvPr/>
        </p:nvSpPr>
        <p:spPr>
          <a:xfrm>
            <a:off x="5866235"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1993</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5" name="TextBox 24"/>
          <p:cNvSpPr txBox="1"/>
          <p:nvPr/>
        </p:nvSpPr>
        <p:spPr>
          <a:xfrm>
            <a:off x="6830547"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1994</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6" name="TextBox 25"/>
          <p:cNvSpPr txBox="1"/>
          <p:nvPr/>
        </p:nvSpPr>
        <p:spPr>
          <a:xfrm>
            <a:off x="781594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1995</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7" name="TextBox 26"/>
          <p:cNvSpPr txBox="1"/>
          <p:nvPr/>
        </p:nvSpPr>
        <p:spPr>
          <a:xfrm>
            <a:off x="8764539"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1996</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8" name="TextBox 27"/>
          <p:cNvSpPr txBox="1"/>
          <p:nvPr/>
        </p:nvSpPr>
        <p:spPr>
          <a:xfrm>
            <a:off x="9726646"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1997</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9" name="TextBox 28"/>
          <p:cNvSpPr txBox="1"/>
          <p:nvPr/>
        </p:nvSpPr>
        <p:spPr>
          <a:xfrm>
            <a:off x="10689866"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1998</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0" name="TextBox 29"/>
          <p:cNvSpPr txBox="1"/>
          <p:nvPr/>
        </p:nvSpPr>
        <p:spPr>
          <a:xfrm>
            <a:off x="1167287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1999</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TextBox 30"/>
          <p:cNvSpPr txBox="1"/>
          <p:nvPr/>
        </p:nvSpPr>
        <p:spPr>
          <a:xfrm>
            <a:off x="12658265"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2000</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xtBox 31"/>
          <p:cNvSpPr txBox="1"/>
          <p:nvPr/>
        </p:nvSpPr>
        <p:spPr>
          <a:xfrm>
            <a:off x="13606863"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2001</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xtBox 32"/>
          <p:cNvSpPr txBox="1"/>
          <p:nvPr/>
        </p:nvSpPr>
        <p:spPr>
          <a:xfrm>
            <a:off x="14573564"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2002</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TextBox 33"/>
          <p:cNvSpPr txBox="1"/>
          <p:nvPr/>
        </p:nvSpPr>
        <p:spPr>
          <a:xfrm>
            <a:off x="1552216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2003</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xtBox 34"/>
          <p:cNvSpPr txBox="1"/>
          <p:nvPr/>
        </p:nvSpPr>
        <p:spPr>
          <a:xfrm>
            <a:off x="16488861"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2004</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6" name="TextBox 35"/>
          <p:cNvSpPr txBox="1"/>
          <p:nvPr/>
        </p:nvSpPr>
        <p:spPr>
          <a:xfrm>
            <a:off x="17455563"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2005</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xtBox 36"/>
          <p:cNvSpPr txBox="1"/>
          <p:nvPr/>
        </p:nvSpPr>
        <p:spPr>
          <a:xfrm>
            <a:off x="18404160" y="9824744"/>
            <a:ext cx="1035984" cy="369332"/>
          </a:xfrm>
          <a:prstGeom prst="rect">
            <a:avLst/>
          </a:prstGeom>
          <a:noFill/>
        </p:spPr>
        <p:txBody>
          <a:bodyPr wrap="square" rtlCol="0">
            <a:spAutoFit/>
          </a:bodyPr>
          <a:lstStyle/>
          <a:p>
            <a:pPr algn="ctr"/>
            <a:r>
              <a:rPr lang="tr-TR"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2006</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8" name="Rectangle 37"/>
          <p:cNvSpPr/>
          <p:nvPr/>
        </p:nvSpPr>
        <p:spPr>
          <a:xfrm>
            <a:off x="5128530" y="7817973"/>
            <a:ext cx="617213" cy="17953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Rectangle 38"/>
          <p:cNvSpPr/>
          <p:nvPr/>
        </p:nvSpPr>
        <p:spPr>
          <a:xfrm>
            <a:off x="6091369"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0" name="Rectangle 39"/>
          <p:cNvSpPr/>
          <p:nvPr/>
        </p:nvSpPr>
        <p:spPr>
          <a:xfrm>
            <a:off x="7055680" y="6138008"/>
            <a:ext cx="617213" cy="34753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1" name="Rectangle 40"/>
          <p:cNvSpPr/>
          <p:nvPr/>
        </p:nvSpPr>
        <p:spPr>
          <a:xfrm>
            <a:off x="8019993" y="5250475"/>
            <a:ext cx="617213" cy="43628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2" name="Rectangle 41"/>
          <p:cNvSpPr/>
          <p:nvPr/>
        </p:nvSpPr>
        <p:spPr>
          <a:xfrm>
            <a:off x="8984304" y="6138007"/>
            <a:ext cx="617213" cy="3475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3" name="Rectangle 42"/>
          <p:cNvSpPr/>
          <p:nvPr/>
        </p:nvSpPr>
        <p:spPr>
          <a:xfrm>
            <a:off x="9948616" y="7358359"/>
            <a:ext cx="617213" cy="22549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4" name="Rectangle 43"/>
          <p:cNvSpPr/>
          <p:nvPr/>
        </p:nvSpPr>
        <p:spPr>
          <a:xfrm>
            <a:off x="10912927" y="5757635"/>
            <a:ext cx="617213" cy="38557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5" name="Rectangle 44"/>
          <p:cNvSpPr/>
          <p:nvPr/>
        </p:nvSpPr>
        <p:spPr>
          <a:xfrm>
            <a:off x="11877239" y="8340982"/>
            <a:ext cx="617213" cy="12723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6" name="Rectangle 45"/>
          <p:cNvSpPr/>
          <p:nvPr/>
        </p:nvSpPr>
        <p:spPr>
          <a:xfrm>
            <a:off x="12841551" y="6375737"/>
            <a:ext cx="617213" cy="32376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7" name="Rectangle 46"/>
          <p:cNvSpPr/>
          <p:nvPr/>
        </p:nvSpPr>
        <p:spPr>
          <a:xfrm>
            <a:off x="13805863" y="6766560"/>
            <a:ext cx="617213" cy="28467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8" name="Rectangle 47"/>
          <p:cNvSpPr/>
          <p:nvPr/>
        </p:nvSpPr>
        <p:spPr>
          <a:xfrm>
            <a:off x="14770175" y="6375737"/>
            <a:ext cx="617213" cy="32376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9" name="Rectangle 48"/>
          <p:cNvSpPr/>
          <p:nvPr/>
        </p:nvSpPr>
        <p:spPr>
          <a:xfrm>
            <a:off x="15734486"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0" name="Rectangle 49"/>
          <p:cNvSpPr/>
          <p:nvPr/>
        </p:nvSpPr>
        <p:spPr>
          <a:xfrm>
            <a:off x="16698798" y="7817973"/>
            <a:ext cx="617213" cy="17953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1" name="Rectangle 50"/>
          <p:cNvSpPr/>
          <p:nvPr/>
        </p:nvSpPr>
        <p:spPr>
          <a:xfrm>
            <a:off x="17663110" y="5757635"/>
            <a:ext cx="617213" cy="38557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2" name="Rectangle 51"/>
          <p:cNvSpPr/>
          <p:nvPr/>
        </p:nvSpPr>
        <p:spPr>
          <a:xfrm>
            <a:off x="18627422"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51" y="-1099752"/>
            <a:ext cx="24293384" cy="15013459"/>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61" y="997387"/>
            <a:ext cx="24384000" cy="12072551"/>
          </a:xfrm>
          <a:prstGeom prst="rect">
            <a:avLst/>
          </a:prstGeom>
        </p:spPr>
      </p:pic>
    </p:spTree>
    <p:extLst>
      <p:ext uri="{BB962C8B-B14F-4D97-AF65-F5344CB8AC3E}">
        <p14:creationId xmlns:p14="http://schemas.microsoft.com/office/powerpoint/2010/main" val="42784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081" t="24865" r="21498" b="24583"/>
          <a:stretch/>
        </p:blipFill>
        <p:spPr>
          <a:xfrm>
            <a:off x="0" y="0"/>
            <a:ext cx="24384000" cy="17218781"/>
          </a:xfrm>
          <a:prstGeom prst="rect">
            <a:avLst/>
          </a:prstGeom>
        </p:spPr>
      </p:pic>
      <p:sp>
        <p:nvSpPr>
          <p:cNvPr id="16" name="TextBox 15"/>
          <p:cNvSpPr txBox="1"/>
          <p:nvPr/>
        </p:nvSpPr>
        <p:spPr>
          <a:xfrm>
            <a:off x="9820693" y="4022866"/>
            <a:ext cx="4742645" cy="677108"/>
          </a:xfrm>
          <a:prstGeom prst="rect">
            <a:avLst/>
          </a:prstGeom>
          <a:noFill/>
        </p:spPr>
        <p:txBody>
          <a:bodyPr wrap="none" rtlCol="0">
            <a:spAutoFit/>
          </a:bodyPr>
          <a:lstStyle/>
          <a:p>
            <a:pPr algn="ctr"/>
            <a:r>
              <a:rPr lang="tr-TR"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CONTACT US</a:t>
            </a:r>
            <a:endParaRPr lang="en-US" sz="3800" spc="12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17" name="Straight Connector 16"/>
          <p:cNvCxnSpPr/>
          <p:nvPr/>
        </p:nvCxnSpPr>
        <p:spPr>
          <a:xfrm>
            <a:off x="8991600" y="503301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953651" y="8902465"/>
            <a:ext cx="4476728" cy="2308324"/>
          </a:xfrm>
          <a:prstGeom prst="rect">
            <a:avLst/>
          </a:prstGeom>
        </p:spPr>
        <p:txBody>
          <a:bodyPr wrap="square">
            <a:spAutoFit/>
          </a:bodyPr>
          <a:lstStyle/>
          <a:p>
            <a:pPr algn="ct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LEVEL 31 BT TOWER, 1 MARKET STREET,</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SYDNEY NSW 2000</a:t>
            </a:r>
          </a:p>
          <a:p>
            <a:pPr algn="ct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+61 9275 8725</a:t>
            </a:r>
            <a:b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br>
            <a:endPar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a:p>
            <a:pPr algn="ctr" fontAlgn="base"/>
            <a:r>
              <a:rPr lang="en-AU"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KGAMBLE@IFWGLOBAL.COM</a:t>
            </a:r>
            <a:endParaRPr lang="en-US" sz="24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416" y="5806438"/>
            <a:ext cx="3947168" cy="2103124"/>
          </a:xfrm>
          <a:prstGeom prst="rect">
            <a:avLst/>
          </a:prstGeom>
        </p:spPr>
      </p:pic>
    </p:spTree>
    <p:extLst>
      <p:ext uri="{BB962C8B-B14F-4D97-AF65-F5344CB8AC3E}">
        <p14:creationId xmlns:p14="http://schemas.microsoft.com/office/powerpoint/2010/main" val="5280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62" y="160638"/>
            <a:ext cx="24528162" cy="13716000"/>
          </a:xfrm>
          <a:prstGeom prst="rect">
            <a:avLst/>
          </a:prstGeom>
        </p:spPr>
      </p:pic>
      <p:sp>
        <p:nvSpPr>
          <p:cNvPr id="10" name="TextBox 9"/>
          <p:cNvSpPr txBox="1"/>
          <p:nvPr/>
        </p:nvSpPr>
        <p:spPr>
          <a:xfrm>
            <a:off x="9674520" y="2431810"/>
            <a:ext cx="5034968" cy="677108"/>
          </a:xfrm>
          <a:prstGeom prst="rect">
            <a:avLst/>
          </a:prstGeom>
          <a:noFill/>
        </p:spPr>
        <p:txBody>
          <a:bodyPr wrap="none" rtlCol="0">
            <a:spAutoFit/>
          </a:bodyPr>
          <a:lstStyle/>
          <a:p>
            <a:pPr algn="ctr"/>
            <a:r>
              <a:rPr lang="en-AU" sz="3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 INTRODUCTION</a:t>
            </a:r>
            <a:endParaRPr lang="en-US" sz="3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40537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74336" y="3802947"/>
            <a:ext cx="6565392" cy="6001643"/>
          </a:xfrm>
          <a:prstGeom prst="rect">
            <a:avLst/>
          </a:prstGeom>
          <a:noFill/>
        </p:spPr>
        <p:txBody>
          <a:bodyPr wrap="square" rtlCol="0">
            <a:spAutoFit/>
          </a:bodyPr>
          <a:lstStyle/>
          <a:p>
            <a:pPr algn="just" fontAlgn="base"/>
            <a:r>
              <a:rPr lang="en-AU" sz="2400" dirty="0">
                <a:solidFill>
                  <a:schemeClr val="bg1">
                    <a:lumMod val="95000"/>
                  </a:schemeClr>
                </a:solidFill>
                <a:latin typeface="Gill Sans MT" panose="020B0502020104020203" pitchFamily="34" charset="0"/>
              </a:rPr>
              <a:t>Where there is sanction, there are always people looking for ways to avoid measures safeguarding it. Looking for intricate ways of concealing their actions through structured networks of contacts, relationships and reliance, all set up to either distract the pursuer from the relevant evidence, avoid incriminating crucial members of the group or prevent dismantling the corrupt activity. Better understanding of internal structures of such groups requires months of investigative work spent on extricating the complex structure of criminal activity, distinguishing “straw men” and “red herrings” from “the real deal”. Regardless of what the end result might be or how simple it may sound, shutting down an illegal peer network or recovering money from an international fraud </a:t>
            </a:r>
            <a:endParaRPr lang="en-US" sz="2400" dirty="0">
              <a:solidFill>
                <a:schemeClr val="bg1">
                  <a:lumMod val="9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12571476" y="3802947"/>
            <a:ext cx="6557772" cy="6001643"/>
          </a:xfrm>
          <a:prstGeom prst="rect">
            <a:avLst/>
          </a:prstGeom>
          <a:noFill/>
        </p:spPr>
        <p:txBody>
          <a:bodyPr wrap="square" rtlCol="0">
            <a:spAutoFit/>
          </a:bodyPr>
          <a:lstStyle/>
          <a:p>
            <a:pPr algn="just" fontAlgn="base"/>
            <a:r>
              <a:rPr lang="en-AU" sz="2400" dirty="0">
                <a:solidFill>
                  <a:schemeClr val="bg1">
                    <a:lumMod val="95000"/>
                  </a:schemeClr>
                </a:solidFill>
                <a:latin typeface="Gill Sans MT" panose="020B0502020104020203" pitchFamily="34" charset="0"/>
              </a:rPr>
              <a:t>always requires a substantial </a:t>
            </a:r>
            <a:r>
              <a:rPr lang="en-AU" sz="2400" dirty="0" err="1">
                <a:solidFill>
                  <a:schemeClr val="bg1">
                    <a:lumMod val="95000"/>
                  </a:schemeClr>
                </a:solidFill>
                <a:latin typeface="Gill Sans MT" panose="020B0502020104020203" pitchFamily="34" charset="0"/>
              </a:rPr>
              <a:t>buildup</a:t>
            </a:r>
            <a:r>
              <a:rPr lang="en-AU" sz="2400" dirty="0">
                <a:solidFill>
                  <a:schemeClr val="bg1">
                    <a:lumMod val="95000"/>
                  </a:schemeClr>
                </a:solidFill>
                <a:latin typeface="Gill Sans MT" panose="020B0502020104020203" pitchFamily="34" charset="0"/>
              </a:rPr>
              <a:t> of evidence necessary to turn the results of investigation into actionable intelligence. IFW Global is an international cyber investigation agency and solution provider with a head office in Australia and a fully staffed operation and monitoring and enforcement centre in the heart of Asia. IFW conducts fraud investigations, asset tracking, fraud recovery, due diligence, monitoring and enforcement actions to protect, enforce and recover intellectual property rights and assets. Now in 2016 IFW Global protects Fortune 500 companies as well as investigating notorious and international criminals. Every solution is carefully designed, integrated and tailored to the clients’ threats, needs and goals.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227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5347" t="22973" r="21537" b="23334"/>
          <a:stretch/>
        </p:blipFill>
        <p:spPr>
          <a:xfrm>
            <a:off x="0" y="0"/>
            <a:ext cx="24479250" cy="18467890"/>
          </a:xfrm>
          <a:prstGeom prst="rect">
            <a:avLst/>
          </a:prstGeom>
        </p:spPr>
      </p:pic>
      <p:sp>
        <p:nvSpPr>
          <p:cNvPr id="10" name="TextBox 9"/>
          <p:cNvSpPr txBox="1"/>
          <p:nvPr/>
        </p:nvSpPr>
        <p:spPr>
          <a:xfrm>
            <a:off x="7897482" y="2665476"/>
            <a:ext cx="9027215" cy="830997"/>
          </a:xfrm>
          <a:prstGeom prst="rect">
            <a:avLst/>
          </a:prstGeom>
          <a:noFill/>
        </p:spPr>
        <p:txBody>
          <a:bodyPr wrap="none" rtlCol="0">
            <a:spAutoFit/>
          </a:bodyPr>
          <a:lstStyle/>
          <a:p>
            <a:pPr algn="ctr"/>
            <a:r>
              <a:rPr lang="en-AU" sz="4800" spc="600" dirty="0">
                <a:solidFill>
                  <a:schemeClr val="bg1">
                    <a:lumMod val="85000"/>
                  </a:schemeClr>
                </a:solidFill>
                <a:latin typeface="Gill Sans MT" panose="020B0502020104020203" pitchFamily="34" charset="0"/>
              </a:rPr>
              <a:t>GLOBAL INVESTIGATIONS</a:t>
            </a:r>
            <a:endParaRPr lang="en-US" sz="4800" spc="6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001000" y="3590925"/>
            <a:ext cx="8810625" cy="2857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1650" y="4287431"/>
            <a:ext cx="6467476" cy="6124754"/>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IFW Global Investigations helps to uncover fraud, piracy, counterfeiting and other crimes that damage your reputation, brand equity , revenue and customer loyalty. The global value of counterfeiting, piracy and fraud is worth over $2 trillion each year. The global total of all ant counterfeiting and anti-piracy seizures done is less than 1% of $2 trillion. This low level of action against offenders on the ground has encouraged entities to produce and distribute more counterfeit products and services as well as a rampant increase in corporate fraud. When unusual financial </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82587" y="4287431"/>
            <a:ext cx="6467476" cy="6124754"/>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activity is suspected, our investigation, fraud and technology professionals will work with you to help resolve conflicts and gather intelligence to put the best case forward in recovering the funds — all with the sensitivity and urgency required. We conduct pragmatic, evidence-based investigations into business fraud and other potential wrong-doing, including financial crimes, corruption, sanctions, violations and money laundering. We can help you trace, freeze and recover assets in order to identify the root cause of the issue, all with minimal disruption to your business.</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233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5347" t="22973" r="21537" b="23334"/>
          <a:stretch/>
        </p:blipFill>
        <p:spPr>
          <a:xfrm>
            <a:off x="0" y="0"/>
            <a:ext cx="24479250" cy="18467890"/>
          </a:xfrm>
          <a:prstGeom prst="rect">
            <a:avLst/>
          </a:prstGeom>
        </p:spPr>
      </p:pic>
      <p:sp>
        <p:nvSpPr>
          <p:cNvPr id="10" name="TextBox 9"/>
          <p:cNvSpPr txBox="1"/>
          <p:nvPr/>
        </p:nvSpPr>
        <p:spPr>
          <a:xfrm>
            <a:off x="8594179" y="2665476"/>
            <a:ext cx="7633821" cy="830997"/>
          </a:xfrm>
          <a:prstGeom prst="rect">
            <a:avLst/>
          </a:prstGeom>
          <a:noFill/>
        </p:spPr>
        <p:txBody>
          <a:bodyPr wrap="none" rtlCol="0">
            <a:spAutoFit/>
          </a:bodyPr>
          <a:lstStyle/>
          <a:p>
            <a:pPr algn="ctr"/>
            <a:r>
              <a:rPr lang="en-AU"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CYBER INTELLIGENCE</a:t>
            </a:r>
            <a:endPar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001000" y="3590925"/>
            <a:ext cx="8810625" cy="2857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1650" y="4287431"/>
            <a:ext cx="6467476" cy="5262979"/>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IFW Global has provided actionable intelligence to law enforcement agencies, individuals and multinationals across the globe that have led to numerous raids, seizures and arrests. The ability to assemble convincing evidence in a convoluted cybercrime investigation requires the diligence of constantly overseeing various areas of criminal activity. This vigilance is consequence of two factors, the first being the IFW brand culture – a collective of agents highly focused and constantly alert </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82587" y="4287431"/>
            <a:ext cx="6467476" cy="4832092"/>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to any occurrences of cybercrime. But also the invaluable relationship with various legal entities around the world – crucial factor in IFW’s immediacy of action. There is a great number of products delivering an elemental level of threat monitoring, often automated solutions that alarm clients with any noticed activity. These often only skim the surface of digital crime and although able to become an initiator for investigative work, their job very often stops there.</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14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5347" t="22973" r="21537" b="23334"/>
          <a:stretch/>
        </p:blipFill>
        <p:spPr>
          <a:xfrm>
            <a:off x="0" y="0"/>
            <a:ext cx="24479250" cy="18467890"/>
          </a:xfrm>
          <a:prstGeom prst="rect">
            <a:avLst/>
          </a:prstGeom>
        </p:spPr>
      </p:pic>
      <p:sp>
        <p:nvSpPr>
          <p:cNvPr id="10" name="TextBox 9"/>
          <p:cNvSpPr txBox="1"/>
          <p:nvPr/>
        </p:nvSpPr>
        <p:spPr>
          <a:xfrm>
            <a:off x="8594179" y="2665476"/>
            <a:ext cx="7633821" cy="830997"/>
          </a:xfrm>
          <a:prstGeom prst="rect">
            <a:avLst/>
          </a:prstGeom>
          <a:noFill/>
        </p:spPr>
        <p:txBody>
          <a:bodyPr wrap="none" rtlCol="0">
            <a:spAutoFit/>
          </a:bodyPr>
          <a:lstStyle/>
          <a:p>
            <a:pPr algn="ctr"/>
            <a:r>
              <a:rPr lang="en-AU"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BRAND PROTECTION</a:t>
            </a:r>
            <a:endPar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001000" y="3590925"/>
            <a:ext cx="8810625" cy="2857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1650" y="4287431"/>
            <a:ext cx="6467476" cy="5262979"/>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IFW Global can protect one of your most valuable assets – your brand and reputation. IFW has the technology and capability to preserve brand equity and individual reputation by reducing the use of your brand that causes confusion and fraud. The IFW Brand Protection Program reduces the amount of infringements by up to 80% in the first six months.  The use IFW provides a fully integrated service that identifies and takes action against infringements. </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82587" y="4287431"/>
            <a:ext cx="6467476" cy="4832092"/>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IFW Global analyses infringement statistics and conducts online investigations to develop actionable intelligence on the ground. IFW has a proven track record in identifying wholesalers and shutting down their operations through raids and seizures which ultimately leads to arrests. The IFW Brand Protection Program has the technology that can further reduce the availability of your counterfeit products on the global market</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861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5347" t="22973" r="21537" b="23334"/>
          <a:stretch/>
        </p:blipFill>
        <p:spPr>
          <a:xfrm>
            <a:off x="0" y="0"/>
            <a:ext cx="24479250" cy="18467890"/>
          </a:xfrm>
          <a:prstGeom prst="rect">
            <a:avLst/>
          </a:prstGeom>
        </p:spPr>
      </p:pic>
      <p:sp>
        <p:nvSpPr>
          <p:cNvPr id="10" name="TextBox 9"/>
          <p:cNvSpPr txBox="1"/>
          <p:nvPr/>
        </p:nvSpPr>
        <p:spPr>
          <a:xfrm>
            <a:off x="5405101" y="2665476"/>
            <a:ext cx="14011977" cy="830997"/>
          </a:xfrm>
          <a:prstGeom prst="rect">
            <a:avLst/>
          </a:prstGeom>
          <a:noFill/>
        </p:spPr>
        <p:txBody>
          <a:bodyPr wrap="none" rtlCol="0">
            <a:spAutoFit/>
          </a:bodyPr>
          <a:lstStyle/>
          <a:p>
            <a:pPr algn="ctr"/>
            <a:r>
              <a:rPr lang="en-AU"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Multi-Jurisdictional Asset &amp; Fund Recovery</a:t>
            </a:r>
            <a:endParaRPr lang="en-US" sz="4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001000" y="3590925"/>
            <a:ext cx="8810625" cy="2857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1650" y="4287431"/>
            <a:ext cx="6467476" cy="5262979"/>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IFW Global solutions go beyond traditional methods and instead integrates cyber intelligence, investigations, and on the ground monitoring into an end to end superior solution for recovering and tracking lost assets and funds. By combining cyber investigations and ground based operations it enables IFW to identify the key individuals on the ground, and uncover actionable intelligence that can be used in a court of law to recover and track assets lost from fraud. IFW Global delivers unique </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82587" y="4287431"/>
            <a:ext cx="6467476" cy="5262979"/>
          </a:xfrm>
          <a:prstGeom prst="rect">
            <a:avLst/>
          </a:prstGeom>
          <a:noFill/>
        </p:spPr>
        <p:txBody>
          <a:bodyPr wrap="square" numCol="1" rtlCol="0">
            <a:spAutoFit/>
          </a:bodyPr>
          <a:lstStyle/>
          <a:p>
            <a:pPr algn="just" fontAlgn="base"/>
            <a:r>
              <a:rPr lang="en-AU" sz="2800" dirty="0">
                <a:solidFill>
                  <a:schemeClr val="bg1">
                    <a:lumMod val="85000"/>
                  </a:schemeClr>
                </a:solidFill>
                <a:latin typeface="Gill Sans MT" panose="020B0502020104020203" pitchFamily="34" charset="0"/>
              </a:rPr>
              <a:t>Cyber Fraud Recovery Solutions that are not available elsewhere on the market. Law enforcement agencies are often too slow in their efforts to pinpoint the locations of assets and suspects. IFW Global has built an alert and focused company culture that ensures every case is dealt with as urgently as possible with sensitivity and a methodical approach. IFW leverages it’s in-house law firm, IFW Legal  along with nationally recognised expert litigators and attorneys that solely work for IFW cases.</a:t>
            </a:r>
            <a:endParaRPr lang="en-US" sz="28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24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72513" y="2322082"/>
            <a:ext cx="5438989" cy="677108"/>
          </a:xfrm>
          <a:prstGeom prst="rect">
            <a:avLst/>
          </a:prstGeom>
          <a:noFill/>
        </p:spPr>
        <p:txBody>
          <a:bodyPr wrap="none" rtlCol="0">
            <a:spAutoFit/>
          </a:bodyPr>
          <a:lstStyle/>
          <a:p>
            <a:pPr algn="ctr"/>
            <a:r>
              <a:rPr lang="en-AU"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WHY IFW GLOBAL</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95803" y="5076014"/>
            <a:ext cx="5233797" cy="378565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has 28 years of industry experience and networking which has enabled us to foster unique relationships with over 180 influential contacts ranging from major law enforcement agencies, immigration departments to </a:t>
            </a:r>
            <a:r>
              <a:rPr lang="en-AU" sz="2400" dirty="0" err="1">
                <a:solidFill>
                  <a:schemeClr val="bg1">
                    <a:lumMod val="85000"/>
                  </a:schemeClr>
                </a:solidFill>
                <a:latin typeface="Gill Sans MT" panose="020B0502020104020203" pitchFamily="34" charset="0"/>
              </a:rPr>
              <a:t>interpol</a:t>
            </a:r>
            <a:r>
              <a:rPr lang="en-AU" sz="2400" dirty="0">
                <a:solidFill>
                  <a:schemeClr val="bg1">
                    <a:lumMod val="85000"/>
                  </a:schemeClr>
                </a:solidFill>
                <a:latin typeface="Gill Sans MT" panose="020B0502020104020203" pitchFamily="34" charset="0"/>
              </a:rPr>
              <a:t>. These invaluable relationships with various legal entities around the world are the crucial factor in IFW’s ability to take effective action.</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9540370" y="5076014"/>
            <a:ext cx="5548122" cy="4154984"/>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Each case requires an individual approach, while “fit-all solutions” are simply unable to take out the problem at its source. This is why IFW offers its clients a methodical process – a set of established actions that follow a systematic and meticulous procedure – rather than a predetermined product. This approach proved successful throughout IFW’s history and allowed easy adaptability – each element of the process is constantly adjusted to the situation.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6593439" y="5076014"/>
            <a:ext cx="5548122"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A clear and concise delivery of results, with a focus on actionable intelligence. IFW navigates the inaccessible to deliver results that often far exceed the “best expected outcome.”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907" y="-1099751"/>
            <a:ext cx="25133642" cy="1513702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98" y="-53579"/>
            <a:ext cx="23416578" cy="13323311"/>
          </a:xfrm>
          <a:prstGeom prst="rect">
            <a:avLst/>
          </a:prstGeom>
        </p:spPr>
      </p:pic>
    </p:spTree>
    <p:extLst>
      <p:ext uri="{BB962C8B-B14F-4D97-AF65-F5344CB8AC3E}">
        <p14:creationId xmlns:p14="http://schemas.microsoft.com/office/powerpoint/2010/main" val="11988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09017" y="1277351"/>
            <a:ext cx="10272684" cy="677108"/>
          </a:xfrm>
          <a:prstGeom prst="rect">
            <a:avLst/>
          </a:prstGeom>
          <a:noFill/>
        </p:spPr>
        <p:txBody>
          <a:bodyPr wrap="none" rtlCol="0">
            <a:spAutoFit/>
          </a:bodyPr>
          <a:lstStyle/>
          <a:p>
            <a:pPr algn="ctr"/>
            <a:r>
              <a:rPr lang="en-AU" sz="3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rPr>
              <a:t>WHAT BENEFITS CAN YOU EXPECT?</a:t>
            </a:r>
            <a:endParaRPr lang="en-US" sz="3800" spc="600" dirty="0">
              <a:solidFill>
                <a:schemeClr val="bg1">
                  <a:lumMod val="7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44947" y="2250919"/>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51994" y="4437988"/>
            <a:ext cx="5230023"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IFW Global Cyber Fraud Solution clients often see between 60% and 100% of their funds or assets recovered. In some cases damages including our service costs are also recovered from the fraud.</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9648704" y="4452675"/>
            <a:ext cx="5230023" cy="1938992"/>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Brand promises are important, fraud often involves clients and customers, which is why each case requires a tailored approach in order to preserve brand loyalty.</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16245414" y="4468799"/>
            <a:ext cx="5957361" cy="1569660"/>
          </a:xfrm>
          <a:prstGeom prst="rect">
            <a:avLst/>
          </a:prstGeom>
          <a:noFill/>
        </p:spPr>
        <p:txBody>
          <a:bodyPr wrap="square" rtlCol="0">
            <a:spAutoFit/>
          </a:bodyPr>
          <a:lstStyle/>
          <a:p>
            <a:pPr algn="just" fontAlgn="base"/>
            <a:r>
              <a:rPr lang="en-AU" sz="2400" dirty="0">
                <a:solidFill>
                  <a:schemeClr val="bg1">
                    <a:lumMod val="85000"/>
                  </a:schemeClr>
                </a:solidFill>
                <a:latin typeface="Gill Sans MT" panose="020B0502020104020203" pitchFamily="34" charset="0"/>
              </a:rPr>
              <a:t>Brand infringements lead to customer complaints. Whether it’s counterfeiting, grey market sales, illegal promotions or trademark abuse. We eliminate infringements. </a:t>
            </a:r>
            <a:endParaRPr lang="en-US" sz="24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3056635" y="8708637"/>
            <a:ext cx="5230023" cy="2308324"/>
          </a:xfrm>
          <a:prstGeom prst="rect">
            <a:avLst/>
          </a:prstGeom>
          <a:noFill/>
        </p:spPr>
        <p:txBody>
          <a:bodyPr wrap="square" rtlCol="0">
            <a:spAutoFit/>
          </a:bodyPr>
          <a:lstStyle/>
          <a:p>
            <a:pPr algn="just" fontAlgn="base"/>
            <a:r>
              <a:rPr lang="en-AU" sz="2400" dirty="0">
                <a:solidFill>
                  <a:schemeClr val="bg1">
                    <a:lumMod val="85000"/>
                  </a:schemeClr>
                </a:solidFill>
              </a:rPr>
              <a:t>A decrease in customer liability, perceived risk and financial risk. By uncovering how the fraud took place, better measures can be installed to prevent further frauds. Decreased lawsuits and insurance costs.</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9648704" y="8833220"/>
            <a:ext cx="5230023" cy="1569660"/>
          </a:xfrm>
          <a:prstGeom prst="rect">
            <a:avLst/>
          </a:prstGeom>
          <a:noFill/>
        </p:spPr>
        <p:txBody>
          <a:bodyPr wrap="square" rtlCol="0">
            <a:spAutoFit/>
          </a:bodyPr>
          <a:lstStyle/>
          <a:p>
            <a:pPr algn="just" fontAlgn="base"/>
            <a:r>
              <a:rPr lang="en-AU" sz="2400" dirty="0">
                <a:solidFill>
                  <a:schemeClr val="bg1">
                    <a:lumMod val="85000"/>
                  </a:schemeClr>
                </a:solidFill>
              </a:rPr>
              <a:t>Counterfeiting, piracy and fraud can tarnish a brand’s image and reputation rapidly. An integrated brand protection strategy can improve brand integrity.</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6242685" y="8743797"/>
            <a:ext cx="6169640" cy="1569660"/>
          </a:xfrm>
          <a:prstGeom prst="rect">
            <a:avLst/>
          </a:prstGeom>
          <a:noFill/>
        </p:spPr>
        <p:txBody>
          <a:bodyPr wrap="square" rtlCol="0">
            <a:spAutoFit/>
          </a:bodyPr>
          <a:lstStyle/>
          <a:p>
            <a:pPr algn="just" fontAlgn="base"/>
            <a:r>
              <a:rPr lang="en-AU" sz="2400" dirty="0">
                <a:solidFill>
                  <a:schemeClr val="bg1">
                    <a:lumMod val="85000"/>
                  </a:schemeClr>
                </a:solidFill>
              </a:rPr>
              <a:t>Around 20% of search traffic ends up on unauthorised fraudulent sites. By taking action against imposters brands can reclaim lost traffic and sales</a:t>
            </a:r>
            <a:endParaRPr lang="en-US" sz="24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2450692" y="4615625"/>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9047402" y="4608969"/>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15644112" y="4656027"/>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2450692" y="8886274"/>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9042761" y="8976446"/>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15636742" y="8931025"/>
            <a:ext cx="482938" cy="523220"/>
          </a:xfrm>
          <a:prstGeom prst="rect">
            <a:avLst/>
          </a:prstGeom>
          <a:noFill/>
        </p:spPr>
        <p:txBody>
          <a:bodyPr wrap="square" rtlCol="0">
            <a:spAutoFit/>
          </a:bodyPr>
          <a:lstStyle/>
          <a:p>
            <a:pPr algn="just" fontAlgn="base"/>
            <a:r>
              <a:rPr lang="tr-TR"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3173444" y="3638878"/>
            <a:ext cx="3709029"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RECOVERY OF FUNDS</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19" name="Straight Connector 18"/>
          <p:cNvCxnSpPr/>
          <p:nvPr/>
        </p:nvCxnSpPr>
        <p:spPr>
          <a:xfrm flipV="1">
            <a:off x="3173444" y="4245719"/>
            <a:ext cx="5008531" cy="1958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33630" y="7909527"/>
            <a:ext cx="3162405"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IMPROVED SAFETY</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27" name="Straight Connector 26"/>
          <p:cNvCxnSpPr/>
          <p:nvPr/>
        </p:nvCxnSpPr>
        <p:spPr>
          <a:xfrm flipV="1">
            <a:off x="2933630" y="8479152"/>
            <a:ext cx="5348387" cy="56801"/>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667365" y="3594377"/>
            <a:ext cx="4895957"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INCREASED BRAND LOYALTY</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29" name="Straight Connector 28"/>
          <p:cNvCxnSpPr/>
          <p:nvPr/>
        </p:nvCxnSpPr>
        <p:spPr>
          <a:xfrm flipV="1">
            <a:off x="9770154" y="4215606"/>
            <a:ext cx="5108573" cy="728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525699" y="7958911"/>
            <a:ext cx="4414350"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HEALTHIER BRAND IMAGE</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31" name="Straight Connector 30"/>
          <p:cNvCxnSpPr/>
          <p:nvPr/>
        </p:nvCxnSpPr>
        <p:spPr>
          <a:xfrm flipV="1">
            <a:off x="9525699" y="8593422"/>
            <a:ext cx="5353028" cy="273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354892" y="3616879"/>
            <a:ext cx="5847883"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HIGHER CUSTOMER SATISFACTION</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33" name="Straight Connector 32"/>
          <p:cNvCxnSpPr/>
          <p:nvPr/>
        </p:nvCxnSpPr>
        <p:spPr>
          <a:xfrm flipV="1">
            <a:off x="16485228" y="4265304"/>
            <a:ext cx="5717547" cy="2726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119680" y="7909527"/>
            <a:ext cx="6425157" cy="523220"/>
          </a:xfrm>
          <a:prstGeom prst="rect">
            <a:avLst/>
          </a:prstGeom>
          <a:noFill/>
        </p:spPr>
        <p:txBody>
          <a:bodyPr wrap="none" rtlCol="0">
            <a:spAutoFit/>
          </a:bodyPr>
          <a:lstStyle/>
          <a:p>
            <a:pPr algn="ctr"/>
            <a:r>
              <a:rPr lang="en-AU" sz="2800" dirty="0">
                <a:solidFill>
                  <a:schemeClr val="bg1">
                    <a:lumMod val="85000"/>
                  </a:schemeClr>
                </a:solidFill>
                <a:latin typeface="Gill Sans MT" panose="020B0502020104020203" pitchFamily="34" charset="0"/>
              </a:rPr>
              <a:t>OPTIMISED MARKETING INVESTMENTS</a:t>
            </a:r>
            <a:endParaRPr lang="en-US" sz="2800" spc="1200" dirty="0">
              <a:solidFill>
                <a:schemeClr val="bg1">
                  <a:lumMod val="85000"/>
                </a:schemeClr>
              </a:solidFill>
              <a:latin typeface="Gill Sans MT" panose="020B0502020104020203" pitchFamily="34" charset="0"/>
              <a:ea typeface="Open Sans" panose="020B0606030504020204" pitchFamily="34" charset="0"/>
              <a:cs typeface="Open Sans" panose="020B0606030504020204" pitchFamily="34" charset="0"/>
            </a:endParaRPr>
          </a:p>
        </p:txBody>
      </p:sp>
      <p:cxnSp>
        <p:nvCxnSpPr>
          <p:cNvPr id="35" name="Straight Connector 34"/>
          <p:cNvCxnSpPr/>
          <p:nvPr/>
        </p:nvCxnSpPr>
        <p:spPr>
          <a:xfrm>
            <a:off x="16240773" y="8564839"/>
            <a:ext cx="6171552" cy="2858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51" y="-1149178"/>
            <a:ext cx="24293384" cy="15062886"/>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24" y="-97084"/>
            <a:ext cx="24384000" cy="13258053"/>
          </a:xfrm>
          <a:prstGeom prst="rect">
            <a:avLst/>
          </a:prstGeom>
        </p:spPr>
      </p:pic>
    </p:spTree>
    <p:extLst>
      <p:ext uri="{BB962C8B-B14F-4D97-AF65-F5344CB8AC3E}">
        <p14:creationId xmlns:p14="http://schemas.microsoft.com/office/powerpoint/2010/main" val="20523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2340370"/>
            <a:ext cx="10267234" cy="677108"/>
          </a:xfrm>
          <a:prstGeom prst="rect">
            <a:avLst/>
          </a:prstGeom>
          <a:noFill/>
        </p:spPr>
        <p:txBody>
          <a:bodyPr wrap="none" rtlCol="0">
            <a:spAutoFit/>
          </a:bodyPr>
          <a:lstStyle/>
          <a:p>
            <a:pPr algn="ctr"/>
            <a:r>
              <a:rPr lang="tr-TR"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1393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35731041"/>
              </p:ext>
            </p:extLst>
          </p:nvPr>
        </p:nvGraphicFramePr>
        <p:xfrm>
          <a:off x="5757333" y="3675888"/>
          <a:ext cx="12700000" cy="7010399"/>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51" y="0"/>
            <a:ext cx="24293384" cy="13716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914400"/>
            <a:ext cx="24384000" cy="12072551"/>
          </a:xfrm>
          <a:prstGeom prst="rect">
            <a:avLst/>
          </a:prstGeom>
        </p:spPr>
      </p:pic>
    </p:spTree>
    <p:extLst>
      <p:ext uri="{BB962C8B-B14F-4D97-AF65-F5344CB8AC3E}">
        <p14:creationId xmlns:p14="http://schemas.microsoft.com/office/powerpoint/2010/main" val="16937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12228</TotalTime>
  <Words>1542</Words>
  <Application>Microsoft Office PowerPoint</Application>
  <PresentationFormat>Custom</PresentationFormat>
  <Paragraphs>90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Gill Sans MT</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Izac Yeaman</cp:lastModifiedBy>
  <cp:revision>488</cp:revision>
  <dcterms:created xsi:type="dcterms:W3CDTF">2014-09-26T10:57:37Z</dcterms:created>
  <dcterms:modified xsi:type="dcterms:W3CDTF">2016-07-06T04:36:55Z</dcterms:modified>
</cp:coreProperties>
</file>