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724" r:id="rId2"/>
  </p:sldIdLst>
  <p:sldSz cx="9144000" cy="6858000" type="screen4x3"/>
  <p:notesSz cx="6807200" cy="9939338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890">
          <p15:clr>
            <a:srgbClr val="A4A3A4"/>
          </p15:clr>
        </p15:guide>
        <p15:guide id="3" orient="horz" pos="3793">
          <p15:clr>
            <a:srgbClr val="A4A3A4"/>
          </p15:clr>
        </p15:guide>
        <p15:guide id="4" orient="horz" pos="3974">
          <p15:clr>
            <a:srgbClr val="A4A3A4"/>
          </p15:clr>
        </p15:guide>
        <p15:guide id="5" pos="2880">
          <p15:clr>
            <a:srgbClr val="A4A3A4"/>
          </p15:clr>
        </p15:guide>
        <p15:guide id="6" pos="340">
          <p15:clr>
            <a:srgbClr val="A4A3A4"/>
          </p15:clr>
        </p15:guide>
        <p15:guide id="7" pos="5465">
          <p15:clr>
            <a:srgbClr val="A4A3A4"/>
          </p15:clr>
        </p15:guide>
        <p15:guide id="8" pos="13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B9DB"/>
    <a:srgbClr val="BE2546"/>
    <a:srgbClr val="FF9900"/>
    <a:srgbClr val="BE4946"/>
    <a:srgbClr val="C45B58"/>
    <a:srgbClr val="006600"/>
    <a:srgbClr val="A50021"/>
    <a:srgbClr val="A6BF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059" autoAdjust="0"/>
    <p:restoredTop sz="93053" autoAdjust="0"/>
  </p:normalViewPr>
  <p:slideViewPr>
    <p:cSldViewPr>
      <p:cViewPr varScale="1">
        <p:scale>
          <a:sx n="107" d="100"/>
          <a:sy n="107" d="100"/>
        </p:scale>
        <p:origin x="1716" y="96"/>
      </p:cViewPr>
      <p:guideLst>
        <p:guide orient="horz" pos="2160"/>
        <p:guide orient="horz" pos="890"/>
        <p:guide orient="horz" pos="3793"/>
        <p:guide orient="horz" pos="3974"/>
        <p:guide pos="2880"/>
        <p:guide pos="340"/>
        <p:guide pos="5465"/>
        <p:guide pos="133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2142" y="-9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295031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5" tIns="45837" rIns="91675" bIns="45837" numCol="1" anchor="t" anchorCtr="0" compatLnSpc="1">
            <a:prstTxWarp prst="textNoShape">
              <a:avLst/>
            </a:prstTxWarp>
          </a:bodyPr>
          <a:lstStyle>
            <a:lvl1pPr defTabSz="928056">
              <a:defRPr sz="1200" b="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5293" y="0"/>
            <a:ext cx="295031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5" tIns="45837" rIns="91675" bIns="45837" numCol="1" anchor="t" anchorCtr="0" compatLnSpc="1">
            <a:prstTxWarp prst="textNoShape">
              <a:avLst/>
            </a:prstTxWarp>
          </a:bodyPr>
          <a:lstStyle>
            <a:lvl1pPr algn="r" defTabSz="928056">
              <a:defRPr sz="1200" b="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8B902FAF-7588-4F98-9CFC-B135634C07FB}" type="datetimeFigureOut">
              <a:rPr lang="en-US"/>
              <a:pPr>
                <a:defRPr/>
              </a:pPr>
              <a:t>12/9/2016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9440779"/>
            <a:ext cx="295031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5" tIns="45837" rIns="91675" bIns="45837" numCol="1" anchor="b" anchorCtr="0" compatLnSpc="1">
            <a:prstTxWarp prst="textNoShape">
              <a:avLst/>
            </a:prstTxWarp>
          </a:bodyPr>
          <a:lstStyle>
            <a:lvl1pPr defTabSz="928056">
              <a:defRPr sz="1200" b="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5293" y="9440779"/>
            <a:ext cx="295031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5" tIns="45837" rIns="91675" bIns="45837" numCol="1" anchor="b" anchorCtr="0" compatLnSpc="1">
            <a:prstTxWarp prst="textNoShape">
              <a:avLst/>
            </a:prstTxWarp>
          </a:bodyPr>
          <a:lstStyle>
            <a:lvl1pPr algn="r" defTabSz="928056">
              <a:defRPr sz="1200" b="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D1F12350-DDED-4D6D-B5F7-7BA81F9C1C6B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295031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5" tIns="45837" rIns="91675" bIns="45837" numCol="1" anchor="t" anchorCtr="0" compatLnSpc="1">
            <a:prstTxWarp prst="textNoShape">
              <a:avLst/>
            </a:prstTxWarp>
          </a:bodyPr>
          <a:lstStyle>
            <a:lvl1pPr defTabSz="928056">
              <a:defRPr sz="1200" b="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55293" y="0"/>
            <a:ext cx="295031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5" tIns="45837" rIns="91675" bIns="45837" numCol="1" anchor="t" anchorCtr="0" compatLnSpc="1">
            <a:prstTxWarp prst="textNoShape">
              <a:avLst/>
            </a:prstTxWarp>
          </a:bodyPr>
          <a:lstStyle>
            <a:lvl1pPr algn="r" defTabSz="928056">
              <a:defRPr sz="1200" b="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916EDF16-0552-497A-B287-C38807D36914}" type="datetimeFigureOut">
              <a:rPr lang="en-US"/>
              <a:pPr>
                <a:defRPr/>
              </a:pPr>
              <a:t>12/9/2016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75" tIns="45438" rIns="90875" bIns="45438" rtlCol="0" anchor="ctr"/>
          <a:lstStyle/>
          <a:p>
            <a:pPr lvl="0"/>
            <a:endParaRPr lang="en-AU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0720" y="4721186"/>
            <a:ext cx="5445760" cy="4472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5" tIns="45837" rIns="91675" bIns="458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A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1" y="9440779"/>
            <a:ext cx="295031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5" tIns="45837" rIns="91675" bIns="45837" numCol="1" anchor="b" anchorCtr="0" compatLnSpc="1">
            <a:prstTxWarp prst="textNoShape">
              <a:avLst/>
            </a:prstTxWarp>
          </a:bodyPr>
          <a:lstStyle>
            <a:lvl1pPr defTabSz="928056">
              <a:defRPr sz="1200" b="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55293" y="9440779"/>
            <a:ext cx="295031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5" tIns="45837" rIns="91675" bIns="45837" numCol="1" anchor="b" anchorCtr="0" compatLnSpc="1">
            <a:prstTxWarp prst="textNoShape">
              <a:avLst/>
            </a:prstTxWarp>
          </a:bodyPr>
          <a:lstStyle>
            <a:lvl1pPr algn="r" defTabSz="928056">
              <a:defRPr sz="1200" b="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92514FF9-E32A-4861-8618-E356D4745BBA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 userDrawn="1"/>
        </p:nvSpPr>
        <p:spPr bwMode="auto">
          <a:xfrm>
            <a:off x="0" y="800100"/>
            <a:ext cx="9144000" cy="7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AU" b="0" dirty="0">
              <a:solidFill>
                <a:srgbClr val="FFFFFF"/>
              </a:solidFill>
              <a:latin typeface="Calibri" pitchFamily="34" charset="0"/>
              <a:cs typeface="+mn-cs"/>
            </a:endParaRPr>
          </a:p>
        </p:txBody>
      </p:sp>
      <p:sp>
        <p:nvSpPr>
          <p:cNvPr id="84995" name="Title Placeholder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4000">
                <a:solidFill>
                  <a:srgbClr val="C0132E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84996" name="Text Placeholder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b"/>
          <a:lstStyle>
            <a:lvl1pPr marL="0" indent="0" algn="r">
              <a:buFont typeface="Arial" charset="0"/>
              <a:buNone/>
              <a:defRPr>
                <a:solidFill>
                  <a:srgbClr val="C0132E"/>
                </a:solidFill>
              </a:defRPr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E0A0F-055F-4DE1-B897-BFBB2F5AB03A}" type="datetime1">
              <a:rPr lang="en-US"/>
              <a:pPr>
                <a:defRPr/>
              </a:pPr>
              <a:t>12/9/2016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#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A4CF2-4BEE-40AB-9770-B8A4EF0AD28B}" type="datetime1">
              <a:rPr lang="en-US"/>
              <a:pPr>
                <a:defRPr/>
              </a:pPr>
              <a:t>12/9/2016</a:t>
            </a:fld>
            <a:endParaRPr lang="en-AU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#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5888"/>
            <a:ext cx="2057400" cy="56181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5888"/>
            <a:ext cx="6019800" cy="56181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69EE0-F83A-46DC-A829-508DA542FC9B}" type="datetime1">
              <a:rPr lang="en-US"/>
              <a:pPr>
                <a:defRPr/>
              </a:pPr>
              <a:t>12/9/2016</a:t>
            </a:fld>
            <a:endParaRPr lang="en-AU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#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5888"/>
            <a:ext cx="7067550" cy="6492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40540-BC51-4D89-9790-563AF5EB556D}" type="datetime1">
              <a:rPr lang="en-US"/>
              <a:pPr>
                <a:defRPr/>
              </a:pPr>
              <a:t>12/9/2016</a:t>
            </a:fld>
            <a:endParaRPr lang="en-AU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#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2AA6B-D719-4D75-9CAD-61199EB10C4A}" type="datetime1">
              <a:rPr lang="en-US"/>
              <a:pPr>
                <a:defRPr/>
              </a:pPr>
              <a:t>12/9/2016</a:t>
            </a:fld>
            <a:endParaRPr lang="en-AU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#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808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808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BA416-615C-425A-9F18-05A56AAC81E5}" type="datetime1">
              <a:rPr lang="en-US"/>
              <a:pPr>
                <a:defRPr/>
              </a:pPr>
              <a:t>12/9/2016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91CA9-9181-4A8A-83E8-A0C2FF61948C}" type="datetime1">
              <a:rPr lang="en-US"/>
              <a:pPr>
                <a:defRPr/>
              </a:pPr>
              <a:t>12/9/2016</a:t>
            </a:fld>
            <a:endParaRPr lang="en-AU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#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5888"/>
            <a:ext cx="7067550" cy="6492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3509E-2EAC-4A04-95BC-960F920D1823}" type="datetime1">
              <a:rPr lang="en-US"/>
              <a:pPr>
                <a:defRPr/>
              </a:pPr>
              <a:t>12/9/2016</a:t>
            </a:fld>
            <a:endParaRPr lang="en-AU" dirty="0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BE1FB-A34A-4B93-9BB0-D4385C914024}" type="datetime1">
              <a:rPr lang="en-US"/>
              <a:pPr>
                <a:defRPr/>
              </a:pPr>
              <a:t>12/9/2016</a:t>
            </a:fld>
            <a:endParaRPr lang="en-AU" dirty="0"/>
          </a:p>
        </p:txBody>
      </p:sp>
      <p:sp>
        <p:nvSpPr>
          <p:cNvPr id="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#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295FA-CA30-4321-93A8-566DC2AD62AE}" type="datetime1">
              <a:rPr lang="en-US"/>
              <a:pPr>
                <a:defRPr/>
              </a:pPr>
              <a:t>12/9/2016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#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FD654-BAEA-429D-ABFA-BC536F9A9CAE}" type="datetime1">
              <a:rPr lang="en-US"/>
              <a:pPr>
                <a:defRPr/>
              </a:pPr>
              <a:t>12/9/2016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#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 descr="I:\Marketing Private Bank\Brand\StG_3_Col_Final.jpg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46938" y="6092825"/>
            <a:ext cx="1789112" cy="693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15888"/>
            <a:ext cx="706755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808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2829CC-D6B1-420F-9AAE-95DEFC9CDC60}" type="datetime1">
              <a:rPr lang="en-US"/>
              <a:pPr>
                <a:defRPr/>
              </a:pPr>
              <a:t>12/9/2016</a:t>
            </a:fld>
            <a:endParaRPr lang="en-AU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rgbClr val="898989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AU"/>
              <a:t>#</a:t>
            </a:r>
          </a:p>
        </p:txBody>
      </p:sp>
      <p:sp>
        <p:nvSpPr>
          <p:cNvPr id="62475" name="Rectangle 11"/>
          <p:cNvSpPr>
            <a:spLocks noChangeArrowheads="1"/>
          </p:cNvSpPr>
          <p:nvPr/>
        </p:nvSpPr>
        <p:spPr bwMode="auto">
          <a:xfrm>
            <a:off x="8328025" y="6319838"/>
            <a:ext cx="336550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44317" rIns="0" bIns="44317" anchor="b"/>
          <a:lstStyle/>
          <a:p>
            <a:pPr algn="r" defTabSz="881063" eaLnBrk="0" hangingPunct="0">
              <a:defRPr/>
            </a:pPr>
            <a:fld id="{3EF9E81F-DC91-4F07-B462-9BF724FA7282}" type="slidenum">
              <a:rPr sz="1000" b="0" noProof="1">
                <a:latin typeface="Calibri" pitchFamily="34" charset="0"/>
                <a:cs typeface="+mn-cs"/>
              </a:rPr>
              <a:pPr algn="r" defTabSz="881063" eaLnBrk="0" hangingPunct="0">
                <a:defRPr/>
              </a:pPr>
              <a:t>‹#›</a:t>
            </a:fld>
            <a:endParaRPr lang="en-AU" sz="1000" b="0" noProof="1">
              <a:latin typeface="Calibri" pitchFamily="34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6" r:id="rId1"/>
    <p:sldLayoutId id="2147484287" r:id="rId2"/>
    <p:sldLayoutId id="2147484288" r:id="rId3"/>
    <p:sldLayoutId id="2147484289" r:id="rId4"/>
    <p:sldLayoutId id="2147484290" r:id="rId5"/>
    <p:sldLayoutId id="2147484291" r:id="rId6"/>
    <p:sldLayoutId id="2147484292" r:id="rId7"/>
    <p:sldLayoutId id="2147484293" r:id="rId8"/>
    <p:sldLayoutId id="2147484294" r:id="rId9"/>
    <p:sldLayoutId id="2147484295" r:id="rId10"/>
    <p:sldLayoutId id="2147484296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1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1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1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32"/>
          <p:cNvSpPr>
            <a:spLocks noChangeArrowheads="1" noChangeShapeType="1" noTextEdit="1"/>
          </p:cNvSpPr>
          <p:nvPr/>
        </p:nvSpPr>
        <p:spPr bwMode="auto">
          <a:xfrm>
            <a:off x="5076825" y="2781300"/>
            <a:ext cx="1085850" cy="412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AU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  <p:sp>
        <p:nvSpPr>
          <p:cNvPr id="71" name="Oval 29"/>
          <p:cNvSpPr>
            <a:spLocks noChangeArrowheads="1"/>
          </p:cNvSpPr>
          <p:nvPr/>
        </p:nvSpPr>
        <p:spPr bwMode="auto">
          <a:xfrm>
            <a:off x="323850" y="3860800"/>
            <a:ext cx="1152525" cy="38893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AU" sz="1200" dirty="0"/>
              <a:t>  Family</a:t>
            </a:r>
          </a:p>
        </p:txBody>
      </p:sp>
      <p:sp>
        <p:nvSpPr>
          <p:cNvPr id="72" name="Oval 29"/>
          <p:cNvSpPr>
            <a:spLocks noChangeArrowheads="1"/>
          </p:cNvSpPr>
          <p:nvPr/>
        </p:nvSpPr>
        <p:spPr bwMode="auto">
          <a:xfrm>
            <a:off x="179388" y="3213100"/>
            <a:ext cx="1079500" cy="38893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AU" sz="1200" dirty="0"/>
              <a:t>  Health</a:t>
            </a:r>
          </a:p>
        </p:txBody>
      </p:sp>
      <p:sp>
        <p:nvSpPr>
          <p:cNvPr id="73" name="Oval 29"/>
          <p:cNvSpPr>
            <a:spLocks noChangeArrowheads="1"/>
          </p:cNvSpPr>
          <p:nvPr/>
        </p:nvSpPr>
        <p:spPr bwMode="auto">
          <a:xfrm>
            <a:off x="179388" y="1916113"/>
            <a:ext cx="1223962" cy="38893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AU" sz="1200" dirty="0"/>
              <a:t> Dreams</a:t>
            </a:r>
          </a:p>
        </p:txBody>
      </p:sp>
      <p:sp>
        <p:nvSpPr>
          <p:cNvPr id="13318" name="Line 8"/>
          <p:cNvSpPr>
            <a:spLocks noChangeShapeType="1"/>
          </p:cNvSpPr>
          <p:nvPr/>
        </p:nvSpPr>
        <p:spPr bwMode="auto">
          <a:xfrm flipH="1" flipV="1">
            <a:off x="1258888" y="2781300"/>
            <a:ext cx="1427162" cy="719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AU"/>
          </a:p>
        </p:txBody>
      </p:sp>
      <p:sp>
        <p:nvSpPr>
          <p:cNvPr id="13319" name="Line 8"/>
          <p:cNvSpPr>
            <a:spLocks noChangeShapeType="1"/>
          </p:cNvSpPr>
          <p:nvPr/>
        </p:nvSpPr>
        <p:spPr bwMode="auto">
          <a:xfrm flipH="1" flipV="1">
            <a:off x="1187450" y="2276475"/>
            <a:ext cx="1512888" cy="1223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AU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 flipH="1" flipV="1">
            <a:off x="1619250" y="1628775"/>
            <a:ext cx="1081088" cy="18716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AU"/>
          </a:p>
        </p:txBody>
      </p:sp>
      <p:sp>
        <p:nvSpPr>
          <p:cNvPr id="13321" name="Line 8"/>
          <p:cNvSpPr>
            <a:spLocks noChangeShapeType="1"/>
          </p:cNvSpPr>
          <p:nvPr/>
        </p:nvSpPr>
        <p:spPr bwMode="auto">
          <a:xfrm flipH="1" flipV="1">
            <a:off x="1258888" y="3357563"/>
            <a:ext cx="144145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AU"/>
          </a:p>
        </p:txBody>
      </p:sp>
      <p:sp>
        <p:nvSpPr>
          <p:cNvPr id="13322" name="Line 8"/>
          <p:cNvSpPr>
            <a:spLocks noChangeShapeType="1"/>
          </p:cNvSpPr>
          <p:nvPr/>
        </p:nvSpPr>
        <p:spPr bwMode="auto">
          <a:xfrm flipH="1">
            <a:off x="1403350" y="3500438"/>
            <a:ext cx="1296988" cy="1873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AU"/>
          </a:p>
        </p:txBody>
      </p:sp>
      <p:sp>
        <p:nvSpPr>
          <p:cNvPr id="13323" name="Line 8"/>
          <p:cNvSpPr>
            <a:spLocks noChangeShapeType="1"/>
          </p:cNvSpPr>
          <p:nvPr/>
        </p:nvSpPr>
        <p:spPr bwMode="auto">
          <a:xfrm flipH="1">
            <a:off x="2195513" y="3500438"/>
            <a:ext cx="504825" cy="2089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AU"/>
          </a:p>
        </p:txBody>
      </p:sp>
      <p:sp>
        <p:nvSpPr>
          <p:cNvPr id="135" name="Oval 29"/>
          <p:cNvSpPr>
            <a:spLocks noChangeArrowheads="1"/>
          </p:cNvSpPr>
          <p:nvPr/>
        </p:nvSpPr>
        <p:spPr bwMode="auto">
          <a:xfrm>
            <a:off x="1403350" y="5589588"/>
            <a:ext cx="1439863" cy="39052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AU" sz="1200" dirty="0"/>
              <a:t>Retirement</a:t>
            </a:r>
          </a:p>
        </p:txBody>
      </p:sp>
      <p:sp>
        <p:nvSpPr>
          <p:cNvPr id="136" name="Oval 29"/>
          <p:cNvSpPr>
            <a:spLocks noChangeArrowheads="1"/>
          </p:cNvSpPr>
          <p:nvPr/>
        </p:nvSpPr>
        <p:spPr bwMode="auto">
          <a:xfrm>
            <a:off x="323850" y="5084763"/>
            <a:ext cx="1223963" cy="64928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AU" sz="1200" dirty="0"/>
              <a:t>Business / Career</a:t>
            </a:r>
          </a:p>
        </p:txBody>
      </p:sp>
      <p:sp>
        <p:nvSpPr>
          <p:cNvPr id="13326" name="Line 8"/>
          <p:cNvSpPr>
            <a:spLocks noChangeShapeType="1"/>
          </p:cNvSpPr>
          <p:nvPr/>
        </p:nvSpPr>
        <p:spPr bwMode="auto">
          <a:xfrm flipH="1">
            <a:off x="1403350" y="3500438"/>
            <a:ext cx="1296988" cy="4333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AU"/>
          </a:p>
        </p:txBody>
      </p:sp>
      <p:sp>
        <p:nvSpPr>
          <p:cNvPr id="13327" name="Line 8"/>
          <p:cNvSpPr>
            <a:spLocks noChangeShapeType="1"/>
          </p:cNvSpPr>
          <p:nvPr/>
        </p:nvSpPr>
        <p:spPr bwMode="auto">
          <a:xfrm flipH="1">
            <a:off x="1403350" y="3500438"/>
            <a:ext cx="1296988" cy="1008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AU"/>
          </a:p>
        </p:txBody>
      </p:sp>
      <p:grpSp>
        <p:nvGrpSpPr>
          <p:cNvPr id="13328" name="Group 34"/>
          <p:cNvGrpSpPr>
            <a:grpSpLocks/>
          </p:cNvGrpSpPr>
          <p:nvPr/>
        </p:nvGrpSpPr>
        <p:grpSpPr bwMode="auto">
          <a:xfrm>
            <a:off x="1979712" y="620688"/>
            <a:ext cx="6374097" cy="5704201"/>
            <a:chOff x="733425" y="1449472"/>
            <a:chExt cx="6374628" cy="5706024"/>
          </a:xfrm>
        </p:grpSpPr>
        <p:sp>
          <p:nvSpPr>
            <p:cNvPr id="5176" name="Oval 18"/>
            <p:cNvSpPr>
              <a:spLocks noChangeArrowheads="1"/>
            </p:cNvSpPr>
            <p:nvPr/>
          </p:nvSpPr>
          <p:spPr bwMode="auto">
            <a:xfrm>
              <a:off x="5666384" y="2752731"/>
              <a:ext cx="775832" cy="431492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anchor="ctr">
              <a:spAutoFit/>
            </a:bodyPr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3360" name="Text Box 21"/>
            <p:cNvSpPr txBox="1">
              <a:spLocks noChangeArrowheads="1"/>
            </p:cNvSpPr>
            <p:nvPr/>
          </p:nvSpPr>
          <p:spPr bwMode="auto">
            <a:xfrm>
              <a:off x="733425" y="3284538"/>
              <a:ext cx="1841500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101600" indent="-101600" algn="ctr"/>
              <a:endParaRPr lang="en-AU" sz="1400" b="0" i="1">
                <a:solidFill>
                  <a:srgbClr val="060000"/>
                </a:solidFill>
              </a:endParaRPr>
            </a:p>
          </p:txBody>
        </p:sp>
        <p:sp>
          <p:nvSpPr>
            <p:cNvPr id="5179" name="Oval 22"/>
            <p:cNvSpPr>
              <a:spLocks noChangeArrowheads="1"/>
            </p:cNvSpPr>
            <p:nvPr/>
          </p:nvSpPr>
          <p:spPr bwMode="auto">
            <a:xfrm>
              <a:off x="4550167" y="2313844"/>
              <a:ext cx="1224065" cy="519278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5180" name="Oval 23"/>
            <p:cNvSpPr>
              <a:spLocks noChangeArrowheads="1"/>
            </p:cNvSpPr>
            <p:nvPr/>
          </p:nvSpPr>
          <p:spPr bwMode="auto">
            <a:xfrm rot="879561">
              <a:off x="5628289" y="5110935"/>
              <a:ext cx="895402" cy="569961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anchor="ctr">
              <a:spAutoFit/>
            </a:bodyPr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2" name="Oval 25"/>
            <p:cNvSpPr>
              <a:spLocks noChangeArrowheads="1"/>
            </p:cNvSpPr>
            <p:nvPr/>
          </p:nvSpPr>
          <p:spPr bwMode="auto">
            <a:xfrm>
              <a:off x="3686421" y="1449472"/>
              <a:ext cx="2016293" cy="519279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4" name="Oval 27"/>
            <p:cNvSpPr>
              <a:spLocks noChangeArrowheads="1"/>
            </p:cNvSpPr>
            <p:nvPr/>
          </p:nvSpPr>
          <p:spPr bwMode="auto">
            <a:xfrm>
              <a:off x="5181652" y="5751705"/>
              <a:ext cx="1566089" cy="639224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anchor="ctr">
              <a:spAutoFit/>
            </a:bodyPr>
            <a:lstStyle/>
            <a:p>
              <a:pPr>
                <a:defRPr/>
              </a:pPr>
              <a:endParaRPr lang="en-AU" dirty="0"/>
            </a:p>
          </p:txBody>
        </p:sp>
        <p:sp>
          <p:nvSpPr>
            <p:cNvPr id="13365" name="Text Box 28"/>
            <p:cNvSpPr txBox="1">
              <a:spLocks noChangeArrowheads="1"/>
            </p:cNvSpPr>
            <p:nvPr/>
          </p:nvSpPr>
          <p:spPr bwMode="auto">
            <a:xfrm>
              <a:off x="5399969" y="5147400"/>
              <a:ext cx="1224351" cy="4310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101600" indent="-101600" algn="ctr">
                <a:spcBef>
                  <a:spcPct val="25000"/>
                </a:spcBef>
              </a:pPr>
              <a:r>
                <a:rPr lang="en-AU" sz="1050" dirty="0"/>
                <a:t>Property Services</a:t>
              </a:r>
            </a:p>
          </p:txBody>
        </p:sp>
        <p:sp>
          <p:nvSpPr>
            <p:cNvPr id="5184" name="Oval 29"/>
            <p:cNvSpPr>
              <a:spLocks noChangeArrowheads="1"/>
            </p:cNvSpPr>
            <p:nvPr/>
          </p:nvSpPr>
          <p:spPr bwMode="auto">
            <a:xfrm>
              <a:off x="3912134" y="6159756"/>
              <a:ext cx="1662822" cy="995740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anchor="ctr">
              <a:spAutoFit/>
            </a:bodyPr>
            <a:lstStyle/>
            <a:p>
              <a:pPr algn="ctr">
                <a:defRPr/>
              </a:pPr>
              <a:r>
                <a:rPr lang="en-AU" sz="1000" dirty="0"/>
                <a:t>Legal:  </a:t>
              </a:r>
              <a:br>
                <a:rPr lang="en-AU" sz="1000" dirty="0"/>
              </a:br>
              <a:r>
                <a:rPr lang="en-AU" sz="1000" dirty="0"/>
                <a:t>Estate Planning Family Law Commercial</a:t>
              </a:r>
            </a:p>
          </p:txBody>
        </p:sp>
        <p:sp>
          <p:nvSpPr>
            <p:cNvPr id="13367" name="Text Box 15"/>
            <p:cNvSpPr txBox="1">
              <a:spLocks noChangeArrowheads="1"/>
            </p:cNvSpPr>
            <p:nvPr/>
          </p:nvSpPr>
          <p:spPr bwMode="auto">
            <a:xfrm>
              <a:off x="5848391" y="2820979"/>
              <a:ext cx="1259662" cy="2616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101600" indent="-101600">
                <a:spcBef>
                  <a:spcPct val="25000"/>
                </a:spcBef>
              </a:pPr>
              <a:r>
                <a:rPr lang="en-AU" sz="1100" dirty="0"/>
                <a:t>Tax </a:t>
              </a:r>
            </a:p>
          </p:txBody>
        </p:sp>
        <p:sp>
          <p:nvSpPr>
            <p:cNvPr id="13368" name="Text Box 20"/>
            <p:cNvSpPr txBox="1">
              <a:spLocks noChangeArrowheads="1"/>
            </p:cNvSpPr>
            <p:nvPr/>
          </p:nvSpPr>
          <p:spPr bwMode="auto">
            <a:xfrm>
              <a:off x="4278060" y="2347727"/>
              <a:ext cx="1784400" cy="45411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101600" indent="-101600" algn="ctr">
                <a:spcBef>
                  <a:spcPct val="25000"/>
                </a:spcBef>
              </a:pPr>
              <a:r>
                <a:rPr lang="en-AU" sz="1100" dirty="0"/>
                <a:t>Cash Flow</a:t>
              </a:r>
            </a:p>
            <a:p>
              <a:pPr marL="101600" indent="-101600" algn="ctr">
                <a:spcBef>
                  <a:spcPct val="25000"/>
                </a:spcBef>
              </a:pPr>
              <a:r>
                <a:rPr lang="en-AU" sz="1000" dirty="0"/>
                <a:t> Optimisation</a:t>
              </a:r>
            </a:p>
          </p:txBody>
        </p:sp>
        <p:sp>
          <p:nvSpPr>
            <p:cNvPr id="13369" name="Text Box 13"/>
            <p:cNvSpPr txBox="1">
              <a:spLocks noChangeArrowheads="1"/>
            </p:cNvSpPr>
            <p:nvPr/>
          </p:nvSpPr>
          <p:spPr bwMode="auto">
            <a:xfrm>
              <a:off x="5120015" y="5846594"/>
              <a:ext cx="1584385" cy="4156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101600" indent="-101600" algn="ctr">
                <a:spcBef>
                  <a:spcPct val="25000"/>
                </a:spcBef>
              </a:pPr>
              <a:r>
                <a:rPr lang="en-AU" sz="1050" dirty="0"/>
                <a:t>   Banking / Loans / Debt Structuring</a:t>
              </a:r>
            </a:p>
          </p:txBody>
        </p:sp>
        <p:sp>
          <p:nvSpPr>
            <p:cNvPr id="13370" name="Text Box 12"/>
            <p:cNvSpPr txBox="1">
              <a:spLocks noChangeArrowheads="1"/>
            </p:cNvSpPr>
            <p:nvPr/>
          </p:nvSpPr>
          <p:spPr bwMode="auto">
            <a:xfrm>
              <a:off x="3830178" y="1479072"/>
              <a:ext cx="1872453" cy="43867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101600" indent="-101600">
                <a:spcBef>
                  <a:spcPct val="25000"/>
                </a:spcBef>
              </a:pPr>
              <a:r>
                <a:rPr lang="en-AU" sz="1000"/>
                <a:t>	   Personal Insurance </a:t>
              </a:r>
            </a:p>
            <a:p>
              <a:pPr marL="101600" indent="-101600">
                <a:spcBef>
                  <a:spcPct val="25000"/>
                </a:spcBef>
              </a:pPr>
              <a:r>
                <a:rPr lang="en-AU" sz="1000"/>
                <a:t>      Business Insurance</a:t>
              </a:r>
            </a:p>
          </p:txBody>
        </p:sp>
        <p:sp>
          <p:nvSpPr>
            <p:cNvPr id="5192" name="Oval 24"/>
            <p:cNvSpPr>
              <a:spLocks noChangeArrowheads="1"/>
            </p:cNvSpPr>
            <p:nvPr/>
          </p:nvSpPr>
          <p:spPr bwMode="auto">
            <a:xfrm>
              <a:off x="5630376" y="4412993"/>
              <a:ext cx="1223327" cy="652865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anchor="ctr">
              <a:spAutoFit/>
            </a:bodyPr>
            <a:lstStyle/>
            <a:p>
              <a:pPr>
                <a:defRPr/>
              </a:pPr>
              <a:endParaRPr lang="en-AU"/>
            </a:p>
          </p:txBody>
        </p:sp>
      </p:grpSp>
      <p:sp>
        <p:nvSpPr>
          <p:cNvPr id="13329" name="Rectangle 139"/>
          <p:cNvSpPr>
            <a:spLocks noChangeArrowheads="1"/>
          </p:cNvSpPr>
          <p:nvPr/>
        </p:nvSpPr>
        <p:spPr bwMode="auto">
          <a:xfrm>
            <a:off x="6876255" y="3646215"/>
            <a:ext cx="1223226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01600" indent="-101600" algn="ctr">
              <a:spcBef>
                <a:spcPct val="25000"/>
              </a:spcBef>
            </a:pPr>
            <a:r>
              <a:rPr lang="en-AU" sz="1100" dirty="0"/>
              <a:t>Investments</a:t>
            </a:r>
          </a:p>
          <a:p>
            <a:pPr marL="101600" indent="-101600" algn="ctr">
              <a:spcBef>
                <a:spcPct val="25000"/>
              </a:spcBef>
            </a:pPr>
            <a:r>
              <a:rPr lang="en-AU" sz="800" dirty="0"/>
              <a:t>Shares, Diversified Portfolios</a:t>
            </a:r>
          </a:p>
        </p:txBody>
      </p:sp>
      <p:sp>
        <p:nvSpPr>
          <p:cNvPr id="5147" name="Oval 18"/>
          <p:cNvSpPr>
            <a:spLocks noChangeArrowheads="1"/>
          </p:cNvSpPr>
          <p:nvPr/>
        </p:nvSpPr>
        <p:spPr bwMode="auto">
          <a:xfrm>
            <a:off x="7108175" y="3023348"/>
            <a:ext cx="1295400" cy="51911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>
              <a:defRPr/>
            </a:pPr>
            <a:endParaRPr lang="en-AU"/>
          </a:p>
        </p:txBody>
      </p:sp>
      <p:sp>
        <p:nvSpPr>
          <p:cNvPr id="13332" name="Rectangle 52"/>
          <p:cNvSpPr>
            <a:spLocks noChangeArrowheads="1"/>
          </p:cNvSpPr>
          <p:nvPr/>
        </p:nvSpPr>
        <p:spPr bwMode="auto">
          <a:xfrm>
            <a:off x="7106588" y="3097006"/>
            <a:ext cx="129857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01600" indent="-101600" algn="ctr">
              <a:spcBef>
                <a:spcPct val="25000"/>
              </a:spcBef>
            </a:pPr>
            <a:r>
              <a:rPr lang="en-AU" sz="1100" dirty="0"/>
              <a:t>Superannuation</a:t>
            </a:r>
            <a:br>
              <a:rPr lang="en-AU" sz="1100" dirty="0"/>
            </a:br>
            <a:r>
              <a:rPr lang="en-AU" sz="1000" dirty="0"/>
              <a:t>(SMSF) </a:t>
            </a:r>
          </a:p>
        </p:txBody>
      </p:sp>
      <p:sp>
        <p:nvSpPr>
          <p:cNvPr id="5149" name="Oval 18"/>
          <p:cNvSpPr>
            <a:spLocks noChangeArrowheads="1"/>
          </p:cNvSpPr>
          <p:nvPr/>
        </p:nvSpPr>
        <p:spPr bwMode="auto">
          <a:xfrm>
            <a:off x="6876876" y="2422438"/>
            <a:ext cx="1727200" cy="51911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>
              <a:defRPr/>
            </a:pPr>
            <a:endParaRPr lang="en-AU"/>
          </a:p>
        </p:txBody>
      </p:sp>
      <p:sp>
        <p:nvSpPr>
          <p:cNvPr id="5150" name="Rectangle 55"/>
          <p:cNvSpPr>
            <a:spLocks noChangeArrowheads="1"/>
          </p:cNvSpPr>
          <p:nvPr/>
        </p:nvSpPr>
        <p:spPr bwMode="auto">
          <a:xfrm>
            <a:off x="6959496" y="2456372"/>
            <a:ext cx="1584325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01600" indent="-101600" algn="ctr">
              <a:spcBef>
                <a:spcPct val="25000"/>
              </a:spcBef>
              <a:defRPr/>
            </a:pPr>
            <a:r>
              <a:rPr lang="en-AU" sz="1050" dirty="0"/>
              <a:t>  </a:t>
            </a:r>
            <a:r>
              <a:rPr lang="en-AU" sz="1100" dirty="0"/>
              <a:t>Structures:</a:t>
            </a:r>
            <a:br>
              <a:rPr lang="en-AU" sz="1200" dirty="0"/>
            </a:br>
            <a:r>
              <a:rPr lang="en-AU" sz="800" dirty="0"/>
              <a:t>Tax / Asset Protection</a:t>
            </a:r>
          </a:p>
        </p:txBody>
      </p:sp>
      <p:sp>
        <p:nvSpPr>
          <p:cNvPr id="58" name="Oval 18"/>
          <p:cNvSpPr>
            <a:spLocks noChangeArrowheads="1"/>
          </p:cNvSpPr>
          <p:nvPr/>
        </p:nvSpPr>
        <p:spPr bwMode="auto">
          <a:xfrm>
            <a:off x="7523683" y="1565979"/>
            <a:ext cx="1368425" cy="366713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AU" sz="1050" dirty="0"/>
              <a:t>Accountant</a:t>
            </a:r>
          </a:p>
        </p:txBody>
      </p:sp>
      <p:sp>
        <p:nvSpPr>
          <p:cNvPr id="59" name="Oval 18"/>
          <p:cNvSpPr>
            <a:spLocks noChangeArrowheads="1"/>
          </p:cNvSpPr>
          <p:nvPr/>
        </p:nvSpPr>
        <p:spPr bwMode="auto">
          <a:xfrm>
            <a:off x="4500255" y="6326737"/>
            <a:ext cx="1296988" cy="366712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AU" sz="1050" dirty="0"/>
              <a:t>     Lawyer</a:t>
            </a:r>
          </a:p>
        </p:txBody>
      </p:sp>
      <p:cxnSp>
        <p:nvCxnSpPr>
          <p:cNvPr id="65" name="Straight Arrow Connector 64"/>
          <p:cNvCxnSpPr/>
          <p:nvPr/>
        </p:nvCxnSpPr>
        <p:spPr>
          <a:xfrm flipV="1">
            <a:off x="5086718" y="6068131"/>
            <a:ext cx="142875" cy="2159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H="1">
            <a:off x="7688027" y="1953767"/>
            <a:ext cx="248276" cy="156814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39" name="TextBox 51"/>
          <p:cNvSpPr txBox="1">
            <a:spLocks noChangeArrowheads="1"/>
          </p:cNvSpPr>
          <p:nvPr/>
        </p:nvSpPr>
        <p:spPr bwMode="auto">
          <a:xfrm>
            <a:off x="4932040" y="332656"/>
            <a:ext cx="208915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AU" sz="1200" dirty="0">
                <a:solidFill>
                  <a:srgbClr val="BE2546"/>
                </a:solidFill>
              </a:rPr>
              <a:t>1) Protecting Your Wealth:</a:t>
            </a:r>
          </a:p>
          <a:p>
            <a:endParaRPr lang="en-AU" dirty="0"/>
          </a:p>
        </p:txBody>
      </p:sp>
      <p:sp>
        <p:nvSpPr>
          <p:cNvPr id="13340" name="TextBox 52"/>
          <p:cNvSpPr txBox="1">
            <a:spLocks noChangeArrowheads="1"/>
          </p:cNvSpPr>
          <p:nvPr/>
        </p:nvSpPr>
        <p:spPr bwMode="auto">
          <a:xfrm>
            <a:off x="5867400" y="1196975"/>
            <a:ext cx="2808064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1200" dirty="0">
                <a:solidFill>
                  <a:srgbClr val="BE2546"/>
                </a:solidFill>
              </a:rPr>
              <a:t>2) Growing / Managing Your Wealth:</a:t>
            </a:r>
          </a:p>
          <a:p>
            <a:endParaRPr lang="en-AU" dirty="0"/>
          </a:p>
        </p:txBody>
      </p:sp>
      <p:sp>
        <p:nvSpPr>
          <p:cNvPr id="13341" name="TextBox 53"/>
          <p:cNvSpPr txBox="1">
            <a:spLocks noChangeArrowheads="1"/>
          </p:cNvSpPr>
          <p:nvPr/>
        </p:nvSpPr>
        <p:spPr bwMode="auto">
          <a:xfrm>
            <a:off x="4293282" y="5096075"/>
            <a:ext cx="1327163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1200" dirty="0">
                <a:solidFill>
                  <a:srgbClr val="BE2546"/>
                </a:solidFill>
              </a:rPr>
              <a:t>3) Passing On Your Wealth:</a:t>
            </a:r>
          </a:p>
          <a:p>
            <a:endParaRPr lang="en-AU" dirty="0"/>
          </a:p>
        </p:txBody>
      </p:sp>
      <p:sp>
        <p:nvSpPr>
          <p:cNvPr id="13342" name="Line 8"/>
          <p:cNvSpPr>
            <a:spLocks noChangeShapeType="1"/>
          </p:cNvSpPr>
          <p:nvPr/>
        </p:nvSpPr>
        <p:spPr bwMode="auto">
          <a:xfrm flipV="1">
            <a:off x="5580063" y="1196975"/>
            <a:ext cx="215900" cy="1944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AU"/>
          </a:p>
        </p:txBody>
      </p:sp>
      <p:sp>
        <p:nvSpPr>
          <p:cNvPr id="13343" name="Line 8"/>
          <p:cNvSpPr>
            <a:spLocks noChangeShapeType="1"/>
          </p:cNvSpPr>
          <p:nvPr/>
        </p:nvSpPr>
        <p:spPr bwMode="auto">
          <a:xfrm flipV="1">
            <a:off x="5580063" y="1989138"/>
            <a:ext cx="647700" cy="1152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AU"/>
          </a:p>
        </p:txBody>
      </p:sp>
      <p:sp>
        <p:nvSpPr>
          <p:cNvPr id="13344" name="Line 8"/>
          <p:cNvSpPr>
            <a:spLocks noChangeShapeType="1"/>
          </p:cNvSpPr>
          <p:nvPr/>
        </p:nvSpPr>
        <p:spPr bwMode="auto">
          <a:xfrm flipV="1">
            <a:off x="5580063" y="2262272"/>
            <a:ext cx="1329022" cy="8793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AU"/>
          </a:p>
        </p:txBody>
      </p:sp>
      <p:sp>
        <p:nvSpPr>
          <p:cNvPr id="13345" name="Line 8"/>
          <p:cNvSpPr>
            <a:spLocks noChangeShapeType="1"/>
          </p:cNvSpPr>
          <p:nvPr/>
        </p:nvSpPr>
        <p:spPr bwMode="auto">
          <a:xfrm flipV="1">
            <a:off x="5580063" y="2852935"/>
            <a:ext cx="1440209" cy="28872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AU"/>
          </a:p>
        </p:txBody>
      </p:sp>
      <p:sp>
        <p:nvSpPr>
          <p:cNvPr id="13346" name="Line 8"/>
          <p:cNvSpPr>
            <a:spLocks noChangeShapeType="1"/>
          </p:cNvSpPr>
          <p:nvPr/>
        </p:nvSpPr>
        <p:spPr bwMode="auto">
          <a:xfrm>
            <a:off x="5580064" y="3141663"/>
            <a:ext cx="1508584" cy="14092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AU"/>
          </a:p>
        </p:txBody>
      </p:sp>
      <p:sp>
        <p:nvSpPr>
          <p:cNvPr id="13347" name="Line 8"/>
          <p:cNvSpPr>
            <a:spLocks noChangeShapeType="1"/>
          </p:cNvSpPr>
          <p:nvPr/>
        </p:nvSpPr>
        <p:spPr bwMode="auto">
          <a:xfrm>
            <a:off x="5580063" y="3141664"/>
            <a:ext cx="1346963" cy="62923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AU"/>
          </a:p>
        </p:txBody>
      </p:sp>
      <p:sp>
        <p:nvSpPr>
          <p:cNvPr id="13348" name="Line 8"/>
          <p:cNvSpPr>
            <a:spLocks noChangeShapeType="1"/>
          </p:cNvSpPr>
          <p:nvPr/>
        </p:nvSpPr>
        <p:spPr bwMode="auto">
          <a:xfrm>
            <a:off x="5580063" y="3141663"/>
            <a:ext cx="1440209" cy="115143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AU"/>
          </a:p>
        </p:txBody>
      </p:sp>
      <p:sp>
        <p:nvSpPr>
          <p:cNvPr id="13349" name="Line 8"/>
          <p:cNvSpPr>
            <a:spLocks noChangeShapeType="1"/>
          </p:cNvSpPr>
          <p:nvPr/>
        </p:nvSpPr>
        <p:spPr bwMode="auto">
          <a:xfrm>
            <a:off x="5587141" y="3134396"/>
            <a:ext cx="503202" cy="220542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AU"/>
          </a:p>
        </p:txBody>
      </p:sp>
      <p:sp>
        <p:nvSpPr>
          <p:cNvPr id="74" name="Oval 29"/>
          <p:cNvSpPr>
            <a:spLocks noChangeArrowheads="1"/>
          </p:cNvSpPr>
          <p:nvPr/>
        </p:nvSpPr>
        <p:spPr bwMode="auto">
          <a:xfrm>
            <a:off x="179388" y="4437063"/>
            <a:ext cx="1512887" cy="39052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AU" sz="1200" dirty="0"/>
              <a:t>Community</a:t>
            </a:r>
          </a:p>
        </p:txBody>
      </p:sp>
      <p:sp>
        <p:nvSpPr>
          <p:cNvPr id="70" name="Oval 29"/>
          <p:cNvSpPr>
            <a:spLocks noChangeArrowheads="1"/>
          </p:cNvSpPr>
          <p:nvPr/>
        </p:nvSpPr>
        <p:spPr bwMode="auto">
          <a:xfrm>
            <a:off x="179388" y="2565400"/>
            <a:ext cx="1296987" cy="39052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AU" sz="1200" dirty="0"/>
              <a:t> Lifestyle</a:t>
            </a:r>
          </a:p>
        </p:txBody>
      </p:sp>
      <p:sp>
        <p:nvSpPr>
          <p:cNvPr id="69" name="Oval 29"/>
          <p:cNvSpPr>
            <a:spLocks noChangeArrowheads="1"/>
          </p:cNvSpPr>
          <p:nvPr/>
        </p:nvSpPr>
        <p:spPr bwMode="auto">
          <a:xfrm>
            <a:off x="827088" y="1212850"/>
            <a:ext cx="1081087" cy="6477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AU" sz="1200" dirty="0"/>
              <a:t>Your Values</a:t>
            </a:r>
          </a:p>
        </p:txBody>
      </p:sp>
      <p:sp>
        <p:nvSpPr>
          <p:cNvPr id="75" name="Title 1"/>
          <p:cNvSpPr txBox="1">
            <a:spLocks/>
          </p:cNvSpPr>
          <p:nvPr/>
        </p:nvSpPr>
        <p:spPr bwMode="auto">
          <a:xfrm>
            <a:off x="179512" y="188640"/>
            <a:ext cx="4320480" cy="504056"/>
          </a:xfrm>
          <a:prstGeom prst="rect">
            <a:avLst/>
          </a:prstGeom>
          <a:ln w="25400" cap="flat" cmpd="sng" algn="ctr">
            <a:noFill/>
            <a:prstDash val="solid"/>
            <a:miter lim="800000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0" hangingPunct="0">
              <a:defRPr/>
            </a:pPr>
            <a:r>
              <a:rPr lang="en-AU" sz="2400" kern="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Helping You to </a:t>
            </a:r>
            <a:r>
              <a:rPr lang="en-AU" sz="2400" i="1" kern="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Your</a:t>
            </a:r>
            <a:r>
              <a:rPr lang="en-AU" sz="2400" kern="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Success...</a:t>
            </a:r>
          </a:p>
        </p:txBody>
      </p:sp>
      <p:sp>
        <p:nvSpPr>
          <p:cNvPr id="13356" name="Line 8"/>
          <p:cNvSpPr>
            <a:spLocks noChangeShapeType="1"/>
          </p:cNvSpPr>
          <p:nvPr/>
        </p:nvSpPr>
        <p:spPr bwMode="auto">
          <a:xfrm>
            <a:off x="5580064" y="3141663"/>
            <a:ext cx="1329021" cy="180271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AU"/>
          </a:p>
        </p:txBody>
      </p:sp>
      <p:sp>
        <p:nvSpPr>
          <p:cNvPr id="81" name="Title 1"/>
          <p:cNvSpPr txBox="1">
            <a:spLocks/>
          </p:cNvSpPr>
          <p:nvPr/>
        </p:nvSpPr>
        <p:spPr bwMode="auto">
          <a:xfrm>
            <a:off x="3203848" y="3573016"/>
            <a:ext cx="1584176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lnSpcReduction="10000"/>
          </a:bodyPr>
          <a:lstStyle/>
          <a:p>
            <a:pPr algn="ctr" eaLnBrk="0" hangingPunct="0">
              <a:defRPr/>
            </a:pPr>
            <a:r>
              <a:rPr lang="en-AU" sz="1400" i="1" kern="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 Success through the 3 C’s:</a:t>
            </a:r>
          </a:p>
          <a:p>
            <a:pPr algn="ctr" eaLnBrk="0" hangingPunct="0">
              <a:buFont typeface="Arial" pitchFamily="34" charset="0"/>
              <a:buChar char="•"/>
              <a:defRPr/>
            </a:pPr>
            <a:r>
              <a:rPr lang="en-AU" sz="1400" i="1" kern="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Collaboration</a:t>
            </a:r>
          </a:p>
          <a:p>
            <a:pPr algn="ctr" eaLnBrk="0" hangingPunct="0">
              <a:buFont typeface="Arial" pitchFamily="34" charset="0"/>
              <a:buChar char="•"/>
              <a:defRPr/>
            </a:pPr>
            <a:r>
              <a:rPr lang="en-AU" sz="1400" i="1" kern="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Coordination</a:t>
            </a:r>
          </a:p>
          <a:p>
            <a:pPr algn="ctr" eaLnBrk="0" hangingPunct="0">
              <a:buFont typeface="Arial" pitchFamily="34" charset="0"/>
              <a:buChar char="•"/>
              <a:defRPr/>
            </a:pPr>
            <a:r>
              <a:rPr lang="en-AU" sz="1400" i="1" kern="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Communication</a:t>
            </a:r>
          </a:p>
          <a:p>
            <a:pPr eaLnBrk="0" hangingPunct="0">
              <a:defRPr/>
            </a:pPr>
            <a:endParaRPr lang="en-AU" sz="1400" i="1" kern="0" dirty="0">
              <a:solidFill>
                <a:schemeClr val="accent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3" name="Oval 18"/>
          <p:cNvSpPr>
            <a:spLocks noChangeArrowheads="1"/>
          </p:cNvSpPr>
          <p:nvPr/>
        </p:nvSpPr>
        <p:spPr bwMode="auto">
          <a:xfrm>
            <a:off x="8168346" y="3474797"/>
            <a:ext cx="936104" cy="811485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AU" sz="1000" dirty="0"/>
              <a:t>SMSF Admin/Auditor</a:t>
            </a:r>
          </a:p>
        </p:txBody>
      </p:sp>
      <p:cxnSp>
        <p:nvCxnSpPr>
          <p:cNvPr id="64" name="Straight Arrow Connector 63"/>
          <p:cNvCxnSpPr>
            <a:endCxn id="5147" idx="6"/>
          </p:cNvCxnSpPr>
          <p:nvPr/>
        </p:nvCxnSpPr>
        <p:spPr>
          <a:xfrm flipH="1" flipV="1">
            <a:off x="8403575" y="3282904"/>
            <a:ext cx="288776" cy="172492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8" name="Picture 77" descr="Spinifex Private Wealth - Logo (4.2.201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6296" y="5877272"/>
            <a:ext cx="1907704" cy="980728"/>
          </a:xfrm>
          <a:prstGeom prst="rect">
            <a:avLst/>
          </a:prstGeom>
        </p:spPr>
      </p:pic>
      <p:sp>
        <p:nvSpPr>
          <p:cNvPr id="66" name="Oval 18"/>
          <p:cNvSpPr>
            <a:spLocks noChangeArrowheads="1"/>
          </p:cNvSpPr>
          <p:nvPr/>
        </p:nvSpPr>
        <p:spPr bwMode="auto">
          <a:xfrm>
            <a:off x="8045023" y="4358105"/>
            <a:ext cx="997596" cy="121181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AU" sz="1000" dirty="0"/>
              <a:t>Buyers Agents / Property Consultants</a:t>
            </a:r>
          </a:p>
        </p:txBody>
      </p:sp>
      <p:cxnSp>
        <p:nvCxnSpPr>
          <p:cNvPr id="68" name="Straight Arrow Connector 67"/>
          <p:cNvCxnSpPr/>
          <p:nvPr/>
        </p:nvCxnSpPr>
        <p:spPr>
          <a:xfrm flipH="1" flipV="1">
            <a:off x="7751659" y="4610521"/>
            <a:ext cx="288776" cy="172492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H="1">
            <a:off x="7936303" y="1989138"/>
            <a:ext cx="232044" cy="365747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http://arbitrageprivateclients.com.au/wp-content/uploads/2016/07/Arbitrage-Full-REV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060007"/>
            <a:ext cx="1079500" cy="706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765" y="1246638"/>
            <a:ext cx="1451796" cy="2183152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16160&quot;&gt;&lt;version val=&quot;17973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0&quot;/&gt;&lt;/m_mruColor&gt;&lt;m_agendatheme&gt;&lt;m_aagendaitemprops&gt;&lt;elem&gt;&lt;m_bVisible val=&quot;1&quot;/&gt;&lt;m_font&gt;&lt;m_bBold val=&quot;1&quot;/&gt;&lt;/m_font&gt;&lt;m_colFont&gt;&lt;m_ppcolschidx val=&quot;2&quot;/&gt;&lt;/m_colFont&gt;&lt;m_fill&gt;&lt;m_bVisible val=&quot;0&quot;/&gt;&lt;/m_fill&gt;&lt;m_linestyle&gt;&lt;m_bVisible val=&quot;1&quot;/&gt;&lt;m_nWeight val=&quot;6&quot;/&gt;&lt;m_col&gt;&lt;m_ppcolschidx val=&quot;2&quot;/&gt;&lt;/m_col&gt;&lt;m_msolinedashstyle val=&quot;1&quot;/&gt;&lt;m_msoarrowheadstyleBegin val=&quot;1&quot;/&gt;&lt;m_msoarrowheadstyleEnd val=&quot;1&quot;/&gt;&lt;/m_linestyle&gt;&lt;/elem&gt;&lt;elem&gt;&lt;m_bVisible val=&quot;1&quot;/&gt;&lt;m_font&gt;&lt;m_bBold val=&quot;1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1&quot;/&gt;&lt;m_font&gt;&lt;m_bBold val=&quot;1&quot;/&gt;&lt;/m_font&gt;&lt;m_colFont&gt;&lt;m_ppcolschidx val=&quot;2&quot;/&gt;&lt;/m_colFont&gt;&lt;m_fill&gt;&lt;m_bVisible val=&quot;0&quot;/&gt;&lt;/m_fill&gt;&lt;m_linestyle&gt;&lt;m_bVisible val=&quot;1&quot;/&gt;&lt;m_nWeight val=&quot;6&quot;/&gt;&lt;m_col&gt;&lt;m_ppcolschidx val=&quot;2&quot;/&gt;&lt;/m_col&gt;&lt;m_msolinedashstyle val=&quot;1&quot;/&gt;&lt;m_msoarrowheadstyleBegin val=&quot;1&quot;/&gt;&lt;m_msoarrowheadstyleEnd val=&quot;1&quot;/&gt;&lt;/m_linestyle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0&quot;/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0&quot;/&gt;&lt;/elem&gt;&lt;/m_aagendaitemprops&gt;&lt;m_linestyleTopBottomLine&gt;&lt;m_bVisible val=&quot;0&quot;/&gt;&lt;/m_linestyleTopBottomLine&gt;&lt;/m_agendatheme&gt;&lt;m_mapectfillschemeMRU/&gt;&lt;m_eweekdayFirstOfWeek val=&quot;2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m_chDecimalSymbol17909&gt;.&lt;/m_chDecimalSymbol17909&gt;&lt;m_nGroupingDigits17909 val=&quot;3&quot;/&gt;&lt;m_chGroupingSymbol17909&gt;,&lt;/m_chGroupingSymbol17909&gt;&lt;/m_precDefault&gt;&lt;/CDefaultPrec&gt;&lt;/root&gt;"/>
  <p:tag name="THINKCELLUNDODONOTDELETE" val="620"/>
</p:tagLst>
</file>

<file path=ppt/theme/theme1.xml><?xml version="1.0" encoding="utf-8"?>
<a:theme xmlns:a="http://schemas.openxmlformats.org/drawingml/2006/main" name="1_Office Theme">
  <a:themeElements>
    <a:clrScheme name="1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CCCCFF"/>
        </a:solidFill>
        <a:ln w="12700">
          <a:solidFill>
            <a:schemeClr val="tx1"/>
          </a:solidFill>
          <a:round/>
          <a:headEnd/>
          <a:tailEnd/>
        </a:ln>
      </a:spPr>
      <a:bodyPr wrap="square" anchor="ctr">
        <a:spAutoFit/>
      </a:bodyPr>
      <a:lstStyle>
        <a:defPPr>
          <a:defRPr/>
        </a:defPPr>
      </a:lstStyle>
    </a:spDef>
  </a:objectDefaults>
  <a:extraClrSchemeLst>
    <a:extraClrScheme>
      <a:clrScheme name="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42279</TotalTime>
  <Words>92</Words>
  <Application>Microsoft Office PowerPoint</Application>
  <PresentationFormat>On-screen Show (4:3)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1_Office Theme</vt:lpstr>
      <vt:lpstr>PowerPoint Presentation</vt:lpstr>
    </vt:vector>
  </TitlesOfParts>
  <Company>Westpac Banking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Westpac Banking Corporation</dc:creator>
  <cp:keywords>Gabi Cseh</cp:keywords>
  <cp:lastModifiedBy>Dietmar Birkmann</cp:lastModifiedBy>
  <cp:revision>1310</cp:revision>
  <cp:lastPrinted>2016-11-14T22:16:06Z</cp:lastPrinted>
  <dcterms:created xsi:type="dcterms:W3CDTF">2010-04-30T02:51:02Z</dcterms:created>
  <dcterms:modified xsi:type="dcterms:W3CDTF">2016-12-09T06:21:10Z</dcterms:modified>
  <cp:contentStatus>DRAFT</cp:contentStatus>
</cp:coreProperties>
</file>