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69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92A393E-3465-464A-B0AE-97F120DEF091}" type="datetimeFigureOut">
              <a:rPr lang="en-US" smtClean="0"/>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43A2A-84B2-430F-BDC4-6795C4F68C9B}" type="slidenum">
              <a:rPr lang="en-US" smtClean="0"/>
              <a:t>‹#›</a:t>
            </a:fld>
            <a:endParaRPr lang="en-US"/>
          </a:p>
        </p:txBody>
      </p:sp>
    </p:spTree>
    <p:extLst>
      <p:ext uri="{BB962C8B-B14F-4D97-AF65-F5344CB8AC3E}">
        <p14:creationId xmlns:p14="http://schemas.microsoft.com/office/powerpoint/2010/main" val="3820210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2A393E-3465-464A-B0AE-97F120DEF091}" type="datetimeFigureOut">
              <a:rPr lang="en-US" smtClean="0"/>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43A2A-84B2-430F-BDC4-6795C4F68C9B}" type="slidenum">
              <a:rPr lang="en-US" smtClean="0"/>
              <a:t>‹#›</a:t>
            </a:fld>
            <a:endParaRPr lang="en-US"/>
          </a:p>
        </p:txBody>
      </p:sp>
    </p:spTree>
    <p:extLst>
      <p:ext uri="{BB962C8B-B14F-4D97-AF65-F5344CB8AC3E}">
        <p14:creationId xmlns:p14="http://schemas.microsoft.com/office/powerpoint/2010/main" val="970596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2A393E-3465-464A-B0AE-97F120DEF091}" type="datetimeFigureOut">
              <a:rPr lang="en-US" smtClean="0"/>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43A2A-84B2-430F-BDC4-6795C4F68C9B}" type="slidenum">
              <a:rPr lang="en-US" smtClean="0"/>
              <a:t>‹#›</a:t>
            </a:fld>
            <a:endParaRPr lang="en-US"/>
          </a:p>
        </p:txBody>
      </p:sp>
    </p:spTree>
    <p:extLst>
      <p:ext uri="{BB962C8B-B14F-4D97-AF65-F5344CB8AC3E}">
        <p14:creationId xmlns:p14="http://schemas.microsoft.com/office/powerpoint/2010/main" val="1851706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2A393E-3465-464A-B0AE-97F120DEF091}" type="datetimeFigureOut">
              <a:rPr lang="en-US" smtClean="0"/>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43A2A-84B2-430F-BDC4-6795C4F68C9B}" type="slidenum">
              <a:rPr lang="en-US" smtClean="0"/>
              <a:t>‹#›</a:t>
            </a:fld>
            <a:endParaRPr lang="en-US"/>
          </a:p>
        </p:txBody>
      </p:sp>
    </p:spTree>
    <p:extLst>
      <p:ext uri="{BB962C8B-B14F-4D97-AF65-F5344CB8AC3E}">
        <p14:creationId xmlns:p14="http://schemas.microsoft.com/office/powerpoint/2010/main" val="947084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2A393E-3465-464A-B0AE-97F120DEF091}" type="datetimeFigureOut">
              <a:rPr lang="en-US" smtClean="0"/>
              <a:t>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43A2A-84B2-430F-BDC4-6795C4F68C9B}" type="slidenum">
              <a:rPr lang="en-US" smtClean="0"/>
              <a:t>‹#›</a:t>
            </a:fld>
            <a:endParaRPr lang="en-US"/>
          </a:p>
        </p:txBody>
      </p:sp>
    </p:spTree>
    <p:extLst>
      <p:ext uri="{BB962C8B-B14F-4D97-AF65-F5344CB8AC3E}">
        <p14:creationId xmlns:p14="http://schemas.microsoft.com/office/powerpoint/2010/main" val="2662160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92A393E-3465-464A-B0AE-97F120DEF091}" type="datetimeFigureOut">
              <a:rPr lang="en-US" smtClean="0"/>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543A2A-84B2-430F-BDC4-6795C4F68C9B}" type="slidenum">
              <a:rPr lang="en-US" smtClean="0"/>
              <a:t>‹#›</a:t>
            </a:fld>
            <a:endParaRPr lang="en-US"/>
          </a:p>
        </p:txBody>
      </p:sp>
    </p:spTree>
    <p:extLst>
      <p:ext uri="{BB962C8B-B14F-4D97-AF65-F5344CB8AC3E}">
        <p14:creationId xmlns:p14="http://schemas.microsoft.com/office/powerpoint/2010/main" val="3900765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92A393E-3465-464A-B0AE-97F120DEF091}" type="datetimeFigureOut">
              <a:rPr lang="en-US" smtClean="0"/>
              <a:t>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543A2A-84B2-430F-BDC4-6795C4F68C9B}" type="slidenum">
              <a:rPr lang="en-US" smtClean="0"/>
              <a:t>‹#›</a:t>
            </a:fld>
            <a:endParaRPr lang="en-US"/>
          </a:p>
        </p:txBody>
      </p:sp>
    </p:spTree>
    <p:extLst>
      <p:ext uri="{BB962C8B-B14F-4D97-AF65-F5344CB8AC3E}">
        <p14:creationId xmlns:p14="http://schemas.microsoft.com/office/powerpoint/2010/main" val="3273426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92A393E-3465-464A-B0AE-97F120DEF091}" type="datetimeFigureOut">
              <a:rPr lang="en-US" smtClean="0"/>
              <a:t>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543A2A-84B2-430F-BDC4-6795C4F68C9B}" type="slidenum">
              <a:rPr lang="en-US" smtClean="0"/>
              <a:t>‹#›</a:t>
            </a:fld>
            <a:endParaRPr lang="en-US"/>
          </a:p>
        </p:txBody>
      </p:sp>
    </p:spTree>
    <p:extLst>
      <p:ext uri="{BB962C8B-B14F-4D97-AF65-F5344CB8AC3E}">
        <p14:creationId xmlns:p14="http://schemas.microsoft.com/office/powerpoint/2010/main" val="807410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2A393E-3465-464A-B0AE-97F120DEF091}" type="datetimeFigureOut">
              <a:rPr lang="en-US" smtClean="0"/>
              <a:t>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543A2A-84B2-430F-BDC4-6795C4F68C9B}" type="slidenum">
              <a:rPr lang="en-US" smtClean="0"/>
              <a:t>‹#›</a:t>
            </a:fld>
            <a:endParaRPr lang="en-US"/>
          </a:p>
        </p:txBody>
      </p:sp>
    </p:spTree>
    <p:extLst>
      <p:ext uri="{BB962C8B-B14F-4D97-AF65-F5344CB8AC3E}">
        <p14:creationId xmlns:p14="http://schemas.microsoft.com/office/powerpoint/2010/main" val="1941552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2A393E-3465-464A-B0AE-97F120DEF091}" type="datetimeFigureOut">
              <a:rPr lang="en-US" smtClean="0"/>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543A2A-84B2-430F-BDC4-6795C4F68C9B}" type="slidenum">
              <a:rPr lang="en-US" smtClean="0"/>
              <a:t>‹#›</a:t>
            </a:fld>
            <a:endParaRPr lang="en-US"/>
          </a:p>
        </p:txBody>
      </p:sp>
    </p:spTree>
    <p:extLst>
      <p:ext uri="{BB962C8B-B14F-4D97-AF65-F5344CB8AC3E}">
        <p14:creationId xmlns:p14="http://schemas.microsoft.com/office/powerpoint/2010/main" val="3581686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92A393E-3465-464A-B0AE-97F120DEF091}" type="datetimeFigureOut">
              <a:rPr lang="en-US" smtClean="0"/>
              <a:t>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543A2A-84B2-430F-BDC4-6795C4F68C9B}" type="slidenum">
              <a:rPr lang="en-US" smtClean="0"/>
              <a:t>‹#›</a:t>
            </a:fld>
            <a:endParaRPr lang="en-US"/>
          </a:p>
        </p:txBody>
      </p:sp>
    </p:spTree>
    <p:extLst>
      <p:ext uri="{BB962C8B-B14F-4D97-AF65-F5344CB8AC3E}">
        <p14:creationId xmlns:p14="http://schemas.microsoft.com/office/powerpoint/2010/main" val="3232377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2A393E-3465-464A-B0AE-97F120DEF091}" type="datetimeFigureOut">
              <a:rPr lang="en-US" smtClean="0"/>
              <a:t>2/7/2017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543A2A-84B2-430F-BDC4-6795C4F68C9B}" type="slidenum">
              <a:rPr lang="en-US" smtClean="0"/>
              <a:t>‹#›</a:t>
            </a:fld>
            <a:endParaRPr lang="en-US"/>
          </a:p>
        </p:txBody>
      </p:sp>
    </p:spTree>
    <p:extLst>
      <p:ext uri="{BB962C8B-B14F-4D97-AF65-F5344CB8AC3E}">
        <p14:creationId xmlns:p14="http://schemas.microsoft.com/office/powerpoint/2010/main" val="190882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eg"/><Relationship Id="rId10" Type="http://schemas.openxmlformats.org/officeDocument/2006/relationships/image" Target="../media/image9.jpg"/><Relationship Id="rId4" Type="http://schemas.openxmlformats.org/officeDocument/2006/relationships/image" Target="../media/image3.jpeg"/><Relationship Id="rId9"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err="1"/>
              <a:t>GNGConnect</a:t>
            </a:r>
            <a:r>
              <a:rPr lang="en-AU" dirty="0"/>
              <a:t> Conceptual Layout</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51004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Home Page</a:t>
            </a:r>
            <a:endParaRPr lang="en-US" dirty="0"/>
          </a:p>
        </p:txBody>
      </p:sp>
      <p:sp>
        <p:nvSpPr>
          <p:cNvPr id="3" name="Content Placeholder 2"/>
          <p:cNvSpPr>
            <a:spLocks noGrp="1"/>
          </p:cNvSpPr>
          <p:nvPr>
            <p:ph idx="1"/>
          </p:nvPr>
        </p:nvSpPr>
        <p:spPr>
          <a:xfrm>
            <a:off x="2036617" y="2313709"/>
            <a:ext cx="7862455" cy="3710854"/>
          </a:xfrm>
        </p:spPr>
        <p:txBody>
          <a:bodyPr/>
          <a:lstStyle/>
          <a:p>
            <a:r>
              <a:rPr lang="en-AU" dirty="0"/>
              <a:t>Text about Company</a:t>
            </a:r>
          </a:p>
          <a:p>
            <a:r>
              <a:rPr lang="en-AU" dirty="0"/>
              <a:t>Contractor Sign in</a:t>
            </a:r>
          </a:p>
          <a:p>
            <a:r>
              <a:rPr lang="en-AU" dirty="0"/>
              <a:t>Employer Sign in</a:t>
            </a:r>
          </a:p>
          <a:p>
            <a:r>
              <a:rPr lang="en-AU" dirty="0"/>
              <a:t>Testimonials </a:t>
            </a:r>
          </a:p>
          <a:p>
            <a:r>
              <a:rPr lang="en-AU" dirty="0"/>
              <a:t>Rotating images/Facts about Temporary workforce</a:t>
            </a:r>
          </a:p>
        </p:txBody>
      </p:sp>
    </p:spTree>
    <p:extLst>
      <p:ext uri="{BB962C8B-B14F-4D97-AF65-F5344CB8AC3E}">
        <p14:creationId xmlns:p14="http://schemas.microsoft.com/office/powerpoint/2010/main" val="1017804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Contractor Sign in / Profile Page</a:t>
            </a:r>
            <a:endParaRPr lang="en-US" dirty="0"/>
          </a:p>
        </p:txBody>
      </p:sp>
      <p:sp>
        <p:nvSpPr>
          <p:cNvPr id="3" name="Content Placeholder 2"/>
          <p:cNvSpPr>
            <a:spLocks noGrp="1"/>
          </p:cNvSpPr>
          <p:nvPr>
            <p:ph idx="1"/>
          </p:nvPr>
        </p:nvSpPr>
        <p:spPr/>
        <p:txBody>
          <a:bodyPr>
            <a:normAutofit fontScale="92500" lnSpcReduction="10000"/>
          </a:bodyPr>
          <a:lstStyle/>
          <a:p>
            <a:r>
              <a:rPr lang="en-AU" dirty="0"/>
              <a:t>Name</a:t>
            </a:r>
          </a:p>
          <a:p>
            <a:r>
              <a:rPr lang="en-AU" dirty="0"/>
              <a:t>Job Title – selected from list that can be added to, but starting with (Geologist, Geophysicist, </a:t>
            </a:r>
            <a:r>
              <a:rPr lang="en-AU" dirty="0" err="1"/>
              <a:t>Petrophysicist</a:t>
            </a:r>
            <a:r>
              <a:rPr lang="en-AU" dirty="0"/>
              <a:t>, Petroleum Engineer)</a:t>
            </a:r>
          </a:p>
          <a:p>
            <a:r>
              <a:rPr lang="en-AU" dirty="0"/>
              <a:t>Years Experience</a:t>
            </a:r>
          </a:p>
          <a:p>
            <a:r>
              <a:rPr lang="en-AU" dirty="0"/>
              <a:t>Key skill areas – select from list, or add a skill. When a contractor adds a skill it should be added to the list of skills for others to choose from. There is a maximum number of skills (this should be editable by admin, but lets start with 8) Skills list start with (Seismic Interpretation, Reservoir Modelling, Regional Studies, Well Interpretation, Depositional Modelling, Basin Modelling, AVO Analysis, Seismic Inversion, </a:t>
            </a:r>
          </a:p>
          <a:p>
            <a:r>
              <a:rPr lang="en-AU" dirty="0"/>
              <a:t>Optional Image replaced by male of female silhouette</a:t>
            </a:r>
            <a:endParaRPr lang="en-US" dirty="0"/>
          </a:p>
          <a:p>
            <a:endParaRPr lang="en-US" dirty="0"/>
          </a:p>
        </p:txBody>
      </p:sp>
    </p:spTree>
    <p:extLst>
      <p:ext uri="{BB962C8B-B14F-4D97-AF65-F5344CB8AC3E}">
        <p14:creationId xmlns:p14="http://schemas.microsoft.com/office/powerpoint/2010/main" val="2104584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525" y="48775"/>
            <a:ext cx="10515600" cy="1325563"/>
          </a:xfrm>
        </p:spPr>
        <p:txBody>
          <a:bodyPr/>
          <a:lstStyle/>
          <a:p>
            <a:r>
              <a:rPr lang="en-AU" dirty="0"/>
              <a:t>Employer Search Page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23710649"/>
              </p:ext>
            </p:extLst>
          </p:nvPr>
        </p:nvGraphicFramePr>
        <p:xfrm>
          <a:off x="838199" y="1261481"/>
          <a:ext cx="3719944" cy="4682400"/>
        </p:xfrm>
        <a:graphic>
          <a:graphicData uri="http://schemas.openxmlformats.org/drawingml/2006/table">
            <a:tbl>
              <a:tblPr firstRow="1" bandRow="1">
                <a:tableStyleId>{5C22544A-7EE6-4342-B048-85BDC9FD1C3A}</a:tableStyleId>
              </a:tblPr>
              <a:tblGrid>
                <a:gridCol w="1859972">
                  <a:extLst>
                    <a:ext uri="{9D8B030D-6E8A-4147-A177-3AD203B41FA5}">
                      <a16:colId xmlns:a16="http://schemas.microsoft.com/office/drawing/2014/main" val="672235199"/>
                    </a:ext>
                  </a:extLst>
                </a:gridCol>
                <a:gridCol w="1859972">
                  <a:extLst>
                    <a:ext uri="{9D8B030D-6E8A-4147-A177-3AD203B41FA5}">
                      <a16:colId xmlns:a16="http://schemas.microsoft.com/office/drawing/2014/main" val="2204270738"/>
                    </a:ext>
                  </a:extLst>
                </a:gridCol>
              </a:tblGrid>
              <a:tr h="585300">
                <a:tc gridSpan="2">
                  <a:txBody>
                    <a:bodyPr/>
                    <a:lstStyle/>
                    <a:p>
                      <a:r>
                        <a:rPr lang="en-AU" dirty="0"/>
                        <a:t>Search for a Contractor</a:t>
                      </a:r>
                      <a:endParaRPr lang="en-US" dirty="0"/>
                    </a:p>
                  </a:txBody>
                  <a:tcPr/>
                </a:tc>
                <a:tc hMerge="1">
                  <a:txBody>
                    <a:bodyPr/>
                    <a:lstStyle/>
                    <a:p>
                      <a:endParaRPr lang="en-US" dirty="0"/>
                    </a:p>
                  </a:txBody>
                  <a:tcPr/>
                </a:tc>
                <a:extLst>
                  <a:ext uri="{0D108BD9-81ED-4DB2-BD59-A6C34878D82A}">
                    <a16:rowId xmlns:a16="http://schemas.microsoft.com/office/drawing/2014/main" val="1911153570"/>
                  </a:ext>
                </a:extLst>
              </a:tr>
              <a:tr h="585300">
                <a:tc>
                  <a:txBody>
                    <a:bodyPr/>
                    <a:lstStyle/>
                    <a:p>
                      <a:r>
                        <a:rPr lang="en-AU" dirty="0"/>
                        <a:t>Contractor Type</a:t>
                      </a:r>
                      <a:endParaRPr lang="en-US" dirty="0"/>
                    </a:p>
                  </a:txBody>
                  <a:tcPr/>
                </a:tc>
                <a:tc>
                  <a:txBody>
                    <a:bodyPr/>
                    <a:lstStyle/>
                    <a:p>
                      <a:pPr algn="ctr"/>
                      <a:endParaRPr lang="en-US" dirty="0"/>
                    </a:p>
                  </a:txBody>
                  <a:tcPr anchor="ctr"/>
                </a:tc>
                <a:extLst>
                  <a:ext uri="{0D108BD9-81ED-4DB2-BD59-A6C34878D82A}">
                    <a16:rowId xmlns:a16="http://schemas.microsoft.com/office/drawing/2014/main" val="4112715738"/>
                  </a:ext>
                </a:extLst>
              </a:tr>
              <a:tr h="585300">
                <a:tc>
                  <a:txBody>
                    <a:bodyPr/>
                    <a:lstStyle/>
                    <a:p>
                      <a:r>
                        <a:rPr lang="en-AU" dirty="0"/>
                        <a:t>Country</a:t>
                      </a:r>
                      <a:endParaRPr lang="en-US" dirty="0"/>
                    </a:p>
                  </a:txBody>
                  <a:tcPr/>
                </a:tc>
                <a:tc>
                  <a:txBody>
                    <a:bodyPr/>
                    <a:lstStyle/>
                    <a:p>
                      <a:endParaRPr lang="en-US"/>
                    </a:p>
                  </a:txBody>
                  <a:tcPr/>
                </a:tc>
                <a:extLst>
                  <a:ext uri="{0D108BD9-81ED-4DB2-BD59-A6C34878D82A}">
                    <a16:rowId xmlns:a16="http://schemas.microsoft.com/office/drawing/2014/main" val="1085082783"/>
                  </a:ext>
                </a:extLst>
              </a:tr>
              <a:tr h="585300">
                <a:tc>
                  <a:txBody>
                    <a:bodyPr/>
                    <a:lstStyle/>
                    <a:p>
                      <a:r>
                        <a:rPr lang="en-AU" dirty="0"/>
                        <a:t>Key Skill 1</a:t>
                      </a:r>
                      <a:endParaRPr lang="en-US" dirty="0"/>
                    </a:p>
                  </a:txBody>
                  <a:tcPr/>
                </a:tc>
                <a:tc>
                  <a:txBody>
                    <a:bodyPr/>
                    <a:lstStyle/>
                    <a:p>
                      <a:endParaRPr lang="en-US"/>
                    </a:p>
                  </a:txBody>
                  <a:tcPr/>
                </a:tc>
                <a:extLst>
                  <a:ext uri="{0D108BD9-81ED-4DB2-BD59-A6C34878D82A}">
                    <a16:rowId xmlns:a16="http://schemas.microsoft.com/office/drawing/2014/main" val="239043335"/>
                  </a:ext>
                </a:extLst>
              </a:tr>
              <a:tr h="585300">
                <a:tc>
                  <a:txBody>
                    <a:bodyPr/>
                    <a:lstStyle/>
                    <a:p>
                      <a:r>
                        <a:rPr lang="en-AU" dirty="0"/>
                        <a:t>Key Skill 2</a:t>
                      </a:r>
                      <a:endParaRPr lang="en-US" dirty="0"/>
                    </a:p>
                  </a:txBody>
                  <a:tcPr/>
                </a:tc>
                <a:tc>
                  <a:txBody>
                    <a:bodyPr/>
                    <a:lstStyle/>
                    <a:p>
                      <a:endParaRPr lang="en-US" dirty="0"/>
                    </a:p>
                  </a:txBody>
                  <a:tcPr/>
                </a:tc>
                <a:extLst>
                  <a:ext uri="{0D108BD9-81ED-4DB2-BD59-A6C34878D82A}">
                    <a16:rowId xmlns:a16="http://schemas.microsoft.com/office/drawing/2014/main" val="1461046010"/>
                  </a:ext>
                </a:extLst>
              </a:tr>
              <a:tr h="585300">
                <a:tc>
                  <a:txBody>
                    <a:bodyPr/>
                    <a:lstStyle/>
                    <a:p>
                      <a:r>
                        <a:rPr lang="en-AU" dirty="0"/>
                        <a:t>Key Skill 3</a:t>
                      </a:r>
                      <a:endParaRPr lang="en-US" dirty="0"/>
                    </a:p>
                  </a:txBody>
                  <a:tcPr/>
                </a:tc>
                <a:tc>
                  <a:txBody>
                    <a:bodyPr/>
                    <a:lstStyle/>
                    <a:p>
                      <a:endParaRPr lang="en-US"/>
                    </a:p>
                  </a:txBody>
                  <a:tcPr/>
                </a:tc>
                <a:extLst>
                  <a:ext uri="{0D108BD9-81ED-4DB2-BD59-A6C34878D82A}">
                    <a16:rowId xmlns:a16="http://schemas.microsoft.com/office/drawing/2014/main" val="3317443405"/>
                  </a:ext>
                </a:extLst>
              </a:tr>
              <a:tr h="585300">
                <a:tc>
                  <a:txBody>
                    <a:bodyPr/>
                    <a:lstStyle/>
                    <a:p>
                      <a:r>
                        <a:rPr lang="en-AU" dirty="0"/>
                        <a:t>Years Experience</a:t>
                      </a:r>
                      <a:endParaRPr lang="en-US" dirty="0"/>
                    </a:p>
                  </a:txBody>
                  <a:tcPr/>
                </a:tc>
                <a:tc>
                  <a:txBody>
                    <a:bodyPr/>
                    <a:lstStyle/>
                    <a:p>
                      <a:endParaRPr lang="en-US"/>
                    </a:p>
                  </a:txBody>
                  <a:tcPr/>
                </a:tc>
                <a:extLst>
                  <a:ext uri="{0D108BD9-81ED-4DB2-BD59-A6C34878D82A}">
                    <a16:rowId xmlns:a16="http://schemas.microsoft.com/office/drawing/2014/main" val="462479984"/>
                  </a:ext>
                </a:extLst>
              </a:tr>
              <a:tr h="585300">
                <a:tc>
                  <a:txBody>
                    <a:bodyPr/>
                    <a:lstStyle/>
                    <a:p>
                      <a:r>
                        <a:rPr lang="en-AU" dirty="0"/>
                        <a:t>Cost</a:t>
                      </a:r>
                      <a:endParaRPr lang="en-US" dirty="0"/>
                    </a:p>
                  </a:txBody>
                  <a:tcPr/>
                </a:tc>
                <a:tc>
                  <a:txBody>
                    <a:bodyPr/>
                    <a:lstStyle/>
                    <a:p>
                      <a:endParaRPr lang="en-US" dirty="0"/>
                    </a:p>
                  </a:txBody>
                  <a:tcPr/>
                </a:tc>
                <a:extLst>
                  <a:ext uri="{0D108BD9-81ED-4DB2-BD59-A6C34878D82A}">
                    <a16:rowId xmlns:a16="http://schemas.microsoft.com/office/drawing/2014/main" val="1064122185"/>
                  </a:ext>
                </a:extLst>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7067" y="2575052"/>
            <a:ext cx="1603169" cy="1603169"/>
          </a:xfrm>
          <a:prstGeom prst="roundRect">
            <a:avLst>
              <a:gd name="adj" fmla="val 11111"/>
            </a:avLst>
          </a:prstGeom>
          <a:ln w="190500" cap="rnd">
            <a:solidFill>
              <a:schemeClr val="accent4"/>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6" name="Isosceles Triangle 5"/>
          <p:cNvSpPr/>
          <p:nvPr/>
        </p:nvSpPr>
        <p:spPr>
          <a:xfrm rot="10800000">
            <a:off x="4295940" y="2086519"/>
            <a:ext cx="182880" cy="1828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5857" y="1690687"/>
            <a:ext cx="1600200" cy="16002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40236" y="650819"/>
            <a:ext cx="1599874" cy="16002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27779" y="3855913"/>
            <a:ext cx="1600200" cy="16002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75025" y="4772887"/>
            <a:ext cx="1600200" cy="16002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1" name="Picture 10"/>
          <p:cNvPicPr>
            <a:picLocks noChangeAspect="1"/>
          </p:cNvPicPr>
          <p:nvPr/>
        </p:nvPicPr>
        <p:blipFill rotWithShape="1">
          <a:blip r:embed="rId7">
            <a:extLst>
              <a:ext uri="{28A0092B-C50C-407E-A947-70E740481C1C}">
                <a14:useLocalDpi xmlns:a14="http://schemas.microsoft.com/office/drawing/2010/main" val="0"/>
              </a:ext>
            </a:extLst>
          </a:blip>
          <a:srcRect l="7425" r="12617"/>
          <a:stretch/>
        </p:blipFill>
        <p:spPr>
          <a:xfrm>
            <a:off x="10401349" y="2649684"/>
            <a:ext cx="1601185" cy="16002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2" name="Picture 11"/>
          <p:cNvPicPr>
            <a:picLocks noChangeAspect="1"/>
          </p:cNvPicPr>
          <p:nvPr/>
        </p:nvPicPr>
        <p:blipFill rotWithShape="1">
          <a:blip r:embed="rId8">
            <a:extLst>
              <a:ext uri="{28A0092B-C50C-407E-A947-70E740481C1C}">
                <a14:useLocalDpi xmlns:a14="http://schemas.microsoft.com/office/drawing/2010/main" val="0"/>
              </a:ext>
            </a:extLst>
          </a:blip>
          <a:srcRect r="20625"/>
          <a:stretch/>
        </p:blipFill>
        <p:spPr>
          <a:xfrm>
            <a:off x="7795063" y="365125"/>
            <a:ext cx="1589491" cy="16002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3" name="Picture 12"/>
          <p:cNvPicPr>
            <a:picLocks noChangeAspect="1"/>
          </p:cNvPicPr>
          <p:nvPr/>
        </p:nvPicPr>
        <p:blipFill rotWithShape="1">
          <a:blip r:embed="rId9">
            <a:extLst>
              <a:ext uri="{28A0092B-C50C-407E-A947-70E740481C1C}">
                <a14:useLocalDpi xmlns:a14="http://schemas.microsoft.com/office/drawing/2010/main" val="0"/>
              </a:ext>
            </a:extLst>
          </a:blip>
          <a:srcRect l="20345"/>
          <a:stretch/>
        </p:blipFill>
        <p:spPr>
          <a:xfrm>
            <a:off x="8284028" y="5174178"/>
            <a:ext cx="1593273" cy="16002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4" name="Isosceles Triangle 13"/>
          <p:cNvSpPr/>
          <p:nvPr/>
        </p:nvSpPr>
        <p:spPr>
          <a:xfrm rot="10800000">
            <a:off x="4271795" y="2651524"/>
            <a:ext cx="182880" cy="1828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rot="10800000">
            <a:off x="4279709" y="3216529"/>
            <a:ext cx="182880" cy="1828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rot="10800000">
            <a:off x="4268604" y="3832320"/>
            <a:ext cx="182880" cy="1828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rot="10800000">
            <a:off x="4268603" y="4356671"/>
            <a:ext cx="182880" cy="1828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rot="10800000">
            <a:off x="4270207" y="5013116"/>
            <a:ext cx="182880" cy="1828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083610" y="1966965"/>
            <a:ext cx="1167627" cy="400110"/>
          </a:xfrm>
          <a:prstGeom prst="rect">
            <a:avLst/>
          </a:prstGeom>
          <a:noFill/>
        </p:spPr>
        <p:txBody>
          <a:bodyPr wrap="none" rtlCol="0">
            <a:spAutoFit/>
          </a:bodyPr>
          <a:lstStyle/>
          <a:p>
            <a:r>
              <a:rPr lang="en-AU" sz="2000" dirty="0"/>
              <a:t>Geologist</a:t>
            </a:r>
            <a:endParaRPr lang="en-US" sz="2000" dirty="0"/>
          </a:p>
        </p:txBody>
      </p:sp>
      <p:sp>
        <p:nvSpPr>
          <p:cNvPr id="20" name="TextBox 19"/>
          <p:cNvSpPr txBox="1"/>
          <p:nvPr/>
        </p:nvSpPr>
        <p:spPr>
          <a:xfrm>
            <a:off x="3115893" y="2537134"/>
            <a:ext cx="1103059" cy="400110"/>
          </a:xfrm>
          <a:prstGeom prst="rect">
            <a:avLst/>
          </a:prstGeom>
          <a:noFill/>
        </p:spPr>
        <p:txBody>
          <a:bodyPr wrap="none" rtlCol="0">
            <a:spAutoFit/>
          </a:bodyPr>
          <a:lstStyle/>
          <a:p>
            <a:r>
              <a:rPr lang="en-AU" sz="2000" dirty="0"/>
              <a:t>Australia</a:t>
            </a:r>
            <a:endParaRPr lang="en-US" sz="2000" dirty="0"/>
          </a:p>
        </p:txBody>
      </p:sp>
      <p:pic>
        <p:nvPicPr>
          <p:cNvPr id="21" name="Picture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55672" y="1663411"/>
            <a:ext cx="1600200" cy="16002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22" name="Content Placeholder 2"/>
          <p:cNvSpPr txBox="1">
            <a:spLocks/>
          </p:cNvSpPr>
          <p:nvPr/>
        </p:nvSpPr>
        <p:spPr>
          <a:xfrm>
            <a:off x="4558143" y="5510278"/>
            <a:ext cx="3620829" cy="1427835"/>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Play animation for concept</a:t>
            </a:r>
          </a:p>
          <a:p>
            <a:r>
              <a:rPr lang="en-AU" dirty="0"/>
              <a:t>Images should move an shuffle around and fly in and out with each filter</a:t>
            </a:r>
          </a:p>
          <a:p>
            <a:r>
              <a:rPr lang="en-AU" dirty="0"/>
              <a:t>Click on image to go to profile but make sure there is a return to search results button</a:t>
            </a:r>
            <a:endParaRPr lang="en-US" dirty="0"/>
          </a:p>
        </p:txBody>
      </p:sp>
      <p:sp>
        <p:nvSpPr>
          <p:cNvPr id="23" name="TextBox 22"/>
          <p:cNvSpPr txBox="1"/>
          <p:nvPr/>
        </p:nvSpPr>
        <p:spPr>
          <a:xfrm>
            <a:off x="2780122" y="3140605"/>
            <a:ext cx="1579920" cy="276999"/>
          </a:xfrm>
          <a:prstGeom prst="rect">
            <a:avLst/>
          </a:prstGeom>
          <a:noFill/>
        </p:spPr>
        <p:txBody>
          <a:bodyPr wrap="none" rtlCol="0">
            <a:spAutoFit/>
          </a:bodyPr>
          <a:lstStyle/>
          <a:p>
            <a:r>
              <a:rPr lang="en-AU" sz="1200" dirty="0"/>
              <a:t>Sequence Stratigraphy</a:t>
            </a:r>
            <a:endParaRPr lang="en-US" sz="1200" dirty="0"/>
          </a:p>
        </p:txBody>
      </p:sp>
      <p:sp>
        <p:nvSpPr>
          <p:cNvPr id="24" name="TextBox 23"/>
          <p:cNvSpPr txBox="1"/>
          <p:nvPr/>
        </p:nvSpPr>
        <p:spPr>
          <a:xfrm>
            <a:off x="2800560" y="3710774"/>
            <a:ext cx="1502206" cy="369332"/>
          </a:xfrm>
          <a:prstGeom prst="rect">
            <a:avLst/>
          </a:prstGeom>
          <a:noFill/>
        </p:spPr>
        <p:txBody>
          <a:bodyPr wrap="none" rtlCol="0">
            <a:spAutoFit/>
          </a:bodyPr>
          <a:lstStyle/>
          <a:p>
            <a:r>
              <a:rPr lang="en-AU" dirty="0"/>
              <a:t>New Ventures</a:t>
            </a:r>
            <a:endParaRPr lang="en-US" dirty="0"/>
          </a:p>
        </p:txBody>
      </p:sp>
      <p:sp>
        <p:nvSpPr>
          <p:cNvPr id="25" name="TextBox 24"/>
          <p:cNvSpPr txBox="1"/>
          <p:nvPr/>
        </p:nvSpPr>
        <p:spPr>
          <a:xfrm>
            <a:off x="3024428" y="4917337"/>
            <a:ext cx="1046312" cy="369332"/>
          </a:xfrm>
          <a:prstGeom prst="rect">
            <a:avLst/>
          </a:prstGeom>
          <a:noFill/>
        </p:spPr>
        <p:txBody>
          <a:bodyPr wrap="none" rtlCol="0">
            <a:spAutoFit/>
          </a:bodyPr>
          <a:lstStyle/>
          <a:p>
            <a:r>
              <a:rPr lang="en-AU" dirty="0"/>
              <a:t>15-20 </a:t>
            </a:r>
            <a:r>
              <a:rPr lang="en-AU" dirty="0" err="1"/>
              <a:t>yrs</a:t>
            </a:r>
            <a:endParaRPr lang="en-US" dirty="0"/>
          </a:p>
        </p:txBody>
      </p:sp>
      <p:sp>
        <p:nvSpPr>
          <p:cNvPr id="26" name="Rectangle: Rounded Corners 25"/>
          <p:cNvSpPr/>
          <p:nvPr/>
        </p:nvSpPr>
        <p:spPr>
          <a:xfrm>
            <a:off x="10084245" y="170300"/>
            <a:ext cx="1990980" cy="3129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b="1" dirty="0"/>
              <a:t>Switch to List View</a:t>
            </a:r>
            <a:endParaRPr lang="en-US" sz="1600" b="1" dirty="0"/>
          </a:p>
        </p:txBody>
      </p:sp>
      <p:sp>
        <p:nvSpPr>
          <p:cNvPr id="28" name="Isosceles Triangle 27"/>
          <p:cNvSpPr/>
          <p:nvPr/>
        </p:nvSpPr>
        <p:spPr>
          <a:xfrm rot="10800000">
            <a:off x="4273319" y="5576064"/>
            <a:ext cx="182880" cy="1828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244456" y="5425657"/>
            <a:ext cx="418704" cy="369332"/>
          </a:xfrm>
          <a:prstGeom prst="rect">
            <a:avLst/>
          </a:prstGeom>
          <a:noFill/>
        </p:spPr>
        <p:txBody>
          <a:bodyPr wrap="none" rtlCol="0">
            <a:spAutoFit/>
          </a:bodyPr>
          <a:lstStyle/>
          <a:p>
            <a:r>
              <a:rPr lang="en-AU" dirty="0"/>
              <a:t>$$</a:t>
            </a:r>
            <a:endParaRPr lang="en-US" dirty="0"/>
          </a:p>
        </p:txBody>
      </p:sp>
      <p:sp>
        <p:nvSpPr>
          <p:cNvPr id="30" name="TextBox 29"/>
          <p:cNvSpPr txBox="1"/>
          <p:nvPr/>
        </p:nvSpPr>
        <p:spPr>
          <a:xfrm>
            <a:off x="759525" y="6026376"/>
            <a:ext cx="3981398" cy="646331"/>
          </a:xfrm>
          <a:prstGeom prst="rect">
            <a:avLst/>
          </a:prstGeom>
          <a:noFill/>
        </p:spPr>
        <p:txBody>
          <a:bodyPr wrap="square" rtlCol="0">
            <a:spAutoFit/>
          </a:bodyPr>
          <a:lstStyle/>
          <a:p>
            <a:r>
              <a:rPr lang="en-AU" dirty="0"/>
              <a:t>Example only. Many other criteria likely to be added</a:t>
            </a:r>
            <a:endParaRPr lang="en-US" dirty="0"/>
          </a:p>
        </p:txBody>
      </p:sp>
    </p:spTree>
    <p:extLst>
      <p:ext uri="{BB962C8B-B14F-4D97-AF65-F5344CB8AC3E}">
        <p14:creationId xmlns:p14="http://schemas.microsoft.com/office/powerpoint/2010/main" val="1680174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750"/>
                                        <p:tgtEl>
                                          <p:spTgt spid="19"/>
                                        </p:tgtEl>
                                      </p:cBhvr>
                                    </p:animEffect>
                                  </p:childTnLst>
                                </p:cTn>
                              </p:par>
                              <p:par>
                                <p:cTn id="8" presetID="2" presetClass="exit" presetSubtype="4" fill="hold" nodeType="withEffect">
                                  <p:stCondLst>
                                    <p:cond delay="500"/>
                                  </p:stCondLst>
                                  <p:childTnLst>
                                    <p:anim calcmode="lin" valueType="num">
                                      <p:cBhvr additive="base">
                                        <p:cTn id="9" dur="500"/>
                                        <p:tgtEl>
                                          <p:spTgt spid="7"/>
                                        </p:tgtEl>
                                        <p:attrNameLst>
                                          <p:attrName>ppt_x</p:attrName>
                                        </p:attrNameLst>
                                      </p:cBhvr>
                                      <p:tavLst>
                                        <p:tav tm="0">
                                          <p:val>
                                            <p:strVal val="ppt_x"/>
                                          </p:val>
                                        </p:tav>
                                        <p:tav tm="100000">
                                          <p:val>
                                            <p:strVal val="ppt_x"/>
                                          </p:val>
                                        </p:tav>
                                      </p:tavLst>
                                    </p:anim>
                                    <p:anim calcmode="lin" valueType="num">
                                      <p:cBhvr additive="base">
                                        <p:cTn id="10" dur="500"/>
                                        <p:tgtEl>
                                          <p:spTgt spid="7"/>
                                        </p:tgtEl>
                                        <p:attrNameLst>
                                          <p:attrName>ppt_y</p:attrName>
                                        </p:attrNameLst>
                                      </p:cBhvr>
                                      <p:tavLst>
                                        <p:tav tm="0">
                                          <p:val>
                                            <p:strVal val="ppt_y"/>
                                          </p:val>
                                        </p:tav>
                                        <p:tav tm="100000">
                                          <p:val>
                                            <p:strVal val="1+ppt_h/2"/>
                                          </p:val>
                                        </p:tav>
                                      </p:tavLst>
                                    </p:anim>
                                    <p:set>
                                      <p:cBhvr>
                                        <p:cTn id="11" dur="1" fill="hold">
                                          <p:stCondLst>
                                            <p:cond delay="499"/>
                                          </p:stCondLst>
                                        </p:cTn>
                                        <p:tgtEl>
                                          <p:spTgt spid="7"/>
                                        </p:tgtEl>
                                        <p:attrNameLst>
                                          <p:attrName>style.visibility</p:attrName>
                                        </p:attrNameLst>
                                      </p:cBhvr>
                                      <p:to>
                                        <p:strVal val="hidden"/>
                                      </p:to>
                                    </p:set>
                                  </p:childTnLst>
                                </p:cTn>
                              </p:par>
                            </p:childTnLst>
                          </p:cTn>
                        </p:par>
                        <p:par>
                          <p:cTn id="12" fill="hold">
                            <p:stCondLst>
                              <p:cond delay="1000"/>
                            </p:stCondLst>
                            <p:childTnLst>
                              <p:par>
                                <p:cTn id="13" presetID="22" presetClass="entr" presetSubtype="1" fill="hold" grpId="0" nodeType="afterEffect">
                                  <p:stCondLst>
                                    <p:cond delay="50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750"/>
                                        <p:tgtEl>
                                          <p:spTgt spid="20"/>
                                        </p:tgtEl>
                                      </p:cBhvr>
                                    </p:animEffect>
                                  </p:childTnLst>
                                </p:cTn>
                              </p:par>
                            </p:childTnLst>
                          </p:cTn>
                        </p:par>
                        <p:par>
                          <p:cTn id="16" fill="hold">
                            <p:stCondLst>
                              <p:cond delay="2250"/>
                            </p:stCondLst>
                            <p:childTnLst>
                              <p:par>
                                <p:cTn id="17" presetID="2" presetClass="exit" presetSubtype="4" fill="hold" nodeType="afterEffect">
                                  <p:stCondLst>
                                    <p:cond delay="0"/>
                                  </p:stCondLst>
                                  <p:childTnLst>
                                    <p:anim calcmode="lin" valueType="num">
                                      <p:cBhvr additive="base">
                                        <p:cTn id="18" dur="500"/>
                                        <p:tgtEl>
                                          <p:spTgt spid="21"/>
                                        </p:tgtEl>
                                        <p:attrNameLst>
                                          <p:attrName>ppt_x</p:attrName>
                                        </p:attrNameLst>
                                      </p:cBhvr>
                                      <p:tavLst>
                                        <p:tav tm="0">
                                          <p:val>
                                            <p:strVal val="ppt_x"/>
                                          </p:val>
                                        </p:tav>
                                        <p:tav tm="100000">
                                          <p:val>
                                            <p:strVal val="ppt_x"/>
                                          </p:val>
                                        </p:tav>
                                      </p:tavLst>
                                    </p:anim>
                                    <p:anim calcmode="lin" valueType="num">
                                      <p:cBhvr additive="base">
                                        <p:cTn id="19" dur="500"/>
                                        <p:tgtEl>
                                          <p:spTgt spid="21"/>
                                        </p:tgtEl>
                                        <p:attrNameLst>
                                          <p:attrName>ppt_y</p:attrName>
                                        </p:attrNameLst>
                                      </p:cBhvr>
                                      <p:tavLst>
                                        <p:tav tm="0">
                                          <p:val>
                                            <p:strVal val="ppt_y"/>
                                          </p:val>
                                        </p:tav>
                                        <p:tav tm="100000">
                                          <p:val>
                                            <p:strVal val="1+ppt_h/2"/>
                                          </p:val>
                                        </p:tav>
                                      </p:tavLst>
                                    </p:anim>
                                    <p:set>
                                      <p:cBhvr>
                                        <p:cTn id="20" dur="1" fill="hold">
                                          <p:stCondLst>
                                            <p:cond delay="499"/>
                                          </p:stCondLst>
                                        </p:cTn>
                                        <p:tgtEl>
                                          <p:spTgt spid="21"/>
                                        </p:tgtEl>
                                        <p:attrNameLst>
                                          <p:attrName>style.visibility</p:attrName>
                                        </p:attrNameLst>
                                      </p:cBhvr>
                                      <p:to>
                                        <p:strVal val="hidden"/>
                                      </p:to>
                                    </p:set>
                                  </p:childTnLst>
                                </p:cTn>
                              </p:par>
                            </p:childTnLst>
                          </p:cTn>
                        </p:par>
                        <p:par>
                          <p:cTn id="21" fill="hold">
                            <p:stCondLst>
                              <p:cond delay="2750"/>
                            </p:stCondLst>
                            <p:childTnLst>
                              <p:par>
                                <p:cTn id="22" presetID="22" presetClass="entr" presetSubtype="1" fill="hold" grpId="0" nodeType="afterEffect">
                                  <p:stCondLst>
                                    <p:cond delay="500"/>
                                  </p:stCondLst>
                                  <p:childTnLst>
                                    <p:set>
                                      <p:cBhvr>
                                        <p:cTn id="23" dur="1" fill="hold">
                                          <p:stCondLst>
                                            <p:cond delay="0"/>
                                          </p:stCondLst>
                                        </p:cTn>
                                        <p:tgtEl>
                                          <p:spTgt spid="23"/>
                                        </p:tgtEl>
                                        <p:attrNameLst>
                                          <p:attrName>style.visibility</p:attrName>
                                        </p:attrNameLst>
                                      </p:cBhvr>
                                      <p:to>
                                        <p:strVal val="visible"/>
                                      </p:to>
                                    </p:set>
                                    <p:animEffect transition="in" filter="wipe(up)">
                                      <p:cBhvr>
                                        <p:cTn id="24" dur="750"/>
                                        <p:tgtEl>
                                          <p:spTgt spid="23"/>
                                        </p:tgtEl>
                                      </p:cBhvr>
                                    </p:animEffect>
                                  </p:childTnLst>
                                </p:cTn>
                              </p:par>
                            </p:childTnLst>
                          </p:cTn>
                        </p:par>
                        <p:par>
                          <p:cTn id="25" fill="hold">
                            <p:stCondLst>
                              <p:cond delay="4000"/>
                            </p:stCondLst>
                            <p:childTnLst>
                              <p:par>
                                <p:cTn id="26" presetID="2" presetClass="exit" presetSubtype="6" fill="hold" nodeType="afterEffect">
                                  <p:stCondLst>
                                    <p:cond delay="0"/>
                                  </p:stCondLst>
                                  <p:childTnLst>
                                    <p:anim calcmode="lin" valueType="num">
                                      <p:cBhvr additive="base">
                                        <p:cTn id="27" dur="500"/>
                                        <p:tgtEl>
                                          <p:spTgt spid="12"/>
                                        </p:tgtEl>
                                        <p:attrNameLst>
                                          <p:attrName>ppt_x</p:attrName>
                                        </p:attrNameLst>
                                      </p:cBhvr>
                                      <p:tavLst>
                                        <p:tav tm="0">
                                          <p:val>
                                            <p:strVal val="ppt_x"/>
                                          </p:val>
                                        </p:tav>
                                        <p:tav tm="100000">
                                          <p:val>
                                            <p:strVal val="1+ppt_w/2"/>
                                          </p:val>
                                        </p:tav>
                                      </p:tavLst>
                                    </p:anim>
                                    <p:anim calcmode="lin" valueType="num">
                                      <p:cBhvr additive="base">
                                        <p:cTn id="28" dur="500"/>
                                        <p:tgtEl>
                                          <p:spTgt spid="12"/>
                                        </p:tgtEl>
                                        <p:attrNameLst>
                                          <p:attrName>ppt_y</p:attrName>
                                        </p:attrNameLst>
                                      </p:cBhvr>
                                      <p:tavLst>
                                        <p:tav tm="0">
                                          <p:val>
                                            <p:strVal val="ppt_y"/>
                                          </p:val>
                                        </p:tav>
                                        <p:tav tm="100000">
                                          <p:val>
                                            <p:strVal val="1+ppt_h/2"/>
                                          </p:val>
                                        </p:tav>
                                      </p:tavLst>
                                    </p:anim>
                                    <p:set>
                                      <p:cBhvr>
                                        <p:cTn id="29" dur="1" fill="hold">
                                          <p:stCondLst>
                                            <p:cond delay="499"/>
                                          </p:stCondLst>
                                        </p:cTn>
                                        <p:tgtEl>
                                          <p:spTgt spid="12"/>
                                        </p:tgtEl>
                                        <p:attrNameLst>
                                          <p:attrName>style.visibility</p:attrName>
                                        </p:attrNameLst>
                                      </p:cBhvr>
                                      <p:to>
                                        <p:strVal val="hidden"/>
                                      </p:to>
                                    </p:set>
                                  </p:childTnLst>
                                </p:cTn>
                              </p:par>
                            </p:childTnLst>
                          </p:cTn>
                        </p:par>
                        <p:par>
                          <p:cTn id="30" fill="hold">
                            <p:stCondLst>
                              <p:cond delay="4500"/>
                            </p:stCondLst>
                            <p:childTnLst>
                              <p:par>
                                <p:cTn id="31" presetID="2" presetClass="exit" presetSubtype="4" fill="hold" nodeType="afterEffect">
                                  <p:stCondLst>
                                    <p:cond delay="0"/>
                                  </p:stCondLst>
                                  <p:childTnLst>
                                    <p:anim calcmode="lin" valueType="num">
                                      <p:cBhvr additive="base">
                                        <p:cTn id="32" dur="500"/>
                                        <p:tgtEl>
                                          <p:spTgt spid="10"/>
                                        </p:tgtEl>
                                        <p:attrNameLst>
                                          <p:attrName>ppt_x</p:attrName>
                                        </p:attrNameLst>
                                      </p:cBhvr>
                                      <p:tavLst>
                                        <p:tav tm="0">
                                          <p:val>
                                            <p:strVal val="ppt_x"/>
                                          </p:val>
                                        </p:tav>
                                        <p:tav tm="100000">
                                          <p:val>
                                            <p:strVal val="ppt_x"/>
                                          </p:val>
                                        </p:tav>
                                      </p:tavLst>
                                    </p:anim>
                                    <p:anim calcmode="lin" valueType="num">
                                      <p:cBhvr additive="base">
                                        <p:cTn id="33" dur="500"/>
                                        <p:tgtEl>
                                          <p:spTgt spid="10"/>
                                        </p:tgtEl>
                                        <p:attrNameLst>
                                          <p:attrName>ppt_y</p:attrName>
                                        </p:attrNameLst>
                                      </p:cBhvr>
                                      <p:tavLst>
                                        <p:tav tm="0">
                                          <p:val>
                                            <p:strVal val="ppt_y"/>
                                          </p:val>
                                        </p:tav>
                                        <p:tav tm="100000">
                                          <p:val>
                                            <p:strVal val="1+ppt_h/2"/>
                                          </p:val>
                                        </p:tav>
                                      </p:tavLst>
                                    </p:anim>
                                    <p:set>
                                      <p:cBhvr>
                                        <p:cTn id="34" dur="1" fill="hold">
                                          <p:stCondLst>
                                            <p:cond delay="499"/>
                                          </p:stCondLst>
                                        </p:cTn>
                                        <p:tgtEl>
                                          <p:spTgt spid="10"/>
                                        </p:tgtEl>
                                        <p:attrNameLst>
                                          <p:attrName>style.visibility</p:attrName>
                                        </p:attrNameLst>
                                      </p:cBhvr>
                                      <p:to>
                                        <p:strVal val="hidden"/>
                                      </p:to>
                                    </p:set>
                                  </p:childTnLst>
                                </p:cTn>
                              </p:par>
                            </p:childTnLst>
                          </p:cTn>
                        </p:par>
                        <p:par>
                          <p:cTn id="35" fill="hold">
                            <p:stCondLst>
                              <p:cond delay="5000"/>
                            </p:stCondLst>
                            <p:childTnLst>
                              <p:par>
                                <p:cTn id="36" presetID="22" presetClass="entr" presetSubtype="1" fill="hold" grpId="0" nodeType="afterEffect">
                                  <p:stCondLst>
                                    <p:cond delay="500"/>
                                  </p:stCondLst>
                                  <p:childTnLst>
                                    <p:set>
                                      <p:cBhvr>
                                        <p:cTn id="37" dur="1" fill="hold">
                                          <p:stCondLst>
                                            <p:cond delay="0"/>
                                          </p:stCondLst>
                                        </p:cTn>
                                        <p:tgtEl>
                                          <p:spTgt spid="24"/>
                                        </p:tgtEl>
                                        <p:attrNameLst>
                                          <p:attrName>style.visibility</p:attrName>
                                        </p:attrNameLst>
                                      </p:cBhvr>
                                      <p:to>
                                        <p:strVal val="visible"/>
                                      </p:to>
                                    </p:set>
                                    <p:animEffect transition="in" filter="wipe(up)">
                                      <p:cBhvr>
                                        <p:cTn id="38" dur="750"/>
                                        <p:tgtEl>
                                          <p:spTgt spid="24"/>
                                        </p:tgtEl>
                                      </p:cBhvr>
                                    </p:animEffect>
                                  </p:childTnLst>
                                </p:cTn>
                              </p:par>
                            </p:childTnLst>
                          </p:cTn>
                        </p:par>
                        <p:par>
                          <p:cTn id="39" fill="hold">
                            <p:stCondLst>
                              <p:cond delay="6250"/>
                            </p:stCondLst>
                            <p:childTnLst>
                              <p:par>
                                <p:cTn id="40" presetID="22" presetClass="entr" presetSubtype="1" fill="hold" grpId="0" nodeType="afterEffect">
                                  <p:stCondLst>
                                    <p:cond delay="500"/>
                                  </p:stCondLst>
                                  <p:childTnLst>
                                    <p:set>
                                      <p:cBhvr>
                                        <p:cTn id="41" dur="1" fill="hold">
                                          <p:stCondLst>
                                            <p:cond delay="0"/>
                                          </p:stCondLst>
                                        </p:cTn>
                                        <p:tgtEl>
                                          <p:spTgt spid="25"/>
                                        </p:tgtEl>
                                        <p:attrNameLst>
                                          <p:attrName>style.visibility</p:attrName>
                                        </p:attrNameLst>
                                      </p:cBhvr>
                                      <p:to>
                                        <p:strVal val="visible"/>
                                      </p:to>
                                    </p:set>
                                    <p:animEffect transition="in" filter="wipe(up)">
                                      <p:cBhvr>
                                        <p:cTn id="42" dur="750"/>
                                        <p:tgtEl>
                                          <p:spTgt spid="25"/>
                                        </p:tgtEl>
                                      </p:cBhvr>
                                    </p:animEffect>
                                  </p:childTnLst>
                                </p:cTn>
                              </p:par>
                            </p:childTnLst>
                          </p:cTn>
                        </p:par>
                        <p:par>
                          <p:cTn id="43" fill="hold">
                            <p:stCondLst>
                              <p:cond delay="7500"/>
                            </p:stCondLst>
                            <p:childTnLst>
                              <p:par>
                                <p:cTn id="44" presetID="2" presetClass="exit" presetSubtype="3" fill="hold" nodeType="afterEffect">
                                  <p:stCondLst>
                                    <p:cond delay="250"/>
                                  </p:stCondLst>
                                  <p:childTnLst>
                                    <p:anim calcmode="lin" valueType="num">
                                      <p:cBhvr additive="base">
                                        <p:cTn id="45" dur="750"/>
                                        <p:tgtEl>
                                          <p:spTgt spid="11"/>
                                        </p:tgtEl>
                                        <p:attrNameLst>
                                          <p:attrName>ppt_x</p:attrName>
                                        </p:attrNameLst>
                                      </p:cBhvr>
                                      <p:tavLst>
                                        <p:tav tm="0">
                                          <p:val>
                                            <p:strVal val="ppt_x"/>
                                          </p:val>
                                        </p:tav>
                                        <p:tav tm="100000">
                                          <p:val>
                                            <p:strVal val="1+ppt_w/2"/>
                                          </p:val>
                                        </p:tav>
                                      </p:tavLst>
                                    </p:anim>
                                    <p:anim calcmode="lin" valueType="num">
                                      <p:cBhvr additive="base">
                                        <p:cTn id="46" dur="750"/>
                                        <p:tgtEl>
                                          <p:spTgt spid="11"/>
                                        </p:tgtEl>
                                        <p:attrNameLst>
                                          <p:attrName>ppt_y</p:attrName>
                                        </p:attrNameLst>
                                      </p:cBhvr>
                                      <p:tavLst>
                                        <p:tav tm="0">
                                          <p:val>
                                            <p:strVal val="ppt_y"/>
                                          </p:val>
                                        </p:tav>
                                        <p:tav tm="100000">
                                          <p:val>
                                            <p:strVal val="0-ppt_h/2"/>
                                          </p:val>
                                        </p:tav>
                                      </p:tavLst>
                                    </p:anim>
                                    <p:set>
                                      <p:cBhvr>
                                        <p:cTn id="47" dur="1" fill="hold">
                                          <p:stCondLst>
                                            <p:cond delay="749"/>
                                          </p:stCondLst>
                                        </p:cTn>
                                        <p:tgtEl>
                                          <p:spTgt spid="11"/>
                                        </p:tgtEl>
                                        <p:attrNameLst>
                                          <p:attrName>style.visibility</p:attrName>
                                        </p:attrNameLst>
                                      </p:cBhvr>
                                      <p:to>
                                        <p:strVal val="hidden"/>
                                      </p:to>
                                    </p:set>
                                  </p:childTnLst>
                                </p:cTn>
                              </p:par>
                            </p:childTnLst>
                          </p:cTn>
                        </p:par>
                        <p:par>
                          <p:cTn id="48" fill="hold">
                            <p:stCondLst>
                              <p:cond delay="8500"/>
                            </p:stCondLst>
                            <p:childTnLst>
                              <p:par>
                                <p:cTn id="49" presetID="2" presetClass="exit" presetSubtype="4" fill="hold" nodeType="afterEffect">
                                  <p:stCondLst>
                                    <p:cond delay="250"/>
                                  </p:stCondLst>
                                  <p:childTnLst>
                                    <p:anim calcmode="lin" valueType="num">
                                      <p:cBhvr additive="base">
                                        <p:cTn id="50" dur="750"/>
                                        <p:tgtEl>
                                          <p:spTgt spid="5"/>
                                        </p:tgtEl>
                                        <p:attrNameLst>
                                          <p:attrName>ppt_x</p:attrName>
                                        </p:attrNameLst>
                                      </p:cBhvr>
                                      <p:tavLst>
                                        <p:tav tm="0">
                                          <p:val>
                                            <p:strVal val="ppt_x"/>
                                          </p:val>
                                        </p:tav>
                                        <p:tav tm="100000">
                                          <p:val>
                                            <p:strVal val="ppt_x"/>
                                          </p:val>
                                        </p:tav>
                                      </p:tavLst>
                                    </p:anim>
                                    <p:anim calcmode="lin" valueType="num">
                                      <p:cBhvr additive="base">
                                        <p:cTn id="51" dur="750"/>
                                        <p:tgtEl>
                                          <p:spTgt spid="5"/>
                                        </p:tgtEl>
                                        <p:attrNameLst>
                                          <p:attrName>ppt_y</p:attrName>
                                        </p:attrNameLst>
                                      </p:cBhvr>
                                      <p:tavLst>
                                        <p:tav tm="0">
                                          <p:val>
                                            <p:strVal val="ppt_y"/>
                                          </p:val>
                                        </p:tav>
                                        <p:tav tm="100000">
                                          <p:val>
                                            <p:strVal val="1+ppt_h/2"/>
                                          </p:val>
                                        </p:tav>
                                      </p:tavLst>
                                    </p:anim>
                                    <p:set>
                                      <p:cBhvr>
                                        <p:cTn id="52" dur="1" fill="hold">
                                          <p:stCondLst>
                                            <p:cond delay="749"/>
                                          </p:stCondLst>
                                        </p:cTn>
                                        <p:tgtEl>
                                          <p:spTgt spid="5"/>
                                        </p:tgtEl>
                                        <p:attrNameLst>
                                          <p:attrName>style.visibility</p:attrName>
                                        </p:attrNameLst>
                                      </p:cBhvr>
                                      <p:to>
                                        <p:strVal val="hidden"/>
                                      </p:to>
                                    </p:set>
                                  </p:childTnLst>
                                </p:cTn>
                              </p:par>
                            </p:childTnLst>
                          </p:cTn>
                        </p:par>
                        <p:par>
                          <p:cTn id="53" fill="hold">
                            <p:stCondLst>
                              <p:cond delay="9500"/>
                            </p:stCondLst>
                            <p:childTnLst>
                              <p:par>
                                <p:cTn id="54" presetID="22" presetClass="entr" presetSubtype="1"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up)">
                                      <p:cBhvr>
                                        <p:cTn id="5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3" grpId="0"/>
      <p:bldP spid="24" grpId="0"/>
      <p:bldP spid="25"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Contract Job Postings</a:t>
            </a:r>
            <a:endParaRPr lang="en-US" dirty="0"/>
          </a:p>
        </p:txBody>
      </p:sp>
      <p:sp>
        <p:nvSpPr>
          <p:cNvPr id="5" name="Rectangle: Rounded Corners 4"/>
          <p:cNvSpPr/>
          <p:nvPr/>
        </p:nvSpPr>
        <p:spPr>
          <a:xfrm>
            <a:off x="1699791" y="1650596"/>
            <a:ext cx="4648200" cy="2321475"/>
          </a:xfrm>
          <a:prstGeom prst="roundRect">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2037248" y="1863353"/>
            <a:ext cx="3862874" cy="52251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800" b="1" dirty="0"/>
              <a:t>Title</a:t>
            </a:r>
            <a:endParaRPr lang="en-US" sz="2800" b="1" dirty="0"/>
          </a:p>
        </p:txBody>
      </p:sp>
      <p:cxnSp>
        <p:nvCxnSpPr>
          <p:cNvPr id="8" name="Straight Connector 7"/>
          <p:cNvCxnSpPr/>
          <p:nvPr/>
        </p:nvCxnSpPr>
        <p:spPr>
          <a:xfrm flipV="1">
            <a:off x="3828726" y="2647125"/>
            <a:ext cx="2071396" cy="18661"/>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828726" y="2799525"/>
            <a:ext cx="2071396" cy="1866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3828726" y="2951925"/>
            <a:ext cx="2071396" cy="1866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828726" y="3104325"/>
            <a:ext cx="2071396" cy="1866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828726" y="3256725"/>
            <a:ext cx="2071396" cy="1866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3828726" y="3409125"/>
            <a:ext cx="2071396" cy="1866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828726" y="3561525"/>
            <a:ext cx="2071396" cy="1866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3828726" y="3713925"/>
            <a:ext cx="2071396" cy="18661"/>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2037249" y="2598624"/>
            <a:ext cx="1492897" cy="10562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p:cNvSpPr/>
          <p:nvPr/>
        </p:nvSpPr>
        <p:spPr>
          <a:xfrm>
            <a:off x="6584754" y="1658079"/>
            <a:ext cx="4648200" cy="2321475"/>
          </a:xfrm>
          <a:prstGeom prst="roundRect">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6922211" y="1870836"/>
            <a:ext cx="3862874" cy="52251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2800" b="1" dirty="0"/>
              <a:t>Title</a:t>
            </a:r>
            <a:endParaRPr lang="en-US" sz="2800" b="1" dirty="0"/>
          </a:p>
        </p:txBody>
      </p:sp>
      <p:cxnSp>
        <p:nvCxnSpPr>
          <p:cNvPr id="19" name="Straight Connector 18"/>
          <p:cNvCxnSpPr/>
          <p:nvPr/>
        </p:nvCxnSpPr>
        <p:spPr>
          <a:xfrm flipV="1">
            <a:off x="8713689" y="2654608"/>
            <a:ext cx="2071396" cy="1866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8713689" y="2807008"/>
            <a:ext cx="2071396" cy="18661"/>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8713689" y="2959408"/>
            <a:ext cx="2071396" cy="1866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8713689" y="3111808"/>
            <a:ext cx="2071396" cy="1866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8713689" y="3264208"/>
            <a:ext cx="2071396" cy="1866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8713689" y="3416608"/>
            <a:ext cx="2071396" cy="18661"/>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8713689" y="3569008"/>
            <a:ext cx="2071396" cy="1866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8713689" y="3721408"/>
            <a:ext cx="2071396" cy="18661"/>
          </a:xfrm>
          <a:prstGeom prst="line">
            <a:avLst/>
          </a:prstGeom>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6922212" y="2606107"/>
            <a:ext cx="1492897" cy="105620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p:cNvSpPr/>
          <p:nvPr/>
        </p:nvSpPr>
        <p:spPr>
          <a:xfrm>
            <a:off x="1736336" y="4184828"/>
            <a:ext cx="4648200" cy="2321475"/>
          </a:xfrm>
          <a:prstGeom prst="roundRect">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2073793" y="4397585"/>
            <a:ext cx="3862874" cy="522514"/>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sz="2800" b="1" dirty="0"/>
              <a:t>Title</a:t>
            </a:r>
            <a:endParaRPr lang="en-US" sz="2800" b="1" dirty="0"/>
          </a:p>
        </p:txBody>
      </p:sp>
      <p:cxnSp>
        <p:nvCxnSpPr>
          <p:cNvPr id="30" name="Straight Connector 29"/>
          <p:cNvCxnSpPr/>
          <p:nvPr/>
        </p:nvCxnSpPr>
        <p:spPr>
          <a:xfrm flipV="1">
            <a:off x="3865271" y="5181357"/>
            <a:ext cx="2071396" cy="18661"/>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3865271" y="5333757"/>
            <a:ext cx="2071396" cy="18661"/>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3865271" y="5486157"/>
            <a:ext cx="2071396" cy="18661"/>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3865271" y="5638557"/>
            <a:ext cx="2071396" cy="18661"/>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3865271" y="5790957"/>
            <a:ext cx="2071396" cy="18661"/>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3865271" y="5943357"/>
            <a:ext cx="2071396" cy="18661"/>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3865271" y="6095757"/>
            <a:ext cx="2071396" cy="18661"/>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3865271" y="6248157"/>
            <a:ext cx="2071396" cy="18661"/>
          </a:xfrm>
          <a:prstGeom prst="line">
            <a:avLst/>
          </a:prstGeom>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2073794" y="5132856"/>
            <a:ext cx="1492897" cy="105620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p:cNvSpPr/>
          <p:nvPr/>
        </p:nvSpPr>
        <p:spPr>
          <a:xfrm>
            <a:off x="6584754" y="4253591"/>
            <a:ext cx="4648200" cy="2321475"/>
          </a:xfrm>
          <a:prstGeom prst="roundRect">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6922211" y="4466348"/>
            <a:ext cx="3862874" cy="52251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a:p>
        </p:txBody>
      </p:sp>
      <p:cxnSp>
        <p:nvCxnSpPr>
          <p:cNvPr id="41" name="Straight Connector 40"/>
          <p:cNvCxnSpPr/>
          <p:nvPr/>
        </p:nvCxnSpPr>
        <p:spPr>
          <a:xfrm flipV="1">
            <a:off x="8713689" y="5250120"/>
            <a:ext cx="2071396" cy="18661"/>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8713689" y="5402520"/>
            <a:ext cx="2071396" cy="18661"/>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8713689" y="5554920"/>
            <a:ext cx="2071396" cy="18661"/>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8713689" y="5707320"/>
            <a:ext cx="2071396" cy="18661"/>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8713689" y="5859720"/>
            <a:ext cx="2071396" cy="18661"/>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8713689" y="6012120"/>
            <a:ext cx="2071396" cy="18661"/>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8713689" y="6164520"/>
            <a:ext cx="2071396" cy="18661"/>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8713689" y="6316920"/>
            <a:ext cx="2071396" cy="18661"/>
          </a:xfrm>
          <a:prstGeom prst="line">
            <a:avLst/>
          </a:prstGeom>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6922212" y="5201619"/>
            <a:ext cx="1492897" cy="10562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6458855" y="4028801"/>
            <a:ext cx="5494176" cy="2644889"/>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rot="19289976">
            <a:off x="7822661" y="4935748"/>
            <a:ext cx="2172390" cy="830997"/>
          </a:xfrm>
          <a:prstGeom prst="rect">
            <a:avLst/>
          </a:prstGeom>
          <a:noFill/>
        </p:spPr>
        <p:txBody>
          <a:bodyPr wrap="none" rtlCol="0">
            <a:spAutoFit/>
          </a:bodyPr>
          <a:lstStyle/>
          <a:p>
            <a:r>
              <a:rPr lang="en-AU" sz="4800" dirty="0">
                <a:solidFill>
                  <a:srgbClr val="FF0000"/>
                </a:solidFill>
                <a:latin typeface="Bernard MT Condensed" panose="02050806060905020404" pitchFamily="18" charset="0"/>
              </a:rPr>
              <a:t>EXPIRED</a:t>
            </a:r>
            <a:endParaRPr lang="en-US" sz="4800" dirty="0">
              <a:solidFill>
                <a:srgbClr val="FF0000"/>
              </a:solidFill>
              <a:latin typeface="Bernard MT Condensed" panose="02050806060905020404" pitchFamily="18" charset="0"/>
            </a:endParaRPr>
          </a:p>
        </p:txBody>
      </p:sp>
      <p:sp>
        <p:nvSpPr>
          <p:cNvPr id="52" name="Speech Bubble: Rectangle 51"/>
          <p:cNvSpPr/>
          <p:nvPr/>
        </p:nvSpPr>
        <p:spPr>
          <a:xfrm>
            <a:off x="8019660" y="225457"/>
            <a:ext cx="2542592" cy="1113746"/>
          </a:xfrm>
          <a:prstGeom prst="wedgeRectCallout">
            <a:avLst>
              <a:gd name="adj1" fmla="val -43254"/>
              <a:gd name="adj2" fmla="val 16303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dirty="0">
                <a:solidFill>
                  <a:schemeClr val="tx1"/>
                </a:solidFill>
              </a:rPr>
              <a:t>Image is from a set of default images, each representing a different job type</a:t>
            </a:r>
            <a:endParaRPr lang="en-US" dirty="0">
              <a:solidFill>
                <a:schemeClr val="tx1"/>
              </a:solidFill>
            </a:endParaRPr>
          </a:p>
        </p:txBody>
      </p:sp>
      <p:sp>
        <p:nvSpPr>
          <p:cNvPr id="53" name="Speech Bubble: Rectangle 52"/>
          <p:cNvSpPr/>
          <p:nvPr/>
        </p:nvSpPr>
        <p:spPr>
          <a:xfrm>
            <a:off x="36545" y="3256724"/>
            <a:ext cx="1578945" cy="1943293"/>
          </a:xfrm>
          <a:prstGeom prst="wedgeRectCallout">
            <a:avLst>
              <a:gd name="adj1" fmla="val 86215"/>
              <a:gd name="adj2" fmla="val 1936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dirty="0">
                <a:solidFill>
                  <a:schemeClr val="tx1"/>
                </a:solidFill>
              </a:rPr>
              <a:t>Contract vs work for equity / </a:t>
            </a:r>
            <a:r>
              <a:rPr lang="en-AU" dirty="0" err="1">
                <a:solidFill>
                  <a:schemeClr val="tx1"/>
                </a:solidFill>
              </a:rPr>
              <a:t>deffered</a:t>
            </a:r>
            <a:r>
              <a:rPr lang="en-AU" dirty="0">
                <a:solidFill>
                  <a:schemeClr val="tx1"/>
                </a:solidFill>
              </a:rPr>
              <a:t> payment jobs are  differentiated</a:t>
            </a:r>
            <a:endParaRPr lang="en-US" dirty="0">
              <a:solidFill>
                <a:schemeClr val="tx1"/>
              </a:solidFill>
            </a:endParaRPr>
          </a:p>
        </p:txBody>
      </p:sp>
    </p:spTree>
    <p:extLst>
      <p:ext uri="{BB962C8B-B14F-4D97-AF65-F5344CB8AC3E}">
        <p14:creationId xmlns:p14="http://schemas.microsoft.com/office/powerpoint/2010/main" val="8364798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6334</TotalTime>
  <Words>262</Words>
  <Application>Microsoft Office PowerPoint</Application>
  <PresentationFormat>Widescreen</PresentationFormat>
  <Paragraphs>40</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Bernard MT Condensed</vt:lpstr>
      <vt:lpstr>Calibri</vt:lpstr>
      <vt:lpstr>Calibri Light</vt:lpstr>
      <vt:lpstr>Office Theme</vt:lpstr>
      <vt:lpstr>GNGConnect Conceptual Layout</vt:lpstr>
      <vt:lpstr>Home Page</vt:lpstr>
      <vt:lpstr>Contractor Sign in / Profile Page</vt:lpstr>
      <vt:lpstr>Employer Search Page</vt:lpstr>
      <vt:lpstr>Contract Job Postings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 a Geo Conceptual Layout</dc:title>
  <dc:creator>Win7User</dc:creator>
  <cp:lastModifiedBy>Krista Davies</cp:lastModifiedBy>
  <cp:revision>11</cp:revision>
  <dcterms:created xsi:type="dcterms:W3CDTF">2017-01-13T01:31:45Z</dcterms:created>
  <dcterms:modified xsi:type="dcterms:W3CDTF">2017-02-06T23:24:26Z</dcterms:modified>
</cp:coreProperties>
</file>