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10058400" cy="20116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A64"/>
    <a:srgbClr val="6AD905"/>
    <a:srgbClr val="DBDAD8"/>
    <a:srgbClr val="446DC5"/>
    <a:srgbClr val="3760BC"/>
    <a:srgbClr val="5E87D6"/>
    <a:srgbClr val="3962BC"/>
    <a:srgbClr val="365FBB"/>
    <a:srgbClr val="E7E7E7"/>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59" autoAdjust="0"/>
    <p:restoredTop sz="94660"/>
  </p:normalViewPr>
  <p:slideViewPr>
    <p:cSldViewPr snapToGrid="0">
      <p:cViewPr>
        <p:scale>
          <a:sx n="23" d="100"/>
          <a:sy n="23" d="100"/>
        </p:scale>
        <p:origin x="27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3292265"/>
            <a:ext cx="8549640" cy="700362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10565978"/>
            <a:ext cx="7543800" cy="4856902"/>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4DCBCD-9CBD-422B-AA66-4D893908E76B}"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333130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4DCBCD-9CBD-422B-AA66-4D893908E76B}"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181170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1071033"/>
            <a:ext cx="2168843" cy="1704805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1071033"/>
            <a:ext cx="6380798" cy="170480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4DCBCD-9CBD-422B-AA66-4D893908E76B}"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150441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4DCBCD-9CBD-422B-AA66-4D893908E76B}"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290703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5015236"/>
            <a:ext cx="8675370" cy="8368029"/>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13462429"/>
            <a:ext cx="8675370" cy="4400549"/>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DCBCD-9CBD-422B-AA66-4D893908E76B}"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407152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5355167"/>
            <a:ext cx="4274820" cy="1276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5355167"/>
            <a:ext cx="4274820" cy="1276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4DCBCD-9CBD-422B-AA66-4D893908E76B}"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327607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71038"/>
            <a:ext cx="8675370" cy="388831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4931411"/>
            <a:ext cx="4255174" cy="2416809"/>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7348220"/>
            <a:ext cx="4255174" cy="1080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4931411"/>
            <a:ext cx="4276130" cy="2416809"/>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7348220"/>
            <a:ext cx="4276130" cy="1080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4DCBCD-9CBD-422B-AA66-4D893908E76B}"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50642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4DCBCD-9CBD-422B-AA66-4D893908E76B}"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51080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DCBCD-9CBD-422B-AA66-4D893908E76B}"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386038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341120"/>
            <a:ext cx="3244096" cy="469392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2896451"/>
            <a:ext cx="5092065" cy="14295967"/>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6035040"/>
            <a:ext cx="3244096" cy="11180658"/>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DCBCD-9CBD-422B-AA66-4D893908E76B}"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340806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341120"/>
            <a:ext cx="3244096" cy="469392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2896451"/>
            <a:ext cx="5092065" cy="14295967"/>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6035040"/>
            <a:ext cx="3244096" cy="11180658"/>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DCBCD-9CBD-422B-AA66-4D893908E76B}"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60C2-7CCF-4C56-ACE2-8C6582B675F1}" type="slidenum">
              <a:rPr lang="en-US" smtClean="0"/>
              <a:t>‹#›</a:t>
            </a:fld>
            <a:endParaRPr lang="en-US"/>
          </a:p>
        </p:txBody>
      </p:sp>
    </p:spTree>
    <p:extLst>
      <p:ext uri="{BB962C8B-B14F-4D97-AF65-F5344CB8AC3E}">
        <p14:creationId xmlns:p14="http://schemas.microsoft.com/office/powerpoint/2010/main" val="422071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1071038"/>
            <a:ext cx="8675370" cy="38883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5355167"/>
            <a:ext cx="8675370" cy="12763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18645298"/>
            <a:ext cx="2263140" cy="1071033"/>
          </a:xfrm>
          <a:prstGeom prst="rect">
            <a:avLst/>
          </a:prstGeom>
        </p:spPr>
        <p:txBody>
          <a:bodyPr vert="horz" lIns="91440" tIns="45720" rIns="91440" bIns="45720" rtlCol="0" anchor="ctr"/>
          <a:lstStyle>
            <a:lvl1pPr algn="l">
              <a:defRPr sz="1320">
                <a:solidFill>
                  <a:schemeClr val="tx1">
                    <a:tint val="75000"/>
                  </a:schemeClr>
                </a:solidFill>
              </a:defRPr>
            </a:lvl1pPr>
          </a:lstStyle>
          <a:p>
            <a:fld id="{C64DCBCD-9CBD-422B-AA66-4D893908E76B}" type="datetimeFigureOut">
              <a:rPr lang="en-US" smtClean="0"/>
              <a:t>2/9/2017</a:t>
            </a:fld>
            <a:endParaRPr lang="en-US"/>
          </a:p>
        </p:txBody>
      </p:sp>
      <p:sp>
        <p:nvSpPr>
          <p:cNvPr id="5" name="Footer Placeholder 4"/>
          <p:cNvSpPr>
            <a:spLocks noGrp="1"/>
          </p:cNvSpPr>
          <p:nvPr>
            <p:ph type="ftr" sz="quarter" idx="3"/>
          </p:nvPr>
        </p:nvSpPr>
        <p:spPr>
          <a:xfrm>
            <a:off x="3331845" y="18645298"/>
            <a:ext cx="3394710" cy="1071033"/>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18645298"/>
            <a:ext cx="2263140" cy="1071033"/>
          </a:xfrm>
          <a:prstGeom prst="rect">
            <a:avLst/>
          </a:prstGeom>
        </p:spPr>
        <p:txBody>
          <a:bodyPr vert="horz" lIns="91440" tIns="45720" rIns="91440" bIns="45720" rtlCol="0" anchor="ctr"/>
          <a:lstStyle>
            <a:lvl1pPr algn="r">
              <a:defRPr sz="1320">
                <a:solidFill>
                  <a:schemeClr val="tx1">
                    <a:tint val="75000"/>
                  </a:schemeClr>
                </a:solidFill>
              </a:defRPr>
            </a:lvl1pPr>
          </a:lstStyle>
          <a:p>
            <a:fld id="{F64460C2-7CCF-4C56-ACE2-8C6582B675F1}" type="slidenum">
              <a:rPr lang="en-US" smtClean="0"/>
              <a:t>‹#›</a:t>
            </a:fld>
            <a:endParaRPr lang="en-US"/>
          </a:p>
        </p:txBody>
      </p:sp>
    </p:spTree>
    <p:extLst>
      <p:ext uri="{BB962C8B-B14F-4D97-AF65-F5344CB8AC3E}">
        <p14:creationId xmlns:p14="http://schemas.microsoft.com/office/powerpoint/2010/main" val="23923950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4884" y="594562"/>
            <a:ext cx="3384884" cy="584775"/>
          </a:xfrm>
          <a:prstGeom prst="rect">
            <a:avLst/>
          </a:prstGeom>
          <a:noFill/>
        </p:spPr>
        <p:txBody>
          <a:bodyPr wrap="square" rtlCol="0">
            <a:spAutoFit/>
          </a:bodyPr>
          <a:lstStyle/>
          <a:p>
            <a:pPr algn="r"/>
            <a:r>
              <a:rPr lang="en-US" sz="3200" dirty="0" smtClean="0"/>
              <a:t>PROTECTED PAGE</a:t>
            </a:r>
            <a:endParaRPr lang="en-US" sz="3200" dirty="0"/>
          </a:p>
        </p:txBody>
      </p:sp>
      <p:pic>
        <p:nvPicPr>
          <p:cNvPr id="15" name="Picture 14"/>
          <p:cNvPicPr>
            <a:picLocks noChangeAspect="1"/>
          </p:cNvPicPr>
          <p:nvPr/>
        </p:nvPicPr>
        <p:blipFill rotWithShape="1">
          <a:blip r:embed="rId2"/>
          <a:srcRect t="22226" r="660"/>
          <a:stretch/>
        </p:blipFill>
        <p:spPr>
          <a:xfrm>
            <a:off x="1864656" y="235444"/>
            <a:ext cx="6700857" cy="463125"/>
          </a:xfrm>
          <a:prstGeom prst="rect">
            <a:avLst/>
          </a:prstGeom>
        </p:spPr>
      </p:pic>
      <p:pic>
        <p:nvPicPr>
          <p:cNvPr id="20" name="Picture 19"/>
          <p:cNvPicPr>
            <a:picLocks noChangeAspect="1"/>
          </p:cNvPicPr>
          <p:nvPr/>
        </p:nvPicPr>
        <p:blipFill>
          <a:blip r:embed="rId3"/>
          <a:stretch>
            <a:fillRect/>
          </a:stretch>
        </p:blipFill>
        <p:spPr>
          <a:xfrm>
            <a:off x="2054551" y="3256529"/>
            <a:ext cx="3769665" cy="4777415"/>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1" t="21498" r="-168" b="26585"/>
          <a:stretch/>
        </p:blipFill>
        <p:spPr>
          <a:xfrm>
            <a:off x="2433308" y="8215890"/>
            <a:ext cx="5457827" cy="1885880"/>
          </a:xfrm>
          <a:prstGeom prst="rect">
            <a:avLst/>
          </a:prstGeom>
        </p:spPr>
      </p:pic>
      <p:grpSp>
        <p:nvGrpSpPr>
          <p:cNvPr id="38" name="Group 37"/>
          <p:cNvGrpSpPr/>
          <p:nvPr/>
        </p:nvGrpSpPr>
        <p:grpSpPr>
          <a:xfrm>
            <a:off x="4306868" y="10292175"/>
            <a:ext cx="5457210" cy="1250749"/>
            <a:chOff x="2486169" y="19661928"/>
            <a:chExt cx="5457210" cy="1250749"/>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6301" b="36073"/>
            <a:stretch/>
          </p:blipFill>
          <p:spPr>
            <a:xfrm>
              <a:off x="2486169" y="19696244"/>
              <a:ext cx="5456593" cy="1216433"/>
            </a:xfrm>
            <a:prstGeom prst="rect">
              <a:avLst/>
            </a:prstGeom>
          </p:spPr>
        </p:pic>
        <p:sp>
          <p:nvSpPr>
            <p:cNvPr id="9" name="Rectangle 8"/>
            <p:cNvSpPr/>
            <p:nvPr/>
          </p:nvSpPr>
          <p:spPr>
            <a:xfrm>
              <a:off x="2596938" y="19925817"/>
              <a:ext cx="4014667" cy="794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rgbClr val="002060"/>
                  </a:solidFill>
                </a:rPr>
                <a:t>For its for its CBD oil to treat epilepsy </a:t>
              </a:r>
              <a:r>
                <a:rPr lang="en-US" sz="1300" dirty="0" smtClean="0">
                  <a:solidFill>
                    <a:srgbClr val="002060"/>
                  </a:solidFill>
                </a:rPr>
                <a:t>patients, </a:t>
              </a:r>
              <a:r>
                <a:rPr lang="en-US" sz="1300" dirty="0">
                  <a:solidFill>
                    <a:srgbClr val="002060"/>
                  </a:solidFill>
                </a:rPr>
                <a:t>CannaPur </a:t>
              </a:r>
              <a:r>
                <a:rPr lang="en-US" sz="1300" dirty="0" smtClean="0">
                  <a:solidFill>
                    <a:srgbClr val="002060"/>
                  </a:solidFill>
                </a:rPr>
                <a:t>already has pre-agreements with medical product distributors in Brazil, Argentina and Columbia.</a:t>
              </a:r>
              <a:endParaRPr lang="en-US" sz="1300" dirty="0">
                <a:solidFill>
                  <a:srgbClr val="002060"/>
                </a:solidFill>
              </a:endParaRPr>
            </a:p>
          </p:txBody>
        </p:sp>
        <p:pic>
          <p:nvPicPr>
            <p:cNvPr id="37" name="Picture 36"/>
            <p:cNvPicPr>
              <a:picLocks noChangeAspect="1"/>
            </p:cNvPicPr>
            <p:nvPr/>
          </p:nvPicPr>
          <p:blipFill>
            <a:blip r:embed="rId6"/>
            <a:stretch>
              <a:fillRect/>
            </a:stretch>
          </p:blipFill>
          <p:spPr>
            <a:xfrm>
              <a:off x="6692630" y="19661928"/>
              <a:ext cx="1250749" cy="1250749"/>
            </a:xfrm>
            <a:prstGeom prst="rect">
              <a:avLst/>
            </a:prstGeom>
          </p:spPr>
        </p:pic>
      </p:grpSp>
      <p:pic>
        <p:nvPicPr>
          <p:cNvPr id="39" name="Picture 38"/>
          <p:cNvPicPr>
            <a:picLocks noChangeAspect="1"/>
          </p:cNvPicPr>
          <p:nvPr/>
        </p:nvPicPr>
        <p:blipFill>
          <a:blip r:embed="rId7"/>
          <a:stretch>
            <a:fillRect/>
          </a:stretch>
        </p:blipFill>
        <p:spPr>
          <a:xfrm>
            <a:off x="6297903" y="5676597"/>
            <a:ext cx="3587312" cy="2065422"/>
          </a:xfrm>
          <a:prstGeom prst="rect">
            <a:avLst/>
          </a:prstGeom>
        </p:spPr>
      </p:pic>
      <p:grpSp>
        <p:nvGrpSpPr>
          <p:cNvPr id="44" name="Group 43"/>
          <p:cNvGrpSpPr/>
          <p:nvPr/>
        </p:nvGrpSpPr>
        <p:grpSpPr>
          <a:xfrm>
            <a:off x="1864656" y="698569"/>
            <a:ext cx="6700857" cy="2459043"/>
            <a:chOff x="1864656" y="698569"/>
            <a:chExt cx="6700857" cy="2459043"/>
          </a:xfrm>
        </p:grpSpPr>
        <p:grpSp>
          <p:nvGrpSpPr>
            <p:cNvPr id="42" name="Group 41"/>
            <p:cNvGrpSpPr/>
            <p:nvPr/>
          </p:nvGrpSpPr>
          <p:grpSpPr>
            <a:xfrm>
              <a:off x="1864656" y="698569"/>
              <a:ext cx="6700857" cy="2459043"/>
              <a:chOff x="1864656" y="698569"/>
              <a:chExt cx="6700857" cy="2459043"/>
            </a:xfrm>
          </p:grpSpPr>
          <p:grpSp>
            <p:nvGrpSpPr>
              <p:cNvPr id="25" name="Group 24"/>
              <p:cNvGrpSpPr/>
              <p:nvPr/>
            </p:nvGrpSpPr>
            <p:grpSpPr>
              <a:xfrm>
                <a:off x="1864656" y="698569"/>
                <a:ext cx="6700857" cy="2459043"/>
                <a:chOff x="11739562" y="3414712"/>
                <a:chExt cx="10353675" cy="3898487"/>
              </a:xfrm>
            </p:grpSpPr>
            <p:pic>
              <p:nvPicPr>
                <p:cNvPr id="23" name="Picture 22"/>
                <p:cNvPicPr>
                  <a:picLocks noChangeAspect="1"/>
                </p:cNvPicPr>
                <p:nvPr/>
              </p:nvPicPr>
              <p:blipFill rotWithShape="1">
                <a:blip r:embed="rId8"/>
                <a:srcRect b="5980"/>
                <a:stretch/>
              </p:blipFill>
              <p:spPr>
                <a:xfrm>
                  <a:off x="11739562" y="3414714"/>
                  <a:ext cx="10353675" cy="3895607"/>
                </a:xfrm>
                <a:prstGeom prst="rect">
                  <a:avLst/>
                </a:prstGeom>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9768"/>
                <a:stretch/>
              </p:blipFill>
              <p:spPr>
                <a:xfrm>
                  <a:off x="16870405" y="3414712"/>
                  <a:ext cx="5222832" cy="3898487"/>
                </a:xfrm>
                <a:prstGeom prst="rect">
                  <a:avLst/>
                </a:prstGeom>
              </p:spPr>
            </p:pic>
          </p:grpSp>
          <p:sp>
            <p:nvSpPr>
              <p:cNvPr id="41" name="Rectangle 40"/>
              <p:cNvSpPr/>
              <p:nvPr/>
            </p:nvSpPr>
            <p:spPr>
              <a:xfrm>
                <a:off x="2104672" y="2583195"/>
                <a:ext cx="2679201" cy="357100"/>
              </a:xfrm>
              <a:prstGeom prst="rect">
                <a:avLst/>
              </a:prstGeom>
              <a:solidFill>
                <a:srgbClr val="41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flipH="1">
                <a:off x="2104672" y="2672403"/>
                <a:ext cx="734968" cy="316190"/>
              </a:xfrm>
              <a:prstGeom prst="rect">
                <a:avLst/>
              </a:prstGeom>
              <a:solidFill>
                <a:srgbClr val="6AD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Executive Summary</a:t>
                </a:r>
                <a:endParaRPr lang="en-US" sz="1000" dirty="0">
                  <a:solidFill>
                    <a:srgbClr val="002060"/>
                  </a:solidFill>
                </a:endParaRPr>
              </a:p>
            </p:txBody>
          </p:sp>
          <p:sp>
            <p:nvSpPr>
              <p:cNvPr id="33" name="Rectangle 32"/>
              <p:cNvSpPr/>
              <p:nvPr/>
            </p:nvSpPr>
            <p:spPr>
              <a:xfrm flipH="1">
                <a:off x="3022028" y="2682449"/>
                <a:ext cx="734968" cy="316190"/>
              </a:xfrm>
              <a:prstGeom prst="rect">
                <a:avLst/>
              </a:prstGeom>
              <a:solidFill>
                <a:srgbClr val="6AD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Business Overview</a:t>
                </a:r>
                <a:endParaRPr lang="en-US" sz="1000" dirty="0">
                  <a:solidFill>
                    <a:srgbClr val="002060"/>
                  </a:solidFill>
                </a:endParaRPr>
              </a:p>
            </p:txBody>
          </p:sp>
          <p:sp>
            <p:nvSpPr>
              <p:cNvPr id="34" name="Rectangle 33"/>
              <p:cNvSpPr/>
              <p:nvPr/>
            </p:nvSpPr>
            <p:spPr>
              <a:xfrm flipH="1">
                <a:off x="3939384" y="2685163"/>
                <a:ext cx="734968" cy="316190"/>
              </a:xfrm>
              <a:prstGeom prst="rect">
                <a:avLst/>
              </a:prstGeom>
              <a:solidFill>
                <a:srgbClr val="6AD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CBD  Tutorial</a:t>
                </a:r>
                <a:endParaRPr lang="en-US" sz="1000" dirty="0">
                  <a:solidFill>
                    <a:srgbClr val="002060"/>
                  </a:solidFill>
                </a:endParaRPr>
              </a:p>
            </p:txBody>
          </p:sp>
        </p:grpSp>
        <p:sp>
          <p:nvSpPr>
            <p:cNvPr id="43" name="Rectangle 42"/>
            <p:cNvSpPr/>
            <p:nvPr/>
          </p:nvSpPr>
          <p:spPr>
            <a:xfrm>
              <a:off x="4783873" y="715970"/>
              <a:ext cx="1047851" cy="2439825"/>
            </a:xfrm>
            <a:prstGeom prst="rect">
              <a:avLst/>
            </a:prstGeom>
            <a:solidFill>
              <a:srgbClr val="41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p:cNvPicPr>
            <a:picLocks noChangeAspect="1"/>
          </p:cNvPicPr>
          <p:nvPr/>
        </p:nvPicPr>
        <p:blipFill rotWithShape="1">
          <a:blip r:embed="rId10"/>
          <a:srcRect l="29050"/>
          <a:stretch/>
        </p:blipFill>
        <p:spPr>
          <a:xfrm>
            <a:off x="6297903" y="3339558"/>
            <a:ext cx="3186465" cy="2056478"/>
          </a:xfrm>
          <a:prstGeom prst="rect">
            <a:avLst/>
          </a:prstGeom>
        </p:spPr>
      </p:pic>
      <p:cxnSp>
        <p:nvCxnSpPr>
          <p:cNvPr id="58" name="Straight Connector 57"/>
          <p:cNvCxnSpPr/>
          <p:nvPr/>
        </p:nvCxnSpPr>
        <p:spPr>
          <a:xfrm>
            <a:off x="1521295" y="19480122"/>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752519" y="12008668"/>
            <a:ext cx="4386551" cy="830997"/>
          </a:xfrm>
          <a:prstGeom prst="rect">
            <a:avLst/>
          </a:prstGeom>
        </p:spPr>
        <p:txBody>
          <a:bodyPr wrap="square">
            <a:spAutoFit/>
          </a:bodyPr>
          <a:lstStyle/>
          <a:p>
            <a:pPr algn="just"/>
            <a:r>
              <a:rPr lang="en-US" sz="1200" b="1" dirty="0" smtClean="0">
                <a:solidFill>
                  <a:srgbClr val="002060"/>
                </a:solidFill>
                <a:latin typeface="Arial" panose="020B0604020202020204" pitchFamily="34" charset="0"/>
                <a:cs typeface="Arial" panose="020B0604020202020204" pitchFamily="34" charset="0"/>
              </a:rPr>
              <a:t>Even though</a:t>
            </a:r>
            <a:r>
              <a:rPr lang="en-US" sz="1200" dirty="0" smtClean="0">
                <a:solidFill>
                  <a:srgbClr val="002060"/>
                </a:solidFill>
                <a:latin typeface="Arial" panose="020B0604020202020204" pitchFamily="34" charset="0"/>
                <a:cs typeface="Arial" panose="020B0604020202020204" pitchFamily="34" charset="0"/>
              </a:rPr>
              <a:t> we cultivate and produce 100% legal hemp derived CBD, our growth market opportunities follow wherever marijuana is legalized. We benefit from market awareness generated by government deregulation.</a:t>
            </a:r>
            <a:endParaRPr lang="en-US" sz="1100" dirty="0">
              <a:solidFill>
                <a:srgbClr val="002060"/>
              </a:solidFill>
            </a:endParaRPr>
          </a:p>
        </p:txBody>
      </p:sp>
      <p:sp>
        <p:nvSpPr>
          <p:cNvPr id="60" name="Rectangle 59"/>
          <p:cNvSpPr/>
          <p:nvPr/>
        </p:nvSpPr>
        <p:spPr>
          <a:xfrm>
            <a:off x="1748062" y="12947022"/>
            <a:ext cx="4386551" cy="1384995"/>
          </a:xfrm>
          <a:prstGeom prst="rect">
            <a:avLst/>
          </a:prstGeom>
        </p:spPr>
        <p:txBody>
          <a:bodyPr wrap="square">
            <a:spAutoFit/>
          </a:bodyPr>
          <a:lstStyle/>
          <a:p>
            <a:pPr algn="just"/>
            <a:r>
              <a:rPr lang="en-US" sz="1200" b="1" dirty="0" smtClean="0">
                <a:solidFill>
                  <a:srgbClr val="002060"/>
                </a:solidFill>
                <a:latin typeface="Arial" panose="020B0604020202020204" pitchFamily="34" charset="0"/>
                <a:cs typeface="Arial" panose="020B0604020202020204" pitchFamily="34" charset="0"/>
              </a:rPr>
              <a:t>Cannabis is cannabis</a:t>
            </a:r>
            <a:r>
              <a:rPr lang="en-US" sz="1200" dirty="0" smtClean="0">
                <a:solidFill>
                  <a:srgbClr val="002060"/>
                </a:solidFill>
                <a:latin typeface="Arial" panose="020B0604020202020204" pitchFamily="34" charset="0"/>
                <a:cs typeface="Arial" panose="020B0604020202020204" pitchFamily="34" charset="0"/>
              </a:rPr>
              <a:t> because it is comprised of 83 known “cannabinoids.” The two most well known, and important, cannabinoids are “THC” and “CBD.” The THC molecule is psychoactive. The CBD is the “medicine molecule.” All cannabinoids are always present in the plant, yet they exist in different percentages based on how the plant is genetically engineered.</a:t>
            </a:r>
            <a:endParaRPr lang="en-US" sz="1100" dirty="0">
              <a:solidFill>
                <a:srgbClr val="002060"/>
              </a:solidFill>
            </a:endParaRPr>
          </a:p>
        </p:txBody>
      </p:sp>
      <p:sp>
        <p:nvSpPr>
          <p:cNvPr id="61" name="Rectangle 60"/>
          <p:cNvSpPr/>
          <p:nvPr/>
        </p:nvSpPr>
        <p:spPr>
          <a:xfrm>
            <a:off x="1805732" y="14628787"/>
            <a:ext cx="2000642" cy="2123658"/>
          </a:xfrm>
          <a:prstGeom prst="rect">
            <a:avLst/>
          </a:prstGeom>
        </p:spPr>
        <p:txBody>
          <a:bodyPr wrap="square">
            <a:spAutoFit/>
          </a:bodyPr>
          <a:lstStyle/>
          <a:p>
            <a:pPr algn="just"/>
            <a:r>
              <a:rPr lang="en-US" sz="1200" b="1" dirty="0" smtClean="0">
                <a:solidFill>
                  <a:srgbClr val="002060"/>
                </a:solidFill>
                <a:latin typeface="Arial" panose="020B0604020202020204" pitchFamily="34" charset="0"/>
                <a:cs typeface="Arial" panose="020B0604020202020204" pitchFamily="34" charset="0"/>
              </a:rPr>
              <a:t>Hemp </a:t>
            </a:r>
            <a:r>
              <a:rPr lang="en-US" sz="1200" dirty="0" smtClean="0">
                <a:solidFill>
                  <a:srgbClr val="002060"/>
                </a:solidFill>
                <a:latin typeface="Arial" panose="020B0604020202020204" pitchFamily="34" charset="0"/>
                <a:cs typeface="Arial" panose="020B0604020202020204" pitchFamily="34" charset="0"/>
              </a:rPr>
              <a:t>is </a:t>
            </a:r>
            <a:r>
              <a:rPr lang="en-US" sz="1200" i="1" dirty="0" smtClean="0">
                <a:solidFill>
                  <a:srgbClr val="002060"/>
                </a:solidFill>
                <a:latin typeface="Arial" panose="020B0604020202020204" pitchFamily="34" charset="0"/>
                <a:cs typeface="Arial" panose="020B0604020202020204" pitchFamily="34" charset="0"/>
              </a:rPr>
              <a:t>defined </a:t>
            </a:r>
            <a:r>
              <a:rPr lang="en-US" sz="1200" dirty="0" smtClean="0">
                <a:solidFill>
                  <a:srgbClr val="002060"/>
                </a:solidFill>
                <a:latin typeface="Arial" panose="020B0604020202020204" pitchFamily="34" charset="0"/>
                <a:cs typeface="Arial" panose="020B0604020202020204" pitchFamily="34" charset="0"/>
              </a:rPr>
              <a:t>as cannabis that is used for industrial purposes (not recreationally) and has a low amount of THC.  The United States, Canada, and most of the rest of the world including Europe set a limit of &lt; 0.3% THC for the cannabis to be considered hemp.</a:t>
            </a:r>
            <a:endParaRPr lang="en-US" sz="1100" dirty="0">
              <a:solidFill>
                <a:srgbClr val="002060"/>
              </a:solidFill>
            </a:endParaRPr>
          </a:p>
        </p:txBody>
      </p:sp>
      <p:grpSp>
        <p:nvGrpSpPr>
          <p:cNvPr id="62" name="Group 61"/>
          <p:cNvGrpSpPr/>
          <p:nvPr/>
        </p:nvGrpSpPr>
        <p:grpSpPr>
          <a:xfrm>
            <a:off x="3928786" y="14497411"/>
            <a:ext cx="2145622" cy="1054459"/>
            <a:chOff x="395285" y="8523223"/>
            <a:chExt cx="2629702" cy="1505296"/>
          </a:xfrm>
        </p:grpSpPr>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285" y="8695901"/>
              <a:ext cx="2629702" cy="1332618"/>
            </a:xfrm>
            <a:prstGeom prst="rect">
              <a:avLst/>
            </a:prstGeom>
            <a:effectLst>
              <a:glow rad="190500">
                <a:schemeClr val="accent1">
                  <a:alpha val="40000"/>
                </a:schemeClr>
              </a:glow>
            </a:effectLst>
          </p:spPr>
        </p:pic>
        <p:sp>
          <p:nvSpPr>
            <p:cNvPr id="64" name="Rectangle 63"/>
            <p:cNvSpPr/>
            <p:nvPr/>
          </p:nvSpPr>
          <p:spPr>
            <a:xfrm>
              <a:off x="1699052" y="8523223"/>
              <a:ext cx="876632" cy="659051"/>
            </a:xfrm>
            <a:prstGeom prst="rect">
              <a:avLst/>
            </a:prstGeom>
          </p:spPr>
          <p:txBody>
            <a:bodyPr wrap="none">
              <a:spAutoFit/>
            </a:bodyPr>
            <a:lstStyle/>
            <a:p>
              <a:r>
                <a:rPr lang="en-US" sz="2400" b="1" dirty="0">
                  <a:solidFill>
                    <a:srgbClr val="002060"/>
                  </a:solidFill>
                </a:rPr>
                <a:t>CBD</a:t>
              </a:r>
            </a:p>
          </p:txBody>
        </p:sp>
      </p:grpSp>
      <p:sp>
        <p:nvSpPr>
          <p:cNvPr id="65" name="Rectangle 64"/>
          <p:cNvSpPr/>
          <p:nvPr/>
        </p:nvSpPr>
        <p:spPr>
          <a:xfrm>
            <a:off x="1823741" y="16924157"/>
            <a:ext cx="4192512" cy="1754326"/>
          </a:xfrm>
          <a:prstGeom prst="rect">
            <a:avLst/>
          </a:prstGeom>
        </p:spPr>
        <p:txBody>
          <a:bodyPr wrap="square">
            <a:spAutoFit/>
          </a:bodyPr>
          <a:lstStyle/>
          <a:p>
            <a:pPr algn="just"/>
            <a:r>
              <a:rPr lang="en-US" sz="1200" b="1" dirty="0" smtClean="0">
                <a:solidFill>
                  <a:srgbClr val="002060"/>
                </a:solidFill>
                <a:latin typeface="Arial" panose="020B0604020202020204" pitchFamily="34" charset="0"/>
                <a:cs typeface="Arial" panose="020B0604020202020204" pitchFamily="34" charset="0"/>
              </a:rPr>
              <a:t>CannaPur has engineered </a:t>
            </a:r>
            <a:r>
              <a:rPr lang="en-US" sz="1200" dirty="0" smtClean="0">
                <a:solidFill>
                  <a:srgbClr val="002060"/>
                </a:solidFill>
                <a:latin typeface="Arial" panose="020B0604020202020204" pitchFamily="34" charset="0"/>
                <a:cs typeface="Arial" panose="020B0604020202020204" pitchFamily="34" charset="0"/>
              </a:rPr>
              <a:t>the genetics of our hemp to take full advantage of the unique Uruguayan hemp law, and our hemp produces up to 30% CBD – twice the amount of valuable extract per plant compared to anywhere else in the world. And in addition, we shall benefit from final processing and export from the Free Trade Zone (FTZ), eliminating many taxes. This gives CannaPur the opportunity to be the most profitable CBD company in the world.</a:t>
            </a:r>
            <a:endParaRPr lang="en-US" sz="1100" dirty="0">
              <a:solidFill>
                <a:srgbClr val="002060"/>
              </a:solidFill>
            </a:endParaRPr>
          </a:p>
        </p:txBody>
      </p:sp>
      <p:grpSp>
        <p:nvGrpSpPr>
          <p:cNvPr id="66" name="Group 65"/>
          <p:cNvGrpSpPr/>
          <p:nvPr/>
        </p:nvGrpSpPr>
        <p:grpSpPr>
          <a:xfrm>
            <a:off x="6364802" y="11767645"/>
            <a:ext cx="2451895" cy="5793498"/>
            <a:chOff x="5056008" y="5604276"/>
            <a:chExt cx="2451895" cy="5793498"/>
          </a:xfrm>
        </p:grpSpPr>
        <p:sp>
          <p:nvSpPr>
            <p:cNvPr id="67" name="Rounded Rectangle 66"/>
            <p:cNvSpPr/>
            <p:nvPr/>
          </p:nvSpPr>
          <p:spPr>
            <a:xfrm>
              <a:off x="5056008" y="5604276"/>
              <a:ext cx="2434153" cy="3000254"/>
            </a:xfrm>
            <a:prstGeom prst="roundRect">
              <a:avLst>
                <a:gd name="adj" fmla="val 10943"/>
              </a:avLst>
            </a:prstGeom>
            <a:solidFill>
              <a:srgbClr val="19B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002060"/>
                </a:solidFill>
              </a:endParaRPr>
            </a:p>
          </p:txBody>
        </p:sp>
        <p:sp>
          <p:nvSpPr>
            <p:cNvPr id="68" name="Rectangle 67"/>
            <p:cNvSpPr/>
            <p:nvPr/>
          </p:nvSpPr>
          <p:spPr>
            <a:xfrm>
              <a:off x="5359717" y="5635733"/>
              <a:ext cx="1871858" cy="369332"/>
            </a:xfrm>
            <a:prstGeom prst="rect">
              <a:avLst/>
            </a:prstGeom>
          </p:spPr>
          <p:txBody>
            <a:bodyPr wrap="none">
              <a:spAutoFit/>
            </a:bodyPr>
            <a:lstStyle/>
            <a:p>
              <a:pPr algn="ctr"/>
              <a:r>
                <a:rPr lang="en-US" b="1" dirty="0">
                  <a:solidFill>
                    <a:srgbClr val="002060"/>
                  </a:solidFill>
                </a:rPr>
                <a:t>Legal </a:t>
              </a:r>
              <a:r>
                <a:rPr lang="en-US" b="1" dirty="0" smtClean="0">
                  <a:solidFill>
                    <a:srgbClr val="002060"/>
                  </a:solidFill>
                </a:rPr>
                <a:t>as Medicine</a:t>
              </a:r>
              <a:endParaRPr lang="en-US" b="1" dirty="0">
                <a:solidFill>
                  <a:srgbClr val="002060"/>
                </a:solidFill>
              </a:endParaRPr>
            </a:p>
          </p:txBody>
        </p:sp>
        <p:sp>
          <p:nvSpPr>
            <p:cNvPr id="69" name="TextBox 68"/>
            <p:cNvSpPr txBox="1"/>
            <p:nvPr/>
          </p:nvSpPr>
          <p:spPr>
            <a:xfrm>
              <a:off x="5070592" y="6025081"/>
              <a:ext cx="1186897" cy="2246769"/>
            </a:xfrm>
            <a:prstGeom prst="rect">
              <a:avLst/>
            </a:prstGeom>
            <a:noFill/>
            <a:ln>
              <a:noFill/>
            </a:ln>
          </p:spPr>
          <p:txBody>
            <a:bodyPr wrap="square" rtlCol="0">
              <a:spAutoFit/>
            </a:bodyPr>
            <a:lstStyle/>
            <a:p>
              <a:pPr algn="ctr"/>
              <a:r>
                <a:rPr lang="en-US" sz="1400" dirty="0">
                  <a:solidFill>
                    <a:srgbClr val="002060"/>
                  </a:solidFill>
                </a:rPr>
                <a:t>Uruguay</a:t>
              </a:r>
            </a:p>
            <a:p>
              <a:pPr algn="ctr"/>
              <a:r>
                <a:rPr lang="en-US" sz="1400" dirty="0" smtClean="0">
                  <a:solidFill>
                    <a:srgbClr val="002060"/>
                  </a:solidFill>
                </a:rPr>
                <a:t>USA*</a:t>
              </a:r>
            </a:p>
            <a:p>
              <a:pPr algn="ctr"/>
              <a:r>
                <a:rPr lang="en-US" sz="1400" dirty="0" smtClean="0">
                  <a:solidFill>
                    <a:srgbClr val="002060"/>
                  </a:solidFill>
                </a:rPr>
                <a:t>Canada</a:t>
              </a:r>
            </a:p>
            <a:p>
              <a:pPr algn="ctr"/>
              <a:r>
                <a:rPr lang="en-US" sz="1400" dirty="0">
                  <a:solidFill>
                    <a:srgbClr val="002060"/>
                  </a:solidFill>
                </a:rPr>
                <a:t>Spain</a:t>
              </a:r>
            </a:p>
            <a:p>
              <a:pPr algn="ctr"/>
              <a:r>
                <a:rPr lang="en-US" sz="1400" dirty="0" smtClean="0">
                  <a:solidFill>
                    <a:srgbClr val="002060"/>
                  </a:solidFill>
                </a:rPr>
                <a:t>India</a:t>
              </a:r>
            </a:p>
            <a:p>
              <a:pPr algn="ctr"/>
              <a:r>
                <a:rPr lang="en-US" sz="1400" dirty="0" smtClean="0">
                  <a:solidFill>
                    <a:srgbClr val="002060"/>
                  </a:solidFill>
                </a:rPr>
                <a:t>Australia</a:t>
              </a:r>
            </a:p>
            <a:p>
              <a:pPr algn="ctr"/>
              <a:r>
                <a:rPr lang="en-US" sz="1400" dirty="0" smtClean="0">
                  <a:solidFill>
                    <a:srgbClr val="002060"/>
                  </a:solidFill>
                </a:rPr>
                <a:t>Columbia</a:t>
              </a:r>
            </a:p>
            <a:p>
              <a:pPr algn="ctr"/>
              <a:r>
                <a:rPr lang="en-US" sz="1400" dirty="0" smtClean="0">
                  <a:solidFill>
                    <a:srgbClr val="002060"/>
                  </a:solidFill>
                </a:rPr>
                <a:t>Austria</a:t>
              </a:r>
            </a:p>
            <a:p>
              <a:pPr algn="ctr"/>
              <a:r>
                <a:rPr lang="en-US" sz="1400" dirty="0">
                  <a:solidFill>
                    <a:srgbClr val="002060"/>
                  </a:solidFill>
                </a:rPr>
                <a:t>Philippines</a:t>
              </a:r>
            </a:p>
            <a:p>
              <a:pPr algn="ctr"/>
              <a:endParaRPr lang="en-US" sz="1400" dirty="0" smtClean="0">
                <a:solidFill>
                  <a:srgbClr val="002060"/>
                </a:solidFill>
              </a:endParaRPr>
            </a:p>
          </p:txBody>
        </p:sp>
        <p:sp>
          <p:nvSpPr>
            <p:cNvPr id="70" name="TextBox 69"/>
            <p:cNvSpPr txBox="1"/>
            <p:nvPr/>
          </p:nvSpPr>
          <p:spPr>
            <a:xfrm>
              <a:off x="6287064" y="6025383"/>
              <a:ext cx="1186897" cy="1815882"/>
            </a:xfrm>
            <a:prstGeom prst="rect">
              <a:avLst/>
            </a:prstGeom>
            <a:noFill/>
          </p:spPr>
          <p:txBody>
            <a:bodyPr wrap="square" rtlCol="0">
              <a:spAutoFit/>
            </a:bodyPr>
            <a:lstStyle/>
            <a:p>
              <a:pPr algn="ctr"/>
              <a:r>
                <a:rPr lang="en-US" sz="1400" dirty="0" smtClean="0">
                  <a:solidFill>
                    <a:srgbClr val="002060"/>
                  </a:solidFill>
                </a:rPr>
                <a:t>Italy</a:t>
              </a:r>
            </a:p>
            <a:p>
              <a:pPr algn="ctr"/>
              <a:r>
                <a:rPr lang="en-US" sz="1400" dirty="0" smtClean="0">
                  <a:solidFill>
                    <a:srgbClr val="002060"/>
                  </a:solidFill>
                </a:rPr>
                <a:t>Israel</a:t>
              </a:r>
            </a:p>
            <a:p>
              <a:pPr algn="ctr"/>
              <a:r>
                <a:rPr lang="en-US" sz="1400" dirty="0" smtClean="0">
                  <a:solidFill>
                    <a:srgbClr val="002060"/>
                  </a:solidFill>
                </a:rPr>
                <a:t>Macedonia</a:t>
              </a:r>
            </a:p>
            <a:p>
              <a:pPr algn="ctr"/>
              <a:r>
                <a:rPr lang="en-US" sz="1400" dirty="0" smtClean="0">
                  <a:solidFill>
                    <a:srgbClr val="002060"/>
                  </a:solidFill>
                </a:rPr>
                <a:t>Poland</a:t>
              </a:r>
            </a:p>
            <a:p>
              <a:pPr algn="ctr"/>
              <a:r>
                <a:rPr lang="en-US" sz="1400" dirty="0" smtClean="0">
                  <a:solidFill>
                    <a:srgbClr val="002060"/>
                  </a:solidFill>
                </a:rPr>
                <a:t>Puerto Rico</a:t>
              </a:r>
            </a:p>
            <a:p>
              <a:pPr algn="ctr"/>
              <a:r>
                <a:rPr lang="en-US" sz="1400" dirty="0" smtClean="0">
                  <a:solidFill>
                    <a:srgbClr val="002060"/>
                  </a:solidFill>
                </a:rPr>
                <a:t>Turkey</a:t>
              </a:r>
            </a:p>
            <a:p>
              <a:pPr algn="ctr"/>
              <a:r>
                <a:rPr lang="en-US" sz="1400" dirty="0" smtClean="0">
                  <a:solidFill>
                    <a:srgbClr val="002060"/>
                  </a:solidFill>
                </a:rPr>
                <a:t>Czech Rep.</a:t>
              </a:r>
            </a:p>
            <a:p>
              <a:pPr algn="ctr"/>
              <a:r>
                <a:rPr lang="en-US" sz="1400" dirty="0" smtClean="0">
                  <a:solidFill>
                    <a:srgbClr val="002060"/>
                  </a:solidFill>
                </a:rPr>
                <a:t>Croatia</a:t>
              </a:r>
              <a:endParaRPr lang="en-US" sz="1400" dirty="0">
                <a:solidFill>
                  <a:srgbClr val="002060"/>
                </a:solidFill>
              </a:endParaRPr>
            </a:p>
          </p:txBody>
        </p:sp>
        <p:grpSp>
          <p:nvGrpSpPr>
            <p:cNvPr id="71" name="Group 70"/>
            <p:cNvGrpSpPr/>
            <p:nvPr/>
          </p:nvGrpSpPr>
          <p:grpSpPr>
            <a:xfrm>
              <a:off x="5056008" y="8118262"/>
              <a:ext cx="2434153" cy="3279512"/>
              <a:chOff x="5056008" y="8118262"/>
              <a:chExt cx="2434153" cy="3279512"/>
            </a:xfrm>
            <a:solidFill>
              <a:schemeClr val="accent6">
                <a:lumMod val="75000"/>
              </a:schemeClr>
            </a:solidFill>
          </p:grpSpPr>
          <p:sp>
            <p:nvSpPr>
              <p:cNvPr id="75" name="Rounded Rectangle 74"/>
              <p:cNvSpPr/>
              <p:nvPr/>
            </p:nvSpPr>
            <p:spPr>
              <a:xfrm>
                <a:off x="5060464" y="8118262"/>
                <a:ext cx="2429697" cy="3279512"/>
              </a:xfrm>
              <a:prstGeom prst="roundRect">
                <a:avLst>
                  <a:gd name="adj" fmla="val 97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76" name="Rectangle 75"/>
              <p:cNvSpPr/>
              <p:nvPr/>
            </p:nvSpPr>
            <p:spPr>
              <a:xfrm>
                <a:off x="5056008" y="8118263"/>
                <a:ext cx="2434153" cy="10705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72" name="Rectangle 71"/>
            <p:cNvSpPr/>
            <p:nvPr/>
          </p:nvSpPr>
          <p:spPr>
            <a:xfrm>
              <a:off x="5228770" y="8134349"/>
              <a:ext cx="2160591" cy="646331"/>
            </a:xfrm>
            <a:prstGeom prst="rect">
              <a:avLst/>
            </a:prstGeom>
          </p:spPr>
          <p:txBody>
            <a:bodyPr wrap="none">
              <a:spAutoFit/>
            </a:bodyPr>
            <a:lstStyle/>
            <a:p>
              <a:pPr algn="ctr"/>
              <a:r>
                <a:rPr lang="en-US" b="1" dirty="0" smtClean="0">
                  <a:solidFill>
                    <a:srgbClr val="002060"/>
                  </a:solidFill>
                </a:rPr>
                <a:t>Decriminalized</a:t>
              </a:r>
            </a:p>
            <a:p>
              <a:pPr algn="ctr"/>
              <a:r>
                <a:rPr lang="en-US" b="1" dirty="0" smtClean="0">
                  <a:solidFill>
                    <a:srgbClr val="002060"/>
                  </a:solidFill>
                </a:rPr>
                <a:t>(path to legalization)</a:t>
              </a:r>
            </a:p>
          </p:txBody>
        </p:sp>
        <p:sp>
          <p:nvSpPr>
            <p:cNvPr id="73" name="TextBox 72"/>
            <p:cNvSpPr txBox="1"/>
            <p:nvPr/>
          </p:nvSpPr>
          <p:spPr>
            <a:xfrm>
              <a:off x="5104534" y="8809559"/>
              <a:ext cx="1186897" cy="2462213"/>
            </a:xfrm>
            <a:prstGeom prst="rect">
              <a:avLst/>
            </a:prstGeom>
            <a:noFill/>
          </p:spPr>
          <p:txBody>
            <a:bodyPr wrap="square" rtlCol="0">
              <a:spAutoFit/>
            </a:bodyPr>
            <a:lstStyle/>
            <a:p>
              <a:pPr algn="ctr"/>
              <a:r>
                <a:rPr lang="en-US" sz="1400" dirty="0">
                  <a:solidFill>
                    <a:srgbClr val="002060"/>
                  </a:solidFill>
                </a:rPr>
                <a:t>Argentina</a:t>
              </a:r>
            </a:p>
            <a:p>
              <a:pPr algn="ctr"/>
              <a:r>
                <a:rPr lang="en-US" sz="1400" dirty="0">
                  <a:solidFill>
                    <a:srgbClr val="002060"/>
                  </a:solidFill>
                </a:rPr>
                <a:t>Chile</a:t>
              </a:r>
            </a:p>
            <a:p>
              <a:pPr algn="ctr"/>
              <a:r>
                <a:rPr lang="en-US" sz="1400" dirty="0" smtClean="0">
                  <a:solidFill>
                    <a:srgbClr val="002060"/>
                  </a:solidFill>
                </a:rPr>
                <a:t>Paraguay</a:t>
              </a:r>
              <a:endParaRPr lang="en-US" sz="1400" dirty="0">
                <a:solidFill>
                  <a:srgbClr val="002060"/>
                </a:solidFill>
              </a:endParaRPr>
            </a:p>
            <a:p>
              <a:pPr algn="ctr"/>
              <a:r>
                <a:rPr lang="en-US" sz="1400" dirty="0">
                  <a:solidFill>
                    <a:srgbClr val="002060"/>
                  </a:solidFill>
                </a:rPr>
                <a:t>Ukraine</a:t>
              </a:r>
            </a:p>
            <a:p>
              <a:pPr algn="ctr"/>
              <a:r>
                <a:rPr lang="en-US" sz="1400" dirty="0" smtClean="0">
                  <a:solidFill>
                    <a:srgbClr val="002060"/>
                  </a:solidFill>
                </a:rPr>
                <a:t>Greece</a:t>
              </a:r>
              <a:endParaRPr lang="en-US" sz="1400" dirty="0">
                <a:solidFill>
                  <a:srgbClr val="002060"/>
                </a:solidFill>
              </a:endParaRPr>
            </a:p>
            <a:p>
              <a:pPr algn="ctr"/>
              <a:r>
                <a:rPr lang="en-US" sz="1400" dirty="0">
                  <a:solidFill>
                    <a:srgbClr val="002060"/>
                  </a:solidFill>
                </a:rPr>
                <a:t>Germany</a:t>
              </a:r>
            </a:p>
            <a:p>
              <a:pPr algn="ctr"/>
              <a:r>
                <a:rPr lang="en-US" sz="1400" dirty="0" smtClean="0">
                  <a:solidFill>
                    <a:srgbClr val="002060"/>
                  </a:solidFill>
                </a:rPr>
                <a:t>Costa Rica</a:t>
              </a:r>
            </a:p>
            <a:p>
              <a:pPr algn="ctr"/>
              <a:r>
                <a:rPr lang="en-US" sz="1400" dirty="0" smtClean="0">
                  <a:solidFill>
                    <a:srgbClr val="002060"/>
                  </a:solidFill>
                </a:rPr>
                <a:t>US Virgin Isl.</a:t>
              </a:r>
            </a:p>
            <a:p>
              <a:pPr algn="ctr"/>
              <a:r>
                <a:rPr lang="en-US" sz="1400" dirty="0" smtClean="0">
                  <a:solidFill>
                    <a:srgbClr val="002060"/>
                  </a:solidFill>
                </a:rPr>
                <a:t>Russia</a:t>
              </a:r>
            </a:p>
            <a:p>
              <a:pPr algn="ctr"/>
              <a:r>
                <a:rPr lang="en-US" sz="1400" dirty="0" smtClean="0">
                  <a:solidFill>
                    <a:srgbClr val="002060"/>
                  </a:solidFill>
                </a:rPr>
                <a:t>Ecuador</a:t>
              </a:r>
            </a:p>
            <a:p>
              <a:pPr algn="ctr"/>
              <a:r>
                <a:rPr lang="en-US" sz="1400" dirty="0" smtClean="0">
                  <a:solidFill>
                    <a:srgbClr val="002060"/>
                  </a:solidFill>
                </a:rPr>
                <a:t>Switzerland</a:t>
              </a:r>
            </a:p>
          </p:txBody>
        </p:sp>
        <p:sp>
          <p:nvSpPr>
            <p:cNvPr id="74" name="TextBox 73"/>
            <p:cNvSpPr txBox="1"/>
            <p:nvPr/>
          </p:nvSpPr>
          <p:spPr>
            <a:xfrm>
              <a:off x="6321006" y="8809861"/>
              <a:ext cx="1186897" cy="2462213"/>
            </a:xfrm>
            <a:prstGeom prst="rect">
              <a:avLst/>
            </a:prstGeom>
            <a:noFill/>
          </p:spPr>
          <p:txBody>
            <a:bodyPr wrap="square" rtlCol="0">
              <a:spAutoFit/>
            </a:bodyPr>
            <a:lstStyle/>
            <a:p>
              <a:pPr algn="ctr"/>
              <a:r>
                <a:rPr lang="en-US" sz="1400" dirty="0">
                  <a:solidFill>
                    <a:srgbClr val="002060"/>
                  </a:solidFill>
                </a:rPr>
                <a:t>Belgium</a:t>
              </a:r>
            </a:p>
            <a:p>
              <a:pPr algn="ctr"/>
              <a:r>
                <a:rPr lang="en-US" sz="1400" dirty="0" smtClean="0">
                  <a:solidFill>
                    <a:srgbClr val="002060"/>
                  </a:solidFill>
                </a:rPr>
                <a:t>Portugal</a:t>
              </a:r>
            </a:p>
            <a:p>
              <a:pPr algn="ctr"/>
              <a:r>
                <a:rPr lang="en-US" sz="1400" dirty="0" smtClean="0">
                  <a:solidFill>
                    <a:srgbClr val="002060"/>
                  </a:solidFill>
                </a:rPr>
                <a:t>Mexico</a:t>
              </a:r>
            </a:p>
            <a:p>
              <a:pPr algn="ctr"/>
              <a:r>
                <a:rPr lang="en-US" sz="1400" dirty="0" smtClean="0">
                  <a:solidFill>
                    <a:srgbClr val="002060"/>
                  </a:solidFill>
                </a:rPr>
                <a:t>Luxembourg</a:t>
              </a:r>
            </a:p>
            <a:p>
              <a:pPr algn="ctr"/>
              <a:r>
                <a:rPr lang="en-US" sz="1400" dirty="0" smtClean="0">
                  <a:solidFill>
                    <a:srgbClr val="002060"/>
                  </a:solidFill>
                </a:rPr>
                <a:t>Jamaica</a:t>
              </a:r>
            </a:p>
            <a:p>
              <a:pPr algn="ctr"/>
              <a:r>
                <a:rPr lang="en-US" sz="1400" dirty="0" smtClean="0">
                  <a:solidFill>
                    <a:srgbClr val="002060"/>
                  </a:solidFill>
                </a:rPr>
                <a:t>Estonia</a:t>
              </a:r>
            </a:p>
            <a:p>
              <a:pPr algn="ctr"/>
              <a:r>
                <a:rPr lang="en-US" sz="1400" dirty="0" smtClean="0">
                  <a:solidFill>
                    <a:srgbClr val="002060"/>
                  </a:solidFill>
                </a:rPr>
                <a:t>Cambodia</a:t>
              </a:r>
            </a:p>
            <a:p>
              <a:pPr algn="ctr"/>
              <a:r>
                <a:rPr lang="en-US" sz="1400" dirty="0" smtClean="0">
                  <a:solidFill>
                    <a:srgbClr val="002060"/>
                  </a:solidFill>
                </a:rPr>
                <a:t>Bolivia</a:t>
              </a:r>
            </a:p>
            <a:p>
              <a:pPr algn="ctr"/>
              <a:r>
                <a:rPr lang="en-US" sz="1400" dirty="0" smtClean="0">
                  <a:solidFill>
                    <a:srgbClr val="002060"/>
                  </a:solidFill>
                </a:rPr>
                <a:t>Peru</a:t>
              </a:r>
            </a:p>
            <a:p>
              <a:pPr algn="ctr"/>
              <a:r>
                <a:rPr lang="en-US" sz="1400" dirty="0" smtClean="0">
                  <a:solidFill>
                    <a:srgbClr val="002060"/>
                  </a:solidFill>
                </a:rPr>
                <a:t>Malta</a:t>
              </a:r>
            </a:p>
            <a:p>
              <a:pPr algn="ctr"/>
              <a:r>
                <a:rPr lang="en-US" sz="1400" dirty="0" smtClean="0">
                  <a:solidFill>
                    <a:srgbClr val="002060"/>
                  </a:solidFill>
                </a:rPr>
                <a:t>Slovenia</a:t>
              </a:r>
            </a:p>
          </p:txBody>
        </p:sp>
      </p:grpSp>
      <p:sp>
        <p:nvSpPr>
          <p:cNvPr id="77" name="Rectangle 76"/>
          <p:cNvSpPr/>
          <p:nvPr/>
        </p:nvSpPr>
        <p:spPr>
          <a:xfrm>
            <a:off x="4015611" y="15719693"/>
            <a:ext cx="2000642" cy="1015663"/>
          </a:xfrm>
          <a:prstGeom prst="rect">
            <a:avLst/>
          </a:prstGeom>
        </p:spPr>
        <p:txBody>
          <a:bodyPr wrap="square">
            <a:spAutoFit/>
          </a:bodyPr>
          <a:lstStyle/>
          <a:p>
            <a:pPr algn="just"/>
            <a:r>
              <a:rPr lang="en-US" sz="1200" dirty="0" smtClean="0">
                <a:solidFill>
                  <a:srgbClr val="002060"/>
                </a:solidFill>
                <a:latin typeface="Arial" panose="020B0604020202020204" pitchFamily="34" charset="0"/>
                <a:cs typeface="Arial" panose="020B0604020202020204" pitchFamily="34" charset="0"/>
              </a:rPr>
              <a:t>However, only in Uruguay the hemp limit for THC is 1.0% - three times higher than anywhere else in the world.</a:t>
            </a:r>
            <a:endParaRPr lang="en-US" sz="1100" dirty="0">
              <a:solidFill>
                <a:srgbClr val="002060"/>
              </a:solidFill>
            </a:endParaRPr>
          </a:p>
        </p:txBody>
      </p:sp>
      <p:sp>
        <p:nvSpPr>
          <p:cNvPr id="78" name="Rectangle 77"/>
          <p:cNvSpPr/>
          <p:nvPr/>
        </p:nvSpPr>
        <p:spPr>
          <a:xfrm>
            <a:off x="1864656" y="18811867"/>
            <a:ext cx="6952041" cy="5156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2060"/>
                </a:solidFill>
                <a:cs typeface="Arial" panose="020B0604020202020204" pitchFamily="34" charset="0"/>
              </a:rPr>
              <a:t>Refined CBD Oil </a:t>
            </a:r>
            <a:r>
              <a:rPr lang="en-US" sz="1400" dirty="0">
                <a:solidFill>
                  <a:srgbClr val="002060"/>
                </a:solidFill>
                <a:cs typeface="Arial" panose="020B0604020202020204" pitchFamily="34" charset="0"/>
              </a:rPr>
              <a:t>sells for $25,000 per kg – </a:t>
            </a:r>
            <a:r>
              <a:rPr lang="en-US" sz="1400" dirty="0" smtClean="0">
                <a:solidFill>
                  <a:srgbClr val="002060"/>
                </a:solidFill>
                <a:cs typeface="Arial" panose="020B0604020202020204" pitchFamily="34" charset="0"/>
              </a:rPr>
              <a:t>70% </a:t>
            </a:r>
            <a:r>
              <a:rPr lang="en-US" sz="1400" dirty="0">
                <a:solidFill>
                  <a:srgbClr val="002060"/>
                </a:solidFill>
                <a:cs typeface="Arial" panose="020B0604020202020204" pitchFamily="34" charset="0"/>
              </a:rPr>
              <a:t>the price of </a:t>
            </a:r>
            <a:r>
              <a:rPr lang="en-US" sz="1400" dirty="0" smtClean="0">
                <a:solidFill>
                  <a:srgbClr val="002060"/>
                </a:solidFill>
                <a:cs typeface="Arial" panose="020B0604020202020204" pitchFamily="34" charset="0"/>
              </a:rPr>
              <a:t>gold</a:t>
            </a:r>
            <a:endParaRPr lang="en-US" sz="1400" dirty="0">
              <a:solidFill>
                <a:srgbClr val="002060"/>
              </a:solidFill>
              <a:cs typeface="Arial" panose="020B0604020202020204" pitchFamily="34" charset="0"/>
            </a:endParaRPr>
          </a:p>
          <a:p>
            <a:pPr algn="ctr"/>
            <a:r>
              <a:rPr lang="en-US" sz="1400" dirty="0" smtClean="0">
                <a:solidFill>
                  <a:srgbClr val="002060"/>
                </a:solidFill>
                <a:cs typeface="Arial" panose="020B0604020202020204" pitchFamily="34" charset="0"/>
              </a:rPr>
              <a:t>Our </a:t>
            </a:r>
            <a:r>
              <a:rPr lang="en-US" sz="1400" dirty="0">
                <a:solidFill>
                  <a:srgbClr val="002060"/>
                </a:solidFill>
                <a:cs typeface="Arial" panose="020B0604020202020204" pitchFamily="34" charset="0"/>
              </a:rPr>
              <a:t>genetics produces hemp that is 2.5 m tall and 1 m wide, and grows in just four months!</a:t>
            </a:r>
            <a:endParaRPr lang="en-US" sz="1200" dirty="0">
              <a:solidFill>
                <a:srgbClr val="002060"/>
              </a:solidFill>
            </a:endParaRPr>
          </a:p>
        </p:txBody>
      </p:sp>
      <p:sp>
        <p:nvSpPr>
          <p:cNvPr id="79" name="Rectangle 78"/>
          <p:cNvSpPr/>
          <p:nvPr/>
        </p:nvSpPr>
        <p:spPr>
          <a:xfrm>
            <a:off x="6205929" y="17816271"/>
            <a:ext cx="2610768" cy="718598"/>
          </a:xfrm>
          <a:prstGeom prst="rect">
            <a:avLst/>
          </a:prstGeom>
          <a:solidFill>
            <a:srgbClr val="85C4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060"/>
                </a:solidFill>
                <a:latin typeface="Arial" panose="020B0604020202020204" pitchFamily="34" charset="0"/>
                <a:cs typeface="Arial" panose="020B0604020202020204" pitchFamily="34" charset="0"/>
              </a:rPr>
              <a:t>CannaPur is not just designing CBD products, it is designed to maximize investor returns.</a:t>
            </a:r>
            <a:endParaRPr lang="en-US" sz="1100" dirty="0">
              <a:solidFill>
                <a:srgbClr val="002060"/>
              </a:solidFill>
            </a:endParaRPr>
          </a:p>
        </p:txBody>
      </p:sp>
      <p:pic>
        <p:nvPicPr>
          <p:cNvPr id="80" name="Picture 79"/>
          <p:cNvPicPr>
            <a:picLocks noChangeAspect="1"/>
          </p:cNvPicPr>
          <p:nvPr/>
        </p:nvPicPr>
        <p:blipFill>
          <a:blip r:embed="rId12"/>
          <a:stretch>
            <a:fillRect/>
          </a:stretch>
        </p:blipFill>
        <p:spPr>
          <a:xfrm flipH="1">
            <a:off x="1688218" y="10339300"/>
            <a:ext cx="2068778" cy="1554573"/>
          </a:xfrm>
          <a:prstGeom prst="rect">
            <a:avLst/>
          </a:prstGeom>
        </p:spPr>
      </p:pic>
    </p:spTree>
    <p:extLst>
      <p:ext uri="{BB962C8B-B14F-4D97-AF65-F5344CB8AC3E}">
        <p14:creationId xmlns:p14="http://schemas.microsoft.com/office/powerpoint/2010/main" val="1937272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3449</TotalTime>
  <Words>410</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Young</dc:creator>
  <cp:lastModifiedBy>Joshua Young</cp:lastModifiedBy>
  <cp:revision>35</cp:revision>
  <dcterms:created xsi:type="dcterms:W3CDTF">2017-02-08T07:03:35Z</dcterms:created>
  <dcterms:modified xsi:type="dcterms:W3CDTF">2017-02-12T08:12:19Z</dcterms:modified>
</cp:coreProperties>
</file>