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bookmarkIdSeed="9">
  <p:sldMasterIdLst>
    <p:sldMasterId id="2147483651" r:id="rId1"/>
  </p:sldMasterIdLst>
  <p:notesMasterIdLst>
    <p:notesMasterId r:id="rId6"/>
  </p:notesMasterIdLst>
  <p:handoutMasterIdLst>
    <p:handoutMasterId r:id="rId7"/>
  </p:handoutMasterIdLst>
  <p:sldIdLst>
    <p:sldId id="256" r:id="rId2"/>
    <p:sldId id="360" r:id="rId3"/>
    <p:sldId id="359" r:id="rId4"/>
    <p:sldId id="361" r:id="rId5"/>
  </p:sldIdLst>
  <p:sldSz cx="9906000" cy="6858000" type="A4"/>
  <p:notesSz cx="6807200" cy="99393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6292"/>
    <a:srgbClr val="8DB0D9"/>
    <a:srgbClr val="8DB1DA"/>
    <a:srgbClr val="2D388A"/>
    <a:srgbClr val="4F81BD"/>
    <a:srgbClr val="354E6C"/>
    <a:srgbClr val="5191A3"/>
    <a:srgbClr val="000066"/>
    <a:srgbClr val="BBD4DE"/>
    <a:srgbClr val="000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9" autoAdjust="0"/>
    <p:restoredTop sz="50000" autoAdjust="0"/>
  </p:normalViewPr>
  <p:slideViewPr>
    <p:cSldViewPr>
      <p:cViewPr>
        <p:scale>
          <a:sx n="70" d="100"/>
          <a:sy n="70" d="100"/>
        </p:scale>
        <p:origin x="2536" y="112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342" y="-90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Relationship Id="rId2" Type="http://schemas.openxmlformats.org/officeDocument/2006/relationships/image" Target="../media/image9.emf"/><Relationship Id="rId3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86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8525" y="0"/>
            <a:ext cx="29486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86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8525" y="9442450"/>
            <a:ext cx="29486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fld id="{8C3E5423-D5DB-4D04-A0AB-6CA362F30E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7253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86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8525" y="0"/>
            <a:ext cx="29486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6125"/>
            <a:ext cx="5384800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675" y="4721225"/>
            <a:ext cx="4993851" cy="447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486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8525" y="9442450"/>
            <a:ext cx="29486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fld id="{EE4D9756-1DC8-4EC0-AE3C-B639C7D3A0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7768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252340-EC73-49E1-9F5D-3882BB75015F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2788" y="746125"/>
            <a:ext cx="5383212" cy="372745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nl-BE" sz="1600" smtClean="0"/>
              <a:t>Titelslide.</a:t>
            </a:r>
            <a:endParaRPr lang="en-US" sz="1600" smtClean="0"/>
          </a:p>
        </p:txBody>
      </p:sp>
    </p:spTree>
    <p:extLst>
      <p:ext uri="{BB962C8B-B14F-4D97-AF65-F5344CB8AC3E}">
        <p14:creationId xmlns:p14="http://schemas.microsoft.com/office/powerpoint/2010/main" val="1221313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402513" y="0"/>
            <a:ext cx="2303462" cy="638175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88950" y="0"/>
            <a:ext cx="6761163" cy="638175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57600" y="0"/>
            <a:ext cx="6048375" cy="57626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88950" y="692150"/>
            <a:ext cx="4532313" cy="56896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73663" y="692150"/>
            <a:ext cx="4532312" cy="56896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88950" y="692150"/>
            <a:ext cx="4532313" cy="568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73663" y="692150"/>
            <a:ext cx="4532312" cy="568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BE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5" Type="http://schemas.openxmlformats.org/officeDocument/2006/relationships/image" Target="../media/image2.jpeg"/><Relationship Id="rId16" Type="http://schemas.openxmlformats.org/officeDocument/2006/relationships/image" Target="../media/image3.png"/><Relationship Id="rId17" Type="http://schemas.openxmlformats.org/officeDocument/2006/relationships/image" Target="../media/image4.png"/><Relationship Id="rId18" Type="http://schemas.openxmlformats.org/officeDocument/2006/relationships/image" Target="../media/image5.png"/><Relationship Id="rId19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90" descr="Left stream G16 v4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9060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657600" y="0"/>
            <a:ext cx="60483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43256" name="Rectangle 248"/>
          <p:cNvSpPr>
            <a:spLocks noChangeArrowheads="1"/>
          </p:cNvSpPr>
          <p:nvPr/>
        </p:nvSpPr>
        <p:spPr bwMode="auto">
          <a:xfrm>
            <a:off x="2000250" y="981075"/>
            <a:ext cx="7489825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438A9B"/>
              </a:buClr>
              <a:buSzPct val="140000"/>
              <a:buFont typeface="Wingdings" pitchFamily="2" charset="2"/>
              <a:buChar char="§"/>
              <a:defRPr/>
            </a:pPr>
            <a:endParaRPr lang="en-US" sz="1800" b="0">
              <a:solidFill>
                <a:srgbClr val="000066"/>
              </a:solidFill>
              <a:latin typeface="Swis721 Lt BT" pitchFamily="34" charset="0"/>
            </a:endParaRPr>
          </a:p>
        </p:txBody>
      </p:sp>
      <p:sp>
        <p:nvSpPr>
          <p:cNvPr id="1029" name="Rectangle 25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8950" y="692150"/>
            <a:ext cx="9217025" cy="568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43261" name="AutoShape 253"/>
          <p:cNvSpPr>
            <a:spLocks noChangeAspect="1" noChangeArrowheads="1" noTextEdit="1"/>
          </p:cNvSpPr>
          <p:nvPr/>
        </p:nvSpPr>
        <p:spPr bwMode="auto">
          <a:xfrm>
            <a:off x="273050" y="6381750"/>
            <a:ext cx="10795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fr-BE"/>
          </a:p>
        </p:txBody>
      </p:sp>
      <p:sp>
        <p:nvSpPr>
          <p:cNvPr id="43295" name="Rectangle 287"/>
          <p:cNvSpPr>
            <a:spLocks noChangeArrowheads="1"/>
          </p:cNvSpPr>
          <p:nvPr/>
        </p:nvSpPr>
        <p:spPr bwMode="auto">
          <a:xfrm rot="-6510">
            <a:off x="9591675" y="6605588"/>
            <a:ext cx="257175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  <a:defRPr/>
            </a:pPr>
            <a:fld id="{89B1FCA3-7CB8-4E21-9606-4D6B116B9E94}" type="slidenum">
              <a:rPr lang="en-US" sz="900" b="0">
                <a:solidFill>
                  <a:srgbClr val="000066"/>
                </a:solidFill>
                <a:latin typeface="Eurostile" pitchFamily="34" charset="0"/>
              </a:rPr>
              <a:pPr eaLnBrk="0" hangingPunct="0">
                <a:spcBef>
                  <a:spcPts val="500"/>
                </a:spcBef>
                <a:spcAft>
                  <a:spcPts val="500"/>
                </a:spcAft>
                <a:defRPr/>
              </a:pPr>
              <a:t>‹#›</a:t>
            </a:fld>
            <a:endParaRPr lang="en-US" sz="900" b="0">
              <a:solidFill>
                <a:srgbClr val="000066"/>
              </a:solidFill>
              <a:latin typeface="Eurostile" pitchFamily="34" charset="0"/>
            </a:endParaRPr>
          </a:p>
        </p:txBody>
      </p:sp>
      <p:sp>
        <p:nvSpPr>
          <p:cNvPr id="43296" name="Line 288"/>
          <p:cNvSpPr>
            <a:spLocks noChangeShapeType="1"/>
          </p:cNvSpPr>
          <p:nvPr/>
        </p:nvSpPr>
        <p:spPr bwMode="auto">
          <a:xfrm flipV="1">
            <a:off x="9490075" y="6477000"/>
            <a:ext cx="0" cy="381000"/>
          </a:xfrm>
          <a:prstGeom prst="line">
            <a:avLst/>
          </a:prstGeom>
          <a:noFill/>
          <a:ln w="9525">
            <a:solidFill>
              <a:srgbClr val="438A9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r-BE"/>
          </a:p>
        </p:txBody>
      </p:sp>
      <p:sp>
        <p:nvSpPr>
          <p:cNvPr id="43297" name="Rectangle 289"/>
          <p:cNvSpPr>
            <a:spLocks noChangeArrowheads="1"/>
          </p:cNvSpPr>
          <p:nvPr/>
        </p:nvSpPr>
        <p:spPr bwMode="auto">
          <a:xfrm>
            <a:off x="5988050" y="6550025"/>
            <a:ext cx="3429000" cy="1920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algn="r">
              <a:spcBef>
                <a:spcPct val="50000"/>
              </a:spcBef>
              <a:defRPr/>
            </a:pPr>
            <a:r>
              <a:rPr lang="en-US" sz="900" b="0">
                <a:solidFill>
                  <a:srgbClr val="000066"/>
                </a:solidFill>
                <a:latin typeface="Swis721 Lt BT" pitchFamily="34" charset="0"/>
              </a:rPr>
              <a:t>All rights reserved by Gate-16</a:t>
            </a:r>
            <a:endParaRPr lang="en-US" b="0">
              <a:solidFill>
                <a:srgbClr val="000066"/>
              </a:solidFill>
              <a:latin typeface="Swis721 Ex BT" pitchFamily="34" charset="0"/>
            </a:endParaRPr>
          </a:p>
        </p:txBody>
      </p:sp>
      <p:pic>
        <p:nvPicPr>
          <p:cNvPr id="1034" name="Image 13" descr="Logo_Gate16_fortis.JPG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66688" y="5929313"/>
            <a:ext cx="16240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</p:sldLayoutIdLst>
  <p:timing>
    <p:tnLst>
      <p:par>
        <p:cTn id="1" dur="indefinite" restart="never" nodeType="tmRoot"/>
      </p:par>
    </p:tnLst>
  </p:timing>
  <p:txStyles>
    <p:titleStyle>
      <a:lvl1pPr algn="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0066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0066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0066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0066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0066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0066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0066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0066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0066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38A9B"/>
        </a:buClr>
        <a:buSzPct val="140000"/>
        <a:buFont typeface="Wingdings" pitchFamily="2" charset="2"/>
        <a:buChar char="§"/>
        <a:defRPr sz="3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Blip>
          <a:blip r:embed="rId16"/>
        </a:buBlip>
        <a:defRPr sz="1600">
          <a:solidFill>
            <a:srgbClr val="000066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Blip>
          <a:blip r:embed="rId17"/>
        </a:buBlip>
        <a:defRPr sz="1400">
          <a:solidFill>
            <a:srgbClr val="000066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Blip>
          <a:blip r:embed="rId18"/>
        </a:buBlip>
        <a:defRPr sz="1200">
          <a:solidFill>
            <a:srgbClr val="000066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9"/>
        </a:buBlip>
        <a:defRPr sz="1200">
          <a:solidFill>
            <a:srgbClr val="000066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9"/>
        </a:buBlip>
        <a:defRPr sz="1200">
          <a:solidFill>
            <a:srgbClr val="00006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9"/>
        </a:buBlip>
        <a:defRPr sz="1200">
          <a:solidFill>
            <a:srgbClr val="00006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9"/>
        </a:buBlip>
        <a:defRPr sz="1200">
          <a:solidFill>
            <a:srgbClr val="00006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9"/>
        </a:buBlip>
        <a:defRPr sz="1200">
          <a:solidFill>
            <a:srgbClr val="000066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7.bin"/><Relationship Id="rId12" Type="http://schemas.openxmlformats.org/officeDocument/2006/relationships/oleObject" Target="../embeddings/oleObject8.bin"/><Relationship Id="rId13" Type="http://schemas.openxmlformats.org/officeDocument/2006/relationships/oleObject" Target="../embeddings/oleObject9.bin"/><Relationship Id="rId14" Type="http://schemas.openxmlformats.org/officeDocument/2006/relationships/oleObject" Target="../embeddings/oleObject10.bin"/><Relationship Id="rId15" Type="http://schemas.openxmlformats.org/officeDocument/2006/relationships/image" Target="../media/image10.emf"/><Relationship Id="rId16" Type="http://schemas.openxmlformats.org/officeDocument/2006/relationships/oleObject" Target="../embeddings/oleObject1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.bin"/><Relationship Id="rId4" Type="http://schemas.openxmlformats.org/officeDocument/2006/relationships/image" Target="../media/image8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9.emf"/><Relationship Id="rId7" Type="http://schemas.openxmlformats.org/officeDocument/2006/relationships/oleObject" Target="../embeddings/oleObject3.bin"/><Relationship Id="rId8" Type="http://schemas.openxmlformats.org/officeDocument/2006/relationships/oleObject" Target="../embeddings/oleObject4.bin"/><Relationship Id="rId9" Type="http://schemas.openxmlformats.org/officeDocument/2006/relationships/oleObject" Target="../embeddings/oleObject5.bin"/><Relationship Id="rId10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11.jpeg"/><Relationship Id="rId7" Type="http://schemas.openxmlformats.org/officeDocument/2006/relationships/image" Target="../media/image12.jpeg"/><Relationship Id="rId8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90" descr="Left stream G16 v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1785926"/>
            <a:ext cx="990600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Line 164"/>
          <p:cNvSpPr>
            <a:spLocks noChangeShapeType="1"/>
          </p:cNvSpPr>
          <p:nvPr/>
        </p:nvSpPr>
        <p:spPr bwMode="auto">
          <a:xfrm>
            <a:off x="4524372" y="2420938"/>
            <a:ext cx="0" cy="1439862"/>
          </a:xfrm>
          <a:prstGeom prst="line">
            <a:avLst/>
          </a:prstGeom>
          <a:noFill/>
          <a:ln w="28575">
            <a:solidFill>
              <a:srgbClr val="438A9B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BE"/>
          </a:p>
        </p:txBody>
      </p:sp>
      <p:sp>
        <p:nvSpPr>
          <p:cNvPr id="3076" name="Text Box 166"/>
          <p:cNvSpPr txBox="1">
            <a:spLocks noChangeArrowheads="1"/>
          </p:cNvSpPr>
          <p:nvPr/>
        </p:nvSpPr>
        <p:spPr bwMode="auto">
          <a:xfrm>
            <a:off x="8832191" y="6000768"/>
            <a:ext cx="64312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BE" sz="1000" b="0" dirty="0" smtClean="0">
                <a:solidFill>
                  <a:srgbClr val="000066"/>
                </a:solidFill>
                <a:latin typeface="Arial" charset="0"/>
              </a:rPr>
              <a:t>09/2014</a:t>
            </a:r>
            <a:endParaRPr lang="fr-FR" sz="1000" b="0" dirty="0">
              <a:solidFill>
                <a:srgbClr val="000066"/>
              </a:solidFill>
              <a:latin typeface="Arial" charset="0"/>
            </a:endParaRPr>
          </a:p>
        </p:txBody>
      </p:sp>
      <p:pic>
        <p:nvPicPr>
          <p:cNvPr id="3077" name="Image 7" descr="Logo_Gate16_fortis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9625" y="2286000"/>
            <a:ext cx="3213100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Text Box 159"/>
          <p:cNvSpPr txBox="1">
            <a:spLocks noChangeArrowheads="1"/>
          </p:cNvSpPr>
          <p:nvPr/>
        </p:nvSpPr>
        <p:spPr bwMode="auto">
          <a:xfrm>
            <a:off x="4524372" y="2637534"/>
            <a:ext cx="507209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b="0" dirty="0" smtClean="0">
                <a:solidFill>
                  <a:srgbClr val="000066"/>
                </a:solidFill>
                <a:latin typeface="Segoe Print" pitchFamily="2" charset="0"/>
              </a:rPr>
              <a:t>Our Company</a:t>
            </a:r>
          </a:p>
          <a:p>
            <a:pPr algn="ctr"/>
            <a:r>
              <a:rPr lang="en-US" sz="2800" b="0" dirty="0" smtClean="0">
                <a:solidFill>
                  <a:srgbClr val="000066"/>
                </a:solidFill>
                <a:latin typeface="Arial Narrow" pitchFamily="34" charset="0"/>
              </a:rPr>
              <a:t>2007 - 2014</a:t>
            </a:r>
            <a:endParaRPr lang="en-US" sz="2800" b="0" dirty="0">
              <a:solidFill>
                <a:srgbClr val="000066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De 2007 à 2014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8951" y="763736"/>
            <a:ext cx="6696297" cy="5689600"/>
          </a:xfrm>
        </p:spPr>
        <p:txBody>
          <a:bodyPr/>
          <a:lstStyle/>
          <a:p>
            <a:r>
              <a:rPr lang="fr-BE" sz="1600" dirty="0" smtClean="0"/>
              <a:t>2007-2010 : Consultance généraliste</a:t>
            </a:r>
          </a:p>
          <a:p>
            <a:pPr lvl="1"/>
            <a:r>
              <a:rPr lang="fr-BE" sz="1400" dirty="0" smtClean="0"/>
              <a:t>Service </a:t>
            </a:r>
            <a:r>
              <a:rPr lang="fr-BE" sz="1400" dirty="0" err="1" smtClean="0"/>
              <a:t>offering</a:t>
            </a:r>
            <a:r>
              <a:rPr lang="fr-BE" sz="1400" dirty="0"/>
              <a:t> </a:t>
            </a:r>
            <a:r>
              <a:rPr lang="fr-BE" sz="1400" dirty="0" smtClean="0"/>
              <a:t>&gt; </a:t>
            </a:r>
            <a:r>
              <a:rPr lang="fr-BE" sz="1400" dirty="0" err="1" smtClean="0"/>
              <a:t>Process</a:t>
            </a:r>
            <a:r>
              <a:rPr lang="fr-BE" sz="1400" dirty="0" smtClean="0"/>
              <a:t> management, </a:t>
            </a:r>
            <a:r>
              <a:rPr lang="fr-BE" sz="1400" dirty="0"/>
              <a:t>analyses de besoins IT, audits </a:t>
            </a:r>
            <a:r>
              <a:rPr lang="fr-BE" sz="1400" dirty="0" smtClean="0"/>
              <a:t>qualité (ISO 9001, ITIL</a:t>
            </a:r>
            <a:r>
              <a:rPr lang="mr-IN" sz="1400" dirty="0" smtClean="0"/>
              <a:t>…</a:t>
            </a:r>
            <a:r>
              <a:rPr lang="fr-BE" sz="1400" dirty="0" smtClean="0"/>
              <a:t>)  + </a:t>
            </a:r>
            <a:r>
              <a:rPr lang="fr-BE" sz="1400" dirty="0" err="1" smtClean="0"/>
              <a:t>merge</a:t>
            </a:r>
            <a:r>
              <a:rPr lang="fr-BE" sz="1400" dirty="0" smtClean="0"/>
              <a:t> et </a:t>
            </a:r>
            <a:r>
              <a:rPr lang="fr-BE" sz="1400" dirty="0" err="1" smtClean="0"/>
              <a:t>unmerge</a:t>
            </a:r>
            <a:r>
              <a:rPr lang="fr-BE" sz="1400" dirty="0" smtClean="0"/>
              <a:t> d’entreprises</a:t>
            </a:r>
          </a:p>
          <a:p>
            <a:pPr lvl="1"/>
            <a:r>
              <a:rPr lang="fr-BE" sz="1400" dirty="0" smtClean="0"/>
              <a:t>Clients &gt; distributeur énergie, bureau d’ingénierie</a:t>
            </a:r>
          </a:p>
          <a:p>
            <a:pPr lvl="1"/>
            <a:r>
              <a:rPr lang="fr-BE" sz="1400" dirty="0" smtClean="0"/>
              <a:t>Différenciateur &gt; rapport coût/qualité, connaissance sectorielle </a:t>
            </a:r>
            <a:endParaRPr lang="fr-BE" sz="1400" dirty="0"/>
          </a:p>
          <a:p>
            <a:pPr marL="457200" lvl="1" indent="0">
              <a:buNone/>
            </a:pPr>
            <a:endParaRPr lang="fr-BE" sz="1400" dirty="0" smtClean="0"/>
          </a:p>
          <a:p>
            <a:r>
              <a:rPr lang="fr-BE" sz="1600" dirty="0" smtClean="0"/>
              <a:t>2011-2012: Spécialisation GIS &amp; sécurité IT </a:t>
            </a:r>
          </a:p>
          <a:p>
            <a:pPr lvl="1"/>
            <a:r>
              <a:rPr lang="fr-BE" sz="1400" dirty="0" smtClean="0"/>
              <a:t>Service </a:t>
            </a:r>
            <a:r>
              <a:rPr lang="fr-BE" sz="1400" dirty="0" err="1" smtClean="0"/>
              <a:t>offering</a:t>
            </a:r>
            <a:r>
              <a:rPr lang="fr-BE" sz="1400" dirty="0" smtClean="0"/>
              <a:t> &gt; design d’application GIS, audit de sécurité des systèmes d’information (ISO 27001) + Operations</a:t>
            </a:r>
          </a:p>
          <a:p>
            <a:pPr lvl="1"/>
            <a:r>
              <a:rPr lang="fr-BE" sz="1400" dirty="0" smtClean="0"/>
              <a:t>Clients &gt; ministère, intégrateur de réseau  IT</a:t>
            </a:r>
          </a:p>
          <a:p>
            <a:pPr lvl="1"/>
            <a:r>
              <a:rPr lang="fr-BE" sz="1400" dirty="0" smtClean="0"/>
              <a:t>Différenciateur &gt; rareté des profils</a:t>
            </a:r>
            <a:br>
              <a:rPr lang="fr-BE" sz="1400" dirty="0" smtClean="0"/>
            </a:br>
            <a:endParaRPr lang="fr-BE" sz="1400" dirty="0"/>
          </a:p>
          <a:p>
            <a:r>
              <a:rPr lang="fr-BE" sz="1600" dirty="0" smtClean="0"/>
              <a:t>2013-2014: </a:t>
            </a:r>
            <a:r>
              <a:rPr lang="fr-BE" sz="1600" dirty="0"/>
              <a:t>Démarrage de services </a:t>
            </a:r>
            <a:r>
              <a:rPr lang="fr-BE" sz="1600" dirty="0" smtClean="0"/>
              <a:t>d’exploitation applicative et de transition d’infrastructure IT</a:t>
            </a:r>
          </a:p>
          <a:p>
            <a:pPr lvl="1"/>
            <a:r>
              <a:rPr lang="fr-BE" sz="1400" dirty="0"/>
              <a:t>Service </a:t>
            </a:r>
            <a:r>
              <a:rPr lang="fr-BE" sz="1400" dirty="0" err="1"/>
              <a:t>offering</a:t>
            </a:r>
            <a:r>
              <a:rPr lang="fr-BE" sz="1400" dirty="0"/>
              <a:t> &gt; équipe de support d’une méga application (600+ </a:t>
            </a:r>
            <a:r>
              <a:rPr lang="fr-BE" sz="1400" dirty="0" err="1"/>
              <a:t>users</a:t>
            </a:r>
            <a:r>
              <a:rPr lang="fr-BE" sz="1400" dirty="0"/>
              <a:t>, 80 organisations), transition de grandes infrastructures IT tels réseau de télécom, salle de serveurs de banques</a:t>
            </a:r>
          </a:p>
          <a:p>
            <a:pPr lvl="1"/>
            <a:r>
              <a:rPr lang="fr-BE" sz="1400" dirty="0"/>
              <a:t>Clients &gt; banques, société d’assurance, organisation internationale</a:t>
            </a:r>
          </a:p>
          <a:p>
            <a:pPr lvl="1"/>
            <a:r>
              <a:rPr lang="fr-BE" sz="1400" dirty="0" smtClean="0"/>
              <a:t>Différenciateur &gt; succès prouvés dans la gestion de projets complexes / de programmes.</a:t>
            </a:r>
          </a:p>
          <a:p>
            <a:pPr lvl="1"/>
            <a:r>
              <a:rPr lang="fr-BE" sz="1400" dirty="0" smtClean="0"/>
              <a:t>Set up d’IT outsourcing : gestion </a:t>
            </a:r>
            <a:r>
              <a:rPr lang="fr-BE" sz="1400" smtClean="0"/>
              <a:t>des profils/outils/</a:t>
            </a:r>
            <a:r>
              <a:rPr lang="fr-BE" sz="1400" dirty="0" err="1" smtClean="0"/>
              <a:t>process</a:t>
            </a:r>
            <a:r>
              <a:rPr lang="fr-BE" sz="1400" dirty="0" smtClean="0"/>
              <a:t> &gt;&gt; mise en place </a:t>
            </a:r>
            <a:endParaRPr lang="fr-BE" sz="1400" dirty="0"/>
          </a:p>
          <a:p>
            <a:endParaRPr lang="fr-BE" sz="1800" dirty="0" smtClean="0"/>
          </a:p>
          <a:p>
            <a:pPr lvl="1"/>
            <a:endParaRPr lang="fr-BE" sz="1400" dirty="0"/>
          </a:p>
        </p:txBody>
      </p:sp>
      <p:graphicFrame>
        <p:nvGraphicFramePr>
          <p:cNvPr id="4" name="Obje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9753740"/>
              </p:ext>
            </p:extLst>
          </p:nvPr>
        </p:nvGraphicFramePr>
        <p:xfrm>
          <a:off x="7833320" y="1196752"/>
          <a:ext cx="389343" cy="667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" r:id="rId3" imgW="693636" imgH="1189367" progId="">
                  <p:embed/>
                </p:oleObj>
              </mc:Choice>
              <mc:Fallback>
                <p:oleObj r:id="rId3" imgW="693636" imgH="1189367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833320" y="1196752"/>
                        <a:ext cx="389343" cy="667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936753"/>
              </p:ext>
            </p:extLst>
          </p:nvPr>
        </p:nvGraphicFramePr>
        <p:xfrm>
          <a:off x="8481392" y="1196752"/>
          <a:ext cx="397197" cy="7202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6" r:id="rId5" imgW="757136" imgH="1372409" progId="">
                  <p:embed/>
                </p:oleObj>
              </mc:Choice>
              <mc:Fallback>
                <p:oleObj r:id="rId5" imgW="757136" imgH="1372409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481392" y="1196752"/>
                        <a:ext cx="397197" cy="7202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7446391"/>
              </p:ext>
            </p:extLst>
          </p:nvPr>
        </p:nvGraphicFramePr>
        <p:xfrm>
          <a:off x="7833320" y="2492896"/>
          <a:ext cx="389343" cy="667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7" r:id="rId7" imgW="693636" imgH="1189367" progId="">
                  <p:embed/>
                </p:oleObj>
              </mc:Choice>
              <mc:Fallback>
                <p:oleObj r:id="rId7" imgW="693636" imgH="1189367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833320" y="2492896"/>
                        <a:ext cx="389343" cy="667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218154"/>
              </p:ext>
            </p:extLst>
          </p:nvPr>
        </p:nvGraphicFramePr>
        <p:xfrm>
          <a:off x="8481392" y="2492896"/>
          <a:ext cx="397197" cy="7202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8" r:id="rId8" imgW="757136" imgH="1372409" progId="">
                  <p:embed/>
                </p:oleObj>
              </mc:Choice>
              <mc:Fallback>
                <p:oleObj r:id="rId8" imgW="757136" imgH="1372409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481392" y="2492896"/>
                        <a:ext cx="397197" cy="7202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175759"/>
              </p:ext>
            </p:extLst>
          </p:nvPr>
        </p:nvGraphicFramePr>
        <p:xfrm>
          <a:off x="7933647" y="2761680"/>
          <a:ext cx="389343" cy="667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9" r:id="rId9" imgW="693636" imgH="1189367" progId="">
                  <p:embed/>
                </p:oleObj>
              </mc:Choice>
              <mc:Fallback>
                <p:oleObj r:id="rId9" imgW="693636" imgH="1189367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933647" y="2761680"/>
                        <a:ext cx="389343" cy="667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278025"/>
              </p:ext>
            </p:extLst>
          </p:nvPr>
        </p:nvGraphicFramePr>
        <p:xfrm>
          <a:off x="7833320" y="4038372"/>
          <a:ext cx="389343" cy="667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0" r:id="rId10" imgW="693636" imgH="1189367" progId="">
                  <p:embed/>
                </p:oleObj>
              </mc:Choice>
              <mc:Fallback>
                <p:oleObj r:id="rId10" imgW="693636" imgH="1189367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833320" y="4038372"/>
                        <a:ext cx="389343" cy="667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6753947"/>
              </p:ext>
            </p:extLst>
          </p:nvPr>
        </p:nvGraphicFramePr>
        <p:xfrm>
          <a:off x="7933647" y="4293096"/>
          <a:ext cx="389343" cy="667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1" r:id="rId11" imgW="693636" imgH="1189367" progId="">
                  <p:embed/>
                </p:oleObj>
              </mc:Choice>
              <mc:Fallback>
                <p:oleObj r:id="rId11" imgW="693636" imgH="1189367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933647" y="4293096"/>
                        <a:ext cx="389343" cy="667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5222898"/>
              </p:ext>
            </p:extLst>
          </p:nvPr>
        </p:nvGraphicFramePr>
        <p:xfrm>
          <a:off x="8080802" y="4581128"/>
          <a:ext cx="389343" cy="667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" r:id="rId12" imgW="693636" imgH="1189367" progId="">
                  <p:embed/>
                </p:oleObj>
              </mc:Choice>
              <mc:Fallback>
                <p:oleObj r:id="rId12" imgW="693636" imgH="1189367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080802" y="4581128"/>
                        <a:ext cx="389343" cy="667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684596"/>
              </p:ext>
            </p:extLst>
          </p:nvPr>
        </p:nvGraphicFramePr>
        <p:xfrm>
          <a:off x="9157783" y="4030206"/>
          <a:ext cx="397197" cy="7202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3" r:id="rId13" imgW="757136" imgH="1372409" progId="">
                  <p:embed/>
                </p:oleObj>
              </mc:Choice>
              <mc:Fallback>
                <p:oleObj r:id="rId13" imgW="757136" imgH="1372409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157783" y="4030206"/>
                        <a:ext cx="397197" cy="7202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479344"/>
              </p:ext>
            </p:extLst>
          </p:nvPr>
        </p:nvGraphicFramePr>
        <p:xfrm>
          <a:off x="8446581" y="4030206"/>
          <a:ext cx="436793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4" r:id="rId14" imgW="757136" imgH="1372409" progId="">
                  <p:embed/>
                </p:oleObj>
              </mc:Choice>
              <mc:Fallback>
                <p:oleObj r:id="rId14" imgW="757136" imgH="1372409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446581" y="4030206"/>
                        <a:ext cx="436793" cy="792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2643978"/>
              </p:ext>
            </p:extLst>
          </p:nvPr>
        </p:nvGraphicFramePr>
        <p:xfrm>
          <a:off x="8590597" y="4265478"/>
          <a:ext cx="436793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5" r:id="rId16" imgW="757136" imgH="1372409" progId="">
                  <p:embed/>
                </p:oleObj>
              </mc:Choice>
              <mc:Fallback>
                <p:oleObj r:id="rId16" imgW="757136" imgH="1372409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590597" y="4265478"/>
                        <a:ext cx="436793" cy="792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 bwMode="auto">
          <a:xfrm>
            <a:off x="7545288" y="764704"/>
            <a:ext cx="2160240" cy="1440160"/>
          </a:xfrm>
          <a:prstGeom prst="rect">
            <a:avLst/>
          </a:prstGeom>
          <a:noFill/>
          <a:ln w="9525" cap="flat" cmpd="sng" algn="ctr">
            <a:solidFill>
              <a:srgbClr val="5191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848544" y="764704"/>
            <a:ext cx="6624736" cy="1440160"/>
          </a:xfrm>
          <a:prstGeom prst="rect">
            <a:avLst/>
          </a:prstGeom>
          <a:noFill/>
          <a:ln w="9525" cap="flat" cmpd="sng" algn="ctr">
            <a:solidFill>
              <a:srgbClr val="5191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545288" y="2276872"/>
            <a:ext cx="2160240" cy="1440160"/>
          </a:xfrm>
          <a:prstGeom prst="rect">
            <a:avLst/>
          </a:prstGeom>
          <a:noFill/>
          <a:ln w="9525" cap="flat" cmpd="sng" algn="ctr">
            <a:solidFill>
              <a:srgbClr val="5191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545288" y="3789040"/>
            <a:ext cx="2160240" cy="2016224"/>
          </a:xfrm>
          <a:prstGeom prst="rect">
            <a:avLst/>
          </a:prstGeom>
          <a:noFill/>
          <a:ln w="9525" cap="flat" cmpd="sng" algn="ctr">
            <a:solidFill>
              <a:srgbClr val="5191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848544" y="2276872"/>
            <a:ext cx="6624736" cy="1440160"/>
          </a:xfrm>
          <a:prstGeom prst="rect">
            <a:avLst/>
          </a:prstGeom>
          <a:noFill/>
          <a:ln w="9525" cap="flat" cmpd="sng" algn="ctr">
            <a:solidFill>
              <a:srgbClr val="5191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848544" y="3789040"/>
            <a:ext cx="6624736" cy="2016224"/>
          </a:xfrm>
          <a:prstGeom prst="rect">
            <a:avLst/>
          </a:prstGeom>
          <a:noFill/>
          <a:ln w="9525" cap="flat" cmpd="sng" algn="ctr">
            <a:solidFill>
              <a:srgbClr val="5191A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39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Notre offre de services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303584" y="1412230"/>
            <a:ext cx="3888432" cy="3168898"/>
          </a:xfrm>
        </p:spPr>
        <p:txBody>
          <a:bodyPr/>
          <a:lstStyle/>
          <a:p>
            <a:pPr lvl="1"/>
            <a:r>
              <a:rPr lang="fr-BE" dirty="0" smtClean="0"/>
              <a:t>Consulting</a:t>
            </a:r>
          </a:p>
          <a:p>
            <a:pPr lvl="2"/>
            <a:r>
              <a:rPr lang="fr-BE" dirty="0" smtClean="0"/>
              <a:t>Gestion de projets et de programmes</a:t>
            </a:r>
          </a:p>
          <a:p>
            <a:pPr lvl="2"/>
            <a:r>
              <a:rPr lang="fr-BE" dirty="0" smtClean="0"/>
              <a:t>Analyse et réorganisation de processus</a:t>
            </a:r>
          </a:p>
          <a:p>
            <a:pPr lvl="2"/>
            <a:r>
              <a:rPr lang="fr-BE" dirty="0" smtClean="0"/>
              <a:t>Analyse de besoins IT &amp; définition des solutions</a:t>
            </a:r>
          </a:p>
          <a:p>
            <a:pPr lvl="2"/>
            <a:r>
              <a:rPr lang="fr-BE" dirty="0" smtClean="0"/>
              <a:t>Rédaction de cahier des charges &amp; sélection sous traitants</a:t>
            </a:r>
          </a:p>
          <a:p>
            <a:pPr lvl="2"/>
            <a:r>
              <a:rPr lang="fr-BE" dirty="0" smtClean="0"/>
              <a:t>Audits qualité (ISO 9001)</a:t>
            </a:r>
          </a:p>
          <a:p>
            <a:pPr lvl="2"/>
            <a:r>
              <a:rPr lang="fr-BE" dirty="0"/>
              <a:t>Audits de Sécurité des Système d’information (ISO 27001</a:t>
            </a:r>
            <a:r>
              <a:rPr lang="fr-BE" dirty="0" smtClean="0"/>
              <a:t>)</a:t>
            </a:r>
          </a:p>
          <a:p>
            <a:pPr marL="914400" lvl="2" indent="0">
              <a:buNone/>
            </a:pPr>
            <a:endParaRPr lang="fr-BE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 bwMode="auto">
          <a:xfrm>
            <a:off x="2743020" y="1412230"/>
            <a:ext cx="3578132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38A9B"/>
              </a:buClr>
              <a:buSzPct val="140000"/>
              <a:buFont typeface="Wingdings" pitchFamily="2" charset="2"/>
              <a:buChar char="§"/>
              <a:defRPr sz="2000" baseline="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Blip>
                <a:blip r:embed="rId2"/>
              </a:buBlip>
              <a:defRPr sz="1600">
                <a:solidFill>
                  <a:srgbClr val="000066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Blip>
                <a:blip r:embed="rId3"/>
              </a:buBlip>
              <a:defRPr sz="1400">
                <a:solidFill>
                  <a:srgbClr val="000066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 New Roman" pitchFamily="18" charset="0"/>
              <a:buBlip>
                <a:blip r:embed="rId4"/>
              </a:buBlip>
              <a:defRPr sz="1200">
                <a:solidFill>
                  <a:srgbClr val="000066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200">
                <a:solidFill>
                  <a:srgbClr val="000066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2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2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2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200">
                <a:solidFill>
                  <a:srgbClr val="000066"/>
                </a:solidFill>
                <a:latin typeface="+mn-lt"/>
              </a:defRPr>
            </a:lvl9pPr>
          </a:lstStyle>
          <a:p>
            <a:pPr lvl="1"/>
            <a:r>
              <a:rPr lang="fr-BE" b="0" kern="0" dirty="0" smtClean="0"/>
              <a:t>Support applicatif</a:t>
            </a:r>
          </a:p>
          <a:p>
            <a:pPr lvl="2"/>
            <a:r>
              <a:rPr lang="fr-BE" b="0" kern="0" dirty="0" smtClean="0"/>
              <a:t>Mise en place d’équipe de support</a:t>
            </a:r>
          </a:p>
          <a:p>
            <a:pPr lvl="2"/>
            <a:r>
              <a:rPr lang="fr-BE" b="0" kern="0" dirty="0" smtClean="0"/>
              <a:t>Design, </a:t>
            </a:r>
            <a:r>
              <a:rPr lang="fr-BE" b="0" kern="0" dirty="0" err="1" smtClean="0"/>
              <a:t>implementation</a:t>
            </a:r>
            <a:r>
              <a:rPr lang="fr-BE" b="0" kern="0" dirty="0" smtClean="0"/>
              <a:t> et </a:t>
            </a:r>
            <a:r>
              <a:rPr lang="fr-BE" b="0" kern="0" dirty="0" err="1" smtClean="0"/>
              <a:t>run</a:t>
            </a:r>
            <a:r>
              <a:rPr lang="fr-BE" b="0" kern="0" dirty="0" smtClean="0"/>
              <a:t> d’outil d’IT Service Management (</a:t>
            </a:r>
            <a:r>
              <a:rPr lang="fr-BE" b="0" kern="0" dirty="0" err="1" smtClean="0"/>
              <a:t>ticketting</a:t>
            </a:r>
            <a:r>
              <a:rPr lang="fr-BE" b="0" kern="0" dirty="0" smtClean="0"/>
              <a:t>)</a:t>
            </a:r>
          </a:p>
          <a:p>
            <a:pPr lvl="2"/>
            <a:r>
              <a:rPr lang="fr-BE" b="0" kern="0" dirty="0" smtClean="0"/>
              <a:t>Déploiement des processus d’exploitation:</a:t>
            </a:r>
          </a:p>
          <a:p>
            <a:pPr lvl="3"/>
            <a:r>
              <a:rPr lang="fr-BE" b="0" kern="0" dirty="0" smtClean="0"/>
              <a:t>Gestion des demandes d’info &amp; de services</a:t>
            </a:r>
          </a:p>
          <a:p>
            <a:pPr lvl="3"/>
            <a:r>
              <a:rPr lang="fr-BE" b="0" kern="0" dirty="0" smtClean="0"/>
              <a:t>Gestion des incidents (1</a:t>
            </a:r>
            <a:r>
              <a:rPr lang="fr-BE" b="0" kern="0" baseline="30000" dirty="0" smtClean="0"/>
              <a:t>ère</a:t>
            </a:r>
            <a:r>
              <a:rPr lang="fr-BE" b="0" kern="0" dirty="0" smtClean="0"/>
              <a:t> &amp; 2</a:t>
            </a:r>
            <a:r>
              <a:rPr lang="fr-BE" b="0" kern="0" baseline="30000" dirty="0" smtClean="0"/>
              <a:t>ème</a:t>
            </a:r>
            <a:r>
              <a:rPr lang="fr-BE" b="0" kern="0" dirty="0" smtClean="0"/>
              <a:t> ligne)</a:t>
            </a:r>
          </a:p>
          <a:p>
            <a:pPr lvl="2"/>
            <a:r>
              <a:rPr lang="fr-BE" b="0" kern="0" dirty="0" smtClean="0"/>
              <a:t>Pilotage de la 3</a:t>
            </a:r>
            <a:r>
              <a:rPr lang="fr-BE" b="0" kern="0" baseline="30000" dirty="0" smtClean="0"/>
              <a:t>ème</a:t>
            </a:r>
            <a:r>
              <a:rPr lang="fr-BE" b="0" kern="0" dirty="0" smtClean="0"/>
              <a:t> ligne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5889104" y="1412230"/>
            <a:ext cx="3672408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38A9B"/>
              </a:buClr>
              <a:buSzPct val="140000"/>
              <a:buFont typeface="Wingdings" pitchFamily="2" charset="2"/>
              <a:buChar char="§"/>
              <a:defRPr sz="2000" baseline="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Blip>
                <a:blip r:embed="rId2"/>
              </a:buBlip>
              <a:defRPr sz="1600">
                <a:solidFill>
                  <a:srgbClr val="000066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Blip>
                <a:blip r:embed="rId3"/>
              </a:buBlip>
              <a:defRPr sz="1400">
                <a:solidFill>
                  <a:srgbClr val="000066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Times New Roman" pitchFamily="18" charset="0"/>
              <a:buBlip>
                <a:blip r:embed="rId4"/>
              </a:buBlip>
              <a:defRPr sz="1200">
                <a:solidFill>
                  <a:srgbClr val="000066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200">
                <a:solidFill>
                  <a:srgbClr val="000066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2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2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2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1200">
                <a:solidFill>
                  <a:srgbClr val="000066"/>
                </a:solidFill>
                <a:latin typeface="+mn-lt"/>
              </a:defRPr>
            </a:lvl9pPr>
          </a:lstStyle>
          <a:p>
            <a:pPr lvl="1"/>
            <a:r>
              <a:rPr lang="fr-BE" b="0" kern="0" dirty="0" smtClean="0"/>
              <a:t>Infrastructure IT &amp; sécurité</a:t>
            </a:r>
          </a:p>
          <a:p>
            <a:pPr lvl="2"/>
            <a:r>
              <a:rPr lang="fr-BE" b="0" kern="0" dirty="0" smtClean="0"/>
              <a:t>Due diligence &amp; inventaire des bases installées (réseau, firewall, routage, </a:t>
            </a:r>
            <a:r>
              <a:rPr lang="fr-BE" b="0" kern="0" dirty="0" err="1" smtClean="0"/>
              <a:t>IPTel</a:t>
            </a:r>
            <a:r>
              <a:rPr lang="fr-BE" b="0" kern="0" dirty="0" smtClean="0"/>
              <a:t>, VC)</a:t>
            </a:r>
          </a:p>
          <a:p>
            <a:pPr lvl="2"/>
            <a:r>
              <a:rPr lang="fr-BE" b="0" kern="0" dirty="0" smtClean="0"/>
              <a:t>Organisation des transitions &amp; déménagements d’infrastructures en data center / environnements ‘Cloud’</a:t>
            </a:r>
          </a:p>
          <a:p>
            <a:pPr lvl="2"/>
            <a:r>
              <a:rPr lang="fr-BE" b="0" kern="0" dirty="0" smtClean="0"/>
              <a:t>Gestion des partenariats nécessaires au support techniques</a:t>
            </a:r>
          </a:p>
        </p:txBody>
      </p:sp>
      <p:sp>
        <p:nvSpPr>
          <p:cNvPr id="7" name="Rectangle à coins arrondis 6"/>
          <p:cNvSpPr/>
          <p:nvPr/>
        </p:nvSpPr>
        <p:spPr bwMode="auto">
          <a:xfrm>
            <a:off x="200472" y="836712"/>
            <a:ext cx="9361040" cy="432048"/>
          </a:xfrm>
          <a:prstGeom prst="roundRect">
            <a:avLst/>
          </a:prstGeom>
          <a:solidFill>
            <a:schemeClr val="bg1"/>
          </a:solidFill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BE" sz="1800" b="0" dirty="0" smtClean="0">
                <a:solidFill>
                  <a:srgbClr val="000066"/>
                </a:solidFill>
              </a:rPr>
              <a:t>3 Grands axes</a:t>
            </a:r>
            <a:endParaRPr lang="fr-BE" sz="1800" b="0" dirty="0">
              <a:solidFill>
                <a:srgbClr val="000066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 bwMode="auto">
          <a:xfrm>
            <a:off x="200472" y="5497593"/>
            <a:ext cx="9361040" cy="1243775"/>
          </a:xfrm>
          <a:prstGeom prst="roundRect">
            <a:avLst/>
          </a:prstGeom>
          <a:solidFill>
            <a:schemeClr val="bg1"/>
          </a:solidFill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BE" sz="1600" b="0" u="sng" dirty="0" smtClean="0">
                <a:solidFill>
                  <a:srgbClr val="000066"/>
                </a:solidFill>
              </a:rPr>
              <a:t>Key message</a:t>
            </a:r>
            <a:r>
              <a:rPr lang="fr-BE" sz="1600" b="0" dirty="0">
                <a:solidFill>
                  <a:srgbClr val="000066"/>
                </a:solidFill>
              </a:rPr>
              <a:t> </a:t>
            </a:r>
            <a:r>
              <a:rPr lang="fr-BE" sz="1600" b="0" dirty="0" smtClean="0">
                <a:solidFill>
                  <a:srgbClr val="000066"/>
                </a:solidFill>
              </a:rPr>
              <a:t>&gt; Au gré des projets menés, l’entreprise est passée du statut d’acteur généraliste à celui de spécialiste reconnu sur 2 niches:</a:t>
            </a:r>
          </a:p>
          <a:p>
            <a:pPr marL="285750" marR="0" indent="-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fr-BE" sz="1600" b="0" dirty="0" smtClean="0">
                <a:solidFill>
                  <a:srgbClr val="000066"/>
                </a:solidFill>
              </a:rPr>
              <a:t>La gestion end-to-end d’une méga application géo schématique</a:t>
            </a:r>
            <a:br>
              <a:rPr lang="fr-BE" sz="1600" b="0" dirty="0" smtClean="0">
                <a:solidFill>
                  <a:srgbClr val="000066"/>
                </a:solidFill>
              </a:rPr>
            </a:br>
            <a:r>
              <a:rPr lang="fr-BE" sz="1600" b="0" dirty="0" smtClean="0">
                <a:solidFill>
                  <a:srgbClr val="000066"/>
                </a:solidFill>
              </a:rPr>
              <a:t>servant à gérer les chantiers en voiries publiques;</a:t>
            </a:r>
          </a:p>
          <a:p>
            <a:pPr marL="285750" marR="0" indent="-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fr-BE" sz="1600" b="0" dirty="0" smtClean="0">
                <a:solidFill>
                  <a:srgbClr val="000066"/>
                </a:solidFill>
              </a:rPr>
              <a:t>Le déménagement / les transitions de méga infrastructures IT</a:t>
            </a:r>
            <a:endParaRPr lang="fr-BE" sz="1600" b="0" dirty="0">
              <a:solidFill>
                <a:srgbClr val="000066"/>
              </a:solidFill>
            </a:endParaRPr>
          </a:p>
        </p:txBody>
      </p:sp>
      <p:sp>
        <p:nvSpPr>
          <p:cNvPr id="6" name="Accolade fermante 5"/>
          <p:cNvSpPr/>
          <p:nvPr/>
        </p:nvSpPr>
        <p:spPr bwMode="auto">
          <a:xfrm>
            <a:off x="7257256" y="5929046"/>
            <a:ext cx="144016" cy="77364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7545288" y="5992700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0" dirty="0" smtClean="0">
                <a:solidFill>
                  <a:srgbClr val="354E6C"/>
                </a:solidFill>
              </a:rPr>
              <a:t>Quasiment pas de concurrence à ce niveau</a:t>
            </a:r>
            <a:endParaRPr lang="fr-BE" b="0" dirty="0">
              <a:solidFill>
                <a:srgbClr val="354E6C"/>
              </a:solidFill>
            </a:endParaRPr>
          </a:p>
        </p:txBody>
      </p:sp>
      <p:pic>
        <p:nvPicPr>
          <p:cNvPr id="10" name="Picture 22" descr="3d people, situation in business par 姒儿喵喵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80569" y="4551947"/>
            <a:ext cx="1021563" cy="766173"/>
          </a:xfrm>
          <a:prstGeom prst="rect">
            <a:avLst/>
          </a:prstGeom>
          <a:noFill/>
        </p:spPr>
      </p:pic>
      <p:pic>
        <p:nvPicPr>
          <p:cNvPr id="11" name="Picture 20" descr="3d boxes par 姒儿喵喵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905328" y="4542124"/>
            <a:ext cx="785818" cy="785818"/>
          </a:xfrm>
          <a:prstGeom prst="rect">
            <a:avLst/>
          </a:prstGeom>
          <a:noFill/>
        </p:spPr>
      </p:pic>
      <p:pic>
        <p:nvPicPr>
          <p:cNvPr id="12" name="Picture 30" descr="Customer Support Team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435208" y="4616579"/>
            <a:ext cx="787190" cy="6369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2150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Nos clients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Notre crédibilité ne vient pas que de nos réalisations: les clients prestigieux attirent les clients prestigieux</a:t>
            </a:r>
          </a:p>
          <a:p>
            <a:pPr marL="0" indent="0">
              <a:buNone/>
            </a:pPr>
            <a:endParaRPr lang="fr-BE" dirty="0" smtClean="0"/>
          </a:p>
          <a:p>
            <a:r>
              <a:rPr lang="fr-BE" dirty="0" err="1" smtClean="0"/>
              <a:t>Sibelga</a:t>
            </a:r>
            <a:r>
              <a:rPr lang="fr-BE" dirty="0" smtClean="0"/>
              <a:t>, SNCB Holding, </a:t>
            </a:r>
            <a:r>
              <a:rPr lang="fr-BE" dirty="0" err="1" smtClean="0"/>
              <a:t>TucRail</a:t>
            </a:r>
            <a:r>
              <a:rPr lang="fr-BE" dirty="0" smtClean="0"/>
              <a:t>, Service Public de la Région de Bruxelles-Capitale, Dimension Data </a:t>
            </a:r>
            <a:r>
              <a:rPr lang="fr-BE" dirty="0" err="1" smtClean="0"/>
              <a:t>Belgium</a:t>
            </a:r>
            <a:r>
              <a:rPr lang="fr-BE" dirty="0"/>
              <a:t> </a:t>
            </a:r>
            <a:r>
              <a:rPr lang="fr-BE" dirty="0" smtClean="0"/>
              <a:t>/ Dimension Data Financial Services (Lux)</a:t>
            </a:r>
          </a:p>
          <a:p>
            <a:endParaRPr lang="fr-BE" dirty="0" smtClean="0"/>
          </a:p>
          <a:p>
            <a:r>
              <a:rPr lang="fr-BE" dirty="0" smtClean="0"/>
              <a:t>Nous sommes devenus le sous-traitant de Dimension Data </a:t>
            </a:r>
            <a:r>
              <a:rPr lang="fr-BE" dirty="0" err="1" smtClean="0"/>
              <a:t>Belgium</a:t>
            </a:r>
            <a:r>
              <a:rPr lang="fr-BE" dirty="0" smtClean="0"/>
              <a:t> pour les projets &amp; programmes suivants</a:t>
            </a:r>
          </a:p>
          <a:p>
            <a:pPr lvl="1"/>
            <a:r>
              <a:rPr lang="fr-BE" dirty="0" err="1" smtClean="0"/>
              <a:t>IRISnet</a:t>
            </a:r>
            <a:r>
              <a:rPr lang="fr-BE" dirty="0" smtClean="0"/>
              <a:t> / Mobistar</a:t>
            </a:r>
            <a:r>
              <a:rPr lang="fr-BE" dirty="0"/>
              <a:t> </a:t>
            </a:r>
            <a:r>
              <a:rPr lang="fr-BE" dirty="0" smtClean="0"/>
              <a:t>– reprise de gestion d’un réseau de fibre optique de 200 km</a:t>
            </a:r>
          </a:p>
          <a:p>
            <a:pPr lvl="1"/>
            <a:r>
              <a:rPr lang="fr-BE" dirty="0" smtClean="0"/>
              <a:t>Eurocontrol – réorganisation de l’outsourcing réseau, service mobile et sécurité IT</a:t>
            </a:r>
          </a:p>
          <a:p>
            <a:pPr lvl="1"/>
            <a:r>
              <a:rPr lang="fr-BE" dirty="0" err="1" smtClean="0"/>
              <a:t>Crelan</a:t>
            </a:r>
            <a:r>
              <a:rPr lang="fr-BE" dirty="0"/>
              <a:t> </a:t>
            </a:r>
            <a:r>
              <a:rPr lang="fr-BE" dirty="0" smtClean="0"/>
              <a:t>– déménagement de la salle de serveur dans un nouveau Data Center</a:t>
            </a:r>
          </a:p>
          <a:p>
            <a:pPr lvl="1"/>
            <a:r>
              <a:rPr lang="fr-BE" dirty="0" err="1" smtClean="0"/>
              <a:t>Federale</a:t>
            </a:r>
            <a:r>
              <a:rPr lang="fr-BE" dirty="0" smtClean="0"/>
              <a:t> Assurance – transition de l’infra sous cloud au Luxembourg </a:t>
            </a:r>
            <a:endParaRPr lang="fr-BE" dirty="0"/>
          </a:p>
        </p:txBody>
      </p:sp>
      <p:pic>
        <p:nvPicPr>
          <p:cNvPr id="5" name="Picture 24" descr="Teamwor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88904" y="5013176"/>
            <a:ext cx="1420151" cy="10715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208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 gate-16 v2.0">
  <a:themeElements>
    <a:clrScheme name="Template pp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plate ppt">
      <a:majorFont>
        <a:latin typeface="Arial"/>
        <a:ea typeface=""/>
        <a:cs typeface=""/>
      </a:majorFont>
      <a:minorFont>
        <a:latin typeface="Swis721 Lt B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accent6">
              <a:lumMod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mplate pp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pp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pp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pp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gate-16 v2.0</Template>
  <TotalTime>2019</TotalTime>
  <Words>386</Words>
  <Application>Microsoft Macintosh PowerPoint</Application>
  <PresentationFormat>Format A4 (210 x 297 mm)</PresentationFormat>
  <Paragraphs>54</Paragraphs>
  <Slides>4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0</vt:i4>
      </vt:variant>
      <vt:variant>
        <vt:lpstr>Titres des diapositives</vt:lpstr>
      </vt:variant>
      <vt:variant>
        <vt:i4>4</vt:i4>
      </vt:variant>
    </vt:vector>
  </HeadingPairs>
  <TitlesOfParts>
    <vt:vector size="14" baseType="lpstr">
      <vt:lpstr>Arial</vt:lpstr>
      <vt:lpstr>Arial Narrow</vt:lpstr>
      <vt:lpstr>Eurostile</vt:lpstr>
      <vt:lpstr>Segoe Print</vt:lpstr>
      <vt:lpstr>Swis721 Ex BT</vt:lpstr>
      <vt:lpstr>Swis721 Lt BT</vt:lpstr>
      <vt:lpstr>Tahoma</vt:lpstr>
      <vt:lpstr>Times New Roman</vt:lpstr>
      <vt:lpstr>Wingdings</vt:lpstr>
      <vt:lpstr>template gate-16 v2.0</vt:lpstr>
      <vt:lpstr>Présentation PowerPoint</vt:lpstr>
      <vt:lpstr>De 2007 à 2014</vt:lpstr>
      <vt:lpstr>Notre offre de services</vt:lpstr>
      <vt:lpstr>Nos clients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Dimitri</dc:creator>
  <cp:lastModifiedBy>Alexandre Ferrero</cp:lastModifiedBy>
  <cp:revision>137</cp:revision>
  <cp:lastPrinted>2001-03-26T15:56:22Z</cp:lastPrinted>
  <dcterms:created xsi:type="dcterms:W3CDTF">2010-06-14T13:10:25Z</dcterms:created>
  <dcterms:modified xsi:type="dcterms:W3CDTF">2017-02-01T21:51:33Z</dcterms:modified>
</cp:coreProperties>
</file>