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4" r:id="rId3"/>
    <p:sldId id="305" r:id="rId4"/>
    <p:sldId id="306" r:id="rId5"/>
    <p:sldId id="263" r:id="rId6"/>
    <p:sldId id="302" r:id="rId7"/>
    <p:sldId id="297" r:id="rId8"/>
    <p:sldId id="314" r:id="rId9"/>
    <p:sldId id="307" r:id="rId10"/>
    <p:sldId id="294" r:id="rId11"/>
    <p:sldId id="270" r:id="rId12"/>
    <p:sldId id="272" r:id="rId13"/>
    <p:sldId id="290" r:id="rId14"/>
    <p:sldId id="308" r:id="rId15"/>
    <p:sldId id="274" r:id="rId16"/>
    <p:sldId id="275" r:id="rId17"/>
    <p:sldId id="279" r:id="rId18"/>
    <p:sldId id="309" r:id="rId19"/>
    <p:sldId id="312" r:id="rId20"/>
    <p:sldId id="313" r:id="rId21"/>
    <p:sldId id="311" r:id="rId22"/>
    <p:sldId id="298" r:id="rId23"/>
    <p:sldId id="29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4" autoAdjust="0"/>
    <p:restoredTop sz="94660"/>
  </p:normalViewPr>
  <p:slideViewPr>
    <p:cSldViewPr snapToGrid="0">
      <p:cViewPr>
        <p:scale>
          <a:sx n="86" d="100"/>
          <a:sy n="86" d="100"/>
        </p:scale>
        <p:origin x="-9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85BC-DDA2-4112-ACDC-03C4D8EDCEF0}" type="datetimeFigureOut">
              <a:rPr lang="en-GB" smtClean="0"/>
              <a:t>26/01/2017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E223-D88B-4A21-9190-7AEBA1810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93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85BC-DDA2-4112-ACDC-03C4D8EDCEF0}" type="datetimeFigureOut">
              <a:rPr lang="en-GB" smtClean="0"/>
              <a:t>26/01/2017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E223-D88B-4A21-9190-7AEBA1810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73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85BC-DDA2-4112-ACDC-03C4D8EDCEF0}" type="datetimeFigureOut">
              <a:rPr lang="en-GB" smtClean="0"/>
              <a:t>26/01/2017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E223-D88B-4A21-9190-7AEBA1810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07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85BC-DDA2-4112-ACDC-03C4D8EDCEF0}" type="datetimeFigureOut">
              <a:rPr lang="en-GB" smtClean="0"/>
              <a:t>26/01/2017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E223-D88B-4A21-9190-7AEBA1810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459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85BC-DDA2-4112-ACDC-03C4D8EDCEF0}" type="datetimeFigureOut">
              <a:rPr lang="en-GB" smtClean="0"/>
              <a:t>26/01/2017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E223-D88B-4A21-9190-7AEBA1810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83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85BC-DDA2-4112-ACDC-03C4D8EDCEF0}" type="datetimeFigureOut">
              <a:rPr lang="en-GB" smtClean="0"/>
              <a:t>26/01/2017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E223-D88B-4A21-9190-7AEBA1810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95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85BC-DDA2-4112-ACDC-03C4D8EDCEF0}" type="datetimeFigureOut">
              <a:rPr lang="en-GB" smtClean="0"/>
              <a:t>26/01/2017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E223-D88B-4A21-9190-7AEBA1810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785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85BC-DDA2-4112-ACDC-03C4D8EDCEF0}" type="datetimeFigureOut">
              <a:rPr lang="en-GB" smtClean="0"/>
              <a:t>26/01/2017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E223-D88B-4A21-9190-7AEBA1810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222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85BC-DDA2-4112-ACDC-03C4D8EDCEF0}" type="datetimeFigureOut">
              <a:rPr lang="en-GB" smtClean="0"/>
              <a:t>26/01/2017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E223-D88B-4A21-9190-7AEBA1810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85BC-DDA2-4112-ACDC-03C4D8EDCEF0}" type="datetimeFigureOut">
              <a:rPr lang="en-GB" smtClean="0"/>
              <a:t>26/01/2017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E223-D88B-4A21-9190-7AEBA1810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42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85BC-DDA2-4112-ACDC-03C4D8EDCEF0}" type="datetimeFigureOut">
              <a:rPr lang="en-GB" smtClean="0"/>
              <a:t>26/01/2017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E223-D88B-4A21-9190-7AEBA1810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34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E85BC-DDA2-4112-ACDC-03C4D8EDCEF0}" type="datetimeFigureOut">
              <a:rPr lang="en-GB" smtClean="0"/>
              <a:t>26/01/2017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8E223-D88B-4A21-9190-7AEBA1810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28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images/search?q=arabian+art&amp;view=detailv2&amp;&amp;id=A9048D9472912C413E21B307C3B662B86A8013C5&amp;selectedIndex=145&amp;ccid=w2iWmxCA&amp;simid=608038920841071410&amp;thid=OIP.w2iWmxCARqcPRkCmFPMAwgEsDm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19534" y="1941229"/>
            <a:ext cx="9144000" cy="23876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GB" sz="9000" dirty="0" smtClean="0">
                <a:solidFill>
                  <a:schemeClr val="bg1"/>
                </a:solidFill>
              </a:rPr>
              <a:t>THE BRIEF</a:t>
            </a:r>
            <a:endParaRPr lang="en-GB" sz="9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19534" y="1941229"/>
            <a:ext cx="9144000" cy="2387600"/>
          </a:xfrm>
        </p:spPr>
        <p:txBody>
          <a:bodyPr>
            <a:noAutofit/>
          </a:bodyPr>
          <a:lstStyle/>
          <a:p>
            <a:r>
              <a:rPr lang="en-GB" sz="9000" dirty="0" smtClean="0">
                <a:solidFill>
                  <a:schemeClr val="bg1"/>
                </a:solidFill>
              </a:rPr>
              <a:t>BRAND </a:t>
            </a:r>
            <a:br>
              <a:rPr lang="en-GB" sz="9000" dirty="0" smtClean="0">
                <a:solidFill>
                  <a:schemeClr val="bg1"/>
                </a:solidFill>
              </a:rPr>
            </a:br>
            <a:r>
              <a:rPr lang="en-GB" sz="9000" dirty="0" smtClean="0">
                <a:solidFill>
                  <a:schemeClr val="bg1"/>
                </a:solidFill>
              </a:rPr>
              <a:t>tweak / evolution</a:t>
            </a:r>
            <a:endParaRPr lang="en-GB" sz="9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1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683" y="1559259"/>
            <a:ext cx="10890913" cy="50462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u="sng" dirty="0" smtClean="0">
                <a:latin typeface="+mj-lt"/>
              </a:rPr>
              <a:t>There </a:t>
            </a:r>
            <a:r>
              <a:rPr lang="en-GB" sz="2000" u="sng" dirty="0" smtClean="0">
                <a:latin typeface="+mj-lt"/>
              </a:rPr>
              <a:t>have been 2 attempts to design a corporate brand identity for MICHELETTI. </a:t>
            </a:r>
            <a:br>
              <a:rPr lang="en-GB" sz="2000" u="sng" dirty="0" smtClean="0">
                <a:latin typeface="+mj-lt"/>
              </a:rPr>
            </a:br>
            <a:r>
              <a:rPr lang="en-GB" sz="2000" u="sng" dirty="0" smtClean="0">
                <a:latin typeface="+mj-lt"/>
              </a:rPr>
              <a:t>Both have failed to capture the following </a:t>
            </a:r>
            <a:r>
              <a:rPr lang="en-GB" sz="2000" b="1" u="sng" dirty="0" smtClean="0">
                <a:latin typeface="+mj-lt"/>
              </a:rPr>
              <a:t>key influences </a:t>
            </a:r>
            <a:r>
              <a:rPr lang="en-GB" sz="2000" u="sng" dirty="0" smtClean="0">
                <a:latin typeface="+mj-lt"/>
              </a:rPr>
              <a:t>and distinct uniqueness and </a:t>
            </a:r>
            <a:r>
              <a:rPr lang="en-GB" sz="2000" b="1" u="sng" dirty="0" smtClean="0">
                <a:latin typeface="+mj-lt"/>
              </a:rPr>
              <a:t>character of the brand</a:t>
            </a:r>
            <a:r>
              <a:rPr lang="en-GB" sz="2000" u="sng" dirty="0" smtClean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→ Essentially</a:t>
            </a:r>
            <a:r>
              <a:rPr lang="en-GB" sz="2000" dirty="0"/>
              <a:t>, “East meets West” in the </a:t>
            </a:r>
            <a:r>
              <a:rPr lang="en-GB" sz="2000" dirty="0" smtClean="0"/>
              <a:t>Middle East. </a:t>
            </a:r>
            <a:r>
              <a:rPr lang="en-GB" sz="2000" dirty="0"/>
              <a:t>Two halves (Mediterranean and </a:t>
            </a:r>
            <a:r>
              <a:rPr lang="en-GB" sz="2000" dirty="0" err="1"/>
              <a:t>AustraliAsian</a:t>
            </a:r>
            <a:r>
              <a:rPr lang="en-GB" sz="2000" dirty="0"/>
              <a:t>) become one in </a:t>
            </a:r>
            <a:r>
              <a:rPr lang="en-GB" sz="2000" dirty="0" smtClean="0"/>
              <a:t>Arabia…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600" i="1" dirty="0"/>
              <a:t>Corsican, Mediterranean, French, European background (strong Corsican roots)</a:t>
            </a:r>
            <a:endParaRPr lang="en-GB" sz="1600" i="1" dirty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1600" i="1" dirty="0"/>
              <a:t>Asian and Arabian influences on </a:t>
            </a:r>
            <a:r>
              <a:rPr lang="en-GB" sz="1600" i="1" dirty="0" smtClean="0"/>
              <a:t>style, lifestyle and fashion design</a:t>
            </a:r>
            <a:endParaRPr lang="en-GB" sz="1600" i="1" dirty="0"/>
          </a:p>
          <a:p>
            <a:pPr marL="0" indent="0">
              <a:buNone/>
            </a:pPr>
            <a:r>
              <a:rPr lang="en-GB" sz="2000" b="1" dirty="0" smtClean="0">
                <a:latin typeface="+mj-lt"/>
              </a:rPr>
              <a:t/>
            </a:r>
            <a:br>
              <a:rPr lang="en-GB" sz="2000" b="1" dirty="0" smtClean="0">
                <a:latin typeface="+mj-lt"/>
              </a:rPr>
            </a:br>
            <a:r>
              <a:rPr lang="en-GB" sz="2000" b="1" dirty="0" smtClean="0">
                <a:latin typeface="+mj-lt"/>
              </a:rPr>
              <a:t>IDENTITY </a:t>
            </a:r>
            <a:r>
              <a:rPr lang="en-GB" sz="2000" b="1" dirty="0" smtClean="0">
                <a:latin typeface="+mj-lt"/>
              </a:rPr>
              <a:t>NEEDS TO MARRY ALL THESE </a:t>
            </a:r>
            <a:r>
              <a:rPr lang="en-GB" sz="2000" b="1" dirty="0" smtClean="0">
                <a:latin typeface="+mj-lt"/>
              </a:rPr>
              <a:t>:</a:t>
            </a:r>
            <a:endParaRPr lang="en-GB" sz="2000" b="1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i="1" dirty="0" smtClean="0">
                <a:latin typeface="+mj-lt"/>
              </a:rPr>
              <a:t>Mediterranean/European identity</a:t>
            </a:r>
            <a:endParaRPr lang="en-GB" sz="2000" i="1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i="1" dirty="0" smtClean="0">
                <a:latin typeface="+mj-lt"/>
              </a:rPr>
              <a:t>Arabian </a:t>
            </a:r>
            <a:r>
              <a:rPr lang="en-GB" sz="2000" i="1" dirty="0" smtClean="0">
                <a:latin typeface="+mj-lt"/>
              </a:rPr>
              <a:t>Mosaic, Arabesque </a:t>
            </a:r>
            <a:r>
              <a:rPr lang="en-GB" sz="2000" i="1" dirty="0" smtClean="0">
                <a:latin typeface="+mj-lt"/>
              </a:rPr>
              <a:t> influence</a:t>
            </a:r>
            <a:endParaRPr lang="en-GB" sz="2000" i="1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i="1" dirty="0" smtClean="0">
                <a:latin typeface="+mj-lt"/>
              </a:rPr>
              <a:t>Fashion </a:t>
            </a:r>
            <a:r>
              <a:rPr lang="en-GB" sz="2000" i="1" dirty="0" smtClean="0">
                <a:latin typeface="+mj-lt"/>
              </a:rPr>
              <a:t>brand/product</a:t>
            </a:r>
            <a:endParaRPr lang="en-GB" sz="2000" i="1" dirty="0"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CURRENT/PAST BRAND IDENTITY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10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5203" y="1599028"/>
            <a:ext cx="9906000" cy="193899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60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GB" sz="9000" dirty="0" smtClean="0"/>
              <a:t>KEY ELEMENTS </a:t>
            </a:r>
            <a:br>
              <a:rPr lang="en-GB" sz="9000" dirty="0" smtClean="0"/>
            </a:br>
            <a:r>
              <a:rPr lang="en-GB" sz="9000" dirty="0" smtClean="0"/>
              <a:t>for INSPIRATION</a:t>
            </a:r>
            <a:br>
              <a:rPr lang="en-GB" sz="9000" dirty="0" smtClean="0"/>
            </a:br>
            <a:r>
              <a:rPr lang="en-GB" sz="9000" dirty="0" smtClean="0"/>
              <a:t>&amp; IDEAS</a:t>
            </a:r>
            <a:endParaRPr lang="en-GB" sz="9000" dirty="0"/>
          </a:p>
        </p:txBody>
      </p:sp>
    </p:spTree>
    <p:extLst>
      <p:ext uri="{BB962C8B-B14F-4D97-AF65-F5344CB8AC3E}">
        <p14:creationId xmlns:p14="http://schemas.microsoft.com/office/powerpoint/2010/main" val="14683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98" y="3391265"/>
            <a:ext cx="1847850" cy="2466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3344593"/>
            <a:ext cx="1950721" cy="2560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71" y="3344593"/>
            <a:ext cx="15240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81" y="3319829"/>
            <a:ext cx="1771650" cy="2581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415" y="815534"/>
            <a:ext cx="398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CORSICAN TYPICAL FLOWER: </a:t>
            </a:r>
            <a:br>
              <a:rPr lang="en-GB" dirty="0" smtClean="0"/>
            </a:br>
            <a:r>
              <a:rPr lang="en-GB" dirty="0" smtClean="0"/>
              <a:t>“IMMORTELLE”…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89" y="369146"/>
            <a:ext cx="3320374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71575" y="2214375"/>
            <a:ext cx="348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“Immortelle” means “undying”. </a:t>
            </a:r>
            <a:br>
              <a:rPr lang="en-GB" dirty="0" smtClean="0"/>
            </a:br>
            <a:r>
              <a:rPr lang="en-GB" dirty="0" smtClean="0"/>
              <a:t>It’s a flower that never dies.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-1" y="11017"/>
            <a:ext cx="148088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CORSICA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9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7766" y="217845"/>
            <a:ext cx="223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Corsican Flag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2" y="490647"/>
            <a:ext cx="6300095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184" y="5092102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900" y="216283"/>
            <a:ext cx="2609850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727" y="4997188"/>
            <a:ext cx="2714625" cy="1685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0876" y="3131578"/>
            <a:ext cx="2466975" cy="184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9413" y="1306022"/>
            <a:ext cx="2619375" cy="174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7934" y="2836303"/>
            <a:ext cx="2133600" cy="21431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30991" y="2189972"/>
            <a:ext cx="492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Corsica is called “the island of beauty”. Or “KALLISTE” – in ancient </a:t>
            </a:r>
            <a:r>
              <a:rPr lang="en-GB" dirty="0" err="1" smtClean="0"/>
              <a:t>greek</a:t>
            </a:r>
            <a:r>
              <a:rPr lang="en-GB" dirty="0" smtClean="0"/>
              <a:t> “the most beautiful”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8431" y="2996733"/>
            <a:ext cx="2466975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3213" y="5092102"/>
            <a:ext cx="2695575" cy="1695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891" y="4979428"/>
            <a:ext cx="2762250" cy="16573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010" y="3125928"/>
            <a:ext cx="3238500" cy="1409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11017"/>
            <a:ext cx="148088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CORSICA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97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E:\3. Fashion\Patterns\free-arabesque-vector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1769548" y="1621731"/>
            <a:ext cx="561726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E:\3. Fashion\Patterns\free-arabesque-vector.jpg"/>
          <p:cNvPicPr>
            <a:picLocks noChangeAspect="1" noChangeArrowheads="1"/>
          </p:cNvPicPr>
          <p:nvPr/>
        </p:nvPicPr>
        <p:blipFill rotWithShape="1">
          <a:blip r:embed="rId3" cstate="email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268685" y="1536012"/>
            <a:ext cx="6178994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-11017"/>
            <a:ext cx="2280493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ARABESQUE / MOSAIC MOTIFS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4042" y="68354"/>
            <a:ext cx="62262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http://www.shutterstock.com/pic-210166117/stock-vector-black-round-east-ornament-set-vector-symbols.html?src=dXWZdDPTez6QkWRMROe63g-3-19</a:t>
            </a:r>
          </a:p>
        </p:txBody>
      </p:sp>
      <p:pic>
        <p:nvPicPr>
          <p:cNvPr id="2050" name="Picture 2" descr="Black round east ornament set. Vector symbol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8774" y="609596"/>
            <a:ext cx="6128424" cy="613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-11017"/>
            <a:ext cx="2280493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ARABESQUE / MOSAIC MOTIFS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8110" y="204426"/>
            <a:ext cx="7140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http://www.shutterstock.com/pic-360806762/stock-vector-geometric-logo-template-set-vector-circular-arabic-ornamental-symbols.html?src=dXWZdDPTez6QkWRMROe63g-1-25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91" y="872218"/>
            <a:ext cx="730437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-11017"/>
            <a:ext cx="2280493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ARABESQUE / MOSAIC MOTIFS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7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2" y="-11017"/>
            <a:ext cx="135507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ARABIA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62063"/>
            <a:ext cx="115062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tse1.mm.bing.net/th?&amp;id=OIP.w2iWmxCARqcPRkCmFPMAwgEsDm&amp;w=300&amp;h=230&amp;c=0&amp;pid=1.9&amp;rs=0&amp;p=0&amp;r=0">
            <a:hlinkClick r:id="rId3" tooltip="View image detail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833" y="4166955"/>
            <a:ext cx="1690434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425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1" y="-11017"/>
            <a:ext cx="193897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SOUTH ASIA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2" y="1399315"/>
            <a:ext cx="113061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05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685" y="1160463"/>
            <a:ext cx="2817811" cy="1600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/>
          <a:p>
            <a:pPr algn="ctr"/>
            <a:r>
              <a:rPr lang="en-GB" b="1" dirty="0"/>
              <a:t>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30955"/>
            <a:ext cx="6505708" cy="452548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b="1" dirty="0" smtClean="0"/>
              <a:t>Logo (4 versions):</a:t>
            </a:r>
            <a:endParaRPr lang="en-GB" sz="2400" b="1" dirty="0"/>
          </a:p>
          <a:p>
            <a:pPr lvl="1"/>
            <a:r>
              <a:rPr lang="en-GB" sz="1800" dirty="0"/>
              <a:t>Name only</a:t>
            </a:r>
          </a:p>
          <a:p>
            <a:pPr lvl="1"/>
            <a:r>
              <a:rPr lang="en-GB" sz="1800" dirty="0"/>
              <a:t>Name &amp; </a:t>
            </a:r>
            <a:r>
              <a:rPr lang="en-GB" sz="1800" dirty="0" smtClean="0"/>
              <a:t>Tagline</a:t>
            </a:r>
          </a:p>
          <a:p>
            <a:pPr lvl="1"/>
            <a:r>
              <a:rPr lang="en-GB" sz="1800" dirty="0" smtClean="0"/>
              <a:t>Icon</a:t>
            </a:r>
            <a:endParaRPr lang="en-GB" sz="1800" dirty="0"/>
          </a:p>
          <a:p>
            <a:pPr lvl="1"/>
            <a:r>
              <a:rPr lang="en-GB" sz="1800" dirty="0"/>
              <a:t>Lock up logo (icon, name, tagline)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/>
              <a:t>Pattern:</a:t>
            </a:r>
          </a:p>
          <a:p>
            <a:pPr lvl="1"/>
            <a:r>
              <a:rPr lang="en-GB" sz="1800" dirty="0"/>
              <a:t>To use on website home page</a:t>
            </a:r>
          </a:p>
          <a:p>
            <a:pPr lvl="1"/>
            <a:r>
              <a:rPr lang="en-GB" sz="1800" dirty="0"/>
              <a:t>To use as a brand </a:t>
            </a:r>
            <a:r>
              <a:rPr lang="en-GB" sz="1800" dirty="0" smtClean="0"/>
              <a:t>element in </a:t>
            </a:r>
            <a:r>
              <a:rPr lang="en-GB" sz="1800" dirty="0" err="1" smtClean="0"/>
              <a:t>comms</a:t>
            </a:r>
            <a:r>
              <a:rPr lang="en-GB" sz="1800" dirty="0" smtClean="0"/>
              <a:t> / promotional material </a:t>
            </a:r>
            <a:endParaRPr lang="en-GB" sz="1800" dirty="0"/>
          </a:p>
          <a:p>
            <a:pPr marL="457200" indent="-457200">
              <a:buFont typeface="+mj-lt"/>
              <a:buAutoNum type="arabicPeriod"/>
            </a:pPr>
            <a:r>
              <a:rPr lang="en-GB" sz="2400" b="1" dirty="0"/>
              <a:t>Brand Guidelines &amp; Style </a:t>
            </a:r>
            <a:r>
              <a:rPr lang="en-GB" sz="2400" b="1" dirty="0" smtClean="0"/>
              <a:t>Guide</a:t>
            </a:r>
            <a:endParaRPr lang="en-GB" sz="2400" b="1" dirty="0"/>
          </a:p>
          <a:p>
            <a:pPr lvl="1"/>
            <a:r>
              <a:rPr lang="en-GB" sz="1800" dirty="0"/>
              <a:t>Font (headlines, </a:t>
            </a:r>
            <a:r>
              <a:rPr lang="en-GB" sz="1800" dirty="0" smtClean="0"/>
              <a:t>body copy)</a:t>
            </a:r>
            <a:endParaRPr lang="en-GB" sz="1800" dirty="0"/>
          </a:p>
          <a:p>
            <a:pPr lvl="1"/>
            <a:r>
              <a:rPr lang="en-GB" sz="1800" dirty="0"/>
              <a:t>Website Home page</a:t>
            </a:r>
          </a:p>
          <a:p>
            <a:pPr lvl="1"/>
            <a:r>
              <a:rPr lang="en-GB" sz="1800" dirty="0"/>
              <a:t>Business Cards</a:t>
            </a:r>
          </a:p>
          <a:p>
            <a:pPr lvl="1"/>
            <a:r>
              <a:rPr lang="en-GB" sz="1800" dirty="0" smtClean="0"/>
              <a:t>PowerPoint </a:t>
            </a:r>
            <a:r>
              <a:rPr lang="en-GB" sz="1800" dirty="0"/>
              <a:t>Presentation Template</a:t>
            </a:r>
          </a:p>
          <a:p>
            <a:pPr lvl="1"/>
            <a:r>
              <a:rPr lang="en-GB" sz="1800" dirty="0"/>
              <a:t>Email </a:t>
            </a:r>
            <a:r>
              <a:rPr lang="en-GB" sz="1800" dirty="0" smtClean="0"/>
              <a:t>Signature</a:t>
            </a:r>
            <a:endParaRPr lang="en-GB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3685" y="2859139"/>
            <a:ext cx="2817811" cy="1980028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GB" sz="2000" b="1" dirty="0"/>
              <a:t>Develop a brand identity for a boutique fashion label </a:t>
            </a:r>
            <a:r>
              <a:rPr lang="en-GB" sz="2000" b="1" dirty="0" smtClean="0"/>
              <a:t>(womenswear).</a:t>
            </a:r>
            <a:endParaRPr lang="en-GB" sz="2000" b="1" dirty="0"/>
          </a:p>
          <a:p>
            <a:pPr algn="ctr"/>
            <a:endParaRPr lang="en-GB" sz="20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183187" y="457200"/>
            <a:ext cx="6494693" cy="7032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/>
              <a:t>DELIVERABLES</a:t>
            </a:r>
            <a:endParaRPr lang="en-GB" b="1" dirty="0"/>
          </a:p>
        </p:txBody>
      </p:sp>
      <p:sp>
        <p:nvSpPr>
          <p:cNvPr id="6" name="7-Point Star 5"/>
          <p:cNvSpPr/>
          <p:nvPr/>
        </p:nvSpPr>
        <p:spPr>
          <a:xfrm>
            <a:off x="9692638" y="3708478"/>
            <a:ext cx="182880" cy="182880"/>
          </a:xfrm>
          <a:prstGeom prst="star7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9169793" y="6135762"/>
            <a:ext cx="2872151" cy="584775"/>
            <a:chOff x="9366740" y="6554842"/>
            <a:chExt cx="2872151" cy="584775"/>
          </a:xfrm>
        </p:grpSpPr>
        <p:sp>
          <p:nvSpPr>
            <p:cNvPr id="7" name="7-Point Star 6"/>
            <p:cNvSpPr/>
            <p:nvPr/>
          </p:nvSpPr>
          <p:spPr>
            <a:xfrm>
              <a:off x="9366740" y="6590014"/>
              <a:ext cx="182880" cy="182880"/>
            </a:xfrm>
            <a:prstGeom prst="star7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37894" y="6554842"/>
              <a:ext cx="27009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i="1" dirty="0" smtClean="0"/>
                <a:t>Once logo &amp; pattern elements have been approved.</a:t>
              </a:r>
              <a:endParaRPr lang="en-GB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112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1" y="-11017"/>
            <a:ext cx="191693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NORTH ASIA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8" y="1282260"/>
            <a:ext cx="96774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763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1" y="-11017"/>
            <a:ext cx="183981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AUSTRALIA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6" y="1433454"/>
            <a:ext cx="115633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080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6118" y="616194"/>
            <a:ext cx="3186953" cy="234028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651393" cy="3811588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</a:rPr>
              <a:t>MOOD BOARD</a:t>
            </a:r>
            <a:br>
              <a:rPr lang="en-GB" sz="3000" dirty="0">
                <a:solidFill>
                  <a:schemeClr val="bg1"/>
                </a:solidFill>
              </a:rPr>
            </a:br>
            <a:endParaRPr lang="en-GB" sz="1800" dirty="0">
              <a:solidFill>
                <a:schemeClr val="bg1"/>
              </a:solidFill>
            </a:endParaRPr>
          </a:p>
          <a:p>
            <a:pPr algn="ctr"/>
            <a:r>
              <a:rPr lang="en-GB" sz="1800" dirty="0" smtClean="0">
                <a:solidFill>
                  <a:schemeClr val="bg1"/>
                </a:solidFill>
              </a:rPr>
              <a:t>Resort </a:t>
            </a:r>
            <a:r>
              <a:rPr lang="en-GB" sz="1800" dirty="0" smtClean="0">
                <a:solidFill>
                  <a:schemeClr val="bg1"/>
                </a:solidFill>
              </a:rPr>
              <a:t/>
            </a:r>
            <a:br>
              <a:rPr lang="en-GB" sz="1800" dirty="0" smtClean="0">
                <a:solidFill>
                  <a:schemeClr val="bg1"/>
                </a:solidFill>
              </a:rPr>
            </a:br>
            <a:r>
              <a:rPr lang="en-GB" sz="1800" dirty="0" smtClean="0">
                <a:solidFill>
                  <a:schemeClr val="bg1"/>
                </a:solidFill>
              </a:rPr>
              <a:t>Tuniques</a:t>
            </a:r>
            <a:endParaRPr lang="en-GB" sz="1800" dirty="0">
              <a:solidFill>
                <a:schemeClr val="bg1"/>
              </a:solidFill>
            </a:endParaRPr>
          </a:p>
          <a:p>
            <a:pPr algn="ctr"/>
            <a:r>
              <a:rPr lang="en-GB" sz="1800" dirty="0">
                <a:solidFill>
                  <a:schemeClr val="bg1"/>
                </a:solidFill>
              </a:rPr>
              <a:t>Cover-ups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</a:rPr>
              <a:t>Lounge Wear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</a:rPr>
              <a:t>Outerwear </a:t>
            </a:r>
          </a:p>
          <a:p>
            <a:pPr algn="ctr"/>
            <a:endParaRPr lang="en-GB" sz="3000" dirty="0" smtClean="0">
              <a:solidFill>
                <a:schemeClr val="bg1"/>
              </a:solidFill>
            </a:endParaRPr>
          </a:p>
          <a:p>
            <a:pPr algn="ctr"/>
            <a:r>
              <a:rPr lang="en-GB" sz="3000" dirty="0" smtClean="0">
                <a:solidFill>
                  <a:schemeClr val="bg1"/>
                </a:solidFill>
              </a:rPr>
              <a:t>PRODUCT ASPIRATION</a:t>
            </a: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013" y="3689966"/>
            <a:ext cx="3219255" cy="28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38"/>
          <a:stretch/>
        </p:blipFill>
        <p:spPr>
          <a:xfrm>
            <a:off x="6477021" y="1173295"/>
            <a:ext cx="2658924" cy="2070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021" y="3472124"/>
            <a:ext cx="3092911" cy="3017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4690" y="220337"/>
            <a:ext cx="2537587" cy="313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5" r="1314" b="30785"/>
          <a:stretch/>
        </p:blipFill>
        <p:spPr>
          <a:xfrm>
            <a:off x="9783711" y="3892378"/>
            <a:ext cx="2271469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8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62756"/>
            <a:ext cx="3081051" cy="4259132"/>
          </a:xfrm>
          <a:solidFill>
            <a:schemeClr val="tx1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</a:rPr>
              <a:t>BRAND INSPIRATION</a:t>
            </a:r>
            <a:endParaRPr lang="en-GB" sz="3000" dirty="0">
              <a:solidFill>
                <a:schemeClr val="bg1"/>
              </a:solidFill>
            </a:endParaRPr>
          </a:p>
          <a:p>
            <a:pPr algn="ctr"/>
            <a:r>
              <a:rPr lang="en-GB" sz="3000" dirty="0" smtClean="0">
                <a:solidFill>
                  <a:schemeClr val="bg1"/>
                </a:solidFill>
              </a:rPr>
              <a:t>----------</a:t>
            </a:r>
            <a:endParaRPr lang="en-GB" sz="3000" dirty="0">
              <a:solidFill>
                <a:schemeClr val="bg1"/>
              </a:solidFill>
            </a:endParaRPr>
          </a:p>
          <a:p>
            <a:pPr algn="ctr"/>
            <a:r>
              <a:rPr lang="en-GB" sz="3000" dirty="0" smtClean="0">
                <a:solidFill>
                  <a:schemeClr val="bg1"/>
                </a:solidFill>
              </a:rPr>
              <a:t>Camilla</a:t>
            </a:r>
            <a:endParaRPr lang="en-GB" sz="3000" dirty="0">
              <a:solidFill>
                <a:schemeClr val="bg1"/>
              </a:solidFill>
            </a:endParaRPr>
          </a:p>
          <a:p>
            <a:pPr algn="ctr"/>
            <a:r>
              <a:rPr lang="en-GB" sz="3000" dirty="0">
                <a:solidFill>
                  <a:schemeClr val="bg1"/>
                </a:solidFill>
              </a:rPr>
              <a:t>Alice Temperley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</a:rPr>
              <a:t>Mara </a:t>
            </a:r>
            <a:r>
              <a:rPr lang="en-GB" sz="3000" dirty="0" smtClean="0">
                <a:solidFill>
                  <a:schemeClr val="bg1"/>
                </a:solidFill>
              </a:rPr>
              <a:t>Hoffman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</a:rPr>
              <a:t>OTT Dubai 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</a:rPr>
              <a:t>----</a:t>
            </a:r>
          </a:p>
          <a:p>
            <a:pPr algn="ctr"/>
            <a:r>
              <a:rPr lang="en-GB" sz="3000" dirty="0" smtClean="0">
                <a:solidFill>
                  <a:schemeClr val="bg1"/>
                </a:solidFill>
              </a:rPr>
              <a:t>BRANDING DREAMS</a:t>
            </a: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190" y="98749"/>
            <a:ext cx="3888067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" r="2500"/>
          <a:stretch/>
        </p:blipFill>
        <p:spPr>
          <a:xfrm>
            <a:off x="7504176" y="4259132"/>
            <a:ext cx="3463901" cy="21945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508" y="467061"/>
            <a:ext cx="2613299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437" y="2459277"/>
            <a:ext cx="2527910" cy="1463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525" y="3996845"/>
            <a:ext cx="3372831" cy="274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659" y="4384644"/>
            <a:ext cx="27965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buFont typeface="+mj-lt"/>
              <a:buAutoNum type="arabicPeriod"/>
            </a:pPr>
            <a:r>
              <a:rPr lang="en-GB" sz="1600" i="1" dirty="0"/>
              <a:t>www.</a:t>
            </a:r>
            <a:r>
              <a:rPr lang="en-GB" sz="1600" b="1" i="1" dirty="0"/>
              <a:t>camilla</a:t>
            </a:r>
            <a:r>
              <a:rPr lang="en-GB" sz="1600" i="1" dirty="0"/>
              <a:t>.com.au</a:t>
            </a:r>
            <a:endParaRPr lang="en-GB" sz="1600" i="1" dirty="0" smtClean="0"/>
          </a:p>
          <a:p>
            <a:pPr marL="265113" indent="-265113">
              <a:buFont typeface="+mj-lt"/>
              <a:buAutoNum type="arabicPeriod"/>
            </a:pPr>
            <a:r>
              <a:rPr lang="en-GB" sz="1600" i="1" dirty="0" smtClean="0"/>
              <a:t>www.by</a:t>
            </a:r>
            <a:r>
              <a:rPr lang="en-GB" sz="1600" b="1" i="1" dirty="0" smtClean="0"/>
              <a:t>ott</a:t>
            </a:r>
            <a:r>
              <a:rPr lang="en-GB" sz="1600" i="1" dirty="0" smtClean="0"/>
              <a:t>.com</a:t>
            </a:r>
          </a:p>
          <a:p>
            <a:pPr marL="265113" indent="-265113">
              <a:buFont typeface="+mj-lt"/>
              <a:buAutoNum type="arabicPeriod"/>
            </a:pPr>
            <a:r>
              <a:rPr lang="en-GB" sz="1600" i="1" dirty="0" smtClean="0"/>
              <a:t>www.</a:t>
            </a:r>
            <a:r>
              <a:rPr lang="en-GB" sz="1600" b="1" i="1" dirty="0" smtClean="0"/>
              <a:t>temperleylondon</a:t>
            </a:r>
            <a:r>
              <a:rPr lang="en-GB" sz="1600" i="1" dirty="0" smtClean="0"/>
              <a:t>.com</a:t>
            </a:r>
            <a:endParaRPr lang="en-US" sz="1600" i="1" dirty="0" smtClean="0"/>
          </a:p>
          <a:p>
            <a:pPr marL="265113" indent="-265113">
              <a:buFont typeface="+mj-lt"/>
              <a:buAutoNum type="arabicPeriod"/>
            </a:pPr>
            <a:r>
              <a:rPr lang="en-US" sz="1600" i="1" dirty="0" smtClean="0"/>
              <a:t>www.marahoffman.com</a:t>
            </a:r>
            <a:endParaRPr lang="en-US" sz="1600" i="1" dirty="0"/>
          </a:p>
          <a:p>
            <a:pPr marL="265113" indent="-265113">
              <a:buFont typeface="+mj-lt"/>
              <a:buAutoNum type="arabicPeriod"/>
            </a:pPr>
            <a:r>
              <a:rPr lang="en-US" sz="1600" i="1" dirty="0" smtClean="0"/>
              <a:t>http</a:t>
            </a:r>
            <a:r>
              <a:rPr lang="en-US" sz="1600" i="1" dirty="0"/>
              <a:t>://mirahayek.com</a:t>
            </a:r>
          </a:p>
        </p:txBody>
      </p:sp>
    </p:spTree>
    <p:extLst>
      <p:ext uri="{BB962C8B-B14F-4D97-AF65-F5344CB8AC3E}">
        <p14:creationId xmlns:p14="http://schemas.microsoft.com/office/powerpoint/2010/main" val="306600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685" y="1160463"/>
            <a:ext cx="2817811" cy="1600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/>
          <a:p>
            <a:pPr algn="ctr"/>
            <a:r>
              <a:rPr lang="en-GB" b="1" dirty="0" smtClean="0"/>
              <a:t>BRAND NAME</a:t>
            </a:r>
            <a:endParaRPr lang="en-GB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3685" y="2859139"/>
            <a:ext cx="2817811" cy="1980028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GB" sz="2400" dirty="0" smtClean="0"/>
              <a:t>MICHELETTI</a:t>
            </a:r>
            <a:endParaRPr lang="en-GB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262512" y="1160463"/>
            <a:ext cx="2817811" cy="1600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/>
              <a:t>TAGLINE</a:t>
            </a:r>
            <a:endParaRPr lang="en-GB" b="1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4262512" y="2859139"/>
            <a:ext cx="2817811" cy="19800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 smtClean="0"/>
              <a:t>Eclectic Chic</a:t>
            </a:r>
            <a:endParaRPr lang="en-GB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85553" y="1160463"/>
            <a:ext cx="3715382" cy="1600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/>
              <a:t>WEBSITE</a:t>
            </a:r>
            <a:endParaRPr lang="en-GB" b="1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7285553" y="2859139"/>
            <a:ext cx="3715382" cy="19800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 smtClean="0"/>
              <a:t>www.micheletticollections.com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8005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NOTES: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092591" y="2573440"/>
            <a:ext cx="105835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Logo needs to </a:t>
            </a:r>
            <a:r>
              <a:rPr lang="en-GB" sz="2000" dirty="0"/>
              <a:t>be strong enough </a:t>
            </a:r>
            <a:r>
              <a:rPr lang="en-GB" sz="2000" dirty="0" smtClean="0"/>
              <a:t>to work well as either a </a:t>
            </a:r>
            <a:r>
              <a:rPr lang="en-GB" sz="2000" dirty="0"/>
              <a:t>lock up </a:t>
            </a:r>
            <a:r>
              <a:rPr lang="en-GB" sz="2000" dirty="0" smtClean="0"/>
              <a:t>(word mark + icon + tagline) or with the brand name only.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Social media applications are very important: all logo options need to work for home pages of each main social media outlet… </a:t>
            </a:r>
            <a:r>
              <a:rPr lang="en-GB" sz="2000" dirty="0"/>
              <a:t>in a circle </a:t>
            </a:r>
            <a:r>
              <a:rPr lang="en-GB" sz="2000" dirty="0" smtClean="0"/>
              <a:t>(Instagram) or </a:t>
            </a:r>
            <a:r>
              <a:rPr lang="en-GB" sz="2000" dirty="0"/>
              <a:t>square application </a:t>
            </a:r>
            <a:r>
              <a:rPr lang="en-GB" sz="2000" dirty="0" smtClean="0"/>
              <a:t>(Facebook).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49086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19534" y="1941229"/>
            <a:ext cx="9144000" cy="2387600"/>
          </a:xfrm>
        </p:spPr>
        <p:txBody>
          <a:bodyPr>
            <a:noAutofit/>
          </a:bodyPr>
          <a:lstStyle/>
          <a:p>
            <a:r>
              <a:rPr lang="en-GB" sz="9000" dirty="0" smtClean="0">
                <a:solidFill>
                  <a:schemeClr val="bg1"/>
                </a:solidFill>
              </a:rPr>
              <a:t>ABOUT</a:t>
            </a:r>
            <a:endParaRPr lang="en-GB" sz="9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09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6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MICHELETTI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72197" y="1277899"/>
            <a:ext cx="110853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aleway"/>
              </a:rPr>
              <a:t>An eclectic </a:t>
            </a:r>
            <a:r>
              <a:rPr lang="en-GB" dirty="0">
                <a:latin typeface="Raleway"/>
              </a:rPr>
              <a:t>chic </a:t>
            </a:r>
            <a:r>
              <a:rPr lang="en-GB" b="1" dirty="0" smtClean="0">
                <a:latin typeface="Raleway"/>
              </a:rPr>
              <a:t>fashion label </a:t>
            </a:r>
            <a:r>
              <a:rPr lang="en-GB" dirty="0" smtClean="0">
                <a:latin typeface="Raleway"/>
              </a:rPr>
              <a:t>with </a:t>
            </a:r>
            <a:r>
              <a:rPr lang="en-GB" dirty="0">
                <a:latin typeface="Raleway"/>
              </a:rPr>
              <a:t>a penchant for colourful summer dresses and vibrant cover-ups.</a:t>
            </a:r>
          </a:p>
          <a:p>
            <a:endParaRPr lang="en-GB" dirty="0">
              <a:latin typeface="Raleway"/>
            </a:endParaRPr>
          </a:p>
          <a:p>
            <a:r>
              <a:rPr lang="en-GB" dirty="0">
                <a:latin typeface="Raleway"/>
              </a:rPr>
              <a:t>We love: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aleway"/>
              </a:rPr>
              <a:t>Unique</a:t>
            </a:r>
            <a:r>
              <a:rPr lang="en-GB" dirty="0">
                <a:latin typeface="Raleway"/>
              </a:rPr>
              <a:t>, luxurious, sumptuous textiles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aleway"/>
              </a:rPr>
              <a:t>Bold and </a:t>
            </a:r>
            <a:r>
              <a:rPr lang="en-GB" dirty="0">
                <a:latin typeface="Raleway"/>
              </a:rPr>
              <a:t>bright patterns and prints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aleway"/>
              </a:rPr>
              <a:t>Colourful</a:t>
            </a:r>
            <a:r>
              <a:rPr lang="en-GB" dirty="0">
                <a:latin typeface="Raleway"/>
              </a:rPr>
              <a:t>, brave, fun and effortless fashion and </a:t>
            </a:r>
            <a:r>
              <a:rPr lang="en-GB" dirty="0" smtClean="0">
                <a:latin typeface="Raleway"/>
              </a:rPr>
              <a:t>styles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aleway"/>
              </a:rPr>
              <a:t>Life, love, family, food, travel, all cultures, peace, and freedom</a:t>
            </a:r>
            <a:endParaRPr lang="en-GB" dirty="0">
              <a:latin typeface="Raleway"/>
            </a:endParaRPr>
          </a:p>
          <a:p>
            <a:endParaRPr lang="en-GB" dirty="0">
              <a:latin typeface="Raleway"/>
            </a:endParaRPr>
          </a:p>
          <a:p>
            <a:r>
              <a:rPr lang="en-GB" dirty="0">
                <a:latin typeface="Raleway"/>
              </a:rPr>
              <a:t>We value femininity, imperfect bodies and individuality.</a:t>
            </a:r>
          </a:p>
          <a:p>
            <a:endParaRPr lang="en-GB" dirty="0">
              <a:latin typeface="Raleway"/>
            </a:endParaRPr>
          </a:p>
          <a:p>
            <a:r>
              <a:rPr lang="en-GB" dirty="0">
                <a:latin typeface="Raleway"/>
              </a:rPr>
              <a:t>We are not into </a:t>
            </a:r>
            <a:r>
              <a:rPr lang="en-GB" dirty="0" smtClean="0">
                <a:latin typeface="Raleway"/>
              </a:rPr>
              <a:t>fashion per se, </a:t>
            </a:r>
            <a:r>
              <a:rPr lang="en-GB" dirty="0">
                <a:latin typeface="Raleway"/>
              </a:rPr>
              <a:t>but unapologetically into </a:t>
            </a:r>
            <a:r>
              <a:rPr lang="en-GB" dirty="0" smtClean="0">
                <a:latin typeface="Raleway"/>
              </a:rPr>
              <a:t>making </a:t>
            </a:r>
            <a:r>
              <a:rPr lang="en-GB" dirty="0">
                <a:latin typeface="Raleway"/>
              </a:rPr>
              <a:t>a </a:t>
            </a:r>
            <a:r>
              <a:rPr lang="en-GB" dirty="0" smtClean="0">
                <a:latin typeface="Raleway"/>
              </a:rPr>
              <a:t>statement in comfort.</a:t>
            </a:r>
            <a:endParaRPr lang="en-GB" dirty="0">
              <a:latin typeface="Raleway"/>
            </a:endParaRPr>
          </a:p>
          <a:p>
            <a:endParaRPr lang="en-GB" dirty="0">
              <a:latin typeface="Raleway"/>
            </a:endParaRPr>
          </a:p>
          <a:p>
            <a:r>
              <a:rPr lang="en-GB" dirty="0">
                <a:latin typeface="Raleway"/>
              </a:rPr>
              <a:t>We don’t follow </a:t>
            </a:r>
            <a:r>
              <a:rPr lang="en-GB" dirty="0" smtClean="0">
                <a:latin typeface="Raleway"/>
              </a:rPr>
              <a:t>trends or </a:t>
            </a:r>
            <a:r>
              <a:rPr lang="en-GB" dirty="0">
                <a:latin typeface="Raleway"/>
              </a:rPr>
              <a:t>seasons. We are eclectic, nomadic and cosmopolitan. </a:t>
            </a:r>
          </a:p>
          <a:p>
            <a:endParaRPr lang="en-GB" dirty="0">
              <a:latin typeface="Raleway"/>
            </a:endParaRPr>
          </a:p>
          <a:p>
            <a:r>
              <a:rPr lang="en-GB" dirty="0">
                <a:latin typeface="Raleway"/>
              </a:rPr>
              <a:t>We are </a:t>
            </a:r>
            <a:r>
              <a:rPr lang="en-GB" b="1" dirty="0" smtClean="0">
                <a:latin typeface="Raleway"/>
              </a:rPr>
              <a:t>MICHELETTI</a:t>
            </a:r>
            <a:r>
              <a:rPr lang="en-GB" dirty="0" smtClean="0">
                <a:latin typeface="Raleway"/>
              </a:rPr>
              <a:t>. And we believe in </a:t>
            </a:r>
            <a:r>
              <a:rPr lang="en-GB" b="1" dirty="0" smtClean="0">
                <a:latin typeface="Raleway"/>
              </a:rPr>
              <a:t>freedom fashion.</a:t>
            </a:r>
            <a:endParaRPr lang="en-GB" b="1" dirty="0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01568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9317" y="1144772"/>
            <a:ext cx="1108534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 smtClean="0">
                <a:latin typeface="Raleway"/>
              </a:rPr>
              <a:t>MICHELETTI </a:t>
            </a:r>
            <a:r>
              <a:rPr lang="en-AU" dirty="0">
                <a:latin typeface="Raleway"/>
              </a:rPr>
              <a:t>creates limited </a:t>
            </a:r>
            <a:r>
              <a:rPr lang="en-AU" dirty="0" smtClean="0">
                <a:latin typeface="Raleway"/>
              </a:rPr>
              <a:t>edition, hand-crafted summer dresses </a:t>
            </a:r>
            <a:r>
              <a:rPr lang="en-AU" dirty="0">
                <a:latin typeface="Raleway"/>
              </a:rPr>
              <a:t>and cover-ups. </a:t>
            </a:r>
            <a:endParaRPr lang="en-AU" dirty="0" smtClean="0">
              <a:latin typeface="Raleway"/>
            </a:endParaRPr>
          </a:p>
          <a:p>
            <a:pPr algn="ctr"/>
            <a:endParaRPr lang="en-AU" dirty="0">
              <a:latin typeface="Raleway"/>
            </a:endParaRPr>
          </a:p>
          <a:p>
            <a:pPr algn="ctr"/>
            <a:r>
              <a:rPr lang="en-AU" dirty="0" smtClean="0">
                <a:latin typeface="Raleway"/>
              </a:rPr>
              <a:t>The</a:t>
            </a:r>
            <a:r>
              <a:rPr lang="en-AU" dirty="0">
                <a:latin typeface="Raleway"/>
              </a:rPr>
              <a:t> </a:t>
            </a:r>
            <a:r>
              <a:rPr lang="en-AU" dirty="0" smtClean="0">
                <a:latin typeface="Raleway"/>
              </a:rPr>
              <a:t>MICHELETTI</a:t>
            </a:r>
            <a:r>
              <a:rPr lang="en-AU" i="1" dirty="0" smtClean="0">
                <a:latin typeface="Raleway"/>
              </a:rPr>
              <a:t> </a:t>
            </a:r>
            <a:r>
              <a:rPr lang="en-AU" dirty="0">
                <a:latin typeface="Raleway"/>
              </a:rPr>
              <a:t>collections are not swayed by trends or seasons; all pieces are essential and </a:t>
            </a:r>
            <a:r>
              <a:rPr lang="en-AU" dirty="0" smtClean="0">
                <a:latin typeface="Raleway"/>
              </a:rPr>
              <a:t>timeless.</a:t>
            </a:r>
          </a:p>
          <a:p>
            <a:pPr algn="ctr"/>
            <a:endParaRPr lang="en-AU" dirty="0">
              <a:latin typeface="Raleway"/>
            </a:endParaRPr>
          </a:p>
          <a:p>
            <a:pPr algn="ctr"/>
            <a:r>
              <a:rPr lang="en-AU" dirty="0" smtClean="0">
                <a:latin typeface="Raleway"/>
              </a:rPr>
              <a:t>Our </a:t>
            </a:r>
            <a:r>
              <a:rPr lang="en-AU" dirty="0">
                <a:latin typeface="Raleway"/>
              </a:rPr>
              <a:t>designs are honest; they are for today’s sophisticated, cosmopolitan, independent woman who values elegance, comfort and individuality. We celebrate a real woman’s perfect imperfections with loose cuts and oversized styles; our designs harmonise women of all shapes, sizes and ages. </a:t>
            </a:r>
            <a:endParaRPr lang="en-AU" dirty="0" smtClean="0">
              <a:latin typeface="Raleway"/>
            </a:endParaRPr>
          </a:p>
          <a:p>
            <a:pPr algn="ctr"/>
            <a:endParaRPr lang="en-AU" dirty="0" smtClean="0">
              <a:latin typeface="Raleway"/>
            </a:endParaRPr>
          </a:p>
          <a:p>
            <a:pPr algn="ctr"/>
            <a:r>
              <a:rPr lang="en-AU" dirty="0" smtClean="0">
                <a:latin typeface="Raleway"/>
              </a:rPr>
              <a:t>Our </a:t>
            </a:r>
            <a:r>
              <a:rPr lang="en-AU" dirty="0">
                <a:latin typeface="Raleway"/>
              </a:rPr>
              <a:t>motto is simple, but strong: </a:t>
            </a:r>
            <a:r>
              <a:rPr lang="en-AU" b="1" dirty="0">
                <a:latin typeface="Raleway"/>
              </a:rPr>
              <a:t> BE BRAVE </a:t>
            </a:r>
            <a:r>
              <a:rPr lang="en-AU" b="1" dirty="0" smtClean="0">
                <a:latin typeface="Raleway"/>
              </a:rPr>
              <a:t>&amp; CARPE DIEM</a:t>
            </a:r>
            <a:r>
              <a:rPr lang="en-AU" dirty="0" smtClean="0">
                <a:latin typeface="Raleway"/>
              </a:rPr>
              <a:t>. </a:t>
            </a:r>
          </a:p>
          <a:p>
            <a:pPr algn="ctr"/>
            <a:endParaRPr lang="en-AU" dirty="0" smtClean="0">
              <a:latin typeface="Raleway"/>
            </a:endParaRPr>
          </a:p>
          <a:p>
            <a:pPr algn="ctr"/>
            <a:r>
              <a:rPr lang="en-AU" dirty="0" smtClean="0">
                <a:latin typeface="Raleway"/>
              </a:rPr>
              <a:t>MICHELETTI garments </a:t>
            </a:r>
            <a:r>
              <a:rPr lang="en-AU" dirty="0">
                <a:latin typeface="Raleway"/>
              </a:rPr>
              <a:t>are hand-crafted in luxurious, sumptuous textiles with the utmost </a:t>
            </a:r>
            <a:r>
              <a:rPr lang="en-AU" dirty="0" smtClean="0">
                <a:latin typeface="Raleway"/>
              </a:rPr>
              <a:t>care</a:t>
            </a:r>
            <a:br>
              <a:rPr lang="en-AU" dirty="0" smtClean="0">
                <a:latin typeface="Raleway"/>
              </a:rPr>
            </a:br>
            <a:r>
              <a:rPr lang="en-AU" dirty="0" smtClean="0">
                <a:latin typeface="Raleway"/>
              </a:rPr>
              <a:t>and </a:t>
            </a:r>
            <a:r>
              <a:rPr lang="en-AU" dirty="0">
                <a:latin typeface="Raleway"/>
              </a:rPr>
              <a:t>love in the UAE</a:t>
            </a:r>
            <a:r>
              <a:rPr lang="en-AU" dirty="0" smtClean="0">
                <a:latin typeface="Raleway"/>
              </a:rPr>
              <a:t>. </a:t>
            </a:r>
          </a:p>
          <a:p>
            <a:pPr algn="ctr"/>
            <a:endParaRPr lang="en-AU" dirty="0" smtClean="0">
              <a:latin typeface="Raleway"/>
            </a:endParaRPr>
          </a:p>
          <a:p>
            <a:pPr algn="ctr"/>
            <a:r>
              <a:rPr lang="en-AU" dirty="0" smtClean="0">
                <a:latin typeface="Raleway"/>
              </a:rPr>
              <a:t>The</a:t>
            </a:r>
            <a:r>
              <a:rPr lang="en-AU" i="1" dirty="0" smtClean="0">
                <a:latin typeface="Raleway"/>
              </a:rPr>
              <a:t> </a:t>
            </a:r>
            <a:r>
              <a:rPr lang="en-AU" dirty="0">
                <a:latin typeface="Raleway"/>
              </a:rPr>
              <a:t>MICHELETTI</a:t>
            </a:r>
            <a:r>
              <a:rPr lang="en-AU" i="1" dirty="0" smtClean="0">
                <a:latin typeface="Raleway"/>
              </a:rPr>
              <a:t> </a:t>
            </a:r>
            <a:r>
              <a:rPr lang="en-AU" dirty="0">
                <a:latin typeface="Raleway"/>
              </a:rPr>
              <a:t>team are staunch advocates for fair trade and treatment for all parties involved in our </a:t>
            </a:r>
            <a:r>
              <a:rPr lang="en-AU" dirty="0" smtClean="0">
                <a:latin typeface="Raleway"/>
              </a:rPr>
              <a:t>boutique </a:t>
            </a:r>
            <a:r>
              <a:rPr lang="en-AU" dirty="0">
                <a:latin typeface="Raleway"/>
              </a:rPr>
              <a:t>fashion business; we only work with small suppliers </a:t>
            </a:r>
            <a:r>
              <a:rPr lang="en-AU" dirty="0" smtClean="0">
                <a:latin typeface="Raleway"/>
              </a:rPr>
              <a:t>and </a:t>
            </a:r>
            <a:r>
              <a:rPr lang="en-AU" dirty="0">
                <a:latin typeface="Raleway"/>
              </a:rPr>
              <a:t>well-cared for </a:t>
            </a:r>
            <a:r>
              <a:rPr lang="en-AU" dirty="0" smtClean="0">
                <a:latin typeface="Raleway"/>
              </a:rPr>
              <a:t>artisans. </a:t>
            </a:r>
          </a:p>
          <a:p>
            <a:pPr algn="ctr"/>
            <a:r>
              <a:rPr lang="en-AU" dirty="0" smtClean="0">
                <a:latin typeface="Raleway"/>
              </a:rPr>
              <a:t/>
            </a:r>
            <a:br>
              <a:rPr lang="en-AU" dirty="0" smtClean="0">
                <a:latin typeface="Raleway"/>
              </a:rPr>
            </a:br>
            <a:r>
              <a:rPr lang="en-AU" dirty="0" smtClean="0">
                <a:latin typeface="Raleway"/>
              </a:rPr>
              <a:t>Freedom fashion is important; it starts with each supplier and partners and trickles down to the end user.</a:t>
            </a:r>
            <a:endParaRPr lang="en-AU" dirty="0">
              <a:latin typeface="Raleway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0547" y="0"/>
            <a:ext cx="12188952" cy="8509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About Us</a:t>
            </a:r>
          </a:p>
        </p:txBody>
      </p:sp>
    </p:spTree>
    <p:extLst>
      <p:ext uri="{BB962C8B-B14F-4D97-AF65-F5344CB8AC3E}">
        <p14:creationId xmlns:p14="http://schemas.microsoft.com/office/powerpoint/2010/main" val="48995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258" y="1849851"/>
            <a:ext cx="110853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u="sng" dirty="0">
                <a:latin typeface="Raleway"/>
                <a:cs typeface="Arabic Typesetting" panose="03020402040406030203" pitchFamily="66" charset="-78"/>
              </a:rPr>
              <a:t>Resort &amp; Beach </a:t>
            </a:r>
            <a:r>
              <a:rPr lang="en-GB" b="1" u="sng" dirty="0" smtClean="0">
                <a:latin typeface="Raleway"/>
                <a:cs typeface="Arabic Typesetting" panose="03020402040406030203" pitchFamily="66" charset="-78"/>
              </a:rPr>
              <a:t>Wear + Outerwear = </a:t>
            </a:r>
            <a:r>
              <a:rPr lang="en-GB" dirty="0">
                <a:latin typeface="Raleway"/>
                <a:cs typeface="Arabic Typesetting" panose="03020402040406030203" pitchFamily="66" charset="-78"/>
              </a:rPr>
              <a:t/>
            </a:r>
            <a:br>
              <a:rPr lang="en-GB" dirty="0">
                <a:latin typeface="Raleway"/>
                <a:cs typeface="Arabic Typesetting" panose="03020402040406030203" pitchFamily="66" charset="-78"/>
              </a:rPr>
            </a:br>
            <a:r>
              <a:rPr lang="en-GB" dirty="0" smtClean="0">
                <a:latin typeface="Raleway"/>
                <a:cs typeface="Arabic Typesetting" panose="03020402040406030203" pitchFamily="66" charset="-78"/>
              </a:rPr>
              <a:t>Summer Dresses</a:t>
            </a:r>
          </a:p>
          <a:p>
            <a:pPr algn="ctr">
              <a:lnSpc>
                <a:spcPct val="150000"/>
              </a:lnSpc>
            </a:pPr>
            <a:r>
              <a:rPr lang="en-GB" dirty="0" smtClean="0">
                <a:latin typeface="Raleway"/>
                <a:cs typeface="Arabic Typesetting" panose="03020402040406030203" pitchFamily="66" charset="-78"/>
              </a:rPr>
              <a:t>Day Dresses</a:t>
            </a:r>
          </a:p>
          <a:p>
            <a:pPr algn="ctr">
              <a:lnSpc>
                <a:spcPct val="150000"/>
              </a:lnSpc>
            </a:pPr>
            <a:r>
              <a:rPr lang="en-GB" dirty="0" smtClean="0">
                <a:latin typeface="Raleway"/>
                <a:cs typeface="Arabic Typesetting" panose="03020402040406030203" pitchFamily="66" charset="-78"/>
              </a:rPr>
              <a:t>Kaftan Dresses</a:t>
            </a:r>
          </a:p>
          <a:p>
            <a:pPr algn="ctr">
              <a:lnSpc>
                <a:spcPct val="150000"/>
              </a:lnSpc>
            </a:pPr>
            <a:r>
              <a:rPr lang="en-GB" dirty="0" smtClean="0">
                <a:latin typeface="Raleway"/>
                <a:cs typeface="Arabic Typesetting" panose="03020402040406030203" pitchFamily="66" charset="-78"/>
              </a:rPr>
              <a:t>Tuniques</a:t>
            </a:r>
            <a:endParaRPr lang="en-GB" dirty="0">
              <a:latin typeface="Raleway"/>
              <a:cs typeface="Arabic Typesetting" panose="03020402040406030203" pitchFamily="66" charset="-78"/>
            </a:endParaRPr>
          </a:p>
          <a:p>
            <a:pPr algn="ctr">
              <a:lnSpc>
                <a:spcPct val="150000"/>
              </a:lnSpc>
            </a:pPr>
            <a:r>
              <a:rPr lang="en-GB" dirty="0" smtClean="0">
                <a:latin typeface="Raleway"/>
                <a:cs typeface="Arabic Typesetting" panose="03020402040406030203" pitchFamily="66" charset="-78"/>
              </a:rPr>
              <a:t>Beach cover-ups</a:t>
            </a:r>
            <a:endParaRPr lang="en-GB" dirty="0">
              <a:latin typeface="Raleway"/>
              <a:cs typeface="Arabic Typesetting" panose="03020402040406030203" pitchFamily="66" charset="-78"/>
            </a:endParaRPr>
          </a:p>
          <a:p>
            <a:pPr algn="ctr">
              <a:lnSpc>
                <a:spcPct val="150000"/>
              </a:lnSpc>
            </a:pPr>
            <a:r>
              <a:rPr lang="en-AU" dirty="0" smtClean="0">
                <a:latin typeface="Raleway"/>
                <a:cs typeface="Arabic Typesetting" panose="03020402040406030203" pitchFamily="66" charset="-78"/>
              </a:rPr>
              <a:t>Light jackets, kimono jackets, summer blazers</a:t>
            </a:r>
          </a:p>
          <a:p>
            <a:pPr algn="ctr">
              <a:lnSpc>
                <a:spcPct val="150000"/>
              </a:lnSpc>
            </a:pPr>
            <a:r>
              <a:rPr lang="en-GB" dirty="0" smtClean="0">
                <a:latin typeface="Raleway"/>
                <a:cs typeface="Arabic Typesetting" panose="03020402040406030203" pitchFamily="66" charset="-78"/>
              </a:rPr>
              <a:t>Scarves</a:t>
            </a:r>
            <a:endParaRPr lang="en-GB" dirty="0">
              <a:latin typeface="Raleway"/>
              <a:cs typeface="Arabic Typesetting" panose="03020402040406030203" pitchFamily="66" charset="-78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0547" y="0"/>
            <a:ext cx="12188952" cy="8509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</a:rPr>
              <a:t>Our Products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4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" y="3888689"/>
            <a:ext cx="3429000" cy="2743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0547" y="0"/>
            <a:ext cx="12188952" cy="8509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</a:rPr>
              <a:t>SAMPLE DESIGNS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68" y="3038475"/>
            <a:ext cx="5715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609" y="986714"/>
            <a:ext cx="1950720" cy="2926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67" y="1013310"/>
            <a:ext cx="219456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68" y="933013"/>
            <a:ext cx="3840480" cy="2560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307" y="4062681"/>
            <a:ext cx="27432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9" y="961149"/>
            <a:ext cx="1828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401</Words>
  <Application>Microsoft Office PowerPoint</Application>
  <PresentationFormat>Custom</PresentationFormat>
  <Paragraphs>114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THE BRIEF</vt:lpstr>
      <vt:lpstr>TASK</vt:lpstr>
      <vt:lpstr>BRAND NAME</vt:lpstr>
      <vt:lpstr>NOTES:</vt:lpstr>
      <vt:lpstr>ABOUT</vt:lpstr>
      <vt:lpstr>PowerPoint Presentation</vt:lpstr>
      <vt:lpstr>PowerPoint Presentation</vt:lpstr>
      <vt:lpstr>PowerPoint Presentation</vt:lpstr>
      <vt:lpstr>PowerPoint Presentation</vt:lpstr>
      <vt:lpstr>BRAND  tweak / evolution</vt:lpstr>
      <vt:lpstr>CURRENT/PAST BRAND IDENTITY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Micheletti</dc:title>
  <dc:creator>Claire Micheletti</dc:creator>
  <cp:lastModifiedBy>Claire Antonia Micheletti</cp:lastModifiedBy>
  <cp:revision>35</cp:revision>
  <dcterms:created xsi:type="dcterms:W3CDTF">2017-01-21T05:29:50Z</dcterms:created>
  <dcterms:modified xsi:type="dcterms:W3CDTF">2017-01-26T05:11:40Z</dcterms:modified>
</cp:coreProperties>
</file>