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7315200" cy="96012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68">
          <p15:clr>
            <a:srgbClr val="A4A3A4"/>
          </p15:clr>
        </p15:guide>
        <p15:guide id="4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464" y="-1314"/>
      </p:cViewPr>
      <p:guideLst>
        <p:guide orient="horz" pos="2880"/>
        <p:guide pos="2160"/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2FBA3F0-8958-455D-BBAB-C011886AAC09}" type="datetimeFigureOut">
              <a:rPr lang="en-US" smtClean="0"/>
              <a:t>10/24/2014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66950" y="720725"/>
            <a:ext cx="27813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9D4BF9A-A42F-4238-AC5A-127991121E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30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66950" y="720725"/>
            <a:ext cx="27813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4BF9A-A42F-4238-AC5A-127991121EC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656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1634-E94F-4FD5-B6B0-2D6F54FC6616}" type="datetimeFigureOut">
              <a:rPr lang="en-US" smtClean="0"/>
              <a:t>10/24/2014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7DCF-8A23-473E-9D7F-2D83096B7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73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1634-E94F-4FD5-B6B0-2D6F54FC6616}" type="datetimeFigureOut">
              <a:rPr lang="en-US" smtClean="0"/>
              <a:t>10/24/2014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7DCF-8A23-473E-9D7F-2D83096B7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57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1634-E94F-4FD5-B6B0-2D6F54FC6616}" type="datetimeFigureOut">
              <a:rPr lang="en-US" smtClean="0"/>
              <a:t>10/24/2014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7DCF-8A23-473E-9D7F-2D83096B7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680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1634-E94F-4FD5-B6B0-2D6F54FC6616}" type="datetimeFigureOut">
              <a:rPr lang="en-US" smtClean="0"/>
              <a:t>10/24/2014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7DCF-8A23-473E-9D7F-2D83096B7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37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1634-E94F-4FD5-B6B0-2D6F54FC6616}" type="datetimeFigureOut">
              <a:rPr lang="en-US" smtClean="0"/>
              <a:t>10/24/2014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7DCF-8A23-473E-9D7F-2D83096B7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43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1634-E94F-4FD5-B6B0-2D6F54FC6616}" type="datetimeFigureOut">
              <a:rPr lang="en-US" smtClean="0"/>
              <a:t>10/24/2014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7DCF-8A23-473E-9D7F-2D83096B7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92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1634-E94F-4FD5-B6B0-2D6F54FC6616}" type="datetimeFigureOut">
              <a:rPr lang="en-US" smtClean="0"/>
              <a:t>10/24/2014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7DCF-8A23-473E-9D7F-2D83096B7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4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1634-E94F-4FD5-B6B0-2D6F54FC6616}" type="datetimeFigureOut">
              <a:rPr lang="en-US" smtClean="0"/>
              <a:t>10/24/2014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7DCF-8A23-473E-9D7F-2D83096B7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292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1634-E94F-4FD5-B6B0-2D6F54FC6616}" type="datetimeFigureOut">
              <a:rPr lang="en-US" smtClean="0"/>
              <a:t>10/24/2014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7DCF-8A23-473E-9D7F-2D83096B7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76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1634-E94F-4FD5-B6B0-2D6F54FC6616}" type="datetimeFigureOut">
              <a:rPr lang="en-US" smtClean="0"/>
              <a:t>10/24/2014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7DCF-8A23-473E-9D7F-2D83096B7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040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1634-E94F-4FD5-B6B0-2D6F54FC6616}" type="datetimeFigureOut">
              <a:rPr lang="en-US" smtClean="0"/>
              <a:t>10/24/2014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7DCF-8A23-473E-9D7F-2D83096B7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801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71634-E94F-4FD5-B6B0-2D6F54FC6616}" type="datetimeFigureOut">
              <a:rPr lang="en-US" smtClean="0"/>
              <a:t>10/24/2014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57DCF-8A23-473E-9D7F-2D83096B7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79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jpe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920448"/>
            <a:ext cx="7767866" cy="25551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-1572"/>
            <a:ext cx="7772400" cy="9220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3421" y="3473483"/>
            <a:ext cx="7772400" cy="1286426"/>
            <a:chOff x="0" y="2287172"/>
            <a:chExt cx="6857999" cy="1093150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559" y="2288998"/>
              <a:ext cx="1519459" cy="10913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288998"/>
              <a:ext cx="1439688" cy="108813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601" y="2287172"/>
              <a:ext cx="845398" cy="108813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67204" y="2288998"/>
              <a:ext cx="845398" cy="108813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52093" y="2288998"/>
              <a:ext cx="698466" cy="108813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4223" y="2288998"/>
              <a:ext cx="1522981" cy="10881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-22778" y="5082145"/>
            <a:ext cx="7795178" cy="869076"/>
          </a:xfrm>
          <a:prstGeom prst="rect">
            <a:avLst/>
          </a:prstGeom>
          <a:noFill/>
          <a:ln w="9525">
            <a:solidFill>
              <a:srgbClr val="D8D8D8"/>
            </a:solidFill>
            <a:miter lim="800000"/>
            <a:headEnd/>
            <a:tailEnd/>
          </a:ln>
        </p:spPr>
        <p:txBody>
          <a:bodyPr vert="horz" wrap="square" lIns="101882" tIns="50941" rIns="101882" bIns="50941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114"/>
              </a:spcAf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  Full Suite of </a:t>
            </a:r>
            <a:r>
              <a:rPr lang="en-US" b="1" dirty="0" smtClean="0">
                <a:cs typeface="Arial" pitchFamily="34" charset="0"/>
              </a:rPr>
              <a:t>Application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Services </a:t>
            </a:r>
            <a:r>
              <a:rPr lang="en-US" b="1" dirty="0" smtClean="0">
                <a:cs typeface="Arial" pitchFamily="34" charset="0"/>
              </a:rPr>
              <a:t>for the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Secure &amp; Efficient </a:t>
            </a:r>
            <a:r>
              <a:rPr lang="en-US" b="1" dirty="0" smtClean="0">
                <a:cs typeface="Arial" pitchFamily="34" charset="0"/>
              </a:rPr>
              <a:t>M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anagement of Visitors,</a:t>
            </a:r>
            <a:r>
              <a:rPr kumimoji="0" lang="en-US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Vehicles, &amp;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Vendor Access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359" y="6579139"/>
            <a:ext cx="7681506" cy="2257313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pPr marL="318383" indent="-318383">
              <a:buClr>
                <a:schemeClr val="tx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Modular cloud </a:t>
            </a:r>
            <a:r>
              <a:rPr lang="en-US" dirty="0"/>
              <a:t>s</a:t>
            </a:r>
            <a:r>
              <a:rPr lang="en-US" dirty="0" smtClean="0"/>
              <a:t>ervices </a:t>
            </a:r>
          </a:p>
          <a:p>
            <a:pPr marL="318383" indent="-318383">
              <a:buClr>
                <a:schemeClr val="tx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Hosted service with unlimited capacity for big data</a:t>
            </a:r>
          </a:p>
          <a:p>
            <a:pPr marL="318383" indent="-318383">
              <a:buClr>
                <a:schemeClr val="tx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Enterprise license available</a:t>
            </a:r>
          </a:p>
          <a:p>
            <a:pPr marL="318383" indent="-318383">
              <a:buClr>
                <a:schemeClr val="tx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Fast deployment done on site or virtually</a:t>
            </a:r>
          </a:p>
          <a:p>
            <a:pPr marL="318383" indent="-318383">
              <a:buClr>
                <a:schemeClr val="tx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Relational database connects vehicles to drivers, vendors, &amp; host </a:t>
            </a:r>
          </a:p>
          <a:p>
            <a:pPr algn="ctr">
              <a:buClr>
                <a:schemeClr val="tx2">
                  <a:lumMod val="75000"/>
                </a:schemeClr>
              </a:buClr>
            </a:pPr>
            <a:r>
              <a:rPr lang="en-US" b="1" i="1" dirty="0" smtClean="0"/>
              <a:t>Deploy one, two, or all three modules for a holistic approach to managing the unknown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" y="4759912"/>
            <a:ext cx="7767981" cy="32223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989410" y="8999801"/>
            <a:ext cx="4577081" cy="44012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glow rad="292100">
              <a:schemeClr val="accent1">
                <a:alpha val="45000"/>
              </a:schemeClr>
            </a:glow>
          </a:effectLst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en-US" sz="2200" dirty="0"/>
              <a:t>Actionable Intelligence</a:t>
            </a:r>
          </a:p>
        </p:txBody>
      </p:sp>
      <p:sp>
        <p:nvSpPr>
          <p:cNvPr id="3" name="Rectangle 2"/>
          <p:cNvSpPr/>
          <p:nvPr/>
        </p:nvSpPr>
        <p:spPr>
          <a:xfrm>
            <a:off x="1753661" y="920449"/>
            <a:ext cx="4362365" cy="86670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39373" y="792449"/>
            <a:ext cx="4831932" cy="1026207"/>
          </a:xfrm>
          <a:prstGeom prst="rect">
            <a:avLst/>
          </a:prstGeom>
          <a:noFill/>
        </p:spPr>
        <p:txBody>
          <a:bodyPr wrap="square" lIns="101882" tIns="50941" rIns="101882" bIns="50941">
            <a:spAutoFit/>
          </a:bodyPr>
          <a:lstStyle/>
          <a:p>
            <a:pPr algn="ctr"/>
            <a:r>
              <a:rPr lang="en-US" sz="6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SV3 Suite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92776" y="1787157"/>
            <a:ext cx="2436469" cy="1641760"/>
          </a:xfrm>
          <a:prstGeom prst="rect">
            <a:avLst/>
          </a:prstGeom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en-US" dirty="0" smtClean="0"/>
              <a:t>1- SECURE VISITOR</a:t>
            </a:r>
          </a:p>
          <a:p>
            <a:pPr algn="ctr"/>
            <a:endParaRPr lang="en-US" dirty="0">
              <a:latin typeface="Britannic Bold" pitchFamily="34" charset="0"/>
            </a:endParaRPr>
          </a:p>
          <a:p>
            <a:pPr algn="ctr"/>
            <a:r>
              <a:rPr lang="en-US" dirty="0" smtClean="0"/>
              <a:t>2 -SECURE VEHICLE</a:t>
            </a:r>
          </a:p>
          <a:p>
            <a:pPr algn="ctr"/>
            <a:endParaRPr lang="en-US" dirty="0">
              <a:latin typeface="Britannic Bold" pitchFamily="34" charset="0"/>
            </a:endParaRPr>
          </a:p>
          <a:p>
            <a:pPr algn="ctr"/>
            <a:r>
              <a:rPr lang="en-US" dirty="0" smtClean="0"/>
              <a:t>3 -SECURE VENDOR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6360" y="1814544"/>
            <a:ext cx="2569553" cy="410654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Visitor Management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6360" y="2384550"/>
            <a:ext cx="2809145" cy="410654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Vehicle Management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6360" y="2978143"/>
            <a:ext cx="2809143" cy="410654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Vendor Management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24374" y="2361062"/>
            <a:ext cx="2661667" cy="410654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2060"/>
                </a:solidFill>
              </a:rPr>
              <a:t>Loading Dock Security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29362" y="1814544"/>
            <a:ext cx="2470319" cy="410654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2060"/>
                </a:solidFill>
              </a:rPr>
              <a:t>Facility &amp; Enterprise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47201" y="2978143"/>
            <a:ext cx="2452479" cy="410654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2060"/>
                </a:solidFill>
              </a:rPr>
              <a:t>Vendor Marketplace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-22777" y="5951220"/>
            <a:ext cx="7808600" cy="4191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r>
              <a:rPr lang="en-US" sz="1800" b="1" dirty="0">
                <a:solidFill>
                  <a:schemeClr val="bg1"/>
                </a:solidFill>
              </a:rPr>
              <a:t>Save time, increase efficiency,  lower risk and secure your environment</a:t>
            </a:r>
          </a:p>
        </p:txBody>
      </p:sp>
      <p:pic>
        <p:nvPicPr>
          <p:cNvPr id="1026" name="Picture 2" descr="C:\Users\Catherine\Dropbox\BI-SUPPORT 2\Marketing\LOGOS\Edited for Print\WHITE Building Intelligence_BLUEGOLDSTAR_WIDE sans background 8x2in 600dpi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755" y="161907"/>
            <a:ext cx="2898890" cy="73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81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940" y="11563"/>
            <a:ext cx="7792461" cy="94273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5095241" y="3688080"/>
            <a:ext cx="33" cy="0"/>
          </a:xfrm>
          <a:prstGeom prst="line">
            <a:avLst/>
          </a:prstGeom>
          <a:ln w="38100" cap="rnd">
            <a:solidFill>
              <a:schemeClr val="tx1"/>
            </a:solidFill>
            <a:prstDash val="sysDash"/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671737" y="6286500"/>
            <a:ext cx="205819" cy="410654"/>
          </a:xfrm>
          <a:prstGeom prst="rect">
            <a:avLst/>
          </a:prstGeom>
          <a:noFill/>
        </p:spPr>
        <p:txBody>
          <a:bodyPr wrap="none" lIns="101882" tIns="50941" rIns="101882" bIns="50941" rtlCol="0">
            <a:spAutoFit/>
          </a:bodyPr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139838" y="0"/>
            <a:ext cx="3253448" cy="1026207"/>
          </a:xfrm>
          <a:prstGeom prst="rect">
            <a:avLst/>
          </a:prstGeom>
          <a:noFill/>
        </p:spPr>
        <p:txBody>
          <a:bodyPr wrap="none" lIns="101882" tIns="50941" rIns="101882" bIns="50941">
            <a:spAutoFit/>
          </a:bodyPr>
          <a:lstStyle/>
          <a:p>
            <a:pPr algn="ctr"/>
            <a:r>
              <a:rPr lang="en-US" sz="6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SV3-Suite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723011" y="5990786"/>
            <a:ext cx="2022014" cy="725678"/>
            <a:chOff x="3067391" y="6032445"/>
            <a:chExt cx="2022014" cy="725678"/>
          </a:xfrm>
        </p:grpSpPr>
        <p:sp>
          <p:nvSpPr>
            <p:cNvPr id="37" name="Rectangle 36"/>
            <p:cNvSpPr/>
            <p:nvPr/>
          </p:nvSpPr>
          <p:spPr>
            <a:xfrm>
              <a:off x="3067391" y="6032445"/>
              <a:ext cx="2022014" cy="725678"/>
            </a:xfrm>
            <a:prstGeom prst="rect">
              <a:avLst/>
            </a:prstGeom>
            <a:effectLst>
              <a:reflection blurRad="6350" stA="50000" endA="300" endPos="90000" dir="5400000" sy="-100000" algn="bl" rotWithShape="0"/>
            </a:effectLst>
            <a:scene3d>
              <a:camera prst="perspectiveRelaxed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82" tIns="50941" rIns="101882" bIns="50941"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219111" y="6227318"/>
              <a:ext cx="1794938" cy="410654"/>
            </a:xfrm>
            <a:prstGeom prst="rect">
              <a:avLst/>
            </a:prstGeom>
            <a:noFill/>
          </p:spPr>
          <p:txBody>
            <a:bodyPr wrap="square" lIns="101882" tIns="50941" rIns="101882" bIns="50941" rtlCol="0">
              <a:spAutoFit/>
            </a:bodyPr>
            <a:lstStyle/>
            <a:p>
              <a:pPr algn="ctr"/>
              <a:r>
                <a:rPr lang="en-US" b="1" dirty="0" smtClean="0"/>
                <a:t>SV3 - Visitor </a:t>
              </a:r>
              <a:endParaRPr lang="en-US" b="1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429535" y="4752714"/>
            <a:ext cx="2618098" cy="841988"/>
            <a:chOff x="2395951" y="4963330"/>
            <a:chExt cx="2618098" cy="841988"/>
          </a:xfrm>
        </p:grpSpPr>
        <p:sp>
          <p:nvSpPr>
            <p:cNvPr id="13" name="Rectangle 12"/>
            <p:cNvSpPr/>
            <p:nvPr/>
          </p:nvSpPr>
          <p:spPr>
            <a:xfrm>
              <a:off x="2395951" y="4963330"/>
              <a:ext cx="2618098" cy="841988"/>
            </a:xfrm>
            <a:prstGeom prst="rect">
              <a:avLst/>
            </a:prstGeom>
            <a:effectLst>
              <a:reflection blurRad="6350" stA="50000" endA="300" endPos="55000" dir="5400000" sy="-100000" algn="bl" rotWithShape="0"/>
            </a:effectLst>
            <a:scene3d>
              <a:camera prst="perspectiveRelaxed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82" tIns="50941" rIns="101882" bIns="50941"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643227" y="5197695"/>
              <a:ext cx="2216228" cy="410654"/>
            </a:xfrm>
            <a:prstGeom prst="rect">
              <a:avLst/>
            </a:prstGeom>
            <a:noFill/>
          </p:spPr>
          <p:txBody>
            <a:bodyPr wrap="square" lIns="101882" tIns="50941" rIns="101882" bIns="50941" rtlCol="0">
              <a:spAutoFit/>
            </a:bodyPr>
            <a:lstStyle/>
            <a:p>
              <a:pPr algn="ctr"/>
              <a:r>
                <a:rPr lang="en-US" b="1" dirty="0" smtClean="0"/>
                <a:t>SV3 - Vehicle </a:t>
              </a:r>
              <a:endParaRPr lang="en-US" b="1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203046" y="3603058"/>
            <a:ext cx="3096591" cy="980436"/>
            <a:chOff x="2203046" y="3603058"/>
            <a:chExt cx="3096591" cy="980436"/>
          </a:xfrm>
        </p:grpSpPr>
        <p:sp>
          <p:nvSpPr>
            <p:cNvPr id="40" name="Rectangle 39"/>
            <p:cNvSpPr/>
            <p:nvPr/>
          </p:nvSpPr>
          <p:spPr>
            <a:xfrm>
              <a:off x="2203046" y="3603058"/>
              <a:ext cx="3096591" cy="980436"/>
            </a:xfrm>
            <a:prstGeom prst="rect">
              <a:avLst/>
            </a:prstGeom>
            <a:effectLst>
              <a:reflection blurRad="6350" stA="50000" endA="300" endPos="90000" dir="5400000" sy="-100000" algn="bl" rotWithShape="0"/>
            </a:effectLst>
            <a:scene3d>
              <a:camera prst="perspectiveRelaxed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82" tIns="50941" rIns="101882" bIns="50941"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549666" y="3927711"/>
              <a:ext cx="2310668" cy="410654"/>
            </a:xfrm>
            <a:prstGeom prst="rect">
              <a:avLst/>
            </a:prstGeom>
            <a:noFill/>
          </p:spPr>
          <p:txBody>
            <a:bodyPr wrap="square" lIns="101882" tIns="50941" rIns="101882" bIns="50941" rtlCol="0">
              <a:spAutoFit/>
            </a:bodyPr>
            <a:lstStyle/>
            <a:p>
              <a:pPr algn="ctr"/>
              <a:r>
                <a:rPr lang="en-US" b="1" dirty="0" smtClean="0"/>
                <a:t>Secure Vendor</a:t>
              </a:r>
              <a:endParaRPr lang="en-US" b="1" dirty="0"/>
            </a:p>
          </p:txBody>
        </p:sp>
      </p:grp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102" y="1209101"/>
            <a:ext cx="2931572" cy="216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5239526" y="1121928"/>
            <a:ext cx="2503465" cy="5027302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2060"/>
                </a:solidFill>
              </a:rPr>
              <a:t>Build a secure environment by adding one or all three modules.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2060"/>
                </a:solidFill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2060"/>
                </a:solidFill>
              </a:rPr>
              <a:t>Address the risk of the unknown with a cost effective security operations program that includes knowledge of visitors, vehicles, and vendor companies who access your facility.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002060"/>
                </a:solidFill>
              </a:rPr>
              <a:t>Lower risk by identifying people and vehicles arriving at the back of the house as well as the front lobby.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2267" y="1160020"/>
            <a:ext cx="2251552" cy="4842636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pPr marL="318383" indent="-318383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No maintenance fees</a:t>
            </a:r>
            <a:endParaRPr lang="en-US" sz="1800" dirty="0" smtClean="0">
              <a:solidFill>
                <a:srgbClr val="002060"/>
              </a:solidFill>
            </a:endParaRPr>
          </a:p>
          <a:p>
            <a:pPr marL="318383" indent="-318383">
              <a:buFont typeface="Wingdings" panose="05000000000000000000" pitchFamily="2" charset="2"/>
              <a:buChar char="Ø"/>
            </a:pPr>
            <a:endParaRPr lang="en-US" sz="1800" dirty="0">
              <a:solidFill>
                <a:srgbClr val="002060"/>
              </a:solidFill>
            </a:endParaRPr>
          </a:p>
          <a:p>
            <a:pPr marL="318383" indent="-318383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Updates are </a:t>
            </a:r>
          </a:p>
          <a:p>
            <a:r>
              <a:rPr lang="en-US" sz="1800" b="1" dirty="0" smtClean="0">
                <a:solidFill>
                  <a:srgbClr val="002060"/>
                </a:solidFill>
              </a:rPr>
              <a:t>      automated</a:t>
            </a:r>
          </a:p>
          <a:p>
            <a:endParaRPr lang="en-US" sz="1800" dirty="0">
              <a:solidFill>
                <a:srgbClr val="002060"/>
              </a:solidFill>
            </a:endParaRPr>
          </a:p>
          <a:p>
            <a:pPr marL="318383" indent="-318383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Unlimited capacity</a:t>
            </a:r>
            <a:endParaRPr lang="en-US" sz="1800" dirty="0" smtClean="0">
              <a:solidFill>
                <a:srgbClr val="002060"/>
              </a:solidFill>
            </a:endParaRPr>
          </a:p>
          <a:p>
            <a:pPr marL="318383" indent="-318383">
              <a:buFont typeface="Wingdings" panose="05000000000000000000" pitchFamily="2" charset="2"/>
              <a:buChar char="Ø"/>
            </a:pPr>
            <a:endParaRPr lang="en-US" sz="1800" dirty="0">
              <a:solidFill>
                <a:srgbClr val="002060"/>
              </a:solidFill>
            </a:endParaRPr>
          </a:p>
          <a:p>
            <a:pPr marL="318383" indent="-318383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Accessible from </a:t>
            </a:r>
            <a:r>
              <a:rPr lang="en-US" sz="1800" b="1" dirty="0">
                <a:solidFill>
                  <a:srgbClr val="002060"/>
                </a:solidFill>
              </a:rPr>
              <a:t>v</a:t>
            </a:r>
            <a:r>
              <a:rPr lang="en-US" sz="1800" b="1" dirty="0" smtClean="0">
                <a:solidFill>
                  <a:srgbClr val="002060"/>
                </a:solidFill>
              </a:rPr>
              <a:t>irtually anywhere</a:t>
            </a:r>
            <a:endParaRPr lang="en-US" sz="1800" dirty="0" smtClean="0">
              <a:solidFill>
                <a:srgbClr val="002060"/>
              </a:solidFill>
            </a:endParaRPr>
          </a:p>
          <a:p>
            <a:pPr marL="318383" indent="-318383">
              <a:buFont typeface="Wingdings" panose="05000000000000000000" pitchFamily="2" charset="2"/>
              <a:buChar char="Ø"/>
            </a:pPr>
            <a:endParaRPr lang="en-US" sz="1800" dirty="0">
              <a:solidFill>
                <a:srgbClr val="002060"/>
              </a:solidFill>
            </a:endParaRPr>
          </a:p>
          <a:p>
            <a:pPr marL="318383" indent="-318383">
              <a:buFont typeface="Wingdings" panose="05000000000000000000" pitchFamily="2" charset="2"/>
              <a:buChar char="Ø"/>
            </a:pPr>
            <a:r>
              <a:rPr lang="en-US" sz="1800" b="1" dirty="0" smtClean="0">
                <a:solidFill>
                  <a:srgbClr val="002060"/>
                </a:solidFill>
              </a:rPr>
              <a:t>Quick &amp; easy to deploy</a:t>
            </a:r>
          </a:p>
          <a:p>
            <a:endParaRPr lang="en-US" sz="1800" dirty="0">
              <a:solidFill>
                <a:srgbClr val="002060"/>
              </a:solidFill>
            </a:endParaRPr>
          </a:p>
          <a:p>
            <a:pPr marL="318383" indent="-318383">
              <a:buFont typeface="Wingdings" panose="05000000000000000000" pitchFamily="2" charset="2"/>
              <a:buChar char="Ø"/>
            </a:pPr>
            <a:r>
              <a:rPr lang="en-US" sz="1800" b="1" dirty="0">
                <a:solidFill>
                  <a:srgbClr val="002060"/>
                </a:solidFill>
              </a:rPr>
              <a:t>Global </a:t>
            </a:r>
            <a:r>
              <a:rPr lang="en-US" sz="1800" b="1" dirty="0" smtClean="0">
                <a:solidFill>
                  <a:srgbClr val="002060"/>
                </a:solidFill>
              </a:rPr>
              <a:t>reach</a:t>
            </a:r>
            <a:endParaRPr lang="en-US" sz="1800" b="1" dirty="0">
              <a:solidFill>
                <a:srgbClr val="002060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1759" y="4340230"/>
            <a:ext cx="122259" cy="514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1759" y="5470935"/>
            <a:ext cx="140702" cy="592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Straight Arrow Connector 17"/>
          <p:cNvCxnSpPr/>
          <p:nvPr/>
        </p:nvCxnSpPr>
        <p:spPr>
          <a:xfrm flipH="1" flipV="1">
            <a:off x="3611759" y="3416921"/>
            <a:ext cx="9229" cy="502994"/>
          </a:xfrm>
          <a:prstGeom prst="straightConnector1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-36216" y="8097375"/>
            <a:ext cx="7801271" cy="21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-5208" y="8904263"/>
            <a:ext cx="7851420" cy="1137200"/>
            <a:chOff x="-5208" y="8904263"/>
            <a:chExt cx="7851420" cy="1137200"/>
          </a:xfrm>
        </p:grpSpPr>
        <p:sp>
          <p:nvSpPr>
            <p:cNvPr id="4" name="TextBox 3"/>
            <p:cNvSpPr txBox="1"/>
            <p:nvPr/>
          </p:nvSpPr>
          <p:spPr>
            <a:xfrm>
              <a:off x="92267" y="9143969"/>
              <a:ext cx="7753945" cy="518375"/>
            </a:xfrm>
            <a:prstGeom prst="rect">
              <a:avLst/>
            </a:prstGeom>
            <a:noFill/>
          </p:spPr>
          <p:txBody>
            <a:bodyPr wrap="square" lIns="101882" tIns="50941" rIns="101882" bIns="50941" rtlCol="0">
              <a:spAutoFit/>
            </a:bodyPr>
            <a:lstStyle/>
            <a:p>
              <a:pPr algn="ctr"/>
              <a:r>
                <a:rPr lang="en-US" sz="900" dirty="0"/>
                <a:t>© 2014 Building Intelligence, Incorporated. All rights reserved. Building Intelligence and Building Intelligence logo are registered trademarks of Building Intelligence Incorporated in the United States and/or other countries.   All other trademarks are the property of their respective owners.                                               www.buildingintelligence.com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33400" y="8904263"/>
              <a:ext cx="6741745" cy="287543"/>
            </a:xfrm>
            <a:prstGeom prst="rect">
              <a:avLst/>
            </a:prstGeom>
            <a:noFill/>
          </p:spPr>
          <p:txBody>
            <a:bodyPr wrap="square" lIns="101882" tIns="50941" rIns="101882" bIns="50941" rtlCol="0">
              <a:spAutoFit/>
            </a:bodyPr>
            <a:lstStyle/>
            <a:p>
              <a:r>
                <a:rPr lang="en-US" sz="1200" b="1" dirty="0" smtClean="0"/>
                <a:t>For mor</a:t>
              </a:r>
              <a:r>
                <a:rPr lang="en-US" sz="1200" b="1" dirty="0" smtClean="0"/>
                <a:t>e information within the United States please contact Building Intelligence at</a:t>
              </a:r>
              <a:r>
                <a:rPr lang="en-US" sz="1200" b="1" dirty="0" smtClean="0"/>
                <a:t> 877-353-3377 </a:t>
              </a:r>
              <a:endParaRPr lang="en-US" sz="1200" b="1" dirty="0"/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-5208" y="8913897"/>
              <a:ext cx="7801271" cy="1127566"/>
              <a:chOff x="-5208" y="8913897"/>
              <a:chExt cx="7801271" cy="1127566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74447" y="9588910"/>
                <a:ext cx="1784230" cy="452553"/>
              </a:xfrm>
              <a:prstGeom prst="rect">
                <a:avLst/>
              </a:prstGeom>
            </p:spPr>
          </p:pic>
          <p:cxnSp>
            <p:nvCxnSpPr>
              <p:cNvPr id="48" name="Straight Connector 47"/>
              <p:cNvCxnSpPr/>
              <p:nvPr/>
            </p:nvCxnSpPr>
            <p:spPr>
              <a:xfrm flipV="1">
                <a:off x="-5208" y="8913897"/>
                <a:ext cx="7801271" cy="21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304" y="6933716"/>
            <a:ext cx="617894" cy="321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C:\Users\Catherine\Dropbox\BI-SUPPORT 2\Marketing\LOGOS\Edited for Print\WHITE Building Intelligence_BLUEGOLDSTAR Shield ONLY 3x3in 600dpi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" y="133184"/>
            <a:ext cx="818408" cy="788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0" name="Straight Connector 49"/>
          <p:cNvCxnSpPr/>
          <p:nvPr/>
        </p:nvCxnSpPr>
        <p:spPr>
          <a:xfrm flipV="1">
            <a:off x="-28871" y="6849571"/>
            <a:ext cx="7801271" cy="21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1041015" y="8103380"/>
            <a:ext cx="6217300" cy="853819"/>
            <a:chOff x="1041015" y="8103380"/>
            <a:chExt cx="6217300" cy="853819"/>
          </a:xfrm>
        </p:grpSpPr>
        <p:sp>
          <p:nvSpPr>
            <p:cNvPr id="51" name="TextBox 50"/>
            <p:cNvSpPr txBox="1"/>
            <p:nvPr/>
          </p:nvSpPr>
          <p:spPr>
            <a:xfrm>
              <a:off x="2428980" y="8438824"/>
              <a:ext cx="1924009" cy="518375"/>
            </a:xfrm>
            <a:prstGeom prst="rect">
              <a:avLst/>
            </a:prstGeom>
            <a:noFill/>
          </p:spPr>
          <p:txBody>
            <a:bodyPr wrap="square" lIns="101882" tIns="50941" rIns="101882" bIns="50941" rtlCol="0">
              <a:spAutoFit/>
            </a:bodyPr>
            <a:lstStyle/>
            <a:p>
              <a:pPr algn="ctr"/>
              <a:r>
                <a:rPr lang="en-US" sz="900" dirty="0" smtClean="0"/>
                <a:t>17 Ensign House, Admirals Way</a:t>
              </a:r>
            </a:p>
            <a:p>
              <a:pPr algn="ctr"/>
              <a:r>
                <a:rPr lang="en-US" sz="900" dirty="0" smtClean="0"/>
                <a:t>Canary Wharf, London E14 9XQ </a:t>
              </a:r>
            </a:p>
            <a:p>
              <a:pPr algn="ctr"/>
              <a:r>
                <a:rPr lang="en-US" sz="900" dirty="0" smtClean="0"/>
                <a:t>+44 (0) 207 363 7523</a:t>
              </a:r>
              <a:endParaRPr lang="en-US" sz="900" dirty="0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24443" y="8103380"/>
              <a:ext cx="2133872" cy="540221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1041015" y="8188577"/>
              <a:ext cx="621730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b="1" dirty="0"/>
                <a:t>For more </a:t>
              </a:r>
              <a:r>
                <a:rPr lang="en-US" sz="1200" b="1" dirty="0" smtClean="0"/>
                <a:t>information within the United Kingdom please contact</a:t>
              </a:r>
              <a:endParaRPr lang="en-US" sz="1200" b="1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8298" y="6813006"/>
            <a:ext cx="7646327" cy="1163491"/>
            <a:chOff x="18298" y="6813006"/>
            <a:chExt cx="7646327" cy="1163491"/>
          </a:xfrm>
        </p:grpSpPr>
        <p:sp>
          <p:nvSpPr>
            <p:cNvPr id="34" name="TextBox 33"/>
            <p:cNvSpPr txBox="1"/>
            <p:nvPr/>
          </p:nvSpPr>
          <p:spPr>
            <a:xfrm>
              <a:off x="1889451" y="6813006"/>
              <a:ext cx="3346663" cy="410654"/>
            </a:xfrm>
            <a:prstGeom prst="rect">
              <a:avLst/>
            </a:prstGeom>
            <a:noFill/>
          </p:spPr>
          <p:txBody>
            <a:bodyPr wrap="square" lIns="101882" tIns="50941" rIns="101882" bIns="50941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tx2"/>
                  </a:solidFill>
                </a:rPr>
                <a:t>Key </a:t>
              </a:r>
              <a:r>
                <a:rPr lang="en-US" b="1" dirty="0" smtClean="0">
                  <a:solidFill>
                    <a:schemeClr val="tx2"/>
                  </a:solidFill>
                </a:rPr>
                <a:t>Integration </a:t>
              </a:r>
              <a:r>
                <a:rPr lang="en-US" b="1" dirty="0" smtClean="0">
                  <a:solidFill>
                    <a:schemeClr val="tx2"/>
                  </a:solidFill>
                </a:rPr>
                <a:t>Partners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pic>
          <p:nvPicPr>
            <p:cNvPr id="38" name="Picture 7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99637" y="7608769"/>
              <a:ext cx="1036228" cy="367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2532" y="7342789"/>
              <a:ext cx="514159" cy="208688"/>
            </a:xfrm>
            <a:prstGeom prst="rect">
              <a:avLst/>
            </a:prstGeom>
          </p:spPr>
        </p:pic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0339" y="7345363"/>
              <a:ext cx="858099" cy="319301"/>
            </a:xfrm>
            <a:prstGeom prst="rect">
              <a:avLst/>
            </a:prstGeom>
          </p:spPr>
        </p:pic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36344" y="7300005"/>
              <a:ext cx="980293" cy="216121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18298" y="7235507"/>
              <a:ext cx="48100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Access Control</a:t>
              </a:r>
              <a:r>
                <a:rPr lang="en-US" sz="1200" dirty="0" smtClean="0"/>
                <a:t>: AMAG, </a:t>
              </a:r>
              <a:r>
                <a:rPr lang="en-US" sz="1200" dirty="0" err="1" smtClean="0"/>
                <a:t>Lenel</a:t>
              </a:r>
              <a:r>
                <a:rPr lang="en-US" sz="1200" dirty="0" smtClean="0"/>
                <a:t>, Software House</a:t>
              </a:r>
            </a:p>
            <a:p>
              <a:r>
                <a:rPr lang="en-US" sz="1200" b="1" dirty="0" smtClean="0"/>
                <a:t>Credentials</a:t>
              </a:r>
              <a:r>
                <a:rPr lang="en-US" sz="1200" dirty="0" smtClean="0"/>
                <a:t>: </a:t>
              </a:r>
              <a:r>
                <a:rPr lang="en-US" sz="1200" dirty="0" err="1" smtClean="0"/>
                <a:t>AssureTec</a:t>
              </a:r>
              <a:r>
                <a:rPr lang="en-US" sz="1200" dirty="0" smtClean="0"/>
                <a:t>, CSSN, Access IS</a:t>
              </a:r>
              <a:endParaRPr lang="en-US" sz="1200" b="1" dirty="0" smtClean="0"/>
            </a:p>
            <a:p>
              <a:r>
                <a:rPr lang="en-US" sz="1200" b="1" dirty="0" smtClean="0"/>
                <a:t>License Plate Recognition</a:t>
              </a:r>
              <a:r>
                <a:rPr lang="en-US" sz="1200" dirty="0" smtClean="0"/>
                <a:t>: </a:t>
              </a:r>
              <a:r>
                <a:rPr lang="en-US" sz="1200" dirty="0" err="1" smtClean="0"/>
                <a:t>Elsag</a:t>
              </a:r>
              <a:r>
                <a:rPr lang="en-US" sz="1200" dirty="0" smtClean="0"/>
                <a:t>, </a:t>
              </a:r>
              <a:r>
                <a:rPr lang="en-US" sz="1200" dirty="0" err="1" smtClean="0"/>
                <a:t>Inex</a:t>
              </a:r>
              <a:r>
                <a:rPr lang="en-US" sz="1200" dirty="0" smtClean="0"/>
                <a:t> </a:t>
              </a:r>
              <a:r>
                <a:rPr lang="en-US" sz="1200" dirty="0" err="1" smtClean="0"/>
                <a:t>Zamire</a:t>
              </a:r>
              <a:r>
                <a:rPr lang="en-US" sz="1200" dirty="0" smtClean="0"/>
                <a:t>, Mango, </a:t>
              </a:r>
              <a:r>
                <a:rPr lang="en-US" sz="1200" dirty="0" err="1" smtClean="0"/>
                <a:t>Perceptics</a:t>
              </a:r>
              <a:endParaRPr lang="en-US" sz="1200" dirty="0"/>
            </a:p>
          </p:txBody>
        </p:sp>
        <p:pic>
          <p:nvPicPr>
            <p:cNvPr id="36" name="Picture 10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6538" y="6940130"/>
              <a:ext cx="900148" cy="3410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6" name="Picture 2" descr="ALPR / ANPR Cameras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0773" y="7639315"/>
              <a:ext cx="1123852" cy="2514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9637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3374</TotalTime>
  <Words>321</Words>
  <Application>Microsoft Office PowerPoint</Application>
  <PresentationFormat>Custom</PresentationFormat>
  <Paragraphs>53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Britannic Bold</vt:lpstr>
      <vt:lpstr>Calibri</vt:lpstr>
      <vt:lpstr>Wingdings</vt:lpstr>
      <vt:lpstr>Office Theme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Laurie Aaron</dc:creator>
  <cp:lastModifiedBy>Laurie Aaron</cp:lastModifiedBy>
  <cp:revision>67</cp:revision>
  <cp:lastPrinted>2014-10-24T13:45:06Z</cp:lastPrinted>
  <dcterms:created xsi:type="dcterms:W3CDTF">2013-04-04T18:57:18Z</dcterms:created>
  <dcterms:modified xsi:type="dcterms:W3CDTF">2014-10-24T14:28:41Z</dcterms:modified>
</cp:coreProperties>
</file>