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68">
          <p15:clr>
            <a:srgbClr val="A4A3A4"/>
          </p15:clr>
        </p15:guide>
        <p15:guide id="4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075" autoAdjust="0"/>
  </p:normalViewPr>
  <p:slideViewPr>
    <p:cSldViewPr>
      <p:cViewPr>
        <p:scale>
          <a:sx n="107" d="100"/>
          <a:sy n="107" d="100"/>
        </p:scale>
        <p:origin x="-3066" y="906"/>
      </p:cViewPr>
      <p:guideLst>
        <p:guide orient="horz" pos="2880"/>
        <p:guide orient="horz" pos="3168"/>
        <p:guide pos="216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BA3F0-8958-455D-BBAB-C011886AAC09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7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4BF9A-A42F-4238-AC5A-127991121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634-E94F-4FD5-B6B0-2D6F54FC6616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7DCF-8A23-473E-9D7F-2D83096B7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634-E94F-4FD5-B6B0-2D6F54FC6616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7DCF-8A23-473E-9D7F-2D83096B7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634-E94F-4FD5-B6B0-2D6F54FC6616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7DCF-8A23-473E-9D7F-2D83096B7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634-E94F-4FD5-B6B0-2D6F54FC6616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7DCF-8A23-473E-9D7F-2D83096B7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7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634-E94F-4FD5-B6B0-2D6F54FC6616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7DCF-8A23-473E-9D7F-2D83096B7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3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634-E94F-4FD5-B6B0-2D6F54FC6616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7DCF-8A23-473E-9D7F-2D83096B7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2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634-E94F-4FD5-B6B0-2D6F54FC6616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7DCF-8A23-473E-9D7F-2D83096B7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634-E94F-4FD5-B6B0-2D6F54FC6616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7DCF-8A23-473E-9D7F-2D83096B7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9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634-E94F-4FD5-B6B0-2D6F54FC6616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7DCF-8A23-473E-9D7F-2D83096B7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6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634-E94F-4FD5-B6B0-2D6F54FC6616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7DCF-8A23-473E-9D7F-2D83096B7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4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634-E94F-4FD5-B6B0-2D6F54FC6616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7DCF-8A23-473E-9D7F-2D83096B7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0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1634-E94F-4FD5-B6B0-2D6F54FC6616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57DCF-8A23-473E-9D7F-2D83096B7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7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78"/>
            <a:ext cx="7772400" cy="36476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639678"/>
            <a:ext cx="7772400" cy="4191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Schedule Visitors </a:t>
            </a:r>
            <a:r>
              <a:rPr lang="en-US" b="1" dirty="0">
                <a:solidFill>
                  <a:schemeClr val="bg1"/>
                </a:solidFill>
              </a:rPr>
              <a:t>in the Cloud</a:t>
            </a: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" y="4055409"/>
            <a:ext cx="7772400" cy="111854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79400">
              <a:schemeClr val="bg1">
                <a:lumMod val="95000"/>
                <a:alpha val="45000"/>
              </a:schemeClr>
            </a:glow>
          </a:effectLst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200" b="1" dirty="0"/>
              <a:t>Know Who is in Your Facility </a:t>
            </a:r>
          </a:p>
          <a:p>
            <a:pPr algn="ctr"/>
            <a:r>
              <a:rPr lang="en-US" sz="2200" b="1" dirty="0"/>
              <a:t>and Why</a:t>
            </a:r>
            <a:r>
              <a:rPr lang="en-US" sz="2200" b="1" dirty="0" smtClean="0"/>
              <a:t>…</a:t>
            </a:r>
          </a:p>
          <a:p>
            <a:pPr algn="ctr"/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009029"/>
            <a:ext cx="7772399" cy="276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101882" tIns="50941" rIns="101882" bIns="50941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Schedule visitors from any internet connected device 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Self check-in Kiosk with QR Code, driver’s license, PIV card or walk-ins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Print </a:t>
            </a:r>
            <a:r>
              <a:rPr lang="en-US" dirty="0"/>
              <a:t>v</a:t>
            </a:r>
            <a:r>
              <a:rPr lang="en-US" dirty="0" smtClean="0"/>
              <a:t>isitor badges</a:t>
            </a:r>
            <a:r>
              <a:rPr lang="en-US" dirty="0"/>
              <a:t> </a:t>
            </a:r>
            <a:r>
              <a:rPr lang="en-US" dirty="0" smtClean="0"/>
              <a:t>or dispense proxy card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Avoid costly </a:t>
            </a:r>
            <a:r>
              <a:rPr lang="en-US" dirty="0" smtClean="0"/>
              <a:t>server </a:t>
            </a:r>
            <a:r>
              <a:rPr lang="en-US" dirty="0"/>
              <a:t>and </a:t>
            </a:r>
            <a:r>
              <a:rPr lang="en-US" dirty="0" smtClean="0"/>
              <a:t>maintenance fees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Audit trail and visitor history on demand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Maintain Regional or Enterprise wide Person of Interest list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Automate visitor invitation and arrival notifications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Promote accountability</a:t>
            </a:r>
          </a:p>
          <a:p>
            <a:pPr algn="ctr"/>
            <a:endParaRPr lang="en-US" sz="1300" dirty="0">
              <a:latin typeface="Cambria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09800" y="8224452"/>
            <a:ext cx="4419600" cy="1586796"/>
            <a:chOff x="2726160" y="6831209"/>
            <a:chExt cx="4489648" cy="181223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0661" y="6831209"/>
              <a:ext cx="2585147" cy="181223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160" y="6831209"/>
              <a:ext cx="1904501" cy="1812235"/>
            </a:xfrm>
            <a:prstGeom prst="rect">
              <a:avLst/>
            </a:prstGeom>
          </p:spPr>
        </p:pic>
      </p:grpSp>
      <p:pic>
        <p:nvPicPr>
          <p:cNvPr id="23" name="Picture 4" descr="C:\Users\laura_000\Dropbox (BuildingIntelligence)\Design\Images\IPad_Pro_Mock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18" y="8187683"/>
            <a:ext cx="1097280" cy="16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12" y="8299748"/>
            <a:ext cx="961979" cy="1423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AutoShape 2" descr="https://photos-5.dropbox.com/t/2/AABbubb7RQn8JncLobENdcXGpXLEl5TjXEUROcrjtrtITg/12/359035724/jpeg/32x32/1/_/1/2/SV3%20Visitor.jpg/EJeD2JMCGK9tIAIoAg/4GbxgyQ8ybqShdd8S01hWVjGAaPLFwF-RzUhlaaAAwE?size_mode=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55" y="1197097"/>
            <a:ext cx="1819275" cy="819150"/>
          </a:xfrm>
          <a:prstGeom prst="rect">
            <a:avLst/>
          </a:prstGeom>
          <a:solidFill>
            <a:srgbClr val="7DA9DF"/>
          </a:solidFill>
          <a:ln>
            <a:solidFill>
              <a:srgbClr val="7DA9D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7942" y="8700263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700" y="8746995"/>
            <a:ext cx="7773537" cy="1285006"/>
            <a:chOff x="-142514" y="8814356"/>
            <a:chExt cx="7927866" cy="14893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527" y="9851148"/>
              <a:ext cx="1475783" cy="45255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-142514" y="9147624"/>
              <a:ext cx="7927866" cy="600806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algn="ctr"/>
              <a:r>
                <a:rPr lang="en-US" sz="900" dirty="0"/>
                <a:t>© </a:t>
              </a:r>
              <a:r>
                <a:rPr lang="en-US" sz="900" dirty="0" smtClean="0"/>
                <a:t>2015 </a:t>
              </a:r>
              <a:r>
                <a:rPr lang="en-US" sz="900" dirty="0"/>
                <a:t>Building Intelligence, Incorporated. All rights reserved. Building Intelligence and Building Intelligence logo are  registered trademarks of Building Intelligence Incorporated in the United States and/or other countries.   All other trademarks are the property of their respective owners.                                               www.buildingintelligence.com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42514" y="8814356"/>
              <a:ext cx="7923426" cy="333268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algn="ctr"/>
              <a:r>
                <a:rPr lang="en-US" sz="1200" b="1" dirty="0"/>
                <a:t>For more information please contact sales at 877-353-3377</a:t>
              </a:r>
            </a:p>
          </p:txBody>
        </p:sp>
      </p:grp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193624" y="1569468"/>
            <a:ext cx="3434159" cy="44503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00" b="1" u="sng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Security Desktop or Kiosk Workstation </a:t>
            </a:r>
            <a:endParaRPr lang="en-US" sz="1100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100" b="1" u="sng" dirty="0" smtClean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1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Intel </a:t>
            </a:r>
            <a:r>
              <a:rPr lang="en-US" sz="11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i5 gen 2 CPU (i7 highly recommended).</a:t>
            </a:r>
            <a:endParaRPr lang="en-US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1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8GB </a:t>
            </a:r>
            <a:r>
              <a:rPr lang="en-US" sz="11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endParaRPr lang="en-US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1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 GB free hard drive space (SSD recommended)</a:t>
            </a:r>
            <a:endParaRPr lang="en-US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1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 least 4 USB 2.0 ports (USB 3.0 recommended) or USB 2.0 Hub</a:t>
            </a:r>
            <a:endParaRPr lang="en-US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1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Windows 7 64-bit or Windows 8.1</a:t>
            </a:r>
            <a:endParaRPr lang="en-US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1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Touchscreen Monitor – recommended </a:t>
            </a:r>
            <a:r>
              <a:rPr lang="en-US" sz="11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110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Elo</a:t>
            </a:r>
            <a:r>
              <a:rPr lang="en-US" sz="11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or Planar </a:t>
            </a:r>
            <a:endParaRPr lang="en-US" sz="1100" dirty="0" smtClean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1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Microsoft tablet – recommended Surface Pro  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628650" algn="l"/>
              </a:tabLst>
            </a:pPr>
            <a:r>
              <a:rPr lang="en-US" sz="11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iOS - iPhone, iPad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628650" algn="l"/>
              </a:tabLst>
            </a:pPr>
            <a:r>
              <a:rPr lang="en-US" sz="11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Android tablets and smart phones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628650" algn="l"/>
              </a:tabLst>
            </a:pPr>
            <a:endParaRPr lang="en-US" sz="1100" dirty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628650" algn="l"/>
              </a:tabLst>
            </a:pPr>
            <a:r>
              <a:rPr lang="en-US" sz="11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100" b="1" u="sng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Integration &amp; Automation</a:t>
            </a:r>
          </a:p>
          <a:p>
            <a:r>
              <a:rPr lang="en-US" sz="11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Tyco Security Products: </a:t>
            </a:r>
            <a:r>
              <a:rPr lang="en-US" sz="1100" dirty="0"/>
              <a:t>C•CURE </a:t>
            </a:r>
            <a:r>
              <a:rPr lang="en-US" sz="1100" dirty="0" smtClean="0"/>
              <a:t>800/9000 </a:t>
            </a:r>
          </a:p>
          <a:p>
            <a:r>
              <a:rPr lang="en-US" sz="11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AMAG: Symmetry</a:t>
            </a:r>
          </a:p>
          <a:p>
            <a:r>
              <a:rPr lang="en-US" sz="11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Lenel: OnGuard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628650" algn="l"/>
              </a:tabLst>
            </a:pPr>
            <a:endParaRPr lang="en-US" sz="900" dirty="0" smtClean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628650" algn="l"/>
              </a:tabLst>
            </a:pPr>
            <a:endParaRPr lang="en-US" sz="900" dirty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628650" algn="l"/>
              </a:tabLst>
            </a:pPr>
            <a:endParaRPr lang="en-US" sz="900" dirty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9891" y="2001574"/>
            <a:ext cx="39624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SzPts val="1000"/>
              <a:tabLst>
                <a:tab pos="628650" algn="l"/>
              </a:tabLst>
            </a:pPr>
            <a:r>
              <a:rPr lang="en-US" sz="12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12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Recommended Off </a:t>
            </a:r>
            <a:r>
              <a:rPr lang="en-US" sz="12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Shelf Peripherals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44296"/>
              </p:ext>
            </p:extLst>
          </p:nvPr>
        </p:nvGraphicFramePr>
        <p:xfrm>
          <a:off x="3627783" y="2283845"/>
          <a:ext cx="3962401" cy="2907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609600"/>
                <a:gridCol w="838200"/>
                <a:gridCol w="838201"/>
              </a:tblGrid>
              <a:tr h="41471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*Scanners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**Badge Printers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**Photo Capture</a:t>
                      </a:r>
                      <a:endParaRPr lang="en-US" sz="1100" dirty="0"/>
                    </a:p>
                  </a:txBody>
                  <a:tcPr/>
                </a:tc>
              </a:tr>
              <a:tr h="262351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Passport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Driver License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Bar Code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Recommended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Recommended</a:t>
                      </a:r>
                      <a:endParaRPr lang="en-US" sz="800" dirty="0"/>
                    </a:p>
                  </a:txBody>
                  <a:tcPr/>
                </a:tc>
              </a:tr>
              <a:tr h="816454">
                <a:tc>
                  <a:txBody>
                    <a:bodyPr/>
                    <a:lstStyle/>
                    <a:p>
                      <a:pPr marL="0" marR="0" lvl="1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/>
                        <a:t>AssureTec</a:t>
                      </a:r>
                      <a:r>
                        <a:rPr lang="en-US" sz="800" dirty="0" smtClean="0"/>
                        <a:t>:</a:t>
                      </a:r>
                    </a:p>
                    <a:p>
                      <a:pPr marL="0" marR="0" lvl="1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3MQS1000</a:t>
                      </a:r>
                    </a:p>
                    <a:p>
                      <a:pPr marL="0" marR="0" lvl="1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3MAT9000</a:t>
                      </a:r>
                    </a:p>
                    <a:p>
                      <a:pPr marL="0" marR="0" lvl="1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AHR Combo Smart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AssureTec</a:t>
                      </a:r>
                      <a:r>
                        <a:rPr lang="en-US" sz="800" dirty="0" smtClean="0"/>
                        <a:t>: </a:t>
                      </a:r>
                    </a:p>
                    <a:p>
                      <a:r>
                        <a:rPr lang="en-US" sz="800" dirty="0" smtClean="0"/>
                        <a:t>ID150</a:t>
                      </a:r>
                    </a:p>
                    <a:p>
                      <a:r>
                        <a:rPr lang="en-US" sz="800" dirty="0" smtClean="0"/>
                        <a:t>ID1501 (Kiosk</a:t>
                      </a:r>
                      <a:r>
                        <a:rPr lang="en-US" sz="800" baseline="0" dirty="0" smtClean="0"/>
                        <a:t> Version)</a:t>
                      </a:r>
                      <a:endParaRPr lang="en-US" sz="800" dirty="0" smtClean="0"/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Motorola DS9208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Dymo</a:t>
                      </a:r>
                      <a:r>
                        <a:rPr lang="en-US" sz="800" dirty="0" smtClean="0"/>
                        <a:t> Label Writer 450 Turbo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Logitec</a:t>
                      </a:r>
                      <a:r>
                        <a:rPr lang="en-US" sz="800" dirty="0" smtClean="0"/>
                        <a:t> C920</a:t>
                      </a:r>
                      <a:endParaRPr lang="en-US" sz="800" dirty="0"/>
                    </a:p>
                  </a:txBody>
                  <a:tcPr/>
                </a:tc>
              </a:tr>
              <a:tr h="678814"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Acuant</a:t>
                      </a:r>
                      <a:r>
                        <a:rPr lang="en-US" sz="800" dirty="0" smtClean="0"/>
                        <a:t>:</a:t>
                      </a:r>
                    </a:p>
                    <a:p>
                      <a:r>
                        <a:rPr lang="en-US" sz="800" dirty="0" err="1" smtClean="0"/>
                        <a:t>Snapshell</a:t>
                      </a:r>
                      <a:r>
                        <a:rPr lang="en-US" sz="800" dirty="0" smtClean="0"/>
                        <a:t> Passport</a:t>
                      </a:r>
                    </a:p>
                    <a:p>
                      <a:r>
                        <a:rPr lang="en-US" sz="800" dirty="0" err="1" smtClean="0"/>
                        <a:t>Snapshell</a:t>
                      </a:r>
                      <a:r>
                        <a:rPr lang="en-US" sz="800" baseline="0" dirty="0" smtClean="0"/>
                        <a:t> Passport RFID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Acuant</a:t>
                      </a:r>
                      <a:r>
                        <a:rPr lang="en-US" sz="800" dirty="0" smtClean="0"/>
                        <a:t>:</a:t>
                      </a:r>
                    </a:p>
                    <a:p>
                      <a:r>
                        <a:rPr lang="en-US" sz="800" dirty="0" err="1" smtClean="0"/>
                        <a:t>Snapshell</a:t>
                      </a:r>
                      <a:r>
                        <a:rPr lang="en-US" sz="800" dirty="0" smtClean="0"/>
                        <a:t> R2</a:t>
                      </a:r>
                    </a:p>
                    <a:p>
                      <a:r>
                        <a:rPr lang="en-US" sz="800" dirty="0" err="1" smtClean="0"/>
                        <a:t>Snapshell</a:t>
                      </a:r>
                      <a:r>
                        <a:rPr lang="en-US" sz="800" baseline="0" dirty="0" smtClean="0"/>
                        <a:t> Duplex</a:t>
                      </a:r>
                      <a:endParaRPr lang="en-US" sz="800" dirty="0" smtClean="0"/>
                    </a:p>
                    <a:p>
                      <a:endParaRPr 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800" dirty="0" smtClean="0"/>
                        <a:t>Access IS</a:t>
                      </a:r>
                    </a:p>
                    <a:p>
                      <a:r>
                        <a:rPr lang="en-US" sz="800" dirty="0" smtClean="0"/>
                        <a:t>LSR110</a:t>
                      </a:r>
                    </a:p>
                    <a:p>
                      <a:r>
                        <a:rPr lang="en-US" sz="800" dirty="0" smtClean="0"/>
                        <a:t>LSR116</a:t>
                      </a:r>
                      <a:endParaRPr 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800" dirty="0" smtClean="0"/>
                        <a:t>Boca </a:t>
                      </a:r>
                      <a:r>
                        <a:rPr lang="en-US" sz="800" dirty="0" err="1" smtClean="0"/>
                        <a:t>Lemure</a:t>
                      </a:r>
                      <a:endParaRPr 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800" dirty="0" smtClean="0"/>
                        <a:t>Axis M1025</a:t>
                      </a:r>
                      <a:endParaRPr lang="en-US" sz="8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Access IS</a:t>
                      </a:r>
                    </a:p>
                    <a:p>
                      <a:r>
                        <a:rPr lang="en-US" sz="800" dirty="0" smtClean="0"/>
                        <a:t>OCR601MK2</a:t>
                      </a:r>
                    </a:p>
                    <a:p>
                      <a:r>
                        <a:rPr lang="en-US" sz="800" dirty="0" smtClean="0"/>
                        <a:t>OCR640E </a:t>
                      </a:r>
                    </a:p>
                    <a:p>
                      <a:endParaRPr lang="en-US" sz="800" dirty="0" smtClean="0"/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Access IS </a:t>
                      </a:r>
                    </a:p>
                    <a:p>
                      <a:r>
                        <a:rPr lang="en-US" sz="800" dirty="0" smtClean="0"/>
                        <a:t>ADR100</a:t>
                      </a:r>
                      <a:endParaRPr 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689487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The </a:t>
            </a:r>
            <a:r>
              <a:rPr lang="en-US" sz="900" dirty="0"/>
              <a:t>purpose of the Act is to ensure that the threat of liability does not deter potential manufacturers or Sellers of anti-terrorism technologies from developing, commercializing, and deploying technologies that could significantly reduce the risks or mitigate the effects of large-scale terrorist events. Thus, the Act creates certain liability limitations for "claims arising out of, relating to, or resulting from an Act of Terrorism" where Qualified Anti-Terrorism Technologies have been deployed. The Act does not limit liability for harms caused by anti-terrorism technologies when no Act of Terrorism has occurred.</a:t>
            </a:r>
          </a:p>
        </p:txBody>
      </p:sp>
      <p:pic>
        <p:nvPicPr>
          <p:cNvPr id="28" name="Picture 2" descr="https://ci5.googleusercontent.com/proxy/9K_PkXNDxTnocYazXw8aJ4Gunxpy7KlJfYNcBUrND40LP4m-0D2A1MX2LSkxzUFzNzNffkF2NBNQiL5Ma5WmovUjHo-LAqBeHmKrelXz_pk1=s0-d-e1-ft#https://www.safetyact.gov/externalRes/images/design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23" y="6925548"/>
            <a:ext cx="1371600" cy="110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6346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     Software Compatibility Specifications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5318"/>
            <a:ext cx="731520" cy="47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8820"/>
            <a:ext cx="7759700" cy="83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Software License Pricing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9926"/>
            <a:ext cx="731520" cy="472966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17561"/>
              </p:ext>
            </p:extLst>
          </p:nvPr>
        </p:nvGraphicFramePr>
        <p:xfrm>
          <a:off x="152400" y="1075402"/>
          <a:ext cx="7223760" cy="4567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728"/>
                <a:gridCol w="3253941"/>
                <a:gridCol w="629096"/>
                <a:gridCol w="1279885"/>
                <a:gridCol w="1052110"/>
              </a:tblGrid>
              <a:tr h="3723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P/N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Product Description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Type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Units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MSRP  Annual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/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VMS-50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Basic Visitor Management Portal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$100.00 / Each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$5,000.00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52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VMS-100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Basic Visitor Management Portal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$75.00 / Each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$</a:t>
                      </a:r>
                      <a:r>
                        <a:rPr lang="en-US" sz="1000" u="none" strike="noStrike" dirty="0" smtClean="0">
                          <a:effectLst/>
                        </a:rPr>
                        <a:t>7,500.00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52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VMS-500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Basic Visitor Management Portal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Each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$9,000.00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228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BI-1000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Visitor Management Portal -  1000 Users minimum License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Each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$8,700.00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92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VMS-2500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Basic Visitor Management Portal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$5.00 / Each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$12,500.00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926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VMS-5000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Basic Visitor Management Portal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$3.00 / Each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$15,000.00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92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VMS-10000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Enterprise Visitor Management Portal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$2.20 / Each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$</a:t>
                      </a:r>
                      <a:r>
                        <a:rPr lang="en-US" sz="1000" u="none" strike="noStrike" dirty="0" smtClean="0">
                          <a:effectLst/>
                        </a:rPr>
                        <a:t>22,000.00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92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VMS-25000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Enterprise Visitor Management Portal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$1.50 / Each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$37,500.0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92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VMS-50000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Enterprise Visitor Management Portal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$1.00 / Each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$50,000.00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268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VMS-100000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Enterprise Visitor Management Portal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Each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$75,000.00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921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BI-USER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Additional Users in Blocks of 1000  license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Each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$3,400.00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268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BI-Add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Upcharge per additional Building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Each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$1,125.00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344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BI- CR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Conference Room scheduling license (only available in legacy version of SV3)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Per Site*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$1,190.00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97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BI-Ptrack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Package Sign in  &amp; Tracking license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Per Site*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$2,040.00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349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BI-Mobile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Mobile App either Android or IOS for iPad for capturing Visitor Identity info from barcode on credential (DL) (Not released)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Each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$250.00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243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BI-SSO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Enterprise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Single </a:t>
                      </a:r>
                      <a:r>
                        <a:rPr lang="en-US" sz="1000" u="none" strike="noStrike" dirty="0">
                          <a:effectLst/>
                        </a:rPr>
                        <a:t>Sign 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Each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$ </a:t>
                      </a:r>
                      <a:r>
                        <a:rPr lang="en-US" sz="1000" u="none" strike="noStrike" dirty="0" smtClean="0">
                          <a:effectLst/>
                        </a:rPr>
                        <a:t>3,000.00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667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BI-Kiosk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SV3 Kiosk Software - Optional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Each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$1,700.00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667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complex per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contiguous geographical site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667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recurring cost</a:t>
                      </a: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  <a:tr h="1667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non recurring cost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8" marR="5428" marT="5428" marB="0" anchor="b"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105500"/>
              </p:ext>
            </p:extLst>
          </p:nvPr>
        </p:nvGraphicFramePr>
        <p:xfrm>
          <a:off x="304800" y="7281352"/>
          <a:ext cx="7106803" cy="1970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2408"/>
                <a:gridCol w="3201253"/>
                <a:gridCol w="618900"/>
                <a:gridCol w="1259160"/>
                <a:gridCol w="1035082"/>
              </a:tblGrid>
              <a:tr h="15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Professional Services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180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P/N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Professional Services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Type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Units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MSRP Unit Price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156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PS-6000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Project Management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Hr.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$         206.00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156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PS-6100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Specifications Architect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Hr.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$         308.00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156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PS-6200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Senior </a:t>
                      </a:r>
                      <a:r>
                        <a:rPr lang="en-US" sz="1000" u="none" strike="noStrike" dirty="0">
                          <a:effectLst/>
                        </a:rPr>
                        <a:t>Software Engineer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Hr.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$         263.00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156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PS-6220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Junior </a:t>
                      </a:r>
                      <a:r>
                        <a:rPr lang="en-US" sz="1000" u="none" strike="noStrike" dirty="0">
                          <a:effectLst/>
                        </a:rPr>
                        <a:t>Software Engineer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Hr.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$         188.00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156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PS-6215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Quality Assurance </a:t>
                      </a:r>
                      <a:r>
                        <a:rPr lang="en-US" sz="1000" u="none" strike="noStrike" dirty="0">
                          <a:effectLst/>
                        </a:rPr>
                        <a:t>Engineer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Hr.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$           98.00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166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PS-6300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On Site Desktop support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Hr.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$         218.00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166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PS-6400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Training (Property Owners/Security Staff)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Hr.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$           98.00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166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PS-6500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Deployment Technician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Hr.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$         150.00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1708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PS-6210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User Interface </a:t>
                      </a:r>
                      <a:r>
                        <a:rPr lang="en-US" sz="1000" u="none" strike="noStrike" dirty="0">
                          <a:effectLst/>
                        </a:rPr>
                        <a:t>Designer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marL="0" marR="0" indent="0" algn="ctr" defTabSz="10188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Hr.</a:t>
                      </a: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$         195.00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170868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hours minimum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marL="0" marR="0" indent="0" algn="ctr" defTabSz="10188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0" y="6087453"/>
            <a:ext cx="7759700" cy="83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Professional Services Pricing: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47920"/>
            <a:ext cx="731520" cy="4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" y="56346"/>
            <a:ext cx="775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Third Party License Pricing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31520" cy="472966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56210"/>
              </p:ext>
            </p:extLst>
          </p:nvPr>
        </p:nvGraphicFramePr>
        <p:xfrm>
          <a:off x="280669" y="1097027"/>
          <a:ext cx="7223761" cy="8093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740"/>
                <a:gridCol w="3253937"/>
                <a:gridCol w="629085"/>
                <a:gridCol w="1279882"/>
                <a:gridCol w="1052117"/>
              </a:tblGrid>
              <a:tr h="2285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Peripheral 3rd Party Hardware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1746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P/N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Third Party License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Type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Units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MSRP Annual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266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Acuant-SSA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Acuant DL License Scanner  Integration license (Software only)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Per Scanner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255.00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Assurtec-PPAGold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AssureID</a:t>
                      </a:r>
                      <a:r>
                        <a:rPr lang="en-US" sz="1000" u="none" strike="noStrike" dirty="0">
                          <a:effectLst/>
                        </a:rPr>
                        <a:t>-PRO-NA-S </a:t>
                      </a:r>
                      <a:r>
                        <a:rPr lang="en-US" sz="1000" u="none" strike="noStrike" dirty="0" err="1">
                          <a:effectLst/>
                        </a:rPr>
                        <a:t>AssureTec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AssureID</a:t>
                      </a:r>
                      <a:r>
                        <a:rPr lang="en-US" sz="1000" u="none" strike="noStrike" dirty="0">
                          <a:effectLst/>
                        </a:rPr>
                        <a:t> Pro Renewal—Additional 1 year Assure ID Gold Level support and quarterly updates during the 12 month period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Per Device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325.00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375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Assuretec-PPS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AssureTec AT9000-UV &amp; RFID Primier Global Software Annual Support &amp; Software Updates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Per Device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350.00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315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Assuretec</a:t>
                      </a:r>
                      <a:r>
                        <a:rPr lang="en-US" sz="1000" u="none" strike="noStrike" dirty="0">
                          <a:effectLst/>
                        </a:rPr>
                        <a:t>-HWK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AssureTec</a:t>
                      </a:r>
                      <a:r>
                        <a:rPr lang="en-US" sz="1000" u="none" strike="noStrike" dirty="0">
                          <a:effectLst/>
                        </a:rPr>
                        <a:t> ID-1501 Kiosk Hardware  desk top Additional 1 year hardware depot service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Per Device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$         150.00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750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Assuretec-R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One run time license to read, extract and authenticate all available information from documents supported by the AssureID Document Library issed in a single international region (NA, EMEA, APAC or SA), including passports, driver's licenses and identification cards.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Per Device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700.00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669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AssureTec-PPG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One run time license to read, extract and authenticate all available information from documents supported by the AssureID Document Library around the globe, including passports, driver's licenses and identification cards.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Per Device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$         975.00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443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AssureTec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-CS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AssureTec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Combo Smart. 500 dpi, visible and near infrared light source, USB powered and 1 – year hardware </a:t>
                      </a:r>
                      <a:r>
                        <a:rPr lang="en-U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depot service.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Device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BI-PACS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Access Control Integration - SV3 Cloud Connector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Per PACS System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2,210.00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Acuant-DL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Snap Shell Driver's License Scanner Hardware  R2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Per Device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999.00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1705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Acuant - PP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The SnapShell® Passport Scanner Hardware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Per Device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1,249.00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21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Assuretec-DL150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AssureTec ID-150 Card Authentication Scanner—Hardware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Per Device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625.00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Assuretec-PP9000UV-RFID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AssureTec AT9000-UV &amp; RFID Passport Scanner Hardware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Per Device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1,992.00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146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Assuretec-DL1501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AssureTec ID-1501 Kiosk Authentication Scanner Hardware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Per Device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1,500.00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1436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3-2100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Desktop Workstation Intel Core i5 or i7 CPU (i7 recommended)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• Minimum 4GB RAM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• Minimum 4 free USB 2.0 ports or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• Minimum 10GB free disk space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• Monitor capable of XGA, 1024x768 (WXGA or better recommended)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Windows 7 or 8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• Internet Explorer 9+, Google Chrome 14+, Firefox 11+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• Google Chrome is required for use of ID Scanner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Per Device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1,746.00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1705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3-2150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TouchScreen Monitor for VMP Workstation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Per Device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372.00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341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3-5100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Webcam for visitor management (Logitech HD Pro Webcam C920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Per Device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100.00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341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3-6100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Entry-level printer for visitor badges (</a:t>
                      </a:r>
                      <a:r>
                        <a:rPr lang="en-US" sz="1000" u="none" strike="noStrike" dirty="0" err="1">
                          <a:effectLst/>
                        </a:rPr>
                        <a:t>Dymo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Label Writer </a:t>
                      </a:r>
                      <a:r>
                        <a:rPr lang="en-US" sz="1000" u="none" strike="noStrike" dirty="0">
                          <a:effectLst/>
                        </a:rPr>
                        <a:t>450 Turbo)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Per Device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235.00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341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3-6101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Extra visitor badge labels (Dymo Visitor Badge Labels 30256)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300/roll - 40 Roll Box Min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502.00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  <a:tr h="341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3-6200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High-end visitor badge printer (Boca Badge Printer)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Per Device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$      2,763.00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" marR="5440" marT="544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1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1140</Words>
  <Application>Microsoft Office PowerPoint</Application>
  <PresentationFormat>Custom</PresentationFormat>
  <Paragraphs>325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Torres</dc:creator>
  <cp:lastModifiedBy>laura torres</cp:lastModifiedBy>
  <cp:revision>132</cp:revision>
  <cp:lastPrinted>2013-04-04T20:49:53Z</cp:lastPrinted>
  <dcterms:created xsi:type="dcterms:W3CDTF">2013-04-04T18:57:18Z</dcterms:created>
  <dcterms:modified xsi:type="dcterms:W3CDTF">2016-04-27T21:31:40Z</dcterms:modified>
</cp:coreProperties>
</file>