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66" r:id="rId2"/>
    <p:sldId id="259" r:id="rId3"/>
    <p:sldId id="260" r:id="rId4"/>
    <p:sldId id="261" r:id="rId5"/>
    <p:sldId id="262" r:id="rId6"/>
    <p:sldId id="263" r:id="rId7"/>
    <p:sldId id="264" r:id="rId8"/>
    <p:sldId id="265"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46222"/>
  </p:normalViewPr>
  <p:slideViewPr>
    <p:cSldViewPr snapToGrid="0" snapToObjects="1">
      <p:cViewPr varScale="1">
        <p:scale>
          <a:sx n="56" d="100"/>
          <a:sy n="56" d="100"/>
        </p:scale>
        <p:origin x="32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AD2153-DC0B-49D7-9FFD-691F6F6CE36C}" type="doc">
      <dgm:prSet loTypeId="urn:microsoft.com/office/officeart/2005/8/layout/hList6" loCatId="list" qsTypeId="urn:microsoft.com/office/officeart/2005/8/quickstyle/simple1" qsCatId="simple" csTypeId="urn:microsoft.com/office/officeart/2005/8/colors/colorful2" csCatId="colorful" phldr="1"/>
      <dgm:spPr/>
      <dgm:t>
        <a:bodyPr/>
        <a:lstStyle/>
        <a:p>
          <a:endParaRPr lang="en-US"/>
        </a:p>
      </dgm:t>
    </dgm:pt>
    <dgm:pt modelId="{E3A8BC22-2C0D-46D1-9CAC-5475E8DCA5FB}">
      <dgm:prSet phldrT="[Text]" custT="1"/>
      <dgm:spPr>
        <a:solidFill>
          <a:srgbClr val="F7941E"/>
        </a:solidFill>
      </dgm:spPr>
      <dgm:t>
        <a:bodyPr/>
        <a:lstStyle/>
        <a:p>
          <a:r>
            <a:rPr lang="en-US" sz="1400" dirty="0">
              <a:latin typeface="Verdana" panose="020B0604030504040204" pitchFamily="34" charset="0"/>
              <a:ea typeface="Verdana" panose="020B0604030504040204" pitchFamily="34" charset="0"/>
              <a:cs typeface="Verdana" panose="020B0604030504040204" pitchFamily="34" charset="0"/>
            </a:rPr>
            <a:t>Pre-feasibility</a:t>
          </a:r>
          <a:endParaRPr lang="en-US" sz="1500" dirty="0">
            <a:latin typeface="Verdana" panose="020B0604030504040204" pitchFamily="34" charset="0"/>
            <a:ea typeface="Verdana" panose="020B0604030504040204" pitchFamily="34" charset="0"/>
            <a:cs typeface="Verdana" panose="020B0604030504040204" pitchFamily="34" charset="0"/>
          </a:endParaRPr>
        </a:p>
      </dgm:t>
    </dgm:pt>
    <dgm:pt modelId="{DE3FA7E0-5694-47D6-B7BF-AD21097FB50A}" type="parTrans" cxnId="{12104E11-CAB8-4341-96C5-4901A43EEC65}">
      <dgm:prSet/>
      <dgm:spPr/>
      <dgm:t>
        <a:bodyPr/>
        <a:lstStyle/>
        <a:p>
          <a:endParaRPr lang="en-US"/>
        </a:p>
      </dgm:t>
    </dgm:pt>
    <dgm:pt modelId="{43CE0AE1-6ADE-4E6F-9EA3-426EF5E3AB1D}" type="sibTrans" cxnId="{12104E11-CAB8-4341-96C5-4901A43EEC65}">
      <dgm:prSet/>
      <dgm:spPr/>
      <dgm:t>
        <a:bodyPr/>
        <a:lstStyle/>
        <a:p>
          <a:endParaRPr lang="en-US"/>
        </a:p>
      </dgm:t>
    </dgm:pt>
    <dgm:pt modelId="{89D10600-34CB-4AB3-8488-E745C678DFC8}">
      <dgm:prSet phldrT="[Text]"/>
      <dgm:spPr>
        <a:solidFill>
          <a:srgbClr val="0070C0"/>
        </a:solidFill>
        <a:ln>
          <a:solidFill>
            <a:srgbClr val="1C75BC"/>
          </a:solidFill>
        </a:ln>
      </dgm:spPr>
      <dgm:t>
        <a:bodyPr/>
        <a:lstStyle/>
        <a:p>
          <a:r>
            <a:rPr lang="en-US" dirty="0">
              <a:latin typeface="Verdana" panose="020B0604030504040204" pitchFamily="34" charset="0"/>
              <a:ea typeface="Verdana" panose="020B0604030504040204" pitchFamily="34" charset="0"/>
              <a:cs typeface="Verdana" panose="020B0604030504040204" pitchFamily="34" charset="0"/>
            </a:rPr>
            <a:t>Feasibility</a:t>
          </a:r>
        </a:p>
      </dgm:t>
    </dgm:pt>
    <dgm:pt modelId="{9BC16DEB-F5D0-4BB3-AE4D-8407FC15612F}" type="parTrans" cxnId="{EA38371A-9A7C-43D5-8605-7CBDD9FCA7F8}">
      <dgm:prSet/>
      <dgm:spPr/>
      <dgm:t>
        <a:bodyPr/>
        <a:lstStyle/>
        <a:p>
          <a:endParaRPr lang="en-US"/>
        </a:p>
      </dgm:t>
    </dgm:pt>
    <dgm:pt modelId="{4FA72D88-756D-42B3-B46F-64432AD3D977}" type="sibTrans" cxnId="{EA38371A-9A7C-43D5-8605-7CBDD9FCA7F8}">
      <dgm:prSet/>
      <dgm:spPr/>
      <dgm:t>
        <a:bodyPr/>
        <a:lstStyle/>
        <a:p>
          <a:endParaRPr lang="en-US"/>
        </a:p>
      </dgm:t>
    </dgm:pt>
    <dgm:pt modelId="{85A15F9C-EBFD-40F4-9384-E17904D48959}">
      <dgm:prSet phldrT="[Text]"/>
      <dgm:spPr>
        <a:solidFill>
          <a:srgbClr val="7AC142"/>
        </a:solidFill>
      </dgm:spPr>
      <dgm:t>
        <a:bodyPr/>
        <a:lstStyle/>
        <a:p>
          <a:r>
            <a:rPr lang="en-US" dirty="0">
              <a:latin typeface="Verdana" panose="020B0604030504040204" pitchFamily="34" charset="0"/>
              <a:ea typeface="Verdana" panose="020B0604030504040204" pitchFamily="34" charset="0"/>
              <a:cs typeface="Verdana" panose="020B0604030504040204" pitchFamily="34" charset="0"/>
            </a:rPr>
            <a:t>Execution</a:t>
          </a:r>
        </a:p>
      </dgm:t>
    </dgm:pt>
    <dgm:pt modelId="{9A334C6E-1C61-4AAA-AD82-8DF5FE9561BC}" type="parTrans" cxnId="{48B982CC-729D-4F1D-A238-BB30111B3DA4}">
      <dgm:prSet/>
      <dgm:spPr/>
      <dgm:t>
        <a:bodyPr/>
        <a:lstStyle/>
        <a:p>
          <a:endParaRPr lang="en-US"/>
        </a:p>
      </dgm:t>
    </dgm:pt>
    <dgm:pt modelId="{5CC54BF3-C724-4047-A9CB-41520C42F45A}" type="sibTrans" cxnId="{48B982CC-729D-4F1D-A238-BB30111B3DA4}">
      <dgm:prSet/>
      <dgm:spPr/>
      <dgm:t>
        <a:bodyPr/>
        <a:lstStyle/>
        <a:p>
          <a:endParaRPr lang="en-US"/>
        </a:p>
      </dgm:t>
    </dgm:pt>
    <dgm:pt modelId="{8B7BADEC-866C-4A64-A4FB-A16A7254F6F3}" type="pres">
      <dgm:prSet presAssocID="{26AD2153-DC0B-49D7-9FFD-691F6F6CE36C}" presName="Name0" presStyleCnt="0">
        <dgm:presLayoutVars>
          <dgm:dir/>
          <dgm:resizeHandles val="exact"/>
        </dgm:presLayoutVars>
      </dgm:prSet>
      <dgm:spPr/>
      <dgm:t>
        <a:bodyPr/>
        <a:lstStyle/>
        <a:p>
          <a:endParaRPr lang="en-US"/>
        </a:p>
      </dgm:t>
    </dgm:pt>
    <dgm:pt modelId="{E14DDFF7-A66A-4DF5-B04E-FA7A49422521}" type="pres">
      <dgm:prSet presAssocID="{E3A8BC22-2C0D-46D1-9CAC-5475E8DCA5FB}" presName="node" presStyleLbl="node1" presStyleIdx="0" presStyleCnt="3">
        <dgm:presLayoutVars>
          <dgm:bulletEnabled val="1"/>
        </dgm:presLayoutVars>
      </dgm:prSet>
      <dgm:spPr/>
      <dgm:t>
        <a:bodyPr/>
        <a:lstStyle/>
        <a:p>
          <a:endParaRPr lang="en-US"/>
        </a:p>
      </dgm:t>
    </dgm:pt>
    <dgm:pt modelId="{E3BA446D-C8BC-467D-BF82-F32868840C05}" type="pres">
      <dgm:prSet presAssocID="{43CE0AE1-6ADE-4E6F-9EA3-426EF5E3AB1D}" presName="sibTrans" presStyleCnt="0"/>
      <dgm:spPr/>
    </dgm:pt>
    <dgm:pt modelId="{3C8A2447-A72B-49D4-AF66-E051E8B40882}" type="pres">
      <dgm:prSet presAssocID="{89D10600-34CB-4AB3-8488-E745C678DFC8}" presName="node" presStyleLbl="node1" presStyleIdx="1" presStyleCnt="3">
        <dgm:presLayoutVars>
          <dgm:bulletEnabled val="1"/>
        </dgm:presLayoutVars>
      </dgm:prSet>
      <dgm:spPr/>
      <dgm:t>
        <a:bodyPr/>
        <a:lstStyle/>
        <a:p>
          <a:endParaRPr lang="en-US"/>
        </a:p>
      </dgm:t>
    </dgm:pt>
    <dgm:pt modelId="{D43AD460-DAED-47CB-B14C-2ECCE5F45770}" type="pres">
      <dgm:prSet presAssocID="{4FA72D88-756D-42B3-B46F-64432AD3D977}" presName="sibTrans" presStyleCnt="0"/>
      <dgm:spPr/>
    </dgm:pt>
    <dgm:pt modelId="{C2A5B9B9-2B48-4451-81B7-8AE7C19EBFB4}" type="pres">
      <dgm:prSet presAssocID="{85A15F9C-EBFD-40F4-9384-E17904D48959}" presName="node" presStyleLbl="node1" presStyleIdx="2" presStyleCnt="3">
        <dgm:presLayoutVars>
          <dgm:bulletEnabled val="1"/>
        </dgm:presLayoutVars>
      </dgm:prSet>
      <dgm:spPr/>
      <dgm:t>
        <a:bodyPr/>
        <a:lstStyle/>
        <a:p>
          <a:endParaRPr lang="en-US"/>
        </a:p>
      </dgm:t>
    </dgm:pt>
  </dgm:ptLst>
  <dgm:cxnLst>
    <dgm:cxn modelId="{EA38371A-9A7C-43D5-8605-7CBDD9FCA7F8}" srcId="{26AD2153-DC0B-49D7-9FFD-691F6F6CE36C}" destId="{89D10600-34CB-4AB3-8488-E745C678DFC8}" srcOrd="1" destOrd="0" parTransId="{9BC16DEB-F5D0-4BB3-AE4D-8407FC15612F}" sibTransId="{4FA72D88-756D-42B3-B46F-64432AD3D977}"/>
    <dgm:cxn modelId="{C05D7E9D-37B5-C447-A24B-32FC3A27C01F}" type="presOf" srcId="{E3A8BC22-2C0D-46D1-9CAC-5475E8DCA5FB}" destId="{E14DDFF7-A66A-4DF5-B04E-FA7A49422521}" srcOrd="0" destOrd="0" presId="urn:microsoft.com/office/officeart/2005/8/layout/hList6"/>
    <dgm:cxn modelId="{12104E11-CAB8-4341-96C5-4901A43EEC65}" srcId="{26AD2153-DC0B-49D7-9FFD-691F6F6CE36C}" destId="{E3A8BC22-2C0D-46D1-9CAC-5475E8DCA5FB}" srcOrd="0" destOrd="0" parTransId="{DE3FA7E0-5694-47D6-B7BF-AD21097FB50A}" sibTransId="{43CE0AE1-6ADE-4E6F-9EA3-426EF5E3AB1D}"/>
    <dgm:cxn modelId="{3AC16426-DF18-F544-A297-F5D8332DB87E}" type="presOf" srcId="{85A15F9C-EBFD-40F4-9384-E17904D48959}" destId="{C2A5B9B9-2B48-4451-81B7-8AE7C19EBFB4}" srcOrd="0" destOrd="0" presId="urn:microsoft.com/office/officeart/2005/8/layout/hList6"/>
    <dgm:cxn modelId="{F1E9F8BB-B080-0C45-B2A7-9ADAA442AD2F}" type="presOf" srcId="{89D10600-34CB-4AB3-8488-E745C678DFC8}" destId="{3C8A2447-A72B-49D4-AF66-E051E8B40882}" srcOrd="0" destOrd="0" presId="urn:microsoft.com/office/officeart/2005/8/layout/hList6"/>
    <dgm:cxn modelId="{48B982CC-729D-4F1D-A238-BB30111B3DA4}" srcId="{26AD2153-DC0B-49D7-9FFD-691F6F6CE36C}" destId="{85A15F9C-EBFD-40F4-9384-E17904D48959}" srcOrd="2" destOrd="0" parTransId="{9A334C6E-1C61-4AAA-AD82-8DF5FE9561BC}" sibTransId="{5CC54BF3-C724-4047-A9CB-41520C42F45A}"/>
    <dgm:cxn modelId="{E0242C38-B566-9F4B-8B74-80A978AF9476}" type="presOf" srcId="{26AD2153-DC0B-49D7-9FFD-691F6F6CE36C}" destId="{8B7BADEC-866C-4A64-A4FB-A16A7254F6F3}" srcOrd="0" destOrd="0" presId="urn:microsoft.com/office/officeart/2005/8/layout/hList6"/>
    <dgm:cxn modelId="{1C657450-B99D-6648-83C8-1D29BED61FC1}" type="presParOf" srcId="{8B7BADEC-866C-4A64-A4FB-A16A7254F6F3}" destId="{E14DDFF7-A66A-4DF5-B04E-FA7A49422521}" srcOrd="0" destOrd="0" presId="urn:microsoft.com/office/officeart/2005/8/layout/hList6"/>
    <dgm:cxn modelId="{3CC6CCC9-1430-8F44-9709-E6A7AE75A6AF}" type="presParOf" srcId="{8B7BADEC-866C-4A64-A4FB-A16A7254F6F3}" destId="{E3BA446D-C8BC-467D-BF82-F32868840C05}" srcOrd="1" destOrd="0" presId="urn:microsoft.com/office/officeart/2005/8/layout/hList6"/>
    <dgm:cxn modelId="{25D73108-A5CB-A44C-BACF-67B92D423EAB}" type="presParOf" srcId="{8B7BADEC-866C-4A64-A4FB-A16A7254F6F3}" destId="{3C8A2447-A72B-49D4-AF66-E051E8B40882}" srcOrd="2" destOrd="0" presId="urn:microsoft.com/office/officeart/2005/8/layout/hList6"/>
    <dgm:cxn modelId="{3CCB408A-7D26-EA44-A66A-1DFF1E62D74A}" type="presParOf" srcId="{8B7BADEC-866C-4A64-A4FB-A16A7254F6F3}" destId="{D43AD460-DAED-47CB-B14C-2ECCE5F45770}" srcOrd="3" destOrd="0" presId="urn:microsoft.com/office/officeart/2005/8/layout/hList6"/>
    <dgm:cxn modelId="{4515B2D4-7DCF-2941-AA74-2D0232AF4E9D}" type="presParOf" srcId="{8B7BADEC-866C-4A64-A4FB-A16A7254F6F3}" destId="{C2A5B9B9-2B48-4451-81B7-8AE7C19EBFB4}"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9252EC-7BA5-4C6E-85D2-0454E31B8C7F}" type="doc">
      <dgm:prSet loTypeId="urn:microsoft.com/office/officeart/2005/8/layout/venn1" loCatId="relationship" qsTypeId="urn:microsoft.com/office/officeart/2005/8/quickstyle/simple1" qsCatId="simple" csTypeId="urn:microsoft.com/office/officeart/2005/8/colors/colorful5" csCatId="colorful" phldr="1"/>
      <dgm:spPr/>
    </dgm:pt>
    <dgm:pt modelId="{52F46DAB-B74C-4E62-B36D-442CB27AD098}">
      <dgm:prSet phldrT="[Text]" custT="1"/>
      <dgm:spPr>
        <a:solidFill>
          <a:srgbClr val="1C75BC">
            <a:alpha val="50000"/>
          </a:srgbClr>
        </a:solidFill>
      </dgm:spPr>
      <dgm:t>
        <a:bodyPr/>
        <a:lstStyle/>
        <a:p>
          <a:r>
            <a:rPr lang="en-US" sz="1100" dirty="0">
              <a:latin typeface="Verdana" panose="020B0604030504040204" pitchFamily="34" charset="0"/>
              <a:ea typeface="Verdana" panose="020B0604030504040204" pitchFamily="34" charset="0"/>
              <a:cs typeface="Verdana" panose="020B0604030504040204" pitchFamily="34" charset="0"/>
            </a:rPr>
            <a:t>People &amp; Process</a:t>
          </a:r>
        </a:p>
      </dgm:t>
    </dgm:pt>
    <dgm:pt modelId="{1C544B2D-632C-4D4C-B936-872E30BAAFC1}" type="parTrans" cxnId="{5E8DF36D-B774-4C40-B157-1FCCC555B43A}">
      <dgm:prSet/>
      <dgm:spPr/>
      <dgm:t>
        <a:bodyPr/>
        <a:lstStyle/>
        <a:p>
          <a:endParaRPr lang="en-US"/>
        </a:p>
      </dgm:t>
    </dgm:pt>
    <dgm:pt modelId="{195B12AB-4946-4ADD-8C3C-32420FC2E44C}" type="sibTrans" cxnId="{5E8DF36D-B774-4C40-B157-1FCCC555B43A}">
      <dgm:prSet/>
      <dgm:spPr/>
      <dgm:t>
        <a:bodyPr/>
        <a:lstStyle/>
        <a:p>
          <a:endParaRPr lang="en-US"/>
        </a:p>
      </dgm:t>
    </dgm:pt>
    <dgm:pt modelId="{09A1CB83-5E62-48CB-AE0E-918C75DFB92D}">
      <dgm:prSet phldrT="[Text]" custT="1"/>
      <dgm:spPr>
        <a:solidFill>
          <a:srgbClr val="7AC142">
            <a:alpha val="50000"/>
          </a:srgbClr>
        </a:solidFill>
      </dgm:spPr>
      <dgm:t>
        <a:bodyPr/>
        <a:lstStyle/>
        <a:p>
          <a:r>
            <a:rPr lang="en-US" sz="1100" dirty="0">
              <a:latin typeface="Verdana" panose="020B0604030504040204" pitchFamily="34" charset="0"/>
              <a:ea typeface="Verdana" panose="020B0604030504040204" pitchFamily="34" charset="0"/>
              <a:cs typeface="Verdana" panose="020B0604030504040204" pitchFamily="34" charset="0"/>
            </a:rPr>
            <a:t>Technical</a:t>
          </a:r>
        </a:p>
      </dgm:t>
    </dgm:pt>
    <dgm:pt modelId="{756E6EAF-AED8-48A2-897B-742801A6EAF9}" type="parTrans" cxnId="{AF5DE150-1C26-4896-8BB3-6F9433C186DA}">
      <dgm:prSet/>
      <dgm:spPr/>
      <dgm:t>
        <a:bodyPr/>
        <a:lstStyle/>
        <a:p>
          <a:endParaRPr lang="en-US"/>
        </a:p>
      </dgm:t>
    </dgm:pt>
    <dgm:pt modelId="{355962EA-8005-4439-9950-D20CDA7D75F2}" type="sibTrans" cxnId="{AF5DE150-1C26-4896-8BB3-6F9433C186DA}">
      <dgm:prSet/>
      <dgm:spPr/>
      <dgm:t>
        <a:bodyPr/>
        <a:lstStyle/>
        <a:p>
          <a:endParaRPr lang="en-US"/>
        </a:p>
      </dgm:t>
    </dgm:pt>
    <dgm:pt modelId="{C34A410C-4C5F-4BCA-80E9-C2DBC33DAC26}">
      <dgm:prSet phldrT="[Text]" custT="1"/>
      <dgm:spPr>
        <a:solidFill>
          <a:srgbClr val="F7941E">
            <a:alpha val="50000"/>
          </a:srgbClr>
        </a:solidFill>
      </dgm:spPr>
      <dgm:t>
        <a:bodyPr/>
        <a:lstStyle/>
        <a:p>
          <a:r>
            <a:rPr lang="en-US" sz="1100" dirty="0">
              <a:latin typeface="Verdana" panose="020B0604030504040204" pitchFamily="34" charset="0"/>
              <a:ea typeface="Verdana" panose="020B0604030504040204" pitchFamily="34" charset="0"/>
              <a:cs typeface="Verdana" panose="020B0604030504040204" pitchFamily="34" charset="0"/>
            </a:rPr>
            <a:t>Physical</a:t>
          </a:r>
        </a:p>
      </dgm:t>
    </dgm:pt>
    <dgm:pt modelId="{B4A912F0-1BC7-4E74-A180-049280C1A421}" type="parTrans" cxnId="{22FC1DA1-3541-40D1-AC0C-3E9B1457C4F3}">
      <dgm:prSet/>
      <dgm:spPr/>
      <dgm:t>
        <a:bodyPr/>
        <a:lstStyle/>
        <a:p>
          <a:endParaRPr lang="en-US"/>
        </a:p>
      </dgm:t>
    </dgm:pt>
    <dgm:pt modelId="{A3A71B8E-E59D-4B64-BA03-A2A02A47B3B7}" type="sibTrans" cxnId="{22FC1DA1-3541-40D1-AC0C-3E9B1457C4F3}">
      <dgm:prSet/>
      <dgm:spPr/>
      <dgm:t>
        <a:bodyPr/>
        <a:lstStyle/>
        <a:p>
          <a:endParaRPr lang="en-US"/>
        </a:p>
      </dgm:t>
    </dgm:pt>
    <dgm:pt modelId="{75869916-2786-4B96-8369-6D0C7D3D003A}" type="pres">
      <dgm:prSet presAssocID="{349252EC-7BA5-4C6E-85D2-0454E31B8C7F}" presName="compositeShape" presStyleCnt="0">
        <dgm:presLayoutVars>
          <dgm:chMax val="7"/>
          <dgm:dir/>
          <dgm:resizeHandles val="exact"/>
        </dgm:presLayoutVars>
      </dgm:prSet>
      <dgm:spPr/>
    </dgm:pt>
    <dgm:pt modelId="{B26BA9F0-7B8E-41A9-A343-9382105FE229}" type="pres">
      <dgm:prSet presAssocID="{52F46DAB-B74C-4E62-B36D-442CB27AD098}" presName="circ1" presStyleLbl="vennNode1" presStyleIdx="0" presStyleCnt="3"/>
      <dgm:spPr/>
      <dgm:t>
        <a:bodyPr/>
        <a:lstStyle/>
        <a:p>
          <a:endParaRPr lang="en-US"/>
        </a:p>
      </dgm:t>
    </dgm:pt>
    <dgm:pt modelId="{2613C0B4-2977-43FA-A111-7F5F60328FB1}" type="pres">
      <dgm:prSet presAssocID="{52F46DAB-B74C-4E62-B36D-442CB27AD098}" presName="circ1Tx" presStyleLbl="revTx" presStyleIdx="0" presStyleCnt="0">
        <dgm:presLayoutVars>
          <dgm:chMax val="0"/>
          <dgm:chPref val="0"/>
          <dgm:bulletEnabled val="1"/>
        </dgm:presLayoutVars>
      </dgm:prSet>
      <dgm:spPr/>
      <dgm:t>
        <a:bodyPr/>
        <a:lstStyle/>
        <a:p>
          <a:endParaRPr lang="en-US"/>
        </a:p>
      </dgm:t>
    </dgm:pt>
    <dgm:pt modelId="{76EF5BFD-12E6-4DC2-8207-EF24461C1B38}" type="pres">
      <dgm:prSet presAssocID="{09A1CB83-5E62-48CB-AE0E-918C75DFB92D}" presName="circ2" presStyleLbl="vennNode1" presStyleIdx="1" presStyleCnt="3"/>
      <dgm:spPr/>
      <dgm:t>
        <a:bodyPr/>
        <a:lstStyle/>
        <a:p>
          <a:endParaRPr lang="en-US"/>
        </a:p>
      </dgm:t>
    </dgm:pt>
    <dgm:pt modelId="{E8BE7156-98D5-4B81-9C53-6DBCA0BA5BCA}" type="pres">
      <dgm:prSet presAssocID="{09A1CB83-5E62-48CB-AE0E-918C75DFB92D}" presName="circ2Tx" presStyleLbl="revTx" presStyleIdx="0" presStyleCnt="0">
        <dgm:presLayoutVars>
          <dgm:chMax val="0"/>
          <dgm:chPref val="0"/>
          <dgm:bulletEnabled val="1"/>
        </dgm:presLayoutVars>
      </dgm:prSet>
      <dgm:spPr/>
      <dgm:t>
        <a:bodyPr/>
        <a:lstStyle/>
        <a:p>
          <a:endParaRPr lang="en-US"/>
        </a:p>
      </dgm:t>
    </dgm:pt>
    <dgm:pt modelId="{9DE8E7EE-BAD6-4FB9-A242-94B6908E67CB}" type="pres">
      <dgm:prSet presAssocID="{C34A410C-4C5F-4BCA-80E9-C2DBC33DAC26}" presName="circ3" presStyleLbl="vennNode1" presStyleIdx="2" presStyleCnt="3"/>
      <dgm:spPr/>
      <dgm:t>
        <a:bodyPr/>
        <a:lstStyle/>
        <a:p>
          <a:endParaRPr lang="en-US"/>
        </a:p>
      </dgm:t>
    </dgm:pt>
    <dgm:pt modelId="{5D04BF76-BF84-427C-BAAE-DF3021B7F503}" type="pres">
      <dgm:prSet presAssocID="{C34A410C-4C5F-4BCA-80E9-C2DBC33DAC26}" presName="circ3Tx" presStyleLbl="revTx" presStyleIdx="0" presStyleCnt="0">
        <dgm:presLayoutVars>
          <dgm:chMax val="0"/>
          <dgm:chPref val="0"/>
          <dgm:bulletEnabled val="1"/>
        </dgm:presLayoutVars>
      </dgm:prSet>
      <dgm:spPr/>
      <dgm:t>
        <a:bodyPr/>
        <a:lstStyle/>
        <a:p>
          <a:endParaRPr lang="en-US"/>
        </a:p>
      </dgm:t>
    </dgm:pt>
  </dgm:ptLst>
  <dgm:cxnLst>
    <dgm:cxn modelId="{F6D116E7-3122-3640-A80F-CEB28DE7C831}" type="presOf" srcId="{09A1CB83-5E62-48CB-AE0E-918C75DFB92D}" destId="{76EF5BFD-12E6-4DC2-8207-EF24461C1B38}" srcOrd="0" destOrd="0" presId="urn:microsoft.com/office/officeart/2005/8/layout/venn1"/>
    <dgm:cxn modelId="{06D6F9F5-C5B3-A24A-B85E-56DE58CC2CC9}" type="presOf" srcId="{09A1CB83-5E62-48CB-AE0E-918C75DFB92D}" destId="{E8BE7156-98D5-4B81-9C53-6DBCA0BA5BCA}" srcOrd="1" destOrd="0" presId="urn:microsoft.com/office/officeart/2005/8/layout/venn1"/>
    <dgm:cxn modelId="{E91DE22C-6D34-364B-9A46-CB5CEA0DC959}" type="presOf" srcId="{C34A410C-4C5F-4BCA-80E9-C2DBC33DAC26}" destId="{5D04BF76-BF84-427C-BAAE-DF3021B7F503}" srcOrd="1" destOrd="0" presId="urn:microsoft.com/office/officeart/2005/8/layout/venn1"/>
    <dgm:cxn modelId="{22FC1DA1-3541-40D1-AC0C-3E9B1457C4F3}" srcId="{349252EC-7BA5-4C6E-85D2-0454E31B8C7F}" destId="{C34A410C-4C5F-4BCA-80E9-C2DBC33DAC26}" srcOrd="2" destOrd="0" parTransId="{B4A912F0-1BC7-4E74-A180-049280C1A421}" sibTransId="{A3A71B8E-E59D-4B64-BA03-A2A02A47B3B7}"/>
    <dgm:cxn modelId="{5E8DF36D-B774-4C40-B157-1FCCC555B43A}" srcId="{349252EC-7BA5-4C6E-85D2-0454E31B8C7F}" destId="{52F46DAB-B74C-4E62-B36D-442CB27AD098}" srcOrd="0" destOrd="0" parTransId="{1C544B2D-632C-4D4C-B936-872E30BAAFC1}" sibTransId="{195B12AB-4946-4ADD-8C3C-32420FC2E44C}"/>
    <dgm:cxn modelId="{4D2AA0A1-79E6-1C48-88B4-19FAE86A5482}" type="presOf" srcId="{C34A410C-4C5F-4BCA-80E9-C2DBC33DAC26}" destId="{9DE8E7EE-BAD6-4FB9-A242-94B6908E67CB}" srcOrd="0" destOrd="0" presId="urn:microsoft.com/office/officeart/2005/8/layout/venn1"/>
    <dgm:cxn modelId="{42D09938-748F-944D-B429-EA25DE95B17C}" type="presOf" srcId="{349252EC-7BA5-4C6E-85D2-0454E31B8C7F}" destId="{75869916-2786-4B96-8369-6D0C7D3D003A}" srcOrd="0" destOrd="0" presId="urn:microsoft.com/office/officeart/2005/8/layout/venn1"/>
    <dgm:cxn modelId="{FD2BCFA6-9D8A-7B48-8E32-5CACF3DDD165}" type="presOf" srcId="{52F46DAB-B74C-4E62-B36D-442CB27AD098}" destId="{B26BA9F0-7B8E-41A9-A343-9382105FE229}" srcOrd="0" destOrd="0" presId="urn:microsoft.com/office/officeart/2005/8/layout/venn1"/>
    <dgm:cxn modelId="{5FF28A9D-06D3-8E40-B5E3-F2E0A72977CA}" type="presOf" srcId="{52F46DAB-B74C-4E62-B36D-442CB27AD098}" destId="{2613C0B4-2977-43FA-A111-7F5F60328FB1}" srcOrd="1" destOrd="0" presId="urn:microsoft.com/office/officeart/2005/8/layout/venn1"/>
    <dgm:cxn modelId="{AF5DE150-1C26-4896-8BB3-6F9433C186DA}" srcId="{349252EC-7BA5-4C6E-85D2-0454E31B8C7F}" destId="{09A1CB83-5E62-48CB-AE0E-918C75DFB92D}" srcOrd="1" destOrd="0" parTransId="{756E6EAF-AED8-48A2-897B-742801A6EAF9}" sibTransId="{355962EA-8005-4439-9950-D20CDA7D75F2}"/>
    <dgm:cxn modelId="{F1242F1A-C566-2445-ADBE-9001186368DD}" type="presParOf" srcId="{75869916-2786-4B96-8369-6D0C7D3D003A}" destId="{B26BA9F0-7B8E-41A9-A343-9382105FE229}" srcOrd="0" destOrd="0" presId="urn:microsoft.com/office/officeart/2005/8/layout/venn1"/>
    <dgm:cxn modelId="{B9478373-40B3-F44E-A16A-9A65A5E804A9}" type="presParOf" srcId="{75869916-2786-4B96-8369-6D0C7D3D003A}" destId="{2613C0B4-2977-43FA-A111-7F5F60328FB1}" srcOrd="1" destOrd="0" presId="urn:microsoft.com/office/officeart/2005/8/layout/venn1"/>
    <dgm:cxn modelId="{ACAA0A32-348A-0F40-8F7A-C6783270309D}" type="presParOf" srcId="{75869916-2786-4B96-8369-6D0C7D3D003A}" destId="{76EF5BFD-12E6-4DC2-8207-EF24461C1B38}" srcOrd="2" destOrd="0" presId="urn:microsoft.com/office/officeart/2005/8/layout/venn1"/>
    <dgm:cxn modelId="{5C4A7E06-0B79-3F42-9A74-CD188CAB7BB9}" type="presParOf" srcId="{75869916-2786-4B96-8369-6D0C7D3D003A}" destId="{E8BE7156-98D5-4B81-9C53-6DBCA0BA5BCA}" srcOrd="3" destOrd="0" presId="urn:microsoft.com/office/officeart/2005/8/layout/venn1"/>
    <dgm:cxn modelId="{B75B4298-6E76-8140-A7B7-292C5CAE774E}" type="presParOf" srcId="{75869916-2786-4B96-8369-6D0C7D3D003A}" destId="{9DE8E7EE-BAD6-4FB9-A242-94B6908E67CB}" srcOrd="4" destOrd="0" presId="urn:microsoft.com/office/officeart/2005/8/layout/venn1"/>
    <dgm:cxn modelId="{FA7B3944-39C4-DE46-B72E-BADC336CF8CB}" type="presParOf" srcId="{75869916-2786-4B96-8369-6D0C7D3D003A}" destId="{5D04BF76-BF84-427C-BAAE-DF3021B7F503}" srcOrd="5" destOrd="0" presId="urn:microsoft.com/office/officeart/2005/8/layout/ven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4DDFF7-A66A-4DF5-B04E-FA7A49422521}">
      <dsp:nvSpPr>
        <dsp:cNvPr id="0" name=""/>
        <dsp:cNvSpPr/>
      </dsp:nvSpPr>
      <dsp:spPr>
        <a:xfrm rot="16200000">
          <a:off x="-281527" y="281954"/>
          <a:ext cx="1676400" cy="1112490"/>
        </a:xfrm>
        <a:prstGeom prst="flowChartManualOperation">
          <a:avLst/>
        </a:prstGeom>
        <a:solidFill>
          <a:srgbClr val="F7941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8900" bIns="0" numCol="1" spcCol="1270" anchor="ctr" anchorCtr="0">
          <a:noAutofit/>
        </a:bodyPr>
        <a:lstStyle/>
        <a:p>
          <a:pPr lvl="0" algn="ctr" defTabSz="622300">
            <a:lnSpc>
              <a:spcPct val="90000"/>
            </a:lnSpc>
            <a:spcBef>
              <a:spcPct val="0"/>
            </a:spcBef>
            <a:spcAft>
              <a:spcPct val="35000"/>
            </a:spcAft>
          </a:pPr>
          <a:r>
            <a:rPr lang="en-US" sz="1400" kern="1200" dirty="0">
              <a:latin typeface="Verdana" panose="020B0604030504040204" pitchFamily="34" charset="0"/>
              <a:ea typeface="Verdana" panose="020B0604030504040204" pitchFamily="34" charset="0"/>
              <a:cs typeface="Verdana" panose="020B0604030504040204" pitchFamily="34" charset="0"/>
            </a:rPr>
            <a:t>Pre-feasibility</a:t>
          </a:r>
          <a:endParaRPr lang="en-US" sz="1500" kern="1200" dirty="0">
            <a:latin typeface="Verdana" panose="020B0604030504040204" pitchFamily="34" charset="0"/>
            <a:ea typeface="Verdana" panose="020B0604030504040204" pitchFamily="34" charset="0"/>
            <a:cs typeface="Verdana" panose="020B0604030504040204" pitchFamily="34" charset="0"/>
          </a:endParaRPr>
        </a:p>
      </dsp:txBody>
      <dsp:txXfrm rot="5400000">
        <a:off x="428" y="335279"/>
        <a:ext cx="1112490" cy="1005840"/>
      </dsp:txXfrm>
    </dsp:sp>
    <dsp:sp modelId="{3C8A2447-A72B-49D4-AF66-E051E8B40882}">
      <dsp:nvSpPr>
        <dsp:cNvPr id="0" name=""/>
        <dsp:cNvSpPr/>
      </dsp:nvSpPr>
      <dsp:spPr>
        <a:xfrm rot="16200000">
          <a:off x="914399" y="281954"/>
          <a:ext cx="1676400" cy="1112490"/>
        </a:xfrm>
        <a:prstGeom prst="flowChartManualOperation">
          <a:avLst/>
        </a:prstGeom>
        <a:solidFill>
          <a:srgbClr val="0070C0"/>
        </a:solidFill>
        <a:ln w="12700" cap="flat" cmpd="sng" algn="ctr">
          <a:solidFill>
            <a:srgbClr val="1C75B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9049" bIns="0" numCol="1" spcCol="1270" anchor="ctr" anchorCtr="0">
          <a:noAutofit/>
        </a:bodyPr>
        <a:lstStyle/>
        <a:p>
          <a:pPr lvl="0" algn="ctr" defTabSz="622300">
            <a:lnSpc>
              <a:spcPct val="90000"/>
            </a:lnSpc>
            <a:spcBef>
              <a:spcPct val="0"/>
            </a:spcBef>
            <a:spcAft>
              <a:spcPct val="35000"/>
            </a:spcAft>
          </a:pPr>
          <a:r>
            <a:rPr lang="en-US" sz="1400" kern="1200" dirty="0">
              <a:latin typeface="Verdana" panose="020B0604030504040204" pitchFamily="34" charset="0"/>
              <a:ea typeface="Verdana" panose="020B0604030504040204" pitchFamily="34" charset="0"/>
              <a:cs typeface="Verdana" panose="020B0604030504040204" pitchFamily="34" charset="0"/>
            </a:rPr>
            <a:t>Feasibility</a:t>
          </a:r>
        </a:p>
      </dsp:txBody>
      <dsp:txXfrm rot="5400000">
        <a:off x="1196354" y="335279"/>
        <a:ext cx="1112490" cy="1005840"/>
      </dsp:txXfrm>
    </dsp:sp>
    <dsp:sp modelId="{C2A5B9B9-2B48-4451-81B7-8AE7C19EBFB4}">
      <dsp:nvSpPr>
        <dsp:cNvPr id="0" name=""/>
        <dsp:cNvSpPr/>
      </dsp:nvSpPr>
      <dsp:spPr>
        <a:xfrm rot="16200000">
          <a:off x="2110327" y="281954"/>
          <a:ext cx="1676400" cy="1112490"/>
        </a:xfrm>
        <a:prstGeom prst="flowChartManualOperation">
          <a:avLst/>
        </a:prstGeom>
        <a:solidFill>
          <a:srgbClr val="7AC14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0" rIns="89049" bIns="0" numCol="1" spcCol="1270" anchor="ctr" anchorCtr="0">
          <a:noAutofit/>
        </a:bodyPr>
        <a:lstStyle/>
        <a:p>
          <a:pPr lvl="0" algn="ctr" defTabSz="622300">
            <a:lnSpc>
              <a:spcPct val="90000"/>
            </a:lnSpc>
            <a:spcBef>
              <a:spcPct val="0"/>
            </a:spcBef>
            <a:spcAft>
              <a:spcPct val="35000"/>
            </a:spcAft>
          </a:pPr>
          <a:r>
            <a:rPr lang="en-US" sz="1400" kern="1200" dirty="0">
              <a:latin typeface="Verdana" panose="020B0604030504040204" pitchFamily="34" charset="0"/>
              <a:ea typeface="Verdana" panose="020B0604030504040204" pitchFamily="34" charset="0"/>
              <a:cs typeface="Verdana" panose="020B0604030504040204" pitchFamily="34" charset="0"/>
            </a:rPr>
            <a:t>Execution</a:t>
          </a:r>
        </a:p>
      </dsp:txBody>
      <dsp:txXfrm rot="5400000">
        <a:off x="2392282" y="335279"/>
        <a:ext cx="1112490" cy="10058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6BA9F0-7B8E-41A9-A343-9382105FE229}">
      <dsp:nvSpPr>
        <dsp:cNvPr id="0" name=""/>
        <dsp:cNvSpPr/>
      </dsp:nvSpPr>
      <dsp:spPr>
        <a:xfrm>
          <a:off x="1551009" y="22687"/>
          <a:ext cx="1088980" cy="1088980"/>
        </a:xfrm>
        <a:prstGeom prst="ellipse">
          <a:avLst/>
        </a:prstGeom>
        <a:solidFill>
          <a:srgbClr val="1C75BC">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r>
            <a:rPr lang="en-US" sz="1100" kern="1200" dirty="0">
              <a:latin typeface="Verdana" panose="020B0604030504040204" pitchFamily="34" charset="0"/>
              <a:ea typeface="Verdana" panose="020B0604030504040204" pitchFamily="34" charset="0"/>
              <a:cs typeface="Verdana" panose="020B0604030504040204" pitchFamily="34" charset="0"/>
            </a:rPr>
            <a:t>People &amp; Process</a:t>
          </a:r>
        </a:p>
      </dsp:txBody>
      <dsp:txXfrm>
        <a:off x="1696207" y="213258"/>
        <a:ext cx="798585" cy="490041"/>
      </dsp:txXfrm>
    </dsp:sp>
    <dsp:sp modelId="{76EF5BFD-12E6-4DC2-8207-EF24461C1B38}">
      <dsp:nvSpPr>
        <dsp:cNvPr id="0" name=""/>
        <dsp:cNvSpPr/>
      </dsp:nvSpPr>
      <dsp:spPr>
        <a:xfrm>
          <a:off x="1943950" y="703300"/>
          <a:ext cx="1088980" cy="1088980"/>
        </a:xfrm>
        <a:prstGeom prst="ellipse">
          <a:avLst/>
        </a:prstGeom>
        <a:solidFill>
          <a:srgbClr val="7AC142">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r>
            <a:rPr lang="en-US" sz="1100" kern="1200" dirty="0">
              <a:latin typeface="Verdana" panose="020B0604030504040204" pitchFamily="34" charset="0"/>
              <a:ea typeface="Verdana" panose="020B0604030504040204" pitchFamily="34" charset="0"/>
              <a:cs typeface="Verdana" panose="020B0604030504040204" pitchFamily="34" charset="0"/>
            </a:rPr>
            <a:t>Technical</a:t>
          </a:r>
        </a:p>
      </dsp:txBody>
      <dsp:txXfrm>
        <a:off x="2276996" y="984620"/>
        <a:ext cx="653388" cy="598939"/>
      </dsp:txXfrm>
    </dsp:sp>
    <dsp:sp modelId="{9DE8E7EE-BAD6-4FB9-A242-94B6908E67CB}">
      <dsp:nvSpPr>
        <dsp:cNvPr id="0" name=""/>
        <dsp:cNvSpPr/>
      </dsp:nvSpPr>
      <dsp:spPr>
        <a:xfrm>
          <a:off x="1158069" y="703300"/>
          <a:ext cx="1088980" cy="1088980"/>
        </a:xfrm>
        <a:prstGeom prst="ellipse">
          <a:avLst/>
        </a:prstGeom>
        <a:solidFill>
          <a:srgbClr val="F7941E">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r>
            <a:rPr lang="en-US" sz="1100" kern="1200" dirty="0">
              <a:latin typeface="Verdana" panose="020B0604030504040204" pitchFamily="34" charset="0"/>
              <a:ea typeface="Verdana" panose="020B0604030504040204" pitchFamily="34" charset="0"/>
              <a:cs typeface="Verdana" panose="020B0604030504040204" pitchFamily="34" charset="0"/>
            </a:rPr>
            <a:t>Physical</a:t>
          </a:r>
        </a:p>
      </dsp:txBody>
      <dsp:txXfrm>
        <a:off x="1260614" y="984620"/>
        <a:ext cx="653388" cy="598939"/>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7EC523-4F5C-7F43-AD31-D36C8181294A}" type="datetimeFigureOut">
              <a:rPr lang="en-US" smtClean="0"/>
              <a:t>12/25/16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04A2D1-FB87-3744-8039-B977EDF23D3A}" type="slidenum">
              <a:rPr lang="en-US" smtClean="0"/>
              <a:t>‹#›</a:t>
            </a:fld>
            <a:endParaRPr lang="en-US"/>
          </a:p>
        </p:txBody>
      </p:sp>
    </p:spTree>
    <p:extLst>
      <p:ext uri="{BB962C8B-B14F-4D97-AF65-F5344CB8AC3E}">
        <p14:creationId xmlns:p14="http://schemas.microsoft.com/office/powerpoint/2010/main" val="255474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04A2D1-FB87-3744-8039-B977EDF23D3A}" type="slidenum">
              <a:rPr lang="en-US" smtClean="0"/>
              <a:t>1</a:t>
            </a:fld>
            <a:endParaRPr lang="en-US"/>
          </a:p>
        </p:txBody>
      </p:sp>
    </p:spTree>
    <p:extLst>
      <p:ext uri="{BB962C8B-B14F-4D97-AF65-F5344CB8AC3E}">
        <p14:creationId xmlns:p14="http://schemas.microsoft.com/office/powerpoint/2010/main" val="248865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Executive</a:t>
            </a:r>
          </a:p>
          <a:p>
            <a:r>
              <a:rPr lang="en-US" b="1" dirty="0" smtClean="0"/>
              <a:t>More reliable operations </a:t>
            </a:r>
            <a:r>
              <a:rPr lang="en-US" dirty="0" smtClean="0"/>
              <a:t>Well-maintained equipment keeps running. Poorly-maintained equipment can break down. Breakdowns cause production delays and lost revenue</a:t>
            </a:r>
          </a:p>
          <a:p>
            <a:endParaRPr lang="en-US" b="1" dirty="0" smtClean="0"/>
          </a:p>
          <a:p>
            <a:r>
              <a:rPr lang="en-US" b="1" dirty="0" smtClean="0"/>
              <a:t>Increased efficiency and profitability </a:t>
            </a:r>
            <a:r>
              <a:rPr lang="en-US" dirty="0" smtClean="0"/>
              <a:t>Better-running equipment also means people are more productive. Workers don't sit around waiting for machinery to get repaired.</a:t>
            </a:r>
            <a:endParaRPr lang="en-US" i="1" dirty="0" smtClean="0"/>
          </a:p>
          <a:p>
            <a:endParaRPr lang="en-US" i="1"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smtClean="0"/>
              <a:t>Reduced and reliable maintenance costs </a:t>
            </a:r>
            <a:r>
              <a:rPr lang="en-US" dirty="0" smtClean="0"/>
              <a:t>Preventive maintenance is cheaper to do than trying to fix something after it's broken. Moreover, preventive maintenance costs are predictable; they stay on budget. Repair costs are always wild cards: maybe you'll be lucky, maybe you won't.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smtClean="0"/>
              <a:t>Reduced liability risk</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Better maintenance means greater safety for everyone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smtClean="0"/>
              <a:t>Manage by knowledge: reduce surprises The</a:t>
            </a:r>
            <a:r>
              <a:rPr lang="en-US" dirty="0" smtClean="0"/>
              <a:t> bottom line is that MainBoss offers greater knowledge to you and your people. Greater knowledge means better information for making decisions. Those directly involved with maintenance can do their jobs better. Everybody else can do their jobs better too, because everything works the way it's supposed to. You can allocate personnel and resources with confidence, because you'll have fewer nasty surprises.</a:t>
            </a:r>
          </a:p>
          <a:p>
            <a:endParaRPr lang="en-US" dirty="0" smtClean="0"/>
          </a:p>
          <a:p>
            <a:r>
              <a:rPr lang="en-US" b="1" dirty="0" smtClean="0"/>
              <a:t>General Managers</a:t>
            </a:r>
          </a:p>
          <a:p>
            <a:r>
              <a:rPr lang="en-US" b="1" dirty="0" smtClean="0"/>
              <a:t>Increased equipment uptime </a:t>
            </a:r>
            <a:r>
              <a:rPr lang="en-US" dirty="0" smtClean="0"/>
              <a:t>Well-maintained equipment keeps running. Poorly-maintained equipment can break down. In a manufacturing context, breakdowns cause production delays and lost revenue; in a facility, they interfere with smooth operations and annoy everybody who's affected. MainBoss makes it easier to maintain equipment proactively, finding potential problems before they turn into real headaches.</a:t>
            </a:r>
            <a:r>
              <a:rPr lang="en-US" i="1" dirty="0" smtClean="0"/>
              <a:t>Wouldn't it be nice if you never had to worry about missing a production deadline or irritating a client because of equipment breakdown?</a:t>
            </a:r>
            <a:endParaRPr lang="en-US" dirty="0" smtClean="0"/>
          </a:p>
          <a:p>
            <a:r>
              <a:rPr lang="en-US" b="1" dirty="0" smtClean="0"/>
              <a:t>Reduced and reliable maintenance costs</a:t>
            </a:r>
            <a:r>
              <a:rPr lang="en-US" dirty="0" smtClean="0"/>
              <a:t>Preventive maintenance is cheaper to do than trying to fix something after it's broken. Moreover, preventive maintenance costs are predictable; they stay on budget. Repair costs are always wild cards; it's better not to trust to luck. Wouldn't</a:t>
            </a:r>
            <a:r>
              <a:rPr lang="en-US" i="1" dirty="0" smtClean="0"/>
              <a:t> it be nice if you knew what maintenance would cost...and it was less than you're paying now?</a:t>
            </a:r>
            <a:endParaRPr lang="en-US" dirty="0" smtClean="0"/>
          </a:p>
          <a:p>
            <a:r>
              <a:rPr lang="en-US" b="1" dirty="0" smtClean="0"/>
              <a:t>Better budgeting for capital expenses</a:t>
            </a:r>
            <a:r>
              <a:rPr lang="en-US" dirty="0" smtClean="0"/>
              <a:t>MainBoss lets you know where maintenance money is going. That can help you make decisions about capital costs. What equipment should be replaced? Which brands have proved the most reliable? Which cost the most to maintain? Are there any trends you should know about (e.g. a pattern of problems that seem to be getting worse)?</a:t>
            </a:r>
            <a:r>
              <a:rPr lang="en-US" i="1" dirty="0" smtClean="0"/>
              <a:t>Wouldn't it be nice if you had the facts you needed to optimize your budget...and to justify your decisions to your superiors?</a:t>
            </a:r>
            <a:endParaRPr lang="en-US" dirty="0" smtClean="0"/>
          </a:p>
          <a:p>
            <a:endParaRPr lang="en-US" dirty="0"/>
          </a:p>
        </p:txBody>
      </p:sp>
      <p:sp>
        <p:nvSpPr>
          <p:cNvPr id="4" name="Slide Number Placeholder 3"/>
          <p:cNvSpPr>
            <a:spLocks noGrp="1"/>
          </p:cNvSpPr>
          <p:nvPr>
            <p:ph type="sldNum" sz="quarter" idx="10"/>
          </p:nvPr>
        </p:nvSpPr>
        <p:spPr/>
        <p:txBody>
          <a:bodyPr/>
          <a:lstStyle/>
          <a:p>
            <a:fld id="{0F0BF42A-661E-4912-BEAF-A09EC55BBA74}" type="slidenum">
              <a:rPr lang="en-US" smtClean="0"/>
              <a:t>3</a:t>
            </a:fld>
            <a:endParaRPr lang="en-US" dirty="0"/>
          </a:p>
        </p:txBody>
      </p:sp>
    </p:spTree>
    <p:extLst>
      <p:ext uri="{BB962C8B-B14F-4D97-AF65-F5344CB8AC3E}">
        <p14:creationId xmlns:p14="http://schemas.microsoft.com/office/powerpoint/2010/main" val="936716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0BF42A-661E-4912-BEAF-A09EC55BBA74}" type="slidenum">
              <a:rPr lang="en-US" smtClean="0"/>
              <a:t>5</a:t>
            </a:fld>
            <a:endParaRPr lang="en-US" dirty="0"/>
          </a:p>
        </p:txBody>
      </p:sp>
    </p:spTree>
    <p:extLst>
      <p:ext uri="{BB962C8B-B14F-4D97-AF65-F5344CB8AC3E}">
        <p14:creationId xmlns:p14="http://schemas.microsoft.com/office/powerpoint/2010/main" val="10324040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0BF42A-661E-4912-BEAF-A09EC55BBA74}" type="slidenum">
              <a:rPr lang="en-US" smtClean="0"/>
              <a:t>8</a:t>
            </a:fld>
            <a:endParaRPr lang="en-US" dirty="0"/>
          </a:p>
        </p:txBody>
      </p:sp>
    </p:spTree>
    <p:extLst>
      <p:ext uri="{BB962C8B-B14F-4D97-AF65-F5344CB8AC3E}">
        <p14:creationId xmlns:p14="http://schemas.microsoft.com/office/powerpoint/2010/main" val="2102177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5CE6AB-F6B9-5446-812F-BD36D1916FB1}" type="datetimeFigureOut">
              <a:rPr lang="en-US" smtClean="0"/>
              <a:t>12/25/16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ABFF7-94CE-9A42-9069-C7C8DB5F02AA}" type="slidenum">
              <a:rPr lang="en-US" smtClean="0"/>
              <a:t>‹#›</a:t>
            </a:fld>
            <a:endParaRPr lang="en-US"/>
          </a:p>
        </p:txBody>
      </p:sp>
    </p:spTree>
    <p:extLst>
      <p:ext uri="{BB962C8B-B14F-4D97-AF65-F5344CB8AC3E}">
        <p14:creationId xmlns:p14="http://schemas.microsoft.com/office/powerpoint/2010/main" val="294730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5CE6AB-F6B9-5446-812F-BD36D1916FB1}" type="datetimeFigureOut">
              <a:rPr lang="en-US" smtClean="0"/>
              <a:t>12/25/16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ABFF7-94CE-9A42-9069-C7C8DB5F02AA}" type="slidenum">
              <a:rPr lang="en-US" smtClean="0"/>
              <a:t>‹#›</a:t>
            </a:fld>
            <a:endParaRPr lang="en-US"/>
          </a:p>
        </p:txBody>
      </p:sp>
    </p:spTree>
    <p:extLst>
      <p:ext uri="{BB962C8B-B14F-4D97-AF65-F5344CB8AC3E}">
        <p14:creationId xmlns:p14="http://schemas.microsoft.com/office/powerpoint/2010/main" val="80130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5CE6AB-F6B9-5446-812F-BD36D1916FB1}" type="datetimeFigureOut">
              <a:rPr lang="en-US" smtClean="0"/>
              <a:t>12/25/16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ABFF7-94CE-9A42-9069-C7C8DB5F02AA}" type="slidenum">
              <a:rPr lang="en-US" smtClean="0"/>
              <a:t>‹#›</a:t>
            </a:fld>
            <a:endParaRPr lang="en-US"/>
          </a:p>
        </p:txBody>
      </p:sp>
    </p:spTree>
    <p:extLst>
      <p:ext uri="{BB962C8B-B14F-4D97-AF65-F5344CB8AC3E}">
        <p14:creationId xmlns:p14="http://schemas.microsoft.com/office/powerpoint/2010/main" val="288747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5CE6AB-F6B9-5446-812F-BD36D1916FB1}" type="datetimeFigureOut">
              <a:rPr lang="en-US" smtClean="0"/>
              <a:t>12/25/16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ABFF7-94CE-9A42-9069-C7C8DB5F02AA}" type="slidenum">
              <a:rPr lang="en-US" smtClean="0"/>
              <a:t>‹#›</a:t>
            </a:fld>
            <a:endParaRPr lang="en-US"/>
          </a:p>
        </p:txBody>
      </p:sp>
    </p:spTree>
    <p:extLst>
      <p:ext uri="{BB962C8B-B14F-4D97-AF65-F5344CB8AC3E}">
        <p14:creationId xmlns:p14="http://schemas.microsoft.com/office/powerpoint/2010/main" val="1437820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5CE6AB-F6B9-5446-812F-BD36D1916FB1}" type="datetimeFigureOut">
              <a:rPr lang="en-US" smtClean="0"/>
              <a:t>12/25/16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3ABFF7-94CE-9A42-9069-C7C8DB5F02AA}" type="slidenum">
              <a:rPr lang="en-US" smtClean="0"/>
              <a:t>‹#›</a:t>
            </a:fld>
            <a:endParaRPr lang="en-US"/>
          </a:p>
        </p:txBody>
      </p:sp>
    </p:spTree>
    <p:extLst>
      <p:ext uri="{BB962C8B-B14F-4D97-AF65-F5344CB8AC3E}">
        <p14:creationId xmlns:p14="http://schemas.microsoft.com/office/powerpoint/2010/main" val="1957265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5CE6AB-F6B9-5446-812F-BD36D1916FB1}" type="datetimeFigureOut">
              <a:rPr lang="en-US" smtClean="0"/>
              <a:t>12/25/16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3ABFF7-94CE-9A42-9069-C7C8DB5F02AA}" type="slidenum">
              <a:rPr lang="en-US" smtClean="0"/>
              <a:t>‹#›</a:t>
            </a:fld>
            <a:endParaRPr lang="en-US"/>
          </a:p>
        </p:txBody>
      </p:sp>
    </p:spTree>
    <p:extLst>
      <p:ext uri="{BB962C8B-B14F-4D97-AF65-F5344CB8AC3E}">
        <p14:creationId xmlns:p14="http://schemas.microsoft.com/office/powerpoint/2010/main" val="598451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5CE6AB-F6B9-5446-812F-BD36D1916FB1}" type="datetimeFigureOut">
              <a:rPr lang="en-US" smtClean="0"/>
              <a:t>12/25/16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3ABFF7-94CE-9A42-9069-C7C8DB5F02AA}" type="slidenum">
              <a:rPr lang="en-US" smtClean="0"/>
              <a:t>‹#›</a:t>
            </a:fld>
            <a:endParaRPr lang="en-US"/>
          </a:p>
        </p:txBody>
      </p:sp>
    </p:spTree>
    <p:extLst>
      <p:ext uri="{BB962C8B-B14F-4D97-AF65-F5344CB8AC3E}">
        <p14:creationId xmlns:p14="http://schemas.microsoft.com/office/powerpoint/2010/main" val="1501651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5CE6AB-F6B9-5446-812F-BD36D1916FB1}" type="datetimeFigureOut">
              <a:rPr lang="en-US" smtClean="0"/>
              <a:t>12/25/16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3ABFF7-94CE-9A42-9069-C7C8DB5F02AA}" type="slidenum">
              <a:rPr lang="en-US" smtClean="0"/>
              <a:t>‹#›</a:t>
            </a:fld>
            <a:endParaRPr lang="en-US"/>
          </a:p>
        </p:txBody>
      </p:sp>
    </p:spTree>
    <p:extLst>
      <p:ext uri="{BB962C8B-B14F-4D97-AF65-F5344CB8AC3E}">
        <p14:creationId xmlns:p14="http://schemas.microsoft.com/office/powerpoint/2010/main" val="1030134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5CE6AB-F6B9-5446-812F-BD36D1916FB1}" type="datetimeFigureOut">
              <a:rPr lang="en-US" smtClean="0"/>
              <a:t>12/25/16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3ABFF7-94CE-9A42-9069-C7C8DB5F02AA}" type="slidenum">
              <a:rPr lang="en-US" smtClean="0"/>
              <a:t>‹#›</a:t>
            </a:fld>
            <a:endParaRPr lang="en-US"/>
          </a:p>
        </p:txBody>
      </p:sp>
    </p:spTree>
    <p:extLst>
      <p:ext uri="{BB962C8B-B14F-4D97-AF65-F5344CB8AC3E}">
        <p14:creationId xmlns:p14="http://schemas.microsoft.com/office/powerpoint/2010/main" val="453228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5CE6AB-F6B9-5446-812F-BD36D1916FB1}" type="datetimeFigureOut">
              <a:rPr lang="en-US" smtClean="0"/>
              <a:t>12/25/16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3ABFF7-94CE-9A42-9069-C7C8DB5F02AA}" type="slidenum">
              <a:rPr lang="en-US" smtClean="0"/>
              <a:t>‹#›</a:t>
            </a:fld>
            <a:endParaRPr lang="en-US"/>
          </a:p>
        </p:txBody>
      </p:sp>
    </p:spTree>
    <p:extLst>
      <p:ext uri="{BB962C8B-B14F-4D97-AF65-F5344CB8AC3E}">
        <p14:creationId xmlns:p14="http://schemas.microsoft.com/office/powerpoint/2010/main" val="279458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5CE6AB-F6B9-5446-812F-BD36D1916FB1}" type="datetimeFigureOut">
              <a:rPr lang="en-US" smtClean="0"/>
              <a:t>12/25/16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3ABFF7-94CE-9A42-9069-C7C8DB5F02AA}" type="slidenum">
              <a:rPr lang="en-US" smtClean="0"/>
              <a:t>‹#›</a:t>
            </a:fld>
            <a:endParaRPr lang="en-US"/>
          </a:p>
        </p:txBody>
      </p:sp>
    </p:spTree>
    <p:extLst>
      <p:ext uri="{BB962C8B-B14F-4D97-AF65-F5344CB8AC3E}">
        <p14:creationId xmlns:p14="http://schemas.microsoft.com/office/powerpoint/2010/main" val="3053826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5CE6AB-F6B9-5446-812F-BD36D1916FB1}" type="datetimeFigureOut">
              <a:rPr lang="en-US" smtClean="0"/>
              <a:t>12/25/16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ABFF7-94CE-9A42-9069-C7C8DB5F02AA}" type="slidenum">
              <a:rPr lang="en-US" smtClean="0"/>
              <a:t>‹#›</a:t>
            </a:fld>
            <a:endParaRPr lang="en-US"/>
          </a:p>
        </p:txBody>
      </p:sp>
    </p:spTree>
    <p:extLst>
      <p:ext uri="{BB962C8B-B14F-4D97-AF65-F5344CB8AC3E}">
        <p14:creationId xmlns:p14="http://schemas.microsoft.com/office/powerpoint/2010/main" val="1468897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1" Type="http://schemas.openxmlformats.org/officeDocument/2006/relationships/diagramColors" Target="../diagrams/colors2.xml"/><Relationship Id="rId12"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diagramData" Target="../diagrams/data2.xml"/><Relationship Id="rId9" Type="http://schemas.openxmlformats.org/officeDocument/2006/relationships/diagramLayout" Target="../diagrams/layout2.xml"/><Relationship Id="rId10"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info@workhorsegloba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What is Workhorse EAM</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Workhorse enterprise asset management is a boutique firm specializing in maintenance and reliability, supply chain, business intelligence and program management for asset intensive industries. </a:t>
            </a:r>
          </a:p>
          <a:p>
            <a:r>
              <a:rPr lang="en-US" dirty="0" smtClean="0"/>
              <a:t>We represent the finest people, process and technology tools to achieve greater results. </a:t>
            </a:r>
            <a:endParaRPr lang="en-US" dirty="0"/>
          </a:p>
        </p:txBody>
      </p:sp>
    </p:spTree>
    <p:extLst>
      <p:ext uri="{BB962C8B-B14F-4D97-AF65-F5344CB8AC3E}">
        <p14:creationId xmlns:p14="http://schemas.microsoft.com/office/powerpoint/2010/main" val="1989774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3000" dirty="0"/>
              <a:t>Why – business drivers</a:t>
            </a:r>
          </a:p>
        </p:txBody>
      </p:sp>
      <p:sp>
        <p:nvSpPr>
          <p:cNvPr id="2" name="Content Placeholder 1"/>
          <p:cNvSpPr>
            <a:spLocks noGrp="1"/>
          </p:cNvSpPr>
          <p:nvPr>
            <p:ph idx="1"/>
          </p:nvPr>
        </p:nvSpPr>
        <p:spPr>
          <a:xfrm>
            <a:off x="1981200" y="1066800"/>
            <a:ext cx="8229600" cy="4876800"/>
          </a:xfrm>
        </p:spPr>
        <p:txBody>
          <a:bodyPr/>
          <a:lstStyle/>
          <a:p>
            <a:pPr lvl="0">
              <a:lnSpc>
                <a:spcPct val="150000"/>
              </a:lnSpc>
            </a:pPr>
            <a:r>
              <a:rPr lang="en-US" sz="2400" dirty="0"/>
              <a:t>Improved planned &amp; scheduled maintenance</a:t>
            </a:r>
          </a:p>
          <a:p>
            <a:pPr lvl="0">
              <a:lnSpc>
                <a:spcPct val="150000"/>
              </a:lnSpc>
            </a:pPr>
            <a:r>
              <a:rPr lang="en-US" sz="2400" dirty="0"/>
              <a:t>Uptime improvements</a:t>
            </a:r>
          </a:p>
          <a:p>
            <a:pPr lvl="0">
              <a:lnSpc>
                <a:spcPct val="150000"/>
              </a:lnSpc>
            </a:pPr>
            <a:r>
              <a:rPr lang="en-US" sz="2400" dirty="0"/>
              <a:t>Longevity and safety of equipment</a:t>
            </a:r>
          </a:p>
          <a:p>
            <a:pPr lvl="0">
              <a:lnSpc>
                <a:spcPct val="150000"/>
              </a:lnSpc>
            </a:pPr>
            <a:r>
              <a:rPr lang="en-US" sz="2400" dirty="0"/>
              <a:t>Optimized asset performance</a:t>
            </a:r>
          </a:p>
          <a:p>
            <a:pPr lvl="0">
              <a:lnSpc>
                <a:spcPct val="150000"/>
              </a:lnSpc>
            </a:pPr>
            <a:r>
              <a:rPr lang="en-US" sz="2400" dirty="0"/>
              <a:t>Administrative savings</a:t>
            </a:r>
          </a:p>
          <a:p>
            <a:pPr lvl="0">
              <a:lnSpc>
                <a:spcPct val="150000"/>
              </a:lnSpc>
            </a:pPr>
            <a:r>
              <a:rPr lang="en-US" sz="2400" dirty="0"/>
              <a:t>Improved inventory levels</a:t>
            </a:r>
          </a:p>
          <a:p>
            <a:pPr lvl="0">
              <a:lnSpc>
                <a:spcPct val="150000"/>
              </a:lnSpc>
            </a:pPr>
            <a:r>
              <a:rPr lang="en-US" sz="2400" dirty="0"/>
              <a:t>Skills portability, increased employee morale</a:t>
            </a:r>
          </a:p>
          <a:p>
            <a:pPr marL="0" indent="0">
              <a:buNone/>
            </a:pPr>
            <a:endParaRPr lang="en-US" dirty="0"/>
          </a:p>
        </p:txBody>
      </p:sp>
    </p:spTree>
    <p:extLst>
      <p:ext uri="{BB962C8B-B14F-4D97-AF65-F5344CB8AC3E}">
        <p14:creationId xmlns:p14="http://schemas.microsoft.com/office/powerpoint/2010/main" val="12714892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3000" dirty="0"/>
              <a:t>Why – employee drivers</a:t>
            </a:r>
          </a:p>
        </p:txBody>
      </p:sp>
      <p:sp>
        <p:nvSpPr>
          <p:cNvPr id="3" name="Content Placeholder 2"/>
          <p:cNvSpPr>
            <a:spLocks noGrp="1"/>
          </p:cNvSpPr>
          <p:nvPr>
            <p:ph idx="1"/>
          </p:nvPr>
        </p:nvSpPr>
        <p:spPr>
          <a:xfrm>
            <a:off x="1981200" y="1066800"/>
            <a:ext cx="8229600" cy="4876800"/>
          </a:xfrm>
        </p:spPr>
        <p:txBody>
          <a:bodyPr/>
          <a:lstStyle/>
          <a:p>
            <a:pPr>
              <a:buFont typeface="Wingdings" panose="05000000000000000000" pitchFamily="2" charset="2"/>
              <a:buChar char="Ø"/>
            </a:pPr>
            <a:r>
              <a:rPr lang="en-US" sz="2000" b="1" dirty="0"/>
              <a:t>Executive &amp; Operations Managers</a:t>
            </a:r>
          </a:p>
          <a:p>
            <a:pPr lvl="1"/>
            <a:r>
              <a:rPr lang="en-US" sz="1600" dirty="0"/>
              <a:t>More reliable operations.</a:t>
            </a:r>
          </a:p>
          <a:p>
            <a:pPr lvl="1"/>
            <a:r>
              <a:rPr lang="en-US" sz="1600" dirty="0"/>
              <a:t>Increased efficiency and profitability.</a:t>
            </a:r>
          </a:p>
          <a:p>
            <a:pPr lvl="1"/>
            <a:r>
              <a:rPr lang="en-US" sz="1600" dirty="0"/>
              <a:t>Reduced and reliable maintenance costs.</a:t>
            </a:r>
          </a:p>
          <a:p>
            <a:pPr lvl="1"/>
            <a:r>
              <a:rPr lang="en-US" sz="1600" dirty="0"/>
              <a:t>Reduced liability/risk.</a:t>
            </a:r>
          </a:p>
          <a:p>
            <a:pPr lvl="1"/>
            <a:r>
              <a:rPr lang="en-US" sz="1600" dirty="0"/>
              <a:t>Manage by knowledge (reduce surprises).</a:t>
            </a:r>
          </a:p>
          <a:p>
            <a:pPr lvl="1">
              <a:spcAft>
                <a:spcPts val="600"/>
              </a:spcAft>
            </a:pPr>
            <a:r>
              <a:rPr lang="en-US" sz="1600" dirty="0"/>
              <a:t>Better Budgeting.</a:t>
            </a:r>
          </a:p>
          <a:p>
            <a:pPr>
              <a:buFont typeface="Wingdings" panose="05000000000000000000" pitchFamily="2" charset="2"/>
              <a:buChar char="Ø"/>
            </a:pPr>
            <a:r>
              <a:rPr lang="en-US" sz="2000" b="1" dirty="0"/>
              <a:t>Maintenance Managers</a:t>
            </a:r>
          </a:p>
          <a:p>
            <a:pPr lvl="1"/>
            <a:r>
              <a:rPr lang="en-US" sz="1600" dirty="0"/>
              <a:t>Better information.</a:t>
            </a:r>
          </a:p>
          <a:p>
            <a:pPr lvl="2">
              <a:buFont typeface="Wingdings" panose="05000000000000000000" pitchFamily="2" charset="2"/>
              <a:buChar char="Ø"/>
            </a:pPr>
            <a:r>
              <a:rPr lang="en-US" sz="1600" dirty="0"/>
              <a:t>Better organization, decisions and justifications.</a:t>
            </a:r>
          </a:p>
          <a:p>
            <a:pPr lvl="1">
              <a:spcAft>
                <a:spcPts val="600"/>
              </a:spcAft>
            </a:pPr>
            <a:r>
              <a:rPr lang="en-US" sz="1600" dirty="0"/>
              <a:t>Identify where to spend money most effectively.</a:t>
            </a:r>
          </a:p>
          <a:p>
            <a:pPr>
              <a:buFont typeface="Wingdings" panose="05000000000000000000" pitchFamily="2" charset="2"/>
              <a:buChar char="Ø"/>
            </a:pPr>
            <a:r>
              <a:rPr lang="en-US" sz="2000" b="1" dirty="0"/>
              <a:t>Maintenance Workers</a:t>
            </a:r>
          </a:p>
          <a:p>
            <a:pPr lvl="1"/>
            <a:r>
              <a:rPr lang="en-US" sz="1600" dirty="0"/>
              <a:t>Easier to prevent messes before they happen.</a:t>
            </a:r>
          </a:p>
          <a:p>
            <a:pPr lvl="1"/>
            <a:r>
              <a:rPr lang="en-US" sz="1600" dirty="0"/>
              <a:t>Get information, not the runaround</a:t>
            </a:r>
          </a:p>
          <a:p>
            <a:pPr lvl="1"/>
            <a:r>
              <a:rPr lang="en-US" sz="1600" dirty="0"/>
              <a:t>Spend time working on the right things.</a:t>
            </a:r>
          </a:p>
          <a:p>
            <a:pPr marL="0" indent="0">
              <a:buNone/>
            </a:pPr>
            <a:endParaRPr lang="en-US" dirty="0"/>
          </a:p>
        </p:txBody>
      </p:sp>
    </p:spTree>
    <p:extLst>
      <p:ext uri="{BB962C8B-B14F-4D97-AF65-F5344CB8AC3E}">
        <p14:creationId xmlns:p14="http://schemas.microsoft.com/office/powerpoint/2010/main" val="3101206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3000" dirty="0"/>
              <a:t>How – project approach</a:t>
            </a:r>
          </a:p>
        </p:txBody>
      </p:sp>
      <p:sp>
        <p:nvSpPr>
          <p:cNvPr id="5" name="Rectangle 4"/>
          <p:cNvSpPr/>
          <p:nvPr/>
        </p:nvSpPr>
        <p:spPr>
          <a:xfrm>
            <a:off x="1828800" y="1143001"/>
            <a:ext cx="4572000" cy="4955203"/>
          </a:xfrm>
          <a:prstGeom prst="rect">
            <a:avLst/>
          </a:prstGeom>
        </p:spPr>
        <p:txBody>
          <a:bodyPr>
            <a:spAutoFit/>
          </a:bodyPr>
          <a:lstStyle/>
          <a:p>
            <a:pPr marL="342900" indent="-342900">
              <a:buClr>
                <a:srgbClr val="7AC142"/>
              </a:buClr>
              <a:buFont typeface="Wingdings" panose="05000000000000000000" pitchFamily="2" charset="2"/>
              <a:buChar char="Ø"/>
            </a:pPr>
            <a:r>
              <a:rPr lang="en-US" sz="2200" b="1" dirty="0">
                <a:latin typeface="Verdana" panose="020B0604030504040204" pitchFamily="34" charset="0"/>
                <a:ea typeface="Verdana" panose="020B0604030504040204" pitchFamily="34" charset="0"/>
                <a:cs typeface="Verdana" panose="020B0604030504040204" pitchFamily="34" charset="0"/>
              </a:rPr>
              <a:t>Three Pillars </a:t>
            </a:r>
          </a:p>
          <a:p>
            <a:pPr marL="800100" lvl="1" indent="-342900">
              <a:buClr>
                <a:srgbClr val="7AC142"/>
              </a:buClr>
              <a:buFont typeface="Arial" panose="020B0604020202020204" pitchFamily="34" charset="0"/>
              <a:buChar char="•"/>
            </a:pPr>
            <a:r>
              <a:rPr lang="en-US" sz="2000" dirty="0">
                <a:latin typeface="Verdana" panose="020B0604030504040204" pitchFamily="34" charset="0"/>
                <a:ea typeface="Verdana" panose="020B0604030504040204" pitchFamily="34" charset="0"/>
                <a:cs typeface="Verdana" panose="020B0604030504040204" pitchFamily="34" charset="0"/>
              </a:rPr>
              <a:t>Maintenance &amp; Reliability </a:t>
            </a:r>
          </a:p>
          <a:p>
            <a:pPr marL="800100" lvl="1" indent="-342900">
              <a:buClr>
                <a:srgbClr val="7AC142"/>
              </a:buClr>
              <a:buFont typeface="Arial" panose="020B0604020202020204" pitchFamily="34" charset="0"/>
              <a:buChar char="•"/>
            </a:pPr>
            <a:r>
              <a:rPr lang="en-US" sz="2000" dirty="0">
                <a:latin typeface="Verdana" panose="020B0604030504040204" pitchFamily="34" charset="0"/>
                <a:ea typeface="Verdana" panose="020B0604030504040204" pitchFamily="34" charset="0"/>
                <a:cs typeface="Verdana" panose="020B0604030504040204" pitchFamily="34" charset="0"/>
              </a:rPr>
              <a:t>Inventory &amp; Stores</a:t>
            </a:r>
          </a:p>
          <a:p>
            <a:pPr marL="800100" lvl="1" indent="-342900">
              <a:buClr>
                <a:srgbClr val="7AC142"/>
              </a:buClr>
              <a:buFont typeface="Arial" panose="020B0604020202020204" pitchFamily="34" charset="0"/>
              <a:buChar char="•"/>
            </a:pPr>
            <a:r>
              <a:rPr lang="en-US" sz="2000" dirty="0">
                <a:latin typeface="Verdana" panose="020B0604030504040204" pitchFamily="34" charset="0"/>
                <a:ea typeface="Verdana" panose="020B0604030504040204" pitchFamily="34" charset="0"/>
                <a:cs typeface="Verdana" panose="020B0604030504040204" pitchFamily="34" charset="0"/>
              </a:rPr>
              <a:t>Procurement &amp; Payables</a:t>
            </a:r>
          </a:p>
          <a:p>
            <a:pPr>
              <a:buClr>
                <a:srgbClr val="7AC142"/>
              </a:buClr>
            </a:pPr>
            <a:r>
              <a:rPr lang="en-US" sz="2000" b="1" dirty="0">
                <a:latin typeface="Verdana" panose="020B0604030504040204" pitchFamily="34" charset="0"/>
                <a:ea typeface="Verdana" panose="020B0604030504040204" pitchFamily="34" charset="0"/>
                <a:cs typeface="Verdana" panose="020B0604030504040204" pitchFamily="34" charset="0"/>
              </a:rPr>
              <a:t/>
            </a:r>
            <a:br>
              <a:rPr lang="en-US" sz="2000" b="1" dirty="0">
                <a:latin typeface="Verdana" panose="020B0604030504040204" pitchFamily="34" charset="0"/>
                <a:ea typeface="Verdana" panose="020B0604030504040204" pitchFamily="34" charset="0"/>
                <a:cs typeface="Verdana" panose="020B0604030504040204" pitchFamily="34" charset="0"/>
              </a:rPr>
            </a:br>
            <a:endParaRPr lang="en-US" sz="1000" b="1" dirty="0">
              <a:latin typeface="Verdana" panose="020B0604030504040204" pitchFamily="34" charset="0"/>
              <a:ea typeface="Verdana" panose="020B0604030504040204" pitchFamily="34" charset="0"/>
              <a:cs typeface="Verdana" panose="020B0604030504040204" pitchFamily="34" charset="0"/>
            </a:endParaRPr>
          </a:p>
          <a:p>
            <a:pPr marL="342900" indent="-342900">
              <a:buClr>
                <a:srgbClr val="7AC142"/>
              </a:buClr>
              <a:buFont typeface="Wingdings" panose="05000000000000000000" pitchFamily="2" charset="2"/>
              <a:buChar char="Ø"/>
            </a:pPr>
            <a:r>
              <a:rPr lang="en-US" sz="2200" b="1" dirty="0">
                <a:latin typeface="Verdana" panose="020B0604030504040204" pitchFamily="34" charset="0"/>
                <a:ea typeface="Verdana" panose="020B0604030504040204" pitchFamily="34" charset="0"/>
                <a:cs typeface="Verdana" panose="020B0604030504040204" pitchFamily="34" charset="0"/>
              </a:rPr>
              <a:t>Three Phases</a:t>
            </a:r>
          </a:p>
          <a:p>
            <a:pPr marL="800100" lvl="1" indent="-342900">
              <a:buClr>
                <a:srgbClr val="7AC142"/>
              </a:buClr>
              <a:buFont typeface="Arial" panose="020B0604020202020204" pitchFamily="34" charset="0"/>
              <a:buChar char="•"/>
            </a:pPr>
            <a:r>
              <a:rPr lang="en-US" sz="2000" dirty="0">
                <a:latin typeface="Verdana" panose="020B0604030504040204" pitchFamily="34" charset="0"/>
                <a:ea typeface="Verdana" panose="020B0604030504040204" pitchFamily="34" charset="0"/>
                <a:cs typeface="Verdana" panose="020B0604030504040204" pitchFamily="34" charset="0"/>
              </a:rPr>
              <a:t>Pre-Feasibility </a:t>
            </a:r>
          </a:p>
          <a:p>
            <a:pPr marL="800100" lvl="1" indent="-342900">
              <a:buClr>
                <a:srgbClr val="7AC142"/>
              </a:buClr>
              <a:buFont typeface="Arial" panose="020B0604020202020204" pitchFamily="34" charset="0"/>
              <a:buChar char="•"/>
            </a:pPr>
            <a:r>
              <a:rPr lang="en-US" sz="2000" dirty="0">
                <a:latin typeface="Verdana" panose="020B0604030504040204" pitchFamily="34" charset="0"/>
                <a:ea typeface="Verdana" panose="020B0604030504040204" pitchFamily="34" charset="0"/>
                <a:cs typeface="Verdana" panose="020B0604030504040204" pitchFamily="34" charset="0"/>
              </a:rPr>
              <a:t>Feasibility </a:t>
            </a:r>
          </a:p>
          <a:p>
            <a:pPr marL="800100" lvl="1" indent="-342900">
              <a:buClr>
                <a:srgbClr val="7AC142"/>
              </a:buClr>
              <a:buFont typeface="Arial" panose="020B0604020202020204" pitchFamily="34" charset="0"/>
              <a:buChar char="•"/>
            </a:pPr>
            <a:r>
              <a:rPr lang="en-US" sz="2000" dirty="0">
                <a:latin typeface="Verdana" panose="020B0604030504040204" pitchFamily="34" charset="0"/>
                <a:ea typeface="Verdana" panose="020B0604030504040204" pitchFamily="34" charset="0"/>
                <a:cs typeface="Verdana" panose="020B0604030504040204" pitchFamily="34" charset="0"/>
              </a:rPr>
              <a:t>Execution </a:t>
            </a:r>
            <a:endParaRPr lang="en-US" sz="2000" b="1" dirty="0">
              <a:latin typeface="Verdana" panose="020B0604030504040204" pitchFamily="34" charset="0"/>
              <a:ea typeface="Verdana" panose="020B0604030504040204" pitchFamily="34" charset="0"/>
              <a:cs typeface="Verdana" panose="020B0604030504040204" pitchFamily="34" charset="0"/>
            </a:endParaRPr>
          </a:p>
          <a:p>
            <a:pPr>
              <a:buClr>
                <a:srgbClr val="7AC142"/>
              </a:buClr>
            </a:pPr>
            <a:r>
              <a:rPr lang="en-US" sz="2000" b="1" dirty="0">
                <a:latin typeface="Verdana" panose="020B0604030504040204" pitchFamily="34" charset="0"/>
                <a:ea typeface="Verdana" panose="020B0604030504040204" pitchFamily="34" charset="0"/>
                <a:cs typeface="Verdana" panose="020B0604030504040204" pitchFamily="34" charset="0"/>
              </a:rPr>
              <a:t/>
            </a:r>
            <a:br>
              <a:rPr lang="en-US" sz="2000" b="1" dirty="0">
                <a:latin typeface="Verdana" panose="020B0604030504040204" pitchFamily="34" charset="0"/>
                <a:ea typeface="Verdana" panose="020B0604030504040204" pitchFamily="34" charset="0"/>
                <a:cs typeface="Verdana" panose="020B0604030504040204" pitchFamily="34" charset="0"/>
              </a:rPr>
            </a:br>
            <a:endParaRPr lang="en-US" sz="1000" b="1" dirty="0">
              <a:latin typeface="Verdana" panose="020B0604030504040204" pitchFamily="34" charset="0"/>
              <a:ea typeface="Verdana" panose="020B0604030504040204" pitchFamily="34" charset="0"/>
              <a:cs typeface="Verdana" panose="020B0604030504040204" pitchFamily="34" charset="0"/>
            </a:endParaRPr>
          </a:p>
          <a:p>
            <a:pPr marL="342900" indent="-342900">
              <a:buClr>
                <a:srgbClr val="7AC142"/>
              </a:buClr>
              <a:buFont typeface="Wingdings" panose="05000000000000000000" pitchFamily="2" charset="2"/>
              <a:buChar char="Ø"/>
            </a:pPr>
            <a:r>
              <a:rPr lang="en-US" sz="2200" b="1" dirty="0">
                <a:latin typeface="Verdana" panose="020B0604030504040204" pitchFamily="34" charset="0"/>
                <a:ea typeface="Verdana" panose="020B0604030504040204" pitchFamily="34" charset="0"/>
                <a:cs typeface="Verdana" panose="020B0604030504040204" pitchFamily="34" charset="0"/>
              </a:rPr>
              <a:t>Three Dimensions</a:t>
            </a:r>
          </a:p>
          <a:p>
            <a:pPr marL="800100" lvl="1" indent="-342900">
              <a:buClr>
                <a:srgbClr val="7AC142"/>
              </a:buClr>
              <a:buFont typeface="Arial" panose="020B0604020202020204" pitchFamily="34" charset="0"/>
              <a:buChar char="•"/>
            </a:pPr>
            <a:r>
              <a:rPr lang="en-US" sz="2000" dirty="0">
                <a:latin typeface="Verdana" panose="020B0604030504040204" pitchFamily="34" charset="0"/>
                <a:ea typeface="Verdana" panose="020B0604030504040204" pitchFamily="34" charset="0"/>
                <a:cs typeface="Verdana" panose="020B0604030504040204" pitchFamily="34" charset="0"/>
              </a:rPr>
              <a:t>People &amp; Process</a:t>
            </a:r>
          </a:p>
          <a:p>
            <a:pPr marL="800100" lvl="1" indent="-342900">
              <a:buClr>
                <a:srgbClr val="7AC142"/>
              </a:buClr>
              <a:buFont typeface="Arial" panose="020B0604020202020204" pitchFamily="34" charset="0"/>
              <a:buChar char="•"/>
            </a:pPr>
            <a:r>
              <a:rPr lang="en-US" sz="2000" dirty="0">
                <a:latin typeface="Verdana" panose="020B0604030504040204" pitchFamily="34" charset="0"/>
                <a:ea typeface="Verdana" panose="020B0604030504040204" pitchFamily="34" charset="0"/>
                <a:cs typeface="Verdana" panose="020B0604030504040204" pitchFamily="34" charset="0"/>
              </a:rPr>
              <a:t>Physical </a:t>
            </a:r>
          </a:p>
          <a:p>
            <a:pPr marL="800100" lvl="1" indent="-342900">
              <a:buClr>
                <a:srgbClr val="7AC142"/>
              </a:buClr>
              <a:buFont typeface="Arial" panose="020B0604020202020204" pitchFamily="34" charset="0"/>
              <a:buChar char="•"/>
            </a:pPr>
            <a:r>
              <a:rPr lang="en-US" sz="2000" dirty="0">
                <a:latin typeface="Verdana" panose="020B0604030504040204" pitchFamily="34" charset="0"/>
                <a:ea typeface="Verdana" panose="020B0604030504040204" pitchFamily="34" charset="0"/>
                <a:cs typeface="Verdana" panose="020B0604030504040204" pitchFamily="34" charset="0"/>
              </a:rPr>
              <a:t>Technical</a:t>
            </a:r>
          </a:p>
        </p:txBody>
      </p:sp>
      <p:pic>
        <p:nvPicPr>
          <p:cNvPr id="7" name="Picture 2" descr="http://3plusinternational.com/wp-content/uploads/3Pillars-e141138024449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1143001"/>
            <a:ext cx="3886200" cy="125100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Diagram 7"/>
          <p:cNvGraphicFramePr/>
          <p:nvPr>
            <p:extLst/>
          </p:nvPr>
        </p:nvGraphicFramePr>
        <p:xfrm>
          <a:off x="6400800" y="2743200"/>
          <a:ext cx="3505200" cy="167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Diagram 8"/>
          <p:cNvGraphicFramePr/>
          <p:nvPr>
            <p:extLst/>
          </p:nvPr>
        </p:nvGraphicFramePr>
        <p:xfrm>
          <a:off x="5867400" y="4585832"/>
          <a:ext cx="4191000" cy="181496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85431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051226" y="2667001"/>
            <a:ext cx="2362200" cy="276999"/>
          </a:xfrm>
          <a:prstGeom prst="rect">
            <a:avLst/>
          </a:prstGeom>
          <a:noFill/>
        </p:spPr>
        <p:txBody>
          <a:bodyPr wrap="square" rtlCol="0">
            <a:spAutoFit/>
          </a:bodyPr>
          <a:lstStyle/>
          <a:p>
            <a:r>
              <a:rPr lang="en-US" sz="1200" b="1" dirty="0">
                <a:solidFill>
                  <a:prstClr val="white"/>
                </a:solidFill>
                <a:latin typeface="Calibri"/>
              </a:rPr>
              <a:t>Reliability Centered Organization</a:t>
            </a:r>
          </a:p>
        </p:txBody>
      </p:sp>
      <p:sp>
        <p:nvSpPr>
          <p:cNvPr id="4" name="Title 3"/>
          <p:cNvSpPr txBox="1">
            <a:spLocks/>
          </p:cNvSpPr>
          <p:nvPr/>
        </p:nvSpPr>
        <p:spPr>
          <a:xfrm>
            <a:off x="1981200" y="228601"/>
            <a:ext cx="8305800" cy="1015663"/>
          </a:xfrm>
          <a:prstGeom prst="rect">
            <a:avLst/>
          </a:prstGeom>
        </p:spPr>
        <p:txBody>
          <a:bodyPr wrap="square">
            <a:sp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000" dirty="0">
                <a:latin typeface="Verdana" panose="020B0604030504040204" pitchFamily="34" charset="0"/>
                <a:ea typeface="Verdana" panose="020B0604030504040204" pitchFamily="34" charset="0"/>
                <a:cs typeface="Verdana" panose="020B0604030504040204" pitchFamily="34" charset="0"/>
              </a:rPr>
              <a:t>PROJECT APPROACH – MAINTENANCE AND RELIABILITY FRAMING</a:t>
            </a:r>
          </a:p>
        </p:txBody>
      </p:sp>
      <p:pic>
        <p:nvPicPr>
          <p:cNvPr id="7" name="Picture 6" descr="Untitled-2.jpg"/>
          <p:cNvPicPr>
            <a:picLocks noChangeAspect="1"/>
          </p:cNvPicPr>
          <p:nvPr/>
        </p:nvPicPr>
        <p:blipFill>
          <a:blip r:embed="rId3"/>
          <a:stretch>
            <a:fillRect/>
          </a:stretch>
        </p:blipFill>
        <p:spPr>
          <a:xfrm>
            <a:off x="1524000" y="1978962"/>
            <a:ext cx="9144000" cy="3917092"/>
          </a:xfrm>
          <a:prstGeom prst="rect">
            <a:avLst/>
          </a:prstGeom>
        </p:spPr>
      </p:pic>
      <p:grpSp>
        <p:nvGrpSpPr>
          <p:cNvPr id="8" name="Group 7"/>
          <p:cNvGrpSpPr/>
          <p:nvPr/>
        </p:nvGrpSpPr>
        <p:grpSpPr>
          <a:xfrm>
            <a:off x="1526447" y="1600201"/>
            <a:ext cx="9942003" cy="4848998"/>
            <a:chOff x="2446" y="1600201"/>
            <a:chExt cx="9942003" cy="4848998"/>
          </a:xfrm>
        </p:grpSpPr>
        <p:sp>
          <p:nvSpPr>
            <p:cNvPr id="9" name="TextBox 8"/>
            <p:cNvSpPr txBox="1"/>
            <p:nvPr/>
          </p:nvSpPr>
          <p:spPr>
            <a:xfrm rot="16200000">
              <a:off x="-1596710" y="3356615"/>
              <a:ext cx="3459922" cy="261610"/>
            </a:xfrm>
            <a:prstGeom prst="rect">
              <a:avLst/>
            </a:prstGeom>
            <a:noFill/>
          </p:spPr>
          <p:txBody>
            <a:bodyPr wrap="square" rtlCol="0">
              <a:spAutoFit/>
            </a:bodyPr>
            <a:lstStyle/>
            <a:p>
              <a:r>
                <a:rPr lang="en-US" sz="1050" dirty="0">
                  <a:solidFill>
                    <a:prstClr val="black"/>
                  </a:solidFill>
                  <a:latin typeface="Verdana" panose="020B0604030504040204" pitchFamily="34" charset="0"/>
                  <a:ea typeface="Verdana" panose="020B0604030504040204" pitchFamily="34" charset="0"/>
                  <a:cs typeface="Verdana" panose="020B0604030504040204" pitchFamily="34" charset="0"/>
                </a:rPr>
                <a:t>Increasing value (and required capabilities)</a:t>
              </a:r>
            </a:p>
          </p:txBody>
        </p:sp>
        <p:sp>
          <p:nvSpPr>
            <p:cNvPr id="10" name="TextBox 9"/>
            <p:cNvSpPr txBox="1"/>
            <p:nvPr/>
          </p:nvSpPr>
          <p:spPr>
            <a:xfrm>
              <a:off x="6057628" y="4825835"/>
              <a:ext cx="2629172" cy="2308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Improvement Plan Developed</a:t>
              </a:r>
            </a:p>
          </p:txBody>
        </p:sp>
        <p:sp>
          <p:nvSpPr>
            <p:cNvPr id="11" name="TextBox 10"/>
            <p:cNvSpPr txBox="1"/>
            <p:nvPr/>
          </p:nvSpPr>
          <p:spPr>
            <a:xfrm>
              <a:off x="6040461" y="4292268"/>
              <a:ext cx="2133600" cy="2308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P&amp;S Execution, Auditing</a:t>
              </a:r>
            </a:p>
          </p:txBody>
        </p:sp>
        <p:sp>
          <p:nvSpPr>
            <p:cNvPr id="12" name="TextBox 11"/>
            <p:cNvSpPr txBox="1"/>
            <p:nvPr/>
          </p:nvSpPr>
          <p:spPr>
            <a:xfrm>
              <a:off x="6040463" y="3733800"/>
              <a:ext cx="3138881" cy="3693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Elimination of Defects &amp; Process Improvement </a:t>
              </a:r>
            </a:p>
          </p:txBody>
        </p:sp>
        <p:sp>
          <p:nvSpPr>
            <p:cNvPr id="13" name="TextBox 12"/>
            <p:cNvSpPr txBox="1"/>
            <p:nvPr/>
          </p:nvSpPr>
          <p:spPr>
            <a:xfrm>
              <a:off x="6040461" y="3124200"/>
              <a:ext cx="2667000" cy="3693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Enterprise Asset Management Program</a:t>
              </a:r>
            </a:p>
          </p:txBody>
        </p:sp>
        <p:sp>
          <p:nvSpPr>
            <p:cNvPr id="15" name="TextBox 14"/>
            <p:cNvSpPr txBox="1"/>
            <p:nvPr/>
          </p:nvSpPr>
          <p:spPr>
            <a:xfrm>
              <a:off x="6040462" y="2680115"/>
              <a:ext cx="2853267" cy="2308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Precision Work and Fully Integrated Plan</a:t>
              </a:r>
            </a:p>
          </p:txBody>
        </p:sp>
        <p:sp>
          <p:nvSpPr>
            <p:cNvPr id="16" name="TextBox 15"/>
            <p:cNvSpPr txBox="1"/>
            <p:nvPr/>
          </p:nvSpPr>
          <p:spPr>
            <a:xfrm rot="779005">
              <a:off x="3284290" y="5251665"/>
              <a:ext cx="1828800" cy="215444"/>
            </a:xfrm>
            <a:prstGeom prst="rect">
              <a:avLst/>
            </a:prstGeom>
            <a:noFill/>
          </p:spPr>
          <p:txBody>
            <a:bodyPr wrap="square" rtlCol="0">
              <a:spAutoFit/>
            </a:bodyPr>
            <a:lstStyle/>
            <a:p>
              <a:r>
                <a:rPr lang="en-US" sz="800" b="1" dirty="0">
                  <a:solidFill>
                    <a:prstClr val="white"/>
                  </a:solidFill>
                  <a:latin typeface="Verdana" panose="020B0604030504040204" pitchFamily="34" charset="0"/>
                  <a:ea typeface="Verdana" panose="020B0604030504040204" pitchFamily="34" charset="0"/>
                  <a:cs typeface="Verdana" panose="020B0604030504040204" pitchFamily="34" charset="0"/>
                </a:rPr>
                <a:t>&lt; 70% Unscheduled Work</a:t>
              </a:r>
            </a:p>
          </p:txBody>
        </p:sp>
        <p:sp>
          <p:nvSpPr>
            <p:cNvPr id="17" name="TextBox 16"/>
            <p:cNvSpPr txBox="1"/>
            <p:nvPr/>
          </p:nvSpPr>
          <p:spPr>
            <a:xfrm rot="689825">
              <a:off x="3481811" y="4598847"/>
              <a:ext cx="1500886" cy="215444"/>
            </a:xfrm>
            <a:prstGeom prst="rect">
              <a:avLst/>
            </a:prstGeom>
            <a:noFill/>
          </p:spPr>
          <p:txBody>
            <a:bodyPr wrap="square" rtlCol="0">
              <a:spAutoFit/>
            </a:bodyPr>
            <a:lstStyle/>
            <a:p>
              <a:pPr algn="ctr"/>
              <a:r>
                <a:rPr lang="en-US" sz="800" b="1" dirty="0">
                  <a:solidFill>
                    <a:prstClr val="white"/>
                  </a:solidFill>
                  <a:latin typeface="Verdana" panose="020B0604030504040204" pitchFamily="34" charset="0"/>
                  <a:ea typeface="Verdana" panose="020B0604030504040204" pitchFamily="34" charset="0"/>
                  <a:cs typeface="Verdana" panose="020B0604030504040204" pitchFamily="34" charset="0"/>
                </a:rPr>
                <a:t>&lt; 50%</a:t>
              </a:r>
            </a:p>
          </p:txBody>
        </p:sp>
        <p:sp>
          <p:nvSpPr>
            <p:cNvPr id="18" name="TextBox 17"/>
            <p:cNvSpPr txBox="1"/>
            <p:nvPr/>
          </p:nvSpPr>
          <p:spPr>
            <a:xfrm>
              <a:off x="503342" y="2115979"/>
              <a:ext cx="2478947" cy="2308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Operational Excellence</a:t>
              </a:r>
            </a:p>
          </p:txBody>
        </p:sp>
        <p:sp>
          <p:nvSpPr>
            <p:cNvPr id="19" name="TextBox 18"/>
            <p:cNvSpPr txBox="1"/>
            <p:nvPr/>
          </p:nvSpPr>
          <p:spPr>
            <a:xfrm>
              <a:off x="479221" y="2667000"/>
              <a:ext cx="2362200" cy="2308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Reliability Centered Organization</a:t>
              </a:r>
            </a:p>
          </p:txBody>
        </p:sp>
        <p:sp>
          <p:nvSpPr>
            <p:cNvPr id="20" name="TextBox 19"/>
            <p:cNvSpPr txBox="1"/>
            <p:nvPr/>
          </p:nvSpPr>
          <p:spPr>
            <a:xfrm>
              <a:off x="472930" y="3274368"/>
              <a:ext cx="2899445" cy="2308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Reliability Program Development</a:t>
              </a:r>
            </a:p>
          </p:txBody>
        </p:sp>
        <p:sp>
          <p:nvSpPr>
            <p:cNvPr id="21" name="TextBox 20"/>
            <p:cNvSpPr txBox="1"/>
            <p:nvPr/>
          </p:nvSpPr>
          <p:spPr>
            <a:xfrm>
              <a:off x="403721" y="3778264"/>
              <a:ext cx="3163698" cy="3693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Integrated Org Dev | Skills/Training | Shutdown Mgmt. | Operator Care</a:t>
              </a:r>
            </a:p>
          </p:txBody>
        </p:sp>
        <p:sp>
          <p:nvSpPr>
            <p:cNvPr id="22" name="TextBox 21"/>
            <p:cNvSpPr txBox="1"/>
            <p:nvPr/>
          </p:nvSpPr>
          <p:spPr>
            <a:xfrm>
              <a:off x="403721" y="4294856"/>
              <a:ext cx="2754734" cy="507831"/>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Work Management (Planning Scheduling Processes) | Work ID | Backlog | WO Discipline</a:t>
              </a:r>
            </a:p>
          </p:txBody>
        </p:sp>
        <p:sp>
          <p:nvSpPr>
            <p:cNvPr id="23" name="TextBox 22"/>
            <p:cNvSpPr txBox="1"/>
            <p:nvPr/>
          </p:nvSpPr>
          <p:spPr>
            <a:xfrm>
              <a:off x="387784" y="4902369"/>
              <a:ext cx="2874278" cy="507831"/>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Road Mapping | MMS Mapped| GAP Identification | Action Teams (Lube/Oil) | Procurement and MRO Catalogs</a:t>
              </a:r>
            </a:p>
          </p:txBody>
        </p:sp>
        <p:sp>
          <p:nvSpPr>
            <p:cNvPr id="24" name="TextBox 23"/>
            <p:cNvSpPr txBox="1"/>
            <p:nvPr/>
          </p:nvSpPr>
          <p:spPr>
            <a:xfrm rot="550936">
              <a:off x="3540372" y="3946562"/>
              <a:ext cx="1500886" cy="215444"/>
            </a:xfrm>
            <a:prstGeom prst="rect">
              <a:avLst/>
            </a:prstGeom>
            <a:noFill/>
          </p:spPr>
          <p:txBody>
            <a:bodyPr wrap="square" rtlCol="0">
              <a:spAutoFit/>
            </a:bodyPr>
            <a:lstStyle/>
            <a:p>
              <a:pPr algn="ctr"/>
              <a:r>
                <a:rPr lang="en-US" sz="800" b="1" dirty="0">
                  <a:solidFill>
                    <a:prstClr val="white"/>
                  </a:solidFill>
                  <a:latin typeface="Verdana" panose="020B0604030504040204" pitchFamily="34" charset="0"/>
                  <a:ea typeface="Verdana" panose="020B0604030504040204" pitchFamily="34" charset="0"/>
                  <a:cs typeface="Verdana" panose="020B0604030504040204" pitchFamily="34" charset="0"/>
                </a:rPr>
                <a:t>&lt; 40%</a:t>
              </a:r>
            </a:p>
          </p:txBody>
        </p:sp>
        <p:sp>
          <p:nvSpPr>
            <p:cNvPr id="25" name="TextBox 24"/>
            <p:cNvSpPr txBox="1"/>
            <p:nvPr/>
          </p:nvSpPr>
          <p:spPr>
            <a:xfrm rot="361648">
              <a:off x="3603972" y="3348741"/>
              <a:ext cx="1500886" cy="338554"/>
            </a:xfrm>
            <a:prstGeom prst="rect">
              <a:avLst/>
            </a:prstGeom>
            <a:noFill/>
          </p:spPr>
          <p:txBody>
            <a:bodyPr wrap="square" rtlCol="0">
              <a:spAutoFit/>
            </a:bodyPr>
            <a:lstStyle/>
            <a:p>
              <a:pPr algn="ctr"/>
              <a:r>
                <a:rPr lang="en-US" sz="800" b="1" dirty="0">
                  <a:solidFill>
                    <a:prstClr val="white"/>
                  </a:solidFill>
                  <a:latin typeface="Verdana" panose="020B0604030504040204" pitchFamily="34" charset="0"/>
                  <a:ea typeface="Verdana" panose="020B0604030504040204" pitchFamily="34" charset="0"/>
                  <a:cs typeface="Verdana" panose="020B0604030504040204" pitchFamily="34" charset="0"/>
                </a:rPr>
                <a:t>&lt; 30%</a:t>
              </a:r>
            </a:p>
            <a:p>
              <a:pPr algn="ctr"/>
              <a:r>
                <a:rPr lang="en-US" sz="800" b="1" dirty="0">
                  <a:solidFill>
                    <a:prstClr val="white"/>
                  </a:solidFill>
                  <a:latin typeface="Verdana" panose="020B0604030504040204" pitchFamily="34" charset="0"/>
                  <a:ea typeface="Verdana" panose="020B0604030504040204" pitchFamily="34" charset="0"/>
                  <a:cs typeface="Verdana" panose="020B0604030504040204" pitchFamily="34" charset="0"/>
                </a:rPr>
                <a:t> </a:t>
              </a:r>
            </a:p>
          </p:txBody>
        </p:sp>
        <p:sp>
          <p:nvSpPr>
            <p:cNvPr id="26" name="TextBox 25"/>
            <p:cNvSpPr txBox="1"/>
            <p:nvPr/>
          </p:nvSpPr>
          <p:spPr>
            <a:xfrm rot="361648">
              <a:off x="3672818" y="2814204"/>
              <a:ext cx="1500886" cy="338554"/>
            </a:xfrm>
            <a:prstGeom prst="rect">
              <a:avLst/>
            </a:prstGeom>
            <a:noFill/>
          </p:spPr>
          <p:txBody>
            <a:bodyPr wrap="square" rtlCol="0">
              <a:spAutoFit/>
            </a:bodyPr>
            <a:lstStyle/>
            <a:p>
              <a:pPr algn="ctr"/>
              <a:r>
                <a:rPr lang="en-US" sz="800" b="1" dirty="0">
                  <a:solidFill>
                    <a:prstClr val="white"/>
                  </a:solidFill>
                  <a:latin typeface="Verdana" panose="020B0604030504040204" pitchFamily="34" charset="0"/>
                  <a:ea typeface="Verdana" panose="020B0604030504040204" pitchFamily="34" charset="0"/>
                  <a:cs typeface="Verdana" panose="020B0604030504040204" pitchFamily="34" charset="0"/>
                </a:rPr>
                <a:t>&lt; 20%</a:t>
              </a:r>
            </a:p>
            <a:p>
              <a:pPr algn="ctr"/>
              <a:r>
                <a:rPr lang="en-US" sz="800" b="1" dirty="0">
                  <a:solidFill>
                    <a:prstClr val="white"/>
                  </a:solidFill>
                  <a:latin typeface="Verdana" panose="020B0604030504040204" pitchFamily="34" charset="0"/>
                  <a:ea typeface="Verdana" panose="020B0604030504040204" pitchFamily="34" charset="0"/>
                  <a:cs typeface="Verdana" panose="020B0604030504040204" pitchFamily="34" charset="0"/>
                </a:rPr>
                <a:t> </a:t>
              </a:r>
            </a:p>
          </p:txBody>
        </p:sp>
        <p:sp>
          <p:nvSpPr>
            <p:cNvPr id="27" name="TextBox 26"/>
            <p:cNvSpPr txBox="1"/>
            <p:nvPr/>
          </p:nvSpPr>
          <p:spPr>
            <a:xfrm>
              <a:off x="6040462" y="2131368"/>
              <a:ext cx="2478947" cy="2308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Continual Improvement</a:t>
              </a:r>
            </a:p>
          </p:txBody>
        </p:sp>
        <p:sp>
          <p:nvSpPr>
            <p:cNvPr id="28" name="TextBox 27"/>
            <p:cNvSpPr txBox="1"/>
            <p:nvPr/>
          </p:nvSpPr>
          <p:spPr>
            <a:xfrm rot="361648">
              <a:off x="3760930" y="2262049"/>
              <a:ext cx="1500886" cy="338554"/>
            </a:xfrm>
            <a:prstGeom prst="rect">
              <a:avLst/>
            </a:prstGeom>
            <a:noFill/>
          </p:spPr>
          <p:txBody>
            <a:bodyPr wrap="square" rtlCol="0">
              <a:spAutoFit/>
            </a:bodyPr>
            <a:lstStyle/>
            <a:p>
              <a:pPr algn="ctr"/>
              <a:r>
                <a:rPr lang="en-US" sz="800" b="1" dirty="0">
                  <a:solidFill>
                    <a:prstClr val="white"/>
                  </a:solidFill>
                  <a:latin typeface="Verdana" panose="020B0604030504040204" pitchFamily="34" charset="0"/>
                  <a:ea typeface="Verdana" panose="020B0604030504040204" pitchFamily="34" charset="0"/>
                  <a:cs typeface="Verdana" panose="020B0604030504040204" pitchFamily="34" charset="0"/>
                </a:rPr>
                <a:t>&lt; 10%</a:t>
              </a:r>
            </a:p>
            <a:p>
              <a:pPr algn="ctr"/>
              <a:r>
                <a:rPr lang="en-US" sz="800" b="1" dirty="0">
                  <a:solidFill>
                    <a:prstClr val="white"/>
                  </a:solidFill>
                  <a:latin typeface="Verdana" panose="020B0604030504040204" pitchFamily="34" charset="0"/>
                  <a:ea typeface="Verdana" panose="020B0604030504040204" pitchFamily="34" charset="0"/>
                  <a:cs typeface="Verdana" panose="020B0604030504040204" pitchFamily="34" charset="0"/>
                </a:rPr>
                <a:t> </a:t>
              </a:r>
            </a:p>
          </p:txBody>
        </p:sp>
        <p:grpSp>
          <p:nvGrpSpPr>
            <p:cNvPr id="29" name="Group 28"/>
            <p:cNvGrpSpPr/>
            <p:nvPr/>
          </p:nvGrpSpPr>
          <p:grpSpPr>
            <a:xfrm>
              <a:off x="549002" y="1600201"/>
              <a:ext cx="9395447" cy="4848998"/>
              <a:chOff x="549002" y="1600201"/>
              <a:chExt cx="9395447" cy="4848998"/>
            </a:xfrm>
          </p:grpSpPr>
          <p:sp>
            <p:nvSpPr>
              <p:cNvPr id="30" name="TextBox 29"/>
              <p:cNvSpPr txBox="1"/>
              <p:nvPr/>
            </p:nvSpPr>
            <p:spPr>
              <a:xfrm>
                <a:off x="3792148" y="1600201"/>
                <a:ext cx="2438400" cy="276999"/>
              </a:xfrm>
              <a:prstGeom prst="rect">
                <a:avLst/>
              </a:prstGeom>
              <a:noFill/>
            </p:spPr>
            <p:txBody>
              <a:bodyPr wrap="square" rtlCol="0">
                <a:spAutoFit/>
              </a:bodyPr>
              <a:lstStyle/>
              <a:p>
                <a:r>
                  <a:rPr lang="en-US" sz="1200" b="1" dirty="0">
                    <a:solidFill>
                      <a:prstClr val="black"/>
                    </a:solidFill>
                    <a:latin typeface="Verdana" panose="020B0604030504040204" pitchFamily="34" charset="0"/>
                    <a:ea typeface="Verdana" panose="020B0604030504040204" pitchFamily="34" charset="0"/>
                    <a:cs typeface="Verdana" panose="020B0604030504040204" pitchFamily="34" charset="0"/>
                  </a:rPr>
                  <a:t>Value Proposition</a:t>
                </a:r>
              </a:p>
            </p:txBody>
          </p:sp>
          <p:sp>
            <p:nvSpPr>
              <p:cNvPr id="31" name="TextBox 30"/>
              <p:cNvSpPr txBox="1"/>
              <p:nvPr/>
            </p:nvSpPr>
            <p:spPr>
              <a:xfrm>
                <a:off x="6744049" y="1603572"/>
                <a:ext cx="3200400" cy="276999"/>
              </a:xfrm>
              <a:prstGeom prst="rect">
                <a:avLst/>
              </a:prstGeom>
              <a:noFill/>
            </p:spPr>
            <p:txBody>
              <a:bodyPr wrap="square" rtlCol="0">
                <a:spAutoFit/>
              </a:bodyPr>
              <a:lstStyle/>
              <a:p>
                <a:r>
                  <a:rPr lang="en-US" sz="1200" b="1" dirty="0">
                    <a:solidFill>
                      <a:prstClr val="black"/>
                    </a:solidFill>
                    <a:latin typeface="Verdana" panose="020B0604030504040204" pitchFamily="34" charset="0"/>
                    <a:ea typeface="Verdana" panose="020B0604030504040204" pitchFamily="34" charset="0"/>
                    <a:cs typeface="Verdana" panose="020B0604030504040204" pitchFamily="34" charset="0"/>
                  </a:rPr>
                  <a:t>Role of M&amp;R</a:t>
                </a:r>
              </a:p>
            </p:txBody>
          </p:sp>
          <p:sp>
            <p:nvSpPr>
              <p:cNvPr id="32" name="TextBox 31"/>
              <p:cNvSpPr txBox="1"/>
              <p:nvPr/>
            </p:nvSpPr>
            <p:spPr>
              <a:xfrm>
                <a:off x="549002" y="1600201"/>
                <a:ext cx="2438400" cy="276999"/>
              </a:xfrm>
              <a:prstGeom prst="rect">
                <a:avLst/>
              </a:prstGeom>
              <a:noFill/>
            </p:spPr>
            <p:txBody>
              <a:bodyPr wrap="square" rtlCol="0">
                <a:spAutoFit/>
              </a:bodyPr>
              <a:lstStyle/>
              <a:p>
                <a:r>
                  <a:rPr lang="en-US" sz="1200" b="1" dirty="0">
                    <a:solidFill>
                      <a:prstClr val="black"/>
                    </a:solidFill>
                    <a:latin typeface="Verdana" panose="020B0604030504040204" pitchFamily="34" charset="0"/>
                    <a:ea typeface="Verdana" panose="020B0604030504040204" pitchFamily="34" charset="0"/>
                    <a:cs typeface="Verdana" panose="020B0604030504040204" pitchFamily="34" charset="0"/>
                  </a:rPr>
                  <a:t>Capabilities</a:t>
                </a:r>
              </a:p>
            </p:txBody>
          </p:sp>
          <p:sp>
            <p:nvSpPr>
              <p:cNvPr id="33" name="TextBox 32"/>
              <p:cNvSpPr txBox="1"/>
              <p:nvPr/>
            </p:nvSpPr>
            <p:spPr>
              <a:xfrm>
                <a:off x="3962400" y="6172200"/>
                <a:ext cx="1981200"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*Source: 2015 SMRP</a:t>
                </a:r>
              </a:p>
            </p:txBody>
          </p:sp>
        </p:grpSp>
      </p:grpSp>
      <p:cxnSp>
        <p:nvCxnSpPr>
          <p:cNvPr id="34" name="Straight Arrow Connector 33"/>
          <p:cNvCxnSpPr/>
          <p:nvPr/>
        </p:nvCxnSpPr>
        <p:spPr>
          <a:xfrm flipV="1">
            <a:off x="1781262" y="1863707"/>
            <a:ext cx="0" cy="3581400"/>
          </a:xfrm>
          <a:prstGeom prst="straightConnector1">
            <a:avLst/>
          </a:prstGeom>
          <a:ln>
            <a:solidFill>
              <a:schemeClr val="accent6">
                <a:lumMod val="75000"/>
              </a:schemeClr>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5429696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a:xfrm>
            <a:off x="1981200" y="228601"/>
            <a:ext cx="8305800" cy="1015663"/>
          </a:xfrm>
          <a:prstGeom prst="rect">
            <a:avLst/>
          </a:prstGeom>
        </p:spPr>
        <p:txBody>
          <a:bodyPr wrap="square">
            <a:sp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000" dirty="0">
                <a:latin typeface="Verdana" panose="020B0604030504040204" pitchFamily="34" charset="0"/>
                <a:ea typeface="Verdana" panose="020B0604030504040204" pitchFamily="34" charset="0"/>
                <a:cs typeface="Verdana" panose="020B0604030504040204" pitchFamily="34" charset="0"/>
              </a:rPr>
              <a:t>PROJECT APPROACH – INVENTORY AND STORES FRAMING</a:t>
            </a:r>
          </a:p>
        </p:txBody>
      </p:sp>
      <p:pic>
        <p:nvPicPr>
          <p:cNvPr id="28" name="Picture 27" descr="Untitled-2.jpg"/>
          <p:cNvPicPr>
            <a:picLocks noChangeAspect="1"/>
          </p:cNvPicPr>
          <p:nvPr/>
        </p:nvPicPr>
        <p:blipFill>
          <a:blip r:embed="rId2"/>
          <a:stretch>
            <a:fillRect/>
          </a:stretch>
        </p:blipFill>
        <p:spPr>
          <a:xfrm>
            <a:off x="1524000" y="2026508"/>
            <a:ext cx="9144000" cy="3917092"/>
          </a:xfrm>
          <a:prstGeom prst="rect">
            <a:avLst/>
          </a:prstGeom>
        </p:spPr>
      </p:pic>
      <p:sp>
        <p:nvSpPr>
          <p:cNvPr id="31" name="TextBox 30"/>
          <p:cNvSpPr txBox="1"/>
          <p:nvPr/>
        </p:nvSpPr>
        <p:spPr>
          <a:xfrm>
            <a:off x="7734415" y="4859573"/>
            <a:ext cx="2331364"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Part may be in Inventory</a:t>
            </a:r>
          </a:p>
        </p:txBody>
      </p:sp>
      <p:sp>
        <p:nvSpPr>
          <p:cNvPr id="32" name="TextBox 31"/>
          <p:cNvSpPr txBox="1"/>
          <p:nvPr/>
        </p:nvSpPr>
        <p:spPr>
          <a:xfrm>
            <a:off x="7734415" y="4343401"/>
            <a:ext cx="2897430"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Ensure everything is in Inventory</a:t>
            </a:r>
          </a:p>
        </p:txBody>
      </p:sp>
      <p:sp>
        <p:nvSpPr>
          <p:cNvPr id="33" name="TextBox 32"/>
          <p:cNvSpPr txBox="1"/>
          <p:nvPr/>
        </p:nvSpPr>
        <p:spPr>
          <a:xfrm>
            <a:off x="7703579" y="3811430"/>
            <a:ext cx="2735821"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Inventory has been segmented</a:t>
            </a:r>
          </a:p>
        </p:txBody>
      </p:sp>
      <p:sp>
        <p:nvSpPr>
          <p:cNvPr id="34" name="TextBox 33"/>
          <p:cNvSpPr txBox="1"/>
          <p:nvPr/>
        </p:nvSpPr>
        <p:spPr>
          <a:xfrm>
            <a:off x="7703579" y="3232124"/>
            <a:ext cx="2812021"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Inventory methodology is applied</a:t>
            </a:r>
          </a:p>
        </p:txBody>
      </p:sp>
      <p:sp>
        <p:nvSpPr>
          <p:cNvPr id="35" name="TextBox 34"/>
          <p:cNvSpPr txBox="1"/>
          <p:nvPr/>
        </p:nvSpPr>
        <p:spPr>
          <a:xfrm>
            <a:off x="7734415" y="2725580"/>
            <a:ext cx="1981200"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Inventory algorithms </a:t>
            </a:r>
          </a:p>
        </p:txBody>
      </p:sp>
      <p:sp>
        <p:nvSpPr>
          <p:cNvPr id="36" name="TextBox 35"/>
          <p:cNvSpPr txBox="1"/>
          <p:nvPr/>
        </p:nvSpPr>
        <p:spPr>
          <a:xfrm>
            <a:off x="1894702" y="3411380"/>
            <a:ext cx="3218936"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Planning is based on part(s) segment</a:t>
            </a:r>
          </a:p>
        </p:txBody>
      </p:sp>
      <p:sp>
        <p:nvSpPr>
          <p:cNvPr id="37" name="TextBox 36"/>
          <p:cNvSpPr txBox="1"/>
          <p:nvPr/>
        </p:nvSpPr>
        <p:spPr>
          <a:xfrm>
            <a:off x="1882346" y="2801780"/>
            <a:ext cx="3941742"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Larger and segmentation and structuring process</a:t>
            </a:r>
          </a:p>
        </p:txBody>
      </p:sp>
      <p:sp>
        <p:nvSpPr>
          <p:cNvPr id="38" name="TextBox 37"/>
          <p:cNvSpPr txBox="1"/>
          <p:nvPr/>
        </p:nvSpPr>
        <p:spPr>
          <a:xfrm>
            <a:off x="1876167" y="2133600"/>
            <a:ext cx="4015946" cy="400110"/>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Joint planning and optimization of inventory levels throughout supply chain</a:t>
            </a:r>
          </a:p>
        </p:txBody>
      </p:sp>
      <p:sp>
        <p:nvSpPr>
          <p:cNvPr id="39" name="TextBox 38"/>
          <p:cNvSpPr txBox="1"/>
          <p:nvPr/>
        </p:nvSpPr>
        <p:spPr>
          <a:xfrm>
            <a:off x="1900882" y="3792029"/>
            <a:ext cx="2947087"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Differentiation</a:t>
            </a:r>
          </a:p>
        </p:txBody>
      </p:sp>
      <p:sp>
        <p:nvSpPr>
          <p:cNvPr id="40" name="TextBox 39"/>
          <p:cNvSpPr txBox="1"/>
          <p:nvPr/>
        </p:nvSpPr>
        <p:spPr>
          <a:xfrm>
            <a:off x="1916326" y="4478180"/>
            <a:ext cx="2533136"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Flat Sizing</a:t>
            </a:r>
          </a:p>
        </p:txBody>
      </p:sp>
      <p:sp>
        <p:nvSpPr>
          <p:cNvPr id="41" name="TextBox 40"/>
          <p:cNvSpPr txBox="1"/>
          <p:nvPr/>
        </p:nvSpPr>
        <p:spPr>
          <a:xfrm>
            <a:off x="1928683" y="5074490"/>
            <a:ext cx="2533136"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One-Size Fits All</a:t>
            </a:r>
          </a:p>
        </p:txBody>
      </p:sp>
      <p:sp>
        <p:nvSpPr>
          <p:cNvPr id="42" name="TextBox 41"/>
          <p:cNvSpPr txBox="1"/>
          <p:nvPr/>
        </p:nvSpPr>
        <p:spPr>
          <a:xfrm rot="779005">
            <a:off x="4811416" y="5271554"/>
            <a:ext cx="1828800"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Inventory 100%</a:t>
            </a:r>
          </a:p>
        </p:txBody>
      </p:sp>
      <p:sp>
        <p:nvSpPr>
          <p:cNvPr id="43" name="TextBox 42"/>
          <p:cNvSpPr txBox="1"/>
          <p:nvPr/>
        </p:nvSpPr>
        <p:spPr>
          <a:xfrm rot="689825">
            <a:off x="4961077" y="4625320"/>
            <a:ext cx="1500886"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95%</a:t>
            </a:r>
          </a:p>
        </p:txBody>
      </p:sp>
      <p:sp>
        <p:nvSpPr>
          <p:cNvPr id="44" name="TextBox 43"/>
          <p:cNvSpPr txBox="1"/>
          <p:nvPr/>
        </p:nvSpPr>
        <p:spPr>
          <a:xfrm rot="689825">
            <a:off x="5073645" y="4017819"/>
            <a:ext cx="1500886"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90%</a:t>
            </a:r>
          </a:p>
        </p:txBody>
      </p:sp>
      <p:sp>
        <p:nvSpPr>
          <p:cNvPr id="45" name="TextBox 44"/>
          <p:cNvSpPr txBox="1"/>
          <p:nvPr/>
        </p:nvSpPr>
        <p:spPr>
          <a:xfrm rot="689825">
            <a:off x="5175748" y="3426748"/>
            <a:ext cx="1500886"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80%</a:t>
            </a:r>
          </a:p>
        </p:txBody>
      </p:sp>
      <p:sp>
        <p:nvSpPr>
          <p:cNvPr id="46" name="TextBox 45"/>
          <p:cNvSpPr txBox="1"/>
          <p:nvPr/>
        </p:nvSpPr>
        <p:spPr>
          <a:xfrm rot="689825">
            <a:off x="5270745" y="2819248"/>
            <a:ext cx="1500886"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60%</a:t>
            </a:r>
          </a:p>
        </p:txBody>
      </p:sp>
      <p:sp>
        <p:nvSpPr>
          <p:cNvPr id="47" name="TextBox 46"/>
          <p:cNvSpPr txBox="1"/>
          <p:nvPr/>
        </p:nvSpPr>
        <p:spPr>
          <a:xfrm rot="689825">
            <a:off x="5316720" y="2329625"/>
            <a:ext cx="1500886"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40%</a:t>
            </a:r>
          </a:p>
        </p:txBody>
      </p:sp>
      <p:sp>
        <p:nvSpPr>
          <p:cNvPr id="48" name="TextBox 47"/>
          <p:cNvSpPr txBox="1"/>
          <p:nvPr/>
        </p:nvSpPr>
        <p:spPr>
          <a:xfrm>
            <a:off x="7734415" y="2173425"/>
            <a:ext cx="1981200"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Continual Improvement</a:t>
            </a:r>
          </a:p>
        </p:txBody>
      </p:sp>
      <p:sp>
        <p:nvSpPr>
          <p:cNvPr id="50" name="TextBox 49"/>
          <p:cNvSpPr txBox="1"/>
          <p:nvPr/>
        </p:nvSpPr>
        <p:spPr>
          <a:xfrm>
            <a:off x="1900883" y="3944780"/>
            <a:ext cx="2947087"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Inventory is based on experience</a:t>
            </a:r>
          </a:p>
        </p:txBody>
      </p:sp>
      <p:sp>
        <p:nvSpPr>
          <p:cNvPr id="52" name="TextBox 51"/>
          <p:cNvSpPr txBox="1"/>
          <p:nvPr/>
        </p:nvSpPr>
        <p:spPr>
          <a:xfrm>
            <a:off x="1903969" y="3247654"/>
            <a:ext cx="3218936"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Structuring</a:t>
            </a:r>
          </a:p>
        </p:txBody>
      </p:sp>
      <p:sp>
        <p:nvSpPr>
          <p:cNvPr id="54" name="TextBox 53"/>
          <p:cNvSpPr txBox="1"/>
          <p:nvPr/>
        </p:nvSpPr>
        <p:spPr>
          <a:xfrm>
            <a:off x="1879258" y="2638053"/>
            <a:ext cx="3478427"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Quantification</a:t>
            </a:r>
          </a:p>
        </p:txBody>
      </p:sp>
      <p:sp>
        <p:nvSpPr>
          <p:cNvPr id="56" name="TextBox 55"/>
          <p:cNvSpPr txBox="1"/>
          <p:nvPr/>
        </p:nvSpPr>
        <p:spPr>
          <a:xfrm>
            <a:off x="1891612" y="1981201"/>
            <a:ext cx="4015946" cy="246221"/>
          </a:xfrm>
          <a:prstGeom prst="rect">
            <a:avLst/>
          </a:prstGeom>
          <a:noFill/>
        </p:spPr>
        <p:txBody>
          <a:bodyPr wrap="square" rtlCol="0">
            <a:spAutoFit/>
          </a:bodyPr>
          <a:lstStyle/>
          <a:p>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Operational Excellence</a:t>
            </a:r>
          </a:p>
        </p:txBody>
      </p:sp>
      <p:sp>
        <p:nvSpPr>
          <p:cNvPr id="57" name="TextBox 56"/>
          <p:cNvSpPr txBox="1"/>
          <p:nvPr/>
        </p:nvSpPr>
        <p:spPr>
          <a:xfrm>
            <a:off x="5181600" y="1600202"/>
            <a:ext cx="2438400" cy="276999"/>
          </a:xfrm>
          <a:prstGeom prst="rect">
            <a:avLst/>
          </a:prstGeom>
          <a:noFill/>
        </p:spPr>
        <p:txBody>
          <a:bodyPr wrap="square" rtlCol="0">
            <a:spAutoFit/>
          </a:bodyPr>
          <a:lstStyle/>
          <a:p>
            <a:r>
              <a:rPr lang="en-US" sz="1200" b="1" dirty="0">
                <a:solidFill>
                  <a:prstClr val="black"/>
                </a:solidFill>
                <a:latin typeface="Verdana" panose="020B0604030504040204" pitchFamily="34" charset="0"/>
                <a:ea typeface="Verdana" panose="020B0604030504040204" pitchFamily="34" charset="0"/>
                <a:cs typeface="Verdana" panose="020B0604030504040204" pitchFamily="34" charset="0"/>
              </a:rPr>
              <a:t>Value Proposition</a:t>
            </a:r>
          </a:p>
        </p:txBody>
      </p:sp>
      <p:sp>
        <p:nvSpPr>
          <p:cNvPr id="58" name="TextBox 57"/>
          <p:cNvSpPr txBox="1"/>
          <p:nvPr/>
        </p:nvSpPr>
        <p:spPr>
          <a:xfrm>
            <a:off x="7772400" y="1603573"/>
            <a:ext cx="3200400" cy="276999"/>
          </a:xfrm>
          <a:prstGeom prst="rect">
            <a:avLst/>
          </a:prstGeom>
          <a:noFill/>
        </p:spPr>
        <p:txBody>
          <a:bodyPr wrap="square" rtlCol="0">
            <a:spAutoFit/>
          </a:bodyPr>
          <a:lstStyle/>
          <a:p>
            <a:r>
              <a:rPr lang="en-US" sz="1200" b="1" dirty="0">
                <a:solidFill>
                  <a:prstClr val="black"/>
                </a:solidFill>
                <a:latin typeface="Verdana" panose="020B0604030504040204" pitchFamily="34" charset="0"/>
                <a:ea typeface="Verdana" panose="020B0604030504040204" pitchFamily="34" charset="0"/>
                <a:cs typeface="Verdana" panose="020B0604030504040204" pitchFamily="34" charset="0"/>
              </a:rPr>
              <a:t>Role of Inventory Management</a:t>
            </a:r>
          </a:p>
        </p:txBody>
      </p:sp>
      <p:sp>
        <p:nvSpPr>
          <p:cNvPr id="59" name="TextBox 58"/>
          <p:cNvSpPr txBox="1"/>
          <p:nvPr/>
        </p:nvSpPr>
        <p:spPr>
          <a:xfrm>
            <a:off x="2073002" y="1600202"/>
            <a:ext cx="2438400" cy="276999"/>
          </a:xfrm>
          <a:prstGeom prst="rect">
            <a:avLst/>
          </a:prstGeom>
          <a:noFill/>
        </p:spPr>
        <p:txBody>
          <a:bodyPr wrap="square" rtlCol="0">
            <a:spAutoFit/>
          </a:bodyPr>
          <a:lstStyle/>
          <a:p>
            <a:r>
              <a:rPr lang="en-US" sz="1200" b="1" dirty="0">
                <a:solidFill>
                  <a:prstClr val="black"/>
                </a:solidFill>
                <a:latin typeface="Verdana" panose="020B0604030504040204" pitchFamily="34" charset="0"/>
                <a:ea typeface="Verdana" panose="020B0604030504040204" pitchFamily="34" charset="0"/>
                <a:cs typeface="Verdana" panose="020B0604030504040204" pitchFamily="34" charset="0"/>
              </a:rPr>
              <a:t>Capabilities</a:t>
            </a:r>
          </a:p>
        </p:txBody>
      </p:sp>
      <p:cxnSp>
        <p:nvCxnSpPr>
          <p:cNvPr id="60" name="Straight Arrow Connector 59"/>
          <p:cNvCxnSpPr/>
          <p:nvPr/>
        </p:nvCxnSpPr>
        <p:spPr>
          <a:xfrm flipV="1">
            <a:off x="1732005" y="1933813"/>
            <a:ext cx="0" cy="3581400"/>
          </a:xfrm>
          <a:prstGeom prst="straightConnector1">
            <a:avLst/>
          </a:prstGeom>
          <a:ln>
            <a:solidFill>
              <a:schemeClr val="accent6">
                <a:lumMod val="75000"/>
              </a:schemeClr>
            </a:solidFill>
            <a:tailEnd type="triangle"/>
          </a:ln>
        </p:spPr>
        <p:style>
          <a:lnRef idx="1">
            <a:schemeClr val="accent2"/>
          </a:lnRef>
          <a:fillRef idx="0">
            <a:schemeClr val="accent2"/>
          </a:fillRef>
          <a:effectRef idx="0">
            <a:schemeClr val="accent2"/>
          </a:effectRef>
          <a:fontRef idx="minor">
            <a:schemeClr val="tx1"/>
          </a:fontRef>
        </p:style>
      </p:cxnSp>
      <p:sp>
        <p:nvSpPr>
          <p:cNvPr id="61" name="TextBox 60"/>
          <p:cNvSpPr txBox="1"/>
          <p:nvPr/>
        </p:nvSpPr>
        <p:spPr>
          <a:xfrm rot="16200000">
            <a:off x="61772" y="3535972"/>
            <a:ext cx="3178372" cy="253916"/>
          </a:xfrm>
          <a:prstGeom prst="rect">
            <a:avLst/>
          </a:prstGeom>
          <a:noFill/>
        </p:spPr>
        <p:txBody>
          <a:bodyPr wrap="square" rtlCol="0">
            <a:spAutoFit/>
          </a:bodyPr>
          <a:lstStyle/>
          <a:p>
            <a:r>
              <a:rPr lang="en-US" sz="1050" dirty="0">
                <a:solidFill>
                  <a:prstClr val="black"/>
                </a:solidFill>
                <a:latin typeface="Verdana" panose="020B0604030504040204" pitchFamily="34" charset="0"/>
                <a:ea typeface="Verdana" panose="020B0604030504040204" pitchFamily="34" charset="0"/>
                <a:cs typeface="Verdana" panose="020B0604030504040204" pitchFamily="34" charset="0"/>
              </a:rPr>
              <a:t>Increasing value (and required capabilities)</a:t>
            </a:r>
          </a:p>
        </p:txBody>
      </p:sp>
      <p:sp>
        <p:nvSpPr>
          <p:cNvPr id="62" name="TextBox 61"/>
          <p:cNvSpPr txBox="1"/>
          <p:nvPr/>
        </p:nvSpPr>
        <p:spPr>
          <a:xfrm>
            <a:off x="4219662" y="6093024"/>
            <a:ext cx="5305338"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*Source: 2013 Supply Chain Management Association</a:t>
            </a:r>
          </a:p>
        </p:txBody>
      </p:sp>
    </p:spTree>
    <p:extLst>
      <p:ext uri="{BB962C8B-B14F-4D97-AF65-F5344CB8AC3E}">
        <p14:creationId xmlns:p14="http://schemas.microsoft.com/office/powerpoint/2010/main" val="20943833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a:xfrm>
            <a:off x="1981200" y="228601"/>
            <a:ext cx="8305800" cy="1015663"/>
          </a:xfrm>
          <a:prstGeom prst="rect">
            <a:avLst/>
          </a:prstGeom>
        </p:spPr>
        <p:txBody>
          <a:bodyPr wrap="square">
            <a:sp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000" dirty="0">
                <a:latin typeface="Verdana" panose="020B0604030504040204" pitchFamily="34" charset="0"/>
                <a:ea typeface="Verdana" panose="020B0604030504040204" pitchFamily="34" charset="0"/>
                <a:cs typeface="Verdana" panose="020B0604030504040204" pitchFamily="34" charset="0"/>
              </a:rPr>
              <a:t>PROJECT APPROACH – PROCUREMENT AND PAYABLES FRAMING</a:t>
            </a:r>
          </a:p>
        </p:txBody>
      </p:sp>
      <p:sp>
        <p:nvSpPr>
          <p:cNvPr id="7" name="TextBox 6"/>
          <p:cNvSpPr txBox="1"/>
          <p:nvPr/>
        </p:nvSpPr>
        <p:spPr>
          <a:xfrm>
            <a:off x="4219662" y="6093024"/>
            <a:ext cx="5305338"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*Source: 2013 Supply Chain Management Association</a:t>
            </a:r>
          </a:p>
        </p:txBody>
      </p:sp>
      <p:pic>
        <p:nvPicPr>
          <p:cNvPr id="8" name="Picture 7" descr="Untitled-2.jpg"/>
          <p:cNvPicPr>
            <a:picLocks noChangeAspect="1"/>
          </p:cNvPicPr>
          <p:nvPr/>
        </p:nvPicPr>
        <p:blipFill>
          <a:blip r:embed="rId2"/>
          <a:stretch>
            <a:fillRect/>
          </a:stretch>
        </p:blipFill>
        <p:spPr>
          <a:xfrm>
            <a:off x="1524000" y="1943175"/>
            <a:ext cx="9144000" cy="3917092"/>
          </a:xfrm>
          <a:prstGeom prst="rect">
            <a:avLst/>
          </a:prstGeom>
        </p:spPr>
      </p:pic>
      <p:sp>
        <p:nvSpPr>
          <p:cNvPr id="9" name="TextBox 8"/>
          <p:cNvSpPr txBox="1"/>
          <p:nvPr/>
        </p:nvSpPr>
        <p:spPr>
          <a:xfrm>
            <a:off x="5181600" y="1600202"/>
            <a:ext cx="2438400" cy="276999"/>
          </a:xfrm>
          <a:prstGeom prst="rect">
            <a:avLst/>
          </a:prstGeom>
          <a:noFill/>
        </p:spPr>
        <p:txBody>
          <a:bodyPr wrap="square" rtlCol="0">
            <a:spAutoFit/>
          </a:bodyPr>
          <a:lstStyle/>
          <a:p>
            <a:r>
              <a:rPr lang="en-US" sz="1200" b="1" dirty="0">
                <a:solidFill>
                  <a:prstClr val="black"/>
                </a:solidFill>
                <a:latin typeface="Verdana" panose="020B0604030504040204" pitchFamily="34" charset="0"/>
                <a:ea typeface="Verdana" panose="020B0604030504040204" pitchFamily="34" charset="0"/>
                <a:cs typeface="Verdana" panose="020B0604030504040204" pitchFamily="34" charset="0"/>
              </a:rPr>
              <a:t>Value Proposition</a:t>
            </a:r>
          </a:p>
        </p:txBody>
      </p:sp>
      <p:sp>
        <p:nvSpPr>
          <p:cNvPr id="10" name="TextBox 9"/>
          <p:cNvSpPr txBox="1"/>
          <p:nvPr/>
        </p:nvSpPr>
        <p:spPr>
          <a:xfrm>
            <a:off x="7772400" y="1603573"/>
            <a:ext cx="3200400" cy="276999"/>
          </a:xfrm>
          <a:prstGeom prst="rect">
            <a:avLst/>
          </a:prstGeom>
          <a:noFill/>
        </p:spPr>
        <p:txBody>
          <a:bodyPr wrap="square" rtlCol="0">
            <a:spAutoFit/>
          </a:bodyPr>
          <a:lstStyle/>
          <a:p>
            <a:r>
              <a:rPr lang="en-US" sz="1200" b="1" dirty="0">
                <a:solidFill>
                  <a:prstClr val="black"/>
                </a:solidFill>
                <a:latin typeface="Verdana" panose="020B0604030504040204" pitchFamily="34" charset="0"/>
                <a:ea typeface="Verdana" panose="020B0604030504040204" pitchFamily="34" charset="0"/>
                <a:cs typeface="Verdana" panose="020B0604030504040204" pitchFamily="34" charset="0"/>
              </a:rPr>
              <a:t>Role of Procurement</a:t>
            </a:r>
          </a:p>
        </p:txBody>
      </p:sp>
      <p:sp>
        <p:nvSpPr>
          <p:cNvPr id="11" name="TextBox 10"/>
          <p:cNvSpPr txBox="1"/>
          <p:nvPr/>
        </p:nvSpPr>
        <p:spPr>
          <a:xfrm>
            <a:off x="2073002" y="1600202"/>
            <a:ext cx="2438400" cy="276999"/>
          </a:xfrm>
          <a:prstGeom prst="rect">
            <a:avLst/>
          </a:prstGeom>
          <a:noFill/>
        </p:spPr>
        <p:txBody>
          <a:bodyPr wrap="square" rtlCol="0">
            <a:spAutoFit/>
          </a:bodyPr>
          <a:lstStyle/>
          <a:p>
            <a:r>
              <a:rPr lang="en-US" sz="1200" b="1" dirty="0">
                <a:solidFill>
                  <a:prstClr val="black"/>
                </a:solidFill>
                <a:latin typeface="Verdana" panose="020B0604030504040204" pitchFamily="34" charset="0"/>
                <a:ea typeface="Verdana" panose="020B0604030504040204" pitchFamily="34" charset="0"/>
                <a:cs typeface="Verdana" panose="020B0604030504040204" pitchFamily="34" charset="0"/>
              </a:rPr>
              <a:t>Capabilities</a:t>
            </a:r>
          </a:p>
        </p:txBody>
      </p:sp>
      <p:cxnSp>
        <p:nvCxnSpPr>
          <p:cNvPr id="12" name="Straight Arrow Connector 11"/>
          <p:cNvCxnSpPr/>
          <p:nvPr/>
        </p:nvCxnSpPr>
        <p:spPr>
          <a:xfrm flipV="1">
            <a:off x="1783279" y="1770161"/>
            <a:ext cx="0" cy="3581400"/>
          </a:xfrm>
          <a:prstGeom prst="straightConnector1">
            <a:avLst/>
          </a:prstGeom>
          <a:ln>
            <a:solidFill>
              <a:schemeClr val="accent6">
                <a:lumMod val="75000"/>
              </a:schemeClr>
            </a:solidFill>
            <a:tailEnd type="triangle"/>
          </a:ln>
        </p:spPr>
        <p:style>
          <a:lnRef idx="1">
            <a:schemeClr val="accent2"/>
          </a:lnRef>
          <a:fillRef idx="0">
            <a:schemeClr val="accent2"/>
          </a:fillRef>
          <a:effectRef idx="0">
            <a:schemeClr val="accent2"/>
          </a:effectRef>
          <a:fontRef idx="minor">
            <a:schemeClr val="tx1"/>
          </a:fontRef>
        </p:style>
      </p:cxnSp>
      <p:sp>
        <p:nvSpPr>
          <p:cNvPr id="13" name="TextBox 12"/>
          <p:cNvSpPr txBox="1"/>
          <p:nvPr/>
        </p:nvSpPr>
        <p:spPr>
          <a:xfrm rot="16200000">
            <a:off x="61772" y="3502065"/>
            <a:ext cx="3178372" cy="253916"/>
          </a:xfrm>
          <a:prstGeom prst="rect">
            <a:avLst/>
          </a:prstGeom>
          <a:noFill/>
        </p:spPr>
        <p:txBody>
          <a:bodyPr wrap="square" rtlCol="0">
            <a:spAutoFit/>
          </a:bodyPr>
          <a:lstStyle/>
          <a:p>
            <a:pPr algn="ctr"/>
            <a:r>
              <a:rPr lang="en-US" sz="1050" dirty="0">
                <a:solidFill>
                  <a:prstClr val="black"/>
                </a:solidFill>
                <a:latin typeface="Verdana" panose="020B0604030504040204" pitchFamily="34" charset="0"/>
                <a:ea typeface="Verdana" panose="020B0604030504040204" pitchFamily="34" charset="0"/>
                <a:cs typeface="Verdana" panose="020B0604030504040204" pitchFamily="34" charset="0"/>
              </a:rPr>
              <a:t>Increasing value (and required capabilities)</a:t>
            </a:r>
          </a:p>
        </p:txBody>
      </p:sp>
      <p:sp>
        <p:nvSpPr>
          <p:cNvPr id="14" name="TextBox 13"/>
          <p:cNvSpPr txBox="1"/>
          <p:nvPr/>
        </p:nvSpPr>
        <p:spPr>
          <a:xfrm>
            <a:off x="7622746" y="4736068"/>
            <a:ext cx="2892854" cy="3693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Site-level tactical sourcing, ordering and expediting</a:t>
            </a:r>
          </a:p>
        </p:txBody>
      </p:sp>
      <p:sp>
        <p:nvSpPr>
          <p:cNvPr id="15" name="TextBox 14"/>
          <p:cNvSpPr txBox="1"/>
          <p:nvPr/>
        </p:nvSpPr>
        <p:spPr>
          <a:xfrm>
            <a:off x="7467600" y="4244011"/>
            <a:ext cx="2133600" cy="2308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Negotiations</a:t>
            </a:r>
          </a:p>
        </p:txBody>
      </p:sp>
      <p:sp>
        <p:nvSpPr>
          <p:cNvPr id="16" name="TextBox 15"/>
          <p:cNvSpPr txBox="1"/>
          <p:nvPr/>
        </p:nvSpPr>
        <p:spPr>
          <a:xfrm>
            <a:off x="7315200" y="3669268"/>
            <a:ext cx="3666066" cy="3693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Cost modeling; supplier/market analysis; supplier management; supply planning; risk  management </a:t>
            </a:r>
          </a:p>
        </p:txBody>
      </p:sp>
      <p:sp>
        <p:nvSpPr>
          <p:cNvPr id="17" name="TextBox 16"/>
          <p:cNvSpPr txBox="1"/>
          <p:nvPr/>
        </p:nvSpPr>
        <p:spPr>
          <a:xfrm>
            <a:off x="7315200" y="3092896"/>
            <a:ext cx="3238500" cy="3693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Customer relationship management; money management; demand/specification influence</a:t>
            </a:r>
          </a:p>
        </p:txBody>
      </p:sp>
      <p:sp>
        <p:nvSpPr>
          <p:cNvPr id="18" name="TextBox 17"/>
          <p:cNvSpPr txBox="1"/>
          <p:nvPr/>
        </p:nvSpPr>
        <p:spPr>
          <a:xfrm>
            <a:off x="7315201" y="2602468"/>
            <a:ext cx="3310467" cy="3693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Safely harnessing the power of supply markets for competitive advantage </a:t>
            </a:r>
          </a:p>
        </p:txBody>
      </p:sp>
      <p:sp>
        <p:nvSpPr>
          <p:cNvPr id="19" name="TextBox 18"/>
          <p:cNvSpPr txBox="1"/>
          <p:nvPr/>
        </p:nvSpPr>
        <p:spPr>
          <a:xfrm>
            <a:off x="1894181" y="4931846"/>
            <a:ext cx="2893541" cy="3693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Right goods and services at the right time and place</a:t>
            </a:r>
          </a:p>
        </p:txBody>
      </p:sp>
      <p:sp>
        <p:nvSpPr>
          <p:cNvPr id="20" name="TextBox 19"/>
          <p:cNvSpPr txBox="1"/>
          <p:nvPr/>
        </p:nvSpPr>
        <p:spPr>
          <a:xfrm>
            <a:off x="1895952" y="4417368"/>
            <a:ext cx="2680775" cy="2308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And at the right price </a:t>
            </a:r>
          </a:p>
        </p:txBody>
      </p:sp>
      <p:sp>
        <p:nvSpPr>
          <p:cNvPr id="21" name="TextBox 20"/>
          <p:cNvSpPr txBox="1"/>
          <p:nvPr/>
        </p:nvSpPr>
        <p:spPr>
          <a:xfrm>
            <a:off x="1877989" y="3745468"/>
            <a:ext cx="3495140" cy="3693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By reducing total supply costs (not just supplier profits)</a:t>
            </a:r>
          </a:p>
        </p:txBody>
      </p:sp>
      <p:sp>
        <p:nvSpPr>
          <p:cNvPr id="22" name="TextBox 21"/>
          <p:cNvSpPr txBox="1"/>
          <p:nvPr/>
        </p:nvSpPr>
        <p:spPr>
          <a:xfrm>
            <a:off x="1918645" y="3135868"/>
            <a:ext cx="3143549" cy="3693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Reducing unneeded demand activity, complexity, immediacy and</a:t>
            </a:r>
          </a:p>
        </p:txBody>
      </p:sp>
      <p:sp>
        <p:nvSpPr>
          <p:cNvPr id="23" name="TextBox 22"/>
          <p:cNvSpPr txBox="1"/>
          <p:nvPr/>
        </p:nvSpPr>
        <p:spPr>
          <a:xfrm>
            <a:off x="1939243" y="2540170"/>
            <a:ext cx="3898556" cy="507831"/>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Stimulating good demand and increasing business value derived from spend (supply markets) rather than just reducing spend magnitude</a:t>
            </a:r>
          </a:p>
        </p:txBody>
      </p:sp>
      <p:sp>
        <p:nvSpPr>
          <p:cNvPr id="24" name="TextBox 23"/>
          <p:cNvSpPr txBox="1"/>
          <p:nvPr/>
        </p:nvSpPr>
        <p:spPr>
          <a:xfrm rot="674423">
            <a:off x="4803264" y="5176153"/>
            <a:ext cx="1798730"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Cost Reduction %5</a:t>
            </a:r>
          </a:p>
        </p:txBody>
      </p:sp>
      <p:sp>
        <p:nvSpPr>
          <p:cNvPr id="25" name="TextBox 24"/>
          <p:cNvSpPr txBox="1"/>
          <p:nvPr/>
        </p:nvSpPr>
        <p:spPr>
          <a:xfrm rot="536726">
            <a:off x="4964278" y="4556676"/>
            <a:ext cx="1513891"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10%</a:t>
            </a:r>
          </a:p>
        </p:txBody>
      </p:sp>
      <p:sp>
        <p:nvSpPr>
          <p:cNvPr id="26" name="TextBox 25"/>
          <p:cNvSpPr txBox="1"/>
          <p:nvPr/>
        </p:nvSpPr>
        <p:spPr>
          <a:xfrm rot="536726">
            <a:off x="5209659" y="3908593"/>
            <a:ext cx="1256285"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15%</a:t>
            </a:r>
          </a:p>
        </p:txBody>
      </p:sp>
      <p:sp>
        <p:nvSpPr>
          <p:cNvPr id="27" name="TextBox 26"/>
          <p:cNvSpPr txBox="1"/>
          <p:nvPr/>
        </p:nvSpPr>
        <p:spPr>
          <a:xfrm rot="155482">
            <a:off x="5300324" y="3274154"/>
            <a:ext cx="1256285"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25%</a:t>
            </a:r>
          </a:p>
        </p:txBody>
      </p:sp>
      <p:sp>
        <p:nvSpPr>
          <p:cNvPr id="28" name="TextBox 27"/>
          <p:cNvSpPr txBox="1"/>
          <p:nvPr/>
        </p:nvSpPr>
        <p:spPr>
          <a:xfrm rot="155482">
            <a:off x="5377185" y="2732603"/>
            <a:ext cx="1256285"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40%</a:t>
            </a:r>
          </a:p>
        </p:txBody>
      </p:sp>
      <p:sp>
        <p:nvSpPr>
          <p:cNvPr id="29" name="TextBox 28"/>
          <p:cNvSpPr txBox="1"/>
          <p:nvPr/>
        </p:nvSpPr>
        <p:spPr>
          <a:xfrm rot="155482">
            <a:off x="5717863" y="2213209"/>
            <a:ext cx="778010" cy="230832"/>
          </a:xfrm>
          <a:prstGeom prst="rect">
            <a:avLst/>
          </a:prstGeom>
          <a:noFill/>
        </p:spPr>
        <p:txBody>
          <a:bodyPr wrap="square" rtlCol="0">
            <a:spAutoFit/>
          </a:bodyPr>
          <a:lstStyle/>
          <a:p>
            <a:pPr algn="ctr"/>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%60+</a:t>
            </a:r>
          </a:p>
        </p:txBody>
      </p:sp>
      <p:sp>
        <p:nvSpPr>
          <p:cNvPr id="30" name="TextBox 29"/>
          <p:cNvSpPr txBox="1"/>
          <p:nvPr/>
        </p:nvSpPr>
        <p:spPr>
          <a:xfrm>
            <a:off x="1939243" y="2057400"/>
            <a:ext cx="3898556" cy="2308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Just in time, wholly vendor owned, value management  </a:t>
            </a:r>
          </a:p>
        </p:txBody>
      </p:sp>
      <p:sp>
        <p:nvSpPr>
          <p:cNvPr id="31" name="TextBox 30"/>
          <p:cNvSpPr txBox="1"/>
          <p:nvPr/>
        </p:nvSpPr>
        <p:spPr>
          <a:xfrm>
            <a:off x="7315201" y="2076568"/>
            <a:ext cx="3310467" cy="230832"/>
          </a:xfrm>
          <a:prstGeom prst="rect">
            <a:avLst/>
          </a:prstGeom>
          <a:noFill/>
        </p:spPr>
        <p:txBody>
          <a:bodyPr wrap="square" rtlCol="0">
            <a:spAutoFit/>
          </a:bodyPr>
          <a:lstStyle/>
          <a:p>
            <a:r>
              <a:rPr lang="en-US" sz="900" b="1" dirty="0">
                <a:solidFill>
                  <a:prstClr val="white"/>
                </a:solidFill>
                <a:latin typeface="Verdana" panose="020B0604030504040204" pitchFamily="34" charset="0"/>
                <a:ea typeface="Verdana" panose="020B0604030504040204" pitchFamily="34" charset="0"/>
                <a:cs typeface="Verdana" panose="020B0604030504040204" pitchFamily="34" charset="0"/>
              </a:rPr>
              <a:t>Continual Improvement </a:t>
            </a:r>
          </a:p>
        </p:txBody>
      </p:sp>
    </p:spTree>
    <p:extLst>
      <p:ext uri="{BB962C8B-B14F-4D97-AF65-F5344CB8AC3E}">
        <p14:creationId xmlns:p14="http://schemas.microsoft.com/office/powerpoint/2010/main" val="8972617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3000" dirty="0"/>
              <a:t>How – Project Approach</a:t>
            </a:r>
          </a:p>
        </p:txBody>
      </p:sp>
      <p:pic>
        <p:nvPicPr>
          <p:cNvPr id="3" name="Picture 2" descr="Untitled-1.png"/>
          <p:cNvPicPr>
            <a:picLocks noChangeAspect="1"/>
          </p:cNvPicPr>
          <p:nvPr/>
        </p:nvPicPr>
        <p:blipFill>
          <a:blip r:embed="rId3"/>
          <a:stretch>
            <a:fillRect/>
          </a:stretch>
        </p:blipFill>
        <p:spPr>
          <a:xfrm>
            <a:off x="1614724" y="1533975"/>
            <a:ext cx="8877171" cy="4494068"/>
          </a:xfrm>
          <a:prstGeom prst="rect">
            <a:avLst/>
          </a:prstGeom>
        </p:spPr>
      </p:pic>
      <p:sp>
        <p:nvSpPr>
          <p:cNvPr id="4" name="TextBox 3"/>
          <p:cNvSpPr txBox="1"/>
          <p:nvPr/>
        </p:nvSpPr>
        <p:spPr>
          <a:xfrm>
            <a:off x="4669652" y="1277865"/>
            <a:ext cx="2968336" cy="338554"/>
          </a:xfrm>
          <a:prstGeom prst="rect">
            <a:avLst/>
          </a:prstGeom>
          <a:noFill/>
        </p:spPr>
        <p:txBody>
          <a:bodyPr wrap="square" rtlCol="0">
            <a:spAutoFit/>
          </a:bodyPr>
          <a:lstStyle/>
          <a:p>
            <a:pPr algn="ctr"/>
            <a:r>
              <a:rPr lang="en-US" sz="1600" dirty="0">
                <a:solidFill>
                  <a:prstClr val="black"/>
                </a:solidFill>
                <a:latin typeface="Verdana" panose="020B0604030504040204" pitchFamily="34" charset="0"/>
                <a:ea typeface="Verdana" panose="020B0604030504040204" pitchFamily="34" charset="0"/>
                <a:cs typeface="Verdana" panose="020B0604030504040204" pitchFamily="34" charset="0"/>
              </a:rPr>
              <a:t>INVENTORY &amp; STORES</a:t>
            </a:r>
          </a:p>
        </p:txBody>
      </p:sp>
      <p:sp>
        <p:nvSpPr>
          <p:cNvPr id="5" name="Left-Right Arrow 4"/>
          <p:cNvSpPr/>
          <p:nvPr/>
        </p:nvSpPr>
        <p:spPr>
          <a:xfrm rot="19675009">
            <a:off x="5603509" y="5392360"/>
            <a:ext cx="509792" cy="137789"/>
          </a:xfrm>
          <a:prstGeom prst="leftRightArrow">
            <a:avLst/>
          </a:prstGeom>
          <a:solidFill>
            <a:srgbClr val="D54E29"/>
          </a:solidFill>
          <a:ln>
            <a:solidFill>
              <a:srgbClr val="D54E2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solidFill>
                <a:prstClr val="white"/>
              </a:solidFill>
            </a:endParaRPr>
          </a:p>
        </p:txBody>
      </p:sp>
      <p:sp>
        <p:nvSpPr>
          <p:cNvPr id="7" name="Left-Right Arrow 6"/>
          <p:cNvSpPr/>
          <p:nvPr/>
        </p:nvSpPr>
        <p:spPr>
          <a:xfrm rot="1919128">
            <a:off x="6143101" y="5392360"/>
            <a:ext cx="509792" cy="137789"/>
          </a:xfrm>
          <a:prstGeom prst="leftRightArrow">
            <a:avLst/>
          </a:prstGeom>
          <a:solidFill>
            <a:srgbClr val="D54E29"/>
          </a:solidFill>
          <a:ln>
            <a:solidFill>
              <a:srgbClr val="D54E2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solidFill>
                <a:prstClr val="white"/>
              </a:solidFill>
            </a:endParaRPr>
          </a:p>
        </p:txBody>
      </p:sp>
      <p:sp>
        <p:nvSpPr>
          <p:cNvPr id="8" name="Left-Right Arrow 7"/>
          <p:cNvSpPr/>
          <p:nvPr/>
        </p:nvSpPr>
        <p:spPr>
          <a:xfrm rot="19675009">
            <a:off x="3994701" y="1825285"/>
            <a:ext cx="509792" cy="137789"/>
          </a:xfrm>
          <a:prstGeom prst="leftRightArrow">
            <a:avLst/>
          </a:prstGeom>
          <a:solidFill>
            <a:srgbClr val="D54E29"/>
          </a:solidFill>
          <a:ln>
            <a:solidFill>
              <a:srgbClr val="D54E2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solidFill>
                <a:prstClr val="white"/>
              </a:solidFill>
            </a:endParaRPr>
          </a:p>
        </p:txBody>
      </p:sp>
      <p:sp>
        <p:nvSpPr>
          <p:cNvPr id="9" name="Left-Right Arrow 8"/>
          <p:cNvSpPr/>
          <p:nvPr/>
        </p:nvSpPr>
        <p:spPr>
          <a:xfrm rot="1919128">
            <a:off x="7762374" y="1849214"/>
            <a:ext cx="509792" cy="137789"/>
          </a:xfrm>
          <a:prstGeom prst="leftRightArrow">
            <a:avLst/>
          </a:prstGeom>
          <a:solidFill>
            <a:srgbClr val="D54E29"/>
          </a:solidFill>
          <a:ln>
            <a:solidFill>
              <a:srgbClr val="D54E2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solidFill>
                <a:prstClr val="white"/>
              </a:solidFill>
            </a:endParaRPr>
          </a:p>
        </p:txBody>
      </p:sp>
      <p:sp>
        <p:nvSpPr>
          <p:cNvPr id="10" name="TextBox 9"/>
          <p:cNvSpPr txBox="1"/>
          <p:nvPr/>
        </p:nvSpPr>
        <p:spPr>
          <a:xfrm rot="17683675">
            <a:off x="1151236" y="3089026"/>
            <a:ext cx="3521019" cy="338554"/>
          </a:xfrm>
          <a:prstGeom prst="rect">
            <a:avLst/>
          </a:prstGeom>
          <a:noFill/>
        </p:spPr>
        <p:txBody>
          <a:bodyPr wrap="square" rtlCol="0">
            <a:spAutoFit/>
          </a:bodyPr>
          <a:lstStyle/>
          <a:p>
            <a:r>
              <a:rPr lang="en-US" sz="1600" dirty="0">
                <a:solidFill>
                  <a:prstClr val="black"/>
                </a:solidFill>
                <a:latin typeface="Verdana" panose="020B0604030504040204" pitchFamily="34" charset="0"/>
                <a:ea typeface="Verdana" panose="020B0604030504040204" pitchFamily="34" charset="0"/>
                <a:cs typeface="Verdana" panose="020B0604030504040204" pitchFamily="34" charset="0"/>
              </a:rPr>
              <a:t>MAINTENENCE &amp; RELIABILITY </a:t>
            </a:r>
          </a:p>
        </p:txBody>
      </p:sp>
      <p:sp>
        <p:nvSpPr>
          <p:cNvPr id="11" name="TextBox 10"/>
          <p:cNvSpPr txBox="1"/>
          <p:nvPr/>
        </p:nvSpPr>
        <p:spPr>
          <a:xfrm rot="3940311">
            <a:off x="7814575" y="3700077"/>
            <a:ext cx="3521019" cy="338554"/>
          </a:xfrm>
          <a:prstGeom prst="rect">
            <a:avLst/>
          </a:prstGeom>
          <a:noFill/>
        </p:spPr>
        <p:txBody>
          <a:bodyPr wrap="square" rtlCol="0">
            <a:spAutoFit/>
          </a:bodyPr>
          <a:lstStyle/>
          <a:p>
            <a:r>
              <a:rPr lang="en-US" sz="1600" dirty="0">
                <a:solidFill>
                  <a:prstClr val="black"/>
                </a:solidFill>
                <a:latin typeface="Verdana" panose="020B0604030504040204" pitchFamily="34" charset="0"/>
                <a:ea typeface="Verdana" panose="020B0604030504040204" pitchFamily="34" charset="0"/>
                <a:cs typeface="Verdana" panose="020B0604030504040204" pitchFamily="34" charset="0"/>
              </a:rPr>
              <a:t>PROCURMENT &amp; PAYABLES</a:t>
            </a:r>
          </a:p>
        </p:txBody>
      </p:sp>
      <p:cxnSp>
        <p:nvCxnSpPr>
          <p:cNvPr id="12" name="Straight Connector 11"/>
          <p:cNvCxnSpPr/>
          <p:nvPr/>
        </p:nvCxnSpPr>
        <p:spPr>
          <a:xfrm flipV="1">
            <a:off x="3098464" y="3132320"/>
            <a:ext cx="1591969" cy="7443"/>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011464" y="5340020"/>
            <a:ext cx="3728620" cy="8464"/>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838988" y="4776495"/>
            <a:ext cx="3552833" cy="625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833924" y="3653243"/>
            <a:ext cx="7453076" cy="23934"/>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597010" y="4149642"/>
            <a:ext cx="2520939" cy="3221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372762" y="4540832"/>
            <a:ext cx="1524000" cy="119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7664571" y="3125141"/>
            <a:ext cx="1524000" cy="119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7160008" y="4118263"/>
            <a:ext cx="2684317" cy="10658"/>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778142" y="4734745"/>
            <a:ext cx="3270575" cy="1337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560797" y="5299366"/>
            <a:ext cx="4014223" cy="6925"/>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4249597" y="2060600"/>
            <a:ext cx="3767674" cy="1"/>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494555" y="2667000"/>
            <a:ext cx="326241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891858" y="3118310"/>
            <a:ext cx="2571289" cy="12363"/>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5372762" y="1595736"/>
            <a:ext cx="1524000" cy="461665"/>
          </a:xfrm>
          <a:prstGeom prst="rect">
            <a:avLst/>
          </a:prstGeom>
          <a:noFill/>
        </p:spPr>
        <p:txBody>
          <a:bodyPr wrap="square" rtlCol="0">
            <a:spAutoFit/>
          </a:bodyPr>
          <a:lstStyle/>
          <a:p>
            <a:pPr algn="ctr"/>
            <a:r>
              <a:rPr lang="en-US" sz="1200" b="1" dirty="0">
                <a:solidFill>
                  <a:prstClr val="white"/>
                </a:solidFill>
                <a:latin typeface="Verdana" panose="020B0604030504040204" pitchFamily="34" charset="0"/>
                <a:ea typeface="Verdana" panose="020B0604030504040204" pitchFamily="34" charset="0"/>
                <a:cs typeface="Verdana" panose="020B0604030504040204" pitchFamily="34" charset="0"/>
              </a:rPr>
              <a:t>Operational Excellence</a:t>
            </a:r>
          </a:p>
        </p:txBody>
      </p:sp>
      <p:sp>
        <p:nvSpPr>
          <p:cNvPr id="26" name="TextBox 25"/>
          <p:cNvSpPr txBox="1"/>
          <p:nvPr/>
        </p:nvSpPr>
        <p:spPr>
          <a:xfrm>
            <a:off x="5372762" y="2209801"/>
            <a:ext cx="1524000" cy="276999"/>
          </a:xfrm>
          <a:prstGeom prst="rect">
            <a:avLst/>
          </a:prstGeom>
          <a:noFill/>
        </p:spPr>
        <p:txBody>
          <a:bodyPr wrap="square" rtlCol="0">
            <a:spAutoFit/>
          </a:bodyPr>
          <a:lstStyle/>
          <a:p>
            <a:pPr algn="ctr"/>
            <a:r>
              <a:rPr lang="en-US" sz="1200" b="1" dirty="0">
                <a:solidFill>
                  <a:prstClr val="white"/>
                </a:solidFill>
                <a:latin typeface="Verdana" panose="020B0604030504040204" pitchFamily="34" charset="0"/>
                <a:ea typeface="Verdana" panose="020B0604030504040204" pitchFamily="34" charset="0"/>
                <a:cs typeface="Verdana" panose="020B0604030504040204" pitchFamily="34" charset="0"/>
              </a:rPr>
              <a:t>Quantification</a:t>
            </a:r>
          </a:p>
        </p:txBody>
      </p:sp>
      <p:sp>
        <p:nvSpPr>
          <p:cNvPr id="27" name="TextBox 26"/>
          <p:cNvSpPr txBox="1"/>
          <p:nvPr/>
        </p:nvSpPr>
        <p:spPr>
          <a:xfrm>
            <a:off x="5281731" y="2744354"/>
            <a:ext cx="1524000" cy="276999"/>
          </a:xfrm>
          <a:prstGeom prst="rect">
            <a:avLst/>
          </a:prstGeom>
          <a:noFill/>
        </p:spPr>
        <p:txBody>
          <a:bodyPr wrap="square" rtlCol="0">
            <a:spAutoFit/>
          </a:bodyPr>
          <a:lstStyle/>
          <a:p>
            <a:pPr algn="ctr"/>
            <a:r>
              <a:rPr lang="en-US" sz="1200" b="1" dirty="0">
                <a:solidFill>
                  <a:prstClr val="white"/>
                </a:solidFill>
                <a:latin typeface="Verdana" panose="020B0604030504040204" pitchFamily="34" charset="0"/>
                <a:ea typeface="Verdana" panose="020B0604030504040204" pitchFamily="34" charset="0"/>
                <a:cs typeface="Verdana" panose="020B0604030504040204" pitchFamily="34" charset="0"/>
              </a:rPr>
              <a:t>Structuring</a:t>
            </a:r>
          </a:p>
        </p:txBody>
      </p:sp>
      <p:sp>
        <p:nvSpPr>
          <p:cNvPr id="28" name="TextBox 27"/>
          <p:cNvSpPr txBox="1"/>
          <p:nvPr/>
        </p:nvSpPr>
        <p:spPr>
          <a:xfrm>
            <a:off x="5291474" y="3253188"/>
            <a:ext cx="1524000" cy="276999"/>
          </a:xfrm>
          <a:prstGeom prst="rect">
            <a:avLst/>
          </a:prstGeom>
          <a:noFill/>
        </p:spPr>
        <p:txBody>
          <a:bodyPr wrap="square" rtlCol="0">
            <a:spAutoFit/>
          </a:bodyPr>
          <a:lstStyle/>
          <a:p>
            <a:pPr algn="ctr"/>
            <a:r>
              <a:rPr lang="en-US" sz="1200" b="1" dirty="0">
                <a:solidFill>
                  <a:prstClr val="white"/>
                </a:solidFill>
                <a:latin typeface="Verdana" panose="020B0604030504040204" pitchFamily="34" charset="0"/>
                <a:ea typeface="Verdana" panose="020B0604030504040204" pitchFamily="34" charset="0"/>
                <a:cs typeface="Verdana" panose="020B0604030504040204" pitchFamily="34" charset="0"/>
              </a:rPr>
              <a:t>Differentiation</a:t>
            </a:r>
          </a:p>
        </p:txBody>
      </p:sp>
      <p:sp>
        <p:nvSpPr>
          <p:cNvPr id="29" name="TextBox 28"/>
          <p:cNvSpPr txBox="1"/>
          <p:nvPr/>
        </p:nvSpPr>
        <p:spPr>
          <a:xfrm>
            <a:off x="5291308" y="3962401"/>
            <a:ext cx="1524000" cy="276999"/>
          </a:xfrm>
          <a:prstGeom prst="rect">
            <a:avLst/>
          </a:prstGeom>
          <a:noFill/>
        </p:spPr>
        <p:txBody>
          <a:bodyPr wrap="square" rtlCol="0">
            <a:spAutoFit/>
          </a:bodyPr>
          <a:lstStyle/>
          <a:p>
            <a:pPr algn="ctr"/>
            <a:r>
              <a:rPr lang="en-US" sz="1200" b="1" dirty="0">
                <a:solidFill>
                  <a:prstClr val="white"/>
                </a:solidFill>
                <a:latin typeface="Verdana" panose="020B0604030504040204" pitchFamily="34" charset="0"/>
                <a:ea typeface="Verdana" panose="020B0604030504040204" pitchFamily="34" charset="0"/>
                <a:cs typeface="Verdana" panose="020B0604030504040204" pitchFamily="34" charset="0"/>
              </a:rPr>
              <a:t>Flat Sizing</a:t>
            </a:r>
          </a:p>
        </p:txBody>
      </p:sp>
      <p:sp>
        <p:nvSpPr>
          <p:cNvPr id="30" name="TextBox 29"/>
          <p:cNvSpPr txBox="1"/>
          <p:nvPr/>
        </p:nvSpPr>
        <p:spPr>
          <a:xfrm>
            <a:off x="5567609" y="4648201"/>
            <a:ext cx="980387" cy="461665"/>
          </a:xfrm>
          <a:prstGeom prst="rect">
            <a:avLst/>
          </a:prstGeom>
          <a:noFill/>
        </p:spPr>
        <p:txBody>
          <a:bodyPr wrap="square" rtlCol="0">
            <a:spAutoFit/>
          </a:bodyPr>
          <a:lstStyle/>
          <a:p>
            <a:pPr algn="ctr"/>
            <a:r>
              <a:rPr lang="en-US" sz="1200" b="1" dirty="0">
                <a:solidFill>
                  <a:prstClr val="white"/>
                </a:solidFill>
                <a:latin typeface="Verdana" panose="020B0604030504040204" pitchFamily="34" charset="0"/>
                <a:ea typeface="Verdana" panose="020B0604030504040204" pitchFamily="34" charset="0"/>
                <a:cs typeface="Verdana" panose="020B0604030504040204" pitchFamily="34" charset="0"/>
              </a:rPr>
              <a:t>One Size Fits All</a:t>
            </a:r>
          </a:p>
        </p:txBody>
      </p:sp>
      <p:sp>
        <p:nvSpPr>
          <p:cNvPr id="31" name="TextBox 30"/>
          <p:cNvSpPr txBox="1"/>
          <p:nvPr/>
        </p:nvSpPr>
        <p:spPr>
          <a:xfrm>
            <a:off x="3098463" y="2506060"/>
            <a:ext cx="1524000" cy="400110"/>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Operational Excellence</a:t>
            </a:r>
          </a:p>
        </p:txBody>
      </p:sp>
      <p:sp>
        <p:nvSpPr>
          <p:cNvPr id="32" name="TextBox 31"/>
          <p:cNvSpPr txBox="1"/>
          <p:nvPr/>
        </p:nvSpPr>
        <p:spPr>
          <a:xfrm>
            <a:off x="2667000" y="3714690"/>
            <a:ext cx="2419218" cy="400110"/>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Reliability Program Development</a:t>
            </a:r>
          </a:p>
        </p:txBody>
      </p:sp>
      <p:sp>
        <p:nvSpPr>
          <p:cNvPr id="33" name="TextBox 32"/>
          <p:cNvSpPr txBox="1"/>
          <p:nvPr/>
        </p:nvSpPr>
        <p:spPr>
          <a:xfrm>
            <a:off x="3110006" y="3181290"/>
            <a:ext cx="1524000" cy="400110"/>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Reliability Centered Org</a:t>
            </a:r>
          </a:p>
        </p:txBody>
      </p:sp>
      <p:sp>
        <p:nvSpPr>
          <p:cNvPr id="34" name="TextBox 33"/>
          <p:cNvSpPr txBox="1"/>
          <p:nvPr/>
        </p:nvSpPr>
        <p:spPr>
          <a:xfrm>
            <a:off x="2438216" y="4324290"/>
            <a:ext cx="2834641" cy="400110"/>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Integrated Org Dev | Skills/Training Shutdown Mgmt.</a:t>
            </a:r>
          </a:p>
        </p:txBody>
      </p:sp>
      <p:sp>
        <p:nvSpPr>
          <p:cNvPr id="35" name="TextBox 34"/>
          <p:cNvSpPr txBox="1"/>
          <p:nvPr/>
        </p:nvSpPr>
        <p:spPr>
          <a:xfrm>
            <a:off x="2264310" y="4857690"/>
            <a:ext cx="3209933" cy="400110"/>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Work Management (Planning Scheduling Processes) | Work ID | Backlog |WO Disc</a:t>
            </a:r>
          </a:p>
        </p:txBody>
      </p:sp>
      <p:sp>
        <p:nvSpPr>
          <p:cNvPr id="36" name="TextBox 35"/>
          <p:cNvSpPr txBox="1"/>
          <p:nvPr/>
        </p:nvSpPr>
        <p:spPr>
          <a:xfrm>
            <a:off x="2357676" y="5389602"/>
            <a:ext cx="3209933" cy="553998"/>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Road Mapping | MMS Mapped | GAP Identification | Action Teams | Procurement/MRO Catalogs</a:t>
            </a:r>
          </a:p>
        </p:txBody>
      </p:sp>
      <p:sp>
        <p:nvSpPr>
          <p:cNvPr id="37" name="TextBox 36"/>
          <p:cNvSpPr txBox="1"/>
          <p:nvPr/>
        </p:nvSpPr>
        <p:spPr>
          <a:xfrm>
            <a:off x="7605611" y="2508379"/>
            <a:ext cx="1524000" cy="400110"/>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Operational Excellence</a:t>
            </a:r>
          </a:p>
        </p:txBody>
      </p:sp>
      <p:sp>
        <p:nvSpPr>
          <p:cNvPr id="38" name="TextBox 37"/>
          <p:cNvSpPr txBox="1"/>
          <p:nvPr/>
        </p:nvSpPr>
        <p:spPr>
          <a:xfrm>
            <a:off x="7333366" y="3200400"/>
            <a:ext cx="2068490" cy="400110"/>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Stimulating good </a:t>
            </a:r>
          </a:p>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demand</a:t>
            </a:r>
          </a:p>
        </p:txBody>
      </p:sp>
      <p:sp>
        <p:nvSpPr>
          <p:cNvPr id="39" name="TextBox 38"/>
          <p:cNvSpPr txBox="1"/>
          <p:nvPr/>
        </p:nvSpPr>
        <p:spPr>
          <a:xfrm>
            <a:off x="7392756" y="3714690"/>
            <a:ext cx="2068490" cy="400110"/>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Reducing unneeded demand activity</a:t>
            </a:r>
          </a:p>
        </p:txBody>
      </p:sp>
      <p:sp>
        <p:nvSpPr>
          <p:cNvPr id="40" name="TextBox 39"/>
          <p:cNvSpPr txBox="1"/>
          <p:nvPr/>
        </p:nvSpPr>
        <p:spPr>
          <a:xfrm>
            <a:off x="7317247" y="4212221"/>
            <a:ext cx="2068490" cy="400110"/>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Reducing total supply costs</a:t>
            </a:r>
          </a:p>
        </p:txBody>
      </p:sp>
      <p:sp>
        <p:nvSpPr>
          <p:cNvPr id="41" name="TextBox 40"/>
          <p:cNvSpPr txBox="1"/>
          <p:nvPr/>
        </p:nvSpPr>
        <p:spPr>
          <a:xfrm>
            <a:off x="7304100" y="4871195"/>
            <a:ext cx="2068490" cy="246221"/>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Right Prices</a:t>
            </a:r>
          </a:p>
        </p:txBody>
      </p:sp>
      <p:sp>
        <p:nvSpPr>
          <p:cNvPr id="42" name="TextBox 41"/>
          <p:cNvSpPr txBox="1"/>
          <p:nvPr/>
        </p:nvSpPr>
        <p:spPr>
          <a:xfrm>
            <a:off x="6571180" y="5370793"/>
            <a:ext cx="3647216" cy="400110"/>
          </a:xfrm>
          <a:prstGeom prst="rect">
            <a:avLst/>
          </a:prstGeom>
          <a:noFill/>
        </p:spPr>
        <p:txBody>
          <a:bodyPr wrap="square" rtlCol="0">
            <a:spAutoFit/>
          </a:bodyPr>
          <a:lstStyle/>
          <a:p>
            <a:pPr algn="ctr"/>
            <a:r>
              <a:rPr lang="en-US" sz="1000" b="1" dirty="0">
                <a:solidFill>
                  <a:prstClr val="white"/>
                </a:solidFill>
                <a:latin typeface="Verdana" panose="020B0604030504040204" pitchFamily="34" charset="0"/>
                <a:ea typeface="Verdana" panose="020B0604030504040204" pitchFamily="34" charset="0"/>
                <a:cs typeface="Verdana" panose="020B0604030504040204" pitchFamily="34" charset="0"/>
              </a:rPr>
              <a:t>Right goods and services at the right time and place</a:t>
            </a:r>
          </a:p>
        </p:txBody>
      </p:sp>
      <p:sp>
        <p:nvSpPr>
          <p:cNvPr id="43" name="TextBox 42"/>
          <p:cNvSpPr txBox="1"/>
          <p:nvPr/>
        </p:nvSpPr>
        <p:spPr>
          <a:xfrm>
            <a:off x="1676400" y="1143001"/>
            <a:ext cx="1864310" cy="584775"/>
          </a:xfrm>
          <a:prstGeom prst="rect">
            <a:avLst/>
          </a:prstGeom>
          <a:noFill/>
        </p:spPr>
        <p:txBody>
          <a:bodyPr wrap="square" rtlCol="0">
            <a:spAutoFit/>
          </a:bodyPr>
          <a:lstStyle/>
          <a:p>
            <a:r>
              <a:rPr lang="en-US" sz="1600" b="1" i="1" dirty="0">
                <a:latin typeface="Verdana" panose="020B0604030504040204" pitchFamily="34" charset="0"/>
                <a:ea typeface="Verdana" panose="020B0604030504040204" pitchFamily="34" charset="0"/>
                <a:cs typeface="Verdana" panose="020B0604030504040204" pitchFamily="34" charset="0"/>
              </a:rPr>
              <a:t>Complex Integration</a:t>
            </a:r>
          </a:p>
        </p:txBody>
      </p:sp>
    </p:spTree>
    <p:extLst>
      <p:ext uri="{BB962C8B-B14F-4D97-AF65-F5344CB8AC3E}">
        <p14:creationId xmlns:p14="http://schemas.microsoft.com/office/powerpoint/2010/main" val="6487016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Contatct</a:t>
            </a:r>
            <a:r>
              <a:rPr lang="en-US" dirty="0" smtClean="0"/>
              <a:t>:</a:t>
            </a:r>
          </a:p>
          <a:p>
            <a:pPr lvl="1"/>
            <a:r>
              <a:rPr lang="en-US" dirty="0" smtClean="0"/>
              <a:t>Email: </a:t>
            </a:r>
            <a:r>
              <a:rPr lang="en-US" dirty="0" smtClean="0">
                <a:hlinkClick r:id="rId2"/>
              </a:rPr>
              <a:t>info@workhorseglobal.com</a:t>
            </a:r>
            <a:endParaRPr lang="en-US" dirty="0" smtClean="0"/>
          </a:p>
          <a:p>
            <a:pPr lvl="1"/>
            <a:r>
              <a:rPr lang="en-US" dirty="0" smtClean="0"/>
              <a:t>Twitter: @</a:t>
            </a:r>
            <a:r>
              <a:rPr lang="en-US" dirty="0" err="1" smtClean="0"/>
              <a:t>Workhorseglobal</a:t>
            </a:r>
            <a:endParaRPr lang="en-US" dirty="0" smtClean="0"/>
          </a:p>
          <a:p>
            <a:pPr lvl="1"/>
            <a:r>
              <a:rPr lang="en-US" dirty="0" smtClean="0"/>
              <a:t>Instagram: @Workhorse</a:t>
            </a:r>
          </a:p>
          <a:p>
            <a:pPr lvl="1"/>
            <a:r>
              <a:rPr lang="en-US" dirty="0" smtClean="0"/>
              <a:t>Phone: 604.999.9999</a:t>
            </a:r>
          </a:p>
          <a:p>
            <a:pPr lvl="1"/>
            <a:r>
              <a:rPr lang="en-US" smtClean="0"/>
              <a:t>Address: </a:t>
            </a:r>
            <a:endParaRPr lang="en-US" dirty="0" smtClean="0"/>
          </a:p>
          <a:p>
            <a:pPr lvl="1"/>
            <a:endParaRPr lang="en-US" dirty="0"/>
          </a:p>
        </p:txBody>
      </p:sp>
    </p:spTree>
    <p:extLst>
      <p:ext uri="{BB962C8B-B14F-4D97-AF65-F5344CB8AC3E}">
        <p14:creationId xmlns:p14="http://schemas.microsoft.com/office/powerpoint/2010/main" val="1591526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4435</TotalTime>
  <Words>1105</Words>
  <Application>Microsoft Macintosh PowerPoint</Application>
  <PresentationFormat>Widescreen</PresentationFormat>
  <Paragraphs>178</Paragraphs>
  <Slides>9</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Calibri</vt:lpstr>
      <vt:lpstr>Calibri Light</vt:lpstr>
      <vt:lpstr>Verdana</vt:lpstr>
      <vt:lpstr>Wingdings</vt:lpstr>
      <vt:lpstr>Arial</vt:lpstr>
      <vt:lpstr>Office Theme</vt:lpstr>
      <vt:lpstr>What is Workhorse EAM</vt:lpstr>
      <vt:lpstr>Why – business drivers</vt:lpstr>
      <vt:lpstr>Why – employee drivers</vt:lpstr>
      <vt:lpstr>How – project approach</vt:lpstr>
      <vt:lpstr>PowerPoint Presentation</vt:lpstr>
      <vt:lpstr>PowerPoint Presentation</vt:lpstr>
      <vt:lpstr>PowerPoint Presentation</vt:lpstr>
      <vt:lpstr>How – Project Approach</vt:lpstr>
      <vt:lpstr>PowerPoint Presentation</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Pruett Andrew    VANM</dc:creator>
  <cp:lastModifiedBy>Pruett Andrew    VANM</cp:lastModifiedBy>
  <cp:revision>3</cp:revision>
  <dcterms:created xsi:type="dcterms:W3CDTF">2016-12-06T19:10:21Z</dcterms:created>
  <dcterms:modified xsi:type="dcterms:W3CDTF">2016-12-28T20:01:25Z</dcterms:modified>
</cp:coreProperties>
</file>