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Lst>
  <p:notesMasterIdLst>
    <p:notesMasterId r:id="rId152"/>
  </p:notesMasterIdLst>
  <p:handoutMasterIdLst>
    <p:handoutMasterId r:id="rId153"/>
  </p:handoutMasterIdLst>
  <p:sldIdLst>
    <p:sldId id="256" r:id="rId4"/>
    <p:sldId id="560" r:id="rId5"/>
    <p:sldId id="702" r:id="rId6"/>
    <p:sldId id="704" r:id="rId7"/>
    <p:sldId id="276" r:id="rId8"/>
    <p:sldId id="716" r:id="rId9"/>
    <p:sldId id="428" r:id="rId10"/>
    <p:sldId id="257" r:id="rId11"/>
    <p:sldId id="482" r:id="rId12"/>
    <p:sldId id="505" r:id="rId13"/>
    <p:sldId id="676" r:id="rId14"/>
    <p:sldId id="501" r:id="rId15"/>
    <p:sldId id="649" r:id="rId16"/>
    <p:sldId id="650" r:id="rId17"/>
    <p:sldId id="466" r:id="rId18"/>
    <p:sldId id="467" r:id="rId19"/>
    <p:sldId id="559" r:id="rId20"/>
    <p:sldId id="706" r:id="rId21"/>
    <p:sldId id="707" r:id="rId22"/>
    <p:sldId id="705" r:id="rId23"/>
    <p:sldId id="486" r:id="rId24"/>
    <p:sldId id="592" r:id="rId25"/>
    <p:sldId id="593" r:id="rId26"/>
    <p:sldId id="590" r:id="rId27"/>
    <p:sldId id="652" r:id="rId28"/>
    <p:sldId id="476" r:id="rId29"/>
    <p:sldId id="477" r:id="rId30"/>
    <p:sldId id="651" r:id="rId31"/>
    <p:sldId id="462" r:id="rId32"/>
    <p:sldId id="491" r:id="rId33"/>
    <p:sldId id="463" r:id="rId34"/>
    <p:sldId id="504" r:id="rId35"/>
    <p:sldId id="500" r:id="rId36"/>
    <p:sldId id="488" r:id="rId37"/>
    <p:sldId id="489" r:id="rId38"/>
    <p:sldId id="490" r:id="rId39"/>
    <p:sldId id="532" r:id="rId40"/>
    <p:sldId id="717" r:id="rId41"/>
    <p:sldId id="289" r:id="rId42"/>
    <p:sldId id="284" r:id="rId43"/>
    <p:sldId id="483" r:id="rId44"/>
    <p:sldId id="718" r:id="rId45"/>
    <p:sldId id="719" r:id="rId46"/>
    <p:sldId id="720" r:id="rId47"/>
    <p:sldId id="721" r:id="rId48"/>
    <p:sldId id="280" r:id="rId49"/>
    <p:sldId id="281" r:id="rId50"/>
    <p:sldId id="715" r:id="rId51"/>
    <p:sldId id="714" r:id="rId52"/>
    <p:sldId id="562" r:id="rId53"/>
    <p:sldId id="565" r:id="rId54"/>
    <p:sldId id="566" r:id="rId55"/>
    <p:sldId id="567" r:id="rId56"/>
    <p:sldId id="568" r:id="rId57"/>
    <p:sldId id="570" r:id="rId58"/>
    <p:sldId id="402" r:id="rId59"/>
    <p:sldId id="405" r:id="rId60"/>
    <p:sldId id="406" r:id="rId61"/>
    <p:sldId id="722" r:id="rId62"/>
    <p:sldId id="407" r:id="rId63"/>
    <p:sldId id="408" r:id="rId64"/>
    <p:sldId id="404" r:id="rId65"/>
    <p:sldId id="290" r:id="rId66"/>
    <p:sldId id="703" r:id="rId67"/>
    <p:sldId id="553" r:id="rId68"/>
    <p:sldId id="410" r:id="rId69"/>
    <p:sldId id="653" r:id="rId70"/>
    <p:sldId id="411" r:id="rId71"/>
    <p:sldId id="412" r:id="rId72"/>
    <p:sldId id="413" r:id="rId73"/>
    <p:sldId id="677" r:id="rId74"/>
    <p:sldId id="678" r:id="rId75"/>
    <p:sldId id="679" r:id="rId76"/>
    <p:sldId id="654" r:id="rId77"/>
    <p:sldId id="655" r:id="rId78"/>
    <p:sldId id="680" r:id="rId79"/>
    <p:sldId id="681" r:id="rId80"/>
    <p:sldId id="682" r:id="rId81"/>
    <p:sldId id="683" r:id="rId82"/>
    <p:sldId id="684" r:id="rId83"/>
    <p:sldId id="685" r:id="rId84"/>
    <p:sldId id="686" r:id="rId85"/>
    <p:sldId id="415" r:id="rId86"/>
    <p:sldId id="434" r:id="rId87"/>
    <p:sldId id="442" r:id="rId88"/>
    <p:sldId id="708" r:id="rId89"/>
    <p:sldId id="709" r:id="rId90"/>
    <p:sldId id="710" r:id="rId91"/>
    <p:sldId id="420" r:id="rId92"/>
    <p:sldId id="656" r:id="rId93"/>
    <p:sldId id="657" r:id="rId94"/>
    <p:sldId id="659" r:id="rId95"/>
    <p:sldId id="658" r:id="rId96"/>
    <p:sldId id="426" r:id="rId97"/>
    <p:sldId id="427" r:id="rId98"/>
    <p:sldId id="512" r:id="rId99"/>
    <p:sldId id="663" r:id="rId100"/>
    <p:sldId id="725" r:id="rId101"/>
    <p:sldId id="452" r:id="rId102"/>
    <p:sldId id="492" r:id="rId103"/>
    <p:sldId id="478" r:id="rId104"/>
    <p:sldId id="479" r:id="rId105"/>
    <p:sldId id="480" r:id="rId106"/>
    <p:sldId id="513" r:id="rId107"/>
    <p:sldId id="493" r:id="rId108"/>
    <p:sldId id="494" r:id="rId109"/>
    <p:sldId id="495" r:id="rId110"/>
    <p:sldId id="712" r:id="rId111"/>
    <p:sldId id="713" r:id="rId112"/>
    <p:sldId id="496" r:id="rId113"/>
    <p:sldId id="503" r:id="rId114"/>
    <p:sldId id="507" r:id="rId115"/>
    <p:sldId id="508" r:id="rId116"/>
    <p:sldId id="515" r:id="rId117"/>
    <p:sldId id="521" r:id="rId118"/>
    <p:sldId id="522" r:id="rId119"/>
    <p:sldId id="523" r:id="rId120"/>
    <p:sldId id="524" r:id="rId121"/>
    <p:sldId id="525" r:id="rId122"/>
    <p:sldId id="526" r:id="rId123"/>
    <p:sldId id="527" r:id="rId124"/>
    <p:sldId id="528" r:id="rId125"/>
    <p:sldId id="529" r:id="rId126"/>
    <p:sldId id="530" r:id="rId127"/>
    <p:sldId id="497" r:id="rId128"/>
    <p:sldId id="450" r:id="rId129"/>
    <p:sldId id="400" r:id="rId130"/>
    <p:sldId id="455" r:id="rId131"/>
    <p:sldId id="456" r:id="rId132"/>
    <p:sldId id="648" r:id="rId133"/>
    <p:sldId id="724" r:id="rId134"/>
    <p:sldId id="312" r:id="rId135"/>
    <p:sldId id="313" r:id="rId136"/>
    <p:sldId id="314" r:id="rId137"/>
    <p:sldId id="315" r:id="rId138"/>
    <p:sldId id="316" r:id="rId139"/>
    <p:sldId id="317" r:id="rId140"/>
    <p:sldId id="726" r:id="rId141"/>
    <p:sldId id="384" r:id="rId142"/>
    <p:sldId id="457" r:id="rId143"/>
    <p:sldId id="666" r:id="rId144"/>
    <p:sldId id="667" r:id="rId145"/>
    <p:sldId id="668" r:id="rId146"/>
    <p:sldId id="669" r:id="rId147"/>
    <p:sldId id="670" r:id="rId148"/>
    <p:sldId id="671" r:id="rId149"/>
    <p:sldId id="432" r:id="rId150"/>
    <p:sldId id="723" r:id="rId15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20" autoAdjust="0"/>
    <p:restoredTop sz="73277" autoAdjust="0"/>
  </p:normalViewPr>
  <p:slideViewPr>
    <p:cSldViewPr>
      <p:cViewPr>
        <p:scale>
          <a:sx n="70" d="100"/>
          <a:sy n="70" d="100"/>
        </p:scale>
        <p:origin x="-876" y="474"/>
      </p:cViewPr>
      <p:guideLst>
        <p:guide orient="horz" pos="2160"/>
        <p:guide pos="2880"/>
      </p:guideLst>
    </p:cSldViewPr>
  </p:slideViewPr>
  <p:notesTextViewPr>
    <p:cViewPr>
      <p:scale>
        <a:sx n="1" d="1"/>
        <a:sy n="1" d="1"/>
      </p:scale>
      <p:origin x="0" y="0"/>
    </p:cViewPr>
  </p:notesTextViewPr>
  <p:sorterViewPr>
    <p:cViewPr>
      <p:scale>
        <a:sx n="70" d="100"/>
        <a:sy n="70" d="100"/>
      </p:scale>
      <p:origin x="0" y="1369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slide" Target="slides/slide137.xml"/><Relationship Id="rId145" Type="http://schemas.openxmlformats.org/officeDocument/2006/relationships/slide" Target="slides/slide142.xml"/><Relationship Id="rId15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969623-7A37-422D-8560-2B004277DEE1}" type="datetimeFigureOut">
              <a:rPr lang="en-US" smtClean="0"/>
              <a:t>4/24/2014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BEAD6D4-259F-4AED-A0D5-F6480C8C900B}" type="slidenum">
              <a:rPr lang="en-US" smtClean="0"/>
              <a:t>‹#›</a:t>
            </a:fld>
            <a:endParaRPr lang="en-US"/>
          </a:p>
        </p:txBody>
      </p:sp>
    </p:spTree>
    <p:extLst>
      <p:ext uri="{BB962C8B-B14F-4D97-AF65-F5344CB8AC3E}">
        <p14:creationId xmlns:p14="http://schemas.microsoft.com/office/powerpoint/2010/main" val="12140034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6B05C99-1621-4465-B2C5-63B8C7D64D02}" type="datetimeFigureOut">
              <a:rPr lang="en-US"/>
              <a:pPr>
                <a:defRPr/>
              </a:pPr>
              <a:t>4/24/2014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555184E-9D8E-4294-9B19-1A1F0C445508}" type="slidenum">
              <a:rPr lang="en-US"/>
              <a:pPr>
                <a:defRPr/>
              </a:pPr>
              <a:t>‹#›</a:t>
            </a:fld>
            <a:endParaRPr lang="en-US"/>
          </a:p>
        </p:txBody>
      </p:sp>
    </p:spTree>
    <p:extLst>
      <p:ext uri="{BB962C8B-B14F-4D97-AF65-F5344CB8AC3E}">
        <p14:creationId xmlns:p14="http://schemas.microsoft.com/office/powerpoint/2010/main" val="11266144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www.uptodate.com/contents/approach-to-the-patient-with-myalgia/abstract/19,20" TargetMode="External"/><Relationship Id="rId3" Type="http://schemas.openxmlformats.org/officeDocument/2006/relationships/hyperlink" Target="http://www.uptodate.com/contents/approach-to-the-patient-with-myalgia/abstract/10,11" TargetMode="External"/><Relationship Id="rId7" Type="http://schemas.openxmlformats.org/officeDocument/2006/relationships/hyperlink" Target="http://www.uptodate.com/contents/approach-to-the-patient-with-myalgia/abstract/17,18" TargetMode="External"/><Relationship Id="rId12" Type="http://schemas.openxmlformats.org/officeDocument/2006/relationships/hyperlink" Target="http://www.uptodate.com/contents/zidovudine-drug-information?source=see_link"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www.uptodate.com/contents/approach-to-the-patient-with-myalgia/abstract/14,15" TargetMode="External"/><Relationship Id="rId11" Type="http://schemas.openxmlformats.org/officeDocument/2006/relationships/hyperlink" Target="http://www.uptodate.com/contents/colchicine-drug-information?source=see_link" TargetMode="External"/><Relationship Id="rId5" Type="http://schemas.openxmlformats.org/officeDocument/2006/relationships/hyperlink" Target="http://www.uptodate.com/contents/approach-to-the-patient-with-myalgia/abstract/13" TargetMode="External"/><Relationship Id="rId10" Type="http://schemas.openxmlformats.org/officeDocument/2006/relationships/hyperlink" Target="http://www.uptodate.com/contents/myopathies-of-systemic-disease/abstract/36,37" TargetMode="External"/><Relationship Id="rId4" Type="http://schemas.openxmlformats.org/officeDocument/2006/relationships/hyperlink" Target="http://www.uptodate.com/contents/approach-to-the-patient-with-myalgia/abstract/12" TargetMode="External"/><Relationship Id="rId9" Type="http://schemas.openxmlformats.org/officeDocument/2006/relationships/hyperlink" Target="http://www.uptodate.com/contents/approach-to-the-patient-with-myalgia/abstract/21"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uptodate.com/contents/drug-induced-myopathies/abstract/14"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aafp.org/afp/2011/0601/"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uptodate.com/contents/diagnostic-testing-for-low-back-pain/abstract/4-6"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www.uptodate.com/contents/diagnostic-testing-for-low-back-pain/abstract/7" TargetMode="External"/><Relationship Id="rId4" Type="http://schemas.openxmlformats.org/officeDocument/2006/relationships/hyperlink" Target="http://www.uptodate.com/contents/image?imageKey=PC/81266&amp;topicKey=PC/7783&amp;rank=9~128&amp;source=see_link&amp;search=low+back+pai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Nutrition degree from A&amp;M</a:t>
            </a:r>
            <a:endParaRPr lang="en-US" b="0" baseline="0" dirty="0" smtClean="0"/>
          </a:p>
          <a:p>
            <a:pPr eaLnBrk="1" hangingPunct="1">
              <a:spcBef>
                <a:spcPct val="0"/>
              </a:spcBef>
            </a:pPr>
            <a:endParaRPr lang="en-US" b="0" baseline="0" dirty="0" smtClean="0"/>
          </a:p>
          <a:p>
            <a:pPr eaLnBrk="1" hangingPunct="1">
              <a:spcBef>
                <a:spcPct val="0"/>
              </a:spcBef>
            </a:pPr>
            <a:r>
              <a:rPr lang="en-US" b="0" baseline="0" dirty="0" err="1" smtClean="0"/>
              <a:t>Nortriptyline</a:t>
            </a:r>
            <a:r>
              <a:rPr lang="en-US" b="0" baseline="0" dirty="0" smtClean="0"/>
              <a:t> is effective in nerve pain, and it has a low side effect profile. It is especially helpful for</a:t>
            </a:r>
          </a:p>
          <a:p>
            <a:pPr eaLnBrk="1" hangingPunct="1">
              <a:spcBef>
                <a:spcPct val="0"/>
              </a:spcBef>
            </a:pPr>
            <a:r>
              <a:rPr lang="en-US" b="0" baseline="0" dirty="0" smtClean="0"/>
              <a:t>4–6 weeks while other interventions are working. Give patients 50–75 mg at night to help them sleep</a:t>
            </a:r>
          </a:p>
          <a:p>
            <a:pPr eaLnBrk="1" hangingPunct="1">
              <a:spcBef>
                <a:spcPct val="0"/>
              </a:spcBef>
            </a:pPr>
            <a:r>
              <a:rPr lang="en-US" b="0" baseline="0" dirty="0" smtClean="0"/>
              <a:t>and calm nerve pain, but have a plan to get them off of it. SNRIs are also effective in nerve pain.</a:t>
            </a:r>
          </a:p>
          <a:p>
            <a:pPr eaLnBrk="1" hangingPunct="1">
              <a:spcBef>
                <a:spcPct val="0"/>
              </a:spcBef>
            </a:pPr>
            <a:endParaRPr lang="en-US" b="0" baseline="0" dirty="0" smtClean="0"/>
          </a:p>
          <a:p>
            <a:pPr eaLnBrk="1" hangingPunct="1">
              <a:spcBef>
                <a:spcPct val="0"/>
              </a:spcBef>
            </a:pPr>
            <a:r>
              <a:rPr lang="en-US" b="0" baseline="0" dirty="0" smtClean="0"/>
              <a:t>Local anesthetics can be injected in a scar or above the nerve, but they are also effective topically.</a:t>
            </a:r>
          </a:p>
          <a:p>
            <a:pPr eaLnBrk="1" hangingPunct="1">
              <a:spcBef>
                <a:spcPct val="0"/>
              </a:spcBef>
            </a:pPr>
            <a:r>
              <a:rPr lang="en-US" b="0" baseline="0" dirty="0" smtClean="0"/>
              <a:t>Ketamine is especially efficacious. </a:t>
            </a:r>
            <a:r>
              <a:rPr lang="en-US" b="0" baseline="0" dirty="0" err="1" smtClean="0"/>
              <a:t>Topicals</a:t>
            </a:r>
            <a:r>
              <a:rPr lang="en-US" b="0" baseline="0" dirty="0" smtClean="0"/>
              <a:t> should be used 2–3 times a day in the nerve area and in</a:t>
            </a:r>
          </a:p>
          <a:p>
            <a:pPr eaLnBrk="1" hangingPunct="1">
              <a:spcBef>
                <a:spcPct val="0"/>
              </a:spcBef>
            </a:pPr>
            <a:r>
              <a:rPr lang="en-US" b="0" baseline="0" dirty="0" smtClean="0"/>
              <a:t>the area of the spine where the nerve originates.</a:t>
            </a:r>
          </a:p>
          <a:p>
            <a:pPr eaLnBrk="1" hangingPunct="1">
              <a:spcBef>
                <a:spcPct val="0"/>
              </a:spcBef>
            </a:pPr>
            <a:endParaRPr lang="en-US" b="0" baseline="0" dirty="0" smtClean="0"/>
          </a:p>
          <a:p>
            <a:pPr eaLnBrk="1" hangingPunct="1">
              <a:spcBef>
                <a:spcPct val="0"/>
              </a:spcBef>
            </a:pPr>
            <a:r>
              <a:rPr lang="en-US" b="0" baseline="0" dirty="0" smtClean="0"/>
              <a:t>Oxidative stress plays a big role in neuropathy so it makes sense to try and decrease it by lowering</a:t>
            </a:r>
          </a:p>
          <a:p>
            <a:pPr eaLnBrk="1" hangingPunct="1">
              <a:spcBef>
                <a:spcPct val="0"/>
              </a:spcBef>
            </a:pPr>
            <a:r>
              <a:rPr lang="en-US" b="0" baseline="0" dirty="0" smtClean="0"/>
              <a:t>exposure to free radicals (decrease toxins), tuning up the GI tract, and eating things that have</a:t>
            </a:r>
          </a:p>
          <a:p>
            <a:pPr eaLnBrk="1" hangingPunct="1">
              <a:spcBef>
                <a:spcPct val="0"/>
              </a:spcBef>
            </a:pPr>
            <a:r>
              <a:rPr lang="en-US" b="0" baseline="0" dirty="0" smtClean="0"/>
              <a:t>antioxidants (blueberries, acacia drinks, prunes, kidney beans).</a:t>
            </a:r>
          </a:p>
          <a:p>
            <a:pPr eaLnBrk="1" hangingPunct="1">
              <a:spcBef>
                <a:spcPct val="0"/>
              </a:spcBef>
            </a:pPr>
            <a:r>
              <a:rPr lang="en-US" b="0" baseline="0" dirty="0" smtClean="0"/>
              <a:t>• Nerve pain patients can try alpha-</a:t>
            </a:r>
            <a:r>
              <a:rPr lang="en-US" b="0" baseline="0" dirty="0" err="1" smtClean="0"/>
              <a:t>lipoic</a:t>
            </a:r>
            <a:r>
              <a:rPr lang="en-US" b="0" baseline="0" dirty="0" smtClean="0"/>
              <a:t> acid (600–1200 mg per day, doesn’t seem to be helpful in low</a:t>
            </a:r>
          </a:p>
          <a:p>
            <a:pPr eaLnBrk="1" hangingPunct="1">
              <a:spcBef>
                <a:spcPct val="0"/>
              </a:spcBef>
            </a:pPr>
            <a:r>
              <a:rPr lang="en-US" b="0" baseline="0" dirty="0" smtClean="0"/>
              <a:t>doses). Use either a racemic mix or the sodium stabilized form. You might try starting with acetyl-</a:t>
            </a:r>
            <a:r>
              <a:rPr lang="en-US" b="0" baseline="0" dirty="0" err="1" smtClean="0"/>
              <a:t>Lcarnitine</a:t>
            </a:r>
            <a:r>
              <a:rPr lang="en-US" b="0" baseline="0" dirty="0" smtClean="0"/>
              <a:t> (1500–3000 mg per day) instead because it is generally less expensive.</a:t>
            </a:r>
          </a:p>
          <a:p>
            <a:pPr eaLnBrk="1" hangingPunct="1">
              <a:spcBef>
                <a:spcPct val="0"/>
              </a:spcBef>
            </a:pPr>
            <a:endParaRPr lang="en-US" b="0" baseline="0" dirty="0" smtClean="0"/>
          </a:p>
          <a:p>
            <a:pPr eaLnBrk="1" hangingPunct="1">
              <a:spcBef>
                <a:spcPct val="0"/>
              </a:spcBef>
            </a:pPr>
            <a:r>
              <a:rPr lang="en-US" b="0" baseline="0" dirty="0" smtClean="0"/>
              <a:t>Tendinitis will not heal if the patient doesn’t get enough protein. Tendinitis/</a:t>
            </a:r>
            <a:r>
              <a:rPr lang="en-US" b="0" baseline="0" dirty="0" err="1" smtClean="0"/>
              <a:t>tendinosis</a:t>
            </a:r>
            <a:r>
              <a:rPr lang="en-US" b="0" baseline="0" dirty="0" smtClean="0"/>
              <a:t> patients need</a:t>
            </a:r>
          </a:p>
          <a:p>
            <a:pPr eaLnBrk="1" hangingPunct="1">
              <a:spcBef>
                <a:spcPct val="0"/>
              </a:spcBef>
            </a:pPr>
            <a:r>
              <a:rPr lang="en-US" b="0" baseline="0" dirty="0" smtClean="0"/>
              <a:t>1–1.2 g of protein a day per kilogram of lean body mass, which is more than the minimum amount.</a:t>
            </a:r>
          </a:p>
          <a:p>
            <a:pPr eaLnBrk="1" hangingPunct="1">
              <a:spcBef>
                <a:spcPct val="0"/>
              </a:spcBef>
            </a:pPr>
            <a:r>
              <a:rPr lang="en-US" b="0" baseline="0" dirty="0" smtClean="0"/>
              <a:t>They also need to eat breakfast so that don’t break down their amino acids.</a:t>
            </a:r>
          </a:p>
          <a:p>
            <a:pPr eaLnBrk="1" hangingPunct="1">
              <a:spcBef>
                <a:spcPct val="0"/>
              </a:spcBef>
            </a:pPr>
            <a:endParaRPr lang="en-US" b="0" baseline="0" dirty="0" smtClean="0"/>
          </a:p>
          <a:p>
            <a:pPr eaLnBrk="1" hangingPunct="1">
              <a:spcBef>
                <a:spcPct val="0"/>
              </a:spcBef>
            </a:pPr>
            <a:r>
              <a:rPr lang="en-US" b="0" baseline="0" dirty="0" smtClean="0"/>
              <a:t>Treat the sensitization component of tendinitis with the following:</a:t>
            </a:r>
          </a:p>
          <a:p>
            <a:pPr eaLnBrk="1" hangingPunct="1">
              <a:spcBef>
                <a:spcPct val="0"/>
              </a:spcBef>
            </a:pPr>
            <a:r>
              <a:rPr lang="en-US" b="0" baseline="0" dirty="0" smtClean="0"/>
              <a:t>o Low-level laser (requires frequent treatment, 2–3 times per week for 4 weeks; insurance</a:t>
            </a:r>
          </a:p>
          <a:p>
            <a:pPr eaLnBrk="1" hangingPunct="1">
              <a:spcBef>
                <a:spcPct val="0"/>
              </a:spcBef>
            </a:pPr>
            <a:r>
              <a:rPr lang="en-US" b="0" baseline="0" dirty="0" smtClean="0"/>
              <a:t>usually doesn’t cover)</a:t>
            </a:r>
          </a:p>
          <a:p>
            <a:pPr eaLnBrk="1" hangingPunct="1">
              <a:spcBef>
                <a:spcPct val="0"/>
              </a:spcBef>
            </a:pPr>
            <a:r>
              <a:rPr lang="en-US" b="0" baseline="0" dirty="0" smtClean="0"/>
              <a:t>o </a:t>
            </a:r>
            <a:r>
              <a:rPr lang="en-US" b="0" baseline="0" dirty="0" err="1" smtClean="0"/>
              <a:t>Microcurrent</a:t>
            </a:r>
            <a:r>
              <a:rPr lang="en-US" b="0" baseline="0" dirty="0" smtClean="0"/>
              <a:t> (2–3 treatments per week)</a:t>
            </a:r>
          </a:p>
          <a:p>
            <a:pPr eaLnBrk="1" hangingPunct="1">
              <a:spcBef>
                <a:spcPct val="0"/>
              </a:spcBef>
            </a:pPr>
            <a:r>
              <a:rPr lang="en-US" b="0" baseline="0" dirty="0" smtClean="0"/>
              <a:t>o Electro-</a:t>
            </a:r>
            <a:r>
              <a:rPr lang="en-US" b="0" baseline="0" dirty="0" err="1" smtClean="0"/>
              <a:t>Acuscope</a:t>
            </a:r>
            <a:endParaRPr lang="en-US" b="0" baseline="0" dirty="0" smtClean="0"/>
          </a:p>
          <a:p>
            <a:pPr eaLnBrk="1" hangingPunct="1">
              <a:spcBef>
                <a:spcPct val="0"/>
              </a:spcBef>
            </a:pPr>
            <a:r>
              <a:rPr lang="en-US" b="0" baseline="0" dirty="0" smtClean="0"/>
              <a:t>o </a:t>
            </a:r>
            <a:r>
              <a:rPr lang="en-US" b="0" baseline="0" dirty="0" err="1" smtClean="0"/>
              <a:t>Mesotherapy</a:t>
            </a:r>
            <a:r>
              <a:rPr lang="en-US" b="0" baseline="0" dirty="0" smtClean="0"/>
              <a:t> over the tendon (adding ketamine and baclofen helps)</a:t>
            </a:r>
          </a:p>
          <a:p>
            <a:pPr eaLnBrk="1" hangingPunct="1">
              <a:spcBef>
                <a:spcPct val="0"/>
              </a:spcBef>
            </a:pPr>
            <a:r>
              <a:rPr lang="en-US" b="0" baseline="0" dirty="0" smtClean="0"/>
              <a:t>o Neural therapy (segmental or directly into scar)</a:t>
            </a:r>
          </a:p>
          <a:p>
            <a:pPr eaLnBrk="1" hangingPunct="1">
              <a:spcBef>
                <a:spcPct val="0"/>
              </a:spcBef>
            </a:pPr>
            <a:r>
              <a:rPr lang="en-US" b="0" baseline="0" dirty="0" smtClean="0"/>
              <a:t>o </a:t>
            </a:r>
            <a:r>
              <a:rPr lang="en-US" b="0" baseline="0" dirty="0" err="1" smtClean="0"/>
              <a:t>Topicals</a:t>
            </a:r>
            <a:r>
              <a:rPr lang="en-US" b="0" baseline="0" dirty="0" smtClean="0"/>
              <a:t> (combine </a:t>
            </a:r>
            <a:r>
              <a:rPr lang="en-US" b="0" baseline="0" dirty="0" err="1" smtClean="0"/>
              <a:t>antiinflammatory</a:t>
            </a:r>
            <a:r>
              <a:rPr lang="en-US" b="0" baseline="0" dirty="0" smtClean="0"/>
              <a:t>, local anesthetic, baclofen, and ketamine; apply it 2–3</a:t>
            </a:r>
          </a:p>
          <a:p>
            <a:pPr eaLnBrk="1" hangingPunct="1">
              <a:spcBef>
                <a:spcPct val="0"/>
              </a:spcBef>
            </a:pPr>
            <a:r>
              <a:rPr lang="en-US" b="0" baseline="0" dirty="0" smtClean="0"/>
              <a:t>times a day for 6–8 weeks over the tendon area, osteoarthritic joint area, or nerve area, as</a:t>
            </a:r>
          </a:p>
          <a:p>
            <a:pPr eaLnBrk="1" hangingPunct="1">
              <a:spcBef>
                <a:spcPct val="0"/>
              </a:spcBef>
            </a:pPr>
            <a:r>
              <a:rPr lang="en-US" b="0" baseline="0" dirty="0" smtClean="0"/>
              <a:t>well as over the spine that relates to the area)</a:t>
            </a: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fld id="{555ADA4C-3AF5-4683-A036-2A82C340AB61}" type="slidenum">
              <a:rPr lang="en-US" smtClean="0"/>
              <a:pPr eaLnBrk="1" hangingPunct="1"/>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smtClean="0"/>
              <a:t>Katz N, </a:t>
            </a:r>
            <a:r>
              <a:rPr lang="en-US" b="1" dirty="0" err="1" smtClean="0"/>
              <a:t>Mazer</a:t>
            </a:r>
            <a:r>
              <a:rPr lang="en-US" b="1" dirty="0" smtClean="0"/>
              <a:t> NA. The impact of opioids on the endocrine system. </a:t>
            </a:r>
            <a:r>
              <a:rPr lang="en-US" b="1" dirty="0" err="1" smtClean="0"/>
              <a:t>Clin</a:t>
            </a:r>
            <a:r>
              <a:rPr lang="en-US" b="1" dirty="0" smtClean="0"/>
              <a:t> J Pain. 2009 Feb;25(2):170-5.</a:t>
            </a:r>
          </a:p>
          <a:p>
            <a:pPr lvl="0"/>
            <a:r>
              <a:rPr lang="en-US" b="1" dirty="0" err="1" smtClean="0"/>
              <a:t>Daniell</a:t>
            </a:r>
            <a:r>
              <a:rPr lang="en-US" b="1" dirty="0" smtClean="0"/>
              <a:t>, Harry W. Opioid-induced androgen deficiency. Current Opinion in Endocrinology &amp; Diabetes: June 2006 - Volume 13 - Issue 3 - p 262-266</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33</a:t>
            </a:fld>
            <a:endParaRPr lang="en-US"/>
          </a:p>
        </p:txBody>
      </p:sp>
    </p:spTree>
    <p:extLst>
      <p:ext uri="{BB962C8B-B14F-4D97-AF65-F5344CB8AC3E}">
        <p14:creationId xmlns:p14="http://schemas.microsoft.com/office/powerpoint/2010/main" val="3559414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Rhizotomy</a:t>
            </a:r>
            <a:r>
              <a:rPr lang="en-US" baseline="0" dirty="0" smtClean="0"/>
              <a:t> kills median branch nerve which innervates </a:t>
            </a:r>
            <a:r>
              <a:rPr lang="en-US" baseline="0" dirty="0" smtClean="0"/>
              <a:t>sensory </a:t>
            </a:r>
            <a:r>
              <a:rPr lang="en-US" baseline="0" dirty="0" err="1" smtClean="0"/>
              <a:t>multifidus</a:t>
            </a:r>
            <a:r>
              <a:rPr lang="en-US" baseline="0" dirty="0" smtClean="0"/>
              <a:t> </a:t>
            </a:r>
            <a:r>
              <a:rPr lang="en-US" baseline="0" dirty="0" smtClean="0"/>
              <a:t>and causes atrophy</a:t>
            </a:r>
          </a:p>
          <a:p>
            <a:endParaRPr lang="en-US" baseline="0" dirty="0" smtClean="0"/>
          </a:p>
          <a:p>
            <a:r>
              <a:rPr lang="en-US" dirty="0" smtClean="0"/>
              <a:t>As a result, when it’s weak or not working properly, there is excessive motion between the vertebrae, which leads to extra wear and tear on the facet joints and disc. In addition, this also provides less protection for the spine when you move suddenly, making it more likely for a nerve to get pinched and a really bad back episode to ensue.</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Evidence of lumbar </a:t>
            </a:r>
            <a:r>
              <a:rPr lang="en-US" b="1" dirty="0" err="1" smtClean="0"/>
              <a:t>multifidus</a:t>
            </a:r>
            <a:r>
              <a:rPr lang="en-US" b="1" dirty="0" smtClean="0"/>
              <a:t> muscle wasting </a:t>
            </a:r>
            <a:r>
              <a:rPr lang="en-US" b="1" dirty="0" err="1" smtClean="0"/>
              <a:t>ipsilateral</a:t>
            </a:r>
            <a:r>
              <a:rPr lang="en-US" b="1" dirty="0" smtClean="0"/>
              <a:t> to symptoms in patients with acute/</a:t>
            </a:r>
            <a:r>
              <a:rPr lang="en-US" b="1" dirty="0" err="1" smtClean="0"/>
              <a:t>subacute</a:t>
            </a:r>
            <a:r>
              <a:rPr lang="en-US" b="1" dirty="0" smtClean="0"/>
              <a:t> low back pain.</a:t>
            </a:r>
            <a:endParaRPr lang="en-US" dirty="0" smtClean="0"/>
          </a:p>
          <a:p>
            <a:r>
              <a:rPr lang="en-US" dirty="0" smtClean="0"/>
              <a:t>http://</a:t>
            </a:r>
            <a:r>
              <a:rPr lang="en-US" dirty="0" smtClean="0"/>
              <a:t>www.ncbi.nlm.nih.gov/pubmed/8153825?itool=EntrezSystem2.PEntrez.Pubmed.Pubmed_ResultsPanel.Pubmed_RVDocSum&amp;ordinalpos=15</a:t>
            </a:r>
          </a:p>
          <a:p>
            <a:endParaRPr lang="en-US" dirty="0" smtClean="0"/>
          </a:p>
          <a:p>
            <a:r>
              <a:rPr lang="en-US" sz="1200" dirty="0" smtClean="0"/>
              <a:t>Hides JA, Stanton WR, McMahon S, Sims K, Richardson CA. Effect of stabilization training on </a:t>
            </a:r>
            <a:r>
              <a:rPr lang="en-US" sz="1200" dirty="0" err="1" smtClean="0"/>
              <a:t>multifidus</a:t>
            </a:r>
            <a:r>
              <a:rPr lang="en-US" sz="1200" dirty="0" smtClean="0"/>
              <a:t> muscle cross-sectional area among young elite cricketers with low back pain. J </a:t>
            </a:r>
            <a:r>
              <a:rPr lang="en-US" sz="1200" dirty="0" err="1" smtClean="0"/>
              <a:t>Orthop</a:t>
            </a:r>
            <a:r>
              <a:rPr lang="en-US" sz="1200" dirty="0" smtClean="0"/>
              <a:t> Sports </a:t>
            </a:r>
            <a:r>
              <a:rPr lang="en-US" sz="1200" dirty="0" err="1" smtClean="0"/>
              <a:t>Phys</a:t>
            </a:r>
            <a:r>
              <a:rPr lang="en-US" sz="1200" dirty="0" smtClean="0"/>
              <a:t> </a:t>
            </a:r>
            <a:r>
              <a:rPr lang="en-US" sz="1200" dirty="0" err="1" smtClean="0"/>
              <a:t>Ther</a:t>
            </a:r>
            <a:r>
              <a:rPr lang="en-US" sz="1200" dirty="0" smtClean="0"/>
              <a:t>. 2008 Mar;38(3):101-8. </a:t>
            </a:r>
            <a:r>
              <a:rPr lang="en-US" sz="1200" dirty="0" err="1" smtClean="0"/>
              <a:t>doi</a:t>
            </a:r>
            <a:r>
              <a:rPr lang="en-US" sz="1200" dirty="0" smtClean="0"/>
              <a:t>: 10.2519/jospt.2008.2658. </a:t>
            </a:r>
            <a:r>
              <a:rPr lang="en-US" sz="1200" dirty="0" err="1" smtClean="0"/>
              <a:t>Epub</a:t>
            </a:r>
            <a:r>
              <a:rPr lang="en-US" sz="1200" dirty="0" smtClean="0"/>
              <a:t> 2007 Dec 7.</a:t>
            </a:r>
          </a:p>
          <a:p>
            <a:r>
              <a:rPr lang="en-US" sz="1200" dirty="0" smtClean="0"/>
              <a:t>http://www.jospt.org/issues/id.1368/article_detail.asp</a:t>
            </a:r>
          </a:p>
          <a:p>
            <a:r>
              <a:rPr lang="en-US" sz="1200" dirty="0" smtClean="0"/>
              <a:t>Freeman MD, </a:t>
            </a:r>
            <a:r>
              <a:rPr lang="en-US" sz="1200" dirty="0" err="1" smtClean="0"/>
              <a:t>Woodham</a:t>
            </a:r>
            <a:r>
              <a:rPr lang="en-US" sz="1200" dirty="0" smtClean="0"/>
              <a:t> MA, </a:t>
            </a:r>
            <a:r>
              <a:rPr lang="en-US" sz="1200" dirty="0" err="1" smtClean="0"/>
              <a:t>Woodham</a:t>
            </a:r>
            <a:r>
              <a:rPr lang="en-US" sz="1200" dirty="0" smtClean="0"/>
              <a:t> AW. The role of the lumbar </a:t>
            </a:r>
            <a:r>
              <a:rPr lang="en-US" sz="1200" dirty="0" err="1" smtClean="0"/>
              <a:t>multifidus</a:t>
            </a:r>
            <a:r>
              <a:rPr lang="en-US" sz="1200" dirty="0" smtClean="0"/>
              <a:t> in chronic low back pain: a review. PM R. 2010 Feb;2(2):142-6; quiz 1 p following 167. </a:t>
            </a:r>
            <a:r>
              <a:rPr lang="en-US" sz="1200" dirty="0" err="1" smtClean="0"/>
              <a:t>doi</a:t>
            </a:r>
            <a:r>
              <a:rPr lang="en-US" sz="1200" dirty="0" smtClean="0"/>
              <a:t>: 10.1016/j.pmrj.2009.11.006.</a:t>
            </a:r>
          </a:p>
          <a:p>
            <a:r>
              <a:rPr lang="en-US" sz="1200" dirty="0" err="1" smtClean="0"/>
              <a:t>Kalimo</a:t>
            </a:r>
            <a:r>
              <a:rPr lang="en-US" sz="1200" dirty="0" smtClean="0"/>
              <a:t> H, </a:t>
            </a:r>
            <a:r>
              <a:rPr lang="en-US" sz="1200" dirty="0" err="1" smtClean="0"/>
              <a:t>Rantanen</a:t>
            </a:r>
            <a:r>
              <a:rPr lang="en-US" sz="1200" dirty="0" smtClean="0"/>
              <a:t> J, </a:t>
            </a:r>
            <a:r>
              <a:rPr lang="en-US" sz="1200" dirty="0" err="1" smtClean="0"/>
              <a:t>Viljanen</a:t>
            </a:r>
            <a:r>
              <a:rPr lang="en-US" sz="1200" dirty="0" smtClean="0"/>
              <a:t> T, </a:t>
            </a:r>
            <a:r>
              <a:rPr lang="en-US" sz="1200" dirty="0" err="1" smtClean="0"/>
              <a:t>Einola</a:t>
            </a:r>
            <a:r>
              <a:rPr lang="en-US" sz="1200" dirty="0" smtClean="0"/>
              <a:t> S. Lumbar muscles: structure and </a:t>
            </a:r>
            <a:r>
              <a:rPr lang="en-US" sz="1200" dirty="0" err="1" smtClean="0"/>
              <a:t>function.Ann</a:t>
            </a:r>
            <a:r>
              <a:rPr lang="en-US" sz="1200" dirty="0" smtClean="0"/>
              <a:t> Med. 1989 Oct;21(5):353-9.</a:t>
            </a:r>
          </a:p>
          <a:p>
            <a:r>
              <a:rPr lang="en-US" sz="1200" dirty="0" smtClean="0"/>
              <a:t>Min JH, Choi HS, </a:t>
            </a:r>
            <a:r>
              <a:rPr lang="en-US" sz="1200" dirty="0" err="1" smtClean="0"/>
              <a:t>Ihl</a:t>
            </a:r>
            <a:r>
              <a:rPr lang="en-US" sz="1200" dirty="0" smtClean="0"/>
              <a:t> Rhee W, Lee JI. Association between radiculopathy and lumbar </a:t>
            </a:r>
            <a:r>
              <a:rPr lang="en-US" sz="1200" dirty="0" err="1" smtClean="0"/>
              <a:t>multifidus</a:t>
            </a:r>
            <a:r>
              <a:rPr lang="en-US" sz="1200" dirty="0" smtClean="0"/>
              <a:t> atrophy in magnetic resonance </a:t>
            </a:r>
            <a:r>
              <a:rPr lang="en-US" sz="1200" dirty="0" err="1" smtClean="0"/>
              <a:t>imaging.J</a:t>
            </a:r>
            <a:r>
              <a:rPr lang="en-US" sz="1200" dirty="0" smtClean="0"/>
              <a:t> Back </a:t>
            </a:r>
            <a:r>
              <a:rPr lang="en-US" sz="1200" dirty="0" err="1" smtClean="0"/>
              <a:t>Musculoskelet</a:t>
            </a:r>
            <a:r>
              <a:rPr lang="en-US" sz="1200" dirty="0" smtClean="0"/>
              <a:t> </a:t>
            </a:r>
            <a:r>
              <a:rPr lang="en-US" sz="1200" dirty="0" err="1" smtClean="0"/>
              <a:t>Rehabil</a:t>
            </a:r>
            <a:r>
              <a:rPr lang="en-US" sz="1200" dirty="0" smtClean="0"/>
              <a:t>. 2013 Jan 1;26(2):175-81. </a:t>
            </a:r>
            <a:r>
              <a:rPr lang="en-US" sz="1200" dirty="0" err="1" smtClean="0"/>
              <a:t>doi</a:t>
            </a:r>
            <a:r>
              <a:rPr lang="en-US" sz="1200" dirty="0" smtClean="0"/>
              <a:t>: 10.3233/BMR-130365.</a:t>
            </a:r>
          </a:p>
          <a:p>
            <a:endParaRPr lang="en-US" sz="1200" dirty="0" smtClean="0"/>
          </a:p>
          <a:p>
            <a:r>
              <a:rPr lang="en-US" sz="1200" dirty="0" smtClean="0"/>
              <a:t>Significantly more severe and extensive MF atrophy was observed in the Rad group than in the Non-rad group  (p&lt; 0.01)</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37</a:t>
            </a:fld>
            <a:endParaRPr lang="en-US"/>
          </a:p>
        </p:txBody>
      </p:sp>
    </p:spTree>
    <p:extLst>
      <p:ext uri="{BB962C8B-B14F-4D97-AF65-F5344CB8AC3E}">
        <p14:creationId xmlns:p14="http://schemas.microsoft.com/office/powerpoint/2010/main" val="26013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Drug-induced myopathies</a:t>
            </a:r>
          </a:p>
          <a:p>
            <a:r>
              <a:rPr lang="en-US" dirty="0" smtClean="0"/>
              <a:t>Medications, particularly the use of statins (with or without </a:t>
            </a:r>
            <a:r>
              <a:rPr lang="en-US" dirty="0" err="1" smtClean="0"/>
              <a:t>creatine</a:t>
            </a:r>
            <a:r>
              <a:rPr lang="en-US" dirty="0" smtClean="0"/>
              <a:t> kinase elevation) [</a:t>
            </a:r>
            <a:r>
              <a:rPr lang="en-US" dirty="0" smtClean="0">
                <a:hlinkClick r:id="rId3"/>
              </a:rPr>
              <a:t>10,11</a:t>
            </a:r>
            <a:r>
              <a:rPr lang="en-US" dirty="0" smtClean="0"/>
              <a:t>], ciprofloxacin [</a:t>
            </a:r>
            <a:r>
              <a:rPr lang="en-US" dirty="0" smtClean="0">
                <a:hlinkClick r:id="rId4"/>
              </a:rPr>
              <a:t>12</a:t>
            </a:r>
            <a:r>
              <a:rPr lang="en-US" dirty="0" smtClean="0"/>
              <a:t>], bisphosphonates [</a:t>
            </a:r>
            <a:r>
              <a:rPr lang="en-US" dirty="0" smtClean="0">
                <a:hlinkClick r:id="rId5"/>
              </a:rPr>
              <a:t>13</a:t>
            </a:r>
            <a:r>
              <a:rPr lang="en-US" dirty="0" smtClean="0"/>
              <a:t>], aromatase inhibitors [</a:t>
            </a:r>
            <a:r>
              <a:rPr lang="en-US" dirty="0" smtClean="0">
                <a:hlinkClick r:id="rId6"/>
              </a:rPr>
              <a:t>14,15</a:t>
            </a:r>
            <a:r>
              <a:rPr lang="en-US" dirty="0" smtClean="0"/>
              <a:t>], or withdrawal from antidepressant therapy</a:t>
            </a:r>
          </a:p>
          <a:p>
            <a:endParaRPr lang="en-US" dirty="0" smtClean="0"/>
          </a:p>
          <a:p>
            <a:r>
              <a:rPr lang="en-US" dirty="0" smtClean="0"/>
              <a:t>Metabolic disorders, such as mitochondrial myopathy [</a:t>
            </a:r>
            <a:r>
              <a:rPr lang="en-US" dirty="0" smtClean="0">
                <a:hlinkClick r:id="rId7"/>
              </a:rPr>
              <a:t>17,18</a:t>
            </a:r>
            <a:r>
              <a:rPr lang="en-US" dirty="0" smtClean="0"/>
              <a:t>], vitamin D deficiency [</a:t>
            </a:r>
            <a:r>
              <a:rPr lang="en-US" dirty="0" smtClean="0">
                <a:hlinkClick r:id="rId8"/>
              </a:rPr>
              <a:t>19,20</a:t>
            </a:r>
            <a:r>
              <a:rPr lang="en-US" dirty="0" smtClean="0"/>
              <a:t>], and scurvy [</a:t>
            </a:r>
            <a:r>
              <a:rPr lang="en-US" dirty="0" smtClean="0">
                <a:hlinkClick r:id="rId9"/>
              </a:rPr>
              <a:t>21</a:t>
            </a:r>
            <a:r>
              <a:rPr lang="en-US" dirty="0" smtClean="0"/>
              <a:t>], can lead to </a:t>
            </a:r>
            <a:r>
              <a:rPr lang="en-US" dirty="0" err="1" smtClean="0"/>
              <a:t>myalgias</a:t>
            </a:r>
            <a:r>
              <a:rPr lang="en-US" dirty="0" smtClean="0"/>
              <a:t>, although these are much rarer causes.</a:t>
            </a:r>
          </a:p>
          <a:p>
            <a:endParaRPr lang="en-US" dirty="0" smtClean="0"/>
          </a:p>
          <a:p>
            <a:r>
              <a:rPr lang="es-ES" dirty="0" smtClean="0"/>
              <a:t>Osteomalacia </a:t>
            </a:r>
            <a:r>
              <a:rPr lang="es-ES" dirty="0" err="1" smtClean="0"/>
              <a:t>Reduced</a:t>
            </a:r>
            <a:r>
              <a:rPr lang="es-ES" dirty="0" smtClean="0"/>
              <a:t> 25-hydroxy </a:t>
            </a:r>
            <a:r>
              <a:rPr lang="es-ES" dirty="0" err="1" smtClean="0"/>
              <a:t>vitamin</a:t>
            </a:r>
            <a:r>
              <a:rPr lang="es-ES" dirty="0" smtClean="0"/>
              <a:t> D</a:t>
            </a:r>
          </a:p>
          <a:p>
            <a:r>
              <a:rPr lang="en-US" dirty="0" err="1" smtClean="0"/>
              <a:t>Osteomalacic</a:t>
            </a:r>
            <a:r>
              <a:rPr lang="en-US" dirty="0" smtClean="0"/>
              <a:t> myopathy and celiac </a:t>
            </a:r>
            <a:r>
              <a:rPr lang="en-US" dirty="0" err="1" smtClean="0"/>
              <a:t>sprue</a:t>
            </a:r>
            <a:endParaRPr lang="es-ES" dirty="0" smtClean="0"/>
          </a:p>
          <a:p>
            <a:r>
              <a:rPr lang="en-US" dirty="0" smtClean="0"/>
              <a:t>Patients typically have </a:t>
            </a:r>
            <a:r>
              <a:rPr lang="en-US" dirty="0" err="1" smtClean="0"/>
              <a:t>malabsorption</a:t>
            </a:r>
            <a:r>
              <a:rPr lang="en-US" dirty="0" smtClean="0"/>
              <a:t> with </a:t>
            </a:r>
            <a:r>
              <a:rPr lang="en-US" dirty="0" err="1" smtClean="0"/>
              <a:t>hypovitaminosis</a:t>
            </a:r>
            <a:r>
              <a:rPr lang="en-US" dirty="0" smtClean="0"/>
              <a:t> D, secondary hyperparathyroidism, and, eventually, bony abnormalities (</a:t>
            </a:r>
            <a:r>
              <a:rPr lang="en-US" dirty="0" err="1" smtClean="0"/>
              <a:t>pseudofractures</a:t>
            </a:r>
            <a:r>
              <a:rPr lang="en-US" dirty="0" smtClean="0"/>
              <a:t>). An elevation in serum alkaline phosphatase is a clue to diagnosis. The 25-dihydroxyvitamin D3 level is low, but 1,25-dihydroxyvitamin D3 may be normal if there is increased renal conversion of vitamin D to the </a:t>
            </a:r>
            <a:r>
              <a:rPr lang="en-US" dirty="0" err="1" smtClean="0"/>
              <a:t>dihydroxy</a:t>
            </a:r>
            <a:r>
              <a:rPr lang="en-US" dirty="0" smtClean="0"/>
              <a:t> form in the setting of hypophosphatemia and elevated parathyroid hormone [</a:t>
            </a:r>
            <a:r>
              <a:rPr lang="en-US" dirty="0" smtClean="0">
                <a:hlinkClick r:id="rId10"/>
              </a:rPr>
              <a:t>36,37</a:t>
            </a:r>
            <a:r>
              <a:rPr lang="en-US" dirty="0" smtClean="0"/>
              <a:t>].</a:t>
            </a:r>
            <a:endParaRPr lang="es-ES" dirty="0" smtClean="0"/>
          </a:p>
          <a:p>
            <a:endParaRPr lang="es-ES" dirty="0" smtClean="0"/>
          </a:p>
          <a:p>
            <a:r>
              <a:rPr lang="en-US" dirty="0" smtClean="0"/>
              <a:t>Direct </a:t>
            </a:r>
            <a:r>
              <a:rPr lang="en-US" dirty="0" err="1" smtClean="0"/>
              <a:t>myotoxicity</a:t>
            </a:r>
            <a:r>
              <a:rPr lang="en-US" dirty="0" smtClean="0"/>
              <a:t> — Examples include alcohol, cocaine, glucocorticoids, lipid lowering drugs, </a:t>
            </a:r>
            <a:r>
              <a:rPr lang="en-US" dirty="0" err="1" smtClean="0"/>
              <a:t>antimalarials</a:t>
            </a:r>
            <a:r>
              <a:rPr lang="en-US" dirty="0" smtClean="0"/>
              <a:t> and </a:t>
            </a:r>
            <a:r>
              <a:rPr lang="en-US" dirty="0" smtClean="0">
                <a:hlinkClick r:id="rId11"/>
              </a:rPr>
              <a:t>colchicine</a:t>
            </a:r>
            <a:r>
              <a:rPr lang="en-US" dirty="0" smtClean="0"/>
              <a:t> (both of which are associated with vacuolar myopathies), and </a:t>
            </a:r>
            <a:r>
              <a:rPr lang="en-US" dirty="0" err="1" smtClean="0">
                <a:hlinkClick r:id="rId12"/>
              </a:rPr>
              <a:t>zidovudine</a:t>
            </a:r>
            <a:r>
              <a:rPr lang="en-US" dirty="0" smtClean="0"/>
              <a:t> which causes a mitochondrial myopathy.</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39</a:t>
            </a:fld>
            <a:endParaRPr lang="en-US"/>
          </a:p>
        </p:txBody>
      </p:sp>
    </p:spTree>
    <p:extLst>
      <p:ext uri="{BB962C8B-B14F-4D97-AF65-F5344CB8AC3E}">
        <p14:creationId xmlns:p14="http://schemas.microsoft.com/office/powerpoint/2010/main" val="1970738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Nonspecific</a:t>
            </a:r>
            <a:r>
              <a:rPr lang="en-US" baseline="0" dirty="0" smtClean="0"/>
              <a:t> low back pain </a:t>
            </a:r>
            <a:r>
              <a:rPr lang="en-US" dirty="0" smtClean="0"/>
              <a:t>Xiphoid to Greater trochanters</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40</a:t>
            </a:fld>
            <a:endParaRPr lang="en-US"/>
          </a:p>
        </p:txBody>
      </p:sp>
    </p:spTree>
    <p:extLst>
      <p:ext uri="{BB962C8B-B14F-4D97-AF65-F5344CB8AC3E}">
        <p14:creationId xmlns:p14="http://schemas.microsoft.com/office/powerpoint/2010/main" val="240607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Rolling pin</a:t>
            </a:r>
            <a:endParaRPr lang="en-US"/>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45</a:t>
            </a:fld>
            <a:endParaRPr lang="en-US"/>
          </a:p>
        </p:txBody>
      </p:sp>
    </p:spTree>
    <p:extLst>
      <p:ext uri="{BB962C8B-B14F-4D97-AF65-F5344CB8AC3E}">
        <p14:creationId xmlns:p14="http://schemas.microsoft.com/office/powerpoint/2010/main" val="1256756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a:t>
            </a:r>
            <a:r>
              <a:rPr lang="en-US" baseline="0" dirty="0" smtClean="0"/>
              <a:t>’s looking for a magic pill or to be fixed but not taking ownership for their own health</a:t>
            </a:r>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48</a:t>
            </a:fld>
            <a:endParaRPr lang="en-US"/>
          </a:p>
        </p:txBody>
      </p:sp>
    </p:spTree>
    <p:extLst>
      <p:ext uri="{BB962C8B-B14F-4D97-AF65-F5344CB8AC3E}">
        <p14:creationId xmlns:p14="http://schemas.microsoft.com/office/powerpoint/2010/main" val="313829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err="1" smtClean="0"/>
              <a:t>stucture</a:t>
            </a:r>
            <a:r>
              <a:rPr lang="en-US" sz="1200" dirty="0" smtClean="0"/>
              <a:t> and function interrelated</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50</a:t>
            </a:fld>
            <a:endParaRPr lang="en-US"/>
          </a:p>
        </p:txBody>
      </p:sp>
    </p:spTree>
    <p:extLst>
      <p:ext uri="{BB962C8B-B14F-4D97-AF65-F5344CB8AC3E}">
        <p14:creationId xmlns:p14="http://schemas.microsoft.com/office/powerpoint/2010/main" val="2798334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one study of 50 ambulatory chronic alcoholics, it was estimated that among those who drank more than 13 kg per kilogram of body weight cumulative lifetime dose, more than one-half developed symptomatic chronic myopathy [</a:t>
            </a:r>
            <a:r>
              <a:rPr lang="en-US" dirty="0" smtClean="0">
                <a:hlinkClick r:id="rId3"/>
              </a:rPr>
              <a:t>14</a:t>
            </a:r>
            <a:r>
              <a:rPr lang="en-US" dirty="0" smtClean="0"/>
              <a:t>]. This dose translates into approximately 12 </a:t>
            </a:r>
            <a:r>
              <a:rPr lang="en-US" dirty="0" err="1" smtClean="0"/>
              <a:t>oz</a:t>
            </a:r>
            <a:r>
              <a:rPr lang="en-US" dirty="0" smtClean="0"/>
              <a:t> of 86-proof whiskey a day for 20 years in a 70 kg man.</a:t>
            </a:r>
          </a:p>
          <a:p>
            <a:endParaRPr lang="en-US" dirty="0" smtClean="0"/>
          </a:p>
          <a:p>
            <a:r>
              <a:rPr lang="en-US" dirty="0" smtClean="0"/>
              <a:t>Aspartame causes elevation in serum methanol</a:t>
            </a:r>
            <a:r>
              <a:rPr lang="en-US" baseline="0" dirty="0"/>
              <a:t> </a:t>
            </a:r>
            <a:r>
              <a:rPr lang="en-US" baseline="0" dirty="0" smtClean="0"/>
              <a:t>and formaldehyde breakdown in body</a:t>
            </a:r>
          </a:p>
          <a:p>
            <a:endParaRPr lang="en-US" baseline="0" dirty="0" smtClean="0"/>
          </a:p>
          <a:p>
            <a:r>
              <a:rPr lang="en-US" baseline="0" dirty="0" smtClean="0"/>
              <a:t>French fries increase pain for 4 months due to </a:t>
            </a:r>
            <a:r>
              <a:rPr lang="en-US" baseline="0" dirty="0" err="1" smtClean="0"/>
              <a:t>transfat</a:t>
            </a:r>
            <a:endParaRPr lang="en-US" baseline="0" dirty="0" smtClean="0"/>
          </a:p>
          <a:p>
            <a:endParaRPr lang="en-US" baseline="0" dirty="0" smtClean="0"/>
          </a:p>
          <a:p>
            <a:r>
              <a:rPr lang="en-US" dirty="0" smtClean="0"/>
              <a:t>If they are not willing to change their diet then in my opinion they are not in enough pain to </a:t>
            </a:r>
            <a:r>
              <a:rPr lang="en-US" dirty="0" err="1" smtClean="0"/>
              <a:t>warrent</a:t>
            </a:r>
            <a:r>
              <a:rPr lang="en-US" dirty="0" smtClean="0"/>
              <a:t> prescription pain meds</a:t>
            </a:r>
          </a:p>
          <a:p>
            <a:endParaRPr lang="en-US" dirty="0" smtClean="0"/>
          </a:p>
          <a:p>
            <a:r>
              <a:rPr lang="en-US" dirty="0" smtClean="0"/>
              <a:t>The food you eat can be either the safest and most powerful form of medicine or the slowest form of poison.</a:t>
            </a:r>
            <a:endParaRPr lang="en-US" dirty="0" smtClean="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63</a:t>
            </a:fld>
            <a:endParaRPr lang="en-US"/>
          </a:p>
        </p:txBody>
      </p:sp>
    </p:spTree>
    <p:extLst>
      <p:ext uri="{BB962C8B-B14F-4D97-AF65-F5344CB8AC3E}">
        <p14:creationId xmlns:p14="http://schemas.microsoft.com/office/powerpoint/2010/main" val="2435983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In 1992, </a:t>
            </a:r>
            <a:r>
              <a:rPr lang="en-US" sz="1200" b="0" i="0" kern="1200" dirty="0" err="1" smtClean="0">
                <a:solidFill>
                  <a:schemeClr val="tx1"/>
                </a:solidFill>
                <a:effectLst/>
                <a:latin typeface="+mn-lt"/>
                <a:ea typeface="+mn-ea"/>
                <a:cs typeface="+mn-cs"/>
              </a:rPr>
              <a:t>Sheignalet</a:t>
            </a:r>
            <a:r>
              <a:rPr lang="en-US" sz="1200" b="0" i="0" kern="1200" dirty="0" smtClean="0">
                <a:solidFill>
                  <a:schemeClr val="tx1"/>
                </a:solidFill>
                <a:effectLst/>
                <a:latin typeface="+mn-lt"/>
                <a:ea typeface="+mn-ea"/>
                <a:cs typeface="+mn-cs"/>
              </a:rPr>
              <a:t> reported on 46 adults with rheumatoid arthritis who eliminated dairy products and cereals. Thirty-six patients (78%) responded favorably with 17 clearly improved, and 19 in complete remission for one to five years. Eight of those 19 stopped all medications with no relapse. Favorable benefits appeared before the end of the third month in 32 of the patients (Lancet 339:68, 1992).</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64</a:t>
            </a:fld>
            <a:endParaRPr lang="en-US"/>
          </a:p>
        </p:txBody>
      </p:sp>
    </p:spTree>
    <p:extLst>
      <p:ext uri="{BB962C8B-B14F-4D97-AF65-F5344CB8AC3E}">
        <p14:creationId xmlns:p14="http://schemas.microsoft.com/office/powerpoint/2010/main" val="2761808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Zyrem</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66</a:t>
            </a:fld>
            <a:endParaRPr lang="en-US"/>
          </a:p>
        </p:txBody>
      </p:sp>
    </p:spTree>
    <p:extLst>
      <p:ext uri="{BB962C8B-B14F-4D97-AF65-F5344CB8AC3E}">
        <p14:creationId xmlns:p14="http://schemas.microsoft.com/office/powerpoint/2010/main" val="1471332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 it fringe medicine or cutting edge maybe its time for a change of prospective</a:t>
            </a:r>
          </a:p>
          <a:p>
            <a:endParaRPr lang="en-US" dirty="0" smtClean="0"/>
          </a:p>
          <a:p>
            <a:r>
              <a:rPr lang="en-US" dirty="0" smtClean="0"/>
              <a:t>Slight focus on chronic low back pain</a:t>
            </a:r>
            <a:r>
              <a:rPr lang="en-US" baseline="0" dirty="0" smtClean="0"/>
              <a:t> and fibromyalgia</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4</a:t>
            </a:fld>
            <a:endParaRPr lang="en-US"/>
          </a:p>
        </p:txBody>
      </p:sp>
    </p:spTree>
    <p:extLst>
      <p:ext uri="{BB962C8B-B14F-4D97-AF65-F5344CB8AC3E}">
        <p14:creationId xmlns:p14="http://schemas.microsoft.com/office/powerpoint/2010/main" val="2040172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Causes: Obstructive Sleep apnea (OSA), Medications,</a:t>
            </a:r>
          </a:p>
          <a:p>
            <a:r>
              <a:rPr lang="en-US" sz="1200" b="0" i="0" u="none" strike="noStrike" kern="1200" baseline="0" dirty="0" smtClean="0">
                <a:solidFill>
                  <a:schemeClr val="tx1"/>
                </a:solidFill>
                <a:latin typeface="+mn-lt"/>
                <a:ea typeface="+mn-ea"/>
                <a:cs typeface="+mn-cs"/>
              </a:rPr>
              <a:t>Caffeine, </a:t>
            </a:r>
            <a:r>
              <a:rPr lang="en-US" sz="1200" b="0" i="0" u="none" strike="noStrike" kern="1200" baseline="0" dirty="0" err="1" smtClean="0">
                <a:solidFill>
                  <a:schemeClr val="tx1"/>
                </a:solidFill>
                <a:latin typeface="+mn-lt"/>
                <a:ea typeface="+mn-ea"/>
                <a:cs typeface="+mn-cs"/>
              </a:rPr>
              <a:t>Nocturia</a:t>
            </a:r>
            <a:r>
              <a:rPr lang="en-US" sz="1200" b="0" i="0" u="none" strike="noStrike" kern="1200" baseline="0" dirty="0" smtClean="0">
                <a:solidFill>
                  <a:schemeClr val="tx1"/>
                </a:solidFill>
                <a:latin typeface="+mn-lt"/>
                <a:ea typeface="+mn-ea"/>
                <a:cs typeface="+mn-cs"/>
              </a:rPr>
              <a:t>, Depression/Anxiety, Restless Leg</a:t>
            </a:r>
          </a:p>
          <a:p>
            <a:r>
              <a:rPr lang="en-US" sz="1200" b="0" i="0" u="none" strike="noStrike" kern="1200" baseline="0" dirty="0" smtClean="0">
                <a:solidFill>
                  <a:schemeClr val="tx1"/>
                </a:solidFill>
                <a:latin typeface="+mn-lt"/>
                <a:ea typeface="+mn-ea"/>
                <a:cs typeface="+mn-cs"/>
              </a:rPr>
              <a:t>Syndrome (RLS) ..</a:t>
            </a:r>
          </a:p>
          <a:p>
            <a:r>
              <a:rPr lang="en-US" sz="1200" b="0" i="0" u="none" strike="noStrike" kern="1200" baseline="0" dirty="0" smtClean="0">
                <a:solidFill>
                  <a:schemeClr val="tx1"/>
                </a:solidFill>
                <a:latin typeface="+mn-lt"/>
                <a:ea typeface="+mn-ea"/>
                <a:cs typeface="+mn-cs"/>
              </a:rPr>
              <a:t>• Evaluation: Sleep Study if unresponsive to standard</a:t>
            </a:r>
          </a:p>
          <a:p>
            <a:r>
              <a:rPr lang="en-US" sz="1200" b="0" i="0" u="none" strike="noStrike" kern="1200" baseline="0" dirty="0" smtClean="0">
                <a:solidFill>
                  <a:schemeClr val="tx1"/>
                </a:solidFill>
                <a:latin typeface="+mn-lt"/>
                <a:ea typeface="+mn-ea"/>
                <a:cs typeface="+mn-cs"/>
              </a:rPr>
              <a:t>treatment regimens</a:t>
            </a:r>
          </a:p>
          <a:p>
            <a:r>
              <a:rPr lang="en-US" sz="1200" b="0" i="0" u="none" strike="noStrike" kern="1200" baseline="0" dirty="0" smtClean="0">
                <a:solidFill>
                  <a:schemeClr val="tx1"/>
                </a:solidFill>
                <a:latin typeface="+mn-lt"/>
                <a:ea typeface="+mn-ea"/>
                <a:cs typeface="+mn-cs"/>
              </a:rPr>
              <a:t>• Treatment : Activating Agents in the AM, Sleep</a:t>
            </a:r>
          </a:p>
          <a:p>
            <a:r>
              <a:rPr lang="en-US" sz="1200" b="0" i="0" u="none" strike="noStrike" kern="1200" baseline="0" dirty="0" smtClean="0">
                <a:solidFill>
                  <a:schemeClr val="tx1"/>
                </a:solidFill>
                <a:latin typeface="+mn-lt"/>
                <a:ea typeface="+mn-ea"/>
                <a:cs typeface="+mn-cs"/>
              </a:rPr>
              <a:t>promoting agents in the PM, especially those that</a:t>
            </a:r>
          </a:p>
          <a:p>
            <a:r>
              <a:rPr lang="en-US" sz="1200" b="0" i="0" u="none" strike="noStrike" kern="1200" baseline="0" dirty="0" smtClean="0">
                <a:solidFill>
                  <a:schemeClr val="tx1"/>
                </a:solidFill>
                <a:latin typeface="+mn-lt"/>
                <a:ea typeface="+mn-ea"/>
                <a:cs typeface="+mn-cs"/>
              </a:rPr>
              <a:t>encourage stage 3/stage 4 REM sleep (</a:t>
            </a:r>
            <a:r>
              <a:rPr lang="en-US" sz="1200" b="0" i="0" u="none" strike="noStrike" kern="1200" baseline="0" dirty="0" err="1" smtClean="0">
                <a:solidFill>
                  <a:schemeClr val="tx1"/>
                </a:solidFill>
                <a:latin typeface="+mn-lt"/>
                <a:ea typeface="+mn-ea"/>
                <a:cs typeface="+mn-cs"/>
              </a:rPr>
              <a:t>Lyrica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pregabilin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Trazadone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Gabitril</a:t>
            </a:r>
            <a:r>
              <a:rPr lang="en-US" sz="1200" b="0" i="0" u="none" strike="noStrike" kern="1200" baseline="0" dirty="0" smtClean="0">
                <a:solidFill>
                  <a:schemeClr val="tx1"/>
                </a:solidFill>
                <a:latin typeface="+mn-lt"/>
                <a:ea typeface="+mn-ea"/>
                <a:cs typeface="+mn-cs"/>
              </a:rPr>
              <a:t>, Seroquel, </a:t>
            </a:r>
            <a:r>
              <a:rPr lang="en-US" sz="1200" b="0" i="0" u="none" strike="noStrike" kern="1200" baseline="0" dirty="0" err="1" smtClean="0">
                <a:solidFill>
                  <a:schemeClr val="tx1"/>
                </a:solidFill>
                <a:latin typeface="+mn-lt"/>
                <a:ea typeface="+mn-ea"/>
                <a:cs typeface="+mn-cs"/>
              </a:rPr>
              <a:t>Xyrem</a:t>
            </a:r>
            <a:r>
              <a:rPr lang="en-US" sz="1200" b="0" i="0" u="none" strike="noStrike"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77</a:t>
            </a:fld>
            <a:endParaRPr lang="en-US"/>
          </a:p>
        </p:txBody>
      </p:sp>
    </p:spTree>
    <p:extLst>
      <p:ext uri="{BB962C8B-B14F-4D97-AF65-F5344CB8AC3E}">
        <p14:creationId xmlns:p14="http://schemas.microsoft.com/office/powerpoint/2010/main" val="939619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End Fatigue Revitalizing Sleep Formula</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82</a:t>
            </a:fld>
            <a:endParaRPr lang="en-US"/>
          </a:p>
        </p:txBody>
      </p:sp>
    </p:spTree>
    <p:extLst>
      <p:ext uri="{BB962C8B-B14F-4D97-AF65-F5344CB8AC3E}">
        <p14:creationId xmlns:p14="http://schemas.microsoft.com/office/powerpoint/2010/main" val="2168776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85</a:t>
            </a:fld>
            <a:endParaRPr lang="en-US"/>
          </a:p>
        </p:txBody>
      </p:sp>
    </p:spTree>
    <p:extLst>
      <p:ext uri="{BB962C8B-B14F-4D97-AF65-F5344CB8AC3E}">
        <p14:creationId xmlns:p14="http://schemas.microsoft.com/office/powerpoint/2010/main" val="30861603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ADP – Oil of Oregano</a:t>
            </a:r>
          </a:p>
          <a:p>
            <a:r>
              <a:rPr lang="en-US" sz="1200" b="0" i="0" u="none" strike="noStrike" kern="1200" baseline="0" dirty="0" smtClean="0">
                <a:solidFill>
                  <a:schemeClr val="tx1"/>
                </a:solidFill>
                <a:latin typeface="+mn-lt"/>
                <a:ea typeface="+mn-ea"/>
                <a:cs typeface="+mn-cs"/>
              </a:rPr>
              <a:t>Important herbal antimicrobials include oregano oil, </a:t>
            </a:r>
            <a:r>
              <a:rPr lang="en-US" sz="1200" b="0" i="0" u="none" strike="noStrike" kern="1200" baseline="0" dirty="0" err="1" smtClean="0">
                <a:solidFill>
                  <a:schemeClr val="tx1"/>
                </a:solidFill>
                <a:latin typeface="+mn-lt"/>
                <a:ea typeface="+mn-ea"/>
                <a:cs typeface="+mn-cs"/>
              </a:rPr>
              <a:t>artemisia</a:t>
            </a:r>
            <a:r>
              <a:rPr lang="en-US" sz="1200" b="0" i="0" u="none" strike="noStrike" kern="1200" baseline="0" dirty="0" smtClean="0">
                <a:solidFill>
                  <a:schemeClr val="tx1"/>
                </a:solidFill>
                <a:latin typeface="+mn-lt"/>
                <a:ea typeface="+mn-ea"/>
                <a:cs typeface="+mn-cs"/>
              </a:rPr>
              <a:t>, St. John’s </a:t>
            </a:r>
            <a:r>
              <a:rPr lang="en-US" sz="1200" b="0" i="0" u="none" strike="noStrike" kern="1200" baseline="0" dirty="0" err="1" smtClean="0">
                <a:solidFill>
                  <a:schemeClr val="tx1"/>
                </a:solidFill>
                <a:latin typeface="+mn-lt"/>
                <a:ea typeface="+mn-ea"/>
                <a:cs typeface="+mn-cs"/>
              </a:rPr>
              <a:t>wort</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berberine</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 Important pharmaceuticals include:</a:t>
            </a:r>
          </a:p>
          <a:p>
            <a:r>
              <a:rPr lang="en-US" sz="1200" b="0" i="0" u="none" strike="noStrike" kern="1200" baseline="0" dirty="0" smtClean="0">
                <a:solidFill>
                  <a:schemeClr val="tx1"/>
                </a:solidFill>
                <a:latin typeface="+mn-lt"/>
                <a:ea typeface="+mn-ea"/>
                <a:cs typeface="+mn-cs"/>
              </a:rPr>
              <a:t>o Metronidazole (250–500 mg bid or </a:t>
            </a:r>
            <a:r>
              <a:rPr lang="en-US" sz="1200" b="0" i="0" u="none" strike="noStrike" kern="1200" baseline="0" dirty="0" err="1" smtClean="0">
                <a:solidFill>
                  <a:schemeClr val="tx1"/>
                </a:solidFill>
                <a:latin typeface="+mn-lt"/>
                <a:ea typeface="+mn-ea"/>
                <a:cs typeface="+mn-cs"/>
              </a:rPr>
              <a:t>qod</a:t>
            </a:r>
            <a:r>
              <a:rPr lang="en-US" sz="1200" b="0" i="0" u="none" strike="noStrike" kern="1200" baseline="0" dirty="0" smtClean="0">
                <a:solidFill>
                  <a:schemeClr val="tx1"/>
                </a:solidFill>
                <a:latin typeface="+mn-lt"/>
                <a:ea typeface="+mn-ea"/>
                <a:cs typeface="+mn-cs"/>
              </a:rPr>
              <a:t>, generally limit to 1.5 g/d)</a:t>
            </a:r>
          </a:p>
          <a:p>
            <a:r>
              <a:rPr lang="en-US" sz="1200" b="0" i="0" u="none" strike="noStrike" kern="1200" baseline="0" dirty="0" smtClean="0">
                <a:solidFill>
                  <a:schemeClr val="tx1"/>
                </a:solidFill>
                <a:latin typeface="+mn-lt"/>
                <a:ea typeface="+mn-ea"/>
                <a:cs typeface="+mn-cs"/>
              </a:rPr>
              <a:t>o Minocycline (200 mg/d)</a:t>
            </a:r>
          </a:p>
          <a:p>
            <a:r>
              <a:rPr lang="en-US" sz="1200" b="0" i="0" u="none" strike="noStrike" kern="1200" baseline="0" dirty="0" smtClean="0">
                <a:solidFill>
                  <a:schemeClr val="tx1"/>
                </a:solidFill>
                <a:latin typeface="+mn-lt"/>
                <a:ea typeface="+mn-ea"/>
                <a:cs typeface="+mn-cs"/>
              </a:rPr>
              <a:t>o </a:t>
            </a:r>
            <a:r>
              <a:rPr lang="en-US" sz="1200" b="0" i="0" u="none" strike="noStrike" kern="1200" baseline="0" dirty="0" err="1" smtClean="0">
                <a:solidFill>
                  <a:schemeClr val="tx1"/>
                </a:solidFill>
                <a:latin typeface="+mn-lt"/>
                <a:ea typeface="+mn-ea"/>
                <a:cs typeface="+mn-cs"/>
              </a:rPr>
              <a:t>Nystatin</a:t>
            </a:r>
            <a:r>
              <a:rPr lang="en-US" sz="1200" b="0" i="0" u="none" strike="noStrike" kern="1200" baseline="0" dirty="0" smtClean="0">
                <a:solidFill>
                  <a:schemeClr val="tx1"/>
                </a:solidFill>
                <a:latin typeface="+mn-lt"/>
                <a:ea typeface="+mn-ea"/>
                <a:cs typeface="+mn-cs"/>
              </a:rPr>
              <a:t> (500,000 units bid with food): Treatment begins with a minimum duration of 2–4 weeks and may continue as long as the patient is deriving benefit.</a:t>
            </a:r>
          </a:p>
          <a:p>
            <a:r>
              <a:rPr lang="en-US" sz="1200" b="0" i="0" u="none" strike="noStrike" kern="1200" baseline="0" dirty="0" smtClean="0">
                <a:solidFill>
                  <a:schemeClr val="tx1"/>
                </a:solidFill>
                <a:latin typeface="+mn-lt"/>
                <a:ea typeface="+mn-ea"/>
                <a:cs typeface="+mn-cs"/>
              </a:rPr>
              <a:t>o Penicillin: Treatment for as long as 2 years may be necessary for psoriasis.</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91</a:t>
            </a:fld>
            <a:endParaRPr lang="en-US"/>
          </a:p>
        </p:txBody>
      </p:sp>
    </p:spTree>
    <p:extLst>
      <p:ext uri="{BB962C8B-B14F-4D97-AF65-F5344CB8AC3E}">
        <p14:creationId xmlns:p14="http://schemas.microsoft.com/office/powerpoint/2010/main" val="39468510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smtClean="0">
                <a:solidFill>
                  <a:schemeClr val="tx1"/>
                </a:solidFill>
                <a:latin typeface="+mn-lt"/>
                <a:ea typeface="+mn-ea"/>
                <a:cs typeface="+mn-cs"/>
              </a:rPr>
              <a:t>Boswellia</a:t>
            </a:r>
            <a:r>
              <a:rPr lang="en-US" sz="1200" b="0" i="0" u="none" strike="noStrike" kern="1200" baseline="0" dirty="0" smtClean="0">
                <a:solidFill>
                  <a:schemeClr val="tx1"/>
                </a:solidFill>
                <a:latin typeface="+mn-lt"/>
                <a:ea typeface="+mn-ea"/>
                <a:cs typeface="+mn-cs"/>
              </a:rPr>
              <a:t> (300 mg </a:t>
            </a:r>
            <a:r>
              <a:rPr lang="en-US" sz="1200" b="0" i="0" u="none" strike="noStrike" kern="1200" baseline="0" dirty="0" err="1" smtClean="0">
                <a:solidFill>
                  <a:schemeClr val="tx1"/>
                </a:solidFill>
                <a:latin typeface="+mn-lt"/>
                <a:ea typeface="+mn-ea"/>
                <a:cs typeface="+mn-cs"/>
              </a:rPr>
              <a:t>tid</a:t>
            </a:r>
            <a:r>
              <a:rPr lang="en-US" sz="1200" b="0" i="0" u="none" strike="noStrike" kern="1200" baseline="0" dirty="0" smtClean="0">
                <a:solidFill>
                  <a:schemeClr val="tx1"/>
                </a:solidFill>
                <a:latin typeface="+mn-lt"/>
                <a:ea typeface="+mn-ea"/>
                <a:cs typeface="+mn-cs"/>
              </a:rPr>
              <a:t>) is effective in inflammatory conditions including osteoarthritis. Use it in liquid form if there is GI distress.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Bromelain</a:t>
            </a:r>
            <a:r>
              <a:rPr lang="en-US" sz="1200" b="0" i="0" u="none" strike="noStrike" kern="1200" baseline="0" dirty="0" smtClean="0">
                <a:solidFill>
                  <a:schemeClr val="tx1"/>
                </a:solidFill>
                <a:latin typeface="+mn-lt"/>
                <a:ea typeface="+mn-ea"/>
                <a:cs typeface="+mn-cs"/>
              </a:rPr>
              <a:t> has been shown effective in doses from 100 to 900 mg per day.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Devil’s claw has been found to be especially effective in patients with low back pain with acute disc</a:t>
            </a:r>
          </a:p>
          <a:p>
            <a:r>
              <a:rPr lang="en-US" sz="1200" b="0" i="0" u="none" strike="noStrike" kern="1200" baseline="0" dirty="0" smtClean="0">
                <a:solidFill>
                  <a:schemeClr val="tx1"/>
                </a:solidFill>
                <a:latin typeface="+mn-lt"/>
                <a:ea typeface="+mn-ea"/>
                <a:cs typeface="+mn-cs"/>
              </a:rPr>
              <a:t>herniation and </a:t>
            </a:r>
            <a:r>
              <a:rPr lang="en-US" sz="1200" b="0" i="0" u="none" strike="noStrike" kern="1200" baseline="0" dirty="0" err="1" smtClean="0">
                <a:solidFill>
                  <a:schemeClr val="tx1"/>
                </a:solidFill>
                <a:latin typeface="+mn-lt"/>
                <a:ea typeface="+mn-ea"/>
                <a:cs typeface="+mn-cs"/>
              </a:rPr>
              <a:t>radiculopathic</a:t>
            </a:r>
            <a:r>
              <a:rPr lang="en-US" sz="1200" b="0" i="0" u="none" strike="noStrike" kern="1200" baseline="0" dirty="0" smtClean="0">
                <a:solidFill>
                  <a:schemeClr val="tx1"/>
                </a:solidFill>
                <a:latin typeface="+mn-lt"/>
                <a:ea typeface="+mn-ea"/>
                <a:cs typeface="+mn-cs"/>
              </a:rPr>
              <a:t> manifestations.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Alpha-</a:t>
            </a:r>
            <a:r>
              <a:rPr lang="en-US" sz="1200" b="0" i="0" u="none" strike="noStrike" kern="1200" baseline="0" dirty="0" err="1" smtClean="0">
                <a:solidFill>
                  <a:schemeClr val="tx1"/>
                </a:solidFill>
                <a:latin typeface="+mn-lt"/>
                <a:ea typeface="+mn-ea"/>
                <a:cs typeface="+mn-cs"/>
              </a:rPr>
              <a:t>lipoic</a:t>
            </a:r>
            <a:r>
              <a:rPr lang="en-US" sz="1200" b="0" i="0" u="none" strike="noStrike" kern="1200" baseline="0" dirty="0" smtClean="0">
                <a:solidFill>
                  <a:schemeClr val="tx1"/>
                </a:solidFill>
                <a:latin typeface="+mn-lt"/>
                <a:ea typeface="+mn-ea"/>
                <a:cs typeface="+mn-cs"/>
              </a:rPr>
              <a:t> acid (300–600 mg </a:t>
            </a:r>
            <a:r>
              <a:rPr lang="en-US" sz="1200" b="0" i="0" u="none" strike="noStrike" kern="1200" baseline="0" dirty="0" err="1" smtClean="0">
                <a:solidFill>
                  <a:schemeClr val="tx1"/>
                </a:solidFill>
                <a:latin typeface="+mn-lt"/>
                <a:ea typeface="+mn-ea"/>
                <a:cs typeface="+mn-cs"/>
              </a:rPr>
              <a:t>tid</a:t>
            </a:r>
            <a:r>
              <a:rPr lang="en-US" sz="1200" b="0" i="0" u="none" strike="noStrike" kern="1200" baseline="0" dirty="0" smtClean="0">
                <a:solidFill>
                  <a:schemeClr val="tx1"/>
                </a:solidFill>
                <a:latin typeface="+mn-lt"/>
                <a:ea typeface="+mn-ea"/>
                <a:cs typeface="+mn-cs"/>
              </a:rPr>
              <a:t>) can be used for painful peripheral neuropathy. It can cause gastric upset so start slowly and ramp up over a month to 300 bid or </a:t>
            </a:r>
            <a:r>
              <a:rPr lang="en-US" sz="1200" b="0" i="0" u="none" strike="noStrike" kern="1200" baseline="0" dirty="0" err="1" smtClean="0">
                <a:solidFill>
                  <a:schemeClr val="tx1"/>
                </a:solidFill>
                <a:latin typeface="+mn-lt"/>
                <a:ea typeface="+mn-ea"/>
                <a:cs typeface="+mn-cs"/>
              </a:rPr>
              <a:t>tid</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Acetyl-L-</a:t>
            </a:r>
            <a:r>
              <a:rPr lang="en-US" sz="1200" b="0" i="0" u="none" strike="noStrike" kern="1200" baseline="0" dirty="0" err="1" smtClean="0">
                <a:solidFill>
                  <a:schemeClr val="tx1"/>
                </a:solidFill>
                <a:latin typeface="+mn-lt"/>
                <a:ea typeface="+mn-ea"/>
                <a:cs typeface="+mn-cs"/>
              </a:rPr>
              <a:t>carnitine</a:t>
            </a:r>
            <a:r>
              <a:rPr lang="en-US" sz="1200" b="0" i="0" u="none" strike="noStrike" kern="1200" baseline="0" dirty="0" smtClean="0">
                <a:solidFill>
                  <a:schemeClr val="tx1"/>
                </a:solidFill>
                <a:latin typeface="+mn-lt"/>
                <a:ea typeface="+mn-ea"/>
                <a:cs typeface="+mn-cs"/>
              </a:rPr>
              <a:t> (400 mg bid) is beneficial in neuropathic pain and painful claudication.</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Avocado/soybean </a:t>
            </a:r>
            <a:r>
              <a:rPr lang="en-US" sz="1200" b="0" i="0" u="none" strike="noStrike" kern="1200" baseline="0" dirty="0" err="1" smtClean="0">
                <a:solidFill>
                  <a:schemeClr val="tx1"/>
                </a:solidFill>
                <a:latin typeface="+mn-lt"/>
                <a:ea typeface="+mn-ea"/>
                <a:cs typeface="+mn-cs"/>
              </a:rPr>
              <a:t>unsaponifiables</a:t>
            </a:r>
            <a:r>
              <a:rPr lang="en-US" sz="1200" b="0" i="0" u="none" strike="noStrike" kern="1200" baseline="0" dirty="0" smtClean="0">
                <a:solidFill>
                  <a:schemeClr val="tx1"/>
                </a:solidFill>
                <a:latin typeface="+mn-lt"/>
                <a:ea typeface="+mn-ea"/>
                <a:cs typeface="+mn-cs"/>
              </a:rPr>
              <a:t> have been shown to decrease structural damage in laboratory models and in mice. They are used in Europe and are just beginning to be marketed in the United States.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Vitamin D, </a:t>
            </a:r>
            <a:r>
              <a:rPr lang="en-US" sz="1200" b="0" i="0" u="none" strike="noStrike" kern="1200" baseline="0" dirty="0" err="1" smtClean="0">
                <a:solidFill>
                  <a:schemeClr val="tx1"/>
                </a:solidFill>
                <a:latin typeface="+mn-lt"/>
                <a:ea typeface="+mn-ea"/>
                <a:cs typeface="+mn-cs"/>
              </a:rPr>
              <a:t>catechins</a:t>
            </a:r>
            <a:r>
              <a:rPr lang="en-US" sz="1200" b="0" i="0" u="none" strike="noStrike" kern="1200" baseline="0" dirty="0" smtClean="0">
                <a:solidFill>
                  <a:schemeClr val="tx1"/>
                </a:solidFill>
                <a:latin typeface="+mn-lt"/>
                <a:ea typeface="+mn-ea"/>
                <a:cs typeface="+mn-cs"/>
              </a:rPr>
              <a:t>, turmeric, resveratrol, </a:t>
            </a:r>
            <a:r>
              <a:rPr lang="en-US" sz="1200" b="0" i="0" u="none" strike="noStrike" kern="1200" baseline="0" dirty="0" err="1" smtClean="0">
                <a:solidFill>
                  <a:schemeClr val="tx1"/>
                </a:solidFill>
                <a:latin typeface="+mn-lt"/>
                <a:ea typeface="+mn-ea"/>
                <a:cs typeface="+mn-cs"/>
              </a:rPr>
              <a:t>epigallocatechin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gallate</a:t>
            </a:r>
            <a:r>
              <a:rPr lang="en-US" sz="1200" b="0" i="0" u="none" strike="noStrike" kern="1200" baseline="0" dirty="0" smtClean="0">
                <a:solidFill>
                  <a:schemeClr val="tx1"/>
                </a:solidFill>
                <a:latin typeface="+mn-lt"/>
                <a:ea typeface="+mn-ea"/>
                <a:cs typeface="+mn-cs"/>
              </a:rPr>
              <a:t> from green tea, and fish oils all</a:t>
            </a:r>
          </a:p>
          <a:p>
            <a:r>
              <a:rPr lang="en-US" sz="1200" b="0" i="0" u="none" strike="noStrike" kern="1200" baseline="0" dirty="0" smtClean="0">
                <a:solidFill>
                  <a:schemeClr val="tx1"/>
                </a:solidFill>
                <a:latin typeface="+mn-lt"/>
                <a:ea typeface="+mn-ea"/>
                <a:cs typeface="+mn-cs"/>
              </a:rPr>
              <a:t>inhibit NF-</a:t>
            </a:r>
            <a:r>
              <a:rPr lang="en-US" sz="1200" b="0" i="0" u="none" strike="noStrike" kern="1200" baseline="0" dirty="0" err="1" smtClean="0">
                <a:solidFill>
                  <a:schemeClr val="tx1"/>
                </a:solidFill>
                <a:latin typeface="+mn-lt"/>
                <a:ea typeface="+mn-ea"/>
                <a:cs typeface="+mn-cs"/>
              </a:rPr>
              <a:t>κB</a:t>
            </a:r>
            <a:r>
              <a:rPr lang="en-US" sz="1200" b="0" i="0" u="none" strike="noStrike" kern="1200" baseline="0" dirty="0" smtClean="0">
                <a:solidFill>
                  <a:schemeClr val="tx1"/>
                </a:solidFill>
                <a:latin typeface="+mn-lt"/>
                <a:ea typeface="+mn-ea"/>
                <a:cs typeface="+mn-cs"/>
              </a:rPr>
              <a:t> and thus inflammation.</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95</a:t>
            </a:fld>
            <a:endParaRPr lang="en-US"/>
          </a:p>
        </p:txBody>
      </p:sp>
    </p:spTree>
    <p:extLst>
      <p:ext uri="{BB962C8B-B14F-4D97-AF65-F5344CB8AC3E}">
        <p14:creationId xmlns:p14="http://schemas.microsoft.com/office/powerpoint/2010/main" val="21932781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spcBef>
                <a:spcPct val="0"/>
              </a:spcBef>
            </a:pPr>
            <a:r>
              <a:rPr lang="en-US" sz="1200" dirty="0" smtClean="0"/>
              <a:t>A double-blind RCT showed little benefit from the use of glucosamine combined with </a:t>
            </a:r>
            <a:r>
              <a:rPr lang="en-US" sz="1200" dirty="0" err="1" smtClean="0"/>
              <a:t>chondroitin</a:t>
            </a:r>
            <a:r>
              <a:rPr lang="en-US" sz="1200" dirty="0" smtClean="0"/>
              <a:t> in participants with mild knee osteoarthritis.</a:t>
            </a:r>
            <a:r>
              <a:rPr lang="en-US" sz="1200" b="1" dirty="0" smtClean="0">
                <a:hlinkClick r:id="rId3"/>
              </a:rPr>
              <a:t>15</a:t>
            </a:r>
            <a:r>
              <a:rPr lang="en-US" sz="1200" dirty="0" smtClean="0"/>
              <a:t> However, a greater benefit was noted in persons with moderate to severe pain. Glucosamine is safe, but the benefit is variable. </a:t>
            </a:r>
            <a:r>
              <a:rPr lang="en-US" sz="1200" dirty="0" err="1" smtClean="0"/>
              <a:t>Chondroitin</a:t>
            </a:r>
            <a:r>
              <a:rPr lang="en-US" sz="1200" dirty="0" smtClean="0"/>
              <a:t> does not decrease pain from osteoarthritis of the knee or hip.</a:t>
            </a:r>
            <a:r>
              <a:rPr lang="en-US" sz="1200" b="1" dirty="0" smtClean="0">
                <a:hlinkClick r:id="rId3"/>
              </a:rPr>
              <a:t>15</a:t>
            </a:r>
            <a:r>
              <a:rPr lang="en-US" sz="1200" dirty="0" smtClean="0"/>
              <a:t> </a:t>
            </a:r>
          </a:p>
          <a:p>
            <a:pPr eaLnBrk="1" hangingPunct="1">
              <a:spcBef>
                <a:spcPct val="0"/>
              </a:spcBef>
            </a:pPr>
            <a:endParaRPr lang="en-US" sz="1200" dirty="0" smtClean="0"/>
          </a:p>
          <a:p>
            <a:pPr eaLnBrk="1" hangingPunct="1">
              <a:spcBef>
                <a:spcPct val="0"/>
              </a:spcBef>
            </a:pPr>
            <a:r>
              <a:rPr lang="en-US" sz="1200" b="1" dirty="0" smtClean="0"/>
              <a:t>15. Clegg  DO, </a:t>
            </a:r>
            <a:r>
              <a:rPr lang="en-US" sz="1200" b="1" dirty="0" err="1" smtClean="0"/>
              <a:t>Reda</a:t>
            </a:r>
            <a:r>
              <a:rPr lang="en-US" sz="1200" b="1" dirty="0" smtClean="0"/>
              <a:t>  DJ, Harris  CL, et al.  Glucosamine, </a:t>
            </a:r>
            <a:r>
              <a:rPr lang="en-US" sz="1200" b="1" dirty="0" err="1" smtClean="0"/>
              <a:t>chondroitin</a:t>
            </a:r>
            <a:r>
              <a:rPr lang="en-US" sz="1200" b="1" dirty="0" smtClean="0"/>
              <a:t> sulfate, and the two in combination for painful knee osteoarthritis.  </a:t>
            </a:r>
            <a:r>
              <a:rPr lang="en-US" sz="1200" b="1" i="1" dirty="0" smtClean="0"/>
              <a:t>N </a:t>
            </a:r>
            <a:r>
              <a:rPr lang="en-US" sz="1200" b="1" i="1" dirty="0" err="1" smtClean="0"/>
              <a:t>Engl</a:t>
            </a:r>
            <a:r>
              <a:rPr lang="en-US" sz="1200" b="1" i="1" dirty="0" smtClean="0"/>
              <a:t> J Med</a:t>
            </a:r>
            <a:r>
              <a:rPr lang="en-US" sz="1200" b="1" dirty="0" smtClean="0"/>
              <a:t>.  2006;354(8):795–808.</a:t>
            </a:r>
          </a:p>
          <a:p>
            <a:pPr eaLnBrk="1" hangingPunct="1">
              <a:spcBef>
                <a:spcPct val="0"/>
              </a:spcBef>
            </a:pPr>
            <a:endParaRPr lang="en-US" sz="1200" b="1" dirty="0" smtClean="0"/>
          </a:p>
          <a:p>
            <a:pPr eaLnBrk="1" hangingPunct="1"/>
            <a:r>
              <a:rPr lang="en-US" sz="1200" b="1" dirty="0" smtClean="0"/>
              <a:t>Supplementation with S-</a:t>
            </a:r>
            <a:r>
              <a:rPr lang="en-US" sz="1200" b="1" dirty="0" err="1" smtClean="0"/>
              <a:t>adenosylmethionine</a:t>
            </a:r>
            <a:r>
              <a:rPr lang="en-US" sz="1200" b="1" dirty="0" smtClean="0"/>
              <a:t> (SAM-e), ginger </a:t>
            </a:r>
            <a:r>
              <a:rPr lang="en-US" sz="1200" b="1" i="1" dirty="0" smtClean="0"/>
              <a:t>(</a:t>
            </a:r>
            <a:r>
              <a:rPr lang="en-US" sz="1200" b="1" i="1" dirty="0" err="1" smtClean="0"/>
              <a:t>Zingiber</a:t>
            </a:r>
            <a:r>
              <a:rPr lang="en-US" sz="1200" b="1" i="1" dirty="0" smtClean="0"/>
              <a:t> </a:t>
            </a:r>
            <a:r>
              <a:rPr lang="en-US" sz="1200" b="1" i="1" dirty="0" err="1" smtClean="0"/>
              <a:t>officinale</a:t>
            </a:r>
            <a:r>
              <a:rPr lang="en-US" sz="1200" b="1" i="1" dirty="0" smtClean="0"/>
              <a:t>)</a:t>
            </a:r>
            <a:r>
              <a:rPr lang="en-US" sz="1200" b="1" dirty="0" smtClean="0"/>
              <a:t>, or turmeric </a:t>
            </a:r>
            <a:r>
              <a:rPr lang="en-US" sz="1200" b="1" i="1" dirty="0" smtClean="0"/>
              <a:t>(Curcuma </a:t>
            </a:r>
            <a:r>
              <a:rPr lang="en-US" sz="1200" b="1" i="1" dirty="0" err="1" smtClean="0"/>
              <a:t>longa</a:t>
            </a:r>
            <a:r>
              <a:rPr lang="en-US" sz="1200" b="1" i="1" dirty="0" smtClean="0"/>
              <a:t>)</a:t>
            </a:r>
            <a:r>
              <a:rPr lang="en-US" sz="1200" b="1" dirty="0" smtClean="0"/>
              <a:t> has also been promoted as treatment for osteoarthritis. A meta-analysis of RCTs found that SAM-e is as effective as NSAIDs in reducing pain and disability, and has a better safety profile.18 Ginger may provide some clinical benefit in patients with knee osteoarthritis; patients who took 255 mg of ginger extract twice daily had a reduction in pain (63 percent compared with 50 percent in the placebo group).19 Turmeric historically has been used to treat arthritis pain, but no clinical trials have shown it to be effective.20</a:t>
            </a:r>
          </a:p>
          <a:p>
            <a:pPr eaLnBrk="1" hangingPunct="1"/>
            <a:endParaRPr lang="en-US" sz="1200" b="1" dirty="0" smtClean="0"/>
          </a:p>
          <a:p>
            <a:pPr eaLnBrk="1" hangingPunct="1"/>
            <a:r>
              <a:rPr lang="en-US" sz="1200" b="1" dirty="0" smtClean="0"/>
              <a:t>18. </a:t>
            </a:r>
            <a:r>
              <a:rPr lang="en-US" sz="1200" b="1" dirty="0" err="1" smtClean="0"/>
              <a:t>Soeken</a:t>
            </a:r>
            <a:r>
              <a:rPr lang="en-US" sz="1200" b="1" dirty="0" smtClean="0"/>
              <a:t>  KL, Lee  WL, </a:t>
            </a:r>
            <a:r>
              <a:rPr lang="en-US" sz="1200" b="1" dirty="0" err="1" smtClean="0"/>
              <a:t>Bausell</a:t>
            </a:r>
            <a:r>
              <a:rPr lang="en-US" sz="1200" b="1" dirty="0" smtClean="0"/>
              <a:t>  RB, </a:t>
            </a:r>
            <a:r>
              <a:rPr lang="en-US" sz="1200" b="1" dirty="0" err="1" smtClean="0"/>
              <a:t>Agelli</a:t>
            </a:r>
            <a:r>
              <a:rPr lang="en-US" sz="1200" b="1" dirty="0" smtClean="0"/>
              <a:t>  M, Berman  BM.  Safety and efficacy of S-</a:t>
            </a:r>
            <a:r>
              <a:rPr lang="en-US" sz="1200" b="1" dirty="0" err="1" smtClean="0"/>
              <a:t>adenosylmethionine</a:t>
            </a:r>
            <a:r>
              <a:rPr lang="en-US" sz="1200" b="1" dirty="0" smtClean="0"/>
              <a:t> (</a:t>
            </a:r>
            <a:r>
              <a:rPr lang="en-US" sz="1200" b="1" dirty="0" err="1" smtClean="0"/>
              <a:t>SAMe</a:t>
            </a:r>
            <a:r>
              <a:rPr lang="en-US" sz="1200" b="1" dirty="0" smtClean="0"/>
              <a:t>) for osteoarthritis.  </a:t>
            </a:r>
            <a:r>
              <a:rPr lang="en-US" sz="1200" b="1" i="1" dirty="0" smtClean="0"/>
              <a:t>J </a:t>
            </a:r>
            <a:r>
              <a:rPr lang="en-US" sz="1200" b="1" i="1" dirty="0" err="1" smtClean="0"/>
              <a:t>Fam</a:t>
            </a:r>
            <a:r>
              <a:rPr lang="en-US" sz="1200" b="1" i="1" dirty="0" smtClean="0"/>
              <a:t> </a:t>
            </a:r>
            <a:r>
              <a:rPr lang="en-US" sz="1200" b="1" i="1" dirty="0" err="1" smtClean="0"/>
              <a:t>Pract</a:t>
            </a:r>
            <a:r>
              <a:rPr lang="en-US" sz="1200" b="1" dirty="0" smtClean="0"/>
              <a:t>.  2002;51(5):425–430.</a:t>
            </a:r>
          </a:p>
          <a:p>
            <a:pPr eaLnBrk="1" hangingPunct="1"/>
            <a:r>
              <a:rPr lang="en-US" sz="1200" b="1" dirty="0" smtClean="0"/>
              <a:t>19. Altman  RD, </a:t>
            </a:r>
            <a:r>
              <a:rPr lang="en-US" sz="1200" b="1" dirty="0" err="1" smtClean="0"/>
              <a:t>Marcussen</a:t>
            </a:r>
            <a:r>
              <a:rPr lang="en-US" sz="1200" b="1" dirty="0" smtClean="0"/>
              <a:t>  KC.  Effects of a ginger extract on knee pain in patients with osteoarthritis.  </a:t>
            </a:r>
            <a:r>
              <a:rPr lang="en-US" sz="1200" b="1" i="1" dirty="0" smtClean="0"/>
              <a:t>Arthritis Rheum</a:t>
            </a:r>
            <a:r>
              <a:rPr lang="en-US" sz="1200" b="1" dirty="0" smtClean="0"/>
              <a:t>.  2001;44(11):2531–2538.</a:t>
            </a:r>
          </a:p>
          <a:p>
            <a:endParaRPr lang="en-US" dirty="0"/>
          </a:p>
        </p:txBody>
      </p:sp>
      <p:sp>
        <p:nvSpPr>
          <p:cNvPr id="4" name="Slide Number Placeholder 3"/>
          <p:cNvSpPr>
            <a:spLocks noGrp="1"/>
          </p:cNvSpPr>
          <p:nvPr>
            <p:ph type="sldNum" sz="quarter" idx="10"/>
          </p:nvPr>
        </p:nvSpPr>
        <p:spPr/>
        <p:txBody>
          <a:bodyPr/>
          <a:lstStyle/>
          <a:p>
            <a:pPr>
              <a:defRPr/>
            </a:pPr>
            <a:fld id="{BF9391DE-4321-469E-942C-20B32FDB91D4}" type="slidenum">
              <a:rPr lang="en-US" smtClean="0"/>
              <a:pPr>
                <a:defRPr/>
              </a:pPr>
              <a:t>97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1" kern="1200" dirty="0" smtClean="0">
                <a:solidFill>
                  <a:schemeClr val="tx1"/>
                </a:solidFill>
                <a:effectLst/>
                <a:latin typeface="+mn-lt"/>
                <a:ea typeface="+mn-ea"/>
                <a:cs typeface="+mn-cs"/>
              </a:rPr>
              <a:t>multicenter, randomized, double-blind, placebo- and active-controlled trial was conducted to compare the analgesic efficacy and safety of </a:t>
            </a:r>
            <a:r>
              <a:rPr lang="en-US" sz="1200" b="1" i="1" kern="1200" dirty="0" err="1" smtClean="0">
                <a:solidFill>
                  <a:schemeClr val="tx1"/>
                </a:solidFill>
                <a:effectLst/>
                <a:latin typeface="+mn-lt"/>
                <a:ea typeface="+mn-ea"/>
                <a:cs typeface="+mn-cs"/>
              </a:rPr>
              <a:t>oxymorphone</a:t>
            </a:r>
            <a:r>
              <a:rPr lang="en-US" sz="1200" b="1" i="1" kern="1200" dirty="0" smtClean="0">
                <a:solidFill>
                  <a:schemeClr val="tx1"/>
                </a:solidFill>
                <a:effectLst/>
                <a:latin typeface="+mn-lt"/>
                <a:ea typeface="+mn-ea"/>
                <a:cs typeface="+mn-cs"/>
              </a:rPr>
              <a:t> extended release (ER) with placebo and oxycodone controlled release (CR) in ambulatory patients with moderate to severe chronic low back pain requiring opioid therapy. Patients (N = 213) aged 18 to 75 years were randomized to receive </a:t>
            </a:r>
            <a:r>
              <a:rPr lang="en-US" sz="1200" b="1" i="1" kern="1200" dirty="0" err="1" smtClean="0">
                <a:solidFill>
                  <a:schemeClr val="tx1"/>
                </a:solidFill>
                <a:effectLst/>
                <a:latin typeface="+mn-lt"/>
                <a:ea typeface="+mn-ea"/>
                <a:cs typeface="+mn-cs"/>
              </a:rPr>
              <a:t>oxymorphone</a:t>
            </a:r>
            <a:r>
              <a:rPr lang="en-US" sz="1200" b="1" i="1" kern="1200" dirty="0" smtClean="0">
                <a:solidFill>
                  <a:schemeClr val="tx1"/>
                </a:solidFill>
                <a:effectLst/>
                <a:latin typeface="+mn-lt"/>
                <a:ea typeface="+mn-ea"/>
                <a:cs typeface="+mn-cs"/>
              </a:rPr>
              <a:t> ER (10 to 110 mg) or oxycodone CR (20 to 220 mg) every 12 hours during a 7- to 14-day dose-titration phase. Patients achieving effective analgesia at a stable opioid dose entered an 18-day double-blind treatment phase and either continued opioid therapy or received placebo. With stable dosing throughout the treatment phase, </a:t>
            </a:r>
            <a:r>
              <a:rPr lang="en-US" sz="1200" b="1" i="1" kern="1200" dirty="0" err="1" smtClean="0">
                <a:solidFill>
                  <a:schemeClr val="tx1"/>
                </a:solidFill>
                <a:effectLst/>
                <a:latin typeface="+mn-lt"/>
                <a:ea typeface="+mn-ea"/>
                <a:cs typeface="+mn-cs"/>
              </a:rPr>
              <a:t>oxymorphone</a:t>
            </a:r>
            <a:r>
              <a:rPr lang="en-US" sz="1200" b="1" i="1" kern="1200" dirty="0" smtClean="0">
                <a:solidFill>
                  <a:schemeClr val="tx1"/>
                </a:solidFill>
                <a:effectLst/>
                <a:latin typeface="+mn-lt"/>
                <a:ea typeface="+mn-ea"/>
                <a:cs typeface="+mn-cs"/>
              </a:rPr>
              <a:t> ER (79.4 mg/day) and oxycodone CR (155 mg/day) were superior to placebo for change from baseline in pain intensity as measured on a visual analog scale; the LS mean differences were -18.21 and 18.55 (95% CI, -25.83 to -10.58 and -26.12 to -10.98, respectively; P = .0001).35</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107</a:t>
            </a:fld>
            <a:endParaRPr lang="en-US"/>
          </a:p>
        </p:txBody>
      </p:sp>
    </p:spTree>
    <p:extLst>
      <p:ext uri="{BB962C8B-B14F-4D97-AF65-F5344CB8AC3E}">
        <p14:creationId xmlns:p14="http://schemas.microsoft.com/office/powerpoint/2010/main" val="145893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Tolerance</a:t>
            </a:r>
            <a:r>
              <a:rPr lang="en-US" baseline="0" dirty="0" smtClean="0"/>
              <a:t>, </a:t>
            </a:r>
            <a:r>
              <a:rPr lang="en-US" baseline="0" dirty="0" err="1" smtClean="0"/>
              <a:t>hyperalgesia</a:t>
            </a:r>
            <a:r>
              <a:rPr lang="en-US" baseline="0" dirty="0" smtClean="0"/>
              <a:t>, </a:t>
            </a:r>
            <a:r>
              <a:rPr lang="en-US" baseline="0" dirty="0" err="1" smtClean="0"/>
              <a:t>dependance</a:t>
            </a:r>
            <a:endParaRPr lang="en-US" baseline="0" dirty="0" smtClean="0"/>
          </a:p>
          <a:p>
            <a:endParaRPr lang="en-US" baseline="0" dirty="0" smtClean="0"/>
          </a:p>
          <a:p>
            <a:r>
              <a:rPr lang="en-US" sz="1200" b="0" i="0" kern="1200" dirty="0" err="1" smtClean="0">
                <a:solidFill>
                  <a:schemeClr val="tx1"/>
                </a:solidFill>
                <a:effectLst/>
                <a:latin typeface="+mn-lt"/>
                <a:ea typeface="+mn-ea"/>
                <a:cs typeface="+mn-cs"/>
              </a:rPr>
              <a:t>Kalso</a:t>
            </a:r>
            <a:r>
              <a:rPr lang="en-US" sz="1200" b="0" i="0" kern="1200" dirty="0" smtClean="0">
                <a:solidFill>
                  <a:schemeClr val="tx1"/>
                </a:solidFill>
                <a:effectLst/>
                <a:latin typeface="+mn-lt"/>
                <a:ea typeface="+mn-ea"/>
                <a:cs typeface="+mn-cs"/>
              </a:rPr>
              <a:t> E, Edwards JE, Moore RA, </a:t>
            </a:r>
            <a:r>
              <a:rPr lang="en-US" sz="1200" b="0" i="0" kern="1200" dirty="0" err="1" smtClean="0">
                <a:solidFill>
                  <a:schemeClr val="tx1"/>
                </a:solidFill>
                <a:effectLst/>
                <a:latin typeface="+mn-lt"/>
                <a:ea typeface="+mn-ea"/>
                <a:cs typeface="+mn-cs"/>
              </a:rPr>
              <a:t>McQuay</a:t>
            </a:r>
            <a:r>
              <a:rPr lang="en-US" sz="1200" b="0" i="0" kern="1200" dirty="0" smtClean="0">
                <a:solidFill>
                  <a:schemeClr val="tx1"/>
                </a:solidFill>
                <a:effectLst/>
                <a:latin typeface="+mn-lt"/>
                <a:ea typeface="+mn-ea"/>
                <a:cs typeface="+mn-cs"/>
              </a:rPr>
              <a:t> HJ. Opioids in chronic non-cancer pain: systematic review of efficacy and safety. Pain. 2004;112:372–80.</a:t>
            </a:r>
          </a:p>
          <a:p>
            <a:endParaRPr lang="en-US" sz="1200" b="0" i="0" kern="1200" dirty="0" smtClean="0">
              <a:solidFill>
                <a:schemeClr val="tx1"/>
              </a:solidFill>
              <a:effectLst/>
              <a:latin typeface="+mn-lt"/>
              <a:ea typeface="+mn-ea"/>
              <a:cs typeface="+mn-cs"/>
            </a:endParaRPr>
          </a:p>
          <a:p>
            <a:r>
              <a:rPr lang="en-US" dirty="0" smtClean="0"/>
              <a:t>Long-term opioid management for chronic non-cancer pain</a:t>
            </a:r>
          </a:p>
          <a:p>
            <a:r>
              <a:rPr lang="en-US" dirty="0" smtClean="0"/>
              <a:t>Cochrane Database </a:t>
            </a:r>
            <a:r>
              <a:rPr lang="en-US" dirty="0" err="1" smtClean="0"/>
              <a:t>Syst</a:t>
            </a:r>
            <a:r>
              <a:rPr lang="en-US" dirty="0" smtClean="0"/>
              <a:t> Rev 2010;1</a:t>
            </a:r>
          </a:p>
          <a:p>
            <a:endParaRPr lang="en-US" dirty="0" smtClean="0"/>
          </a:p>
          <a:p>
            <a:r>
              <a:rPr lang="en-US" dirty="0" smtClean="0"/>
              <a:t>Most report significant pain relief, but findings on function and quality of </a:t>
            </a:r>
          </a:p>
          <a:p>
            <a:r>
              <a:rPr lang="en-US" dirty="0" smtClean="0"/>
              <a:t>life are inconclusive</a:t>
            </a:r>
          </a:p>
          <a:p>
            <a:endParaRPr lang="en-US" dirty="0" smtClean="0"/>
          </a:p>
          <a:p>
            <a:r>
              <a:rPr lang="en-US" dirty="0" smtClean="0"/>
              <a:t>Studies focused on return to work report opioid use </a:t>
            </a:r>
          </a:p>
          <a:p>
            <a:r>
              <a:rPr lang="en-US" dirty="0" smtClean="0"/>
              <a:t>delays return to work and impairs function</a:t>
            </a:r>
          </a:p>
          <a:p>
            <a:endParaRPr lang="en-US" dirty="0" smtClean="0"/>
          </a:p>
          <a:p>
            <a:r>
              <a:rPr lang="en-US" dirty="0" smtClean="0"/>
              <a:t>Data on safety are showing </a:t>
            </a:r>
          </a:p>
          <a:p>
            <a:r>
              <a:rPr lang="en-US" dirty="0" smtClean="0"/>
              <a:t>concern of death, falls and </a:t>
            </a:r>
          </a:p>
          <a:p>
            <a:r>
              <a:rPr lang="en-US" dirty="0" smtClean="0"/>
              <a:t>fractures, related to high doses</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108</a:t>
            </a:fld>
            <a:endParaRPr lang="en-US"/>
          </a:p>
        </p:txBody>
      </p:sp>
    </p:spTree>
    <p:extLst>
      <p:ext uri="{BB962C8B-B14F-4D97-AF65-F5344CB8AC3E}">
        <p14:creationId xmlns:p14="http://schemas.microsoft.com/office/powerpoint/2010/main" val="155807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dirty="0" err="1" smtClean="0"/>
              <a:t>Paoloni</a:t>
            </a:r>
            <a:r>
              <a:rPr lang="en-US" dirty="0" smtClean="0"/>
              <a:t> 2003:  86 pts, 2 groups placebo v </a:t>
            </a:r>
            <a:r>
              <a:rPr lang="en-US" dirty="0" err="1" smtClean="0"/>
              <a:t>ntg</a:t>
            </a:r>
            <a:r>
              <a:rPr lang="en-US" dirty="0" smtClean="0"/>
              <a:t> at 1.25mg/24H.  Decreased elbow pain by two weeks w/activity, decreased </a:t>
            </a:r>
            <a:r>
              <a:rPr lang="en-US" dirty="0" err="1" smtClean="0"/>
              <a:t>ttp</a:t>
            </a:r>
            <a:r>
              <a:rPr lang="en-US" dirty="0" smtClean="0"/>
              <a:t> at 6 and 12.  increased wrist </a:t>
            </a:r>
            <a:r>
              <a:rPr lang="en-US" dirty="0" err="1" smtClean="0"/>
              <a:t>extention</a:t>
            </a:r>
            <a:r>
              <a:rPr lang="en-US" dirty="0" smtClean="0"/>
              <a:t> at 24 weeks.  At 8 </a:t>
            </a:r>
            <a:r>
              <a:rPr lang="en-US" dirty="0" err="1" smtClean="0"/>
              <a:t>monts</a:t>
            </a:r>
            <a:r>
              <a:rPr lang="en-US" dirty="0" smtClean="0"/>
              <a:t>, 81% </a:t>
            </a:r>
            <a:r>
              <a:rPr lang="en-US" dirty="0" err="1" smtClean="0"/>
              <a:t>assymptomatic</a:t>
            </a:r>
            <a:r>
              <a:rPr lang="en-US" dirty="0" smtClean="0"/>
              <a:t> </a:t>
            </a:r>
            <a:r>
              <a:rPr lang="en-US" dirty="0" err="1" smtClean="0"/>
              <a:t>vs</a:t>
            </a:r>
            <a:r>
              <a:rPr lang="en-US" dirty="0" smtClean="0"/>
              <a:t> 60% controls.  In 5 yrs f/u both groups better than baseline, no sig difference </a:t>
            </a:r>
            <a:r>
              <a:rPr lang="en-US" dirty="0" err="1" smtClean="0"/>
              <a:t>amonth</a:t>
            </a:r>
            <a:r>
              <a:rPr lang="en-US" dirty="0" smtClean="0"/>
              <a:t> groups.</a:t>
            </a:r>
          </a:p>
          <a:p>
            <a:pPr fontAlgn="auto">
              <a:spcBef>
                <a:spcPts val="0"/>
              </a:spcBef>
              <a:spcAft>
                <a:spcPts val="0"/>
              </a:spcAft>
              <a:defRPr/>
            </a:pPr>
            <a:r>
              <a:rPr lang="en-US" dirty="0" smtClean="0"/>
              <a:t>2008, repeated w/new patches 0.72, 1.44, 3.6:  only sig diff was decreased pain in the 0.72 group at 6 weeks…no change in others…didn’t reproduce 2003 study.</a:t>
            </a:r>
          </a:p>
          <a:p>
            <a:pPr fontAlgn="auto">
              <a:spcBef>
                <a:spcPts val="0"/>
              </a:spcBef>
              <a:spcAft>
                <a:spcPts val="0"/>
              </a:spcAft>
              <a:defRPr/>
            </a:pPr>
            <a:endParaRPr lang="en-US" dirty="0" smtClean="0"/>
          </a:p>
          <a:p>
            <a:pPr fontAlgn="auto">
              <a:spcBef>
                <a:spcPts val="0"/>
              </a:spcBef>
              <a:spcAft>
                <a:spcPts val="0"/>
              </a:spcAft>
              <a:defRPr/>
            </a:pPr>
            <a:r>
              <a:rPr lang="en-US" dirty="0" err="1" smtClean="0"/>
              <a:t>Supraspinatous</a:t>
            </a:r>
            <a:r>
              <a:rPr lang="en-US" dirty="0" smtClean="0"/>
              <a:t>:  P 05 53 pts/57 shoulders.  Decreased pain w/activity, night, rest at 24 wks.  Decreased </a:t>
            </a:r>
            <a:r>
              <a:rPr lang="en-US" dirty="0" err="1" smtClean="0"/>
              <a:t>impingment</a:t>
            </a:r>
            <a:r>
              <a:rPr lang="en-US" dirty="0" smtClean="0"/>
              <a:t> at 24 weeks, increased </a:t>
            </a:r>
            <a:r>
              <a:rPr lang="en-US" dirty="0" err="1" smtClean="0"/>
              <a:t>rom</a:t>
            </a:r>
            <a:r>
              <a:rPr lang="en-US" dirty="0" smtClean="0"/>
              <a:t> at 24, increase full </a:t>
            </a:r>
            <a:r>
              <a:rPr lang="en-US" dirty="0" err="1" smtClean="0"/>
              <a:t>rc</a:t>
            </a:r>
            <a:r>
              <a:rPr lang="en-US" dirty="0" smtClean="0"/>
              <a:t> strength at 12/24wks.  46% </a:t>
            </a:r>
            <a:r>
              <a:rPr lang="en-US" dirty="0" err="1" smtClean="0"/>
              <a:t>assypmtomatic</a:t>
            </a:r>
            <a:r>
              <a:rPr lang="en-US" dirty="0" smtClean="0"/>
              <a:t> w/</a:t>
            </a:r>
            <a:r>
              <a:rPr lang="en-US" dirty="0" err="1" smtClean="0"/>
              <a:t>adl’s</a:t>
            </a:r>
            <a:r>
              <a:rPr lang="en-US" dirty="0" smtClean="0"/>
              <a:t> at 6 mo </a:t>
            </a:r>
            <a:r>
              <a:rPr lang="en-US" dirty="0" err="1" smtClean="0"/>
              <a:t>vs</a:t>
            </a:r>
            <a:r>
              <a:rPr lang="en-US" dirty="0" smtClean="0"/>
              <a:t> 24% controls.  </a:t>
            </a:r>
            <a:r>
              <a:rPr lang="en-US" dirty="0" err="1" smtClean="0"/>
              <a:t>Chochrine</a:t>
            </a:r>
            <a:r>
              <a:rPr lang="en-US" dirty="0" smtClean="0"/>
              <a:t> db in 2009 – states, some evidence w/high potential of bias that </a:t>
            </a:r>
            <a:r>
              <a:rPr lang="en-US" dirty="0" err="1" smtClean="0"/>
              <a:t>ntg</a:t>
            </a:r>
            <a:r>
              <a:rPr lang="en-US" dirty="0" smtClean="0"/>
              <a:t>&gt;placebo for acute </a:t>
            </a:r>
            <a:r>
              <a:rPr lang="en-US" dirty="0" err="1" smtClean="0"/>
              <a:t>sx</a:t>
            </a:r>
            <a:endParaRPr lang="en-US" dirty="0" smtClean="0"/>
          </a:p>
          <a:p>
            <a:pPr fontAlgn="auto">
              <a:spcBef>
                <a:spcPts val="0"/>
              </a:spcBef>
              <a:spcAft>
                <a:spcPts val="0"/>
              </a:spcAft>
              <a:defRPr/>
            </a:pPr>
            <a:endParaRPr lang="en-US" dirty="0" smtClean="0"/>
          </a:p>
          <a:p>
            <a:pPr fontAlgn="auto">
              <a:spcBef>
                <a:spcPts val="0"/>
              </a:spcBef>
              <a:spcAft>
                <a:spcPts val="0"/>
              </a:spcAft>
              <a:defRPr/>
            </a:pPr>
            <a:r>
              <a:rPr lang="en-US" dirty="0" smtClean="0"/>
              <a:t>Achilles:</a:t>
            </a:r>
          </a:p>
          <a:p>
            <a:pPr fontAlgn="auto">
              <a:spcBef>
                <a:spcPts val="0"/>
              </a:spcBef>
              <a:spcAft>
                <a:spcPts val="0"/>
              </a:spcAft>
              <a:defRPr/>
            </a:pPr>
            <a:endParaRPr lang="en-US" dirty="0" smtClean="0"/>
          </a:p>
          <a:p>
            <a:pPr fontAlgn="auto">
              <a:spcBef>
                <a:spcPts val="0"/>
              </a:spcBef>
              <a:spcAft>
                <a:spcPts val="0"/>
              </a:spcAft>
              <a:defRPr/>
            </a:pPr>
            <a:r>
              <a:rPr lang="en-US" dirty="0" smtClean="0"/>
              <a:t>P04 65pts, </a:t>
            </a:r>
            <a:r>
              <a:rPr lang="en-US" dirty="0" err="1" smtClean="0"/>
              <a:t>ntg</a:t>
            </a:r>
            <a:r>
              <a:rPr lang="en-US" dirty="0" smtClean="0"/>
              <a:t> group w/</a:t>
            </a:r>
            <a:r>
              <a:rPr lang="en-US" dirty="0" err="1" smtClean="0"/>
              <a:t>dcreased</a:t>
            </a:r>
            <a:r>
              <a:rPr lang="en-US" dirty="0" smtClean="0"/>
              <a:t> pain at 12/24 wks, decreased </a:t>
            </a:r>
            <a:r>
              <a:rPr lang="en-US" dirty="0" err="1" smtClean="0"/>
              <a:t>ttp</a:t>
            </a:r>
            <a:r>
              <a:rPr lang="en-US" dirty="0" smtClean="0"/>
              <a:t> at 12, decreased hop at 24, 78%assymptom at 6month </a:t>
            </a:r>
            <a:r>
              <a:rPr lang="en-US" dirty="0" err="1" smtClean="0"/>
              <a:t>vs</a:t>
            </a:r>
            <a:r>
              <a:rPr lang="en-US" dirty="0" smtClean="0"/>
              <a:t> 49% </a:t>
            </a:r>
            <a:r>
              <a:rPr lang="en-US" dirty="0" err="1" smtClean="0"/>
              <a:t>placebor</a:t>
            </a:r>
            <a:r>
              <a:rPr lang="en-US" dirty="0" smtClean="0"/>
              <a:t>.  3 yrs f/u </a:t>
            </a:r>
            <a:r>
              <a:rPr lang="en-US" dirty="0" err="1" smtClean="0"/>
              <a:t>demonstrateds</a:t>
            </a:r>
            <a:r>
              <a:rPr lang="en-US" dirty="0" smtClean="0"/>
              <a:t> decrease </a:t>
            </a:r>
            <a:r>
              <a:rPr lang="en-US" dirty="0" err="1" smtClean="0"/>
              <a:t>ttp</a:t>
            </a:r>
            <a:r>
              <a:rPr lang="en-US" dirty="0" smtClean="0"/>
              <a:t> and via-a scores.  88 </a:t>
            </a:r>
            <a:r>
              <a:rPr lang="en-US" dirty="0" err="1" smtClean="0"/>
              <a:t>ntg</a:t>
            </a:r>
            <a:r>
              <a:rPr lang="en-US" dirty="0" smtClean="0"/>
              <a:t> </a:t>
            </a:r>
            <a:r>
              <a:rPr lang="en-US" dirty="0" err="1" smtClean="0"/>
              <a:t>assymptomtaic</a:t>
            </a:r>
            <a:r>
              <a:rPr lang="en-US" dirty="0" smtClean="0"/>
              <a:t> </a:t>
            </a:r>
            <a:r>
              <a:rPr lang="en-US" dirty="0" err="1" smtClean="0"/>
              <a:t>vs</a:t>
            </a:r>
            <a:r>
              <a:rPr lang="en-US" dirty="0" smtClean="0"/>
              <a:t> 67% control.</a:t>
            </a:r>
          </a:p>
          <a:p>
            <a:pPr fontAlgn="auto">
              <a:spcBef>
                <a:spcPts val="0"/>
              </a:spcBef>
              <a:spcAft>
                <a:spcPts val="0"/>
              </a:spcAft>
              <a:defRPr/>
            </a:pPr>
            <a:endParaRPr lang="en-US" dirty="0" smtClean="0"/>
          </a:p>
          <a:p>
            <a:pPr fontAlgn="auto">
              <a:spcBef>
                <a:spcPts val="0"/>
              </a:spcBef>
              <a:spcAft>
                <a:spcPts val="0"/>
              </a:spcAft>
              <a:defRPr/>
            </a:pPr>
            <a:r>
              <a:rPr lang="en-US" dirty="0" err="1" smtClean="0"/>
              <a:t>Uunte</a:t>
            </a:r>
            <a:r>
              <a:rPr lang="en-US" dirty="0" smtClean="0"/>
              <a:t> and </a:t>
            </a:r>
            <a:r>
              <a:rPr lang="en-US" dirty="0" err="1" smtClean="0"/>
              <a:t>lloyed</a:t>
            </a:r>
            <a:r>
              <a:rPr lang="en-US" dirty="0" smtClean="0"/>
              <a:t>, 65 pts, checked baseline,2,4,6,12,24 wks.  No change until 12 wk, then </a:t>
            </a:r>
            <a:r>
              <a:rPr lang="en-US" dirty="0" err="1" smtClean="0"/>
              <a:t>ntg</a:t>
            </a:r>
            <a:r>
              <a:rPr lang="en-US" dirty="0" smtClean="0"/>
              <a:t> improved in all pain scores.  At 24 weeks, still superior at pain, but no diff w/hip, rom, </a:t>
            </a:r>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5834B8-AA4A-490E-ABDD-691FC2B35443}" type="slidenum">
              <a:rPr lang="en-US"/>
              <a:pPr fontAlgn="base">
                <a:spcBef>
                  <a:spcPct val="0"/>
                </a:spcBef>
                <a:spcAft>
                  <a:spcPct val="0"/>
                </a:spcAft>
              </a:pPr>
              <a:t>124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144</a:t>
            </a:fld>
            <a:endParaRPr lang="en-US"/>
          </a:p>
        </p:txBody>
      </p:sp>
    </p:spTree>
    <p:extLst>
      <p:ext uri="{BB962C8B-B14F-4D97-AF65-F5344CB8AC3E}">
        <p14:creationId xmlns:p14="http://schemas.microsoft.com/office/powerpoint/2010/main" val="2627895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t>Etiology</a:t>
            </a:r>
          </a:p>
          <a:p>
            <a:pPr eaLnBrk="1" hangingPunct="1">
              <a:spcBef>
                <a:spcPct val="0"/>
              </a:spcBef>
            </a:pPr>
            <a:r>
              <a:rPr lang="en-US" dirty="0" smtClean="0"/>
              <a:t>Centrally or Peripherally</a:t>
            </a:r>
          </a:p>
          <a:p>
            <a:pPr eaLnBrk="1" hangingPunct="1">
              <a:spcBef>
                <a:spcPct val="0"/>
              </a:spcBef>
            </a:pPr>
            <a:r>
              <a:rPr lang="en-US" dirty="0" smtClean="0"/>
              <a:t>Chemical</a:t>
            </a:r>
            <a:r>
              <a:rPr lang="en-US" baseline="0" dirty="0" smtClean="0"/>
              <a:t> or Structural</a:t>
            </a:r>
            <a:endParaRPr lang="en-US" dirty="0" smtClean="0"/>
          </a:p>
          <a:p>
            <a:pPr eaLnBrk="1" hangingPunct="1">
              <a:spcBef>
                <a:spcPct val="0"/>
              </a:spcBef>
            </a:pPr>
            <a:r>
              <a:rPr lang="en-US" dirty="0" smtClean="0"/>
              <a:t>Fibromyalgia</a:t>
            </a:r>
            <a:r>
              <a:rPr lang="en-US" baseline="0" dirty="0" smtClean="0"/>
              <a:t> – </a:t>
            </a:r>
            <a:r>
              <a:rPr lang="en-US" baseline="0" dirty="0" err="1" smtClean="0"/>
              <a:t>myofascial</a:t>
            </a:r>
            <a:r>
              <a:rPr lang="en-US" baseline="0" dirty="0" smtClean="0"/>
              <a:t> centrally mediated heal the gut</a:t>
            </a:r>
          </a:p>
          <a:p>
            <a:endParaRPr lang="en-US" dirty="0" smtClean="0"/>
          </a:p>
          <a:p>
            <a:endParaRPr lang="en-US" dirty="0" smtClean="0"/>
          </a:p>
          <a:p>
            <a:pPr eaLnBrk="1" hangingPunct="1"/>
            <a:r>
              <a:rPr lang="en-US" dirty="0" smtClean="0"/>
              <a:t>acute pain a delta fibers sharp intense sensations</a:t>
            </a:r>
          </a:p>
          <a:p>
            <a:pPr eaLnBrk="1" hangingPunct="1"/>
            <a:r>
              <a:rPr lang="en-US" dirty="0" smtClean="0"/>
              <a:t>chronic pain c fibers dull aching sensation</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5</a:t>
            </a:fld>
            <a:endParaRPr lang="en-US"/>
          </a:p>
        </p:txBody>
      </p:sp>
    </p:spTree>
    <p:extLst>
      <p:ext uri="{BB962C8B-B14F-4D97-AF65-F5344CB8AC3E}">
        <p14:creationId xmlns:p14="http://schemas.microsoft.com/office/powerpoint/2010/main" val="27028294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Half the problem most know that they should do it they just don't know how to make the change or don't know how effective it really is</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147</a:t>
            </a:fld>
            <a:endParaRPr lang="en-US"/>
          </a:p>
        </p:txBody>
      </p:sp>
    </p:spTree>
    <p:extLst>
      <p:ext uri="{BB962C8B-B14F-4D97-AF65-F5344CB8AC3E}">
        <p14:creationId xmlns:p14="http://schemas.microsoft.com/office/powerpoint/2010/main" val="1051474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Established</a:t>
            </a:r>
            <a:r>
              <a:rPr lang="en-US" baseline="0" dirty="0" smtClean="0"/>
              <a:t> it common, and costly</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6</a:t>
            </a:fld>
            <a:endParaRPr lang="en-US"/>
          </a:p>
        </p:txBody>
      </p:sp>
    </p:spTree>
    <p:extLst>
      <p:ext uri="{BB962C8B-B14F-4D97-AF65-F5344CB8AC3E}">
        <p14:creationId xmlns:p14="http://schemas.microsoft.com/office/powerpoint/2010/main" val="1655104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tight trap weak </a:t>
            </a:r>
            <a:r>
              <a:rPr lang="en-US" dirty="0" err="1" smtClean="0"/>
              <a:t>lat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11</a:t>
            </a:fld>
            <a:endParaRPr lang="en-US"/>
          </a:p>
        </p:txBody>
      </p:sp>
    </p:spTree>
    <p:extLst>
      <p:ext uri="{BB962C8B-B14F-4D97-AF65-F5344CB8AC3E}">
        <p14:creationId xmlns:p14="http://schemas.microsoft.com/office/powerpoint/2010/main" val="2475834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One fact that </a:t>
            </a:r>
            <a:r>
              <a:rPr lang="en-US" sz="1200" b="1" kern="1200" dirty="0" err="1" smtClean="0">
                <a:solidFill>
                  <a:schemeClr val="tx1"/>
                </a:solidFill>
                <a:effectLst/>
                <a:latin typeface="+mn-lt"/>
                <a:ea typeface="+mn-ea"/>
                <a:cs typeface="+mn-cs"/>
              </a:rPr>
              <a:t>Laslett</a:t>
            </a:r>
            <a:r>
              <a:rPr lang="en-US" sz="1200" b="1" kern="1200" dirty="0" smtClean="0">
                <a:solidFill>
                  <a:schemeClr val="tx1"/>
                </a:solidFill>
                <a:effectLst/>
                <a:latin typeface="+mn-lt"/>
                <a:ea typeface="+mn-ea"/>
                <a:cs typeface="+mn-cs"/>
              </a:rPr>
              <a:t> (2005) mentions is that overall reliability can be further improved by the addition of procedure to rule out lumbar disc involvement. He states that the presence of centralization of pain by the </a:t>
            </a:r>
            <a:r>
              <a:rPr lang="en-US" sz="1200" b="1" kern="1200" dirty="0" err="1" smtClean="0">
                <a:solidFill>
                  <a:schemeClr val="tx1"/>
                </a:solidFill>
                <a:effectLst/>
                <a:latin typeface="+mn-lt"/>
                <a:ea typeface="+mn-ea"/>
                <a:cs typeface="+mn-cs"/>
              </a:rPr>
              <a:t>Mckenzie</a:t>
            </a:r>
            <a:r>
              <a:rPr lang="en-US" sz="1200" b="1" kern="1200" dirty="0" smtClean="0">
                <a:solidFill>
                  <a:schemeClr val="tx1"/>
                </a:solidFill>
                <a:effectLst/>
                <a:latin typeface="+mn-lt"/>
                <a:ea typeface="+mn-ea"/>
                <a:cs typeface="+mn-cs"/>
              </a:rPr>
              <a:t> protocol will help to differentiate a disc herniation/bulge and should be performed before the sacroiliac tests would be commenced. The presence of centralization of pain should not occur in sacroiliac joint dysfunction and so pointing to a </a:t>
            </a:r>
            <a:r>
              <a:rPr lang="en-US" sz="1200" b="1" kern="1200" dirty="0" err="1" smtClean="0">
                <a:solidFill>
                  <a:schemeClr val="tx1"/>
                </a:solidFill>
                <a:effectLst/>
                <a:latin typeface="+mn-lt"/>
                <a:ea typeface="+mn-ea"/>
                <a:cs typeface="+mn-cs"/>
              </a:rPr>
              <a:t>discal</a:t>
            </a:r>
            <a:r>
              <a:rPr lang="en-US" sz="1200" b="1" kern="1200" dirty="0" smtClean="0">
                <a:solidFill>
                  <a:schemeClr val="tx1"/>
                </a:solidFill>
                <a:effectLst/>
                <a:latin typeface="+mn-lt"/>
                <a:ea typeface="+mn-ea"/>
                <a:cs typeface="+mn-cs"/>
              </a:rPr>
              <a:t> cause of the pain.</a:t>
            </a:r>
          </a:p>
          <a:p>
            <a:r>
              <a:rPr lang="en-US" sz="1200" b="1" kern="1200" dirty="0" smtClean="0">
                <a:solidFill>
                  <a:schemeClr val="tx1"/>
                </a:solidFill>
                <a:effectLst/>
                <a:latin typeface="+mn-lt"/>
                <a:ea typeface="+mn-ea"/>
                <a:cs typeface="+mn-cs"/>
              </a:rPr>
              <a:t>References</a:t>
            </a:r>
          </a:p>
          <a:p>
            <a:r>
              <a:rPr lang="en-US" sz="1200" b="1" kern="1200" dirty="0" smtClean="0">
                <a:solidFill>
                  <a:schemeClr val="tx1"/>
                </a:solidFill>
                <a:effectLst/>
                <a:latin typeface="+mn-lt"/>
                <a:ea typeface="+mn-ea"/>
                <a:cs typeface="+mn-cs"/>
              </a:rPr>
              <a:t>1.Laslett M, </a:t>
            </a:r>
            <a:r>
              <a:rPr lang="en-US" sz="1200" b="1" kern="1200" dirty="0" err="1" smtClean="0">
                <a:solidFill>
                  <a:schemeClr val="tx1"/>
                </a:solidFill>
                <a:effectLst/>
                <a:latin typeface="+mn-lt"/>
                <a:ea typeface="+mn-ea"/>
                <a:cs typeface="+mn-cs"/>
              </a:rPr>
              <a:t>Aprill</a:t>
            </a:r>
            <a:r>
              <a:rPr lang="en-US" sz="1200" b="1" kern="1200" dirty="0" smtClean="0">
                <a:solidFill>
                  <a:schemeClr val="tx1"/>
                </a:solidFill>
                <a:effectLst/>
                <a:latin typeface="+mn-lt"/>
                <a:ea typeface="+mn-ea"/>
                <a:cs typeface="+mn-cs"/>
              </a:rPr>
              <a:t> CN, McDonald B, Young SB. Diagnosis of sacroiliac joint pain: Validity of individual provocation tests and composites of tests. Manual Therapy. 2005;10:207-218</a:t>
            </a:r>
          </a:p>
          <a:p>
            <a:r>
              <a:rPr lang="en-US" sz="1200" b="1" kern="1200" dirty="0" smtClean="0">
                <a:solidFill>
                  <a:schemeClr val="tx1"/>
                </a:solidFill>
                <a:effectLst/>
                <a:latin typeface="+mn-lt"/>
                <a:ea typeface="+mn-ea"/>
                <a:cs typeface="+mn-cs"/>
              </a:rPr>
              <a:t>2.Laslett M. Evidence based diagnosis and treatment of the painful sacroiliac joint. Journal of Manipulative and Physiological </a:t>
            </a:r>
            <a:r>
              <a:rPr lang="en-US" sz="1200" b="1" kern="1200" dirty="0" err="1" smtClean="0">
                <a:solidFill>
                  <a:schemeClr val="tx1"/>
                </a:solidFill>
                <a:effectLst/>
                <a:latin typeface="+mn-lt"/>
                <a:ea typeface="+mn-ea"/>
                <a:cs typeface="+mn-cs"/>
              </a:rPr>
              <a:t>Theraputics</a:t>
            </a:r>
            <a:r>
              <a:rPr lang="en-US" sz="1200" b="1" kern="1200" dirty="0" smtClean="0">
                <a:solidFill>
                  <a:schemeClr val="tx1"/>
                </a:solidFill>
                <a:effectLst/>
                <a:latin typeface="+mn-lt"/>
                <a:ea typeface="+mn-ea"/>
                <a:cs typeface="+mn-cs"/>
              </a:rPr>
              <a:t>. 2008;31 (3): 142-152</a:t>
            </a:r>
          </a:p>
          <a:p>
            <a:r>
              <a:rPr lang="en-US" sz="1200" b="1" kern="1200" dirty="0" smtClean="0">
                <a:solidFill>
                  <a:schemeClr val="tx1"/>
                </a:solidFill>
                <a:effectLst/>
                <a:latin typeface="+mn-lt"/>
                <a:ea typeface="+mn-ea"/>
                <a:cs typeface="+mn-cs"/>
              </a:rPr>
              <a:t>3.Laslett M. Evidence-based diagnosis and treatment of the painful sacroiliac joint. The journal of Manual &amp; Manipulative Therapy. 2000;16 (3): 142-152</a:t>
            </a:r>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12</a:t>
            </a:fld>
            <a:endParaRPr lang="en-US"/>
          </a:p>
        </p:txBody>
      </p:sp>
    </p:spTree>
    <p:extLst>
      <p:ext uri="{BB962C8B-B14F-4D97-AF65-F5344CB8AC3E}">
        <p14:creationId xmlns:p14="http://schemas.microsoft.com/office/powerpoint/2010/main" val="2281996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Myotomes</a:t>
            </a:r>
            <a:r>
              <a:rPr lang="en-US" baseline="0" dirty="0" smtClean="0"/>
              <a:t> </a:t>
            </a:r>
            <a:r>
              <a:rPr lang="en-US" baseline="0" dirty="0" err="1" smtClean="0"/>
              <a:t>sclerotomes</a:t>
            </a:r>
            <a:r>
              <a:rPr lang="en-US" baseline="0" dirty="0" smtClean="0"/>
              <a:t> </a:t>
            </a:r>
            <a:r>
              <a:rPr lang="en-US" baseline="0" dirty="0" err="1" smtClean="0"/>
              <a:t>dematomes</a:t>
            </a:r>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18</a:t>
            </a:fld>
            <a:endParaRPr lang="en-US"/>
          </a:p>
        </p:txBody>
      </p:sp>
    </p:spTree>
    <p:extLst>
      <p:ext uri="{BB962C8B-B14F-4D97-AF65-F5344CB8AC3E}">
        <p14:creationId xmlns:p14="http://schemas.microsoft.com/office/powerpoint/2010/main" val="843807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Psoas</a:t>
            </a:r>
            <a:r>
              <a:rPr lang="en-US" sz="1200" kern="1200" dirty="0" smtClean="0">
                <a:solidFill>
                  <a:schemeClr val="tx1"/>
                </a:solidFill>
                <a:latin typeface="+mn-lt"/>
                <a:ea typeface="+mn-ea"/>
                <a:cs typeface="+mn-cs"/>
              </a:rPr>
              <a:t>, Sartorius, Rectus </a:t>
            </a:r>
            <a:r>
              <a:rPr lang="en-US" sz="1200" kern="1200" dirty="0" err="1" smtClean="0">
                <a:solidFill>
                  <a:schemeClr val="tx1"/>
                </a:solidFill>
                <a:latin typeface="+mn-lt"/>
                <a:ea typeface="+mn-ea"/>
                <a:cs typeface="+mn-cs"/>
              </a:rPr>
              <a:t>Femoris</a:t>
            </a:r>
            <a:r>
              <a:rPr lang="en-US" sz="1200" kern="1200" dirty="0" smtClean="0">
                <a:solidFill>
                  <a:schemeClr val="tx1"/>
                </a:solidFill>
                <a:latin typeface="+mn-lt"/>
                <a:ea typeface="+mn-ea"/>
                <a:cs typeface="+mn-cs"/>
              </a:rPr>
              <a:t>, QL, TFL, Rectus Abdominals, </a:t>
            </a:r>
            <a:r>
              <a:rPr lang="en-US" sz="1200" kern="1200" dirty="0" err="1" smtClean="0">
                <a:solidFill>
                  <a:schemeClr val="tx1"/>
                </a:solidFill>
                <a:latin typeface="+mn-lt"/>
                <a:ea typeface="+mn-ea"/>
                <a:cs typeface="+mn-cs"/>
              </a:rPr>
              <a:t>Abd</a:t>
            </a:r>
            <a:r>
              <a:rPr lang="en-US" sz="1200" kern="1200" dirty="0" smtClean="0">
                <a:solidFill>
                  <a:schemeClr val="tx1"/>
                </a:solidFill>
                <a:latin typeface="+mn-lt"/>
                <a:ea typeface="+mn-ea"/>
                <a:cs typeface="+mn-cs"/>
              </a:rPr>
              <a:t> Oblique, </a:t>
            </a:r>
            <a:r>
              <a:rPr lang="en-US" sz="1200" kern="1200" dirty="0" err="1" smtClean="0">
                <a:solidFill>
                  <a:schemeClr val="tx1"/>
                </a:solidFill>
                <a:latin typeface="+mn-lt"/>
                <a:ea typeface="+mn-ea"/>
                <a:cs typeface="+mn-cs"/>
              </a:rPr>
              <a:t>Pirformis</a:t>
            </a:r>
            <a:r>
              <a:rPr lang="en-US" sz="1200" kern="1200" dirty="0" smtClean="0">
                <a:solidFill>
                  <a:schemeClr val="tx1"/>
                </a:solidFill>
                <a:latin typeface="+mn-lt"/>
                <a:ea typeface="+mn-ea"/>
                <a:cs typeface="+mn-cs"/>
              </a:rPr>
              <a:t>, gluteus </a:t>
            </a:r>
            <a:r>
              <a:rPr lang="en-US" sz="1200" kern="1200" dirty="0" err="1" smtClean="0">
                <a:solidFill>
                  <a:schemeClr val="tx1"/>
                </a:solidFill>
                <a:latin typeface="+mn-lt"/>
                <a:ea typeface="+mn-ea"/>
                <a:cs typeface="+mn-cs"/>
              </a:rPr>
              <a:t>Medius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Gracilis</a:t>
            </a:r>
            <a:r>
              <a:rPr lang="en-US" sz="1200" kern="1200" dirty="0" smtClean="0">
                <a:solidFill>
                  <a:schemeClr val="tx1"/>
                </a:solidFill>
                <a:latin typeface="+mn-lt"/>
                <a:ea typeface="+mn-ea"/>
                <a:cs typeface="+mn-cs"/>
              </a:rPr>
              <a:t> , Glut max, hamstrings</a:t>
            </a:r>
          </a:p>
          <a:p>
            <a:endParaRPr lang="en-US" sz="1200" kern="1200" dirty="0" smtClean="0">
              <a:solidFill>
                <a:schemeClr val="tx1"/>
              </a:solidFill>
              <a:latin typeface="+mn-lt"/>
              <a:ea typeface="+mn-ea"/>
              <a:cs typeface="+mn-cs"/>
            </a:endParaRPr>
          </a:p>
          <a:p>
            <a:r>
              <a:rPr lang="en-US" b="1" dirty="0" smtClean="0"/>
              <a:t>Muscles – </a:t>
            </a:r>
            <a:r>
              <a:rPr lang="en-US" b="1" dirty="0" err="1" smtClean="0"/>
              <a:t>Piriformis</a:t>
            </a:r>
            <a:r>
              <a:rPr lang="en-US" b="1" dirty="0" smtClean="0"/>
              <a:t>, </a:t>
            </a:r>
            <a:r>
              <a:rPr lang="en-US" b="1" dirty="0" err="1" smtClean="0"/>
              <a:t>Guteals</a:t>
            </a:r>
            <a:r>
              <a:rPr lang="en-US" b="1" dirty="0" smtClean="0"/>
              <a:t>, Rectus </a:t>
            </a:r>
            <a:r>
              <a:rPr lang="en-US" b="1" dirty="0" err="1" smtClean="0"/>
              <a:t>Femoris</a:t>
            </a:r>
            <a:r>
              <a:rPr lang="en-US" b="1" dirty="0" smtClean="0"/>
              <a:t>, </a:t>
            </a:r>
            <a:r>
              <a:rPr lang="en-US" b="1" dirty="0" err="1" smtClean="0"/>
              <a:t>Iliopsoas</a:t>
            </a:r>
            <a:r>
              <a:rPr lang="en-US" b="1" dirty="0" smtClean="0"/>
              <a:t>, </a:t>
            </a:r>
            <a:r>
              <a:rPr lang="en-US" b="1" dirty="0" err="1" smtClean="0"/>
              <a:t>Quadratus</a:t>
            </a:r>
            <a:r>
              <a:rPr lang="en-US" b="1" dirty="0" smtClean="0"/>
              <a:t> </a:t>
            </a:r>
            <a:r>
              <a:rPr lang="en-US" b="1" dirty="0" err="1" smtClean="0"/>
              <a:t>Femoris</a:t>
            </a:r>
            <a:r>
              <a:rPr lang="en-US" b="1" dirty="0" smtClean="0"/>
              <a:t>, </a:t>
            </a:r>
            <a:r>
              <a:rPr lang="en-US" b="1" dirty="0" err="1" smtClean="0"/>
              <a:t>Obturator</a:t>
            </a:r>
            <a:r>
              <a:rPr lang="en-US" b="1" dirty="0" smtClean="0"/>
              <a:t> </a:t>
            </a:r>
            <a:r>
              <a:rPr lang="en-US" b="1" dirty="0" err="1" smtClean="0"/>
              <a:t>Externus</a:t>
            </a:r>
            <a:r>
              <a:rPr lang="en-US" b="1" dirty="0" smtClean="0"/>
              <a:t>, </a:t>
            </a:r>
            <a:r>
              <a:rPr lang="en-US" b="1" dirty="0" err="1" smtClean="0"/>
              <a:t>Gemellus</a:t>
            </a:r>
            <a:endParaRPr lang="en-US" b="1" dirty="0" smtClean="0"/>
          </a:p>
          <a:p>
            <a:r>
              <a:rPr lang="en-US" b="1" dirty="0" err="1" smtClean="0"/>
              <a:t>Tibialis</a:t>
            </a:r>
            <a:r>
              <a:rPr lang="en-US" b="1" dirty="0" smtClean="0"/>
              <a:t> Anterior - shin splint muscle</a:t>
            </a:r>
          </a:p>
          <a:p>
            <a:r>
              <a:rPr lang="en-US" b="1" dirty="0" err="1" smtClean="0"/>
              <a:t>Tibialis</a:t>
            </a:r>
            <a:r>
              <a:rPr lang="en-US" b="1" dirty="0" smtClean="0"/>
              <a:t> Posterior</a:t>
            </a:r>
          </a:p>
          <a:p>
            <a:r>
              <a:rPr lang="en-US" b="1" dirty="0" err="1" smtClean="0"/>
              <a:t>Peroneus</a:t>
            </a:r>
            <a:r>
              <a:rPr lang="en-US" b="1" dirty="0" smtClean="0"/>
              <a:t> </a:t>
            </a:r>
            <a:r>
              <a:rPr lang="en-US" b="1" dirty="0" err="1" smtClean="0"/>
              <a:t>Longus</a:t>
            </a:r>
            <a:r>
              <a:rPr lang="en-US" b="1" dirty="0" smtClean="0"/>
              <a:t>/</a:t>
            </a:r>
            <a:r>
              <a:rPr lang="en-US" b="1" dirty="0" err="1" smtClean="0"/>
              <a:t>Brevis</a:t>
            </a:r>
            <a:endParaRPr lang="en-US" b="1" dirty="0" smtClean="0"/>
          </a:p>
          <a:p>
            <a:r>
              <a:rPr lang="en-US" b="1" dirty="0" err="1" smtClean="0"/>
              <a:t>Peroneus</a:t>
            </a:r>
            <a:r>
              <a:rPr lang="en-US" b="1" dirty="0" smtClean="0"/>
              <a:t> </a:t>
            </a:r>
            <a:r>
              <a:rPr lang="en-US" b="1" dirty="0" err="1" smtClean="0"/>
              <a:t>Tertius</a:t>
            </a:r>
            <a:endParaRPr lang="en-US" b="1" dirty="0" smtClean="0"/>
          </a:p>
          <a:p>
            <a:r>
              <a:rPr lang="en-US" b="1" dirty="0" smtClean="0"/>
              <a:t>Flexor </a:t>
            </a:r>
            <a:r>
              <a:rPr lang="en-US" b="1" dirty="0" err="1" smtClean="0"/>
              <a:t>Hallicus</a:t>
            </a:r>
            <a:r>
              <a:rPr lang="en-US" b="1" dirty="0" smtClean="0"/>
              <a:t> </a:t>
            </a:r>
            <a:r>
              <a:rPr lang="en-US" b="1" dirty="0" err="1" smtClean="0"/>
              <a:t>Longus</a:t>
            </a:r>
            <a:r>
              <a:rPr lang="en-US" b="1" dirty="0" smtClean="0"/>
              <a:t> &amp; </a:t>
            </a:r>
            <a:r>
              <a:rPr lang="en-US" b="1" dirty="0" err="1" smtClean="0"/>
              <a:t>Brevis</a:t>
            </a:r>
            <a:r>
              <a:rPr lang="en-US" b="1" dirty="0" smtClean="0"/>
              <a:t> – best way to </a:t>
            </a:r>
            <a:r>
              <a:rPr lang="en-US" b="1" dirty="0" err="1" smtClean="0"/>
              <a:t>dx</a:t>
            </a:r>
            <a:r>
              <a:rPr lang="en-US" b="1" dirty="0" smtClean="0"/>
              <a:t> tarsal tunnel syndrome</a:t>
            </a:r>
          </a:p>
          <a:p>
            <a:r>
              <a:rPr lang="en-US" b="1" dirty="0" smtClean="0"/>
              <a:t>Abductor </a:t>
            </a:r>
            <a:r>
              <a:rPr lang="en-US" b="1" dirty="0" err="1" smtClean="0"/>
              <a:t>Hallicus</a:t>
            </a:r>
            <a:r>
              <a:rPr lang="en-US" b="1" dirty="0" smtClean="0"/>
              <a:t> bunion muscle</a:t>
            </a:r>
          </a:p>
          <a:p>
            <a:r>
              <a:rPr lang="en-US" b="1" dirty="0" smtClean="0"/>
              <a:t>Gastrocnemius to check at knee first check hamstrings then point toes then check </a:t>
            </a:r>
            <a:r>
              <a:rPr lang="en-US" b="1" dirty="0" err="1" smtClean="0"/>
              <a:t>gastroc</a:t>
            </a:r>
            <a:endParaRPr lang="en-US" b="1" dirty="0" smtClean="0"/>
          </a:p>
          <a:p>
            <a:r>
              <a:rPr lang="en-US" b="1" dirty="0" err="1" smtClean="0"/>
              <a:t>Soleus</a:t>
            </a:r>
            <a:endParaRPr lang="en-US" b="1" dirty="0" smtClean="0"/>
          </a:p>
          <a:p>
            <a:r>
              <a:rPr lang="en-US" b="1" dirty="0" smtClean="0"/>
              <a:t>Adductors on side testing lower adductor</a:t>
            </a:r>
          </a:p>
          <a:p>
            <a:r>
              <a:rPr lang="en-US" b="1" dirty="0" smtClean="0"/>
              <a:t>Tensor Fascia </a:t>
            </a:r>
            <a:r>
              <a:rPr lang="en-US" b="1" dirty="0" err="1" smtClean="0"/>
              <a:t>Lata</a:t>
            </a:r>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BF9391DE-4321-469E-942C-20B32FDB91D4}" type="slidenum">
              <a:rPr lang="en-US" smtClean="0"/>
              <a:pPr>
                <a:defRPr/>
              </a:pPr>
              <a:t>22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Elevated</a:t>
            </a:r>
            <a:r>
              <a:rPr lang="en-US" baseline="0" dirty="0" smtClean="0"/>
              <a:t> WBC </a:t>
            </a:r>
          </a:p>
          <a:p>
            <a:r>
              <a:rPr lang="en-US" dirty="0" smtClean="0"/>
              <a:t>In patients with osteomyelitis or other spinal infection, the sensitivity of an elevated ESR, CRP, and WBC is 76 to 95 percent, 82 to 98 percent, and 35 to 61 percent, respectively [</a:t>
            </a:r>
            <a:r>
              <a:rPr lang="en-US" dirty="0" smtClean="0">
                <a:hlinkClick r:id="rId3"/>
              </a:rPr>
              <a:t>4-6</a:t>
            </a:r>
            <a:r>
              <a:rPr lang="en-US" dirty="0" smtClean="0"/>
              <a:t>]. An ESR &gt;20 has a sensitivity of 78 percent and a specificity of 67 percent in the detection of an occult malignancy (</a:t>
            </a:r>
            <a:r>
              <a:rPr lang="en-US" dirty="0" smtClean="0">
                <a:hlinkClick r:id="rId4"/>
              </a:rPr>
              <a:t>table 1</a:t>
            </a:r>
            <a:r>
              <a:rPr lang="en-US" dirty="0" smtClean="0"/>
              <a:t>) [</a:t>
            </a:r>
            <a:r>
              <a:rPr lang="en-US" dirty="0" smtClean="0">
                <a:hlinkClick r:id="rId5"/>
              </a:rPr>
              <a:t>7</a:t>
            </a:r>
            <a:r>
              <a:rPr lang="en-US" dirty="0" smtClean="0"/>
              <a:t>].</a:t>
            </a:r>
          </a:p>
          <a:p>
            <a:endParaRPr lang="en-US" dirty="0" smtClean="0"/>
          </a:p>
          <a:p>
            <a:r>
              <a:rPr lang="en-US" dirty="0" smtClean="0"/>
              <a:t>Elevated calcium hyperparathyroidism</a:t>
            </a:r>
          </a:p>
          <a:p>
            <a:r>
              <a:rPr lang="en-US" dirty="0" smtClean="0"/>
              <a:t>Low </a:t>
            </a:r>
            <a:r>
              <a:rPr lang="en-US" dirty="0" err="1" smtClean="0"/>
              <a:t>Ca</a:t>
            </a:r>
            <a:r>
              <a:rPr lang="en-US" dirty="0" smtClean="0"/>
              <a:t> muscle cramps</a:t>
            </a:r>
          </a:p>
          <a:p>
            <a:r>
              <a:rPr lang="en-US" dirty="0" smtClean="0"/>
              <a:t>Low Potassium</a:t>
            </a:r>
          </a:p>
          <a:p>
            <a:r>
              <a:rPr lang="en-US" dirty="0" smtClean="0"/>
              <a:t>Low CO2</a:t>
            </a:r>
            <a:r>
              <a:rPr lang="en-US" baseline="0" dirty="0" smtClean="0"/>
              <a:t> </a:t>
            </a:r>
            <a:r>
              <a:rPr lang="en-US" baseline="0" dirty="0" err="1" smtClean="0"/>
              <a:t>hyerventilation</a:t>
            </a:r>
            <a:endParaRPr lang="en-US" baseline="0" dirty="0" smtClean="0"/>
          </a:p>
          <a:p>
            <a:endParaRPr lang="en-US" baseline="0" dirty="0" smtClean="0"/>
          </a:p>
          <a:p>
            <a:r>
              <a:rPr lang="en-US" b="1" dirty="0" smtClean="0"/>
              <a:t>A common feature of FMS is reduced serum CO2.</a:t>
            </a:r>
          </a:p>
          <a:p>
            <a:r>
              <a:rPr lang="en-US" b="1" dirty="0" err="1" smtClean="0"/>
              <a:t>Naschitz</a:t>
            </a:r>
            <a:r>
              <a:rPr lang="en-US" b="1" dirty="0" smtClean="0"/>
              <a:t> J, et al. Patterns of </a:t>
            </a:r>
            <a:r>
              <a:rPr lang="en-US" b="1" dirty="0" err="1" smtClean="0"/>
              <a:t>hypocapnia</a:t>
            </a:r>
            <a:r>
              <a:rPr lang="en-US" b="1" dirty="0" smtClean="0"/>
              <a:t> on tilt in patients with fibromyalgia, chronic fatigue syndrome, nonspecific dizziness, and </a:t>
            </a:r>
            <a:r>
              <a:rPr lang="en-US" b="1" dirty="0" err="1" smtClean="0"/>
              <a:t>neurally</a:t>
            </a:r>
            <a:r>
              <a:rPr lang="en-US" b="1" dirty="0" smtClean="0"/>
              <a:t> mediated syncope. Am J Med Sci. 2006;331:295-303.</a:t>
            </a:r>
          </a:p>
          <a:p>
            <a:pPr lvl="1"/>
            <a:endParaRPr lang="en-US" b="1" dirty="0" smtClean="0"/>
          </a:p>
          <a:p>
            <a:r>
              <a:rPr lang="en-US" sz="1200" b="0" i="0" u="none" strike="noStrike" kern="1200" baseline="0" dirty="0" smtClean="0">
                <a:solidFill>
                  <a:schemeClr val="tx1"/>
                </a:solidFill>
                <a:latin typeface="+mn-lt"/>
                <a:ea typeface="+mn-ea"/>
                <a:cs typeface="+mn-cs"/>
              </a:rPr>
              <a:t>In addition to salivary cortisol, look at cortical hormones to evaluate HPA axis functioning. Patients</a:t>
            </a:r>
          </a:p>
          <a:p>
            <a:r>
              <a:rPr lang="en-US" sz="1200" b="0" i="0" u="none" strike="noStrike" kern="1200" baseline="0" dirty="0" smtClean="0">
                <a:solidFill>
                  <a:schemeClr val="tx1"/>
                </a:solidFill>
                <a:latin typeface="+mn-lt"/>
                <a:ea typeface="+mn-ea"/>
                <a:cs typeface="+mn-cs"/>
              </a:rPr>
              <a:t>with high </a:t>
            </a:r>
            <a:r>
              <a:rPr lang="en-US" sz="1200" b="0" i="0" u="none" strike="noStrike" kern="1200" baseline="0" dirty="0" err="1" smtClean="0">
                <a:solidFill>
                  <a:schemeClr val="tx1"/>
                </a:solidFill>
                <a:latin typeface="+mn-lt"/>
                <a:ea typeface="+mn-ea"/>
                <a:cs typeface="+mn-cs"/>
              </a:rPr>
              <a:t>catecholamines</a:t>
            </a:r>
            <a:r>
              <a:rPr lang="en-US" sz="1200" b="0" i="0" u="none" strike="noStrike" kern="1200" baseline="0" dirty="0" smtClean="0">
                <a:solidFill>
                  <a:schemeClr val="tx1"/>
                </a:solidFill>
                <a:latin typeface="+mn-lt"/>
                <a:ea typeface="+mn-ea"/>
                <a:cs typeface="+mn-cs"/>
              </a:rPr>
              <a:t> can have panic attacks, palpitations, and inability to sleep.</a:t>
            </a:r>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4555184E-9D8E-4294-9B19-1A1F0C445508}" type="slidenum">
              <a:rPr lang="en-US" smtClean="0"/>
              <a:pPr>
                <a:defRPr/>
              </a:pPr>
              <a:t>29</a:t>
            </a:fld>
            <a:endParaRPr lang="en-US"/>
          </a:p>
        </p:txBody>
      </p:sp>
    </p:spTree>
    <p:extLst>
      <p:ext uri="{BB962C8B-B14F-4D97-AF65-F5344CB8AC3E}">
        <p14:creationId xmlns:p14="http://schemas.microsoft.com/office/powerpoint/2010/main" val="1752056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9F59044-69E1-4B12-AB07-B88AC57401C2}" type="datetimeFigureOut">
              <a:rPr lang="en-US"/>
              <a:pPr>
                <a:defRPr/>
              </a:pPr>
              <a:t>4/24/2014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60BFAC-4656-4FDC-8078-D598534F4194}" type="slidenum">
              <a:rPr lang="en-US"/>
              <a:pPr>
                <a:defRPr/>
              </a:pPr>
              <a:t>‹#›</a:t>
            </a:fld>
            <a:endParaRPr lang="en-US"/>
          </a:p>
        </p:txBody>
      </p:sp>
    </p:spTree>
    <p:extLst>
      <p:ext uri="{BB962C8B-B14F-4D97-AF65-F5344CB8AC3E}">
        <p14:creationId xmlns:p14="http://schemas.microsoft.com/office/powerpoint/2010/main" val="72359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DA4993D-3E21-4091-AFB2-F9C130F17A25}" type="datetimeFigureOut">
              <a:rPr lang="en-US"/>
              <a:pPr>
                <a:defRPr/>
              </a:pPr>
              <a:t>4/24/2014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A51EAA-00C9-4868-B1B7-C790203F9034}" type="slidenum">
              <a:rPr lang="en-US"/>
              <a:pPr>
                <a:defRPr/>
              </a:pPr>
              <a:t>‹#›</a:t>
            </a:fld>
            <a:endParaRPr lang="en-US"/>
          </a:p>
        </p:txBody>
      </p:sp>
    </p:spTree>
    <p:extLst>
      <p:ext uri="{BB962C8B-B14F-4D97-AF65-F5344CB8AC3E}">
        <p14:creationId xmlns:p14="http://schemas.microsoft.com/office/powerpoint/2010/main" val="2611454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1B469D4-B97A-44E1-B688-FB7FA9ADDC42}" type="datetimeFigureOut">
              <a:rPr lang="en-US"/>
              <a:pPr>
                <a:defRPr/>
              </a:pPr>
              <a:t>4/24/2014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97BFBB-FDD9-4C53-9D76-1C4E9D1CC021}" type="slidenum">
              <a:rPr lang="en-US"/>
              <a:pPr>
                <a:defRPr/>
              </a:pPr>
              <a:t>‹#›</a:t>
            </a:fld>
            <a:endParaRPr lang="en-US"/>
          </a:p>
        </p:txBody>
      </p:sp>
    </p:spTree>
    <p:extLst>
      <p:ext uri="{BB962C8B-B14F-4D97-AF65-F5344CB8AC3E}">
        <p14:creationId xmlns:p14="http://schemas.microsoft.com/office/powerpoint/2010/main" val="42361128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68275"/>
            <a:ext cx="8188325" cy="939800"/>
          </a:xfrm>
        </p:spPr>
        <p:txBody>
          <a:bodyPr/>
          <a:lstStyle/>
          <a:p>
            <a:r>
              <a:rPr lang="en-US"/>
              <a:t>Click to edit Master title style</a:t>
            </a:r>
          </a:p>
        </p:txBody>
      </p:sp>
      <p:sp>
        <p:nvSpPr>
          <p:cNvPr id="3" name="Text Placeholder 2"/>
          <p:cNvSpPr>
            <a:spLocks noGrp="1"/>
          </p:cNvSpPr>
          <p:nvPr>
            <p:ph type="body" sz="half" idx="1"/>
          </p:nvPr>
        </p:nvSpPr>
        <p:spPr>
          <a:xfrm>
            <a:off x="12192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35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p:cNvSpPr>
            <a:spLocks noGrp="1"/>
          </p:cNvSpPr>
          <p:nvPr>
            <p:ph type="dt" sz="half" idx="10"/>
          </p:nvPr>
        </p:nvSpPr>
        <p:spPr/>
        <p:txBody>
          <a:bodyPr/>
          <a:lstStyle>
            <a:lvl1pPr>
              <a:defRPr/>
            </a:lvl1pPr>
          </a:lstStyle>
          <a:p>
            <a:pPr>
              <a:defRPr/>
            </a:pPr>
            <a:fld id="{DC29E908-3746-48A5-B6E1-DE8ED4E01957}" type="datetimeFigureOut">
              <a:rPr lang="en-US"/>
              <a:pPr>
                <a:defRPr/>
              </a:pPr>
              <a:t>4/24/2014</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DE9FA441-C052-4BC7-B9B3-A6D8188E0039}" type="slidenum">
              <a:rPr lang="en-US"/>
              <a:pPr>
                <a:defRPr/>
              </a:pPr>
              <a:t>‹#›</a:t>
            </a:fld>
            <a:endParaRPr lang="en-US"/>
          </a:p>
        </p:txBody>
      </p:sp>
    </p:spTree>
    <p:extLst>
      <p:ext uri="{BB962C8B-B14F-4D97-AF65-F5344CB8AC3E}">
        <p14:creationId xmlns:p14="http://schemas.microsoft.com/office/powerpoint/2010/main" val="928176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23862"/>
          </a:xfrm>
        </p:spPr>
        <p:txBody>
          <a:bodyPr>
            <a:noAutofit/>
          </a:bodyPr>
          <a:lstStyle>
            <a:lvl1pPr>
              <a:defRPr sz="28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DDAAA8D7-41AA-4E2B-9E59-8B20A386370C}" type="datetime1">
              <a:rPr lang="en-US" smtClean="0"/>
              <a:pPr/>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540500"/>
            <a:ext cx="2133600" cy="180976"/>
          </a:xfrm>
        </p:spPr>
        <p:txBody>
          <a:bodyPr/>
          <a:lstStyle/>
          <a:p>
            <a:fld id="{59D6626B-286C-4477-AEA0-2AEFB28049E2}" type="slidenum">
              <a:rPr lang="en-US" smtClean="0"/>
              <a:pPr/>
              <a:t>‹#›</a:t>
            </a:fld>
            <a:endParaRPr lang="en-US" dirty="0"/>
          </a:p>
        </p:txBody>
      </p:sp>
      <p:sp>
        <p:nvSpPr>
          <p:cNvPr id="12" name="Content Placeholder 11"/>
          <p:cNvSpPr>
            <a:spLocks noGrp="1"/>
          </p:cNvSpPr>
          <p:nvPr>
            <p:ph sz="quarter" idx="13"/>
          </p:nvPr>
        </p:nvSpPr>
        <p:spPr>
          <a:xfrm>
            <a:off x="457200" y="825500"/>
            <a:ext cx="8255000" cy="2730500"/>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7"/>
          <p:cNvSpPr>
            <a:spLocks noGrp="1"/>
          </p:cNvSpPr>
          <p:nvPr>
            <p:ph sz="quarter" idx="14"/>
          </p:nvPr>
        </p:nvSpPr>
        <p:spPr>
          <a:xfrm>
            <a:off x="508000" y="3556000"/>
            <a:ext cx="4064000" cy="1460500"/>
          </a:xfrm>
        </p:spPr>
        <p:txBody>
          <a:bodyPr/>
          <a:lstStyle>
            <a:lvl1pPr>
              <a:buNone/>
              <a:defRPr/>
            </a:lvl1pPr>
            <a:lvl2pPr>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7"/>
          <p:cNvSpPr>
            <a:spLocks noGrp="1"/>
          </p:cNvSpPr>
          <p:nvPr>
            <p:ph sz="quarter" idx="15"/>
          </p:nvPr>
        </p:nvSpPr>
        <p:spPr>
          <a:xfrm>
            <a:off x="4572000" y="3556000"/>
            <a:ext cx="4191000" cy="1460500"/>
          </a:xfrm>
        </p:spPr>
        <p:txBody>
          <a:bodyPr/>
          <a:lstStyle>
            <a:lvl1pPr>
              <a:buNone/>
              <a:defRPr/>
            </a:lvl1pPr>
            <a:lvl2pPr>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p:txBody>
      </p:sp>
      <p:sp>
        <p:nvSpPr>
          <p:cNvPr id="15" name="Content Placeholder 7"/>
          <p:cNvSpPr>
            <a:spLocks noGrp="1"/>
          </p:cNvSpPr>
          <p:nvPr>
            <p:ph sz="quarter" idx="16"/>
          </p:nvPr>
        </p:nvSpPr>
        <p:spPr>
          <a:xfrm>
            <a:off x="508000" y="5016500"/>
            <a:ext cx="2667000" cy="1524000"/>
          </a:xfrm>
        </p:spPr>
        <p:txBody>
          <a:bodyPr/>
          <a:lstStyle>
            <a:lvl1pPr>
              <a:buNone/>
              <a:defRPr/>
            </a:lvl1pPr>
            <a:lvl2pPr>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7"/>
          <p:cNvSpPr>
            <a:spLocks noGrp="1"/>
          </p:cNvSpPr>
          <p:nvPr>
            <p:ph sz="quarter" idx="17"/>
          </p:nvPr>
        </p:nvSpPr>
        <p:spPr>
          <a:xfrm>
            <a:off x="3175000" y="5016500"/>
            <a:ext cx="2794000" cy="1524000"/>
          </a:xfrm>
        </p:spPr>
        <p:txBody>
          <a:bodyPr/>
          <a:lstStyle>
            <a:lvl1pPr>
              <a:buNone/>
              <a:defRPr/>
            </a:lvl1pPr>
            <a:lvl2pPr>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Content Placeholder 7"/>
          <p:cNvSpPr>
            <a:spLocks noGrp="1"/>
          </p:cNvSpPr>
          <p:nvPr>
            <p:ph sz="quarter" idx="18"/>
          </p:nvPr>
        </p:nvSpPr>
        <p:spPr>
          <a:xfrm>
            <a:off x="5969000" y="5016500"/>
            <a:ext cx="2794000" cy="1524000"/>
          </a:xfrm>
        </p:spPr>
        <p:txBody>
          <a:bodyPr/>
          <a:lstStyle>
            <a:lvl1pPr>
              <a:buNone/>
              <a:defRPr/>
            </a:lvl1pPr>
            <a:lvl2pPr>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58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68275"/>
            <a:ext cx="8188325" cy="939800"/>
          </a:xfrm>
        </p:spPr>
        <p:txBody>
          <a:bodyPr/>
          <a:lstStyle/>
          <a:p>
            <a:r>
              <a:rPr lang="en-US"/>
              <a:t>Click to edit Master title style</a:t>
            </a:r>
          </a:p>
        </p:txBody>
      </p:sp>
      <p:sp>
        <p:nvSpPr>
          <p:cNvPr id="3" name="Content Placeholder 2"/>
          <p:cNvSpPr>
            <a:spLocks noGrp="1"/>
          </p:cNvSpPr>
          <p:nvPr>
            <p:ph sz="half" idx="1"/>
          </p:nvPr>
        </p:nvSpPr>
        <p:spPr>
          <a:xfrm>
            <a:off x="12192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p:cNvSpPr>
            <a:spLocks noGrp="1"/>
          </p:cNvSpPr>
          <p:nvPr>
            <p:ph type="dt" sz="half" idx="10"/>
          </p:nvPr>
        </p:nvSpPr>
        <p:spPr/>
        <p:txBody>
          <a:bodyPr/>
          <a:lstStyle>
            <a:lvl1pPr>
              <a:defRPr/>
            </a:lvl1pPr>
          </a:lstStyle>
          <a:p>
            <a:pPr>
              <a:defRPr/>
            </a:pPr>
            <a:fld id="{2C9CE237-11C1-4914-B182-9273495EB063}" type="datetimeFigureOut">
              <a:rPr lang="en-US"/>
              <a:pPr>
                <a:defRPr/>
              </a:pPr>
              <a:t>4/24/2014</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FF6C7780-E792-4998-A5AC-FE32008F60FC}" type="slidenum">
              <a:rPr lang="en-US"/>
              <a:pPr>
                <a:defRPr/>
              </a:pPr>
              <a:t>‹#›</a:t>
            </a:fld>
            <a:endParaRPr lang="en-US"/>
          </a:p>
        </p:txBody>
      </p:sp>
    </p:spTree>
    <p:extLst>
      <p:ext uri="{BB962C8B-B14F-4D97-AF65-F5344CB8AC3E}">
        <p14:creationId xmlns:p14="http://schemas.microsoft.com/office/powerpoint/2010/main" val="932984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0"/>
            <a:ext cx="9144000" cy="38100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2A5D357-DC9A-4E60-AEF7-01669C4DC3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92147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16002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37A6A12-C02E-487F-99F3-E1399A3104C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21328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userDrawn="1"/>
        </p:nvSpPr>
        <p:spPr>
          <a:xfrm>
            <a:off x="0" y="0"/>
            <a:ext cx="9144000" cy="44196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E58AF5B-06C4-4F8C-94EC-4DAA9BE5CE7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58013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userDrawn="1"/>
        </p:nvSpPr>
        <p:spPr>
          <a:xfrm>
            <a:off x="0" y="0"/>
            <a:ext cx="9144000" cy="16002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dirty="0">
              <a:solidFill>
                <a:prstClr val="white"/>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6"/>
          <p:cNvSpPr>
            <a:spLocks noGrp="1"/>
          </p:cNvSpPr>
          <p:nvPr>
            <p:ph type="sldNum" sz="quarter" idx="12"/>
          </p:nvPr>
        </p:nvSpPr>
        <p:spPr/>
        <p:txBody>
          <a:bodyPr/>
          <a:lstStyle>
            <a:lvl1pPr>
              <a:defRPr/>
            </a:lvl1pPr>
          </a:lstStyle>
          <a:p>
            <a:pPr>
              <a:defRPr/>
            </a:pPr>
            <a:fld id="{299A34E1-BDAE-4EED-A422-B5E9F7C10A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93062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userDrawn="1"/>
        </p:nvSpPr>
        <p:spPr>
          <a:xfrm>
            <a:off x="0" y="0"/>
            <a:ext cx="9144000" cy="16002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9" name="Footer Placeholder 7"/>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10" name="Slide Number Placeholder 8"/>
          <p:cNvSpPr>
            <a:spLocks noGrp="1"/>
          </p:cNvSpPr>
          <p:nvPr>
            <p:ph type="sldNum" sz="quarter" idx="12"/>
          </p:nvPr>
        </p:nvSpPr>
        <p:spPr/>
        <p:txBody>
          <a:bodyPr/>
          <a:lstStyle>
            <a:lvl1pPr>
              <a:defRPr/>
            </a:lvl1pPr>
          </a:lstStyle>
          <a:p>
            <a:pPr>
              <a:defRPr/>
            </a:pPr>
            <a:fld id="{E34817B1-0833-470C-82B5-A73723058E1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2739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B5AAF0C-770A-4743-B72F-17055B14461C}" type="datetimeFigureOut">
              <a:rPr lang="en-US"/>
              <a:pPr>
                <a:defRPr/>
              </a:pPr>
              <a:t>4/24/2014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165A84-4C10-441D-8997-0F11EBAA2267}" type="slidenum">
              <a:rPr lang="en-US"/>
              <a:pPr>
                <a:defRPr/>
              </a:pPr>
              <a:t>‹#›</a:t>
            </a:fld>
            <a:endParaRPr lang="en-US"/>
          </a:p>
        </p:txBody>
      </p:sp>
    </p:spTree>
    <p:extLst>
      <p:ext uri="{BB962C8B-B14F-4D97-AF65-F5344CB8AC3E}">
        <p14:creationId xmlns:p14="http://schemas.microsoft.com/office/powerpoint/2010/main" val="2242337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1573F5D-BDA2-406B-8B22-A5AB1441C16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29914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C11DC6F-66C7-4FEB-A387-8197ECFF297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75005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0743556-64F6-413E-9284-DAA6349BD6D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80518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9D9DDB2-E713-4709-8949-EA31831F0B4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994474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7825654-0AB3-4F96-870D-545672CED30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00077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D359DE-73B2-4863-9A5B-0922AF26BE5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163830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68275"/>
            <a:ext cx="8188325" cy="939800"/>
          </a:xfrm>
        </p:spPr>
        <p:txBody>
          <a:bodyPr/>
          <a:lstStyle/>
          <a:p>
            <a:r>
              <a:rPr lang="en-US"/>
              <a:t>Click to edit Master title style</a:t>
            </a:r>
          </a:p>
        </p:txBody>
      </p:sp>
      <p:sp>
        <p:nvSpPr>
          <p:cNvPr id="3" name="Content Placeholder 2"/>
          <p:cNvSpPr>
            <a:spLocks noGrp="1"/>
          </p:cNvSpPr>
          <p:nvPr>
            <p:ph sz="half" idx="1"/>
          </p:nvPr>
        </p:nvSpPr>
        <p:spPr>
          <a:xfrm>
            <a:off x="12192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p:cNvSpPr>
            <a:spLocks noGrp="1"/>
          </p:cNvSpPr>
          <p:nvPr>
            <p:ph type="dt" sz="half" idx="10"/>
          </p:nvPr>
        </p:nvSpPr>
        <p:spPr/>
        <p:txBody>
          <a:bodyPr/>
          <a:lstStyle>
            <a:lvl1pPr>
              <a:defRPr/>
            </a:lvl1pPr>
          </a:lstStyle>
          <a:p>
            <a:pPr>
              <a:defRPr/>
            </a:pPr>
            <a:fld id="{2C9CE237-11C1-4914-B182-9273495EB063}" type="datetimeFigureOut">
              <a:rPr lang="en-US"/>
              <a:pPr>
                <a:defRPr/>
              </a:pPr>
              <a:t>4/24/2014</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FF6C7780-E792-4998-A5AC-FE32008F60FC}" type="slidenum">
              <a:rPr lang="en-US"/>
              <a:pPr>
                <a:defRPr/>
              </a:pPr>
              <a:t>‹#›</a:t>
            </a:fld>
            <a:endParaRPr lang="en-US"/>
          </a:p>
        </p:txBody>
      </p:sp>
    </p:spTree>
    <p:extLst>
      <p:ext uri="{BB962C8B-B14F-4D97-AF65-F5344CB8AC3E}">
        <p14:creationId xmlns:p14="http://schemas.microsoft.com/office/powerpoint/2010/main" val="25389693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68275"/>
            <a:ext cx="8188325" cy="939800"/>
          </a:xfrm>
        </p:spPr>
        <p:txBody>
          <a:bodyPr/>
          <a:lstStyle/>
          <a:p>
            <a:r>
              <a:rPr lang="en-US"/>
              <a:t>Click to edit Master title style</a:t>
            </a:r>
          </a:p>
        </p:txBody>
      </p:sp>
      <p:sp>
        <p:nvSpPr>
          <p:cNvPr id="3" name="Text Placeholder 2"/>
          <p:cNvSpPr>
            <a:spLocks noGrp="1"/>
          </p:cNvSpPr>
          <p:nvPr>
            <p:ph type="body" sz="half" idx="1"/>
          </p:nvPr>
        </p:nvSpPr>
        <p:spPr>
          <a:xfrm>
            <a:off x="12192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3500" y="1676400"/>
            <a:ext cx="3771900" cy="4665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
          <p:cNvSpPr>
            <a:spLocks noGrp="1"/>
          </p:cNvSpPr>
          <p:nvPr>
            <p:ph type="dt" sz="half" idx="10"/>
          </p:nvPr>
        </p:nvSpPr>
        <p:spPr/>
        <p:txBody>
          <a:bodyPr/>
          <a:lstStyle>
            <a:lvl1pPr>
              <a:defRPr/>
            </a:lvl1pPr>
          </a:lstStyle>
          <a:p>
            <a:pPr>
              <a:defRPr/>
            </a:pPr>
            <a:fld id="{DC29E908-3746-48A5-B6E1-DE8ED4E01957}" type="datetimeFigureOut">
              <a:rPr lang="en-US"/>
              <a:pPr>
                <a:defRPr/>
              </a:pPr>
              <a:t>4/24/2014</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lvl1pPr>
          </a:lstStyle>
          <a:p>
            <a:pPr>
              <a:defRPr/>
            </a:pPr>
            <a:fld id="{DE9FA441-C052-4BC7-B9B3-A6D8188E0039}" type="slidenum">
              <a:rPr lang="en-US"/>
              <a:pPr>
                <a:defRPr/>
              </a:pPr>
              <a:t>‹#›</a:t>
            </a:fld>
            <a:endParaRPr lang="en-US"/>
          </a:p>
        </p:txBody>
      </p:sp>
    </p:spTree>
    <p:extLst>
      <p:ext uri="{BB962C8B-B14F-4D97-AF65-F5344CB8AC3E}">
        <p14:creationId xmlns:p14="http://schemas.microsoft.com/office/powerpoint/2010/main" val="40177821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0" y="0"/>
            <a:ext cx="9144000" cy="38100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685800" y="3886200"/>
            <a:ext cx="6400800"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2A5D357-DC9A-4E60-AEF7-01669C4DC3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73142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16002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37A6A12-C02E-487F-99F3-E1399A3104C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82347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36796B-A14A-4A58-8B3D-9400B8A34C1C}" type="datetimeFigureOut">
              <a:rPr lang="en-US"/>
              <a:pPr>
                <a:defRPr/>
              </a:pPr>
              <a:t>4/24/2014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0FD173-1BB5-4A40-9E44-59460D597650}" type="slidenum">
              <a:rPr lang="en-US"/>
              <a:pPr>
                <a:defRPr/>
              </a:pPr>
              <a:t>‹#›</a:t>
            </a:fld>
            <a:endParaRPr lang="en-US"/>
          </a:p>
        </p:txBody>
      </p:sp>
    </p:spTree>
    <p:extLst>
      <p:ext uri="{BB962C8B-B14F-4D97-AF65-F5344CB8AC3E}">
        <p14:creationId xmlns:p14="http://schemas.microsoft.com/office/powerpoint/2010/main" val="28473198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userDrawn="1"/>
        </p:nvSpPr>
        <p:spPr>
          <a:xfrm>
            <a:off x="0" y="0"/>
            <a:ext cx="9144000" cy="44196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2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E58AF5B-06C4-4F8C-94EC-4DAA9BE5CE7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03280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userDrawn="1"/>
        </p:nvSpPr>
        <p:spPr>
          <a:xfrm>
            <a:off x="0" y="0"/>
            <a:ext cx="9144000" cy="16002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dirty="0">
              <a:solidFill>
                <a:prstClr val="white"/>
              </a:solidFill>
            </a:endParaRPr>
          </a:p>
        </p:txBody>
      </p:sp>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6"/>
          <p:cNvSpPr>
            <a:spLocks noGrp="1"/>
          </p:cNvSpPr>
          <p:nvPr>
            <p:ph type="sldNum" sz="quarter" idx="12"/>
          </p:nvPr>
        </p:nvSpPr>
        <p:spPr/>
        <p:txBody>
          <a:bodyPr/>
          <a:lstStyle>
            <a:lvl1pPr>
              <a:defRPr/>
            </a:lvl1pPr>
          </a:lstStyle>
          <a:p>
            <a:pPr>
              <a:defRPr/>
            </a:pPr>
            <a:fld id="{299A34E1-BDAE-4EED-A422-B5E9F7C10AF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808417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userDrawn="1"/>
        </p:nvSpPr>
        <p:spPr>
          <a:xfrm>
            <a:off x="0" y="0"/>
            <a:ext cx="9144000" cy="1600200"/>
          </a:xfrm>
          <a:prstGeom prst="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4000" b="1">
              <a:solidFill>
                <a:prstClr val="white"/>
              </a:solidFill>
            </a:endParaRPr>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9" name="Footer Placeholder 7"/>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10" name="Slide Number Placeholder 8"/>
          <p:cNvSpPr>
            <a:spLocks noGrp="1"/>
          </p:cNvSpPr>
          <p:nvPr>
            <p:ph type="sldNum" sz="quarter" idx="12"/>
          </p:nvPr>
        </p:nvSpPr>
        <p:spPr/>
        <p:txBody>
          <a:bodyPr/>
          <a:lstStyle>
            <a:lvl1pPr>
              <a:defRPr/>
            </a:lvl1pPr>
          </a:lstStyle>
          <a:p>
            <a:pPr>
              <a:defRPr/>
            </a:pPr>
            <a:fld id="{E34817B1-0833-470C-82B5-A73723058E1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74804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D1573F5D-BDA2-406B-8B22-A5AB1441C16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6772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5C11DC6F-66C7-4FEB-A387-8197ECFF297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4952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0743556-64F6-413E-9284-DAA6349BD6D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80954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9D9DDB2-E713-4709-8949-EA31831F0B4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620379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7825654-0AB3-4F96-870D-545672CED30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416179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D359DE-73B2-4863-9A5B-0922AF26BE5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46644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5C8033C-6F73-4259-BBB0-D0AC4D0416EF}" type="datetimeFigureOut">
              <a:rPr lang="en-US"/>
              <a:pPr>
                <a:defRPr/>
              </a:pPr>
              <a:t>4/24/2014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88F83C-9E1A-4882-B807-BB0E493654C5}" type="slidenum">
              <a:rPr lang="en-US"/>
              <a:pPr>
                <a:defRPr/>
              </a:pPr>
              <a:t>‹#›</a:t>
            </a:fld>
            <a:endParaRPr lang="en-US"/>
          </a:p>
        </p:txBody>
      </p:sp>
    </p:spTree>
    <p:extLst>
      <p:ext uri="{BB962C8B-B14F-4D97-AF65-F5344CB8AC3E}">
        <p14:creationId xmlns:p14="http://schemas.microsoft.com/office/powerpoint/2010/main" val="2335794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C677C8E-13C5-4AA3-B128-C4CE6A3320C7}" type="datetimeFigureOut">
              <a:rPr lang="en-US"/>
              <a:pPr>
                <a:defRPr/>
              </a:pPr>
              <a:t>4/24/2014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2304B49-86EB-45B9-90BB-FDB4B9D6247B}" type="slidenum">
              <a:rPr lang="en-US"/>
              <a:pPr>
                <a:defRPr/>
              </a:pPr>
              <a:t>‹#›</a:t>
            </a:fld>
            <a:endParaRPr lang="en-US"/>
          </a:p>
        </p:txBody>
      </p:sp>
    </p:spTree>
    <p:extLst>
      <p:ext uri="{BB962C8B-B14F-4D97-AF65-F5344CB8AC3E}">
        <p14:creationId xmlns:p14="http://schemas.microsoft.com/office/powerpoint/2010/main" val="3743405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ABA7479-D267-472B-9C1E-C6ACC68E3EC5}" type="datetimeFigureOut">
              <a:rPr lang="en-US"/>
              <a:pPr>
                <a:defRPr/>
              </a:pPr>
              <a:t>4/24/2014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FEA62C6-C32A-429D-B843-A51721CABA31}" type="slidenum">
              <a:rPr lang="en-US"/>
              <a:pPr>
                <a:defRPr/>
              </a:pPr>
              <a:t>‹#›</a:t>
            </a:fld>
            <a:endParaRPr lang="en-US"/>
          </a:p>
        </p:txBody>
      </p:sp>
    </p:spTree>
    <p:extLst>
      <p:ext uri="{BB962C8B-B14F-4D97-AF65-F5344CB8AC3E}">
        <p14:creationId xmlns:p14="http://schemas.microsoft.com/office/powerpoint/2010/main" val="2000332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76D37E8-6B84-4631-B4C5-CA8832F7B472}" type="datetimeFigureOut">
              <a:rPr lang="en-US"/>
              <a:pPr>
                <a:defRPr/>
              </a:pPr>
              <a:t>4/24/2014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5F6C42D-0998-4BDD-A8DD-9A7EFE1F5FBF}" type="slidenum">
              <a:rPr lang="en-US"/>
              <a:pPr>
                <a:defRPr/>
              </a:pPr>
              <a:t>‹#›</a:t>
            </a:fld>
            <a:endParaRPr lang="en-US"/>
          </a:p>
        </p:txBody>
      </p:sp>
    </p:spTree>
    <p:extLst>
      <p:ext uri="{BB962C8B-B14F-4D97-AF65-F5344CB8AC3E}">
        <p14:creationId xmlns:p14="http://schemas.microsoft.com/office/powerpoint/2010/main" val="225084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F477C30-375A-4E13-89F4-D3D9B2A8006B}" type="datetimeFigureOut">
              <a:rPr lang="en-US"/>
              <a:pPr>
                <a:defRPr/>
              </a:pPr>
              <a:t>4/24/2014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F55F052-9447-447B-A1C6-1327CA2B439B}" type="slidenum">
              <a:rPr lang="en-US"/>
              <a:pPr>
                <a:defRPr/>
              </a:pPr>
              <a:t>‹#›</a:t>
            </a:fld>
            <a:endParaRPr lang="en-US"/>
          </a:p>
        </p:txBody>
      </p:sp>
    </p:spTree>
    <p:extLst>
      <p:ext uri="{BB962C8B-B14F-4D97-AF65-F5344CB8AC3E}">
        <p14:creationId xmlns:p14="http://schemas.microsoft.com/office/powerpoint/2010/main" val="825543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FC801D3-93F1-46E7-8C9F-D048966F619A}" type="datetimeFigureOut">
              <a:rPr lang="en-US"/>
              <a:pPr>
                <a:defRPr/>
              </a:pPr>
              <a:t>4/24/2014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CDDA2B5-C77A-401F-A6E1-34EF7E2AADB0}" type="slidenum">
              <a:rPr lang="en-US"/>
              <a:pPr>
                <a:defRPr/>
              </a:pPr>
              <a:t>‹#›</a:t>
            </a:fld>
            <a:endParaRPr lang="en-US"/>
          </a:p>
        </p:txBody>
      </p:sp>
    </p:spTree>
    <p:extLst>
      <p:ext uri="{BB962C8B-B14F-4D97-AF65-F5344CB8AC3E}">
        <p14:creationId xmlns:p14="http://schemas.microsoft.com/office/powerpoint/2010/main" val="613318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37194F1-B42E-4DB5-90E4-0B6FA88FD37D}" type="datetimeFigureOut">
              <a:rPr lang="en-US"/>
              <a:pPr>
                <a:defRPr/>
              </a:pPr>
              <a:t>4/24/2014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220D551-9B7A-499F-AC81-23949F66D9F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0" hangingPunct="0">
              <a:defRPr/>
            </a:pPr>
            <a:endParaRPr lang="en-US" b="1">
              <a:solidFill>
                <a:prstClr val="black">
                  <a:tint val="75000"/>
                </a:prstClr>
              </a:solidFill>
              <a:latin typeface="Times New Roman" pitchFamily="18"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0" hangingPunct="0">
              <a:defRPr/>
            </a:pPr>
            <a:endParaRPr lang="en-US" b="1">
              <a:solidFill>
                <a:prstClr val="black">
                  <a:tint val="75000"/>
                </a:prstClr>
              </a:solidFill>
              <a:latin typeface="Times New Roman" pitchFamily="18"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0" hangingPunct="0">
              <a:defRPr/>
            </a:pPr>
            <a:fld id="{C18BD865-98BC-474C-B767-75CDE05E8242}" type="slidenum">
              <a:rPr lang="en-US" b="1">
                <a:solidFill>
                  <a:prstClr val="black">
                    <a:tint val="75000"/>
                  </a:prstClr>
                </a:solidFill>
                <a:latin typeface="Times New Roman" pitchFamily="18" charset="0"/>
              </a:rPr>
              <a:pPr eaLnBrk="0" hangingPunct="0">
                <a:defRPr/>
              </a:pPr>
              <a:t>‹#›</a:t>
            </a:fld>
            <a:endParaRPr lang="en-US" b="1">
              <a:solidFill>
                <a:prstClr val="black">
                  <a:tint val="75000"/>
                </a:prstClr>
              </a:solidFill>
              <a:latin typeface="Times New Roman" pitchFamily="18" charset="0"/>
            </a:endParaRPr>
          </a:p>
        </p:txBody>
      </p:sp>
    </p:spTree>
    <p:extLst>
      <p:ext uri="{BB962C8B-B14F-4D97-AF65-F5344CB8AC3E}">
        <p14:creationId xmlns:p14="http://schemas.microsoft.com/office/powerpoint/2010/main" val="2763067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6" r:id="rId12"/>
    <p:sldLayoutId id="2147483697" r:id="rId13"/>
  </p:sldLayoutIdLst>
  <p:txStyles>
    <p:titleStyle>
      <a:lvl1pPr algn="l" rtl="0" eaLnBrk="0" fontAlgn="base" hangingPunct="0">
        <a:spcBef>
          <a:spcPct val="0"/>
        </a:spcBef>
        <a:spcAft>
          <a:spcPct val="0"/>
        </a:spcAft>
        <a:defRPr sz="4400" kern="1200">
          <a:solidFill>
            <a:schemeClr val="tx1"/>
          </a:solidFill>
          <a:latin typeface="Cambria" pitchFamily="18" charset="0"/>
          <a:ea typeface="+mj-ea"/>
          <a:cs typeface="+mj-cs"/>
        </a:defRPr>
      </a:lvl1pPr>
      <a:lvl2pPr algn="l" rtl="0" eaLnBrk="0" fontAlgn="base" hangingPunct="0">
        <a:spcBef>
          <a:spcPct val="0"/>
        </a:spcBef>
        <a:spcAft>
          <a:spcPct val="0"/>
        </a:spcAft>
        <a:defRPr sz="4400">
          <a:solidFill>
            <a:schemeClr val="tx1"/>
          </a:solidFill>
          <a:latin typeface="Cambria" pitchFamily="18" charset="0"/>
        </a:defRPr>
      </a:lvl2pPr>
      <a:lvl3pPr algn="l" rtl="0" eaLnBrk="0" fontAlgn="base" hangingPunct="0">
        <a:spcBef>
          <a:spcPct val="0"/>
        </a:spcBef>
        <a:spcAft>
          <a:spcPct val="0"/>
        </a:spcAft>
        <a:defRPr sz="4400">
          <a:solidFill>
            <a:schemeClr val="tx1"/>
          </a:solidFill>
          <a:latin typeface="Cambria" pitchFamily="18" charset="0"/>
        </a:defRPr>
      </a:lvl3pPr>
      <a:lvl4pPr algn="l" rtl="0" eaLnBrk="0" fontAlgn="base" hangingPunct="0">
        <a:spcBef>
          <a:spcPct val="0"/>
        </a:spcBef>
        <a:spcAft>
          <a:spcPct val="0"/>
        </a:spcAft>
        <a:defRPr sz="4400">
          <a:solidFill>
            <a:schemeClr val="tx1"/>
          </a:solidFill>
          <a:latin typeface="Cambria" pitchFamily="18" charset="0"/>
        </a:defRPr>
      </a:lvl4pPr>
      <a:lvl5pPr algn="l" rtl="0" eaLnBrk="0" fontAlgn="base" hangingPunct="0">
        <a:spcBef>
          <a:spcPct val="0"/>
        </a:spcBef>
        <a:spcAft>
          <a:spcPct val="0"/>
        </a:spcAft>
        <a:defRPr sz="4400">
          <a:solidFill>
            <a:schemeClr val="tx1"/>
          </a:solidFill>
          <a:latin typeface="Cambria" pitchFamily="18" charset="0"/>
        </a:defRPr>
      </a:lvl5pPr>
      <a:lvl6pPr marL="457200" algn="l" rtl="0" fontAlgn="base">
        <a:spcBef>
          <a:spcPct val="0"/>
        </a:spcBef>
        <a:spcAft>
          <a:spcPct val="0"/>
        </a:spcAft>
        <a:defRPr sz="4400">
          <a:solidFill>
            <a:schemeClr val="tx1"/>
          </a:solidFill>
          <a:latin typeface="Cambria" pitchFamily="18" charset="0"/>
        </a:defRPr>
      </a:lvl6pPr>
      <a:lvl7pPr marL="914400" algn="l" rtl="0" fontAlgn="base">
        <a:spcBef>
          <a:spcPct val="0"/>
        </a:spcBef>
        <a:spcAft>
          <a:spcPct val="0"/>
        </a:spcAft>
        <a:defRPr sz="4400">
          <a:solidFill>
            <a:schemeClr val="tx1"/>
          </a:solidFill>
          <a:latin typeface="Cambria" pitchFamily="18" charset="0"/>
        </a:defRPr>
      </a:lvl7pPr>
      <a:lvl8pPr marL="1371600" algn="l" rtl="0" fontAlgn="base">
        <a:spcBef>
          <a:spcPct val="0"/>
        </a:spcBef>
        <a:spcAft>
          <a:spcPct val="0"/>
        </a:spcAft>
        <a:defRPr sz="4400">
          <a:solidFill>
            <a:schemeClr val="tx1"/>
          </a:solidFill>
          <a:latin typeface="Cambria" pitchFamily="18" charset="0"/>
        </a:defRPr>
      </a:lvl8pPr>
      <a:lvl9pPr marL="1828800" algn="l" rtl="0" fontAlgn="base">
        <a:spcBef>
          <a:spcPct val="0"/>
        </a:spcBef>
        <a:spcAft>
          <a:spcPct val="0"/>
        </a:spcAft>
        <a:defRPr sz="4400">
          <a:solidFill>
            <a:schemeClr val="tx1"/>
          </a:solidFill>
          <a:latin typeface="Cambria" pitchFamily="18" charset="0"/>
        </a:defRPr>
      </a:lvl9pPr>
    </p:titleStyle>
    <p:bodyStyle>
      <a:lvl1pPr marL="342900" indent="-342900" algn="l" rtl="0" eaLnBrk="0" fontAlgn="base" hangingPunct="0">
        <a:spcBef>
          <a:spcPts val="600"/>
        </a:spcBef>
        <a:spcAft>
          <a:spcPts val="60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ts val="600"/>
        </a:spcBef>
        <a:spcAft>
          <a:spcPts val="60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ts val="600"/>
        </a:spcBef>
        <a:spcAft>
          <a:spcPts val="60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ts val="600"/>
        </a:spcBef>
        <a:spcAft>
          <a:spcPts val="60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ts val="600"/>
        </a:spcBef>
        <a:spcAft>
          <a:spcPts val="60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0" hangingPunct="0">
              <a:defRPr/>
            </a:pPr>
            <a:endParaRPr lang="en-US" b="1">
              <a:solidFill>
                <a:prstClr val="black">
                  <a:tint val="75000"/>
                </a:prstClr>
              </a:solidFill>
              <a:latin typeface="Times New Roman" pitchFamily="18"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0" hangingPunct="0">
              <a:defRPr/>
            </a:pPr>
            <a:endParaRPr lang="en-US" b="1">
              <a:solidFill>
                <a:prstClr val="black">
                  <a:tint val="75000"/>
                </a:prstClr>
              </a:solidFill>
              <a:latin typeface="Times New Roman" pitchFamily="18"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0" hangingPunct="0">
              <a:defRPr/>
            </a:pPr>
            <a:fld id="{C18BD865-98BC-474C-B767-75CDE05E8242}" type="slidenum">
              <a:rPr lang="en-US" b="1">
                <a:solidFill>
                  <a:prstClr val="black">
                    <a:tint val="75000"/>
                  </a:prstClr>
                </a:solidFill>
                <a:latin typeface="Times New Roman" pitchFamily="18" charset="0"/>
              </a:rPr>
              <a:pPr eaLnBrk="0" hangingPunct="0">
                <a:defRPr/>
              </a:pPr>
              <a:t>‹#›</a:t>
            </a:fld>
            <a:endParaRPr lang="en-US" b="1">
              <a:solidFill>
                <a:prstClr val="black">
                  <a:tint val="75000"/>
                </a:prstClr>
              </a:solidFill>
              <a:latin typeface="Times New Roman" pitchFamily="18" charset="0"/>
            </a:endParaRPr>
          </a:p>
        </p:txBody>
      </p:sp>
    </p:spTree>
    <p:extLst>
      <p:ext uri="{BB962C8B-B14F-4D97-AF65-F5344CB8AC3E}">
        <p14:creationId xmlns:p14="http://schemas.microsoft.com/office/powerpoint/2010/main" val="25861864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4400" kern="1200">
          <a:solidFill>
            <a:schemeClr val="tx1"/>
          </a:solidFill>
          <a:latin typeface="Cambria" pitchFamily="18" charset="0"/>
          <a:ea typeface="+mj-ea"/>
          <a:cs typeface="+mj-cs"/>
        </a:defRPr>
      </a:lvl1pPr>
      <a:lvl2pPr algn="l" rtl="0" eaLnBrk="0" fontAlgn="base" hangingPunct="0">
        <a:spcBef>
          <a:spcPct val="0"/>
        </a:spcBef>
        <a:spcAft>
          <a:spcPct val="0"/>
        </a:spcAft>
        <a:defRPr sz="4400">
          <a:solidFill>
            <a:schemeClr val="tx1"/>
          </a:solidFill>
          <a:latin typeface="Cambria" pitchFamily="18" charset="0"/>
        </a:defRPr>
      </a:lvl2pPr>
      <a:lvl3pPr algn="l" rtl="0" eaLnBrk="0" fontAlgn="base" hangingPunct="0">
        <a:spcBef>
          <a:spcPct val="0"/>
        </a:spcBef>
        <a:spcAft>
          <a:spcPct val="0"/>
        </a:spcAft>
        <a:defRPr sz="4400">
          <a:solidFill>
            <a:schemeClr val="tx1"/>
          </a:solidFill>
          <a:latin typeface="Cambria" pitchFamily="18" charset="0"/>
        </a:defRPr>
      </a:lvl3pPr>
      <a:lvl4pPr algn="l" rtl="0" eaLnBrk="0" fontAlgn="base" hangingPunct="0">
        <a:spcBef>
          <a:spcPct val="0"/>
        </a:spcBef>
        <a:spcAft>
          <a:spcPct val="0"/>
        </a:spcAft>
        <a:defRPr sz="4400">
          <a:solidFill>
            <a:schemeClr val="tx1"/>
          </a:solidFill>
          <a:latin typeface="Cambria" pitchFamily="18" charset="0"/>
        </a:defRPr>
      </a:lvl4pPr>
      <a:lvl5pPr algn="l" rtl="0" eaLnBrk="0" fontAlgn="base" hangingPunct="0">
        <a:spcBef>
          <a:spcPct val="0"/>
        </a:spcBef>
        <a:spcAft>
          <a:spcPct val="0"/>
        </a:spcAft>
        <a:defRPr sz="4400">
          <a:solidFill>
            <a:schemeClr val="tx1"/>
          </a:solidFill>
          <a:latin typeface="Cambria" pitchFamily="18" charset="0"/>
        </a:defRPr>
      </a:lvl5pPr>
      <a:lvl6pPr marL="457200" algn="l" rtl="0" fontAlgn="base">
        <a:spcBef>
          <a:spcPct val="0"/>
        </a:spcBef>
        <a:spcAft>
          <a:spcPct val="0"/>
        </a:spcAft>
        <a:defRPr sz="4400">
          <a:solidFill>
            <a:schemeClr val="tx1"/>
          </a:solidFill>
          <a:latin typeface="Cambria" pitchFamily="18" charset="0"/>
        </a:defRPr>
      </a:lvl6pPr>
      <a:lvl7pPr marL="914400" algn="l" rtl="0" fontAlgn="base">
        <a:spcBef>
          <a:spcPct val="0"/>
        </a:spcBef>
        <a:spcAft>
          <a:spcPct val="0"/>
        </a:spcAft>
        <a:defRPr sz="4400">
          <a:solidFill>
            <a:schemeClr val="tx1"/>
          </a:solidFill>
          <a:latin typeface="Cambria" pitchFamily="18" charset="0"/>
        </a:defRPr>
      </a:lvl7pPr>
      <a:lvl8pPr marL="1371600" algn="l" rtl="0" fontAlgn="base">
        <a:spcBef>
          <a:spcPct val="0"/>
        </a:spcBef>
        <a:spcAft>
          <a:spcPct val="0"/>
        </a:spcAft>
        <a:defRPr sz="4400">
          <a:solidFill>
            <a:schemeClr val="tx1"/>
          </a:solidFill>
          <a:latin typeface="Cambria" pitchFamily="18" charset="0"/>
        </a:defRPr>
      </a:lvl8pPr>
      <a:lvl9pPr marL="1828800" algn="l" rtl="0" fontAlgn="base">
        <a:spcBef>
          <a:spcPct val="0"/>
        </a:spcBef>
        <a:spcAft>
          <a:spcPct val="0"/>
        </a:spcAft>
        <a:defRPr sz="4400">
          <a:solidFill>
            <a:schemeClr val="tx1"/>
          </a:solidFill>
          <a:latin typeface="Cambria" pitchFamily="18" charset="0"/>
        </a:defRPr>
      </a:lvl9pPr>
    </p:titleStyle>
    <p:bodyStyle>
      <a:lvl1pPr marL="342900" indent="-342900" algn="l" rtl="0" eaLnBrk="0" fontAlgn="base" hangingPunct="0">
        <a:spcBef>
          <a:spcPts val="600"/>
        </a:spcBef>
        <a:spcAft>
          <a:spcPts val="60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ts val="600"/>
        </a:spcBef>
        <a:spcAft>
          <a:spcPts val="60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ts val="600"/>
        </a:spcBef>
        <a:spcAft>
          <a:spcPts val="60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ts val="600"/>
        </a:spcBef>
        <a:spcAft>
          <a:spcPts val="60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ts val="600"/>
        </a:spcBef>
        <a:spcAft>
          <a:spcPts val="60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hyperlink" Target="http://www.uptodate.com/contents/treatment-of-acute-low-back-pain/abstract/22" TargetMode="External"/><Relationship Id="rId2" Type="http://schemas.openxmlformats.org/officeDocument/2006/relationships/hyperlink" Target="http://www.uptodate.com/contents/treatment-of-acute-low-back-pain/abstract/25" TargetMode="External"/><Relationship Id="rId1" Type="http://schemas.openxmlformats.org/officeDocument/2006/relationships/slideLayout" Target="../slideLayouts/slideLayout29.xml"/><Relationship Id="rId5" Type="http://schemas.openxmlformats.org/officeDocument/2006/relationships/hyperlink" Target="http://www.uptodate.com/contents/treatment-of-acute-low-back-pain/abstract/28" TargetMode="External"/><Relationship Id="rId4" Type="http://schemas.openxmlformats.org/officeDocument/2006/relationships/hyperlink" Target="http://www.uptodate.com/contents/treatment-of-acute-low-back-pain/abstract/23"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9.xml"/><Relationship Id="rId1" Type="http://schemas.openxmlformats.org/officeDocument/2006/relationships/vmlDrawing" Target="../drawings/vmlDrawing3.vml"/><Relationship Id="rId4" Type="http://schemas.openxmlformats.org/officeDocument/2006/relationships/image" Target="../media/image36.w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8" Type="http://schemas.openxmlformats.org/officeDocument/2006/relationships/hyperlink" Target="http://www.uptodate.com/contents/fluvoxamine-drug-information?source=see_link" TargetMode="External"/><Relationship Id="rId13" Type="http://schemas.openxmlformats.org/officeDocument/2006/relationships/hyperlink" Target="http://www.uptodate.com/contents/verapamil-drug-information?source=see_link" TargetMode="External"/><Relationship Id="rId18" Type="http://schemas.openxmlformats.org/officeDocument/2006/relationships/hyperlink" Target="http://www.uptodate.com/contents/treatment-of-acute-low-back-pain/abstract/31" TargetMode="External"/><Relationship Id="rId3" Type="http://schemas.openxmlformats.org/officeDocument/2006/relationships/hyperlink" Target="http://www.uptodate.com/contents/cyclobenzaprine-drug-information?source=see_link" TargetMode="External"/><Relationship Id="rId7" Type="http://schemas.openxmlformats.org/officeDocument/2006/relationships/hyperlink" Target="http://www.uptodate.com/contents/tizanidine-drug-information?source=see_link" TargetMode="External"/><Relationship Id="rId12" Type="http://schemas.openxmlformats.org/officeDocument/2006/relationships/hyperlink" Target="http://www.uptodate.com/contents/propafenone-drug-information?source=see_link" TargetMode="External"/><Relationship Id="rId17" Type="http://schemas.openxmlformats.org/officeDocument/2006/relationships/hyperlink" Target="http://www.uptodate.com/contents/ticlopidine-drug-information?source=see_link" TargetMode="External"/><Relationship Id="rId2" Type="http://schemas.openxmlformats.org/officeDocument/2006/relationships/hyperlink" Target="http://www.uptodate.com/contents/treatment-of-acute-low-back-pain/abstract/29" TargetMode="External"/><Relationship Id="rId16" Type="http://schemas.openxmlformats.org/officeDocument/2006/relationships/hyperlink" Target="http://www.uptodate.com/contents/acyclovir-drug-information?source=see_link" TargetMode="External"/><Relationship Id="rId1" Type="http://schemas.openxmlformats.org/officeDocument/2006/relationships/slideLayout" Target="../slideLayouts/slideLayout29.xml"/><Relationship Id="rId6" Type="http://schemas.openxmlformats.org/officeDocument/2006/relationships/hyperlink" Target="http://www.uptodate.com/contents/treatment-of-acute-low-back-pain/abstract/30" TargetMode="External"/><Relationship Id="rId11" Type="http://schemas.openxmlformats.org/officeDocument/2006/relationships/hyperlink" Target="http://www.uptodate.com/contents/mexiletine-drug-information?source=see_link" TargetMode="External"/><Relationship Id="rId5" Type="http://schemas.openxmlformats.org/officeDocument/2006/relationships/hyperlink" Target="http://www.uptodate.com/contents/carisoprodol-drug-information?source=see_link" TargetMode="External"/><Relationship Id="rId15" Type="http://schemas.openxmlformats.org/officeDocument/2006/relationships/hyperlink" Target="http://www.uptodate.com/contents/famotidine-drug-information?source=see_link" TargetMode="External"/><Relationship Id="rId10" Type="http://schemas.openxmlformats.org/officeDocument/2006/relationships/hyperlink" Target="http://www.uptodate.com/contents/amiodarone-drug-information?source=see_link" TargetMode="External"/><Relationship Id="rId4" Type="http://schemas.openxmlformats.org/officeDocument/2006/relationships/hyperlink" Target="http://www.uptodate.com/contents/methocarbamol-drug-information?source=see_link" TargetMode="External"/><Relationship Id="rId9" Type="http://schemas.openxmlformats.org/officeDocument/2006/relationships/hyperlink" Target="http://www.uptodate.com/contents/ciprofloxacin-drug-information?source=see_link" TargetMode="External"/><Relationship Id="rId14" Type="http://schemas.openxmlformats.org/officeDocument/2006/relationships/hyperlink" Target="http://www.uptodate.com/contents/cimetidine-drug-information?source=see_link" TargetMode="External"/></Relationships>
</file>

<file path=ppt/slides/_rels/slide106.xml.rels><?xml version="1.0" encoding="UTF-8" standalone="yes"?>
<Relationships xmlns="http://schemas.openxmlformats.org/package/2006/relationships"><Relationship Id="rId2" Type="http://schemas.openxmlformats.org/officeDocument/2006/relationships/hyperlink" Target="http://www.uptodate.com/contents/treatment-of-acute-low-back-pain/abstract/32" TargetMode="External"/><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3" Type="http://schemas.openxmlformats.org/officeDocument/2006/relationships/hyperlink" Target="http://www.uptodate.com/contents/subacute-and-chronic-low-back-pain-pharmacologic-and-noninterventional-treatment/abstract/35" TargetMode="External"/><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3" Type="http://schemas.openxmlformats.org/officeDocument/2006/relationships/hyperlink" Target="http://www.ncbi.nlm.nih.gov/pmc/articles/PMC3073133/#R8" TargetMode="External"/><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hyperlink" Target="http://www.uptodate.com/contents/acetaminophen-paracetamol-drug-information?source=see_link" TargetMode="External"/><Relationship Id="rId2" Type="http://schemas.openxmlformats.org/officeDocument/2006/relationships/hyperlink" Target="http://www.uptodate.com/contents/tramadol-drug-information?source=see_link" TargetMode="External"/><Relationship Id="rId1" Type="http://schemas.openxmlformats.org/officeDocument/2006/relationships/slideLayout" Target="../slideLayouts/slideLayout29.xml"/><Relationship Id="rId5" Type="http://schemas.openxmlformats.org/officeDocument/2006/relationships/hyperlink" Target="http://www.uptodate.com/contents/treatment-of-acute-low-back-pain/abstract/38-40" TargetMode="External"/><Relationship Id="rId4" Type="http://schemas.openxmlformats.org/officeDocument/2006/relationships/hyperlink" Target="http://www.uptodate.com/contents/codeine-drug-information?source=see_link"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hyperlink" Target="http://thepainsource.com/wp-content/uploads/2010/09/Distraction-provocation.jpg" TargetMode="External"/><Relationship Id="rId7" Type="http://schemas.openxmlformats.org/officeDocument/2006/relationships/hyperlink" Target="http://thepainsource.com/wp-content/uploads/2010/09/Sacral-thrust.jpg"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hyperlink" Target="http://thepainsource.com/wp-content/uploads/2010/09/Compression-provocation.jpg" TargetMode="External"/><Relationship Id="rId5" Type="http://schemas.openxmlformats.org/officeDocument/2006/relationships/hyperlink" Target="http://thepainsource.com/wp-content/uploads/2010/09/Gaenslen-maneuver.jpg" TargetMode="External"/><Relationship Id="rId4" Type="http://schemas.openxmlformats.org/officeDocument/2006/relationships/hyperlink" Target="http://thepainsource.com/wp-content/uploads/2010/09/Thigh-thrust.jpg" TargetMode="Externa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29.xml"/><Relationship Id="rId5" Type="http://schemas.openxmlformats.org/officeDocument/2006/relationships/image" Target="../media/image39.jpeg"/><Relationship Id="rId4" Type="http://schemas.openxmlformats.org/officeDocument/2006/relationships/image" Target="../media/image38.jpeg"/></Relationships>
</file>

<file path=ppt/slides/_rels/slide125.xml.rels><?xml version="1.0" encoding="UTF-8" standalone="yes"?>
<Relationships xmlns="http://schemas.openxmlformats.org/package/2006/relationships"><Relationship Id="rId3" Type="http://schemas.openxmlformats.org/officeDocument/2006/relationships/hyperlink" Target="http://www.uptodate.com/contents/treatment-of-acute-low-back-pain/abstract/37,43" TargetMode="External"/><Relationship Id="rId2" Type="http://schemas.openxmlformats.org/officeDocument/2006/relationships/hyperlink" Target="http://www.uptodate.com/contents/treatment-of-acute-low-back-pain/abstract/42" TargetMode="External"/><Relationship Id="rId1" Type="http://schemas.openxmlformats.org/officeDocument/2006/relationships/slideLayout" Target="../slideLayouts/slideLayout2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hyperlink" Target="http://www.uptodate.com/contents/treatment-of-acute-low-back-pain/abstract/13" TargetMode="Externa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6.xml"/><Relationship Id="rId5" Type="http://schemas.openxmlformats.org/officeDocument/2006/relationships/image" Target="../media/image5.jpeg"/><Relationship Id="rId4" Type="http://schemas.openxmlformats.org/officeDocument/2006/relationships/image" Target="../media/image4.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1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148.xml.rels><?xml version="1.0" encoding="UTF-8" standalone="yes"?>
<Relationships xmlns="http://schemas.openxmlformats.org/package/2006/relationships"><Relationship Id="rId3" Type="http://schemas.openxmlformats.org/officeDocument/2006/relationships/hyperlink" Target="http://www.welllifefm.com/chronicpain.pptx" TargetMode="External"/><Relationship Id="rId2" Type="http://schemas.openxmlformats.org/officeDocument/2006/relationships/hyperlink" Target="mailto:eric.ehle@ttuhsc.edu" TargetMode="Externa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hyperlink" Target="http://www.uptodate.com/contents/lumbar-spinal-stenosis-pathophysiology-clinical-features-and-diagnosis/abstract/1,19" TargetMode="Externa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hyperlink" Target="http://www.uptodate.com/contents/lumbosacral-radiculopathy-pathophysiology-clinical-features-and-diagnosis/abstract/9" TargetMode="Externa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hyperlink" Target="http://www.uptodate.com/contents/image?imageKey=PC/81266&amp;topicKey=PC/7783&amp;rank=9~128&amp;source=see_link&amp;search=low+back+pain" TargetMode="External"/><Relationship Id="rId2" Type="http://schemas.openxmlformats.org/officeDocument/2006/relationships/hyperlink" Target="http://www.uptodate.com/contents/diagnostic-testing-for-low-back-pain/abstract/4-6" TargetMode="External"/><Relationship Id="rId1" Type="http://schemas.openxmlformats.org/officeDocument/2006/relationships/slideLayout" Target="../slideLayouts/slideLayout16.xml"/><Relationship Id="rId5" Type="http://schemas.openxmlformats.org/officeDocument/2006/relationships/hyperlink" Target="http://www.uptodate.com/contents/differential-diagnosis-of-fibromyalgia/abstract/5" TargetMode="External"/><Relationship Id="rId4" Type="http://schemas.openxmlformats.org/officeDocument/2006/relationships/hyperlink" Target="http://www.uptodate.com/contents/diagnostic-testing-for-low-back-pain/abstract/7"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hyperlink" Target="http://www.uptodate.com/contents/approach-to-the-diagnosis-and-evaluation-of-low-back-pain-in-adults/abstract/5,22,58" TargetMode="Externa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hyperlink" Target="http://www.uptodate.com/contents/diagnostic-testing-for-low-back-pain/abstract/14" TargetMode="Externa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hyperlink" Target="http://www.uptodate.com/contents/diagnostic-testing-for-low-back-pain/abstract/28" TargetMode="Externa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uptodate.com/contents/diagnosis-and-differential-diagnosis-of-ankylosing-spondylitis-in-adults/abstract/6" TargetMode="External"/><Relationship Id="rId2" Type="http://schemas.openxmlformats.org/officeDocument/2006/relationships/hyperlink" Target="http://www.uptodate.com/contents/diagnosis-and-differential-diagnosis-of-ankylosing-spondylitis-in-adults/abstract/3,5,6" TargetMode="Externa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hyperlink" Target="http://www.uptodate.com/contents/approach-to-the-diagnosis-and-evaluation-of-low-back-pain-in-adults/abstract/61" TargetMode="Externa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image" Target="../media/image29.e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6.xml"/><Relationship Id="rId1" Type="http://schemas.openxmlformats.org/officeDocument/2006/relationships/vmlDrawing" Target="../drawings/vmlDrawing2.vml"/><Relationship Id="rId4" Type="http://schemas.openxmlformats.org/officeDocument/2006/relationships/image" Target="../media/image30.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hyperlink" Target="http://www.uptodate.com/contents/approach-to-the-diagnosis-and-evaluation-of-low-back-pain-in-adults/abstract/1,2" TargetMode="External"/><Relationship Id="rId7" Type="http://schemas.openxmlformats.org/officeDocument/2006/relationships/hyperlink" Target="http://www.uptodate.com/contents/treatment-of-acute-low-back-pain/abstract/8,9" TargetMode="External"/><Relationship Id="rId2" Type="http://schemas.openxmlformats.org/officeDocument/2006/relationships/hyperlink" Target="http://www.uptodate.com/contents/approach-to-the-diagnosis-and-evaluation-of-low-back-pain-in-adults/abstract/1" TargetMode="External"/><Relationship Id="rId1" Type="http://schemas.openxmlformats.org/officeDocument/2006/relationships/slideLayout" Target="../slideLayouts/slideLayout16.xml"/><Relationship Id="rId6" Type="http://schemas.openxmlformats.org/officeDocument/2006/relationships/hyperlink" Target="http://www.uptodate.com/contents/approach-to-the-diagnosis-and-evaluation-of-low-back-pain-in-adults/abstract/10" TargetMode="External"/><Relationship Id="rId5" Type="http://schemas.openxmlformats.org/officeDocument/2006/relationships/hyperlink" Target="http://www.uptodate.com/contents/approach-to-the-diagnosis-and-evaluation-of-low-back-pain-in-adults/abstract/4" TargetMode="External"/><Relationship Id="rId4" Type="http://schemas.openxmlformats.org/officeDocument/2006/relationships/hyperlink" Target="http://www.uptodate.com/contents/approach-to-the-diagnosis-and-evaluation-of-low-back-pain-in-adults/abstract/3"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hyperlink" Target="http://www.uptodate.com/contents/diagnosis-and-differential-diagnosis-of-ankylosing-spondylitis-in-adults/abstract/3,4" TargetMode="External"/><Relationship Id="rId2" Type="http://schemas.openxmlformats.org/officeDocument/2006/relationships/hyperlink" Target="http://www.uptodate.com/contents/lumbosacral-radiculopathy-pathophysiology-clinical-features-and-diagnosis/abstract/34,35" TargetMode="Externa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914401"/>
            <a:ext cx="7772400" cy="2686050"/>
          </a:xfrm>
        </p:spPr>
        <p:txBody>
          <a:bodyPr/>
          <a:lstStyle/>
          <a:p>
            <a:pPr eaLnBrk="1" hangingPunct="1"/>
            <a:r>
              <a:rPr lang="en-US" dirty="0"/>
              <a:t>Taking the pain meds out of </a:t>
            </a:r>
            <a:r>
              <a:rPr lang="en-US" dirty="0" smtClean="0"/>
              <a:t>pain management:</a:t>
            </a:r>
            <a:r>
              <a:rPr lang="en-US" sz="2800" dirty="0" smtClean="0"/>
              <a:t/>
            </a:r>
            <a:br>
              <a:rPr lang="en-US" sz="2800" dirty="0" smtClean="0"/>
            </a:br>
            <a:r>
              <a:rPr lang="en-US" sz="2800" dirty="0" smtClean="0"/>
              <a:t>Evaluating </a:t>
            </a:r>
            <a:r>
              <a:rPr lang="en-US" sz="2800" dirty="0"/>
              <a:t>the evidence and a look into </a:t>
            </a:r>
            <a:r>
              <a:rPr lang="en-US" sz="2800" dirty="0" smtClean="0"/>
              <a:t>an integrative </a:t>
            </a:r>
            <a:r>
              <a:rPr lang="en-US" sz="2800" dirty="0"/>
              <a:t>approach to non-opiate pain management in family medicine</a:t>
            </a:r>
            <a:endParaRPr lang="en-US" sz="2800" dirty="0" smtClean="0"/>
          </a:p>
        </p:txBody>
      </p:sp>
      <p:sp>
        <p:nvSpPr>
          <p:cNvPr id="2" name="Subtitle 1"/>
          <p:cNvSpPr>
            <a:spLocks noGrp="1"/>
          </p:cNvSpPr>
          <p:nvPr>
            <p:ph type="subTitle" idx="1"/>
          </p:nvPr>
        </p:nvSpPr>
        <p:spPr/>
        <p:txBody>
          <a:bodyPr/>
          <a:lstStyle/>
          <a:p>
            <a:r>
              <a:rPr lang="en-US" dirty="0"/>
              <a:t>Eric </a:t>
            </a:r>
            <a:r>
              <a:rPr lang="en-US" dirty="0" err="1"/>
              <a:t>Ehle</a:t>
            </a:r>
            <a:r>
              <a:rPr lang="en-US" dirty="0"/>
              <a:t>, D.O. ABFM, </a:t>
            </a:r>
            <a:r>
              <a:rPr lang="en-US" dirty="0" smtClean="0"/>
              <a:t>ABIHM,DABMA</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underlying pain cause?</a:t>
            </a:r>
            <a:endParaRPr lang="en-US" dirty="0"/>
          </a:p>
        </p:txBody>
      </p:sp>
      <p:sp>
        <p:nvSpPr>
          <p:cNvPr id="3" name="Content Placeholder 2"/>
          <p:cNvSpPr>
            <a:spLocks noGrp="1"/>
          </p:cNvSpPr>
          <p:nvPr>
            <p:ph idx="1"/>
          </p:nvPr>
        </p:nvSpPr>
        <p:spPr/>
        <p:txBody>
          <a:bodyPr/>
          <a:lstStyle/>
          <a:p>
            <a:endParaRPr lang="en-US"/>
          </a:p>
        </p:txBody>
      </p:sp>
      <p:pic>
        <p:nvPicPr>
          <p:cNvPr id="4" name="Picture 3" descr="fit1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525" y="1619250"/>
            <a:ext cx="5314950" cy="4067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8331431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Adverse Effects</a:t>
            </a:r>
            <a:endParaRPr lang="en-US" dirty="0"/>
          </a:p>
        </p:txBody>
      </p:sp>
      <p:sp>
        <p:nvSpPr>
          <p:cNvPr id="3" name="Content Placeholder 2"/>
          <p:cNvSpPr>
            <a:spLocks noGrp="1"/>
          </p:cNvSpPr>
          <p:nvPr>
            <p:ph idx="1"/>
          </p:nvPr>
        </p:nvSpPr>
        <p:spPr/>
        <p:txBody>
          <a:bodyPr>
            <a:normAutofit fontScale="77500" lnSpcReduction="20000"/>
          </a:bodyPr>
          <a:lstStyle/>
          <a:p>
            <a:r>
              <a:rPr lang="en-US" dirty="0" err="1"/>
              <a:t>rofecoxib</a:t>
            </a:r>
            <a:r>
              <a:rPr lang="en-US" dirty="0"/>
              <a:t> appears to confer greater risk than </a:t>
            </a:r>
            <a:r>
              <a:rPr lang="en-US" dirty="0" err="1"/>
              <a:t>celecoxib</a:t>
            </a:r>
            <a:r>
              <a:rPr lang="en-US" dirty="0"/>
              <a:t>, and </a:t>
            </a:r>
            <a:r>
              <a:rPr lang="en-US" dirty="0" err="1"/>
              <a:t>diclofenac</a:t>
            </a:r>
            <a:r>
              <a:rPr lang="en-US" dirty="0"/>
              <a:t> greater risk than most other non-selective NSAIDS [</a:t>
            </a:r>
            <a:r>
              <a:rPr lang="en-US" u="sng" dirty="0">
                <a:hlinkClick r:id="rId2"/>
              </a:rPr>
              <a:t>25</a:t>
            </a:r>
            <a:r>
              <a:rPr lang="en-US" dirty="0" smtClean="0"/>
              <a:t>].</a:t>
            </a:r>
          </a:p>
          <a:p>
            <a:r>
              <a:rPr lang="en-US" dirty="0"/>
              <a:t>Nephrotoxicity is characteristic of both non-selective and COX-2 selective drugs. COX-2 selective NSAIDs have a lower risk of gastrointestinal toxicity [</a:t>
            </a:r>
            <a:r>
              <a:rPr lang="en-US" u="sng" dirty="0">
                <a:hlinkClick r:id="rId3"/>
              </a:rPr>
              <a:t>22</a:t>
            </a:r>
            <a:r>
              <a:rPr lang="en-US" dirty="0"/>
              <a:t>], although the reduction in risk is less than that of adding a proton pump inhibitor [</a:t>
            </a:r>
            <a:r>
              <a:rPr lang="en-US" u="sng" dirty="0">
                <a:hlinkClick r:id="rId4"/>
              </a:rPr>
              <a:t>23</a:t>
            </a:r>
            <a:r>
              <a:rPr lang="en-US" dirty="0" smtClean="0"/>
              <a:t>].</a:t>
            </a:r>
          </a:p>
          <a:p>
            <a:r>
              <a:rPr lang="en-US" dirty="0"/>
              <a:t>A randomized trial in healthy </a:t>
            </a:r>
            <a:r>
              <a:rPr lang="en-US" dirty="0" smtClean="0"/>
              <a:t>volunteers showed </a:t>
            </a:r>
            <a:r>
              <a:rPr lang="en-US" dirty="0"/>
              <a:t>that ingestion of </a:t>
            </a:r>
            <a:r>
              <a:rPr lang="en-US" b="1" dirty="0"/>
              <a:t>4 g of acetaminophen daily for fourteen days was associated with a &gt;30 percent incidence of liver enzymes that exceeded three times the upper limit of normal [</a:t>
            </a:r>
            <a:r>
              <a:rPr lang="en-US" b="1" u="sng" dirty="0">
                <a:hlinkClick r:id="rId5"/>
              </a:rPr>
              <a:t>28</a:t>
            </a:r>
            <a:r>
              <a:rPr lang="en-US" b="1" dirty="0"/>
              <a:t>].</a:t>
            </a:r>
          </a:p>
          <a:p>
            <a:endParaRPr lang="en-US" dirty="0"/>
          </a:p>
          <a:p>
            <a:endParaRPr lang="en-US" dirty="0"/>
          </a:p>
        </p:txBody>
      </p:sp>
    </p:spTree>
    <p:extLst>
      <p:ext uri="{BB962C8B-B14F-4D97-AF65-F5344CB8AC3E}">
        <p14:creationId xmlns:p14="http://schemas.microsoft.com/office/powerpoint/2010/main" val="128506156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Rot="1" noChangeArrowheads="1"/>
          </p:cNvSpPr>
          <p:nvPr>
            <p:ph type="title"/>
          </p:nvPr>
        </p:nvSpPr>
        <p:spPr/>
        <p:txBody>
          <a:bodyPr lIns="91440" tIns="45720" rIns="91440" bIns="45720"/>
          <a:lstStyle/>
          <a:p>
            <a:r>
              <a:rPr lang="en-US" smtClean="0"/>
              <a:t>NSAIDs Impair Joint Repair</a:t>
            </a:r>
          </a:p>
        </p:txBody>
      </p:sp>
      <p:sp>
        <p:nvSpPr>
          <p:cNvPr id="118786" name="Rectangle 3"/>
          <p:cNvSpPr>
            <a:spLocks noGrp="1" noChangeArrowheads="1"/>
          </p:cNvSpPr>
          <p:nvPr>
            <p:ph idx="1"/>
          </p:nvPr>
        </p:nvSpPr>
        <p:spPr/>
        <p:txBody>
          <a:bodyPr lIns="91440" tIns="45720" rIns="91440" bIns="45720"/>
          <a:lstStyle/>
          <a:p>
            <a:pPr>
              <a:lnSpc>
                <a:spcPct val="80000"/>
              </a:lnSpc>
              <a:buFontTx/>
              <a:buNone/>
            </a:pPr>
            <a:r>
              <a:rPr lang="en-US" sz="2000" i="1" smtClean="0">
                <a:cs typeface="Times New Roman" pitchFamily="18" charset="0"/>
              </a:rPr>
              <a:t>In vivo</a:t>
            </a:r>
            <a:r>
              <a:rPr lang="en-US" sz="2000" smtClean="0">
                <a:cs typeface="Times New Roman" pitchFamily="18" charset="0"/>
              </a:rPr>
              <a:t> studies with NSAIDs at physiologic concentrations have shown that several NSAIDs reduce glycosaminoglycan synthesis</a:t>
            </a:r>
            <a:r>
              <a:rPr lang="en-US" sz="2000" smtClean="0"/>
              <a:t>.</a:t>
            </a:r>
          </a:p>
          <a:p>
            <a:pPr lvl="1">
              <a:lnSpc>
                <a:spcPct val="80000"/>
              </a:lnSpc>
            </a:pPr>
            <a:r>
              <a:rPr lang="en-US" sz="1800" smtClean="0">
                <a:cs typeface="Times New Roman" pitchFamily="18" charset="0"/>
              </a:rPr>
              <a:t>Salicylate</a:t>
            </a:r>
          </a:p>
          <a:p>
            <a:pPr lvl="1">
              <a:lnSpc>
                <a:spcPct val="80000"/>
              </a:lnSpc>
            </a:pPr>
            <a:r>
              <a:rPr lang="en-US" sz="1800" smtClean="0">
                <a:cs typeface="Times New Roman" pitchFamily="18" charset="0"/>
              </a:rPr>
              <a:t>Acetylsalicylic acid</a:t>
            </a:r>
          </a:p>
          <a:p>
            <a:pPr lvl="1">
              <a:lnSpc>
                <a:spcPct val="80000"/>
              </a:lnSpc>
            </a:pPr>
            <a:r>
              <a:rPr lang="en-US" sz="1800" smtClean="0">
                <a:cs typeface="Times New Roman" pitchFamily="18" charset="0"/>
              </a:rPr>
              <a:t>Fenoprofen</a:t>
            </a:r>
          </a:p>
          <a:p>
            <a:pPr lvl="1">
              <a:lnSpc>
                <a:spcPct val="80000"/>
              </a:lnSpc>
            </a:pPr>
            <a:r>
              <a:rPr lang="en-US" sz="1800" smtClean="0">
                <a:cs typeface="Times New Roman" pitchFamily="18" charset="0"/>
              </a:rPr>
              <a:t>Isoxicam</a:t>
            </a:r>
          </a:p>
          <a:p>
            <a:pPr lvl="1">
              <a:lnSpc>
                <a:spcPct val="80000"/>
              </a:lnSpc>
            </a:pPr>
            <a:r>
              <a:rPr lang="en-US" sz="1800" smtClean="0">
                <a:cs typeface="Times New Roman" pitchFamily="18" charset="0"/>
              </a:rPr>
              <a:t>Tolmetin</a:t>
            </a:r>
          </a:p>
          <a:p>
            <a:pPr lvl="1">
              <a:lnSpc>
                <a:spcPct val="80000"/>
              </a:lnSpc>
            </a:pPr>
            <a:r>
              <a:rPr lang="en-US" sz="1800" smtClean="0">
                <a:cs typeface="Times New Roman" pitchFamily="18" charset="0"/>
              </a:rPr>
              <a:t>Ibuprofen</a:t>
            </a:r>
          </a:p>
          <a:p>
            <a:pPr>
              <a:lnSpc>
                <a:spcPct val="80000"/>
              </a:lnSpc>
            </a:pPr>
            <a:r>
              <a:rPr lang="en-US" sz="2000" smtClean="0">
                <a:latin typeface="Times New Roman" pitchFamily="18" charset="0"/>
                <a:cs typeface="Times New Roman" pitchFamily="18" charset="0"/>
              </a:rPr>
              <a:t>“…</a:t>
            </a:r>
            <a:r>
              <a:rPr lang="en-US" sz="2000" smtClean="0">
                <a:cs typeface="Times New Roman" pitchFamily="18" charset="0"/>
              </a:rPr>
              <a:t>femoral head collapse and </a:t>
            </a:r>
            <a:r>
              <a:rPr lang="en-US" sz="2000" b="1" smtClean="0">
                <a:cs typeface="Times New Roman" pitchFamily="18" charset="0"/>
              </a:rPr>
              <a:t>acceleration of osteoarthritis have been well documented in association with the NSAIDs</a:t>
            </a:r>
            <a:r>
              <a:rPr lang="en-US" sz="2000" smtClean="0">
                <a:latin typeface="Times New Roman" pitchFamily="18" charset="0"/>
                <a:cs typeface="Times New Roman" pitchFamily="18" charset="0"/>
              </a:rPr>
              <a:t>…”</a:t>
            </a:r>
            <a:r>
              <a:rPr lang="en-US" sz="2000" smtClean="0">
                <a:cs typeface="Times New Roman" pitchFamily="18" charset="0"/>
              </a:rPr>
              <a:t>   </a:t>
            </a:r>
            <a:r>
              <a:rPr lang="en-US" sz="1600" i="1" smtClean="0">
                <a:cs typeface="Times New Roman" pitchFamily="18" charset="0"/>
              </a:rPr>
              <a:t>Lancet</a:t>
            </a:r>
            <a:r>
              <a:rPr lang="en-US" sz="1600" smtClean="0">
                <a:cs typeface="Times New Roman" pitchFamily="18" charset="0"/>
              </a:rPr>
              <a:t>. 1985 Jul 6; 2(8445): 11-4 </a:t>
            </a:r>
          </a:p>
          <a:p>
            <a:pPr>
              <a:lnSpc>
                <a:spcPct val="80000"/>
              </a:lnSpc>
            </a:pPr>
            <a:endParaRPr lang="en-US" sz="1800" smtClean="0"/>
          </a:p>
        </p:txBody>
      </p:sp>
    </p:spTree>
    <p:extLst>
      <p:ext uri="{BB962C8B-B14F-4D97-AF65-F5344CB8AC3E}">
        <p14:creationId xmlns:p14="http://schemas.microsoft.com/office/powerpoint/2010/main" val="393244340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Rot="1" noChangeArrowheads="1"/>
          </p:cNvSpPr>
          <p:nvPr>
            <p:ph type="title"/>
          </p:nvPr>
        </p:nvSpPr>
        <p:spPr/>
        <p:txBody>
          <a:bodyPr lIns="91440" tIns="45720" rIns="91440" bIns="45720"/>
          <a:lstStyle/>
          <a:p>
            <a:r>
              <a:rPr lang="en-US" smtClean="0"/>
              <a:t>NSAIDs</a:t>
            </a:r>
          </a:p>
        </p:txBody>
      </p:sp>
      <p:sp>
        <p:nvSpPr>
          <p:cNvPr id="119810" name="Rectangle 3"/>
          <p:cNvSpPr>
            <a:spLocks noGrp="1" noChangeArrowheads="1"/>
          </p:cNvSpPr>
          <p:nvPr>
            <p:ph idx="1"/>
          </p:nvPr>
        </p:nvSpPr>
        <p:spPr/>
        <p:txBody>
          <a:bodyPr lIns="91440" tIns="45720" rIns="91440" bIns="45720"/>
          <a:lstStyle/>
          <a:p>
            <a:pPr>
              <a:lnSpc>
                <a:spcPct val="90000"/>
              </a:lnSpc>
              <a:buFontTx/>
              <a:buNone/>
            </a:pPr>
            <a:endParaRPr lang="en-US" sz="2400" smtClean="0"/>
          </a:p>
          <a:p>
            <a:pPr>
              <a:lnSpc>
                <a:spcPct val="90000"/>
              </a:lnSpc>
              <a:buFontTx/>
              <a:buNone/>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endParaRPr lang="en-US" sz="2400" smtClean="0"/>
          </a:p>
          <a:p>
            <a:pPr>
              <a:lnSpc>
                <a:spcPct val="90000"/>
              </a:lnSpc>
            </a:pPr>
            <a:r>
              <a:rPr lang="en-US" sz="2400" smtClean="0"/>
              <a:t>A DMOAD in the wrong direction </a:t>
            </a:r>
          </a:p>
          <a:p>
            <a:pPr>
              <a:lnSpc>
                <a:spcPct val="90000"/>
              </a:lnSpc>
              <a:buFontTx/>
              <a:buNone/>
            </a:pPr>
            <a:r>
              <a:rPr lang="en-US" sz="1800" i="1" smtClean="0"/>
              <a:t>The American Journal of Medicine (2009) 122, 836-842</a:t>
            </a:r>
            <a:endParaRPr lang="en-US" sz="1800" smtClean="0"/>
          </a:p>
          <a:p>
            <a:pPr>
              <a:lnSpc>
                <a:spcPct val="90000"/>
              </a:lnSpc>
            </a:pPr>
            <a:endParaRPr lang="en-US" sz="1800" smtClean="0"/>
          </a:p>
        </p:txBody>
      </p:sp>
      <p:pic>
        <p:nvPicPr>
          <p:cNvPr id="119811" name="Picture 4"/>
          <p:cNvPicPr>
            <a:picLocks noChangeAspect="1" noChangeArrowheads="1"/>
          </p:cNvPicPr>
          <p:nvPr/>
        </p:nvPicPr>
        <p:blipFill>
          <a:blip r:embed="rId2" cstate="print"/>
          <a:srcRect/>
          <a:stretch>
            <a:fillRect/>
          </a:stretch>
        </p:blipFill>
        <p:spPr bwMode="auto">
          <a:xfrm>
            <a:off x="2438400" y="1295400"/>
            <a:ext cx="5562600" cy="4432300"/>
          </a:xfrm>
          <a:prstGeom prst="rect">
            <a:avLst/>
          </a:prstGeom>
          <a:noFill/>
          <a:ln w="12700">
            <a:noFill/>
            <a:miter lim="800000"/>
            <a:headEnd type="none" w="sm" len="sm"/>
            <a:tailEnd type="none" w="sm" len="sm"/>
          </a:ln>
        </p:spPr>
      </p:pic>
      <p:sp>
        <p:nvSpPr>
          <p:cNvPr id="119812" name="Oval 4"/>
          <p:cNvSpPr>
            <a:spLocks noChangeArrowheads="1"/>
          </p:cNvSpPr>
          <p:nvPr/>
        </p:nvSpPr>
        <p:spPr bwMode="auto">
          <a:xfrm>
            <a:off x="4800600" y="4724400"/>
            <a:ext cx="685800" cy="457200"/>
          </a:xfrm>
          <a:prstGeom prst="ellipse">
            <a:avLst/>
          </a:prstGeom>
          <a:noFill/>
          <a:ln w="25400" algn="ctr">
            <a:solidFill>
              <a:srgbClr val="FF0000"/>
            </a:solidFill>
            <a:round/>
            <a:headEnd/>
            <a:tailEnd/>
          </a:ln>
        </p:spPr>
        <p:txBody>
          <a:bodyPr wrap="none"/>
          <a:lstStyle/>
          <a:p>
            <a:pPr eaLnBrk="0" hangingPunct="0"/>
            <a:endParaRPr lang="en-US" sz="1800">
              <a:latin typeface="Garamond" pitchFamily="18" charset="0"/>
              <a:cs typeface="Arial" charset="0"/>
            </a:endParaRPr>
          </a:p>
        </p:txBody>
      </p:sp>
    </p:spTree>
    <p:extLst>
      <p:ext uri="{BB962C8B-B14F-4D97-AF65-F5344CB8AC3E}">
        <p14:creationId xmlns:p14="http://schemas.microsoft.com/office/powerpoint/2010/main" val="223453940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0" name="Rectangle 2"/>
          <p:cNvSpPr>
            <a:spLocks noGrp="1" noRot="1" noChangeArrowheads="1"/>
          </p:cNvSpPr>
          <p:nvPr>
            <p:ph type="title"/>
          </p:nvPr>
        </p:nvSpPr>
        <p:spPr/>
        <p:txBody>
          <a:bodyPr lIns="91440" tIns="45720" rIns="91440" bIns="45720"/>
          <a:lstStyle/>
          <a:p>
            <a:r>
              <a:rPr lang="en-US" sz="3200" b="1" smtClean="0"/>
              <a:t>Vicious Cycle of NSAID Use:</a:t>
            </a:r>
            <a:r>
              <a:rPr lang="en-US" sz="3200" smtClean="0"/>
              <a:t> Chondrolysis and Intestinal Injury</a:t>
            </a:r>
          </a:p>
        </p:txBody>
      </p:sp>
      <p:graphicFrame>
        <p:nvGraphicFramePr>
          <p:cNvPr id="162819" name="Object 3"/>
          <p:cNvGraphicFramePr>
            <a:graphicFrameLocks noGrp="1" noChangeAspect="1"/>
          </p:cNvGraphicFramePr>
          <p:nvPr>
            <p:ph idx="1"/>
          </p:nvPr>
        </p:nvGraphicFramePr>
        <p:xfrm>
          <a:off x="2051050" y="1966913"/>
          <a:ext cx="5040313" cy="3792537"/>
        </p:xfrm>
        <a:graphic>
          <a:graphicData uri="http://schemas.openxmlformats.org/presentationml/2006/ole">
            <mc:AlternateContent xmlns:mc="http://schemas.openxmlformats.org/markup-compatibility/2006">
              <mc:Choice xmlns:v="urn:schemas-microsoft-com:vml" Requires="v">
                <p:oleObj spid="_x0000_s10314" r:id="rId3" imgW="5039868" imgH="3793236" progId="">
                  <p:embed/>
                </p:oleObj>
              </mc:Choice>
              <mc:Fallback>
                <p:oleObj r:id="rId3" imgW="5039868" imgH="3793236"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050" y="1966913"/>
                        <a:ext cx="5040313" cy="3792537"/>
                      </a:xfrm>
                      <a:prstGeom prst="rect">
                        <a:avLst/>
                      </a:prstGeom>
                      <a:solidFill>
                        <a:schemeClr val="tx2"/>
                      </a:solidFill>
                      <a:ln w="25400">
                        <a:solidFill>
                          <a:schemeClr val="tx1"/>
                        </a:solidFill>
                        <a:miter lim="800000"/>
                        <a:headEnd/>
                        <a:tailEnd/>
                      </a:ln>
                    </p:spPr>
                  </p:pic>
                </p:oleObj>
              </mc:Fallback>
            </mc:AlternateContent>
          </a:graphicData>
        </a:graphic>
      </p:graphicFrame>
      <p:sp>
        <p:nvSpPr>
          <p:cNvPr id="162821" name="Text Box 4"/>
          <p:cNvSpPr txBox="1">
            <a:spLocks noChangeArrowheads="1"/>
          </p:cNvSpPr>
          <p:nvPr/>
        </p:nvSpPr>
        <p:spPr bwMode="auto">
          <a:xfrm>
            <a:off x="2895600" y="6172200"/>
            <a:ext cx="5638800" cy="396875"/>
          </a:xfrm>
          <a:prstGeom prst="rect">
            <a:avLst/>
          </a:prstGeom>
          <a:noFill/>
          <a:ln w="9525">
            <a:noFill/>
            <a:miter lim="800000"/>
            <a:headEnd/>
            <a:tailEnd/>
          </a:ln>
        </p:spPr>
        <p:txBody>
          <a:bodyPr>
            <a:spAutoFit/>
          </a:bodyPr>
          <a:lstStyle/>
          <a:p>
            <a:pPr eaLnBrk="0" hangingPunct="0">
              <a:spcBef>
                <a:spcPct val="50000"/>
              </a:spcBef>
            </a:pPr>
            <a:r>
              <a:rPr lang="en-US" sz="2000" i="1">
                <a:latin typeface="Times" pitchFamily="18" charset="0"/>
                <a:cs typeface="Arial" charset="0"/>
              </a:rPr>
              <a:t>Rheum Dis Clin North Am</a:t>
            </a:r>
            <a:r>
              <a:rPr lang="en-US" sz="2000">
                <a:latin typeface="Times" pitchFamily="18" charset="0"/>
                <a:cs typeface="Arial" charset="0"/>
              </a:rPr>
              <a:t>. 1991 May;17(2):309-21</a:t>
            </a:r>
          </a:p>
        </p:txBody>
      </p:sp>
      <p:sp>
        <p:nvSpPr>
          <p:cNvPr id="162822" name="Rectangle 5"/>
          <p:cNvSpPr>
            <a:spLocks noChangeArrowheads="1"/>
          </p:cNvSpPr>
          <p:nvPr/>
        </p:nvSpPr>
        <p:spPr bwMode="auto">
          <a:xfrm>
            <a:off x="4479925" y="3108325"/>
            <a:ext cx="184150" cy="641350"/>
          </a:xfrm>
          <a:prstGeom prst="rect">
            <a:avLst/>
          </a:prstGeom>
          <a:noFill/>
          <a:ln w="9525">
            <a:noFill/>
            <a:miter lim="800000"/>
            <a:headEnd/>
            <a:tailEnd/>
          </a:ln>
        </p:spPr>
        <p:txBody>
          <a:bodyPr wrap="none" anchor="ctr">
            <a:spAutoFit/>
          </a:bodyPr>
          <a:lstStyle/>
          <a:p>
            <a:pPr eaLnBrk="0" hangingPunct="0"/>
            <a:r>
              <a:rPr lang="en-US" sz="1800">
                <a:latin typeface="Garamond" pitchFamily="18" charset="0"/>
                <a:cs typeface="Arial" charset="0"/>
              </a:rPr>
              <a:t/>
            </a:r>
            <a:br>
              <a:rPr lang="en-US" sz="1800">
                <a:latin typeface="Garamond" pitchFamily="18" charset="0"/>
                <a:cs typeface="Arial" charset="0"/>
              </a:rPr>
            </a:br>
            <a:endParaRPr lang="en-US" sz="1800">
              <a:latin typeface="Garamond" pitchFamily="18" charset="0"/>
              <a:cs typeface="Arial" charset="0"/>
            </a:endParaRPr>
          </a:p>
        </p:txBody>
      </p:sp>
    </p:spTree>
    <p:extLst>
      <p:ext uri="{BB962C8B-B14F-4D97-AF65-F5344CB8AC3E}">
        <p14:creationId xmlns:p14="http://schemas.microsoft.com/office/powerpoint/2010/main" val="261602939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NSAIDs</a:t>
            </a:r>
            <a:endParaRPr lang="en-US" dirty="0"/>
          </a:p>
        </p:txBody>
      </p:sp>
      <p:sp>
        <p:nvSpPr>
          <p:cNvPr id="3" name="Content Placeholder 2"/>
          <p:cNvSpPr>
            <a:spLocks noGrp="1"/>
          </p:cNvSpPr>
          <p:nvPr>
            <p:ph idx="1"/>
          </p:nvPr>
        </p:nvSpPr>
        <p:spPr/>
        <p:txBody>
          <a:bodyPr/>
          <a:lstStyle/>
          <a:p>
            <a:r>
              <a:rPr lang="en-US" dirty="0" smtClean="0"/>
              <a:t>cause </a:t>
            </a:r>
            <a:r>
              <a:rPr lang="en-US" dirty="0"/>
              <a:t>a disruption of </a:t>
            </a:r>
            <a:r>
              <a:rPr lang="en-US" dirty="0" err="1"/>
              <a:t>glycosammoglycan</a:t>
            </a:r>
            <a:r>
              <a:rPr lang="en-US" dirty="0"/>
              <a:t> synthesis, accelerating </a:t>
            </a:r>
            <a:r>
              <a:rPr lang="en-US" dirty="0" smtClean="0"/>
              <a:t>the articular </a:t>
            </a:r>
            <a:r>
              <a:rPr lang="en-US" dirty="0"/>
              <a:t>damage in arthritic conditions</a:t>
            </a:r>
          </a:p>
          <a:p>
            <a:r>
              <a:rPr lang="en-US" dirty="0" err="1"/>
              <a:t>ketoprofen</a:t>
            </a:r>
            <a:r>
              <a:rPr lang="en-US" dirty="0"/>
              <a:t> caused a decrease in total </a:t>
            </a:r>
            <a:r>
              <a:rPr lang="en-US" dirty="0" smtClean="0"/>
              <a:t>tissue glycosaminoglycan content</a:t>
            </a:r>
            <a:endParaRPr lang="en-US" dirty="0"/>
          </a:p>
          <a:p>
            <a:r>
              <a:rPr lang="en-US" dirty="0" err="1" smtClean="0"/>
              <a:t>Boswellia</a:t>
            </a:r>
            <a:endParaRPr lang="en-US" dirty="0"/>
          </a:p>
          <a:p>
            <a:pPr lvl="1"/>
            <a:r>
              <a:rPr lang="en-US" dirty="0"/>
              <a:t>Significantly reduced the degradation of </a:t>
            </a:r>
            <a:r>
              <a:rPr lang="en-US" dirty="0" err="1" smtClean="0"/>
              <a:t>glycosaminoglycans</a:t>
            </a:r>
            <a:r>
              <a:rPr lang="en-US" dirty="0" smtClean="0"/>
              <a:t> compared </a:t>
            </a:r>
            <a:r>
              <a:rPr lang="en-US" dirty="0"/>
              <a:t>to controls</a:t>
            </a:r>
          </a:p>
        </p:txBody>
      </p:sp>
    </p:spTree>
    <p:extLst>
      <p:ext uri="{BB962C8B-B14F-4D97-AF65-F5344CB8AC3E}">
        <p14:creationId xmlns:p14="http://schemas.microsoft.com/office/powerpoint/2010/main" val="2990808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Muscle Relaxers</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t>A 2003 systematic review found high-quality evidence that non-benzodiazepine skeletal muscle relaxants are more effective than placebo for short-term relief of acute low back pain (RR 0.80, 95% CI 0.71 to 0.89) [</a:t>
            </a:r>
            <a:r>
              <a:rPr lang="en-US" b="1" u="sng" dirty="0">
                <a:hlinkClick r:id="rId2"/>
              </a:rPr>
              <a:t>29</a:t>
            </a:r>
            <a:r>
              <a:rPr lang="en-US" b="1" dirty="0"/>
              <a:t>]. The comparative trials they reviewed showed little difference among the various drugs.</a:t>
            </a:r>
          </a:p>
          <a:p>
            <a:r>
              <a:rPr lang="en-US" dirty="0"/>
              <a:t>A more recent review found more evidence for </a:t>
            </a:r>
            <a:r>
              <a:rPr lang="en-US" u="sng" dirty="0">
                <a:hlinkClick r:id="rId3"/>
              </a:rPr>
              <a:t>cyclobenzaprine</a:t>
            </a:r>
            <a:r>
              <a:rPr lang="en-US" dirty="0"/>
              <a:t>, </a:t>
            </a:r>
            <a:r>
              <a:rPr lang="en-US" u="sng" dirty="0" err="1">
                <a:hlinkClick r:id="rId4"/>
              </a:rPr>
              <a:t>methocarbamol</a:t>
            </a:r>
            <a:r>
              <a:rPr lang="en-US" dirty="0"/>
              <a:t>, and </a:t>
            </a:r>
            <a:r>
              <a:rPr lang="en-US" u="sng" dirty="0" err="1">
                <a:hlinkClick r:id="rId5"/>
              </a:rPr>
              <a:t>carisoprodol</a:t>
            </a:r>
            <a:r>
              <a:rPr lang="en-US" dirty="0"/>
              <a:t> than for other drugs [</a:t>
            </a:r>
            <a:r>
              <a:rPr lang="en-US" u="sng" dirty="0">
                <a:hlinkClick r:id="rId6"/>
              </a:rPr>
              <a:t>30</a:t>
            </a:r>
            <a:r>
              <a:rPr lang="en-US" dirty="0"/>
              <a:t>]. </a:t>
            </a:r>
            <a:endParaRPr lang="en-US" dirty="0" smtClean="0"/>
          </a:p>
          <a:p>
            <a:r>
              <a:rPr lang="en-US" u="sng" dirty="0" err="1">
                <a:hlinkClick r:id="rId7"/>
              </a:rPr>
              <a:t>Tizanidine</a:t>
            </a:r>
            <a:r>
              <a:rPr lang="en-US" dirty="0"/>
              <a:t> interacts with CYP1A2 inhibitors, resulting in hypotension and increased sedation; it is contraindicated in patients receiving </a:t>
            </a:r>
            <a:r>
              <a:rPr lang="en-US" u="sng" dirty="0">
                <a:hlinkClick r:id="rId8"/>
              </a:rPr>
              <a:t>fluvoxamine</a:t>
            </a:r>
            <a:r>
              <a:rPr lang="en-US" dirty="0"/>
              <a:t> or </a:t>
            </a:r>
            <a:r>
              <a:rPr lang="en-US" u="sng" dirty="0">
                <a:hlinkClick r:id="rId9"/>
              </a:rPr>
              <a:t>ciprofloxacin</a:t>
            </a:r>
            <a:r>
              <a:rPr lang="en-US" dirty="0"/>
              <a:t> and should be avoided with other inhibitors of CYP1A2 (</a:t>
            </a:r>
            <a:r>
              <a:rPr lang="en-US" dirty="0" err="1"/>
              <a:t>eg</a:t>
            </a:r>
            <a:r>
              <a:rPr lang="en-US" dirty="0"/>
              <a:t>, other </a:t>
            </a:r>
            <a:r>
              <a:rPr lang="en-US" dirty="0" err="1"/>
              <a:t>fluoroquinolones</a:t>
            </a:r>
            <a:r>
              <a:rPr lang="en-US" dirty="0"/>
              <a:t>, </a:t>
            </a:r>
            <a:r>
              <a:rPr lang="en-US" u="sng" dirty="0" err="1">
                <a:hlinkClick r:id="rId10"/>
              </a:rPr>
              <a:t>amiodarone</a:t>
            </a:r>
            <a:r>
              <a:rPr lang="en-US" dirty="0"/>
              <a:t>, </a:t>
            </a:r>
            <a:r>
              <a:rPr lang="en-US" u="sng" dirty="0" err="1">
                <a:hlinkClick r:id="rId11"/>
              </a:rPr>
              <a:t>mexiletine</a:t>
            </a:r>
            <a:r>
              <a:rPr lang="en-US" dirty="0"/>
              <a:t>, </a:t>
            </a:r>
            <a:r>
              <a:rPr lang="en-US" u="sng" dirty="0" err="1">
                <a:hlinkClick r:id="rId12"/>
              </a:rPr>
              <a:t>propafenone</a:t>
            </a:r>
            <a:r>
              <a:rPr lang="en-US" dirty="0"/>
              <a:t>, </a:t>
            </a:r>
            <a:r>
              <a:rPr lang="en-US" u="sng" dirty="0">
                <a:hlinkClick r:id="rId13"/>
              </a:rPr>
              <a:t>verapamil</a:t>
            </a:r>
            <a:r>
              <a:rPr lang="en-US" dirty="0"/>
              <a:t>, </a:t>
            </a:r>
            <a:r>
              <a:rPr lang="en-US" u="sng" dirty="0">
                <a:hlinkClick r:id="rId14"/>
              </a:rPr>
              <a:t>cimetidine</a:t>
            </a:r>
            <a:r>
              <a:rPr lang="en-US" dirty="0"/>
              <a:t>, </a:t>
            </a:r>
            <a:r>
              <a:rPr lang="en-US" u="sng" dirty="0">
                <a:hlinkClick r:id="rId15"/>
              </a:rPr>
              <a:t>famotidine</a:t>
            </a:r>
            <a:r>
              <a:rPr lang="en-US" dirty="0"/>
              <a:t>, oral contraceptives, </a:t>
            </a:r>
            <a:r>
              <a:rPr lang="en-US" u="sng" dirty="0">
                <a:hlinkClick r:id="rId16"/>
              </a:rPr>
              <a:t>acyclovir</a:t>
            </a:r>
            <a:r>
              <a:rPr lang="en-US" dirty="0"/>
              <a:t>, and </a:t>
            </a:r>
            <a:r>
              <a:rPr lang="en-US" u="sng" dirty="0" err="1">
                <a:hlinkClick r:id="rId17"/>
              </a:rPr>
              <a:t>ticlopidine</a:t>
            </a:r>
            <a:r>
              <a:rPr lang="en-US" dirty="0"/>
              <a:t>) [</a:t>
            </a:r>
            <a:r>
              <a:rPr lang="en-US" u="sng" dirty="0">
                <a:hlinkClick r:id="rId18"/>
              </a:rPr>
              <a:t>31</a:t>
            </a:r>
            <a:r>
              <a:rPr lang="en-US" dirty="0"/>
              <a:t>].</a:t>
            </a:r>
          </a:p>
        </p:txBody>
      </p:sp>
    </p:spTree>
    <p:extLst>
      <p:ext uri="{BB962C8B-B14F-4D97-AF65-F5344CB8AC3E}">
        <p14:creationId xmlns:p14="http://schemas.microsoft.com/office/powerpoint/2010/main" val="327451971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Muscle Relaxers</a:t>
            </a:r>
            <a:endParaRPr lang="en-US" dirty="0"/>
          </a:p>
        </p:txBody>
      </p:sp>
      <p:sp>
        <p:nvSpPr>
          <p:cNvPr id="3" name="Content Placeholder 2"/>
          <p:cNvSpPr>
            <a:spLocks noGrp="1"/>
          </p:cNvSpPr>
          <p:nvPr>
            <p:ph idx="1"/>
          </p:nvPr>
        </p:nvSpPr>
        <p:spPr/>
        <p:txBody>
          <a:bodyPr>
            <a:normAutofit fontScale="85000" lnSpcReduction="20000"/>
          </a:bodyPr>
          <a:lstStyle/>
          <a:p>
            <a:r>
              <a:rPr lang="en-US" b="1" dirty="0"/>
              <a:t>The combination of a muscle relaxant and an NSAID provided the most effective symptom relief at one week in an observational study of over 200 patients seen for their first episode of back pain [</a:t>
            </a:r>
            <a:r>
              <a:rPr lang="en-US" b="1" u="sng" dirty="0">
                <a:hlinkClick r:id="rId2"/>
              </a:rPr>
              <a:t>32</a:t>
            </a:r>
            <a:r>
              <a:rPr lang="en-US" b="1" dirty="0" smtClean="0"/>
              <a:t>].</a:t>
            </a:r>
          </a:p>
          <a:p>
            <a:r>
              <a:rPr lang="en-US" dirty="0"/>
              <a:t>There is fair evidence that baclofen and </a:t>
            </a:r>
            <a:r>
              <a:rPr lang="en-US" dirty="0" err="1"/>
              <a:t>tizanidine</a:t>
            </a:r>
            <a:r>
              <a:rPr lang="en-US" dirty="0"/>
              <a:t> are roughly equivalent for efficacy in patients with </a:t>
            </a:r>
            <a:r>
              <a:rPr lang="en-US" dirty="0" smtClean="0"/>
              <a:t>spasticity</a:t>
            </a:r>
          </a:p>
          <a:p>
            <a:r>
              <a:rPr lang="en-US" dirty="0"/>
              <a:t>There is fair evidence that although the overall rate of adverse effects between </a:t>
            </a:r>
            <a:r>
              <a:rPr lang="en-US" dirty="0" err="1"/>
              <a:t>tizanidine</a:t>
            </a:r>
            <a:r>
              <a:rPr lang="en-US" dirty="0"/>
              <a:t> and baclofen is similar, </a:t>
            </a:r>
            <a:r>
              <a:rPr lang="en-US" dirty="0" err="1"/>
              <a:t>tizanidine</a:t>
            </a:r>
            <a:r>
              <a:rPr lang="en-US" dirty="0"/>
              <a:t> is associated with more dry mouth and baclofen with more weakness.</a:t>
            </a:r>
            <a:endParaRPr lang="en-US" b="1" dirty="0"/>
          </a:p>
          <a:p>
            <a:endParaRPr lang="en-US" dirty="0"/>
          </a:p>
        </p:txBody>
      </p:sp>
    </p:spTree>
    <p:extLst>
      <p:ext uri="{BB962C8B-B14F-4D97-AF65-F5344CB8AC3E}">
        <p14:creationId xmlns:p14="http://schemas.microsoft.com/office/powerpoint/2010/main" val="303681240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Opiates</a:t>
            </a:r>
            <a:endParaRPr lang="en-US" dirty="0"/>
          </a:p>
        </p:txBody>
      </p:sp>
      <p:sp>
        <p:nvSpPr>
          <p:cNvPr id="3" name="Content Placeholder 2"/>
          <p:cNvSpPr>
            <a:spLocks noGrp="1"/>
          </p:cNvSpPr>
          <p:nvPr>
            <p:ph idx="1"/>
          </p:nvPr>
        </p:nvSpPr>
        <p:spPr/>
        <p:txBody>
          <a:bodyPr>
            <a:normAutofit fontScale="85000" lnSpcReduction="20000"/>
          </a:bodyPr>
          <a:lstStyle/>
          <a:p>
            <a:r>
              <a:rPr lang="en-US" dirty="0"/>
              <a:t>One meta-analysis found that opioid medications, compared with placebo or </a:t>
            </a:r>
            <a:r>
              <a:rPr lang="en-US" dirty="0" err="1"/>
              <a:t>nonopioid</a:t>
            </a:r>
            <a:r>
              <a:rPr lang="en-US" dirty="0"/>
              <a:t> analgesics, did not significantly reduce pain in patients with chronic low back pain </a:t>
            </a:r>
            <a:endParaRPr lang="en-US" dirty="0" smtClean="0"/>
          </a:p>
          <a:p>
            <a:r>
              <a:rPr lang="en-US" dirty="0"/>
              <a:t>One included trial (n = 213) found opioids superior to placebo for improvement in pain intensity (standardized mean difference [SMD] 0.40, 95% CI 0.77-0.07). However, patients in this study were treated with opioids prior to allocation to continued opioids or placebo during a run-in-period, so poorer outcomes in the placebo group could have been due in part to opioid cessation and withdrawal [</a:t>
            </a:r>
            <a:r>
              <a:rPr lang="en-US" u="sng" dirty="0">
                <a:hlinkClick r:id="rId3"/>
              </a:rPr>
              <a:t>35</a:t>
            </a:r>
            <a:r>
              <a:rPr lang="en-US" dirty="0"/>
              <a:t>]. </a:t>
            </a:r>
          </a:p>
        </p:txBody>
      </p:sp>
    </p:spTree>
    <p:extLst>
      <p:ext uri="{BB962C8B-B14F-4D97-AF65-F5344CB8AC3E}">
        <p14:creationId xmlns:p14="http://schemas.microsoft.com/office/powerpoint/2010/main" val="143923449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Opiates</a:t>
            </a:r>
            <a:endParaRPr lang="en-US" dirty="0"/>
          </a:p>
        </p:txBody>
      </p:sp>
      <p:sp>
        <p:nvSpPr>
          <p:cNvPr id="3" name="Content Placeholder 2"/>
          <p:cNvSpPr>
            <a:spLocks noGrp="1"/>
          </p:cNvSpPr>
          <p:nvPr>
            <p:ph idx="1"/>
          </p:nvPr>
        </p:nvSpPr>
        <p:spPr>
          <a:xfrm>
            <a:off x="457200" y="1600200"/>
            <a:ext cx="8229600" cy="5029200"/>
          </a:xfrm>
        </p:spPr>
        <p:txBody>
          <a:bodyPr>
            <a:normAutofit fontScale="92500" lnSpcReduction="10000"/>
          </a:bodyPr>
          <a:lstStyle/>
          <a:p>
            <a:r>
              <a:rPr lang="en-US" dirty="0"/>
              <a:t>Up to 50% of opioid-naïve patients placed on potent opioids report no change or worsening of </a:t>
            </a:r>
            <a:r>
              <a:rPr lang="en-US" dirty="0" smtClean="0"/>
              <a:t>their </a:t>
            </a:r>
            <a:r>
              <a:rPr lang="en-US" dirty="0"/>
              <a:t>chronic </a:t>
            </a:r>
            <a:r>
              <a:rPr lang="en-US" dirty="0" smtClean="0"/>
              <a:t>pain124</a:t>
            </a:r>
          </a:p>
          <a:p>
            <a:r>
              <a:rPr lang="en-US" dirty="0" smtClean="0"/>
              <a:t>In </a:t>
            </a:r>
            <a:r>
              <a:rPr lang="en-US" dirty="0"/>
              <a:t>fact, opiates do produce effective analgesia when used acutely in patients with chronic pain (</a:t>
            </a:r>
            <a:r>
              <a:rPr lang="en-US" dirty="0" err="1">
                <a:hlinkClick r:id="rId3"/>
              </a:rPr>
              <a:t>Kalso</a:t>
            </a:r>
            <a:r>
              <a:rPr lang="en-US" dirty="0">
                <a:hlinkClick r:id="rId3"/>
              </a:rPr>
              <a:t> et al, 2004</a:t>
            </a:r>
            <a:r>
              <a:rPr lang="en-US" dirty="0"/>
              <a:t>) and analgesic effectiveness can be sustained for up to eight weeks. However, there are no studies that confirm their effectiveness beyond two months and the mean pain reduction in the short term is also modest (</a:t>
            </a:r>
            <a:r>
              <a:rPr lang="en-US" dirty="0" err="1">
                <a:hlinkClick r:id="rId3"/>
              </a:rPr>
              <a:t>Kalso</a:t>
            </a:r>
            <a:r>
              <a:rPr lang="en-US" dirty="0">
                <a:hlinkClick r:id="rId3"/>
              </a:rPr>
              <a:t> et al, 2004</a:t>
            </a:r>
            <a:r>
              <a:rPr lang="en-US" dirty="0"/>
              <a:t>).</a:t>
            </a:r>
            <a:endParaRPr lang="en-US" dirty="0"/>
          </a:p>
        </p:txBody>
      </p:sp>
    </p:spTree>
    <p:extLst>
      <p:ext uri="{BB962C8B-B14F-4D97-AF65-F5344CB8AC3E}">
        <p14:creationId xmlns:p14="http://schemas.microsoft.com/office/powerpoint/2010/main" val="236675639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PAIN AND FUNCTION</a:t>
            </a:r>
          </a:p>
        </p:txBody>
      </p:sp>
      <p:sp>
        <p:nvSpPr>
          <p:cNvPr id="3" name="Content Placeholder 2"/>
          <p:cNvSpPr>
            <a:spLocks noGrp="1"/>
          </p:cNvSpPr>
          <p:nvPr>
            <p:ph idx="1"/>
          </p:nvPr>
        </p:nvSpPr>
        <p:spPr/>
        <p:txBody>
          <a:bodyPr/>
          <a:lstStyle/>
          <a:p>
            <a:r>
              <a:rPr lang="en-US" dirty="0"/>
              <a:t>PAIN AND FUNCTION OFTEN IMPROVE FOR PATIENTS </a:t>
            </a:r>
            <a:r>
              <a:rPr lang="en-US" dirty="0" smtClean="0"/>
              <a:t>WHO </a:t>
            </a:r>
            <a:r>
              <a:rPr lang="en-US" dirty="0"/>
              <a:t>SUCCESSFULLY TAPER OFF OPIOIDS</a:t>
            </a:r>
          </a:p>
          <a:p>
            <a:pPr lvl="1"/>
            <a:r>
              <a:rPr lang="en-US" sz="1200" dirty="0" err="1"/>
              <a:t>Brodner</a:t>
            </a:r>
            <a:r>
              <a:rPr lang="en-US" sz="1200" dirty="0"/>
              <a:t> &amp; </a:t>
            </a:r>
            <a:r>
              <a:rPr lang="en-US" sz="1200" dirty="0" err="1"/>
              <a:t>Taub</a:t>
            </a:r>
            <a:r>
              <a:rPr lang="en-US" sz="1200" dirty="0"/>
              <a:t> </a:t>
            </a:r>
            <a:r>
              <a:rPr lang="en-US" sz="1200" dirty="0" smtClean="0"/>
              <a:t>Mt </a:t>
            </a:r>
            <a:r>
              <a:rPr lang="en-US" sz="1200" dirty="0"/>
              <a:t>Sinai J Med 1978;45:233-237</a:t>
            </a:r>
          </a:p>
          <a:p>
            <a:pPr lvl="1"/>
            <a:r>
              <a:rPr lang="en-US" sz="1200" dirty="0"/>
              <a:t>Taylor et </a:t>
            </a:r>
            <a:r>
              <a:rPr lang="en-US" sz="1200" dirty="0" smtClean="0"/>
              <a:t>al. Pain 1980;8:319-329</a:t>
            </a:r>
          </a:p>
          <a:p>
            <a:pPr lvl="1"/>
            <a:r>
              <a:rPr lang="en-US" sz="1200" dirty="0" smtClean="0"/>
              <a:t>Finlayson </a:t>
            </a:r>
            <a:r>
              <a:rPr lang="en-US" sz="1200" dirty="0"/>
              <a:t>et </a:t>
            </a:r>
            <a:r>
              <a:rPr lang="en-US" sz="1200" dirty="0" smtClean="0"/>
              <a:t>al. Pain </a:t>
            </a:r>
            <a:r>
              <a:rPr lang="en-US" sz="1200" dirty="0"/>
              <a:t>1986;26:167-174 &amp; 175-18</a:t>
            </a:r>
          </a:p>
          <a:p>
            <a:pPr lvl="1"/>
            <a:r>
              <a:rPr lang="en-US" sz="1200" dirty="0"/>
              <a:t>Ralphs et </a:t>
            </a:r>
            <a:r>
              <a:rPr lang="en-US" sz="1200" dirty="0" smtClean="0"/>
              <a:t>al. Pain </a:t>
            </a:r>
            <a:r>
              <a:rPr lang="en-US" sz="1200" dirty="0"/>
              <a:t>1994;56:279-288</a:t>
            </a:r>
          </a:p>
          <a:p>
            <a:pPr lvl="1"/>
            <a:r>
              <a:rPr lang="en-US" sz="1200" dirty="0"/>
              <a:t>Jensen et </a:t>
            </a:r>
            <a:r>
              <a:rPr lang="en-US" sz="1200" dirty="0" smtClean="0"/>
              <a:t>al. J </a:t>
            </a:r>
            <a:r>
              <a:rPr lang="en-US" sz="1200" dirty="0"/>
              <a:t>Consult </a:t>
            </a:r>
            <a:r>
              <a:rPr lang="en-US" sz="1200" dirty="0" err="1"/>
              <a:t>Clin</a:t>
            </a:r>
            <a:r>
              <a:rPr lang="en-US" sz="1200" dirty="0"/>
              <a:t> </a:t>
            </a:r>
            <a:r>
              <a:rPr lang="en-US" sz="1200" dirty="0" err="1"/>
              <a:t>Psychol</a:t>
            </a:r>
            <a:r>
              <a:rPr lang="en-US" sz="1200" dirty="0"/>
              <a:t> 2001;69:655-662</a:t>
            </a:r>
          </a:p>
          <a:p>
            <a:pPr lvl="1"/>
            <a:r>
              <a:rPr lang="en-US" sz="1200" dirty="0"/>
              <a:t>Baron &amp; </a:t>
            </a:r>
            <a:r>
              <a:rPr lang="en-US" sz="1200" dirty="0" smtClean="0"/>
              <a:t>McDonald. J </a:t>
            </a:r>
            <a:r>
              <a:rPr lang="en-US" sz="1200" dirty="0"/>
              <a:t>Opioid </a:t>
            </a:r>
            <a:r>
              <a:rPr lang="en-US" sz="1200" dirty="0" err="1"/>
              <a:t>Manag</a:t>
            </a:r>
            <a:r>
              <a:rPr lang="en-US" sz="1200" dirty="0"/>
              <a:t> 2006;2:277-282</a:t>
            </a:r>
          </a:p>
          <a:p>
            <a:pPr lvl="1"/>
            <a:r>
              <a:rPr lang="en-US" sz="1200" dirty="0" err="1"/>
              <a:t>Hooten</a:t>
            </a:r>
            <a:r>
              <a:rPr lang="en-US" sz="1200" dirty="0"/>
              <a:t> et </a:t>
            </a:r>
            <a:r>
              <a:rPr lang="en-US" sz="1200" dirty="0" smtClean="0"/>
              <a:t>al. Pain </a:t>
            </a:r>
            <a:r>
              <a:rPr lang="en-US" sz="1200" dirty="0"/>
              <a:t>Med 2007;8:8-16</a:t>
            </a:r>
          </a:p>
          <a:p>
            <a:pPr lvl="1"/>
            <a:r>
              <a:rPr lang="en-US" sz="1200" dirty="0"/>
              <a:t>Townsend et </a:t>
            </a:r>
            <a:r>
              <a:rPr lang="en-US" sz="1200" dirty="0" smtClean="0"/>
              <a:t>al. Pain </a:t>
            </a:r>
            <a:r>
              <a:rPr lang="en-US" sz="1200" dirty="0"/>
              <a:t>2008;140:177-189</a:t>
            </a:r>
          </a:p>
          <a:p>
            <a:pPr lvl="1"/>
            <a:r>
              <a:rPr lang="en-US" sz="1200" dirty="0" err="1"/>
              <a:t>Kidner</a:t>
            </a:r>
            <a:r>
              <a:rPr lang="en-US" sz="1200" dirty="0"/>
              <a:t> et </a:t>
            </a:r>
            <a:r>
              <a:rPr lang="en-US" sz="1200" dirty="0" smtClean="0"/>
              <a:t>al. J </a:t>
            </a:r>
            <a:r>
              <a:rPr lang="en-US" sz="1200" dirty="0"/>
              <a:t>Bone Joint </a:t>
            </a:r>
            <a:r>
              <a:rPr lang="en-US" sz="1200" dirty="0" err="1"/>
              <a:t>Surg</a:t>
            </a:r>
            <a:r>
              <a:rPr lang="en-US" sz="1200" dirty="0"/>
              <a:t> Am 2009;91:919-927</a:t>
            </a:r>
          </a:p>
        </p:txBody>
      </p:sp>
    </p:spTree>
    <p:extLst>
      <p:ext uri="{BB962C8B-B14F-4D97-AF65-F5344CB8AC3E}">
        <p14:creationId xmlns:p14="http://schemas.microsoft.com/office/powerpoint/2010/main" val="1661528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Pain</a:t>
            </a:r>
            <a:endParaRPr lang="en-US" dirty="0"/>
          </a:p>
        </p:txBody>
      </p:sp>
      <p:sp>
        <p:nvSpPr>
          <p:cNvPr id="3" name="Content Placeholder 2"/>
          <p:cNvSpPr>
            <a:spLocks noGrp="1"/>
          </p:cNvSpPr>
          <p:nvPr>
            <p:ph idx="1"/>
          </p:nvPr>
        </p:nvSpPr>
        <p:spPr/>
        <p:txBody>
          <a:bodyPr>
            <a:normAutofit fontScale="92500" lnSpcReduction="10000"/>
          </a:bodyPr>
          <a:lstStyle/>
          <a:p>
            <a:r>
              <a:rPr lang="en-US" dirty="0"/>
              <a:t>Inspection</a:t>
            </a:r>
          </a:p>
          <a:p>
            <a:pPr lvl="1"/>
            <a:r>
              <a:rPr lang="en-US" dirty="0"/>
              <a:t>Posture </a:t>
            </a:r>
            <a:r>
              <a:rPr lang="en-US" dirty="0" smtClean="0"/>
              <a:t>Analysis</a:t>
            </a:r>
          </a:p>
          <a:p>
            <a:pPr lvl="1"/>
            <a:r>
              <a:rPr lang="en-US" dirty="0" smtClean="0"/>
              <a:t>Gait </a:t>
            </a:r>
            <a:r>
              <a:rPr lang="en-US" dirty="0"/>
              <a:t>Analysis</a:t>
            </a:r>
          </a:p>
          <a:p>
            <a:r>
              <a:rPr lang="en-US" dirty="0"/>
              <a:t>ROM</a:t>
            </a:r>
          </a:p>
          <a:p>
            <a:r>
              <a:rPr lang="en-US" dirty="0"/>
              <a:t>Neurologic Exam - Sensation, Reflexes</a:t>
            </a:r>
          </a:p>
          <a:p>
            <a:r>
              <a:rPr lang="en-US" dirty="0"/>
              <a:t>Muscle Strength</a:t>
            </a:r>
          </a:p>
          <a:p>
            <a:r>
              <a:rPr lang="en-US" dirty="0"/>
              <a:t>Special Tests</a:t>
            </a:r>
          </a:p>
          <a:p>
            <a:r>
              <a:rPr lang="en-US" dirty="0"/>
              <a:t>Palpation</a:t>
            </a:r>
          </a:p>
        </p:txBody>
      </p:sp>
    </p:spTree>
    <p:extLst>
      <p:ext uri="{BB962C8B-B14F-4D97-AF65-F5344CB8AC3E}">
        <p14:creationId xmlns:p14="http://schemas.microsoft.com/office/powerpoint/2010/main" val="250859903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Tramadol</a:t>
            </a:r>
            <a:endParaRPr lang="en-US" dirty="0"/>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r>
              <a:rPr lang="en-US" b="1" i="1" u="sng" dirty="0">
                <a:hlinkClick r:id="rId2"/>
              </a:rPr>
              <a:t>Tramadol</a:t>
            </a:r>
            <a:r>
              <a:rPr lang="en-US" b="1" i="1" dirty="0"/>
              <a:t> is a non-opioid drug that acts at the opioid receptor. Several controlled trials in chronic back pain show that tramadol/</a:t>
            </a:r>
            <a:r>
              <a:rPr lang="en-US" b="1" i="1" u="sng" dirty="0">
                <a:hlinkClick r:id="rId3"/>
              </a:rPr>
              <a:t>acetaminophen</a:t>
            </a:r>
            <a:r>
              <a:rPr lang="en-US" b="1" i="1" dirty="0"/>
              <a:t> tablets are more effective than placebo and have comparable efficacy to </a:t>
            </a:r>
            <a:r>
              <a:rPr lang="en-US" b="1" i="1" u="sng" dirty="0">
                <a:hlinkClick r:id="rId4"/>
              </a:rPr>
              <a:t>codeine</a:t>
            </a:r>
            <a:r>
              <a:rPr lang="en-US" b="1" i="1" dirty="0"/>
              <a:t>/acetaminophen [</a:t>
            </a:r>
            <a:r>
              <a:rPr lang="en-US" b="1" i="1" u="sng" dirty="0">
                <a:hlinkClick r:id="rId5"/>
              </a:rPr>
              <a:t>38-40</a:t>
            </a:r>
            <a:r>
              <a:rPr lang="en-US" b="1" i="1" dirty="0" smtClean="0"/>
              <a:t>].</a:t>
            </a:r>
            <a:endParaRPr lang="en-US" b="1" dirty="0" smtClean="0"/>
          </a:p>
          <a:p>
            <a:r>
              <a:rPr lang="en-US" dirty="0"/>
              <a:t>One trial comparing opioids to another analgesic (naproxen) found opioids were statistically significant for relieving pain but not improving function. When re-calculated, the results were not statistically significant for either pain relief (SMD -0.58; 95% CI -1.42 to 0.26) or improving function (SMD -0.06; 95% CI -0.88 to 0.76). 34</a:t>
            </a:r>
            <a:endParaRPr lang="en-US" b="1" dirty="0" smtClean="0"/>
          </a:p>
          <a:p>
            <a:r>
              <a:rPr lang="en-US" b="1" dirty="0" smtClean="0"/>
              <a:t>The </a:t>
            </a:r>
            <a:r>
              <a:rPr lang="en-US" b="1" dirty="0"/>
              <a:t>most common treatment related adverse events with tramadol/APAP were nausea (12.0%), dizziness (10.8%), </a:t>
            </a:r>
            <a:r>
              <a:rPr lang="en-US" b="1" dirty="0" smtClean="0"/>
              <a:t>constipation </a:t>
            </a:r>
            <a:r>
              <a:rPr lang="en-US" b="1" dirty="0"/>
              <a:t>(10.2</a:t>
            </a:r>
            <a:r>
              <a:rPr lang="en-US" b="1" dirty="0" smtClean="0"/>
              <a:t>%), and headaches 9%.</a:t>
            </a:r>
          </a:p>
          <a:p>
            <a:r>
              <a:rPr lang="en-US" dirty="0">
                <a:hlinkClick r:id="rId2"/>
              </a:rPr>
              <a:t>Tramadol</a:t>
            </a:r>
            <a:r>
              <a:rPr lang="en-US" dirty="0"/>
              <a:t> (Ultram™) is a novel analgesic that has some activity at mu receptors. It also inhibits the reuptake of serotonin and norepinephrine and may provide analgesia through this mechanism.</a:t>
            </a:r>
            <a:endParaRPr lang="en-US" b="1" dirty="0"/>
          </a:p>
          <a:p>
            <a:endParaRPr lang="en-US" dirty="0"/>
          </a:p>
        </p:txBody>
      </p:sp>
    </p:spTree>
    <p:extLst>
      <p:ext uri="{BB962C8B-B14F-4D97-AF65-F5344CB8AC3E}">
        <p14:creationId xmlns:p14="http://schemas.microsoft.com/office/powerpoint/2010/main" val="341447547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t>Narcotics are not effective for nerve pain. Long-term use leads to dependency and addiction but </a:t>
            </a:r>
            <a:r>
              <a:rPr lang="en-US" dirty="0" smtClean="0"/>
              <a:t>also to </a:t>
            </a:r>
            <a:r>
              <a:rPr lang="en-US" dirty="0"/>
              <a:t>sensitization because these drugs affect NMDA receptors.</a:t>
            </a:r>
            <a:endParaRPr lang="en-US" dirty="0" smtClean="0"/>
          </a:p>
          <a:p>
            <a:r>
              <a:rPr lang="en-US" dirty="0" smtClean="0"/>
              <a:t>Topical </a:t>
            </a:r>
            <a:r>
              <a:rPr lang="en-US" dirty="0"/>
              <a:t>ketamine applied anywhere other than the neck or head generally has no side effects.</a:t>
            </a:r>
          </a:p>
        </p:txBody>
      </p:sp>
    </p:spTree>
    <p:extLst>
      <p:ext uri="{BB962C8B-B14F-4D97-AF65-F5344CB8AC3E}">
        <p14:creationId xmlns:p14="http://schemas.microsoft.com/office/powerpoint/2010/main" val="23808062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Treatment-Compounding </a:t>
            </a:r>
            <a:r>
              <a:rPr lang="en-US" dirty="0" smtClean="0"/>
              <a:t>Pharmacy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Magnesium </a:t>
            </a:r>
            <a:r>
              <a:rPr lang="en-US" dirty="0"/>
              <a:t>Chloride 10% </a:t>
            </a:r>
            <a:r>
              <a:rPr lang="en-US" dirty="0" smtClean="0"/>
              <a:t>cream</a:t>
            </a:r>
          </a:p>
          <a:p>
            <a:pPr lvl="1"/>
            <a:r>
              <a:rPr lang="en-US" dirty="0" smtClean="0"/>
              <a:t>Twice/day</a:t>
            </a:r>
            <a:endParaRPr lang="en-US" dirty="0"/>
          </a:p>
          <a:p>
            <a:r>
              <a:rPr lang="en-US" dirty="0"/>
              <a:t>Neuropathic </a:t>
            </a:r>
            <a:r>
              <a:rPr lang="en-US" dirty="0" smtClean="0"/>
              <a:t>Protocol</a:t>
            </a:r>
          </a:p>
          <a:p>
            <a:pPr lvl="1"/>
            <a:r>
              <a:rPr lang="en-US" dirty="0" smtClean="0"/>
              <a:t>Ketamine</a:t>
            </a:r>
            <a:r>
              <a:rPr lang="en-US" dirty="0"/>
              <a:t>, gabapentin, clonidine, </a:t>
            </a:r>
            <a:r>
              <a:rPr lang="en-US" dirty="0" err="1"/>
              <a:t>amitryptiline</a:t>
            </a:r>
            <a:r>
              <a:rPr lang="en-US" dirty="0"/>
              <a:t>, baclofen</a:t>
            </a:r>
          </a:p>
          <a:p>
            <a:r>
              <a:rPr lang="en-US" dirty="0" err="1" smtClean="0"/>
              <a:t>Myofascial</a:t>
            </a:r>
            <a:r>
              <a:rPr lang="en-US" dirty="0" smtClean="0"/>
              <a:t> </a:t>
            </a:r>
            <a:r>
              <a:rPr lang="en-US" dirty="0"/>
              <a:t>Protocol</a:t>
            </a:r>
          </a:p>
          <a:p>
            <a:r>
              <a:rPr lang="en-US" dirty="0"/>
              <a:t>- Ketamine </a:t>
            </a:r>
            <a:r>
              <a:rPr lang="en-US" dirty="0" smtClean="0"/>
              <a:t>10%, </a:t>
            </a:r>
            <a:r>
              <a:rPr lang="en-US" dirty="0" err="1"/>
              <a:t>Nifedipine</a:t>
            </a:r>
            <a:r>
              <a:rPr lang="en-US" dirty="0"/>
              <a:t> 5%, </a:t>
            </a:r>
            <a:r>
              <a:rPr lang="en-US" dirty="0" err="1"/>
              <a:t>Amitriptylme</a:t>
            </a:r>
            <a:r>
              <a:rPr lang="en-US" dirty="0"/>
              <a:t> 4%, </a:t>
            </a:r>
            <a:r>
              <a:rPr lang="en-US" dirty="0" err="1" smtClean="0"/>
              <a:t>Tizanidine</a:t>
            </a:r>
            <a:r>
              <a:rPr lang="en-US" dirty="0" smtClean="0"/>
              <a:t> 0.4</a:t>
            </a:r>
            <a:r>
              <a:rPr lang="en-US" dirty="0"/>
              <a:t>%</a:t>
            </a:r>
          </a:p>
          <a:p>
            <a:r>
              <a:rPr lang="en-US" dirty="0" smtClean="0"/>
              <a:t>Glucosamine </a:t>
            </a:r>
            <a:r>
              <a:rPr lang="en-US" dirty="0"/>
              <a:t>10-12% (</a:t>
            </a:r>
            <a:r>
              <a:rPr lang="en-US" dirty="0" smtClean="0"/>
              <a:t>HCI)</a:t>
            </a:r>
          </a:p>
          <a:p>
            <a:r>
              <a:rPr lang="en-US" dirty="0" smtClean="0"/>
              <a:t>Vitamin </a:t>
            </a:r>
            <a:r>
              <a:rPr lang="en-US" dirty="0"/>
              <a:t>B</a:t>
            </a:r>
            <a:r>
              <a:rPr lang="en-US" dirty="0" smtClean="0"/>
              <a:t>-12 </a:t>
            </a:r>
            <a:r>
              <a:rPr lang="en-US" dirty="0"/>
              <a:t>(</a:t>
            </a:r>
            <a:r>
              <a:rPr lang="en-US" dirty="0" err="1"/>
              <a:t>methylcobalamin</a:t>
            </a:r>
            <a:r>
              <a:rPr lang="en-US" dirty="0"/>
              <a:t> for back </a:t>
            </a:r>
            <a:r>
              <a:rPr lang="en-US" dirty="0" smtClean="0"/>
              <a:t>pain)</a:t>
            </a:r>
          </a:p>
          <a:p>
            <a:pPr lvl="1"/>
            <a:r>
              <a:rPr lang="en-US" dirty="0" smtClean="0"/>
              <a:t>5 </a:t>
            </a:r>
            <a:r>
              <a:rPr lang="en-US" dirty="0"/>
              <a:t>mg/day for 30 days can decrease axial low back </a:t>
            </a:r>
            <a:r>
              <a:rPr lang="en-US" dirty="0" smtClean="0"/>
              <a:t>pain</a:t>
            </a:r>
            <a:endParaRPr lang="en-US" dirty="0"/>
          </a:p>
        </p:txBody>
      </p:sp>
    </p:spTree>
    <p:extLst>
      <p:ext uri="{BB962C8B-B14F-4D97-AF65-F5344CB8AC3E}">
        <p14:creationId xmlns:p14="http://schemas.microsoft.com/office/powerpoint/2010/main" val="103209347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Burning </a:t>
            </a:r>
            <a:r>
              <a:rPr lang="en-US" dirty="0" smtClean="0"/>
              <a:t>Pain</a:t>
            </a:r>
            <a:endParaRPr lang="en-US" dirty="0"/>
          </a:p>
        </p:txBody>
      </p:sp>
      <p:sp>
        <p:nvSpPr>
          <p:cNvPr id="3" name="Content Placeholder 2"/>
          <p:cNvSpPr>
            <a:spLocks noGrp="1"/>
          </p:cNvSpPr>
          <p:nvPr>
            <p:ph idx="1"/>
          </p:nvPr>
        </p:nvSpPr>
        <p:spPr/>
        <p:txBody>
          <a:bodyPr/>
          <a:lstStyle/>
          <a:p>
            <a:pPr marL="0" indent="0">
              <a:buNone/>
            </a:pPr>
            <a:r>
              <a:rPr lang="en-US" dirty="0" smtClean="0"/>
              <a:t>Gabapentin</a:t>
            </a:r>
          </a:p>
          <a:p>
            <a:pPr marL="0" indent="0">
              <a:buNone/>
            </a:pPr>
            <a:r>
              <a:rPr lang="en-US" dirty="0" smtClean="0"/>
              <a:t>Ketamine</a:t>
            </a:r>
            <a:endParaRPr lang="en-US" dirty="0"/>
          </a:p>
          <a:p>
            <a:pPr marL="0" indent="0">
              <a:buNone/>
            </a:pPr>
            <a:r>
              <a:rPr lang="en-US" dirty="0" smtClean="0"/>
              <a:t>Clonidine</a:t>
            </a:r>
            <a:endParaRPr lang="en-US" dirty="0"/>
          </a:p>
          <a:p>
            <a:pPr marL="0" indent="0">
              <a:buNone/>
            </a:pPr>
            <a:r>
              <a:rPr lang="en-US" dirty="0" smtClean="0"/>
              <a:t>Amitriptyline</a:t>
            </a:r>
            <a:endParaRPr lang="en-US" dirty="0"/>
          </a:p>
          <a:p>
            <a:r>
              <a:rPr lang="en-US" dirty="0" smtClean="0"/>
              <a:t>Apply </a:t>
            </a:r>
            <a:r>
              <a:rPr lang="en-US" dirty="0"/>
              <a:t>in gel 4x/day to burning painful area</a:t>
            </a:r>
          </a:p>
        </p:txBody>
      </p:sp>
    </p:spTree>
    <p:extLst>
      <p:ext uri="{BB962C8B-B14F-4D97-AF65-F5344CB8AC3E}">
        <p14:creationId xmlns:p14="http://schemas.microsoft.com/office/powerpoint/2010/main" val="358165507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CA" dirty="0" err="1"/>
              <a:t>Iontophoresis</a:t>
            </a:r>
            <a:endParaRPr lang="en-CA" dirty="0"/>
          </a:p>
          <a:p>
            <a:pPr lvl="1"/>
            <a:r>
              <a:rPr lang="en-CA" dirty="0"/>
              <a:t>Enhance absorption of ions by the use of an electrical current</a:t>
            </a:r>
          </a:p>
          <a:p>
            <a:pPr lvl="1"/>
            <a:r>
              <a:rPr lang="en-CA" dirty="0"/>
              <a:t>Anti-inflammatory’s, dexamethasone, </a:t>
            </a:r>
            <a:r>
              <a:rPr lang="en-CA" dirty="0" err="1"/>
              <a:t>lidocaine</a:t>
            </a:r>
            <a:endParaRPr lang="en-CA" dirty="0"/>
          </a:p>
          <a:p>
            <a:r>
              <a:rPr lang="en-CA" dirty="0" err="1"/>
              <a:t>Phonophoresis</a:t>
            </a:r>
            <a:endParaRPr lang="en-CA" dirty="0"/>
          </a:p>
          <a:p>
            <a:pPr lvl="1"/>
            <a:r>
              <a:rPr lang="en-CA" dirty="0"/>
              <a:t>Uses ultrasound to </a:t>
            </a:r>
            <a:r>
              <a:rPr lang="en-CA" b="1" dirty="0">
                <a:sym typeface="Symbol" pitchFamily="18" charset="2"/>
              </a:rPr>
              <a:t></a:t>
            </a:r>
            <a:r>
              <a:rPr lang="en-CA" dirty="0">
                <a:sym typeface="Symbol" pitchFamily="18" charset="2"/>
              </a:rPr>
              <a:t> transcutaneous drug absorption</a:t>
            </a:r>
          </a:p>
          <a:p>
            <a:pPr lvl="1"/>
            <a:r>
              <a:rPr lang="en-CA" dirty="0">
                <a:sym typeface="Symbol" pitchFamily="18" charset="2"/>
              </a:rPr>
              <a:t>NSAID’s, dexamethasone</a:t>
            </a:r>
          </a:p>
          <a:p>
            <a:endParaRPr lang="en-US" dirty="0"/>
          </a:p>
        </p:txBody>
      </p:sp>
    </p:spTree>
    <p:extLst>
      <p:ext uri="{BB962C8B-B14F-4D97-AF65-F5344CB8AC3E}">
        <p14:creationId xmlns:p14="http://schemas.microsoft.com/office/powerpoint/2010/main" val="138282028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CA"/>
              <a:t>Quirks</a:t>
            </a:r>
          </a:p>
        </p:txBody>
      </p:sp>
      <p:sp>
        <p:nvSpPr>
          <p:cNvPr id="48131" name="Rectangle 3"/>
          <p:cNvSpPr>
            <a:spLocks noGrp="1" noChangeArrowheads="1"/>
          </p:cNvSpPr>
          <p:nvPr>
            <p:ph type="body" idx="1"/>
          </p:nvPr>
        </p:nvSpPr>
        <p:spPr/>
        <p:txBody>
          <a:bodyPr/>
          <a:lstStyle/>
          <a:p>
            <a:r>
              <a:rPr lang="en-CA"/>
              <a:t>Ketamine has highest affinity for NMDA receptors of products given</a:t>
            </a:r>
          </a:p>
          <a:p>
            <a:r>
              <a:rPr lang="en-CA"/>
              <a:t>Amitriptyline has a synergistic effect with ketamine</a:t>
            </a:r>
          </a:p>
          <a:p>
            <a:r>
              <a:rPr lang="en-CA"/>
              <a:t>Fibromyalgia baclofen works well as an add on</a:t>
            </a:r>
          </a:p>
          <a:p>
            <a:r>
              <a:rPr lang="en-CA"/>
              <a:t>Complex regional pain amitriptyline and bretylium</a:t>
            </a:r>
          </a:p>
          <a:p>
            <a:r>
              <a:rPr lang="en-CA"/>
              <a:t>Diclofenac &gt; pruritis than ketoprofen</a:t>
            </a:r>
          </a:p>
        </p:txBody>
      </p:sp>
    </p:spTree>
    <p:extLst>
      <p:ext uri="{BB962C8B-B14F-4D97-AF65-F5344CB8AC3E}">
        <p14:creationId xmlns:p14="http://schemas.microsoft.com/office/powerpoint/2010/main" val="1284949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CA"/>
              <a:t>Arthritic Pain</a:t>
            </a:r>
          </a:p>
        </p:txBody>
      </p:sp>
      <p:sp>
        <p:nvSpPr>
          <p:cNvPr id="63491" name="Rectangle 3"/>
          <p:cNvSpPr>
            <a:spLocks noGrp="1" noChangeArrowheads="1"/>
          </p:cNvSpPr>
          <p:nvPr>
            <p:ph type="body" idx="1"/>
          </p:nvPr>
        </p:nvSpPr>
        <p:spPr/>
        <p:txBody>
          <a:bodyPr/>
          <a:lstStyle/>
          <a:p>
            <a:r>
              <a:rPr lang="en-CA"/>
              <a:t>Diclofenac 2 – 4 % used for years</a:t>
            </a:r>
          </a:p>
          <a:p>
            <a:r>
              <a:rPr lang="en-CA"/>
              <a:t>Pennsaid 1.5%</a:t>
            </a:r>
          </a:p>
          <a:p>
            <a:r>
              <a:rPr lang="en-CA"/>
              <a:t>Add</a:t>
            </a:r>
          </a:p>
          <a:p>
            <a:pPr lvl="1"/>
            <a:r>
              <a:rPr lang="en-CA"/>
              <a:t>Amitriptyline 2 – 5% </a:t>
            </a:r>
            <a:r>
              <a:rPr lang="en-CA">
                <a:sym typeface="Wingdings" pitchFamily="2" charset="2"/>
              </a:rPr>
              <a:t> bone pain</a:t>
            </a:r>
          </a:p>
          <a:p>
            <a:pPr lvl="1"/>
            <a:r>
              <a:rPr lang="en-CA">
                <a:sym typeface="Wingdings" pitchFamily="2" charset="2"/>
              </a:rPr>
              <a:t>Capsaicin 0.025 – 1%  Substance P blocker</a:t>
            </a:r>
          </a:p>
          <a:p>
            <a:pPr lvl="1"/>
            <a:r>
              <a:rPr lang="en-CA">
                <a:sym typeface="Wingdings" pitchFamily="2" charset="2"/>
              </a:rPr>
              <a:t>Gabapentin 6 – 10%  Neuropathic pain</a:t>
            </a:r>
          </a:p>
          <a:p>
            <a:pPr lvl="1"/>
            <a:r>
              <a:rPr lang="en-CA">
                <a:sym typeface="Wingdings" pitchFamily="2" charset="2"/>
              </a:rPr>
              <a:t>Lidocaine 2-10%  Na channel blocker</a:t>
            </a:r>
          </a:p>
          <a:p>
            <a:pPr lvl="1"/>
            <a:endParaRPr lang="en-CA"/>
          </a:p>
        </p:txBody>
      </p:sp>
    </p:spTree>
    <p:extLst>
      <p:ext uri="{BB962C8B-B14F-4D97-AF65-F5344CB8AC3E}">
        <p14:creationId xmlns:p14="http://schemas.microsoft.com/office/powerpoint/2010/main" val="1645148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CA"/>
              <a:t>Sciatica</a:t>
            </a:r>
          </a:p>
        </p:txBody>
      </p:sp>
      <p:sp>
        <p:nvSpPr>
          <p:cNvPr id="49155" name="Rectangle 3"/>
          <p:cNvSpPr>
            <a:spLocks noGrp="1" noChangeArrowheads="1"/>
          </p:cNvSpPr>
          <p:nvPr>
            <p:ph type="body" idx="1"/>
          </p:nvPr>
        </p:nvSpPr>
        <p:spPr/>
        <p:txBody>
          <a:bodyPr/>
          <a:lstStyle/>
          <a:p>
            <a:r>
              <a:rPr lang="en-CA"/>
              <a:t>Gabapentin 6%, Clonidine 0.1%, Diclofenac 2% &amp; Lidocaine 2%</a:t>
            </a:r>
          </a:p>
          <a:p>
            <a:r>
              <a:rPr lang="en-CA"/>
              <a:t>Above mixture + Pentoxyfylline 5%</a:t>
            </a:r>
          </a:p>
          <a:p>
            <a:pPr lvl="1"/>
            <a:r>
              <a:rPr lang="en-CA"/>
              <a:t>May prevent sciatica caused by a herniated disc</a:t>
            </a:r>
          </a:p>
          <a:p>
            <a:pPr lvl="1" algn="r">
              <a:buFont typeface="Wingdings" pitchFamily="2" charset="2"/>
              <a:buNone/>
            </a:pPr>
            <a:r>
              <a:rPr lang="en-CA" sz="1600"/>
              <a:t>Yabuki et al. Prevention of compartment syndrome in dorsal root ganglia caused </a:t>
            </a:r>
          </a:p>
          <a:p>
            <a:pPr lvl="1" algn="r">
              <a:buFont typeface="Wingdings" pitchFamily="2" charset="2"/>
              <a:buNone/>
            </a:pPr>
            <a:r>
              <a:rPr lang="en-CA" sz="1600"/>
              <a:t>by exposure to nucleus pulposus. Spine 2001;26:870-875</a:t>
            </a:r>
          </a:p>
          <a:p>
            <a:endParaRPr lang="en-CA" sz="3600"/>
          </a:p>
        </p:txBody>
      </p:sp>
    </p:spTree>
    <p:extLst>
      <p:ext uri="{BB962C8B-B14F-4D97-AF65-F5344CB8AC3E}">
        <p14:creationId xmlns:p14="http://schemas.microsoft.com/office/powerpoint/2010/main" val="2284041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CA"/>
              <a:t>Shingles</a:t>
            </a:r>
          </a:p>
        </p:txBody>
      </p:sp>
      <p:sp>
        <p:nvSpPr>
          <p:cNvPr id="50179" name="Rectangle 3"/>
          <p:cNvSpPr>
            <a:spLocks noGrp="1" noChangeArrowheads="1"/>
          </p:cNvSpPr>
          <p:nvPr>
            <p:ph type="body" idx="1"/>
          </p:nvPr>
        </p:nvSpPr>
        <p:spPr/>
        <p:txBody>
          <a:bodyPr/>
          <a:lstStyle/>
          <a:p>
            <a:r>
              <a:rPr lang="en-CA"/>
              <a:t>Ketamine 15%, amitriptyline 2-5%, loperamide 5-10%, lidocaine 2-10%</a:t>
            </a:r>
          </a:p>
          <a:p>
            <a:r>
              <a:rPr lang="en-CA"/>
              <a:t>Topical spray</a:t>
            </a:r>
          </a:p>
          <a:p>
            <a:pPr lvl="1"/>
            <a:r>
              <a:rPr lang="en-CA"/>
              <a:t>Ketamine 10%, bupivicaine 0.3-0.75%</a:t>
            </a:r>
          </a:p>
          <a:p>
            <a:pPr lvl="1"/>
            <a:r>
              <a:rPr lang="en-CA"/>
              <a:t>Ketamine 4%, morphine sulfate 4% </a:t>
            </a:r>
          </a:p>
          <a:p>
            <a:r>
              <a:rPr lang="en-CA">
                <a:sym typeface="Wingdings" pitchFamily="2" charset="2"/>
              </a:rPr>
              <a:t>2-Deoxy-D-Glucose 2%, Diphenhydramine 2%, Lidocaine 4%</a:t>
            </a:r>
            <a:endParaRPr lang="en-CA"/>
          </a:p>
          <a:p>
            <a:pPr>
              <a:buFont typeface="Wingdings" pitchFamily="2" charset="2"/>
              <a:buNone/>
            </a:pPr>
            <a:endParaRPr lang="en-CA"/>
          </a:p>
        </p:txBody>
      </p:sp>
    </p:spTree>
    <p:extLst>
      <p:ext uri="{BB962C8B-B14F-4D97-AF65-F5344CB8AC3E}">
        <p14:creationId xmlns:p14="http://schemas.microsoft.com/office/powerpoint/2010/main" val="2379069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CA" sz="3800"/>
              <a:t>Sensory Neuropathy</a:t>
            </a:r>
            <a:br>
              <a:rPr lang="en-CA" sz="3800"/>
            </a:br>
            <a:r>
              <a:rPr lang="en-CA" sz="3800"/>
              <a:t>“Tingling” Sensation</a:t>
            </a:r>
          </a:p>
        </p:txBody>
      </p:sp>
      <p:sp>
        <p:nvSpPr>
          <p:cNvPr id="62467" name="Rectangle 3"/>
          <p:cNvSpPr>
            <a:spLocks noGrp="1" noChangeArrowheads="1"/>
          </p:cNvSpPr>
          <p:nvPr>
            <p:ph type="body" idx="1"/>
          </p:nvPr>
        </p:nvSpPr>
        <p:spPr/>
        <p:txBody>
          <a:bodyPr/>
          <a:lstStyle/>
          <a:p>
            <a:r>
              <a:rPr lang="en-CA"/>
              <a:t>Gabapentin 6%, loperamide 10% &amp; lidocaine 2% </a:t>
            </a:r>
          </a:p>
          <a:p>
            <a:pPr lvl="1"/>
            <a:r>
              <a:rPr lang="en-CA"/>
              <a:t>Amitriptyline 2%</a:t>
            </a:r>
          </a:p>
          <a:p>
            <a:pPr lvl="1"/>
            <a:r>
              <a:rPr lang="en-CA"/>
              <a:t>Clonidine 0.1%</a:t>
            </a:r>
          </a:p>
          <a:p>
            <a:r>
              <a:rPr lang="en-CA"/>
              <a:t>Apply to affected areas for 2 – 4 weeks</a:t>
            </a:r>
          </a:p>
        </p:txBody>
      </p:sp>
    </p:spTree>
    <p:extLst>
      <p:ext uri="{BB962C8B-B14F-4D97-AF65-F5344CB8AC3E}">
        <p14:creationId xmlns:p14="http://schemas.microsoft.com/office/powerpoint/2010/main" val="780019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 Tests</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t>Sensitivity and specificity for three or more of six positive SIJ tests were 94% and 78%, respectively.1,2,3</a:t>
            </a:r>
          </a:p>
          <a:p>
            <a:r>
              <a:rPr lang="en-US" u="sng" dirty="0"/>
              <a:t>When all six provocation tests do not provoke familiar pain, the SIJ can be ruled out as a source of current LBP</a:t>
            </a:r>
            <a:r>
              <a:rPr lang="en-US" b="1" u="sng" dirty="0"/>
              <a:t>.</a:t>
            </a:r>
            <a:endParaRPr lang="en-US" b="1" dirty="0"/>
          </a:p>
          <a:p>
            <a:r>
              <a:rPr lang="en-US" u="sng" dirty="0">
                <a:hlinkClick r:id="rId3" tooltip="Distraction"/>
              </a:rPr>
              <a:t>Distraction</a:t>
            </a:r>
            <a:endParaRPr lang="en-US" b="1" dirty="0"/>
          </a:p>
          <a:p>
            <a:r>
              <a:rPr lang="en-US" u="sng" dirty="0">
                <a:hlinkClick r:id="rId4"/>
              </a:rPr>
              <a:t>Thigh </a:t>
            </a:r>
            <a:r>
              <a:rPr lang="en-US" u="sng" dirty="0" smtClean="0">
                <a:hlinkClick r:id="rId4"/>
              </a:rPr>
              <a:t>thrust</a:t>
            </a:r>
            <a:r>
              <a:rPr lang="en-US" u="sng" dirty="0" smtClean="0"/>
              <a:t> </a:t>
            </a:r>
            <a:r>
              <a:rPr lang="en-US" dirty="0"/>
              <a:t>Sn= 88 </a:t>
            </a:r>
            <a:r>
              <a:rPr lang="en-US" dirty="0" smtClean="0"/>
              <a:t> </a:t>
            </a:r>
            <a:r>
              <a:rPr lang="en-US" dirty="0" err="1" smtClean="0"/>
              <a:t>Sp</a:t>
            </a:r>
            <a:r>
              <a:rPr lang="en-US" dirty="0"/>
              <a:t>= 69 </a:t>
            </a:r>
            <a:r>
              <a:rPr lang="en-US" dirty="0" smtClean="0"/>
              <a:t> + </a:t>
            </a:r>
            <a:r>
              <a:rPr lang="en-US" dirty="0"/>
              <a:t>LR= 2.8 </a:t>
            </a:r>
            <a:endParaRPr lang="en-US" b="1" dirty="0"/>
          </a:p>
          <a:p>
            <a:r>
              <a:rPr lang="en-US" u="sng" dirty="0">
                <a:hlinkClick r:id="rId5"/>
              </a:rPr>
              <a:t>Left &amp; Right sided </a:t>
            </a:r>
            <a:r>
              <a:rPr lang="en-US" u="sng" dirty="0" err="1">
                <a:hlinkClick r:id="rId5"/>
              </a:rPr>
              <a:t>Gaenslen’s</a:t>
            </a:r>
            <a:r>
              <a:rPr lang="en-US" u="sng" dirty="0">
                <a:hlinkClick r:id="rId5"/>
              </a:rPr>
              <a:t> test</a:t>
            </a:r>
            <a:endParaRPr lang="en-US" b="1" dirty="0"/>
          </a:p>
          <a:p>
            <a:r>
              <a:rPr lang="en-US" u="sng" dirty="0">
                <a:hlinkClick r:id="rId6" tooltip="Pelvic compression"/>
              </a:rPr>
              <a:t>Compression</a:t>
            </a:r>
            <a:endParaRPr lang="en-US" b="1" dirty="0"/>
          </a:p>
          <a:p>
            <a:r>
              <a:rPr lang="en-US" u="sng" dirty="0">
                <a:hlinkClick r:id="rId7"/>
              </a:rPr>
              <a:t>Sacral thrust</a:t>
            </a:r>
            <a:endParaRPr lang="en-US" b="1" dirty="0"/>
          </a:p>
          <a:p>
            <a:r>
              <a:rPr lang="en-US" dirty="0"/>
              <a:t>The </a:t>
            </a:r>
            <a:r>
              <a:rPr lang="en-US" u="sng" dirty="0"/>
              <a:t>thigh thrust</a:t>
            </a:r>
            <a:r>
              <a:rPr lang="en-US" dirty="0"/>
              <a:t> test is the most sensitive test and the </a:t>
            </a:r>
            <a:r>
              <a:rPr lang="en-US" u="sng" dirty="0"/>
              <a:t>distraction test</a:t>
            </a:r>
            <a:r>
              <a:rPr lang="en-US" dirty="0"/>
              <a:t> is most specific.</a:t>
            </a:r>
            <a:r>
              <a:rPr lang="en-US" b="1" dirty="0"/>
              <a:t> These tests should be performed first, and if both provoke familiar pain, </a:t>
            </a:r>
            <a:r>
              <a:rPr lang="en-US" b="1" u="sng" dirty="0"/>
              <a:t>no further</a:t>
            </a:r>
            <a:r>
              <a:rPr lang="en-US" b="1" dirty="0"/>
              <a:t> testing is indicated.</a:t>
            </a:r>
          </a:p>
          <a:p>
            <a:endParaRPr lang="en-US" dirty="0"/>
          </a:p>
        </p:txBody>
      </p:sp>
    </p:spTree>
    <p:extLst>
      <p:ext uri="{BB962C8B-B14F-4D97-AF65-F5344CB8AC3E}">
        <p14:creationId xmlns:p14="http://schemas.microsoft.com/office/powerpoint/2010/main" val="186531297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CA"/>
              <a:t>Topical Magnesium</a:t>
            </a:r>
          </a:p>
        </p:txBody>
      </p:sp>
      <p:sp>
        <p:nvSpPr>
          <p:cNvPr id="53251" name="Rectangle 3"/>
          <p:cNvSpPr>
            <a:spLocks noGrp="1" noChangeArrowheads="1"/>
          </p:cNvSpPr>
          <p:nvPr>
            <p:ph type="body" idx="1"/>
          </p:nvPr>
        </p:nvSpPr>
        <p:spPr/>
        <p:txBody>
          <a:bodyPr/>
          <a:lstStyle/>
          <a:p>
            <a:r>
              <a:rPr lang="en-CA"/>
              <a:t>Magnesium Chloride 10% PLO</a:t>
            </a:r>
          </a:p>
          <a:p>
            <a:pPr lvl="1"/>
            <a:r>
              <a:rPr lang="en-CA"/>
              <a:t>Use twice daily</a:t>
            </a:r>
          </a:p>
          <a:p>
            <a:pPr lvl="1"/>
            <a:r>
              <a:rPr lang="en-CA"/>
              <a:t>Applied across whole “taught” band </a:t>
            </a:r>
          </a:p>
          <a:p>
            <a:pPr lvl="1"/>
            <a:r>
              <a:rPr lang="en-CA"/>
              <a:t>Can cause diarrhea </a:t>
            </a:r>
          </a:p>
          <a:p>
            <a:r>
              <a:rPr lang="en-CA"/>
              <a:t>Magnesium 10%/ Pyridoxine 5% PLO</a:t>
            </a:r>
          </a:p>
          <a:p>
            <a:pPr lvl="1"/>
            <a:r>
              <a:rPr lang="en-CA"/>
              <a:t>Pyridoxine </a:t>
            </a:r>
            <a:r>
              <a:rPr lang="en-CA">
                <a:sym typeface="Wingdings" pitchFamily="2" charset="2"/>
              </a:rPr>
              <a:t> </a:t>
            </a:r>
            <a:r>
              <a:rPr lang="en-CA" b="1">
                <a:sym typeface="Symbol" pitchFamily="18" charset="2"/>
              </a:rPr>
              <a:t> </a:t>
            </a:r>
            <a:r>
              <a:rPr lang="en-CA">
                <a:sym typeface="Symbol" pitchFamily="18" charset="2"/>
              </a:rPr>
              <a:t>pain thresholds and               				  </a:t>
            </a:r>
            <a:r>
              <a:rPr lang="en-CA" b="1">
                <a:sym typeface="Symbol" pitchFamily="18" charset="2"/>
              </a:rPr>
              <a:t></a:t>
            </a:r>
            <a:r>
              <a:rPr lang="en-CA">
                <a:sym typeface="Symbol" pitchFamily="18" charset="2"/>
              </a:rPr>
              <a:t> serotonin levels</a:t>
            </a:r>
            <a:endParaRPr lang="en-CA" b="1">
              <a:sym typeface="Symbol" pitchFamily="18" charset="2"/>
            </a:endParaRPr>
          </a:p>
        </p:txBody>
      </p:sp>
    </p:spTree>
    <p:extLst>
      <p:ext uri="{BB962C8B-B14F-4D97-AF65-F5344CB8AC3E}">
        <p14:creationId xmlns:p14="http://schemas.microsoft.com/office/powerpoint/2010/main" val="2688460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CA"/>
              <a:t>Diabetic Neuropathy</a:t>
            </a:r>
          </a:p>
        </p:txBody>
      </p:sp>
      <p:sp>
        <p:nvSpPr>
          <p:cNvPr id="54275" name="Rectangle 3"/>
          <p:cNvSpPr>
            <a:spLocks noGrp="1" noChangeArrowheads="1"/>
          </p:cNvSpPr>
          <p:nvPr>
            <p:ph type="body" idx="1"/>
          </p:nvPr>
        </p:nvSpPr>
        <p:spPr/>
        <p:txBody>
          <a:bodyPr/>
          <a:lstStyle/>
          <a:p>
            <a:r>
              <a:rPr lang="en-CA"/>
              <a:t>Ketamine 15%, Amitriptyline 2-5%, Clonidine 0.1-0.3%%, Nifedipine 2-10%, 					</a:t>
            </a:r>
            <a:r>
              <a:rPr lang="en-CA">
                <a:sym typeface="Symbol" pitchFamily="18" charset="2"/>
              </a:rPr>
              <a:t> Diclofenac 2-4%</a:t>
            </a:r>
          </a:p>
          <a:p>
            <a:r>
              <a:rPr lang="en-CA">
                <a:sym typeface="Symbol" pitchFamily="18" charset="2"/>
              </a:rPr>
              <a:t>Burning sensation </a:t>
            </a:r>
            <a:r>
              <a:rPr lang="en-CA">
                <a:sym typeface="Wingdings" pitchFamily="2" charset="2"/>
              </a:rPr>
              <a:t> 				Alpha Lipoic Acid PO 600-1800mg/day</a:t>
            </a:r>
          </a:p>
          <a:p>
            <a:pPr lvl="1">
              <a:buFont typeface="Wingdings" pitchFamily="2" charset="2"/>
              <a:buNone/>
            </a:pPr>
            <a:r>
              <a:rPr lang="en-CA">
                <a:sym typeface="Symbol" pitchFamily="18" charset="2"/>
              </a:rPr>
              <a:t>		Topically 0.5-3%</a:t>
            </a:r>
          </a:p>
        </p:txBody>
      </p:sp>
    </p:spTree>
    <p:extLst>
      <p:ext uri="{BB962C8B-B14F-4D97-AF65-F5344CB8AC3E}">
        <p14:creationId xmlns:p14="http://schemas.microsoft.com/office/powerpoint/2010/main" val="2906880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CA"/>
              <a:t>Fibromyalgia</a:t>
            </a:r>
          </a:p>
        </p:txBody>
      </p:sp>
      <p:sp>
        <p:nvSpPr>
          <p:cNvPr id="109571" name="Rectangle 3"/>
          <p:cNvSpPr>
            <a:spLocks noGrp="1" noChangeArrowheads="1"/>
          </p:cNvSpPr>
          <p:nvPr>
            <p:ph type="body" idx="1"/>
          </p:nvPr>
        </p:nvSpPr>
        <p:spPr>
          <a:xfrm>
            <a:off x="0" y="1676400"/>
            <a:ext cx="9144000" cy="4422775"/>
          </a:xfrm>
        </p:spPr>
        <p:txBody>
          <a:bodyPr/>
          <a:lstStyle/>
          <a:p>
            <a:r>
              <a:rPr lang="en-CA"/>
              <a:t>Ketoprofen 10%, cyclobenzaprine 3%, lidocaine 5%</a:t>
            </a:r>
          </a:p>
          <a:p>
            <a:r>
              <a:rPr lang="en-CA"/>
              <a:t>Amitriptyline 5%, baclofen 2%, diclofenac 2%, lidocaine 2%</a:t>
            </a:r>
          </a:p>
          <a:p>
            <a:r>
              <a:rPr lang="en-CA"/>
              <a:t>Ketoprofen 10% &amp; baclofen 5% </a:t>
            </a:r>
            <a:r>
              <a:rPr lang="en-CA" b="1">
                <a:sym typeface="Symbol" pitchFamily="18" charset="2"/>
              </a:rPr>
              <a:t></a:t>
            </a:r>
            <a:r>
              <a:rPr lang="en-CA">
                <a:sym typeface="Symbol" pitchFamily="18" charset="2"/>
              </a:rPr>
              <a:t> lidocaine 5%</a:t>
            </a:r>
            <a:endParaRPr lang="en-CA" b="1">
              <a:sym typeface="Symbol" pitchFamily="18" charset="2"/>
            </a:endParaRPr>
          </a:p>
        </p:txBody>
      </p:sp>
    </p:spTree>
    <p:extLst>
      <p:ext uri="{BB962C8B-B14F-4D97-AF65-F5344CB8AC3E}">
        <p14:creationId xmlns:p14="http://schemas.microsoft.com/office/powerpoint/2010/main" val="2075292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Topical vs Oral</a:t>
            </a:r>
            <a:endParaRPr lang="en-US" dirty="0"/>
          </a:p>
        </p:txBody>
      </p:sp>
      <p:sp>
        <p:nvSpPr>
          <p:cNvPr id="3" name="Content Placeholder 2"/>
          <p:cNvSpPr>
            <a:spLocks noGrp="1"/>
          </p:cNvSpPr>
          <p:nvPr>
            <p:ph idx="1"/>
          </p:nvPr>
        </p:nvSpPr>
        <p:spPr/>
        <p:txBody>
          <a:bodyPr/>
          <a:lstStyle/>
          <a:p>
            <a:r>
              <a:rPr lang="en-US" dirty="0"/>
              <a:t>The </a:t>
            </a:r>
            <a:r>
              <a:rPr lang="en-US" dirty="0" smtClean="0"/>
              <a:t>bioavailability of </a:t>
            </a:r>
            <a:r>
              <a:rPr lang="en-US" dirty="0" err="1"/>
              <a:t>diclofenac</a:t>
            </a:r>
            <a:r>
              <a:rPr lang="en-US" dirty="0"/>
              <a:t> transdermal is approximately 1% that </a:t>
            </a:r>
            <a:r>
              <a:rPr lang="en-US" dirty="0" smtClean="0"/>
              <a:t>of oral </a:t>
            </a:r>
            <a:r>
              <a:rPr lang="en-US" dirty="0" err="1"/>
              <a:t>diclofenac</a:t>
            </a:r>
            <a:r>
              <a:rPr lang="en-US" dirty="0"/>
              <a:t>, with an elimination half-life of 12 </a:t>
            </a:r>
            <a:r>
              <a:rPr lang="en-US" dirty="0" smtClean="0"/>
              <a:t>hours compared </a:t>
            </a:r>
            <a:r>
              <a:rPr lang="en-US" dirty="0"/>
              <a:t>with 1.2 to 2 hours with oral diclofenac.9</a:t>
            </a:r>
          </a:p>
        </p:txBody>
      </p:sp>
    </p:spTree>
    <p:extLst>
      <p:ext uri="{BB962C8B-B14F-4D97-AF65-F5344CB8AC3E}">
        <p14:creationId xmlns:p14="http://schemas.microsoft.com/office/powerpoint/2010/main" val="323708873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en-US" smtClean="0"/>
              <a:t>Topical Nitric Oxide Studies</a:t>
            </a:r>
          </a:p>
        </p:txBody>
      </p:sp>
      <p:sp>
        <p:nvSpPr>
          <p:cNvPr id="40963" name="Rectangle 3"/>
          <p:cNvSpPr>
            <a:spLocks noGrp="1" noChangeArrowheads="1"/>
          </p:cNvSpPr>
          <p:nvPr>
            <p:ph type="body" idx="1"/>
          </p:nvPr>
        </p:nvSpPr>
        <p:spPr>
          <a:xfrm>
            <a:off x="457200" y="1600200"/>
            <a:ext cx="6705600" cy="4495800"/>
          </a:xfrm>
        </p:spPr>
        <p:txBody>
          <a:bodyPr rtlCol="0">
            <a:normAutofit fontScale="92500" lnSpcReduction="10000"/>
          </a:bodyPr>
          <a:lstStyle/>
          <a:p>
            <a:pPr fontAlgn="auto">
              <a:lnSpc>
                <a:spcPct val="90000"/>
              </a:lnSpc>
              <a:spcAft>
                <a:spcPts val="0"/>
              </a:spcAft>
              <a:buFont typeface="Arial" pitchFamily="34" charset="0"/>
              <a:buChar char="•"/>
              <a:defRPr/>
            </a:pPr>
            <a:r>
              <a:rPr lang="en-US" sz="2800" smtClean="0"/>
              <a:t>Elbow</a:t>
            </a:r>
          </a:p>
          <a:p>
            <a:pPr lvl="1" fontAlgn="auto">
              <a:lnSpc>
                <a:spcPct val="90000"/>
              </a:lnSpc>
              <a:spcAft>
                <a:spcPts val="0"/>
              </a:spcAft>
              <a:buFont typeface="Arial" pitchFamily="34" charset="0"/>
              <a:buChar char="–"/>
              <a:defRPr/>
            </a:pPr>
            <a:r>
              <a:rPr lang="en-US" sz="2400" smtClean="0"/>
              <a:t>Paoloni et al. 2003</a:t>
            </a:r>
          </a:p>
          <a:p>
            <a:pPr lvl="2" fontAlgn="auto">
              <a:lnSpc>
                <a:spcPct val="90000"/>
              </a:lnSpc>
              <a:spcAft>
                <a:spcPts val="0"/>
              </a:spcAft>
              <a:buFont typeface="Arial" pitchFamily="34" charset="0"/>
              <a:buChar char="•"/>
              <a:defRPr/>
            </a:pPr>
            <a:r>
              <a:rPr lang="en-US" sz="2000" smtClean="0"/>
              <a:t>Followup in 2008</a:t>
            </a:r>
          </a:p>
          <a:p>
            <a:pPr lvl="1" fontAlgn="auto">
              <a:lnSpc>
                <a:spcPct val="90000"/>
              </a:lnSpc>
              <a:spcAft>
                <a:spcPts val="0"/>
              </a:spcAft>
              <a:buFont typeface="Arial" pitchFamily="34" charset="0"/>
              <a:buChar char="–"/>
              <a:defRPr/>
            </a:pPr>
            <a:r>
              <a:rPr lang="en-US" sz="2400" smtClean="0"/>
              <a:t>Paoloni et al. 2009</a:t>
            </a:r>
          </a:p>
          <a:p>
            <a:pPr fontAlgn="auto">
              <a:lnSpc>
                <a:spcPct val="90000"/>
              </a:lnSpc>
              <a:spcAft>
                <a:spcPts val="0"/>
              </a:spcAft>
              <a:buFont typeface="Arial" pitchFamily="34" charset="0"/>
              <a:buChar char="•"/>
              <a:defRPr/>
            </a:pPr>
            <a:endParaRPr lang="en-US" sz="2800" smtClean="0"/>
          </a:p>
          <a:p>
            <a:pPr fontAlgn="auto">
              <a:lnSpc>
                <a:spcPct val="90000"/>
              </a:lnSpc>
              <a:spcAft>
                <a:spcPts val="0"/>
              </a:spcAft>
              <a:buFont typeface="Arial" pitchFamily="34" charset="0"/>
              <a:buChar char="•"/>
              <a:defRPr/>
            </a:pPr>
            <a:r>
              <a:rPr lang="en-US" sz="2800" smtClean="0"/>
              <a:t>Supraspinatous</a:t>
            </a:r>
          </a:p>
          <a:p>
            <a:pPr lvl="1" fontAlgn="auto">
              <a:lnSpc>
                <a:spcPct val="90000"/>
              </a:lnSpc>
              <a:spcAft>
                <a:spcPts val="0"/>
              </a:spcAft>
              <a:buFont typeface="Arial" pitchFamily="34" charset="0"/>
              <a:buChar char="–"/>
              <a:defRPr/>
            </a:pPr>
            <a:r>
              <a:rPr lang="en-US" sz="2400" smtClean="0"/>
              <a:t>Paoloni et al. 2005</a:t>
            </a:r>
          </a:p>
          <a:p>
            <a:pPr fontAlgn="auto">
              <a:lnSpc>
                <a:spcPct val="90000"/>
              </a:lnSpc>
              <a:spcAft>
                <a:spcPts val="0"/>
              </a:spcAft>
              <a:buFont typeface="Arial" pitchFamily="34" charset="0"/>
              <a:buChar char="•"/>
              <a:defRPr/>
            </a:pPr>
            <a:endParaRPr lang="en-US" sz="2800" smtClean="0"/>
          </a:p>
          <a:p>
            <a:pPr fontAlgn="auto">
              <a:lnSpc>
                <a:spcPct val="90000"/>
              </a:lnSpc>
              <a:spcAft>
                <a:spcPts val="0"/>
              </a:spcAft>
              <a:buFont typeface="Arial" pitchFamily="34" charset="0"/>
              <a:buChar char="•"/>
              <a:defRPr/>
            </a:pPr>
            <a:r>
              <a:rPr lang="en-US" sz="2800" smtClean="0"/>
              <a:t>Achilles</a:t>
            </a:r>
          </a:p>
          <a:p>
            <a:pPr lvl="1" fontAlgn="auto">
              <a:lnSpc>
                <a:spcPct val="90000"/>
              </a:lnSpc>
              <a:spcAft>
                <a:spcPts val="0"/>
              </a:spcAft>
              <a:buFont typeface="Arial" pitchFamily="34" charset="0"/>
              <a:buChar char="–"/>
              <a:defRPr/>
            </a:pPr>
            <a:r>
              <a:rPr lang="en-US" sz="2400" smtClean="0"/>
              <a:t>Paoloni et al. 2004</a:t>
            </a:r>
          </a:p>
          <a:p>
            <a:pPr lvl="2" fontAlgn="auto">
              <a:lnSpc>
                <a:spcPct val="90000"/>
              </a:lnSpc>
              <a:spcAft>
                <a:spcPts val="0"/>
              </a:spcAft>
              <a:buFont typeface="Arial" pitchFamily="34" charset="0"/>
              <a:buChar char="•"/>
              <a:defRPr/>
            </a:pPr>
            <a:r>
              <a:rPr lang="en-US" sz="2000" smtClean="0"/>
              <a:t>Followup in 2007</a:t>
            </a:r>
          </a:p>
          <a:p>
            <a:pPr lvl="1" fontAlgn="auto">
              <a:lnSpc>
                <a:spcPct val="90000"/>
              </a:lnSpc>
              <a:spcAft>
                <a:spcPts val="0"/>
              </a:spcAft>
              <a:buFont typeface="Arial" pitchFamily="34" charset="0"/>
              <a:buChar char="–"/>
              <a:defRPr/>
            </a:pPr>
            <a:r>
              <a:rPr lang="en-US" sz="2400" smtClean="0"/>
              <a:t>Hunte and Lloyd 2004</a:t>
            </a:r>
          </a:p>
        </p:txBody>
      </p:sp>
      <p:pic>
        <p:nvPicPr>
          <p:cNvPr id="70659" name="Picture 4" descr="nitrodur"/>
          <p:cNvPicPr>
            <a:picLocks noChangeAspect="1" noChangeArrowheads="1"/>
          </p:cNvPicPr>
          <p:nvPr/>
        </p:nvPicPr>
        <p:blipFill>
          <a:blip r:embed="rId3"/>
          <a:srcRect/>
          <a:stretch>
            <a:fillRect/>
          </a:stretch>
        </p:blipFill>
        <p:spPr bwMode="auto">
          <a:xfrm>
            <a:off x="4876800" y="4648200"/>
            <a:ext cx="3302000" cy="1981200"/>
          </a:xfrm>
          <a:prstGeom prst="rect">
            <a:avLst/>
          </a:prstGeom>
          <a:noFill/>
          <a:ln w="9525">
            <a:noFill/>
            <a:miter lim="800000"/>
            <a:headEnd/>
            <a:tailEnd/>
          </a:ln>
        </p:spPr>
      </p:pic>
      <p:pic>
        <p:nvPicPr>
          <p:cNvPr id="70660" name="Picture 6" descr="elbownitrate"/>
          <p:cNvPicPr>
            <a:picLocks noChangeAspect="1" noChangeArrowheads="1"/>
          </p:cNvPicPr>
          <p:nvPr/>
        </p:nvPicPr>
        <p:blipFill>
          <a:blip r:embed="rId4"/>
          <a:srcRect/>
          <a:stretch>
            <a:fillRect/>
          </a:stretch>
        </p:blipFill>
        <p:spPr bwMode="auto">
          <a:xfrm>
            <a:off x="4038600" y="1828800"/>
            <a:ext cx="2032000" cy="1828800"/>
          </a:xfrm>
          <a:prstGeom prst="rect">
            <a:avLst/>
          </a:prstGeom>
          <a:noFill/>
          <a:ln w="9525">
            <a:noFill/>
            <a:miter lim="800000"/>
            <a:headEnd/>
            <a:tailEnd/>
          </a:ln>
        </p:spPr>
      </p:pic>
      <p:pic>
        <p:nvPicPr>
          <p:cNvPr id="70661" name="Picture 8" descr="afp20070915p843-f1"/>
          <p:cNvPicPr>
            <a:picLocks noChangeAspect="1" noChangeArrowheads="1"/>
          </p:cNvPicPr>
          <p:nvPr/>
        </p:nvPicPr>
        <p:blipFill>
          <a:blip r:embed="rId5"/>
          <a:srcRect/>
          <a:stretch>
            <a:fillRect/>
          </a:stretch>
        </p:blipFill>
        <p:spPr bwMode="auto">
          <a:xfrm>
            <a:off x="6413500" y="3124200"/>
            <a:ext cx="2540000" cy="1371600"/>
          </a:xfrm>
          <a:prstGeom prst="rect">
            <a:avLst/>
          </a:prstGeom>
          <a:noFill/>
          <a:ln w="9525">
            <a:noFill/>
            <a:miter lim="800000"/>
            <a:headEnd/>
            <a:tailEnd/>
          </a:ln>
        </p:spPr>
      </p:pic>
    </p:spTree>
    <p:extLst>
      <p:ext uri="{BB962C8B-B14F-4D97-AF65-F5344CB8AC3E}">
        <p14:creationId xmlns:p14="http://schemas.microsoft.com/office/powerpoint/2010/main" val="132370218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Abuse</a:t>
            </a:r>
            <a:endParaRPr lang="en-US" dirty="0"/>
          </a:p>
        </p:txBody>
      </p:sp>
      <p:sp>
        <p:nvSpPr>
          <p:cNvPr id="3" name="Content Placeholder 2"/>
          <p:cNvSpPr>
            <a:spLocks noGrp="1"/>
          </p:cNvSpPr>
          <p:nvPr>
            <p:ph idx="1"/>
          </p:nvPr>
        </p:nvSpPr>
        <p:spPr/>
        <p:txBody>
          <a:bodyPr/>
          <a:lstStyle/>
          <a:p>
            <a:r>
              <a:rPr lang="en-US" dirty="0"/>
              <a:t>Although rates of abuse of prescription opiates are rising in the United States, addiction and abuse are rare with short-term prescription for acute pain [</a:t>
            </a:r>
            <a:r>
              <a:rPr lang="en-US" u="sng" dirty="0">
                <a:hlinkClick r:id="rId2"/>
              </a:rPr>
              <a:t>42</a:t>
            </a:r>
            <a:r>
              <a:rPr lang="en-US" dirty="0"/>
              <a:t>], but more common for patients using opioids for treatment of chronic back pain, with reports of opioid abuse ranging from 30 to 45 percent in this population [</a:t>
            </a:r>
            <a:r>
              <a:rPr lang="en-US" u="sng" dirty="0">
                <a:hlinkClick r:id="rId3"/>
              </a:rPr>
              <a:t>37,43</a:t>
            </a:r>
            <a:r>
              <a:rPr lang="en-US" dirty="0"/>
              <a:t>].</a:t>
            </a:r>
          </a:p>
          <a:p>
            <a:endParaRPr lang="en-US" dirty="0"/>
          </a:p>
        </p:txBody>
      </p:sp>
    </p:spTree>
    <p:extLst>
      <p:ext uri="{BB962C8B-B14F-4D97-AF65-F5344CB8AC3E}">
        <p14:creationId xmlns:p14="http://schemas.microsoft.com/office/powerpoint/2010/main" val="300381882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smtClean="0"/>
              <a:t>Step 6: Exercise</a:t>
            </a:r>
          </a:p>
        </p:txBody>
      </p:sp>
      <p:sp>
        <p:nvSpPr>
          <p:cNvPr id="41987" name="Text Placeholder 2"/>
          <p:cNvSpPr>
            <a:spLocks noGrp="1"/>
          </p:cNvSpPr>
          <p:nvPr>
            <p:ph type="body" idx="1"/>
          </p:nvPr>
        </p:nvSpPr>
        <p:spPr/>
        <p:txBody>
          <a:bodyPr/>
          <a:lstStyle/>
          <a:p>
            <a:pPr eaLnBrk="1" hangingPunct="1"/>
            <a:r>
              <a:rPr lang="en-US" dirty="0" smtClean="0"/>
              <a:t>Utilizing the SHINE Protocol</a:t>
            </a:r>
          </a:p>
        </p:txBody>
      </p:sp>
    </p:spTree>
    <p:extLst>
      <p:ext uri="{BB962C8B-B14F-4D97-AF65-F5344CB8AC3E}">
        <p14:creationId xmlns:p14="http://schemas.microsoft.com/office/powerpoint/2010/main" val="89274915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Exercise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Aerobic </a:t>
            </a:r>
            <a:r>
              <a:rPr lang="en-US" dirty="0"/>
              <a:t>exercise increases the levels and functionality of serotonin, </a:t>
            </a:r>
            <a:endParaRPr lang="en-US" dirty="0" smtClean="0"/>
          </a:p>
          <a:p>
            <a:r>
              <a:rPr lang="en-US" dirty="0" smtClean="0"/>
              <a:t>while muscle-strengthening exercises </a:t>
            </a:r>
            <a:r>
              <a:rPr lang="en-US" dirty="0"/>
              <a:t>help normalize peaks in </a:t>
            </a:r>
            <a:r>
              <a:rPr lang="en-US" dirty="0" smtClean="0"/>
              <a:t>dopamine.</a:t>
            </a:r>
          </a:p>
          <a:p>
            <a:r>
              <a:rPr lang="en-US" dirty="0" smtClean="0"/>
              <a:t>People </a:t>
            </a:r>
            <a:r>
              <a:rPr lang="en-US" dirty="0"/>
              <a:t>in pain need both types of exercise. In </a:t>
            </a:r>
            <a:r>
              <a:rPr lang="en-US" dirty="0" smtClean="0"/>
              <a:t>addition, gentle </a:t>
            </a:r>
            <a:r>
              <a:rPr lang="en-US" dirty="0"/>
              <a:t>aerobic exercise with deep breathing can optimize GABA</a:t>
            </a:r>
            <a:r>
              <a:rPr lang="en-US" dirty="0" smtClean="0"/>
              <a:t>.</a:t>
            </a:r>
          </a:p>
          <a:p>
            <a:r>
              <a:rPr lang="en-US" dirty="0"/>
              <a:t>Aerobic exercise is </a:t>
            </a:r>
            <a:r>
              <a:rPr lang="en-US" dirty="0" err="1"/>
              <a:t>neuroprotective</a:t>
            </a:r>
            <a:r>
              <a:rPr lang="en-US" dirty="0"/>
              <a:t>. It stimulates nerve growth factors and decreases incidence </a:t>
            </a:r>
            <a:r>
              <a:rPr lang="en-US" dirty="0" smtClean="0"/>
              <a:t>of dementia</a:t>
            </a:r>
            <a:r>
              <a:rPr lang="en-US" dirty="0"/>
              <a:t>. All patients should be on 30 minutes of aerobic exercise 5–6 days per week.</a:t>
            </a:r>
          </a:p>
        </p:txBody>
      </p:sp>
    </p:spTree>
    <p:extLst>
      <p:ext uri="{BB962C8B-B14F-4D97-AF65-F5344CB8AC3E}">
        <p14:creationId xmlns:p14="http://schemas.microsoft.com/office/powerpoint/2010/main" val="162199036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Restrictions</a:t>
            </a:r>
            <a:endParaRPr lang="en-US" dirty="0"/>
          </a:p>
        </p:txBody>
      </p:sp>
      <p:sp>
        <p:nvSpPr>
          <p:cNvPr id="3" name="Content Placeholder 2"/>
          <p:cNvSpPr>
            <a:spLocks noGrp="1"/>
          </p:cNvSpPr>
          <p:nvPr>
            <p:ph idx="1"/>
          </p:nvPr>
        </p:nvSpPr>
        <p:spPr/>
        <p:txBody>
          <a:bodyPr>
            <a:normAutofit fontScale="85000" lnSpcReduction="10000"/>
          </a:bodyPr>
          <a:lstStyle/>
          <a:p>
            <a:r>
              <a:rPr lang="en-US" b="1" dirty="0"/>
              <a:t>O</a:t>
            </a:r>
            <a:r>
              <a:rPr lang="en-US" b="1" dirty="0" smtClean="0"/>
              <a:t>ne </a:t>
            </a:r>
            <a:r>
              <a:rPr lang="en-US" b="1" dirty="0"/>
              <a:t>prospective study of 1438 rehabilitation patients with occupational low back pain evaluated the effect of work restrictions based on pain. The study group was not advised restriction from work activities, whereas the control group was restricted from full activities when pain was reported. Twice as many patients returned to unrestricted work in the study group than in the control group</a:t>
            </a:r>
            <a:r>
              <a:rPr lang="en-US" b="1" dirty="0" smtClean="0"/>
              <a:t>.</a:t>
            </a:r>
            <a:endParaRPr lang="en-US" b="1" dirty="0"/>
          </a:p>
          <a:p>
            <a:pPr lvl="1"/>
            <a:r>
              <a:rPr lang="en-US" dirty="0" smtClean="0"/>
              <a:t>Hall </a:t>
            </a:r>
            <a:r>
              <a:rPr lang="en-US" dirty="0"/>
              <a:t>H, McIntosh G, </a:t>
            </a:r>
            <a:r>
              <a:rPr lang="en-US" dirty="0" err="1"/>
              <a:t>Melles</a:t>
            </a:r>
            <a:r>
              <a:rPr lang="en-US" dirty="0"/>
              <a:t> T, </a:t>
            </a:r>
            <a:r>
              <a:rPr lang="en-US" dirty="0" err="1"/>
              <a:t>Holowachuk</a:t>
            </a:r>
            <a:r>
              <a:rPr lang="en-US" dirty="0"/>
              <a:t> B, </a:t>
            </a:r>
            <a:r>
              <a:rPr lang="en-US" dirty="0" err="1"/>
              <a:t>Wai</a:t>
            </a:r>
            <a:r>
              <a:rPr lang="en-US" dirty="0"/>
              <a:t> E. Effect of discharge recommendations on outcome. Spine (</a:t>
            </a:r>
            <a:r>
              <a:rPr lang="en-US" dirty="0" err="1"/>
              <a:t>Phila</a:t>
            </a:r>
            <a:r>
              <a:rPr lang="en-US" dirty="0"/>
              <a:t> Pa 1976). 1994;19(18):2033.</a:t>
            </a:r>
          </a:p>
          <a:p>
            <a:endParaRPr lang="en-US" dirty="0"/>
          </a:p>
        </p:txBody>
      </p:sp>
    </p:spTree>
    <p:extLst>
      <p:ext uri="{BB962C8B-B14F-4D97-AF65-F5344CB8AC3E}">
        <p14:creationId xmlns:p14="http://schemas.microsoft.com/office/powerpoint/2010/main" val="225036655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 Rest</a:t>
            </a:r>
            <a:endParaRPr lang="en-US" dirty="0"/>
          </a:p>
        </p:txBody>
      </p:sp>
      <p:sp>
        <p:nvSpPr>
          <p:cNvPr id="3" name="Content Placeholder 2"/>
          <p:cNvSpPr>
            <a:spLocks noGrp="1"/>
          </p:cNvSpPr>
          <p:nvPr>
            <p:ph idx="1"/>
          </p:nvPr>
        </p:nvSpPr>
        <p:spPr/>
        <p:txBody>
          <a:bodyPr/>
          <a:lstStyle/>
          <a:p>
            <a:r>
              <a:rPr lang="en-US" b="1" dirty="0"/>
              <a:t>A systematic review concluded that patients advised to rest in bed may even have slightly more pain and less functional recovery than those advised to remain ambulatory [</a:t>
            </a:r>
            <a:r>
              <a:rPr lang="en-US" b="1" u="sng" dirty="0">
                <a:hlinkClick r:id="rId2"/>
              </a:rPr>
              <a:t>13</a:t>
            </a:r>
            <a:r>
              <a:rPr lang="en-US" b="1" dirty="0"/>
              <a:t>].</a:t>
            </a:r>
          </a:p>
          <a:p>
            <a:pPr lvl="1"/>
            <a:r>
              <a:rPr lang="en-US" dirty="0" err="1"/>
              <a:t>Dahm</a:t>
            </a:r>
            <a:r>
              <a:rPr lang="en-US" dirty="0"/>
              <a:t> KT, </a:t>
            </a:r>
            <a:r>
              <a:rPr lang="en-US" dirty="0" err="1"/>
              <a:t>Brurberg</a:t>
            </a:r>
            <a:r>
              <a:rPr lang="en-US" dirty="0"/>
              <a:t> KG, </a:t>
            </a:r>
            <a:r>
              <a:rPr lang="en-US" dirty="0" err="1"/>
              <a:t>Jamtvedt</a:t>
            </a:r>
            <a:r>
              <a:rPr lang="en-US" dirty="0"/>
              <a:t> G, Hagen KB. Advice to rest in bed versus advice to stay active for acute low-back pain and sciatica. Cochrane Database </a:t>
            </a:r>
            <a:r>
              <a:rPr lang="en-US" dirty="0" err="1"/>
              <a:t>Syst</a:t>
            </a:r>
            <a:r>
              <a:rPr lang="en-US" dirty="0"/>
              <a:t> Rev. 2010;</a:t>
            </a:r>
          </a:p>
          <a:p>
            <a:endParaRPr lang="en-US" dirty="0"/>
          </a:p>
        </p:txBody>
      </p:sp>
    </p:spTree>
    <p:extLst>
      <p:ext uri="{BB962C8B-B14F-4D97-AF65-F5344CB8AC3E}">
        <p14:creationId xmlns:p14="http://schemas.microsoft.com/office/powerpoint/2010/main" val="4097718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6386" name="Picture 2" descr="http://thepainsource.com/wp-content/uploads/2010/09/Distraction-provoc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2" y="1524000"/>
            <a:ext cx="3688173" cy="2748399"/>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thepainsource.com/wp-content/uploads/2010/09/Thigh-thru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8738" y="1524000"/>
            <a:ext cx="3674157" cy="275341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http://thepainsource.com/wp-content/uploads/2010/09/Gaenslen-maneu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4272399"/>
            <a:ext cx="3428999" cy="2585601"/>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http://thepainsource.com/wp-content/uploads/2010/09/Compression-provocatio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4277415"/>
            <a:ext cx="3505199" cy="2626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42737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Strengthening Exercises</a:t>
            </a:r>
            <a:endParaRPr lang="en-US" dirty="0"/>
          </a:p>
        </p:txBody>
      </p:sp>
      <p:sp>
        <p:nvSpPr>
          <p:cNvPr id="3" name="Content Placeholder 2"/>
          <p:cNvSpPr>
            <a:spLocks noGrp="1"/>
          </p:cNvSpPr>
          <p:nvPr>
            <p:ph idx="1"/>
          </p:nvPr>
        </p:nvSpPr>
        <p:spPr/>
        <p:txBody>
          <a:bodyPr/>
          <a:lstStyle/>
          <a:p>
            <a:r>
              <a:rPr lang="en-US" dirty="0"/>
              <a:t>Following are some exercise links to help build core strength: </a:t>
            </a:r>
          </a:p>
          <a:p>
            <a:pPr lvl="1"/>
            <a:r>
              <a:rPr lang="en-US" dirty="0" smtClean="0"/>
              <a:t>Basic- </a:t>
            </a:r>
            <a:r>
              <a:rPr lang="en-US" dirty="0"/>
              <a:t>-</a:t>
            </a:r>
            <a:r>
              <a:rPr lang="en-US" dirty="0" err="1"/>
              <a:t>Transversus</a:t>
            </a:r>
            <a:r>
              <a:rPr lang="en-US" dirty="0"/>
              <a:t> </a:t>
            </a:r>
            <a:r>
              <a:rPr lang="en-US" dirty="0" err="1"/>
              <a:t>abdominus</a:t>
            </a:r>
            <a:r>
              <a:rPr lang="en-US" dirty="0"/>
              <a:t> </a:t>
            </a:r>
          </a:p>
          <a:p>
            <a:pPr lvl="1"/>
            <a:r>
              <a:rPr lang="en-US" dirty="0" err="1" smtClean="0"/>
              <a:t>Multifidus</a:t>
            </a:r>
            <a:r>
              <a:rPr lang="en-US" dirty="0" smtClean="0"/>
              <a:t> </a:t>
            </a:r>
            <a:endParaRPr lang="en-US" dirty="0"/>
          </a:p>
          <a:p>
            <a:pPr lvl="1"/>
            <a:r>
              <a:rPr lang="en-US" dirty="0" smtClean="0"/>
              <a:t>Advanced- </a:t>
            </a:r>
            <a:r>
              <a:rPr lang="en-US" dirty="0"/>
              <a:t>- Spinal Stabilization at levels 1 and 2, </a:t>
            </a:r>
          </a:p>
          <a:p>
            <a:pPr lvl="1"/>
            <a:r>
              <a:rPr lang="en-US" dirty="0" smtClean="0"/>
              <a:t>-Spinal </a:t>
            </a:r>
            <a:r>
              <a:rPr lang="en-US" dirty="0"/>
              <a:t>Stabilization at levels 3-6 </a:t>
            </a:r>
          </a:p>
          <a:p>
            <a:pPr lvl="1"/>
            <a:r>
              <a:rPr lang="en-US" dirty="0" err="1" smtClean="0"/>
              <a:t>Bosu</a:t>
            </a:r>
            <a:r>
              <a:rPr lang="en-US" dirty="0" smtClean="0"/>
              <a:t> </a:t>
            </a:r>
            <a:r>
              <a:rPr lang="en-US" dirty="0"/>
              <a:t>Standing Squat </a:t>
            </a:r>
          </a:p>
        </p:txBody>
      </p:sp>
    </p:spTree>
    <p:extLst>
      <p:ext uri="{BB962C8B-B14F-4D97-AF65-F5344CB8AC3E}">
        <p14:creationId xmlns:p14="http://schemas.microsoft.com/office/powerpoint/2010/main" val="382576152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Breathing Pattern Disorders (BPD)</a:t>
            </a:r>
          </a:p>
        </p:txBody>
      </p:sp>
      <p:sp>
        <p:nvSpPr>
          <p:cNvPr id="5" name="Text Placeholder 4"/>
          <p:cNvSpPr>
            <a:spLocks noGrp="1"/>
          </p:cNvSpPr>
          <p:nvPr>
            <p:ph type="body" idx="1"/>
          </p:nvPr>
        </p:nvSpPr>
        <p:spPr/>
        <p:txBody>
          <a:bodyPr/>
          <a:lstStyle/>
          <a:p>
            <a:r>
              <a:rPr lang="en-US" dirty="0" smtClean="0"/>
              <a:t>Oxygen is Good</a:t>
            </a:r>
            <a:endParaRPr lang="en-US" dirty="0"/>
          </a:p>
        </p:txBody>
      </p:sp>
    </p:spTree>
    <p:extLst>
      <p:ext uri="{BB962C8B-B14F-4D97-AF65-F5344CB8AC3E}">
        <p14:creationId xmlns:p14="http://schemas.microsoft.com/office/powerpoint/2010/main" val="287634274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Back Pain &amp; Failed Core </a:t>
            </a:r>
            <a:r>
              <a:rPr lang="en-US" b="1" dirty="0" smtClean="0"/>
              <a:t>Stability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Diaphragm </a:t>
            </a:r>
            <a:r>
              <a:rPr lang="en-US" dirty="0"/>
              <a:t>and </a:t>
            </a:r>
            <a:r>
              <a:rPr lang="en-US" dirty="0" err="1" smtClean="0"/>
              <a:t>transversus</a:t>
            </a:r>
            <a:r>
              <a:rPr lang="en-US" dirty="0"/>
              <a:t> </a:t>
            </a:r>
            <a:r>
              <a:rPr lang="en-US" dirty="0" err="1" smtClean="0"/>
              <a:t>abdominis</a:t>
            </a:r>
            <a:r>
              <a:rPr lang="en-US" dirty="0" smtClean="0"/>
              <a:t> </a:t>
            </a:r>
            <a:r>
              <a:rPr lang="en-US" dirty="0"/>
              <a:t>tone are key providers </a:t>
            </a:r>
            <a:r>
              <a:rPr lang="en-US" dirty="0" smtClean="0"/>
              <a:t>of spinal </a:t>
            </a:r>
            <a:r>
              <a:rPr lang="en-US" dirty="0"/>
              <a:t>stability.</a:t>
            </a:r>
          </a:p>
          <a:p>
            <a:pPr lvl="1"/>
            <a:r>
              <a:rPr lang="it-IT" dirty="0"/>
              <a:t>Panjabi M. J Spinal Disord. 1992;5:383-389</a:t>
            </a:r>
          </a:p>
          <a:p>
            <a:r>
              <a:rPr lang="en-US" dirty="0" smtClean="0"/>
              <a:t>Reduced </a:t>
            </a:r>
            <a:r>
              <a:rPr lang="en-US" dirty="0"/>
              <a:t>spinal support was </a:t>
            </a:r>
            <a:r>
              <a:rPr lang="en-US" dirty="0" smtClean="0"/>
              <a:t>noted during </a:t>
            </a:r>
            <a:r>
              <a:rPr lang="en-US" dirty="0"/>
              <a:t>combined load challenge </a:t>
            </a:r>
            <a:r>
              <a:rPr lang="en-US" dirty="0" smtClean="0"/>
              <a:t>to the </a:t>
            </a:r>
            <a:r>
              <a:rPr lang="en-US" dirty="0"/>
              <a:t>low back and during </a:t>
            </a:r>
            <a:r>
              <a:rPr lang="en-US" dirty="0" smtClean="0"/>
              <a:t>breathing challenge </a:t>
            </a:r>
            <a:r>
              <a:rPr lang="en-US" dirty="0"/>
              <a:t>(e.g., digging).</a:t>
            </a:r>
          </a:p>
          <a:p>
            <a:pPr lvl="1"/>
            <a:r>
              <a:rPr lang="nl-NL" dirty="0"/>
              <a:t>McGill S, et al. Ergonomics. 1995;38:1772-1792.</a:t>
            </a:r>
          </a:p>
          <a:p>
            <a:r>
              <a:rPr lang="en-US" dirty="0" smtClean="0"/>
              <a:t>After </a:t>
            </a:r>
            <a:r>
              <a:rPr lang="en-US" dirty="0"/>
              <a:t>approximately 60 seconds of </a:t>
            </a:r>
            <a:r>
              <a:rPr lang="en-US" dirty="0" err="1" smtClean="0"/>
              <a:t>overbreathing</a:t>
            </a:r>
            <a:r>
              <a:rPr lang="en-US" dirty="0" smtClean="0"/>
              <a:t>, both </a:t>
            </a:r>
            <a:r>
              <a:rPr lang="en-US" dirty="0"/>
              <a:t>postural (tonic) and phasic functions of </a:t>
            </a:r>
            <a:r>
              <a:rPr lang="en-US" dirty="0" smtClean="0"/>
              <a:t>the diaphragm </a:t>
            </a:r>
            <a:r>
              <a:rPr lang="en-US" dirty="0"/>
              <a:t>and </a:t>
            </a:r>
            <a:r>
              <a:rPr lang="en-US" dirty="0" err="1"/>
              <a:t>transversus</a:t>
            </a:r>
            <a:r>
              <a:rPr lang="en-US" dirty="0"/>
              <a:t> </a:t>
            </a:r>
            <a:r>
              <a:rPr lang="en-US" dirty="0" err="1"/>
              <a:t>abdominis</a:t>
            </a:r>
            <a:r>
              <a:rPr lang="en-US" dirty="0"/>
              <a:t> </a:t>
            </a:r>
            <a:r>
              <a:rPr lang="en-US" dirty="0" smtClean="0"/>
              <a:t>were reduced </a:t>
            </a:r>
            <a:r>
              <a:rPr lang="en-US" dirty="0"/>
              <a:t>or </a:t>
            </a:r>
            <a:r>
              <a:rPr lang="en-US" dirty="0" smtClean="0"/>
              <a:t>absent.</a:t>
            </a:r>
          </a:p>
          <a:p>
            <a:pPr lvl="1"/>
            <a:r>
              <a:rPr lang="en-US" dirty="0" smtClean="0"/>
              <a:t>Hodges </a:t>
            </a:r>
            <a:r>
              <a:rPr lang="en-US" dirty="0"/>
              <a:t>P, </a:t>
            </a:r>
            <a:r>
              <a:rPr lang="en-US" dirty="0" err="1"/>
              <a:t>Gandevia</a:t>
            </a:r>
            <a:r>
              <a:rPr lang="en-US" dirty="0"/>
              <a:t> S. J Physiol. 2000;522(</a:t>
            </a:r>
            <a:r>
              <a:rPr lang="en-US" dirty="0" err="1"/>
              <a:t>Pt</a:t>
            </a:r>
            <a:r>
              <a:rPr lang="en-US" dirty="0"/>
              <a:t> 1):165-175.</a:t>
            </a:r>
          </a:p>
        </p:txBody>
      </p:sp>
    </p:spTree>
    <p:extLst>
      <p:ext uri="{BB962C8B-B14F-4D97-AF65-F5344CB8AC3E}">
        <p14:creationId xmlns:p14="http://schemas.microsoft.com/office/powerpoint/2010/main" val="51760127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Breathing Rehabilitation &amp; Back </a:t>
            </a:r>
            <a:r>
              <a:rPr lang="en-US" b="1" dirty="0" smtClean="0"/>
              <a:t>Pain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 </a:t>
            </a:r>
            <a:r>
              <a:rPr lang="en-US" dirty="0"/>
              <a:t>randomized controlled study showed that </a:t>
            </a:r>
            <a:r>
              <a:rPr lang="en-US" dirty="0" smtClean="0"/>
              <a:t>patients with </a:t>
            </a:r>
            <a:r>
              <a:rPr lang="en-US" dirty="0"/>
              <a:t>moderate chronic low back pain, average </a:t>
            </a:r>
            <a:r>
              <a:rPr lang="en-US" dirty="0" smtClean="0"/>
              <a:t>1- year </a:t>
            </a:r>
            <a:r>
              <a:rPr lang="en-US" dirty="0"/>
              <a:t>duration, improved significantly (pain </a:t>
            </a:r>
            <a:r>
              <a:rPr lang="en-US" dirty="0" smtClean="0"/>
              <a:t>and function</a:t>
            </a:r>
            <a:r>
              <a:rPr lang="en-US" dirty="0"/>
              <a:t>) after either breathing rehabilitation </a:t>
            </a:r>
            <a:r>
              <a:rPr lang="en-US" dirty="0" smtClean="0"/>
              <a:t>or physical </a:t>
            </a:r>
            <a:r>
              <a:rPr lang="en-US" dirty="0"/>
              <a:t>therapy for 8 weeks (12 x </a:t>
            </a:r>
            <a:r>
              <a:rPr lang="en-US" dirty="0" smtClean="0"/>
              <a:t>45-minute sessions</a:t>
            </a:r>
            <a:r>
              <a:rPr lang="en-US" dirty="0"/>
              <a:t>)</a:t>
            </a:r>
          </a:p>
          <a:p>
            <a:r>
              <a:rPr lang="en-US" dirty="0" smtClean="0"/>
              <a:t>16 </a:t>
            </a:r>
            <a:r>
              <a:rPr lang="en-US" dirty="0"/>
              <a:t>patients (mean age 49.7, 31.3% male): </a:t>
            </a:r>
            <a:r>
              <a:rPr lang="en-US" dirty="0" smtClean="0"/>
              <a:t>breathing rehabilitation</a:t>
            </a:r>
            <a:endParaRPr lang="en-US" dirty="0"/>
          </a:p>
          <a:p>
            <a:r>
              <a:rPr lang="en-US" dirty="0" smtClean="0"/>
              <a:t>12 </a:t>
            </a:r>
            <a:r>
              <a:rPr lang="en-US" dirty="0"/>
              <a:t>patients (mean age 48.7, 41.7% male): “</a:t>
            </a:r>
            <a:r>
              <a:rPr lang="en-US" dirty="0" smtClean="0"/>
              <a:t>gold standard</a:t>
            </a:r>
            <a:r>
              <a:rPr lang="en-US" dirty="0"/>
              <a:t>” physical therapy</a:t>
            </a:r>
          </a:p>
          <a:p>
            <a:pPr lvl="1"/>
            <a:r>
              <a:rPr lang="en-US" dirty="0" err="1"/>
              <a:t>Mehling</a:t>
            </a:r>
            <a:r>
              <a:rPr lang="en-US" dirty="0"/>
              <a:t> W, et al. Randomized, controlled trial of </a:t>
            </a:r>
            <a:r>
              <a:rPr lang="en-US" dirty="0" smtClean="0"/>
              <a:t>breath therapy </a:t>
            </a:r>
            <a:r>
              <a:rPr lang="en-US" dirty="0"/>
              <a:t>for patients with chronic low-back pain. </a:t>
            </a:r>
            <a:r>
              <a:rPr lang="en-US" dirty="0" err="1" smtClean="0"/>
              <a:t>Altern</a:t>
            </a:r>
            <a:r>
              <a:rPr lang="en-US" dirty="0"/>
              <a:t> </a:t>
            </a:r>
            <a:r>
              <a:rPr lang="en-US" dirty="0" err="1" smtClean="0"/>
              <a:t>Ther</a:t>
            </a:r>
            <a:r>
              <a:rPr lang="en-US" dirty="0" smtClean="0"/>
              <a:t> </a:t>
            </a:r>
            <a:r>
              <a:rPr lang="en-US" dirty="0"/>
              <a:t>Health Med. 2005;11:44-52.</a:t>
            </a:r>
          </a:p>
        </p:txBody>
      </p:sp>
    </p:spTree>
    <p:extLst>
      <p:ext uri="{BB962C8B-B14F-4D97-AF65-F5344CB8AC3E}">
        <p14:creationId xmlns:p14="http://schemas.microsoft.com/office/powerpoint/2010/main" val="36672584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Breathing Rehabilitation</a:t>
            </a:r>
            <a:br>
              <a:rPr lang="en-US" b="1" dirty="0"/>
            </a:br>
            <a:r>
              <a:rPr lang="en-US" b="1" dirty="0"/>
              <a:t>&amp; Back Pain </a:t>
            </a:r>
            <a:r>
              <a:rPr lang="en-US" i="1" dirty="0"/>
              <a:t>(continued</a:t>
            </a:r>
            <a:r>
              <a:rPr lang="en-US" i="1" dirty="0" smtClean="0"/>
              <a:t>)</a:t>
            </a:r>
            <a:endParaRPr lang="en-US" dirty="0"/>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r>
              <a:rPr lang="en-US" dirty="0" smtClean="0"/>
              <a:t>From </a:t>
            </a:r>
            <a:r>
              <a:rPr lang="en-US" dirty="0"/>
              <a:t>baseline to the end of the </a:t>
            </a:r>
            <a:r>
              <a:rPr lang="en-US" dirty="0" smtClean="0"/>
              <a:t>intervention, patients </a:t>
            </a:r>
            <a:r>
              <a:rPr lang="en-US" dirty="0"/>
              <a:t>in both groups experienced a statistical </a:t>
            </a:r>
            <a:r>
              <a:rPr lang="en-US" dirty="0" smtClean="0"/>
              <a:t>and clinically </a:t>
            </a:r>
            <a:r>
              <a:rPr lang="en-US" dirty="0"/>
              <a:t>significant improvement in pain </a:t>
            </a:r>
            <a:r>
              <a:rPr lang="en-US" dirty="0" smtClean="0"/>
              <a:t>intensity as </a:t>
            </a:r>
            <a:r>
              <a:rPr lang="en-US" dirty="0"/>
              <a:t>measured by the 10 cm VAS (breath </a:t>
            </a:r>
            <a:r>
              <a:rPr lang="en-US" dirty="0" smtClean="0"/>
              <a:t>therapy -2.71</a:t>
            </a:r>
            <a:r>
              <a:rPr lang="en-US" dirty="0"/>
              <a:t>; physical therapy -2.43) and the 100-point </a:t>
            </a:r>
            <a:r>
              <a:rPr lang="en-US" dirty="0" smtClean="0"/>
              <a:t>SF- 36 </a:t>
            </a:r>
            <a:r>
              <a:rPr lang="en-US" dirty="0"/>
              <a:t>(breath therapy +14.9; physical therapy +21.0).</a:t>
            </a:r>
          </a:p>
          <a:p>
            <a:r>
              <a:rPr lang="en-US" dirty="0" smtClean="0"/>
              <a:t>At </a:t>
            </a:r>
            <a:r>
              <a:rPr lang="en-US" dirty="0"/>
              <a:t>6 to 8 weeks, there was a trend favoring </a:t>
            </a:r>
            <a:r>
              <a:rPr lang="en-US" dirty="0" smtClean="0"/>
              <a:t>breath therapy</a:t>
            </a:r>
            <a:r>
              <a:rPr lang="en-US" dirty="0"/>
              <a:t>.</a:t>
            </a:r>
          </a:p>
          <a:p>
            <a:r>
              <a:rPr lang="en-US" dirty="0" smtClean="0"/>
              <a:t>At </a:t>
            </a:r>
            <a:r>
              <a:rPr lang="en-US" dirty="0"/>
              <a:t>6 months, there was a trend favoring </a:t>
            </a:r>
            <a:r>
              <a:rPr lang="en-US" dirty="0" smtClean="0"/>
              <a:t>physical therapy</a:t>
            </a:r>
            <a:r>
              <a:rPr lang="en-US" dirty="0"/>
              <a:t>.</a:t>
            </a:r>
          </a:p>
          <a:p>
            <a:pPr lvl="1"/>
            <a:r>
              <a:rPr lang="en-US" dirty="0" err="1"/>
              <a:t>Mehling</a:t>
            </a:r>
            <a:r>
              <a:rPr lang="en-US" dirty="0"/>
              <a:t> W, et al. Randomized, controlled trial of </a:t>
            </a:r>
            <a:r>
              <a:rPr lang="en-US" dirty="0" smtClean="0"/>
              <a:t>breath therapy </a:t>
            </a:r>
            <a:r>
              <a:rPr lang="en-US" dirty="0"/>
              <a:t>for patients with chronic </a:t>
            </a:r>
            <a:r>
              <a:rPr lang="en-US" dirty="0" smtClean="0"/>
              <a:t>low-back </a:t>
            </a:r>
            <a:r>
              <a:rPr lang="en-US" dirty="0"/>
              <a:t>pain. </a:t>
            </a:r>
            <a:r>
              <a:rPr lang="en-US" dirty="0" err="1" smtClean="0"/>
              <a:t>Altern</a:t>
            </a:r>
            <a:r>
              <a:rPr lang="en-US" dirty="0"/>
              <a:t> </a:t>
            </a:r>
            <a:r>
              <a:rPr lang="en-US" dirty="0" err="1" smtClean="0"/>
              <a:t>Ther</a:t>
            </a:r>
            <a:r>
              <a:rPr lang="en-US" dirty="0" smtClean="0"/>
              <a:t> </a:t>
            </a:r>
            <a:r>
              <a:rPr lang="en-US" dirty="0"/>
              <a:t>Health Med. 2005;11:44-52.</a:t>
            </a:r>
          </a:p>
        </p:txBody>
      </p:sp>
    </p:spTree>
    <p:extLst>
      <p:ext uri="{BB962C8B-B14F-4D97-AF65-F5344CB8AC3E}">
        <p14:creationId xmlns:p14="http://schemas.microsoft.com/office/powerpoint/2010/main" val="110310995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Painful Gut Symptoms: IBS &amp; </a:t>
            </a:r>
            <a:r>
              <a:rPr lang="en-US" b="1" dirty="0" smtClean="0"/>
              <a:t>BPD/Alkalosis</a:t>
            </a:r>
            <a:endParaRPr lang="en-US" dirty="0"/>
          </a:p>
        </p:txBody>
      </p:sp>
      <p:sp>
        <p:nvSpPr>
          <p:cNvPr id="3" name="Content Placeholder 2"/>
          <p:cNvSpPr>
            <a:spLocks noGrp="1"/>
          </p:cNvSpPr>
          <p:nvPr>
            <p:ph idx="1"/>
          </p:nvPr>
        </p:nvSpPr>
        <p:spPr>
          <a:xfrm>
            <a:off x="457200" y="1600200"/>
            <a:ext cx="8229600" cy="5105400"/>
          </a:xfrm>
        </p:spPr>
        <p:txBody>
          <a:bodyPr/>
          <a:lstStyle/>
          <a:p>
            <a:r>
              <a:rPr lang="en-US" dirty="0" smtClean="0"/>
              <a:t>Symptoms </a:t>
            </a:r>
            <a:r>
              <a:rPr lang="en-US" dirty="0"/>
              <a:t>(including </a:t>
            </a:r>
            <a:r>
              <a:rPr lang="en-US" dirty="0" smtClean="0"/>
              <a:t>pain) attributable </a:t>
            </a:r>
            <a:r>
              <a:rPr lang="en-US" dirty="0"/>
              <a:t>to HVS are </a:t>
            </a:r>
            <a:r>
              <a:rPr lang="en-US" dirty="0" smtClean="0"/>
              <a:t>common among </a:t>
            </a:r>
            <a:r>
              <a:rPr lang="en-US" dirty="0"/>
              <a:t>patients with </a:t>
            </a:r>
            <a:r>
              <a:rPr lang="en-US" dirty="0" smtClean="0"/>
              <a:t>IBS, particularly </a:t>
            </a:r>
            <a:r>
              <a:rPr lang="en-US" dirty="0"/>
              <a:t>if anxiety is a feature.</a:t>
            </a:r>
          </a:p>
          <a:p>
            <a:r>
              <a:rPr lang="en-US" dirty="0" smtClean="0"/>
              <a:t>A </a:t>
            </a:r>
            <a:r>
              <a:rPr lang="en-US" dirty="0"/>
              <a:t>study showed that </a:t>
            </a:r>
            <a:r>
              <a:rPr lang="en-US" dirty="0" smtClean="0"/>
              <a:t>HVS (low </a:t>
            </a:r>
            <a:r>
              <a:rPr lang="en-US" dirty="0"/>
              <a:t>CO2 levels) increased colonic tone </a:t>
            </a:r>
            <a:r>
              <a:rPr lang="en-US" dirty="0" smtClean="0"/>
              <a:t>and phasic </a:t>
            </a:r>
            <a:r>
              <a:rPr lang="en-US" dirty="0"/>
              <a:t>contractility in the transverse </a:t>
            </a:r>
            <a:r>
              <a:rPr lang="en-US" dirty="0" smtClean="0"/>
              <a:t>and sigmoid </a:t>
            </a:r>
            <a:r>
              <a:rPr lang="en-US" dirty="0"/>
              <a:t>regions. It was suggested that </a:t>
            </a:r>
            <a:r>
              <a:rPr lang="en-US" dirty="0" smtClean="0"/>
              <a:t>these physiological </a:t>
            </a:r>
            <a:r>
              <a:rPr lang="en-US" dirty="0"/>
              <a:t>gut responses are caused </a:t>
            </a:r>
            <a:r>
              <a:rPr lang="en-US" dirty="0" smtClean="0"/>
              <a:t>by altered </a:t>
            </a:r>
            <a:r>
              <a:rPr lang="en-US" dirty="0"/>
              <a:t>brain or autonomic </a:t>
            </a:r>
            <a:r>
              <a:rPr lang="en-US" dirty="0" smtClean="0"/>
              <a:t>control mechanisms</a:t>
            </a:r>
            <a:r>
              <a:rPr lang="en-US" dirty="0"/>
              <a:t>.</a:t>
            </a:r>
          </a:p>
          <a:p>
            <a:pPr lvl="1"/>
            <a:r>
              <a:rPr lang="en-US" dirty="0"/>
              <a:t>Ford M, et al. Gut. 1995;37:499-504.</a:t>
            </a:r>
          </a:p>
        </p:txBody>
      </p:sp>
    </p:spTree>
    <p:extLst>
      <p:ext uri="{BB962C8B-B14F-4D97-AF65-F5344CB8AC3E}">
        <p14:creationId xmlns:p14="http://schemas.microsoft.com/office/powerpoint/2010/main" val="283855139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Identifying BPD: The Nijmegen </a:t>
            </a:r>
            <a:r>
              <a:rPr lang="en-US" b="1" dirty="0" smtClean="0"/>
              <a:t>Questionnaire</a:t>
            </a: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This </a:t>
            </a:r>
            <a:r>
              <a:rPr lang="en-US" b="1" dirty="0"/>
              <a:t>is a noninvasive test of high sensitivity (up to 91</a:t>
            </a:r>
            <a:r>
              <a:rPr lang="en-US" b="1" dirty="0" smtClean="0"/>
              <a:t>%) and </a:t>
            </a:r>
            <a:r>
              <a:rPr lang="en-US" b="1" dirty="0"/>
              <a:t>specificity (up to 95%). It is an easily </a:t>
            </a:r>
            <a:r>
              <a:rPr lang="en-US" b="1" dirty="0" smtClean="0"/>
              <a:t>administered, internationally </a:t>
            </a:r>
            <a:r>
              <a:rPr lang="en-US" b="1" dirty="0"/>
              <a:t>validated questionnaire and is a </a:t>
            </a:r>
            <a:r>
              <a:rPr lang="en-US" b="1" dirty="0" smtClean="0"/>
              <a:t>simple and </a:t>
            </a:r>
            <a:r>
              <a:rPr lang="en-US" b="1" dirty="0"/>
              <a:t>accurate indicator of acute and chronic HVS.</a:t>
            </a:r>
          </a:p>
          <a:p>
            <a:r>
              <a:rPr lang="en-US" b="1" dirty="0" smtClean="0"/>
              <a:t>Questions </a:t>
            </a:r>
            <a:r>
              <a:rPr lang="en-US" b="1" dirty="0"/>
              <a:t>ask about: feelings of constriction in </a:t>
            </a:r>
            <a:r>
              <a:rPr lang="en-US" b="1" dirty="0" smtClean="0"/>
              <a:t>the chest</a:t>
            </a:r>
            <a:r>
              <a:rPr lang="en-US" b="1" dirty="0"/>
              <a:t>, shortness of breath, accelerated or </a:t>
            </a:r>
            <a:r>
              <a:rPr lang="en-US" b="1" dirty="0" smtClean="0"/>
              <a:t>deepened breathing</a:t>
            </a:r>
            <a:r>
              <a:rPr lang="en-US" b="1" dirty="0"/>
              <a:t>, inability to breathe deeply, feeling </a:t>
            </a:r>
            <a:r>
              <a:rPr lang="en-US" b="1" dirty="0" smtClean="0"/>
              <a:t>tense, tightness </a:t>
            </a:r>
            <a:r>
              <a:rPr lang="en-US" b="1" dirty="0"/>
              <a:t>around the mouth, stiffness in the fingers </a:t>
            </a:r>
            <a:r>
              <a:rPr lang="en-US" b="1" dirty="0" smtClean="0"/>
              <a:t>or arms</a:t>
            </a:r>
            <a:r>
              <a:rPr lang="en-US" b="1" dirty="0"/>
              <a:t>, cold hands or feet, tingling fingers, </a:t>
            </a:r>
            <a:r>
              <a:rPr lang="en-US" b="1" dirty="0" smtClean="0"/>
              <a:t>bloated abdominal </a:t>
            </a:r>
            <a:r>
              <a:rPr lang="en-US" b="1" dirty="0"/>
              <a:t>sensation, dizzy spells, blurred </a:t>
            </a:r>
            <a:r>
              <a:rPr lang="en-US" b="1" dirty="0" smtClean="0"/>
              <a:t>vision, feeling </a:t>
            </a:r>
            <a:r>
              <a:rPr lang="en-US" b="1" dirty="0"/>
              <a:t>of confusion or losing touch with environment.</a:t>
            </a:r>
          </a:p>
          <a:p>
            <a:pPr lvl="1"/>
            <a:r>
              <a:rPr lang="nl-NL" b="1" dirty="0"/>
              <a:t>Van Dixhoorn J, Duivenvoorden H. Psychosom Res. 1985;29:199-206.</a:t>
            </a:r>
          </a:p>
          <a:p>
            <a:pPr lvl="1"/>
            <a:r>
              <a:rPr lang="nl-NL" b="1" dirty="0"/>
              <a:t>Vansteenkiste J, Rochette F, DemedtsM. Eur Respir J. 1991;4:393-399.</a:t>
            </a:r>
          </a:p>
          <a:p>
            <a:pPr lvl="1"/>
            <a:r>
              <a:rPr lang="en-US" b="1" dirty="0" smtClean="0"/>
              <a:t>Courtney </a:t>
            </a:r>
            <a:r>
              <a:rPr lang="en-US" b="1" dirty="0"/>
              <a:t>R, Cohen M. International Journal of Osteopathic </a:t>
            </a:r>
            <a:r>
              <a:rPr lang="en-US" b="1" dirty="0" smtClean="0"/>
              <a:t>Medicine. 2006;9:34</a:t>
            </a:r>
            <a:r>
              <a:rPr lang="en-US" b="1" dirty="0"/>
              <a:t>.</a:t>
            </a:r>
            <a:endParaRPr lang="en-US" dirty="0"/>
          </a:p>
        </p:txBody>
      </p:sp>
    </p:spTree>
    <p:extLst>
      <p:ext uri="{BB962C8B-B14F-4D97-AF65-F5344CB8AC3E}">
        <p14:creationId xmlns:p14="http://schemas.microsoft.com/office/powerpoint/2010/main" val="226650889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Breath-Holding </a:t>
            </a:r>
            <a:r>
              <a:rPr lang="en-US" b="1" dirty="0" smtClean="0"/>
              <a:t>Tests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No agreed ‘normal’ breath-holding time, but it can be a useful point of reference.</a:t>
            </a:r>
          </a:p>
          <a:p>
            <a:r>
              <a:rPr lang="en-US" dirty="0"/>
              <a:t>H</a:t>
            </a:r>
            <a:r>
              <a:rPr lang="en-US" dirty="0" smtClean="0"/>
              <a:t>yperventilation syndrome</a:t>
            </a:r>
            <a:r>
              <a:rPr lang="da-DK" dirty="0" smtClean="0"/>
              <a:t> patients seldom hold </a:t>
            </a:r>
            <a:r>
              <a:rPr lang="en-US" dirty="0" smtClean="0"/>
              <a:t>beyond 10 to 12 seconds.</a:t>
            </a:r>
          </a:p>
          <a:p>
            <a:pPr lvl="1"/>
            <a:r>
              <a:rPr lang="en-US" dirty="0" smtClean="0"/>
              <a:t>Gardner WN. Chest 1996;109:516-534.</a:t>
            </a:r>
          </a:p>
          <a:p>
            <a:r>
              <a:rPr lang="en-US" dirty="0" smtClean="0"/>
              <a:t>Control pause: Normal exhalation held until “need to breathe again” is experienced</a:t>
            </a:r>
          </a:p>
          <a:p>
            <a:r>
              <a:rPr lang="en-US" dirty="0" smtClean="0"/>
              <a:t>“Normal” is between 25 and 30</a:t>
            </a:r>
          </a:p>
          <a:p>
            <a:r>
              <a:rPr lang="en-US" dirty="0" smtClean="0"/>
              <a:t>seconds. Under 15 seconds represents low tolerance to CO2.</a:t>
            </a:r>
          </a:p>
          <a:p>
            <a:r>
              <a:rPr lang="en-US" dirty="0" smtClean="0"/>
              <a:t>In </a:t>
            </a:r>
            <a:r>
              <a:rPr lang="en-US" dirty="0" err="1" smtClean="0"/>
              <a:t>Buteyko</a:t>
            </a:r>
            <a:r>
              <a:rPr lang="en-US" dirty="0" smtClean="0"/>
              <a:t> system, control pause is practiced regularly to encourage increased CO2 tolerance.</a:t>
            </a:r>
          </a:p>
          <a:p>
            <a:pPr lvl="2"/>
            <a:r>
              <a:rPr lang="en-US" dirty="0" err="1" smtClean="0"/>
              <a:t>Buteyko</a:t>
            </a:r>
            <a:r>
              <a:rPr lang="en-US" dirty="0" smtClean="0"/>
              <a:t> K. </a:t>
            </a:r>
            <a:r>
              <a:rPr lang="en-US" dirty="0" err="1" smtClean="0"/>
              <a:t>Buteyko</a:t>
            </a:r>
            <a:r>
              <a:rPr lang="en-US" dirty="0" smtClean="0"/>
              <a:t> Method : Experience of Application in Medical Practice. Moscow: Patriot; 1990.</a:t>
            </a:r>
            <a:endParaRPr lang="en-US" dirty="0"/>
          </a:p>
        </p:txBody>
      </p:sp>
    </p:spTree>
    <p:extLst>
      <p:ext uri="{BB962C8B-B14F-4D97-AF65-F5344CB8AC3E}">
        <p14:creationId xmlns:p14="http://schemas.microsoft.com/office/powerpoint/2010/main" val="242300017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Battlefield Acupuncture</a:t>
            </a:r>
            <a:endParaRPr lang="en-US" dirty="0"/>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47800" y="1593476"/>
            <a:ext cx="5562600" cy="5282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139581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9" descr="16.jpg"/>
          <p:cNvPicPr>
            <a:picLocks noChangeAspect="1"/>
          </p:cNvPicPr>
          <p:nvPr/>
        </p:nvPicPr>
        <p:blipFill>
          <a:blip r:embed="rId2" cstate="print"/>
          <a:stretch>
            <a:fillRect/>
          </a:stretch>
        </p:blipFill>
        <p:spPr>
          <a:xfrm>
            <a:off x="228600" y="0"/>
            <a:ext cx="3300079" cy="3235601"/>
          </a:xfrm>
          <a:prstGeom prst="rect">
            <a:avLst/>
          </a:prstGeom>
        </p:spPr>
      </p:pic>
      <p:pic>
        <p:nvPicPr>
          <p:cNvPr id="5" name="Content Placeholder 10" descr="17.jpg"/>
          <p:cNvPicPr>
            <a:picLocks noChangeAspect="1"/>
          </p:cNvPicPr>
          <p:nvPr/>
        </p:nvPicPr>
        <p:blipFill>
          <a:blip r:embed="rId3" cstate="print"/>
          <a:stretch>
            <a:fillRect/>
          </a:stretch>
        </p:blipFill>
        <p:spPr>
          <a:xfrm>
            <a:off x="5181600" y="12441"/>
            <a:ext cx="3243580" cy="3180095"/>
          </a:xfrm>
          <a:prstGeom prst="rect">
            <a:avLst/>
          </a:prstGeom>
        </p:spPr>
      </p:pic>
      <p:pic>
        <p:nvPicPr>
          <p:cNvPr id="6" name="Content Placeholder 11" descr="18.jpg"/>
          <p:cNvPicPr>
            <a:picLocks noChangeAspect="1"/>
          </p:cNvPicPr>
          <p:nvPr/>
        </p:nvPicPr>
        <p:blipFill>
          <a:blip r:embed="rId4" cstate="print"/>
          <a:stretch>
            <a:fillRect/>
          </a:stretch>
        </p:blipFill>
        <p:spPr>
          <a:xfrm>
            <a:off x="46353" y="3235601"/>
            <a:ext cx="3077847" cy="3088999"/>
          </a:xfrm>
          <a:prstGeom prst="rect">
            <a:avLst/>
          </a:prstGeom>
        </p:spPr>
      </p:pic>
      <p:pic>
        <p:nvPicPr>
          <p:cNvPr id="7" name="Content Placeholder 12" descr="19.jpg"/>
          <p:cNvPicPr>
            <a:picLocks noChangeAspect="1"/>
          </p:cNvPicPr>
          <p:nvPr/>
        </p:nvPicPr>
        <p:blipFill>
          <a:blip r:embed="rId5" cstate="print"/>
          <a:stretch>
            <a:fillRect/>
          </a:stretch>
        </p:blipFill>
        <p:spPr>
          <a:xfrm>
            <a:off x="3084938" y="3186635"/>
            <a:ext cx="3087262" cy="3137966"/>
          </a:xfrm>
          <a:prstGeom prst="rect">
            <a:avLst/>
          </a:prstGeom>
        </p:spPr>
      </p:pic>
      <p:pic>
        <p:nvPicPr>
          <p:cNvPr id="8" name="Content Placeholder 13" descr="20.jpg"/>
          <p:cNvPicPr>
            <a:picLocks noChangeAspect="1"/>
          </p:cNvPicPr>
          <p:nvPr/>
        </p:nvPicPr>
        <p:blipFill>
          <a:blip r:embed="rId6" cstate="print"/>
          <a:stretch>
            <a:fillRect/>
          </a:stretch>
        </p:blipFill>
        <p:spPr>
          <a:xfrm>
            <a:off x="6019800" y="3203383"/>
            <a:ext cx="3097763" cy="3086738"/>
          </a:xfrm>
          <a:prstGeom prst="rect">
            <a:avLst/>
          </a:prstGeom>
        </p:spPr>
      </p:pic>
    </p:spTree>
    <p:extLst>
      <p:ext uri="{BB962C8B-B14F-4D97-AF65-F5344CB8AC3E}">
        <p14:creationId xmlns:p14="http://schemas.microsoft.com/office/powerpoint/2010/main" val="92206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Sacral Thrust</a:t>
            </a:r>
            <a:endParaRPr lang="en-US" dirty="0"/>
          </a:p>
        </p:txBody>
      </p:sp>
      <p:sp>
        <p:nvSpPr>
          <p:cNvPr id="3" name="Content Placeholder 2"/>
          <p:cNvSpPr>
            <a:spLocks noGrp="1"/>
          </p:cNvSpPr>
          <p:nvPr>
            <p:ph idx="1"/>
          </p:nvPr>
        </p:nvSpPr>
        <p:spPr/>
        <p:txBody>
          <a:bodyPr/>
          <a:lstStyle/>
          <a:p>
            <a:endParaRPr lang="en-US"/>
          </a:p>
        </p:txBody>
      </p:sp>
      <p:pic>
        <p:nvPicPr>
          <p:cNvPr id="18434" name="Picture 2" descr="http://thepainsource.com/wp-content/uploads/2010/09/Sacral-thru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600200"/>
            <a:ext cx="6343650" cy="4753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75376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Content Placeholder 3" descr="image75.jpg"/>
          <p:cNvPicPr>
            <a:picLocks noChangeAspect="1"/>
          </p:cNvPicPr>
          <p:nvPr/>
        </p:nvPicPr>
        <p:blipFill>
          <a:blip r:embed="rId2" cstate="print"/>
          <a:stretch>
            <a:fillRect/>
          </a:stretch>
        </p:blipFill>
        <p:spPr>
          <a:xfrm>
            <a:off x="2286000" y="228600"/>
            <a:ext cx="4937060" cy="6324600"/>
          </a:xfrm>
          <a:prstGeom prst="rect">
            <a:avLst/>
          </a:prstGeom>
        </p:spPr>
      </p:pic>
    </p:spTree>
    <p:extLst>
      <p:ext uri="{BB962C8B-B14F-4D97-AF65-F5344CB8AC3E}">
        <p14:creationId xmlns:p14="http://schemas.microsoft.com/office/powerpoint/2010/main" val="186875035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Lumbar Skin Markings</a:t>
            </a:r>
            <a:endParaRPr lang="en-US" dirty="0"/>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514097"/>
            <a:ext cx="4248150" cy="5343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236500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 Skin Markings</a:t>
            </a:r>
            <a:endParaRPr lang="en-US" dirty="0"/>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613038"/>
            <a:ext cx="7096125" cy="524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654516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 </a:t>
            </a:r>
            <a:r>
              <a:rPr lang="en-US" dirty="0" err="1" smtClean="0"/>
              <a:t>Prolo</a:t>
            </a:r>
            <a:endParaRPr lang="en-US" dirty="0"/>
          </a:p>
        </p:txBody>
      </p:sp>
      <p:sp>
        <p:nvSpPr>
          <p:cNvPr id="3" name="Content Placeholder 2"/>
          <p:cNvSpPr>
            <a:spLocks noGrp="1"/>
          </p:cNvSpPr>
          <p:nvPr>
            <p:ph idx="1"/>
          </p:nvPr>
        </p:nvSpPr>
        <p:spPr/>
        <p:txBody>
          <a:bodyPr/>
          <a:lstStyle/>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524000"/>
            <a:ext cx="4857750" cy="5378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13075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3119162"/>
          </a:xfrm>
        </p:spPr>
        <p:txBody>
          <a:bodyPr>
            <a:noAutofit/>
          </a:bodyPr>
          <a:lstStyle/>
          <a:p>
            <a:r>
              <a:rPr lang="en-US" sz="3200" dirty="0" err="1"/>
              <a:t>Osteofibrous</a:t>
            </a:r>
            <a:r>
              <a:rPr lang="en-US" sz="3200" dirty="0"/>
              <a:t> Tunnels</a:t>
            </a:r>
            <a:br>
              <a:rPr lang="en-US" sz="3200" dirty="0"/>
            </a:br>
            <a:r>
              <a:rPr lang="en-US" sz="3200" dirty="0" err="1"/>
              <a:t>Cluneal</a:t>
            </a:r>
            <a:r>
              <a:rPr lang="en-US" sz="3200" dirty="0"/>
              <a:t> Plexus </a:t>
            </a:r>
            <a:br>
              <a:rPr lang="en-US" sz="3200" dirty="0"/>
            </a:br>
            <a:r>
              <a:rPr lang="en-US" sz="3200" dirty="0"/>
              <a:t>&amp; T10 </a:t>
            </a:r>
          </a:p>
        </p:txBody>
      </p:sp>
      <p:pic>
        <p:nvPicPr>
          <p:cNvPr id="5" name="Content Placeholder 4" descr="photo-26.JPG"/>
          <p:cNvPicPr>
            <a:picLocks noGrp="1" noChangeAspect="1"/>
          </p:cNvPicPr>
          <p:nvPr>
            <p:ph idx="1"/>
          </p:nvPr>
        </p:nvPicPr>
        <p:blipFill>
          <a:blip r:embed="rId3">
            <a:extLst>
              <a:ext uri="{28A0092B-C50C-407E-A947-70E740481C1C}">
                <a14:useLocalDpi xmlns:a14="http://schemas.microsoft.com/office/drawing/2010/main" val="0"/>
              </a:ext>
            </a:extLst>
          </a:blip>
          <a:srcRect l="5565" r="5565"/>
          <a:stretch>
            <a:fillRect/>
          </a:stretch>
        </p:blipFill>
        <p:spPr/>
      </p:pic>
      <p:sp>
        <p:nvSpPr>
          <p:cNvPr id="4" name="Text Placeholder 3"/>
          <p:cNvSpPr>
            <a:spLocks noGrp="1"/>
          </p:cNvSpPr>
          <p:nvPr>
            <p:ph type="body" sz="half" idx="2"/>
          </p:nvPr>
        </p:nvSpPr>
        <p:spPr>
          <a:xfrm>
            <a:off x="566737" y="3887878"/>
            <a:ext cx="3008313" cy="2238285"/>
          </a:xfrm>
        </p:spPr>
        <p:txBody>
          <a:bodyPr/>
          <a:lstStyle/>
          <a:p>
            <a:r>
              <a:rPr lang="en-NZ" sz="2800" b="1" dirty="0" smtClean="0"/>
              <a:t>iliohypogastric</a:t>
            </a:r>
            <a:r>
              <a:rPr lang="en-NZ" sz="2800" b="1" dirty="0"/>
              <a:t/>
            </a:r>
            <a:br>
              <a:rPr lang="en-NZ" sz="2800" b="1" dirty="0"/>
            </a:br>
            <a:r>
              <a:rPr lang="en-NZ" sz="2800" b="1" dirty="0"/>
              <a:t>nerve(s)</a:t>
            </a:r>
            <a:br>
              <a:rPr lang="en-NZ" sz="2800" b="1" dirty="0"/>
            </a:br>
            <a:r>
              <a:rPr lang="en-NZ" sz="2800" dirty="0"/>
              <a:t>run in a groove over iliac crest</a:t>
            </a:r>
            <a:r>
              <a:rPr lang="en-NZ" dirty="0"/>
              <a:t/>
            </a:r>
            <a:br>
              <a:rPr lang="en-NZ" dirty="0"/>
            </a:br>
            <a:endParaRPr lang="en-US" dirty="0"/>
          </a:p>
          <a:p>
            <a:endParaRPr lang="en-US" dirty="0"/>
          </a:p>
        </p:txBody>
      </p:sp>
      <p:sp>
        <p:nvSpPr>
          <p:cNvPr id="6" name="TextBox 5"/>
          <p:cNvSpPr txBox="1"/>
          <p:nvPr/>
        </p:nvSpPr>
        <p:spPr>
          <a:xfrm>
            <a:off x="7418973" y="1053290"/>
            <a:ext cx="531140" cy="369332"/>
          </a:xfrm>
          <a:prstGeom prst="rect">
            <a:avLst/>
          </a:prstGeom>
          <a:noFill/>
        </p:spPr>
        <p:txBody>
          <a:bodyPr wrap="none" rtlCol="0">
            <a:spAutoFit/>
          </a:bodyPr>
          <a:lstStyle/>
          <a:p>
            <a:r>
              <a:rPr lang="en-US" dirty="0" smtClean="0">
                <a:solidFill>
                  <a:srgbClr val="FFFFFF"/>
                </a:solidFill>
              </a:rPr>
              <a:t>T10</a:t>
            </a:r>
            <a:endParaRPr lang="en-US" dirty="0">
              <a:solidFill>
                <a:srgbClr val="FFFFFF"/>
              </a:solidFill>
            </a:endParaRPr>
          </a:p>
        </p:txBody>
      </p:sp>
      <p:sp>
        <p:nvSpPr>
          <p:cNvPr id="8" name="TextBox 7"/>
          <p:cNvSpPr txBox="1"/>
          <p:nvPr/>
        </p:nvSpPr>
        <p:spPr>
          <a:xfrm>
            <a:off x="7248600" y="1936194"/>
            <a:ext cx="398704" cy="369332"/>
          </a:xfrm>
          <a:prstGeom prst="rect">
            <a:avLst/>
          </a:prstGeom>
          <a:noFill/>
        </p:spPr>
        <p:txBody>
          <a:bodyPr wrap="none" rtlCol="0">
            <a:spAutoFit/>
          </a:bodyPr>
          <a:lstStyle/>
          <a:p>
            <a:r>
              <a:rPr lang="en-US" dirty="0" smtClean="0">
                <a:solidFill>
                  <a:srgbClr val="FFFFFF"/>
                </a:solidFill>
              </a:rPr>
              <a:t>L1</a:t>
            </a:r>
            <a:endParaRPr lang="en-US" dirty="0">
              <a:solidFill>
                <a:srgbClr val="FFFFFF"/>
              </a:solidFill>
            </a:endParaRPr>
          </a:p>
        </p:txBody>
      </p:sp>
      <p:sp>
        <p:nvSpPr>
          <p:cNvPr id="9" name="TextBox 8"/>
          <p:cNvSpPr txBox="1"/>
          <p:nvPr/>
        </p:nvSpPr>
        <p:spPr>
          <a:xfrm>
            <a:off x="7248600" y="2819099"/>
            <a:ext cx="398704" cy="369332"/>
          </a:xfrm>
          <a:prstGeom prst="rect">
            <a:avLst/>
          </a:prstGeom>
          <a:noFill/>
        </p:spPr>
        <p:txBody>
          <a:bodyPr wrap="none" rtlCol="0">
            <a:spAutoFit/>
          </a:bodyPr>
          <a:lstStyle/>
          <a:p>
            <a:r>
              <a:rPr lang="en-US" dirty="0" smtClean="0">
                <a:solidFill>
                  <a:srgbClr val="FFFFFF"/>
                </a:solidFill>
              </a:rPr>
              <a:t>L3</a:t>
            </a:r>
            <a:endParaRPr lang="en-US" dirty="0">
              <a:solidFill>
                <a:srgbClr val="FFFFFF"/>
              </a:solidFill>
            </a:endParaRPr>
          </a:p>
        </p:txBody>
      </p:sp>
      <p:sp>
        <p:nvSpPr>
          <p:cNvPr id="12" name="TextBox 11"/>
          <p:cNvSpPr txBox="1"/>
          <p:nvPr/>
        </p:nvSpPr>
        <p:spPr>
          <a:xfrm>
            <a:off x="4057977" y="2478329"/>
            <a:ext cx="1124801" cy="369332"/>
          </a:xfrm>
          <a:prstGeom prst="rect">
            <a:avLst/>
          </a:prstGeom>
          <a:noFill/>
        </p:spPr>
        <p:txBody>
          <a:bodyPr wrap="square" rtlCol="0">
            <a:spAutoFit/>
          </a:bodyPr>
          <a:lstStyle/>
          <a:p>
            <a:r>
              <a:rPr lang="en-US" dirty="0" smtClean="0">
                <a:solidFill>
                  <a:schemeClr val="bg1"/>
                </a:solidFill>
              </a:rPr>
              <a:t>IH X2</a:t>
            </a:r>
            <a:endParaRPr lang="en-US" dirty="0">
              <a:solidFill>
                <a:schemeClr val="bg1"/>
              </a:solidFill>
            </a:endParaRPr>
          </a:p>
        </p:txBody>
      </p:sp>
    </p:spTree>
    <p:extLst>
      <p:ext uri="{BB962C8B-B14F-4D97-AF65-F5344CB8AC3E}">
        <p14:creationId xmlns:p14="http://schemas.microsoft.com/office/powerpoint/2010/main" val="56659494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NZ"/>
          </a:p>
        </p:txBody>
      </p:sp>
      <p:pic>
        <p:nvPicPr>
          <p:cNvPr id="67586" name="Picture 2" descr="C:\Users\John\Pictures\MEDICAL\WORKSHOP IMAGES\Diagram Maigne cluneal plexus.jpg"/>
          <p:cNvPicPr>
            <a:picLocks noGrp="1" noChangeAspect="1" noChangeArrowheads="1"/>
          </p:cNvPicPr>
          <p:nvPr>
            <p:ph idx="1"/>
          </p:nvPr>
        </p:nvPicPr>
        <p:blipFill>
          <a:blip r:embed="rId2" cstate="print"/>
          <a:srcRect/>
          <a:stretch>
            <a:fillRect/>
          </a:stretch>
        </p:blipFill>
        <p:spPr bwMode="auto">
          <a:xfrm>
            <a:off x="395536" y="190386"/>
            <a:ext cx="8352928" cy="6334958"/>
          </a:xfrm>
          <a:prstGeom prst="rect">
            <a:avLst/>
          </a:prstGeom>
          <a:noFill/>
        </p:spPr>
      </p:pic>
      <p:sp>
        <p:nvSpPr>
          <p:cNvPr id="7" name="TextBox 6"/>
          <p:cNvSpPr txBox="1"/>
          <p:nvPr/>
        </p:nvSpPr>
        <p:spPr>
          <a:xfrm>
            <a:off x="827584" y="980728"/>
            <a:ext cx="792088" cy="369332"/>
          </a:xfrm>
          <a:prstGeom prst="rect">
            <a:avLst/>
          </a:prstGeom>
          <a:noFill/>
        </p:spPr>
        <p:txBody>
          <a:bodyPr wrap="square" rtlCol="0">
            <a:spAutoFit/>
          </a:bodyPr>
          <a:lstStyle/>
          <a:p>
            <a:r>
              <a:rPr lang="en-NZ" b="1" dirty="0" smtClean="0">
                <a:solidFill>
                  <a:srgbClr val="FF0000"/>
                </a:solidFill>
              </a:rPr>
              <a:t>60 %</a:t>
            </a:r>
            <a:endParaRPr lang="en-NZ" b="1" dirty="0">
              <a:solidFill>
                <a:srgbClr val="FF0000"/>
              </a:solidFill>
            </a:endParaRPr>
          </a:p>
        </p:txBody>
      </p:sp>
      <p:sp>
        <p:nvSpPr>
          <p:cNvPr id="8" name="TextBox 7"/>
          <p:cNvSpPr txBox="1"/>
          <p:nvPr/>
        </p:nvSpPr>
        <p:spPr>
          <a:xfrm>
            <a:off x="5364088" y="980728"/>
            <a:ext cx="648072" cy="369332"/>
          </a:xfrm>
          <a:prstGeom prst="rect">
            <a:avLst/>
          </a:prstGeom>
          <a:noFill/>
        </p:spPr>
        <p:txBody>
          <a:bodyPr wrap="square" rtlCol="0">
            <a:spAutoFit/>
          </a:bodyPr>
          <a:lstStyle/>
          <a:p>
            <a:r>
              <a:rPr lang="en-NZ" b="1" dirty="0" smtClean="0">
                <a:solidFill>
                  <a:srgbClr val="FF0000"/>
                </a:solidFill>
              </a:rPr>
              <a:t>25 %</a:t>
            </a:r>
            <a:endParaRPr lang="en-NZ" b="1" dirty="0">
              <a:solidFill>
                <a:srgbClr val="FF0000"/>
              </a:solidFill>
            </a:endParaRPr>
          </a:p>
        </p:txBody>
      </p:sp>
      <p:sp>
        <p:nvSpPr>
          <p:cNvPr id="9" name="TextBox 8"/>
          <p:cNvSpPr txBox="1"/>
          <p:nvPr/>
        </p:nvSpPr>
        <p:spPr>
          <a:xfrm>
            <a:off x="5364088" y="4797152"/>
            <a:ext cx="720080" cy="369332"/>
          </a:xfrm>
          <a:prstGeom prst="rect">
            <a:avLst/>
          </a:prstGeom>
          <a:noFill/>
        </p:spPr>
        <p:txBody>
          <a:bodyPr wrap="square" rtlCol="0">
            <a:spAutoFit/>
          </a:bodyPr>
          <a:lstStyle/>
          <a:p>
            <a:r>
              <a:rPr lang="en-NZ" b="1" dirty="0" smtClean="0">
                <a:solidFill>
                  <a:srgbClr val="FF0000"/>
                </a:solidFill>
              </a:rPr>
              <a:t>15 %</a:t>
            </a:r>
            <a:endParaRPr lang="en-NZ" b="1" dirty="0">
              <a:solidFill>
                <a:srgbClr val="FF0000"/>
              </a:solidFill>
            </a:endParaRPr>
          </a:p>
        </p:txBody>
      </p:sp>
    </p:spTree>
    <p:extLst>
      <p:ext uri="{BB962C8B-B14F-4D97-AF65-F5344CB8AC3E}">
        <p14:creationId xmlns:p14="http://schemas.microsoft.com/office/powerpoint/2010/main" val="24803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3">
            <a:schemeClr val="lt1"/>
          </a:lnRef>
          <a:fillRef idx="1">
            <a:schemeClr val="dk1"/>
          </a:fillRef>
          <a:effectRef idx="1">
            <a:schemeClr val="dk1"/>
          </a:effectRef>
          <a:fontRef idx="minor">
            <a:schemeClr val="lt1"/>
          </a:fontRef>
        </p:style>
        <p:txBody>
          <a:bodyPr>
            <a:normAutofit fontScale="90000"/>
          </a:bodyPr>
          <a:lstStyle/>
          <a:p>
            <a:r>
              <a:rPr lang="en-US" dirty="0" smtClean="0"/>
              <a:t>INF CLUNEAL &amp; POSTERIOR FEMORAL CUTANEOUS NERVES</a:t>
            </a:r>
            <a:endParaRPr lang="en-US" dirty="0"/>
          </a:p>
        </p:txBody>
      </p:sp>
      <p:pic>
        <p:nvPicPr>
          <p:cNvPr id="4" name="Content Placeholder 3" descr="photo-27.JPG"/>
          <p:cNvPicPr>
            <a:picLocks noGrp="1" noChangeAspect="1"/>
          </p:cNvPicPr>
          <p:nvPr>
            <p:ph idx="1"/>
          </p:nvPr>
        </p:nvPicPr>
        <p:blipFill>
          <a:blip r:embed="rId2">
            <a:extLst>
              <a:ext uri="{28A0092B-C50C-407E-A947-70E740481C1C}">
                <a14:useLocalDpi xmlns:a14="http://schemas.microsoft.com/office/drawing/2010/main" val="0"/>
              </a:ext>
            </a:extLst>
          </a:blip>
          <a:srcRect l="-234200" r="-234200"/>
          <a:stretch>
            <a:fillRect/>
          </a:stretch>
        </p:blipFill>
        <p:spPr>
          <a:xfrm>
            <a:off x="1851161" y="1755095"/>
            <a:ext cx="8229600" cy="4525963"/>
          </a:xfrm>
        </p:spPr>
      </p:pic>
      <p:pic>
        <p:nvPicPr>
          <p:cNvPr id="6" name="Picture 2" descr="C:\Users\John\Desktop\WORKSHOP 2010\PERIPHERAL NERVES ANATOMY\LOW BACK  HIP  GROIN  THIGH\Posterior Femoral Nerve Spalteholz.jpg"/>
          <p:cNvPicPr>
            <a:picLocks noChangeAspect="1" noChangeArrowheads="1"/>
          </p:cNvPicPr>
          <p:nvPr/>
        </p:nvPicPr>
        <p:blipFill>
          <a:blip r:embed="rId3" cstate="print"/>
          <a:srcRect/>
          <a:stretch>
            <a:fillRect/>
          </a:stretch>
        </p:blipFill>
        <p:spPr bwMode="auto">
          <a:xfrm>
            <a:off x="2633038" y="1677648"/>
            <a:ext cx="2028990" cy="5045721"/>
          </a:xfrm>
          <a:prstGeom prst="rect">
            <a:avLst/>
          </a:prstGeom>
          <a:noFill/>
        </p:spPr>
      </p:pic>
    </p:spTree>
    <p:extLst>
      <p:ext uri="{BB962C8B-B14F-4D97-AF65-F5344CB8AC3E}">
        <p14:creationId xmlns:p14="http://schemas.microsoft.com/office/powerpoint/2010/main" val="87312033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Chronic Pain </a:t>
            </a:r>
            <a:r>
              <a:rPr lang="en-US" dirty="0" smtClean="0"/>
              <a:t>Protocol</a:t>
            </a:r>
            <a:r>
              <a:rPr lang="en-US" dirty="0"/>
              <a:t/>
            </a:r>
            <a:br>
              <a:rPr lang="en-US" dirty="0"/>
            </a:br>
            <a:r>
              <a:rPr lang="en-US" dirty="0" smtClean="0"/>
              <a:t>So </a:t>
            </a:r>
            <a:r>
              <a:rPr lang="en-US" dirty="0"/>
              <a:t>simple a caveman could do it</a:t>
            </a:r>
            <a:r>
              <a:rPr lang="en-US" dirty="0" smtClean="0"/>
              <a:t>...</a:t>
            </a:r>
            <a:endParaRPr lang="en-US" dirty="0"/>
          </a:p>
        </p:txBody>
      </p:sp>
      <p:sp>
        <p:nvSpPr>
          <p:cNvPr id="3" name="Content Placeholder 2"/>
          <p:cNvSpPr>
            <a:spLocks noGrp="1"/>
          </p:cNvSpPr>
          <p:nvPr>
            <p:ph idx="1"/>
          </p:nvPr>
        </p:nvSpPr>
        <p:spPr>
          <a:xfrm>
            <a:off x="457200" y="1600200"/>
            <a:ext cx="8229600" cy="5257800"/>
          </a:xfrm>
        </p:spPr>
        <p:txBody>
          <a:bodyPr>
            <a:normAutofit fontScale="40000" lnSpcReduction="20000"/>
          </a:bodyPr>
          <a:lstStyle/>
          <a:p>
            <a:r>
              <a:rPr lang="en-US" dirty="0" smtClean="0"/>
              <a:t>Diet</a:t>
            </a:r>
          </a:p>
          <a:p>
            <a:pPr lvl="1"/>
            <a:r>
              <a:rPr lang="en-US" dirty="0" err="1" smtClean="0"/>
              <a:t>Paleo</a:t>
            </a:r>
            <a:r>
              <a:rPr lang="en-US" dirty="0" smtClean="0"/>
              <a:t> Diet, Avoid nightshades, Artificial sweeteners, No Alcohol, Caffeine, Trans Fat</a:t>
            </a:r>
          </a:p>
          <a:p>
            <a:r>
              <a:rPr lang="en-US" dirty="0" smtClean="0"/>
              <a:t>Consider </a:t>
            </a:r>
            <a:r>
              <a:rPr lang="en-US" dirty="0" err="1" smtClean="0"/>
              <a:t>Auriculoacupuncture</a:t>
            </a:r>
            <a:r>
              <a:rPr lang="en-US" dirty="0"/>
              <a:t> </a:t>
            </a:r>
            <a:r>
              <a:rPr lang="en-US" dirty="0" smtClean="0"/>
              <a:t>–</a:t>
            </a:r>
            <a:r>
              <a:rPr lang="en-US" dirty="0" smtClean="0"/>
              <a:t>KOA, </a:t>
            </a:r>
            <a:r>
              <a:rPr lang="en-US" dirty="0" smtClean="0"/>
              <a:t>Battlefield</a:t>
            </a:r>
          </a:p>
          <a:p>
            <a:r>
              <a:rPr lang="en-US" dirty="0" smtClean="0"/>
              <a:t>Smoking Cessation</a:t>
            </a:r>
          </a:p>
          <a:p>
            <a:pPr lvl="1"/>
            <a:r>
              <a:rPr lang="en-US" dirty="0" smtClean="0"/>
              <a:t>Smokers experience 30% more pain and don’t heal</a:t>
            </a:r>
          </a:p>
          <a:p>
            <a:r>
              <a:rPr lang="en-US" dirty="0" err="1" smtClean="0"/>
              <a:t>Counselling</a:t>
            </a:r>
            <a:r>
              <a:rPr lang="en-US" dirty="0" smtClean="0"/>
              <a:t> high % of sexual/emotional abuse</a:t>
            </a:r>
          </a:p>
          <a:p>
            <a:r>
              <a:rPr lang="en-US" dirty="0" smtClean="0"/>
              <a:t>Breathing Techniques Heart Math</a:t>
            </a:r>
          </a:p>
          <a:p>
            <a:r>
              <a:rPr lang="en-US" dirty="0" smtClean="0"/>
              <a:t>Alpha </a:t>
            </a:r>
            <a:r>
              <a:rPr lang="en-US" dirty="0" err="1" smtClean="0"/>
              <a:t>Stim</a:t>
            </a:r>
            <a:r>
              <a:rPr lang="en-US" dirty="0" smtClean="0"/>
              <a:t> unit</a:t>
            </a:r>
          </a:p>
          <a:p>
            <a:r>
              <a:rPr lang="en-US" dirty="0" smtClean="0"/>
              <a:t>Exercise – Tai Chi, Pilates, Yoga, Water Aerobics</a:t>
            </a:r>
          </a:p>
          <a:p>
            <a:pPr lvl="1"/>
            <a:r>
              <a:rPr lang="en-US" sz="2300" dirty="0" smtClean="0"/>
              <a:t>hep2go.com or http</a:t>
            </a:r>
            <a:r>
              <a:rPr lang="en-US" sz="2300" dirty="0"/>
              <a:t>://www.prescribeexercise.com</a:t>
            </a:r>
            <a:r>
              <a:rPr lang="en-US" sz="2300" dirty="0" smtClean="0"/>
              <a:t>/</a:t>
            </a:r>
          </a:p>
          <a:p>
            <a:r>
              <a:rPr lang="en-US" dirty="0" smtClean="0"/>
              <a:t>Manipulation</a:t>
            </a:r>
          </a:p>
          <a:p>
            <a:r>
              <a:rPr lang="en-US" dirty="0"/>
              <a:t>Injections – </a:t>
            </a:r>
            <a:r>
              <a:rPr lang="en-US" dirty="0" err="1"/>
              <a:t>Prolotherapy</a:t>
            </a:r>
            <a:r>
              <a:rPr lang="en-US" dirty="0"/>
              <a:t>, Neural </a:t>
            </a:r>
            <a:r>
              <a:rPr lang="en-US" dirty="0" smtClean="0"/>
              <a:t>Therapy</a:t>
            </a:r>
            <a:endParaRPr lang="en-US" dirty="0" smtClean="0"/>
          </a:p>
          <a:p>
            <a:r>
              <a:rPr lang="en-US" dirty="0" smtClean="0"/>
              <a:t>Massage - </a:t>
            </a:r>
            <a:r>
              <a:rPr lang="en-US" dirty="0" err="1"/>
              <a:t>e</a:t>
            </a:r>
            <a:r>
              <a:rPr lang="en-US" dirty="0" err="1" smtClean="0"/>
              <a:t>val</a:t>
            </a:r>
            <a:r>
              <a:rPr lang="en-US" dirty="0" smtClean="0"/>
              <a:t> for heel lift</a:t>
            </a:r>
          </a:p>
          <a:p>
            <a:r>
              <a:rPr lang="en-US" dirty="0" smtClean="0"/>
              <a:t>PT Core </a:t>
            </a:r>
            <a:r>
              <a:rPr lang="en-US" dirty="0" err="1" smtClean="0"/>
              <a:t>Stabilzation</a:t>
            </a:r>
            <a:r>
              <a:rPr lang="en-US" dirty="0" smtClean="0"/>
              <a:t> Proprioception Feedback</a:t>
            </a:r>
          </a:p>
          <a:p>
            <a:r>
              <a:rPr lang="en-US" dirty="0" smtClean="0"/>
              <a:t>MVI, Mg 500mg, B Complex, </a:t>
            </a:r>
            <a:r>
              <a:rPr lang="en-US" dirty="0" err="1" smtClean="0"/>
              <a:t>Vit</a:t>
            </a:r>
            <a:r>
              <a:rPr lang="en-US" dirty="0" smtClean="0"/>
              <a:t> D, Probiotics</a:t>
            </a:r>
          </a:p>
          <a:p>
            <a:r>
              <a:rPr lang="en-US" dirty="0" smtClean="0"/>
              <a:t>SHINE</a:t>
            </a:r>
          </a:p>
          <a:p>
            <a:endParaRPr lang="en-US" dirty="0"/>
          </a:p>
        </p:txBody>
      </p:sp>
    </p:spTree>
    <p:extLst>
      <p:ext uri="{BB962C8B-B14F-4D97-AF65-F5344CB8AC3E}">
        <p14:creationId xmlns:p14="http://schemas.microsoft.com/office/powerpoint/2010/main" val="264970055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You can reach me at Texas Tech: </a:t>
            </a:r>
            <a:r>
              <a:rPr lang="en-US" dirty="0" smtClean="0">
                <a:hlinkClick r:id="rId2"/>
              </a:rPr>
              <a:t>eric.ehle@ttuhsc.edu</a:t>
            </a:r>
            <a:endParaRPr lang="en-US" dirty="0" smtClean="0"/>
          </a:p>
          <a:p>
            <a:endParaRPr lang="en-US" dirty="0"/>
          </a:p>
          <a:p>
            <a:r>
              <a:rPr lang="en-US" dirty="0" smtClean="0"/>
              <a:t>Presentation will be available online at:</a:t>
            </a:r>
          </a:p>
          <a:p>
            <a:r>
              <a:rPr lang="en-US" dirty="0" smtClean="0">
                <a:hlinkClick r:id="rId3"/>
              </a:rPr>
              <a:t>www.welllifefm.com/chronicpain.pptx</a:t>
            </a:r>
            <a:endParaRPr lang="en-US" dirty="0" smtClean="0"/>
          </a:p>
          <a:p>
            <a:endParaRPr lang="en-US" dirty="0"/>
          </a:p>
        </p:txBody>
      </p:sp>
    </p:spTree>
    <p:extLst>
      <p:ext uri="{BB962C8B-B14F-4D97-AF65-F5344CB8AC3E}">
        <p14:creationId xmlns:p14="http://schemas.microsoft.com/office/powerpoint/2010/main" val="424820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pPr eaLnBrk="1" hangingPunct="1"/>
            <a:r>
              <a:rPr lang="en-US" dirty="0" err="1" smtClean="0"/>
              <a:t>Neuro</a:t>
            </a:r>
            <a:r>
              <a:rPr lang="en-US" dirty="0" smtClean="0"/>
              <a:t> Exam</a:t>
            </a:r>
          </a:p>
        </p:txBody>
      </p:sp>
      <p:sp>
        <p:nvSpPr>
          <p:cNvPr id="52226" name="Content Placeholder 2"/>
          <p:cNvSpPr>
            <a:spLocks noGrp="1"/>
          </p:cNvSpPr>
          <p:nvPr>
            <p:ph idx="1"/>
          </p:nvPr>
        </p:nvSpPr>
        <p:spPr/>
        <p:txBody>
          <a:bodyPr>
            <a:normAutofit fontScale="85000" lnSpcReduction="20000"/>
          </a:bodyPr>
          <a:lstStyle/>
          <a:p>
            <a:r>
              <a:rPr lang="en-US" dirty="0" smtClean="0"/>
              <a:t>Toe walking – </a:t>
            </a:r>
            <a:r>
              <a:rPr lang="en-US" dirty="0" err="1" smtClean="0"/>
              <a:t>gastrocnemium</a:t>
            </a:r>
            <a:r>
              <a:rPr lang="en-US" dirty="0" smtClean="0"/>
              <a:t> and </a:t>
            </a:r>
            <a:r>
              <a:rPr lang="en-US" dirty="0" err="1" smtClean="0"/>
              <a:t>soleus</a:t>
            </a:r>
            <a:r>
              <a:rPr lang="en-US" dirty="0" smtClean="0"/>
              <a:t> S1</a:t>
            </a:r>
          </a:p>
          <a:p>
            <a:r>
              <a:rPr lang="en-US" sz="3100" dirty="0" smtClean="0"/>
              <a:t>Heel Walking – anterior </a:t>
            </a:r>
            <a:r>
              <a:rPr lang="en-US" sz="3100" dirty="0" err="1" smtClean="0"/>
              <a:t>tibial</a:t>
            </a:r>
            <a:r>
              <a:rPr lang="en-US" sz="3100" dirty="0" smtClean="0"/>
              <a:t> muscles L4, L5</a:t>
            </a:r>
          </a:p>
          <a:p>
            <a:r>
              <a:rPr lang="en-US" sz="3100" dirty="0" smtClean="0"/>
              <a:t>Knee Reflex –L4</a:t>
            </a:r>
          </a:p>
          <a:p>
            <a:r>
              <a:rPr lang="en-US" sz="3100" dirty="0" smtClean="0"/>
              <a:t>Ankle Jerk – S1</a:t>
            </a:r>
          </a:p>
          <a:p>
            <a:r>
              <a:rPr lang="en-US" sz="3100" dirty="0" smtClean="0"/>
              <a:t>Romberg  - </a:t>
            </a:r>
            <a:r>
              <a:rPr lang="en-US" sz="2800" dirty="0" smtClean="0"/>
              <a:t>A </a:t>
            </a:r>
            <a:r>
              <a:rPr lang="en-US" sz="2800" dirty="0"/>
              <a:t>wide-based gait and/or positive Romberg in the setting of low back pain had a specificity of more than 90 percent for LSS [</a:t>
            </a:r>
            <a:r>
              <a:rPr lang="en-US" sz="2800" u="sng" dirty="0">
                <a:hlinkClick r:id="rId2"/>
              </a:rPr>
              <a:t>1,19</a:t>
            </a:r>
            <a:r>
              <a:rPr lang="en-US" sz="2800" dirty="0"/>
              <a:t>].</a:t>
            </a:r>
          </a:p>
          <a:p>
            <a:pPr marL="0" indent="0">
              <a:buNone/>
            </a:pPr>
            <a:endParaRPr lang="en-US" sz="3100" dirty="0"/>
          </a:p>
          <a:p>
            <a:r>
              <a:rPr lang="en-US" sz="2800" dirty="0"/>
              <a:t>neurologic testing should focus on the L5 and S1 nerve roots, since 98 percent of clinically important disc </a:t>
            </a:r>
            <a:r>
              <a:rPr lang="en-US" sz="2800" dirty="0" err="1"/>
              <a:t>herniations</a:t>
            </a:r>
            <a:r>
              <a:rPr lang="en-US" sz="2800" dirty="0"/>
              <a:t> occur at L4-5 and L5-S1.52</a:t>
            </a:r>
            <a:endParaRPr lang="en-US" sz="3100" dirty="0" smtClean="0"/>
          </a:p>
          <a:p>
            <a:pPr lvl="1"/>
            <a:endParaRPr lang="en-US" dirty="0" smtClean="0">
              <a:sym typeface="Wingdings" pitchFamily="2" charset="2"/>
            </a:endParaRPr>
          </a:p>
        </p:txBody>
      </p:sp>
    </p:spTree>
    <p:extLst>
      <p:ext uri="{BB962C8B-B14F-4D97-AF65-F5344CB8AC3E}">
        <p14:creationId xmlns:p14="http://schemas.microsoft.com/office/powerpoint/2010/main" val="3242895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Dermatomes</a:t>
            </a:r>
            <a:endParaRPr lang="en-US" dirty="0"/>
          </a:p>
        </p:txBody>
      </p:sp>
      <p:sp>
        <p:nvSpPr>
          <p:cNvPr id="5" name="Content Placeholder 4"/>
          <p:cNvSpPr>
            <a:spLocks noGrp="1"/>
          </p:cNvSpPr>
          <p:nvPr>
            <p:ph idx="1"/>
          </p:nvPr>
        </p:nvSpPr>
        <p:spPr/>
        <p:txBody>
          <a:bodyPr/>
          <a:lstStyle/>
          <a:p>
            <a:endParaRPr lang="en-US"/>
          </a:p>
        </p:txBody>
      </p:sp>
      <p:pic>
        <p:nvPicPr>
          <p:cNvPr id="306178" name="Picture 2" descr="C:\Documents and Settings\Eric\My Documents\My Pictures\lower-dermatomes.jpg"/>
          <p:cNvPicPr>
            <a:picLocks noChangeAspect="1" noChangeArrowheads="1"/>
          </p:cNvPicPr>
          <p:nvPr/>
        </p:nvPicPr>
        <p:blipFill>
          <a:blip r:embed="rId2" cstate="print"/>
          <a:srcRect/>
          <a:stretch>
            <a:fillRect/>
          </a:stretch>
        </p:blipFill>
        <p:spPr bwMode="auto">
          <a:xfrm>
            <a:off x="2667000" y="1752600"/>
            <a:ext cx="4168982" cy="5105400"/>
          </a:xfrm>
          <a:prstGeom prst="rect">
            <a:avLst/>
          </a:prstGeom>
          <a:noFill/>
        </p:spPr>
      </p:pic>
    </p:spTree>
    <p:extLst>
      <p:ext uri="{BB962C8B-B14F-4D97-AF65-F5344CB8AC3E}">
        <p14:creationId xmlns:p14="http://schemas.microsoft.com/office/powerpoint/2010/main" val="2149171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3175" y="814388"/>
            <a:ext cx="405765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18284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Ligament Referred Pain</a:t>
            </a:r>
            <a:endParaRPr lang="en-US" dirty="0"/>
          </a:p>
        </p:txBody>
      </p:sp>
      <p:pic>
        <p:nvPicPr>
          <p:cNvPr id="9" name="Content Placeholder 8" descr="ligs05.gif"/>
          <p:cNvPicPr>
            <a:picLocks noGrp="1" noChangeAspect="1"/>
          </p:cNvPicPr>
          <p:nvPr>
            <p:ph idx="1"/>
          </p:nvPr>
        </p:nvPicPr>
        <p:blipFill>
          <a:blip r:embed="rId3" cstate="print"/>
          <a:stretch>
            <a:fillRect/>
          </a:stretch>
        </p:blipFill>
        <p:spPr>
          <a:xfrm>
            <a:off x="0" y="1600200"/>
            <a:ext cx="9121588" cy="5165237"/>
          </a:xfrm>
        </p:spPr>
      </p:pic>
      <p:sp>
        <p:nvSpPr>
          <p:cNvPr id="3" name="Slide Number Placeholder 2"/>
          <p:cNvSpPr>
            <a:spLocks noGrp="1"/>
          </p:cNvSpPr>
          <p:nvPr>
            <p:ph type="sldNum" sz="quarter" idx="12"/>
          </p:nvPr>
        </p:nvSpPr>
        <p:spPr/>
        <p:txBody>
          <a:bodyPr/>
          <a:lstStyle/>
          <a:p>
            <a:fld id="{59D6626B-286C-4477-AEA0-2AEFB28049E2}" type="slidenum">
              <a:rPr lang="en-US" smtClean="0"/>
              <a:pPr/>
              <a:t>18</a:t>
            </a:fld>
            <a:endParaRPr lang="en-US"/>
          </a:p>
        </p:txBody>
      </p:sp>
    </p:spTree>
    <p:extLst>
      <p:ext uri="{BB962C8B-B14F-4D97-AF65-F5344CB8AC3E}">
        <p14:creationId xmlns:p14="http://schemas.microsoft.com/office/powerpoint/2010/main" val="20885672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Ligament Referred Pain</a:t>
            </a:r>
            <a:endParaRPr lang="en-US" dirty="0"/>
          </a:p>
        </p:txBody>
      </p:sp>
      <p:pic>
        <p:nvPicPr>
          <p:cNvPr id="4" name="Content Placeholder 17" descr="Posterior Sacroiliac Joint Ligaments (SIJ).jpg"/>
          <p:cNvPicPr>
            <a:picLocks noGrp="1" noChangeAspect="1"/>
          </p:cNvPicPr>
          <p:nvPr>
            <p:ph idx="1"/>
          </p:nvPr>
        </p:nvPicPr>
        <p:blipFill>
          <a:blip r:embed="rId2" cstate="print"/>
          <a:stretch>
            <a:fillRect/>
          </a:stretch>
        </p:blipFill>
        <p:spPr>
          <a:xfrm>
            <a:off x="2667000" y="1613950"/>
            <a:ext cx="3402106" cy="5131991"/>
          </a:xfrm>
        </p:spPr>
      </p:pic>
      <p:pic>
        <p:nvPicPr>
          <p:cNvPr id="5" name="Content Placeholder 18" descr="Sacrotuberous and Sacrospinous Ligaments (ST and SS).jpg"/>
          <p:cNvPicPr>
            <a:picLocks noChangeAspect="1"/>
          </p:cNvPicPr>
          <p:nvPr/>
        </p:nvPicPr>
        <p:blipFill>
          <a:blip r:embed="rId3" cstate="print"/>
          <a:stretch>
            <a:fillRect/>
          </a:stretch>
        </p:blipFill>
        <p:spPr bwMode="auto">
          <a:xfrm>
            <a:off x="5816600" y="1622988"/>
            <a:ext cx="3327400" cy="51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16" descr="Illiolumbar.jpg"/>
          <p:cNvPicPr>
            <a:picLocks noChangeAspect="1"/>
          </p:cNvPicPr>
          <p:nvPr/>
        </p:nvPicPr>
        <p:blipFill>
          <a:blip r:embed="rId4" cstate="print"/>
          <a:stretch>
            <a:fillRect/>
          </a:stretch>
        </p:blipFill>
        <p:spPr>
          <a:xfrm>
            <a:off x="0" y="1596094"/>
            <a:ext cx="3365500" cy="5133813"/>
          </a:xfrm>
          <a:prstGeom prst="rect">
            <a:avLst/>
          </a:prstGeom>
        </p:spPr>
      </p:pic>
    </p:spTree>
    <p:extLst>
      <p:ext uri="{BB962C8B-B14F-4D97-AF65-F5344CB8AC3E}">
        <p14:creationId xmlns:p14="http://schemas.microsoft.com/office/powerpoint/2010/main" val="7736070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Disclosure</a:t>
            </a:r>
            <a:endParaRPr lang="en-US" dirty="0"/>
          </a:p>
        </p:txBody>
      </p:sp>
      <p:sp>
        <p:nvSpPr>
          <p:cNvPr id="3" name="Content Placeholder 2"/>
          <p:cNvSpPr>
            <a:spLocks noGrp="1"/>
          </p:cNvSpPr>
          <p:nvPr>
            <p:ph idx="1"/>
          </p:nvPr>
        </p:nvSpPr>
        <p:spPr/>
        <p:txBody>
          <a:bodyPr/>
          <a:lstStyle/>
          <a:p>
            <a:r>
              <a:rPr lang="en-US" sz="4800" dirty="0" smtClean="0"/>
              <a:t>No Financial Disclosures</a:t>
            </a:r>
          </a:p>
          <a:p>
            <a:endParaRPr lang="en-US" sz="4800" dirty="0"/>
          </a:p>
          <a:p>
            <a:endParaRPr lang="en-US" sz="4800" dirty="0" smtClean="0"/>
          </a:p>
          <a:p>
            <a:endParaRPr lang="en-US" sz="4800" dirty="0" smtClean="0"/>
          </a:p>
          <a:p>
            <a:pPr lvl="1"/>
            <a:r>
              <a:rPr lang="en-US" sz="2400" dirty="0" smtClean="0"/>
              <a:t>Note: I do provide a select amount of high quality dietary supplements in my private office</a:t>
            </a:r>
            <a:endParaRPr lang="en-US" sz="2400" dirty="0"/>
          </a:p>
        </p:txBody>
      </p:sp>
    </p:spTree>
    <p:extLst>
      <p:ext uri="{BB962C8B-B14F-4D97-AF65-F5344CB8AC3E}">
        <p14:creationId xmlns:p14="http://schemas.microsoft.com/office/powerpoint/2010/main" val="475752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Travell</a:t>
            </a:r>
            <a:r>
              <a:rPr lang="en-US" dirty="0" smtClean="0"/>
              <a:t> Trigger Points</a:t>
            </a:r>
            <a:endParaRPr lang="en-US" dirty="0"/>
          </a:p>
        </p:txBody>
      </p:sp>
      <p:sp>
        <p:nvSpPr>
          <p:cNvPr id="3" name="Content Placeholder 2"/>
          <p:cNvSpPr>
            <a:spLocks noGrp="1"/>
          </p:cNvSpPr>
          <p:nvPr>
            <p:ph idx="1"/>
          </p:nvPr>
        </p:nvSpPr>
        <p:spPr/>
        <p:txBody>
          <a:bodyPr/>
          <a:lstStyle/>
          <a:p>
            <a:endParaRPr lang="en-US"/>
          </a:p>
        </p:txBody>
      </p:sp>
      <p:pic>
        <p:nvPicPr>
          <p:cNvPr id="12292" name="Picture 4" descr="http://swihc.com/SWIHC/Trigger_Point,_Meso_%26_Neuro_Therapy_files/Trigger%20Point%20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6993" y="1660634"/>
            <a:ext cx="3207614" cy="5163206"/>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www.swihc.com/SWIHC/Trigger_Point,_Meso_%26_Neuro_Therapy_files/Trigger%20Point%20I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612176"/>
            <a:ext cx="3276600" cy="5291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2712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Sensation</a:t>
            </a:r>
            <a:endParaRPr lang="en-US" dirty="0"/>
          </a:p>
        </p:txBody>
      </p:sp>
      <p:sp>
        <p:nvSpPr>
          <p:cNvPr id="3" name="Content Placeholder 2"/>
          <p:cNvSpPr>
            <a:spLocks noGrp="1"/>
          </p:cNvSpPr>
          <p:nvPr>
            <p:ph idx="1"/>
          </p:nvPr>
        </p:nvSpPr>
        <p:spPr/>
        <p:txBody>
          <a:bodyPr/>
          <a:lstStyle/>
          <a:p>
            <a:r>
              <a:rPr lang="en-US" dirty="0"/>
              <a:t>Sensory fields have considerable overlap, but there are areas that are exclusively served by individual nerves. These areas are called autonomous zones. The most important of these in the evaluation of lumbosacral radiculopathies include the </a:t>
            </a:r>
            <a:r>
              <a:rPr lang="en-US" b="1" dirty="0"/>
              <a:t>sole of the foot (S1), dorsum of the foot (L5), medial calf (L4), and anterior thigh (L2 and 3) [</a:t>
            </a:r>
            <a:r>
              <a:rPr lang="en-US" b="1" u="sng" dirty="0">
                <a:hlinkClick r:id="rId2"/>
              </a:rPr>
              <a:t>9</a:t>
            </a:r>
            <a:r>
              <a:rPr lang="en-US" b="1" dirty="0"/>
              <a:t>].</a:t>
            </a:r>
          </a:p>
          <a:p>
            <a:endParaRPr lang="en-US" dirty="0"/>
          </a:p>
        </p:txBody>
      </p:sp>
    </p:spTree>
    <p:extLst>
      <p:ext uri="{BB962C8B-B14F-4D97-AF65-F5344CB8AC3E}">
        <p14:creationId xmlns:p14="http://schemas.microsoft.com/office/powerpoint/2010/main" val="3031179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en-US" dirty="0" smtClean="0"/>
              <a:t>Muscle Testing</a:t>
            </a:r>
          </a:p>
        </p:txBody>
      </p:sp>
      <p:graphicFrame>
        <p:nvGraphicFramePr>
          <p:cNvPr id="5" name="Content Placeholder 4"/>
          <p:cNvGraphicFramePr>
            <a:graphicFrameLocks noGrp="1"/>
          </p:cNvGraphicFramePr>
          <p:nvPr>
            <p:ph idx="1"/>
          </p:nvPr>
        </p:nvGraphicFramePr>
        <p:xfrm>
          <a:off x="457200" y="1600200"/>
          <a:ext cx="8229600" cy="4572000"/>
        </p:xfrm>
        <a:graphic>
          <a:graphicData uri="http://schemas.openxmlformats.org/drawingml/2006/table">
            <a:tbl>
              <a:tblPr firstRow="1" bandRow="1">
                <a:tableStyleId>{073A0DAA-6AF3-43AB-8588-CEC1D06C72B9}</a:tableStyleId>
              </a:tblPr>
              <a:tblGrid>
                <a:gridCol w="4114800"/>
                <a:gridCol w="4114800"/>
              </a:tblGrid>
              <a:tr h="364255">
                <a:tc>
                  <a:txBody>
                    <a:bodyPr/>
                    <a:lstStyle/>
                    <a:p>
                      <a:r>
                        <a:rPr lang="en-US" sz="1800" dirty="0" smtClean="0"/>
                        <a:t>Supine</a:t>
                      </a:r>
                      <a:endParaRPr lang="en-US" sz="1800" b="1" dirty="0"/>
                    </a:p>
                  </a:txBody>
                  <a:tcPr marL="97777" marR="97777"/>
                </a:tc>
                <a:tc>
                  <a:txBody>
                    <a:bodyPr/>
                    <a:lstStyle/>
                    <a:p>
                      <a:r>
                        <a:rPr lang="en-US" sz="1800" dirty="0" smtClean="0"/>
                        <a:t>Prone</a:t>
                      </a:r>
                      <a:endParaRPr lang="en-US" sz="1800" b="1" dirty="0"/>
                    </a:p>
                  </a:txBody>
                  <a:tcPr marL="97777" marR="97777"/>
                </a:tc>
              </a:tr>
              <a:tr h="4131545">
                <a:tc>
                  <a:txBody>
                    <a:bodyPr/>
                    <a:lstStyle/>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err="1" smtClean="0"/>
                        <a:t>Psoas</a:t>
                      </a: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smtClean="0"/>
                        <a:t>Sartorius</a:t>
                      </a:r>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smtClean="0"/>
                        <a:t>Rectus </a:t>
                      </a:r>
                      <a:r>
                        <a:rPr lang="en-US" sz="1800" kern="1200" dirty="0" err="1" smtClean="0"/>
                        <a:t>Femoris</a:t>
                      </a: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smtClean="0"/>
                        <a:t>QL</a:t>
                      </a:r>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smtClean="0"/>
                        <a:t>TFL</a:t>
                      </a:r>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err="1" smtClean="0"/>
                        <a:t>Gracilis</a:t>
                      </a: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r>
                        <a:rPr lang="en-US" sz="1800" dirty="0" err="1" smtClean="0"/>
                        <a:t>Tibialis</a:t>
                      </a:r>
                      <a:r>
                        <a:rPr lang="en-US" sz="1800" dirty="0" smtClean="0"/>
                        <a:t> Anterior</a:t>
                      </a:r>
                    </a:p>
                    <a:p>
                      <a:r>
                        <a:rPr lang="en-US" sz="1800" dirty="0" err="1" smtClean="0"/>
                        <a:t>Tibialis</a:t>
                      </a:r>
                      <a:r>
                        <a:rPr lang="en-US" sz="1800" dirty="0" smtClean="0"/>
                        <a:t> Posterior</a:t>
                      </a:r>
                    </a:p>
                    <a:p>
                      <a:r>
                        <a:rPr lang="en-US" sz="1800" dirty="0" err="1" smtClean="0"/>
                        <a:t>Peroneus</a:t>
                      </a:r>
                      <a:r>
                        <a:rPr lang="en-US" sz="1800" dirty="0" smtClean="0"/>
                        <a:t> </a:t>
                      </a:r>
                      <a:r>
                        <a:rPr lang="en-US" sz="1800" dirty="0" err="1" smtClean="0"/>
                        <a:t>Longus</a:t>
                      </a:r>
                      <a:r>
                        <a:rPr lang="en-US" sz="1800" dirty="0" smtClean="0"/>
                        <a:t>/</a:t>
                      </a:r>
                      <a:r>
                        <a:rPr lang="en-US" sz="1800" dirty="0" err="1" smtClean="0"/>
                        <a:t>Brevis</a:t>
                      </a:r>
                      <a:endParaRPr lang="en-US" sz="1800" dirty="0" smtClean="0"/>
                    </a:p>
                    <a:p>
                      <a:r>
                        <a:rPr lang="en-US" sz="1800" dirty="0" err="1" smtClean="0"/>
                        <a:t>Peroneus</a:t>
                      </a:r>
                      <a:r>
                        <a:rPr lang="en-US" sz="1800" dirty="0" smtClean="0"/>
                        <a:t> </a:t>
                      </a:r>
                      <a:r>
                        <a:rPr lang="en-US" sz="1800" dirty="0" err="1" smtClean="0"/>
                        <a:t>Tertius</a:t>
                      </a:r>
                      <a:endParaRPr lang="en-US" sz="1800" dirty="0" smtClean="0"/>
                    </a:p>
                    <a:p>
                      <a:pPr marL="0" marR="0" indent="0" algn="l" defTabSz="823509" rtl="0" eaLnBrk="1" fontAlgn="auto" latinLnBrk="0" hangingPunct="1">
                        <a:lnSpc>
                          <a:spcPct val="100000"/>
                        </a:lnSpc>
                        <a:spcBef>
                          <a:spcPts val="0"/>
                        </a:spcBef>
                        <a:spcAft>
                          <a:spcPts val="0"/>
                        </a:spcAft>
                        <a:buClrTx/>
                        <a:buSzTx/>
                        <a:buFontTx/>
                        <a:buNone/>
                        <a:tabLst/>
                        <a:defRPr/>
                      </a:pP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smtClean="0"/>
                        <a:t>Gluteus </a:t>
                      </a:r>
                      <a:r>
                        <a:rPr lang="en-US" sz="1800" kern="1200" dirty="0" err="1" smtClean="0"/>
                        <a:t>Medius</a:t>
                      </a: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smtClean="0"/>
                        <a:t>Adductors</a:t>
                      </a:r>
                    </a:p>
                    <a:p>
                      <a:endParaRPr lang="en-US" sz="1800" b="1" dirty="0">
                        <a:solidFill>
                          <a:schemeClr val="tx1"/>
                        </a:solidFill>
                      </a:endParaRPr>
                    </a:p>
                  </a:txBody>
                  <a:tcPr marL="97777" marR="97777"/>
                </a:tc>
                <a:tc>
                  <a:txBody>
                    <a:bodyPr/>
                    <a:lstStyle/>
                    <a:p>
                      <a:r>
                        <a:rPr lang="en-US" sz="1800" kern="1200" dirty="0" smtClean="0"/>
                        <a:t>Glut max</a:t>
                      </a:r>
                    </a:p>
                    <a:p>
                      <a:r>
                        <a:rPr lang="en-US" sz="1800" kern="1200" dirty="0" smtClean="0"/>
                        <a:t>Hamstrings</a:t>
                      </a:r>
                    </a:p>
                    <a:p>
                      <a:pPr marL="0" marR="0" indent="0" algn="l" defTabSz="823509" rtl="0" eaLnBrk="1" fontAlgn="auto" latinLnBrk="0" hangingPunct="1">
                        <a:lnSpc>
                          <a:spcPct val="100000"/>
                        </a:lnSpc>
                        <a:spcBef>
                          <a:spcPts val="0"/>
                        </a:spcBef>
                        <a:spcAft>
                          <a:spcPts val="0"/>
                        </a:spcAft>
                        <a:buClrTx/>
                        <a:buSzTx/>
                        <a:buFontTx/>
                        <a:buNone/>
                        <a:tabLst/>
                        <a:defRPr/>
                      </a:pPr>
                      <a:r>
                        <a:rPr lang="en-US" sz="1800" kern="1200" dirty="0" err="1" smtClean="0"/>
                        <a:t>Pirformis</a:t>
                      </a:r>
                      <a:endParaRPr lang="en-US" sz="1800" kern="1200" dirty="0" smtClean="0"/>
                    </a:p>
                    <a:p>
                      <a:pPr marL="0" marR="0" indent="0" algn="l" defTabSz="823509" rtl="0" eaLnBrk="1" fontAlgn="auto" latinLnBrk="0" hangingPunct="1">
                        <a:lnSpc>
                          <a:spcPct val="100000"/>
                        </a:lnSpc>
                        <a:spcBef>
                          <a:spcPts val="0"/>
                        </a:spcBef>
                        <a:spcAft>
                          <a:spcPts val="0"/>
                        </a:spcAft>
                        <a:buClrTx/>
                        <a:buSzTx/>
                        <a:buFontTx/>
                        <a:buNone/>
                        <a:tabLst/>
                        <a:defRPr/>
                      </a:pPr>
                      <a:r>
                        <a:rPr lang="en-US" sz="1800" dirty="0" smtClean="0"/>
                        <a:t>Gastrocnemius</a:t>
                      </a:r>
                    </a:p>
                    <a:p>
                      <a:pPr marL="0" marR="0" indent="0" algn="l" defTabSz="823509" rtl="0" eaLnBrk="1" fontAlgn="auto" latinLnBrk="0" hangingPunct="1">
                        <a:lnSpc>
                          <a:spcPct val="100000"/>
                        </a:lnSpc>
                        <a:spcBef>
                          <a:spcPts val="0"/>
                        </a:spcBef>
                        <a:spcAft>
                          <a:spcPts val="0"/>
                        </a:spcAft>
                        <a:buClrTx/>
                        <a:buSzTx/>
                        <a:buFontTx/>
                        <a:buNone/>
                        <a:tabLst/>
                        <a:defRPr/>
                      </a:pPr>
                      <a:r>
                        <a:rPr lang="en-US" sz="1800" dirty="0" err="1" smtClean="0"/>
                        <a:t>Soleus</a:t>
                      </a:r>
                      <a:endParaRPr lang="en-US" sz="1800" dirty="0" smtClean="0"/>
                    </a:p>
                    <a:p>
                      <a:pPr marL="0" marR="0" indent="0" algn="l" defTabSz="823509" rtl="0" eaLnBrk="1" fontAlgn="auto" latinLnBrk="0" hangingPunct="1">
                        <a:lnSpc>
                          <a:spcPct val="100000"/>
                        </a:lnSpc>
                        <a:spcBef>
                          <a:spcPts val="0"/>
                        </a:spcBef>
                        <a:spcAft>
                          <a:spcPts val="0"/>
                        </a:spcAft>
                        <a:buClrTx/>
                        <a:buSzTx/>
                        <a:buFontTx/>
                        <a:buNone/>
                        <a:tabLst/>
                        <a:defRPr/>
                      </a:pPr>
                      <a:endParaRPr lang="en-US" sz="1800" kern="1200" dirty="0" smtClean="0"/>
                    </a:p>
                    <a:p>
                      <a:endParaRPr lang="en-US" sz="1800" b="1" dirty="0">
                        <a:solidFill>
                          <a:schemeClr val="tx1"/>
                        </a:solidFill>
                      </a:endParaRPr>
                    </a:p>
                  </a:txBody>
                  <a:tcPr marL="97777" marR="97777"/>
                </a:tc>
              </a:tr>
            </a:tbl>
          </a:graphicData>
        </a:graphic>
      </p:graphicFrame>
    </p:spTree>
    <p:extLst>
      <p:ext uri="{BB962C8B-B14F-4D97-AF65-F5344CB8AC3E}">
        <p14:creationId xmlns:p14="http://schemas.microsoft.com/office/powerpoint/2010/main" val="1845900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Jandas</a:t>
            </a:r>
            <a:r>
              <a:rPr lang="en-US" dirty="0" smtClean="0"/>
              <a:t> Classification of Muscles</a:t>
            </a:r>
            <a:endParaRPr lang="en-US" dirty="0"/>
          </a:p>
        </p:txBody>
      </p:sp>
      <p:pic>
        <p:nvPicPr>
          <p:cNvPr id="4" name="Content Placeholder 3" descr="Jandas Classification.bmp"/>
          <p:cNvPicPr>
            <a:picLocks noGrp="1" noChangeAspect="1"/>
          </p:cNvPicPr>
          <p:nvPr>
            <p:ph idx="1"/>
          </p:nvPr>
        </p:nvPicPr>
        <p:blipFill>
          <a:blip r:embed="rId2" cstate="print"/>
          <a:stretch>
            <a:fillRect/>
          </a:stretch>
        </p:blipFill>
        <p:spPr>
          <a:xfrm>
            <a:off x="1447800" y="1600200"/>
            <a:ext cx="6164854" cy="5105400"/>
          </a:xfrm>
        </p:spPr>
      </p:pic>
    </p:spTree>
    <p:extLst>
      <p:ext uri="{BB962C8B-B14F-4D97-AF65-F5344CB8AC3E}">
        <p14:creationId xmlns:p14="http://schemas.microsoft.com/office/powerpoint/2010/main" val="19725412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muscular stability system for the SI joint is the </a:t>
            </a:r>
            <a:r>
              <a:rPr lang="en-US" dirty="0" err="1"/>
              <a:t>transversus</a:t>
            </a:r>
            <a:r>
              <a:rPr lang="en-US" dirty="0"/>
              <a:t> </a:t>
            </a:r>
            <a:r>
              <a:rPr lang="en-US" dirty="0" err="1"/>
              <a:t>abdominus</a:t>
            </a:r>
            <a:r>
              <a:rPr lang="en-US" dirty="0"/>
              <a:t>.</a:t>
            </a:r>
          </a:p>
          <a:p>
            <a:endParaRPr lang="en-US" dirty="0"/>
          </a:p>
          <a:p>
            <a:pPr lvl="3"/>
            <a:r>
              <a:rPr lang="en-US" dirty="0"/>
              <a:t>Richardson CA. The relation between the </a:t>
            </a:r>
            <a:r>
              <a:rPr lang="en-US" dirty="0" err="1"/>
              <a:t>transversus</a:t>
            </a:r>
            <a:r>
              <a:rPr lang="en-US" dirty="0"/>
              <a:t> </a:t>
            </a:r>
            <a:r>
              <a:rPr lang="en-US" dirty="0" err="1"/>
              <a:t>abdominis</a:t>
            </a:r>
            <a:r>
              <a:rPr lang="en-US" dirty="0"/>
              <a:t> muscles, sacroiliac joint mechanics, and low </a:t>
            </a:r>
            <a:r>
              <a:rPr lang="en-US" dirty="0" smtClean="0"/>
              <a:t>back </a:t>
            </a:r>
            <a:r>
              <a:rPr lang="en-US" dirty="0" err="1"/>
              <a:t>pain.Spine</a:t>
            </a:r>
            <a:r>
              <a:rPr lang="en-US" dirty="0"/>
              <a:t> (</a:t>
            </a:r>
            <a:r>
              <a:rPr lang="en-US" dirty="0" err="1"/>
              <a:t>Phila</a:t>
            </a:r>
            <a:r>
              <a:rPr lang="en-US" dirty="0"/>
              <a:t> Pa 1976). 2002 Feb 15;27(4):399-405.</a:t>
            </a:r>
          </a:p>
        </p:txBody>
      </p:sp>
    </p:spTree>
    <p:extLst>
      <p:ext uri="{BB962C8B-B14F-4D97-AF65-F5344CB8AC3E}">
        <p14:creationId xmlns:p14="http://schemas.microsoft.com/office/powerpoint/2010/main" val="22185445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Back Stability</a:t>
            </a:r>
            <a:endParaRPr lang="en-US" dirty="0"/>
          </a:p>
        </p:txBody>
      </p:sp>
      <p:sp>
        <p:nvSpPr>
          <p:cNvPr id="3" name="Content Placeholder 2"/>
          <p:cNvSpPr>
            <a:spLocks noGrp="1"/>
          </p:cNvSpPr>
          <p:nvPr>
            <p:ph sz="half" idx="1"/>
          </p:nvPr>
        </p:nvSpPr>
        <p:spPr/>
        <p:txBody>
          <a:bodyPr>
            <a:normAutofit fontScale="62500" lnSpcReduction="20000"/>
          </a:bodyPr>
          <a:lstStyle/>
          <a:p>
            <a:r>
              <a:rPr lang="en-US" dirty="0"/>
              <a:t>There are two stability tests for the lower back. The first is a simple plank maneuver, where you begin by lying face down on a firm surface and while keeping your body perfectly straight, you raise up on your elbows and feet as shown and hold for 20 seconds. You should be able to do this easily without shaking or moving and without the loss of the perfectly straight position (for example without your butt falling). Your feet should be together with elbows shoulder width. If you can’t do this, you fail this part. </a:t>
            </a:r>
          </a:p>
        </p:txBody>
      </p:sp>
      <p:sp>
        <p:nvSpPr>
          <p:cNvPr id="4" name="Content Placeholder 3"/>
          <p:cNvSpPr>
            <a:spLocks noGrp="1"/>
          </p:cNvSpPr>
          <p:nvPr>
            <p:ph sz="half" idx="2"/>
          </p:nvPr>
        </p:nvSpPr>
        <p:spPr>
          <a:xfrm>
            <a:off x="4662487" y="1600199"/>
            <a:ext cx="4038600" cy="4579845"/>
          </a:xfrm>
        </p:spPr>
        <p:txBody>
          <a:bodyPr>
            <a:noAutofit/>
          </a:bodyPr>
          <a:lstStyle/>
          <a:p>
            <a:r>
              <a:rPr lang="en-US" sz="1600" dirty="0"/>
              <a:t>The next test starts with lying face up on a firm surface and placing your hands on your lower stomach. There are two hand positions, one just to the left and right of mid-line and the other 3-4 inches out and on either side. Lift your legs with your knee straight and feel the muscle contractions under your fingers as you lift the legs. Notice how both sides should contract when you lift one or the other leg and determine if the contractions are equal or unequal. If you notice no or little contraction on one side with a leg lift or the contractions don’t have symmetrical patterns with opposite leg lifts. Your stomach muscles aren’t fully protecting your back. </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5769909"/>
            <a:ext cx="29527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5541309"/>
            <a:ext cx="2238375"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55626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Single-leg balance</a:t>
            </a:r>
            <a:endParaRPr lang="en-US" dirty="0"/>
          </a:p>
        </p:txBody>
      </p:sp>
      <p:sp>
        <p:nvSpPr>
          <p:cNvPr id="6" name="Content Placeholder 5"/>
          <p:cNvSpPr>
            <a:spLocks noGrp="1"/>
          </p:cNvSpPr>
          <p:nvPr>
            <p:ph idx="1"/>
          </p:nvPr>
        </p:nvSpPr>
        <p:spPr/>
        <p:txBody>
          <a:bodyPr>
            <a:normAutofit fontScale="55000" lnSpcReduction="20000"/>
          </a:bodyPr>
          <a:lstStyle/>
          <a:p>
            <a:r>
              <a:rPr lang="en-US" dirty="0" smtClean="0"/>
              <a:t>A majority of the gait cycle involves a single-leg stance, which requires lateral stabilization of the pelvis. The muscular lateral pelvic brace is provided by the gluteus </a:t>
            </a:r>
            <a:r>
              <a:rPr lang="en-US" dirty="0" err="1" smtClean="0"/>
              <a:t>medius</a:t>
            </a:r>
            <a:r>
              <a:rPr lang="en-US" dirty="0" smtClean="0"/>
              <a:t>, gluteus </a:t>
            </a:r>
            <a:r>
              <a:rPr lang="en-US" dirty="0" err="1" smtClean="0"/>
              <a:t>minimus</a:t>
            </a:r>
            <a:r>
              <a:rPr lang="en-US" dirty="0" smtClean="0"/>
              <a:t>, and TFL.</a:t>
            </a:r>
          </a:p>
          <a:p>
            <a:r>
              <a:rPr lang="en-US" dirty="0" smtClean="0"/>
              <a:t>single-leg balance can discriminate patients with chronic back pain from those without pain (</a:t>
            </a:r>
            <a:r>
              <a:rPr lang="en-US" dirty="0" err="1" smtClean="0"/>
              <a:t>Luoto</a:t>
            </a:r>
            <a:r>
              <a:rPr lang="en-US" dirty="0" smtClean="0"/>
              <a:t> et al. 1998) and can be used to screen for risk of injury (McGuire et al. 2000; </a:t>
            </a:r>
            <a:r>
              <a:rPr lang="en-US" dirty="0" err="1" smtClean="0"/>
              <a:t>Tropp</a:t>
            </a:r>
            <a:r>
              <a:rPr lang="en-US" dirty="0" smtClean="0"/>
              <a:t>, </a:t>
            </a:r>
            <a:r>
              <a:rPr lang="en-US" dirty="0" err="1" smtClean="0"/>
              <a:t>Ekstrand</a:t>
            </a:r>
            <a:r>
              <a:rPr lang="en-US" dirty="0" smtClean="0"/>
              <a:t>, and </a:t>
            </a:r>
            <a:r>
              <a:rPr lang="en-US" dirty="0" err="1" smtClean="0"/>
              <a:t>Gillquist</a:t>
            </a:r>
            <a:r>
              <a:rPr lang="en-US" dirty="0" smtClean="0"/>
              <a:t> 1984). A quick clinical test of these muscles is to have the patient stand on one leg. The patient is then asked to raise the opposite hip to 45° and knee to 90° while keeping the eyes open</a:t>
            </a:r>
          </a:p>
          <a:p>
            <a:r>
              <a:rPr lang="en-US" dirty="0" smtClean="0"/>
              <a:t>Normally, </a:t>
            </a:r>
            <a:r>
              <a:rPr lang="en-US" dirty="0" err="1" smtClean="0"/>
              <a:t>preshift</a:t>
            </a:r>
            <a:r>
              <a:rPr lang="en-US" dirty="0" smtClean="0"/>
              <a:t> to the stance leg is no more than 1 in. (2.5 cm), and the patient should be able to maintain this single-leg stance for about 15 s without any compensatory movements. Excessive </a:t>
            </a:r>
            <a:r>
              <a:rPr lang="en-US" dirty="0" err="1" smtClean="0"/>
              <a:t>preshift</a:t>
            </a:r>
            <a:r>
              <a:rPr lang="en-US" dirty="0" smtClean="0"/>
              <a:t> of the pelvis, inability to hold 15 s of unilateral stance, elevation of the </a:t>
            </a:r>
            <a:r>
              <a:rPr lang="en-US" dirty="0" err="1" smtClean="0"/>
              <a:t>contralateral</a:t>
            </a:r>
            <a:r>
              <a:rPr lang="en-US" dirty="0" smtClean="0"/>
              <a:t> shoulder, or hip hiking indicates possible dysfunction. Inhibition or weakness of the lateral pelvic stabilizers is suspected if pelvic deviations are observed. These deviations include a lateral pelvic shift, </a:t>
            </a:r>
            <a:r>
              <a:rPr lang="en-US" dirty="0" err="1" smtClean="0"/>
              <a:t>contralateral</a:t>
            </a:r>
            <a:r>
              <a:rPr lang="en-US" dirty="0" smtClean="0"/>
              <a:t> hip drop (</a:t>
            </a:r>
            <a:r>
              <a:rPr lang="en-US" dirty="0" err="1" smtClean="0"/>
              <a:t>Trendelenburg</a:t>
            </a:r>
            <a:r>
              <a:rPr lang="en-US" dirty="0" smtClean="0"/>
              <a:t> sign), or medial rotation of the femur (secondary to the predominance of the TFL and hip medial rotators over the weaker or inhibited gluteus </a:t>
            </a:r>
            <a:r>
              <a:rPr lang="en-US" dirty="0" err="1" smtClean="0"/>
              <a:t>medius</a:t>
            </a:r>
            <a:r>
              <a:rPr lang="en-US" dirty="0" smtClean="0"/>
              <a:t>, gluteus </a:t>
            </a:r>
            <a:r>
              <a:rPr lang="en-US" dirty="0" err="1" smtClean="0"/>
              <a:t>minimus</a:t>
            </a:r>
            <a:r>
              <a:rPr lang="en-US" dirty="0" smtClean="0"/>
              <a:t>, and deep hip lateral rotators).</a:t>
            </a:r>
            <a:endParaRPr lang="en-US" dirty="0"/>
          </a:p>
        </p:txBody>
      </p:sp>
    </p:spTree>
    <p:extLst>
      <p:ext uri="{BB962C8B-B14F-4D97-AF65-F5344CB8AC3E}">
        <p14:creationId xmlns:p14="http://schemas.microsoft.com/office/powerpoint/2010/main" val="6983618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Leg Test</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Next the patient is instructed to fix his gaze at a point directly in front of him and then close his eyes and attempt to balance himself on one leg for 30 s. The test is repeated up to five times per leg, and the best time is recorded for each leg. The test is discontinued if the patient opens his eyes, reaches with his arms, touches his non-weight-bearing foot onto the stance leg, hops, or puts his foot down. The following are the normative data for single-leg balance according to age (Bohannon et al. 1984):</a:t>
            </a:r>
          </a:p>
          <a:p>
            <a:pPr lvl="1"/>
            <a:r>
              <a:rPr lang="en-US" dirty="0" smtClean="0"/>
              <a:t>Age		Eyes Closed</a:t>
            </a:r>
          </a:p>
          <a:p>
            <a:pPr lvl="1"/>
            <a:r>
              <a:rPr lang="en-US" dirty="0" smtClean="0"/>
              <a:t>20-49 y 		24-29 s</a:t>
            </a:r>
          </a:p>
          <a:p>
            <a:pPr lvl="1"/>
            <a:r>
              <a:rPr lang="en-US" dirty="0" smtClean="0"/>
              <a:t>50-59 y 		21s</a:t>
            </a:r>
          </a:p>
          <a:p>
            <a:pPr lvl="1"/>
            <a:r>
              <a:rPr lang="en-US" dirty="0" smtClean="0"/>
              <a:t>60-69 y 		10 s</a:t>
            </a:r>
          </a:p>
          <a:p>
            <a:pPr lvl="1"/>
            <a:r>
              <a:rPr lang="en-US" dirty="0" smtClean="0"/>
              <a:t>70-79 y 		4 s</a:t>
            </a:r>
            <a:endParaRPr lang="en-US" dirty="0"/>
          </a:p>
        </p:txBody>
      </p:sp>
    </p:spTree>
    <p:extLst>
      <p:ext uri="{BB962C8B-B14F-4D97-AF65-F5344CB8AC3E}">
        <p14:creationId xmlns:p14="http://schemas.microsoft.com/office/powerpoint/2010/main" val="28843319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Hip Knee Stability</a:t>
            </a:r>
            <a:endParaRPr lang="en-US" dirty="0"/>
          </a:p>
        </p:txBody>
      </p:sp>
      <p:sp>
        <p:nvSpPr>
          <p:cNvPr id="3" name="Content Placeholder 2"/>
          <p:cNvSpPr>
            <a:spLocks noGrp="1"/>
          </p:cNvSpPr>
          <p:nvPr>
            <p:ph idx="1"/>
          </p:nvPr>
        </p:nvSpPr>
        <p:spPr>
          <a:xfrm>
            <a:off x="457200" y="1600200"/>
            <a:ext cx="6248400" cy="4525963"/>
          </a:xfrm>
        </p:spPr>
        <p:txBody>
          <a:bodyPr>
            <a:normAutofit fontScale="77500" lnSpcReduction="20000"/>
          </a:bodyPr>
          <a:lstStyle/>
          <a:p>
            <a:r>
              <a:rPr lang="en-US" dirty="0"/>
              <a:t>There is a single test for hip and knee stability, as both of these are linked. Here you stand and then balance on one foot (the side you want to test). You then perform a single leg squat while trying to keep your body as straight as possible. If you’re able to balance so that you’re straight for about a ½ deep knee bend and for the return back up, then you pass the test on that side. If you must tilt your body over to that side and/or your knee drives inward, you have poor hip and knee stability and fail the test. If you can’t perform the half squat, you fail as well. </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2667000"/>
            <a:ext cx="246697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7248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Labs</a:t>
            </a:r>
          </a:p>
        </p:txBody>
      </p:sp>
      <p:sp>
        <p:nvSpPr>
          <p:cNvPr id="4099" name="Content Placeholder 2"/>
          <p:cNvSpPr>
            <a:spLocks noGrp="1"/>
          </p:cNvSpPr>
          <p:nvPr>
            <p:ph idx="1"/>
          </p:nvPr>
        </p:nvSpPr>
        <p:spPr/>
        <p:txBody>
          <a:bodyPr>
            <a:normAutofit fontScale="70000" lnSpcReduction="20000"/>
          </a:bodyPr>
          <a:lstStyle/>
          <a:p>
            <a:pPr eaLnBrk="1" hangingPunct="1"/>
            <a:r>
              <a:rPr lang="en-US" altLang="en-US" b="1" dirty="0"/>
              <a:t>Minimal lab testing </a:t>
            </a:r>
            <a:r>
              <a:rPr lang="en-US" altLang="en-US" b="1" dirty="0" smtClean="0"/>
              <a:t>required</a:t>
            </a:r>
          </a:p>
          <a:p>
            <a:pPr eaLnBrk="1" hangingPunct="1"/>
            <a:r>
              <a:rPr lang="en-US" b="1" dirty="0" smtClean="0"/>
              <a:t>Labs to consider:</a:t>
            </a:r>
          </a:p>
          <a:p>
            <a:pPr lvl="1" eaLnBrk="1" hangingPunct="1"/>
            <a:r>
              <a:rPr lang="en-US" dirty="0" smtClean="0"/>
              <a:t>CBC</a:t>
            </a:r>
            <a:r>
              <a:rPr lang="en-US" dirty="0" smtClean="0"/>
              <a:t>, CMP, Ferritin, ESR/CRP, Lyme, TSH, </a:t>
            </a:r>
            <a:r>
              <a:rPr lang="en-US" dirty="0" err="1" smtClean="0"/>
              <a:t>Vit</a:t>
            </a:r>
            <a:r>
              <a:rPr lang="en-US" dirty="0" smtClean="0"/>
              <a:t> D</a:t>
            </a:r>
          </a:p>
          <a:p>
            <a:pPr lvl="1" eaLnBrk="1" hangingPunct="1"/>
            <a:r>
              <a:rPr lang="en-US" dirty="0" smtClean="0"/>
              <a:t>Check Testosterone in chronic opiate users</a:t>
            </a:r>
          </a:p>
          <a:p>
            <a:pPr lvl="1" eaLnBrk="1" hangingPunct="1"/>
            <a:r>
              <a:rPr lang="en-US" dirty="0" smtClean="0"/>
              <a:t>UA, SPEP, G/C</a:t>
            </a:r>
          </a:p>
          <a:p>
            <a:pPr lvl="1" eaLnBrk="1" hangingPunct="1"/>
            <a:r>
              <a:rPr lang="en-US" dirty="0" err="1" smtClean="0"/>
              <a:t>Immunocaps</a:t>
            </a:r>
            <a:r>
              <a:rPr lang="en-US" dirty="0" smtClean="0"/>
              <a:t> – RAST</a:t>
            </a:r>
          </a:p>
          <a:p>
            <a:pPr lvl="1" eaLnBrk="1" hangingPunct="1"/>
            <a:r>
              <a:rPr lang="en-US" dirty="0" smtClean="0"/>
              <a:t>RBC Mg, DHEA/Cortisol</a:t>
            </a:r>
          </a:p>
          <a:p>
            <a:pPr lvl="1" eaLnBrk="1" hangingPunct="1"/>
            <a:r>
              <a:rPr lang="en-US" dirty="0" err="1" smtClean="0"/>
              <a:t>Hep</a:t>
            </a:r>
            <a:r>
              <a:rPr lang="en-US" dirty="0" smtClean="0"/>
              <a:t> C, HLA B27 CK TTG, </a:t>
            </a:r>
            <a:r>
              <a:rPr lang="en-US" dirty="0"/>
              <a:t>anti-CCP antibodies</a:t>
            </a:r>
            <a:endParaRPr lang="en-US" dirty="0" smtClean="0"/>
          </a:p>
          <a:p>
            <a:pPr lvl="1" eaLnBrk="1" hangingPunct="1"/>
            <a:r>
              <a:rPr lang="en-US" dirty="0" smtClean="0"/>
              <a:t>Uric Acid, ANA, RF</a:t>
            </a:r>
          </a:p>
          <a:p>
            <a:pPr lvl="1"/>
            <a:r>
              <a:rPr lang="en-US" b="1" dirty="0"/>
              <a:t>B12</a:t>
            </a:r>
            <a:r>
              <a:rPr lang="en-US" dirty="0"/>
              <a:t> – if low (&lt;540), need injections</a:t>
            </a:r>
          </a:p>
          <a:p>
            <a:pPr lvl="1"/>
            <a:r>
              <a:rPr lang="en-US" b="1" dirty="0"/>
              <a:t>Iron</a:t>
            </a:r>
            <a:r>
              <a:rPr lang="en-US" dirty="0"/>
              <a:t> – Fe % sat [keep&gt; 22%] and Ferritin [keep &gt;40</a:t>
            </a:r>
            <a:r>
              <a:rPr lang="en-US" dirty="0" smtClean="0"/>
              <a:t>] </a:t>
            </a:r>
            <a:endParaRPr lang="en-US" dirty="0"/>
          </a:p>
          <a:p>
            <a:pPr eaLnBrk="1" hangingPunct="1"/>
            <a:endParaRPr lang="en-US" dirty="0" smtClean="0"/>
          </a:p>
        </p:txBody>
      </p:sp>
    </p:spTree>
    <p:extLst>
      <p:ext uri="{BB962C8B-B14F-4D97-AF65-F5344CB8AC3E}">
        <p14:creationId xmlns:p14="http://schemas.microsoft.com/office/powerpoint/2010/main" val="8786214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lstStyle/>
          <a:p>
            <a:pPr marL="514350" indent="-514350">
              <a:buFont typeface="+mj-lt"/>
              <a:buAutoNum type="arabicParenR"/>
            </a:pPr>
            <a:r>
              <a:rPr lang="en-US" sz="2800" dirty="0" smtClean="0"/>
              <a:t>Review </a:t>
            </a:r>
            <a:r>
              <a:rPr lang="en-US" sz="2800" dirty="0"/>
              <a:t>the current literature regarding opiates for chronic non malignant pain</a:t>
            </a:r>
          </a:p>
          <a:p>
            <a:pPr marL="514350" indent="-514350">
              <a:buFont typeface="+mj-lt"/>
              <a:buAutoNum type="arabicParenR"/>
            </a:pPr>
            <a:r>
              <a:rPr lang="en-US" sz="2800" dirty="0" smtClean="0"/>
              <a:t>Discuss </a:t>
            </a:r>
            <a:r>
              <a:rPr lang="en-US" sz="2800" dirty="0"/>
              <a:t>alternative treatments including spinal manipulation, acupuncture, and injection </a:t>
            </a:r>
            <a:r>
              <a:rPr lang="en-US" sz="2800" dirty="0" smtClean="0"/>
              <a:t>based </a:t>
            </a:r>
            <a:r>
              <a:rPr lang="en-US" sz="2800" dirty="0"/>
              <a:t>therapies</a:t>
            </a:r>
          </a:p>
          <a:p>
            <a:pPr marL="514350" indent="-514350">
              <a:buFont typeface="+mj-lt"/>
              <a:buAutoNum type="arabicParenR"/>
            </a:pPr>
            <a:r>
              <a:rPr lang="en-US" sz="2800" dirty="0" smtClean="0"/>
              <a:t>Discuss </a:t>
            </a:r>
            <a:r>
              <a:rPr lang="en-US" sz="2800" dirty="0"/>
              <a:t>topical approaches to pain control</a:t>
            </a:r>
          </a:p>
          <a:p>
            <a:pPr marL="514350" indent="-514350">
              <a:buFont typeface="+mj-lt"/>
              <a:buAutoNum type="arabicParenR"/>
            </a:pPr>
            <a:r>
              <a:rPr lang="en-US" sz="2800" dirty="0" smtClean="0"/>
              <a:t>Review </a:t>
            </a:r>
            <a:r>
              <a:rPr lang="en-US" sz="2800" dirty="0"/>
              <a:t>the evidence behind dietary supplements and chronic pain</a:t>
            </a:r>
          </a:p>
          <a:p>
            <a:pPr marL="514350" indent="-514350">
              <a:buFont typeface="+mj-lt"/>
              <a:buAutoNum type="arabicParenR"/>
            </a:pPr>
            <a:r>
              <a:rPr lang="en-US" sz="2800" dirty="0" smtClean="0"/>
              <a:t>Discuss </a:t>
            </a:r>
            <a:r>
              <a:rPr lang="en-US" sz="2800" dirty="0"/>
              <a:t>the appropriate clinical evaluation for chronic pain</a:t>
            </a:r>
          </a:p>
        </p:txBody>
      </p:sp>
    </p:spTree>
    <p:extLst>
      <p:ext uri="{BB962C8B-B14F-4D97-AF65-F5344CB8AC3E}">
        <p14:creationId xmlns:p14="http://schemas.microsoft.com/office/powerpoint/2010/main" val="3852018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Labs</a:t>
            </a:r>
            <a:endParaRPr lang="en-US" dirty="0"/>
          </a:p>
        </p:txBody>
      </p:sp>
      <p:sp>
        <p:nvSpPr>
          <p:cNvPr id="3" name="Content Placeholder 2"/>
          <p:cNvSpPr>
            <a:spLocks noGrp="1"/>
          </p:cNvSpPr>
          <p:nvPr>
            <p:ph idx="1"/>
          </p:nvPr>
        </p:nvSpPr>
        <p:spPr>
          <a:xfrm>
            <a:off x="457200" y="1600200"/>
            <a:ext cx="8229600" cy="5257800"/>
          </a:xfrm>
        </p:spPr>
        <p:txBody>
          <a:bodyPr>
            <a:normAutofit fontScale="47500" lnSpcReduction="20000"/>
          </a:bodyPr>
          <a:lstStyle/>
          <a:p>
            <a:r>
              <a:rPr lang="en-US" sz="4000" dirty="0"/>
              <a:t>In patients with osteomyelitis or other spinal infection, the sensitivity of an elevated ESR, CRP, and WBC is 76 to 95 percent, 82 to 98 percent, and 35 to 61 percent, respectively [</a:t>
            </a:r>
            <a:r>
              <a:rPr lang="en-US" sz="4000" dirty="0">
                <a:hlinkClick r:id="rId2"/>
              </a:rPr>
              <a:t>4-6</a:t>
            </a:r>
            <a:r>
              <a:rPr lang="en-US" sz="4000" dirty="0"/>
              <a:t>]. An ESR &gt;20 has a sensitivity of 78 percent and a specificity of 67 percent in the detection of an occult malignancy (</a:t>
            </a:r>
            <a:r>
              <a:rPr lang="en-US" sz="4000" dirty="0">
                <a:hlinkClick r:id="rId3"/>
              </a:rPr>
              <a:t>table 1</a:t>
            </a:r>
            <a:r>
              <a:rPr lang="en-US" sz="4000" dirty="0"/>
              <a:t>) [</a:t>
            </a:r>
            <a:r>
              <a:rPr lang="en-US" sz="4000" dirty="0">
                <a:hlinkClick r:id="rId4"/>
              </a:rPr>
              <a:t>7</a:t>
            </a:r>
            <a:r>
              <a:rPr lang="en-US" sz="4000" dirty="0" smtClean="0"/>
              <a:t>].</a:t>
            </a:r>
            <a:endParaRPr lang="en-US" sz="4000" dirty="0"/>
          </a:p>
          <a:p>
            <a:r>
              <a:rPr lang="en-US" sz="4000" dirty="0"/>
              <a:t>Elevated calcium </a:t>
            </a:r>
            <a:r>
              <a:rPr lang="en-US" sz="4000" dirty="0" smtClean="0"/>
              <a:t>hyperparathyroidism</a:t>
            </a:r>
            <a:br>
              <a:rPr lang="en-US" sz="4000" dirty="0" smtClean="0"/>
            </a:br>
            <a:r>
              <a:rPr lang="en-US" sz="4000" dirty="0" smtClean="0"/>
              <a:t>Low </a:t>
            </a:r>
            <a:r>
              <a:rPr lang="en-US" sz="4000" dirty="0" err="1"/>
              <a:t>Ca</a:t>
            </a:r>
            <a:r>
              <a:rPr lang="en-US" sz="4000" dirty="0"/>
              <a:t> muscle </a:t>
            </a:r>
            <a:r>
              <a:rPr lang="en-US" sz="4000" dirty="0" smtClean="0"/>
              <a:t>cramps</a:t>
            </a:r>
            <a:br>
              <a:rPr lang="en-US" sz="4000" dirty="0" smtClean="0"/>
            </a:br>
            <a:r>
              <a:rPr lang="en-US" sz="4000" dirty="0" smtClean="0"/>
              <a:t>Low Potassium</a:t>
            </a:r>
            <a:br>
              <a:rPr lang="en-US" sz="4000" dirty="0" smtClean="0"/>
            </a:br>
            <a:r>
              <a:rPr lang="en-US" sz="4000" dirty="0" smtClean="0"/>
              <a:t>Low </a:t>
            </a:r>
            <a:r>
              <a:rPr lang="en-US" sz="4000" dirty="0"/>
              <a:t>CO2 </a:t>
            </a:r>
            <a:r>
              <a:rPr lang="en-US" sz="4000" dirty="0" err="1" smtClean="0"/>
              <a:t>hyerventilation</a:t>
            </a:r>
            <a:r>
              <a:rPr lang="en-US" sz="4000" dirty="0" smtClean="0"/>
              <a:t> - </a:t>
            </a:r>
            <a:r>
              <a:rPr lang="en-US" sz="4000" dirty="0"/>
              <a:t>common feature of </a:t>
            </a:r>
            <a:r>
              <a:rPr lang="en-US" sz="4000" dirty="0" smtClean="0"/>
              <a:t>FMS</a:t>
            </a:r>
            <a:r>
              <a:rPr lang="en-US" sz="4000" dirty="0"/>
              <a:t/>
            </a:r>
            <a:br>
              <a:rPr lang="en-US" sz="4000" dirty="0"/>
            </a:br>
            <a:r>
              <a:rPr lang="en-US" sz="4000" dirty="0" smtClean="0"/>
              <a:t>Low Vitamin D - </a:t>
            </a:r>
            <a:r>
              <a:rPr lang="en-US" sz="4000" dirty="0" err="1" smtClean="0"/>
              <a:t>osteomalacia</a:t>
            </a:r>
            <a:endParaRPr lang="en-US" sz="4000" dirty="0" smtClean="0"/>
          </a:p>
          <a:p>
            <a:r>
              <a:rPr lang="en-US" sz="4000" dirty="0"/>
              <a:t>Among Caucasians, HLA-B27 is present in 95 percent of those with AS. However, HLA-B27 is present in about 8 percent of this population and the prevalence of AS in the HLA-B27 positive population is only about 5 percent</a:t>
            </a:r>
            <a:r>
              <a:rPr lang="en-US" sz="4000" dirty="0" smtClean="0"/>
              <a:t>.</a:t>
            </a:r>
          </a:p>
          <a:p>
            <a:r>
              <a:rPr lang="en-US" sz="4000" dirty="0"/>
              <a:t>Approximately 10 to 15 percent of patients with fibromyalgia have a positive antinuclear antibody (ANA) test [</a:t>
            </a:r>
            <a:r>
              <a:rPr lang="en-US" sz="4000" u="sng" dirty="0">
                <a:hlinkClick r:id="rId5"/>
              </a:rPr>
              <a:t>5</a:t>
            </a:r>
            <a:r>
              <a:rPr lang="en-US" sz="4000" dirty="0"/>
              <a:t>]. However, 5 to 10 percent of healthy women also have a positive ANA, at least at low titer</a:t>
            </a:r>
            <a:r>
              <a:rPr lang="en-US" sz="4000" dirty="0" smtClean="0"/>
              <a:t>.</a:t>
            </a:r>
          </a:p>
          <a:p>
            <a:r>
              <a:rPr lang="en-US" sz="4000" dirty="0"/>
              <a:t>Measuring the sedimentation rate is essential in chronic fatigue syndrome; it is low in 40% </a:t>
            </a:r>
            <a:r>
              <a:rPr lang="en-US" sz="4000" dirty="0" smtClean="0"/>
              <a:t>of patients</a:t>
            </a:r>
            <a:r>
              <a:rPr lang="en-US" sz="4000" dirty="0"/>
              <a:t>, representing the impact on the red blood cell membrane.</a:t>
            </a:r>
          </a:p>
          <a:p>
            <a:endParaRPr lang="en-US" dirty="0"/>
          </a:p>
        </p:txBody>
      </p:sp>
    </p:spTree>
    <p:extLst>
      <p:ext uri="{BB962C8B-B14F-4D97-AF65-F5344CB8AC3E}">
        <p14:creationId xmlns:p14="http://schemas.microsoft.com/office/powerpoint/2010/main" val="32130619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44760"/>
            <a:ext cx="5943600" cy="5194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7966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Vitamin </a:t>
            </a:r>
            <a:r>
              <a:rPr lang="en-US" dirty="0"/>
              <a:t>D deficiency</a:t>
            </a:r>
          </a:p>
        </p:txBody>
      </p:sp>
      <p:sp>
        <p:nvSpPr>
          <p:cNvPr id="3" name="Content Placeholder 2"/>
          <p:cNvSpPr>
            <a:spLocks noGrp="1"/>
          </p:cNvSpPr>
          <p:nvPr>
            <p:ph idx="1"/>
          </p:nvPr>
        </p:nvSpPr>
        <p:spPr/>
        <p:txBody>
          <a:bodyPr/>
          <a:lstStyle/>
          <a:p>
            <a:r>
              <a:rPr lang="en-US" sz="2800" dirty="0"/>
              <a:t>People with vitamin D deficiency almost universally have pain, and this pain can be alleviated </a:t>
            </a:r>
            <a:r>
              <a:rPr lang="en-US" sz="2800" dirty="0" smtClean="0"/>
              <a:t>only through </a:t>
            </a:r>
            <a:r>
              <a:rPr lang="en-US" sz="2800" dirty="0"/>
              <a:t>supplementation. Vitamin D eliminates back pain in several ways:</a:t>
            </a:r>
          </a:p>
          <a:p>
            <a:pPr lvl="1"/>
            <a:r>
              <a:rPr lang="en-US" sz="2400" dirty="0" smtClean="0"/>
              <a:t>Changes </a:t>
            </a:r>
            <a:r>
              <a:rPr lang="en-US" sz="2400" dirty="0"/>
              <a:t>mineralization of </a:t>
            </a:r>
            <a:r>
              <a:rPr lang="en-US" sz="2400" dirty="0" err="1"/>
              <a:t>subperiosteal</a:t>
            </a:r>
            <a:r>
              <a:rPr lang="en-US" sz="2400" dirty="0"/>
              <a:t> matrix</a:t>
            </a:r>
          </a:p>
          <a:p>
            <a:pPr lvl="1"/>
            <a:r>
              <a:rPr lang="en-US" sz="2400" dirty="0" smtClean="0"/>
              <a:t>Anti-inflammatory </a:t>
            </a:r>
            <a:r>
              <a:rPr lang="en-US" sz="2400" dirty="0"/>
              <a:t>effect</a:t>
            </a:r>
          </a:p>
          <a:p>
            <a:pPr lvl="1"/>
            <a:r>
              <a:rPr lang="en-US" sz="2400" dirty="0" smtClean="0"/>
              <a:t>Improves </a:t>
            </a:r>
            <a:r>
              <a:rPr lang="en-US" sz="2400" dirty="0"/>
              <a:t>neuromuscular coordination</a:t>
            </a:r>
          </a:p>
          <a:p>
            <a:pPr lvl="1"/>
            <a:r>
              <a:rPr lang="en-US" sz="2400" dirty="0" smtClean="0"/>
              <a:t>Works </a:t>
            </a:r>
            <a:r>
              <a:rPr lang="en-US" sz="2400" dirty="0"/>
              <a:t>through serotonergic pathways in the brain</a:t>
            </a:r>
          </a:p>
        </p:txBody>
      </p:sp>
    </p:spTree>
    <p:extLst>
      <p:ext uri="{BB962C8B-B14F-4D97-AF65-F5344CB8AC3E}">
        <p14:creationId xmlns:p14="http://schemas.microsoft.com/office/powerpoint/2010/main" val="15689223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a:t>
            </a:r>
            <a:r>
              <a:rPr lang="en-US" b="1" dirty="0" smtClean="0"/>
              <a:t>pioid-Induced </a:t>
            </a:r>
            <a:r>
              <a:rPr lang="en-US" b="1" dirty="0" err="1"/>
              <a:t>H</a:t>
            </a:r>
            <a:r>
              <a:rPr lang="en-US" b="1" dirty="0" err="1" smtClean="0"/>
              <a:t>ypogonadism</a:t>
            </a:r>
            <a:endParaRPr lang="en-US" dirty="0"/>
          </a:p>
        </p:txBody>
      </p:sp>
      <p:sp>
        <p:nvSpPr>
          <p:cNvPr id="3" name="Content Placeholder 2"/>
          <p:cNvSpPr>
            <a:spLocks noGrp="1"/>
          </p:cNvSpPr>
          <p:nvPr>
            <p:ph idx="1"/>
          </p:nvPr>
        </p:nvSpPr>
        <p:spPr/>
        <p:txBody>
          <a:bodyPr/>
          <a:lstStyle/>
          <a:p>
            <a:r>
              <a:rPr lang="en-US" dirty="0"/>
              <a:t>Symptoms of opioid-induced </a:t>
            </a:r>
            <a:r>
              <a:rPr lang="en-US" dirty="0" err="1"/>
              <a:t>hypogonadism</a:t>
            </a:r>
            <a:r>
              <a:rPr lang="en-US" dirty="0"/>
              <a:t> include loss of libido, infertility, fatigue, depression, anxiety, loss of muscle strength and mass, osteoporosis, and compression fractures in both men and women; impotence in men; and menstrual irregularities and </a:t>
            </a:r>
            <a:r>
              <a:rPr lang="en-US" dirty="0" err="1"/>
              <a:t>galactorrhea</a:t>
            </a:r>
            <a:r>
              <a:rPr lang="en-US" dirty="0"/>
              <a:t> in women.1,2.</a:t>
            </a:r>
          </a:p>
          <a:p>
            <a:endParaRPr lang="en-US" dirty="0"/>
          </a:p>
        </p:txBody>
      </p:sp>
    </p:spTree>
    <p:extLst>
      <p:ext uri="{BB962C8B-B14F-4D97-AF65-F5344CB8AC3E}">
        <p14:creationId xmlns:p14="http://schemas.microsoft.com/office/powerpoint/2010/main" val="3745385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Imaging</a:t>
            </a:r>
            <a:endParaRPr lang="en-US" dirty="0"/>
          </a:p>
        </p:txBody>
      </p:sp>
      <p:sp>
        <p:nvSpPr>
          <p:cNvPr id="3" name="Content Placeholder 2"/>
          <p:cNvSpPr>
            <a:spLocks noGrp="1"/>
          </p:cNvSpPr>
          <p:nvPr>
            <p:ph idx="1"/>
          </p:nvPr>
        </p:nvSpPr>
        <p:spPr/>
        <p:txBody>
          <a:bodyPr>
            <a:normAutofit fontScale="62500" lnSpcReduction="20000"/>
          </a:bodyPr>
          <a:lstStyle/>
          <a:p>
            <a:r>
              <a:rPr lang="en-US" dirty="0"/>
              <a:t>Imaging is not necessary during the first 4 to 6 weeks, in the absence of any of the following criteria [</a:t>
            </a:r>
            <a:r>
              <a:rPr lang="en-US" u="sng" dirty="0">
                <a:hlinkClick r:id="rId2"/>
              </a:rPr>
              <a:t>5,22,58</a:t>
            </a:r>
            <a:r>
              <a:rPr lang="en-US" dirty="0"/>
              <a:t>].</a:t>
            </a:r>
          </a:p>
          <a:p>
            <a:pPr lvl="1"/>
            <a:r>
              <a:rPr lang="en-US" dirty="0"/>
              <a:t>Progressive neurological findings</a:t>
            </a:r>
          </a:p>
          <a:p>
            <a:pPr lvl="1"/>
            <a:r>
              <a:rPr lang="en-US" dirty="0"/>
              <a:t>Constitutional symptoms</a:t>
            </a:r>
          </a:p>
          <a:p>
            <a:pPr lvl="1"/>
            <a:r>
              <a:rPr lang="en-US" dirty="0"/>
              <a:t>History of traumatic onset</a:t>
            </a:r>
          </a:p>
          <a:p>
            <a:pPr lvl="1"/>
            <a:r>
              <a:rPr lang="en-US" dirty="0"/>
              <a:t>History of malignancy</a:t>
            </a:r>
          </a:p>
          <a:p>
            <a:pPr lvl="1"/>
            <a:r>
              <a:rPr lang="en-US" dirty="0"/>
              <a:t>Age ≥50 years</a:t>
            </a:r>
          </a:p>
          <a:p>
            <a:pPr lvl="1"/>
            <a:r>
              <a:rPr lang="en-US" dirty="0"/>
              <a:t>Infectious risk such as injection drug use, immunosuppression, indwelling urinary catheter, prolonged steroid use, skin or urinary tract infection</a:t>
            </a:r>
          </a:p>
          <a:p>
            <a:pPr lvl="1"/>
            <a:r>
              <a:rPr lang="en-US" dirty="0"/>
              <a:t>Osteoporosis</a:t>
            </a:r>
          </a:p>
          <a:p>
            <a:r>
              <a:rPr lang="en-US" dirty="0"/>
              <a:t>It is generally agreed that a new symptom of low back pain in an older individual (&gt;50 years) or neurologic deficits consistent with disease of the lumbosacral spine are indications for a neuroimaging study.</a:t>
            </a:r>
          </a:p>
          <a:p>
            <a:endParaRPr lang="en-US" dirty="0"/>
          </a:p>
        </p:txBody>
      </p:sp>
    </p:spTree>
    <p:extLst>
      <p:ext uri="{BB962C8B-B14F-4D97-AF65-F5344CB8AC3E}">
        <p14:creationId xmlns:p14="http://schemas.microsoft.com/office/powerpoint/2010/main" val="26208168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Picture is worth a 1000 Words</a:t>
            </a:r>
            <a:endParaRPr lang="en-US" dirty="0"/>
          </a:p>
        </p:txBody>
      </p:sp>
      <p:sp>
        <p:nvSpPr>
          <p:cNvPr id="3" name="Content Placeholder 2"/>
          <p:cNvSpPr>
            <a:spLocks noGrp="1"/>
          </p:cNvSpPr>
          <p:nvPr>
            <p:ph idx="1"/>
          </p:nvPr>
        </p:nvSpPr>
        <p:spPr/>
        <p:txBody>
          <a:bodyPr>
            <a:normAutofit fontScale="85000" lnSpcReduction="20000"/>
          </a:bodyPr>
          <a:lstStyle/>
          <a:p>
            <a:r>
              <a:rPr lang="en-US" dirty="0"/>
              <a:t>In a community-based study of 188 individuals 40 to 80 years old, 60 percent of males and 67 percent of females had facet joint osteoarthritic changes on lumbar CT scans; radiologic facet joint osteoarthritis increased with age and there was no correlation with low back pain [</a:t>
            </a:r>
            <a:r>
              <a:rPr lang="en-US" u="sng" dirty="0">
                <a:hlinkClick r:id="rId2"/>
              </a:rPr>
              <a:t>14</a:t>
            </a:r>
            <a:r>
              <a:rPr lang="en-US" dirty="0"/>
              <a:t>].</a:t>
            </a:r>
          </a:p>
          <a:p>
            <a:r>
              <a:rPr lang="en-US" dirty="0"/>
              <a:t>Disc </a:t>
            </a:r>
            <a:r>
              <a:rPr lang="en-US" dirty="0" err="1"/>
              <a:t>herniations</a:t>
            </a:r>
            <a:r>
              <a:rPr lang="en-US" dirty="0"/>
              <a:t> on MRI are seen in 22 to 40 percent of asymptomatic adults, and spinal stenosis is present in up to 21 percent of studies in patients over age </a:t>
            </a:r>
            <a:r>
              <a:rPr lang="en-US" dirty="0" smtClean="0"/>
              <a:t>60.</a:t>
            </a:r>
          </a:p>
          <a:p>
            <a:r>
              <a:rPr lang="en-US" dirty="0"/>
              <a:t>The </a:t>
            </a:r>
            <a:r>
              <a:rPr lang="en-US" dirty="0" err="1"/>
              <a:t>LAIDBack</a:t>
            </a:r>
            <a:r>
              <a:rPr lang="en-US" dirty="0"/>
              <a:t> study reported that moderate or severe central stenosis, root compression, and disc extrusions were likely to be diagnostically relevant </a:t>
            </a:r>
            <a:endParaRPr lang="en-US" b="1" dirty="0"/>
          </a:p>
          <a:p>
            <a:endParaRPr lang="en-US" dirty="0"/>
          </a:p>
        </p:txBody>
      </p:sp>
    </p:spTree>
    <p:extLst>
      <p:ext uri="{BB962C8B-B14F-4D97-AF65-F5344CB8AC3E}">
        <p14:creationId xmlns:p14="http://schemas.microsoft.com/office/powerpoint/2010/main" val="38620662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Imaging</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a:t>Spondylolysis</a:t>
            </a:r>
            <a:r>
              <a:rPr lang="en-US" dirty="0"/>
              <a:t> (a defect in the pars </a:t>
            </a:r>
            <a:r>
              <a:rPr lang="en-US" dirty="0" err="1"/>
              <a:t>interarticularis</a:t>
            </a:r>
            <a:r>
              <a:rPr lang="en-US" dirty="0"/>
              <a:t> of the neural arch, usually due to a stress fracture) is equally common in patients with and without low back pain symptoms </a:t>
            </a:r>
            <a:endParaRPr lang="en-US" dirty="0" smtClean="0"/>
          </a:p>
          <a:p>
            <a:r>
              <a:rPr lang="en-US" dirty="0" err="1" smtClean="0"/>
              <a:t>Schmorl's</a:t>
            </a:r>
            <a:r>
              <a:rPr lang="en-US" dirty="0" smtClean="0"/>
              <a:t> </a:t>
            </a:r>
            <a:r>
              <a:rPr lang="en-US" dirty="0"/>
              <a:t>nodes, representing herniation of the nucleus </a:t>
            </a:r>
            <a:r>
              <a:rPr lang="en-US" dirty="0" err="1"/>
              <a:t>pulposus</a:t>
            </a:r>
            <a:r>
              <a:rPr lang="en-US" dirty="0"/>
              <a:t> into the adjacent end plate, can be seen in approximately 20 percent of MRI studies in patients without back pain </a:t>
            </a:r>
            <a:endParaRPr lang="en-US" b="1" dirty="0" smtClean="0"/>
          </a:p>
          <a:p>
            <a:r>
              <a:rPr lang="en-US" b="1" dirty="0" smtClean="0"/>
              <a:t>In </a:t>
            </a:r>
            <a:r>
              <a:rPr lang="en-US" b="1" dirty="0"/>
              <a:t>a systematic review, plain radiography was 60 percent sensitive and 95 percent specific for malignancy and 82 percent sensitive and 57 percent specific for infection [</a:t>
            </a:r>
            <a:r>
              <a:rPr lang="en-US" b="1" u="sng" dirty="0">
                <a:hlinkClick r:id="rId2"/>
              </a:rPr>
              <a:t>28</a:t>
            </a:r>
            <a:r>
              <a:rPr lang="en-US" b="1" dirty="0"/>
              <a:t>].</a:t>
            </a:r>
          </a:p>
          <a:p>
            <a:endParaRPr lang="en-US" dirty="0"/>
          </a:p>
        </p:txBody>
      </p:sp>
    </p:spTree>
    <p:extLst>
      <p:ext uri="{BB962C8B-B14F-4D97-AF65-F5344CB8AC3E}">
        <p14:creationId xmlns:p14="http://schemas.microsoft.com/office/powerpoint/2010/main" val="33499776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Multifidus</a:t>
            </a:r>
            <a:r>
              <a:rPr lang="en-US" b="1" dirty="0"/>
              <a:t> </a:t>
            </a:r>
            <a:r>
              <a:rPr lang="en-US" b="1" dirty="0" smtClean="0"/>
              <a:t>Atrophy</a:t>
            </a:r>
            <a:endParaRPr lang="en-US" dirty="0"/>
          </a:p>
        </p:txBody>
      </p:sp>
      <p:sp>
        <p:nvSpPr>
          <p:cNvPr id="3" name="Content Placeholder 2"/>
          <p:cNvSpPr>
            <a:spLocks noGrp="1"/>
          </p:cNvSpPr>
          <p:nvPr>
            <p:ph idx="1"/>
          </p:nvPr>
        </p:nvSpPr>
        <p:spPr/>
        <p:txBody>
          <a:bodyPr/>
          <a:lstStyle/>
          <a:p>
            <a:endParaRPr lang="en-US"/>
          </a:p>
        </p:txBody>
      </p:sp>
      <p:pic>
        <p:nvPicPr>
          <p:cNvPr id="12290" name="Picture 2" descr="read own low back m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98" y="1752600"/>
            <a:ext cx="9143996"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3402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Differential Diagnosis</a:t>
            </a:r>
            <a:endParaRPr lang="en-US" dirty="0"/>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963051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2050"/>
          <a:stretch/>
        </p:blipFill>
        <p:spPr bwMode="auto">
          <a:xfrm>
            <a:off x="1828800" y="0"/>
            <a:ext cx="538333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4225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few things to keep in </a:t>
            </a:r>
            <a:r>
              <a:rPr lang="en-US" dirty="0" smtClean="0"/>
              <a:t>mind…</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Many limitations </a:t>
            </a:r>
            <a:r>
              <a:rPr lang="en-US" dirty="0"/>
              <a:t>of </a:t>
            </a:r>
            <a:r>
              <a:rPr lang="en-US" dirty="0" smtClean="0"/>
              <a:t>the majority </a:t>
            </a:r>
            <a:r>
              <a:rPr lang="en-US" dirty="0"/>
              <a:t>of </a:t>
            </a:r>
            <a:r>
              <a:rPr lang="en-US" dirty="0" smtClean="0"/>
              <a:t>integrative/alternative approaches</a:t>
            </a:r>
          </a:p>
          <a:p>
            <a:pPr lvl="1"/>
            <a:r>
              <a:rPr lang="en-US" dirty="0" smtClean="0"/>
              <a:t>limited funding</a:t>
            </a:r>
          </a:p>
          <a:p>
            <a:pPr lvl="1"/>
            <a:r>
              <a:rPr lang="en-US" dirty="0" smtClean="0"/>
              <a:t>Small sample sizes</a:t>
            </a:r>
          </a:p>
          <a:p>
            <a:pPr lvl="1"/>
            <a:r>
              <a:rPr lang="en-US" dirty="0" smtClean="0"/>
              <a:t>poor standardization</a:t>
            </a:r>
          </a:p>
          <a:p>
            <a:pPr lvl="1"/>
            <a:r>
              <a:rPr lang="en-US" dirty="0" smtClean="0"/>
              <a:t>difficulty blinding</a:t>
            </a:r>
          </a:p>
          <a:p>
            <a:r>
              <a:rPr lang="en-US" dirty="0" smtClean="0"/>
              <a:t>Association does not equal causation</a:t>
            </a:r>
          </a:p>
          <a:p>
            <a:r>
              <a:rPr lang="en-US" i="1" dirty="0" err="1"/>
              <a:t>Primum</a:t>
            </a:r>
            <a:r>
              <a:rPr lang="en-US" i="1" dirty="0"/>
              <a:t> non </a:t>
            </a:r>
            <a:r>
              <a:rPr lang="en-US" i="1" dirty="0" err="1" smtClean="0"/>
              <a:t>nocere</a:t>
            </a:r>
            <a:r>
              <a:rPr lang="en-US" dirty="0"/>
              <a:t> </a:t>
            </a:r>
            <a:r>
              <a:rPr lang="en-US" dirty="0" smtClean="0"/>
              <a:t> - First Do No Harm</a:t>
            </a:r>
          </a:p>
          <a:p>
            <a:r>
              <a:rPr lang="en-US" dirty="0" smtClean="0"/>
              <a:t>System based approach vs problem based approach</a:t>
            </a:r>
          </a:p>
          <a:p>
            <a:r>
              <a:rPr lang="en-US" dirty="0" smtClean="0"/>
              <a:t>Chicken or the egg – Does depression cause pain or pain cause depression?</a:t>
            </a:r>
            <a:endParaRPr lang="en-US" dirty="0"/>
          </a:p>
        </p:txBody>
      </p:sp>
    </p:spTree>
    <p:extLst>
      <p:ext uri="{BB962C8B-B14F-4D97-AF65-F5344CB8AC3E}">
        <p14:creationId xmlns:p14="http://schemas.microsoft.com/office/powerpoint/2010/main" val="162140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7604"/>
          <a:stretch/>
        </p:blipFill>
        <p:spPr bwMode="auto">
          <a:xfrm>
            <a:off x="1143000" y="0"/>
            <a:ext cx="6321980"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41034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Spondyloarthritis</a:t>
            </a:r>
            <a:endParaRPr lang="en-US" dirty="0"/>
          </a:p>
        </p:txBody>
      </p:sp>
      <p:sp>
        <p:nvSpPr>
          <p:cNvPr id="3" name="Content Placeholder 2"/>
          <p:cNvSpPr>
            <a:spLocks noGrp="1"/>
          </p:cNvSpPr>
          <p:nvPr>
            <p:ph idx="1"/>
          </p:nvPr>
        </p:nvSpPr>
        <p:spPr/>
        <p:txBody>
          <a:bodyPr>
            <a:normAutofit fontScale="77500" lnSpcReduction="20000"/>
          </a:bodyPr>
          <a:lstStyle/>
          <a:p>
            <a:r>
              <a:rPr lang="en-US" b="1" dirty="0"/>
              <a:t>The following five characteristics are useful in differentiating patients with chronic back pain (&gt;3 months) due to </a:t>
            </a:r>
            <a:r>
              <a:rPr lang="en-US" b="1" dirty="0" err="1"/>
              <a:t>spondyloarthritis</a:t>
            </a:r>
            <a:r>
              <a:rPr lang="en-US" b="1" dirty="0"/>
              <a:t> from those with other causes of chronic back pain [</a:t>
            </a:r>
            <a:r>
              <a:rPr lang="en-US" b="1" u="sng" dirty="0">
                <a:hlinkClick r:id="rId2"/>
              </a:rPr>
              <a:t>3,5,6</a:t>
            </a:r>
            <a:r>
              <a:rPr lang="en-US" b="1" dirty="0"/>
              <a:t>]:</a:t>
            </a:r>
          </a:p>
          <a:p>
            <a:pPr lvl="1"/>
            <a:r>
              <a:rPr lang="en-US" dirty="0"/>
              <a:t>Onset of back discomfort before the age of 40 years</a:t>
            </a:r>
          </a:p>
          <a:p>
            <a:pPr lvl="1"/>
            <a:r>
              <a:rPr lang="en-US" dirty="0"/>
              <a:t>Insidious onset</a:t>
            </a:r>
          </a:p>
          <a:p>
            <a:pPr lvl="1"/>
            <a:r>
              <a:rPr lang="en-US" dirty="0"/>
              <a:t>Improvement with exercise</a:t>
            </a:r>
          </a:p>
          <a:p>
            <a:pPr lvl="1"/>
            <a:r>
              <a:rPr lang="en-US" dirty="0"/>
              <a:t>No improvement with rest</a:t>
            </a:r>
          </a:p>
          <a:p>
            <a:pPr lvl="1"/>
            <a:r>
              <a:rPr lang="en-US" dirty="0"/>
              <a:t>Pain at night (with improvement upon arising)</a:t>
            </a:r>
          </a:p>
          <a:p>
            <a:r>
              <a:rPr lang="en-US" dirty="0"/>
              <a:t>Presence of four of the five features listed above has both sensitivity and specificity of at least 70 percent [</a:t>
            </a:r>
            <a:r>
              <a:rPr lang="en-US" u="sng" dirty="0">
                <a:hlinkClick r:id="rId3"/>
              </a:rPr>
              <a:t>6</a:t>
            </a:r>
            <a:r>
              <a:rPr lang="en-US" dirty="0"/>
              <a:t>].</a:t>
            </a:r>
          </a:p>
          <a:p>
            <a:endParaRPr lang="en-US" dirty="0"/>
          </a:p>
        </p:txBody>
      </p:sp>
    </p:spTree>
    <p:extLst>
      <p:ext uri="{BB962C8B-B14F-4D97-AF65-F5344CB8AC3E}">
        <p14:creationId xmlns:p14="http://schemas.microsoft.com/office/powerpoint/2010/main" val="6721696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t-BR" b="1" dirty="0" smtClean="0"/>
              <a:t>Fibromyalgia</a:t>
            </a:r>
            <a:r>
              <a:rPr lang="pt-BR" b="1" dirty="0"/>
              <a:t>: 1990 criteria</a:t>
            </a:r>
            <a:endParaRPr lang="en-US" dirty="0"/>
          </a:p>
        </p:txBody>
      </p:sp>
      <p:sp>
        <p:nvSpPr>
          <p:cNvPr id="5" name="Content Placeholder 4"/>
          <p:cNvSpPr>
            <a:spLocks noGrp="1"/>
          </p:cNvSpPr>
          <p:nvPr>
            <p:ph sz="half" idx="1"/>
          </p:nvPr>
        </p:nvSpPr>
        <p:spPr/>
        <p:txBody>
          <a:bodyPr/>
          <a:lstStyle/>
          <a:p>
            <a:endParaRPr lang="en-US" dirty="0"/>
          </a:p>
        </p:txBody>
      </p:sp>
      <p:sp>
        <p:nvSpPr>
          <p:cNvPr id="6" name="Content Placeholder 5"/>
          <p:cNvSpPr>
            <a:spLocks noGrp="1"/>
          </p:cNvSpPr>
          <p:nvPr>
            <p:ph sz="half" idx="2"/>
          </p:nvPr>
        </p:nvSpPr>
        <p:spPr>
          <a:xfrm>
            <a:off x="4648200" y="1600200"/>
            <a:ext cx="4038600" cy="5181600"/>
          </a:xfrm>
        </p:spPr>
        <p:txBody>
          <a:bodyPr>
            <a:normAutofit fontScale="40000" lnSpcReduction="20000"/>
          </a:bodyPr>
          <a:lstStyle/>
          <a:p>
            <a:r>
              <a:rPr lang="en-US" dirty="0"/>
              <a:t>Clinical findings: Pain, on digital </a:t>
            </a:r>
            <a:r>
              <a:rPr lang="en-US" dirty="0" smtClean="0"/>
              <a:t>palpation, must </a:t>
            </a:r>
            <a:r>
              <a:rPr lang="en-US" dirty="0"/>
              <a:t>be present in at least 11 of </a:t>
            </a:r>
            <a:r>
              <a:rPr lang="en-US" dirty="0" smtClean="0"/>
              <a:t>the following </a:t>
            </a:r>
            <a:r>
              <a:rPr lang="en-US" dirty="0"/>
              <a:t>18 tender point sites:</a:t>
            </a:r>
          </a:p>
          <a:p>
            <a:pPr lvl="1"/>
            <a:r>
              <a:rPr lang="en-US" dirty="0"/>
              <a:t>1. Occiput: at the </a:t>
            </a:r>
            <a:r>
              <a:rPr lang="en-US" dirty="0" err="1"/>
              <a:t>suboccipital</a:t>
            </a:r>
            <a:r>
              <a:rPr lang="en-US" dirty="0"/>
              <a:t> </a:t>
            </a:r>
            <a:r>
              <a:rPr lang="en-US" dirty="0" smtClean="0"/>
              <a:t>muscle insertions</a:t>
            </a:r>
            <a:r>
              <a:rPr lang="en-US" dirty="0"/>
              <a:t>.</a:t>
            </a:r>
          </a:p>
          <a:p>
            <a:pPr lvl="1"/>
            <a:r>
              <a:rPr lang="en-US" dirty="0"/>
              <a:t>2. Low cervical: at the anterior aspects </a:t>
            </a:r>
            <a:r>
              <a:rPr lang="en-US" dirty="0" smtClean="0"/>
              <a:t>of the </a:t>
            </a:r>
            <a:r>
              <a:rPr lang="en-US" dirty="0" err="1"/>
              <a:t>intertransverse</a:t>
            </a:r>
            <a:r>
              <a:rPr lang="en-US" dirty="0"/>
              <a:t> spaces at C5-C7.</a:t>
            </a:r>
          </a:p>
          <a:p>
            <a:pPr lvl="1"/>
            <a:r>
              <a:rPr lang="en-US" dirty="0"/>
              <a:t>3. Trapezius: at the midpoint of the </a:t>
            </a:r>
            <a:r>
              <a:rPr lang="en-US" dirty="0" smtClean="0"/>
              <a:t>upper border</a:t>
            </a:r>
            <a:r>
              <a:rPr lang="en-US" dirty="0"/>
              <a:t>.</a:t>
            </a:r>
          </a:p>
          <a:p>
            <a:pPr lvl="1"/>
            <a:r>
              <a:rPr lang="en-US" dirty="0"/>
              <a:t>4. </a:t>
            </a:r>
            <a:r>
              <a:rPr lang="en-US" dirty="0" smtClean="0"/>
              <a:t>Supraspinatus</a:t>
            </a:r>
            <a:r>
              <a:rPr lang="en-US" dirty="0"/>
              <a:t>: at origins, above </a:t>
            </a:r>
            <a:r>
              <a:rPr lang="en-US" dirty="0" smtClean="0"/>
              <a:t>the scapula </a:t>
            </a:r>
            <a:r>
              <a:rPr lang="en-US" dirty="0"/>
              <a:t>spine near the medial border.</a:t>
            </a:r>
          </a:p>
          <a:p>
            <a:pPr lvl="1"/>
            <a:r>
              <a:rPr lang="en-US" dirty="0"/>
              <a:t>5. Second rib: upper lateral to the </a:t>
            </a:r>
            <a:r>
              <a:rPr lang="en-US" dirty="0" smtClean="0"/>
              <a:t>second </a:t>
            </a:r>
            <a:r>
              <a:rPr lang="en-US" dirty="0" err="1" smtClean="0"/>
              <a:t>costochondral</a:t>
            </a:r>
            <a:r>
              <a:rPr lang="en-US" dirty="0" smtClean="0"/>
              <a:t> </a:t>
            </a:r>
            <a:r>
              <a:rPr lang="en-US" dirty="0"/>
              <a:t>junction.</a:t>
            </a:r>
          </a:p>
          <a:p>
            <a:pPr lvl="1"/>
            <a:r>
              <a:rPr lang="en-US" dirty="0"/>
              <a:t>6. Lateral epicondyle: 2 c</a:t>
            </a:r>
            <a:r>
              <a:rPr lang="en-US" dirty="0" smtClean="0"/>
              <a:t>m </a:t>
            </a:r>
            <a:r>
              <a:rPr lang="en-US" dirty="0"/>
              <a:t>distal to </a:t>
            </a:r>
            <a:r>
              <a:rPr lang="en-US" dirty="0" smtClean="0"/>
              <a:t>the epicondyles</a:t>
            </a:r>
            <a:r>
              <a:rPr lang="en-US" dirty="0"/>
              <a:t>.</a:t>
            </a:r>
          </a:p>
          <a:p>
            <a:pPr lvl="1"/>
            <a:r>
              <a:rPr lang="en-US" dirty="0"/>
              <a:t>7. Gluteal: in upper outer quadrants </a:t>
            </a:r>
            <a:r>
              <a:rPr lang="en-US" dirty="0" smtClean="0"/>
              <a:t>of buttocks </a:t>
            </a:r>
            <a:r>
              <a:rPr lang="en-US" dirty="0"/>
              <a:t>in anterior fold of muscle.</a:t>
            </a:r>
          </a:p>
          <a:p>
            <a:pPr lvl="1"/>
            <a:r>
              <a:rPr lang="en-US" dirty="0"/>
              <a:t>8. Greater trochanter: posterior to </a:t>
            </a:r>
            <a:r>
              <a:rPr lang="en-US" dirty="0" smtClean="0"/>
              <a:t>the trochanteric </a:t>
            </a:r>
            <a:r>
              <a:rPr lang="en-US" dirty="0"/>
              <a:t>prominence.</a:t>
            </a:r>
          </a:p>
          <a:p>
            <a:pPr lvl="1"/>
            <a:r>
              <a:rPr lang="en-US" dirty="0"/>
              <a:t>9. Knee: at the medial fat pad proximal </a:t>
            </a:r>
            <a:r>
              <a:rPr lang="en-US" dirty="0" smtClean="0"/>
              <a:t>to the </a:t>
            </a:r>
            <a:r>
              <a:rPr lang="en-US" dirty="0"/>
              <a:t>joint line.</a:t>
            </a:r>
          </a:p>
          <a:p>
            <a:r>
              <a:rPr lang="en-US" dirty="0"/>
              <a:t>Digital palpation should be performed </a:t>
            </a:r>
            <a:r>
              <a:rPr lang="en-US" dirty="0" smtClean="0"/>
              <a:t>with an </a:t>
            </a:r>
            <a:r>
              <a:rPr lang="en-US" dirty="0"/>
              <a:t>approximate force of 4 kg. A tender </a:t>
            </a:r>
            <a:r>
              <a:rPr lang="en-US" dirty="0" smtClean="0"/>
              <a:t>point has </a:t>
            </a:r>
            <a:r>
              <a:rPr lang="en-US" dirty="0"/>
              <a:t>to be </a:t>
            </a:r>
            <a:r>
              <a:rPr lang="en-US" dirty="0" smtClean="0"/>
              <a:t>painful </a:t>
            </a:r>
            <a:r>
              <a:rPr lang="en-US" dirty="0"/>
              <a:t>at </a:t>
            </a:r>
            <a:r>
              <a:rPr lang="en-US" dirty="0" smtClean="0"/>
              <a:t>palpation not just </a:t>
            </a:r>
            <a:r>
              <a:rPr lang="en-US" dirty="0"/>
              <a:t>"tender."'</a:t>
            </a:r>
          </a:p>
          <a:p>
            <a:r>
              <a:rPr lang="en-US" dirty="0"/>
              <a:t>Illustration showing the 9 paired locations of fibromyalgia lender points: The diagnosis of fibromyalgia </a:t>
            </a:r>
            <a:r>
              <a:rPr lang="en-US" dirty="0" smtClean="0"/>
              <a:t>is supported </a:t>
            </a:r>
            <a:r>
              <a:rPr lang="en-US" dirty="0"/>
              <a:t>when at least 11 out of 18 of these locations are painful following digital compression by the clinician.</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398" y="1896789"/>
            <a:ext cx="4248854" cy="3742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11071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Fibromyalgia: 2010 criteria controversy</a:t>
            </a:r>
            <a:endParaRPr lang="en-US" dirty="0"/>
          </a:p>
        </p:txBody>
      </p:sp>
      <p:sp>
        <p:nvSpPr>
          <p:cNvPr id="5" name="Content Placeholder 4"/>
          <p:cNvSpPr>
            <a:spLocks noGrp="1"/>
          </p:cNvSpPr>
          <p:nvPr>
            <p:ph idx="1"/>
          </p:nvPr>
        </p:nvSpPr>
        <p:spPr/>
        <p:txBody>
          <a:bodyPr>
            <a:normAutofit fontScale="70000" lnSpcReduction="20000"/>
          </a:bodyPr>
          <a:lstStyle/>
          <a:p>
            <a:r>
              <a:rPr lang="en-US" dirty="0" smtClean="0"/>
              <a:t>These </a:t>
            </a:r>
            <a:r>
              <a:rPr lang="en-US" dirty="0"/>
              <a:t>new guidelines was sponsored by Lilly Research </a:t>
            </a:r>
            <a:r>
              <a:rPr lang="en-US" dirty="0" smtClean="0"/>
              <a:t>Laboratories, which </a:t>
            </a:r>
            <a:r>
              <a:rPr lang="en-US" dirty="0"/>
              <a:t>is the "research and development" department of Eli Lilly and Company, one of the world's </a:t>
            </a:r>
            <a:r>
              <a:rPr lang="en-US" dirty="0" smtClean="0"/>
              <a:t>largest drug </a:t>
            </a:r>
            <a:r>
              <a:rPr lang="en-US" dirty="0"/>
              <a:t>companies and the man </a:t>
            </a:r>
            <a:r>
              <a:rPr lang="en-US" dirty="0" err="1"/>
              <a:t>ufacturer</a:t>
            </a:r>
            <a:r>
              <a:rPr lang="en-US" dirty="0"/>
              <a:t> of duloxetine (Cymbalta©) which is one of the only </a:t>
            </a:r>
            <a:r>
              <a:rPr lang="en-US" dirty="0" smtClean="0"/>
              <a:t>FDA-approved drugs </a:t>
            </a:r>
            <a:r>
              <a:rPr lang="en-US" dirty="0"/>
              <a:t>for the treatment of </a:t>
            </a:r>
            <a:r>
              <a:rPr lang="en-US" dirty="0" err="1" smtClean="0"/>
              <a:t>fibromyalgia.Among</a:t>
            </a:r>
            <a:r>
              <a:rPr lang="en-US" dirty="0" smtClean="0"/>
              <a:t> </a:t>
            </a:r>
            <a:r>
              <a:rPr lang="en-US" dirty="0"/>
              <a:t>patients labeled with fibromyalgia, the new criteria </a:t>
            </a:r>
            <a:r>
              <a:rPr lang="en-US" dirty="0" smtClean="0"/>
              <a:t>increase the </a:t>
            </a:r>
            <a:r>
              <a:rPr lang="en-US" dirty="0"/>
              <a:t>percentage of patients diagnosable by criteria from </a:t>
            </a:r>
            <a:r>
              <a:rPr lang="en-US" dirty="0" smtClean="0"/>
              <a:t>75</a:t>
            </a:r>
            <a:r>
              <a:rPr lang="en-US" dirty="0"/>
              <a:t>%</a:t>
            </a:r>
            <a:r>
              <a:rPr lang="en-US" dirty="0" smtClean="0"/>
              <a:t> </a:t>
            </a:r>
            <a:r>
              <a:rPr lang="en-US" dirty="0"/>
              <a:t>to 88</a:t>
            </a:r>
            <a:r>
              <a:rPr lang="en-US" dirty="0" smtClean="0"/>
              <a:t>%;</a:t>
            </a:r>
          </a:p>
          <a:p>
            <a:r>
              <a:rPr lang="en-US" dirty="0"/>
              <a:t>The new criteria rely on a summation of two tallies-widespread pain index (WPI) and symptom </a:t>
            </a:r>
            <a:r>
              <a:rPr lang="en-US" dirty="0" smtClean="0"/>
              <a:t>severity (SS</a:t>
            </a:r>
            <a:r>
              <a:rPr lang="en-US" dirty="0"/>
              <a:t>)-with the diagnosis being supported by either "WPI &gt;7 and SS &gt;5" or "WPI 3-6 and SS &gt;9</a:t>
            </a:r>
            <a:r>
              <a:rPr lang="en-US" dirty="0" smtClean="0"/>
              <a:t>".</a:t>
            </a:r>
          </a:p>
          <a:p>
            <a:r>
              <a:rPr lang="en-US" dirty="0" smtClean="0"/>
              <a:t>Pain must </a:t>
            </a:r>
            <a:r>
              <a:rPr lang="en-US" i="1" dirty="0" smtClean="0"/>
              <a:t>have </a:t>
            </a:r>
            <a:r>
              <a:rPr lang="en-US" dirty="0"/>
              <a:t>been consistent for at least three months and must not be attributable to another cause.</a:t>
            </a:r>
          </a:p>
        </p:txBody>
      </p:sp>
    </p:spTree>
    <p:extLst>
      <p:ext uri="{BB962C8B-B14F-4D97-AF65-F5344CB8AC3E}">
        <p14:creationId xmlns:p14="http://schemas.microsoft.com/office/powerpoint/2010/main" val="38841533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Fibromyalgia: 2010 criteria</a:t>
            </a:r>
            <a:endParaRPr lang="en-US" dirty="0"/>
          </a:p>
        </p:txBody>
      </p:sp>
      <p:sp>
        <p:nvSpPr>
          <p:cNvPr id="3" name="Content Placeholder 2"/>
          <p:cNvSpPr>
            <a:spLocks noGrp="1"/>
          </p:cNvSpPr>
          <p:nvPr>
            <p:ph idx="1"/>
          </p:nvPr>
        </p:nvSpPr>
        <p:spPr/>
        <p:txBody>
          <a:bodyPr/>
          <a:lstStyle/>
          <a:p>
            <a:endParaRPr lang="en-US"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990" y="1676400"/>
            <a:ext cx="862802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43624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Myofascial</a:t>
            </a:r>
            <a:r>
              <a:rPr lang="en-US" dirty="0" smtClean="0"/>
              <a:t> Pain Syndrome </a:t>
            </a:r>
            <a:r>
              <a:rPr lang="en-US" dirty="0" err="1" smtClean="0"/>
              <a:t>vs</a:t>
            </a:r>
            <a:r>
              <a:rPr lang="en-US" dirty="0"/>
              <a:t> </a:t>
            </a:r>
            <a:r>
              <a:rPr lang="en-US" dirty="0" smtClean="0"/>
              <a:t>Fibromyalgia</a:t>
            </a:r>
            <a:endParaRPr lang="en-US" dirty="0"/>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371600"/>
            <a:ext cx="4190999" cy="5703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06246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Diagnostic algorithm of low back pain</a:t>
            </a:r>
          </a:p>
        </p:txBody>
      </p:sp>
      <p:sp>
        <p:nvSpPr>
          <p:cNvPr id="4" name="Content Placeholder 3"/>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914400"/>
            <a:ext cx="5435962"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47170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INDICATIONS FOR REFERRAL</a:t>
            </a:r>
          </a:p>
        </p:txBody>
      </p:sp>
      <p:sp>
        <p:nvSpPr>
          <p:cNvPr id="3" name="Content Placeholder 2"/>
          <p:cNvSpPr>
            <a:spLocks noGrp="1"/>
          </p:cNvSpPr>
          <p:nvPr>
            <p:ph idx="1"/>
          </p:nvPr>
        </p:nvSpPr>
        <p:spPr/>
        <p:txBody>
          <a:bodyPr>
            <a:normAutofit fontScale="85000" lnSpcReduction="20000"/>
          </a:bodyPr>
          <a:lstStyle/>
          <a:p>
            <a:pPr marL="0" indent="0">
              <a:buNone/>
            </a:pPr>
            <a:r>
              <a:rPr lang="en-US" sz="1900" dirty="0" smtClean="0"/>
              <a:t>Referral</a:t>
            </a:r>
            <a:r>
              <a:rPr lang="en-US" sz="1900" dirty="0"/>
              <a:t>, usually to a neurosurgeon or orthopedist specializing in back surgery, is indicated when any of the following signs or symptoms are present [</a:t>
            </a:r>
            <a:r>
              <a:rPr lang="en-US" sz="1900" dirty="0">
                <a:hlinkClick r:id="rId2"/>
              </a:rPr>
              <a:t>61</a:t>
            </a:r>
            <a:r>
              <a:rPr lang="en-US" sz="1900" dirty="0"/>
              <a:t>]:</a:t>
            </a:r>
          </a:p>
          <a:p>
            <a:r>
              <a:rPr lang="en-US" sz="1900" dirty="0"/>
              <a:t>The </a:t>
            </a:r>
            <a:r>
              <a:rPr lang="en-US" sz="1900" dirty="0" err="1"/>
              <a:t>cauda</a:t>
            </a:r>
            <a:r>
              <a:rPr lang="en-US" sz="1900" dirty="0"/>
              <a:t> </a:t>
            </a:r>
            <a:r>
              <a:rPr lang="en-US" sz="1900" dirty="0" err="1"/>
              <a:t>equina</a:t>
            </a:r>
            <a:r>
              <a:rPr lang="en-US" sz="1900" dirty="0"/>
              <a:t> syndrome – typical features are bowel and bladder dysfunction (urinary retention), saddle anesthesia, and bilateral leg weakness and numbness. The </a:t>
            </a:r>
            <a:r>
              <a:rPr lang="en-US" sz="1900" dirty="0" err="1"/>
              <a:t>cauda</a:t>
            </a:r>
            <a:r>
              <a:rPr lang="en-US" sz="1900" dirty="0"/>
              <a:t> </a:t>
            </a:r>
            <a:r>
              <a:rPr lang="en-US" sz="1900" dirty="0" err="1"/>
              <a:t>equina</a:t>
            </a:r>
            <a:r>
              <a:rPr lang="en-US" sz="1900" dirty="0"/>
              <a:t> syndrome is a surgical emergency.</a:t>
            </a:r>
          </a:p>
          <a:p>
            <a:r>
              <a:rPr lang="en-US" sz="1900" dirty="0"/>
              <a:t>Suspected spinal cord compression – this may present as acute neurologic deficits in a patient with cancer and risk of spinal metastases, and requires emergent evaluation for surgical decompression or radiation therapy, with specific management determined by the underlying pathology.</a:t>
            </a:r>
          </a:p>
          <a:p>
            <a:r>
              <a:rPr lang="en-US" sz="1900" dirty="0"/>
              <a:t>Progressive or severe neurologic deficit</a:t>
            </a:r>
          </a:p>
          <a:p>
            <a:pPr marL="0" indent="0">
              <a:buNone/>
            </a:pPr>
            <a:r>
              <a:rPr lang="en-US" sz="1900" dirty="0"/>
              <a:t>Patients may also be referred to a neurologist or physiatrist if any of the following are present:</a:t>
            </a:r>
          </a:p>
          <a:p>
            <a:r>
              <a:rPr lang="en-US" sz="1900" dirty="0" err="1"/>
              <a:t>Neuromotor</a:t>
            </a:r>
            <a:r>
              <a:rPr lang="en-US" sz="1900" dirty="0"/>
              <a:t> deficit that persists after four to six weeks of conservative therapy</a:t>
            </a:r>
          </a:p>
          <a:p>
            <a:r>
              <a:rPr lang="en-US" sz="1900" dirty="0"/>
              <a:t>Persistent sciatica, sensory deficit, or reflex loss after four to six weeks in a patient with positive straight leg raising sign, consistent clinical findings, and favorable psychosocial circumstances (</a:t>
            </a:r>
            <a:r>
              <a:rPr lang="en-US" sz="1900" dirty="0" err="1"/>
              <a:t>eg</a:t>
            </a:r>
            <a:r>
              <a:rPr lang="en-US" sz="1900" dirty="0"/>
              <a:t>, realistic expectations and absence of depression, substance abuse or excessive somatization).</a:t>
            </a:r>
          </a:p>
          <a:p>
            <a:endParaRPr lang="en-US" sz="1900" dirty="0"/>
          </a:p>
        </p:txBody>
      </p:sp>
    </p:spTree>
    <p:extLst>
      <p:ext uri="{BB962C8B-B14F-4D97-AF65-F5344CB8AC3E}">
        <p14:creationId xmlns:p14="http://schemas.microsoft.com/office/powerpoint/2010/main" val="23659540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Treatment options</a:t>
            </a:r>
            <a:endParaRPr lang="en-US" dirty="0"/>
          </a:p>
        </p:txBody>
      </p:sp>
      <p:sp>
        <p:nvSpPr>
          <p:cNvPr id="5" name="Text Placeholder 4"/>
          <p:cNvSpPr>
            <a:spLocks noGrp="1"/>
          </p:cNvSpPr>
          <p:nvPr>
            <p:ph type="body" idx="1"/>
          </p:nvPr>
        </p:nvSpPr>
        <p:spPr/>
        <p:txBody>
          <a:bodyPr/>
          <a:lstStyle/>
          <a:p>
            <a:r>
              <a:rPr lang="en-US" dirty="0" smtClean="0"/>
              <a:t>What to do for the patient vs what the patient can do for themselves</a:t>
            </a:r>
            <a:endParaRPr lang="en-US" dirty="0"/>
          </a:p>
        </p:txBody>
      </p:sp>
    </p:spTree>
    <p:extLst>
      <p:ext uri="{BB962C8B-B14F-4D97-AF65-F5344CB8AC3E}">
        <p14:creationId xmlns:p14="http://schemas.microsoft.com/office/powerpoint/2010/main" val="7970276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Manipulation</a:t>
            </a:r>
            <a:endParaRPr lang="en-US" dirty="0"/>
          </a:p>
        </p:txBody>
      </p:sp>
      <p:sp>
        <p:nvSpPr>
          <p:cNvPr id="5" name="Text Placeholder 4"/>
          <p:cNvSpPr>
            <a:spLocks noGrp="1"/>
          </p:cNvSpPr>
          <p:nvPr>
            <p:ph type="body" idx="1"/>
          </p:nvPr>
        </p:nvSpPr>
        <p:spPr/>
        <p:txBody>
          <a:bodyPr/>
          <a:lstStyle/>
          <a:p>
            <a:r>
              <a:rPr lang="en-US" dirty="0" smtClean="0"/>
              <a:t>When to manipulate the situation</a:t>
            </a:r>
            <a:endParaRPr lang="en-US" dirty="0"/>
          </a:p>
        </p:txBody>
      </p:sp>
    </p:spTree>
    <p:extLst>
      <p:ext uri="{BB962C8B-B14F-4D97-AF65-F5344CB8AC3E}">
        <p14:creationId xmlns:p14="http://schemas.microsoft.com/office/powerpoint/2010/main" val="2328756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Chronic Pain?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By definition it is defined by time</a:t>
            </a:r>
          </a:p>
          <a:p>
            <a:pPr eaLnBrk="1" hangingPunct="1">
              <a:spcBef>
                <a:spcPct val="0"/>
              </a:spcBef>
            </a:pPr>
            <a:r>
              <a:rPr lang="en-US" dirty="0" smtClean="0"/>
              <a:t>Acute &lt; 4 weeks</a:t>
            </a:r>
          </a:p>
          <a:p>
            <a:pPr eaLnBrk="1" hangingPunct="1">
              <a:spcBef>
                <a:spcPct val="0"/>
              </a:spcBef>
            </a:pPr>
            <a:r>
              <a:rPr lang="en-US" dirty="0" err="1" smtClean="0"/>
              <a:t>Subacute</a:t>
            </a:r>
            <a:r>
              <a:rPr lang="en-US" dirty="0" smtClean="0"/>
              <a:t> 4-12 </a:t>
            </a:r>
            <a:r>
              <a:rPr lang="en-US" dirty="0"/>
              <a:t>weeks </a:t>
            </a:r>
          </a:p>
          <a:p>
            <a:pPr eaLnBrk="1" hangingPunct="1">
              <a:spcBef>
                <a:spcPct val="0"/>
              </a:spcBef>
            </a:pPr>
            <a:r>
              <a:rPr lang="en-US" dirty="0" smtClean="0"/>
              <a:t>Chronic &gt; 12 weeks</a:t>
            </a:r>
            <a:endParaRPr lang="en-US" dirty="0"/>
          </a:p>
          <a:p>
            <a:pPr eaLnBrk="1" hangingPunct="1">
              <a:spcBef>
                <a:spcPct val="0"/>
              </a:spcBef>
            </a:pPr>
            <a:r>
              <a:rPr lang="en-US" dirty="0"/>
              <a:t>Acute on </a:t>
            </a:r>
            <a:r>
              <a:rPr lang="en-US" dirty="0" smtClean="0"/>
              <a:t>Chronic</a:t>
            </a:r>
          </a:p>
          <a:p>
            <a:pPr eaLnBrk="1" hangingPunct="1">
              <a:spcBef>
                <a:spcPct val="0"/>
              </a:spcBef>
            </a:pPr>
            <a:endParaRPr lang="en-US" dirty="0" smtClean="0"/>
          </a:p>
          <a:p>
            <a:pPr eaLnBrk="1" hangingPunct="1">
              <a:spcBef>
                <a:spcPct val="0"/>
              </a:spcBef>
            </a:pPr>
            <a:r>
              <a:rPr lang="en-US" dirty="0" smtClean="0"/>
              <a:t>What mediates it?</a:t>
            </a:r>
            <a:endParaRPr lang="en-US" dirty="0"/>
          </a:p>
          <a:p>
            <a:pPr lvl="1" eaLnBrk="1" hangingPunct="1">
              <a:spcBef>
                <a:spcPct val="0"/>
              </a:spcBef>
            </a:pPr>
            <a:r>
              <a:rPr lang="en-US" dirty="0"/>
              <a:t>Centrally </a:t>
            </a:r>
            <a:r>
              <a:rPr lang="en-US" dirty="0" smtClean="0"/>
              <a:t>vs Peripherally</a:t>
            </a:r>
            <a:endParaRPr lang="en-US" dirty="0"/>
          </a:p>
          <a:p>
            <a:pPr lvl="1" eaLnBrk="1" hangingPunct="1">
              <a:spcBef>
                <a:spcPct val="0"/>
              </a:spcBef>
            </a:pPr>
            <a:r>
              <a:rPr lang="en-US" dirty="0"/>
              <a:t>Chemical or </a:t>
            </a:r>
            <a:r>
              <a:rPr lang="en-US" dirty="0" smtClean="0"/>
              <a:t>Structural</a:t>
            </a:r>
          </a:p>
          <a:p>
            <a:pPr lvl="1" eaLnBrk="1" hangingPunct="1">
              <a:spcBef>
                <a:spcPct val="0"/>
              </a:spcBef>
            </a:pPr>
            <a:r>
              <a:rPr lang="en-US" dirty="0"/>
              <a:t>Neuropathic vs nociceptive pain</a:t>
            </a:r>
          </a:p>
          <a:p>
            <a:pPr lvl="1" eaLnBrk="1" hangingPunct="1">
              <a:spcBef>
                <a:spcPct val="0"/>
              </a:spcBef>
            </a:pPr>
            <a:endParaRPr lang="en-US" dirty="0"/>
          </a:p>
          <a:p>
            <a:pPr eaLnBrk="1" hangingPunct="1">
              <a:spcBef>
                <a:spcPct val="0"/>
              </a:spcBef>
            </a:pPr>
            <a:endParaRPr lang="en-US" dirty="0" smtClean="0"/>
          </a:p>
          <a:p>
            <a:pPr eaLnBrk="1" hangingPunct="1">
              <a:spcBef>
                <a:spcPct val="0"/>
              </a:spcBef>
            </a:pPr>
            <a:endParaRPr lang="en-US" dirty="0"/>
          </a:p>
          <a:p>
            <a:pPr eaLnBrk="1" hangingPunct="1">
              <a:spcBef>
                <a:spcPct val="0"/>
              </a:spcBef>
            </a:pPr>
            <a:endParaRPr lang="en-US" dirty="0"/>
          </a:p>
          <a:p>
            <a:pPr marL="0" indent="0" eaLnBrk="1" hangingPunct="1">
              <a:spcBef>
                <a:spcPct val="0"/>
              </a:spcBef>
              <a:buNone/>
            </a:pPr>
            <a:endParaRPr lang="en-US" dirty="0"/>
          </a:p>
        </p:txBody>
      </p:sp>
    </p:spTree>
    <p:extLst>
      <p:ext uri="{BB962C8B-B14F-4D97-AF65-F5344CB8AC3E}">
        <p14:creationId xmlns:p14="http://schemas.microsoft.com/office/powerpoint/2010/main" val="13010427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Ideal OMT </a:t>
            </a:r>
            <a:r>
              <a:rPr lang="en-US" dirty="0" err="1" smtClean="0"/>
              <a:t>Canidate</a:t>
            </a:r>
            <a:endParaRPr lang="en-US" dirty="0"/>
          </a:p>
        </p:txBody>
      </p:sp>
      <p:sp>
        <p:nvSpPr>
          <p:cNvPr id="3" name="Content Placeholder 2"/>
          <p:cNvSpPr>
            <a:spLocks noGrp="1"/>
          </p:cNvSpPr>
          <p:nvPr>
            <p:ph idx="1"/>
          </p:nvPr>
        </p:nvSpPr>
        <p:spPr>
          <a:xfrm>
            <a:off x="457200" y="1600200"/>
            <a:ext cx="8229600" cy="5562600"/>
          </a:xfrm>
        </p:spPr>
        <p:txBody>
          <a:bodyPr>
            <a:normAutofit fontScale="62500" lnSpcReduction="20000"/>
          </a:bodyPr>
          <a:lstStyle/>
          <a:p>
            <a:r>
              <a:rPr lang="en-US" sz="2800" dirty="0" smtClean="0"/>
              <a:t>My Opinion</a:t>
            </a:r>
          </a:p>
          <a:p>
            <a:r>
              <a:rPr lang="en-US" sz="2800" dirty="0" smtClean="0"/>
              <a:t>age </a:t>
            </a:r>
            <a:r>
              <a:rPr lang="en-US" sz="2800" dirty="0"/>
              <a:t>&lt; </a:t>
            </a:r>
            <a:r>
              <a:rPr lang="en-US" sz="2800" dirty="0" smtClean="0"/>
              <a:t>50, nonsmoker</a:t>
            </a:r>
            <a:r>
              <a:rPr lang="en-US" sz="2800" dirty="0"/>
              <a:t>, </a:t>
            </a:r>
            <a:r>
              <a:rPr lang="en-US" sz="2800" dirty="0" err="1" smtClean="0"/>
              <a:t>nondiabetic</a:t>
            </a:r>
            <a:r>
              <a:rPr lang="en-US" sz="2800" dirty="0" smtClean="0"/>
              <a:t>, </a:t>
            </a:r>
            <a:r>
              <a:rPr lang="en-US" sz="2800" dirty="0"/>
              <a:t>BMI &lt;</a:t>
            </a:r>
            <a:r>
              <a:rPr lang="en-US" sz="2800" dirty="0" smtClean="0"/>
              <a:t>30, </a:t>
            </a:r>
            <a:r>
              <a:rPr lang="en-US" sz="2800" dirty="0"/>
              <a:t>pain &lt; 3months &gt; 1 </a:t>
            </a:r>
            <a:r>
              <a:rPr lang="en-US" sz="2800" dirty="0" smtClean="0"/>
              <a:t>week, no </a:t>
            </a:r>
            <a:r>
              <a:rPr lang="en-US" sz="2800" dirty="0"/>
              <a:t>significant underlying arthritis or longstanding </a:t>
            </a:r>
            <a:r>
              <a:rPr lang="en-US" sz="2800" dirty="0" smtClean="0"/>
              <a:t>postural </a:t>
            </a:r>
            <a:r>
              <a:rPr lang="en-US" sz="2800" dirty="0"/>
              <a:t>instability</a:t>
            </a:r>
          </a:p>
          <a:p>
            <a:r>
              <a:rPr lang="en-US" sz="2800" dirty="0" smtClean="0"/>
              <a:t>Flynn </a:t>
            </a:r>
            <a:r>
              <a:rPr lang="en-US" sz="2800" dirty="0"/>
              <a:t>et al. (2002) demonstrated that low back pain patients who were most likely to respond </a:t>
            </a:r>
            <a:r>
              <a:rPr lang="en-US" sz="2800" dirty="0" err="1"/>
              <a:t>favourably</a:t>
            </a:r>
            <a:r>
              <a:rPr lang="en-US" sz="2800" dirty="0"/>
              <a:t> to spinal manipulation could be identified by the presence of the following five predictors:</a:t>
            </a:r>
          </a:p>
          <a:p>
            <a:pPr lvl="1"/>
            <a:r>
              <a:rPr lang="en-US" sz="2400" dirty="0"/>
              <a:t>(1) Segmental dysfunction/pain upon springing palpation over lumbar facets</a:t>
            </a:r>
          </a:p>
          <a:p>
            <a:pPr lvl="1"/>
            <a:r>
              <a:rPr lang="en-US" sz="2400" dirty="0"/>
              <a:t>(2) Acute onset of pain of 16 days.</a:t>
            </a:r>
          </a:p>
          <a:p>
            <a:pPr lvl="1"/>
            <a:r>
              <a:rPr lang="en-US" sz="2400" dirty="0"/>
              <a:t>(3) No pain distal to the knee.</a:t>
            </a:r>
          </a:p>
          <a:p>
            <a:pPr lvl="1"/>
            <a:r>
              <a:rPr lang="en-US" sz="2400" dirty="0"/>
              <a:t>(4) Hip internal rotation limited.</a:t>
            </a:r>
          </a:p>
          <a:p>
            <a:pPr lvl="1"/>
            <a:r>
              <a:rPr lang="en-US" sz="2400" dirty="0"/>
              <a:t>(5) Low fear avoidance beliefs score.</a:t>
            </a:r>
          </a:p>
          <a:p>
            <a:r>
              <a:rPr lang="en-US" sz="2800" dirty="0"/>
              <a:t>These five factors comprise what is called a ‘‘clinical prediction rule’’ because their presence increases the likelihood of success with the studied treatment modality. The presence of four of five of these variables (positive likelihood ratio 24.38) increased the probability of success with manipulation from 45% to 95</a:t>
            </a:r>
            <a:r>
              <a:rPr lang="en-US" sz="2800" dirty="0" smtClean="0"/>
              <a:t>%</a:t>
            </a:r>
            <a:endParaRPr lang="en-US" sz="2800" dirty="0"/>
          </a:p>
          <a:p>
            <a:r>
              <a:rPr lang="en-US" sz="1900" dirty="0"/>
              <a:t>Flynn, T., Fritz, J., Whitman, J., </a:t>
            </a:r>
            <a:r>
              <a:rPr lang="en-US" sz="1900" dirty="0" err="1"/>
              <a:t>Wainner</a:t>
            </a:r>
            <a:r>
              <a:rPr lang="en-US" sz="1900" dirty="0"/>
              <a:t>, R., </a:t>
            </a:r>
            <a:r>
              <a:rPr lang="en-US" sz="1900" dirty="0" err="1"/>
              <a:t>Magel</a:t>
            </a:r>
            <a:r>
              <a:rPr lang="en-US" sz="1900" dirty="0"/>
              <a:t>, J., et al., 2002. A clinical prediction rule for classifying patients with low back pain who demonstrate short-term improvement with spinal manipulation [exercise physiology and physical exam]. Spine 27, </a:t>
            </a:r>
            <a:r>
              <a:rPr lang="en-US" sz="1900" dirty="0" smtClean="0"/>
              <a:t>2835–2843</a:t>
            </a:r>
            <a:endParaRPr lang="en-US" sz="1900" dirty="0"/>
          </a:p>
        </p:txBody>
      </p:sp>
    </p:spTree>
    <p:extLst>
      <p:ext uri="{BB962C8B-B14F-4D97-AF65-F5344CB8AC3E}">
        <p14:creationId xmlns:p14="http://schemas.microsoft.com/office/powerpoint/2010/main" val="38545114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the Research Show</a:t>
            </a:r>
            <a:endParaRPr lang="en-US" dirty="0"/>
          </a:p>
        </p:txBody>
      </p:sp>
      <p:sp>
        <p:nvSpPr>
          <p:cNvPr id="3" name="Content Placeholder 2"/>
          <p:cNvSpPr>
            <a:spLocks noGrp="1"/>
          </p:cNvSpPr>
          <p:nvPr>
            <p:ph idx="1"/>
          </p:nvPr>
        </p:nvSpPr>
        <p:spPr>
          <a:xfrm>
            <a:off x="457200" y="1600200"/>
            <a:ext cx="8229600" cy="5257800"/>
          </a:xfrm>
        </p:spPr>
        <p:txBody>
          <a:bodyPr>
            <a:normAutofit fontScale="47500" lnSpcReduction="20000"/>
          </a:bodyPr>
          <a:lstStyle/>
          <a:p>
            <a:r>
              <a:rPr lang="en-US" dirty="0" smtClean="0"/>
              <a:t>Preliminary </a:t>
            </a:r>
            <a:r>
              <a:rPr lang="en-US" dirty="0"/>
              <a:t>evidence suggests that massage, but not acupuncture or spinal manipulation, may reduce the costs of care after an initial course of therapy’’ (</a:t>
            </a:r>
            <a:r>
              <a:rPr lang="en-US" dirty="0" err="1"/>
              <a:t>Cherkin</a:t>
            </a:r>
            <a:r>
              <a:rPr lang="en-US" dirty="0"/>
              <a:t> et al., Ann. Int. Med. 138(11) (2003) 898</a:t>
            </a:r>
          </a:p>
          <a:p>
            <a:r>
              <a:rPr lang="en-US" dirty="0"/>
              <a:t>There are just too many relevant variables in clinical practice, which determine the effectiveness of modalities. These variables include the expertise, training, clinical background, and experience of the practitioner on the one hand, and the pathology, age, gender, fitness level, and other personal characteristics of the patient on the other hand.</a:t>
            </a:r>
          </a:p>
          <a:p>
            <a:r>
              <a:rPr lang="en-US" dirty="0" err="1"/>
              <a:t>Andersson</a:t>
            </a:r>
            <a:r>
              <a:rPr lang="en-US" dirty="0"/>
              <a:t> et al. (1999), conclude in a study of osteopathic manipulative therapy for back pain that ‘‘Osteopathic manual care and standard medical care have similar clinical results in patients with </a:t>
            </a:r>
            <a:r>
              <a:rPr lang="en-US" dirty="0" err="1"/>
              <a:t>subacute</a:t>
            </a:r>
            <a:r>
              <a:rPr lang="en-US" dirty="0"/>
              <a:t> low back pain. However, the use of </a:t>
            </a:r>
            <a:r>
              <a:rPr lang="en-US" sz="2900" dirty="0"/>
              <a:t>medication is greater with standard care</a:t>
            </a:r>
            <a:r>
              <a:rPr lang="en-US" sz="2900" dirty="0" smtClean="0"/>
              <a:t>.’’</a:t>
            </a:r>
          </a:p>
          <a:p>
            <a:r>
              <a:rPr lang="en-US" sz="2900" dirty="0"/>
              <a:t>A recent trial compared the effects on low back pain of osteopathic manipulative treatment (OMT) with sham treatment and no treatment (</a:t>
            </a:r>
            <a:r>
              <a:rPr lang="en-US" sz="2900" dirty="0" err="1"/>
              <a:t>Licciardone</a:t>
            </a:r>
            <a:r>
              <a:rPr lang="en-US" sz="2900" dirty="0"/>
              <a:t> et al., 2003).</a:t>
            </a:r>
          </a:p>
          <a:p>
            <a:r>
              <a:rPr lang="en-US" sz="2900" dirty="0"/>
              <a:t>The results showed that:</a:t>
            </a:r>
          </a:p>
          <a:p>
            <a:pPr lvl="1"/>
            <a:r>
              <a:rPr lang="en-US" sz="2900" dirty="0"/>
              <a:t>*‘‘In comparison with usual care alone, usual care, and OMT provided better outcomes in back pain, physical functioning, mental health, use of </a:t>
            </a:r>
            <a:r>
              <a:rPr lang="en-US" sz="2900" dirty="0" err="1"/>
              <a:t>cotreatments</a:t>
            </a:r>
            <a:r>
              <a:rPr lang="en-US" sz="2900" dirty="0"/>
              <a:t>, and satisfaction with back care.</a:t>
            </a:r>
          </a:p>
          <a:p>
            <a:pPr lvl="1"/>
            <a:r>
              <a:rPr lang="en-US" sz="2900" dirty="0"/>
              <a:t>*Usual care and sham manipulation also provided better outcomes in back pain and physical functioning and greater satisfaction than usual care alone.</a:t>
            </a:r>
          </a:p>
          <a:p>
            <a:pPr lvl="1"/>
            <a:r>
              <a:rPr lang="en-US" sz="2900" dirty="0"/>
              <a:t>*Usual care and OMT did not provide significantly better low back outcomes than usual care and sham manipulation</a:t>
            </a:r>
            <a:r>
              <a:rPr lang="en-US" sz="2900" dirty="0" smtClean="0"/>
              <a:t>.’</a:t>
            </a:r>
            <a:endParaRPr lang="en-US" dirty="0"/>
          </a:p>
          <a:p>
            <a:endParaRPr lang="en-US" dirty="0"/>
          </a:p>
        </p:txBody>
      </p:sp>
    </p:spTree>
    <p:extLst>
      <p:ext uri="{BB962C8B-B14F-4D97-AF65-F5344CB8AC3E}">
        <p14:creationId xmlns:p14="http://schemas.microsoft.com/office/powerpoint/2010/main" val="276722751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Cochrane Review 2007</a:t>
            </a:r>
            <a:endParaRPr lang="en-US" dirty="0"/>
          </a:p>
        </p:txBody>
      </p:sp>
      <p:sp>
        <p:nvSpPr>
          <p:cNvPr id="3" name="Content Placeholder 2"/>
          <p:cNvSpPr>
            <a:spLocks noGrp="1"/>
          </p:cNvSpPr>
          <p:nvPr>
            <p:ph idx="1"/>
          </p:nvPr>
        </p:nvSpPr>
        <p:spPr/>
        <p:txBody>
          <a:bodyPr>
            <a:normAutofit/>
          </a:bodyPr>
          <a:lstStyle/>
          <a:p>
            <a:r>
              <a:rPr lang="en-US" dirty="0" smtClean="0"/>
              <a:t>39 studies (5486 patients) met the selection criteria </a:t>
            </a:r>
          </a:p>
          <a:p>
            <a:r>
              <a:rPr lang="en-US" dirty="0" smtClean="0"/>
              <a:t>Acute and Chronic low back pain </a:t>
            </a:r>
          </a:p>
          <a:p>
            <a:r>
              <a:rPr lang="en-US" dirty="0" smtClean="0"/>
              <a:t>Spinal manipulative therapy (SMT) is as effective as, but not better than standard treatments.</a:t>
            </a:r>
            <a:endParaRPr lang="en-US" dirty="0"/>
          </a:p>
        </p:txBody>
      </p:sp>
    </p:spTree>
    <p:extLst>
      <p:ext uri="{BB962C8B-B14F-4D97-AF65-F5344CB8AC3E}">
        <p14:creationId xmlns:p14="http://schemas.microsoft.com/office/powerpoint/2010/main" val="10076639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is the evidence</a:t>
            </a: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600200"/>
            <a:ext cx="6896100" cy="513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7953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OMT Effect</a:t>
            </a:r>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762" y="1676400"/>
            <a:ext cx="6848475"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94724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OMT Cost Effectiveness for Patients with LBP</a:t>
            </a:r>
            <a:endParaRPr lang="en-US" dirty="0"/>
          </a:p>
        </p:txBody>
      </p:sp>
      <p:sp>
        <p:nvSpPr>
          <p:cNvPr id="3" name="Content Placeholder 2"/>
          <p:cNvSpPr>
            <a:spLocks noGrp="1"/>
          </p:cNvSpPr>
          <p:nvPr>
            <p:ph idx="1"/>
          </p:nvPr>
        </p:nvSpPr>
        <p:spPr/>
        <p:txBody>
          <a:bodyPr>
            <a:normAutofit/>
          </a:bodyPr>
          <a:lstStyle/>
          <a:p>
            <a:r>
              <a:rPr lang="en-US" dirty="0" smtClean="0"/>
              <a:t>Reduced </a:t>
            </a:r>
            <a:r>
              <a:rPr lang="en-US" dirty="0"/>
              <a:t>Expenses for Episode of Care:</a:t>
            </a:r>
          </a:p>
          <a:p>
            <a:pPr lvl="1"/>
            <a:r>
              <a:rPr lang="en-US" dirty="0" smtClean="0"/>
              <a:t>Radiology </a:t>
            </a:r>
            <a:r>
              <a:rPr lang="en-US" dirty="0"/>
              <a:t>-$63.81 less (</a:t>
            </a:r>
            <a:r>
              <a:rPr lang="en-US" i="1" dirty="0"/>
              <a:t>P=.0001)</a:t>
            </a:r>
            <a:endParaRPr lang="en-US" dirty="0"/>
          </a:p>
          <a:p>
            <a:pPr lvl="1"/>
            <a:r>
              <a:rPr lang="en-US" dirty="0" smtClean="0"/>
              <a:t>Medications </a:t>
            </a:r>
            <a:r>
              <a:rPr lang="en-US" dirty="0"/>
              <a:t>-$19.53 lower (</a:t>
            </a:r>
            <a:r>
              <a:rPr lang="en-US" i="1" dirty="0"/>
              <a:t>P.001)</a:t>
            </a:r>
            <a:endParaRPr lang="en-US" dirty="0"/>
          </a:p>
          <a:p>
            <a:pPr lvl="1"/>
            <a:r>
              <a:rPr lang="en-US" i="1" dirty="0" smtClean="0"/>
              <a:t>Total </a:t>
            </a:r>
            <a:r>
              <a:rPr lang="en-US" i="1" dirty="0"/>
              <a:t>overall costs -</a:t>
            </a:r>
            <a:r>
              <a:rPr lang="en-US" dirty="0"/>
              <a:t>$38.26 lower (</a:t>
            </a:r>
            <a:r>
              <a:rPr lang="en-US" i="1" dirty="0"/>
              <a:t>P=.02) </a:t>
            </a:r>
            <a:endParaRPr lang="en-US" dirty="0"/>
          </a:p>
          <a:p>
            <a:pPr lvl="3"/>
            <a:r>
              <a:rPr lang="en-US" dirty="0"/>
              <a:t>William Thomas Crow, and David R. Willis. </a:t>
            </a:r>
            <a:r>
              <a:rPr lang="en-US" b="1" dirty="0"/>
              <a:t>Estimating Cost of Care for Patients With Acute Low Back Pain: A Retrospective Review of Patient Records</a:t>
            </a:r>
            <a:r>
              <a:rPr lang="en-US" dirty="0"/>
              <a:t>. J Am Osteopath </a:t>
            </a:r>
            <a:r>
              <a:rPr lang="en-US" dirty="0" err="1"/>
              <a:t>Assoc</a:t>
            </a:r>
            <a:r>
              <a:rPr lang="en-US" dirty="0"/>
              <a:t>, Apr 2009; 109: 229 -233</a:t>
            </a:r>
          </a:p>
        </p:txBody>
      </p:sp>
    </p:spTree>
    <p:extLst>
      <p:ext uri="{BB962C8B-B14F-4D97-AF65-F5344CB8AC3E}">
        <p14:creationId xmlns:p14="http://schemas.microsoft.com/office/powerpoint/2010/main" val="9064057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Improve Patient Well-Being</a:t>
            </a:r>
          </a:p>
        </p:txBody>
      </p:sp>
      <p:sp>
        <p:nvSpPr>
          <p:cNvPr id="13315" name="Content Placeholder 2"/>
          <p:cNvSpPr>
            <a:spLocks noGrp="1"/>
          </p:cNvSpPr>
          <p:nvPr>
            <p:ph idx="1"/>
          </p:nvPr>
        </p:nvSpPr>
        <p:spPr/>
        <p:txBody>
          <a:bodyPr/>
          <a:lstStyle/>
          <a:p>
            <a:pPr eaLnBrk="1" hangingPunct="1"/>
            <a:r>
              <a:rPr lang="en-US" sz="4400" b="1" smtClean="0"/>
              <a:t>Utilize the ‘SHINE’ protocol</a:t>
            </a:r>
          </a:p>
          <a:p>
            <a:pPr lvl="1" eaLnBrk="1" hangingPunct="1"/>
            <a:r>
              <a:rPr lang="en-US" b="1" smtClean="0"/>
              <a:t>S</a:t>
            </a:r>
            <a:r>
              <a:rPr lang="en-US" smtClean="0"/>
              <a:t>leep</a:t>
            </a:r>
          </a:p>
          <a:p>
            <a:pPr lvl="1" eaLnBrk="1" hangingPunct="1"/>
            <a:r>
              <a:rPr lang="en-US" b="1" smtClean="0"/>
              <a:t>H</a:t>
            </a:r>
            <a:r>
              <a:rPr lang="en-US" smtClean="0"/>
              <a:t>ormonal deficiencies</a:t>
            </a:r>
          </a:p>
          <a:p>
            <a:pPr lvl="1" eaLnBrk="1" hangingPunct="1"/>
            <a:r>
              <a:rPr lang="en-US" b="1" smtClean="0"/>
              <a:t>I</a:t>
            </a:r>
            <a:r>
              <a:rPr lang="en-US" smtClean="0"/>
              <a:t>nfections</a:t>
            </a:r>
          </a:p>
          <a:p>
            <a:pPr lvl="1" eaLnBrk="1" hangingPunct="1"/>
            <a:r>
              <a:rPr lang="en-US" b="1" smtClean="0"/>
              <a:t>N</a:t>
            </a:r>
            <a:r>
              <a:rPr lang="en-US" smtClean="0"/>
              <a:t>utritional deficiencies</a:t>
            </a:r>
          </a:p>
          <a:p>
            <a:pPr lvl="1" eaLnBrk="1" hangingPunct="1"/>
            <a:r>
              <a:rPr lang="en-US" b="1" smtClean="0"/>
              <a:t>E</a:t>
            </a:r>
            <a:r>
              <a:rPr lang="en-US" smtClean="0"/>
              <a:t>xercise as able</a:t>
            </a:r>
          </a:p>
          <a:p>
            <a:pPr eaLnBrk="1" hangingPunct="1"/>
            <a:endParaRPr lang="en-US" smtClean="0"/>
          </a:p>
          <a:p>
            <a:pPr eaLnBrk="1" hangingPunct="1"/>
            <a:endParaRPr lang="en-US" smtClean="0"/>
          </a:p>
        </p:txBody>
      </p:sp>
    </p:spTree>
    <p:extLst>
      <p:ext uri="{BB962C8B-B14F-4D97-AF65-F5344CB8AC3E}">
        <p14:creationId xmlns:p14="http://schemas.microsoft.com/office/powerpoint/2010/main" val="28362348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smtClean="0"/>
              <a:t>Step 1: nutritional support</a:t>
            </a:r>
          </a:p>
        </p:txBody>
      </p:sp>
      <p:sp>
        <p:nvSpPr>
          <p:cNvPr id="15363" name="Text Placeholder 2"/>
          <p:cNvSpPr>
            <a:spLocks noGrp="1"/>
          </p:cNvSpPr>
          <p:nvPr>
            <p:ph type="body" idx="1"/>
          </p:nvPr>
        </p:nvSpPr>
        <p:spPr/>
        <p:txBody>
          <a:bodyPr/>
          <a:lstStyle/>
          <a:p>
            <a:pPr eaLnBrk="1" hangingPunct="1"/>
            <a:r>
              <a:rPr lang="en-US" smtClean="0"/>
              <a:t>Utilizing the SHINE Protocol</a:t>
            </a:r>
          </a:p>
        </p:txBody>
      </p:sp>
    </p:spTree>
    <p:extLst>
      <p:ext uri="{BB962C8B-B14F-4D97-AF65-F5344CB8AC3E}">
        <p14:creationId xmlns:p14="http://schemas.microsoft.com/office/powerpoint/2010/main" val="34856054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Proven Benefits</a:t>
            </a:r>
          </a:p>
        </p:txBody>
      </p:sp>
      <p:sp>
        <p:nvSpPr>
          <p:cNvPr id="16387" name="Content Placeholder 2"/>
          <p:cNvSpPr>
            <a:spLocks noGrp="1"/>
          </p:cNvSpPr>
          <p:nvPr>
            <p:ph idx="1"/>
          </p:nvPr>
        </p:nvSpPr>
        <p:spPr/>
        <p:txBody>
          <a:bodyPr/>
          <a:lstStyle/>
          <a:p>
            <a:r>
              <a:rPr lang="en-US" dirty="0" smtClean="0"/>
              <a:t>Randomized double-blind, placebo-controlled, intent to treat analysis</a:t>
            </a:r>
          </a:p>
          <a:p>
            <a:r>
              <a:rPr lang="en-US" dirty="0" smtClean="0"/>
              <a:t>72 FMS patients (69 met CFIDS criteria)</a:t>
            </a:r>
          </a:p>
          <a:p>
            <a:pPr lvl="1"/>
            <a:r>
              <a:rPr lang="en-US" dirty="0" smtClean="0"/>
              <a:t>32 patients in active and 32 patients in placebo completed study</a:t>
            </a:r>
          </a:p>
          <a:p>
            <a:endParaRPr lang="en-US" dirty="0" smtClean="0"/>
          </a:p>
          <a:p>
            <a:endParaRPr lang="en-US" dirty="0" smtClean="0"/>
          </a:p>
        </p:txBody>
      </p:sp>
      <p:sp>
        <p:nvSpPr>
          <p:cNvPr id="4" name="TextBox 3"/>
          <p:cNvSpPr txBox="1"/>
          <p:nvPr/>
        </p:nvSpPr>
        <p:spPr>
          <a:xfrm>
            <a:off x="457200" y="6172200"/>
            <a:ext cx="8229600" cy="954088"/>
          </a:xfrm>
          <a:prstGeom prst="rect">
            <a:avLst/>
          </a:prstGeom>
          <a:noFill/>
        </p:spPr>
        <p:txBody>
          <a:bodyPr>
            <a:spAutoFit/>
          </a:bodyPr>
          <a:lstStyle/>
          <a:p>
            <a:pPr>
              <a:defRPr/>
            </a:pPr>
            <a:r>
              <a:rPr lang="en-US" sz="1400" b="0" dirty="0" err="1">
                <a:solidFill>
                  <a:schemeClr val="tx1"/>
                </a:solidFill>
                <a:latin typeface="+mn-lt"/>
              </a:rPr>
              <a:t>Teitelbaum</a:t>
            </a:r>
            <a:r>
              <a:rPr lang="en-US" sz="1400" b="0" dirty="0">
                <a:solidFill>
                  <a:schemeClr val="tx1"/>
                </a:solidFill>
                <a:latin typeface="+mn-lt"/>
              </a:rPr>
              <a:t> J, Bird B, Greenfield R, Weiss A, </a:t>
            </a:r>
            <a:r>
              <a:rPr lang="en-US" sz="1400" b="0" dirty="0" err="1">
                <a:solidFill>
                  <a:schemeClr val="tx1"/>
                </a:solidFill>
                <a:latin typeface="+mn-lt"/>
              </a:rPr>
              <a:t>Muenz</a:t>
            </a:r>
            <a:r>
              <a:rPr lang="en-US" sz="1400" b="0" dirty="0">
                <a:solidFill>
                  <a:schemeClr val="tx1"/>
                </a:solidFill>
                <a:latin typeface="+mn-lt"/>
              </a:rPr>
              <a:t> L, Gould L. Effective treatment of chronic fatigue syndrome and fibromyalgia. A randomized, double blind, placebo-controlled, intent-to-treat study. </a:t>
            </a:r>
            <a:r>
              <a:rPr lang="en-US" sz="1400" b="0" i="1" dirty="0">
                <a:solidFill>
                  <a:schemeClr val="tx1"/>
                </a:solidFill>
                <a:latin typeface="+mn-lt"/>
              </a:rPr>
              <a:t>J Chronic Fatigue Syndrome</a:t>
            </a:r>
            <a:r>
              <a:rPr lang="en-US" sz="1400" b="0" dirty="0">
                <a:solidFill>
                  <a:schemeClr val="tx1"/>
                </a:solidFill>
                <a:latin typeface="+mn-lt"/>
              </a:rPr>
              <a:t>. 2001;8:3-28.</a:t>
            </a:r>
          </a:p>
          <a:p>
            <a:pPr>
              <a:defRPr/>
            </a:pPr>
            <a:endParaRPr lang="en-US" sz="1400" b="0" dirty="0">
              <a:solidFill>
                <a:schemeClr val="tx1"/>
              </a:solidFill>
              <a:latin typeface="+mn-lt"/>
            </a:endParaRPr>
          </a:p>
        </p:txBody>
      </p:sp>
    </p:spTree>
    <p:extLst>
      <p:ext uri="{BB962C8B-B14F-4D97-AF65-F5344CB8AC3E}">
        <p14:creationId xmlns:p14="http://schemas.microsoft.com/office/powerpoint/2010/main" val="1872361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smtClean="0"/>
              <a:t>Study Results</a:t>
            </a:r>
          </a:p>
        </p:txBody>
      </p:sp>
      <p:graphicFrame>
        <p:nvGraphicFramePr>
          <p:cNvPr id="4" name="Content Placeholder 3"/>
          <p:cNvGraphicFramePr>
            <a:graphicFrameLocks noGrp="1"/>
          </p:cNvGraphicFramePr>
          <p:nvPr>
            <p:ph idx="1"/>
          </p:nvPr>
        </p:nvGraphicFramePr>
        <p:xfrm>
          <a:off x="457200" y="2428875"/>
          <a:ext cx="8229600" cy="1737258"/>
        </p:xfrm>
        <a:graphic>
          <a:graphicData uri="http://schemas.openxmlformats.org/drawingml/2006/table">
            <a:tbl>
              <a:tblPr firstRow="1" bandRow="1">
                <a:tableStyleId>{21E4AEA4-8DFA-4A89-87EB-49C32662AFE0}</a:tableStyleId>
              </a:tblPr>
              <a:tblGrid>
                <a:gridCol w="1371600"/>
                <a:gridCol w="1371600"/>
                <a:gridCol w="1371600"/>
                <a:gridCol w="1371600"/>
                <a:gridCol w="1371600"/>
                <a:gridCol w="1371600"/>
              </a:tblGrid>
              <a:tr h="822659">
                <a:tc>
                  <a:txBody>
                    <a:bodyPr/>
                    <a:lstStyle/>
                    <a:p>
                      <a:pPr algn="ctr"/>
                      <a:endParaRPr lang="en-US" sz="2400" dirty="0"/>
                    </a:p>
                  </a:txBody>
                  <a:tcPr marT="45703" marB="45703"/>
                </a:tc>
                <a:tc>
                  <a:txBody>
                    <a:bodyPr/>
                    <a:lstStyle/>
                    <a:p>
                      <a:pPr algn="ctr"/>
                      <a:r>
                        <a:rPr lang="en-US" sz="2400" dirty="0" smtClean="0"/>
                        <a:t>Much Better</a:t>
                      </a:r>
                      <a:endParaRPr lang="en-US" sz="2400" dirty="0"/>
                    </a:p>
                  </a:txBody>
                  <a:tcPr marT="45703" marB="45703"/>
                </a:tc>
                <a:tc>
                  <a:txBody>
                    <a:bodyPr/>
                    <a:lstStyle/>
                    <a:p>
                      <a:pPr algn="ctr"/>
                      <a:r>
                        <a:rPr lang="en-US" sz="2400" dirty="0" smtClean="0"/>
                        <a:t>Better</a:t>
                      </a:r>
                      <a:endParaRPr lang="en-US" sz="2400" dirty="0"/>
                    </a:p>
                  </a:txBody>
                  <a:tcPr marT="45703" marB="45703"/>
                </a:tc>
                <a:tc>
                  <a:txBody>
                    <a:bodyPr/>
                    <a:lstStyle/>
                    <a:p>
                      <a:pPr algn="ctr"/>
                      <a:r>
                        <a:rPr lang="en-US" sz="2400" dirty="0" smtClean="0"/>
                        <a:t>Same</a:t>
                      </a:r>
                      <a:endParaRPr lang="en-US" sz="2400" dirty="0"/>
                    </a:p>
                  </a:txBody>
                  <a:tcPr marT="45703" marB="45703"/>
                </a:tc>
                <a:tc>
                  <a:txBody>
                    <a:bodyPr/>
                    <a:lstStyle/>
                    <a:p>
                      <a:pPr algn="ctr"/>
                      <a:r>
                        <a:rPr lang="en-US" sz="2400" dirty="0" smtClean="0"/>
                        <a:t>Worse</a:t>
                      </a:r>
                      <a:endParaRPr lang="en-US" sz="2400" dirty="0"/>
                    </a:p>
                  </a:txBody>
                  <a:tcPr marT="45703" marB="45703"/>
                </a:tc>
                <a:tc>
                  <a:txBody>
                    <a:bodyPr/>
                    <a:lstStyle/>
                    <a:p>
                      <a:pPr algn="ctr"/>
                      <a:r>
                        <a:rPr lang="en-US" sz="2400" dirty="0" smtClean="0"/>
                        <a:t>Much Worse</a:t>
                      </a:r>
                      <a:endParaRPr lang="en-US" sz="2400" dirty="0"/>
                    </a:p>
                  </a:txBody>
                  <a:tcPr marT="45703" marB="45703"/>
                </a:tc>
              </a:tr>
              <a:tr h="457033">
                <a:tc>
                  <a:txBody>
                    <a:bodyPr/>
                    <a:lstStyle/>
                    <a:p>
                      <a:pPr algn="ctr"/>
                      <a:r>
                        <a:rPr lang="en-US" sz="2400" dirty="0" smtClean="0"/>
                        <a:t>Active</a:t>
                      </a:r>
                      <a:endParaRPr lang="en-US" sz="2400" b="1" dirty="0"/>
                    </a:p>
                  </a:txBody>
                  <a:tcPr marT="45703" marB="45703"/>
                </a:tc>
                <a:tc>
                  <a:txBody>
                    <a:bodyPr/>
                    <a:lstStyle/>
                    <a:p>
                      <a:pPr algn="ctr">
                        <a:spcBef>
                          <a:spcPts val="1200"/>
                        </a:spcBef>
                        <a:spcAft>
                          <a:spcPts val="600"/>
                        </a:spcAft>
                      </a:pPr>
                      <a:r>
                        <a:rPr lang="en-US" sz="2400" dirty="0" smtClean="0"/>
                        <a:t>16</a:t>
                      </a:r>
                      <a:endParaRPr lang="en-US" sz="2400" dirty="0"/>
                    </a:p>
                  </a:txBody>
                  <a:tcPr marT="45703" marB="45703"/>
                </a:tc>
                <a:tc>
                  <a:txBody>
                    <a:bodyPr/>
                    <a:lstStyle/>
                    <a:p>
                      <a:pPr algn="ctr">
                        <a:spcBef>
                          <a:spcPts val="1200"/>
                        </a:spcBef>
                        <a:spcAft>
                          <a:spcPts val="600"/>
                        </a:spcAft>
                      </a:pPr>
                      <a:r>
                        <a:rPr lang="en-US" sz="2400" dirty="0" smtClean="0"/>
                        <a:t>13</a:t>
                      </a:r>
                      <a:endParaRPr lang="en-US" sz="2400" dirty="0"/>
                    </a:p>
                  </a:txBody>
                  <a:tcPr marT="45703" marB="45703"/>
                </a:tc>
                <a:tc>
                  <a:txBody>
                    <a:bodyPr/>
                    <a:lstStyle/>
                    <a:p>
                      <a:pPr algn="ctr">
                        <a:spcBef>
                          <a:spcPts val="1200"/>
                        </a:spcBef>
                        <a:spcAft>
                          <a:spcPts val="600"/>
                        </a:spcAft>
                      </a:pPr>
                      <a:r>
                        <a:rPr lang="en-US" sz="2400" dirty="0" smtClean="0"/>
                        <a:t>2</a:t>
                      </a:r>
                      <a:endParaRPr lang="en-US" sz="2400" dirty="0"/>
                    </a:p>
                  </a:txBody>
                  <a:tcPr marT="45703" marB="45703"/>
                </a:tc>
                <a:tc>
                  <a:txBody>
                    <a:bodyPr/>
                    <a:lstStyle/>
                    <a:p>
                      <a:pPr algn="ctr">
                        <a:spcBef>
                          <a:spcPts val="1200"/>
                        </a:spcBef>
                        <a:spcAft>
                          <a:spcPts val="600"/>
                        </a:spcAft>
                      </a:pPr>
                      <a:r>
                        <a:rPr lang="en-US" sz="2400" dirty="0" smtClean="0"/>
                        <a:t>0</a:t>
                      </a:r>
                      <a:endParaRPr lang="en-US" sz="2400" dirty="0"/>
                    </a:p>
                  </a:txBody>
                  <a:tcPr marT="45703" marB="45703"/>
                </a:tc>
                <a:tc>
                  <a:txBody>
                    <a:bodyPr/>
                    <a:lstStyle/>
                    <a:p>
                      <a:pPr algn="ctr">
                        <a:spcBef>
                          <a:spcPts val="1200"/>
                        </a:spcBef>
                        <a:spcAft>
                          <a:spcPts val="600"/>
                        </a:spcAft>
                      </a:pPr>
                      <a:r>
                        <a:rPr lang="en-US" sz="2400" dirty="0" smtClean="0"/>
                        <a:t>1</a:t>
                      </a:r>
                      <a:endParaRPr lang="en-US" sz="2400" dirty="0"/>
                    </a:p>
                  </a:txBody>
                  <a:tcPr marT="45703" marB="45703"/>
                </a:tc>
              </a:tr>
              <a:tr h="457033">
                <a:tc>
                  <a:txBody>
                    <a:bodyPr/>
                    <a:lstStyle/>
                    <a:p>
                      <a:pPr algn="ctr"/>
                      <a:r>
                        <a:rPr lang="en-US" sz="2400" dirty="0" smtClean="0"/>
                        <a:t>Placebo</a:t>
                      </a:r>
                      <a:endParaRPr lang="en-US" sz="2400" b="1" dirty="0"/>
                    </a:p>
                  </a:txBody>
                  <a:tcPr marT="45703" marB="45703"/>
                </a:tc>
                <a:tc>
                  <a:txBody>
                    <a:bodyPr/>
                    <a:lstStyle/>
                    <a:p>
                      <a:pPr algn="ctr">
                        <a:spcBef>
                          <a:spcPts val="1200"/>
                        </a:spcBef>
                        <a:spcAft>
                          <a:spcPts val="600"/>
                        </a:spcAft>
                      </a:pPr>
                      <a:r>
                        <a:rPr lang="en-US" sz="2400" dirty="0" smtClean="0"/>
                        <a:t>3</a:t>
                      </a:r>
                      <a:endParaRPr lang="en-US" sz="2400" dirty="0"/>
                    </a:p>
                  </a:txBody>
                  <a:tcPr marT="45703" marB="45703"/>
                </a:tc>
                <a:tc>
                  <a:txBody>
                    <a:bodyPr/>
                    <a:lstStyle/>
                    <a:p>
                      <a:pPr algn="ctr">
                        <a:spcBef>
                          <a:spcPts val="1200"/>
                        </a:spcBef>
                        <a:spcAft>
                          <a:spcPts val="600"/>
                        </a:spcAft>
                      </a:pPr>
                      <a:r>
                        <a:rPr lang="en-US" sz="2400" dirty="0" smtClean="0"/>
                        <a:t>9</a:t>
                      </a:r>
                      <a:endParaRPr lang="en-US" sz="2400" dirty="0"/>
                    </a:p>
                  </a:txBody>
                  <a:tcPr marT="45703" marB="45703"/>
                </a:tc>
                <a:tc>
                  <a:txBody>
                    <a:bodyPr/>
                    <a:lstStyle/>
                    <a:p>
                      <a:pPr algn="ctr">
                        <a:spcBef>
                          <a:spcPts val="1200"/>
                        </a:spcBef>
                        <a:spcAft>
                          <a:spcPts val="600"/>
                        </a:spcAft>
                      </a:pPr>
                      <a:r>
                        <a:rPr lang="en-US" sz="2400" dirty="0" smtClean="0"/>
                        <a:t>11</a:t>
                      </a:r>
                      <a:endParaRPr lang="en-US" sz="2400" dirty="0"/>
                    </a:p>
                  </a:txBody>
                  <a:tcPr marT="45703" marB="45703"/>
                </a:tc>
                <a:tc>
                  <a:txBody>
                    <a:bodyPr/>
                    <a:lstStyle/>
                    <a:p>
                      <a:pPr algn="ctr">
                        <a:spcBef>
                          <a:spcPts val="1200"/>
                        </a:spcBef>
                        <a:spcAft>
                          <a:spcPts val="600"/>
                        </a:spcAft>
                      </a:pPr>
                      <a:r>
                        <a:rPr lang="en-US" sz="2400" dirty="0" smtClean="0"/>
                        <a:t>6</a:t>
                      </a:r>
                      <a:endParaRPr lang="en-US" sz="2400" dirty="0"/>
                    </a:p>
                  </a:txBody>
                  <a:tcPr marT="45703" marB="45703"/>
                </a:tc>
                <a:tc>
                  <a:txBody>
                    <a:bodyPr/>
                    <a:lstStyle/>
                    <a:p>
                      <a:pPr algn="ctr">
                        <a:spcBef>
                          <a:spcPts val="1200"/>
                        </a:spcBef>
                        <a:spcAft>
                          <a:spcPts val="600"/>
                        </a:spcAft>
                      </a:pPr>
                      <a:r>
                        <a:rPr lang="en-US" sz="2400" dirty="0" smtClean="0"/>
                        <a:t>3</a:t>
                      </a:r>
                      <a:endParaRPr lang="en-US" sz="2400" dirty="0"/>
                    </a:p>
                  </a:txBody>
                  <a:tcPr marT="45703" marB="45703"/>
                </a:tc>
              </a:tr>
            </a:tbl>
          </a:graphicData>
        </a:graphic>
      </p:graphicFrame>
      <p:sp>
        <p:nvSpPr>
          <p:cNvPr id="5" name="TextBox 4"/>
          <p:cNvSpPr txBox="1"/>
          <p:nvPr/>
        </p:nvSpPr>
        <p:spPr>
          <a:xfrm>
            <a:off x="7239000" y="5105400"/>
            <a:ext cx="1905000" cy="369888"/>
          </a:xfrm>
          <a:prstGeom prst="rect">
            <a:avLst/>
          </a:prstGeom>
          <a:noFill/>
        </p:spPr>
        <p:txBody>
          <a:bodyPr>
            <a:spAutoFit/>
          </a:bodyPr>
          <a:lstStyle/>
          <a:p>
            <a:pPr>
              <a:defRPr/>
            </a:pPr>
            <a:r>
              <a:rPr lang="en-US" sz="1800" b="0" dirty="0">
                <a:solidFill>
                  <a:schemeClr val="tx1"/>
                </a:solidFill>
                <a:latin typeface="+mn-lt"/>
              </a:rPr>
              <a:t>P&lt;.0001</a:t>
            </a:r>
          </a:p>
        </p:txBody>
      </p:sp>
    </p:spTree>
    <p:extLst>
      <p:ext uri="{BB962C8B-B14F-4D97-AF65-F5344CB8AC3E}">
        <p14:creationId xmlns:p14="http://schemas.microsoft.com/office/powerpoint/2010/main" val="1281622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Facts</a:t>
            </a:r>
            <a:endParaRPr lang="en-US" dirty="0"/>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r>
              <a:rPr lang="en-US" dirty="0"/>
              <a:t>Approximately 116 million Americans experience chronic pain (Source: Institute </a:t>
            </a:r>
            <a:r>
              <a:rPr lang="en-US" dirty="0" smtClean="0"/>
              <a:t>of Medicine</a:t>
            </a:r>
            <a:r>
              <a:rPr lang="en-US" dirty="0"/>
              <a:t>). </a:t>
            </a:r>
            <a:endParaRPr lang="en-US" dirty="0" smtClean="0"/>
          </a:p>
          <a:p>
            <a:pPr lvl="3"/>
            <a:r>
              <a:rPr lang="en-US" dirty="0" smtClean="0"/>
              <a:t>compared </a:t>
            </a:r>
            <a:r>
              <a:rPr lang="en-US" dirty="0"/>
              <a:t>to 23.6 million people who suffer from diabetes (Source: American Diabetes </a:t>
            </a:r>
            <a:r>
              <a:rPr lang="en-US" dirty="0" smtClean="0"/>
              <a:t>Association)</a:t>
            </a:r>
          </a:p>
          <a:p>
            <a:pPr lvl="3"/>
            <a:r>
              <a:rPr lang="en-US" dirty="0" smtClean="0"/>
              <a:t>23.3 </a:t>
            </a:r>
            <a:r>
              <a:rPr lang="en-US" dirty="0"/>
              <a:t>million people who suffer from coronary heart </a:t>
            </a:r>
            <a:r>
              <a:rPr lang="en-US" dirty="0" smtClean="0"/>
              <a:t>disease </a:t>
            </a:r>
            <a:r>
              <a:rPr lang="en-US" dirty="0"/>
              <a:t>and stroke (Source: American Heart </a:t>
            </a:r>
            <a:r>
              <a:rPr lang="en-US" dirty="0" smtClean="0"/>
              <a:t>Association)</a:t>
            </a:r>
          </a:p>
          <a:p>
            <a:pPr lvl="3"/>
            <a:r>
              <a:rPr lang="en-US" dirty="0" smtClean="0"/>
              <a:t>11.7 </a:t>
            </a:r>
            <a:r>
              <a:rPr lang="en-US" dirty="0"/>
              <a:t>million people who </a:t>
            </a:r>
            <a:r>
              <a:rPr lang="en-US" dirty="0" smtClean="0"/>
              <a:t>suffer </a:t>
            </a:r>
            <a:r>
              <a:rPr lang="en-US" dirty="0"/>
              <a:t>from </a:t>
            </a:r>
            <a:r>
              <a:rPr lang="en-US" dirty="0" smtClean="0"/>
              <a:t>cancer (Source</a:t>
            </a:r>
            <a:r>
              <a:rPr lang="en-US" dirty="0"/>
              <a:t>: American Cancer Society). </a:t>
            </a:r>
            <a:endParaRPr lang="en-US" dirty="0" smtClean="0"/>
          </a:p>
          <a:p>
            <a:r>
              <a:rPr lang="en-US" dirty="0"/>
              <a:t>Chronic pain costs the U.S. approximately $560 to $635 billion annually. </a:t>
            </a:r>
            <a:endParaRPr lang="en-US" dirty="0" smtClean="0"/>
          </a:p>
          <a:p>
            <a:pPr lvl="3"/>
            <a:r>
              <a:rPr lang="en-US" dirty="0" smtClean="0"/>
              <a:t>(</a:t>
            </a:r>
            <a:r>
              <a:rPr lang="en-US" dirty="0" err="1" smtClean="0"/>
              <a:t>Source:Institute</a:t>
            </a:r>
            <a:r>
              <a:rPr lang="en-US" dirty="0" smtClean="0"/>
              <a:t> </a:t>
            </a:r>
            <a:r>
              <a:rPr lang="en-US" dirty="0"/>
              <a:t>of Medicine) </a:t>
            </a:r>
            <a:endParaRPr lang="en-US" dirty="0" smtClean="0"/>
          </a:p>
          <a:p>
            <a:r>
              <a:rPr lang="en-US" dirty="0"/>
              <a:t>Americans, constituting only 4.6% of the world’s population, have been consuming </a:t>
            </a:r>
            <a:r>
              <a:rPr lang="en-US" dirty="0" smtClean="0"/>
              <a:t>80% of </a:t>
            </a:r>
            <a:r>
              <a:rPr lang="en-US" dirty="0"/>
              <a:t>the global opioid supply, and 99% of the global hydrocodone supply, as well as </a:t>
            </a:r>
            <a:r>
              <a:rPr lang="en-US" dirty="0" err="1" smtClean="0"/>
              <a:t>twothirds</a:t>
            </a:r>
            <a:r>
              <a:rPr lang="en-US" dirty="0"/>
              <a:t> </a:t>
            </a:r>
            <a:r>
              <a:rPr lang="en-US" dirty="0" smtClean="0"/>
              <a:t>of </a:t>
            </a:r>
            <a:r>
              <a:rPr lang="en-US" dirty="0"/>
              <a:t>the world’s illegal drugs</a:t>
            </a:r>
            <a:r>
              <a:rPr lang="en-US" dirty="0" smtClean="0"/>
              <a:t>.</a:t>
            </a:r>
            <a:endParaRPr lang="en-US" dirty="0"/>
          </a:p>
          <a:p>
            <a:r>
              <a:rPr lang="en-US" dirty="0" smtClean="0"/>
              <a:t>The </a:t>
            </a:r>
            <a:r>
              <a:rPr lang="en-US" dirty="0"/>
              <a:t>number one cause of death in 17 U.S. states is prescription drug abuse, </a:t>
            </a:r>
            <a:r>
              <a:rPr lang="en-US" dirty="0" smtClean="0"/>
              <a:t>surpassing motor </a:t>
            </a:r>
            <a:r>
              <a:rPr lang="en-US" dirty="0"/>
              <a:t>vehicle accidents. </a:t>
            </a:r>
            <a:endParaRPr lang="en-US" dirty="0" smtClean="0"/>
          </a:p>
          <a:p>
            <a:pPr lvl="3"/>
            <a:r>
              <a:rPr lang="en-US" dirty="0" smtClean="0"/>
              <a:t>(</a:t>
            </a:r>
            <a:r>
              <a:rPr lang="en-US" dirty="0"/>
              <a:t>Source: Centers for Disease Control and Prevention</a:t>
            </a:r>
            <a:r>
              <a:rPr lang="en-US" dirty="0" smtClean="0"/>
              <a:t>)</a:t>
            </a:r>
          </a:p>
          <a:p>
            <a:r>
              <a:rPr lang="en-US" dirty="0"/>
              <a:t>Approximately 30,000 Americans died from an overdose last year, with at least half of </a:t>
            </a:r>
            <a:r>
              <a:rPr lang="en-US" dirty="0" smtClean="0"/>
              <a:t>these </a:t>
            </a:r>
            <a:r>
              <a:rPr lang="en-US" dirty="0"/>
              <a:t>deaths related to the improper use of legal, controlled substances.</a:t>
            </a:r>
          </a:p>
        </p:txBody>
      </p:sp>
    </p:spTree>
    <p:extLst>
      <p:ext uri="{BB962C8B-B14F-4D97-AF65-F5344CB8AC3E}">
        <p14:creationId xmlns:p14="http://schemas.microsoft.com/office/powerpoint/2010/main" val="23268712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r>
              <a:rPr lang="en-US" sz="3600" smtClean="0"/>
              <a:t>Well Being (Analog) Index Score Average</a:t>
            </a:r>
            <a:br>
              <a:rPr lang="en-US" sz="3600" smtClean="0"/>
            </a:br>
            <a:r>
              <a:rPr lang="en-US" sz="3200" smtClean="0"/>
              <a:t>By Group – Per Visit</a:t>
            </a:r>
          </a:p>
        </p:txBody>
      </p:sp>
      <p:sp>
        <p:nvSpPr>
          <p:cNvPr id="2" name="Content Placeholder 1"/>
          <p:cNvSpPr>
            <a:spLocks noGrp="1"/>
          </p:cNvSpPr>
          <p:nvPr>
            <p:ph idx="1"/>
          </p:nvPr>
        </p:nvSpPr>
        <p:spPr/>
        <p:txBody>
          <a:bodyPr/>
          <a:lstStyle/>
          <a:p>
            <a:endParaRPr lang="en-US"/>
          </a:p>
        </p:txBody>
      </p:sp>
      <p:sp>
        <p:nvSpPr>
          <p:cNvPr id="4" name="Text Box 1027"/>
          <p:cNvSpPr txBox="1">
            <a:spLocks noChangeArrowheads="1"/>
          </p:cNvSpPr>
          <p:nvPr/>
        </p:nvSpPr>
        <p:spPr bwMode="auto">
          <a:xfrm>
            <a:off x="781050" y="5688013"/>
            <a:ext cx="3181350" cy="1169987"/>
          </a:xfrm>
          <a:prstGeom prst="rect">
            <a:avLst/>
          </a:prstGeom>
          <a:noFill/>
          <a:ln w="9525">
            <a:noFill/>
            <a:miter lim="800000"/>
            <a:headEnd/>
            <a:tailEnd/>
          </a:ln>
        </p:spPr>
        <p:txBody>
          <a:bodyPr>
            <a:spAutoFit/>
          </a:bodyPr>
          <a:lstStyle/>
          <a:p>
            <a:pPr>
              <a:defRPr/>
            </a:pPr>
            <a:r>
              <a:rPr lang="en-US" sz="1400" dirty="0">
                <a:solidFill>
                  <a:schemeClr val="tx1"/>
                </a:solidFill>
                <a:latin typeface="+mn-lt"/>
              </a:rPr>
              <a:t>Average Analog Score per group by visit number</a:t>
            </a:r>
          </a:p>
          <a:p>
            <a:pPr>
              <a:defRPr/>
            </a:pPr>
            <a:r>
              <a:rPr lang="en-US" sz="1400" b="0" dirty="0">
                <a:solidFill>
                  <a:schemeClr val="tx1"/>
                </a:solidFill>
                <a:latin typeface="+mn-lt"/>
              </a:rPr>
              <a:t>1. (p=.95)		4. (p=.0053)</a:t>
            </a:r>
          </a:p>
          <a:p>
            <a:pPr>
              <a:defRPr/>
            </a:pPr>
            <a:r>
              <a:rPr lang="en-US" sz="1400" b="0" dirty="0">
                <a:solidFill>
                  <a:schemeClr val="tx1"/>
                </a:solidFill>
                <a:latin typeface="+mn-lt"/>
              </a:rPr>
              <a:t>2. (p=.0051)		Final (p=.0002)</a:t>
            </a:r>
          </a:p>
          <a:p>
            <a:pPr>
              <a:defRPr/>
            </a:pPr>
            <a:r>
              <a:rPr lang="en-US" sz="1400" b="0" dirty="0">
                <a:solidFill>
                  <a:schemeClr val="tx1"/>
                </a:solidFill>
                <a:latin typeface="+mn-lt"/>
              </a:rPr>
              <a:t>3. (p=.0063)</a:t>
            </a:r>
          </a:p>
        </p:txBody>
      </p:sp>
      <p:sp>
        <p:nvSpPr>
          <p:cNvPr id="5" name="Text Box 1028"/>
          <p:cNvSpPr txBox="1">
            <a:spLocks noChangeArrowheads="1"/>
          </p:cNvSpPr>
          <p:nvPr/>
        </p:nvSpPr>
        <p:spPr bwMode="auto">
          <a:xfrm>
            <a:off x="4572000" y="6334125"/>
            <a:ext cx="3200400" cy="523875"/>
          </a:xfrm>
          <a:prstGeom prst="rect">
            <a:avLst/>
          </a:prstGeom>
          <a:noFill/>
          <a:ln w="9525">
            <a:noFill/>
            <a:miter lim="800000"/>
            <a:headEnd/>
            <a:tailEnd/>
          </a:ln>
        </p:spPr>
        <p:txBody>
          <a:bodyPr>
            <a:spAutoFit/>
          </a:bodyPr>
          <a:lstStyle/>
          <a:p>
            <a:pPr>
              <a:defRPr/>
            </a:pPr>
            <a:endParaRPr lang="en-US" sz="1400" dirty="0">
              <a:solidFill>
                <a:schemeClr val="tx1"/>
              </a:solidFill>
              <a:latin typeface="+mn-lt"/>
            </a:endParaRPr>
          </a:p>
          <a:p>
            <a:pPr>
              <a:defRPr/>
            </a:pPr>
            <a:r>
              <a:rPr lang="en-US" sz="1400" b="0" dirty="0">
                <a:solidFill>
                  <a:schemeClr val="tx1"/>
                </a:solidFill>
                <a:latin typeface="+mn-lt"/>
              </a:rPr>
              <a:t>(*p&lt;.0001 adjusted for baseline score)</a:t>
            </a:r>
            <a:endParaRPr lang="en-US" sz="2400" b="0" dirty="0">
              <a:solidFill>
                <a:schemeClr val="tx1"/>
              </a:solidFill>
              <a:latin typeface="+mn-lt"/>
            </a:endParaRPr>
          </a:p>
        </p:txBody>
      </p:sp>
      <p:graphicFrame>
        <p:nvGraphicFramePr>
          <p:cNvPr id="1026" name="Object 1024"/>
          <p:cNvGraphicFramePr>
            <a:graphicFrameLocks noChangeAspect="1"/>
          </p:cNvGraphicFramePr>
          <p:nvPr/>
        </p:nvGraphicFramePr>
        <p:xfrm>
          <a:off x="514350" y="1560513"/>
          <a:ext cx="8153400" cy="4154487"/>
        </p:xfrm>
        <a:graphic>
          <a:graphicData uri="http://schemas.openxmlformats.org/presentationml/2006/ole">
            <mc:AlternateContent xmlns:mc="http://schemas.openxmlformats.org/markup-compatibility/2006">
              <mc:Choice xmlns:v="urn:schemas-microsoft-com:vml" Requires="v">
                <p:oleObj spid="_x0000_s8268" name="Worksheet" r:id="rId3" imgW="4486772" imgH="2324341" progId="Excel.Sheet.8">
                  <p:embed/>
                </p:oleObj>
              </mc:Choice>
              <mc:Fallback>
                <p:oleObj name="Worksheet" r:id="rId3" imgW="4486772" imgH="2324341"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 y="1560513"/>
                        <a:ext cx="8153400"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662495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p:txBody>
          <a:bodyPr/>
          <a:lstStyle/>
          <a:p>
            <a:r>
              <a:rPr lang="en-US" smtClean="0"/>
              <a:t>FIQ (Disability Index) Averages </a:t>
            </a:r>
            <a:br>
              <a:rPr lang="en-US" smtClean="0"/>
            </a:br>
            <a:r>
              <a:rPr lang="en-US" sz="3600" smtClean="0"/>
              <a:t>By Group – Per Visit</a:t>
            </a:r>
          </a:p>
        </p:txBody>
      </p:sp>
      <p:sp>
        <p:nvSpPr>
          <p:cNvPr id="2" name="Content Placeholder 1"/>
          <p:cNvSpPr>
            <a:spLocks noGrp="1"/>
          </p:cNvSpPr>
          <p:nvPr>
            <p:ph idx="1"/>
          </p:nvPr>
        </p:nvSpPr>
        <p:spPr/>
        <p:txBody>
          <a:bodyPr/>
          <a:lstStyle/>
          <a:p>
            <a:endParaRPr lang="en-US"/>
          </a:p>
        </p:txBody>
      </p:sp>
      <p:sp>
        <p:nvSpPr>
          <p:cNvPr id="4" name="Text Box 3"/>
          <p:cNvSpPr txBox="1">
            <a:spLocks noChangeArrowheads="1"/>
          </p:cNvSpPr>
          <p:nvPr/>
        </p:nvSpPr>
        <p:spPr bwMode="auto">
          <a:xfrm>
            <a:off x="838200" y="5903913"/>
            <a:ext cx="3886200" cy="954087"/>
          </a:xfrm>
          <a:prstGeom prst="rect">
            <a:avLst/>
          </a:prstGeom>
          <a:noFill/>
          <a:ln w="9525">
            <a:noFill/>
            <a:miter lim="800000"/>
            <a:headEnd/>
            <a:tailEnd/>
          </a:ln>
        </p:spPr>
        <p:txBody>
          <a:bodyPr>
            <a:spAutoFit/>
          </a:bodyPr>
          <a:lstStyle/>
          <a:p>
            <a:pPr>
              <a:defRPr/>
            </a:pPr>
            <a:r>
              <a:rPr lang="en-US" sz="1400" dirty="0">
                <a:solidFill>
                  <a:schemeClr val="tx1"/>
                </a:solidFill>
                <a:latin typeface="+mn-lt"/>
              </a:rPr>
              <a:t>FIQ Score</a:t>
            </a:r>
          </a:p>
          <a:p>
            <a:pPr>
              <a:defRPr/>
            </a:pPr>
            <a:r>
              <a:rPr lang="en-US" sz="1400" b="0" dirty="0">
                <a:solidFill>
                  <a:schemeClr val="tx1"/>
                </a:solidFill>
                <a:latin typeface="+mn-lt"/>
              </a:rPr>
              <a:t>1.  p=.14		4. p=.080		</a:t>
            </a:r>
          </a:p>
          <a:p>
            <a:pPr>
              <a:defRPr/>
            </a:pPr>
            <a:r>
              <a:rPr lang="en-US" sz="1400" b="0" dirty="0">
                <a:solidFill>
                  <a:schemeClr val="tx1"/>
                </a:solidFill>
                <a:latin typeface="+mn-lt"/>
              </a:rPr>
              <a:t>2. p=.37		Final p=.0005</a:t>
            </a:r>
          </a:p>
          <a:p>
            <a:pPr>
              <a:defRPr/>
            </a:pPr>
            <a:r>
              <a:rPr lang="en-US" sz="1400" b="0" dirty="0">
                <a:solidFill>
                  <a:schemeClr val="tx1"/>
                </a:solidFill>
                <a:latin typeface="+mn-lt"/>
              </a:rPr>
              <a:t>3. p=.0013</a:t>
            </a:r>
          </a:p>
        </p:txBody>
      </p:sp>
      <p:sp>
        <p:nvSpPr>
          <p:cNvPr id="5" name="Text Box 6"/>
          <p:cNvSpPr txBox="1">
            <a:spLocks noChangeArrowheads="1"/>
          </p:cNvSpPr>
          <p:nvPr/>
        </p:nvSpPr>
        <p:spPr bwMode="auto">
          <a:xfrm>
            <a:off x="4724400" y="6550025"/>
            <a:ext cx="3581400" cy="307975"/>
          </a:xfrm>
          <a:prstGeom prst="rect">
            <a:avLst/>
          </a:prstGeom>
          <a:noFill/>
          <a:ln w="9525">
            <a:noFill/>
            <a:miter lim="800000"/>
            <a:headEnd/>
            <a:tailEnd/>
          </a:ln>
        </p:spPr>
        <p:txBody>
          <a:bodyPr>
            <a:spAutoFit/>
          </a:bodyPr>
          <a:lstStyle/>
          <a:p>
            <a:pPr>
              <a:defRPr/>
            </a:pPr>
            <a:r>
              <a:rPr lang="en-US" sz="1400" b="0" dirty="0">
                <a:solidFill>
                  <a:schemeClr val="tx1"/>
                </a:solidFill>
                <a:latin typeface="+mn-lt"/>
              </a:rPr>
              <a:t>(*p&lt; or =.0001 adjusted for baseline score)</a:t>
            </a:r>
          </a:p>
        </p:txBody>
      </p:sp>
      <p:graphicFrame>
        <p:nvGraphicFramePr>
          <p:cNvPr id="2050" name="Object 1024"/>
          <p:cNvGraphicFramePr>
            <a:graphicFrameLocks noChangeAspect="1"/>
          </p:cNvGraphicFramePr>
          <p:nvPr/>
        </p:nvGraphicFramePr>
        <p:xfrm>
          <a:off x="209550" y="1674813"/>
          <a:ext cx="8763000" cy="4192587"/>
        </p:xfrm>
        <a:graphic>
          <a:graphicData uri="http://schemas.openxmlformats.org/presentationml/2006/ole">
            <mc:AlternateContent xmlns:mc="http://schemas.openxmlformats.org/markup-compatibility/2006">
              <mc:Choice xmlns:v="urn:schemas-microsoft-com:vml" Requires="v">
                <p:oleObj spid="_x0000_s9292" name="Worksheet" r:id="rId3" imgW="3600901" imgH="1752841" progId="Excel.Sheet.8">
                  <p:embed/>
                </p:oleObj>
              </mc:Choice>
              <mc:Fallback>
                <p:oleObj name="Worksheet" r:id="rId3" imgW="3600901" imgH="1752841"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 y="1674813"/>
                        <a:ext cx="8763000" cy="419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790460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Nutritional Deficiencies</a:t>
            </a:r>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defRPr/>
            </a:pPr>
            <a:r>
              <a:rPr lang="en-US" b="1" dirty="0" smtClean="0"/>
              <a:t>Poor dietary choices</a:t>
            </a:r>
          </a:p>
          <a:p>
            <a:pPr marL="914400" lvl="1" indent="-514350">
              <a:defRPr/>
            </a:pPr>
            <a:r>
              <a:rPr lang="en-US" dirty="0" smtClean="0"/>
              <a:t>140 lbs sugar yearly </a:t>
            </a:r>
          </a:p>
          <a:p>
            <a:pPr marL="914400" lvl="1" indent="-514350">
              <a:defRPr/>
            </a:pPr>
            <a:r>
              <a:rPr lang="en-US" dirty="0" smtClean="0"/>
              <a:t>~18% calories from white flour</a:t>
            </a:r>
          </a:p>
          <a:p>
            <a:pPr marL="514350" indent="-514350">
              <a:buFont typeface="+mj-lt"/>
              <a:buAutoNum type="arabicPeriod"/>
              <a:defRPr/>
            </a:pPr>
            <a:r>
              <a:rPr lang="en-US" b="1" dirty="0" smtClean="0"/>
              <a:t>Poor absorption </a:t>
            </a:r>
            <a:endParaRPr lang="en-US" dirty="0" smtClean="0"/>
          </a:p>
          <a:p>
            <a:pPr marL="914400" lvl="1" indent="-514350">
              <a:defRPr/>
            </a:pPr>
            <a:r>
              <a:rPr lang="en-US" dirty="0" smtClean="0"/>
              <a:t>Bowel infections, enzyme deficiencies, acid blockers</a:t>
            </a:r>
          </a:p>
          <a:p>
            <a:pPr marL="514350" indent="-514350">
              <a:buFont typeface="+mj-lt"/>
              <a:buAutoNum type="arabicPeriod"/>
              <a:defRPr/>
            </a:pPr>
            <a:r>
              <a:rPr lang="en-US" b="1" dirty="0" smtClean="0"/>
              <a:t>Increased nutrient losses </a:t>
            </a:r>
          </a:p>
          <a:p>
            <a:pPr marL="914400" lvl="1" indent="-514350">
              <a:defRPr/>
            </a:pPr>
            <a:r>
              <a:rPr lang="en-US" dirty="0" smtClean="0"/>
              <a:t>Zinc, </a:t>
            </a:r>
            <a:r>
              <a:rPr lang="en-US" dirty="0" err="1" smtClean="0"/>
              <a:t>glycine</a:t>
            </a:r>
            <a:r>
              <a:rPr lang="en-US" dirty="0" smtClean="0"/>
              <a:t>, </a:t>
            </a:r>
            <a:r>
              <a:rPr lang="en-US" dirty="0" err="1" smtClean="0"/>
              <a:t>cysteine</a:t>
            </a:r>
            <a:r>
              <a:rPr lang="en-US" dirty="0" smtClean="0"/>
              <a:t>, &amp; glutamine from infections</a:t>
            </a:r>
          </a:p>
          <a:p>
            <a:pPr marL="514350" indent="-514350">
              <a:buFont typeface="+mj-lt"/>
              <a:buAutoNum type="arabicPeriod"/>
              <a:defRPr/>
            </a:pPr>
            <a:r>
              <a:rPr lang="en-US" b="1" dirty="0" smtClean="0"/>
              <a:t>Increased needs secondary to illness</a:t>
            </a:r>
          </a:p>
          <a:p>
            <a:pPr>
              <a:defRPr/>
            </a:pPr>
            <a:endParaRPr lang="en-US" dirty="0"/>
          </a:p>
        </p:txBody>
      </p:sp>
    </p:spTree>
    <p:extLst>
      <p:ext uri="{BB962C8B-B14F-4D97-AF65-F5344CB8AC3E}">
        <p14:creationId xmlns:p14="http://schemas.microsoft.com/office/powerpoint/2010/main" val="42939010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Diet and </a:t>
            </a:r>
            <a:r>
              <a:rPr lang="en-US" dirty="0" smtClean="0"/>
              <a:t>Nutrition</a:t>
            </a:r>
            <a:br>
              <a:rPr lang="en-US" dirty="0" smtClean="0"/>
            </a:br>
            <a:r>
              <a:rPr lang="en-US" dirty="0" smtClean="0"/>
              <a:t>Add some spice to your life</a:t>
            </a:r>
            <a:endParaRPr lang="en-US" dirty="0"/>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r>
              <a:rPr lang="en-US" dirty="0"/>
              <a:t>Avoid </a:t>
            </a:r>
            <a:r>
              <a:rPr lang="en-US" dirty="0" smtClean="0"/>
              <a:t>nightshades</a:t>
            </a:r>
          </a:p>
          <a:p>
            <a:r>
              <a:rPr lang="en-US" dirty="0"/>
              <a:t>A</a:t>
            </a:r>
            <a:r>
              <a:rPr lang="en-US" dirty="0" smtClean="0"/>
              <a:t>rtificial sweeteners</a:t>
            </a:r>
          </a:p>
          <a:p>
            <a:r>
              <a:rPr lang="en-US" dirty="0"/>
              <a:t>No </a:t>
            </a:r>
            <a:r>
              <a:rPr lang="en-US" dirty="0" smtClean="0"/>
              <a:t>Alcohol</a:t>
            </a:r>
          </a:p>
          <a:p>
            <a:r>
              <a:rPr lang="en-US" dirty="0" smtClean="0"/>
              <a:t>Caffeine</a:t>
            </a:r>
          </a:p>
          <a:p>
            <a:r>
              <a:rPr lang="en-US" dirty="0" smtClean="0"/>
              <a:t>Trans Fat</a:t>
            </a:r>
          </a:p>
          <a:p>
            <a:pPr lvl="1"/>
            <a:r>
              <a:rPr lang="en-US" dirty="0"/>
              <a:t>interferes with delta-5- and delta-6-desaturase enzymes</a:t>
            </a:r>
            <a:r>
              <a:rPr lang="en-US" dirty="0" smtClean="0"/>
              <a:t>.</a:t>
            </a:r>
          </a:p>
          <a:p>
            <a:pPr lvl="1"/>
            <a:r>
              <a:rPr lang="en-US" dirty="0"/>
              <a:t>associated with increased C-reactive protein and IL-6</a:t>
            </a:r>
            <a:r>
              <a:rPr lang="en-US" dirty="0" smtClean="0"/>
              <a:t>.</a:t>
            </a:r>
          </a:p>
          <a:p>
            <a:pPr lvl="1"/>
            <a:r>
              <a:rPr lang="en-US" dirty="0" err="1" smtClean="0"/>
              <a:t>Paleo</a:t>
            </a:r>
            <a:r>
              <a:rPr lang="en-US" dirty="0" smtClean="0"/>
              <a:t> Diet</a:t>
            </a:r>
          </a:p>
          <a:p>
            <a:r>
              <a:rPr lang="en-US" dirty="0"/>
              <a:t>A low-insulin-response diet may decrease plasma C-reactive protein.</a:t>
            </a:r>
          </a:p>
          <a:p>
            <a:r>
              <a:rPr lang="en-US" dirty="0" smtClean="0"/>
              <a:t>Anti-inflammatory/antioxidant </a:t>
            </a:r>
            <a:r>
              <a:rPr lang="en-US" dirty="0"/>
              <a:t>spices quell free radicals. The order of effectiveness is cloves </a:t>
            </a:r>
            <a:r>
              <a:rPr lang="en-US" dirty="0" smtClean="0"/>
              <a:t>&gt; cinnamon </a:t>
            </a:r>
            <a:r>
              <a:rPr lang="en-US" dirty="0"/>
              <a:t>&gt; ginger &gt;garlic.</a:t>
            </a:r>
          </a:p>
          <a:p>
            <a:endParaRPr lang="en-US" dirty="0"/>
          </a:p>
          <a:p>
            <a:endParaRPr lang="en-US" dirty="0"/>
          </a:p>
        </p:txBody>
      </p:sp>
    </p:spTree>
    <p:extLst>
      <p:ext uri="{BB962C8B-B14F-4D97-AF65-F5344CB8AC3E}">
        <p14:creationId xmlns:p14="http://schemas.microsoft.com/office/powerpoint/2010/main" val="4157113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Elimination diet</a:t>
            </a:r>
            <a:endParaRPr lang="en-US" dirty="0"/>
          </a:p>
        </p:txBody>
      </p:sp>
      <p:sp>
        <p:nvSpPr>
          <p:cNvPr id="3" name="Content Placeholder 2"/>
          <p:cNvSpPr>
            <a:spLocks noGrp="1"/>
          </p:cNvSpPr>
          <p:nvPr>
            <p:ph idx="1"/>
          </p:nvPr>
        </p:nvSpPr>
        <p:spPr/>
        <p:txBody>
          <a:bodyPr>
            <a:normAutofit fontScale="92500" lnSpcReduction="20000"/>
          </a:bodyPr>
          <a:lstStyle/>
          <a:p>
            <a:r>
              <a:rPr lang="en-US" sz="1600" dirty="0"/>
              <a:t>In 1979, </a:t>
            </a:r>
            <a:r>
              <a:rPr lang="en-US" sz="1600" dirty="0" err="1"/>
              <a:t>Skoldstam</a:t>
            </a:r>
            <a:r>
              <a:rPr lang="en-US" sz="1600" dirty="0"/>
              <a:t> fasted 16 patients with rheumatoid arthritis for 7-10 days with a fruit-and vegetable juice fast, followed by a lactovegetarian diet for 9 weeks. One-third of the patients improved during the fast, but all deteriorated when the milk products were reintroduced (a lactovegetarian diet) (Scan J </a:t>
            </a:r>
            <a:r>
              <a:rPr lang="en-US" sz="1600" dirty="0" err="1"/>
              <a:t>Rheumatol</a:t>
            </a:r>
            <a:r>
              <a:rPr lang="en-US" sz="1600" dirty="0"/>
              <a:t> 8:249, 1979).</a:t>
            </a:r>
          </a:p>
          <a:p>
            <a:r>
              <a:rPr lang="en-US" sz="1600" dirty="0"/>
              <a:t>In 1980, </a:t>
            </a:r>
            <a:r>
              <a:rPr lang="en-US" sz="1600" dirty="0" err="1"/>
              <a:t>Hicklin</a:t>
            </a:r>
            <a:r>
              <a:rPr lang="en-US" sz="1600" dirty="0"/>
              <a:t> reported clinical improvement in 24 of 72 rheumatoid patients on an exclusion diet. Food sensitivities were reported to: grains in 14, milk in 4, nuts in 8, beef in 4, cheese in 7, eggs in 5, and one each to chicken, fish, potato, and liver (</a:t>
            </a:r>
            <a:r>
              <a:rPr lang="en-US" sz="1600" dirty="0" err="1"/>
              <a:t>Clin</a:t>
            </a:r>
            <a:r>
              <a:rPr lang="en-US" sz="1600" dirty="0"/>
              <a:t> Allergy 10:463, 1980).</a:t>
            </a:r>
          </a:p>
          <a:p>
            <a:r>
              <a:rPr lang="en-US" sz="1600" dirty="0"/>
              <a:t>In 1980, Stroud reported on 44 patients with rheumatoid arthritis treated with the elimination of food and chemical avoidance. They were then challenged with foods. Wheat, corn, and beef were the greatest offenders (</a:t>
            </a:r>
            <a:r>
              <a:rPr lang="en-US" sz="1600" dirty="0" err="1"/>
              <a:t>Clin</a:t>
            </a:r>
            <a:r>
              <a:rPr lang="en-US" sz="1600" dirty="0"/>
              <a:t> Res 28:791A, 1980).</a:t>
            </a:r>
          </a:p>
          <a:p>
            <a:r>
              <a:rPr lang="en-US" sz="1600" dirty="0"/>
              <a:t>In 1986, Darlington published a 6-week, placebo-controlled, single-blinded study on 48 patients. Forty-one patients identified foods producing symptoms. Cereal foods, such as corn and wheat gave symptoms in more than 50% of patients (Lancet 1:236, 1986</a:t>
            </a:r>
            <a:r>
              <a:rPr lang="en-US" sz="1600" dirty="0" smtClean="0"/>
              <a:t>).</a:t>
            </a:r>
          </a:p>
          <a:p>
            <a:r>
              <a:rPr lang="en-US" sz="1600" dirty="0"/>
              <a:t>In 1987, </a:t>
            </a:r>
            <a:r>
              <a:rPr lang="en-US" sz="1600" dirty="0" err="1"/>
              <a:t>Wojtulewski</a:t>
            </a:r>
            <a:r>
              <a:rPr lang="en-US" sz="1600" dirty="0"/>
              <a:t> reported on 41 patients with rheumatoid arthritis treated with a 4-week elimination diet. Twenty-three improved. (Food allergy and intolerance. London: </a:t>
            </a:r>
            <a:r>
              <a:rPr lang="en-US" sz="1600" dirty="0" err="1"/>
              <a:t>Bailliere</a:t>
            </a:r>
            <a:r>
              <a:rPr lang="en-US" sz="1600" dirty="0"/>
              <a:t> </a:t>
            </a:r>
            <a:r>
              <a:rPr lang="en-US" sz="1600" dirty="0" err="1"/>
              <a:t>Tindall</a:t>
            </a:r>
            <a:r>
              <a:rPr lang="en-US" sz="1600" dirty="0"/>
              <a:t> 723, 1987</a:t>
            </a:r>
            <a:r>
              <a:rPr lang="en-US" sz="1600" dirty="0" smtClean="0"/>
              <a:t>).</a:t>
            </a:r>
          </a:p>
          <a:p>
            <a:r>
              <a:rPr lang="en-US" sz="1600" dirty="0"/>
              <a:t>In 1988, </a:t>
            </a:r>
            <a:r>
              <a:rPr lang="en-US" sz="1600" dirty="0" err="1"/>
              <a:t>Beri</a:t>
            </a:r>
            <a:r>
              <a:rPr lang="en-US" sz="1600" dirty="0"/>
              <a:t> put 14 patients with rheumatoid arthritis on a diet free from pulses, cereals, milk, and non-vegetarian protein foods. Ten (71%) showed significant clinical improvement. Only three patients (11%) adhered to the diet for a period of 10 months (Ann Rheum Dis 47:69, 1988.)</a:t>
            </a:r>
            <a:endParaRPr lang="en-US" sz="1600" dirty="0"/>
          </a:p>
        </p:txBody>
      </p:sp>
    </p:spTree>
    <p:extLst>
      <p:ext uri="{BB962C8B-B14F-4D97-AF65-F5344CB8AC3E}">
        <p14:creationId xmlns:p14="http://schemas.microsoft.com/office/powerpoint/2010/main" val="19946269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Magnesium for Chronic Low Back Pain</a:t>
            </a:r>
            <a:endParaRPr lang="en-US" dirty="0"/>
          </a:p>
        </p:txBody>
      </p:sp>
      <p:sp>
        <p:nvSpPr>
          <p:cNvPr id="3" name="Content Placeholder 2"/>
          <p:cNvSpPr>
            <a:spLocks noGrp="1"/>
          </p:cNvSpPr>
          <p:nvPr>
            <p:ph idx="1"/>
          </p:nvPr>
        </p:nvSpPr>
        <p:spPr/>
        <p:txBody>
          <a:bodyPr/>
          <a:lstStyle/>
          <a:p>
            <a:r>
              <a:rPr lang="en-US" sz="1400" dirty="0"/>
              <a:t>80 patients with chronic low back pain with a Leeds Assessment of Neuropathic Signs and Symptoms pain scale score ≥ 12, who were receiving a physical therapy </a:t>
            </a:r>
            <a:r>
              <a:rPr lang="en-US" sz="1400" dirty="0" err="1"/>
              <a:t>programme</a:t>
            </a:r>
            <a:r>
              <a:rPr lang="en-US" sz="1400" dirty="0"/>
              <a:t>. All patients were treated with anticonvulsants, antidepressants and simple analgesics; in addition 40 patients received placebo for 6 weeks (control group), while the other 40 patients received an intravenous magnesium infusion for 2 weeks followed by oral magnesium capsules for another 4 weeks (magnesium group). Patients were asked to rate their pain using a numerical rating scale</a:t>
            </a:r>
            <a:r>
              <a:rPr lang="en-US" sz="1400" dirty="0" smtClean="0"/>
              <a:t>.</a:t>
            </a:r>
          </a:p>
          <a:p>
            <a:endParaRPr lang="en-US" sz="1400" dirty="0"/>
          </a:p>
          <a:p>
            <a:r>
              <a:rPr lang="en-US" sz="1400" b="1" dirty="0"/>
              <a:t>The mean (SD) pre-treatment value was 7.5 (2.2) compared with 4.7 (1.8) at 6 months (p = 0.034). </a:t>
            </a:r>
            <a:r>
              <a:rPr lang="en-US" sz="1400" dirty="0"/>
              <a:t>The reduction in pain intensity was accompanied by significant improvement in lumbar spine range of motion during the follow-up period. The mean (SD) values of flexion, extension and lateral flexion movements before treatment and at 6-month follow up were 22.2 (8.4) </a:t>
            </a:r>
            <a:r>
              <a:rPr lang="en-US" sz="1400" dirty="0" err="1"/>
              <a:t>vs</a:t>
            </a:r>
            <a:r>
              <a:rPr lang="en-US" sz="1400" dirty="0"/>
              <a:t> 34.7 (11.5) (p = 0.018), 11.8 (3.4) </a:t>
            </a:r>
            <a:r>
              <a:rPr lang="en-US" sz="1400" dirty="0" err="1"/>
              <a:t>vs</a:t>
            </a:r>
            <a:r>
              <a:rPr lang="en-US" sz="1400" dirty="0"/>
              <a:t> 16.9 (3.5) (p = 0.039), 11.4 (3.6) </a:t>
            </a:r>
            <a:r>
              <a:rPr lang="en-US" sz="1400" dirty="0" err="1"/>
              <a:t>vs</a:t>
            </a:r>
            <a:r>
              <a:rPr lang="en-US" sz="1400" dirty="0"/>
              <a:t> 17.2 (4.4) (p = 0.035), respectively. Our findings show that a 2-week intravenous magnesium infusion followed by 4 weeks of oral magnesium supplementation can reduce pain intensity and improve lumbar spine mobility during a 6-month period in patients with refractory chronic low back pain with a neuropathic component</a:t>
            </a:r>
            <a:r>
              <a:rPr lang="en-US" sz="1400" dirty="0" smtClean="0"/>
              <a:t>.</a:t>
            </a:r>
          </a:p>
          <a:p>
            <a:r>
              <a:rPr lang="en-US" sz="1400" dirty="0" err="1"/>
              <a:t>Yousef</a:t>
            </a:r>
            <a:r>
              <a:rPr lang="en-US" sz="1400" dirty="0"/>
              <a:t>, A. A. and Al-</a:t>
            </a:r>
            <a:r>
              <a:rPr lang="en-US" sz="1400" dirty="0" err="1"/>
              <a:t>deeb</a:t>
            </a:r>
            <a:r>
              <a:rPr lang="en-US" sz="1400" dirty="0"/>
              <a:t>, A. E. (2013), A double-blinded </a:t>
            </a:r>
            <a:r>
              <a:rPr lang="en-US" sz="1400" dirty="0" err="1"/>
              <a:t>randomised</a:t>
            </a:r>
            <a:r>
              <a:rPr lang="en-US" sz="1400" dirty="0"/>
              <a:t> controlled study of the value of sequential intravenous and oral magnesium therapy in patients with chronic low back pain with a neuropathic component. </a:t>
            </a:r>
            <a:r>
              <a:rPr lang="en-US" sz="1400" dirty="0" err="1"/>
              <a:t>Anaesthesia</a:t>
            </a:r>
            <a:r>
              <a:rPr lang="en-US" sz="1400" dirty="0"/>
              <a:t>, 68: 260–266. </a:t>
            </a:r>
            <a:r>
              <a:rPr lang="en-US" sz="1400" dirty="0" err="1"/>
              <a:t>doi</a:t>
            </a:r>
            <a:r>
              <a:rPr lang="en-US" sz="1400" dirty="0"/>
              <a:t>: 10.1111/anae.12107</a:t>
            </a:r>
          </a:p>
        </p:txBody>
      </p:sp>
    </p:spTree>
    <p:extLst>
      <p:ext uri="{BB962C8B-B14F-4D97-AF65-F5344CB8AC3E}">
        <p14:creationId xmlns:p14="http://schemas.microsoft.com/office/powerpoint/2010/main" val="35445497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smtClean="0"/>
              <a:t>Step 2: Improving sleep</a:t>
            </a:r>
          </a:p>
        </p:txBody>
      </p:sp>
      <p:sp>
        <p:nvSpPr>
          <p:cNvPr id="25603" name="Text Placeholder 2"/>
          <p:cNvSpPr>
            <a:spLocks noGrp="1"/>
          </p:cNvSpPr>
          <p:nvPr>
            <p:ph type="body" idx="1"/>
          </p:nvPr>
        </p:nvSpPr>
        <p:spPr/>
        <p:txBody>
          <a:bodyPr/>
          <a:lstStyle/>
          <a:p>
            <a:pPr eaLnBrk="1" hangingPunct="1"/>
            <a:r>
              <a:rPr lang="en-US" smtClean="0"/>
              <a:t>Utilizing the SHINE Protocol</a:t>
            </a:r>
          </a:p>
        </p:txBody>
      </p:sp>
    </p:spTree>
    <p:extLst>
      <p:ext uri="{BB962C8B-B14F-4D97-AF65-F5344CB8AC3E}">
        <p14:creationId xmlns:p14="http://schemas.microsoft.com/office/powerpoint/2010/main" val="25119151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 won’t rest until I find a cure for insomnia.</a:t>
            </a:r>
            <a:endParaRPr lang="en-US" dirty="0"/>
          </a:p>
        </p:txBody>
      </p:sp>
      <p:sp>
        <p:nvSpPr>
          <p:cNvPr id="3" name="Content Placeholder 2"/>
          <p:cNvSpPr>
            <a:spLocks noGrp="1"/>
          </p:cNvSpPr>
          <p:nvPr>
            <p:ph idx="1"/>
          </p:nvPr>
        </p:nvSpPr>
        <p:spPr/>
        <p:txBody>
          <a:bodyPr/>
          <a:lstStyle/>
          <a:p>
            <a:r>
              <a:rPr lang="en-US" dirty="0" smtClean="0"/>
              <a:t>Definition of </a:t>
            </a:r>
            <a:r>
              <a:rPr lang="en-US" dirty="0" smtClean="0"/>
              <a:t>Insomnia- Inability </a:t>
            </a:r>
            <a:r>
              <a:rPr lang="en-US" dirty="0"/>
              <a:t>to sleep until it is time to get up!</a:t>
            </a:r>
          </a:p>
          <a:p>
            <a:endParaRPr lang="en-US" dirty="0" smtClean="0"/>
          </a:p>
          <a:p>
            <a:r>
              <a:rPr lang="en-US" dirty="0" smtClean="0"/>
              <a:t>What </a:t>
            </a:r>
            <a:r>
              <a:rPr lang="en-US" dirty="0"/>
              <a:t>do you get if you cross an insomniac, an agnostic and a dyslexic? Someone who stays up all night </a:t>
            </a:r>
            <a:r>
              <a:rPr lang="en-US" dirty="0" smtClean="0"/>
              <a:t>wondering </a:t>
            </a:r>
            <a:r>
              <a:rPr lang="en-US" dirty="0"/>
              <a:t>if there really is a dog</a:t>
            </a:r>
            <a:r>
              <a:rPr lang="en-US" dirty="0" smtClean="0"/>
              <a:t>.</a:t>
            </a:r>
            <a:endParaRPr lang="en-US" dirty="0"/>
          </a:p>
        </p:txBody>
      </p:sp>
    </p:spTree>
    <p:extLst>
      <p:ext uri="{BB962C8B-B14F-4D97-AF65-F5344CB8AC3E}">
        <p14:creationId xmlns:p14="http://schemas.microsoft.com/office/powerpoint/2010/main" val="195070376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Poor Quality Sleep</a:t>
            </a:r>
          </a:p>
        </p:txBody>
      </p:sp>
      <p:sp>
        <p:nvSpPr>
          <p:cNvPr id="26627" name="Rectangle 3"/>
          <p:cNvSpPr>
            <a:spLocks noGrp="1" noChangeArrowheads="1"/>
          </p:cNvSpPr>
          <p:nvPr>
            <p:ph idx="1"/>
          </p:nvPr>
        </p:nvSpPr>
        <p:spPr>
          <a:xfrm>
            <a:off x="457200" y="1600200"/>
            <a:ext cx="8229600" cy="5105400"/>
          </a:xfrm>
        </p:spPr>
        <p:txBody>
          <a:bodyPr/>
          <a:lstStyle/>
          <a:p>
            <a:pPr marL="331788" indent="-331788" eaLnBrk="1" hangingPunct="1"/>
            <a:r>
              <a:rPr lang="en-US" dirty="0" smtClean="0"/>
              <a:t>Poor sleep is common in CFS/FMS </a:t>
            </a:r>
          </a:p>
          <a:p>
            <a:pPr marL="331788" indent="-331788" eaLnBrk="1" hangingPunct="1"/>
            <a:r>
              <a:rPr lang="en-US" dirty="0" smtClean="0"/>
              <a:t>Loss of deep </a:t>
            </a:r>
            <a:r>
              <a:rPr lang="en-US" b="1" dirty="0" smtClean="0"/>
              <a:t>stages 3 and 4 </a:t>
            </a:r>
            <a:r>
              <a:rPr lang="en-US" dirty="0" smtClean="0"/>
              <a:t>sleep</a:t>
            </a:r>
          </a:p>
          <a:p>
            <a:pPr marL="731838" lvl="1" indent="-331788" eaLnBrk="1" hangingPunct="1"/>
            <a:r>
              <a:rPr lang="en-US" dirty="0" smtClean="0"/>
              <a:t>Where growth hormone is made</a:t>
            </a:r>
          </a:p>
          <a:p>
            <a:pPr marL="331788" indent="-331788" eaLnBrk="1" hangingPunct="1"/>
            <a:r>
              <a:rPr lang="en-US" dirty="0" smtClean="0"/>
              <a:t>Poor sleep results in immune dysfunction and pain</a:t>
            </a:r>
          </a:p>
          <a:p>
            <a:r>
              <a:rPr lang="en-US" dirty="0"/>
              <a:t>Chronic sleep restriction leads to elevations in IL-6 and </a:t>
            </a:r>
            <a:r>
              <a:rPr lang="en-US" dirty="0" smtClean="0"/>
              <a:t>pain symptoms </a:t>
            </a:r>
            <a:r>
              <a:rPr lang="en-US" dirty="0"/>
              <a:t>in healthy </a:t>
            </a:r>
            <a:r>
              <a:rPr lang="en-US" dirty="0" smtClean="0"/>
              <a:t>volunteers.</a:t>
            </a:r>
          </a:p>
          <a:p>
            <a:pPr lvl="1"/>
            <a:r>
              <a:rPr lang="en-US" dirty="0" smtClean="0"/>
              <a:t>M</a:t>
            </a:r>
            <a:r>
              <a:rPr lang="en-US" dirty="0"/>
              <a:t>. </a:t>
            </a:r>
            <a:r>
              <a:rPr lang="en-US" dirty="0" err="1"/>
              <a:t>Haack</a:t>
            </a:r>
            <a:r>
              <a:rPr lang="en-US" dirty="0"/>
              <a:t>, et al J Pain; April 2004, Supplement 1, Vol5, no 3</a:t>
            </a:r>
            <a:endParaRPr lang="en-US" dirty="0" smtClean="0"/>
          </a:p>
          <a:p>
            <a:pPr marL="331788" indent="-331788" eaLnBrk="1" hangingPunct="1">
              <a:buFontTx/>
              <a:buNone/>
            </a:pPr>
            <a:endParaRPr lang="en-US" dirty="0" smtClean="0"/>
          </a:p>
        </p:txBody>
      </p:sp>
    </p:spTree>
    <p:extLst>
      <p:ext uri="{BB962C8B-B14F-4D97-AF65-F5344CB8AC3E}">
        <p14:creationId xmlns:p14="http://schemas.microsoft.com/office/powerpoint/2010/main" val="2482845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57200" y="2743200"/>
            <a:ext cx="7848600" cy="22098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endParaRPr lang="en-US" sz="4000" b="1">
              <a:solidFill>
                <a:prstClr val="black"/>
              </a:solidFill>
            </a:endParaRPr>
          </a:p>
        </p:txBody>
      </p:sp>
      <p:sp>
        <p:nvSpPr>
          <p:cNvPr id="27651" name="Title 1"/>
          <p:cNvSpPr>
            <a:spLocks noGrp="1"/>
          </p:cNvSpPr>
          <p:nvPr>
            <p:ph type="title"/>
          </p:nvPr>
        </p:nvSpPr>
        <p:spPr/>
        <p:txBody>
          <a:bodyPr/>
          <a:lstStyle/>
          <a:p>
            <a:r>
              <a:rPr lang="en-US" smtClean="0"/>
              <a:t>Resolve Sleep, Restore Vitality</a:t>
            </a:r>
          </a:p>
        </p:txBody>
      </p:sp>
      <p:sp>
        <p:nvSpPr>
          <p:cNvPr id="27652" name="Content Placeholder 2"/>
          <p:cNvSpPr>
            <a:spLocks noGrp="1"/>
          </p:cNvSpPr>
          <p:nvPr>
            <p:ph idx="1"/>
          </p:nvPr>
        </p:nvSpPr>
        <p:spPr/>
        <p:txBody>
          <a:bodyPr/>
          <a:lstStyle/>
          <a:p>
            <a:pPr>
              <a:buFont typeface="Arial" charset="0"/>
              <a:buNone/>
            </a:pPr>
            <a:r>
              <a:rPr lang="en-US" sz="4000" smtClean="0"/>
              <a:t>	</a:t>
            </a:r>
          </a:p>
          <a:p>
            <a:pPr>
              <a:buFont typeface="Arial" charset="0"/>
              <a:buNone/>
            </a:pPr>
            <a:endParaRPr lang="en-US" sz="4000" smtClean="0"/>
          </a:p>
          <a:p>
            <a:pPr>
              <a:buFont typeface="Arial" charset="0"/>
              <a:buNone/>
            </a:pPr>
            <a:r>
              <a:rPr lang="en-US" sz="4000" smtClean="0"/>
              <a:t>	If patients do not get adequate             sleep, their pain will NOT go away</a:t>
            </a:r>
          </a:p>
        </p:txBody>
      </p:sp>
    </p:spTree>
    <p:extLst>
      <p:ext uri="{BB962C8B-B14F-4D97-AF65-F5344CB8AC3E}">
        <p14:creationId xmlns:p14="http://schemas.microsoft.com/office/powerpoint/2010/main" val="1869242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Facts</a:t>
            </a:r>
            <a:endParaRPr lang="en-US" dirty="0"/>
          </a:p>
        </p:txBody>
      </p:sp>
      <p:sp>
        <p:nvSpPr>
          <p:cNvPr id="3" name="Content Placeholder 2"/>
          <p:cNvSpPr>
            <a:spLocks noGrp="1"/>
          </p:cNvSpPr>
          <p:nvPr>
            <p:ph idx="1"/>
          </p:nvPr>
        </p:nvSpPr>
        <p:spPr/>
        <p:txBody>
          <a:bodyPr>
            <a:normAutofit fontScale="55000" lnSpcReduction="20000"/>
          </a:bodyPr>
          <a:lstStyle/>
          <a:p>
            <a:r>
              <a:rPr lang="en-US" dirty="0"/>
              <a:t>Back pain is the second most common symptom-related reason for clinician visits in the United States [</a:t>
            </a:r>
            <a:r>
              <a:rPr lang="en-US" u="sng" dirty="0">
                <a:hlinkClick r:id="rId2"/>
              </a:rPr>
              <a:t>1</a:t>
            </a:r>
            <a:r>
              <a:rPr lang="en-US" dirty="0"/>
              <a:t>]. Up to 84 percent of adults have low back pain at some time in their lives [</a:t>
            </a:r>
            <a:r>
              <a:rPr lang="en-US" u="sng" dirty="0">
                <a:hlinkClick r:id="rId3"/>
              </a:rPr>
              <a:t>1,2</a:t>
            </a:r>
            <a:r>
              <a:rPr lang="en-US" dirty="0"/>
              <a:t>].</a:t>
            </a:r>
          </a:p>
          <a:p>
            <a:r>
              <a:rPr lang="en-US" dirty="0"/>
              <a:t>In a 1989 to 1990 US survey, back pain accounted for approximately 2.5 percent of medical visits, resulting in 15 million office visits [</a:t>
            </a:r>
            <a:r>
              <a:rPr lang="en-US" u="sng" dirty="0">
                <a:hlinkClick r:id="rId4"/>
              </a:rPr>
              <a:t>3</a:t>
            </a:r>
            <a:r>
              <a:rPr lang="en-US" dirty="0"/>
              <a:t>]; ranking this problem fifth as a reason for all physician visits. 56 percent of visits were to primary care physicians.</a:t>
            </a:r>
          </a:p>
          <a:p>
            <a:r>
              <a:rPr lang="en-US" dirty="0"/>
              <a:t>In the 2002 US National Health Interview Survey (NHIS), with over 30,000 respondents, 26.4 percent reported experiencing back pain lasting at least a whole day in the prior three months [</a:t>
            </a:r>
            <a:r>
              <a:rPr lang="en-US" u="sng" dirty="0">
                <a:hlinkClick r:id="rId5"/>
              </a:rPr>
              <a:t>4</a:t>
            </a:r>
            <a:r>
              <a:rPr lang="en-US" dirty="0"/>
              <a:t>].</a:t>
            </a:r>
          </a:p>
          <a:p>
            <a:r>
              <a:rPr lang="en-US" dirty="0"/>
              <a:t>The total costs of low back pain in the United States exceed $100 billion per year [</a:t>
            </a:r>
            <a:r>
              <a:rPr lang="en-US" u="sng" dirty="0">
                <a:hlinkClick r:id="rId6"/>
              </a:rPr>
              <a:t>10</a:t>
            </a:r>
            <a:r>
              <a:rPr lang="en-US" dirty="0"/>
              <a:t>]. Seventy five percent of the total cost is attributable to fewer than five percent of the patients with low back pain.</a:t>
            </a:r>
          </a:p>
          <a:p>
            <a:r>
              <a:rPr lang="en-US" dirty="0"/>
              <a:t>Up to 90 percent of patients seen within three days of onset recover within the first two </a:t>
            </a:r>
            <a:r>
              <a:rPr lang="en-US" dirty="0" smtClean="0"/>
              <a:t>weeks.6</a:t>
            </a:r>
          </a:p>
          <a:p>
            <a:r>
              <a:rPr lang="en-US" dirty="0"/>
              <a:t>Regression of the herniated part of the disc occurs on repeat MRI in about two-thirds of patients [</a:t>
            </a:r>
            <a:r>
              <a:rPr lang="en-US" u="sng" dirty="0">
                <a:hlinkClick r:id="rId7"/>
              </a:rPr>
              <a:t>8,9</a:t>
            </a:r>
            <a:r>
              <a:rPr lang="en-US" dirty="0"/>
              <a:t>].</a:t>
            </a:r>
          </a:p>
          <a:p>
            <a:endParaRPr lang="en-US" dirty="0"/>
          </a:p>
          <a:p>
            <a:endParaRPr lang="en-US" dirty="0"/>
          </a:p>
        </p:txBody>
      </p:sp>
    </p:spTree>
    <p:extLst>
      <p:ext uri="{BB962C8B-B14F-4D97-AF65-F5344CB8AC3E}">
        <p14:creationId xmlns:p14="http://schemas.microsoft.com/office/powerpoint/2010/main" val="14331259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Causes of Poor Quality Sleep</a:t>
            </a:r>
          </a:p>
        </p:txBody>
      </p:sp>
      <p:sp>
        <p:nvSpPr>
          <p:cNvPr id="28675" name="Rectangle 3"/>
          <p:cNvSpPr>
            <a:spLocks noGrp="1" noChangeArrowheads="1"/>
          </p:cNvSpPr>
          <p:nvPr>
            <p:ph idx="1"/>
          </p:nvPr>
        </p:nvSpPr>
        <p:spPr/>
        <p:txBody>
          <a:bodyPr>
            <a:normAutofit lnSpcReduction="10000"/>
          </a:bodyPr>
          <a:lstStyle/>
          <a:p>
            <a:pPr marL="514350" indent="-514350" eaLnBrk="1" hangingPunct="1">
              <a:buFont typeface="Calibri" pitchFamily="34" charset="0"/>
              <a:buAutoNum type="arabicPeriod"/>
            </a:pPr>
            <a:r>
              <a:rPr lang="en-US" dirty="0" smtClean="0"/>
              <a:t>Hypothalamic sleep center not working</a:t>
            </a:r>
          </a:p>
          <a:p>
            <a:pPr marL="514350" indent="-514350" eaLnBrk="1" hangingPunct="1">
              <a:buFont typeface="Calibri" pitchFamily="34" charset="0"/>
              <a:buAutoNum type="arabicPeriod"/>
            </a:pPr>
            <a:r>
              <a:rPr lang="en-US" dirty="0" smtClean="0"/>
              <a:t>Pain and </a:t>
            </a:r>
            <a:r>
              <a:rPr lang="en-US" dirty="0" err="1" smtClean="0"/>
              <a:t>nocturia</a:t>
            </a:r>
            <a:endParaRPr lang="en-US" dirty="0" smtClean="0"/>
          </a:p>
          <a:p>
            <a:pPr marL="514350" indent="-514350" eaLnBrk="1" hangingPunct="1">
              <a:buFont typeface="Calibri" pitchFamily="34" charset="0"/>
              <a:buAutoNum type="arabicPeriod"/>
            </a:pPr>
            <a:r>
              <a:rPr lang="en-US" dirty="0" smtClean="0"/>
              <a:t>Day/night cycles switched</a:t>
            </a:r>
          </a:p>
          <a:p>
            <a:pPr marL="514350" indent="-514350" eaLnBrk="1" hangingPunct="1">
              <a:buFont typeface="Calibri" pitchFamily="34" charset="0"/>
              <a:buAutoNum type="arabicPeriod"/>
            </a:pPr>
            <a:r>
              <a:rPr lang="en-US" dirty="0" smtClean="0"/>
              <a:t>Restless leg syndrome</a:t>
            </a:r>
          </a:p>
          <a:p>
            <a:pPr marL="514350" indent="-514350" eaLnBrk="1" hangingPunct="1">
              <a:buFont typeface="Calibri" pitchFamily="34" charset="0"/>
              <a:buAutoNum type="arabicPeriod"/>
            </a:pPr>
            <a:r>
              <a:rPr lang="en-US" dirty="0" smtClean="0"/>
              <a:t>Sleep apnea &amp; UARS (Upper Airway Resistance Syndrome)</a:t>
            </a:r>
          </a:p>
          <a:p>
            <a:pPr marL="514350" indent="-514350" eaLnBrk="1" hangingPunct="1">
              <a:buFont typeface="Calibri" pitchFamily="34" charset="0"/>
              <a:buAutoNum type="arabicPeriod"/>
            </a:pPr>
            <a:r>
              <a:rPr lang="en-US" dirty="0" smtClean="0"/>
              <a:t>Young children</a:t>
            </a:r>
          </a:p>
          <a:p>
            <a:pPr marL="514350" indent="-514350" eaLnBrk="1" hangingPunct="1">
              <a:buFont typeface="Calibri" pitchFamily="34" charset="0"/>
              <a:buAutoNum type="arabicPeriod"/>
            </a:pPr>
            <a:r>
              <a:rPr lang="en-US" dirty="0" smtClean="0"/>
              <a:t>Spouse that snores</a:t>
            </a:r>
          </a:p>
        </p:txBody>
      </p:sp>
    </p:spTree>
    <p:extLst>
      <p:ext uri="{BB962C8B-B14F-4D97-AF65-F5344CB8AC3E}">
        <p14:creationId xmlns:p14="http://schemas.microsoft.com/office/powerpoint/2010/main" val="29001683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Drugs that cause </a:t>
            </a:r>
            <a:r>
              <a:rPr lang="en-US" dirty="0" smtClean="0"/>
              <a:t>Insomnia</a:t>
            </a:r>
            <a:endParaRPr lang="en-US" dirty="0"/>
          </a:p>
        </p:txBody>
      </p:sp>
      <p:sp>
        <p:nvSpPr>
          <p:cNvPr id="3" name="Content Placeholder 2"/>
          <p:cNvSpPr>
            <a:spLocks noGrp="1"/>
          </p:cNvSpPr>
          <p:nvPr>
            <p:ph idx="1"/>
          </p:nvPr>
        </p:nvSpPr>
        <p:spPr>
          <a:xfrm>
            <a:off x="457200" y="1600200"/>
            <a:ext cx="8229600" cy="5257800"/>
          </a:xfrm>
        </p:spPr>
        <p:txBody>
          <a:bodyPr>
            <a:normAutofit fontScale="55000" lnSpcReduction="20000"/>
          </a:bodyPr>
          <a:lstStyle/>
          <a:p>
            <a:r>
              <a:rPr lang="en-US" dirty="0"/>
              <a:t>Alcohol</a:t>
            </a:r>
          </a:p>
          <a:p>
            <a:pPr lvl="1"/>
            <a:r>
              <a:rPr lang="en-US" dirty="0"/>
              <a:t>Alcohol suppresses melatonin and can result in arousals later in sleep</a:t>
            </a:r>
          </a:p>
          <a:p>
            <a:r>
              <a:rPr lang="en-US" dirty="0"/>
              <a:t>Caffeine</a:t>
            </a:r>
          </a:p>
          <a:p>
            <a:pPr lvl="1"/>
            <a:r>
              <a:rPr lang="en-US" dirty="0"/>
              <a:t>Even a single 8 oz. cup of brewed coffee consumed upon awakening can leave 30mg of caffeine in one's blood at bedtime. </a:t>
            </a:r>
            <a:endParaRPr lang="en-US" dirty="0" smtClean="0"/>
          </a:p>
          <a:p>
            <a:r>
              <a:rPr lang="en-US" dirty="0"/>
              <a:t>Chocolate</a:t>
            </a:r>
          </a:p>
          <a:p>
            <a:r>
              <a:rPr lang="en-US" dirty="0"/>
              <a:t>Nicotine</a:t>
            </a:r>
          </a:p>
          <a:p>
            <a:r>
              <a:rPr lang="en-US" dirty="0"/>
              <a:t>Stimulants</a:t>
            </a:r>
          </a:p>
          <a:p>
            <a:r>
              <a:rPr lang="en-US" dirty="0"/>
              <a:t>Beta Blockers </a:t>
            </a:r>
            <a:endParaRPr lang="en-US" dirty="0" smtClean="0"/>
          </a:p>
          <a:p>
            <a:r>
              <a:rPr lang="en-US" dirty="0" smtClean="0"/>
              <a:t>Antidepressants</a:t>
            </a:r>
            <a:endParaRPr lang="en-US" dirty="0"/>
          </a:p>
          <a:p>
            <a:r>
              <a:rPr lang="en-US" dirty="0"/>
              <a:t>Calcium Channel </a:t>
            </a:r>
            <a:r>
              <a:rPr lang="en-US" dirty="0" smtClean="0"/>
              <a:t>Blockers, Bronchodilators, Corticosteroids, Decongestants, Thyroid Hormones, Anticonvulsants</a:t>
            </a:r>
            <a:endParaRPr lang="en-US" dirty="0"/>
          </a:p>
          <a:p>
            <a:r>
              <a:rPr lang="en-US" dirty="0"/>
              <a:t>Benzodiazepines, beta blockers, diuretics, SSRI’s, NSAIDs, and other commonly used drugs can suppress melatonin and potentially interfere with sleep. </a:t>
            </a:r>
            <a:endParaRPr lang="en-US" dirty="0" smtClean="0"/>
          </a:p>
          <a:p>
            <a:r>
              <a:rPr lang="en-US" dirty="0" smtClean="0"/>
              <a:t>Opiates fragment sleep</a:t>
            </a:r>
            <a:endParaRPr lang="en-US" dirty="0"/>
          </a:p>
          <a:p>
            <a:pPr lvl="1"/>
            <a:endParaRPr lang="en-US" b="1" dirty="0"/>
          </a:p>
        </p:txBody>
      </p:sp>
    </p:spTree>
    <p:extLst>
      <p:ext uri="{BB962C8B-B14F-4D97-AF65-F5344CB8AC3E}">
        <p14:creationId xmlns:p14="http://schemas.microsoft.com/office/powerpoint/2010/main" val="244640947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Sleeping pills DON'T WORK!</a:t>
            </a:r>
            <a:r>
              <a:rPr lang="en-US" dirty="0"/>
              <a:t> </a:t>
            </a:r>
          </a:p>
        </p:txBody>
      </p:sp>
      <p:sp>
        <p:nvSpPr>
          <p:cNvPr id="3" name="Content Placeholder 2"/>
          <p:cNvSpPr>
            <a:spLocks noGrp="1"/>
          </p:cNvSpPr>
          <p:nvPr>
            <p:ph idx="1"/>
          </p:nvPr>
        </p:nvSpPr>
        <p:spPr>
          <a:xfrm>
            <a:off x="457200" y="1600200"/>
            <a:ext cx="8229600" cy="5410200"/>
          </a:xfrm>
        </p:spPr>
        <p:txBody>
          <a:bodyPr>
            <a:normAutofit fontScale="55000" lnSpcReduction="20000"/>
          </a:bodyPr>
          <a:lstStyle/>
          <a:p>
            <a:r>
              <a:rPr lang="en-US" dirty="0" err="1"/>
              <a:t>Benzos</a:t>
            </a:r>
            <a:r>
              <a:rPr lang="en-US" dirty="0"/>
              <a:t> Decrease </a:t>
            </a:r>
            <a:r>
              <a:rPr lang="en-US" dirty="0" smtClean="0"/>
              <a:t>Stage </a:t>
            </a:r>
            <a:r>
              <a:rPr lang="en-US" dirty="0"/>
              <a:t>4 sleep</a:t>
            </a:r>
          </a:p>
          <a:p>
            <a:r>
              <a:rPr lang="en-US" b="1" i="1" dirty="0"/>
              <a:t>Hypnotics essentially create amnesia for wakefulness, luring patients into a false sense of security about their sleep health. Chronic hypnotic use may be associated with increased mortality.</a:t>
            </a:r>
          </a:p>
          <a:p>
            <a:r>
              <a:rPr lang="en-US" i="1" dirty="0" smtClean="0"/>
              <a:t>"</a:t>
            </a:r>
            <a:r>
              <a:rPr lang="en-US" i="1" dirty="0"/>
              <a:t>If you look at </a:t>
            </a:r>
            <a:r>
              <a:rPr lang="en-US" i="1" dirty="0" err="1"/>
              <a:t>polysomnography</a:t>
            </a:r>
            <a:r>
              <a:rPr lang="en-US" i="1" dirty="0"/>
              <a:t> (this is the objective measures of sleep on people)… more often than not, sleep is worse on a sleeping pill," </a:t>
            </a:r>
            <a:r>
              <a:rPr lang="en-US" dirty="0" err="1"/>
              <a:t>Naiman</a:t>
            </a:r>
            <a:r>
              <a:rPr lang="en-US" dirty="0"/>
              <a:t> says. </a:t>
            </a:r>
          </a:p>
          <a:p>
            <a:r>
              <a:rPr lang="en-US" i="1" dirty="0"/>
              <a:t>In this meta-analytic study, they found that on average, sleeping pills would help people fall asleep </a:t>
            </a:r>
            <a:r>
              <a:rPr lang="en-US" b="1" i="1" dirty="0"/>
              <a:t>approximately 10 minutes sooner</a:t>
            </a:r>
            <a:r>
              <a:rPr lang="en-US" i="1" dirty="0"/>
              <a:t>. If it's taking you an hour or two to get to sleep, 10 minutes is statistically significant, but frankly, personally, </a:t>
            </a:r>
            <a:r>
              <a:rPr lang="en-US" i="1" dirty="0" err="1"/>
              <a:t>biomedically</a:t>
            </a:r>
            <a:r>
              <a:rPr lang="en-US" i="1" dirty="0"/>
              <a:t>, it's not significant at all.</a:t>
            </a:r>
            <a:endParaRPr lang="en-US" dirty="0"/>
          </a:p>
          <a:p>
            <a:r>
              <a:rPr lang="en-US" b="1" i="1" dirty="0"/>
              <a:t>On average, sleeping pills increase total sleep time maybe 15 to 20 minutes.</a:t>
            </a:r>
            <a:r>
              <a:rPr lang="en-US" i="1" dirty="0"/>
              <a:t> Again, if you're looking at an eight-hour night – it's really, really insignificant. </a:t>
            </a:r>
            <a:endParaRPr lang="en-US" dirty="0"/>
          </a:p>
          <a:p>
            <a:r>
              <a:rPr lang="en-US" i="1" dirty="0"/>
              <a:t>But here is the catch. This was a really phenomenal find. They found that what most sleeping pills do is they create… fragmented sleep. </a:t>
            </a:r>
            <a:r>
              <a:rPr lang="en-US" b="1" i="1" dirty="0"/>
              <a:t>Sleeping pills actually make you wake up numerous times.</a:t>
            </a:r>
            <a:r>
              <a:rPr lang="en-US" i="1" dirty="0"/>
              <a:t> But you don't remember them because the sleeping pill disrupts the memory formation.</a:t>
            </a:r>
            <a:endParaRPr lang="en-US" dirty="0"/>
          </a:p>
          <a:p>
            <a:r>
              <a:rPr lang="en-US" i="1" dirty="0"/>
              <a:t>Additionally, most people do not realize that sleeping pills can have a half life of about 18 hours. So, if you take them every night, you're basically sedated all the time. Not surprisingly, they're associated with cognitive deficits in the morning.</a:t>
            </a:r>
            <a:endParaRPr lang="en-US" dirty="0"/>
          </a:p>
          <a:p>
            <a:endParaRPr lang="en-US" dirty="0"/>
          </a:p>
        </p:txBody>
      </p:sp>
    </p:spTree>
    <p:extLst>
      <p:ext uri="{BB962C8B-B14F-4D97-AF65-F5344CB8AC3E}">
        <p14:creationId xmlns:p14="http://schemas.microsoft.com/office/powerpoint/2010/main" val="247731063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Medications</a:t>
            </a:r>
            <a:endParaRPr lang="en-US" dirty="0"/>
          </a:p>
        </p:txBody>
      </p:sp>
      <p:sp>
        <p:nvSpPr>
          <p:cNvPr id="3" name="Content Placeholder 2"/>
          <p:cNvSpPr>
            <a:spLocks noGrp="1"/>
          </p:cNvSpPr>
          <p:nvPr>
            <p:ph idx="1"/>
          </p:nvPr>
        </p:nvSpPr>
        <p:spPr/>
        <p:txBody>
          <a:bodyPr/>
          <a:lstStyle/>
          <a:p>
            <a:r>
              <a:rPr lang="en-US" dirty="0"/>
              <a:t>The effects of fluoxetine treatment on electroencephalographic sleep can be observed for at least four weeks after drug discontinuation</a:t>
            </a:r>
          </a:p>
        </p:txBody>
      </p:sp>
    </p:spTree>
    <p:extLst>
      <p:ext uri="{BB962C8B-B14F-4D97-AF65-F5344CB8AC3E}">
        <p14:creationId xmlns:p14="http://schemas.microsoft.com/office/powerpoint/2010/main" val="115376148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SSRIs and Sleep</a:t>
            </a:r>
            <a:endParaRPr lang="en-US" dirty="0"/>
          </a:p>
        </p:txBody>
      </p:sp>
      <p:sp>
        <p:nvSpPr>
          <p:cNvPr id="3" name="Content Placeholder 2"/>
          <p:cNvSpPr>
            <a:spLocks noGrp="1"/>
          </p:cNvSpPr>
          <p:nvPr>
            <p:ph idx="1"/>
          </p:nvPr>
        </p:nvSpPr>
        <p:spPr/>
        <p:txBody>
          <a:bodyPr/>
          <a:lstStyle/>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896" y="1676400"/>
            <a:ext cx="686082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659638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SSRIs and Sleep</a:t>
            </a:r>
            <a:endParaRPr lang="en-US" dirty="0"/>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620444"/>
            <a:ext cx="6944583" cy="5220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161458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Periodic Limb Movements, “Restless Legs”</a:t>
            </a:r>
          </a:p>
        </p:txBody>
      </p:sp>
      <p:sp>
        <p:nvSpPr>
          <p:cNvPr id="52227" name="Rectangle 3"/>
          <p:cNvSpPr>
            <a:spLocks noGrp="1" noChangeArrowheads="1"/>
          </p:cNvSpPr>
          <p:nvPr>
            <p:ph type="body" idx="1"/>
          </p:nvPr>
        </p:nvSpPr>
        <p:spPr>
          <a:xfrm>
            <a:off x="762000" y="1828800"/>
            <a:ext cx="7772400" cy="4114800"/>
          </a:xfrm>
        </p:spPr>
        <p:txBody>
          <a:bodyPr/>
          <a:lstStyle/>
          <a:p>
            <a:pPr>
              <a:lnSpc>
                <a:spcPct val="90000"/>
              </a:lnSpc>
            </a:pPr>
            <a:r>
              <a:rPr lang="en-US"/>
              <a:t>Familial – consider megadoses of folic acid</a:t>
            </a:r>
          </a:p>
          <a:p>
            <a:pPr lvl="1">
              <a:lnSpc>
                <a:spcPct val="90000"/>
              </a:lnSpc>
            </a:pPr>
            <a:r>
              <a:rPr lang="en-US"/>
              <a:t>10-30 mg</a:t>
            </a:r>
          </a:p>
          <a:p>
            <a:pPr>
              <a:lnSpc>
                <a:spcPct val="90000"/>
              </a:lnSpc>
            </a:pPr>
            <a:r>
              <a:rPr lang="en-US"/>
              <a:t>Check ferritin – iron deficiency may also provoke</a:t>
            </a:r>
          </a:p>
          <a:p>
            <a:pPr>
              <a:lnSpc>
                <a:spcPct val="90000"/>
              </a:lnSpc>
            </a:pPr>
            <a:r>
              <a:rPr lang="en-US"/>
              <a:t>For nocturnal myoclonus:</a:t>
            </a:r>
          </a:p>
          <a:p>
            <a:pPr lvl="1">
              <a:lnSpc>
                <a:spcPct val="90000"/>
              </a:lnSpc>
            </a:pPr>
            <a:r>
              <a:rPr lang="en-US"/>
              <a:t>Magnesium		</a:t>
            </a:r>
          </a:p>
          <a:p>
            <a:pPr lvl="1">
              <a:lnSpc>
                <a:spcPct val="90000"/>
              </a:lnSpc>
            </a:pPr>
            <a:r>
              <a:rPr lang="en-US"/>
              <a:t>Vitamin E</a:t>
            </a:r>
          </a:p>
          <a:p>
            <a:pPr lvl="1">
              <a:lnSpc>
                <a:spcPct val="90000"/>
              </a:lnSpc>
            </a:pPr>
            <a:r>
              <a:rPr lang="en-US"/>
              <a:t>Parkinson’s Drugs</a:t>
            </a:r>
          </a:p>
        </p:txBody>
      </p:sp>
    </p:spTree>
    <p:extLst>
      <p:ext uri="{BB962C8B-B14F-4D97-AF65-F5344CB8AC3E}">
        <p14:creationId xmlns:p14="http://schemas.microsoft.com/office/powerpoint/2010/main" val="426506023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Safe, Natural Sleep Support</a:t>
            </a:r>
          </a:p>
        </p:txBody>
      </p:sp>
      <p:sp>
        <p:nvSpPr>
          <p:cNvPr id="29699" name="Content Placeholder 2"/>
          <p:cNvSpPr>
            <a:spLocks noGrp="1"/>
          </p:cNvSpPr>
          <p:nvPr>
            <p:ph idx="1"/>
          </p:nvPr>
        </p:nvSpPr>
        <p:spPr>
          <a:xfrm>
            <a:off x="457200" y="1600200"/>
            <a:ext cx="8229600" cy="5029200"/>
          </a:xfrm>
        </p:spPr>
        <p:txBody>
          <a:bodyPr>
            <a:normAutofit fontScale="62500" lnSpcReduction="20000"/>
          </a:bodyPr>
          <a:lstStyle/>
          <a:p>
            <a:pPr eaLnBrk="1" hangingPunct="1"/>
            <a:r>
              <a:rPr lang="en-US" dirty="0" smtClean="0"/>
              <a:t>Valerian 200 mg</a:t>
            </a:r>
          </a:p>
          <a:p>
            <a:pPr eaLnBrk="1" hangingPunct="1"/>
            <a:r>
              <a:rPr lang="en-US" dirty="0" smtClean="0"/>
              <a:t>Passion Flower 90 mg</a:t>
            </a:r>
          </a:p>
          <a:p>
            <a:pPr eaLnBrk="1" hangingPunct="1"/>
            <a:r>
              <a:rPr lang="en-US" dirty="0" smtClean="0"/>
              <a:t>L-</a:t>
            </a:r>
            <a:r>
              <a:rPr lang="en-US" dirty="0" err="1" smtClean="0"/>
              <a:t>Theanine</a:t>
            </a:r>
            <a:r>
              <a:rPr lang="en-US" dirty="0" smtClean="0"/>
              <a:t> 50 mg</a:t>
            </a:r>
          </a:p>
          <a:p>
            <a:pPr marL="0" indent="0" eaLnBrk="1" hangingPunct="1">
              <a:spcBef>
                <a:spcPts val="1800"/>
              </a:spcBef>
              <a:buNone/>
            </a:pPr>
            <a:endParaRPr lang="en-US" dirty="0" smtClean="0"/>
          </a:p>
          <a:p>
            <a:pPr eaLnBrk="1" hangingPunct="1">
              <a:spcBef>
                <a:spcPts val="1800"/>
              </a:spcBef>
            </a:pPr>
            <a:r>
              <a:rPr lang="en-US" dirty="0" smtClean="0"/>
              <a:t>Recommend: 2-4 capsules 1 hour before bed</a:t>
            </a:r>
          </a:p>
          <a:p>
            <a:pPr lvl="1" eaLnBrk="1" hangingPunct="1">
              <a:buFont typeface="Arial" charset="0"/>
              <a:buChar char="•"/>
            </a:pPr>
            <a:r>
              <a:rPr lang="en-US" dirty="0" smtClean="0"/>
              <a:t>Can also be used during day for anxiety</a:t>
            </a:r>
          </a:p>
          <a:p>
            <a:pPr lvl="1" eaLnBrk="1" hangingPunct="1">
              <a:buFont typeface="Arial" charset="0"/>
              <a:buChar char="•"/>
            </a:pPr>
            <a:r>
              <a:rPr lang="en-US" dirty="0" smtClean="0"/>
              <a:t>Do not take more than 4-8 capsules/day</a:t>
            </a:r>
          </a:p>
          <a:p>
            <a:pPr lvl="1" eaLnBrk="1" hangingPunct="1">
              <a:buFont typeface="Arial" charset="0"/>
              <a:buChar char="•"/>
            </a:pPr>
            <a:r>
              <a:rPr lang="en-US" dirty="0" smtClean="0"/>
              <a:t>If Valerian energizes (~5-10% of people) use other components</a:t>
            </a:r>
          </a:p>
          <a:p>
            <a:pPr eaLnBrk="1" hangingPunct="1"/>
            <a:r>
              <a:rPr lang="en-US" dirty="0" smtClean="0"/>
              <a:t>CBT</a:t>
            </a:r>
          </a:p>
          <a:p>
            <a:pPr lvl="1"/>
            <a:r>
              <a:rPr lang="en-US" dirty="0"/>
              <a:t>More effective than </a:t>
            </a:r>
            <a:r>
              <a:rPr lang="en-US" dirty="0" err="1"/>
              <a:t>benzos</a:t>
            </a:r>
            <a:r>
              <a:rPr lang="en-US" dirty="0"/>
              <a:t> alone in long term</a:t>
            </a:r>
          </a:p>
          <a:p>
            <a:pPr lvl="1"/>
            <a:r>
              <a:rPr lang="en-US" dirty="0"/>
              <a:t>More effective than </a:t>
            </a:r>
            <a:r>
              <a:rPr lang="en-US" dirty="0" err="1"/>
              <a:t>ambien</a:t>
            </a:r>
            <a:r>
              <a:rPr lang="en-US" dirty="0"/>
              <a:t> in small </a:t>
            </a:r>
            <a:r>
              <a:rPr lang="en-US" dirty="0" smtClean="0"/>
              <a:t>RCT</a:t>
            </a:r>
          </a:p>
          <a:p>
            <a:r>
              <a:rPr lang="en-US" dirty="0" smtClean="0"/>
              <a:t>Brain Sync or Hemi Sync - </a:t>
            </a:r>
            <a:r>
              <a:rPr lang="en-US" dirty="0"/>
              <a:t>binaural beat frequencies</a:t>
            </a:r>
          </a:p>
          <a:p>
            <a:pPr lvl="1" eaLnBrk="1" hangingPunct="1"/>
            <a:endParaRPr lang="en-US" dirty="0" smtClean="0"/>
          </a:p>
        </p:txBody>
      </p:sp>
      <p:sp>
        <p:nvSpPr>
          <p:cNvPr id="4" name="TextBox 3"/>
          <p:cNvSpPr txBox="1"/>
          <p:nvPr/>
        </p:nvSpPr>
        <p:spPr>
          <a:xfrm>
            <a:off x="4953000" y="1600200"/>
            <a:ext cx="3810000" cy="1415772"/>
          </a:xfrm>
          <a:prstGeom prst="rect">
            <a:avLst/>
          </a:prstGeom>
          <a:noFill/>
        </p:spPr>
        <p:txBody>
          <a:bodyPr>
            <a:spAutoFit/>
          </a:bodyPr>
          <a:lstStyle/>
          <a:p>
            <a:pPr fontAlgn="auto">
              <a:spcBef>
                <a:spcPts val="600"/>
              </a:spcBef>
              <a:spcAft>
                <a:spcPts val="600"/>
              </a:spcAft>
              <a:buFont typeface="Arial" pitchFamily="34" charset="0"/>
              <a:buChar char="•"/>
              <a:defRPr/>
            </a:pPr>
            <a:r>
              <a:rPr lang="en-US" sz="2200" dirty="0">
                <a:solidFill>
                  <a:prstClr val="black"/>
                </a:solidFill>
                <a:latin typeface="Calibri"/>
              </a:rPr>
              <a:t>  Hops 30 mg</a:t>
            </a:r>
          </a:p>
          <a:p>
            <a:pPr fontAlgn="auto">
              <a:spcBef>
                <a:spcPts val="600"/>
              </a:spcBef>
              <a:spcAft>
                <a:spcPts val="600"/>
              </a:spcAft>
              <a:buFont typeface="Arial" pitchFamily="34" charset="0"/>
              <a:buChar char="•"/>
              <a:defRPr/>
            </a:pPr>
            <a:r>
              <a:rPr lang="en-US" sz="2200" dirty="0">
                <a:solidFill>
                  <a:prstClr val="black"/>
                </a:solidFill>
                <a:latin typeface="Calibri"/>
              </a:rPr>
              <a:t>  </a:t>
            </a:r>
            <a:r>
              <a:rPr lang="en-US" sz="2200" dirty="0" err="1">
                <a:solidFill>
                  <a:prstClr val="black"/>
                </a:solidFill>
                <a:latin typeface="Calibri"/>
              </a:rPr>
              <a:t>Piscidia</a:t>
            </a:r>
            <a:r>
              <a:rPr lang="en-US" sz="2200" dirty="0">
                <a:solidFill>
                  <a:prstClr val="black"/>
                </a:solidFill>
                <a:latin typeface="Calibri"/>
              </a:rPr>
              <a:t> 12 mg </a:t>
            </a:r>
          </a:p>
          <a:p>
            <a:pPr fontAlgn="auto">
              <a:spcBef>
                <a:spcPts val="600"/>
              </a:spcBef>
              <a:spcAft>
                <a:spcPts val="600"/>
              </a:spcAft>
              <a:buFont typeface="Arial" pitchFamily="34" charset="0"/>
              <a:buChar char="•"/>
              <a:defRPr/>
            </a:pPr>
            <a:r>
              <a:rPr lang="en-US" sz="2200" dirty="0">
                <a:solidFill>
                  <a:prstClr val="black"/>
                </a:solidFill>
                <a:latin typeface="Calibri"/>
              </a:rPr>
              <a:t>  Wild Lettuce 28 mg</a:t>
            </a:r>
          </a:p>
        </p:txBody>
      </p:sp>
    </p:spTree>
    <p:extLst>
      <p:ext uri="{BB962C8B-B14F-4D97-AF65-F5344CB8AC3E}">
        <p14:creationId xmlns:p14="http://schemas.microsoft.com/office/powerpoint/2010/main" val="13583406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Passionflower</a:t>
            </a:r>
          </a:p>
        </p:txBody>
      </p:sp>
      <p:sp>
        <p:nvSpPr>
          <p:cNvPr id="54275" name="Rectangle 3"/>
          <p:cNvSpPr>
            <a:spLocks noGrp="1" noChangeArrowheads="1"/>
          </p:cNvSpPr>
          <p:nvPr>
            <p:ph type="body" idx="1"/>
          </p:nvPr>
        </p:nvSpPr>
        <p:spPr/>
        <p:txBody>
          <a:bodyPr/>
          <a:lstStyle/>
          <a:p>
            <a:r>
              <a:rPr lang="en-US"/>
              <a:t>The herbal “specific” for staying asleep</a:t>
            </a:r>
          </a:p>
          <a:p>
            <a:r>
              <a:rPr lang="en-US"/>
              <a:t>Studied vs. serax (benzodiazepine) for anxiety:</a:t>
            </a:r>
          </a:p>
          <a:p>
            <a:pPr lvl="1"/>
            <a:r>
              <a:rPr lang="en-US"/>
              <a:t>Equally effective for anxiety</a:t>
            </a:r>
          </a:p>
          <a:p>
            <a:pPr lvl="1"/>
            <a:r>
              <a:rPr lang="en-US"/>
              <a:t>No cognitive or motor impairment</a:t>
            </a:r>
          </a:p>
        </p:txBody>
      </p:sp>
    </p:spTree>
    <p:extLst>
      <p:ext uri="{BB962C8B-B14F-4D97-AF65-F5344CB8AC3E}">
        <p14:creationId xmlns:p14="http://schemas.microsoft.com/office/powerpoint/2010/main" val="56213117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t>Valerian</a:t>
            </a:r>
          </a:p>
        </p:txBody>
      </p:sp>
      <p:sp>
        <p:nvSpPr>
          <p:cNvPr id="53251" name="Rectangle 3"/>
          <p:cNvSpPr>
            <a:spLocks noGrp="1" noChangeArrowheads="1"/>
          </p:cNvSpPr>
          <p:nvPr>
            <p:ph type="body" idx="1"/>
          </p:nvPr>
        </p:nvSpPr>
        <p:spPr/>
        <p:txBody>
          <a:bodyPr/>
          <a:lstStyle/>
          <a:p>
            <a:r>
              <a:rPr lang="en-US">
                <a:cs typeface="Times New Roman" pitchFamily="18" charset="0"/>
              </a:rPr>
              <a:t>Takes 2 – 3 weeks to start working</a:t>
            </a:r>
          </a:p>
          <a:p>
            <a:r>
              <a:rPr lang="en-US">
                <a:cs typeface="Times New Roman" pitchFamily="18" charset="0"/>
              </a:rPr>
              <a:t>Shown to significantly </a:t>
            </a:r>
          </a:p>
          <a:p>
            <a:pPr lvl="1"/>
            <a:r>
              <a:rPr lang="en-US">
                <a:cs typeface="Times New Roman" pitchFamily="18" charset="0"/>
              </a:rPr>
              <a:t>reduce sleep latency</a:t>
            </a:r>
          </a:p>
          <a:p>
            <a:pPr lvl="1"/>
            <a:r>
              <a:rPr lang="en-US">
                <a:cs typeface="Times New Roman" pitchFamily="18" charset="0"/>
              </a:rPr>
              <a:t>improve sleep quality</a:t>
            </a:r>
          </a:p>
          <a:p>
            <a:pPr lvl="1"/>
            <a:r>
              <a:rPr lang="en-US">
                <a:cs typeface="Times New Roman" pitchFamily="18" charset="0"/>
              </a:rPr>
              <a:t>reduce night-time awakenings </a:t>
            </a:r>
          </a:p>
          <a:p>
            <a:r>
              <a:rPr lang="en-US">
                <a:cs typeface="Times New Roman" pitchFamily="18" charset="0"/>
              </a:rPr>
              <a:t>Usually reduces morning sleepiness.</a:t>
            </a:r>
            <a:r>
              <a:rPr lang="en-US"/>
              <a:t> </a:t>
            </a:r>
          </a:p>
        </p:txBody>
      </p:sp>
    </p:spTree>
    <p:extLst>
      <p:ext uri="{BB962C8B-B14F-4D97-AF65-F5344CB8AC3E}">
        <p14:creationId xmlns:p14="http://schemas.microsoft.com/office/powerpoint/2010/main" val="4155647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dirty="0" smtClean="0"/>
              <a:t>Let the Patient Tell their story</a:t>
            </a:r>
            <a:endParaRPr lang="en-US" dirty="0" smtClean="0"/>
          </a:p>
        </p:txBody>
      </p:sp>
      <p:sp>
        <p:nvSpPr>
          <p:cNvPr id="3075" name="Content Placeholder 2"/>
          <p:cNvSpPr>
            <a:spLocks noGrp="1"/>
          </p:cNvSpPr>
          <p:nvPr>
            <p:ph idx="1"/>
          </p:nvPr>
        </p:nvSpPr>
        <p:spPr>
          <a:xfrm>
            <a:off x="457200" y="1600200"/>
            <a:ext cx="8229600" cy="5257800"/>
          </a:xfrm>
        </p:spPr>
        <p:txBody>
          <a:bodyPr>
            <a:normAutofit fontScale="55000" lnSpcReduction="20000"/>
          </a:bodyPr>
          <a:lstStyle/>
          <a:p>
            <a:r>
              <a:rPr lang="en-US" dirty="0"/>
              <a:t>Pain impact — The patient should be questioned about the impact of pain on function (social and physical) and overall quality of life. Specific questions to ask include:</a:t>
            </a:r>
          </a:p>
          <a:p>
            <a:r>
              <a:rPr lang="en-US" dirty="0"/>
              <a:t>Social and recreational functioning: How often do you participate in pleasurable activities, such as hobbies, going out to movies or concerts, socializing with friends, and travel? Over the past week, how often has pain interfered with these activities?</a:t>
            </a:r>
          </a:p>
          <a:p>
            <a:r>
              <a:rPr lang="en-US" dirty="0"/>
              <a:t>Mood, affect, and anxiety: Has pain interfered with your energy, mood, personality? Are you readily tearful?</a:t>
            </a:r>
          </a:p>
          <a:p>
            <a:r>
              <a:rPr lang="en-US" dirty="0"/>
              <a:t>Relationships: Has pain affected relationships with family members/significant others/friends/colleagues?</a:t>
            </a:r>
          </a:p>
          <a:p>
            <a:r>
              <a:rPr lang="en-US" dirty="0"/>
              <a:t>Occupation: Has the pain required that you modify your work responsibilities and/or hours? When was the last time you worked, and (if applicable) why have you stopped working?</a:t>
            </a:r>
          </a:p>
          <a:p>
            <a:r>
              <a:rPr lang="en-US" dirty="0"/>
              <a:t>Sleep: Does pain interfere with your sleep? How often over the past week?</a:t>
            </a:r>
          </a:p>
          <a:p>
            <a:r>
              <a:rPr lang="en-US" dirty="0"/>
              <a:t>Exercise: How often do you do some sort of exercise? Over the past week, how often has pain interfered with your ability to exercise</a:t>
            </a:r>
            <a:r>
              <a:rPr lang="en-US" dirty="0" smtClean="0"/>
              <a:t>?</a:t>
            </a: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t>Valerian</a:t>
            </a:r>
          </a:p>
        </p:txBody>
      </p:sp>
      <p:sp>
        <p:nvSpPr>
          <p:cNvPr id="70659" name="Rectangle 3"/>
          <p:cNvSpPr>
            <a:spLocks noGrp="1" noChangeArrowheads="1"/>
          </p:cNvSpPr>
          <p:nvPr>
            <p:ph type="body" idx="1"/>
          </p:nvPr>
        </p:nvSpPr>
        <p:spPr/>
        <p:txBody>
          <a:bodyPr/>
          <a:lstStyle/>
          <a:p>
            <a:r>
              <a:rPr lang="en-US" sz="2800">
                <a:cs typeface="Times New Roman" pitchFamily="18" charset="0"/>
              </a:rPr>
              <a:t>Studies:</a:t>
            </a:r>
          </a:p>
          <a:p>
            <a:pPr lvl="1"/>
            <a:r>
              <a:rPr lang="en-US" sz="2400">
                <a:latin typeface="Arial Unicode MS" pitchFamily="34" charset="-128"/>
                <a:ea typeface="Arial Unicode MS" pitchFamily="34" charset="-128"/>
                <a:cs typeface="Arial Unicode MS" pitchFamily="34" charset="-128"/>
              </a:rPr>
              <a:t>Double-blind study of insomniacs:  </a:t>
            </a:r>
          </a:p>
          <a:p>
            <a:pPr lvl="3"/>
            <a:r>
              <a:rPr lang="en-US" sz="1400">
                <a:latin typeface="Arial Unicode MS" pitchFamily="34" charset="-128"/>
                <a:ea typeface="Arial Unicode MS" pitchFamily="34" charset="-128"/>
                <a:cs typeface="Arial Unicode MS" pitchFamily="34" charset="-128"/>
              </a:rPr>
              <a:t>Valerian root extract (160 mg) and Melissa officinalis extract (80 mg)</a:t>
            </a:r>
          </a:p>
          <a:p>
            <a:pPr lvl="3"/>
            <a:r>
              <a:rPr lang="en-US" sz="1400">
                <a:latin typeface="Arial Unicode MS" pitchFamily="34" charset="-128"/>
                <a:ea typeface="Arial Unicode MS" pitchFamily="34" charset="-128"/>
                <a:cs typeface="Arial Unicode MS" pitchFamily="34" charset="-128"/>
              </a:rPr>
              <a:t>Benzodiazepine (triazolam 0.125 mg)</a:t>
            </a:r>
          </a:p>
          <a:p>
            <a:pPr lvl="3"/>
            <a:r>
              <a:rPr lang="en-US" sz="1400">
                <a:latin typeface="Arial Unicode MS" pitchFamily="34" charset="-128"/>
                <a:ea typeface="Arial Unicode MS" pitchFamily="34" charset="-128"/>
                <a:cs typeface="Arial Unicode MS" pitchFamily="34" charset="-128"/>
              </a:rPr>
              <a:t>Placebo. </a:t>
            </a:r>
          </a:p>
          <a:p>
            <a:pPr lvl="2"/>
            <a:r>
              <a:rPr lang="en-US" sz="2000">
                <a:latin typeface="Arial Unicode MS" pitchFamily="34" charset="-128"/>
                <a:ea typeface="Arial Unicode MS" pitchFamily="34" charset="-128"/>
                <a:cs typeface="Arial Unicode MS" pitchFamily="34" charset="-128"/>
              </a:rPr>
              <a:t>Results:</a:t>
            </a:r>
          </a:p>
          <a:p>
            <a:pPr lvl="3"/>
            <a:r>
              <a:rPr lang="en-US" sz="1800">
                <a:latin typeface="Arial Unicode MS" pitchFamily="34" charset="-128"/>
                <a:ea typeface="Arial Unicode MS" pitchFamily="34" charset="-128"/>
                <a:cs typeface="Arial Unicode MS" pitchFamily="34" charset="-128"/>
              </a:rPr>
              <a:t>Valerian effect comparable to drug </a:t>
            </a:r>
          </a:p>
          <a:p>
            <a:pPr lvl="3"/>
            <a:r>
              <a:rPr lang="en-US" sz="1800">
                <a:latin typeface="Arial Unicode MS" pitchFamily="34" charset="-128"/>
                <a:ea typeface="Arial Unicode MS" pitchFamily="34" charset="-128"/>
                <a:cs typeface="Arial Unicode MS" pitchFamily="34" charset="-128"/>
              </a:rPr>
              <a:t>Able to increase deep sleep stages 3 and 4. </a:t>
            </a:r>
          </a:p>
          <a:p>
            <a:pPr lvl="3"/>
            <a:r>
              <a:rPr lang="en-US" sz="1800">
                <a:latin typeface="Arial Unicode MS" pitchFamily="34" charset="-128"/>
                <a:ea typeface="Arial Unicode MS" pitchFamily="34" charset="-128"/>
                <a:cs typeface="Arial Unicode MS" pitchFamily="34" charset="-128"/>
              </a:rPr>
              <a:t>Did not cause daytime sedation </a:t>
            </a:r>
          </a:p>
          <a:p>
            <a:pPr lvl="4"/>
            <a:r>
              <a:rPr lang="en-US" sz="1800">
                <a:latin typeface="Arial Unicode MS" pitchFamily="34" charset="-128"/>
                <a:ea typeface="Arial Unicode MS" pitchFamily="34" charset="-128"/>
                <a:cs typeface="Arial Unicode MS" pitchFamily="34" charset="-128"/>
              </a:rPr>
              <a:t> No evidence of diminished concentration based on the Concentration Performance Test </a:t>
            </a:r>
          </a:p>
          <a:p>
            <a:pPr lvl="4"/>
            <a:r>
              <a:rPr lang="en-US" sz="1800">
                <a:latin typeface="Arial Unicode MS" pitchFamily="34" charset="-128"/>
                <a:ea typeface="Arial Unicode MS" pitchFamily="34" charset="-128"/>
                <a:cs typeface="Arial Unicode MS" pitchFamily="34" charset="-128"/>
              </a:rPr>
              <a:t>No impairment of physical performance</a:t>
            </a:r>
          </a:p>
          <a:p>
            <a:endParaRPr lang="en-US" sz="2800"/>
          </a:p>
        </p:txBody>
      </p:sp>
    </p:spTree>
    <p:extLst>
      <p:ext uri="{BB962C8B-B14F-4D97-AF65-F5344CB8AC3E}">
        <p14:creationId xmlns:p14="http://schemas.microsoft.com/office/powerpoint/2010/main" val="31760427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5HTP</a:t>
            </a:r>
          </a:p>
        </p:txBody>
      </p:sp>
      <p:sp>
        <p:nvSpPr>
          <p:cNvPr id="50179" name="Rectangle 3"/>
          <p:cNvSpPr>
            <a:spLocks noGrp="1" noChangeArrowheads="1"/>
          </p:cNvSpPr>
          <p:nvPr>
            <p:ph type="body" idx="1"/>
          </p:nvPr>
        </p:nvSpPr>
        <p:spPr/>
        <p:txBody>
          <a:bodyPr/>
          <a:lstStyle/>
          <a:p>
            <a:r>
              <a:rPr lang="en-US">
                <a:cs typeface="Times New Roman" pitchFamily="18" charset="0"/>
              </a:rPr>
              <a:t>Increase REM sleep (typically by about 25%) </a:t>
            </a:r>
          </a:p>
          <a:p>
            <a:r>
              <a:rPr lang="en-US">
                <a:cs typeface="Times New Roman" pitchFamily="18" charset="0"/>
              </a:rPr>
              <a:t>Increase deep sleep stages 3 and 4 </a:t>
            </a:r>
          </a:p>
          <a:p>
            <a:r>
              <a:rPr lang="en-US">
                <a:cs typeface="Times New Roman" pitchFamily="18" charset="0"/>
              </a:rPr>
              <a:t>No increase in total sleep time</a:t>
            </a:r>
            <a:r>
              <a:rPr lang="en-US"/>
              <a:t> </a:t>
            </a:r>
          </a:p>
          <a:p>
            <a:endParaRPr lang="en-US"/>
          </a:p>
          <a:p>
            <a:r>
              <a:rPr lang="en-US">
                <a:cs typeface="Times New Roman" pitchFamily="18" charset="0"/>
              </a:rPr>
              <a:t>100–300 mg 30–45 minutes before retiring</a:t>
            </a:r>
            <a:r>
              <a:rPr lang="en-US"/>
              <a:t> </a:t>
            </a:r>
          </a:p>
        </p:txBody>
      </p:sp>
    </p:spTree>
    <p:extLst>
      <p:ext uri="{BB962C8B-B14F-4D97-AF65-F5344CB8AC3E}">
        <p14:creationId xmlns:p14="http://schemas.microsoft.com/office/powerpoint/2010/main" val="39181892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t>Other Herbs Used Traditionally </a:t>
            </a:r>
          </a:p>
        </p:txBody>
      </p:sp>
      <p:sp>
        <p:nvSpPr>
          <p:cNvPr id="76803" name="Rectangle 3"/>
          <p:cNvSpPr>
            <a:spLocks noGrp="1" noChangeArrowheads="1"/>
          </p:cNvSpPr>
          <p:nvPr>
            <p:ph type="body" idx="1"/>
          </p:nvPr>
        </p:nvSpPr>
        <p:spPr/>
        <p:txBody>
          <a:bodyPr/>
          <a:lstStyle/>
          <a:p>
            <a:r>
              <a:rPr lang="en-US" dirty="0"/>
              <a:t>Lemon Balm</a:t>
            </a:r>
          </a:p>
          <a:p>
            <a:r>
              <a:rPr lang="en-US" dirty="0"/>
              <a:t>Hops</a:t>
            </a:r>
          </a:p>
          <a:p>
            <a:r>
              <a:rPr lang="en-US" dirty="0"/>
              <a:t>Chamomile</a:t>
            </a:r>
          </a:p>
          <a:p>
            <a:r>
              <a:rPr lang="en-US" dirty="0"/>
              <a:t>Skullcap</a:t>
            </a:r>
          </a:p>
          <a:p>
            <a:r>
              <a:rPr lang="en-US" dirty="0" smtClean="0"/>
              <a:t>Kava</a:t>
            </a:r>
            <a:endParaRPr lang="en-US" dirty="0"/>
          </a:p>
        </p:txBody>
      </p:sp>
    </p:spTree>
    <p:extLst>
      <p:ext uri="{BB962C8B-B14F-4D97-AF65-F5344CB8AC3E}">
        <p14:creationId xmlns:p14="http://schemas.microsoft.com/office/powerpoint/2010/main" val="246311945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smtClean="0"/>
              <a:t>Step 3: hormonal support</a:t>
            </a:r>
          </a:p>
        </p:txBody>
      </p:sp>
      <p:sp>
        <p:nvSpPr>
          <p:cNvPr id="30723" name="Text Placeholder 2"/>
          <p:cNvSpPr>
            <a:spLocks noGrp="1"/>
          </p:cNvSpPr>
          <p:nvPr>
            <p:ph type="body" idx="1"/>
          </p:nvPr>
        </p:nvSpPr>
        <p:spPr/>
        <p:txBody>
          <a:bodyPr/>
          <a:lstStyle/>
          <a:p>
            <a:pPr eaLnBrk="1" hangingPunct="1"/>
            <a:r>
              <a:rPr lang="en-US" smtClean="0"/>
              <a:t>Utilizing the SHINE Protocol</a:t>
            </a:r>
          </a:p>
        </p:txBody>
      </p:sp>
    </p:spTree>
    <p:extLst>
      <p:ext uri="{BB962C8B-B14F-4D97-AF65-F5344CB8AC3E}">
        <p14:creationId xmlns:p14="http://schemas.microsoft.com/office/powerpoint/2010/main" val="28730903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Hormones</a:t>
            </a:r>
            <a:endParaRPr lang="en-US" dirty="0"/>
          </a:p>
        </p:txBody>
      </p:sp>
      <p:sp>
        <p:nvSpPr>
          <p:cNvPr id="6" name="Content Placeholder 5"/>
          <p:cNvSpPr>
            <a:spLocks noGrp="1"/>
          </p:cNvSpPr>
          <p:nvPr>
            <p:ph idx="1"/>
          </p:nvPr>
        </p:nvSpPr>
        <p:spPr/>
        <p:txBody>
          <a:bodyPr>
            <a:normAutofit fontScale="70000" lnSpcReduction="20000"/>
          </a:bodyPr>
          <a:lstStyle/>
          <a:p>
            <a:r>
              <a:rPr lang="en-US" dirty="0" smtClean="0"/>
              <a:t>DHEA inhibits the ability of astrocytes to secrete TNF-α and IL-6. If DHEA is low in the brain, it predisposes to chronic pain.</a:t>
            </a:r>
          </a:p>
          <a:p>
            <a:r>
              <a:rPr lang="en-US" dirty="0" smtClean="0"/>
              <a:t>Progesterone is calming for the most part while estrogen and testosterone are excitatory. Substance P inhibits progesterone. Too much estrogen or too much testosterone can </a:t>
            </a:r>
            <a:r>
              <a:rPr lang="en-US" dirty="0" err="1" smtClean="0"/>
              <a:t>upregulate</a:t>
            </a:r>
            <a:r>
              <a:rPr lang="en-US" dirty="0" smtClean="0"/>
              <a:t> processes leading to chronic pain.</a:t>
            </a:r>
          </a:p>
          <a:p>
            <a:r>
              <a:rPr lang="en-US" dirty="0"/>
              <a:t>The male brain has more serotonin and thus more descending inhibitory pathway activity. However, if testosterone is too low or if serotonin is low due to altered sleep, the pain threshold decreases and they can have more intense pain than women</a:t>
            </a:r>
            <a:r>
              <a:rPr lang="en-US" dirty="0" smtClean="0"/>
              <a:t>.</a:t>
            </a:r>
          </a:p>
          <a:p>
            <a:r>
              <a:rPr lang="en-US" dirty="0" err="1"/>
              <a:t>Hyperalgesia</a:t>
            </a:r>
            <a:r>
              <a:rPr lang="en-US" dirty="0"/>
              <a:t> without </a:t>
            </a:r>
            <a:r>
              <a:rPr lang="en-US" dirty="0" smtClean="0"/>
              <a:t>testosterone</a:t>
            </a:r>
          </a:p>
          <a:p>
            <a:pPr lvl="1"/>
            <a:r>
              <a:rPr lang="en-US" dirty="0" smtClean="0"/>
              <a:t>Cannot </a:t>
            </a:r>
            <a:r>
              <a:rPr lang="en-US" dirty="0"/>
              <a:t>get opioid binding at Mu receptor without testosterone</a:t>
            </a:r>
          </a:p>
          <a:p>
            <a:endParaRPr lang="en-US" dirty="0" smtClean="0"/>
          </a:p>
        </p:txBody>
      </p:sp>
    </p:spTree>
    <p:extLst>
      <p:ext uri="{BB962C8B-B14F-4D97-AF65-F5344CB8AC3E}">
        <p14:creationId xmlns:p14="http://schemas.microsoft.com/office/powerpoint/2010/main" val="302466413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Sympathetic </a:t>
            </a:r>
            <a:r>
              <a:rPr lang="en-US" b="1" dirty="0" smtClean="0"/>
              <a:t>compensation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a:t>"Patients with posttraumatic stress disorder (PTSD) have decreased cortisol and increased catecholamine secretion </a:t>
            </a:r>
            <a:r>
              <a:rPr lang="en-US" dirty="0" smtClean="0"/>
              <a:t>."</a:t>
            </a:r>
            <a:endParaRPr lang="en-US" dirty="0" smtClean="0"/>
          </a:p>
          <a:p>
            <a:r>
              <a:rPr lang="en-US" dirty="0" smtClean="0"/>
              <a:t>"</a:t>
            </a:r>
            <a:r>
              <a:rPr lang="en-US" dirty="0"/>
              <a:t>Exaggerated norepinephrine responses and heart </a:t>
            </a:r>
            <a:r>
              <a:rPr lang="en-US" dirty="0" smtClean="0"/>
              <a:t>rate increases</a:t>
            </a:r>
            <a:r>
              <a:rPr lang="en-US" dirty="0"/>
              <a:t>, as well as delayed ACTH release, </a:t>
            </a:r>
            <a:r>
              <a:rPr lang="en-US" dirty="0" smtClean="0"/>
              <a:t>were observed </a:t>
            </a:r>
            <a:r>
              <a:rPr lang="en-US" dirty="0"/>
              <a:t>among female fibromyalgia patients </a:t>
            </a:r>
            <a:r>
              <a:rPr lang="en-US" dirty="0" smtClean="0"/>
              <a:t>compared with </a:t>
            </a:r>
            <a:r>
              <a:rPr lang="en-US" dirty="0"/>
              <a:t>age-matched female controls. Delayed </a:t>
            </a:r>
            <a:r>
              <a:rPr lang="en-US" dirty="0" smtClean="0"/>
              <a:t>ACTH release </a:t>
            </a:r>
            <a:r>
              <a:rPr lang="en-US" dirty="0"/>
              <a:t>after IL-6 administration </a:t>
            </a:r>
            <a:r>
              <a:rPr lang="en-US" dirty="0" smtClean="0"/>
              <a:t>in fibromyalgia is consistent </a:t>
            </a:r>
            <a:r>
              <a:rPr lang="en-US" dirty="0"/>
              <a:t>with a defect in hypothalamic CRH </a:t>
            </a:r>
            <a:r>
              <a:rPr lang="en-US" dirty="0" smtClean="0"/>
              <a:t>neuronal function</a:t>
            </a:r>
            <a:r>
              <a:rPr lang="en-US" dirty="0"/>
              <a:t>."</a:t>
            </a:r>
          </a:p>
          <a:p>
            <a:pPr lvl="3"/>
            <a:r>
              <a:rPr lang="en-US" dirty="0" err="1" smtClean="0"/>
              <a:t>Torpy</a:t>
            </a:r>
            <a:r>
              <a:rPr lang="en-US" dirty="0" smtClean="0"/>
              <a:t> </a:t>
            </a:r>
            <a:r>
              <a:rPr lang="en-US" dirty="0"/>
              <a:t>OJ et al, Responses of the sympathetic </a:t>
            </a:r>
            <a:r>
              <a:rPr lang="en-US" dirty="0" smtClean="0"/>
              <a:t>nervous system </a:t>
            </a:r>
            <a:r>
              <a:rPr lang="en-US" dirty="0"/>
              <a:t>and the hypothalamic-pituitary-adrenal axis </a:t>
            </a:r>
            <a:r>
              <a:rPr lang="en-US" dirty="0" smtClean="0"/>
              <a:t>to interleukin-6</a:t>
            </a:r>
            <a:r>
              <a:rPr lang="en-US" dirty="0"/>
              <a:t>: a pilot study in fibromyalgia (Abstract</a:t>
            </a:r>
            <a:r>
              <a:rPr lang="en-US" dirty="0" smtClean="0"/>
              <a:t>), </a:t>
            </a:r>
            <a:r>
              <a:rPr lang="en-US" i="1" dirty="0" smtClean="0"/>
              <a:t>Arthritis </a:t>
            </a:r>
            <a:r>
              <a:rPr lang="en-US" i="1" dirty="0"/>
              <a:t>Rheum, </a:t>
            </a:r>
            <a:r>
              <a:rPr lang="en-US" dirty="0"/>
              <a:t>Vol. 43, No. 4, pp. 872-80, </a:t>
            </a:r>
            <a:r>
              <a:rPr lang="en-US" dirty="0" err="1"/>
              <a:t>Apri</a:t>
            </a:r>
            <a:r>
              <a:rPr lang="en-US" dirty="0"/>
              <a:t> l 2000.</a:t>
            </a:r>
          </a:p>
        </p:txBody>
      </p:sp>
    </p:spTree>
    <p:extLst>
      <p:ext uri="{BB962C8B-B14F-4D97-AF65-F5344CB8AC3E}">
        <p14:creationId xmlns:p14="http://schemas.microsoft.com/office/powerpoint/2010/main" val="92981691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 Are Females Most Affected</a:t>
            </a:r>
            <a:r>
              <a:rPr lang="en-US" b="1" dirty="0" smtClean="0"/>
              <a: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Respiratory </a:t>
            </a:r>
            <a:r>
              <a:rPr lang="en-US" dirty="0"/>
              <a:t>alkalosis affects:</a:t>
            </a:r>
          </a:p>
          <a:p>
            <a:r>
              <a:rPr lang="en-US" dirty="0" smtClean="0"/>
              <a:t>Females </a:t>
            </a:r>
            <a:r>
              <a:rPr lang="en-US" dirty="0"/>
              <a:t>more than males, in a </a:t>
            </a:r>
            <a:r>
              <a:rPr lang="en-US" dirty="0" smtClean="0"/>
              <a:t>ratio ranging </a:t>
            </a:r>
            <a:r>
              <a:rPr lang="en-US" dirty="0"/>
              <a:t>from 2:1 to 7:1 (peak ages 15–55)</a:t>
            </a:r>
          </a:p>
          <a:p>
            <a:pPr lvl="1"/>
            <a:r>
              <a:rPr lang="pl-PL" dirty="0"/>
              <a:t>Damas-Mora J, et al. B J Psychiatry. 1980;136:492-497.</a:t>
            </a:r>
          </a:p>
          <a:p>
            <a:r>
              <a:rPr lang="en-US" dirty="0" smtClean="0"/>
              <a:t>Almost </a:t>
            </a:r>
            <a:r>
              <a:rPr lang="en-US" dirty="0"/>
              <a:t>all pregnant women, as acidosis increases</a:t>
            </a:r>
          </a:p>
          <a:p>
            <a:pPr lvl="1"/>
            <a:r>
              <a:rPr lang="en-US" dirty="0"/>
              <a:t>Wise R, et al. </a:t>
            </a:r>
            <a:r>
              <a:rPr lang="en-US" dirty="0" err="1"/>
              <a:t>Immunol</a:t>
            </a:r>
            <a:r>
              <a:rPr lang="en-US" dirty="0"/>
              <a:t> Allergy </a:t>
            </a:r>
            <a:r>
              <a:rPr lang="en-US" dirty="0" err="1"/>
              <a:t>Clin</a:t>
            </a:r>
            <a:r>
              <a:rPr lang="en-US" dirty="0"/>
              <a:t> North Am. 2006;26:1-12.</a:t>
            </a:r>
          </a:p>
          <a:p>
            <a:r>
              <a:rPr lang="en-US" dirty="0" smtClean="0"/>
              <a:t>Many </a:t>
            </a:r>
            <a:r>
              <a:rPr lang="en-US" dirty="0"/>
              <a:t>healthy women, via progesterone, during </a:t>
            </a:r>
            <a:r>
              <a:rPr lang="en-US" dirty="0" smtClean="0"/>
              <a:t>the post-luteal </a:t>
            </a:r>
            <a:r>
              <a:rPr lang="en-US" dirty="0"/>
              <a:t>phase of the menstrual cycle</a:t>
            </a:r>
          </a:p>
          <a:p>
            <a:pPr lvl="1"/>
            <a:r>
              <a:rPr lang="fr-FR" dirty="0" err="1"/>
              <a:t>Slatkovska</a:t>
            </a:r>
            <a:r>
              <a:rPr lang="fr-FR" dirty="0"/>
              <a:t> L, et al. </a:t>
            </a:r>
            <a:r>
              <a:rPr lang="fr-FR" dirty="0" err="1"/>
              <a:t>Respir</a:t>
            </a:r>
            <a:r>
              <a:rPr lang="fr-FR" dirty="0"/>
              <a:t> </a:t>
            </a:r>
            <a:r>
              <a:rPr lang="fr-FR" dirty="0" err="1"/>
              <a:t>Physiol</a:t>
            </a:r>
            <a:r>
              <a:rPr lang="fr-FR" dirty="0"/>
              <a:t> </a:t>
            </a:r>
            <a:r>
              <a:rPr lang="fr-FR" dirty="0" err="1"/>
              <a:t>Neurobiol</a:t>
            </a:r>
            <a:r>
              <a:rPr lang="fr-FR" dirty="0"/>
              <a:t>. 2006;154:379-388.</a:t>
            </a:r>
          </a:p>
          <a:p>
            <a:r>
              <a:rPr lang="en-US" dirty="0" smtClean="0"/>
              <a:t>Approximately </a:t>
            </a:r>
            <a:r>
              <a:rPr lang="en-US" dirty="0"/>
              <a:t>10% of adult non-asthmatics</a:t>
            </a:r>
          </a:p>
          <a:p>
            <a:pPr lvl="1"/>
            <a:r>
              <a:rPr lang="en-US" dirty="0"/>
              <a:t>Thomas M, et al. Prim Care </a:t>
            </a:r>
            <a:r>
              <a:rPr lang="en-US" dirty="0" err="1"/>
              <a:t>Respir</a:t>
            </a:r>
            <a:r>
              <a:rPr lang="en-US" dirty="0"/>
              <a:t> J. 2005;14:78-82.</a:t>
            </a:r>
          </a:p>
        </p:txBody>
      </p:sp>
    </p:spTree>
    <p:extLst>
      <p:ext uri="{BB962C8B-B14F-4D97-AF65-F5344CB8AC3E}">
        <p14:creationId xmlns:p14="http://schemas.microsoft.com/office/powerpoint/2010/main" val="27614562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Progesterone &amp; </a:t>
            </a:r>
            <a:r>
              <a:rPr lang="en-US" b="1" dirty="0" smtClean="0"/>
              <a:t>HVS</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Phasic menstrual cycle changes observed </a:t>
            </a:r>
            <a:r>
              <a:rPr lang="en-US" dirty="0"/>
              <a:t>in </a:t>
            </a:r>
            <a:r>
              <a:rPr lang="en-US" dirty="0" smtClean="0"/>
              <a:t>resting minute ventilation and </a:t>
            </a:r>
            <a:r>
              <a:rPr lang="en-US" dirty="0"/>
              <a:t>arterial </a:t>
            </a:r>
            <a:r>
              <a:rPr lang="en-US" dirty="0" smtClean="0"/>
              <a:t>PCO(2) may </a:t>
            </a:r>
            <a:r>
              <a:rPr lang="en-US" dirty="0"/>
              <a:t>be due, </a:t>
            </a:r>
            <a:r>
              <a:rPr lang="en-US" dirty="0" smtClean="0"/>
              <a:t>at least </a:t>
            </a:r>
            <a:r>
              <a:rPr lang="en-US" dirty="0"/>
              <a:t>in part, to </a:t>
            </a:r>
            <a:r>
              <a:rPr lang="en-US" dirty="0" smtClean="0"/>
              <a:t>the stimulatory effects of </a:t>
            </a:r>
            <a:r>
              <a:rPr lang="en-US" dirty="0"/>
              <a:t>progesterone.</a:t>
            </a:r>
          </a:p>
          <a:p>
            <a:pPr lvl="1"/>
            <a:r>
              <a:rPr lang="en-US" dirty="0" err="1"/>
              <a:t>Slatkovska</a:t>
            </a:r>
            <a:r>
              <a:rPr lang="en-US" dirty="0"/>
              <a:t> L, et al. </a:t>
            </a:r>
            <a:r>
              <a:rPr lang="en-US" dirty="0" err="1" smtClean="0"/>
              <a:t>Respir</a:t>
            </a:r>
            <a:r>
              <a:rPr lang="en-US" dirty="0"/>
              <a:t> </a:t>
            </a:r>
            <a:r>
              <a:rPr lang="en-US" dirty="0" err="1" smtClean="0"/>
              <a:t>Physiol</a:t>
            </a:r>
            <a:r>
              <a:rPr lang="en-US" dirty="0" smtClean="0"/>
              <a:t> </a:t>
            </a:r>
            <a:r>
              <a:rPr lang="en-US" dirty="0" err="1" smtClean="0"/>
              <a:t>Neurobiol</a:t>
            </a:r>
            <a:r>
              <a:rPr lang="en-US" dirty="0" smtClean="0"/>
              <a:t>. 2006;154:379-388</a:t>
            </a:r>
            <a:r>
              <a:rPr lang="en-US" dirty="0"/>
              <a:t>.</a:t>
            </a:r>
          </a:p>
        </p:txBody>
      </p:sp>
      <p:sp>
        <p:nvSpPr>
          <p:cNvPr id="4" name="Content Placeholder 3"/>
          <p:cNvSpPr>
            <a:spLocks noGrp="1"/>
          </p:cNvSpPr>
          <p:nvPr>
            <p:ph sz="half" idx="2"/>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2388" y="1905000"/>
            <a:ext cx="4798360" cy="3955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330165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FMS, the Menstrual Cycle, &amp;</a:t>
            </a:r>
            <a:br>
              <a:rPr lang="en-US" b="1" dirty="0"/>
            </a:br>
            <a:r>
              <a:rPr lang="en-US" b="1" dirty="0"/>
              <a:t>Breathing </a:t>
            </a:r>
            <a:r>
              <a:rPr lang="en-US" b="1" dirty="0" smtClean="0"/>
              <a:t>Patterns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In </a:t>
            </a:r>
            <a:r>
              <a:rPr lang="en-US" dirty="0"/>
              <a:t>a recent study, several participants “changed” </a:t>
            </a:r>
            <a:r>
              <a:rPr lang="en-US" dirty="0" smtClean="0"/>
              <a:t>FMS diagnosis </a:t>
            </a:r>
            <a:r>
              <a:rPr lang="en-US" dirty="0"/>
              <a:t>during the course of a menstrual </a:t>
            </a:r>
            <a:r>
              <a:rPr lang="en-US" dirty="0" smtClean="0"/>
              <a:t>cycle, fulfilling </a:t>
            </a:r>
            <a:r>
              <a:rPr lang="en-US" dirty="0"/>
              <a:t>the diagnostic criteria during the menstrual </a:t>
            </a:r>
            <a:r>
              <a:rPr lang="en-US" dirty="0" smtClean="0"/>
              <a:t>or luteal </a:t>
            </a:r>
            <a:r>
              <a:rPr lang="en-US" dirty="0"/>
              <a:t>phase, but never during the follicular phase.</a:t>
            </a:r>
          </a:p>
          <a:p>
            <a:pPr lvl="1"/>
            <a:r>
              <a:rPr lang="en-US" dirty="0" err="1"/>
              <a:t>Dunnett</a:t>
            </a:r>
            <a:r>
              <a:rPr lang="en-US" dirty="0"/>
              <a:t> A, et al. The diagnosis </a:t>
            </a:r>
            <a:r>
              <a:rPr lang="en-US" dirty="0" smtClean="0"/>
              <a:t>of fibromyalgia </a:t>
            </a:r>
            <a:r>
              <a:rPr lang="en-US" dirty="0"/>
              <a:t>in women may </a:t>
            </a:r>
            <a:r>
              <a:rPr lang="en-US" dirty="0" smtClean="0"/>
              <a:t>be influenced </a:t>
            </a:r>
            <a:r>
              <a:rPr lang="en-US" dirty="0"/>
              <a:t>by menstrual cycle phase. Journal of Bodywork </a:t>
            </a:r>
            <a:r>
              <a:rPr lang="en-US" dirty="0" smtClean="0"/>
              <a:t>and Movement </a:t>
            </a:r>
            <a:r>
              <a:rPr lang="en-US" dirty="0"/>
              <a:t>Therapies. 2007;11: 99-105.</a:t>
            </a:r>
          </a:p>
          <a:p>
            <a:r>
              <a:rPr lang="en-US" dirty="0" smtClean="0"/>
              <a:t>A </a:t>
            </a:r>
            <a:r>
              <a:rPr lang="en-US" dirty="0"/>
              <a:t>common feature of FMS is reduced serum CO2.</a:t>
            </a:r>
          </a:p>
          <a:p>
            <a:pPr lvl="1"/>
            <a:r>
              <a:rPr lang="en-US" dirty="0" err="1"/>
              <a:t>Naschitz</a:t>
            </a:r>
            <a:r>
              <a:rPr lang="en-US" dirty="0"/>
              <a:t> J, et al. Patterns of </a:t>
            </a:r>
            <a:r>
              <a:rPr lang="en-US" dirty="0" err="1"/>
              <a:t>hypocapnia</a:t>
            </a:r>
            <a:r>
              <a:rPr lang="en-US" dirty="0"/>
              <a:t> on tilt in patients </a:t>
            </a:r>
            <a:r>
              <a:rPr lang="en-US" dirty="0" smtClean="0"/>
              <a:t>with fibromyalgia</a:t>
            </a:r>
            <a:r>
              <a:rPr lang="en-US" dirty="0"/>
              <a:t>, chronic fatigue syndrome, nonspecific dizziness, </a:t>
            </a:r>
            <a:r>
              <a:rPr lang="en-US" dirty="0" smtClean="0"/>
              <a:t>and </a:t>
            </a:r>
            <a:r>
              <a:rPr lang="en-US" dirty="0" err="1" smtClean="0"/>
              <a:t>neurally</a:t>
            </a:r>
            <a:r>
              <a:rPr lang="en-US" dirty="0" smtClean="0"/>
              <a:t> </a:t>
            </a:r>
            <a:r>
              <a:rPr lang="en-US" dirty="0"/>
              <a:t>mediated syncope. Am J Med Sci. 2006;331:295-303.</a:t>
            </a:r>
          </a:p>
          <a:p>
            <a:r>
              <a:rPr lang="en-US" dirty="0" smtClean="0"/>
              <a:t>Clinical </a:t>
            </a:r>
            <a:r>
              <a:rPr lang="en-US" dirty="0"/>
              <a:t>experience suggests that most FMS and </a:t>
            </a:r>
            <a:r>
              <a:rPr lang="en-US" dirty="0" smtClean="0"/>
              <a:t>CFS patients </a:t>
            </a:r>
            <a:r>
              <a:rPr lang="en-US" dirty="0" err="1"/>
              <a:t>overbreathe</a:t>
            </a:r>
            <a:r>
              <a:rPr lang="en-US" dirty="0"/>
              <a:t>.</a:t>
            </a:r>
          </a:p>
        </p:txBody>
      </p:sp>
    </p:spTree>
    <p:extLst>
      <p:ext uri="{BB962C8B-B14F-4D97-AF65-F5344CB8AC3E}">
        <p14:creationId xmlns:p14="http://schemas.microsoft.com/office/powerpoint/2010/main" val="28259350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8116887" cy="1362075"/>
          </a:xfrm>
        </p:spPr>
        <p:txBody>
          <a:bodyPr rtlCol="0">
            <a:normAutofit/>
          </a:bodyPr>
          <a:lstStyle/>
          <a:p>
            <a:pPr eaLnBrk="1" fontAlgn="auto" hangingPunct="1">
              <a:spcAft>
                <a:spcPts val="0"/>
              </a:spcAft>
              <a:defRPr/>
            </a:pPr>
            <a:r>
              <a:rPr lang="en-US" dirty="0" smtClean="0"/>
              <a:t>Step 4: Combating infections</a:t>
            </a:r>
          </a:p>
        </p:txBody>
      </p:sp>
      <p:sp>
        <p:nvSpPr>
          <p:cNvPr id="35843" name="Text Placeholder 2"/>
          <p:cNvSpPr>
            <a:spLocks noGrp="1"/>
          </p:cNvSpPr>
          <p:nvPr>
            <p:ph type="body" idx="1"/>
          </p:nvPr>
        </p:nvSpPr>
        <p:spPr/>
        <p:txBody>
          <a:bodyPr/>
          <a:lstStyle/>
          <a:p>
            <a:pPr eaLnBrk="1" hangingPunct="1"/>
            <a:r>
              <a:rPr lang="en-US" smtClean="0"/>
              <a:t>Utilizing the SHINE Protocol</a:t>
            </a:r>
          </a:p>
        </p:txBody>
      </p:sp>
    </p:spTree>
    <p:extLst>
      <p:ext uri="{BB962C8B-B14F-4D97-AF65-F5344CB8AC3E}">
        <p14:creationId xmlns:p14="http://schemas.microsoft.com/office/powerpoint/2010/main" val="2928000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all in the History</a:t>
            </a:r>
            <a:endParaRPr lang="en-US" dirty="0"/>
          </a:p>
        </p:txBody>
      </p:sp>
      <p:sp>
        <p:nvSpPr>
          <p:cNvPr id="3" name="Content Placeholder 2"/>
          <p:cNvSpPr>
            <a:spLocks noGrp="1"/>
          </p:cNvSpPr>
          <p:nvPr>
            <p:ph idx="1"/>
          </p:nvPr>
        </p:nvSpPr>
        <p:spPr>
          <a:xfrm>
            <a:off x="457200" y="1600200"/>
            <a:ext cx="8229600" cy="5257800"/>
          </a:xfrm>
        </p:spPr>
        <p:txBody>
          <a:bodyPr>
            <a:normAutofit fontScale="47500" lnSpcReduction="20000"/>
          </a:bodyPr>
          <a:lstStyle/>
          <a:p>
            <a:r>
              <a:rPr lang="en-US" dirty="0"/>
              <a:t>Pain that is not relieved by lying down can be found in patients whose back pain is due to cancer or infection, but is not specific for these conditions. </a:t>
            </a:r>
            <a:endParaRPr lang="en-US" dirty="0" smtClean="0"/>
          </a:p>
          <a:p>
            <a:r>
              <a:rPr lang="en-US" dirty="0"/>
              <a:t>Sciatica due to disc herniation usually increases with coughing, sneezing, or performance of </a:t>
            </a:r>
            <a:r>
              <a:rPr lang="en-US" dirty="0" err="1"/>
              <a:t>Valsalva</a:t>
            </a:r>
            <a:r>
              <a:rPr lang="en-US" dirty="0"/>
              <a:t> maneuver.</a:t>
            </a:r>
          </a:p>
          <a:p>
            <a:r>
              <a:rPr lang="en-US" dirty="0"/>
              <a:t>Pain and sensory symptoms such as </a:t>
            </a:r>
            <a:r>
              <a:rPr lang="en-US" dirty="0" err="1"/>
              <a:t>paresthesia</a:t>
            </a:r>
            <a:r>
              <a:rPr lang="en-US" dirty="0"/>
              <a:t>, </a:t>
            </a:r>
            <a:r>
              <a:rPr lang="en-US" dirty="0" err="1"/>
              <a:t>dysesthesia</a:t>
            </a:r>
            <a:r>
              <a:rPr lang="en-US" dirty="0"/>
              <a:t>, hyperesthesia, or </a:t>
            </a:r>
            <a:r>
              <a:rPr lang="en-US" dirty="0" err="1"/>
              <a:t>anaesthesia</a:t>
            </a:r>
            <a:r>
              <a:rPr lang="en-US" dirty="0"/>
              <a:t> that involve a specific lumbosacral dermatome are suggestive of a radicular process. </a:t>
            </a:r>
            <a:r>
              <a:rPr lang="en-US" dirty="0" err="1"/>
              <a:t>Paresthesia</a:t>
            </a:r>
            <a:r>
              <a:rPr lang="en-US" dirty="0"/>
              <a:t> occurs in 63 to 72 percent of cases, radiating pain in about 35 percent, and numbness in approximately 27 percent [</a:t>
            </a:r>
            <a:r>
              <a:rPr lang="en-US" u="sng" dirty="0">
                <a:hlinkClick r:id="rId2"/>
              </a:rPr>
              <a:t>34,35</a:t>
            </a:r>
            <a:r>
              <a:rPr lang="en-US" dirty="0" smtClean="0"/>
              <a:t>]</a:t>
            </a:r>
          </a:p>
          <a:p>
            <a:r>
              <a:rPr lang="en-US" dirty="0"/>
              <a:t>Inability to get up from a chair suggests </a:t>
            </a:r>
            <a:r>
              <a:rPr lang="en-US" dirty="0" err="1"/>
              <a:t>iliopsoas</a:t>
            </a:r>
            <a:r>
              <a:rPr lang="en-US" dirty="0"/>
              <a:t> or quadriceps weakness, while buckling of the knee is consistent with quadriceps weakness, and dragging of the toe points to </a:t>
            </a:r>
            <a:r>
              <a:rPr lang="en-US" dirty="0" err="1"/>
              <a:t>tibialis</a:t>
            </a:r>
            <a:r>
              <a:rPr lang="en-US" dirty="0"/>
              <a:t> anterior weakness.</a:t>
            </a:r>
          </a:p>
          <a:p>
            <a:r>
              <a:rPr lang="en-US" dirty="0"/>
              <a:t>The history should also include questioning regarding possible antecedent infectious illnesses, symptoms of inflammatory bowel disease, psoriasis, uveitis, and a family history of </a:t>
            </a:r>
            <a:r>
              <a:rPr lang="en-US" dirty="0" err="1"/>
              <a:t>spondyloarthritis</a:t>
            </a:r>
            <a:r>
              <a:rPr lang="en-US" dirty="0"/>
              <a:t>, uveitis, psoriasis or inflammatory bowel diseases [</a:t>
            </a:r>
            <a:r>
              <a:rPr lang="en-US" u="sng" dirty="0">
                <a:hlinkClick r:id="rId3"/>
              </a:rPr>
              <a:t>3,4</a:t>
            </a:r>
            <a:r>
              <a:rPr lang="en-US" dirty="0" smtClean="0"/>
              <a:t>].</a:t>
            </a:r>
          </a:p>
          <a:p>
            <a:r>
              <a:rPr lang="en-US" b="1" dirty="0" err="1"/>
              <a:t>Cauda</a:t>
            </a:r>
            <a:r>
              <a:rPr lang="en-US" b="1" dirty="0"/>
              <a:t> </a:t>
            </a:r>
            <a:r>
              <a:rPr lang="en-US" b="1" dirty="0" err="1"/>
              <a:t>equina</a:t>
            </a:r>
            <a:r>
              <a:rPr lang="en-US" dirty="0"/>
              <a:t> </a:t>
            </a:r>
            <a:r>
              <a:rPr lang="en-US" dirty="0" smtClean="0"/>
              <a:t> - Urinary </a:t>
            </a:r>
            <a:r>
              <a:rPr lang="en-US" dirty="0"/>
              <a:t>retention with overflow incontinence is typically present, often with associated saddle anesthesia, bilateral sciatica, and leg </a:t>
            </a:r>
            <a:r>
              <a:rPr lang="en-US" dirty="0" smtClean="0"/>
              <a:t>weakness. The </a:t>
            </a:r>
            <a:r>
              <a:rPr lang="en-US" dirty="0"/>
              <a:t>clinical presentation is dominated by bilateral leg weakness in multiple root distributions (L3-S1), and may be associated with </a:t>
            </a:r>
            <a:r>
              <a:rPr lang="en-US" dirty="0" err="1"/>
              <a:t>perineal</a:t>
            </a:r>
            <a:r>
              <a:rPr lang="en-US" dirty="0"/>
              <a:t> sensory symptoms as well as bowel, bladder, and sexual dysfunction due to involvement of the S2-4 spinal nerve roots</a:t>
            </a:r>
            <a:r>
              <a:rPr lang="en-US" dirty="0" smtClean="0"/>
              <a:t>.</a:t>
            </a:r>
          </a:p>
          <a:p>
            <a:r>
              <a:rPr lang="en-US" b="1" dirty="0" smtClean="0"/>
              <a:t>Spinal Stenosis </a:t>
            </a:r>
            <a:r>
              <a:rPr lang="en-US" dirty="0" smtClean="0"/>
              <a:t>- </a:t>
            </a:r>
            <a:r>
              <a:rPr lang="en-US" dirty="0"/>
              <a:t>transient tingling in the legs, and ambulation-induced pain localized to the calf and distal lower extremity, resolving with </a:t>
            </a:r>
            <a:r>
              <a:rPr lang="en-US" dirty="0" smtClean="0"/>
              <a:t>rest or leaning forward with </a:t>
            </a:r>
            <a:r>
              <a:rPr lang="en-US" dirty="0"/>
              <a:t>normal arterial </a:t>
            </a:r>
            <a:r>
              <a:rPr lang="en-US" dirty="0" smtClean="0"/>
              <a:t>pulses.</a:t>
            </a:r>
          </a:p>
          <a:p>
            <a:endParaRPr lang="en-US" dirty="0"/>
          </a:p>
          <a:p>
            <a:endParaRPr lang="en-US" dirty="0"/>
          </a:p>
          <a:p>
            <a:endParaRPr lang="en-US" dirty="0"/>
          </a:p>
        </p:txBody>
      </p:sp>
    </p:spTree>
    <p:extLst>
      <p:ext uri="{BB962C8B-B14F-4D97-AF65-F5344CB8AC3E}">
        <p14:creationId xmlns:p14="http://schemas.microsoft.com/office/powerpoint/2010/main" val="427381459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Pathogens associated </a:t>
            </a:r>
            <a:r>
              <a:rPr lang="en-US" dirty="0"/>
              <a:t>with</a:t>
            </a:r>
            <a:br>
              <a:rPr lang="en-US" dirty="0"/>
            </a:br>
            <a:r>
              <a:rPr lang="en-US" dirty="0"/>
              <a:t>chronic </a:t>
            </a:r>
            <a:r>
              <a:rPr lang="en-US" dirty="0" smtClean="0"/>
              <a:t>inflammatory diseases</a:t>
            </a:r>
            <a:endParaRPr lang="en-US"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a:xfrm>
            <a:off x="4772025" y="1600200"/>
            <a:ext cx="3914775" cy="4525963"/>
          </a:xfrm>
        </p:spPr>
        <p:txBody>
          <a:bodyPr/>
          <a:lstStyle/>
          <a:p>
            <a:r>
              <a:rPr lang="en-US" dirty="0"/>
              <a:t>1-2 punch with </a:t>
            </a:r>
            <a:r>
              <a:rPr lang="en-US" dirty="0" smtClean="0"/>
              <a:t>environment (infections) </a:t>
            </a:r>
            <a:r>
              <a:rPr lang="en-US" dirty="0"/>
              <a:t>pulling the trigger genetics loading the gun</a:t>
            </a:r>
          </a:p>
          <a:p>
            <a:r>
              <a:rPr lang="en-US" dirty="0" err="1" smtClean="0"/>
              <a:t>Samarkos</a:t>
            </a:r>
            <a:r>
              <a:rPr lang="en-US" dirty="0"/>
              <a:t>, et al. Current Drug Targets-</a:t>
            </a:r>
            <a:r>
              <a:rPr lang="en-US" dirty="0" err="1"/>
              <a:t>Inflamm</a:t>
            </a:r>
            <a:r>
              <a:rPr lang="en-US" dirty="0"/>
              <a:t> &amp; Allergy, 2005, </a:t>
            </a:r>
            <a:r>
              <a:rPr lang="en-US" dirty="0" err="1"/>
              <a:t>Vol</a:t>
            </a:r>
            <a:r>
              <a:rPr lang="en-US" dirty="0"/>
              <a:t> 4:99-103</a:t>
            </a:r>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5138"/>
            <a:ext cx="4772025" cy="526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15609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How does small intestinal bacterial/microbial overgrowth</a:t>
            </a:r>
            <a:br>
              <a:rPr lang="en-US" sz="3600" b="1" dirty="0"/>
            </a:br>
            <a:r>
              <a:rPr lang="en-US" sz="3600" b="1" dirty="0"/>
              <a:t>(SIBO) cause fibromyalgia?</a:t>
            </a:r>
            <a:endParaRPr lang="en-US" sz="3600" dirty="0"/>
          </a:p>
        </p:txBody>
      </p:sp>
      <p:sp>
        <p:nvSpPr>
          <p:cNvPr id="12291" name="Content Placeholder 2"/>
          <p:cNvSpPr>
            <a:spLocks noGrp="1"/>
          </p:cNvSpPr>
          <p:nvPr>
            <p:ph idx="1"/>
          </p:nvPr>
        </p:nvSpPr>
        <p:spPr/>
        <p:txBody>
          <a:bodyPr>
            <a:normAutofit fontScale="62500" lnSpcReduction="20000"/>
          </a:bodyPr>
          <a:lstStyle/>
          <a:p>
            <a:r>
              <a:rPr lang="en-US" b="1" dirty="0"/>
              <a:t>1. Bacterial </a:t>
            </a:r>
            <a:r>
              <a:rPr lang="en-US" b="1" dirty="0" smtClean="0"/>
              <a:t>endotoxin/lipopolysaccharide/LPS</a:t>
            </a:r>
            <a:r>
              <a:rPr lang="en-US" b="1" dirty="0"/>
              <a:t>: </a:t>
            </a:r>
            <a:r>
              <a:rPr lang="en-US" dirty="0" smtClean="0"/>
              <a:t>causes inflammation</a:t>
            </a:r>
            <a:r>
              <a:rPr lang="en-US" dirty="0"/>
              <a:t>, mitochondrial/muscle impairment, and </a:t>
            </a:r>
            <a:r>
              <a:rPr lang="en-US" dirty="0" smtClean="0"/>
              <a:t>increased sensitization </a:t>
            </a:r>
            <a:r>
              <a:rPr lang="en-US" dirty="0"/>
              <a:t>to pain.</a:t>
            </a:r>
          </a:p>
          <a:p>
            <a:r>
              <a:rPr lang="en-US" b="1" dirty="0"/>
              <a:t>2. Bacteria-produced D-lactic acid: </a:t>
            </a:r>
            <a:r>
              <a:rPr lang="en-US" dirty="0"/>
              <a:t>neurotoxin and </a:t>
            </a:r>
            <a:r>
              <a:rPr lang="en-US" dirty="0" smtClean="0"/>
              <a:t>metabolic </a:t>
            </a:r>
            <a:r>
              <a:rPr lang="fr-FR" dirty="0" smtClean="0"/>
              <a:t>poison</a:t>
            </a:r>
            <a:r>
              <a:rPr lang="fr-FR" dirty="0"/>
              <a:t>; causes fatigue, muscle pain, </a:t>
            </a:r>
            <a:r>
              <a:rPr lang="fr-FR" dirty="0" err="1"/>
              <a:t>dyscognition</a:t>
            </a:r>
            <a:r>
              <a:rPr lang="fr-FR" dirty="0"/>
              <a:t>.</a:t>
            </a:r>
          </a:p>
          <a:p>
            <a:r>
              <a:rPr lang="en-US" b="1" dirty="0"/>
              <a:t>3. Bacteria-produced hydrogen sulfide (H2S): </a:t>
            </a:r>
            <a:r>
              <a:rPr lang="en-US" dirty="0"/>
              <a:t>neurotoxin </a:t>
            </a:r>
            <a:r>
              <a:rPr lang="en-US" dirty="0" smtClean="0"/>
              <a:t>and </a:t>
            </a:r>
            <a:r>
              <a:rPr lang="fr-FR" dirty="0" err="1" smtClean="0"/>
              <a:t>metabolic</a:t>
            </a:r>
            <a:r>
              <a:rPr lang="fr-FR" dirty="0" smtClean="0"/>
              <a:t> </a:t>
            </a:r>
            <a:r>
              <a:rPr lang="fr-FR" dirty="0"/>
              <a:t>poison; causes fatigue, muscle pain, </a:t>
            </a:r>
            <a:r>
              <a:rPr lang="fr-FR" dirty="0" err="1"/>
              <a:t>dyscognition</a:t>
            </a:r>
            <a:r>
              <a:rPr lang="fr-FR" dirty="0"/>
              <a:t>.</a:t>
            </a:r>
          </a:p>
          <a:p>
            <a:r>
              <a:rPr lang="en-US" b="1" dirty="0"/>
              <a:t>4. Bacteria-produced </a:t>
            </a:r>
            <a:r>
              <a:rPr lang="en-US" b="1" dirty="0" err="1"/>
              <a:t>tryptophanase</a:t>
            </a:r>
            <a:r>
              <a:rPr lang="en-US" b="1" dirty="0"/>
              <a:t>: </a:t>
            </a:r>
            <a:r>
              <a:rPr lang="en-US" dirty="0"/>
              <a:t>leads to tryptophan </a:t>
            </a:r>
            <a:r>
              <a:rPr lang="en-US" dirty="0" smtClean="0"/>
              <a:t>deficiency (documented </a:t>
            </a:r>
            <a:r>
              <a:rPr lang="en-US" dirty="0"/>
              <a:t>in FM patients) and "serotonin deficiency" (</a:t>
            </a:r>
            <a:r>
              <a:rPr lang="en-US" dirty="0" smtClean="0"/>
              <a:t>pain, fatigue</a:t>
            </a:r>
            <a:r>
              <a:rPr lang="en-US" dirty="0"/>
              <a:t>, carbohydrate cravings, depression) and "</a:t>
            </a:r>
            <a:r>
              <a:rPr lang="en-US" dirty="0" smtClean="0"/>
              <a:t>melatonin deficiency</a:t>
            </a:r>
            <a:r>
              <a:rPr lang="en-US" dirty="0"/>
              <a:t>" (sleep disturbance, mitochondrial </a:t>
            </a:r>
            <a:r>
              <a:rPr lang="en-US" dirty="0" smtClean="0"/>
              <a:t>impairment, oxidative </a:t>
            </a:r>
            <a:r>
              <a:rPr lang="en-US" dirty="0"/>
              <a:t>stress, muscle fatigue) </a:t>
            </a:r>
            <a:r>
              <a:rPr lang="en-US" dirty="0" smtClean="0"/>
              <a:t>.</a:t>
            </a:r>
          </a:p>
          <a:p>
            <a:endParaRPr lang="en-US" dirty="0" smtClean="0"/>
          </a:p>
          <a:p>
            <a:r>
              <a:rPr lang="en-US" dirty="0"/>
              <a:t>Approximately 40% of patients with rheumatoid arthritis have small intestinal bacterial </a:t>
            </a:r>
            <a:r>
              <a:rPr lang="en-US" dirty="0" smtClean="0"/>
              <a:t>overgrowth, and </a:t>
            </a:r>
            <a:r>
              <a:rPr lang="en-US" dirty="0"/>
              <a:t>the severity correlates positively with the severity of the musculoskeletal inflammation</a:t>
            </a:r>
            <a:r>
              <a:rPr lang="en-US" dirty="0" smtClean="0"/>
              <a:t>.</a:t>
            </a:r>
            <a:endParaRPr lang="en-US" dirty="0"/>
          </a:p>
        </p:txBody>
      </p:sp>
    </p:spTree>
    <p:extLst>
      <p:ext uri="{BB962C8B-B14F-4D97-AF65-F5344CB8AC3E}">
        <p14:creationId xmlns:p14="http://schemas.microsoft.com/office/powerpoint/2010/main" val="267027611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SIBO</a:t>
            </a:r>
            <a:endParaRPr lang="en-US" dirty="0"/>
          </a:p>
        </p:txBody>
      </p:sp>
      <p:sp>
        <p:nvSpPr>
          <p:cNvPr id="3" name="Content Placeholder 2"/>
          <p:cNvSpPr>
            <a:spLocks noGrp="1"/>
          </p:cNvSpPr>
          <p:nvPr>
            <p:ph idx="1"/>
          </p:nvPr>
        </p:nvSpPr>
        <p:spPr>
          <a:xfrm>
            <a:off x="457200" y="1600200"/>
            <a:ext cx="8229600" cy="4876800"/>
          </a:xfrm>
        </p:spPr>
        <p:txBody>
          <a:bodyPr>
            <a:normAutofit fontScale="47500" lnSpcReduction="20000"/>
          </a:bodyPr>
          <a:lstStyle/>
          <a:p>
            <a:r>
              <a:rPr lang="en-US" dirty="0" smtClean="0"/>
              <a:t>The </a:t>
            </a:r>
            <a:r>
              <a:rPr lang="en-US" dirty="0"/>
              <a:t>prevalence of SIBO in patients fulfilling diagnostic criteria for irritable bowel syndrome was 30%-85%[9-11,16,18,19]. The prevalence of </a:t>
            </a:r>
            <a:r>
              <a:rPr lang="en-US" dirty="0" smtClean="0"/>
              <a:t>SIBO </a:t>
            </a:r>
            <a:r>
              <a:rPr lang="en-US" dirty="0"/>
              <a:t>in coeliac disease non-responding to a gluten-free diet was up to 50%[20]. In liver cirrhosis, SIBO was diagnosed in more than 50% of cases[21,22]. In a </a:t>
            </a:r>
            <a:r>
              <a:rPr lang="en-US" dirty="0" smtClean="0"/>
              <a:t>small </a:t>
            </a:r>
            <a:r>
              <a:rPr lang="en-US" dirty="0"/>
              <a:t>group of elderly people (70 to 94 years old) with lactose </a:t>
            </a:r>
            <a:r>
              <a:rPr lang="en-US" dirty="0" err="1"/>
              <a:t>malabsorption</a:t>
            </a:r>
            <a:r>
              <a:rPr lang="en-US" dirty="0"/>
              <a:t>, SIBO was documented in 90%[23]. An interesting study was performed on </a:t>
            </a:r>
            <a:r>
              <a:rPr lang="en-US" dirty="0" smtClean="0"/>
              <a:t>asymptomatic </a:t>
            </a:r>
            <a:r>
              <a:rPr lang="en-US" dirty="0"/>
              <a:t>morbidly obese subjects and SIBO was found in 17% (compared to 2.5% in non-obese persons)[15</a:t>
            </a:r>
            <a:r>
              <a:rPr lang="en-US" dirty="0" smtClean="0"/>
              <a:t>].</a:t>
            </a:r>
            <a:endParaRPr lang="en-US" dirty="0"/>
          </a:p>
          <a:p>
            <a:r>
              <a:rPr lang="en-US" dirty="0"/>
              <a:t>Pimentel et al[12] found abnormal lactulose breath test results in 93/111 </a:t>
            </a:r>
            <a:r>
              <a:rPr lang="en-US" b="1" dirty="0"/>
              <a:t>(84%) patients with irritable bowel syndrome</a:t>
            </a:r>
            <a:r>
              <a:rPr lang="en-US" b="1" dirty="0" smtClean="0"/>
              <a:t>.</a:t>
            </a:r>
            <a:endParaRPr lang="en-US" b="1" dirty="0"/>
          </a:p>
          <a:p>
            <a:r>
              <a:rPr lang="en-US" dirty="0" err="1"/>
              <a:t>Wigg</a:t>
            </a:r>
            <a:r>
              <a:rPr lang="en-US" dirty="0"/>
              <a:t> et al[17] found a higher prevalence of SIBO (11/22, 50%) in non-alcoholic </a:t>
            </a:r>
            <a:r>
              <a:rPr lang="en-US" dirty="0" err="1"/>
              <a:t>steatohepatitis</a:t>
            </a:r>
            <a:r>
              <a:rPr lang="en-US" dirty="0"/>
              <a:t> (NASH) compared to healthy control subjects (5/23, 22%). </a:t>
            </a:r>
            <a:endParaRPr lang="en-US" dirty="0" smtClean="0"/>
          </a:p>
          <a:p>
            <a:r>
              <a:rPr lang="en-US" dirty="0" smtClean="0"/>
              <a:t>Higher </a:t>
            </a:r>
            <a:r>
              <a:rPr lang="en-US" dirty="0"/>
              <a:t>values for the xylose-lactulose test in patients with NASH correlated with higher serum levels of tumor necrosis factor-a (TNF-a</a:t>
            </a:r>
            <a:r>
              <a:rPr lang="en-US" dirty="0" smtClean="0"/>
              <a:t>).</a:t>
            </a:r>
            <a:endParaRPr lang="en-US" dirty="0"/>
          </a:p>
          <a:p>
            <a:r>
              <a:rPr lang="en-US" dirty="0"/>
              <a:t>Pimentel et al[14] found that </a:t>
            </a:r>
            <a:r>
              <a:rPr lang="en-US" b="1" dirty="0"/>
              <a:t>42/42 (100%) patients with fibromyalgia had an abnormal lactulose hydrogen breath test. </a:t>
            </a:r>
            <a:r>
              <a:rPr lang="en-US" dirty="0"/>
              <a:t>This was a significantly higher </a:t>
            </a:r>
            <a:r>
              <a:rPr lang="en-US" dirty="0" smtClean="0"/>
              <a:t>rate compared </a:t>
            </a:r>
            <a:r>
              <a:rPr lang="en-US" dirty="0"/>
              <a:t>to patients with irritable bowel syndrome (93/111, 84%) and clinically healthy persons used as a control (3/15, 20%). Patients with fibromyalgia </a:t>
            </a:r>
            <a:r>
              <a:rPr lang="en-US" dirty="0" smtClean="0"/>
              <a:t> also </a:t>
            </a:r>
            <a:r>
              <a:rPr lang="en-US" dirty="0"/>
              <a:t>had a higher </a:t>
            </a:r>
            <a:r>
              <a:rPr lang="en-US" dirty="0" err="1"/>
              <a:t>hydrogenic</a:t>
            </a:r>
            <a:r>
              <a:rPr lang="en-US" dirty="0"/>
              <a:t> profile that correlated with somatic pain[14</a:t>
            </a:r>
            <a:r>
              <a:rPr lang="en-US" dirty="0" smtClean="0"/>
              <a:t>].</a:t>
            </a:r>
            <a:endParaRPr lang="en-US" dirty="0"/>
          </a:p>
          <a:p>
            <a:r>
              <a:rPr lang="en-US" dirty="0"/>
              <a:t>The hydrogen breath test is considered to be more accurate for the diagnosis of SIBO compared to the methane breath test according to most authors[111-114]. </a:t>
            </a:r>
          </a:p>
          <a:p>
            <a:r>
              <a:rPr lang="en-US" dirty="0"/>
              <a:t>There is a sensitivity of 62.5% and specificity of 82% (diagnostic accuracy of 72%) after glucose and 52% and 86% (diagnostic accuracy of 55%) </a:t>
            </a:r>
            <a:r>
              <a:rPr lang="en-US" dirty="0" smtClean="0"/>
              <a:t>after lactulose </a:t>
            </a:r>
            <a:r>
              <a:rPr lang="en-US" dirty="0"/>
              <a:t>administration[109].</a:t>
            </a:r>
          </a:p>
        </p:txBody>
      </p:sp>
    </p:spTree>
    <p:extLst>
      <p:ext uri="{BB962C8B-B14F-4D97-AF65-F5344CB8AC3E}">
        <p14:creationId xmlns:p14="http://schemas.microsoft.com/office/powerpoint/2010/main" val="266772332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4 R Approach</a:t>
            </a:r>
            <a:endParaRPr lang="en-US" dirty="0"/>
          </a:p>
        </p:txBody>
      </p:sp>
      <p:sp>
        <p:nvSpPr>
          <p:cNvPr id="3" name="Content Placeholder 2"/>
          <p:cNvSpPr>
            <a:spLocks noGrp="1"/>
          </p:cNvSpPr>
          <p:nvPr>
            <p:ph idx="1"/>
          </p:nvPr>
        </p:nvSpPr>
        <p:spPr/>
        <p:txBody>
          <a:bodyPr>
            <a:normAutofit lnSpcReduction="10000"/>
          </a:bodyPr>
          <a:lstStyle/>
          <a:p>
            <a:r>
              <a:rPr lang="en-US" dirty="0" smtClean="0"/>
              <a:t>Remove</a:t>
            </a:r>
          </a:p>
          <a:p>
            <a:pPr lvl="1"/>
            <a:r>
              <a:rPr lang="en-US" dirty="0" smtClean="0"/>
              <a:t>Diet, </a:t>
            </a:r>
            <a:r>
              <a:rPr lang="en-US" dirty="0" err="1" smtClean="0"/>
              <a:t>Nystatin</a:t>
            </a:r>
            <a:r>
              <a:rPr lang="en-US" dirty="0" smtClean="0"/>
              <a:t>, </a:t>
            </a:r>
            <a:r>
              <a:rPr lang="en-US" dirty="0" err="1" smtClean="0"/>
              <a:t>Rifaximin</a:t>
            </a:r>
            <a:endParaRPr lang="en-US" dirty="0" smtClean="0"/>
          </a:p>
          <a:p>
            <a:r>
              <a:rPr lang="en-US" dirty="0" smtClean="0"/>
              <a:t>Replace</a:t>
            </a:r>
          </a:p>
          <a:p>
            <a:pPr lvl="1"/>
            <a:r>
              <a:rPr lang="en-US" dirty="0" smtClean="0"/>
              <a:t>Digestive Enzymes</a:t>
            </a:r>
          </a:p>
          <a:p>
            <a:r>
              <a:rPr lang="en-US" dirty="0" err="1" smtClean="0"/>
              <a:t>Reinoculate</a:t>
            </a:r>
            <a:endParaRPr lang="en-US" dirty="0" smtClean="0"/>
          </a:p>
          <a:p>
            <a:pPr lvl="1"/>
            <a:r>
              <a:rPr lang="en-US" dirty="0" smtClean="0"/>
              <a:t>Probiotics </a:t>
            </a:r>
            <a:r>
              <a:rPr lang="en-US" dirty="0" smtClean="0"/>
              <a:t>VSL#3, </a:t>
            </a:r>
            <a:r>
              <a:rPr lang="en-US" dirty="0" err="1" smtClean="0"/>
              <a:t>Florastor</a:t>
            </a:r>
            <a:endParaRPr lang="en-US" dirty="0" smtClean="0"/>
          </a:p>
          <a:p>
            <a:r>
              <a:rPr lang="en-US" dirty="0" smtClean="0"/>
              <a:t>Repair</a:t>
            </a:r>
          </a:p>
          <a:p>
            <a:pPr lvl="1"/>
            <a:r>
              <a:rPr lang="en-US" dirty="0" smtClean="0"/>
              <a:t>Glutamine, Aloe Vera, DGL</a:t>
            </a:r>
            <a:endParaRPr lang="en-US" dirty="0"/>
          </a:p>
        </p:txBody>
      </p:sp>
    </p:spTree>
    <p:extLst>
      <p:ext uri="{BB962C8B-B14F-4D97-AF65-F5344CB8AC3E}">
        <p14:creationId xmlns:p14="http://schemas.microsoft.com/office/powerpoint/2010/main" val="323462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smtClean="0"/>
              <a:t>Step 5: addressing pain</a:t>
            </a:r>
          </a:p>
        </p:txBody>
      </p:sp>
      <p:sp>
        <p:nvSpPr>
          <p:cNvPr id="41987" name="Text Placeholder 2"/>
          <p:cNvSpPr>
            <a:spLocks noGrp="1"/>
          </p:cNvSpPr>
          <p:nvPr>
            <p:ph type="body" idx="1"/>
          </p:nvPr>
        </p:nvSpPr>
        <p:spPr/>
        <p:txBody>
          <a:bodyPr/>
          <a:lstStyle/>
          <a:p>
            <a:pPr eaLnBrk="1" hangingPunct="1"/>
            <a:r>
              <a:rPr lang="en-US" smtClean="0"/>
              <a:t>Utilizing the SHINE Protocol</a:t>
            </a:r>
          </a:p>
        </p:txBody>
      </p:sp>
    </p:spTree>
    <p:extLst>
      <p:ext uri="{BB962C8B-B14F-4D97-AF65-F5344CB8AC3E}">
        <p14:creationId xmlns:p14="http://schemas.microsoft.com/office/powerpoint/2010/main" val="171036425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smtClean="0"/>
              <a:t>Treat Pain Naturally</a:t>
            </a:r>
          </a:p>
        </p:txBody>
      </p:sp>
      <p:sp>
        <p:nvSpPr>
          <p:cNvPr id="43011" name="Content Placeholder 2"/>
          <p:cNvSpPr>
            <a:spLocks noGrp="1"/>
          </p:cNvSpPr>
          <p:nvPr>
            <p:ph idx="1"/>
          </p:nvPr>
        </p:nvSpPr>
        <p:spPr/>
        <p:txBody>
          <a:bodyPr/>
          <a:lstStyle/>
          <a:p>
            <a:pPr eaLnBrk="1" hangingPunct="1"/>
            <a:r>
              <a:rPr lang="en-US" dirty="0" smtClean="0"/>
              <a:t>Treat underlying triggers of muscle shortening </a:t>
            </a:r>
          </a:p>
          <a:p>
            <a:pPr eaLnBrk="1" hangingPunct="1"/>
            <a:r>
              <a:rPr lang="en-US" dirty="0" smtClean="0"/>
              <a:t>Otherwise, benefits are short term</a:t>
            </a:r>
          </a:p>
          <a:p>
            <a:pPr eaLnBrk="1" hangingPunct="1"/>
            <a:r>
              <a:rPr lang="en-US" dirty="0" smtClean="0"/>
              <a:t>Natural treatments:</a:t>
            </a:r>
          </a:p>
          <a:p>
            <a:pPr lvl="1" eaLnBrk="1" hangingPunct="1"/>
            <a:r>
              <a:rPr lang="en-US" b="1" dirty="0" smtClean="0"/>
              <a:t>Willow Bark, </a:t>
            </a:r>
            <a:r>
              <a:rPr lang="en-US" b="1" dirty="0" err="1" smtClean="0"/>
              <a:t>Boswellia</a:t>
            </a:r>
            <a:r>
              <a:rPr lang="en-US" b="1" dirty="0" smtClean="0"/>
              <a:t>, </a:t>
            </a:r>
            <a:r>
              <a:rPr lang="en-US" dirty="0" smtClean="0"/>
              <a:t>and</a:t>
            </a:r>
            <a:r>
              <a:rPr lang="en-US" b="1" dirty="0" smtClean="0"/>
              <a:t> Cherry Fruit</a:t>
            </a:r>
          </a:p>
          <a:p>
            <a:pPr lvl="2" eaLnBrk="1" hangingPunct="1"/>
            <a:r>
              <a:rPr lang="en-US" dirty="0" smtClean="0"/>
              <a:t>As effective as </a:t>
            </a:r>
            <a:r>
              <a:rPr lang="en-US" dirty="0" err="1" smtClean="0"/>
              <a:t>Vioxx</a:t>
            </a:r>
            <a:r>
              <a:rPr lang="en-US" dirty="0" smtClean="0"/>
              <a:t>/NSAIDs</a:t>
            </a:r>
          </a:p>
          <a:p>
            <a:pPr lvl="1" eaLnBrk="1" hangingPunct="1"/>
            <a:r>
              <a:rPr lang="en-US" dirty="0" err="1" smtClean="0"/>
              <a:t>Tumeric</a:t>
            </a:r>
            <a:r>
              <a:rPr lang="en-US" dirty="0" smtClean="0"/>
              <a:t>, </a:t>
            </a:r>
            <a:r>
              <a:rPr lang="en-US" dirty="0" err="1" smtClean="0"/>
              <a:t>Bromelain</a:t>
            </a:r>
            <a:endParaRPr lang="en-US" i="1" dirty="0" smtClean="0"/>
          </a:p>
        </p:txBody>
      </p:sp>
    </p:spTree>
    <p:extLst>
      <p:ext uri="{BB962C8B-B14F-4D97-AF65-F5344CB8AC3E}">
        <p14:creationId xmlns:p14="http://schemas.microsoft.com/office/powerpoint/2010/main" val="289327486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Nutrients for </a:t>
            </a:r>
            <a:r>
              <a:rPr lang="en-US" dirty="0" smtClean="0"/>
              <a:t>Healing</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 </a:t>
            </a:r>
            <a:r>
              <a:rPr lang="en-US" dirty="0"/>
              <a:t>Assist healing of fascia and </a:t>
            </a:r>
            <a:r>
              <a:rPr lang="en-US" dirty="0" smtClean="0"/>
              <a:t>muscle</a:t>
            </a:r>
          </a:p>
          <a:p>
            <a:pPr marL="0" indent="0">
              <a:buNone/>
            </a:pPr>
            <a:r>
              <a:rPr lang="en-US" dirty="0"/>
              <a:t>	</a:t>
            </a:r>
            <a:r>
              <a:rPr lang="en-US" dirty="0" smtClean="0"/>
              <a:t>Vitamin </a:t>
            </a:r>
            <a:r>
              <a:rPr lang="en-US" dirty="0"/>
              <a:t>C and Zinc (protein </a:t>
            </a:r>
            <a:r>
              <a:rPr lang="en-US" dirty="0" smtClean="0"/>
              <a:t>synthesis)</a:t>
            </a:r>
          </a:p>
          <a:p>
            <a:pPr marL="0" indent="0">
              <a:buNone/>
            </a:pPr>
            <a:r>
              <a:rPr lang="en-US" dirty="0"/>
              <a:t>	</a:t>
            </a:r>
            <a:r>
              <a:rPr lang="en-US" dirty="0" smtClean="0"/>
              <a:t>Adequate </a:t>
            </a:r>
            <a:r>
              <a:rPr lang="en-US" dirty="0" err="1"/>
              <a:t>vit</a:t>
            </a:r>
            <a:r>
              <a:rPr lang="en-US" dirty="0"/>
              <a:t> C--&gt;less bruising after </a:t>
            </a:r>
            <a:r>
              <a:rPr lang="en-US" dirty="0" smtClean="0"/>
              <a:t>injections</a:t>
            </a:r>
          </a:p>
          <a:p>
            <a:pPr marL="0" indent="0">
              <a:buNone/>
            </a:pPr>
            <a:r>
              <a:rPr lang="en-US" dirty="0"/>
              <a:t>	</a:t>
            </a:r>
            <a:r>
              <a:rPr lang="en-US" dirty="0" smtClean="0"/>
              <a:t>Zinc </a:t>
            </a:r>
            <a:r>
              <a:rPr lang="en-US" dirty="0"/>
              <a:t>taste test</a:t>
            </a:r>
          </a:p>
          <a:p>
            <a:r>
              <a:rPr lang="en-US" dirty="0" smtClean="0"/>
              <a:t>Decrease </a:t>
            </a:r>
            <a:r>
              <a:rPr lang="en-US" dirty="0"/>
              <a:t>muscle </a:t>
            </a:r>
            <a:r>
              <a:rPr lang="en-US" dirty="0" smtClean="0"/>
              <a:t>spasm</a:t>
            </a:r>
          </a:p>
          <a:p>
            <a:pPr lvl="1"/>
            <a:r>
              <a:rPr lang="en-US" dirty="0" smtClean="0"/>
              <a:t>Calcium lactate</a:t>
            </a:r>
          </a:p>
          <a:p>
            <a:pPr lvl="1"/>
            <a:r>
              <a:rPr lang="en-US" dirty="0" smtClean="0"/>
              <a:t>Magnesium </a:t>
            </a:r>
            <a:r>
              <a:rPr lang="en-US" dirty="0"/>
              <a:t>(oxide, citrate, </a:t>
            </a:r>
            <a:r>
              <a:rPr lang="en-US" dirty="0" err="1"/>
              <a:t>glycinate</a:t>
            </a:r>
            <a:r>
              <a:rPr lang="en-US" dirty="0"/>
              <a:t>, </a:t>
            </a:r>
            <a:r>
              <a:rPr lang="en-US" dirty="0" err="1" smtClean="0"/>
              <a:t>taurate</a:t>
            </a:r>
            <a:r>
              <a:rPr lang="en-US" dirty="0" smtClean="0"/>
              <a:t>)</a:t>
            </a:r>
          </a:p>
          <a:p>
            <a:pPr lvl="1"/>
            <a:r>
              <a:rPr lang="en-US" dirty="0" smtClean="0"/>
              <a:t>Potassium </a:t>
            </a:r>
            <a:r>
              <a:rPr lang="en-US" dirty="0"/>
              <a:t>(also different salts)</a:t>
            </a:r>
          </a:p>
        </p:txBody>
      </p:sp>
    </p:spTree>
    <p:extLst>
      <p:ext uri="{BB962C8B-B14F-4D97-AF65-F5344CB8AC3E}">
        <p14:creationId xmlns:p14="http://schemas.microsoft.com/office/powerpoint/2010/main" val="86604473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lstStyle/>
          <a:p>
            <a:pPr>
              <a:defRPr/>
            </a:pPr>
            <a:r>
              <a:rPr lang="en-US" sz="3600" dirty="0" smtClean="0">
                <a:effectLst>
                  <a:outerShdw blurRad="38100" dist="38100" dir="2700000" algn="tl">
                    <a:srgbClr val="000000"/>
                  </a:outerShdw>
                </a:effectLst>
              </a:rPr>
              <a:t>More Natural Products Supported By At Least One Clinical Trial</a:t>
            </a:r>
          </a:p>
        </p:txBody>
      </p:sp>
      <p:sp>
        <p:nvSpPr>
          <p:cNvPr id="3" name="Content Placeholder 2"/>
          <p:cNvSpPr>
            <a:spLocks noGrp="1"/>
          </p:cNvSpPr>
          <p:nvPr>
            <p:ph sz="half" idx="1"/>
          </p:nvPr>
        </p:nvSpPr>
        <p:spPr>
          <a:xfrm>
            <a:off x="457200" y="1600200"/>
            <a:ext cx="4038600" cy="5257800"/>
          </a:xfrm>
        </p:spPr>
        <p:txBody>
          <a:bodyPr lIns="91440" tIns="45720" rIns="91440" bIns="45720">
            <a:normAutofit fontScale="92500"/>
          </a:bodyPr>
          <a:lstStyle/>
          <a:p>
            <a:pPr>
              <a:defRPr/>
            </a:pPr>
            <a:r>
              <a:rPr lang="en-US" sz="2400" dirty="0" err="1" smtClean="0">
                <a:effectLst>
                  <a:outerShdw blurRad="38100" dist="38100" dir="2700000" algn="tl">
                    <a:srgbClr val="FFFFFF"/>
                  </a:outerShdw>
                </a:effectLst>
              </a:rPr>
              <a:t>Pycnogenol</a:t>
            </a:r>
            <a:endParaRPr lang="en-US" sz="2400" dirty="0" smtClean="0">
              <a:effectLst>
                <a:outerShdw blurRad="38100" dist="38100" dir="2700000" algn="tl">
                  <a:srgbClr val="FFFFFF"/>
                </a:outerShdw>
              </a:effectLst>
            </a:endParaRPr>
          </a:p>
          <a:p>
            <a:pPr>
              <a:defRPr/>
            </a:pPr>
            <a:r>
              <a:rPr lang="en-US" sz="2400" dirty="0" smtClean="0">
                <a:effectLst>
                  <a:outerShdw blurRad="38100" dist="38100" dir="2700000" algn="tl">
                    <a:srgbClr val="FFFFFF"/>
                  </a:outerShdw>
                </a:effectLst>
              </a:rPr>
              <a:t>Avocado-Soybean </a:t>
            </a:r>
            <a:r>
              <a:rPr lang="en-US" sz="2400" dirty="0" err="1" smtClean="0">
                <a:effectLst>
                  <a:outerShdw blurRad="38100" dist="38100" dir="2700000" algn="tl">
                    <a:srgbClr val="FFFFFF"/>
                  </a:outerShdw>
                </a:effectLst>
              </a:rPr>
              <a:t>Unsaponifiables</a:t>
            </a:r>
            <a:endParaRPr lang="en-US" sz="2400" dirty="0" smtClean="0">
              <a:effectLst>
                <a:outerShdw blurRad="38100" dist="38100" dir="2700000" algn="tl">
                  <a:srgbClr val="FFFFFF"/>
                </a:outerShdw>
              </a:effectLst>
            </a:endParaRPr>
          </a:p>
          <a:p>
            <a:pPr>
              <a:defRPr/>
            </a:pPr>
            <a:r>
              <a:rPr lang="en-US" sz="2400" dirty="0" smtClean="0">
                <a:effectLst>
                  <a:outerShdw blurRad="38100" dist="38100" dir="2700000" algn="tl">
                    <a:srgbClr val="FFFFFF"/>
                  </a:outerShdw>
                </a:effectLst>
              </a:rPr>
              <a:t>Collagen</a:t>
            </a:r>
          </a:p>
          <a:p>
            <a:pPr>
              <a:defRPr/>
            </a:pPr>
            <a:r>
              <a:rPr lang="en-US" sz="2400" dirty="0" smtClean="0">
                <a:effectLst>
                  <a:outerShdw blurRad="38100" dist="38100" dir="2700000" algn="tl">
                    <a:srgbClr val="FFFFFF"/>
                  </a:outerShdw>
                </a:effectLst>
              </a:rPr>
              <a:t>MSM</a:t>
            </a:r>
          </a:p>
          <a:p>
            <a:pPr>
              <a:defRPr/>
            </a:pPr>
            <a:r>
              <a:rPr lang="en-US" sz="2400" dirty="0" smtClean="0">
                <a:effectLst>
                  <a:outerShdw blurRad="38100" dist="38100" dir="2700000" algn="tl">
                    <a:srgbClr val="FFFFFF"/>
                  </a:outerShdw>
                </a:effectLst>
              </a:rPr>
              <a:t>Capsaicin - topical</a:t>
            </a:r>
          </a:p>
          <a:p>
            <a:pPr>
              <a:defRPr/>
            </a:pPr>
            <a:r>
              <a:rPr lang="en-US" sz="2400" dirty="0" err="1" smtClean="0">
                <a:effectLst>
                  <a:outerShdw blurRad="38100" dist="38100" dir="2700000" algn="tl">
                    <a:srgbClr val="FFFFFF"/>
                  </a:outerShdw>
                </a:effectLst>
              </a:rPr>
              <a:t>Boswellia</a:t>
            </a:r>
            <a:endParaRPr lang="en-US" sz="2400" dirty="0" smtClean="0">
              <a:effectLst>
                <a:outerShdw blurRad="38100" dist="38100" dir="2700000" algn="tl">
                  <a:srgbClr val="FFFFFF"/>
                </a:outerShdw>
              </a:effectLst>
            </a:endParaRPr>
          </a:p>
          <a:p>
            <a:pPr>
              <a:defRPr/>
            </a:pPr>
            <a:r>
              <a:rPr lang="en-US" sz="2400" dirty="0" err="1" smtClean="0">
                <a:effectLst>
                  <a:outerShdw blurRad="38100" dist="38100" dir="2700000" algn="tl">
                    <a:srgbClr val="FFFFFF"/>
                  </a:outerShdw>
                </a:effectLst>
              </a:rPr>
              <a:t>SAMe</a:t>
            </a:r>
            <a:endParaRPr lang="en-US" sz="2400" dirty="0" smtClean="0">
              <a:effectLst>
                <a:outerShdw blurRad="38100" dist="38100" dir="2700000" algn="tl">
                  <a:srgbClr val="FFFFFF"/>
                </a:outerShdw>
              </a:effectLst>
            </a:endParaRPr>
          </a:p>
          <a:p>
            <a:pPr>
              <a:defRPr/>
            </a:pPr>
            <a:r>
              <a:rPr lang="en-US" sz="2400" dirty="0" err="1" smtClean="0">
                <a:effectLst>
                  <a:outerShdw blurRad="38100" dist="38100" dir="2700000" algn="tl">
                    <a:srgbClr val="FFFFFF"/>
                  </a:outerShdw>
                </a:effectLst>
              </a:rPr>
              <a:t>Niacinamide</a:t>
            </a:r>
            <a:endParaRPr lang="en-US" sz="2400" dirty="0" smtClean="0">
              <a:effectLst>
                <a:outerShdw blurRad="38100" dist="38100" dir="2700000" algn="tl">
                  <a:srgbClr val="FFFFFF"/>
                </a:outerShdw>
              </a:effectLst>
            </a:endParaRPr>
          </a:p>
          <a:p>
            <a:pPr>
              <a:defRPr/>
            </a:pPr>
            <a:r>
              <a:rPr lang="en-US" sz="2400" dirty="0" smtClean="0">
                <a:effectLst>
                  <a:outerShdw blurRad="38100" dist="38100" dir="2700000" algn="tl">
                    <a:srgbClr val="FFFFFF"/>
                  </a:outerShdw>
                </a:effectLst>
              </a:rPr>
              <a:t>Cat’s Claw (</a:t>
            </a:r>
            <a:r>
              <a:rPr lang="en-US" sz="2400" dirty="0" err="1" smtClean="0">
                <a:effectLst>
                  <a:outerShdw blurRad="38100" dist="38100" dir="2700000" algn="tl">
                    <a:srgbClr val="FFFFFF"/>
                  </a:outerShdw>
                </a:effectLst>
              </a:rPr>
              <a:t>uncaria</a:t>
            </a:r>
            <a:r>
              <a:rPr lang="en-US" sz="2400" dirty="0" smtClean="0">
                <a:effectLst>
                  <a:outerShdw blurRad="38100" dist="38100" dir="2700000" algn="tl">
                    <a:srgbClr val="FFFFFF"/>
                  </a:outerShdw>
                </a:effectLst>
              </a:rPr>
              <a:t> </a:t>
            </a:r>
            <a:r>
              <a:rPr lang="en-US" sz="2400" dirty="0" err="1" smtClean="0">
                <a:effectLst>
                  <a:outerShdw blurRad="38100" dist="38100" dir="2700000" algn="tl">
                    <a:srgbClr val="FFFFFF"/>
                  </a:outerShdw>
                </a:effectLst>
              </a:rPr>
              <a:t>tomentosa</a:t>
            </a:r>
            <a:r>
              <a:rPr lang="en-US" sz="2400" dirty="0" smtClean="0">
                <a:effectLst>
                  <a:outerShdw blurRad="38100" dist="38100" dir="2700000" algn="tl">
                    <a:srgbClr val="FFFFFF"/>
                  </a:outerShdw>
                </a:effectLst>
              </a:rPr>
              <a:t>)</a:t>
            </a:r>
          </a:p>
          <a:p>
            <a:pPr>
              <a:defRPr/>
            </a:pPr>
            <a:r>
              <a:rPr lang="en-US" sz="2400" dirty="0" smtClean="0">
                <a:effectLst>
                  <a:outerShdw blurRad="38100" dist="38100" dir="2700000" algn="tl">
                    <a:srgbClr val="FFFFFF"/>
                  </a:outerShdw>
                </a:effectLst>
              </a:rPr>
              <a:t>CMO</a:t>
            </a:r>
          </a:p>
          <a:p>
            <a:pPr>
              <a:buFontTx/>
              <a:buNone/>
              <a:defRPr/>
            </a:pPr>
            <a:endParaRPr lang="en-US" sz="2400" dirty="0" smtClean="0">
              <a:effectLst>
                <a:outerShdw blurRad="38100" dist="38100" dir="2700000" algn="tl">
                  <a:srgbClr val="FFFFFF"/>
                </a:outerShdw>
              </a:effectLst>
            </a:endParaRPr>
          </a:p>
        </p:txBody>
      </p:sp>
      <p:sp>
        <p:nvSpPr>
          <p:cNvPr id="4" name="Content Placeholder 3"/>
          <p:cNvSpPr>
            <a:spLocks noGrp="1"/>
          </p:cNvSpPr>
          <p:nvPr>
            <p:ph sz="half" idx="2"/>
          </p:nvPr>
        </p:nvSpPr>
        <p:spPr>
          <a:xfrm>
            <a:off x="4648200" y="1600200"/>
            <a:ext cx="4038600" cy="5105400"/>
          </a:xfrm>
        </p:spPr>
        <p:txBody>
          <a:bodyPr lIns="91440" tIns="45720" rIns="91440" bIns="45720">
            <a:normAutofit fontScale="85000" lnSpcReduction="10000"/>
          </a:bodyPr>
          <a:lstStyle/>
          <a:p>
            <a:pPr>
              <a:defRPr/>
            </a:pPr>
            <a:r>
              <a:rPr lang="en-US" sz="2400" dirty="0" smtClean="0">
                <a:effectLst>
                  <a:outerShdw blurRad="38100" dist="38100" dir="2700000" algn="tl">
                    <a:srgbClr val="FFFFFF"/>
                  </a:outerShdw>
                </a:effectLst>
              </a:rPr>
              <a:t>Rose Hips</a:t>
            </a:r>
          </a:p>
          <a:p>
            <a:pPr>
              <a:defRPr/>
            </a:pPr>
            <a:r>
              <a:rPr lang="en-US" sz="2400" dirty="0" smtClean="0">
                <a:effectLst>
                  <a:outerShdw blurRad="38100" dist="38100" dir="2700000" algn="tl">
                    <a:srgbClr val="FFFFFF"/>
                  </a:outerShdw>
                </a:effectLst>
              </a:rPr>
              <a:t>Ginger</a:t>
            </a:r>
          </a:p>
          <a:p>
            <a:pPr>
              <a:defRPr/>
            </a:pPr>
            <a:r>
              <a:rPr lang="en-US" sz="2400" dirty="0" err="1" smtClean="0">
                <a:effectLst>
                  <a:outerShdw blurRad="38100" dist="38100" dir="2700000" algn="tl">
                    <a:srgbClr val="FFFFFF"/>
                  </a:outerShdw>
                </a:effectLst>
              </a:rPr>
              <a:t>Tumeric</a:t>
            </a:r>
            <a:endParaRPr lang="en-US" sz="2400" dirty="0" smtClean="0">
              <a:effectLst>
                <a:outerShdw blurRad="38100" dist="38100" dir="2700000" algn="tl">
                  <a:srgbClr val="FFFFFF"/>
                </a:outerShdw>
              </a:effectLst>
            </a:endParaRPr>
          </a:p>
          <a:p>
            <a:pPr>
              <a:defRPr/>
            </a:pPr>
            <a:r>
              <a:rPr lang="en-US" sz="2400" dirty="0" err="1" smtClean="0">
                <a:effectLst>
                  <a:outerShdw blurRad="38100" dist="38100" dir="2700000" algn="tl">
                    <a:srgbClr val="FFFFFF"/>
                  </a:outerShdw>
                </a:effectLst>
              </a:rPr>
              <a:t>Phytodolor</a:t>
            </a:r>
            <a:r>
              <a:rPr lang="en-US" sz="2400"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Populus</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tremula</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Fraxinus</a:t>
            </a:r>
            <a:r>
              <a:rPr lang="en-US" sz="1800" i="1" dirty="0" smtClean="0">
                <a:effectLst>
                  <a:outerShdw blurRad="38100" dist="38100" dir="2700000" algn="tl">
                    <a:srgbClr val="FFFFFF"/>
                  </a:outerShdw>
                </a:effectLst>
              </a:rPr>
              <a:t> excelsior and </a:t>
            </a:r>
            <a:r>
              <a:rPr lang="en-US" sz="1800" i="1" dirty="0" err="1" smtClean="0">
                <a:effectLst>
                  <a:outerShdw blurRad="38100" dist="38100" dir="2700000" algn="tl">
                    <a:srgbClr val="FFFFFF"/>
                  </a:outerShdw>
                </a:effectLst>
              </a:rPr>
              <a:t>Solidago</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virgaurea</a:t>
            </a:r>
            <a:endParaRPr lang="en-US" sz="1800" i="1" dirty="0" smtClean="0">
              <a:effectLst>
                <a:outerShdw blurRad="38100" dist="38100" dir="2700000" algn="tl">
                  <a:srgbClr val="FFFFFF"/>
                </a:outerShdw>
              </a:effectLst>
            </a:endParaRPr>
          </a:p>
          <a:p>
            <a:pPr>
              <a:defRPr/>
            </a:pPr>
            <a:r>
              <a:rPr lang="en-US" sz="2400" dirty="0" smtClean="0">
                <a:effectLst>
                  <a:outerShdw blurRad="38100" dist="38100" dir="2700000" algn="tl">
                    <a:srgbClr val="FFFFFF"/>
                  </a:outerShdw>
                </a:effectLst>
              </a:rPr>
              <a:t>SKI306X</a:t>
            </a:r>
            <a:r>
              <a:rPr lang="en-US" sz="2400" i="1" dirty="0" smtClean="0">
                <a:effectLst>
                  <a:outerShdw blurRad="38100" dist="38100" dir="2700000" algn="tl">
                    <a:srgbClr val="FFFFFF"/>
                  </a:outerShdw>
                </a:effectLst>
              </a:rPr>
              <a:t> </a:t>
            </a:r>
            <a:r>
              <a:rPr lang="en-US" sz="1800" i="1" dirty="0" smtClean="0">
                <a:effectLst>
                  <a:outerShdw blurRad="38100" dist="38100" dir="2700000" algn="tl">
                    <a:srgbClr val="FFFFFF"/>
                  </a:outerShdw>
                </a:effectLst>
              </a:rPr>
              <a:t>Clematis </a:t>
            </a:r>
            <a:r>
              <a:rPr lang="en-US" sz="1800" i="1" dirty="0" err="1" smtClean="0">
                <a:effectLst>
                  <a:outerShdw blurRad="38100" dist="38100" dir="2700000" algn="tl">
                    <a:srgbClr val="FFFFFF"/>
                  </a:outerShdw>
                </a:effectLst>
              </a:rPr>
              <a:t>mandshurica</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Trichosanthes</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kirilowii</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Prunella</a:t>
            </a:r>
            <a:r>
              <a:rPr lang="en-US" sz="1800" i="1" dirty="0" smtClean="0">
                <a:effectLst>
                  <a:outerShdw blurRad="38100" dist="38100" dir="2700000" algn="tl">
                    <a:srgbClr val="FFFFFF"/>
                  </a:outerShdw>
                </a:effectLst>
              </a:rPr>
              <a:t> </a:t>
            </a:r>
            <a:r>
              <a:rPr lang="en-US" sz="1800" i="1" dirty="0" err="1" smtClean="0">
                <a:effectLst>
                  <a:outerShdw blurRad="38100" dist="38100" dir="2700000" algn="tl">
                    <a:srgbClr val="FFFFFF"/>
                  </a:outerShdw>
                </a:effectLst>
              </a:rPr>
              <a:t>vulgaris</a:t>
            </a:r>
            <a:r>
              <a:rPr lang="en-US" sz="1800" i="1" dirty="0" smtClean="0">
                <a:effectLst>
                  <a:outerShdw blurRad="38100" dist="38100" dir="2700000" algn="tl">
                    <a:srgbClr val="FFFFFF"/>
                  </a:outerShdw>
                </a:effectLst>
              </a:rPr>
              <a:t>)</a:t>
            </a:r>
          </a:p>
          <a:p>
            <a:pPr>
              <a:defRPr/>
            </a:pPr>
            <a:r>
              <a:rPr lang="en-US" sz="2400" dirty="0" smtClean="0">
                <a:effectLst>
                  <a:outerShdw blurRad="38100" dist="38100" dir="2700000" algn="tl">
                    <a:srgbClr val="FFFFFF"/>
                  </a:outerShdw>
                </a:effectLst>
              </a:rPr>
              <a:t>Willow Bark</a:t>
            </a:r>
          </a:p>
          <a:p>
            <a:pPr>
              <a:defRPr/>
            </a:pPr>
            <a:r>
              <a:rPr lang="en-US" sz="2400" dirty="0" err="1" smtClean="0">
                <a:effectLst>
                  <a:outerShdw blurRad="38100" dist="38100" dir="2700000" algn="tl">
                    <a:srgbClr val="FFFFFF"/>
                  </a:outerShdw>
                </a:effectLst>
              </a:rPr>
              <a:t>Duhuo</a:t>
            </a:r>
            <a:r>
              <a:rPr lang="en-US" sz="2400" dirty="0" smtClean="0">
                <a:effectLst>
                  <a:outerShdw blurRad="38100" dist="38100" dir="2700000" algn="tl">
                    <a:srgbClr val="FFFFFF"/>
                  </a:outerShdw>
                </a:effectLst>
              </a:rPr>
              <a:t> </a:t>
            </a:r>
            <a:r>
              <a:rPr lang="en-US" sz="2400" dirty="0" err="1" smtClean="0">
                <a:effectLst>
                  <a:outerShdw blurRad="38100" dist="38100" dir="2700000" algn="tl">
                    <a:srgbClr val="FFFFFF"/>
                  </a:outerShdw>
                </a:effectLst>
              </a:rPr>
              <a:t>Jisheng</a:t>
            </a:r>
            <a:r>
              <a:rPr lang="en-US" sz="2400" dirty="0" smtClean="0">
                <a:effectLst>
                  <a:outerShdw blurRad="38100" dist="38100" dir="2700000" algn="tl">
                    <a:srgbClr val="FFFFFF"/>
                  </a:outerShdw>
                </a:effectLst>
              </a:rPr>
              <a:t> Wan</a:t>
            </a:r>
          </a:p>
          <a:p>
            <a:pPr>
              <a:defRPr/>
            </a:pPr>
            <a:r>
              <a:rPr lang="en-US" sz="2400" dirty="0" smtClean="0">
                <a:effectLst>
                  <a:outerShdw blurRad="38100" dist="38100" dir="2700000" algn="tl">
                    <a:srgbClr val="FFFFFF"/>
                  </a:outerShdw>
                </a:effectLst>
              </a:rPr>
              <a:t>Stinging Nettle</a:t>
            </a:r>
          </a:p>
          <a:p>
            <a:pPr>
              <a:defRPr/>
            </a:pPr>
            <a:r>
              <a:rPr lang="en-US" sz="2400" dirty="0" err="1" smtClean="0">
                <a:effectLst>
                  <a:outerShdw blurRad="38100" dist="38100" dir="2700000" algn="tl">
                    <a:srgbClr val="FFFFFF"/>
                  </a:outerShdw>
                </a:effectLst>
              </a:rPr>
              <a:t>Gitadyl</a:t>
            </a:r>
            <a:r>
              <a:rPr lang="en-US" sz="2400" dirty="0" smtClean="0">
                <a:effectLst>
                  <a:outerShdw blurRad="38100" dist="38100" dir="2700000" algn="tl">
                    <a:srgbClr val="FFFFFF"/>
                  </a:outerShdw>
                </a:effectLst>
              </a:rPr>
              <a:t> (</a:t>
            </a:r>
            <a:r>
              <a:rPr lang="en-US" sz="1800" i="1" dirty="0" smtClean="0">
                <a:effectLst>
                  <a:outerShdw blurRad="38100" dist="38100" dir="2700000" algn="tl">
                    <a:srgbClr val="FFFFFF"/>
                  </a:outerShdw>
                </a:effectLst>
              </a:rPr>
              <a:t>feverfew, American aspen and milfoil)</a:t>
            </a:r>
          </a:p>
          <a:p>
            <a:pPr>
              <a:defRPr/>
            </a:pPr>
            <a:r>
              <a:rPr lang="en-US" sz="1800" i="1" dirty="0" smtClean="0">
                <a:effectLst>
                  <a:outerShdw blurRad="38100" dist="38100" dir="2700000" algn="tl">
                    <a:srgbClr val="FFFFFF"/>
                  </a:outerShdw>
                </a:effectLst>
              </a:rPr>
              <a:t>Etc.</a:t>
            </a:r>
          </a:p>
        </p:txBody>
      </p:sp>
    </p:spTree>
    <p:extLst>
      <p:ext uri="{BB962C8B-B14F-4D97-AF65-F5344CB8AC3E}">
        <p14:creationId xmlns:p14="http://schemas.microsoft.com/office/powerpoint/2010/main" val="349067895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dirty="0"/>
              <a:t>With so many possibilities, how do you choose?  Consider other conditions you may have:  </a:t>
            </a:r>
          </a:p>
          <a:p>
            <a:pPr lvl="1"/>
            <a:r>
              <a:rPr lang="en-US" i="1" dirty="0" err="1"/>
              <a:t>Pycnogenol</a:t>
            </a:r>
            <a:r>
              <a:rPr lang="en-US" i="1" dirty="0"/>
              <a:t> with cardiovascular disease</a:t>
            </a:r>
            <a:endParaRPr lang="en-US" dirty="0"/>
          </a:p>
          <a:p>
            <a:pPr lvl="1"/>
            <a:r>
              <a:rPr lang="en-US" i="1" dirty="0" err="1"/>
              <a:t>Boswellia</a:t>
            </a:r>
            <a:r>
              <a:rPr lang="en-US" i="1" dirty="0"/>
              <a:t> if there is inflammatory bowel disease</a:t>
            </a:r>
            <a:endParaRPr lang="en-US" dirty="0"/>
          </a:p>
          <a:p>
            <a:pPr lvl="1"/>
            <a:r>
              <a:rPr lang="en-US" i="1" dirty="0" err="1" smtClean="0"/>
              <a:t>SAMe</a:t>
            </a:r>
            <a:r>
              <a:rPr lang="en-US" i="1" dirty="0" smtClean="0"/>
              <a:t> </a:t>
            </a:r>
            <a:r>
              <a:rPr lang="en-US" i="1" dirty="0"/>
              <a:t>if there is depression (or B6, B12, folate)</a:t>
            </a:r>
            <a:endParaRPr lang="en-US" dirty="0"/>
          </a:p>
          <a:p>
            <a:pPr lvl="1"/>
            <a:r>
              <a:rPr lang="en-US" i="1" dirty="0"/>
              <a:t>Nettles for allergies, prostate trouble </a:t>
            </a:r>
            <a:endParaRPr lang="en-US" dirty="0"/>
          </a:p>
          <a:p>
            <a:endParaRPr lang="en-US" dirty="0"/>
          </a:p>
        </p:txBody>
      </p:sp>
    </p:spTree>
    <p:extLst>
      <p:ext uri="{BB962C8B-B14F-4D97-AF65-F5344CB8AC3E}">
        <p14:creationId xmlns:p14="http://schemas.microsoft.com/office/powerpoint/2010/main" val="295584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NSAIDS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moderate </a:t>
            </a:r>
            <a:r>
              <a:rPr lang="en-US" dirty="0"/>
              <a:t>evidence that NSAIDs were not significantly more effective than acetaminophen for symptom relief of acute low back pain (RR 1.23, 088-1.73), but NSAIDs were associated with more side effects</a:t>
            </a:r>
            <a:r>
              <a:rPr lang="en-US" dirty="0" smtClean="0"/>
              <a:t>.</a:t>
            </a:r>
          </a:p>
          <a:p>
            <a:r>
              <a:rPr lang="en-US" dirty="0"/>
              <a:t>little, if any, benefit of adding NSAID therapy to high-dose acetaminophen</a:t>
            </a:r>
            <a:r>
              <a:rPr lang="en-US" dirty="0" smtClean="0"/>
              <a:t>.</a:t>
            </a:r>
          </a:p>
          <a:p>
            <a:r>
              <a:rPr lang="en-US" dirty="0" smtClean="0"/>
              <a:t>IM ketorolac</a:t>
            </a:r>
            <a:r>
              <a:rPr lang="en-US" dirty="0"/>
              <a:t> (60 mg) was comparable to intramuscular </a:t>
            </a:r>
            <a:r>
              <a:rPr lang="en-US" dirty="0" err="1"/>
              <a:t>meperidine</a:t>
            </a:r>
            <a:r>
              <a:rPr lang="en-US" dirty="0"/>
              <a:t> (1 mg/kg) for acute pain relief in the emergency department setting in one study </a:t>
            </a:r>
          </a:p>
          <a:p>
            <a:endParaRPr lang="en-US" dirty="0"/>
          </a:p>
        </p:txBody>
      </p:sp>
    </p:spTree>
    <p:extLst>
      <p:ext uri="{BB962C8B-B14F-4D97-AF65-F5344CB8AC3E}">
        <p14:creationId xmlns:p14="http://schemas.microsoft.com/office/powerpoint/2010/main" val="37358563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71429</TotalTime>
  <Words>10907</Words>
  <Application>Microsoft Office PowerPoint</Application>
  <PresentationFormat>On-screen Show (4:3)</PresentationFormat>
  <Paragraphs>1022</Paragraphs>
  <Slides>148</Slides>
  <Notes>30</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148</vt:i4>
      </vt:variant>
    </vt:vector>
  </HeadingPairs>
  <TitlesOfParts>
    <vt:vector size="152" baseType="lpstr">
      <vt:lpstr>Office Theme</vt:lpstr>
      <vt:lpstr>1_Office Theme</vt:lpstr>
      <vt:lpstr>2_Office Theme</vt:lpstr>
      <vt:lpstr>Worksheet</vt:lpstr>
      <vt:lpstr>Taking the pain meds out of pain management: Evaluating the evidence and a look into an integrative approach to non-opiate pain management in family medicine</vt:lpstr>
      <vt:lpstr>Disclosure</vt:lpstr>
      <vt:lpstr>Objectives</vt:lpstr>
      <vt:lpstr>A few things to keep in mind…</vt:lpstr>
      <vt:lpstr>What is Chronic Pain?</vt:lpstr>
      <vt:lpstr>Facts</vt:lpstr>
      <vt:lpstr>Facts</vt:lpstr>
      <vt:lpstr>Let the Patient Tell their story</vt:lpstr>
      <vt:lpstr>Its all in the History</vt:lpstr>
      <vt:lpstr>What is the underlying pain cause?</vt:lpstr>
      <vt:lpstr>Evaluating Pain</vt:lpstr>
      <vt:lpstr>SI Tests</vt:lpstr>
      <vt:lpstr>PowerPoint Presentation</vt:lpstr>
      <vt:lpstr>Sacral Thrust</vt:lpstr>
      <vt:lpstr>Neuro Exam</vt:lpstr>
      <vt:lpstr>Dermatomes</vt:lpstr>
      <vt:lpstr>PowerPoint Presentation</vt:lpstr>
      <vt:lpstr>Ligament Referred Pain</vt:lpstr>
      <vt:lpstr>Ligament Referred Pain</vt:lpstr>
      <vt:lpstr>Travell Trigger Points</vt:lpstr>
      <vt:lpstr>Sensation</vt:lpstr>
      <vt:lpstr>Muscle Testing</vt:lpstr>
      <vt:lpstr>Jandas Classification of Muscles</vt:lpstr>
      <vt:lpstr>PowerPoint Presentation</vt:lpstr>
      <vt:lpstr>Low Back Stability</vt:lpstr>
      <vt:lpstr>Single-leg balance</vt:lpstr>
      <vt:lpstr>Single Leg Test</vt:lpstr>
      <vt:lpstr>Hip Knee Stability</vt:lpstr>
      <vt:lpstr>Labs</vt:lpstr>
      <vt:lpstr>Labs</vt:lpstr>
      <vt:lpstr>PowerPoint Presentation</vt:lpstr>
      <vt:lpstr>Vitamin D deficiency</vt:lpstr>
      <vt:lpstr>Opioid-Induced Hypogonadism</vt:lpstr>
      <vt:lpstr>Imaging</vt:lpstr>
      <vt:lpstr>A Picture is worth a 1000 Words</vt:lpstr>
      <vt:lpstr>Imaging</vt:lpstr>
      <vt:lpstr>Multifidus Atrophy</vt:lpstr>
      <vt:lpstr>Differential Diagnosis</vt:lpstr>
      <vt:lpstr>PowerPoint Presentation</vt:lpstr>
      <vt:lpstr>PowerPoint Presentation</vt:lpstr>
      <vt:lpstr>Spondyloarthritis</vt:lpstr>
      <vt:lpstr>Fibromyalgia: 1990 criteria</vt:lpstr>
      <vt:lpstr>Fibromyalgia: 2010 criteria controversy</vt:lpstr>
      <vt:lpstr>Fibromyalgia: 2010 criteria</vt:lpstr>
      <vt:lpstr>Myofascial Pain Syndrome vs Fibromyalgia</vt:lpstr>
      <vt:lpstr>Diagnostic algorithm of low back pain</vt:lpstr>
      <vt:lpstr>INDICATIONS FOR REFERRAL</vt:lpstr>
      <vt:lpstr>Treatment options</vt:lpstr>
      <vt:lpstr>Manipulation</vt:lpstr>
      <vt:lpstr>Ideal OMT Canidate</vt:lpstr>
      <vt:lpstr>What does the Research Show</vt:lpstr>
      <vt:lpstr>Cochrane Review 2007</vt:lpstr>
      <vt:lpstr>Where is the evidence</vt:lpstr>
      <vt:lpstr>OMT Effect</vt:lpstr>
      <vt:lpstr>OMT Cost Effectiveness for Patients with LBP</vt:lpstr>
      <vt:lpstr>Improve Patient Well-Being</vt:lpstr>
      <vt:lpstr>Step 1: nutritional support</vt:lpstr>
      <vt:lpstr>Proven Benefits</vt:lpstr>
      <vt:lpstr>Study Results</vt:lpstr>
      <vt:lpstr>Well Being (Analog) Index Score Average By Group – Per Visit</vt:lpstr>
      <vt:lpstr>FIQ (Disability Index) Averages  By Group – Per Visit</vt:lpstr>
      <vt:lpstr>Nutritional Deficiencies</vt:lpstr>
      <vt:lpstr>Diet and Nutrition Add some spice to your life</vt:lpstr>
      <vt:lpstr>Elimination diet</vt:lpstr>
      <vt:lpstr>Magnesium for Chronic Low Back Pain</vt:lpstr>
      <vt:lpstr>Step 2: Improving sleep</vt:lpstr>
      <vt:lpstr>I won’t rest until I find a cure for insomnia.</vt:lpstr>
      <vt:lpstr>Poor Quality Sleep</vt:lpstr>
      <vt:lpstr>Resolve Sleep, Restore Vitality</vt:lpstr>
      <vt:lpstr>Causes of Poor Quality Sleep</vt:lpstr>
      <vt:lpstr>Common Drugs that cause Insomnia</vt:lpstr>
      <vt:lpstr>Sleeping pills DON'T WORK! </vt:lpstr>
      <vt:lpstr>Medications</vt:lpstr>
      <vt:lpstr>SSRIs and Sleep</vt:lpstr>
      <vt:lpstr>SSRIs and Sleep</vt:lpstr>
      <vt:lpstr>Periodic Limb Movements, “Restless Legs”</vt:lpstr>
      <vt:lpstr>Safe, Natural Sleep Support</vt:lpstr>
      <vt:lpstr>Passionflower</vt:lpstr>
      <vt:lpstr>Valerian</vt:lpstr>
      <vt:lpstr>Valerian</vt:lpstr>
      <vt:lpstr>5HTP</vt:lpstr>
      <vt:lpstr>Other Herbs Used Traditionally </vt:lpstr>
      <vt:lpstr>Step 3: hormonal support</vt:lpstr>
      <vt:lpstr>Hormones</vt:lpstr>
      <vt:lpstr>Sympathetic compensation</vt:lpstr>
      <vt:lpstr>Why Are Females Most Affected?</vt:lpstr>
      <vt:lpstr>Progesterone &amp; HVS</vt:lpstr>
      <vt:lpstr>FMS, the Menstrual Cycle, &amp; Breathing Patterns</vt:lpstr>
      <vt:lpstr>Step 4: Combating infections</vt:lpstr>
      <vt:lpstr>Pathogens associated with chronic inflammatory diseases</vt:lpstr>
      <vt:lpstr>How does small intestinal bacterial/microbial overgrowth (SIBO) cause fibromyalgia?</vt:lpstr>
      <vt:lpstr>SIBO</vt:lpstr>
      <vt:lpstr>The 4 R Approach</vt:lpstr>
      <vt:lpstr>Step 5: addressing pain</vt:lpstr>
      <vt:lpstr>Treat Pain Naturally</vt:lpstr>
      <vt:lpstr>Nutrients for Healing</vt:lpstr>
      <vt:lpstr>More Natural Products Supported By At Least One Clinical Trial</vt:lpstr>
      <vt:lpstr>PowerPoint Presentation</vt:lpstr>
      <vt:lpstr>NSAIDS</vt:lpstr>
      <vt:lpstr>Adverse Effects</vt:lpstr>
      <vt:lpstr>NSAIDs Impair Joint Repair</vt:lpstr>
      <vt:lpstr>NSAIDs</vt:lpstr>
      <vt:lpstr>Vicious Cycle of NSAID Use: Chondrolysis and Intestinal Injury</vt:lpstr>
      <vt:lpstr>NSAIDs</vt:lpstr>
      <vt:lpstr>Muscle Relaxers</vt:lpstr>
      <vt:lpstr>Muscle Relaxers</vt:lpstr>
      <vt:lpstr>Opiates</vt:lpstr>
      <vt:lpstr>Opiates</vt:lpstr>
      <vt:lpstr>PAIN AND FUNCTION</vt:lpstr>
      <vt:lpstr>Tramadol</vt:lpstr>
      <vt:lpstr>PowerPoint Presentation</vt:lpstr>
      <vt:lpstr>Treatment-Compounding Pharmacy</vt:lpstr>
      <vt:lpstr>Burning Pain</vt:lpstr>
      <vt:lpstr>PowerPoint Presentation</vt:lpstr>
      <vt:lpstr>Quirks</vt:lpstr>
      <vt:lpstr>Arthritic Pain</vt:lpstr>
      <vt:lpstr>Sciatica</vt:lpstr>
      <vt:lpstr>Shingles</vt:lpstr>
      <vt:lpstr>Sensory Neuropathy “Tingling” Sensation</vt:lpstr>
      <vt:lpstr>Topical Magnesium</vt:lpstr>
      <vt:lpstr>Diabetic Neuropathy</vt:lpstr>
      <vt:lpstr>Fibromyalgia</vt:lpstr>
      <vt:lpstr>Topical vs Oral</vt:lpstr>
      <vt:lpstr>Topical Nitric Oxide Studies</vt:lpstr>
      <vt:lpstr>Abuse</vt:lpstr>
      <vt:lpstr>Step 6: Exercise</vt:lpstr>
      <vt:lpstr>Exercise</vt:lpstr>
      <vt:lpstr>Work Restrictions</vt:lpstr>
      <vt:lpstr>Bed Rest</vt:lpstr>
      <vt:lpstr>Core Strengthening Exercises</vt:lpstr>
      <vt:lpstr>Breathing Pattern Disorders (BPD)</vt:lpstr>
      <vt:lpstr>Back Pain &amp; Failed Core Stability</vt:lpstr>
      <vt:lpstr>Breathing Rehabilitation &amp; Back Pain</vt:lpstr>
      <vt:lpstr>Breathing Rehabilitation &amp; Back Pain (continued)</vt:lpstr>
      <vt:lpstr>Painful Gut Symptoms: IBS &amp; BPD/Alkalosis</vt:lpstr>
      <vt:lpstr>Identifying BPD: The Nijmegen Questionnaire</vt:lpstr>
      <vt:lpstr>Breath-Holding Tests</vt:lpstr>
      <vt:lpstr>Battlefield Acupuncture</vt:lpstr>
      <vt:lpstr>PowerPoint Presentation</vt:lpstr>
      <vt:lpstr>PowerPoint Presentation</vt:lpstr>
      <vt:lpstr>Lumbar Skin Markings</vt:lpstr>
      <vt:lpstr>SI Skin Markings</vt:lpstr>
      <vt:lpstr>SI Prolo</vt:lpstr>
      <vt:lpstr>Osteofibrous Tunnels Cluneal Plexus  &amp; T10 </vt:lpstr>
      <vt:lpstr>PowerPoint Presentation</vt:lpstr>
      <vt:lpstr>INF CLUNEAL &amp; POSTERIOR FEMORAL CUTANEOUS NERVES</vt:lpstr>
      <vt:lpstr>Basic Chronic Pain Protocol So simple a caveman could do it...</vt:lpstr>
      <vt:lpstr>Questions?</vt:lpstr>
    </vt:vector>
  </TitlesOfParts>
  <Company>MaineGeneral Medical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Chronic Pain</dc:title>
  <dc:creator>Ehle, Eric</dc:creator>
  <cp:lastModifiedBy>PC</cp:lastModifiedBy>
  <cp:revision>201</cp:revision>
  <dcterms:created xsi:type="dcterms:W3CDTF">2012-02-04T08:06:20Z</dcterms:created>
  <dcterms:modified xsi:type="dcterms:W3CDTF">2014-04-26T13:53:14Z</dcterms:modified>
</cp:coreProperties>
</file>