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8" d="100"/>
          <a:sy n="98" d="100"/>
        </p:scale>
        <p:origin x="84"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1D072-6F08-49C7-A690-09E79C1256D6}" type="datetimeFigureOut">
              <a:rPr lang="en-US" smtClean="0"/>
              <a:t>1/11/2017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3EBB03-686E-4521-B027-7E7AC557E6A5}" type="slidenum">
              <a:rPr lang="en-US" smtClean="0"/>
              <a:t>‹#›</a:t>
            </a:fld>
            <a:endParaRPr lang="en-US"/>
          </a:p>
        </p:txBody>
      </p:sp>
    </p:spTree>
    <p:extLst>
      <p:ext uri="{BB962C8B-B14F-4D97-AF65-F5344CB8AC3E}">
        <p14:creationId xmlns:p14="http://schemas.microsoft.com/office/powerpoint/2010/main" val="2022886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1C6E09-72B6-4255-81BC-6E89B2BE8CB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4103335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6E09-72B6-4255-81BC-6E89B2BE8CB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2079575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6E09-72B6-4255-81BC-6E89B2BE8CB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2307279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6E09-72B6-4255-81BC-6E89B2BE8CB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3278286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C6E09-72B6-4255-81BC-6E89B2BE8CB8}" type="datetimeFigureOut">
              <a:rPr lang="en-US" smtClean="0"/>
              <a:t>1/11/2017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109171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C6E09-72B6-4255-81BC-6E89B2BE8CB8}"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4219131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C6E09-72B6-4255-81BC-6E89B2BE8CB8}" type="datetimeFigureOut">
              <a:rPr lang="en-US" smtClean="0"/>
              <a:t>1/11/2017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3342740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C6E09-72B6-4255-81BC-6E89B2BE8CB8}" type="datetimeFigureOut">
              <a:rPr lang="en-US" smtClean="0"/>
              <a:t>1/11/2017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165630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C6E09-72B6-4255-81BC-6E89B2BE8CB8}" type="datetimeFigureOut">
              <a:rPr lang="en-US" smtClean="0"/>
              <a:t>1/11/2017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404412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C6E09-72B6-4255-81BC-6E89B2BE8CB8}"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331616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C6E09-72B6-4255-81BC-6E89B2BE8CB8}" type="datetimeFigureOut">
              <a:rPr lang="en-US" smtClean="0"/>
              <a:t>1/11/2017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037C7F-31E4-4B1D-B1CC-CDC33592BD78}" type="slidenum">
              <a:rPr lang="en-US" smtClean="0"/>
              <a:t>‹#›</a:t>
            </a:fld>
            <a:endParaRPr lang="en-US"/>
          </a:p>
        </p:txBody>
      </p:sp>
    </p:spTree>
    <p:extLst>
      <p:ext uri="{BB962C8B-B14F-4D97-AF65-F5344CB8AC3E}">
        <p14:creationId xmlns:p14="http://schemas.microsoft.com/office/powerpoint/2010/main" val="899771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C6E09-72B6-4255-81BC-6E89B2BE8CB8}" type="datetimeFigureOut">
              <a:rPr lang="en-US" smtClean="0"/>
              <a:t>1/11/2017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37C7F-31E4-4B1D-B1CC-CDC33592BD78}" type="slidenum">
              <a:rPr lang="en-US" smtClean="0"/>
              <a:t>‹#›</a:t>
            </a:fld>
            <a:endParaRPr lang="en-US"/>
          </a:p>
        </p:txBody>
      </p:sp>
    </p:spTree>
    <p:extLst>
      <p:ext uri="{BB962C8B-B14F-4D97-AF65-F5344CB8AC3E}">
        <p14:creationId xmlns:p14="http://schemas.microsoft.com/office/powerpoint/2010/main" val="12142330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40155" y="469783"/>
            <a:ext cx="4728647" cy="5967403"/>
          </a:xfrm>
          <a:prstGeom prst="rect">
            <a:avLst/>
          </a:prstGeom>
          <a:noFill/>
        </p:spPr>
        <p:txBody>
          <a:bodyPr wrap="square" rtlCol="0">
            <a:spAutoFit/>
          </a:bodyPr>
          <a:lstStyle/>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Chicken Breasts</a:t>
            </a: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Chicken Breast is derived from young broiler chickens and consists of the breast meat cut, sometimes with rib meat added.  It is offered primarily in fillet and butterfly cuts, and can be sold boneless and skinless, or with bone-in and skin-on.</a:t>
            </a:r>
          </a:p>
          <a:p>
            <a:pPr algn="ct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Presentation</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following packings are available in even net-weight cartons with a master polyliner:</a:t>
            </a: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Packed bulk in </a:t>
            </a:r>
            <a:r>
              <a:rPr lang="en-US" sz="1200" b="1" dirty="0">
                <a:latin typeface="Calibri" panose="020F0502020204030204" pitchFamily="34" charset="0"/>
                <a:ea typeface="Calibri" panose="020F0502020204030204" pitchFamily="34" charset="0"/>
                <a:cs typeface="Times New Roman" panose="02020603050405020304" pitchFamily="18" charset="0"/>
              </a:rPr>
              <a:t>40</a:t>
            </a:r>
            <a:r>
              <a:rPr lang="en-US" sz="1200" dirty="0">
                <a:latin typeface="Calibri" panose="020F0502020204030204" pitchFamily="34" charset="0"/>
                <a:ea typeface="Calibri" panose="020F0502020204030204" pitchFamily="34" charset="0"/>
                <a:cs typeface="Times New Roman" panose="02020603050405020304" pitchFamily="18" charset="0"/>
              </a:rPr>
              <a:t> lb (18.14 kg)</a:t>
            </a: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following packings are available inside even net-weight master cartons:</a:t>
            </a: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Packed in </a:t>
            </a:r>
            <a:r>
              <a:rPr lang="en-US" sz="1200" b="1" dirty="0">
                <a:latin typeface="Calibri" panose="020F0502020204030204" pitchFamily="34" charset="0"/>
                <a:ea typeface="Calibri" panose="020F0502020204030204" pitchFamily="34" charset="0"/>
                <a:cs typeface="Times New Roman" panose="02020603050405020304" pitchFamily="18" charset="0"/>
              </a:rPr>
              <a:t>4 x 10 lb</a:t>
            </a:r>
            <a:r>
              <a:rPr lang="en-US" sz="1200" dirty="0">
                <a:latin typeface="Calibri" panose="020F0502020204030204" pitchFamily="34" charset="0"/>
                <a:ea typeface="Calibri" panose="020F0502020204030204" pitchFamily="34" charset="0"/>
                <a:cs typeface="Times New Roman" panose="02020603050405020304" pitchFamily="18" charset="0"/>
              </a:rPr>
              <a:t> even net-weight polybags, 40 lb (18.14 kg)</a:t>
            </a:r>
          </a:p>
          <a:p>
            <a:pPr algn="ct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Halal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We are pleased to offer Halal Boneless Skinless Chicken Breasts for export and can source other Halal products for our customers as requested.</a:t>
            </a:r>
          </a:p>
          <a:p>
            <a:pPr algn="ct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Labeling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Chicken Breast cartons are labeled according to current USDA export requirements.  Additional shipping marks can be added per customer request.</a:t>
            </a:r>
          </a:p>
          <a:p>
            <a:pPr algn="ct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Private Labels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Intervision can work together with customers to create a new Private Label Brand in order to meet individual customer and market needs.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812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89233" y="318782"/>
            <a:ext cx="10645629" cy="4775282"/>
          </a:xfrm>
          <a:prstGeom prst="rect">
            <a:avLst/>
          </a:prstGeom>
          <a:noFill/>
        </p:spPr>
        <p:txBody>
          <a:bodyPr wrap="square" rtlCol="0">
            <a:spAutoFit/>
          </a:bodyPr>
          <a:lstStyle/>
          <a:p>
            <a:pPr algn="ct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Chicken Drumsticks</a:t>
            </a: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The Chicken Drumstick is produced from young broiler chickens and is typically packed for export in cardboard cartons with a master polyliner.  </a:t>
            </a:r>
            <a:r>
              <a:rPr lang="en-US" sz="1200" dirty="0">
                <a:latin typeface="Calibri" panose="020F0502020204030204" pitchFamily="34" charset="0"/>
                <a:ea typeface="Calibri" panose="020F0502020204030204" pitchFamily="34" charset="0"/>
                <a:cs typeface="Arial" panose="020B0604020202020204" pitchFamily="34" charset="0"/>
              </a:rPr>
              <a:t>The drumstick is the lower portion of the leg. It is separated from the thigh at the point where the femur, fibula, and tibiotarus bones are joined.</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200" b="1" u="sng" dirty="0"/>
              <a:t>Presentation</a:t>
            </a:r>
            <a:endParaRPr lang="en-US" sz="1200" dirty="0"/>
          </a:p>
          <a:p>
            <a:pPr algn="ctr"/>
            <a:r>
              <a:rPr lang="en-US" sz="1200" dirty="0"/>
              <a:t>The following packings are available in even net-weight cartons with a master polyliner:</a:t>
            </a:r>
          </a:p>
          <a:p>
            <a:pPr algn="ctr"/>
            <a:r>
              <a:rPr lang="en-US" sz="1200" dirty="0"/>
              <a:t>Packed bulk in </a:t>
            </a:r>
            <a:r>
              <a:rPr lang="en-US" sz="1200" b="1" dirty="0"/>
              <a:t>10</a:t>
            </a:r>
            <a:r>
              <a:rPr lang="en-US" sz="1200" dirty="0"/>
              <a:t> kg</a:t>
            </a:r>
          </a:p>
          <a:p>
            <a:pPr algn="ctr"/>
            <a:r>
              <a:rPr lang="en-US" sz="1200" dirty="0"/>
              <a:t>Packed bulk in </a:t>
            </a:r>
            <a:r>
              <a:rPr lang="en-US" sz="1200" b="1" dirty="0"/>
              <a:t>15</a:t>
            </a:r>
            <a:r>
              <a:rPr lang="en-US" sz="1200" dirty="0"/>
              <a:t> kg</a:t>
            </a:r>
          </a:p>
          <a:p>
            <a:pPr algn="ctr"/>
            <a:r>
              <a:rPr lang="en-US" sz="1200" dirty="0"/>
              <a:t>Packed bulk in </a:t>
            </a:r>
            <a:r>
              <a:rPr lang="en-US" sz="1200" b="1" dirty="0"/>
              <a:t>20</a:t>
            </a:r>
            <a:r>
              <a:rPr lang="en-US" sz="1200" dirty="0"/>
              <a:t> kg</a:t>
            </a:r>
          </a:p>
          <a:p>
            <a:pPr algn="ctr"/>
            <a:r>
              <a:rPr lang="en-US" sz="1200" dirty="0"/>
              <a:t>Packed bulk in </a:t>
            </a:r>
            <a:r>
              <a:rPr lang="en-US" sz="1200" b="1" dirty="0"/>
              <a:t>40</a:t>
            </a:r>
            <a:r>
              <a:rPr lang="en-US" sz="1200" dirty="0"/>
              <a:t> lb (18.14 kg)</a:t>
            </a:r>
          </a:p>
          <a:p>
            <a:r>
              <a:rPr lang="en-US" sz="1200" dirty="0"/>
              <a:t> </a:t>
            </a:r>
          </a:p>
          <a:p>
            <a:pPr algn="ctr"/>
            <a:r>
              <a:rPr lang="en-US" sz="1200" dirty="0"/>
              <a:t>The following packings are available inside even net-weight master cartons:</a:t>
            </a:r>
          </a:p>
          <a:p>
            <a:pPr algn="ctr"/>
            <a:r>
              <a:rPr lang="en-US" sz="1200" dirty="0"/>
              <a:t>Packed in </a:t>
            </a:r>
            <a:r>
              <a:rPr lang="en-US" sz="1200" b="1" dirty="0"/>
              <a:t>6 x 4 lb</a:t>
            </a:r>
            <a:r>
              <a:rPr lang="en-US" sz="1200" dirty="0"/>
              <a:t> even net weight polybags, 24 lb</a:t>
            </a:r>
          </a:p>
          <a:p>
            <a:pPr algn="ctr"/>
            <a:r>
              <a:rPr lang="en-US" sz="1200" dirty="0"/>
              <a:t>Packed in </a:t>
            </a:r>
            <a:r>
              <a:rPr lang="en-US" sz="1200" b="1" dirty="0"/>
              <a:t>4 x 10 lb</a:t>
            </a:r>
            <a:r>
              <a:rPr lang="en-US" sz="1200" dirty="0"/>
              <a:t> even net-weight polybags, 40 lb</a:t>
            </a:r>
          </a:p>
          <a:p>
            <a:pPr algn="ctr"/>
            <a:r>
              <a:rPr lang="en-US" sz="1200" dirty="0"/>
              <a:t> </a:t>
            </a:r>
          </a:p>
          <a:p>
            <a:pPr algn="ctr"/>
            <a:r>
              <a:rPr lang="en-US" sz="1200" b="1" u="sng" dirty="0"/>
              <a:t>Halal</a:t>
            </a:r>
            <a:endParaRPr lang="en-US" sz="1200" dirty="0"/>
          </a:p>
          <a:p>
            <a:pPr algn="ctr"/>
            <a:r>
              <a:rPr lang="en-US" sz="1200" dirty="0"/>
              <a:t>We are pleased to offer Halal Drumsticks for export and can source other Halal products for our customers as requested.</a:t>
            </a:r>
          </a:p>
          <a:p>
            <a:pPr algn="ct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Labeling</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1200" dirty="0">
                <a:latin typeface="Calibri" panose="020F0502020204030204" pitchFamily="34" charset="0"/>
                <a:ea typeface="Calibri" panose="020F0502020204030204" pitchFamily="34" charset="0"/>
                <a:cs typeface="Times New Roman" panose="02020603050405020304" pitchFamily="18" charset="0"/>
              </a:rPr>
              <a:t>Chicken Drumstick cartons are labeled according to current USDA export requirements.  Additional shipping marks can be added per customer request.</a:t>
            </a:r>
            <a:r>
              <a:rPr lang="en-US" sz="1200" dirty="0">
                <a:latin typeface="Calibri" panose="020F0502020204030204" pitchFamily="34" charset="0"/>
                <a:ea typeface="Calibri" panose="020F0502020204030204" pitchFamily="34" charset="0"/>
                <a:cs typeface="Arial" panose="020B0604020202020204" pitchFamily="34" charset="0"/>
              </a:rPr>
              <a:t> </a:t>
            </a:r>
          </a:p>
          <a:p>
            <a:pPr algn="ctr">
              <a:lnSpc>
                <a:spcPct val="107000"/>
              </a:lnSpc>
              <a:spcAft>
                <a:spcPts val="800"/>
              </a:spcAft>
            </a:pPr>
            <a:r>
              <a:rPr lang="en-US" sz="1200" b="1" u="sng" dirty="0">
                <a:latin typeface="Calibri" panose="020F0502020204030204" pitchFamily="34" charset="0"/>
                <a:ea typeface="Calibri" panose="020F0502020204030204" pitchFamily="34" charset="0"/>
                <a:cs typeface="Times New Roman" panose="02020603050405020304" pitchFamily="18" charset="0"/>
              </a:rPr>
              <a:t>Private Labels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t>Intervision can work together with customers to create a new Private Label Brand in order to meet individual customer and market needs.</a:t>
            </a:r>
            <a:endParaRPr lang="en-US" sz="1200" dirty="0">
              <a:effectLst/>
            </a:endParaRPr>
          </a:p>
        </p:txBody>
      </p:sp>
    </p:spTree>
    <p:extLst>
      <p:ext uri="{BB962C8B-B14F-4D97-AF65-F5344CB8AC3E}">
        <p14:creationId xmlns:p14="http://schemas.microsoft.com/office/powerpoint/2010/main" val="55390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4419" y="662730"/>
            <a:ext cx="6761527" cy="3508653"/>
          </a:xfrm>
          <a:prstGeom prst="rect">
            <a:avLst/>
          </a:prstGeom>
        </p:spPr>
        <p:txBody>
          <a:bodyPr wrap="square">
            <a:spAutoFit/>
          </a:bodyPr>
          <a:lstStyle/>
          <a:p>
            <a:pPr algn="ctr"/>
            <a:r>
              <a:rPr lang="en-US" dirty="0">
                <a:latin typeface="Calibri" panose="020F0502020204030204" pitchFamily="34" charset="0"/>
                <a:ea typeface="Times New Roman" panose="02020603050405020304" pitchFamily="18" charset="0"/>
              </a:rPr>
              <a:t>Chicken Grillers</a:t>
            </a:r>
          </a:p>
          <a:p>
            <a:pPr algn="ctr"/>
            <a:endParaRPr lang="en-US" sz="1200" dirty="0">
              <a:latin typeface="Calibri" panose="020F0502020204030204" pitchFamily="34" charset="0"/>
              <a:ea typeface="Times New Roman" panose="02020603050405020304" pitchFamily="18" charset="0"/>
            </a:endParaRPr>
          </a:p>
          <a:p>
            <a:pPr algn="ctr"/>
            <a:r>
              <a:rPr lang="en-US" sz="1200" dirty="0">
                <a:latin typeface="Calibri" panose="020F0502020204030204" pitchFamily="34" charset="0"/>
                <a:ea typeface="Times New Roman" panose="02020603050405020304" pitchFamily="18" charset="0"/>
              </a:rPr>
              <a:t>Frozen Chicken Grillers are a whole frozen chicken, usually sold without giblets. </a:t>
            </a:r>
            <a:endParaRPr lang="en-US" sz="1200" dirty="0">
              <a:latin typeface="Times New Roman" panose="02020603050405020304" pitchFamily="18" charset="0"/>
              <a:ea typeface="Times New Roman" panose="02020603050405020304" pitchFamily="18" charset="0"/>
            </a:endParaRPr>
          </a:p>
          <a:p>
            <a:pPr algn="ctr"/>
            <a:endParaRPr lang="en-US" sz="1200" b="1" u="sng" dirty="0">
              <a:latin typeface="Calibri" panose="020F0502020204030204" pitchFamily="34" charset="0"/>
              <a:ea typeface="Times New Roman" panose="02020603050405020304" pitchFamily="18" charset="0"/>
            </a:endParaRPr>
          </a:p>
          <a:p>
            <a:pPr algn="ctr"/>
            <a:r>
              <a:rPr lang="en-US" sz="1200" b="1" u="sng" dirty="0">
                <a:latin typeface="Calibri" panose="020F0502020204030204" pitchFamily="34" charset="0"/>
                <a:ea typeface="Times New Roman" panose="02020603050405020304" pitchFamily="18" charset="0"/>
              </a:rPr>
              <a:t>Presentation</a:t>
            </a:r>
            <a:endParaRPr lang="en-US" sz="1200" dirty="0">
              <a:latin typeface="Times New Roman" panose="02020603050405020304" pitchFamily="18" charset="0"/>
              <a:ea typeface="Times New Roman" panose="02020603050405020304" pitchFamily="18" charset="0"/>
            </a:endParaRPr>
          </a:p>
          <a:p>
            <a:pPr algn="ctr"/>
            <a:r>
              <a:rPr lang="en-US" sz="1200" dirty="0">
                <a:latin typeface="Calibri" panose="020F0502020204030204" pitchFamily="34" charset="0"/>
              </a:rPr>
              <a:t>Chicken Grillers are usually sold IWP (Individually Wrapped in Polybags) and packaged with 10 Grillers in one catch weight master carton.  The below sizes are estimates- actual product weight and packing varies.</a:t>
            </a:r>
            <a:endParaRPr lang="en-US" sz="1200" dirty="0"/>
          </a:p>
          <a:p>
            <a:r>
              <a:rPr lang="en-US" sz="1200" dirty="0">
                <a:latin typeface="Calibri" panose="020F0502020204030204" pitchFamily="34" charset="0"/>
              </a:rPr>
              <a:t> </a:t>
            </a:r>
            <a:endParaRPr lang="en-US" sz="1200" dirty="0"/>
          </a:p>
          <a:p>
            <a:pPr algn="ctr"/>
            <a:r>
              <a:rPr lang="en-US" sz="1200" dirty="0">
                <a:latin typeface="Calibri" panose="020F0502020204030204" pitchFamily="34" charset="0"/>
              </a:rPr>
              <a:t>10 x 1.9 kg</a:t>
            </a:r>
            <a:endParaRPr lang="en-US" sz="1200" dirty="0"/>
          </a:p>
          <a:p>
            <a:pPr algn="ctr"/>
            <a:r>
              <a:rPr lang="en-US" sz="1200" dirty="0">
                <a:latin typeface="Calibri" panose="020F0502020204030204" pitchFamily="34" charset="0"/>
              </a:rPr>
              <a:t>10 x 1.2 kg</a:t>
            </a:r>
            <a:endParaRPr lang="en-US" sz="1200" dirty="0"/>
          </a:p>
          <a:p>
            <a:pPr algn="ctr"/>
            <a:r>
              <a:rPr lang="en-US" sz="1200" dirty="0">
                <a:latin typeface="Calibri" panose="020F0502020204030204" pitchFamily="34" charset="0"/>
              </a:rPr>
              <a:t>10 x 1.0 kg</a:t>
            </a:r>
            <a:endParaRPr lang="en-US" sz="1200" dirty="0"/>
          </a:p>
          <a:p>
            <a:pPr algn="ctr"/>
            <a:r>
              <a:rPr lang="en-US" sz="1200" dirty="0">
                <a:latin typeface="Calibri" panose="020F0502020204030204" pitchFamily="34" charset="0"/>
              </a:rPr>
              <a:t>10 x 0.9 kg</a:t>
            </a:r>
            <a:endParaRPr lang="en-US" sz="1200" dirty="0"/>
          </a:p>
          <a:p>
            <a:pPr algn="ctr"/>
            <a:r>
              <a:rPr lang="en-US" sz="1200" dirty="0">
                <a:latin typeface="Calibri" panose="020F0502020204030204" pitchFamily="34" charset="0"/>
              </a:rPr>
              <a:t> </a:t>
            </a:r>
            <a:r>
              <a:rPr lang="en-US" sz="1200" b="1" u="sng" dirty="0">
                <a:latin typeface="Calibri" panose="020F0502020204030204" pitchFamily="34" charset="0"/>
                <a:ea typeface="Times New Roman" panose="02020603050405020304" pitchFamily="18" charset="0"/>
              </a:rPr>
              <a:t>Halal</a:t>
            </a:r>
            <a:endParaRPr lang="en-US" sz="1200" dirty="0">
              <a:latin typeface="Times New Roman" panose="02020603050405020304" pitchFamily="18" charset="0"/>
              <a:ea typeface="Times New Roman" panose="02020603050405020304" pitchFamily="18" charset="0"/>
            </a:endParaRPr>
          </a:p>
          <a:p>
            <a:pPr algn="ctr"/>
            <a:r>
              <a:rPr lang="en-US" sz="1200" dirty="0">
                <a:latin typeface="Calibri" panose="020F0502020204030204" pitchFamily="34" charset="0"/>
                <a:ea typeface="Times New Roman" panose="02020603050405020304" pitchFamily="18" charset="0"/>
              </a:rPr>
              <a:t>We are pleased to offer Halal Chicken Grillers for export and can source other Halal products for our customers as requested.</a:t>
            </a:r>
            <a:endParaRPr lang="en-US" sz="1200" dirty="0">
              <a:latin typeface="Times New Roman" panose="02020603050405020304" pitchFamily="18" charset="0"/>
              <a:ea typeface="Times New Roman" panose="02020603050405020304" pitchFamily="18" charset="0"/>
            </a:endParaRPr>
          </a:p>
          <a:p>
            <a:pPr algn="ctr"/>
            <a:r>
              <a:rPr lang="en-US" sz="1200" b="1" u="sng" dirty="0">
                <a:latin typeface="Calibri" panose="020F0502020204030204" pitchFamily="34" charset="0"/>
                <a:ea typeface="Times New Roman" panose="02020603050405020304" pitchFamily="18" charset="0"/>
              </a:rPr>
              <a:t>Labeling</a:t>
            </a:r>
            <a:endParaRPr lang="en-US" sz="1200" dirty="0">
              <a:latin typeface="Times New Roman" panose="02020603050405020304" pitchFamily="18" charset="0"/>
              <a:ea typeface="Times New Roman" panose="02020603050405020304" pitchFamily="18" charset="0"/>
            </a:endParaRPr>
          </a:p>
          <a:p>
            <a:pPr algn="ctr"/>
            <a:r>
              <a:rPr lang="en-US" sz="1200" dirty="0">
                <a:latin typeface="Calibri" panose="020F0502020204030204" pitchFamily="34" charset="0"/>
                <a:ea typeface="Times New Roman" panose="02020603050405020304" pitchFamily="18" charset="0"/>
              </a:rPr>
              <a:t>Chicken Griller cartons are labeled according to current USDA export requirements.  Additional shipping marks can be added per customer request.</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440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56389" y="276312"/>
            <a:ext cx="6096000" cy="5816977"/>
          </a:xfrm>
          <a:prstGeom prst="rect">
            <a:avLst/>
          </a:prstGeom>
        </p:spPr>
        <p:txBody>
          <a:bodyPr>
            <a:spAutoFit/>
          </a:bodyPr>
          <a:lstStyle/>
          <a:p>
            <a:pPr algn="ctr"/>
            <a:r>
              <a:rPr lang="en-US" dirty="0">
                <a:latin typeface="Calibri" panose="020F0502020204030204" pitchFamily="34" charset="0"/>
                <a:ea typeface="Times New Roman" panose="02020603050405020304" pitchFamily="18" charset="0"/>
              </a:rPr>
              <a:t>Chicken Leg Quarters</a:t>
            </a:r>
          </a:p>
          <a:p>
            <a:pPr algn="ctr"/>
            <a:endParaRPr lang="en-US" sz="1200" dirty="0">
              <a:latin typeface="Calibri" panose="020F0502020204030204" pitchFamily="34" charset="0"/>
              <a:ea typeface="Times New Roman" panose="02020603050405020304" pitchFamily="18" charset="0"/>
            </a:endParaRPr>
          </a:p>
          <a:p>
            <a:pPr algn="ctr"/>
            <a:r>
              <a:rPr lang="en-US" sz="1200" dirty="0">
                <a:latin typeface="Calibri" panose="020F0502020204030204" pitchFamily="34" charset="0"/>
                <a:ea typeface="Times New Roman" panose="02020603050405020304" pitchFamily="18" charset="0"/>
              </a:rPr>
              <a:t>The Chicken Leg Quarter is derived from young broiler chickens and consists of the drumstick, thigh, and back portion attached in one piece. The part may also include a portion of the tail, abdominal fat, and up to two ribs.  Once frozen, it has a shelf life of one year or more.</a:t>
            </a:r>
            <a:endParaRPr lang="en-US" sz="1200" dirty="0">
              <a:latin typeface="Times New Roman" panose="02020603050405020304" pitchFamily="18" charset="0"/>
              <a:ea typeface="Times New Roman" panose="02020603050405020304" pitchFamily="18" charset="0"/>
            </a:endParaRPr>
          </a:p>
          <a:p>
            <a:pPr algn="ctr"/>
            <a:endParaRPr lang="en-US" sz="1200" b="1" u="sng" dirty="0">
              <a:latin typeface="Calibri" panose="020F0502020204030204" pitchFamily="34" charset="0"/>
              <a:ea typeface="Times New Roman" panose="02020603050405020304" pitchFamily="18" charset="0"/>
            </a:endParaRPr>
          </a:p>
          <a:p>
            <a:pPr algn="ctr"/>
            <a:r>
              <a:rPr lang="en-US" sz="1200" b="1" u="sng" dirty="0">
                <a:latin typeface="Calibri" panose="020F0502020204030204" pitchFamily="34" charset="0"/>
                <a:ea typeface="Times New Roman" panose="02020603050405020304" pitchFamily="18" charset="0"/>
              </a:rPr>
              <a:t>Estimated Size Range (grams):</a:t>
            </a:r>
            <a:endParaRPr lang="en-US" sz="1200" dirty="0">
              <a:latin typeface="Times New Roman" panose="02020603050405020304" pitchFamily="18" charset="0"/>
              <a:ea typeface="Times New Roman" panose="02020603050405020304" pitchFamily="18" charset="0"/>
            </a:endParaRPr>
          </a:p>
          <a:p>
            <a:pPr algn="ctr"/>
            <a:r>
              <a:rPr lang="en-US" sz="1200" dirty="0">
                <a:latin typeface="Calibri" panose="020F0502020204030204" pitchFamily="34" charset="0"/>
              </a:rPr>
              <a:t>Small: Approximately </a:t>
            </a:r>
            <a:r>
              <a:rPr lang="en-US" sz="1200" b="1" dirty="0">
                <a:latin typeface="Calibri" panose="020F0502020204030204" pitchFamily="34" charset="0"/>
              </a:rPr>
              <a:t>250-350</a:t>
            </a:r>
            <a:endParaRPr lang="en-US" sz="1200" dirty="0"/>
          </a:p>
          <a:p>
            <a:pPr algn="ctr"/>
            <a:r>
              <a:rPr lang="en-US" sz="1200" dirty="0">
                <a:latin typeface="Calibri" panose="020F0502020204030204" pitchFamily="34" charset="0"/>
              </a:rPr>
              <a:t>Medium: Approximately </a:t>
            </a:r>
            <a:r>
              <a:rPr lang="en-US" sz="1200" b="1" dirty="0">
                <a:latin typeface="Calibri" panose="020F0502020204030204" pitchFamily="34" charset="0"/>
              </a:rPr>
              <a:t>350-450</a:t>
            </a:r>
            <a:endParaRPr lang="en-US" sz="1200" dirty="0"/>
          </a:p>
          <a:p>
            <a:pPr algn="ctr"/>
            <a:r>
              <a:rPr lang="en-US" sz="1200" dirty="0">
                <a:latin typeface="Calibri" panose="020F0502020204030204" pitchFamily="34" charset="0"/>
              </a:rPr>
              <a:t>Large: Approximately </a:t>
            </a:r>
            <a:r>
              <a:rPr lang="en-US" sz="1200" b="1" dirty="0">
                <a:latin typeface="Calibri" panose="020F0502020204030204" pitchFamily="34" charset="0"/>
              </a:rPr>
              <a:t>450-600</a:t>
            </a:r>
            <a:endParaRPr lang="en-US" sz="1200" dirty="0"/>
          </a:p>
          <a:p>
            <a:pPr algn="ctr"/>
            <a:r>
              <a:rPr lang="en-US" sz="1200" dirty="0">
                <a:latin typeface="Calibri" panose="020F0502020204030204" pitchFamily="34" charset="0"/>
              </a:rPr>
              <a:t>Jumbo: Approximately </a:t>
            </a:r>
            <a:r>
              <a:rPr lang="en-US" sz="1200" b="1" dirty="0">
                <a:latin typeface="Calibri" panose="020F0502020204030204" pitchFamily="34" charset="0"/>
              </a:rPr>
              <a:t>600+</a:t>
            </a:r>
            <a:endParaRPr lang="en-US" sz="1200" dirty="0"/>
          </a:p>
          <a:p>
            <a:pPr algn="ctr"/>
            <a:endParaRPr lang="en-US" sz="1200" b="1" u="sng" dirty="0">
              <a:latin typeface="Calibri" panose="020F0502020204030204" pitchFamily="34" charset="0"/>
              <a:ea typeface="Times New Roman" panose="02020603050405020304" pitchFamily="18" charset="0"/>
            </a:endParaRPr>
          </a:p>
          <a:p>
            <a:pPr algn="ctr"/>
            <a:r>
              <a:rPr lang="en-US" sz="1200" b="1" u="sng" dirty="0">
                <a:latin typeface="Calibri" panose="020F0502020204030204" pitchFamily="34" charset="0"/>
                <a:ea typeface="Times New Roman" panose="02020603050405020304" pitchFamily="18" charset="0"/>
              </a:rPr>
              <a:t>Presentation</a:t>
            </a:r>
            <a:endParaRPr lang="en-US" sz="1200" dirty="0">
              <a:latin typeface="Times New Roman" panose="02020603050405020304" pitchFamily="18" charset="0"/>
              <a:ea typeface="Times New Roman" panose="02020603050405020304" pitchFamily="18" charset="0"/>
            </a:endParaRPr>
          </a:p>
          <a:p>
            <a:pPr algn="ctr"/>
            <a:r>
              <a:rPr lang="en-US" sz="1200" dirty="0">
                <a:latin typeface="Calibri" panose="020F0502020204030204" pitchFamily="34" charset="0"/>
              </a:rPr>
              <a:t>The following packings are available in even net-weight cartons with a master polyliner:</a:t>
            </a:r>
            <a:endParaRPr lang="en-US" sz="1200" dirty="0"/>
          </a:p>
          <a:p>
            <a:pPr algn="ctr"/>
            <a:r>
              <a:rPr lang="en-US" sz="1200" dirty="0">
                <a:latin typeface="Calibri" panose="020F0502020204030204" pitchFamily="34" charset="0"/>
              </a:rPr>
              <a:t>Packed bulk in </a:t>
            </a:r>
            <a:r>
              <a:rPr lang="en-US" sz="1200" b="1" dirty="0">
                <a:latin typeface="Calibri" panose="020F0502020204030204" pitchFamily="34" charset="0"/>
              </a:rPr>
              <a:t>10</a:t>
            </a:r>
            <a:r>
              <a:rPr lang="en-US" sz="1200" dirty="0">
                <a:latin typeface="Calibri" panose="020F0502020204030204" pitchFamily="34" charset="0"/>
              </a:rPr>
              <a:t> kg</a:t>
            </a:r>
            <a:endParaRPr lang="en-US" sz="1200" dirty="0"/>
          </a:p>
          <a:p>
            <a:pPr algn="ctr"/>
            <a:r>
              <a:rPr lang="en-US" sz="1200" dirty="0">
                <a:latin typeface="Calibri" panose="020F0502020204030204" pitchFamily="34" charset="0"/>
              </a:rPr>
              <a:t>Packed bulk in </a:t>
            </a:r>
            <a:r>
              <a:rPr lang="en-US" sz="1200" b="1" dirty="0">
                <a:latin typeface="Calibri" panose="020F0502020204030204" pitchFamily="34" charset="0"/>
              </a:rPr>
              <a:t>15</a:t>
            </a:r>
            <a:r>
              <a:rPr lang="en-US" sz="1200" dirty="0">
                <a:latin typeface="Calibri" panose="020F0502020204030204" pitchFamily="34" charset="0"/>
              </a:rPr>
              <a:t> kg</a:t>
            </a:r>
            <a:endParaRPr lang="en-US" sz="1200" dirty="0"/>
          </a:p>
          <a:p>
            <a:pPr algn="ctr"/>
            <a:r>
              <a:rPr lang="en-US" sz="1200" dirty="0">
                <a:latin typeface="Calibri" panose="020F0502020204030204" pitchFamily="34" charset="0"/>
              </a:rPr>
              <a:t>Packed bulk in </a:t>
            </a:r>
            <a:r>
              <a:rPr lang="en-US" sz="1200" b="1" dirty="0">
                <a:latin typeface="Calibri" panose="020F0502020204030204" pitchFamily="34" charset="0"/>
              </a:rPr>
              <a:t>40</a:t>
            </a:r>
            <a:r>
              <a:rPr lang="en-US" sz="1200" dirty="0">
                <a:latin typeface="Calibri" panose="020F0502020204030204" pitchFamily="34" charset="0"/>
              </a:rPr>
              <a:t> lb (18.14 kg)</a:t>
            </a:r>
            <a:endParaRPr lang="en-US" sz="1200" dirty="0"/>
          </a:p>
          <a:p>
            <a:pPr algn="ctr"/>
            <a:r>
              <a:rPr lang="en-US" sz="1200" dirty="0">
                <a:latin typeface="Calibri" panose="020F0502020204030204" pitchFamily="34" charset="0"/>
              </a:rPr>
              <a:t> </a:t>
            </a:r>
            <a:endParaRPr lang="en-US" sz="1200" dirty="0"/>
          </a:p>
          <a:p>
            <a:pPr algn="ctr"/>
            <a:r>
              <a:rPr lang="en-US" sz="1200" dirty="0">
                <a:latin typeface="Calibri" panose="020F0502020204030204" pitchFamily="34" charset="0"/>
              </a:rPr>
              <a:t>The following packings are available in polybags inside even net-weight master cartons:</a:t>
            </a:r>
            <a:endParaRPr lang="en-US" sz="1200" dirty="0"/>
          </a:p>
          <a:p>
            <a:pPr algn="ctr"/>
            <a:r>
              <a:rPr lang="en-US" sz="1200" dirty="0">
                <a:latin typeface="Calibri" panose="020F0502020204030204" pitchFamily="34" charset="0"/>
              </a:rPr>
              <a:t>Packed in </a:t>
            </a:r>
            <a:r>
              <a:rPr lang="en-US" sz="1200" b="1" dirty="0">
                <a:latin typeface="Calibri" panose="020F0502020204030204" pitchFamily="34" charset="0"/>
              </a:rPr>
              <a:t>4 x 2.5 kg</a:t>
            </a:r>
            <a:r>
              <a:rPr lang="en-US" sz="1200" dirty="0">
                <a:latin typeface="Calibri" panose="020F0502020204030204" pitchFamily="34" charset="0"/>
              </a:rPr>
              <a:t> even net-weight polybags, 10 kg carton</a:t>
            </a:r>
            <a:endParaRPr lang="en-US" sz="1200" dirty="0"/>
          </a:p>
          <a:p>
            <a:pPr algn="ctr"/>
            <a:r>
              <a:rPr lang="en-US" sz="1200" dirty="0">
                <a:latin typeface="Calibri" panose="020F0502020204030204" pitchFamily="34" charset="0"/>
              </a:rPr>
              <a:t>Packed in </a:t>
            </a:r>
            <a:r>
              <a:rPr lang="en-US" sz="1200" b="1" dirty="0">
                <a:latin typeface="Calibri" panose="020F0502020204030204" pitchFamily="34" charset="0"/>
              </a:rPr>
              <a:t>4 x 4.54 kg</a:t>
            </a:r>
            <a:r>
              <a:rPr lang="en-US" sz="1200" dirty="0">
                <a:latin typeface="Calibri" panose="020F0502020204030204" pitchFamily="34" charset="0"/>
              </a:rPr>
              <a:t> even net-weight polybags, 40 lb carton</a:t>
            </a:r>
            <a:endParaRPr lang="en-US" sz="1200" dirty="0"/>
          </a:p>
          <a:p>
            <a:pPr algn="ctr"/>
            <a:r>
              <a:rPr lang="en-US" sz="1200" dirty="0">
                <a:latin typeface="Calibri" panose="020F0502020204030204" pitchFamily="34" charset="0"/>
              </a:rPr>
              <a:t> </a:t>
            </a:r>
            <a:endParaRPr lang="en-US" sz="1200" dirty="0"/>
          </a:p>
          <a:p>
            <a:pPr algn="ctr"/>
            <a:r>
              <a:rPr lang="en-US" sz="1200" dirty="0">
                <a:latin typeface="Calibri" panose="020F0502020204030204" pitchFamily="34" charset="0"/>
              </a:rPr>
              <a:t>The following packings are available in even net-weight polylined cartons:</a:t>
            </a:r>
            <a:endParaRPr lang="en-US" sz="1200" dirty="0"/>
          </a:p>
          <a:p>
            <a:pPr algn="ctr"/>
            <a:r>
              <a:rPr lang="en-US" sz="1200" dirty="0">
                <a:latin typeface="Calibri" panose="020F0502020204030204" pitchFamily="34" charset="0"/>
              </a:rPr>
              <a:t>Packed </a:t>
            </a:r>
            <a:r>
              <a:rPr lang="en-US" sz="1200" b="1" dirty="0">
                <a:latin typeface="Calibri" panose="020F0502020204030204" pitchFamily="34" charset="0"/>
              </a:rPr>
              <a:t>40 lb.</a:t>
            </a:r>
            <a:r>
              <a:rPr lang="en-US" sz="1200" dirty="0">
                <a:latin typeface="Calibri" panose="020F0502020204030204" pitchFamily="34" charset="0"/>
              </a:rPr>
              <a:t> layerpack- a layer of leg quarters put in the case and then covered with a polyliner, followed by another layer of leg quarters</a:t>
            </a:r>
            <a:endParaRPr lang="en-US" sz="1200" dirty="0"/>
          </a:p>
          <a:p>
            <a:pPr algn="ctr"/>
            <a:r>
              <a:rPr lang="en-US" sz="1200" b="1" u="sng" dirty="0">
                <a:latin typeface="Calibri" panose="020F0502020204030204" pitchFamily="34" charset="0"/>
                <a:ea typeface="Times New Roman" panose="02020603050405020304" pitchFamily="18" charset="0"/>
              </a:rPr>
              <a:t>Halal</a:t>
            </a:r>
            <a:endParaRPr lang="en-US" sz="1200" dirty="0">
              <a:latin typeface="Times New Roman" panose="02020603050405020304" pitchFamily="18" charset="0"/>
              <a:ea typeface="Times New Roman" panose="02020603050405020304" pitchFamily="18" charset="0"/>
            </a:endParaRPr>
          </a:p>
          <a:p>
            <a:pPr algn="ctr"/>
            <a:r>
              <a:rPr lang="en-US" sz="1200" dirty="0">
                <a:latin typeface="Calibri" panose="020F0502020204030204" pitchFamily="34" charset="0"/>
                <a:ea typeface="Times New Roman" panose="02020603050405020304" pitchFamily="18" charset="0"/>
              </a:rPr>
              <a:t>We are pleased to offer Halal Chicken Leg Quarters for export and can source other Halal products for our customers as requested.</a:t>
            </a:r>
            <a:endParaRPr lang="en-US" sz="1200" dirty="0">
              <a:latin typeface="Times New Roman" panose="02020603050405020304" pitchFamily="18" charset="0"/>
              <a:ea typeface="Times New Roman" panose="02020603050405020304" pitchFamily="18" charset="0"/>
            </a:endParaRPr>
          </a:p>
          <a:p>
            <a:pPr algn="ctr"/>
            <a:r>
              <a:rPr lang="en-US" sz="1200" b="1" u="sng" dirty="0">
                <a:latin typeface="Calibri" panose="020F0502020204030204" pitchFamily="34" charset="0"/>
                <a:ea typeface="Times New Roman" panose="02020603050405020304" pitchFamily="18" charset="0"/>
              </a:rPr>
              <a:t>Labeling</a:t>
            </a:r>
            <a:endParaRPr lang="en-US" sz="1200" dirty="0">
              <a:latin typeface="Times New Roman" panose="02020603050405020304" pitchFamily="18" charset="0"/>
              <a:ea typeface="Times New Roman" panose="02020603050405020304" pitchFamily="18" charset="0"/>
            </a:endParaRPr>
          </a:p>
          <a:p>
            <a:r>
              <a:rPr lang="en-US" sz="1200" dirty="0">
                <a:latin typeface="Calibri" panose="020F0502020204030204" pitchFamily="34" charset="0"/>
                <a:ea typeface="Times New Roman" panose="02020603050405020304" pitchFamily="18" charset="0"/>
                <a:cs typeface="Times New Roman" panose="02020603050405020304" pitchFamily="18" charset="0"/>
              </a:rPr>
              <a:t>Chicken Leg Quarter cartons are labeled according to current USDA export requirements</a:t>
            </a:r>
            <a:endParaRPr lang="en-US" sz="1200" dirty="0"/>
          </a:p>
        </p:txBody>
      </p:sp>
    </p:spTree>
    <p:extLst>
      <p:ext uri="{BB962C8B-B14F-4D97-AF65-F5344CB8AC3E}">
        <p14:creationId xmlns:p14="http://schemas.microsoft.com/office/powerpoint/2010/main" val="981252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31239" y="574856"/>
            <a:ext cx="5758179" cy="2862322"/>
          </a:xfrm>
          <a:prstGeom prst="rect">
            <a:avLst/>
          </a:prstGeom>
          <a:noFill/>
        </p:spPr>
        <p:txBody>
          <a:bodyPr wrap="none" rtlCol="0">
            <a:spAutoFit/>
          </a:bodyPr>
          <a:lstStyle/>
          <a:p>
            <a:pPr algn="ctr"/>
            <a:r>
              <a:rPr lang="en-US" dirty="0"/>
              <a:t>Chicken Thighs</a:t>
            </a:r>
          </a:p>
          <a:p>
            <a:pPr algn="ctr"/>
            <a:endParaRPr lang="en-US" sz="1200" dirty="0"/>
          </a:p>
          <a:p>
            <a:pPr algn="ctr"/>
            <a:r>
              <a:rPr lang="en-US" sz="1200" dirty="0"/>
              <a:t>The chicken thigh is the upper portion of the leg, without the drumstick.</a:t>
            </a:r>
          </a:p>
          <a:p>
            <a:pPr algn="ctr"/>
            <a:endParaRPr lang="en-US" sz="1200" dirty="0"/>
          </a:p>
          <a:p>
            <a:pPr algn="ctr"/>
            <a:r>
              <a:rPr lang="en-US" sz="1200" b="1" u="sng" dirty="0"/>
              <a:t>Presentation</a:t>
            </a:r>
            <a:endParaRPr lang="en-US" sz="1200" dirty="0"/>
          </a:p>
          <a:p>
            <a:pPr algn="ctr"/>
            <a:r>
              <a:rPr lang="en-US" sz="1200" dirty="0"/>
              <a:t>The following packings are available in even net-weight cartons with a master polyliner:</a:t>
            </a:r>
          </a:p>
          <a:p>
            <a:pPr algn="ctr"/>
            <a:r>
              <a:rPr lang="en-US" sz="1200" dirty="0"/>
              <a:t>Packed bulk in </a:t>
            </a:r>
            <a:r>
              <a:rPr lang="en-US" sz="1200" b="1" dirty="0"/>
              <a:t>10</a:t>
            </a:r>
            <a:r>
              <a:rPr lang="en-US" sz="1200" dirty="0"/>
              <a:t> kg</a:t>
            </a:r>
          </a:p>
          <a:p>
            <a:pPr algn="ctr"/>
            <a:r>
              <a:rPr lang="en-US" sz="1200" dirty="0"/>
              <a:t>Packed bulk in </a:t>
            </a:r>
            <a:r>
              <a:rPr lang="en-US" sz="1200" b="1" dirty="0"/>
              <a:t>15</a:t>
            </a:r>
            <a:r>
              <a:rPr lang="en-US" sz="1200" dirty="0"/>
              <a:t> kg</a:t>
            </a:r>
          </a:p>
          <a:p>
            <a:pPr algn="ctr"/>
            <a:endParaRPr lang="en-US" sz="1200" dirty="0"/>
          </a:p>
          <a:p>
            <a:pPr algn="ctr"/>
            <a:r>
              <a:rPr lang="en-US" sz="1200" dirty="0"/>
              <a:t>The following packings are available inside even net-weight master cartons:</a:t>
            </a:r>
          </a:p>
          <a:p>
            <a:pPr algn="ctr"/>
            <a:r>
              <a:rPr lang="en-US" sz="1200" dirty="0"/>
              <a:t>Packed in </a:t>
            </a:r>
            <a:r>
              <a:rPr lang="en-US" sz="1200" b="1" dirty="0"/>
              <a:t>4 x 10 lb</a:t>
            </a:r>
            <a:r>
              <a:rPr lang="en-US" sz="1200" dirty="0"/>
              <a:t> even net-weight polybags, 40 lb</a:t>
            </a:r>
          </a:p>
          <a:p>
            <a:pPr algn="ctr"/>
            <a:endParaRPr lang="en-US" sz="1200" dirty="0"/>
          </a:p>
          <a:p>
            <a:pPr algn="ctr"/>
            <a:endParaRPr lang="en-US" sz="1200" dirty="0"/>
          </a:p>
          <a:p>
            <a:endParaRPr lang="en-US" dirty="0"/>
          </a:p>
        </p:txBody>
      </p:sp>
    </p:spTree>
    <p:extLst>
      <p:ext uri="{BB962C8B-B14F-4D97-AF65-F5344CB8AC3E}">
        <p14:creationId xmlns:p14="http://schemas.microsoft.com/office/powerpoint/2010/main" val="1172359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74670" y="604365"/>
            <a:ext cx="2466363" cy="369332"/>
          </a:xfrm>
          <a:prstGeom prst="rect">
            <a:avLst/>
          </a:prstGeom>
          <a:noFill/>
        </p:spPr>
        <p:txBody>
          <a:bodyPr wrap="square" rtlCol="0">
            <a:spAutoFit/>
          </a:bodyPr>
          <a:lstStyle/>
          <a:p>
            <a:pPr algn="ctr"/>
            <a:r>
              <a:rPr lang="en-US" dirty="0"/>
              <a:t>Three Joint Wings</a:t>
            </a:r>
          </a:p>
        </p:txBody>
      </p:sp>
      <p:sp>
        <p:nvSpPr>
          <p:cNvPr id="3" name="Rectangle 2"/>
          <p:cNvSpPr/>
          <p:nvPr/>
        </p:nvSpPr>
        <p:spPr>
          <a:xfrm>
            <a:off x="2835478" y="973697"/>
            <a:ext cx="6744748" cy="2123658"/>
          </a:xfrm>
          <a:prstGeom prst="rect">
            <a:avLst/>
          </a:prstGeom>
        </p:spPr>
        <p:txBody>
          <a:bodyPr wrap="square">
            <a:spAutoFit/>
          </a:bodyPr>
          <a:lstStyle/>
          <a:p>
            <a:endParaRPr lang="en-US" sz="1100" dirty="0">
              <a:latin typeface="Calibri" panose="020F0502020204030204" pitchFamily="34" charset="0"/>
              <a:ea typeface="Calibri" panose="020F0502020204030204" pitchFamily="34"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Times New Roman" panose="02020603050405020304" pitchFamily="18" charset="0"/>
              </a:rPr>
              <a:t>Three Joint Wings are the Whole Chicken Wing and include the humurus, the ulna/radius together, and the wingtip.</a:t>
            </a: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1100" b="1" u="sng" dirty="0">
                <a:latin typeface="Calibri" panose="020F0502020204030204" pitchFamily="34" charset="0"/>
                <a:ea typeface="Times New Roman" panose="02020603050405020304" pitchFamily="18" charset="0"/>
              </a:rPr>
              <a:t>Presentation</a:t>
            </a:r>
            <a:endParaRPr lang="en-US" sz="1100" dirty="0">
              <a:latin typeface="Times New Roman" panose="02020603050405020304" pitchFamily="18" charset="0"/>
              <a:ea typeface="Times New Roman" panose="02020603050405020304" pitchFamily="18" charset="0"/>
            </a:endParaRPr>
          </a:p>
          <a:p>
            <a:pPr algn="ctr"/>
            <a:r>
              <a:rPr lang="en-US" sz="1100" dirty="0">
                <a:latin typeface="Calibri" panose="020F0502020204030204" pitchFamily="34" charset="0"/>
              </a:rPr>
              <a:t>The following packings are available in even net-weight cartons with a master polyliner:</a:t>
            </a:r>
            <a:endParaRPr lang="en-US" sz="1100" dirty="0"/>
          </a:p>
          <a:p>
            <a:pPr algn="ctr"/>
            <a:r>
              <a:rPr lang="en-US" sz="1100" dirty="0">
                <a:latin typeface="Calibri" panose="020F0502020204030204" pitchFamily="34" charset="0"/>
              </a:rPr>
              <a:t>Packed bulk in </a:t>
            </a:r>
            <a:r>
              <a:rPr lang="en-US" sz="1100" b="1" dirty="0">
                <a:latin typeface="Calibri" panose="020F0502020204030204" pitchFamily="34" charset="0"/>
              </a:rPr>
              <a:t>10</a:t>
            </a:r>
            <a:r>
              <a:rPr lang="en-US" sz="1100" dirty="0">
                <a:latin typeface="Calibri" panose="020F0502020204030204" pitchFamily="34" charset="0"/>
              </a:rPr>
              <a:t> kg</a:t>
            </a:r>
          </a:p>
          <a:p>
            <a:pPr algn="ctr"/>
            <a:endParaRPr lang="en-US" sz="1100" dirty="0"/>
          </a:p>
          <a:p>
            <a:pPr algn="ctr"/>
            <a:r>
              <a:rPr lang="en-US" sz="1100" dirty="0">
                <a:latin typeface="Calibri" panose="020F0502020204030204" pitchFamily="34" charset="0"/>
              </a:rPr>
              <a:t>Packed </a:t>
            </a:r>
            <a:r>
              <a:rPr lang="en-US" sz="1100" b="1" dirty="0">
                <a:latin typeface="Calibri" panose="020F0502020204030204" pitchFamily="34" charset="0"/>
              </a:rPr>
              <a:t>15 KG</a:t>
            </a:r>
            <a:r>
              <a:rPr lang="en-US" sz="1100" dirty="0">
                <a:latin typeface="Calibri" panose="020F0502020204030204" pitchFamily="34" charset="0"/>
              </a:rPr>
              <a:t> layerpack- a layer of Wings put in the case and then covered with a polyliner, followed by another layer of Wings</a:t>
            </a:r>
            <a:endParaRPr lang="en-US" sz="1100" dirty="0"/>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6609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2696" y="526774"/>
            <a:ext cx="9283147" cy="923330"/>
          </a:xfrm>
          <a:prstGeom prst="rect">
            <a:avLst/>
          </a:prstGeom>
          <a:noFill/>
        </p:spPr>
        <p:txBody>
          <a:bodyPr wrap="square" rtlCol="0">
            <a:spAutoFit/>
          </a:bodyPr>
          <a:lstStyle/>
          <a:p>
            <a:r>
              <a:rPr lang="en-US" dirty="0"/>
              <a:t>Logos/Other pictures to use on Cover/back pages</a:t>
            </a:r>
          </a:p>
          <a:p>
            <a:endParaRPr lang="en-US" dirty="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6" y="1173105"/>
            <a:ext cx="2163318" cy="2183130"/>
          </a:xfrm>
          <a:prstGeom prst="rect">
            <a:avLst/>
          </a:prstGeom>
        </p:spPr>
      </p:pic>
      <p:pic>
        <p:nvPicPr>
          <p:cNvPr id="1026" name="Picture 2" descr="http://www.ivfoods.com/userfiles/files/slide2%284%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8037" y="238152"/>
            <a:ext cx="6045666" cy="3118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ivfoods.com/userfiles/files/slide1%283%2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98209"/>
            <a:ext cx="5960272" cy="30740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ivfoods.com/userfiles/files/slide3%285%2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8037" y="3498209"/>
            <a:ext cx="6123963" cy="3158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28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971</TotalTime>
  <Words>588</Words>
  <Application>Microsoft Office PowerPoint</Application>
  <PresentationFormat>Widescreen</PresentationFormat>
  <Paragraphs>97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Lenowitz</dc:creator>
  <cp:lastModifiedBy>Max Lenowitz</cp:lastModifiedBy>
  <cp:revision>28</cp:revision>
  <dcterms:created xsi:type="dcterms:W3CDTF">2016-12-15T15:05:05Z</dcterms:created>
  <dcterms:modified xsi:type="dcterms:W3CDTF">2017-01-11T15:07:49Z</dcterms:modified>
</cp:coreProperties>
</file>