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0"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5" autoAdjust="0"/>
    <p:restoredTop sz="94660"/>
  </p:normalViewPr>
  <p:slideViewPr>
    <p:cSldViewPr snapToGrid="0">
      <p:cViewPr varScale="1">
        <p:scale>
          <a:sx n="120" d="100"/>
          <a:sy n="120" d="100"/>
        </p:scale>
        <p:origin x="1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1D6E69-2A60-404D-811E-F5C4CECF7DA8}" type="datetimeFigureOut">
              <a:rPr lang="en-US" smtClean="0"/>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77C04-F21F-4F95-85EB-FD969F472B30}" type="slidenum">
              <a:rPr lang="en-US" smtClean="0"/>
              <a:t>‹#›</a:t>
            </a:fld>
            <a:endParaRPr lang="en-US"/>
          </a:p>
        </p:txBody>
      </p:sp>
    </p:spTree>
    <p:extLst>
      <p:ext uri="{BB962C8B-B14F-4D97-AF65-F5344CB8AC3E}">
        <p14:creationId xmlns:p14="http://schemas.microsoft.com/office/powerpoint/2010/main" val="2224302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1D6E69-2A60-404D-811E-F5C4CECF7DA8}" type="datetimeFigureOut">
              <a:rPr lang="en-US" smtClean="0"/>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77C04-F21F-4F95-85EB-FD969F472B30}" type="slidenum">
              <a:rPr lang="en-US" smtClean="0"/>
              <a:t>‹#›</a:t>
            </a:fld>
            <a:endParaRPr lang="en-US"/>
          </a:p>
        </p:txBody>
      </p:sp>
    </p:spTree>
    <p:extLst>
      <p:ext uri="{BB962C8B-B14F-4D97-AF65-F5344CB8AC3E}">
        <p14:creationId xmlns:p14="http://schemas.microsoft.com/office/powerpoint/2010/main" val="375208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1D6E69-2A60-404D-811E-F5C4CECF7DA8}" type="datetimeFigureOut">
              <a:rPr lang="en-US" smtClean="0"/>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77C04-F21F-4F95-85EB-FD969F472B30}" type="slidenum">
              <a:rPr lang="en-US" smtClean="0"/>
              <a:t>‹#›</a:t>
            </a:fld>
            <a:endParaRPr lang="en-US"/>
          </a:p>
        </p:txBody>
      </p:sp>
    </p:spTree>
    <p:extLst>
      <p:ext uri="{BB962C8B-B14F-4D97-AF65-F5344CB8AC3E}">
        <p14:creationId xmlns:p14="http://schemas.microsoft.com/office/powerpoint/2010/main" val="1939848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1D6E69-2A60-404D-811E-F5C4CECF7DA8}" type="datetimeFigureOut">
              <a:rPr lang="en-US" smtClean="0"/>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77C04-F21F-4F95-85EB-FD969F472B30}" type="slidenum">
              <a:rPr lang="en-US" smtClean="0"/>
              <a:t>‹#›</a:t>
            </a:fld>
            <a:endParaRPr lang="en-US"/>
          </a:p>
        </p:txBody>
      </p:sp>
    </p:spTree>
    <p:extLst>
      <p:ext uri="{BB962C8B-B14F-4D97-AF65-F5344CB8AC3E}">
        <p14:creationId xmlns:p14="http://schemas.microsoft.com/office/powerpoint/2010/main" val="1641035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1D6E69-2A60-404D-811E-F5C4CECF7DA8}" type="datetimeFigureOut">
              <a:rPr lang="en-US" smtClean="0"/>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77C04-F21F-4F95-85EB-FD969F472B30}" type="slidenum">
              <a:rPr lang="en-US" smtClean="0"/>
              <a:t>‹#›</a:t>
            </a:fld>
            <a:endParaRPr lang="en-US"/>
          </a:p>
        </p:txBody>
      </p:sp>
    </p:spTree>
    <p:extLst>
      <p:ext uri="{BB962C8B-B14F-4D97-AF65-F5344CB8AC3E}">
        <p14:creationId xmlns:p14="http://schemas.microsoft.com/office/powerpoint/2010/main" val="1148838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1D6E69-2A60-404D-811E-F5C4CECF7DA8}" type="datetimeFigureOut">
              <a:rPr lang="en-US" smtClean="0"/>
              <a:t>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77C04-F21F-4F95-85EB-FD969F472B30}" type="slidenum">
              <a:rPr lang="en-US" smtClean="0"/>
              <a:t>‹#›</a:t>
            </a:fld>
            <a:endParaRPr lang="en-US"/>
          </a:p>
        </p:txBody>
      </p:sp>
    </p:spTree>
    <p:extLst>
      <p:ext uri="{BB962C8B-B14F-4D97-AF65-F5344CB8AC3E}">
        <p14:creationId xmlns:p14="http://schemas.microsoft.com/office/powerpoint/2010/main" val="235271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1D6E69-2A60-404D-811E-F5C4CECF7DA8}" type="datetimeFigureOut">
              <a:rPr lang="en-US" smtClean="0"/>
              <a:t>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F77C04-F21F-4F95-85EB-FD969F472B30}" type="slidenum">
              <a:rPr lang="en-US" smtClean="0"/>
              <a:t>‹#›</a:t>
            </a:fld>
            <a:endParaRPr lang="en-US"/>
          </a:p>
        </p:txBody>
      </p:sp>
    </p:spTree>
    <p:extLst>
      <p:ext uri="{BB962C8B-B14F-4D97-AF65-F5344CB8AC3E}">
        <p14:creationId xmlns:p14="http://schemas.microsoft.com/office/powerpoint/2010/main" val="1074075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1D6E69-2A60-404D-811E-F5C4CECF7DA8}" type="datetimeFigureOut">
              <a:rPr lang="en-US" smtClean="0"/>
              <a:t>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F77C04-F21F-4F95-85EB-FD969F472B30}" type="slidenum">
              <a:rPr lang="en-US" smtClean="0"/>
              <a:t>‹#›</a:t>
            </a:fld>
            <a:endParaRPr lang="en-US"/>
          </a:p>
        </p:txBody>
      </p:sp>
    </p:spTree>
    <p:extLst>
      <p:ext uri="{BB962C8B-B14F-4D97-AF65-F5344CB8AC3E}">
        <p14:creationId xmlns:p14="http://schemas.microsoft.com/office/powerpoint/2010/main" val="28039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D6E69-2A60-404D-811E-F5C4CECF7DA8}" type="datetimeFigureOut">
              <a:rPr lang="en-US" smtClean="0"/>
              <a:t>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F77C04-F21F-4F95-85EB-FD969F472B30}" type="slidenum">
              <a:rPr lang="en-US" smtClean="0"/>
              <a:t>‹#›</a:t>
            </a:fld>
            <a:endParaRPr lang="en-US"/>
          </a:p>
        </p:txBody>
      </p:sp>
    </p:spTree>
    <p:extLst>
      <p:ext uri="{BB962C8B-B14F-4D97-AF65-F5344CB8AC3E}">
        <p14:creationId xmlns:p14="http://schemas.microsoft.com/office/powerpoint/2010/main" val="2261624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1D6E69-2A60-404D-811E-F5C4CECF7DA8}" type="datetimeFigureOut">
              <a:rPr lang="en-US" smtClean="0"/>
              <a:t>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77C04-F21F-4F95-85EB-FD969F472B30}" type="slidenum">
              <a:rPr lang="en-US" smtClean="0"/>
              <a:t>‹#›</a:t>
            </a:fld>
            <a:endParaRPr lang="en-US"/>
          </a:p>
        </p:txBody>
      </p:sp>
    </p:spTree>
    <p:extLst>
      <p:ext uri="{BB962C8B-B14F-4D97-AF65-F5344CB8AC3E}">
        <p14:creationId xmlns:p14="http://schemas.microsoft.com/office/powerpoint/2010/main" val="4294528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1D6E69-2A60-404D-811E-F5C4CECF7DA8}" type="datetimeFigureOut">
              <a:rPr lang="en-US" smtClean="0"/>
              <a:t>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77C04-F21F-4F95-85EB-FD969F472B30}" type="slidenum">
              <a:rPr lang="en-US" smtClean="0"/>
              <a:t>‹#›</a:t>
            </a:fld>
            <a:endParaRPr lang="en-US"/>
          </a:p>
        </p:txBody>
      </p:sp>
    </p:spTree>
    <p:extLst>
      <p:ext uri="{BB962C8B-B14F-4D97-AF65-F5344CB8AC3E}">
        <p14:creationId xmlns:p14="http://schemas.microsoft.com/office/powerpoint/2010/main" val="1712361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D6E69-2A60-404D-811E-F5C4CECF7DA8}" type="datetimeFigureOut">
              <a:rPr lang="en-US" smtClean="0"/>
              <a:t>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77C04-F21F-4F95-85EB-FD969F472B30}" type="slidenum">
              <a:rPr lang="en-US" smtClean="0"/>
              <a:t>‹#›</a:t>
            </a:fld>
            <a:endParaRPr lang="en-US"/>
          </a:p>
        </p:txBody>
      </p:sp>
    </p:spTree>
    <p:extLst>
      <p:ext uri="{BB962C8B-B14F-4D97-AF65-F5344CB8AC3E}">
        <p14:creationId xmlns:p14="http://schemas.microsoft.com/office/powerpoint/2010/main" val="1759525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quiries@ivfoods.co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61313"/>
            <a:ext cx="7894864" cy="6276252"/>
          </a:xfrm>
          <a:prstGeom prst="rect">
            <a:avLst/>
          </a:prstGeom>
        </p:spPr>
      </p:pic>
      <p:sp>
        <p:nvSpPr>
          <p:cNvPr id="12" name="Rectangle 2"/>
          <p:cNvSpPr>
            <a:spLocks noChangeArrowheads="1"/>
          </p:cNvSpPr>
          <p:nvPr/>
        </p:nvSpPr>
        <p:spPr bwMode="auto">
          <a:xfrm>
            <a:off x="7894864" y="1118111"/>
            <a:ext cx="4297136" cy="39703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444444"/>
                </a:solidFill>
                <a:effectLst/>
                <a:latin typeface="Arial" panose="020B0604020202020204" pitchFamily="34" charset="0"/>
                <a:cs typeface="Arial" panose="020B0604020202020204" pitchFamily="34" charset="0"/>
              </a:rPr>
              <a:t>Intervision Foods’ beginnings stretch back to 1983 when our founders launched their international trading careers.  Today, with over 100 years of senior management experience, Intervision maintains an active customer base in over 60 countries with offices and direct representation in Atlanta (USA), China, the Middle East and South America. </a:t>
            </a:r>
            <a:endParaRPr kumimoji="0" lang="en-US" altLang="en-US" sz="1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444444"/>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444444"/>
                </a:solidFill>
                <a:effectLst/>
                <a:latin typeface="Arial" panose="020B0604020202020204" pitchFamily="34" charset="0"/>
                <a:cs typeface="Arial" panose="020B0604020202020204" pitchFamily="34" charset="0"/>
              </a:rPr>
              <a:t>As one of the largest U.S. exporters of frozen animal proteins, Intervision Foods ships a wide variety of multi-origin food products to all corners of the globe.  Our multinational team of highly trained professionals assures attentive efficiency to the demands of diverse markets. Intervision’s cumulative experience and prowess in cultivating multilevel relationships offer our clients a significant advantage that is unmatched in the industry.  </a:t>
            </a:r>
            <a:endParaRPr kumimoji="0" lang="en-US" altLang="en-US" sz="1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444444"/>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444444"/>
                </a:solidFill>
                <a:effectLst/>
                <a:latin typeface="Arial" panose="020B0604020202020204" pitchFamily="34" charset="0"/>
                <a:cs typeface="Arial" panose="020B0604020202020204" pitchFamily="34" charset="0"/>
              </a:rPr>
              <a:t>Please contact us to discuss business opportunities:</a:t>
            </a:r>
            <a:endParaRPr kumimoji="0" lang="en-US" altLang="en-US" sz="1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444444"/>
                </a:solidFill>
                <a:effectLst/>
                <a:latin typeface="Arial" panose="020B0604020202020204" pitchFamily="34" charset="0"/>
                <a:cs typeface="Arial" panose="020B0604020202020204" pitchFamily="34" charset="0"/>
              </a:rPr>
              <a:t>E-mail: </a:t>
            </a:r>
            <a:r>
              <a:rPr kumimoji="0" lang="en-US" altLang="en-US" sz="1200" b="1" i="0" u="none" strike="noStrike" cap="none" normalizeH="0" baseline="0" dirty="0">
                <a:ln>
                  <a:noFill/>
                </a:ln>
                <a:solidFill>
                  <a:srgbClr val="0067B4"/>
                </a:solidFill>
                <a:effectLst/>
                <a:latin typeface="Arial" panose="020B0604020202020204" pitchFamily="34" charset="0"/>
                <a:cs typeface="Arial" panose="020B0604020202020204" pitchFamily="34" charset="0"/>
                <a:hlinkClick r:id="rId3"/>
              </a:rPr>
              <a:t>Inquiries@ivfoods.com</a:t>
            </a:r>
            <a:endParaRPr kumimoji="0" lang="en-US" altLang="en-US" sz="1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444444"/>
                </a:solidFill>
                <a:effectLst/>
                <a:latin typeface="Arial" panose="020B0604020202020204" pitchFamily="34" charset="0"/>
                <a:cs typeface="Arial" panose="020B0604020202020204" pitchFamily="34" charset="0"/>
              </a:rPr>
              <a:t>Tel: +1 404 814 1282</a:t>
            </a:r>
            <a:endParaRPr kumimoji="0" lang="en-US" altLang="en-US" sz="1200" b="1" i="0" u="none" strike="noStrike" cap="none" normalizeH="0" baseline="0" dirty="0">
              <a:ln>
                <a:noFill/>
              </a:ln>
              <a:solidFill>
                <a:schemeClr val="tx1"/>
              </a:solidFill>
              <a:effectLst/>
              <a:latin typeface="Arial" panose="020B0604020202020204" pitchFamily="34" charset="0"/>
            </a:endParaRPr>
          </a:p>
        </p:txBody>
      </p:sp>
      <p:sp>
        <p:nvSpPr>
          <p:cNvPr id="14" name="Rectangle 3"/>
          <p:cNvSpPr>
            <a:spLocks noChangeArrowheads="1"/>
          </p:cNvSpPr>
          <p:nvPr/>
        </p:nvSpPr>
        <p:spPr bwMode="auto">
          <a:xfrm>
            <a:off x="106136" y="25744"/>
            <a:ext cx="1203662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444444"/>
                </a:solidFill>
                <a:effectLst/>
                <a:latin typeface="Arial" panose="020B0604020202020204" pitchFamily="34" charset="0"/>
                <a:cs typeface="Arial" panose="020B0604020202020204" pitchFamily="34" charset="0"/>
              </a:rPr>
              <a:t>Intervision Foods – Bringing Years of Global Meat and Poultry Merchandising Experience to the International Marketplace</a:t>
            </a:r>
            <a:endParaRPr kumimoji="0" lang="en-US" altLang="en-US" sz="16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58387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Shawarma</a:t>
            </a:r>
          </a:p>
        </p:txBody>
      </p:sp>
      <p:sp>
        <p:nvSpPr>
          <p:cNvPr id="3" name="Content Placeholder 2"/>
          <p:cNvSpPr>
            <a:spLocks noGrp="1"/>
          </p:cNvSpPr>
          <p:nvPr>
            <p:ph idx="1"/>
          </p:nvPr>
        </p:nvSpPr>
        <p:spPr/>
        <p:txBody>
          <a:bodyPr/>
          <a:lstStyle/>
          <a:p>
            <a:pPr marL="0" marR="0" indent="0" algn="ctr">
              <a:spcBef>
                <a:spcPts val="0"/>
              </a:spcBef>
              <a:spcAft>
                <a:spcPts val="0"/>
              </a:spcAft>
              <a:buNone/>
            </a:pPr>
            <a:r>
              <a:rPr lang="en-US" dirty="0">
                <a:latin typeface="Calibri" panose="020F0502020204030204" pitchFamily="34" charset="0"/>
                <a:ea typeface="Times New Roman" panose="02020603050405020304" pitchFamily="18" charset="0"/>
              </a:rPr>
              <a:t>Chicken Shawarma is a frozen boneless whole chicken without wings.</a:t>
            </a:r>
            <a:endParaRPr lang="en-US" dirty="0">
              <a:latin typeface="Times New Roman" panose="02020603050405020304" pitchFamily="18" charset="0"/>
              <a:ea typeface="Times New Roman" panose="02020603050405020304" pitchFamily="18" charset="0"/>
            </a:endParaRP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177" y="2215661"/>
            <a:ext cx="2488579" cy="4575592"/>
          </a:xfrm>
          <a:prstGeom prst="rect">
            <a:avLst/>
          </a:prstGeom>
        </p:spPr>
      </p:pic>
    </p:spTree>
    <p:extLst>
      <p:ext uri="{BB962C8B-B14F-4D97-AF65-F5344CB8AC3E}">
        <p14:creationId xmlns:p14="http://schemas.microsoft.com/office/powerpoint/2010/main" val="3161291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Lower Back</a:t>
            </a:r>
          </a:p>
        </p:txBody>
      </p:sp>
      <p:sp>
        <p:nvSpPr>
          <p:cNvPr id="3" name="Content Placeholder 2"/>
          <p:cNvSpPr>
            <a:spLocks noGrp="1"/>
          </p:cNvSpPr>
          <p:nvPr>
            <p:ph idx="1"/>
          </p:nvPr>
        </p:nvSpPr>
        <p:spPr/>
        <p:txBody>
          <a:bodyPr/>
          <a:lstStyle/>
          <a:p>
            <a:pPr marL="0" indent="0">
              <a:buNone/>
            </a:pPr>
            <a:r>
              <a:rPr lang="en-US" dirty="0"/>
              <a:t>The lower portion of the chicken back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48" y="2329962"/>
            <a:ext cx="6442530" cy="3059260"/>
          </a:xfrm>
          <a:prstGeom prst="rect">
            <a:avLst/>
          </a:prstGeom>
        </p:spPr>
      </p:pic>
    </p:spTree>
    <p:extLst>
      <p:ext uri="{BB962C8B-B14F-4D97-AF65-F5344CB8AC3E}">
        <p14:creationId xmlns:p14="http://schemas.microsoft.com/office/powerpoint/2010/main" val="7336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MDM</a:t>
            </a:r>
          </a:p>
        </p:txBody>
      </p:sp>
      <p:sp>
        <p:nvSpPr>
          <p:cNvPr id="3" name="Content Placeholder 2"/>
          <p:cNvSpPr>
            <a:spLocks noGrp="1"/>
          </p:cNvSpPr>
          <p:nvPr>
            <p:ph idx="1"/>
          </p:nvPr>
        </p:nvSpPr>
        <p:spPr/>
        <p:txBody>
          <a:bodyPr/>
          <a:lstStyle/>
          <a:p>
            <a:pPr marL="0" indent="0">
              <a:buNone/>
            </a:pPr>
            <a:r>
              <a:rPr lang="en-US" dirty="0"/>
              <a:t>			Mechanically Deboned Meat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023" y="2578560"/>
            <a:ext cx="4143953" cy="3038899"/>
          </a:xfrm>
          <a:prstGeom prst="rect">
            <a:avLst/>
          </a:prstGeom>
        </p:spPr>
      </p:pic>
    </p:spTree>
    <p:extLst>
      <p:ext uri="{BB962C8B-B14F-4D97-AF65-F5344CB8AC3E}">
        <p14:creationId xmlns:p14="http://schemas.microsoft.com/office/powerpoint/2010/main" val="2064856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215" y="158263"/>
            <a:ext cx="10685585" cy="1532426"/>
          </a:xfrm>
        </p:spPr>
        <p:txBody>
          <a:bodyPr>
            <a:normAutofit fontScale="90000"/>
          </a:bodyPr>
          <a:lstStyle/>
          <a:p>
            <a:pPr algn="ctr"/>
            <a:r>
              <a:rPr lang="en-US" dirty="0" err="1"/>
              <a:t>Traypack</a:t>
            </a:r>
            <a:r>
              <a:rPr lang="en-US" dirty="0"/>
              <a:t> Boneless/Skinless Breasts</a:t>
            </a:r>
            <a:br>
              <a:rPr lang="en-US" dirty="0"/>
            </a:br>
            <a:br>
              <a:rPr lang="en-US" dirty="0"/>
            </a:br>
            <a:r>
              <a:rPr lang="en-US" dirty="0"/>
              <a:t>Boneless, skinless chicken breasts in a tray package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7980" y="2015757"/>
            <a:ext cx="6416040" cy="4340352"/>
          </a:xfrm>
        </p:spPr>
      </p:pic>
    </p:spTree>
    <p:extLst>
      <p:ext uri="{BB962C8B-B14F-4D97-AF65-F5344CB8AC3E}">
        <p14:creationId xmlns:p14="http://schemas.microsoft.com/office/powerpoint/2010/main" val="1536942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a:t>Traypack</a:t>
            </a:r>
            <a:r>
              <a:rPr lang="en-US" dirty="0"/>
              <a:t> Drums</a:t>
            </a:r>
            <a:br>
              <a:rPr lang="en-US" dirty="0"/>
            </a:br>
            <a:br>
              <a:rPr lang="en-US" dirty="0"/>
            </a:br>
            <a:r>
              <a:rPr lang="en-US" dirty="0"/>
              <a:t>Chicken Drumsticks in a tray package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5414" y="1825625"/>
            <a:ext cx="6481171" cy="4351338"/>
          </a:xfrm>
        </p:spPr>
      </p:pic>
    </p:spTree>
    <p:extLst>
      <p:ext uri="{BB962C8B-B14F-4D97-AF65-F5344CB8AC3E}">
        <p14:creationId xmlns:p14="http://schemas.microsoft.com/office/powerpoint/2010/main" val="1259099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Traypack</a:t>
            </a:r>
            <a:r>
              <a:rPr lang="en-US" dirty="0"/>
              <a:t> Thighs</a:t>
            </a:r>
            <a:br>
              <a:rPr lang="en-US" dirty="0"/>
            </a:br>
            <a:r>
              <a:rPr lang="en-US" dirty="0"/>
              <a:t>Chicken Thighs in a Tray Package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9579" y="1825625"/>
            <a:ext cx="5932842" cy="4351338"/>
          </a:xfrm>
        </p:spPr>
      </p:pic>
    </p:spTree>
    <p:extLst>
      <p:ext uri="{BB962C8B-B14F-4D97-AF65-F5344CB8AC3E}">
        <p14:creationId xmlns:p14="http://schemas.microsoft.com/office/powerpoint/2010/main" val="276791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25961" y="112967"/>
            <a:ext cx="3104376" cy="461665"/>
          </a:xfrm>
          <a:prstGeom prst="rect">
            <a:avLst/>
          </a:prstGeom>
        </p:spPr>
        <p:txBody>
          <a:bodyPr wrap="none">
            <a:spAutoFit/>
          </a:bodyPr>
          <a:lstStyle/>
          <a:p>
            <a:r>
              <a:rPr lang="en-US" sz="2400" b="1" dirty="0"/>
              <a:t>Values, Vision, Mission</a:t>
            </a:r>
          </a:p>
        </p:txBody>
      </p:sp>
      <p:sp>
        <p:nvSpPr>
          <p:cNvPr id="10" name="Rectangle 9"/>
          <p:cNvSpPr/>
          <p:nvPr/>
        </p:nvSpPr>
        <p:spPr>
          <a:xfrm>
            <a:off x="808264" y="783182"/>
            <a:ext cx="9976757" cy="923330"/>
          </a:xfrm>
          <a:prstGeom prst="rect">
            <a:avLst/>
          </a:prstGeom>
        </p:spPr>
        <p:txBody>
          <a:bodyPr wrap="square">
            <a:spAutoFit/>
          </a:bodyPr>
          <a:lstStyle/>
          <a:p>
            <a:r>
              <a:rPr lang="en-US" b="0" i="0" dirty="0">
                <a:solidFill>
                  <a:srgbClr val="444444"/>
                </a:solidFill>
                <a:effectLst/>
                <a:latin typeface="Roboto"/>
              </a:rPr>
              <a:t>As an international trading company, Intervision Foods specializes in bringing high quality frozen animal proteins to markets all over the world.  A dedicated, multilingual team with a reputation for excellent customer service is here to assist you and meet your needs. </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0" y="1922513"/>
            <a:ext cx="6351075" cy="4216033"/>
          </a:xfrm>
          <a:prstGeom prst="rect">
            <a:avLst/>
          </a:prstGeom>
        </p:spPr>
      </p:pic>
      <p:sp>
        <p:nvSpPr>
          <p:cNvPr id="8" name="Rectangle 7"/>
          <p:cNvSpPr/>
          <p:nvPr/>
        </p:nvSpPr>
        <p:spPr>
          <a:xfrm>
            <a:off x="5859833" y="2561394"/>
            <a:ext cx="6255968" cy="2977738"/>
          </a:xfrm>
          <a:prstGeom prst="rect">
            <a:avLst/>
          </a:prstGeom>
        </p:spPr>
        <p:txBody>
          <a:bodyPr wrap="square">
            <a:spAutoFit/>
          </a:bodyPr>
          <a:lstStyle/>
          <a:p>
            <a:pPr>
              <a:lnSpc>
                <a:spcPts val="1800"/>
              </a:lnSpc>
              <a:spcAft>
                <a:spcPts val="900"/>
              </a:spcAft>
            </a:pPr>
            <a:r>
              <a:rPr lang="en-US" b="1" i="0" dirty="0">
                <a:solidFill>
                  <a:srgbClr val="444444"/>
                </a:solidFill>
                <a:effectLst/>
                <a:latin typeface="arial" panose="020B0604020202020204" pitchFamily="34" charset="0"/>
              </a:rPr>
              <a:t>Core Values: </a:t>
            </a:r>
            <a:endParaRPr lang="en-US" b="0" i="0" dirty="0">
              <a:solidFill>
                <a:srgbClr val="444444"/>
              </a:solidFill>
              <a:effectLst/>
              <a:latin typeface="Roboto"/>
            </a:endParaRPr>
          </a:p>
          <a:p>
            <a:pPr>
              <a:lnSpc>
                <a:spcPts val="1800"/>
              </a:lnSpc>
              <a:spcAft>
                <a:spcPts val="900"/>
              </a:spcAft>
            </a:pPr>
            <a:r>
              <a:rPr lang="en-US" b="0" i="0" dirty="0">
                <a:solidFill>
                  <a:srgbClr val="444444"/>
                </a:solidFill>
                <a:effectLst/>
                <a:latin typeface="arial" panose="020B0604020202020204" pitchFamily="34" charset="0"/>
              </a:rPr>
              <a:t>Teamwork, Responsibility, Integrity and Perseverance = Excellence</a:t>
            </a:r>
            <a:endParaRPr lang="en-US" b="0" i="0" dirty="0">
              <a:solidFill>
                <a:srgbClr val="444444"/>
              </a:solidFill>
              <a:effectLst/>
              <a:latin typeface="Roboto"/>
            </a:endParaRPr>
          </a:p>
          <a:p>
            <a:pPr>
              <a:lnSpc>
                <a:spcPts val="1800"/>
              </a:lnSpc>
              <a:spcAft>
                <a:spcPts val="900"/>
              </a:spcAft>
            </a:pPr>
            <a:r>
              <a:rPr lang="en-US" b="1" i="0" dirty="0">
                <a:solidFill>
                  <a:srgbClr val="444444"/>
                </a:solidFill>
                <a:effectLst/>
                <a:latin typeface="arial" panose="020B0604020202020204" pitchFamily="34" charset="0"/>
              </a:rPr>
              <a:t>Vision:</a:t>
            </a:r>
            <a:endParaRPr lang="en-US" b="0" i="0" dirty="0">
              <a:solidFill>
                <a:srgbClr val="444444"/>
              </a:solidFill>
              <a:effectLst/>
              <a:latin typeface="Roboto"/>
            </a:endParaRPr>
          </a:p>
          <a:p>
            <a:pPr>
              <a:lnSpc>
                <a:spcPts val="1800"/>
              </a:lnSpc>
              <a:spcAft>
                <a:spcPts val="900"/>
              </a:spcAft>
            </a:pPr>
            <a:r>
              <a:rPr lang="en-US" b="0" i="0" dirty="0">
                <a:solidFill>
                  <a:srgbClr val="444444"/>
                </a:solidFill>
                <a:effectLst/>
                <a:latin typeface="arial" panose="020B0604020202020204" pitchFamily="34" charset="0"/>
              </a:rPr>
              <a:t>To be a sustainable enterprise that delivers value and excellence to its customers, vendors and employees.</a:t>
            </a:r>
            <a:endParaRPr lang="en-US" b="0" i="0" dirty="0">
              <a:solidFill>
                <a:srgbClr val="444444"/>
              </a:solidFill>
              <a:effectLst/>
              <a:latin typeface="Roboto"/>
            </a:endParaRPr>
          </a:p>
          <a:p>
            <a:pPr>
              <a:lnSpc>
                <a:spcPts val="1800"/>
              </a:lnSpc>
              <a:spcAft>
                <a:spcPts val="900"/>
              </a:spcAft>
            </a:pPr>
            <a:r>
              <a:rPr lang="en-US" b="1" i="0" dirty="0">
                <a:solidFill>
                  <a:srgbClr val="444444"/>
                </a:solidFill>
                <a:effectLst/>
                <a:latin typeface="arial" panose="020B0604020202020204" pitchFamily="34" charset="0"/>
              </a:rPr>
              <a:t>Mission:</a:t>
            </a:r>
            <a:endParaRPr lang="en-US" b="0" i="0" dirty="0">
              <a:solidFill>
                <a:srgbClr val="444444"/>
              </a:solidFill>
              <a:effectLst/>
              <a:latin typeface="Roboto"/>
            </a:endParaRPr>
          </a:p>
          <a:p>
            <a:pPr>
              <a:lnSpc>
                <a:spcPts val="1800"/>
              </a:lnSpc>
              <a:spcAft>
                <a:spcPts val="900"/>
              </a:spcAft>
            </a:pPr>
            <a:r>
              <a:rPr lang="en-US" b="0" i="0" dirty="0">
                <a:solidFill>
                  <a:srgbClr val="444444"/>
                </a:solidFill>
                <a:effectLst/>
                <a:latin typeface="arial" panose="020B0604020202020204" pitchFamily="34" charset="0"/>
              </a:rPr>
              <a:t>Incorporate our core values of Teamwork, Responsibility, Integrity and Perseverance to cultivate and deliver value and Excellence to our customers, vendors and employees.</a:t>
            </a:r>
            <a:endParaRPr lang="en-US" b="0" i="0" dirty="0">
              <a:solidFill>
                <a:srgbClr val="444444"/>
              </a:solidFill>
              <a:effectLst/>
              <a:latin typeface="Roboto"/>
            </a:endParaRPr>
          </a:p>
        </p:txBody>
      </p:sp>
    </p:spTree>
    <p:extLst>
      <p:ext uri="{BB962C8B-B14F-4D97-AF65-F5344CB8AC3E}">
        <p14:creationId xmlns:p14="http://schemas.microsoft.com/office/powerpoint/2010/main" val="3507038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44283514"/>
              </p:ext>
            </p:extLst>
          </p:nvPr>
        </p:nvGraphicFramePr>
        <p:xfrm>
          <a:off x="1049215" y="2827948"/>
          <a:ext cx="8127999" cy="14668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425668263"/>
                    </a:ext>
                  </a:extLst>
                </a:gridCol>
                <a:gridCol w="2709333">
                  <a:extLst>
                    <a:ext uri="{9D8B030D-6E8A-4147-A177-3AD203B41FA5}">
                      <a16:colId xmlns:a16="http://schemas.microsoft.com/office/drawing/2014/main" val="1204499113"/>
                    </a:ext>
                  </a:extLst>
                </a:gridCol>
                <a:gridCol w="2709333">
                  <a:extLst>
                    <a:ext uri="{9D8B030D-6E8A-4147-A177-3AD203B41FA5}">
                      <a16:colId xmlns:a16="http://schemas.microsoft.com/office/drawing/2014/main" val="165653516"/>
                    </a:ext>
                  </a:extLst>
                </a:gridCol>
              </a:tblGrid>
              <a:tr h="826780">
                <a:tc>
                  <a:txBody>
                    <a:bodyPr/>
                    <a:lstStyle/>
                    <a:p>
                      <a:r>
                        <a:rPr lang="en-US" dirty="0"/>
                        <a:t>USA/Brazil</a:t>
                      </a:r>
                    </a:p>
                  </a:txBody>
                  <a:tcPr/>
                </a:tc>
                <a:tc>
                  <a:txBody>
                    <a:bodyPr/>
                    <a:lstStyle/>
                    <a:p>
                      <a:r>
                        <a:rPr lang="en-US" sz="1800" b="1" kern="1200" dirty="0">
                          <a:solidFill>
                            <a:schemeClr val="lt1"/>
                          </a:solidFill>
                          <a:effectLst/>
                          <a:latin typeface="+mn-lt"/>
                          <a:ea typeface="+mn-ea"/>
                          <a:cs typeface="+mn-cs"/>
                        </a:rPr>
                        <a:t>4 x 2.5 kg even net-weight polybags</a:t>
                      </a:r>
                      <a:endParaRPr lang="en-US" b="0" dirty="0"/>
                    </a:p>
                  </a:txBody>
                  <a:tcPr/>
                </a:tc>
                <a:tc>
                  <a:txBody>
                    <a:bodyPr/>
                    <a:lstStyle/>
                    <a:p>
                      <a:r>
                        <a:rPr lang="en-US" dirty="0"/>
                        <a:t>10 KG Carton</a:t>
                      </a:r>
                    </a:p>
                  </a:txBody>
                  <a:tcPr/>
                </a:tc>
                <a:extLst>
                  <a:ext uri="{0D108BD9-81ED-4DB2-BD59-A6C34878D82A}">
                    <a16:rowId xmlns:a16="http://schemas.microsoft.com/office/drawing/2014/main" val="1530290920"/>
                  </a:ext>
                </a:extLst>
              </a:tr>
              <a:tr h="417817">
                <a:tc>
                  <a:txBody>
                    <a:bodyPr/>
                    <a:lstStyle/>
                    <a:p>
                      <a:r>
                        <a:rPr lang="en-US" dirty="0"/>
                        <a:t>USA/Brazil</a:t>
                      </a:r>
                    </a:p>
                  </a:txBody>
                  <a:tcPr/>
                </a:tc>
                <a:tc>
                  <a:txBody>
                    <a:bodyPr/>
                    <a:lstStyle/>
                    <a:p>
                      <a:r>
                        <a:rPr lang="en-US" sz="1800" b="1" kern="1200" dirty="0">
                          <a:solidFill>
                            <a:schemeClr val="dk1"/>
                          </a:solidFill>
                          <a:effectLst/>
                          <a:latin typeface="+mn-lt"/>
                          <a:ea typeface="+mn-ea"/>
                          <a:cs typeface="+mn-cs"/>
                        </a:rPr>
                        <a:t>6 x 2.0 kg</a:t>
                      </a:r>
                      <a:r>
                        <a:rPr lang="en-US" sz="1800" kern="1200" dirty="0">
                          <a:solidFill>
                            <a:schemeClr val="dk1"/>
                          </a:solidFill>
                          <a:effectLst/>
                          <a:latin typeface="+mn-lt"/>
                          <a:ea typeface="+mn-ea"/>
                          <a:cs typeface="+mn-cs"/>
                        </a:rPr>
                        <a:t> even net-weight polybags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KG Carton</a:t>
                      </a:r>
                    </a:p>
                    <a:p>
                      <a:endParaRPr lang="en-US" dirty="0"/>
                    </a:p>
                  </a:txBody>
                  <a:tcPr/>
                </a:tc>
                <a:extLst>
                  <a:ext uri="{0D108BD9-81ED-4DB2-BD59-A6C34878D82A}">
                    <a16:rowId xmlns:a16="http://schemas.microsoft.com/office/drawing/2014/main" val="2441000627"/>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373180303"/>
              </p:ext>
            </p:extLst>
          </p:nvPr>
        </p:nvGraphicFramePr>
        <p:xfrm>
          <a:off x="1049214" y="2457108"/>
          <a:ext cx="8127999" cy="3708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315916330"/>
                    </a:ext>
                  </a:extLst>
                </a:gridCol>
                <a:gridCol w="2709333">
                  <a:extLst>
                    <a:ext uri="{9D8B030D-6E8A-4147-A177-3AD203B41FA5}">
                      <a16:colId xmlns:a16="http://schemas.microsoft.com/office/drawing/2014/main" val="2996586412"/>
                    </a:ext>
                  </a:extLst>
                </a:gridCol>
                <a:gridCol w="2709333">
                  <a:extLst>
                    <a:ext uri="{9D8B030D-6E8A-4147-A177-3AD203B41FA5}">
                      <a16:colId xmlns:a16="http://schemas.microsoft.com/office/drawing/2014/main" val="2354034970"/>
                    </a:ext>
                  </a:extLst>
                </a:gridCol>
              </a:tblGrid>
              <a:tr h="370840">
                <a:tc>
                  <a:txBody>
                    <a:bodyPr/>
                    <a:lstStyle/>
                    <a:p>
                      <a:r>
                        <a:rPr lang="en-US" dirty="0"/>
                        <a:t>Origin</a:t>
                      </a:r>
                    </a:p>
                  </a:txBody>
                  <a:tcPr/>
                </a:tc>
                <a:tc>
                  <a:txBody>
                    <a:bodyPr/>
                    <a:lstStyle/>
                    <a:p>
                      <a:r>
                        <a:rPr lang="en-US" dirty="0"/>
                        <a:t>Packing</a:t>
                      </a:r>
                    </a:p>
                  </a:txBody>
                  <a:tcPr/>
                </a:tc>
                <a:tc>
                  <a:txBody>
                    <a:bodyPr/>
                    <a:lstStyle/>
                    <a:p>
                      <a:r>
                        <a:rPr lang="en-US" dirty="0"/>
                        <a:t>Size</a:t>
                      </a:r>
                    </a:p>
                  </a:txBody>
                  <a:tcPr/>
                </a:tc>
                <a:extLst>
                  <a:ext uri="{0D108BD9-81ED-4DB2-BD59-A6C34878D82A}">
                    <a16:rowId xmlns:a16="http://schemas.microsoft.com/office/drawing/2014/main" val="1001394671"/>
                  </a:ext>
                </a:extLst>
              </a:tr>
            </a:tbl>
          </a:graphicData>
        </a:graphic>
      </p:graphicFrame>
    </p:spTree>
    <p:extLst>
      <p:ext uri="{BB962C8B-B14F-4D97-AF65-F5344CB8AC3E}">
        <p14:creationId xmlns:p14="http://schemas.microsoft.com/office/powerpoint/2010/main" val="2487130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Boneless Skinless Thighs</a:t>
            </a:r>
          </a:p>
        </p:txBody>
      </p:sp>
      <p:sp>
        <p:nvSpPr>
          <p:cNvPr id="3" name="Content Placeholder 2"/>
          <p:cNvSpPr>
            <a:spLocks noGrp="1"/>
          </p:cNvSpPr>
          <p:nvPr>
            <p:ph idx="1"/>
          </p:nvPr>
        </p:nvSpPr>
        <p:spPr>
          <a:xfrm>
            <a:off x="838200" y="1390620"/>
            <a:ext cx="10515600" cy="4351338"/>
          </a:xfrm>
        </p:spPr>
        <p:txBody>
          <a:bodyPr/>
          <a:lstStyle/>
          <a:p>
            <a:pPr marL="0" indent="0">
              <a:buNone/>
            </a:pPr>
            <a:r>
              <a:rPr lang="en-US" dirty="0"/>
              <a:t>The upper portion of the leg with the bone removed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7916" y="1925515"/>
            <a:ext cx="6256167" cy="4170778"/>
          </a:xfrm>
          <a:prstGeom prst="rect">
            <a:avLst/>
          </a:prstGeom>
        </p:spPr>
      </p:pic>
    </p:spTree>
    <p:extLst>
      <p:ext uri="{BB962C8B-B14F-4D97-AF65-F5344CB8AC3E}">
        <p14:creationId xmlns:p14="http://schemas.microsoft.com/office/powerpoint/2010/main" val="540703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Mid Joint Wing</a:t>
            </a:r>
          </a:p>
        </p:txBody>
      </p:sp>
      <p:sp>
        <p:nvSpPr>
          <p:cNvPr id="3" name="Content Placeholder 2"/>
          <p:cNvSpPr>
            <a:spLocks noGrp="1"/>
          </p:cNvSpPr>
          <p:nvPr>
            <p:ph idx="1"/>
          </p:nvPr>
        </p:nvSpPr>
        <p:spPr/>
        <p:txBody>
          <a:bodyPr/>
          <a:lstStyle/>
          <a:p>
            <a:pPr marL="0" indent="0">
              <a:buNone/>
            </a:pPr>
            <a:r>
              <a:rPr lang="en-US" dirty="0"/>
              <a:t>The middle or second joint of the chicken wing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836" y="2283304"/>
            <a:ext cx="6434328" cy="4331208"/>
          </a:xfrm>
          <a:prstGeom prst="rect">
            <a:avLst/>
          </a:prstGeom>
        </p:spPr>
      </p:pic>
    </p:spTree>
    <p:extLst>
      <p:ext uri="{BB962C8B-B14F-4D97-AF65-F5344CB8AC3E}">
        <p14:creationId xmlns:p14="http://schemas.microsoft.com/office/powerpoint/2010/main" val="4235038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165" y="365125"/>
            <a:ext cx="10515600" cy="1325563"/>
          </a:xfrm>
        </p:spPr>
        <p:txBody>
          <a:bodyPr/>
          <a:lstStyle/>
          <a:p>
            <a:pPr algn="ctr"/>
            <a:r>
              <a:rPr lang="en-US" dirty="0"/>
              <a:t>Two Joint Wing</a:t>
            </a:r>
          </a:p>
        </p:txBody>
      </p:sp>
      <p:sp>
        <p:nvSpPr>
          <p:cNvPr id="3" name="Content Placeholder 2"/>
          <p:cNvSpPr>
            <a:spLocks noGrp="1"/>
          </p:cNvSpPr>
          <p:nvPr>
            <p:ph idx="1"/>
          </p:nvPr>
        </p:nvSpPr>
        <p:spPr/>
        <p:txBody>
          <a:bodyPr/>
          <a:lstStyle/>
          <a:p>
            <a:pPr marL="0" indent="0">
              <a:buNone/>
            </a:pPr>
            <a:r>
              <a:rPr lang="en-US" dirty="0"/>
              <a:t>The two joint wing consists of the mid joint wing plus the wingtip.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2856" y="2358527"/>
            <a:ext cx="2635582" cy="3953373"/>
          </a:xfrm>
          <a:prstGeom prst="rect">
            <a:avLst/>
          </a:prstGeom>
        </p:spPr>
      </p:pic>
    </p:spTree>
    <p:extLst>
      <p:ext uri="{BB962C8B-B14F-4D97-AF65-F5344CB8AC3E}">
        <p14:creationId xmlns:p14="http://schemas.microsoft.com/office/powerpoint/2010/main" val="808880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Gizzards</a:t>
            </a:r>
          </a:p>
        </p:txBody>
      </p:sp>
      <p:sp>
        <p:nvSpPr>
          <p:cNvPr id="3" name="Content Placeholder 2"/>
          <p:cNvSpPr>
            <a:spLocks noGrp="1"/>
          </p:cNvSpPr>
          <p:nvPr>
            <p:ph idx="1"/>
          </p:nvPr>
        </p:nvSpPr>
        <p:spPr>
          <a:xfrm>
            <a:off x="838200" y="1732937"/>
            <a:ext cx="10515600" cy="4351338"/>
          </a:xfrm>
        </p:spPr>
        <p:txBody>
          <a:bodyPr/>
          <a:lstStyle/>
          <a:p>
            <a:pPr marL="0" indent="0">
              <a:buNone/>
            </a:pPr>
            <a:r>
              <a:rPr lang="en-US" dirty="0"/>
              <a:t>The Chicken Gizzard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368" y="2453052"/>
            <a:ext cx="5440547" cy="3631223"/>
          </a:xfrm>
          <a:prstGeom prst="rect">
            <a:avLst/>
          </a:prstGeom>
        </p:spPr>
      </p:pic>
    </p:spTree>
    <p:extLst>
      <p:ext uri="{BB962C8B-B14F-4D97-AF65-F5344CB8AC3E}">
        <p14:creationId xmlns:p14="http://schemas.microsoft.com/office/powerpoint/2010/main" val="3790002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Paws</a:t>
            </a:r>
          </a:p>
        </p:txBody>
      </p:sp>
      <p:sp>
        <p:nvSpPr>
          <p:cNvPr id="3" name="Content Placeholder 2"/>
          <p:cNvSpPr>
            <a:spLocks noGrp="1"/>
          </p:cNvSpPr>
          <p:nvPr>
            <p:ph idx="1"/>
          </p:nvPr>
        </p:nvSpPr>
        <p:spPr/>
        <p:txBody>
          <a:bodyPr/>
          <a:lstStyle/>
          <a:p>
            <a:pPr marL="0" indent="0">
              <a:buNone/>
            </a:pPr>
            <a:r>
              <a:rPr lang="en-US" dirty="0"/>
              <a:t>Chicken Paws are the cut which includes the feet, plus a short portion of the bone above the foot.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156" y="2371715"/>
            <a:ext cx="2626790" cy="3940185"/>
          </a:xfrm>
          <a:prstGeom prst="rect">
            <a:avLst/>
          </a:prstGeom>
        </p:spPr>
      </p:pic>
    </p:spTree>
    <p:extLst>
      <p:ext uri="{BB962C8B-B14F-4D97-AF65-F5344CB8AC3E}">
        <p14:creationId xmlns:p14="http://schemas.microsoft.com/office/powerpoint/2010/main" val="1250610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Necks</a:t>
            </a:r>
          </a:p>
        </p:txBody>
      </p:sp>
      <p:sp>
        <p:nvSpPr>
          <p:cNvPr id="3" name="Content Placeholder 2"/>
          <p:cNvSpPr>
            <a:spLocks noGrp="1"/>
          </p:cNvSpPr>
          <p:nvPr>
            <p:ph idx="1"/>
          </p:nvPr>
        </p:nvSpPr>
        <p:spPr>
          <a:xfrm>
            <a:off x="997998" y="1825625"/>
            <a:ext cx="10515600" cy="4351338"/>
          </a:xfrm>
        </p:spPr>
        <p:txBody>
          <a:bodyPr/>
          <a:lstStyle/>
          <a:p>
            <a:pPr marL="0" indent="0">
              <a:buNone/>
            </a:pPr>
            <a:r>
              <a:rPr lang="en-US" dirty="0"/>
              <a:t>The chicken neck from below the head to the shoulder, with or without skin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758" y="2329141"/>
            <a:ext cx="6464808" cy="4309872"/>
          </a:xfrm>
          <a:prstGeom prst="rect">
            <a:avLst/>
          </a:prstGeom>
        </p:spPr>
      </p:pic>
    </p:spTree>
    <p:extLst>
      <p:ext uri="{BB962C8B-B14F-4D97-AF65-F5344CB8AC3E}">
        <p14:creationId xmlns:p14="http://schemas.microsoft.com/office/powerpoint/2010/main" val="3166800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209</Words>
  <Application>Microsoft Office PowerPoint</Application>
  <PresentationFormat>Widescreen</PresentationFormat>
  <Paragraphs>48</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vt:lpstr>
      <vt:lpstr>Calibri</vt:lpstr>
      <vt:lpstr>Calibri Light</vt:lpstr>
      <vt:lpstr>Roboto</vt:lpstr>
      <vt:lpstr>Times New Roman</vt:lpstr>
      <vt:lpstr>Office Theme</vt:lpstr>
      <vt:lpstr>PowerPoint Presentation</vt:lpstr>
      <vt:lpstr>PowerPoint Presentation</vt:lpstr>
      <vt:lpstr>Chart  </vt:lpstr>
      <vt:lpstr>Boneless Skinless Thighs</vt:lpstr>
      <vt:lpstr>Mid Joint Wing</vt:lpstr>
      <vt:lpstr>Two Joint Wing</vt:lpstr>
      <vt:lpstr>Gizzards</vt:lpstr>
      <vt:lpstr>Paws</vt:lpstr>
      <vt:lpstr>Necks</vt:lpstr>
      <vt:lpstr>Shawarma</vt:lpstr>
      <vt:lpstr>Lower Back</vt:lpstr>
      <vt:lpstr>MDM</vt:lpstr>
      <vt:lpstr>Traypack Boneless/Skinless Breasts  Boneless, skinless chicken breasts in a tray package</vt:lpstr>
      <vt:lpstr>Traypack Drums  Chicken Drumsticks in a tray package</vt:lpstr>
      <vt:lpstr>Traypack Thighs Chicken Thighs in a Tray Package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 Lenowitz</dc:creator>
  <cp:lastModifiedBy>Max Lenowitz</cp:lastModifiedBy>
  <cp:revision>27</cp:revision>
  <dcterms:created xsi:type="dcterms:W3CDTF">2017-01-27T14:38:27Z</dcterms:created>
  <dcterms:modified xsi:type="dcterms:W3CDTF">2017-02-06T20:02:37Z</dcterms:modified>
</cp:coreProperties>
</file>