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64" d="100"/>
          <a:sy n="164" d="100"/>
        </p:scale>
        <p:origin x="-20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E6CA9-CE3E-A84C-9363-FA4F6E212AEA}" type="datetimeFigureOut">
              <a:rPr lang="en-US" smtClean="0"/>
              <a:t>12/3/16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F6A09-7AC4-8E49-9AF5-90FD31A8E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399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E6CA9-CE3E-A84C-9363-FA4F6E212AEA}" type="datetimeFigureOut">
              <a:rPr lang="en-US" smtClean="0"/>
              <a:t>12/3/16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F6A09-7AC4-8E49-9AF5-90FD31A8E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614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E6CA9-CE3E-A84C-9363-FA4F6E212AEA}" type="datetimeFigureOut">
              <a:rPr lang="en-US" smtClean="0"/>
              <a:t>12/3/16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F6A09-7AC4-8E49-9AF5-90FD31A8E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813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E6CA9-CE3E-A84C-9363-FA4F6E212AEA}" type="datetimeFigureOut">
              <a:rPr lang="en-US" smtClean="0"/>
              <a:t>12/3/16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F6A09-7AC4-8E49-9AF5-90FD31A8E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391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E6CA9-CE3E-A84C-9363-FA4F6E212AEA}" type="datetimeFigureOut">
              <a:rPr lang="en-US" smtClean="0"/>
              <a:t>12/3/16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F6A09-7AC4-8E49-9AF5-90FD31A8E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803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E6CA9-CE3E-A84C-9363-FA4F6E212AEA}" type="datetimeFigureOut">
              <a:rPr lang="en-US" smtClean="0"/>
              <a:t>12/3/16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F6A09-7AC4-8E49-9AF5-90FD31A8E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594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E6CA9-CE3E-A84C-9363-FA4F6E212AEA}" type="datetimeFigureOut">
              <a:rPr lang="en-US" smtClean="0"/>
              <a:t>12/3/16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F6A09-7AC4-8E49-9AF5-90FD31A8E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947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E6CA9-CE3E-A84C-9363-FA4F6E212AEA}" type="datetimeFigureOut">
              <a:rPr lang="en-US" smtClean="0"/>
              <a:t>12/3/16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F6A09-7AC4-8E49-9AF5-90FD31A8E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211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E6CA9-CE3E-A84C-9363-FA4F6E212AEA}" type="datetimeFigureOut">
              <a:rPr lang="en-US" smtClean="0"/>
              <a:t>12/3/16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F6A09-7AC4-8E49-9AF5-90FD31A8E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49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E6CA9-CE3E-A84C-9363-FA4F6E212AEA}" type="datetimeFigureOut">
              <a:rPr lang="en-US" smtClean="0"/>
              <a:t>12/3/16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F6A09-7AC4-8E49-9AF5-90FD31A8E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794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E6CA9-CE3E-A84C-9363-FA4F6E212AEA}" type="datetimeFigureOut">
              <a:rPr lang="en-US" smtClean="0"/>
              <a:t>12/3/16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F6A09-7AC4-8E49-9AF5-90FD31A8E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176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BE6CA9-CE3E-A84C-9363-FA4F6E212AEA}" type="datetimeFigureOut">
              <a:rPr lang="en-US" smtClean="0"/>
              <a:t>12/3/16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FF6A09-7AC4-8E49-9AF5-90FD31A8E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26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jpg"/><Relationship Id="rId6" Type="http://schemas.openxmlformats.org/officeDocument/2006/relationships/image" Target="../media/image6.emf"/><Relationship Id="rId7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PlayBow</a:t>
            </a:r>
            <a:r>
              <a:rPr lang="en-US" dirty="0" smtClean="0"/>
              <a:t> Design Brief Elements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202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915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Functional Map of Oil Bottles (front panel height/width ratio of 9:5)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954463" y="1513437"/>
            <a:ext cx="2608497" cy="4616364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58993" y="2669430"/>
            <a:ext cx="202852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Pure</a:t>
            </a:r>
          </a:p>
          <a:p>
            <a:pPr algn="ctr"/>
            <a:r>
              <a:rPr lang="en-US" sz="3200" b="1" dirty="0" smtClean="0"/>
              <a:t>Salmon Oil</a:t>
            </a:r>
            <a:endParaRPr lang="en-US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489475" y="1528944"/>
            <a:ext cx="1623361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b="1" dirty="0" smtClean="0"/>
          </a:p>
          <a:p>
            <a:pPr algn="ctr"/>
            <a:r>
              <a:rPr lang="en-US" sz="2000" b="1" dirty="0" err="1" smtClean="0"/>
              <a:t>PlayBow</a:t>
            </a:r>
            <a:r>
              <a:rPr lang="en-US" sz="2000" b="1" dirty="0" smtClean="0"/>
              <a:t> logo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214102" y="3302217"/>
            <a:ext cx="206250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b="1" dirty="0" smtClean="0"/>
          </a:p>
          <a:p>
            <a:pPr algn="ctr"/>
            <a:r>
              <a:rPr lang="en-US" sz="1200" dirty="0" smtClean="0"/>
              <a:t>Supports Healthy Coat &amp; Skin 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2304610" y="4225702"/>
            <a:ext cx="188149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All Natural Supplement</a:t>
            </a:r>
          </a:p>
          <a:p>
            <a:pPr algn="ctr"/>
            <a:r>
              <a:rPr lang="en-US" b="1" dirty="0" smtClean="0"/>
              <a:t>For Dogs + Cats 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047828" y="5250210"/>
            <a:ext cx="609512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1400" b="1" dirty="0" smtClean="0"/>
          </a:p>
          <a:p>
            <a:pPr algn="ctr"/>
            <a:r>
              <a:rPr lang="en-US" sz="1200" dirty="0" smtClean="0"/>
              <a:t>Made</a:t>
            </a:r>
          </a:p>
          <a:p>
            <a:pPr algn="ctr"/>
            <a:r>
              <a:rPr lang="en-US" sz="1200" dirty="0" smtClean="0"/>
              <a:t>In USA</a:t>
            </a:r>
          </a:p>
          <a:p>
            <a:pPr algn="ctr"/>
            <a:r>
              <a:rPr lang="en-US" sz="1400" b="1" dirty="0" smtClean="0"/>
              <a:t> </a:t>
            </a:r>
            <a:endParaRPr lang="en-US" sz="1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424678" y="5075295"/>
            <a:ext cx="119776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1400" b="1" dirty="0" smtClean="0"/>
          </a:p>
          <a:p>
            <a:r>
              <a:rPr lang="en-US" sz="1200" dirty="0" smtClean="0"/>
              <a:t>Made with </a:t>
            </a:r>
          </a:p>
          <a:p>
            <a:r>
              <a:rPr lang="en-US" sz="1200" dirty="0" smtClean="0"/>
              <a:t>100% Wild </a:t>
            </a:r>
          </a:p>
          <a:p>
            <a:r>
              <a:rPr lang="en-US" sz="1200" dirty="0" smtClean="0"/>
              <a:t>Alaskan Salmon</a:t>
            </a:r>
            <a:endParaRPr lang="en-US" sz="12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1325" y="5227395"/>
            <a:ext cx="457200" cy="24115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557920" y="5674079"/>
            <a:ext cx="13440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1400" b="1" dirty="0" smtClean="0"/>
          </a:p>
          <a:p>
            <a:r>
              <a:rPr lang="en-US" sz="1000" dirty="0" smtClean="0"/>
              <a:t>Net 32 FL OZ / 946 ML</a:t>
            </a:r>
            <a:endParaRPr lang="en-US" sz="1000" dirty="0"/>
          </a:p>
        </p:txBody>
      </p:sp>
      <p:sp>
        <p:nvSpPr>
          <p:cNvPr id="14" name="Rectangle 13"/>
          <p:cNvSpPr/>
          <p:nvPr/>
        </p:nvSpPr>
        <p:spPr>
          <a:xfrm>
            <a:off x="4837058" y="1513737"/>
            <a:ext cx="2608497" cy="4616364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289164" y="2607778"/>
            <a:ext cx="1733367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Omega-3</a:t>
            </a:r>
          </a:p>
          <a:p>
            <a:pPr algn="ctr"/>
            <a:r>
              <a:rPr lang="en-US" b="1" dirty="0" smtClean="0"/>
              <a:t>Fish Oil</a:t>
            </a:r>
            <a:endParaRPr lang="en-US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372070" y="1529244"/>
            <a:ext cx="1623361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b="1" dirty="0" smtClean="0"/>
          </a:p>
          <a:p>
            <a:pPr algn="ctr"/>
            <a:r>
              <a:rPr lang="en-US" sz="2000" b="1" dirty="0" err="1" smtClean="0"/>
              <a:t>PlayBow</a:t>
            </a:r>
            <a:r>
              <a:rPr lang="en-US" sz="2000" b="1" dirty="0" smtClean="0"/>
              <a:t> logo</a:t>
            </a:r>
            <a:endParaRPr lang="en-US" sz="20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096697" y="3302517"/>
            <a:ext cx="206250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b="1" dirty="0" smtClean="0"/>
          </a:p>
          <a:p>
            <a:pPr algn="ctr"/>
            <a:r>
              <a:rPr lang="en-US" sz="1200" dirty="0" smtClean="0"/>
              <a:t>Supports Healthy Coat &amp; Skin </a:t>
            </a:r>
            <a:endParaRPr lang="en-US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5187205" y="4226002"/>
            <a:ext cx="188149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All Natural Supplement</a:t>
            </a:r>
          </a:p>
          <a:p>
            <a:pPr algn="ctr"/>
            <a:r>
              <a:rPr lang="en-US" b="1" dirty="0" smtClean="0"/>
              <a:t>For Dogs + Cats </a:t>
            </a:r>
            <a:endParaRPr lang="en-US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4930423" y="5250510"/>
            <a:ext cx="609512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1400" b="1" dirty="0" smtClean="0"/>
          </a:p>
          <a:p>
            <a:pPr algn="ctr"/>
            <a:r>
              <a:rPr lang="en-US" sz="1200" dirty="0" smtClean="0"/>
              <a:t>Made</a:t>
            </a:r>
          </a:p>
          <a:p>
            <a:pPr algn="ctr"/>
            <a:r>
              <a:rPr lang="en-US" sz="1200" dirty="0" smtClean="0"/>
              <a:t>In USA</a:t>
            </a:r>
          </a:p>
          <a:p>
            <a:pPr algn="ctr"/>
            <a:r>
              <a:rPr lang="en-US" sz="1400" b="1" dirty="0" smtClean="0"/>
              <a:t> </a:t>
            </a:r>
            <a:endParaRPr lang="en-US" sz="1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6288041" y="5075595"/>
            <a:ext cx="1236236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1400" b="1" dirty="0" smtClean="0"/>
          </a:p>
          <a:p>
            <a:r>
              <a:rPr lang="en-US" sz="1200" dirty="0" smtClean="0"/>
              <a:t>Made with </a:t>
            </a:r>
          </a:p>
          <a:p>
            <a:r>
              <a:rPr lang="en-US" sz="1200" dirty="0" smtClean="0"/>
              <a:t>Atlantic Sardines</a:t>
            </a:r>
          </a:p>
          <a:p>
            <a:r>
              <a:rPr lang="en-US" sz="1200" dirty="0" smtClean="0"/>
              <a:t> &amp; Anchovies</a:t>
            </a:r>
            <a:endParaRPr lang="en-US" sz="1200" dirty="0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3920" y="5227695"/>
            <a:ext cx="457200" cy="241153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440515" y="5674379"/>
            <a:ext cx="13440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1400" b="1" dirty="0" smtClean="0"/>
          </a:p>
          <a:p>
            <a:r>
              <a:rPr lang="en-US" sz="1000" dirty="0" smtClean="0"/>
              <a:t>Net 32 FL OZ / 946 ML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974091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915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Functional Map of Chewable Supplements (height/width ratio 9:10)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54946" y="1505832"/>
            <a:ext cx="3589544" cy="2897586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61919" y="2099865"/>
            <a:ext cx="25058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/>
              <a:t>HIP &amp; JOINT</a:t>
            </a:r>
            <a:endParaRPr lang="en-US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708205" y="1255164"/>
            <a:ext cx="1623361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b="1" dirty="0" smtClean="0"/>
          </a:p>
          <a:p>
            <a:pPr algn="ctr"/>
            <a:r>
              <a:rPr lang="en-US" sz="2000" b="1" dirty="0" err="1" smtClean="0"/>
              <a:t>PlayBow</a:t>
            </a:r>
            <a:r>
              <a:rPr lang="en-US" sz="2000" b="1" dirty="0" smtClean="0"/>
              <a:t> logo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225990" y="2427622"/>
            <a:ext cx="2374143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b="1" dirty="0" smtClean="0"/>
          </a:p>
          <a:p>
            <a:pPr algn="ctr"/>
            <a:r>
              <a:rPr lang="en-US" sz="1000" dirty="0" smtClean="0"/>
              <a:t>Supports Healthy Joints with Glucosamine</a:t>
            </a:r>
            <a:br>
              <a:rPr lang="en-US" sz="1000" dirty="0" smtClean="0"/>
            </a:br>
            <a:r>
              <a:rPr lang="en-US" sz="1000" dirty="0" smtClean="0"/>
              <a:t>Chondroitin, &amp; Willow Bark</a:t>
            </a:r>
            <a:endParaRPr lang="en-US" sz="1000" dirty="0"/>
          </a:p>
        </p:txBody>
      </p:sp>
      <p:sp>
        <p:nvSpPr>
          <p:cNvPr id="8" name="TextBox 7"/>
          <p:cNvSpPr txBox="1"/>
          <p:nvPr/>
        </p:nvSpPr>
        <p:spPr>
          <a:xfrm>
            <a:off x="1245849" y="3199370"/>
            <a:ext cx="238863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Soft &amp; Chewable Supplements</a:t>
            </a:r>
          </a:p>
          <a:p>
            <a:pPr algn="ctr"/>
            <a:r>
              <a:rPr lang="en-US" b="1" dirty="0" smtClean="0"/>
              <a:t>For Dogs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719520" y="3713957"/>
            <a:ext cx="609512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1400" b="1" dirty="0" smtClean="0"/>
          </a:p>
          <a:p>
            <a:pPr algn="ctr"/>
            <a:r>
              <a:rPr lang="en-US" sz="1200" dirty="0" smtClean="0"/>
              <a:t>Made</a:t>
            </a:r>
          </a:p>
          <a:p>
            <a:pPr algn="ctr"/>
            <a:r>
              <a:rPr lang="en-US" sz="1200" dirty="0" smtClean="0"/>
              <a:t>In USA</a:t>
            </a:r>
          </a:p>
          <a:p>
            <a:pPr algn="ctr"/>
            <a:r>
              <a:rPr lang="en-US" sz="1400" b="1" dirty="0" smtClean="0"/>
              <a:t> </a:t>
            </a:r>
            <a:endParaRPr lang="en-US" sz="1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360149" y="3646494"/>
            <a:ext cx="869273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-</a:t>
            </a:r>
            <a:r>
              <a:rPr lang="en-US" sz="1200" dirty="0" smtClean="0"/>
              <a:t>No Gluten</a:t>
            </a:r>
          </a:p>
          <a:p>
            <a:r>
              <a:rPr lang="en-US" sz="1200" dirty="0" smtClean="0"/>
              <a:t>-No Grain</a:t>
            </a:r>
          </a:p>
          <a:p>
            <a:r>
              <a:rPr lang="en-US" sz="1200" dirty="0" smtClean="0"/>
              <a:t>-No Soy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993" y="3713957"/>
            <a:ext cx="457200" cy="24115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792271" y="3970911"/>
            <a:ext cx="12850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1400" b="1" dirty="0" smtClean="0"/>
          </a:p>
          <a:p>
            <a:r>
              <a:rPr lang="en-US" sz="1000" dirty="0" smtClean="0"/>
              <a:t>Net </a:t>
            </a:r>
            <a:r>
              <a:rPr lang="en-US" sz="1000" dirty="0" err="1" smtClean="0"/>
              <a:t>Wt</a:t>
            </a:r>
            <a:r>
              <a:rPr lang="en-US" sz="1000" dirty="0" smtClean="0"/>
              <a:t> 16 OZ / 453 g</a:t>
            </a:r>
            <a:endParaRPr lang="en-US" sz="1000" dirty="0"/>
          </a:p>
        </p:txBody>
      </p:sp>
      <p:sp>
        <p:nvSpPr>
          <p:cNvPr id="23" name="TextBox 22"/>
          <p:cNvSpPr txBox="1"/>
          <p:nvPr/>
        </p:nvSpPr>
        <p:spPr>
          <a:xfrm>
            <a:off x="2200101" y="3773143"/>
            <a:ext cx="479180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90</a:t>
            </a:r>
          </a:p>
          <a:p>
            <a:pPr algn="ctr"/>
            <a:r>
              <a:rPr lang="en-US" sz="900" dirty="0" smtClean="0"/>
              <a:t>chews</a:t>
            </a:r>
            <a:endParaRPr lang="en-US" sz="900" dirty="0"/>
          </a:p>
        </p:txBody>
      </p:sp>
      <p:sp>
        <p:nvSpPr>
          <p:cNvPr id="25" name="Rectangle 24"/>
          <p:cNvSpPr/>
          <p:nvPr/>
        </p:nvSpPr>
        <p:spPr>
          <a:xfrm>
            <a:off x="4715781" y="1513737"/>
            <a:ext cx="3589544" cy="2897586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5132987" y="2107770"/>
            <a:ext cx="26853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/>
              <a:t>SKIN &amp; COAT</a:t>
            </a:r>
            <a:endParaRPr lang="en-US" sz="36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5707088" y="1263069"/>
            <a:ext cx="1623361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b="1" dirty="0" smtClean="0"/>
          </a:p>
          <a:p>
            <a:pPr algn="ctr"/>
            <a:r>
              <a:rPr lang="en-US" sz="2000" b="1" dirty="0" err="1" smtClean="0"/>
              <a:t>PlayBow</a:t>
            </a:r>
            <a:r>
              <a:rPr lang="en-US" sz="2000" b="1" dirty="0" smtClean="0"/>
              <a:t> logo</a:t>
            </a:r>
            <a:endParaRPr lang="en-US" sz="20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150635" y="2435527"/>
            <a:ext cx="2646528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b="1" dirty="0" smtClean="0"/>
          </a:p>
          <a:p>
            <a:pPr algn="ctr"/>
            <a:r>
              <a:rPr lang="en-US" sz="1000" dirty="0" smtClean="0"/>
              <a:t>Supports a Healthy Skin &amp; Coat with B Vitamins</a:t>
            </a:r>
            <a:br>
              <a:rPr lang="en-US" sz="1000" dirty="0" smtClean="0"/>
            </a:br>
            <a:r>
              <a:rPr lang="en-US" sz="1000" dirty="0" smtClean="0"/>
              <a:t>Omega-3, &amp; Biotin</a:t>
            </a:r>
            <a:endParaRPr lang="en-US" sz="1000" dirty="0"/>
          </a:p>
        </p:txBody>
      </p:sp>
      <p:sp>
        <p:nvSpPr>
          <p:cNvPr id="29" name="TextBox 28"/>
          <p:cNvSpPr txBox="1"/>
          <p:nvPr/>
        </p:nvSpPr>
        <p:spPr>
          <a:xfrm>
            <a:off x="5306684" y="3207275"/>
            <a:ext cx="238863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Soft &amp; Chewable Supplements</a:t>
            </a:r>
          </a:p>
          <a:p>
            <a:pPr algn="ctr"/>
            <a:r>
              <a:rPr lang="en-US" b="1" dirty="0" smtClean="0"/>
              <a:t>For Dogs</a:t>
            </a:r>
            <a:endParaRPr lang="en-US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4780355" y="3721862"/>
            <a:ext cx="609512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1400" b="1" dirty="0" smtClean="0"/>
          </a:p>
          <a:p>
            <a:pPr algn="ctr"/>
            <a:r>
              <a:rPr lang="en-US" sz="1200" dirty="0" smtClean="0"/>
              <a:t>Made</a:t>
            </a:r>
          </a:p>
          <a:p>
            <a:pPr algn="ctr"/>
            <a:r>
              <a:rPr lang="en-US" sz="1200" dirty="0" smtClean="0"/>
              <a:t>In USA</a:t>
            </a:r>
          </a:p>
          <a:p>
            <a:pPr algn="ctr"/>
            <a:r>
              <a:rPr lang="en-US" sz="1400" b="1" dirty="0" smtClean="0"/>
              <a:t> </a:t>
            </a:r>
            <a:endParaRPr lang="en-US" sz="1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7420984" y="3654399"/>
            <a:ext cx="869273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-</a:t>
            </a:r>
            <a:r>
              <a:rPr lang="en-US" sz="1200" dirty="0" smtClean="0"/>
              <a:t>No Gluten</a:t>
            </a:r>
          </a:p>
          <a:p>
            <a:r>
              <a:rPr lang="en-US" sz="1200" dirty="0" smtClean="0"/>
              <a:t>-No Grain</a:t>
            </a:r>
          </a:p>
          <a:p>
            <a:r>
              <a:rPr lang="en-US" sz="1200" dirty="0" smtClean="0"/>
              <a:t>-No Soy</a:t>
            </a: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1828" y="3721862"/>
            <a:ext cx="457200" cy="241153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5853106" y="3978816"/>
            <a:ext cx="12850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1400" b="1" dirty="0" smtClean="0"/>
          </a:p>
          <a:p>
            <a:r>
              <a:rPr lang="en-US" sz="1000" dirty="0" smtClean="0"/>
              <a:t>Net </a:t>
            </a:r>
            <a:r>
              <a:rPr lang="en-US" sz="1000" dirty="0" err="1" smtClean="0"/>
              <a:t>Wt</a:t>
            </a:r>
            <a:r>
              <a:rPr lang="en-US" sz="1000" dirty="0" smtClean="0"/>
              <a:t> 16 OZ / 453 g</a:t>
            </a:r>
            <a:endParaRPr lang="en-US" sz="1000" dirty="0"/>
          </a:p>
        </p:txBody>
      </p:sp>
      <p:sp>
        <p:nvSpPr>
          <p:cNvPr id="34" name="TextBox 33"/>
          <p:cNvSpPr txBox="1"/>
          <p:nvPr/>
        </p:nvSpPr>
        <p:spPr>
          <a:xfrm>
            <a:off x="6260936" y="3781048"/>
            <a:ext cx="479180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90</a:t>
            </a:r>
          </a:p>
          <a:p>
            <a:pPr algn="ctr"/>
            <a:r>
              <a:rPr lang="en-US" sz="900" dirty="0" smtClean="0"/>
              <a:t>chews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984567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915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Functional Map of Chewable Supplements (height/width ratio 9:10)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54946" y="1505832"/>
            <a:ext cx="3589544" cy="2897586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62669" y="2099865"/>
            <a:ext cx="23043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/>
              <a:t>DIGESTION</a:t>
            </a:r>
            <a:endParaRPr lang="en-US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708205" y="1255164"/>
            <a:ext cx="1623361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b="1" dirty="0" smtClean="0"/>
          </a:p>
          <a:p>
            <a:pPr algn="ctr"/>
            <a:r>
              <a:rPr lang="en-US" sz="2000" b="1" dirty="0" err="1" smtClean="0"/>
              <a:t>PlayBow</a:t>
            </a:r>
            <a:r>
              <a:rPr lang="en-US" sz="2000" b="1" dirty="0" smtClean="0"/>
              <a:t> logo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240206" y="2427622"/>
            <a:ext cx="2345714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b="1" dirty="0" smtClean="0"/>
          </a:p>
          <a:p>
            <a:pPr algn="ctr"/>
            <a:r>
              <a:rPr lang="en-US" sz="1000" dirty="0" smtClean="0"/>
              <a:t>Supports Healthy Digestion with Enzymes</a:t>
            </a:r>
            <a:br>
              <a:rPr lang="en-US" sz="1000" dirty="0" smtClean="0"/>
            </a:br>
            <a:r>
              <a:rPr lang="en-US" sz="1000" dirty="0" smtClean="0"/>
              <a:t>Pre-</a:t>
            </a:r>
            <a:r>
              <a:rPr lang="en-US" sz="1000" dirty="0" err="1" smtClean="0"/>
              <a:t>Biotics</a:t>
            </a:r>
            <a:r>
              <a:rPr lang="en-US" sz="1000" dirty="0" smtClean="0"/>
              <a:t>, &amp; Pro-</a:t>
            </a:r>
            <a:r>
              <a:rPr lang="en-US" sz="1000" dirty="0" err="1" smtClean="0"/>
              <a:t>Biotics</a:t>
            </a:r>
            <a:endParaRPr lang="en-US" sz="1000" dirty="0"/>
          </a:p>
        </p:txBody>
      </p:sp>
      <p:sp>
        <p:nvSpPr>
          <p:cNvPr id="8" name="TextBox 7"/>
          <p:cNvSpPr txBox="1"/>
          <p:nvPr/>
        </p:nvSpPr>
        <p:spPr>
          <a:xfrm>
            <a:off x="1245849" y="3199370"/>
            <a:ext cx="238863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Soft &amp; Chewable Supplements</a:t>
            </a:r>
          </a:p>
          <a:p>
            <a:pPr algn="ctr"/>
            <a:r>
              <a:rPr lang="en-US" b="1" dirty="0" smtClean="0"/>
              <a:t>For Dogs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719520" y="3713957"/>
            <a:ext cx="609512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1400" b="1" dirty="0" smtClean="0"/>
          </a:p>
          <a:p>
            <a:pPr algn="ctr"/>
            <a:r>
              <a:rPr lang="en-US" sz="1200" dirty="0" smtClean="0"/>
              <a:t>Made</a:t>
            </a:r>
          </a:p>
          <a:p>
            <a:pPr algn="ctr"/>
            <a:r>
              <a:rPr lang="en-US" sz="1200" dirty="0" smtClean="0"/>
              <a:t>In USA</a:t>
            </a:r>
          </a:p>
          <a:p>
            <a:pPr algn="ctr"/>
            <a:r>
              <a:rPr lang="en-US" sz="1400" b="1" dirty="0" smtClean="0"/>
              <a:t> </a:t>
            </a:r>
            <a:endParaRPr lang="en-US" sz="1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360149" y="3646494"/>
            <a:ext cx="869273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-</a:t>
            </a:r>
            <a:r>
              <a:rPr lang="en-US" sz="1200" dirty="0" smtClean="0"/>
              <a:t>No Gluten</a:t>
            </a:r>
          </a:p>
          <a:p>
            <a:r>
              <a:rPr lang="en-US" sz="1200" dirty="0" smtClean="0"/>
              <a:t>-No Grain</a:t>
            </a:r>
          </a:p>
          <a:p>
            <a:r>
              <a:rPr lang="en-US" sz="1200" dirty="0" smtClean="0"/>
              <a:t>-No Soy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993" y="3713957"/>
            <a:ext cx="457200" cy="24115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792271" y="3970911"/>
            <a:ext cx="12850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1400" b="1" dirty="0" smtClean="0"/>
          </a:p>
          <a:p>
            <a:r>
              <a:rPr lang="en-US" sz="1000" dirty="0" smtClean="0"/>
              <a:t>Net </a:t>
            </a:r>
            <a:r>
              <a:rPr lang="en-US" sz="1000" dirty="0" err="1" smtClean="0"/>
              <a:t>Wt</a:t>
            </a:r>
            <a:r>
              <a:rPr lang="en-US" sz="1000" dirty="0" smtClean="0"/>
              <a:t> 16 OZ / 453 g</a:t>
            </a:r>
            <a:endParaRPr lang="en-US" sz="1000" dirty="0"/>
          </a:p>
        </p:txBody>
      </p:sp>
      <p:sp>
        <p:nvSpPr>
          <p:cNvPr id="23" name="TextBox 22"/>
          <p:cNvSpPr txBox="1"/>
          <p:nvPr/>
        </p:nvSpPr>
        <p:spPr>
          <a:xfrm>
            <a:off x="2200101" y="3773143"/>
            <a:ext cx="479180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90</a:t>
            </a:r>
          </a:p>
          <a:p>
            <a:pPr algn="ctr"/>
            <a:r>
              <a:rPr lang="en-US" sz="900" dirty="0" smtClean="0"/>
              <a:t>chews</a:t>
            </a:r>
            <a:endParaRPr lang="en-US" sz="900" dirty="0"/>
          </a:p>
        </p:txBody>
      </p:sp>
      <p:sp>
        <p:nvSpPr>
          <p:cNvPr id="25" name="Rectangle 24"/>
          <p:cNvSpPr/>
          <p:nvPr/>
        </p:nvSpPr>
        <p:spPr>
          <a:xfrm>
            <a:off x="4715781" y="1513737"/>
            <a:ext cx="3589544" cy="2897586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5318935" y="2107770"/>
            <a:ext cx="23134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/>
              <a:t>IMMUNITY</a:t>
            </a:r>
            <a:endParaRPr lang="en-US" sz="36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5707088" y="1263069"/>
            <a:ext cx="1623361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b="1" dirty="0" smtClean="0"/>
          </a:p>
          <a:p>
            <a:pPr algn="ctr"/>
            <a:r>
              <a:rPr lang="en-US" sz="2000" b="1" dirty="0" err="1" smtClean="0"/>
              <a:t>PlayBow</a:t>
            </a:r>
            <a:r>
              <a:rPr lang="en-US" sz="2000" b="1" dirty="0" smtClean="0"/>
              <a:t> logo</a:t>
            </a:r>
            <a:endParaRPr lang="en-US" sz="20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4990122" y="2435527"/>
            <a:ext cx="2967567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b="1" dirty="0" smtClean="0"/>
          </a:p>
          <a:p>
            <a:pPr algn="ctr"/>
            <a:r>
              <a:rPr lang="en-US" sz="1000" dirty="0" smtClean="0"/>
              <a:t>Supports a Healthy Immune System with Vitamin B12</a:t>
            </a:r>
            <a:br>
              <a:rPr lang="en-US" sz="1000" dirty="0" smtClean="0"/>
            </a:br>
            <a:r>
              <a:rPr lang="en-US" sz="1000" dirty="0" smtClean="0"/>
              <a:t>Vitamin C, &amp; Zinc</a:t>
            </a:r>
            <a:endParaRPr lang="en-US" sz="1000" dirty="0"/>
          </a:p>
        </p:txBody>
      </p:sp>
      <p:sp>
        <p:nvSpPr>
          <p:cNvPr id="29" name="TextBox 28"/>
          <p:cNvSpPr txBox="1"/>
          <p:nvPr/>
        </p:nvSpPr>
        <p:spPr>
          <a:xfrm>
            <a:off x="5306684" y="3207275"/>
            <a:ext cx="238863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Soft &amp; Chewable Supplements</a:t>
            </a:r>
          </a:p>
          <a:p>
            <a:pPr algn="ctr"/>
            <a:r>
              <a:rPr lang="en-US" b="1" dirty="0" smtClean="0"/>
              <a:t>For Dogs</a:t>
            </a:r>
            <a:endParaRPr lang="en-US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4780355" y="3721862"/>
            <a:ext cx="609512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1400" b="1" dirty="0" smtClean="0"/>
          </a:p>
          <a:p>
            <a:pPr algn="ctr"/>
            <a:r>
              <a:rPr lang="en-US" sz="1200" dirty="0" smtClean="0"/>
              <a:t>Made</a:t>
            </a:r>
          </a:p>
          <a:p>
            <a:pPr algn="ctr"/>
            <a:r>
              <a:rPr lang="en-US" sz="1200" dirty="0" smtClean="0"/>
              <a:t>In USA</a:t>
            </a:r>
          </a:p>
          <a:p>
            <a:pPr algn="ctr"/>
            <a:r>
              <a:rPr lang="en-US" sz="1400" b="1" dirty="0" smtClean="0"/>
              <a:t> </a:t>
            </a:r>
            <a:endParaRPr lang="en-US" sz="1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7420984" y="3654399"/>
            <a:ext cx="869273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-</a:t>
            </a:r>
            <a:r>
              <a:rPr lang="en-US" sz="1200" dirty="0" smtClean="0"/>
              <a:t>No Gluten</a:t>
            </a:r>
          </a:p>
          <a:p>
            <a:r>
              <a:rPr lang="en-US" sz="1200" dirty="0" smtClean="0"/>
              <a:t>-No Grain</a:t>
            </a:r>
          </a:p>
          <a:p>
            <a:r>
              <a:rPr lang="en-US" sz="1200" dirty="0" smtClean="0"/>
              <a:t>-No Soy</a:t>
            </a: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1828" y="3721862"/>
            <a:ext cx="457200" cy="241153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5853106" y="3978816"/>
            <a:ext cx="12850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1400" b="1" dirty="0" smtClean="0"/>
          </a:p>
          <a:p>
            <a:r>
              <a:rPr lang="en-US" sz="1000" dirty="0" smtClean="0"/>
              <a:t>Net </a:t>
            </a:r>
            <a:r>
              <a:rPr lang="en-US" sz="1000" dirty="0" err="1" smtClean="0"/>
              <a:t>Wt</a:t>
            </a:r>
            <a:r>
              <a:rPr lang="en-US" sz="1000" dirty="0" smtClean="0"/>
              <a:t> 16 OZ / 453 g</a:t>
            </a:r>
            <a:endParaRPr lang="en-US" sz="1000" dirty="0"/>
          </a:p>
        </p:txBody>
      </p:sp>
      <p:sp>
        <p:nvSpPr>
          <p:cNvPr id="34" name="TextBox 33"/>
          <p:cNvSpPr txBox="1"/>
          <p:nvPr/>
        </p:nvSpPr>
        <p:spPr>
          <a:xfrm>
            <a:off x="6260936" y="3781048"/>
            <a:ext cx="479180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90</a:t>
            </a:r>
          </a:p>
          <a:p>
            <a:pPr algn="ctr"/>
            <a:r>
              <a:rPr lang="en-US" sz="900" dirty="0" smtClean="0"/>
              <a:t>chews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589493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915" y="2674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Functional Map of Chewable Supplements (height/width ratio 9:10)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54946" y="1505832"/>
            <a:ext cx="3589544" cy="2897586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792271" y="1901301"/>
            <a:ext cx="143643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CANINE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3600" b="1" dirty="0" smtClean="0"/>
              <a:t>MULTI</a:t>
            </a:r>
            <a:endParaRPr lang="en-US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708205" y="1255164"/>
            <a:ext cx="1623361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b="1" dirty="0" smtClean="0"/>
          </a:p>
          <a:p>
            <a:pPr algn="ctr"/>
            <a:r>
              <a:rPr lang="en-US" sz="2000" b="1" dirty="0" err="1" smtClean="0"/>
              <a:t>PlayBow</a:t>
            </a:r>
            <a:r>
              <a:rPr lang="en-US" sz="2000" b="1" dirty="0" smtClean="0"/>
              <a:t> logo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369534" y="2427622"/>
            <a:ext cx="2241957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b="1" dirty="0" smtClean="0"/>
          </a:p>
          <a:p>
            <a:pPr algn="ctr"/>
            <a:r>
              <a:rPr lang="en-US" sz="1000" dirty="0" smtClean="0"/>
              <a:t>A Blend of Vitamins, Minerals </a:t>
            </a:r>
          </a:p>
          <a:p>
            <a:pPr algn="ctr"/>
            <a:r>
              <a:rPr lang="en-US" sz="1000" dirty="0" smtClean="0"/>
              <a:t>&amp; Antioxidants for Daily Health Support</a:t>
            </a:r>
            <a:endParaRPr lang="en-US" sz="1000" dirty="0"/>
          </a:p>
        </p:txBody>
      </p:sp>
      <p:sp>
        <p:nvSpPr>
          <p:cNvPr id="8" name="TextBox 7"/>
          <p:cNvSpPr txBox="1"/>
          <p:nvPr/>
        </p:nvSpPr>
        <p:spPr>
          <a:xfrm>
            <a:off x="1245849" y="3199370"/>
            <a:ext cx="238863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Soft &amp; Chewable Supplements</a:t>
            </a:r>
          </a:p>
          <a:p>
            <a:pPr algn="ctr"/>
            <a:r>
              <a:rPr lang="en-US" b="1" dirty="0" smtClean="0"/>
              <a:t>For Dogs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719520" y="3713957"/>
            <a:ext cx="609512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1400" b="1" dirty="0" smtClean="0"/>
          </a:p>
          <a:p>
            <a:pPr algn="ctr"/>
            <a:r>
              <a:rPr lang="en-US" sz="1200" dirty="0" smtClean="0"/>
              <a:t>Made</a:t>
            </a:r>
          </a:p>
          <a:p>
            <a:pPr algn="ctr"/>
            <a:r>
              <a:rPr lang="en-US" sz="1200" dirty="0" smtClean="0"/>
              <a:t>In USA</a:t>
            </a:r>
          </a:p>
          <a:p>
            <a:pPr algn="ctr"/>
            <a:r>
              <a:rPr lang="en-US" sz="1400" b="1" dirty="0" smtClean="0"/>
              <a:t> </a:t>
            </a:r>
            <a:endParaRPr lang="en-US" sz="1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360149" y="3646494"/>
            <a:ext cx="869273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-</a:t>
            </a:r>
            <a:r>
              <a:rPr lang="en-US" sz="1200" dirty="0" smtClean="0"/>
              <a:t>No Gluten</a:t>
            </a:r>
          </a:p>
          <a:p>
            <a:r>
              <a:rPr lang="en-US" sz="1200" dirty="0" smtClean="0"/>
              <a:t>-No Grain</a:t>
            </a:r>
          </a:p>
          <a:p>
            <a:r>
              <a:rPr lang="en-US" sz="1200" dirty="0" smtClean="0"/>
              <a:t>-No Soy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993" y="3713957"/>
            <a:ext cx="457200" cy="24115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792271" y="3970911"/>
            <a:ext cx="12850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1400" b="1" dirty="0" smtClean="0"/>
          </a:p>
          <a:p>
            <a:r>
              <a:rPr lang="en-US" sz="1000" dirty="0" smtClean="0"/>
              <a:t>Net </a:t>
            </a:r>
            <a:r>
              <a:rPr lang="en-US" sz="1000" dirty="0" err="1" smtClean="0"/>
              <a:t>Wt</a:t>
            </a:r>
            <a:r>
              <a:rPr lang="en-US" sz="1000" dirty="0" smtClean="0"/>
              <a:t> 16 OZ / 453 g</a:t>
            </a:r>
            <a:endParaRPr lang="en-US" sz="1000" dirty="0"/>
          </a:p>
        </p:txBody>
      </p:sp>
      <p:sp>
        <p:nvSpPr>
          <p:cNvPr id="23" name="TextBox 22"/>
          <p:cNvSpPr txBox="1"/>
          <p:nvPr/>
        </p:nvSpPr>
        <p:spPr>
          <a:xfrm>
            <a:off x="2200101" y="3773143"/>
            <a:ext cx="479180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90</a:t>
            </a:r>
          </a:p>
          <a:p>
            <a:pPr algn="ctr"/>
            <a:r>
              <a:rPr lang="en-US" sz="900" dirty="0" smtClean="0"/>
              <a:t>chews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589493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595" y="2674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Logo and Other Existing Elements</a:t>
            </a:r>
            <a:endParaRPr lang="en-US" dirty="0"/>
          </a:p>
        </p:txBody>
      </p:sp>
      <p:pic>
        <p:nvPicPr>
          <p:cNvPr id="3" name="Picture 2" descr="PlayBow Biz Card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467" y="5641378"/>
            <a:ext cx="2003820" cy="1145040"/>
          </a:xfrm>
          <a:prstGeom prst="rect">
            <a:avLst/>
          </a:prstGeom>
        </p:spPr>
      </p:pic>
      <p:pic>
        <p:nvPicPr>
          <p:cNvPr id="14" name="Picture 13" descr="playbow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8438" y="332976"/>
            <a:ext cx="4156467" cy="5378957"/>
          </a:xfrm>
          <a:prstGeom prst="rect">
            <a:avLst/>
          </a:prstGeom>
        </p:spPr>
      </p:pic>
      <p:pic>
        <p:nvPicPr>
          <p:cNvPr id="15" name="Picture 14" descr="playbow4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1049" y="0"/>
            <a:ext cx="4108597" cy="5317007"/>
          </a:xfrm>
          <a:prstGeom prst="rect">
            <a:avLst/>
          </a:prstGeom>
        </p:spPr>
      </p:pic>
      <p:pic>
        <p:nvPicPr>
          <p:cNvPr id="16" name="Picture 15" descr="playbow5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2804" y="3433382"/>
            <a:ext cx="2646296" cy="3424618"/>
          </a:xfrm>
          <a:prstGeom prst="rect">
            <a:avLst/>
          </a:prstGeom>
        </p:spPr>
      </p:pic>
      <p:pic>
        <p:nvPicPr>
          <p:cNvPr id="17" name="Picture 16" descr="playbow6.pdf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5952" y="2632931"/>
            <a:ext cx="3264826" cy="4225069"/>
          </a:xfrm>
          <a:prstGeom prst="rect">
            <a:avLst/>
          </a:prstGeom>
        </p:spPr>
      </p:pic>
      <p:pic>
        <p:nvPicPr>
          <p:cNvPr id="19" name="Picture 18" descr="playbow8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2998" y="2682768"/>
            <a:ext cx="3171002" cy="410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591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5994</TotalTime>
  <Words>338</Words>
  <Application>Microsoft Macintosh PowerPoint</Application>
  <PresentationFormat>On-screen Show (4:3)</PresentationFormat>
  <Paragraphs>133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PlayBow Design Brief Elements</vt:lpstr>
      <vt:lpstr>Functional Map of Oil Bottles (front panel height/width ratio of 9:5)</vt:lpstr>
      <vt:lpstr>Functional Map of Chewable Supplements (height/width ratio 9:10)</vt:lpstr>
      <vt:lpstr>Functional Map of Chewable Supplements (height/width ratio 9:10)</vt:lpstr>
      <vt:lpstr>Functional Map of Chewable Supplements (height/width ratio 9:10)</vt:lpstr>
      <vt:lpstr>Logo and Other Existing Elements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Severts</dc:creator>
  <cp:lastModifiedBy>Jeff Severts</cp:lastModifiedBy>
  <cp:revision>18</cp:revision>
  <dcterms:created xsi:type="dcterms:W3CDTF">2016-12-03T16:00:23Z</dcterms:created>
  <dcterms:modified xsi:type="dcterms:W3CDTF">2016-12-07T19:54:47Z</dcterms:modified>
</cp:coreProperties>
</file>