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73" r:id="rId2"/>
    <p:sldId id="382" r:id="rId3"/>
    <p:sldId id="376" r:id="rId4"/>
    <p:sldId id="374" r:id="rId5"/>
    <p:sldId id="375" r:id="rId6"/>
    <p:sldId id="367" r:id="rId7"/>
    <p:sldId id="366" r:id="rId8"/>
    <p:sldId id="372" r:id="rId9"/>
    <p:sldId id="293" r:id="rId10"/>
    <p:sldId id="370" r:id="rId11"/>
    <p:sldId id="329" r:id="rId12"/>
    <p:sldId id="337" r:id="rId13"/>
    <p:sldId id="379" r:id="rId14"/>
    <p:sldId id="378" r:id="rId15"/>
    <p:sldId id="381" r:id="rId16"/>
    <p:sldId id="280" r:id="rId17"/>
    <p:sldId id="277" r:id="rId18"/>
    <p:sldId id="384" r:id="rId19"/>
    <p:sldId id="286" r:id="rId20"/>
  </p:sldIdLst>
  <p:sldSz cx="12179300" cy="68580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1pPr>
    <a:lvl2pPr marL="0" marR="0" indent="4572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2pPr>
    <a:lvl3pPr marL="0" marR="0" indent="9144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3pPr>
    <a:lvl4pPr marL="0" marR="0" indent="13716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4pPr>
    <a:lvl5pPr marL="0" marR="0" indent="18288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5pPr>
    <a:lvl6pPr marL="0" marR="0" indent="22860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6pPr>
    <a:lvl7pPr marL="0" marR="0" indent="27432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7pPr>
    <a:lvl8pPr marL="0" marR="0" indent="32004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8pPr>
    <a:lvl9pPr marL="0" marR="0" indent="36576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8ED"/>
    <a:srgbClr val="297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2E2"/>
          </a:solidFill>
        </a:fill>
      </a:tcStyle>
    </a:wholeTbl>
    <a:band2H>
      <a:tcTxStyle/>
      <a:tcStyle>
        <a:tcBdr/>
        <a:fill>
          <a:solidFill>
            <a:srgbClr val="E8EA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7EF"/>
          </a:solidFill>
        </a:fill>
      </a:tcStyle>
    </a:wholeTbl>
    <a:band2H>
      <a:tcTxStyle/>
      <a:tcStyle>
        <a:tcBdr/>
        <a:fill>
          <a:solidFill>
            <a:srgbClr val="E7EC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a:tcStyle>
        <a:tcBdr/>
        <a:fill>
          <a:solidFill>
            <a:srgbClr val="EFEE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88442" autoAdjust="0"/>
  </p:normalViewPr>
  <p:slideViewPr>
    <p:cSldViewPr snapToObjects="1">
      <p:cViewPr varScale="1">
        <p:scale>
          <a:sx n="94" d="100"/>
          <a:sy n="94" d="100"/>
        </p:scale>
        <p:origin x="240" y="90"/>
      </p:cViewPr>
      <p:guideLst/>
    </p:cSldViewPr>
  </p:slideViewPr>
  <p:outlineViewPr>
    <p:cViewPr>
      <p:scale>
        <a:sx n="33" d="100"/>
        <a:sy n="33" d="100"/>
      </p:scale>
      <p:origin x="0" y="-8208"/>
    </p:cViewPr>
  </p:outlineViewPr>
  <p:notesTextViewPr>
    <p:cViewPr>
      <p:scale>
        <a:sx n="100" d="100"/>
        <a:sy n="100" d="100"/>
      </p:scale>
      <p:origin x="0" y="0"/>
    </p:cViewPr>
  </p:notesTextViewPr>
  <p:notesViewPr>
    <p:cSldViewPr snapToObjects="1">
      <p:cViewPr varScale="1">
        <p:scale>
          <a:sx n="70" d="100"/>
          <a:sy n="70" d="100"/>
        </p:scale>
        <p:origin x="283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50"/>
      <c:hPercent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3003500000000002E-2"/>
          <c:w val="0.99"/>
          <c:h val="0.93449700000000002"/>
        </c:manualLayout>
      </c:layout>
      <c:pie3DChart>
        <c:varyColors val="0"/>
        <c:ser>
          <c:idx val="0"/>
          <c:order val="0"/>
          <c:tx>
            <c:strRef>
              <c:f>Sheet1!$A$2</c:f>
              <c:strCache>
                <c:ptCount val="1"/>
                <c:pt idx="0">
                  <c:v>Perspective</c:v>
                </c:pt>
              </c:strCache>
            </c:strRef>
          </c:tx>
          <c:spPr>
            <a:solidFill>
              <a:schemeClr val="accent1"/>
            </a:solidFill>
            <a:ln w="12700" cap="flat">
              <a:noFill/>
              <a:miter lim="400000"/>
            </a:ln>
            <a:effectLst/>
            <a:sp3d prstMaterial="matte"/>
          </c:spPr>
          <c:explosion val="30"/>
          <c:dPt>
            <c:idx val="0"/>
            <c:bubble3D val="0"/>
            <c:explosion val="0"/>
            <c:extLst xmlns:c16r2="http://schemas.microsoft.com/office/drawing/2015/06/chart">
              <c:ext xmlns:c16="http://schemas.microsoft.com/office/drawing/2014/chart" uri="{C3380CC4-5D6E-409C-BE32-E72D297353CC}">
                <c16:uniqueId val="{00000000-296B-42C2-BC5B-2B44CBC5CFCE}"/>
              </c:ext>
            </c:extLst>
          </c:dPt>
          <c:dPt>
            <c:idx val="1"/>
            <c:bubble3D val="0"/>
            <c:spPr>
              <a:solidFill>
                <a:schemeClr val="accent2"/>
              </a:solidFill>
              <a:ln w="12700" cap="flat">
                <a:noFill/>
                <a:miter lim="400000"/>
              </a:ln>
              <a:effectLst/>
              <a:sp3d prstMaterial="matte"/>
            </c:spPr>
            <c:extLst xmlns:c16r2="http://schemas.microsoft.com/office/drawing/2015/06/chart">
              <c:ext xmlns:c16="http://schemas.microsoft.com/office/drawing/2014/chart" uri="{C3380CC4-5D6E-409C-BE32-E72D297353CC}">
                <c16:uniqueId val="{00000002-296B-42C2-BC5B-2B44CBC5CFCE}"/>
              </c:ext>
            </c:extLst>
          </c:dPt>
          <c:cat>
            <c:strRef>
              <c:f>Sheet1!$B$1:$C$1</c:f>
              <c:strCache>
                <c:ptCount val="2"/>
                <c:pt idx="0">
                  <c:v>47 Tier one</c:v>
                </c:pt>
                <c:pt idx="1">
                  <c:v>Target Potential</c:v>
                </c:pt>
              </c:strCache>
            </c:strRef>
          </c:cat>
          <c:val>
            <c:numRef>
              <c:f>Sheet1!$B$2:$C$2</c:f>
              <c:numCache>
                <c:formatCode>General</c:formatCode>
                <c:ptCount val="2"/>
                <c:pt idx="0">
                  <c:v>27455287</c:v>
                </c:pt>
                <c:pt idx="1">
                  <c:v>100000000</c:v>
                </c:pt>
              </c:numCache>
            </c:numRef>
          </c:val>
          <c:extLst xmlns:c16r2="http://schemas.microsoft.com/office/drawing/2015/06/chart">
            <c:ext xmlns:c16="http://schemas.microsoft.com/office/drawing/2014/chart" uri="{C3380CC4-5D6E-409C-BE32-E72D297353CC}">
              <c16:uniqueId val="{00000003-296B-42C2-BC5B-2B44CBC5CFCE}"/>
            </c:ext>
          </c:extLst>
        </c:ser>
        <c:dLbls>
          <c:showLegendKey val="0"/>
          <c:showVal val="0"/>
          <c:showCatName val="0"/>
          <c:showSerName val="0"/>
          <c:showPercent val="0"/>
          <c:showBubbleSize val="0"/>
          <c:showLeaderLines val="0"/>
        </c:dLbls>
      </c:pie3D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diagrams/_rels/data5.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88E49-B8AB-48E0-9D56-5F6D4CDCB6E8}" type="doc">
      <dgm:prSet loTypeId="urn:microsoft.com/office/officeart/2005/8/layout/funnel1" loCatId="relationship" qsTypeId="urn:microsoft.com/office/officeart/2005/8/quickstyle/3d4" qsCatId="3D" csTypeId="urn:microsoft.com/office/officeart/2005/8/colors/accent1_2" csCatId="accent1" phldr="1"/>
      <dgm:spPr/>
      <dgm:t>
        <a:bodyPr/>
        <a:lstStyle/>
        <a:p>
          <a:endParaRPr lang="en-US"/>
        </a:p>
      </dgm:t>
    </dgm:pt>
    <dgm:pt modelId="{11EE1383-0386-4638-A107-31BA33BA1DE9}">
      <dgm:prSet phldrT="[Text]"/>
      <dgm:spPr/>
      <dgm:t>
        <a:bodyPr/>
        <a:lstStyle/>
        <a:p>
          <a:r>
            <a:rPr lang="en-US" dirty="0" smtClean="0"/>
            <a:t>Forecast data</a:t>
          </a:r>
          <a:endParaRPr lang="en-US" dirty="0"/>
        </a:p>
      </dgm:t>
    </dgm:pt>
    <dgm:pt modelId="{A82A8B29-644F-457F-B22E-2BAAB32EA265}" type="parTrans" cxnId="{F4BEA17E-B2C0-461A-AC53-A5D23344700C}">
      <dgm:prSet/>
      <dgm:spPr/>
      <dgm:t>
        <a:bodyPr/>
        <a:lstStyle/>
        <a:p>
          <a:endParaRPr lang="en-US"/>
        </a:p>
      </dgm:t>
    </dgm:pt>
    <dgm:pt modelId="{D3D5CF22-1A4C-4D63-A7B9-D54E59F986CE}" type="sibTrans" cxnId="{F4BEA17E-B2C0-461A-AC53-A5D23344700C}">
      <dgm:prSet/>
      <dgm:spPr/>
      <dgm:t>
        <a:bodyPr/>
        <a:lstStyle/>
        <a:p>
          <a:endParaRPr lang="en-US"/>
        </a:p>
      </dgm:t>
    </dgm:pt>
    <dgm:pt modelId="{3A26904E-B35E-48C7-97B1-7261FBE4456E}">
      <dgm:prSet phldrT="[Text]"/>
      <dgm:spPr/>
      <dgm:t>
        <a:bodyPr/>
        <a:lstStyle/>
        <a:p>
          <a:r>
            <a:rPr lang="en-US" dirty="0" smtClean="0"/>
            <a:t>GAP Analysis</a:t>
          </a:r>
          <a:endParaRPr lang="en-US" dirty="0"/>
        </a:p>
      </dgm:t>
    </dgm:pt>
    <dgm:pt modelId="{6DA279CC-D4E0-4425-AABA-BC303D2A501C}" type="parTrans" cxnId="{3DA973B0-216A-459A-A70F-801BDF7E7D97}">
      <dgm:prSet/>
      <dgm:spPr/>
      <dgm:t>
        <a:bodyPr/>
        <a:lstStyle/>
        <a:p>
          <a:endParaRPr lang="en-US"/>
        </a:p>
      </dgm:t>
    </dgm:pt>
    <dgm:pt modelId="{007F1F93-2032-4CE0-9491-13739F511892}" type="sibTrans" cxnId="{3DA973B0-216A-459A-A70F-801BDF7E7D97}">
      <dgm:prSet/>
      <dgm:spPr/>
      <dgm:t>
        <a:bodyPr/>
        <a:lstStyle/>
        <a:p>
          <a:endParaRPr lang="en-US"/>
        </a:p>
      </dgm:t>
    </dgm:pt>
    <dgm:pt modelId="{E59F7D13-0FEB-448B-AAF5-435963A0C806}">
      <dgm:prSet phldrT="[Text]"/>
      <dgm:spPr/>
      <dgm:t>
        <a:bodyPr/>
        <a:lstStyle/>
        <a:p>
          <a:r>
            <a:rPr lang="en-US" dirty="0" smtClean="0"/>
            <a:t>ROI Requirements</a:t>
          </a:r>
          <a:endParaRPr lang="en-US" dirty="0"/>
        </a:p>
      </dgm:t>
    </dgm:pt>
    <dgm:pt modelId="{BB71BD42-93B0-4ADC-B560-D2F5C803C709}" type="parTrans" cxnId="{596A5797-F296-4900-91C9-B5CE5823C692}">
      <dgm:prSet/>
      <dgm:spPr/>
      <dgm:t>
        <a:bodyPr/>
        <a:lstStyle/>
        <a:p>
          <a:endParaRPr lang="en-US"/>
        </a:p>
      </dgm:t>
    </dgm:pt>
    <dgm:pt modelId="{87B2DF19-3D03-4EEC-B00F-42102ADA8550}" type="sibTrans" cxnId="{596A5797-F296-4900-91C9-B5CE5823C692}">
      <dgm:prSet/>
      <dgm:spPr/>
      <dgm:t>
        <a:bodyPr/>
        <a:lstStyle/>
        <a:p>
          <a:endParaRPr lang="en-US"/>
        </a:p>
      </dgm:t>
    </dgm:pt>
    <dgm:pt modelId="{FB950629-A55A-4310-B78E-52D8FDC47B82}">
      <dgm:prSet phldrT="[Text]"/>
      <dgm:spPr/>
      <dgm:t>
        <a:bodyPr/>
        <a:lstStyle/>
        <a:p>
          <a:r>
            <a:rPr lang="en-US" dirty="0" smtClean="0"/>
            <a:t>Immediate Innovation</a:t>
          </a:r>
          <a:endParaRPr lang="en-US" dirty="0"/>
        </a:p>
      </dgm:t>
    </dgm:pt>
    <dgm:pt modelId="{13F0892F-5949-4D62-854B-A1514BC49F63}" type="parTrans" cxnId="{8CB5047B-6378-4BCD-8104-3C13A4F3C3B0}">
      <dgm:prSet/>
      <dgm:spPr/>
      <dgm:t>
        <a:bodyPr/>
        <a:lstStyle/>
        <a:p>
          <a:endParaRPr lang="en-US"/>
        </a:p>
      </dgm:t>
    </dgm:pt>
    <dgm:pt modelId="{66CE1267-22DD-4B53-B440-656F3AC5D96C}" type="sibTrans" cxnId="{8CB5047B-6378-4BCD-8104-3C13A4F3C3B0}">
      <dgm:prSet/>
      <dgm:spPr/>
      <dgm:t>
        <a:bodyPr/>
        <a:lstStyle/>
        <a:p>
          <a:endParaRPr lang="en-US"/>
        </a:p>
      </dgm:t>
    </dgm:pt>
    <dgm:pt modelId="{BC1157A4-F388-46C0-9CE0-47077BC1D7DA}" type="pres">
      <dgm:prSet presAssocID="{B1588E49-B8AB-48E0-9D56-5F6D4CDCB6E8}" presName="Name0" presStyleCnt="0">
        <dgm:presLayoutVars>
          <dgm:chMax val="4"/>
          <dgm:resizeHandles val="exact"/>
        </dgm:presLayoutVars>
      </dgm:prSet>
      <dgm:spPr/>
      <dgm:t>
        <a:bodyPr/>
        <a:lstStyle/>
        <a:p>
          <a:endParaRPr lang="en-US"/>
        </a:p>
      </dgm:t>
    </dgm:pt>
    <dgm:pt modelId="{B1A4E3D1-B377-4077-9F33-4604999DBACF}" type="pres">
      <dgm:prSet presAssocID="{B1588E49-B8AB-48E0-9D56-5F6D4CDCB6E8}" presName="ellipse" presStyleLbl="trBgShp" presStyleIdx="0" presStyleCnt="1"/>
      <dgm:spPr/>
    </dgm:pt>
    <dgm:pt modelId="{B21A67BF-83CD-408E-A207-3AB56CCA1BFE}" type="pres">
      <dgm:prSet presAssocID="{B1588E49-B8AB-48E0-9D56-5F6D4CDCB6E8}" presName="arrow1" presStyleLbl="fgShp" presStyleIdx="0" presStyleCnt="1"/>
      <dgm:spPr/>
    </dgm:pt>
    <dgm:pt modelId="{9D5671CA-D12A-4201-AB39-603BBD10DE27}" type="pres">
      <dgm:prSet presAssocID="{B1588E49-B8AB-48E0-9D56-5F6D4CDCB6E8}" presName="rectangle" presStyleLbl="revTx" presStyleIdx="0" presStyleCnt="1">
        <dgm:presLayoutVars>
          <dgm:bulletEnabled val="1"/>
        </dgm:presLayoutVars>
      </dgm:prSet>
      <dgm:spPr/>
      <dgm:t>
        <a:bodyPr/>
        <a:lstStyle/>
        <a:p>
          <a:endParaRPr lang="en-US"/>
        </a:p>
      </dgm:t>
    </dgm:pt>
    <dgm:pt modelId="{EF43BDD7-2A62-4F39-AD28-2E6FE22DBDE8}" type="pres">
      <dgm:prSet presAssocID="{3A26904E-B35E-48C7-97B1-7261FBE4456E}" presName="item1" presStyleLbl="node1" presStyleIdx="0" presStyleCnt="3">
        <dgm:presLayoutVars>
          <dgm:bulletEnabled val="1"/>
        </dgm:presLayoutVars>
      </dgm:prSet>
      <dgm:spPr/>
      <dgm:t>
        <a:bodyPr/>
        <a:lstStyle/>
        <a:p>
          <a:endParaRPr lang="en-US"/>
        </a:p>
      </dgm:t>
    </dgm:pt>
    <dgm:pt modelId="{4B970D1A-1E05-459D-8FA8-F672DC71E4CB}" type="pres">
      <dgm:prSet presAssocID="{E59F7D13-0FEB-448B-AAF5-435963A0C806}" presName="item2" presStyleLbl="node1" presStyleIdx="1" presStyleCnt="3">
        <dgm:presLayoutVars>
          <dgm:bulletEnabled val="1"/>
        </dgm:presLayoutVars>
      </dgm:prSet>
      <dgm:spPr/>
      <dgm:t>
        <a:bodyPr/>
        <a:lstStyle/>
        <a:p>
          <a:endParaRPr lang="en-US"/>
        </a:p>
      </dgm:t>
    </dgm:pt>
    <dgm:pt modelId="{D3F49487-D066-4A13-A202-A2DB6304A0DB}" type="pres">
      <dgm:prSet presAssocID="{FB950629-A55A-4310-B78E-52D8FDC47B82}" presName="item3" presStyleLbl="node1" presStyleIdx="2" presStyleCnt="3">
        <dgm:presLayoutVars>
          <dgm:bulletEnabled val="1"/>
        </dgm:presLayoutVars>
      </dgm:prSet>
      <dgm:spPr/>
      <dgm:t>
        <a:bodyPr/>
        <a:lstStyle/>
        <a:p>
          <a:endParaRPr lang="en-US"/>
        </a:p>
      </dgm:t>
    </dgm:pt>
    <dgm:pt modelId="{9DAAF4E7-B853-48CF-A7B2-9D2AB489FB78}" type="pres">
      <dgm:prSet presAssocID="{B1588E49-B8AB-48E0-9D56-5F6D4CDCB6E8}" presName="funnel" presStyleLbl="trAlignAcc1" presStyleIdx="0" presStyleCnt="1"/>
      <dgm:spPr/>
    </dgm:pt>
  </dgm:ptLst>
  <dgm:cxnLst>
    <dgm:cxn modelId="{3DA973B0-216A-459A-A70F-801BDF7E7D97}" srcId="{B1588E49-B8AB-48E0-9D56-5F6D4CDCB6E8}" destId="{3A26904E-B35E-48C7-97B1-7261FBE4456E}" srcOrd="1" destOrd="0" parTransId="{6DA279CC-D4E0-4425-AABA-BC303D2A501C}" sibTransId="{007F1F93-2032-4CE0-9491-13739F511892}"/>
    <dgm:cxn modelId="{1D2C1053-84B4-8E40-92C6-FD59F1E06541}" type="presOf" srcId="{11EE1383-0386-4638-A107-31BA33BA1DE9}" destId="{D3F49487-D066-4A13-A202-A2DB6304A0DB}" srcOrd="0" destOrd="0" presId="urn:microsoft.com/office/officeart/2005/8/layout/funnel1"/>
    <dgm:cxn modelId="{8CB5047B-6378-4BCD-8104-3C13A4F3C3B0}" srcId="{B1588E49-B8AB-48E0-9D56-5F6D4CDCB6E8}" destId="{FB950629-A55A-4310-B78E-52D8FDC47B82}" srcOrd="3" destOrd="0" parTransId="{13F0892F-5949-4D62-854B-A1514BC49F63}" sibTransId="{66CE1267-22DD-4B53-B440-656F3AC5D96C}"/>
    <dgm:cxn modelId="{EFF85A9C-B078-5B45-AB24-85F6EDBB5672}" type="presOf" srcId="{3A26904E-B35E-48C7-97B1-7261FBE4456E}" destId="{4B970D1A-1E05-459D-8FA8-F672DC71E4CB}" srcOrd="0" destOrd="0" presId="urn:microsoft.com/office/officeart/2005/8/layout/funnel1"/>
    <dgm:cxn modelId="{F4BEA17E-B2C0-461A-AC53-A5D23344700C}" srcId="{B1588E49-B8AB-48E0-9D56-5F6D4CDCB6E8}" destId="{11EE1383-0386-4638-A107-31BA33BA1DE9}" srcOrd="0" destOrd="0" parTransId="{A82A8B29-644F-457F-B22E-2BAAB32EA265}" sibTransId="{D3D5CF22-1A4C-4D63-A7B9-D54E59F986CE}"/>
    <dgm:cxn modelId="{9368A2FA-3E6F-3A46-AA67-2C0F40281624}" type="presOf" srcId="{B1588E49-B8AB-48E0-9D56-5F6D4CDCB6E8}" destId="{BC1157A4-F388-46C0-9CE0-47077BC1D7DA}" srcOrd="0" destOrd="0" presId="urn:microsoft.com/office/officeart/2005/8/layout/funnel1"/>
    <dgm:cxn modelId="{8804FC56-BD7D-C448-B407-36598FF4FFEA}" type="presOf" srcId="{E59F7D13-0FEB-448B-AAF5-435963A0C806}" destId="{EF43BDD7-2A62-4F39-AD28-2E6FE22DBDE8}" srcOrd="0" destOrd="0" presId="urn:microsoft.com/office/officeart/2005/8/layout/funnel1"/>
    <dgm:cxn modelId="{3A7017B8-D4D1-0A43-BEB6-11836641E28B}" type="presOf" srcId="{FB950629-A55A-4310-B78E-52D8FDC47B82}" destId="{9D5671CA-D12A-4201-AB39-603BBD10DE27}" srcOrd="0" destOrd="0" presId="urn:microsoft.com/office/officeart/2005/8/layout/funnel1"/>
    <dgm:cxn modelId="{596A5797-F296-4900-91C9-B5CE5823C692}" srcId="{B1588E49-B8AB-48E0-9D56-5F6D4CDCB6E8}" destId="{E59F7D13-0FEB-448B-AAF5-435963A0C806}" srcOrd="2" destOrd="0" parTransId="{BB71BD42-93B0-4ADC-B560-D2F5C803C709}" sibTransId="{87B2DF19-3D03-4EEC-B00F-42102ADA8550}"/>
    <dgm:cxn modelId="{CB165CEA-C044-6046-BADF-424C925C34E8}" type="presParOf" srcId="{BC1157A4-F388-46C0-9CE0-47077BC1D7DA}" destId="{B1A4E3D1-B377-4077-9F33-4604999DBACF}" srcOrd="0" destOrd="0" presId="urn:microsoft.com/office/officeart/2005/8/layout/funnel1"/>
    <dgm:cxn modelId="{0593AFD6-D665-FE40-8300-06FEA885DD72}" type="presParOf" srcId="{BC1157A4-F388-46C0-9CE0-47077BC1D7DA}" destId="{B21A67BF-83CD-408E-A207-3AB56CCA1BFE}" srcOrd="1" destOrd="0" presId="urn:microsoft.com/office/officeart/2005/8/layout/funnel1"/>
    <dgm:cxn modelId="{F34D8A5B-4D88-314A-97B6-3FE228C648F8}" type="presParOf" srcId="{BC1157A4-F388-46C0-9CE0-47077BC1D7DA}" destId="{9D5671CA-D12A-4201-AB39-603BBD10DE27}" srcOrd="2" destOrd="0" presId="urn:microsoft.com/office/officeart/2005/8/layout/funnel1"/>
    <dgm:cxn modelId="{F6025549-C487-E342-A42F-F4DFEED1B4BF}" type="presParOf" srcId="{BC1157A4-F388-46C0-9CE0-47077BC1D7DA}" destId="{EF43BDD7-2A62-4F39-AD28-2E6FE22DBDE8}" srcOrd="3" destOrd="0" presId="urn:microsoft.com/office/officeart/2005/8/layout/funnel1"/>
    <dgm:cxn modelId="{B8CEE541-0E28-C24C-979D-9BB5A3A6781F}" type="presParOf" srcId="{BC1157A4-F388-46C0-9CE0-47077BC1D7DA}" destId="{4B970D1A-1E05-459D-8FA8-F672DC71E4CB}" srcOrd="4" destOrd="0" presId="urn:microsoft.com/office/officeart/2005/8/layout/funnel1"/>
    <dgm:cxn modelId="{FF877743-12B5-9749-A06A-4FE7B3B5A734}" type="presParOf" srcId="{BC1157A4-F388-46C0-9CE0-47077BC1D7DA}" destId="{D3F49487-D066-4A13-A202-A2DB6304A0DB}" srcOrd="5" destOrd="0" presId="urn:microsoft.com/office/officeart/2005/8/layout/funnel1"/>
    <dgm:cxn modelId="{B594C5B3-9457-BB46-9D69-88524E10655E}" type="presParOf" srcId="{BC1157A4-F388-46C0-9CE0-47077BC1D7DA}" destId="{9DAAF4E7-B853-48CF-A7B2-9D2AB489FB7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A0C334-A370-407B-AE68-A3D8238F3AE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8414391A-ED94-49DD-84A5-493C337F9029}">
      <dgm:prSet phldrT="[Text]"/>
      <dgm:spPr/>
      <dgm:t>
        <a:bodyPr/>
        <a:lstStyle/>
        <a:p>
          <a:r>
            <a:rPr lang="en-US" dirty="0" smtClean="0"/>
            <a:t>Impact</a:t>
          </a:r>
          <a:endParaRPr lang="en-US" dirty="0"/>
        </a:p>
      </dgm:t>
    </dgm:pt>
    <dgm:pt modelId="{6A4B6415-CCB1-464A-B541-F89AB3B35C68}" type="parTrans" cxnId="{95BAE949-3B60-4F13-9E72-188F19A57995}">
      <dgm:prSet/>
      <dgm:spPr/>
      <dgm:t>
        <a:bodyPr/>
        <a:lstStyle/>
        <a:p>
          <a:endParaRPr lang="en-US"/>
        </a:p>
      </dgm:t>
    </dgm:pt>
    <dgm:pt modelId="{D1F8AE5D-4E6C-4462-8958-C554D42B5B5A}" type="sibTrans" cxnId="{95BAE949-3B60-4F13-9E72-188F19A57995}">
      <dgm:prSet/>
      <dgm:spPr/>
      <dgm:t>
        <a:bodyPr/>
        <a:lstStyle/>
        <a:p>
          <a:endParaRPr lang="en-US"/>
        </a:p>
      </dgm:t>
    </dgm:pt>
    <dgm:pt modelId="{D80F6E40-AA35-4FB0-AFE7-D51CFDD1BB9A}">
      <dgm:prSet phldrT="[Text]"/>
      <dgm:spPr/>
      <dgm:t>
        <a:bodyPr/>
        <a:lstStyle/>
        <a:p>
          <a:r>
            <a:rPr lang="en-US" dirty="0" smtClean="0"/>
            <a:t>Production Forecast</a:t>
          </a:r>
          <a:endParaRPr lang="en-US" dirty="0"/>
        </a:p>
      </dgm:t>
    </dgm:pt>
    <dgm:pt modelId="{504D440C-D9C9-4A86-AB73-D97A2199FCD8}" type="parTrans" cxnId="{66FDB5BB-23FF-4626-A2E5-CA2F009A03E9}">
      <dgm:prSet/>
      <dgm:spPr/>
      <dgm:t>
        <a:bodyPr/>
        <a:lstStyle/>
        <a:p>
          <a:endParaRPr lang="en-US"/>
        </a:p>
      </dgm:t>
    </dgm:pt>
    <dgm:pt modelId="{731420D7-A399-4ECF-8182-8193C9BED783}" type="sibTrans" cxnId="{66FDB5BB-23FF-4626-A2E5-CA2F009A03E9}">
      <dgm:prSet/>
      <dgm:spPr/>
      <dgm:t>
        <a:bodyPr/>
        <a:lstStyle/>
        <a:p>
          <a:endParaRPr lang="en-US"/>
        </a:p>
      </dgm:t>
    </dgm:pt>
    <dgm:pt modelId="{C8D82B0D-8843-4EF8-9E81-B2B01F7AEF92}">
      <dgm:prSet phldrT="[Text]"/>
      <dgm:spPr/>
      <dgm:t>
        <a:bodyPr/>
        <a:lstStyle/>
        <a:p>
          <a:r>
            <a:rPr lang="en-US" dirty="0" smtClean="0"/>
            <a:t>ROI Development</a:t>
          </a:r>
          <a:endParaRPr lang="en-US" dirty="0"/>
        </a:p>
      </dgm:t>
    </dgm:pt>
    <dgm:pt modelId="{8A8FC277-5B72-44B2-A157-48D765ED8BD1}" type="parTrans" cxnId="{9277867B-9D33-4367-B4B8-949257B3BBDF}">
      <dgm:prSet/>
      <dgm:spPr/>
      <dgm:t>
        <a:bodyPr/>
        <a:lstStyle/>
        <a:p>
          <a:endParaRPr lang="en-US"/>
        </a:p>
      </dgm:t>
    </dgm:pt>
    <dgm:pt modelId="{7FC8E357-7C46-4F50-B1EF-C1FB87BB2751}" type="sibTrans" cxnId="{9277867B-9D33-4367-B4B8-949257B3BBDF}">
      <dgm:prSet/>
      <dgm:spPr/>
      <dgm:t>
        <a:bodyPr/>
        <a:lstStyle/>
        <a:p>
          <a:endParaRPr lang="en-US"/>
        </a:p>
      </dgm:t>
    </dgm:pt>
    <dgm:pt modelId="{3A8E7C6A-3765-41FA-B9E8-098329072967}">
      <dgm:prSet phldrT="[Text]"/>
      <dgm:spPr/>
      <dgm:t>
        <a:bodyPr/>
        <a:lstStyle/>
        <a:p>
          <a:r>
            <a:rPr lang="en-US" dirty="0" smtClean="0"/>
            <a:t>Supplier Group Survey</a:t>
          </a:r>
          <a:endParaRPr lang="en-US" dirty="0"/>
        </a:p>
      </dgm:t>
    </dgm:pt>
    <dgm:pt modelId="{9925E4C6-39CC-4FBC-892A-34704A456155}" type="parTrans" cxnId="{3086EE99-E230-462C-9718-E39E32C6CCCC}">
      <dgm:prSet/>
      <dgm:spPr/>
      <dgm:t>
        <a:bodyPr/>
        <a:lstStyle/>
        <a:p>
          <a:endParaRPr lang="en-US"/>
        </a:p>
      </dgm:t>
    </dgm:pt>
    <dgm:pt modelId="{3550FC7D-D991-43EF-9125-C1026DB790C2}" type="sibTrans" cxnId="{3086EE99-E230-462C-9718-E39E32C6CCCC}">
      <dgm:prSet/>
      <dgm:spPr/>
      <dgm:t>
        <a:bodyPr/>
        <a:lstStyle/>
        <a:p>
          <a:endParaRPr lang="en-US"/>
        </a:p>
      </dgm:t>
    </dgm:pt>
    <dgm:pt modelId="{B016BB0D-0E47-4136-9BA1-8307A8B94FE2}">
      <dgm:prSet phldrT="[Text]"/>
      <dgm:spPr/>
      <dgm:t>
        <a:bodyPr/>
        <a:lstStyle/>
        <a:p>
          <a:r>
            <a:rPr lang="en-US" dirty="0" smtClean="0"/>
            <a:t>New Model Events</a:t>
          </a:r>
          <a:endParaRPr lang="en-US" dirty="0"/>
        </a:p>
      </dgm:t>
    </dgm:pt>
    <dgm:pt modelId="{09B72553-901A-4025-B702-F6F18D5A5978}" type="parTrans" cxnId="{0C78B52B-598F-44A8-9BA4-7AF2905D93F9}">
      <dgm:prSet/>
      <dgm:spPr/>
      <dgm:t>
        <a:bodyPr/>
        <a:lstStyle/>
        <a:p>
          <a:endParaRPr lang="en-US"/>
        </a:p>
      </dgm:t>
    </dgm:pt>
    <dgm:pt modelId="{58F788A6-DA70-497C-A6A2-84AC155EE63E}" type="sibTrans" cxnId="{0C78B52B-598F-44A8-9BA4-7AF2905D93F9}">
      <dgm:prSet/>
      <dgm:spPr/>
      <dgm:t>
        <a:bodyPr/>
        <a:lstStyle/>
        <a:p>
          <a:endParaRPr lang="en-US"/>
        </a:p>
      </dgm:t>
    </dgm:pt>
    <dgm:pt modelId="{258F0962-CDA8-41B9-8A1B-7FEE50342036}" type="pres">
      <dgm:prSet presAssocID="{74A0C334-A370-407B-AE68-A3D8238F3AEB}" presName="diagram" presStyleCnt="0">
        <dgm:presLayoutVars>
          <dgm:chMax val="1"/>
          <dgm:dir/>
          <dgm:animLvl val="ctr"/>
          <dgm:resizeHandles val="exact"/>
        </dgm:presLayoutVars>
      </dgm:prSet>
      <dgm:spPr/>
      <dgm:t>
        <a:bodyPr/>
        <a:lstStyle/>
        <a:p>
          <a:endParaRPr lang="en-US"/>
        </a:p>
      </dgm:t>
    </dgm:pt>
    <dgm:pt modelId="{BF5A4CD5-7ED5-4DB6-AD50-ABCC1E92813D}" type="pres">
      <dgm:prSet presAssocID="{74A0C334-A370-407B-AE68-A3D8238F3AEB}" presName="matrix" presStyleCnt="0"/>
      <dgm:spPr/>
    </dgm:pt>
    <dgm:pt modelId="{B8E3680C-25EC-486C-8B15-165FA163F76A}" type="pres">
      <dgm:prSet presAssocID="{74A0C334-A370-407B-AE68-A3D8238F3AEB}" presName="tile1" presStyleLbl="node1" presStyleIdx="0" presStyleCnt="4" custLinFactNeighborX="0" custLinFactNeighborY="-50000"/>
      <dgm:spPr/>
      <dgm:t>
        <a:bodyPr/>
        <a:lstStyle/>
        <a:p>
          <a:endParaRPr lang="en-US"/>
        </a:p>
      </dgm:t>
    </dgm:pt>
    <dgm:pt modelId="{E2BEBD37-1BFB-4051-B17D-D8347AD666E3}" type="pres">
      <dgm:prSet presAssocID="{74A0C334-A370-407B-AE68-A3D8238F3AEB}" presName="tile1text" presStyleLbl="node1" presStyleIdx="0" presStyleCnt="4">
        <dgm:presLayoutVars>
          <dgm:chMax val="0"/>
          <dgm:chPref val="0"/>
          <dgm:bulletEnabled val="1"/>
        </dgm:presLayoutVars>
      </dgm:prSet>
      <dgm:spPr/>
      <dgm:t>
        <a:bodyPr/>
        <a:lstStyle/>
        <a:p>
          <a:endParaRPr lang="en-US"/>
        </a:p>
      </dgm:t>
    </dgm:pt>
    <dgm:pt modelId="{9838BB08-7DAC-45DD-91FD-D49B7D191CDB}" type="pres">
      <dgm:prSet presAssocID="{74A0C334-A370-407B-AE68-A3D8238F3AEB}" presName="tile2" presStyleLbl="node1" presStyleIdx="1" presStyleCnt="4" custLinFactNeighborX="1761" custLinFactNeighborY="237"/>
      <dgm:spPr/>
      <dgm:t>
        <a:bodyPr/>
        <a:lstStyle/>
        <a:p>
          <a:endParaRPr lang="en-US"/>
        </a:p>
      </dgm:t>
    </dgm:pt>
    <dgm:pt modelId="{8F4E3E13-22C9-4B0C-9AA8-183C259A5B57}" type="pres">
      <dgm:prSet presAssocID="{74A0C334-A370-407B-AE68-A3D8238F3AEB}" presName="tile2text" presStyleLbl="node1" presStyleIdx="1" presStyleCnt="4">
        <dgm:presLayoutVars>
          <dgm:chMax val="0"/>
          <dgm:chPref val="0"/>
          <dgm:bulletEnabled val="1"/>
        </dgm:presLayoutVars>
      </dgm:prSet>
      <dgm:spPr/>
      <dgm:t>
        <a:bodyPr/>
        <a:lstStyle/>
        <a:p>
          <a:endParaRPr lang="en-US"/>
        </a:p>
      </dgm:t>
    </dgm:pt>
    <dgm:pt modelId="{9D5E7D85-92BB-491F-B89D-7D18C2CC70E9}" type="pres">
      <dgm:prSet presAssocID="{74A0C334-A370-407B-AE68-A3D8238F3AEB}" presName="tile3" presStyleLbl="node1" presStyleIdx="2" presStyleCnt="4"/>
      <dgm:spPr/>
      <dgm:t>
        <a:bodyPr/>
        <a:lstStyle/>
        <a:p>
          <a:endParaRPr lang="en-US"/>
        </a:p>
      </dgm:t>
    </dgm:pt>
    <dgm:pt modelId="{C2201E8A-F011-4D5F-BDDE-8075ADD26C67}" type="pres">
      <dgm:prSet presAssocID="{74A0C334-A370-407B-AE68-A3D8238F3AEB}" presName="tile3text" presStyleLbl="node1" presStyleIdx="2" presStyleCnt="4">
        <dgm:presLayoutVars>
          <dgm:chMax val="0"/>
          <dgm:chPref val="0"/>
          <dgm:bulletEnabled val="1"/>
        </dgm:presLayoutVars>
      </dgm:prSet>
      <dgm:spPr/>
      <dgm:t>
        <a:bodyPr/>
        <a:lstStyle/>
        <a:p>
          <a:endParaRPr lang="en-US"/>
        </a:p>
      </dgm:t>
    </dgm:pt>
    <dgm:pt modelId="{BC2A76BC-C966-40D0-9340-469E77B55C45}" type="pres">
      <dgm:prSet presAssocID="{74A0C334-A370-407B-AE68-A3D8238F3AEB}" presName="tile4" presStyleLbl="node1" presStyleIdx="3" presStyleCnt="4"/>
      <dgm:spPr/>
      <dgm:t>
        <a:bodyPr/>
        <a:lstStyle/>
        <a:p>
          <a:endParaRPr lang="en-US"/>
        </a:p>
      </dgm:t>
    </dgm:pt>
    <dgm:pt modelId="{691778E8-E7A3-40CD-AD28-2B1DF5D2BB60}" type="pres">
      <dgm:prSet presAssocID="{74A0C334-A370-407B-AE68-A3D8238F3AEB}" presName="tile4text" presStyleLbl="node1" presStyleIdx="3" presStyleCnt="4">
        <dgm:presLayoutVars>
          <dgm:chMax val="0"/>
          <dgm:chPref val="0"/>
          <dgm:bulletEnabled val="1"/>
        </dgm:presLayoutVars>
      </dgm:prSet>
      <dgm:spPr/>
      <dgm:t>
        <a:bodyPr/>
        <a:lstStyle/>
        <a:p>
          <a:endParaRPr lang="en-US"/>
        </a:p>
      </dgm:t>
    </dgm:pt>
    <dgm:pt modelId="{46AE7382-6363-48AB-A455-3EA5B6907A7E}" type="pres">
      <dgm:prSet presAssocID="{74A0C334-A370-407B-AE68-A3D8238F3AEB}" presName="centerTile" presStyleLbl="fgShp" presStyleIdx="0" presStyleCnt="1">
        <dgm:presLayoutVars>
          <dgm:chMax val="0"/>
          <dgm:chPref val="0"/>
        </dgm:presLayoutVars>
      </dgm:prSet>
      <dgm:spPr/>
      <dgm:t>
        <a:bodyPr/>
        <a:lstStyle/>
        <a:p>
          <a:endParaRPr lang="en-US"/>
        </a:p>
      </dgm:t>
    </dgm:pt>
  </dgm:ptLst>
  <dgm:cxnLst>
    <dgm:cxn modelId="{3086EE99-E230-462C-9718-E39E32C6CCCC}" srcId="{8414391A-ED94-49DD-84A5-493C337F9029}" destId="{3A8E7C6A-3765-41FA-B9E8-098329072967}" srcOrd="2" destOrd="0" parTransId="{9925E4C6-39CC-4FBC-892A-34704A456155}" sibTransId="{3550FC7D-D991-43EF-9125-C1026DB790C2}"/>
    <dgm:cxn modelId="{FB2BAA79-02DC-E344-BA56-44441CF25646}" type="presOf" srcId="{74A0C334-A370-407B-AE68-A3D8238F3AEB}" destId="{258F0962-CDA8-41B9-8A1B-7FEE50342036}" srcOrd="0" destOrd="0" presId="urn:microsoft.com/office/officeart/2005/8/layout/matrix1"/>
    <dgm:cxn modelId="{5CF21019-23B2-B44B-B65A-405A5BFAB3D1}" type="presOf" srcId="{8414391A-ED94-49DD-84A5-493C337F9029}" destId="{46AE7382-6363-48AB-A455-3EA5B6907A7E}" srcOrd="0" destOrd="0" presId="urn:microsoft.com/office/officeart/2005/8/layout/matrix1"/>
    <dgm:cxn modelId="{2E3B2C6D-97A1-4047-9C14-F44876F8EFC1}" type="presOf" srcId="{D80F6E40-AA35-4FB0-AFE7-D51CFDD1BB9A}" destId="{E2BEBD37-1BFB-4051-B17D-D8347AD666E3}" srcOrd="1" destOrd="0" presId="urn:microsoft.com/office/officeart/2005/8/layout/matrix1"/>
    <dgm:cxn modelId="{95BAE949-3B60-4F13-9E72-188F19A57995}" srcId="{74A0C334-A370-407B-AE68-A3D8238F3AEB}" destId="{8414391A-ED94-49DD-84A5-493C337F9029}" srcOrd="0" destOrd="0" parTransId="{6A4B6415-CCB1-464A-B541-F89AB3B35C68}" sibTransId="{D1F8AE5D-4E6C-4462-8958-C554D42B5B5A}"/>
    <dgm:cxn modelId="{FCDC9624-6685-064E-9BBF-1C85289B43A8}" type="presOf" srcId="{B016BB0D-0E47-4136-9BA1-8307A8B94FE2}" destId="{BC2A76BC-C966-40D0-9340-469E77B55C45}" srcOrd="0" destOrd="0" presId="urn:microsoft.com/office/officeart/2005/8/layout/matrix1"/>
    <dgm:cxn modelId="{66FDB5BB-23FF-4626-A2E5-CA2F009A03E9}" srcId="{8414391A-ED94-49DD-84A5-493C337F9029}" destId="{D80F6E40-AA35-4FB0-AFE7-D51CFDD1BB9A}" srcOrd="0" destOrd="0" parTransId="{504D440C-D9C9-4A86-AB73-D97A2199FCD8}" sibTransId="{731420D7-A399-4ECF-8182-8193C9BED783}"/>
    <dgm:cxn modelId="{B1A562F2-4A47-3644-8710-8608E9DAE32C}" type="presOf" srcId="{3A8E7C6A-3765-41FA-B9E8-098329072967}" destId="{C2201E8A-F011-4D5F-BDDE-8075ADD26C67}" srcOrd="1" destOrd="0" presId="urn:microsoft.com/office/officeart/2005/8/layout/matrix1"/>
    <dgm:cxn modelId="{0C78B52B-598F-44A8-9BA4-7AF2905D93F9}" srcId="{8414391A-ED94-49DD-84A5-493C337F9029}" destId="{B016BB0D-0E47-4136-9BA1-8307A8B94FE2}" srcOrd="3" destOrd="0" parTransId="{09B72553-901A-4025-B702-F6F18D5A5978}" sibTransId="{58F788A6-DA70-497C-A6A2-84AC155EE63E}"/>
    <dgm:cxn modelId="{9277867B-9D33-4367-B4B8-949257B3BBDF}" srcId="{8414391A-ED94-49DD-84A5-493C337F9029}" destId="{C8D82B0D-8843-4EF8-9E81-B2B01F7AEF92}" srcOrd="1" destOrd="0" parTransId="{8A8FC277-5B72-44B2-A157-48D765ED8BD1}" sibTransId="{7FC8E357-7C46-4F50-B1EF-C1FB87BB2751}"/>
    <dgm:cxn modelId="{EBE09D51-A5C7-3E41-9702-2A73D9B4FDDA}" type="presOf" srcId="{3A8E7C6A-3765-41FA-B9E8-098329072967}" destId="{9D5E7D85-92BB-491F-B89D-7D18C2CC70E9}" srcOrd="0" destOrd="0" presId="urn:microsoft.com/office/officeart/2005/8/layout/matrix1"/>
    <dgm:cxn modelId="{83845BB0-C297-0841-AECE-D527F0202370}" type="presOf" srcId="{D80F6E40-AA35-4FB0-AFE7-D51CFDD1BB9A}" destId="{B8E3680C-25EC-486C-8B15-165FA163F76A}" srcOrd="0" destOrd="0" presId="urn:microsoft.com/office/officeart/2005/8/layout/matrix1"/>
    <dgm:cxn modelId="{B76B1B31-A0A0-9D4A-B3F1-DF6B5D004AD2}" type="presOf" srcId="{C8D82B0D-8843-4EF8-9E81-B2B01F7AEF92}" destId="{8F4E3E13-22C9-4B0C-9AA8-183C259A5B57}" srcOrd="1" destOrd="0" presId="urn:microsoft.com/office/officeart/2005/8/layout/matrix1"/>
    <dgm:cxn modelId="{EEB9BF4F-3EC3-4148-A9E1-7F612B2C46C1}" type="presOf" srcId="{C8D82B0D-8843-4EF8-9E81-B2B01F7AEF92}" destId="{9838BB08-7DAC-45DD-91FD-D49B7D191CDB}" srcOrd="0" destOrd="0" presId="urn:microsoft.com/office/officeart/2005/8/layout/matrix1"/>
    <dgm:cxn modelId="{81E5116A-1BED-DE40-883A-F196AE02757D}" type="presOf" srcId="{B016BB0D-0E47-4136-9BA1-8307A8B94FE2}" destId="{691778E8-E7A3-40CD-AD28-2B1DF5D2BB60}" srcOrd="1" destOrd="0" presId="urn:microsoft.com/office/officeart/2005/8/layout/matrix1"/>
    <dgm:cxn modelId="{A4A26E71-C25F-3F46-8BCF-6873B30C47D8}" type="presParOf" srcId="{258F0962-CDA8-41B9-8A1B-7FEE50342036}" destId="{BF5A4CD5-7ED5-4DB6-AD50-ABCC1E92813D}" srcOrd="0" destOrd="0" presId="urn:microsoft.com/office/officeart/2005/8/layout/matrix1"/>
    <dgm:cxn modelId="{1943730D-6595-F748-9F3E-D3EB137F2F28}" type="presParOf" srcId="{BF5A4CD5-7ED5-4DB6-AD50-ABCC1E92813D}" destId="{B8E3680C-25EC-486C-8B15-165FA163F76A}" srcOrd="0" destOrd="0" presId="urn:microsoft.com/office/officeart/2005/8/layout/matrix1"/>
    <dgm:cxn modelId="{62677F2E-C1B5-D14B-A013-64435412F298}" type="presParOf" srcId="{BF5A4CD5-7ED5-4DB6-AD50-ABCC1E92813D}" destId="{E2BEBD37-1BFB-4051-B17D-D8347AD666E3}" srcOrd="1" destOrd="0" presId="urn:microsoft.com/office/officeart/2005/8/layout/matrix1"/>
    <dgm:cxn modelId="{3E7B1BA3-85F9-5F4A-8A12-2F7511B4473D}" type="presParOf" srcId="{BF5A4CD5-7ED5-4DB6-AD50-ABCC1E92813D}" destId="{9838BB08-7DAC-45DD-91FD-D49B7D191CDB}" srcOrd="2" destOrd="0" presId="urn:microsoft.com/office/officeart/2005/8/layout/matrix1"/>
    <dgm:cxn modelId="{53AC7401-8310-A64A-A5C1-4965671C63F3}" type="presParOf" srcId="{BF5A4CD5-7ED5-4DB6-AD50-ABCC1E92813D}" destId="{8F4E3E13-22C9-4B0C-9AA8-183C259A5B57}" srcOrd="3" destOrd="0" presId="urn:microsoft.com/office/officeart/2005/8/layout/matrix1"/>
    <dgm:cxn modelId="{8F08C9F9-6903-9047-9AC5-347ED3CA45C4}" type="presParOf" srcId="{BF5A4CD5-7ED5-4DB6-AD50-ABCC1E92813D}" destId="{9D5E7D85-92BB-491F-B89D-7D18C2CC70E9}" srcOrd="4" destOrd="0" presId="urn:microsoft.com/office/officeart/2005/8/layout/matrix1"/>
    <dgm:cxn modelId="{ACF66258-1DB6-294D-B29B-6A8E71C047B1}" type="presParOf" srcId="{BF5A4CD5-7ED5-4DB6-AD50-ABCC1E92813D}" destId="{C2201E8A-F011-4D5F-BDDE-8075ADD26C67}" srcOrd="5" destOrd="0" presId="urn:microsoft.com/office/officeart/2005/8/layout/matrix1"/>
    <dgm:cxn modelId="{D3B0088B-6F51-524F-ADAF-409983FF9471}" type="presParOf" srcId="{BF5A4CD5-7ED5-4DB6-AD50-ABCC1E92813D}" destId="{BC2A76BC-C966-40D0-9340-469E77B55C45}" srcOrd="6" destOrd="0" presId="urn:microsoft.com/office/officeart/2005/8/layout/matrix1"/>
    <dgm:cxn modelId="{0106095B-849B-B146-9CA2-88BEAB0DD500}" type="presParOf" srcId="{BF5A4CD5-7ED5-4DB6-AD50-ABCC1E92813D}" destId="{691778E8-E7A3-40CD-AD28-2B1DF5D2BB60}" srcOrd="7" destOrd="0" presId="urn:microsoft.com/office/officeart/2005/8/layout/matrix1"/>
    <dgm:cxn modelId="{88FEA331-E04E-1A48-9C96-BD4031938B9E}" type="presParOf" srcId="{258F0962-CDA8-41B9-8A1B-7FEE50342036}" destId="{46AE7382-6363-48AB-A455-3EA5B6907A7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2149FD-413A-462A-AE7C-6B25D6BAC066}" type="doc">
      <dgm:prSet loTypeId="urn:microsoft.com/office/officeart/2005/8/layout/arrow2" loCatId="process" qsTypeId="urn:microsoft.com/office/officeart/2005/8/quickstyle/simple1" qsCatId="simple" csTypeId="urn:microsoft.com/office/officeart/2005/8/colors/accent1_2" csCatId="accent1" phldr="1"/>
      <dgm:spPr/>
    </dgm:pt>
    <dgm:pt modelId="{F13E20D1-1858-4C58-AA7F-88CE7A98CC11}">
      <dgm:prSet phldrT="[Text]"/>
      <dgm:spPr/>
      <dgm:t>
        <a:bodyPr/>
        <a:lstStyle/>
        <a:p>
          <a:r>
            <a:rPr lang="en-US" dirty="0"/>
            <a:t>Co-operation</a:t>
          </a:r>
        </a:p>
      </dgm:t>
    </dgm:pt>
    <dgm:pt modelId="{DFD89464-21C2-40DD-A786-54C2A89FEA3A}" type="parTrans" cxnId="{51BDD990-2A39-41D4-ADA7-6EB6FC4AF6F1}">
      <dgm:prSet/>
      <dgm:spPr/>
      <dgm:t>
        <a:bodyPr/>
        <a:lstStyle/>
        <a:p>
          <a:endParaRPr lang="en-US"/>
        </a:p>
      </dgm:t>
    </dgm:pt>
    <dgm:pt modelId="{5ADA055B-685A-40DE-B2C7-019249E57F02}" type="sibTrans" cxnId="{51BDD990-2A39-41D4-ADA7-6EB6FC4AF6F1}">
      <dgm:prSet/>
      <dgm:spPr/>
      <dgm:t>
        <a:bodyPr/>
        <a:lstStyle/>
        <a:p>
          <a:endParaRPr lang="en-US"/>
        </a:p>
      </dgm:t>
    </dgm:pt>
    <dgm:pt modelId="{805B9C37-6A62-44A6-9CF5-6BF565AE3EE4}">
      <dgm:prSet phldrT="[Text]"/>
      <dgm:spPr/>
      <dgm:t>
        <a:bodyPr/>
        <a:lstStyle/>
        <a:p>
          <a:r>
            <a:rPr lang="en-US" dirty="0"/>
            <a:t>Collaborative</a:t>
          </a:r>
        </a:p>
      </dgm:t>
    </dgm:pt>
    <dgm:pt modelId="{1F8C81D9-3A30-42A9-9244-66B24356E46F}" type="parTrans" cxnId="{16249030-3034-4267-91AF-087E77387484}">
      <dgm:prSet/>
      <dgm:spPr/>
      <dgm:t>
        <a:bodyPr/>
        <a:lstStyle/>
        <a:p>
          <a:endParaRPr lang="en-US"/>
        </a:p>
      </dgm:t>
    </dgm:pt>
    <dgm:pt modelId="{2FCF3308-A911-420E-A276-9686F1695BBA}" type="sibTrans" cxnId="{16249030-3034-4267-91AF-087E77387484}">
      <dgm:prSet/>
      <dgm:spPr/>
      <dgm:t>
        <a:bodyPr/>
        <a:lstStyle/>
        <a:p>
          <a:endParaRPr lang="en-US"/>
        </a:p>
      </dgm:t>
    </dgm:pt>
    <dgm:pt modelId="{DEB08CBF-B0CC-446B-925F-F6512C641F94}">
      <dgm:prSet phldrT="[Text]" custT="1"/>
      <dgm:spPr/>
      <dgm:t>
        <a:bodyPr/>
        <a:lstStyle/>
        <a:p>
          <a:r>
            <a:rPr lang="en-US" sz="1800" dirty="0"/>
            <a:t>Immediate </a:t>
          </a:r>
          <a:r>
            <a:rPr lang="en-US" sz="1800" dirty="0" smtClean="0"/>
            <a:t>innovation</a:t>
          </a:r>
        </a:p>
        <a:p>
          <a:endParaRPr lang="en-US" sz="1400" dirty="0"/>
        </a:p>
      </dgm:t>
    </dgm:pt>
    <dgm:pt modelId="{2C43278B-ABE9-44B5-B0CD-65C817B76869}" type="parTrans" cxnId="{CB934F19-C165-42F3-97D4-9CDC1FD48ACE}">
      <dgm:prSet/>
      <dgm:spPr/>
      <dgm:t>
        <a:bodyPr/>
        <a:lstStyle/>
        <a:p>
          <a:endParaRPr lang="en-US"/>
        </a:p>
      </dgm:t>
    </dgm:pt>
    <dgm:pt modelId="{5D2B0D88-188F-4F16-8F3D-6BB1764209F0}" type="sibTrans" cxnId="{CB934F19-C165-42F3-97D4-9CDC1FD48ACE}">
      <dgm:prSet/>
      <dgm:spPr/>
      <dgm:t>
        <a:bodyPr/>
        <a:lstStyle/>
        <a:p>
          <a:endParaRPr lang="en-US"/>
        </a:p>
      </dgm:t>
    </dgm:pt>
    <dgm:pt modelId="{F1EC3723-BFA5-434C-A33B-AB050F0899CC}" type="pres">
      <dgm:prSet presAssocID="{B22149FD-413A-462A-AE7C-6B25D6BAC066}" presName="arrowDiagram" presStyleCnt="0">
        <dgm:presLayoutVars>
          <dgm:chMax val="5"/>
          <dgm:dir/>
          <dgm:resizeHandles val="exact"/>
        </dgm:presLayoutVars>
      </dgm:prSet>
      <dgm:spPr/>
    </dgm:pt>
    <dgm:pt modelId="{66A7101D-BDE4-4550-9918-3C249DC7C33C}" type="pres">
      <dgm:prSet presAssocID="{B22149FD-413A-462A-AE7C-6B25D6BAC066}" presName="arrow" presStyleLbl="bgShp" presStyleIdx="0" presStyleCnt="1"/>
      <dgm:spPr/>
    </dgm:pt>
    <dgm:pt modelId="{2BC3AF5E-D455-4977-93E6-1B4BAFE6118C}" type="pres">
      <dgm:prSet presAssocID="{B22149FD-413A-462A-AE7C-6B25D6BAC066}" presName="arrowDiagram3" presStyleCnt="0"/>
      <dgm:spPr/>
    </dgm:pt>
    <dgm:pt modelId="{4BA8C92F-C89B-4E04-9142-6CC82CB8F8E6}" type="pres">
      <dgm:prSet presAssocID="{F13E20D1-1858-4C58-AA7F-88CE7A98CC11}" presName="bullet3a" presStyleLbl="node1" presStyleIdx="0" presStyleCnt="3"/>
      <dgm:spPr/>
    </dgm:pt>
    <dgm:pt modelId="{ACECA9C7-3417-4F84-AD1E-CFBC3E74C987}" type="pres">
      <dgm:prSet presAssocID="{F13E20D1-1858-4C58-AA7F-88CE7A98CC11}" presName="textBox3a" presStyleLbl="revTx" presStyleIdx="0" presStyleCnt="3">
        <dgm:presLayoutVars>
          <dgm:bulletEnabled val="1"/>
        </dgm:presLayoutVars>
      </dgm:prSet>
      <dgm:spPr/>
      <dgm:t>
        <a:bodyPr/>
        <a:lstStyle/>
        <a:p>
          <a:endParaRPr lang="en-US"/>
        </a:p>
      </dgm:t>
    </dgm:pt>
    <dgm:pt modelId="{C45C35AC-637A-4908-876F-B8695E96687A}" type="pres">
      <dgm:prSet presAssocID="{805B9C37-6A62-44A6-9CF5-6BF565AE3EE4}" presName="bullet3b" presStyleLbl="node1" presStyleIdx="1" presStyleCnt="3"/>
      <dgm:spPr/>
    </dgm:pt>
    <dgm:pt modelId="{874FA239-4D31-4BB3-A169-7836D8481E0D}" type="pres">
      <dgm:prSet presAssocID="{805B9C37-6A62-44A6-9CF5-6BF565AE3EE4}" presName="textBox3b" presStyleLbl="revTx" presStyleIdx="1" presStyleCnt="3">
        <dgm:presLayoutVars>
          <dgm:bulletEnabled val="1"/>
        </dgm:presLayoutVars>
      </dgm:prSet>
      <dgm:spPr/>
      <dgm:t>
        <a:bodyPr/>
        <a:lstStyle/>
        <a:p>
          <a:endParaRPr lang="en-US"/>
        </a:p>
      </dgm:t>
    </dgm:pt>
    <dgm:pt modelId="{8DB1EF78-1A19-4558-8F5F-B6A2806B9550}" type="pres">
      <dgm:prSet presAssocID="{DEB08CBF-B0CC-446B-925F-F6512C641F94}" presName="bullet3c" presStyleLbl="node1" presStyleIdx="2" presStyleCnt="3"/>
      <dgm:spPr/>
    </dgm:pt>
    <dgm:pt modelId="{0F24195A-8E57-4BCA-A814-9488FA39EA20}" type="pres">
      <dgm:prSet presAssocID="{DEB08CBF-B0CC-446B-925F-F6512C641F94}" presName="textBox3c" presStyleLbl="revTx" presStyleIdx="2" presStyleCnt="3">
        <dgm:presLayoutVars>
          <dgm:bulletEnabled val="1"/>
        </dgm:presLayoutVars>
      </dgm:prSet>
      <dgm:spPr/>
      <dgm:t>
        <a:bodyPr/>
        <a:lstStyle/>
        <a:p>
          <a:endParaRPr lang="en-US"/>
        </a:p>
      </dgm:t>
    </dgm:pt>
  </dgm:ptLst>
  <dgm:cxnLst>
    <dgm:cxn modelId="{9BA55EB1-0153-5C41-AD63-1C5ED80E2263}" type="presOf" srcId="{805B9C37-6A62-44A6-9CF5-6BF565AE3EE4}" destId="{874FA239-4D31-4BB3-A169-7836D8481E0D}" srcOrd="0" destOrd="0" presId="urn:microsoft.com/office/officeart/2005/8/layout/arrow2"/>
    <dgm:cxn modelId="{16249030-3034-4267-91AF-087E77387484}" srcId="{B22149FD-413A-462A-AE7C-6B25D6BAC066}" destId="{805B9C37-6A62-44A6-9CF5-6BF565AE3EE4}" srcOrd="1" destOrd="0" parTransId="{1F8C81D9-3A30-42A9-9244-66B24356E46F}" sibTransId="{2FCF3308-A911-420E-A276-9686F1695BBA}"/>
    <dgm:cxn modelId="{51BDD990-2A39-41D4-ADA7-6EB6FC4AF6F1}" srcId="{B22149FD-413A-462A-AE7C-6B25D6BAC066}" destId="{F13E20D1-1858-4C58-AA7F-88CE7A98CC11}" srcOrd="0" destOrd="0" parTransId="{DFD89464-21C2-40DD-A786-54C2A89FEA3A}" sibTransId="{5ADA055B-685A-40DE-B2C7-019249E57F02}"/>
    <dgm:cxn modelId="{E44FAC4F-B4C8-AD41-A0AC-57A90AB6FE5A}" type="presOf" srcId="{DEB08CBF-B0CC-446B-925F-F6512C641F94}" destId="{0F24195A-8E57-4BCA-A814-9488FA39EA20}" srcOrd="0" destOrd="0" presId="urn:microsoft.com/office/officeart/2005/8/layout/arrow2"/>
    <dgm:cxn modelId="{CB934F19-C165-42F3-97D4-9CDC1FD48ACE}" srcId="{B22149FD-413A-462A-AE7C-6B25D6BAC066}" destId="{DEB08CBF-B0CC-446B-925F-F6512C641F94}" srcOrd="2" destOrd="0" parTransId="{2C43278B-ABE9-44B5-B0CD-65C817B76869}" sibTransId="{5D2B0D88-188F-4F16-8F3D-6BB1764209F0}"/>
    <dgm:cxn modelId="{F7AE4044-C662-2541-AED9-41C98DB5A8F4}" type="presOf" srcId="{F13E20D1-1858-4C58-AA7F-88CE7A98CC11}" destId="{ACECA9C7-3417-4F84-AD1E-CFBC3E74C987}" srcOrd="0" destOrd="0" presId="urn:microsoft.com/office/officeart/2005/8/layout/arrow2"/>
    <dgm:cxn modelId="{C68A1174-C8AE-864F-90ED-7201482124EB}" type="presOf" srcId="{B22149FD-413A-462A-AE7C-6B25D6BAC066}" destId="{F1EC3723-BFA5-434C-A33B-AB050F0899CC}" srcOrd="0" destOrd="0" presId="urn:microsoft.com/office/officeart/2005/8/layout/arrow2"/>
    <dgm:cxn modelId="{D305D51C-323E-2248-996E-D12720DFBCC3}" type="presParOf" srcId="{F1EC3723-BFA5-434C-A33B-AB050F0899CC}" destId="{66A7101D-BDE4-4550-9918-3C249DC7C33C}" srcOrd="0" destOrd="0" presId="urn:microsoft.com/office/officeart/2005/8/layout/arrow2"/>
    <dgm:cxn modelId="{7E468D2D-1171-FF42-9AD3-2339A4AD0ECC}" type="presParOf" srcId="{F1EC3723-BFA5-434C-A33B-AB050F0899CC}" destId="{2BC3AF5E-D455-4977-93E6-1B4BAFE6118C}" srcOrd="1" destOrd="0" presId="urn:microsoft.com/office/officeart/2005/8/layout/arrow2"/>
    <dgm:cxn modelId="{5B298E17-466E-864D-BD5E-4D0D9E0AAACB}" type="presParOf" srcId="{2BC3AF5E-D455-4977-93E6-1B4BAFE6118C}" destId="{4BA8C92F-C89B-4E04-9142-6CC82CB8F8E6}" srcOrd="0" destOrd="0" presId="urn:microsoft.com/office/officeart/2005/8/layout/arrow2"/>
    <dgm:cxn modelId="{DDC14FBB-3220-C747-9229-9CE9968E97CD}" type="presParOf" srcId="{2BC3AF5E-D455-4977-93E6-1B4BAFE6118C}" destId="{ACECA9C7-3417-4F84-AD1E-CFBC3E74C987}" srcOrd="1" destOrd="0" presId="urn:microsoft.com/office/officeart/2005/8/layout/arrow2"/>
    <dgm:cxn modelId="{4EB942A7-0B5F-F44A-99E6-7A9C8F138757}" type="presParOf" srcId="{2BC3AF5E-D455-4977-93E6-1B4BAFE6118C}" destId="{C45C35AC-637A-4908-876F-B8695E96687A}" srcOrd="2" destOrd="0" presId="urn:microsoft.com/office/officeart/2005/8/layout/arrow2"/>
    <dgm:cxn modelId="{AA9D319E-4855-194C-AAA4-C48A1539E24E}" type="presParOf" srcId="{2BC3AF5E-D455-4977-93E6-1B4BAFE6118C}" destId="{874FA239-4D31-4BB3-A169-7836D8481E0D}" srcOrd="3" destOrd="0" presId="urn:microsoft.com/office/officeart/2005/8/layout/arrow2"/>
    <dgm:cxn modelId="{492B3EA5-918A-3C4C-957F-45AC8345FA7D}" type="presParOf" srcId="{2BC3AF5E-D455-4977-93E6-1B4BAFE6118C}" destId="{8DB1EF78-1A19-4558-8F5F-B6A2806B9550}" srcOrd="4" destOrd="0" presId="urn:microsoft.com/office/officeart/2005/8/layout/arrow2"/>
    <dgm:cxn modelId="{35B0BB81-9604-F741-AE09-AC9F4929DA14}" type="presParOf" srcId="{2BC3AF5E-D455-4977-93E6-1B4BAFE6118C}" destId="{0F24195A-8E57-4BCA-A814-9488FA39EA2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FC9481-1682-46A7-A9FA-1BB8CFBFD33A}" type="doc">
      <dgm:prSet loTypeId="urn:microsoft.com/office/officeart/2005/8/layout/StepDownProcess" loCatId="process" qsTypeId="urn:microsoft.com/office/officeart/2005/8/quickstyle/simple4" qsCatId="simple" csTypeId="urn:microsoft.com/office/officeart/2005/8/colors/accent1_2" csCatId="accent1" phldr="1"/>
      <dgm:spPr/>
      <dgm:t>
        <a:bodyPr/>
        <a:lstStyle/>
        <a:p>
          <a:endParaRPr lang="en-US"/>
        </a:p>
      </dgm:t>
    </dgm:pt>
    <dgm:pt modelId="{52681703-BD5A-4534-887B-96D368095707}">
      <dgm:prSet phldrT="[Text]"/>
      <dgm:spPr/>
      <dgm:t>
        <a:bodyPr/>
        <a:lstStyle/>
        <a:p>
          <a:r>
            <a:rPr lang="en-US" dirty="0" smtClean="0"/>
            <a:t>Survey</a:t>
          </a:r>
          <a:endParaRPr lang="en-US" dirty="0"/>
        </a:p>
      </dgm:t>
    </dgm:pt>
    <dgm:pt modelId="{AE4C5DEE-BFC1-4F0E-8B1D-E7B22078296C}" type="parTrans" cxnId="{1E9D6000-0F59-46EA-88DA-1B89AE1A742D}">
      <dgm:prSet/>
      <dgm:spPr/>
      <dgm:t>
        <a:bodyPr/>
        <a:lstStyle/>
        <a:p>
          <a:endParaRPr lang="en-US"/>
        </a:p>
      </dgm:t>
    </dgm:pt>
    <dgm:pt modelId="{60DB1BEE-960F-4A0D-8A84-6C456526C662}" type="sibTrans" cxnId="{1E9D6000-0F59-46EA-88DA-1B89AE1A742D}">
      <dgm:prSet/>
      <dgm:spPr/>
      <dgm:t>
        <a:bodyPr/>
        <a:lstStyle/>
        <a:p>
          <a:endParaRPr lang="en-US"/>
        </a:p>
      </dgm:t>
    </dgm:pt>
    <dgm:pt modelId="{130678C1-9021-4722-A707-1DE566C7F6CA}">
      <dgm:prSet phldrT="[Text]"/>
      <dgm:spPr/>
      <dgm:t>
        <a:bodyPr/>
        <a:lstStyle/>
        <a:p>
          <a:r>
            <a:rPr lang="en-US" dirty="0" smtClean="0"/>
            <a:t>Effort</a:t>
          </a:r>
          <a:endParaRPr lang="en-US" dirty="0"/>
        </a:p>
      </dgm:t>
    </dgm:pt>
    <dgm:pt modelId="{E58C4703-0996-46F3-BF1F-498CE6E8BD4A}" type="parTrans" cxnId="{457D06DA-E661-4962-842A-B7FA84592483}">
      <dgm:prSet/>
      <dgm:spPr/>
      <dgm:t>
        <a:bodyPr/>
        <a:lstStyle/>
        <a:p>
          <a:endParaRPr lang="en-US"/>
        </a:p>
      </dgm:t>
    </dgm:pt>
    <dgm:pt modelId="{9701E6E5-6ECD-4BEC-BF0E-80203FEF0C4D}" type="sibTrans" cxnId="{457D06DA-E661-4962-842A-B7FA84592483}">
      <dgm:prSet/>
      <dgm:spPr/>
      <dgm:t>
        <a:bodyPr/>
        <a:lstStyle/>
        <a:p>
          <a:endParaRPr lang="en-US"/>
        </a:p>
      </dgm:t>
    </dgm:pt>
    <dgm:pt modelId="{43607DF9-1791-4692-849E-4CACE722E4E4}">
      <dgm:prSet phldrT="[Text]"/>
      <dgm:spPr/>
      <dgm:t>
        <a:bodyPr/>
        <a:lstStyle/>
        <a:p>
          <a:r>
            <a:rPr lang="en-US" dirty="0" smtClean="0"/>
            <a:t>Forecast data</a:t>
          </a:r>
          <a:endParaRPr lang="en-US" dirty="0"/>
        </a:p>
      </dgm:t>
    </dgm:pt>
    <dgm:pt modelId="{C1592633-7DFE-4513-BAB0-20A311047487}" type="parTrans" cxnId="{55CB48F0-3F36-41B7-A4C9-460507B1B77B}">
      <dgm:prSet/>
      <dgm:spPr/>
      <dgm:t>
        <a:bodyPr/>
        <a:lstStyle/>
        <a:p>
          <a:endParaRPr lang="en-US"/>
        </a:p>
      </dgm:t>
    </dgm:pt>
    <dgm:pt modelId="{9FE05C24-AE94-4F3A-924F-77571247E331}" type="sibTrans" cxnId="{55CB48F0-3F36-41B7-A4C9-460507B1B77B}">
      <dgm:prSet/>
      <dgm:spPr/>
      <dgm:t>
        <a:bodyPr/>
        <a:lstStyle/>
        <a:p>
          <a:endParaRPr lang="en-US"/>
        </a:p>
      </dgm:t>
    </dgm:pt>
    <dgm:pt modelId="{7B558559-186F-4CCE-A5AC-276EE32D8F01}">
      <dgm:prSet phldrT="[Text]"/>
      <dgm:spPr/>
      <dgm:t>
        <a:bodyPr/>
        <a:lstStyle/>
        <a:p>
          <a:r>
            <a:rPr lang="en-US" dirty="0" smtClean="0"/>
            <a:t>Events &amp; timing</a:t>
          </a:r>
          <a:endParaRPr lang="en-US" dirty="0"/>
        </a:p>
      </dgm:t>
    </dgm:pt>
    <dgm:pt modelId="{F4D34589-F80F-427F-9706-BA48EC15B995}" type="parTrans" cxnId="{2E5A7DC3-3CC0-47E5-8E1E-C7050C23C62E}">
      <dgm:prSet/>
      <dgm:spPr/>
      <dgm:t>
        <a:bodyPr/>
        <a:lstStyle/>
        <a:p>
          <a:endParaRPr lang="en-US"/>
        </a:p>
      </dgm:t>
    </dgm:pt>
    <dgm:pt modelId="{CC1EF12B-E9A0-402D-B349-FE4C265BDAEB}" type="sibTrans" cxnId="{2E5A7DC3-3CC0-47E5-8E1E-C7050C23C62E}">
      <dgm:prSet/>
      <dgm:spPr/>
      <dgm:t>
        <a:bodyPr/>
        <a:lstStyle/>
        <a:p>
          <a:endParaRPr lang="en-US"/>
        </a:p>
      </dgm:t>
    </dgm:pt>
    <dgm:pt modelId="{48753124-C219-4715-BB4C-7F768CFF132C}">
      <dgm:prSet phldrT="[Text]"/>
      <dgm:spPr/>
      <dgm:t>
        <a:bodyPr/>
        <a:lstStyle/>
        <a:p>
          <a:r>
            <a:rPr lang="en-US" dirty="0" smtClean="0"/>
            <a:t>ROI</a:t>
          </a:r>
          <a:endParaRPr lang="en-US" dirty="0"/>
        </a:p>
      </dgm:t>
    </dgm:pt>
    <dgm:pt modelId="{15645EEB-E252-4029-81C3-D566A672656F}" type="parTrans" cxnId="{61B75098-6850-4236-BD23-17D9B380F2D3}">
      <dgm:prSet/>
      <dgm:spPr/>
      <dgm:t>
        <a:bodyPr/>
        <a:lstStyle/>
        <a:p>
          <a:endParaRPr lang="en-US"/>
        </a:p>
      </dgm:t>
    </dgm:pt>
    <dgm:pt modelId="{063352D9-A7B2-4031-B860-8F725B6B9A58}" type="sibTrans" cxnId="{61B75098-6850-4236-BD23-17D9B380F2D3}">
      <dgm:prSet/>
      <dgm:spPr/>
      <dgm:t>
        <a:bodyPr/>
        <a:lstStyle/>
        <a:p>
          <a:endParaRPr lang="en-US"/>
        </a:p>
      </dgm:t>
    </dgm:pt>
    <dgm:pt modelId="{D0BBD1C6-30BB-4291-84FC-D76F75F46450}">
      <dgm:prSet phldrT="[Text]"/>
      <dgm:spPr/>
      <dgm:t>
        <a:bodyPr/>
        <a:lstStyle/>
        <a:p>
          <a:r>
            <a:rPr lang="en-US" dirty="0" smtClean="0"/>
            <a:t>Solutions</a:t>
          </a:r>
          <a:endParaRPr lang="en-US" dirty="0"/>
        </a:p>
      </dgm:t>
    </dgm:pt>
    <dgm:pt modelId="{C837F22D-FB7F-4843-A4B0-92951DB6F05E}" type="parTrans" cxnId="{0F48C58E-7462-4DDA-BB3E-1ECA48F05500}">
      <dgm:prSet/>
      <dgm:spPr/>
      <dgm:t>
        <a:bodyPr/>
        <a:lstStyle/>
        <a:p>
          <a:endParaRPr lang="en-US"/>
        </a:p>
      </dgm:t>
    </dgm:pt>
    <dgm:pt modelId="{952FFEEE-2D6D-4F7B-BE09-436481E08962}" type="sibTrans" cxnId="{0F48C58E-7462-4DDA-BB3E-1ECA48F05500}">
      <dgm:prSet/>
      <dgm:spPr/>
      <dgm:t>
        <a:bodyPr/>
        <a:lstStyle/>
        <a:p>
          <a:endParaRPr lang="en-US"/>
        </a:p>
      </dgm:t>
    </dgm:pt>
    <dgm:pt modelId="{FF404D99-4C0E-4F1F-9695-28E69EA11CC9}" type="pres">
      <dgm:prSet presAssocID="{48FC9481-1682-46A7-A9FA-1BB8CFBFD33A}" presName="rootnode" presStyleCnt="0">
        <dgm:presLayoutVars>
          <dgm:chMax/>
          <dgm:chPref/>
          <dgm:dir/>
          <dgm:animLvl val="lvl"/>
        </dgm:presLayoutVars>
      </dgm:prSet>
      <dgm:spPr/>
      <dgm:t>
        <a:bodyPr/>
        <a:lstStyle/>
        <a:p>
          <a:endParaRPr lang="en-US"/>
        </a:p>
      </dgm:t>
    </dgm:pt>
    <dgm:pt modelId="{53559934-2352-47F7-9DCA-FC31F9B5C498}" type="pres">
      <dgm:prSet presAssocID="{52681703-BD5A-4534-887B-96D368095707}" presName="composite" presStyleCnt="0"/>
      <dgm:spPr/>
    </dgm:pt>
    <dgm:pt modelId="{1566ECBB-759B-449D-AD47-EC6CA0162705}" type="pres">
      <dgm:prSet presAssocID="{52681703-BD5A-4534-887B-96D368095707}" presName="bentUpArrow1" presStyleLbl="alignImgPlace1" presStyleIdx="0" presStyleCnt="2"/>
      <dgm:spPr/>
    </dgm:pt>
    <dgm:pt modelId="{9220AADB-868B-4893-965E-0CC8CE1492CA}" type="pres">
      <dgm:prSet presAssocID="{52681703-BD5A-4534-887B-96D368095707}" presName="ParentText" presStyleLbl="node1" presStyleIdx="0" presStyleCnt="3">
        <dgm:presLayoutVars>
          <dgm:chMax val="1"/>
          <dgm:chPref val="1"/>
          <dgm:bulletEnabled val="1"/>
        </dgm:presLayoutVars>
      </dgm:prSet>
      <dgm:spPr/>
      <dgm:t>
        <a:bodyPr/>
        <a:lstStyle/>
        <a:p>
          <a:endParaRPr lang="en-US"/>
        </a:p>
      </dgm:t>
    </dgm:pt>
    <dgm:pt modelId="{98B2008F-435E-49FF-AD1C-F9792A6D24F8}" type="pres">
      <dgm:prSet presAssocID="{52681703-BD5A-4534-887B-96D368095707}" presName="ChildText" presStyleLbl="revTx" presStyleIdx="0" presStyleCnt="3">
        <dgm:presLayoutVars>
          <dgm:chMax val="0"/>
          <dgm:chPref val="0"/>
          <dgm:bulletEnabled val="1"/>
        </dgm:presLayoutVars>
      </dgm:prSet>
      <dgm:spPr/>
      <dgm:t>
        <a:bodyPr/>
        <a:lstStyle/>
        <a:p>
          <a:endParaRPr lang="en-US"/>
        </a:p>
      </dgm:t>
    </dgm:pt>
    <dgm:pt modelId="{7B0ADB9E-F410-49E8-BDFD-3721A928CB8E}" type="pres">
      <dgm:prSet presAssocID="{60DB1BEE-960F-4A0D-8A84-6C456526C662}" presName="sibTrans" presStyleCnt="0"/>
      <dgm:spPr/>
    </dgm:pt>
    <dgm:pt modelId="{0FEE9F87-A892-419E-BB9B-20840C862067}" type="pres">
      <dgm:prSet presAssocID="{43607DF9-1791-4692-849E-4CACE722E4E4}" presName="composite" presStyleCnt="0"/>
      <dgm:spPr/>
    </dgm:pt>
    <dgm:pt modelId="{F2916EBE-E21F-429E-BB65-BE79E0D5541D}" type="pres">
      <dgm:prSet presAssocID="{43607DF9-1791-4692-849E-4CACE722E4E4}" presName="bentUpArrow1" presStyleLbl="alignImgPlace1" presStyleIdx="1" presStyleCnt="2"/>
      <dgm:spPr/>
    </dgm:pt>
    <dgm:pt modelId="{F1B19384-EDE0-43CA-880A-F53916DE1F40}" type="pres">
      <dgm:prSet presAssocID="{43607DF9-1791-4692-849E-4CACE722E4E4}" presName="ParentText" presStyleLbl="node1" presStyleIdx="1" presStyleCnt="3">
        <dgm:presLayoutVars>
          <dgm:chMax val="1"/>
          <dgm:chPref val="1"/>
          <dgm:bulletEnabled val="1"/>
        </dgm:presLayoutVars>
      </dgm:prSet>
      <dgm:spPr/>
      <dgm:t>
        <a:bodyPr/>
        <a:lstStyle/>
        <a:p>
          <a:endParaRPr lang="en-US"/>
        </a:p>
      </dgm:t>
    </dgm:pt>
    <dgm:pt modelId="{23CF7149-CD4D-4064-AB89-1E4761384958}" type="pres">
      <dgm:prSet presAssocID="{43607DF9-1791-4692-849E-4CACE722E4E4}" presName="ChildText" presStyleLbl="revTx" presStyleIdx="1" presStyleCnt="3" custScaleX="219236" custLinFactNeighborX="76543" custLinFactNeighborY="-3278">
        <dgm:presLayoutVars>
          <dgm:chMax val="0"/>
          <dgm:chPref val="0"/>
          <dgm:bulletEnabled val="1"/>
        </dgm:presLayoutVars>
      </dgm:prSet>
      <dgm:spPr/>
      <dgm:t>
        <a:bodyPr/>
        <a:lstStyle/>
        <a:p>
          <a:endParaRPr lang="en-US"/>
        </a:p>
      </dgm:t>
    </dgm:pt>
    <dgm:pt modelId="{602FFA7F-9911-4686-B4E8-116EE15DCC86}" type="pres">
      <dgm:prSet presAssocID="{9FE05C24-AE94-4F3A-924F-77571247E331}" presName="sibTrans" presStyleCnt="0"/>
      <dgm:spPr/>
    </dgm:pt>
    <dgm:pt modelId="{9A3BDB51-21FD-4DF5-A457-AADC46D2E3E3}" type="pres">
      <dgm:prSet presAssocID="{48753124-C219-4715-BB4C-7F768CFF132C}" presName="composite" presStyleCnt="0"/>
      <dgm:spPr/>
    </dgm:pt>
    <dgm:pt modelId="{99C08FE4-F877-4C9A-9257-A8ABB16B66EC}" type="pres">
      <dgm:prSet presAssocID="{48753124-C219-4715-BB4C-7F768CFF132C}" presName="ParentText" presStyleLbl="node1" presStyleIdx="2" presStyleCnt="3">
        <dgm:presLayoutVars>
          <dgm:chMax val="1"/>
          <dgm:chPref val="1"/>
          <dgm:bulletEnabled val="1"/>
        </dgm:presLayoutVars>
      </dgm:prSet>
      <dgm:spPr/>
      <dgm:t>
        <a:bodyPr/>
        <a:lstStyle/>
        <a:p>
          <a:endParaRPr lang="en-US"/>
        </a:p>
      </dgm:t>
    </dgm:pt>
    <dgm:pt modelId="{2C3BD942-61E9-41E9-8925-69C6742EB851}" type="pres">
      <dgm:prSet presAssocID="{48753124-C219-4715-BB4C-7F768CFF132C}" presName="FinalChildText" presStyleLbl="revTx" presStyleIdx="2" presStyleCnt="3">
        <dgm:presLayoutVars>
          <dgm:chMax val="0"/>
          <dgm:chPref val="0"/>
          <dgm:bulletEnabled val="1"/>
        </dgm:presLayoutVars>
      </dgm:prSet>
      <dgm:spPr/>
      <dgm:t>
        <a:bodyPr/>
        <a:lstStyle/>
        <a:p>
          <a:endParaRPr lang="en-US"/>
        </a:p>
      </dgm:t>
    </dgm:pt>
  </dgm:ptLst>
  <dgm:cxnLst>
    <dgm:cxn modelId="{0F48C58E-7462-4DDA-BB3E-1ECA48F05500}" srcId="{48753124-C219-4715-BB4C-7F768CFF132C}" destId="{D0BBD1C6-30BB-4291-84FC-D76F75F46450}" srcOrd="0" destOrd="0" parTransId="{C837F22D-FB7F-4843-A4B0-92951DB6F05E}" sibTransId="{952FFEEE-2D6D-4F7B-BE09-436481E08962}"/>
    <dgm:cxn modelId="{CB9E5286-8531-6B46-B0E5-06C408FB9B8A}" type="presOf" srcId="{48FC9481-1682-46A7-A9FA-1BB8CFBFD33A}" destId="{FF404D99-4C0E-4F1F-9695-28E69EA11CC9}" srcOrd="0" destOrd="0" presId="urn:microsoft.com/office/officeart/2005/8/layout/StepDownProcess"/>
    <dgm:cxn modelId="{55CB48F0-3F36-41B7-A4C9-460507B1B77B}" srcId="{48FC9481-1682-46A7-A9FA-1BB8CFBFD33A}" destId="{43607DF9-1791-4692-849E-4CACE722E4E4}" srcOrd="1" destOrd="0" parTransId="{C1592633-7DFE-4513-BAB0-20A311047487}" sibTransId="{9FE05C24-AE94-4F3A-924F-77571247E331}"/>
    <dgm:cxn modelId="{2E5A7DC3-3CC0-47E5-8E1E-C7050C23C62E}" srcId="{43607DF9-1791-4692-849E-4CACE722E4E4}" destId="{7B558559-186F-4CCE-A5AC-276EE32D8F01}" srcOrd="0" destOrd="0" parTransId="{F4D34589-F80F-427F-9706-BA48EC15B995}" sibTransId="{CC1EF12B-E9A0-402D-B349-FE4C265BDAEB}"/>
    <dgm:cxn modelId="{1E9D6000-0F59-46EA-88DA-1B89AE1A742D}" srcId="{48FC9481-1682-46A7-A9FA-1BB8CFBFD33A}" destId="{52681703-BD5A-4534-887B-96D368095707}" srcOrd="0" destOrd="0" parTransId="{AE4C5DEE-BFC1-4F0E-8B1D-E7B22078296C}" sibTransId="{60DB1BEE-960F-4A0D-8A84-6C456526C662}"/>
    <dgm:cxn modelId="{457D06DA-E661-4962-842A-B7FA84592483}" srcId="{52681703-BD5A-4534-887B-96D368095707}" destId="{130678C1-9021-4722-A707-1DE566C7F6CA}" srcOrd="0" destOrd="0" parTransId="{E58C4703-0996-46F3-BF1F-498CE6E8BD4A}" sibTransId="{9701E6E5-6ECD-4BEC-BF0E-80203FEF0C4D}"/>
    <dgm:cxn modelId="{10438038-863E-4346-BB7F-39940317BDE4}" type="presOf" srcId="{130678C1-9021-4722-A707-1DE566C7F6CA}" destId="{98B2008F-435E-49FF-AD1C-F9792A6D24F8}" srcOrd="0" destOrd="0" presId="urn:microsoft.com/office/officeart/2005/8/layout/StepDownProcess"/>
    <dgm:cxn modelId="{91BE5B34-0CF8-DE41-A69F-8D4828E10A5E}" type="presOf" srcId="{48753124-C219-4715-BB4C-7F768CFF132C}" destId="{99C08FE4-F877-4C9A-9257-A8ABB16B66EC}" srcOrd="0" destOrd="0" presId="urn:microsoft.com/office/officeart/2005/8/layout/StepDownProcess"/>
    <dgm:cxn modelId="{61B75098-6850-4236-BD23-17D9B380F2D3}" srcId="{48FC9481-1682-46A7-A9FA-1BB8CFBFD33A}" destId="{48753124-C219-4715-BB4C-7F768CFF132C}" srcOrd="2" destOrd="0" parTransId="{15645EEB-E252-4029-81C3-D566A672656F}" sibTransId="{063352D9-A7B2-4031-B860-8F725B6B9A58}"/>
    <dgm:cxn modelId="{C7239D7D-97EB-734B-BA8C-A23397700E03}" type="presOf" srcId="{D0BBD1C6-30BB-4291-84FC-D76F75F46450}" destId="{2C3BD942-61E9-41E9-8925-69C6742EB851}" srcOrd="0" destOrd="0" presId="urn:microsoft.com/office/officeart/2005/8/layout/StepDownProcess"/>
    <dgm:cxn modelId="{B5BA3B2A-065B-3842-B90D-58703E5E5B9C}" type="presOf" srcId="{43607DF9-1791-4692-849E-4CACE722E4E4}" destId="{F1B19384-EDE0-43CA-880A-F53916DE1F40}" srcOrd="0" destOrd="0" presId="urn:microsoft.com/office/officeart/2005/8/layout/StepDownProcess"/>
    <dgm:cxn modelId="{3577D7F8-DC83-2742-BF1F-CDA88AE13492}" type="presOf" srcId="{52681703-BD5A-4534-887B-96D368095707}" destId="{9220AADB-868B-4893-965E-0CC8CE1492CA}" srcOrd="0" destOrd="0" presId="urn:microsoft.com/office/officeart/2005/8/layout/StepDownProcess"/>
    <dgm:cxn modelId="{849F5EDC-E4D2-164C-B6DE-8483CD427FCE}" type="presOf" srcId="{7B558559-186F-4CCE-A5AC-276EE32D8F01}" destId="{23CF7149-CD4D-4064-AB89-1E4761384958}" srcOrd="0" destOrd="0" presId="urn:microsoft.com/office/officeart/2005/8/layout/StepDownProcess"/>
    <dgm:cxn modelId="{13D7A3E6-847E-3B4E-BBC6-065C63BA07A8}" type="presParOf" srcId="{FF404D99-4C0E-4F1F-9695-28E69EA11CC9}" destId="{53559934-2352-47F7-9DCA-FC31F9B5C498}" srcOrd="0" destOrd="0" presId="urn:microsoft.com/office/officeart/2005/8/layout/StepDownProcess"/>
    <dgm:cxn modelId="{368FD338-33A7-4440-A79A-BFB7490592F5}" type="presParOf" srcId="{53559934-2352-47F7-9DCA-FC31F9B5C498}" destId="{1566ECBB-759B-449D-AD47-EC6CA0162705}" srcOrd="0" destOrd="0" presId="urn:microsoft.com/office/officeart/2005/8/layout/StepDownProcess"/>
    <dgm:cxn modelId="{7266D691-9A4F-A34E-889D-4CE10B308846}" type="presParOf" srcId="{53559934-2352-47F7-9DCA-FC31F9B5C498}" destId="{9220AADB-868B-4893-965E-0CC8CE1492CA}" srcOrd="1" destOrd="0" presId="urn:microsoft.com/office/officeart/2005/8/layout/StepDownProcess"/>
    <dgm:cxn modelId="{B130C3DA-F5FA-D947-9902-AD89D0E96591}" type="presParOf" srcId="{53559934-2352-47F7-9DCA-FC31F9B5C498}" destId="{98B2008F-435E-49FF-AD1C-F9792A6D24F8}" srcOrd="2" destOrd="0" presId="urn:microsoft.com/office/officeart/2005/8/layout/StepDownProcess"/>
    <dgm:cxn modelId="{DD6FD1E3-779F-7D43-9FE3-B13E5E4D2823}" type="presParOf" srcId="{FF404D99-4C0E-4F1F-9695-28E69EA11CC9}" destId="{7B0ADB9E-F410-49E8-BDFD-3721A928CB8E}" srcOrd="1" destOrd="0" presId="urn:microsoft.com/office/officeart/2005/8/layout/StepDownProcess"/>
    <dgm:cxn modelId="{0FA9CC16-456D-FA49-9248-5DD5FCE23258}" type="presParOf" srcId="{FF404D99-4C0E-4F1F-9695-28E69EA11CC9}" destId="{0FEE9F87-A892-419E-BB9B-20840C862067}" srcOrd="2" destOrd="0" presId="urn:microsoft.com/office/officeart/2005/8/layout/StepDownProcess"/>
    <dgm:cxn modelId="{55D197A2-6D5A-7C42-B413-46A2DE451E5F}" type="presParOf" srcId="{0FEE9F87-A892-419E-BB9B-20840C862067}" destId="{F2916EBE-E21F-429E-BB65-BE79E0D5541D}" srcOrd="0" destOrd="0" presId="urn:microsoft.com/office/officeart/2005/8/layout/StepDownProcess"/>
    <dgm:cxn modelId="{D641EE36-3568-5C4A-8749-6054141B79A2}" type="presParOf" srcId="{0FEE9F87-A892-419E-BB9B-20840C862067}" destId="{F1B19384-EDE0-43CA-880A-F53916DE1F40}" srcOrd="1" destOrd="0" presId="urn:microsoft.com/office/officeart/2005/8/layout/StepDownProcess"/>
    <dgm:cxn modelId="{E564A203-7210-B948-AEF5-4813F888DF29}" type="presParOf" srcId="{0FEE9F87-A892-419E-BB9B-20840C862067}" destId="{23CF7149-CD4D-4064-AB89-1E4761384958}" srcOrd="2" destOrd="0" presId="urn:microsoft.com/office/officeart/2005/8/layout/StepDownProcess"/>
    <dgm:cxn modelId="{16A804C6-DC30-4F4D-BB83-26E13A31C035}" type="presParOf" srcId="{FF404D99-4C0E-4F1F-9695-28E69EA11CC9}" destId="{602FFA7F-9911-4686-B4E8-116EE15DCC86}" srcOrd="3" destOrd="0" presId="urn:microsoft.com/office/officeart/2005/8/layout/StepDownProcess"/>
    <dgm:cxn modelId="{46A2A3E3-5CD9-DC4C-98E0-0CF42BA67B66}" type="presParOf" srcId="{FF404D99-4C0E-4F1F-9695-28E69EA11CC9}" destId="{9A3BDB51-21FD-4DF5-A457-AADC46D2E3E3}" srcOrd="4" destOrd="0" presId="urn:microsoft.com/office/officeart/2005/8/layout/StepDownProcess"/>
    <dgm:cxn modelId="{4C811E0B-F965-E94C-862E-E5B988084E0A}" type="presParOf" srcId="{9A3BDB51-21FD-4DF5-A457-AADC46D2E3E3}" destId="{99C08FE4-F877-4C9A-9257-A8ABB16B66EC}" srcOrd="0" destOrd="0" presId="urn:microsoft.com/office/officeart/2005/8/layout/StepDownProcess"/>
    <dgm:cxn modelId="{C6E023B8-781B-B64D-9631-5595DBF6374E}" type="presParOf" srcId="{9A3BDB51-21FD-4DF5-A457-AADC46D2E3E3}" destId="{2C3BD942-61E9-41E9-8925-69C6742EB851}" srcOrd="1" destOrd="0" presId="urn:microsoft.com/office/officeart/2005/8/layout/StepDownProcess"/>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2DAEBB-E279-4E31-89A7-ED76CAD96F3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13097F9-81BB-4876-91D5-8195274AC660}">
      <dgm:prSet/>
      <dgm:spPr/>
      <dgm:t>
        <a:bodyPr/>
        <a:lstStyle/>
        <a:p>
          <a:pPr rtl="0"/>
          <a:r>
            <a:rPr lang="en-US" b="0" i="0" baseline="0" dirty="0"/>
            <a:t>Our </a:t>
          </a:r>
          <a:r>
            <a:rPr lang="en-US" b="0" i="0" u="sng" baseline="0" dirty="0"/>
            <a:t>Purpose</a:t>
          </a:r>
          <a:r>
            <a:rPr lang="en-US" b="0" i="0" baseline="0" dirty="0"/>
            <a:t> is to fund innovation through mutual benefits.</a:t>
          </a:r>
          <a:endParaRPr lang="en-US" dirty="0"/>
        </a:p>
      </dgm:t>
    </dgm:pt>
    <dgm:pt modelId="{300B36D2-E428-43AA-8786-5870AEA2C29B}" type="parTrans" cxnId="{979BEF3B-C437-4718-832E-FECDEEC3ACC8}">
      <dgm:prSet/>
      <dgm:spPr/>
      <dgm:t>
        <a:bodyPr/>
        <a:lstStyle/>
        <a:p>
          <a:endParaRPr lang="en-US"/>
        </a:p>
      </dgm:t>
    </dgm:pt>
    <dgm:pt modelId="{EC30B413-817B-4E94-A901-CD0AEF5E71B9}" type="sibTrans" cxnId="{979BEF3B-C437-4718-832E-FECDEEC3ACC8}">
      <dgm:prSet/>
      <dgm:spPr/>
      <dgm:t>
        <a:bodyPr/>
        <a:lstStyle/>
        <a:p>
          <a:endParaRPr lang="en-US"/>
        </a:p>
      </dgm:t>
    </dgm:pt>
    <dgm:pt modelId="{5D3CB906-592E-4B8F-A7EF-DF6CEA1AF2FA}">
      <dgm:prSet/>
      <dgm:spPr/>
      <dgm:t>
        <a:bodyPr/>
        <a:lstStyle/>
        <a:p>
          <a:pPr rtl="0"/>
          <a:r>
            <a:rPr lang="en-US" b="0" i="0" baseline="0"/>
            <a:t>Our </a:t>
          </a:r>
          <a:r>
            <a:rPr lang="en-US" b="0" i="0" u="sng" baseline="0"/>
            <a:t>Objective</a:t>
          </a:r>
          <a:r>
            <a:rPr lang="en-US" b="0" i="0" baseline="0"/>
            <a:t> is the alignment of cost reduction Technology and cost improvement requirements.</a:t>
          </a:r>
          <a:endParaRPr lang="en-US"/>
        </a:p>
      </dgm:t>
    </dgm:pt>
    <dgm:pt modelId="{3FCB5615-13FA-4453-856F-B034290F1F3A}" type="parTrans" cxnId="{F5D7CB48-63CE-4F57-AF0C-14FB84850341}">
      <dgm:prSet/>
      <dgm:spPr/>
      <dgm:t>
        <a:bodyPr/>
        <a:lstStyle/>
        <a:p>
          <a:endParaRPr lang="en-US"/>
        </a:p>
      </dgm:t>
    </dgm:pt>
    <dgm:pt modelId="{DFB03FDC-AF46-4752-93E8-202A18132F5E}" type="sibTrans" cxnId="{F5D7CB48-63CE-4F57-AF0C-14FB84850341}">
      <dgm:prSet/>
      <dgm:spPr/>
      <dgm:t>
        <a:bodyPr/>
        <a:lstStyle/>
        <a:p>
          <a:endParaRPr lang="en-US"/>
        </a:p>
      </dgm:t>
    </dgm:pt>
    <dgm:pt modelId="{DF92C488-59E2-4D06-A808-CAAECFCA2032}">
      <dgm:prSet/>
      <dgm:spPr/>
      <dgm:t>
        <a:bodyPr/>
        <a:lstStyle/>
        <a:p>
          <a:pPr rtl="0"/>
          <a:r>
            <a:rPr lang="en-US" b="0" i="0" baseline="0"/>
            <a:t>Our </a:t>
          </a:r>
          <a:r>
            <a:rPr lang="en-US" b="0" i="0" u="sng" baseline="0"/>
            <a:t>Mission</a:t>
          </a:r>
          <a:r>
            <a:rPr lang="en-US" b="0" i="0" baseline="0"/>
            <a:t> is to provide new market opportunities.</a:t>
          </a:r>
          <a:endParaRPr lang="en-US"/>
        </a:p>
      </dgm:t>
    </dgm:pt>
    <dgm:pt modelId="{FD2C8E07-42EC-465C-8028-0A4D5E623DEF}" type="parTrans" cxnId="{C0BF52EB-9F1E-4723-B7CF-2524C23301C3}">
      <dgm:prSet/>
      <dgm:spPr/>
      <dgm:t>
        <a:bodyPr/>
        <a:lstStyle/>
        <a:p>
          <a:endParaRPr lang="en-US"/>
        </a:p>
      </dgm:t>
    </dgm:pt>
    <dgm:pt modelId="{87C4B471-B06C-428C-AF54-CE88C9C94541}" type="sibTrans" cxnId="{C0BF52EB-9F1E-4723-B7CF-2524C23301C3}">
      <dgm:prSet/>
      <dgm:spPr/>
      <dgm:t>
        <a:bodyPr/>
        <a:lstStyle/>
        <a:p>
          <a:endParaRPr lang="en-US"/>
        </a:p>
      </dgm:t>
    </dgm:pt>
    <dgm:pt modelId="{6E7239DB-84D0-41FC-8427-E2FD8E324641}" type="pres">
      <dgm:prSet presAssocID="{052DAEBB-E279-4E31-89A7-ED76CAD96F37}" presName="linearFlow" presStyleCnt="0">
        <dgm:presLayoutVars>
          <dgm:dir/>
          <dgm:resizeHandles val="exact"/>
        </dgm:presLayoutVars>
      </dgm:prSet>
      <dgm:spPr/>
      <dgm:t>
        <a:bodyPr/>
        <a:lstStyle/>
        <a:p>
          <a:endParaRPr lang="en-US"/>
        </a:p>
      </dgm:t>
    </dgm:pt>
    <dgm:pt modelId="{C87053BD-099C-4180-B5AB-54A27CD97B88}" type="pres">
      <dgm:prSet presAssocID="{B13097F9-81BB-4876-91D5-8195274AC660}" presName="composite" presStyleCnt="0"/>
      <dgm:spPr/>
    </dgm:pt>
    <dgm:pt modelId="{01E8EB25-21A4-4204-ADD0-D862DE9E8CB5}" type="pres">
      <dgm:prSet presAssocID="{B13097F9-81BB-4876-91D5-8195274AC66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EA7F681-3825-40BF-B693-94D73FEE4DF8}" type="pres">
      <dgm:prSet presAssocID="{B13097F9-81BB-4876-91D5-8195274AC660}" presName="txShp" presStyleLbl="node1" presStyleIdx="0" presStyleCnt="3">
        <dgm:presLayoutVars>
          <dgm:bulletEnabled val="1"/>
        </dgm:presLayoutVars>
      </dgm:prSet>
      <dgm:spPr/>
      <dgm:t>
        <a:bodyPr/>
        <a:lstStyle/>
        <a:p>
          <a:endParaRPr lang="en-US"/>
        </a:p>
      </dgm:t>
    </dgm:pt>
    <dgm:pt modelId="{689B1A12-1DF6-489B-8F3D-3ADCD2C83CD4}" type="pres">
      <dgm:prSet presAssocID="{EC30B413-817B-4E94-A901-CD0AEF5E71B9}" presName="spacing" presStyleCnt="0"/>
      <dgm:spPr/>
    </dgm:pt>
    <dgm:pt modelId="{3F564E2C-EA32-48C9-B0E0-806D4EEFCFE1}" type="pres">
      <dgm:prSet presAssocID="{5D3CB906-592E-4B8F-A7EF-DF6CEA1AF2FA}" presName="composite" presStyleCnt="0"/>
      <dgm:spPr/>
    </dgm:pt>
    <dgm:pt modelId="{9E104108-BA77-4D45-B47B-0DA6D0AC926A}" type="pres">
      <dgm:prSet presAssocID="{5D3CB906-592E-4B8F-A7EF-DF6CEA1AF2FA}" presName="imgShp"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473AB61-056F-4D3E-B2E9-188678467E04}" type="pres">
      <dgm:prSet presAssocID="{5D3CB906-592E-4B8F-A7EF-DF6CEA1AF2FA}" presName="txShp" presStyleLbl="node1" presStyleIdx="1" presStyleCnt="3">
        <dgm:presLayoutVars>
          <dgm:bulletEnabled val="1"/>
        </dgm:presLayoutVars>
      </dgm:prSet>
      <dgm:spPr/>
      <dgm:t>
        <a:bodyPr/>
        <a:lstStyle/>
        <a:p>
          <a:endParaRPr lang="en-US"/>
        </a:p>
      </dgm:t>
    </dgm:pt>
    <dgm:pt modelId="{EA696412-F771-4555-9D8E-0309C62629BC}" type="pres">
      <dgm:prSet presAssocID="{DFB03FDC-AF46-4752-93E8-202A18132F5E}" presName="spacing" presStyleCnt="0"/>
      <dgm:spPr/>
    </dgm:pt>
    <dgm:pt modelId="{5C2A632E-ACF0-4EC0-81B8-B21E3082BD83}" type="pres">
      <dgm:prSet presAssocID="{DF92C488-59E2-4D06-A808-CAAECFCA2032}" presName="composite" presStyleCnt="0"/>
      <dgm:spPr/>
    </dgm:pt>
    <dgm:pt modelId="{297C5FEA-46E5-475E-A247-28AE5AF430F9}" type="pres">
      <dgm:prSet presAssocID="{DF92C488-59E2-4D06-A808-CAAECFCA2032}" presName="imgShp"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2091851-F240-4C8E-9466-FD47CBF1029A}" type="pres">
      <dgm:prSet presAssocID="{DF92C488-59E2-4D06-A808-CAAECFCA2032}" presName="txShp" presStyleLbl="node1" presStyleIdx="2" presStyleCnt="3">
        <dgm:presLayoutVars>
          <dgm:bulletEnabled val="1"/>
        </dgm:presLayoutVars>
      </dgm:prSet>
      <dgm:spPr/>
      <dgm:t>
        <a:bodyPr/>
        <a:lstStyle/>
        <a:p>
          <a:endParaRPr lang="en-US"/>
        </a:p>
      </dgm:t>
    </dgm:pt>
  </dgm:ptLst>
  <dgm:cxnLst>
    <dgm:cxn modelId="{C0BF52EB-9F1E-4723-B7CF-2524C23301C3}" srcId="{052DAEBB-E279-4E31-89A7-ED76CAD96F37}" destId="{DF92C488-59E2-4D06-A808-CAAECFCA2032}" srcOrd="2" destOrd="0" parTransId="{FD2C8E07-42EC-465C-8028-0A4D5E623DEF}" sibTransId="{87C4B471-B06C-428C-AF54-CE88C9C94541}"/>
    <dgm:cxn modelId="{42DDFDFF-E338-CD47-9082-286ACACF4070}" type="presOf" srcId="{5D3CB906-592E-4B8F-A7EF-DF6CEA1AF2FA}" destId="{A473AB61-056F-4D3E-B2E9-188678467E04}" srcOrd="0" destOrd="0" presId="urn:microsoft.com/office/officeart/2005/8/layout/vList3"/>
    <dgm:cxn modelId="{2D9D61C0-255A-9140-BC0F-EEA103F48E7A}" type="presOf" srcId="{B13097F9-81BB-4876-91D5-8195274AC660}" destId="{EEA7F681-3825-40BF-B693-94D73FEE4DF8}" srcOrd="0" destOrd="0" presId="urn:microsoft.com/office/officeart/2005/8/layout/vList3"/>
    <dgm:cxn modelId="{4091405C-12C8-244B-B883-F663ACEAFB4D}" type="presOf" srcId="{052DAEBB-E279-4E31-89A7-ED76CAD96F37}" destId="{6E7239DB-84D0-41FC-8427-E2FD8E324641}" srcOrd="0" destOrd="0" presId="urn:microsoft.com/office/officeart/2005/8/layout/vList3"/>
    <dgm:cxn modelId="{0FDE2EE2-49B0-1C4F-ADA9-7E5486B9BB61}" type="presOf" srcId="{DF92C488-59E2-4D06-A808-CAAECFCA2032}" destId="{82091851-F240-4C8E-9466-FD47CBF1029A}" srcOrd="0" destOrd="0" presId="urn:microsoft.com/office/officeart/2005/8/layout/vList3"/>
    <dgm:cxn modelId="{979BEF3B-C437-4718-832E-FECDEEC3ACC8}" srcId="{052DAEBB-E279-4E31-89A7-ED76CAD96F37}" destId="{B13097F9-81BB-4876-91D5-8195274AC660}" srcOrd="0" destOrd="0" parTransId="{300B36D2-E428-43AA-8786-5870AEA2C29B}" sibTransId="{EC30B413-817B-4E94-A901-CD0AEF5E71B9}"/>
    <dgm:cxn modelId="{F5D7CB48-63CE-4F57-AF0C-14FB84850341}" srcId="{052DAEBB-E279-4E31-89A7-ED76CAD96F37}" destId="{5D3CB906-592E-4B8F-A7EF-DF6CEA1AF2FA}" srcOrd="1" destOrd="0" parTransId="{3FCB5615-13FA-4453-856F-B034290F1F3A}" sibTransId="{DFB03FDC-AF46-4752-93E8-202A18132F5E}"/>
    <dgm:cxn modelId="{74DDAC60-0920-AF40-9AC7-2BCE898D6C86}" type="presParOf" srcId="{6E7239DB-84D0-41FC-8427-E2FD8E324641}" destId="{C87053BD-099C-4180-B5AB-54A27CD97B88}" srcOrd="0" destOrd="0" presId="urn:microsoft.com/office/officeart/2005/8/layout/vList3"/>
    <dgm:cxn modelId="{E0E180D6-470A-6840-AC93-07FCC2BCD50C}" type="presParOf" srcId="{C87053BD-099C-4180-B5AB-54A27CD97B88}" destId="{01E8EB25-21A4-4204-ADD0-D862DE9E8CB5}" srcOrd="0" destOrd="0" presId="urn:microsoft.com/office/officeart/2005/8/layout/vList3"/>
    <dgm:cxn modelId="{E3CB8C17-C78F-D442-84BB-F900FBE69189}" type="presParOf" srcId="{C87053BD-099C-4180-B5AB-54A27CD97B88}" destId="{EEA7F681-3825-40BF-B693-94D73FEE4DF8}" srcOrd="1" destOrd="0" presId="urn:microsoft.com/office/officeart/2005/8/layout/vList3"/>
    <dgm:cxn modelId="{FF446E03-27BA-A548-AD9D-27F9F592EECB}" type="presParOf" srcId="{6E7239DB-84D0-41FC-8427-E2FD8E324641}" destId="{689B1A12-1DF6-489B-8F3D-3ADCD2C83CD4}" srcOrd="1" destOrd="0" presId="urn:microsoft.com/office/officeart/2005/8/layout/vList3"/>
    <dgm:cxn modelId="{DA5CA3E8-8F54-C64B-9B1D-55D40D6E5825}" type="presParOf" srcId="{6E7239DB-84D0-41FC-8427-E2FD8E324641}" destId="{3F564E2C-EA32-48C9-B0E0-806D4EEFCFE1}" srcOrd="2" destOrd="0" presId="urn:microsoft.com/office/officeart/2005/8/layout/vList3"/>
    <dgm:cxn modelId="{1A77D1E2-AC9E-144A-B49A-0EDD01191685}" type="presParOf" srcId="{3F564E2C-EA32-48C9-B0E0-806D4EEFCFE1}" destId="{9E104108-BA77-4D45-B47B-0DA6D0AC926A}" srcOrd="0" destOrd="0" presId="urn:microsoft.com/office/officeart/2005/8/layout/vList3"/>
    <dgm:cxn modelId="{9F0DCB31-4AA0-E143-BC9D-90E65FB19C0E}" type="presParOf" srcId="{3F564E2C-EA32-48C9-B0E0-806D4EEFCFE1}" destId="{A473AB61-056F-4D3E-B2E9-188678467E04}" srcOrd="1" destOrd="0" presId="urn:microsoft.com/office/officeart/2005/8/layout/vList3"/>
    <dgm:cxn modelId="{6B61A360-EBB0-704C-879B-8BC00828B96D}" type="presParOf" srcId="{6E7239DB-84D0-41FC-8427-E2FD8E324641}" destId="{EA696412-F771-4555-9D8E-0309C62629BC}" srcOrd="3" destOrd="0" presId="urn:microsoft.com/office/officeart/2005/8/layout/vList3"/>
    <dgm:cxn modelId="{B62DA3FE-DA9E-5A41-94B2-E91B1358DE7D}" type="presParOf" srcId="{6E7239DB-84D0-41FC-8427-E2FD8E324641}" destId="{5C2A632E-ACF0-4EC0-81B8-B21E3082BD83}" srcOrd="4" destOrd="0" presId="urn:microsoft.com/office/officeart/2005/8/layout/vList3"/>
    <dgm:cxn modelId="{95D6FBCE-DDE8-C045-8A7D-EFAE5D8710B2}" type="presParOf" srcId="{5C2A632E-ACF0-4EC0-81B8-B21E3082BD83}" destId="{297C5FEA-46E5-475E-A247-28AE5AF430F9}" srcOrd="0" destOrd="0" presId="urn:microsoft.com/office/officeart/2005/8/layout/vList3"/>
    <dgm:cxn modelId="{5C0816B5-BC15-8643-9472-3A1DA1E79318}" type="presParOf" srcId="{5C2A632E-ACF0-4EC0-81B8-B21E3082BD83}" destId="{82091851-F240-4C8E-9466-FD47CBF1029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4E3D1-B377-4077-9F33-4604999DBACF}">
      <dsp:nvSpPr>
        <dsp:cNvPr id="0" name=""/>
        <dsp:cNvSpPr/>
      </dsp:nvSpPr>
      <dsp:spPr>
        <a:xfrm>
          <a:off x="1456551" y="153290"/>
          <a:ext cx="3042231" cy="1056526"/>
        </a:xfrm>
        <a:prstGeom prst="ellipse">
          <a:avLst/>
        </a:prstGeom>
        <a:solidFill>
          <a:schemeClr val="accent1">
            <a:tint val="50000"/>
            <a:alpha val="40000"/>
            <a:hueOff val="0"/>
            <a:satOff val="0"/>
            <a:lumOff val="0"/>
            <a:alphaOff val="0"/>
          </a:schemeClr>
        </a:solidFill>
        <a:ln>
          <a:noFill/>
        </a:ln>
        <a:effectLst/>
        <a:scene3d>
          <a:camera prst="orthographicFront"/>
          <a:lightRig rig="chilly" dir="t"/>
        </a:scene3d>
        <a:sp3d z="-152400" prstMaterial="matte"/>
      </dsp:spPr>
      <dsp:style>
        <a:lnRef idx="0">
          <a:scrgbClr r="0" g="0" b="0"/>
        </a:lnRef>
        <a:fillRef idx="1">
          <a:scrgbClr r="0" g="0" b="0"/>
        </a:fillRef>
        <a:effectRef idx="0">
          <a:scrgbClr r="0" g="0" b="0"/>
        </a:effectRef>
        <a:fontRef idx="minor"/>
      </dsp:style>
    </dsp:sp>
    <dsp:sp modelId="{B21A67BF-83CD-408E-A207-3AB56CCA1BFE}">
      <dsp:nvSpPr>
        <dsp:cNvPr id="0" name=""/>
        <dsp:cNvSpPr/>
      </dsp:nvSpPr>
      <dsp:spPr>
        <a:xfrm>
          <a:off x="2687593" y="2740366"/>
          <a:ext cx="589579" cy="377331"/>
        </a:xfrm>
        <a:prstGeom prst="downArrow">
          <a:avLst/>
        </a:prstGeom>
        <a:solidFill>
          <a:schemeClr val="accent1">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D5671CA-D12A-4201-AB39-603BBD10DE27}">
      <dsp:nvSpPr>
        <dsp:cNvPr id="0" name=""/>
        <dsp:cNvSpPr/>
      </dsp:nvSpPr>
      <dsp:spPr>
        <a:xfrm>
          <a:off x="1567392" y="3042231"/>
          <a:ext cx="2829982" cy="707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Immediate Innovation</a:t>
          </a:r>
          <a:endParaRPr lang="en-US" sz="2000" kern="1200" dirty="0"/>
        </a:p>
      </dsp:txBody>
      <dsp:txXfrm>
        <a:off x="1567392" y="3042231"/>
        <a:ext cx="2829982" cy="707495"/>
      </dsp:txXfrm>
    </dsp:sp>
    <dsp:sp modelId="{EF43BDD7-2A62-4F39-AD28-2E6FE22DBDE8}">
      <dsp:nvSpPr>
        <dsp:cNvPr id="0" name=""/>
        <dsp:cNvSpPr/>
      </dsp:nvSpPr>
      <dsp:spPr>
        <a:xfrm>
          <a:off x="2562602" y="1291415"/>
          <a:ext cx="1061243" cy="106124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ROI Requirements</a:t>
          </a:r>
          <a:endParaRPr lang="en-US" sz="900" kern="1200" dirty="0"/>
        </a:p>
      </dsp:txBody>
      <dsp:txXfrm>
        <a:off x="2718017" y="1446830"/>
        <a:ext cx="750413" cy="750413"/>
      </dsp:txXfrm>
    </dsp:sp>
    <dsp:sp modelId="{4B970D1A-1E05-459D-8FA8-F672DC71E4CB}">
      <dsp:nvSpPr>
        <dsp:cNvPr id="0" name=""/>
        <dsp:cNvSpPr/>
      </dsp:nvSpPr>
      <dsp:spPr>
        <a:xfrm>
          <a:off x="1803224" y="495246"/>
          <a:ext cx="1061243" cy="106124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GAP Analysis</a:t>
          </a:r>
          <a:endParaRPr lang="en-US" sz="900" kern="1200" dirty="0"/>
        </a:p>
      </dsp:txBody>
      <dsp:txXfrm>
        <a:off x="1958639" y="650661"/>
        <a:ext cx="750413" cy="750413"/>
      </dsp:txXfrm>
    </dsp:sp>
    <dsp:sp modelId="{D3F49487-D066-4A13-A202-A2DB6304A0DB}">
      <dsp:nvSpPr>
        <dsp:cNvPr id="0" name=""/>
        <dsp:cNvSpPr/>
      </dsp:nvSpPr>
      <dsp:spPr>
        <a:xfrm>
          <a:off x="2888050" y="238661"/>
          <a:ext cx="1061243" cy="106124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Forecast data</a:t>
          </a:r>
          <a:endParaRPr lang="en-US" sz="900" kern="1200" dirty="0"/>
        </a:p>
      </dsp:txBody>
      <dsp:txXfrm>
        <a:off x="3043465" y="394076"/>
        <a:ext cx="750413" cy="750413"/>
      </dsp:txXfrm>
    </dsp:sp>
    <dsp:sp modelId="{9DAAF4E7-B853-48CF-A7B2-9D2AB489FB78}">
      <dsp:nvSpPr>
        <dsp:cNvPr id="0" name=""/>
        <dsp:cNvSpPr/>
      </dsp:nvSpPr>
      <dsp:spPr>
        <a:xfrm>
          <a:off x="1331560" y="23583"/>
          <a:ext cx="3301646" cy="2641317"/>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127000" h="25400"/>
        </a:sp3d>
      </dsp:spPr>
      <dsp:style>
        <a:lnRef idx="1">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680C-25EC-486C-8B15-165FA163F76A}">
      <dsp:nvSpPr>
        <dsp:cNvPr id="0" name=""/>
        <dsp:cNvSpPr/>
      </dsp:nvSpPr>
      <dsp:spPr>
        <a:xfrm rot="16200000">
          <a:off x="1308440" y="-1308440"/>
          <a:ext cx="1116918" cy="3733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Production Forecast</a:t>
          </a:r>
          <a:endParaRPr lang="en-US" sz="2100" kern="1200" dirty="0"/>
        </a:p>
      </dsp:txBody>
      <dsp:txXfrm rot="5400000">
        <a:off x="-1" y="1"/>
        <a:ext cx="3733800" cy="837688"/>
      </dsp:txXfrm>
    </dsp:sp>
    <dsp:sp modelId="{9838BB08-7DAC-45DD-91FD-D49B7D191CDB}">
      <dsp:nvSpPr>
        <dsp:cNvPr id="0" name=""/>
        <dsp:cNvSpPr/>
      </dsp:nvSpPr>
      <dsp:spPr>
        <a:xfrm>
          <a:off x="3733800" y="2647"/>
          <a:ext cx="3733800" cy="111691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ROI Development</a:t>
          </a:r>
          <a:endParaRPr lang="en-US" sz="2100" kern="1200" dirty="0"/>
        </a:p>
      </dsp:txBody>
      <dsp:txXfrm>
        <a:off x="3733800" y="2647"/>
        <a:ext cx="3733800" cy="837688"/>
      </dsp:txXfrm>
    </dsp:sp>
    <dsp:sp modelId="{9D5E7D85-92BB-491F-B89D-7D18C2CC70E9}">
      <dsp:nvSpPr>
        <dsp:cNvPr id="0" name=""/>
        <dsp:cNvSpPr/>
      </dsp:nvSpPr>
      <dsp:spPr>
        <a:xfrm rot="10800000">
          <a:off x="0" y="1116918"/>
          <a:ext cx="3733800" cy="111691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Supplier Group Survey</a:t>
          </a:r>
          <a:endParaRPr lang="en-US" sz="2100" kern="1200" dirty="0"/>
        </a:p>
      </dsp:txBody>
      <dsp:txXfrm rot="10800000">
        <a:off x="0" y="1396148"/>
        <a:ext cx="3733800" cy="837688"/>
      </dsp:txXfrm>
    </dsp:sp>
    <dsp:sp modelId="{BC2A76BC-C966-40D0-9340-469E77B55C45}">
      <dsp:nvSpPr>
        <dsp:cNvPr id="0" name=""/>
        <dsp:cNvSpPr/>
      </dsp:nvSpPr>
      <dsp:spPr>
        <a:xfrm rot="5400000">
          <a:off x="5042240" y="-191522"/>
          <a:ext cx="1116918" cy="3733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New Model Events</a:t>
          </a:r>
          <a:endParaRPr lang="en-US" sz="2100" kern="1200" dirty="0"/>
        </a:p>
      </dsp:txBody>
      <dsp:txXfrm rot="-5400000">
        <a:off x="3733799" y="1396149"/>
        <a:ext cx="3733800" cy="837688"/>
      </dsp:txXfrm>
    </dsp:sp>
    <dsp:sp modelId="{46AE7382-6363-48AB-A455-3EA5B6907A7E}">
      <dsp:nvSpPr>
        <dsp:cNvPr id="0" name=""/>
        <dsp:cNvSpPr/>
      </dsp:nvSpPr>
      <dsp:spPr>
        <a:xfrm>
          <a:off x="2613659" y="837688"/>
          <a:ext cx="2240280" cy="558459"/>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Impact</a:t>
          </a:r>
          <a:endParaRPr lang="en-US" sz="2100" kern="1200" dirty="0"/>
        </a:p>
      </dsp:txBody>
      <dsp:txXfrm>
        <a:off x="2640921" y="864950"/>
        <a:ext cx="2185756" cy="503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7101D-BDE4-4550-9918-3C249DC7C33C}">
      <dsp:nvSpPr>
        <dsp:cNvPr id="0" name=""/>
        <dsp:cNvSpPr/>
      </dsp:nvSpPr>
      <dsp:spPr>
        <a:xfrm>
          <a:off x="0" y="283680"/>
          <a:ext cx="6535526" cy="408470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A8C92F-C89B-4E04-9142-6CC82CB8F8E6}">
      <dsp:nvSpPr>
        <dsp:cNvPr id="0" name=""/>
        <dsp:cNvSpPr/>
      </dsp:nvSpPr>
      <dsp:spPr>
        <a:xfrm>
          <a:off x="830011" y="3102943"/>
          <a:ext cx="169923" cy="1699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CA9C7-3417-4F84-AD1E-CFBC3E74C987}">
      <dsp:nvSpPr>
        <dsp:cNvPr id="0" name=""/>
        <dsp:cNvSpPr/>
      </dsp:nvSpPr>
      <dsp:spPr>
        <a:xfrm>
          <a:off x="914973" y="3187904"/>
          <a:ext cx="1522777" cy="1180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39" tIns="0" rIns="0" bIns="0" numCol="1" spcCol="1270" anchor="t" anchorCtr="0">
          <a:noAutofit/>
        </a:bodyPr>
        <a:lstStyle/>
        <a:p>
          <a:pPr lvl="0" algn="l" defTabSz="800100">
            <a:lnSpc>
              <a:spcPct val="90000"/>
            </a:lnSpc>
            <a:spcBef>
              <a:spcPct val="0"/>
            </a:spcBef>
            <a:spcAft>
              <a:spcPct val="35000"/>
            </a:spcAft>
          </a:pPr>
          <a:r>
            <a:rPr lang="en-US" sz="1800" kern="1200" dirty="0"/>
            <a:t>Co-operation</a:t>
          </a:r>
        </a:p>
      </dsp:txBody>
      <dsp:txXfrm>
        <a:off x="914973" y="3187904"/>
        <a:ext cx="1522777" cy="1180479"/>
      </dsp:txXfrm>
    </dsp:sp>
    <dsp:sp modelId="{C45C35AC-637A-4908-876F-B8695E96687A}">
      <dsp:nvSpPr>
        <dsp:cNvPr id="0" name=""/>
        <dsp:cNvSpPr/>
      </dsp:nvSpPr>
      <dsp:spPr>
        <a:xfrm>
          <a:off x="2329915" y="1992720"/>
          <a:ext cx="307169" cy="3071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FA239-4D31-4BB3-A169-7836D8481E0D}">
      <dsp:nvSpPr>
        <dsp:cNvPr id="0" name=""/>
        <dsp:cNvSpPr/>
      </dsp:nvSpPr>
      <dsp:spPr>
        <a:xfrm>
          <a:off x="2483499" y="2146305"/>
          <a:ext cx="1568526" cy="222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763" tIns="0" rIns="0" bIns="0" numCol="1" spcCol="1270" anchor="t" anchorCtr="0">
          <a:noAutofit/>
        </a:bodyPr>
        <a:lstStyle/>
        <a:p>
          <a:pPr lvl="0" algn="l" defTabSz="800100">
            <a:lnSpc>
              <a:spcPct val="90000"/>
            </a:lnSpc>
            <a:spcBef>
              <a:spcPct val="0"/>
            </a:spcBef>
            <a:spcAft>
              <a:spcPct val="35000"/>
            </a:spcAft>
          </a:pPr>
          <a:r>
            <a:rPr lang="en-US" sz="1800" kern="1200" dirty="0"/>
            <a:t>Collaborative</a:t>
          </a:r>
        </a:p>
      </dsp:txBody>
      <dsp:txXfrm>
        <a:off x="2483499" y="2146305"/>
        <a:ext cx="1568526" cy="2222078"/>
      </dsp:txXfrm>
    </dsp:sp>
    <dsp:sp modelId="{8DB1EF78-1A19-4558-8F5F-B6A2806B9550}">
      <dsp:nvSpPr>
        <dsp:cNvPr id="0" name=""/>
        <dsp:cNvSpPr/>
      </dsp:nvSpPr>
      <dsp:spPr>
        <a:xfrm>
          <a:off x="4133720" y="1317110"/>
          <a:ext cx="424809" cy="4248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24195A-8E57-4BCA-A814-9488FA39EA20}">
      <dsp:nvSpPr>
        <dsp:cNvPr id="0" name=""/>
        <dsp:cNvSpPr/>
      </dsp:nvSpPr>
      <dsp:spPr>
        <a:xfrm>
          <a:off x="4346124" y="1529515"/>
          <a:ext cx="1568526" cy="283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098" tIns="0" rIns="0" bIns="0" numCol="1" spcCol="1270" anchor="t" anchorCtr="0">
          <a:noAutofit/>
        </a:bodyPr>
        <a:lstStyle/>
        <a:p>
          <a:pPr lvl="0" algn="l" defTabSz="800100">
            <a:lnSpc>
              <a:spcPct val="90000"/>
            </a:lnSpc>
            <a:spcBef>
              <a:spcPct val="0"/>
            </a:spcBef>
            <a:spcAft>
              <a:spcPct val="35000"/>
            </a:spcAft>
          </a:pPr>
          <a:r>
            <a:rPr lang="en-US" sz="1800" kern="1200" dirty="0"/>
            <a:t>Immediate </a:t>
          </a:r>
          <a:r>
            <a:rPr lang="en-US" sz="1800" kern="1200" dirty="0" smtClean="0"/>
            <a:t>innovation</a:t>
          </a:r>
        </a:p>
        <a:p>
          <a:pPr lvl="0" algn="l" defTabSz="800100">
            <a:lnSpc>
              <a:spcPct val="90000"/>
            </a:lnSpc>
            <a:spcBef>
              <a:spcPct val="0"/>
            </a:spcBef>
            <a:spcAft>
              <a:spcPct val="35000"/>
            </a:spcAft>
          </a:pPr>
          <a:endParaRPr lang="en-US" sz="1400" kern="1200" dirty="0"/>
        </a:p>
      </dsp:txBody>
      <dsp:txXfrm>
        <a:off x="4346124" y="1529515"/>
        <a:ext cx="1568526" cy="2838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6ECBB-759B-449D-AD47-EC6CA0162705}">
      <dsp:nvSpPr>
        <dsp:cNvPr id="0" name=""/>
        <dsp:cNvSpPr/>
      </dsp:nvSpPr>
      <dsp:spPr>
        <a:xfrm rot="5400000">
          <a:off x="564091" y="659736"/>
          <a:ext cx="583479" cy="664271"/>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220AADB-868B-4893-965E-0CC8CE1492CA}">
      <dsp:nvSpPr>
        <dsp:cNvPr id="0" name=""/>
        <dsp:cNvSpPr/>
      </dsp:nvSpPr>
      <dsp:spPr>
        <a:xfrm>
          <a:off x="409504" y="12937"/>
          <a:ext cx="982236" cy="687533"/>
        </a:xfrm>
        <a:prstGeom prst="roundRect">
          <a:avLst>
            <a:gd name="adj" fmla="val 1667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Survey</a:t>
          </a:r>
          <a:endParaRPr lang="en-US" sz="1600" kern="1200" dirty="0"/>
        </a:p>
      </dsp:txBody>
      <dsp:txXfrm>
        <a:off x="443073" y="46506"/>
        <a:ext cx="915098" cy="620395"/>
      </dsp:txXfrm>
    </dsp:sp>
    <dsp:sp modelId="{98B2008F-435E-49FF-AD1C-F9792A6D24F8}">
      <dsp:nvSpPr>
        <dsp:cNvPr id="0" name=""/>
        <dsp:cNvSpPr/>
      </dsp:nvSpPr>
      <dsp:spPr>
        <a:xfrm>
          <a:off x="1391741" y="78509"/>
          <a:ext cx="714385" cy="55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Effort</a:t>
          </a:r>
          <a:endParaRPr lang="en-US" sz="1200" kern="1200" dirty="0"/>
        </a:p>
      </dsp:txBody>
      <dsp:txXfrm>
        <a:off x="1391741" y="78509"/>
        <a:ext cx="714385" cy="555695"/>
      </dsp:txXfrm>
    </dsp:sp>
    <dsp:sp modelId="{F2916EBE-E21F-429E-BB65-BE79E0D5541D}">
      <dsp:nvSpPr>
        <dsp:cNvPr id="0" name=""/>
        <dsp:cNvSpPr/>
      </dsp:nvSpPr>
      <dsp:spPr>
        <a:xfrm rot="5400000">
          <a:off x="1378470" y="1432063"/>
          <a:ext cx="583479" cy="664271"/>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1B19384-EDE0-43CA-880A-F53916DE1F40}">
      <dsp:nvSpPr>
        <dsp:cNvPr id="0" name=""/>
        <dsp:cNvSpPr/>
      </dsp:nvSpPr>
      <dsp:spPr>
        <a:xfrm>
          <a:off x="1223883" y="785264"/>
          <a:ext cx="982236" cy="687533"/>
        </a:xfrm>
        <a:prstGeom prst="roundRect">
          <a:avLst>
            <a:gd name="adj" fmla="val 1667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Forecast data</a:t>
          </a:r>
          <a:endParaRPr lang="en-US" sz="1600" kern="1200" dirty="0"/>
        </a:p>
      </dsp:txBody>
      <dsp:txXfrm>
        <a:off x="1257452" y="818833"/>
        <a:ext cx="915098" cy="620395"/>
      </dsp:txXfrm>
    </dsp:sp>
    <dsp:sp modelId="{23CF7149-CD4D-4064-AB89-1E4761384958}">
      <dsp:nvSpPr>
        <dsp:cNvPr id="0" name=""/>
        <dsp:cNvSpPr/>
      </dsp:nvSpPr>
      <dsp:spPr>
        <a:xfrm>
          <a:off x="2327029" y="832620"/>
          <a:ext cx="1566190" cy="55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Events &amp; timing</a:t>
          </a:r>
          <a:endParaRPr lang="en-US" sz="1200" kern="1200" dirty="0"/>
        </a:p>
      </dsp:txBody>
      <dsp:txXfrm>
        <a:off x="2327029" y="832620"/>
        <a:ext cx="1566190" cy="555695"/>
      </dsp:txXfrm>
    </dsp:sp>
    <dsp:sp modelId="{99C08FE4-F877-4C9A-9257-A8ABB16B66EC}">
      <dsp:nvSpPr>
        <dsp:cNvPr id="0" name=""/>
        <dsp:cNvSpPr/>
      </dsp:nvSpPr>
      <dsp:spPr>
        <a:xfrm>
          <a:off x="2038262" y="1557591"/>
          <a:ext cx="982236" cy="687533"/>
        </a:xfrm>
        <a:prstGeom prst="roundRect">
          <a:avLst>
            <a:gd name="adj" fmla="val 1667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ROI</a:t>
          </a:r>
          <a:endParaRPr lang="en-US" sz="1600" kern="1200" dirty="0"/>
        </a:p>
      </dsp:txBody>
      <dsp:txXfrm>
        <a:off x="2071831" y="1591160"/>
        <a:ext cx="915098" cy="620395"/>
      </dsp:txXfrm>
    </dsp:sp>
    <dsp:sp modelId="{2C3BD942-61E9-41E9-8925-69C6742EB851}">
      <dsp:nvSpPr>
        <dsp:cNvPr id="0" name=""/>
        <dsp:cNvSpPr/>
      </dsp:nvSpPr>
      <dsp:spPr>
        <a:xfrm>
          <a:off x="3020498" y="1623163"/>
          <a:ext cx="714385" cy="55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Solutions</a:t>
          </a:r>
          <a:endParaRPr lang="en-US" sz="1000" kern="1200" dirty="0"/>
        </a:p>
      </dsp:txBody>
      <dsp:txXfrm>
        <a:off x="3020498" y="1623163"/>
        <a:ext cx="714385" cy="5556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7F681-3825-40BF-B693-94D73FEE4DF8}">
      <dsp:nvSpPr>
        <dsp:cNvPr id="0" name=""/>
        <dsp:cNvSpPr/>
      </dsp:nvSpPr>
      <dsp:spPr>
        <a:xfrm rot="10800000">
          <a:off x="1179581" y="578"/>
          <a:ext cx="3695961" cy="99457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580" tIns="57150" rIns="106680" bIns="57150" numCol="1" spcCol="1270" anchor="ctr" anchorCtr="0">
          <a:noAutofit/>
        </a:bodyPr>
        <a:lstStyle/>
        <a:p>
          <a:pPr lvl="0" algn="ctr" defTabSz="666750" rtl="0">
            <a:lnSpc>
              <a:spcPct val="90000"/>
            </a:lnSpc>
            <a:spcBef>
              <a:spcPct val="0"/>
            </a:spcBef>
            <a:spcAft>
              <a:spcPct val="35000"/>
            </a:spcAft>
          </a:pPr>
          <a:r>
            <a:rPr lang="en-US" sz="1500" b="0" i="0" kern="1200" baseline="0" dirty="0"/>
            <a:t>Our </a:t>
          </a:r>
          <a:r>
            <a:rPr lang="en-US" sz="1500" b="0" i="0" u="sng" kern="1200" baseline="0" dirty="0"/>
            <a:t>Purpose</a:t>
          </a:r>
          <a:r>
            <a:rPr lang="en-US" sz="1500" b="0" i="0" kern="1200" baseline="0" dirty="0"/>
            <a:t> is to fund innovation through mutual benefits.</a:t>
          </a:r>
          <a:endParaRPr lang="en-US" sz="1500" kern="1200" dirty="0"/>
        </a:p>
      </dsp:txBody>
      <dsp:txXfrm rot="10800000">
        <a:off x="1428225" y="578"/>
        <a:ext cx="3447317" cy="994576"/>
      </dsp:txXfrm>
    </dsp:sp>
    <dsp:sp modelId="{01E8EB25-21A4-4204-ADD0-D862DE9E8CB5}">
      <dsp:nvSpPr>
        <dsp:cNvPr id="0" name=""/>
        <dsp:cNvSpPr/>
      </dsp:nvSpPr>
      <dsp:spPr>
        <a:xfrm>
          <a:off x="682293" y="578"/>
          <a:ext cx="994576" cy="99457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73AB61-056F-4D3E-B2E9-188678467E04}">
      <dsp:nvSpPr>
        <dsp:cNvPr id="0" name=""/>
        <dsp:cNvSpPr/>
      </dsp:nvSpPr>
      <dsp:spPr>
        <a:xfrm rot="10800000">
          <a:off x="1179581" y="1292042"/>
          <a:ext cx="3695961" cy="99457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580" tIns="57150" rIns="106680" bIns="57150" numCol="1" spcCol="1270" anchor="ctr" anchorCtr="0">
          <a:noAutofit/>
        </a:bodyPr>
        <a:lstStyle/>
        <a:p>
          <a:pPr lvl="0" algn="ctr" defTabSz="666750" rtl="0">
            <a:lnSpc>
              <a:spcPct val="90000"/>
            </a:lnSpc>
            <a:spcBef>
              <a:spcPct val="0"/>
            </a:spcBef>
            <a:spcAft>
              <a:spcPct val="35000"/>
            </a:spcAft>
          </a:pPr>
          <a:r>
            <a:rPr lang="en-US" sz="1500" b="0" i="0" kern="1200" baseline="0"/>
            <a:t>Our </a:t>
          </a:r>
          <a:r>
            <a:rPr lang="en-US" sz="1500" b="0" i="0" u="sng" kern="1200" baseline="0"/>
            <a:t>Objective</a:t>
          </a:r>
          <a:r>
            <a:rPr lang="en-US" sz="1500" b="0" i="0" kern="1200" baseline="0"/>
            <a:t> is the alignment of cost reduction Technology and cost improvement requirements.</a:t>
          </a:r>
          <a:endParaRPr lang="en-US" sz="1500" kern="1200"/>
        </a:p>
      </dsp:txBody>
      <dsp:txXfrm rot="10800000">
        <a:off x="1428225" y="1292042"/>
        <a:ext cx="3447317" cy="994576"/>
      </dsp:txXfrm>
    </dsp:sp>
    <dsp:sp modelId="{9E104108-BA77-4D45-B47B-0DA6D0AC926A}">
      <dsp:nvSpPr>
        <dsp:cNvPr id="0" name=""/>
        <dsp:cNvSpPr/>
      </dsp:nvSpPr>
      <dsp:spPr>
        <a:xfrm>
          <a:off x="682293" y="1292042"/>
          <a:ext cx="994576" cy="99457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091851-F240-4C8E-9466-FD47CBF1029A}">
      <dsp:nvSpPr>
        <dsp:cNvPr id="0" name=""/>
        <dsp:cNvSpPr/>
      </dsp:nvSpPr>
      <dsp:spPr>
        <a:xfrm rot="10800000">
          <a:off x="1179581" y="2583506"/>
          <a:ext cx="3695961" cy="99457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580" tIns="57150" rIns="106680" bIns="57150" numCol="1" spcCol="1270" anchor="ctr" anchorCtr="0">
          <a:noAutofit/>
        </a:bodyPr>
        <a:lstStyle/>
        <a:p>
          <a:pPr lvl="0" algn="ctr" defTabSz="666750" rtl="0">
            <a:lnSpc>
              <a:spcPct val="90000"/>
            </a:lnSpc>
            <a:spcBef>
              <a:spcPct val="0"/>
            </a:spcBef>
            <a:spcAft>
              <a:spcPct val="35000"/>
            </a:spcAft>
          </a:pPr>
          <a:r>
            <a:rPr lang="en-US" sz="1500" b="0" i="0" kern="1200" baseline="0"/>
            <a:t>Our </a:t>
          </a:r>
          <a:r>
            <a:rPr lang="en-US" sz="1500" b="0" i="0" u="sng" kern="1200" baseline="0"/>
            <a:t>Mission</a:t>
          </a:r>
          <a:r>
            <a:rPr lang="en-US" sz="1500" b="0" i="0" kern="1200" baseline="0"/>
            <a:t> is to provide new market opportunities.</a:t>
          </a:r>
          <a:endParaRPr lang="en-US" sz="1500" kern="1200"/>
        </a:p>
      </dsp:txBody>
      <dsp:txXfrm rot="10800000">
        <a:off x="1428225" y="2583506"/>
        <a:ext cx="3447317" cy="994576"/>
      </dsp:txXfrm>
    </dsp:sp>
    <dsp:sp modelId="{297C5FEA-46E5-475E-A247-28AE5AF430F9}">
      <dsp:nvSpPr>
        <dsp:cNvPr id="0" name=""/>
        <dsp:cNvSpPr/>
      </dsp:nvSpPr>
      <dsp:spPr>
        <a:xfrm>
          <a:off x="682293" y="2583506"/>
          <a:ext cx="994576" cy="99457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1675B16D-D1C3-494E-80B9-F658412F6A49}" type="datetimeFigureOut">
              <a:rPr lang="en-US" smtClean="0"/>
              <a:t>12/7/2016</a:t>
            </a:fld>
            <a:endParaRPr lang="en-US"/>
          </a:p>
        </p:txBody>
      </p:sp>
      <p:sp>
        <p:nvSpPr>
          <p:cNvPr id="4" name="Footer Placeholder 3"/>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50A7BF48-D2FE-6B43-A368-F875EC4DA027}" type="slidenum">
              <a:rPr lang="en-US" smtClean="0"/>
              <a:t>‹#›</a:t>
            </a:fld>
            <a:endParaRPr lang="en-US"/>
          </a:p>
        </p:txBody>
      </p:sp>
    </p:spTree>
    <p:extLst>
      <p:ext uri="{BB962C8B-B14F-4D97-AF65-F5344CB8AC3E}">
        <p14:creationId xmlns:p14="http://schemas.microsoft.com/office/powerpoint/2010/main" val="676816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xfrm>
            <a:off x="420688" y="701675"/>
            <a:ext cx="6235700" cy="3511550"/>
          </a:xfrm>
          <a:prstGeom prst="rect">
            <a:avLst/>
          </a:prstGeom>
        </p:spPr>
        <p:txBody>
          <a:bodyPr lIns="93936" tIns="46968" rIns="93936" bIns="46968"/>
          <a:lstStyle/>
          <a:p>
            <a:endParaRPr/>
          </a:p>
        </p:txBody>
      </p:sp>
      <p:sp>
        <p:nvSpPr>
          <p:cNvPr id="111" name="Shape 111"/>
          <p:cNvSpPr>
            <a:spLocks noGrp="1"/>
          </p:cNvSpPr>
          <p:nvPr>
            <p:ph type="body" sz="quarter" idx="1"/>
          </p:nvPr>
        </p:nvSpPr>
        <p:spPr>
          <a:xfrm>
            <a:off x="943610" y="4447461"/>
            <a:ext cx="5189855" cy="4213384"/>
          </a:xfrm>
          <a:prstGeom prst="rect">
            <a:avLst/>
          </a:prstGeom>
        </p:spPr>
        <p:txBody>
          <a:bodyPr lIns="93936" tIns="46968" rIns="93936" bIns="46968"/>
          <a:lstStyle/>
          <a:p>
            <a:endParaRPr/>
          </a:p>
        </p:txBody>
      </p:sp>
    </p:spTree>
    <p:extLst>
      <p:ext uri="{BB962C8B-B14F-4D97-AF65-F5344CB8AC3E}">
        <p14:creationId xmlns:p14="http://schemas.microsoft.com/office/powerpoint/2010/main" val="120131371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Palatino Linotype"/>
      </a:defRPr>
    </a:lvl1pPr>
    <a:lvl2pPr indent="228600" latinLnBrk="0">
      <a:defRPr sz="1200">
        <a:latin typeface="+mn-lt"/>
        <a:ea typeface="+mn-ea"/>
        <a:cs typeface="+mn-cs"/>
        <a:sym typeface="Palatino Linotype"/>
      </a:defRPr>
    </a:lvl2pPr>
    <a:lvl3pPr indent="457200" latinLnBrk="0">
      <a:defRPr sz="1200">
        <a:latin typeface="+mn-lt"/>
        <a:ea typeface="+mn-ea"/>
        <a:cs typeface="+mn-cs"/>
        <a:sym typeface="Palatino Linotype"/>
      </a:defRPr>
    </a:lvl3pPr>
    <a:lvl4pPr indent="685800" latinLnBrk="0">
      <a:defRPr sz="1200">
        <a:latin typeface="+mn-lt"/>
        <a:ea typeface="+mn-ea"/>
        <a:cs typeface="+mn-cs"/>
        <a:sym typeface="Palatino Linotype"/>
      </a:defRPr>
    </a:lvl4pPr>
    <a:lvl5pPr indent="914400" latinLnBrk="0">
      <a:defRPr sz="1200">
        <a:latin typeface="+mn-lt"/>
        <a:ea typeface="+mn-ea"/>
        <a:cs typeface="+mn-cs"/>
        <a:sym typeface="Palatino Linotype"/>
      </a:defRPr>
    </a:lvl5pPr>
    <a:lvl6pPr indent="1143000" latinLnBrk="0">
      <a:defRPr sz="1200">
        <a:latin typeface="+mn-lt"/>
        <a:ea typeface="+mn-ea"/>
        <a:cs typeface="+mn-cs"/>
        <a:sym typeface="Palatino Linotype"/>
      </a:defRPr>
    </a:lvl6pPr>
    <a:lvl7pPr indent="1371600" latinLnBrk="0">
      <a:defRPr sz="1200">
        <a:latin typeface="+mn-lt"/>
        <a:ea typeface="+mn-ea"/>
        <a:cs typeface="+mn-cs"/>
        <a:sym typeface="Palatino Linotype"/>
      </a:defRPr>
    </a:lvl7pPr>
    <a:lvl8pPr indent="1600200" latinLnBrk="0">
      <a:defRPr sz="1200">
        <a:latin typeface="+mn-lt"/>
        <a:ea typeface="+mn-ea"/>
        <a:cs typeface="+mn-cs"/>
        <a:sym typeface="Palatino Linotype"/>
      </a:defRPr>
    </a:lvl8pPr>
    <a:lvl9pPr indent="1828800" latinLnBrk="0">
      <a:defRPr sz="1200">
        <a:latin typeface="+mn-lt"/>
        <a:ea typeface="+mn-ea"/>
        <a:cs typeface="+mn-cs"/>
        <a:sym typeface="Palatino Linotyp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tag line is for Honda as well as SP Global “What does it mean?” “Going beyond traditional cost reduction methods” tag line for Honda</a:t>
            </a:r>
          </a:p>
          <a:p>
            <a:r>
              <a:rPr lang="en-US" baseline="0" dirty="0"/>
              <a:t>For SP Global… “Innovating Manufacturing”  or  “ Integrating Innovation…”</a:t>
            </a:r>
            <a:endParaRPr lang="en-US" dirty="0"/>
          </a:p>
        </p:txBody>
      </p:sp>
    </p:spTree>
    <p:extLst>
      <p:ext uri="{BB962C8B-B14F-4D97-AF65-F5344CB8AC3E}">
        <p14:creationId xmlns:p14="http://schemas.microsoft.com/office/powerpoint/2010/main" val="8130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mn-ea"/>
                <a:cs typeface="+mn-cs"/>
                <a:sym typeface="Palatino Linotype"/>
              </a:rPr>
              <a:t>The group of suppliers of automobile parts have been given a mandate to reduce the prices of their products by 3% in order to maintain their preferred supplier status. They have implanted the price reduction; however, they have not yet reduced their costs for this price drop to be financially viable and their companies to continue to be profitable. The overall reduction in costs that the entire supplier community needs to achieve is a little over $95 Million. The cost reduction effort so far has been less than 10% of that amount. There is an urgent need to achieve the cost improvement of $95 Million in the immediate future.</a:t>
            </a:r>
          </a:p>
          <a:p>
            <a:endParaRPr lang="en-US" dirty="0"/>
          </a:p>
        </p:txBody>
      </p:sp>
    </p:spTree>
    <p:extLst>
      <p:ext uri="{BB962C8B-B14F-4D97-AF65-F5344CB8AC3E}">
        <p14:creationId xmlns:p14="http://schemas.microsoft.com/office/powerpoint/2010/main" val="295939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mn-ea"/>
                <a:cs typeface="+mn-cs"/>
                <a:sym typeface="Palatino Linotype"/>
              </a:rPr>
              <a:t>We will also need to examine the measures taken by those who have been successful in achieving a significant or high degree of cost improvement in the different areas. This data can then be used to understand where the other suppliers with poor cost improvement in each area need to direct efforts and plan a strategy around the information thus gained. </a:t>
            </a:r>
            <a:endParaRPr lang="en-US" dirty="0" smtClean="0"/>
          </a:p>
          <a:p>
            <a:endParaRPr lang="en-US" dirty="0" smtClean="0"/>
          </a:p>
        </p:txBody>
      </p:sp>
    </p:spTree>
    <p:extLst>
      <p:ext uri="{BB962C8B-B14F-4D97-AF65-F5344CB8AC3E}">
        <p14:creationId xmlns:p14="http://schemas.microsoft.com/office/powerpoint/2010/main" val="4269557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mn-ea"/>
                <a:cs typeface="+mn-cs"/>
                <a:sym typeface="Palatino Linotype"/>
              </a:rPr>
              <a:t>We will also need to examine the measures taken by those who have been successful in achieving a significant or high degree of cost improvement in the different areas. This data can then be used to understand where the other suppliers with poor cost improvement in each area need to direct efforts and plan a strategy around the information thus gained. </a:t>
            </a:r>
            <a:endParaRPr lang="en-US" dirty="0" smtClean="0"/>
          </a:p>
          <a:p>
            <a:endParaRPr lang="en-US" dirty="0"/>
          </a:p>
        </p:txBody>
      </p:sp>
    </p:spTree>
    <p:extLst>
      <p:ext uri="{BB962C8B-B14F-4D97-AF65-F5344CB8AC3E}">
        <p14:creationId xmlns:p14="http://schemas.microsoft.com/office/powerpoint/2010/main" val="3841391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i="1" dirty="0" smtClean="0">
                <a:effectLst/>
                <a:latin typeface="+mn-lt"/>
                <a:ea typeface="+mn-ea"/>
                <a:cs typeface="+mn-cs"/>
                <a:sym typeface="Palatino Linotype"/>
              </a:rPr>
              <a:t>The data further reveals a lack of consistency in the areas in which suppliers have achieved the cost improvement</a:t>
            </a:r>
            <a:r>
              <a:rPr lang="en-US" sz="1200" dirty="0" smtClean="0">
                <a:effectLst/>
                <a:latin typeface="+mn-lt"/>
                <a:ea typeface="+mn-ea"/>
                <a:cs typeface="+mn-cs"/>
                <a:sym typeface="Palatino Linotype"/>
              </a:rPr>
              <a:t>. For example, some suppliers have achieved a high degree of cost improvement in Assembly, while others have either achieved a small degree of cost improvement or none at all. There is no available data to understand this inconsistency. </a:t>
            </a:r>
          </a:p>
          <a:p>
            <a:endParaRPr lang="en-US" dirty="0"/>
          </a:p>
        </p:txBody>
      </p:sp>
    </p:spTree>
    <p:extLst>
      <p:ext uri="{BB962C8B-B14F-4D97-AF65-F5344CB8AC3E}">
        <p14:creationId xmlns:p14="http://schemas.microsoft.com/office/powerpoint/2010/main" val="174280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effectLst/>
                <a:latin typeface="+mn-lt"/>
                <a:ea typeface="+mn-ea"/>
                <a:cs typeface="+mn-cs"/>
                <a:sym typeface="Palatino Linotype"/>
              </a:rPr>
              <a:t>The solution…Innovations </a:t>
            </a:r>
            <a:r>
              <a:rPr lang="en-US" sz="1200" dirty="0" smtClean="0">
                <a:effectLst/>
                <a:latin typeface="+mn-lt"/>
                <a:ea typeface="+mn-ea"/>
                <a:cs typeface="+mn-cs"/>
                <a:sym typeface="Palatino Linotype"/>
              </a:rPr>
              <a:t>in technology are </a:t>
            </a:r>
            <a:r>
              <a:rPr lang="en-US" sz="1200" dirty="0" smtClean="0">
                <a:effectLst/>
                <a:latin typeface="+mn-lt"/>
                <a:ea typeface="+mn-ea"/>
                <a:cs typeface="+mn-cs"/>
                <a:sym typeface="Palatino Linotype"/>
              </a:rPr>
              <a:t>available </a:t>
            </a:r>
            <a:r>
              <a:rPr lang="en-US" sz="1200" dirty="0" smtClean="0">
                <a:effectLst/>
                <a:latin typeface="+mn-lt"/>
                <a:ea typeface="+mn-ea"/>
                <a:cs typeface="+mn-cs"/>
                <a:sym typeface="Palatino Linotype"/>
              </a:rPr>
              <a:t>to the suppliers to achieve cost improvements. </a:t>
            </a:r>
            <a:endParaRPr lang="en-US" dirty="0"/>
          </a:p>
        </p:txBody>
      </p:sp>
    </p:spTree>
    <p:extLst>
      <p:ext uri="{BB962C8B-B14F-4D97-AF65-F5344CB8AC3E}">
        <p14:creationId xmlns:p14="http://schemas.microsoft.com/office/powerpoint/2010/main" val="15853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up or remove</a:t>
            </a:r>
          </a:p>
        </p:txBody>
      </p:sp>
    </p:spTree>
    <p:extLst>
      <p:ext uri="{BB962C8B-B14F-4D97-AF65-F5344CB8AC3E}">
        <p14:creationId xmlns:p14="http://schemas.microsoft.com/office/powerpoint/2010/main" val="350758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commitment to Honda is to develop assured cost reduction, </a:t>
            </a:r>
            <a:r>
              <a:rPr lang="en-US" baseline="0" dirty="0" smtClean="0"/>
              <a:t>immediate </a:t>
            </a:r>
            <a:r>
              <a:rPr lang="en-US" baseline="0" dirty="0"/>
              <a:t>innovation</a:t>
            </a:r>
          </a:p>
          <a:p>
            <a:r>
              <a:rPr lang="en-US" baseline="0" dirty="0"/>
              <a:t>The next step </a:t>
            </a:r>
            <a:r>
              <a:rPr lang="en-US" baseline="0" dirty="0" smtClean="0"/>
              <a:t>beyond </a:t>
            </a:r>
            <a:r>
              <a:rPr lang="en-US" baseline="0" dirty="0"/>
              <a:t>the most advanced supplier relationships</a:t>
            </a:r>
            <a:endParaRPr lang="en-US" dirty="0"/>
          </a:p>
        </p:txBody>
      </p:sp>
    </p:spTree>
    <p:extLst>
      <p:ext uri="{BB962C8B-B14F-4D97-AF65-F5344CB8AC3E}">
        <p14:creationId xmlns:p14="http://schemas.microsoft.com/office/powerpoint/2010/main" val="173158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body" idx="1"/>
          </p:nvPr>
        </p:nvSpPr>
        <p:spPr>
          <a:xfrm>
            <a:off x="1065212" y="1828800"/>
            <a:ext cx="8686801" cy="4191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 name="Shape 21"/>
          <p:cNvSpPr>
            <a:spLocks noGrp="1"/>
          </p:cNvSpPr>
          <p:nvPr>
            <p:ph type="title"/>
          </p:nvPr>
        </p:nvSpPr>
        <p:spPr>
          <a:xfrm>
            <a:off x="1065212" y="533400"/>
            <a:ext cx="8686801" cy="1066800"/>
          </a:xfrm>
          <a:prstGeom prst="rect">
            <a:avLst/>
          </a:prstGeom>
        </p:spPr>
        <p:txBody>
          <a:bodyPr/>
          <a:lstStyle/>
          <a:p>
            <a:r>
              <a:t>Title Text</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body" sz="quarter" idx="1"/>
          </p:nvPr>
        </p:nvSpPr>
        <p:spPr>
          <a:xfrm>
            <a:off x="1065213" y="3124200"/>
            <a:ext cx="8686801" cy="1371600"/>
          </a:xfrm>
          <a:prstGeom prst="rect">
            <a:avLst/>
          </a:prstGeom>
        </p:spPr>
        <p:txBody>
          <a:bodyPr/>
          <a:lstStyle>
            <a:lvl1pPr marL="0" indent="0">
              <a:spcBef>
                <a:spcPts val="600"/>
              </a:spcBef>
              <a:buClrTx/>
              <a:buSzTx/>
              <a:buFontTx/>
              <a:buNone/>
              <a:defRPr sz="2400">
                <a:solidFill>
                  <a:srgbClr val="595959"/>
                </a:solidFill>
              </a:defRPr>
            </a:lvl1pPr>
            <a:lvl2pPr marL="0" indent="457200">
              <a:spcBef>
                <a:spcPts val="600"/>
              </a:spcBef>
              <a:buClrTx/>
              <a:buSzTx/>
              <a:buFontTx/>
              <a:buNone/>
              <a:defRPr sz="2400">
                <a:solidFill>
                  <a:srgbClr val="595959"/>
                </a:solidFill>
              </a:defRPr>
            </a:lvl2pPr>
            <a:lvl3pPr marL="0" indent="914400">
              <a:spcBef>
                <a:spcPts val="600"/>
              </a:spcBef>
              <a:buClrTx/>
              <a:buSzTx/>
              <a:buFontTx/>
              <a:buNone/>
              <a:defRPr sz="2400">
                <a:solidFill>
                  <a:srgbClr val="595959"/>
                </a:solidFill>
              </a:defRPr>
            </a:lvl3pPr>
            <a:lvl4pPr marL="0" indent="1371600">
              <a:spcBef>
                <a:spcPts val="600"/>
              </a:spcBef>
              <a:buClrTx/>
              <a:buSzTx/>
              <a:buFontTx/>
              <a:buNone/>
              <a:defRPr sz="2400">
                <a:solidFill>
                  <a:srgbClr val="595959"/>
                </a:solidFill>
              </a:defRPr>
            </a:lvl4pPr>
            <a:lvl5pPr marL="0" indent="1828800">
              <a:spcBef>
                <a:spcPts val="600"/>
              </a:spcBef>
              <a:buClrTx/>
              <a:buSzTx/>
              <a:buFontTx/>
              <a:buNone/>
              <a:defRPr sz="2400">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30" name="Shape 30"/>
          <p:cNvSpPr>
            <a:spLocks noGrp="1"/>
          </p:cNvSpPr>
          <p:nvPr>
            <p:ph type="title"/>
          </p:nvPr>
        </p:nvSpPr>
        <p:spPr>
          <a:xfrm>
            <a:off x="1065213" y="533400"/>
            <a:ext cx="8686801" cy="2286000"/>
          </a:xfrm>
          <a:prstGeom prst="rect">
            <a:avLst/>
          </a:prstGeom>
        </p:spPr>
        <p:txBody>
          <a:bodyPr/>
          <a:lstStyle>
            <a:lvl1pPr>
              <a:defRPr sz="5400"/>
            </a:lvl1p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body" sz="quarter" idx="1"/>
          </p:nvPr>
        </p:nvSpPr>
        <p:spPr>
          <a:xfrm>
            <a:off x="5500053" y="2590800"/>
            <a:ext cx="4251960" cy="3429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 name="Shape 48"/>
          <p:cNvSpPr>
            <a:spLocks noGrp="1"/>
          </p:cNvSpPr>
          <p:nvPr>
            <p:ph type="body" sz="quarter" idx="13"/>
          </p:nvPr>
        </p:nvSpPr>
        <p:spPr>
          <a:xfrm>
            <a:off x="5500053" y="1828799"/>
            <a:ext cx="4251960" cy="685802"/>
          </a:xfrm>
          <a:prstGeom prst="rect">
            <a:avLst/>
          </a:prstGeom>
        </p:spPr>
        <p:txBody>
          <a:bodyPr anchor="ctr"/>
          <a:lstStyle/>
          <a:p>
            <a:pPr marL="0" indent="0">
              <a:spcBef>
                <a:spcPts val="0"/>
              </a:spcBef>
              <a:buClrTx/>
              <a:buSzTx/>
              <a:buFontTx/>
              <a:buNone/>
            </a:pPr>
            <a:endParaRPr/>
          </a:p>
        </p:txBody>
      </p:sp>
      <p:sp>
        <p:nvSpPr>
          <p:cNvPr id="49" name="Shape 49"/>
          <p:cNvSpPr>
            <a:spLocks noGrp="1"/>
          </p:cNvSpPr>
          <p:nvPr>
            <p:ph type="body" sz="quarter" idx="14"/>
          </p:nvPr>
        </p:nvSpPr>
        <p:spPr>
          <a:xfrm>
            <a:off x="1065213" y="1828799"/>
            <a:ext cx="4251960" cy="685802"/>
          </a:xfrm>
          <a:prstGeom prst="rect">
            <a:avLst/>
          </a:prstGeom>
        </p:spPr>
        <p:txBody>
          <a:bodyPr anchor="ctr"/>
          <a:lstStyle/>
          <a:p>
            <a:pPr marL="0" indent="0">
              <a:spcBef>
                <a:spcPts val="0"/>
              </a:spcBef>
              <a:buClrTx/>
              <a:buSzTx/>
              <a:buFontTx/>
              <a:buNone/>
            </a:pPr>
            <a:endParaRPr/>
          </a:p>
        </p:txBody>
      </p:sp>
      <p:sp>
        <p:nvSpPr>
          <p:cNvPr id="50" name="Shape 50"/>
          <p:cNvSpPr>
            <a:spLocks noGrp="1"/>
          </p:cNvSpPr>
          <p:nvPr>
            <p:ph type="title"/>
          </p:nvPr>
        </p:nvSpPr>
        <p:spPr>
          <a:xfrm>
            <a:off x="1065211" y="533400"/>
            <a:ext cx="8686803" cy="1066800"/>
          </a:xfrm>
          <a:prstGeom prst="rect">
            <a:avLst/>
          </a:prstGeom>
        </p:spPr>
        <p:txBody>
          <a:bodyPr/>
          <a:lstStyle/>
          <a:p>
            <a:r>
              <a:t>Title Text</a:t>
            </a: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Shape 58"/>
          <p:cNvSpPr>
            <a:spLocks noGrp="1"/>
          </p:cNvSpPr>
          <p:nvPr>
            <p:ph type="title"/>
          </p:nvPr>
        </p:nvSpPr>
        <p:spPr>
          <a:xfrm>
            <a:off x="1065212" y="533400"/>
            <a:ext cx="8686801" cy="1066800"/>
          </a:xfrm>
          <a:prstGeom prst="rect">
            <a:avLst/>
          </a:prstGeom>
        </p:spPr>
        <p:txBody>
          <a:bodyPr/>
          <a:lstStyle/>
          <a:p>
            <a:r>
              <a:t>Title Text</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3" name="Shape 73"/>
          <p:cNvSpPr>
            <a:spLocks noGrp="1"/>
          </p:cNvSpPr>
          <p:nvPr>
            <p:ph type="body" sz="half" idx="1"/>
          </p:nvPr>
        </p:nvSpPr>
        <p:spPr>
          <a:xfrm>
            <a:off x="5865812" y="533400"/>
            <a:ext cx="5867401" cy="54864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quarter" idx="13"/>
          </p:nvPr>
        </p:nvSpPr>
        <p:spPr>
          <a:xfrm>
            <a:off x="1065212" y="2209800"/>
            <a:ext cx="4114801" cy="3810000"/>
          </a:xfrm>
          <a:prstGeom prst="rect">
            <a:avLst/>
          </a:prstGeom>
        </p:spPr>
        <p:txBody>
          <a:bodyPr/>
          <a:lstStyle/>
          <a:p>
            <a:pPr marL="0" indent="0">
              <a:lnSpc>
                <a:spcPct val="110000"/>
              </a:lnSpc>
              <a:spcBef>
                <a:spcPts val="600"/>
              </a:spcBef>
              <a:buClrTx/>
              <a:buSzTx/>
              <a:buFontTx/>
              <a:buNone/>
              <a:defRPr sz="1800">
                <a:solidFill>
                  <a:srgbClr val="595959"/>
                </a:solidFill>
              </a:defRPr>
            </a:pPr>
            <a:endParaRPr/>
          </a:p>
        </p:txBody>
      </p:sp>
      <p:sp>
        <p:nvSpPr>
          <p:cNvPr id="75" name="Shape 75"/>
          <p:cNvSpPr>
            <a:spLocks noGrp="1"/>
          </p:cNvSpPr>
          <p:nvPr>
            <p:ph type="title"/>
          </p:nvPr>
        </p:nvSpPr>
        <p:spPr>
          <a:xfrm>
            <a:off x="1065212" y="533400"/>
            <a:ext cx="4114801" cy="1524000"/>
          </a:xfrm>
          <a:prstGeom prst="rect">
            <a:avLst/>
          </a:prstGeom>
        </p:spPr>
        <p:txBody>
          <a:bodyPr/>
          <a:lstStyle/>
          <a:p>
            <a:r>
              <a:t>Title Text</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3" name="Shape 83"/>
          <p:cNvSpPr>
            <a:spLocks noGrp="1"/>
          </p:cNvSpPr>
          <p:nvPr>
            <p:ph type="pic" idx="13"/>
          </p:nvPr>
        </p:nvSpPr>
        <p:spPr>
          <a:xfrm>
            <a:off x="5865812" y="533400"/>
            <a:ext cx="5780174" cy="5791200"/>
          </a:xfrm>
          <a:prstGeom prst="rect">
            <a:avLst/>
          </a:prstGeom>
          <a:ln w="50800">
            <a:solidFill>
              <a:srgbClr val="595959"/>
            </a:solidFill>
            <a:miter lim="800000"/>
          </a:ln>
        </p:spPr>
        <p:txBody>
          <a:bodyPr lIns="91439" rIns="91439">
            <a:noAutofit/>
          </a:bodyPr>
          <a:lstStyle/>
          <a:p>
            <a:endParaRPr/>
          </a:p>
        </p:txBody>
      </p:sp>
      <p:sp>
        <p:nvSpPr>
          <p:cNvPr id="84" name="Shape 84"/>
          <p:cNvSpPr>
            <a:spLocks noGrp="1"/>
          </p:cNvSpPr>
          <p:nvPr>
            <p:ph type="body" sz="quarter" idx="1"/>
          </p:nvPr>
        </p:nvSpPr>
        <p:spPr>
          <a:xfrm>
            <a:off x="1065212" y="2209800"/>
            <a:ext cx="4114801" cy="3810000"/>
          </a:xfrm>
          <a:prstGeom prst="rect">
            <a:avLst/>
          </a:prstGeom>
        </p:spPr>
        <p:txBody>
          <a:bodyPr/>
          <a:lstStyle>
            <a:lvl1pPr marL="0" indent="0">
              <a:lnSpc>
                <a:spcPct val="110000"/>
              </a:lnSpc>
              <a:spcBef>
                <a:spcPts val="600"/>
              </a:spcBef>
              <a:buClrTx/>
              <a:buSzTx/>
              <a:buFontTx/>
              <a:buNone/>
              <a:defRPr sz="1800"/>
            </a:lvl1pPr>
            <a:lvl2pPr marL="0" indent="457200">
              <a:lnSpc>
                <a:spcPct val="110000"/>
              </a:lnSpc>
              <a:spcBef>
                <a:spcPts val="600"/>
              </a:spcBef>
              <a:buClrTx/>
              <a:buSzTx/>
              <a:buFontTx/>
              <a:buNone/>
              <a:defRPr sz="1800"/>
            </a:lvl2pPr>
            <a:lvl3pPr marL="0" indent="914400">
              <a:lnSpc>
                <a:spcPct val="110000"/>
              </a:lnSpc>
              <a:spcBef>
                <a:spcPts val="600"/>
              </a:spcBef>
              <a:buClrTx/>
              <a:buSzTx/>
              <a:buFontTx/>
              <a:buNone/>
              <a:defRPr sz="1800"/>
            </a:lvl3pPr>
            <a:lvl4pPr marL="0" indent="1371600">
              <a:lnSpc>
                <a:spcPct val="110000"/>
              </a:lnSpc>
              <a:spcBef>
                <a:spcPts val="600"/>
              </a:spcBef>
              <a:buClrTx/>
              <a:buSzTx/>
              <a:buFontTx/>
              <a:buNone/>
              <a:defRPr sz="1800"/>
            </a:lvl4pPr>
            <a:lvl5pPr marL="0" indent="1828800">
              <a:lnSpc>
                <a:spcPct val="110000"/>
              </a:lnSpc>
              <a:spcBef>
                <a:spcPts val="600"/>
              </a:spcBef>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title"/>
          </p:nvPr>
        </p:nvSpPr>
        <p:spPr>
          <a:xfrm>
            <a:off x="1065212" y="533400"/>
            <a:ext cx="4114801" cy="1524000"/>
          </a:xfrm>
          <a:prstGeom prst="rect">
            <a:avLst/>
          </a:prstGeom>
        </p:spPr>
        <p:txBody>
          <a:bodyPr/>
          <a:lstStyle/>
          <a:p>
            <a:r>
              <a:t>Title Text</a:t>
            </a:r>
          </a:p>
        </p:txBody>
      </p:sp>
      <p:sp>
        <p:nvSpPr>
          <p:cNvPr id="86" name="Shape 86"/>
          <p:cNvSpPr>
            <a:spLocks noGrp="1"/>
          </p:cNvSpPr>
          <p:nvPr>
            <p:ph type="sldNum" sz="quarter" idx="2"/>
          </p:nvPr>
        </p:nvSpPr>
        <p:spPr>
          <a:xfrm>
            <a:off x="5886661" y="6172200"/>
            <a:ext cx="2841838"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2" name="Shape 102"/>
          <p:cNvSpPr>
            <a:spLocks noGrp="1"/>
          </p:cNvSpPr>
          <p:nvPr>
            <p:ph type="body" idx="1"/>
          </p:nvPr>
        </p:nvSpPr>
        <p:spPr>
          <a:xfrm>
            <a:off x="1065212" y="533400"/>
            <a:ext cx="7467601" cy="54864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title"/>
          </p:nvPr>
        </p:nvSpPr>
        <p:spPr>
          <a:xfrm>
            <a:off x="8761411" y="533400"/>
            <a:ext cx="2362202" cy="5486400"/>
          </a:xfrm>
          <a:prstGeom prst="rect">
            <a:avLst/>
          </a:prstGeom>
        </p:spPr>
        <p:txBody>
          <a:bodyPr/>
          <a:lstStyle/>
          <a:p>
            <a:r>
              <a:t>Title Text</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08965" y="0"/>
            <a:ext cx="10961370" cy="141763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r>
              <a:t>Title Text</a:t>
            </a:r>
          </a:p>
        </p:txBody>
      </p:sp>
      <p:sp>
        <p:nvSpPr>
          <p:cNvPr id="3" name="Shape 3"/>
          <p:cNvSpPr>
            <a:spLocks noGrp="1"/>
          </p:cNvSpPr>
          <p:nvPr>
            <p:ph type="body" idx="1"/>
          </p:nvPr>
        </p:nvSpPr>
        <p:spPr>
          <a:xfrm>
            <a:off x="608965" y="1600200"/>
            <a:ext cx="1096137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9520872" y="6178919"/>
            <a:ext cx="231141" cy="225746"/>
          </a:xfrm>
          <a:prstGeom prst="rect">
            <a:avLst/>
          </a:prstGeom>
          <a:ln w="12700">
            <a:miter lim="400000"/>
          </a:ln>
        </p:spPr>
        <p:txBody>
          <a:bodyPr wrap="none" lIns="45719" rIns="45719" anchor="ctr">
            <a:spAutoFit/>
          </a:bodyPr>
          <a:lstStyle>
            <a:lvl1pPr algn="r">
              <a:defRPr sz="1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7" r:id="rId7"/>
    <p:sldLayoutId id="2147483659" r:id="rId8"/>
  </p:sldLayoutIdLst>
  <p:transition spd="med"/>
  <p:hf hdr="0" dt="0"/>
  <p:txStyles>
    <p:titleStyle>
      <a:lvl1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chemeClr val="accent1"/>
          </a:solidFill>
          <a:uFillTx/>
          <a:latin typeface="Century Gothic"/>
          <a:ea typeface="Century Gothic"/>
          <a:cs typeface="Century Gothic"/>
          <a:sym typeface="Century Gothic"/>
        </a:defRPr>
      </a:lvl1pPr>
      <a:lvl2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chemeClr val="accent1"/>
          </a:solidFill>
          <a:uFillTx/>
          <a:latin typeface="Century Gothic"/>
          <a:ea typeface="Century Gothic"/>
          <a:cs typeface="Century Gothic"/>
          <a:sym typeface="Century Gothic"/>
        </a:defRPr>
      </a:lvl2pPr>
      <a:lvl3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chemeClr val="accent1"/>
          </a:solidFill>
          <a:uFillTx/>
          <a:latin typeface="Century Gothic"/>
          <a:ea typeface="Century Gothic"/>
          <a:cs typeface="Century Gothic"/>
          <a:sym typeface="Century Gothic"/>
        </a:defRPr>
      </a:lvl3pPr>
      <a:lvl4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chemeClr val="accent1"/>
          </a:solidFill>
          <a:uFillTx/>
          <a:latin typeface="Century Gothic"/>
          <a:ea typeface="Century Gothic"/>
          <a:cs typeface="Century Gothic"/>
          <a:sym typeface="Century Gothic"/>
        </a:defRPr>
      </a:lvl4pPr>
      <a:lvl5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chemeClr val="accent1"/>
          </a:solidFill>
          <a:uFillTx/>
          <a:latin typeface="Century Gothic"/>
          <a:ea typeface="Century Gothic"/>
          <a:cs typeface="Century Gothic"/>
          <a:sym typeface="Century Gothic"/>
        </a:defRPr>
      </a:lvl5pPr>
      <a:lvl6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chemeClr val="accent1"/>
          </a:solidFill>
          <a:uFillTx/>
          <a:latin typeface="Century Gothic"/>
          <a:ea typeface="Century Gothic"/>
          <a:cs typeface="Century Gothic"/>
          <a:sym typeface="Century Gothic"/>
        </a:defRPr>
      </a:lvl6pPr>
      <a:lvl7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chemeClr val="accent1"/>
          </a:solidFill>
          <a:uFillTx/>
          <a:latin typeface="Century Gothic"/>
          <a:ea typeface="Century Gothic"/>
          <a:cs typeface="Century Gothic"/>
          <a:sym typeface="Century Gothic"/>
        </a:defRPr>
      </a:lvl7pPr>
      <a:lvl8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chemeClr val="accent1"/>
          </a:solidFill>
          <a:uFillTx/>
          <a:latin typeface="Century Gothic"/>
          <a:ea typeface="Century Gothic"/>
          <a:cs typeface="Century Gothic"/>
          <a:sym typeface="Century Gothic"/>
        </a:defRPr>
      </a:lvl8pPr>
      <a:lvl9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chemeClr val="accent1"/>
          </a:solidFill>
          <a:uFillTx/>
          <a:latin typeface="Century Gothic"/>
          <a:ea typeface="Century Gothic"/>
          <a:cs typeface="Century Gothic"/>
          <a:sym typeface="Century Gothic"/>
        </a:defRPr>
      </a:lvl9pPr>
    </p:titleStyle>
    <p:bodyStyle>
      <a:lvl1pPr marL="274320" marR="0" indent="-228600" algn="l" defTabSz="914400" rtl="0" latinLnBrk="0">
        <a:lnSpc>
          <a:spcPct val="90000"/>
        </a:lnSpc>
        <a:spcBef>
          <a:spcPts val="1800"/>
        </a:spcBef>
        <a:spcAft>
          <a:spcPts val="0"/>
        </a:spcAft>
        <a:buClr>
          <a:srgbClr val="595959"/>
        </a:buClr>
        <a:buSzPct val="80000"/>
        <a:buFont typeface="Arial"/>
        <a:buChar char="•"/>
        <a:tabLst/>
        <a:defRPr sz="2000" b="0" i="0" u="none" strike="noStrike" cap="none" spc="0" baseline="0">
          <a:ln>
            <a:noFill/>
          </a:ln>
          <a:solidFill>
            <a:srgbClr val="000000"/>
          </a:solidFill>
          <a:uFillTx/>
          <a:latin typeface="+mn-lt"/>
          <a:ea typeface="+mn-ea"/>
          <a:cs typeface="+mn-cs"/>
          <a:sym typeface="Palatino Linotype"/>
        </a:defRPr>
      </a:lvl1pPr>
      <a:lvl2pPr marL="619759" marR="0" indent="-254000" algn="l" defTabSz="914400" rtl="0" latinLnBrk="0">
        <a:lnSpc>
          <a:spcPct val="90000"/>
        </a:lnSpc>
        <a:spcBef>
          <a:spcPts val="1800"/>
        </a:spcBef>
        <a:spcAft>
          <a:spcPts val="0"/>
        </a:spcAft>
        <a:buClr>
          <a:srgbClr val="595959"/>
        </a:buClr>
        <a:buSzPct val="80000"/>
        <a:buFont typeface="Arial"/>
        <a:buChar char="•"/>
        <a:tabLst/>
        <a:defRPr sz="2000" b="0" i="0" u="none" strike="noStrike" cap="none" spc="0" baseline="0">
          <a:ln>
            <a:noFill/>
          </a:ln>
          <a:solidFill>
            <a:srgbClr val="000000"/>
          </a:solidFill>
          <a:uFillTx/>
          <a:latin typeface="+mn-lt"/>
          <a:ea typeface="+mn-ea"/>
          <a:cs typeface="+mn-cs"/>
          <a:sym typeface="Palatino Linotype"/>
        </a:defRPr>
      </a:lvl2pPr>
      <a:lvl3pPr marL="822960" marR="0" indent="-228600" algn="l" defTabSz="914400" rtl="0" latinLnBrk="0">
        <a:lnSpc>
          <a:spcPct val="90000"/>
        </a:lnSpc>
        <a:spcBef>
          <a:spcPts val="1800"/>
        </a:spcBef>
        <a:spcAft>
          <a:spcPts val="0"/>
        </a:spcAft>
        <a:buClr>
          <a:srgbClr val="595959"/>
        </a:buClr>
        <a:buSzPct val="80000"/>
        <a:buFont typeface="Arial"/>
        <a:buChar char="•"/>
        <a:tabLst/>
        <a:defRPr sz="2000" b="0" i="0" u="none" strike="noStrike" cap="none" spc="0" baseline="0">
          <a:ln>
            <a:noFill/>
          </a:ln>
          <a:solidFill>
            <a:srgbClr val="000000"/>
          </a:solidFill>
          <a:uFillTx/>
          <a:latin typeface="+mn-lt"/>
          <a:ea typeface="+mn-ea"/>
          <a:cs typeface="+mn-cs"/>
          <a:sym typeface="Palatino Linotype"/>
        </a:defRPr>
      </a:lvl3pPr>
      <a:lvl4pPr marL="1038497" marR="0" indent="-261257" algn="l" defTabSz="914400" rtl="0" latinLnBrk="0">
        <a:lnSpc>
          <a:spcPct val="90000"/>
        </a:lnSpc>
        <a:spcBef>
          <a:spcPts val="1800"/>
        </a:spcBef>
        <a:spcAft>
          <a:spcPts val="0"/>
        </a:spcAft>
        <a:buClr>
          <a:srgbClr val="595959"/>
        </a:buClr>
        <a:buSzPct val="80000"/>
        <a:buFont typeface="Arial"/>
        <a:buChar char="•"/>
        <a:tabLst/>
        <a:defRPr sz="2000" b="0" i="0" u="none" strike="noStrike" cap="none" spc="0" baseline="0">
          <a:ln>
            <a:noFill/>
          </a:ln>
          <a:solidFill>
            <a:srgbClr val="000000"/>
          </a:solidFill>
          <a:uFillTx/>
          <a:latin typeface="+mn-lt"/>
          <a:ea typeface="+mn-ea"/>
          <a:cs typeface="+mn-cs"/>
          <a:sym typeface="Palatino Linotype"/>
        </a:defRPr>
      </a:lvl4pPr>
      <a:lvl5pPr marL="1156062" marR="0" indent="-195942" algn="l" defTabSz="914400" rtl="0" latinLnBrk="0">
        <a:lnSpc>
          <a:spcPct val="90000"/>
        </a:lnSpc>
        <a:spcBef>
          <a:spcPts val="1800"/>
        </a:spcBef>
        <a:spcAft>
          <a:spcPts val="0"/>
        </a:spcAft>
        <a:buClr>
          <a:srgbClr val="595959"/>
        </a:buClr>
        <a:buSzPct val="80000"/>
        <a:buFont typeface="Arial"/>
        <a:buChar char="•"/>
        <a:tabLst/>
        <a:defRPr sz="2000" b="0" i="0" u="none" strike="noStrike" cap="none" spc="0" baseline="0">
          <a:ln>
            <a:noFill/>
          </a:ln>
          <a:solidFill>
            <a:srgbClr val="000000"/>
          </a:solidFill>
          <a:uFillTx/>
          <a:latin typeface="+mn-lt"/>
          <a:ea typeface="+mn-ea"/>
          <a:cs typeface="+mn-cs"/>
          <a:sym typeface="Palatino Linotype"/>
        </a:defRPr>
      </a:lvl5pPr>
      <a:lvl6pPr marL="1293222" marR="0" indent="-195942" algn="l" defTabSz="914400" rtl="0" latinLnBrk="0">
        <a:lnSpc>
          <a:spcPct val="90000"/>
        </a:lnSpc>
        <a:spcBef>
          <a:spcPts val="1800"/>
        </a:spcBef>
        <a:spcAft>
          <a:spcPts val="0"/>
        </a:spcAft>
        <a:buClr>
          <a:srgbClr val="595959"/>
        </a:buClr>
        <a:buSzPct val="80000"/>
        <a:buFont typeface="Arial"/>
        <a:buChar char="•"/>
        <a:tabLst/>
        <a:defRPr sz="2000" b="0" i="0" u="none" strike="noStrike" cap="none" spc="0" baseline="0">
          <a:ln>
            <a:noFill/>
          </a:ln>
          <a:solidFill>
            <a:srgbClr val="000000"/>
          </a:solidFill>
          <a:uFillTx/>
          <a:latin typeface="+mn-lt"/>
          <a:ea typeface="+mn-ea"/>
          <a:cs typeface="+mn-cs"/>
          <a:sym typeface="Palatino Linotype"/>
        </a:defRPr>
      </a:lvl6pPr>
      <a:lvl7pPr marL="1430382" marR="0" indent="-195942" algn="l" defTabSz="914400" rtl="0" latinLnBrk="0">
        <a:lnSpc>
          <a:spcPct val="90000"/>
        </a:lnSpc>
        <a:spcBef>
          <a:spcPts val="1800"/>
        </a:spcBef>
        <a:spcAft>
          <a:spcPts val="0"/>
        </a:spcAft>
        <a:buClr>
          <a:srgbClr val="595959"/>
        </a:buClr>
        <a:buSzPct val="80000"/>
        <a:buFont typeface="Arial"/>
        <a:buChar char="•"/>
        <a:tabLst/>
        <a:defRPr sz="2000" b="0" i="0" u="none" strike="noStrike" cap="none" spc="0" baseline="0">
          <a:ln>
            <a:noFill/>
          </a:ln>
          <a:solidFill>
            <a:srgbClr val="000000"/>
          </a:solidFill>
          <a:uFillTx/>
          <a:latin typeface="+mn-lt"/>
          <a:ea typeface="+mn-ea"/>
          <a:cs typeface="+mn-cs"/>
          <a:sym typeface="Palatino Linotype"/>
        </a:defRPr>
      </a:lvl7pPr>
      <a:lvl8pPr marL="1567542" marR="0" indent="-195942" algn="l" defTabSz="914400" rtl="0" latinLnBrk="0">
        <a:lnSpc>
          <a:spcPct val="90000"/>
        </a:lnSpc>
        <a:spcBef>
          <a:spcPts val="1800"/>
        </a:spcBef>
        <a:spcAft>
          <a:spcPts val="0"/>
        </a:spcAft>
        <a:buClr>
          <a:srgbClr val="595959"/>
        </a:buClr>
        <a:buSzPct val="80000"/>
        <a:buFont typeface="Arial"/>
        <a:buChar char="•"/>
        <a:tabLst/>
        <a:defRPr sz="2000" b="0" i="0" u="none" strike="noStrike" cap="none" spc="0" baseline="0">
          <a:ln>
            <a:noFill/>
          </a:ln>
          <a:solidFill>
            <a:srgbClr val="000000"/>
          </a:solidFill>
          <a:uFillTx/>
          <a:latin typeface="+mn-lt"/>
          <a:ea typeface="+mn-ea"/>
          <a:cs typeface="+mn-cs"/>
          <a:sym typeface="Palatino Linotype"/>
        </a:defRPr>
      </a:lvl8pPr>
      <a:lvl9pPr marL="1704702" marR="0" indent="-195942" algn="l" defTabSz="914400" rtl="0" latinLnBrk="0">
        <a:lnSpc>
          <a:spcPct val="90000"/>
        </a:lnSpc>
        <a:spcBef>
          <a:spcPts val="1800"/>
        </a:spcBef>
        <a:spcAft>
          <a:spcPts val="0"/>
        </a:spcAft>
        <a:buClr>
          <a:srgbClr val="595959"/>
        </a:buClr>
        <a:buSzPct val="80000"/>
        <a:buFont typeface="Arial"/>
        <a:buChar char="•"/>
        <a:tabLst/>
        <a:defRPr sz="2000" b="0" i="0" u="none" strike="noStrike" cap="none" spc="0" baseline="0">
          <a:ln>
            <a:noFill/>
          </a:ln>
          <a:solidFill>
            <a:srgbClr val="000000"/>
          </a:solidFill>
          <a:uFillTx/>
          <a:latin typeface="+mn-lt"/>
          <a:ea typeface="+mn-ea"/>
          <a:cs typeface="+mn-cs"/>
          <a:sym typeface="Palatino Linotype"/>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alatino Linotype"/>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alatino Linotype"/>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alatino Linotype"/>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alatino Linotype"/>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alatino Linotype"/>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alatino Linotype"/>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alatino Linotype"/>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alatino Linotype"/>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alatino Linotyp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Layout" Target="../slideLayouts/slideLayout5.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emf"/><Relationship Id="rId18" Type="http://schemas.openxmlformats.org/officeDocument/2006/relationships/diagramQuickStyle" Target="../diagrams/quickStyle4.xml"/><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png"/><Relationship Id="rId17" Type="http://schemas.openxmlformats.org/officeDocument/2006/relationships/diagramLayout" Target="../diagrams/layout4.xml"/><Relationship Id="rId2" Type="http://schemas.openxmlformats.org/officeDocument/2006/relationships/image" Target="../media/image18.jpeg"/><Relationship Id="rId16" Type="http://schemas.openxmlformats.org/officeDocument/2006/relationships/diagramData" Target="../diagrams/data4.xml"/><Relationship Id="rId20" Type="http://schemas.microsoft.com/office/2007/relationships/diagramDrawing" Target="../diagrams/drawing4.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emf"/><Relationship Id="rId10" Type="http://schemas.openxmlformats.org/officeDocument/2006/relationships/image" Target="../media/image26.jpeg"/><Relationship Id="rId19" Type="http://schemas.openxmlformats.org/officeDocument/2006/relationships/diagramColors" Target="../diagrams/colors4.xml"/><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hyperlink" Target="mailto:Jason.Gallion@EPICpwr.com" TargetMode="Externa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864214" y="5944073"/>
            <a:ext cx="231141" cy="225746"/>
          </a:xfrm>
        </p:spPr>
        <p:txBody>
          <a:bodyPr/>
          <a:lstStyle/>
          <a:p>
            <a:fld id="{86CB4B4D-7CA3-9044-876B-883B54F8677D}" type="slidenum">
              <a:rPr lang="en-US" smtClean="0"/>
              <a:t>1</a:t>
            </a:fld>
            <a:endParaRPr lang="en-US"/>
          </a:p>
        </p:txBody>
      </p:sp>
      <p:sp>
        <p:nvSpPr>
          <p:cNvPr id="3" name="TextBox 2"/>
          <p:cNvSpPr txBox="1"/>
          <p:nvPr/>
        </p:nvSpPr>
        <p:spPr>
          <a:xfrm>
            <a:off x="5209229" y="5313802"/>
            <a:ext cx="365760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n-lt"/>
                <a:ea typeface="+mn-ea"/>
                <a:cs typeface="+mn-cs"/>
                <a:sym typeface="Palatino Linotype"/>
              </a:rPr>
              <a:t>By Jason Gallion, Cost Reduction Specialist</a:t>
            </a:r>
          </a:p>
          <a:p>
            <a:pPr marL="0" marR="0" indent="0" algn="r" defTabSz="914400" rtl="0" fontAlgn="auto" latinLnBrk="0" hangingPunct="0">
              <a:lnSpc>
                <a:spcPct val="100000"/>
              </a:lnSpc>
              <a:spcBef>
                <a:spcPts val="0"/>
              </a:spcBef>
              <a:spcAft>
                <a:spcPts val="0"/>
              </a:spcAft>
              <a:buClrTx/>
              <a:buSzTx/>
              <a:buFontTx/>
              <a:buNone/>
              <a:tabLst/>
            </a:pPr>
            <a:endParaRPr lang="en-US" sz="1400" dirty="0"/>
          </a:p>
          <a:p>
            <a:pPr marL="0" marR="0" indent="0" algn="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n-lt"/>
                <a:ea typeface="+mn-ea"/>
                <a:cs typeface="+mn-cs"/>
                <a:sym typeface="Palatino Linotype"/>
              </a:rPr>
              <a:t>December 2</a:t>
            </a:r>
            <a:r>
              <a:rPr kumimoji="0" lang="en-US" sz="1400" b="0" i="0" u="none" strike="noStrike" cap="none" spc="0" normalizeH="0" baseline="30000" dirty="0" smtClean="0">
                <a:ln>
                  <a:noFill/>
                </a:ln>
                <a:solidFill>
                  <a:srgbClr val="000000"/>
                </a:solidFill>
                <a:effectLst/>
                <a:uFillTx/>
                <a:latin typeface="+mn-lt"/>
                <a:ea typeface="+mn-ea"/>
                <a:cs typeface="+mn-cs"/>
                <a:sym typeface="Palatino Linotype"/>
              </a:rPr>
              <a:t>nd</a:t>
            </a:r>
            <a:r>
              <a:rPr kumimoji="0" lang="en-US" sz="1400" b="0" i="0" u="none" strike="noStrike" cap="none" spc="0" normalizeH="0" baseline="0" dirty="0" smtClean="0">
                <a:ln>
                  <a:noFill/>
                </a:ln>
                <a:solidFill>
                  <a:srgbClr val="000000"/>
                </a:solidFill>
                <a:effectLst/>
                <a:uFillTx/>
                <a:latin typeface="+mn-lt"/>
                <a:ea typeface="+mn-ea"/>
                <a:cs typeface="+mn-cs"/>
                <a:sym typeface="Palatino Linotype"/>
              </a:rPr>
              <a:t>, 2016</a:t>
            </a:r>
            <a:endParaRPr kumimoji="0" lang="en-US" sz="1400" b="0" i="0" u="none" strike="noStrike" cap="none" spc="0" normalizeH="0" baseline="0" dirty="0">
              <a:ln>
                <a:noFill/>
              </a:ln>
              <a:solidFill>
                <a:srgbClr val="000000"/>
              </a:solidFill>
              <a:effectLst/>
              <a:uFillTx/>
              <a:latin typeface="+mn-lt"/>
              <a:ea typeface="+mn-ea"/>
              <a:cs typeface="+mn-cs"/>
              <a:sym typeface="Palatino Linotype"/>
            </a:endParaRPr>
          </a:p>
        </p:txBody>
      </p:sp>
      <p:pic>
        <p:nvPicPr>
          <p:cNvPr id="5" name="Picture 4"/>
          <p:cNvPicPr>
            <a:picLocks noChangeAspect="1"/>
          </p:cNvPicPr>
          <p:nvPr/>
        </p:nvPicPr>
        <p:blipFill>
          <a:blip r:embed="rId3"/>
          <a:stretch>
            <a:fillRect/>
          </a:stretch>
        </p:blipFill>
        <p:spPr>
          <a:xfrm>
            <a:off x="2954214" y="1480737"/>
            <a:ext cx="5910000" cy="1606395"/>
          </a:xfrm>
          <a:prstGeom prst="rect">
            <a:avLst/>
          </a:prstGeom>
        </p:spPr>
      </p:pic>
      <p:sp>
        <p:nvSpPr>
          <p:cNvPr id="4" name="TextBox 3"/>
          <p:cNvSpPr txBox="1"/>
          <p:nvPr/>
        </p:nvSpPr>
        <p:spPr>
          <a:xfrm>
            <a:off x="908050" y="3365720"/>
            <a:ext cx="8077200"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2800" dirty="0"/>
              <a:t>Creating opportunities for immediate innovation,</a:t>
            </a:r>
          </a:p>
          <a:p>
            <a:pPr algn="r"/>
            <a:r>
              <a:rPr lang="en-US" sz="2800" dirty="0" smtClean="0"/>
              <a:t>by developing cost reduction solutions </a:t>
            </a:r>
            <a:r>
              <a:rPr lang="en-US" sz="2800" dirty="0"/>
              <a:t>across </a:t>
            </a:r>
            <a:r>
              <a:rPr lang="en-US" sz="2800" dirty="0" smtClean="0"/>
              <a:t>suppliers </a:t>
            </a:r>
            <a:r>
              <a:rPr lang="en-US" sz="2800" dirty="0"/>
              <a:t>with related processes</a:t>
            </a:r>
            <a:r>
              <a:rPr lang="en-US" sz="2800" dirty="0" smtClean="0"/>
              <a:t>. </a:t>
            </a:r>
            <a:endParaRPr lang="en-US" sz="2800" dirty="0"/>
          </a:p>
          <a:p>
            <a:pPr marL="0" marR="0" indent="0" algn="r" defTabSz="914400" rtl="0" fontAlgn="auto" latinLnBrk="0" hangingPunct="0">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sym typeface="Palatino Linotype"/>
            </a:endParaRPr>
          </a:p>
        </p:txBody>
      </p:sp>
    </p:spTree>
    <p:extLst>
      <p:ext uri="{BB962C8B-B14F-4D97-AF65-F5344CB8AC3E}">
        <p14:creationId xmlns:p14="http://schemas.microsoft.com/office/powerpoint/2010/main" val="139516006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50" y="340386"/>
            <a:ext cx="8158163" cy="1066800"/>
          </a:xfrm>
        </p:spPr>
        <p:txBody>
          <a:bodyPr/>
          <a:lstStyle/>
          <a:p>
            <a:r>
              <a:rPr lang="en-US" dirty="0" smtClean="0"/>
              <a:t>Supplier collaborative effort</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US" smtClean="0"/>
              <a:t>10</a:t>
            </a:fld>
            <a:endParaRPr lang="en-US"/>
          </a:p>
        </p:txBody>
      </p:sp>
      <p:graphicFrame>
        <p:nvGraphicFramePr>
          <p:cNvPr id="6" name="Diagram 5"/>
          <p:cNvGraphicFramePr/>
          <p:nvPr>
            <p:extLst>
              <p:ext uri="{D42A27DB-BD31-4B8C-83A1-F6EECF244321}">
                <p14:modId xmlns:p14="http://schemas.microsoft.com/office/powerpoint/2010/main" val="2713401976"/>
              </p:ext>
            </p:extLst>
          </p:nvPr>
        </p:nvGraphicFramePr>
        <p:xfrm>
          <a:off x="2140849" y="1745671"/>
          <a:ext cx="6535526" cy="4652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593850" y="1639858"/>
            <a:ext cx="369330" cy="45390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Sustainable Cost &amp; Competitive Advantage</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27" name="TextBox 26"/>
          <p:cNvSpPr txBox="1"/>
          <p:nvPr/>
        </p:nvSpPr>
        <p:spPr>
          <a:xfrm>
            <a:off x="2140849" y="6190212"/>
            <a:ext cx="653552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Collaborative cost reduction </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cxnSp>
        <p:nvCxnSpPr>
          <p:cNvPr id="5" name="Straight Connector 4"/>
          <p:cNvCxnSpPr/>
          <p:nvPr/>
        </p:nvCxnSpPr>
        <p:spPr>
          <a:xfrm>
            <a:off x="2051050" y="1738952"/>
            <a:ext cx="0" cy="4433248"/>
          </a:xfrm>
          <a:prstGeom prst="line">
            <a:avLst/>
          </a:prstGeom>
          <a:no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9" name="Straight Connector 8"/>
          <p:cNvCxnSpPr/>
          <p:nvPr/>
        </p:nvCxnSpPr>
        <p:spPr>
          <a:xfrm>
            <a:off x="2051050" y="6172200"/>
            <a:ext cx="6387201" cy="0"/>
          </a:xfrm>
          <a:prstGeom prst="line">
            <a:avLst/>
          </a:prstGeom>
          <a:no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4" name="TextBox 3"/>
          <p:cNvSpPr txBox="1"/>
          <p:nvPr/>
        </p:nvSpPr>
        <p:spPr>
          <a:xfrm>
            <a:off x="8527123" y="2488866"/>
            <a:ext cx="182512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Assured cost reductions </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Tree>
    <p:extLst>
      <p:ext uri="{BB962C8B-B14F-4D97-AF65-F5344CB8AC3E}">
        <p14:creationId xmlns:p14="http://schemas.microsoft.com/office/powerpoint/2010/main" val="27489023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250" y="1992523"/>
            <a:ext cx="1863318" cy="1817477"/>
          </a:xfrm>
          <a:prstGeom prst="rect">
            <a:avLst/>
          </a:prstGeom>
        </p:spPr>
      </p:pic>
      <p:sp>
        <p:nvSpPr>
          <p:cNvPr id="2" name="Text Placeholder 1"/>
          <p:cNvSpPr>
            <a:spLocks noGrp="1"/>
          </p:cNvSpPr>
          <p:nvPr>
            <p:ph type="body" idx="1"/>
          </p:nvPr>
        </p:nvSpPr>
        <p:spPr>
          <a:xfrm>
            <a:off x="1365250" y="4501508"/>
            <a:ext cx="8686801" cy="539015"/>
          </a:xfrm>
        </p:spPr>
        <p:txBody>
          <a:bodyPr/>
          <a:lstStyle/>
          <a:p>
            <a:r>
              <a:rPr lang="en-US" dirty="0"/>
              <a:t>Integrating technology providers into the cost improvement strategy</a:t>
            </a:r>
          </a:p>
        </p:txBody>
      </p:sp>
      <p:sp>
        <p:nvSpPr>
          <p:cNvPr id="3" name="Title 2"/>
          <p:cNvSpPr>
            <a:spLocks noGrp="1"/>
          </p:cNvSpPr>
          <p:nvPr>
            <p:ph type="title"/>
          </p:nvPr>
        </p:nvSpPr>
        <p:spPr>
          <a:xfrm>
            <a:off x="1054591" y="381000"/>
            <a:ext cx="8686801" cy="1295400"/>
          </a:xfrm>
        </p:spPr>
        <p:txBody>
          <a:bodyPr>
            <a:noAutofit/>
          </a:bodyPr>
          <a:lstStyle/>
          <a:p>
            <a:pPr algn="ctr">
              <a:lnSpc>
                <a:spcPct val="100000"/>
              </a:lnSpc>
            </a:pPr>
            <a:r>
              <a:rPr lang="en-US" sz="2800" dirty="0"/>
              <a:t>Going beyond even the most advanced supplier collaboration and innovative models and inviting strategic innovation opportunities</a:t>
            </a:r>
          </a:p>
        </p:txBody>
      </p:sp>
      <p:sp>
        <p:nvSpPr>
          <p:cNvPr id="4" name="Slide Number Placeholder 3"/>
          <p:cNvSpPr>
            <a:spLocks noGrp="1"/>
          </p:cNvSpPr>
          <p:nvPr>
            <p:ph type="sldNum" sz="quarter" idx="2"/>
          </p:nvPr>
        </p:nvSpPr>
        <p:spPr/>
        <p:txBody>
          <a:bodyPr/>
          <a:lstStyle/>
          <a:p>
            <a:fld id="{86CB4B4D-7CA3-9044-876B-883B54F8677D}" type="slidenum">
              <a:rPr lang="en-US" smtClean="0"/>
              <a:t>11</a:t>
            </a:fld>
            <a:endParaRPr lang="en-US"/>
          </a:p>
        </p:txBody>
      </p:sp>
      <p:grpSp>
        <p:nvGrpSpPr>
          <p:cNvPr id="5" name="Group 205"/>
          <p:cNvGrpSpPr/>
          <p:nvPr/>
        </p:nvGrpSpPr>
        <p:grpSpPr>
          <a:xfrm>
            <a:off x="3985815" y="2792904"/>
            <a:ext cx="2752629" cy="1245644"/>
            <a:chOff x="0" y="272073"/>
            <a:chExt cx="2752627" cy="1245643"/>
          </a:xfrm>
        </p:grpSpPr>
        <p:sp>
          <p:nvSpPr>
            <p:cNvPr id="6" name="Shape 203"/>
            <p:cNvSpPr/>
            <p:nvPr/>
          </p:nvSpPr>
          <p:spPr>
            <a:xfrm>
              <a:off x="0" y="272073"/>
              <a:ext cx="2752627" cy="1245643"/>
            </a:xfrm>
            <a:prstGeom prst="rect">
              <a:avLst/>
            </a:prstGeom>
            <a:solidFill>
              <a:schemeClr val="accent3"/>
            </a:solidFill>
            <a:ln w="12700" cap="flat">
              <a:solidFill>
                <a:srgbClr val="1E5D9B"/>
              </a:solidFill>
              <a:prstDash val="solid"/>
              <a:miter lim="800000"/>
            </a:ln>
            <a:effectLst/>
          </p:spPr>
          <p:txBody>
            <a:bodyPr wrap="square" lIns="45719" tIns="45719" rIns="45719" bIns="45719" numCol="1" anchor="ctr">
              <a:noAutofit/>
            </a:bodyPr>
            <a:lstStyle/>
            <a:p>
              <a:pPr>
                <a:defRPr>
                  <a:solidFill>
                    <a:srgbClr val="FFFFFF"/>
                  </a:solidFill>
                  <a:latin typeface="Times New Roman"/>
                  <a:ea typeface="Times New Roman"/>
                  <a:cs typeface="Times New Roman"/>
                  <a:sym typeface="Times New Roman"/>
                </a:defRPr>
              </a:pPr>
              <a:endParaRPr/>
            </a:p>
          </p:txBody>
        </p:sp>
        <p:sp>
          <p:nvSpPr>
            <p:cNvPr id="7" name="Shape 204"/>
            <p:cNvSpPr/>
            <p:nvPr/>
          </p:nvSpPr>
          <p:spPr>
            <a:xfrm>
              <a:off x="0" y="305605"/>
              <a:ext cx="2752627" cy="12003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a:solidFill>
                    <a:srgbClr val="FFFFFF"/>
                  </a:solidFill>
                  <a:latin typeface="Times New Roman"/>
                  <a:ea typeface="Times New Roman"/>
                  <a:cs typeface="Times New Roman"/>
                  <a:sym typeface="Times New Roman"/>
                </a:defRPr>
              </a:pPr>
              <a:r>
                <a:rPr dirty="0"/>
                <a:t>Forecast data</a:t>
              </a:r>
            </a:p>
            <a:p>
              <a:pPr>
                <a:defRPr>
                  <a:solidFill>
                    <a:srgbClr val="FFFFFF"/>
                  </a:solidFill>
                  <a:latin typeface="Times New Roman"/>
                  <a:ea typeface="Times New Roman"/>
                  <a:cs typeface="Times New Roman"/>
                  <a:sym typeface="Times New Roman"/>
                </a:defRPr>
              </a:pPr>
              <a:r>
                <a:rPr dirty="0"/>
                <a:t>ROI Presentation</a:t>
              </a:r>
            </a:p>
            <a:p>
              <a:pPr>
                <a:defRPr>
                  <a:solidFill>
                    <a:srgbClr val="FFFFFF"/>
                  </a:solidFill>
                  <a:latin typeface="Times New Roman"/>
                  <a:ea typeface="Times New Roman"/>
                  <a:cs typeface="Times New Roman"/>
                  <a:sym typeface="Times New Roman"/>
                </a:defRPr>
              </a:pPr>
              <a:r>
                <a:rPr dirty="0"/>
                <a:t>Identified opportunities</a:t>
              </a:r>
            </a:p>
            <a:p>
              <a:pPr>
                <a:defRPr>
                  <a:solidFill>
                    <a:srgbClr val="FFFFFF"/>
                  </a:solidFill>
                  <a:latin typeface="Times New Roman"/>
                  <a:ea typeface="Times New Roman"/>
                  <a:cs typeface="Times New Roman"/>
                  <a:sym typeface="Times New Roman"/>
                </a:defRPr>
              </a:pPr>
              <a:r>
                <a:rPr dirty="0"/>
                <a:t>Project Planning</a:t>
              </a:r>
            </a:p>
          </p:txBody>
        </p:sp>
      </p:grpSp>
      <p:grpSp>
        <p:nvGrpSpPr>
          <p:cNvPr id="8" name="Group 211"/>
          <p:cNvGrpSpPr/>
          <p:nvPr/>
        </p:nvGrpSpPr>
        <p:grpSpPr>
          <a:xfrm>
            <a:off x="2601935" y="2839971"/>
            <a:ext cx="1663318" cy="1074656"/>
            <a:chOff x="0" y="0"/>
            <a:chExt cx="1663316" cy="1074654"/>
          </a:xfrm>
          <a:solidFill>
            <a:srgbClr val="00B050"/>
          </a:solidFill>
        </p:grpSpPr>
        <p:sp>
          <p:nvSpPr>
            <p:cNvPr id="9" name="Shape 209"/>
            <p:cNvSpPr/>
            <p:nvPr/>
          </p:nvSpPr>
          <p:spPr>
            <a:xfrm>
              <a:off x="0" y="0"/>
              <a:ext cx="1663316" cy="1074654"/>
            </a:xfrm>
            <a:prstGeom prst="rightArrow">
              <a:avLst>
                <a:gd name="adj1" fmla="val 50000"/>
                <a:gd name="adj2" fmla="val 50000"/>
              </a:avLst>
            </a:prstGeom>
            <a:grpFill/>
            <a:ln w="12700" cap="flat">
              <a:solidFill>
                <a:srgbClr val="487399"/>
              </a:solidFill>
              <a:prstDash val="solid"/>
              <a:miter lim="800000"/>
            </a:ln>
            <a:effectLst/>
          </p:spPr>
          <p:txBody>
            <a:bodyPr wrap="square" lIns="45719" tIns="45719" rIns="45719" bIns="45719" numCol="1" anchor="ctr">
              <a:noAutofit/>
            </a:bodyPr>
            <a:lstStyle/>
            <a:p>
              <a:pPr>
                <a:defRPr>
                  <a:solidFill>
                    <a:srgbClr val="FFFFFF"/>
                  </a:solidFill>
                </a:defRPr>
              </a:pPr>
              <a:endParaRPr>
                <a:ln w="0"/>
                <a:solidFill>
                  <a:schemeClr val="bg1"/>
                </a:solidFill>
                <a:effectLst>
                  <a:outerShdw blurRad="38100" dist="19050" dir="2700000" algn="tl" rotWithShape="0">
                    <a:schemeClr val="dk1">
                      <a:alpha val="40000"/>
                    </a:schemeClr>
                  </a:outerShdw>
                </a:effectLst>
              </a:endParaRPr>
            </a:p>
          </p:txBody>
        </p:sp>
        <p:sp>
          <p:nvSpPr>
            <p:cNvPr id="10" name="Shape 210"/>
            <p:cNvSpPr/>
            <p:nvPr/>
          </p:nvSpPr>
          <p:spPr>
            <a:xfrm>
              <a:off x="0" y="214164"/>
              <a:ext cx="1394652" cy="64632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a:solidFill>
                    <a:srgbClr val="FFFFFF"/>
                  </a:solidFill>
                </a:defRPr>
              </a:lvl1pPr>
            </a:lstStyle>
            <a:p>
              <a:r>
                <a:rPr>
                  <a:ln w="0"/>
                  <a:solidFill>
                    <a:schemeClr val="bg1"/>
                  </a:solidFill>
                  <a:effectLst>
                    <a:outerShdw blurRad="38100" dist="19050" dir="2700000" algn="tl" rotWithShape="0">
                      <a:schemeClr val="dk1">
                        <a:alpha val="40000"/>
                      </a:schemeClr>
                    </a:outerShdw>
                  </a:effectLst>
                </a:rPr>
                <a:t>Innovative Technology</a:t>
              </a:r>
            </a:p>
          </p:txBody>
        </p:sp>
      </p:grpSp>
      <p:grpSp>
        <p:nvGrpSpPr>
          <p:cNvPr id="20" name="Group 232"/>
          <p:cNvGrpSpPr/>
          <p:nvPr/>
        </p:nvGrpSpPr>
        <p:grpSpPr>
          <a:xfrm>
            <a:off x="6513319" y="2839971"/>
            <a:ext cx="1864706" cy="1053461"/>
            <a:chOff x="0" y="0"/>
            <a:chExt cx="1864705" cy="1053459"/>
          </a:xfrm>
          <a:solidFill>
            <a:srgbClr val="00B050"/>
          </a:solidFill>
        </p:grpSpPr>
        <p:sp>
          <p:nvSpPr>
            <p:cNvPr id="21" name="Shape 230"/>
            <p:cNvSpPr/>
            <p:nvPr/>
          </p:nvSpPr>
          <p:spPr>
            <a:xfrm>
              <a:off x="0" y="0"/>
              <a:ext cx="1864705" cy="1053459"/>
            </a:xfrm>
            <a:prstGeom prst="leftRightArrow">
              <a:avLst>
                <a:gd name="adj1" fmla="val 50000"/>
                <a:gd name="adj2" fmla="val 50000"/>
              </a:avLst>
            </a:prstGeom>
            <a:grpFill/>
            <a:ln w="12700" cap="flat">
              <a:solidFill>
                <a:srgbClr val="487399"/>
              </a:solidFill>
              <a:prstDash val="solid"/>
              <a:miter lim="800000"/>
            </a:ln>
            <a:effectLst/>
          </p:spPr>
          <p:txBody>
            <a:bodyPr wrap="square" lIns="45719" tIns="45719" rIns="45719" bIns="45719" numCol="1" anchor="ctr">
              <a:noAutofit/>
            </a:bodyPr>
            <a:lstStyle/>
            <a:p>
              <a:pPr>
                <a:defRPr sz="1600">
                  <a:solidFill>
                    <a:srgbClr val="FFFFFF"/>
                  </a:solidFill>
                  <a:latin typeface="Times New Roman"/>
                  <a:ea typeface="Times New Roman"/>
                  <a:cs typeface="Times New Roman"/>
                  <a:sym typeface="Times New Roman"/>
                </a:defRPr>
              </a:pPr>
              <a:endParaRPr/>
            </a:p>
          </p:txBody>
        </p:sp>
        <p:sp>
          <p:nvSpPr>
            <p:cNvPr id="22" name="Shape 231"/>
            <p:cNvSpPr/>
            <p:nvPr/>
          </p:nvSpPr>
          <p:spPr>
            <a:xfrm>
              <a:off x="263364" y="256725"/>
              <a:ext cx="1337976" cy="540009"/>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1600">
                  <a:solidFill>
                    <a:srgbClr val="FFFFFF"/>
                  </a:solidFill>
                  <a:latin typeface="Times New Roman"/>
                  <a:ea typeface="Times New Roman"/>
                  <a:cs typeface="Times New Roman"/>
                  <a:sym typeface="Times New Roman"/>
                </a:defRPr>
              </a:pPr>
              <a:r>
                <a:rPr dirty="0"/>
                <a:t>Opportunities</a:t>
              </a:r>
            </a:p>
            <a:p>
              <a:pPr>
                <a:defRPr sz="1600">
                  <a:solidFill>
                    <a:srgbClr val="FFFFFF"/>
                  </a:solidFill>
                  <a:latin typeface="Times New Roman"/>
                  <a:ea typeface="Times New Roman"/>
                  <a:cs typeface="Times New Roman"/>
                  <a:sym typeface="Times New Roman"/>
                </a:defRPr>
              </a:pPr>
              <a:r>
                <a:rPr dirty="0"/>
                <a:t>Solutions</a:t>
              </a:r>
            </a:p>
          </p:txBody>
        </p:sp>
      </p:grpSp>
      <p:pic>
        <p:nvPicPr>
          <p:cNvPr id="28" name="Pictur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1850" y="2981074"/>
            <a:ext cx="1432684" cy="719390"/>
          </a:xfrm>
          <a:prstGeom prst="rect">
            <a:avLst/>
          </a:prstGeom>
        </p:spPr>
      </p:pic>
    </p:spTree>
    <p:extLst>
      <p:ext uri="{BB962C8B-B14F-4D97-AF65-F5344CB8AC3E}">
        <p14:creationId xmlns:p14="http://schemas.microsoft.com/office/powerpoint/2010/main" val="3827667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05"/>
          <p:cNvGrpSpPr/>
          <p:nvPr/>
        </p:nvGrpSpPr>
        <p:grpSpPr>
          <a:xfrm>
            <a:off x="4141083" y="2743200"/>
            <a:ext cx="2253367" cy="1245644"/>
            <a:chOff x="0" y="272073"/>
            <a:chExt cx="2752627" cy="1245643"/>
          </a:xfrm>
        </p:grpSpPr>
        <p:sp>
          <p:nvSpPr>
            <p:cNvPr id="8" name="Shape 203"/>
            <p:cNvSpPr/>
            <p:nvPr/>
          </p:nvSpPr>
          <p:spPr>
            <a:xfrm>
              <a:off x="0" y="272073"/>
              <a:ext cx="2752627" cy="1245643"/>
            </a:xfrm>
            <a:prstGeom prst="rect">
              <a:avLst/>
            </a:prstGeom>
            <a:solidFill>
              <a:schemeClr val="accent3"/>
            </a:solidFill>
            <a:ln w="12700" cap="flat">
              <a:solidFill>
                <a:srgbClr val="1E5D9B"/>
              </a:solidFill>
              <a:prstDash val="solid"/>
              <a:miter lim="800000"/>
            </a:ln>
            <a:effectLst/>
          </p:spPr>
          <p:txBody>
            <a:bodyPr wrap="square" lIns="45719" tIns="45719" rIns="45719" bIns="45719" numCol="1" anchor="ctr">
              <a:noAutofit/>
            </a:bodyPr>
            <a:lstStyle/>
            <a:p>
              <a:pPr>
                <a:defRPr>
                  <a:solidFill>
                    <a:srgbClr val="FFFFFF"/>
                  </a:solidFill>
                  <a:latin typeface="Times New Roman"/>
                  <a:ea typeface="Times New Roman"/>
                  <a:cs typeface="Times New Roman"/>
                  <a:sym typeface="Times New Roman"/>
                </a:defRPr>
              </a:pPr>
              <a:endParaRPr/>
            </a:p>
          </p:txBody>
        </p:sp>
        <p:sp>
          <p:nvSpPr>
            <p:cNvPr id="9" name="Shape 204"/>
            <p:cNvSpPr/>
            <p:nvPr/>
          </p:nvSpPr>
          <p:spPr>
            <a:xfrm>
              <a:off x="0" y="305605"/>
              <a:ext cx="2752627" cy="12003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a:solidFill>
                    <a:srgbClr val="FFFFFF"/>
                  </a:solidFill>
                  <a:latin typeface="Times New Roman"/>
                  <a:ea typeface="Times New Roman"/>
                  <a:cs typeface="Times New Roman"/>
                  <a:sym typeface="Times New Roman"/>
                </a:defRPr>
              </a:pPr>
              <a:r>
                <a:rPr dirty="0"/>
                <a:t>Forecast data</a:t>
              </a:r>
              <a:endParaRPr lang="en-US" dirty="0"/>
            </a:p>
            <a:p>
              <a:pPr>
                <a:defRPr>
                  <a:solidFill>
                    <a:srgbClr val="FFFFFF"/>
                  </a:solidFill>
                  <a:latin typeface="Times New Roman"/>
                  <a:ea typeface="Times New Roman"/>
                  <a:cs typeface="Times New Roman"/>
                  <a:sym typeface="Times New Roman"/>
                </a:defRPr>
              </a:pPr>
              <a:r>
                <a:rPr lang="en-US" dirty="0"/>
                <a:t>Identified opportunities</a:t>
              </a:r>
            </a:p>
            <a:p>
              <a:pPr>
                <a:defRPr>
                  <a:solidFill>
                    <a:srgbClr val="FFFFFF"/>
                  </a:solidFill>
                  <a:latin typeface="Times New Roman"/>
                  <a:ea typeface="Times New Roman"/>
                  <a:cs typeface="Times New Roman"/>
                  <a:sym typeface="Times New Roman"/>
                </a:defRPr>
              </a:pPr>
              <a:r>
                <a:rPr dirty="0"/>
                <a:t>ROI Presentation</a:t>
              </a:r>
            </a:p>
            <a:p>
              <a:pPr>
                <a:defRPr>
                  <a:solidFill>
                    <a:srgbClr val="FFFFFF"/>
                  </a:solidFill>
                  <a:latin typeface="Times New Roman"/>
                  <a:ea typeface="Times New Roman"/>
                  <a:cs typeface="Times New Roman"/>
                  <a:sym typeface="Times New Roman"/>
                </a:defRPr>
              </a:pPr>
              <a:r>
                <a:rPr dirty="0"/>
                <a:t>Project Planning</a:t>
              </a:r>
            </a:p>
          </p:txBody>
        </p:sp>
      </p:grpSp>
      <p:sp>
        <p:nvSpPr>
          <p:cNvPr id="3" name="Title 2"/>
          <p:cNvSpPr>
            <a:spLocks noGrp="1"/>
          </p:cNvSpPr>
          <p:nvPr>
            <p:ph type="title"/>
          </p:nvPr>
        </p:nvSpPr>
        <p:spPr>
          <a:xfrm>
            <a:off x="531812" y="76200"/>
            <a:ext cx="9748838" cy="1742934"/>
          </a:xfrm>
        </p:spPr>
        <p:txBody>
          <a:bodyPr>
            <a:normAutofit/>
          </a:bodyPr>
          <a:lstStyle/>
          <a:p>
            <a:pPr algn="ctr"/>
            <a:r>
              <a:rPr lang="en-US" sz="3700" i="1" dirty="0">
                <a:latin typeface="Century Gothic" charset="0"/>
                <a:ea typeface="Century Gothic" charset="0"/>
                <a:cs typeface="Century Gothic" charset="0"/>
              </a:rPr>
              <a:t>Collaborating at an even greater level to achieve momentous cost reduction goals.</a:t>
            </a:r>
          </a:p>
        </p:txBody>
      </p:sp>
      <p:sp>
        <p:nvSpPr>
          <p:cNvPr id="4" name="Slide Number Placeholder 3"/>
          <p:cNvSpPr>
            <a:spLocks noGrp="1"/>
          </p:cNvSpPr>
          <p:nvPr>
            <p:ph type="sldNum" sz="quarter" idx="2"/>
          </p:nvPr>
        </p:nvSpPr>
        <p:spPr>
          <a:xfrm>
            <a:off x="8830310" y="6178919"/>
            <a:ext cx="231141" cy="225746"/>
          </a:xfrm>
        </p:spPr>
        <p:txBody>
          <a:bodyPr/>
          <a:lstStyle/>
          <a:p>
            <a:fld id="{86CB4B4D-7CA3-9044-876B-883B54F8677D}" type="slidenum">
              <a:rPr lang="en-US" smtClean="0"/>
              <a:t>12</a:t>
            </a:fld>
            <a:endParaRPr lang="en-US"/>
          </a:p>
        </p:txBody>
      </p:sp>
      <p:grpSp>
        <p:nvGrpSpPr>
          <p:cNvPr id="13" name="Group 211"/>
          <p:cNvGrpSpPr/>
          <p:nvPr/>
        </p:nvGrpSpPr>
        <p:grpSpPr>
          <a:xfrm>
            <a:off x="2534778" y="3192544"/>
            <a:ext cx="1802272" cy="1608056"/>
            <a:chOff x="-69632" y="0"/>
            <a:chExt cx="1868702" cy="1074654"/>
          </a:xfrm>
          <a:solidFill>
            <a:srgbClr val="00B050"/>
          </a:solidFill>
        </p:grpSpPr>
        <p:sp>
          <p:nvSpPr>
            <p:cNvPr id="14" name="Shape 209"/>
            <p:cNvSpPr/>
            <p:nvPr/>
          </p:nvSpPr>
          <p:spPr>
            <a:xfrm>
              <a:off x="135753" y="0"/>
              <a:ext cx="1663317" cy="1074654"/>
            </a:xfrm>
            <a:prstGeom prst="rightArrow">
              <a:avLst>
                <a:gd name="adj1" fmla="val 50000"/>
                <a:gd name="adj2" fmla="val 50000"/>
              </a:avLst>
            </a:prstGeom>
            <a:grpFill/>
            <a:ln w="12700" cap="flat">
              <a:solidFill>
                <a:srgbClr val="487399"/>
              </a:solidFill>
              <a:prstDash val="solid"/>
              <a:miter lim="800000"/>
            </a:ln>
            <a:effectLst/>
          </p:spPr>
          <p:txBody>
            <a:bodyPr wrap="square" lIns="45719" tIns="45719" rIns="45719" bIns="45719" numCol="1" anchor="ctr">
              <a:noAutofit/>
            </a:bodyPr>
            <a:lstStyle/>
            <a:p>
              <a:pPr>
                <a:defRPr>
                  <a:solidFill>
                    <a:srgbClr val="FFFFFF"/>
                  </a:solidFill>
                </a:defRPr>
              </a:pPr>
              <a:endParaRPr>
                <a:ln w="0"/>
                <a:solidFill>
                  <a:schemeClr val="bg1"/>
                </a:solidFill>
                <a:effectLst>
                  <a:outerShdw blurRad="38100" dist="19050" dir="2700000" algn="tl" rotWithShape="0">
                    <a:schemeClr val="dk1">
                      <a:alpha val="40000"/>
                    </a:schemeClr>
                  </a:outerShdw>
                </a:effectLst>
              </a:endParaRPr>
            </a:p>
          </p:txBody>
        </p:sp>
        <p:sp>
          <p:nvSpPr>
            <p:cNvPr id="15" name="Shape 210"/>
            <p:cNvSpPr/>
            <p:nvPr/>
          </p:nvSpPr>
          <p:spPr>
            <a:xfrm>
              <a:off x="-69632" y="214164"/>
              <a:ext cx="1394652" cy="64632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a:solidFill>
                    <a:srgbClr val="FFFFFF"/>
                  </a:solidFill>
                </a:defRPr>
              </a:lvl1pPr>
            </a:lstStyle>
            <a:p>
              <a:r>
                <a:rPr dirty="0">
                  <a:ln w="0"/>
                  <a:solidFill>
                    <a:schemeClr val="bg1"/>
                  </a:solidFill>
                  <a:effectLst>
                    <a:outerShdw blurRad="38100" dist="19050" dir="2700000" algn="tl" rotWithShape="0">
                      <a:schemeClr val="dk1">
                        <a:alpha val="40000"/>
                      </a:schemeClr>
                    </a:outerShdw>
                  </a:effectLst>
                </a:rPr>
                <a:t>Innovative Technology</a:t>
              </a:r>
            </a:p>
          </p:txBody>
        </p:sp>
      </p:grpSp>
      <p:grpSp>
        <p:nvGrpSpPr>
          <p:cNvPr id="16" name="Group 214"/>
          <p:cNvGrpSpPr/>
          <p:nvPr/>
        </p:nvGrpSpPr>
        <p:grpSpPr>
          <a:xfrm>
            <a:off x="1696328" y="2645818"/>
            <a:ext cx="1713830" cy="939406"/>
            <a:chOff x="53935" y="221133"/>
            <a:chExt cx="1713828" cy="939404"/>
          </a:xfrm>
        </p:grpSpPr>
        <p:sp>
          <p:nvSpPr>
            <p:cNvPr id="17" name="Shape 212"/>
            <p:cNvSpPr/>
            <p:nvPr/>
          </p:nvSpPr>
          <p:spPr>
            <a:xfrm>
              <a:off x="53935" y="221133"/>
              <a:ext cx="1713828" cy="939404"/>
            </a:xfrm>
            <a:prstGeom prst="ellipse">
              <a:avLst/>
            </a:prstGeom>
            <a:solidFill>
              <a:schemeClr val="accent3"/>
            </a:solidFill>
            <a:ln w="12700" cap="flat">
              <a:solidFill>
                <a:srgbClr val="1E5D9B"/>
              </a:solidFill>
              <a:prstDash val="solid"/>
              <a:miter lim="800000"/>
            </a:ln>
            <a:effectLst/>
          </p:spPr>
          <p:txBody>
            <a:bodyPr wrap="square" lIns="45719" tIns="45719" rIns="45719" bIns="45719" numCol="1" anchor="ctr">
              <a:noAutofit/>
            </a:bodyPr>
            <a:lstStyle/>
            <a:p>
              <a:pPr>
                <a:defRPr sz="1400">
                  <a:solidFill>
                    <a:srgbClr val="FFFFFF"/>
                  </a:solidFill>
                  <a:latin typeface="Times New Roman"/>
                  <a:ea typeface="Times New Roman"/>
                  <a:cs typeface="Times New Roman"/>
                  <a:sym typeface="Times New Roman"/>
                </a:defRPr>
              </a:pPr>
              <a:endParaRPr/>
            </a:p>
          </p:txBody>
        </p:sp>
        <p:sp>
          <p:nvSpPr>
            <p:cNvPr id="18" name="Shape 213"/>
            <p:cNvSpPr/>
            <p:nvPr/>
          </p:nvSpPr>
          <p:spPr>
            <a:xfrm>
              <a:off x="53935" y="346716"/>
              <a:ext cx="1640645"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1400">
                  <a:solidFill>
                    <a:srgbClr val="FFFFFF"/>
                  </a:solidFill>
                  <a:latin typeface="Times New Roman"/>
                  <a:ea typeface="Times New Roman"/>
                  <a:cs typeface="Times New Roman"/>
                  <a:sym typeface="Times New Roman"/>
                </a:defRPr>
              </a:lvl1pPr>
            </a:lstStyle>
            <a:p>
              <a:r>
                <a:rPr lang="en-US" sz="1800" dirty="0"/>
                <a:t>R&amp;D </a:t>
              </a:r>
              <a:endParaRPr lang="en-US" sz="1800" dirty="0" smtClean="0"/>
            </a:p>
            <a:p>
              <a:r>
                <a:rPr lang="en-US" sz="1800" dirty="0" smtClean="0"/>
                <a:t>Industry</a:t>
              </a:r>
              <a:endParaRPr sz="1800" dirty="0"/>
            </a:p>
          </p:txBody>
        </p:sp>
      </p:grpSp>
      <p:grpSp>
        <p:nvGrpSpPr>
          <p:cNvPr id="19" name="Group 217"/>
          <p:cNvGrpSpPr/>
          <p:nvPr/>
        </p:nvGrpSpPr>
        <p:grpSpPr>
          <a:xfrm>
            <a:off x="831850" y="3457629"/>
            <a:ext cx="1725464" cy="1088799"/>
            <a:chOff x="-38240" y="-1"/>
            <a:chExt cx="1725463" cy="1088798"/>
          </a:xfrm>
        </p:grpSpPr>
        <p:sp>
          <p:nvSpPr>
            <p:cNvPr id="20" name="Shape 215"/>
            <p:cNvSpPr/>
            <p:nvPr/>
          </p:nvSpPr>
          <p:spPr>
            <a:xfrm>
              <a:off x="-1" y="-1"/>
              <a:ext cx="1687224" cy="1088798"/>
            </a:xfrm>
            <a:prstGeom prst="ellipse">
              <a:avLst/>
            </a:prstGeom>
            <a:solidFill>
              <a:schemeClr val="accent3"/>
            </a:solidFill>
            <a:ln w="12700" cap="flat">
              <a:solidFill>
                <a:srgbClr val="1E5D9B"/>
              </a:solidFill>
              <a:prstDash val="solid"/>
              <a:miter lim="800000"/>
            </a:ln>
            <a:effectLst/>
          </p:spPr>
          <p:txBody>
            <a:bodyPr wrap="square" lIns="45719" tIns="45719" rIns="45719" bIns="45719" numCol="1" anchor="ctr">
              <a:noAutofit/>
            </a:bodyPr>
            <a:lstStyle/>
            <a:p>
              <a:pPr>
                <a:defRPr sz="1400">
                  <a:solidFill>
                    <a:srgbClr val="FFFFFF"/>
                  </a:solidFill>
                  <a:latin typeface="Times New Roman"/>
                  <a:ea typeface="Times New Roman"/>
                  <a:cs typeface="Times New Roman"/>
                  <a:sym typeface="Times New Roman"/>
                </a:defRPr>
              </a:pPr>
              <a:endParaRPr/>
            </a:p>
          </p:txBody>
        </p:sp>
        <p:sp>
          <p:nvSpPr>
            <p:cNvPr id="21" name="Shape 216"/>
            <p:cNvSpPr/>
            <p:nvPr/>
          </p:nvSpPr>
          <p:spPr>
            <a:xfrm>
              <a:off x="-38240" y="344344"/>
              <a:ext cx="1725463" cy="4001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1400">
                  <a:solidFill>
                    <a:srgbClr val="FFFFFF"/>
                  </a:solidFill>
                  <a:latin typeface="Times New Roman"/>
                  <a:ea typeface="Times New Roman"/>
                  <a:cs typeface="Times New Roman"/>
                  <a:sym typeface="Times New Roman"/>
                </a:defRPr>
              </a:lvl1pPr>
            </a:lstStyle>
            <a:p>
              <a:r>
                <a:rPr lang="en-US" sz="2000" dirty="0"/>
                <a:t>Universities</a:t>
              </a:r>
              <a:endParaRPr sz="2000" dirty="0"/>
            </a:p>
          </p:txBody>
        </p:sp>
      </p:grpSp>
      <p:grpSp>
        <p:nvGrpSpPr>
          <p:cNvPr id="22" name="Group 220"/>
          <p:cNvGrpSpPr/>
          <p:nvPr/>
        </p:nvGrpSpPr>
        <p:grpSpPr>
          <a:xfrm>
            <a:off x="7605791" y="3276600"/>
            <a:ext cx="2903459" cy="1520857"/>
            <a:chOff x="-1" y="-1"/>
            <a:chExt cx="2903458" cy="2130457"/>
          </a:xfrm>
        </p:grpSpPr>
        <p:sp>
          <p:nvSpPr>
            <p:cNvPr id="23" name="Shape 218"/>
            <p:cNvSpPr/>
            <p:nvPr/>
          </p:nvSpPr>
          <p:spPr>
            <a:xfrm>
              <a:off x="-1" y="-1"/>
              <a:ext cx="2903458" cy="2130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962" y="0"/>
                  </a:lnTo>
                  <a:lnTo>
                    <a:pt x="17638" y="0"/>
                  </a:lnTo>
                  <a:lnTo>
                    <a:pt x="21600" y="21600"/>
                  </a:lnTo>
                  <a:close/>
                </a:path>
              </a:pathLst>
            </a:custGeom>
            <a:solidFill>
              <a:schemeClr val="accent3"/>
            </a:solidFill>
            <a:ln w="12700" cap="flat">
              <a:solidFill>
                <a:srgbClr val="1E5D9B"/>
              </a:solidFill>
              <a:prstDash val="solid"/>
              <a:miter lim="800000"/>
            </a:ln>
            <a:effectLst/>
          </p:spPr>
          <p:txBody>
            <a:bodyPr wrap="square" lIns="45719" tIns="45719" rIns="45719" bIns="45719" numCol="1" anchor="ctr">
              <a:noAutofit/>
            </a:bodyPr>
            <a:lstStyle/>
            <a:p>
              <a:pPr>
                <a:defRPr sz="2400">
                  <a:solidFill>
                    <a:srgbClr val="FFFFFF"/>
                  </a:solidFill>
                  <a:latin typeface="Times New Roman"/>
                  <a:ea typeface="Times New Roman"/>
                  <a:cs typeface="Times New Roman"/>
                  <a:sym typeface="Times New Roman"/>
                </a:defRPr>
              </a:pPr>
              <a:endParaRPr/>
            </a:p>
          </p:txBody>
        </p:sp>
        <p:sp>
          <p:nvSpPr>
            <p:cNvPr id="24" name="Shape 219"/>
            <p:cNvSpPr/>
            <p:nvPr/>
          </p:nvSpPr>
          <p:spPr>
            <a:xfrm>
              <a:off x="355075" y="213485"/>
              <a:ext cx="2193306" cy="13365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2400">
                  <a:solidFill>
                    <a:srgbClr val="FFFFFF"/>
                  </a:solidFill>
                  <a:latin typeface="Times New Roman"/>
                  <a:ea typeface="Times New Roman"/>
                  <a:cs typeface="Times New Roman"/>
                  <a:sym typeface="Times New Roman"/>
                </a:defRPr>
              </a:pPr>
              <a:r>
                <a:rPr sz="2800" dirty="0" smtClean="0"/>
                <a:t>Supplier</a:t>
              </a:r>
              <a:r>
                <a:rPr lang="en-US" sz="2800" dirty="0" smtClean="0"/>
                <a:t> Group</a:t>
              </a:r>
              <a:endParaRPr sz="2800" dirty="0"/>
            </a:p>
          </p:txBody>
        </p:sp>
      </p:grpSp>
      <p:grpSp>
        <p:nvGrpSpPr>
          <p:cNvPr id="34" name="Group 232"/>
          <p:cNvGrpSpPr/>
          <p:nvPr/>
        </p:nvGrpSpPr>
        <p:grpSpPr>
          <a:xfrm>
            <a:off x="6165850" y="3276600"/>
            <a:ext cx="2209800" cy="1358261"/>
            <a:chOff x="0" y="0"/>
            <a:chExt cx="2042840" cy="1053459"/>
          </a:xfrm>
          <a:solidFill>
            <a:srgbClr val="00B050"/>
          </a:solidFill>
        </p:grpSpPr>
        <p:sp>
          <p:nvSpPr>
            <p:cNvPr id="35" name="Shape 230"/>
            <p:cNvSpPr/>
            <p:nvPr/>
          </p:nvSpPr>
          <p:spPr>
            <a:xfrm>
              <a:off x="0" y="0"/>
              <a:ext cx="2042840" cy="1053459"/>
            </a:xfrm>
            <a:prstGeom prst="leftRightArrow">
              <a:avLst>
                <a:gd name="adj1" fmla="val 50000"/>
                <a:gd name="adj2" fmla="val 50000"/>
              </a:avLst>
            </a:prstGeom>
            <a:grpFill/>
            <a:ln w="12700" cap="flat">
              <a:solidFill>
                <a:srgbClr val="487399"/>
              </a:solidFill>
              <a:prstDash val="solid"/>
              <a:miter lim="800000"/>
            </a:ln>
            <a:effectLst/>
          </p:spPr>
          <p:txBody>
            <a:bodyPr wrap="square" lIns="45719" tIns="45719" rIns="45719" bIns="45719" numCol="1" anchor="ctr">
              <a:noAutofit/>
            </a:bodyPr>
            <a:lstStyle/>
            <a:p>
              <a:pPr>
                <a:defRPr sz="1600">
                  <a:solidFill>
                    <a:srgbClr val="FFFFFF"/>
                  </a:solidFill>
                  <a:latin typeface="Times New Roman"/>
                  <a:ea typeface="Times New Roman"/>
                  <a:cs typeface="Times New Roman"/>
                  <a:sym typeface="Times New Roman"/>
                </a:defRPr>
              </a:pPr>
              <a:endParaRPr/>
            </a:p>
          </p:txBody>
        </p:sp>
        <p:sp>
          <p:nvSpPr>
            <p:cNvPr id="36" name="Shape 231"/>
            <p:cNvSpPr/>
            <p:nvPr/>
          </p:nvSpPr>
          <p:spPr>
            <a:xfrm>
              <a:off x="281770" y="299956"/>
              <a:ext cx="1479297" cy="453546"/>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1600">
                  <a:solidFill>
                    <a:srgbClr val="FFFFFF"/>
                  </a:solidFill>
                  <a:latin typeface="Times New Roman"/>
                  <a:ea typeface="Times New Roman"/>
                  <a:cs typeface="Times New Roman"/>
                  <a:sym typeface="Times New Roman"/>
                </a:defRPr>
              </a:pPr>
              <a:r>
                <a:rPr dirty="0"/>
                <a:t>Opportunities</a:t>
              </a:r>
            </a:p>
            <a:p>
              <a:pPr>
                <a:defRPr sz="1600">
                  <a:solidFill>
                    <a:srgbClr val="FFFFFF"/>
                  </a:solidFill>
                  <a:latin typeface="Times New Roman"/>
                  <a:ea typeface="Times New Roman"/>
                  <a:cs typeface="Times New Roman"/>
                  <a:sym typeface="Times New Roman"/>
                </a:defRPr>
              </a:pPr>
              <a:r>
                <a:rPr dirty="0"/>
                <a:t>Solutions</a:t>
              </a:r>
            </a:p>
          </p:txBody>
        </p:sp>
      </p:grpSp>
      <p:grpSp>
        <p:nvGrpSpPr>
          <p:cNvPr id="37" name="Group 235"/>
          <p:cNvGrpSpPr/>
          <p:nvPr/>
        </p:nvGrpSpPr>
        <p:grpSpPr>
          <a:xfrm>
            <a:off x="1557756" y="4410096"/>
            <a:ext cx="1947714" cy="1164213"/>
            <a:chOff x="-1" y="-1"/>
            <a:chExt cx="1947713" cy="1164212"/>
          </a:xfrm>
        </p:grpSpPr>
        <p:sp>
          <p:nvSpPr>
            <p:cNvPr id="38" name="Shape 233"/>
            <p:cNvSpPr/>
            <p:nvPr/>
          </p:nvSpPr>
          <p:spPr>
            <a:xfrm>
              <a:off x="-1" y="-1"/>
              <a:ext cx="1936552" cy="1164212"/>
            </a:xfrm>
            <a:prstGeom prst="ellipse">
              <a:avLst/>
            </a:prstGeom>
            <a:solidFill>
              <a:schemeClr val="accent3"/>
            </a:solidFill>
            <a:ln w="12700" cap="flat">
              <a:solidFill>
                <a:srgbClr val="1E5D9B"/>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39" name="Shape 234"/>
            <p:cNvSpPr/>
            <p:nvPr/>
          </p:nvSpPr>
          <p:spPr>
            <a:xfrm>
              <a:off x="-1" y="26654"/>
              <a:ext cx="1947713" cy="11375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defRPr sz="1400">
                  <a:solidFill>
                    <a:srgbClr val="FFFFFF"/>
                  </a:solidFill>
                  <a:latin typeface="Times New Roman"/>
                  <a:ea typeface="Times New Roman"/>
                  <a:cs typeface="Times New Roman"/>
                  <a:sym typeface="Times New Roman"/>
                </a:defRPr>
              </a:lvl1pPr>
            </a:lstStyle>
            <a:p>
              <a:r>
                <a:rPr lang="en-US" sz="1800" dirty="0" smtClean="0"/>
                <a:t>Technical </a:t>
              </a:r>
            </a:p>
            <a:p>
              <a:r>
                <a:rPr lang="en-US" sz="1800" dirty="0" smtClean="0"/>
                <a:t>Advisors</a:t>
              </a:r>
              <a:endParaRPr sz="1800" dirty="0"/>
            </a:p>
          </p:txBody>
        </p:sp>
      </p:grpSp>
      <p:grpSp>
        <p:nvGrpSpPr>
          <p:cNvPr id="27" name="Group 208"/>
          <p:cNvGrpSpPr/>
          <p:nvPr/>
        </p:nvGrpSpPr>
        <p:grpSpPr>
          <a:xfrm>
            <a:off x="3925805" y="4182492"/>
            <a:ext cx="2752629" cy="2303016"/>
            <a:chOff x="0" y="-1"/>
            <a:chExt cx="2752627" cy="2366130"/>
          </a:xfrm>
          <a:effectLst>
            <a:glow rad="139700">
              <a:schemeClr val="accent3">
                <a:satMod val="175000"/>
                <a:alpha val="40000"/>
              </a:schemeClr>
            </a:glow>
          </a:effectLst>
        </p:grpSpPr>
        <p:sp>
          <p:nvSpPr>
            <p:cNvPr id="28" name="Shape 206"/>
            <p:cNvSpPr/>
            <p:nvPr/>
          </p:nvSpPr>
          <p:spPr>
            <a:xfrm>
              <a:off x="0" y="-1"/>
              <a:ext cx="2752627" cy="2366130"/>
            </a:xfrm>
            <a:prstGeom prst="rect">
              <a:avLst/>
            </a:prstGeom>
            <a:solidFill>
              <a:schemeClr val="accent3"/>
            </a:solidFill>
            <a:ln w="12700" cap="flat">
              <a:noFill/>
              <a:prstDash val="solid"/>
              <a:miter lim="800000"/>
            </a:ln>
            <a:effectLst/>
          </p:spPr>
          <p:txBody>
            <a:bodyPr wrap="square" lIns="45719" tIns="45719" rIns="45719" bIns="45719" numCol="1" anchor="ctr">
              <a:noAutofit/>
            </a:bodyPr>
            <a:lstStyle/>
            <a:p>
              <a:pPr>
                <a:defRPr sz="1600"/>
              </a:pPr>
              <a:endParaRPr sz="1400"/>
            </a:p>
          </p:txBody>
        </p:sp>
        <p:sp>
          <p:nvSpPr>
            <p:cNvPr id="29" name="Shape 207"/>
            <p:cNvSpPr/>
            <p:nvPr/>
          </p:nvSpPr>
          <p:spPr>
            <a:xfrm>
              <a:off x="0" y="123758"/>
              <a:ext cx="2752627" cy="21186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1600">
                  <a:solidFill>
                    <a:srgbClr val="FFFFFF"/>
                  </a:solidFill>
                  <a:effectLst>
                    <a:outerShdw blurRad="38100" dist="19050" dir="2700000" rotWithShape="0">
                      <a:srgbClr val="000000">
                        <a:alpha val="40000"/>
                      </a:srgbClr>
                    </a:outerShdw>
                  </a:effectLst>
                </a:defRPr>
              </a:pPr>
              <a:r>
                <a:rPr sz="1600" dirty="0"/>
                <a:t>Solution Categories:</a:t>
              </a:r>
            </a:p>
            <a:p>
              <a:pPr>
                <a:defRPr sz="1600"/>
              </a:pPr>
              <a:r>
                <a:rPr sz="1600" dirty="0"/>
                <a:t>Raw Materials</a:t>
              </a:r>
              <a:endParaRPr sz="1600" dirty="0">
                <a:solidFill>
                  <a:srgbClr val="FFFFFF"/>
                </a:solidFill>
              </a:endParaRPr>
            </a:p>
            <a:p>
              <a:pPr>
                <a:defRPr sz="1600"/>
              </a:pPr>
              <a:r>
                <a:rPr sz="1600" dirty="0"/>
                <a:t>Material processing</a:t>
              </a:r>
              <a:endParaRPr sz="1600" dirty="0">
                <a:solidFill>
                  <a:srgbClr val="FFFFFF"/>
                </a:solidFill>
              </a:endParaRPr>
            </a:p>
            <a:p>
              <a:pPr>
                <a:defRPr sz="1600"/>
              </a:pPr>
              <a:r>
                <a:rPr sz="1600" dirty="0"/>
                <a:t>Machining</a:t>
              </a:r>
              <a:endParaRPr sz="1600" dirty="0">
                <a:solidFill>
                  <a:srgbClr val="FFFFFF"/>
                </a:solidFill>
              </a:endParaRPr>
            </a:p>
            <a:p>
              <a:pPr>
                <a:defRPr sz="1600">
                  <a:latin typeface="Times New Roman"/>
                  <a:ea typeface="Times New Roman"/>
                  <a:cs typeface="Times New Roman"/>
                  <a:sym typeface="Times New Roman"/>
                </a:defRPr>
              </a:pPr>
              <a:r>
                <a:rPr sz="1600" dirty="0"/>
                <a:t>Assembly</a:t>
              </a:r>
              <a:endParaRPr sz="1600" dirty="0">
                <a:solidFill>
                  <a:srgbClr val="FFFFFF"/>
                </a:solidFill>
              </a:endParaRPr>
            </a:p>
            <a:p>
              <a:pPr>
                <a:defRPr sz="1600"/>
              </a:pPr>
              <a:r>
                <a:rPr sz="1600" dirty="0"/>
                <a:t>Packaging / Transportation</a:t>
              </a:r>
              <a:endParaRPr sz="1600" dirty="0">
                <a:solidFill>
                  <a:srgbClr val="FFFFFF"/>
                </a:solidFill>
              </a:endParaRPr>
            </a:p>
            <a:p>
              <a:pPr>
                <a:defRPr sz="1600"/>
              </a:pPr>
              <a:r>
                <a:rPr sz="1600" dirty="0"/>
                <a:t>Tooling &amp; Capital</a:t>
              </a:r>
              <a:endParaRPr sz="1600" dirty="0">
                <a:solidFill>
                  <a:srgbClr val="FFFFFF"/>
                </a:solidFill>
              </a:endParaRPr>
            </a:p>
            <a:p>
              <a:pPr>
                <a:defRPr sz="1600"/>
              </a:pPr>
              <a:r>
                <a:rPr sz="1600" dirty="0"/>
                <a:t>Inspection &amp; Testing</a:t>
              </a:r>
            </a:p>
          </p:txBody>
        </p:sp>
      </p:grpSp>
    </p:spTree>
    <p:extLst>
      <p:ext uri="{BB962C8B-B14F-4D97-AF65-F5344CB8AC3E}">
        <p14:creationId xmlns:p14="http://schemas.microsoft.com/office/powerpoint/2010/main" val="13425342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Incorporating best practices and shared success, supplier groups can achieve momentous cost reduction</a:t>
            </a:r>
          </a:p>
          <a:p>
            <a:r>
              <a:rPr lang="en-US" dirty="0" smtClean="0"/>
              <a:t>Raw Materials</a:t>
            </a:r>
          </a:p>
          <a:p>
            <a:r>
              <a:rPr lang="en-US" dirty="0" smtClean="0"/>
              <a:t>Material processing</a:t>
            </a:r>
          </a:p>
          <a:p>
            <a:r>
              <a:rPr lang="en-US" dirty="0" smtClean="0"/>
              <a:t>Tooling &amp; Capital</a:t>
            </a:r>
          </a:p>
          <a:p>
            <a:r>
              <a:rPr lang="en-US" dirty="0" smtClean="0"/>
              <a:t>Machining</a:t>
            </a:r>
          </a:p>
          <a:p>
            <a:r>
              <a:rPr lang="en-US" dirty="0" smtClean="0"/>
              <a:t>Assembly</a:t>
            </a:r>
          </a:p>
          <a:p>
            <a:r>
              <a:rPr lang="en-US" dirty="0" smtClean="0"/>
              <a:t>Packaging / Transportation</a:t>
            </a:r>
          </a:p>
          <a:p>
            <a:r>
              <a:rPr lang="en-US" dirty="0" smtClean="0"/>
              <a:t>Inspection &amp; Testing</a:t>
            </a:r>
            <a:endParaRPr lang="en-US" dirty="0"/>
          </a:p>
        </p:txBody>
      </p:sp>
      <p:sp>
        <p:nvSpPr>
          <p:cNvPr id="3" name="Title 2"/>
          <p:cNvSpPr>
            <a:spLocks noGrp="1"/>
          </p:cNvSpPr>
          <p:nvPr>
            <p:ph type="title"/>
          </p:nvPr>
        </p:nvSpPr>
        <p:spPr/>
        <p:txBody>
          <a:bodyPr/>
          <a:lstStyle/>
          <a:p>
            <a:r>
              <a:rPr lang="en-US" dirty="0" smtClean="0"/>
              <a:t>Best practices, collaborative effort</a:t>
            </a:r>
            <a:endParaRPr lang="en-US" dirty="0"/>
          </a:p>
        </p:txBody>
      </p:sp>
    </p:spTree>
    <p:extLst>
      <p:ext uri="{BB962C8B-B14F-4D97-AF65-F5344CB8AC3E}">
        <p14:creationId xmlns:p14="http://schemas.microsoft.com/office/powerpoint/2010/main" val="338379106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22700" y="2566298"/>
            <a:ext cx="2771775" cy="923925"/>
            <a:chOff x="4343400" y="2362200"/>
            <a:chExt cx="2771775" cy="92392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362200"/>
              <a:ext cx="13239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362200"/>
              <a:ext cx="12477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a:xfrm>
            <a:off x="722980" y="2059329"/>
            <a:ext cx="1798890" cy="369332"/>
          </a:xfrm>
          <a:prstGeom prst="rect">
            <a:avLst/>
          </a:prstGeom>
          <a:noFill/>
        </p:spPr>
        <p:txBody>
          <a:bodyPr wrap="none" rtlCol="0">
            <a:spAutoFit/>
          </a:bodyPr>
          <a:lstStyle/>
          <a:p>
            <a:r>
              <a:rPr lang="en-US" dirty="0"/>
              <a:t>Brick insulation</a:t>
            </a:r>
          </a:p>
        </p:txBody>
      </p:sp>
      <p:sp>
        <p:nvSpPr>
          <p:cNvPr id="4" name="TextBox 3"/>
          <p:cNvSpPr txBox="1"/>
          <p:nvPr/>
        </p:nvSpPr>
        <p:spPr>
          <a:xfrm>
            <a:off x="3852285" y="2059329"/>
            <a:ext cx="2712602" cy="369332"/>
          </a:xfrm>
          <a:prstGeom prst="rect">
            <a:avLst/>
          </a:prstGeom>
          <a:noFill/>
        </p:spPr>
        <p:txBody>
          <a:bodyPr wrap="none" rtlCol="0">
            <a:spAutoFit/>
          </a:bodyPr>
          <a:lstStyle/>
          <a:p>
            <a:r>
              <a:rPr lang="en-US" dirty="0"/>
              <a:t>Ceramic fiber insulation </a:t>
            </a:r>
          </a:p>
        </p:txBody>
      </p:sp>
      <p:grpSp>
        <p:nvGrpSpPr>
          <p:cNvPr id="8" name="Group 7"/>
          <p:cNvGrpSpPr/>
          <p:nvPr/>
        </p:nvGrpSpPr>
        <p:grpSpPr>
          <a:xfrm>
            <a:off x="241300" y="2566298"/>
            <a:ext cx="2762250" cy="1057275"/>
            <a:chOff x="1409700" y="2247900"/>
            <a:chExt cx="2762250" cy="1057275"/>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2281237"/>
              <a:ext cx="13239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3675" y="2247900"/>
              <a:ext cx="14382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656297" y="1676400"/>
            <a:ext cx="1972015" cy="369332"/>
          </a:xfrm>
          <a:prstGeom prst="rect">
            <a:avLst/>
          </a:prstGeom>
          <a:noFill/>
        </p:spPr>
        <p:txBody>
          <a:bodyPr wrap="none" rtlCol="0">
            <a:spAutoFit/>
          </a:bodyPr>
          <a:lstStyle/>
          <a:p>
            <a:r>
              <a:rPr lang="en-US" b="1" u="sng" dirty="0"/>
              <a:t>Existing material</a:t>
            </a:r>
          </a:p>
        </p:txBody>
      </p:sp>
      <p:sp>
        <p:nvSpPr>
          <p:cNvPr id="10" name="TextBox 9"/>
          <p:cNvSpPr txBox="1"/>
          <p:nvPr/>
        </p:nvSpPr>
        <p:spPr>
          <a:xfrm>
            <a:off x="3876684" y="1676400"/>
            <a:ext cx="2709396" cy="369332"/>
          </a:xfrm>
          <a:prstGeom prst="rect">
            <a:avLst/>
          </a:prstGeom>
          <a:noFill/>
        </p:spPr>
        <p:txBody>
          <a:bodyPr wrap="none" rtlCol="0">
            <a:spAutoFit/>
          </a:bodyPr>
          <a:lstStyle/>
          <a:p>
            <a:r>
              <a:rPr lang="en-US" b="1" u="sng" dirty="0"/>
              <a:t>Energy savings material</a:t>
            </a:r>
          </a:p>
        </p:txBody>
      </p:sp>
      <p:sp>
        <p:nvSpPr>
          <p:cNvPr id="11" name="TextBox 10"/>
          <p:cNvSpPr txBox="1"/>
          <p:nvPr/>
        </p:nvSpPr>
        <p:spPr>
          <a:xfrm>
            <a:off x="608965" y="1143000"/>
            <a:ext cx="8528685" cy="369332"/>
          </a:xfrm>
          <a:prstGeom prst="rect">
            <a:avLst/>
          </a:prstGeom>
          <a:noFill/>
        </p:spPr>
        <p:txBody>
          <a:bodyPr wrap="square" rtlCol="0">
            <a:spAutoFit/>
          </a:bodyPr>
          <a:lstStyle/>
          <a:p>
            <a:pPr algn="l"/>
            <a:r>
              <a:rPr lang="en-US" dirty="0">
                <a:latin typeface="Arial Black" pitchFamily="34" charset="0"/>
              </a:rPr>
              <a:t>Heater Element and Insulation </a:t>
            </a:r>
            <a:r>
              <a:rPr lang="en-US" dirty="0" smtClean="0">
                <a:latin typeface="Arial Black" pitchFamily="34" charset="0"/>
              </a:rPr>
              <a:t>Material Retrofit Kit Development</a:t>
            </a:r>
            <a:endParaRPr lang="en-US" dirty="0">
              <a:latin typeface="Arial Black" pitchFamily="34" charset="0"/>
            </a:endParaRPr>
          </a:p>
        </p:txBody>
      </p:sp>
      <p:pic>
        <p:nvPicPr>
          <p:cNvPr id="1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3100" y="3065372"/>
            <a:ext cx="457200" cy="33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608965" y="0"/>
            <a:ext cx="10961370" cy="1146708"/>
          </a:xfrm>
        </p:spPr>
        <p:txBody>
          <a:bodyPr/>
          <a:lstStyle/>
          <a:p>
            <a:r>
              <a:rPr lang="en-US" dirty="0" smtClean="0"/>
              <a:t>Project </a:t>
            </a:r>
            <a:r>
              <a:rPr lang="en-US" dirty="0"/>
              <a:t>example, </a:t>
            </a:r>
            <a:r>
              <a:rPr lang="en-US" dirty="0" smtClean="0"/>
              <a:t>new material</a:t>
            </a:r>
            <a:endParaRPr lang="en-US" dirty="0"/>
          </a:p>
        </p:txBody>
      </p:sp>
      <p:pic>
        <p:nvPicPr>
          <p:cNvPr id="21" name="Picture 20"/>
          <p:cNvPicPr>
            <a:picLocks noChangeAspect="1"/>
          </p:cNvPicPr>
          <p:nvPr/>
        </p:nvPicPr>
        <p:blipFill>
          <a:blip r:embed="rId7"/>
          <a:stretch>
            <a:fillRect/>
          </a:stretch>
        </p:blipFill>
        <p:spPr>
          <a:xfrm>
            <a:off x="722980" y="3652284"/>
            <a:ext cx="2852070" cy="2608766"/>
          </a:xfrm>
          <a:prstGeom prst="rect">
            <a:avLst/>
          </a:prstGeom>
        </p:spPr>
      </p:pic>
      <p:pic>
        <p:nvPicPr>
          <p:cNvPr id="13" name="Picture 12"/>
          <p:cNvPicPr>
            <a:picLocks noChangeAspect="1"/>
          </p:cNvPicPr>
          <p:nvPr/>
        </p:nvPicPr>
        <p:blipFill>
          <a:blip r:embed="rId8"/>
          <a:stretch>
            <a:fillRect/>
          </a:stretch>
        </p:blipFill>
        <p:spPr>
          <a:xfrm>
            <a:off x="3857455" y="3652284"/>
            <a:ext cx="4843349" cy="2812618"/>
          </a:xfrm>
          <a:prstGeom prst="rect">
            <a:avLst/>
          </a:prstGeom>
        </p:spPr>
      </p:pic>
      <p:sp>
        <p:nvSpPr>
          <p:cNvPr id="23" name="TextBox 22"/>
          <p:cNvSpPr txBox="1"/>
          <p:nvPr/>
        </p:nvSpPr>
        <p:spPr>
          <a:xfrm>
            <a:off x="6794500" y="1805150"/>
            <a:ext cx="4827698"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40 Installations, one engineered solution</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22%</a:t>
            </a:r>
            <a:r>
              <a:rPr kumimoji="0" lang="en-US" sz="1800" b="0" i="0" u="none" strike="noStrike" cap="none" spc="0" normalizeH="0" dirty="0" smtClean="0">
                <a:ln>
                  <a:noFill/>
                </a:ln>
                <a:solidFill>
                  <a:srgbClr val="000000"/>
                </a:solidFill>
                <a:effectLst/>
                <a:uFillTx/>
                <a:latin typeface="+mn-lt"/>
                <a:ea typeface="+mn-ea"/>
                <a:cs typeface="+mn-cs"/>
                <a:sym typeface="Palatino Linotype"/>
              </a:rPr>
              <a:t> Energy reduction per install</a:t>
            </a:r>
            <a:endParaRPr kumimoji="0" lang="en-US" sz="1800" b="0" i="0" u="none" strike="noStrike" cap="none" spc="0" normalizeH="0" baseline="0" dirty="0" smtClean="0">
              <a:ln>
                <a:noFill/>
              </a:ln>
              <a:solidFill>
                <a:srgbClr val="000000"/>
              </a:solidFill>
              <a:effectLst/>
              <a:uFillTx/>
              <a:latin typeface="+mn-lt"/>
              <a:ea typeface="+mn-ea"/>
              <a:cs typeface="+mn-cs"/>
              <a:sym typeface="Palatino Linotype"/>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smtClean="0">
              <a:ln>
                <a:noFill/>
              </a:ln>
              <a:solidFill>
                <a:srgbClr val="000000"/>
              </a:solidFill>
              <a:effectLst/>
              <a:uFillTx/>
              <a:latin typeface="+mn-lt"/>
              <a:ea typeface="+mn-ea"/>
              <a:cs typeface="+mn-cs"/>
              <a:sym typeface="Palatino Linotype"/>
            </a:endParaRPr>
          </a:p>
          <a:p>
            <a:pPr marL="0" marR="0" indent="0" algn="l" defTabSz="914400" rtl="0" fontAlgn="auto" latinLnBrk="0" hangingPunct="0">
              <a:lnSpc>
                <a:spcPct val="100000"/>
              </a:lnSpc>
              <a:spcBef>
                <a:spcPts val="0"/>
              </a:spcBef>
              <a:spcAft>
                <a:spcPts val="0"/>
              </a:spcAft>
              <a:buClrTx/>
              <a:buSzTx/>
              <a:buFontTx/>
              <a:buNone/>
              <a:tabLst/>
            </a:pPr>
            <a:r>
              <a:rPr lang="en-US" b="1" dirty="0" smtClean="0"/>
              <a:t>$1.8M Savings impact on supplier group</a:t>
            </a:r>
          </a:p>
        </p:txBody>
      </p:sp>
    </p:spTree>
    <p:extLst>
      <p:ext uri="{BB962C8B-B14F-4D97-AF65-F5344CB8AC3E}">
        <p14:creationId xmlns:p14="http://schemas.microsoft.com/office/powerpoint/2010/main" val="186014420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Leveraging </a:t>
            </a:r>
            <a:r>
              <a:rPr lang="en-US" smtClean="0"/>
              <a:t>best practices </a:t>
            </a:r>
          </a:p>
        </p:txBody>
      </p:sp>
      <p:sp>
        <p:nvSpPr>
          <p:cNvPr id="3" name="Title 2"/>
          <p:cNvSpPr>
            <a:spLocks noGrp="1"/>
          </p:cNvSpPr>
          <p:nvPr>
            <p:ph type="title"/>
          </p:nvPr>
        </p:nvSpPr>
        <p:spPr/>
        <p:txBody>
          <a:bodyPr/>
          <a:lstStyle/>
          <a:p>
            <a:r>
              <a:rPr lang="en-US" dirty="0" smtClean="0"/>
              <a:t>One example, and many others</a:t>
            </a:r>
            <a:endParaRPr lang="en-US" dirty="0"/>
          </a:p>
        </p:txBody>
      </p:sp>
    </p:spTree>
    <p:extLst>
      <p:ext uri="{BB962C8B-B14F-4D97-AF65-F5344CB8AC3E}">
        <p14:creationId xmlns:p14="http://schemas.microsoft.com/office/powerpoint/2010/main" val="121936911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 name="Group 329"/>
          <p:cNvGrpSpPr/>
          <p:nvPr/>
        </p:nvGrpSpPr>
        <p:grpSpPr>
          <a:xfrm>
            <a:off x="4987636" y="762000"/>
            <a:ext cx="5488278" cy="5269560"/>
            <a:chOff x="0" y="0"/>
            <a:chExt cx="4191001" cy="4191000"/>
          </a:xfrm>
        </p:grpSpPr>
        <p:grpSp>
          <p:nvGrpSpPr>
            <p:cNvPr id="319" name="Group 319"/>
            <p:cNvGrpSpPr/>
            <p:nvPr/>
          </p:nvGrpSpPr>
          <p:grpSpPr>
            <a:xfrm>
              <a:off x="952499" y="0"/>
              <a:ext cx="2286002" cy="2286000"/>
              <a:chOff x="0" y="0"/>
              <a:chExt cx="2286001" cy="2286000"/>
            </a:xfrm>
          </p:grpSpPr>
          <p:sp>
            <p:nvSpPr>
              <p:cNvPr id="317" name="Shape 317"/>
              <p:cNvSpPr/>
              <p:nvPr/>
            </p:nvSpPr>
            <p:spPr>
              <a:xfrm>
                <a:off x="0" y="0"/>
                <a:ext cx="2286001" cy="2286000"/>
              </a:xfrm>
              <a:prstGeom prst="ellipse">
                <a:avLst/>
              </a:prstGeom>
              <a:gradFill flip="none" rotWithShape="1">
                <a:gsLst>
                  <a:gs pos="0">
                    <a:schemeClr val="accent2">
                      <a:alpha val="50000"/>
                    </a:schemeClr>
                  </a:gs>
                  <a:gs pos="50000">
                    <a:schemeClr val="accent2">
                      <a:alpha val="50000"/>
                    </a:schemeClr>
                  </a:gs>
                  <a:gs pos="100000">
                    <a:schemeClr val="accent2">
                      <a:alpha val="50000"/>
                    </a:schemeClr>
                  </a:gs>
                </a:gsLst>
                <a:lin ang="5400000" scaled="0"/>
              </a:gradFill>
              <a:ln w="12700" cap="flat">
                <a:noFill/>
                <a:miter lim="400000"/>
              </a:ln>
              <a:effectLst/>
            </p:spPr>
            <p:txBody>
              <a:bodyPr wrap="square" lIns="45719" tIns="45719" rIns="45719" bIns="45719" numCol="1" anchor="ctr">
                <a:noAutofit/>
              </a:bodyPr>
              <a:lstStyle/>
              <a:p>
                <a:pPr>
                  <a:defRPr sz="1400"/>
                </a:pPr>
                <a:endParaRPr b="1"/>
              </a:p>
            </p:txBody>
          </p:sp>
          <p:sp>
            <p:nvSpPr>
              <p:cNvPr id="318" name="Shape 318"/>
              <p:cNvSpPr/>
              <p:nvPr/>
            </p:nvSpPr>
            <p:spPr>
              <a:xfrm>
                <a:off x="334776" y="996131"/>
                <a:ext cx="1616447" cy="2937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1400"/>
                </a:lvl1pPr>
              </a:lstStyle>
              <a:p>
                <a:r>
                  <a:rPr sz="1800" b="1" dirty="0"/>
                  <a:t>Forecast data</a:t>
                </a:r>
              </a:p>
            </p:txBody>
          </p:sp>
        </p:grpSp>
        <p:grpSp>
          <p:nvGrpSpPr>
            <p:cNvPr id="322" name="Group 322"/>
            <p:cNvGrpSpPr/>
            <p:nvPr/>
          </p:nvGrpSpPr>
          <p:grpSpPr>
            <a:xfrm>
              <a:off x="1904999" y="952500"/>
              <a:ext cx="2286002" cy="2286000"/>
              <a:chOff x="0" y="0"/>
              <a:chExt cx="2286001" cy="2286000"/>
            </a:xfrm>
          </p:grpSpPr>
          <p:sp>
            <p:nvSpPr>
              <p:cNvPr id="320" name="Shape 320"/>
              <p:cNvSpPr/>
              <p:nvPr/>
            </p:nvSpPr>
            <p:spPr>
              <a:xfrm>
                <a:off x="0" y="0"/>
                <a:ext cx="2286001" cy="2286000"/>
              </a:xfrm>
              <a:prstGeom prst="ellipse">
                <a:avLst/>
              </a:prstGeom>
              <a:gradFill flip="none" rotWithShape="1">
                <a:gsLst>
                  <a:gs pos="0">
                    <a:schemeClr val="accent3">
                      <a:alpha val="50000"/>
                    </a:schemeClr>
                  </a:gs>
                  <a:gs pos="50000">
                    <a:schemeClr val="accent3">
                      <a:alpha val="50000"/>
                    </a:schemeClr>
                  </a:gs>
                  <a:gs pos="100000">
                    <a:schemeClr val="accent3">
                      <a:alpha val="50000"/>
                    </a:schemeClr>
                  </a:gs>
                </a:gsLst>
                <a:lin ang="5400000" scaled="0"/>
              </a:gradFill>
              <a:ln w="12700" cap="flat">
                <a:noFill/>
                <a:miter lim="400000"/>
              </a:ln>
              <a:effectLst/>
            </p:spPr>
            <p:txBody>
              <a:bodyPr wrap="square" lIns="45719" tIns="45719" rIns="45719" bIns="45719" numCol="1" anchor="ctr">
                <a:noAutofit/>
              </a:bodyPr>
              <a:lstStyle/>
              <a:p>
                <a:pPr>
                  <a:defRPr sz="3599"/>
                </a:pPr>
                <a:endParaRPr b="1"/>
              </a:p>
            </p:txBody>
          </p:sp>
          <p:sp>
            <p:nvSpPr>
              <p:cNvPr id="321" name="Shape 321"/>
              <p:cNvSpPr/>
              <p:nvPr/>
            </p:nvSpPr>
            <p:spPr>
              <a:xfrm>
                <a:off x="682209" y="885980"/>
                <a:ext cx="1221929" cy="5140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1400"/>
                </a:lvl1pPr>
              </a:lstStyle>
              <a:p>
                <a:r>
                  <a:rPr sz="1800" b="1" dirty="0"/>
                  <a:t>ROI presentation</a:t>
                </a:r>
              </a:p>
            </p:txBody>
          </p:sp>
        </p:grpSp>
        <p:grpSp>
          <p:nvGrpSpPr>
            <p:cNvPr id="325" name="Group 325"/>
            <p:cNvGrpSpPr/>
            <p:nvPr/>
          </p:nvGrpSpPr>
          <p:grpSpPr>
            <a:xfrm>
              <a:off x="952499" y="1905000"/>
              <a:ext cx="2286002" cy="2286000"/>
              <a:chOff x="0" y="0"/>
              <a:chExt cx="2286001" cy="2286000"/>
            </a:xfrm>
          </p:grpSpPr>
          <p:sp>
            <p:nvSpPr>
              <p:cNvPr id="323" name="Shape 323"/>
              <p:cNvSpPr/>
              <p:nvPr/>
            </p:nvSpPr>
            <p:spPr>
              <a:xfrm>
                <a:off x="0" y="0"/>
                <a:ext cx="2286001" cy="2286000"/>
              </a:xfrm>
              <a:prstGeom prst="ellipse">
                <a:avLst/>
              </a:prstGeom>
              <a:gradFill flip="none" rotWithShape="1">
                <a:gsLst>
                  <a:gs pos="0">
                    <a:schemeClr val="accent4">
                      <a:alpha val="50000"/>
                    </a:schemeClr>
                  </a:gs>
                  <a:gs pos="50000">
                    <a:schemeClr val="accent4">
                      <a:alpha val="50000"/>
                    </a:schemeClr>
                  </a:gs>
                  <a:gs pos="100000">
                    <a:schemeClr val="accent4">
                      <a:alpha val="50000"/>
                    </a:schemeClr>
                  </a:gs>
                </a:gsLst>
                <a:lin ang="5400000" scaled="0"/>
              </a:gradFill>
              <a:ln w="12700" cap="flat">
                <a:noFill/>
                <a:miter lim="400000"/>
              </a:ln>
              <a:effectLst/>
            </p:spPr>
            <p:txBody>
              <a:bodyPr wrap="square" lIns="45719" tIns="45719" rIns="45719" bIns="45719" numCol="1" anchor="ctr">
                <a:noAutofit/>
              </a:bodyPr>
              <a:lstStyle/>
              <a:p>
                <a:pPr>
                  <a:defRPr sz="3599"/>
                </a:pPr>
                <a:endParaRPr b="1"/>
              </a:p>
            </p:txBody>
          </p:sp>
          <p:sp>
            <p:nvSpPr>
              <p:cNvPr id="324" name="Shape 324"/>
              <p:cNvSpPr/>
              <p:nvPr/>
            </p:nvSpPr>
            <p:spPr>
              <a:xfrm>
                <a:off x="334776" y="996131"/>
                <a:ext cx="1616447" cy="2937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1400"/>
                </a:lvl1pPr>
              </a:lstStyle>
              <a:p>
                <a:r>
                  <a:rPr lang="en-US" sz="1800" b="1" dirty="0"/>
                  <a:t>GAP Analysis</a:t>
                </a:r>
                <a:endParaRPr sz="1800" b="1" dirty="0"/>
              </a:p>
            </p:txBody>
          </p:sp>
        </p:grpSp>
        <p:grpSp>
          <p:nvGrpSpPr>
            <p:cNvPr id="328" name="Group 328"/>
            <p:cNvGrpSpPr/>
            <p:nvPr/>
          </p:nvGrpSpPr>
          <p:grpSpPr>
            <a:xfrm>
              <a:off x="0" y="952498"/>
              <a:ext cx="2286001" cy="2286002"/>
              <a:chOff x="0" y="-1"/>
              <a:chExt cx="2286001" cy="2286001"/>
            </a:xfrm>
          </p:grpSpPr>
          <p:sp>
            <p:nvSpPr>
              <p:cNvPr id="326" name="Shape 326"/>
              <p:cNvSpPr/>
              <p:nvPr/>
            </p:nvSpPr>
            <p:spPr>
              <a:xfrm>
                <a:off x="0" y="-1"/>
                <a:ext cx="2286001" cy="2286001"/>
              </a:xfrm>
              <a:prstGeom prst="ellipse">
                <a:avLst/>
              </a:prstGeom>
              <a:gradFill flip="none" rotWithShape="1">
                <a:gsLst>
                  <a:gs pos="0">
                    <a:schemeClr val="accent5">
                      <a:alpha val="50000"/>
                    </a:schemeClr>
                  </a:gs>
                  <a:gs pos="50000">
                    <a:schemeClr val="accent5">
                      <a:alpha val="50000"/>
                    </a:schemeClr>
                  </a:gs>
                  <a:gs pos="100000">
                    <a:schemeClr val="accent5">
                      <a:alpha val="50000"/>
                    </a:schemeClr>
                  </a:gs>
                </a:gsLst>
                <a:lin ang="5400000" scaled="0"/>
              </a:gradFill>
              <a:ln w="12700" cap="flat">
                <a:noFill/>
                <a:miter lim="400000"/>
              </a:ln>
              <a:effectLst/>
            </p:spPr>
            <p:txBody>
              <a:bodyPr wrap="square" lIns="45719" tIns="45719" rIns="45719" bIns="45719" numCol="1" anchor="ctr">
                <a:noAutofit/>
              </a:bodyPr>
              <a:lstStyle/>
              <a:p>
                <a:pPr>
                  <a:defRPr sz="3599"/>
                </a:pPr>
                <a:endParaRPr b="1"/>
              </a:p>
            </p:txBody>
          </p:sp>
          <p:sp>
            <p:nvSpPr>
              <p:cNvPr id="327" name="Shape 327"/>
              <p:cNvSpPr/>
              <p:nvPr/>
            </p:nvSpPr>
            <p:spPr>
              <a:xfrm>
                <a:off x="334776" y="885981"/>
                <a:ext cx="1113759" cy="5140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1400"/>
                </a:lvl1pPr>
              </a:lstStyle>
              <a:p>
                <a:r>
                  <a:rPr sz="1800" b="1" dirty="0"/>
                  <a:t>Project planning</a:t>
                </a:r>
              </a:p>
            </p:txBody>
          </p:sp>
        </p:grpSp>
      </p:grpSp>
      <p:sp>
        <p:nvSpPr>
          <p:cNvPr id="330" name="Shape 330"/>
          <p:cNvSpPr/>
          <p:nvPr/>
        </p:nvSpPr>
        <p:spPr>
          <a:xfrm>
            <a:off x="450850" y="1828800"/>
            <a:ext cx="5029201" cy="41910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274320" indent="-228600" algn="l">
              <a:lnSpc>
                <a:spcPct val="81000"/>
              </a:lnSpc>
              <a:spcBef>
                <a:spcPts val="1800"/>
              </a:spcBef>
              <a:buClr>
                <a:srgbClr val="595959"/>
              </a:buClr>
              <a:buSzPct val="80000"/>
              <a:buFont typeface="Arial"/>
              <a:buChar char="•"/>
              <a:defRPr sz="2000"/>
            </a:pPr>
            <a:r>
              <a:rPr dirty="0"/>
              <a:t>The products and services </a:t>
            </a:r>
            <a:r>
              <a:rPr dirty="0" smtClean="0"/>
              <a:t>provided </a:t>
            </a:r>
            <a:r>
              <a:rPr dirty="0"/>
              <a:t>will </a:t>
            </a:r>
            <a:r>
              <a:rPr dirty="0" smtClean="0"/>
              <a:t>support </a:t>
            </a:r>
            <a:r>
              <a:rPr lang="en-US" dirty="0" smtClean="0"/>
              <a:t>cost reduction</a:t>
            </a:r>
            <a:r>
              <a:rPr dirty="0" smtClean="0"/>
              <a:t> </a:t>
            </a:r>
            <a:r>
              <a:rPr dirty="0"/>
              <a:t>objectives.</a:t>
            </a:r>
          </a:p>
          <a:p>
            <a:pPr marL="274320" indent="-228600" algn="l">
              <a:lnSpc>
                <a:spcPct val="81000"/>
              </a:lnSpc>
              <a:spcBef>
                <a:spcPts val="1800"/>
              </a:spcBef>
              <a:buClr>
                <a:srgbClr val="595959"/>
              </a:buClr>
              <a:buSzPct val="80000"/>
              <a:buFont typeface="Arial"/>
              <a:buChar char="•"/>
              <a:defRPr sz="2000"/>
            </a:pPr>
            <a:r>
              <a:rPr dirty="0"/>
              <a:t>Which includes, a proven mathematical methodology for preparing ROI proposals.</a:t>
            </a:r>
          </a:p>
          <a:p>
            <a:pPr marL="274320" indent="-228600" algn="l">
              <a:lnSpc>
                <a:spcPct val="81000"/>
              </a:lnSpc>
              <a:spcBef>
                <a:spcPts val="1800"/>
              </a:spcBef>
              <a:buClr>
                <a:srgbClr val="595959"/>
              </a:buClr>
              <a:buSzPct val="80000"/>
              <a:buFont typeface="Arial"/>
              <a:buChar char="•"/>
              <a:defRPr sz="2000"/>
            </a:pPr>
            <a:r>
              <a:rPr dirty="0"/>
              <a:t>Example: </a:t>
            </a:r>
          </a:p>
          <a:p>
            <a:pPr marL="594359" lvl="1" indent="-228600" algn="l">
              <a:lnSpc>
                <a:spcPct val="81000"/>
              </a:lnSpc>
              <a:spcBef>
                <a:spcPts val="1000"/>
              </a:spcBef>
              <a:buClr>
                <a:srgbClr val="595959"/>
              </a:buClr>
              <a:buSzPct val="80000"/>
              <a:buFont typeface="Arial"/>
              <a:buChar char="•"/>
            </a:pPr>
            <a:r>
              <a:rPr dirty="0"/>
              <a:t>Using a variety of research methodologies</a:t>
            </a:r>
            <a:r>
              <a:rPr dirty="0" smtClean="0"/>
              <a:t>,</a:t>
            </a:r>
            <a:r>
              <a:rPr lang="en-US" dirty="0" smtClean="0"/>
              <a:t> and applied best practices</a:t>
            </a:r>
            <a:r>
              <a:rPr dirty="0" smtClean="0"/>
              <a:t> </a:t>
            </a:r>
            <a:r>
              <a:rPr dirty="0"/>
              <a:t>we can provide support in the following areas:</a:t>
            </a:r>
          </a:p>
          <a:p>
            <a:pPr marL="777240" lvl="2" indent="-182879" algn="l">
              <a:lnSpc>
                <a:spcPct val="81000"/>
              </a:lnSpc>
              <a:spcBef>
                <a:spcPts val="600"/>
              </a:spcBef>
              <a:buClr>
                <a:srgbClr val="595959"/>
              </a:buClr>
              <a:buSzPct val="80000"/>
              <a:buFont typeface="Arial"/>
              <a:buChar char="•"/>
              <a:defRPr sz="1600"/>
            </a:pPr>
            <a:r>
              <a:rPr dirty="0"/>
              <a:t>Identified opportunities</a:t>
            </a:r>
          </a:p>
          <a:p>
            <a:pPr marL="777240" lvl="2" indent="-182879" algn="l">
              <a:lnSpc>
                <a:spcPct val="81000"/>
              </a:lnSpc>
              <a:spcBef>
                <a:spcPts val="600"/>
              </a:spcBef>
              <a:buClr>
                <a:srgbClr val="595959"/>
              </a:buClr>
              <a:buSzPct val="80000"/>
              <a:buFont typeface="Arial"/>
              <a:buChar char="•"/>
              <a:defRPr sz="1600"/>
            </a:pPr>
            <a:r>
              <a:rPr dirty="0"/>
              <a:t>ROI presentation</a:t>
            </a:r>
          </a:p>
          <a:p>
            <a:pPr marL="777240" lvl="2" indent="-182879" algn="l">
              <a:lnSpc>
                <a:spcPct val="81000"/>
              </a:lnSpc>
              <a:spcBef>
                <a:spcPts val="600"/>
              </a:spcBef>
              <a:buClr>
                <a:srgbClr val="595959"/>
              </a:buClr>
              <a:buSzPct val="80000"/>
              <a:buFont typeface="Arial"/>
              <a:buChar char="•"/>
              <a:defRPr sz="1600"/>
            </a:pPr>
            <a:r>
              <a:rPr dirty="0"/>
              <a:t>Project planning</a:t>
            </a:r>
          </a:p>
        </p:txBody>
      </p:sp>
      <p:sp>
        <p:nvSpPr>
          <p:cNvPr id="2" name="Slide Number Placeholder 1"/>
          <p:cNvSpPr>
            <a:spLocks noGrp="1"/>
          </p:cNvSpPr>
          <p:nvPr>
            <p:ph type="sldNum" sz="quarter" idx="2"/>
          </p:nvPr>
        </p:nvSpPr>
        <p:spPr/>
        <p:txBody>
          <a:bodyPr/>
          <a:lstStyle/>
          <a:p>
            <a:fld id="{86CB4B4D-7CA3-9044-876B-883B54F8677D}" type="slidenum">
              <a:rPr lang="en-US" smtClean="0"/>
              <a:t>16</a:t>
            </a:fld>
            <a:endParaRPr lang="en-US"/>
          </a:p>
        </p:txBody>
      </p:sp>
      <p:sp>
        <p:nvSpPr>
          <p:cNvPr id="3" name="Title 2"/>
          <p:cNvSpPr>
            <a:spLocks noGrp="1"/>
          </p:cNvSpPr>
          <p:nvPr>
            <p:ph type="title" idx="4294967295"/>
          </p:nvPr>
        </p:nvSpPr>
        <p:spPr>
          <a:xfrm>
            <a:off x="450851" y="678363"/>
            <a:ext cx="6096000" cy="845637"/>
          </a:xfrm>
        </p:spPr>
        <p:txBody>
          <a:bodyPr>
            <a:normAutofit fontScale="90000"/>
          </a:bodyPr>
          <a:lstStyle/>
          <a:p>
            <a:r>
              <a:rPr lang="en-US" dirty="0"/>
              <a:t>Project</a:t>
            </a:r>
            <a:r>
              <a:rPr lang="en-US" baseline="0" dirty="0"/>
              <a:t> planning, forecast data, ROI, GAP analysis</a:t>
            </a:r>
            <a:endParaRPr lang="en-US" dirty="0"/>
          </a:p>
        </p:txBody>
      </p:sp>
      <p:sp>
        <p:nvSpPr>
          <p:cNvPr id="21" name="Oval 20"/>
          <p:cNvSpPr/>
          <p:nvPr/>
        </p:nvSpPr>
        <p:spPr>
          <a:xfrm rot="16200000">
            <a:off x="7052926" y="3172888"/>
            <a:ext cx="1365294" cy="432789"/>
          </a:xfrm>
          <a:prstGeom prst="ellipse">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sym typeface="Palatino Linotype"/>
            </a:endParaRPr>
          </a:p>
        </p:txBody>
      </p:sp>
      <p:sp>
        <p:nvSpPr>
          <p:cNvPr id="4" name="Oval 3"/>
          <p:cNvSpPr/>
          <p:nvPr/>
        </p:nvSpPr>
        <p:spPr>
          <a:xfrm>
            <a:off x="7024941" y="3188035"/>
            <a:ext cx="1365294" cy="432789"/>
          </a:xfrm>
          <a:prstGeom prst="ellipse">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lang="en-US" sz="1400" dirty="0" smtClean="0"/>
              <a:t>Innovation</a:t>
            </a:r>
            <a:endParaRPr kumimoji="0" lang="en-US" sz="1400" b="0" i="0" u="none" strike="noStrike" cap="none" spc="0" normalizeH="0" baseline="0" dirty="0">
              <a:ln>
                <a:noFill/>
              </a:ln>
              <a:solidFill>
                <a:srgbClr val="000000"/>
              </a:solidFill>
              <a:effectLst/>
              <a:uFillTx/>
              <a:sym typeface="Palatino Linotype"/>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p:cNvSpPr>
          <p:nvPr>
            <p:ph type="sldNum" sz="quarter" idx="4294967295"/>
          </p:nvPr>
        </p:nvSpPr>
        <p:spPr>
          <a:xfrm>
            <a:off x="11348243" y="6426041"/>
            <a:ext cx="231141" cy="22574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
        <p:nvSpPr>
          <p:cNvPr id="2" name="Right Arrow 1"/>
          <p:cNvSpPr/>
          <p:nvPr/>
        </p:nvSpPr>
        <p:spPr>
          <a:xfrm>
            <a:off x="2889250" y="5022663"/>
            <a:ext cx="4640646" cy="733659"/>
          </a:xfrm>
          <a:prstGeom prst="rightArrow">
            <a:avLst/>
          </a:prstGeom>
          <a:solidFill>
            <a:schemeClr val="accent2">
              <a:lumMod val="60000"/>
              <a:lumOff val="40000"/>
            </a:schemeClr>
          </a:solidFill>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Palatino Linotype"/>
              </a:rPr>
              <a:t>2010                   6-Year</a:t>
            </a:r>
            <a:r>
              <a:rPr kumimoji="0" lang="en-US" sz="1800" b="0" i="0" u="none" strike="noStrike" cap="none" spc="0" normalizeH="0" dirty="0">
                <a:ln>
                  <a:noFill/>
                </a:ln>
                <a:solidFill>
                  <a:srgbClr val="000000"/>
                </a:solidFill>
                <a:effectLst/>
                <a:uFillTx/>
                <a:latin typeface="+mn-lt"/>
                <a:ea typeface="+mn-ea"/>
                <a:cs typeface="+mn-cs"/>
                <a:sym typeface="Palatino Linotype"/>
              </a:rPr>
              <a:t> </a:t>
            </a:r>
            <a:r>
              <a:rPr lang="en-US" dirty="0">
                <a:solidFill>
                  <a:srgbClr val="000000"/>
                </a:solidFill>
              </a:rPr>
              <a:t>forecast </a:t>
            </a:r>
            <a:r>
              <a:rPr kumimoji="0" lang="en-US" sz="1800" b="0" i="0" u="none" strike="noStrike" cap="none" spc="0" normalizeH="0" baseline="0" dirty="0">
                <a:ln>
                  <a:noFill/>
                </a:ln>
                <a:solidFill>
                  <a:srgbClr val="000000"/>
                </a:solidFill>
                <a:effectLst/>
                <a:uFillTx/>
                <a:latin typeface="+mn-lt"/>
                <a:ea typeface="+mn-ea"/>
                <a:cs typeface="+mn-cs"/>
                <a:sym typeface="Palatino Linotype"/>
              </a:rPr>
              <a:t>        2016</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3852" y="3581400"/>
            <a:ext cx="1068832" cy="12525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7852" y="4370111"/>
            <a:ext cx="395798" cy="46382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63923" y="3733800"/>
            <a:ext cx="938784" cy="110013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04792" y="5031353"/>
            <a:ext cx="1432560" cy="716280"/>
          </a:xfrm>
          <a:prstGeom prst="rect">
            <a:avLst/>
          </a:prstGeom>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66973" y="4648200"/>
            <a:ext cx="2493688" cy="1384442"/>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13946" y="3810000"/>
            <a:ext cx="873760" cy="1023937"/>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98945" y="3954532"/>
            <a:ext cx="750426" cy="879405"/>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60610" y="4114800"/>
            <a:ext cx="613664" cy="719137"/>
          </a:xfrm>
          <a:prstGeom prst="rect">
            <a:avLst/>
          </a:prstGeom>
        </p:spPr>
      </p:pic>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85513" y="4190534"/>
            <a:ext cx="549038" cy="643403"/>
          </a:xfrm>
          <a:prstGeom prst="rect">
            <a:avLst/>
          </a:prstGeom>
        </p:spPr>
      </p:pic>
      <p:pic>
        <p:nvPicPr>
          <p:cNvPr id="17" name="Picture 1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45790" y="4293911"/>
            <a:ext cx="460822" cy="540026"/>
          </a:xfrm>
          <a:prstGeom prst="rect">
            <a:avLst/>
          </a:prstGeom>
        </p:spPr>
      </p:pic>
      <p:pic>
        <p:nvPicPr>
          <p:cNvPr id="19" name="Picture 1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745143" y="1258610"/>
            <a:ext cx="1525107" cy="1785242"/>
          </a:xfrm>
          <a:prstGeom prst="rect">
            <a:avLst/>
          </a:prstGeom>
        </p:spPr>
      </p:pic>
      <p:pic>
        <p:nvPicPr>
          <p:cNvPr id="20" name="Picture 1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641877" y="1600200"/>
            <a:ext cx="2222832" cy="1739699"/>
          </a:xfrm>
          <a:prstGeom prst="rect">
            <a:avLst/>
          </a:prstGeom>
        </p:spPr>
      </p:pic>
      <p:pic>
        <p:nvPicPr>
          <p:cNvPr id="21" name="Picture 2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286688" y="2057400"/>
            <a:ext cx="1726762" cy="1438657"/>
          </a:xfrm>
          <a:prstGeom prst="rect">
            <a:avLst/>
          </a:prstGeom>
        </p:spPr>
      </p:pic>
      <p:pic>
        <p:nvPicPr>
          <p:cNvPr id="22" name="Picture 2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403850" y="2362200"/>
            <a:ext cx="1708854" cy="1402320"/>
          </a:xfrm>
          <a:prstGeom prst="rect">
            <a:avLst/>
          </a:prstGeom>
        </p:spPr>
      </p:pic>
      <p:sp>
        <p:nvSpPr>
          <p:cNvPr id="9" name="TextBox 8"/>
          <p:cNvSpPr txBox="1"/>
          <p:nvPr/>
        </p:nvSpPr>
        <p:spPr>
          <a:xfrm>
            <a:off x="7613650" y="4431270"/>
            <a:ext cx="230127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t>Piece Price Reduction</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4" name="Title 3"/>
          <p:cNvSpPr>
            <a:spLocks noGrp="1"/>
          </p:cNvSpPr>
          <p:nvPr>
            <p:ph type="title" idx="4294967295"/>
          </p:nvPr>
        </p:nvSpPr>
        <p:spPr>
          <a:xfrm>
            <a:off x="608965" y="0"/>
            <a:ext cx="10961370" cy="1017109"/>
          </a:xfrm>
        </p:spPr>
        <p:txBody>
          <a:bodyPr/>
          <a:lstStyle/>
          <a:p>
            <a:r>
              <a:rPr lang="en-US" dirty="0"/>
              <a:t>Data </a:t>
            </a:r>
            <a:r>
              <a:rPr lang="en-US" dirty="0" smtClean="0"/>
              <a:t>analytics</a:t>
            </a:r>
            <a:endParaRPr lang="en-US" dirty="0"/>
          </a:p>
        </p:txBody>
      </p:sp>
      <p:graphicFrame>
        <p:nvGraphicFramePr>
          <p:cNvPr id="11" name="Diagram 10"/>
          <p:cNvGraphicFramePr/>
          <p:nvPr>
            <p:extLst>
              <p:ext uri="{D42A27DB-BD31-4B8C-83A1-F6EECF244321}">
                <p14:modId xmlns:p14="http://schemas.microsoft.com/office/powerpoint/2010/main" val="1526763257"/>
              </p:ext>
            </p:extLst>
          </p:nvPr>
        </p:nvGraphicFramePr>
        <p:xfrm>
          <a:off x="5867442" y="1058029"/>
          <a:ext cx="4144389" cy="2258063"/>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Build advisor group</a:t>
            </a:r>
          </a:p>
          <a:p>
            <a:r>
              <a:rPr lang="en-US" dirty="0" smtClean="0"/>
              <a:t>Proposal for Honda</a:t>
            </a:r>
          </a:p>
          <a:p>
            <a:r>
              <a:rPr lang="en-US" dirty="0" smtClean="0"/>
              <a:t>Jason’s relationship with Honda NAP</a:t>
            </a:r>
          </a:p>
          <a:p>
            <a:r>
              <a:rPr lang="en-US" dirty="0" smtClean="0"/>
              <a:t>Meeting with Honda R&amp;D purchasing</a:t>
            </a:r>
            <a:endParaRPr lang="en-US" dirty="0"/>
          </a:p>
        </p:txBody>
      </p:sp>
      <p:sp>
        <p:nvSpPr>
          <p:cNvPr id="3" name="Title 2"/>
          <p:cNvSpPr>
            <a:spLocks noGrp="1"/>
          </p:cNvSpPr>
          <p:nvPr>
            <p:ph type="title"/>
          </p:nvPr>
        </p:nvSpPr>
        <p:spPr/>
        <p:txBody>
          <a:bodyPr/>
          <a:lstStyle/>
          <a:p>
            <a:r>
              <a:rPr lang="en-US" dirty="0" smtClean="0"/>
              <a:t>Next step</a:t>
            </a:r>
            <a:endParaRPr lang="en-US" dirty="0"/>
          </a:p>
        </p:txBody>
      </p:sp>
    </p:spTree>
    <p:extLst>
      <p:ext uri="{BB962C8B-B14F-4D97-AF65-F5344CB8AC3E}">
        <p14:creationId xmlns:p14="http://schemas.microsoft.com/office/powerpoint/2010/main" val="145183319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type="body" idx="1"/>
          </p:nvPr>
        </p:nvSpPr>
        <p:spPr>
          <a:xfrm>
            <a:off x="1065212" y="2046284"/>
            <a:ext cx="6015038" cy="2752866"/>
          </a:xfrm>
          <a:prstGeom prst="rect">
            <a:avLst/>
          </a:prstGeom>
        </p:spPr>
        <p:txBody>
          <a:bodyPr>
            <a:normAutofit/>
          </a:bodyPr>
          <a:lstStyle/>
          <a:p>
            <a:r>
              <a:rPr sz="1800" dirty="0"/>
              <a:t>Conta</a:t>
            </a:r>
            <a:r>
              <a:rPr lang="en-US" sz="1800" dirty="0"/>
              <a:t>ct Information</a:t>
            </a:r>
          </a:p>
          <a:p>
            <a:r>
              <a:rPr lang="en-US" sz="1800" dirty="0"/>
              <a:t>Jason </a:t>
            </a:r>
            <a:r>
              <a:rPr lang="en-US" sz="1800" dirty="0" smtClean="0"/>
              <a:t>Gallion</a:t>
            </a:r>
          </a:p>
          <a:p>
            <a:r>
              <a:rPr lang="en-US" sz="1800" dirty="0" smtClean="0"/>
              <a:t>P: </a:t>
            </a:r>
            <a:r>
              <a:rPr lang="en-US" sz="1800" dirty="0"/>
              <a:t>+1 (614) 286-5142</a:t>
            </a:r>
          </a:p>
          <a:p>
            <a:r>
              <a:rPr lang="en-US" sz="1800" dirty="0" smtClean="0"/>
              <a:t>E: </a:t>
            </a:r>
            <a:r>
              <a:rPr lang="en-US" sz="1800" dirty="0" smtClean="0">
                <a:hlinkClick r:id="rId2"/>
              </a:rPr>
              <a:t>Jason.Gallion@EPICpwr.com</a:t>
            </a:r>
            <a:endParaRPr lang="en-US" sz="1800" dirty="0" smtClean="0"/>
          </a:p>
          <a:p>
            <a:r>
              <a:rPr lang="en-US" sz="1800" dirty="0" smtClean="0"/>
              <a:t>565 Metro PL</a:t>
            </a:r>
            <a:r>
              <a:rPr lang="en-US" sz="1800" dirty="0"/>
              <a:t/>
            </a:r>
            <a:br>
              <a:rPr lang="en-US" sz="1800" dirty="0"/>
            </a:br>
            <a:r>
              <a:rPr lang="en-US" sz="1800" dirty="0" smtClean="0"/>
              <a:t>Dublin, OH 43017</a:t>
            </a:r>
          </a:p>
        </p:txBody>
      </p:sp>
      <p:sp>
        <p:nvSpPr>
          <p:cNvPr id="349" name="Shape 349"/>
          <p:cNvSpPr>
            <a:spLocks noGrp="1"/>
          </p:cNvSpPr>
          <p:nvPr>
            <p:ph type="title"/>
          </p:nvPr>
        </p:nvSpPr>
        <p:spPr>
          <a:xfrm>
            <a:off x="1065212" y="533400"/>
            <a:ext cx="8686801" cy="1066800"/>
          </a:xfrm>
          <a:prstGeom prst="rect">
            <a:avLst/>
          </a:prstGeom>
        </p:spPr>
        <p:txBody>
          <a:bodyPr/>
          <a:lstStyle/>
          <a:p>
            <a:r>
              <a:rPr lang="en-US" dirty="0" smtClean="0"/>
              <a:t>Join us!</a:t>
            </a:r>
            <a:endParaRPr dirty="0"/>
          </a:p>
        </p:txBody>
      </p:sp>
      <p:sp>
        <p:nvSpPr>
          <p:cNvPr id="2" name="Slide Number Placeholder 1"/>
          <p:cNvSpPr>
            <a:spLocks noGrp="1"/>
          </p:cNvSpPr>
          <p:nvPr>
            <p:ph type="sldNum" sz="quarter" idx="2"/>
          </p:nvPr>
        </p:nvSpPr>
        <p:spPr/>
        <p:txBody>
          <a:bodyPr/>
          <a:lstStyle/>
          <a:p>
            <a:fld id="{86CB4B4D-7CA3-9044-876B-883B54F8677D}" type="slidenum">
              <a:rPr lang="en-US" smtClean="0"/>
              <a:t>19</a:t>
            </a:fld>
            <a:endParaRPr lang="en-US"/>
          </a:p>
        </p:txBody>
      </p:sp>
      <p:graphicFrame>
        <p:nvGraphicFramePr>
          <p:cNvPr id="5" name="Diagram 4"/>
          <p:cNvGraphicFramePr/>
          <p:nvPr>
            <p:extLst>
              <p:ext uri="{D42A27DB-BD31-4B8C-83A1-F6EECF244321}">
                <p14:modId xmlns:p14="http://schemas.microsoft.com/office/powerpoint/2010/main" val="354096319"/>
              </p:ext>
            </p:extLst>
          </p:nvPr>
        </p:nvGraphicFramePr>
        <p:xfrm>
          <a:off x="4646612" y="1066800"/>
          <a:ext cx="5557837" cy="3578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t>2</a:t>
            </a:fld>
            <a:endParaRPr lang="en-US"/>
          </a:p>
        </p:txBody>
      </p:sp>
      <p:pic>
        <p:nvPicPr>
          <p:cNvPr id="3" name="Picture 2"/>
          <p:cNvPicPr>
            <a:picLocks noChangeAspect="1"/>
          </p:cNvPicPr>
          <p:nvPr/>
        </p:nvPicPr>
        <p:blipFill>
          <a:blip r:embed="rId2"/>
          <a:stretch>
            <a:fillRect/>
          </a:stretch>
        </p:blipFill>
        <p:spPr>
          <a:xfrm>
            <a:off x="527050" y="222662"/>
            <a:ext cx="7729099" cy="5950319"/>
          </a:xfrm>
          <a:prstGeom prst="rect">
            <a:avLst/>
          </a:prstGeom>
        </p:spPr>
      </p:pic>
      <p:sp>
        <p:nvSpPr>
          <p:cNvPr id="4" name="TextBox 3"/>
          <p:cNvSpPr txBox="1"/>
          <p:nvPr/>
        </p:nvSpPr>
        <p:spPr>
          <a:xfrm>
            <a:off x="8375650" y="1676400"/>
            <a:ext cx="3175247"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1" u="none" strike="noStrike" cap="none" spc="0" normalizeH="0" baseline="0" dirty="0" smtClean="0">
                <a:ln>
                  <a:noFill/>
                </a:ln>
                <a:solidFill>
                  <a:srgbClr val="000000"/>
                </a:solidFill>
                <a:effectLst/>
                <a:uFillTx/>
                <a:latin typeface="+mj-lt"/>
                <a:cs typeface="Times New Roman" panose="02020603050405020304" pitchFamily="18" charset="0"/>
                <a:sym typeface="Palatino Linotype"/>
              </a:rPr>
              <a:t>Increasing pressure to reduce costs has created a strain on supplier relations.  </a:t>
            </a:r>
          </a:p>
          <a:p>
            <a:pPr marL="0" marR="0" indent="0" algn="l" defTabSz="914400" rtl="0" fontAlgn="auto" latinLnBrk="0" hangingPunct="0">
              <a:lnSpc>
                <a:spcPct val="100000"/>
              </a:lnSpc>
              <a:spcBef>
                <a:spcPts val="0"/>
              </a:spcBef>
              <a:spcAft>
                <a:spcPts val="0"/>
              </a:spcAft>
              <a:buClrTx/>
              <a:buSzTx/>
              <a:buFontTx/>
              <a:buNone/>
              <a:tabLst/>
            </a:pPr>
            <a:endParaRPr lang="en-US" sz="2400" b="1" i="1" dirty="0">
              <a:latin typeface="+mj-lt"/>
              <a:cs typeface="Times New Roman" panose="02020603050405020304" pitchFamily="18"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US" sz="2400" b="1" i="1" u="none" strike="noStrike" cap="none" spc="0" normalizeH="0" baseline="0" dirty="0" smtClean="0">
                <a:ln>
                  <a:noFill/>
                </a:ln>
                <a:solidFill>
                  <a:srgbClr val="000000"/>
                </a:solidFill>
                <a:effectLst/>
                <a:uFillTx/>
                <a:latin typeface="+mj-lt"/>
                <a:cs typeface="Times New Roman" panose="02020603050405020304" pitchFamily="18" charset="0"/>
                <a:sym typeface="Palatino Linotype"/>
              </a:rPr>
              <a:t>Suppliers are left alone with very little or</a:t>
            </a:r>
            <a:r>
              <a:rPr kumimoji="0" lang="en-US" sz="2400" b="1" i="1" u="none" strike="noStrike" cap="none" spc="0" normalizeH="0" dirty="0" smtClean="0">
                <a:ln>
                  <a:noFill/>
                </a:ln>
                <a:solidFill>
                  <a:srgbClr val="000000"/>
                </a:solidFill>
                <a:effectLst/>
                <a:uFillTx/>
                <a:latin typeface="+mj-lt"/>
                <a:cs typeface="Times New Roman" panose="02020603050405020304" pitchFamily="18" charset="0"/>
                <a:sym typeface="Palatino Linotype"/>
              </a:rPr>
              <a:t> no support from the OEM</a:t>
            </a:r>
            <a:endParaRPr kumimoji="0" lang="en-US" sz="2400" b="1" i="1" u="none" strike="noStrike" cap="none" spc="0" normalizeH="0" baseline="0" dirty="0">
              <a:ln>
                <a:noFill/>
              </a:ln>
              <a:solidFill>
                <a:srgbClr val="000000"/>
              </a:solidFill>
              <a:effectLst/>
              <a:uFillTx/>
              <a:latin typeface="+mj-lt"/>
              <a:cs typeface="Times New Roman" panose="02020603050405020304" pitchFamily="18" charset="0"/>
              <a:sym typeface="Palatino Linotype"/>
            </a:endParaRPr>
          </a:p>
        </p:txBody>
      </p:sp>
    </p:spTree>
    <p:extLst>
      <p:ext uri="{BB962C8B-B14F-4D97-AF65-F5344CB8AC3E}">
        <p14:creationId xmlns:p14="http://schemas.microsoft.com/office/powerpoint/2010/main" val="346720487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US" smtClean="0"/>
              <a:t>3</a:t>
            </a:fld>
            <a:endParaRPr lang="en-US"/>
          </a:p>
        </p:txBody>
      </p:sp>
      <p:sp>
        <p:nvSpPr>
          <p:cNvPr id="4" name="TextBox 3"/>
          <p:cNvSpPr txBox="1"/>
          <p:nvPr/>
        </p:nvSpPr>
        <p:spPr>
          <a:xfrm>
            <a:off x="4886399" y="2209800"/>
            <a:ext cx="5257800"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spcBef>
                <a:spcPts val="0"/>
              </a:spcBef>
              <a:spcAft>
                <a:spcPts val="0"/>
              </a:spcAft>
              <a:buClrTx/>
              <a:buSzTx/>
              <a:buFontTx/>
              <a:buNone/>
              <a:tabLst/>
            </a:pPr>
            <a:r>
              <a:rPr lang="en-US" b="1" dirty="0" smtClean="0"/>
              <a:t>47 Automotive suppliers, NAFTA</a:t>
            </a:r>
          </a:p>
          <a:p>
            <a:pPr marL="0" marR="0" indent="0" algn="l" defTabSz="914400" rtl="0" fontAlgn="auto" latinLnBrk="0" hangingPunct="0">
              <a:spcBef>
                <a:spcPts val="0"/>
              </a:spcBef>
              <a:spcAft>
                <a:spcPts val="0"/>
              </a:spcAft>
              <a:buClrTx/>
              <a:buSzTx/>
              <a:buFontTx/>
              <a:buNone/>
              <a:tabLst/>
            </a:pPr>
            <a:endParaRPr lang="en-US" b="1" dirty="0" smtClean="0"/>
          </a:p>
          <a:p>
            <a:pPr marL="0" marR="0" indent="0" algn="l" defTabSz="914400" rtl="0" fontAlgn="auto" latinLnBrk="0" hangingPunct="0">
              <a:spcBef>
                <a:spcPts val="0"/>
              </a:spcBef>
              <a:spcAft>
                <a:spcPts val="0"/>
              </a:spcAft>
              <a:buClrTx/>
              <a:buSzTx/>
              <a:buFontTx/>
              <a:buNone/>
              <a:tabLst/>
            </a:pPr>
            <a:r>
              <a:rPr lang="en-US" b="1" dirty="0" smtClean="0"/>
              <a:t>$3Billion </a:t>
            </a:r>
            <a:r>
              <a:rPr lang="en-US" dirty="0" smtClean="0"/>
              <a:t>dollar supplier base</a:t>
            </a:r>
          </a:p>
          <a:p>
            <a:pPr marL="0" marR="0" indent="0" algn="l" defTabSz="914400" rtl="0" fontAlgn="auto" latinLnBrk="0" hangingPunct="0">
              <a:spcBef>
                <a:spcPts val="0"/>
              </a:spcBef>
              <a:spcAft>
                <a:spcPts val="0"/>
              </a:spcAft>
              <a:buClrTx/>
              <a:buSzTx/>
              <a:buFontTx/>
              <a:buNone/>
              <a:tabLst/>
            </a:pPr>
            <a:endParaRPr lang="en-US" b="1" dirty="0" smtClean="0"/>
          </a:p>
          <a:p>
            <a:pPr marL="0" marR="0" indent="0" algn="l" defTabSz="914400" rtl="0" fontAlgn="auto" latinLnBrk="0" hangingPunct="0">
              <a:spcBef>
                <a:spcPts val="0"/>
              </a:spcBef>
              <a:spcAft>
                <a:spcPts val="0"/>
              </a:spcAft>
              <a:buClrTx/>
              <a:buSzTx/>
              <a:buFontTx/>
              <a:buNone/>
              <a:tabLst/>
            </a:pPr>
            <a:r>
              <a:rPr lang="en-US" b="1" dirty="0" smtClean="0"/>
              <a:t>$95Milllion </a:t>
            </a:r>
            <a:r>
              <a:rPr lang="en-US" dirty="0" smtClean="0"/>
              <a:t>dollar required annual cost reduction</a:t>
            </a:r>
            <a:endParaRPr lang="en-US" dirty="0"/>
          </a:p>
          <a:p>
            <a:pPr marL="0" marR="0" indent="0" algn="l" defTabSz="914400" rtl="0" fontAlgn="auto" latinLnBrk="0" hangingPunct="0">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7" name="Title 6"/>
          <p:cNvSpPr>
            <a:spLocks noGrp="1"/>
          </p:cNvSpPr>
          <p:nvPr>
            <p:ph type="title"/>
          </p:nvPr>
        </p:nvSpPr>
        <p:spPr>
          <a:xfrm>
            <a:off x="899943" y="762000"/>
            <a:ext cx="5494507" cy="762000"/>
          </a:xfrm>
        </p:spPr>
        <p:txBody>
          <a:bodyPr>
            <a:normAutofit/>
          </a:bodyPr>
          <a:lstStyle/>
          <a:p>
            <a:pPr hangingPunct="1"/>
            <a:r>
              <a:rPr lang="en-US" sz="3200" dirty="0" smtClean="0"/>
              <a:t>Case Study…</a:t>
            </a:r>
            <a:endParaRPr lang="en-US" sz="3200" dirty="0"/>
          </a:p>
        </p:txBody>
      </p:sp>
      <p:sp>
        <p:nvSpPr>
          <p:cNvPr id="6" name="TextBox 5"/>
          <p:cNvSpPr txBox="1"/>
          <p:nvPr/>
        </p:nvSpPr>
        <p:spPr>
          <a:xfrm>
            <a:off x="899943" y="4495800"/>
            <a:ext cx="9207536"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en-US" dirty="0"/>
              <a:t>A supplier survey was created to identify actual cost reduction impact.  The survey identified gaps between the cost reduction target and individual suppliers actual effort.  A set of questions was created to help identify areas of impact, ability to implement cost reduction, and the capability to measure results.</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pic>
        <p:nvPicPr>
          <p:cNvPr id="8" name="Picture 7"/>
          <p:cNvPicPr>
            <a:picLocks noChangeAspect="1"/>
          </p:cNvPicPr>
          <p:nvPr/>
        </p:nvPicPr>
        <p:blipFill>
          <a:blip r:embed="rId3"/>
          <a:stretch>
            <a:fillRect/>
          </a:stretch>
        </p:blipFill>
        <p:spPr>
          <a:xfrm>
            <a:off x="926723" y="1775182"/>
            <a:ext cx="3804781" cy="2514824"/>
          </a:xfrm>
          <a:prstGeom prst="rect">
            <a:avLst/>
          </a:prstGeom>
        </p:spPr>
      </p:pic>
    </p:spTree>
    <p:extLst>
      <p:ext uri="{BB962C8B-B14F-4D97-AF65-F5344CB8AC3E}">
        <p14:creationId xmlns:p14="http://schemas.microsoft.com/office/powerpoint/2010/main" val="26571034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0" y="381000"/>
            <a:ext cx="8686801" cy="672931"/>
          </a:xfrm>
        </p:spPr>
        <p:txBody>
          <a:bodyPr/>
          <a:lstStyle/>
          <a:p>
            <a:r>
              <a:rPr lang="en-US" dirty="0" smtClean="0"/>
              <a:t>Supplier survey, gap analysis</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US" smtClean="0"/>
              <a:t>4</a:t>
            </a:fld>
            <a:endParaRPr lang="en-US"/>
          </a:p>
        </p:txBody>
      </p:sp>
      <p:pic>
        <p:nvPicPr>
          <p:cNvPr id="8" name="Picture 7"/>
          <p:cNvPicPr>
            <a:picLocks noChangeAspect="1"/>
          </p:cNvPicPr>
          <p:nvPr/>
        </p:nvPicPr>
        <p:blipFill>
          <a:blip r:embed="rId3"/>
          <a:stretch>
            <a:fillRect/>
          </a:stretch>
        </p:blipFill>
        <p:spPr>
          <a:xfrm>
            <a:off x="2601574" y="1641673"/>
            <a:ext cx="6688476" cy="4836858"/>
          </a:xfrm>
          <a:prstGeom prst="rect">
            <a:avLst/>
          </a:prstGeom>
        </p:spPr>
      </p:pic>
      <p:sp>
        <p:nvSpPr>
          <p:cNvPr id="5" name="TextBox 4"/>
          <p:cNvSpPr txBox="1"/>
          <p:nvPr/>
        </p:nvSpPr>
        <p:spPr>
          <a:xfrm>
            <a:off x="527050" y="1045612"/>
            <a:ext cx="7692708"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R</a:t>
            </a: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eported areas</a:t>
            </a:r>
            <a:r>
              <a:rPr kumimoji="0" lang="en-US" sz="1800" b="0" i="0" u="none" strike="noStrike" cap="none" spc="0" normalizeH="0" dirty="0" smtClean="0">
                <a:ln>
                  <a:noFill/>
                </a:ln>
                <a:solidFill>
                  <a:srgbClr val="000000"/>
                </a:solidFill>
                <a:effectLst/>
                <a:uFillTx/>
                <a:latin typeface="+mn-lt"/>
                <a:ea typeface="+mn-ea"/>
                <a:cs typeface="+mn-cs"/>
                <a:sym typeface="Palatino Linotype"/>
              </a:rPr>
              <a:t> of impact towards annual cost reduction requirements</a:t>
            </a:r>
          </a:p>
          <a:p>
            <a:pPr marL="0" marR="0" indent="0" algn="l" defTabSz="914400" rtl="0" fontAlgn="auto" latinLnBrk="0" hangingPunct="0">
              <a:lnSpc>
                <a:spcPct val="100000"/>
              </a:lnSpc>
              <a:spcBef>
                <a:spcPts val="0"/>
              </a:spcBef>
              <a:spcAft>
                <a:spcPts val="0"/>
              </a:spcAft>
              <a:buClrTx/>
              <a:buSzTx/>
              <a:buFontTx/>
              <a:buNone/>
              <a:tabLst/>
            </a:pPr>
            <a:endParaRPr lang="en-US" baseline="0" dirty="0"/>
          </a:p>
          <a:p>
            <a:pPr marL="0" marR="0" indent="0" algn="l" defTabSz="914400" rtl="0" fontAlgn="auto" latinLnBrk="0" hangingPunct="0">
              <a:lnSpc>
                <a:spcPct val="100000"/>
              </a:lnSpc>
              <a:spcBef>
                <a:spcPts val="0"/>
              </a:spcBef>
              <a:spcAft>
                <a:spcPts val="0"/>
              </a:spcAft>
              <a:buClrTx/>
              <a:buSzTx/>
              <a:buFontTx/>
              <a:buNone/>
              <a:tabLst/>
            </a:pPr>
            <a:r>
              <a:rPr lang="en-US" dirty="0" smtClean="0"/>
              <a:t>Categories</a:t>
            </a:r>
            <a:r>
              <a:rPr kumimoji="0" lang="en-US" sz="1800" b="0" i="0" u="none" strike="noStrike" cap="none" spc="0" normalizeH="0" dirty="0" smtClean="0">
                <a:ln>
                  <a:noFill/>
                </a:ln>
                <a:solidFill>
                  <a:srgbClr val="000000"/>
                </a:solidFill>
                <a:effectLst/>
                <a:uFillTx/>
                <a:latin typeface="+mn-lt"/>
                <a:ea typeface="+mn-ea"/>
                <a:cs typeface="+mn-cs"/>
                <a:sym typeface="Palatino Linotype"/>
              </a:rPr>
              <a:t>:</a:t>
            </a:r>
          </a:p>
          <a:p>
            <a:pPr marL="0" marR="0" indent="0" algn="l" defTabSz="914400" rtl="0" fontAlgn="auto" latinLnBrk="0" hangingPunct="0">
              <a:lnSpc>
                <a:spcPct val="100000"/>
              </a:lnSpc>
              <a:spcBef>
                <a:spcPts val="0"/>
              </a:spcBef>
              <a:spcAft>
                <a:spcPts val="0"/>
              </a:spcAft>
              <a:buClrTx/>
              <a:buSzTx/>
              <a:buFontTx/>
              <a:buNone/>
              <a:tabLst/>
            </a:pPr>
            <a:r>
              <a:rPr lang="en-US" baseline="0" dirty="0" smtClean="0"/>
              <a:t>-Raw</a:t>
            </a:r>
            <a:r>
              <a:rPr lang="en-US" dirty="0" smtClean="0"/>
              <a:t> material</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-Machine</a:t>
            </a:r>
            <a:r>
              <a:rPr kumimoji="0" lang="en-US" sz="1800" b="0" i="0" u="none" strike="noStrike" cap="none" spc="0" normalizeH="0" dirty="0" smtClean="0">
                <a:ln>
                  <a:noFill/>
                </a:ln>
                <a:solidFill>
                  <a:srgbClr val="000000"/>
                </a:solidFill>
                <a:effectLst/>
                <a:uFillTx/>
                <a:latin typeface="+mn-lt"/>
                <a:ea typeface="+mn-ea"/>
                <a:cs typeface="+mn-cs"/>
                <a:sym typeface="Palatino Linotype"/>
              </a:rPr>
              <a:t> process</a:t>
            </a:r>
          </a:p>
          <a:p>
            <a:pPr marL="0" marR="0" indent="0" algn="l" defTabSz="914400" rtl="0" fontAlgn="auto" latinLnBrk="0" hangingPunct="0">
              <a:lnSpc>
                <a:spcPct val="100000"/>
              </a:lnSpc>
              <a:spcBef>
                <a:spcPts val="0"/>
              </a:spcBef>
              <a:spcAft>
                <a:spcPts val="0"/>
              </a:spcAft>
              <a:buClrTx/>
              <a:buSzTx/>
              <a:buFontTx/>
              <a:buNone/>
              <a:tabLst/>
            </a:pPr>
            <a:r>
              <a:rPr lang="en-US" baseline="0" dirty="0" smtClean="0"/>
              <a:t>-Assembly</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dirty="0" smtClean="0">
                <a:ln>
                  <a:noFill/>
                </a:ln>
                <a:solidFill>
                  <a:srgbClr val="000000"/>
                </a:solidFill>
                <a:effectLst/>
                <a:uFillTx/>
                <a:latin typeface="+mn-lt"/>
                <a:ea typeface="+mn-ea"/>
                <a:cs typeface="+mn-cs"/>
                <a:sym typeface="Palatino Linotype"/>
              </a:rPr>
              <a:t>-Components</a:t>
            </a:r>
          </a:p>
          <a:p>
            <a:pPr marL="0" marR="0" indent="0" algn="l" defTabSz="914400" rtl="0" fontAlgn="auto" latinLnBrk="0" hangingPunct="0">
              <a:lnSpc>
                <a:spcPct val="100000"/>
              </a:lnSpc>
              <a:spcBef>
                <a:spcPts val="0"/>
              </a:spcBef>
              <a:spcAft>
                <a:spcPts val="0"/>
              </a:spcAft>
              <a:buClrTx/>
              <a:buSzTx/>
              <a:buFontTx/>
              <a:buNone/>
              <a:tabLst/>
            </a:pPr>
            <a:r>
              <a:rPr lang="en-US" baseline="0" dirty="0" smtClean="0"/>
              <a:t>-Packaging</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dirty="0" smtClean="0">
                <a:ln>
                  <a:noFill/>
                </a:ln>
                <a:solidFill>
                  <a:srgbClr val="000000"/>
                </a:solidFill>
                <a:effectLst/>
                <a:uFillTx/>
                <a:latin typeface="+mn-lt"/>
                <a:ea typeface="+mn-ea"/>
                <a:cs typeface="+mn-cs"/>
                <a:sym typeface="Palatino Linotype"/>
              </a:rPr>
              <a:t>-Tooling</a:t>
            </a:r>
          </a:p>
          <a:p>
            <a:pPr marL="0" marR="0" indent="0" algn="l" defTabSz="914400" rtl="0" fontAlgn="auto" latinLnBrk="0" hangingPunct="0">
              <a:lnSpc>
                <a:spcPct val="100000"/>
              </a:lnSpc>
              <a:spcBef>
                <a:spcPts val="0"/>
              </a:spcBef>
              <a:spcAft>
                <a:spcPts val="0"/>
              </a:spcAft>
              <a:buClrTx/>
              <a:buSzTx/>
              <a:buFontTx/>
              <a:buNone/>
              <a:tabLst/>
            </a:pPr>
            <a:r>
              <a:rPr lang="en-US" baseline="0" dirty="0" smtClean="0"/>
              <a:t>-Quality</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dirty="0">
              <a:ln>
                <a:noFill/>
              </a:ln>
              <a:solidFill>
                <a:srgbClr val="000000"/>
              </a:solidFill>
              <a:effectLst/>
              <a:uFillTx/>
              <a:latin typeface="+mn-lt"/>
              <a:ea typeface="+mn-ea"/>
              <a:cs typeface="+mn-cs"/>
              <a:sym typeface="Palatino Linotype"/>
            </a:endParaRPr>
          </a:p>
          <a:p>
            <a:pPr marL="0" marR="0" indent="0" algn="l" defTabSz="914400" rtl="0" fontAlgn="auto" latinLnBrk="0" hangingPunct="0">
              <a:lnSpc>
                <a:spcPct val="100000"/>
              </a:lnSpc>
              <a:spcBef>
                <a:spcPts val="0"/>
              </a:spcBef>
              <a:spcAft>
                <a:spcPts val="0"/>
              </a:spcAft>
              <a:buClrTx/>
              <a:buSzTx/>
              <a:buFontTx/>
              <a:buNone/>
              <a:tabLst/>
            </a:pPr>
            <a:r>
              <a:rPr lang="en-US" baseline="0" dirty="0" smtClean="0"/>
              <a:t>Impact:</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dirty="0" smtClean="0">
                <a:ln>
                  <a:noFill/>
                </a:ln>
                <a:solidFill>
                  <a:srgbClr val="000000"/>
                </a:solidFill>
                <a:effectLst/>
                <a:uFillTx/>
                <a:latin typeface="+mn-lt"/>
                <a:ea typeface="+mn-ea"/>
                <a:cs typeface="+mn-cs"/>
                <a:sym typeface="Palatino Linotype"/>
              </a:rPr>
              <a:t>-Energy</a:t>
            </a:r>
          </a:p>
          <a:p>
            <a:pPr marL="0" marR="0" indent="0" algn="l" defTabSz="914400" rtl="0" fontAlgn="auto" latinLnBrk="0" hangingPunct="0">
              <a:lnSpc>
                <a:spcPct val="100000"/>
              </a:lnSpc>
              <a:spcBef>
                <a:spcPts val="0"/>
              </a:spcBef>
              <a:spcAft>
                <a:spcPts val="0"/>
              </a:spcAft>
              <a:buClrTx/>
              <a:buSzTx/>
              <a:buFontTx/>
              <a:buNone/>
              <a:tabLst/>
            </a:pPr>
            <a:r>
              <a:rPr lang="en-US" baseline="0" dirty="0" smtClean="0"/>
              <a:t>-Productivity</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4" name="TextBox 3"/>
          <p:cNvSpPr txBox="1"/>
          <p:nvPr/>
        </p:nvSpPr>
        <p:spPr>
          <a:xfrm>
            <a:off x="9636442" y="2305778"/>
            <a:ext cx="1143000"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Add legend with color red to </a:t>
            </a:r>
            <a:r>
              <a:rPr kumimoji="0" lang="en-US" sz="1800" b="0" i="0" u="none" strike="noStrike" cap="none" spc="0" normalizeH="0" baseline="0" smtClean="0">
                <a:ln>
                  <a:noFill/>
                </a:ln>
                <a:solidFill>
                  <a:srgbClr val="000000"/>
                </a:solidFill>
                <a:effectLst/>
                <a:uFillTx/>
                <a:latin typeface="+mn-lt"/>
                <a:ea typeface="+mn-ea"/>
                <a:cs typeface="+mn-cs"/>
                <a:sym typeface="Palatino Linotype"/>
              </a:rPr>
              <a:t>green best to poor</a:t>
            </a:r>
            <a:endParaRPr kumimoji="0" lang="en-US" sz="1800" b="0" i="0" u="none" strike="noStrike" cap="none" spc="0" normalizeH="0" baseline="0">
              <a:ln>
                <a:noFill/>
              </a:ln>
              <a:solidFill>
                <a:srgbClr val="000000"/>
              </a:solidFill>
              <a:effectLst/>
              <a:uFillTx/>
              <a:latin typeface="+mn-lt"/>
              <a:ea typeface="+mn-ea"/>
              <a:cs typeface="+mn-cs"/>
              <a:sym typeface="Palatino Linotype"/>
            </a:endParaRPr>
          </a:p>
        </p:txBody>
      </p:sp>
    </p:spTree>
    <p:extLst>
      <p:ext uri="{BB962C8B-B14F-4D97-AF65-F5344CB8AC3E}">
        <p14:creationId xmlns:p14="http://schemas.microsoft.com/office/powerpoint/2010/main" val="256185574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9672638" cy="1066800"/>
          </a:xfrm>
        </p:spPr>
        <p:txBody>
          <a:bodyPr/>
          <a:lstStyle/>
          <a:p>
            <a:r>
              <a:rPr lang="en-US" dirty="0" smtClean="0"/>
              <a:t>Supplier survey, data</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US" smtClean="0"/>
              <a:t>5</a:t>
            </a:fld>
            <a:endParaRPr lang="en-US"/>
          </a:p>
        </p:txBody>
      </p:sp>
      <p:pic>
        <p:nvPicPr>
          <p:cNvPr id="4" name="Picture 3"/>
          <p:cNvPicPr>
            <a:picLocks noChangeAspect="1"/>
          </p:cNvPicPr>
          <p:nvPr/>
        </p:nvPicPr>
        <p:blipFill>
          <a:blip r:embed="rId3"/>
          <a:stretch>
            <a:fillRect/>
          </a:stretch>
        </p:blipFill>
        <p:spPr>
          <a:xfrm>
            <a:off x="1212850" y="1981200"/>
            <a:ext cx="4432835" cy="29180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374650" y="1679656"/>
            <a:ext cx="838200" cy="838200"/>
          </a:xfrm>
          <a:prstGeom prst="rect">
            <a:avLst/>
          </a:prstGeom>
          <a:noFill/>
          <a:ln>
            <a:noFill/>
          </a:ln>
        </p:spPr>
      </p:pic>
      <p:sp>
        <p:nvSpPr>
          <p:cNvPr id="8" name="TextBox 7"/>
          <p:cNvSpPr txBox="1"/>
          <p:nvPr/>
        </p:nvSpPr>
        <p:spPr>
          <a:xfrm>
            <a:off x="6331240" y="2597312"/>
            <a:ext cx="1160053" cy="954105"/>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smtClean="0"/>
              <a:t>Capital</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dirty="0" smtClean="0">
                <a:ln>
                  <a:noFill/>
                </a:ln>
                <a:solidFill>
                  <a:srgbClr val="000000"/>
                </a:solidFill>
                <a:effectLst/>
                <a:uFillTx/>
                <a:sym typeface="Palatino Linotype"/>
              </a:rPr>
              <a:t>Technical</a:t>
            </a:r>
          </a:p>
          <a:p>
            <a:pPr marL="0" marR="0" indent="0" algn="l" defTabSz="914400" rtl="0" fontAlgn="auto" latinLnBrk="0" hangingPunct="0">
              <a:lnSpc>
                <a:spcPct val="100000"/>
              </a:lnSpc>
              <a:spcBef>
                <a:spcPts val="0"/>
              </a:spcBef>
              <a:spcAft>
                <a:spcPts val="0"/>
              </a:spcAft>
              <a:buClrTx/>
              <a:buSzTx/>
              <a:buFontTx/>
              <a:buNone/>
              <a:tabLst/>
            </a:pPr>
            <a:r>
              <a:rPr lang="en-US" sz="1400" dirty="0" smtClean="0"/>
              <a:t>Resources</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dirty="0" smtClean="0">
                <a:ln>
                  <a:noFill/>
                </a:ln>
                <a:solidFill>
                  <a:srgbClr val="000000"/>
                </a:solidFill>
                <a:effectLst/>
                <a:uFillTx/>
                <a:sym typeface="Palatino Linotype"/>
              </a:rPr>
              <a:t>Event</a:t>
            </a:r>
            <a:endParaRPr kumimoji="0" lang="en-US" sz="1400" b="0" i="0" u="none" strike="noStrike" cap="none" spc="0" normalizeH="0" baseline="0" dirty="0">
              <a:ln>
                <a:noFill/>
              </a:ln>
              <a:solidFill>
                <a:srgbClr val="000000"/>
              </a:solidFill>
              <a:effectLst/>
              <a:uFillTx/>
              <a:sym typeface="Palatino Linotype"/>
            </a:endParaRPr>
          </a:p>
        </p:txBody>
      </p:sp>
      <p:cxnSp>
        <p:nvCxnSpPr>
          <p:cNvPr id="10" name="Straight Connector 9"/>
          <p:cNvCxnSpPr/>
          <p:nvPr/>
        </p:nvCxnSpPr>
        <p:spPr>
          <a:xfrm flipH="1">
            <a:off x="5721640" y="2756224"/>
            <a:ext cx="533400" cy="31814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flipV="1">
            <a:off x="5721762" y="2984824"/>
            <a:ext cx="533278" cy="15240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4" name="Straight Connector 13"/>
          <p:cNvCxnSpPr/>
          <p:nvPr/>
        </p:nvCxnSpPr>
        <p:spPr>
          <a:xfrm>
            <a:off x="5721762" y="3137224"/>
            <a:ext cx="533278" cy="7620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6" name="Straight Connector 15"/>
          <p:cNvCxnSpPr/>
          <p:nvPr/>
        </p:nvCxnSpPr>
        <p:spPr>
          <a:xfrm>
            <a:off x="5721762" y="3213424"/>
            <a:ext cx="533278" cy="15240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7" name="TextBox 16"/>
          <p:cNvSpPr txBox="1"/>
          <p:nvPr/>
        </p:nvSpPr>
        <p:spPr>
          <a:xfrm>
            <a:off x="8091202" y="2766538"/>
            <a:ext cx="1092605" cy="738662"/>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smtClean="0"/>
              <a:t>Energy</a:t>
            </a:r>
          </a:p>
          <a:p>
            <a:pPr marL="0" marR="0" indent="0" algn="l" defTabSz="914400" rtl="0" fontAlgn="auto" latinLnBrk="0" hangingPunct="0">
              <a:lnSpc>
                <a:spcPct val="100000"/>
              </a:lnSpc>
              <a:spcBef>
                <a:spcPts val="0"/>
              </a:spcBef>
              <a:spcAft>
                <a:spcPts val="0"/>
              </a:spcAft>
              <a:buClrTx/>
              <a:buSzTx/>
              <a:buFontTx/>
              <a:buNone/>
              <a:tabLst/>
            </a:pPr>
            <a:endParaRPr lang="en-US" sz="1400" dirty="0" smtClean="0"/>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sym typeface="Palatino Linotype"/>
              </a:rPr>
              <a:t>Productivity</a:t>
            </a:r>
            <a:endParaRPr kumimoji="0" lang="en-US" sz="1400" b="0" i="0" u="none" strike="noStrike" cap="none" spc="0" normalizeH="0" baseline="0" dirty="0">
              <a:ln>
                <a:noFill/>
              </a:ln>
              <a:solidFill>
                <a:srgbClr val="000000"/>
              </a:solidFill>
              <a:effectLst/>
              <a:uFillTx/>
              <a:sym typeface="Palatino Linotype"/>
            </a:endParaRPr>
          </a:p>
        </p:txBody>
      </p:sp>
      <p:cxnSp>
        <p:nvCxnSpPr>
          <p:cNvPr id="19" name="Straight Connector 18"/>
          <p:cNvCxnSpPr/>
          <p:nvPr/>
        </p:nvCxnSpPr>
        <p:spPr>
          <a:xfrm flipH="1">
            <a:off x="7537450" y="2948691"/>
            <a:ext cx="488520" cy="158912"/>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21" name="Straight Connector 20"/>
          <p:cNvCxnSpPr/>
          <p:nvPr/>
        </p:nvCxnSpPr>
        <p:spPr>
          <a:xfrm flipH="1" flipV="1">
            <a:off x="7537450" y="3107603"/>
            <a:ext cx="488520" cy="205359"/>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5" name="TextBox 24"/>
          <p:cNvSpPr txBox="1"/>
          <p:nvPr/>
        </p:nvSpPr>
        <p:spPr>
          <a:xfrm>
            <a:off x="6483885" y="2275193"/>
            <a:ext cx="83820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n-lt"/>
                <a:ea typeface="+mn-ea"/>
                <a:cs typeface="+mn-cs"/>
                <a:sym typeface="Palatino Linotype"/>
              </a:rPr>
              <a:t>Aptitude</a:t>
            </a:r>
            <a:endParaRPr kumimoji="0" lang="en-US" sz="14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26" name="TextBox 25"/>
          <p:cNvSpPr txBox="1"/>
          <p:nvPr/>
        </p:nvSpPr>
        <p:spPr>
          <a:xfrm>
            <a:off x="8218404" y="2427593"/>
            <a:ext cx="83820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smtClean="0"/>
              <a:t>Measure</a:t>
            </a:r>
            <a:endParaRPr kumimoji="0" lang="en-US" sz="14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27" name="TextBox 26"/>
          <p:cNvSpPr txBox="1"/>
          <p:nvPr/>
        </p:nvSpPr>
        <p:spPr>
          <a:xfrm>
            <a:off x="2508250" y="1916670"/>
            <a:ext cx="19050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Areas of impact</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28" name="TextBox 27"/>
          <p:cNvSpPr txBox="1"/>
          <p:nvPr/>
        </p:nvSpPr>
        <p:spPr>
          <a:xfrm>
            <a:off x="1199573" y="4892630"/>
            <a:ext cx="1240081"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smtClean="0">
                <a:ln>
                  <a:noFill/>
                </a:ln>
                <a:solidFill>
                  <a:srgbClr val="000000"/>
                </a:solidFill>
                <a:effectLst/>
                <a:uFillTx/>
                <a:sym typeface="Palatino Linotype"/>
              </a:rPr>
              <a:t>Red = poor effort</a:t>
            </a:r>
          </a:p>
          <a:p>
            <a:pPr marL="0" marR="0" indent="0" algn="l" defTabSz="914400" rtl="0" fontAlgn="auto" latinLnBrk="0" hangingPunct="0">
              <a:lnSpc>
                <a:spcPct val="100000"/>
              </a:lnSpc>
              <a:spcBef>
                <a:spcPts val="0"/>
              </a:spcBef>
              <a:spcAft>
                <a:spcPts val="0"/>
              </a:spcAft>
              <a:buClrTx/>
              <a:buSzTx/>
              <a:buFontTx/>
              <a:buNone/>
              <a:tabLst/>
            </a:pPr>
            <a:r>
              <a:rPr lang="en-US" sz="1100" dirty="0" smtClean="0"/>
              <a:t>Green = </a:t>
            </a:r>
            <a:r>
              <a:rPr lang="en-US" sz="1100" dirty="0"/>
              <a:t>b</a:t>
            </a:r>
            <a:r>
              <a:rPr lang="en-US" sz="1100" dirty="0" smtClean="0"/>
              <a:t>est effort</a:t>
            </a:r>
            <a:endParaRPr kumimoji="0" lang="en-US" sz="1100" b="0" i="0" u="none" strike="noStrike" cap="none" spc="0" normalizeH="0" baseline="0" dirty="0">
              <a:ln>
                <a:noFill/>
              </a:ln>
              <a:solidFill>
                <a:srgbClr val="000000"/>
              </a:solidFill>
              <a:effectLst/>
              <a:uFillTx/>
              <a:sym typeface="Palatino Linotype"/>
            </a:endParaRPr>
          </a:p>
        </p:txBody>
      </p:sp>
      <p:sp>
        <p:nvSpPr>
          <p:cNvPr id="6" name="TextBox 5"/>
          <p:cNvSpPr txBox="1"/>
          <p:nvPr/>
        </p:nvSpPr>
        <p:spPr>
          <a:xfrm>
            <a:off x="5826442" y="4807252"/>
            <a:ext cx="3810000"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smtClean="0"/>
              <a:t>Minimal effort…</a:t>
            </a: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What is missing?</a:t>
            </a:r>
          </a:p>
          <a:p>
            <a:pPr marL="0" marR="0" indent="0" algn="l" defTabSz="914400" rtl="0" fontAlgn="auto" latinLnBrk="0" hangingPunct="0">
              <a:lnSpc>
                <a:spcPct val="100000"/>
              </a:lnSpc>
              <a:spcBef>
                <a:spcPts val="0"/>
              </a:spcBef>
              <a:spcAft>
                <a:spcPts val="0"/>
              </a:spcAft>
              <a:buClrTx/>
              <a:buSzTx/>
              <a:buFontTx/>
              <a:buNone/>
              <a:tabLst/>
            </a:pPr>
            <a:r>
              <a:rPr lang="en-US" dirty="0" smtClean="0"/>
              <a:t>What separates good vs poor effort?</a:t>
            </a:r>
            <a:endParaRPr kumimoji="0" lang="en-US" sz="1800" b="0" i="0" u="none" strike="noStrike" cap="none" spc="0" normalizeH="0" baseline="0" dirty="0" smtClean="0">
              <a:ln>
                <a:noFill/>
              </a:ln>
              <a:solidFill>
                <a:srgbClr val="000000"/>
              </a:solidFill>
              <a:effectLst/>
              <a:uFillTx/>
              <a:latin typeface="+mn-lt"/>
              <a:ea typeface="+mn-ea"/>
              <a:cs typeface="+mn-cs"/>
              <a:sym typeface="Palatino Linotype"/>
            </a:endParaRPr>
          </a:p>
          <a:p>
            <a:pPr marL="0" marR="0" indent="0" algn="l" defTabSz="914400" rtl="0" fontAlgn="auto" latinLnBrk="0" hangingPunct="0">
              <a:lnSpc>
                <a:spcPct val="100000"/>
              </a:lnSpc>
              <a:spcBef>
                <a:spcPts val="0"/>
              </a:spcBef>
              <a:spcAft>
                <a:spcPts val="0"/>
              </a:spcAft>
              <a:buClrTx/>
              <a:buSzTx/>
              <a:buFontTx/>
              <a:buNone/>
              <a:tabLst/>
            </a:pPr>
            <a:r>
              <a:rPr lang="en-US" dirty="0" smtClean="0"/>
              <a:t>Technical know how?</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Resources, manpower?</a:t>
            </a:r>
          </a:p>
          <a:p>
            <a:pPr marL="0" marR="0" indent="0" algn="l" defTabSz="914400" rtl="0" fontAlgn="auto" latinLnBrk="0" hangingPunct="0">
              <a:lnSpc>
                <a:spcPct val="100000"/>
              </a:lnSpc>
              <a:spcBef>
                <a:spcPts val="0"/>
              </a:spcBef>
              <a:spcAft>
                <a:spcPts val="0"/>
              </a:spcAft>
              <a:buClrTx/>
              <a:buSzTx/>
              <a:buFontTx/>
              <a:buNone/>
              <a:tabLst/>
            </a:pPr>
            <a:r>
              <a:rPr lang="en-US" dirty="0" smtClean="0"/>
              <a:t>An event, the right timing?</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Tree>
    <p:extLst>
      <p:ext uri="{BB962C8B-B14F-4D97-AF65-F5344CB8AC3E}">
        <p14:creationId xmlns:p14="http://schemas.microsoft.com/office/powerpoint/2010/main" val="114494649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Individual supplier effort is not enough</a:t>
            </a:r>
            <a:endParaRPr lang="en-US" dirty="0"/>
          </a:p>
        </p:txBody>
      </p:sp>
      <p:graphicFrame>
        <p:nvGraphicFramePr>
          <p:cNvPr id="4" name="Chart 180"/>
          <p:cNvGraphicFramePr/>
          <p:nvPr>
            <p:extLst>
              <p:ext uri="{D42A27DB-BD31-4B8C-83A1-F6EECF244321}">
                <p14:modId xmlns:p14="http://schemas.microsoft.com/office/powerpoint/2010/main" val="2323224403"/>
              </p:ext>
            </p:extLst>
          </p:nvPr>
        </p:nvGraphicFramePr>
        <p:xfrm>
          <a:off x="2213195" y="2667000"/>
          <a:ext cx="3870670" cy="28450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ular Callout 4"/>
          <p:cNvSpPr/>
          <p:nvPr/>
        </p:nvSpPr>
        <p:spPr>
          <a:xfrm>
            <a:off x="4669050" y="2099985"/>
            <a:ext cx="2052700" cy="923328"/>
          </a:xfrm>
          <a:prstGeom prst="wedgeRectCallout">
            <a:avLst>
              <a:gd name="adj1" fmla="val -59336"/>
              <a:gd name="adj2" fmla="val 131360"/>
            </a:avLst>
          </a:prstGeom>
          <a:solidFill>
            <a:srgbClr val="FFFFFF"/>
          </a:solidFill>
          <a:ln w="12700" cap="flat">
            <a:solidFill>
              <a:schemeClr val="accent1"/>
            </a:solidFill>
            <a:prstDash val="solid"/>
            <a:miter lim="8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lang="en-US" dirty="0" smtClean="0"/>
              <a:t>$5.7M Actual impact</a:t>
            </a:r>
            <a:r>
              <a:rPr kumimoji="0" lang="en-US" sz="1800" b="0" i="0" u="none" strike="noStrike" cap="none" spc="0" normalizeH="0" dirty="0" smtClean="0">
                <a:ln>
                  <a:noFill/>
                </a:ln>
                <a:solidFill>
                  <a:srgbClr val="000000"/>
                </a:solidFill>
                <a:effectLst/>
                <a:uFillTx/>
                <a:latin typeface="+mn-lt"/>
                <a:ea typeface="+mn-ea"/>
                <a:cs typeface="+mn-cs"/>
                <a:sym typeface="Palatino Linotype"/>
              </a:rPr>
              <a:t> </a:t>
            </a:r>
            <a:r>
              <a:rPr kumimoji="0" lang="en-US" sz="1800" b="0" i="0" u="none" strike="noStrike" cap="none" spc="0" normalizeH="0" dirty="0">
                <a:ln>
                  <a:noFill/>
                </a:ln>
                <a:solidFill>
                  <a:srgbClr val="000000"/>
                </a:solidFill>
                <a:effectLst/>
                <a:uFillTx/>
                <a:latin typeface="+mn-lt"/>
                <a:ea typeface="+mn-ea"/>
                <a:cs typeface="+mn-cs"/>
                <a:sym typeface="Palatino Linotype"/>
              </a:rPr>
              <a:t>on cost </a:t>
            </a:r>
            <a:r>
              <a:rPr lang="en-US" dirty="0" smtClean="0"/>
              <a:t>reduction</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6" name="Rectangular Callout 5"/>
          <p:cNvSpPr/>
          <p:nvPr/>
        </p:nvSpPr>
        <p:spPr>
          <a:xfrm>
            <a:off x="697921" y="3023313"/>
            <a:ext cx="1828801" cy="646329"/>
          </a:xfrm>
          <a:prstGeom prst="wedgeRectCallout">
            <a:avLst>
              <a:gd name="adj1" fmla="val 113688"/>
              <a:gd name="adj2" fmla="val 163245"/>
            </a:avLst>
          </a:prstGeom>
          <a:solidFill>
            <a:srgbClr val="FFFFFF"/>
          </a:solidFill>
          <a:ln w="12700" cap="flat">
            <a:solidFill>
              <a:schemeClr val="accent1"/>
            </a:solidFill>
            <a:prstDash val="solid"/>
            <a:miter lim="800000"/>
          </a:ln>
          <a:effectLst>
            <a:outerShdw blurRad="50800" dist="38100" algn="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Palatino Linotype"/>
              </a:rPr>
              <a:t>$96M </a:t>
            </a: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 Required cost</a:t>
            </a:r>
            <a:r>
              <a:rPr kumimoji="0" lang="en-US" sz="1800" b="0" i="0" u="none" strike="noStrike" cap="none" spc="0" normalizeH="0" dirty="0" smtClean="0">
                <a:ln>
                  <a:noFill/>
                </a:ln>
                <a:solidFill>
                  <a:srgbClr val="000000"/>
                </a:solidFill>
                <a:effectLst/>
                <a:uFillTx/>
                <a:latin typeface="+mn-lt"/>
                <a:ea typeface="+mn-ea"/>
                <a:cs typeface="+mn-cs"/>
                <a:sym typeface="Palatino Linotype"/>
              </a:rPr>
              <a:t> </a:t>
            </a:r>
            <a:r>
              <a:rPr kumimoji="0" lang="en-US" sz="1800" b="0" i="0" u="none" strike="noStrike" cap="none" spc="0" normalizeH="0" dirty="0">
                <a:ln>
                  <a:noFill/>
                </a:ln>
                <a:solidFill>
                  <a:srgbClr val="000000"/>
                </a:solidFill>
                <a:effectLst/>
                <a:uFillTx/>
                <a:latin typeface="+mn-lt"/>
                <a:ea typeface="+mn-ea"/>
                <a:cs typeface="+mn-cs"/>
                <a:sym typeface="Palatino Linotype"/>
              </a:rPr>
              <a:t>reduction</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2" name="TextBox 1"/>
          <p:cNvSpPr txBox="1"/>
          <p:nvPr/>
        </p:nvSpPr>
        <p:spPr>
          <a:xfrm>
            <a:off x="618359" y="5574270"/>
            <a:ext cx="989309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Missed cost reduction targets, supplier accepts</a:t>
            </a:r>
            <a:r>
              <a:rPr kumimoji="0" lang="en-US" sz="1800" b="0" i="0" u="none" strike="noStrike" cap="none" spc="0" normalizeH="0" dirty="0" smtClean="0">
                <a:ln>
                  <a:noFill/>
                </a:ln>
                <a:solidFill>
                  <a:srgbClr val="000000"/>
                </a:solidFill>
                <a:effectLst/>
                <a:uFillTx/>
                <a:latin typeface="+mn-lt"/>
                <a:ea typeface="+mn-ea"/>
                <a:cs typeface="+mn-cs"/>
                <a:sym typeface="Palatino Linotype"/>
              </a:rPr>
              <a:t> loss and is forced to operate with lower margins</a:t>
            </a: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 </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pic>
        <p:nvPicPr>
          <p:cNvPr id="7" name="Picture 6"/>
          <p:cNvPicPr>
            <a:picLocks noChangeAspect="1"/>
          </p:cNvPicPr>
          <p:nvPr/>
        </p:nvPicPr>
        <p:blipFill>
          <a:blip r:embed="rId4"/>
          <a:stretch>
            <a:fillRect/>
          </a:stretch>
        </p:blipFill>
        <p:spPr>
          <a:xfrm>
            <a:off x="7009935" y="1774916"/>
            <a:ext cx="2432515" cy="3737172"/>
          </a:xfrm>
          <a:prstGeom prst="rect">
            <a:avLst/>
          </a:prstGeom>
        </p:spPr>
      </p:pic>
    </p:spTree>
    <p:extLst>
      <p:ext uri="{BB962C8B-B14F-4D97-AF65-F5344CB8AC3E}">
        <p14:creationId xmlns:p14="http://schemas.microsoft.com/office/powerpoint/2010/main" val="9340847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65213" y="1524000"/>
            <a:ext cx="7386638" cy="762000"/>
          </a:xfrm>
        </p:spPr>
        <p:txBody>
          <a:bodyPr>
            <a:normAutofit fontScale="92500" lnSpcReduction="10000"/>
          </a:bodyPr>
          <a:lstStyle/>
          <a:p>
            <a:pPr>
              <a:lnSpc>
                <a:spcPct val="120000"/>
              </a:lnSpc>
            </a:pPr>
            <a:r>
              <a:rPr lang="en-US" dirty="0" smtClean="0"/>
              <a:t>The goal is an alignment of innovative cost reduction technology and cost improvement requirements across the supplier group</a:t>
            </a:r>
          </a:p>
          <a:p>
            <a:pPr>
              <a:lnSpc>
                <a:spcPct val="120000"/>
              </a:lnSpc>
            </a:pPr>
            <a:endParaRPr lang="en-US" dirty="0" smtClean="0"/>
          </a:p>
          <a:p>
            <a:pPr>
              <a:lnSpc>
                <a:spcPct val="120000"/>
              </a:lnSpc>
            </a:pPr>
            <a:endParaRPr lang="en-US" dirty="0"/>
          </a:p>
        </p:txBody>
      </p:sp>
      <p:sp>
        <p:nvSpPr>
          <p:cNvPr id="3" name="Title 2"/>
          <p:cNvSpPr>
            <a:spLocks noGrp="1"/>
          </p:cNvSpPr>
          <p:nvPr>
            <p:ph type="title"/>
          </p:nvPr>
        </p:nvSpPr>
        <p:spPr>
          <a:xfrm>
            <a:off x="1065212" y="533400"/>
            <a:ext cx="8686801" cy="762000"/>
          </a:xfrm>
        </p:spPr>
        <p:txBody>
          <a:bodyPr/>
          <a:lstStyle/>
          <a:p>
            <a:r>
              <a:rPr lang="en-US" dirty="0" smtClean="0"/>
              <a:t>Innovative Supplier Cost Reduction</a:t>
            </a:r>
            <a:endParaRPr lang="en-US" dirty="0"/>
          </a:p>
        </p:txBody>
      </p:sp>
      <p:graphicFrame>
        <p:nvGraphicFramePr>
          <p:cNvPr id="4" name="Diagram 3"/>
          <p:cNvGraphicFramePr/>
          <p:nvPr>
            <p:extLst>
              <p:ext uri="{D42A27DB-BD31-4B8C-83A1-F6EECF244321}">
                <p14:modId xmlns:p14="http://schemas.microsoft.com/office/powerpoint/2010/main" val="3336533929"/>
              </p:ext>
            </p:extLst>
          </p:nvPr>
        </p:nvGraphicFramePr>
        <p:xfrm>
          <a:off x="1776148" y="2514600"/>
          <a:ext cx="5964767" cy="3773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entagon 5"/>
          <p:cNvSpPr>
            <a:spLocks/>
          </p:cNvSpPr>
          <p:nvPr/>
        </p:nvSpPr>
        <p:spPr>
          <a:xfrm flipH="1">
            <a:off x="5662348" y="4648200"/>
            <a:ext cx="1943100" cy="961938"/>
          </a:xfrm>
          <a:prstGeom prst="homePlat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Best Practices</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5" name="TextBox 4"/>
          <p:cNvSpPr txBox="1"/>
          <p:nvPr/>
        </p:nvSpPr>
        <p:spPr>
          <a:xfrm>
            <a:off x="3342182" y="6096000"/>
            <a:ext cx="268264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$Cost reduction </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7" name="Pentagon 6"/>
          <p:cNvSpPr>
            <a:spLocks/>
          </p:cNvSpPr>
          <p:nvPr/>
        </p:nvSpPr>
        <p:spPr>
          <a:xfrm>
            <a:off x="1974850" y="4648200"/>
            <a:ext cx="2104508" cy="961938"/>
          </a:xfrm>
          <a:prstGeom prst="homePlate">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smtClean="0"/>
              <a:t>Common process</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Tree>
    <p:extLst>
      <p:ext uri="{BB962C8B-B14F-4D97-AF65-F5344CB8AC3E}">
        <p14:creationId xmlns:p14="http://schemas.microsoft.com/office/powerpoint/2010/main" val="330345942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65212" y="1524000"/>
            <a:ext cx="9444038" cy="1600200"/>
          </a:xfrm>
        </p:spPr>
        <p:txBody>
          <a:bodyPr/>
          <a:lstStyle/>
          <a:p>
            <a:r>
              <a:rPr lang="en-US" dirty="0" smtClean="0"/>
              <a:t>Leveraging the power of a $3B supplier base</a:t>
            </a:r>
          </a:p>
          <a:p>
            <a:r>
              <a:rPr lang="en-US" dirty="0" smtClean="0"/>
              <a:t>Identifying a healthy effort towards $95M cost reduction targets</a:t>
            </a:r>
          </a:p>
          <a:p>
            <a:r>
              <a:rPr lang="en-US" dirty="0"/>
              <a:t>Using </a:t>
            </a:r>
            <a:r>
              <a:rPr lang="en-US" dirty="0" smtClean="0"/>
              <a:t>the maximum group effort of </a:t>
            </a:r>
            <a:r>
              <a:rPr lang="en-US" dirty="0"/>
              <a:t>$</a:t>
            </a:r>
            <a:r>
              <a:rPr lang="en-US" dirty="0" smtClean="0"/>
              <a:t>23M </a:t>
            </a:r>
            <a:r>
              <a:rPr lang="en-US" dirty="0"/>
              <a:t>to influence cost </a:t>
            </a:r>
            <a:r>
              <a:rPr lang="en-US" dirty="0" smtClean="0"/>
              <a:t>reduction innovation</a:t>
            </a:r>
            <a:endParaRPr lang="en-US" dirty="0"/>
          </a:p>
        </p:txBody>
      </p:sp>
      <p:sp>
        <p:nvSpPr>
          <p:cNvPr id="3" name="Title 2"/>
          <p:cNvSpPr>
            <a:spLocks noGrp="1"/>
          </p:cNvSpPr>
          <p:nvPr>
            <p:ph type="title"/>
          </p:nvPr>
        </p:nvSpPr>
        <p:spPr>
          <a:xfrm>
            <a:off x="1065212" y="609600"/>
            <a:ext cx="8686801" cy="762000"/>
          </a:xfrm>
        </p:spPr>
        <p:txBody>
          <a:bodyPr/>
          <a:lstStyle/>
          <a:p>
            <a:r>
              <a:rPr lang="en-US" dirty="0" smtClean="0"/>
              <a:t>Collaborative effort </a:t>
            </a:r>
            <a:endParaRPr lang="en-US" dirty="0"/>
          </a:p>
        </p:txBody>
      </p:sp>
      <p:graphicFrame>
        <p:nvGraphicFramePr>
          <p:cNvPr id="4" name="Diagram 3"/>
          <p:cNvGraphicFramePr/>
          <p:nvPr>
            <p:extLst>
              <p:ext uri="{D42A27DB-BD31-4B8C-83A1-F6EECF244321}">
                <p14:modId xmlns:p14="http://schemas.microsoft.com/office/powerpoint/2010/main" val="4199988570"/>
              </p:ext>
            </p:extLst>
          </p:nvPr>
        </p:nvGraphicFramePr>
        <p:xfrm>
          <a:off x="1822450" y="3276600"/>
          <a:ext cx="7467600" cy="2233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78010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2741" y="4565108"/>
            <a:ext cx="74676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dirty="0">
                <a:ln>
                  <a:noFill/>
                </a:ln>
                <a:solidFill>
                  <a:srgbClr val="000000"/>
                </a:solidFill>
                <a:effectLst/>
                <a:uFillTx/>
                <a:sym typeface="Palatino Linotype"/>
              </a:rPr>
              <a:t>Managing</a:t>
            </a:r>
            <a:r>
              <a:rPr kumimoji="0" lang="en-US" sz="1800" b="0" u="none" strike="noStrike" cap="none" spc="0" normalizeH="0" dirty="0">
                <a:ln>
                  <a:noFill/>
                </a:ln>
                <a:solidFill>
                  <a:srgbClr val="000000"/>
                </a:solidFill>
                <a:effectLst/>
                <a:uFillTx/>
                <a:sym typeface="Palatino Linotype"/>
              </a:rPr>
              <a:t> cost is more than mere price reduction.  It is a longer term strategy and requires a more </a:t>
            </a:r>
            <a:r>
              <a:rPr lang="en-US" dirty="0" smtClean="0"/>
              <a:t>collaborative effort towards cost reduction.</a:t>
            </a:r>
            <a:endParaRPr kumimoji="0" lang="en-US" sz="1800" b="0" u="none" strike="noStrike" cap="none" spc="0" normalizeH="0" baseline="0" dirty="0">
              <a:ln>
                <a:noFill/>
              </a:ln>
              <a:solidFill>
                <a:srgbClr val="000000"/>
              </a:solidFill>
              <a:effectLst/>
              <a:uFillTx/>
              <a:sym typeface="Palatino Linotype"/>
            </a:endParaRPr>
          </a:p>
        </p:txBody>
      </p:sp>
      <p:sp>
        <p:nvSpPr>
          <p:cNvPr id="7" name="Rectangle 6"/>
          <p:cNvSpPr/>
          <p:nvPr/>
        </p:nvSpPr>
        <p:spPr>
          <a:xfrm>
            <a:off x="2203450" y="2782487"/>
            <a:ext cx="1295400" cy="761999"/>
          </a:xfrm>
          <a:prstGeom prst="rect">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45719" tIns="45719" rIns="45719" bIns="45719" numCol="1" spcCol="38100" rtlCol="0" anchor="ctr" anchorCtr="1">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normalizeH="0" baseline="0"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uFillTx/>
                <a:latin typeface="+mn-lt"/>
                <a:ea typeface="+mn-ea"/>
                <a:cs typeface="+mn-cs"/>
                <a:sym typeface="Palatino Linotype"/>
              </a:rPr>
              <a:t>$</a:t>
            </a:r>
            <a:r>
              <a:rPr kumimoji="0" lang="en-US" sz="2800" b="1" i="0" u="none" strike="noStrike" normalizeH="0" baseline="0" dirty="0"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uFillTx/>
                <a:latin typeface="+mn-lt"/>
                <a:ea typeface="+mn-ea"/>
                <a:cs typeface="+mn-cs"/>
                <a:sym typeface="Palatino Linotype"/>
              </a:rPr>
              <a:t>23M</a:t>
            </a:r>
            <a:endParaRPr kumimoji="0" lang="en-US" sz="2800" b="1" i="0" u="none" strike="noStrike" normalizeH="0" baseline="0"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uFillTx/>
              <a:latin typeface="+mn-lt"/>
              <a:ea typeface="+mn-ea"/>
              <a:cs typeface="+mn-cs"/>
              <a:sym typeface="Palatino Linotype"/>
            </a:endParaRPr>
          </a:p>
        </p:txBody>
      </p:sp>
      <p:sp>
        <p:nvSpPr>
          <p:cNvPr id="8" name="Rectangle 7"/>
          <p:cNvSpPr/>
          <p:nvPr/>
        </p:nvSpPr>
        <p:spPr>
          <a:xfrm>
            <a:off x="5480050" y="1573924"/>
            <a:ext cx="2057400" cy="1966080"/>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45719" tIns="45719" rIns="45719" bIns="45719" numCol="1" spcCol="38100" rtlCol="0" anchor="ctr" anchorCtr="1">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normalizeH="0" baseline="0" dirty="0">
                <a:ln w="12700">
                  <a:solidFill>
                    <a:schemeClr val="accent5"/>
                  </a:solidFill>
                  <a:prstDash val="solid"/>
                </a:ln>
                <a:pattFill prst="ltDnDiag">
                  <a:fgClr>
                    <a:schemeClr val="accent5">
                      <a:lumMod val="60000"/>
                      <a:lumOff val="40000"/>
                    </a:schemeClr>
                  </a:fgClr>
                  <a:bgClr>
                    <a:schemeClr val="bg1"/>
                  </a:bgClr>
                </a:pattFill>
                <a:uFillTx/>
                <a:latin typeface="+mn-lt"/>
                <a:ea typeface="+mn-ea"/>
                <a:cs typeface="+mn-cs"/>
                <a:sym typeface="Palatino Linotype"/>
              </a:rPr>
              <a:t>$96M</a:t>
            </a:r>
          </a:p>
        </p:txBody>
      </p:sp>
      <p:cxnSp>
        <p:nvCxnSpPr>
          <p:cNvPr id="13" name="Straight Connector 12"/>
          <p:cNvCxnSpPr/>
          <p:nvPr/>
        </p:nvCxnSpPr>
        <p:spPr>
          <a:xfrm>
            <a:off x="2203450" y="3564924"/>
            <a:ext cx="5334000"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6" name="Isosceles Triangle 5"/>
          <p:cNvSpPr/>
          <p:nvPr/>
        </p:nvSpPr>
        <p:spPr>
          <a:xfrm>
            <a:off x="4946650" y="3588790"/>
            <a:ext cx="914400" cy="788276"/>
          </a:xfrm>
          <a:prstGeom prst="triangle">
            <a:avLst/>
          </a:prstGeom>
          <a:solidFill>
            <a:schemeClr val="tx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Palatino Linotype"/>
            </a:endParaRPr>
          </a:p>
        </p:txBody>
      </p:sp>
      <p:sp>
        <p:nvSpPr>
          <p:cNvPr id="9" name="TextBox 8"/>
          <p:cNvSpPr txBox="1"/>
          <p:nvPr/>
        </p:nvSpPr>
        <p:spPr>
          <a:xfrm>
            <a:off x="2255956" y="2407536"/>
            <a:ext cx="119038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n-lt"/>
                <a:ea typeface="+mn-ea"/>
                <a:cs typeface="+mn-cs"/>
                <a:sym typeface="Palatino Linotype"/>
              </a:rPr>
              <a:t>Max Effort</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10" name="TextBox 9"/>
          <p:cNvSpPr txBox="1"/>
          <p:nvPr/>
        </p:nvSpPr>
        <p:spPr>
          <a:xfrm>
            <a:off x="6093465" y="1219200"/>
            <a:ext cx="75437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smtClean="0"/>
              <a:t>Target</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14" name="Title 13"/>
          <p:cNvSpPr>
            <a:spLocks noGrp="1"/>
          </p:cNvSpPr>
          <p:nvPr>
            <p:ph type="title"/>
          </p:nvPr>
        </p:nvSpPr>
        <p:spPr>
          <a:xfrm>
            <a:off x="1332741" y="289978"/>
            <a:ext cx="6945383" cy="706686"/>
          </a:xfrm>
        </p:spPr>
        <p:txBody>
          <a:bodyPr/>
          <a:lstStyle/>
          <a:p>
            <a:r>
              <a:rPr lang="en-US" dirty="0" smtClean="0"/>
              <a:t>Strength</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US" smtClean="0"/>
              <a:t>9</a:t>
            </a:fld>
            <a:endParaRPr lang="en-US"/>
          </a:p>
        </p:txBody>
      </p:sp>
      <p:sp>
        <p:nvSpPr>
          <p:cNvPr id="4" name="TextBox 3"/>
          <p:cNvSpPr txBox="1"/>
          <p:nvPr/>
        </p:nvSpPr>
        <p:spPr>
          <a:xfrm>
            <a:off x="4413250" y="4041934"/>
            <a:ext cx="1981200" cy="369330"/>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Palatino Linotype"/>
              </a:rPr>
              <a:t>$3B supplier base</a:t>
            </a:r>
          </a:p>
        </p:txBody>
      </p:sp>
    </p:spTree>
    <p:extLst>
      <p:ext uri="{BB962C8B-B14F-4D97-AF65-F5344CB8AC3E}">
        <p14:creationId xmlns:p14="http://schemas.microsoft.com/office/powerpoint/2010/main" val="1595506241"/>
      </p:ext>
    </p:extLst>
  </p:cSld>
  <p:clrMapOvr>
    <a:masterClrMapping/>
  </p:clrMapOvr>
  <p:transition spd="med"/>
</p:sld>
</file>

<file path=ppt/theme/theme1.xml><?xml version="1.0" encoding="utf-8"?>
<a:theme xmlns:a="http://schemas.openxmlformats.org/drawingml/2006/main" name="Business strategy presentation">
  <a:themeElements>
    <a:clrScheme name="Business strategy presentation">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Business strategy presentation">
      <a:majorFont>
        <a:latin typeface="Helvetica"/>
        <a:ea typeface="Helvetica"/>
        <a:cs typeface="Helvetica"/>
      </a:majorFont>
      <a:minorFont>
        <a:latin typeface="Palatino Linotype"/>
        <a:ea typeface="Palatino Linotype"/>
        <a:cs typeface="Palatino Linotype"/>
      </a:minorFont>
    </a:fontScheme>
    <a:fmtScheme name="Business strategy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usiness strategy presentation">
  <a:themeElements>
    <a:clrScheme name="Business strategy presentation">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Business strategy presentation">
      <a:majorFont>
        <a:latin typeface="Helvetica"/>
        <a:ea typeface="Helvetica"/>
        <a:cs typeface="Helvetica"/>
      </a:majorFont>
      <a:minorFont>
        <a:latin typeface="Palatino Linotype"/>
        <a:ea typeface="Palatino Linotype"/>
        <a:cs typeface="Palatino Linotype"/>
      </a:minorFont>
    </a:fontScheme>
    <a:fmtScheme name="Business strategy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14360</TotalTime>
  <Words>1130</Words>
  <Application>Microsoft Office PowerPoint</Application>
  <PresentationFormat>Custom</PresentationFormat>
  <Paragraphs>196</Paragraphs>
  <Slides>19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Century Gothic</vt:lpstr>
      <vt:lpstr>Helvetica</vt:lpstr>
      <vt:lpstr>Palatino Linotype</vt:lpstr>
      <vt:lpstr>Times New Roman</vt:lpstr>
      <vt:lpstr>Business strategy presentation</vt:lpstr>
      <vt:lpstr>PowerPoint Presentation</vt:lpstr>
      <vt:lpstr>PowerPoint Presentation</vt:lpstr>
      <vt:lpstr>Case Study…</vt:lpstr>
      <vt:lpstr>Supplier survey, gap analysis</vt:lpstr>
      <vt:lpstr>Supplier survey, data</vt:lpstr>
      <vt:lpstr>Individual supplier effort is not enough</vt:lpstr>
      <vt:lpstr>Innovative Supplier Cost Reduction</vt:lpstr>
      <vt:lpstr>Collaborative effort </vt:lpstr>
      <vt:lpstr>Strength</vt:lpstr>
      <vt:lpstr>Supplier collaborative effort</vt:lpstr>
      <vt:lpstr>Going beyond even the most advanced supplier collaboration and innovative models and inviting strategic innovation opportunities</vt:lpstr>
      <vt:lpstr>Collaborating at an even greater level to achieve momentous cost reduction goals.</vt:lpstr>
      <vt:lpstr>Best practices, collaborative effort</vt:lpstr>
      <vt:lpstr>Project example, new material</vt:lpstr>
      <vt:lpstr>One example, and many others</vt:lpstr>
      <vt:lpstr>Project planning, forecast data, ROI, GAP analysis</vt:lpstr>
      <vt:lpstr>Data analytics</vt:lpstr>
      <vt:lpstr>Next step</vt:lpstr>
      <vt:lpstr>Join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&amp; Process Improvement Company</dc:title>
  <dc:creator>Jason</dc:creator>
  <cp:lastModifiedBy>gallionjason@gmail.com</cp:lastModifiedBy>
  <cp:revision>371</cp:revision>
  <cp:lastPrinted>2016-04-25T13:03:07Z</cp:lastPrinted>
  <dcterms:modified xsi:type="dcterms:W3CDTF">2016-12-07T14:32:07Z</dcterms:modified>
</cp:coreProperties>
</file>