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8" r:id="rId5"/>
    <p:sldId id="261" r:id="rId6"/>
    <p:sldId id="262" r:id="rId7"/>
    <p:sldId id="263" r:id="rId8"/>
    <p:sldId id="26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6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12/2/2016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BATCHbAKER.cOM</a:t>
            </a:r>
            <a:endParaRPr lang="en-US" dirty="0"/>
          </a:p>
        </p:txBody>
      </p:sp>
      <p:sp>
        <p:nvSpPr>
          <p:cNvPr id="3" name="Subtitle 2"/>
          <p:cNvSpPr>
            <a:spLocks noGrp="1"/>
          </p:cNvSpPr>
          <p:nvPr>
            <p:ph type="subTitle" idx="1"/>
          </p:nvPr>
        </p:nvSpPr>
        <p:spPr/>
        <p:txBody>
          <a:bodyPr/>
          <a:lstStyle/>
          <a:p>
            <a:r>
              <a:rPr lang="en-US" dirty="0"/>
              <a:t>Bringing Local Bakers to You</a:t>
            </a:r>
          </a:p>
        </p:txBody>
      </p:sp>
    </p:spTree>
    <p:extLst>
      <p:ext uri="{BB962C8B-B14F-4D97-AF65-F5344CB8AC3E}">
        <p14:creationId xmlns:p14="http://schemas.microsoft.com/office/powerpoint/2010/main" val="1950351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24128" y="585215"/>
            <a:ext cx="9720072" cy="1507353"/>
          </a:xfrm>
        </p:spPr>
        <p:txBody>
          <a:bodyPr/>
          <a:lstStyle/>
          <a:p>
            <a:r>
              <a:rPr lang="en-US" dirty="0"/>
              <a:t>BatchBaker.com</a:t>
            </a:r>
          </a:p>
        </p:txBody>
      </p:sp>
      <p:sp>
        <p:nvSpPr>
          <p:cNvPr id="8" name="Text Placeholder 7"/>
          <p:cNvSpPr>
            <a:spLocks noGrp="1"/>
          </p:cNvSpPr>
          <p:nvPr>
            <p:ph type="body" idx="1"/>
          </p:nvPr>
        </p:nvSpPr>
        <p:spPr>
          <a:xfrm>
            <a:off x="701294" y="1971489"/>
            <a:ext cx="5038443" cy="822960"/>
          </a:xfrm>
          <a:ln>
            <a:solidFill>
              <a:schemeClr val="tx1"/>
            </a:solidFill>
          </a:ln>
        </p:spPr>
        <p:txBody>
          <a:bodyPr/>
          <a:lstStyle/>
          <a:p>
            <a:r>
              <a:rPr lang="en-US" dirty="0">
                <a:solidFill>
                  <a:srgbClr val="8D6F8F"/>
                </a:solidFill>
              </a:rPr>
              <a:t>BECOME A BATCHBAKER</a:t>
            </a:r>
          </a:p>
        </p:txBody>
      </p:sp>
      <p:sp>
        <p:nvSpPr>
          <p:cNvPr id="10" name="Text Placeholder 9"/>
          <p:cNvSpPr>
            <a:spLocks noGrp="1"/>
          </p:cNvSpPr>
          <p:nvPr>
            <p:ph type="body" sz="quarter" idx="3"/>
          </p:nvPr>
        </p:nvSpPr>
        <p:spPr>
          <a:xfrm>
            <a:off x="5908687" y="1971489"/>
            <a:ext cx="5667878" cy="822960"/>
          </a:xfrm>
          <a:ln>
            <a:solidFill>
              <a:srgbClr val="002060"/>
            </a:solidFill>
          </a:ln>
        </p:spPr>
        <p:txBody>
          <a:bodyPr>
            <a:normAutofit/>
          </a:bodyPr>
          <a:lstStyle/>
          <a:p>
            <a:r>
              <a:rPr lang="en-US" dirty="0">
                <a:solidFill>
                  <a:srgbClr val="8D6F8F"/>
                </a:solidFill>
              </a:rPr>
              <a:t>POST OR SEARCH FOR YOUR DESSERT</a:t>
            </a:r>
          </a:p>
        </p:txBody>
      </p:sp>
      <p:pic>
        <p:nvPicPr>
          <p:cNvPr id="15" name="Content Placeholder 14"/>
          <p:cNvPicPr>
            <a:picLocks noGrp="1" noChangeAspect="1"/>
          </p:cNvPicPr>
          <p:nvPr>
            <p:ph sz="quarter" idx="4"/>
          </p:nvPr>
        </p:nvPicPr>
        <p:blipFill>
          <a:blip r:embed="rId2"/>
          <a:stretch>
            <a:fillRect/>
          </a:stretch>
        </p:blipFill>
        <p:spPr>
          <a:xfrm>
            <a:off x="5908686" y="2967052"/>
            <a:ext cx="1749414" cy="3249948"/>
          </a:xfrm>
        </p:spPr>
      </p:pic>
      <p:pic>
        <p:nvPicPr>
          <p:cNvPr id="14" name="Content Placeholder 13"/>
          <p:cNvPicPr>
            <a:picLocks noGrp="1" noChangeAspect="1"/>
          </p:cNvPicPr>
          <p:nvPr>
            <p:ph sz="half" idx="2"/>
          </p:nvPr>
        </p:nvPicPr>
        <p:blipFill>
          <a:blip r:embed="rId3"/>
          <a:stretch>
            <a:fillRect/>
          </a:stretch>
        </p:blipFill>
        <p:spPr>
          <a:xfrm>
            <a:off x="701293" y="2965399"/>
            <a:ext cx="5038444" cy="3253254"/>
          </a:xfrm>
          <a:effectLst>
            <a:outerShdw blurRad="50800" dist="38100" dir="2700000" algn="tl" rotWithShape="0">
              <a:prstClr val="black">
                <a:alpha val="40000"/>
              </a:prstClr>
            </a:outerShdw>
          </a:effectLst>
        </p:spPr>
      </p:pic>
      <p:pic>
        <p:nvPicPr>
          <p:cNvPr id="16" name="Picture 15"/>
          <p:cNvPicPr>
            <a:picLocks noChangeAspect="1"/>
          </p:cNvPicPr>
          <p:nvPr/>
        </p:nvPicPr>
        <p:blipFill rotWithShape="1">
          <a:blip r:embed="rId4"/>
          <a:srcRect l="2458" r="3612"/>
          <a:stretch/>
        </p:blipFill>
        <p:spPr>
          <a:xfrm>
            <a:off x="7658100" y="2967788"/>
            <a:ext cx="1885950" cy="3249948"/>
          </a:xfrm>
          <a:prstGeom prst="rect">
            <a:avLst/>
          </a:prstGeom>
        </p:spPr>
      </p:pic>
      <p:pic>
        <p:nvPicPr>
          <p:cNvPr id="18" name="Picture 17"/>
          <p:cNvPicPr>
            <a:picLocks noChangeAspect="1"/>
          </p:cNvPicPr>
          <p:nvPr/>
        </p:nvPicPr>
        <p:blipFill rotWithShape="1">
          <a:blip r:embed="rId5"/>
          <a:srcRect r="4477"/>
          <a:stretch/>
        </p:blipFill>
        <p:spPr>
          <a:xfrm>
            <a:off x="9544050" y="2967788"/>
            <a:ext cx="2032515" cy="3248476"/>
          </a:xfrm>
          <a:prstGeom prst="rect">
            <a:avLst/>
          </a:prstGeom>
        </p:spPr>
      </p:pic>
      <p:sp>
        <p:nvSpPr>
          <p:cNvPr id="19" name="Rectangle: Rounded Corners 18"/>
          <p:cNvSpPr/>
          <p:nvPr/>
        </p:nvSpPr>
        <p:spPr>
          <a:xfrm>
            <a:off x="10260623" y="1136668"/>
            <a:ext cx="1315942" cy="4044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bg1"/>
                </a:solidFill>
              </a:rPr>
              <a:t>Log In</a:t>
            </a:r>
          </a:p>
        </p:txBody>
      </p:sp>
      <p:sp>
        <p:nvSpPr>
          <p:cNvPr id="20" name="TextBox 19"/>
          <p:cNvSpPr txBox="1"/>
          <p:nvPr/>
        </p:nvSpPr>
        <p:spPr>
          <a:xfrm>
            <a:off x="4897314" y="1156713"/>
            <a:ext cx="5301763" cy="369332"/>
          </a:xfrm>
          <a:prstGeom prst="rect">
            <a:avLst/>
          </a:prstGeom>
          <a:noFill/>
          <a:ln w="3175">
            <a:solidFill>
              <a:schemeClr val="tx1"/>
            </a:solidFill>
          </a:ln>
        </p:spPr>
        <p:txBody>
          <a:bodyPr wrap="square" rtlCol="0">
            <a:spAutoFit/>
          </a:bodyPr>
          <a:lstStyle/>
          <a:p>
            <a:r>
              <a:rPr lang="en-US" dirty="0">
                <a:solidFill>
                  <a:srgbClr val="8D6F8F"/>
                </a:solidFill>
              </a:rPr>
              <a:t>About Us | Categories| Browse Projects| How it Works</a:t>
            </a:r>
          </a:p>
        </p:txBody>
      </p:sp>
    </p:spTree>
    <p:extLst>
      <p:ext uri="{BB962C8B-B14F-4D97-AF65-F5344CB8AC3E}">
        <p14:creationId xmlns:p14="http://schemas.microsoft.com/office/powerpoint/2010/main" val="2572439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25197"/>
            <a:ext cx="9720072" cy="942959"/>
          </a:xfrm>
        </p:spPr>
        <p:txBody>
          <a:bodyPr>
            <a:normAutofit fontScale="90000"/>
          </a:bodyPr>
          <a:lstStyle/>
          <a:p>
            <a:r>
              <a:rPr lang="en-US" dirty="0">
                <a:solidFill>
                  <a:srgbClr val="8D6F8F"/>
                </a:solidFill>
              </a:rPr>
              <a:t>BECOME A BATCHBAKER</a:t>
            </a:r>
            <a:br>
              <a:rPr lang="en-US" dirty="0">
                <a:solidFill>
                  <a:srgbClr val="8D6F8F"/>
                </a:solidFill>
              </a:rPr>
            </a:br>
            <a:endParaRPr lang="en-US" dirty="0"/>
          </a:p>
        </p:txBody>
      </p:sp>
      <p:sp>
        <p:nvSpPr>
          <p:cNvPr id="3" name="Text Placeholder 2"/>
          <p:cNvSpPr>
            <a:spLocks noGrp="1"/>
          </p:cNvSpPr>
          <p:nvPr>
            <p:ph type="body" idx="1"/>
          </p:nvPr>
        </p:nvSpPr>
        <p:spPr>
          <a:xfrm>
            <a:off x="1024128" y="1051604"/>
            <a:ext cx="4754880" cy="822960"/>
          </a:xfrm>
        </p:spPr>
        <p:txBody>
          <a:bodyPr/>
          <a:lstStyle/>
          <a:p>
            <a:r>
              <a:rPr lang="en-US" dirty="0">
                <a:solidFill>
                  <a:schemeClr val="tx2"/>
                </a:solidFill>
              </a:rPr>
              <a:t>Setup Profile Information</a:t>
            </a:r>
          </a:p>
        </p:txBody>
      </p:sp>
      <p:sp>
        <p:nvSpPr>
          <p:cNvPr id="4" name="Content Placeholder 3"/>
          <p:cNvSpPr>
            <a:spLocks noGrp="1"/>
          </p:cNvSpPr>
          <p:nvPr>
            <p:ph sz="half" idx="2"/>
          </p:nvPr>
        </p:nvSpPr>
        <p:spPr>
          <a:xfrm>
            <a:off x="4156884" y="1398414"/>
            <a:ext cx="5399722" cy="3547911"/>
          </a:xfrm>
        </p:spPr>
        <p:txBody>
          <a:bodyPr>
            <a:normAutofit fontScale="70000" lnSpcReduction="20000"/>
          </a:bodyPr>
          <a:lstStyle/>
          <a:p>
            <a:pPr>
              <a:lnSpc>
                <a:spcPct val="100000"/>
              </a:lnSpc>
              <a:buFont typeface="Wingdings" panose="05000000000000000000" pitchFamily="2" charset="2"/>
              <a:buChar char="ü"/>
            </a:pPr>
            <a:r>
              <a:rPr lang="en-US" sz="1600" dirty="0">
                <a:solidFill>
                  <a:schemeClr val="tx2"/>
                </a:solidFill>
              </a:rPr>
              <a:t>Profile Photo</a:t>
            </a:r>
          </a:p>
          <a:p>
            <a:pPr>
              <a:lnSpc>
                <a:spcPct val="100000"/>
              </a:lnSpc>
              <a:buFont typeface="Wingdings" panose="05000000000000000000" pitchFamily="2" charset="2"/>
              <a:buChar char="ü"/>
            </a:pPr>
            <a:r>
              <a:rPr lang="en-US" sz="1600" dirty="0">
                <a:solidFill>
                  <a:schemeClr val="tx2"/>
                </a:solidFill>
              </a:rPr>
              <a:t>Description – Something about themselves/baking quote</a:t>
            </a:r>
          </a:p>
          <a:p>
            <a:pPr>
              <a:lnSpc>
                <a:spcPct val="100000"/>
              </a:lnSpc>
              <a:buFont typeface="Wingdings" panose="05000000000000000000" pitchFamily="2" charset="2"/>
              <a:buChar char="ü"/>
            </a:pPr>
            <a:r>
              <a:rPr lang="en-US" sz="1600" dirty="0">
                <a:solidFill>
                  <a:schemeClr val="tx2"/>
                </a:solidFill>
              </a:rPr>
              <a:t>Experience Level – Home Baker (years) or Professional</a:t>
            </a:r>
          </a:p>
          <a:p>
            <a:pPr>
              <a:lnSpc>
                <a:spcPct val="100000"/>
              </a:lnSpc>
              <a:buFont typeface="Wingdings" panose="05000000000000000000" pitchFamily="2" charset="2"/>
              <a:buChar char="ü"/>
            </a:pPr>
            <a:r>
              <a:rPr lang="en-US" sz="1600" dirty="0">
                <a:solidFill>
                  <a:schemeClr val="tx2"/>
                </a:solidFill>
              </a:rPr>
              <a:t>Baking Status: Active OR Be Back Soon (Deactivate Mode) </a:t>
            </a:r>
          </a:p>
          <a:p>
            <a:pPr>
              <a:lnSpc>
                <a:spcPct val="100000"/>
              </a:lnSpc>
              <a:buFont typeface="Wingdings" panose="05000000000000000000" pitchFamily="2" charset="2"/>
              <a:buChar char="ü"/>
            </a:pPr>
            <a:r>
              <a:rPr lang="en-US" sz="1600" dirty="0">
                <a:solidFill>
                  <a:schemeClr val="tx2"/>
                </a:solidFill>
              </a:rPr>
              <a:t>REVIEWS</a:t>
            </a:r>
          </a:p>
          <a:p>
            <a:pPr>
              <a:lnSpc>
                <a:spcPct val="100000"/>
              </a:lnSpc>
              <a:buFont typeface="Wingdings" panose="05000000000000000000" pitchFamily="2" charset="2"/>
              <a:buChar char="ü"/>
            </a:pPr>
            <a:r>
              <a:rPr lang="en-US" sz="1600" dirty="0">
                <a:solidFill>
                  <a:schemeClr val="tx2"/>
                </a:solidFill>
              </a:rPr>
              <a:t>Neighborhood, City, State, Zip</a:t>
            </a:r>
          </a:p>
          <a:p>
            <a:pPr>
              <a:lnSpc>
                <a:spcPct val="100000"/>
              </a:lnSpc>
              <a:buFont typeface="Wingdings" panose="05000000000000000000" pitchFamily="2" charset="2"/>
              <a:buChar char="ü"/>
            </a:pPr>
            <a:r>
              <a:rPr lang="en-US" sz="1600" dirty="0">
                <a:solidFill>
                  <a:schemeClr val="tx2"/>
                </a:solidFill>
              </a:rPr>
              <a:t>Specialties displayed as Icons (Cupcakes, Cakes, Pies, Pastries, Cake Pops, Cookies, Gluten Free, Nut Free)</a:t>
            </a:r>
          </a:p>
          <a:p>
            <a:pPr>
              <a:lnSpc>
                <a:spcPct val="100000"/>
              </a:lnSpc>
              <a:buFont typeface="Wingdings" panose="05000000000000000000" pitchFamily="2" charset="2"/>
              <a:buChar char="ü"/>
            </a:pPr>
            <a:r>
              <a:rPr lang="en-US" sz="1600" dirty="0">
                <a:solidFill>
                  <a:schemeClr val="tx2"/>
                </a:solidFill>
              </a:rPr>
              <a:t>Food Handlers Permit - Yes/No/Pending</a:t>
            </a:r>
          </a:p>
          <a:p>
            <a:pPr>
              <a:lnSpc>
                <a:spcPct val="100000"/>
              </a:lnSpc>
              <a:buFont typeface="Wingdings" panose="05000000000000000000" pitchFamily="2" charset="2"/>
              <a:buChar char="ü"/>
            </a:pPr>
            <a:r>
              <a:rPr lang="en-US" sz="1600" dirty="0">
                <a:solidFill>
                  <a:schemeClr val="tx2"/>
                </a:solidFill>
              </a:rPr>
              <a:t>Business License  - Yes/No/Pending</a:t>
            </a:r>
          </a:p>
          <a:p>
            <a:pPr>
              <a:lnSpc>
                <a:spcPct val="100000"/>
              </a:lnSpc>
              <a:buFont typeface="Wingdings" panose="05000000000000000000" pitchFamily="2" charset="2"/>
              <a:buChar char="ü"/>
            </a:pPr>
            <a:r>
              <a:rPr lang="en-US" sz="1600" dirty="0">
                <a:solidFill>
                  <a:schemeClr val="tx2"/>
                </a:solidFill>
              </a:rPr>
              <a:t>Nut Free – Are you willing to provide nut free option and follow strict guidelines? </a:t>
            </a:r>
          </a:p>
          <a:p>
            <a:pPr>
              <a:lnSpc>
                <a:spcPct val="100000"/>
              </a:lnSpc>
              <a:buFont typeface="Wingdings" panose="05000000000000000000" pitchFamily="2" charset="2"/>
              <a:buChar char="ü"/>
            </a:pPr>
            <a:r>
              <a:rPr lang="en-US" sz="1600" dirty="0">
                <a:solidFill>
                  <a:schemeClr val="tx2"/>
                </a:solidFill>
              </a:rPr>
              <a:t>Upload Photos of Baked Goods – Min 1 to No Max</a:t>
            </a:r>
          </a:p>
        </p:txBody>
      </p:sp>
      <p:pic>
        <p:nvPicPr>
          <p:cNvPr id="7" name="Content Placeholder 6"/>
          <p:cNvPicPr>
            <a:picLocks noGrp="1" noChangeAspect="1"/>
          </p:cNvPicPr>
          <p:nvPr>
            <p:ph sz="quarter" idx="4"/>
          </p:nvPr>
        </p:nvPicPr>
        <p:blipFill>
          <a:blip r:embed="rId2"/>
          <a:stretch>
            <a:fillRect/>
          </a:stretch>
        </p:blipFill>
        <p:spPr>
          <a:xfrm>
            <a:off x="1212037" y="1874564"/>
            <a:ext cx="2411497" cy="2780825"/>
          </a:xfrm>
          <a:ln w="38100">
            <a:solidFill>
              <a:schemeClr val="tx1"/>
            </a:solidFill>
          </a:ln>
        </p:spPr>
      </p:pic>
      <p:pic>
        <p:nvPicPr>
          <p:cNvPr id="8" name="Picture 7"/>
          <p:cNvPicPr>
            <a:picLocks noChangeAspect="1"/>
          </p:cNvPicPr>
          <p:nvPr/>
        </p:nvPicPr>
        <p:blipFill rotWithShape="1">
          <a:blip r:embed="rId3"/>
          <a:srcRect l="30729" t="54064" r="1562" b="24546"/>
          <a:stretch/>
        </p:blipFill>
        <p:spPr>
          <a:xfrm>
            <a:off x="1149388" y="5052734"/>
            <a:ext cx="8255153" cy="1466938"/>
          </a:xfrm>
          <a:prstGeom prst="rect">
            <a:avLst/>
          </a:prstGeom>
        </p:spPr>
      </p:pic>
      <p:sp>
        <p:nvSpPr>
          <p:cNvPr id="9" name="TextBox 8"/>
          <p:cNvSpPr txBox="1"/>
          <p:nvPr/>
        </p:nvSpPr>
        <p:spPr>
          <a:xfrm>
            <a:off x="9522268" y="825197"/>
            <a:ext cx="2469685" cy="1846659"/>
          </a:xfrm>
          <a:prstGeom prst="rect">
            <a:avLst/>
          </a:prstGeom>
          <a:noFill/>
        </p:spPr>
        <p:txBody>
          <a:bodyPr wrap="square" rtlCol="0">
            <a:spAutoFit/>
          </a:bodyPr>
          <a:lstStyle/>
          <a:p>
            <a:r>
              <a:rPr lang="en-US" sz="1200" dirty="0"/>
              <a:t>Page Features:</a:t>
            </a:r>
          </a:p>
          <a:p>
            <a:pPr marL="228600" indent="-228600">
              <a:buFont typeface="+mj-lt"/>
              <a:buAutoNum type="arabicPeriod"/>
            </a:pPr>
            <a:r>
              <a:rPr lang="en-US" sz="1200" dirty="0"/>
              <a:t>Can hover over photos to zoom</a:t>
            </a:r>
          </a:p>
          <a:p>
            <a:pPr marL="228600" indent="-228600">
              <a:buFont typeface="+mj-lt"/>
              <a:buAutoNum type="arabicPeriod"/>
            </a:pPr>
            <a:r>
              <a:rPr lang="en-US" sz="1200" dirty="0"/>
              <a:t>Photos scroll automatically</a:t>
            </a:r>
          </a:p>
          <a:p>
            <a:pPr marL="228600" indent="-228600">
              <a:buFont typeface="+mj-lt"/>
              <a:buAutoNum type="arabicPeriod"/>
            </a:pPr>
            <a:r>
              <a:rPr lang="en-US" sz="1200" dirty="0"/>
              <a:t>Click on Photos to see description</a:t>
            </a:r>
          </a:p>
          <a:p>
            <a:pPr marL="228600" indent="-228600">
              <a:buFont typeface="+mj-lt"/>
              <a:buAutoNum type="arabicPeriod"/>
            </a:pPr>
            <a:r>
              <a:rPr lang="en-US" sz="1200" dirty="0"/>
              <a:t>Logos for Gluten free/Nut Free</a:t>
            </a:r>
          </a:p>
          <a:p>
            <a:pPr marL="228600" indent="-228600">
              <a:buFont typeface="+mj-lt"/>
              <a:buAutoNum type="arabicPeriod"/>
            </a:pPr>
            <a:r>
              <a:rPr lang="en-US" sz="1200" dirty="0"/>
              <a:t>Full questionnaire to create Profile</a:t>
            </a:r>
          </a:p>
          <a:p>
            <a:pPr marL="228600" indent="-228600">
              <a:buFont typeface="+mj-lt"/>
              <a:buAutoNum type="arabicPeriod"/>
            </a:pPr>
            <a:endParaRPr lang="en-US" sz="1200" dirty="0"/>
          </a:p>
          <a:p>
            <a:endParaRPr lang="en-US" dirty="0"/>
          </a:p>
        </p:txBody>
      </p:sp>
    </p:spTree>
    <p:extLst>
      <p:ext uri="{BB962C8B-B14F-4D97-AF65-F5344CB8AC3E}">
        <p14:creationId xmlns:p14="http://schemas.microsoft.com/office/powerpoint/2010/main" val="233824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25197"/>
            <a:ext cx="9720072" cy="942959"/>
          </a:xfrm>
        </p:spPr>
        <p:txBody>
          <a:bodyPr>
            <a:normAutofit fontScale="90000"/>
          </a:bodyPr>
          <a:lstStyle/>
          <a:p>
            <a:r>
              <a:rPr lang="en-US" dirty="0">
                <a:solidFill>
                  <a:srgbClr val="8D6F8F"/>
                </a:solidFill>
              </a:rPr>
              <a:t>preview local bakers</a:t>
            </a:r>
            <a:br>
              <a:rPr lang="en-US" dirty="0">
                <a:solidFill>
                  <a:srgbClr val="8D6F8F"/>
                </a:solidFill>
              </a:rPr>
            </a:br>
            <a:endParaRPr lang="en-US" dirty="0"/>
          </a:p>
        </p:txBody>
      </p:sp>
      <p:sp>
        <p:nvSpPr>
          <p:cNvPr id="3" name="Text Placeholder 2"/>
          <p:cNvSpPr>
            <a:spLocks noGrp="1"/>
          </p:cNvSpPr>
          <p:nvPr>
            <p:ph type="body" idx="1"/>
          </p:nvPr>
        </p:nvSpPr>
        <p:spPr>
          <a:xfrm>
            <a:off x="1024128" y="1125165"/>
            <a:ext cx="4754880" cy="822960"/>
          </a:xfrm>
        </p:spPr>
        <p:txBody>
          <a:bodyPr/>
          <a:lstStyle/>
          <a:p>
            <a:r>
              <a:rPr lang="en-US" dirty="0">
                <a:solidFill>
                  <a:schemeClr val="tx2"/>
                </a:solidFill>
              </a:rPr>
              <a:t>POST or SEARCH FOR A DESSERT</a:t>
            </a:r>
          </a:p>
        </p:txBody>
      </p:sp>
      <p:sp>
        <p:nvSpPr>
          <p:cNvPr id="4" name="Content Placeholder 3"/>
          <p:cNvSpPr>
            <a:spLocks noGrp="1"/>
          </p:cNvSpPr>
          <p:nvPr>
            <p:ph sz="half" idx="2"/>
          </p:nvPr>
        </p:nvSpPr>
        <p:spPr>
          <a:xfrm>
            <a:off x="1899137" y="2182524"/>
            <a:ext cx="4787413" cy="1555901"/>
          </a:xfrm>
          <a:ln>
            <a:solidFill>
              <a:schemeClr val="tx1"/>
            </a:solidFill>
          </a:ln>
        </p:spPr>
        <p:txBody>
          <a:bodyPr>
            <a:noAutofit/>
          </a:bodyPr>
          <a:lstStyle/>
          <a:p>
            <a:pPr marL="0" indent="0">
              <a:lnSpc>
                <a:spcPct val="100000"/>
              </a:lnSpc>
              <a:spcBef>
                <a:spcPts val="600"/>
              </a:spcBef>
              <a:spcAft>
                <a:spcPts val="0"/>
              </a:spcAft>
              <a:buNone/>
            </a:pPr>
            <a:r>
              <a:rPr lang="en-US" sz="2000" b="1" dirty="0">
                <a:solidFill>
                  <a:schemeClr val="tx2"/>
                </a:solidFill>
              </a:rPr>
              <a:t>JACOB M.</a:t>
            </a:r>
          </a:p>
          <a:p>
            <a:pPr marL="0" indent="0">
              <a:lnSpc>
                <a:spcPct val="100000"/>
              </a:lnSpc>
              <a:spcBef>
                <a:spcPts val="600"/>
              </a:spcBef>
              <a:spcAft>
                <a:spcPts val="0"/>
              </a:spcAft>
              <a:buNone/>
            </a:pPr>
            <a:r>
              <a:rPr lang="en-US" sz="1050" dirty="0">
                <a:solidFill>
                  <a:schemeClr val="tx2"/>
                </a:solidFill>
              </a:rPr>
              <a:t>Good Things Come to Those that Bake…</a:t>
            </a:r>
          </a:p>
          <a:p>
            <a:pPr marL="0" indent="0">
              <a:lnSpc>
                <a:spcPct val="100000"/>
              </a:lnSpc>
              <a:spcBef>
                <a:spcPts val="600"/>
              </a:spcBef>
              <a:spcAft>
                <a:spcPts val="0"/>
              </a:spcAft>
              <a:buNone/>
            </a:pPr>
            <a:r>
              <a:rPr lang="en-US" sz="1050" dirty="0">
                <a:solidFill>
                  <a:schemeClr val="tx2"/>
                </a:solidFill>
              </a:rPr>
              <a:t>Experience Level – Home Baker 6 years</a:t>
            </a:r>
          </a:p>
          <a:p>
            <a:pPr marL="0" indent="0">
              <a:lnSpc>
                <a:spcPct val="100000"/>
              </a:lnSpc>
              <a:spcBef>
                <a:spcPts val="600"/>
              </a:spcBef>
              <a:spcAft>
                <a:spcPts val="0"/>
              </a:spcAft>
              <a:buNone/>
            </a:pPr>
            <a:r>
              <a:rPr lang="en-US" sz="1050" dirty="0">
                <a:solidFill>
                  <a:schemeClr val="tx2"/>
                </a:solidFill>
              </a:rPr>
              <a:t>***** 4 REVIEWS</a:t>
            </a:r>
          </a:p>
          <a:p>
            <a:pPr marL="0" indent="0">
              <a:lnSpc>
                <a:spcPct val="100000"/>
              </a:lnSpc>
              <a:spcBef>
                <a:spcPts val="600"/>
              </a:spcBef>
              <a:spcAft>
                <a:spcPts val="0"/>
              </a:spcAft>
              <a:buNone/>
            </a:pPr>
            <a:r>
              <a:rPr lang="en-US" sz="1050" dirty="0">
                <a:solidFill>
                  <a:schemeClr val="tx2"/>
                </a:solidFill>
              </a:rPr>
              <a:t>Queen Anne, Seattle, WA, 98101</a:t>
            </a:r>
          </a:p>
          <a:p>
            <a:pPr marL="0" indent="0">
              <a:lnSpc>
                <a:spcPct val="100000"/>
              </a:lnSpc>
              <a:spcBef>
                <a:spcPts val="600"/>
              </a:spcBef>
              <a:spcAft>
                <a:spcPts val="0"/>
              </a:spcAft>
              <a:buNone/>
            </a:pPr>
            <a:r>
              <a:rPr lang="en-US" sz="1050" dirty="0">
                <a:solidFill>
                  <a:schemeClr val="tx2"/>
                </a:solidFill>
              </a:rPr>
              <a:t>Specialties = Cupcakes, Cakes, Pies, Pastries, Cake Pops, Cookies, Gluten Free, Nut Fee</a:t>
            </a:r>
          </a:p>
        </p:txBody>
      </p:sp>
      <p:pic>
        <p:nvPicPr>
          <p:cNvPr id="7" name="Content Placeholder 6"/>
          <p:cNvPicPr>
            <a:picLocks noGrp="1" noChangeAspect="1"/>
          </p:cNvPicPr>
          <p:nvPr>
            <p:ph sz="quarter" idx="4"/>
          </p:nvPr>
        </p:nvPicPr>
        <p:blipFill>
          <a:blip r:embed="rId2"/>
          <a:stretch>
            <a:fillRect/>
          </a:stretch>
        </p:blipFill>
        <p:spPr>
          <a:xfrm>
            <a:off x="542925" y="2227696"/>
            <a:ext cx="1252082" cy="1510727"/>
          </a:xfrm>
          <a:ln w="38100">
            <a:solidFill>
              <a:schemeClr val="tx1"/>
            </a:solidFill>
          </a:ln>
        </p:spPr>
      </p:pic>
      <p:pic>
        <p:nvPicPr>
          <p:cNvPr id="8" name="Picture 7"/>
          <p:cNvPicPr>
            <a:picLocks noChangeAspect="1"/>
          </p:cNvPicPr>
          <p:nvPr/>
        </p:nvPicPr>
        <p:blipFill rotWithShape="1">
          <a:blip r:embed="rId3"/>
          <a:srcRect l="56826" t="54064" r="1562" b="24443"/>
          <a:stretch/>
        </p:blipFill>
        <p:spPr>
          <a:xfrm>
            <a:off x="6790680" y="2182523"/>
            <a:ext cx="5463705" cy="1555901"/>
          </a:xfrm>
          <a:prstGeom prst="rect">
            <a:avLst/>
          </a:prstGeom>
          <a:ln w="3175">
            <a:solidFill>
              <a:schemeClr val="tx1"/>
            </a:solidFill>
          </a:ln>
        </p:spPr>
      </p:pic>
      <p:sp>
        <p:nvSpPr>
          <p:cNvPr id="9" name="TextBox 8"/>
          <p:cNvSpPr txBox="1"/>
          <p:nvPr/>
        </p:nvSpPr>
        <p:spPr>
          <a:xfrm>
            <a:off x="9979096" y="3754116"/>
            <a:ext cx="2298629" cy="2031325"/>
          </a:xfrm>
          <a:prstGeom prst="rect">
            <a:avLst/>
          </a:prstGeom>
          <a:noFill/>
        </p:spPr>
        <p:txBody>
          <a:bodyPr wrap="square" rtlCol="0">
            <a:spAutoFit/>
          </a:bodyPr>
          <a:lstStyle/>
          <a:p>
            <a:r>
              <a:rPr lang="en-US" sz="1200" dirty="0"/>
              <a:t>Page Features:</a:t>
            </a:r>
          </a:p>
          <a:p>
            <a:pPr marL="228600" indent="-228600">
              <a:buFont typeface="+mj-lt"/>
              <a:buAutoNum type="arabicPeriod"/>
            </a:pPr>
            <a:r>
              <a:rPr lang="en-US" sz="1200" dirty="0"/>
              <a:t>Can search by type of baked good, each photo will be linked back to baker.</a:t>
            </a:r>
          </a:p>
          <a:p>
            <a:pPr marL="228600" indent="-228600">
              <a:buFont typeface="+mj-lt"/>
              <a:buAutoNum type="arabicPeriod"/>
            </a:pPr>
            <a:r>
              <a:rPr lang="en-US" sz="1200" dirty="0"/>
              <a:t>Filter by location, rating, experience level.  </a:t>
            </a:r>
          </a:p>
          <a:p>
            <a:pPr marL="228600" indent="-228600">
              <a:buFont typeface="+mj-lt"/>
              <a:buAutoNum type="arabicPeriod"/>
            </a:pPr>
            <a:r>
              <a:rPr lang="en-US" sz="1200" dirty="0"/>
              <a:t>Experience Level = Novice, Intermediate, Professional</a:t>
            </a:r>
          </a:p>
          <a:p>
            <a:endParaRPr lang="en-US" sz="1200" dirty="0"/>
          </a:p>
          <a:p>
            <a:endParaRPr lang="en-US" dirty="0"/>
          </a:p>
        </p:txBody>
      </p:sp>
      <p:sp>
        <p:nvSpPr>
          <p:cNvPr id="10" name="Rectangle: Rounded Corners 9"/>
          <p:cNvSpPr/>
          <p:nvPr/>
        </p:nvSpPr>
        <p:spPr>
          <a:xfrm>
            <a:off x="7248525" y="1334566"/>
            <a:ext cx="4772025" cy="5737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2">
                    <a:lumMod val="90000"/>
                  </a:schemeClr>
                </a:solidFill>
              </a:rPr>
              <a:t>Search for Baker, Specialty, Location, </a:t>
            </a:r>
            <a:r>
              <a:rPr lang="en-US" dirty="0" err="1">
                <a:solidFill>
                  <a:schemeClr val="bg2">
                    <a:lumMod val="90000"/>
                  </a:schemeClr>
                </a:solidFill>
              </a:rPr>
              <a:t>etc</a:t>
            </a:r>
            <a:endParaRPr lang="en-US" dirty="0">
              <a:solidFill>
                <a:schemeClr val="bg2">
                  <a:lumMod val="90000"/>
                </a:schemeClr>
              </a:solidFill>
            </a:endParaRPr>
          </a:p>
        </p:txBody>
      </p:sp>
      <p:pic>
        <p:nvPicPr>
          <p:cNvPr id="11" name="Content Placeholder 6"/>
          <p:cNvPicPr>
            <a:picLocks noChangeAspect="1"/>
          </p:cNvPicPr>
          <p:nvPr/>
        </p:nvPicPr>
        <p:blipFill>
          <a:blip r:embed="rId4"/>
          <a:stretch>
            <a:fillRect/>
          </a:stretch>
        </p:blipFill>
        <p:spPr>
          <a:xfrm>
            <a:off x="542925" y="3878563"/>
            <a:ext cx="1271132" cy="1516070"/>
          </a:xfrm>
          <a:prstGeom prst="rect">
            <a:avLst/>
          </a:prstGeom>
          <a:ln w="38100">
            <a:solidFill>
              <a:schemeClr val="tx1"/>
            </a:solidFill>
          </a:ln>
        </p:spPr>
      </p:pic>
      <p:sp>
        <p:nvSpPr>
          <p:cNvPr id="13" name="Content Placeholder 3"/>
          <p:cNvSpPr txBox="1">
            <a:spLocks/>
          </p:cNvSpPr>
          <p:nvPr/>
        </p:nvSpPr>
        <p:spPr>
          <a:xfrm>
            <a:off x="1899137" y="3878563"/>
            <a:ext cx="4787413" cy="1555901"/>
          </a:xfrm>
          <a:prstGeom prst="rect">
            <a:avLst/>
          </a:prstGeom>
          <a:ln>
            <a:solidFill>
              <a:schemeClr val="tx1"/>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spcBef>
                <a:spcPts val="600"/>
              </a:spcBef>
              <a:spcAft>
                <a:spcPts val="0"/>
              </a:spcAft>
              <a:buFont typeface="Tw Cen MT" panose="020B0602020104020603" pitchFamily="34" charset="0"/>
              <a:buNone/>
            </a:pPr>
            <a:r>
              <a:rPr lang="en-US" sz="2000" b="1" dirty="0">
                <a:solidFill>
                  <a:schemeClr val="tx2"/>
                </a:solidFill>
              </a:rPr>
              <a:t>EMMA S.</a:t>
            </a:r>
          </a:p>
          <a:p>
            <a:pPr marL="0" indent="0">
              <a:lnSpc>
                <a:spcPct val="100000"/>
              </a:lnSpc>
              <a:spcBef>
                <a:spcPts val="600"/>
              </a:spcBef>
              <a:spcAft>
                <a:spcPts val="0"/>
              </a:spcAft>
              <a:buFont typeface="Tw Cen MT" panose="020B0602020104020603" pitchFamily="34" charset="0"/>
              <a:buNone/>
            </a:pPr>
            <a:r>
              <a:rPr lang="en-US" sz="1050" dirty="0">
                <a:solidFill>
                  <a:schemeClr val="tx2"/>
                </a:solidFill>
              </a:rPr>
              <a:t>Stop hating. Start Baking &lt;3</a:t>
            </a:r>
          </a:p>
          <a:p>
            <a:pPr marL="0" indent="0">
              <a:lnSpc>
                <a:spcPct val="100000"/>
              </a:lnSpc>
              <a:spcBef>
                <a:spcPts val="600"/>
              </a:spcBef>
              <a:spcAft>
                <a:spcPts val="0"/>
              </a:spcAft>
              <a:buFont typeface="Tw Cen MT" panose="020B0602020104020603" pitchFamily="34" charset="0"/>
              <a:buNone/>
            </a:pPr>
            <a:r>
              <a:rPr lang="en-US" sz="1050" dirty="0">
                <a:solidFill>
                  <a:schemeClr val="tx2"/>
                </a:solidFill>
              </a:rPr>
              <a:t>Experience Level – Professional</a:t>
            </a:r>
          </a:p>
          <a:p>
            <a:pPr marL="0" indent="0">
              <a:lnSpc>
                <a:spcPct val="100000"/>
              </a:lnSpc>
              <a:spcBef>
                <a:spcPts val="600"/>
              </a:spcBef>
              <a:spcAft>
                <a:spcPts val="0"/>
              </a:spcAft>
              <a:buFont typeface="Tw Cen MT" panose="020B0602020104020603" pitchFamily="34" charset="0"/>
              <a:buNone/>
            </a:pPr>
            <a:r>
              <a:rPr lang="en-US" sz="1050" dirty="0">
                <a:solidFill>
                  <a:schemeClr val="tx2"/>
                </a:solidFill>
              </a:rPr>
              <a:t>**** 13 REVIEWS</a:t>
            </a:r>
          </a:p>
          <a:p>
            <a:pPr marL="0" indent="0">
              <a:lnSpc>
                <a:spcPct val="100000"/>
              </a:lnSpc>
              <a:spcBef>
                <a:spcPts val="600"/>
              </a:spcBef>
              <a:spcAft>
                <a:spcPts val="0"/>
              </a:spcAft>
              <a:buFont typeface="Tw Cen MT" panose="020B0602020104020603" pitchFamily="34" charset="0"/>
              <a:buNone/>
            </a:pPr>
            <a:r>
              <a:rPr lang="en-US" sz="1050" dirty="0">
                <a:solidFill>
                  <a:schemeClr val="tx2"/>
                </a:solidFill>
              </a:rPr>
              <a:t>Kirkland, WA, 98029</a:t>
            </a:r>
          </a:p>
          <a:p>
            <a:pPr marL="0" indent="0">
              <a:lnSpc>
                <a:spcPct val="100000"/>
              </a:lnSpc>
              <a:spcBef>
                <a:spcPts val="600"/>
              </a:spcBef>
              <a:spcAft>
                <a:spcPts val="0"/>
              </a:spcAft>
              <a:buFont typeface="Tw Cen MT" panose="020B0602020104020603" pitchFamily="34" charset="0"/>
              <a:buNone/>
            </a:pPr>
            <a:r>
              <a:rPr lang="en-US" sz="1050" dirty="0">
                <a:solidFill>
                  <a:schemeClr val="tx2"/>
                </a:solidFill>
              </a:rPr>
              <a:t>Specialties = Cupcakes, Cakes, Cake Pops, Cookies</a:t>
            </a:r>
          </a:p>
        </p:txBody>
      </p:sp>
      <p:pic>
        <p:nvPicPr>
          <p:cNvPr id="14" name="Picture 13"/>
          <p:cNvPicPr>
            <a:picLocks noChangeAspect="1"/>
          </p:cNvPicPr>
          <p:nvPr/>
        </p:nvPicPr>
        <p:blipFill rotWithShape="1">
          <a:blip r:embed="rId5"/>
          <a:srcRect l="76664" t="45545" r="1773" b="35750"/>
          <a:stretch/>
        </p:blipFill>
        <p:spPr>
          <a:xfrm>
            <a:off x="6790679" y="3878563"/>
            <a:ext cx="3188417" cy="1555901"/>
          </a:xfrm>
          <a:prstGeom prst="rect">
            <a:avLst/>
          </a:prstGeom>
          <a:ln w="3175">
            <a:solidFill>
              <a:schemeClr val="tx1"/>
            </a:solidFill>
          </a:ln>
        </p:spPr>
      </p:pic>
      <p:sp>
        <p:nvSpPr>
          <p:cNvPr id="15" name="TextBox 14"/>
          <p:cNvSpPr txBox="1"/>
          <p:nvPr/>
        </p:nvSpPr>
        <p:spPr>
          <a:xfrm>
            <a:off x="5000625" y="5574602"/>
            <a:ext cx="3486150" cy="369332"/>
          </a:xfrm>
          <a:prstGeom prst="rect">
            <a:avLst/>
          </a:prstGeom>
          <a:noFill/>
        </p:spPr>
        <p:txBody>
          <a:bodyPr wrap="square" rtlCol="0">
            <a:spAutoFit/>
          </a:bodyPr>
          <a:lstStyle/>
          <a:p>
            <a:r>
              <a:rPr lang="en-US" dirty="0"/>
              <a:t>Can’t Find Exactly What You Need? </a:t>
            </a:r>
          </a:p>
        </p:txBody>
      </p:sp>
      <p:sp>
        <p:nvSpPr>
          <p:cNvPr id="16" name="Rectangle: Rounded Corners 15"/>
          <p:cNvSpPr/>
          <p:nvPr/>
        </p:nvSpPr>
        <p:spPr>
          <a:xfrm>
            <a:off x="5088731" y="6084072"/>
            <a:ext cx="3195638" cy="428959"/>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dirty="0"/>
              <a:t>Post Your Project</a:t>
            </a:r>
          </a:p>
        </p:txBody>
      </p:sp>
      <p:cxnSp>
        <p:nvCxnSpPr>
          <p:cNvPr id="18" name="Straight Connector 17"/>
          <p:cNvCxnSpPr/>
          <p:nvPr/>
        </p:nvCxnSpPr>
        <p:spPr>
          <a:xfrm>
            <a:off x="0" y="557460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1990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25197"/>
            <a:ext cx="9720072" cy="942959"/>
          </a:xfrm>
        </p:spPr>
        <p:txBody>
          <a:bodyPr>
            <a:normAutofit fontScale="90000"/>
          </a:bodyPr>
          <a:lstStyle/>
          <a:p>
            <a:r>
              <a:rPr lang="en-US" dirty="0">
                <a:solidFill>
                  <a:srgbClr val="8D6F8F"/>
                </a:solidFill>
              </a:rPr>
              <a:t>Post or Search for a dessert </a:t>
            </a:r>
            <a:br>
              <a:rPr lang="en-US" dirty="0">
                <a:solidFill>
                  <a:srgbClr val="8D6F8F"/>
                </a:solidFill>
              </a:rPr>
            </a:br>
            <a:endParaRPr lang="en-US" dirty="0"/>
          </a:p>
        </p:txBody>
      </p:sp>
      <p:sp>
        <p:nvSpPr>
          <p:cNvPr id="3" name="Text Placeholder 2"/>
          <p:cNvSpPr>
            <a:spLocks noGrp="1"/>
          </p:cNvSpPr>
          <p:nvPr>
            <p:ph type="body" idx="1"/>
          </p:nvPr>
        </p:nvSpPr>
        <p:spPr>
          <a:xfrm>
            <a:off x="1024128" y="1125165"/>
            <a:ext cx="4754880" cy="822960"/>
          </a:xfrm>
        </p:spPr>
        <p:txBody>
          <a:bodyPr/>
          <a:lstStyle/>
          <a:p>
            <a:r>
              <a:rPr lang="en-US" dirty="0">
                <a:solidFill>
                  <a:schemeClr val="tx2"/>
                </a:solidFill>
              </a:rPr>
              <a:t>POST YOUR PROJECT</a:t>
            </a:r>
          </a:p>
        </p:txBody>
      </p:sp>
      <p:sp>
        <p:nvSpPr>
          <p:cNvPr id="9" name="TextBox 8"/>
          <p:cNvSpPr txBox="1"/>
          <p:nvPr/>
        </p:nvSpPr>
        <p:spPr>
          <a:xfrm>
            <a:off x="9778852" y="336647"/>
            <a:ext cx="2298629" cy="2400657"/>
          </a:xfrm>
          <a:prstGeom prst="rect">
            <a:avLst/>
          </a:prstGeom>
          <a:noFill/>
        </p:spPr>
        <p:txBody>
          <a:bodyPr wrap="square" rtlCol="0">
            <a:spAutoFit/>
          </a:bodyPr>
          <a:lstStyle/>
          <a:p>
            <a:r>
              <a:rPr lang="en-US" sz="1200" dirty="0"/>
              <a:t>Page Features:</a:t>
            </a:r>
          </a:p>
          <a:p>
            <a:pPr marL="228600" indent="-228600">
              <a:buFont typeface="+mj-lt"/>
              <a:buAutoNum type="arabicPeriod"/>
            </a:pPr>
            <a:r>
              <a:rPr lang="en-US" sz="1200" dirty="0"/>
              <a:t>Drop down box for Baked Good Category</a:t>
            </a:r>
          </a:p>
          <a:p>
            <a:pPr marL="228600" indent="-228600">
              <a:buFont typeface="+mj-lt"/>
              <a:buAutoNum type="arabicPeriod"/>
            </a:pPr>
            <a:r>
              <a:rPr lang="en-US" sz="1200" dirty="0"/>
              <a:t>Calendar pop up for date/Time</a:t>
            </a:r>
          </a:p>
          <a:p>
            <a:pPr marL="228600" indent="-228600">
              <a:buFont typeface="+mj-lt"/>
              <a:buAutoNum type="arabicPeriod"/>
            </a:pPr>
            <a:r>
              <a:rPr lang="en-US" sz="1200" dirty="0"/>
              <a:t>Email Generated for Baker within 20 miles</a:t>
            </a:r>
          </a:p>
          <a:p>
            <a:pPr marL="228600" indent="-228600">
              <a:buFont typeface="+mj-lt"/>
              <a:buAutoNum type="arabicPeriod"/>
            </a:pPr>
            <a:r>
              <a:rPr lang="en-US" sz="1200" dirty="0"/>
              <a:t>Project is listed in a page where Bakers can go in to view/accept projects</a:t>
            </a:r>
          </a:p>
          <a:p>
            <a:endParaRPr lang="en-US" sz="1200" dirty="0"/>
          </a:p>
          <a:p>
            <a:endParaRPr lang="en-US" dirty="0"/>
          </a:p>
        </p:txBody>
      </p:sp>
      <p:cxnSp>
        <p:nvCxnSpPr>
          <p:cNvPr id="18" name="Straight Connector 17"/>
          <p:cNvCxnSpPr/>
          <p:nvPr/>
        </p:nvCxnSpPr>
        <p:spPr>
          <a:xfrm>
            <a:off x="0" y="564127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p:cNvSpPr/>
          <p:nvPr/>
        </p:nvSpPr>
        <p:spPr>
          <a:xfrm>
            <a:off x="1476372" y="1751663"/>
            <a:ext cx="3552825" cy="4667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2">
                    <a:lumMod val="90000"/>
                  </a:schemeClr>
                </a:solidFill>
              </a:rPr>
              <a:t>Name</a:t>
            </a:r>
          </a:p>
        </p:txBody>
      </p:sp>
      <p:sp>
        <p:nvSpPr>
          <p:cNvPr id="19" name="Rectangle: Rounded Corners 18"/>
          <p:cNvSpPr/>
          <p:nvPr/>
        </p:nvSpPr>
        <p:spPr>
          <a:xfrm>
            <a:off x="1476372" y="2280652"/>
            <a:ext cx="3552825" cy="4667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2">
                    <a:lumMod val="90000"/>
                  </a:schemeClr>
                </a:solidFill>
              </a:rPr>
              <a:t>City</a:t>
            </a:r>
          </a:p>
        </p:txBody>
      </p:sp>
      <p:sp>
        <p:nvSpPr>
          <p:cNvPr id="20" name="Rectangle: Rounded Corners 19"/>
          <p:cNvSpPr/>
          <p:nvPr/>
        </p:nvSpPr>
        <p:spPr>
          <a:xfrm>
            <a:off x="1476372" y="2825707"/>
            <a:ext cx="3552825" cy="4667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2">
                    <a:lumMod val="90000"/>
                  </a:schemeClr>
                </a:solidFill>
              </a:rPr>
              <a:t>Baked Good Category</a:t>
            </a:r>
          </a:p>
        </p:txBody>
      </p:sp>
      <p:sp>
        <p:nvSpPr>
          <p:cNvPr id="21" name="Rectangle: Rounded Corners 20"/>
          <p:cNvSpPr/>
          <p:nvPr/>
        </p:nvSpPr>
        <p:spPr>
          <a:xfrm>
            <a:off x="1476372" y="3928320"/>
            <a:ext cx="8029578" cy="16748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2">
                    <a:lumMod val="90000"/>
                  </a:schemeClr>
                </a:solidFill>
              </a:rPr>
              <a:t>Description of Project</a:t>
            </a:r>
          </a:p>
        </p:txBody>
      </p:sp>
      <p:sp>
        <p:nvSpPr>
          <p:cNvPr id="22" name="Rectangle: Rounded Corners 21"/>
          <p:cNvSpPr/>
          <p:nvPr/>
        </p:nvSpPr>
        <p:spPr>
          <a:xfrm>
            <a:off x="1476372" y="3381369"/>
            <a:ext cx="3552825" cy="4667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2">
                    <a:lumMod val="90000"/>
                  </a:schemeClr>
                </a:solidFill>
              </a:rPr>
              <a:t>Date/Time Needed</a:t>
            </a:r>
          </a:p>
        </p:txBody>
      </p:sp>
      <p:sp>
        <p:nvSpPr>
          <p:cNvPr id="17" name="Rectangle: Rounded Corners 16"/>
          <p:cNvSpPr/>
          <p:nvPr/>
        </p:nvSpPr>
        <p:spPr>
          <a:xfrm>
            <a:off x="10213791" y="4963537"/>
            <a:ext cx="1428750" cy="497771"/>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dirty="0"/>
              <a:t>Submit</a:t>
            </a:r>
          </a:p>
        </p:txBody>
      </p:sp>
      <p:sp>
        <p:nvSpPr>
          <p:cNvPr id="23" name="Arrow: Right 22"/>
          <p:cNvSpPr/>
          <p:nvPr/>
        </p:nvSpPr>
        <p:spPr>
          <a:xfrm>
            <a:off x="2686050" y="6000749"/>
            <a:ext cx="1152525" cy="4397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295774" y="5905500"/>
            <a:ext cx="7477125" cy="646331"/>
          </a:xfrm>
          <a:prstGeom prst="rect">
            <a:avLst/>
          </a:prstGeom>
          <a:noFill/>
        </p:spPr>
        <p:txBody>
          <a:bodyPr wrap="square" rtlCol="0">
            <a:spAutoFit/>
          </a:bodyPr>
          <a:lstStyle/>
          <a:p>
            <a:r>
              <a:rPr lang="en-US" dirty="0"/>
              <a:t>EMAIL GENERATED FOR BAKERS WITHIN VICINTY</a:t>
            </a:r>
          </a:p>
          <a:p>
            <a:r>
              <a:rPr lang="en-US" dirty="0"/>
              <a:t>PROJECT LISTED ON INTERNAL PAGE FOR BATCHBAKERS TO VIEW/BID </a:t>
            </a:r>
          </a:p>
        </p:txBody>
      </p:sp>
    </p:spTree>
    <p:extLst>
      <p:ext uri="{BB962C8B-B14F-4D97-AF65-F5344CB8AC3E}">
        <p14:creationId xmlns:p14="http://schemas.microsoft.com/office/powerpoint/2010/main" val="52755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25197"/>
            <a:ext cx="9720072" cy="942959"/>
          </a:xfrm>
        </p:spPr>
        <p:txBody>
          <a:bodyPr>
            <a:normAutofit fontScale="90000"/>
          </a:bodyPr>
          <a:lstStyle/>
          <a:p>
            <a:r>
              <a:rPr lang="en-US" dirty="0">
                <a:solidFill>
                  <a:srgbClr val="8D6F8F"/>
                </a:solidFill>
              </a:rPr>
              <a:t>Projects for BATCHBAKERs</a:t>
            </a:r>
            <a:br>
              <a:rPr lang="en-US" dirty="0">
                <a:solidFill>
                  <a:srgbClr val="8D6F8F"/>
                </a:solidFill>
              </a:rPr>
            </a:br>
            <a:endParaRPr lang="en-US" dirty="0"/>
          </a:p>
        </p:txBody>
      </p:sp>
      <p:sp>
        <p:nvSpPr>
          <p:cNvPr id="3" name="Text Placeholder 2"/>
          <p:cNvSpPr>
            <a:spLocks noGrp="1"/>
          </p:cNvSpPr>
          <p:nvPr>
            <p:ph type="body" idx="1"/>
          </p:nvPr>
        </p:nvSpPr>
        <p:spPr>
          <a:xfrm>
            <a:off x="1024128" y="1125165"/>
            <a:ext cx="4754880" cy="822960"/>
          </a:xfrm>
        </p:spPr>
        <p:txBody>
          <a:bodyPr/>
          <a:lstStyle/>
          <a:p>
            <a:r>
              <a:rPr lang="en-US" dirty="0">
                <a:solidFill>
                  <a:schemeClr val="tx2"/>
                </a:solidFill>
              </a:rPr>
              <a:t>BROWSE BATCHBAKER PROJECTS</a:t>
            </a:r>
          </a:p>
        </p:txBody>
      </p:sp>
      <p:sp>
        <p:nvSpPr>
          <p:cNvPr id="9" name="TextBox 8"/>
          <p:cNvSpPr txBox="1"/>
          <p:nvPr/>
        </p:nvSpPr>
        <p:spPr>
          <a:xfrm>
            <a:off x="9653954" y="96347"/>
            <a:ext cx="2423527" cy="2400657"/>
          </a:xfrm>
          <a:prstGeom prst="rect">
            <a:avLst/>
          </a:prstGeom>
          <a:noFill/>
        </p:spPr>
        <p:txBody>
          <a:bodyPr wrap="square" rtlCol="0">
            <a:spAutoFit/>
          </a:bodyPr>
          <a:lstStyle/>
          <a:p>
            <a:r>
              <a:rPr lang="en-US" sz="1200" dirty="0"/>
              <a:t>Page Features:</a:t>
            </a:r>
          </a:p>
          <a:p>
            <a:pPr marL="228600" indent="-228600">
              <a:buFont typeface="+mj-lt"/>
              <a:buAutoNum type="arabicPeriod"/>
            </a:pPr>
            <a:r>
              <a:rPr lang="en-US" sz="1200" dirty="0"/>
              <a:t>Bakers can view just photos and click to view project descriptions.</a:t>
            </a:r>
          </a:p>
          <a:p>
            <a:pPr marL="228600" indent="-228600">
              <a:buFont typeface="+mj-lt"/>
              <a:buAutoNum type="arabicPeriod"/>
            </a:pPr>
            <a:r>
              <a:rPr lang="en-US" sz="1200" dirty="0"/>
              <a:t>Will have messaging capabilities to chat with client regarding project details.</a:t>
            </a:r>
          </a:p>
          <a:p>
            <a:pPr marL="228600" indent="-228600">
              <a:buFont typeface="+mj-lt"/>
              <a:buAutoNum type="arabicPeriod"/>
            </a:pPr>
            <a:r>
              <a:rPr lang="en-US" sz="1200" dirty="0"/>
              <a:t>Can sort by field. </a:t>
            </a:r>
          </a:p>
          <a:p>
            <a:pPr marL="228600" indent="-228600">
              <a:buFont typeface="+mj-lt"/>
              <a:buAutoNum type="arabicPeriod"/>
            </a:pPr>
            <a:r>
              <a:rPr lang="en-US" sz="1200" dirty="0"/>
              <a:t>Default Sorted by Days until Event – Urgent projects</a:t>
            </a:r>
          </a:p>
          <a:p>
            <a:pPr marL="228600" indent="-228600">
              <a:buFont typeface="+mj-lt"/>
              <a:buAutoNum type="arabicPeriod"/>
            </a:pPr>
            <a:r>
              <a:rPr lang="en-US" sz="1200" dirty="0" err="1"/>
              <a:t>DesignCrowd</a:t>
            </a:r>
            <a:r>
              <a:rPr lang="en-US" sz="1200" dirty="0"/>
              <a:t> has similar format</a:t>
            </a:r>
          </a:p>
          <a:p>
            <a:endParaRPr lang="en-US" sz="1200" dirty="0"/>
          </a:p>
          <a:p>
            <a:endParaRPr lang="en-US" dirty="0"/>
          </a:p>
        </p:txBody>
      </p:sp>
      <p:cxnSp>
        <p:nvCxnSpPr>
          <p:cNvPr id="18" name="Straight Connector 17"/>
          <p:cNvCxnSpPr/>
          <p:nvPr/>
        </p:nvCxnSpPr>
        <p:spPr>
          <a:xfrm>
            <a:off x="0" y="564127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Arrow: Right 22"/>
          <p:cNvSpPr/>
          <p:nvPr/>
        </p:nvSpPr>
        <p:spPr>
          <a:xfrm>
            <a:off x="2249043" y="5919358"/>
            <a:ext cx="1152525" cy="4397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838575" y="5816083"/>
            <a:ext cx="7477125" cy="646331"/>
          </a:xfrm>
          <a:prstGeom prst="rect">
            <a:avLst/>
          </a:prstGeom>
          <a:noFill/>
        </p:spPr>
        <p:txBody>
          <a:bodyPr wrap="square" rtlCol="0">
            <a:spAutoFit/>
          </a:bodyPr>
          <a:lstStyle/>
          <a:p>
            <a:r>
              <a:rPr lang="en-US" dirty="0"/>
              <a:t>ONCE BAKER SUBMITS BID FOR PROJECT, EMAIL GENERATED TO CUSTOMER TO VIEW BATCHBAKER PROFILE, CUSTOMER THEN ACCEPTS OR DECLINES BID</a:t>
            </a:r>
          </a:p>
        </p:txBody>
      </p:sp>
      <p:sp>
        <p:nvSpPr>
          <p:cNvPr id="8" name="Rectangle: Rounded Corners 7"/>
          <p:cNvSpPr/>
          <p:nvPr/>
        </p:nvSpPr>
        <p:spPr>
          <a:xfrm>
            <a:off x="1029520" y="5971044"/>
            <a:ext cx="782516" cy="3364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BID</a:t>
            </a:r>
          </a:p>
        </p:txBody>
      </p:sp>
      <p:pic>
        <p:nvPicPr>
          <p:cNvPr id="11" name="Picture 10"/>
          <p:cNvPicPr>
            <a:picLocks noChangeAspect="1"/>
          </p:cNvPicPr>
          <p:nvPr/>
        </p:nvPicPr>
        <p:blipFill>
          <a:blip r:embed="rId2"/>
          <a:stretch>
            <a:fillRect/>
          </a:stretch>
        </p:blipFill>
        <p:spPr>
          <a:xfrm>
            <a:off x="274124" y="2229433"/>
            <a:ext cx="11643751" cy="2399134"/>
          </a:xfrm>
          <a:prstGeom prst="rect">
            <a:avLst/>
          </a:prstGeom>
        </p:spPr>
      </p:pic>
    </p:spTree>
    <p:extLst>
      <p:ext uri="{BB962C8B-B14F-4D97-AF65-F5344CB8AC3E}">
        <p14:creationId xmlns:p14="http://schemas.microsoft.com/office/powerpoint/2010/main" val="2812560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25197"/>
            <a:ext cx="9720072" cy="942959"/>
          </a:xfrm>
        </p:spPr>
        <p:txBody>
          <a:bodyPr>
            <a:normAutofit fontScale="90000"/>
          </a:bodyPr>
          <a:lstStyle/>
          <a:p>
            <a:r>
              <a:rPr lang="en-US" dirty="0">
                <a:solidFill>
                  <a:srgbClr val="8D6F8F"/>
                </a:solidFill>
              </a:rPr>
              <a:t>Payment </a:t>
            </a:r>
            <a:br>
              <a:rPr lang="en-US" dirty="0">
                <a:solidFill>
                  <a:srgbClr val="8D6F8F"/>
                </a:solidFill>
              </a:rPr>
            </a:br>
            <a:endParaRPr lang="en-US" dirty="0"/>
          </a:p>
        </p:txBody>
      </p:sp>
      <p:sp>
        <p:nvSpPr>
          <p:cNvPr id="3" name="Text Placeholder 2"/>
          <p:cNvSpPr>
            <a:spLocks noGrp="1"/>
          </p:cNvSpPr>
          <p:nvPr>
            <p:ph type="body" idx="1"/>
          </p:nvPr>
        </p:nvSpPr>
        <p:spPr>
          <a:xfrm>
            <a:off x="1024128" y="1125165"/>
            <a:ext cx="4754880" cy="822960"/>
          </a:xfrm>
        </p:spPr>
        <p:txBody>
          <a:bodyPr/>
          <a:lstStyle/>
          <a:p>
            <a:r>
              <a:rPr lang="en-US" dirty="0">
                <a:solidFill>
                  <a:schemeClr val="tx2"/>
                </a:solidFill>
              </a:rPr>
              <a:t>Order System</a:t>
            </a:r>
          </a:p>
        </p:txBody>
      </p:sp>
      <p:sp>
        <p:nvSpPr>
          <p:cNvPr id="10" name="Content Placeholder 3"/>
          <p:cNvSpPr>
            <a:spLocks noGrp="1"/>
          </p:cNvSpPr>
          <p:nvPr>
            <p:ph sz="half" idx="2"/>
          </p:nvPr>
        </p:nvSpPr>
        <p:spPr>
          <a:xfrm>
            <a:off x="1729151" y="1948124"/>
            <a:ext cx="8883163" cy="4153737"/>
          </a:xfrm>
        </p:spPr>
        <p:txBody>
          <a:bodyPr>
            <a:normAutofit/>
          </a:bodyPr>
          <a:lstStyle/>
          <a:p>
            <a:pPr>
              <a:lnSpc>
                <a:spcPct val="100000"/>
              </a:lnSpc>
              <a:buFont typeface="Wingdings" panose="05000000000000000000" pitchFamily="2" charset="2"/>
              <a:buChar char="ü"/>
            </a:pPr>
            <a:r>
              <a:rPr lang="en-US" sz="1600" dirty="0">
                <a:solidFill>
                  <a:schemeClr val="tx2"/>
                </a:solidFill>
              </a:rPr>
              <a:t>BID ACCEPTED</a:t>
            </a:r>
          </a:p>
          <a:p>
            <a:pPr>
              <a:lnSpc>
                <a:spcPct val="100000"/>
              </a:lnSpc>
              <a:buFont typeface="Wingdings" panose="05000000000000000000" pitchFamily="2" charset="2"/>
              <a:buChar char="ü"/>
            </a:pPr>
            <a:r>
              <a:rPr lang="en-US" sz="1600" dirty="0">
                <a:solidFill>
                  <a:schemeClr val="tx2"/>
                </a:solidFill>
              </a:rPr>
              <a:t>System recommends to meet in public place for delivery, or extra fee for home delivery via Client or </a:t>
            </a:r>
            <a:r>
              <a:rPr lang="en-US" sz="1600" dirty="0" err="1">
                <a:solidFill>
                  <a:schemeClr val="tx2"/>
                </a:solidFill>
              </a:rPr>
              <a:t>UberEats</a:t>
            </a:r>
            <a:endParaRPr lang="en-US" sz="1600" dirty="0">
              <a:solidFill>
                <a:schemeClr val="tx2"/>
              </a:solidFill>
            </a:endParaRPr>
          </a:p>
          <a:p>
            <a:pPr>
              <a:lnSpc>
                <a:spcPct val="100000"/>
              </a:lnSpc>
              <a:buFont typeface="Wingdings" panose="05000000000000000000" pitchFamily="2" charset="2"/>
              <a:buChar char="ü"/>
            </a:pPr>
            <a:r>
              <a:rPr lang="en-US" sz="1600" dirty="0">
                <a:solidFill>
                  <a:schemeClr val="tx2"/>
                </a:solidFill>
              </a:rPr>
              <a:t>ORDER SYSTEM – PayPal, Credit Card</a:t>
            </a:r>
          </a:p>
          <a:p>
            <a:pPr>
              <a:lnSpc>
                <a:spcPct val="100000"/>
              </a:lnSpc>
              <a:buFont typeface="Wingdings" panose="05000000000000000000" pitchFamily="2" charset="2"/>
              <a:buChar char="ü"/>
            </a:pPr>
            <a:r>
              <a:rPr lang="en-US" sz="1600" dirty="0">
                <a:solidFill>
                  <a:schemeClr val="tx2"/>
                </a:solidFill>
              </a:rPr>
              <a:t>Terms and Conditions must be agreed upon by both Baker and Client</a:t>
            </a:r>
          </a:p>
          <a:p>
            <a:pPr>
              <a:lnSpc>
                <a:spcPct val="100000"/>
              </a:lnSpc>
              <a:buFont typeface="Wingdings" panose="05000000000000000000" pitchFamily="2" charset="2"/>
              <a:buChar char="ü"/>
            </a:pPr>
            <a:r>
              <a:rPr lang="en-US" sz="1600" dirty="0">
                <a:solidFill>
                  <a:schemeClr val="tx2"/>
                </a:solidFill>
              </a:rPr>
              <a:t>FAQs Link (Tipping, returns policy, delivery, Shelf Life, storage tips, </a:t>
            </a:r>
            <a:r>
              <a:rPr lang="en-US" sz="1600" dirty="0" err="1">
                <a:solidFill>
                  <a:schemeClr val="tx2"/>
                </a:solidFill>
              </a:rPr>
              <a:t>etc</a:t>
            </a:r>
            <a:r>
              <a:rPr lang="en-US" sz="1600" dirty="0">
                <a:solidFill>
                  <a:schemeClr val="tx2"/>
                </a:solidFill>
              </a:rPr>
              <a:t>)</a:t>
            </a:r>
          </a:p>
          <a:p>
            <a:pPr>
              <a:lnSpc>
                <a:spcPct val="100000"/>
              </a:lnSpc>
              <a:buFont typeface="Wingdings" panose="05000000000000000000" pitchFamily="2" charset="2"/>
              <a:buChar char="ü"/>
            </a:pPr>
            <a:r>
              <a:rPr lang="en-US" sz="1600" dirty="0">
                <a:solidFill>
                  <a:schemeClr val="tx2"/>
                </a:solidFill>
              </a:rPr>
              <a:t>4% Paid by Customer as Transaction Fee and 5% deducted from Baker’s Transaction Price = 9% to BatchBaker.com</a:t>
            </a:r>
          </a:p>
          <a:p>
            <a:pPr>
              <a:lnSpc>
                <a:spcPct val="100000"/>
              </a:lnSpc>
              <a:buFont typeface="Wingdings" panose="05000000000000000000" pitchFamily="2" charset="2"/>
              <a:buChar char="ü"/>
            </a:pPr>
            <a:r>
              <a:rPr lang="en-US" sz="1600" dirty="0">
                <a:solidFill>
                  <a:schemeClr val="tx2"/>
                </a:solidFill>
              </a:rPr>
              <a:t>Outputs confirmation email</a:t>
            </a:r>
          </a:p>
          <a:p>
            <a:pPr>
              <a:lnSpc>
                <a:spcPct val="100000"/>
              </a:lnSpc>
              <a:buFont typeface="Wingdings" panose="05000000000000000000" pitchFamily="2" charset="2"/>
              <a:buChar char="ü"/>
            </a:pPr>
            <a:r>
              <a:rPr lang="en-US" sz="1600" dirty="0">
                <a:solidFill>
                  <a:schemeClr val="tx2"/>
                </a:solidFill>
              </a:rPr>
              <a:t>Reminders to Baker’s to stay on schedule, encourage communication with Customer</a:t>
            </a:r>
          </a:p>
          <a:p>
            <a:pPr>
              <a:lnSpc>
                <a:spcPct val="100000"/>
              </a:lnSpc>
              <a:buFont typeface="Wingdings" panose="05000000000000000000" pitchFamily="2" charset="2"/>
              <a:buChar char="ü"/>
            </a:pPr>
            <a:endParaRPr lang="en-US" sz="1600" dirty="0">
              <a:solidFill>
                <a:schemeClr val="tx2"/>
              </a:solidFill>
            </a:endParaRPr>
          </a:p>
          <a:p>
            <a:pPr marL="0" indent="0">
              <a:lnSpc>
                <a:spcPct val="100000"/>
              </a:lnSpc>
              <a:buNone/>
            </a:pPr>
            <a:endParaRPr lang="en-US" sz="1600" dirty="0">
              <a:solidFill>
                <a:schemeClr val="tx2"/>
              </a:solidFill>
            </a:endParaRPr>
          </a:p>
          <a:p>
            <a:pPr marL="0" indent="0">
              <a:lnSpc>
                <a:spcPct val="100000"/>
              </a:lnSpc>
              <a:buNone/>
            </a:pPr>
            <a:endParaRPr lang="en-US" sz="1600" dirty="0">
              <a:solidFill>
                <a:schemeClr val="tx2"/>
              </a:solidFill>
            </a:endParaRPr>
          </a:p>
        </p:txBody>
      </p:sp>
    </p:spTree>
    <p:extLst>
      <p:ext uri="{BB962C8B-B14F-4D97-AF65-F5344CB8AC3E}">
        <p14:creationId xmlns:p14="http://schemas.microsoft.com/office/powerpoint/2010/main" val="1573976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About </a:t>
            </a:r>
            <a:r>
              <a:rPr lang="en-US" dirty="0" err="1"/>
              <a:t>batchbaker</a:t>
            </a:r>
            <a:br>
              <a:rPr lang="en-US" dirty="0"/>
            </a:br>
            <a:endParaRPr lang="en-US" dirty="0"/>
          </a:p>
        </p:txBody>
      </p:sp>
      <p:sp>
        <p:nvSpPr>
          <p:cNvPr id="9" name="Content Placeholder 8"/>
          <p:cNvSpPr txBox="1">
            <a:spLocks noGrp="1"/>
          </p:cNvSpPr>
          <p:nvPr>
            <p:ph idx="1"/>
          </p:nvPr>
        </p:nvSpPr>
        <p:spPr>
          <a:xfrm>
            <a:off x="1120843" y="1415561"/>
            <a:ext cx="10128916" cy="5326586"/>
          </a:xfrm>
          <a:prstGeom prst="rect">
            <a:avLst/>
          </a:prstGeom>
          <a:noFill/>
        </p:spPr>
        <p:txBody>
          <a:bodyPr wrap="square" rtlCol="0">
            <a:spAutoFit/>
          </a:bodyPr>
          <a:lstStyle/>
          <a:p>
            <a:pPr marL="0" indent="0">
              <a:buNone/>
            </a:pPr>
            <a:r>
              <a:rPr lang="en-US" dirty="0">
                <a:latin typeface="Centaur" panose="02030504050205020304" pitchFamily="18" charset="0"/>
              </a:rPr>
              <a:t>	I love to bake. Baking is an art and a creative outlet for so many people.  There are hundreds of talented bakers who bake as a hobby.  I would love to tap into all the similar stay-at-home or working moms/dads, small bakeries that enjoy to baking for others and help them make extra income while do so.  They love to document and present their art as well and social media has been a decent place for that.  Having a community that supports this type of creativity and artistry would be wonderful to create and be a part of.  </a:t>
            </a:r>
          </a:p>
          <a:p>
            <a:pPr marL="0" indent="0">
              <a:buNone/>
            </a:pPr>
            <a:r>
              <a:rPr lang="en-US" dirty="0">
                <a:latin typeface="Centaur" panose="02030504050205020304" pitchFamily="18" charset="0"/>
              </a:rPr>
              <a:t>As someone who loves to attend and throw parties, I know I am not the only one who sees the same baked goods at so many events.  Being a mom myself, I don’t always have time to bake a cake and would love the option to have a cake created for me, that is customized… that is special.  Whether it is a sweet treat for myself or to share with my loved ones, a place I can go to browse for inspiration, support and purchase would not only be an enjoyable experience but a time saver!  </a:t>
            </a:r>
          </a:p>
          <a:p>
            <a:pPr marL="0" indent="0">
              <a:buNone/>
            </a:pPr>
            <a:r>
              <a:rPr lang="en-US" dirty="0">
                <a:latin typeface="Centaur" panose="02030504050205020304" pitchFamily="18" charset="0"/>
              </a:rPr>
              <a:t>I am excited to be the “matchmaker” between bakers and their customers and to help give families and friends sweet memories that can last a lifetime. It is my goal to put my love for baking and the act of bringing people together into a beautiful platform that delivers a beautiful and exciting solution for so many people. </a:t>
            </a:r>
            <a:br>
              <a:rPr lang="en-US" dirty="0"/>
            </a:br>
            <a:endParaRPr lang="en-US" dirty="0">
              <a:latin typeface="Centaur" panose="02030504050205020304" pitchFamily="18" charset="0"/>
            </a:endParaRPr>
          </a:p>
        </p:txBody>
      </p:sp>
    </p:spTree>
    <p:extLst>
      <p:ext uri="{BB962C8B-B14F-4D97-AF65-F5344CB8AC3E}">
        <p14:creationId xmlns:p14="http://schemas.microsoft.com/office/powerpoint/2010/main" val="27425149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1481</TotalTime>
  <Words>578</Words>
  <Application>Microsoft Office PowerPoint</Application>
  <PresentationFormat>Widescreen</PresentationFormat>
  <Paragraphs>87</Paragraphs>
  <Slides>8</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Centaur</vt:lpstr>
      <vt:lpstr>Tw Cen MT</vt:lpstr>
      <vt:lpstr>Tw Cen MT Condensed</vt:lpstr>
      <vt:lpstr>Wingdings</vt:lpstr>
      <vt:lpstr>Wingdings 3</vt:lpstr>
      <vt:lpstr>Integral</vt:lpstr>
      <vt:lpstr>BATCHbAKER.cOM</vt:lpstr>
      <vt:lpstr>BatchBaker.com</vt:lpstr>
      <vt:lpstr>BECOME A BATCHBAKER </vt:lpstr>
      <vt:lpstr>preview local bakers </vt:lpstr>
      <vt:lpstr>Post or Search for a dessert  </vt:lpstr>
      <vt:lpstr>Projects for BATCHBAKERs </vt:lpstr>
      <vt:lpstr>Payment  </vt:lpstr>
      <vt:lpstr>About batchbaker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BATCHbAKER.cOM</dc:title>
  <dc:creator>crsierra</dc:creator>
  <cp:lastModifiedBy>crsierra</cp:lastModifiedBy>
  <cp:revision>51</cp:revision>
  <dcterms:created xsi:type="dcterms:W3CDTF">2016-10-14T18:55:03Z</dcterms:created>
  <dcterms:modified xsi:type="dcterms:W3CDTF">2016-12-03T00:52:21Z</dcterms:modified>
</cp:coreProperties>
</file>