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9" autoAdjust="0"/>
    <p:restoredTop sz="94660"/>
  </p:normalViewPr>
  <p:slideViewPr>
    <p:cSldViewPr>
      <p:cViewPr varScale="1">
        <p:scale>
          <a:sx n="119" d="100"/>
          <a:sy n="119" d="100"/>
        </p:scale>
        <p:origin x="102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679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72594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9838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876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32857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79534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3110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4439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6167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10542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086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9A8C-E9E9-434C-8A2D-619C6488C058}" type="datetimeFigureOut">
              <a:rPr lang="en-AU" smtClean="0"/>
              <a:t>29/11/16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02020-7058-4814-94EA-CF14EA16060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4687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/>
          <p:cNvGrpSpPr/>
          <p:nvPr/>
        </p:nvGrpSpPr>
        <p:grpSpPr>
          <a:xfrm>
            <a:off x="2921015" y="1731888"/>
            <a:ext cx="4449661" cy="3713336"/>
            <a:chOff x="2921015" y="1731888"/>
            <a:chExt cx="4449661" cy="3713336"/>
          </a:xfrm>
        </p:grpSpPr>
        <p:grpSp>
          <p:nvGrpSpPr>
            <p:cNvPr id="31" name="Group 30"/>
            <p:cNvGrpSpPr/>
            <p:nvPr/>
          </p:nvGrpSpPr>
          <p:grpSpPr>
            <a:xfrm>
              <a:off x="3335101" y="2238450"/>
              <a:ext cx="4035575" cy="3206774"/>
              <a:chOff x="3335101" y="2238450"/>
              <a:chExt cx="4035575" cy="3206774"/>
            </a:xfrm>
          </p:grpSpPr>
          <p:pic>
            <p:nvPicPr>
              <p:cNvPr id="14" name="Picture 13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flipH="1">
                <a:off x="4736976" y="2238450"/>
                <a:ext cx="2633700" cy="3206774"/>
              </a:xfrm>
              <a:prstGeom prst="rect">
                <a:avLst/>
              </a:prstGeom>
            </p:spPr>
          </p:pic>
          <p:grpSp>
            <p:nvGrpSpPr>
              <p:cNvPr id="30" name="Group 29"/>
              <p:cNvGrpSpPr/>
              <p:nvPr/>
            </p:nvGrpSpPr>
            <p:grpSpPr>
              <a:xfrm>
                <a:off x="4088904" y="2257708"/>
                <a:ext cx="1728192" cy="2052096"/>
                <a:chOff x="4088904" y="2257708"/>
                <a:chExt cx="1728192" cy="2052096"/>
              </a:xfrm>
            </p:grpSpPr>
            <p:sp>
              <p:nvSpPr>
                <p:cNvPr id="4" name="Oval 3"/>
                <p:cNvSpPr/>
                <p:nvPr/>
              </p:nvSpPr>
              <p:spPr>
                <a:xfrm>
                  <a:off x="4088904" y="3140968"/>
                  <a:ext cx="1728192" cy="288032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AU"/>
                </a:p>
              </p:txBody>
            </p:sp>
            <p:grpSp>
              <p:nvGrpSpPr>
                <p:cNvPr id="29" name="Group 28"/>
                <p:cNvGrpSpPr/>
                <p:nvPr/>
              </p:nvGrpSpPr>
              <p:grpSpPr>
                <a:xfrm>
                  <a:off x="4753526" y="2257708"/>
                  <a:ext cx="415498" cy="955268"/>
                  <a:chOff x="4753526" y="2257708"/>
                  <a:chExt cx="415498" cy="955268"/>
                </a:xfrm>
              </p:grpSpPr>
              <p:sp>
                <p:nvSpPr>
                  <p:cNvPr id="9" name="TextBox 8"/>
                  <p:cNvSpPr txBox="1"/>
                  <p:nvPr/>
                </p:nvSpPr>
                <p:spPr>
                  <a:xfrm>
                    <a:off x="4753526" y="2257708"/>
                    <a:ext cx="41549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AU" sz="2800" dirty="0">
                        <a:solidFill>
                          <a:srgbClr val="5B9BD5"/>
                        </a:solidFill>
                      </a:rPr>
                      <a:t>U</a:t>
                    </a:r>
                  </a:p>
                </p:txBody>
              </p:sp>
              <p:cxnSp>
                <p:nvCxnSpPr>
                  <p:cNvPr id="10" name="Straight Connector 9"/>
                  <p:cNvCxnSpPr/>
                  <p:nvPr/>
                </p:nvCxnSpPr>
                <p:spPr>
                  <a:xfrm>
                    <a:off x="4953000" y="2420888"/>
                    <a:ext cx="0" cy="792088"/>
                  </a:xfrm>
                  <a:prstGeom prst="line">
                    <a:avLst/>
                  </a:prstGeom>
                  <a:ln w="254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" name="Group 27"/>
                <p:cNvGrpSpPr/>
                <p:nvPr/>
              </p:nvGrpSpPr>
              <p:grpSpPr>
                <a:xfrm>
                  <a:off x="4679527" y="3284984"/>
                  <a:ext cx="546945" cy="1024820"/>
                  <a:chOff x="4679527" y="3284984"/>
                  <a:chExt cx="546945" cy="1024820"/>
                </a:xfrm>
              </p:grpSpPr>
              <p:cxnSp>
                <p:nvCxnSpPr>
                  <p:cNvPr id="8" name="Straight Connector 7"/>
                  <p:cNvCxnSpPr/>
                  <p:nvPr/>
                </p:nvCxnSpPr>
                <p:spPr>
                  <a:xfrm>
                    <a:off x="4953000" y="3284984"/>
                    <a:ext cx="0" cy="792088"/>
                  </a:xfrm>
                  <a:prstGeom prst="line">
                    <a:avLst/>
                  </a:prstGeom>
                  <a:ln w="2540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1" name="TextBox 10"/>
                  <p:cNvSpPr txBox="1"/>
                  <p:nvPr/>
                </p:nvSpPr>
                <p:spPr>
                  <a:xfrm rot="10800000">
                    <a:off x="4679527" y="3540363"/>
                    <a:ext cx="546945" cy="76944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AU" sz="4400" dirty="0">
                        <a:solidFill>
                          <a:srgbClr val="5B9BD5"/>
                        </a:solidFill>
                      </a:rPr>
                      <a:t>U</a:t>
                    </a:r>
                  </a:p>
                </p:txBody>
              </p:sp>
            </p:grpSp>
          </p:grpSp>
          <p:sp>
            <p:nvSpPr>
              <p:cNvPr id="12" name="TextBox 11"/>
              <p:cNvSpPr txBox="1"/>
              <p:nvPr/>
            </p:nvSpPr>
            <p:spPr>
              <a:xfrm>
                <a:off x="3335101" y="2636912"/>
                <a:ext cx="992579" cy="193899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AU" sz="12000" dirty="0" smtClean="0">
                    <a:solidFill>
                      <a:srgbClr val="5B9BD5"/>
                    </a:solidFill>
                  </a:rPr>
                  <a:t>h</a:t>
                </a:r>
                <a:endParaRPr lang="en-AU" sz="12000" dirty="0">
                  <a:solidFill>
                    <a:srgbClr val="5B9BD5"/>
                  </a:solidFill>
                </a:endParaRPr>
              </a:p>
            </p:txBody>
          </p:sp>
        </p:grpSp>
        <p:sp>
          <p:nvSpPr>
            <p:cNvPr id="5" name="Pie 4"/>
            <p:cNvSpPr/>
            <p:nvPr/>
          </p:nvSpPr>
          <p:spPr>
            <a:xfrm rot="18938535">
              <a:off x="5169024" y="2564904"/>
              <a:ext cx="709262" cy="709262"/>
            </a:xfrm>
            <a:prstGeom prst="pie">
              <a:avLst>
                <a:gd name="adj1" fmla="val 1534244"/>
                <a:gd name="adj2" fmla="val 14540857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>
                <a:solidFill>
                  <a:schemeClr val="tx1"/>
                </a:solidFill>
              </a:endParaRPr>
            </a:p>
          </p:txBody>
        </p:sp>
        <p:sp>
          <p:nvSpPr>
            <p:cNvPr id="6" name="Flowchart: Manual Operation 5"/>
            <p:cNvSpPr/>
            <p:nvPr/>
          </p:nvSpPr>
          <p:spPr>
            <a:xfrm>
              <a:off x="4232920" y="2636912"/>
              <a:ext cx="504056" cy="648072"/>
            </a:xfrm>
            <a:prstGeom prst="flowChartManualOperati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grpSp>
          <p:nvGrpSpPr>
            <p:cNvPr id="21" name="Group 20"/>
            <p:cNvGrpSpPr/>
            <p:nvPr/>
          </p:nvGrpSpPr>
          <p:grpSpPr>
            <a:xfrm>
              <a:off x="2921015" y="1731888"/>
              <a:ext cx="3760177" cy="3425304"/>
              <a:chOff x="2921015" y="1731888"/>
              <a:chExt cx="3760177" cy="3425304"/>
            </a:xfrm>
          </p:grpSpPr>
          <p:sp>
            <p:nvSpPr>
              <p:cNvPr id="15" name="Oval 14"/>
              <p:cNvSpPr/>
              <p:nvPr/>
            </p:nvSpPr>
            <p:spPr>
              <a:xfrm>
                <a:off x="3377099" y="1956187"/>
                <a:ext cx="3168352" cy="3168352"/>
              </a:xfrm>
              <a:prstGeom prst="ellipse">
                <a:avLst/>
              </a:prstGeom>
              <a:noFill/>
              <a:ln w="38100">
                <a:solidFill>
                  <a:srgbClr val="5B9BD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6681192" y="1956187"/>
                <a:ext cx="0" cy="3168352"/>
              </a:xfrm>
              <a:prstGeom prst="line">
                <a:avLst/>
              </a:prstGeom>
              <a:ln w="38100">
                <a:solidFill>
                  <a:srgbClr val="5B9BD5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/>
              <p:cNvGrpSpPr/>
              <p:nvPr/>
            </p:nvGrpSpPr>
            <p:grpSpPr>
              <a:xfrm>
                <a:off x="2921015" y="1731888"/>
                <a:ext cx="628698" cy="3425304"/>
                <a:chOff x="2921015" y="1731888"/>
                <a:chExt cx="628698" cy="3425304"/>
              </a:xfrm>
            </p:grpSpPr>
            <p:cxnSp>
              <p:nvCxnSpPr>
                <p:cNvPr id="18" name="Straight Connector 17"/>
                <p:cNvCxnSpPr/>
                <p:nvPr/>
              </p:nvCxnSpPr>
              <p:spPr>
                <a:xfrm>
                  <a:off x="3224808" y="1988840"/>
                  <a:ext cx="0" cy="3168352"/>
                </a:xfrm>
                <a:prstGeom prst="line">
                  <a:avLst/>
                </a:prstGeom>
                <a:ln w="38100">
                  <a:solidFill>
                    <a:srgbClr val="5B9BD5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TextBox 18"/>
                <p:cNvSpPr txBox="1"/>
                <p:nvPr/>
              </p:nvSpPr>
              <p:spPr>
                <a:xfrm>
                  <a:off x="2921015" y="1731888"/>
                  <a:ext cx="628698" cy="92333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AU" sz="5400" dirty="0" smtClean="0">
                      <a:solidFill>
                        <a:srgbClr val="5B9BD5"/>
                      </a:solidFill>
                    </a:rPr>
                    <a:t>U</a:t>
                  </a:r>
                  <a:endParaRPr lang="en-AU" sz="5400" dirty="0">
                    <a:solidFill>
                      <a:srgbClr val="5B9BD5"/>
                    </a:solidFill>
                  </a:endParaRPr>
                </a:p>
              </p:txBody>
            </p:sp>
          </p:grpSp>
        </p:grpSp>
      </p:grpSp>
      <p:pic>
        <p:nvPicPr>
          <p:cNvPr id="43" name="Picture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704" y="5085184"/>
            <a:ext cx="1999481" cy="1339677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9770" y="4725144"/>
            <a:ext cx="1394472" cy="1228710"/>
          </a:xfrm>
          <a:prstGeom prst="rect">
            <a:avLst/>
          </a:prstGeom>
        </p:spPr>
      </p:pic>
      <p:sp>
        <p:nvSpPr>
          <p:cNvPr id="51" name="Pie 50"/>
          <p:cNvSpPr/>
          <p:nvPr/>
        </p:nvSpPr>
        <p:spPr>
          <a:xfrm rot="18938535">
            <a:off x="7764157" y="1271606"/>
            <a:ext cx="709262" cy="709262"/>
          </a:xfrm>
          <a:prstGeom prst="pie">
            <a:avLst>
              <a:gd name="adj1" fmla="val 1534244"/>
              <a:gd name="adj2" fmla="val 145408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52" name="Flowchart: Manual Operation 51"/>
          <p:cNvSpPr/>
          <p:nvPr/>
        </p:nvSpPr>
        <p:spPr>
          <a:xfrm>
            <a:off x="1007874" y="1308885"/>
            <a:ext cx="504056" cy="648072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TextBox 52"/>
          <p:cNvSpPr txBox="1"/>
          <p:nvPr/>
        </p:nvSpPr>
        <p:spPr>
          <a:xfrm>
            <a:off x="2518185" y="657270"/>
            <a:ext cx="4727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Four components that make up a dining concept</a:t>
            </a:r>
            <a:endParaRPr lang="en-AU" dirty="0"/>
          </a:p>
        </p:txBody>
      </p:sp>
      <p:sp>
        <p:nvSpPr>
          <p:cNvPr id="54" name="TextBox 53"/>
          <p:cNvSpPr txBox="1"/>
          <p:nvPr/>
        </p:nvSpPr>
        <p:spPr>
          <a:xfrm>
            <a:off x="856928" y="755412"/>
            <a:ext cx="1049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Beverage</a:t>
            </a:r>
            <a:endParaRPr lang="en-AU" dirty="0"/>
          </a:p>
        </p:txBody>
      </p:sp>
      <p:sp>
        <p:nvSpPr>
          <p:cNvPr id="55" name="TextBox 54"/>
          <p:cNvSpPr txBox="1"/>
          <p:nvPr/>
        </p:nvSpPr>
        <p:spPr>
          <a:xfrm>
            <a:off x="856928" y="4571836"/>
            <a:ext cx="1388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Environment</a:t>
            </a:r>
            <a:endParaRPr lang="en-AU" dirty="0"/>
          </a:p>
        </p:txBody>
      </p:sp>
      <p:sp>
        <p:nvSpPr>
          <p:cNvPr id="56" name="TextBox 55"/>
          <p:cNvSpPr txBox="1"/>
          <p:nvPr/>
        </p:nvSpPr>
        <p:spPr>
          <a:xfrm>
            <a:off x="7828585" y="755412"/>
            <a:ext cx="652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Food</a:t>
            </a:r>
            <a:endParaRPr lang="en-AU" dirty="0"/>
          </a:p>
        </p:txBody>
      </p:sp>
      <p:sp>
        <p:nvSpPr>
          <p:cNvPr id="57" name="TextBox 56"/>
          <p:cNvSpPr txBox="1"/>
          <p:nvPr/>
        </p:nvSpPr>
        <p:spPr>
          <a:xfrm>
            <a:off x="7818569" y="4283804"/>
            <a:ext cx="739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Brand</a:t>
            </a:r>
            <a:endParaRPr lang="en-AU" dirty="0"/>
          </a:p>
        </p:txBody>
      </p:sp>
      <p:sp>
        <p:nvSpPr>
          <p:cNvPr id="58" name="TextBox 57"/>
          <p:cNvSpPr txBox="1"/>
          <p:nvPr/>
        </p:nvSpPr>
        <p:spPr>
          <a:xfrm>
            <a:off x="660845" y="2145981"/>
            <a:ext cx="15706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/>
              <a:t>Think of all kinds of drinks from cocktails, wines, beers and soft drinks</a:t>
            </a:r>
            <a:endParaRPr lang="en-AU" sz="1000" dirty="0"/>
          </a:p>
        </p:txBody>
      </p:sp>
      <p:sp>
        <p:nvSpPr>
          <p:cNvPr id="59" name="TextBox 58"/>
          <p:cNvSpPr txBox="1"/>
          <p:nvPr/>
        </p:nvSpPr>
        <p:spPr>
          <a:xfrm>
            <a:off x="864704" y="6019139"/>
            <a:ext cx="15706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/>
              <a:t>Think of all the different kinds of place to eat and drink from restaurants, to cafes, to bars</a:t>
            </a:r>
            <a:endParaRPr lang="en-AU" sz="1000" dirty="0"/>
          </a:p>
        </p:txBody>
      </p:sp>
      <p:sp>
        <p:nvSpPr>
          <p:cNvPr id="60" name="TextBox 59"/>
          <p:cNvSpPr txBox="1"/>
          <p:nvPr/>
        </p:nvSpPr>
        <p:spPr>
          <a:xfrm>
            <a:off x="7473280" y="6101324"/>
            <a:ext cx="15706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/>
              <a:t>What makes the place distinctive: think MacDonald's to Michelin</a:t>
            </a:r>
            <a:endParaRPr lang="en-AU" sz="1000" dirty="0"/>
          </a:p>
        </p:txBody>
      </p:sp>
      <p:sp>
        <p:nvSpPr>
          <p:cNvPr id="61" name="TextBox 60"/>
          <p:cNvSpPr txBox="1"/>
          <p:nvPr/>
        </p:nvSpPr>
        <p:spPr>
          <a:xfrm>
            <a:off x="7353763" y="2264526"/>
            <a:ext cx="157068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000" dirty="0" smtClean="0"/>
              <a:t>Think of all different kinds of food from breakfast, lunch to fancy dinners, and even snacks</a:t>
            </a:r>
            <a:endParaRPr lang="en-AU" sz="1000" dirty="0"/>
          </a:p>
        </p:txBody>
      </p:sp>
      <p:sp>
        <p:nvSpPr>
          <p:cNvPr id="63" name="TextBox 62"/>
          <p:cNvSpPr txBox="1"/>
          <p:nvPr/>
        </p:nvSpPr>
        <p:spPr>
          <a:xfrm>
            <a:off x="3072321" y="6050008"/>
            <a:ext cx="33376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/>
              <a:t>First: Create simple icons for each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75122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8185" y="657270"/>
            <a:ext cx="4888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dirty="0" smtClean="0"/>
              <a:t>Steps of making a new dining concept</a:t>
            </a:r>
            <a:endParaRPr lang="en-AU" sz="2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40832" y="2132856"/>
            <a:ext cx="1939148" cy="1549859"/>
          </a:xfrm>
          <a:prstGeom prst="rect">
            <a:avLst/>
          </a:prstGeom>
        </p:spPr>
      </p:pic>
      <p:grpSp>
        <p:nvGrpSpPr>
          <p:cNvPr id="26" name="Group 25"/>
          <p:cNvGrpSpPr/>
          <p:nvPr/>
        </p:nvGrpSpPr>
        <p:grpSpPr>
          <a:xfrm>
            <a:off x="198336" y="1628800"/>
            <a:ext cx="2212519" cy="2637889"/>
            <a:chOff x="198336" y="1628800"/>
            <a:chExt cx="2212519" cy="2637889"/>
          </a:xfrm>
        </p:grpSpPr>
        <p:sp>
          <p:nvSpPr>
            <p:cNvPr id="4" name="Hexagon 3"/>
            <p:cNvSpPr/>
            <p:nvPr/>
          </p:nvSpPr>
          <p:spPr>
            <a:xfrm>
              <a:off x="776536" y="2434180"/>
              <a:ext cx="1098762" cy="947209"/>
            </a:xfrm>
            <a:prstGeom prst="hexagon">
              <a:avLst/>
            </a:prstGeom>
            <a:noFill/>
            <a:ln w="25400">
              <a:solidFill>
                <a:srgbClr val="5B9BD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6" name="Straight Connector 5"/>
            <p:cNvCxnSpPr>
              <a:stCxn id="4" idx="5"/>
            </p:cNvCxnSpPr>
            <p:nvPr/>
          </p:nvCxnSpPr>
          <p:spPr>
            <a:xfrm flipV="1">
              <a:off x="1638496" y="2060848"/>
              <a:ext cx="362176" cy="373332"/>
            </a:xfrm>
            <a:prstGeom prst="line">
              <a:avLst/>
            </a:prstGeom>
            <a:ln w="25400">
              <a:solidFill>
                <a:srgbClr val="5B9BD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>
              <a:stCxn id="4" idx="0"/>
            </p:cNvCxnSpPr>
            <p:nvPr/>
          </p:nvCxnSpPr>
          <p:spPr>
            <a:xfrm flipV="1">
              <a:off x="1875298" y="2907784"/>
              <a:ext cx="485414" cy="1"/>
            </a:xfrm>
            <a:prstGeom prst="line">
              <a:avLst/>
            </a:prstGeom>
            <a:ln w="25400">
              <a:solidFill>
                <a:srgbClr val="5B9BD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stCxn id="4" idx="1"/>
            </p:cNvCxnSpPr>
            <p:nvPr/>
          </p:nvCxnSpPr>
          <p:spPr>
            <a:xfrm>
              <a:off x="1638496" y="3381389"/>
              <a:ext cx="362176" cy="479659"/>
            </a:xfrm>
            <a:prstGeom prst="line">
              <a:avLst/>
            </a:prstGeom>
            <a:ln w="25400">
              <a:solidFill>
                <a:srgbClr val="5B9BD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stCxn id="4" idx="2"/>
            </p:cNvCxnSpPr>
            <p:nvPr/>
          </p:nvCxnSpPr>
          <p:spPr>
            <a:xfrm flipH="1">
              <a:off x="651162" y="3381389"/>
              <a:ext cx="362176" cy="473604"/>
            </a:xfrm>
            <a:prstGeom prst="line">
              <a:avLst/>
            </a:prstGeom>
            <a:ln w="25400">
              <a:solidFill>
                <a:srgbClr val="5B9BD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4" idx="3"/>
            </p:cNvCxnSpPr>
            <p:nvPr/>
          </p:nvCxnSpPr>
          <p:spPr>
            <a:xfrm flipH="1" flipV="1">
              <a:off x="198336" y="2907784"/>
              <a:ext cx="578200" cy="1"/>
            </a:xfrm>
            <a:prstGeom prst="line">
              <a:avLst/>
            </a:prstGeom>
            <a:ln w="25400">
              <a:solidFill>
                <a:srgbClr val="5B9BD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4" idx="4"/>
            </p:cNvCxnSpPr>
            <p:nvPr/>
          </p:nvCxnSpPr>
          <p:spPr>
            <a:xfrm flipH="1" flipV="1">
              <a:off x="651162" y="2060848"/>
              <a:ext cx="362176" cy="373332"/>
            </a:xfrm>
            <a:prstGeom prst="line">
              <a:avLst/>
            </a:prstGeom>
            <a:ln w="25400">
              <a:solidFill>
                <a:srgbClr val="5B9BD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1163798" y="1628800"/>
              <a:ext cx="44595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4400" dirty="0" smtClean="0">
                  <a:solidFill>
                    <a:srgbClr val="5B9BD5"/>
                  </a:solidFill>
                </a:rPr>
                <a:t>?</a:t>
              </a:r>
              <a:endParaRPr lang="en-AU" sz="4400" dirty="0">
                <a:solidFill>
                  <a:srgbClr val="5B9BD5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55350" y="2049459"/>
              <a:ext cx="44595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4400" dirty="0" smtClean="0">
                  <a:solidFill>
                    <a:srgbClr val="5B9BD5"/>
                  </a:solidFill>
                </a:rPr>
                <a:t>?</a:t>
              </a:r>
              <a:endParaRPr lang="en-AU" sz="4400" dirty="0">
                <a:solidFill>
                  <a:srgbClr val="5B9BD5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821755" y="2064522"/>
              <a:ext cx="44595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4400" dirty="0" smtClean="0">
                  <a:solidFill>
                    <a:srgbClr val="5B9BD5"/>
                  </a:solidFill>
                </a:rPr>
                <a:t>?</a:t>
              </a:r>
              <a:endParaRPr lang="en-AU" sz="4400" dirty="0">
                <a:solidFill>
                  <a:srgbClr val="5B9BD5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0979" y="2913274"/>
              <a:ext cx="44595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4400" dirty="0" smtClean="0">
                  <a:solidFill>
                    <a:srgbClr val="5B9BD5"/>
                  </a:solidFill>
                </a:rPr>
                <a:t>?</a:t>
              </a:r>
              <a:endParaRPr lang="en-AU" sz="4400" dirty="0">
                <a:solidFill>
                  <a:srgbClr val="5B9BD5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964899" y="2958467"/>
              <a:ext cx="44595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4400" dirty="0" smtClean="0">
                  <a:solidFill>
                    <a:srgbClr val="5B9BD5"/>
                  </a:solidFill>
                </a:rPr>
                <a:t>?</a:t>
              </a:r>
              <a:endParaRPr lang="en-AU" sz="4400" dirty="0">
                <a:solidFill>
                  <a:srgbClr val="5B9BD5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102939" y="3497248"/>
              <a:ext cx="445956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4400" dirty="0" smtClean="0">
                  <a:solidFill>
                    <a:srgbClr val="5B9BD5"/>
                  </a:solidFill>
                </a:rPr>
                <a:t>?</a:t>
              </a:r>
              <a:endParaRPr lang="en-AU" sz="4400" dirty="0">
                <a:solidFill>
                  <a:srgbClr val="5B9BD5"/>
                </a:solidFill>
              </a:endParaRPr>
            </a:p>
          </p:txBody>
        </p:sp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8785" y="2552983"/>
              <a:ext cx="915863" cy="732001"/>
            </a:xfrm>
            <a:prstGeom prst="rect">
              <a:avLst/>
            </a:prstGeom>
          </p:spPr>
        </p:pic>
      </p:grpSp>
      <p:sp>
        <p:nvSpPr>
          <p:cNvPr id="25" name="Circular Arrow 24"/>
          <p:cNvSpPr/>
          <p:nvPr/>
        </p:nvSpPr>
        <p:spPr>
          <a:xfrm flipV="1">
            <a:off x="1548895" y="2708920"/>
            <a:ext cx="3252142" cy="2592288"/>
          </a:xfrm>
          <a:prstGeom prst="circularArrow">
            <a:avLst>
              <a:gd name="adj1" fmla="val 4103"/>
              <a:gd name="adj2" fmla="val 1142319"/>
              <a:gd name="adj3" fmla="val 20405178"/>
              <a:gd name="adj4" fmla="val 4802623"/>
              <a:gd name="adj5" fmla="val 9506"/>
            </a:avLst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55350" y="1043477"/>
            <a:ext cx="1850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Step 1: Compare proposed new concept to market</a:t>
            </a:r>
            <a:endParaRPr lang="en-AU" sz="1200" dirty="0"/>
          </a:p>
        </p:txBody>
      </p:sp>
      <p:sp>
        <p:nvSpPr>
          <p:cNvPr id="28" name="TextBox 27"/>
          <p:cNvSpPr txBox="1"/>
          <p:nvPr/>
        </p:nvSpPr>
        <p:spPr>
          <a:xfrm>
            <a:off x="2279849" y="4283725"/>
            <a:ext cx="18503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Step 2: iteratively refine the new concept</a:t>
            </a:r>
            <a:endParaRPr lang="en-AU" sz="1200" dirty="0"/>
          </a:p>
        </p:txBody>
      </p:sp>
      <p:sp>
        <p:nvSpPr>
          <p:cNvPr id="29" name="Rounded Rectangle 28"/>
          <p:cNvSpPr/>
          <p:nvPr/>
        </p:nvSpPr>
        <p:spPr>
          <a:xfrm>
            <a:off x="3656856" y="5517232"/>
            <a:ext cx="1872208" cy="9361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0" name="Circular Arrow 29"/>
          <p:cNvSpPr/>
          <p:nvPr/>
        </p:nvSpPr>
        <p:spPr>
          <a:xfrm rot="2643957" flipV="1">
            <a:off x="323439" y="3492825"/>
            <a:ext cx="3882048" cy="2592288"/>
          </a:xfrm>
          <a:prstGeom prst="circularArrow">
            <a:avLst>
              <a:gd name="adj1" fmla="val 4103"/>
              <a:gd name="adj2" fmla="val 1142319"/>
              <a:gd name="adj3" fmla="val 20405178"/>
              <a:gd name="adj4" fmla="val 12025479"/>
              <a:gd name="adj5" fmla="val 9506"/>
            </a:avLst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55655" y="5588609"/>
            <a:ext cx="18503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Step 3: create a business model for the new concept</a:t>
            </a:r>
            <a:endParaRPr lang="en-AU" sz="1200" dirty="0"/>
          </a:p>
        </p:txBody>
      </p:sp>
      <p:sp>
        <p:nvSpPr>
          <p:cNvPr id="32" name="Snip and Round Single Corner Rectangle 31"/>
          <p:cNvSpPr/>
          <p:nvPr/>
        </p:nvSpPr>
        <p:spPr>
          <a:xfrm>
            <a:off x="6660820" y="3149726"/>
            <a:ext cx="576064" cy="792088"/>
          </a:xfrm>
          <a:prstGeom prst="snipRoundRect">
            <a:avLst>
              <a:gd name="adj1" fmla="val 0"/>
              <a:gd name="adj2" fmla="val 16667"/>
            </a:avLst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3" name="Snip and Round Single Corner Rectangle 32"/>
          <p:cNvSpPr/>
          <p:nvPr/>
        </p:nvSpPr>
        <p:spPr>
          <a:xfrm>
            <a:off x="7425596" y="3149726"/>
            <a:ext cx="576064" cy="792088"/>
          </a:xfrm>
          <a:prstGeom prst="snipRoundRect">
            <a:avLst>
              <a:gd name="adj1" fmla="val 0"/>
              <a:gd name="adj2" fmla="val 16667"/>
            </a:avLst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4" name="Snip and Round Single Corner Rectangle 33"/>
          <p:cNvSpPr/>
          <p:nvPr/>
        </p:nvSpPr>
        <p:spPr>
          <a:xfrm>
            <a:off x="8193360" y="3149726"/>
            <a:ext cx="576064" cy="792088"/>
          </a:xfrm>
          <a:prstGeom prst="snipRoundRect">
            <a:avLst>
              <a:gd name="adj1" fmla="val 0"/>
              <a:gd name="adj2" fmla="val 16667"/>
            </a:avLst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Snip and Round Single Corner Rectangle 34"/>
          <p:cNvSpPr/>
          <p:nvPr/>
        </p:nvSpPr>
        <p:spPr>
          <a:xfrm>
            <a:off x="8965506" y="3149726"/>
            <a:ext cx="576064" cy="792088"/>
          </a:xfrm>
          <a:prstGeom prst="snipRoundRect">
            <a:avLst>
              <a:gd name="adj1" fmla="val 0"/>
              <a:gd name="adj2" fmla="val 16667"/>
            </a:avLst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1696" y="3344902"/>
            <a:ext cx="815769" cy="54657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706" y="3381389"/>
            <a:ext cx="447125" cy="393975"/>
          </a:xfrm>
          <a:prstGeom prst="rect">
            <a:avLst/>
          </a:prstGeom>
        </p:spPr>
      </p:pic>
      <p:sp>
        <p:nvSpPr>
          <p:cNvPr id="38" name="Pie 37"/>
          <p:cNvSpPr/>
          <p:nvPr/>
        </p:nvSpPr>
        <p:spPr>
          <a:xfrm rot="18938535">
            <a:off x="6782781" y="3364888"/>
            <a:ext cx="323066" cy="323066"/>
          </a:xfrm>
          <a:prstGeom prst="pie">
            <a:avLst>
              <a:gd name="adj1" fmla="val 1534244"/>
              <a:gd name="adj2" fmla="val 145408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39" name="Flowchart: Manual Operation 38"/>
          <p:cNvSpPr/>
          <p:nvPr/>
        </p:nvSpPr>
        <p:spPr>
          <a:xfrm>
            <a:off x="7584546" y="3452228"/>
            <a:ext cx="258164" cy="331925"/>
          </a:xfrm>
          <a:prstGeom prst="flowChartManualOpera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TextBox 39"/>
          <p:cNvSpPr txBox="1"/>
          <p:nvPr/>
        </p:nvSpPr>
        <p:spPr>
          <a:xfrm>
            <a:off x="6600734" y="4026201"/>
            <a:ext cx="24686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 smtClean="0"/>
              <a:t>Step 4: Create the blueprints for the components: Menus, Drinks, Floor Plans, Brand Concept</a:t>
            </a:r>
            <a:endParaRPr lang="en-AU" sz="1100" dirty="0"/>
          </a:p>
        </p:txBody>
      </p:sp>
      <p:sp>
        <p:nvSpPr>
          <p:cNvPr id="41" name="TextBox 40"/>
          <p:cNvSpPr txBox="1"/>
          <p:nvPr/>
        </p:nvSpPr>
        <p:spPr>
          <a:xfrm>
            <a:off x="6715886" y="5702085"/>
            <a:ext cx="2468644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 smtClean="0"/>
              <a:t>(Step 4: Also includes blueprints to make it work: Operational Procedures; Sourcing; Staffing models, with Role Descriptions and Hierarchies; Sales and Marketing Plans, and Financial models.)</a:t>
            </a:r>
            <a:endParaRPr lang="en-AU" sz="1100" dirty="0"/>
          </a:p>
        </p:txBody>
      </p:sp>
      <p:sp>
        <p:nvSpPr>
          <p:cNvPr id="42" name="Snip and Round Single Corner Rectangle 41"/>
          <p:cNvSpPr/>
          <p:nvPr/>
        </p:nvSpPr>
        <p:spPr>
          <a:xfrm>
            <a:off x="6656282" y="4941168"/>
            <a:ext cx="456958" cy="648072"/>
          </a:xfrm>
          <a:prstGeom prst="snipRoundRect">
            <a:avLst>
              <a:gd name="adj1" fmla="val 0"/>
              <a:gd name="adj2" fmla="val 16667"/>
            </a:avLst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3" name="Snip and Round Single Corner Rectangle 42"/>
          <p:cNvSpPr/>
          <p:nvPr/>
        </p:nvSpPr>
        <p:spPr>
          <a:xfrm>
            <a:off x="7232346" y="4941168"/>
            <a:ext cx="456958" cy="648072"/>
          </a:xfrm>
          <a:prstGeom prst="snipRoundRect">
            <a:avLst>
              <a:gd name="adj1" fmla="val 0"/>
              <a:gd name="adj2" fmla="val 16667"/>
            </a:avLst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Snip and Round Single Corner Rectangle 43"/>
          <p:cNvSpPr/>
          <p:nvPr/>
        </p:nvSpPr>
        <p:spPr>
          <a:xfrm>
            <a:off x="7808410" y="4941168"/>
            <a:ext cx="456958" cy="648072"/>
          </a:xfrm>
          <a:prstGeom prst="snipRoundRect">
            <a:avLst>
              <a:gd name="adj1" fmla="val 0"/>
              <a:gd name="adj2" fmla="val 16667"/>
            </a:avLst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5" name="Snip and Round Single Corner Rectangle 44"/>
          <p:cNvSpPr/>
          <p:nvPr/>
        </p:nvSpPr>
        <p:spPr>
          <a:xfrm>
            <a:off x="8384474" y="4941168"/>
            <a:ext cx="456958" cy="648072"/>
          </a:xfrm>
          <a:prstGeom prst="snipRoundRect">
            <a:avLst>
              <a:gd name="adj1" fmla="val 0"/>
              <a:gd name="adj2" fmla="val 16667"/>
            </a:avLst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6" name="Snip and Round Single Corner Rectangle 45"/>
          <p:cNvSpPr/>
          <p:nvPr/>
        </p:nvSpPr>
        <p:spPr>
          <a:xfrm>
            <a:off x="8960538" y="4941168"/>
            <a:ext cx="456958" cy="648072"/>
          </a:xfrm>
          <a:prstGeom prst="snipRoundRect">
            <a:avLst>
              <a:gd name="adj1" fmla="val 0"/>
              <a:gd name="adj2" fmla="val 16667"/>
            </a:avLst>
          </a:prstGeom>
          <a:noFill/>
          <a:ln>
            <a:solidFill>
              <a:srgbClr val="5B9BD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10-Point Star 46"/>
          <p:cNvSpPr/>
          <p:nvPr/>
        </p:nvSpPr>
        <p:spPr>
          <a:xfrm>
            <a:off x="6776749" y="5157192"/>
            <a:ext cx="216024" cy="218396"/>
          </a:xfrm>
          <a:prstGeom prst="star10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Smiley Face 47"/>
          <p:cNvSpPr/>
          <p:nvPr/>
        </p:nvSpPr>
        <p:spPr>
          <a:xfrm>
            <a:off x="7332901" y="5172509"/>
            <a:ext cx="185389" cy="185389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9" name="Vertical Scroll 48"/>
          <p:cNvSpPr/>
          <p:nvPr/>
        </p:nvSpPr>
        <p:spPr>
          <a:xfrm>
            <a:off x="7992048" y="5172509"/>
            <a:ext cx="152247" cy="216024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Explosion 2 49"/>
          <p:cNvSpPr/>
          <p:nvPr/>
        </p:nvSpPr>
        <p:spPr>
          <a:xfrm>
            <a:off x="8429591" y="5157192"/>
            <a:ext cx="339833" cy="28803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1" name="TextBox 50"/>
          <p:cNvSpPr txBox="1"/>
          <p:nvPr/>
        </p:nvSpPr>
        <p:spPr>
          <a:xfrm>
            <a:off x="9038174" y="50758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solidFill>
                  <a:srgbClr val="5B9BD5"/>
                </a:solidFill>
              </a:rPr>
              <a:t>$</a:t>
            </a:r>
            <a:endParaRPr lang="en-AU" dirty="0">
              <a:solidFill>
                <a:srgbClr val="5B9BD5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050335" y="1906796"/>
            <a:ext cx="246864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100" dirty="0" smtClean="0"/>
              <a:t>Step 5: Using the Blueprints, set up the operation to deliver the new dining concept consistently and elegantly.</a:t>
            </a:r>
            <a:endParaRPr lang="en-AU" sz="1100" dirty="0"/>
          </a:p>
        </p:txBody>
      </p:sp>
      <p:sp>
        <p:nvSpPr>
          <p:cNvPr id="54" name="Circular Arrow 53"/>
          <p:cNvSpPr/>
          <p:nvPr/>
        </p:nvSpPr>
        <p:spPr>
          <a:xfrm rot="2339856" flipH="1">
            <a:off x="4807689" y="2658010"/>
            <a:ext cx="3280865" cy="2139794"/>
          </a:xfrm>
          <a:prstGeom prst="circularArrow">
            <a:avLst>
              <a:gd name="adj1" fmla="val 7461"/>
              <a:gd name="adj2" fmla="val 1142319"/>
              <a:gd name="adj3" fmla="val 20429556"/>
              <a:gd name="adj4" fmla="val 17021466"/>
              <a:gd name="adj5" fmla="val 12500"/>
            </a:avLst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55" name="Circular Arrow 54"/>
          <p:cNvSpPr/>
          <p:nvPr/>
        </p:nvSpPr>
        <p:spPr>
          <a:xfrm rot="19983254" flipV="1">
            <a:off x="5568888" y="5404985"/>
            <a:ext cx="1268164" cy="1115213"/>
          </a:xfrm>
          <a:prstGeom prst="circularArrow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3226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25400">
          <a:solidFill>
            <a:srgbClr val="5B9BD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203</Words>
  <Application>Microsoft Macintosh PowerPoint</Application>
  <PresentationFormat>A4 Paper (210x297 mm)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Mallender</dc:creator>
  <cp:lastModifiedBy>Tom Rutherford</cp:lastModifiedBy>
  <cp:revision>10</cp:revision>
  <dcterms:created xsi:type="dcterms:W3CDTF">2016-11-29T01:57:48Z</dcterms:created>
  <dcterms:modified xsi:type="dcterms:W3CDTF">2016-11-29T05:01:53Z</dcterms:modified>
</cp:coreProperties>
</file>