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1" r:id="rId2"/>
    <p:sldId id="465" r:id="rId3"/>
    <p:sldId id="460" r:id="rId4"/>
    <p:sldId id="376" r:id="rId5"/>
    <p:sldId id="377" r:id="rId6"/>
    <p:sldId id="461" r:id="rId7"/>
    <p:sldId id="446" r:id="rId8"/>
    <p:sldId id="413" r:id="rId9"/>
  </p:sldIdLst>
  <p:sldSz cx="12192000" cy="6858000"/>
  <p:notesSz cx="6802438" cy="9934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4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4B13B-CFEA-4A44-BBC5-3D0EE82F917D}" type="doc">
      <dgm:prSet loTypeId="urn:microsoft.com/office/officeart/2008/layout/VerticalCurvedList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AU"/>
        </a:p>
      </dgm:t>
    </dgm:pt>
    <dgm:pt modelId="{88FA3CBF-62D8-4EE4-B77E-3BB330FC14D6}">
      <dgm:prSet phldrT="[Text]" custT="1"/>
      <dgm:spPr/>
      <dgm:t>
        <a:bodyPr/>
        <a:lstStyle/>
        <a:p>
          <a:r>
            <a:rPr lang="en-AU" sz="3200" dirty="0" smtClean="0"/>
            <a:t>Business Snapshot</a:t>
          </a:r>
          <a:endParaRPr lang="en-AU" sz="3200" dirty="0"/>
        </a:p>
      </dgm:t>
    </dgm:pt>
    <dgm:pt modelId="{23D09D0B-2E89-4637-A274-6450A4D4D57C}" type="parTrans" cxnId="{7C1E7AA9-2E46-4CDA-A9D2-BED6F122D0FE}">
      <dgm:prSet/>
      <dgm:spPr/>
      <dgm:t>
        <a:bodyPr/>
        <a:lstStyle/>
        <a:p>
          <a:endParaRPr lang="en-AU" sz="1600"/>
        </a:p>
      </dgm:t>
    </dgm:pt>
    <dgm:pt modelId="{6BD4DC98-3668-4E1D-9E94-B73C0D3CC9DD}" type="sibTrans" cxnId="{7C1E7AA9-2E46-4CDA-A9D2-BED6F122D0FE}">
      <dgm:prSet/>
      <dgm:spPr/>
      <dgm:t>
        <a:bodyPr/>
        <a:lstStyle/>
        <a:p>
          <a:endParaRPr lang="en-AU" sz="1600"/>
        </a:p>
      </dgm:t>
    </dgm:pt>
    <dgm:pt modelId="{F329510F-C84F-421B-83B1-36A807034187}">
      <dgm:prSet phldrT="[Text]" custT="1"/>
      <dgm:spPr/>
      <dgm:t>
        <a:bodyPr/>
        <a:lstStyle/>
        <a:p>
          <a:r>
            <a:rPr lang="en-AU" sz="3200" b="0" i="0" u="none" dirty="0" smtClean="0"/>
            <a:t>Our Technology</a:t>
          </a:r>
        </a:p>
      </dgm:t>
    </dgm:pt>
    <dgm:pt modelId="{DE7A5E30-2B93-40EB-A086-A3BEABF614DC}" type="parTrans" cxnId="{37DAFFA2-5A7F-4EB7-8000-6FDE84903C9E}">
      <dgm:prSet/>
      <dgm:spPr/>
      <dgm:t>
        <a:bodyPr/>
        <a:lstStyle/>
        <a:p>
          <a:endParaRPr lang="en-AU" sz="1600"/>
        </a:p>
      </dgm:t>
    </dgm:pt>
    <dgm:pt modelId="{CE5BE2BD-BB76-4676-83A8-C0F7C18A6CD9}" type="sibTrans" cxnId="{37DAFFA2-5A7F-4EB7-8000-6FDE84903C9E}">
      <dgm:prSet/>
      <dgm:spPr/>
      <dgm:t>
        <a:bodyPr/>
        <a:lstStyle/>
        <a:p>
          <a:endParaRPr lang="en-AU" sz="1600"/>
        </a:p>
      </dgm:t>
    </dgm:pt>
    <dgm:pt modelId="{CE34F419-D93B-4521-A57D-50D871176309}">
      <dgm:prSet custT="1"/>
      <dgm:spPr/>
      <dgm:t>
        <a:bodyPr/>
        <a:lstStyle/>
        <a:p>
          <a:r>
            <a:rPr lang="en-AU" sz="3200" b="0" i="0" u="none" dirty="0" smtClean="0"/>
            <a:t>Commercialisation Strategy</a:t>
          </a:r>
          <a:endParaRPr lang="en-AU" sz="3200" b="0" i="0" u="none" dirty="0"/>
        </a:p>
      </dgm:t>
    </dgm:pt>
    <dgm:pt modelId="{1D2F2FD4-33C6-4287-9AAA-C4F6F8E5E30E}" type="parTrans" cxnId="{57C8DC9A-C266-430D-ACF1-2AE96A5EA137}">
      <dgm:prSet/>
      <dgm:spPr/>
      <dgm:t>
        <a:bodyPr/>
        <a:lstStyle/>
        <a:p>
          <a:endParaRPr lang="en-AU" sz="1600"/>
        </a:p>
      </dgm:t>
    </dgm:pt>
    <dgm:pt modelId="{F3277B37-0B25-4344-A35F-943CCD39A7E7}" type="sibTrans" cxnId="{57C8DC9A-C266-430D-ACF1-2AE96A5EA137}">
      <dgm:prSet/>
      <dgm:spPr/>
      <dgm:t>
        <a:bodyPr/>
        <a:lstStyle/>
        <a:p>
          <a:endParaRPr lang="en-AU" sz="1600"/>
        </a:p>
      </dgm:t>
    </dgm:pt>
    <dgm:pt modelId="{DFFF2AC5-1743-407B-A22C-94463DA3F6FB}">
      <dgm:prSet custT="1"/>
      <dgm:spPr/>
      <dgm:t>
        <a:bodyPr/>
        <a:lstStyle/>
        <a:p>
          <a:r>
            <a:rPr lang="en-AU" sz="3200" smtClean="0"/>
            <a:t>Q&amp;A</a:t>
          </a:r>
          <a:endParaRPr lang="en-AU" sz="3200" dirty="0"/>
        </a:p>
      </dgm:t>
    </dgm:pt>
    <dgm:pt modelId="{56A71957-EAEC-4780-B0EF-2ECEC523D708}" type="parTrans" cxnId="{1F09CD45-7841-4E5A-B2FF-3EB51FD1FB20}">
      <dgm:prSet/>
      <dgm:spPr/>
      <dgm:t>
        <a:bodyPr/>
        <a:lstStyle/>
        <a:p>
          <a:endParaRPr lang="en-AU" sz="1600"/>
        </a:p>
      </dgm:t>
    </dgm:pt>
    <dgm:pt modelId="{FECE9059-EEA2-41A6-A73A-9A486B8F8358}" type="sibTrans" cxnId="{1F09CD45-7841-4E5A-B2FF-3EB51FD1FB20}">
      <dgm:prSet/>
      <dgm:spPr/>
      <dgm:t>
        <a:bodyPr/>
        <a:lstStyle/>
        <a:p>
          <a:endParaRPr lang="en-AU" sz="1600"/>
        </a:p>
      </dgm:t>
    </dgm:pt>
    <dgm:pt modelId="{67E5BF2C-F461-46C4-BA8A-CC14349F506C}" type="pres">
      <dgm:prSet presAssocID="{7AF4B13B-CFEA-4A44-BBC5-3D0EE82F91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06822E52-7A5F-4552-A024-0354B52083F7}" type="pres">
      <dgm:prSet presAssocID="{7AF4B13B-CFEA-4A44-BBC5-3D0EE82F917D}" presName="Name1" presStyleCnt="0"/>
      <dgm:spPr/>
      <dgm:t>
        <a:bodyPr/>
        <a:lstStyle/>
        <a:p>
          <a:endParaRPr lang="en-AU"/>
        </a:p>
      </dgm:t>
    </dgm:pt>
    <dgm:pt modelId="{8CF6B187-449C-4F30-A5DC-64F36038B2EA}" type="pres">
      <dgm:prSet presAssocID="{7AF4B13B-CFEA-4A44-BBC5-3D0EE82F917D}" presName="cycle" presStyleCnt="0"/>
      <dgm:spPr/>
      <dgm:t>
        <a:bodyPr/>
        <a:lstStyle/>
        <a:p>
          <a:endParaRPr lang="en-AU"/>
        </a:p>
      </dgm:t>
    </dgm:pt>
    <dgm:pt modelId="{1B79A400-B326-4484-8884-386153B2445B}" type="pres">
      <dgm:prSet presAssocID="{7AF4B13B-CFEA-4A44-BBC5-3D0EE82F917D}" presName="srcNode" presStyleLbl="node1" presStyleIdx="0" presStyleCnt="4"/>
      <dgm:spPr/>
      <dgm:t>
        <a:bodyPr/>
        <a:lstStyle/>
        <a:p>
          <a:endParaRPr lang="en-AU"/>
        </a:p>
      </dgm:t>
    </dgm:pt>
    <dgm:pt modelId="{EF5C915B-438F-405B-A31F-C3C2DAF13EB1}" type="pres">
      <dgm:prSet presAssocID="{7AF4B13B-CFEA-4A44-BBC5-3D0EE82F917D}" presName="conn" presStyleLbl="parChTrans1D2" presStyleIdx="0" presStyleCnt="1"/>
      <dgm:spPr/>
      <dgm:t>
        <a:bodyPr/>
        <a:lstStyle/>
        <a:p>
          <a:endParaRPr lang="en-AU"/>
        </a:p>
      </dgm:t>
    </dgm:pt>
    <dgm:pt modelId="{A8DA8440-079E-48ED-A1BB-94E2374BA430}" type="pres">
      <dgm:prSet presAssocID="{7AF4B13B-CFEA-4A44-BBC5-3D0EE82F917D}" presName="extraNode" presStyleLbl="node1" presStyleIdx="0" presStyleCnt="4"/>
      <dgm:spPr/>
      <dgm:t>
        <a:bodyPr/>
        <a:lstStyle/>
        <a:p>
          <a:endParaRPr lang="en-AU"/>
        </a:p>
      </dgm:t>
    </dgm:pt>
    <dgm:pt modelId="{A1F7F5AF-85A7-455A-B769-8351E48A8F4A}" type="pres">
      <dgm:prSet presAssocID="{7AF4B13B-CFEA-4A44-BBC5-3D0EE82F917D}" presName="dstNode" presStyleLbl="node1" presStyleIdx="0" presStyleCnt="4"/>
      <dgm:spPr/>
      <dgm:t>
        <a:bodyPr/>
        <a:lstStyle/>
        <a:p>
          <a:endParaRPr lang="en-AU"/>
        </a:p>
      </dgm:t>
    </dgm:pt>
    <dgm:pt modelId="{F415BFB8-B2EF-40D1-826B-5CDA4E4F426E}" type="pres">
      <dgm:prSet presAssocID="{88FA3CBF-62D8-4EE4-B77E-3BB330FC14D6}" presName="text_1" presStyleLbl="node1" presStyleIdx="0" presStyleCnt="4" custScaleX="100148" custScaleY="124554" custLinFactNeighborX="-156" custLinFactNeighborY="-117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9C4FD63-5639-4BAE-A49D-937540872E17}" type="pres">
      <dgm:prSet presAssocID="{88FA3CBF-62D8-4EE4-B77E-3BB330FC14D6}" presName="accent_1" presStyleCnt="0"/>
      <dgm:spPr/>
      <dgm:t>
        <a:bodyPr/>
        <a:lstStyle/>
        <a:p>
          <a:endParaRPr lang="en-AU"/>
        </a:p>
      </dgm:t>
    </dgm:pt>
    <dgm:pt modelId="{1CB063CF-F52B-4FF3-B4CE-C9968A41C140}" type="pres">
      <dgm:prSet presAssocID="{88FA3CBF-62D8-4EE4-B77E-3BB330FC14D6}" presName="accentRepeatNode" presStyleLbl="solidFgAcc1" presStyleIdx="0" presStyleCnt="4"/>
      <dgm:spPr/>
      <dgm:t>
        <a:bodyPr/>
        <a:lstStyle/>
        <a:p>
          <a:endParaRPr lang="en-AU"/>
        </a:p>
      </dgm:t>
    </dgm:pt>
    <dgm:pt modelId="{9610060D-3383-48F5-AD53-A0573FF1DF9D}" type="pres">
      <dgm:prSet presAssocID="{F329510F-C84F-421B-83B1-36A807034187}" presName="text_2" presStyleLbl="node1" presStyleIdx="1" presStyleCnt="4" custScaleX="100260" custScaleY="125611" custLinFactNeighborX="-178" custLinFactNeighborY="-176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D53698D-F6E6-40A9-9AAC-A753F97995B3}" type="pres">
      <dgm:prSet presAssocID="{F329510F-C84F-421B-83B1-36A807034187}" presName="accent_2" presStyleCnt="0"/>
      <dgm:spPr/>
      <dgm:t>
        <a:bodyPr/>
        <a:lstStyle/>
        <a:p>
          <a:endParaRPr lang="en-AU"/>
        </a:p>
      </dgm:t>
    </dgm:pt>
    <dgm:pt modelId="{C7B06FD2-C596-4ADA-BDAD-5FC321F60D80}" type="pres">
      <dgm:prSet presAssocID="{F329510F-C84F-421B-83B1-36A807034187}" presName="accentRepeatNode" presStyleLbl="solidFgAcc1" presStyleIdx="1" presStyleCnt="4"/>
      <dgm:spPr/>
      <dgm:t>
        <a:bodyPr/>
        <a:lstStyle/>
        <a:p>
          <a:endParaRPr lang="en-AU"/>
        </a:p>
      </dgm:t>
    </dgm:pt>
    <dgm:pt modelId="{87A6BD6C-C875-4C45-9CC9-65D44DE3748A}" type="pres">
      <dgm:prSet presAssocID="{CE34F419-D93B-4521-A57D-50D871176309}" presName="text_3" presStyleLbl="node1" presStyleIdx="2" presStyleCnt="4" custScaleY="128024" custLinFactNeighborX="-143" custLinFactNeighborY="-176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A6BA827-1D3C-4F2F-9085-8289B8EEBD13}" type="pres">
      <dgm:prSet presAssocID="{CE34F419-D93B-4521-A57D-50D871176309}" presName="accent_3" presStyleCnt="0"/>
      <dgm:spPr/>
      <dgm:t>
        <a:bodyPr/>
        <a:lstStyle/>
        <a:p>
          <a:endParaRPr lang="en-AU"/>
        </a:p>
      </dgm:t>
    </dgm:pt>
    <dgm:pt modelId="{5DFDBC8D-1BA3-402F-BAC0-90D7649516C7}" type="pres">
      <dgm:prSet presAssocID="{CE34F419-D93B-4521-A57D-50D871176309}" presName="accentRepeatNode" presStyleLbl="solidFgAcc1" presStyleIdx="2" presStyleCnt="4"/>
      <dgm:spPr/>
      <dgm:t>
        <a:bodyPr/>
        <a:lstStyle/>
        <a:p>
          <a:endParaRPr lang="en-AU"/>
        </a:p>
      </dgm:t>
    </dgm:pt>
    <dgm:pt modelId="{84FD845A-8F50-4254-AFFA-A8CCF0C15AC7}" type="pres">
      <dgm:prSet presAssocID="{DFFF2AC5-1743-407B-A22C-94463DA3F6FB}" presName="text_4" presStyleLbl="node1" presStyleIdx="3" presStyleCnt="4" custScaleY="131243" custLinFactNeighborX="-272" custLinFactNeighborY="-278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9AE6720-CAC2-4083-835F-158F86060095}" type="pres">
      <dgm:prSet presAssocID="{DFFF2AC5-1743-407B-A22C-94463DA3F6FB}" presName="accent_4" presStyleCnt="0"/>
      <dgm:spPr/>
      <dgm:t>
        <a:bodyPr/>
        <a:lstStyle/>
        <a:p>
          <a:endParaRPr lang="en-AU"/>
        </a:p>
      </dgm:t>
    </dgm:pt>
    <dgm:pt modelId="{38F06552-4D37-4939-B53D-2306E7B5F8AD}" type="pres">
      <dgm:prSet presAssocID="{DFFF2AC5-1743-407B-A22C-94463DA3F6FB}" presName="accentRepeatNode" presStyleLbl="solidFgAcc1" presStyleIdx="3" presStyleCnt="4"/>
      <dgm:spPr/>
      <dgm:t>
        <a:bodyPr/>
        <a:lstStyle/>
        <a:p>
          <a:endParaRPr lang="en-AU"/>
        </a:p>
      </dgm:t>
    </dgm:pt>
  </dgm:ptLst>
  <dgm:cxnLst>
    <dgm:cxn modelId="{1F09CD45-7841-4E5A-B2FF-3EB51FD1FB20}" srcId="{7AF4B13B-CFEA-4A44-BBC5-3D0EE82F917D}" destId="{DFFF2AC5-1743-407B-A22C-94463DA3F6FB}" srcOrd="3" destOrd="0" parTransId="{56A71957-EAEC-4780-B0EF-2ECEC523D708}" sibTransId="{FECE9059-EEA2-41A6-A73A-9A486B8F8358}"/>
    <dgm:cxn modelId="{A5EE7CC2-E211-4B9D-B81A-CAD40275A252}" type="presOf" srcId="{6BD4DC98-3668-4E1D-9E94-B73C0D3CC9DD}" destId="{EF5C915B-438F-405B-A31F-C3C2DAF13EB1}" srcOrd="0" destOrd="0" presId="urn:microsoft.com/office/officeart/2008/layout/VerticalCurvedList"/>
    <dgm:cxn modelId="{964717C5-6A9A-4FA6-AC2A-2BFC27556C5B}" type="presOf" srcId="{F329510F-C84F-421B-83B1-36A807034187}" destId="{9610060D-3383-48F5-AD53-A0573FF1DF9D}" srcOrd="0" destOrd="0" presId="urn:microsoft.com/office/officeart/2008/layout/VerticalCurvedList"/>
    <dgm:cxn modelId="{2840C703-4CB2-491C-AC0A-DE8B73CA6E2F}" type="presOf" srcId="{CE34F419-D93B-4521-A57D-50D871176309}" destId="{87A6BD6C-C875-4C45-9CC9-65D44DE3748A}" srcOrd="0" destOrd="0" presId="urn:microsoft.com/office/officeart/2008/layout/VerticalCurvedList"/>
    <dgm:cxn modelId="{83567E9E-1475-4DD2-8350-A171D3B15FF0}" type="presOf" srcId="{88FA3CBF-62D8-4EE4-B77E-3BB330FC14D6}" destId="{F415BFB8-B2EF-40D1-826B-5CDA4E4F426E}" srcOrd="0" destOrd="0" presId="urn:microsoft.com/office/officeart/2008/layout/VerticalCurvedList"/>
    <dgm:cxn modelId="{2059262C-5448-4E48-B38F-1E172809A6ED}" type="presOf" srcId="{7AF4B13B-CFEA-4A44-BBC5-3D0EE82F917D}" destId="{67E5BF2C-F461-46C4-BA8A-CC14349F506C}" srcOrd="0" destOrd="0" presId="urn:microsoft.com/office/officeart/2008/layout/VerticalCurvedList"/>
    <dgm:cxn modelId="{492E5907-1518-4079-95D4-9115AC8D3714}" type="presOf" srcId="{DFFF2AC5-1743-407B-A22C-94463DA3F6FB}" destId="{84FD845A-8F50-4254-AFFA-A8CCF0C15AC7}" srcOrd="0" destOrd="0" presId="urn:microsoft.com/office/officeart/2008/layout/VerticalCurvedList"/>
    <dgm:cxn modelId="{57C8DC9A-C266-430D-ACF1-2AE96A5EA137}" srcId="{7AF4B13B-CFEA-4A44-BBC5-3D0EE82F917D}" destId="{CE34F419-D93B-4521-A57D-50D871176309}" srcOrd="2" destOrd="0" parTransId="{1D2F2FD4-33C6-4287-9AAA-C4F6F8E5E30E}" sibTransId="{F3277B37-0B25-4344-A35F-943CCD39A7E7}"/>
    <dgm:cxn modelId="{37DAFFA2-5A7F-4EB7-8000-6FDE84903C9E}" srcId="{7AF4B13B-CFEA-4A44-BBC5-3D0EE82F917D}" destId="{F329510F-C84F-421B-83B1-36A807034187}" srcOrd="1" destOrd="0" parTransId="{DE7A5E30-2B93-40EB-A086-A3BEABF614DC}" sibTransId="{CE5BE2BD-BB76-4676-83A8-C0F7C18A6CD9}"/>
    <dgm:cxn modelId="{7C1E7AA9-2E46-4CDA-A9D2-BED6F122D0FE}" srcId="{7AF4B13B-CFEA-4A44-BBC5-3D0EE82F917D}" destId="{88FA3CBF-62D8-4EE4-B77E-3BB330FC14D6}" srcOrd="0" destOrd="0" parTransId="{23D09D0B-2E89-4637-A274-6450A4D4D57C}" sibTransId="{6BD4DC98-3668-4E1D-9E94-B73C0D3CC9DD}"/>
    <dgm:cxn modelId="{AADFCA46-9467-4837-91E9-F0A26E2270E3}" type="presParOf" srcId="{67E5BF2C-F461-46C4-BA8A-CC14349F506C}" destId="{06822E52-7A5F-4552-A024-0354B52083F7}" srcOrd="0" destOrd="0" presId="urn:microsoft.com/office/officeart/2008/layout/VerticalCurvedList"/>
    <dgm:cxn modelId="{1564ECCF-BD75-475E-B8FA-99AA938F5B39}" type="presParOf" srcId="{06822E52-7A5F-4552-A024-0354B52083F7}" destId="{8CF6B187-449C-4F30-A5DC-64F36038B2EA}" srcOrd="0" destOrd="0" presId="urn:microsoft.com/office/officeart/2008/layout/VerticalCurvedList"/>
    <dgm:cxn modelId="{19B28BAF-A351-439E-8021-48C7F9F1552D}" type="presParOf" srcId="{8CF6B187-449C-4F30-A5DC-64F36038B2EA}" destId="{1B79A400-B326-4484-8884-386153B2445B}" srcOrd="0" destOrd="0" presId="urn:microsoft.com/office/officeart/2008/layout/VerticalCurvedList"/>
    <dgm:cxn modelId="{4169E3A9-C538-4065-8793-1DAE3A3C0DA8}" type="presParOf" srcId="{8CF6B187-449C-4F30-A5DC-64F36038B2EA}" destId="{EF5C915B-438F-405B-A31F-C3C2DAF13EB1}" srcOrd="1" destOrd="0" presId="urn:microsoft.com/office/officeart/2008/layout/VerticalCurvedList"/>
    <dgm:cxn modelId="{09FA827D-3411-4A08-AC23-CF104131A50D}" type="presParOf" srcId="{8CF6B187-449C-4F30-A5DC-64F36038B2EA}" destId="{A8DA8440-079E-48ED-A1BB-94E2374BA430}" srcOrd="2" destOrd="0" presId="urn:microsoft.com/office/officeart/2008/layout/VerticalCurvedList"/>
    <dgm:cxn modelId="{1FF3A74D-ECF8-40CD-8CED-235AEE2392CC}" type="presParOf" srcId="{8CF6B187-449C-4F30-A5DC-64F36038B2EA}" destId="{A1F7F5AF-85A7-455A-B769-8351E48A8F4A}" srcOrd="3" destOrd="0" presId="urn:microsoft.com/office/officeart/2008/layout/VerticalCurvedList"/>
    <dgm:cxn modelId="{15BD2365-8FD3-4040-99E1-B9CC507BFD43}" type="presParOf" srcId="{06822E52-7A5F-4552-A024-0354B52083F7}" destId="{F415BFB8-B2EF-40D1-826B-5CDA4E4F426E}" srcOrd="1" destOrd="0" presId="urn:microsoft.com/office/officeart/2008/layout/VerticalCurvedList"/>
    <dgm:cxn modelId="{71DE2832-55EF-46E9-A2E3-B88FCCE0B1A0}" type="presParOf" srcId="{06822E52-7A5F-4552-A024-0354B52083F7}" destId="{49C4FD63-5639-4BAE-A49D-937540872E17}" srcOrd="2" destOrd="0" presId="urn:microsoft.com/office/officeart/2008/layout/VerticalCurvedList"/>
    <dgm:cxn modelId="{E4962F06-6DEC-485C-8D20-DC404DF1B0E3}" type="presParOf" srcId="{49C4FD63-5639-4BAE-A49D-937540872E17}" destId="{1CB063CF-F52B-4FF3-B4CE-C9968A41C140}" srcOrd="0" destOrd="0" presId="urn:microsoft.com/office/officeart/2008/layout/VerticalCurvedList"/>
    <dgm:cxn modelId="{D146DFBA-B9B0-498F-A467-DD30CB1A7583}" type="presParOf" srcId="{06822E52-7A5F-4552-A024-0354B52083F7}" destId="{9610060D-3383-48F5-AD53-A0573FF1DF9D}" srcOrd="3" destOrd="0" presId="urn:microsoft.com/office/officeart/2008/layout/VerticalCurvedList"/>
    <dgm:cxn modelId="{08352247-BDED-45CA-B696-9277E8F67867}" type="presParOf" srcId="{06822E52-7A5F-4552-A024-0354B52083F7}" destId="{FD53698D-F6E6-40A9-9AAC-A753F97995B3}" srcOrd="4" destOrd="0" presId="urn:microsoft.com/office/officeart/2008/layout/VerticalCurvedList"/>
    <dgm:cxn modelId="{2BDDD13D-62CF-4F1D-A22D-B284A664AD59}" type="presParOf" srcId="{FD53698D-F6E6-40A9-9AAC-A753F97995B3}" destId="{C7B06FD2-C596-4ADA-BDAD-5FC321F60D80}" srcOrd="0" destOrd="0" presId="urn:microsoft.com/office/officeart/2008/layout/VerticalCurvedList"/>
    <dgm:cxn modelId="{1C5727AA-5CE4-47D1-B37D-466BD289D06E}" type="presParOf" srcId="{06822E52-7A5F-4552-A024-0354B52083F7}" destId="{87A6BD6C-C875-4C45-9CC9-65D44DE3748A}" srcOrd="5" destOrd="0" presId="urn:microsoft.com/office/officeart/2008/layout/VerticalCurvedList"/>
    <dgm:cxn modelId="{9F14386F-A7C0-4415-B391-A4E0CF33DEF1}" type="presParOf" srcId="{06822E52-7A5F-4552-A024-0354B52083F7}" destId="{0A6BA827-1D3C-4F2F-9085-8289B8EEBD13}" srcOrd="6" destOrd="0" presId="urn:microsoft.com/office/officeart/2008/layout/VerticalCurvedList"/>
    <dgm:cxn modelId="{CA84F34A-76A5-4E0B-86FB-3FE29C1FAC21}" type="presParOf" srcId="{0A6BA827-1D3C-4F2F-9085-8289B8EEBD13}" destId="{5DFDBC8D-1BA3-402F-BAC0-90D7649516C7}" srcOrd="0" destOrd="0" presId="urn:microsoft.com/office/officeart/2008/layout/VerticalCurvedList"/>
    <dgm:cxn modelId="{5BBC0327-C626-40FB-8FCB-F2FE9AFF716A}" type="presParOf" srcId="{06822E52-7A5F-4552-A024-0354B52083F7}" destId="{84FD845A-8F50-4254-AFFA-A8CCF0C15AC7}" srcOrd="7" destOrd="0" presId="urn:microsoft.com/office/officeart/2008/layout/VerticalCurvedList"/>
    <dgm:cxn modelId="{CD97DEF3-9653-4040-A4C1-CFE376CF64C8}" type="presParOf" srcId="{06822E52-7A5F-4552-A024-0354B52083F7}" destId="{B9AE6720-CAC2-4083-835F-158F86060095}" srcOrd="8" destOrd="0" presId="urn:microsoft.com/office/officeart/2008/layout/VerticalCurvedList"/>
    <dgm:cxn modelId="{265DABF8-2DC7-4114-8FE9-E37899AD98E0}" type="presParOf" srcId="{B9AE6720-CAC2-4083-835F-158F86060095}" destId="{38F06552-4D37-4939-B53D-2306E7B5F8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40E6D9-2CD9-41A2-A4EC-577540FAD40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EC42C51-0346-43EC-828B-69D59887F1F1}">
      <dgm:prSet phldrT="[Text]" custT="1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spcAft>
              <a:spcPts val="0"/>
            </a:spcAft>
          </a:pPr>
          <a:r>
            <a:rPr lang="en-AU" sz="3600" dirty="0" smtClean="0"/>
            <a:t>GlyLeach</a:t>
          </a:r>
          <a:r>
            <a:rPr lang="en-AU" sz="3600" baseline="30000" dirty="0" smtClean="0"/>
            <a:t>TM</a:t>
          </a:r>
        </a:p>
        <a:p>
          <a:pPr>
            <a:spcAft>
              <a:spcPct val="35000"/>
            </a:spcAft>
          </a:pPr>
          <a:r>
            <a:rPr lang="en-US" sz="1200" b="1" i="1" dirty="0" smtClean="0">
              <a:solidFill>
                <a:schemeClr val="bg1"/>
              </a:solidFill>
            </a:rPr>
            <a:t>Turns Orphan Deposits and Wastes into Viable Opportunities</a:t>
          </a:r>
          <a:endParaRPr lang="en-AU" sz="1200" i="1" baseline="30000" dirty="0">
            <a:solidFill>
              <a:schemeClr val="bg1"/>
            </a:solidFill>
          </a:endParaRPr>
        </a:p>
      </dgm:t>
    </dgm:pt>
    <dgm:pt modelId="{C89A4E70-70D0-4FB1-ADE7-D514E29FF429}" type="parTrans" cxnId="{32FE0019-15BA-4E2E-8E95-891B3BB92C8B}">
      <dgm:prSet/>
      <dgm:spPr/>
      <dgm:t>
        <a:bodyPr/>
        <a:lstStyle/>
        <a:p>
          <a:endParaRPr lang="en-AU"/>
        </a:p>
      </dgm:t>
    </dgm:pt>
    <dgm:pt modelId="{038B7EF8-5B53-41B7-88A7-EDEE5C98A400}" type="sibTrans" cxnId="{32FE0019-15BA-4E2E-8E95-891B3BB92C8B}">
      <dgm:prSet/>
      <dgm:spPr/>
      <dgm:t>
        <a:bodyPr/>
        <a:lstStyle/>
        <a:p>
          <a:endParaRPr lang="en-AU"/>
        </a:p>
      </dgm:t>
    </dgm:pt>
    <dgm:pt modelId="{C87A9D43-5E30-4AD0-B0E0-872B81CD8FFB}">
      <dgm:prSet phldrT="[Text]"/>
      <dgm:spPr>
        <a:solidFill>
          <a:schemeClr val="accent2">
            <a:alpha val="90000"/>
          </a:schemeClr>
        </a:solidFill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Leaching of base and precious metal ores and tailings</a:t>
          </a:r>
          <a:endParaRPr lang="en-AU" dirty="0">
            <a:solidFill>
              <a:schemeClr val="bg1"/>
            </a:solidFill>
          </a:endParaRPr>
        </a:p>
      </dgm:t>
    </dgm:pt>
    <dgm:pt modelId="{137496C6-82C3-4D73-91C4-860DCFB90F91}" type="parTrans" cxnId="{7803B8A5-4DD9-47B7-BEEA-44D28F1E76FA}">
      <dgm:prSet/>
      <dgm:spPr/>
      <dgm:t>
        <a:bodyPr/>
        <a:lstStyle/>
        <a:p>
          <a:endParaRPr lang="en-AU"/>
        </a:p>
      </dgm:t>
    </dgm:pt>
    <dgm:pt modelId="{DEBF577A-939D-47A9-B388-CC6BBA2987FA}" type="sibTrans" cxnId="{7803B8A5-4DD9-47B7-BEEA-44D28F1E76FA}">
      <dgm:prSet/>
      <dgm:spPr/>
      <dgm:t>
        <a:bodyPr/>
        <a:lstStyle/>
        <a:p>
          <a:endParaRPr lang="en-AU"/>
        </a:p>
      </dgm:t>
    </dgm:pt>
    <dgm:pt modelId="{4F550C4C-8B78-49D4-BBB3-95BAF0A2D95A}">
      <dgm:prSet phldrT="[Text]"/>
      <dgm:spPr>
        <a:solidFill>
          <a:schemeClr val="accent2">
            <a:alpha val="90000"/>
          </a:schemeClr>
        </a:solidFill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Particularly suitable to oxides and transition ores but also attractive for some sulphides</a:t>
          </a:r>
          <a:endParaRPr lang="en-AU" dirty="0">
            <a:solidFill>
              <a:schemeClr val="bg1"/>
            </a:solidFill>
          </a:endParaRPr>
        </a:p>
      </dgm:t>
    </dgm:pt>
    <dgm:pt modelId="{558CB3A0-88FD-47B9-AB1F-7EAE03CE1982}" type="parTrans" cxnId="{5926F99F-7718-4BB0-8EE5-416720BD38E4}">
      <dgm:prSet/>
      <dgm:spPr/>
      <dgm:t>
        <a:bodyPr/>
        <a:lstStyle/>
        <a:p>
          <a:endParaRPr lang="en-AU"/>
        </a:p>
      </dgm:t>
    </dgm:pt>
    <dgm:pt modelId="{15F51BCD-F96D-49F2-8F1C-C3E5D5BC7CDB}" type="sibTrans" cxnId="{5926F99F-7718-4BB0-8EE5-416720BD38E4}">
      <dgm:prSet/>
      <dgm:spPr/>
      <dgm:t>
        <a:bodyPr/>
        <a:lstStyle/>
        <a:p>
          <a:endParaRPr lang="en-AU"/>
        </a:p>
      </dgm:t>
    </dgm:pt>
    <dgm:pt modelId="{1C30B778-6F17-4BD6-B5D2-E9A0203B25AD}">
      <dgm:prSet phldrT="[Text]" custT="1"/>
      <dgm:spPr>
        <a:solidFill>
          <a:schemeClr val="accent1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spcAft>
              <a:spcPts val="0"/>
            </a:spcAft>
          </a:pPr>
          <a:r>
            <a:rPr lang="en-AU" sz="3600" dirty="0" smtClean="0"/>
            <a:t>GlySmelt</a:t>
          </a:r>
          <a:r>
            <a:rPr lang="en-AU" sz="3600" baseline="30000" dirty="0" smtClean="0"/>
            <a:t>TM</a:t>
          </a:r>
        </a:p>
        <a:p>
          <a:pPr>
            <a:spcAft>
              <a:spcPct val="35000"/>
            </a:spcAft>
          </a:pPr>
          <a:r>
            <a:rPr lang="en-AU" sz="1200" b="1" i="1" dirty="0" smtClean="0">
              <a:solidFill>
                <a:schemeClr val="bg1"/>
              </a:solidFill>
            </a:rPr>
            <a:t>A Mine-to-Metal Production Solution</a:t>
          </a:r>
          <a:endParaRPr lang="en-AU" sz="1200" b="1" i="1" dirty="0">
            <a:solidFill>
              <a:schemeClr val="bg1"/>
            </a:solidFill>
          </a:endParaRPr>
        </a:p>
      </dgm:t>
    </dgm:pt>
    <dgm:pt modelId="{5486B9E5-5C16-44A2-B9B4-488051F20009}" type="parTrans" cxnId="{58B183FB-1564-4206-B0DF-E6E7156A8661}">
      <dgm:prSet/>
      <dgm:spPr/>
      <dgm:t>
        <a:bodyPr/>
        <a:lstStyle/>
        <a:p>
          <a:endParaRPr lang="en-AU"/>
        </a:p>
      </dgm:t>
    </dgm:pt>
    <dgm:pt modelId="{023B1922-F1D3-4B9C-A36D-8D81F1921210}" type="sibTrans" cxnId="{58B183FB-1564-4206-B0DF-E6E7156A8661}">
      <dgm:prSet/>
      <dgm:spPr/>
      <dgm:t>
        <a:bodyPr/>
        <a:lstStyle/>
        <a:p>
          <a:endParaRPr lang="en-AU"/>
        </a:p>
      </dgm:t>
    </dgm:pt>
    <dgm:pt modelId="{6BD5CFA8-B9EB-46F6-B5F8-3007431E5017}">
      <dgm:prSet phldrT="[Text]"/>
      <dgm:spPr>
        <a:solidFill>
          <a:schemeClr val="accent1">
            <a:alpha val="90000"/>
          </a:schemeClr>
        </a:solidFill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Leaching of Concentrates – capture precious metal value</a:t>
          </a:r>
          <a:endParaRPr lang="en-AU" dirty="0">
            <a:solidFill>
              <a:schemeClr val="bg1"/>
            </a:solidFill>
          </a:endParaRPr>
        </a:p>
      </dgm:t>
    </dgm:pt>
    <dgm:pt modelId="{4C21FBFE-87B1-4607-8B01-F5DA69340E1A}" type="parTrans" cxnId="{792A9BFB-72D4-4864-8589-176D54302C95}">
      <dgm:prSet/>
      <dgm:spPr/>
      <dgm:t>
        <a:bodyPr/>
        <a:lstStyle/>
        <a:p>
          <a:endParaRPr lang="en-AU"/>
        </a:p>
      </dgm:t>
    </dgm:pt>
    <dgm:pt modelId="{9A2E3A7B-66D1-4F08-BB2A-47FA5607E422}" type="sibTrans" cxnId="{792A9BFB-72D4-4864-8589-176D54302C95}">
      <dgm:prSet/>
      <dgm:spPr/>
      <dgm:t>
        <a:bodyPr/>
        <a:lstStyle/>
        <a:p>
          <a:endParaRPr lang="en-AU"/>
        </a:p>
      </dgm:t>
    </dgm:pt>
    <dgm:pt modelId="{28C75204-8831-4370-B8D7-54002D2FFFDA}">
      <dgm:prSet phldrT="[Text]"/>
      <dgm:spPr>
        <a:solidFill>
          <a:schemeClr val="accent1">
            <a:alpha val="90000"/>
          </a:schemeClr>
        </a:solidFill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On site alternative to transporting and exporting bulk concentrates to Smelters</a:t>
          </a:r>
          <a:endParaRPr lang="en-AU" dirty="0">
            <a:solidFill>
              <a:schemeClr val="bg1"/>
            </a:solidFill>
          </a:endParaRPr>
        </a:p>
      </dgm:t>
    </dgm:pt>
    <dgm:pt modelId="{F2D0F8DE-078D-453A-B951-7BD9CCD36640}" type="parTrans" cxnId="{595180D2-10DD-41A6-90B2-46DB7CAD846B}">
      <dgm:prSet/>
      <dgm:spPr/>
      <dgm:t>
        <a:bodyPr/>
        <a:lstStyle/>
        <a:p>
          <a:endParaRPr lang="en-AU"/>
        </a:p>
      </dgm:t>
    </dgm:pt>
    <dgm:pt modelId="{D461A768-C215-4F42-9CE1-996B548540B9}" type="sibTrans" cxnId="{595180D2-10DD-41A6-90B2-46DB7CAD846B}">
      <dgm:prSet/>
      <dgm:spPr/>
      <dgm:t>
        <a:bodyPr/>
        <a:lstStyle/>
        <a:p>
          <a:endParaRPr lang="en-AU"/>
        </a:p>
      </dgm:t>
    </dgm:pt>
    <dgm:pt modelId="{251B6EB2-CCE5-4B32-B157-51E3DD6713C6}">
      <dgm:prSet phldrT="[Text]" custT="1"/>
      <dgm:spPr>
        <a:solidFill>
          <a:schemeClr val="accent6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spcAft>
              <a:spcPts val="0"/>
            </a:spcAft>
          </a:pPr>
          <a:r>
            <a:rPr lang="en-AU" sz="3600" dirty="0" smtClean="0"/>
            <a:t>GlyMine</a:t>
          </a:r>
          <a:r>
            <a:rPr lang="en-AU" sz="3600" baseline="30000" dirty="0" smtClean="0"/>
            <a:t>TM</a:t>
          </a:r>
        </a:p>
        <a:p>
          <a:pPr>
            <a:spcAft>
              <a:spcPts val="0"/>
            </a:spcAft>
          </a:pPr>
          <a:r>
            <a:rPr lang="en-US" sz="1200" b="1" dirty="0" smtClean="0"/>
            <a:t>The Enabler to In-place and Insitu Leaching</a:t>
          </a:r>
          <a:endParaRPr lang="en-AU" sz="500" dirty="0"/>
        </a:p>
      </dgm:t>
    </dgm:pt>
    <dgm:pt modelId="{D8B71536-882B-4F00-BB0A-D7BAE2FAD338}" type="parTrans" cxnId="{43533BEA-03A3-43BC-BB9E-A4CFB5BC539F}">
      <dgm:prSet/>
      <dgm:spPr/>
      <dgm:t>
        <a:bodyPr/>
        <a:lstStyle/>
        <a:p>
          <a:endParaRPr lang="en-AU"/>
        </a:p>
      </dgm:t>
    </dgm:pt>
    <dgm:pt modelId="{8C56E3FE-18FE-4688-B415-9CFD348DD886}" type="sibTrans" cxnId="{43533BEA-03A3-43BC-BB9E-A4CFB5BC539F}">
      <dgm:prSet/>
      <dgm:spPr/>
      <dgm:t>
        <a:bodyPr/>
        <a:lstStyle/>
        <a:p>
          <a:endParaRPr lang="en-AU"/>
        </a:p>
      </dgm:t>
    </dgm:pt>
    <dgm:pt modelId="{2AE8C624-6AEF-4DC8-942B-A5A46DB519D6}">
      <dgm:prSet phldrT="[Text]"/>
      <dgm:spPr>
        <a:solidFill>
          <a:schemeClr val="accent6">
            <a:alpha val="90000"/>
          </a:schemeClr>
        </a:solidFill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ISL or In-Place Leaching of base and precious metals</a:t>
          </a:r>
          <a:endParaRPr lang="en-AU" dirty="0">
            <a:solidFill>
              <a:schemeClr val="bg1"/>
            </a:solidFill>
          </a:endParaRPr>
        </a:p>
      </dgm:t>
    </dgm:pt>
    <dgm:pt modelId="{6BD7E424-82CC-4963-B70E-422FB4855A18}" type="parTrans" cxnId="{70633769-4E01-4A65-9132-C5AA913F39F9}">
      <dgm:prSet/>
      <dgm:spPr/>
      <dgm:t>
        <a:bodyPr/>
        <a:lstStyle/>
        <a:p>
          <a:endParaRPr lang="en-AU"/>
        </a:p>
      </dgm:t>
    </dgm:pt>
    <dgm:pt modelId="{3B23D604-B6A7-4548-AA5C-63DD26DF2899}" type="sibTrans" cxnId="{70633769-4E01-4A65-9132-C5AA913F39F9}">
      <dgm:prSet/>
      <dgm:spPr/>
      <dgm:t>
        <a:bodyPr/>
        <a:lstStyle/>
        <a:p>
          <a:endParaRPr lang="en-AU"/>
        </a:p>
      </dgm:t>
    </dgm:pt>
    <dgm:pt modelId="{B794D3CB-1295-4315-8BD9-07762EE94425}">
      <dgm:prSet phldrT="[Text]"/>
      <dgm:spPr>
        <a:solidFill>
          <a:schemeClr val="accent2">
            <a:alpha val="90000"/>
          </a:schemeClr>
        </a:solidFill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Step change capability to turn remote stranded deposits into viable projects</a:t>
          </a:r>
          <a:endParaRPr lang="en-AU" dirty="0">
            <a:solidFill>
              <a:schemeClr val="bg1"/>
            </a:solidFill>
          </a:endParaRPr>
        </a:p>
      </dgm:t>
    </dgm:pt>
    <dgm:pt modelId="{2058568C-8D39-4A6F-B4AC-86F87612C6A5}" type="parTrans" cxnId="{184E6C45-51C9-4A46-A7F3-B309F60A35A5}">
      <dgm:prSet/>
      <dgm:spPr/>
      <dgm:t>
        <a:bodyPr/>
        <a:lstStyle/>
        <a:p>
          <a:endParaRPr lang="en-AU"/>
        </a:p>
      </dgm:t>
    </dgm:pt>
    <dgm:pt modelId="{6B1A8468-CAE9-4EA8-9360-7A67B0885044}" type="sibTrans" cxnId="{184E6C45-51C9-4A46-A7F3-B309F60A35A5}">
      <dgm:prSet/>
      <dgm:spPr/>
      <dgm:t>
        <a:bodyPr/>
        <a:lstStyle/>
        <a:p>
          <a:endParaRPr lang="en-AU"/>
        </a:p>
      </dgm:t>
    </dgm:pt>
    <dgm:pt modelId="{375652A8-8B37-42FF-A9E4-25647E76DBF4}">
      <dgm:prSet phldrT="[Text]"/>
      <dgm:spPr>
        <a:solidFill>
          <a:schemeClr val="accent1">
            <a:alpha val="90000"/>
          </a:schemeClr>
        </a:solidFill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Removal of As from concentrates exceeding threshold values</a:t>
          </a:r>
          <a:endParaRPr lang="en-AU" dirty="0">
            <a:solidFill>
              <a:schemeClr val="bg1"/>
            </a:solidFill>
          </a:endParaRPr>
        </a:p>
      </dgm:t>
    </dgm:pt>
    <dgm:pt modelId="{2DE2AECA-AFF2-4C86-9D79-B00B082C9CDA}" type="parTrans" cxnId="{03A9236D-C167-4333-A51F-8E6C0C2D9951}">
      <dgm:prSet/>
      <dgm:spPr/>
      <dgm:t>
        <a:bodyPr/>
        <a:lstStyle/>
        <a:p>
          <a:endParaRPr lang="en-AU"/>
        </a:p>
      </dgm:t>
    </dgm:pt>
    <dgm:pt modelId="{788C9246-25C3-42B3-BF3F-8126E0204FA2}" type="sibTrans" cxnId="{03A9236D-C167-4333-A51F-8E6C0C2D9951}">
      <dgm:prSet/>
      <dgm:spPr/>
      <dgm:t>
        <a:bodyPr/>
        <a:lstStyle/>
        <a:p>
          <a:endParaRPr lang="en-AU"/>
        </a:p>
      </dgm:t>
    </dgm:pt>
    <dgm:pt modelId="{94A66E1B-C6A5-4217-8CCB-B4B606EF2C31}">
      <dgm:prSet phldrT="[Text]"/>
      <dgm:spPr>
        <a:solidFill>
          <a:schemeClr val="accent6">
            <a:alpha val="90000"/>
          </a:schemeClr>
        </a:solidFill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endParaRPr lang="en-AU" dirty="0"/>
        </a:p>
      </dgm:t>
    </dgm:pt>
    <dgm:pt modelId="{7525632D-C127-4C0A-90B6-71D75BCCC2FE}" type="parTrans" cxnId="{6DA98BD2-4486-486C-9743-385E11FDEAA5}">
      <dgm:prSet/>
      <dgm:spPr/>
      <dgm:t>
        <a:bodyPr/>
        <a:lstStyle/>
        <a:p>
          <a:endParaRPr lang="en-AU"/>
        </a:p>
      </dgm:t>
    </dgm:pt>
    <dgm:pt modelId="{43F3B2A6-A338-490B-900B-33FC5966CEE7}" type="sibTrans" cxnId="{6DA98BD2-4486-486C-9743-385E11FDEAA5}">
      <dgm:prSet/>
      <dgm:spPr/>
      <dgm:t>
        <a:bodyPr/>
        <a:lstStyle/>
        <a:p>
          <a:endParaRPr lang="en-AU"/>
        </a:p>
      </dgm:t>
    </dgm:pt>
    <dgm:pt modelId="{1A853524-F026-4515-815D-72A147576AE8}">
      <dgm:prSet phldrT="[Text]"/>
      <dgm:spPr>
        <a:solidFill>
          <a:schemeClr val="accent6">
            <a:alpha val="90000"/>
          </a:schemeClr>
        </a:solidFill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Could be the enabling Lixivant due to its environmentally benign nature   </a:t>
          </a:r>
          <a:endParaRPr lang="en-AU" dirty="0">
            <a:solidFill>
              <a:schemeClr val="bg1"/>
            </a:solidFill>
          </a:endParaRPr>
        </a:p>
      </dgm:t>
    </dgm:pt>
    <dgm:pt modelId="{E962AE3C-AB85-429F-BA1F-624AFFA51789}" type="parTrans" cxnId="{634754FF-9E43-4F29-A71E-5EECDE7E10EB}">
      <dgm:prSet/>
      <dgm:spPr/>
      <dgm:t>
        <a:bodyPr/>
        <a:lstStyle/>
        <a:p>
          <a:endParaRPr lang="en-AU"/>
        </a:p>
      </dgm:t>
    </dgm:pt>
    <dgm:pt modelId="{A93002FB-AA83-403F-91E3-D108F33002C9}" type="sibTrans" cxnId="{634754FF-9E43-4F29-A71E-5EECDE7E10EB}">
      <dgm:prSet/>
      <dgm:spPr/>
      <dgm:t>
        <a:bodyPr/>
        <a:lstStyle/>
        <a:p>
          <a:endParaRPr lang="en-AU"/>
        </a:p>
      </dgm:t>
    </dgm:pt>
    <dgm:pt modelId="{ADDE021B-983A-44D9-B24A-A09393356694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spcAft>
              <a:spcPts val="0"/>
            </a:spcAft>
          </a:pPr>
          <a:r>
            <a:rPr lang="en-AU" sz="3600" dirty="0" smtClean="0"/>
            <a:t>GlyCat</a:t>
          </a:r>
          <a:r>
            <a:rPr lang="en-AU" sz="3600" baseline="30000" dirty="0" smtClean="0"/>
            <a:t>TM</a:t>
          </a:r>
        </a:p>
        <a:p>
          <a:pPr>
            <a:spcAft>
              <a:spcPts val="0"/>
            </a:spcAft>
          </a:pPr>
          <a:r>
            <a:rPr lang="en-US" sz="1200" b="1" dirty="0" err="1" smtClean="0"/>
            <a:t>Catalysed</a:t>
          </a:r>
          <a:r>
            <a:rPr lang="en-US" sz="1200" b="1" dirty="0" smtClean="0"/>
            <a:t> Leaching for Mixed Precious and Base Metal Deposits</a:t>
          </a:r>
          <a:endParaRPr lang="en-AU" sz="500" baseline="30000" dirty="0"/>
        </a:p>
      </dgm:t>
    </dgm:pt>
    <dgm:pt modelId="{E01E7D8E-18D8-4DF5-B532-32ED61F598F4}" type="parTrans" cxnId="{D792A848-8E8B-4166-87F2-BF0BA54575DF}">
      <dgm:prSet/>
      <dgm:spPr/>
      <dgm:t>
        <a:bodyPr/>
        <a:lstStyle/>
        <a:p>
          <a:endParaRPr lang="en-AU"/>
        </a:p>
      </dgm:t>
    </dgm:pt>
    <dgm:pt modelId="{AEE3EAA7-7856-41CA-A75D-BFEEBC4ECCC9}" type="sibTrans" cxnId="{D792A848-8E8B-4166-87F2-BF0BA54575DF}">
      <dgm:prSet/>
      <dgm:spPr/>
      <dgm:t>
        <a:bodyPr/>
        <a:lstStyle/>
        <a:p>
          <a:endParaRPr lang="en-AU"/>
        </a:p>
      </dgm:t>
    </dgm:pt>
    <dgm:pt modelId="{FCD78E93-7C21-4E19-8EA5-37A2E7618DD6}">
      <dgm:prSet phldrT="[Text]"/>
      <dgm:spPr>
        <a:solidFill>
          <a:srgbClr val="7030A0">
            <a:alpha val="90000"/>
          </a:srgbClr>
        </a:solidFill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Substantial reduction in cyanide for Au/Ag ores where copper content ‘</a:t>
          </a:r>
          <a:r>
            <a:rPr lang="en-AU" dirty="0" err="1" smtClean="0">
              <a:solidFill>
                <a:schemeClr val="bg1"/>
              </a:solidFill>
            </a:rPr>
            <a:t>Preg</a:t>
          </a:r>
          <a:r>
            <a:rPr lang="en-AU" dirty="0" smtClean="0">
              <a:solidFill>
                <a:schemeClr val="bg1"/>
              </a:solidFill>
            </a:rPr>
            <a:t> robs’ cyanide</a:t>
          </a:r>
          <a:endParaRPr lang="en-AU" dirty="0">
            <a:solidFill>
              <a:schemeClr val="bg1"/>
            </a:solidFill>
          </a:endParaRPr>
        </a:p>
      </dgm:t>
    </dgm:pt>
    <dgm:pt modelId="{2B36A3C0-F656-4BAD-8B10-DA7BE362E417}" type="parTrans" cxnId="{F0AFD7B9-C70F-4668-8B34-F89600E3FE1A}">
      <dgm:prSet/>
      <dgm:spPr/>
      <dgm:t>
        <a:bodyPr/>
        <a:lstStyle/>
        <a:p>
          <a:endParaRPr lang="en-AU"/>
        </a:p>
      </dgm:t>
    </dgm:pt>
    <dgm:pt modelId="{BA6A35F8-15BE-4249-884A-6E386BB33A14}" type="sibTrans" cxnId="{F0AFD7B9-C70F-4668-8B34-F89600E3FE1A}">
      <dgm:prSet/>
      <dgm:spPr/>
      <dgm:t>
        <a:bodyPr/>
        <a:lstStyle/>
        <a:p>
          <a:endParaRPr lang="en-AU"/>
        </a:p>
      </dgm:t>
    </dgm:pt>
    <dgm:pt modelId="{A56EDEA0-BC08-4411-8ECA-88A46E34B960}">
      <dgm:prSet phldrT="[Text]"/>
      <dgm:spPr>
        <a:solidFill>
          <a:srgbClr val="7030A0">
            <a:alpha val="90000"/>
          </a:srgbClr>
        </a:solidFill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Opportunity for reagent suppliers to commercialise as a hybrid reagent with a disruptive business model</a:t>
          </a:r>
          <a:endParaRPr lang="en-AU" dirty="0">
            <a:solidFill>
              <a:schemeClr val="bg1"/>
            </a:solidFill>
          </a:endParaRPr>
        </a:p>
      </dgm:t>
    </dgm:pt>
    <dgm:pt modelId="{0BFFACDC-527A-4B7F-B44D-B5DA7CBE9755}" type="parTrans" cxnId="{558B5329-00FD-4815-947D-B7C88A92979E}">
      <dgm:prSet/>
      <dgm:spPr/>
      <dgm:t>
        <a:bodyPr/>
        <a:lstStyle/>
        <a:p>
          <a:endParaRPr lang="en-AU"/>
        </a:p>
      </dgm:t>
    </dgm:pt>
    <dgm:pt modelId="{1989D97D-C723-4006-B13F-B7542B1DF376}" type="sibTrans" cxnId="{558B5329-00FD-4815-947D-B7C88A92979E}">
      <dgm:prSet/>
      <dgm:spPr/>
      <dgm:t>
        <a:bodyPr/>
        <a:lstStyle/>
        <a:p>
          <a:endParaRPr lang="en-AU"/>
        </a:p>
      </dgm:t>
    </dgm:pt>
    <dgm:pt modelId="{F02D54AB-BD40-4C10-A484-3706EB267991}">
      <dgm:prSet phldrT="[Text]"/>
      <dgm:spPr>
        <a:solidFill>
          <a:srgbClr val="7030A0">
            <a:alpha val="90000"/>
          </a:srgbClr>
        </a:solidFill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Recovery of both base and precious metals in same flow sheet</a:t>
          </a:r>
          <a:endParaRPr lang="en-AU" dirty="0">
            <a:solidFill>
              <a:schemeClr val="bg1"/>
            </a:solidFill>
          </a:endParaRPr>
        </a:p>
      </dgm:t>
    </dgm:pt>
    <dgm:pt modelId="{434F67B0-758D-4218-9EFB-843477D71881}" type="parTrans" cxnId="{457167A3-3708-489C-89EF-6267D38D58B0}">
      <dgm:prSet/>
      <dgm:spPr/>
      <dgm:t>
        <a:bodyPr/>
        <a:lstStyle/>
        <a:p>
          <a:endParaRPr lang="en-AU"/>
        </a:p>
      </dgm:t>
    </dgm:pt>
    <dgm:pt modelId="{319FC33D-3657-4D62-99D3-B4E36155EFCF}" type="sibTrans" cxnId="{457167A3-3708-489C-89EF-6267D38D58B0}">
      <dgm:prSet/>
      <dgm:spPr/>
      <dgm:t>
        <a:bodyPr/>
        <a:lstStyle/>
        <a:p>
          <a:endParaRPr lang="en-AU"/>
        </a:p>
      </dgm:t>
    </dgm:pt>
    <dgm:pt modelId="{6EFAAAEE-9A4F-4266-AB60-D19A8D183C78}" type="pres">
      <dgm:prSet presAssocID="{AC40E6D9-2CD9-41A2-A4EC-577540FAD4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19D6845-A83C-48A1-BDA9-D094A809DB05}" type="pres">
      <dgm:prSet presAssocID="{EEC42C51-0346-43EC-828B-69D59887F1F1}" presName="linNode" presStyleCnt="0"/>
      <dgm:spPr/>
    </dgm:pt>
    <dgm:pt modelId="{B27FA32F-9384-4BF4-A47E-95009DC545AB}" type="pres">
      <dgm:prSet presAssocID="{EEC42C51-0346-43EC-828B-69D59887F1F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B284D88-2725-4A3C-B468-CBA616F250F7}" type="pres">
      <dgm:prSet presAssocID="{EEC42C51-0346-43EC-828B-69D59887F1F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1C26164-6426-4A6E-938D-FBF2FE96E20A}" type="pres">
      <dgm:prSet presAssocID="{038B7EF8-5B53-41B7-88A7-EDEE5C98A400}" presName="sp" presStyleCnt="0"/>
      <dgm:spPr/>
    </dgm:pt>
    <dgm:pt modelId="{4BDBCB07-32F0-4E47-A18A-9CF9BA269DB0}" type="pres">
      <dgm:prSet presAssocID="{1C30B778-6F17-4BD6-B5D2-E9A0203B25AD}" presName="linNode" presStyleCnt="0"/>
      <dgm:spPr/>
    </dgm:pt>
    <dgm:pt modelId="{3943BCF9-2A55-4278-BEF0-DF7E05FB6627}" type="pres">
      <dgm:prSet presAssocID="{1C30B778-6F17-4BD6-B5D2-E9A0203B25A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7790EE2-996E-4934-94C9-A30A6A44F563}" type="pres">
      <dgm:prSet presAssocID="{1C30B778-6F17-4BD6-B5D2-E9A0203B25AD}" presName="descendantText" presStyleLbl="alignAccFollowNode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A363999-2F4D-4411-BBF8-3488016AE65C}" type="pres">
      <dgm:prSet presAssocID="{023B1922-F1D3-4B9C-A36D-8D81F1921210}" presName="sp" presStyleCnt="0"/>
      <dgm:spPr/>
    </dgm:pt>
    <dgm:pt modelId="{341CDFE9-C372-4265-867F-A9AA02FA2B1B}" type="pres">
      <dgm:prSet presAssocID="{251B6EB2-CCE5-4B32-B157-51E3DD6713C6}" presName="linNode" presStyleCnt="0"/>
      <dgm:spPr/>
    </dgm:pt>
    <dgm:pt modelId="{0C7FE4FC-11B3-408C-9CB1-A41ABA4C040A}" type="pres">
      <dgm:prSet presAssocID="{251B6EB2-CCE5-4B32-B157-51E3DD6713C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5DE1FAC-4DAD-4003-8B55-FE1DEDADCAE3}" type="pres">
      <dgm:prSet presAssocID="{251B6EB2-CCE5-4B32-B157-51E3DD6713C6}" presName="descendantText" presStyleLbl="alignAccFollowNode1" presStyleIdx="2" presStyleCnt="4" custAng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C65B123-CA35-448F-90D3-AF7B056E0BCA}" type="pres">
      <dgm:prSet presAssocID="{8C56E3FE-18FE-4688-B415-9CFD348DD886}" presName="sp" presStyleCnt="0"/>
      <dgm:spPr/>
    </dgm:pt>
    <dgm:pt modelId="{45A41402-E83E-479E-BF96-44DBB7A1EFDD}" type="pres">
      <dgm:prSet presAssocID="{ADDE021B-983A-44D9-B24A-A09393356694}" presName="linNode" presStyleCnt="0"/>
      <dgm:spPr/>
    </dgm:pt>
    <dgm:pt modelId="{75EC385A-9F1D-4683-93E4-EAA53C926CAA}" type="pres">
      <dgm:prSet presAssocID="{ADDE021B-983A-44D9-B24A-A0939335669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11EFC39-9AB4-4842-87DF-40FC3E02E1ED}" type="pres">
      <dgm:prSet presAssocID="{ADDE021B-983A-44D9-B24A-A09393356694}" presName="descendantText" presStyleLbl="alignAccFollowNode1" presStyleIdx="3" presStyleCnt="4" custAng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92A9BFB-72D4-4864-8589-176D54302C95}" srcId="{1C30B778-6F17-4BD6-B5D2-E9A0203B25AD}" destId="{6BD5CFA8-B9EB-46F6-B5F8-3007431E5017}" srcOrd="0" destOrd="0" parTransId="{4C21FBFE-87B1-4607-8B01-F5DA69340E1A}" sibTransId="{9A2E3A7B-66D1-4F08-BB2A-47FA5607E422}"/>
    <dgm:cxn modelId="{54F9F87A-E35E-4A31-B778-2E963D48615C}" type="presOf" srcId="{375652A8-8B37-42FF-A9E4-25647E76DBF4}" destId="{57790EE2-996E-4934-94C9-A30A6A44F563}" srcOrd="0" destOrd="2" presId="urn:microsoft.com/office/officeart/2005/8/layout/vList5"/>
    <dgm:cxn modelId="{558B5329-00FD-4815-947D-B7C88A92979E}" srcId="{ADDE021B-983A-44D9-B24A-A09393356694}" destId="{A56EDEA0-BC08-4411-8ECA-88A46E34B960}" srcOrd="2" destOrd="0" parTransId="{0BFFACDC-527A-4B7F-B44D-B5DA7CBE9755}" sibTransId="{1989D97D-C723-4006-B13F-B7542B1DF376}"/>
    <dgm:cxn modelId="{9425850C-A0F4-4D2F-B65F-D583F6068D3C}" type="presOf" srcId="{C87A9D43-5E30-4AD0-B0E0-872B81CD8FFB}" destId="{DB284D88-2725-4A3C-B468-CBA616F250F7}" srcOrd="0" destOrd="0" presId="urn:microsoft.com/office/officeart/2005/8/layout/vList5"/>
    <dgm:cxn modelId="{538BF28A-E3A7-40AF-98A1-8711D0B93161}" type="presOf" srcId="{B794D3CB-1295-4315-8BD9-07762EE94425}" destId="{DB284D88-2725-4A3C-B468-CBA616F250F7}" srcOrd="0" destOrd="2" presId="urn:microsoft.com/office/officeart/2005/8/layout/vList5"/>
    <dgm:cxn modelId="{58B183FB-1564-4206-B0DF-E6E7156A8661}" srcId="{AC40E6D9-2CD9-41A2-A4EC-577540FAD405}" destId="{1C30B778-6F17-4BD6-B5D2-E9A0203B25AD}" srcOrd="1" destOrd="0" parTransId="{5486B9E5-5C16-44A2-B9B4-488051F20009}" sibTransId="{023B1922-F1D3-4B9C-A36D-8D81F1921210}"/>
    <dgm:cxn modelId="{0FFD3A54-ED1F-4361-B472-6385EF74B5AF}" type="presOf" srcId="{1C30B778-6F17-4BD6-B5D2-E9A0203B25AD}" destId="{3943BCF9-2A55-4278-BEF0-DF7E05FB6627}" srcOrd="0" destOrd="0" presId="urn:microsoft.com/office/officeart/2005/8/layout/vList5"/>
    <dgm:cxn modelId="{F0AFD7B9-C70F-4668-8B34-F89600E3FE1A}" srcId="{ADDE021B-983A-44D9-B24A-A09393356694}" destId="{FCD78E93-7C21-4E19-8EA5-37A2E7618DD6}" srcOrd="0" destOrd="0" parTransId="{2B36A3C0-F656-4BAD-8B10-DA7BE362E417}" sibTransId="{BA6A35F8-15BE-4249-884A-6E386BB33A14}"/>
    <dgm:cxn modelId="{43533BEA-03A3-43BC-BB9E-A4CFB5BC539F}" srcId="{AC40E6D9-2CD9-41A2-A4EC-577540FAD405}" destId="{251B6EB2-CCE5-4B32-B157-51E3DD6713C6}" srcOrd="2" destOrd="0" parTransId="{D8B71536-882B-4F00-BB0A-D7BAE2FAD338}" sibTransId="{8C56E3FE-18FE-4688-B415-9CFD348DD886}"/>
    <dgm:cxn modelId="{184E6C45-51C9-4A46-A7F3-B309F60A35A5}" srcId="{EEC42C51-0346-43EC-828B-69D59887F1F1}" destId="{B794D3CB-1295-4315-8BD9-07762EE94425}" srcOrd="2" destOrd="0" parTransId="{2058568C-8D39-4A6F-B4AC-86F87612C6A5}" sibTransId="{6B1A8468-CAE9-4EA8-9360-7A67B0885044}"/>
    <dgm:cxn modelId="{5B5FE367-E9FC-414B-940F-EB3230D8108E}" type="presOf" srcId="{F02D54AB-BD40-4C10-A484-3706EB267991}" destId="{B11EFC39-9AB4-4842-87DF-40FC3E02E1ED}" srcOrd="0" destOrd="1" presId="urn:microsoft.com/office/officeart/2005/8/layout/vList5"/>
    <dgm:cxn modelId="{03A9236D-C167-4333-A51F-8E6C0C2D9951}" srcId="{1C30B778-6F17-4BD6-B5D2-E9A0203B25AD}" destId="{375652A8-8B37-42FF-A9E4-25647E76DBF4}" srcOrd="2" destOrd="0" parTransId="{2DE2AECA-AFF2-4C86-9D79-B00B082C9CDA}" sibTransId="{788C9246-25C3-42B3-BF3F-8126E0204FA2}"/>
    <dgm:cxn modelId="{6DA98BD2-4486-486C-9743-385E11FDEAA5}" srcId="{251B6EB2-CCE5-4B32-B157-51E3DD6713C6}" destId="{94A66E1B-C6A5-4217-8CCB-B4B606EF2C31}" srcOrd="2" destOrd="0" parTransId="{7525632D-C127-4C0A-90B6-71D75BCCC2FE}" sibTransId="{43F3B2A6-A338-490B-900B-33FC5966CEE7}"/>
    <dgm:cxn modelId="{634754FF-9E43-4F29-A71E-5EECDE7E10EB}" srcId="{251B6EB2-CCE5-4B32-B157-51E3DD6713C6}" destId="{1A853524-F026-4515-815D-72A147576AE8}" srcOrd="1" destOrd="0" parTransId="{E962AE3C-AB85-429F-BA1F-624AFFA51789}" sibTransId="{A93002FB-AA83-403F-91E3-D108F33002C9}"/>
    <dgm:cxn modelId="{4B180D0D-BACC-4960-88A7-D6069E871ECF}" type="presOf" srcId="{A56EDEA0-BC08-4411-8ECA-88A46E34B960}" destId="{B11EFC39-9AB4-4842-87DF-40FC3E02E1ED}" srcOrd="0" destOrd="2" presId="urn:microsoft.com/office/officeart/2005/8/layout/vList5"/>
    <dgm:cxn modelId="{9FE714B7-EBF3-4884-8D3C-8A47C810D39E}" type="presOf" srcId="{94A66E1B-C6A5-4217-8CCB-B4B606EF2C31}" destId="{05DE1FAC-4DAD-4003-8B55-FE1DEDADCAE3}" srcOrd="0" destOrd="2" presId="urn:microsoft.com/office/officeart/2005/8/layout/vList5"/>
    <dgm:cxn modelId="{5926F99F-7718-4BB0-8EE5-416720BD38E4}" srcId="{EEC42C51-0346-43EC-828B-69D59887F1F1}" destId="{4F550C4C-8B78-49D4-BBB3-95BAF0A2D95A}" srcOrd="1" destOrd="0" parTransId="{558CB3A0-88FD-47B9-AB1F-7EAE03CE1982}" sibTransId="{15F51BCD-F96D-49F2-8F1C-C3E5D5BC7CDB}"/>
    <dgm:cxn modelId="{0D2433A6-0DE8-4460-B1DF-2911F1386B15}" type="presOf" srcId="{2AE8C624-6AEF-4DC8-942B-A5A46DB519D6}" destId="{05DE1FAC-4DAD-4003-8B55-FE1DEDADCAE3}" srcOrd="0" destOrd="0" presId="urn:microsoft.com/office/officeart/2005/8/layout/vList5"/>
    <dgm:cxn modelId="{C03890D7-67C4-4A39-A3C8-B97CF350CE26}" type="presOf" srcId="{FCD78E93-7C21-4E19-8EA5-37A2E7618DD6}" destId="{B11EFC39-9AB4-4842-87DF-40FC3E02E1ED}" srcOrd="0" destOrd="0" presId="urn:microsoft.com/office/officeart/2005/8/layout/vList5"/>
    <dgm:cxn modelId="{70633769-4E01-4A65-9132-C5AA913F39F9}" srcId="{251B6EB2-CCE5-4B32-B157-51E3DD6713C6}" destId="{2AE8C624-6AEF-4DC8-942B-A5A46DB519D6}" srcOrd="0" destOrd="0" parTransId="{6BD7E424-82CC-4963-B70E-422FB4855A18}" sibTransId="{3B23D604-B6A7-4548-AA5C-63DD26DF2899}"/>
    <dgm:cxn modelId="{F38B9117-B308-4426-A57A-63D6805D2565}" type="presOf" srcId="{ADDE021B-983A-44D9-B24A-A09393356694}" destId="{75EC385A-9F1D-4683-93E4-EAA53C926CAA}" srcOrd="0" destOrd="0" presId="urn:microsoft.com/office/officeart/2005/8/layout/vList5"/>
    <dgm:cxn modelId="{D792A848-8E8B-4166-87F2-BF0BA54575DF}" srcId="{AC40E6D9-2CD9-41A2-A4EC-577540FAD405}" destId="{ADDE021B-983A-44D9-B24A-A09393356694}" srcOrd="3" destOrd="0" parTransId="{E01E7D8E-18D8-4DF5-B532-32ED61F598F4}" sibTransId="{AEE3EAA7-7856-41CA-A75D-BFEEBC4ECCC9}"/>
    <dgm:cxn modelId="{595180D2-10DD-41A6-90B2-46DB7CAD846B}" srcId="{1C30B778-6F17-4BD6-B5D2-E9A0203B25AD}" destId="{28C75204-8831-4370-B8D7-54002D2FFFDA}" srcOrd="1" destOrd="0" parTransId="{F2D0F8DE-078D-453A-B951-7BD9CCD36640}" sibTransId="{D461A768-C215-4F42-9CE1-996B548540B9}"/>
    <dgm:cxn modelId="{7E4092FD-6A26-4276-B1FD-39CC7DA2B1DA}" type="presOf" srcId="{1A853524-F026-4515-815D-72A147576AE8}" destId="{05DE1FAC-4DAD-4003-8B55-FE1DEDADCAE3}" srcOrd="0" destOrd="1" presId="urn:microsoft.com/office/officeart/2005/8/layout/vList5"/>
    <dgm:cxn modelId="{336004F8-2CDD-4085-97A3-C4E2CDF0BCB8}" type="presOf" srcId="{6BD5CFA8-B9EB-46F6-B5F8-3007431E5017}" destId="{57790EE2-996E-4934-94C9-A30A6A44F563}" srcOrd="0" destOrd="0" presId="urn:microsoft.com/office/officeart/2005/8/layout/vList5"/>
    <dgm:cxn modelId="{F4506D8D-3B71-42FF-A531-972A2A2D8CA5}" type="presOf" srcId="{251B6EB2-CCE5-4B32-B157-51E3DD6713C6}" destId="{0C7FE4FC-11B3-408C-9CB1-A41ABA4C040A}" srcOrd="0" destOrd="0" presId="urn:microsoft.com/office/officeart/2005/8/layout/vList5"/>
    <dgm:cxn modelId="{8AAA9A2B-B91F-4B0A-A54C-E8BE907057B6}" type="presOf" srcId="{4F550C4C-8B78-49D4-BBB3-95BAF0A2D95A}" destId="{DB284D88-2725-4A3C-B468-CBA616F250F7}" srcOrd="0" destOrd="1" presId="urn:microsoft.com/office/officeart/2005/8/layout/vList5"/>
    <dgm:cxn modelId="{457167A3-3708-489C-89EF-6267D38D58B0}" srcId="{ADDE021B-983A-44D9-B24A-A09393356694}" destId="{F02D54AB-BD40-4C10-A484-3706EB267991}" srcOrd="1" destOrd="0" parTransId="{434F67B0-758D-4218-9EFB-843477D71881}" sibTransId="{319FC33D-3657-4D62-99D3-B4E36155EFCF}"/>
    <dgm:cxn modelId="{361D0214-817F-4BAD-AE0F-778E5DCF8631}" type="presOf" srcId="{28C75204-8831-4370-B8D7-54002D2FFFDA}" destId="{57790EE2-996E-4934-94C9-A30A6A44F563}" srcOrd="0" destOrd="1" presId="urn:microsoft.com/office/officeart/2005/8/layout/vList5"/>
    <dgm:cxn modelId="{7803B8A5-4DD9-47B7-BEEA-44D28F1E76FA}" srcId="{EEC42C51-0346-43EC-828B-69D59887F1F1}" destId="{C87A9D43-5E30-4AD0-B0E0-872B81CD8FFB}" srcOrd="0" destOrd="0" parTransId="{137496C6-82C3-4D73-91C4-860DCFB90F91}" sibTransId="{DEBF577A-939D-47A9-B388-CC6BBA2987FA}"/>
    <dgm:cxn modelId="{38FBF6B8-C167-4249-AAE3-8FC2A7B7D77F}" type="presOf" srcId="{EEC42C51-0346-43EC-828B-69D59887F1F1}" destId="{B27FA32F-9384-4BF4-A47E-95009DC545AB}" srcOrd="0" destOrd="0" presId="urn:microsoft.com/office/officeart/2005/8/layout/vList5"/>
    <dgm:cxn modelId="{32FE0019-15BA-4E2E-8E95-891B3BB92C8B}" srcId="{AC40E6D9-2CD9-41A2-A4EC-577540FAD405}" destId="{EEC42C51-0346-43EC-828B-69D59887F1F1}" srcOrd="0" destOrd="0" parTransId="{C89A4E70-70D0-4FB1-ADE7-D514E29FF429}" sibTransId="{038B7EF8-5B53-41B7-88A7-EDEE5C98A400}"/>
    <dgm:cxn modelId="{29162D5B-4FBD-474B-8354-0344A682BCA9}" type="presOf" srcId="{AC40E6D9-2CD9-41A2-A4EC-577540FAD405}" destId="{6EFAAAEE-9A4F-4266-AB60-D19A8D183C78}" srcOrd="0" destOrd="0" presId="urn:microsoft.com/office/officeart/2005/8/layout/vList5"/>
    <dgm:cxn modelId="{222390D9-6BEB-492F-B9B0-146915DB8F88}" type="presParOf" srcId="{6EFAAAEE-9A4F-4266-AB60-D19A8D183C78}" destId="{719D6845-A83C-48A1-BDA9-D094A809DB05}" srcOrd="0" destOrd="0" presId="urn:microsoft.com/office/officeart/2005/8/layout/vList5"/>
    <dgm:cxn modelId="{6E0277BB-C8DB-455D-81ED-DF377ADA0192}" type="presParOf" srcId="{719D6845-A83C-48A1-BDA9-D094A809DB05}" destId="{B27FA32F-9384-4BF4-A47E-95009DC545AB}" srcOrd="0" destOrd="0" presId="urn:microsoft.com/office/officeart/2005/8/layout/vList5"/>
    <dgm:cxn modelId="{01F9A771-3BB1-42AF-8D37-62338122E561}" type="presParOf" srcId="{719D6845-A83C-48A1-BDA9-D094A809DB05}" destId="{DB284D88-2725-4A3C-B468-CBA616F250F7}" srcOrd="1" destOrd="0" presId="urn:microsoft.com/office/officeart/2005/8/layout/vList5"/>
    <dgm:cxn modelId="{F814DAF9-1B3F-4104-B0E9-B0D540A342A6}" type="presParOf" srcId="{6EFAAAEE-9A4F-4266-AB60-D19A8D183C78}" destId="{01C26164-6426-4A6E-938D-FBF2FE96E20A}" srcOrd="1" destOrd="0" presId="urn:microsoft.com/office/officeart/2005/8/layout/vList5"/>
    <dgm:cxn modelId="{4F82C9BC-09B1-4B85-B7E8-8AD71BDC6C2D}" type="presParOf" srcId="{6EFAAAEE-9A4F-4266-AB60-D19A8D183C78}" destId="{4BDBCB07-32F0-4E47-A18A-9CF9BA269DB0}" srcOrd="2" destOrd="0" presId="urn:microsoft.com/office/officeart/2005/8/layout/vList5"/>
    <dgm:cxn modelId="{E5E0DA7B-2DBA-4764-BD2D-22F3BA2D332E}" type="presParOf" srcId="{4BDBCB07-32F0-4E47-A18A-9CF9BA269DB0}" destId="{3943BCF9-2A55-4278-BEF0-DF7E05FB6627}" srcOrd="0" destOrd="0" presId="urn:microsoft.com/office/officeart/2005/8/layout/vList5"/>
    <dgm:cxn modelId="{3D298445-8274-4C7B-8E81-F255BA1ECA22}" type="presParOf" srcId="{4BDBCB07-32F0-4E47-A18A-9CF9BA269DB0}" destId="{57790EE2-996E-4934-94C9-A30A6A44F563}" srcOrd="1" destOrd="0" presId="urn:microsoft.com/office/officeart/2005/8/layout/vList5"/>
    <dgm:cxn modelId="{8D26B89D-3B86-425B-B790-F56D20C23C8A}" type="presParOf" srcId="{6EFAAAEE-9A4F-4266-AB60-D19A8D183C78}" destId="{5A363999-2F4D-4411-BBF8-3488016AE65C}" srcOrd="3" destOrd="0" presId="urn:microsoft.com/office/officeart/2005/8/layout/vList5"/>
    <dgm:cxn modelId="{C59960E3-E5C9-455D-A0F8-7FCE9E38C128}" type="presParOf" srcId="{6EFAAAEE-9A4F-4266-AB60-D19A8D183C78}" destId="{341CDFE9-C372-4265-867F-A9AA02FA2B1B}" srcOrd="4" destOrd="0" presId="urn:microsoft.com/office/officeart/2005/8/layout/vList5"/>
    <dgm:cxn modelId="{4C2B902A-D5F9-49AE-BC74-49059F1C1759}" type="presParOf" srcId="{341CDFE9-C372-4265-867F-A9AA02FA2B1B}" destId="{0C7FE4FC-11B3-408C-9CB1-A41ABA4C040A}" srcOrd="0" destOrd="0" presId="urn:microsoft.com/office/officeart/2005/8/layout/vList5"/>
    <dgm:cxn modelId="{334F078B-A616-48B2-AAA4-9EC65A063268}" type="presParOf" srcId="{341CDFE9-C372-4265-867F-A9AA02FA2B1B}" destId="{05DE1FAC-4DAD-4003-8B55-FE1DEDADCAE3}" srcOrd="1" destOrd="0" presId="urn:microsoft.com/office/officeart/2005/8/layout/vList5"/>
    <dgm:cxn modelId="{F471F403-C14E-4ADD-ADB9-BA4A11293FA8}" type="presParOf" srcId="{6EFAAAEE-9A4F-4266-AB60-D19A8D183C78}" destId="{5C65B123-CA35-448F-90D3-AF7B056E0BCA}" srcOrd="5" destOrd="0" presId="urn:microsoft.com/office/officeart/2005/8/layout/vList5"/>
    <dgm:cxn modelId="{253D5755-C038-4ADC-8882-0A7E744A090F}" type="presParOf" srcId="{6EFAAAEE-9A4F-4266-AB60-D19A8D183C78}" destId="{45A41402-E83E-479E-BF96-44DBB7A1EFDD}" srcOrd="6" destOrd="0" presId="urn:microsoft.com/office/officeart/2005/8/layout/vList5"/>
    <dgm:cxn modelId="{08F62C5D-9F39-42BA-99BB-2A4B0DF79BD5}" type="presParOf" srcId="{45A41402-E83E-479E-BF96-44DBB7A1EFDD}" destId="{75EC385A-9F1D-4683-93E4-EAA53C926CAA}" srcOrd="0" destOrd="0" presId="urn:microsoft.com/office/officeart/2005/8/layout/vList5"/>
    <dgm:cxn modelId="{162E6463-6043-46C5-A14B-AD90A22213C7}" type="presParOf" srcId="{45A41402-E83E-479E-BF96-44DBB7A1EFDD}" destId="{B11EFC39-9AB4-4842-87DF-40FC3E02E1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C915B-438F-405B-A31F-C3C2DAF13EB1}">
      <dsp:nvSpPr>
        <dsp:cNvPr id="0" name=""/>
        <dsp:cNvSpPr/>
      </dsp:nvSpPr>
      <dsp:spPr>
        <a:xfrm>
          <a:off x="-4925355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5BFB8-B2EF-40D1-826B-5CDA4E4F426E}">
      <dsp:nvSpPr>
        <dsp:cNvPr id="0" name=""/>
        <dsp:cNvSpPr/>
      </dsp:nvSpPr>
      <dsp:spPr>
        <a:xfrm>
          <a:off x="464223" y="244501"/>
          <a:ext cx="9522782" cy="8337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 smtClean="0"/>
            <a:t>Business Snapshot</a:t>
          </a:r>
          <a:endParaRPr lang="en-AU" sz="3200" kern="1200" dirty="0"/>
        </a:p>
      </dsp:txBody>
      <dsp:txXfrm>
        <a:off x="464223" y="244501"/>
        <a:ext cx="9522782" cy="833776"/>
      </dsp:txXfrm>
    </dsp:sp>
    <dsp:sp modelId="{1CB063CF-F52B-4FF3-B4CE-C9968A41C140}">
      <dsp:nvSpPr>
        <dsp:cNvPr id="0" name=""/>
        <dsp:cNvSpPr/>
      </dsp:nvSpPr>
      <dsp:spPr>
        <a:xfrm>
          <a:off x="67712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10060D-3383-48F5-AD53-A0573FF1DF9D}">
      <dsp:nvSpPr>
        <dsp:cNvPr id="0" name=""/>
        <dsp:cNvSpPr/>
      </dsp:nvSpPr>
      <dsp:spPr>
        <a:xfrm>
          <a:off x="841776" y="1241310"/>
          <a:ext cx="9148646" cy="8408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b="0" i="0" u="none" kern="1200" dirty="0" smtClean="0"/>
            <a:t>Our Technology</a:t>
          </a:r>
        </a:p>
      </dsp:txBody>
      <dsp:txXfrm>
        <a:off x="841776" y="1241310"/>
        <a:ext cx="9148646" cy="840852"/>
      </dsp:txXfrm>
    </dsp:sp>
    <dsp:sp modelId="{C7B06FD2-C596-4ADA-BDAD-5FC321F60D80}">
      <dsp:nvSpPr>
        <dsp:cNvPr id="0" name=""/>
        <dsp:cNvSpPr/>
      </dsp:nvSpPr>
      <dsp:spPr>
        <a:xfrm>
          <a:off x="451500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A6BD6C-C875-4C45-9CC9-65D44DE3748A}">
      <dsp:nvSpPr>
        <dsp:cNvPr id="0" name=""/>
        <dsp:cNvSpPr/>
      </dsp:nvSpPr>
      <dsp:spPr>
        <a:xfrm>
          <a:off x="856833" y="2237502"/>
          <a:ext cx="9124921" cy="8570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b="0" i="0" u="none" kern="1200" dirty="0" smtClean="0"/>
            <a:t>Commercialisation Strategy</a:t>
          </a:r>
          <a:endParaRPr lang="en-AU" sz="3200" b="0" i="0" u="none" kern="1200" dirty="0"/>
        </a:p>
      </dsp:txBody>
      <dsp:txXfrm>
        <a:off x="856833" y="2237502"/>
        <a:ext cx="9124921" cy="857005"/>
      </dsp:txXfrm>
    </dsp:sp>
    <dsp:sp modelId="{5DFDBC8D-1BA3-402F-BAC0-90D7649516C7}">
      <dsp:nvSpPr>
        <dsp:cNvPr id="0" name=""/>
        <dsp:cNvSpPr/>
      </dsp:nvSpPr>
      <dsp:spPr>
        <a:xfrm>
          <a:off x="451500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FD845A-8F50-4254-AFFA-A8CCF0C15AC7}">
      <dsp:nvSpPr>
        <dsp:cNvPr id="0" name=""/>
        <dsp:cNvSpPr/>
      </dsp:nvSpPr>
      <dsp:spPr>
        <a:xfrm>
          <a:off x="460230" y="3224162"/>
          <a:ext cx="9508709" cy="8785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smtClean="0"/>
            <a:t>Q&amp;A</a:t>
          </a:r>
          <a:endParaRPr lang="en-AU" sz="3200" kern="1200" dirty="0"/>
        </a:p>
      </dsp:txBody>
      <dsp:txXfrm>
        <a:off x="460230" y="3224162"/>
        <a:ext cx="9508709" cy="878553"/>
      </dsp:txXfrm>
    </dsp:sp>
    <dsp:sp modelId="{38F06552-4D37-4939-B53D-2306E7B5F8AD}">
      <dsp:nvSpPr>
        <dsp:cNvPr id="0" name=""/>
        <dsp:cNvSpPr/>
      </dsp:nvSpPr>
      <dsp:spPr>
        <a:xfrm>
          <a:off x="67712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84D88-2725-4A3C-B468-CBA616F250F7}">
      <dsp:nvSpPr>
        <dsp:cNvPr id="0" name=""/>
        <dsp:cNvSpPr/>
      </dsp:nvSpPr>
      <dsp:spPr>
        <a:xfrm rot="5400000">
          <a:off x="6748454" y="-2862902"/>
          <a:ext cx="797442" cy="6726753"/>
        </a:xfrm>
        <a:prstGeom prst="round2Same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>
              <a:solidFill>
                <a:schemeClr val="bg1"/>
              </a:solidFill>
            </a:rPr>
            <a:t>Leaching of base and precious metal ores and tailings</a:t>
          </a:r>
          <a:endParaRPr lang="en-AU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>
              <a:solidFill>
                <a:schemeClr val="bg1"/>
              </a:solidFill>
            </a:rPr>
            <a:t>Particularly suitable to oxides and transition ores but also attractive for some sulphides</a:t>
          </a:r>
          <a:endParaRPr lang="en-AU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>
              <a:solidFill>
                <a:schemeClr val="bg1"/>
              </a:solidFill>
            </a:rPr>
            <a:t>Step change capability to turn remote stranded deposits into viable projects</a:t>
          </a:r>
          <a:endParaRPr lang="en-AU" sz="1200" kern="1200" dirty="0">
            <a:solidFill>
              <a:schemeClr val="bg1"/>
            </a:solidFill>
          </a:endParaRPr>
        </a:p>
      </dsp:txBody>
      <dsp:txXfrm rot="-5400000">
        <a:off x="3783799" y="140681"/>
        <a:ext cx="6687825" cy="719586"/>
      </dsp:txXfrm>
    </dsp:sp>
    <dsp:sp modelId="{B27FA32F-9384-4BF4-A47E-95009DC545AB}">
      <dsp:nvSpPr>
        <dsp:cNvPr id="0" name=""/>
        <dsp:cNvSpPr/>
      </dsp:nvSpPr>
      <dsp:spPr>
        <a:xfrm>
          <a:off x="0" y="2072"/>
          <a:ext cx="3783799" cy="99680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AU" sz="3600" kern="1200" dirty="0" smtClean="0"/>
            <a:t>GlyLeach</a:t>
          </a:r>
          <a:r>
            <a:rPr lang="en-AU" sz="3600" kern="1200" baseline="30000" dirty="0" smtClean="0"/>
            <a:t>TM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>
              <a:solidFill>
                <a:schemeClr val="bg1"/>
              </a:solidFill>
            </a:rPr>
            <a:t>Turns Orphan Deposits and Wastes into Viable Opportunities</a:t>
          </a:r>
          <a:endParaRPr lang="en-AU" sz="1200" i="1" kern="1200" baseline="30000" dirty="0">
            <a:solidFill>
              <a:schemeClr val="bg1"/>
            </a:solidFill>
          </a:endParaRPr>
        </a:p>
      </dsp:txBody>
      <dsp:txXfrm>
        <a:off x="48660" y="50732"/>
        <a:ext cx="3686479" cy="899483"/>
      </dsp:txXfrm>
    </dsp:sp>
    <dsp:sp modelId="{57790EE2-996E-4934-94C9-A30A6A44F563}">
      <dsp:nvSpPr>
        <dsp:cNvPr id="0" name=""/>
        <dsp:cNvSpPr/>
      </dsp:nvSpPr>
      <dsp:spPr>
        <a:xfrm rot="5400000">
          <a:off x="6748454" y="-1816258"/>
          <a:ext cx="797442" cy="6726753"/>
        </a:xfrm>
        <a:prstGeom prst="round2Same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>
              <a:solidFill>
                <a:schemeClr val="bg1"/>
              </a:solidFill>
            </a:rPr>
            <a:t>Leaching of Concentrates – capture precious metal value</a:t>
          </a:r>
          <a:endParaRPr lang="en-AU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>
              <a:solidFill>
                <a:schemeClr val="bg1"/>
              </a:solidFill>
            </a:rPr>
            <a:t>On site alternative to transporting and exporting bulk concentrates to Smelters</a:t>
          </a:r>
          <a:endParaRPr lang="en-AU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>
              <a:solidFill>
                <a:schemeClr val="bg1"/>
              </a:solidFill>
            </a:rPr>
            <a:t>Removal of As from concentrates exceeding threshold values</a:t>
          </a:r>
          <a:endParaRPr lang="en-AU" sz="1200" kern="1200" dirty="0">
            <a:solidFill>
              <a:schemeClr val="bg1"/>
            </a:solidFill>
          </a:endParaRPr>
        </a:p>
      </dsp:txBody>
      <dsp:txXfrm rot="-5400000">
        <a:off x="3783799" y="1187325"/>
        <a:ext cx="6687825" cy="719586"/>
      </dsp:txXfrm>
    </dsp:sp>
    <dsp:sp modelId="{3943BCF9-2A55-4278-BEF0-DF7E05FB6627}">
      <dsp:nvSpPr>
        <dsp:cNvPr id="0" name=""/>
        <dsp:cNvSpPr/>
      </dsp:nvSpPr>
      <dsp:spPr>
        <a:xfrm>
          <a:off x="0" y="1048716"/>
          <a:ext cx="3783799" cy="996803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AU" sz="3600" kern="1200" dirty="0" smtClean="0"/>
            <a:t>GlySmelt</a:t>
          </a:r>
          <a:r>
            <a:rPr lang="en-AU" sz="3600" kern="1200" baseline="30000" dirty="0" smtClean="0"/>
            <a:t>TM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i="1" kern="1200" dirty="0" smtClean="0">
              <a:solidFill>
                <a:schemeClr val="bg1"/>
              </a:solidFill>
            </a:rPr>
            <a:t>A Mine-to-Metal Production Solution</a:t>
          </a:r>
          <a:endParaRPr lang="en-AU" sz="1200" b="1" i="1" kern="1200" dirty="0">
            <a:solidFill>
              <a:schemeClr val="bg1"/>
            </a:solidFill>
          </a:endParaRPr>
        </a:p>
      </dsp:txBody>
      <dsp:txXfrm>
        <a:off x="48660" y="1097376"/>
        <a:ext cx="3686479" cy="899483"/>
      </dsp:txXfrm>
    </dsp:sp>
    <dsp:sp modelId="{05DE1FAC-4DAD-4003-8B55-FE1DEDADCAE3}">
      <dsp:nvSpPr>
        <dsp:cNvPr id="0" name=""/>
        <dsp:cNvSpPr/>
      </dsp:nvSpPr>
      <dsp:spPr>
        <a:xfrm rot="5400000">
          <a:off x="6748454" y="-769615"/>
          <a:ext cx="797442" cy="6726753"/>
        </a:xfrm>
        <a:prstGeom prst="round2SameRect">
          <a:avLst/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>
              <a:solidFill>
                <a:schemeClr val="bg1"/>
              </a:solidFill>
            </a:rPr>
            <a:t>ISL or In-Place Leaching of base and precious metals</a:t>
          </a:r>
          <a:endParaRPr lang="en-AU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>
              <a:solidFill>
                <a:schemeClr val="bg1"/>
              </a:solidFill>
            </a:rPr>
            <a:t>Could be the enabling Lixivant due to its environmentally benign nature   </a:t>
          </a:r>
          <a:endParaRPr lang="en-AU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200" kern="1200" dirty="0"/>
        </a:p>
      </dsp:txBody>
      <dsp:txXfrm rot="-5400000">
        <a:off x="3783799" y="2233968"/>
        <a:ext cx="6687825" cy="719586"/>
      </dsp:txXfrm>
    </dsp:sp>
    <dsp:sp modelId="{0C7FE4FC-11B3-408C-9CB1-A41ABA4C040A}">
      <dsp:nvSpPr>
        <dsp:cNvPr id="0" name=""/>
        <dsp:cNvSpPr/>
      </dsp:nvSpPr>
      <dsp:spPr>
        <a:xfrm>
          <a:off x="0" y="2095360"/>
          <a:ext cx="3783799" cy="996803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AU" sz="3600" kern="1200" dirty="0" smtClean="0"/>
            <a:t>GlyMine</a:t>
          </a:r>
          <a:r>
            <a:rPr lang="en-AU" sz="3600" kern="1200" baseline="30000" dirty="0" smtClean="0"/>
            <a:t>TM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The Enabler to In-place and Insitu Leaching</a:t>
          </a:r>
          <a:endParaRPr lang="en-AU" sz="500" kern="1200" dirty="0"/>
        </a:p>
      </dsp:txBody>
      <dsp:txXfrm>
        <a:off x="48660" y="2144020"/>
        <a:ext cx="3686479" cy="899483"/>
      </dsp:txXfrm>
    </dsp:sp>
    <dsp:sp modelId="{B11EFC39-9AB4-4842-87DF-40FC3E02E1ED}">
      <dsp:nvSpPr>
        <dsp:cNvPr id="0" name=""/>
        <dsp:cNvSpPr/>
      </dsp:nvSpPr>
      <dsp:spPr>
        <a:xfrm rot="5400000">
          <a:off x="6748454" y="277028"/>
          <a:ext cx="797442" cy="6726753"/>
        </a:xfrm>
        <a:prstGeom prst="round2SameRect">
          <a:avLst/>
        </a:prstGeom>
        <a:solidFill>
          <a:srgbClr val="7030A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>
              <a:solidFill>
                <a:schemeClr val="bg1"/>
              </a:solidFill>
            </a:rPr>
            <a:t>Substantial reduction in cyanide for Au/Ag ores where copper content ‘</a:t>
          </a:r>
          <a:r>
            <a:rPr lang="en-AU" sz="1200" kern="1200" dirty="0" err="1" smtClean="0">
              <a:solidFill>
                <a:schemeClr val="bg1"/>
              </a:solidFill>
            </a:rPr>
            <a:t>Preg</a:t>
          </a:r>
          <a:r>
            <a:rPr lang="en-AU" sz="1200" kern="1200" dirty="0" smtClean="0">
              <a:solidFill>
                <a:schemeClr val="bg1"/>
              </a:solidFill>
            </a:rPr>
            <a:t> robs’ cyanide</a:t>
          </a:r>
          <a:endParaRPr lang="en-AU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>
              <a:solidFill>
                <a:schemeClr val="bg1"/>
              </a:solidFill>
            </a:rPr>
            <a:t>Recovery of both base and precious metals in same flow sheet</a:t>
          </a:r>
          <a:endParaRPr lang="en-AU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>
              <a:solidFill>
                <a:schemeClr val="bg1"/>
              </a:solidFill>
            </a:rPr>
            <a:t>Opportunity for reagent suppliers to commercialise as a hybrid reagent with a disruptive business model</a:t>
          </a:r>
          <a:endParaRPr lang="en-AU" sz="1200" kern="1200" dirty="0">
            <a:solidFill>
              <a:schemeClr val="bg1"/>
            </a:solidFill>
          </a:endParaRPr>
        </a:p>
      </dsp:txBody>
      <dsp:txXfrm rot="-5400000">
        <a:off x="3783799" y="3280611"/>
        <a:ext cx="6687825" cy="719586"/>
      </dsp:txXfrm>
    </dsp:sp>
    <dsp:sp modelId="{75EC385A-9F1D-4683-93E4-EAA53C926CAA}">
      <dsp:nvSpPr>
        <dsp:cNvPr id="0" name=""/>
        <dsp:cNvSpPr/>
      </dsp:nvSpPr>
      <dsp:spPr>
        <a:xfrm>
          <a:off x="0" y="3142003"/>
          <a:ext cx="3783799" cy="996803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AU" sz="3600" kern="1200" dirty="0" smtClean="0"/>
            <a:t>GlyCat</a:t>
          </a:r>
          <a:r>
            <a:rPr lang="en-AU" sz="3600" kern="1200" baseline="30000" dirty="0" smtClean="0"/>
            <a:t>TM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err="1" smtClean="0"/>
            <a:t>Catalysed</a:t>
          </a:r>
          <a:r>
            <a:rPr lang="en-US" sz="1200" b="1" kern="1200" dirty="0" smtClean="0"/>
            <a:t> Leaching for Mixed Precious and Base Metal Deposits</a:t>
          </a:r>
          <a:endParaRPr lang="en-AU" sz="500" kern="1200" baseline="30000" dirty="0"/>
        </a:p>
      </dsp:txBody>
      <dsp:txXfrm>
        <a:off x="48660" y="3190663"/>
        <a:ext cx="3686479" cy="899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357" cy="497359"/>
          </a:xfrm>
          <a:prstGeom prst="rect">
            <a:avLst/>
          </a:prstGeom>
        </p:spPr>
        <p:txBody>
          <a:bodyPr vert="horz" lIns="90516" tIns="45258" rIns="90516" bIns="4525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513" y="0"/>
            <a:ext cx="2947357" cy="497359"/>
          </a:xfrm>
          <a:prstGeom prst="rect">
            <a:avLst/>
          </a:prstGeom>
        </p:spPr>
        <p:txBody>
          <a:bodyPr vert="horz" lIns="90516" tIns="45258" rIns="90516" bIns="45258" rtlCol="0"/>
          <a:lstStyle>
            <a:lvl1pPr algn="r">
              <a:defRPr sz="1200"/>
            </a:lvl1pPr>
          </a:lstStyle>
          <a:p>
            <a:fld id="{0B748482-2A3F-4B22-8F9B-0AA9510FD65C}" type="datetimeFigureOut">
              <a:rPr lang="en-AU" smtClean="0"/>
              <a:t>27/11/2016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7217"/>
            <a:ext cx="2947357" cy="497359"/>
          </a:xfrm>
          <a:prstGeom prst="rect">
            <a:avLst/>
          </a:prstGeom>
        </p:spPr>
        <p:txBody>
          <a:bodyPr vert="horz" lIns="90516" tIns="45258" rIns="90516" bIns="4525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513" y="9437217"/>
            <a:ext cx="2947357" cy="497359"/>
          </a:xfrm>
          <a:prstGeom prst="rect">
            <a:avLst/>
          </a:prstGeom>
        </p:spPr>
        <p:txBody>
          <a:bodyPr vert="horz" lIns="90516" tIns="45258" rIns="90516" bIns="45258" rtlCol="0" anchor="b"/>
          <a:lstStyle>
            <a:lvl1pPr algn="r">
              <a:defRPr sz="1200"/>
            </a:lvl1pPr>
          </a:lstStyle>
          <a:p>
            <a:fld id="{B0100A62-EBB9-4D26-8E7A-8C2EE27F02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877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7723" cy="498453"/>
          </a:xfrm>
          <a:prstGeom prst="rect">
            <a:avLst/>
          </a:prstGeom>
        </p:spPr>
        <p:txBody>
          <a:bodyPr vert="horz" lIns="95640" tIns="47820" rIns="95640" bIns="47820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3142" y="2"/>
            <a:ext cx="2947723" cy="498453"/>
          </a:xfrm>
          <a:prstGeom prst="rect">
            <a:avLst/>
          </a:prstGeom>
        </p:spPr>
        <p:txBody>
          <a:bodyPr vert="horz" lIns="95640" tIns="47820" rIns="95640" bIns="47820" rtlCol="0"/>
          <a:lstStyle>
            <a:lvl1pPr algn="r">
              <a:defRPr sz="1300"/>
            </a:lvl1pPr>
          </a:lstStyle>
          <a:p>
            <a:fld id="{D6631BF9-B4B9-47DB-A8E1-6F9308B578E6}" type="datetimeFigureOut">
              <a:rPr lang="en-AU" smtClean="0"/>
              <a:t>27/11/2016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0" tIns="47820" rIns="95640" bIns="478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81014"/>
            <a:ext cx="5441950" cy="3911739"/>
          </a:xfrm>
          <a:prstGeom prst="rect">
            <a:avLst/>
          </a:prstGeom>
        </p:spPr>
        <p:txBody>
          <a:bodyPr vert="horz" lIns="95640" tIns="47820" rIns="95640" bIns="478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6123"/>
            <a:ext cx="2947723" cy="498453"/>
          </a:xfrm>
          <a:prstGeom prst="rect">
            <a:avLst/>
          </a:prstGeom>
        </p:spPr>
        <p:txBody>
          <a:bodyPr vert="horz" lIns="95640" tIns="47820" rIns="95640" bIns="47820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3142" y="9436123"/>
            <a:ext cx="2947723" cy="498453"/>
          </a:xfrm>
          <a:prstGeom prst="rect">
            <a:avLst/>
          </a:prstGeom>
        </p:spPr>
        <p:txBody>
          <a:bodyPr vert="horz" lIns="95640" tIns="47820" rIns="95640" bIns="47820" rtlCol="0" anchor="b"/>
          <a:lstStyle>
            <a:lvl1pPr algn="r">
              <a:defRPr sz="1300"/>
            </a:lvl1pPr>
          </a:lstStyle>
          <a:p>
            <a:fld id="{DB89BDC2-538E-4AD0-B6A6-FCA013D9E6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63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BDC2-538E-4AD0-B6A6-FCA013D9E6D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22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BDC2-538E-4AD0-B6A6-FCA013D9E6D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72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BDC2-538E-4AD0-B6A6-FCA013D9E6D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310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BDC2-538E-4AD0-B6A6-FCA013D9E6D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36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BDC2-538E-4AD0-B6A6-FCA013D9E6D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312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BDC2-538E-4AD0-B6A6-FCA013D9E6D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11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BDC2-538E-4AD0-B6A6-FCA013D9E6D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053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7FA6-2066-4109-B092-66880096DF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06059"/>
            <a:ext cx="1838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©2014 Mining &amp; Process Solutions </a:t>
            </a:r>
          </a:p>
        </p:txBody>
      </p:sp>
    </p:spTree>
    <p:extLst>
      <p:ext uri="{BB962C8B-B14F-4D97-AF65-F5344CB8AC3E}">
        <p14:creationId xmlns:p14="http://schemas.microsoft.com/office/powerpoint/2010/main" val="342191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82C61-94F2-4B12-9E92-763240643E16}" type="datetimeFigureOut">
              <a:rPr lang="en-AU" smtClean="0"/>
              <a:t>27/11/2016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9752-9E9E-4357-A65E-E52DA0A17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063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82C61-94F2-4B12-9E92-763240643E16}" type="datetimeFigureOut">
              <a:rPr lang="en-AU" smtClean="0"/>
              <a:t>27/11/2016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9752-9E9E-4357-A65E-E52DA0A17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85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9" y="152853"/>
            <a:ext cx="11857264" cy="71800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79" y="669471"/>
            <a:ext cx="11857264" cy="5507492"/>
          </a:xfrm>
        </p:spPr>
        <p:txBody>
          <a:bodyPr>
            <a:normAutofit/>
          </a:bodyPr>
          <a:lstStyle>
            <a:lvl1pPr>
              <a:defRPr sz="2000" b="0"/>
            </a:lvl1pPr>
            <a:lvl2pPr>
              <a:defRPr sz="18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5643" y="6408065"/>
            <a:ext cx="2743200" cy="365125"/>
          </a:xfrm>
        </p:spPr>
        <p:txBody>
          <a:bodyPr/>
          <a:lstStyle/>
          <a:p>
            <a:fld id="{05459752-9E9E-4357-A65E-E52DA0A17A6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4107" y="6542358"/>
            <a:ext cx="18966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©2016 Mining &amp; Process Solutions </a:t>
            </a:r>
          </a:p>
        </p:txBody>
      </p:sp>
    </p:spTree>
    <p:extLst>
      <p:ext uri="{BB962C8B-B14F-4D97-AF65-F5344CB8AC3E}">
        <p14:creationId xmlns:p14="http://schemas.microsoft.com/office/powerpoint/2010/main" val="282739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82C61-94F2-4B12-9E92-763240643E16}" type="datetimeFigureOut">
              <a:rPr lang="en-AU" smtClean="0"/>
              <a:t>27/11/2016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9752-9E9E-4357-A65E-E52DA0A17A6B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06059"/>
            <a:ext cx="1838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©2014 Mining &amp; Process Solutions </a:t>
            </a:r>
          </a:p>
        </p:txBody>
      </p:sp>
    </p:spTree>
    <p:extLst>
      <p:ext uri="{BB962C8B-B14F-4D97-AF65-F5344CB8AC3E}">
        <p14:creationId xmlns:p14="http://schemas.microsoft.com/office/powerpoint/2010/main" val="151467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82C61-94F2-4B12-9E92-763240643E16}" type="datetimeFigureOut">
              <a:rPr lang="en-AU" smtClean="0"/>
              <a:t>27/11/2016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9752-9E9E-4357-A65E-E52DA0A17A6B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06059"/>
            <a:ext cx="1838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©2014 Mining &amp; Process Solutions </a:t>
            </a:r>
          </a:p>
        </p:txBody>
      </p:sp>
    </p:spTree>
    <p:extLst>
      <p:ext uri="{BB962C8B-B14F-4D97-AF65-F5344CB8AC3E}">
        <p14:creationId xmlns:p14="http://schemas.microsoft.com/office/powerpoint/2010/main" val="226422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82C61-94F2-4B12-9E92-763240643E16}" type="datetimeFigureOut">
              <a:rPr lang="en-AU" smtClean="0"/>
              <a:t>27/11/2016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9752-9E9E-4357-A65E-E52DA0A17A6B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606059"/>
            <a:ext cx="1838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©2014 Mining &amp; Process Solutions </a:t>
            </a:r>
          </a:p>
        </p:txBody>
      </p:sp>
    </p:spTree>
    <p:extLst>
      <p:ext uri="{BB962C8B-B14F-4D97-AF65-F5344CB8AC3E}">
        <p14:creationId xmlns:p14="http://schemas.microsoft.com/office/powerpoint/2010/main" val="61416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82C61-94F2-4B12-9E92-763240643E16}" type="datetimeFigureOut">
              <a:rPr lang="en-AU" smtClean="0"/>
              <a:t>27/11/2016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9752-9E9E-4357-A65E-E52DA0A17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80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82C61-94F2-4B12-9E92-763240643E16}" type="datetimeFigureOut">
              <a:rPr lang="en-AU" smtClean="0"/>
              <a:t>27/11/2016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9752-9E9E-4357-A65E-E52DA0A17A6B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606059"/>
            <a:ext cx="1838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©2014 Mining &amp; Process Solutions </a:t>
            </a:r>
          </a:p>
        </p:txBody>
      </p:sp>
    </p:spTree>
    <p:extLst>
      <p:ext uri="{BB962C8B-B14F-4D97-AF65-F5344CB8AC3E}">
        <p14:creationId xmlns:p14="http://schemas.microsoft.com/office/powerpoint/2010/main" val="122698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82C61-94F2-4B12-9E92-763240643E16}" type="datetimeFigureOut">
              <a:rPr lang="en-AU" smtClean="0"/>
              <a:t>27/11/2016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9752-9E9E-4357-A65E-E52DA0A17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3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82C61-94F2-4B12-9E92-763240643E16}" type="datetimeFigureOut">
              <a:rPr lang="en-AU" smtClean="0"/>
              <a:t>27/11/2016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9752-9E9E-4357-A65E-E52DA0A17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19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59752-9E9E-4357-A65E-E52DA0A17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06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51005" y="1809788"/>
            <a:ext cx="9868930" cy="2823995"/>
          </a:xfrm>
        </p:spPr>
        <p:txBody>
          <a:bodyPr>
            <a:normAutofit fontScale="90000"/>
          </a:bodyPr>
          <a:lstStyle/>
          <a:p>
            <a:r>
              <a:rPr lang="en-A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AU" sz="4000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5263" y="5893200"/>
            <a:ext cx="3510043" cy="581498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AU" sz="1600" b="1" dirty="0" smtClean="0"/>
              <a:t>Australian Mineral Research Centre</a:t>
            </a:r>
          </a:p>
          <a:p>
            <a:pPr>
              <a:spcBef>
                <a:spcPts val="0"/>
              </a:spcBef>
            </a:pPr>
            <a:r>
              <a:rPr lang="en-AU" sz="1600" b="1" dirty="0" smtClean="0"/>
              <a:t>7 Conlon Street, Waterford</a:t>
            </a:r>
          </a:p>
          <a:p>
            <a:pPr>
              <a:spcBef>
                <a:spcPts val="0"/>
              </a:spcBef>
            </a:pPr>
            <a:r>
              <a:rPr lang="en-AU" sz="1600" b="1" dirty="0" smtClean="0"/>
              <a:t>Western Australia 6152</a:t>
            </a:r>
            <a:endParaRPr lang="en-AU" sz="1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196850"/>
            <a:ext cx="6590269" cy="300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4400" dirty="0"/>
          </a:p>
          <a:p>
            <a:pPr algn="l"/>
            <a:r>
              <a:rPr lang="en-AU" sz="4400" dirty="0"/>
              <a:t> </a:t>
            </a:r>
            <a:r>
              <a:rPr lang="en-AU" sz="2000" b="1" i="1" dirty="0">
                <a:solidFill>
                  <a:schemeClr val="bg1"/>
                </a:solidFill>
              </a:rPr>
              <a:t>Innovative </a:t>
            </a:r>
            <a:r>
              <a:rPr lang="en-AU" sz="2000" b="1" i="1" dirty="0" smtClean="0">
                <a:solidFill>
                  <a:schemeClr val="bg1"/>
                </a:solidFill>
              </a:rPr>
              <a:t>Thinking &amp; Technology </a:t>
            </a:r>
            <a:endParaRPr lang="en-AU" sz="1800" b="1" i="1" dirty="0" smtClean="0">
              <a:solidFill>
                <a:schemeClr val="bg1"/>
              </a:solidFill>
            </a:endParaRPr>
          </a:p>
          <a:p>
            <a:endParaRPr lang="en-AU" sz="1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3" y="148165"/>
            <a:ext cx="24765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80389" y="6411886"/>
            <a:ext cx="294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i="1" dirty="0" smtClean="0">
                <a:solidFill>
                  <a:schemeClr val="bg1"/>
                </a:solidFill>
              </a:rPr>
              <a:t>www.mpsinnovation.com.au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</a:rPr>
              <a:t>Content</a:t>
            </a:r>
            <a:endParaRPr lang="en-A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668490"/>
              </p:ext>
            </p:extLst>
          </p:nvPr>
        </p:nvGraphicFramePr>
        <p:xfrm>
          <a:off x="838199" y="1878208"/>
          <a:ext cx="1006045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6778" y="2249282"/>
            <a:ext cx="661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2194" y="3219173"/>
            <a:ext cx="60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0432" y="4217117"/>
            <a:ext cx="60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6778" y="5203219"/>
            <a:ext cx="60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smtClean="0"/>
              <a:t>4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30066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6524" y="3233297"/>
            <a:ext cx="7569699" cy="84026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193180" y="3342587"/>
            <a:ext cx="680225" cy="6032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1337626" y="3361039"/>
            <a:ext cx="11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40355" y="3342587"/>
            <a:ext cx="332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Business Snapshot</a:t>
            </a:r>
            <a:endParaRPr lang="en-A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9" y="1"/>
            <a:ext cx="11857264" cy="74067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Our Business – A snap shot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03" y="1116347"/>
            <a:ext cx="10733904" cy="3631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Formed </a:t>
            </a:r>
            <a:r>
              <a:rPr lang="en-AU" dirty="0"/>
              <a:t>in </a:t>
            </a:r>
            <a:r>
              <a:rPr lang="en-AU" dirty="0" smtClean="0"/>
              <a:t>2014. Privately owned and funded to date</a:t>
            </a:r>
            <a:r>
              <a:rPr lang="en-AU" dirty="0"/>
              <a:t>;</a:t>
            </a:r>
            <a:endParaRPr lang="en-AU" dirty="0" smtClean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We </a:t>
            </a:r>
            <a:r>
              <a:rPr lang="en-AU" dirty="0"/>
              <a:t>have experience, </a:t>
            </a:r>
            <a:r>
              <a:rPr lang="en-AU" dirty="0" smtClean="0"/>
              <a:t>know-how, </a:t>
            </a:r>
            <a:r>
              <a:rPr lang="en-AU" dirty="0"/>
              <a:t>and exclusive </a:t>
            </a:r>
            <a:r>
              <a:rPr lang="en-AU" dirty="0" smtClean="0"/>
              <a:t>access to </a:t>
            </a:r>
            <a:r>
              <a:rPr lang="en-AU" dirty="0"/>
              <a:t>game changing </a:t>
            </a:r>
            <a:r>
              <a:rPr lang="en-AU" dirty="0" smtClean="0"/>
              <a:t>technologies protected by international patents;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Supportive Commercialisation Partnership with Curtin University – a globally </a:t>
            </a:r>
            <a:r>
              <a:rPr lang="en-AU" dirty="0"/>
              <a:t>recognised research and development </a:t>
            </a:r>
            <a:r>
              <a:rPr lang="en-AU" dirty="0" smtClean="0"/>
              <a:t>organisation;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8 Staff (some part-time); Wide network of associates build around the business;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Headquartered at the Australian Mineral Research Centre (Perth) as part of a collaborative research agreement with CSIRO;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Commissioned agents/project seekers in Santiago (Chile), Toronto (Canada), and Vietnam (SE Asia); Additional agent discussions and test centres being progressed in other jurisdictions.</a:t>
            </a:r>
          </a:p>
        </p:txBody>
      </p:sp>
    </p:spTree>
    <p:extLst>
      <p:ext uri="{BB962C8B-B14F-4D97-AF65-F5344CB8AC3E}">
        <p14:creationId xmlns:p14="http://schemas.microsoft.com/office/powerpoint/2010/main" val="247435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7" y="973618"/>
            <a:ext cx="3853174" cy="4990577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rIns="216000">
            <a:normAutofit/>
          </a:bodyPr>
          <a:lstStyle/>
          <a:p>
            <a:pPr marL="0" indent="0">
              <a:buNone/>
            </a:pPr>
            <a:r>
              <a:rPr lang="en-AU" sz="1800" b="1" dirty="0"/>
              <a:t>	</a:t>
            </a:r>
            <a:endParaRPr lang="en-A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sz="1800" b="1" dirty="0"/>
              <a:t>	</a:t>
            </a:r>
            <a:r>
              <a:rPr lang="en-AU" sz="1200" b="1" dirty="0" smtClean="0"/>
              <a:t>Ivor Bryan, Managing Director</a:t>
            </a:r>
            <a:endParaRPr lang="en-A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sz="1100" i="1" dirty="0" smtClean="0"/>
              <a:t>	</a:t>
            </a:r>
            <a:r>
              <a:rPr lang="en-AU" sz="900" i="1" dirty="0" smtClean="0"/>
              <a:t>BE </a:t>
            </a:r>
            <a:r>
              <a:rPr lang="en-AU" sz="900" i="1" dirty="0"/>
              <a:t>Mining (First class Hons), </a:t>
            </a:r>
            <a:r>
              <a:rPr lang="en-AU" sz="900" i="1" dirty="0" err="1"/>
              <a:t>MAusIMM</a:t>
            </a:r>
            <a:r>
              <a:rPr lang="en-AU" sz="900" i="1" dirty="0"/>
              <a:t>, MAICD</a:t>
            </a:r>
            <a:endParaRPr lang="en-AU" sz="900" dirty="0"/>
          </a:p>
          <a:p>
            <a:pPr algn="just"/>
            <a:endParaRPr lang="en-AU" sz="1200" dirty="0" smtClean="0"/>
          </a:p>
          <a:p>
            <a:pPr algn="just">
              <a:spcBef>
                <a:spcPts val="0"/>
              </a:spcBef>
            </a:pPr>
            <a:endParaRPr lang="en-AU" sz="1700" dirty="0" smtClean="0"/>
          </a:p>
          <a:p>
            <a:pPr algn="just">
              <a:spcBef>
                <a:spcPts val="0"/>
              </a:spcBef>
            </a:pPr>
            <a:endParaRPr lang="en-AU" sz="1300" dirty="0" smtClean="0"/>
          </a:p>
          <a:p>
            <a:pPr algn="just">
              <a:spcBef>
                <a:spcPts val="0"/>
              </a:spcBef>
            </a:pPr>
            <a:r>
              <a:rPr lang="en-AU" sz="1300" dirty="0" smtClean="0"/>
              <a:t>Over </a:t>
            </a:r>
            <a:r>
              <a:rPr lang="en-AU" sz="1300" dirty="0"/>
              <a:t>35 years’ experience in the mining industry with executive management roles in </a:t>
            </a:r>
            <a:r>
              <a:rPr lang="en-AU" sz="1300" dirty="0" smtClean="0"/>
              <a:t>mining operations</a:t>
            </a:r>
            <a:r>
              <a:rPr lang="en-AU" sz="1300" dirty="0"/>
              <a:t>, project management, t</a:t>
            </a:r>
            <a:r>
              <a:rPr lang="en-AU" sz="1300" dirty="0" smtClean="0"/>
              <a:t>echnology and consulting;</a:t>
            </a:r>
          </a:p>
          <a:p>
            <a:pPr algn="just"/>
            <a:r>
              <a:rPr lang="en-AU" sz="1300" dirty="0" smtClean="0"/>
              <a:t>First </a:t>
            </a:r>
            <a:r>
              <a:rPr lang="en-AU" sz="1300" dirty="0"/>
              <a:t>class honours degree in </a:t>
            </a:r>
            <a:r>
              <a:rPr lang="en-AU" sz="1300" dirty="0" smtClean="0"/>
              <a:t>Engineering (Mining) obtained </a:t>
            </a:r>
            <a:r>
              <a:rPr lang="en-AU" sz="1300" dirty="0"/>
              <a:t>from the University of </a:t>
            </a:r>
            <a:r>
              <a:rPr lang="en-AU" sz="1300" dirty="0" smtClean="0"/>
              <a:t>Sydney;</a:t>
            </a:r>
          </a:p>
          <a:p>
            <a:pPr algn="just"/>
            <a:r>
              <a:rPr lang="en-AU" sz="1300" dirty="0" smtClean="0"/>
              <a:t>Previous track record in business development: Co-Founder, major </a:t>
            </a:r>
            <a:r>
              <a:rPr lang="en-AU" sz="1300" dirty="0"/>
              <a:t>shareholder, </a:t>
            </a:r>
            <a:r>
              <a:rPr lang="en-AU" sz="1300" dirty="0" smtClean="0"/>
              <a:t>and Executive Director</a:t>
            </a:r>
            <a:r>
              <a:rPr lang="en-AU" sz="1300" dirty="0"/>
              <a:t>, </a:t>
            </a:r>
            <a:r>
              <a:rPr lang="en-AU" sz="1300" dirty="0" smtClean="0"/>
              <a:t>of </a:t>
            </a:r>
            <a:r>
              <a:rPr lang="en-AU" sz="1300" dirty="0"/>
              <a:t>RMDSTEM, a respected consultancy that serviced the mining industry </a:t>
            </a:r>
            <a:r>
              <a:rPr lang="en-AU" sz="1300" dirty="0" smtClean="0"/>
              <a:t>for over 16 years;</a:t>
            </a:r>
          </a:p>
          <a:p>
            <a:pPr algn="just"/>
            <a:r>
              <a:rPr lang="en-AU" sz="1300" dirty="0" smtClean="0"/>
              <a:t>Clients </a:t>
            </a:r>
            <a:r>
              <a:rPr lang="en-AU" sz="1300" dirty="0"/>
              <a:t>included global industry leaders (Vale, BHPB, Rio Tinto), junior and mid-caps, and Australia’s leading resource based research and technology developers.</a:t>
            </a:r>
          </a:p>
          <a:p>
            <a:pPr marL="0" lvl="0" indent="0">
              <a:buNone/>
            </a:pPr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9" y="1"/>
            <a:ext cx="11857264" cy="74067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Our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Business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The Management Team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" y="1065637"/>
            <a:ext cx="719328" cy="10789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129790" y="973617"/>
            <a:ext cx="3753821" cy="5789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vert="horz" lIns="91440" tIns="45720" rIns="18000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 b="1" dirty="0" smtClean="0"/>
              <a:t>	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1800" b="1" dirty="0"/>
              <a:t>	</a:t>
            </a:r>
            <a:r>
              <a:rPr lang="en-AU" sz="1200" b="1" dirty="0" smtClean="0"/>
              <a:t>Frank Trask, Technical Director </a:t>
            </a:r>
            <a:endParaRPr lang="en-AU" sz="1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sz="1100" i="1" dirty="0" smtClean="0"/>
              <a:t>	</a:t>
            </a:r>
            <a:r>
              <a:rPr lang="en-AU" sz="900" i="1" dirty="0"/>
              <a:t>B.Sc. Geological Engineering (Mining Option), </a:t>
            </a:r>
            <a:r>
              <a:rPr lang="en-AU" sz="900" i="1" dirty="0" smtClean="0"/>
              <a:t>	MSc</a:t>
            </a:r>
            <a:r>
              <a:rPr lang="en-AU" sz="900" i="1" dirty="0"/>
              <a:t>. Mining Engineering. Montana School of </a:t>
            </a:r>
            <a:r>
              <a:rPr lang="en-AU" sz="900" i="1" dirty="0" smtClean="0"/>
              <a:t>	Mines</a:t>
            </a:r>
            <a:r>
              <a:rPr lang="en-AU" sz="900" i="1" dirty="0"/>
              <a:t>, Butte, Montana, USA</a:t>
            </a:r>
            <a:endParaRPr lang="en-AU" sz="900" dirty="0"/>
          </a:p>
          <a:p>
            <a:pPr algn="just">
              <a:spcBef>
                <a:spcPts val="3600"/>
              </a:spcBef>
            </a:pPr>
            <a:r>
              <a:rPr lang="en-US" sz="1300" dirty="0" smtClean="0"/>
              <a:t>Over 50 years experience in the mining  industry;</a:t>
            </a:r>
          </a:p>
          <a:p>
            <a:pPr algn="just">
              <a:spcBef>
                <a:spcPts val="1800"/>
              </a:spcBef>
            </a:pPr>
            <a:r>
              <a:rPr lang="en-US" sz="1300" dirty="0" smtClean="0"/>
              <a:t>Built and operated successful business, </a:t>
            </a:r>
            <a:r>
              <a:rPr lang="en-US" sz="1300" dirty="0" err="1" smtClean="0"/>
              <a:t>Kalgoorlie</a:t>
            </a:r>
            <a:r>
              <a:rPr lang="en-US" sz="1300" dirty="0" smtClean="0"/>
              <a:t> Lime and Chemical Company, supplying reagents to mining operations in the Gold fields of Western Australia</a:t>
            </a:r>
          </a:p>
          <a:p>
            <a:pPr algn="just">
              <a:spcBef>
                <a:spcPts val="1800"/>
              </a:spcBef>
            </a:pPr>
            <a:r>
              <a:rPr lang="en-US" sz="1300" dirty="0" smtClean="0"/>
              <a:t>Fulfilled roles as Director, Managing Director, Senior Exploration Geologist, Pit Geologist, Mine Geologist, and Lecturer at the Western Australian School of Mines; </a:t>
            </a:r>
          </a:p>
          <a:p>
            <a:pPr algn="just"/>
            <a:r>
              <a:rPr lang="en-US" sz="1300" dirty="0" smtClean="0"/>
              <a:t>Vast experience in the areas of operating pilot plants, heap leaching of copper, and chemical systems for processing of metals;  </a:t>
            </a:r>
            <a:endParaRPr lang="en-AU" sz="1300" dirty="0" smtClean="0"/>
          </a:p>
          <a:p>
            <a:pPr algn="just"/>
            <a:r>
              <a:rPr lang="en-AU" sz="1300" dirty="0" smtClean="0"/>
              <a:t>Expertise in Geo-metallurgy and process selection specifically for different copper mineralogical domains;</a:t>
            </a:r>
          </a:p>
          <a:p>
            <a:pPr algn="just"/>
            <a:r>
              <a:rPr lang="en-US" sz="1300" dirty="0"/>
              <a:t>Credited with the discovery of the </a:t>
            </a:r>
            <a:r>
              <a:rPr lang="en-US" sz="1300" dirty="0" err="1"/>
              <a:t>Yakabindie</a:t>
            </a:r>
            <a:r>
              <a:rPr lang="en-US" sz="1300" dirty="0"/>
              <a:t> Nickel </a:t>
            </a:r>
            <a:r>
              <a:rPr lang="en-US" sz="1300" dirty="0" smtClean="0"/>
              <a:t>deposit.</a:t>
            </a:r>
            <a:endParaRPr lang="en-AU" sz="1300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 smtClean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69" y="1057322"/>
            <a:ext cx="835936" cy="1080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232000" y="975169"/>
            <a:ext cx="3960000" cy="5788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vert="horz" lIns="91440" tIns="45720" rIns="21600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 b="1" dirty="0" smtClean="0"/>
              <a:t>	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1800" b="1" dirty="0" smtClean="0"/>
              <a:t>	</a:t>
            </a:r>
            <a:r>
              <a:rPr lang="en-AU" sz="1300" b="1" dirty="0"/>
              <a:t>Tim </a:t>
            </a:r>
            <a:r>
              <a:rPr lang="en-AU" sz="1300" b="1" dirty="0" smtClean="0"/>
              <a:t>Newton, Operations Director </a:t>
            </a:r>
            <a:endParaRPr lang="en-A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sz="1100" i="1" dirty="0" smtClean="0"/>
              <a:t>	</a:t>
            </a:r>
            <a:r>
              <a:rPr lang="en-AU" sz="900" i="1" dirty="0"/>
              <a:t>BEng. (Chemical Engineering), MSc. (Mineral Economics), </a:t>
            </a:r>
            <a:r>
              <a:rPr lang="en-AU" sz="900" i="1" dirty="0" smtClean="0"/>
              <a:t>	Grad</a:t>
            </a:r>
            <a:r>
              <a:rPr lang="en-AU" sz="900" i="1" dirty="0"/>
              <a:t>. Dip. (Extractive Metallurgy), MBA (Int. Business - </a:t>
            </a:r>
            <a:r>
              <a:rPr lang="en-AU" sz="900" i="1" dirty="0" smtClean="0"/>
              <a:t>	China</a:t>
            </a:r>
            <a:r>
              <a:rPr lang="en-AU" sz="900" i="1" dirty="0"/>
              <a:t>)</a:t>
            </a:r>
            <a:endParaRPr lang="en-AU" sz="900" dirty="0" smtClean="0"/>
          </a:p>
          <a:p>
            <a:pPr algn="just"/>
            <a:endParaRPr lang="en-AU" sz="1200" dirty="0" smtClean="0"/>
          </a:p>
          <a:p>
            <a:pPr algn="just">
              <a:spcBef>
                <a:spcPts val="0"/>
              </a:spcBef>
            </a:pPr>
            <a:r>
              <a:rPr lang="en-US" sz="1400" dirty="0" smtClean="0"/>
              <a:t>Over </a:t>
            </a:r>
            <a:r>
              <a:rPr lang="en-US" sz="1400" dirty="0"/>
              <a:t>20 years of experience in the international mining </a:t>
            </a:r>
            <a:r>
              <a:rPr lang="en-US" sz="1400" dirty="0" smtClean="0"/>
              <a:t>industry</a:t>
            </a:r>
          </a:p>
          <a:p>
            <a:pPr algn="just"/>
            <a:r>
              <a:rPr lang="en-US" sz="1400" dirty="0" smtClean="0"/>
              <a:t>Diverse </a:t>
            </a:r>
            <a:r>
              <a:rPr lang="en-US" sz="1400" dirty="0"/>
              <a:t>background covering a range of precious, base and energy metal projects in Australia, South America and Asia</a:t>
            </a:r>
            <a:r>
              <a:rPr lang="en-US" sz="1400" dirty="0" smtClean="0"/>
              <a:t>.</a:t>
            </a:r>
          </a:p>
          <a:p>
            <a:pPr algn="just"/>
            <a:r>
              <a:rPr lang="en-US" sz="1400" dirty="0" smtClean="0"/>
              <a:t>Core </a:t>
            </a:r>
            <a:r>
              <a:rPr lang="en-US" sz="1400" dirty="0"/>
              <a:t>experience </a:t>
            </a:r>
            <a:r>
              <a:rPr lang="en-US" sz="1400" dirty="0" smtClean="0"/>
              <a:t>in </a:t>
            </a:r>
            <a:r>
              <a:rPr lang="en-US" sz="1400" dirty="0"/>
              <a:t>complex hydrometallurgical facilities, particularly copper heap leach SX-EW, nickel laterite HPAL, zinc refining and uranium </a:t>
            </a:r>
            <a:r>
              <a:rPr lang="en-US" sz="1400" dirty="0" smtClean="0"/>
              <a:t>circuits.</a:t>
            </a:r>
          </a:p>
          <a:p>
            <a:pPr algn="just"/>
            <a:r>
              <a:rPr lang="en-US" sz="1400" dirty="0" smtClean="0"/>
              <a:t>Previously </a:t>
            </a:r>
            <a:r>
              <a:rPr lang="en-US" sz="1400" dirty="0"/>
              <a:t>co-founder and director of </a:t>
            </a:r>
            <a:r>
              <a:rPr lang="en-US" sz="1400" dirty="0" err="1"/>
              <a:t>Simulus</a:t>
            </a:r>
            <a:r>
              <a:rPr lang="en-US" sz="1400" dirty="0"/>
              <a:t> (Perth), delivering engineering studies, process simulations, test management and due diligence assessments to a wide range of mining industry clients</a:t>
            </a:r>
            <a:r>
              <a:rPr lang="en-US" sz="1400" dirty="0" smtClean="0"/>
              <a:t>. </a:t>
            </a:r>
          </a:p>
          <a:p>
            <a:pPr algn="just"/>
            <a:r>
              <a:rPr lang="en-US" sz="1400" dirty="0" smtClean="0"/>
              <a:t>International </a:t>
            </a:r>
            <a:r>
              <a:rPr lang="en-US" sz="1400" dirty="0"/>
              <a:t>experience includes management of metallurgical projects on refractory gold operations in China</a:t>
            </a:r>
            <a:r>
              <a:rPr lang="en-US" sz="1400" dirty="0" smtClean="0"/>
              <a:t>.</a:t>
            </a:r>
          </a:p>
          <a:p>
            <a:pPr algn="just"/>
            <a:r>
              <a:rPr lang="en-US" sz="1400" dirty="0" smtClean="0"/>
              <a:t>Manages MPS Flow sheet development and costing</a:t>
            </a:r>
            <a:endParaRPr lang="en-AU" sz="1400" dirty="0"/>
          </a:p>
        </p:txBody>
      </p:sp>
      <p:pic>
        <p:nvPicPr>
          <p:cNvPr id="10" name="Picture 9" descr="C:\Users\ibrya_000\AppData\Local\Microsoft\Windows\INetCache\Content.Outlook\VORNYASD\IMG_06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503" y="1065637"/>
            <a:ext cx="864973" cy="763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5" y="2215978"/>
            <a:ext cx="2777660" cy="1919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50" y="4634007"/>
            <a:ext cx="3384663" cy="2211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" y="3632886"/>
            <a:ext cx="2529903" cy="3225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486" y="2215978"/>
            <a:ext cx="2192765" cy="4650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92" y="-12732"/>
            <a:ext cx="45684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765" y="0"/>
            <a:ext cx="3506235" cy="46832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6524" y="3233297"/>
            <a:ext cx="7569699" cy="840260"/>
          </a:xfrm>
          <a:prstGeom prst="rect">
            <a:avLst/>
          </a:prstGeom>
          <a:gradFill flip="none" rotWithShape="0">
            <a:gsLst>
              <a:gs pos="0">
                <a:schemeClr val="accent5"/>
              </a:gs>
              <a:gs pos="50000">
                <a:schemeClr val="accent5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  <a:sp3d>
            <a:bevelT w="10795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215482" y="3342587"/>
            <a:ext cx="595331" cy="6032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1337626" y="3361039"/>
            <a:ext cx="11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40355" y="3342587"/>
            <a:ext cx="2837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Our Technology</a:t>
            </a:r>
            <a:endParaRPr lang="en-A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2892" cy="22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9" y="1"/>
            <a:ext cx="11857264" cy="74067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Our Competitive Advantage – Exclusivity on a Patented Step Change Leaching Technology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464" y="956948"/>
            <a:ext cx="5356165" cy="4985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</a:rPr>
              <a:t>Glycine Leaching Process</a:t>
            </a:r>
            <a:r>
              <a:rPr lang="en-US" sz="1600" dirty="0"/>
              <a:t> is </a:t>
            </a:r>
            <a:r>
              <a:rPr lang="en-US" sz="1600" dirty="0" smtClean="0"/>
              <a:t>a disruptive and step change technology for base and precious metals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It uses an environmentally </a:t>
            </a:r>
            <a:r>
              <a:rPr lang="en-US" sz="1600" b="1" dirty="0"/>
              <a:t>benign </a:t>
            </a:r>
            <a:r>
              <a:rPr lang="en-US" sz="1600" dirty="0" smtClean="0"/>
              <a:t>lixiviant (unlike acid and cyanide). It is biodegradable and edible!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Is commercially available </a:t>
            </a:r>
            <a:r>
              <a:rPr lang="en-US" sz="1600" b="1" dirty="0"/>
              <a:t>in bulk </a:t>
            </a:r>
            <a:r>
              <a:rPr lang="en-US" sz="1600" dirty="0" smtClean="0"/>
              <a:t>and in </a:t>
            </a:r>
            <a:r>
              <a:rPr lang="en-US" sz="1600" dirty="0"/>
              <a:t>different </a:t>
            </a:r>
            <a:r>
              <a:rPr lang="en-US" sz="1600" dirty="0" smtClean="0"/>
              <a:t>grades;  </a:t>
            </a:r>
            <a:endParaRPr lang="en-US" sz="1600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Is uniquely selective in leaching valuable base and precious metals </a:t>
            </a:r>
            <a:r>
              <a:rPr lang="en-US" sz="1600" dirty="0" smtClean="0"/>
              <a:t>(doesn’t leach gangue minerals like Iron and Manganese). Faster than acid in leaching copper </a:t>
            </a:r>
            <a:r>
              <a:rPr lang="en-US" sz="1600" dirty="0" err="1" smtClean="0"/>
              <a:t>sulphides</a:t>
            </a:r>
            <a:r>
              <a:rPr lang="en-US" sz="1600" dirty="0" smtClean="0"/>
              <a:t>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It is not chemically consumed so as a primary reagent </a:t>
            </a:r>
            <a:r>
              <a:rPr lang="en-US" sz="1600" b="1" dirty="0" smtClean="0"/>
              <a:t>it is fully recoverable and recyclable*</a:t>
            </a:r>
            <a:r>
              <a:rPr lang="en-US" sz="1600" dirty="0" smtClean="0"/>
              <a:t> – providing a major advantage in operating costs;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Operates in an Alkaline system </a:t>
            </a:r>
            <a:r>
              <a:rPr lang="en-US" sz="1600" dirty="0" smtClean="0"/>
              <a:t>– no special materials of construction (e.g. stainless steel for acid leaching). Low capital costs;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Doesn’t cause slumping in heap leaching</a:t>
            </a:r>
            <a:r>
              <a:rPr lang="en-US" sz="1600" dirty="0" smtClean="0"/>
              <a:t> (unlike acid which reacts with gangue minerals undermining heap integrity);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99373" y="5955957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* </a:t>
            </a:r>
            <a:r>
              <a:rPr lang="en-AU" sz="1000" dirty="0" smtClean="0"/>
              <a:t>Apart from normal process losses</a:t>
            </a:r>
            <a:endParaRPr lang="en-AU" sz="1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849227" y="956948"/>
            <a:ext cx="6252157" cy="3411852"/>
            <a:chOff x="5849227" y="956948"/>
            <a:chExt cx="6252157" cy="34118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9227" y="956948"/>
              <a:ext cx="6252157" cy="341185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1088914" y="3599543"/>
              <a:ext cx="879929" cy="63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6710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Our Technologies – Base and Precious Metals Leaching Applications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353107"/>
              </p:ext>
            </p:extLst>
          </p:nvPr>
        </p:nvGraphicFramePr>
        <p:xfrm>
          <a:off x="591036" y="767824"/>
          <a:ext cx="10510553" cy="414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389455" y="5045321"/>
            <a:ext cx="6726754" cy="797442"/>
            <a:chOff x="3888571" y="3500801"/>
            <a:chExt cx="6913016" cy="861184"/>
          </a:xfrm>
          <a:solidFill>
            <a:schemeClr val="tx1"/>
          </a:solidFill>
        </p:grpSpPr>
        <p:sp>
          <p:nvSpPr>
            <p:cNvPr id="8" name="Round Same Side Corner Rectangle 7"/>
            <p:cNvSpPr/>
            <p:nvPr/>
          </p:nvSpPr>
          <p:spPr>
            <a:xfrm rot="5400000">
              <a:off x="6914487" y="474885"/>
              <a:ext cx="861184" cy="6913016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Same Side Corner Rectangle 4"/>
            <p:cNvSpPr/>
            <p:nvPr/>
          </p:nvSpPr>
          <p:spPr>
            <a:xfrm>
              <a:off x="3888571" y="3542841"/>
              <a:ext cx="6870976" cy="77710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27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200" kern="1200" dirty="0" smtClean="0">
                  <a:solidFill>
                    <a:schemeClr val="bg1"/>
                  </a:solidFill>
                </a:rPr>
                <a:t>Stockpiled copper slags around the world typically contain 1% copper that cannot be recovered efficiently with conventional processes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200" dirty="0" smtClean="0">
                  <a:solidFill>
                    <a:schemeClr val="bg1"/>
                  </a:solidFill>
                </a:rPr>
                <a:t>GlySlag</a:t>
              </a:r>
              <a:r>
                <a:rPr lang="en-AU" sz="1200" baseline="30000" dirty="0" smtClean="0">
                  <a:solidFill>
                    <a:schemeClr val="bg1"/>
                  </a:solidFill>
                </a:rPr>
                <a:t>TM</a:t>
              </a:r>
              <a:r>
                <a:rPr lang="en-AU" sz="1200" dirty="0" smtClean="0">
                  <a:solidFill>
                    <a:schemeClr val="bg1"/>
                  </a:solidFill>
                </a:rPr>
                <a:t> recovers 90% of copper in most slags </a:t>
              </a:r>
              <a:endParaRPr lang="en-AU" sz="1200" kern="1200" dirty="0" smtClean="0">
                <a:solidFill>
                  <a:schemeClr val="bg1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1037" y="4953607"/>
            <a:ext cx="3783798" cy="996803"/>
            <a:chOff x="0" y="3393152"/>
            <a:chExt cx="3888571" cy="1076480"/>
          </a:xfrm>
          <a:scene3d>
            <a:camera prst="orthographicFront"/>
            <a:lightRig rig="threeP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3393152"/>
              <a:ext cx="3888571" cy="1076480"/>
            </a:xfrm>
            <a:prstGeom prst="roundRect">
              <a:avLst/>
            </a:prstGeom>
            <a:solidFill>
              <a:schemeClr val="tx1"/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6"/>
            <p:cNvSpPr/>
            <p:nvPr/>
          </p:nvSpPr>
          <p:spPr>
            <a:xfrm>
              <a:off x="52549" y="3445701"/>
              <a:ext cx="3783473" cy="9713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AU" sz="3600" kern="1200" dirty="0" smtClean="0"/>
                <a:t>GlySlag</a:t>
              </a:r>
              <a:r>
                <a:rPr lang="en-AU" sz="3600" kern="1200" baseline="30000" dirty="0" smtClean="0"/>
                <a:t>TM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b="1" dirty="0" smtClean="0"/>
                <a:t>Turning Waste Slags into Metal</a:t>
              </a:r>
              <a:endParaRPr lang="en-AU" sz="500" kern="12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69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12378</TotalTime>
  <Words>518</Words>
  <Application>Microsoft Office PowerPoint</Application>
  <PresentationFormat>Widescreen</PresentationFormat>
  <Paragraphs>97</Paragraphs>
  <Slides>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  </vt:lpstr>
      <vt:lpstr>Content</vt:lpstr>
      <vt:lpstr>PowerPoint Presentation</vt:lpstr>
      <vt:lpstr>Our Business – A snap shot</vt:lpstr>
      <vt:lpstr>Our Business – The Management Team</vt:lpstr>
      <vt:lpstr>PowerPoint Presentation</vt:lpstr>
      <vt:lpstr>Our Competitive Advantage – Exclusivity on a Patented Step Change Leaching Technology</vt:lpstr>
      <vt:lpstr>Our Technologies – Base and Precious Metals Leaching Applications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Mining &amp; Process Solutions</dc:creator>
  <cp:lastModifiedBy>Ivor Bryan</cp:lastModifiedBy>
  <cp:revision>469</cp:revision>
  <cp:lastPrinted>2016-07-21T07:49:10Z</cp:lastPrinted>
  <dcterms:created xsi:type="dcterms:W3CDTF">2014-07-06T00:07:30Z</dcterms:created>
  <dcterms:modified xsi:type="dcterms:W3CDTF">2016-11-27T01:22:13Z</dcterms:modified>
</cp:coreProperties>
</file>