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jpg" ContentType="image/jpe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 id="2147483679" r:id="rId2"/>
  </p:sldMasterIdLst>
  <p:sldIdLst>
    <p:sldId id="261" r:id="rId3"/>
    <p:sldId id="262" r:id="rId4"/>
  </p:sldIdLst>
  <p:sldSz cx="6858000" cy="9144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clrMru>
    <a:srgbClr val="E5E5E5"/>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5853" autoAdjust="0"/>
  </p:normalViewPr>
  <p:slideViewPr>
    <p:cSldViewPr snapToGrid="0" snapToObjects="1">
      <p:cViewPr>
        <p:scale>
          <a:sx n="66" d="100"/>
          <a:sy n="66" d="100"/>
        </p:scale>
        <p:origin x="-3160" y="-12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1.xml"/><Relationship Id="rId4" Type="http://schemas.openxmlformats.org/officeDocument/2006/relationships/slide" Target="slides/slide2.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Master" Target="slideMasters/slideMaster2.xml"/></Relationship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Master" Target="../slideMasters/slideMaster1.xml"/><Relationship Id="rId2" Type="http://schemas.openxmlformats.org/officeDocument/2006/relationships/image" Target="../media/image2.jp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7.jpeg"/></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5.png"/><Relationship Id="rId4" Type="http://schemas.openxmlformats.org/officeDocument/2006/relationships/image" Target="../media/image6.png"/><Relationship Id="rId1" Type="http://schemas.openxmlformats.org/officeDocument/2006/relationships/slideMaster" Target="../slideMasters/slideMaster2.xml"/><Relationship Id="rId2" Type="http://schemas.openxmlformats.org/officeDocument/2006/relationships/image" Target="../media/image2.jp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3" Type="http://schemas.openxmlformats.org/officeDocument/2006/relationships/image" Target="../media/image4.jpg"/><Relationship Id="rId4" Type="http://schemas.openxmlformats.org/officeDocument/2006/relationships/image" Target="../media/image2.jpg"/><Relationship Id="rId1" Type="http://schemas.openxmlformats.org/officeDocument/2006/relationships/slideMaster" Target="../slideMasters/slideMaster2.xml"/><Relationship Id="rId2" Type="http://schemas.openxmlformats.org/officeDocument/2006/relationships/image" Target="../media/image3.png"/></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7.jpeg"/></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7.jpeg"/></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g"/><Relationship Id="rId4" Type="http://schemas.openxmlformats.org/officeDocument/2006/relationships/image" Target="../media/image2.jpg"/><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1" name="Picture 20" descr="imag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5399" y="8113637"/>
            <a:ext cx="1459382" cy="698507"/>
          </a:xfrm>
          <a:prstGeom prst="rect">
            <a:avLst/>
          </a:prstGeom>
        </p:spPr>
      </p:pic>
      <p:pic>
        <p:nvPicPr>
          <p:cNvPr id="20" name="Picture 19"/>
          <p:cNvPicPr>
            <a:picLocks noChangeAspect="1"/>
          </p:cNvPicPr>
          <p:nvPr userDrawn="1"/>
        </p:nvPicPr>
        <p:blipFill rotWithShape="1">
          <a:blip r:embed="rId3" cstate="print">
            <a:extLst>
              <a:ext uri="{28A0092B-C50C-407E-A947-70E740481C1C}">
                <a14:useLocalDpi xmlns:a14="http://schemas.microsoft.com/office/drawing/2010/main" val="0"/>
              </a:ext>
            </a:extLst>
          </a:blip>
          <a:srcRect b="21731"/>
          <a:stretch/>
        </p:blipFill>
        <p:spPr>
          <a:xfrm>
            <a:off x="2673047" y="8095831"/>
            <a:ext cx="1201613" cy="707295"/>
          </a:xfrm>
          <a:prstGeom prst="rect">
            <a:avLst/>
          </a:prstGeom>
        </p:spPr>
      </p:pic>
      <p:sp>
        <p:nvSpPr>
          <p:cNvPr id="8" name="Title 7"/>
          <p:cNvSpPr>
            <a:spLocks noGrp="1"/>
          </p:cNvSpPr>
          <p:nvPr>
            <p:ph type="ctrTitle"/>
          </p:nvPr>
        </p:nvSpPr>
        <p:spPr>
          <a:xfrm>
            <a:off x="457200" y="4094107"/>
            <a:ext cx="5943600" cy="1674284"/>
          </a:xfrm>
        </p:spPr>
        <p:txBody>
          <a:bodyPr anchor="b">
            <a:normAutofit/>
          </a:bodyPr>
          <a:lstStyle>
            <a:lvl1pPr>
              <a:defRPr sz="3200" b="0">
                <a:solidFill>
                  <a:schemeClr val="tx1"/>
                </a:solidFill>
                <a:latin typeface="Arial" pitchFamily="34" charset="0"/>
                <a:cs typeface="Arial" pitchFamily="34" charset="0"/>
              </a:defRPr>
            </a:lvl1pPr>
          </a:lstStyle>
          <a:p>
            <a:r>
              <a:rPr kumimoji="0" lang="en-US" smtClean="0"/>
              <a:t>Click to edit Master title style</a:t>
            </a:r>
            <a:endParaRPr kumimoji="0" lang="en-US" dirty="0"/>
          </a:p>
        </p:txBody>
      </p:sp>
      <p:sp>
        <p:nvSpPr>
          <p:cNvPr id="9" name="Subtitle 8"/>
          <p:cNvSpPr>
            <a:spLocks noGrp="1"/>
          </p:cNvSpPr>
          <p:nvPr>
            <p:ph type="subTitle" idx="1"/>
          </p:nvPr>
        </p:nvSpPr>
        <p:spPr>
          <a:xfrm>
            <a:off x="457200" y="5821307"/>
            <a:ext cx="5943600" cy="1219200"/>
          </a:xfrm>
          <a:prstGeom prst="rect">
            <a:avLst/>
          </a:prstGeom>
        </p:spPr>
        <p:txBody>
          <a:bodyPr anchor="t"/>
          <a:lstStyle>
            <a:lvl1pPr marL="4763" indent="0" algn="l">
              <a:buNone/>
              <a:defRPr sz="2400">
                <a:solidFill>
                  <a:schemeClr val="tx2"/>
                </a:solidFill>
                <a:latin typeface="Arial" pitchFamily="34" charset="0"/>
                <a:cs typeface="Arial"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12" name="Rectangle 11"/>
          <p:cNvSpPr/>
          <p:nvPr userDrawn="1"/>
        </p:nvSpPr>
        <p:spPr>
          <a:xfrm>
            <a:off x="0" y="623"/>
            <a:ext cx="4972050" cy="2844800"/>
          </a:xfrm>
          <a:prstGeom prst="rect">
            <a:avLst/>
          </a:prstGeom>
          <a:solidFill>
            <a:srgbClr val="FC90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
        <p:nvSpPr>
          <p:cNvPr id="15" name="Rectangle 14"/>
          <p:cNvSpPr/>
          <p:nvPr userDrawn="1"/>
        </p:nvSpPr>
        <p:spPr>
          <a:xfrm>
            <a:off x="5029200" y="8"/>
            <a:ext cx="1837944" cy="284542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cxnSp>
        <p:nvCxnSpPr>
          <p:cNvPr id="16" name="Straight Connector 15"/>
          <p:cNvCxnSpPr/>
          <p:nvPr userDrawn="1"/>
        </p:nvCxnSpPr>
        <p:spPr>
          <a:xfrm>
            <a:off x="0" y="2946400"/>
            <a:ext cx="685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descr="Percipient (thickerborder).png"/>
          <p:cNvPicPr>
            <a:picLocks noChangeAspect="1"/>
          </p:cNvPicPr>
          <p:nvPr userDrawn="1"/>
        </p:nvPicPr>
        <p:blipFill>
          <a:blip r:embed="rId4" cstate="print"/>
          <a:stretch>
            <a:fillRect/>
          </a:stretch>
        </p:blipFill>
        <p:spPr>
          <a:xfrm>
            <a:off x="457202" y="8251462"/>
            <a:ext cx="1749651" cy="370119"/>
          </a:xfrm>
          <a:prstGeom prst="rect">
            <a:avLst/>
          </a:prstGeom>
        </p:spPr>
      </p:pic>
      <p:cxnSp>
        <p:nvCxnSpPr>
          <p:cNvPr id="3" name="Straight Connector 2"/>
          <p:cNvCxnSpPr/>
          <p:nvPr userDrawn="1"/>
        </p:nvCxnSpPr>
        <p:spPr>
          <a:xfrm flipH="1">
            <a:off x="2421786" y="8113212"/>
            <a:ext cx="1" cy="5974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flipH="1">
            <a:off x="4202140" y="8113212"/>
            <a:ext cx="1" cy="5974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Rectangle 16"/>
          <p:cNvSpPr/>
          <p:nvPr userDrawn="1"/>
        </p:nvSpPr>
        <p:spPr>
          <a:xfrm flipH="1">
            <a:off x="682424" y="10"/>
            <a:ext cx="5957970" cy="2845423"/>
          </a:xfrm>
          <a:prstGeom prst="rect">
            <a:avLst/>
          </a:prstGeom>
          <a:gradFill flip="none" rotWithShape="1">
            <a:gsLst>
              <a:gs pos="60000">
                <a:schemeClr val="accent1"/>
              </a:gs>
              <a:gs pos="83000">
                <a:srgbClr val="063282"/>
              </a:gs>
              <a:gs pos="71000">
                <a:srgbClr val="FEFF0A"/>
              </a:gs>
            </a:gsLst>
            <a:lin ang="8100000" scaled="0"/>
            <a:tileRect/>
          </a:gradFill>
          <a:ln w="50800" cap="flat"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dirty="0">
              <a:solidFill>
                <a:prstClr val="white"/>
              </a:solidFill>
              <a:latin typeface="Arial" pitchFamily="34" charset="0"/>
            </a:endParaRPr>
          </a:p>
        </p:txBody>
      </p:sp>
    </p:spTree>
    <p:extLst>
      <p:ext uri="{BB962C8B-B14F-4D97-AF65-F5344CB8AC3E}">
        <p14:creationId xmlns:p14="http://schemas.microsoft.com/office/powerpoint/2010/main" val="34674714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3"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187175078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itle and Content (Source)">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628650" y="8705803"/>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3" name="Content Placeholder 2"/>
          <p:cNvSpPr>
            <a:spLocks noGrp="1"/>
          </p:cNvSpPr>
          <p:nvPr>
            <p:ph idx="1"/>
          </p:nvPr>
        </p:nvSpPr>
        <p:spPr>
          <a:xfrm>
            <a:off x="308610" y="2121408"/>
            <a:ext cx="6206490" cy="6327648"/>
          </a:xfrm>
          <a:prstGeom prst="rect">
            <a:avLst/>
          </a:prstGeom>
        </p:spPr>
        <p:txBody>
          <a:bodyPr/>
          <a:lstStyle>
            <a:lvl1pPr>
              <a:spcBef>
                <a:spcPts val="600"/>
              </a:spcBef>
              <a:defRPr>
                <a:latin typeface="Arial" pitchFamily="34" charset="0"/>
                <a:cs typeface="Arial" pitchFamily="34" charset="0"/>
              </a:defRPr>
            </a:lvl1pPr>
            <a:lvl2pPr>
              <a:spcBef>
                <a:spcPts val="600"/>
              </a:spcBef>
              <a:buClr>
                <a:schemeClr val="tx2"/>
              </a:buClr>
              <a:defRPr>
                <a:latin typeface="Arial" pitchFamily="34" charset="0"/>
                <a:cs typeface="Arial" pitchFamily="34" charset="0"/>
              </a:defRPr>
            </a:lvl2pPr>
            <a:lvl3pPr>
              <a:spcBef>
                <a:spcPts val="600"/>
              </a:spcBef>
              <a:buClr>
                <a:schemeClr val="tx2"/>
              </a:buClr>
              <a:buFont typeface="Arial" pitchFamily="34" charset="0"/>
              <a:buChar char="•"/>
              <a:defRPr kumimoji="0" lang="en-US" sz="1200" kern="1200" dirty="0" smtClean="0">
                <a:solidFill>
                  <a:schemeClr val="tx1">
                    <a:lumMod val="50000"/>
                    <a:lumOff val="50000"/>
                  </a:schemeClr>
                </a:solidFill>
                <a:latin typeface="Arial" pitchFamily="34" charset="0"/>
                <a:ea typeface="+mn-ea"/>
                <a:cs typeface="Arial" pitchFamily="34" charset="0"/>
              </a:defRPr>
            </a:lvl3pPr>
            <a:lvl4pPr>
              <a:spcBef>
                <a:spcPts val="600"/>
              </a:spcBef>
              <a:buClr>
                <a:schemeClr val="tx2"/>
              </a:buClr>
              <a:buSzPct val="85000"/>
              <a:buFont typeface="Courier New" pitchFamily="49" charset="0"/>
              <a:buChar char="o"/>
              <a:defRPr kumimoji="0" lang="en-US" sz="1200" kern="1200" dirty="0" smtClean="0">
                <a:solidFill>
                  <a:schemeClr val="tx2"/>
                </a:solidFill>
                <a:latin typeface="Arial" pitchFamily="34" charset="0"/>
                <a:ea typeface="+mn-ea"/>
                <a:cs typeface="Arial" pitchFamily="34" charset="0"/>
              </a:defRPr>
            </a:lvl4pPr>
            <a:lvl5pPr>
              <a:spcBef>
                <a:spcPts val="600"/>
              </a:spcBef>
              <a:buClr>
                <a:schemeClr val="tx2"/>
              </a:buClr>
              <a:buFont typeface="Wingdings" pitchFamily="2" charset="2"/>
              <a:buChar char="§"/>
              <a:defRPr kumimoji="0" lang="en-US" sz="1200" kern="1200" dirty="0">
                <a:solidFill>
                  <a:schemeClr val="tx1">
                    <a:lumMod val="50000"/>
                    <a:lumOff val="50000"/>
                  </a:schemeClr>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22" name="TextBox 21"/>
          <p:cNvSpPr txBox="1"/>
          <p:nvPr userDrawn="1"/>
        </p:nvSpPr>
        <p:spPr>
          <a:xfrm>
            <a:off x="308618"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25"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6"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31433539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Blank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C9003"/>
                </a:solidFill>
              </a:defRPr>
            </a:lvl1pPr>
          </a:lstStyle>
          <a:p>
            <a:r>
              <a:rPr lang="en-US" dirty="0" smtClean="0"/>
              <a:t>Click to edit Master title style</a:t>
            </a:r>
            <a:endParaRPr lang="en-US" dirty="0"/>
          </a:p>
        </p:txBody>
      </p:sp>
      <p:sp>
        <p:nvSpPr>
          <p:cNvPr id="10" name="Text Placeholder 7"/>
          <p:cNvSpPr>
            <a:spLocks noGrp="1"/>
          </p:cNvSpPr>
          <p:nvPr>
            <p:ph type="body" sz="quarter" idx="10"/>
          </p:nvPr>
        </p:nvSpPr>
        <p:spPr>
          <a:xfrm>
            <a:off x="628650" y="8705803"/>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11" name="TextBox 10"/>
          <p:cNvSpPr txBox="1"/>
          <p:nvPr userDrawn="1"/>
        </p:nvSpPr>
        <p:spPr>
          <a:xfrm>
            <a:off x="308618"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12"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13"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37991384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wo Content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9" name="Content Placeholder 2"/>
          <p:cNvSpPr>
            <a:spLocks noGrp="1"/>
          </p:cNvSpPr>
          <p:nvPr>
            <p:ph sz="half" idx="1"/>
          </p:nvPr>
        </p:nvSpPr>
        <p:spPr>
          <a:xfrm>
            <a:off x="308610" y="2120900"/>
            <a:ext cx="3028950" cy="6327648"/>
          </a:xfrm>
          <a:prstGeom prst="rect">
            <a:avLst/>
          </a:prstGeom>
        </p:spPr>
        <p:txBody>
          <a:bodyPr/>
          <a:lstStyle>
            <a:lvl1pPr>
              <a:defRPr sz="16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2"/>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a:solidFill>
                  <a:schemeClr val="tx2"/>
                </a:solidFill>
                <a:latin typeface="Arial" pitchFamily="34" charset="0"/>
                <a:ea typeface="+mn-ea"/>
                <a:cs typeface="Arial"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marL="1143000" lvl="3" indent="-114300" algn="l" rtl="0" eaLnBrk="1" latinLnBrk="0" hangingPunct="1">
              <a:spcBef>
                <a:spcPts val="300"/>
              </a:spcBef>
              <a:buClr>
                <a:schemeClr val="tx2"/>
              </a:buClr>
              <a:buSzPct val="85000"/>
              <a:buFont typeface="Courier New" pitchFamily="49" charset="0"/>
              <a:buChar char="o"/>
            </a:pPr>
            <a:r>
              <a:rPr lang="en-US" dirty="0" smtClean="0"/>
              <a:t>Fourth level</a:t>
            </a:r>
          </a:p>
          <a:p>
            <a:pPr lvl="4" eaLnBrk="1" latinLnBrk="0" hangingPunct="1"/>
            <a:r>
              <a:rPr lang="en-US" dirty="0" smtClean="0"/>
              <a:t>Fifth level</a:t>
            </a:r>
            <a:endParaRPr kumimoji="0" lang="en-US" dirty="0"/>
          </a:p>
        </p:txBody>
      </p:sp>
      <p:sp>
        <p:nvSpPr>
          <p:cNvPr id="13" name="Content Placeholder 3"/>
          <p:cNvSpPr>
            <a:spLocks noGrp="1"/>
          </p:cNvSpPr>
          <p:nvPr>
            <p:ph sz="half" idx="11"/>
          </p:nvPr>
        </p:nvSpPr>
        <p:spPr>
          <a:xfrm>
            <a:off x="3486150" y="2120900"/>
            <a:ext cx="3028950" cy="6327648"/>
          </a:xfrm>
          <a:prstGeom prst="rect">
            <a:avLst/>
          </a:prstGeom>
        </p:spPr>
        <p:txBody>
          <a:bodyPr/>
          <a:lstStyle>
            <a:lvl1pPr>
              <a:defRPr sz="16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1">
                    <a:lumMod val="65000"/>
                    <a:lumOff val="35000"/>
                  </a:schemeClr>
                </a:solidFill>
                <a:latin typeface="Arial" pitchFamily="34" charset="0"/>
                <a:ea typeface="+mn-ea"/>
                <a:cs typeface="Arial" pitchFamily="34" charset="0"/>
              </a:defRPr>
            </a:lvl4pPr>
            <a:lvl5pPr>
              <a:defRPr kumimoji="0" lang="en-US" sz="1200" kern="1200" dirty="0">
                <a:solidFill>
                  <a:schemeClr val="tx1">
                    <a:lumMod val="50000"/>
                    <a:lumOff val="50000"/>
                  </a:schemeClr>
                </a:solidFill>
                <a:latin typeface="Arial" pitchFamily="34" charset="0"/>
                <a:ea typeface="+mn-ea"/>
                <a:cs typeface="Arial"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marL="1143000" lvl="3" indent="-114300" algn="l" rtl="0" eaLnBrk="1" latinLnBrk="0" hangingPunct="1">
              <a:spcBef>
                <a:spcPts val="300"/>
              </a:spcBef>
              <a:buClr>
                <a:schemeClr val="tx2"/>
              </a:buClr>
              <a:buSzPct val="85000"/>
              <a:buFont typeface="Courier New" pitchFamily="49" charset="0"/>
              <a:buChar char="o"/>
            </a:pPr>
            <a:r>
              <a:rPr lang="en-US" dirty="0" smtClean="0"/>
              <a:t>Fourth level</a:t>
            </a:r>
          </a:p>
          <a:p>
            <a:pPr lvl="4" eaLnBrk="1" latinLnBrk="0" hangingPunct="1"/>
            <a:r>
              <a:rPr lang="en-US" dirty="0" smtClean="0"/>
              <a:t>Fifth level</a:t>
            </a:r>
            <a:endParaRPr kumimoji="0" lang="en-US" dirty="0"/>
          </a:p>
        </p:txBody>
      </p:sp>
      <p:sp>
        <p:nvSpPr>
          <p:cNvPr id="22" name="Text Placeholder 7"/>
          <p:cNvSpPr>
            <a:spLocks noGrp="1"/>
          </p:cNvSpPr>
          <p:nvPr>
            <p:ph type="body" sz="quarter" idx="10"/>
          </p:nvPr>
        </p:nvSpPr>
        <p:spPr>
          <a:xfrm>
            <a:off x="628650" y="8705803"/>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23" name="TextBox 22"/>
          <p:cNvSpPr txBox="1"/>
          <p:nvPr userDrawn="1"/>
        </p:nvSpPr>
        <p:spPr>
          <a:xfrm>
            <a:off x="308618"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24"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5"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231784232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wo content horizontal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20" name="Text Placeholder 7"/>
          <p:cNvSpPr>
            <a:spLocks noGrp="1"/>
          </p:cNvSpPr>
          <p:nvPr>
            <p:ph type="body" sz="quarter" idx="10"/>
          </p:nvPr>
        </p:nvSpPr>
        <p:spPr>
          <a:xfrm>
            <a:off x="628650" y="8705803"/>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21" name="TextBox 20"/>
          <p:cNvSpPr txBox="1"/>
          <p:nvPr userDrawn="1"/>
        </p:nvSpPr>
        <p:spPr>
          <a:xfrm>
            <a:off x="308618"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22"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3"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
        <p:nvSpPr>
          <p:cNvPr id="24" name="Content Placeholder 6"/>
          <p:cNvSpPr>
            <a:spLocks noGrp="1"/>
          </p:cNvSpPr>
          <p:nvPr>
            <p:ph sz="quarter" idx="13"/>
          </p:nvPr>
        </p:nvSpPr>
        <p:spPr>
          <a:xfrm>
            <a:off x="308610" y="2120900"/>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5" name="Content Placeholder 6"/>
          <p:cNvSpPr>
            <a:spLocks noGrp="1"/>
          </p:cNvSpPr>
          <p:nvPr>
            <p:ph sz="quarter" idx="14"/>
          </p:nvPr>
        </p:nvSpPr>
        <p:spPr>
          <a:xfrm>
            <a:off x="308610" y="5400548"/>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8957320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hree Content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18"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19"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
        <p:nvSpPr>
          <p:cNvPr id="20" name="Text Placeholder 7"/>
          <p:cNvSpPr>
            <a:spLocks noGrp="1"/>
          </p:cNvSpPr>
          <p:nvPr>
            <p:ph type="body" sz="quarter" idx="10"/>
          </p:nvPr>
        </p:nvSpPr>
        <p:spPr>
          <a:xfrm>
            <a:off x="628650" y="8705803"/>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21" name="TextBox 20"/>
          <p:cNvSpPr txBox="1"/>
          <p:nvPr userDrawn="1"/>
        </p:nvSpPr>
        <p:spPr>
          <a:xfrm>
            <a:off x="308618"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22" name="Content Placeholder 6"/>
          <p:cNvSpPr>
            <a:spLocks noGrp="1"/>
          </p:cNvSpPr>
          <p:nvPr>
            <p:ph sz="quarter" idx="13"/>
          </p:nvPr>
        </p:nvSpPr>
        <p:spPr>
          <a:xfrm>
            <a:off x="30861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Content Placeholder 6"/>
          <p:cNvSpPr>
            <a:spLocks noGrp="1"/>
          </p:cNvSpPr>
          <p:nvPr>
            <p:ph sz="quarter" idx="14"/>
          </p:nvPr>
        </p:nvSpPr>
        <p:spPr>
          <a:xfrm>
            <a:off x="308610" y="5400548"/>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6"/>
          <p:cNvSpPr>
            <a:spLocks noGrp="1"/>
          </p:cNvSpPr>
          <p:nvPr>
            <p:ph sz="quarter" idx="16"/>
          </p:nvPr>
        </p:nvSpPr>
        <p:spPr>
          <a:xfrm>
            <a:off x="348615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69256764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ntact Page">
    <p:spTree>
      <p:nvGrpSpPr>
        <p:cNvPr id="1" name=""/>
        <p:cNvGrpSpPr/>
        <p:nvPr/>
      </p:nvGrpSpPr>
      <p:grpSpPr>
        <a:xfrm>
          <a:off x="0" y="0"/>
          <a:ext cx="0" cy="0"/>
          <a:chOff x="0" y="0"/>
          <a:chExt cx="0" cy="0"/>
        </a:xfrm>
      </p:grpSpPr>
      <p:pic>
        <p:nvPicPr>
          <p:cNvPr id="6" name="Picture 5" descr="PERCIPIENTlogo (Orange Square Gray Text).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86653" y="1727203"/>
            <a:ext cx="3084698" cy="653380"/>
          </a:xfrm>
          <a:prstGeom prst="rect">
            <a:avLst/>
          </a:prstGeom>
          <a:noFill/>
          <a:ln>
            <a:noFill/>
          </a:ln>
        </p:spPr>
      </p:pic>
      <p:cxnSp>
        <p:nvCxnSpPr>
          <p:cNvPr id="4" name="Straight Connector 3"/>
          <p:cNvCxnSpPr/>
          <p:nvPr userDrawn="1"/>
        </p:nvCxnSpPr>
        <p:spPr>
          <a:xfrm>
            <a:off x="342900" y="3539067"/>
            <a:ext cx="617220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Rectangle 4"/>
          <p:cNvSpPr/>
          <p:nvPr userDrawn="1"/>
        </p:nvSpPr>
        <p:spPr>
          <a:xfrm>
            <a:off x="342900" y="3640667"/>
            <a:ext cx="6172200" cy="20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
        <p:nvSpPr>
          <p:cNvPr id="8" name="Rectangle 7"/>
          <p:cNvSpPr/>
          <p:nvPr userDrawn="1"/>
        </p:nvSpPr>
        <p:spPr>
          <a:xfrm>
            <a:off x="371475" y="2726267"/>
            <a:ext cx="6115050" cy="253916"/>
          </a:xfrm>
          <a:prstGeom prst="rect">
            <a:avLst/>
          </a:prstGeom>
        </p:spPr>
        <p:txBody>
          <a:bodyPr wrap="square">
            <a:spAutoFit/>
          </a:bodyPr>
          <a:lstStyle/>
          <a:p>
            <a:pPr marL="228600" indent="-228600" algn="ctr" defTabSz="914400">
              <a:spcBef>
                <a:spcPts val="300"/>
              </a:spcBef>
              <a:buClr>
                <a:srgbClr val="FC9003"/>
              </a:buClr>
            </a:pPr>
            <a:r>
              <a:rPr lang="en-US" sz="1050" dirty="0">
                <a:solidFill>
                  <a:srgbClr val="7E8082"/>
                </a:solidFill>
                <a:latin typeface="Arial" pitchFamily="34" charset="0"/>
                <a:cs typeface="Arial" pitchFamily="34" charset="0"/>
              </a:rPr>
              <a:t>1001 Avenue of the Americas, 12</a:t>
            </a:r>
            <a:r>
              <a:rPr lang="en-US" sz="1050" baseline="30000" dirty="0">
                <a:solidFill>
                  <a:srgbClr val="7E8082"/>
                </a:solidFill>
                <a:latin typeface="Arial" pitchFamily="34" charset="0"/>
                <a:cs typeface="Arial" pitchFamily="34" charset="0"/>
              </a:rPr>
              <a:t>th</a:t>
            </a:r>
            <a:r>
              <a:rPr lang="en-US" sz="1050" dirty="0">
                <a:solidFill>
                  <a:srgbClr val="7E8082"/>
                </a:solidFill>
                <a:latin typeface="Arial" pitchFamily="34" charset="0"/>
                <a:cs typeface="Arial" pitchFamily="34" charset="0"/>
              </a:rPr>
              <a:t> Floor  </a:t>
            </a:r>
            <a:r>
              <a:rPr lang="en-US" sz="1050" dirty="0">
                <a:solidFill>
                  <a:srgbClr val="FC9003"/>
                </a:solidFill>
                <a:latin typeface="Arial" pitchFamily="34" charset="0"/>
                <a:cs typeface="Arial" pitchFamily="34" charset="0"/>
              </a:rPr>
              <a:t> </a:t>
            </a:r>
            <a:r>
              <a:rPr lang="en-US" sz="700" dirty="0">
                <a:solidFill>
                  <a:srgbClr val="FC9003"/>
                </a:solidFill>
                <a:latin typeface="Arial" pitchFamily="34" charset="0"/>
                <a:cs typeface="Arial" pitchFamily="34" charset="0"/>
                <a:sym typeface="Wingdings"/>
              </a:rPr>
              <a:t></a:t>
            </a:r>
            <a:r>
              <a:rPr lang="en-US" sz="1050" dirty="0">
                <a:solidFill>
                  <a:srgbClr val="FC9003"/>
                </a:solidFill>
                <a:latin typeface="Arial" pitchFamily="34" charset="0"/>
                <a:cs typeface="Arial" pitchFamily="34" charset="0"/>
                <a:sym typeface="Wingdings"/>
              </a:rPr>
              <a:t>   </a:t>
            </a:r>
            <a:r>
              <a:rPr lang="en-US" sz="1050" dirty="0">
                <a:solidFill>
                  <a:srgbClr val="7E8082"/>
                </a:solidFill>
                <a:latin typeface="Arial" pitchFamily="34" charset="0"/>
                <a:cs typeface="Arial" pitchFamily="34" charset="0"/>
              </a:rPr>
              <a:t>New York, NY 10018   </a:t>
            </a:r>
            <a:r>
              <a:rPr lang="en-US" sz="700" dirty="0">
                <a:solidFill>
                  <a:srgbClr val="FC9003"/>
                </a:solidFill>
                <a:latin typeface="Arial" pitchFamily="34" charset="0"/>
                <a:cs typeface="Arial" pitchFamily="34" charset="0"/>
                <a:sym typeface="Wingdings"/>
              </a:rPr>
              <a:t></a:t>
            </a:r>
            <a:r>
              <a:rPr lang="en-US" sz="1050" dirty="0">
                <a:solidFill>
                  <a:srgbClr val="7E8082"/>
                </a:solidFill>
                <a:latin typeface="Arial" pitchFamily="34" charset="0"/>
                <a:cs typeface="Arial" pitchFamily="34" charset="0"/>
              </a:rPr>
              <a:t>   T 908.801.7400</a:t>
            </a:r>
            <a:endParaRPr lang="en-US" sz="1100" dirty="0">
              <a:solidFill>
                <a:srgbClr val="7E8082"/>
              </a:solidFill>
              <a:latin typeface="Arial"/>
            </a:endParaRPr>
          </a:p>
        </p:txBody>
      </p:sp>
    </p:spTree>
    <p:extLst>
      <p:ext uri="{BB962C8B-B14F-4D97-AF65-F5344CB8AC3E}">
        <p14:creationId xmlns:p14="http://schemas.microsoft.com/office/powerpoint/2010/main" val="304815356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userDrawn="1">
  <p:cSld name="1_Contact Page">
    <p:spTree>
      <p:nvGrpSpPr>
        <p:cNvPr id="1" name=""/>
        <p:cNvGrpSpPr/>
        <p:nvPr/>
      </p:nvGrpSpPr>
      <p:grpSpPr>
        <a:xfrm>
          <a:off x="0" y="0"/>
          <a:ext cx="0" cy="0"/>
          <a:chOff x="0" y="0"/>
          <a:chExt cx="0" cy="0"/>
        </a:xfrm>
      </p:grpSpPr>
      <p:pic>
        <p:nvPicPr>
          <p:cNvPr id="6" name="Picture 5" descr="PERCIPIENTlogo (Orange Square Gray Text).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86653" y="1727203"/>
            <a:ext cx="3084698" cy="653380"/>
          </a:xfrm>
          <a:prstGeom prst="rect">
            <a:avLst/>
          </a:prstGeom>
          <a:noFill/>
          <a:ln>
            <a:noFill/>
          </a:ln>
        </p:spPr>
      </p:pic>
      <p:sp>
        <p:nvSpPr>
          <p:cNvPr id="3" name="Rectangle 2"/>
          <p:cNvSpPr/>
          <p:nvPr userDrawn="1"/>
        </p:nvSpPr>
        <p:spPr>
          <a:xfrm>
            <a:off x="371475" y="2726267"/>
            <a:ext cx="6115050" cy="253916"/>
          </a:xfrm>
          <a:prstGeom prst="rect">
            <a:avLst/>
          </a:prstGeom>
        </p:spPr>
        <p:txBody>
          <a:bodyPr wrap="square">
            <a:spAutoFit/>
          </a:bodyPr>
          <a:lstStyle/>
          <a:p>
            <a:pPr marL="228600" indent="-228600" algn="ctr" defTabSz="914400">
              <a:spcBef>
                <a:spcPts val="300"/>
              </a:spcBef>
              <a:buClr>
                <a:srgbClr val="FC9003"/>
              </a:buClr>
            </a:pPr>
            <a:r>
              <a:rPr lang="en-US" sz="1050" dirty="0">
                <a:solidFill>
                  <a:srgbClr val="7E8082"/>
                </a:solidFill>
                <a:latin typeface="Arial" pitchFamily="34" charset="0"/>
                <a:cs typeface="Arial" pitchFamily="34" charset="0"/>
              </a:rPr>
              <a:t>1001 Avenue of the Americas, 12</a:t>
            </a:r>
            <a:r>
              <a:rPr lang="en-US" sz="1050" baseline="30000" dirty="0">
                <a:solidFill>
                  <a:srgbClr val="7E8082"/>
                </a:solidFill>
                <a:latin typeface="Arial" pitchFamily="34" charset="0"/>
                <a:cs typeface="Arial" pitchFamily="34" charset="0"/>
              </a:rPr>
              <a:t>th</a:t>
            </a:r>
            <a:r>
              <a:rPr lang="en-US" sz="1050" dirty="0">
                <a:solidFill>
                  <a:srgbClr val="7E8082"/>
                </a:solidFill>
                <a:latin typeface="Arial" pitchFamily="34" charset="0"/>
                <a:cs typeface="Arial" pitchFamily="34" charset="0"/>
              </a:rPr>
              <a:t> Floor  </a:t>
            </a:r>
            <a:r>
              <a:rPr lang="en-US" sz="1050" dirty="0">
                <a:solidFill>
                  <a:srgbClr val="FC9003"/>
                </a:solidFill>
                <a:latin typeface="Arial" pitchFamily="34" charset="0"/>
                <a:cs typeface="Arial" pitchFamily="34" charset="0"/>
              </a:rPr>
              <a:t> </a:t>
            </a:r>
            <a:r>
              <a:rPr lang="en-US" sz="700" dirty="0">
                <a:solidFill>
                  <a:srgbClr val="FC9003"/>
                </a:solidFill>
                <a:latin typeface="Arial" pitchFamily="34" charset="0"/>
                <a:cs typeface="Arial" pitchFamily="34" charset="0"/>
                <a:sym typeface="Wingdings"/>
              </a:rPr>
              <a:t></a:t>
            </a:r>
            <a:r>
              <a:rPr lang="en-US" sz="1050" dirty="0">
                <a:solidFill>
                  <a:srgbClr val="FC9003"/>
                </a:solidFill>
                <a:latin typeface="Arial" pitchFamily="34" charset="0"/>
                <a:cs typeface="Arial" pitchFamily="34" charset="0"/>
                <a:sym typeface="Wingdings"/>
              </a:rPr>
              <a:t>   </a:t>
            </a:r>
            <a:r>
              <a:rPr lang="en-US" sz="1050" dirty="0">
                <a:solidFill>
                  <a:srgbClr val="7E8082"/>
                </a:solidFill>
                <a:latin typeface="Arial" pitchFamily="34" charset="0"/>
                <a:cs typeface="Arial" pitchFamily="34" charset="0"/>
              </a:rPr>
              <a:t>New York, NY 10018   </a:t>
            </a:r>
            <a:r>
              <a:rPr lang="en-US" sz="700" dirty="0">
                <a:solidFill>
                  <a:srgbClr val="FC9003"/>
                </a:solidFill>
                <a:latin typeface="Arial" pitchFamily="34" charset="0"/>
                <a:cs typeface="Arial" pitchFamily="34" charset="0"/>
                <a:sym typeface="Wingdings"/>
              </a:rPr>
              <a:t></a:t>
            </a:r>
            <a:r>
              <a:rPr lang="en-US" sz="1050" dirty="0">
                <a:solidFill>
                  <a:srgbClr val="7E8082"/>
                </a:solidFill>
                <a:latin typeface="Arial" pitchFamily="34" charset="0"/>
                <a:cs typeface="Arial" pitchFamily="34" charset="0"/>
              </a:rPr>
              <a:t>   T 908.801.7400</a:t>
            </a:r>
            <a:endParaRPr lang="en-US" sz="1100" dirty="0">
              <a:solidFill>
                <a:srgbClr val="7E8082"/>
              </a:solidFill>
              <a:latin typeface="Arial"/>
            </a:endParaRPr>
          </a:p>
        </p:txBody>
      </p:sp>
      <p:cxnSp>
        <p:nvCxnSpPr>
          <p:cNvPr id="4" name="Straight Connector 3"/>
          <p:cNvCxnSpPr/>
          <p:nvPr userDrawn="1"/>
        </p:nvCxnSpPr>
        <p:spPr>
          <a:xfrm>
            <a:off x="342900" y="3539067"/>
            <a:ext cx="617220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Rectangle 4"/>
          <p:cNvSpPr/>
          <p:nvPr userDrawn="1"/>
        </p:nvSpPr>
        <p:spPr>
          <a:xfrm>
            <a:off x="342900" y="3640667"/>
            <a:ext cx="6172200" cy="20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Tree>
    <p:extLst>
      <p:ext uri="{BB962C8B-B14F-4D97-AF65-F5344CB8AC3E}">
        <p14:creationId xmlns:p14="http://schemas.microsoft.com/office/powerpoint/2010/main" val="325365602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4"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5"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259999633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21" name="Picture 20" descr="image.jp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15397" y="8113636"/>
            <a:ext cx="1459382" cy="698507"/>
          </a:xfrm>
          <a:prstGeom prst="rect">
            <a:avLst/>
          </a:prstGeom>
        </p:spPr>
      </p:pic>
      <p:pic>
        <p:nvPicPr>
          <p:cNvPr id="20" name="Picture 19"/>
          <p:cNvPicPr>
            <a:picLocks noChangeAspect="1"/>
          </p:cNvPicPr>
          <p:nvPr userDrawn="1"/>
        </p:nvPicPr>
        <p:blipFill rotWithShape="1">
          <a:blip r:embed="rId3" cstate="print">
            <a:extLst>
              <a:ext uri="{28A0092B-C50C-407E-A947-70E740481C1C}">
                <a14:useLocalDpi xmlns:a14="http://schemas.microsoft.com/office/drawing/2010/main" val="0"/>
              </a:ext>
            </a:extLst>
          </a:blip>
          <a:srcRect b="21731"/>
          <a:stretch/>
        </p:blipFill>
        <p:spPr>
          <a:xfrm>
            <a:off x="2673040" y="8095822"/>
            <a:ext cx="1201613" cy="707295"/>
          </a:xfrm>
          <a:prstGeom prst="rect">
            <a:avLst/>
          </a:prstGeom>
        </p:spPr>
      </p:pic>
      <p:sp>
        <p:nvSpPr>
          <p:cNvPr id="8" name="Title 7"/>
          <p:cNvSpPr>
            <a:spLocks noGrp="1"/>
          </p:cNvSpPr>
          <p:nvPr>
            <p:ph type="ctrTitle"/>
          </p:nvPr>
        </p:nvSpPr>
        <p:spPr>
          <a:xfrm>
            <a:off x="457200" y="4094107"/>
            <a:ext cx="5943600" cy="1674284"/>
          </a:xfrm>
        </p:spPr>
        <p:txBody>
          <a:bodyPr anchor="b">
            <a:normAutofit/>
          </a:bodyPr>
          <a:lstStyle>
            <a:lvl1pPr>
              <a:defRPr sz="3200" b="0">
                <a:solidFill>
                  <a:schemeClr val="tx1"/>
                </a:solidFill>
                <a:latin typeface="Arial" pitchFamily="34" charset="0"/>
                <a:cs typeface="Arial" pitchFamily="34" charset="0"/>
              </a:defRPr>
            </a:lvl1pPr>
          </a:lstStyle>
          <a:p>
            <a:r>
              <a:rPr kumimoji="0" lang="en-US" smtClean="0"/>
              <a:t>Click to edit Master title style</a:t>
            </a:r>
            <a:endParaRPr kumimoji="0" lang="en-US" dirty="0"/>
          </a:p>
        </p:txBody>
      </p:sp>
      <p:sp>
        <p:nvSpPr>
          <p:cNvPr id="9" name="Subtitle 8"/>
          <p:cNvSpPr>
            <a:spLocks noGrp="1"/>
          </p:cNvSpPr>
          <p:nvPr>
            <p:ph type="subTitle" idx="1"/>
          </p:nvPr>
        </p:nvSpPr>
        <p:spPr>
          <a:xfrm>
            <a:off x="457200" y="5821307"/>
            <a:ext cx="5943600" cy="1219200"/>
          </a:xfrm>
          <a:prstGeom prst="rect">
            <a:avLst/>
          </a:prstGeom>
        </p:spPr>
        <p:txBody>
          <a:bodyPr anchor="t"/>
          <a:lstStyle>
            <a:lvl1pPr marL="4763" indent="0" algn="l">
              <a:buNone/>
              <a:defRPr sz="2400">
                <a:solidFill>
                  <a:schemeClr val="tx2"/>
                </a:solidFill>
                <a:latin typeface="Arial" pitchFamily="34" charset="0"/>
                <a:cs typeface="Arial" pitchFamily="34" charset="0"/>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dirty="0" smtClean="0"/>
              <a:t>Click to edit Master subtitle style</a:t>
            </a:r>
            <a:endParaRPr kumimoji="0" lang="en-US" dirty="0"/>
          </a:p>
        </p:txBody>
      </p:sp>
      <p:sp>
        <p:nvSpPr>
          <p:cNvPr id="12" name="Rectangle 11"/>
          <p:cNvSpPr/>
          <p:nvPr userDrawn="1"/>
        </p:nvSpPr>
        <p:spPr>
          <a:xfrm>
            <a:off x="0" y="623"/>
            <a:ext cx="4972050" cy="2844800"/>
          </a:xfrm>
          <a:prstGeom prst="rect">
            <a:avLst/>
          </a:prstGeom>
          <a:solidFill>
            <a:srgbClr val="FC900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
        <p:nvSpPr>
          <p:cNvPr id="15" name="Rectangle 14"/>
          <p:cNvSpPr/>
          <p:nvPr userDrawn="1"/>
        </p:nvSpPr>
        <p:spPr>
          <a:xfrm>
            <a:off x="5029200" y="-1"/>
            <a:ext cx="1837944" cy="284542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cxnSp>
        <p:nvCxnSpPr>
          <p:cNvPr id="16" name="Straight Connector 15"/>
          <p:cNvCxnSpPr/>
          <p:nvPr userDrawn="1"/>
        </p:nvCxnSpPr>
        <p:spPr>
          <a:xfrm>
            <a:off x="0" y="2946400"/>
            <a:ext cx="68580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descr="Percipient (thickerborder).png"/>
          <p:cNvPicPr>
            <a:picLocks noChangeAspect="1"/>
          </p:cNvPicPr>
          <p:nvPr userDrawn="1"/>
        </p:nvPicPr>
        <p:blipFill>
          <a:blip r:embed="rId4" cstate="print"/>
          <a:stretch>
            <a:fillRect/>
          </a:stretch>
        </p:blipFill>
        <p:spPr>
          <a:xfrm>
            <a:off x="457200" y="8251453"/>
            <a:ext cx="1749651" cy="370119"/>
          </a:xfrm>
          <a:prstGeom prst="rect">
            <a:avLst/>
          </a:prstGeom>
        </p:spPr>
      </p:pic>
      <p:cxnSp>
        <p:nvCxnSpPr>
          <p:cNvPr id="3" name="Straight Connector 2"/>
          <p:cNvCxnSpPr/>
          <p:nvPr userDrawn="1"/>
        </p:nvCxnSpPr>
        <p:spPr>
          <a:xfrm flipH="1">
            <a:off x="2421779" y="8113212"/>
            <a:ext cx="1" cy="5974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4" name="Straight Connector 13"/>
          <p:cNvCxnSpPr/>
          <p:nvPr userDrawn="1"/>
        </p:nvCxnSpPr>
        <p:spPr>
          <a:xfrm flipH="1">
            <a:off x="4202133" y="8113212"/>
            <a:ext cx="1" cy="597408"/>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7" name="Rectangle 16"/>
          <p:cNvSpPr/>
          <p:nvPr userDrawn="1"/>
        </p:nvSpPr>
        <p:spPr>
          <a:xfrm flipH="1">
            <a:off x="682424" y="1"/>
            <a:ext cx="5957970" cy="2845423"/>
          </a:xfrm>
          <a:prstGeom prst="rect">
            <a:avLst/>
          </a:prstGeom>
          <a:gradFill flip="none" rotWithShape="1">
            <a:gsLst>
              <a:gs pos="60000">
                <a:schemeClr val="accent1"/>
              </a:gs>
              <a:gs pos="83000">
                <a:srgbClr val="063282"/>
              </a:gs>
              <a:gs pos="71000">
                <a:srgbClr val="FEFF0A"/>
              </a:gs>
            </a:gsLst>
            <a:lin ang="8100000" scaled="0"/>
            <a:tileRect/>
          </a:gradFill>
          <a:ln w="50800" cap="flat"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dirty="0">
              <a:solidFill>
                <a:prstClr val="white"/>
              </a:solidFill>
              <a:latin typeface="Arial" pitchFamily="34" charset="0"/>
            </a:endParaRPr>
          </a:p>
        </p:txBody>
      </p:sp>
    </p:spTree>
    <p:extLst>
      <p:ext uri="{BB962C8B-B14F-4D97-AF65-F5344CB8AC3E}">
        <p14:creationId xmlns:p14="http://schemas.microsoft.com/office/powerpoint/2010/main" val="8868902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3" name="Content Placeholder 2"/>
          <p:cNvSpPr>
            <a:spLocks noGrp="1"/>
          </p:cNvSpPr>
          <p:nvPr>
            <p:ph idx="1"/>
          </p:nvPr>
        </p:nvSpPr>
        <p:spPr>
          <a:xfrm>
            <a:off x="308610" y="2121408"/>
            <a:ext cx="6206490" cy="6327648"/>
          </a:xfrm>
          <a:prstGeom prst="rect">
            <a:avLst/>
          </a:prstGeom>
        </p:spPr>
        <p:txBody>
          <a:bodyPr/>
          <a:lstStyle>
            <a:lvl1pPr>
              <a:defRPr>
                <a:latin typeface="Arial" pitchFamily="34" charset="0"/>
                <a:cs typeface="Arial" pitchFamily="34" charset="0"/>
              </a:defRPr>
            </a:lvl1pPr>
            <a:lvl2pPr>
              <a:buClr>
                <a:schemeClr val="tx2"/>
              </a:buClr>
              <a:defRPr>
                <a:latin typeface="Arial" pitchFamily="34" charset="0"/>
                <a:cs typeface="Arial" pitchFamily="34" charset="0"/>
              </a:defRPr>
            </a:lvl2pPr>
            <a:lvl3pPr>
              <a:buClr>
                <a:schemeClr val="tx2"/>
              </a:buClr>
              <a:buFont typeface="Arial" pitchFamily="34" charset="0"/>
              <a:buChar char="•"/>
              <a:defRPr kumimoji="0" lang="en-US" sz="1200" kern="1200" dirty="0" smtClean="0">
                <a:solidFill>
                  <a:schemeClr val="tx2"/>
                </a:solidFill>
                <a:latin typeface="Arial" pitchFamily="34" charset="0"/>
                <a:ea typeface="+mn-ea"/>
                <a:cs typeface="Arial" pitchFamily="34" charset="0"/>
              </a:defRPr>
            </a:lvl3pPr>
            <a:lvl4pPr>
              <a:buClr>
                <a:schemeClr val="tx2"/>
              </a:buClr>
              <a:buSzPct val="85000"/>
              <a:buFont typeface="Courier New" pitchFamily="49" charset="0"/>
              <a:buChar char="o"/>
              <a:defRPr kumimoji="0" lang="en-US" sz="1200" kern="1200" dirty="0" smtClean="0">
                <a:solidFill>
                  <a:schemeClr val="tx2"/>
                </a:solidFill>
                <a:latin typeface="Arial" pitchFamily="34" charset="0"/>
                <a:ea typeface="+mn-ea"/>
                <a:cs typeface="Arial" pitchFamily="34" charset="0"/>
              </a:defRPr>
            </a:lvl4pPr>
            <a:lvl5pPr>
              <a:buClr>
                <a:schemeClr val="tx2"/>
              </a:buClr>
              <a:buFont typeface="Wingdings" pitchFamily="2" charset="2"/>
              <a:buChar char="§"/>
              <a:defRPr kumimoji="0" lang="en-US" sz="1200" kern="1200" dirty="0">
                <a:solidFill>
                  <a:schemeClr val="tx2"/>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26"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7"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49139075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3" name="Content Placeholder 2"/>
          <p:cNvSpPr>
            <a:spLocks noGrp="1"/>
          </p:cNvSpPr>
          <p:nvPr>
            <p:ph idx="1"/>
          </p:nvPr>
        </p:nvSpPr>
        <p:spPr>
          <a:xfrm>
            <a:off x="308610" y="2121408"/>
            <a:ext cx="6206490" cy="6327648"/>
          </a:xfrm>
          <a:prstGeom prst="rect">
            <a:avLst/>
          </a:prstGeom>
        </p:spPr>
        <p:txBody>
          <a:bodyPr/>
          <a:lstStyle>
            <a:lvl1pPr>
              <a:defRPr>
                <a:latin typeface="Arial" pitchFamily="34" charset="0"/>
                <a:cs typeface="Arial" pitchFamily="34" charset="0"/>
              </a:defRPr>
            </a:lvl1pPr>
            <a:lvl2pPr>
              <a:buClr>
                <a:schemeClr val="tx2"/>
              </a:buClr>
              <a:defRPr>
                <a:latin typeface="Arial" pitchFamily="34" charset="0"/>
                <a:cs typeface="Arial" pitchFamily="34" charset="0"/>
              </a:defRPr>
            </a:lvl2pPr>
            <a:lvl3pPr>
              <a:buClr>
                <a:schemeClr val="tx2"/>
              </a:buClr>
              <a:buFont typeface="Arial" pitchFamily="34" charset="0"/>
              <a:buChar char="•"/>
              <a:defRPr kumimoji="0" lang="en-US" sz="1200" kern="1200" dirty="0" smtClean="0">
                <a:solidFill>
                  <a:schemeClr val="tx2"/>
                </a:solidFill>
                <a:latin typeface="Arial" pitchFamily="34" charset="0"/>
                <a:ea typeface="+mn-ea"/>
                <a:cs typeface="Arial" pitchFamily="34" charset="0"/>
              </a:defRPr>
            </a:lvl3pPr>
            <a:lvl4pPr>
              <a:buClr>
                <a:schemeClr val="tx2"/>
              </a:buClr>
              <a:buSzPct val="85000"/>
              <a:buFont typeface="Courier New" pitchFamily="49" charset="0"/>
              <a:buChar char="o"/>
              <a:defRPr kumimoji="0" lang="en-US" sz="1200" kern="1200" dirty="0" smtClean="0">
                <a:solidFill>
                  <a:schemeClr val="tx2"/>
                </a:solidFill>
                <a:latin typeface="Arial" pitchFamily="34" charset="0"/>
                <a:ea typeface="+mn-ea"/>
                <a:cs typeface="Arial" pitchFamily="34" charset="0"/>
              </a:defRPr>
            </a:lvl4pPr>
            <a:lvl5pPr>
              <a:buClr>
                <a:schemeClr val="tx2"/>
              </a:buClr>
              <a:buFont typeface="Wingdings" pitchFamily="2" charset="2"/>
              <a:buChar char="§"/>
              <a:defRPr kumimoji="0" lang="en-US" sz="1200" kern="1200" dirty="0">
                <a:solidFill>
                  <a:schemeClr val="tx2"/>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26"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7"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75161222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0" y="4794251"/>
            <a:ext cx="5486401" cy="1816608"/>
          </a:xfrm>
          <a:prstGeom prst="rect">
            <a:avLst/>
          </a:prstGeom>
        </p:spPr>
        <p:txBody>
          <a:bodyPr anchor="t">
            <a:normAutofit/>
          </a:bodyPr>
          <a:lstStyle>
            <a:lvl1pPr marL="114300" indent="-114300">
              <a:buClr>
                <a:schemeClr val="tx2"/>
              </a:buClr>
              <a:buFont typeface="Arial" pitchFamily="34" charset="0"/>
              <a:buChar char="•"/>
              <a:defRPr sz="1800" b="0">
                <a:solidFill>
                  <a:schemeClr val="tx1">
                    <a:lumMod val="50000"/>
                    <a:lumOff val="50000"/>
                  </a:schemeClr>
                </a:solidFill>
                <a:latin typeface="Arial" pitchFamily="34" charset="0"/>
                <a:cs typeface="Arial"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9" name="Rectangle 8"/>
          <p:cNvSpPr/>
          <p:nvPr userDrawn="1"/>
        </p:nvSpPr>
        <p:spPr>
          <a:xfrm>
            <a:off x="480060" y="3149600"/>
            <a:ext cx="114300" cy="1422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cxnSp>
        <p:nvCxnSpPr>
          <p:cNvPr id="12" name="Straight Connector 11"/>
          <p:cNvCxnSpPr/>
          <p:nvPr userDrawn="1"/>
        </p:nvCxnSpPr>
        <p:spPr bwMode="gray">
          <a:xfrm>
            <a:off x="480060" y="4572000"/>
            <a:ext cx="56921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Rectangle 13"/>
          <p:cNvSpPr/>
          <p:nvPr userDrawn="1"/>
        </p:nvSpPr>
        <p:spPr>
          <a:xfrm>
            <a:off x="480060" y="3060700"/>
            <a:ext cx="1143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
        <p:nvSpPr>
          <p:cNvPr id="15" name="Rectangle 14"/>
          <p:cNvSpPr/>
          <p:nvPr userDrawn="1"/>
        </p:nvSpPr>
        <p:spPr bwMode="white">
          <a:xfrm>
            <a:off x="0" y="0"/>
            <a:ext cx="6858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
        <p:nvSpPr>
          <p:cNvPr id="5" name="TextBox 4"/>
          <p:cNvSpPr txBox="1"/>
          <p:nvPr userDrawn="1"/>
        </p:nvSpPr>
        <p:spPr>
          <a:xfrm>
            <a:off x="-2" y="7924800"/>
            <a:ext cx="6858002" cy="1219200"/>
          </a:xfrm>
          <a:prstGeom prst="rect">
            <a:avLst/>
          </a:prstGeom>
          <a:solidFill>
            <a:schemeClr val="bg1"/>
          </a:solidFill>
          <a:ln>
            <a:noFill/>
          </a:ln>
        </p:spPr>
        <p:txBody>
          <a:bodyPr wrap="none" rtlCol="0">
            <a:noAutofit/>
          </a:bodyPr>
          <a:lstStyle/>
          <a:p>
            <a:endParaRPr lang="en-US" sz="1600" dirty="0">
              <a:solidFill>
                <a:prstClr val="black"/>
              </a:solidFill>
              <a:latin typeface="Arial"/>
            </a:endParaRPr>
          </a:p>
        </p:txBody>
      </p:sp>
      <p:sp>
        <p:nvSpPr>
          <p:cNvPr id="16" name="Title 1"/>
          <p:cNvSpPr>
            <a:spLocks noGrp="1"/>
          </p:cNvSpPr>
          <p:nvPr>
            <p:ph type="title"/>
          </p:nvPr>
        </p:nvSpPr>
        <p:spPr>
          <a:xfrm>
            <a:off x="685800" y="2641599"/>
            <a:ext cx="5486401" cy="1816608"/>
          </a:xfrm>
        </p:spPr>
        <p:txBody>
          <a:bodyPr anchor="b">
            <a:noAutofit/>
          </a:bodyPr>
          <a:lstStyle>
            <a:lvl1pPr algn="l">
              <a:buNone/>
              <a:defRPr sz="2800" b="0" cap="none" baseline="0">
                <a:ln w="12700">
                  <a:noFill/>
                </a:ln>
                <a:solidFill>
                  <a:schemeClr val="accent1"/>
                </a:solidFill>
                <a:effectLst/>
                <a:latin typeface="Arial" pitchFamily="34" charset="0"/>
                <a:cs typeface="Arial" pitchFamily="34" charset="0"/>
              </a:defRPr>
            </a:lvl1pPr>
          </a:lstStyle>
          <a:p>
            <a:r>
              <a:rPr kumimoji="0" lang="en-US" smtClean="0"/>
              <a:t>Click to edit Master title style</a:t>
            </a:r>
            <a:endParaRPr kumimoji="0" lang="en-US" dirty="0"/>
          </a:p>
        </p:txBody>
      </p:sp>
    </p:spTree>
    <p:extLst>
      <p:ext uri="{BB962C8B-B14F-4D97-AF65-F5344CB8AC3E}">
        <p14:creationId xmlns:p14="http://schemas.microsoft.com/office/powerpoint/2010/main" val="4256337592"/>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Rectangle 1"/>
          <p:cNvSpPr/>
          <p:nvPr userDrawn="1"/>
        </p:nvSpPr>
        <p:spPr>
          <a:xfrm>
            <a:off x="4015404" y="0"/>
            <a:ext cx="2192487" cy="3329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prstClr val="black"/>
              </a:solidFill>
              <a:latin typeface="Arial"/>
            </a:endParaRPr>
          </a:p>
        </p:txBody>
      </p:sp>
      <p:sp>
        <p:nvSpPr>
          <p:cNvPr id="3" name="Content Placeholder 2"/>
          <p:cNvSpPr>
            <a:spLocks noGrp="1"/>
          </p:cNvSpPr>
          <p:nvPr>
            <p:ph sz="half" idx="1"/>
          </p:nvPr>
        </p:nvSpPr>
        <p:spPr>
          <a:xfrm>
            <a:off x="308610" y="2120900"/>
            <a:ext cx="3028950" cy="6327648"/>
          </a:xfrm>
          <a:prstGeom prst="rect">
            <a:avLst/>
          </a:prstGeom>
        </p:spPr>
        <p:txBody>
          <a:bodyPr/>
          <a:lstStyle>
            <a:lvl1pPr>
              <a:defRPr sz="14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2"/>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a:solidFill>
                  <a:schemeClr val="tx2"/>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3486150" y="2120900"/>
            <a:ext cx="3028950" cy="6327648"/>
          </a:xfrm>
          <a:prstGeom prst="rect">
            <a:avLst/>
          </a:prstGeom>
        </p:spPr>
        <p:txBody>
          <a:bodyPr/>
          <a:lstStyle>
            <a:lvl1pPr>
              <a:defRPr sz="14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1">
                    <a:lumMod val="65000"/>
                    <a:lumOff val="35000"/>
                  </a:schemeClr>
                </a:solidFill>
                <a:latin typeface="Arial" pitchFamily="34" charset="0"/>
                <a:ea typeface="+mn-ea"/>
                <a:cs typeface="Arial" pitchFamily="34" charset="0"/>
              </a:defRPr>
            </a:lvl4pPr>
            <a:lvl5pPr>
              <a:defRPr kumimoji="0" lang="en-US" sz="1200" kern="1200" dirty="0">
                <a:solidFill>
                  <a:schemeClr val="tx1">
                    <a:lumMod val="50000"/>
                    <a:lumOff val="50000"/>
                  </a:schemeClr>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5" name="Title Placeholder 21"/>
          <p:cNvSpPr>
            <a:spLocks noGrp="1"/>
          </p:cNvSpPr>
          <p:nvPr>
            <p:ph type="title"/>
          </p:nvPr>
        </p:nvSpPr>
        <p:spPr>
          <a:xfrm>
            <a:off x="308610" y="609600"/>
            <a:ext cx="6206490" cy="1117600"/>
          </a:xfrm>
          <a:prstGeom prst="rect">
            <a:avLst/>
          </a:prstGeo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kumimoji="0" lang="en-US" smtClean="0"/>
              <a:t>Click to edit Master title style</a:t>
            </a:r>
            <a:endParaRPr kumimoji="0" lang="en-US" dirty="0"/>
          </a:p>
        </p:txBody>
      </p:sp>
      <p:sp>
        <p:nvSpPr>
          <p:cNvPr id="19" name="Date Placeholder 13"/>
          <p:cNvSpPr>
            <a:spLocks noGrp="1"/>
          </p:cNvSpPr>
          <p:nvPr>
            <p:ph type="dt" sz="half" idx="10"/>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grpSp>
        <p:nvGrpSpPr>
          <p:cNvPr id="8" name="Group 7"/>
          <p:cNvGrpSpPr>
            <a:grpSpLocks noChangeAspect="1"/>
          </p:cNvGrpSpPr>
          <p:nvPr userDrawn="1"/>
        </p:nvGrpSpPr>
        <p:grpSpPr>
          <a:xfrm>
            <a:off x="4058056" y="64464"/>
            <a:ext cx="1461434" cy="268497"/>
            <a:chOff x="4938293" y="6536258"/>
            <a:chExt cx="2498185" cy="258170"/>
          </a:xfrm>
        </p:grpSpPr>
        <p:pic>
          <p:nvPicPr>
            <p:cNvPr id="9" name="Picture 8" descr="Percipient (thickerborder).png"/>
            <p:cNvPicPr>
              <a:picLocks noChangeAspect="1"/>
            </p:cNvPicPr>
            <p:nvPr/>
          </p:nvPicPr>
          <p:blipFill>
            <a:blip r:embed="rId2" cstate="print"/>
            <a:stretch>
              <a:fillRect/>
            </a:stretch>
          </p:blipFill>
          <p:spPr>
            <a:xfrm>
              <a:off x="4938293" y="6577868"/>
              <a:ext cx="1156924" cy="138199"/>
            </a:xfrm>
            <a:prstGeom prst="rect">
              <a:avLst/>
            </a:prstGeom>
          </p:spPr>
        </p:pic>
        <p:pic>
          <p:nvPicPr>
            <p:cNvPr id="10" name="Picture 9" descr="eylea.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43197" y="6536258"/>
              <a:ext cx="872197" cy="258170"/>
            </a:xfrm>
            <a:prstGeom prst="rect">
              <a:avLst/>
            </a:prstGeom>
          </p:spPr>
        </p:pic>
        <p:cxnSp>
          <p:nvCxnSpPr>
            <p:cNvPr id="11" name="Straight Connector 10"/>
            <p:cNvCxnSpPr/>
            <p:nvPr userDrawn="1"/>
          </p:nvCxnSpPr>
          <p:spPr>
            <a:xfrm>
              <a:off x="6275943" y="6546034"/>
              <a:ext cx="0" cy="2141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7436478" y="6546034"/>
              <a:ext cx="0" cy="2141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pic>
        <p:nvPicPr>
          <p:cNvPr id="7" name="Picture 6" descr="image.jpg"/>
          <p:cNvPicPr>
            <a:picLocks noChangeAspect="1"/>
          </p:cNvPicPr>
          <p:nvPr userDrawn="1"/>
        </p:nvPicPr>
        <p:blipFill rotWithShape="1">
          <a:blip r:embed="rId4">
            <a:extLst>
              <a:ext uri="{28A0092B-C50C-407E-A947-70E740481C1C}">
                <a14:useLocalDpi xmlns:a14="http://schemas.microsoft.com/office/drawing/2010/main" val="0"/>
              </a:ext>
            </a:extLst>
          </a:blip>
          <a:srcRect b="37747"/>
          <a:stretch/>
        </p:blipFill>
        <p:spPr>
          <a:xfrm>
            <a:off x="5538550" y="66375"/>
            <a:ext cx="669341" cy="199439"/>
          </a:xfrm>
          <a:prstGeom prst="rect">
            <a:avLst/>
          </a:prstGeom>
        </p:spPr>
      </p:pic>
      <p:sp>
        <p:nvSpPr>
          <p:cNvPr id="16"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199639664"/>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Title and Three Content (wide)">
    <p:spTree>
      <p:nvGrpSpPr>
        <p:cNvPr id="1" name=""/>
        <p:cNvGrpSpPr/>
        <p:nvPr/>
      </p:nvGrpSpPr>
      <p:grpSpPr>
        <a:xfrm>
          <a:off x="0" y="0"/>
          <a:ext cx="0" cy="0"/>
          <a:chOff x="0" y="0"/>
          <a:chExt cx="0" cy="0"/>
        </a:xfrm>
      </p:grpSpPr>
      <p:sp>
        <p:nvSpPr>
          <p:cNvPr id="6" name="Content Placeholder 6"/>
          <p:cNvSpPr>
            <a:spLocks noGrp="1"/>
          </p:cNvSpPr>
          <p:nvPr>
            <p:ph sz="quarter" idx="13"/>
          </p:nvPr>
        </p:nvSpPr>
        <p:spPr>
          <a:xfrm>
            <a:off x="30861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308610" y="5400548"/>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6"/>
          <p:cNvSpPr>
            <a:spLocks noGrp="1"/>
          </p:cNvSpPr>
          <p:nvPr>
            <p:ph sz="quarter" idx="16"/>
          </p:nvPr>
        </p:nvSpPr>
        <p:spPr>
          <a:xfrm>
            <a:off x="348615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Title 1"/>
          <p:cNvSpPr>
            <a:spLocks noGrp="1"/>
          </p:cNvSpPr>
          <p:nvPr>
            <p:ph type="title"/>
          </p:nvPr>
        </p:nvSpPr>
        <p:spPr>
          <a:xfrm>
            <a:off x="308610" y="609600"/>
            <a:ext cx="6206490" cy="1117600"/>
          </a:xfr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21"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2"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326299146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Title and Three Content">
    <p:spTree>
      <p:nvGrpSpPr>
        <p:cNvPr id="1" name=""/>
        <p:cNvGrpSpPr/>
        <p:nvPr/>
      </p:nvGrpSpPr>
      <p:grpSpPr>
        <a:xfrm>
          <a:off x="0" y="0"/>
          <a:ext cx="0" cy="0"/>
          <a:chOff x="0" y="0"/>
          <a:chExt cx="0" cy="0"/>
        </a:xfrm>
      </p:grpSpPr>
      <p:sp>
        <p:nvSpPr>
          <p:cNvPr id="2" name="Title 1"/>
          <p:cNvSpPr>
            <a:spLocks noGrp="1"/>
          </p:cNvSpPr>
          <p:nvPr>
            <p:ph type="title"/>
          </p:nvPr>
        </p:nvSpPr>
        <p:spPr>
          <a:xfrm>
            <a:off x="308610" y="609600"/>
            <a:ext cx="6206490" cy="1117600"/>
          </a:xfr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6" name="Content Placeholder 6"/>
          <p:cNvSpPr>
            <a:spLocks noGrp="1"/>
          </p:cNvSpPr>
          <p:nvPr>
            <p:ph sz="quarter" idx="13"/>
          </p:nvPr>
        </p:nvSpPr>
        <p:spPr>
          <a:xfrm>
            <a:off x="308610" y="2120900"/>
            <a:ext cx="3031236"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308610" y="5400548"/>
            <a:ext cx="3031236"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2"/>
          </p:nvPr>
        </p:nvSpPr>
        <p:spPr>
          <a:xfrm>
            <a:off x="3486150" y="2120900"/>
            <a:ext cx="3031236" cy="6327648"/>
          </a:xfrm>
          <a:prstGeom prst="rect">
            <a:avLst/>
          </a:prstGeom>
        </p:spPr>
        <p:txBody>
          <a:bodyPr/>
          <a:lstStyle>
            <a:lvl1pPr>
              <a:defRPr sz="14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a:solidFill>
                  <a:schemeClr val="tx1">
                    <a:lumMod val="50000"/>
                    <a:lumOff val="50000"/>
                  </a:schemeClr>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9" name="Date Placeholder 13"/>
          <p:cNvSpPr>
            <a:spLocks noGrp="1"/>
          </p:cNvSpPr>
          <p:nvPr>
            <p:ph type="dt" sz="half" idx="15"/>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0"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59274304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Title and Four Content">
    <p:spTree>
      <p:nvGrpSpPr>
        <p:cNvPr id="1" name=""/>
        <p:cNvGrpSpPr/>
        <p:nvPr/>
      </p:nvGrpSpPr>
      <p:grpSpPr>
        <a:xfrm>
          <a:off x="0" y="0"/>
          <a:ext cx="0" cy="0"/>
          <a:chOff x="0" y="0"/>
          <a:chExt cx="0" cy="0"/>
        </a:xfrm>
      </p:grpSpPr>
      <p:sp>
        <p:nvSpPr>
          <p:cNvPr id="6" name="Content Placeholder 6"/>
          <p:cNvSpPr>
            <a:spLocks noGrp="1"/>
          </p:cNvSpPr>
          <p:nvPr>
            <p:ph sz="quarter" idx="13"/>
          </p:nvPr>
        </p:nvSpPr>
        <p:spPr>
          <a:xfrm>
            <a:off x="30861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308610" y="540054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6"/>
          <p:cNvSpPr>
            <a:spLocks noGrp="1"/>
          </p:cNvSpPr>
          <p:nvPr>
            <p:ph sz="quarter" idx="16"/>
          </p:nvPr>
        </p:nvSpPr>
        <p:spPr>
          <a:xfrm>
            <a:off x="348615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6"/>
          <p:cNvSpPr>
            <a:spLocks noGrp="1"/>
          </p:cNvSpPr>
          <p:nvPr>
            <p:ph sz="quarter" idx="17"/>
          </p:nvPr>
        </p:nvSpPr>
        <p:spPr>
          <a:xfrm>
            <a:off x="3486150" y="540054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Title 1"/>
          <p:cNvSpPr>
            <a:spLocks noGrp="1"/>
          </p:cNvSpPr>
          <p:nvPr>
            <p:ph type="title"/>
          </p:nvPr>
        </p:nvSpPr>
        <p:spPr>
          <a:xfrm>
            <a:off x="308610" y="609600"/>
            <a:ext cx="6206490" cy="1117600"/>
          </a:xfr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23"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4"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427535645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and Two Contents">
    <p:spTree>
      <p:nvGrpSpPr>
        <p:cNvPr id="1" name=""/>
        <p:cNvGrpSpPr/>
        <p:nvPr/>
      </p:nvGrpSpPr>
      <p:grpSpPr>
        <a:xfrm>
          <a:off x="0" y="0"/>
          <a:ext cx="0" cy="0"/>
          <a:chOff x="0" y="0"/>
          <a:chExt cx="0" cy="0"/>
        </a:xfrm>
      </p:grpSpPr>
      <p:sp>
        <p:nvSpPr>
          <p:cNvPr id="7" name="Content Placeholder 6"/>
          <p:cNvSpPr>
            <a:spLocks noGrp="1"/>
          </p:cNvSpPr>
          <p:nvPr>
            <p:ph sz="quarter" idx="13"/>
          </p:nvPr>
        </p:nvSpPr>
        <p:spPr>
          <a:xfrm>
            <a:off x="308610" y="2120900"/>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6"/>
          <p:cNvSpPr>
            <a:spLocks noGrp="1"/>
          </p:cNvSpPr>
          <p:nvPr>
            <p:ph sz="quarter" idx="14"/>
          </p:nvPr>
        </p:nvSpPr>
        <p:spPr>
          <a:xfrm>
            <a:off x="308610" y="5400548"/>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
          <p:cNvSpPr>
            <a:spLocks noGrp="1"/>
          </p:cNvSpPr>
          <p:nvPr>
            <p:ph type="title"/>
          </p:nvPr>
        </p:nvSpPr>
        <p:spPr>
          <a:xfrm>
            <a:off x="308610" y="609600"/>
            <a:ext cx="6206490" cy="1117600"/>
          </a:xfr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20"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1"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187908982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17"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18"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252143509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Blank">
    <p:spTree>
      <p:nvGrpSpPr>
        <p:cNvPr id="1" name=""/>
        <p:cNvGrpSpPr/>
        <p:nvPr/>
      </p:nvGrpSpPr>
      <p:grpSpPr>
        <a:xfrm>
          <a:off x="0" y="0"/>
          <a:ext cx="0" cy="0"/>
          <a:chOff x="0" y="0"/>
          <a:chExt cx="0" cy="0"/>
        </a:xfrm>
      </p:grpSpPr>
      <p:sp>
        <p:nvSpPr>
          <p:cNvPr id="2"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3"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155534874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Title and Content (Source)">
    <p:spTree>
      <p:nvGrpSpPr>
        <p:cNvPr id="1" name=""/>
        <p:cNvGrpSpPr/>
        <p:nvPr/>
      </p:nvGrpSpPr>
      <p:grpSpPr>
        <a:xfrm>
          <a:off x="0" y="0"/>
          <a:ext cx="0" cy="0"/>
          <a:chOff x="0" y="0"/>
          <a:chExt cx="0" cy="0"/>
        </a:xfrm>
      </p:grpSpPr>
      <p:sp>
        <p:nvSpPr>
          <p:cNvPr id="8" name="Text Placeholder 7"/>
          <p:cNvSpPr>
            <a:spLocks noGrp="1"/>
          </p:cNvSpPr>
          <p:nvPr>
            <p:ph type="body" sz="quarter" idx="10"/>
          </p:nvPr>
        </p:nvSpPr>
        <p:spPr>
          <a:xfrm>
            <a:off x="628650" y="8705794"/>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3" name="Content Placeholder 2"/>
          <p:cNvSpPr>
            <a:spLocks noGrp="1"/>
          </p:cNvSpPr>
          <p:nvPr>
            <p:ph idx="1"/>
          </p:nvPr>
        </p:nvSpPr>
        <p:spPr>
          <a:xfrm>
            <a:off x="308610" y="2121408"/>
            <a:ext cx="6206490" cy="6327648"/>
          </a:xfrm>
          <a:prstGeom prst="rect">
            <a:avLst/>
          </a:prstGeom>
        </p:spPr>
        <p:txBody>
          <a:bodyPr/>
          <a:lstStyle>
            <a:lvl1pPr>
              <a:spcBef>
                <a:spcPts val="600"/>
              </a:spcBef>
              <a:defRPr>
                <a:latin typeface="Arial" pitchFamily="34" charset="0"/>
                <a:cs typeface="Arial" pitchFamily="34" charset="0"/>
              </a:defRPr>
            </a:lvl1pPr>
            <a:lvl2pPr>
              <a:spcBef>
                <a:spcPts val="600"/>
              </a:spcBef>
              <a:buClr>
                <a:schemeClr val="tx2"/>
              </a:buClr>
              <a:defRPr>
                <a:latin typeface="Arial" pitchFamily="34" charset="0"/>
                <a:cs typeface="Arial" pitchFamily="34" charset="0"/>
              </a:defRPr>
            </a:lvl2pPr>
            <a:lvl3pPr>
              <a:spcBef>
                <a:spcPts val="600"/>
              </a:spcBef>
              <a:buClr>
                <a:schemeClr val="tx2"/>
              </a:buClr>
              <a:buFont typeface="Arial" pitchFamily="34" charset="0"/>
              <a:buChar char="•"/>
              <a:defRPr kumimoji="0" lang="en-US" sz="1200" kern="1200" dirty="0" smtClean="0">
                <a:solidFill>
                  <a:schemeClr val="tx1">
                    <a:lumMod val="50000"/>
                    <a:lumOff val="50000"/>
                  </a:schemeClr>
                </a:solidFill>
                <a:latin typeface="Arial" pitchFamily="34" charset="0"/>
                <a:ea typeface="+mn-ea"/>
                <a:cs typeface="Arial" pitchFamily="34" charset="0"/>
              </a:defRPr>
            </a:lvl3pPr>
            <a:lvl4pPr>
              <a:spcBef>
                <a:spcPts val="600"/>
              </a:spcBef>
              <a:buClr>
                <a:schemeClr val="tx2"/>
              </a:buClr>
              <a:buSzPct val="85000"/>
              <a:buFont typeface="Courier New" pitchFamily="49" charset="0"/>
              <a:buChar char="o"/>
              <a:defRPr kumimoji="0" lang="en-US" sz="1200" kern="1200" dirty="0" smtClean="0">
                <a:solidFill>
                  <a:schemeClr val="tx2"/>
                </a:solidFill>
                <a:latin typeface="Arial" pitchFamily="34" charset="0"/>
                <a:ea typeface="+mn-ea"/>
                <a:cs typeface="Arial" pitchFamily="34" charset="0"/>
              </a:defRPr>
            </a:lvl4pPr>
            <a:lvl5pPr>
              <a:spcBef>
                <a:spcPts val="600"/>
              </a:spcBef>
              <a:buClr>
                <a:schemeClr val="tx2"/>
              </a:buClr>
              <a:buFont typeface="Wingdings" pitchFamily="2" charset="2"/>
              <a:buChar char="§"/>
              <a:defRPr kumimoji="0" lang="en-US" sz="1200" kern="1200" dirty="0">
                <a:solidFill>
                  <a:schemeClr val="tx1">
                    <a:lumMod val="50000"/>
                    <a:lumOff val="50000"/>
                  </a:schemeClr>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22" name="TextBox 21"/>
          <p:cNvSpPr txBox="1"/>
          <p:nvPr userDrawn="1"/>
        </p:nvSpPr>
        <p:spPr>
          <a:xfrm>
            <a:off x="308611"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25"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6"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2285668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5807" y="4794251"/>
            <a:ext cx="5486401" cy="1816608"/>
          </a:xfrm>
          <a:prstGeom prst="rect">
            <a:avLst/>
          </a:prstGeom>
        </p:spPr>
        <p:txBody>
          <a:bodyPr anchor="t">
            <a:normAutofit/>
          </a:bodyPr>
          <a:lstStyle>
            <a:lvl1pPr marL="114300" indent="-114300">
              <a:buClr>
                <a:schemeClr val="tx2"/>
              </a:buClr>
              <a:buFont typeface="Arial" pitchFamily="34" charset="0"/>
              <a:buChar char="•"/>
              <a:defRPr sz="1800" b="0">
                <a:solidFill>
                  <a:schemeClr val="tx1">
                    <a:lumMod val="50000"/>
                    <a:lumOff val="50000"/>
                  </a:schemeClr>
                </a:solidFill>
                <a:latin typeface="Arial" pitchFamily="34" charset="0"/>
                <a:cs typeface="Arial" pitchFamily="34" charset="0"/>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9" name="Rectangle 8"/>
          <p:cNvSpPr/>
          <p:nvPr userDrawn="1"/>
        </p:nvSpPr>
        <p:spPr>
          <a:xfrm>
            <a:off x="480060" y="3149600"/>
            <a:ext cx="114300" cy="14224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cxnSp>
        <p:nvCxnSpPr>
          <p:cNvPr id="12" name="Straight Connector 11"/>
          <p:cNvCxnSpPr/>
          <p:nvPr userDrawn="1"/>
        </p:nvCxnSpPr>
        <p:spPr bwMode="gray">
          <a:xfrm>
            <a:off x="480060" y="4572000"/>
            <a:ext cx="569214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4" name="Rectangle 13"/>
          <p:cNvSpPr/>
          <p:nvPr userDrawn="1"/>
        </p:nvSpPr>
        <p:spPr>
          <a:xfrm>
            <a:off x="480060" y="3060700"/>
            <a:ext cx="114300" cy="12192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
        <p:nvSpPr>
          <p:cNvPr id="15" name="Rectangle 14"/>
          <p:cNvSpPr/>
          <p:nvPr userDrawn="1"/>
        </p:nvSpPr>
        <p:spPr bwMode="white">
          <a:xfrm>
            <a:off x="0" y="0"/>
            <a:ext cx="6858000" cy="6096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
        <p:nvSpPr>
          <p:cNvPr id="5" name="TextBox 4"/>
          <p:cNvSpPr txBox="1"/>
          <p:nvPr userDrawn="1"/>
        </p:nvSpPr>
        <p:spPr>
          <a:xfrm>
            <a:off x="-2" y="7924800"/>
            <a:ext cx="6858002" cy="1219200"/>
          </a:xfrm>
          <a:prstGeom prst="rect">
            <a:avLst/>
          </a:prstGeom>
          <a:solidFill>
            <a:schemeClr val="bg1"/>
          </a:solidFill>
          <a:ln>
            <a:noFill/>
          </a:ln>
        </p:spPr>
        <p:txBody>
          <a:bodyPr wrap="none" rtlCol="0">
            <a:noAutofit/>
          </a:bodyPr>
          <a:lstStyle/>
          <a:p>
            <a:endParaRPr lang="en-US" sz="1600" dirty="0">
              <a:solidFill>
                <a:prstClr val="black"/>
              </a:solidFill>
              <a:latin typeface="Arial"/>
            </a:endParaRPr>
          </a:p>
        </p:txBody>
      </p:sp>
      <p:sp>
        <p:nvSpPr>
          <p:cNvPr id="16" name="Title 1"/>
          <p:cNvSpPr>
            <a:spLocks noGrp="1"/>
          </p:cNvSpPr>
          <p:nvPr>
            <p:ph type="title"/>
          </p:nvPr>
        </p:nvSpPr>
        <p:spPr>
          <a:xfrm>
            <a:off x="685807" y="2641599"/>
            <a:ext cx="5486401" cy="1816608"/>
          </a:xfrm>
        </p:spPr>
        <p:txBody>
          <a:bodyPr anchor="b">
            <a:noAutofit/>
          </a:bodyPr>
          <a:lstStyle>
            <a:lvl1pPr algn="l">
              <a:buNone/>
              <a:defRPr sz="2800" b="0" cap="none" baseline="0">
                <a:ln w="12700">
                  <a:noFill/>
                </a:ln>
                <a:solidFill>
                  <a:schemeClr val="accent1"/>
                </a:solidFill>
                <a:effectLst/>
                <a:latin typeface="Arial" pitchFamily="34" charset="0"/>
                <a:cs typeface="Arial" pitchFamily="34" charset="0"/>
              </a:defRPr>
            </a:lvl1pPr>
          </a:lstStyle>
          <a:p>
            <a:r>
              <a:rPr kumimoji="0" lang="en-US" smtClean="0"/>
              <a:t>Click to edit Master title style</a:t>
            </a:r>
            <a:endParaRPr kumimoji="0" lang="en-US" dirty="0"/>
          </a:p>
        </p:txBody>
      </p:sp>
    </p:spTree>
    <p:extLst>
      <p:ext uri="{BB962C8B-B14F-4D97-AF65-F5344CB8AC3E}">
        <p14:creationId xmlns:p14="http://schemas.microsoft.com/office/powerpoint/2010/main" val="201072962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Title Blank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C9003"/>
                </a:solidFill>
              </a:defRPr>
            </a:lvl1pPr>
          </a:lstStyle>
          <a:p>
            <a:r>
              <a:rPr lang="en-US" dirty="0" smtClean="0"/>
              <a:t>Click to edit Master title style</a:t>
            </a:r>
            <a:endParaRPr lang="en-US" dirty="0"/>
          </a:p>
        </p:txBody>
      </p:sp>
      <p:sp>
        <p:nvSpPr>
          <p:cNvPr id="10" name="Text Placeholder 7"/>
          <p:cNvSpPr>
            <a:spLocks noGrp="1"/>
          </p:cNvSpPr>
          <p:nvPr>
            <p:ph type="body" sz="quarter" idx="10"/>
          </p:nvPr>
        </p:nvSpPr>
        <p:spPr>
          <a:xfrm>
            <a:off x="628650" y="8705794"/>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11" name="TextBox 10"/>
          <p:cNvSpPr txBox="1"/>
          <p:nvPr userDrawn="1"/>
        </p:nvSpPr>
        <p:spPr>
          <a:xfrm>
            <a:off x="308611"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12"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13"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319361043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Two Content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9" name="Content Placeholder 2"/>
          <p:cNvSpPr>
            <a:spLocks noGrp="1"/>
          </p:cNvSpPr>
          <p:nvPr>
            <p:ph sz="half" idx="1"/>
          </p:nvPr>
        </p:nvSpPr>
        <p:spPr>
          <a:xfrm>
            <a:off x="308610" y="2120900"/>
            <a:ext cx="3028950" cy="6327648"/>
          </a:xfrm>
          <a:prstGeom prst="rect">
            <a:avLst/>
          </a:prstGeom>
        </p:spPr>
        <p:txBody>
          <a:bodyPr/>
          <a:lstStyle>
            <a:lvl1pPr>
              <a:defRPr sz="16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2"/>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a:solidFill>
                  <a:schemeClr val="tx2"/>
                </a:solidFill>
                <a:latin typeface="Arial" pitchFamily="34" charset="0"/>
                <a:ea typeface="+mn-ea"/>
                <a:cs typeface="Arial"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marL="1143000" lvl="3" indent="-114300" algn="l" rtl="0" eaLnBrk="1" latinLnBrk="0" hangingPunct="1">
              <a:spcBef>
                <a:spcPts val="300"/>
              </a:spcBef>
              <a:buClr>
                <a:schemeClr val="tx2"/>
              </a:buClr>
              <a:buSzPct val="85000"/>
              <a:buFont typeface="Courier New" pitchFamily="49" charset="0"/>
              <a:buChar char="o"/>
            </a:pPr>
            <a:r>
              <a:rPr lang="en-US" dirty="0" smtClean="0"/>
              <a:t>Fourth level</a:t>
            </a:r>
          </a:p>
          <a:p>
            <a:pPr lvl="4" eaLnBrk="1" latinLnBrk="0" hangingPunct="1"/>
            <a:r>
              <a:rPr lang="en-US" dirty="0" smtClean="0"/>
              <a:t>Fifth level</a:t>
            </a:r>
            <a:endParaRPr kumimoji="0" lang="en-US" dirty="0"/>
          </a:p>
        </p:txBody>
      </p:sp>
      <p:sp>
        <p:nvSpPr>
          <p:cNvPr id="13" name="Content Placeholder 3"/>
          <p:cNvSpPr>
            <a:spLocks noGrp="1"/>
          </p:cNvSpPr>
          <p:nvPr>
            <p:ph sz="half" idx="11"/>
          </p:nvPr>
        </p:nvSpPr>
        <p:spPr>
          <a:xfrm>
            <a:off x="3486150" y="2120900"/>
            <a:ext cx="3028950" cy="6327648"/>
          </a:xfrm>
          <a:prstGeom prst="rect">
            <a:avLst/>
          </a:prstGeom>
        </p:spPr>
        <p:txBody>
          <a:bodyPr/>
          <a:lstStyle>
            <a:lvl1pPr>
              <a:defRPr sz="16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1">
                    <a:lumMod val="65000"/>
                    <a:lumOff val="35000"/>
                  </a:schemeClr>
                </a:solidFill>
                <a:latin typeface="Arial" pitchFamily="34" charset="0"/>
                <a:ea typeface="+mn-ea"/>
                <a:cs typeface="Arial" pitchFamily="34" charset="0"/>
              </a:defRPr>
            </a:lvl4pPr>
            <a:lvl5pPr>
              <a:defRPr kumimoji="0" lang="en-US" sz="1200" kern="1200" dirty="0">
                <a:solidFill>
                  <a:schemeClr val="tx1">
                    <a:lumMod val="50000"/>
                    <a:lumOff val="50000"/>
                  </a:schemeClr>
                </a:solidFill>
                <a:latin typeface="Arial" pitchFamily="34" charset="0"/>
                <a:ea typeface="+mn-ea"/>
                <a:cs typeface="Arial" pitchFamily="34" charset="0"/>
              </a:defRPr>
            </a:lvl5pPr>
          </a:lstStyle>
          <a:p>
            <a:pPr lvl="0" eaLnBrk="1" latinLnBrk="0" hangingPunct="1"/>
            <a:r>
              <a:rPr lang="en-US" dirty="0" smtClean="0"/>
              <a:t>Click to edit Master text styles</a:t>
            </a:r>
          </a:p>
          <a:p>
            <a:pPr lvl="1" eaLnBrk="1" latinLnBrk="0" hangingPunct="1"/>
            <a:r>
              <a:rPr lang="en-US" dirty="0" smtClean="0"/>
              <a:t>Second level</a:t>
            </a:r>
          </a:p>
          <a:p>
            <a:pPr lvl="2" eaLnBrk="1" latinLnBrk="0" hangingPunct="1"/>
            <a:r>
              <a:rPr lang="en-US" dirty="0" smtClean="0"/>
              <a:t>Third level</a:t>
            </a:r>
          </a:p>
          <a:p>
            <a:pPr marL="1143000" lvl="3" indent="-114300" algn="l" rtl="0" eaLnBrk="1" latinLnBrk="0" hangingPunct="1">
              <a:spcBef>
                <a:spcPts val="300"/>
              </a:spcBef>
              <a:buClr>
                <a:schemeClr val="tx2"/>
              </a:buClr>
              <a:buSzPct val="85000"/>
              <a:buFont typeface="Courier New" pitchFamily="49" charset="0"/>
              <a:buChar char="o"/>
            </a:pPr>
            <a:r>
              <a:rPr lang="en-US" dirty="0" smtClean="0"/>
              <a:t>Fourth level</a:t>
            </a:r>
          </a:p>
          <a:p>
            <a:pPr lvl="4" eaLnBrk="1" latinLnBrk="0" hangingPunct="1"/>
            <a:r>
              <a:rPr lang="en-US" dirty="0" smtClean="0"/>
              <a:t>Fifth level</a:t>
            </a:r>
            <a:endParaRPr kumimoji="0" lang="en-US" dirty="0"/>
          </a:p>
        </p:txBody>
      </p:sp>
      <p:sp>
        <p:nvSpPr>
          <p:cNvPr id="22" name="Text Placeholder 7"/>
          <p:cNvSpPr>
            <a:spLocks noGrp="1"/>
          </p:cNvSpPr>
          <p:nvPr>
            <p:ph type="body" sz="quarter" idx="10"/>
          </p:nvPr>
        </p:nvSpPr>
        <p:spPr>
          <a:xfrm>
            <a:off x="628650" y="8705794"/>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23" name="TextBox 22"/>
          <p:cNvSpPr txBox="1"/>
          <p:nvPr userDrawn="1"/>
        </p:nvSpPr>
        <p:spPr>
          <a:xfrm>
            <a:off x="308611"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24"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5"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224967008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Two content horizontal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20" name="Text Placeholder 7"/>
          <p:cNvSpPr>
            <a:spLocks noGrp="1"/>
          </p:cNvSpPr>
          <p:nvPr>
            <p:ph type="body" sz="quarter" idx="10"/>
          </p:nvPr>
        </p:nvSpPr>
        <p:spPr>
          <a:xfrm>
            <a:off x="628650" y="8705794"/>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21" name="TextBox 20"/>
          <p:cNvSpPr txBox="1"/>
          <p:nvPr userDrawn="1"/>
        </p:nvSpPr>
        <p:spPr>
          <a:xfrm>
            <a:off x="308611"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22"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3"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
        <p:nvSpPr>
          <p:cNvPr id="24" name="Content Placeholder 6"/>
          <p:cNvSpPr>
            <a:spLocks noGrp="1"/>
          </p:cNvSpPr>
          <p:nvPr>
            <p:ph sz="quarter" idx="13"/>
          </p:nvPr>
        </p:nvSpPr>
        <p:spPr>
          <a:xfrm>
            <a:off x="308610" y="2120900"/>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5" name="Content Placeholder 6"/>
          <p:cNvSpPr>
            <a:spLocks noGrp="1"/>
          </p:cNvSpPr>
          <p:nvPr>
            <p:ph sz="quarter" idx="14"/>
          </p:nvPr>
        </p:nvSpPr>
        <p:spPr>
          <a:xfrm>
            <a:off x="308610" y="5400548"/>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69828442"/>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hree Content (Sourc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Arial" pitchFamily="34" charset="0"/>
                <a:cs typeface="Arial" pitchFamily="34" charset="0"/>
              </a:defRPr>
            </a:lvl1pPr>
          </a:lstStyle>
          <a:p>
            <a:r>
              <a:rPr kumimoji="0" lang="en-US" smtClean="0"/>
              <a:t>Click to edit Master title style</a:t>
            </a:r>
            <a:endParaRPr kumimoji="0" lang="en-US" dirty="0"/>
          </a:p>
        </p:txBody>
      </p:sp>
      <p:sp>
        <p:nvSpPr>
          <p:cNvPr id="18"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19"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
        <p:nvSpPr>
          <p:cNvPr id="20" name="Text Placeholder 7"/>
          <p:cNvSpPr>
            <a:spLocks noGrp="1"/>
          </p:cNvSpPr>
          <p:nvPr>
            <p:ph type="body" sz="quarter" idx="10"/>
          </p:nvPr>
        </p:nvSpPr>
        <p:spPr>
          <a:xfrm>
            <a:off x="628650" y="8705794"/>
            <a:ext cx="3878188" cy="438207"/>
          </a:xfrm>
          <a:ln>
            <a:noFill/>
          </a:ln>
        </p:spPr>
        <p:txBody>
          <a:bodyPr vert="horz" wrap="none" anchor="t"/>
          <a:lstStyle>
            <a:lvl1pPr marL="0" algn="l" defTabSz="914400" rtl="0" eaLnBrk="1" latinLnBrk="0" hangingPunct="1">
              <a:spcBef>
                <a:spcPts val="0"/>
              </a:spcBef>
              <a:buNone/>
              <a:defRPr kumimoji="0" lang="en-US" sz="800" kern="1200" dirty="0" smtClean="0">
                <a:solidFill>
                  <a:schemeClr val="tx1">
                    <a:lumMod val="50000"/>
                    <a:lumOff val="50000"/>
                  </a:schemeClr>
                </a:solidFill>
                <a:latin typeface="Arial" pitchFamily="34" charset="0"/>
                <a:ea typeface="+mn-ea"/>
                <a:cs typeface="Arial" pitchFamily="34" charset="0"/>
              </a:defRPr>
            </a:lvl1pPr>
          </a:lstStyle>
          <a:p>
            <a:pPr lvl="0"/>
            <a:r>
              <a:rPr lang="en-US" dirty="0" smtClean="0"/>
              <a:t>Click to edit Master text styles</a:t>
            </a:r>
          </a:p>
        </p:txBody>
      </p:sp>
      <p:sp>
        <p:nvSpPr>
          <p:cNvPr id="21" name="TextBox 20"/>
          <p:cNvSpPr txBox="1"/>
          <p:nvPr userDrawn="1"/>
        </p:nvSpPr>
        <p:spPr>
          <a:xfrm>
            <a:off x="308611" y="8705793"/>
            <a:ext cx="320039" cy="287259"/>
          </a:xfrm>
          <a:prstGeom prst="rect">
            <a:avLst/>
          </a:prstGeom>
          <a:ln>
            <a:noFill/>
          </a:ln>
        </p:spPr>
        <p:txBody>
          <a:bodyPr vert="horz" wrap="none" lIns="91440" tIns="45720" rIns="91440" bIns="45720" rtlCol="0" anchor="t">
            <a:normAutofit/>
          </a:bodyPr>
          <a:lstStyle/>
          <a:p>
            <a:pPr indent="-228600" defTabSz="914400">
              <a:spcBef>
                <a:spcPts val="300"/>
              </a:spcBef>
              <a:buClr>
                <a:srgbClr val="FC9003"/>
              </a:buClr>
              <a:buFont typeface="Wingdings 2" pitchFamily="18" charset="2"/>
              <a:buNone/>
            </a:pPr>
            <a:r>
              <a:rPr lang="en-US" sz="800" dirty="0">
                <a:solidFill>
                  <a:prstClr val="black">
                    <a:lumMod val="50000"/>
                    <a:lumOff val="50000"/>
                  </a:prstClr>
                </a:solidFill>
                <a:latin typeface="Arial" pitchFamily="34" charset="0"/>
                <a:cs typeface="Arial" pitchFamily="34" charset="0"/>
              </a:rPr>
              <a:t>Source:</a:t>
            </a:r>
          </a:p>
        </p:txBody>
      </p:sp>
      <p:sp>
        <p:nvSpPr>
          <p:cNvPr id="22" name="Content Placeholder 6"/>
          <p:cNvSpPr>
            <a:spLocks noGrp="1"/>
          </p:cNvSpPr>
          <p:nvPr>
            <p:ph sz="quarter" idx="13"/>
          </p:nvPr>
        </p:nvSpPr>
        <p:spPr>
          <a:xfrm>
            <a:off x="30861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3" name="Content Placeholder 6"/>
          <p:cNvSpPr>
            <a:spLocks noGrp="1"/>
          </p:cNvSpPr>
          <p:nvPr>
            <p:ph sz="quarter" idx="14"/>
          </p:nvPr>
        </p:nvSpPr>
        <p:spPr>
          <a:xfrm>
            <a:off x="308610" y="5400548"/>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24" name="Content Placeholder 6"/>
          <p:cNvSpPr>
            <a:spLocks noGrp="1"/>
          </p:cNvSpPr>
          <p:nvPr>
            <p:ph sz="quarter" idx="16"/>
          </p:nvPr>
        </p:nvSpPr>
        <p:spPr>
          <a:xfrm>
            <a:off x="348615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90554755"/>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showMasterSp="0" preserve="1" userDrawn="1">
  <p:cSld name="Contact Page">
    <p:spTree>
      <p:nvGrpSpPr>
        <p:cNvPr id="1" name=""/>
        <p:cNvGrpSpPr/>
        <p:nvPr/>
      </p:nvGrpSpPr>
      <p:grpSpPr>
        <a:xfrm>
          <a:off x="0" y="0"/>
          <a:ext cx="0" cy="0"/>
          <a:chOff x="0" y="0"/>
          <a:chExt cx="0" cy="0"/>
        </a:xfrm>
      </p:grpSpPr>
      <p:pic>
        <p:nvPicPr>
          <p:cNvPr id="6" name="Picture 5" descr="PERCIPIENTlogo (Orange Square Gray Text).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86651" y="1727201"/>
            <a:ext cx="3084698" cy="653380"/>
          </a:xfrm>
          <a:prstGeom prst="rect">
            <a:avLst/>
          </a:prstGeom>
          <a:noFill/>
          <a:ln>
            <a:noFill/>
          </a:ln>
        </p:spPr>
      </p:pic>
      <p:cxnSp>
        <p:nvCxnSpPr>
          <p:cNvPr id="4" name="Straight Connector 3"/>
          <p:cNvCxnSpPr/>
          <p:nvPr userDrawn="1"/>
        </p:nvCxnSpPr>
        <p:spPr>
          <a:xfrm>
            <a:off x="342900" y="3539067"/>
            <a:ext cx="617220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Rectangle 4"/>
          <p:cNvSpPr/>
          <p:nvPr userDrawn="1"/>
        </p:nvSpPr>
        <p:spPr>
          <a:xfrm>
            <a:off x="342900" y="3640667"/>
            <a:ext cx="6172200" cy="20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
        <p:nvSpPr>
          <p:cNvPr id="8" name="Rectangle 7"/>
          <p:cNvSpPr/>
          <p:nvPr userDrawn="1"/>
        </p:nvSpPr>
        <p:spPr>
          <a:xfrm>
            <a:off x="371475" y="2726267"/>
            <a:ext cx="6115050" cy="253916"/>
          </a:xfrm>
          <a:prstGeom prst="rect">
            <a:avLst/>
          </a:prstGeom>
        </p:spPr>
        <p:txBody>
          <a:bodyPr wrap="square">
            <a:spAutoFit/>
          </a:bodyPr>
          <a:lstStyle/>
          <a:p>
            <a:pPr marL="228600" indent="-228600" algn="ctr" defTabSz="914400">
              <a:spcBef>
                <a:spcPts val="300"/>
              </a:spcBef>
              <a:buClr>
                <a:srgbClr val="FC9003"/>
              </a:buClr>
            </a:pPr>
            <a:r>
              <a:rPr lang="en-US" sz="1050" dirty="0">
                <a:solidFill>
                  <a:srgbClr val="7E8082"/>
                </a:solidFill>
                <a:latin typeface="Arial" pitchFamily="34" charset="0"/>
                <a:cs typeface="Arial" pitchFamily="34" charset="0"/>
              </a:rPr>
              <a:t>1001 Avenue of the Americas, 12</a:t>
            </a:r>
            <a:r>
              <a:rPr lang="en-US" sz="1050" baseline="30000" dirty="0">
                <a:solidFill>
                  <a:srgbClr val="7E8082"/>
                </a:solidFill>
                <a:latin typeface="Arial" pitchFamily="34" charset="0"/>
                <a:cs typeface="Arial" pitchFamily="34" charset="0"/>
              </a:rPr>
              <a:t>th</a:t>
            </a:r>
            <a:r>
              <a:rPr lang="en-US" sz="1050" dirty="0">
                <a:solidFill>
                  <a:srgbClr val="7E8082"/>
                </a:solidFill>
                <a:latin typeface="Arial" pitchFamily="34" charset="0"/>
                <a:cs typeface="Arial" pitchFamily="34" charset="0"/>
              </a:rPr>
              <a:t> Floor  </a:t>
            </a:r>
            <a:r>
              <a:rPr lang="en-US" sz="1050" dirty="0">
                <a:solidFill>
                  <a:srgbClr val="FC9003"/>
                </a:solidFill>
                <a:latin typeface="Arial" pitchFamily="34" charset="0"/>
                <a:cs typeface="Arial" pitchFamily="34" charset="0"/>
              </a:rPr>
              <a:t> </a:t>
            </a:r>
            <a:r>
              <a:rPr lang="en-US" sz="700" dirty="0">
                <a:solidFill>
                  <a:srgbClr val="FC9003"/>
                </a:solidFill>
                <a:latin typeface="Arial" pitchFamily="34" charset="0"/>
                <a:cs typeface="Arial" pitchFamily="34" charset="0"/>
                <a:sym typeface="Wingdings"/>
              </a:rPr>
              <a:t></a:t>
            </a:r>
            <a:r>
              <a:rPr lang="en-US" sz="1050" dirty="0">
                <a:solidFill>
                  <a:srgbClr val="FC9003"/>
                </a:solidFill>
                <a:latin typeface="Arial" pitchFamily="34" charset="0"/>
                <a:cs typeface="Arial" pitchFamily="34" charset="0"/>
                <a:sym typeface="Wingdings"/>
              </a:rPr>
              <a:t>   </a:t>
            </a:r>
            <a:r>
              <a:rPr lang="en-US" sz="1050" dirty="0">
                <a:solidFill>
                  <a:srgbClr val="7E8082"/>
                </a:solidFill>
                <a:latin typeface="Arial" pitchFamily="34" charset="0"/>
                <a:cs typeface="Arial" pitchFamily="34" charset="0"/>
              </a:rPr>
              <a:t>New York, NY 10018   </a:t>
            </a:r>
            <a:r>
              <a:rPr lang="en-US" sz="700" dirty="0">
                <a:solidFill>
                  <a:srgbClr val="FC9003"/>
                </a:solidFill>
                <a:latin typeface="Arial" pitchFamily="34" charset="0"/>
                <a:cs typeface="Arial" pitchFamily="34" charset="0"/>
                <a:sym typeface="Wingdings"/>
              </a:rPr>
              <a:t></a:t>
            </a:r>
            <a:r>
              <a:rPr lang="en-US" sz="1050" dirty="0">
                <a:solidFill>
                  <a:srgbClr val="7E8082"/>
                </a:solidFill>
                <a:latin typeface="Arial" pitchFamily="34" charset="0"/>
                <a:cs typeface="Arial" pitchFamily="34" charset="0"/>
              </a:rPr>
              <a:t>   T 908.801.7400</a:t>
            </a:r>
            <a:endParaRPr lang="en-US" sz="1100" dirty="0">
              <a:solidFill>
                <a:srgbClr val="7E8082"/>
              </a:solidFill>
              <a:latin typeface="Arial"/>
            </a:endParaRPr>
          </a:p>
        </p:txBody>
      </p:sp>
    </p:spTree>
    <p:extLst>
      <p:ext uri="{BB962C8B-B14F-4D97-AF65-F5344CB8AC3E}">
        <p14:creationId xmlns:p14="http://schemas.microsoft.com/office/powerpoint/2010/main" val="1534150367"/>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showMasterSp="0" userDrawn="1">
  <p:cSld name="1_Contact Page">
    <p:spTree>
      <p:nvGrpSpPr>
        <p:cNvPr id="1" name=""/>
        <p:cNvGrpSpPr/>
        <p:nvPr/>
      </p:nvGrpSpPr>
      <p:grpSpPr>
        <a:xfrm>
          <a:off x="0" y="0"/>
          <a:ext cx="0" cy="0"/>
          <a:chOff x="0" y="0"/>
          <a:chExt cx="0" cy="0"/>
        </a:xfrm>
      </p:grpSpPr>
      <p:pic>
        <p:nvPicPr>
          <p:cNvPr id="6" name="Picture 5" descr="PERCIPIENTlogo (Orange Square Gray Text).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886651" y="1727201"/>
            <a:ext cx="3084698" cy="653380"/>
          </a:xfrm>
          <a:prstGeom prst="rect">
            <a:avLst/>
          </a:prstGeom>
          <a:noFill/>
          <a:ln>
            <a:noFill/>
          </a:ln>
        </p:spPr>
      </p:pic>
      <p:sp>
        <p:nvSpPr>
          <p:cNvPr id="3" name="Rectangle 2"/>
          <p:cNvSpPr/>
          <p:nvPr userDrawn="1"/>
        </p:nvSpPr>
        <p:spPr>
          <a:xfrm>
            <a:off x="371475" y="2726267"/>
            <a:ext cx="6115050" cy="253916"/>
          </a:xfrm>
          <a:prstGeom prst="rect">
            <a:avLst/>
          </a:prstGeom>
        </p:spPr>
        <p:txBody>
          <a:bodyPr wrap="square">
            <a:spAutoFit/>
          </a:bodyPr>
          <a:lstStyle/>
          <a:p>
            <a:pPr marL="228600" indent="-228600" algn="ctr" defTabSz="914400">
              <a:spcBef>
                <a:spcPts val="300"/>
              </a:spcBef>
              <a:buClr>
                <a:srgbClr val="FC9003"/>
              </a:buClr>
            </a:pPr>
            <a:r>
              <a:rPr lang="en-US" sz="1050" dirty="0">
                <a:solidFill>
                  <a:srgbClr val="7E8082"/>
                </a:solidFill>
                <a:latin typeface="Arial" pitchFamily="34" charset="0"/>
                <a:cs typeface="Arial" pitchFamily="34" charset="0"/>
              </a:rPr>
              <a:t>1001 Avenue of the Americas, 12</a:t>
            </a:r>
            <a:r>
              <a:rPr lang="en-US" sz="1050" baseline="30000" dirty="0">
                <a:solidFill>
                  <a:srgbClr val="7E8082"/>
                </a:solidFill>
                <a:latin typeface="Arial" pitchFamily="34" charset="0"/>
                <a:cs typeface="Arial" pitchFamily="34" charset="0"/>
              </a:rPr>
              <a:t>th</a:t>
            </a:r>
            <a:r>
              <a:rPr lang="en-US" sz="1050" dirty="0">
                <a:solidFill>
                  <a:srgbClr val="7E8082"/>
                </a:solidFill>
                <a:latin typeface="Arial" pitchFamily="34" charset="0"/>
                <a:cs typeface="Arial" pitchFamily="34" charset="0"/>
              </a:rPr>
              <a:t> Floor  </a:t>
            </a:r>
            <a:r>
              <a:rPr lang="en-US" sz="1050" dirty="0">
                <a:solidFill>
                  <a:srgbClr val="FC9003"/>
                </a:solidFill>
                <a:latin typeface="Arial" pitchFamily="34" charset="0"/>
                <a:cs typeface="Arial" pitchFamily="34" charset="0"/>
              </a:rPr>
              <a:t> </a:t>
            </a:r>
            <a:r>
              <a:rPr lang="en-US" sz="700" dirty="0">
                <a:solidFill>
                  <a:srgbClr val="FC9003"/>
                </a:solidFill>
                <a:latin typeface="Arial" pitchFamily="34" charset="0"/>
                <a:cs typeface="Arial" pitchFamily="34" charset="0"/>
                <a:sym typeface="Wingdings"/>
              </a:rPr>
              <a:t></a:t>
            </a:r>
            <a:r>
              <a:rPr lang="en-US" sz="1050" dirty="0">
                <a:solidFill>
                  <a:srgbClr val="FC9003"/>
                </a:solidFill>
                <a:latin typeface="Arial" pitchFamily="34" charset="0"/>
                <a:cs typeface="Arial" pitchFamily="34" charset="0"/>
                <a:sym typeface="Wingdings"/>
              </a:rPr>
              <a:t>   </a:t>
            </a:r>
            <a:r>
              <a:rPr lang="en-US" sz="1050" dirty="0">
                <a:solidFill>
                  <a:srgbClr val="7E8082"/>
                </a:solidFill>
                <a:latin typeface="Arial" pitchFamily="34" charset="0"/>
                <a:cs typeface="Arial" pitchFamily="34" charset="0"/>
              </a:rPr>
              <a:t>New York, NY 10018   </a:t>
            </a:r>
            <a:r>
              <a:rPr lang="en-US" sz="700" dirty="0">
                <a:solidFill>
                  <a:srgbClr val="FC9003"/>
                </a:solidFill>
                <a:latin typeface="Arial" pitchFamily="34" charset="0"/>
                <a:cs typeface="Arial" pitchFamily="34" charset="0"/>
                <a:sym typeface="Wingdings"/>
              </a:rPr>
              <a:t></a:t>
            </a:r>
            <a:r>
              <a:rPr lang="en-US" sz="1050" dirty="0">
                <a:solidFill>
                  <a:srgbClr val="7E8082"/>
                </a:solidFill>
                <a:latin typeface="Arial" pitchFamily="34" charset="0"/>
                <a:cs typeface="Arial" pitchFamily="34" charset="0"/>
              </a:rPr>
              <a:t>   T 908.801.7400</a:t>
            </a:r>
            <a:endParaRPr lang="en-US" sz="1100" dirty="0">
              <a:solidFill>
                <a:srgbClr val="7E8082"/>
              </a:solidFill>
              <a:latin typeface="Arial"/>
            </a:endParaRPr>
          </a:p>
        </p:txBody>
      </p:sp>
      <p:cxnSp>
        <p:nvCxnSpPr>
          <p:cNvPr id="4" name="Straight Connector 3"/>
          <p:cNvCxnSpPr/>
          <p:nvPr userDrawn="1"/>
        </p:nvCxnSpPr>
        <p:spPr>
          <a:xfrm>
            <a:off x="342900" y="3539067"/>
            <a:ext cx="6172200" cy="0"/>
          </a:xfrm>
          <a:prstGeom prst="line">
            <a:avLst/>
          </a:prstGeom>
          <a:ln>
            <a:solidFill>
              <a:schemeClr val="accent5"/>
            </a:solidFill>
          </a:ln>
        </p:spPr>
        <p:style>
          <a:lnRef idx="1">
            <a:schemeClr val="accent1"/>
          </a:lnRef>
          <a:fillRef idx="0">
            <a:schemeClr val="accent1"/>
          </a:fillRef>
          <a:effectRef idx="0">
            <a:schemeClr val="accent1"/>
          </a:effectRef>
          <a:fontRef idx="minor">
            <a:schemeClr val="tx1"/>
          </a:fontRef>
        </p:style>
      </p:cxnSp>
      <p:sp>
        <p:nvSpPr>
          <p:cNvPr id="5" name="Rectangle 4"/>
          <p:cNvSpPr/>
          <p:nvPr userDrawn="1"/>
        </p:nvSpPr>
        <p:spPr>
          <a:xfrm>
            <a:off x="342900" y="3640667"/>
            <a:ext cx="6172200" cy="2032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defTabSz="914400"/>
            <a:endParaRPr lang="en-US" dirty="0">
              <a:solidFill>
                <a:prstClr val="white"/>
              </a:solidFill>
              <a:latin typeface="Arial"/>
            </a:endParaRPr>
          </a:p>
        </p:txBody>
      </p:sp>
    </p:spTree>
    <p:extLst>
      <p:ext uri="{BB962C8B-B14F-4D97-AF65-F5344CB8AC3E}">
        <p14:creationId xmlns:p14="http://schemas.microsoft.com/office/powerpoint/2010/main" val="3850847663"/>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6_Blank">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lvl1pPr>
              <a:defRPr>
                <a:latin typeface="Arial" pitchFamily="34" charset="0"/>
                <a:cs typeface="Arial" pitchFamily="34" charset="0"/>
              </a:defRPr>
            </a:lvl1pPr>
          </a:lstStyle>
          <a:p>
            <a:r>
              <a:rPr lang="en-US" dirty="0" smtClean="0"/>
              <a:t>Click to edit Master title style</a:t>
            </a:r>
            <a:endParaRPr lang="en-US" dirty="0"/>
          </a:p>
        </p:txBody>
      </p:sp>
      <p:sp>
        <p:nvSpPr>
          <p:cNvPr id="4"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5" name="Footer Placeholder 2"/>
          <p:cNvSpPr>
            <a:spLocks noGrp="1"/>
          </p:cNvSpPr>
          <p:nvPr>
            <p:ph type="ftr" sz="quarter" idx="3"/>
          </p:nvPr>
        </p:nvSpPr>
        <p:spPr>
          <a:xfrm rot="5400000" flipH="1" flipV="1">
            <a:off x="-2528682" y="486741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211616381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2" name="Rectangle 1"/>
          <p:cNvSpPr/>
          <p:nvPr userDrawn="1"/>
        </p:nvSpPr>
        <p:spPr>
          <a:xfrm>
            <a:off x="4015406" y="0"/>
            <a:ext cx="2192487" cy="33296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600" dirty="0">
              <a:solidFill>
                <a:prstClr val="black"/>
              </a:solidFill>
              <a:latin typeface="Arial"/>
            </a:endParaRPr>
          </a:p>
        </p:txBody>
      </p:sp>
      <p:sp>
        <p:nvSpPr>
          <p:cNvPr id="3" name="Content Placeholder 2"/>
          <p:cNvSpPr>
            <a:spLocks noGrp="1"/>
          </p:cNvSpPr>
          <p:nvPr>
            <p:ph sz="half" idx="1"/>
          </p:nvPr>
        </p:nvSpPr>
        <p:spPr>
          <a:xfrm>
            <a:off x="308610" y="2120900"/>
            <a:ext cx="3028950" cy="6327648"/>
          </a:xfrm>
          <a:prstGeom prst="rect">
            <a:avLst/>
          </a:prstGeom>
        </p:spPr>
        <p:txBody>
          <a:bodyPr/>
          <a:lstStyle>
            <a:lvl1pPr>
              <a:defRPr sz="14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2"/>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a:solidFill>
                  <a:schemeClr val="tx2"/>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4" name="Content Placeholder 3"/>
          <p:cNvSpPr>
            <a:spLocks noGrp="1"/>
          </p:cNvSpPr>
          <p:nvPr>
            <p:ph sz="half" idx="2"/>
          </p:nvPr>
        </p:nvSpPr>
        <p:spPr>
          <a:xfrm>
            <a:off x="3486150" y="2120900"/>
            <a:ext cx="3028950" cy="6327648"/>
          </a:xfrm>
          <a:prstGeom prst="rect">
            <a:avLst/>
          </a:prstGeom>
        </p:spPr>
        <p:txBody>
          <a:bodyPr/>
          <a:lstStyle>
            <a:lvl1pPr>
              <a:defRPr sz="14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1">
                    <a:lumMod val="65000"/>
                    <a:lumOff val="35000"/>
                  </a:schemeClr>
                </a:solidFill>
                <a:latin typeface="Arial" pitchFamily="34" charset="0"/>
                <a:ea typeface="+mn-ea"/>
                <a:cs typeface="Arial" pitchFamily="34" charset="0"/>
              </a:defRPr>
            </a:lvl4pPr>
            <a:lvl5pPr>
              <a:defRPr kumimoji="0" lang="en-US" sz="1200" kern="1200" dirty="0">
                <a:solidFill>
                  <a:schemeClr val="tx1">
                    <a:lumMod val="50000"/>
                    <a:lumOff val="50000"/>
                  </a:schemeClr>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5" name="Title Placeholder 21"/>
          <p:cNvSpPr>
            <a:spLocks noGrp="1"/>
          </p:cNvSpPr>
          <p:nvPr>
            <p:ph type="title"/>
          </p:nvPr>
        </p:nvSpPr>
        <p:spPr>
          <a:xfrm>
            <a:off x="308610" y="609600"/>
            <a:ext cx="6206490" cy="1117600"/>
          </a:xfrm>
          <a:prstGeom prst="rect">
            <a:avLst/>
          </a:prstGeo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kumimoji="0" lang="en-US" smtClean="0"/>
              <a:t>Click to edit Master title style</a:t>
            </a:r>
            <a:endParaRPr kumimoji="0" lang="en-US" dirty="0"/>
          </a:p>
        </p:txBody>
      </p:sp>
      <p:sp>
        <p:nvSpPr>
          <p:cNvPr id="19" name="Date Placeholder 13"/>
          <p:cNvSpPr>
            <a:spLocks noGrp="1"/>
          </p:cNvSpPr>
          <p:nvPr>
            <p:ph type="dt" sz="half" idx="10"/>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grpSp>
        <p:nvGrpSpPr>
          <p:cNvPr id="8" name="Group 7"/>
          <p:cNvGrpSpPr>
            <a:grpSpLocks noChangeAspect="1"/>
          </p:cNvGrpSpPr>
          <p:nvPr userDrawn="1"/>
        </p:nvGrpSpPr>
        <p:grpSpPr>
          <a:xfrm>
            <a:off x="4058056" y="64473"/>
            <a:ext cx="1461434" cy="268497"/>
            <a:chOff x="4938293" y="6536258"/>
            <a:chExt cx="2498185" cy="258170"/>
          </a:xfrm>
        </p:grpSpPr>
        <p:pic>
          <p:nvPicPr>
            <p:cNvPr id="9" name="Picture 8" descr="Percipient (thickerborder).png"/>
            <p:cNvPicPr>
              <a:picLocks noChangeAspect="1"/>
            </p:cNvPicPr>
            <p:nvPr/>
          </p:nvPicPr>
          <p:blipFill>
            <a:blip r:embed="rId2" cstate="print"/>
            <a:stretch>
              <a:fillRect/>
            </a:stretch>
          </p:blipFill>
          <p:spPr>
            <a:xfrm>
              <a:off x="4938293" y="6577868"/>
              <a:ext cx="1156924" cy="138199"/>
            </a:xfrm>
            <a:prstGeom prst="rect">
              <a:avLst/>
            </a:prstGeom>
          </p:spPr>
        </p:pic>
        <p:pic>
          <p:nvPicPr>
            <p:cNvPr id="10" name="Picture 9" descr="eylea.jpg"/>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6443197" y="6536258"/>
              <a:ext cx="872197" cy="258170"/>
            </a:xfrm>
            <a:prstGeom prst="rect">
              <a:avLst/>
            </a:prstGeom>
          </p:spPr>
        </p:pic>
        <p:cxnSp>
          <p:nvCxnSpPr>
            <p:cNvPr id="11" name="Straight Connector 10"/>
            <p:cNvCxnSpPr/>
            <p:nvPr userDrawn="1"/>
          </p:nvCxnSpPr>
          <p:spPr>
            <a:xfrm>
              <a:off x="6275943" y="6546034"/>
              <a:ext cx="0" cy="2141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12" name="Straight Connector 11"/>
            <p:cNvCxnSpPr/>
            <p:nvPr userDrawn="1"/>
          </p:nvCxnSpPr>
          <p:spPr>
            <a:xfrm>
              <a:off x="7436478" y="6546034"/>
              <a:ext cx="0" cy="2141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pic>
        <p:nvPicPr>
          <p:cNvPr id="7" name="Picture 6" descr="image.jpg"/>
          <p:cNvPicPr>
            <a:picLocks noChangeAspect="1"/>
          </p:cNvPicPr>
          <p:nvPr userDrawn="1"/>
        </p:nvPicPr>
        <p:blipFill rotWithShape="1">
          <a:blip r:embed="rId4">
            <a:extLst>
              <a:ext uri="{28A0092B-C50C-407E-A947-70E740481C1C}">
                <a14:useLocalDpi xmlns:a14="http://schemas.microsoft.com/office/drawing/2010/main" val="0"/>
              </a:ext>
            </a:extLst>
          </a:blip>
          <a:srcRect b="37747"/>
          <a:stretch/>
        </p:blipFill>
        <p:spPr>
          <a:xfrm>
            <a:off x="5538557" y="66385"/>
            <a:ext cx="669341" cy="199439"/>
          </a:xfrm>
          <a:prstGeom prst="rect">
            <a:avLst/>
          </a:prstGeom>
        </p:spPr>
      </p:pic>
      <p:sp>
        <p:nvSpPr>
          <p:cNvPr id="16"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2929527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le and Three Content (wide)">
    <p:spTree>
      <p:nvGrpSpPr>
        <p:cNvPr id="1" name=""/>
        <p:cNvGrpSpPr/>
        <p:nvPr/>
      </p:nvGrpSpPr>
      <p:grpSpPr>
        <a:xfrm>
          <a:off x="0" y="0"/>
          <a:ext cx="0" cy="0"/>
          <a:chOff x="0" y="0"/>
          <a:chExt cx="0" cy="0"/>
        </a:xfrm>
      </p:grpSpPr>
      <p:sp>
        <p:nvSpPr>
          <p:cNvPr id="6" name="Content Placeholder 6"/>
          <p:cNvSpPr>
            <a:spLocks noGrp="1"/>
          </p:cNvSpPr>
          <p:nvPr>
            <p:ph sz="quarter" idx="13"/>
          </p:nvPr>
        </p:nvSpPr>
        <p:spPr>
          <a:xfrm>
            <a:off x="30861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308610" y="5400548"/>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6"/>
          <p:cNvSpPr>
            <a:spLocks noGrp="1"/>
          </p:cNvSpPr>
          <p:nvPr>
            <p:ph sz="quarter" idx="16"/>
          </p:nvPr>
        </p:nvSpPr>
        <p:spPr>
          <a:xfrm>
            <a:off x="348615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Title 1"/>
          <p:cNvSpPr>
            <a:spLocks noGrp="1"/>
          </p:cNvSpPr>
          <p:nvPr>
            <p:ph type="title"/>
          </p:nvPr>
        </p:nvSpPr>
        <p:spPr>
          <a:xfrm>
            <a:off x="308610" y="609600"/>
            <a:ext cx="6206490" cy="1117600"/>
          </a:xfr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21"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2"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18996519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and Three Content">
    <p:spTree>
      <p:nvGrpSpPr>
        <p:cNvPr id="1" name=""/>
        <p:cNvGrpSpPr/>
        <p:nvPr/>
      </p:nvGrpSpPr>
      <p:grpSpPr>
        <a:xfrm>
          <a:off x="0" y="0"/>
          <a:ext cx="0" cy="0"/>
          <a:chOff x="0" y="0"/>
          <a:chExt cx="0" cy="0"/>
        </a:xfrm>
      </p:grpSpPr>
      <p:sp>
        <p:nvSpPr>
          <p:cNvPr id="2" name="Title 1"/>
          <p:cNvSpPr>
            <a:spLocks noGrp="1"/>
          </p:cNvSpPr>
          <p:nvPr>
            <p:ph type="title"/>
          </p:nvPr>
        </p:nvSpPr>
        <p:spPr>
          <a:xfrm>
            <a:off x="308610" y="609600"/>
            <a:ext cx="6206490" cy="1117600"/>
          </a:xfr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6" name="Content Placeholder 6"/>
          <p:cNvSpPr>
            <a:spLocks noGrp="1"/>
          </p:cNvSpPr>
          <p:nvPr>
            <p:ph sz="quarter" idx="13"/>
          </p:nvPr>
        </p:nvSpPr>
        <p:spPr>
          <a:xfrm>
            <a:off x="308610" y="2120900"/>
            <a:ext cx="3031236"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308610" y="5400548"/>
            <a:ext cx="3031236"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3"/>
          <p:cNvSpPr>
            <a:spLocks noGrp="1"/>
          </p:cNvSpPr>
          <p:nvPr>
            <p:ph sz="half" idx="2"/>
          </p:nvPr>
        </p:nvSpPr>
        <p:spPr>
          <a:xfrm>
            <a:off x="3486150" y="2120900"/>
            <a:ext cx="3031236" cy="6327648"/>
          </a:xfrm>
          <a:prstGeom prst="rect">
            <a:avLst/>
          </a:prstGeom>
        </p:spPr>
        <p:txBody>
          <a:bodyPr/>
          <a:lstStyle>
            <a:lvl1pPr>
              <a:defRPr sz="1400">
                <a:latin typeface="Arial" pitchFamily="34" charset="0"/>
                <a:cs typeface="Arial" pitchFamily="34" charset="0"/>
              </a:defRPr>
            </a:lvl1pPr>
            <a:lvl2pPr>
              <a:defRPr sz="1400">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a:solidFill>
                  <a:schemeClr val="tx1">
                    <a:lumMod val="50000"/>
                    <a:lumOff val="50000"/>
                  </a:schemeClr>
                </a:solidFill>
                <a:latin typeface="Arial" pitchFamily="34" charset="0"/>
                <a:ea typeface="+mn-ea"/>
                <a:cs typeface="Arial" pitchFamily="34" charset="0"/>
              </a:defRPr>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dirty="0"/>
          </a:p>
        </p:txBody>
      </p:sp>
      <p:sp>
        <p:nvSpPr>
          <p:cNvPr id="19" name="Date Placeholder 13"/>
          <p:cNvSpPr>
            <a:spLocks noGrp="1"/>
          </p:cNvSpPr>
          <p:nvPr>
            <p:ph type="dt" sz="half" idx="15"/>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0"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20125670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and Four Content">
    <p:spTree>
      <p:nvGrpSpPr>
        <p:cNvPr id="1" name=""/>
        <p:cNvGrpSpPr/>
        <p:nvPr/>
      </p:nvGrpSpPr>
      <p:grpSpPr>
        <a:xfrm>
          <a:off x="0" y="0"/>
          <a:ext cx="0" cy="0"/>
          <a:chOff x="0" y="0"/>
          <a:chExt cx="0" cy="0"/>
        </a:xfrm>
      </p:grpSpPr>
      <p:sp>
        <p:nvSpPr>
          <p:cNvPr id="6" name="Content Placeholder 6"/>
          <p:cNvSpPr>
            <a:spLocks noGrp="1"/>
          </p:cNvSpPr>
          <p:nvPr>
            <p:ph sz="quarter" idx="13"/>
          </p:nvPr>
        </p:nvSpPr>
        <p:spPr>
          <a:xfrm>
            <a:off x="30861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Content Placeholder 6"/>
          <p:cNvSpPr>
            <a:spLocks noGrp="1"/>
          </p:cNvSpPr>
          <p:nvPr>
            <p:ph sz="quarter" idx="14"/>
          </p:nvPr>
        </p:nvSpPr>
        <p:spPr>
          <a:xfrm>
            <a:off x="308610" y="540054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2" name="Content Placeholder 6"/>
          <p:cNvSpPr>
            <a:spLocks noGrp="1"/>
          </p:cNvSpPr>
          <p:nvPr>
            <p:ph sz="quarter" idx="16"/>
          </p:nvPr>
        </p:nvSpPr>
        <p:spPr>
          <a:xfrm>
            <a:off x="3486150" y="212140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3" name="Content Placeholder 6"/>
          <p:cNvSpPr>
            <a:spLocks noGrp="1"/>
          </p:cNvSpPr>
          <p:nvPr>
            <p:ph sz="quarter" idx="17"/>
          </p:nvPr>
        </p:nvSpPr>
        <p:spPr>
          <a:xfrm>
            <a:off x="3486150" y="5400548"/>
            <a:ext cx="302895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9" name="Title 1"/>
          <p:cNvSpPr>
            <a:spLocks noGrp="1"/>
          </p:cNvSpPr>
          <p:nvPr>
            <p:ph type="title"/>
          </p:nvPr>
        </p:nvSpPr>
        <p:spPr>
          <a:xfrm>
            <a:off x="308610" y="609600"/>
            <a:ext cx="6206490" cy="1117600"/>
          </a:xfr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23"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4"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351254474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itle and Two Contents">
    <p:spTree>
      <p:nvGrpSpPr>
        <p:cNvPr id="1" name=""/>
        <p:cNvGrpSpPr/>
        <p:nvPr/>
      </p:nvGrpSpPr>
      <p:grpSpPr>
        <a:xfrm>
          <a:off x="0" y="0"/>
          <a:ext cx="0" cy="0"/>
          <a:chOff x="0" y="0"/>
          <a:chExt cx="0" cy="0"/>
        </a:xfrm>
      </p:grpSpPr>
      <p:sp>
        <p:nvSpPr>
          <p:cNvPr id="7" name="Content Placeholder 6"/>
          <p:cNvSpPr>
            <a:spLocks noGrp="1"/>
          </p:cNvSpPr>
          <p:nvPr>
            <p:ph sz="quarter" idx="13"/>
          </p:nvPr>
        </p:nvSpPr>
        <p:spPr>
          <a:xfrm>
            <a:off x="308610" y="2120900"/>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Content Placeholder 6"/>
          <p:cNvSpPr>
            <a:spLocks noGrp="1"/>
          </p:cNvSpPr>
          <p:nvPr>
            <p:ph sz="quarter" idx="14"/>
          </p:nvPr>
        </p:nvSpPr>
        <p:spPr>
          <a:xfrm>
            <a:off x="308610" y="5400548"/>
            <a:ext cx="6206490" cy="3048000"/>
          </a:xfrm>
        </p:spPr>
        <p:txBody>
          <a:bodyPr/>
          <a:lstStyle>
            <a:lvl1pPr>
              <a:defRPr>
                <a:latin typeface="Arial" pitchFamily="34" charset="0"/>
                <a:cs typeface="Arial" pitchFamily="34" charset="0"/>
              </a:defRPr>
            </a:lvl1pPr>
            <a:lvl2pPr>
              <a:defRPr>
                <a:latin typeface="Arial" pitchFamily="34" charset="0"/>
                <a:cs typeface="Arial" pitchFamily="34" charset="0"/>
              </a:defRPr>
            </a:lvl2pPr>
            <a:lvl3pPr>
              <a:defRPr kumimoji="0" lang="en-US" sz="1200" kern="1200" dirty="0" smtClean="0">
                <a:solidFill>
                  <a:schemeClr val="tx1">
                    <a:lumMod val="50000"/>
                    <a:lumOff val="50000"/>
                  </a:schemeClr>
                </a:solidFill>
                <a:latin typeface="Arial" pitchFamily="34" charset="0"/>
                <a:ea typeface="+mn-ea"/>
                <a:cs typeface="Arial" pitchFamily="34" charset="0"/>
              </a:defRPr>
            </a:lvl3pPr>
            <a:lvl4pPr>
              <a:defRPr kumimoji="0" lang="en-US" sz="1200" kern="1200" dirty="0" smtClean="0">
                <a:solidFill>
                  <a:schemeClr val="tx2"/>
                </a:solidFill>
                <a:latin typeface="Arial" pitchFamily="34" charset="0"/>
                <a:ea typeface="+mn-ea"/>
                <a:cs typeface="Arial" pitchFamily="34" charset="0"/>
              </a:defRPr>
            </a:lvl4pPr>
            <a:lvl5pPr>
              <a:defRPr kumimoji="0" lang="en-US" sz="1200" kern="1200" dirty="0" smtClean="0">
                <a:solidFill>
                  <a:schemeClr val="tx1">
                    <a:lumMod val="50000"/>
                    <a:lumOff val="50000"/>
                  </a:schemeClr>
                </a:solidFill>
                <a:latin typeface="Arial" pitchFamily="34" charset="0"/>
                <a:ea typeface="+mn-ea"/>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6" name="Title 1"/>
          <p:cNvSpPr>
            <a:spLocks noGrp="1"/>
          </p:cNvSpPr>
          <p:nvPr>
            <p:ph type="title"/>
          </p:nvPr>
        </p:nvSpPr>
        <p:spPr>
          <a:xfrm>
            <a:off x="308610" y="609600"/>
            <a:ext cx="6206490" cy="1117600"/>
          </a:xfrm>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20"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21"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15684098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7" name="Title 6"/>
          <p:cNvSpPr>
            <a:spLocks noGrp="1"/>
          </p:cNvSpPr>
          <p:nvPr>
            <p:ph type="title"/>
          </p:nvPr>
        </p:nvSpPr>
        <p:spPr/>
        <p:txBody>
          <a:bodyPr vert="horz" tIns="182880" anchor="t" anchorCtr="0">
            <a:noAutofit/>
          </a:bodyPr>
          <a:lst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a:lstStyle>
          <a:p>
            <a:r>
              <a:rPr lang="en-US" smtClean="0"/>
              <a:t>Click to edit Master title style</a:t>
            </a:r>
            <a:endParaRPr lang="en-US" dirty="0"/>
          </a:p>
        </p:txBody>
      </p:sp>
      <p:sp>
        <p:nvSpPr>
          <p:cNvPr id="17" name="Date Placeholder 13"/>
          <p:cNvSpPr>
            <a:spLocks noGrp="1"/>
          </p:cNvSpPr>
          <p:nvPr>
            <p:ph type="dt" sz="half" idx="2"/>
          </p:nvPr>
        </p:nvSpPr>
        <p:spPr>
          <a:xfrm rot="16200000">
            <a:off x="-459926" y="7999241"/>
            <a:ext cx="1063065" cy="137160"/>
          </a:xfrm>
          <a:prstGeom prst="rect">
            <a:avLst/>
          </a:prstGeom>
        </p:spPr>
        <p:txBody>
          <a:bodyPr vert="horz" wrap="none" anchor="ctr"/>
          <a:lstStyle>
            <a:lvl1pPr marL="0" algn="l" defTabSz="914400" rtl="0" eaLnBrk="1" latinLnBrk="0" hangingPunct="1">
              <a:defRPr kumimoji="0" lang="en-US" sz="800" kern="1200" smtClean="0">
                <a:solidFill>
                  <a:schemeClr val="tx1">
                    <a:lumMod val="50000"/>
                    <a:lumOff val="50000"/>
                  </a:schemeClr>
                </a:solidFill>
                <a:latin typeface="Arial" pitchFamily="34" charset="0"/>
                <a:ea typeface="+mn-ea"/>
                <a:cs typeface="Arial" pitchFamily="34" charset="0"/>
              </a:defRPr>
            </a:lvl1pPr>
          </a:lstStyle>
          <a:p>
            <a:r>
              <a:rPr>
                <a:solidFill>
                  <a:prstClr val="black">
                    <a:lumMod val="50000"/>
                    <a:lumOff val="50000"/>
                  </a:prstClr>
                </a:solidFill>
              </a:rPr>
              <a:t>October 26</a:t>
            </a:r>
            <a:endParaRPr lang="it-IT" dirty="0">
              <a:solidFill>
                <a:prstClr val="black">
                  <a:lumMod val="50000"/>
                  <a:lumOff val="50000"/>
                </a:prstClr>
              </a:solidFill>
            </a:endParaRPr>
          </a:p>
        </p:txBody>
      </p:sp>
      <p:sp>
        <p:nvSpPr>
          <p:cNvPr id="18" name="Footer Placeholder 2"/>
          <p:cNvSpPr>
            <a:spLocks noGrp="1"/>
          </p:cNvSpPr>
          <p:nvPr>
            <p:ph type="ftr" sz="quarter" idx="3"/>
          </p:nvPr>
        </p:nvSpPr>
        <p:spPr>
          <a:xfrm rot="5400000" flipH="1" flipV="1">
            <a:off x="-2528682" y="4867428"/>
            <a:ext cx="5200576" cy="137161"/>
          </a:xfrm>
          <a:prstGeom prst="rect">
            <a:avLst/>
          </a:prstGeom>
        </p:spPr>
        <p:txBody>
          <a:bodyPr vert="horz" wrap="none" anchor="ctr"/>
          <a:lstStyle>
            <a:lvl1pPr algn="l" eaLnBrk="1" latinLnBrk="0" hangingPunct="1">
              <a:defRPr kumimoji="0" sz="800">
                <a:solidFill>
                  <a:schemeClr val="tx1">
                    <a:lumMod val="50000"/>
                    <a:lumOff val="50000"/>
                  </a:schemeClr>
                </a:solidFill>
                <a:latin typeface="Arial" pitchFamily="34" charset="0"/>
                <a:cs typeface="Arial" pitchFamily="34" charset="0"/>
              </a:defRPr>
            </a:lvl1pPr>
          </a:lstStyle>
          <a:p>
            <a:pPr defTabSz="914400"/>
            <a:r>
              <a:rPr lang="en-US" dirty="0" smtClean="0">
                <a:solidFill>
                  <a:prstClr val="black">
                    <a:lumMod val="50000"/>
                    <a:lumOff val="50000"/>
                  </a:prstClr>
                </a:solidFill>
              </a:rPr>
              <a:t>Retina Specialist Education Series and CCC Profiles</a:t>
            </a:r>
            <a:endParaRPr lang="en-US" dirty="0">
              <a:solidFill>
                <a:prstClr val="black">
                  <a:lumMod val="50000"/>
                  <a:lumOff val="50000"/>
                </a:prstClr>
              </a:solidFill>
            </a:endParaRPr>
          </a:p>
        </p:txBody>
      </p:sp>
    </p:spTree>
    <p:extLst>
      <p:ext uri="{BB962C8B-B14F-4D97-AF65-F5344CB8AC3E}">
        <p14:creationId xmlns:p14="http://schemas.microsoft.com/office/powerpoint/2010/main" val="3743956165"/>
      </p:ext>
    </p:extLst>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20" Type="http://schemas.openxmlformats.org/officeDocument/2006/relationships/image" Target="../media/image2.jpg"/><Relationship Id="rId21" Type="http://schemas.openxmlformats.org/officeDocument/2006/relationships/image" Target="../media/image3.png"/><Relationship Id="rId22" Type="http://schemas.openxmlformats.org/officeDocument/2006/relationships/image" Target="../media/image4.jpg"/><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7.xml"/><Relationship Id="rId20" Type="http://schemas.openxmlformats.org/officeDocument/2006/relationships/image" Target="../media/image2.jpg"/><Relationship Id="rId21" Type="http://schemas.openxmlformats.org/officeDocument/2006/relationships/image" Target="../media/image3.png"/><Relationship Id="rId22" Type="http://schemas.openxmlformats.org/officeDocument/2006/relationships/image" Target="../media/image4.jpg"/><Relationship Id="rId10" Type="http://schemas.openxmlformats.org/officeDocument/2006/relationships/slideLayout" Target="../slideLayouts/slideLayout28.xml"/><Relationship Id="rId11" Type="http://schemas.openxmlformats.org/officeDocument/2006/relationships/slideLayout" Target="../slideLayouts/slideLayout29.xml"/><Relationship Id="rId12" Type="http://schemas.openxmlformats.org/officeDocument/2006/relationships/slideLayout" Target="../slideLayouts/slideLayout30.xml"/><Relationship Id="rId13" Type="http://schemas.openxmlformats.org/officeDocument/2006/relationships/slideLayout" Target="../slideLayouts/slideLayout31.xml"/><Relationship Id="rId14" Type="http://schemas.openxmlformats.org/officeDocument/2006/relationships/slideLayout" Target="../slideLayouts/slideLayout32.xml"/><Relationship Id="rId15" Type="http://schemas.openxmlformats.org/officeDocument/2006/relationships/slideLayout" Target="../slideLayouts/slideLayout33.xml"/><Relationship Id="rId16" Type="http://schemas.openxmlformats.org/officeDocument/2006/relationships/slideLayout" Target="../slideLayouts/slideLayout34.xml"/><Relationship Id="rId17" Type="http://schemas.openxmlformats.org/officeDocument/2006/relationships/slideLayout" Target="../slideLayouts/slideLayout35.xml"/><Relationship Id="rId18" Type="http://schemas.openxmlformats.org/officeDocument/2006/relationships/slideLayout" Target="../slideLayouts/slideLayout36.xml"/><Relationship Id="rId19" Type="http://schemas.openxmlformats.org/officeDocument/2006/relationships/theme" Target="../theme/theme2.xml"/><Relationship Id="rId1" Type="http://schemas.openxmlformats.org/officeDocument/2006/relationships/slideLayout" Target="../slideLayouts/slideLayout19.xml"/><Relationship Id="rId2" Type="http://schemas.openxmlformats.org/officeDocument/2006/relationships/slideLayout" Target="../slideLayouts/slideLayout20.xml"/><Relationship Id="rId3" Type="http://schemas.openxmlformats.org/officeDocument/2006/relationships/slideLayout" Target="../slideLayouts/slideLayout21.xml"/><Relationship Id="rId4" Type="http://schemas.openxmlformats.org/officeDocument/2006/relationships/slideLayout" Target="../slideLayouts/slideLayout22.xml"/><Relationship Id="rId5" Type="http://schemas.openxmlformats.org/officeDocument/2006/relationships/slideLayout" Target="../slideLayouts/slideLayout23.xml"/><Relationship Id="rId6" Type="http://schemas.openxmlformats.org/officeDocument/2006/relationships/slideLayout" Target="../slideLayouts/slideLayout24.xml"/><Relationship Id="rId7" Type="http://schemas.openxmlformats.org/officeDocument/2006/relationships/slideLayout" Target="../slideLayouts/slideLayout25.xml"/><Relationship Id="rId8" Type="http://schemas.openxmlformats.org/officeDocument/2006/relationships/slideLayout" Target="../slideLayouts/slideLayout2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9" name="Rectangle 28"/>
          <p:cNvSpPr/>
          <p:nvPr/>
        </p:nvSpPr>
        <p:spPr>
          <a:xfrm>
            <a:off x="-1" y="4"/>
            <a:ext cx="6856930" cy="310663"/>
          </a:xfrm>
          <a:prstGeom prst="rect">
            <a:avLst/>
          </a:prstGeom>
          <a:solidFill>
            <a:schemeClr val="accent1"/>
          </a:solidFill>
          <a:ln w="50800" cap="flat"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dirty="0">
              <a:solidFill>
                <a:prstClr val="white"/>
              </a:solidFill>
              <a:latin typeface="Arial" pitchFamily="34" charset="0"/>
            </a:endParaRPr>
          </a:p>
        </p:txBody>
      </p:sp>
      <p:sp>
        <p:nvSpPr>
          <p:cNvPr id="15" name="Rectangle 14"/>
          <p:cNvSpPr/>
          <p:nvPr userDrawn="1"/>
        </p:nvSpPr>
        <p:spPr>
          <a:xfrm>
            <a:off x="6188025" y="4"/>
            <a:ext cx="676636" cy="310663"/>
          </a:xfrm>
          <a:prstGeom prst="rect">
            <a:avLst/>
          </a:prstGeom>
          <a:solidFill>
            <a:srgbClr val="063282"/>
          </a:solidFill>
          <a:ln w="50800" cap="flat"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dirty="0">
              <a:solidFill>
                <a:prstClr val="white"/>
              </a:solidFill>
              <a:latin typeface="Arial" pitchFamily="34" charset="0"/>
            </a:endParaRPr>
          </a:p>
        </p:txBody>
      </p:sp>
      <p:sp>
        <p:nvSpPr>
          <p:cNvPr id="22" name="Title Placeholder 21"/>
          <p:cNvSpPr>
            <a:spLocks noGrp="1"/>
          </p:cNvSpPr>
          <p:nvPr>
            <p:ph type="title"/>
          </p:nvPr>
        </p:nvSpPr>
        <p:spPr>
          <a:xfrm>
            <a:off x="308610" y="609600"/>
            <a:ext cx="6206490" cy="1117600"/>
          </a:xfrm>
          <a:prstGeom prst="rect">
            <a:avLst/>
          </a:prstGeom>
        </p:spPr>
        <p:txBody>
          <a:bodyPr vert="horz" tIns="182880" anchor="t" anchorCtr="0">
            <a:noAutofit/>
          </a:bodyPr>
          <a:lstStyle/>
          <a:p>
            <a:r>
              <a:rPr kumimoji="0" lang="en-US" smtClean="0"/>
              <a:t>Click to edit Master title style</a:t>
            </a:r>
            <a:endParaRPr kumimoji="0" lang="en-US" dirty="0"/>
          </a:p>
        </p:txBody>
      </p:sp>
      <p:sp>
        <p:nvSpPr>
          <p:cNvPr id="20" name="Text Placeholder 19"/>
          <p:cNvSpPr>
            <a:spLocks noGrp="1"/>
          </p:cNvSpPr>
          <p:nvPr>
            <p:ph type="body" idx="1"/>
          </p:nvPr>
        </p:nvSpPr>
        <p:spPr>
          <a:xfrm>
            <a:off x="308610" y="2120900"/>
            <a:ext cx="6206490" cy="632764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3" name="Straight Connector 12"/>
          <p:cNvCxnSpPr/>
          <p:nvPr/>
        </p:nvCxnSpPr>
        <p:spPr>
          <a:xfrm>
            <a:off x="0" y="381000"/>
            <a:ext cx="6858000" cy="0"/>
          </a:xfrm>
          <a:prstGeom prst="line">
            <a:avLst/>
          </a:prstGeom>
          <a:ln cap="flat">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Rectangle 15"/>
          <p:cNvSpPr/>
          <p:nvPr userDrawn="1"/>
        </p:nvSpPr>
        <p:spPr>
          <a:xfrm flipH="1">
            <a:off x="5977997" y="4"/>
            <a:ext cx="662397" cy="310663"/>
          </a:xfrm>
          <a:prstGeom prst="rect">
            <a:avLst/>
          </a:prstGeom>
          <a:gradFill flip="none" rotWithShape="1">
            <a:gsLst>
              <a:gs pos="18000">
                <a:schemeClr val="accent1"/>
              </a:gs>
              <a:gs pos="76000">
                <a:srgbClr val="063282"/>
              </a:gs>
              <a:gs pos="60000">
                <a:srgbClr val="FEFF0A"/>
              </a:gs>
            </a:gsLst>
            <a:lin ang="8100000" scaled="0"/>
            <a:tileRect/>
          </a:gradFill>
          <a:ln w="50800" cap="flat"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dirty="0">
              <a:solidFill>
                <a:prstClr val="white"/>
              </a:solidFill>
              <a:latin typeface="Arial" pitchFamily="34" charset="0"/>
            </a:endParaRPr>
          </a:p>
        </p:txBody>
      </p:sp>
      <p:cxnSp>
        <p:nvCxnSpPr>
          <p:cNvPr id="18" name="Straight Connector 17"/>
          <p:cNvCxnSpPr/>
          <p:nvPr userDrawn="1"/>
        </p:nvCxnSpPr>
        <p:spPr>
          <a:xfrm>
            <a:off x="-1072" y="310663"/>
            <a:ext cx="6858000" cy="0"/>
          </a:xfrm>
          <a:prstGeom prst="line">
            <a:avLst/>
          </a:prstGeom>
          <a:ln cap="flat">
            <a:solidFill>
              <a:srgbClr val="FFFFFF"/>
            </a:solidFill>
          </a:ln>
        </p:spPr>
        <p:style>
          <a:lnRef idx="1">
            <a:schemeClr val="accent1"/>
          </a:lnRef>
          <a:fillRef idx="0">
            <a:schemeClr val="accent1"/>
          </a:fillRef>
          <a:effectRef idx="0">
            <a:schemeClr val="accent1"/>
          </a:effectRef>
          <a:fontRef idx="minor">
            <a:schemeClr val="tx1"/>
          </a:fontRef>
        </p:style>
      </p:cxnSp>
      <p:sp>
        <p:nvSpPr>
          <p:cNvPr id="27" name="Slide Number Placeholder 22"/>
          <p:cNvSpPr txBox="1">
            <a:spLocks/>
          </p:cNvSpPr>
          <p:nvPr userDrawn="1"/>
        </p:nvSpPr>
        <p:spPr>
          <a:xfrm flipH="1">
            <a:off x="3026" y="8705793"/>
            <a:ext cx="137160" cy="292608"/>
          </a:xfrm>
          <a:prstGeom prst="rect">
            <a:avLst/>
          </a:prstGeom>
        </p:spPr>
        <p:txBody>
          <a:bodyPr vert="horz" wrap="none" lIns="0" rIns="0" anchor="ctr"/>
          <a:lstStyle>
            <a:defPPr>
              <a:defRPr lang="en-US"/>
            </a:defPPr>
            <a:lvl1pPr defTabSz="914400">
              <a:defRPr kumimoji="0" sz="800">
                <a:solidFill>
                  <a:prstClr val="black">
                    <a:lumMod val="50000"/>
                    <a:lumOff val="50000"/>
                  </a:prstClr>
                </a:solidFill>
                <a:latin typeface="Arial" pitchFamily="34" charset="0"/>
                <a:cs typeface="Arial" pitchFamily="34" charset="0"/>
              </a:defRPr>
            </a:lvl1pPr>
          </a:lstStyle>
          <a:p>
            <a:r>
              <a:rPr lang="en-US" dirty="0" smtClean="0"/>
              <a:t>  </a:t>
            </a:r>
            <a:fld id="{67721196-318F-44FA-B8C6-D02165895237}" type="slidenum">
              <a:rPr lang="uk-UA" smtClean="0"/>
              <a:pPr/>
              <a:t>‹#›</a:t>
            </a:fld>
            <a:endParaRPr lang="uk-UA" dirty="0"/>
          </a:p>
        </p:txBody>
      </p:sp>
      <p:pic>
        <p:nvPicPr>
          <p:cNvPr id="23" name="Picture 22" descr="image.jpg"/>
          <p:cNvPicPr>
            <a:picLocks noChangeAspect="1"/>
          </p:cNvPicPr>
          <p:nvPr userDrawn="1"/>
        </p:nvPicPr>
        <p:blipFill rotWithShape="1">
          <a:blip r:embed="rId20">
            <a:extLst>
              <a:ext uri="{28A0092B-C50C-407E-A947-70E740481C1C}">
                <a14:useLocalDpi xmlns:a14="http://schemas.microsoft.com/office/drawing/2010/main" val="0"/>
              </a:ext>
            </a:extLst>
          </a:blip>
          <a:srcRect b="37747"/>
          <a:stretch/>
        </p:blipFill>
        <p:spPr>
          <a:xfrm>
            <a:off x="6107243" y="8760213"/>
            <a:ext cx="669341" cy="199439"/>
          </a:xfrm>
          <a:prstGeom prst="rect">
            <a:avLst/>
          </a:prstGeom>
        </p:spPr>
      </p:pic>
      <p:grpSp>
        <p:nvGrpSpPr>
          <p:cNvPr id="25" name="Group 24"/>
          <p:cNvGrpSpPr>
            <a:grpSpLocks noChangeAspect="1"/>
          </p:cNvGrpSpPr>
          <p:nvPr userDrawn="1"/>
        </p:nvGrpSpPr>
        <p:grpSpPr>
          <a:xfrm>
            <a:off x="4584091" y="8758301"/>
            <a:ext cx="1461434" cy="268497"/>
            <a:chOff x="4938293" y="6536258"/>
            <a:chExt cx="2498185" cy="258170"/>
          </a:xfrm>
        </p:grpSpPr>
        <p:pic>
          <p:nvPicPr>
            <p:cNvPr id="30" name="Picture 29" descr="Percipient (thickerborder).png"/>
            <p:cNvPicPr>
              <a:picLocks noChangeAspect="1"/>
            </p:cNvPicPr>
            <p:nvPr/>
          </p:nvPicPr>
          <p:blipFill>
            <a:blip r:embed="rId21" cstate="print"/>
            <a:stretch>
              <a:fillRect/>
            </a:stretch>
          </p:blipFill>
          <p:spPr>
            <a:xfrm>
              <a:off x="4938293" y="6577868"/>
              <a:ext cx="1156924" cy="138199"/>
            </a:xfrm>
            <a:prstGeom prst="rect">
              <a:avLst/>
            </a:prstGeom>
          </p:spPr>
        </p:pic>
        <p:pic>
          <p:nvPicPr>
            <p:cNvPr id="31" name="Picture 30" descr="eylea.jpg"/>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6443197" y="6536258"/>
              <a:ext cx="872197" cy="258170"/>
            </a:xfrm>
            <a:prstGeom prst="rect">
              <a:avLst/>
            </a:prstGeom>
          </p:spPr>
        </p:pic>
        <p:cxnSp>
          <p:nvCxnSpPr>
            <p:cNvPr id="32" name="Straight Connector 31"/>
            <p:cNvCxnSpPr/>
            <p:nvPr userDrawn="1"/>
          </p:nvCxnSpPr>
          <p:spPr>
            <a:xfrm>
              <a:off x="6275943" y="6546034"/>
              <a:ext cx="0" cy="2141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7436478" y="6546034"/>
              <a:ext cx="0" cy="2141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26591239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Lst>
  <p:hf sldNum="0" hdr="0"/>
  <p:txStyles>
    <p:title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p:titleStyle>
    <p:bodyStyle>
      <a:lvl1pPr marL="228600" indent="-228600" algn="l" rtl="0" eaLnBrk="1" latinLnBrk="0" hangingPunct="1">
        <a:spcBef>
          <a:spcPts val="600"/>
        </a:spcBef>
        <a:buClr>
          <a:schemeClr val="accent1"/>
        </a:buClr>
        <a:buFont typeface="Wingdings 2" pitchFamily="18" charset="2"/>
        <a:buChar char=""/>
        <a:defRPr kumimoji="0" sz="1400" kern="1200">
          <a:solidFill>
            <a:schemeClr val="tx1"/>
          </a:solidFill>
          <a:latin typeface="Arial" pitchFamily="34" charset="0"/>
          <a:ea typeface="+mn-ea"/>
          <a:cs typeface="Arial" pitchFamily="34" charset="0"/>
        </a:defRPr>
      </a:lvl1pPr>
      <a:lvl2pPr marL="571500" indent="-228600" algn="l" rtl="0" eaLnBrk="1" latinLnBrk="0" hangingPunct="1">
        <a:spcBef>
          <a:spcPts val="600"/>
        </a:spcBef>
        <a:buClr>
          <a:schemeClr val="tx2"/>
        </a:buClr>
        <a:buFont typeface="Georgia" pitchFamily="18" charset="0"/>
        <a:buChar char="–"/>
        <a:defRPr kumimoji="0" lang="en-US" sz="1400" kern="1200" dirty="0" smtClean="0">
          <a:solidFill>
            <a:schemeClr val="tx1"/>
          </a:solidFill>
          <a:latin typeface="Arial" pitchFamily="34" charset="0"/>
          <a:ea typeface="+mn-ea"/>
          <a:cs typeface="Arial" pitchFamily="34" charset="0"/>
        </a:defRPr>
      </a:lvl2pPr>
      <a:lvl3pPr marL="922338" indent="-236538" algn="l" rtl="0" eaLnBrk="1" latinLnBrk="0" hangingPunct="1">
        <a:spcBef>
          <a:spcPts val="600"/>
        </a:spcBef>
        <a:buClr>
          <a:schemeClr val="tx2"/>
        </a:buClr>
        <a:buFont typeface="Wingdings 2" pitchFamily="18" charset="2"/>
        <a:buChar char=""/>
        <a:defRPr kumimoji="0" lang="en-US" sz="1200" kern="1200" dirty="0" smtClean="0">
          <a:solidFill>
            <a:schemeClr val="tx2"/>
          </a:solidFill>
          <a:latin typeface="Arial" pitchFamily="34" charset="0"/>
          <a:ea typeface="+mn-ea"/>
          <a:cs typeface="Arial" pitchFamily="34" charset="0"/>
        </a:defRPr>
      </a:lvl3pPr>
      <a:lvl4pPr marL="1143000" indent="-114300" algn="l" rtl="0" eaLnBrk="1" latinLnBrk="0" hangingPunct="1">
        <a:spcBef>
          <a:spcPts val="600"/>
        </a:spcBef>
        <a:buClr>
          <a:schemeClr val="tx2"/>
        </a:buClr>
        <a:buFont typeface="Arial" pitchFamily="34" charset="0"/>
        <a:buChar char="•"/>
        <a:defRPr kumimoji="0" lang="en-US" sz="1200" kern="1200" dirty="0" smtClean="0">
          <a:solidFill>
            <a:schemeClr val="tx2"/>
          </a:solidFill>
          <a:latin typeface="Arial" pitchFamily="34" charset="0"/>
          <a:ea typeface="+mn-ea"/>
          <a:cs typeface="Arial" pitchFamily="34" charset="0"/>
        </a:defRPr>
      </a:lvl4pPr>
      <a:lvl5pPr marL="1371600" indent="-114300" algn="l" rtl="0" eaLnBrk="1" latinLnBrk="0" hangingPunct="1">
        <a:spcBef>
          <a:spcPts val="600"/>
        </a:spcBef>
        <a:buClr>
          <a:schemeClr val="tx2"/>
        </a:buClr>
        <a:buFont typeface="Arial" pitchFamily="34" charset="0"/>
        <a:buChar char="•"/>
        <a:defRPr kumimoji="0" lang="en-US" sz="1200" kern="1200" dirty="0" smtClean="0">
          <a:solidFill>
            <a:schemeClr val="tx2"/>
          </a:solidFill>
          <a:latin typeface="Arial" pitchFamily="34" charset="0"/>
          <a:ea typeface="+mn-ea"/>
          <a:cs typeface="Arial"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9" name="Rectangle 28"/>
          <p:cNvSpPr/>
          <p:nvPr/>
        </p:nvSpPr>
        <p:spPr>
          <a:xfrm>
            <a:off x="-1" y="1"/>
            <a:ext cx="6856930" cy="310663"/>
          </a:xfrm>
          <a:prstGeom prst="rect">
            <a:avLst/>
          </a:prstGeom>
          <a:solidFill>
            <a:schemeClr val="accent1"/>
          </a:solidFill>
          <a:ln w="50800" cap="flat"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dirty="0">
              <a:solidFill>
                <a:prstClr val="white"/>
              </a:solidFill>
              <a:latin typeface="Arial" pitchFamily="34" charset="0"/>
            </a:endParaRPr>
          </a:p>
        </p:txBody>
      </p:sp>
      <p:sp>
        <p:nvSpPr>
          <p:cNvPr id="15" name="Rectangle 14"/>
          <p:cNvSpPr/>
          <p:nvPr userDrawn="1"/>
        </p:nvSpPr>
        <p:spPr>
          <a:xfrm>
            <a:off x="6188025" y="1"/>
            <a:ext cx="676636" cy="310663"/>
          </a:xfrm>
          <a:prstGeom prst="rect">
            <a:avLst/>
          </a:prstGeom>
          <a:solidFill>
            <a:srgbClr val="063282"/>
          </a:solidFill>
          <a:ln w="50800" cap="flat"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dirty="0">
              <a:solidFill>
                <a:prstClr val="white"/>
              </a:solidFill>
              <a:latin typeface="Arial" pitchFamily="34" charset="0"/>
            </a:endParaRPr>
          </a:p>
        </p:txBody>
      </p:sp>
      <p:sp>
        <p:nvSpPr>
          <p:cNvPr id="22" name="Title Placeholder 21"/>
          <p:cNvSpPr>
            <a:spLocks noGrp="1"/>
          </p:cNvSpPr>
          <p:nvPr>
            <p:ph type="title"/>
          </p:nvPr>
        </p:nvSpPr>
        <p:spPr>
          <a:xfrm>
            <a:off x="308610" y="609600"/>
            <a:ext cx="6206490" cy="1117600"/>
          </a:xfrm>
          <a:prstGeom prst="rect">
            <a:avLst/>
          </a:prstGeom>
        </p:spPr>
        <p:txBody>
          <a:bodyPr vert="horz" tIns="182880" anchor="t" anchorCtr="0">
            <a:noAutofit/>
          </a:bodyPr>
          <a:lstStyle/>
          <a:p>
            <a:r>
              <a:rPr kumimoji="0" lang="en-US" smtClean="0"/>
              <a:t>Click to edit Master title style</a:t>
            </a:r>
            <a:endParaRPr kumimoji="0" lang="en-US" dirty="0"/>
          </a:p>
        </p:txBody>
      </p:sp>
      <p:sp>
        <p:nvSpPr>
          <p:cNvPr id="20" name="Text Placeholder 19"/>
          <p:cNvSpPr>
            <a:spLocks noGrp="1"/>
          </p:cNvSpPr>
          <p:nvPr>
            <p:ph type="body" idx="1"/>
          </p:nvPr>
        </p:nvSpPr>
        <p:spPr>
          <a:xfrm>
            <a:off x="308610" y="2120900"/>
            <a:ext cx="6206490" cy="632764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cxnSp>
        <p:nvCxnSpPr>
          <p:cNvPr id="13" name="Straight Connector 12"/>
          <p:cNvCxnSpPr/>
          <p:nvPr/>
        </p:nvCxnSpPr>
        <p:spPr>
          <a:xfrm>
            <a:off x="0" y="381000"/>
            <a:ext cx="6858000" cy="0"/>
          </a:xfrm>
          <a:prstGeom prst="line">
            <a:avLst/>
          </a:prstGeom>
          <a:ln cap="flat">
            <a:solidFill>
              <a:schemeClr val="tx2"/>
            </a:solidFill>
          </a:ln>
        </p:spPr>
        <p:style>
          <a:lnRef idx="1">
            <a:schemeClr val="accent1"/>
          </a:lnRef>
          <a:fillRef idx="0">
            <a:schemeClr val="accent1"/>
          </a:fillRef>
          <a:effectRef idx="0">
            <a:schemeClr val="accent1"/>
          </a:effectRef>
          <a:fontRef idx="minor">
            <a:schemeClr val="tx1"/>
          </a:fontRef>
        </p:style>
      </p:cxnSp>
      <p:sp>
        <p:nvSpPr>
          <p:cNvPr id="16" name="Rectangle 15"/>
          <p:cNvSpPr/>
          <p:nvPr userDrawn="1"/>
        </p:nvSpPr>
        <p:spPr>
          <a:xfrm flipH="1">
            <a:off x="5977997" y="1"/>
            <a:ext cx="662397" cy="310663"/>
          </a:xfrm>
          <a:prstGeom prst="rect">
            <a:avLst/>
          </a:prstGeom>
          <a:gradFill flip="none" rotWithShape="1">
            <a:gsLst>
              <a:gs pos="18000">
                <a:schemeClr val="accent1"/>
              </a:gs>
              <a:gs pos="76000">
                <a:srgbClr val="063282"/>
              </a:gs>
              <a:gs pos="60000">
                <a:srgbClr val="FEFF0A"/>
              </a:gs>
            </a:gsLst>
            <a:lin ang="8100000" scaled="0"/>
            <a:tileRect/>
          </a:gradFill>
          <a:ln w="50800" cap="flat"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defTabSz="914400"/>
            <a:endParaRPr lang="en-US" dirty="0">
              <a:solidFill>
                <a:prstClr val="white"/>
              </a:solidFill>
              <a:latin typeface="Arial" pitchFamily="34" charset="0"/>
            </a:endParaRPr>
          </a:p>
        </p:txBody>
      </p:sp>
      <p:cxnSp>
        <p:nvCxnSpPr>
          <p:cNvPr id="18" name="Straight Connector 17"/>
          <p:cNvCxnSpPr/>
          <p:nvPr userDrawn="1"/>
        </p:nvCxnSpPr>
        <p:spPr>
          <a:xfrm>
            <a:off x="-1072" y="310663"/>
            <a:ext cx="6858000" cy="0"/>
          </a:xfrm>
          <a:prstGeom prst="line">
            <a:avLst/>
          </a:prstGeom>
          <a:ln cap="flat">
            <a:solidFill>
              <a:srgbClr val="FFFFFF"/>
            </a:solidFill>
          </a:ln>
        </p:spPr>
        <p:style>
          <a:lnRef idx="1">
            <a:schemeClr val="accent1"/>
          </a:lnRef>
          <a:fillRef idx="0">
            <a:schemeClr val="accent1"/>
          </a:fillRef>
          <a:effectRef idx="0">
            <a:schemeClr val="accent1"/>
          </a:effectRef>
          <a:fontRef idx="minor">
            <a:schemeClr val="tx1"/>
          </a:fontRef>
        </p:style>
      </p:cxnSp>
      <p:sp>
        <p:nvSpPr>
          <p:cNvPr id="27" name="Slide Number Placeholder 22"/>
          <p:cNvSpPr txBox="1">
            <a:spLocks/>
          </p:cNvSpPr>
          <p:nvPr userDrawn="1"/>
        </p:nvSpPr>
        <p:spPr>
          <a:xfrm flipH="1">
            <a:off x="3026" y="8705793"/>
            <a:ext cx="137160" cy="292608"/>
          </a:xfrm>
          <a:prstGeom prst="rect">
            <a:avLst/>
          </a:prstGeom>
        </p:spPr>
        <p:txBody>
          <a:bodyPr vert="horz" wrap="none" lIns="0" rIns="0" anchor="ctr"/>
          <a:lstStyle>
            <a:defPPr>
              <a:defRPr lang="en-US"/>
            </a:defPPr>
            <a:lvl1pPr defTabSz="914400">
              <a:defRPr kumimoji="0" sz="800">
                <a:solidFill>
                  <a:prstClr val="black">
                    <a:lumMod val="50000"/>
                    <a:lumOff val="50000"/>
                  </a:prstClr>
                </a:solidFill>
                <a:latin typeface="Arial" pitchFamily="34" charset="0"/>
                <a:cs typeface="Arial" pitchFamily="34" charset="0"/>
              </a:defRPr>
            </a:lvl1pPr>
          </a:lstStyle>
          <a:p>
            <a:r>
              <a:rPr lang="en-US" dirty="0" smtClean="0"/>
              <a:t>  </a:t>
            </a:r>
            <a:fld id="{67721196-318F-44FA-B8C6-D02165895237}" type="slidenum">
              <a:rPr lang="uk-UA" smtClean="0"/>
              <a:pPr/>
              <a:t>‹#›</a:t>
            </a:fld>
            <a:endParaRPr lang="uk-UA" dirty="0"/>
          </a:p>
        </p:txBody>
      </p:sp>
      <p:pic>
        <p:nvPicPr>
          <p:cNvPr id="23" name="Picture 22" descr="image.jpg"/>
          <p:cNvPicPr>
            <a:picLocks noChangeAspect="1"/>
          </p:cNvPicPr>
          <p:nvPr userDrawn="1"/>
        </p:nvPicPr>
        <p:blipFill rotWithShape="1">
          <a:blip r:embed="rId20">
            <a:extLst>
              <a:ext uri="{28A0092B-C50C-407E-A947-70E740481C1C}">
                <a14:useLocalDpi xmlns:a14="http://schemas.microsoft.com/office/drawing/2010/main" val="0"/>
              </a:ext>
            </a:extLst>
          </a:blip>
          <a:srcRect b="37747"/>
          <a:stretch/>
        </p:blipFill>
        <p:spPr>
          <a:xfrm>
            <a:off x="6107236" y="8760203"/>
            <a:ext cx="669341" cy="199439"/>
          </a:xfrm>
          <a:prstGeom prst="rect">
            <a:avLst/>
          </a:prstGeom>
        </p:spPr>
      </p:pic>
      <p:grpSp>
        <p:nvGrpSpPr>
          <p:cNvPr id="25" name="Group 24"/>
          <p:cNvGrpSpPr>
            <a:grpSpLocks noChangeAspect="1"/>
          </p:cNvGrpSpPr>
          <p:nvPr userDrawn="1"/>
        </p:nvGrpSpPr>
        <p:grpSpPr>
          <a:xfrm>
            <a:off x="4584091" y="8758292"/>
            <a:ext cx="1461434" cy="268497"/>
            <a:chOff x="4938293" y="6536258"/>
            <a:chExt cx="2498185" cy="258170"/>
          </a:xfrm>
        </p:grpSpPr>
        <p:pic>
          <p:nvPicPr>
            <p:cNvPr id="30" name="Picture 29" descr="Percipient (thickerborder).png"/>
            <p:cNvPicPr>
              <a:picLocks noChangeAspect="1"/>
            </p:cNvPicPr>
            <p:nvPr/>
          </p:nvPicPr>
          <p:blipFill>
            <a:blip r:embed="rId21" cstate="print"/>
            <a:stretch>
              <a:fillRect/>
            </a:stretch>
          </p:blipFill>
          <p:spPr>
            <a:xfrm>
              <a:off x="4938293" y="6577868"/>
              <a:ext cx="1156924" cy="138199"/>
            </a:xfrm>
            <a:prstGeom prst="rect">
              <a:avLst/>
            </a:prstGeom>
          </p:spPr>
        </p:pic>
        <p:pic>
          <p:nvPicPr>
            <p:cNvPr id="31" name="Picture 30" descr="eylea.jpg"/>
            <p:cNvPicPr>
              <a:picLocks noChangeAspect="1"/>
            </p:cNvPicPr>
            <p:nvPr userDrawn="1"/>
          </p:nvPicPr>
          <p:blipFill>
            <a:blip r:embed="rId22">
              <a:extLst>
                <a:ext uri="{28A0092B-C50C-407E-A947-70E740481C1C}">
                  <a14:useLocalDpi xmlns:a14="http://schemas.microsoft.com/office/drawing/2010/main" val="0"/>
                </a:ext>
              </a:extLst>
            </a:blip>
            <a:stretch>
              <a:fillRect/>
            </a:stretch>
          </p:blipFill>
          <p:spPr>
            <a:xfrm>
              <a:off x="6443197" y="6536258"/>
              <a:ext cx="872197" cy="258170"/>
            </a:xfrm>
            <a:prstGeom prst="rect">
              <a:avLst/>
            </a:prstGeom>
          </p:spPr>
        </p:pic>
        <p:cxnSp>
          <p:nvCxnSpPr>
            <p:cNvPr id="32" name="Straight Connector 31"/>
            <p:cNvCxnSpPr/>
            <p:nvPr userDrawn="1"/>
          </p:nvCxnSpPr>
          <p:spPr>
            <a:xfrm>
              <a:off x="6275943" y="6546034"/>
              <a:ext cx="0" cy="2141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a:xfrm>
              <a:off x="7436478" y="6546034"/>
              <a:ext cx="0" cy="214169"/>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366983209"/>
      </p:ext>
    </p:extLst>
  </p:cSld>
  <p:clrMap bg1="lt1" tx1="dk1" bg2="lt2" tx2="dk2" accent1="accent1" accent2="accent2" accent3="accent3" accent4="accent4" accent5="accent5" accent6="accent6" hlink="hlink" folHlink="folHlink"/>
  <p:sldLayoutIdLst>
    <p:sldLayoutId id="2147483680" r:id="rId1"/>
    <p:sldLayoutId id="2147483681" r:id="rId2"/>
    <p:sldLayoutId id="2147483682" r:id="rId3"/>
    <p:sldLayoutId id="2147483683" r:id="rId4"/>
    <p:sldLayoutId id="2147483684" r:id="rId5"/>
    <p:sldLayoutId id="2147483685" r:id="rId6"/>
    <p:sldLayoutId id="2147483686" r:id="rId7"/>
    <p:sldLayoutId id="2147483687" r:id="rId8"/>
    <p:sldLayoutId id="2147483688" r:id="rId9"/>
    <p:sldLayoutId id="2147483689" r:id="rId10"/>
    <p:sldLayoutId id="2147483690" r:id="rId11"/>
    <p:sldLayoutId id="2147483691" r:id="rId12"/>
    <p:sldLayoutId id="2147483692" r:id="rId13"/>
    <p:sldLayoutId id="2147483693" r:id="rId14"/>
    <p:sldLayoutId id="2147483694" r:id="rId15"/>
    <p:sldLayoutId id="2147483695" r:id="rId16"/>
    <p:sldLayoutId id="2147483696" r:id="rId17"/>
    <p:sldLayoutId id="2147483697" r:id="rId18"/>
  </p:sldLayoutIdLst>
  <p:hf sldNum="0" hdr="0"/>
  <p:txStyles>
    <p:titleStyle>
      <a:lvl1pPr algn="l" rtl="0" eaLnBrk="1" latinLnBrk="0" hangingPunct="1">
        <a:spcBef>
          <a:spcPct val="0"/>
        </a:spcBef>
        <a:buNone/>
        <a:defRPr kumimoji="0" lang="en-US" sz="2000" b="1" kern="1200" dirty="0">
          <a:solidFill>
            <a:schemeClr val="accent1"/>
          </a:solidFill>
          <a:latin typeface="Arial" pitchFamily="34" charset="0"/>
          <a:ea typeface="+mj-ea"/>
          <a:cs typeface="Arial" pitchFamily="34" charset="0"/>
        </a:defRPr>
      </a:lvl1pPr>
    </p:titleStyle>
    <p:bodyStyle>
      <a:lvl1pPr marL="228600" indent="-228600" algn="l" rtl="0" eaLnBrk="1" latinLnBrk="0" hangingPunct="1">
        <a:spcBef>
          <a:spcPts val="600"/>
        </a:spcBef>
        <a:buClr>
          <a:schemeClr val="accent1"/>
        </a:buClr>
        <a:buFont typeface="Wingdings 2" pitchFamily="18" charset="2"/>
        <a:buChar char=""/>
        <a:defRPr kumimoji="0" sz="1400" kern="1200">
          <a:solidFill>
            <a:schemeClr val="tx1"/>
          </a:solidFill>
          <a:latin typeface="Arial" pitchFamily="34" charset="0"/>
          <a:ea typeface="+mn-ea"/>
          <a:cs typeface="Arial" pitchFamily="34" charset="0"/>
        </a:defRPr>
      </a:lvl1pPr>
      <a:lvl2pPr marL="571500" indent="-228600" algn="l" rtl="0" eaLnBrk="1" latinLnBrk="0" hangingPunct="1">
        <a:spcBef>
          <a:spcPts val="600"/>
        </a:spcBef>
        <a:buClr>
          <a:schemeClr val="tx2"/>
        </a:buClr>
        <a:buFont typeface="Georgia" pitchFamily="18" charset="0"/>
        <a:buChar char="–"/>
        <a:defRPr kumimoji="0" lang="en-US" sz="1400" kern="1200" dirty="0" smtClean="0">
          <a:solidFill>
            <a:schemeClr val="tx1"/>
          </a:solidFill>
          <a:latin typeface="Arial" pitchFamily="34" charset="0"/>
          <a:ea typeface="+mn-ea"/>
          <a:cs typeface="Arial" pitchFamily="34" charset="0"/>
        </a:defRPr>
      </a:lvl2pPr>
      <a:lvl3pPr marL="922338" indent="-236538" algn="l" rtl="0" eaLnBrk="1" latinLnBrk="0" hangingPunct="1">
        <a:spcBef>
          <a:spcPts val="600"/>
        </a:spcBef>
        <a:buClr>
          <a:schemeClr val="tx2"/>
        </a:buClr>
        <a:buFont typeface="Wingdings 2" pitchFamily="18" charset="2"/>
        <a:buChar char=""/>
        <a:defRPr kumimoji="0" lang="en-US" sz="1200" kern="1200" dirty="0" smtClean="0">
          <a:solidFill>
            <a:schemeClr val="tx2"/>
          </a:solidFill>
          <a:latin typeface="Arial" pitchFamily="34" charset="0"/>
          <a:ea typeface="+mn-ea"/>
          <a:cs typeface="Arial" pitchFamily="34" charset="0"/>
        </a:defRPr>
      </a:lvl3pPr>
      <a:lvl4pPr marL="1143000" indent="-114300" algn="l" rtl="0" eaLnBrk="1" latinLnBrk="0" hangingPunct="1">
        <a:spcBef>
          <a:spcPts val="600"/>
        </a:spcBef>
        <a:buClr>
          <a:schemeClr val="tx2"/>
        </a:buClr>
        <a:buFont typeface="Arial" pitchFamily="34" charset="0"/>
        <a:buChar char="•"/>
        <a:defRPr kumimoji="0" lang="en-US" sz="1200" kern="1200" dirty="0" smtClean="0">
          <a:solidFill>
            <a:schemeClr val="tx2"/>
          </a:solidFill>
          <a:latin typeface="Arial" pitchFamily="34" charset="0"/>
          <a:ea typeface="+mn-ea"/>
          <a:cs typeface="Arial" pitchFamily="34" charset="0"/>
        </a:defRPr>
      </a:lvl4pPr>
      <a:lvl5pPr marL="1371600" indent="-114300" algn="l" rtl="0" eaLnBrk="1" latinLnBrk="0" hangingPunct="1">
        <a:spcBef>
          <a:spcPts val="600"/>
        </a:spcBef>
        <a:buClr>
          <a:schemeClr val="tx2"/>
        </a:buClr>
        <a:buFont typeface="Arial" pitchFamily="34" charset="0"/>
        <a:buChar char="•"/>
        <a:defRPr kumimoji="0" lang="en-US" sz="1200" kern="1200" dirty="0" smtClean="0">
          <a:solidFill>
            <a:schemeClr val="tx2"/>
          </a:solidFill>
          <a:latin typeface="Arial" pitchFamily="34" charset="0"/>
          <a:ea typeface="+mn-ea"/>
          <a:cs typeface="Arial"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8841647"/>
            <a:ext cx="5862724" cy="317472"/>
          </a:xfrm>
          <a:prstGeom prst="rect">
            <a:avLst/>
          </a:prstGeom>
          <a:solidFill>
            <a:schemeClr val="accent3">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smtClean="0">
                <a:solidFill>
                  <a:schemeClr val="bg1"/>
                </a:solidFill>
              </a:rPr>
              <a:t>Source: </a:t>
            </a:r>
            <a:r>
              <a:rPr lang="en-US" sz="800" dirty="0" err="1" smtClean="0">
                <a:solidFill>
                  <a:srgbClr val="FFFFFF"/>
                </a:solidFill>
              </a:rPr>
              <a:t>www.company.com</a:t>
            </a:r>
            <a:r>
              <a:rPr lang="en-US" sz="800" dirty="0" smtClean="0">
                <a:solidFill>
                  <a:schemeClr val="bg1"/>
                </a:solidFill>
              </a:rPr>
              <a:t> website pages. Percipient web survey conducted November 2016.  </a:t>
            </a:r>
          </a:p>
        </p:txBody>
      </p:sp>
      <p:sp>
        <p:nvSpPr>
          <p:cNvPr id="6" name="Rectangle 5"/>
          <p:cNvSpPr/>
          <p:nvPr/>
        </p:nvSpPr>
        <p:spPr>
          <a:xfrm>
            <a:off x="63" y="1077279"/>
            <a:ext cx="294900" cy="2855258"/>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200" b="1" dirty="0" smtClean="0">
                <a:solidFill>
                  <a:schemeClr val="bg1"/>
                </a:solidFill>
              </a:rPr>
              <a:t>Key Facts</a:t>
            </a:r>
          </a:p>
        </p:txBody>
      </p:sp>
      <p:graphicFrame>
        <p:nvGraphicFramePr>
          <p:cNvPr id="8" name="Table 7"/>
          <p:cNvGraphicFramePr>
            <a:graphicFrameLocks noGrp="1"/>
          </p:cNvGraphicFramePr>
          <p:nvPr>
            <p:extLst>
              <p:ext uri="{D42A27DB-BD31-4B8C-83A1-F6EECF244321}">
                <p14:modId xmlns:p14="http://schemas.microsoft.com/office/powerpoint/2010/main" val="2355790776"/>
              </p:ext>
            </p:extLst>
          </p:nvPr>
        </p:nvGraphicFramePr>
        <p:xfrm>
          <a:off x="423281" y="1070823"/>
          <a:ext cx="3009394" cy="1515314"/>
        </p:xfrm>
        <a:graphic>
          <a:graphicData uri="http://schemas.openxmlformats.org/drawingml/2006/table">
            <a:tbl>
              <a:tblPr firstRow="1" bandRow="1">
                <a:tableStyleId>{2D5ABB26-0587-4C30-8999-92F81FD0307C}</a:tableStyleId>
              </a:tblPr>
              <a:tblGrid>
                <a:gridCol w="755023"/>
                <a:gridCol w="82061"/>
                <a:gridCol w="2172310"/>
              </a:tblGrid>
              <a:tr h="63582">
                <a:tc gridSpan="3">
                  <a:txBody>
                    <a:bodyPr/>
                    <a:lstStyle/>
                    <a:p>
                      <a:endParaRPr lang="en-US" sz="500" dirty="0">
                        <a:solidFill>
                          <a:schemeClr val="accent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r>
              <a:tr h="3822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accent3">
                              <a:lumMod val="60000"/>
                              <a:lumOff val="40000"/>
                            </a:schemeClr>
                          </a:solidFill>
                        </a:rPr>
                        <a:t>Organization</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accent3">
                              <a:lumMod val="60000"/>
                              <a:lumOff val="40000"/>
                            </a:schemeClr>
                          </a:solidFill>
                        </a:rPr>
                        <a:t>Type:</a:t>
                      </a: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t>Not</a:t>
                      </a:r>
                      <a:r>
                        <a:rPr lang="en-US" sz="1000" baseline="0" dirty="0" smtClean="0"/>
                        <a:t> for Profit Health System</a:t>
                      </a:r>
                      <a:endParaRPr lang="en-US" sz="10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5E5E5"/>
                    </a:solidFill>
                  </a:tcPr>
                </a:tc>
              </a:tr>
              <a:tr h="71214">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chemeClr val="accent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r>
              <a:tr h="131580">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Leadership Team and Contact Information:</a:t>
                      </a: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r>
              <a:tr h="833207">
                <a:tc gridSpan="3">
                  <a:txBody>
                    <a:bodyPr/>
                    <a:lstStyle/>
                    <a:p>
                      <a:pPr marL="171450" indent="-171450">
                        <a:buClr>
                          <a:schemeClr val="accent3">
                            <a:lumMod val="60000"/>
                            <a:lumOff val="40000"/>
                          </a:schemeClr>
                        </a:buClr>
                        <a:buFont typeface="Arial"/>
                        <a:buChar char="•"/>
                      </a:pPr>
                      <a:r>
                        <a:rPr lang="en-US" sz="1000" baseline="0" dirty="0" smtClean="0">
                          <a:solidFill>
                            <a:schemeClr val="tx1"/>
                          </a:solidFill>
                        </a:rPr>
                        <a:t>Nancy M. </a:t>
                      </a:r>
                      <a:r>
                        <a:rPr lang="en-US" sz="1000" baseline="0" dirty="0" err="1" smtClean="0">
                          <a:solidFill>
                            <a:schemeClr val="tx1"/>
                          </a:solidFill>
                        </a:rPr>
                        <a:t>Schlichting</a:t>
                      </a:r>
                      <a:r>
                        <a:rPr lang="en-US" sz="1000" baseline="0" dirty="0" smtClean="0">
                          <a:solidFill>
                            <a:schemeClr val="tx1"/>
                          </a:solidFill>
                        </a:rPr>
                        <a:t>, CEO</a:t>
                      </a:r>
                      <a:endParaRPr lang="en-US" sz="1000" dirty="0" smtClean="0">
                        <a:solidFill>
                          <a:schemeClr val="tx1"/>
                        </a:solidFill>
                      </a:endParaRPr>
                    </a:p>
                    <a:p>
                      <a:pPr marL="171450" indent="-171450">
                        <a:buClr>
                          <a:schemeClr val="accent3">
                            <a:lumMod val="60000"/>
                            <a:lumOff val="40000"/>
                          </a:schemeClr>
                        </a:buClr>
                        <a:buFont typeface="Arial"/>
                        <a:buChar char="•"/>
                      </a:pPr>
                      <a:r>
                        <a:rPr lang="en-US" sz="1000" baseline="0" dirty="0" smtClean="0">
                          <a:solidFill>
                            <a:schemeClr val="tx1"/>
                          </a:solidFill>
                        </a:rPr>
                        <a:t>Wright L. Lassiter, III, President</a:t>
                      </a:r>
                      <a:endParaRPr lang="en-US" sz="1000" dirty="0" smtClean="0">
                        <a:solidFill>
                          <a:schemeClr val="tx1"/>
                        </a:solidFill>
                      </a:endParaRPr>
                    </a:p>
                    <a:p>
                      <a:pPr marL="171450" indent="-171450">
                        <a:buClr>
                          <a:schemeClr val="accent3">
                            <a:lumMod val="60000"/>
                            <a:lumOff val="40000"/>
                          </a:schemeClr>
                        </a:buClr>
                        <a:buFont typeface="Arial"/>
                        <a:buChar char="•"/>
                      </a:pPr>
                      <a:r>
                        <a:rPr lang="en-US" sz="1000" dirty="0" smtClean="0">
                          <a:solidFill>
                            <a:schemeClr val="tx1"/>
                          </a:solidFill>
                        </a:rPr>
                        <a:t>Robert G. </a:t>
                      </a:r>
                      <a:r>
                        <a:rPr lang="en-US" sz="1000" dirty="0" err="1" smtClean="0">
                          <a:solidFill>
                            <a:schemeClr val="tx1"/>
                          </a:solidFill>
                        </a:rPr>
                        <a:t>Riney</a:t>
                      </a:r>
                      <a:r>
                        <a:rPr lang="en-US" sz="1000" dirty="0" smtClean="0">
                          <a:solidFill>
                            <a:schemeClr val="tx1"/>
                          </a:solidFill>
                        </a:rPr>
                        <a:t>, EVP and COO</a:t>
                      </a:r>
                      <a:endParaRPr lang="en-US" sz="1000" baseline="0" dirty="0" smtClean="0">
                        <a:solidFill>
                          <a:schemeClr val="tx1"/>
                        </a:solidFill>
                      </a:endParaRPr>
                    </a:p>
                    <a:p>
                      <a:pPr marL="171450" indent="-171450">
                        <a:buClr>
                          <a:schemeClr val="accent3">
                            <a:lumMod val="60000"/>
                            <a:lumOff val="40000"/>
                          </a:schemeClr>
                        </a:buClr>
                        <a:buFont typeface="Arial"/>
                        <a:buChar char="•"/>
                      </a:pPr>
                      <a:r>
                        <a:rPr lang="en-US" sz="1000" baseline="0" dirty="0" smtClean="0">
                          <a:solidFill>
                            <a:schemeClr val="tx1"/>
                          </a:solidFill>
                        </a:rPr>
                        <a:t>John </a:t>
                      </a:r>
                      <a:r>
                        <a:rPr lang="en-US" sz="1000" baseline="0" dirty="0" err="1" smtClean="0">
                          <a:solidFill>
                            <a:schemeClr val="tx1"/>
                          </a:solidFill>
                        </a:rPr>
                        <a:t>Popovich</a:t>
                      </a:r>
                      <a:r>
                        <a:rPr lang="en-US" sz="1000" baseline="0" dirty="0" smtClean="0">
                          <a:solidFill>
                            <a:schemeClr val="tx1"/>
                          </a:solidFill>
                        </a:rPr>
                        <a:t>, Jr. MD, EVP and Chief Medical Officer</a:t>
                      </a:r>
                      <a:endParaRPr lang="en-US" sz="1000" dirty="0"/>
                    </a:p>
                  </a:txBody>
                  <a:tcPr marL="13716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a:noFill/>
                    </a:lnB>
                    <a:lnTlToBr w="12700" cmpd="sng">
                      <a:noFill/>
                      <a:prstDash val="solid"/>
                    </a:lnTlToBr>
                    <a:lnBlToTr w="12700" cmpd="sng">
                      <a:noFill/>
                      <a:prstDash val="solid"/>
                    </a:lnBlToTr>
                    <a:solidFill>
                      <a:schemeClr val="accent6">
                        <a:lumMod val="40000"/>
                        <a:lumOff val="60000"/>
                      </a:schemeClr>
                    </a:solidFill>
                  </a:tcPr>
                </a:tc>
                <a:tc hMerge="1">
                  <a:txBody>
                    <a:bodyPr/>
                    <a:lstStyle/>
                    <a:p>
                      <a:endParaRPr lang="en-US"/>
                    </a:p>
                  </a:txBody>
                  <a:tcPr/>
                </a:tc>
                <a:tc hMerge="1">
                  <a:txBody>
                    <a:bodyPr/>
                    <a:lstStyle/>
                    <a:p>
                      <a:endParaRPr lang="en-US"/>
                    </a:p>
                  </a:txBody>
                  <a:tcPr/>
                </a:tc>
              </a:tr>
            </a:tbl>
          </a:graphicData>
        </a:graphic>
      </p:graphicFrame>
      <p:sp>
        <p:nvSpPr>
          <p:cNvPr id="13" name="Rectangle 12"/>
          <p:cNvSpPr/>
          <p:nvPr/>
        </p:nvSpPr>
        <p:spPr>
          <a:xfrm>
            <a:off x="3598804" y="1077279"/>
            <a:ext cx="294894" cy="2783524"/>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200" b="1" dirty="0">
                <a:solidFill>
                  <a:schemeClr val="bg1"/>
                </a:solidFill>
              </a:rPr>
              <a:t>System Structure </a:t>
            </a:r>
          </a:p>
        </p:txBody>
      </p:sp>
      <p:sp>
        <p:nvSpPr>
          <p:cNvPr id="29" name="Content Placeholder 2"/>
          <p:cNvSpPr txBox="1">
            <a:spLocks/>
          </p:cNvSpPr>
          <p:nvPr/>
        </p:nvSpPr>
        <p:spPr>
          <a:xfrm>
            <a:off x="4893628" y="5759939"/>
            <a:ext cx="1904864" cy="2710716"/>
          </a:xfrm>
          <a:prstGeom prst="rect">
            <a:avLst/>
          </a:prstGeom>
        </p:spPr>
        <p:txBody>
          <a:bodyPr vert="horz" lIns="91440" tIns="45720" rIns="91440" bIns="45720" rtlCol="0">
            <a:normAutofit/>
          </a:bodyPr>
          <a:lstStyle>
            <a:lvl1pPr marL="228600" indent="-228600" algn="l" rtl="0" eaLnBrk="1" latinLnBrk="0" hangingPunct="1">
              <a:spcBef>
                <a:spcPts val="600"/>
              </a:spcBef>
              <a:buClr>
                <a:schemeClr val="accent1"/>
              </a:buClr>
              <a:buFont typeface="Wingdings 2" pitchFamily="18" charset="2"/>
              <a:buChar char=""/>
              <a:defRPr kumimoji="0" sz="1400" kern="1200">
                <a:solidFill>
                  <a:schemeClr val="tx1"/>
                </a:solidFill>
                <a:latin typeface="Arial" pitchFamily="34" charset="0"/>
                <a:ea typeface="+mn-ea"/>
                <a:cs typeface="Arial" pitchFamily="34" charset="0"/>
              </a:defRPr>
            </a:lvl1pPr>
            <a:lvl2pPr marL="571500" indent="-228600" algn="l" rtl="0" eaLnBrk="1" latinLnBrk="0" hangingPunct="1">
              <a:spcBef>
                <a:spcPts val="600"/>
              </a:spcBef>
              <a:buClr>
                <a:schemeClr val="tx2"/>
              </a:buClr>
              <a:buFont typeface="Georgia" pitchFamily="18" charset="0"/>
              <a:buChar char="–"/>
              <a:defRPr kumimoji="0" lang="en-US" sz="1400" kern="1200">
                <a:solidFill>
                  <a:schemeClr val="tx1"/>
                </a:solidFill>
                <a:latin typeface="Arial" pitchFamily="34" charset="0"/>
                <a:ea typeface="+mn-ea"/>
                <a:cs typeface="Arial" pitchFamily="34" charset="0"/>
              </a:defRPr>
            </a:lvl2pPr>
            <a:lvl3pPr marL="922338" indent="-236538" algn="l" rtl="0" eaLnBrk="1" latinLnBrk="0" hangingPunct="1">
              <a:spcBef>
                <a:spcPts val="600"/>
              </a:spcBef>
              <a:buClr>
                <a:schemeClr val="tx2"/>
              </a:buClr>
              <a:buFont typeface="Arial" pitchFamily="34" charset="0"/>
              <a:buChar char="•"/>
              <a:defRPr kumimoji="0" lang="en-US" sz="1200" kern="1200" dirty="0" smtClean="0">
                <a:solidFill>
                  <a:schemeClr val="tx2"/>
                </a:solidFill>
                <a:latin typeface="Arial" pitchFamily="34" charset="0"/>
                <a:ea typeface="+mn-ea"/>
                <a:cs typeface="Arial" pitchFamily="34" charset="0"/>
              </a:defRPr>
            </a:lvl3pPr>
            <a:lvl4pPr marL="1143000" indent="-114300" algn="l" rtl="0" eaLnBrk="1" latinLnBrk="0" hangingPunct="1">
              <a:spcBef>
                <a:spcPts val="600"/>
              </a:spcBef>
              <a:buClr>
                <a:schemeClr val="tx2"/>
              </a:buClr>
              <a:buSzPct val="85000"/>
              <a:buFont typeface="Courier New" pitchFamily="49" charset="0"/>
              <a:buChar char="o"/>
              <a:defRPr kumimoji="0" lang="en-US" sz="1200" kern="1200" dirty="0" smtClean="0">
                <a:solidFill>
                  <a:schemeClr val="tx2"/>
                </a:solidFill>
                <a:latin typeface="Arial" pitchFamily="34" charset="0"/>
                <a:ea typeface="+mn-ea"/>
                <a:cs typeface="Arial" pitchFamily="34" charset="0"/>
              </a:defRPr>
            </a:lvl4pPr>
            <a:lvl5pPr marL="1371600" indent="-114300" algn="l" rtl="0" eaLnBrk="1" latinLnBrk="0" hangingPunct="1">
              <a:spcBef>
                <a:spcPts val="600"/>
              </a:spcBef>
              <a:buClr>
                <a:schemeClr val="tx2"/>
              </a:buClr>
              <a:buFont typeface="Wingdings" pitchFamily="2" charset="2"/>
              <a:buChar char="§"/>
              <a:defRPr kumimoji="0" lang="en-US" sz="1200" kern="1200" dirty="0">
                <a:solidFill>
                  <a:schemeClr val="tx2"/>
                </a:solidFill>
                <a:latin typeface="Arial" pitchFamily="34" charset="0"/>
                <a:ea typeface="+mn-ea"/>
                <a:cs typeface="Arial"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a:p>
        </p:txBody>
      </p:sp>
      <p:sp>
        <p:nvSpPr>
          <p:cNvPr id="30" name="Content Placeholder 2"/>
          <p:cNvSpPr txBox="1">
            <a:spLocks/>
          </p:cNvSpPr>
          <p:nvPr/>
        </p:nvSpPr>
        <p:spPr>
          <a:xfrm>
            <a:off x="4055508" y="5759939"/>
            <a:ext cx="1215118" cy="2710716"/>
          </a:xfrm>
          <a:prstGeom prst="rect">
            <a:avLst/>
          </a:prstGeom>
        </p:spPr>
        <p:txBody>
          <a:bodyPr vert="horz" lIns="91440" tIns="45720" rIns="91440" bIns="45720" rtlCol="0">
            <a:normAutofit/>
          </a:bodyPr>
          <a:lstStyle>
            <a:lvl1pPr marL="228600" indent="-228600" algn="l" rtl="0" eaLnBrk="1" latinLnBrk="0" hangingPunct="1">
              <a:spcBef>
                <a:spcPts val="600"/>
              </a:spcBef>
              <a:buClr>
                <a:schemeClr val="accent1"/>
              </a:buClr>
              <a:buFont typeface="Wingdings 2" pitchFamily="18" charset="2"/>
              <a:buChar char=""/>
              <a:defRPr kumimoji="0" sz="1400" kern="1200">
                <a:solidFill>
                  <a:schemeClr val="tx1"/>
                </a:solidFill>
                <a:latin typeface="Arial" pitchFamily="34" charset="0"/>
                <a:ea typeface="+mn-ea"/>
                <a:cs typeface="Arial" pitchFamily="34" charset="0"/>
              </a:defRPr>
            </a:lvl1pPr>
            <a:lvl2pPr marL="571500" indent="-228600" algn="l" rtl="0" eaLnBrk="1" latinLnBrk="0" hangingPunct="1">
              <a:spcBef>
                <a:spcPts val="600"/>
              </a:spcBef>
              <a:buClr>
                <a:schemeClr val="tx2"/>
              </a:buClr>
              <a:buFont typeface="Georgia" pitchFamily="18" charset="0"/>
              <a:buChar char="–"/>
              <a:defRPr kumimoji="0" lang="en-US" sz="1400" kern="1200">
                <a:solidFill>
                  <a:schemeClr val="tx1"/>
                </a:solidFill>
                <a:latin typeface="Arial" pitchFamily="34" charset="0"/>
                <a:ea typeface="+mn-ea"/>
                <a:cs typeface="Arial" pitchFamily="34" charset="0"/>
              </a:defRPr>
            </a:lvl2pPr>
            <a:lvl3pPr marL="922338" indent="-236538" algn="l" rtl="0" eaLnBrk="1" latinLnBrk="0" hangingPunct="1">
              <a:spcBef>
                <a:spcPts val="600"/>
              </a:spcBef>
              <a:buClr>
                <a:schemeClr val="tx2"/>
              </a:buClr>
              <a:buFont typeface="Arial" pitchFamily="34" charset="0"/>
              <a:buChar char="•"/>
              <a:defRPr kumimoji="0" lang="en-US" sz="1200" kern="1200" dirty="0" smtClean="0">
                <a:solidFill>
                  <a:schemeClr val="tx2"/>
                </a:solidFill>
                <a:latin typeface="Arial" pitchFamily="34" charset="0"/>
                <a:ea typeface="+mn-ea"/>
                <a:cs typeface="Arial" pitchFamily="34" charset="0"/>
              </a:defRPr>
            </a:lvl3pPr>
            <a:lvl4pPr marL="1143000" indent="-114300" algn="l" rtl="0" eaLnBrk="1" latinLnBrk="0" hangingPunct="1">
              <a:spcBef>
                <a:spcPts val="600"/>
              </a:spcBef>
              <a:buClr>
                <a:schemeClr val="tx2"/>
              </a:buClr>
              <a:buSzPct val="85000"/>
              <a:buFont typeface="Courier New" pitchFamily="49" charset="0"/>
              <a:buChar char="o"/>
              <a:defRPr kumimoji="0" lang="en-US" sz="1200" kern="1200" dirty="0" smtClean="0">
                <a:solidFill>
                  <a:schemeClr val="tx2"/>
                </a:solidFill>
                <a:latin typeface="Arial" pitchFamily="34" charset="0"/>
                <a:ea typeface="+mn-ea"/>
                <a:cs typeface="Arial" pitchFamily="34" charset="0"/>
              </a:defRPr>
            </a:lvl4pPr>
            <a:lvl5pPr marL="1371600" indent="-114300" algn="l" rtl="0" eaLnBrk="1" latinLnBrk="0" hangingPunct="1">
              <a:spcBef>
                <a:spcPts val="600"/>
              </a:spcBef>
              <a:buClr>
                <a:schemeClr val="tx2"/>
              </a:buClr>
              <a:buFont typeface="Wingdings" pitchFamily="2" charset="2"/>
              <a:buChar char="§"/>
              <a:defRPr kumimoji="0" lang="en-US" sz="1200" kern="1200" dirty="0">
                <a:solidFill>
                  <a:schemeClr val="tx2"/>
                </a:solidFill>
                <a:latin typeface="Arial" pitchFamily="34" charset="0"/>
                <a:ea typeface="+mn-ea"/>
                <a:cs typeface="Arial"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a:p>
        </p:txBody>
      </p:sp>
      <p:sp>
        <p:nvSpPr>
          <p:cNvPr id="31" name="Rectangle 30"/>
          <p:cNvSpPr/>
          <p:nvPr/>
        </p:nvSpPr>
        <p:spPr>
          <a:xfrm>
            <a:off x="423280" y="6995104"/>
            <a:ext cx="6358519" cy="1767896"/>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171450" indent="-171450">
              <a:spcBef>
                <a:spcPts val="600"/>
              </a:spcBef>
              <a:buFont typeface="Arial"/>
              <a:buChar char="•"/>
            </a:pPr>
            <a:r>
              <a:rPr lang="en-US" sz="1000" dirty="0" smtClean="0">
                <a:solidFill>
                  <a:schemeClr val="tx1"/>
                </a:solidFill>
              </a:rPr>
              <a:t>COMPANY accepts </a:t>
            </a:r>
            <a:r>
              <a:rPr lang="en-US" sz="1000" dirty="0">
                <a:solidFill>
                  <a:schemeClr val="tx1"/>
                </a:solidFill>
              </a:rPr>
              <a:t>a variety of risk-based payment models including full and partial risk, bundled payments, and ACO contracts. </a:t>
            </a:r>
          </a:p>
          <a:p>
            <a:pPr marL="628650" lvl="1" indent="-171450">
              <a:spcBef>
                <a:spcPts val="600"/>
              </a:spcBef>
              <a:buFont typeface="Arial"/>
              <a:buChar char="•"/>
            </a:pPr>
            <a:r>
              <a:rPr lang="en-US" sz="1000" dirty="0">
                <a:solidFill>
                  <a:schemeClr val="tx1"/>
                </a:solidFill>
              </a:rPr>
              <a:t>All decisions to join an ACO or participate in a risk-based contract are made at the corporate level</a:t>
            </a:r>
            <a:r>
              <a:rPr lang="en-US" sz="1000" dirty="0" smtClean="0">
                <a:solidFill>
                  <a:schemeClr val="tx1"/>
                </a:solidFill>
              </a:rPr>
              <a:t>.</a:t>
            </a:r>
            <a:endParaRPr lang="en-US" sz="1000" dirty="0">
              <a:solidFill>
                <a:schemeClr val="tx1"/>
              </a:solidFill>
            </a:endParaRPr>
          </a:p>
          <a:p>
            <a:pPr marL="171450" indent="-171450">
              <a:spcBef>
                <a:spcPts val="600"/>
              </a:spcBef>
              <a:buFont typeface="Arial"/>
              <a:buChar char="•"/>
            </a:pPr>
            <a:r>
              <a:rPr lang="en-US" sz="1000" dirty="0" smtClean="0">
                <a:solidFill>
                  <a:schemeClr val="tx1"/>
                </a:solidFill>
              </a:rPr>
              <a:t>COMPANY is </a:t>
            </a:r>
            <a:r>
              <a:rPr lang="en-US" sz="1000" dirty="0">
                <a:solidFill>
                  <a:schemeClr val="tx1"/>
                </a:solidFill>
              </a:rPr>
              <a:t>contracted with CMS as a Next Generation ACO. Through the </a:t>
            </a:r>
            <a:r>
              <a:rPr lang="en-US" sz="1000" dirty="0" smtClean="0">
                <a:solidFill>
                  <a:schemeClr val="tx1"/>
                </a:solidFill>
              </a:rPr>
              <a:t>HMO </a:t>
            </a:r>
            <a:r>
              <a:rPr lang="en-US" sz="1000" dirty="0">
                <a:solidFill>
                  <a:schemeClr val="tx1"/>
                </a:solidFill>
              </a:rPr>
              <a:t>product, this contract represents 30% of the health system’s </a:t>
            </a:r>
            <a:r>
              <a:rPr lang="en-US" sz="1000" dirty="0" smtClean="0">
                <a:solidFill>
                  <a:schemeClr val="tx1"/>
                </a:solidFill>
              </a:rPr>
              <a:t>revenue and covers over 20,000 </a:t>
            </a:r>
            <a:r>
              <a:rPr lang="en-US" sz="1000" dirty="0">
                <a:solidFill>
                  <a:schemeClr val="tx1"/>
                </a:solidFill>
              </a:rPr>
              <a:t>Medicare lives</a:t>
            </a:r>
            <a:r>
              <a:rPr lang="en-US" sz="1000" dirty="0" smtClean="0">
                <a:solidFill>
                  <a:schemeClr val="tx1"/>
                </a:solidFill>
              </a:rPr>
              <a:t>.</a:t>
            </a:r>
            <a:endParaRPr lang="en-US" sz="1000" dirty="0">
              <a:solidFill>
                <a:schemeClr val="tx1"/>
              </a:solidFill>
            </a:endParaRPr>
          </a:p>
          <a:p>
            <a:pPr marL="171450" indent="-171450">
              <a:spcBef>
                <a:spcPts val="600"/>
              </a:spcBef>
              <a:buFont typeface="Arial"/>
              <a:buChar char="•"/>
            </a:pPr>
            <a:r>
              <a:rPr lang="en-US" sz="1000" dirty="0" smtClean="0">
                <a:solidFill>
                  <a:schemeClr val="tx1"/>
                </a:solidFill>
              </a:rPr>
              <a:t>The remaining share of revenue typically includes a value-based payment model. Contracts with private payers, such as BCBS Michigan, incorporate contracts based on performance and quality of care which may lead to bonus payments.</a:t>
            </a:r>
            <a:endParaRPr lang="en-US" sz="1000" dirty="0">
              <a:solidFill>
                <a:schemeClr val="tx1"/>
              </a:solidFill>
            </a:endParaRPr>
          </a:p>
        </p:txBody>
      </p:sp>
      <p:sp>
        <p:nvSpPr>
          <p:cNvPr id="33" name="Rectangle 32"/>
          <p:cNvSpPr/>
          <p:nvPr/>
        </p:nvSpPr>
        <p:spPr>
          <a:xfrm>
            <a:off x="70" y="5194301"/>
            <a:ext cx="294893" cy="35686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200" b="1" dirty="0" smtClean="0">
                <a:solidFill>
                  <a:schemeClr val="bg1"/>
                </a:solidFill>
              </a:rPr>
              <a:t>Key Payer Relationships and Payment Models  </a:t>
            </a:r>
          </a:p>
        </p:txBody>
      </p:sp>
      <p:graphicFrame>
        <p:nvGraphicFramePr>
          <p:cNvPr id="18" name="Table 17"/>
          <p:cNvGraphicFramePr>
            <a:graphicFrameLocks noGrp="1"/>
          </p:cNvGraphicFramePr>
          <p:nvPr>
            <p:extLst>
              <p:ext uri="{D42A27DB-BD31-4B8C-83A1-F6EECF244321}">
                <p14:modId xmlns:p14="http://schemas.microsoft.com/office/powerpoint/2010/main" val="611850665"/>
              </p:ext>
            </p:extLst>
          </p:nvPr>
        </p:nvGraphicFramePr>
        <p:xfrm>
          <a:off x="4738798" y="54820"/>
          <a:ext cx="2016380" cy="761272"/>
        </p:xfrm>
        <a:graphic>
          <a:graphicData uri="http://schemas.openxmlformats.org/drawingml/2006/table">
            <a:tbl>
              <a:tblPr firstRow="1" bandRow="1">
                <a:tableStyleId>{2D5ABB26-0587-4C30-8999-92F81FD0307C}</a:tableStyleId>
              </a:tblPr>
              <a:tblGrid>
                <a:gridCol w="52300"/>
                <a:gridCol w="1964080"/>
              </a:tblGrid>
              <a:tr h="670560">
                <a:tc>
                  <a:txBody>
                    <a:bodyPr/>
                    <a:lstStyle/>
                    <a:p>
                      <a:endParaRPr lang="en-US" sz="11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100" dirty="0" smtClean="0"/>
                        <a:t>Name</a:t>
                      </a:r>
                    </a:p>
                    <a:p>
                      <a:pPr marL="0" marR="0" indent="0" algn="l" defTabSz="914400" rtl="0" eaLnBrk="1" fontAlgn="auto" latinLnBrk="0" hangingPunct="1">
                        <a:lnSpc>
                          <a:spcPct val="100000"/>
                        </a:lnSpc>
                        <a:spcBef>
                          <a:spcPts val="0"/>
                        </a:spcBef>
                        <a:spcAft>
                          <a:spcPts val="0"/>
                        </a:spcAft>
                        <a:buClrTx/>
                        <a:buSzTx/>
                        <a:buFontTx/>
                        <a:buNone/>
                        <a:tabLst/>
                        <a:defRPr/>
                      </a:pPr>
                      <a:r>
                        <a:rPr lang="en-US" sz="1100" dirty="0" smtClean="0"/>
                        <a:t>Address</a:t>
                      </a:r>
                    </a:p>
                    <a:p>
                      <a:r>
                        <a:rPr lang="en-US" sz="1100" dirty="0" smtClean="0"/>
                        <a:t>Address</a:t>
                      </a:r>
                    </a:p>
                    <a:p>
                      <a:r>
                        <a:rPr lang="en-US" sz="1100" dirty="0" smtClean="0"/>
                        <a:t>Website</a:t>
                      </a:r>
                    </a:p>
                  </a:txBody>
                  <a:tcPr marL="0" marR="0" marT="0" marB="0">
                    <a:lnL w="6350" cap="flat" cmpd="sng" algn="ctr">
                      <a:no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FFFFFF"/>
                    </a:solidFill>
                  </a:tcPr>
                </a:tc>
              </a:tr>
              <a:tr h="90712">
                <a:tc gridSpan="2">
                  <a:txBody>
                    <a:bodyPr/>
                    <a:lstStyle/>
                    <a:p>
                      <a:endParaRPr lang="en-US" sz="500" dirty="0">
                        <a:solidFill>
                          <a:schemeClr val="accent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r>
            </a:tbl>
          </a:graphicData>
        </a:graphic>
      </p:graphicFrame>
      <p:graphicFrame>
        <p:nvGraphicFramePr>
          <p:cNvPr id="21" name="Table 20"/>
          <p:cNvGraphicFramePr>
            <a:graphicFrameLocks noGrp="1"/>
          </p:cNvGraphicFramePr>
          <p:nvPr>
            <p:extLst>
              <p:ext uri="{D42A27DB-BD31-4B8C-83A1-F6EECF244321}">
                <p14:modId xmlns:p14="http://schemas.microsoft.com/office/powerpoint/2010/main" val="4001680318"/>
              </p:ext>
            </p:extLst>
          </p:nvPr>
        </p:nvGraphicFramePr>
        <p:xfrm>
          <a:off x="423281" y="2689164"/>
          <a:ext cx="3009393" cy="904936"/>
        </p:xfrm>
        <a:graphic>
          <a:graphicData uri="http://schemas.openxmlformats.org/drawingml/2006/table">
            <a:tbl>
              <a:tblPr firstRow="1" bandRow="1">
                <a:tableStyleId>{2D5ABB26-0587-4C30-8999-92F81FD0307C}</a:tableStyleId>
              </a:tblPr>
              <a:tblGrid>
                <a:gridCol w="3009393"/>
              </a:tblGrid>
              <a:tr h="17657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solidFill>
                            <a:srgbClr val="5C89C1"/>
                          </a:solidFill>
                        </a:rPr>
                        <a:t>Physicians in Network</a:t>
                      </a:r>
                      <a:endParaRPr lang="en-US" sz="1000" dirty="0" smtClean="0">
                        <a:solidFill>
                          <a:srgbClr val="5C89C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728363">
                <a:tc>
                  <a:txBody>
                    <a:bodyPr/>
                    <a:lstStyle/>
                    <a:p>
                      <a:pPr marL="292100" indent="-115888">
                        <a:buClr>
                          <a:schemeClr val="accent3">
                            <a:lumMod val="60000"/>
                            <a:lumOff val="40000"/>
                          </a:schemeClr>
                        </a:buClr>
                        <a:buFont typeface="Arial"/>
                        <a:buChar char="•"/>
                      </a:pPr>
                      <a:r>
                        <a:rPr lang="en-US" sz="1000" b="1" baseline="0" dirty="0" smtClean="0">
                          <a:solidFill>
                            <a:schemeClr val="tx1"/>
                          </a:solidFill>
                        </a:rPr>
                        <a:t>Total: </a:t>
                      </a:r>
                      <a:r>
                        <a:rPr lang="en-US" sz="1000" b="0" baseline="0" dirty="0" smtClean="0">
                          <a:solidFill>
                            <a:schemeClr val="tx1"/>
                          </a:solidFill>
                        </a:rPr>
                        <a:t>2,400</a:t>
                      </a:r>
                      <a:r>
                        <a:rPr lang="en-US" sz="1000" baseline="0" dirty="0" smtClean="0">
                          <a:solidFill>
                            <a:schemeClr val="tx1"/>
                          </a:solidFill>
                        </a:rPr>
                        <a:t> Salaried, 3,000 Affiliated</a:t>
                      </a:r>
                    </a:p>
                    <a:p>
                      <a:pPr marL="292100" indent="-115888">
                        <a:buClr>
                          <a:schemeClr val="accent3">
                            <a:lumMod val="60000"/>
                            <a:lumOff val="40000"/>
                          </a:schemeClr>
                        </a:buClr>
                        <a:buFont typeface="Arial"/>
                        <a:buChar char="•"/>
                      </a:pPr>
                      <a:r>
                        <a:rPr lang="en-US" sz="1000" b="1" baseline="0" dirty="0" smtClean="0">
                          <a:solidFill>
                            <a:schemeClr val="tx1"/>
                          </a:solidFill>
                        </a:rPr>
                        <a:t>PCPs: </a:t>
                      </a:r>
                      <a:r>
                        <a:rPr lang="en-US" sz="1000" b="0" baseline="0" dirty="0" smtClean="0">
                          <a:solidFill>
                            <a:schemeClr val="tx1"/>
                          </a:solidFill>
                        </a:rPr>
                        <a:t>1</a:t>
                      </a:r>
                      <a:r>
                        <a:rPr lang="en-US" sz="1000" baseline="0" dirty="0" smtClean="0">
                          <a:solidFill>
                            <a:schemeClr val="tx1"/>
                          </a:solidFill>
                        </a:rPr>
                        <a:t>,000 Salaried, 1,500 Affiliated</a:t>
                      </a:r>
                    </a:p>
                    <a:p>
                      <a:pPr marL="292100" indent="-115888">
                        <a:buClr>
                          <a:schemeClr val="accent3">
                            <a:lumMod val="60000"/>
                            <a:lumOff val="40000"/>
                          </a:schemeClr>
                        </a:buClr>
                        <a:buFont typeface="Arial"/>
                        <a:buChar char="•"/>
                      </a:pPr>
                      <a:r>
                        <a:rPr lang="en-US" sz="1000" b="1" baseline="0" dirty="0" smtClean="0">
                          <a:solidFill>
                            <a:schemeClr val="tx1"/>
                          </a:solidFill>
                        </a:rPr>
                        <a:t>Ophthalmologists: </a:t>
                      </a:r>
                      <a:r>
                        <a:rPr lang="en-US" sz="1000" b="0" baseline="0" dirty="0" smtClean="0">
                          <a:solidFill>
                            <a:schemeClr val="tx1"/>
                          </a:solidFill>
                        </a:rPr>
                        <a:t>35</a:t>
                      </a:r>
                      <a:r>
                        <a:rPr lang="en-US" sz="1000" baseline="0" dirty="0" smtClean="0">
                          <a:solidFill>
                            <a:schemeClr val="tx1"/>
                          </a:solidFill>
                        </a:rPr>
                        <a:t> Salaried, 0 Affiliated</a:t>
                      </a:r>
                    </a:p>
                    <a:p>
                      <a:pPr marL="292100" indent="-115888">
                        <a:buClr>
                          <a:schemeClr val="accent3">
                            <a:lumMod val="60000"/>
                            <a:lumOff val="40000"/>
                          </a:schemeClr>
                        </a:buClr>
                        <a:buFont typeface="Arial"/>
                        <a:buChar char="•"/>
                      </a:pPr>
                      <a:r>
                        <a:rPr lang="en-US" sz="1000" b="1" baseline="0" dirty="0" smtClean="0">
                          <a:solidFill>
                            <a:schemeClr val="tx1"/>
                          </a:solidFill>
                        </a:rPr>
                        <a:t>Retina Specialists: </a:t>
                      </a:r>
                      <a:r>
                        <a:rPr lang="en-US" sz="1000" b="0" baseline="0" dirty="0" smtClean="0">
                          <a:solidFill>
                            <a:schemeClr val="tx1"/>
                          </a:solidFill>
                        </a:rPr>
                        <a:t>10</a:t>
                      </a:r>
                      <a:r>
                        <a:rPr lang="en-US" sz="1000" baseline="0" dirty="0" smtClean="0">
                          <a:solidFill>
                            <a:schemeClr val="tx1"/>
                          </a:solidFill>
                        </a:rPr>
                        <a:t> Salaried, 0 Affiliated</a:t>
                      </a: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r>
            </a:tbl>
          </a:graphicData>
        </a:graphic>
      </p:graphicFrame>
      <p:graphicFrame>
        <p:nvGraphicFramePr>
          <p:cNvPr id="26" name="Table 25"/>
          <p:cNvGraphicFramePr>
            <a:graphicFrameLocks noGrp="1"/>
          </p:cNvGraphicFramePr>
          <p:nvPr>
            <p:extLst>
              <p:ext uri="{D42A27DB-BD31-4B8C-83A1-F6EECF244321}">
                <p14:modId xmlns:p14="http://schemas.microsoft.com/office/powerpoint/2010/main" val="668565640"/>
              </p:ext>
            </p:extLst>
          </p:nvPr>
        </p:nvGraphicFramePr>
        <p:xfrm>
          <a:off x="423281" y="3636223"/>
          <a:ext cx="3009394" cy="346591"/>
        </p:xfrm>
        <a:graphic>
          <a:graphicData uri="http://schemas.openxmlformats.org/drawingml/2006/table">
            <a:tbl>
              <a:tblPr firstRow="1" bandRow="1">
                <a:tableStyleId>{2D5ABB26-0587-4C30-8999-92F81FD0307C}</a:tableStyleId>
              </a:tblPr>
              <a:tblGrid>
                <a:gridCol w="832975"/>
                <a:gridCol w="49237"/>
                <a:gridCol w="2127182"/>
              </a:tblGrid>
              <a:tr h="63582">
                <a:tc gridSpan="3">
                  <a:txBody>
                    <a:bodyPr/>
                    <a:lstStyle/>
                    <a:p>
                      <a:endParaRPr lang="en-US" sz="500" dirty="0">
                        <a:solidFill>
                          <a:schemeClr val="accent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r>
              <a:tr h="19917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accent3">
                              <a:lumMod val="60000"/>
                              <a:lumOff val="40000"/>
                            </a:schemeClr>
                          </a:solidFill>
                        </a:rPr>
                        <a:t>Covered Lives</a:t>
                      </a: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t>800,000</a:t>
                      </a:r>
                      <a:endParaRPr lang="en-US" sz="10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5E5E5"/>
                    </a:solidFill>
                  </a:tcPr>
                </a:tc>
              </a:tr>
              <a:tr h="71214">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chemeClr val="accent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2658508142"/>
              </p:ext>
            </p:extLst>
          </p:nvPr>
        </p:nvGraphicFramePr>
        <p:xfrm>
          <a:off x="356805" y="5194301"/>
          <a:ext cx="3075869" cy="1645920"/>
        </p:xfrm>
        <a:graphic>
          <a:graphicData uri="http://schemas.openxmlformats.org/drawingml/2006/table">
            <a:tbl>
              <a:tblPr firstRow="1" bandRow="1">
                <a:tableStyleId>{2D5ABB26-0587-4C30-8999-92F81FD0307C}</a:tableStyleId>
              </a:tblPr>
              <a:tblGrid>
                <a:gridCol w="674585"/>
                <a:gridCol w="56269"/>
                <a:gridCol w="2345015"/>
              </a:tblGrid>
              <a:tr h="1460499">
                <a:tc>
                  <a:txBody>
                    <a:bodyPr/>
                    <a:lstStyle/>
                    <a:p>
                      <a:pPr algn="l"/>
                      <a:r>
                        <a:rPr lang="en-US" sz="1000" dirty="0" smtClean="0">
                          <a:solidFill>
                            <a:srgbClr val="5C89C1"/>
                          </a:solidFill>
                        </a:rPr>
                        <a:t>Key Plans</a:t>
                      </a:r>
                      <a:r>
                        <a:rPr lang="en-US" sz="1000" baseline="0" dirty="0" smtClean="0">
                          <a:solidFill>
                            <a:srgbClr val="5C89C1"/>
                          </a:solidFill>
                        </a:rPr>
                        <a:t>:</a:t>
                      </a:r>
                      <a:endParaRPr lang="en-US" sz="1000" dirty="0">
                        <a:solidFill>
                          <a:srgbClr val="5C89C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119063" indent="0"/>
                      <a:r>
                        <a:rPr lang="en-US" sz="1000" dirty="0" smtClean="0"/>
                        <a:t>Aetna</a:t>
                      </a:r>
                    </a:p>
                    <a:p>
                      <a:pPr marL="119063"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t>BCBS Michigan</a:t>
                      </a:r>
                    </a:p>
                    <a:p>
                      <a:pPr marL="119063" indent="0"/>
                      <a:r>
                        <a:rPr lang="en-US" sz="1000" dirty="0" err="1" smtClean="0"/>
                        <a:t>BlueCare</a:t>
                      </a:r>
                      <a:r>
                        <a:rPr lang="en-US" sz="1000" dirty="0" smtClean="0"/>
                        <a:t> Network</a:t>
                      </a:r>
                    </a:p>
                    <a:p>
                      <a:pPr marL="119063" indent="0"/>
                      <a:r>
                        <a:rPr lang="en-US" sz="1000" baseline="0" dirty="0" smtClean="0"/>
                        <a:t>Humana</a:t>
                      </a:r>
                    </a:p>
                    <a:p>
                      <a:pPr marL="119063" indent="0"/>
                      <a:r>
                        <a:rPr lang="en-US" sz="1000" baseline="0" dirty="0" smtClean="0"/>
                        <a:t>McLaren</a:t>
                      </a:r>
                    </a:p>
                    <a:p>
                      <a:pPr marL="119063" indent="0"/>
                      <a:r>
                        <a:rPr lang="en-US" sz="1000" baseline="0" dirty="0" smtClean="0"/>
                        <a:t>Medicare</a:t>
                      </a:r>
                    </a:p>
                    <a:p>
                      <a:pPr marL="119063" indent="0"/>
                      <a:r>
                        <a:rPr lang="en-US" sz="1000" baseline="0" dirty="0" smtClean="0"/>
                        <a:t>Michigan Medicaid</a:t>
                      </a:r>
                    </a:p>
                    <a:p>
                      <a:pPr marL="119063"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t>Molina</a:t>
                      </a:r>
                    </a:p>
                    <a:p>
                      <a:pPr marL="119063" indent="0"/>
                      <a:r>
                        <a:rPr lang="en-US" sz="1000" baseline="0" dirty="0" smtClean="0"/>
                        <a:t>Priority Health</a:t>
                      </a:r>
                    </a:p>
                    <a:p>
                      <a:pPr marL="119063" indent="0"/>
                      <a:r>
                        <a:rPr lang="en-US" sz="1000" baseline="0" dirty="0" smtClean="0"/>
                        <a:t>United Healthcare</a:t>
                      </a:r>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5E5E5"/>
                    </a:solidFill>
                  </a:tcPr>
                </a:tc>
              </a:tr>
              <a:tr h="495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rgbClr val="5C89C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4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r h="46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rgbClr val="FC9003"/>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40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buClr>
                          <a:schemeClr val="accent3">
                            <a:lumMod val="60000"/>
                            <a:lumOff val="40000"/>
                          </a:schemeClr>
                        </a:buClr>
                      </a:pPr>
                      <a:endParaRPr lang="en-US" sz="4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graphicFrame>
        <p:nvGraphicFramePr>
          <p:cNvPr id="28" name="Table 27"/>
          <p:cNvGraphicFramePr>
            <a:graphicFrameLocks noGrp="1"/>
          </p:cNvGraphicFramePr>
          <p:nvPr>
            <p:extLst>
              <p:ext uri="{D42A27DB-BD31-4B8C-83A1-F6EECF244321}">
                <p14:modId xmlns:p14="http://schemas.microsoft.com/office/powerpoint/2010/main" val="3074148415"/>
              </p:ext>
            </p:extLst>
          </p:nvPr>
        </p:nvGraphicFramePr>
        <p:xfrm>
          <a:off x="3598804" y="5194301"/>
          <a:ext cx="3075869" cy="1574799"/>
        </p:xfrm>
        <a:graphic>
          <a:graphicData uri="http://schemas.openxmlformats.org/drawingml/2006/table">
            <a:tbl>
              <a:tblPr firstRow="1" bandRow="1">
                <a:tableStyleId>{2D5ABB26-0587-4C30-8999-92F81FD0307C}</a:tableStyleId>
              </a:tblPr>
              <a:tblGrid>
                <a:gridCol w="674585"/>
                <a:gridCol w="56269"/>
                <a:gridCol w="2345015"/>
              </a:tblGrid>
              <a:tr h="1513839">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Level</a:t>
                      </a:r>
                      <a:r>
                        <a:rPr lang="en-US" sz="1000" baseline="0" dirty="0" smtClean="0">
                          <a:solidFill>
                            <a:srgbClr val="5C89C1"/>
                          </a:solidFill>
                        </a:rPr>
                        <a:t> of Risk Taken</a:t>
                      </a:r>
                      <a:r>
                        <a:rPr lang="en-US" sz="1000" dirty="0" smtClean="0">
                          <a:solidFill>
                            <a:srgbClr val="5C89C1"/>
                          </a:solidFill>
                        </a:rPr>
                        <a:t> </a:t>
                      </a: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222250" marR="0" indent="-171450" algn="l" defTabSz="914400" rtl="0" eaLnBrk="1" fontAlgn="auto" latinLnBrk="0" hangingPunct="1">
                        <a:lnSpc>
                          <a:spcPct val="100000"/>
                        </a:lnSpc>
                        <a:spcBef>
                          <a:spcPts val="0"/>
                        </a:spcBef>
                        <a:spcAft>
                          <a:spcPts val="0"/>
                        </a:spcAft>
                        <a:buClr>
                          <a:schemeClr val="accent3">
                            <a:lumMod val="60000"/>
                            <a:lumOff val="40000"/>
                          </a:schemeClr>
                        </a:buClr>
                        <a:buSzTx/>
                        <a:buFont typeface="Arial"/>
                        <a:buChar char="•"/>
                        <a:tabLst/>
                        <a:defRPr/>
                      </a:pPr>
                      <a:r>
                        <a:rPr lang="en-US" sz="1000" baseline="0" dirty="0" smtClean="0">
                          <a:solidFill>
                            <a:schemeClr val="tx1"/>
                          </a:solidFill>
                        </a:rPr>
                        <a:t>80%</a:t>
                      </a:r>
                      <a:r>
                        <a:rPr lang="en-US" sz="1000" baseline="0" dirty="0" smtClean="0">
                          <a:solidFill>
                            <a:srgbClr val="FF0000"/>
                          </a:solidFill>
                        </a:rPr>
                        <a:t> </a:t>
                      </a:r>
                      <a:r>
                        <a:rPr lang="en-US" sz="1000" baseline="0" dirty="0" smtClean="0"/>
                        <a:t>of revenue is billed under a risk-based payment scheme</a:t>
                      </a:r>
                    </a:p>
                    <a:p>
                      <a:pPr marL="222250" marR="0" indent="-171450" algn="l" defTabSz="914400" rtl="0" eaLnBrk="1" fontAlgn="auto" latinLnBrk="0" hangingPunct="1">
                        <a:lnSpc>
                          <a:spcPct val="100000"/>
                        </a:lnSpc>
                        <a:spcBef>
                          <a:spcPts val="0"/>
                        </a:spcBef>
                        <a:spcAft>
                          <a:spcPts val="0"/>
                        </a:spcAft>
                        <a:buClr>
                          <a:schemeClr val="accent3">
                            <a:lumMod val="60000"/>
                            <a:lumOff val="40000"/>
                          </a:schemeClr>
                        </a:buClr>
                        <a:buSzTx/>
                        <a:buFont typeface="Arial"/>
                        <a:buChar char="•"/>
                        <a:tabLst/>
                        <a:defRPr/>
                      </a:pPr>
                      <a:endParaRPr lang="en-US" sz="1000" baseline="0" dirty="0" smtClean="0"/>
                    </a:p>
                    <a:p>
                      <a:pPr marL="222250" marR="0" indent="-171450" algn="l" defTabSz="914400" rtl="0" eaLnBrk="1" fontAlgn="auto" latinLnBrk="0" hangingPunct="1">
                        <a:lnSpc>
                          <a:spcPct val="100000"/>
                        </a:lnSpc>
                        <a:spcBef>
                          <a:spcPts val="0"/>
                        </a:spcBef>
                        <a:spcAft>
                          <a:spcPts val="0"/>
                        </a:spcAft>
                        <a:buClr>
                          <a:schemeClr val="accent3">
                            <a:lumMod val="60000"/>
                            <a:lumOff val="40000"/>
                          </a:schemeClr>
                        </a:buClr>
                        <a:buSzTx/>
                        <a:buFont typeface="Arial"/>
                        <a:buChar char="•"/>
                        <a:tabLst/>
                        <a:defRPr/>
                      </a:pPr>
                      <a:endParaRPr lang="en-US" sz="1000" baseline="0" dirty="0" smtClean="0">
                        <a:solidFill>
                          <a:srgbClr val="FF0000"/>
                        </a:solidFill>
                      </a:endParaRPr>
                    </a:p>
                    <a:p>
                      <a:pPr marL="514350" marR="0" lvl="1" indent="-171450" algn="l" defTabSz="914400" rtl="0" eaLnBrk="1" fontAlgn="auto" latinLnBrk="0" hangingPunct="1">
                        <a:lnSpc>
                          <a:spcPct val="100000"/>
                        </a:lnSpc>
                        <a:spcBef>
                          <a:spcPts val="0"/>
                        </a:spcBef>
                        <a:spcAft>
                          <a:spcPts val="0"/>
                        </a:spcAft>
                        <a:buClr>
                          <a:schemeClr val="accent3">
                            <a:lumMod val="60000"/>
                            <a:lumOff val="40000"/>
                          </a:schemeClr>
                        </a:buClr>
                        <a:buSzTx/>
                        <a:buFont typeface="Arial"/>
                        <a:buChar char="•"/>
                        <a:tabLst/>
                        <a:defRPr/>
                      </a:pPr>
                      <a:r>
                        <a:rPr lang="en-US" sz="1000" baseline="0" dirty="0" smtClean="0"/>
                        <a:t>Half of these lives include the risk for outpatient, physician-administered biologics</a:t>
                      </a:r>
                    </a:p>
                    <a:p>
                      <a:pPr marL="50800" marR="0" indent="0" algn="l" defTabSz="914400" rtl="0" eaLnBrk="1" fontAlgn="auto" latinLnBrk="0" hangingPunct="1">
                        <a:lnSpc>
                          <a:spcPct val="100000"/>
                        </a:lnSpc>
                        <a:spcBef>
                          <a:spcPts val="0"/>
                        </a:spcBef>
                        <a:spcAft>
                          <a:spcPts val="0"/>
                        </a:spcAft>
                        <a:buClr>
                          <a:schemeClr val="accent3">
                            <a:lumMod val="60000"/>
                            <a:lumOff val="40000"/>
                          </a:schemeClr>
                        </a:buClr>
                        <a:buSzTx/>
                        <a:buFont typeface="Arial"/>
                        <a:buNone/>
                        <a:tabLst/>
                        <a:defRPr/>
                      </a:pPr>
                      <a:endParaRPr lang="en-US" sz="1000" baseline="0" dirty="0" smtClean="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5E5E5"/>
                    </a:solidFill>
                  </a:tcPr>
                </a:tc>
              </a:tr>
              <a:tr h="46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rgbClr val="FC9003"/>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40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buClr>
                          <a:schemeClr val="accent3">
                            <a:lumMod val="60000"/>
                            <a:lumOff val="40000"/>
                          </a:schemeClr>
                        </a:buClr>
                      </a:pPr>
                      <a:endParaRPr lang="en-US" sz="4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34" name="Rectangle 33"/>
          <p:cNvSpPr/>
          <p:nvPr/>
        </p:nvSpPr>
        <p:spPr>
          <a:xfrm>
            <a:off x="63" y="4021436"/>
            <a:ext cx="294900" cy="10667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200" b="1" dirty="0" smtClean="0">
                <a:solidFill>
                  <a:schemeClr val="bg1"/>
                </a:solidFill>
              </a:rPr>
              <a:t>Services</a:t>
            </a:r>
          </a:p>
        </p:txBody>
      </p:sp>
      <p:graphicFrame>
        <p:nvGraphicFramePr>
          <p:cNvPr id="35" name="Table 34"/>
          <p:cNvGraphicFramePr>
            <a:graphicFrameLocks noGrp="1"/>
          </p:cNvGraphicFramePr>
          <p:nvPr>
            <p:extLst>
              <p:ext uri="{D42A27DB-BD31-4B8C-83A1-F6EECF244321}">
                <p14:modId xmlns:p14="http://schemas.microsoft.com/office/powerpoint/2010/main" val="3058651262"/>
              </p:ext>
            </p:extLst>
          </p:nvPr>
        </p:nvGraphicFramePr>
        <p:xfrm>
          <a:off x="423280" y="4122515"/>
          <a:ext cx="3009393" cy="941393"/>
        </p:xfrm>
        <a:graphic>
          <a:graphicData uri="http://schemas.openxmlformats.org/drawingml/2006/table">
            <a:tbl>
              <a:tblPr firstRow="1" bandRow="1">
                <a:tableStyleId>{2D5ABB26-0587-4C30-8999-92F81FD0307C}</a:tableStyleId>
              </a:tblPr>
              <a:tblGrid>
                <a:gridCol w="3009393"/>
              </a:tblGrid>
              <a:tr h="1793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solidFill>
                            <a:srgbClr val="5C89C1"/>
                          </a:solidFill>
                        </a:rPr>
                        <a:t>Key Services and Facilities </a:t>
                      </a:r>
                      <a:endParaRPr lang="en-US" sz="1000" dirty="0" smtClean="0">
                        <a:solidFill>
                          <a:srgbClr val="5C89C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739993">
                <a:tc>
                  <a:txBody>
                    <a:bodyPr/>
                    <a:lstStyle/>
                    <a:p>
                      <a:pPr marL="284163" indent="-115888">
                        <a:buClr>
                          <a:schemeClr val="accent3">
                            <a:lumMod val="60000"/>
                            <a:lumOff val="40000"/>
                          </a:schemeClr>
                        </a:buClr>
                        <a:buFont typeface="Arial"/>
                        <a:buChar char="•"/>
                      </a:pPr>
                      <a:r>
                        <a:rPr lang="en-US" sz="1000" b="0" baseline="0" dirty="0" smtClean="0">
                          <a:solidFill>
                            <a:schemeClr val="tx1"/>
                          </a:solidFill>
                        </a:rPr>
                        <a:t>Major service lines: cardiac care, women’s and children’s services, cancer care, orthopedics, transplants, neuroscience, trauma, and urology</a:t>
                      </a:r>
                    </a:p>
                    <a:p>
                      <a:pPr marL="284163" indent="-115888">
                        <a:buClr>
                          <a:schemeClr val="accent3">
                            <a:lumMod val="60000"/>
                            <a:lumOff val="40000"/>
                          </a:schemeClr>
                        </a:buClr>
                        <a:buFont typeface="Arial"/>
                        <a:buChar char="•"/>
                      </a:pPr>
                      <a:r>
                        <a:rPr lang="en-US" sz="1000" b="0" baseline="0" dirty="0" smtClean="0">
                          <a:solidFill>
                            <a:schemeClr val="tx1"/>
                          </a:solidFill>
                        </a:rPr>
                        <a:t>Key Facilities: </a:t>
                      </a:r>
                      <a:r>
                        <a:rPr lang="en-US" sz="1000" b="0" baseline="0" dirty="0" err="1" smtClean="0">
                          <a:solidFill>
                            <a:schemeClr val="tx1"/>
                          </a:solidFill>
                        </a:rPr>
                        <a:t>OptimEyes</a:t>
                      </a:r>
                      <a:r>
                        <a:rPr lang="en-US" sz="1000" b="0" baseline="0" dirty="0" smtClean="0">
                          <a:solidFill>
                            <a:schemeClr val="tx1"/>
                          </a:solidFill>
                        </a:rPr>
                        <a:t> centers include offices for ophthalmologists and retina specialists</a:t>
                      </a: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r>
            </a:tbl>
          </a:graphicData>
        </a:graphic>
      </p:graphicFrame>
      <p:graphicFrame>
        <p:nvGraphicFramePr>
          <p:cNvPr id="36" name="Table 35"/>
          <p:cNvGraphicFramePr>
            <a:graphicFrameLocks noGrp="1"/>
          </p:cNvGraphicFramePr>
          <p:nvPr>
            <p:extLst>
              <p:ext uri="{D42A27DB-BD31-4B8C-83A1-F6EECF244321}">
                <p14:modId xmlns:p14="http://schemas.microsoft.com/office/powerpoint/2010/main" val="765792629"/>
              </p:ext>
            </p:extLst>
          </p:nvPr>
        </p:nvGraphicFramePr>
        <p:xfrm>
          <a:off x="3598804" y="4122515"/>
          <a:ext cx="3120020" cy="919386"/>
        </p:xfrm>
        <a:graphic>
          <a:graphicData uri="http://schemas.openxmlformats.org/drawingml/2006/table">
            <a:tbl>
              <a:tblPr firstRow="1" bandRow="1">
                <a:tableStyleId>{2D5ABB26-0587-4C30-8999-92F81FD0307C}</a:tableStyleId>
              </a:tblPr>
              <a:tblGrid>
                <a:gridCol w="2539652"/>
                <a:gridCol w="580368"/>
              </a:tblGrid>
              <a:tr h="17939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solidFill>
                            <a:srgbClr val="5C89C1"/>
                          </a:solidFill>
                        </a:rPr>
                        <a:t>Distribution of Outpatient Services</a:t>
                      </a:r>
                      <a:endParaRPr lang="en-US" sz="1000" dirty="0" smtClean="0">
                        <a:solidFill>
                          <a:srgbClr val="5C89C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rgbClr val="5C89C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739993">
                <a:tc>
                  <a:txBody>
                    <a:bodyPr/>
                    <a:lstStyle/>
                    <a:p>
                      <a:pPr marL="292100" indent="-115888">
                        <a:buClr>
                          <a:schemeClr val="accent3">
                            <a:lumMod val="60000"/>
                            <a:lumOff val="40000"/>
                          </a:schemeClr>
                        </a:buClr>
                        <a:buFont typeface="Arial"/>
                        <a:buChar char="•"/>
                      </a:pPr>
                      <a:r>
                        <a:rPr lang="en-US" sz="1000" b="1" baseline="0" dirty="0" smtClean="0">
                          <a:solidFill>
                            <a:schemeClr val="tx1"/>
                          </a:solidFill>
                        </a:rPr>
                        <a:t>In Facilities</a:t>
                      </a:r>
                      <a:r>
                        <a:rPr lang="en-US" sz="1000" b="0" baseline="0" dirty="0" smtClean="0">
                          <a:solidFill>
                            <a:schemeClr val="tx1"/>
                          </a:solidFill>
                        </a:rPr>
                        <a:t>:                                 </a:t>
                      </a:r>
                    </a:p>
                    <a:p>
                      <a:pPr marL="292100" indent="-115888">
                        <a:buClr>
                          <a:schemeClr val="accent3">
                            <a:lumMod val="60000"/>
                            <a:lumOff val="40000"/>
                          </a:schemeClr>
                        </a:buClr>
                        <a:buFont typeface="Arial"/>
                        <a:buChar char="•"/>
                      </a:pPr>
                      <a:r>
                        <a:rPr lang="en-US" sz="1000" b="1" baseline="0" dirty="0" smtClean="0">
                          <a:solidFill>
                            <a:schemeClr val="tx1"/>
                          </a:solidFill>
                        </a:rPr>
                        <a:t>In Owned Practices</a:t>
                      </a:r>
                      <a:r>
                        <a:rPr lang="en-US" sz="1000" b="0" baseline="0" dirty="0" smtClean="0">
                          <a:solidFill>
                            <a:schemeClr val="tx1"/>
                          </a:solidFill>
                        </a:rPr>
                        <a:t>:                   </a:t>
                      </a:r>
                    </a:p>
                    <a:p>
                      <a:pPr marL="292100" indent="-115888">
                        <a:buClr>
                          <a:schemeClr val="accent3">
                            <a:lumMod val="60000"/>
                            <a:lumOff val="40000"/>
                          </a:schemeClr>
                        </a:buClr>
                        <a:buFont typeface="Arial"/>
                        <a:buChar char="•"/>
                      </a:pPr>
                      <a:r>
                        <a:rPr lang="en-US" sz="1000" b="1" baseline="0" dirty="0" smtClean="0">
                          <a:solidFill>
                            <a:schemeClr val="tx1"/>
                          </a:solidFill>
                        </a:rPr>
                        <a:t>In Affiliated Practices</a:t>
                      </a:r>
                      <a:r>
                        <a:rPr lang="en-US" sz="1000" b="0" baseline="0" dirty="0" smtClean="0">
                          <a:solidFill>
                            <a:schemeClr val="tx1"/>
                          </a:solidFill>
                        </a:rPr>
                        <a:t>:                </a:t>
                      </a:r>
                    </a:p>
                    <a:p>
                      <a:pPr marL="292100" indent="-115888">
                        <a:buClr>
                          <a:schemeClr val="accent3">
                            <a:lumMod val="60000"/>
                            <a:lumOff val="40000"/>
                          </a:schemeClr>
                        </a:buClr>
                        <a:buFont typeface="Arial"/>
                        <a:buChar char="•"/>
                      </a:pPr>
                      <a:r>
                        <a:rPr lang="en-US" sz="1000" b="1" baseline="0" dirty="0" smtClean="0">
                          <a:solidFill>
                            <a:schemeClr val="tx1"/>
                          </a:solidFill>
                        </a:rPr>
                        <a:t>Unaffiliated/ Out of Network</a:t>
                      </a:r>
                      <a:r>
                        <a:rPr lang="en-US" sz="1000" b="0" baseline="0" dirty="0" smtClean="0">
                          <a:solidFill>
                            <a:schemeClr val="tx1"/>
                          </a:solidFill>
                        </a:rPr>
                        <a:t>:      </a:t>
                      </a: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pPr marL="176212" indent="0">
                        <a:buClr>
                          <a:schemeClr val="accent3">
                            <a:lumMod val="60000"/>
                            <a:lumOff val="40000"/>
                          </a:schemeClr>
                        </a:buClr>
                        <a:buFont typeface="Arial"/>
                        <a:buNone/>
                      </a:pPr>
                      <a:r>
                        <a:rPr lang="en-US" sz="1000" b="0" baseline="0" dirty="0" smtClean="0">
                          <a:solidFill>
                            <a:schemeClr val="tx1"/>
                          </a:solidFill>
                        </a:rPr>
                        <a:t>40%</a:t>
                      </a:r>
                    </a:p>
                    <a:p>
                      <a:pPr marL="176212" indent="0">
                        <a:buClr>
                          <a:schemeClr val="accent3">
                            <a:lumMod val="60000"/>
                            <a:lumOff val="40000"/>
                          </a:schemeClr>
                        </a:buClr>
                        <a:buFont typeface="Arial"/>
                        <a:buNone/>
                      </a:pPr>
                      <a:r>
                        <a:rPr lang="en-US" sz="1000" b="0" baseline="0" dirty="0" smtClean="0">
                          <a:solidFill>
                            <a:schemeClr val="tx1"/>
                          </a:solidFill>
                        </a:rPr>
                        <a:t>30%</a:t>
                      </a:r>
                    </a:p>
                    <a:p>
                      <a:pPr marL="176212" indent="0">
                        <a:buClr>
                          <a:schemeClr val="accent3">
                            <a:lumMod val="60000"/>
                            <a:lumOff val="40000"/>
                          </a:schemeClr>
                        </a:buClr>
                        <a:buFont typeface="Arial"/>
                        <a:buNone/>
                      </a:pPr>
                      <a:r>
                        <a:rPr lang="en-US" sz="1000" b="0" baseline="0" dirty="0" smtClean="0">
                          <a:solidFill>
                            <a:schemeClr val="tx1"/>
                          </a:solidFill>
                        </a:rPr>
                        <a:t>20%</a:t>
                      </a:r>
                    </a:p>
                    <a:p>
                      <a:pPr marL="176212" indent="0">
                        <a:buClr>
                          <a:schemeClr val="accent3">
                            <a:lumMod val="60000"/>
                            <a:lumOff val="40000"/>
                          </a:schemeClr>
                        </a:buClr>
                        <a:buFont typeface="Arial"/>
                        <a:buNone/>
                      </a:pPr>
                      <a:r>
                        <a:rPr lang="en-US" sz="1000" b="0" baseline="0" dirty="0" smtClean="0">
                          <a:solidFill>
                            <a:schemeClr val="tx1"/>
                          </a:solidFill>
                        </a:rPr>
                        <a:t>10%</a:t>
                      </a: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r>
            </a:tbl>
          </a:graphicData>
        </a:graphic>
      </p:graphicFrame>
      <p:graphicFrame>
        <p:nvGraphicFramePr>
          <p:cNvPr id="14" name="Table 13"/>
          <p:cNvGraphicFramePr>
            <a:graphicFrameLocks noGrp="1"/>
          </p:cNvGraphicFramePr>
          <p:nvPr>
            <p:extLst>
              <p:ext uri="{D42A27DB-BD31-4B8C-83A1-F6EECF244321}">
                <p14:modId xmlns:p14="http://schemas.microsoft.com/office/powerpoint/2010/main" val="76775514"/>
              </p:ext>
            </p:extLst>
          </p:nvPr>
        </p:nvGraphicFramePr>
        <p:xfrm>
          <a:off x="3970343" y="1031442"/>
          <a:ext cx="2748481" cy="2699930"/>
        </p:xfrm>
        <a:graphic>
          <a:graphicData uri="http://schemas.openxmlformats.org/drawingml/2006/table">
            <a:tbl>
              <a:tblPr firstRow="1" bandRow="1">
                <a:tableStyleId>{2D5ABB26-0587-4C30-8999-92F81FD0307C}</a:tableStyleId>
              </a:tblPr>
              <a:tblGrid>
                <a:gridCol w="602784"/>
                <a:gridCol w="50279"/>
                <a:gridCol w="691343"/>
                <a:gridCol w="50279"/>
                <a:gridCol w="1353796"/>
              </a:tblGrid>
              <a:tr h="258106">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Geographic Coverage:</a:t>
                      </a:r>
                      <a:r>
                        <a:rPr lang="en-US" sz="1000" dirty="0" smtClean="0">
                          <a:solidFill>
                            <a:schemeClr val="accent1"/>
                          </a:solidFill>
                        </a:rPr>
                        <a:t> </a:t>
                      </a: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t>Michigan</a:t>
                      </a:r>
                      <a:endParaRPr lang="en-US" sz="1000" dirty="0"/>
                    </a:p>
                  </a:txBody>
                  <a:tcPr marL="0" marR="0" marT="0" marB="0">
                    <a:lnL w="6350" cap="flat" cmpd="sng" algn="ctr">
                      <a:no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r>
              <a:tr h="62571">
                <a:tc gridSpan="5">
                  <a:txBody>
                    <a:bodyPr/>
                    <a:lstStyle/>
                    <a:p>
                      <a:endParaRPr lang="en-US" sz="500" dirty="0">
                        <a:solidFill>
                          <a:schemeClr val="accent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673212">
                <a:tc>
                  <a:txBody>
                    <a:bodyPr/>
                    <a:lstStyle/>
                    <a:p>
                      <a:pPr algn="l"/>
                      <a:r>
                        <a:rPr lang="en-US" sz="1000" dirty="0" smtClean="0">
                          <a:solidFill>
                            <a:srgbClr val="5C89C1"/>
                          </a:solidFill>
                        </a:rPr>
                        <a:t>Number</a:t>
                      </a:r>
                      <a:r>
                        <a:rPr lang="en-US" sz="1000" baseline="0" dirty="0" smtClean="0">
                          <a:solidFill>
                            <a:srgbClr val="5C89C1"/>
                          </a:solidFill>
                        </a:rPr>
                        <a:t> of </a:t>
                      </a:r>
                      <a:r>
                        <a:rPr lang="en-US" sz="1000" dirty="0" smtClean="0">
                          <a:solidFill>
                            <a:srgbClr val="5C89C1"/>
                          </a:solidFill>
                        </a:rPr>
                        <a:t>Hospitals</a:t>
                      </a:r>
                      <a:r>
                        <a:rPr lang="en-US" sz="1000" baseline="0" dirty="0" smtClean="0">
                          <a:solidFill>
                            <a:srgbClr val="5C89C1"/>
                          </a:solidFill>
                        </a:rPr>
                        <a:t> and Facilities:</a:t>
                      </a:r>
                      <a:endParaRPr lang="en-US" sz="1000" dirty="0">
                        <a:solidFill>
                          <a:srgbClr val="5C89C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290513" indent="-171450">
                        <a:buFont typeface="Arial"/>
                        <a:buChar char="•"/>
                      </a:pPr>
                      <a:r>
                        <a:rPr lang="en-US" sz="1000" dirty="0" smtClean="0"/>
                        <a:t>7 Hospitals</a:t>
                      </a:r>
                    </a:p>
                    <a:p>
                      <a:pPr marL="290513" indent="-171450">
                        <a:buFont typeface="Arial"/>
                        <a:buChar char="•"/>
                      </a:pPr>
                      <a:r>
                        <a:rPr lang="en-US" sz="1000" dirty="0" smtClean="0"/>
                        <a:t>Over</a:t>
                      </a:r>
                      <a:r>
                        <a:rPr lang="en-US" sz="1000" baseline="0" dirty="0" smtClean="0"/>
                        <a:t> 35 medical centers and facilities across multiple counties in Michigan</a:t>
                      </a:r>
                      <a:endParaRPr lang="en-US" sz="10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5E5E5"/>
                    </a:solidFill>
                  </a:tcPr>
                </a:tc>
                <a:tc hMerge="1">
                  <a:txBody>
                    <a:bodyPr/>
                    <a:lstStyle/>
                    <a:p>
                      <a:endParaRPr lang="en-US"/>
                    </a:p>
                  </a:txBody>
                  <a:tcPr/>
                </a:tc>
                <a:tc hMerge="1">
                  <a:txBody>
                    <a:bodyPr/>
                    <a:lstStyle/>
                    <a:p>
                      <a:endParaRPr lang="en-US"/>
                    </a:p>
                  </a:txBody>
                  <a:tcPr/>
                </a:tc>
              </a:tr>
              <a:tr h="4953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rgbClr val="5C89C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endParaRPr lang="en-US" sz="4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r>
              <a:tr h="1570492">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Key</a:t>
                      </a:r>
                    </a:p>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Affiliations </a:t>
                      </a: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pPr marL="171450" marR="0" indent="-120650" algn="l" defTabSz="914400" rtl="0" eaLnBrk="1" fontAlgn="auto" latinLnBrk="0" hangingPunct="1">
                        <a:lnSpc>
                          <a:spcPct val="100000"/>
                        </a:lnSpc>
                        <a:spcBef>
                          <a:spcPts val="0"/>
                        </a:spcBef>
                        <a:spcAft>
                          <a:spcPts val="0"/>
                        </a:spcAft>
                        <a:buClr>
                          <a:schemeClr val="accent3">
                            <a:lumMod val="60000"/>
                            <a:lumOff val="40000"/>
                          </a:schemeClr>
                        </a:buClr>
                        <a:buSzTx/>
                        <a:buFont typeface="Arial"/>
                        <a:buChar char="•"/>
                        <a:tabLst/>
                        <a:defRPr/>
                      </a:pPr>
                      <a:r>
                        <a:rPr lang="en-US" sz="1000" baseline="0" dirty="0" smtClean="0"/>
                        <a:t>Medical Group has more than 1,100 physicians that staff HF hospital, West Bloomfield hospital, and 26 medical centers</a:t>
                      </a:r>
                    </a:p>
                    <a:p>
                      <a:pPr marL="171450" marR="0" indent="-120650" algn="l" defTabSz="914400" rtl="0" eaLnBrk="1" fontAlgn="auto" latinLnBrk="0" hangingPunct="1">
                        <a:lnSpc>
                          <a:spcPct val="100000"/>
                        </a:lnSpc>
                        <a:spcBef>
                          <a:spcPts val="0"/>
                        </a:spcBef>
                        <a:spcAft>
                          <a:spcPts val="0"/>
                        </a:spcAft>
                        <a:buClr>
                          <a:schemeClr val="accent3">
                            <a:lumMod val="60000"/>
                            <a:lumOff val="40000"/>
                          </a:schemeClr>
                        </a:buClr>
                        <a:buSzTx/>
                        <a:buFont typeface="Arial"/>
                        <a:buChar char="•"/>
                        <a:tabLst/>
                        <a:defRPr/>
                      </a:pPr>
                      <a:r>
                        <a:rPr lang="en-US" sz="1000" dirty="0" smtClean="0"/>
                        <a:t>Physician Network</a:t>
                      </a:r>
                      <a:r>
                        <a:rPr lang="en-US" sz="1000" baseline="0" dirty="0" smtClean="0"/>
                        <a:t> is a </a:t>
                      </a:r>
                      <a:r>
                        <a:rPr lang="en-US" sz="1000" dirty="0" smtClean="0"/>
                        <a:t>physician-led</a:t>
                      </a:r>
                      <a:r>
                        <a:rPr lang="en-US" sz="1000" baseline="0" dirty="0" smtClean="0"/>
                        <a:t> </a:t>
                      </a:r>
                      <a:r>
                        <a:rPr lang="en-US" sz="1000" dirty="0" smtClean="0"/>
                        <a:t>subsidiary, comprising the Medical Group, hospital-employed and private practice physicians</a:t>
                      </a:r>
                    </a:p>
                    <a:p>
                      <a:pPr marL="171450" marR="0" indent="-120650" algn="l" defTabSz="914400" rtl="0" eaLnBrk="1" fontAlgn="auto" latinLnBrk="0" hangingPunct="1">
                        <a:lnSpc>
                          <a:spcPct val="100000"/>
                        </a:lnSpc>
                        <a:spcBef>
                          <a:spcPts val="0"/>
                        </a:spcBef>
                        <a:spcAft>
                          <a:spcPts val="0"/>
                        </a:spcAft>
                        <a:buClr>
                          <a:schemeClr val="accent3">
                            <a:lumMod val="60000"/>
                            <a:lumOff val="40000"/>
                          </a:schemeClr>
                        </a:buClr>
                        <a:buSzTx/>
                        <a:buFont typeface="Arial"/>
                        <a:buChar char="•"/>
                        <a:tabLst/>
                        <a:defRPr/>
                      </a:pPr>
                      <a:r>
                        <a:rPr lang="en-US" sz="1000" baseline="0" dirty="0" smtClean="0"/>
                        <a:t>2,000 affiliated private practice physicians</a:t>
                      </a:r>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5E5E5"/>
                    </a:solidFill>
                  </a:tcPr>
                </a:tc>
                <a:tc hMerge="1">
                  <a:txBody>
                    <a:bodyPr/>
                    <a:lstStyle/>
                    <a:p>
                      <a:endParaRPr lang="en-US"/>
                    </a:p>
                  </a:txBody>
                  <a:tcPr/>
                </a:tc>
                <a:tc hMerge="1">
                  <a:txBody>
                    <a:bodyPr/>
                    <a:lstStyle/>
                    <a:p>
                      <a:endParaRPr lang="en-US"/>
                    </a:p>
                  </a:txBody>
                  <a:tcPr/>
                </a:tc>
              </a:tr>
              <a:tr h="469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rgbClr val="FC9003"/>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gridSpan="3">
                  <a:txBody>
                    <a:bodyPr/>
                    <a:lstStyle/>
                    <a:p>
                      <a:pPr>
                        <a:buClr>
                          <a:schemeClr val="accent3">
                            <a:lumMod val="60000"/>
                            <a:lumOff val="40000"/>
                          </a:schemeClr>
                        </a:buClr>
                      </a:pPr>
                      <a:endParaRPr lang="en-US" sz="4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a:p>
                  </a:txBody>
                  <a:tcPr/>
                </a:tc>
                <a:tc hMerge="1">
                  <a:txBody>
                    <a:bodyPr/>
                    <a:lstStyle/>
                    <a:p>
                      <a:endParaRPr lang="en-US"/>
                    </a:p>
                  </a:txBody>
                  <a:tcPr/>
                </a:tc>
              </a:tr>
            </a:tbl>
          </a:graphicData>
        </a:graphic>
      </p:graphicFrame>
      <p:sp>
        <p:nvSpPr>
          <p:cNvPr id="2" name="TextBox 1"/>
          <p:cNvSpPr txBox="1"/>
          <p:nvPr/>
        </p:nvSpPr>
        <p:spPr>
          <a:xfrm>
            <a:off x="5797440" y="8867567"/>
            <a:ext cx="1060560" cy="276434"/>
          </a:xfrm>
          <a:prstGeom prst="rect">
            <a:avLst/>
          </a:prstGeom>
          <a:noFill/>
        </p:spPr>
        <p:txBody>
          <a:bodyPr wrap="none" rtlCol="0">
            <a:noAutofit/>
          </a:bodyPr>
          <a:lstStyle/>
          <a:p>
            <a:pPr algn="ctr"/>
            <a:r>
              <a:rPr lang="en-US" sz="1050" b="1" dirty="0" smtClean="0"/>
              <a:t>CLIENT LOGO</a:t>
            </a:r>
          </a:p>
        </p:txBody>
      </p:sp>
      <p:sp>
        <p:nvSpPr>
          <p:cNvPr id="4" name="TextBox 3"/>
          <p:cNvSpPr txBox="1"/>
          <p:nvPr/>
        </p:nvSpPr>
        <p:spPr>
          <a:xfrm>
            <a:off x="864000" y="117042"/>
            <a:ext cx="914400" cy="914400"/>
          </a:xfrm>
          <a:prstGeom prst="rect">
            <a:avLst/>
          </a:prstGeom>
          <a:noFill/>
        </p:spPr>
        <p:txBody>
          <a:bodyPr wrap="none" rtlCol="0">
            <a:noAutofit/>
          </a:bodyPr>
          <a:lstStyle/>
          <a:p>
            <a:r>
              <a:rPr lang="en-US" sz="1600" dirty="0" smtClean="0"/>
              <a:t>company logo</a:t>
            </a:r>
          </a:p>
        </p:txBody>
      </p:sp>
    </p:spTree>
    <p:extLst>
      <p:ext uri="{BB962C8B-B14F-4D97-AF65-F5344CB8AC3E}">
        <p14:creationId xmlns:p14="http://schemas.microsoft.com/office/powerpoint/2010/main" val="3414315649"/>
      </p:ext>
    </p:extLst>
  </p:cSld>
  <p:clrMapOvr>
    <a:masterClrMapping/>
  </p:clrMapOvr>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Content Placeholder 2"/>
          <p:cNvSpPr txBox="1">
            <a:spLocks/>
          </p:cNvSpPr>
          <p:nvPr/>
        </p:nvSpPr>
        <p:spPr>
          <a:xfrm>
            <a:off x="1761213" y="5640061"/>
            <a:ext cx="4749134" cy="1131369"/>
          </a:xfrm>
          <a:prstGeom prst="rect">
            <a:avLst/>
          </a:prstGeom>
        </p:spPr>
        <p:txBody>
          <a:bodyPr vert="horz" lIns="91440" tIns="45720" rIns="91440" bIns="45720" rtlCol="0">
            <a:normAutofit/>
          </a:bodyPr>
          <a:lstStyle>
            <a:lvl1pPr marL="228600" indent="-228600" algn="l" rtl="0" eaLnBrk="1" latinLnBrk="0" hangingPunct="1">
              <a:spcBef>
                <a:spcPts val="600"/>
              </a:spcBef>
              <a:buClr>
                <a:schemeClr val="accent1"/>
              </a:buClr>
              <a:buFont typeface="Wingdings 2" pitchFamily="18" charset="2"/>
              <a:buChar char=""/>
              <a:defRPr kumimoji="0" sz="1400" kern="1200">
                <a:solidFill>
                  <a:schemeClr val="tx1"/>
                </a:solidFill>
                <a:latin typeface="Arial" pitchFamily="34" charset="0"/>
                <a:ea typeface="+mn-ea"/>
                <a:cs typeface="Arial" pitchFamily="34" charset="0"/>
              </a:defRPr>
            </a:lvl1pPr>
            <a:lvl2pPr marL="571500" indent="-228600" algn="l" rtl="0" eaLnBrk="1" latinLnBrk="0" hangingPunct="1">
              <a:spcBef>
                <a:spcPts val="600"/>
              </a:spcBef>
              <a:buClr>
                <a:schemeClr val="tx2"/>
              </a:buClr>
              <a:buFont typeface="Georgia" pitchFamily="18" charset="0"/>
              <a:buChar char="–"/>
              <a:defRPr kumimoji="0" lang="en-US" sz="1400" kern="1200">
                <a:solidFill>
                  <a:schemeClr val="tx1"/>
                </a:solidFill>
                <a:latin typeface="Arial" pitchFamily="34" charset="0"/>
                <a:ea typeface="+mn-ea"/>
                <a:cs typeface="Arial" pitchFamily="34" charset="0"/>
              </a:defRPr>
            </a:lvl2pPr>
            <a:lvl3pPr marL="922338" indent="-236538" algn="l" rtl="0" eaLnBrk="1" latinLnBrk="0" hangingPunct="1">
              <a:spcBef>
                <a:spcPts val="600"/>
              </a:spcBef>
              <a:buClr>
                <a:schemeClr val="tx2"/>
              </a:buClr>
              <a:buFont typeface="Arial" pitchFamily="34" charset="0"/>
              <a:buChar char="•"/>
              <a:defRPr kumimoji="0" lang="en-US" sz="1200" kern="1200" dirty="0" smtClean="0">
                <a:solidFill>
                  <a:schemeClr val="tx2"/>
                </a:solidFill>
                <a:latin typeface="Arial" pitchFamily="34" charset="0"/>
                <a:ea typeface="+mn-ea"/>
                <a:cs typeface="Arial" pitchFamily="34" charset="0"/>
              </a:defRPr>
            </a:lvl3pPr>
            <a:lvl4pPr marL="1143000" indent="-114300" algn="l" rtl="0" eaLnBrk="1" latinLnBrk="0" hangingPunct="1">
              <a:spcBef>
                <a:spcPts val="600"/>
              </a:spcBef>
              <a:buClr>
                <a:schemeClr val="tx2"/>
              </a:buClr>
              <a:buSzPct val="85000"/>
              <a:buFont typeface="Courier New" pitchFamily="49" charset="0"/>
              <a:buChar char="o"/>
              <a:defRPr kumimoji="0" lang="en-US" sz="1200" kern="1200" dirty="0" smtClean="0">
                <a:solidFill>
                  <a:schemeClr val="tx2"/>
                </a:solidFill>
                <a:latin typeface="Arial" pitchFamily="34" charset="0"/>
                <a:ea typeface="+mn-ea"/>
                <a:cs typeface="Arial" pitchFamily="34" charset="0"/>
              </a:defRPr>
            </a:lvl4pPr>
            <a:lvl5pPr marL="1371600" indent="-114300" algn="l" rtl="0" eaLnBrk="1" latinLnBrk="0" hangingPunct="1">
              <a:spcBef>
                <a:spcPts val="600"/>
              </a:spcBef>
              <a:buClr>
                <a:schemeClr val="tx2"/>
              </a:buClr>
              <a:buFont typeface="Wingdings" pitchFamily="2" charset="2"/>
              <a:buChar char="§"/>
              <a:defRPr kumimoji="0" lang="en-US" sz="1200" kern="1200" dirty="0">
                <a:solidFill>
                  <a:schemeClr val="tx2"/>
                </a:solidFill>
                <a:latin typeface="Arial" pitchFamily="34" charset="0"/>
                <a:ea typeface="+mn-ea"/>
                <a:cs typeface="Arial" pitchFamily="34" charset="0"/>
              </a:defRPr>
            </a:lvl5pPr>
            <a:lvl6pPr marL="1609344" indent="-182880" algn="l" rtl="0" eaLnBrk="1" latinLnBrk="0" hangingPunct="1">
              <a:spcBef>
                <a:spcPts val="300"/>
              </a:spcBef>
              <a:buClr>
                <a:schemeClr val="accent3"/>
              </a:buClr>
              <a:buFont typeface="Georgia"/>
              <a:buChar char="▫"/>
              <a:defRPr kumimoji="0" sz="1800" kern="1200">
                <a:solidFill>
                  <a:schemeClr val="accent3"/>
                </a:solidFill>
                <a:latin typeface="+mn-lt"/>
                <a:ea typeface="+mn-ea"/>
                <a:cs typeface="+mn-cs"/>
              </a:defRPr>
            </a:lvl6pPr>
            <a:lvl7pPr marL="1828800" indent="-182880" algn="l" rtl="0" eaLnBrk="1" latinLnBrk="0" hangingPunct="1">
              <a:spcBef>
                <a:spcPts val="300"/>
              </a:spcBef>
              <a:buClr>
                <a:schemeClr val="accent3"/>
              </a:buClr>
              <a:buFont typeface="Georgia"/>
              <a:buChar char="▫"/>
              <a:defRPr kumimoji="0" sz="1600" kern="1200">
                <a:solidFill>
                  <a:schemeClr val="accent3"/>
                </a:solidFill>
                <a:latin typeface="+mn-lt"/>
                <a:ea typeface="+mn-ea"/>
                <a:cs typeface="+mn-cs"/>
              </a:defRPr>
            </a:lvl7pPr>
            <a:lvl8pPr marL="2029968" indent="-182880" algn="l" rtl="0" eaLnBrk="1" latinLnBrk="0" hangingPunct="1">
              <a:spcBef>
                <a:spcPts val="300"/>
              </a:spcBef>
              <a:buClr>
                <a:schemeClr val="accent3"/>
              </a:buClr>
              <a:buFont typeface="Georgia"/>
              <a:buChar char="◦"/>
              <a:defRPr kumimoji="0" sz="1500" kern="1200">
                <a:solidFill>
                  <a:schemeClr val="accent3"/>
                </a:solidFill>
                <a:latin typeface="+mn-lt"/>
                <a:ea typeface="+mn-ea"/>
                <a:cs typeface="+mn-cs"/>
              </a:defRPr>
            </a:lvl8pPr>
            <a:lvl9pPr marL="2240280" indent="-182880" algn="l" rtl="0" eaLnBrk="1" latinLnBrk="0" hangingPunct="1">
              <a:spcBef>
                <a:spcPts val="300"/>
              </a:spcBef>
              <a:buClr>
                <a:schemeClr val="accent3"/>
              </a:buClr>
              <a:buFont typeface="Georgia"/>
              <a:buChar char="◦"/>
              <a:defRPr kumimoji="0" sz="1400" kern="1200" baseline="0">
                <a:solidFill>
                  <a:schemeClr val="accent3"/>
                </a:solidFill>
                <a:latin typeface="+mn-lt"/>
                <a:ea typeface="+mn-ea"/>
                <a:cs typeface="+mn-cs"/>
              </a:defRPr>
            </a:lvl9pPr>
          </a:lstStyle>
          <a:p>
            <a:endParaRPr lang="en-US" dirty="0"/>
          </a:p>
        </p:txBody>
      </p:sp>
      <p:sp>
        <p:nvSpPr>
          <p:cNvPr id="18" name="Rectangle 17"/>
          <p:cNvSpPr/>
          <p:nvPr/>
        </p:nvSpPr>
        <p:spPr>
          <a:xfrm>
            <a:off x="0" y="8841647"/>
            <a:ext cx="5862724" cy="302353"/>
          </a:xfrm>
          <a:prstGeom prst="rect">
            <a:avLst/>
          </a:prstGeom>
          <a:solidFill>
            <a:srgbClr val="5C89C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800" dirty="0">
                <a:solidFill>
                  <a:srgbClr val="FFFFFF"/>
                </a:solidFill>
              </a:rPr>
              <a:t>Source: </a:t>
            </a:r>
            <a:r>
              <a:rPr lang="en-US" sz="800" dirty="0" err="1" smtClean="0">
                <a:solidFill>
                  <a:srgbClr val="FFFFFF"/>
                </a:solidFill>
              </a:rPr>
              <a:t>www.company.com</a:t>
            </a:r>
            <a:r>
              <a:rPr lang="en-US" sz="800" dirty="0" smtClean="0">
                <a:solidFill>
                  <a:srgbClr val="FFFFFF"/>
                </a:solidFill>
              </a:rPr>
              <a:t> website </a:t>
            </a:r>
            <a:r>
              <a:rPr lang="en-US" sz="800" dirty="0">
                <a:solidFill>
                  <a:srgbClr val="FFFFFF"/>
                </a:solidFill>
              </a:rPr>
              <a:t>pages. </a:t>
            </a:r>
            <a:r>
              <a:rPr lang="en-US" sz="800" dirty="0" smtClean="0">
                <a:solidFill>
                  <a:srgbClr val="FFFFFF"/>
                </a:solidFill>
              </a:rPr>
              <a:t>Percipient </a:t>
            </a:r>
            <a:r>
              <a:rPr lang="en-US" sz="800" dirty="0">
                <a:solidFill>
                  <a:srgbClr val="FFFFFF"/>
                </a:solidFill>
              </a:rPr>
              <a:t>web </a:t>
            </a:r>
            <a:r>
              <a:rPr lang="en-US" sz="800" dirty="0" smtClean="0">
                <a:solidFill>
                  <a:srgbClr val="FFFFFF"/>
                </a:solidFill>
              </a:rPr>
              <a:t>survey and interviews </a:t>
            </a:r>
            <a:r>
              <a:rPr lang="en-US" sz="800" dirty="0">
                <a:solidFill>
                  <a:srgbClr val="FFFFFF"/>
                </a:solidFill>
              </a:rPr>
              <a:t>conducted November 2016.  </a:t>
            </a:r>
          </a:p>
        </p:txBody>
      </p:sp>
      <p:sp>
        <p:nvSpPr>
          <p:cNvPr id="20" name="Rectangle 19"/>
          <p:cNvSpPr/>
          <p:nvPr/>
        </p:nvSpPr>
        <p:spPr>
          <a:xfrm>
            <a:off x="63" y="300825"/>
            <a:ext cx="423272" cy="2648335"/>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200" b="1" dirty="0" smtClean="0">
                <a:solidFill>
                  <a:srgbClr val="FFFFFF"/>
                </a:solidFill>
              </a:rPr>
              <a:t>Retina Specialist  Reimbursement</a:t>
            </a:r>
            <a:endParaRPr lang="en-US" sz="1200" b="1" dirty="0">
              <a:solidFill>
                <a:srgbClr val="FFFFFF"/>
              </a:solidFill>
            </a:endParaRPr>
          </a:p>
        </p:txBody>
      </p:sp>
      <p:sp>
        <p:nvSpPr>
          <p:cNvPr id="21" name="Rectangle 20"/>
          <p:cNvSpPr/>
          <p:nvPr/>
        </p:nvSpPr>
        <p:spPr>
          <a:xfrm>
            <a:off x="2" y="3211262"/>
            <a:ext cx="423333" cy="1643790"/>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200" b="1" dirty="0">
                <a:solidFill>
                  <a:srgbClr val="FFFFFF"/>
                </a:solidFill>
              </a:rPr>
              <a:t>Retina Specialist </a:t>
            </a:r>
            <a:r>
              <a:rPr lang="en-US" sz="1200" b="1" dirty="0" smtClean="0">
                <a:solidFill>
                  <a:srgbClr val="FFFFFF"/>
                </a:solidFill>
              </a:rPr>
              <a:t>Referrals</a:t>
            </a:r>
            <a:endParaRPr lang="en-US" sz="1200" b="1" dirty="0">
              <a:solidFill>
                <a:srgbClr val="FFFFFF"/>
              </a:solidFill>
            </a:endParaRPr>
          </a:p>
        </p:txBody>
      </p:sp>
      <p:graphicFrame>
        <p:nvGraphicFramePr>
          <p:cNvPr id="25" name="Table 24"/>
          <p:cNvGraphicFramePr>
            <a:graphicFrameLocks noGrp="1"/>
          </p:cNvGraphicFramePr>
          <p:nvPr>
            <p:extLst>
              <p:ext uri="{D42A27DB-BD31-4B8C-83A1-F6EECF244321}">
                <p14:modId xmlns:p14="http://schemas.microsoft.com/office/powerpoint/2010/main" val="2259348799"/>
              </p:ext>
            </p:extLst>
          </p:nvPr>
        </p:nvGraphicFramePr>
        <p:xfrm>
          <a:off x="558801" y="3249357"/>
          <a:ext cx="6070598" cy="1566333"/>
        </p:xfrm>
        <a:graphic>
          <a:graphicData uri="http://schemas.openxmlformats.org/drawingml/2006/table">
            <a:tbl>
              <a:tblPr firstRow="1" bandRow="1">
                <a:tableStyleId>{2D5ABB26-0587-4C30-8999-92F81FD0307C}</a:tableStyleId>
              </a:tblPr>
              <a:tblGrid>
                <a:gridCol w="980701"/>
                <a:gridCol w="76975"/>
                <a:gridCol w="25400"/>
                <a:gridCol w="4987522"/>
              </a:tblGrid>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Retina specialist networ</a:t>
                      </a:r>
                      <a:r>
                        <a:rPr lang="en-US" sz="1000" baseline="0" dirty="0" smtClean="0">
                          <a:solidFill>
                            <a:srgbClr val="5C89C1"/>
                          </a:solidFill>
                        </a:rPr>
                        <a:t>k development</a:t>
                      </a:r>
                      <a:endParaRPr lang="en-US" sz="1000" dirty="0" smtClean="0">
                        <a:solidFill>
                          <a:srgbClr val="5C89C1"/>
                        </a:solidFill>
                      </a:endParaRP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pPr marL="114300" marR="0" lvl="0" indent="0" algn="l" defTabSz="914400" rtl="0" eaLnBrk="1" fontAlgn="auto" latinLnBrk="0" hangingPunct="1">
                        <a:lnSpc>
                          <a:spcPct val="100000"/>
                        </a:lnSpc>
                        <a:spcBef>
                          <a:spcPts val="0"/>
                        </a:spcBef>
                        <a:spcAft>
                          <a:spcPts val="0"/>
                        </a:spcAft>
                        <a:buClrTx/>
                        <a:buSzTx/>
                        <a:buFontTx/>
                        <a:buNone/>
                        <a:tabLst/>
                        <a:defRPr/>
                      </a:pPr>
                      <a:r>
                        <a:rPr lang="en-US" sz="1000" baseline="0" dirty="0" smtClean="0"/>
                        <a:t>Health System is not pursuing acquisitions of retina specialist practices currently. </a:t>
                      </a:r>
                      <a:r>
                        <a:rPr lang="en-US" sz="1000" dirty="0" smtClean="0"/>
                        <a:t>The presence of </a:t>
                      </a:r>
                      <a:r>
                        <a:rPr lang="en-US" sz="1000" baseline="0" dirty="0" smtClean="0"/>
                        <a:t>academic institutions and teaching facilities ensures t</a:t>
                      </a:r>
                      <a:r>
                        <a:rPr lang="en-US" sz="1000" dirty="0" smtClean="0"/>
                        <a:t>here is no shortage of retina specialists in the southern</a:t>
                      </a:r>
                      <a:r>
                        <a:rPr lang="en-US" sz="1000" baseline="0" dirty="0" smtClean="0"/>
                        <a:t> eastern portion of Michigan. </a:t>
                      </a:r>
                      <a:endParaRPr lang="en-US" sz="1000" dirty="0"/>
                    </a:p>
                  </a:txBody>
                  <a:tcPr marL="0" marR="0" marT="0" marB="0">
                    <a:lnL w="6350" cap="flat" cmpd="sng" algn="ctr">
                      <a:noFill/>
                      <a:prstDash val="solid"/>
                      <a:round/>
                      <a:headEnd type="none" w="med" len="med"/>
                      <a:tailEnd type="none" w="med" len="med"/>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5E5E5"/>
                    </a:solidFill>
                  </a:tcPr>
                </a:tc>
                <a:tc hMerge="1">
                  <a:txBody>
                    <a:bodyPr/>
                    <a:lstStyle/>
                    <a:p>
                      <a:endParaRPr lang="en-US"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143933">
                <a:tc gridSpan="4">
                  <a:txBody>
                    <a:bodyPr/>
                    <a:lstStyle/>
                    <a:p>
                      <a:endParaRPr lang="en-US" sz="500" dirty="0">
                        <a:solidFill>
                          <a:schemeClr val="accent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r>
              <a:tr h="57912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Referral Process</a:t>
                      </a: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gridSpan="2">
                  <a:txBody>
                    <a:bodyPr/>
                    <a:lstStyle/>
                    <a:p>
                      <a:endParaRPr lang="en-US"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a:txBody>
                    <a:bodyPr/>
                    <a:lstStyle/>
                    <a:p>
                      <a:pPr marL="63500" indent="0"/>
                      <a:r>
                        <a:rPr lang="en-US" sz="1000" dirty="0" smtClean="0"/>
                        <a:t>Health System leverages the</a:t>
                      </a:r>
                      <a:r>
                        <a:rPr lang="en-US" sz="1000" baseline="0" dirty="0" smtClean="0"/>
                        <a:t> EHR capabilities to facilitate in-network referrals. Primary care physicians can refer patients directly to retina specialist offices during the patient’s visit. Referrals among physicians are based on physician relationships, not directed to specific providers by the health system.</a:t>
                      </a:r>
                    </a:p>
                    <a:p>
                      <a:pPr marL="63500" indent="0"/>
                      <a:endParaRPr lang="en-US" sz="10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5E5E5"/>
                    </a:solidFill>
                  </a:tcPr>
                </a:tc>
              </a:tr>
              <a:tr h="81280">
                <a:tc gridSpan="4">
                  <a:txBody>
                    <a:bodyPr/>
                    <a:lstStyle/>
                    <a:p>
                      <a:endParaRPr lang="en-US" sz="500" dirty="0">
                        <a:solidFill>
                          <a:schemeClr val="accent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a:p>
                  </a:txBody>
                  <a:tcPr/>
                </a:tc>
              </a:tr>
            </a:tbl>
          </a:graphicData>
        </a:graphic>
      </p:graphicFrame>
      <p:graphicFrame>
        <p:nvGraphicFramePr>
          <p:cNvPr id="27" name="Table 26"/>
          <p:cNvGraphicFramePr>
            <a:graphicFrameLocks noGrp="1"/>
          </p:cNvGraphicFramePr>
          <p:nvPr>
            <p:extLst>
              <p:ext uri="{D42A27DB-BD31-4B8C-83A1-F6EECF244321}">
                <p14:modId xmlns:p14="http://schemas.microsoft.com/office/powerpoint/2010/main" val="3296991599"/>
              </p:ext>
            </p:extLst>
          </p:nvPr>
        </p:nvGraphicFramePr>
        <p:xfrm>
          <a:off x="558799" y="275433"/>
          <a:ext cx="6079068" cy="2901728"/>
        </p:xfrm>
        <a:graphic>
          <a:graphicData uri="http://schemas.openxmlformats.org/drawingml/2006/table">
            <a:tbl>
              <a:tblPr firstRow="1" bandRow="1">
                <a:tableStyleId>{2D5ABB26-0587-4C30-8999-92F81FD0307C}</a:tableStyleId>
              </a:tblPr>
              <a:tblGrid>
                <a:gridCol w="643111"/>
                <a:gridCol w="312285"/>
                <a:gridCol w="1563374"/>
                <a:gridCol w="414931"/>
                <a:gridCol w="1680050"/>
                <a:gridCol w="293360"/>
                <a:gridCol w="1171957"/>
              </a:tblGrid>
              <a:tr h="206223">
                <a:tc grid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Dominant Reimbursement Models Used:</a:t>
                      </a:r>
                      <a:r>
                        <a:rPr lang="en-US" sz="1000" dirty="0" smtClean="0">
                          <a:solidFill>
                            <a:srgbClr val="FC9003"/>
                          </a:solidFill>
                        </a:rPr>
                        <a:t> </a:t>
                      </a: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sz="1400" dirty="0"/>
                    </a:p>
                  </a:txBody>
                  <a:tcPr marL="0" marR="0" marT="0" marB="0">
                    <a:lnL w="6350" cap="flat" cmpd="sng" algn="ctr">
                      <a:solidFill>
                        <a:srgbClr val="FC9003"/>
                      </a:solidFill>
                      <a:prstDash val="solid"/>
                      <a:round/>
                      <a:headEnd type="none" w="med" len="med"/>
                      <a:tailEnd type="none" w="med" len="med"/>
                    </a:lnL>
                    <a:lnR>
                      <a:noFill/>
                    </a:lnR>
                    <a:lnT>
                      <a:noFill/>
                    </a:lnT>
                    <a:lnB w="6350" cap="flat" cmpd="sng" algn="ctr">
                      <a:solidFill>
                        <a:srgbClr val="FC9003"/>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hMerge="1">
                  <a:txBody>
                    <a:bodyPr/>
                    <a:lstStyle/>
                    <a:p>
                      <a:endParaRPr lang="en-US" dirty="0"/>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2164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t>Fee for Service (FFS)</a:t>
                      </a:r>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Reduced</a:t>
                      </a:r>
                      <a:r>
                        <a:rPr lang="en-US" sz="1000" baseline="0" dirty="0" smtClean="0"/>
                        <a:t> FFS w/ withholding</a:t>
                      </a:r>
                      <a:endParaRPr lang="en-US" sz="1000" dirty="0" smtClean="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FFS</a:t>
                      </a:r>
                      <a:r>
                        <a:rPr lang="en-US" sz="1000" baseline="0" dirty="0" smtClean="0"/>
                        <a:t> with bonus</a:t>
                      </a:r>
                      <a:endParaRPr lang="en-US" sz="1000" dirty="0" smtClean="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r h="3233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chemeClr val="accent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400" dirty="0"/>
                    </a:p>
                  </a:txBody>
                  <a:tcPr marL="0" marR="0" marT="0" marB="0">
                    <a:lnL w="6350" cap="flat" cmpd="sng" algn="ctr">
                      <a:noFill/>
                      <a:prstDash val="solid"/>
                      <a:round/>
                      <a:headEnd type="none" w="med" len="med"/>
                      <a:tailEnd type="none" w="med" len="med"/>
                    </a:lnL>
                    <a:lnR>
                      <a:noFill/>
                    </a:lnR>
                    <a:lnT w="3175" cap="flat" cmpd="sng" algn="ctr">
                      <a:solidFill>
                        <a:srgbClr val="5C89C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r h="216483">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smtClean="0"/>
                        <a:t>x</a:t>
                      </a:r>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t>Salaried</a:t>
                      </a:r>
                      <a:r>
                        <a:rPr lang="en-US" sz="1000" baseline="0" dirty="0" smtClean="0"/>
                        <a:t> plus bonus</a:t>
                      </a:r>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t>Capitation</a:t>
                      </a:r>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dirty="0"/>
                    </a:p>
                  </a:txBody>
                  <a:tcPr marL="0" marR="0" marT="0" marB="0">
                    <a:lnL w="6350" cap="flat" cmpd="sng" algn="ctr">
                      <a:no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r h="147465">
                <a:tc grid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chemeClr val="accent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sz="1400" dirty="0"/>
                    </a:p>
                  </a:txBody>
                  <a:tcPr marL="0" marR="0" marT="0" marB="0">
                    <a:lnL w="6350" cap="flat" cmpd="sng" algn="ctr">
                      <a:solidFill>
                        <a:srgbClr val="FC9003"/>
                      </a:solidFill>
                      <a:prstDash val="solid"/>
                      <a:round/>
                      <a:headEnd type="none" w="med" len="med"/>
                      <a:tailEnd type="none" w="med" len="med"/>
                    </a:lnL>
                    <a:lnR w="6350" cap="flat" cmpd="sng" algn="ctr">
                      <a:noFill/>
                      <a:prstDash val="solid"/>
                      <a:round/>
                      <a:headEnd type="none" w="med" len="med"/>
                      <a:tailEnd type="none" w="med" len="med"/>
                    </a:lnR>
                    <a:lnT w="6350" cap="flat" cmpd="sng" algn="ctr">
                      <a:solidFill>
                        <a:srgbClr val="FC9003"/>
                      </a:solidFill>
                      <a:prstDash val="solid"/>
                      <a:round/>
                      <a:headEnd type="none" w="med" len="med"/>
                      <a:tailEnd type="none" w="med" len="med"/>
                    </a:lnT>
                    <a:lnB w="6350" cap="flat" cmpd="sng" algn="ctr">
                      <a:solidFill>
                        <a:srgbClr val="FC9003"/>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176530">
                <a:tc grid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Incentive Programs:</a:t>
                      </a:r>
                      <a:r>
                        <a:rPr lang="en-US" sz="1000" dirty="0" smtClean="0">
                          <a:solidFill>
                            <a:srgbClr val="FC9003"/>
                          </a:solidFill>
                        </a:rPr>
                        <a:t> </a:t>
                      </a:r>
                    </a:p>
                  </a:txBody>
                  <a:tcPr marL="0" marR="0" marT="0" marB="0">
                    <a:lnL>
                      <a:noFill/>
                    </a:lnL>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sz="1400" dirty="0"/>
                    </a:p>
                  </a:txBody>
                  <a:tcPr marL="0" marR="0" marT="0" marB="0"/>
                </a:tc>
                <a:tc hMerge="1">
                  <a:txBody>
                    <a:bodyPr/>
                    <a:lstStyle/>
                    <a:p>
                      <a:endParaRPr lang="en-US"/>
                    </a:p>
                  </a:txBody>
                  <a:tcPr/>
                </a:tc>
                <a:tc hMerge="1">
                  <a:txBody>
                    <a:bodyPr/>
                    <a:lstStyle/>
                    <a:p>
                      <a:endParaRPr lang="en-US"/>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dirty="0"/>
                    </a:p>
                  </a:txBody>
                  <a:tcPr marL="0" marR="0" marT="0" marB="0"/>
                </a:tc>
              </a:tr>
              <a:tr h="8128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accent1"/>
                          </a:solidFill>
                        </a:rPr>
                        <a:t>                      </a:t>
                      </a:r>
                      <a:endParaRPr lang="en-US" sz="1000" dirty="0" smtClean="0">
                        <a:solidFill>
                          <a:schemeClr val="tx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smtClean="0"/>
                        <a:t>x</a:t>
                      </a:r>
                      <a:endParaRPr lang="en-US" sz="1000" dirty="0"/>
                    </a:p>
                  </a:txBody>
                  <a:tcPr marL="0" marR="0" marT="0" marB="0">
                    <a:lnL>
                      <a:noFill/>
                    </a:lnL>
                    <a:lnR>
                      <a:noFill/>
                    </a:lnR>
                    <a:lnT w="6350" cap="flat" cmpd="sng" algn="ctr">
                      <a:no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t>Bonus Pools</a:t>
                      </a:r>
                      <a:endParaRPr lang="en-US" sz="1000" dirty="0"/>
                    </a:p>
                  </a:txBody>
                  <a:tcPr marL="0" marR="0" marT="0" marB="0">
                    <a:lnL>
                      <a:noFill/>
                    </a:lnL>
                  </a:tcPr>
                </a:tc>
                <a:tc>
                  <a:txBody>
                    <a:bodyPr/>
                    <a:lstStyle/>
                    <a:p>
                      <a:pPr algn="ctr"/>
                      <a:endParaRPr lang="en-US" sz="1000" dirty="0"/>
                    </a:p>
                  </a:txBody>
                  <a:tcPr marL="0" marR="0" marT="0" marB="0">
                    <a:lnR>
                      <a:noFill/>
                    </a:lnR>
                    <a:lnB w="3175" cap="flat" cmpd="sng" algn="ctr">
                      <a:solidFill>
                        <a:srgbClr val="5C89C1"/>
                      </a:solidFill>
                      <a:prstDash val="solid"/>
                      <a:round/>
                      <a:headEnd type="none" w="med" len="med"/>
                      <a:tailEnd type="none" w="med" len="med"/>
                    </a:lnB>
                  </a:tcPr>
                </a:tc>
                <a:tc>
                  <a:txBody>
                    <a:bodyPr/>
                    <a:lstStyle/>
                    <a:p>
                      <a:r>
                        <a:rPr lang="en-US" sz="1000" dirty="0" smtClean="0"/>
                        <a:t>Shared Savings</a:t>
                      </a:r>
                      <a:endParaRPr lang="en-US" sz="1000" dirty="0"/>
                    </a:p>
                  </a:txBody>
                  <a:tcPr marL="0" marR="0" marT="0" marB="0">
                    <a:lnL>
                      <a:noFill/>
                    </a:lnL>
                    <a:lnR>
                      <a:noFill/>
                    </a:lnR>
                    <a:lnT>
                      <a:noFill/>
                    </a:lnT>
                    <a:lnB w="3175"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a:noFill/>
                    </a:lnL>
                  </a:tcPr>
                </a:tc>
              </a:tr>
              <a:tr h="180864">
                <a:tc grid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chemeClr val="tx1"/>
                        </a:solidFill>
                      </a:endParaRPr>
                    </a:p>
                  </a:txBody>
                  <a:tcPr marL="0" marR="0" marT="0" marB="0">
                    <a:lnL>
                      <a:noFill/>
                    </a:lnL>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ctr"/>
                      <a:endParaRPr lang="en-US" sz="1000" dirty="0"/>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sz="1000" dirty="0"/>
                    </a:p>
                  </a:txBody>
                  <a:tcPr marL="0" marR="0" marT="0" marB="0">
                    <a:lnL>
                      <a:noFill/>
                    </a:lnL>
                  </a:tcPr>
                </a:tc>
                <a:tc hMerge="1">
                  <a:txBody>
                    <a:bodyPr/>
                    <a:lstStyle/>
                    <a:p>
                      <a:pPr algn="ctr"/>
                      <a:endParaRPr lang="en-US" sz="1000" dirty="0"/>
                    </a:p>
                  </a:txBody>
                  <a:tcPr marL="0" marR="0" marT="0" marB="0">
                    <a:lnR>
                      <a:noFill/>
                    </a:lnR>
                  </a:tcPr>
                </a:tc>
                <a:tc hMerge="1">
                  <a:txBody>
                    <a:bodyPr/>
                    <a:lstStyle/>
                    <a:p>
                      <a:endParaRPr lang="en-US"/>
                    </a:p>
                  </a:txBody>
                  <a:tcPr/>
                </a:tc>
                <a:tc hMerge="1">
                  <a:txBody>
                    <a:bodyPr/>
                    <a:lstStyle/>
                    <a:p>
                      <a:endParaRPr lang="en-US" sz="1000" dirty="0"/>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sz="1000" dirty="0"/>
                    </a:p>
                  </a:txBody>
                  <a:tcPr marL="0" marR="0" marT="0" marB="0">
                    <a:lnL>
                      <a:noFill/>
                    </a:lnL>
                  </a:tcPr>
                </a:tc>
              </a:tr>
              <a:tr h="1296004">
                <a:tc gridSpan="7">
                  <a:txBody>
                    <a:bodyPr/>
                    <a:lstStyle/>
                    <a:p>
                      <a:pPr marL="0" marR="0" indent="115888" algn="l" defTabSz="914400" rtl="0" eaLnBrk="1" fontAlgn="auto" latinLnBrk="0" hangingPunct="1">
                        <a:lnSpc>
                          <a:spcPct val="100000"/>
                        </a:lnSpc>
                        <a:spcBef>
                          <a:spcPts val="600"/>
                        </a:spcBef>
                        <a:spcAft>
                          <a:spcPts val="0"/>
                        </a:spcAft>
                        <a:buClrTx/>
                        <a:buSzTx/>
                        <a:buFontTx/>
                        <a:buNone/>
                        <a:tabLst/>
                        <a:defRPr/>
                      </a:pPr>
                      <a:r>
                        <a:rPr lang="en-US" sz="1000" dirty="0" smtClean="0"/>
                        <a:t>Salaried</a:t>
                      </a:r>
                      <a:r>
                        <a:rPr lang="en-US" sz="1000" baseline="0" dirty="0" smtClean="0"/>
                        <a:t> r</a:t>
                      </a:r>
                      <a:r>
                        <a:rPr lang="en-US" sz="1000" dirty="0" smtClean="0"/>
                        <a:t>etina specialists are eligible for bonus payments based on key performance metrics.</a:t>
                      </a:r>
                      <a:r>
                        <a:rPr lang="en-US" sz="1000" baseline="0" dirty="0" smtClean="0"/>
                        <a:t> </a:t>
                      </a:r>
                    </a:p>
                    <a:p>
                      <a:pPr marL="0" marR="0" indent="115888" algn="l" defTabSz="914400" rtl="0" eaLnBrk="1" fontAlgn="auto" latinLnBrk="0" hangingPunct="1">
                        <a:lnSpc>
                          <a:spcPct val="100000"/>
                        </a:lnSpc>
                        <a:spcBef>
                          <a:spcPts val="600"/>
                        </a:spcBef>
                        <a:spcAft>
                          <a:spcPts val="0"/>
                        </a:spcAft>
                        <a:buClrTx/>
                        <a:buSzTx/>
                        <a:buFontTx/>
                        <a:buNone/>
                        <a:tabLst/>
                        <a:defRPr/>
                      </a:pPr>
                      <a:r>
                        <a:rPr lang="en-US" sz="1000" baseline="0" dirty="0" smtClean="0"/>
                        <a:t>Through Epic, the integrated electronic health record platform, data is collected on productivity metrics such as number of patients treated, drug costs, and quality of care. Quality metrics are specific to eye care as well as related to general patient care.</a:t>
                      </a:r>
                    </a:p>
                    <a:p>
                      <a:pPr marL="0" marR="0" indent="115888" algn="l" defTabSz="914400" rtl="0" eaLnBrk="1" fontAlgn="auto" latinLnBrk="0" hangingPunct="1">
                        <a:lnSpc>
                          <a:spcPct val="100000"/>
                        </a:lnSpc>
                        <a:spcBef>
                          <a:spcPts val="600"/>
                        </a:spcBef>
                        <a:spcAft>
                          <a:spcPts val="0"/>
                        </a:spcAft>
                        <a:buClrTx/>
                        <a:buSzTx/>
                        <a:buFontTx/>
                        <a:buNone/>
                        <a:tabLst/>
                        <a:defRPr/>
                      </a:pPr>
                      <a:r>
                        <a:rPr lang="en-US" sz="1000" baseline="0" dirty="0" smtClean="0"/>
                        <a:t>Calculations for bonus payments are measured across the entire medical group and not individually by specialty. Exclusions may be made for outlier patient cases.</a:t>
                      </a:r>
                      <a:endParaRPr lang="en-US" sz="1000" dirty="0" smtClean="0"/>
                    </a:p>
                    <a:p>
                      <a:pPr marL="0" marR="0" indent="115888" algn="l" defTabSz="914400" rtl="0" eaLnBrk="1" fontAlgn="auto" latinLnBrk="0" hangingPunct="1">
                        <a:lnSpc>
                          <a:spcPct val="100000"/>
                        </a:lnSpc>
                        <a:spcBef>
                          <a:spcPts val="0"/>
                        </a:spcBef>
                        <a:spcAft>
                          <a:spcPts val="0"/>
                        </a:spcAft>
                        <a:buClrTx/>
                        <a:buSzTx/>
                        <a:buFontTx/>
                        <a:buNone/>
                        <a:tabLst/>
                        <a:defRPr/>
                      </a:pPr>
                      <a:endParaRPr lang="en-US" sz="1000" dirty="0" smtClean="0"/>
                    </a:p>
                    <a:p>
                      <a:pPr marL="0" marR="0" indent="115888" algn="l" defTabSz="914400" rtl="0" eaLnBrk="1" fontAlgn="auto" latinLnBrk="0" hangingPunct="1">
                        <a:lnSpc>
                          <a:spcPct val="100000"/>
                        </a:lnSpc>
                        <a:spcBef>
                          <a:spcPts val="0"/>
                        </a:spcBef>
                        <a:spcAft>
                          <a:spcPts val="0"/>
                        </a:spcAft>
                        <a:buClrTx/>
                        <a:buSzTx/>
                        <a:buFontTx/>
                        <a:buNone/>
                        <a:tabLst/>
                        <a:defRPr/>
                      </a:pPr>
                      <a:endParaRPr lang="en-US" sz="1000" dirty="0" smtClean="0"/>
                    </a:p>
                  </a:txBody>
                  <a:tcPr marL="45720" marR="45720">
                    <a:lnL>
                      <a:noFill/>
                    </a:lnL>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hMerge="1">
                  <a:txBody>
                    <a:bodyPr/>
                    <a:lstStyle/>
                    <a:p>
                      <a:endParaRPr lang="en-US" sz="1000" dirty="0"/>
                    </a:p>
                  </a:txBody>
                  <a:tcPr marL="0" marR="0" marT="0" marB="0">
                    <a:lnL>
                      <a:noFill/>
                    </a:lnL>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sz="1000" dirty="0"/>
                    </a:p>
                  </a:txBody>
                  <a:tcPr marL="0" marR="0" marT="0" marB="0">
                    <a:lnL>
                      <a:noFill/>
                    </a:lnL>
                  </a:tcPr>
                </a:tc>
                <a:tc hMerge="1">
                  <a:txBody>
                    <a:bodyPr/>
                    <a:lstStyle/>
                    <a:p>
                      <a:pPr algn="ctr"/>
                      <a:endParaRPr lang="en-US" sz="1000" dirty="0"/>
                    </a:p>
                  </a:txBody>
                  <a:tcPr marL="0" marR="0" marT="0" marB="0">
                    <a:lnR>
                      <a:noFill/>
                    </a:lnR>
                  </a:tcPr>
                </a:tc>
                <a:tc hMerge="1">
                  <a:txBody>
                    <a:bodyPr/>
                    <a:lstStyle/>
                    <a:p>
                      <a:endParaRPr lang="en-US"/>
                    </a:p>
                  </a:txBody>
                  <a:tcPr/>
                </a:tc>
                <a:tc hMerge="1">
                  <a:txBody>
                    <a:bodyPr/>
                    <a:lstStyle/>
                    <a:p>
                      <a:endParaRPr lang="en-US" sz="1000" dirty="0"/>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sz="1000" dirty="0"/>
                    </a:p>
                  </a:txBody>
                  <a:tcPr marL="0" marR="0" marT="0" marB="0">
                    <a:lnL>
                      <a:noFill/>
                    </a:lnL>
                  </a:tcPr>
                </a:tc>
              </a:tr>
              <a:tr h="81280">
                <a:tc grid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chemeClr val="accent1"/>
                        </a:solidFill>
                      </a:endParaRPr>
                    </a:p>
                  </a:txBody>
                  <a:tcPr marL="0" marR="0" marT="0" marB="0">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sz="1400" dirty="0"/>
                    </a:p>
                  </a:txBody>
                  <a:tcPr marL="0" marR="0" marT="0" marB="0"/>
                </a:tc>
                <a:tc hMerge="1">
                  <a:txBody>
                    <a:bodyPr/>
                    <a:lstStyle/>
                    <a:p>
                      <a:endParaRPr lang="en-US"/>
                    </a:p>
                  </a:txBody>
                  <a:tcPr/>
                </a:tc>
                <a:tc hMerge="1">
                  <a:txBody>
                    <a:bodyPr/>
                    <a:lstStyle/>
                    <a:p>
                      <a:endParaRPr lang="en-US"/>
                    </a:p>
                  </a:txBody>
                  <a:tcPr>
                    <a:lnL>
                      <a:noFill/>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r>
            </a:tbl>
          </a:graphicData>
        </a:graphic>
      </p:graphicFrame>
      <p:graphicFrame>
        <p:nvGraphicFramePr>
          <p:cNvPr id="31" name="Table 30"/>
          <p:cNvGraphicFramePr>
            <a:graphicFrameLocks noGrp="1"/>
          </p:cNvGraphicFramePr>
          <p:nvPr>
            <p:extLst>
              <p:ext uri="{D42A27DB-BD31-4B8C-83A1-F6EECF244321}">
                <p14:modId xmlns:p14="http://schemas.microsoft.com/office/powerpoint/2010/main" val="1340734343"/>
              </p:ext>
            </p:extLst>
          </p:nvPr>
        </p:nvGraphicFramePr>
        <p:xfrm>
          <a:off x="708959" y="5022198"/>
          <a:ext cx="5920440" cy="3552932"/>
        </p:xfrm>
        <a:graphic>
          <a:graphicData uri="http://schemas.openxmlformats.org/drawingml/2006/table">
            <a:tbl>
              <a:tblPr firstRow="1" bandRow="1">
                <a:tableStyleId>{2D5ABB26-0587-4C30-8999-92F81FD0307C}</a:tableStyleId>
              </a:tblPr>
              <a:tblGrid>
                <a:gridCol w="277451"/>
                <a:gridCol w="296999"/>
                <a:gridCol w="1675251"/>
                <a:gridCol w="246746"/>
                <a:gridCol w="1695383"/>
                <a:gridCol w="214868"/>
                <a:gridCol w="1513742"/>
              </a:tblGrid>
              <a:tr h="248306">
                <a:tc grid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Process</a:t>
                      </a:r>
                      <a:r>
                        <a:rPr lang="en-US" sz="1000" baseline="0" dirty="0" smtClean="0">
                          <a:solidFill>
                            <a:srgbClr val="5C89C1"/>
                          </a:solidFill>
                        </a:rPr>
                        <a:t> Exists for </a:t>
                      </a:r>
                      <a:r>
                        <a:rPr lang="en-US" sz="1000" baseline="0" dirty="0" smtClean="0">
                          <a:solidFill>
                            <a:srgbClr val="5C89C1"/>
                          </a:solidFill>
                        </a:rPr>
                        <a:t>Drug </a:t>
                      </a:r>
                      <a:r>
                        <a:rPr lang="en-US" sz="1000" baseline="0" dirty="0" smtClean="0">
                          <a:solidFill>
                            <a:srgbClr val="5C89C1"/>
                          </a:solidFill>
                        </a:rPr>
                        <a:t>Management?</a:t>
                      </a:r>
                      <a:endParaRPr lang="en-US" sz="1000" dirty="0" smtClean="0">
                        <a:solidFill>
                          <a:srgbClr val="5C89C1"/>
                        </a:solidFill>
                      </a:endParaRPr>
                    </a:p>
                  </a:txBody>
                  <a:tcPr marL="0" marR="0" marT="0" marB="0" anchor="b">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sz="1000" dirty="0"/>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sz="1000" dirty="0"/>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sz="1000" dirty="0"/>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2483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smtClean="0"/>
                        <a:t>x</a:t>
                      </a:r>
                      <a:endParaRPr lang="en-US" sz="1000" dirty="0"/>
                    </a:p>
                  </a:txBody>
                  <a:tcPr marL="0" marR="0" marT="0" marB="0" anchor="ctr">
                    <a:lnL>
                      <a:noFill/>
                    </a:lnL>
                    <a:lnR>
                      <a:noFill/>
                    </a:lnR>
                    <a:lnT>
                      <a:noFill/>
                    </a:lnT>
                    <a:lnB w="3175" cap="flat" cmpd="sng" algn="ctr">
                      <a:solidFill>
                        <a:srgbClr val="254061">
                          <a:lumMod val="60000"/>
                          <a:lumOff val="40000"/>
                        </a:srgbClr>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solidFill>
                            <a:schemeClr val="tx1"/>
                          </a:solidFill>
                        </a:rPr>
                        <a:t>Yes, for salaried physicians</a:t>
                      </a:r>
                      <a:endParaRPr lang="en-US" sz="1000" dirty="0"/>
                    </a:p>
                  </a:txBody>
                  <a:tcPr marL="0" marR="0" marT="0" marB="0" anchor="ctr">
                    <a:lnL>
                      <a:noFill/>
                    </a:lnL>
                    <a:lnR>
                      <a:noFill/>
                    </a:lnR>
                    <a:lnT>
                      <a:noFill/>
                    </a:lnT>
                    <a:lnB>
                      <a:noFill/>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dirty="0" smtClean="0"/>
                    </a:p>
                  </a:txBody>
                  <a:tcPr marL="0" marR="0" marT="0" marB="0" anchor="ctr">
                    <a:lnL>
                      <a:noFill/>
                    </a:lnL>
                    <a:lnR w="6350" cap="flat" cmpd="sng" algn="ctr">
                      <a:noFill/>
                      <a:prstDash val="solid"/>
                      <a:round/>
                      <a:headEnd type="none" w="med" len="med"/>
                      <a:tailEnd type="none" w="med" len="med"/>
                    </a:lnR>
                    <a:lnT>
                      <a:noFill/>
                    </a:lnT>
                    <a:lnB w="3175" cap="flat" cmpd="sng" algn="ctr">
                      <a:solidFill>
                        <a:srgbClr val="254061">
                          <a:lumMod val="60000"/>
                          <a:lumOff val="40000"/>
                        </a:srgbClr>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tx1"/>
                          </a:solidFill>
                        </a:rPr>
                        <a:t>Yes,</a:t>
                      </a:r>
                      <a:r>
                        <a:rPr lang="en-US" sz="1000" baseline="0" dirty="0" smtClean="0">
                          <a:solidFill>
                            <a:schemeClr val="tx1"/>
                          </a:solidFill>
                        </a:rPr>
                        <a:t> for affiliated physicians</a:t>
                      </a:r>
                      <a:endParaRPr lang="en-US" sz="1000" dirty="0" smtClean="0"/>
                    </a:p>
                  </a:txBody>
                  <a:tcPr marL="0" marR="0" marT="0" marB="0" anchor="ctr">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000" dirty="0"/>
                    </a:p>
                  </a:txBody>
                  <a:tcPr marL="0" marR="0" marT="0" marB="0" anchor="ctr">
                    <a:lnL>
                      <a:noFill/>
                    </a:lnL>
                    <a:lnR w="6350" cap="flat" cmpd="sng" algn="ctr">
                      <a:noFill/>
                      <a:prstDash val="solid"/>
                      <a:round/>
                      <a:headEnd type="none" w="med" len="med"/>
                      <a:tailEnd type="none" w="med" len="med"/>
                    </a:lnR>
                    <a:lnT>
                      <a:noFill/>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tx1"/>
                          </a:solidFill>
                        </a:rPr>
                        <a:t>No</a:t>
                      </a:r>
                      <a:endParaRPr lang="en-US" sz="1000" dirty="0" smtClean="0"/>
                    </a:p>
                  </a:txBody>
                  <a:tcPr marL="0" marR="0" marT="0" marB="0" anchor="ctr">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248306">
                <a:tc gridSpan="7">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Use of EHR</a:t>
                      </a:r>
                      <a:r>
                        <a:rPr lang="en-US" sz="1000" baseline="0" dirty="0" smtClean="0">
                          <a:solidFill>
                            <a:srgbClr val="5C89C1"/>
                          </a:solidFill>
                        </a:rPr>
                        <a:t> system </a:t>
                      </a:r>
                      <a:r>
                        <a:rPr lang="en-US" sz="1000" baseline="0" dirty="0" smtClean="0">
                          <a:solidFill>
                            <a:srgbClr val="5C89C1"/>
                          </a:solidFill>
                        </a:rPr>
                        <a:t>and Drugs</a:t>
                      </a:r>
                      <a:endParaRPr lang="en-US" sz="1000" dirty="0" smtClean="0">
                        <a:solidFill>
                          <a:srgbClr val="5C89C1"/>
                        </a:solidFill>
                      </a:endParaRPr>
                    </a:p>
                  </a:txBody>
                  <a:tcPr marL="0" marR="0" marT="0" marB="0" anchor="b">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a:p>
                  </a:txBody>
                  <a:tcPr/>
                </a:tc>
                <a:tc hMerge="1">
                  <a:txBody>
                    <a:bodyPr/>
                    <a:lstStyle/>
                    <a:p>
                      <a:endParaRPr lang="en-US" sz="1000" dirty="0"/>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sz="1000" dirty="0"/>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sz="1000" dirty="0"/>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248306">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smtClean="0"/>
                        <a:t>x</a:t>
                      </a:r>
                      <a:endParaRPr lang="en-US" sz="1000" dirty="0"/>
                    </a:p>
                  </a:txBody>
                  <a:tcPr marL="0" marR="0" marT="0" marB="0" anchor="ctr">
                    <a:lnL>
                      <a:noFill/>
                    </a:lnL>
                    <a:lnR>
                      <a:noFill/>
                    </a:lnR>
                    <a:lnT>
                      <a:noFill/>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solidFill>
                            <a:schemeClr val="tx1"/>
                          </a:solidFill>
                        </a:rPr>
                        <a:t>Yes, for monitoring Rx</a:t>
                      </a:r>
                      <a:endParaRPr lang="en-US" sz="1000" dirty="0"/>
                    </a:p>
                  </a:txBody>
                  <a:tcPr marL="0" marR="0" marT="0" marB="0" anchor="ctr">
                    <a:lnL>
                      <a:noFill/>
                    </a:lnL>
                    <a:lnR>
                      <a:noFill/>
                    </a:lnR>
                    <a:lnT>
                      <a:noFill/>
                    </a:lnT>
                    <a:lnB>
                      <a:noFill/>
                    </a:lnB>
                    <a:lnTlToBr w="12700" cmpd="sng">
                      <a:noFill/>
                      <a:prstDash val="solid"/>
                    </a:lnTlToBr>
                    <a:lnBlToTr w="12700" cmpd="sng">
                      <a:noFill/>
                      <a:prstDash val="solid"/>
                    </a:lnBlToTr>
                  </a:tcPr>
                </a:tc>
                <a:tc>
                  <a:txBody>
                    <a:bodyPr/>
                    <a:lstStyle/>
                    <a:p>
                      <a:pPr algn="ctr"/>
                      <a:endParaRPr lang="en-US" sz="1000" dirty="0"/>
                    </a:p>
                  </a:txBody>
                  <a:tcPr marL="0" marR="0" marT="0" marB="0" anchor="ctr">
                    <a:lnL>
                      <a:noFill/>
                    </a:lnL>
                    <a:lnR w="6350" cap="flat" cmpd="sng" algn="ctr">
                      <a:noFill/>
                      <a:prstDash val="solid"/>
                      <a:round/>
                      <a:headEnd type="none" w="med" len="med"/>
                      <a:tailEnd type="none" w="med" len="med"/>
                    </a:lnR>
                    <a:lnT>
                      <a:noFill/>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tx1"/>
                          </a:solidFill>
                        </a:rPr>
                        <a:t>Yes,</a:t>
                      </a:r>
                      <a:r>
                        <a:rPr lang="en-US" sz="1000" baseline="0" dirty="0" smtClean="0">
                          <a:solidFill>
                            <a:schemeClr val="tx1"/>
                          </a:solidFill>
                        </a:rPr>
                        <a:t> for influencing Rx</a:t>
                      </a:r>
                      <a:endParaRPr lang="en-US" sz="1000" dirty="0" smtClean="0"/>
                    </a:p>
                  </a:txBody>
                  <a:tcPr marL="0" marR="0" marT="0" marB="0" anchor="ctr">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000" dirty="0"/>
                    </a:p>
                  </a:txBody>
                  <a:tcPr marL="0" marR="0" marT="0" marB="0" anchor="ctr">
                    <a:lnL>
                      <a:noFill/>
                    </a:lnL>
                    <a:lnR w="6350" cap="flat" cmpd="sng" algn="ctr">
                      <a:noFill/>
                      <a:prstDash val="solid"/>
                      <a:round/>
                      <a:headEnd type="none" w="med" len="med"/>
                      <a:tailEnd type="none" w="med" len="med"/>
                    </a:lnR>
                    <a:lnT>
                      <a:noFill/>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tx1"/>
                          </a:solidFill>
                        </a:rPr>
                        <a:t>No</a:t>
                      </a:r>
                      <a:endParaRPr lang="en-US" sz="1000" dirty="0" smtClean="0"/>
                    </a:p>
                  </a:txBody>
                  <a:tcPr marL="0" marR="0" marT="0" marB="0" anchor="ctr">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248306">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5C89C1"/>
                          </a:solidFill>
                        </a:rPr>
                        <a:t>Drug </a:t>
                      </a:r>
                      <a:r>
                        <a:rPr lang="en-US" sz="1000" baseline="0" dirty="0" smtClean="0">
                          <a:solidFill>
                            <a:srgbClr val="5C89C1"/>
                          </a:solidFill>
                        </a:rPr>
                        <a:t>Management </a:t>
                      </a:r>
                      <a:r>
                        <a:rPr lang="en-US" sz="1000" baseline="0" dirty="0" smtClean="0">
                          <a:solidFill>
                            <a:srgbClr val="5C89C1"/>
                          </a:solidFill>
                        </a:rPr>
                        <a:t>Tools Utilized</a:t>
                      </a:r>
                      <a:endParaRPr lang="en-US" sz="1000" dirty="0" smtClean="0">
                        <a:solidFill>
                          <a:srgbClr val="5C89C1"/>
                        </a:solidFill>
                      </a:endParaRPr>
                    </a:p>
                  </a:txBody>
                  <a:tcPr marL="0" marR="0" marT="0" marB="0" anchor="b">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a:p>
                  </a:txBody>
                  <a:tcPr/>
                </a:tc>
                <a:tc hMerge="1">
                  <a:txBody>
                    <a:bodyPr/>
                    <a:lstStyle/>
                    <a:p>
                      <a:endParaRPr lang="en-US" sz="1400" dirty="0"/>
                    </a:p>
                  </a:txBody>
                  <a:tcPr marL="0" marR="0" marT="0" marB="0">
                    <a:lnL w="6350" cap="flat" cmpd="sng" algn="ctr">
                      <a:solidFill>
                        <a:srgbClr val="FC9003"/>
                      </a:solidFill>
                      <a:prstDash val="solid"/>
                      <a:round/>
                      <a:headEnd type="none" w="med" len="med"/>
                      <a:tailEnd type="none" w="med" len="med"/>
                    </a:lnL>
                    <a:lnR>
                      <a:noFill/>
                    </a:lnR>
                    <a:lnT>
                      <a:noFill/>
                    </a:lnT>
                    <a:lnB w="6350" cap="flat" cmpd="sng" algn="ctr">
                      <a:solidFill>
                        <a:srgbClr val="FC9003"/>
                      </a:solidFill>
                      <a:prstDash val="solid"/>
                      <a:round/>
                      <a:headEnd type="none" w="med" len="med"/>
                      <a:tailEnd type="none" w="med" len="med"/>
                    </a:lnB>
                    <a:lnTlToBr w="12700" cmpd="sng">
                      <a:noFill/>
                      <a:prstDash val="solid"/>
                    </a:lnTlToBr>
                    <a:lnBlToTr w="12700" cmpd="sng">
                      <a:noFill/>
                      <a:prstDash val="solid"/>
                    </a:lnBlToTr>
                    <a:solidFill>
                      <a:schemeClr val="accent6">
                        <a:lumMod val="40000"/>
                        <a:lumOff val="60000"/>
                      </a:schemeClr>
                    </a:solidFill>
                  </a:tcPr>
                </a:tc>
                <a:tc>
                  <a:txBody>
                    <a:bodyPr/>
                    <a:lstStyle/>
                    <a:p>
                      <a:endParaRPr lang="en-US" sz="1000" dirty="0"/>
                    </a:p>
                  </a:txBody>
                  <a:tcPr marL="0" marR="0" marT="0" marB="0">
                    <a:lnL>
                      <a:noFill/>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1000" dirty="0"/>
                    </a:p>
                  </a:txBody>
                  <a:tcPr marL="0" marR="0" marT="0" marB="0">
                    <a:lnL>
                      <a:noFill/>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tr>
              <a:tr h="2055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r>
                        <a:rPr lang="en-US" sz="1000" dirty="0" smtClean="0"/>
                        <a:t>x</a:t>
                      </a: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solidFill>
                            <a:schemeClr val="tx1"/>
                          </a:solidFill>
                        </a:rPr>
                        <a:t>Prescriber Education </a:t>
                      </a: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tx1"/>
                          </a:solidFill>
                        </a:rPr>
                        <a:t>CPOE</a:t>
                      </a:r>
                      <a:endParaRPr lang="en-US" sz="1000" dirty="0" smtClean="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dirty="0" smtClean="0"/>
                    </a:p>
                  </a:txBody>
                  <a:tcPr marL="0" marR="0" marT="0" marB="0" anchor="ctr">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000" dirty="0" smtClean="0">
                          <a:solidFill>
                            <a:schemeClr val="tx1"/>
                          </a:solidFill>
                        </a:rPr>
                        <a:t>Centralized Formulary</a:t>
                      </a:r>
                      <a:endParaRPr lang="en-US" sz="1000" dirty="0" smtClean="0"/>
                    </a:p>
                  </a:txBody>
                  <a:tcPr marL="0" marR="0" marT="0" marB="0" anchor="ctr">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r h="2055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dirty="0" smtClean="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solidFill>
                            <a:schemeClr val="tx1"/>
                          </a:solidFill>
                        </a:rPr>
                        <a:t>Preferred Product Lists</a:t>
                      </a: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dirty="0" smtClean="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dirty="0" smtClean="0">
                          <a:solidFill>
                            <a:schemeClr val="tx1"/>
                          </a:solidFill>
                        </a:rPr>
                        <a:t>Centralized Drug Supply</a:t>
                      </a: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dirty="0" smtClean="0"/>
                    </a:p>
                  </a:txBody>
                  <a:tcPr marL="0" marR="0" marT="0" marB="0" anchor="ctr">
                    <a:lnL w="6350" cap="flat" cmpd="sng" algn="ctr">
                      <a:noFill/>
                      <a:prstDash val="solid"/>
                      <a:round/>
                      <a:headEnd type="none" w="med" len="med"/>
                      <a:tailEnd type="none" w="med" len="med"/>
                    </a:lnL>
                    <a:lnR>
                      <a:noFill/>
                    </a:lnR>
                    <a:lnT w="3175" cap="flat" cmpd="sng" algn="ctr">
                      <a:solidFill>
                        <a:srgbClr val="5C89C1"/>
                      </a:solid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dirty="0" smtClean="0">
                          <a:solidFill>
                            <a:schemeClr val="tx1"/>
                          </a:solidFill>
                        </a:rPr>
                        <a:t>Prior Authorizations</a:t>
                      </a:r>
                      <a:endParaRPr lang="en-US" sz="1000" dirty="0"/>
                    </a:p>
                  </a:txBody>
                  <a:tcPr marL="0" marR="0" marT="0" marB="0" anchor="ctr">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r h="2055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000" dirty="0" smtClean="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solidFill>
                            <a:schemeClr val="tx1"/>
                          </a:solidFill>
                        </a:rPr>
                        <a:t>Step Therapy</a:t>
                      </a: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dirty="0" smtClean="0">
                          <a:solidFill>
                            <a:schemeClr val="tx1"/>
                          </a:solidFill>
                        </a:rPr>
                        <a:t>Treatment Pathways</a:t>
                      </a: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dirty="0"/>
                    </a:p>
                  </a:txBody>
                  <a:tcPr marL="0" marR="0" marT="0" marB="0" anchor="ctr">
                    <a:lnL w="6350" cap="flat" cmpd="sng" algn="ctr">
                      <a:noFill/>
                      <a:prstDash val="solid"/>
                      <a:round/>
                      <a:headEnd type="none" w="med" len="med"/>
                      <a:tailEnd type="none" w="med" len="med"/>
                    </a:lnL>
                    <a:lnR>
                      <a:noFill/>
                    </a:lnR>
                    <a:lnT w="3175" cap="flat" cmpd="sng" algn="ctr">
                      <a:solidFill>
                        <a:srgbClr val="5C89C1"/>
                      </a:solid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dirty="0" smtClean="0">
                          <a:solidFill>
                            <a:schemeClr val="tx1"/>
                          </a:solidFill>
                        </a:rPr>
                        <a:t>Utilization Reports </a:t>
                      </a:r>
                      <a:endParaRPr lang="en-US" sz="1000" dirty="0"/>
                    </a:p>
                  </a:txBody>
                  <a:tcPr marL="0" marR="0" marT="0" marB="0" anchor="ctr">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r h="2055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000" dirty="0" smtClean="0">
                        <a:solidFill>
                          <a:schemeClr val="accent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n-US" sz="1000" dirty="0" smtClean="0">
                          <a:solidFill>
                            <a:schemeClr val="tx1"/>
                          </a:solidFill>
                        </a:rPr>
                        <a:t>Consensus Building</a:t>
                      </a: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dirty="0" smtClean="0">
                          <a:solidFill>
                            <a:schemeClr val="tx1"/>
                          </a:solidFill>
                        </a:rPr>
                        <a:t>Newsletters</a:t>
                      </a:r>
                      <a:endParaRPr lang="en-US" sz="1000" dirty="0"/>
                    </a:p>
                  </a:txBody>
                  <a:tcPr marL="0" marR="0" marT="0" marB="0" anchor="ctr">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algn="ctr"/>
                      <a:endParaRPr lang="en-US" sz="1000" dirty="0"/>
                    </a:p>
                  </a:txBody>
                  <a:tcPr marL="0" marR="0" marT="0" marB="0" anchor="ctr">
                    <a:lnL w="6350" cap="flat" cmpd="sng" algn="ctr">
                      <a:noFill/>
                      <a:prstDash val="solid"/>
                      <a:round/>
                      <a:headEnd type="none" w="med" len="med"/>
                      <a:tailEnd type="none" w="med" len="med"/>
                    </a:lnL>
                    <a:lnR>
                      <a:noFill/>
                    </a:lnR>
                    <a:lnT w="3175" cap="flat" cmpd="sng" algn="ctr">
                      <a:solidFill>
                        <a:srgbClr val="5C89C1"/>
                      </a:solidFill>
                      <a:prstDash val="solid"/>
                      <a:round/>
                      <a:headEnd type="none" w="med" len="med"/>
                      <a:tailEnd type="none" w="med" len="med"/>
                    </a:lnT>
                    <a:lnB w="3175" cap="flat" cmpd="sng" algn="ctr">
                      <a:solidFill>
                        <a:srgbClr val="5C89C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r>
                        <a:rPr lang="en-US" sz="1000" dirty="0" smtClean="0">
                          <a:solidFill>
                            <a:schemeClr val="tx1"/>
                          </a:solidFill>
                        </a:rPr>
                        <a:t>Outlier Counseling </a:t>
                      </a:r>
                      <a:endParaRPr lang="en-US" sz="1000" dirty="0"/>
                    </a:p>
                  </a:txBody>
                  <a:tcPr marL="0" marR="0" marT="0" marB="0" anchor="ctr">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r h="11745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400" dirty="0" smtClean="0">
                        <a:solidFill>
                          <a:schemeClr val="accent1"/>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pPr algn="ctr"/>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a:txBody>
                    <a:bodyPr/>
                    <a:lstStyle/>
                    <a:p>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3175" cap="flat" cmpd="sng" algn="ctr">
                      <a:solidFill>
                        <a:srgbClr val="5C89C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4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400" dirty="0"/>
                    </a:p>
                  </a:txBody>
                  <a:tcPr marL="0" marR="0" marT="0" marB="0">
                    <a:lnL w="6350" cap="flat" cmpd="sng" algn="ctr">
                      <a:noFill/>
                      <a:prstDash val="solid"/>
                      <a:round/>
                      <a:headEnd type="none" w="med" len="med"/>
                      <a:tailEnd type="none" w="med" len="med"/>
                    </a:lnL>
                    <a:lnR>
                      <a:noFill/>
                    </a:lnR>
                    <a:lnT w="3175" cap="flat" cmpd="sng" algn="ctr">
                      <a:solidFill>
                        <a:srgbClr val="5C89C1"/>
                      </a:solid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endParaRPr lang="en-US" sz="4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r h="86276">
                <a:tc gridSpan="7">
                  <a:txBody>
                    <a:bodyPr/>
                    <a:lstStyle/>
                    <a:p>
                      <a:pPr marL="0" marR="0" indent="119063"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000000"/>
                          </a:solidFill>
                        </a:rPr>
                        <a:t>Health System does not</a:t>
                      </a:r>
                      <a:r>
                        <a:rPr lang="en-US" sz="1000" baseline="0" dirty="0" smtClean="0">
                          <a:solidFill>
                            <a:srgbClr val="000000"/>
                          </a:solidFill>
                        </a:rPr>
                        <a:t> direct physician prescribing of </a:t>
                      </a:r>
                      <a:r>
                        <a:rPr lang="en-US" sz="1000" baseline="0" dirty="0" smtClean="0">
                          <a:solidFill>
                            <a:srgbClr val="000000"/>
                          </a:solidFill>
                        </a:rPr>
                        <a:t>medications</a:t>
                      </a:r>
                      <a:r>
                        <a:rPr lang="en-US" sz="1000" baseline="0" dirty="0" smtClean="0">
                          <a:solidFill>
                            <a:srgbClr val="000000"/>
                          </a:solidFill>
                        </a:rPr>
                        <a:t>. </a:t>
                      </a:r>
                    </a:p>
                    <a:p>
                      <a:pPr marL="0" marR="0" indent="119063" algn="l" defTabSz="914400" rtl="0" eaLnBrk="1" fontAlgn="auto" latinLnBrk="0" hangingPunct="1">
                        <a:lnSpc>
                          <a:spcPct val="100000"/>
                        </a:lnSpc>
                        <a:spcBef>
                          <a:spcPts val="0"/>
                        </a:spcBef>
                        <a:spcAft>
                          <a:spcPts val="0"/>
                        </a:spcAft>
                        <a:buClrTx/>
                        <a:buSzTx/>
                        <a:buFontTx/>
                        <a:buNone/>
                        <a:tabLst/>
                        <a:defRPr/>
                      </a:pPr>
                      <a:r>
                        <a:rPr lang="en-US" sz="1000" baseline="0" dirty="0" smtClean="0">
                          <a:solidFill>
                            <a:srgbClr val="000000"/>
                          </a:solidFill>
                        </a:rPr>
                        <a:t>HMO currently has a formulary with </a:t>
                      </a:r>
                      <a:r>
                        <a:rPr lang="en-US" sz="1000" baseline="0" dirty="0" smtClean="0">
                          <a:solidFill>
                            <a:srgbClr val="000000"/>
                          </a:solidFill>
                        </a:rPr>
                        <a:t>Product A and Product B preferred</a:t>
                      </a:r>
                      <a:r>
                        <a:rPr lang="en-US" sz="1000" baseline="0" dirty="0" smtClean="0">
                          <a:solidFill>
                            <a:srgbClr val="000000"/>
                          </a:solidFill>
                        </a:rPr>
                        <a:t>. Due to the Next Generation ACO contract adopting the HMO management policies, all ACO patients are subject to the health plan’s management. This includes prior authorizations, preferred products, and step therapy. HMO and ACO patients are required to try and fail either </a:t>
                      </a:r>
                      <a:r>
                        <a:rPr lang="en-US" sz="1000" baseline="0" dirty="0" smtClean="0">
                          <a:solidFill>
                            <a:srgbClr val="000000"/>
                          </a:solidFill>
                        </a:rPr>
                        <a:t>Product A or B </a:t>
                      </a:r>
                      <a:r>
                        <a:rPr lang="en-US" sz="1000" baseline="0" dirty="0" smtClean="0">
                          <a:solidFill>
                            <a:srgbClr val="000000"/>
                          </a:solidFill>
                        </a:rPr>
                        <a:t>before approval of </a:t>
                      </a:r>
                      <a:r>
                        <a:rPr lang="en-US" sz="1000" baseline="0" dirty="0" smtClean="0">
                          <a:solidFill>
                            <a:srgbClr val="000000"/>
                          </a:solidFill>
                        </a:rPr>
                        <a:t>Product C </a:t>
                      </a:r>
                      <a:r>
                        <a:rPr lang="en-US" sz="1000" baseline="0" dirty="0" smtClean="0">
                          <a:solidFill>
                            <a:srgbClr val="000000"/>
                          </a:solidFill>
                        </a:rPr>
                        <a:t>is attained.</a:t>
                      </a:r>
                      <a:endParaRPr lang="en-US" sz="1000" dirty="0" smtClean="0">
                        <a:solidFill>
                          <a:srgbClr val="000000"/>
                        </a:solidFill>
                      </a:endParaRPr>
                    </a:p>
                    <a:p>
                      <a:pPr marL="0" marR="0" indent="119063" algn="l" defTabSz="914400" rtl="0" eaLnBrk="1" fontAlgn="auto" latinLnBrk="0" hangingPunct="1">
                        <a:lnSpc>
                          <a:spcPct val="100000"/>
                        </a:lnSpc>
                        <a:spcBef>
                          <a:spcPts val="0"/>
                        </a:spcBef>
                        <a:spcAft>
                          <a:spcPts val="0"/>
                        </a:spcAft>
                        <a:buClrTx/>
                        <a:buSzTx/>
                        <a:buFontTx/>
                        <a:buNone/>
                        <a:tabLst/>
                        <a:defRPr/>
                      </a:pPr>
                      <a:r>
                        <a:rPr lang="en-US" sz="1000" dirty="0" smtClean="0">
                          <a:solidFill>
                            <a:srgbClr val="000000"/>
                          </a:solidFill>
                        </a:rPr>
                        <a:t>Patients</a:t>
                      </a:r>
                      <a:r>
                        <a:rPr lang="en-US" sz="1000" baseline="0" dirty="0" smtClean="0">
                          <a:solidFill>
                            <a:srgbClr val="000000"/>
                          </a:solidFill>
                        </a:rPr>
                        <a:t> covered under other payers must follow the criteria set forth by the patient’s health plan. If there is no preferred product or management tool </a:t>
                      </a:r>
                      <a:r>
                        <a:rPr kumimoji="0" lang="en-US" sz="1000" kern="1200" baseline="0" dirty="0" smtClean="0">
                          <a:solidFill>
                            <a:schemeClr val="tx1"/>
                          </a:solidFill>
                          <a:latin typeface="+mn-lt"/>
                          <a:ea typeface="+mn-ea"/>
                          <a:cs typeface="+mn-cs"/>
                        </a:rPr>
                        <a:t>indicated</a:t>
                      </a:r>
                      <a:r>
                        <a:rPr lang="en-US" sz="1000" baseline="0" dirty="0" smtClean="0">
                          <a:solidFill>
                            <a:srgbClr val="000000"/>
                          </a:solidFill>
                        </a:rPr>
                        <a:t> in the medical policy, retina specialists may prescribe their drug of choice without restriction from the health system.</a:t>
                      </a:r>
                    </a:p>
                    <a:p>
                      <a:pPr marL="0" marR="0" indent="119063" algn="l" defTabSz="914400" rtl="0" eaLnBrk="1" fontAlgn="auto" latinLnBrk="0" hangingPunct="1">
                        <a:lnSpc>
                          <a:spcPct val="100000"/>
                        </a:lnSpc>
                        <a:spcBef>
                          <a:spcPts val="0"/>
                        </a:spcBef>
                        <a:spcAft>
                          <a:spcPts val="0"/>
                        </a:spcAft>
                        <a:buClrTx/>
                        <a:buSzTx/>
                        <a:buFontTx/>
                        <a:buNone/>
                        <a:tabLst/>
                        <a:defRPr/>
                      </a:pPr>
                      <a:endParaRPr lang="en-US" sz="1000" baseline="0" dirty="0" smtClean="0">
                        <a:solidFill>
                          <a:srgbClr val="000000"/>
                        </a:solidFill>
                      </a:endParaRPr>
                    </a:p>
                  </a:txBody>
                  <a:tcPr marL="0" marR="0" marT="0" marB="0">
                    <a:lnL>
                      <a:noFill/>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solidFill>
                      <a:srgbClr val="E5E5E5"/>
                    </a:solidFill>
                  </a:tcPr>
                </a:tc>
                <a:tc hMerge="1">
                  <a:txBody>
                    <a:bodyPr/>
                    <a:lstStyle/>
                    <a:p>
                      <a:pPr algn="ctr"/>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tcPr>
                </a:tc>
                <a:tc hMerge="1">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p>
                  </a:txBody>
                  <a:tcPr marL="0" marR="0" marT="0" marB="0">
                    <a:lnL w="6350" cap="flat" cmpd="sng" algn="ctr">
                      <a:noFill/>
                      <a:prstDash val="solid"/>
                      <a:round/>
                      <a:headEnd type="none" w="med" len="med"/>
                      <a:tailEnd type="none" w="med" len="med"/>
                    </a:lnL>
                    <a:lnR w="6350" cap="flat" cmpd="sng" algn="ctr">
                      <a:noFill/>
                      <a:prstDash val="solid"/>
                      <a:round/>
                      <a:headEnd type="none" w="med" len="med"/>
                      <a:tailEnd type="none" w="med" len="med"/>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c hMerge="1">
                  <a:txBody>
                    <a:bodyPr/>
                    <a:lstStyle/>
                    <a:p>
                      <a:endParaRPr lang="en-US" sz="1000" dirty="0"/>
                    </a:p>
                  </a:txBody>
                  <a:tcPr marL="0" marR="0" marT="0" marB="0">
                    <a:lnL w="6350" cap="flat" cmpd="sng" algn="ctr">
                      <a:noFill/>
                      <a:prstDash val="solid"/>
                      <a:round/>
                      <a:headEnd type="none" w="med" len="med"/>
                      <a:tailEnd type="none" w="med" len="med"/>
                    </a:lnL>
                    <a:lnR>
                      <a:noFill/>
                    </a:lnR>
                    <a:lnT w="6350" cap="flat" cmpd="sng" algn="ctr">
                      <a:noFill/>
                      <a:prstDash val="solid"/>
                      <a:round/>
                      <a:headEnd type="none" w="med" len="med"/>
                      <a:tailEnd type="none" w="med" len="med"/>
                    </a:lnT>
                    <a:lnB w="6350" cap="flat" cmpd="sng" algn="ctr">
                      <a:noFill/>
                      <a:prstDash val="solid"/>
                      <a:round/>
                      <a:headEnd type="none" w="med" len="med"/>
                      <a:tailEnd type="none" w="med" len="med"/>
                    </a:lnB>
                    <a:lnTlToBr w="12700" cmpd="sng">
                      <a:noFill/>
                      <a:prstDash val="solid"/>
                    </a:lnTlToBr>
                    <a:lnBlToTr w="12700" cmpd="sng">
                      <a:noFill/>
                      <a:prstDash val="solid"/>
                    </a:lnBlToTr>
                    <a:noFill/>
                  </a:tcPr>
                </a:tc>
              </a:tr>
            </a:tbl>
          </a:graphicData>
        </a:graphic>
      </p:graphicFrame>
      <p:sp>
        <p:nvSpPr>
          <p:cNvPr id="19" name="Rectangle 18"/>
          <p:cNvSpPr/>
          <p:nvPr/>
        </p:nvSpPr>
        <p:spPr>
          <a:xfrm>
            <a:off x="70" y="5030480"/>
            <a:ext cx="423264" cy="3544648"/>
          </a:xfrm>
          <a:prstGeom prst="rect">
            <a:avLst/>
          </a:prstGeom>
          <a:solidFill>
            <a:srgbClr val="254061"/>
          </a:solid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en-US" sz="1200" b="1" dirty="0" smtClean="0">
                <a:solidFill>
                  <a:srgbClr val="FFFFFF"/>
                </a:solidFill>
              </a:rPr>
              <a:t>Anti-VEGF Management</a:t>
            </a:r>
            <a:endParaRPr lang="en-US" sz="1200" b="1" dirty="0">
              <a:solidFill>
                <a:srgbClr val="FFFFFF"/>
              </a:solidFill>
            </a:endParaRPr>
          </a:p>
        </p:txBody>
      </p:sp>
      <p:sp>
        <p:nvSpPr>
          <p:cNvPr id="11" name="TextBox 10"/>
          <p:cNvSpPr txBox="1"/>
          <p:nvPr/>
        </p:nvSpPr>
        <p:spPr>
          <a:xfrm>
            <a:off x="5797440" y="8867567"/>
            <a:ext cx="1060560" cy="276434"/>
          </a:xfrm>
          <a:prstGeom prst="rect">
            <a:avLst/>
          </a:prstGeom>
          <a:noFill/>
        </p:spPr>
        <p:txBody>
          <a:bodyPr wrap="none" rtlCol="0">
            <a:noAutofit/>
          </a:bodyPr>
          <a:lstStyle/>
          <a:p>
            <a:pPr algn="ctr"/>
            <a:r>
              <a:rPr lang="en-US" sz="1050" b="1" dirty="0" smtClean="0"/>
              <a:t>CLIENT LOGO</a:t>
            </a:r>
          </a:p>
        </p:txBody>
      </p:sp>
    </p:spTree>
    <p:extLst>
      <p:ext uri="{BB962C8B-B14F-4D97-AF65-F5344CB8AC3E}">
        <p14:creationId xmlns:p14="http://schemas.microsoft.com/office/powerpoint/2010/main" val="3788101624"/>
      </p:ext>
    </p:extLst>
  </p:cSld>
  <p:clrMapOvr>
    <a:masterClrMapping/>
  </p:clrMapOvr>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Percipient Template_RevJan2015">
  <a:themeElements>
    <a:clrScheme name="Custom 5">
      <a:dk1>
        <a:sysClr val="windowText" lastClr="000000"/>
      </a:dk1>
      <a:lt1>
        <a:sysClr val="window" lastClr="FFFFFF"/>
      </a:lt1>
      <a:dk2>
        <a:srgbClr val="7E8082"/>
      </a:dk2>
      <a:lt2>
        <a:srgbClr val="BFBFBF"/>
      </a:lt2>
      <a:accent1>
        <a:srgbClr val="FC9003"/>
      </a:accent1>
      <a:accent2>
        <a:srgbClr val="4D869B"/>
      </a:accent2>
      <a:accent3>
        <a:srgbClr val="254061"/>
      </a:accent3>
      <a:accent4>
        <a:srgbClr val="9BBB59"/>
      </a:accent4>
      <a:accent5>
        <a:srgbClr val="7E8082"/>
      </a:accent5>
      <a:accent6>
        <a:srgbClr val="BFBFBF"/>
      </a:accent6>
      <a:hlink>
        <a:srgbClr val="7E8082"/>
      </a:hlink>
      <a:folHlink>
        <a:srgbClr val="7E808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solidFill>
          <a:schemeClr val="accent6">
            <a:lumMod val="40000"/>
            <a:lumOff val="60000"/>
          </a:schemeClr>
        </a:solidFill>
        <a:ln>
          <a:noFill/>
        </a:ln>
      </a:spPr>
      <a:bodyPr rtlCol="0" anchor="ctr"/>
      <a:lstStyle>
        <a:defPPr algn="ctr">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a:defRPr sz="1600" dirty="0" err="1" smtClean="0"/>
        </a:defPPr>
      </a:lstStyle>
    </a:txDef>
  </a:objectDefaults>
  <a:extraClrSchemeLst/>
</a:theme>
</file>

<file path=ppt/theme/theme2.xml><?xml version="1.0" encoding="utf-8"?>
<a:theme xmlns:a="http://schemas.openxmlformats.org/drawingml/2006/main" name="2_Percipient Template_RevJan2015">
  <a:themeElements>
    <a:clrScheme name="Custom 5">
      <a:dk1>
        <a:sysClr val="windowText" lastClr="000000"/>
      </a:dk1>
      <a:lt1>
        <a:sysClr val="window" lastClr="FFFFFF"/>
      </a:lt1>
      <a:dk2>
        <a:srgbClr val="7E8082"/>
      </a:dk2>
      <a:lt2>
        <a:srgbClr val="BFBFBF"/>
      </a:lt2>
      <a:accent1>
        <a:srgbClr val="FC9003"/>
      </a:accent1>
      <a:accent2>
        <a:srgbClr val="4D869B"/>
      </a:accent2>
      <a:accent3>
        <a:srgbClr val="254061"/>
      </a:accent3>
      <a:accent4>
        <a:srgbClr val="9BBB59"/>
      </a:accent4>
      <a:accent5>
        <a:srgbClr val="7E8082"/>
      </a:accent5>
      <a:accent6>
        <a:srgbClr val="BFBFBF"/>
      </a:accent6>
      <a:hlink>
        <a:srgbClr val="7E8082"/>
      </a:hlink>
      <a:folHlink>
        <a:srgbClr val="7E8082"/>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Urban">
      <a:fillStyleLst>
        <a:solidFill>
          <a:schemeClr val="phClr"/>
        </a:solidFill>
        <a:gradFill rotWithShape="1">
          <a:gsLst>
            <a:gs pos="0">
              <a:schemeClr val="phClr">
                <a:tint val="1000"/>
                <a:satMod val="255000"/>
              </a:schemeClr>
            </a:gs>
            <a:gs pos="55000">
              <a:schemeClr val="phClr">
                <a:tint val="12000"/>
                <a:satMod val="255000"/>
              </a:schemeClr>
            </a:gs>
            <a:gs pos="100000">
              <a:schemeClr val="phClr">
                <a:tint val="45000"/>
                <a:satMod val="250000"/>
              </a:schemeClr>
            </a:gs>
          </a:gsLst>
          <a:path path="circle">
            <a:fillToRect l="-40000" t="-90000" r="140000" b="190000"/>
          </a:path>
        </a:gradFill>
        <a:gradFill rotWithShape="1">
          <a:gsLst>
            <a:gs pos="0">
              <a:schemeClr val="phClr">
                <a:tint val="43000"/>
                <a:satMod val="165000"/>
              </a:schemeClr>
            </a:gs>
            <a:gs pos="55000">
              <a:schemeClr val="phClr">
                <a:tint val="83000"/>
                <a:satMod val="155000"/>
              </a:schemeClr>
            </a:gs>
            <a:gs pos="100000">
              <a:schemeClr val="phClr">
                <a:shade val="85000"/>
              </a:schemeClr>
            </a:gs>
          </a:gsLst>
          <a:path path="circle">
            <a:fillToRect l="-40000" t="-90000" r="140000" b="190000"/>
          </a:path>
        </a:gradFill>
      </a:fillStyleLst>
      <a:lnStyleLst>
        <a:ln w="9525" cap="flat" cmpd="sng" algn="ctr">
          <a:solidFill>
            <a:schemeClr val="phClr"/>
          </a:solidFill>
          <a:prstDash val="solid"/>
        </a:ln>
        <a:ln w="19050" cap="flat" cmpd="sng" algn="ctr">
          <a:solidFill>
            <a:schemeClr val="phClr"/>
          </a:solidFill>
          <a:prstDash val="solid"/>
        </a:ln>
        <a:ln w="31750" cap="flat" cmpd="sng" algn="ctr">
          <a:solidFill>
            <a:schemeClr val="phClr"/>
          </a:solidFill>
          <a:prstDash val="solid"/>
        </a:ln>
      </a:lnStyleLst>
      <a:effectStyleLst>
        <a:effectStyle>
          <a:effectLst>
            <a:outerShdw blurRad="51500" dist="25400" dir="5400000" rotWithShape="0">
              <a:srgbClr val="000000">
                <a:alpha val="40000"/>
              </a:srgbClr>
            </a:outerShdw>
          </a:effectLst>
        </a:effectStyle>
        <a:effectStyle>
          <a:effectLst>
            <a:outerShdw blurRad="50800" dist="25400" dir="5400000" rotWithShape="0">
              <a:srgbClr val="000000">
                <a:alpha val="4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flat" dir="t">
              <a:rot lat="0" lon="0" rev="20040000"/>
            </a:lightRig>
          </a:scene3d>
          <a:sp3d contourW="12700" prstMaterial="dkEdge">
            <a:bevelT w="25400" h="38100" prst="convex"/>
            <a:contourClr>
              <a:schemeClr val="phClr">
                <a:satMod val="115000"/>
              </a:schemeClr>
            </a:contourClr>
          </a:sp3d>
        </a:effectStyle>
      </a:effectStyleLst>
      <a:bgFillStyleLst>
        <a:solidFill>
          <a:schemeClr val="phClr"/>
        </a:solidFill>
        <a:gradFill rotWithShape="1">
          <a:gsLst>
            <a:gs pos="100000">
              <a:schemeClr val="phClr">
                <a:tint val="80000"/>
                <a:satMod val="250000"/>
              </a:schemeClr>
            </a:gs>
            <a:gs pos="60000">
              <a:schemeClr val="phClr">
                <a:shade val="38000"/>
                <a:satMod val="175000"/>
              </a:schemeClr>
            </a:gs>
            <a:gs pos="0">
              <a:schemeClr val="phClr">
                <a:shade val="30000"/>
                <a:satMod val="175000"/>
              </a:schemeClr>
            </a:gs>
          </a:gsLst>
          <a:lin ang="5400000" scaled="0"/>
        </a:gradFill>
        <a:blipFill>
          <a:blip xmlns:r="http://schemas.openxmlformats.org/officeDocument/2006/relationships" r:embed="rId1">
            <a:duotone>
              <a:schemeClr val="phClr">
                <a:shade val="48000"/>
              </a:schemeClr>
              <a:schemeClr val="phClr">
                <a:tint val="96000"/>
                <a:satMod val="150000"/>
              </a:schemeClr>
            </a:duotone>
          </a:blip>
          <a:tile tx="0" ty="0" sx="80000" sy="80000" flip="none" algn="tl"/>
        </a:blipFill>
      </a:bgFillStyleLst>
    </a:fmtScheme>
  </a:themeElements>
  <a:objectDefaults>
    <a:spDef>
      <a:spPr>
        <a:solidFill>
          <a:schemeClr val="accent6">
            <a:lumMod val="40000"/>
            <a:lumOff val="60000"/>
          </a:schemeClr>
        </a:solidFill>
        <a:ln>
          <a:noFill/>
        </a:ln>
      </a:spPr>
      <a:bodyPr rtlCol="0" anchor="ctr"/>
      <a:lstStyle>
        <a:defPPr algn="ctr">
          <a:defRPr sz="1600" dirty="0" err="1" smtClean="0">
            <a:solidFill>
              <a:schemeClr val="tx1"/>
            </a:solidFill>
          </a:defRPr>
        </a:defPPr>
      </a:lstStyle>
      <a:style>
        <a:lnRef idx="2">
          <a:schemeClr val="accent1">
            <a:shade val="50000"/>
          </a:schemeClr>
        </a:lnRef>
        <a:fillRef idx="1">
          <a:schemeClr val="accent1"/>
        </a:fillRef>
        <a:effectRef idx="0">
          <a:schemeClr val="accent1"/>
        </a:effectRef>
        <a:fontRef idx="minor">
          <a:schemeClr val="lt1"/>
        </a:fontRef>
      </a:style>
    </a:spDef>
    <a:txDef>
      <a:spPr>
        <a:noFill/>
      </a:spPr>
      <a:bodyPr wrap="square" rtlCol="0">
        <a:noAutofit/>
      </a:bodyPr>
      <a:lstStyle>
        <a:defPPr>
          <a:defRPr sz="1600" dirty="0" err="1" smtClean="0"/>
        </a:defPPr>
      </a:lstStyle>
    </a:txDef>
  </a:objectDefaults>
  <a:extraClrSchemeLst/>
</a:theme>
</file>

<file path=docProps/app.xml><?xml version="1.0" encoding="utf-8"?>
<Properties xmlns="http://schemas.openxmlformats.org/officeDocument/2006/extended-properties" xmlns:vt="http://schemas.openxmlformats.org/officeDocument/2006/docPropsVTypes">
  <TotalTime>7076</TotalTime>
  <Words>853</Words>
  <Application>Microsoft Macintosh PowerPoint</Application>
  <PresentationFormat>On-screen Show (4:3)</PresentationFormat>
  <Paragraphs>119</Paragraphs>
  <Slides>2</Slides>
  <Notes>0</Notes>
  <HiddenSlides>0</HiddenSlides>
  <MMClips>0</MMClip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1_Percipient Template_RevJan2015</vt:lpstr>
      <vt:lpstr>2_Percipient Template_RevJan2015</vt:lpstr>
      <vt:lpstr>PowerPoint Presentation</vt:lpstr>
      <vt:lpstr>PowerPoint Presentation</vt:lpstr>
    </vt:vector>
  </TitlesOfParts>
  <Company>Percipient LLC</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CCC Profiles: Outline</dc:title>
  <dc:creator>Cheryl DelRosario</dc:creator>
  <cp:lastModifiedBy>Cheryl del Rosario</cp:lastModifiedBy>
  <cp:revision>184</cp:revision>
  <cp:lastPrinted>2016-11-09T22:37:42Z</cp:lastPrinted>
  <dcterms:created xsi:type="dcterms:W3CDTF">2016-10-28T18:01:46Z</dcterms:created>
  <dcterms:modified xsi:type="dcterms:W3CDTF">2016-12-01T19:26:03Z</dcterms:modified>
</cp:coreProperties>
</file>