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sldIdLst>
    <p:sldId id="256" r:id="rId3"/>
    <p:sldId id="259" r:id="rId4"/>
    <p:sldId id="262" r:id="rId5"/>
    <p:sldId id="267" r:id="rId6"/>
    <p:sldId id="261" r:id="rId7"/>
    <p:sldId id="265" r:id="rId8"/>
    <p:sldId id="266" r:id="rId9"/>
    <p:sldId id="263" r:id="rId10"/>
    <p:sldId id="260" r:id="rId11"/>
    <p:sldId id="268" r:id="rId1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 snapToObjects="1">
      <p:cViewPr varScale="1">
        <p:scale>
          <a:sx n="136" d="100"/>
          <a:sy n="136" d="100"/>
        </p:scale>
        <p:origin x="24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5707"/>
            <a:ext cx="9144000" cy="44888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 marL="0">
              <a:lnSpc>
                <a:spcPct val="75000"/>
              </a:lnSpc>
              <a:spcBef>
                <a:spcPts val="0"/>
              </a:spcBef>
              <a:defRPr/>
            </a:lvl2pPr>
            <a:lvl3pPr>
              <a:spcBef>
                <a:spcPts val="0"/>
              </a:spcBef>
              <a:spcAft>
                <a:spcPts val="300"/>
              </a:spcAft>
              <a:defR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2D060C-85D1-894F-A056-E670604CFFFC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0C02A4-61DC-7340-912A-4BB6E11DD8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2718" y="125055"/>
            <a:ext cx="8170575" cy="85292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7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254" y="266387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buNone/>
              <a:defRPr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</a:p>
          <a:p>
            <a:r>
              <a:rPr lang="en-US" dirty="0"/>
              <a:t>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YOUR SINGLE SOURCE FOR METER TESTING SOLUTIONS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02A4-61DC-7340-912A-4BB6E11D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2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060C-85D1-894F-A056-E670604CFFFC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02A4-61DC-7340-912A-4BB6E11D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5707"/>
            <a:ext cx="9144000" cy="44888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 marL="0">
              <a:lnSpc>
                <a:spcPct val="75000"/>
              </a:lnSpc>
              <a:spcBef>
                <a:spcPts val="0"/>
              </a:spcBef>
              <a:defRPr/>
            </a:lvl2pPr>
            <a:lvl3pPr>
              <a:defR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D060C-85D1-894F-A056-E670604CFFFC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C02A4-61DC-7340-912A-4BB6E11DD84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2718" y="125055"/>
            <a:ext cx="8170575" cy="85292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20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254" y="266387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buNone/>
              <a:defRPr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</a:p>
          <a:p>
            <a:r>
              <a:rPr lang="en-US" dirty="0"/>
              <a:t>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YOUR SINGLE SOURCE FOR METER TESTING SOLUTIONS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C02A4-61DC-7340-912A-4BB6E11DD84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256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D060C-85D1-894F-A056-E670604CFFFC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C02A4-61DC-7340-912A-4BB6E11DD84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418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07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9C2D060C-85D1-894F-A056-E670604CFFF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70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02A4-61DC-7340-912A-4BB6E11DD8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036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YOUR SINGLE SOURCE FOR METER TESTING SOLUTIONS</a:t>
            </a:r>
          </a:p>
        </p:txBody>
      </p:sp>
    </p:spTree>
    <p:extLst>
      <p:ext uri="{BB962C8B-B14F-4D97-AF65-F5344CB8AC3E}">
        <p14:creationId xmlns:p14="http://schemas.microsoft.com/office/powerpoint/2010/main" val="229463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07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D060C-85D1-894F-A056-E670604CFFFC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70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C02A4-61DC-7340-912A-4BB6E11DD84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036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YOUR SINGLE SOURCE FOR METER TESTING SOLUTIONS</a:t>
            </a:r>
          </a:p>
        </p:txBody>
      </p:sp>
    </p:spTree>
    <p:extLst>
      <p:ext uri="{BB962C8B-B14F-4D97-AF65-F5344CB8AC3E}">
        <p14:creationId xmlns:p14="http://schemas.microsoft.com/office/powerpoint/2010/main" val="19724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M3 Software Overview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492" y="854012"/>
            <a:ext cx="457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6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42718" y="125055"/>
            <a:ext cx="8170575" cy="8529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M3 Legacy vs Enterprise Feature </a:t>
            </a:r>
            <a:r>
              <a:rPr 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Comparision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7" y="1052484"/>
            <a:ext cx="8229600" cy="49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0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5625"/>
            <a:ext cx="9144000" cy="4488861"/>
          </a:xfrm>
        </p:spPr>
        <p:txBody>
          <a:bodyPr/>
          <a:lstStyle/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/>
              </a:rPr>
              <a:t>Founded in 1988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/>
              </a:rPr>
              <a:t>Privately Held Corp. </a:t>
            </a:r>
          </a:p>
          <a:p>
            <a:pPr lvl="2"/>
            <a:r>
              <a:rPr lang="en-US" b="1" dirty="0">
                <a:effectLst/>
              </a:rPr>
              <a:t>Water Meter Testing &amp; Technology Expertise</a:t>
            </a:r>
          </a:p>
          <a:p>
            <a:pPr lvl="3"/>
            <a:r>
              <a:rPr lang="en-US" dirty="0"/>
              <a:t>Patented Water Meter Testing Systems &amp; Software Technology </a:t>
            </a:r>
          </a:p>
          <a:p>
            <a:pPr lvl="3"/>
            <a:r>
              <a:rPr lang="en-US" dirty="0"/>
              <a:t>Innovative AMR/AMI Technology Products and Software Solutions </a:t>
            </a:r>
          </a:p>
          <a:p>
            <a:pPr lvl="3"/>
            <a:r>
              <a:rPr lang="en-US" dirty="0"/>
              <a:t>Water System Specialty And Fabricated Products</a:t>
            </a:r>
          </a:p>
          <a:p>
            <a:pPr lvl="2">
              <a:spcBef>
                <a:spcPts val="0"/>
              </a:spcBef>
              <a:spcAft>
                <a:spcPts val="528"/>
              </a:spcAft>
            </a:pPr>
            <a:r>
              <a:rPr lang="en-US" b="1" dirty="0">
                <a:effectLst/>
              </a:rPr>
              <a:t>Industry Experience</a:t>
            </a:r>
          </a:p>
          <a:p>
            <a:pPr lvl="2">
              <a:spcBef>
                <a:spcPts val="0"/>
              </a:spcBef>
              <a:spcAft>
                <a:spcPts val="528"/>
              </a:spcAft>
            </a:pPr>
            <a:r>
              <a:rPr lang="en-US" b="1" dirty="0">
                <a:effectLst/>
              </a:rPr>
              <a:t>Innovation &amp; Technology Leadership – 16+ Patents Issued / Pending</a:t>
            </a:r>
          </a:p>
          <a:p>
            <a:pPr lvl="2">
              <a:spcBef>
                <a:spcPts val="0"/>
              </a:spcBef>
              <a:spcAft>
                <a:spcPts val="528"/>
              </a:spcAft>
            </a:pPr>
            <a:r>
              <a:rPr lang="en-US" b="1" dirty="0">
                <a:effectLst/>
              </a:rPr>
              <a:t>30K Sq. Ft  Advanced Production Facility</a:t>
            </a:r>
          </a:p>
          <a:p>
            <a:pPr lvl="2">
              <a:spcBef>
                <a:spcPts val="0"/>
              </a:spcBef>
              <a:spcAft>
                <a:spcPts val="528"/>
              </a:spcAft>
            </a:pPr>
            <a:r>
              <a:rPr lang="en-US" b="1" dirty="0">
                <a:effectLst/>
              </a:rPr>
              <a:t>30 Employees</a:t>
            </a:r>
          </a:p>
          <a:p>
            <a:pPr lvl="2">
              <a:spcBef>
                <a:spcPts val="0"/>
              </a:spcBef>
              <a:spcAft>
                <a:spcPts val="528"/>
              </a:spcAft>
            </a:pPr>
            <a:r>
              <a:rPr lang="en-US" b="1" dirty="0">
                <a:effectLst/>
              </a:rPr>
              <a:t>Experienced Management Team</a:t>
            </a:r>
          </a:p>
          <a:p>
            <a:pPr lvl="2">
              <a:spcBef>
                <a:spcPts val="0"/>
              </a:spcBef>
              <a:spcAft>
                <a:spcPts val="528"/>
              </a:spcAft>
            </a:pPr>
            <a:r>
              <a:rPr lang="en-US" b="1" dirty="0">
                <a:effectLst/>
              </a:rPr>
              <a:t>Headquartered in Ocala, Florida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effectLst/>
            </a:endParaRPr>
          </a:p>
          <a:p>
            <a:pPr marL="2514600" lvl="4" indent="-4572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MARS Company Overview</a:t>
            </a:r>
          </a:p>
        </p:txBody>
      </p:sp>
      <p:pic>
        <p:nvPicPr>
          <p:cNvPr id="4" name="Picture 2054" descr="NEW DUAL BENCHES 5-02 - Transparent 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322" y="4519484"/>
            <a:ext cx="3173350" cy="19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it - DSCN0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5611" y="3070891"/>
            <a:ext cx="874577" cy="66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Wall Mount Enclosure - DSCN00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339" y="2685610"/>
            <a:ext cx="1459447" cy="14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892" y="852131"/>
            <a:ext cx="2535365" cy="1171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390" y="852131"/>
            <a:ext cx="2031487" cy="9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0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Water Meter Testing Systems &amp; Software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3502" y="1025608"/>
            <a:ext cx="8758598" cy="417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730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7985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03187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2573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30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C0"/>
              </a:buClr>
              <a:buSzPct val="6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45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C0"/>
              </a:buClr>
              <a:buSzPct val="6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8599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C0"/>
              </a:buClr>
              <a:buSzPct val="6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574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C0"/>
              </a:buClr>
              <a:buSzPct val="6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b="1" kern="0" dirty="0">
                <a:effectLst/>
              </a:rPr>
              <a:t>Water Meter Testing Systems (aka Test Benches)</a:t>
            </a:r>
          </a:p>
          <a:p>
            <a:pPr lvl="1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kern="0" dirty="0">
                <a:effectLst/>
              </a:rPr>
              <a:t>Technology and Innovation Industry Leader</a:t>
            </a:r>
          </a:p>
          <a:p>
            <a:pPr lvl="1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kern="0" dirty="0">
                <a:effectLst/>
              </a:rPr>
              <a:t>3 Test Bench Configurations – Large, Mobile Truck Tester and Medium/Small </a:t>
            </a:r>
            <a:endParaRPr lang="en-US" b="0" kern="0" dirty="0">
              <a:effectLst/>
            </a:endParaRPr>
          </a:p>
          <a:p>
            <a:pPr lvl="1" eaLnBrk="1" hangingPunct="1">
              <a:spcBef>
                <a:spcPts val="0"/>
              </a:spcBef>
              <a:spcAft>
                <a:spcPct val="20000"/>
              </a:spcAft>
              <a:defRPr/>
            </a:pPr>
            <a:endParaRPr lang="en-US" sz="200" b="0" kern="0" dirty="0">
              <a:effectLst/>
            </a:endParaRPr>
          </a:p>
          <a:p>
            <a:pPr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b="1" kern="0" dirty="0">
                <a:effectLst/>
              </a:rPr>
              <a:t>Water Meter Testing Software – MARS Meter Management (M3) </a:t>
            </a:r>
          </a:p>
          <a:p>
            <a:pPr lvl="1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kern="0" dirty="0">
                <a:effectLst/>
              </a:rPr>
              <a:t>Key Features &amp; Benefits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effectLst/>
              </a:rPr>
              <a:t>Run Unmanned Tests To Increase Efficiency And Reduce Errors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effectLst/>
              </a:rPr>
              <a:t>Integration With Other Enterprise Network Systems (I.E. ERP Systems)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effectLst/>
              </a:rPr>
              <a:t>Designed To Be Used With Handheld Tablet Devices For Ease Of Data Input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effectLst/>
              </a:rPr>
              <a:t>Automated Operation Eliminates Operator Errors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effectLst/>
              </a:rPr>
              <a:t>Perfect For Small And Scalable For Regional Test Facilities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effectLst/>
              </a:rPr>
              <a:t>Expedite Customer Service Inquiries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effectLst/>
              </a:rPr>
              <a:t>Generate Custom Reports For Legal Litigation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effectLst/>
              </a:rPr>
              <a:t>Easy For IT To Manage</a:t>
            </a:r>
          </a:p>
          <a:p>
            <a:pPr lvl="2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kern="0" dirty="0">
                <a:effectLst/>
              </a:rPr>
              <a:t>AWWA M6 Standards Compliant</a:t>
            </a:r>
          </a:p>
          <a:p>
            <a:pPr lvl="1" eaLnBrk="1" hangingPunct="1">
              <a:spcBef>
                <a:spcPts val="0"/>
              </a:spcBef>
              <a:spcAft>
                <a:spcPct val="20000"/>
              </a:spcAft>
              <a:defRPr/>
            </a:pPr>
            <a:endParaRPr lang="en-US" b="0" kern="0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683" y="4790049"/>
            <a:ext cx="3329253" cy="15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8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kern="0" dirty="0">
                <a:effectLst/>
              </a:rPr>
              <a:t>M3 Enterprise Software</a:t>
            </a:r>
            <a:endParaRPr 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406" y="1025608"/>
            <a:ext cx="9097694" cy="417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730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7985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03187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2573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30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C0"/>
              </a:buClr>
              <a:buSzPct val="6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45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C0"/>
              </a:buClr>
              <a:buSzPct val="6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8599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C0"/>
              </a:buClr>
              <a:buSzPct val="6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574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C0"/>
              </a:buClr>
              <a:buSzPct val="60000"/>
              <a:buFont typeface="Wingdings" pitchFamily="2" charset="2"/>
              <a:buBlip>
                <a:blip r:embed="rId2"/>
              </a:buBlip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eaLnBrk="1" hangingPunct="1">
              <a:spcBef>
                <a:spcPts val="0"/>
              </a:spcBef>
              <a:spcAft>
                <a:spcPct val="20000"/>
              </a:spcAft>
              <a:defRPr/>
            </a:pPr>
            <a:endParaRPr lang="en-US" sz="200" b="0" kern="0" dirty="0">
              <a:effectLst/>
            </a:endParaRPr>
          </a:p>
          <a:p>
            <a:pPr lvl="1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b="0" kern="0" dirty="0">
                <a:effectLst/>
              </a:rPr>
              <a:t>M3 Software Version 1 Currently Available (Discontinued EOY 2016) </a:t>
            </a:r>
          </a:p>
          <a:p>
            <a:pPr lvl="1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b="0" kern="0" dirty="0">
                <a:effectLst/>
              </a:rPr>
              <a:t>NEW Enterprise M3 2016 Software</a:t>
            </a:r>
          </a:p>
          <a:p>
            <a:pPr lvl="2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sz="1800" b="0" kern="0" dirty="0">
                <a:effectLst/>
              </a:rPr>
              <a:t>Enterprise Software Architecture &amp; Database Design</a:t>
            </a:r>
          </a:p>
          <a:p>
            <a:pPr lvl="2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sz="1800" b="0" kern="0" dirty="0">
                <a:effectLst/>
              </a:rPr>
              <a:t>Extensible Platform Design For Future Enhancements</a:t>
            </a:r>
          </a:p>
          <a:p>
            <a:pPr lvl="2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sz="1800" b="0" kern="0" dirty="0">
                <a:effectLst/>
              </a:rPr>
              <a:t>Modular Software Components</a:t>
            </a:r>
          </a:p>
          <a:p>
            <a:pPr lvl="3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kern="0" dirty="0">
                <a:effectLst/>
              </a:rPr>
              <a:t>Core </a:t>
            </a:r>
            <a:r>
              <a:rPr lang="en-US" kern="0">
                <a:effectLst/>
              </a:rPr>
              <a:t>Platform Software </a:t>
            </a:r>
            <a:r>
              <a:rPr lang="en-US" kern="0" dirty="0">
                <a:effectLst/>
              </a:rPr>
              <a:t>Comes in 3 Configurations</a:t>
            </a:r>
          </a:p>
          <a:p>
            <a:pPr lvl="4" eaLnBrk="1" hangingPunct="1">
              <a:lnSpc>
                <a:spcPts val="1200"/>
              </a:lnSpc>
              <a:spcBef>
                <a:spcPts val="0"/>
              </a:spcBef>
              <a:spcAft>
                <a:spcPct val="20000"/>
              </a:spcAft>
              <a:defRPr/>
            </a:pPr>
            <a:r>
              <a:rPr lang="en-US" b="0" kern="0" dirty="0">
                <a:effectLst/>
              </a:rPr>
              <a:t>Large Bench (3” Meters +) </a:t>
            </a:r>
          </a:p>
          <a:p>
            <a:pPr lvl="4" eaLnBrk="1" hangingPunct="1">
              <a:lnSpc>
                <a:spcPts val="1200"/>
              </a:lnSpc>
              <a:spcBef>
                <a:spcPts val="0"/>
              </a:spcBef>
              <a:spcAft>
                <a:spcPct val="20000"/>
              </a:spcAft>
              <a:defRPr/>
            </a:pPr>
            <a:r>
              <a:rPr lang="en-US" kern="0" dirty="0">
                <a:effectLst/>
              </a:rPr>
              <a:t>Mobile Truck Tester</a:t>
            </a:r>
          </a:p>
          <a:p>
            <a:pPr lvl="4" eaLnBrk="1" hangingPunct="1">
              <a:lnSpc>
                <a:spcPts val="1200"/>
              </a:lnSpc>
              <a:spcBef>
                <a:spcPts val="0"/>
              </a:spcBef>
              <a:spcAft>
                <a:spcPct val="20000"/>
              </a:spcAft>
              <a:defRPr/>
            </a:pPr>
            <a:r>
              <a:rPr lang="en-US" b="0" kern="0" dirty="0">
                <a:effectLst/>
              </a:rPr>
              <a:t>Small / Medium Bench </a:t>
            </a:r>
            <a:r>
              <a:rPr lang="en-US" kern="0" dirty="0">
                <a:effectLst/>
              </a:rPr>
              <a:t>(&lt; 3” Meters)</a:t>
            </a:r>
          </a:p>
          <a:p>
            <a:pPr lvl="3"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b="0" kern="0" dirty="0">
                <a:effectLst/>
              </a:rPr>
              <a:t>Optional Software Modules</a:t>
            </a:r>
          </a:p>
          <a:p>
            <a:pPr lvl="4" eaLnBrk="1" hangingPunct="1">
              <a:lnSpc>
                <a:spcPts val="1200"/>
              </a:lnSpc>
              <a:spcBef>
                <a:spcPts val="0"/>
              </a:spcBef>
              <a:spcAft>
                <a:spcPct val="20000"/>
              </a:spcAft>
              <a:defRPr/>
            </a:pPr>
            <a:r>
              <a:rPr lang="en-US" kern="0" dirty="0">
                <a:effectLst/>
              </a:rPr>
              <a:t>Advanced Connectivity</a:t>
            </a:r>
          </a:p>
          <a:p>
            <a:pPr lvl="4" eaLnBrk="1" hangingPunct="1">
              <a:lnSpc>
                <a:spcPts val="1200"/>
              </a:lnSpc>
              <a:spcBef>
                <a:spcPts val="0"/>
              </a:spcBef>
              <a:spcAft>
                <a:spcPct val="20000"/>
              </a:spcAft>
              <a:defRPr/>
            </a:pPr>
            <a:r>
              <a:rPr lang="en-US" kern="0" dirty="0">
                <a:effectLst/>
              </a:rPr>
              <a:t>Custom Test, Reporting &amp; Export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4" y="3784208"/>
            <a:ext cx="5175329" cy="25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2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 Software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57" y="866949"/>
            <a:ext cx="7208486" cy="546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 Support Plans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42" y="1488600"/>
            <a:ext cx="8034315" cy="38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5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54062"/>
            <a:ext cx="457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0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 Pricing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65" y="794825"/>
            <a:ext cx="5841470" cy="56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4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03985" y="1417404"/>
            <a:ext cx="8641080" cy="1828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h="215900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394974" y="1439868"/>
            <a:ext cx="3429000" cy="1828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h="215900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63500" dist="63500" dir="10800000" algn="r" rotWithShape="0">
                    <a:prstClr val="black">
                      <a:alpha val="40000"/>
                    </a:prstClr>
                  </a:outerShdw>
                </a:effectLst>
              </a:rPr>
              <a:t>Custom Test, Reporting &amp; Export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6185" y="3352955"/>
            <a:ext cx="8637570" cy="2395016"/>
          </a:xfrm>
          <a:prstGeom prst="roundRect">
            <a:avLst>
              <a:gd name="adj" fmla="val 12262"/>
            </a:avLst>
          </a:prstGeom>
          <a:solidFill>
            <a:srgbClr val="1F305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h="215900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957949" y="4607648"/>
            <a:ext cx="1906173" cy="1131965"/>
          </a:xfrm>
          <a:prstGeom prst="roundRect">
            <a:avLst/>
          </a:prstGeom>
          <a:gradFill>
            <a:gsLst>
              <a:gs pos="0">
                <a:srgbClr val="859ED5"/>
              </a:gs>
              <a:gs pos="100000">
                <a:srgbClr val="2C4680"/>
              </a:gs>
            </a:gsLst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h="215900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effectLst>
                  <a:outerShdw blurRad="63500" dist="76200" dir="10800000" algn="r" rotWithShape="0">
                    <a:prstClr val="black">
                      <a:alpha val="40000"/>
                    </a:prstClr>
                  </a:outerShdw>
                </a:effectLst>
              </a:rPr>
              <a:t>Small           Test Bench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62979" y="4217482"/>
            <a:ext cx="1975337" cy="1522132"/>
          </a:xfrm>
          <a:prstGeom prst="roundRect">
            <a:avLst/>
          </a:prstGeom>
          <a:gradFill>
            <a:gsLst>
              <a:gs pos="0">
                <a:srgbClr val="6886CA"/>
              </a:gs>
              <a:gs pos="100000">
                <a:srgbClr val="002464"/>
              </a:gs>
            </a:gsLst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h="215900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effectLst>
                  <a:outerShdw blurRad="63500" dist="76200" dir="10800000" algn="r" rotWithShape="0">
                    <a:prstClr val="black">
                      <a:alpha val="40000"/>
                    </a:prstClr>
                  </a:outerShdw>
                </a:effectLst>
              </a:rPr>
              <a:t>Mobile       Truck</a:t>
            </a:r>
          </a:p>
          <a:p>
            <a:pPr lvl="0" algn="ctr"/>
            <a:r>
              <a:rPr lang="en-US" sz="2400" b="1" dirty="0">
                <a:effectLst>
                  <a:outerShdw blurRad="63500" dist="76200" dir="10800000" algn="r" rotWithShape="0">
                    <a:prstClr val="black">
                      <a:alpha val="40000"/>
                    </a:prstClr>
                  </a:outerShdw>
                </a:effectLst>
              </a:rPr>
              <a:t>Tester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5119" y="3352954"/>
            <a:ext cx="2976089" cy="2386659"/>
          </a:xfrm>
          <a:prstGeom prst="roundRect">
            <a:avLst/>
          </a:prstGeom>
          <a:gradFill>
            <a:gsLst>
              <a:gs pos="0">
                <a:srgbClr val="335091"/>
              </a:gs>
              <a:gs pos="100000">
                <a:srgbClr val="001336"/>
              </a:gs>
            </a:gsLst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h="215900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effectLst>
                  <a:outerShdw blurRad="63500" dist="76200" dir="10800000" algn="r" rotWithShape="0">
                    <a:prstClr val="black">
                      <a:alpha val="40000"/>
                    </a:prstClr>
                  </a:outerShdw>
                </a:effectLst>
              </a:rPr>
              <a:t>Large </a:t>
            </a:r>
          </a:p>
          <a:p>
            <a:pPr lvl="0" algn="ctr"/>
            <a:r>
              <a:rPr lang="en-US" sz="2800" b="1" dirty="0">
                <a:effectLst>
                  <a:outerShdw blurRad="63500" dist="76200" dir="10800000" algn="r" rotWithShape="0">
                    <a:prstClr val="black">
                      <a:alpha val="40000"/>
                    </a:prstClr>
                  </a:outerShdw>
                </a:effectLst>
              </a:rPr>
              <a:t>Test Bench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65974" y="1430821"/>
            <a:ext cx="3429000" cy="18266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h="215900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effectLst>
                  <a:outerShdw blurRad="63500" dist="63500" dir="10800000" algn="r" rotWithShape="0">
                    <a:prstClr val="black">
                      <a:alpha val="40000"/>
                    </a:prstClr>
                  </a:outerShdw>
                </a:effectLst>
              </a:rPr>
              <a:t>Advanced Connectivity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333909" y="3518947"/>
            <a:ext cx="1477328" cy="20538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lvl="0" algn="ctr">
              <a:defRPr sz="2800" b="1">
                <a:solidFill>
                  <a:schemeClr val="lt1"/>
                </a:solidFill>
                <a:effectLst>
                  <a:outerShdw blurRad="38100" dist="114300" dir="16200000" sx="102000" sy="102000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Core </a:t>
            </a:r>
          </a:p>
          <a:p>
            <a:r>
              <a:rPr lang="en-US" dirty="0"/>
              <a:t>Platform</a:t>
            </a:r>
          </a:p>
          <a:p>
            <a:r>
              <a:rPr lang="en-US" dirty="0"/>
              <a:t>Software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481622" y="1304862"/>
            <a:ext cx="1046440" cy="20538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vert="vert270"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lt1"/>
                </a:solidFill>
                <a:effectLst>
                  <a:outerShdw blurRad="38100" dist="114300" dir="16200000" sx="102000" sy="102000" rotWithShape="0">
                    <a:prstClr val="black">
                      <a:alpha val="45000"/>
                    </a:prstClr>
                  </a:outerShdw>
                </a:effectLst>
              </a:rPr>
              <a:t>Optional</a:t>
            </a:r>
          </a:p>
          <a:p>
            <a:pPr lvl="0" algn="ctr"/>
            <a:r>
              <a:rPr lang="en-US" sz="2800" b="1" dirty="0">
                <a:solidFill>
                  <a:schemeClr val="lt1"/>
                </a:solidFill>
                <a:effectLst>
                  <a:outerShdw blurRad="38100" dist="114300" dir="16200000" sx="102000" sy="102000" rotWithShape="0">
                    <a:prstClr val="black">
                      <a:alpha val="45000"/>
                    </a:prstClr>
                  </a:outerShdw>
                </a:effectLst>
              </a:rPr>
              <a:t>Modules</a:t>
            </a:r>
            <a:endParaRPr lang="en-US" sz="2000" dirty="0">
              <a:solidFill>
                <a:schemeClr val="bg1"/>
              </a:solidFill>
              <a:effectLst>
                <a:outerShdw blurRad="38100" dist="114300" dir="16200000" sx="102000" sy="102000" rotWithShape="0">
                  <a:prstClr val="black">
                    <a:alpha val="45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 Software Overview</a:t>
            </a:r>
          </a:p>
        </p:txBody>
      </p:sp>
    </p:spTree>
    <p:extLst>
      <p:ext uri="{BB962C8B-B14F-4D97-AF65-F5344CB8AC3E}">
        <p14:creationId xmlns:p14="http://schemas.microsoft.com/office/powerpoint/2010/main" val="39788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S m3 overview" id="{B97931C8-737E-4802-A5F9-F268AD8A201E}" vid="{55245E61-0920-40F8-9366-AE17A387AC3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S m3 overview" id="{B97931C8-737E-4802-A5F9-F268AD8A201E}" vid="{769F018F-2CAA-4F1C-847F-EE218704B7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294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1_Office Theme</vt:lpstr>
      <vt:lpstr>PowerPoint Presentation</vt:lpstr>
      <vt:lpstr>MARS Company Overview</vt:lpstr>
      <vt:lpstr>Water Meter Testing Systems &amp; Software</vt:lpstr>
      <vt:lpstr>M3 Enterprise Software</vt:lpstr>
      <vt:lpstr>M3 Software Features</vt:lpstr>
      <vt:lpstr>M3 Support Plans</vt:lpstr>
      <vt:lpstr>PowerPoint Presentation</vt:lpstr>
      <vt:lpstr>M3 Pricing</vt:lpstr>
      <vt:lpstr>M3 Software Overview</vt:lpstr>
      <vt:lpstr>PowerPoint Presentation</vt:lpstr>
    </vt:vector>
  </TitlesOfParts>
  <Company>Zelen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Corey</dc:creator>
  <cp:lastModifiedBy>Dave Corey</cp:lastModifiedBy>
  <cp:revision>38</cp:revision>
  <cp:lastPrinted>2016-04-11T22:01:10Z</cp:lastPrinted>
  <dcterms:created xsi:type="dcterms:W3CDTF">2016-03-23T17:42:56Z</dcterms:created>
  <dcterms:modified xsi:type="dcterms:W3CDTF">2016-04-29T17:04:41Z</dcterms:modified>
</cp:coreProperties>
</file>