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6828" r:id="rId2"/>
    <p:sldMasterId id="2147486852" r:id="rId3"/>
  </p:sldMasterIdLst>
  <p:notesMasterIdLst>
    <p:notesMasterId r:id="rId12"/>
  </p:notesMasterIdLst>
  <p:handoutMasterIdLst>
    <p:handoutMasterId r:id="rId13"/>
  </p:handoutMasterIdLst>
  <p:sldIdLst>
    <p:sldId id="1123" r:id="rId4"/>
    <p:sldId id="1247" r:id="rId5"/>
    <p:sldId id="1252" r:id="rId6"/>
    <p:sldId id="1239" r:id="rId7"/>
    <p:sldId id="1253" r:id="rId8"/>
    <p:sldId id="1183" r:id="rId9"/>
    <p:sldId id="1242" r:id="rId10"/>
    <p:sldId id="1254" r:id="rId11"/>
  </p:sldIdLst>
  <p:sldSz cx="9144000" cy="6858000" type="screen4x3"/>
  <p:notesSz cx="6865938" cy="9540875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Verdana" charset="0"/>
        <a:ea typeface="Arial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Verdana" charset="0"/>
        <a:ea typeface="Arial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Verdana" charset="0"/>
        <a:ea typeface="Arial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Verdana" charset="0"/>
        <a:ea typeface="Arial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Verdana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Verdana" charset="0"/>
        <a:ea typeface="Arial" charset="0"/>
        <a:cs typeface="Arial" charset="0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Verdana" charset="0"/>
        <a:ea typeface="Arial" charset="0"/>
        <a:cs typeface="Arial" charset="0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Verdana" charset="0"/>
        <a:ea typeface="Arial" charset="0"/>
        <a:cs typeface="Arial" charset="0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Verdana" charset="0"/>
        <a:ea typeface="Arial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251">
          <p15:clr>
            <a:srgbClr val="A4A3A4"/>
          </p15:clr>
        </p15:guide>
        <p15:guide id="2" pos="310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nette Kallevig" initials="AK" lastIdx="6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33CCCC"/>
    <a:srgbClr val="CCFFCC"/>
    <a:srgbClr val="003366"/>
    <a:srgbClr val="CCFFFF"/>
    <a:srgbClr val="FF9900"/>
    <a:srgbClr val="FFFFCC"/>
    <a:srgbClr val="FF7C80"/>
    <a:srgbClr val="FFC000"/>
    <a:srgbClr val="CDC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43" autoAdjust="0"/>
    <p:restoredTop sz="91667" autoAdjust="0"/>
  </p:normalViewPr>
  <p:slideViewPr>
    <p:cSldViewPr>
      <p:cViewPr varScale="1">
        <p:scale>
          <a:sx n="94" d="100"/>
          <a:sy n="94" d="100"/>
        </p:scale>
        <p:origin x="1720" y="184"/>
      </p:cViewPr>
      <p:guideLst>
        <p:guide orient="horz" pos="2251"/>
        <p:guide pos="31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5232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8.xml"/><Relationship Id="rId12" Type="http://schemas.openxmlformats.org/officeDocument/2006/relationships/notesMaster" Target="notesMasters/notesMaster1.xml"/><Relationship Id="rId13" Type="http://schemas.openxmlformats.org/officeDocument/2006/relationships/handoutMaster" Target="handoutMasters/handoutMaster1.xml"/><Relationship Id="rId14" Type="http://schemas.openxmlformats.org/officeDocument/2006/relationships/commentAuthors" Target="commentAuthors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5988" cy="477578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8347" y="1"/>
            <a:ext cx="2975988" cy="477578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fld id="{8C87DDEC-0CAE-4041-8A2F-54DBF7E872F9}" type="datetimeFigureOut">
              <a:rPr lang="en-US" smtClean="0"/>
              <a:pPr/>
              <a:t>11/25/16</a:t>
            </a:fld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061773"/>
            <a:ext cx="2975988" cy="477577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8347" y="9061773"/>
            <a:ext cx="2975988" cy="477577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fld id="{39805852-ECA7-864B-9E66-7504E3F32E9C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4927012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75988" cy="477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nb-NO" dirty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8347" y="1"/>
            <a:ext cx="2975988" cy="477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nb-NO" dirty="0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47750" y="715963"/>
            <a:ext cx="4770438" cy="3578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6274" y="4531650"/>
            <a:ext cx="5493392" cy="4293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061773"/>
            <a:ext cx="2975988" cy="47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nb-NO" dirty="0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8347" y="9061773"/>
            <a:ext cx="2975988" cy="47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r">
              <a:defRPr>
                <a:latin typeface="Arial" charset="0"/>
              </a:defRPr>
            </a:lvl1pPr>
          </a:lstStyle>
          <a:p>
            <a:pPr>
              <a:defRPr/>
            </a:pPr>
            <a:fld id="{991001D0-15B0-A94B-AF83-7FABEE975C6E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9637536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pitchFamily="3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Relationship Id="rId3" Type="http://schemas.openxmlformats.org/officeDocument/2006/relationships/hyperlink" Target="https://www.vendhq.com/university/retail-trends-and-predictions-2016" TargetMode="Externa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0" i="0" kern="1200" dirty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pitchFamily="34" charset="-128"/>
                <a:hlinkClick r:id="rId3"/>
              </a:rPr>
              <a:t>https://www.vendhq.com/university/retail-trends-and-predictions-2016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pitchFamily="34" charset="-128"/>
              </a:rPr>
              <a:t>  Dekker mye av det vi sier…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50500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http://socialmediaweek.org/blog/2016/02/10-stats-artificial-intelligence-foreshadow-future-society/</a:t>
            </a:r>
          </a:p>
          <a:p>
            <a:r>
              <a:rPr lang="nb-NO" dirty="0"/>
              <a:t>http://www.gartner.com/newsroom/id/3198917</a:t>
            </a:r>
          </a:p>
          <a:p>
            <a:r>
              <a:rPr lang="nb-NO" dirty="0"/>
              <a:t>http://www.marketsandmarkets.com/PressReleases/social-business-intelligence-bi.asp</a:t>
            </a:r>
          </a:p>
          <a:p>
            <a:r>
              <a:rPr lang="nb-NO" dirty="0"/>
              <a:t>http://www.marketsandmarkets.com/PressReleases/loyalty-management.asp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88552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873250" y="2289187"/>
            <a:ext cx="6813550" cy="1444625"/>
          </a:xfrm>
        </p:spPr>
        <p:txBody>
          <a:bodyPr/>
          <a:lstStyle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5120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879600" y="3886200"/>
            <a:ext cx="6777038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600" baseline="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redigere undertittelstil i malen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6553200" y="152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2F4E85E-CC0C-8D4D-BD8C-85BC9AA2CB2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013" y="14287"/>
            <a:ext cx="7313612" cy="8239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3356" y="1557338"/>
            <a:ext cx="3579813" cy="4114800"/>
          </a:xfrm>
        </p:spPr>
        <p:txBody>
          <a:bodyPr/>
          <a:lstStyle>
            <a:lvl1pPr>
              <a:defRPr sz="1600"/>
            </a:lvl1pPr>
            <a:lvl2pPr>
              <a:buClr>
                <a:schemeClr val="bg2"/>
              </a:buClr>
              <a:defRPr sz="14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35563" y="1557338"/>
            <a:ext cx="3581400" cy="4114800"/>
          </a:xfrm>
        </p:spPr>
        <p:txBody>
          <a:bodyPr/>
          <a:lstStyle>
            <a:lvl1pPr>
              <a:defRPr sz="1600"/>
            </a:lvl1pPr>
            <a:lvl2pPr>
              <a:buClr>
                <a:schemeClr val="bg2"/>
              </a:buClr>
              <a:defRPr sz="14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2F4E85E-CC0C-8D4D-BD8C-85BC9AA2CB2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4E85E-CC0C-8D4D-BD8C-85BC9AA2CB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60510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4E85E-CC0C-8D4D-BD8C-85BC9AA2CB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60504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4E85E-CC0C-8D4D-BD8C-85BC9AA2CB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069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4E85E-CC0C-8D4D-BD8C-85BC9AA2CB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35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4E85E-CC0C-8D4D-BD8C-85BC9AA2CB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73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4E85E-CC0C-8D4D-BD8C-85BC9AA2CB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8577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4E85E-CC0C-8D4D-BD8C-85BC9AA2CB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60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4E85E-CC0C-8D4D-BD8C-85BC9AA2CB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478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4E85E-CC0C-8D4D-BD8C-85BC9AA2CB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768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>
                  <a:lumMod val="50000"/>
                </a:schemeClr>
              </a:buClr>
              <a:defRPr/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2F4E85E-CC0C-8D4D-BD8C-85BC9AA2CB2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4E85E-CC0C-8D4D-BD8C-85BC9AA2CB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6909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4E85E-CC0C-8D4D-BD8C-85BC9AA2CB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695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B605B-16E6-4141-A9AB-B1D94480644A}" type="datetimeFigureOut">
              <a:rPr lang="nb-NO" smtClean="0"/>
              <a:t>25.11.2016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1215-4B57-4B49-BC24-559CA5B8418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849888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B605B-16E6-4141-A9AB-B1D94480644A}" type="datetimeFigureOut">
              <a:rPr lang="nb-NO" smtClean="0"/>
              <a:t>25.11.2016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1215-4B57-4B49-BC24-559CA5B8418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019302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B605B-16E6-4141-A9AB-B1D94480644A}" type="datetimeFigureOut">
              <a:rPr lang="nb-NO" smtClean="0"/>
              <a:t>25.11.2016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1215-4B57-4B49-BC24-559CA5B8418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68982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B605B-16E6-4141-A9AB-B1D94480644A}" type="datetimeFigureOut">
              <a:rPr lang="nb-NO" smtClean="0"/>
              <a:t>25.11.2016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1215-4B57-4B49-BC24-559CA5B8418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277304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B605B-16E6-4141-A9AB-B1D94480644A}" type="datetimeFigureOut">
              <a:rPr lang="nb-NO" smtClean="0"/>
              <a:t>25.11.2016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1215-4B57-4B49-BC24-559CA5B8418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4076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B605B-16E6-4141-A9AB-B1D94480644A}" type="datetimeFigureOut">
              <a:rPr lang="nb-NO" smtClean="0"/>
              <a:t>25.11.2016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1215-4B57-4B49-BC24-559CA5B8418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28881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B605B-16E6-4141-A9AB-B1D94480644A}" type="datetimeFigureOut">
              <a:rPr lang="nb-NO" smtClean="0"/>
              <a:t>25.11.2016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1215-4B57-4B49-BC24-559CA5B8418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46700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B605B-16E6-4141-A9AB-B1D94480644A}" type="datetimeFigureOut">
              <a:rPr lang="nb-NO" smtClean="0"/>
              <a:t>25.11.2016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1215-4B57-4B49-BC24-559CA5B8418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6478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2400" b="1" cap="none"/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2F4E85E-CC0C-8D4D-BD8C-85BC9AA2CB2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B605B-16E6-4141-A9AB-B1D94480644A}" type="datetimeFigureOut">
              <a:rPr lang="nb-NO" smtClean="0"/>
              <a:t>25.11.2016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1215-4B57-4B49-BC24-559CA5B8418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495441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B605B-16E6-4141-A9AB-B1D94480644A}" type="datetimeFigureOut">
              <a:rPr lang="nb-NO" smtClean="0"/>
              <a:t>25.11.2016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1215-4B57-4B49-BC24-559CA5B8418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44162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B605B-16E6-4141-A9AB-B1D94480644A}" type="datetimeFigureOut">
              <a:rPr lang="nb-NO" smtClean="0"/>
              <a:t>25.11.2016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1215-4B57-4B49-BC24-559CA5B8418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72439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>
                  <a:lumMod val="50000"/>
                </a:schemeClr>
              </a:buClr>
              <a:defRPr/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2F4E85E-CC0C-8D4D-BD8C-85BC9AA2CB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339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38786"/>
            <a:ext cx="7772400" cy="1362075"/>
          </a:xfrm>
        </p:spPr>
        <p:txBody>
          <a:bodyPr anchor="t"/>
          <a:lstStyle>
            <a:lvl1pPr algn="ctr">
              <a:defRPr sz="2400" b="0" cap="none">
                <a:solidFill>
                  <a:srgbClr val="82828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2F4E85E-CC0C-8D4D-BD8C-85BC9AA2CB2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1" y="1557338"/>
            <a:ext cx="3579813" cy="4114800"/>
          </a:xfrm>
        </p:spPr>
        <p:txBody>
          <a:bodyPr/>
          <a:lstStyle>
            <a:lvl1pPr>
              <a:defRPr sz="1800"/>
            </a:lvl1pPr>
            <a:lvl2pPr>
              <a:buClr>
                <a:schemeClr val="bg2"/>
              </a:buCl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9013" y="1557338"/>
            <a:ext cx="3581400" cy="4114800"/>
          </a:xfrm>
        </p:spPr>
        <p:txBody>
          <a:bodyPr/>
          <a:lstStyle>
            <a:lvl1pPr>
              <a:defRPr sz="1800"/>
            </a:lvl1pPr>
            <a:lvl2pPr>
              <a:buClr>
                <a:schemeClr val="bg2"/>
              </a:buCl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2F4E85E-CC0C-8D4D-BD8C-85BC9AA2CB2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2F4E85E-CC0C-8D4D-BD8C-85BC9AA2CB2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2F4E85E-CC0C-8D4D-BD8C-85BC9AA2CB2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2F4E85E-CC0C-8D4D-BD8C-85BC9AA2CB2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370013" y="-12700"/>
            <a:ext cx="7313612" cy="82391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403356" y="1557338"/>
            <a:ext cx="3579813" cy="1981200"/>
          </a:xfrm>
        </p:spPr>
        <p:txBody>
          <a:bodyPr/>
          <a:lstStyle>
            <a:lvl1pPr>
              <a:defRPr sz="1600"/>
            </a:lvl1pPr>
            <a:lvl2pPr>
              <a:buClr>
                <a:schemeClr val="bg2"/>
              </a:buClr>
              <a:defRPr sz="14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35563" y="1557338"/>
            <a:ext cx="3581400" cy="1981200"/>
          </a:xfrm>
        </p:spPr>
        <p:txBody>
          <a:bodyPr/>
          <a:lstStyle>
            <a:lvl1pPr>
              <a:defRPr sz="1600"/>
            </a:lvl1pPr>
            <a:lvl2pPr>
              <a:buClr>
                <a:schemeClr val="bg2"/>
              </a:buClr>
              <a:defRPr sz="14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403356" y="3690938"/>
            <a:ext cx="3579813" cy="1981200"/>
          </a:xfrm>
        </p:spPr>
        <p:txBody>
          <a:bodyPr/>
          <a:lstStyle>
            <a:lvl1pPr>
              <a:defRPr sz="1600"/>
            </a:lvl1pPr>
            <a:lvl2pPr>
              <a:buClr>
                <a:schemeClr val="bg2"/>
              </a:buClr>
              <a:defRPr sz="14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35563" y="3690938"/>
            <a:ext cx="3581400" cy="1981200"/>
          </a:xfrm>
        </p:spPr>
        <p:txBody>
          <a:bodyPr/>
          <a:lstStyle>
            <a:lvl1pPr>
              <a:defRPr sz="1600"/>
            </a:lvl1pPr>
            <a:lvl2pPr>
              <a:buClr>
                <a:schemeClr val="bg2"/>
              </a:buClr>
              <a:defRPr sz="14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2F4E85E-CC0C-8D4D-BD8C-85BC9AA2CB2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101600"/>
            <a:ext cx="731361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b-NO" dirty="0"/>
              <a:t>Klikk for å redigere tittelstil</a:t>
            </a:r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1" y="1219200"/>
            <a:ext cx="731361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1031" name="Picture 2" descr="C:\Users\Harald\Documents\CompanyBook\Marketing\Logo\companybook_without_slogan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8" y="73025"/>
            <a:ext cx="11874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4E85E-CC0C-8D4D-BD8C-85BC9AA2CB2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53" r:id="rId1"/>
    <p:sldLayoutId id="2147486751" r:id="rId2"/>
    <p:sldLayoutId id="2147486752" r:id="rId3"/>
    <p:sldLayoutId id="2147486765" r:id="rId4"/>
    <p:sldLayoutId id="2147486754" r:id="rId5"/>
    <p:sldLayoutId id="2147486756" r:id="rId6"/>
    <p:sldLayoutId id="2147486757" r:id="rId7"/>
    <p:sldLayoutId id="2147486759" r:id="rId8"/>
    <p:sldLayoutId id="2147486763" r:id="rId9"/>
    <p:sldLayoutId id="2147486764" r:id="rId10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0">
          <a:solidFill>
            <a:schemeClr val="bg2"/>
          </a:solidFill>
          <a:latin typeface="Verdana"/>
          <a:ea typeface="MS PGothic" pitchFamily="34" charset="-128"/>
          <a:cs typeface="Verdana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MS PGothic" pitchFamily="34" charset="-128"/>
          <a:cs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MS PGothic" pitchFamily="34" charset="-128"/>
          <a:cs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MS PGothic" pitchFamily="34" charset="-128"/>
          <a:cs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MS PGothic" pitchFamily="34" charset="-128"/>
          <a:cs typeface="MS PGothic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ts val="1000"/>
        </a:spcAft>
        <a:buClr>
          <a:srgbClr val="5BAFA8"/>
        </a:buClr>
        <a:buSzPct val="70000"/>
        <a:buFont typeface="Wingdings" charset="2"/>
        <a:buChar char="ü"/>
        <a:defRPr sz="1800" baseline="0">
          <a:solidFill>
            <a:schemeClr val="bg2"/>
          </a:solidFill>
          <a:latin typeface="+mn-lt"/>
          <a:ea typeface="MS PGothic" pitchFamily="34" charset="-128"/>
          <a:cs typeface="MS PGothic" pitchFamily="34" charset="-128"/>
        </a:defRPr>
      </a:lvl1pPr>
      <a:lvl2pPr marL="742950" indent="-285750" algn="l" rtl="0" eaLnBrk="0" fontAlgn="base" hangingPunct="0">
        <a:spcBef>
          <a:spcPts val="100"/>
        </a:spcBef>
        <a:spcAft>
          <a:spcPct val="0"/>
        </a:spcAft>
        <a:buClr>
          <a:schemeClr val="tx1">
            <a:lumMod val="95000"/>
            <a:lumOff val="5000"/>
          </a:schemeClr>
        </a:buClr>
        <a:buSzPct val="70000"/>
        <a:buFont typeface="Wingdings" charset="2"/>
        <a:buChar char="ü"/>
        <a:defRPr sz="1600" baseline="0">
          <a:solidFill>
            <a:schemeClr val="bg2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>
            <a:lumMod val="65000"/>
          </a:schemeClr>
        </a:buClr>
        <a:buSzPct val="65000"/>
        <a:buFont typeface="Wingdings" charset="2"/>
        <a:buChar char="ü"/>
        <a:defRPr sz="1400">
          <a:solidFill>
            <a:schemeClr val="bg2"/>
          </a:solidFill>
          <a:latin typeface="+mn-lt"/>
          <a:ea typeface="ＭＳ Ｐゴシック" charset="-128"/>
          <a:cs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1">
            <a:lumMod val="50000"/>
          </a:schemeClr>
        </a:buClr>
        <a:buSzPct val="70000"/>
        <a:buFont typeface="Wingdings" charset="2"/>
        <a:buChar char="ü"/>
        <a:defRPr sz="1200" baseline="0">
          <a:solidFill>
            <a:schemeClr val="bg2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1">
            <a:lumMod val="65000"/>
          </a:schemeClr>
        </a:buClr>
        <a:buSzPct val="60000"/>
        <a:buFont typeface="Wingdings" charset="2"/>
        <a:buChar char="ü"/>
        <a:defRPr sz="1200" baseline="0">
          <a:solidFill>
            <a:schemeClr val="bg2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4E85E-CC0C-8D4D-BD8C-85BC9AA2CB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416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29" r:id="rId1"/>
    <p:sldLayoutId id="2147486830" r:id="rId2"/>
    <p:sldLayoutId id="2147486831" r:id="rId3"/>
    <p:sldLayoutId id="2147486832" r:id="rId4"/>
    <p:sldLayoutId id="2147486833" r:id="rId5"/>
    <p:sldLayoutId id="2147486834" r:id="rId6"/>
    <p:sldLayoutId id="2147486835" r:id="rId7"/>
    <p:sldLayoutId id="2147486836" r:id="rId8"/>
    <p:sldLayoutId id="2147486837" r:id="rId9"/>
    <p:sldLayoutId id="2147486838" r:id="rId10"/>
    <p:sldLayoutId id="214748683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B605B-16E6-4141-A9AB-B1D94480644A}" type="datetimeFigureOut">
              <a:rPr lang="nb-NO" smtClean="0"/>
              <a:t>25.11.2016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41215-4B57-4B49-BC24-559CA5B8418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424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53" r:id="rId1"/>
    <p:sldLayoutId id="2147486854" r:id="rId2"/>
    <p:sldLayoutId id="2147486855" r:id="rId3"/>
    <p:sldLayoutId id="2147486856" r:id="rId4"/>
    <p:sldLayoutId id="2147486857" r:id="rId5"/>
    <p:sldLayoutId id="2147486858" r:id="rId6"/>
    <p:sldLayoutId id="2147486859" r:id="rId7"/>
    <p:sldLayoutId id="2147486860" r:id="rId8"/>
    <p:sldLayoutId id="2147486861" r:id="rId9"/>
    <p:sldLayoutId id="2147486862" r:id="rId10"/>
    <p:sldLayoutId id="2147486863" r:id="rId11"/>
    <p:sldLayoutId id="214748686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7" Type="http://schemas.openxmlformats.org/officeDocument/2006/relationships/image" Target="../media/image6.emf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1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jpeg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jpeg"/><Relationship Id="rId12" Type="http://schemas.openxmlformats.org/officeDocument/2006/relationships/image" Target="../media/image27.jpeg"/><Relationship Id="rId13" Type="http://schemas.openxmlformats.org/officeDocument/2006/relationships/image" Target="../media/image11.png"/><Relationship Id="rId14" Type="http://schemas.openxmlformats.org/officeDocument/2006/relationships/image" Target="../media/image28.emf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jpeg"/><Relationship Id="rId9" Type="http://schemas.openxmlformats.org/officeDocument/2006/relationships/image" Target="../media/image24.png"/><Relationship Id="rId10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17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jpeg"/><Relationship Id="rId8" Type="http://schemas.openxmlformats.org/officeDocument/2006/relationships/image" Target="../media/image33.jpeg"/><Relationship Id="rId9" Type="http://schemas.openxmlformats.org/officeDocument/2006/relationships/image" Target="../media/image34.emf"/><Relationship Id="rId10" Type="http://schemas.openxmlformats.org/officeDocument/2006/relationships/image" Target="../media/image22.png"/><Relationship Id="rId11" Type="http://schemas.openxmlformats.org/officeDocument/2006/relationships/image" Target="../media/image35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3.png"/><Relationship Id="rId5" Type="http://schemas.openxmlformats.org/officeDocument/2006/relationships/image" Target="../media/image37.jpeg"/><Relationship Id="rId6" Type="http://schemas.openxmlformats.org/officeDocument/2006/relationships/image" Target="../media/image11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jpeg"/><Relationship Id="rId10" Type="http://schemas.openxmlformats.org/officeDocument/2006/relationships/image" Target="../media/image41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8123275" y="1661119"/>
            <a:ext cx="1006136" cy="356462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122" name="Picture 2" descr="http://www.lokal-avisen.no/attachments/53d7df43b9cd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0748" y="44624"/>
            <a:ext cx="10281603" cy="684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ktangel 5"/>
          <p:cNvSpPr/>
          <p:nvPr/>
        </p:nvSpPr>
        <p:spPr>
          <a:xfrm>
            <a:off x="6433893" y="1615877"/>
            <a:ext cx="2695518" cy="4135728"/>
          </a:xfrm>
          <a:prstGeom prst="rect">
            <a:avLst/>
          </a:prstGeom>
          <a:solidFill>
            <a:srgbClr val="8497B0">
              <a:alpha val="69020"/>
            </a:srgb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550500" y="2285434"/>
            <a:ext cx="2343150" cy="3763322"/>
          </a:xfrm>
        </p:spPr>
        <p:txBody>
          <a:bodyPr>
            <a:normAutofit fontScale="90000"/>
          </a:bodyPr>
          <a:lstStyle/>
          <a:p>
            <a:r>
              <a:rPr lang="en-GB" sz="2700" b="1" dirty="0">
                <a:solidFill>
                  <a:schemeClr val="bg1"/>
                </a:solidFill>
              </a:rPr>
              <a:t>Shared app and digital services </a:t>
            </a:r>
            <a:br>
              <a:rPr lang="en-GB" sz="2700" b="1" dirty="0">
                <a:solidFill>
                  <a:schemeClr val="bg1"/>
                </a:solidFill>
              </a:rPr>
            </a:br>
            <a:r>
              <a:rPr lang="en-GB" sz="2700" b="1" dirty="0">
                <a:solidFill>
                  <a:schemeClr val="bg1"/>
                </a:solidFill>
              </a:rPr>
              <a:t>to innovate destinations and retail</a:t>
            </a:r>
            <a:br>
              <a:rPr lang="en-GB" sz="2700" b="1" dirty="0">
                <a:solidFill>
                  <a:schemeClr val="bg1"/>
                </a:solidFill>
              </a:rPr>
            </a:br>
            <a:r>
              <a:rPr lang="en-GB" sz="2700" b="1" dirty="0">
                <a:solidFill>
                  <a:schemeClr val="bg1"/>
                </a:solidFill>
              </a:rPr>
              <a:t/>
            </a:r>
            <a:br>
              <a:rPr lang="en-GB" sz="2700" b="1" dirty="0">
                <a:solidFill>
                  <a:schemeClr val="bg1"/>
                </a:solidFill>
              </a:rPr>
            </a:br>
            <a:r>
              <a:rPr lang="en-GB" sz="2700" b="1" dirty="0">
                <a:solidFill>
                  <a:schemeClr val="bg1"/>
                </a:solidFill>
              </a:rPr>
              <a:t/>
            </a:r>
            <a:br>
              <a:rPr lang="en-GB" sz="2700" b="1" dirty="0">
                <a:solidFill>
                  <a:schemeClr val="bg1"/>
                </a:solidFill>
              </a:rPr>
            </a:br>
            <a:r>
              <a:rPr lang="en-GB" sz="2700" b="1" dirty="0">
                <a:solidFill>
                  <a:schemeClr val="bg1"/>
                </a:solidFill>
              </a:rPr>
              <a:t>Physical web IOT</a:t>
            </a:r>
            <a:br>
              <a:rPr lang="en-GB" sz="2700" b="1" dirty="0">
                <a:solidFill>
                  <a:schemeClr val="bg1"/>
                </a:solidFill>
              </a:rPr>
            </a:br>
            <a:r>
              <a:rPr lang="en-GB" sz="2700" b="1" dirty="0">
                <a:solidFill>
                  <a:schemeClr val="bg1"/>
                </a:solidFill>
              </a:rPr>
              <a:t>Blockchain loyalty</a:t>
            </a:r>
            <a:br>
              <a:rPr lang="en-GB" sz="2700" b="1" dirty="0">
                <a:solidFill>
                  <a:schemeClr val="bg1"/>
                </a:solidFill>
              </a:rPr>
            </a:br>
            <a:r>
              <a:rPr lang="en-GB" sz="2700" b="1" dirty="0">
                <a:solidFill>
                  <a:schemeClr val="bg1"/>
                </a:solidFill>
              </a:rPr>
              <a:t>AI &amp; bigdata</a:t>
            </a:r>
            <a:br>
              <a:rPr lang="en-GB" sz="2700" b="1" dirty="0">
                <a:solidFill>
                  <a:schemeClr val="bg1"/>
                </a:solidFill>
              </a:rPr>
            </a:br>
            <a:r>
              <a:rPr lang="en-GB" sz="2700" b="1" dirty="0">
                <a:solidFill>
                  <a:schemeClr val="bg1"/>
                </a:solidFill>
              </a:rPr>
              <a:t/>
            </a:r>
            <a:br>
              <a:rPr lang="en-GB" sz="2700" b="1" dirty="0">
                <a:solidFill>
                  <a:schemeClr val="bg1"/>
                </a:solidFill>
              </a:rPr>
            </a:br>
            <a:r>
              <a:rPr lang="en-GB" sz="2700" b="1" dirty="0">
                <a:solidFill>
                  <a:schemeClr val="bg1"/>
                </a:solidFill>
              </a:rPr>
              <a:t> </a:t>
            </a:r>
            <a:br>
              <a:rPr lang="en-GB" sz="2700" b="1" dirty="0">
                <a:solidFill>
                  <a:schemeClr val="bg1"/>
                </a:solidFill>
              </a:rPr>
            </a:br>
            <a:endParaRPr lang="en-GB" sz="2700" b="1" dirty="0">
              <a:solidFill>
                <a:schemeClr val="bg1"/>
              </a:solidFill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5436464" y="101893"/>
            <a:ext cx="517805" cy="468052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Ellipse 14"/>
          <p:cNvSpPr/>
          <p:nvPr/>
        </p:nvSpPr>
        <p:spPr>
          <a:xfrm>
            <a:off x="4265548" y="319158"/>
            <a:ext cx="517805" cy="468052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27" name="Rett linje 21"/>
          <p:cNvCxnSpPr/>
          <p:nvPr/>
        </p:nvCxnSpPr>
        <p:spPr>
          <a:xfrm flipH="1">
            <a:off x="4514588" y="817669"/>
            <a:ext cx="19724" cy="467702"/>
          </a:xfrm>
          <a:prstGeom prst="line">
            <a:avLst/>
          </a:prstGeom>
          <a:ln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kstSylinder 27"/>
          <p:cNvSpPr txBox="1"/>
          <p:nvPr/>
        </p:nvSpPr>
        <p:spPr>
          <a:xfrm>
            <a:off x="3383868" y="93568"/>
            <a:ext cx="389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rgbClr val="FF0000"/>
                </a:solidFill>
              </a:rPr>
              <a:t>$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6444" y="191903"/>
            <a:ext cx="282263" cy="2904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9564" y="391166"/>
            <a:ext cx="268950" cy="324036"/>
          </a:xfrm>
          <a:prstGeom prst="rect">
            <a:avLst/>
          </a:prstGeom>
        </p:spPr>
      </p:pic>
      <p:pic>
        <p:nvPicPr>
          <p:cNvPr id="5124" name="Picture 4" descr="http://ap.mnocdn.no/images/ab35d9e9-5796-435f-b714-25c0bc6f13ed?fit=crop&amp;q=80&amp;w=78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598" y="5239772"/>
            <a:ext cx="2710107" cy="168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ap.mnocdn.no/images/ab35d9e9-5796-435f-b714-25c0bc6f13ed?fit=crop&amp;q=80&amp;w=78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893" y="-41458"/>
            <a:ext cx="2710107" cy="165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Rett linje 21"/>
          <p:cNvCxnSpPr/>
          <p:nvPr/>
        </p:nvCxnSpPr>
        <p:spPr>
          <a:xfrm>
            <a:off x="5687575" y="609691"/>
            <a:ext cx="0" cy="875093"/>
          </a:xfrm>
          <a:prstGeom prst="line">
            <a:avLst/>
          </a:prstGeom>
          <a:ln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Bild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48812">
            <a:off x="2507831" y="294424"/>
            <a:ext cx="445434" cy="380261"/>
          </a:xfrm>
          <a:prstGeom prst="rect">
            <a:avLst/>
          </a:prstGeom>
        </p:spPr>
      </p:pic>
      <p:cxnSp>
        <p:nvCxnSpPr>
          <p:cNvPr id="20" name="Rett linje 21"/>
          <p:cNvCxnSpPr/>
          <p:nvPr/>
        </p:nvCxnSpPr>
        <p:spPr>
          <a:xfrm>
            <a:off x="2439891" y="1412776"/>
            <a:ext cx="0" cy="875093"/>
          </a:xfrm>
          <a:prstGeom prst="line">
            <a:avLst/>
          </a:prstGeom>
          <a:ln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tt linje 21"/>
          <p:cNvCxnSpPr/>
          <p:nvPr/>
        </p:nvCxnSpPr>
        <p:spPr>
          <a:xfrm>
            <a:off x="2730548" y="609691"/>
            <a:ext cx="0" cy="2639289"/>
          </a:xfrm>
          <a:prstGeom prst="line">
            <a:avLst/>
          </a:prstGeom>
          <a:ln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Bild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48812">
            <a:off x="2214754" y="973740"/>
            <a:ext cx="445434" cy="380261"/>
          </a:xfrm>
          <a:prstGeom prst="rect">
            <a:avLst/>
          </a:prstGeom>
        </p:spPr>
      </p:pic>
      <p:pic>
        <p:nvPicPr>
          <p:cNvPr id="34" name="Bild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4759" y="3386964"/>
            <a:ext cx="2133786" cy="59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086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4E85E-CC0C-8D4D-BD8C-85BC9AA2CB26}" type="slidenum">
              <a:rPr lang="en-GB" smtClean="0">
                <a:solidFill>
                  <a:schemeClr val="tx1"/>
                </a:solidFill>
                <a:latin typeface="Calibri" panose="020F0502020204030204" pitchFamily="34" charset="0"/>
              </a:rPr>
              <a:t>2</a:t>
            </a:fld>
            <a:endParaRPr lang="en-GB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7564" y="152635"/>
            <a:ext cx="85318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Calibri" panose="020F0502020204030204" pitchFamily="34" charset="0"/>
              </a:rPr>
              <a:t>Experienced Management Team – experienced entrepreneurs</a:t>
            </a:r>
            <a:endParaRPr lang="en-GB" sz="2000" dirty="0">
              <a:ln/>
              <a:latin typeface="Calibri" panose="020F0502020204030204" pitchFamily="34" charset="0"/>
              <a:cs typeface="Geneva"/>
            </a:endParaRPr>
          </a:p>
        </p:txBody>
      </p:sp>
      <p:sp>
        <p:nvSpPr>
          <p:cNvPr id="9" name="TekstSylinder 3"/>
          <p:cNvSpPr txBox="1"/>
          <p:nvPr/>
        </p:nvSpPr>
        <p:spPr>
          <a:xfrm>
            <a:off x="578742" y="2471685"/>
            <a:ext cx="264986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Calibri" panose="020F0502020204030204" pitchFamily="34" charset="0"/>
              </a:rPr>
              <a:t>Morten Rynning</a:t>
            </a:r>
          </a:p>
          <a:p>
            <a:r>
              <a:rPr lang="en-GB" dirty="0">
                <a:latin typeface="Calibri" panose="020F0502020204030204" pitchFamily="34" charset="0"/>
              </a:rPr>
              <a:t>Co-Founder</a:t>
            </a:r>
          </a:p>
          <a:p>
            <a:endParaRPr lang="en-GB" b="1" dirty="0">
              <a:latin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MBA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>
              <a:latin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25 years as advisor within digitizing and business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>
              <a:latin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Founder /CEO of </a:t>
            </a:r>
            <a:r>
              <a:rPr lang="en-GB" dirty="0" err="1">
                <a:latin typeface="Calibri" panose="020F0502020204030204" pitchFamily="34" charset="0"/>
              </a:rPr>
              <a:t>CyberWatcher</a:t>
            </a:r>
            <a:r>
              <a:rPr lang="en-GB" dirty="0">
                <a:latin typeface="Calibri" panose="020F0502020204030204" pitchFamily="34" charset="0"/>
              </a:rPr>
              <a:t> – international marketing intelligence – exiting 2 times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CEO in Solid Media Group. Scandinavian Digital Marketing agency – hyper growth and M&amp;As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>
              <a:latin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>
                <a:latin typeface="Calibri" panose="020F0502020204030204" pitchFamily="34" charset="0"/>
              </a:rPr>
              <a:t>VVSkupp</a:t>
            </a:r>
            <a:r>
              <a:rPr lang="en-GB" dirty="0">
                <a:latin typeface="Calibri" panose="020F0502020204030204" pitchFamily="34" charset="0"/>
              </a:rPr>
              <a:t>.  Norway’s biggest Net shop within Bath rooms. </a:t>
            </a:r>
            <a:r>
              <a:rPr lang="en-GB" dirty="0" err="1">
                <a:latin typeface="Calibri" panose="020F0502020204030204" pitchFamily="34" charset="0"/>
              </a:rPr>
              <a:t>Gaselle</a:t>
            </a:r>
            <a:endParaRPr lang="en-GB" dirty="0">
              <a:latin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13" name="TekstSylinder 8"/>
          <p:cNvSpPr txBox="1"/>
          <p:nvPr/>
        </p:nvSpPr>
        <p:spPr>
          <a:xfrm>
            <a:off x="3525603" y="2466406"/>
            <a:ext cx="28803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Harald Jellum</a:t>
            </a:r>
          </a:p>
          <a:p>
            <a:r>
              <a:rPr lang="en-US" dirty="0">
                <a:latin typeface="Calibri" panose="020F0502020204030204" pitchFamily="34" charset="0"/>
              </a:rPr>
              <a:t> CTO &amp; Chairman Co-Founder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</a:rPr>
              <a:t>25 years as serial Entrepreneur </a:t>
            </a:r>
            <a:r>
              <a:rPr lang="en-US" dirty="0">
                <a:latin typeface="Calibri" panose="020F0502020204030204" pitchFamily="34" charset="0"/>
              </a:rPr>
              <a:t>within    </a:t>
            </a:r>
            <a:br>
              <a:rPr lang="en-US" dirty="0">
                <a:latin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</a:rPr>
              <a:t>   Internet, Mobile and Big Data </a:t>
            </a:r>
          </a:p>
          <a:p>
            <a:endParaRPr lang="en-US" dirty="0">
              <a:latin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Employed 300 persons and raised more than 70m USD</a:t>
            </a:r>
          </a:p>
          <a:p>
            <a:endParaRPr lang="en-US" dirty="0">
              <a:latin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Board member &amp; owner in several technology companies</a:t>
            </a:r>
          </a:p>
        </p:txBody>
      </p:sp>
      <p:pic>
        <p:nvPicPr>
          <p:cNvPr id="15" name="Picture 4" descr="https://media.licdn.com/mpr/mpr/shrink_200_200/p/2/000/015/016/00f01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4" y="1088740"/>
            <a:ext cx="1256112" cy="1256112"/>
          </a:xfrm>
          <a:prstGeom prst="rect">
            <a:avLst/>
          </a:prstGeom>
          <a:noFill/>
          <a:effectLst>
            <a:glow rad="12700">
              <a:schemeClr val="accent1">
                <a:alpha val="1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141" y="1088740"/>
            <a:ext cx="1256111" cy="1256111"/>
          </a:xfrm>
          <a:prstGeom prst="rect">
            <a:avLst/>
          </a:prstGeom>
          <a:noFill/>
          <a:ln>
            <a:noFill/>
          </a:ln>
          <a:effectLst>
            <a:glow rad="12700">
              <a:schemeClr val="accent1">
                <a:alpha val="1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kstSylinder 12"/>
          <p:cNvSpPr txBox="1"/>
          <p:nvPr/>
        </p:nvSpPr>
        <p:spPr>
          <a:xfrm>
            <a:off x="6387344" y="2466406"/>
            <a:ext cx="27275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Calibri" panose="020F0502020204030204" pitchFamily="34" charset="0"/>
              </a:rPr>
              <a:t>Per Arne Friestad</a:t>
            </a:r>
          </a:p>
          <a:p>
            <a:r>
              <a:rPr lang="en-GB" dirty="0">
                <a:latin typeface="Calibri" panose="020F0502020204030204" pitchFamily="34" charset="0"/>
              </a:rPr>
              <a:t>CEO </a:t>
            </a:r>
          </a:p>
          <a:p>
            <a:pPr marL="135731" indent="-135731">
              <a:buFont typeface="Arial" charset="0"/>
              <a:buChar char="•"/>
            </a:pPr>
            <a:endParaRPr lang="en-GB" dirty="0">
              <a:latin typeface="Calibri" panose="020F0502020204030204" pitchFamily="34" charset="0"/>
            </a:endParaRPr>
          </a:p>
          <a:p>
            <a:pPr marL="135731" indent="-135731">
              <a:buFont typeface="Arial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25 years of IT and management</a:t>
            </a:r>
          </a:p>
          <a:p>
            <a:pPr marL="135731" indent="-135731">
              <a:buFont typeface="Arial" charset="0"/>
              <a:buChar char="•"/>
            </a:pPr>
            <a:endParaRPr lang="en-GB" dirty="0">
              <a:latin typeface="Calibri" panose="020F0502020204030204" pitchFamily="34" charset="0"/>
            </a:endParaRPr>
          </a:p>
          <a:p>
            <a:pPr marL="135731" indent="-135731">
              <a:buFont typeface="Arial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Founded  </a:t>
            </a:r>
            <a:r>
              <a:rPr lang="en-GB" dirty="0" err="1">
                <a:latin typeface="Calibri" panose="020F0502020204030204" pitchFamily="34" charset="0"/>
              </a:rPr>
              <a:t>Bwise</a:t>
            </a:r>
            <a:r>
              <a:rPr lang="en-GB" dirty="0">
                <a:latin typeface="Calibri" panose="020F0502020204030204" pitchFamily="34" charset="0"/>
              </a:rPr>
              <a:t> Commerce (B2B/EDI Provider for the sporting industry)</a:t>
            </a:r>
          </a:p>
          <a:p>
            <a:pPr marL="135731" indent="-135731">
              <a:buFont typeface="Arial" charset="0"/>
              <a:buChar char="•"/>
            </a:pPr>
            <a:endParaRPr lang="en-GB" dirty="0">
              <a:latin typeface="Calibri" panose="020F0502020204030204" pitchFamily="34" charset="0"/>
            </a:endParaRPr>
          </a:p>
          <a:p>
            <a:pPr marL="128588" indent="-128588">
              <a:buFont typeface="Arial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Experienced manager within retail, logistic, finance and software</a:t>
            </a:r>
          </a:p>
          <a:p>
            <a:pPr marL="128588" indent="-128588">
              <a:buFont typeface="Arial" charset="0"/>
              <a:buChar char="•"/>
            </a:pPr>
            <a:endParaRPr lang="en-GB" dirty="0">
              <a:latin typeface="Calibri" panose="020F0502020204030204" pitchFamily="34" charset="0"/>
            </a:endParaRPr>
          </a:p>
          <a:p>
            <a:pPr marL="128588" indent="-128588">
              <a:buFont typeface="Arial" charset="0"/>
              <a:buChar char="•"/>
            </a:pPr>
            <a:r>
              <a:rPr lang="en-GB" dirty="0">
                <a:latin typeface="Calibri" panose="020F0502020204030204" pitchFamily="34" charset="0"/>
              </a:rPr>
              <a:t>Has operated and grown several businesses in Scandinavia as well as in Asia. </a:t>
            </a:r>
          </a:p>
          <a:p>
            <a:pPr marL="214313" indent="-214313">
              <a:buFont typeface="Arial" charset="0"/>
              <a:buChar char="•"/>
            </a:pPr>
            <a:endParaRPr lang="en-GB" dirty="0">
              <a:latin typeface="Calibri" panose="020F0502020204030204" pitchFamily="34" charset="0"/>
            </a:endParaRPr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5708" y="1098186"/>
            <a:ext cx="1170628" cy="1170628"/>
          </a:xfrm>
          <a:prstGeom prst="rect">
            <a:avLst/>
          </a:prstGeom>
          <a:noFill/>
          <a:effectLst>
            <a:glow rad="12700">
              <a:schemeClr val="accent1">
                <a:alpha val="1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6125" y="117893"/>
            <a:ext cx="1758998" cy="57158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kstSylinder 1"/>
          <p:cNvSpPr txBox="1"/>
          <p:nvPr/>
        </p:nvSpPr>
        <p:spPr>
          <a:xfrm>
            <a:off x="2083017" y="6261914"/>
            <a:ext cx="56412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/>
              <a:t>In </a:t>
            </a:r>
            <a:r>
              <a:rPr lang="nb-NO" b="1" dirty="0" err="1"/>
              <a:t>addition</a:t>
            </a:r>
            <a:r>
              <a:rPr lang="nb-NO" dirty="0"/>
              <a:t>: </a:t>
            </a:r>
            <a:r>
              <a:rPr lang="nb-NO" dirty="0" err="1"/>
              <a:t>Fantastic</a:t>
            </a:r>
            <a:r>
              <a:rPr lang="nb-NO" dirty="0"/>
              <a:t> programmer team – lead programmers and CT</a:t>
            </a:r>
          </a:p>
        </p:txBody>
      </p:sp>
    </p:spTree>
    <p:extLst>
      <p:ext uri="{BB962C8B-B14F-4D97-AF65-F5344CB8AC3E}">
        <p14:creationId xmlns:p14="http://schemas.microsoft.com/office/powerpoint/2010/main" val="1140205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21929" y="6137907"/>
            <a:ext cx="2133600" cy="365125"/>
          </a:xfrm>
        </p:spPr>
        <p:txBody>
          <a:bodyPr/>
          <a:lstStyle/>
          <a:p>
            <a:fld id="{B2F4E85E-CC0C-8D4D-BD8C-85BC9AA2CB26}" type="slidenum">
              <a:rPr lang="en-GB" sz="1400" smtClean="0">
                <a:latin typeface="Open Sans Light"/>
              </a:rPr>
              <a:t>3</a:t>
            </a:fld>
            <a:endParaRPr lang="en-GB" sz="1400">
              <a:latin typeface="Open Sans Ligh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075" y="1260294"/>
            <a:ext cx="4976254" cy="49806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98075" y="473534"/>
            <a:ext cx="75856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00" dirty="0">
                <a:latin typeface="Calibri" panose="020F0502020204030204" pitchFamily="34" charset="0"/>
              </a:rPr>
              <a:t>Digitalizing challenge requires innovation:</a:t>
            </a:r>
          </a:p>
          <a:p>
            <a:r>
              <a:rPr lang="en-GB" sz="2200" dirty="0">
                <a:latin typeface="Calibri" panose="020F0502020204030204" pitchFamily="34" charset="0"/>
              </a:rPr>
              <a:t>IOT </a:t>
            </a:r>
            <a:r>
              <a:rPr lang="en-GB" sz="2200" dirty="0" err="1">
                <a:latin typeface="Calibri" panose="020F0502020204030204" pitchFamily="34" charset="0"/>
              </a:rPr>
              <a:t>app&amp;platform</a:t>
            </a:r>
            <a:r>
              <a:rPr lang="en-GB" sz="2200" dirty="0">
                <a:latin typeface="Calibri" panose="020F0502020204030204" pitchFamily="34" charset="0"/>
              </a:rPr>
              <a:t> to innovate Smart Cities, shopping and fintech 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6125" y="117893"/>
            <a:ext cx="1758998" cy="57158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Bild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9105" y="1353567"/>
            <a:ext cx="2054421" cy="1014159"/>
          </a:xfrm>
          <a:prstGeom prst="rect">
            <a:avLst/>
          </a:prstGeom>
        </p:spPr>
      </p:pic>
      <p:pic>
        <p:nvPicPr>
          <p:cNvPr id="8" name="Picture 8" descr="http://www.qr2coupon.net/images/point-of-sale-receipt-marketing-qr2receip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138" y="3955587"/>
            <a:ext cx="1694353" cy="136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lde 9" descr="Bilderesultat for shopping mall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211" y="2437559"/>
            <a:ext cx="1872208" cy="136641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98439" y="5764368"/>
            <a:ext cx="7417976" cy="830997"/>
          </a:xfrm>
          <a:prstGeom prst="rect">
            <a:avLst/>
          </a:prstGeom>
          <a:solidFill>
            <a:srgbClr val="33CCCC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</a:rPr>
              <a:t>Digitalizing destinations and cities – helping retail face ecommerce</a:t>
            </a:r>
          </a:p>
          <a:p>
            <a:r>
              <a:rPr lang="en-US" sz="1600" dirty="0">
                <a:latin typeface="Calibri" panose="020F0502020204030204" pitchFamily="34" charset="0"/>
              </a:rPr>
              <a:t>Mobile loyalty program with mobile loyalty banking</a:t>
            </a:r>
          </a:p>
          <a:p>
            <a:r>
              <a:rPr lang="en-US" sz="1600" dirty="0">
                <a:latin typeface="Calibri" panose="020F0502020204030204" pitchFamily="34" charset="0"/>
              </a:rPr>
              <a:t>Shared app and infrastructure: Mobile assistance with multi brand &amp; multi functionality</a:t>
            </a:r>
          </a:p>
        </p:txBody>
      </p:sp>
      <p:sp>
        <p:nvSpPr>
          <p:cNvPr id="5" name="Rektangel 4"/>
          <p:cNvSpPr/>
          <p:nvPr/>
        </p:nvSpPr>
        <p:spPr>
          <a:xfrm>
            <a:off x="898074" y="1260293"/>
            <a:ext cx="7418341" cy="5335071"/>
          </a:xfrm>
          <a:prstGeom prst="rect">
            <a:avLst/>
          </a:prstGeom>
          <a:noFill/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Picture 2" descr="http://beekn.net/wp-content/uploads/2013/12/estimote-2-beacon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211" y="5003125"/>
            <a:ext cx="843844" cy="54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478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Rektangel 3"/>
          <p:cNvSpPr/>
          <p:nvPr/>
        </p:nvSpPr>
        <p:spPr>
          <a:xfrm>
            <a:off x="323528" y="1270520"/>
            <a:ext cx="8604956" cy="5400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Avrund diagonale hjørner i rektangel 4"/>
          <p:cNvSpPr/>
          <p:nvPr/>
        </p:nvSpPr>
        <p:spPr>
          <a:xfrm>
            <a:off x="6286106" y="4890979"/>
            <a:ext cx="2349044" cy="770712"/>
          </a:xfrm>
          <a:prstGeom prst="round2Diag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Avrundet rektangel 5"/>
          <p:cNvSpPr/>
          <p:nvPr/>
        </p:nvSpPr>
        <p:spPr>
          <a:xfrm>
            <a:off x="3590478" y="2977742"/>
            <a:ext cx="2339482" cy="2284037"/>
          </a:xfrm>
          <a:prstGeom prst="roundRect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Avrundet rektangel 6"/>
          <p:cNvSpPr/>
          <p:nvPr/>
        </p:nvSpPr>
        <p:spPr>
          <a:xfrm>
            <a:off x="791533" y="2796336"/>
            <a:ext cx="2466791" cy="778259"/>
          </a:xfrm>
          <a:prstGeom prst="roundRect">
            <a:avLst/>
          </a:prstGeom>
          <a:solidFill>
            <a:srgbClr val="CCFFCC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Avrundet rektangel 7"/>
          <p:cNvSpPr/>
          <p:nvPr/>
        </p:nvSpPr>
        <p:spPr>
          <a:xfrm>
            <a:off x="1852729" y="1786259"/>
            <a:ext cx="2491335" cy="692813"/>
          </a:xfrm>
          <a:prstGeom prst="roundRect">
            <a:avLst/>
          </a:prstGeom>
          <a:solidFill>
            <a:srgbClr val="CCFFCC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610138"/>
            <a:ext cx="2743200" cy="365125"/>
          </a:xfrm>
        </p:spPr>
        <p:txBody>
          <a:bodyPr/>
          <a:lstStyle/>
          <a:p>
            <a:fld id="{B2F4E85E-CC0C-8D4D-BD8C-85BC9AA2CB26}" type="slidenum">
              <a:rPr lang="en-GB" smtClean="0"/>
              <a:t>4</a:t>
            </a:fld>
            <a:endParaRPr lang="en-GB"/>
          </a:p>
        </p:txBody>
      </p:sp>
      <p:sp>
        <p:nvSpPr>
          <p:cNvPr id="10" name="Tittel 1"/>
          <p:cNvSpPr txBox="1">
            <a:spLocks/>
          </p:cNvSpPr>
          <p:nvPr/>
        </p:nvSpPr>
        <p:spPr>
          <a:xfrm>
            <a:off x="341530" y="1282239"/>
            <a:ext cx="8586954" cy="364632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nb-NO" sz="1600" dirty="0">
                <a:solidFill>
                  <a:schemeClr val="bg1"/>
                </a:solidFill>
              </a:rPr>
              <a:t>Open </a:t>
            </a:r>
            <a:r>
              <a:rPr lang="nb-NO" sz="1600" dirty="0" err="1">
                <a:solidFill>
                  <a:schemeClr val="bg1"/>
                </a:solidFill>
              </a:rPr>
              <a:t>app</a:t>
            </a:r>
            <a:r>
              <a:rPr lang="nb-NO" sz="1600" dirty="0">
                <a:solidFill>
                  <a:schemeClr val="bg1"/>
                </a:solidFill>
              </a:rPr>
              <a:t> for brands to </a:t>
            </a:r>
            <a:r>
              <a:rPr lang="nb-NO" sz="1600" dirty="0" err="1">
                <a:solidFill>
                  <a:schemeClr val="bg1"/>
                </a:solidFill>
              </a:rPr>
              <a:t>sign</a:t>
            </a:r>
            <a:r>
              <a:rPr lang="nb-NO" sz="1600" dirty="0">
                <a:solidFill>
                  <a:schemeClr val="bg1"/>
                </a:solidFill>
              </a:rPr>
              <a:t> up and </a:t>
            </a:r>
            <a:r>
              <a:rPr lang="nb-NO" sz="1600" dirty="0" err="1">
                <a:solidFill>
                  <a:schemeClr val="bg1"/>
                </a:solidFill>
              </a:rPr>
              <a:t>join</a:t>
            </a:r>
            <a:r>
              <a:rPr lang="nb-NO" sz="1600" dirty="0">
                <a:solidFill>
                  <a:schemeClr val="bg1"/>
                </a:solidFill>
              </a:rPr>
              <a:t> – to be </a:t>
            </a:r>
            <a:r>
              <a:rPr lang="nb-NO" sz="1600" dirty="0" err="1">
                <a:solidFill>
                  <a:schemeClr val="bg1"/>
                </a:solidFill>
              </a:rPr>
              <a:t>generic</a:t>
            </a:r>
            <a:r>
              <a:rPr lang="nb-NO" sz="1600" dirty="0">
                <a:solidFill>
                  <a:schemeClr val="bg1"/>
                </a:solidFill>
              </a:rPr>
              <a:t> Shopping </a:t>
            </a:r>
            <a:r>
              <a:rPr lang="nb-NO" sz="1600" dirty="0" err="1">
                <a:solidFill>
                  <a:schemeClr val="bg1"/>
                </a:solidFill>
              </a:rPr>
              <a:t>app</a:t>
            </a:r>
            <a:r>
              <a:rPr lang="nb-NO" sz="1600" dirty="0">
                <a:solidFill>
                  <a:schemeClr val="bg1"/>
                </a:solidFill>
              </a:rPr>
              <a:t> for </a:t>
            </a:r>
            <a:r>
              <a:rPr lang="nb-NO" sz="1600" dirty="0" err="1">
                <a:solidFill>
                  <a:schemeClr val="bg1"/>
                </a:solidFill>
              </a:rPr>
              <a:t>users</a:t>
            </a:r>
            <a:r>
              <a:rPr lang="nb-NO" sz="1600" dirty="0">
                <a:solidFill>
                  <a:schemeClr val="bg1"/>
                </a:solidFill>
              </a:rPr>
              <a:t>    </a:t>
            </a:r>
          </a:p>
        </p:txBody>
      </p:sp>
      <p:pic>
        <p:nvPicPr>
          <p:cNvPr id="11" name="Picture 2" descr="http://blog.trycontechnologi.netdna-cdn.com/blog/wp-content/uploads/2015/02/1D-vs-2D-barcode.png?8d075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200" y="2156622"/>
            <a:ext cx="643567" cy="27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beekn.net/wp-content/uploads/2013/12/estimote-2-beacon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648" y="1760693"/>
            <a:ext cx="615579" cy="39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vrundet rektangel 12"/>
          <p:cNvSpPr/>
          <p:nvPr/>
        </p:nvSpPr>
        <p:spPr>
          <a:xfrm>
            <a:off x="507630" y="3843850"/>
            <a:ext cx="2466791" cy="821766"/>
          </a:xfrm>
          <a:prstGeom prst="roundRect">
            <a:avLst/>
          </a:prstGeom>
          <a:solidFill>
            <a:srgbClr val="CCFFCC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Avrundet rektangel 13"/>
          <p:cNvSpPr/>
          <p:nvPr/>
        </p:nvSpPr>
        <p:spPr>
          <a:xfrm>
            <a:off x="3467481" y="5649560"/>
            <a:ext cx="2466791" cy="751614"/>
          </a:xfrm>
          <a:prstGeom prst="roundRect">
            <a:avLst/>
          </a:prstGeom>
          <a:solidFill>
            <a:srgbClr val="FFFFCC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TekstSylinder 14"/>
          <p:cNvSpPr txBox="1"/>
          <p:nvPr/>
        </p:nvSpPr>
        <p:spPr>
          <a:xfrm>
            <a:off x="3502553" y="5667120"/>
            <a:ext cx="196720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/>
              <a:t>Insight omnichannel</a:t>
            </a:r>
          </a:p>
          <a:p>
            <a:r>
              <a:rPr lang="nb-NO" sz="1000" dirty="0"/>
              <a:t>(</a:t>
            </a:r>
            <a:r>
              <a:rPr lang="nb-NO" sz="1000" dirty="0" err="1"/>
              <a:t>Tracking</a:t>
            </a:r>
            <a:r>
              <a:rPr lang="nb-NO" sz="1000" dirty="0"/>
              <a:t> </a:t>
            </a:r>
            <a:r>
              <a:rPr lang="nb-NO" sz="1000" dirty="0" err="1"/>
              <a:t>behaviour</a:t>
            </a:r>
            <a:endParaRPr lang="nb-NO" sz="1000" dirty="0"/>
          </a:p>
          <a:p>
            <a:r>
              <a:rPr lang="nb-NO" sz="1000" dirty="0"/>
              <a:t>Client base/</a:t>
            </a:r>
            <a:r>
              <a:rPr lang="nb-NO" sz="1000" dirty="0" err="1"/>
              <a:t>profile</a:t>
            </a:r>
            <a:r>
              <a:rPr lang="nb-NO" dirty="0"/>
              <a:t>)</a:t>
            </a:r>
          </a:p>
          <a:p>
            <a:endParaRPr lang="nb-NO" b="1" dirty="0"/>
          </a:p>
        </p:txBody>
      </p:sp>
      <p:sp>
        <p:nvSpPr>
          <p:cNvPr id="16" name="Avrundet rektangel 15"/>
          <p:cNvSpPr/>
          <p:nvPr/>
        </p:nvSpPr>
        <p:spPr>
          <a:xfrm>
            <a:off x="807155" y="4917501"/>
            <a:ext cx="2466791" cy="821766"/>
          </a:xfrm>
          <a:prstGeom prst="roundRect">
            <a:avLst/>
          </a:prstGeom>
          <a:solidFill>
            <a:srgbClr val="CCFFCC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TekstSylinder 16"/>
          <p:cNvSpPr txBox="1"/>
          <p:nvPr/>
        </p:nvSpPr>
        <p:spPr>
          <a:xfrm>
            <a:off x="587219" y="3936396"/>
            <a:ext cx="2686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Entertainment &amp; games</a:t>
            </a:r>
          </a:p>
          <a:p>
            <a:r>
              <a:rPr lang="nb-NO" sz="1000" dirty="0"/>
              <a:t>(</a:t>
            </a:r>
            <a:r>
              <a:rPr lang="nb-NO" sz="1000" dirty="0" err="1"/>
              <a:t>find</a:t>
            </a:r>
            <a:r>
              <a:rPr lang="nb-NO" sz="1000" dirty="0"/>
              <a:t>, </a:t>
            </a:r>
            <a:r>
              <a:rPr lang="nb-NO" sz="1000" dirty="0" err="1"/>
              <a:t>engage</a:t>
            </a:r>
            <a:r>
              <a:rPr lang="nb-NO" sz="1000" dirty="0"/>
              <a:t>, </a:t>
            </a:r>
            <a:r>
              <a:rPr lang="nb-NO" sz="1000" dirty="0" err="1"/>
              <a:t>entertain</a:t>
            </a:r>
            <a:endParaRPr lang="nb-NO" sz="1000" dirty="0"/>
          </a:p>
          <a:p>
            <a:r>
              <a:rPr lang="nb-NO" sz="1000" dirty="0"/>
              <a:t>AG, VR, </a:t>
            </a:r>
            <a:r>
              <a:rPr lang="nb-NO" sz="1000" dirty="0" err="1"/>
              <a:t>win</a:t>
            </a:r>
            <a:r>
              <a:rPr lang="nb-NO" sz="1000" dirty="0"/>
              <a:t>)</a:t>
            </a:r>
          </a:p>
        </p:txBody>
      </p:sp>
      <p:sp>
        <p:nvSpPr>
          <p:cNvPr id="18" name="Rectangle 7"/>
          <p:cNvSpPr/>
          <p:nvPr/>
        </p:nvSpPr>
        <p:spPr>
          <a:xfrm>
            <a:off x="3603681" y="3390988"/>
            <a:ext cx="2581974" cy="1585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700" dirty="0">
                <a:solidFill>
                  <a:schemeClr val="bg1"/>
                </a:solidFill>
              </a:rPr>
              <a:t>Shopping app’en  </a:t>
            </a:r>
            <a:r>
              <a:rPr lang="en-GB" sz="1400" dirty="0">
                <a:solidFill>
                  <a:schemeClr val="bg1"/>
                </a:solidFill>
              </a:rPr>
              <a:t>(Tripadvisor for </a:t>
            </a:r>
            <a:r>
              <a:rPr lang="en-GB" sz="1400" dirty="0" err="1">
                <a:solidFill>
                  <a:schemeClr val="bg1"/>
                </a:solidFill>
              </a:rPr>
              <a:t>reisenæringen</a:t>
            </a:r>
            <a:r>
              <a:rPr lang="en-GB" sz="1400" dirty="0">
                <a:solidFill>
                  <a:schemeClr val="bg1"/>
                </a:solidFill>
              </a:rPr>
              <a:t>)</a:t>
            </a:r>
          </a:p>
          <a:p>
            <a:endParaRPr lang="en-GB" sz="900" dirty="0">
              <a:solidFill>
                <a:schemeClr val="bg1"/>
              </a:solidFill>
            </a:endParaRPr>
          </a:p>
          <a:p>
            <a:pPr algn="ctr"/>
            <a:r>
              <a:rPr lang="en-GB" sz="1400" dirty="0">
                <a:solidFill>
                  <a:schemeClr val="bg1"/>
                </a:solidFill>
              </a:rPr>
              <a:t>og</a:t>
            </a:r>
          </a:p>
          <a:p>
            <a:endParaRPr lang="en-GB" sz="900" dirty="0">
              <a:solidFill>
                <a:schemeClr val="bg1"/>
              </a:solidFill>
            </a:endParaRPr>
          </a:p>
          <a:p>
            <a:r>
              <a:rPr lang="en-GB" sz="1700" dirty="0">
                <a:solidFill>
                  <a:schemeClr val="bg1"/>
                </a:solidFill>
              </a:rPr>
              <a:t>Mobil markedskanal Innsikt kundereisen</a:t>
            </a:r>
            <a:endParaRPr lang="en-GB" sz="1700" dirty="0">
              <a:ln/>
              <a:solidFill>
                <a:schemeClr val="bg1"/>
              </a:solidFill>
              <a:cs typeface="Geneva"/>
            </a:endParaRPr>
          </a:p>
        </p:txBody>
      </p:sp>
      <p:pic>
        <p:nvPicPr>
          <p:cNvPr id="19" name="Bild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9368" y="6328969"/>
            <a:ext cx="1031114" cy="314387"/>
          </a:xfrm>
          <a:prstGeom prst="rect">
            <a:avLst/>
          </a:prstGeom>
        </p:spPr>
      </p:pic>
      <p:sp>
        <p:nvSpPr>
          <p:cNvPr id="20" name="TekstSylinder 19"/>
          <p:cNvSpPr txBox="1"/>
          <p:nvPr/>
        </p:nvSpPr>
        <p:spPr>
          <a:xfrm>
            <a:off x="920272" y="4957634"/>
            <a:ext cx="1779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Feedback</a:t>
            </a:r>
          </a:p>
          <a:p>
            <a:r>
              <a:rPr lang="nb-NO" sz="1000" dirty="0"/>
              <a:t>(mobile feedback, </a:t>
            </a:r>
          </a:p>
          <a:p>
            <a:r>
              <a:rPr lang="nb-NO" sz="1000" dirty="0"/>
              <a:t>Test </a:t>
            </a:r>
            <a:r>
              <a:rPr lang="nb-NO" sz="1000" dirty="0" err="1"/>
              <a:t>launch</a:t>
            </a:r>
            <a:r>
              <a:rPr lang="nb-NO" sz="1000" dirty="0"/>
              <a:t> to VIP, surveys)</a:t>
            </a:r>
          </a:p>
          <a:p>
            <a:endParaRPr lang="nb-NO" b="1" dirty="0"/>
          </a:p>
        </p:txBody>
      </p:sp>
      <p:pic>
        <p:nvPicPr>
          <p:cNvPr id="21" name="Picture 14" descr="http://assets.pokemon.com/assets/cms2/img/pokedex/full/02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324" y="4157353"/>
            <a:ext cx="567777" cy="56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kstSylinder 21"/>
          <p:cNvSpPr txBox="1"/>
          <p:nvPr/>
        </p:nvSpPr>
        <p:spPr>
          <a:xfrm>
            <a:off x="6268862" y="4892447"/>
            <a:ext cx="2849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err="1"/>
              <a:t>Loyality</a:t>
            </a:r>
            <a:r>
              <a:rPr lang="nb-NO" b="1" dirty="0"/>
              <a:t> mobile banking</a:t>
            </a:r>
          </a:p>
        </p:txBody>
      </p:sp>
      <p:sp>
        <p:nvSpPr>
          <p:cNvPr id="23" name="Avrund diagonale hjørner i rektangel 22"/>
          <p:cNvSpPr/>
          <p:nvPr/>
        </p:nvSpPr>
        <p:spPr>
          <a:xfrm>
            <a:off x="6253240" y="2783402"/>
            <a:ext cx="2226517" cy="724900"/>
          </a:xfrm>
          <a:prstGeom prst="round2Diag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TekstSylinder 23"/>
          <p:cNvSpPr txBox="1"/>
          <p:nvPr/>
        </p:nvSpPr>
        <p:spPr>
          <a:xfrm>
            <a:off x="6268862" y="2827154"/>
            <a:ext cx="19445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err="1"/>
              <a:t>Loyalty</a:t>
            </a:r>
            <a:r>
              <a:rPr lang="nb-NO" b="1" dirty="0"/>
              <a:t> and bonus </a:t>
            </a:r>
          </a:p>
          <a:p>
            <a:r>
              <a:rPr lang="nb-NO" sz="1000" dirty="0"/>
              <a:t>(</a:t>
            </a:r>
            <a:r>
              <a:rPr lang="nb-NO" sz="1000" dirty="0" err="1"/>
              <a:t>subscription</a:t>
            </a:r>
            <a:r>
              <a:rPr lang="nb-NO" sz="1000" dirty="0"/>
              <a:t>, </a:t>
            </a:r>
            <a:r>
              <a:rPr lang="nb-NO" sz="1000" dirty="0" err="1"/>
              <a:t>discount</a:t>
            </a:r>
            <a:r>
              <a:rPr lang="nb-NO" sz="1000" dirty="0"/>
              <a:t>, bonus score)</a:t>
            </a:r>
          </a:p>
          <a:p>
            <a:r>
              <a:rPr lang="nb-NO" sz="1000" dirty="0" err="1"/>
              <a:t>Social</a:t>
            </a:r>
            <a:r>
              <a:rPr lang="nb-NO" sz="1000" dirty="0"/>
              <a:t> </a:t>
            </a:r>
            <a:r>
              <a:rPr lang="nb-NO" sz="1000" dirty="0" err="1"/>
              <a:t>buying</a:t>
            </a:r>
            <a:endParaRPr lang="nb-NO" sz="1000" dirty="0"/>
          </a:p>
        </p:txBody>
      </p:sp>
      <p:sp>
        <p:nvSpPr>
          <p:cNvPr id="25" name="Avrund diagonale hjørner i rektangel 24"/>
          <p:cNvSpPr/>
          <p:nvPr/>
        </p:nvSpPr>
        <p:spPr>
          <a:xfrm>
            <a:off x="4818799" y="1780233"/>
            <a:ext cx="2557326" cy="705850"/>
          </a:xfrm>
          <a:prstGeom prst="round2Diag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TekstSylinder 25"/>
          <p:cNvSpPr txBox="1"/>
          <p:nvPr/>
        </p:nvSpPr>
        <p:spPr>
          <a:xfrm>
            <a:off x="853455" y="2802178"/>
            <a:ext cx="2008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err="1"/>
              <a:t>Social</a:t>
            </a:r>
            <a:r>
              <a:rPr lang="nb-NO" b="1" dirty="0"/>
              <a:t> shop &amp; travel</a:t>
            </a:r>
          </a:p>
          <a:p>
            <a:r>
              <a:rPr lang="nb-NO" sz="1000" dirty="0"/>
              <a:t>(</a:t>
            </a:r>
            <a:r>
              <a:rPr lang="nb-NO" sz="1000" dirty="0" err="1"/>
              <a:t>reviews</a:t>
            </a:r>
            <a:r>
              <a:rPr lang="nb-NO" sz="1000" dirty="0"/>
              <a:t>  </a:t>
            </a:r>
            <a:r>
              <a:rPr lang="nb-NO" sz="1000" dirty="0" err="1"/>
              <a:t>TripAdvisor</a:t>
            </a:r>
            <a:r>
              <a:rPr lang="nb-NO" sz="1000" dirty="0"/>
              <a:t>, </a:t>
            </a:r>
            <a:r>
              <a:rPr lang="nb-NO" sz="1000" dirty="0" err="1"/>
              <a:t>share</a:t>
            </a:r>
            <a:r>
              <a:rPr lang="nb-NO" sz="1000" dirty="0"/>
              <a:t>) </a:t>
            </a:r>
          </a:p>
        </p:txBody>
      </p:sp>
      <p:sp>
        <p:nvSpPr>
          <p:cNvPr id="27" name="Avrund diagonale hjørner i rektangel 26"/>
          <p:cNvSpPr/>
          <p:nvPr/>
        </p:nvSpPr>
        <p:spPr>
          <a:xfrm>
            <a:off x="6411910" y="3827686"/>
            <a:ext cx="2366606" cy="726915"/>
          </a:xfrm>
          <a:prstGeom prst="round2Diag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8" name="TekstSylinder 27"/>
          <p:cNvSpPr txBox="1"/>
          <p:nvPr/>
        </p:nvSpPr>
        <p:spPr>
          <a:xfrm>
            <a:off x="6667605" y="3871439"/>
            <a:ext cx="2114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VIP - high end</a:t>
            </a:r>
          </a:p>
          <a:p>
            <a:r>
              <a:rPr lang="nb-NO" sz="1000" dirty="0"/>
              <a:t>(</a:t>
            </a:r>
            <a:r>
              <a:rPr lang="nb-NO" sz="1000" dirty="0" err="1"/>
              <a:t>extra</a:t>
            </a:r>
            <a:r>
              <a:rPr lang="nb-NO" sz="1000" dirty="0"/>
              <a:t> service, </a:t>
            </a:r>
          </a:p>
          <a:p>
            <a:r>
              <a:rPr lang="nb-NO" sz="1000" dirty="0"/>
              <a:t>Personal </a:t>
            </a:r>
            <a:r>
              <a:rPr lang="nb-NO" sz="1000" dirty="0" err="1"/>
              <a:t>assitance</a:t>
            </a:r>
            <a:r>
              <a:rPr lang="nb-NO" sz="1000" dirty="0"/>
              <a:t>) </a:t>
            </a:r>
          </a:p>
        </p:txBody>
      </p:sp>
      <p:pic>
        <p:nvPicPr>
          <p:cNvPr id="29" name="Picture 2" descr="http://elearning.greatlakes.edu.in/pgpba/blog/wp-content/uploads/2015/04/solutions-ins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067" y="5932188"/>
            <a:ext cx="770276" cy="43498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30" name="Picture 8" descr="http://www.qr2coupon.net/images/point-of-sale-receipt-marketing-qr2receip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973" y="1896241"/>
            <a:ext cx="609527" cy="49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2" descr="http://energywyo.com/files/bigstock/2015/07/Vip-Very-Important-Person-8754687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249" y="4010636"/>
            <a:ext cx="613552" cy="31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Bilde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3493" y="3076552"/>
            <a:ext cx="1819127" cy="475726"/>
          </a:xfrm>
          <a:prstGeom prst="rect">
            <a:avLst/>
          </a:prstGeom>
        </p:spPr>
      </p:pic>
      <p:pic>
        <p:nvPicPr>
          <p:cNvPr id="33" name="Picture 2" descr="https://encrypted-tbn3.gstatic.com/images?q=tbn:ANd9GcRVpApa27-R9Ijgt26D-voC-j2ENEJ9NCQveSoN6sw6vmC5jVd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090" y="2883513"/>
            <a:ext cx="344953" cy="60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://www.theneweconomy.com/wp-content/uploads/2015/10/block-chain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739" y="5195004"/>
            <a:ext cx="556635" cy="41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ttps://encrypted-tbn2.gstatic.com/images?q=tbn:ANd9GcQ3mMsG-91uy-uIlOofSwdJrcb96kS750y8Y5UC14kuChISEYYMNw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546" y="5092640"/>
            <a:ext cx="772516" cy="563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Bilde 3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76125" y="371681"/>
            <a:ext cx="1758998" cy="57158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7" name="TekstSylinder 36"/>
          <p:cNvSpPr txBox="1"/>
          <p:nvPr/>
        </p:nvSpPr>
        <p:spPr>
          <a:xfrm>
            <a:off x="273299" y="438671"/>
            <a:ext cx="80489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200" dirty="0" err="1">
                <a:latin typeface="Calibri" panose="020F0502020204030204" pitchFamily="34" charset="0"/>
              </a:rPr>
              <a:t>Shared</a:t>
            </a:r>
            <a:r>
              <a:rPr lang="nb-NO" sz="2200" dirty="0">
                <a:latin typeface="Calibri" panose="020F0502020204030204" pitchFamily="34" charset="0"/>
              </a:rPr>
              <a:t> </a:t>
            </a:r>
            <a:r>
              <a:rPr lang="nb-NO" sz="2200" dirty="0" err="1">
                <a:latin typeface="Calibri" panose="020F0502020204030204" pitchFamily="34" charset="0"/>
              </a:rPr>
              <a:t>app-platform</a:t>
            </a:r>
            <a:r>
              <a:rPr lang="nb-NO" sz="2200" dirty="0">
                <a:latin typeface="Calibri" panose="020F0502020204030204" pitchFamily="34" charset="0"/>
              </a:rPr>
              <a:t> for shopping:</a:t>
            </a:r>
          </a:p>
          <a:p>
            <a:r>
              <a:rPr lang="nb-NO" sz="2200" dirty="0" err="1">
                <a:latin typeface="Calibri" panose="020F0502020204030204" pitchFamily="34" charset="0"/>
              </a:rPr>
              <a:t>Covering</a:t>
            </a:r>
            <a:r>
              <a:rPr lang="nb-NO" sz="2200" dirty="0">
                <a:latin typeface="Calibri" panose="020F0502020204030204" pitchFamily="34" charset="0"/>
              </a:rPr>
              <a:t> Digital guide, shopping, </a:t>
            </a:r>
            <a:r>
              <a:rPr lang="nb-NO" sz="2200" dirty="0" err="1">
                <a:latin typeface="Calibri" panose="020F0502020204030204" pitchFamily="34" charset="0"/>
              </a:rPr>
              <a:t>loyalty</a:t>
            </a:r>
            <a:r>
              <a:rPr lang="nb-NO" sz="2200" dirty="0">
                <a:latin typeface="Calibri" panose="020F0502020204030204" pitchFamily="34" charset="0"/>
              </a:rPr>
              <a:t> and </a:t>
            </a:r>
            <a:r>
              <a:rPr lang="nb-NO" sz="2200" dirty="0" err="1">
                <a:latin typeface="Calibri" panose="020F0502020204030204" pitchFamily="34" charset="0"/>
              </a:rPr>
              <a:t>gaming</a:t>
            </a:r>
            <a:r>
              <a:rPr lang="nb-NO" sz="2200" dirty="0">
                <a:latin typeface="Calibri" panose="020F0502020204030204" pitchFamily="34" charset="0"/>
              </a:rPr>
              <a:t> – </a:t>
            </a:r>
            <a:r>
              <a:rPr lang="nb-NO" sz="2200" dirty="0" err="1">
                <a:latin typeface="Calibri" panose="020F0502020204030204" pitchFamily="34" charset="0"/>
              </a:rPr>
              <a:t>across</a:t>
            </a:r>
            <a:r>
              <a:rPr lang="nb-NO" sz="2200" dirty="0">
                <a:latin typeface="Calibri" panose="020F0502020204030204" pitchFamily="34" charset="0"/>
              </a:rPr>
              <a:t> brands</a:t>
            </a:r>
          </a:p>
        </p:txBody>
      </p:sp>
      <p:sp>
        <p:nvSpPr>
          <p:cNvPr id="38" name="Rektangel 37"/>
          <p:cNvSpPr/>
          <p:nvPr/>
        </p:nvSpPr>
        <p:spPr>
          <a:xfrm>
            <a:off x="6281794" y="5132640"/>
            <a:ext cx="16844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000" dirty="0" err="1"/>
              <a:t>Blockchain</a:t>
            </a:r>
            <a:r>
              <a:rPr lang="nb-NO" sz="1000" dirty="0"/>
              <a:t> «</a:t>
            </a:r>
            <a:r>
              <a:rPr lang="nb-NO" sz="1000" dirty="0" err="1"/>
              <a:t>currency</a:t>
            </a:r>
            <a:r>
              <a:rPr lang="nb-NO" sz="1000" dirty="0"/>
              <a:t>», </a:t>
            </a:r>
            <a:r>
              <a:rPr lang="nb-NO" sz="1000" dirty="0" err="1"/>
              <a:t>redeem</a:t>
            </a:r>
            <a:r>
              <a:rPr lang="nb-NO" sz="1000" dirty="0"/>
              <a:t>, </a:t>
            </a:r>
            <a:r>
              <a:rPr lang="nb-NO" sz="1000" dirty="0" err="1"/>
              <a:t>loan</a:t>
            </a:r>
            <a:r>
              <a:rPr lang="nb-NO" sz="1000" dirty="0"/>
              <a:t>, </a:t>
            </a:r>
            <a:r>
              <a:rPr lang="nb-NO" sz="1000" dirty="0" err="1"/>
              <a:t>credit</a:t>
            </a:r>
            <a:r>
              <a:rPr lang="nb-NO" sz="1000" dirty="0"/>
              <a:t>, mobile </a:t>
            </a:r>
            <a:r>
              <a:rPr lang="nb-NO" sz="1000" dirty="0" err="1"/>
              <a:t>payment</a:t>
            </a:r>
            <a:endParaRPr lang="nb-NO" sz="1000" dirty="0"/>
          </a:p>
        </p:txBody>
      </p:sp>
      <p:pic>
        <p:nvPicPr>
          <p:cNvPr id="39" name="Bilde 3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81446" y="2885151"/>
            <a:ext cx="328897" cy="660089"/>
          </a:xfrm>
          <a:prstGeom prst="rect">
            <a:avLst/>
          </a:prstGeom>
        </p:spPr>
      </p:pic>
      <p:sp>
        <p:nvSpPr>
          <p:cNvPr id="40" name="TekstSylinder 39"/>
          <p:cNvSpPr txBox="1"/>
          <p:nvPr/>
        </p:nvSpPr>
        <p:spPr>
          <a:xfrm>
            <a:off x="1789585" y="1835759"/>
            <a:ext cx="24291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Digital guide &amp; info</a:t>
            </a:r>
          </a:p>
          <a:p>
            <a:r>
              <a:rPr lang="nb-NO" sz="1000" dirty="0"/>
              <a:t>(guide, </a:t>
            </a:r>
            <a:r>
              <a:rPr lang="nb-NO" sz="1000" dirty="0" err="1"/>
              <a:t>fact</a:t>
            </a:r>
            <a:r>
              <a:rPr lang="nb-NO" sz="1000" dirty="0"/>
              <a:t> </a:t>
            </a:r>
            <a:r>
              <a:rPr lang="nb-NO" sz="1000" dirty="0" err="1"/>
              <a:t>track</a:t>
            </a:r>
            <a:r>
              <a:rPr lang="nb-NO" sz="1000" dirty="0"/>
              <a:t>, chat)</a:t>
            </a:r>
          </a:p>
        </p:txBody>
      </p:sp>
      <p:sp>
        <p:nvSpPr>
          <p:cNvPr id="41" name="TekstSylinder 40"/>
          <p:cNvSpPr txBox="1"/>
          <p:nvPr/>
        </p:nvSpPr>
        <p:spPr>
          <a:xfrm>
            <a:off x="4782322" y="1743493"/>
            <a:ext cx="2288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My </a:t>
            </a:r>
            <a:r>
              <a:rPr lang="nb-NO" b="1" dirty="0" err="1"/>
              <a:t>page</a:t>
            </a:r>
            <a:r>
              <a:rPr lang="nb-NO" b="1" dirty="0"/>
              <a:t>, e </a:t>
            </a:r>
            <a:r>
              <a:rPr lang="nb-NO" b="1" dirty="0" err="1"/>
              <a:t>receipts</a:t>
            </a:r>
            <a:endParaRPr lang="nb-NO" b="1" dirty="0"/>
          </a:p>
          <a:p>
            <a:r>
              <a:rPr lang="nb-NO" sz="1000" dirty="0"/>
              <a:t>(Club </a:t>
            </a:r>
            <a:r>
              <a:rPr lang="nb-NO" sz="1000" dirty="0" err="1"/>
              <a:t>hub</a:t>
            </a:r>
            <a:r>
              <a:rPr lang="nb-NO" sz="1000" dirty="0"/>
              <a:t>, </a:t>
            </a:r>
            <a:r>
              <a:rPr lang="nb-NO" sz="1000" dirty="0" err="1"/>
              <a:t>receipt</a:t>
            </a:r>
            <a:r>
              <a:rPr lang="nb-NO" sz="1000" dirty="0"/>
              <a:t> &amp; </a:t>
            </a:r>
            <a:r>
              <a:rPr lang="nb-NO" sz="1000" dirty="0" err="1"/>
              <a:t>warrant</a:t>
            </a:r>
            <a:r>
              <a:rPr lang="nb-NO" sz="1000" dirty="0"/>
              <a:t> log, Shopping list) </a:t>
            </a:r>
          </a:p>
        </p:txBody>
      </p:sp>
    </p:spTree>
    <p:extLst>
      <p:ext uri="{BB962C8B-B14F-4D97-AF65-F5344CB8AC3E}">
        <p14:creationId xmlns:p14="http://schemas.microsoft.com/office/powerpoint/2010/main" val="3560334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4E85E-CC0C-8D4D-BD8C-85BC9AA2CB26}" type="slidenum">
              <a:rPr lang="en-GB" smtClean="0">
                <a:latin typeface="Calibri" panose="020F0502020204030204" pitchFamily="34" charset="0"/>
              </a:rPr>
              <a:t>5</a:t>
            </a:fld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5281" y="507372"/>
            <a:ext cx="74200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>
                <a:latin typeface="Calibri" panose="020F0502020204030204" pitchFamily="34" charset="0"/>
              </a:rPr>
              <a:t>Improved customer experience  </a:t>
            </a:r>
          </a:p>
        </p:txBody>
      </p:sp>
      <p:sp>
        <p:nvSpPr>
          <p:cNvPr id="3" name="AutoShape 2" descr="data:image/jpeg;base64,/9j/4AAQSkZJRgABAQAAAQABAAD/2wCEAAkGBxQSEhUSExQUFhUXFRcXGRgYGBUXGRwVHRgXFxgVGBgYHCggGBwlHBgUITEhJSkrLi4uFx8zODMsNygtLisBCgoKDg0OGxAQGi0kICQsLCwsLCwsLCwsLCwsLCwsLywsLCwsLCwsLCwsLCwsLCwsLCwsLCwsLCwsLCwsLCwsLP/AABEIAIIBgwMBIgACEQEDEQH/xAAcAAACAgMBAQAAAAAAAAAAAAAEBQMGAAIHAQj/xABMEAACAAQDAwkEBwQHBgcBAAABAgADESEEEjEFQVEGEyIyYXGBkbFyocHRByMzQlJi8BSy4fEVNHOCkqLCJFNjZIPSFyVDRHSzwxb/xAAaAQADAQEBAQAAAAAAAAAAAAACAwQBAAUG/8QAMBEAAgEDAwIEBQIHAAAAAAAAAAECAxEhEjFBBPATMlFhIoGRsdFxoQUUIzNCweH/2gAMAwEAAhEDEQA/AOnKIjxo6B8PWJwI0xK1U+HrEVsD7iYiK7t/lbJwzmUVd5gANBQAVFRVj8AYtLSY5ty52FNbFNMQBgVW1aGwp8IKnTcnY6U0kI+Uu3mxoVXloqIcygFia0pc1ofKFcjDE2RfIW+UaYVpnOvL5tmZK1WlaUIB0HbDRMU+hYJ2AXH+L5RXCl6iZVbbAwwhBAYha8YIxGCUEKkxc28FlB8B84G2tLD82gLMzMLkk0Uammg14boskgqooAAOAAEOjSiJlVkVHB7KmTZ0xT/6dKkGlCa5aUPYfKHrbKnpLGV0YgEkNmJ4hQQL2rw3RDs/Fy8NipwnllSahyzApfKc6uKqNQcpWouKjdWLfhdlTJqCZJyTlIrWUyuba9EHNaora1Y1UqclaSOdWpF3iyhLtYVo6FTvp8jQiJTNlzBSqnsNPQxbMZhx1JsvwddPMWhJjeT8lrqCncajyNfdSJ5dDbysoj198SRtyc222CckKGltTOu+grQqx0ue3wi7YHlRgsRQF+bbhMGS/tdU+cc1fYs5fs3DjgbH3294gCe0xPtJZHbSg+R84RKjUjuOVWlLY7oMFvU1B/WsSripctem6Jf7zKvqY4XhNqslpcxlFa5anLXtQ9E+UPMPykDJknSVIIILS6LUbw0tqo3ugLX8xzT/AMTrzxEY5xszEqP6piWkn/dm8snhzUw08UZYvuxmmzJaiYo524bKrBa8VzXpSnvjtNuTL8NErxts/lJg5bTJc+ckoygtTMZVBrQjLU1PWHv4R7PllTRgQYG2VyfkripmLdEmNMRVysitQqR0hm39BffHTtbJivwXnZmKlTpYmSHSZLatGQhlNCQbjgQR4QRKWgigbdmJhQkzBKZE15qo0uWoCPUN1pBIQmoXpDK35osmzcZPlSM+KlhMtAQH5xqWGevedCSe0wcZp8bAOLQFywQA1UUJRiSOIHRr26xV9sYR1kYZzfNLJr3kNl8j6xZ9oz5c4hlcMpIBI3DfUbrcYe43DSRIKsFEpUtwApYjthUVrlJjG9KRw7a7kqAfxf6WhZLpDTb33fb+DQmltDoeUCW4xWWGUrxBHmKRVNqbC5iZLGYurBiR1TalaG97xasK0A8rFvIPtjzAPwjr5O9ytYfY82c2WRmmEiuVVYvT2VBr3iLMvIJpUqXNxmLw+GVxXIxdp2Xsl5bt2Vtv4QLs/HYn7PC1lzcgUupOZkUklV7bKadkSbP2Y2LJuGmFlMx3BLqACKg6ZTvGtaQ924ENt+xbMFyglr9Rs3Dph0UVfEuuaYD1CTWuYkVoKmtdIuexNsyZahSJmY9Z2AYseLFfSlBFLxuzHAVZTLlWhoeizOBTOSNWoPDzqMMZMkhmniijiBU8FUjU9u6CcNXwyT+RiilHxIyjje+50TlDyqw2Hw5mllmE1CpYktwI3U3xzSXyTxm0HXETEWRJarPNa1ErYImrmgtoLi8aYbDtOYYvE2UXlS+zcacO3fF82DtsY4LKJy5T9YNAadRV7KA/5jGypeFC0Vf1YMdU/wCpLC4B9lbAwSzSow6uHUqzzquSAAa06qdX7oHfBezJUrCoUkLkkSzRRW8yb+N2N3oKG9hbhAMyQ0hsQhmCkw0zVJyreqrwJJFafhjWRL5mUHcBZco1CzDeada/lBPHhoRCJRe27L6NKKgqtTHtzj8ljwuBT9lpMzZptXJJo1TofKlB84qHK/aLZuYlKa5QqgbpYGpO6u8mDNq8pjMGZCEQ/ffU+yu/v074A2Zs98WS8gBRWjTWr0uNfxns3dkVUaMItTlwRznKV0uQHkzg1ktmdg02aCqKtTSl2T8zGx/unxu+C2KSQ+IHR/AGof753DsF+6NMFhJGFaktTNnmxa1RxJOktb7r332iXGYuhox5x9yAdHy3958hD59W/LT+vICpLdjeZjwoqtFRVoCbKANyj72ghBtDlGSOgSJZ1mE9L+6N0L8ZNZzV2LGooouqnt7YOwfJedORZpZUY5uiQbqdGt1a6xOrLMmE/YBGMpvZarmFOu/At+H+MemuIJzDoullFgCN3bBqckZ8vKQqzGBN8w6p39KkE4HZ0xD9bLNELMLWNrKKdtIf4kIxbT77sK0tvIpwmHGCD44k5HCoJaD72ajTe5RWlONIJxM4UKq3QZc0uZxqKgAwx2tJMyXMlshA5uwoQO0dnDwEUTk5ivq/2d61zMJZY9VgScvlp4wdOLnFy9Pt/wAOk7OwznYo5M1KEdF03sOMQbP21MwzZKlpT3Ra6E7q7ogOIapYfaJZ+1eI4wK8tTbSU9wx1DcOwfrjDYxXff09hbLpJ21IyiuICHepUVB4Rkc7/p2QvRYKxFiQK17a74yG29vt+BejvJ2VTGzioMarElLR87FHqsDMuFG2MJUg+EWHLA2LlVBiqkrSJ6j+E5NybwY/pLEjfSZUU0+sSnfrFvnbMVrMobvAPrCfk3K/82xI/LM/flxaeUuLGFws2faqoctfxnooP8REWqyRHJtywc+2fsSXicXiGC0lSiJS5bdP7xtwv/iEHzuSpHUmMPaAb0pFp5F7C5jBylYHOw5x665nvQ9oGUeEO/2COjFWydKo74OXz9hzx91HA8/JhT3wFtHAZGAaS4yaMoIIJ6xUppf0EXGfjS+KRUNEWYoFN5DCpPZWBdm7ZKT354l5LzGzA1ailjRlr1SNbd0Rz6mClbgvh0lSUb8+hXsNt/EKAqYqawH3J2XEL3UmgsPBhB+J24HJ5/CyyadJ5E0yWzU6VJbhk1raoi44jYMktVirKGWjABrGjKa7rUMJ9r8g5bS3OGLMcpoAcpDUOUEElaE2r6Q/Ur2TJtLtdoTYWfg3QmXOmyWBFRiJfRNdKPJzDjf0jcbKmzFZ5PNT1W55mbLmkjsVTm8KV7IikfR9i0kgu2SgBIVg1SQCxYo1QAai1qDtqVe09jzMNL53IDMLLLlOCSecfojpG4N9BBKTtcxpJ2IMVhcMxyumR94CsGB7VA9RAWJ5O5byphpuBB9QPhFowO1MXJoDPnhQvSE2k1CNCPrQxoeCnfG+H2usxqNhpMzMaDmpkySQO4l1JA7h2QEoxe6CjOS2ZRp2FnJ1kzDit/SD9icrMRhT9TOZR+BqMndRqgeFIsuXDM7gT5kthmyiZKqhAqa85Jd7UBIqorpHjcn+fXNLEnEXp9UyzGHeEOZYmnQjwVQ6h8jHC/SvPCgNKlZvxCuX/DWo3bzDLD8uZs5ftpQP4eip8mStPAxz/FcnAhIq8pxqrVt3g3hdPwU2XUnI6gVqCBbjeETpTWzHQqQe6PoXZ01Z8tZjopKkG4Bo4NQRXS9DFa2vypmYiXzeVUBpmpWppel9BWOVbA5VTsNMQyTmN1WWwZgxa2XKpqa2oO6LxIWoEItKOAmk3dB2FxqYeUS4bK8zLUDNRsoIqBe9WuAerGmIxZdRlfMmooar4boHxKVEsV1xEm3eWX4xuFoCODMP8xgFuFwVrlTzmSWJSZ3aaqgf3XNT2WhpsfZcmSAZwEx6XH3QeA4xLiJ/NjN4QoxONZuqCTBuUmtKG0oR8zLRPxkhdJcsDuEDnGSmpWTLamlVBp2iKg4cdKYaDhAs/lFSymkAqTew11IrdHQBtWWooJaDuVRAuDx8tnYKETMamgAqe2kc4fbRY9Ywbsec0x8qBmJ8vPSGQg6T1p5Fzcay0NYOh4zELKUzHICjxqeA7YrL7MxONbn3TJJHURqg04gEe8xacBssLRp7K1CCF1GYaE1gXbu3hdUN4a/4hUniCz6/gnX8LpQlqk7r0/Imxgm4hiXBlIpK1a5IFqgWr3mgg/ZdUFMKoVRZpz1yk7zX7zdii3ZEWBlCZLM+dVwposs9FCRcu5+8N1LC16xW9q7fefMEvPlWlyoNAgt0V8rWEO8WrVwsBSdOHu/fZfLn5lo/pdZRIk/WTAOlNeiqo410QeZ7YS43bYrmLc++5jZF9hfibwt25OUS0SUaSwTXiWGrNxMSchtjHFYgKR9UhDTCbCm5O9iKU4V4RTToxpx1SJKlSVSWS08nuTpxBXE4wtzZ+zkioaadcx/CnrrYa23buNeXJEuUAtaIMlAF4KvZ2+kSbflAqK0IAIHlqIXBsuTLlrcjNUgFiL5RrS9qjWEeI5u7+hrjbA1wmHaVKCA5prKM1dT+Yns0EJ5MkZ2VSWIUtn3t+So3fKGLYhiuViCWJAZQakjiD1V3amA9gSGmOZa2o9f7h1Jg02otgvccbG2OJhqQOaszDi40X5/xi25oiwuHWWgRRQD9VPbWN6HS3mRE8pXDSN+cHGnfb1iCdKZnQgrkFSwuSTupuFIkqfzDyPzManvX+8KRlzrBNY1ZQdQD3xGRYU1PAmnf3RFtHGrIlmY1wNBvZtAo7SYJMyxXuXG2cNhJVZiIWa1MoreoArqK3Pcpjk07amYlQEymYQFqStCtoY8pZj4ubMZypAAI4VrcjssAOxR2xAuGWWz1y5TkOmh4x7XS03CN3u+/9kdWSbKvJw8sjpT0VrgqRSlDThGQZtDAfWNbfWwO+8ZFigmr4FtneFMSKYgDRKjXj5SLyeo1glpETC5ieITrFkSaexQeTw/83xA7Jm4cZe/WDOWUv9qxeD2eLqW/aJw/4aVop7G6Q7ysD7GFNtYj2X/dlmFmB5WSpU3F7QbpzJrc1h5ddJKU6bH7qt0O2qnviiUsEyi9WDpuJnJKQzJjKiDVmIAHiY5Nyt5fmfMWXJrLwwbpNo0ylaV/ClaHLqbV4RVuUHKOfjHzz5lgeigsi9gXjuqb9sK8ZLzowArYt5X8YROo5KxRSpKLTZY9ibfabjcOqWl86pJ3kA1NOGkIdlYyfLpR89aVVrgk003jwjfkdfFSwlCwEwqKgVZZLsBUkAXGpNBG0iSy1ajChsaGlacYToisHopt/EyzYXb02RVwSBqRU0pwpFk2LyyXMrCnArXUHUfrsjm+0cYeaKhCa2ZvujT3wDhphFLxtm0TXVz6Cl7eV26BqpAINQKH8LCtVbwodxNwDGxeYMa1WlSNwoRanDWkcd2XjzlvcDfw/jDbD8pjLNixArY3qN/datoDU0FpRfCsijDm1JI3143pe1KjSF3/APP4aYrkllY9E0C2U372FuIha2PGIlJNQmWSTlcdUsLEEA2NjpQ0vlIgedtZpeXnSVatpqjMjflYdo3WPZDqdTVjVkVOko504JP/AA/ArMWeFBKigDE0BYm5BIrVLAbtYKbkLKC5mV5lRbpliaEHRe2nugWZyoyrlqstq1VmBeS+4qSOklRvuRY0NKHzEcuwqy86OpDXWzJQ3zy5gs91FjQ3uBHShJv8GRske7OwU55QZnmyqmqSpuWdkT7qsuIVqNvOhGam6G2DkTkusrBTK/kaQ3bdc6G/5RC6Vyuo6TEBmANQhTRubNGqATqCACO/cYNl8pVyGaHDLWpJuQCaU0rqRaMqU5uJsNKYVyTwcwTsTOmYZZGcqABzZqVqKoyfdpQ1IFSdIQrqe8w8xHLKTKQu6ubfcGYGwuKXA7aUFNYrGz9pyZ5bmZivQ1NNwJNK+RiCanq+JW2KI6bYZpt/FtKSW4AOWdLJBqNDmAqBapAF+ME4WfnTPbpMzWIbUneLRptsUlp/8jDf/fLiTLlLjg59AfjGYDANpXFO34GEk+dk0MMNu4jIlfzU9x+UVWdiqwSi2xkZWiMf2wk3iRcPKY1KLXjQVhJz8bysQ0Ho9DPE9Sx4fAyRfItYcYCQAarlA7KCKak5+MYNoutlJrAum3yMjUiuC37XxxFQDcwq2VJEx2Ba6rU7/CIcKSwzManUxLydN5zcbeZPyjox04Om9ScvQzl/tIrJkS1oAatRaqLCgqKnSsUnZ0wmca6lT3XIEP8Al095I4K/qsV3ZH9YX2T7iD8IuoKyR51R3bG23Goqjia+f8o6RyOwqLgpHRUlsswml8xBLEnfog3WEcy269QOyOncj2rgsP7HoAPhDeo2sDT3GjzSaqSSBpXtrERak2Sa0pGpNye0RpimoUOkISCY4VuoAanKxApvOgEP+Tmyxg8PWYVD5c01ybCgrSvAXv3mNdg7MoROe/QAQU0G9u/h/GHE5UcFGUMCKFSAwI4EGxhcp4sjUj3DYlJgzS3VxxVgw8xHs8G1PlFexPInCMc0tXkP+KS7IR3C6jyjVdl4yWlJGL5wjQYhST3M1yfACF5CLBKL1v2a091PnBMVMbZ2hK+2wSzB+KQ9fJDVj7oe7G2j+0S+c5ubLuRlmLla2ppXStr00jkzGg8ARzjlhtvn3KIegqtlvYnRpnqo7Mx3iLHys2tlphkajzB02/BL/wC5rgdlTwigY6WOcWgHVK8NLUpFvS0tT1PgTVnbBpgFo18nSlU4/owwn4dXQ1y9KVuG8QHhCv1VSoswhhgmqqXH310j0k+/r+CaSEhRrUYGw3dgjILltambS2kZCnNp27+w1LB0IRJL1ERCJZZuI8KO5a9gukCzDeCgYgmpWL4ksjknKPanM7QxWXV15obqZ5cvMf8ADm8aRTMY+Y9h0+UWPlPha7XxOeuVJJmDhnEhcvvIPhFXm/rvjptuxtNJXIWAJoRD/kjsCdjJpWSEqi5mzHKAtQtrGpv7orWJNqjsjpP0STykvGzlsQklQTe7M9fQQuTsrjIq7sG7D5GbVkzQ83E4fJR1C5nozGW6ywwWWtRnK1oa2NInkfRninqMTtAspPVCOwHdmcecNJ225zazT4W9IYcl5rPOJLM1FOpJ3iJo1I6sRKpQnpd2cL2oVUFVrWpQ3sbkV7IFkaRrjXzP4k+NY3lr6xUiRjSTNsAN2t9+/wCUT4piMrixqIAU7u2DJxPN9tr7/OAkg4vBbeR+yJ81X5kCbLoA0uy2apAqWpUXIOoKwv2jjpmCnNhcRSYQFDjKdCoYA6q4oa0J9ItH0KYrpT0rqiN/hYj/APSEX04YXJtCVNFhMw4r2sjMD/lZIxUosLxZIUftKByEFZbaA31AJF9b1A7h3xk8iWQFujGhQ3AIvv3Qnkzt/gO8/wAPWCpz1kn2h22I/lBtaWAndEW08IyJ+0yWomahFbqbAG+qkkd1fGNcBtRZnXADU149p4HthXtKY2RSrEA5lI0BHRYVAtuJgGXMoeFYK8t7mOxZcZMZV5yXmalqg3A3130sIYbC5UZRR1BG8gAN38G90V/C4oq9AesPhSAJs0h6i2ahPx+MDL+piRq+HKOpbbxaTcJzspgyrNkPqB1ZqNQ10Nt8bYafnVplKZmzAVU2yrqVJG6KPyabNJxcs/8ALsB7E9a+sXLCoF5wAAfWbqfgThEbjpwPUroS8rRWUv8AaD91oqmSLZyoNJa+2P3WisFxBxNtg8RIlU0iEvHkMsZcJbEExoGiNY3ly6nhG7GXuNMJiOg/dDPYA6EztI+MKsXJEtDQ2oPhDTY1pTe0PSEJ3kWVIaKVv0K9y1mVmoOEv1Y/KE+yPt19lvQwx5XNWf3Io97H4wv2L9sDwRvUD4xfS4PLluwzbBrHT+R1sDh/7MnzYxy3ahjqXJe2Eww/5dD5gH4wVcyAYd/eYc7C2N+0Ort9mmv5jqF+J/jAGy9nNiJgRbDVm4Lx7+AjouFw6y0CKKKBQfM9sTylYNIljRZYFxvjYmKVtLbTzMQeZduhnVUyvlLqENZgW5XP0SAampGWwMJCLm4Pd7xHoiubE2tiJkwIyhkPSzEAEJ0dStATqbLSpy1tU2WNOPIB23tRcNJaa26yji24fPsBg6OScs+Uf7TPCoRzKEoDuJOrePoBxMOoUXVlYXUmoK4XLcuTMJzO1JpY8ezsAsBA+1x9YrWNTWvePnWFGydq5SitU5WKGulDpDfa3VXq9FgPDd6x6VOm4TaJpy1JMVEmino9FyIZ7Cx1QVzXE3Sm6CdnYRObYtltMrC7G5JUyYyNSjKRaDck3bvvJ1sB86QwYhWtU0t2x5G86ZLY5qm94yO0QeWDrksFxWJFMRKY2raPn0z0ggT4j56pgcNETTgDFdKd2IqRwc05dSpi47EzOZfIZafW0bKAUVCteqamnbbvilTD/OOu/SXjR+wlQbtMQeVW+EcgK2Jhk3kGmsAbbx2x0n6LZZ/o7FN+LFIngqK/+sxzVh6mOschJGXY8sixmYqa/eF+r/0Qmo/gY2n50EkGHnIpCJr1/wB3/qWErRYOSPWmHgg9f4RJT8yLKnlZ8+4Q5gW46bomlm/jxrAuzEGQVF8tfdE0nUd/6vF6IBinHj+vODmUmWR2V+PwMBLeDJdTLN93xgZBxLB9Fc7/AG4S8zLnR1qpobDPSu7q7uyLB9OuDHMYSbc5JrSqkkmjpmuTr9lr2xQeSOIMrGSXrSk1a9xND7iY6n9LWWbsqbUqHR5TgEitpiqSB7LNHGM43hD0adpP68oNC1kTBawr5EH5wu2Y1QPGG+BSqsDS6kedY2ozoCLaNTKrwZT7iPiIVqbw3xwrJcdgPkQfnCcbjBLYxh4ahQ94jXGLTKe8e+Na1TuMSYm6+I99f4RnJz2DtguQ84C+bDtQcSCj/wCmLzs9yyu5BGZqitK0yqK2NtDFC2HPyYiS19cvnby6UdDxM9UBZiFUbzbuETVfMNhsV7lc31a/2g/daKsDDjlJtYzZk2UWY5J5IBNgACKAbrkwlpBqNsGqV1clBjasaLEqgndBGXMEH7KwweYgY0BJ9wJgRZfGC8S0uSiMamYx6P5VrSppx9BAOS2N4JNr0AYA1uPWGezXpKPtfARLs3ByZsxZNFZihmPmqSAbAqNBTWp35RvqLLI2Dh5YpVmFa0LfIDhEnixg8noSvWj8Ptv7HLeUEtpuKZJas7UXoqCzaDcL74c8nOQmMZi7y1lDLTpsK6g9VandvpHROeSXaWqqN4AAr38TAeI5QkaH5w1dXUdtCEfykF5mKD9HUsj67EsDwRQPe1a+UWTDbN5tERDmVJaoDv6IABI8IrWO5QFrV10P6/mO2Atncq2RqMeyO113lu5rpUbWSsdw2FhpcuUFlmu9joS3aDcd0Mo5fs/b2cZpbEG2hodYs+B5THSZkI41ynx3HyECq/EsAT6V7wyMOUXPMoSSKiv1h6JOWnVymuo7D8DTsFiXDvL5ls0snLUGpUEsstW6VGKlATU0OQAAtFkw3KFJ09JXRJNRVa5hatmB7B5RYBJFQTRiDVSQKixBv3EjxhkZKWUJnTlTdpA+xsDzEpZZZnIqSzMWJJJNybnWDo8gDbe1Uw0pprkbgo/E56qj9aAwyKbdkKbtllX+kvlJzEo4eURzjrVvyy9Kd5v4d8ctkJXMBvAcE++GO3C7zDPc9J2KuTxOlBuEASBQA3JRqGumUx73T0PCjbk86pU1u5HibvUXzKDb8Qi0tP5yQG6NSor3qaH4RVsR0TSvUYEAfhMP9nWR0sBqK8CP5QyaVr997GJjXZeIqsxaj7raRrtfCK7PQm6qbCIdiTq5hUXlcN4gvEE3IJqZXDhEjxJ9+n4HcIj/AGBLVeZWg39g7IyEeL2yFajGjALWvsiMhDchqijqKxs2hjRTGxNo8krBs0LMe5zQyhVtA9KBg3cJoqHL2cealqd8yvkD84pFP1eLZy+mfZD2z+6Iq8oRXHYS9xdMHqfWOgbC5fYOTgpGFmysSWlB7y+aysXYuWGZhxpFAm/M+/8AnAk8Xg7JqzBu07o6iOX+zz/7fHW3/Uf9/ZBWzfpSwMsOJUjF5mAHS5qlq7w5pqd0crnTqSwg1fpMfy7lHeQT4iMw2F6NdDW0YoRWyNc5Pk9wqZej2fCkeywajviRkYnd2kRoBcHt+MECMZZv+u+DJVaGAZZobX/iYMkG166fwpAyCiQSLTAQN8InwZlzHVheta6mhuDXXQiHa0zd0BbVB59yfwp5ZQPUGOONdktYjtPrFi2bY/rhFa2Zq3tGLFgjekZPY2ApxK1RwPwtTyNIRSjYRYZOvjT3xXZK0qp1BI8rQaBkGSuo3hG8w2PcPhEeF3jsj3/t+BjuTuDaTMplYahqjv1+EQz9pzJ7q02Zm6SkC9BcaACgjFe1e4xc5fIDD5FmjFuBQNeWtONK5oGTSeTldoqW154OKnOCLs3HjWIFxkN+VvJtcPLGIXEc5nmBcuTLSqs2bNmNer74q4eO82Tr2Gv7ZXT0j1MSRoYWpMiQTIxxN1DF8cQK7926G0/Cyn5vNPldBVTozZNDTfUmtzeKyZlaKakZhUC1t/dB81JBc5WdRmNAVWwrYV5y9IBwNuXLYQyzp7B0JIQUVgaC9swsTvsbd8MMVj5yg5UJHEEH3CKnsbGyEc5a5QoBY6s34gv3RQgU/LXfFmwu3EGhiSpTtPY9CjP4ErifEbamVs1e+oI7IGmYxm1MOdpzcNOqWQB/xKT76WgSRsWW1CoA77w+LjFbWAlGTeGKv2g6C8QVqwZtNKC1T3w/GxiTlFAu9vgImTZMssak0Ww3VO8x0poKMJE7bNwiy1aXi3VqA3oRm9mxHnCPHYmYDlVmck0HRa5tSgBNa1h6mw5Uwmrc3LFjS7M2pArYDziSdjpGHQ8yozgWY3buru7hSJ7u9tynCXoRbC5PzpTLisQ6pluBnPOKOIy2U9xrFzm/SMuGQE1nAUFCwzUrqGpc04xyzE7RmzAQWYgmnZ3RA0kkEUNmAi/puinUleTsvYg6nq6ajpSu/c+hNg8s8Jix0JmR6XSZ0GG/fZu8ExROVvKBcbPeWCeYl9FCPvPW8wd5AA7B2xSBhuhNs2iiGOypdBN63RCa9hBj1qHRxpz1XPIq1nKNgrrqd2ZdTrmWB1Wp3nOtOAzCD8lKkDqtmqfwnWA8RbMK1ynMKaU3iLH339CdAcw1K1NKgoaa13Q32O1lOlKoSey4t4QnxOrUoK0cbz2wzwEwA1FbgNU++AllBjTYEyrZc33XGnAwykvXIKsaqw0hPsSbSf1j1nGnEAw0wz0KdYgOQaRHU8z79ShbHP8AbCyWnOWa+ah6VNLfCMjXaOEkNNmNn1dj1h+IxkTN5HrY7ipjfdESmN6x5ZQD1hRjm6ZhrCfGdcwENwmULl3M+tQcEr5sflCBSf17obctHriacEUep+MK6WP63RXHYU9xa+vn/KB55uYnl037u2IJj3NL92kNQthM7DhSDXUA+4QTJsoprT5x5iPs1Pdv7I3HVHd+vjGGkfviI/H+MSsbRATfxEaYGA3v+rwUjVFq/rfaBqefdE8nTzPrGSCia0Fd9KxBtlLo3FaeX8xEhrp+u6NtrXQG1mp4Uv8ACMZqFezD0m7/AJQ+wTUPviv4DrN3/KHuG1B4xkjogSm57GPrCjGLlnzR+Yn/ABdL4wyR/rJg4N8AYB2wKT68UQ+6nwgo7IyRphj0o3J6Q7viYhlm4iWabjxjTCFNPCOt7I5TyGw8pHlSzSUimqKdFAMcjGtO0w8wSNkWjHQQMoqW5ydh59Je0ZEzCospFUiep6NRbJN3aakRzaLByiDc2tTXpjh+FoQRsYqKsY3cyPax5HsEcegwXiQC1QQajjvgOPJhjrHDDCTAta6dxMMcGM/SSpG+xHrrCvZ4qam4sIuzywstAAAAq6Cl6VJhbavYcotRUhTLnZWK2zDcad+kN5O2iAAVHeNYqG3/AOsN3L+6INwP2S+PqYONFVDPHcS0f0zupQRrLSfNsktrmtT0bd5pupCPYgzYqQP+KnuYGOlofrD+uEc+njFm/wAzJorsrY8w0E2ZSlbJ311PyiSfs+XLXoqAeJufMw2nG8CbRHR8IdTppNWQidSUt2VTESqkW1df3QYkw0q2hvNjeanSWx6272RG+CXqda7kx6NHCRLU3DhL6EzrXekT7MNHnCpvl1jJYGXrG82PcP136WrAaQ/v7CeAwXpqdUNdOyAZh6pJ4oQPdE8uZnXeSVBtpmXURHi7hhWmZQwA4jdGvvvvYFCx+iRoMrFTXgd8F4HSlyVanZla0BzxmOnXXf8AiEF4Fs1DWuZaEDTMNKwDfffzGcB2y5316mpuyHTipENMS9K0LWm1iv4ecVcMC1sv+VyPjFnmqpScelWmY9ltbxHUw7lCOcvs6USTzhuSesvGMjT+h03OaeEZEvzHHdQYkBiBTEgMeYUEQhNij0274bgwmxB6R74CATOb8qmri371HkiwtDWPj5Ug3bzVxU0/nPuAEAluix3UNvAxYthXIrABpWI4IGkRM6957IYLGbH6tR2L6fzjd9w7B5/owPLeqiw0F6RKHt4foRgRq0s5Mw0uKfGBlb1EEviV5vILEV8+wwNS47xGoEMArBEl9b7tBW367IGJiaRe26/wjGajxzc7o0xk0ZHtUArbj1ajsjY3rrArjNz48fIkGnhfwjGagbZ9CSRoTDrBtWE+AWi+J9Ya4Trd/wDOMZqAMQ/+1Te3L+4sD7eHSltxUjyP8Y22kaYlj3D/ACiJdtSy0pWA0NfQfrugvQze4sBiV70p+tN+6IJYJ0jbEKSB3j0jQTYgEm/j2ERYNmfZr3QBgsMjKKgcK6HzENJEvKKDTz9Y44bbDw6PMKuquuQ2YBh1l3GGeJ5GYKZ/6WQkay2Zfdp7oXcnT9afYP7yxbJTekKm8hxRRdpfRwAKyZ57pi/6l+UU7auypmHfm5mXNSoymoIuOA4GO2Tj0Y5Zy8b/AGteyUPV46EnexriitZY9w8ku4XibngN58o2na+MNNmSsjsWFQFa3kPjBzlaLZ1OCdRRfLPTKVQMmhv+qxasfoo4D4RWZtwtN4FBFlx2sKjuUVsRSKhyg+3buX90Qfh/sk7viYA5Q/bn2V/dEHy/s09gekXdOQzC+TIrjJPt18lJ+EdHQ/WHxjnfJAVxsrszn/I3zjoKHpnxjam7/QxAc6ZVvGBZ+KBLLwiXfCF5hzFu0w+nC7+QuUrIxh0xrrqPZjbZzXl3P3jEUk6G+p9DE2z2uvS0Qm/fDoYQEhtIPRTpauTp3xkvWtVvNjbDn7IVX7xjEU9A0U1mVh/f3EkMibTOCepNaw/CSRGT+jewyt3nK2+ISaTXFQAzMp48R6xiNm7mUrU8Rvgr99/MG2QLELStATkbMK/hMNdmyqK1xS0wAe+FrDMyVqa9BvhDzCLllrWgyko3GhtCKsrYHQQjzUdh0rGYPeCIsDzg0qaCWGaQb+FIrDWnuL9fjxSGk7pSKEsM0plrCKywNgV+TsYUsx8h84yCMHsXoDpnfu7T2xkTXGnYliRYyMjyykhEJZ3WPfHsZAwNZzDbX9Ym+23qYEm/Zn2W9IyMitbCuRHWpveJF0j2MhoAdh9PCN9/67IyMgTgQx5IN/ERkZBGDCVr+uMSytR7XwjIyMYSMfrH9b4AHWm97/GMjIxnGYXQd8MMB1h4/GPIyMZq3Fu2ft28PQQ1T+rTP7NvQxkZGrZG8sreHiXE9U+HrGRkawEH7F6nifhDeXHkZHHDfk79qfYPqsWmXGRkKmHE2ndWOWcuP63/ANJfVoyMjIbhvYr0/Xxh7ss9N/Zb1WMjIOp5Tof3V+pkzVO9fhFix+sZGQEdxlfZFP5R/wBYbuX90QxPUX2V9BGRkW9MRVBjyH/rg/s3+EXuX1z3GPIyCnuzlwAHWEB3xkZFNLzCZ7EWBN/E/uwfhRp/ZH1jIyC5O4GstR9Vb7h9IHlaS/aPrGRkPj3+4kFp05n9on7qxkrX/qxkZBcsEyfq/tj1hvLFpvcIyMiWr3+w+GxV8Wf9pme2sT7SY/shvuP7wj2Mjp7d+gUdxBgphyC537+0xkZGRGPP/9k=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nb-NO" sz="900"/>
          </a:p>
        </p:txBody>
      </p:sp>
      <p:sp>
        <p:nvSpPr>
          <p:cNvPr id="6" name="TekstSylinder 5"/>
          <p:cNvSpPr txBox="1"/>
          <p:nvPr/>
        </p:nvSpPr>
        <p:spPr>
          <a:xfrm>
            <a:off x="419377" y="4018010"/>
            <a:ext cx="48516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Calibri" panose="020F0502020204030204" pitchFamily="34" charset="0"/>
              </a:rPr>
              <a:t>Instore shopping assistance</a:t>
            </a:r>
          </a:p>
          <a:p>
            <a:endParaRPr lang="en-GB" sz="1600" dirty="0">
              <a:latin typeface="Calibri" panose="020F0502020204030204" pitchFamily="34" charset="0"/>
            </a:endParaRPr>
          </a:p>
          <a:p>
            <a:r>
              <a:rPr lang="en-GB" sz="1600" dirty="0">
                <a:latin typeface="Calibri" panose="020F0502020204030204" pitchFamily="34" charset="0"/>
              </a:rPr>
              <a:t>42% of consumers use mobile while shopping instore</a:t>
            </a:r>
          </a:p>
          <a:p>
            <a:endParaRPr lang="en-GB" sz="16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</a:endParaRPr>
          </a:p>
          <a:p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Checking prices and reviews</a:t>
            </a:r>
          </a:p>
          <a:p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 </a:t>
            </a:r>
          </a:p>
          <a:p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Inspiring video of product usage </a:t>
            </a:r>
          </a:p>
          <a:p>
            <a:endParaRPr lang="en-GB" sz="16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</a:endParaRPr>
          </a:p>
          <a:p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Link to net shop: facts and delivery</a:t>
            </a:r>
          </a:p>
          <a:p>
            <a:endParaRPr lang="en-GB" sz="16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</a:endParaRPr>
          </a:p>
          <a:p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Expert chat and online assistance</a:t>
            </a:r>
          </a:p>
          <a:p>
            <a:endParaRPr lang="en-GB" sz="16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6125" y="117893"/>
            <a:ext cx="1758998" cy="57158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6" name="Picture 2" descr="https://cdn-sk.redink.digital/produkter/media/catalog/product/cache/1/thumbnail/9df78eab33525d08d6e5fb8d27136e95/2/4/2431300_sun3set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321" y="1191764"/>
            <a:ext cx="2329740" cy="155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blog.trycontechnologi.netdna-cdn.com/blog/wp-content/uploads/2015/02/1D-vs-2D-barcode.png?8d075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63" y="3191325"/>
            <a:ext cx="1943691" cy="83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ktangel 1"/>
          <p:cNvSpPr/>
          <p:nvPr/>
        </p:nvSpPr>
        <p:spPr>
          <a:xfrm>
            <a:off x="6341332" y="4015145"/>
            <a:ext cx="246633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Customer care</a:t>
            </a:r>
          </a:p>
          <a:p>
            <a:endParaRPr lang="en-GB" sz="14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</a:endParaRPr>
          </a:p>
          <a:p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Augmented reality</a:t>
            </a:r>
          </a:p>
          <a:p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Support at home – interior</a:t>
            </a:r>
          </a:p>
          <a:p>
            <a:endParaRPr lang="en-GB" sz="14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</a:endParaRPr>
          </a:p>
          <a:p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Suggestions for products fitting </a:t>
            </a:r>
          </a:p>
          <a:p>
            <a:endParaRPr lang="en-GB" sz="14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</a:endParaRPr>
          </a:p>
          <a:p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Feedback </a:t>
            </a:r>
          </a:p>
          <a:p>
            <a:endParaRPr lang="en-GB" sz="14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</a:endParaRPr>
          </a:p>
          <a:p>
            <a:endParaRPr lang="en-GB" sz="14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</a:endParaRPr>
          </a:p>
          <a:p>
            <a:endParaRPr lang="en-GB" sz="14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418363" y="2914326"/>
            <a:ext cx="20917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Calibri" panose="020F0502020204030204" pitchFamily="34" charset="0"/>
              </a:rPr>
              <a:t>QR, barcode and info-pop ups</a:t>
            </a:r>
          </a:p>
        </p:txBody>
      </p:sp>
      <p:pic>
        <p:nvPicPr>
          <p:cNvPr id="13" name="Bild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0440" y="6356350"/>
            <a:ext cx="299510" cy="251413"/>
          </a:xfrm>
          <a:prstGeom prst="rect">
            <a:avLst/>
          </a:prstGeom>
        </p:spPr>
      </p:pic>
      <p:pic>
        <p:nvPicPr>
          <p:cNvPr id="19" name="Picture 2" descr="http://beekn.net/wp-content/uploads/2013/12/estimote-2-beacon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206" y="3323953"/>
            <a:ext cx="893531" cy="57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ilderesultat for chat suppor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3280560"/>
            <a:ext cx="802432" cy="610594"/>
          </a:xfrm>
          <a:prstGeom prst="rect">
            <a:avLst/>
          </a:prstGeom>
          <a:noFill/>
          <a:ln>
            <a:solidFill>
              <a:srgbClr val="0099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Bilderesultat for shopp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63" y="1132001"/>
            <a:ext cx="2323712" cy="177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ild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42964" y="1136827"/>
            <a:ext cx="977731" cy="1829769"/>
          </a:xfrm>
          <a:prstGeom prst="rect">
            <a:avLst/>
          </a:prstGeom>
        </p:spPr>
      </p:pic>
      <p:pic>
        <p:nvPicPr>
          <p:cNvPr id="20" name="Picture 8" descr="http://www.qr2coupon.net/images/point-of-sale-receipt-marketing-qr2receipt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373" y="3181277"/>
            <a:ext cx="941154" cy="75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57950" y="1136827"/>
            <a:ext cx="2431980" cy="1319921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418363" y="1132001"/>
            <a:ext cx="8471567" cy="2883144"/>
          </a:xfrm>
          <a:prstGeom prst="rect">
            <a:avLst/>
          </a:prstGeom>
          <a:noFill/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il: høyre 8"/>
          <p:cNvSpPr/>
          <p:nvPr/>
        </p:nvSpPr>
        <p:spPr>
          <a:xfrm>
            <a:off x="4440546" y="4097247"/>
            <a:ext cx="581069" cy="396044"/>
          </a:xfrm>
          <a:prstGeom prst="rightArrow">
            <a:avLst/>
          </a:prstGeom>
          <a:solidFill>
            <a:srgbClr val="00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13777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143" y="1841986"/>
            <a:ext cx="1838129" cy="1838129"/>
          </a:xfrm>
          <a:prstGeom prst="rect">
            <a:avLst/>
          </a:prstGeom>
          <a:ln>
            <a:solidFill>
              <a:srgbClr val="33CCCC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68244" y="6346154"/>
            <a:ext cx="2057400" cy="365125"/>
          </a:xfrm>
        </p:spPr>
        <p:txBody>
          <a:bodyPr/>
          <a:lstStyle/>
          <a:p>
            <a:fld id="{B2F4E85E-CC0C-8D4D-BD8C-85BC9AA2CB26}" type="slidenum">
              <a:rPr lang="en-GB" smtClean="0"/>
              <a:t>6</a:t>
            </a:fld>
            <a:endParaRPr lang="en-GB" dirty="0"/>
          </a:p>
        </p:txBody>
      </p:sp>
      <p:pic>
        <p:nvPicPr>
          <p:cNvPr id="9" name="Picture 2" descr="http://elearning.greatlakes.edu.in/pgpba/blog/wp-content/uploads/2015/04/solutions-ins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151" y="1988840"/>
            <a:ext cx="4669105" cy="2649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76" y="2200474"/>
            <a:ext cx="1921108" cy="904404"/>
          </a:xfrm>
          <a:prstGeom prst="rect">
            <a:avLst/>
          </a:prstGeom>
        </p:spPr>
      </p:pic>
      <p:sp>
        <p:nvSpPr>
          <p:cNvPr id="15" name="Rectangle 7"/>
          <p:cNvSpPr/>
          <p:nvPr/>
        </p:nvSpPr>
        <p:spPr>
          <a:xfrm>
            <a:off x="399357" y="563073"/>
            <a:ext cx="87703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>
                <a:latin typeface="+mn-lt"/>
              </a:rPr>
              <a:t>Insight: Track and understand clients in retail and destinations </a:t>
            </a:r>
          </a:p>
          <a:p>
            <a:r>
              <a:rPr lang="en-GB" sz="2200" dirty="0">
                <a:latin typeface="+mn-lt"/>
              </a:rPr>
              <a:t>– as with e-commerce</a:t>
            </a:r>
          </a:p>
        </p:txBody>
      </p:sp>
      <p:pic>
        <p:nvPicPr>
          <p:cNvPr id="19" name="Picture 2" descr="Stealth Genie Dashboar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501" y="3811438"/>
            <a:ext cx="1923275" cy="1194424"/>
          </a:xfrm>
          <a:prstGeom prst="rect">
            <a:avLst/>
          </a:prstGeom>
          <a:noFill/>
          <a:ln>
            <a:solidFill>
              <a:srgbClr val="33CC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6125" y="117893"/>
            <a:ext cx="1758998" cy="57158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kstSylinder 4"/>
          <p:cNvSpPr txBox="1"/>
          <p:nvPr/>
        </p:nvSpPr>
        <p:spPr>
          <a:xfrm>
            <a:off x="431540" y="5115545"/>
            <a:ext cx="6336704" cy="1384995"/>
          </a:xfrm>
          <a:prstGeom prst="rect">
            <a:avLst/>
          </a:prstGeom>
          <a:noFill/>
          <a:ln>
            <a:solidFill>
              <a:srgbClr val="33CC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 sz="1400" b="1" dirty="0" err="1"/>
              <a:t>Measure</a:t>
            </a:r>
            <a:r>
              <a:rPr lang="nb-NO" sz="1400" b="1" dirty="0"/>
              <a:t> and </a:t>
            </a:r>
            <a:r>
              <a:rPr lang="nb-NO" sz="1400" b="1" dirty="0" err="1"/>
              <a:t>insight</a:t>
            </a:r>
            <a:r>
              <a:rPr lang="nb-NO" sz="1400" b="1" dirty="0"/>
              <a:t> </a:t>
            </a:r>
            <a:r>
              <a:rPr lang="nb-NO" sz="1400" b="1" dirty="0" err="1"/>
              <a:t>through</a:t>
            </a:r>
            <a:r>
              <a:rPr lang="nb-NO" sz="1400" b="1" dirty="0"/>
              <a:t>:</a:t>
            </a:r>
          </a:p>
          <a:p>
            <a:pPr algn="ctr"/>
            <a:endParaRPr lang="nb-NO" sz="1400" b="1" dirty="0"/>
          </a:p>
          <a:p>
            <a:pPr algn="ctr"/>
            <a:r>
              <a:rPr lang="nb-NO" sz="1400" dirty="0" err="1"/>
              <a:t>Geofence</a:t>
            </a:r>
            <a:r>
              <a:rPr lang="nb-NO" sz="1400" dirty="0"/>
              <a:t>, </a:t>
            </a:r>
            <a:r>
              <a:rPr lang="nb-NO" sz="1400" dirty="0" err="1"/>
              <a:t>Beacons</a:t>
            </a:r>
            <a:r>
              <a:rPr lang="nb-NO" sz="1400" dirty="0"/>
              <a:t>, QR</a:t>
            </a:r>
          </a:p>
          <a:p>
            <a:pPr algn="ctr"/>
            <a:r>
              <a:rPr lang="nb-NO" sz="1400" dirty="0" err="1"/>
              <a:t>Wifi</a:t>
            </a:r>
            <a:endParaRPr lang="nb-NO" sz="1400" dirty="0"/>
          </a:p>
          <a:p>
            <a:pPr algn="ctr"/>
            <a:r>
              <a:rPr lang="nb-NO" sz="1400" dirty="0"/>
              <a:t>Laser and </a:t>
            </a:r>
            <a:r>
              <a:rPr lang="nb-NO" sz="1400" dirty="0" err="1"/>
              <a:t>movement</a:t>
            </a:r>
            <a:r>
              <a:rPr lang="nb-NO" sz="1400" dirty="0"/>
              <a:t> </a:t>
            </a:r>
            <a:r>
              <a:rPr lang="nb-NO" sz="1400" dirty="0" err="1"/>
              <a:t>tracking</a:t>
            </a:r>
            <a:endParaRPr lang="nb-NO" sz="1400" dirty="0"/>
          </a:p>
          <a:p>
            <a:pPr algn="ctr"/>
            <a:r>
              <a:rPr lang="nb-NO" sz="1400" dirty="0" err="1"/>
              <a:t>Social</a:t>
            </a:r>
            <a:r>
              <a:rPr lang="nb-NO" sz="1400" dirty="0"/>
              <a:t> media</a:t>
            </a:r>
          </a:p>
        </p:txBody>
      </p:sp>
      <p:sp>
        <p:nvSpPr>
          <p:cNvPr id="6" name="TekstSylinder 5"/>
          <p:cNvSpPr txBox="1"/>
          <p:nvPr/>
        </p:nvSpPr>
        <p:spPr>
          <a:xfrm>
            <a:off x="334943" y="1685442"/>
            <a:ext cx="5593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/>
              <a:t>Downtown</a:t>
            </a:r>
            <a:r>
              <a:rPr lang="nb-NO" dirty="0"/>
              <a:t>/</a:t>
            </a:r>
            <a:r>
              <a:rPr lang="nb-NO" dirty="0" err="1"/>
              <a:t>destination</a:t>
            </a:r>
            <a:r>
              <a:rPr lang="nb-NO" dirty="0"/>
              <a:t>		Inside </a:t>
            </a:r>
            <a:r>
              <a:rPr lang="nb-NO" dirty="0" err="1"/>
              <a:t>malls</a:t>
            </a:r>
            <a:r>
              <a:rPr lang="nb-NO" dirty="0"/>
              <a:t> and </a:t>
            </a:r>
            <a:r>
              <a:rPr lang="nb-NO" dirty="0" err="1"/>
              <a:t>each</a:t>
            </a:r>
            <a:r>
              <a:rPr lang="nb-NO" dirty="0"/>
              <a:t> single </a:t>
            </a:r>
            <a:r>
              <a:rPr lang="nb-NO" dirty="0" err="1"/>
              <a:t>outlet</a:t>
            </a:r>
            <a:endParaRPr lang="nb-NO" dirty="0"/>
          </a:p>
        </p:txBody>
      </p:sp>
      <p:grpSp>
        <p:nvGrpSpPr>
          <p:cNvPr id="14" name="Gruppe 13"/>
          <p:cNvGrpSpPr/>
          <p:nvPr/>
        </p:nvGrpSpPr>
        <p:grpSpPr>
          <a:xfrm>
            <a:off x="743241" y="3291401"/>
            <a:ext cx="743721" cy="1330349"/>
            <a:chOff x="1979712" y="1196752"/>
            <a:chExt cx="2510508" cy="5076564"/>
          </a:xfrm>
        </p:grpSpPr>
        <p:grpSp>
          <p:nvGrpSpPr>
            <p:cNvPr id="16" name="Gruppe 15"/>
            <p:cNvGrpSpPr/>
            <p:nvPr/>
          </p:nvGrpSpPr>
          <p:grpSpPr>
            <a:xfrm>
              <a:off x="1979712" y="1196752"/>
              <a:ext cx="2510508" cy="5076564"/>
              <a:chOff x="-1873186" y="787400"/>
              <a:chExt cx="2892133" cy="5305895"/>
            </a:xfrm>
          </p:grpSpPr>
          <p:grpSp>
            <p:nvGrpSpPr>
              <p:cNvPr id="18" name="Gruppe 17"/>
              <p:cNvGrpSpPr/>
              <p:nvPr/>
            </p:nvGrpSpPr>
            <p:grpSpPr>
              <a:xfrm>
                <a:off x="-1873186" y="787400"/>
                <a:ext cx="2892133" cy="5305895"/>
                <a:chOff x="-1873186" y="787400"/>
                <a:chExt cx="2892133" cy="5305895"/>
              </a:xfrm>
            </p:grpSpPr>
            <p:grpSp>
              <p:nvGrpSpPr>
                <p:cNvPr id="21" name="Gruppe 20"/>
                <p:cNvGrpSpPr/>
                <p:nvPr/>
              </p:nvGrpSpPr>
              <p:grpSpPr>
                <a:xfrm>
                  <a:off x="-1873186" y="787400"/>
                  <a:ext cx="2892133" cy="5305895"/>
                  <a:chOff x="3123107" y="1600386"/>
                  <a:chExt cx="1575443" cy="3147919"/>
                </a:xfrm>
              </p:grpSpPr>
              <p:pic>
                <p:nvPicPr>
                  <p:cNvPr id="23" name="Bilde 22"/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123107" y="1600386"/>
                    <a:ext cx="1575443" cy="3147919"/>
                  </a:xfrm>
                  <a:prstGeom prst="rect">
                    <a:avLst/>
                  </a:prstGeom>
                </p:spPr>
              </p:pic>
              <p:pic>
                <p:nvPicPr>
                  <p:cNvPr id="24" name="Bilde 23"/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239852" y="1881437"/>
                    <a:ext cx="1332148" cy="224260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2" name="Bilde 21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656692" y="1261118"/>
                  <a:ext cx="2358259" cy="4191672"/>
                </a:xfrm>
                <a:prstGeom prst="rect">
                  <a:avLst/>
                </a:prstGeom>
              </p:spPr>
            </p:pic>
          </p:grpSp>
          <p:pic>
            <p:nvPicPr>
              <p:cNvPr id="20" name="Bilde 19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643222" y="1592797"/>
                <a:ext cx="2428829" cy="3852428"/>
              </a:xfrm>
              <a:prstGeom prst="rect">
                <a:avLst/>
              </a:prstGeom>
            </p:spPr>
          </p:pic>
        </p:grpSp>
        <p:sp>
          <p:nvSpPr>
            <p:cNvPr id="17" name="Ellipse 16"/>
            <p:cNvSpPr/>
            <p:nvPr/>
          </p:nvSpPr>
          <p:spPr>
            <a:xfrm>
              <a:off x="2406874" y="2906942"/>
              <a:ext cx="1656184" cy="165618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7" name="Pil høyre 6"/>
          <p:cNvSpPr/>
          <p:nvPr/>
        </p:nvSpPr>
        <p:spPr>
          <a:xfrm>
            <a:off x="1860412" y="3346623"/>
            <a:ext cx="361848" cy="376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Pil høyre 24"/>
          <p:cNvSpPr/>
          <p:nvPr/>
        </p:nvSpPr>
        <p:spPr>
          <a:xfrm>
            <a:off x="6746349" y="3158466"/>
            <a:ext cx="361848" cy="376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Pil høyre 25"/>
          <p:cNvSpPr/>
          <p:nvPr/>
        </p:nvSpPr>
        <p:spPr>
          <a:xfrm>
            <a:off x="6695332" y="5693950"/>
            <a:ext cx="361848" cy="376313"/>
          </a:xfrm>
          <a:prstGeom prst="rightArrow">
            <a:avLst/>
          </a:prstGeom>
          <a:solidFill>
            <a:srgbClr val="00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Ellipse 7"/>
          <p:cNvSpPr/>
          <p:nvPr/>
        </p:nvSpPr>
        <p:spPr>
          <a:xfrm>
            <a:off x="7180143" y="5445224"/>
            <a:ext cx="1568321" cy="90093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TekstSylinder 10"/>
          <p:cNvSpPr txBox="1"/>
          <p:nvPr/>
        </p:nvSpPr>
        <p:spPr>
          <a:xfrm>
            <a:off x="7180143" y="5657863"/>
            <a:ext cx="16451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/>
              <a:t>Efficient</a:t>
            </a:r>
            <a:r>
              <a:rPr lang="nb-NO" dirty="0"/>
              <a:t> </a:t>
            </a:r>
            <a:r>
              <a:rPr lang="nb-NO" dirty="0" err="1"/>
              <a:t>marketing</a:t>
            </a:r>
            <a:endParaRPr lang="nb-NO" dirty="0"/>
          </a:p>
          <a:p>
            <a:r>
              <a:rPr lang="nb-NO" dirty="0"/>
              <a:t>Location, mobile</a:t>
            </a:r>
          </a:p>
          <a:p>
            <a:pPr algn="ctr"/>
            <a:r>
              <a:rPr lang="nb-NO" dirty="0"/>
              <a:t>ROI</a:t>
            </a:r>
          </a:p>
        </p:txBody>
      </p:sp>
      <p:sp>
        <p:nvSpPr>
          <p:cNvPr id="27" name="Pil høyre 26"/>
          <p:cNvSpPr/>
          <p:nvPr/>
        </p:nvSpPr>
        <p:spPr>
          <a:xfrm rot="5400000">
            <a:off x="7767123" y="5208599"/>
            <a:ext cx="361848" cy="376313"/>
          </a:xfrm>
          <a:prstGeom prst="rightArrow">
            <a:avLst/>
          </a:prstGeom>
          <a:solidFill>
            <a:srgbClr val="00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646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4E85E-CC0C-8D4D-BD8C-85BC9AA2CB26}" type="slidenum">
              <a:rPr lang="en-GB" smtClean="0"/>
              <a:t>7</a:t>
            </a:fld>
            <a:endParaRPr lang="en-GB"/>
          </a:p>
        </p:txBody>
      </p:sp>
      <p:pic>
        <p:nvPicPr>
          <p:cNvPr id="14" name="Bild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6125" y="117893"/>
            <a:ext cx="1758998" cy="57158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Plassholder for innhold 2"/>
          <p:cNvSpPr>
            <a:spLocks noGrp="1"/>
          </p:cNvSpPr>
          <p:nvPr>
            <p:ph idx="1"/>
          </p:nvPr>
        </p:nvSpPr>
        <p:spPr>
          <a:xfrm>
            <a:off x="763241" y="3917659"/>
            <a:ext cx="7752109" cy="21920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Røros</a:t>
            </a:r>
            <a:endParaRPr lang="en-US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Digital guide via mobile  - across attractions and tourist services </a:t>
            </a:r>
          </a:p>
          <a:p>
            <a:pPr marL="0" indent="0">
              <a:buNone/>
            </a:pPr>
            <a:r>
              <a:rPr lang="en-US" sz="1600" dirty="0">
                <a:latin typeface="Calibri" panose="020F0502020204030204" pitchFamily="34" charset="0"/>
              </a:rPr>
              <a:t>Map over digital services nearby - </a:t>
            </a:r>
            <a:r>
              <a:rPr lang="en-US" sz="1600" dirty="0" err="1">
                <a:latin typeface="Calibri" panose="020F0502020204030204" pitchFamily="34" charset="0"/>
              </a:rPr>
              <a:t>wifi</a:t>
            </a:r>
            <a:r>
              <a:rPr lang="en-US" sz="1600" dirty="0">
                <a:latin typeface="Calibri" panose="020F0502020204030204" pitchFamily="34" charset="0"/>
              </a:rPr>
              <a:t>, VR, mobile-hides </a:t>
            </a:r>
            <a:r>
              <a:rPr lang="en-US" sz="1600" dirty="0" err="1">
                <a:latin typeface="Calibri" panose="020F0502020204030204" pitchFamily="34" charset="0"/>
              </a:rPr>
              <a:t>etc</a:t>
            </a:r>
            <a:r>
              <a:rPr lang="en-US" sz="1600" dirty="0">
                <a:latin typeface="Calibri" panose="020F0502020204030204" pitchFamily="34" charset="0"/>
              </a:rPr>
              <a:t>  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600" dirty="0">
                <a:latin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1600" b="1" dirty="0">
                <a:latin typeface="Calibri" panose="020F0502020204030204" pitchFamily="34" charset="0"/>
              </a:rPr>
              <a:t>Rjukan plus Norwegian destinations  </a:t>
            </a:r>
            <a:endParaRPr lang="en-US" sz="1600" b="1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600" dirty="0" smtClean="0">
                <a:latin typeface="Calibri" panose="020F0502020204030204" pitchFamily="34" charset="0"/>
              </a:rPr>
              <a:t>O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pen </a:t>
            </a: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</a:rPr>
              <a:t>loyality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 program and </a:t>
            </a:r>
            <a:r>
              <a:rPr lang="en-US" sz="1600" dirty="0" err="1">
                <a:latin typeface="Calibri" panose="020F0502020204030204" pitchFamily="34" charset="0"/>
              </a:rPr>
              <a:t>Røros</a:t>
            </a:r>
            <a:r>
              <a:rPr lang="en-US" sz="1600" dirty="0">
                <a:latin typeface="Calibri" panose="020F0502020204030204" pitchFamily="34" charset="0"/>
              </a:rPr>
              <a:t> or Visit Norway </a:t>
            </a:r>
          </a:p>
          <a:p>
            <a:pPr marL="0" indent="0">
              <a:buNone/>
            </a:pPr>
            <a:r>
              <a:rPr lang="en-US" sz="1600" dirty="0">
                <a:latin typeface="Calibri" panose="020F0502020204030204" pitchFamily="34" charset="0"/>
              </a:rPr>
              <a:t>Blockchain, mobile currency, loyalty bank  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919" y="1226573"/>
            <a:ext cx="4320481" cy="2120054"/>
          </a:xfrm>
          <a:prstGeom prst="rect">
            <a:avLst/>
          </a:prstGeom>
        </p:spPr>
      </p:pic>
      <p:sp>
        <p:nvSpPr>
          <p:cNvPr id="19" name="TekstSylinder 18"/>
          <p:cNvSpPr txBox="1"/>
          <p:nvPr/>
        </p:nvSpPr>
        <p:spPr>
          <a:xfrm>
            <a:off x="763241" y="674599"/>
            <a:ext cx="71684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200" dirty="0" err="1">
                <a:latin typeface="Calibri" panose="020F0502020204030204" pitchFamily="34" charset="0"/>
              </a:rPr>
              <a:t>Digitalizing</a:t>
            </a:r>
            <a:r>
              <a:rPr lang="nb-NO" sz="2200" dirty="0">
                <a:latin typeface="Calibri" panose="020F0502020204030204" pitchFamily="34" charset="0"/>
              </a:rPr>
              <a:t> </a:t>
            </a:r>
            <a:r>
              <a:rPr lang="nb-NO" sz="2200" dirty="0" err="1">
                <a:latin typeface="Calibri" panose="020F0502020204030204" pitchFamily="34" charset="0"/>
              </a:rPr>
              <a:t>the</a:t>
            </a:r>
            <a:r>
              <a:rPr lang="nb-NO" sz="2200" dirty="0">
                <a:latin typeface="Calibri" panose="020F0502020204030204" pitchFamily="34" charset="0"/>
              </a:rPr>
              <a:t> Unesco </a:t>
            </a:r>
            <a:r>
              <a:rPr lang="nb-NO" sz="2200" dirty="0" err="1">
                <a:latin typeface="Calibri" panose="020F0502020204030204" pitchFamily="34" charset="0"/>
              </a:rPr>
              <a:t>destinations</a:t>
            </a:r>
            <a:r>
              <a:rPr lang="nb-NO" sz="2200" dirty="0">
                <a:latin typeface="Calibri" panose="020F0502020204030204" pitchFamily="34" charset="0"/>
              </a:rPr>
              <a:t> Røros and Rjukan</a:t>
            </a: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0020" y="1213896"/>
            <a:ext cx="1207930" cy="21485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7570" y="1244819"/>
            <a:ext cx="1192446" cy="21209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5158925" y="3376600"/>
            <a:ext cx="1336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</a:rPr>
              <a:t>Geofence nearby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05353" y="3368030"/>
            <a:ext cx="1312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</a:rPr>
              <a:t>Beacon spots</a:t>
            </a:r>
          </a:p>
        </p:txBody>
      </p:sp>
      <p:sp>
        <p:nvSpPr>
          <p:cNvPr id="16" name="TextBox 13"/>
          <p:cNvSpPr txBox="1"/>
          <p:nvPr/>
        </p:nvSpPr>
        <p:spPr>
          <a:xfrm>
            <a:off x="7808846" y="3391057"/>
            <a:ext cx="14130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</a:rPr>
              <a:t>Loyalty point</a:t>
            </a:r>
          </a:p>
        </p:txBody>
      </p:sp>
      <p:pic>
        <p:nvPicPr>
          <p:cNvPr id="17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9636" y="1244819"/>
            <a:ext cx="1194909" cy="21209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TextBox 11"/>
          <p:cNvSpPr txBox="1"/>
          <p:nvPr/>
        </p:nvSpPr>
        <p:spPr>
          <a:xfrm>
            <a:off x="819716" y="3362401"/>
            <a:ext cx="4103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</a:rPr>
              <a:t>Digital event map – and digital guiding through each mobile</a:t>
            </a:r>
          </a:p>
        </p:txBody>
      </p:sp>
    </p:spTree>
    <p:extLst>
      <p:ext uri="{BB962C8B-B14F-4D97-AF65-F5344CB8AC3E}">
        <p14:creationId xmlns:p14="http://schemas.microsoft.com/office/powerpoint/2010/main" val="3065132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"/>
          <p:cNvSpPr>
            <a:spLocks noChangeShapeType="1"/>
          </p:cNvSpPr>
          <p:nvPr/>
        </p:nvSpPr>
        <p:spPr bwMode="auto">
          <a:xfrm flipV="1">
            <a:off x="357330" y="3816446"/>
            <a:ext cx="8158162" cy="5862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 type="triangle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nb-NO" sz="1400">
              <a:solidFill>
                <a:srgbClr val="828282"/>
              </a:solidFill>
              <a:latin typeface="Open Sans Light" panose="020B0306030504020204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57332" y="3822313"/>
            <a:ext cx="1223118" cy="30777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1F7A7A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400" b="1" dirty="0" err="1">
                <a:latin typeface="Open Sans Light" panose="020B0306030504020204"/>
                <a:ea typeface="+mn-ea"/>
              </a:rPr>
              <a:t>IoT</a:t>
            </a:r>
            <a:endParaRPr lang="en-US" sz="1400" b="1" dirty="0">
              <a:latin typeface="Open Sans Light" panose="020B0306030504020204"/>
              <a:ea typeface="+mn-ea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702848" y="3822312"/>
            <a:ext cx="918841" cy="30777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1F7A7A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nb-NO" sz="1400" b="1" dirty="0" err="1">
                <a:latin typeface="Open Sans Light" panose="020B0306030504020204"/>
                <a:ea typeface="+mn-ea"/>
              </a:rPr>
              <a:t>Loyalty</a:t>
            </a:r>
            <a:endParaRPr lang="nb-NO" sz="1400" b="1" dirty="0">
              <a:latin typeface="Open Sans Light" panose="020B0306030504020204"/>
              <a:ea typeface="+mn-ea"/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flipV="1">
            <a:off x="4533793" y="1663875"/>
            <a:ext cx="0" cy="4036174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 type="triangle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nb-NO" sz="1400">
              <a:solidFill>
                <a:srgbClr val="000000"/>
              </a:solidFill>
              <a:latin typeface="Open Sans Light" panose="020B0306030504020204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721392" y="1208725"/>
            <a:ext cx="3523721" cy="30777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1F7A7A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400" b="1" dirty="0">
                <a:solidFill>
                  <a:srgbClr val="828282"/>
                </a:solidFill>
                <a:latin typeface="Open Sans Light" panose="020B0306030504020204"/>
                <a:ea typeface="+mn-ea"/>
              </a:rPr>
              <a:t>  </a:t>
            </a:r>
            <a:r>
              <a:rPr lang="en-US" sz="1400" b="1" dirty="0">
                <a:latin typeface="Open Sans Light" panose="020B0306030504020204"/>
                <a:ea typeface="+mn-ea"/>
              </a:rPr>
              <a:t>Mobile Dialog/Digital Marketing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426758" y="5711049"/>
            <a:ext cx="2214069" cy="30777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1F7A7A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400" b="1" dirty="0">
                <a:latin typeface="Open Sans Light" panose="020B0306030504020204"/>
                <a:ea typeface="+mn-ea"/>
              </a:rPr>
              <a:t>Insight/ AI analysis</a:t>
            </a:r>
          </a:p>
        </p:txBody>
      </p:sp>
      <p:sp>
        <p:nvSpPr>
          <p:cNvPr id="20" name="Slide Number Placeholder 5"/>
          <p:cNvSpPr txBox="1">
            <a:spLocks/>
          </p:cNvSpPr>
          <p:nvPr/>
        </p:nvSpPr>
        <p:spPr>
          <a:xfrm>
            <a:off x="8463211" y="6076800"/>
            <a:ext cx="533400" cy="337038"/>
          </a:xfrm>
          <a:prstGeom prst="rect">
            <a:avLst/>
          </a:prstGeom>
        </p:spPr>
        <p:txBody>
          <a:bodyPr vert="horz" lIns="84406" tIns="42203" rIns="84406" bIns="42203" rtlCol="0" anchor="ctr"/>
          <a:lstStyle>
            <a:defPPr>
              <a:defRPr lang="nb-NO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2"/>
                </a:solidFill>
                <a:latin typeface="Verdana" charset="0"/>
                <a:ea typeface="Arial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9pPr>
          </a:lstStyle>
          <a:p>
            <a:fld id="{6E94D5D8-F09A-424A-BECC-25E7CE47DE92}" type="slidenum">
              <a:rPr lang="nb-NO" sz="1400">
                <a:latin typeface="Open Sans Light" panose="020B0306030504020204"/>
              </a:rPr>
              <a:pPr/>
              <a:t>8</a:t>
            </a:fld>
            <a:endParaRPr lang="nb-NO" sz="1400" dirty="0">
              <a:latin typeface="Open Sans Light" panose="020B030603050402020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4888" y="152636"/>
            <a:ext cx="91445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      </a:t>
            </a:r>
            <a:endParaRPr lang="en-GB" sz="2800" dirty="0">
              <a:ln/>
              <a:solidFill>
                <a:schemeClr val="bg1"/>
              </a:solidFill>
              <a:latin typeface="+mn-lt"/>
              <a:cs typeface="Geneva"/>
            </a:endParaRPr>
          </a:p>
        </p:txBody>
      </p:sp>
      <p:pic>
        <p:nvPicPr>
          <p:cNvPr id="34" name="Picture 2" descr="http://beekn.net/wp-content/uploads/2013/12/estimote-2-beacon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08" y="4223943"/>
            <a:ext cx="893531" cy="57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http://blog.trycontechnologi.netdna-cdn.com/blog/wp-content/uploads/2015/02/1D-vs-2D-barcode.png?8d075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17" y="4762497"/>
            <a:ext cx="1224674" cy="52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463265" y="4901338"/>
            <a:ext cx="2571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Open Sans Light" panose="020B0306030504020204"/>
              </a:rPr>
              <a:t>Standalone</a:t>
            </a:r>
            <a:br>
              <a:rPr lang="en-GB" dirty="0">
                <a:latin typeface="Open Sans Light" panose="020B0306030504020204"/>
              </a:rPr>
            </a:br>
            <a:r>
              <a:rPr lang="en-GB" dirty="0">
                <a:latin typeface="Open Sans Light" panose="020B0306030504020204"/>
              </a:rPr>
              <a:t>Beacons, QR/Barcode Scanner projects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3455" y="5186891"/>
            <a:ext cx="835035" cy="48047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8332" y="2577998"/>
            <a:ext cx="1010246" cy="71507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6931464" y="4078421"/>
            <a:ext cx="1489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Open Sans Light" panose="020B0306030504020204"/>
              </a:rPr>
              <a:t>Travel programs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8331" y="4736783"/>
            <a:ext cx="1100275" cy="4877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0030" y="456870"/>
            <a:ext cx="63291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latin typeface="Calibri" panose="020F0502020204030204" pitchFamily="34" charset="0"/>
              </a:rPr>
              <a:t>Emerging mobile, </a:t>
            </a:r>
            <a:r>
              <a:rPr lang="en-GB" sz="2200" dirty="0" err="1">
                <a:latin typeface="Calibri" panose="020F0502020204030204" pitchFamily="34" charset="0"/>
              </a:rPr>
              <a:t>iot</a:t>
            </a:r>
            <a:r>
              <a:rPr lang="en-GB" sz="2200" dirty="0">
                <a:latin typeface="Calibri" panose="020F0502020204030204" pitchFamily="34" charset="0"/>
              </a:rPr>
              <a:t> and loyalty to cover Retail needs</a:t>
            </a:r>
          </a:p>
        </p:txBody>
      </p:sp>
      <p:pic>
        <p:nvPicPr>
          <p:cNvPr id="28" name="Bild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1880" y="3446218"/>
            <a:ext cx="2393370" cy="7777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TekstSylinder 10"/>
          <p:cNvSpPr txBox="1"/>
          <p:nvPr/>
        </p:nvSpPr>
        <p:spPr>
          <a:xfrm>
            <a:off x="5444263" y="4364158"/>
            <a:ext cx="881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/>
              <a:t>Dsafe</a:t>
            </a:r>
            <a:endParaRPr lang="nb-NO" dirty="0"/>
          </a:p>
          <a:p>
            <a:r>
              <a:rPr lang="nb-NO" dirty="0" err="1"/>
              <a:t>Maincard</a:t>
            </a:r>
            <a:endParaRPr lang="nb-NO" dirty="0"/>
          </a:p>
        </p:txBody>
      </p:sp>
      <p:sp>
        <p:nvSpPr>
          <p:cNvPr id="26" name="TekstSylinder 25"/>
          <p:cNvSpPr txBox="1"/>
          <p:nvPr/>
        </p:nvSpPr>
        <p:spPr>
          <a:xfrm>
            <a:off x="1301496" y="2827756"/>
            <a:ext cx="8274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/>
              <a:t>Fluxloop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39037267"/>
      </p:ext>
    </p:extLst>
  </p:cSld>
  <p:clrMapOvr>
    <a:masterClrMapping/>
  </p:clrMapOvr>
</p:sld>
</file>

<file path=ppt/theme/theme1.xml><?xml version="1.0" encoding="utf-8"?>
<a:theme xmlns:a="http://schemas.openxmlformats.org/drawingml/2006/main" name="Companybook_new">
  <a:themeElements>
    <a:clrScheme name="Companybook">
      <a:dk1>
        <a:srgbClr val="000000"/>
      </a:dk1>
      <a:lt1>
        <a:srgbClr val="FFFFFF"/>
      </a:lt1>
      <a:dk2>
        <a:srgbClr val="93C600"/>
      </a:dk2>
      <a:lt2>
        <a:srgbClr val="828282"/>
      </a:lt2>
      <a:accent1>
        <a:srgbClr val="666666"/>
      </a:accent1>
      <a:accent2>
        <a:srgbClr val="CCCCCC"/>
      </a:accent2>
      <a:accent3>
        <a:srgbClr val="FFFFFF"/>
      </a:accent3>
      <a:accent4>
        <a:srgbClr val="000000"/>
      </a:accent4>
      <a:accent5>
        <a:srgbClr val="CCFF99"/>
      </a:accent5>
      <a:accent6>
        <a:srgbClr val="93C600"/>
      </a:accent6>
      <a:hlink>
        <a:srgbClr val="330099"/>
      </a:hlink>
      <a:folHlink>
        <a:srgbClr val="B2B2B2"/>
      </a:folHlink>
    </a:clrScheme>
    <a:fontScheme name="Eklips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klipse 1">
        <a:dk1>
          <a:srgbClr val="000000"/>
        </a:dk1>
        <a:lt1>
          <a:srgbClr val="FFFFFF"/>
        </a:lt1>
        <a:dk2>
          <a:srgbClr val="006666"/>
        </a:dk2>
        <a:lt2>
          <a:srgbClr val="5F5F5F"/>
        </a:lt2>
        <a:accent1>
          <a:srgbClr val="33CCCC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A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klipse 2">
        <a:dk1>
          <a:srgbClr val="000000"/>
        </a:dk1>
        <a:lt1>
          <a:srgbClr val="FFFFFF"/>
        </a:lt1>
        <a:dk2>
          <a:srgbClr val="333366"/>
        </a:dk2>
        <a:lt2>
          <a:srgbClr val="5F5F5F"/>
        </a:lt2>
        <a:accent1>
          <a:srgbClr val="CC99FF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CAFF"/>
        </a:accent5>
        <a:accent6>
          <a:srgbClr val="8AB9B9"/>
        </a:accent6>
        <a:hlink>
          <a:srgbClr val="666699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klipse 3">
        <a:dk1>
          <a:srgbClr val="000000"/>
        </a:dk1>
        <a:lt1>
          <a:srgbClr val="FFFFFF"/>
        </a:lt1>
        <a:dk2>
          <a:srgbClr val="0000CC"/>
        </a:dk2>
        <a:lt2>
          <a:srgbClr val="434343"/>
        </a:lt2>
        <a:accent1>
          <a:srgbClr val="99CC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E7B900"/>
        </a:accent6>
        <a:hlink>
          <a:srgbClr val="FF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klipse 4">
        <a:dk1>
          <a:srgbClr val="000000"/>
        </a:dk1>
        <a:lt1>
          <a:srgbClr val="64AAAE"/>
        </a:lt1>
        <a:dk2>
          <a:srgbClr val="FFFFCC"/>
        </a:dk2>
        <a:lt2>
          <a:srgbClr val="5F5F5F"/>
        </a:lt2>
        <a:accent1>
          <a:srgbClr val="B4B1DB"/>
        </a:accent1>
        <a:accent2>
          <a:srgbClr val="61C1D7"/>
        </a:accent2>
        <a:accent3>
          <a:srgbClr val="B8D2D3"/>
        </a:accent3>
        <a:accent4>
          <a:srgbClr val="000000"/>
        </a:accent4>
        <a:accent5>
          <a:srgbClr val="D6D5EA"/>
        </a:accent5>
        <a:accent6>
          <a:srgbClr val="57AFC3"/>
        </a:accent6>
        <a:hlink>
          <a:srgbClr val="2571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klipse 5">
        <a:dk1>
          <a:srgbClr val="5F5F5F"/>
        </a:dk1>
        <a:lt1>
          <a:srgbClr val="F8F8F8"/>
        </a:lt1>
        <a:dk2>
          <a:srgbClr val="2A285A"/>
        </a:dk2>
        <a:lt2>
          <a:srgbClr val="FFFFFF"/>
        </a:lt2>
        <a:accent1>
          <a:srgbClr val="999966"/>
        </a:accent1>
        <a:accent2>
          <a:srgbClr val="8C8B9D"/>
        </a:accent2>
        <a:accent3>
          <a:srgbClr val="ACACB5"/>
        </a:accent3>
        <a:accent4>
          <a:srgbClr val="D4D4D4"/>
        </a:accent4>
        <a:accent5>
          <a:srgbClr val="CACAB8"/>
        </a:accent5>
        <a:accent6>
          <a:srgbClr val="7E7D8E"/>
        </a:accent6>
        <a:hlink>
          <a:srgbClr val="465174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klipse 6">
        <a:dk1>
          <a:srgbClr val="434343"/>
        </a:dk1>
        <a:lt1>
          <a:srgbClr val="FFFFFF"/>
        </a:lt1>
        <a:dk2>
          <a:srgbClr val="360404"/>
        </a:dk2>
        <a:lt2>
          <a:srgbClr val="FFFFFF"/>
        </a:lt2>
        <a:accent1>
          <a:srgbClr val="669900"/>
        </a:accent1>
        <a:accent2>
          <a:srgbClr val="CC6600"/>
        </a:accent2>
        <a:accent3>
          <a:srgbClr val="AEAAAA"/>
        </a:accent3>
        <a:accent4>
          <a:srgbClr val="DADADA"/>
        </a:accent4>
        <a:accent5>
          <a:srgbClr val="B8CAAA"/>
        </a:accent5>
        <a:accent6>
          <a:srgbClr val="B95C00"/>
        </a:accent6>
        <a:hlink>
          <a:srgbClr val="CC33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klipse 7">
        <a:dk1>
          <a:srgbClr val="434343"/>
        </a:dk1>
        <a:lt1>
          <a:srgbClr val="FFFFFF"/>
        </a:lt1>
        <a:dk2>
          <a:srgbClr val="000000"/>
        </a:dk2>
        <a:lt2>
          <a:srgbClr val="8285FE"/>
        </a:lt2>
        <a:accent1>
          <a:srgbClr val="669900"/>
        </a:accent1>
        <a:accent2>
          <a:srgbClr val="9900FF"/>
        </a:accent2>
        <a:accent3>
          <a:srgbClr val="AAAAAA"/>
        </a:accent3>
        <a:accent4>
          <a:srgbClr val="DADADA"/>
        </a:accent4>
        <a:accent5>
          <a:srgbClr val="B8CAAA"/>
        </a:accent5>
        <a:accent6>
          <a:srgbClr val="8A00E7"/>
        </a:accent6>
        <a:hlink>
          <a:srgbClr val="6600CC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klipse 8">
        <a:dk1>
          <a:srgbClr val="434343"/>
        </a:dk1>
        <a:lt1>
          <a:srgbClr val="FFFFFF"/>
        </a:lt1>
        <a:dk2>
          <a:srgbClr val="000000"/>
        </a:dk2>
        <a:lt2>
          <a:srgbClr val="0066FF"/>
        </a:lt2>
        <a:accent1>
          <a:srgbClr val="339966"/>
        </a:accent1>
        <a:accent2>
          <a:srgbClr val="FFCC00"/>
        </a:accent2>
        <a:accent3>
          <a:srgbClr val="AAAAAA"/>
        </a:accent3>
        <a:accent4>
          <a:srgbClr val="DADADA"/>
        </a:accent4>
        <a:accent5>
          <a:srgbClr val="ADCAB8"/>
        </a:accent5>
        <a:accent6>
          <a:srgbClr val="E7B900"/>
        </a:accent6>
        <a:hlink>
          <a:srgbClr val="CC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klipse 9">
        <a:dk1>
          <a:srgbClr val="333300"/>
        </a:dk1>
        <a:lt1>
          <a:srgbClr val="FFFFFF"/>
        </a:lt1>
        <a:dk2>
          <a:srgbClr val="669900"/>
        </a:dk2>
        <a:lt2>
          <a:srgbClr val="FFFFCC"/>
        </a:lt2>
        <a:accent1>
          <a:srgbClr val="CCCC00"/>
        </a:accent1>
        <a:accent2>
          <a:srgbClr val="99CC00"/>
        </a:accent2>
        <a:accent3>
          <a:srgbClr val="B8CAAA"/>
        </a:accent3>
        <a:accent4>
          <a:srgbClr val="DADADA"/>
        </a:accent4>
        <a:accent5>
          <a:srgbClr val="E2E2AA"/>
        </a:accent5>
        <a:accent6>
          <a:srgbClr val="8AB900"/>
        </a:accent6>
        <a:hlink>
          <a:srgbClr val="3366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klipse 10">
        <a:dk1>
          <a:srgbClr val="333333"/>
        </a:dk1>
        <a:lt1>
          <a:srgbClr val="FFFFCC"/>
        </a:lt1>
        <a:dk2>
          <a:srgbClr val="660000"/>
        </a:dk2>
        <a:lt2>
          <a:srgbClr val="CCCCCC"/>
        </a:lt2>
        <a:accent1>
          <a:srgbClr val="FF6600"/>
        </a:accent1>
        <a:accent2>
          <a:srgbClr val="CC3300"/>
        </a:accent2>
        <a:accent3>
          <a:srgbClr val="B8AAAA"/>
        </a:accent3>
        <a:accent4>
          <a:srgbClr val="DADAAE"/>
        </a:accent4>
        <a:accent5>
          <a:srgbClr val="FFB8AA"/>
        </a:accent5>
        <a:accent6>
          <a:srgbClr val="B92D00"/>
        </a:accent6>
        <a:hlink>
          <a:srgbClr val="9900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Companybook_new.potx</Template>
  <TotalTime>350114</TotalTime>
  <Words>556</Words>
  <Application>Microsoft Macintosh PowerPoint</Application>
  <PresentationFormat>Skjermfremvisning (4:3)</PresentationFormat>
  <Paragraphs>140</Paragraphs>
  <Slides>8</Slides>
  <Notes>2</Notes>
  <HiddenSlides>0</HiddenSlides>
  <MMClips>0</MMClips>
  <ScaleCrop>false</ScaleCrop>
  <HeadingPairs>
    <vt:vector size="6" baseType="variant">
      <vt:variant>
        <vt:lpstr>Brukte skrifter</vt:lpstr>
      </vt:variant>
      <vt:variant>
        <vt:i4>9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8</vt:i4>
      </vt:variant>
    </vt:vector>
  </HeadingPairs>
  <TitlesOfParts>
    <vt:vector size="20" baseType="lpstr">
      <vt:lpstr>Calibri</vt:lpstr>
      <vt:lpstr>Calibri Light</vt:lpstr>
      <vt:lpstr>Geneva</vt:lpstr>
      <vt:lpstr>MS PGothic</vt:lpstr>
      <vt:lpstr>ＭＳ Ｐゴシック</vt:lpstr>
      <vt:lpstr>Open Sans Light</vt:lpstr>
      <vt:lpstr>Verdana</vt:lpstr>
      <vt:lpstr>Wingdings</vt:lpstr>
      <vt:lpstr>Arial</vt:lpstr>
      <vt:lpstr>Companybook_new</vt:lpstr>
      <vt:lpstr>Custom Design</vt:lpstr>
      <vt:lpstr>1_Office-tema</vt:lpstr>
      <vt:lpstr>Shared app and digital services  to innovate destinations and retail   Physical web IOT Blockchain loyalty AI &amp; bigdata    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Sidé</Company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New Social Network for Companies</dc:title>
  <dc:creator>Annette Kallevig</dc:creator>
  <cp:lastModifiedBy>Per Arne Friestad</cp:lastModifiedBy>
  <cp:revision>3142</cp:revision>
  <cp:lastPrinted>2016-11-23T10:43:54Z</cp:lastPrinted>
  <dcterms:created xsi:type="dcterms:W3CDTF">2011-10-29T09:14:35Z</dcterms:created>
  <dcterms:modified xsi:type="dcterms:W3CDTF">2016-11-25T15:09:44Z</dcterms:modified>
</cp:coreProperties>
</file>