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B7C294A-C2E8-488A-90B7-960DB973A0B1}">
  <a:tblStyle styleId="{8B7C294A-C2E8-488A-90B7-960DB973A0B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Style>
        <a:tcBdr>
          <a:top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band1H>
    <a:band1V>
      <a:tcStyle>
        <a:tcBdr>
          <a:left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right>
        </a:tcBdr>
      </a:tcStyle>
    </a:band1V>
    <a:band2V>
      <a:tcStyle>
        <a:tcBdr>
          <a:left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10C84BA-EB30-45D9-BE27-81F213860A9B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rgbClr val="FDEEE8"/>
          </a:solidFill>
        </a:fill>
      </a:tcStyle>
    </a:band1H>
    <a:band1V>
      <a:tcStyle>
        <a:tcBdr/>
        <a:fill>
          <a:solidFill>
            <a:srgbClr val="FDEEE8"/>
          </a:solidFill>
        </a:fill>
      </a:tcStyle>
    </a:band1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l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299" cy="25717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612197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8115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403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0477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8475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2146967" y="1988999"/>
            <a:ext cx="4850057" cy="1993261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13"/>
          <p:cNvSpPr/>
          <p:nvPr/>
        </p:nvSpPr>
        <p:spPr>
          <a:xfrm>
            <a:off x="0" y="4670996"/>
            <a:ext cx="9144000" cy="218757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968"/>
                </a:moveTo>
                <a:lnTo>
                  <a:pt x="120000" y="119968"/>
                </a:lnTo>
                <a:lnTo>
                  <a:pt x="120000" y="0"/>
                </a:lnTo>
                <a:lnTo>
                  <a:pt x="0" y="0"/>
                </a:lnTo>
                <a:lnTo>
                  <a:pt x="0" y="119968"/>
                </a:lnTo>
                <a:close/>
              </a:path>
            </a:pathLst>
          </a:custGeom>
          <a:solidFill>
            <a:srgbClr val="CA6C18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108959" y="6377939"/>
            <a:ext cx="2926079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457200" y="6377939"/>
            <a:ext cx="2103120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4282294" y="6207560"/>
            <a:ext cx="592454" cy="177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11249"/>
              </a:lnSpc>
              <a:spcBef>
                <a:spcPts val="0"/>
              </a:spcBef>
              <a:buSzPct val="25000"/>
              <a:buNone/>
            </a:pPr>
            <a:r>
              <a:rPr lang="en-AU" sz="1200" b="0" i="0" u="none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Page </a:t>
            </a:r>
            <a:fld id="{00000000-1234-1234-1234-123412341234}" type="slidenum">
              <a:rPr lang="en-AU" sz="1200" b="0" i="0" u="none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en-AU" sz="1200" b="0" i="0" u="none">
              <a:solidFill>
                <a:srgbClr val="58595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bg>
      <p:bgPr>
        <a:solidFill>
          <a:schemeClr val="lt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44000" cy="112522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975"/>
                </a:moveTo>
                <a:lnTo>
                  <a:pt x="120000" y="119975"/>
                </a:lnTo>
                <a:lnTo>
                  <a:pt x="120000" y="0"/>
                </a:lnTo>
                <a:lnTo>
                  <a:pt x="0" y="0"/>
                </a:lnTo>
                <a:lnTo>
                  <a:pt x="0" y="119975"/>
                </a:lnTo>
                <a:close/>
              </a:path>
            </a:pathLst>
          </a:custGeom>
          <a:solidFill>
            <a:srgbClr val="CA6C18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527300" y="311476"/>
            <a:ext cx="8089399" cy="489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517908" y="1380798"/>
            <a:ext cx="8108179" cy="39401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08959" y="6377939"/>
            <a:ext cx="2926079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77939"/>
            <a:ext cx="2103120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4282294" y="6207560"/>
            <a:ext cx="592454" cy="177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11249"/>
              </a:lnSpc>
              <a:spcBef>
                <a:spcPts val="0"/>
              </a:spcBef>
              <a:buSzPct val="25000"/>
              <a:buNone/>
            </a:pPr>
            <a:r>
              <a:rPr lang="en-AU" sz="1200" b="0" i="0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Page </a:t>
            </a:r>
            <a:fld id="{00000000-1234-1234-1234-123412341234}" type="slidenum">
              <a:rPr lang="en-AU" sz="1200" b="0" i="0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en-AU" sz="1200" b="0" i="0">
              <a:solidFill>
                <a:srgbClr val="58595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108959" y="6377939"/>
            <a:ext cx="2926079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377939"/>
            <a:ext cx="2103120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4282294" y="6207560"/>
            <a:ext cx="592454" cy="177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11249"/>
              </a:lnSpc>
              <a:spcBef>
                <a:spcPts val="0"/>
              </a:spcBef>
              <a:buSzPct val="25000"/>
              <a:buNone/>
            </a:pPr>
            <a:r>
              <a:rPr lang="en-AU" sz="1200" b="0" i="0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Page </a:t>
            </a:r>
            <a:fld id="{00000000-1234-1234-1234-123412341234}" type="slidenum">
              <a:rPr lang="en-AU" sz="1200" b="0" i="0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en-AU" sz="1200" b="0" i="0">
              <a:solidFill>
                <a:srgbClr val="58595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527300" y="311476"/>
            <a:ext cx="8089399" cy="489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57200" y="1577340"/>
            <a:ext cx="3977640" cy="4526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709160" y="1577340"/>
            <a:ext cx="3977640" cy="4526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08959" y="6377939"/>
            <a:ext cx="2926079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77939"/>
            <a:ext cx="2103120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4282294" y="6207560"/>
            <a:ext cx="592454" cy="177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11249"/>
              </a:lnSpc>
              <a:spcBef>
                <a:spcPts val="0"/>
              </a:spcBef>
              <a:buSzPct val="25000"/>
              <a:buNone/>
            </a:pPr>
            <a:r>
              <a:rPr lang="en-AU" sz="1200" b="0" i="0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Page </a:t>
            </a:r>
            <a:fld id="{00000000-1234-1234-1234-123412341234}" type="slidenum">
              <a:rPr lang="en-AU" sz="1200" b="0" i="0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en-AU" sz="1200" b="0" i="0">
              <a:solidFill>
                <a:srgbClr val="58595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527300" y="311476"/>
            <a:ext cx="8089399" cy="489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08959" y="6377939"/>
            <a:ext cx="2926079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457200" y="6377939"/>
            <a:ext cx="2103120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4282294" y="6207560"/>
            <a:ext cx="592454" cy="177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11249"/>
              </a:lnSpc>
              <a:spcBef>
                <a:spcPts val="0"/>
              </a:spcBef>
              <a:buSzPct val="25000"/>
              <a:buNone/>
            </a:pPr>
            <a:r>
              <a:rPr lang="en-AU" sz="1200" b="0" i="0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Page </a:t>
            </a:r>
            <a:fld id="{00000000-1234-1234-1234-123412341234}" type="slidenum">
              <a:rPr lang="en-AU" sz="1200" b="0" i="0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en-AU" sz="1200" b="0" i="0">
              <a:solidFill>
                <a:srgbClr val="58595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527300" y="311476"/>
            <a:ext cx="8089399" cy="489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517908" y="1380798"/>
            <a:ext cx="8108179" cy="39401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3108959" y="6377939"/>
            <a:ext cx="2926079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>
            <a:off x="457200" y="6377939"/>
            <a:ext cx="2103120" cy="34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4282294" y="6207560"/>
            <a:ext cx="592454" cy="177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11249"/>
              </a:lnSpc>
              <a:spcBef>
                <a:spcPts val="0"/>
              </a:spcBef>
              <a:buSzPct val="25000"/>
              <a:buNone/>
            </a:pPr>
            <a:r>
              <a:rPr lang="en-AU" sz="1200" b="0" i="0" u="none" strike="noStrike" cap="none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Page </a:t>
            </a:r>
            <a:fld id="{00000000-1234-1234-1234-123412341234}" type="slidenum">
              <a:rPr lang="en-AU" sz="1200" b="0" i="0" u="none" strike="noStrike" cap="none">
                <a:solidFill>
                  <a:srgbClr val="58595B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en-AU" sz="1200" b="0" i="0" u="none" strike="noStrike" cap="none">
              <a:solidFill>
                <a:srgbClr val="58595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/>
        </p:nvSpPr>
        <p:spPr>
          <a:xfrm>
            <a:off x="533400" y="5334000"/>
            <a:ext cx="7620000" cy="49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AU" sz="32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Advice - facilitation - participation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527300" y="311476"/>
            <a:ext cx="8089500" cy="48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AU"/>
              <a:t>Vision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517901" y="1380800"/>
            <a:ext cx="6743100" cy="394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3000"/>
          </a:p>
          <a:p>
            <a:pPr lvl="0" algn="ctr" rtl="0">
              <a:spcBef>
                <a:spcPts val="0"/>
              </a:spcBef>
              <a:buNone/>
            </a:pPr>
            <a:endParaRPr sz="3000"/>
          </a:p>
          <a:p>
            <a:pPr lvl="0" algn="ctr" rtl="0">
              <a:spcBef>
                <a:spcPts val="0"/>
              </a:spcBef>
              <a:buNone/>
            </a:pPr>
            <a:r>
              <a:rPr lang="en-AU" sz="3000"/>
              <a:t>Enabling the frail and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AU" sz="3000"/>
              <a:t>disabled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AU" sz="3000"/>
              <a:t> to live with </a:t>
            </a:r>
          </a:p>
          <a:p>
            <a:pPr lvl="0" algn="ctr">
              <a:spcBef>
                <a:spcPts val="0"/>
              </a:spcBef>
              <a:buNone/>
            </a:pPr>
            <a:r>
              <a:rPr lang="en-AU" sz="3000" b="1"/>
              <a:t>Pride</a:t>
            </a:r>
            <a:r>
              <a:rPr lang="en-AU" sz="3000"/>
              <a:t> </a:t>
            </a:r>
            <a:r>
              <a:rPr lang="en-AU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0" y="801585"/>
            <a:ext cx="9144000" cy="605332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Shape 58"/>
          <p:cNvSpPr/>
          <p:nvPr/>
        </p:nvSpPr>
        <p:spPr>
          <a:xfrm>
            <a:off x="0" y="0"/>
            <a:ext cx="9144000" cy="112522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975"/>
                </a:moveTo>
                <a:lnTo>
                  <a:pt x="120000" y="119975"/>
                </a:lnTo>
                <a:lnTo>
                  <a:pt x="120000" y="0"/>
                </a:lnTo>
                <a:lnTo>
                  <a:pt x="0" y="0"/>
                </a:lnTo>
                <a:lnTo>
                  <a:pt x="0" y="119975"/>
                </a:lnTo>
                <a:close/>
              </a:path>
            </a:pathLst>
          </a:custGeom>
          <a:solidFill>
            <a:srgbClr val="CA6C18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527300" y="311476"/>
            <a:ext cx="8089399" cy="4895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AU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Living together</a:t>
            </a:r>
          </a:p>
        </p:txBody>
      </p:sp>
      <p:sp>
        <p:nvSpPr>
          <p:cNvPr id="60" name="Shape 60"/>
          <p:cNvSpPr/>
          <p:nvPr/>
        </p:nvSpPr>
        <p:spPr>
          <a:xfrm>
            <a:off x="8274399" y="5783160"/>
            <a:ext cx="595114" cy="81707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527300" y="311476"/>
            <a:ext cx="8089399" cy="4895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AU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Mission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1447800" y="1600200"/>
            <a:ext cx="6476999" cy="40010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800" b="0" i="0" u="none" strike="noStrike" cap="none">
              <a:solidFill>
                <a:srgbClr val="F5821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buClr>
                <a:srgbClr val="F5821F"/>
              </a:buClr>
              <a:buSzPct val="25000"/>
              <a:buFont typeface="Verdana"/>
              <a:buNone/>
            </a:pPr>
            <a:endParaRPr sz="1800" b="0" i="0" u="none" strike="noStrike" cap="none">
              <a:solidFill>
                <a:srgbClr val="F5821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F5821F"/>
              </a:buClr>
              <a:buSzPct val="25000"/>
              <a:buFont typeface="Verdana"/>
              <a:buNone/>
            </a:pPr>
            <a:r>
              <a:rPr lang="en-AU" sz="3200" b="1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rPr>
              <a:t>To advise, facilitate &amp; participate in</a:t>
            </a:r>
          </a:p>
          <a:p>
            <a:pPr marL="0" marR="0" lvl="0" indent="0" algn="ctr" rtl="0">
              <a:spcBef>
                <a:spcPts val="0"/>
              </a:spcBef>
              <a:buClr>
                <a:srgbClr val="F5821F"/>
              </a:buClr>
              <a:buSzPct val="25000"/>
              <a:buFont typeface="Verdana"/>
              <a:buNone/>
            </a:pPr>
            <a:r>
              <a:rPr lang="en-AU" sz="3200" b="1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rPr>
              <a:t> the evolution of the </a:t>
            </a:r>
          </a:p>
          <a:p>
            <a:pPr marL="0" marR="0" lvl="0" indent="0" algn="ctr" rtl="0">
              <a:spcBef>
                <a:spcPts val="0"/>
              </a:spcBef>
              <a:buClr>
                <a:srgbClr val="F5821F"/>
              </a:buClr>
              <a:buSzPct val="25000"/>
              <a:buFont typeface="Verdana"/>
              <a:buNone/>
            </a:pPr>
            <a:r>
              <a:rPr lang="en-AU" sz="3200" b="1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rPr>
              <a:t>Aged Care </a:t>
            </a:r>
            <a:r>
              <a:rPr lang="en-AU" sz="3200" b="1"/>
              <a:t>&amp; Disability </a:t>
            </a:r>
            <a:r>
              <a:rPr lang="en-AU" sz="3200" b="1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rPr>
              <a:t>sectors </a:t>
            </a:r>
          </a:p>
          <a:p>
            <a:pPr marL="0" marR="0" lvl="0" indent="0" algn="ctr" rtl="0">
              <a:spcBef>
                <a:spcPts val="0"/>
              </a:spcBef>
              <a:buClr>
                <a:srgbClr val="F5821F"/>
              </a:buClr>
              <a:buSzPct val="25000"/>
              <a:buFont typeface="Verdana"/>
              <a:buNone/>
            </a:pPr>
            <a:r>
              <a:rPr lang="en-AU" sz="3200" b="1" i="0" u="none" strike="noStrike" cap="none">
                <a:solidFill>
                  <a:srgbClr val="F5821F"/>
                </a:solidFill>
                <a:latin typeface="Verdana"/>
                <a:ea typeface="Verdana"/>
                <a:cs typeface="Verdana"/>
                <a:sym typeface="Verdana"/>
              </a:rPr>
              <a:t>to consumer driven models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On-screen Show (4:3)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Office Theme</vt:lpstr>
      <vt:lpstr>PowerPoint Presentation</vt:lpstr>
      <vt:lpstr>Vision</vt:lpstr>
      <vt:lpstr>Living together</vt:lpstr>
      <vt:lpstr>Mission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Zhang</dc:creator>
  <cp:lastModifiedBy>Joseph Zhang</cp:lastModifiedBy>
  <cp:revision>1</cp:revision>
  <dcterms:modified xsi:type="dcterms:W3CDTF">2016-11-14T23:50:09Z</dcterms:modified>
</cp:coreProperties>
</file>