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8" r:id="rId3"/>
    <p:sldId id="274" r:id="rId4"/>
    <p:sldId id="279" r:id="rId5"/>
    <p:sldId id="276" r:id="rId6"/>
    <p:sldId id="278"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374"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28247F-7BC3-4697-84DB-B7410A9B4EB7}" type="doc">
      <dgm:prSet loTypeId="urn:microsoft.com/office/officeart/2005/8/layout/bProcess3" loCatId="process" qsTypeId="urn:microsoft.com/office/officeart/2005/8/quickstyle/simple2" qsCatId="simple" csTypeId="urn:microsoft.com/office/officeart/2005/8/colors/accent1_2" csCatId="accent1" phldr="1"/>
      <dgm:spPr/>
      <dgm:t>
        <a:bodyPr/>
        <a:lstStyle/>
        <a:p>
          <a:endParaRPr lang="en-US"/>
        </a:p>
      </dgm:t>
    </dgm:pt>
    <dgm:pt modelId="{FF0C9030-D17D-406D-8E05-66C4939C96DD}">
      <dgm:prSet custT="1"/>
      <dgm:spPr/>
      <dgm:t>
        <a:bodyPr/>
        <a:lstStyle/>
        <a:p>
          <a:r>
            <a:rPr lang="en-US" sz="1800" dirty="0">
              <a:solidFill>
                <a:schemeClr val="tx1"/>
              </a:solidFill>
            </a:rPr>
            <a:t>We select a targeted list of past sales customers, service customers, or unsold leads.</a:t>
          </a:r>
        </a:p>
      </dgm:t>
    </dgm:pt>
    <dgm:pt modelId="{3C44E351-330E-4A1A-87D7-FEAE41204751}" type="parTrans" cxnId="{F915EA08-FD27-4A3C-8883-81250D90AFEE}">
      <dgm:prSet/>
      <dgm:spPr/>
      <dgm:t>
        <a:bodyPr/>
        <a:lstStyle/>
        <a:p>
          <a:endParaRPr lang="en-US" sz="1800">
            <a:solidFill>
              <a:schemeClr val="tx1"/>
            </a:solidFill>
          </a:endParaRPr>
        </a:p>
      </dgm:t>
    </dgm:pt>
    <dgm:pt modelId="{1501B1A0-B405-4C57-A2E3-72A09B93D3AC}" type="sibTrans" cxnId="{F915EA08-FD27-4A3C-8883-81250D90AFEE}">
      <dgm:prSet custT="1"/>
      <dgm:spPr/>
      <dgm:t>
        <a:bodyPr/>
        <a:lstStyle/>
        <a:p>
          <a:endParaRPr lang="en-US" sz="1800">
            <a:solidFill>
              <a:schemeClr val="tx1"/>
            </a:solidFill>
          </a:endParaRPr>
        </a:p>
      </dgm:t>
    </dgm:pt>
    <dgm:pt modelId="{C759191A-59F4-4A88-9E7E-C2E53A6DF0F6}">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We develop and record a script based on your stores current needs, incentives, time of year, and list.</a:t>
          </a:r>
        </a:p>
      </dgm:t>
    </dgm:pt>
    <dgm:pt modelId="{C122799C-816C-4ECF-BA1A-2853A8522E8B}" type="parTrans" cxnId="{3FB89D7A-7D7B-4995-A9C8-1421801DD16B}">
      <dgm:prSet/>
      <dgm:spPr/>
      <dgm:t>
        <a:bodyPr/>
        <a:lstStyle/>
        <a:p>
          <a:endParaRPr lang="en-US" sz="1800">
            <a:solidFill>
              <a:schemeClr val="tx1"/>
            </a:solidFill>
          </a:endParaRPr>
        </a:p>
      </dgm:t>
    </dgm:pt>
    <dgm:pt modelId="{68DF279A-2A11-46AF-BFC8-5D6ECDD9FF66}" type="sibTrans" cxnId="{3FB89D7A-7D7B-4995-A9C8-1421801DD16B}">
      <dgm:prSet custT="1"/>
      <dgm:spPr/>
      <dgm:t>
        <a:bodyPr/>
        <a:lstStyle/>
        <a:p>
          <a:endParaRPr lang="en-US" sz="1800">
            <a:solidFill>
              <a:schemeClr val="tx1"/>
            </a:solidFill>
          </a:endParaRPr>
        </a:p>
      </dgm:t>
    </dgm:pt>
    <dgm:pt modelId="{45089C5E-E829-4F1F-A3EA-EFF8D205E03B}">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Your team will be coached and given a set of scripted responses to be sure everyone is prepared.</a:t>
          </a:r>
        </a:p>
      </dgm:t>
    </dgm:pt>
    <dgm:pt modelId="{B3416CC3-6B50-4053-BCA2-718C5A4BCE36}" type="parTrans" cxnId="{EC487123-548E-419C-86D1-7D3D7C007779}">
      <dgm:prSet/>
      <dgm:spPr/>
      <dgm:t>
        <a:bodyPr/>
        <a:lstStyle/>
        <a:p>
          <a:endParaRPr lang="en-US" sz="1800">
            <a:solidFill>
              <a:schemeClr val="tx1"/>
            </a:solidFill>
          </a:endParaRPr>
        </a:p>
      </dgm:t>
    </dgm:pt>
    <dgm:pt modelId="{63C24987-FA22-4452-A303-26939C27E93C}" type="sibTrans" cxnId="{EC487123-548E-419C-86D1-7D3D7C007779}">
      <dgm:prSet custT="1"/>
      <dgm:spPr/>
      <dgm:t>
        <a:bodyPr/>
        <a:lstStyle/>
        <a:p>
          <a:endParaRPr lang="en-US" sz="1800">
            <a:solidFill>
              <a:schemeClr val="tx1"/>
            </a:solidFill>
          </a:endParaRPr>
        </a:p>
      </dgm:t>
    </dgm:pt>
    <dgm:pt modelId="{C06E73D9-E855-4239-A992-13C2672336D2}">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Your message and list are uploaded to our system and delivered at any speed you wish.</a:t>
          </a:r>
        </a:p>
      </dgm:t>
    </dgm:pt>
    <dgm:pt modelId="{C99311DF-0A74-42D4-BD41-35784D9C6CF6}" type="parTrans" cxnId="{B6F34487-75EF-4A13-8CB2-30E0D8A899B3}">
      <dgm:prSet/>
      <dgm:spPr/>
      <dgm:t>
        <a:bodyPr/>
        <a:lstStyle/>
        <a:p>
          <a:endParaRPr lang="en-US" sz="1800">
            <a:solidFill>
              <a:schemeClr val="tx1"/>
            </a:solidFill>
          </a:endParaRPr>
        </a:p>
      </dgm:t>
    </dgm:pt>
    <dgm:pt modelId="{301AB99A-9B2A-43AB-B488-E7C1EAD32AEB}" type="sibTrans" cxnId="{B6F34487-75EF-4A13-8CB2-30E0D8A899B3}">
      <dgm:prSet custT="1"/>
      <dgm:spPr/>
      <dgm:t>
        <a:bodyPr/>
        <a:lstStyle/>
        <a:p>
          <a:endParaRPr lang="en-US" sz="1800">
            <a:solidFill>
              <a:schemeClr val="tx1"/>
            </a:solidFill>
          </a:endParaRPr>
        </a:p>
      </dgm:t>
    </dgm:pt>
    <dgm:pt modelId="{6E520A29-1A1D-4831-96D3-5C572816D16A}">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Inbound return calls will begin within minutes.</a:t>
          </a:r>
        </a:p>
      </dgm:t>
    </dgm:pt>
    <dgm:pt modelId="{0B683ED3-EDCC-408B-B1F2-C96A86DDA4EC}" type="parTrans" cxnId="{78EAF583-4C09-4128-8A36-D934355FD4F7}">
      <dgm:prSet/>
      <dgm:spPr/>
      <dgm:t>
        <a:bodyPr/>
        <a:lstStyle/>
        <a:p>
          <a:endParaRPr lang="en-US" sz="1800">
            <a:solidFill>
              <a:schemeClr val="tx1"/>
            </a:solidFill>
          </a:endParaRPr>
        </a:p>
      </dgm:t>
    </dgm:pt>
    <dgm:pt modelId="{7E08BD59-0DD0-42DD-AF7A-3A45C4B66BBA}" type="sibTrans" cxnId="{78EAF583-4C09-4128-8A36-D934355FD4F7}">
      <dgm:prSet custT="1"/>
      <dgm:spPr/>
      <dgm:t>
        <a:bodyPr/>
        <a:lstStyle/>
        <a:p>
          <a:endParaRPr lang="en-US" sz="1800">
            <a:solidFill>
              <a:schemeClr val="tx1"/>
            </a:solidFill>
          </a:endParaRPr>
        </a:p>
      </dgm:t>
    </dgm:pt>
    <dgm:pt modelId="{63269741-F56A-49C0-A6E6-A27630FF0B6F}">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This program requires zero set up.</a:t>
          </a:r>
        </a:p>
      </dgm:t>
    </dgm:pt>
    <dgm:pt modelId="{3B308F42-0956-4064-AD34-1E602AC4DB78}" type="parTrans" cxnId="{4E1F61C1-7113-4362-BF1B-3F262DE74F3B}">
      <dgm:prSet/>
      <dgm:spPr/>
      <dgm:t>
        <a:bodyPr/>
        <a:lstStyle/>
        <a:p>
          <a:endParaRPr lang="en-US" sz="1800">
            <a:solidFill>
              <a:schemeClr val="tx1"/>
            </a:solidFill>
          </a:endParaRPr>
        </a:p>
      </dgm:t>
    </dgm:pt>
    <dgm:pt modelId="{AD66448C-A79C-41AA-9FE0-E6DD9236BFC7}" type="sibTrans" cxnId="{4E1F61C1-7113-4362-BF1B-3F262DE74F3B}">
      <dgm:prSet custT="1"/>
      <dgm:spPr/>
      <dgm:t>
        <a:bodyPr/>
        <a:lstStyle/>
        <a:p>
          <a:endParaRPr lang="en-US" sz="1800">
            <a:solidFill>
              <a:schemeClr val="tx1"/>
            </a:solidFill>
          </a:endParaRPr>
        </a:p>
      </dgm:t>
    </dgm:pt>
    <dgm:pt modelId="{04E3659D-D81D-4C0C-955B-CEAD100BAD3D}">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The simple process above can be completed and go live in as little as 24 hours.</a:t>
          </a:r>
        </a:p>
      </dgm:t>
    </dgm:pt>
    <dgm:pt modelId="{8EE6919E-E7A8-4300-8524-5C209FC35C4D}" type="parTrans" cxnId="{3D4AA7B6-CAE1-4827-A1A0-57C3CAC59E52}">
      <dgm:prSet/>
      <dgm:spPr/>
      <dgm:t>
        <a:bodyPr/>
        <a:lstStyle/>
        <a:p>
          <a:endParaRPr lang="en-US" sz="1800">
            <a:solidFill>
              <a:schemeClr val="tx1"/>
            </a:solidFill>
          </a:endParaRPr>
        </a:p>
      </dgm:t>
    </dgm:pt>
    <dgm:pt modelId="{C230DA89-8048-47F7-9D6E-26E0390E6DC3}" type="sibTrans" cxnId="{3D4AA7B6-CAE1-4827-A1A0-57C3CAC59E52}">
      <dgm:prSet/>
      <dgm:spPr/>
      <dgm:t>
        <a:bodyPr/>
        <a:lstStyle/>
        <a:p>
          <a:endParaRPr lang="en-US" sz="1800">
            <a:solidFill>
              <a:schemeClr val="tx1"/>
            </a:solidFill>
          </a:endParaRPr>
        </a:p>
      </dgm:t>
    </dgm:pt>
    <dgm:pt modelId="{FBE107DC-7996-438E-BCA9-C6D5EA8B83F5}">
      <dgm:prSet custT="1"/>
      <dgm:spPr/>
      <dgm:t>
        <a:bodyPr/>
        <a:lstStyle/>
        <a:p>
          <a:r>
            <a:rPr lang="en-US" sz="1800" dirty="0">
              <a:solidFill>
                <a:schemeClr val="tx1"/>
              </a:solidFill>
              <a:latin typeface="Times New Roman" panose="02020603050405020304" pitchFamily="18" charset="0"/>
              <a:cs typeface="Times New Roman" panose="02020603050405020304" pitchFamily="18" charset="0"/>
            </a:rPr>
            <a:t>Every inbound phone call is recorded, tracked, and caller id information is captured.</a:t>
          </a:r>
        </a:p>
      </dgm:t>
    </dgm:pt>
    <dgm:pt modelId="{10D02489-2483-4C0E-ABFD-87E0501F71C7}" type="parTrans" cxnId="{AE9117C0-1A1C-43BE-BA4D-45B216BA9402}">
      <dgm:prSet/>
      <dgm:spPr/>
      <dgm:t>
        <a:bodyPr/>
        <a:lstStyle/>
        <a:p>
          <a:endParaRPr lang="en-US">
            <a:solidFill>
              <a:schemeClr val="tx1"/>
            </a:solidFill>
          </a:endParaRPr>
        </a:p>
      </dgm:t>
    </dgm:pt>
    <dgm:pt modelId="{80001B77-58E7-4CB9-B2A0-6B87A6F4E4C1}" type="sibTrans" cxnId="{AE9117C0-1A1C-43BE-BA4D-45B216BA9402}">
      <dgm:prSet/>
      <dgm:spPr/>
      <dgm:t>
        <a:bodyPr/>
        <a:lstStyle/>
        <a:p>
          <a:endParaRPr lang="en-US">
            <a:solidFill>
              <a:schemeClr val="tx1"/>
            </a:solidFill>
          </a:endParaRPr>
        </a:p>
      </dgm:t>
    </dgm:pt>
    <dgm:pt modelId="{2D5D8E2A-587D-42D5-9149-A98D5083D7D5}" type="pres">
      <dgm:prSet presAssocID="{A428247F-7BC3-4697-84DB-B7410A9B4EB7}" presName="Name0" presStyleCnt="0">
        <dgm:presLayoutVars>
          <dgm:dir/>
          <dgm:resizeHandles val="exact"/>
        </dgm:presLayoutVars>
      </dgm:prSet>
      <dgm:spPr/>
    </dgm:pt>
    <dgm:pt modelId="{99F74EF6-6CFB-4499-AF3B-9967CABA60F7}" type="pres">
      <dgm:prSet presAssocID="{FF0C9030-D17D-406D-8E05-66C4939C96DD}" presName="node" presStyleLbl="node1" presStyleIdx="0" presStyleCnt="8">
        <dgm:presLayoutVars>
          <dgm:bulletEnabled val="1"/>
        </dgm:presLayoutVars>
      </dgm:prSet>
      <dgm:spPr/>
    </dgm:pt>
    <dgm:pt modelId="{B24E2B44-E2CA-415B-8532-71F2731EE9E2}" type="pres">
      <dgm:prSet presAssocID="{1501B1A0-B405-4C57-A2E3-72A09B93D3AC}" presName="sibTrans" presStyleLbl="sibTrans1D1" presStyleIdx="0" presStyleCnt="7"/>
      <dgm:spPr/>
    </dgm:pt>
    <dgm:pt modelId="{5C8D2D73-198C-49F5-830F-552B3B4F5999}" type="pres">
      <dgm:prSet presAssocID="{1501B1A0-B405-4C57-A2E3-72A09B93D3AC}" presName="connectorText" presStyleLbl="sibTrans1D1" presStyleIdx="0" presStyleCnt="7"/>
      <dgm:spPr/>
    </dgm:pt>
    <dgm:pt modelId="{929380B4-9936-4544-AD21-C39209652C1C}" type="pres">
      <dgm:prSet presAssocID="{C759191A-59F4-4A88-9E7E-C2E53A6DF0F6}" presName="node" presStyleLbl="node1" presStyleIdx="1" presStyleCnt="8">
        <dgm:presLayoutVars>
          <dgm:bulletEnabled val="1"/>
        </dgm:presLayoutVars>
      </dgm:prSet>
      <dgm:spPr/>
    </dgm:pt>
    <dgm:pt modelId="{6863AC8C-D6CC-42A0-8300-ADE8B831818B}" type="pres">
      <dgm:prSet presAssocID="{68DF279A-2A11-46AF-BFC8-5D6ECDD9FF66}" presName="sibTrans" presStyleLbl="sibTrans1D1" presStyleIdx="1" presStyleCnt="7"/>
      <dgm:spPr/>
    </dgm:pt>
    <dgm:pt modelId="{F9F37A2F-2E86-48B3-AF3F-5C3FEAF916CA}" type="pres">
      <dgm:prSet presAssocID="{68DF279A-2A11-46AF-BFC8-5D6ECDD9FF66}" presName="connectorText" presStyleLbl="sibTrans1D1" presStyleIdx="1" presStyleCnt="7"/>
      <dgm:spPr/>
    </dgm:pt>
    <dgm:pt modelId="{BE187770-36C4-4F91-B60B-8D113DA41D2A}" type="pres">
      <dgm:prSet presAssocID="{45089C5E-E829-4F1F-A3EA-EFF8D205E03B}" presName="node" presStyleLbl="node1" presStyleIdx="2" presStyleCnt="8">
        <dgm:presLayoutVars>
          <dgm:bulletEnabled val="1"/>
        </dgm:presLayoutVars>
      </dgm:prSet>
      <dgm:spPr/>
    </dgm:pt>
    <dgm:pt modelId="{518B6245-DE00-41A1-B31B-02896017E501}" type="pres">
      <dgm:prSet presAssocID="{63C24987-FA22-4452-A303-26939C27E93C}" presName="sibTrans" presStyleLbl="sibTrans1D1" presStyleIdx="2" presStyleCnt="7"/>
      <dgm:spPr/>
    </dgm:pt>
    <dgm:pt modelId="{5C178E46-FA8A-4C62-80D6-583C114961D1}" type="pres">
      <dgm:prSet presAssocID="{63C24987-FA22-4452-A303-26939C27E93C}" presName="connectorText" presStyleLbl="sibTrans1D1" presStyleIdx="2" presStyleCnt="7"/>
      <dgm:spPr/>
    </dgm:pt>
    <dgm:pt modelId="{33DD7BBE-DA90-4965-B9F9-7C95F3DE126F}" type="pres">
      <dgm:prSet presAssocID="{C06E73D9-E855-4239-A992-13C2672336D2}" presName="node" presStyleLbl="node1" presStyleIdx="3" presStyleCnt="8">
        <dgm:presLayoutVars>
          <dgm:bulletEnabled val="1"/>
        </dgm:presLayoutVars>
      </dgm:prSet>
      <dgm:spPr/>
    </dgm:pt>
    <dgm:pt modelId="{8AC92F05-C327-4F00-9EF0-E2585042A993}" type="pres">
      <dgm:prSet presAssocID="{301AB99A-9B2A-43AB-B488-E7C1EAD32AEB}" presName="sibTrans" presStyleLbl="sibTrans1D1" presStyleIdx="3" presStyleCnt="7"/>
      <dgm:spPr/>
    </dgm:pt>
    <dgm:pt modelId="{3B66622A-7988-4C47-9CDF-4E166A9BA378}" type="pres">
      <dgm:prSet presAssocID="{301AB99A-9B2A-43AB-B488-E7C1EAD32AEB}" presName="connectorText" presStyleLbl="sibTrans1D1" presStyleIdx="3" presStyleCnt="7"/>
      <dgm:spPr/>
    </dgm:pt>
    <dgm:pt modelId="{82F51D3D-9E09-4C5D-9272-9512309990DC}" type="pres">
      <dgm:prSet presAssocID="{6E520A29-1A1D-4831-96D3-5C572816D16A}" presName="node" presStyleLbl="node1" presStyleIdx="4" presStyleCnt="8">
        <dgm:presLayoutVars>
          <dgm:bulletEnabled val="1"/>
        </dgm:presLayoutVars>
      </dgm:prSet>
      <dgm:spPr/>
    </dgm:pt>
    <dgm:pt modelId="{3A5D2786-7F4F-4CA0-B3B4-1CFBDDB9410D}" type="pres">
      <dgm:prSet presAssocID="{7E08BD59-0DD0-42DD-AF7A-3A45C4B66BBA}" presName="sibTrans" presStyleLbl="sibTrans1D1" presStyleIdx="4" presStyleCnt="7"/>
      <dgm:spPr/>
    </dgm:pt>
    <dgm:pt modelId="{5C57AD58-F5CD-4B0E-A743-F3CA2D3D86DE}" type="pres">
      <dgm:prSet presAssocID="{7E08BD59-0DD0-42DD-AF7A-3A45C4B66BBA}" presName="connectorText" presStyleLbl="sibTrans1D1" presStyleIdx="4" presStyleCnt="7"/>
      <dgm:spPr/>
    </dgm:pt>
    <dgm:pt modelId="{75428526-F8F8-4566-9F6F-17DADC3ABABF}" type="pres">
      <dgm:prSet presAssocID="{63269741-F56A-49C0-A6E6-A27630FF0B6F}" presName="node" presStyleLbl="node1" presStyleIdx="5" presStyleCnt="8">
        <dgm:presLayoutVars>
          <dgm:bulletEnabled val="1"/>
        </dgm:presLayoutVars>
      </dgm:prSet>
      <dgm:spPr/>
    </dgm:pt>
    <dgm:pt modelId="{60410F5A-CF5A-4EC3-9AF8-CCCB88504862}" type="pres">
      <dgm:prSet presAssocID="{AD66448C-A79C-41AA-9FE0-E6DD9236BFC7}" presName="sibTrans" presStyleLbl="sibTrans1D1" presStyleIdx="5" presStyleCnt="7"/>
      <dgm:spPr/>
    </dgm:pt>
    <dgm:pt modelId="{F680C452-80F4-4DD5-956F-AA5EF1292898}" type="pres">
      <dgm:prSet presAssocID="{AD66448C-A79C-41AA-9FE0-E6DD9236BFC7}" presName="connectorText" presStyleLbl="sibTrans1D1" presStyleIdx="5" presStyleCnt="7"/>
      <dgm:spPr/>
    </dgm:pt>
    <dgm:pt modelId="{39698A7D-61F6-49FE-A384-264F3B42E6E9}" type="pres">
      <dgm:prSet presAssocID="{04E3659D-D81D-4C0C-955B-CEAD100BAD3D}" presName="node" presStyleLbl="node1" presStyleIdx="6" presStyleCnt="8">
        <dgm:presLayoutVars>
          <dgm:bulletEnabled val="1"/>
        </dgm:presLayoutVars>
      </dgm:prSet>
      <dgm:spPr/>
    </dgm:pt>
    <dgm:pt modelId="{04EF0730-C2CB-4D57-AE58-EEA1960F4B28}" type="pres">
      <dgm:prSet presAssocID="{C230DA89-8048-47F7-9D6E-26E0390E6DC3}" presName="sibTrans" presStyleLbl="sibTrans1D1" presStyleIdx="6" presStyleCnt="7"/>
      <dgm:spPr/>
    </dgm:pt>
    <dgm:pt modelId="{58158A4A-6F0F-40D6-8A89-986EB974FE72}" type="pres">
      <dgm:prSet presAssocID="{C230DA89-8048-47F7-9D6E-26E0390E6DC3}" presName="connectorText" presStyleLbl="sibTrans1D1" presStyleIdx="6" presStyleCnt="7"/>
      <dgm:spPr/>
    </dgm:pt>
    <dgm:pt modelId="{9EA0B9DB-6AB9-4E12-A33A-2EFA40BBFE57}" type="pres">
      <dgm:prSet presAssocID="{FBE107DC-7996-438E-BCA9-C6D5EA8B83F5}" presName="node" presStyleLbl="node1" presStyleIdx="7" presStyleCnt="8">
        <dgm:presLayoutVars>
          <dgm:bulletEnabled val="1"/>
        </dgm:presLayoutVars>
      </dgm:prSet>
      <dgm:spPr/>
    </dgm:pt>
  </dgm:ptLst>
  <dgm:cxnLst>
    <dgm:cxn modelId="{B6F34487-75EF-4A13-8CB2-30E0D8A899B3}" srcId="{A428247F-7BC3-4697-84DB-B7410A9B4EB7}" destId="{C06E73D9-E855-4239-A992-13C2672336D2}" srcOrd="3" destOrd="0" parTransId="{C99311DF-0A74-42D4-BD41-35784D9C6CF6}" sibTransId="{301AB99A-9B2A-43AB-B488-E7C1EAD32AEB}"/>
    <dgm:cxn modelId="{3FB89D7A-7D7B-4995-A9C8-1421801DD16B}" srcId="{A428247F-7BC3-4697-84DB-B7410A9B4EB7}" destId="{C759191A-59F4-4A88-9E7E-C2E53A6DF0F6}" srcOrd="1" destOrd="0" parTransId="{C122799C-816C-4ECF-BA1A-2853A8522E8B}" sibTransId="{68DF279A-2A11-46AF-BFC8-5D6ECDD9FF66}"/>
    <dgm:cxn modelId="{4B2DD730-E032-4763-8E10-AE120889ABF8}" type="presOf" srcId="{C06E73D9-E855-4239-A992-13C2672336D2}" destId="{33DD7BBE-DA90-4965-B9F9-7C95F3DE126F}" srcOrd="0" destOrd="0" presId="urn:microsoft.com/office/officeart/2005/8/layout/bProcess3"/>
    <dgm:cxn modelId="{F78D24B3-5F21-44D5-B1B8-4174D6C97E75}" type="presOf" srcId="{45089C5E-E829-4F1F-A3EA-EFF8D205E03B}" destId="{BE187770-36C4-4F91-B60B-8D113DA41D2A}" srcOrd="0" destOrd="0" presId="urn:microsoft.com/office/officeart/2005/8/layout/bProcess3"/>
    <dgm:cxn modelId="{09B0B5BF-EDB6-46C7-807A-E97A55A3276E}" type="presOf" srcId="{301AB99A-9B2A-43AB-B488-E7C1EAD32AEB}" destId="{3B66622A-7988-4C47-9CDF-4E166A9BA378}" srcOrd="1" destOrd="0" presId="urn:microsoft.com/office/officeart/2005/8/layout/bProcess3"/>
    <dgm:cxn modelId="{2C574197-93B7-40C2-8B35-18D2DD16CCD3}" type="presOf" srcId="{C759191A-59F4-4A88-9E7E-C2E53A6DF0F6}" destId="{929380B4-9936-4544-AD21-C39209652C1C}" srcOrd="0" destOrd="0" presId="urn:microsoft.com/office/officeart/2005/8/layout/bProcess3"/>
    <dgm:cxn modelId="{F915EA08-FD27-4A3C-8883-81250D90AFEE}" srcId="{A428247F-7BC3-4697-84DB-B7410A9B4EB7}" destId="{FF0C9030-D17D-406D-8E05-66C4939C96DD}" srcOrd="0" destOrd="0" parTransId="{3C44E351-330E-4A1A-87D7-FEAE41204751}" sibTransId="{1501B1A0-B405-4C57-A2E3-72A09B93D3AC}"/>
    <dgm:cxn modelId="{78EAF583-4C09-4128-8A36-D934355FD4F7}" srcId="{A428247F-7BC3-4697-84DB-B7410A9B4EB7}" destId="{6E520A29-1A1D-4831-96D3-5C572816D16A}" srcOrd="4" destOrd="0" parTransId="{0B683ED3-EDCC-408B-B1F2-C96A86DDA4EC}" sibTransId="{7E08BD59-0DD0-42DD-AF7A-3A45C4B66BBA}"/>
    <dgm:cxn modelId="{1602ED6E-1C3A-4F90-A438-76314E16FB85}" type="presOf" srcId="{301AB99A-9B2A-43AB-B488-E7C1EAD32AEB}" destId="{8AC92F05-C327-4F00-9EF0-E2585042A993}" srcOrd="0" destOrd="0" presId="urn:microsoft.com/office/officeart/2005/8/layout/bProcess3"/>
    <dgm:cxn modelId="{9F650927-D761-481B-AA9A-02D4535A8E05}" type="presOf" srcId="{7E08BD59-0DD0-42DD-AF7A-3A45C4B66BBA}" destId="{5C57AD58-F5CD-4B0E-A743-F3CA2D3D86DE}" srcOrd="1" destOrd="0" presId="urn:microsoft.com/office/officeart/2005/8/layout/bProcess3"/>
    <dgm:cxn modelId="{8BAE732B-A0E8-4E97-89CD-287D6B9DF60E}" type="presOf" srcId="{63269741-F56A-49C0-A6E6-A27630FF0B6F}" destId="{75428526-F8F8-4566-9F6F-17DADC3ABABF}" srcOrd="0" destOrd="0" presId="urn:microsoft.com/office/officeart/2005/8/layout/bProcess3"/>
    <dgm:cxn modelId="{232264B8-C694-49B2-8AE6-499A809C8F34}" type="presOf" srcId="{68DF279A-2A11-46AF-BFC8-5D6ECDD9FF66}" destId="{F9F37A2F-2E86-48B3-AF3F-5C3FEAF916CA}" srcOrd="1" destOrd="0" presId="urn:microsoft.com/office/officeart/2005/8/layout/bProcess3"/>
    <dgm:cxn modelId="{56BF75D6-48A9-4AFB-9AF0-5CD301CD2139}" type="presOf" srcId="{AD66448C-A79C-41AA-9FE0-E6DD9236BFC7}" destId="{F680C452-80F4-4DD5-956F-AA5EF1292898}" srcOrd="1" destOrd="0" presId="urn:microsoft.com/office/officeart/2005/8/layout/bProcess3"/>
    <dgm:cxn modelId="{6F4847F7-663F-48D2-AA9C-4F521F94E000}" type="presOf" srcId="{68DF279A-2A11-46AF-BFC8-5D6ECDD9FF66}" destId="{6863AC8C-D6CC-42A0-8300-ADE8B831818B}" srcOrd="0" destOrd="0" presId="urn:microsoft.com/office/officeart/2005/8/layout/bProcess3"/>
    <dgm:cxn modelId="{4B9CC04C-1B01-40E4-BE46-AB2DABFC5811}" type="presOf" srcId="{FBE107DC-7996-438E-BCA9-C6D5EA8B83F5}" destId="{9EA0B9DB-6AB9-4E12-A33A-2EFA40BBFE57}" srcOrd="0" destOrd="0" presId="urn:microsoft.com/office/officeart/2005/8/layout/bProcess3"/>
    <dgm:cxn modelId="{C64817B5-E8FF-4A9A-B3B1-3DA2BC1EB0C6}" type="presOf" srcId="{7E08BD59-0DD0-42DD-AF7A-3A45C4B66BBA}" destId="{3A5D2786-7F4F-4CA0-B3B4-1CFBDDB9410D}" srcOrd="0" destOrd="0" presId="urn:microsoft.com/office/officeart/2005/8/layout/bProcess3"/>
    <dgm:cxn modelId="{20AAC721-4FD1-4231-BE13-F9C493AFEDFA}" type="presOf" srcId="{FF0C9030-D17D-406D-8E05-66C4939C96DD}" destId="{99F74EF6-6CFB-4499-AF3B-9967CABA60F7}" srcOrd="0" destOrd="0" presId="urn:microsoft.com/office/officeart/2005/8/layout/bProcess3"/>
    <dgm:cxn modelId="{8000574B-9533-4FEC-871C-7443B00D3C11}" type="presOf" srcId="{C230DA89-8048-47F7-9D6E-26E0390E6DC3}" destId="{04EF0730-C2CB-4D57-AE58-EEA1960F4B28}" srcOrd="0" destOrd="0" presId="urn:microsoft.com/office/officeart/2005/8/layout/bProcess3"/>
    <dgm:cxn modelId="{C7288E07-10C6-4882-8812-82C4D46F4BA7}" type="presOf" srcId="{C230DA89-8048-47F7-9D6E-26E0390E6DC3}" destId="{58158A4A-6F0F-40D6-8A89-986EB974FE72}" srcOrd="1" destOrd="0" presId="urn:microsoft.com/office/officeart/2005/8/layout/bProcess3"/>
    <dgm:cxn modelId="{B371E887-6491-4B95-8808-365BB4307236}" type="presOf" srcId="{A428247F-7BC3-4697-84DB-B7410A9B4EB7}" destId="{2D5D8E2A-587D-42D5-9149-A98D5083D7D5}" srcOrd="0" destOrd="0" presId="urn:microsoft.com/office/officeart/2005/8/layout/bProcess3"/>
    <dgm:cxn modelId="{40258549-B8DC-4487-8B6A-94DBD5DD63C3}" type="presOf" srcId="{04E3659D-D81D-4C0C-955B-CEAD100BAD3D}" destId="{39698A7D-61F6-49FE-A384-264F3B42E6E9}" srcOrd="0" destOrd="0" presId="urn:microsoft.com/office/officeart/2005/8/layout/bProcess3"/>
    <dgm:cxn modelId="{E83C6D61-C024-4EEC-8BDF-8B69650F2354}" type="presOf" srcId="{63C24987-FA22-4452-A303-26939C27E93C}" destId="{5C178E46-FA8A-4C62-80D6-583C114961D1}" srcOrd="1" destOrd="0" presId="urn:microsoft.com/office/officeart/2005/8/layout/bProcess3"/>
    <dgm:cxn modelId="{E9007A5A-8563-4CB2-B2DC-EC9355E20EAF}" type="presOf" srcId="{AD66448C-A79C-41AA-9FE0-E6DD9236BFC7}" destId="{60410F5A-CF5A-4EC3-9AF8-CCCB88504862}" srcOrd="0" destOrd="0" presId="urn:microsoft.com/office/officeart/2005/8/layout/bProcess3"/>
    <dgm:cxn modelId="{4E1F61C1-7113-4362-BF1B-3F262DE74F3B}" srcId="{A428247F-7BC3-4697-84DB-B7410A9B4EB7}" destId="{63269741-F56A-49C0-A6E6-A27630FF0B6F}" srcOrd="5" destOrd="0" parTransId="{3B308F42-0956-4064-AD34-1E602AC4DB78}" sibTransId="{AD66448C-A79C-41AA-9FE0-E6DD9236BFC7}"/>
    <dgm:cxn modelId="{66B6FEC4-227E-4845-8518-08D340894FD6}" type="presOf" srcId="{63C24987-FA22-4452-A303-26939C27E93C}" destId="{518B6245-DE00-41A1-B31B-02896017E501}" srcOrd="0" destOrd="0" presId="urn:microsoft.com/office/officeart/2005/8/layout/bProcess3"/>
    <dgm:cxn modelId="{3D4AA7B6-CAE1-4827-A1A0-57C3CAC59E52}" srcId="{A428247F-7BC3-4697-84DB-B7410A9B4EB7}" destId="{04E3659D-D81D-4C0C-955B-CEAD100BAD3D}" srcOrd="6" destOrd="0" parTransId="{8EE6919E-E7A8-4300-8524-5C209FC35C4D}" sibTransId="{C230DA89-8048-47F7-9D6E-26E0390E6DC3}"/>
    <dgm:cxn modelId="{103B6735-0F47-459A-AA3E-F6D6426B7A45}" type="presOf" srcId="{1501B1A0-B405-4C57-A2E3-72A09B93D3AC}" destId="{5C8D2D73-198C-49F5-830F-552B3B4F5999}" srcOrd="1" destOrd="0" presId="urn:microsoft.com/office/officeart/2005/8/layout/bProcess3"/>
    <dgm:cxn modelId="{2728C967-7E34-4E6F-A17E-12FF96E585BB}" type="presOf" srcId="{1501B1A0-B405-4C57-A2E3-72A09B93D3AC}" destId="{B24E2B44-E2CA-415B-8532-71F2731EE9E2}" srcOrd="0" destOrd="0" presId="urn:microsoft.com/office/officeart/2005/8/layout/bProcess3"/>
    <dgm:cxn modelId="{EC487123-548E-419C-86D1-7D3D7C007779}" srcId="{A428247F-7BC3-4697-84DB-B7410A9B4EB7}" destId="{45089C5E-E829-4F1F-A3EA-EFF8D205E03B}" srcOrd="2" destOrd="0" parTransId="{B3416CC3-6B50-4053-BCA2-718C5A4BCE36}" sibTransId="{63C24987-FA22-4452-A303-26939C27E93C}"/>
    <dgm:cxn modelId="{AE9117C0-1A1C-43BE-BA4D-45B216BA9402}" srcId="{A428247F-7BC3-4697-84DB-B7410A9B4EB7}" destId="{FBE107DC-7996-438E-BCA9-C6D5EA8B83F5}" srcOrd="7" destOrd="0" parTransId="{10D02489-2483-4C0E-ABFD-87E0501F71C7}" sibTransId="{80001B77-58E7-4CB9-B2A0-6B87A6F4E4C1}"/>
    <dgm:cxn modelId="{DC239BC9-069B-45F3-A44F-8D4DD7EC91A3}" type="presOf" srcId="{6E520A29-1A1D-4831-96D3-5C572816D16A}" destId="{82F51D3D-9E09-4C5D-9272-9512309990DC}" srcOrd="0" destOrd="0" presId="urn:microsoft.com/office/officeart/2005/8/layout/bProcess3"/>
    <dgm:cxn modelId="{6D26152B-E84E-4203-AB37-6ECBFDB29ED1}" type="presParOf" srcId="{2D5D8E2A-587D-42D5-9149-A98D5083D7D5}" destId="{99F74EF6-6CFB-4499-AF3B-9967CABA60F7}" srcOrd="0" destOrd="0" presId="urn:microsoft.com/office/officeart/2005/8/layout/bProcess3"/>
    <dgm:cxn modelId="{1F22B5E8-45C9-444E-A250-EDA6CA49EC16}" type="presParOf" srcId="{2D5D8E2A-587D-42D5-9149-A98D5083D7D5}" destId="{B24E2B44-E2CA-415B-8532-71F2731EE9E2}" srcOrd="1" destOrd="0" presId="urn:microsoft.com/office/officeart/2005/8/layout/bProcess3"/>
    <dgm:cxn modelId="{189B29D8-7C30-4B4B-AE0B-9C52DF7E3C13}" type="presParOf" srcId="{B24E2B44-E2CA-415B-8532-71F2731EE9E2}" destId="{5C8D2D73-198C-49F5-830F-552B3B4F5999}" srcOrd="0" destOrd="0" presId="urn:microsoft.com/office/officeart/2005/8/layout/bProcess3"/>
    <dgm:cxn modelId="{4D9AE594-AB7C-4D66-9B4A-3213B359F9D7}" type="presParOf" srcId="{2D5D8E2A-587D-42D5-9149-A98D5083D7D5}" destId="{929380B4-9936-4544-AD21-C39209652C1C}" srcOrd="2" destOrd="0" presId="urn:microsoft.com/office/officeart/2005/8/layout/bProcess3"/>
    <dgm:cxn modelId="{FDF06AEA-7314-465F-8986-208267DF47BA}" type="presParOf" srcId="{2D5D8E2A-587D-42D5-9149-A98D5083D7D5}" destId="{6863AC8C-D6CC-42A0-8300-ADE8B831818B}" srcOrd="3" destOrd="0" presId="urn:microsoft.com/office/officeart/2005/8/layout/bProcess3"/>
    <dgm:cxn modelId="{DBF7532E-BCAC-445E-B9BC-CF5D2345206B}" type="presParOf" srcId="{6863AC8C-D6CC-42A0-8300-ADE8B831818B}" destId="{F9F37A2F-2E86-48B3-AF3F-5C3FEAF916CA}" srcOrd="0" destOrd="0" presId="urn:microsoft.com/office/officeart/2005/8/layout/bProcess3"/>
    <dgm:cxn modelId="{BE7CE976-1F5A-4F19-938A-E17E28D90AF1}" type="presParOf" srcId="{2D5D8E2A-587D-42D5-9149-A98D5083D7D5}" destId="{BE187770-36C4-4F91-B60B-8D113DA41D2A}" srcOrd="4" destOrd="0" presId="urn:microsoft.com/office/officeart/2005/8/layout/bProcess3"/>
    <dgm:cxn modelId="{D6B0852D-D414-463B-9F21-92E79FAAB995}" type="presParOf" srcId="{2D5D8E2A-587D-42D5-9149-A98D5083D7D5}" destId="{518B6245-DE00-41A1-B31B-02896017E501}" srcOrd="5" destOrd="0" presId="urn:microsoft.com/office/officeart/2005/8/layout/bProcess3"/>
    <dgm:cxn modelId="{DAC8716E-BBC6-487F-8288-17A1398CDCDD}" type="presParOf" srcId="{518B6245-DE00-41A1-B31B-02896017E501}" destId="{5C178E46-FA8A-4C62-80D6-583C114961D1}" srcOrd="0" destOrd="0" presId="urn:microsoft.com/office/officeart/2005/8/layout/bProcess3"/>
    <dgm:cxn modelId="{EEBBC059-8501-4781-B78F-AD29037BD2A2}" type="presParOf" srcId="{2D5D8E2A-587D-42D5-9149-A98D5083D7D5}" destId="{33DD7BBE-DA90-4965-B9F9-7C95F3DE126F}" srcOrd="6" destOrd="0" presId="urn:microsoft.com/office/officeart/2005/8/layout/bProcess3"/>
    <dgm:cxn modelId="{D2C8AEB4-9ED2-4FAE-99C7-4FB459679838}" type="presParOf" srcId="{2D5D8E2A-587D-42D5-9149-A98D5083D7D5}" destId="{8AC92F05-C327-4F00-9EF0-E2585042A993}" srcOrd="7" destOrd="0" presId="urn:microsoft.com/office/officeart/2005/8/layout/bProcess3"/>
    <dgm:cxn modelId="{1DA2F6AE-938D-4648-9F7D-10BC7C7932A7}" type="presParOf" srcId="{8AC92F05-C327-4F00-9EF0-E2585042A993}" destId="{3B66622A-7988-4C47-9CDF-4E166A9BA378}" srcOrd="0" destOrd="0" presId="urn:microsoft.com/office/officeart/2005/8/layout/bProcess3"/>
    <dgm:cxn modelId="{FD0B8705-2F8E-4647-B7F0-D1260DD8F2CB}" type="presParOf" srcId="{2D5D8E2A-587D-42D5-9149-A98D5083D7D5}" destId="{82F51D3D-9E09-4C5D-9272-9512309990DC}" srcOrd="8" destOrd="0" presId="urn:microsoft.com/office/officeart/2005/8/layout/bProcess3"/>
    <dgm:cxn modelId="{668BAA84-E8DD-4223-935D-E25FCA571536}" type="presParOf" srcId="{2D5D8E2A-587D-42D5-9149-A98D5083D7D5}" destId="{3A5D2786-7F4F-4CA0-B3B4-1CFBDDB9410D}" srcOrd="9" destOrd="0" presId="urn:microsoft.com/office/officeart/2005/8/layout/bProcess3"/>
    <dgm:cxn modelId="{9AC41516-0887-4C47-A24D-27C7EDCC3350}" type="presParOf" srcId="{3A5D2786-7F4F-4CA0-B3B4-1CFBDDB9410D}" destId="{5C57AD58-F5CD-4B0E-A743-F3CA2D3D86DE}" srcOrd="0" destOrd="0" presId="urn:microsoft.com/office/officeart/2005/8/layout/bProcess3"/>
    <dgm:cxn modelId="{9C5BD783-8B82-4D4D-B013-E19A5DA92BED}" type="presParOf" srcId="{2D5D8E2A-587D-42D5-9149-A98D5083D7D5}" destId="{75428526-F8F8-4566-9F6F-17DADC3ABABF}" srcOrd="10" destOrd="0" presId="urn:microsoft.com/office/officeart/2005/8/layout/bProcess3"/>
    <dgm:cxn modelId="{09B9707A-811B-400E-AD82-CA7C72A3E921}" type="presParOf" srcId="{2D5D8E2A-587D-42D5-9149-A98D5083D7D5}" destId="{60410F5A-CF5A-4EC3-9AF8-CCCB88504862}" srcOrd="11" destOrd="0" presId="urn:microsoft.com/office/officeart/2005/8/layout/bProcess3"/>
    <dgm:cxn modelId="{B72F6B30-F38E-4D35-81A2-30D7B10574A2}" type="presParOf" srcId="{60410F5A-CF5A-4EC3-9AF8-CCCB88504862}" destId="{F680C452-80F4-4DD5-956F-AA5EF1292898}" srcOrd="0" destOrd="0" presId="urn:microsoft.com/office/officeart/2005/8/layout/bProcess3"/>
    <dgm:cxn modelId="{366582F9-3D67-49C7-8DAB-6A07747020D5}" type="presParOf" srcId="{2D5D8E2A-587D-42D5-9149-A98D5083D7D5}" destId="{39698A7D-61F6-49FE-A384-264F3B42E6E9}" srcOrd="12" destOrd="0" presId="urn:microsoft.com/office/officeart/2005/8/layout/bProcess3"/>
    <dgm:cxn modelId="{0B96E65F-ED4D-41CA-99ED-4856ACEC8FF8}" type="presParOf" srcId="{2D5D8E2A-587D-42D5-9149-A98D5083D7D5}" destId="{04EF0730-C2CB-4D57-AE58-EEA1960F4B28}" srcOrd="13" destOrd="0" presId="urn:microsoft.com/office/officeart/2005/8/layout/bProcess3"/>
    <dgm:cxn modelId="{EC2BD8FF-A64E-4C9F-B5AC-9F816A1865B4}" type="presParOf" srcId="{04EF0730-C2CB-4D57-AE58-EEA1960F4B28}" destId="{58158A4A-6F0F-40D6-8A89-986EB974FE72}" srcOrd="0" destOrd="0" presId="urn:microsoft.com/office/officeart/2005/8/layout/bProcess3"/>
    <dgm:cxn modelId="{1D9EAD27-D655-49C4-9A8C-E6FE5A5E8C21}" type="presParOf" srcId="{2D5D8E2A-587D-42D5-9149-A98D5083D7D5}" destId="{9EA0B9DB-6AB9-4E12-A33A-2EFA40BBFE57}" srcOrd="14" destOrd="0" presId="urn:microsoft.com/office/officeart/2005/8/layout/bProcess3"/>
  </dgm:cxnLst>
  <dgm:bg>
    <a:effectLst>
      <a:outerShdw blurRad="63500" sx="102000" sy="102000" algn="ctr" rotWithShape="0">
        <a:prstClr val="black">
          <a:alpha val="40000"/>
        </a:prstClr>
      </a:outerShdw>
    </a:effect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4E2B44-E2CA-415B-8532-71F2731EE9E2}">
      <dsp:nvSpPr>
        <dsp:cNvPr id="0" name=""/>
        <dsp:cNvSpPr/>
      </dsp:nvSpPr>
      <dsp:spPr>
        <a:xfrm>
          <a:off x="2330452" y="1143898"/>
          <a:ext cx="504092" cy="91440"/>
        </a:xfrm>
        <a:custGeom>
          <a:avLst/>
          <a:gdLst/>
          <a:ahLst/>
          <a:cxnLst/>
          <a:rect l="0" t="0" r="0" b="0"/>
          <a:pathLst>
            <a:path>
              <a:moveTo>
                <a:pt x="0" y="45720"/>
              </a:moveTo>
              <a:lnTo>
                <a:pt x="50409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solidFill>
              <a:schemeClr val="tx1"/>
            </a:solidFill>
          </a:endParaRPr>
        </a:p>
      </dsp:txBody>
      <dsp:txXfrm>
        <a:off x="2569131" y="1186942"/>
        <a:ext cx="26734" cy="5352"/>
      </dsp:txXfrm>
    </dsp:sp>
    <dsp:sp modelId="{99F74EF6-6CFB-4499-AF3B-9967CABA60F7}">
      <dsp:nvSpPr>
        <dsp:cNvPr id="0" name=""/>
        <dsp:cNvSpPr/>
      </dsp:nvSpPr>
      <dsp:spPr>
        <a:xfrm>
          <a:off x="7501" y="492193"/>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We select a targeted list of past sales customers, service customers, or unsold leads.</a:t>
          </a:r>
        </a:p>
      </dsp:txBody>
      <dsp:txXfrm>
        <a:off x="7501" y="492193"/>
        <a:ext cx="2324750" cy="1394850"/>
      </dsp:txXfrm>
    </dsp:sp>
    <dsp:sp modelId="{6863AC8C-D6CC-42A0-8300-ADE8B831818B}">
      <dsp:nvSpPr>
        <dsp:cNvPr id="0" name=""/>
        <dsp:cNvSpPr/>
      </dsp:nvSpPr>
      <dsp:spPr>
        <a:xfrm>
          <a:off x="5189895" y="1143898"/>
          <a:ext cx="504092" cy="91440"/>
        </a:xfrm>
        <a:custGeom>
          <a:avLst/>
          <a:gdLst/>
          <a:ahLst/>
          <a:cxnLst/>
          <a:rect l="0" t="0" r="0" b="0"/>
          <a:pathLst>
            <a:path>
              <a:moveTo>
                <a:pt x="0" y="45720"/>
              </a:moveTo>
              <a:lnTo>
                <a:pt x="50409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solidFill>
              <a:schemeClr val="tx1"/>
            </a:solidFill>
          </a:endParaRPr>
        </a:p>
      </dsp:txBody>
      <dsp:txXfrm>
        <a:off x="5428574" y="1186942"/>
        <a:ext cx="26734" cy="5352"/>
      </dsp:txXfrm>
    </dsp:sp>
    <dsp:sp modelId="{929380B4-9936-4544-AD21-C39209652C1C}">
      <dsp:nvSpPr>
        <dsp:cNvPr id="0" name=""/>
        <dsp:cNvSpPr/>
      </dsp:nvSpPr>
      <dsp:spPr>
        <a:xfrm>
          <a:off x="2866944" y="492193"/>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We develop and record a script based on your stores current needs, incentives, time of year, and list.</a:t>
          </a:r>
        </a:p>
      </dsp:txBody>
      <dsp:txXfrm>
        <a:off x="2866944" y="492193"/>
        <a:ext cx="2324750" cy="1394850"/>
      </dsp:txXfrm>
    </dsp:sp>
    <dsp:sp modelId="{518B6245-DE00-41A1-B31B-02896017E501}">
      <dsp:nvSpPr>
        <dsp:cNvPr id="0" name=""/>
        <dsp:cNvSpPr/>
      </dsp:nvSpPr>
      <dsp:spPr>
        <a:xfrm>
          <a:off x="8049339" y="1143898"/>
          <a:ext cx="504092" cy="91440"/>
        </a:xfrm>
        <a:custGeom>
          <a:avLst/>
          <a:gdLst/>
          <a:ahLst/>
          <a:cxnLst/>
          <a:rect l="0" t="0" r="0" b="0"/>
          <a:pathLst>
            <a:path>
              <a:moveTo>
                <a:pt x="0" y="45720"/>
              </a:moveTo>
              <a:lnTo>
                <a:pt x="50409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solidFill>
              <a:schemeClr val="tx1"/>
            </a:solidFill>
          </a:endParaRPr>
        </a:p>
      </dsp:txBody>
      <dsp:txXfrm>
        <a:off x="8288018" y="1186942"/>
        <a:ext cx="26734" cy="5352"/>
      </dsp:txXfrm>
    </dsp:sp>
    <dsp:sp modelId="{BE187770-36C4-4F91-B60B-8D113DA41D2A}">
      <dsp:nvSpPr>
        <dsp:cNvPr id="0" name=""/>
        <dsp:cNvSpPr/>
      </dsp:nvSpPr>
      <dsp:spPr>
        <a:xfrm>
          <a:off x="5726388" y="492193"/>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Your team will be coached and given a set of scripted responses to be sure everyone is prepared.</a:t>
          </a:r>
        </a:p>
      </dsp:txBody>
      <dsp:txXfrm>
        <a:off x="5726388" y="492193"/>
        <a:ext cx="2324750" cy="1394850"/>
      </dsp:txXfrm>
    </dsp:sp>
    <dsp:sp modelId="{8AC92F05-C327-4F00-9EF0-E2585042A993}">
      <dsp:nvSpPr>
        <dsp:cNvPr id="0" name=""/>
        <dsp:cNvSpPr/>
      </dsp:nvSpPr>
      <dsp:spPr>
        <a:xfrm>
          <a:off x="1169876" y="1885243"/>
          <a:ext cx="8578330" cy="504092"/>
        </a:xfrm>
        <a:custGeom>
          <a:avLst/>
          <a:gdLst/>
          <a:ahLst/>
          <a:cxnLst/>
          <a:rect l="0" t="0" r="0" b="0"/>
          <a:pathLst>
            <a:path>
              <a:moveTo>
                <a:pt x="8578330" y="0"/>
              </a:moveTo>
              <a:lnTo>
                <a:pt x="8578330" y="269146"/>
              </a:lnTo>
              <a:lnTo>
                <a:pt x="0" y="269146"/>
              </a:lnTo>
              <a:lnTo>
                <a:pt x="0" y="504092"/>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solidFill>
              <a:schemeClr val="tx1"/>
            </a:solidFill>
          </a:endParaRPr>
        </a:p>
      </dsp:txBody>
      <dsp:txXfrm>
        <a:off x="5244167" y="2134613"/>
        <a:ext cx="429748" cy="5352"/>
      </dsp:txXfrm>
    </dsp:sp>
    <dsp:sp modelId="{33DD7BBE-DA90-4965-B9F9-7C95F3DE126F}">
      <dsp:nvSpPr>
        <dsp:cNvPr id="0" name=""/>
        <dsp:cNvSpPr/>
      </dsp:nvSpPr>
      <dsp:spPr>
        <a:xfrm>
          <a:off x="8585831" y="492193"/>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Your message and list are uploaded to our system and delivered at any speed you wish.</a:t>
          </a:r>
        </a:p>
      </dsp:txBody>
      <dsp:txXfrm>
        <a:off x="8585831" y="492193"/>
        <a:ext cx="2324750" cy="1394850"/>
      </dsp:txXfrm>
    </dsp:sp>
    <dsp:sp modelId="{3A5D2786-7F4F-4CA0-B3B4-1CFBDDB9410D}">
      <dsp:nvSpPr>
        <dsp:cNvPr id="0" name=""/>
        <dsp:cNvSpPr/>
      </dsp:nvSpPr>
      <dsp:spPr>
        <a:xfrm>
          <a:off x="2330452" y="3073441"/>
          <a:ext cx="504092" cy="91440"/>
        </a:xfrm>
        <a:custGeom>
          <a:avLst/>
          <a:gdLst/>
          <a:ahLst/>
          <a:cxnLst/>
          <a:rect l="0" t="0" r="0" b="0"/>
          <a:pathLst>
            <a:path>
              <a:moveTo>
                <a:pt x="0" y="45720"/>
              </a:moveTo>
              <a:lnTo>
                <a:pt x="50409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solidFill>
              <a:schemeClr val="tx1"/>
            </a:solidFill>
          </a:endParaRPr>
        </a:p>
      </dsp:txBody>
      <dsp:txXfrm>
        <a:off x="2569131" y="3116485"/>
        <a:ext cx="26734" cy="5352"/>
      </dsp:txXfrm>
    </dsp:sp>
    <dsp:sp modelId="{82F51D3D-9E09-4C5D-9272-9512309990DC}">
      <dsp:nvSpPr>
        <dsp:cNvPr id="0" name=""/>
        <dsp:cNvSpPr/>
      </dsp:nvSpPr>
      <dsp:spPr>
        <a:xfrm>
          <a:off x="7501" y="2421736"/>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Inbound return calls will begin within minutes.</a:t>
          </a:r>
        </a:p>
      </dsp:txBody>
      <dsp:txXfrm>
        <a:off x="7501" y="2421736"/>
        <a:ext cx="2324750" cy="1394850"/>
      </dsp:txXfrm>
    </dsp:sp>
    <dsp:sp modelId="{60410F5A-CF5A-4EC3-9AF8-CCCB88504862}">
      <dsp:nvSpPr>
        <dsp:cNvPr id="0" name=""/>
        <dsp:cNvSpPr/>
      </dsp:nvSpPr>
      <dsp:spPr>
        <a:xfrm>
          <a:off x="5189895" y="3073441"/>
          <a:ext cx="504092" cy="91440"/>
        </a:xfrm>
        <a:custGeom>
          <a:avLst/>
          <a:gdLst/>
          <a:ahLst/>
          <a:cxnLst/>
          <a:rect l="0" t="0" r="0" b="0"/>
          <a:pathLst>
            <a:path>
              <a:moveTo>
                <a:pt x="0" y="45720"/>
              </a:moveTo>
              <a:lnTo>
                <a:pt x="50409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solidFill>
              <a:schemeClr val="tx1"/>
            </a:solidFill>
          </a:endParaRPr>
        </a:p>
      </dsp:txBody>
      <dsp:txXfrm>
        <a:off x="5428574" y="3116485"/>
        <a:ext cx="26734" cy="5352"/>
      </dsp:txXfrm>
    </dsp:sp>
    <dsp:sp modelId="{75428526-F8F8-4566-9F6F-17DADC3ABABF}">
      <dsp:nvSpPr>
        <dsp:cNvPr id="0" name=""/>
        <dsp:cNvSpPr/>
      </dsp:nvSpPr>
      <dsp:spPr>
        <a:xfrm>
          <a:off x="2866944" y="2421736"/>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This program requires zero set up.</a:t>
          </a:r>
        </a:p>
      </dsp:txBody>
      <dsp:txXfrm>
        <a:off x="2866944" y="2421736"/>
        <a:ext cx="2324750" cy="1394850"/>
      </dsp:txXfrm>
    </dsp:sp>
    <dsp:sp modelId="{04EF0730-C2CB-4D57-AE58-EEA1960F4B28}">
      <dsp:nvSpPr>
        <dsp:cNvPr id="0" name=""/>
        <dsp:cNvSpPr/>
      </dsp:nvSpPr>
      <dsp:spPr>
        <a:xfrm>
          <a:off x="8049339" y="3073441"/>
          <a:ext cx="504092" cy="91440"/>
        </a:xfrm>
        <a:custGeom>
          <a:avLst/>
          <a:gdLst/>
          <a:ahLst/>
          <a:cxnLst/>
          <a:rect l="0" t="0" r="0" b="0"/>
          <a:pathLst>
            <a:path>
              <a:moveTo>
                <a:pt x="0" y="45720"/>
              </a:moveTo>
              <a:lnTo>
                <a:pt x="50409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8288018" y="3116485"/>
        <a:ext cx="26734" cy="5352"/>
      </dsp:txXfrm>
    </dsp:sp>
    <dsp:sp modelId="{39698A7D-61F6-49FE-A384-264F3B42E6E9}">
      <dsp:nvSpPr>
        <dsp:cNvPr id="0" name=""/>
        <dsp:cNvSpPr/>
      </dsp:nvSpPr>
      <dsp:spPr>
        <a:xfrm>
          <a:off x="5726388" y="2421736"/>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The simple process above can be completed and go live in as little as 24 hours.</a:t>
          </a:r>
        </a:p>
      </dsp:txBody>
      <dsp:txXfrm>
        <a:off x="5726388" y="2421736"/>
        <a:ext cx="2324750" cy="1394850"/>
      </dsp:txXfrm>
    </dsp:sp>
    <dsp:sp modelId="{9EA0B9DB-6AB9-4E12-A33A-2EFA40BBFE57}">
      <dsp:nvSpPr>
        <dsp:cNvPr id="0" name=""/>
        <dsp:cNvSpPr/>
      </dsp:nvSpPr>
      <dsp:spPr>
        <a:xfrm>
          <a:off x="8585831" y="2421736"/>
          <a:ext cx="2324750" cy="13948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Times New Roman" panose="02020603050405020304" pitchFamily="18" charset="0"/>
              <a:cs typeface="Times New Roman" panose="02020603050405020304" pitchFamily="18" charset="0"/>
            </a:rPr>
            <a:t>Every inbound phone call is recorded, tracked, and caller id information is captured.</a:t>
          </a:r>
        </a:p>
      </dsp:txBody>
      <dsp:txXfrm>
        <a:off x="8585831" y="2421736"/>
        <a:ext cx="2324750" cy="1394850"/>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3999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8454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7875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08" name="Shape 1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6836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 name="Shape 13"/>
          <p:cNvSpPr txBox="1">
            <a:spLocks noGrp="1"/>
          </p:cNvSpPr>
          <p:nvPr>
            <p:ph type="subTitle" idx="1"/>
          </p:nvPr>
        </p:nvSpPr>
        <p:spPr>
          <a:xfrm>
            <a:off x="1524000" y="3602037"/>
            <a:ext cx="9144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0" name="Shape 70"/>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9" name="Shape 19"/>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5" name="Shape 25"/>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None/>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1" name="Shape 31"/>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8" name="Shape 38"/>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7" name="Shape 4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6" name="Shape 56"/>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3" name="Shape 63"/>
          <p:cNvSpPr>
            <a:spLocks noGrp="1"/>
          </p:cNvSpPr>
          <p:nvPr>
            <p:ph type="pic" idx="2"/>
          </p:nvPr>
        </p:nvSpPr>
        <p:spPr>
          <a:xfrm>
            <a:off x="5183187" y="987425"/>
            <a:ext cx="6172199"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p:nvPr/>
        </p:nvSpPr>
        <p:spPr>
          <a:xfrm>
            <a:off x="0" y="0"/>
            <a:ext cx="12192000" cy="1283677"/>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85" name="Shape 85"/>
          <p:cNvSpPr/>
          <p:nvPr/>
        </p:nvSpPr>
        <p:spPr>
          <a:xfrm>
            <a:off x="0" y="5513656"/>
            <a:ext cx="12192000" cy="1397977"/>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800" b="1" dirty="0">
                <a:solidFill>
                  <a:schemeClr val="lt1"/>
                </a:solidFill>
                <a:latin typeface="Calibri"/>
                <a:ea typeface="Calibri"/>
                <a:cs typeface="Calibri"/>
                <a:sym typeface="Calibri"/>
              </a:rPr>
              <a:t>John Franco</a:t>
            </a:r>
          </a:p>
          <a:p>
            <a:pPr marL="0" marR="0" lvl="0" indent="0" algn="ctr" rtl="0">
              <a:spcBef>
                <a:spcPts val="0"/>
              </a:spcBef>
              <a:buSzPct val="25000"/>
              <a:buNone/>
            </a:pPr>
            <a:r>
              <a:rPr lang="en-US" sz="1800" u="sng" dirty="0">
                <a:solidFill>
                  <a:schemeClr val="lt1"/>
                </a:solidFill>
                <a:latin typeface="Calibri"/>
                <a:ea typeface="Calibri"/>
                <a:cs typeface="Calibri"/>
                <a:sym typeface="Calibri"/>
              </a:rPr>
              <a:t>jfranco</a:t>
            </a:r>
            <a:r>
              <a:rPr lang="en-US" sz="1800" b="0" i="0" u="sng" strike="noStrike" cap="none" dirty="0">
                <a:solidFill>
                  <a:schemeClr val="lt1"/>
                </a:solidFill>
                <a:latin typeface="Calibri"/>
                <a:ea typeface="Calibri"/>
                <a:cs typeface="Calibri"/>
                <a:sym typeface="Calibri"/>
              </a:rPr>
              <a:t>@jfrancomarketing.com</a:t>
            </a:r>
          </a:p>
          <a:p>
            <a:pPr marL="0" marR="0" lvl="0" indent="0" algn="ctr" rtl="0">
              <a:spcBef>
                <a:spcPts val="0"/>
              </a:spcBef>
              <a:buSzPct val="25000"/>
              <a:buNone/>
            </a:pPr>
            <a:r>
              <a:rPr lang="en-US" sz="1800" b="0" i="0" u="none" strike="noStrike" cap="none" dirty="0">
                <a:solidFill>
                  <a:schemeClr val="lt1"/>
                </a:solidFill>
                <a:latin typeface="Calibri"/>
                <a:ea typeface="Calibri"/>
                <a:cs typeface="Calibri"/>
                <a:sym typeface="Calibri"/>
              </a:rPr>
              <a:t>Office: 303 339 0103</a:t>
            </a:r>
          </a:p>
          <a:p>
            <a:pPr marL="0" marR="0" lvl="0" indent="0" algn="ctr" rtl="0">
              <a:spcBef>
                <a:spcPts val="0"/>
              </a:spcBef>
              <a:buSzPct val="25000"/>
              <a:buNone/>
            </a:pPr>
            <a:r>
              <a:rPr lang="en-US" sz="1800" b="0" i="0" u="none" strike="noStrike" cap="none" dirty="0">
                <a:solidFill>
                  <a:schemeClr val="lt1"/>
                </a:solidFill>
                <a:latin typeface="Calibri"/>
                <a:ea typeface="Calibri"/>
                <a:cs typeface="Calibri"/>
                <a:sym typeface="Calibri"/>
              </a:rPr>
              <a:t>Cell: 303 </a:t>
            </a:r>
            <a:r>
              <a:rPr lang="en-US" sz="1800" dirty="0">
                <a:solidFill>
                  <a:schemeClr val="lt1"/>
                </a:solidFill>
                <a:latin typeface="Calibri"/>
                <a:ea typeface="Calibri"/>
                <a:cs typeface="Calibri"/>
                <a:sym typeface="Calibri"/>
              </a:rPr>
              <a:t>517 5066</a:t>
            </a:r>
          </a:p>
        </p:txBody>
      </p:sp>
      <p:pic>
        <p:nvPicPr>
          <p:cNvPr id="86" name="Shape 86" descr="https://gm1.ggpht.com/CiUBp5Eo4nHMevWEXkxkVF-IeoJN19__meJHgrOxqJXB0HpJQxaYsJzMBIGnq1k3O5AmnI7l0dJDaI51iLHtv0x_wLIKVkwHuVoX8UueQ693HdNsxFP5sqdLpZQJcWjjjE9cREyIKtC-G67pPW_tj-YTCFB3hRuGHUuAOr6ntRNvGp9z_LeBQVNFXHMO-yZh5P_CXN_bEJeZuUNn8RBRKP3y7TjWpqgYBwCPIuPBkC-RDL0qCETbs7KHXFNJlS2hwSsMUkKLaaZJO0jrbcPM-GQmzn7Esj4wx_OSQrNeBEUmqCRusahC64T6FQpmHplwy4ejyqR1DYBkr2yj9N_we96ayu7YQl9kIdrEKZuVOVufuL01SHJiUDyD3Mk-9pZ-YKgcxDsrZ2NxPRgWoj2iW7Q4aAutQRzY2wyWQ3q-0sP0wCmgA-PCCAN-kjPN3sAR2kHJE5EVR8IRrolLzPugXNUI2Fu5F5a5PrEFsIWrQXHDUlTwe7AWmjEws0ePh5vbBnWTeYCHjHPBZqw_0AycgS8M8v-7a6V80ac1weux4Er15HHfRfChCiUJyrCrVDLUG2edbayQ5pQRLKHTiHB2O9UsY_ooaAs75l2c_rSl2qWX3EG-rbHS2K0Tng3R3DET1Q_W4vWc1kxXJqQvbuTzsQyMmRn7O1Rh6Bzl_YYuLStf=w1480-h388-l75-ft"/>
          <p:cNvPicPr preferRelativeResize="0"/>
          <p:nvPr/>
        </p:nvPicPr>
        <p:blipFill rotWithShape="1">
          <a:blip r:embed="rId3">
            <a:alphaModFix/>
          </a:blip>
          <a:srcRect/>
          <a:stretch/>
        </p:blipFill>
        <p:spPr>
          <a:xfrm>
            <a:off x="319652" y="44695"/>
            <a:ext cx="3977141" cy="1194286"/>
          </a:xfrm>
          <a:prstGeom prst="rect">
            <a:avLst/>
          </a:prstGeom>
          <a:noFill/>
          <a:ln>
            <a:noFill/>
          </a:ln>
        </p:spPr>
      </p:pic>
      <p:sp>
        <p:nvSpPr>
          <p:cNvPr id="87" name="Shape 87"/>
          <p:cNvSpPr/>
          <p:nvPr/>
        </p:nvSpPr>
        <p:spPr>
          <a:xfrm>
            <a:off x="2078338" y="2385719"/>
            <a:ext cx="7718806" cy="2025895"/>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5400" dirty="0">
                <a:solidFill>
                  <a:srgbClr val="0070C0"/>
                </a:solidFill>
                <a:latin typeface="Calibri"/>
                <a:ea typeface="Calibri"/>
                <a:cs typeface="Calibri"/>
                <a:sym typeface="Calibri"/>
              </a:rPr>
              <a:t>Quick Connect</a:t>
            </a:r>
            <a:endParaRPr lang="en-US" sz="4000" dirty="0">
              <a:solidFill>
                <a:schemeClr val="tx1"/>
              </a:solidFill>
              <a:latin typeface="Calibri"/>
              <a:ea typeface="Calibri"/>
              <a:cs typeface="Calibri"/>
              <a:sym typeface="Calibri"/>
            </a:endParaRPr>
          </a:p>
          <a:p>
            <a:pPr marL="0" marR="0" lvl="0" indent="0" algn="ctr" rtl="0">
              <a:spcBef>
                <a:spcPts val="0"/>
              </a:spcBef>
              <a:buSzPct val="25000"/>
              <a:buNone/>
            </a:pPr>
            <a:r>
              <a:rPr lang="en-US" sz="2800" dirty="0">
                <a:solidFill>
                  <a:schemeClr val="tx1"/>
                </a:solidFill>
                <a:latin typeface="Calibri"/>
                <a:ea typeface="Calibri"/>
                <a:cs typeface="Calibri"/>
                <a:sym typeface="Calibri"/>
              </a:rPr>
              <a:t>Fast, Effective, Inexpensive, Versatile Marketing.</a:t>
            </a:r>
          </a:p>
          <a:p>
            <a:pPr marL="0" marR="0" lvl="0" indent="0" algn="ctr" rtl="0">
              <a:spcBef>
                <a:spcPts val="0"/>
              </a:spcBef>
              <a:buSzPct val="25000"/>
              <a:buNone/>
            </a:pPr>
            <a:endParaRPr lang="en-US" sz="2800" dirty="0">
              <a:solidFill>
                <a:srgbClr val="0070C0"/>
              </a:solidFill>
              <a:latin typeface="Calibri"/>
              <a:ea typeface="Calibri"/>
              <a:cs typeface="Calibri"/>
              <a:sym typeface="Calibri"/>
            </a:endParaRPr>
          </a:p>
          <a:p>
            <a:pPr marL="0" marR="0" lvl="0" indent="0" algn="ctr" rtl="0">
              <a:spcBef>
                <a:spcPts val="0"/>
              </a:spcBef>
              <a:buSzPct val="25000"/>
              <a:buNone/>
            </a:pPr>
            <a:endParaRPr lang="en-US" sz="2000" dirty="0">
              <a:solidFill>
                <a:srgbClr val="0070C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p:nvPr/>
        </p:nvSpPr>
        <p:spPr>
          <a:xfrm>
            <a:off x="0" y="-1"/>
            <a:ext cx="12192000" cy="9282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104" name="Shape 104"/>
          <p:cNvSpPr/>
          <p:nvPr/>
        </p:nvSpPr>
        <p:spPr>
          <a:xfrm>
            <a:off x="0" y="5958305"/>
            <a:ext cx="12192000" cy="8997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a:solidFill>
                <a:schemeClr val="lt1"/>
              </a:solidFill>
              <a:latin typeface="Calibri"/>
              <a:ea typeface="Calibri"/>
              <a:cs typeface="Calibri"/>
              <a:sym typeface="Calibri"/>
            </a:endParaRPr>
          </a:p>
        </p:txBody>
      </p:sp>
      <p:pic>
        <p:nvPicPr>
          <p:cNvPr id="105" name="Shape 105" descr="https://gm1.ggpht.com/CiUBp5Eo4nHMevWEXkxkVF-IeoJN19__meJHgrOxqJXB0HpJQxaYsJzMBIGnq1k3O5AmnI7l0dJDaI51iLHtv0x_wLIKVkwHuVoX8UueQ693HdNsxFP5sqdLpZQJcWjjjE9cREyIKtC-G67pPW_tj-YTCFB3hRuGHUuAOr6ntRNvGp9z_LeBQVNFXHMO-yZh5P_CXN_bEJeZuUNn8RBRKP3y7TjWpqgYBwCPIuPBkC-RDL0qCETbs7KHXFNJlS2hwSsMUkKLaaZJO0jrbcPM-GQmzn7Esj4wx_OSQrNeBEUmqCRusahC64T6FQpmHplwy4ejyqR1DYBkr2yj9N_we96ayu7YQl9kIdrEKZuVOVufuL01SHJiUDyD3Mk-9pZ-YKgcxDsrZ2NxPRgWoj2iW7Q4aAutQRzY2wyWQ3q-0sP0wCmgA-PCCAN-kjPN3sAR2kHJE5EVR8IRrolLzPugXNUI2Fu5F5a5PrEFsIWrQXHDUlTwe7AWmjEws0ePh5vbBnWTeYCHjHPBZqw_0AycgS8M8v-7a6V80ac1weux4Er15HHfRfChCiUJyrCrVDLUG2edbayQ5pQRLKHTiHB2O9UsY_ooaAs75l2c_rSl2qWX3EG-rbHS2K0Tng3R3DET1Q_W4vWc1kxXJqQvbuTzsQyMmRn7O1Rh6Bzl_YYuLStf=w1480-h388-l75-ft"/>
          <p:cNvPicPr preferRelativeResize="0"/>
          <p:nvPr/>
        </p:nvPicPr>
        <p:blipFill rotWithShape="1">
          <a:blip r:embed="rId3">
            <a:alphaModFix/>
          </a:blip>
          <a:srcRect/>
          <a:stretch/>
        </p:blipFill>
        <p:spPr>
          <a:xfrm>
            <a:off x="87025" y="34836"/>
            <a:ext cx="3407400" cy="893400"/>
          </a:xfrm>
          <a:prstGeom prst="rect">
            <a:avLst/>
          </a:prstGeom>
          <a:noFill/>
          <a:ln>
            <a:noFill/>
          </a:ln>
        </p:spPr>
      </p:pic>
      <p:sp>
        <p:nvSpPr>
          <p:cNvPr id="5" name="Shape 87"/>
          <p:cNvSpPr/>
          <p:nvPr/>
        </p:nvSpPr>
        <p:spPr>
          <a:xfrm>
            <a:off x="2346139" y="975567"/>
            <a:ext cx="7499722" cy="897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800" dirty="0">
                <a:solidFill>
                  <a:srgbClr val="0070C0"/>
                </a:solidFill>
                <a:latin typeface="Calibri"/>
                <a:ea typeface="Calibri"/>
                <a:cs typeface="Calibri"/>
                <a:sym typeface="Calibri"/>
              </a:rPr>
              <a:t>How It Works</a:t>
            </a:r>
            <a:endParaRPr lang="en-US" sz="4800" b="0" i="0" u="none" strike="noStrike" cap="none" dirty="0">
              <a:solidFill>
                <a:srgbClr val="0070C0"/>
              </a:solidFill>
              <a:latin typeface="Calibri"/>
              <a:ea typeface="Calibri"/>
              <a:cs typeface="Calibri"/>
              <a:sym typeface="Calibri"/>
            </a:endParaRPr>
          </a:p>
        </p:txBody>
      </p:sp>
      <p:graphicFrame>
        <p:nvGraphicFramePr>
          <p:cNvPr id="6" name="Diagram 5"/>
          <p:cNvGraphicFramePr/>
          <p:nvPr>
            <p:extLst>
              <p:ext uri="{D42A27DB-BD31-4B8C-83A1-F6EECF244321}">
                <p14:modId xmlns:p14="http://schemas.microsoft.com/office/powerpoint/2010/main" val="1081957511"/>
              </p:ext>
            </p:extLst>
          </p:nvPr>
        </p:nvGraphicFramePr>
        <p:xfrm>
          <a:off x="636958" y="1536946"/>
          <a:ext cx="10918084" cy="43087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p:nvPr/>
        </p:nvSpPr>
        <p:spPr>
          <a:xfrm>
            <a:off x="0" y="-1"/>
            <a:ext cx="12192000" cy="9282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104" name="Shape 104"/>
          <p:cNvSpPr/>
          <p:nvPr/>
        </p:nvSpPr>
        <p:spPr>
          <a:xfrm>
            <a:off x="0" y="5958305"/>
            <a:ext cx="12192000" cy="8997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a:solidFill>
                <a:schemeClr val="lt1"/>
              </a:solidFill>
              <a:latin typeface="Calibri"/>
              <a:ea typeface="Calibri"/>
              <a:cs typeface="Calibri"/>
              <a:sym typeface="Calibri"/>
            </a:endParaRPr>
          </a:p>
        </p:txBody>
      </p:sp>
      <p:pic>
        <p:nvPicPr>
          <p:cNvPr id="105" name="Shape 105" descr="https://gm1.ggpht.com/CiUBp5Eo4nHMevWEXkxkVF-IeoJN19__meJHgrOxqJXB0HpJQxaYsJzMBIGnq1k3O5AmnI7l0dJDaI51iLHtv0x_wLIKVkwHuVoX8UueQ693HdNsxFP5sqdLpZQJcWjjjE9cREyIKtC-G67pPW_tj-YTCFB3hRuGHUuAOr6ntRNvGp9z_LeBQVNFXHMO-yZh5P_CXN_bEJeZuUNn8RBRKP3y7TjWpqgYBwCPIuPBkC-RDL0qCETbs7KHXFNJlS2hwSsMUkKLaaZJO0jrbcPM-GQmzn7Esj4wx_OSQrNeBEUmqCRusahC64T6FQpmHplwy4ejyqR1DYBkr2yj9N_we96ayu7YQl9kIdrEKZuVOVufuL01SHJiUDyD3Mk-9pZ-YKgcxDsrZ2NxPRgWoj2iW7Q4aAutQRzY2wyWQ3q-0sP0wCmgA-PCCAN-kjPN3sAR2kHJE5EVR8IRrolLzPugXNUI2Fu5F5a5PrEFsIWrQXHDUlTwe7AWmjEws0ePh5vbBnWTeYCHjHPBZqw_0AycgS8M8v-7a6V80ac1weux4Er15HHfRfChCiUJyrCrVDLUG2edbayQ5pQRLKHTiHB2O9UsY_ooaAs75l2c_rSl2qWX3EG-rbHS2K0Tng3R3DET1Q_W4vWc1kxXJqQvbuTzsQyMmRn7O1Rh6Bzl_YYuLStf=w1480-h388-l75-ft"/>
          <p:cNvPicPr preferRelativeResize="0"/>
          <p:nvPr/>
        </p:nvPicPr>
        <p:blipFill rotWithShape="1">
          <a:blip r:embed="rId3">
            <a:alphaModFix/>
          </a:blip>
          <a:srcRect/>
          <a:stretch/>
        </p:blipFill>
        <p:spPr>
          <a:xfrm>
            <a:off x="87025" y="34836"/>
            <a:ext cx="3407400" cy="893400"/>
          </a:xfrm>
          <a:prstGeom prst="rect">
            <a:avLst/>
          </a:prstGeom>
          <a:noFill/>
          <a:ln>
            <a:noFill/>
          </a:ln>
        </p:spPr>
      </p:pic>
      <p:sp>
        <p:nvSpPr>
          <p:cNvPr id="5" name="Shape 87"/>
          <p:cNvSpPr/>
          <p:nvPr/>
        </p:nvSpPr>
        <p:spPr>
          <a:xfrm>
            <a:off x="2140518" y="773009"/>
            <a:ext cx="7499722" cy="897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800" dirty="0">
                <a:solidFill>
                  <a:srgbClr val="0070C0"/>
                </a:solidFill>
                <a:latin typeface="Calibri"/>
                <a:ea typeface="Calibri"/>
                <a:cs typeface="Calibri"/>
                <a:sym typeface="Calibri"/>
              </a:rPr>
              <a:t>The Offer</a:t>
            </a:r>
            <a:endParaRPr lang="en-US" sz="4800" b="0" i="0" u="none" strike="noStrike" cap="none" dirty="0">
              <a:solidFill>
                <a:srgbClr val="0070C0"/>
              </a:solidFill>
              <a:latin typeface="Calibri"/>
              <a:ea typeface="Calibri"/>
              <a:cs typeface="Calibri"/>
              <a:sym typeface="Calibri"/>
            </a:endParaRPr>
          </a:p>
        </p:txBody>
      </p:sp>
      <p:sp>
        <p:nvSpPr>
          <p:cNvPr id="7" name="Rectangle 6"/>
          <p:cNvSpPr/>
          <p:nvPr/>
        </p:nvSpPr>
        <p:spPr>
          <a:xfrm>
            <a:off x="363153" y="3280612"/>
            <a:ext cx="11054451" cy="2677656"/>
          </a:xfrm>
          <a:prstGeom prst="rect">
            <a:avLst/>
          </a:prstGeom>
        </p:spPr>
        <p:txBody>
          <a:bodyPr wrap="square">
            <a:spAutoFit/>
          </a:bodyPr>
          <a:lstStyle/>
          <a:p>
            <a:pPr lvl="0">
              <a:buSzPct val="25000"/>
            </a:pPr>
            <a:r>
              <a:rPr lang="en-US" sz="2400" dirty="0">
                <a:solidFill>
                  <a:srgbClr val="0070C0"/>
                </a:solidFill>
                <a:latin typeface="Calibri"/>
                <a:ea typeface="Calibri"/>
                <a:cs typeface="Calibri"/>
                <a:sym typeface="Calibri"/>
              </a:rPr>
              <a:t>Sample Script:</a:t>
            </a:r>
          </a:p>
          <a:p>
            <a:pPr lvl="0">
              <a:buSzPct val="25000"/>
            </a:pPr>
            <a:r>
              <a:rPr lang="en-US" sz="1800" dirty="0">
                <a:latin typeface="Times New Roman" panose="02020603050405020304" pitchFamily="18" charset="0"/>
                <a:cs typeface="Times New Roman" panose="02020603050405020304" pitchFamily="18" charset="0"/>
              </a:rPr>
              <a:t>Hi this is (Managers Name), I'm the (Title) at (Dealership). I have a customer that’s interested in a car like the one you purchased from us and I’m hoping you would be interested in allowing us to buy it back from you?</a:t>
            </a:r>
          </a:p>
          <a:p>
            <a:pPr lvl="0">
              <a:buSzPct val="25000"/>
            </a:pPr>
            <a:r>
              <a:rPr lang="en-US" sz="1800" dirty="0">
                <a:latin typeface="Times New Roman" panose="02020603050405020304" pitchFamily="18" charset="0"/>
                <a:cs typeface="Times New Roman" panose="02020603050405020304" pitchFamily="18" charset="0"/>
              </a:rPr>
              <a:t>I’d be willing to pay you up to 125% of Kelly Blue Book for that vehicle.</a:t>
            </a:r>
          </a:p>
          <a:p>
            <a:pPr lvl="0">
              <a:buSzPct val="25000"/>
            </a:pPr>
            <a:r>
              <a:rPr lang="en-US" sz="1800" dirty="0">
                <a:latin typeface="Times New Roman" panose="02020603050405020304" pitchFamily="18" charset="0"/>
                <a:cs typeface="Times New Roman" panose="02020603050405020304" pitchFamily="18" charset="0"/>
              </a:rPr>
              <a:t>It’s somewhat urgent, so if you are interested, please call me back right away. Also, if you decide you’d like to replace it, or if you’re interested in buying something else, I’m willing to give you a huge discount on a new or pre-owned vehicle of your choice! </a:t>
            </a:r>
          </a:p>
          <a:p>
            <a:pPr lvl="0">
              <a:buSzPct val="25000"/>
            </a:pPr>
            <a:r>
              <a:rPr lang="en-US" sz="1800" dirty="0">
                <a:latin typeface="Times New Roman" panose="02020603050405020304" pitchFamily="18" charset="0"/>
                <a:cs typeface="Times New Roman" panose="02020603050405020304" pitchFamily="18" charset="0"/>
              </a:rPr>
              <a:t>Again, this is (Managers First Name) at (Dealership) - my number is (our tracking number to be added). Talk to you soon. Bye</a:t>
            </a:r>
          </a:p>
        </p:txBody>
      </p:sp>
      <p:sp>
        <p:nvSpPr>
          <p:cNvPr id="3" name="Rectangle 2"/>
          <p:cNvSpPr/>
          <p:nvPr/>
        </p:nvSpPr>
        <p:spPr>
          <a:xfrm>
            <a:off x="2635462" y="1439286"/>
            <a:ext cx="6509831" cy="1938992"/>
          </a:xfrm>
          <a:prstGeom prst="rect">
            <a:avLst/>
          </a:prstGeom>
        </p:spPr>
        <p:txBody>
          <a:bodyPr wrap="square">
            <a:spAutoFit/>
          </a:bodyPr>
          <a:lstStyle/>
          <a:p>
            <a:pPr marL="285750" lvl="0" indent="-285750" algn="ctr">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We can use this as a buy back offer, re-engage unsold CRM leads, offer monthly factory incentives, inform of a sales event, or to get CSI surveys completed</a:t>
            </a:r>
          </a:p>
          <a:p>
            <a:pPr marL="285750" lvl="0" indent="-285750" algn="ctr">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It can be recorded by anyone! </a:t>
            </a:r>
          </a:p>
          <a:p>
            <a:pPr marL="285750" lvl="0" indent="-285750" algn="ctr">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Works because the message is perfect every time!</a:t>
            </a:r>
          </a:p>
          <a:p>
            <a:pPr marL="285750" lvl="0" indent="-285750" algn="ctr">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The information stays with them!</a:t>
            </a:r>
          </a:p>
        </p:txBody>
      </p:sp>
    </p:spTree>
    <p:extLst>
      <p:ext uri="{BB962C8B-B14F-4D97-AF65-F5344CB8AC3E}">
        <p14:creationId xmlns:p14="http://schemas.microsoft.com/office/powerpoint/2010/main" val="3357533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p:nvPr/>
        </p:nvSpPr>
        <p:spPr>
          <a:xfrm>
            <a:off x="0" y="-1"/>
            <a:ext cx="12192000" cy="9282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104" name="Shape 104"/>
          <p:cNvSpPr/>
          <p:nvPr/>
        </p:nvSpPr>
        <p:spPr>
          <a:xfrm>
            <a:off x="0" y="5958305"/>
            <a:ext cx="12192000" cy="8997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a:solidFill>
                <a:schemeClr val="lt1"/>
              </a:solidFill>
              <a:latin typeface="Calibri"/>
              <a:ea typeface="Calibri"/>
              <a:cs typeface="Calibri"/>
              <a:sym typeface="Calibri"/>
            </a:endParaRPr>
          </a:p>
        </p:txBody>
      </p:sp>
      <p:pic>
        <p:nvPicPr>
          <p:cNvPr id="105" name="Shape 105" descr="https://gm1.ggpht.com/CiUBp5Eo4nHMevWEXkxkVF-IeoJN19__meJHgrOxqJXB0HpJQxaYsJzMBIGnq1k3O5AmnI7l0dJDaI51iLHtv0x_wLIKVkwHuVoX8UueQ693HdNsxFP5sqdLpZQJcWjjjE9cREyIKtC-G67pPW_tj-YTCFB3hRuGHUuAOr6ntRNvGp9z_LeBQVNFXHMO-yZh5P_CXN_bEJeZuUNn8RBRKP3y7TjWpqgYBwCPIuPBkC-RDL0qCETbs7KHXFNJlS2hwSsMUkKLaaZJO0jrbcPM-GQmzn7Esj4wx_OSQrNeBEUmqCRusahC64T6FQpmHplwy4ejyqR1DYBkr2yj9N_we96ayu7YQl9kIdrEKZuVOVufuL01SHJiUDyD3Mk-9pZ-YKgcxDsrZ2NxPRgWoj2iW7Q4aAutQRzY2wyWQ3q-0sP0wCmgA-PCCAN-kjPN3sAR2kHJE5EVR8IRrolLzPugXNUI2Fu5F5a5PrEFsIWrQXHDUlTwe7AWmjEws0ePh5vbBnWTeYCHjHPBZqw_0AycgS8M8v-7a6V80ac1weux4Er15HHfRfChCiUJyrCrVDLUG2edbayQ5pQRLKHTiHB2O9UsY_ooaAs75l2c_rSl2qWX3EG-rbHS2K0Tng3R3DET1Q_W4vWc1kxXJqQvbuTzsQyMmRn7O1Rh6Bzl_YYuLStf=w1480-h388-l75-ft"/>
          <p:cNvPicPr preferRelativeResize="0"/>
          <p:nvPr/>
        </p:nvPicPr>
        <p:blipFill rotWithShape="1">
          <a:blip r:embed="rId3">
            <a:alphaModFix/>
          </a:blip>
          <a:srcRect/>
          <a:stretch/>
        </p:blipFill>
        <p:spPr>
          <a:xfrm>
            <a:off x="87025" y="34836"/>
            <a:ext cx="3407400" cy="893400"/>
          </a:xfrm>
          <a:prstGeom prst="rect">
            <a:avLst/>
          </a:prstGeom>
          <a:noFill/>
          <a:ln>
            <a:noFill/>
          </a:ln>
        </p:spPr>
      </p:pic>
      <p:sp>
        <p:nvSpPr>
          <p:cNvPr id="5" name="Shape 87"/>
          <p:cNvSpPr/>
          <p:nvPr/>
        </p:nvSpPr>
        <p:spPr>
          <a:xfrm>
            <a:off x="2140518" y="773009"/>
            <a:ext cx="7499722" cy="897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800" dirty="0">
                <a:solidFill>
                  <a:srgbClr val="0070C0"/>
                </a:solidFill>
                <a:latin typeface="Calibri"/>
                <a:ea typeface="Calibri"/>
                <a:cs typeface="Calibri"/>
                <a:sym typeface="Calibri"/>
              </a:rPr>
              <a:t>Available Scripts</a:t>
            </a:r>
            <a:endParaRPr lang="en-US" sz="4800" b="0" i="0" u="none" strike="noStrike" cap="none" dirty="0">
              <a:solidFill>
                <a:srgbClr val="0070C0"/>
              </a:solidFill>
              <a:latin typeface="Calibri"/>
              <a:ea typeface="Calibri"/>
              <a:cs typeface="Calibri"/>
              <a:sym typeface="Calibri"/>
            </a:endParaRPr>
          </a:p>
        </p:txBody>
      </p:sp>
      <p:sp>
        <p:nvSpPr>
          <p:cNvPr id="2" name="TextBox 1"/>
          <p:cNvSpPr txBox="1"/>
          <p:nvPr/>
        </p:nvSpPr>
        <p:spPr>
          <a:xfrm>
            <a:off x="569167" y="1921631"/>
            <a:ext cx="5038531" cy="3785652"/>
          </a:xfrm>
          <a:prstGeom prst="rect">
            <a:avLst/>
          </a:prstGeom>
          <a:noFill/>
        </p:spPr>
        <p:txBody>
          <a:bodyPr wrap="square" rtlCol="0">
            <a:spAutoFit/>
          </a:bodyPr>
          <a:lstStyle/>
          <a:p>
            <a:r>
              <a:rPr lang="en-US" sz="2000" dirty="0"/>
              <a:t>January- New Years</a:t>
            </a:r>
          </a:p>
          <a:p>
            <a:r>
              <a:rPr lang="en-US" sz="2000" dirty="0"/>
              <a:t>February- Winter Special</a:t>
            </a:r>
          </a:p>
          <a:p>
            <a:r>
              <a:rPr lang="en-US" sz="2000" dirty="0"/>
              <a:t>March- Spring Forward</a:t>
            </a:r>
          </a:p>
          <a:p>
            <a:r>
              <a:rPr lang="en-US" sz="2000" dirty="0"/>
              <a:t>April- Tax Time</a:t>
            </a:r>
          </a:p>
          <a:p>
            <a:r>
              <a:rPr lang="en-US" sz="2000" dirty="0"/>
              <a:t>May- Memorial Day</a:t>
            </a:r>
          </a:p>
          <a:p>
            <a:r>
              <a:rPr lang="en-US" sz="2000" dirty="0"/>
              <a:t>June- Summer Saving</a:t>
            </a:r>
          </a:p>
          <a:p>
            <a:r>
              <a:rPr lang="en-US" sz="2000" dirty="0"/>
              <a:t>July- Independence Day</a:t>
            </a:r>
          </a:p>
          <a:p>
            <a:r>
              <a:rPr lang="en-US" sz="2000" dirty="0"/>
              <a:t>August- Back To School/Model Year End</a:t>
            </a:r>
          </a:p>
          <a:p>
            <a:r>
              <a:rPr lang="en-US" sz="2000" dirty="0"/>
              <a:t>September- Labor Day</a:t>
            </a:r>
          </a:p>
          <a:p>
            <a:r>
              <a:rPr lang="en-US" sz="2000" dirty="0"/>
              <a:t>October- Fall Into Savings</a:t>
            </a:r>
          </a:p>
          <a:p>
            <a:r>
              <a:rPr lang="en-US" sz="2000" dirty="0"/>
              <a:t>November- Giving Thanks/Black Friday</a:t>
            </a:r>
          </a:p>
          <a:p>
            <a:r>
              <a:rPr lang="en-US" sz="2000" dirty="0"/>
              <a:t>December- Happy Holidays/Year End</a:t>
            </a:r>
          </a:p>
        </p:txBody>
      </p:sp>
    </p:spTree>
    <p:extLst>
      <p:ext uri="{BB962C8B-B14F-4D97-AF65-F5344CB8AC3E}">
        <p14:creationId xmlns:p14="http://schemas.microsoft.com/office/powerpoint/2010/main" val="224498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p:nvPr/>
        </p:nvSpPr>
        <p:spPr>
          <a:xfrm>
            <a:off x="0" y="-1"/>
            <a:ext cx="12192000" cy="9282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104" name="Shape 104"/>
          <p:cNvSpPr/>
          <p:nvPr/>
        </p:nvSpPr>
        <p:spPr>
          <a:xfrm>
            <a:off x="0" y="5958305"/>
            <a:ext cx="12192000" cy="8997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a:solidFill>
                <a:schemeClr val="lt1"/>
              </a:solidFill>
              <a:latin typeface="Calibri"/>
              <a:ea typeface="Calibri"/>
              <a:cs typeface="Calibri"/>
              <a:sym typeface="Calibri"/>
            </a:endParaRPr>
          </a:p>
        </p:txBody>
      </p:sp>
      <p:pic>
        <p:nvPicPr>
          <p:cNvPr id="105" name="Shape 105" descr="https://gm1.ggpht.com/CiUBp5Eo4nHMevWEXkxkVF-IeoJN19__meJHgrOxqJXB0HpJQxaYsJzMBIGnq1k3O5AmnI7l0dJDaI51iLHtv0x_wLIKVkwHuVoX8UueQ693HdNsxFP5sqdLpZQJcWjjjE9cREyIKtC-G67pPW_tj-YTCFB3hRuGHUuAOr6ntRNvGp9z_LeBQVNFXHMO-yZh5P_CXN_bEJeZuUNn8RBRKP3y7TjWpqgYBwCPIuPBkC-RDL0qCETbs7KHXFNJlS2hwSsMUkKLaaZJO0jrbcPM-GQmzn7Esj4wx_OSQrNeBEUmqCRusahC64T6FQpmHplwy4ejyqR1DYBkr2yj9N_we96ayu7YQl9kIdrEKZuVOVufuL01SHJiUDyD3Mk-9pZ-YKgcxDsrZ2NxPRgWoj2iW7Q4aAutQRzY2wyWQ3q-0sP0wCmgA-PCCAN-kjPN3sAR2kHJE5EVR8IRrolLzPugXNUI2Fu5F5a5PrEFsIWrQXHDUlTwe7AWmjEws0ePh5vbBnWTeYCHjHPBZqw_0AycgS8M8v-7a6V80ac1weux4Er15HHfRfChCiUJyrCrVDLUG2edbayQ5pQRLKHTiHB2O9UsY_ooaAs75l2c_rSl2qWX3EG-rbHS2K0Tng3R3DET1Q_W4vWc1kxXJqQvbuTzsQyMmRn7O1Rh6Bzl_YYuLStf=w1480-h388-l75-ft"/>
          <p:cNvPicPr preferRelativeResize="0"/>
          <p:nvPr/>
        </p:nvPicPr>
        <p:blipFill rotWithShape="1">
          <a:blip r:embed="rId3">
            <a:alphaModFix/>
          </a:blip>
          <a:srcRect/>
          <a:stretch/>
        </p:blipFill>
        <p:spPr>
          <a:xfrm>
            <a:off x="87025" y="34836"/>
            <a:ext cx="3407400" cy="893400"/>
          </a:xfrm>
          <a:prstGeom prst="rect">
            <a:avLst/>
          </a:prstGeom>
          <a:noFill/>
          <a:ln>
            <a:noFill/>
          </a:ln>
        </p:spPr>
      </p:pic>
      <p:sp>
        <p:nvSpPr>
          <p:cNvPr id="5" name="Shape 87"/>
          <p:cNvSpPr/>
          <p:nvPr/>
        </p:nvSpPr>
        <p:spPr>
          <a:xfrm>
            <a:off x="2126451" y="928199"/>
            <a:ext cx="7499722" cy="897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800" dirty="0">
                <a:solidFill>
                  <a:srgbClr val="0070C0"/>
                </a:solidFill>
                <a:latin typeface="Calibri"/>
                <a:ea typeface="Calibri"/>
                <a:cs typeface="Calibri"/>
                <a:sym typeface="Calibri"/>
              </a:rPr>
              <a:t>Results</a:t>
            </a:r>
            <a:endParaRPr lang="en-US" sz="4800" b="0" i="0" u="none" strike="noStrike" cap="none" dirty="0">
              <a:solidFill>
                <a:srgbClr val="0070C0"/>
              </a:solidFill>
              <a:latin typeface="Calibri"/>
              <a:ea typeface="Calibri"/>
              <a:cs typeface="Calibri"/>
              <a:sym typeface="Calibri"/>
            </a:endParaRPr>
          </a:p>
        </p:txBody>
      </p:sp>
      <p:sp>
        <p:nvSpPr>
          <p:cNvPr id="2" name="Rectangle 1"/>
          <p:cNvSpPr/>
          <p:nvPr/>
        </p:nvSpPr>
        <p:spPr>
          <a:xfrm>
            <a:off x="2645906" y="1582492"/>
            <a:ext cx="6460812" cy="3903954"/>
          </a:xfrm>
          <a:prstGeom prst="rect">
            <a:avLst/>
          </a:prstGeom>
        </p:spPr>
        <p:txBody>
          <a:bodyPr wrap="square">
            <a:spAutoFit/>
          </a:bodyPr>
          <a:lstStyle/>
          <a:p>
            <a:pPr algn="ctr">
              <a:lnSpc>
                <a:spcPct val="150000"/>
              </a:lnSpc>
            </a:pPr>
            <a:r>
              <a:rPr lang="en-US" sz="2400" dirty="0">
                <a:latin typeface="Times New Roman" panose="02020603050405020304" pitchFamily="18" charset="0"/>
                <a:cs typeface="Times New Roman" panose="02020603050405020304" pitchFamily="18" charset="0"/>
              </a:rPr>
              <a:t>Illinois Nissan Dealer- </a:t>
            </a:r>
            <a:r>
              <a:rPr lang="en-US" sz="2400" b="1" dirty="0">
                <a:latin typeface="Times New Roman" panose="02020603050405020304" pitchFamily="18" charset="0"/>
                <a:cs typeface="Times New Roman" panose="02020603050405020304" pitchFamily="18" charset="0"/>
              </a:rPr>
              <a:t>241</a:t>
            </a:r>
            <a:r>
              <a:rPr lang="en-US" sz="2400" dirty="0">
                <a:latin typeface="Times New Roman" panose="02020603050405020304" pitchFamily="18" charset="0"/>
                <a:cs typeface="Times New Roman" panose="02020603050405020304" pitchFamily="18" charset="0"/>
              </a:rPr>
              <a:t> inbound calls</a:t>
            </a:r>
          </a:p>
          <a:p>
            <a:pPr algn="ctr">
              <a:lnSpc>
                <a:spcPct val="150000"/>
              </a:lnSpc>
            </a:pPr>
            <a:r>
              <a:rPr lang="en-US" sz="2400" dirty="0">
                <a:latin typeface="Times New Roman" panose="02020603050405020304" pitchFamily="18" charset="0"/>
                <a:cs typeface="Times New Roman" panose="02020603050405020304" pitchFamily="18" charset="0"/>
              </a:rPr>
              <a:t>South Carolina Ford Dealer- </a:t>
            </a:r>
            <a:r>
              <a:rPr lang="en-US" sz="2400" b="1" dirty="0">
                <a:latin typeface="Times New Roman" panose="02020603050405020304" pitchFamily="18" charset="0"/>
                <a:cs typeface="Times New Roman" panose="02020603050405020304" pitchFamily="18" charset="0"/>
              </a:rPr>
              <a:t>363</a:t>
            </a:r>
            <a:r>
              <a:rPr lang="en-US" sz="2400" dirty="0">
                <a:latin typeface="Times New Roman" panose="02020603050405020304" pitchFamily="18" charset="0"/>
                <a:cs typeface="Times New Roman" panose="02020603050405020304" pitchFamily="18" charset="0"/>
              </a:rPr>
              <a:t> inbound calls</a:t>
            </a:r>
          </a:p>
          <a:p>
            <a:pPr algn="ctr">
              <a:lnSpc>
                <a:spcPct val="150000"/>
              </a:lnSpc>
            </a:pPr>
            <a:r>
              <a:rPr lang="en-US" sz="2400" dirty="0">
                <a:latin typeface="Times New Roman" panose="02020603050405020304" pitchFamily="18" charset="0"/>
                <a:cs typeface="Times New Roman" panose="02020603050405020304" pitchFamily="18" charset="0"/>
              </a:rPr>
              <a:t>Texas CDJR Dealer- </a:t>
            </a:r>
            <a:r>
              <a:rPr lang="en-US" sz="2400" b="1" dirty="0">
                <a:latin typeface="Times New Roman" panose="02020603050405020304" pitchFamily="18" charset="0"/>
                <a:cs typeface="Times New Roman" panose="02020603050405020304" pitchFamily="18" charset="0"/>
              </a:rPr>
              <a:t>361</a:t>
            </a:r>
            <a:r>
              <a:rPr lang="en-US" sz="2400" dirty="0">
                <a:latin typeface="Times New Roman" panose="02020603050405020304" pitchFamily="18" charset="0"/>
                <a:cs typeface="Times New Roman" panose="02020603050405020304" pitchFamily="18" charset="0"/>
              </a:rPr>
              <a:t> inbound calls</a:t>
            </a:r>
          </a:p>
          <a:p>
            <a:pPr algn="ctr">
              <a:lnSpc>
                <a:spcPct val="150000"/>
              </a:lnSpc>
            </a:pPr>
            <a:r>
              <a:rPr lang="en-US" sz="2400" dirty="0">
                <a:latin typeface="Times New Roman" panose="02020603050405020304" pitchFamily="18" charset="0"/>
                <a:cs typeface="Times New Roman" panose="02020603050405020304" pitchFamily="18" charset="0"/>
              </a:rPr>
              <a:t>New York Nissan Dealer-  </a:t>
            </a:r>
            <a:r>
              <a:rPr lang="en-US" sz="2400" b="1" dirty="0">
                <a:latin typeface="Times New Roman" panose="02020603050405020304" pitchFamily="18" charset="0"/>
                <a:cs typeface="Times New Roman" panose="02020603050405020304" pitchFamily="18" charset="0"/>
              </a:rPr>
              <a:t>298</a:t>
            </a:r>
            <a:r>
              <a:rPr lang="en-US" sz="2400" dirty="0">
                <a:latin typeface="Times New Roman" panose="02020603050405020304" pitchFamily="18" charset="0"/>
                <a:cs typeface="Times New Roman" panose="02020603050405020304" pitchFamily="18" charset="0"/>
              </a:rPr>
              <a:t> inbound calls</a:t>
            </a:r>
          </a:p>
          <a:p>
            <a:pPr algn="ctr">
              <a:lnSpc>
                <a:spcPct val="150000"/>
              </a:lnSpc>
            </a:pPr>
            <a:r>
              <a:rPr lang="en-US" sz="2400" dirty="0">
                <a:latin typeface="Times New Roman" panose="02020603050405020304" pitchFamily="18" charset="0"/>
                <a:cs typeface="Times New Roman" panose="02020603050405020304" pitchFamily="18" charset="0"/>
              </a:rPr>
              <a:t>New Jersey Buick GMC Dealer- </a:t>
            </a:r>
            <a:r>
              <a:rPr lang="en-US" sz="2400" b="1" dirty="0">
                <a:latin typeface="Times New Roman" panose="02020603050405020304" pitchFamily="18" charset="0"/>
                <a:cs typeface="Times New Roman" panose="02020603050405020304" pitchFamily="18" charset="0"/>
              </a:rPr>
              <a:t>208</a:t>
            </a:r>
            <a:r>
              <a:rPr lang="en-US" sz="2400" dirty="0">
                <a:latin typeface="Times New Roman" panose="02020603050405020304" pitchFamily="18" charset="0"/>
                <a:cs typeface="Times New Roman" panose="02020603050405020304" pitchFamily="18" charset="0"/>
              </a:rPr>
              <a:t> inbound calls</a:t>
            </a:r>
          </a:p>
          <a:p>
            <a:pPr algn="ctr">
              <a:lnSpc>
                <a:spcPct val="150000"/>
              </a:lnSpc>
            </a:pPr>
            <a:r>
              <a:rPr lang="en-US" sz="2400" dirty="0">
                <a:latin typeface="Times New Roman" panose="02020603050405020304" pitchFamily="18" charset="0"/>
                <a:cs typeface="Times New Roman" panose="02020603050405020304" pitchFamily="18" charset="0"/>
              </a:rPr>
              <a:t>Nissan Dealer- </a:t>
            </a:r>
            <a:r>
              <a:rPr lang="en-US" sz="2400" b="1" dirty="0">
                <a:latin typeface="Times New Roman" panose="02020603050405020304" pitchFamily="18" charset="0"/>
                <a:cs typeface="Times New Roman" panose="02020603050405020304" pitchFamily="18" charset="0"/>
              </a:rPr>
              <a:t>14 CSI </a:t>
            </a:r>
            <a:r>
              <a:rPr lang="en-US" sz="2400" dirty="0">
                <a:latin typeface="Times New Roman" panose="02020603050405020304" pitchFamily="18" charset="0"/>
                <a:cs typeface="Times New Roman" panose="02020603050405020304" pitchFamily="18" charset="0"/>
              </a:rPr>
              <a:t>surveys ﬁlled out with 9 perfect scores in one day</a:t>
            </a:r>
          </a:p>
        </p:txBody>
      </p:sp>
      <p:pic>
        <p:nvPicPr>
          <p:cNvPr id="1026" name="Picture 2" descr="Image result for nissan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988" y="1260629"/>
            <a:ext cx="1957173" cy="167524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Ford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20839" y="3541158"/>
            <a:ext cx="4220962" cy="303909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cdjr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62452" y="1500244"/>
            <a:ext cx="2103148" cy="175262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buick gmc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9328" y="4848226"/>
            <a:ext cx="3319626" cy="1064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5725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p:nvPr/>
        </p:nvSpPr>
        <p:spPr>
          <a:xfrm>
            <a:off x="0" y="-1"/>
            <a:ext cx="12192000" cy="9282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111" name="Shape 111"/>
          <p:cNvSpPr/>
          <p:nvPr/>
        </p:nvSpPr>
        <p:spPr>
          <a:xfrm>
            <a:off x="0" y="5958305"/>
            <a:ext cx="12192000" cy="899700"/>
          </a:xfrm>
          <a:prstGeom prst="rect">
            <a:avLst/>
          </a:prstGeom>
          <a:solidFill>
            <a:srgbClr val="1E4E79"/>
          </a:solidFill>
          <a:ln w="12700" cap="flat" cmpd="sng">
            <a:solidFill>
              <a:srgbClr val="1E4E79"/>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a:solidFill>
                <a:schemeClr val="lt1"/>
              </a:solidFill>
              <a:latin typeface="Calibri"/>
              <a:ea typeface="Calibri"/>
              <a:cs typeface="Calibri"/>
              <a:sym typeface="Calibri"/>
            </a:endParaRPr>
          </a:p>
        </p:txBody>
      </p:sp>
      <p:pic>
        <p:nvPicPr>
          <p:cNvPr id="112" name="Shape 112" descr="https://gm1.ggpht.com/CiUBp5Eo4nHMevWEXkxkVF-IeoJN19__meJHgrOxqJXB0HpJQxaYsJzMBIGnq1k3O5AmnI7l0dJDaI51iLHtv0x_wLIKVkwHuVoX8UueQ693HdNsxFP5sqdLpZQJcWjjjE9cREyIKtC-G67pPW_tj-YTCFB3hRuGHUuAOr6ntRNvGp9z_LeBQVNFXHMO-yZh5P_CXN_bEJeZuUNn8RBRKP3y7TjWpqgYBwCPIuPBkC-RDL0qCETbs7KHXFNJlS2hwSsMUkKLaaZJO0jrbcPM-GQmzn7Esj4wx_OSQrNeBEUmqCRusahC64T6FQpmHplwy4ejyqR1DYBkr2yj9N_we96ayu7YQl9kIdrEKZuVOVufuL01SHJiUDyD3Mk-9pZ-YKgcxDsrZ2NxPRgWoj2iW7Q4aAutQRzY2wyWQ3q-0sP0wCmgA-PCCAN-kjPN3sAR2kHJE5EVR8IRrolLzPugXNUI2Fu5F5a5PrEFsIWrQXHDUlTwe7AWmjEws0ePh5vbBnWTeYCHjHPBZqw_0AycgS8M8v-7a6V80ac1weux4Er15HHfRfChCiUJyrCrVDLUG2edbayQ5pQRLKHTiHB2O9UsY_ooaAs75l2c_rSl2qWX3EG-rbHS2K0Tng3R3DET1Q_W4vWc1kxXJqQvbuTzsQyMmRn7O1Rh6Bzl_YYuLStf=w1480-h388-l75-ft"/>
          <p:cNvPicPr preferRelativeResize="0"/>
          <p:nvPr/>
        </p:nvPicPr>
        <p:blipFill rotWithShape="1">
          <a:blip r:embed="rId3">
            <a:alphaModFix/>
          </a:blip>
          <a:srcRect/>
          <a:stretch/>
        </p:blipFill>
        <p:spPr>
          <a:xfrm>
            <a:off x="87025" y="34836"/>
            <a:ext cx="3407400" cy="893400"/>
          </a:xfrm>
          <a:prstGeom prst="rect">
            <a:avLst/>
          </a:prstGeom>
          <a:noFill/>
          <a:ln>
            <a:noFill/>
          </a:ln>
        </p:spPr>
      </p:pic>
      <p:sp>
        <p:nvSpPr>
          <p:cNvPr id="5" name="Rectangle 4"/>
          <p:cNvSpPr/>
          <p:nvPr/>
        </p:nvSpPr>
        <p:spPr>
          <a:xfrm>
            <a:off x="6878183" y="67809"/>
            <a:ext cx="3277115" cy="923330"/>
          </a:xfrm>
          <a:prstGeom prst="rect">
            <a:avLst/>
          </a:prstGeom>
          <a:noFill/>
        </p:spPr>
        <p:txBody>
          <a:bodyPr wrap="none" lIns="91440" tIns="45720" rIns="91440" bIns="45720">
            <a:spAutoFit/>
          </a:bodyPr>
          <a:lstStyle/>
          <a:p>
            <a:pPr algn="ctr"/>
            <a:r>
              <a:rPr lang="en-US" sz="5400" dirty="0">
                <a:ln w="0"/>
                <a:solidFill>
                  <a:srgbClr val="0070C0"/>
                </a:solidFill>
                <a:effectLst>
                  <a:outerShdw blurRad="38100" dist="25400" dir="5400000" algn="ctr" rotWithShape="0">
                    <a:srgbClr val="6E747A">
                      <a:alpha val="43000"/>
                    </a:srgbClr>
                  </a:outerShdw>
                </a:effectLst>
              </a:rPr>
              <a:t>References</a:t>
            </a:r>
          </a:p>
        </p:txBody>
      </p:sp>
      <p:pic>
        <p:nvPicPr>
          <p:cNvPr id="5122" name="Picture 2" descr="Image result for autocenters nissan logo"/>
          <p:cNvPicPr>
            <a:picLocks noChangeAspect="1" noChangeArrowheads="1"/>
          </p:cNvPicPr>
          <p:nvPr/>
        </p:nvPicPr>
        <p:blipFill rotWithShape="1">
          <a:blip r:embed="rId4">
            <a:extLst>
              <a:ext uri="{28A0092B-C50C-407E-A947-70E740481C1C}">
                <a14:useLocalDpi xmlns:a14="http://schemas.microsoft.com/office/drawing/2010/main" val="0"/>
              </a:ext>
            </a:extLst>
          </a:blip>
          <a:srcRect t="37779" b="36046"/>
          <a:stretch/>
        </p:blipFill>
        <p:spPr bwMode="auto">
          <a:xfrm>
            <a:off x="1020762" y="1134997"/>
            <a:ext cx="3810000" cy="997273"/>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Image result for conway ford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4518" y="2521518"/>
            <a:ext cx="2310342" cy="1409700"/>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Image result for Kea Advertising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9809" y="4688668"/>
            <a:ext cx="3710953" cy="6568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030451" y="1134997"/>
            <a:ext cx="3300905" cy="954107"/>
          </a:xfrm>
          <a:prstGeom prst="rect">
            <a:avLst/>
          </a:prstGeom>
          <a:noFill/>
        </p:spPr>
        <p:txBody>
          <a:bodyPr wrap="none" lIns="91440" tIns="45720" rIns="91440" bIns="45720">
            <a:spAutoFit/>
          </a:bodyPr>
          <a:lstStyle/>
          <a:p>
            <a:pPr algn="ctr"/>
            <a:r>
              <a:rPr lang="en-US" sz="2800" b="0" cap="none" spc="0" dirty="0">
                <a:ln w="0"/>
                <a:solidFill>
                  <a:schemeClr val="tx1"/>
                </a:solidFill>
                <a:effectLst>
                  <a:outerShdw blurRad="38100" dist="19050" dir="2700000" algn="tl" rotWithShape="0">
                    <a:schemeClr val="dk1">
                      <a:alpha val="40000"/>
                    </a:schemeClr>
                  </a:outerShdw>
                </a:effectLst>
              </a:rPr>
              <a:t>Craig Schmitz</a:t>
            </a:r>
          </a:p>
          <a:p>
            <a:pPr algn="ctr"/>
            <a:r>
              <a:rPr lang="en-US" sz="2800" dirty="0">
                <a:ln w="0"/>
                <a:effectLst>
                  <a:outerShdw blurRad="38100" dist="19050" dir="2700000" algn="tl" rotWithShape="0">
                    <a:schemeClr val="dk1">
                      <a:alpha val="40000"/>
                    </a:schemeClr>
                  </a:outerShdw>
                </a:effectLst>
              </a:rPr>
              <a:t>Owner 314-565-4148</a:t>
            </a:r>
            <a:endParaRPr lang="en-US" sz="2800" b="0" cap="none" spc="0" dirty="0">
              <a:ln w="0"/>
              <a:solidFill>
                <a:schemeClr val="tx1"/>
              </a:solidFill>
              <a:effectLst>
                <a:outerShdw blurRad="38100" dist="19050" dir="2700000" algn="tl" rotWithShape="0">
                  <a:schemeClr val="dk1">
                    <a:alpha val="40000"/>
                  </a:schemeClr>
                </a:outerShdw>
              </a:effectLst>
            </a:endParaRPr>
          </a:p>
        </p:txBody>
      </p:sp>
      <p:sp>
        <p:nvSpPr>
          <p:cNvPr id="11" name="Rectangle 10"/>
          <p:cNvSpPr/>
          <p:nvPr/>
        </p:nvSpPr>
        <p:spPr>
          <a:xfrm>
            <a:off x="6960946" y="2727733"/>
            <a:ext cx="3439916" cy="954107"/>
          </a:xfrm>
          <a:prstGeom prst="rect">
            <a:avLst/>
          </a:prstGeom>
          <a:noFill/>
        </p:spPr>
        <p:txBody>
          <a:bodyPr wrap="none" lIns="91440" tIns="45720" rIns="91440" bIns="45720">
            <a:spAutoFit/>
          </a:bodyPr>
          <a:lstStyle/>
          <a:p>
            <a:pPr algn="ctr"/>
            <a:r>
              <a:rPr lang="en-US" sz="2800" dirty="0">
                <a:ln w="0"/>
                <a:effectLst>
                  <a:outerShdw blurRad="38100" dist="19050" dir="2700000" algn="tl" rotWithShape="0">
                    <a:schemeClr val="dk1">
                      <a:alpha val="40000"/>
                    </a:schemeClr>
                  </a:outerShdw>
                </a:effectLst>
              </a:rPr>
              <a:t>AJ (Anthony Jefferson)</a:t>
            </a:r>
            <a:endParaRPr lang="en-US" sz="2800" b="0" cap="none" spc="0" dirty="0">
              <a:ln w="0"/>
              <a:solidFill>
                <a:schemeClr val="tx1"/>
              </a:solidFill>
              <a:effectLst>
                <a:outerShdw blurRad="38100" dist="19050" dir="2700000" algn="tl" rotWithShape="0">
                  <a:schemeClr val="dk1">
                    <a:alpha val="40000"/>
                  </a:schemeClr>
                </a:outerShdw>
              </a:effectLst>
            </a:endParaRPr>
          </a:p>
          <a:p>
            <a:pPr algn="ctr"/>
            <a:r>
              <a:rPr lang="en-US" sz="2800" dirty="0">
                <a:ln w="0"/>
                <a:effectLst>
                  <a:outerShdw blurRad="38100" dist="19050" dir="2700000" algn="tl" rotWithShape="0">
                    <a:schemeClr val="dk1">
                      <a:alpha val="40000"/>
                    </a:schemeClr>
                  </a:outerShdw>
                </a:effectLst>
              </a:rPr>
              <a:t>GSM 843-957-1420</a:t>
            </a:r>
            <a:endParaRPr lang="en-US" sz="2800" b="0" cap="none" spc="0" dirty="0">
              <a:ln w="0"/>
              <a:solidFill>
                <a:schemeClr val="tx1"/>
              </a:solidFill>
              <a:effectLst>
                <a:outerShdw blurRad="38100" dist="19050" dir="2700000" algn="tl" rotWithShape="0">
                  <a:schemeClr val="dk1">
                    <a:alpha val="40000"/>
                  </a:schemeClr>
                </a:outerShdw>
              </a:effectLst>
            </a:endParaRPr>
          </a:p>
        </p:txBody>
      </p:sp>
      <p:sp>
        <p:nvSpPr>
          <p:cNvPr id="12" name="Rectangle 11"/>
          <p:cNvSpPr/>
          <p:nvPr/>
        </p:nvSpPr>
        <p:spPr>
          <a:xfrm>
            <a:off x="6495177" y="4285593"/>
            <a:ext cx="4371454" cy="1384995"/>
          </a:xfrm>
          <a:prstGeom prst="rect">
            <a:avLst/>
          </a:prstGeom>
          <a:noFill/>
        </p:spPr>
        <p:txBody>
          <a:bodyPr wrap="none" lIns="91440" tIns="45720" rIns="91440" bIns="45720">
            <a:spAutoFit/>
          </a:bodyPr>
          <a:lstStyle/>
          <a:p>
            <a:pPr algn="ctr"/>
            <a:r>
              <a:rPr lang="en-US" sz="2800" dirty="0">
                <a:ln w="0"/>
                <a:effectLst>
                  <a:outerShdw blurRad="38100" dist="19050" dir="2700000" algn="tl" rotWithShape="0">
                    <a:schemeClr val="dk1">
                      <a:alpha val="40000"/>
                    </a:schemeClr>
                  </a:outerShdw>
                </a:effectLst>
              </a:rPr>
              <a:t>Henry </a:t>
            </a:r>
            <a:r>
              <a:rPr lang="en-US" sz="2800" dirty="0" err="1">
                <a:ln w="0"/>
                <a:effectLst>
                  <a:outerShdw blurRad="38100" dist="19050" dir="2700000" algn="tl" rotWithShape="0">
                    <a:schemeClr val="dk1">
                      <a:alpha val="40000"/>
                    </a:schemeClr>
                  </a:outerShdw>
                </a:effectLst>
              </a:rPr>
              <a:t>Kwartler</a:t>
            </a:r>
            <a:endParaRPr lang="en-US" sz="2800" b="0" cap="none" spc="0" dirty="0">
              <a:ln w="0"/>
              <a:solidFill>
                <a:schemeClr val="tx1"/>
              </a:solidFill>
              <a:effectLst>
                <a:outerShdw blurRad="38100" dist="19050" dir="2700000" algn="tl" rotWithShape="0">
                  <a:schemeClr val="dk1">
                    <a:alpha val="40000"/>
                  </a:schemeClr>
                </a:outerShdw>
              </a:effectLst>
            </a:endParaRPr>
          </a:p>
          <a:p>
            <a:pPr algn="ctr"/>
            <a:r>
              <a:rPr lang="en-US" sz="2800" dirty="0">
                <a:ln w="0"/>
                <a:effectLst>
                  <a:outerShdw blurRad="38100" dist="19050" dir="2700000" algn="tl" rotWithShape="0">
                    <a:schemeClr val="dk1">
                      <a:alpha val="40000"/>
                    </a:schemeClr>
                  </a:outerShdw>
                </a:effectLst>
              </a:rPr>
              <a:t>President</a:t>
            </a:r>
          </a:p>
          <a:p>
            <a:pPr algn="ctr"/>
            <a:r>
              <a:rPr lang="en-US" sz="2800" b="0" cap="none" spc="0" dirty="0">
                <a:ln w="0"/>
                <a:solidFill>
                  <a:schemeClr val="tx1"/>
                </a:solidFill>
                <a:effectLst>
                  <a:outerShdw blurRad="38100" dist="19050" dir="2700000" algn="tl" rotWithShape="0">
                    <a:schemeClr val="dk1">
                      <a:alpha val="40000"/>
                    </a:schemeClr>
                  </a:outerShdw>
                </a:effectLst>
              </a:rPr>
              <a:t>Henryk@keaadvertising.com</a:t>
            </a:r>
          </a:p>
        </p:txBody>
      </p:sp>
    </p:spTree>
    <p:extLst>
      <p:ext uri="{BB962C8B-B14F-4D97-AF65-F5344CB8AC3E}">
        <p14:creationId xmlns:p14="http://schemas.microsoft.com/office/powerpoint/2010/main" val="2467312127"/>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10103</TotalTime>
  <Words>471</Words>
  <Application>Microsoft Office PowerPoint</Application>
  <PresentationFormat>Widescreen</PresentationFormat>
  <Paragraphs>53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Franco</dc:creator>
  <cp:lastModifiedBy>John Franco</cp:lastModifiedBy>
  <cp:revision>29</cp:revision>
  <dcterms:modified xsi:type="dcterms:W3CDTF">2016-11-10T19:50:31Z</dcterms:modified>
</cp:coreProperties>
</file>