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1" r:id="rId1"/>
  </p:sldMasterIdLst>
  <p:notesMasterIdLst>
    <p:notesMasterId r:id="rId13"/>
  </p:notesMasterIdLst>
  <p:sldIdLst>
    <p:sldId id="256" r:id="rId2"/>
    <p:sldId id="257" r:id="rId3"/>
    <p:sldId id="258" r:id="rId4"/>
    <p:sldId id="261" r:id="rId5"/>
    <p:sldId id="259" r:id="rId6"/>
    <p:sldId id="260" r:id="rId7"/>
    <p:sldId id="271" r:id="rId8"/>
    <p:sldId id="269" r:id="rId9"/>
    <p:sldId id="268" r:id="rId10"/>
    <p:sldId id="270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ABEF"/>
    <a:srgbClr val="26AA35"/>
    <a:srgbClr val="3AFF4E"/>
    <a:srgbClr val="99EB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34" autoAdjust="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18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3DFE8B-4630-BB4F-8595-50BB8A277856}" type="datetimeFigureOut">
              <a:rPr lang="en-US" smtClean="0"/>
              <a:t>07/10/16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51662-0397-9D4A-98F6-EB21E9427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803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9A71-0542-2240-82C4-6059F292E759}" type="datetimeFigureOut">
              <a:rPr lang="en-US" smtClean="0"/>
              <a:t>07/10/16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93DBF-2CF8-1E49-A511-BBBABE01B34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9A71-0542-2240-82C4-6059F292E759}" type="datetimeFigureOut">
              <a:rPr lang="en-US" smtClean="0"/>
              <a:t>07/10/16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93DBF-2CF8-1E49-A511-BBBABE01B3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9A71-0542-2240-82C4-6059F292E759}" type="datetimeFigureOut">
              <a:rPr lang="en-US" smtClean="0"/>
              <a:t>07/10/16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93DBF-2CF8-1E49-A511-BBBABE01B3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9A71-0542-2240-82C4-6059F292E759}" type="datetimeFigureOut">
              <a:rPr lang="en-US" smtClean="0"/>
              <a:t>07/10/16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93DBF-2CF8-1E49-A511-BBBABE01B3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9A71-0542-2240-82C4-6059F292E759}" type="datetimeFigureOut">
              <a:rPr lang="en-US" smtClean="0"/>
              <a:t>07/10/16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93DBF-2CF8-1E49-A511-BBBABE01B34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9A71-0542-2240-82C4-6059F292E759}" type="datetimeFigureOut">
              <a:rPr lang="en-US" smtClean="0"/>
              <a:t>07/10/16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93DBF-2CF8-1E49-A511-BBBABE01B3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9A71-0542-2240-82C4-6059F292E759}" type="datetimeFigureOut">
              <a:rPr lang="en-US" smtClean="0"/>
              <a:t>07/10/16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93DBF-2CF8-1E49-A511-BBBABE01B3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9A71-0542-2240-82C4-6059F292E759}" type="datetimeFigureOut">
              <a:rPr lang="en-US" smtClean="0"/>
              <a:t>07/10/16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D593DBF-2CF8-1E49-A511-BBBABE01B34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9A71-0542-2240-82C4-6059F292E759}" type="datetimeFigureOut">
              <a:rPr lang="en-US" smtClean="0"/>
              <a:t>07/10/16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93DBF-2CF8-1E49-A511-BBBABE01B3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9A71-0542-2240-82C4-6059F292E759}" type="datetimeFigureOut">
              <a:rPr lang="en-US" smtClean="0"/>
              <a:t>07/10/16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9D593DBF-2CF8-1E49-A511-BBBABE01B3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9719A71-0542-2240-82C4-6059F292E759}" type="datetimeFigureOut">
              <a:rPr lang="en-US" smtClean="0"/>
              <a:t>07/10/16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93DBF-2CF8-1E49-A511-BBBABE01B3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9719A71-0542-2240-82C4-6059F292E759}" type="datetimeFigureOut">
              <a:rPr lang="en-US" smtClean="0"/>
              <a:t>07/10/16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D593DBF-2CF8-1E49-A511-BBBABE01B34F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9063" y="3673373"/>
            <a:ext cx="8336725" cy="1965426"/>
          </a:xfrm>
          <a:ln>
            <a:noFill/>
          </a:ln>
        </p:spPr>
        <p:txBody>
          <a:bodyPr>
            <a:noAutofit/>
          </a:bodyPr>
          <a:lstStyle/>
          <a:p>
            <a:r>
              <a:rPr lang="it-IT" sz="2800" dirty="0" smtClean="0"/>
              <a:t>INTERNATIONAL </a:t>
            </a:r>
            <a:r>
              <a:rPr lang="it-IT" sz="2800" dirty="0"/>
              <a:t>CORPORATE </a:t>
            </a:r>
            <a:r>
              <a:rPr lang="it-IT" sz="2800" dirty="0" smtClean="0"/>
              <a:t>CONSULTING</a:t>
            </a:r>
            <a:br>
              <a:rPr lang="it-IT" sz="2800" dirty="0" smtClean="0"/>
            </a:br>
            <a:r>
              <a:rPr lang="it-IT" sz="1800" b="0" i="1" dirty="0" smtClean="0"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cs typeface="Rockwell"/>
              </a:rPr>
              <a:t>Management &amp; </a:t>
            </a:r>
            <a:r>
              <a:rPr lang="it-IT" sz="1800" b="0" i="1" dirty="0" err="1" smtClean="0"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cs typeface="Rockwell"/>
              </a:rPr>
              <a:t>Consulting</a:t>
            </a:r>
            <a:r>
              <a:rPr lang="en-US" sz="2800" b="0" i="1" dirty="0">
                <a:cs typeface="Rockwell"/>
              </a:rPr>
              <a:t/>
            </a:r>
            <a:br>
              <a:rPr lang="en-US" sz="2800" b="0" i="1" dirty="0">
                <a:cs typeface="Rockwell"/>
              </a:rPr>
            </a:br>
            <a:endParaRPr lang="en-US" sz="2800" b="0" i="1" dirty="0">
              <a:cs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37228690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94281" y="131798"/>
            <a:ext cx="8446606" cy="69896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800" b="1" dirty="0" smtClean="0">
                <a:latin typeface="+mj-lt"/>
              </a:rPr>
              <a:t>RICERCA </a:t>
            </a:r>
            <a:r>
              <a:rPr lang="it-IT" sz="2800" b="1" dirty="0">
                <a:latin typeface="+mj-lt"/>
              </a:rPr>
              <a:t>E SELEZIONE DEL </a:t>
            </a:r>
            <a:r>
              <a:rPr lang="it-IT" sz="2800" b="1" dirty="0" smtClean="0">
                <a:latin typeface="+mj-lt"/>
              </a:rPr>
              <a:t>PERSONALE</a:t>
            </a:r>
          </a:p>
          <a:p>
            <a:pPr algn="just">
              <a:lnSpc>
                <a:spcPct val="50000"/>
              </a:lnSpc>
            </a:pPr>
            <a:endParaRPr lang="it-IT" sz="2800" b="1" dirty="0" smtClean="0">
              <a:latin typeface="+mj-lt"/>
            </a:endParaRPr>
          </a:p>
          <a:p>
            <a:pPr algn="just"/>
            <a:r>
              <a:rPr lang="it-IT" dirty="0" smtClean="0"/>
              <a:t>Le </a:t>
            </a:r>
            <a:r>
              <a:rPr lang="it-IT" dirty="0"/>
              <a:t>risorse umane sono un fattore imprescindibile per il successo di qualsiasi impresa; poter disporre di personale qualificato e motivato può accelerare la crescita di una azienda in un mercato altamente competitivo come quello americano</a:t>
            </a:r>
            <a:r>
              <a:rPr lang="it-IT" dirty="0" smtClean="0"/>
              <a:t>.</a:t>
            </a:r>
          </a:p>
          <a:p>
            <a:pPr algn="just">
              <a:lnSpc>
                <a:spcPct val="50000"/>
              </a:lnSpc>
            </a:pPr>
            <a:endParaRPr lang="it-IT" dirty="0"/>
          </a:p>
          <a:p>
            <a:pPr algn="just" fontAlgn="base"/>
            <a:r>
              <a:rPr lang="it-IT" dirty="0" smtClean="0">
                <a:latin typeface="+mj-lt"/>
              </a:rPr>
              <a:t>CONTRATTI NEGLI USA</a:t>
            </a:r>
            <a:endParaRPr lang="it-IT" dirty="0">
              <a:latin typeface="+mj-lt"/>
            </a:endParaRPr>
          </a:p>
          <a:p>
            <a:pPr marL="285750" indent="-285750" algn="just" fontAlgn="base">
              <a:buFont typeface="Arial"/>
              <a:buChar char="•"/>
            </a:pPr>
            <a:r>
              <a:rPr lang="it-IT" u="sng" dirty="0" err="1" smtClean="0">
                <a:latin typeface="Bangla MN"/>
                <a:cs typeface="Bangla MN"/>
              </a:rPr>
              <a:t>Temporary</a:t>
            </a:r>
            <a:r>
              <a:rPr lang="it-IT" u="sng" dirty="0" smtClean="0">
                <a:latin typeface="Bangla MN"/>
                <a:cs typeface="Bangla MN"/>
              </a:rPr>
              <a:t> </a:t>
            </a:r>
            <a:r>
              <a:rPr lang="it-IT" u="sng" dirty="0" err="1">
                <a:latin typeface="Bangla MN"/>
                <a:cs typeface="Bangla MN"/>
              </a:rPr>
              <a:t>placement</a:t>
            </a:r>
            <a:r>
              <a:rPr lang="it-IT" dirty="0">
                <a:latin typeface="Bangla MN"/>
                <a:cs typeface="Bangla MN"/>
              </a:rPr>
              <a:t>: </a:t>
            </a:r>
            <a:r>
              <a:rPr lang="it-IT" dirty="0"/>
              <a:t>equivalente al contratto di lavoro interinale </a:t>
            </a:r>
            <a:r>
              <a:rPr lang="it-IT" dirty="0" smtClean="0"/>
              <a:t>Italiano</a:t>
            </a:r>
            <a:endParaRPr lang="en-US" dirty="0"/>
          </a:p>
          <a:p>
            <a:pPr marL="285750" indent="-285750" algn="just" fontAlgn="base">
              <a:buFont typeface="Arial"/>
              <a:buChar char="•"/>
            </a:pPr>
            <a:r>
              <a:rPr lang="it-IT" u="sng" dirty="0" err="1" smtClean="0">
                <a:latin typeface="Bangla MN"/>
                <a:cs typeface="Bangla MN"/>
              </a:rPr>
              <a:t>Temporary</a:t>
            </a:r>
            <a:r>
              <a:rPr lang="it-IT" u="sng" dirty="0" smtClean="0">
                <a:latin typeface="Bangla MN"/>
                <a:cs typeface="Bangla MN"/>
              </a:rPr>
              <a:t> </a:t>
            </a:r>
            <a:r>
              <a:rPr lang="it-IT" u="sng" dirty="0">
                <a:latin typeface="Bangla MN"/>
                <a:cs typeface="Bangla MN"/>
              </a:rPr>
              <a:t>to </a:t>
            </a:r>
            <a:r>
              <a:rPr lang="it-IT" u="sng" dirty="0" err="1">
                <a:latin typeface="Bangla MN"/>
                <a:cs typeface="Bangla MN"/>
              </a:rPr>
              <a:t>Permanent</a:t>
            </a:r>
            <a:r>
              <a:rPr lang="it-IT" dirty="0">
                <a:latin typeface="Bangla MN"/>
                <a:cs typeface="Bangla MN"/>
              </a:rPr>
              <a:t>: </a:t>
            </a:r>
            <a:r>
              <a:rPr lang="it-IT" dirty="0"/>
              <a:t>equivalente al contratto di lavoro interinale italiano con la clausola dell'assunzione a tempo indeterminato se il dipendente supera il periodo di prova (</a:t>
            </a:r>
            <a:r>
              <a:rPr lang="it-IT" dirty="0" err="1"/>
              <a:t>temporary</a:t>
            </a:r>
            <a:r>
              <a:rPr lang="it-IT" dirty="0"/>
              <a:t>) </a:t>
            </a:r>
            <a:endParaRPr lang="en-US" dirty="0"/>
          </a:p>
          <a:p>
            <a:pPr marL="285750" indent="-285750" algn="just" fontAlgn="base">
              <a:buFont typeface="Arial"/>
              <a:buChar char="•"/>
            </a:pPr>
            <a:r>
              <a:rPr lang="it-IT" dirty="0" err="1" smtClean="0">
                <a:latin typeface="Bangla MN"/>
                <a:cs typeface="Bangla MN"/>
              </a:rPr>
              <a:t>Permanent</a:t>
            </a:r>
            <a:r>
              <a:rPr lang="it-IT" dirty="0" smtClean="0">
                <a:latin typeface="Bangla MN"/>
                <a:cs typeface="Bangla MN"/>
              </a:rPr>
              <a:t> : </a:t>
            </a:r>
            <a:r>
              <a:rPr lang="it-IT" dirty="0"/>
              <a:t>equivalente al contratto di lavoro a tempo indeterminato </a:t>
            </a:r>
            <a:r>
              <a:rPr lang="it-IT" dirty="0" smtClean="0"/>
              <a:t>Italiano</a:t>
            </a:r>
            <a:endParaRPr lang="en-US" dirty="0"/>
          </a:p>
          <a:p>
            <a:pPr algn="just" fontAlgn="base">
              <a:lnSpc>
                <a:spcPct val="140000"/>
              </a:lnSpc>
            </a:pPr>
            <a:endParaRPr lang="en-US" dirty="0"/>
          </a:p>
          <a:p>
            <a:pPr algn="just" fontAlgn="base"/>
            <a:r>
              <a:rPr lang="it-IT" b="1" i="1" u="sng" dirty="0">
                <a:solidFill>
                  <a:srgbClr val="4AABEF"/>
                </a:solidFill>
                <a:latin typeface="Bangla Sangam MN"/>
                <a:cs typeface="Bangla MN"/>
              </a:rPr>
              <a:t>Servizi </a:t>
            </a:r>
            <a:endParaRPr lang="it-IT" b="1" i="1" u="sng" dirty="0" smtClean="0">
              <a:solidFill>
                <a:srgbClr val="4AABEF"/>
              </a:solidFill>
              <a:latin typeface="Bangla Sangam MN"/>
              <a:cs typeface="Bangla MN"/>
            </a:endParaRPr>
          </a:p>
          <a:p>
            <a:pPr fontAlgn="base">
              <a:lnSpc>
                <a:spcPct val="50000"/>
              </a:lnSpc>
            </a:pPr>
            <a:endParaRPr lang="it-IT" b="1" i="1" u="sng" dirty="0" smtClean="0">
              <a:solidFill>
                <a:srgbClr val="4AABEF"/>
              </a:solidFill>
              <a:latin typeface="Bangla Sangam MN"/>
              <a:cs typeface="Bangla MN"/>
            </a:endParaRPr>
          </a:p>
          <a:p>
            <a:pPr marL="285750" indent="-285750" fontAlgn="base">
              <a:buFont typeface="Wingdings" charset="2"/>
              <a:buChar char="Ø"/>
            </a:pPr>
            <a:r>
              <a:rPr lang="it-IT" sz="2400" i="1" dirty="0" smtClean="0">
                <a:solidFill>
                  <a:srgbClr val="FFFFFF"/>
                </a:solidFill>
                <a:latin typeface="Herculanum"/>
                <a:cs typeface="Herculanum"/>
              </a:rPr>
              <a:t>Ricerca </a:t>
            </a:r>
            <a:r>
              <a:rPr lang="it-IT" sz="2400" i="1" dirty="0">
                <a:solidFill>
                  <a:srgbClr val="FFFFFF"/>
                </a:solidFill>
                <a:latin typeface="Herculanum"/>
                <a:cs typeface="Herculanum"/>
              </a:rPr>
              <a:t>e selezione</a:t>
            </a:r>
            <a:r>
              <a:rPr lang="it-IT" b="1" i="1" dirty="0">
                <a:solidFill>
                  <a:srgbClr val="FFFFFF"/>
                </a:solidFill>
                <a:latin typeface="Bangla Sangam MN"/>
                <a:cs typeface="Bangla MN"/>
              </a:rPr>
              <a:t>: </a:t>
            </a:r>
            <a:r>
              <a:rPr lang="it-IT" i="1" dirty="0">
                <a:solidFill>
                  <a:srgbClr val="4AABEF"/>
                </a:solidFill>
                <a:latin typeface="Bangla Sangam MN"/>
                <a:cs typeface="Bangla MN"/>
              </a:rPr>
              <a:t>definizione dei ruoli da ricercare - ricerca delle figure professionali più adatte alla  azienda - inquadramento giuridico del personale (contratti) </a:t>
            </a:r>
            <a:endParaRPr lang="en-US" i="1" dirty="0">
              <a:solidFill>
                <a:srgbClr val="4AABEF"/>
              </a:solidFill>
              <a:latin typeface="Bangla Sangam MN"/>
              <a:cs typeface="Bangla MN"/>
            </a:endParaRPr>
          </a:p>
          <a:p>
            <a:pPr marL="285750" indent="-285750" fontAlgn="base">
              <a:buFont typeface="Wingdings" charset="2"/>
              <a:buChar char="Ø"/>
            </a:pPr>
            <a:r>
              <a:rPr lang="it-IT" sz="2400" b="1" i="1" dirty="0">
                <a:solidFill>
                  <a:srgbClr val="FFFFFF"/>
                </a:solidFill>
                <a:latin typeface="Herculanum"/>
                <a:cs typeface="Herculanum"/>
              </a:rPr>
              <a:t>Talent Management </a:t>
            </a:r>
            <a:r>
              <a:rPr lang="it-IT" sz="2400" b="1" i="1" dirty="0" err="1">
                <a:solidFill>
                  <a:srgbClr val="FFFFFF"/>
                </a:solidFill>
                <a:latin typeface="Herculanum"/>
                <a:cs typeface="Herculanum"/>
              </a:rPr>
              <a:t>Consulting</a:t>
            </a:r>
            <a:r>
              <a:rPr lang="it-IT" sz="2400" b="1" i="1" dirty="0">
                <a:solidFill>
                  <a:srgbClr val="FFFFFF"/>
                </a:solidFill>
                <a:latin typeface="Herculanum"/>
                <a:cs typeface="Herculanum"/>
              </a:rPr>
              <a:t>:</a:t>
            </a:r>
            <a:r>
              <a:rPr lang="it-IT" b="1" i="1" dirty="0">
                <a:solidFill>
                  <a:srgbClr val="4AABEF"/>
                </a:solidFill>
                <a:latin typeface="Bangla Sangam MN"/>
                <a:cs typeface="Bangla MN"/>
              </a:rPr>
              <a:t> </a:t>
            </a:r>
            <a:r>
              <a:rPr lang="it-IT" i="1" dirty="0">
                <a:solidFill>
                  <a:srgbClr val="4AABEF"/>
                </a:solidFill>
                <a:latin typeface="Bangla Sangam MN"/>
                <a:cs typeface="Bangla MN"/>
              </a:rPr>
              <a:t>Valutazione intero ciclo delle assunzioni; Pianificazione avanzamenti di carriera; Ottimizzazione e mantenimento del personale.</a:t>
            </a:r>
            <a:endParaRPr lang="en-US" i="1" dirty="0">
              <a:solidFill>
                <a:srgbClr val="4AABEF"/>
              </a:solidFill>
              <a:latin typeface="Bangla Sangam MN"/>
              <a:cs typeface="Bangla MN"/>
            </a:endParaRPr>
          </a:p>
          <a:p>
            <a:pPr algn="just" fontAlgn="base"/>
            <a:r>
              <a:rPr lang="it-IT" dirty="0">
                <a:solidFill>
                  <a:srgbClr val="4AABEF"/>
                </a:solidFill>
                <a:latin typeface="Bangla Sangam MN"/>
              </a:rPr>
              <a:t>​</a:t>
            </a:r>
            <a:endParaRPr lang="en-US" dirty="0">
              <a:solidFill>
                <a:srgbClr val="4AABEF"/>
              </a:solidFill>
              <a:latin typeface="Bangla Sangam MN"/>
            </a:endParaRPr>
          </a:p>
          <a:p>
            <a:pPr marL="285750" indent="-285750" algn="just" fontAlgn="base">
              <a:buFont typeface="Wingdings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043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473180"/>
            <a:ext cx="8171623" cy="5652984"/>
          </a:xfrm>
        </p:spPr>
        <p:txBody>
          <a:bodyPr wrap="square" rIns="91440">
            <a:normAutofit fontScale="62500" lnSpcReduction="20000"/>
          </a:bodyPr>
          <a:lstStyle/>
          <a:p>
            <a:pPr marL="36576" indent="0" algn="just">
              <a:buNone/>
            </a:pPr>
            <a:r>
              <a:rPr lang="it-IT" sz="4500" b="1" dirty="0" smtClean="0">
                <a:latin typeface="+mj-lt"/>
              </a:rPr>
              <a:t>STRATEGIE </a:t>
            </a:r>
            <a:r>
              <a:rPr lang="it-IT" sz="4500" b="1" dirty="0">
                <a:latin typeface="+mj-lt"/>
              </a:rPr>
              <a:t>DI MARKETING E </a:t>
            </a:r>
            <a:r>
              <a:rPr lang="it-IT" sz="4500" b="1" dirty="0" smtClean="0">
                <a:latin typeface="+mj-lt"/>
              </a:rPr>
              <a:t>VENDITA</a:t>
            </a:r>
            <a:r>
              <a:rPr lang="it-IT" dirty="0">
                <a:latin typeface="+mj-lt"/>
              </a:rPr>
              <a:t> </a:t>
            </a:r>
            <a:endParaRPr lang="it-IT" dirty="0" smtClean="0">
              <a:latin typeface="+mj-lt"/>
            </a:endParaRPr>
          </a:p>
          <a:p>
            <a:pPr marL="36576" indent="0" algn="just">
              <a:buNone/>
            </a:pPr>
            <a:endParaRPr lang="en-US" dirty="0"/>
          </a:p>
          <a:p>
            <a:pPr marL="36576" indent="0" algn="just" fontAlgn="base">
              <a:buNone/>
            </a:pPr>
            <a:r>
              <a:rPr lang="it-IT" dirty="0"/>
              <a:t>Il successo di una azienda è determinato dall’apprezzamento che il mercato ha dei suoi prodotti. E’ fondamentale quindi, per ogni azienda, una corretta analisi dei principali competitor e una coerente comunicazione proprio per “far percepire il valore” del proprio marchio e dei propri prodotti, soprattutto in un mercato maturo come è quello degli Stati Uniti; un mercato dove tutte le maggiori multinazionali hanno affinato strategie di Marketing e tecniche di vendita innovative.</a:t>
            </a:r>
            <a:endParaRPr lang="en-US" dirty="0"/>
          </a:p>
          <a:p>
            <a:pPr marL="36576" indent="0" algn="just" fontAlgn="base">
              <a:lnSpc>
                <a:spcPct val="150000"/>
              </a:lnSpc>
              <a:buNone/>
            </a:pPr>
            <a:endParaRPr lang="en-US" b="1" i="1" dirty="0">
              <a:solidFill>
                <a:srgbClr val="4AABEF"/>
              </a:solidFill>
              <a:latin typeface="Bangla Sangam MN"/>
            </a:endParaRPr>
          </a:p>
          <a:p>
            <a:pPr marL="36576" indent="0" algn="just" fontAlgn="base">
              <a:buNone/>
            </a:pPr>
            <a:r>
              <a:rPr lang="it-IT" b="1" i="1" u="sng" dirty="0" smtClean="0">
                <a:solidFill>
                  <a:srgbClr val="4AABEF"/>
                </a:solidFill>
                <a:latin typeface="Bangla Sangam MN"/>
              </a:rPr>
              <a:t>Servizi</a:t>
            </a:r>
          </a:p>
          <a:p>
            <a:pPr marL="36576" indent="0" algn="just" fontAlgn="base">
              <a:buNone/>
            </a:pPr>
            <a:endParaRPr lang="en-US" i="1" dirty="0">
              <a:solidFill>
                <a:srgbClr val="4AABEF"/>
              </a:solidFill>
              <a:latin typeface="Bangla Sangam MN"/>
            </a:endParaRPr>
          </a:p>
          <a:p>
            <a:pPr fontAlgn="base">
              <a:buFont typeface="Wingdings" charset="2"/>
              <a:buChar char="Ø"/>
            </a:pPr>
            <a:r>
              <a:rPr lang="it-IT" i="1" dirty="0">
                <a:solidFill>
                  <a:srgbClr val="4AABEF"/>
                </a:solidFill>
                <a:latin typeface="Bangla Sangam MN"/>
              </a:rPr>
              <a:t>I</a:t>
            </a:r>
            <a:r>
              <a:rPr lang="it-IT" i="1" dirty="0" smtClean="0">
                <a:solidFill>
                  <a:srgbClr val="4AABEF"/>
                </a:solidFill>
                <a:latin typeface="Bangla Sangam MN"/>
              </a:rPr>
              <a:t>dentificazione  </a:t>
            </a:r>
            <a:r>
              <a:rPr lang="it-IT" sz="3800" i="1" dirty="0">
                <a:solidFill>
                  <a:srgbClr val="FFFFFF"/>
                </a:solidFill>
                <a:latin typeface="Herculanum"/>
                <a:cs typeface="Herculanum"/>
              </a:rPr>
              <a:t>t</a:t>
            </a:r>
            <a:r>
              <a:rPr lang="it-IT" sz="3800" i="1" dirty="0" smtClean="0">
                <a:solidFill>
                  <a:srgbClr val="FFFFFF"/>
                </a:solidFill>
                <a:latin typeface="Herculanum"/>
                <a:cs typeface="Herculanum"/>
              </a:rPr>
              <a:t>arget</a:t>
            </a:r>
            <a:r>
              <a:rPr lang="it-IT" i="1" dirty="0" smtClean="0">
                <a:solidFill>
                  <a:srgbClr val="4AABEF"/>
                </a:solidFill>
                <a:latin typeface="Bangla Sangam MN"/>
              </a:rPr>
              <a:t> </a:t>
            </a:r>
            <a:r>
              <a:rPr lang="it-IT" i="1" dirty="0">
                <a:solidFill>
                  <a:srgbClr val="4AABEF"/>
                </a:solidFill>
                <a:latin typeface="Bangla Sangam MN"/>
              </a:rPr>
              <a:t>dei potenziali </a:t>
            </a:r>
            <a:r>
              <a:rPr lang="it-IT" i="1" dirty="0" smtClean="0">
                <a:solidFill>
                  <a:srgbClr val="4AABEF"/>
                </a:solidFill>
                <a:latin typeface="Bangla Sangam MN"/>
              </a:rPr>
              <a:t>clienti</a:t>
            </a:r>
            <a:endParaRPr lang="en-US" i="1" dirty="0">
              <a:solidFill>
                <a:srgbClr val="4AABEF"/>
              </a:solidFill>
              <a:latin typeface="Bangla Sangam MN"/>
            </a:endParaRPr>
          </a:p>
          <a:p>
            <a:pPr fontAlgn="base">
              <a:buFont typeface="Wingdings" charset="2"/>
              <a:buChar char="Ø"/>
            </a:pPr>
            <a:r>
              <a:rPr lang="it-IT" i="1" dirty="0">
                <a:solidFill>
                  <a:srgbClr val="4AABEF"/>
                </a:solidFill>
                <a:latin typeface="Bangla Sangam MN"/>
              </a:rPr>
              <a:t>M</a:t>
            </a:r>
            <a:r>
              <a:rPr lang="it-IT" i="1" dirty="0" smtClean="0">
                <a:solidFill>
                  <a:srgbClr val="4AABEF"/>
                </a:solidFill>
                <a:latin typeface="Bangla Sangam MN"/>
              </a:rPr>
              <a:t>igliorare </a:t>
            </a:r>
            <a:r>
              <a:rPr lang="it-IT" sz="3800" i="1" dirty="0">
                <a:solidFill>
                  <a:srgbClr val="FFFFFF"/>
                </a:solidFill>
                <a:latin typeface="Herculanum"/>
                <a:cs typeface="Herculanum"/>
              </a:rPr>
              <a:t>l’appeal</a:t>
            </a:r>
            <a:r>
              <a:rPr lang="it-IT" i="1" dirty="0">
                <a:solidFill>
                  <a:srgbClr val="4AABEF"/>
                </a:solidFill>
                <a:latin typeface="Bangla Sangam MN"/>
              </a:rPr>
              <a:t> dei </a:t>
            </a:r>
            <a:r>
              <a:rPr lang="it-IT" i="1" dirty="0" smtClean="0">
                <a:solidFill>
                  <a:srgbClr val="4AABEF"/>
                </a:solidFill>
                <a:latin typeface="Bangla Sangam MN"/>
              </a:rPr>
              <a:t>prodotti</a:t>
            </a:r>
            <a:endParaRPr lang="en-US" i="1" dirty="0">
              <a:solidFill>
                <a:srgbClr val="4AABEF"/>
              </a:solidFill>
              <a:latin typeface="Bangla Sangam MN"/>
            </a:endParaRPr>
          </a:p>
          <a:p>
            <a:pPr fontAlgn="base">
              <a:buFont typeface="Wingdings" charset="2"/>
              <a:buChar char="Ø"/>
            </a:pPr>
            <a:r>
              <a:rPr lang="it-IT" sz="3800" i="1" dirty="0">
                <a:solidFill>
                  <a:srgbClr val="FFFFFF"/>
                </a:solidFill>
                <a:latin typeface="Herculanum"/>
                <a:cs typeface="Herculanum"/>
              </a:rPr>
              <a:t>P</a:t>
            </a:r>
            <a:r>
              <a:rPr lang="it-IT" sz="3800" i="1" dirty="0" smtClean="0">
                <a:solidFill>
                  <a:srgbClr val="FFFFFF"/>
                </a:solidFill>
                <a:latin typeface="Herculanum"/>
                <a:cs typeface="Herculanum"/>
              </a:rPr>
              <a:t>osizionamento</a:t>
            </a:r>
            <a:r>
              <a:rPr lang="it-IT" i="1" dirty="0" smtClean="0">
                <a:solidFill>
                  <a:srgbClr val="4AABEF"/>
                </a:solidFill>
                <a:latin typeface="Bangla Sangam MN"/>
              </a:rPr>
              <a:t> </a:t>
            </a:r>
            <a:r>
              <a:rPr lang="it-IT" i="1" dirty="0">
                <a:solidFill>
                  <a:srgbClr val="4AABEF"/>
                </a:solidFill>
                <a:latin typeface="Bangla Sangam MN"/>
              </a:rPr>
              <a:t>del brand aziendale (brand </a:t>
            </a:r>
            <a:r>
              <a:rPr lang="it-IT" i="1" dirty="0" err="1">
                <a:solidFill>
                  <a:srgbClr val="4AABEF"/>
                </a:solidFill>
                <a:latin typeface="Bangla Sangam MN"/>
              </a:rPr>
              <a:t>positioning</a:t>
            </a:r>
            <a:r>
              <a:rPr lang="it-IT" i="1" dirty="0">
                <a:solidFill>
                  <a:srgbClr val="4AABEF"/>
                </a:solidFill>
                <a:latin typeface="Bangla Sangam MN"/>
              </a:rPr>
              <a:t>), </a:t>
            </a:r>
            <a:endParaRPr lang="en-US" i="1" dirty="0">
              <a:solidFill>
                <a:srgbClr val="4AABEF"/>
              </a:solidFill>
              <a:latin typeface="Bangla Sangam MN"/>
            </a:endParaRPr>
          </a:p>
          <a:p>
            <a:pPr fontAlgn="base">
              <a:buFont typeface="Wingdings" charset="2"/>
              <a:buChar char="Ø"/>
            </a:pPr>
            <a:r>
              <a:rPr lang="it-IT" i="1" dirty="0">
                <a:solidFill>
                  <a:srgbClr val="4AABEF"/>
                </a:solidFill>
                <a:latin typeface="Bangla Sangam MN"/>
              </a:rPr>
              <a:t>E</a:t>
            </a:r>
            <a:r>
              <a:rPr lang="it-IT" i="1" dirty="0" smtClean="0">
                <a:solidFill>
                  <a:srgbClr val="4AABEF"/>
                </a:solidFill>
                <a:latin typeface="Bangla Sangam MN"/>
              </a:rPr>
              <a:t>laborazione </a:t>
            </a:r>
            <a:r>
              <a:rPr lang="it-IT" sz="3800" i="1" dirty="0">
                <a:solidFill>
                  <a:srgbClr val="FFFFFF"/>
                </a:solidFill>
                <a:latin typeface="Herculanum"/>
                <a:cs typeface="Herculanum"/>
              </a:rPr>
              <a:t>strategie</a:t>
            </a:r>
            <a:r>
              <a:rPr lang="it-IT" i="1" dirty="0">
                <a:solidFill>
                  <a:srgbClr val="4AABEF"/>
                </a:solidFill>
                <a:latin typeface="Bangla Sangam MN"/>
              </a:rPr>
              <a:t> di comunicazione</a:t>
            </a:r>
            <a:endParaRPr lang="en-US" i="1" dirty="0">
              <a:solidFill>
                <a:srgbClr val="4AABEF"/>
              </a:solidFill>
              <a:latin typeface="Bangla Sangam MN"/>
            </a:endParaRPr>
          </a:p>
          <a:p>
            <a:pPr fontAlgn="base">
              <a:buFont typeface="Wingdings" charset="2"/>
              <a:buChar char="Ø"/>
            </a:pPr>
            <a:r>
              <a:rPr lang="it-IT" sz="3800" i="1" dirty="0">
                <a:solidFill>
                  <a:srgbClr val="FFFFFF"/>
                </a:solidFill>
                <a:latin typeface="Herculanum"/>
                <a:cs typeface="Herculanum"/>
              </a:rPr>
              <a:t>I</a:t>
            </a:r>
            <a:r>
              <a:rPr lang="it-IT" sz="3800" i="1" dirty="0" smtClean="0">
                <a:solidFill>
                  <a:srgbClr val="FFFFFF"/>
                </a:solidFill>
                <a:latin typeface="Herculanum"/>
                <a:cs typeface="Herculanum"/>
              </a:rPr>
              <a:t>ndividuazione</a:t>
            </a:r>
            <a:r>
              <a:rPr lang="it-IT" i="1" dirty="0" smtClean="0">
                <a:solidFill>
                  <a:srgbClr val="4AABEF"/>
                </a:solidFill>
                <a:latin typeface="Bangla Sangam MN"/>
              </a:rPr>
              <a:t> </a:t>
            </a:r>
            <a:r>
              <a:rPr lang="it-IT" i="1" dirty="0">
                <a:solidFill>
                  <a:srgbClr val="4AABEF"/>
                </a:solidFill>
                <a:latin typeface="Bangla Sangam MN"/>
              </a:rPr>
              <a:t>i canali distributivi</a:t>
            </a:r>
            <a:endParaRPr lang="en-US" i="1" dirty="0">
              <a:solidFill>
                <a:srgbClr val="4AABEF"/>
              </a:solidFill>
              <a:latin typeface="Bangla Sangam MN"/>
            </a:endParaRPr>
          </a:p>
          <a:p>
            <a:pPr fontAlgn="base">
              <a:buFont typeface="Wingdings" charset="2"/>
              <a:buChar char="Ø"/>
            </a:pPr>
            <a:r>
              <a:rPr lang="it-IT" i="1" dirty="0">
                <a:solidFill>
                  <a:srgbClr val="FF0000"/>
                </a:solidFill>
                <a:latin typeface="Bangla Sangam MN"/>
              </a:rPr>
              <a:t>R</a:t>
            </a:r>
            <a:r>
              <a:rPr lang="it-IT" i="1" dirty="0" smtClean="0">
                <a:solidFill>
                  <a:srgbClr val="FF0000"/>
                </a:solidFill>
                <a:latin typeface="Bangla Sangam MN"/>
              </a:rPr>
              <a:t>icerca </a:t>
            </a:r>
            <a:r>
              <a:rPr lang="it-IT" i="1" dirty="0">
                <a:solidFill>
                  <a:srgbClr val="FF0000"/>
                </a:solidFill>
                <a:latin typeface="Bangla Sangam MN"/>
              </a:rPr>
              <a:t>e selezione agenti di </a:t>
            </a:r>
            <a:r>
              <a:rPr lang="it-IT" sz="3800" i="1" dirty="0" smtClean="0">
                <a:solidFill>
                  <a:srgbClr val="FF0000"/>
                </a:solidFill>
                <a:latin typeface="Herculanum"/>
                <a:cs typeface="Herculanum"/>
              </a:rPr>
              <a:t>vendita</a:t>
            </a:r>
            <a:endParaRPr lang="en-US" sz="3800" i="1" dirty="0">
              <a:solidFill>
                <a:srgbClr val="FF0000"/>
              </a:solidFill>
              <a:latin typeface="Herculanum"/>
              <a:cs typeface="Herculanum"/>
            </a:endParaRPr>
          </a:p>
        </p:txBody>
      </p:sp>
    </p:spTree>
    <p:extLst>
      <p:ext uri="{BB962C8B-B14F-4D97-AF65-F5344CB8AC3E}">
        <p14:creationId xmlns:p14="http://schemas.microsoft.com/office/powerpoint/2010/main" val="9598584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CHI SIAMO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9"/>
            <a:ext cx="7467600" cy="3575657"/>
          </a:xfrm>
          <a:noFill/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it-IT" sz="1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International </a:t>
            </a:r>
            <a:r>
              <a:rPr lang="it-IT" sz="1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Corporate </a:t>
            </a:r>
            <a:r>
              <a:rPr lang="it-IT" sz="18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Consulting</a:t>
            </a:r>
            <a:r>
              <a:rPr lang="it-IT" sz="1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it-IT" sz="1800" dirty="0"/>
              <a:t>è una società di consulenza nata per supportare le aziende che vogliono crescere e affermarsi nei nuovi scenari mondiali caratterizzati  dalla globalizzazione</a:t>
            </a:r>
            <a:r>
              <a:rPr lang="it-IT" sz="1800" dirty="0" smtClean="0"/>
              <a:t>.</a:t>
            </a:r>
            <a:r>
              <a:rPr lang="it-IT" sz="1800" dirty="0"/>
              <a:t> </a:t>
            </a:r>
            <a:endParaRPr lang="it-IT" sz="1800" dirty="0" smtClean="0"/>
          </a:p>
          <a:p>
            <a:pPr marL="36576" indent="0">
              <a:buNone/>
            </a:pPr>
            <a:endParaRPr lang="en-US" sz="1800" dirty="0"/>
          </a:p>
          <a:p>
            <a:pPr marL="36576" indent="0">
              <a:buNone/>
            </a:pPr>
            <a:r>
              <a:rPr lang="it-IT" sz="1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International </a:t>
            </a:r>
            <a:r>
              <a:rPr lang="it-IT" sz="1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Corporate </a:t>
            </a:r>
            <a:r>
              <a:rPr lang="it-IT" sz="18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Consulting</a:t>
            </a:r>
            <a:r>
              <a:rPr lang="it-IT" sz="1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it-IT" sz="1800" dirty="0"/>
              <a:t>è specializzata nell’analizzare, pianificare e realizzare progetti di internazionalizzazione di impresa; siamo costantemente al fianco delle aziende nella analisi e definizione delle strategie di ingresso in un mercato; </a:t>
            </a:r>
            <a:r>
              <a:rPr lang="it-IT" sz="1800" dirty="0">
                <a:solidFill>
                  <a:srgbClr val="FF0000"/>
                </a:solidFill>
              </a:rPr>
              <a:t>nello start up e nel monitoraggio successivo delle performance. </a:t>
            </a:r>
            <a:endParaRPr lang="en-US" sz="1800" dirty="0">
              <a:solidFill>
                <a:srgbClr val="FF0000"/>
              </a:solidFill>
            </a:endParaRPr>
          </a:p>
          <a:p>
            <a:pPr marL="36576" indent="0">
              <a:buNone/>
            </a:pPr>
            <a:endParaRPr lang="en-US" sz="1800" dirty="0"/>
          </a:p>
          <a:p>
            <a:pPr marL="36576" indent="0">
              <a:buNone/>
            </a:pPr>
            <a:r>
              <a:rPr lang="it-IT" sz="1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International </a:t>
            </a:r>
            <a:r>
              <a:rPr lang="it-IT" sz="1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Corporate </a:t>
            </a:r>
            <a:r>
              <a:rPr lang="it-IT" sz="18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Consulting</a:t>
            </a:r>
            <a:r>
              <a:rPr lang="it-IT" sz="1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 </a:t>
            </a:r>
            <a:r>
              <a:rPr lang="it-IT" sz="1800" dirty="0"/>
              <a:t>è  composta da un team di  Avvocati, Commercialisti, Consulenti </a:t>
            </a:r>
            <a:r>
              <a:rPr lang="it-IT" sz="1800" dirty="0" smtClean="0"/>
              <a:t>Aziendali; qualificati </a:t>
            </a:r>
            <a:r>
              <a:rPr lang="it-IT" sz="1800" dirty="0"/>
              <a:t>professionisti che da anni </a:t>
            </a:r>
            <a:r>
              <a:rPr lang="it-IT" sz="1800" dirty="0" smtClean="0"/>
              <a:t>offrono </a:t>
            </a:r>
            <a:r>
              <a:rPr lang="it-IT" sz="1800" dirty="0"/>
              <a:t>consulenza </a:t>
            </a:r>
            <a:r>
              <a:rPr lang="it-IT" sz="1800" dirty="0" smtClean="0"/>
              <a:t>ed </a:t>
            </a:r>
            <a:r>
              <a:rPr lang="it-IT" sz="1800" dirty="0"/>
              <a:t>assistenza alle aziende in tutte le delicate fasi del processo di </a:t>
            </a:r>
            <a:r>
              <a:rPr lang="it-IT" sz="1800" dirty="0" smtClean="0"/>
              <a:t>internazionalizzazione.</a:t>
            </a:r>
            <a:endParaRPr lang="en-US" sz="1800" dirty="0"/>
          </a:p>
          <a:p>
            <a:pPr marL="36576" indent="0">
              <a:buNone/>
            </a:pPr>
            <a:endParaRPr lang="en-US" sz="1800" dirty="0"/>
          </a:p>
          <a:p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4479666" y="2967335"/>
            <a:ext cx="1846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45918" y="6117976"/>
            <a:ext cx="6263056" cy="369332"/>
          </a:xfrm>
          <a:prstGeom prst="rect">
            <a:avLst/>
          </a:prstGeom>
          <a:solidFill>
            <a:srgbClr val="26AA35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LA NOSTRA PERCENTUALE DI SUCCESSO E’ DEL 94%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686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473180"/>
            <a:ext cx="7467600" cy="2228928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Futura"/>
              </a:rPr>
              <a:t>OUR OFFICES</a:t>
            </a:r>
            <a:endParaRPr lang="en-US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cs typeface="Futura"/>
            </a:endParaRP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rcRect l="1852" r="1852"/>
          <a:stretch>
            <a:fillRect/>
          </a:stretch>
        </p:blipFill>
        <p:spPr>
          <a:xfrm>
            <a:off x="1232689" y="1394638"/>
            <a:ext cx="6692111" cy="4408048"/>
          </a:xfrm>
        </p:spPr>
      </p:pic>
      <p:sp>
        <p:nvSpPr>
          <p:cNvPr id="6" name="Minus 5"/>
          <p:cNvSpPr/>
          <p:nvPr/>
        </p:nvSpPr>
        <p:spPr>
          <a:xfrm>
            <a:off x="0" y="5578548"/>
            <a:ext cx="9143999" cy="448276"/>
          </a:xfrm>
          <a:prstGeom prst="mathMinus">
            <a:avLst/>
          </a:prstGeom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Minus 8"/>
          <p:cNvSpPr/>
          <p:nvPr/>
        </p:nvSpPr>
        <p:spPr>
          <a:xfrm>
            <a:off x="1" y="1198378"/>
            <a:ext cx="9143999" cy="448276"/>
          </a:xfrm>
          <a:prstGeom prst="mathMinus">
            <a:avLst/>
          </a:prstGeom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>
            <a:stCxn id="9" idx="0"/>
            <a:endCxn id="6" idx="0"/>
          </p:cNvCxnSpPr>
          <p:nvPr/>
        </p:nvCxnSpPr>
        <p:spPr>
          <a:xfrm flipH="1">
            <a:off x="7931962" y="1422516"/>
            <a:ext cx="1" cy="438017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9" idx="2"/>
            <a:endCxn id="6" idx="2"/>
          </p:cNvCxnSpPr>
          <p:nvPr/>
        </p:nvCxnSpPr>
        <p:spPr>
          <a:xfrm flipH="1">
            <a:off x="1212037" y="1422516"/>
            <a:ext cx="1" cy="438017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0026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uilding IC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827" y="585249"/>
            <a:ext cx="3436588" cy="5777779"/>
          </a:xfrm>
          <a:prstGeom prst="rect">
            <a:avLst/>
          </a:prstGeom>
        </p:spPr>
      </p:pic>
      <p:cxnSp>
        <p:nvCxnSpPr>
          <p:cNvPr id="14" name="Curved Connector 13"/>
          <p:cNvCxnSpPr/>
          <p:nvPr/>
        </p:nvCxnSpPr>
        <p:spPr>
          <a:xfrm rot="10800000">
            <a:off x="1834784" y="2895119"/>
            <a:ext cx="3768348" cy="1089556"/>
          </a:xfrm>
          <a:prstGeom prst="curvedConnector3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603133" y="3768878"/>
            <a:ext cx="30754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ARE HERE!</a:t>
            </a:r>
          </a:p>
          <a:p>
            <a:r>
              <a:rPr lang="en-US" dirty="0" smtClean="0"/>
              <a:t>La nostra </a:t>
            </a:r>
            <a:r>
              <a:rPr lang="en-US" dirty="0" err="1" smtClean="0"/>
              <a:t>sede</a:t>
            </a:r>
            <a:r>
              <a:rPr lang="en-US" dirty="0" smtClean="0"/>
              <a:t> e’ in Miami </a:t>
            </a:r>
          </a:p>
          <a:p>
            <a:endParaRPr lang="en-US" dirty="0"/>
          </a:p>
          <a:p>
            <a:r>
              <a:rPr lang="en-US" dirty="0" smtClean="0"/>
              <a:t>SE Financial Center 200 S Biscayne Blvd 27 floor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583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498056" y="1058430"/>
            <a:ext cx="2116738" cy="505555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+mj-lt"/>
              </a:rPr>
              <a:t>STRATEGIC AND BUSINESS  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+mj-lt"/>
              </a:rPr>
              <a:t>CONSULTING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sz="1400" dirty="0" err="1" smtClean="0"/>
              <a:t>Obiettivi</a:t>
            </a:r>
            <a:r>
              <a:rPr lang="en-US" sz="1400" dirty="0" smtClean="0"/>
              <a:t>: </a:t>
            </a:r>
          </a:p>
          <a:p>
            <a:endParaRPr lang="en-US" sz="1400" dirty="0" smtClean="0"/>
          </a:p>
          <a:p>
            <a:r>
              <a:rPr lang="en-US" sz="1400" dirty="0" smtClean="0"/>
              <a:t>- </a:t>
            </a:r>
            <a:r>
              <a:rPr lang="en-US" sz="1400" dirty="0" err="1"/>
              <a:t>V</a:t>
            </a:r>
            <a:r>
              <a:rPr lang="en-US" sz="1400" dirty="0" err="1" smtClean="0"/>
              <a:t>erificare</a:t>
            </a:r>
            <a:r>
              <a:rPr lang="en-US" sz="1400" dirty="0" smtClean="0"/>
              <a:t> la </a:t>
            </a:r>
            <a:r>
              <a:rPr lang="en-US" sz="1400" dirty="0" err="1" smtClean="0"/>
              <a:t>fattibilita</a:t>
            </a:r>
            <a:r>
              <a:rPr lang="en-US" sz="1400" dirty="0" smtClean="0"/>
              <a:t>’ del </a:t>
            </a:r>
            <a:r>
              <a:rPr lang="en-US" sz="1400" dirty="0" err="1" smtClean="0"/>
              <a:t>progetto</a:t>
            </a:r>
            <a:r>
              <a:rPr lang="en-US" sz="1400" dirty="0" smtClean="0"/>
              <a:t> di </a:t>
            </a:r>
            <a:r>
              <a:rPr lang="en-US" sz="1400" dirty="0" err="1" smtClean="0"/>
              <a:t>internazionalizzazione</a:t>
            </a:r>
            <a:endParaRPr lang="en-US" sz="1400" dirty="0" smtClean="0"/>
          </a:p>
          <a:p>
            <a:pPr algn="ctr"/>
            <a:endParaRPr lang="en-US" sz="1400" dirty="0" smtClean="0"/>
          </a:p>
          <a:p>
            <a:r>
              <a:rPr lang="en-US" sz="1400" dirty="0" smtClean="0"/>
              <a:t>- </a:t>
            </a:r>
            <a:r>
              <a:rPr lang="en-US" sz="1400" dirty="0" err="1" smtClean="0"/>
              <a:t>Definire</a:t>
            </a:r>
            <a:r>
              <a:rPr lang="en-US" sz="1400" dirty="0" smtClean="0"/>
              <a:t> e </a:t>
            </a:r>
            <a:r>
              <a:rPr lang="en-US" sz="1400" dirty="0" err="1" smtClean="0"/>
              <a:t>pianificare</a:t>
            </a:r>
            <a:r>
              <a:rPr lang="en-US" sz="1400" dirty="0" smtClean="0"/>
              <a:t> le </a:t>
            </a:r>
            <a:r>
              <a:rPr lang="en-US" sz="1400" dirty="0" err="1" smtClean="0"/>
              <a:t>azioni</a:t>
            </a:r>
            <a:r>
              <a:rPr lang="en-US" sz="1400" dirty="0" smtClean="0"/>
              <a:t> </a:t>
            </a:r>
            <a:r>
              <a:rPr lang="en-US" sz="1400" dirty="0" err="1" smtClean="0"/>
              <a:t>economiche</a:t>
            </a:r>
            <a:r>
              <a:rPr lang="en-US" sz="1400" dirty="0" smtClean="0"/>
              <a:t> da </a:t>
            </a:r>
            <a:r>
              <a:rPr lang="en-US" sz="1400" dirty="0" err="1" smtClean="0"/>
              <a:t>intraprendere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- </a:t>
            </a:r>
            <a:r>
              <a:rPr lang="en-US" sz="1400" dirty="0" err="1" smtClean="0"/>
              <a:t>Individuare</a:t>
            </a:r>
            <a:r>
              <a:rPr lang="en-US" sz="1400" dirty="0" smtClean="0"/>
              <a:t> la </a:t>
            </a:r>
            <a:r>
              <a:rPr lang="en-US" sz="1400" dirty="0" err="1" smtClean="0"/>
              <a:t>veste</a:t>
            </a:r>
            <a:r>
              <a:rPr lang="en-US" sz="1400" dirty="0" smtClean="0"/>
              <a:t> </a:t>
            </a:r>
            <a:r>
              <a:rPr lang="en-US" sz="1400" dirty="0" err="1" smtClean="0"/>
              <a:t>giuridica</a:t>
            </a:r>
            <a:r>
              <a:rPr lang="en-US" sz="1400" dirty="0" smtClean="0"/>
              <a:t> </a:t>
            </a:r>
            <a:r>
              <a:rPr lang="en-US" sz="1400" dirty="0" err="1" smtClean="0"/>
              <a:t>piu</a:t>
            </a:r>
            <a:r>
              <a:rPr lang="en-US" sz="1400" dirty="0" smtClean="0"/>
              <a:t> </a:t>
            </a:r>
            <a:r>
              <a:rPr lang="en-US" sz="1400" dirty="0" err="1" smtClean="0"/>
              <a:t>consona</a:t>
            </a:r>
            <a:r>
              <a:rPr lang="en-US" sz="1400" dirty="0" smtClean="0"/>
              <a:t> </a:t>
            </a:r>
            <a:r>
              <a:rPr lang="en-US" sz="1400" dirty="0" err="1" smtClean="0"/>
              <a:t>all’azienda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- </a:t>
            </a:r>
            <a:r>
              <a:rPr lang="en-US" sz="1400" dirty="0" err="1" smtClean="0"/>
              <a:t>Monitorare</a:t>
            </a:r>
            <a:r>
              <a:rPr lang="en-US" sz="1400" dirty="0" smtClean="0"/>
              <a:t> le performance </a:t>
            </a:r>
            <a:r>
              <a:rPr lang="en-US" sz="1400" dirty="0" err="1" smtClean="0"/>
              <a:t>dell’azienda</a:t>
            </a:r>
            <a:endParaRPr lang="en-US" sz="1400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252799" y="1058430"/>
            <a:ext cx="2238269" cy="505555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/>
          </a:p>
          <a:p>
            <a:pPr algn="ctr"/>
            <a:endParaRPr lang="en-US" b="1" dirty="0"/>
          </a:p>
          <a:p>
            <a:pPr algn="ctr"/>
            <a:endParaRPr lang="en-US" b="1" dirty="0" smtClean="0"/>
          </a:p>
          <a:p>
            <a:pPr algn="ctr"/>
            <a:endParaRPr lang="en-US" b="1" dirty="0"/>
          </a:p>
          <a:p>
            <a:pPr algn="ctr"/>
            <a:endParaRPr lang="en-US" b="1" dirty="0" smtClean="0"/>
          </a:p>
          <a:p>
            <a:pPr algn="ctr"/>
            <a:endParaRPr lang="en-US" b="1" dirty="0"/>
          </a:p>
          <a:p>
            <a:pPr algn="ctr"/>
            <a:endParaRPr lang="en-US" b="1" dirty="0" smtClean="0"/>
          </a:p>
          <a:p>
            <a:pPr algn="ctr"/>
            <a:endParaRPr lang="en-US" b="1" dirty="0"/>
          </a:p>
          <a:p>
            <a:pPr algn="ctr"/>
            <a:endParaRPr lang="en-US" b="1" dirty="0" smtClean="0"/>
          </a:p>
          <a:p>
            <a:pPr algn="ctr"/>
            <a:endParaRPr lang="en-US" b="1" dirty="0"/>
          </a:p>
          <a:p>
            <a:pPr algn="ctr"/>
            <a:endParaRPr lang="en-US" b="1" dirty="0" smtClean="0"/>
          </a:p>
          <a:p>
            <a:pPr algn="ctr"/>
            <a:endParaRPr lang="en-US" b="1" dirty="0"/>
          </a:p>
          <a:p>
            <a:pPr algn="ctr"/>
            <a:r>
              <a:rPr lang="en-US" b="1" dirty="0" smtClean="0">
                <a:latin typeface="+mj-lt"/>
              </a:rPr>
              <a:t>HUMAN RESOURCES</a:t>
            </a:r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r>
              <a:rPr lang="en-US" sz="1400" dirty="0" err="1" smtClean="0"/>
              <a:t>Obiettivi</a:t>
            </a:r>
            <a:r>
              <a:rPr lang="en-US" sz="1400" dirty="0" smtClean="0"/>
              <a:t>:</a:t>
            </a:r>
          </a:p>
          <a:p>
            <a:endParaRPr lang="en-US" sz="1400" dirty="0"/>
          </a:p>
          <a:p>
            <a:r>
              <a:rPr lang="en-US" sz="1400" dirty="0" smtClean="0"/>
              <a:t>- </a:t>
            </a:r>
            <a:r>
              <a:rPr lang="en-US" sz="1400" dirty="0" err="1" smtClean="0"/>
              <a:t>Definizione</a:t>
            </a:r>
            <a:r>
              <a:rPr lang="en-US" sz="1400" dirty="0" smtClean="0"/>
              <a:t> e </a:t>
            </a:r>
            <a:r>
              <a:rPr lang="en-US" sz="1400" dirty="0" err="1" smtClean="0"/>
              <a:t>ricerca</a:t>
            </a:r>
            <a:r>
              <a:rPr lang="en-US" sz="1400" dirty="0" smtClean="0"/>
              <a:t> del </a:t>
            </a:r>
            <a:r>
              <a:rPr lang="en-US" sz="1400" dirty="0" err="1" smtClean="0"/>
              <a:t>personale</a:t>
            </a:r>
            <a:r>
              <a:rPr lang="en-US" sz="1400" dirty="0" smtClean="0"/>
              <a:t> </a:t>
            </a:r>
            <a:r>
              <a:rPr lang="en-US" sz="1400" dirty="0" err="1" smtClean="0"/>
              <a:t>migliore</a:t>
            </a:r>
            <a:r>
              <a:rPr lang="en-US" sz="1400" dirty="0" smtClean="0"/>
              <a:t> per </a:t>
            </a:r>
            <a:r>
              <a:rPr lang="en-US" sz="1400" dirty="0" err="1" smtClean="0"/>
              <a:t>l’azienda</a:t>
            </a:r>
            <a:r>
              <a:rPr lang="en-US" sz="1400" dirty="0" smtClean="0"/>
              <a:t> </a:t>
            </a:r>
          </a:p>
          <a:p>
            <a:pPr algn="ctr"/>
            <a:endParaRPr lang="en-US" sz="1400" dirty="0" smtClean="0"/>
          </a:p>
          <a:p>
            <a:pPr algn="ctr"/>
            <a:endParaRPr lang="en-US" sz="1400" dirty="0"/>
          </a:p>
          <a:p>
            <a:r>
              <a:rPr lang="en-US" sz="1400" dirty="0" smtClean="0"/>
              <a:t>- </a:t>
            </a:r>
            <a:r>
              <a:rPr lang="en-US" sz="1400" dirty="0" err="1" smtClean="0"/>
              <a:t>Valutazione</a:t>
            </a:r>
            <a:r>
              <a:rPr lang="en-US" sz="1400" dirty="0" smtClean="0"/>
              <a:t> </a:t>
            </a:r>
            <a:r>
              <a:rPr lang="en-US" sz="1400" dirty="0" err="1" smtClean="0"/>
              <a:t>ciclo</a:t>
            </a:r>
            <a:r>
              <a:rPr lang="en-US" sz="1400" dirty="0" smtClean="0"/>
              <a:t> </a:t>
            </a:r>
            <a:r>
              <a:rPr lang="en-US" sz="1400" dirty="0" err="1" smtClean="0"/>
              <a:t>assunzioni</a:t>
            </a:r>
            <a:endParaRPr lang="en-US" sz="1400" dirty="0" smtClean="0"/>
          </a:p>
          <a:p>
            <a:endParaRPr lang="en-US" sz="1400" dirty="0" smtClean="0"/>
          </a:p>
          <a:p>
            <a:endParaRPr lang="en-US" sz="1400" dirty="0"/>
          </a:p>
          <a:p>
            <a:r>
              <a:rPr lang="en-US" sz="1400" dirty="0" smtClean="0"/>
              <a:t>- </a:t>
            </a:r>
            <a:r>
              <a:rPr lang="en-US" sz="1400" dirty="0" err="1" smtClean="0"/>
              <a:t>Pianificazione</a:t>
            </a:r>
            <a:r>
              <a:rPr lang="en-US" sz="1400" dirty="0" smtClean="0"/>
              <a:t> </a:t>
            </a:r>
            <a:r>
              <a:rPr lang="en-US" sz="1400" dirty="0" err="1" smtClean="0"/>
              <a:t>ed</a:t>
            </a:r>
            <a:r>
              <a:rPr lang="en-US" sz="1400" dirty="0" smtClean="0"/>
              <a:t> </a:t>
            </a:r>
            <a:r>
              <a:rPr lang="en-US" sz="1400" dirty="0" err="1" smtClean="0"/>
              <a:t>ottimizazzione</a:t>
            </a:r>
            <a:r>
              <a:rPr lang="en-US" sz="1400" dirty="0" smtClean="0"/>
              <a:t> </a:t>
            </a:r>
            <a:r>
              <a:rPr lang="en-US" sz="1400" dirty="0" err="1" smtClean="0"/>
              <a:t>della</a:t>
            </a:r>
            <a:r>
              <a:rPr lang="en-US" sz="1400" dirty="0" smtClean="0"/>
              <a:t> </a:t>
            </a:r>
            <a:r>
              <a:rPr lang="en-US" sz="1400" dirty="0" err="1" smtClean="0"/>
              <a:t>gestione</a:t>
            </a:r>
            <a:r>
              <a:rPr lang="en-US" sz="1400" dirty="0" smtClean="0"/>
              <a:t> del </a:t>
            </a:r>
            <a:r>
              <a:rPr lang="en-US" sz="1400" dirty="0" err="1" smtClean="0"/>
              <a:t>personale</a:t>
            </a:r>
            <a:endParaRPr lang="en-US" sz="1400" dirty="0"/>
          </a:p>
          <a:p>
            <a:pPr algn="ctr"/>
            <a:endParaRPr lang="en-US" sz="1400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266039" y="1070882"/>
            <a:ext cx="2116738" cy="505555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/>
          </a:p>
          <a:p>
            <a:pPr algn="ctr"/>
            <a:endParaRPr lang="en-US" b="1" dirty="0"/>
          </a:p>
          <a:p>
            <a:pPr algn="ctr"/>
            <a:endParaRPr lang="en-US" b="1" dirty="0" smtClean="0"/>
          </a:p>
          <a:p>
            <a:pPr algn="ctr"/>
            <a:endParaRPr lang="en-US" b="1" dirty="0"/>
          </a:p>
          <a:p>
            <a:pPr algn="ctr"/>
            <a:endParaRPr lang="en-US" b="1" dirty="0" smtClean="0"/>
          </a:p>
          <a:p>
            <a:pPr algn="ctr"/>
            <a:endParaRPr lang="en-US" b="1" dirty="0"/>
          </a:p>
          <a:p>
            <a:pPr algn="ctr"/>
            <a:endParaRPr lang="en-US" b="1" dirty="0" smtClean="0"/>
          </a:p>
          <a:p>
            <a:pPr algn="ctr"/>
            <a:endParaRPr lang="en-US" b="1" dirty="0"/>
          </a:p>
          <a:p>
            <a:pPr algn="ctr"/>
            <a:endParaRPr lang="en-US" b="1" dirty="0" smtClean="0">
              <a:latin typeface="+mj-lt"/>
            </a:endParaRPr>
          </a:p>
          <a:p>
            <a:pPr algn="ctr"/>
            <a:r>
              <a:rPr lang="en-US" b="1" dirty="0" smtClean="0">
                <a:latin typeface="+mj-lt"/>
              </a:rPr>
              <a:t>MARKETING </a:t>
            </a:r>
            <a:r>
              <a:rPr lang="en-US" b="1" dirty="0" smtClean="0">
                <a:latin typeface="+mj-lt"/>
              </a:rPr>
              <a:t>AND SALES STRATEGY</a:t>
            </a:r>
          </a:p>
          <a:p>
            <a:pPr algn="ctr"/>
            <a:endParaRPr lang="en-US" b="1" dirty="0" smtClean="0"/>
          </a:p>
          <a:p>
            <a:pPr algn="ctr"/>
            <a:endParaRPr lang="en-US" b="1" dirty="0" smtClean="0"/>
          </a:p>
          <a:p>
            <a:r>
              <a:rPr lang="en-US" sz="1400" dirty="0" err="1" smtClean="0"/>
              <a:t>Obiettivi</a:t>
            </a:r>
            <a:r>
              <a:rPr lang="en-US" sz="1400" dirty="0" smtClean="0"/>
              <a:t>:</a:t>
            </a:r>
          </a:p>
          <a:p>
            <a:pPr algn="ctr"/>
            <a:endParaRPr lang="en-US" dirty="0"/>
          </a:p>
          <a:p>
            <a:r>
              <a:rPr lang="en-US" sz="1400" dirty="0" smtClean="0"/>
              <a:t>- </a:t>
            </a:r>
            <a:r>
              <a:rPr lang="en-US" sz="1400" dirty="0" err="1" smtClean="0"/>
              <a:t>Presenza</a:t>
            </a:r>
            <a:r>
              <a:rPr lang="en-US" sz="1400" dirty="0" smtClean="0"/>
              <a:t> </a:t>
            </a:r>
            <a:r>
              <a:rPr lang="en-US" sz="1400" dirty="0" err="1" smtClean="0"/>
              <a:t>strutturata</a:t>
            </a:r>
            <a:r>
              <a:rPr lang="en-US" sz="1400" dirty="0" smtClean="0"/>
              <a:t> </a:t>
            </a:r>
            <a:r>
              <a:rPr lang="en-US" sz="1400" dirty="0" err="1" smtClean="0"/>
              <a:t>nel</a:t>
            </a:r>
            <a:r>
              <a:rPr lang="en-US" sz="1400" dirty="0" smtClean="0"/>
              <a:t> </a:t>
            </a:r>
            <a:r>
              <a:rPr lang="en-US" sz="1400" dirty="0" err="1" smtClean="0"/>
              <a:t>mercato</a:t>
            </a:r>
            <a:r>
              <a:rPr lang="en-US" sz="1400" dirty="0" smtClean="0"/>
              <a:t> di </a:t>
            </a:r>
            <a:r>
              <a:rPr lang="en-US" sz="1400" dirty="0" err="1" smtClean="0"/>
              <a:t>rifererimento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- </a:t>
            </a:r>
            <a:r>
              <a:rPr lang="en-US" sz="1400" dirty="0" err="1" smtClean="0"/>
              <a:t>Posizionamento</a:t>
            </a:r>
            <a:r>
              <a:rPr lang="en-US" sz="1400" dirty="0" smtClean="0"/>
              <a:t> del brand</a:t>
            </a:r>
          </a:p>
          <a:p>
            <a:pPr marL="285750" indent="-285750">
              <a:buFontTx/>
              <a:buChar char="-"/>
            </a:pPr>
            <a:endParaRPr lang="en-US" sz="1400" dirty="0"/>
          </a:p>
          <a:p>
            <a:r>
              <a:rPr lang="en-US" sz="1400" dirty="0" smtClean="0"/>
              <a:t>- </a:t>
            </a:r>
            <a:r>
              <a:rPr lang="en-US" sz="1400" dirty="0" err="1" smtClean="0"/>
              <a:t>Crescita</a:t>
            </a:r>
            <a:r>
              <a:rPr lang="en-US" sz="1400" dirty="0" smtClean="0"/>
              <a:t> </a:t>
            </a:r>
            <a:r>
              <a:rPr lang="en-US" sz="1400" dirty="0" err="1" smtClean="0"/>
              <a:t>delle</a:t>
            </a:r>
            <a:r>
              <a:rPr lang="en-US" sz="1400" dirty="0" smtClean="0"/>
              <a:t> </a:t>
            </a:r>
            <a:r>
              <a:rPr lang="en-US" sz="1400" dirty="0" err="1" smtClean="0"/>
              <a:t>vendite</a:t>
            </a:r>
            <a:r>
              <a:rPr lang="en-US" sz="1400" dirty="0" smtClean="0"/>
              <a:t> </a:t>
            </a:r>
            <a:r>
              <a:rPr lang="en-US" sz="1400" dirty="0" err="1" smtClean="0"/>
              <a:t>nel</a:t>
            </a:r>
            <a:r>
              <a:rPr lang="en-US" sz="1400" dirty="0" smtClean="0"/>
              <a:t> </a:t>
            </a:r>
            <a:r>
              <a:rPr lang="en-US" sz="1400" dirty="0" err="1" smtClean="0"/>
              <a:t>medio</a:t>
            </a:r>
            <a:r>
              <a:rPr lang="en-US" sz="1400" dirty="0" smtClean="0"/>
              <a:t> e </a:t>
            </a:r>
            <a:r>
              <a:rPr lang="en-US" sz="1400" dirty="0" err="1" smtClean="0"/>
              <a:t>lungo</a:t>
            </a:r>
            <a:r>
              <a:rPr lang="en-US" sz="1400" dirty="0" smtClean="0"/>
              <a:t> </a:t>
            </a:r>
            <a:r>
              <a:rPr lang="en-US" sz="1400" dirty="0" err="1" smtClean="0"/>
              <a:t>termine</a:t>
            </a:r>
            <a:endParaRPr lang="en-US" sz="1400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077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737" y="-1464646"/>
            <a:ext cx="8442051" cy="8556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 </a:t>
            </a:r>
            <a:endParaRPr lang="en-US" dirty="0"/>
          </a:p>
          <a:p>
            <a:endParaRPr lang="it-IT" b="1" dirty="0" smtClean="0"/>
          </a:p>
          <a:p>
            <a:endParaRPr lang="it-IT" b="1" dirty="0"/>
          </a:p>
          <a:p>
            <a:endParaRPr lang="it-IT" b="1" dirty="0" smtClean="0"/>
          </a:p>
          <a:p>
            <a:endParaRPr lang="it-IT" b="1" dirty="0"/>
          </a:p>
          <a:p>
            <a:pPr algn="just"/>
            <a:endParaRPr lang="it-IT" b="1" dirty="0"/>
          </a:p>
          <a:p>
            <a:pPr algn="just"/>
            <a:endParaRPr lang="it-IT" b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just"/>
            <a:r>
              <a:rPr lang="it-IT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>ANALISI E CONSULENZA STRATEGICA</a:t>
            </a:r>
            <a:endParaRPr lang="it-IT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j-lt"/>
            </a:endParaRPr>
          </a:p>
          <a:p>
            <a:pPr algn="just"/>
            <a:endParaRPr lang="it-IT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j-lt"/>
            </a:endParaRPr>
          </a:p>
          <a:p>
            <a:pPr algn="just" fontAlgn="base"/>
            <a:r>
              <a:rPr lang="it-IT" dirty="0" smtClean="0"/>
              <a:t>La </a:t>
            </a:r>
            <a:r>
              <a:rPr lang="it-IT" dirty="0"/>
              <a:t>scelta  di produrre e/o vendere un dato  prodotto  in un nuovo mercato, o di insediare  una realtà economica (che sia commerciale o produttiva) in un nuovo paese, </a:t>
            </a:r>
            <a:r>
              <a:rPr lang="it-IT" dirty="0" err="1"/>
              <a:t>e’</a:t>
            </a:r>
            <a:r>
              <a:rPr lang="it-IT" dirty="0"/>
              <a:t> una scelta importante ed impegnativa per la quantità di tempo e per la quantità di risorse necessarie per la concretizzazione del progetto e per il raggiungimento di risultati economici soddisfacenti. Affrontare i mercati esteri e soprattutto il mercato americano, caratterizzato da un altissimo livello di competitività e concorrenzialità,  richiede professionalità e competenza, bisogna infatti confrontarsi con regole e leggi </a:t>
            </a:r>
            <a:r>
              <a:rPr lang="it-IT" dirty="0" smtClean="0"/>
              <a:t>assolutamente, </a:t>
            </a:r>
            <a:r>
              <a:rPr lang="it-IT" dirty="0"/>
              <a:t>ed accostarsi ad una nazione con  tradizioni completamente  diverse.</a:t>
            </a:r>
            <a:endParaRPr lang="en-US" dirty="0"/>
          </a:p>
          <a:p>
            <a:pPr algn="just"/>
            <a:r>
              <a:rPr lang="it-IT" dirty="0"/>
              <a:t> </a:t>
            </a:r>
            <a:endParaRPr lang="it-IT" dirty="0" smtClean="0"/>
          </a:p>
          <a:p>
            <a:pPr algn="just"/>
            <a:r>
              <a:rPr lang="it-IT" sz="2000" b="1" i="1" u="sng" dirty="0" smtClean="0">
                <a:solidFill>
                  <a:srgbClr val="4AABEF"/>
                </a:solidFill>
                <a:latin typeface="Bangla Sangam MN"/>
                <a:cs typeface="Bangla MN"/>
              </a:rPr>
              <a:t>Servizi:</a:t>
            </a:r>
            <a:endParaRPr lang="it-IT" sz="2000" b="1" i="1" u="sng" dirty="0">
              <a:solidFill>
                <a:srgbClr val="4AABEF"/>
              </a:solidFill>
              <a:latin typeface="Bangla Sangam MN"/>
              <a:cs typeface="Bangla MN"/>
            </a:endParaRPr>
          </a:p>
          <a:p>
            <a:pPr algn="just"/>
            <a:endParaRPr lang="it-IT" u="sng" dirty="0" smtClean="0">
              <a:solidFill>
                <a:srgbClr val="4AABEF"/>
              </a:solidFill>
              <a:latin typeface="Bangla Sangam MN"/>
            </a:endParaRPr>
          </a:p>
          <a:p>
            <a:pPr marL="285750" indent="-285750">
              <a:buFont typeface="Wingdings" charset="2"/>
              <a:buChar char="Ø"/>
            </a:pPr>
            <a:r>
              <a:rPr lang="it-IT" dirty="0" smtClean="0">
                <a:solidFill>
                  <a:srgbClr val="4AABEF"/>
                </a:solidFill>
                <a:latin typeface="Bangla Sangam MN"/>
              </a:rPr>
              <a:t>Analisi </a:t>
            </a:r>
            <a:r>
              <a:rPr lang="it-IT" dirty="0">
                <a:solidFill>
                  <a:srgbClr val="4AABEF"/>
                </a:solidFill>
                <a:latin typeface="Bangla Sangam MN"/>
              </a:rPr>
              <a:t>dei prodotti e dei servizi che si intendono proporre; </a:t>
            </a:r>
            <a:endParaRPr lang="en-US" dirty="0">
              <a:solidFill>
                <a:srgbClr val="4AABEF"/>
              </a:solidFill>
              <a:latin typeface="Bangla Sangam MN"/>
            </a:endParaRPr>
          </a:p>
          <a:p>
            <a:pPr marL="285750" indent="-285750">
              <a:buFont typeface="Wingdings" charset="2"/>
              <a:buChar char="Ø"/>
            </a:pPr>
            <a:r>
              <a:rPr lang="it-IT" dirty="0" err="1">
                <a:solidFill>
                  <a:srgbClr val="4AABEF"/>
                </a:solidFill>
                <a:latin typeface="Bangla Sangam MN"/>
              </a:rPr>
              <a:t>Pre</a:t>
            </a:r>
            <a:r>
              <a:rPr lang="it-IT" dirty="0">
                <a:solidFill>
                  <a:srgbClr val="4AABEF"/>
                </a:solidFill>
                <a:latin typeface="Bangla Sangam MN"/>
              </a:rPr>
              <a:t> analisi della sostenibilità finanziaria del progetto di internazionalizzazione;</a:t>
            </a:r>
            <a:endParaRPr lang="en-US" dirty="0">
              <a:solidFill>
                <a:srgbClr val="4AABEF"/>
              </a:solidFill>
              <a:latin typeface="Bangla Sangam MN"/>
            </a:endParaRPr>
          </a:p>
          <a:p>
            <a:pPr marL="285750" indent="-285750">
              <a:buFont typeface="Wingdings" charset="2"/>
              <a:buChar char="Ø"/>
            </a:pPr>
            <a:r>
              <a:rPr lang="it-IT" dirty="0">
                <a:solidFill>
                  <a:srgbClr val="4AABEF"/>
                </a:solidFill>
                <a:latin typeface="Bangla Sangam MN"/>
              </a:rPr>
              <a:t>A</a:t>
            </a:r>
            <a:r>
              <a:rPr lang="it-IT" dirty="0" smtClean="0">
                <a:solidFill>
                  <a:srgbClr val="4AABEF"/>
                </a:solidFill>
                <a:latin typeface="Bangla Sangam MN"/>
              </a:rPr>
              <a:t>nalisi </a:t>
            </a:r>
            <a:r>
              <a:rPr lang="it-IT" dirty="0">
                <a:solidFill>
                  <a:srgbClr val="4AABEF"/>
                </a:solidFill>
                <a:latin typeface="Bangla Sangam MN"/>
              </a:rPr>
              <a:t>normativa di riferimento per il settore;</a:t>
            </a:r>
            <a:endParaRPr lang="en-US" dirty="0">
              <a:solidFill>
                <a:srgbClr val="4AABEF"/>
              </a:solidFill>
              <a:latin typeface="Bangla Sangam MN"/>
            </a:endParaRPr>
          </a:p>
          <a:p>
            <a:pPr marL="285750" indent="-285750">
              <a:buFont typeface="Wingdings" charset="2"/>
              <a:buChar char="Ø"/>
            </a:pPr>
            <a:r>
              <a:rPr lang="it-IT" dirty="0">
                <a:solidFill>
                  <a:srgbClr val="4AABEF"/>
                </a:solidFill>
                <a:latin typeface="Bangla Sangam MN"/>
              </a:rPr>
              <a:t>I</a:t>
            </a:r>
            <a:r>
              <a:rPr lang="it-IT" dirty="0" smtClean="0">
                <a:solidFill>
                  <a:srgbClr val="4AABEF"/>
                </a:solidFill>
                <a:latin typeface="Bangla Sangam MN"/>
              </a:rPr>
              <a:t>ndividuazione </a:t>
            </a:r>
            <a:r>
              <a:rPr lang="it-IT" dirty="0">
                <a:solidFill>
                  <a:srgbClr val="4AABEF"/>
                </a:solidFill>
                <a:latin typeface="Bangla Sangam MN"/>
              </a:rPr>
              <a:t>dell’ iter burocratico-amministrativo da seguire; </a:t>
            </a:r>
            <a:endParaRPr lang="en-US" dirty="0">
              <a:solidFill>
                <a:srgbClr val="4AABEF"/>
              </a:solidFill>
              <a:latin typeface="Bangla Sangam MN"/>
            </a:endParaRPr>
          </a:p>
          <a:p>
            <a:pPr marL="285750" indent="-285750">
              <a:buFont typeface="Wingdings" charset="2"/>
              <a:buChar char="Ø"/>
            </a:pPr>
            <a:endParaRPr lang="en-US" dirty="0" smtClean="0"/>
          </a:p>
          <a:p>
            <a:pPr marL="285750" indent="-285750">
              <a:buFont typeface="Wingdings" charset="2"/>
              <a:buChar char="Ø"/>
            </a:pPr>
            <a:endParaRPr lang="en-US" dirty="0"/>
          </a:p>
          <a:p>
            <a:r>
              <a:rPr lang="it-IT" dirty="0"/>
              <a:t> </a:t>
            </a:r>
            <a:endParaRPr lang="en-US" dirty="0"/>
          </a:p>
          <a:p>
            <a:r>
              <a:rPr lang="it-IT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219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3677" y="751344"/>
            <a:ext cx="8441211" cy="4708981"/>
          </a:xfrm>
          <a:prstGeom prst="rect">
            <a:avLst/>
          </a:prstGeom>
          <a:ln>
            <a:solidFill>
              <a:srgbClr val="99EBEF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it-IT" sz="2800" dirty="0">
                <a:latin typeface="+mj-lt"/>
              </a:rPr>
              <a:t>BUDGETING CONTROL </a:t>
            </a:r>
            <a:endParaRPr lang="en-US" sz="2800" dirty="0">
              <a:latin typeface="+mj-lt"/>
            </a:endParaRPr>
          </a:p>
          <a:p>
            <a:pPr algn="just" fontAlgn="base"/>
            <a:r>
              <a:rPr lang="it-IT" dirty="0"/>
              <a:t> </a:t>
            </a:r>
            <a:endParaRPr lang="en-US" dirty="0"/>
          </a:p>
          <a:p>
            <a:pPr algn="just" fontAlgn="base"/>
            <a:r>
              <a:rPr lang="it-IT" dirty="0"/>
              <a:t>Il Business Plan è lo strumento operativo per pianificare, sia gli investimenti,  sia tutte le azioni necessarie per conseguire gli obiettivi  economici che l’azienda si prefigge in un dato mercato o in un dato business. </a:t>
            </a:r>
            <a:r>
              <a:rPr lang="it-IT" dirty="0" smtClean="0"/>
              <a:t>La  </a:t>
            </a:r>
            <a:r>
              <a:rPr lang="it-IT" dirty="0"/>
              <a:t>componente economico finanziaria (Budget) di ogni business </a:t>
            </a:r>
            <a:r>
              <a:rPr lang="it-IT" dirty="0" err="1"/>
              <a:t>plan</a:t>
            </a:r>
            <a:r>
              <a:rPr lang="it-IT" dirty="0"/>
              <a:t>, deve essere costantemente monitorata al fine di renderlo  un efficace ed efficiente strumento </a:t>
            </a:r>
            <a:r>
              <a:rPr lang="it-IT" dirty="0" smtClean="0"/>
              <a:t>operativo</a:t>
            </a:r>
            <a:r>
              <a:rPr lang="it-IT" dirty="0"/>
              <a:t>.</a:t>
            </a:r>
            <a:endParaRPr lang="en-US" dirty="0"/>
          </a:p>
          <a:p>
            <a:pPr algn="just" fontAlgn="base"/>
            <a:r>
              <a:rPr lang="it-IT" dirty="0"/>
              <a:t> </a:t>
            </a:r>
            <a:endParaRPr lang="it-IT" dirty="0" smtClean="0"/>
          </a:p>
          <a:p>
            <a:pPr algn="just" fontAlgn="base"/>
            <a:endParaRPr lang="en-US" dirty="0"/>
          </a:p>
          <a:p>
            <a:pPr fontAlgn="base"/>
            <a:r>
              <a:rPr lang="it-IT" sz="2000" b="1" i="1" u="sng" dirty="0" smtClean="0">
                <a:solidFill>
                  <a:srgbClr val="4AABEF"/>
                </a:solidFill>
                <a:latin typeface="Bangla Sangam MN"/>
              </a:rPr>
              <a:t>Servizi</a:t>
            </a:r>
          </a:p>
          <a:p>
            <a:pPr fontAlgn="base"/>
            <a:endParaRPr lang="en-US" dirty="0">
              <a:solidFill>
                <a:srgbClr val="4AABEF"/>
              </a:solidFill>
              <a:latin typeface="Bangla Sangam MN"/>
            </a:endParaRPr>
          </a:p>
          <a:p>
            <a:pPr marL="342900" indent="-342900" fontAlgn="base">
              <a:buFont typeface="Wingdings" charset="2"/>
              <a:buChar char="Ø"/>
            </a:pPr>
            <a:r>
              <a:rPr lang="it-IT" sz="2400" i="1" dirty="0">
                <a:solidFill>
                  <a:srgbClr val="4AABEF"/>
                </a:solidFill>
                <a:latin typeface="Herculanum"/>
                <a:cs typeface="Herculanum"/>
              </a:rPr>
              <a:t> </a:t>
            </a:r>
            <a:r>
              <a:rPr lang="it-IT" sz="2400" i="1" dirty="0" smtClean="0">
                <a:latin typeface="Herculanum"/>
                <a:cs typeface="Herculanum"/>
              </a:rPr>
              <a:t>Analisi</a:t>
            </a:r>
            <a:r>
              <a:rPr lang="it-IT" i="1" dirty="0" smtClean="0">
                <a:solidFill>
                  <a:srgbClr val="4AABEF"/>
                </a:solidFill>
                <a:latin typeface="Bangla Sangam MN"/>
              </a:rPr>
              <a:t> </a:t>
            </a:r>
            <a:r>
              <a:rPr lang="it-IT" i="1" dirty="0">
                <a:solidFill>
                  <a:srgbClr val="4AABEF"/>
                </a:solidFill>
                <a:latin typeface="Bangla Sangam MN"/>
              </a:rPr>
              <a:t>mensile/trimestrale consuntivo – </a:t>
            </a:r>
            <a:r>
              <a:rPr lang="it-IT" i="1" dirty="0" smtClean="0">
                <a:solidFill>
                  <a:srgbClr val="4AABEF"/>
                </a:solidFill>
                <a:latin typeface="Bangla Sangam MN"/>
              </a:rPr>
              <a:t>budget</a:t>
            </a:r>
            <a:endParaRPr lang="en-US" i="1" dirty="0">
              <a:solidFill>
                <a:srgbClr val="4AABEF"/>
              </a:solidFill>
              <a:latin typeface="Bangla Sangam MN"/>
            </a:endParaRPr>
          </a:p>
          <a:p>
            <a:pPr marL="342900" indent="-342900" fontAlgn="base">
              <a:buFont typeface="Wingdings" charset="2"/>
              <a:buChar char="Ø"/>
            </a:pPr>
            <a:r>
              <a:rPr lang="it-IT" sz="2400" i="1" dirty="0">
                <a:solidFill>
                  <a:srgbClr val="4AABEF"/>
                </a:solidFill>
                <a:latin typeface="Herculanum"/>
                <a:cs typeface="Herculanum"/>
              </a:rPr>
              <a:t> </a:t>
            </a:r>
            <a:r>
              <a:rPr lang="it-IT" sz="2400" i="1" dirty="0" smtClean="0">
                <a:solidFill>
                  <a:srgbClr val="FFFFFF"/>
                </a:solidFill>
                <a:latin typeface="Herculanum"/>
                <a:cs typeface="Herculanum"/>
              </a:rPr>
              <a:t>Evidenziazione</a:t>
            </a:r>
            <a:r>
              <a:rPr lang="it-IT" i="1" dirty="0" smtClean="0">
                <a:solidFill>
                  <a:srgbClr val="4AABEF"/>
                </a:solidFill>
                <a:latin typeface="Bangla Sangam MN"/>
              </a:rPr>
              <a:t> </a:t>
            </a:r>
            <a:r>
              <a:rPr lang="it-IT" i="1" dirty="0">
                <a:solidFill>
                  <a:srgbClr val="4AABEF"/>
                </a:solidFill>
                <a:latin typeface="Bangla Sangam MN"/>
              </a:rPr>
              <a:t>degli </a:t>
            </a:r>
            <a:r>
              <a:rPr lang="it-IT" i="1" dirty="0" smtClean="0">
                <a:solidFill>
                  <a:srgbClr val="4AABEF"/>
                </a:solidFill>
                <a:latin typeface="Bangla Sangam MN"/>
              </a:rPr>
              <a:t>scostamenti</a:t>
            </a:r>
            <a:endParaRPr lang="en-US" i="1" dirty="0">
              <a:solidFill>
                <a:srgbClr val="4AABEF"/>
              </a:solidFill>
              <a:latin typeface="Bangla Sangam MN"/>
            </a:endParaRPr>
          </a:p>
          <a:p>
            <a:pPr marL="285750" indent="-285750" fontAlgn="base">
              <a:buFont typeface="Wingdings" charset="2"/>
              <a:buChar char="Ø"/>
            </a:pPr>
            <a:r>
              <a:rPr lang="it-IT" i="1" dirty="0" smtClean="0">
                <a:solidFill>
                  <a:srgbClr val="FF0000"/>
                </a:solidFill>
                <a:latin typeface="Bangla Sangam MN"/>
              </a:rPr>
              <a:t> </a:t>
            </a:r>
            <a:r>
              <a:rPr lang="it-IT" sz="2000" i="1" dirty="0" smtClean="0">
                <a:solidFill>
                  <a:srgbClr val="4AABEF"/>
                </a:solidFill>
                <a:latin typeface="Bangla Sangam MN"/>
              </a:rPr>
              <a:t> </a:t>
            </a:r>
            <a:r>
              <a:rPr lang="it-IT" i="1" dirty="0" smtClean="0">
                <a:solidFill>
                  <a:srgbClr val="4AABEF"/>
                </a:solidFill>
                <a:latin typeface="Bangla Sangam MN"/>
              </a:rPr>
              <a:t>Report </a:t>
            </a:r>
            <a:r>
              <a:rPr lang="it-IT" sz="2400" i="1" dirty="0">
                <a:solidFill>
                  <a:srgbClr val="FFFFFF"/>
                </a:solidFill>
                <a:latin typeface="Herculanum"/>
                <a:cs typeface="Herculanum"/>
              </a:rPr>
              <a:t>performance</a:t>
            </a:r>
            <a:r>
              <a:rPr lang="it-IT" i="1" dirty="0">
                <a:solidFill>
                  <a:srgbClr val="4AABEF"/>
                </a:solidFill>
                <a:latin typeface="Bangla Sangam MN"/>
              </a:rPr>
              <a:t> aziendali</a:t>
            </a:r>
            <a:endParaRPr lang="en-US" i="1" dirty="0">
              <a:solidFill>
                <a:srgbClr val="4AABEF"/>
              </a:solidFill>
              <a:latin typeface="Bangla Sangam MN"/>
            </a:endParaRPr>
          </a:p>
          <a:p>
            <a:r>
              <a:rPr lang="it-IT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042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479" y="371749"/>
            <a:ext cx="8641275" cy="6003731"/>
          </a:xfrm>
          <a:ln>
            <a:solidFill>
              <a:srgbClr val="99EBEF"/>
            </a:solidFill>
          </a:ln>
        </p:spPr>
        <p:txBody>
          <a:bodyPr>
            <a:normAutofit fontScale="92500" lnSpcReduction="10000"/>
          </a:bodyPr>
          <a:lstStyle/>
          <a:p>
            <a:pPr marL="36576" indent="0" algn="just">
              <a:buNone/>
            </a:pPr>
            <a:r>
              <a:rPr lang="it-IT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>BUSINESS PLAN</a:t>
            </a:r>
          </a:p>
          <a:p>
            <a:pPr marL="36576" indent="0" algn="just" fontAlgn="base">
              <a:lnSpc>
                <a:spcPct val="60000"/>
              </a:lnSpc>
              <a:buNone/>
            </a:pPr>
            <a:endParaRPr lang="en-US" sz="1800" dirty="0"/>
          </a:p>
          <a:p>
            <a:pPr marL="36576" indent="0" algn="just" fontAlgn="base">
              <a:buNone/>
            </a:pPr>
            <a:r>
              <a:rPr lang="it-IT" sz="1800" dirty="0" smtClean="0">
                <a:solidFill>
                  <a:srgbClr val="FF0000"/>
                </a:solidFill>
              </a:rPr>
              <a:t>Definire </a:t>
            </a:r>
            <a:r>
              <a:rPr lang="it-IT" sz="1800" dirty="0">
                <a:solidFill>
                  <a:srgbClr val="FF0000"/>
                </a:solidFill>
              </a:rPr>
              <a:t>dove si vuol andare, come  e con quali mezzi</a:t>
            </a:r>
            <a:r>
              <a:rPr lang="it-IT" sz="1800" dirty="0"/>
              <a:t>, programmare in anticipo le azioni, consente all’imprenditore di verificare la correttezza delle proprie scelte aziendali e di apportare tempestivamente tutti i correttivi eventualmente  necessari  Il </a:t>
            </a:r>
            <a:r>
              <a:rPr lang="it-IT" sz="1800" b="1" dirty="0"/>
              <a:t>business </a:t>
            </a:r>
            <a:r>
              <a:rPr lang="it-IT" sz="1800" b="1" dirty="0" err="1"/>
              <a:t>plan</a:t>
            </a:r>
            <a:r>
              <a:rPr lang="it-IT" sz="1800" dirty="0"/>
              <a:t> è quindi lo strumento chiave che permette di definire e pianificare tutti gli aspetti legati al progetto imprenditoriale</a:t>
            </a:r>
            <a:r>
              <a:rPr lang="it-IT" sz="1800" dirty="0" smtClean="0"/>
              <a:t>.</a:t>
            </a:r>
            <a:endParaRPr lang="en-US" sz="1800" dirty="0"/>
          </a:p>
          <a:p>
            <a:pPr marL="36576" indent="0" algn="just" fontAlgn="base">
              <a:buNone/>
            </a:pPr>
            <a:endParaRPr lang="en-US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j-lt"/>
              <a:cs typeface="Futura"/>
            </a:endParaRPr>
          </a:p>
          <a:p>
            <a:pPr marL="36576" indent="0" algn="just" fontAlgn="base">
              <a:buNone/>
            </a:pPr>
            <a:r>
              <a:rPr lang="it-IT" sz="2600" i="1" u="sng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Futura"/>
              </a:rPr>
              <a:t>Redazione di un business </a:t>
            </a:r>
            <a:r>
              <a:rPr lang="it-IT" sz="2600" i="1" u="sng" dirty="0" err="1" smtClean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Futura"/>
              </a:rPr>
              <a:t>plan</a:t>
            </a:r>
            <a:r>
              <a:rPr lang="it-IT" sz="2600" i="1" u="sng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Futura"/>
              </a:rPr>
              <a:t> a 3/5 anni che evidenzia:</a:t>
            </a:r>
          </a:p>
          <a:p>
            <a:pPr marL="36576" indent="0" algn="just" fontAlgn="base">
              <a:buNone/>
            </a:pPr>
            <a:endParaRPr lang="en-US" sz="2000" i="1" u="sng" dirty="0" smtClean="0">
              <a:ln w="10541" cmpd="sng">
                <a:solidFill>
                  <a:schemeClr val="tx1"/>
                </a:solidFill>
                <a:prstDash val="solid"/>
              </a:ln>
              <a:latin typeface="+mj-lt"/>
              <a:cs typeface="Futura"/>
            </a:endParaRPr>
          </a:p>
          <a:p>
            <a:pPr fontAlgn="base">
              <a:buFont typeface="Arial"/>
              <a:buChar char="•"/>
            </a:pPr>
            <a:r>
              <a:rPr lang="it-IT" sz="2400" dirty="0" smtClean="0">
                <a:solidFill>
                  <a:srgbClr val="4AABEF"/>
                </a:solidFill>
                <a:cs typeface="Bangla MN"/>
              </a:rPr>
              <a:t>Progetto </a:t>
            </a:r>
            <a:r>
              <a:rPr lang="it-IT" sz="2400" dirty="0">
                <a:solidFill>
                  <a:srgbClr val="4AABEF"/>
                </a:solidFill>
                <a:cs typeface="Bangla MN"/>
              </a:rPr>
              <a:t>e  prodotti;  </a:t>
            </a:r>
            <a:endParaRPr lang="en-US" sz="2400" dirty="0">
              <a:solidFill>
                <a:srgbClr val="4AABEF"/>
              </a:solidFill>
              <a:cs typeface="Bangla MN"/>
            </a:endParaRPr>
          </a:p>
          <a:p>
            <a:pPr fontAlgn="base">
              <a:buFont typeface="Arial"/>
              <a:buChar char="•"/>
            </a:pPr>
            <a:r>
              <a:rPr lang="it-IT" sz="2400" dirty="0">
                <a:solidFill>
                  <a:srgbClr val="4AABEF"/>
                </a:solidFill>
                <a:cs typeface="Bangla MN"/>
              </a:rPr>
              <a:t>M</a:t>
            </a:r>
            <a:r>
              <a:rPr lang="it-IT" sz="2400" dirty="0" smtClean="0">
                <a:solidFill>
                  <a:srgbClr val="4AABEF"/>
                </a:solidFill>
                <a:cs typeface="Bangla MN"/>
              </a:rPr>
              <a:t>ercato </a:t>
            </a:r>
            <a:r>
              <a:rPr lang="it-IT" sz="2400" dirty="0">
                <a:solidFill>
                  <a:srgbClr val="4AABEF"/>
                </a:solidFill>
                <a:cs typeface="Bangla MN"/>
              </a:rPr>
              <a:t>e clienti; </a:t>
            </a:r>
            <a:endParaRPr lang="en-US" sz="2400" dirty="0">
              <a:solidFill>
                <a:srgbClr val="4AABEF"/>
              </a:solidFill>
              <a:cs typeface="Bangla MN"/>
            </a:endParaRPr>
          </a:p>
          <a:p>
            <a:pPr fontAlgn="base">
              <a:buFont typeface="Arial"/>
              <a:buChar char="•"/>
            </a:pPr>
            <a:r>
              <a:rPr lang="it-IT" sz="2400" dirty="0">
                <a:solidFill>
                  <a:srgbClr val="4AABEF"/>
                </a:solidFill>
                <a:cs typeface="Bangla MN"/>
              </a:rPr>
              <a:t>A</a:t>
            </a:r>
            <a:r>
              <a:rPr lang="it-IT" sz="2400" dirty="0" smtClean="0">
                <a:solidFill>
                  <a:srgbClr val="4AABEF"/>
                </a:solidFill>
                <a:cs typeface="Bangla MN"/>
              </a:rPr>
              <a:t>ssetto </a:t>
            </a:r>
            <a:r>
              <a:rPr lang="it-IT" sz="2400" dirty="0">
                <a:solidFill>
                  <a:srgbClr val="4AABEF"/>
                </a:solidFill>
                <a:cs typeface="Bangla MN"/>
              </a:rPr>
              <a:t>societario; </a:t>
            </a:r>
            <a:endParaRPr lang="en-US" sz="2400" dirty="0">
              <a:solidFill>
                <a:srgbClr val="4AABEF"/>
              </a:solidFill>
              <a:cs typeface="Bangla MN"/>
            </a:endParaRPr>
          </a:p>
          <a:p>
            <a:pPr fontAlgn="base">
              <a:buFont typeface="Arial"/>
              <a:buChar char="•"/>
            </a:pPr>
            <a:r>
              <a:rPr lang="it-IT" sz="2400" dirty="0">
                <a:solidFill>
                  <a:srgbClr val="4AABEF"/>
                </a:solidFill>
                <a:cs typeface="Bangla MN"/>
              </a:rPr>
              <a:t>R</a:t>
            </a:r>
            <a:r>
              <a:rPr lang="it-IT" sz="2400" dirty="0" smtClean="0">
                <a:solidFill>
                  <a:srgbClr val="4AABEF"/>
                </a:solidFill>
                <a:cs typeface="Bangla MN"/>
              </a:rPr>
              <a:t>isorse </a:t>
            </a:r>
            <a:r>
              <a:rPr lang="it-IT" sz="2400" dirty="0">
                <a:solidFill>
                  <a:srgbClr val="4AABEF"/>
                </a:solidFill>
                <a:cs typeface="Bangla MN"/>
              </a:rPr>
              <a:t>umane; </a:t>
            </a:r>
            <a:endParaRPr lang="en-US" sz="2400" dirty="0">
              <a:solidFill>
                <a:srgbClr val="4AABEF"/>
              </a:solidFill>
              <a:cs typeface="Bangla MN"/>
            </a:endParaRPr>
          </a:p>
          <a:p>
            <a:pPr fontAlgn="base">
              <a:buFont typeface="Arial"/>
              <a:buChar char="•"/>
            </a:pPr>
            <a:r>
              <a:rPr lang="it-IT" sz="2400" dirty="0" smtClean="0">
                <a:solidFill>
                  <a:srgbClr val="4AABEF"/>
                </a:solidFill>
                <a:cs typeface="Bangla MN"/>
              </a:rPr>
              <a:t>Investimenti;</a:t>
            </a:r>
            <a:endParaRPr lang="en-US" sz="2400" dirty="0">
              <a:solidFill>
                <a:srgbClr val="4AABEF"/>
              </a:solidFill>
              <a:cs typeface="Bangla MN"/>
            </a:endParaRPr>
          </a:p>
          <a:p>
            <a:pPr fontAlgn="base">
              <a:buFont typeface="Arial"/>
              <a:buChar char="•"/>
            </a:pPr>
            <a:r>
              <a:rPr lang="it-IT" sz="2400" dirty="0" smtClean="0">
                <a:solidFill>
                  <a:srgbClr val="4AABEF"/>
                </a:solidFill>
                <a:cs typeface="Bangla MN"/>
              </a:rPr>
              <a:t>Costi;</a:t>
            </a:r>
            <a:endParaRPr lang="en-US" sz="2400" dirty="0">
              <a:solidFill>
                <a:srgbClr val="4AABEF"/>
              </a:solidFill>
              <a:cs typeface="Bangla MN"/>
            </a:endParaRPr>
          </a:p>
          <a:p>
            <a:pPr fontAlgn="base">
              <a:buFont typeface="Arial"/>
              <a:buChar char="•"/>
            </a:pPr>
            <a:r>
              <a:rPr lang="it-IT" sz="2400" dirty="0" smtClean="0">
                <a:solidFill>
                  <a:srgbClr val="4AABEF"/>
                </a:solidFill>
                <a:cs typeface="Bangla MN"/>
              </a:rPr>
              <a:t>Ricavi;</a:t>
            </a:r>
            <a:endParaRPr lang="en-US" sz="2400" dirty="0">
              <a:solidFill>
                <a:srgbClr val="4AABEF"/>
              </a:solidFill>
              <a:cs typeface="Bangla MN"/>
            </a:endParaRPr>
          </a:p>
          <a:p>
            <a:pPr fontAlgn="base">
              <a:buFont typeface="Arial"/>
              <a:buChar char="•"/>
            </a:pPr>
            <a:r>
              <a:rPr lang="it-IT" sz="2400" dirty="0">
                <a:solidFill>
                  <a:srgbClr val="4AABEF"/>
                </a:solidFill>
                <a:cs typeface="Bangla MN"/>
              </a:rPr>
              <a:t>F</a:t>
            </a:r>
            <a:r>
              <a:rPr lang="it-IT" sz="2400" dirty="0" smtClean="0">
                <a:solidFill>
                  <a:srgbClr val="4AABEF"/>
                </a:solidFill>
                <a:cs typeface="Bangla MN"/>
              </a:rPr>
              <a:t>lussi </a:t>
            </a:r>
            <a:r>
              <a:rPr lang="it-IT" sz="2400" dirty="0">
                <a:solidFill>
                  <a:srgbClr val="4AABEF"/>
                </a:solidFill>
                <a:cs typeface="Bangla MN"/>
              </a:rPr>
              <a:t>finanziari. </a:t>
            </a:r>
            <a:endParaRPr lang="en-US" sz="2400" dirty="0">
              <a:solidFill>
                <a:srgbClr val="4AABEF"/>
              </a:solidFill>
              <a:cs typeface="Bangla MN"/>
            </a:endParaRPr>
          </a:p>
          <a:p>
            <a:pPr algn="just"/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237473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464688"/>
            <a:ext cx="8258783" cy="5811176"/>
          </a:xfrm>
          <a:noFill/>
        </p:spPr>
        <p:txBody>
          <a:bodyPr>
            <a:normAutofit fontScale="85000" lnSpcReduction="20000"/>
          </a:bodyPr>
          <a:lstStyle/>
          <a:p>
            <a:pPr marL="36576" indent="0" algn="just">
              <a:buNone/>
            </a:pPr>
            <a:r>
              <a:rPr lang="it-IT" sz="3600" b="1" dirty="0" smtClean="0">
                <a:latin typeface="+mj-lt"/>
              </a:rPr>
              <a:t>SCELTA </a:t>
            </a:r>
            <a:r>
              <a:rPr lang="it-IT" sz="3600" b="1" dirty="0">
                <a:latin typeface="+mj-lt"/>
              </a:rPr>
              <a:t>E COSTITUZIONE SOCIETA</a:t>
            </a:r>
            <a:r>
              <a:rPr lang="it-IT" sz="3600" b="1" dirty="0" smtClean="0">
                <a:latin typeface="+mj-lt"/>
              </a:rPr>
              <a:t>’</a:t>
            </a:r>
          </a:p>
          <a:p>
            <a:pPr marL="36576" indent="0" algn="just">
              <a:buNone/>
            </a:pPr>
            <a:endParaRPr lang="en-US" dirty="0"/>
          </a:p>
          <a:p>
            <a:pPr marL="36576" indent="0" algn="just" fontAlgn="base">
              <a:buNone/>
            </a:pPr>
            <a:r>
              <a:rPr lang="it-IT" sz="2300" dirty="0" smtClean="0"/>
              <a:t>La </a:t>
            </a:r>
            <a:r>
              <a:rPr lang="it-IT" sz="2300" dirty="0"/>
              <a:t>scelta della forma societaria più consona alle proprie esigenze è il primo </a:t>
            </a:r>
            <a:r>
              <a:rPr lang="it-IT" sz="2300" dirty="0" err="1"/>
              <a:t>step</a:t>
            </a:r>
            <a:r>
              <a:rPr lang="it-IT" sz="2300" dirty="0"/>
              <a:t> per aprire la propria attività negli Stati Uniti. La pressione fiscale (statale e federale) è diversa sia in relazione al tipo di società, sia in relazione alla residenza dei soci; è quindi fondamentale una approfondita analisi della struttura e della compagine societaria, al fine di massimizzare i benefici di un sistema fiscale certamente più equo di quello italiano.</a:t>
            </a:r>
            <a:endParaRPr lang="en-US" sz="2300" dirty="0"/>
          </a:p>
          <a:p>
            <a:pPr marL="36576" indent="0" algn="just" fontAlgn="base">
              <a:buNone/>
            </a:pPr>
            <a:endParaRPr lang="it-IT" dirty="0"/>
          </a:p>
          <a:p>
            <a:pPr marL="36576" indent="0" algn="just" fontAlgn="base">
              <a:buNone/>
            </a:pPr>
            <a:endParaRPr lang="it-IT" b="1" dirty="0"/>
          </a:p>
          <a:p>
            <a:pPr marL="36576" indent="0" algn="just" fontAlgn="base">
              <a:buNone/>
            </a:pPr>
            <a:r>
              <a:rPr lang="it-IT" sz="2400" b="1" i="1" u="sng" dirty="0" smtClean="0">
                <a:solidFill>
                  <a:srgbClr val="4AABEF"/>
                </a:solidFill>
                <a:latin typeface="Bangla Sangam MN"/>
                <a:cs typeface="Bangla MN"/>
              </a:rPr>
              <a:t>Servizi</a:t>
            </a:r>
          </a:p>
          <a:p>
            <a:pPr marL="36576" indent="0" algn="just" fontAlgn="base">
              <a:lnSpc>
                <a:spcPct val="70000"/>
              </a:lnSpc>
              <a:buNone/>
            </a:pPr>
            <a:endParaRPr lang="en-US" dirty="0" smtClean="0">
              <a:solidFill>
                <a:srgbClr val="4AABEF"/>
              </a:solidFill>
              <a:latin typeface="Bangla Sangam MN"/>
            </a:endParaRPr>
          </a:p>
          <a:p>
            <a:pPr fontAlgn="base">
              <a:buFont typeface="Wingdings" charset="2"/>
              <a:buChar char="Ø"/>
            </a:pPr>
            <a:r>
              <a:rPr lang="it-IT" sz="3100" b="1" i="1" u="sng" dirty="0" smtClean="0">
                <a:solidFill>
                  <a:srgbClr val="FFFFFF"/>
                </a:solidFill>
                <a:latin typeface="Herculanum"/>
                <a:cs typeface="Herculanum"/>
              </a:rPr>
              <a:t>Costituzione società di capitali:</a:t>
            </a:r>
            <a:r>
              <a:rPr lang="it-IT" sz="3100" i="1" u="sng" dirty="0">
                <a:solidFill>
                  <a:srgbClr val="FFFFFF"/>
                </a:solidFill>
                <a:latin typeface="Herculanum"/>
                <a:cs typeface="Herculanum"/>
              </a:rPr>
              <a:t> </a:t>
            </a:r>
            <a:endParaRPr lang="it-IT" sz="3100" i="1" u="sng" dirty="0" smtClean="0">
              <a:solidFill>
                <a:srgbClr val="FFFFFF"/>
              </a:solidFill>
              <a:latin typeface="Herculanum"/>
              <a:cs typeface="Herculanum"/>
            </a:endParaRPr>
          </a:p>
          <a:p>
            <a:pPr marL="36576" indent="0" fontAlgn="base">
              <a:buNone/>
            </a:pPr>
            <a:r>
              <a:rPr lang="it-IT" sz="1900" dirty="0" smtClean="0">
                <a:solidFill>
                  <a:srgbClr val="4AABEF"/>
                </a:solidFill>
                <a:latin typeface="Bangla Sangam MN"/>
              </a:rPr>
              <a:t>Società di Tipo C, di Tipo </a:t>
            </a:r>
            <a:r>
              <a:rPr lang="it-IT" sz="1900" dirty="0" err="1" smtClean="0">
                <a:solidFill>
                  <a:srgbClr val="4AABEF"/>
                </a:solidFill>
                <a:latin typeface="Bangla Sangam MN"/>
              </a:rPr>
              <a:t>S</a:t>
            </a:r>
            <a:r>
              <a:rPr lang="it-IT" sz="1900" dirty="0" smtClean="0">
                <a:solidFill>
                  <a:srgbClr val="4AABEF"/>
                </a:solidFill>
                <a:latin typeface="Bangla Sangam MN"/>
              </a:rPr>
              <a:t> e Società a Responsabilità Limitata (LLC); </a:t>
            </a:r>
            <a:endParaRPr lang="en-US" sz="1900" dirty="0" smtClean="0">
              <a:solidFill>
                <a:srgbClr val="4AABEF"/>
              </a:solidFill>
              <a:latin typeface="Bangla Sangam MN"/>
            </a:endParaRPr>
          </a:p>
          <a:p>
            <a:pPr>
              <a:buFont typeface="Wingdings" charset="2"/>
              <a:buChar char="Ø"/>
            </a:pPr>
            <a:r>
              <a:rPr lang="en-GB" sz="3100" b="1" i="1" u="sng" dirty="0" err="1" smtClean="0">
                <a:solidFill>
                  <a:srgbClr val="FFFFFF"/>
                </a:solidFill>
                <a:latin typeface="Herculanum"/>
                <a:cs typeface="Herculanum"/>
              </a:rPr>
              <a:t>Costituzione</a:t>
            </a:r>
            <a:r>
              <a:rPr lang="en-GB" sz="3100" b="1" i="1" u="sng" dirty="0" smtClean="0">
                <a:solidFill>
                  <a:srgbClr val="FFFFFF"/>
                </a:solidFill>
                <a:latin typeface="Herculanum"/>
                <a:cs typeface="Herculanum"/>
              </a:rPr>
              <a:t> </a:t>
            </a:r>
            <a:r>
              <a:rPr lang="en-GB" sz="3100" b="1" i="1" u="sng" dirty="0" err="1" smtClean="0">
                <a:solidFill>
                  <a:srgbClr val="FFFFFF"/>
                </a:solidFill>
                <a:latin typeface="Herculanum"/>
                <a:cs typeface="Herculanum"/>
              </a:rPr>
              <a:t>Società</a:t>
            </a:r>
            <a:r>
              <a:rPr lang="en-GB" sz="3100" b="1" i="1" u="sng" dirty="0" smtClean="0">
                <a:solidFill>
                  <a:srgbClr val="FFFFFF"/>
                </a:solidFill>
                <a:latin typeface="Herculanum"/>
                <a:cs typeface="Herculanum"/>
              </a:rPr>
              <a:t> di </a:t>
            </a:r>
            <a:r>
              <a:rPr lang="en-GB" sz="3100" b="1" i="1" u="sng" dirty="0" err="1" smtClean="0">
                <a:solidFill>
                  <a:srgbClr val="FFFFFF"/>
                </a:solidFill>
                <a:latin typeface="Herculanum"/>
                <a:cs typeface="Herculanum"/>
              </a:rPr>
              <a:t>persone</a:t>
            </a:r>
            <a:r>
              <a:rPr lang="en-GB" sz="3100" b="1" i="1" u="sng" dirty="0" smtClean="0">
                <a:solidFill>
                  <a:srgbClr val="FFFFFF"/>
                </a:solidFill>
                <a:latin typeface="Herculanum"/>
                <a:cs typeface="Herculanum"/>
              </a:rPr>
              <a:t>:</a:t>
            </a:r>
            <a:r>
              <a:rPr lang="en-GB" sz="2300" dirty="0" smtClean="0">
                <a:solidFill>
                  <a:srgbClr val="4AABEF"/>
                </a:solidFill>
                <a:latin typeface="Bangla Sangam MN"/>
              </a:rPr>
              <a:t> </a:t>
            </a:r>
          </a:p>
          <a:p>
            <a:pPr marL="36576" indent="0">
              <a:buNone/>
            </a:pPr>
            <a:r>
              <a:rPr lang="en-GB" sz="1900" dirty="0" smtClean="0">
                <a:solidFill>
                  <a:srgbClr val="4AABEF"/>
                </a:solidFill>
                <a:latin typeface="Bangla Sangam MN"/>
              </a:rPr>
              <a:t>General Partnership, Limited Partnership e   Limited Liability Partnership;</a:t>
            </a:r>
            <a:endParaRPr lang="en-US" sz="1900" dirty="0" smtClean="0">
              <a:solidFill>
                <a:srgbClr val="4AABEF"/>
              </a:solidFill>
              <a:latin typeface="Bangla Sangam MN"/>
            </a:endParaRPr>
          </a:p>
          <a:p>
            <a:pPr>
              <a:buFont typeface="Wingdings" charset="2"/>
              <a:buChar char="Ø"/>
            </a:pPr>
            <a:r>
              <a:rPr lang="it-IT" sz="3100" b="1" i="1" u="sng" dirty="0" smtClean="0">
                <a:solidFill>
                  <a:srgbClr val="FFFFFF"/>
                </a:solidFill>
                <a:latin typeface="Herculanum"/>
                <a:cs typeface="Herculanum"/>
              </a:rPr>
              <a:t>Accounting e </a:t>
            </a:r>
            <a:r>
              <a:rPr lang="it-IT" sz="3100" b="1" i="1" u="sng" dirty="0" err="1" smtClean="0">
                <a:solidFill>
                  <a:srgbClr val="FFFFFF"/>
                </a:solidFill>
                <a:latin typeface="Herculanum"/>
                <a:cs typeface="Herculanum"/>
              </a:rPr>
              <a:t>maintenance</a:t>
            </a:r>
            <a:r>
              <a:rPr lang="it-IT" sz="3100" i="1" u="sng" dirty="0" smtClean="0">
                <a:solidFill>
                  <a:srgbClr val="FFFFFF"/>
                </a:solidFill>
                <a:latin typeface="Herculanum"/>
                <a:cs typeface="Herculanum"/>
              </a:rPr>
              <a:t>: </a:t>
            </a:r>
            <a:r>
              <a:rPr lang="it-IT" sz="1900" dirty="0" smtClean="0">
                <a:solidFill>
                  <a:srgbClr val="FF0000"/>
                </a:solidFill>
                <a:latin typeface="Bangla Sangam MN"/>
              </a:rPr>
              <a:t>Ogni tipo di società.</a:t>
            </a:r>
            <a:endParaRPr lang="en-US" sz="1900" dirty="0">
              <a:solidFill>
                <a:srgbClr val="FF0000"/>
              </a:solidFill>
              <a:latin typeface="Bangla Sangam MN"/>
            </a:endParaRPr>
          </a:p>
        </p:txBody>
      </p:sp>
    </p:spTree>
    <p:extLst>
      <p:ext uri="{BB962C8B-B14F-4D97-AF65-F5344CB8AC3E}">
        <p14:creationId xmlns:p14="http://schemas.microsoft.com/office/powerpoint/2010/main" val="792150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Technic.thmx</Template>
  <TotalTime>3283</TotalTime>
  <Words>366</Words>
  <Application>Microsoft Macintosh PowerPoint</Application>
  <PresentationFormat>On-screen Show (4:3)</PresentationFormat>
  <Paragraphs>192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Technic</vt:lpstr>
      <vt:lpstr>INTERNATIONAL CORPORATE CONSULTING Management &amp; Consulting </vt:lpstr>
      <vt:lpstr>CHI SIAMO</vt:lpstr>
      <vt:lpstr>OUR OFFICES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CORPORATE CONSULTING Management &amp; Consulting </dc:title>
  <dc:creator>Mac</dc:creator>
  <cp:lastModifiedBy>Mac</cp:lastModifiedBy>
  <cp:revision>35</cp:revision>
  <dcterms:created xsi:type="dcterms:W3CDTF">2016-09-21T01:28:25Z</dcterms:created>
  <dcterms:modified xsi:type="dcterms:W3CDTF">2016-10-07T18:44:43Z</dcterms:modified>
</cp:coreProperties>
</file>