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72" r:id="rId3"/>
    <p:sldId id="265" r:id="rId4"/>
    <p:sldId id="266" r:id="rId5"/>
    <p:sldId id="268" r:id="rId6"/>
    <p:sldId id="269" r:id="rId7"/>
    <p:sldId id="270" r:id="rId8"/>
    <p:sldId id="271" r:id="rId9"/>
    <p:sldId id="274" r:id="rId10"/>
    <p:sldId id="256" r:id="rId11"/>
    <p:sldId id="257" r:id="rId12"/>
    <p:sldId id="258" r:id="rId13"/>
    <p:sldId id="259" r:id="rId14"/>
    <p:sldId id="260" r:id="rId15"/>
    <p:sldId id="261" r:id="rId16"/>
    <p:sldId id="273" r:id="rId17"/>
    <p:sldId id="262" r:id="rId18"/>
  </p:sldIdLst>
  <p:sldSz cx="12192000" cy="6858000"/>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1D6995-EC57-4786-872C-589969935308}">
          <p14:sldIdLst>
            <p14:sldId id="264"/>
            <p14:sldId id="272"/>
            <p14:sldId id="265"/>
            <p14:sldId id="266"/>
            <p14:sldId id="268"/>
            <p14:sldId id="269"/>
            <p14:sldId id="270"/>
            <p14:sldId id="271"/>
            <p14:sldId id="274"/>
            <p14:sldId id="256"/>
            <p14:sldId id="257"/>
            <p14:sldId id="258"/>
            <p14:sldId id="259"/>
            <p14:sldId id="260"/>
          </p14:sldIdLst>
        </p14:section>
        <p14:section name="Untitled Section" id="{EFFD18ED-6999-494A-A5B8-744044EE652C}">
          <p14:sldIdLst>
            <p14:sldId id="261"/>
            <p14:sldId id="273"/>
            <p14:sldId id="26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84" d="100"/>
          <a:sy n="84" d="100"/>
        </p:scale>
        <p:origin x="108"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73DAE08-6799-47B8-9240-A947861F699D}" type="datetimeFigureOut">
              <a:rPr lang="en-GB" smtClean="0"/>
              <a:t>08/11/2016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E1CBA-DFFC-4350-9F98-DAFD888D4C8C}" type="slidenum">
              <a:rPr lang="en-GB" smtClean="0"/>
              <a:t>‹#›</a:t>
            </a:fld>
            <a:endParaRPr lang="en-GB"/>
          </a:p>
        </p:txBody>
      </p:sp>
    </p:spTree>
    <p:extLst>
      <p:ext uri="{BB962C8B-B14F-4D97-AF65-F5344CB8AC3E}">
        <p14:creationId xmlns:p14="http://schemas.microsoft.com/office/powerpoint/2010/main" val="328319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3DAE08-6799-47B8-9240-A947861F699D}" type="datetimeFigureOut">
              <a:rPr lang="en-GB" smtClean="0"/>
              <a:t>08/11/2016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E1CBA-DFFC-4350-9F98-DAFD888D4C8C}" type="slidenum">
              <a:rPr lang="en-GB" smtClean="0"/>
              <a:t>‹#›</a:t>
            </a:fld>
            <a:endParaRPr lang="en-GB"/>
          </a:p>
        </p:txBody>
      </p:sp>
    </p:spTree>
    <p:extLst>
      <p:ext uri="{BB962C8B-B14F-4D97-AF65-F5344CB8AC3E}">
        <p14:creationId xmlns:p14="http://schemas.microsoft.com/office/powerpoint/2010/main" val="1080291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3DAE08-6799-47B8-9240-A947861F699D}" type="datetimeFigureOut">
              <a:rPr lang="en-GB" smtClean="0"/>
              <a:t>08/11/2016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E1CBA-DFFC-4350-9F98-DAFD888D4C8C}" type="slidenum">
              <a:rPr lang="en-GB" smtClean="0"/>
              <a:t>‹#›</a:t>
            </a:fld>
            <a:endParaRPr lang="en-GB"/>
          </a:p>
        </p:txBody>
      </p:sp>
    </p:spTree>
    <p:extLst>
      <p:ext uri="{BB962C8B-B14F-4D97-AF65-F5344CB8AC3E}">
        <p14:creationId xmlns:p14="http://schemas.microsoft.com/office/powerpoint/2010/main" val="271206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3DAE08-6799-47B8-9240-A947861F699D}" type="datetimeFigureOut">
              <a:rPr lang="en-GB" smtClean="0"/>
              <a:t>08/11/2016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E1CBA-DFFC-4350-9F98-DAFD888D4C8C}" type="slidenum">
              <a:rPr lang="en-GB" smtClean="0"/>
              <a:t>‹#›</a:t>
            </a:fld>
            <a:endParaRPr lang="en-GB"/>
          </a:p>
        </p:txBody>
      </p:sp>
    </p:spTree>
    <p:extLst>
      <p:ext uri="{BB962C8B-B14F-4D97-AF65-F5344CB8AC3E}">
        <p14:creationId xmlns:p14="http://schemas.microsoft.com/office/powerpoint/2010/main" val="410273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3DAE08-6799-47B8-9240-A947861F699D}" type="datetimeFigureOut">
              <a:rPr lang="en-GB" smtClean="0"/>
              <a:t>08/11/2016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E1CBA-DFFC-4350-9F98-DAFD888D4C8C}" type="slidenum">
              <a:rPr lang="en-GB" smtClean="0"/>
              <a:t>‹#›</a:t>
            </a:fld>
            <a:endParaRPr lang="en-GB"/>
          </a:p>
        </p:txBody>
      </p:sp>
    </p:spTree>
    <p:extLst>
      <p:ext uri="{BB962C8B-B14F-4D97-AF65-F5344CB8AC3E}">
        <p14:creationId xmlns:p14="http://schemas.microsoft.com/office/powerpoint/2010/main" val="189342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73DAE08-6799-47B8-9240-A947861F699D}" type="datetimeFigureOut">
              <a:rPr lang="en-GB" smtClean="0"/>
              <a:t>08/11/2016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E1CBA-DFFC-4350-9F98-DAFD888D4C8C}" type="slidenum">
              <a:rPr lang="en-GB" smtClean="0"/>
              <a:t>‹#›</a:t>
            </a:fld>
            <a:endParaRPr lang="en-GB"/>
          </a:p>
        </p:txBody>
      </p:sp>
    </p:spTree>
    <p:extLst>
      <p:ext uri="{BB962C8B-B14F-4D97-AF65-F5344CB8AC3E}">
        <p14:creationId xmlns:p14="http://schemas.microsoft.com/office/powerpoint/2010/main" val="3413331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73DAE08-6799-47B8-9240-A947861F699D}" type="datetimeFigureOut">
              <a:rPr lang="en-GB" smtClean="0"/>
              <a:t>08/11/2016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7E1CBA-DFFC-4350-9F98-DAFD888D4C8C}" type="slidenum">
              <a:rPr lang="en-GB" smtClean="0"/>
              <a:t>‹#›</a:t>
            </a:fld>
            <a:endParaRPr lang="en-GB"/>
          </a:p>
        </p:txBody>
      </p:sp>
    </p:spTree>
    <p:extLst>
      <p:ext uri="{BB962C8B-B14F-4D97-AF65-F5344CB8AC3E}">
        <p14:creationId xmlns:p14="http://schemas.microsoft.com/office/powerpoint/2010/main" val="1318597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73DAE08-6799-47B8-9240-A947861F699D}" type="datetimeFigureOut">
              <a:rPr lang="en-GB" smtClean="0"/>
              <a:t>08/11/2016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7E1CBA-DFFC-4350-9F98-DAFD888D4C8C}" type="slidenum">
              <a:rPr lang="en-GB" smtClean="0"/>
              <a:t>‹#›</a:t>
            </a:fld>
            <a:endParaRPr lang="en-GB"/>
          </a:p>
        </p:txBody>
      </p:sp>
    </p:spTree>
    <p:extLst>
      <p:ext uri="{BB962C8B-B14F-4D97-AF65-F5344CB8AC3E}">
        <p14:creationId xmlns:p14="http://schemas.microsoft.com/office/powerpoint/2010/main" val="3375979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DAE08-6799-47B8-9240-A947861F699D}" type="datetimeFigureOut">
              <a:rPr lang="en-GB" smtClean="0"/>
              <a:t>08/11/2016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7E1CBA-DFFC-4350-9F98-DAFD888D4C8C}" type="slidenum">
              <a:rPr lang="en-GB" smtClean="0"/>
              <a:t>‹#›</a:t>
            </a:fld>
            <a:endParaRPr lang="en-GB"/>
          </a:p>
        </p:txBody>
      </p:sp>
    </p:spTree>
    <p:extLst>
      <p:ext uri="{BB962C8B-B14F-4D97-AF65-F5344CB8AC3E}">
        <p14:creationId xmlns:p14="http://schemas.microsoft.com/office/powerpoint/2010/main" val="252930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3DAE08-6799-47B8-9240-A947861F699D}" type="datetimeFigureOut">
              <a:rPr lang="en-GB" smtClean="0"/>
              <a:t>08/11/2016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E1CBA-DFFC-4350-9F98-DAFD888D4C8C}" type="slidenum">
              <a:rPr lang="en-GB" smtClean="0"/>
              <a:t>‹#›</a:t>
            </a:fld>
            <a:endParaRPr lang="en-GB"/>
          </a:p>
        </p:txBody>
      </p:sp>
    </p:spTree>
    <p:extLst>
      <p:ext uri="{BB962C8B-B14F-4D97-AF65-F5344CB8AC3E}">
        <p14:creationId xmlns:p14="http://schemas.microsoft.com/office/powerpoint/2010/main" val="191360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3DAE08-6799-47B8-9240-A947861F699D}" type="datetimeFigureOut">
              <a:rPr lang="en-GB" smtClean="0"/>
              <a:t>08/11/2016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E1CBA-DFFC-4350-9F98-DAFD888D4C8C}" type="slidenum">
              <a:rPr lang="en-GB" smtClean="0"/>
              <a:t>‹#›</a:t>
            </a:fld>
            <a:endParaRPr lang="en-GB"/>
          </a:p>
        </p:txBody>
      </p:sp>
    </p:spTree>
    <p:extLst>
      <p:ext uri="{BB962C8B-B14F-4D97-AF65-F5344CB8AC3E}">
        <p14:creationId xmlns:p14="http://schemas.microsoft.com/office/powerpoint/2010/main" val="357530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DAE08-6799-47B8-9240-A947861F699D}" type="datetimeFigureOut">
              <a:rPr lang="en-GB" smtClean="0"/>
              <a:t>08/11/2016</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E1CBA-DFFC-4350-9F98-DAFD888D4C8C}" type="slidenum">
              <a:rPr lang="en-GB" smtClean="0"/>
              <a:t>‹#›</a:t>
            </a:fld>
            <a:endParaRPr lang="en-GB"/>
          </a:p>
        </p:txBody>
      </p:sp>
    </p:spTree>
    <p:extLst>
      <p:ext uri="{BB962C8B-B14F-4D97-AF65-F5344CB8AC3E}">
        <p14:creationId xmlns:p14="http://schemas.microsoft.com/office/powerpoint/2010/main" val="96646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merinohospitality.com/property-listings/natural-imagination/" TargetMode="External"/><Relationship Id="rId7"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www.merinohospitality.com/property-listings/amp-london/" TargetMode="External"/><Relationship Id="rId7"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www.merinohospitality.com/property-listings/eye-of-london/" TargetMode="External"/><Relationship Id="rId7"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www.merinohospitality.com/property-listings/times-of-reflection/" TargetMode="External"/><Relationship Id="rId7"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www.merinohospitality.com/property-listings/sails-of-discovery/" TargetMode="External"/><Relationship Id="rId7"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merinohospitalit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hyperlink" Target="http://www.merinohospitality.com/property-listings/orchid-way/"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hyperlink" Target="http://www.merinohospitality.com/property-listings/the-old-coach-house/"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hyperlink" Target="http://www.merinohospitality.com/property-listings/bloomsbury-pearl/"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hyperlink" Target="http://www.merinohospitality.com/property-listings/best-of-times/"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9836" y="1122814"/>
            <a:ext cx="4804040" cy="3750523"/>
          </a:xfrm>
        </p:spPr>
      </p:pic>
      <p:sp>
        <p:nvSpPr>
          <p:cNvPr id="2" name="TextBox 1"/>
          <p:cNvSpPr txBox="1"/>
          <p:nvPr/>
        </p:nvSpPr>
        <p:spPr>
          <a:xfrm>
            <a:off x="3699164" y="5070764"/>
            <a:ext cx="7690086" cy="461665"/>
          </a:xfrm>
          <a:prstGeom prst="rect">
            <a:avLst/>
          </a:prstGeom>
          <a:noFill/>
        </p:spPr>
        <p:txBody>
          <a:bodyPr wrap="square" rtlCol="0">
            <a:spAutoFit/>
          </a:bodyPr>
          <a:lstStyle/>
          <a:p>
            <a:r>
              <a:rPr lang="en-GB" sz="2400" i="1" dirty="0">
                <a:solidFill>
                  <a:schemeClr val="bg1">
                    <a:lumMod val="50000"/>
                  </a:schemeClr>
                </a:solidFill>
                <a:latin typeface="Georgia" panose="02040502050405020303" pitchFamily="18" charset="0"/>
              </a:rPr>
              <a:t>Your home in Central London</a:t>
            </a:r>
            <a:endParaRPr lang="en-GB" sz="2400" i="1" dirty="0">
              <a:latin typeface="Georgia" panose="02040502050405020303" pitchFamily="18" charset="0"/>
            </a:endParaRPr>
          </a:p>
        </p:txBody>
      </p:sp>
    </p:spTree>
    <p:extLst>
      <p:ext uri="{BB962C8B-B14F-4D97-AF65-F5344CB8AC3E}">
        <p14:creationId xmlns:p14="http://schemas.microsoft.com/office/powerpoint/2010/main" val="3192500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2636" y="435592"/>
            <a:ext cx="9144000" cy="1312807"/>
          </a:xfrm>
        </p:spPr>
        <p:txBody>
          <a:bodyPr>
            <a:normAutofit/>
          </a:bodyPr>
          <a:lstStyle/>
          <a:p>
            <a:r>
              <a:rPr lang="en-GB" dirty="0">
                <a:solidFill>
                  <a:srgbClr val="FF6600"/>
                </a:solidFill>
                <a:latin typeface="Tw Cen MT" panose="020B0602020104020603" pitchFamily="34" charset="0"/>
              </a:rPr>
              <a:t> </a:t>
            </a:r>
            <a:r>
              <a:rPr lang="en-GB" dirty="0">
                <a:solidFill>
                  <a:srgbClr val="FFC000"/>
                </a:solidFill>
                <a:latin typeface="Tw Cen MT" panose="020B0602020104020603" pitchFamily="34" charset="0"/>
              </a:rPr>
              <a:t>STAR YARD</a:t>
            </a:r>
            <a:br>
              <a:rPr lang="en-GB" dirty="0">
                <a:solidFill>
                  <a:srgbClr val="FFC000"/>
                </a:solidFill>
              </a:rPr>
            </a:br>
            <a:r>
              <a:rPr lang="en-GB" sz="2400" i="1" dirty="0">
                <a:solidFill>
                  <a:srgbClr val="FFC000"/>
                </a:solidFill>
                <a:latin typeface="Tw Cen MT" panose="020B0602020104020603" pitchFamily="34" charset="0"/>
              </a:rPr>
              <a:t>   </a:t>
            </a:r>
            <a:r>
              <a:rPr lang="en-GB" sz="2200" i="1" dirty="0">
                <a:solidFill>
                  <a:srgbClr val="FFC000"/>
                </a:solidFill>
                <a:latin typeface="Tw Cen MT" panose="020B0602020104020603" pitchFamily="34" charset="0"/>
              </a:rPr>
              <a:t>Chancery Lane WC1</a:t>
            </a:r>
            <a:r>
              <a:rPr lang="en-GB" sz="2200" dirty="0">
                <a:solidFill>
                  <a:srgbClr val="FFC000"/>
                </a:solidFill>
              </a:rPr>
              <a:t>	</a:t>
            </a:r>
          </a:p>
        </p:txBody>
      </p:sp>
      <p:sp>
        <p:nvSpPr>
          <p:cNvPr id="4" name="Rectangle 3"/>
          <p:cNvSpPr/>
          <p:nvPr/>
        </p:nvSpPr>
        <p:spPr>
          <a:xfrm>
            <a:off x="1506071" y="2164977"/>
            <a:ext cx="9386048" cy="2086725"/>
          </a:xfrm>
          <a:prstGeom prst="rect">
            <a:avLst/>
          </a:prstGeom>
        </p:spPr>
        <p:txBody>
          <a:bodyPr wrap="square">
            <a:spAutoFit/>
          </a:bodyPr>
          <a:lstStyle/>
          <a:p>
            <a:pPr>
              <a:lnSpc>
                <a:spcPct val="120000"/>
              </a:lnSpc>
            </a:pPr>
            <a:r>
              <a:rPr lang="en-GB" dirty="0">
                <a:solidFill>
                  <a:srgbClr val="7030A0"/>
                </a:solidFill>
                <a:latin typeface="Tw Cen MT" panose="020B0602020104020603" pitchFamily="34" charset="0"/>
              </a:rPr>
              <a:t>Situated at 4 Star Yard, nestled between Chancery Lane, Lincoln’s Inn and the Royal Courts of Justice are a selection of only five stunning 1&amp;2 bedroom apartments. In our exclusive building we have two One Bedroom Apartments and three Two Bedroom Apartments. All units are both luxurious and homely and offer an experience superior  to a hotel or other corporate housing. Star Yard is just five minutes from Holborn (Central and Piccadilly lines) and Chancery Lane (Central line) Tube Stations and a short walk from both the West End and City.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239" y="4454033"/>
            <a:ext cx="7733885" cy="1764293"/>
          </a:xfrm>
          <a:prstGeom prst="rect">
            <a:avLst/>
          </a:prstGeom>
        </p:spPr>
      </p:pic>
    </p:spTree>
    <p:extLst>
      <p:ext uri="{BB962C8B-B14F-4D97-AF65-F5344CB8AC3E}">
        <p14:creationId xmlns:p14="http://schemas.microsoft.com/office/powerpoint/2010/main" val="3158899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993" r="2" b="990"/>
          <a:stretch/>
        </p:blipFill>
        <p:spPr>
          <a:xfrm>
            <a:off x="454216" y="426451"/>
            <a:ext cx="6618579" cy="6024199"/>
          </a:xfrm>
          <a:prstGeom prst="rect">
            <a:avLst/>
          </a:prstGeom>
        </p:spPr>
      </p:pic>
      <p:sp>
        <p:nvSpPr>
          <p:cNvPr id="7" name="TextBox 6"/>
          <p:cNvSpPr txBox="1"/>
          <p:nvPr/>
        </p:nvSpPr>
        <p:spPr>
          <a:xfrm>
            <a:off x="9887148" y="6081318"/>
            <a:ext cx="1291444" cy="369332"/>
          </a:xfrm>
          <a:prstGeom prst="rect">
            <a:avLst/>
          </a:prstGeom>
          <a:noFill/>
        </p:spPr>
        <p:txBody>
          <a:bodyPr wrap="none" rtlCol="0">
            <a:spAutoFit/>
          </a:bodyPr>
          <a:lstStyle/>
          <a:p>
            <a:r>
              <a:rPr lang="en-GB" dirty="0">
                <a:hlinkClick r:id="rId3"/>
              </a:rPr>
              <a:t>BOOK NOW</a:t>
            </a:r>
            <a:endParaRPr lang="en-GB" dirty="0"/>
          </a:p>
        </p:txBody>
      </p:sp>
      <p:sp>
        <p:nvSpPr>
          <p:cNvPr id="9" name="Rectangle 2"/>
          <p:cNvSpPr>
            <a:spLocks noChangeArrowheads="1"/>
          </p:cNvSpPr>
          <p:nvPr/>
        </p:nvSpPr>
        <p:spPr bwMode="auto">
          <a:xfrm>
            <a:off x="0" y="-40704"/>
            <a:ext cx="223138" cy="5386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ja-JP" sz="1100" dirty="0">
                <a:latin typeface="Tw Cen MT" panose="020B0602020104020603" pitchFamily="34" charset="0"/>
                <a:ea typeface="Tw Cen MT" panose="020B0602020104020603" pitchFamily="34" charset="0"/>
                <a:cs typeface="Times New Roman" panose="02020603050405020304" pitchFamily="18" charset="0"/>
              </a:rPr>
              <a:t> </a:t>
            </a:r>
            <a:endParaRPr lang="en-GB" altLang="ja-JP" sz="800" dirty="0"/>
          </a:p>
          <a:p>
            <a:pPr eaLnBrk="0" fontAlgn="base" hangingPunct="0">
              <a:spcBef>
                <a:spcPct val="0"/>
              </a:spcBef>
              <a:spcAft>
                <a:spcPct val="0"/>
              </a:spcAft>
            </a:pPr>
            <a:endParaRPr lang="en-US" altLang="ja-JP" dirty="0">
              <a:latin typeface="Arial" panose="020B0604020202020204" pitchFamily="34" charset="0"/>
            </a:endParaRPr>
          </a:p>
        </p:txBody>
      </p:sp>
      <p:sp>
        <p:nvSpPr>
          <p:cNvPr id="3" name="TextBox 2"/>
          <p:cNvSpPr txBox="1"/>
          <p:nvPr/>
        </p:nvSpPr>
        <p:spPr>
          <a:xfrm>
            <a:off x="9887148" y="4544065"/>
            <a:ext cx="237566" cy="369332"/>
          </a:xfrm>
          <a:prstGeom prst="rect">
            <a:avLst/>
          </a:prstGeom>
          <a:noFill/>
        </p:spPr>
        <p:txBody>
          <a:bodyPr wrap="none" rtlCol="0">
            <a:spAutoFit/>
          </a:bodyPr>
          <a:lstStyle/>
          <a:p>
            <a:r>
              <a:rPr lang="en-GB" dirty="0"/>
              <a:t> </a:t>
            </a:r>
          </a:p>
        </p:txBody>
      </p:sp>
      <p:pic>
        <p:nvPicPr>
          <p:cNvPr id="1026" name="Picture 2" descr="http://www.merinohospitality.com/wp-content/themes/merino/images/peop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3818" y="963685"/>
            <a:ext cx="260863" cy="228187"/>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www.merinohospitality.com/wp-content/themes/merino/images/bed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3503" y="953746"/>
            <a:ext cx="272224" cy="238125"/>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4551" y="953746"/>
            <a:ext cx="272224" cy="238125"/>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5599" y="953746"/>
            <a:ext cx="234050" cy="204733"/>
          </a:xfrm>
          <a:prstGeom prst="rect">
            <a:avLst/>
          </a:prstGeom>
        </p:spPr>
      </p:pic>
      <p:sp>
        <p:nvSpPr>
          <p:cNvPr id="16" name="Content Placeholder 7"/>
          <p:cNvSpPr txBox="1">
            <a:spLocks/>
          </p:cNvSpPr>
          <p:nvPr/>
        </p:nvSpPr>
        <p:spPr>
          <a:xfrm>
            <a:off x="7309489" y="316086"/>
            <a:ext cx="4380854" cy="550282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70000"/>
              </a:lnSpc>
            </a:pPr>
            <a:r>
              <a:rPr lang="en-GB" sz="3600" dirty="0">
                <a:solidFill>
                  <a:srgbClr val="FFC000"/>
                </a:solidFill>
                <a:latin typeface="Tw Cen MT" panose="020B0602020104020603" pitchFamily="34" charset="0"/>
              </a:rPr>
              <a:t>Natural Imagination</a:t>
            </a:r>
          </a:p>
          <a:p>
            <a:pPr algn="l">
              <a:lnSpc>
                <a:spcPct val="70000"/>
              </a:lnSpc>
            </a:pPr>
            <a:endParaRPr lang="en-GB" sz="1800" spc="100" dirty="0">
              <a:solidFill>
                <a:srgbClr val="7030A0"/>
              </a:solidFill>
              <a:latin typeface="Tw Cen MT" panose="020B0602020104020603" pitchFamily="34" charset="0"/>
            </a:endParaRPr>
          </a:p>
          <a:p>
            <a:pPr algn="l">
              <a:lnSpc>
                <a:spcPct val="70000"/>
              </a:lnSpc>
            </a:pPr>
            <a:endParaRPr lang="en-GB" sz="1800" spc="100" dirty="0">
              <a:solidFill>
                <a:srgbClr val="7030A0"/>
              </a:solidFill>
              <a:latin typeface="Tw Cen MT" panose="020B0602020104020603" pitchFamily="34" charset="0"/>
            </a:endParaRPr>
          </a:p>
          <a:p>
            <a:pPr algn="l">
              <a:lnSpc>
                <a:spcPct val="110000"/>
              </a:lnSpc>
            </a:pPr>
            <a:r>
              <a:rPr lang="en-GB" sz="1800" spc="100" dirty="0">
                <a:solidFill>
                  <a:srgbClr val="7030A0"/>
                </a:solidFill>
                <a:latin typeface="Tw Cen MT" panose="020B0602020104020603" pitchFamily="34" charset="0"/>
              </a:rPr>
              <a:t>Relax in the tranquillity of nature and literature:</a:t>
            </a:r>
            <a:br>
              <a:rPr lang="en-GB" sz="1800" spc="100" dirty="0">
                <a:solidFill>
                  <a:srgbClr val="7030A0"/>
                </a:solidFill>
                <a:latin typeface="Tw Cen MT" panose="020B0602020104020603" pitchFamily="34" charset="0"/>
              </a:rPr>
            </a:br>
            <a:br>
              <a:rPr lang="en-GB" sz="1800" spc="100" dirty="0">
                <a:solidFill>
                  <a:srgbClr val="7030A0"/>
                </a:solidFill>
                <a:latin typeface="Tw Cen MT" panose="020B0602020104020603" pitchFamily="34" charset="0"/>
              </a:rPr>
            </a:br>
            <a:r>
              <a:rPr lang="en-GB" sz="1800" spc="100" dirty="0">
                <a:solidFill>
                  <a:srgbClr val="7030A0"/>
                </a:solidFill>
                <a:latin typeface="Tw Cen MT" panose="020B0602020104020603" pitchFamily="34" charset="0"/>
              </a:rPr>
              <a:t>- King size beds, handmade mattresses. </a:t>
            </a:r>
            <a:br>
              <a:rPr lang="en-GB" sz="1800" spc="100" dirty="0">
                <a:solidFill>
                  <a:srgbClr val="7030A0"/>
                </a:solidFill>
                <a:latin typeface="Tw Cen MT" panose="020B0602020104020603" pitchFamily="34" charset="0"/>
              </a:rPr>
            </a:br>
            <a:r>
              <a:rPr lang="en-GB" sz="1800" spc="100" dirty="0">
                <a:solidFill>
                  <a:srgbClr val="7030A0"/>
                </a:solidFill>
                <a:latin typeface="Tw Cen MT" panose="020B0602020104020603" pitchFamily="34" charset="0"/>
              </a:rPr>
              <a:t>- Spacious fitted wardrobes.</a:t>
            </a:r>
            <a:br>
              <a:rPr lang="en-GB" sz="1800" spc="100" dirty="0">
                <a:solidFill>
                  <a:srgbClr val="7030A0"/>
                </a:solidFill>
                <a:latin typeface="Tw Cen MT" panose="020B0602020104020603" pitchFamily="34" charset="0"/>
              </a:rPr>
            </a:br>
            <a:r>
              <a:rPr lang="en-GB" sz="1800" spc="100" dirty="0">
                <a:solidFill>
                  <a:srgbClr val="7030A0"/>
                </a:solidFill>
                <a:latin typeface="Tw Cen MT" panose="020B0602020104020603" pitchFamily="34" charset="0"/>
              </a:rPr>
              <a:t>- Floor to ceiling windows.</a:t>
            </a:r>
            <a:br>
              <a:rPr lang="en-GB" sz="1800" spc="100" dirty="0">
                <a:solidFill>
                  <a:srgbClr val="7030A0"/>
                </a:solidFill>
                <a:latin typeface="Tw Cen MT" panose="020B0602020104020603" pitchFamily="34" charset="0"/>
              </a:rPr>
            </a:br>
            <a:r>
              <a:rPr lang="en-GB" sz="1800" spc="100" dirty="0">
                <a:solidFill>
                  <a:srgbClr val="7030A0"/>
                </a:solidFill>
                <a:latin typeface="Tw Cen MT" panose="020B0602020104020603" pitchFamily="34" charset="0"/>
              </a:rPr>
              <a:t>- SONOS audio system.</a:t>
            </a:r>
            <a:br>
              <a:rPr lang="en-GB" sz="1800" spc="100" dirty="0">
                <a:solidFill>
                  <a:srgbClr val="7030A0"/>
                </a:solidFill>
                <a:latin typeface="Tw Cen MT" panose="020B0602020104020603" pitchFamily="34" charset="0"/>
              </a:rPr>
            </a:br>
            <a:r>
              <a:rPr lang="en-GB" sz="1800" spc="100" dirty="0">
                <a:solidFill>
                  <a:srgbClr val="7030A0"/>
                </a:solidFill>
                <a:latin typeface="Tw Cen MT" panose="020B0602020104020603" pitchFamily="34" charset="0"/>
              </a:rPr>
              <a:t>- Fully equipped, modern kitchen </a:t>
            </a:r>
            <a:br>
              <a:rPr lang="en-GB" sz="1800" spc="100" dirty="0">
                <a:solidFill>
                  <a:srgbClr val="7030A0"/>
                </a:solidFill>
                <a:latin typeface="Tw Cen MT" panose="020B0602020104020603" pitchFamily="34" charset="0"/>
              </a:rPr>
            </a:br>
            <a:r>
              <a:rPr lang="en-GB" sz="1800" spc="100" dirty="0">
                <a:solidFill>
                  <a:srgbClr val="7030A0"/>
                </a:solidFill>
                <a:latin typeface="Tw Cen MT" panose="020B0602020104020603" pitchFamily="34" charset="0"/>
              </a:rPr>
              <a:t>- Full size bathroom with large bath and overhead rain shower</a:t>
            </a:r>
            <a:br>
              <a:rPr lang="en-GB" sz="1800" spc="100" dirty="0">
                <a:solidFill>
                  <a:srgbClr val="7030A0"/>
                </a:solidFill>
                <a:latin typeface="Tw Cen MT" panose="020B0602020104020603" pitchFamily="34" charset="0"/>
              </a:rPr>
            </a:br>
            <a:r>
              <a:rPr lang="en-GB" sz="1800" spc="100" dirty="0">
                <a:solidFill>
                  <a:srgbClr val="7030A0"/>
                </a:solidFill>
                <a:latin typeface="Tw Cen MT" panose="020B0602020104020603" pitchFamily="34" charset="0"/>
              </a:rPr>
              <a:t>- Utility room with washer/dryer.</a:t>
            </a:r>
            <a:br>
              <a:rPr lang="en-GB" sz="1800" spc="100" dirty="0">
                <a:solidFill>
                  <a:srgbClr val="7030A0"/>
                </a:solidFill>
                <a:latin typeface="Tw Cen MT" panose="020B0602020104020603" pitchFamily="34" charset="0"/>
              </a:rPr>
            </a:br>
            <a:r>
              <a:rPr lang="en-GB" sz="1800" spc="100" dirty="0">
                <a:solidFill>
                  <a:srgbClr val="7030A0"/>
                </a:solidFill>
                <a:latin typeface="Tw Cen MT" panose="020B0602020104020603" pitchFamily="34" charset="0"/>
              </a:rPr>
              <a:t>- Electronic Safe</a:t>
            </a:r>
          </a:p>
          <a:p>
            <a:pPr algn="l">
              <a:lnSpc>
                <a:spcPct val="110000"/>
              </a:lnSpc>
            </a:pPr>
            <a:r>
              <a:rPr lang="en-GB" sz="1800" spc="100" dirty="0">
                <a:solidFill>
                  <a:srgbClr val="7030A0"/>
                </a:solidFill>
                <a:latin typeface="Tw Cen MT" panose="020B0602020104020603" pitchFamily="34" charset="0"/>
              </a:rPr>
              <a:t>- 678.13 </a:t>
            </a:r>
            <a:r>
              <a:rPr lang="en-GB" sz="1800" spc="100" dirty="0" err="1">
                <a:solidFill>
                  <a:srgbClr val="7030A0"/>
                </a:solidFill>
                <a:latin typeface="Tw Cen MT" panose="020B0602020104020603" pitchFamily="34" charset="0"/>
              </a:rPr>
              <a:t>Sq</a:t>
            </a:r>
            <a:r>
              <a:rPr lang="en-GB" sz="1800" spc="100" dirty="0">
                <a:solidFill>
                  <a:srgbClr val="7030A0"/>
                </a:solidFill>
                <a:latin typeface="Tw Cen MT" panose="020B0602020104020603" pitchFamily="34" charset="0"/>
              </a:rPr>
              <a:t> Ft 63 </a:t>
            </a:r>
            <a:r>
              <a:rPr lang="en-GB" sz="1800" spc="100" dirty="0" err="1">
                <a:solidFill>
                  <a:srgbClr val="7030A0"/>
                </a:solidFill>
                <a:latin typeface="Tw Cen MT" panose="020B0602020104020603" pitchFamily="34" charset="0"/>
              </a:rPr>
              <a:t>Sq</a:t>
            </a:r>
            <a:r>
              <a:rPr lang="en-GB" sz="1800" spc="100" dirty="0">
                <a:solidFill>
                  <a:srgbClr val="7030A0"/>
                </a:solidFill>
                <a:latin typeface="Tw Cen MT" panose="020B0602020104020603" pitchFamily="34" charset="0"/>
              </a:rPr>
              <a:t> M</a:t>
            </a:r>
            <a:endParaRPr lang="en-GB" sz="1800" dirty="0">
              <a:solidFill>
                <a:srgbClr val="7030A0"/>
              </a:solidFill>
              <a:latin typeface="Tw Cen MT" panose="020B0602020104020603" pitchFamily="34" charset="0"/>
            </a:endParaRPr>
          </a:p>
          <a:p>
            <a:pPr algn="l">
              <a:lnSpc>
                <a:spcPct val="110000"/>
              </a:lnSpc>
            </a:pPr>
            <a:br>
              <a:rPr lang="en-GB" sz="1800" spc="100" dirty="0">
                <a:solidFill>
                  <a:srgbClr val="7030A0"/>
                </a:solidFill>
                <a:latin typeface="Tw Cen MT" panose="020B0602020104020603" pitchFamily="34" charset="0"/>
              </a:rPr>
            </a:br>
            <a:endParaRPr lang="en-US" sz="1800" dirty="0"/>
          </a:p>
        </p:txBody>
      </p:sp>
      <p:sp>
        <p:nvSpPr>
          <p:cNvPr id="2" name="TextBox 1"/>
          <p:cNvSpPr txBox="1"/>
          <p:nvPr/>
        </p:nvSpPr>
        <p:spPr>
          <a:xfrm>
            <a:off x="7658248" y="888140"/>
            <a:ext cx="301686" cy="369332"/>
          </a:xfrm>
          <a:prstGeom prst="rect">
            <a:avLst/>
          </a:prstGeom>
          <a:noFill/>
        </p:spPr>
        <p:txBody>
          <a:bodyPr wrap="none" rtlCol="0">
            <a:spAutoFit/>
          </a:bodyPr>
          <a:lstStyle/>
          <a:p>
            <a:r>
              <a:rPr lang="en-GB" dirty="0"/>
              <a:t>4</a:t>
            </a:r>
          </a:p>
        </p:txBody>
      </p:sp>
      <p:sp>
        <p:nvSpPr>
          <p:cNvPr id="5" name="TextBox 4"/>
          <p:cNvSpPr txBox="1"/>
          <p:nvPr/>
        </p:nvSpPr>
        <p:spPr>
          <a:xfrm>
            <a:off x="8215361" y="888140"/>
            <a:ext cx="301686" cy="369332"/>
          </a:xfrm>
          <a:prstGeom prst="rect">
            <a:avLst/>
          </a:prstGeom>
          <a:noFill/>
        </p:spPr>
        <p:txBody>
          <a:bodyPr wrap="none" rtlCol="0">
            <a:spAutoFit/>
          </a:bodyPr>
          <a:lstStyle/>
          <a:p>
            <a:r>
              <a:rPr lang="en-GB" dirty="0"/>
              <a:t>2</a:t>
            </a:r>
          </a:p>
        </p:txBody>
      </p:sp>
      <p:sp>
        <p:nvSpPr>
          <p:cNvPr id="11" name="TextBox 10"/>
          <p:cNvSpPr txBox="1"/>
          <p:nvPr/>
        </p:nvSpPr>
        <p:spPr>
          <a:xfrm>
            <a:off x="8756314" y="888312"/>
            <a:ext cx="301686" cy="369332"/>
          </a:xfrm>
          <a:prstGeom prst="rect">
            <a:avLst/>
          </a:prstGeom>
          <a:noFill/>
        </p:spPr>
        <p:txBody>
          <a:bodyPr wrap="none" rtlCol="0">
            <a:spAutoFit/>
          </a:bodyPr>
          <a:lstStyle/>
          <a:p>
            <a:r>
              <a:rPr lang="en-GB" dirty="0"/>
              <a:t>1</a:t>
            </a:r>
          </a:p>
        </p:txBody>
      </p:sp>
      <p:sp>
        <p:nvSpPr>
          <p:cNvPr id="12" name="TextBox 11"/>
          <p:cNvSpPr txBox="1"/>
          <p:nvPr/>
        </p:nvSpPr>
        <p:spPr>
          <a:xfrm>
            <a:off x="9255916" y="888140"/>
            <a:ext cx="301686" cy="369332"/>
          </a:xfrm>
          <a:prstGeom prst="rect">
            <a:avLst/>
          </a:prstGeom>
          <a:noFill/>
        </p:spPr>
        <p:txBody>
          <a:bodyPr wrap="none" rtlCol="0">
            <a:spAutoFit/>
          </a:bodyPr>
          <a:lstStyle/>
          <a:p>
            <a:r>
              <a:rPr lang="en-GB" dirty="0"/>
              <a:t>1</a:t>
            </a:r>
          </a:p>
        </p:txBody>
      </p:sp>
    </p:spTree>
    <p:extLst>
      <p:ext uri="{BB962C8B-B14F-4D97-AF65-F5344CB8AC3E}">
        <p14:creationId xmlns:p14="http://schemas.microsoft.com/office/powerpoint/2010/main" val="278370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2"/>
          <a:srcRect t="8185" r="-2" b="1015"/>
          <a:stretch/>
        </p:blipFill>
        <p:spPr>
          <a:xfrm>
            <a:off x="5107618" y="407677"/>
            <a:ext cx="6664929" cy="6051682"/>
          </a:xfrm>
          <a:prstGeom prst="rect">
            <a:avLst/>
          </a:prstGeom>
          <a:effectLst/>
        </p:spPr>
      </p:pic>
      <p:sp>
        <p:nvSpPr>
          <p:cNvPr id="8" name="Content Placeholder 7"/>
          <p:cNvSpPr>
            <a:spLocks noGrp="1"/>
          </p:cNvSpPr>
          <p:nvPr>
            <p:ph idx="1"/>
          </p:nvPr>
        </p:nvSpPr>
        <p:spPr>
          <a:xfrm>
            <a:off x="497023" y="411958"/>
            <a:ext cx="4158104" cy="5337677"/>
          </a:xfrm>
        </p:spPr>
        <p:txBody>
          <a:bodyPr vert="horz" lIns="91440" tIns="45720" rIns="91440" bIns="45720" rtlCol="0" anchor="t">
            <a:normAutofit fontScale="92500" lnSpcReduction="10000"/>
          </a:bodyPr>
          <a:lstStyle/>
          <a:p>
            <a:pPr marL="0" indent="0">
              <a:lnSpc>
                <a:spcPct val="70000"/>
              </a:lnSpc>
              <a:buNone/>
            </a:pPr>
            <a:r>
              <a:rPr lang="en-GB" sz="3600" dirty="0">
                <a:solidFill>
                  <a:srgbClr val="FFC000"/>
                </a:solidFill>
                <a:latin typeface="Tw Cen MT" panose="020B0602020104020603" pitchFamily="34" charset="0"/>
              </a:rPr>
              <a:t>Amp London</a:t>
            </a:r>
            <a:endParaRPr lang="en-US" sz="3600" dirty="0">
              <a:solidFill>
                <a:srgbClr val="FFC000"/>
              </a:solidFill>
              <a:latin typeface="Tw Cen MT" panose="020B0602020104020603" pitchFamily="34" charset="0"/>
            </a:endParaRPr>
          </a:p>
          <a:p>
            <a:pPr marL="0" indent="0">
              <a:lnSpc>
                <a:spcPct val="80000"/>
              </a:lnSpc>
              <a:buNone/>
            </a:pPr>
            <a:endParaRPr lang="en-US" sz="1800" dirty="0">
              <a:solidFill>
                <a:srgbClr val="7030A0"/>
              </a:solidFill>
              <a:latin typeface="Tw Cen MT" panose="020B0602020104020603" pitchFamily="34" charset="0"/>
            </a:endParaRPr>
          </a:p>
          <a:p>
            <a:pPr marL="0" indent="0">
              <a:lnSpc>
                <a:spcPct val="80000"/>
              </a:lnSpc>
              <a:buNone/>
            </a:pPr>
            <a:endParaRPr lang="en-US" sz="1800" dirty="0">
              <a:solidFill>
                <a:srgbClr val="7030A0"/>
              </a:solidFill>
              <a:latin typeface="Tw Cen MT" panose="020B0602020104020603" pitchFamily="34" charset="0"/>
            </a:endParaRPr>
          </a:p>
          <a:p>
            <a:pPr marL="0" indent="0">
              <a:lnSpc>
                <a:spcPct val="110000"/>
              </a:lnSpc>
              <a:buNone/>
            </a:pPr>
            <a:r>
              <a:rPr lang="en-US" sz="1900" dirty="0">
                <a:solidFill>
                  <a:srgbClr val="7030A0"/>
                </a:solidFill>
                <a:latin typeface="Tw Cen MT" panose="020B0602020104020603" pitchFamily="34" charset="0"/>
              </a:rPr>
              <a:t>Full of music and bright </a:t>
            </a:r>
            <a:r>
              <a:rPr lang="en-US" sz="1900" dirty="0" err="1">
                <a:solidFill>
                  <a:srgbClr val="7030A0"/>
                </a:solidFill>
                <a:latin typeface="Tw Cen MT" panose="020B0602020104020603" pitchFamily="34" charset="0"/>
              </a:rPr>
              <a:t>colours</a:t>
            </a:r>
            <a:r>
              <a:rPr lang="en-US" sz="1900" dirty="0">
                <a:solidFill>
                  <a:srgbClr val="7030A0"/>
                </a:solidFill>
                <a:latin typeface="Tw Cen MT" panose="020B0602020104020603" pitchFamily="34" charset="0"/>
              </a:rPr>
              <a:t>, this apartment seeks to spark the creative vibe within you :</a:t>
            </a:r>
            <a:endParaRPr lang="en-US" sz="1900" dirty="0">
              <a:latin typeface="Tw Cen MT" panose="020B0602020104020603" pitchFamily="34" charset="0"/>
            </a:endParaRPr>
          </a:p>
          <a:p>
            <a:pPr marL="0" indent="0">
              <a:lnSpc>
                <a:spcPct val="110000"/>
              </a:lnSpc>
              <a:buNone/>
            </a:pPr>
            <a:endParaRPr lang="en-US" sz="1900" dirty="0">
              <a:latin typeface="Tw Cen MT" panose="020B0602020104020603" pitchFamily="34" charset="0"/>
            </a:endParaRPr>
          </a:p>
          <a:p>
            <a:pPr>
              <a:lnSpc>
                <a:spcPct val="110000"/>
              </a:lnSpc>
              <a:spcBef>
                <a:spcPts val="0"/>
              </a:spcBef>
              <a:buFontTx/>
              <a:buChar char="-"/>
            </a:pPr>
            <a:r>
              <a:rPr lang="en-US" sz="1900" dirty="0">
                <a:solidFill>
                  <a:srgbClr val="7030A0"/>
                </a:solidFill>
                <a:latin typeface="Tw Cen MT" panose="020B0602020104020603" pitchFamily="34" charset="0"/>
              </a:rPr>
              <a:t>King Size beds with handmade mattresses. </a:t>
            </a:r>
            <a:endParaRPr lang="en-US" sz="1900" dirty="0">
              <a:latin typeface="Tw Cen MT" panose="020B0602020104020603" pitchFamily="34" charset="0"/>
            </a:endParaRPr>
          </a:p>
          <a:p>
            <a:pPr>
              <a:lnSpc>
                <a:spcPct val="110000"/>
              </a:lnSpc>
              <a:spcBef>
                <a:spcPts val="0"/>
              </a:spcBef>
              <a:buFontTx/>
              <a:buChar char="-"/>
            </a:pPr>
            <a:r>
              <a:rPr lang="en-US" sz="1900" dirty="0">
                <a:solidFill>
                  <a:srgbClr val="7030A0"/>
                </a:solidFill>
                <a:latin typeface="Tw Cen MT" panose="020B0602020104020603" pitchFamily="34" charset="0"/>
              </a:rPr>
              <a:t>Fitted wardrobes with ample storage</a:t>
            </a:r>
            <a:endParaRPr lang="en-US" sz="1900" dirty="0">
              <a:latin typeface="Tw Cen MT" panose="020B0602020104020603" pitchFamily="34" charset="0"/>
            </a:endParaRPr>
          </a:p>
          <a:p>
            <a:pPr>
              <a:lnSpc>
                <a:spcPct val="110000"/>
              </a:lnSpc>
              <a:spcBef>
                <a:spcPts val="0"/>
              </a:spcBef>
              <a:buFontTx/>
              <a:buChar char="-"/>
            </a:pPr>
            <a:r>
              <a:rPr lang="en-US" sz="1900" dirty="0">
                <a:solidFill>
                  <a:srgbClr val="7030A0"/>
                </a:solidFill>
                <a:latin typeface="Tw Cen MT" panose="020B0602020104020603" pitchFamily="34" charset="0"/>
              </a:rPr>
              <a:t>Floor to ceiling picture windows.</a:t>
            </a:r>
            <a:endParaRPr lang="en-US" sz="1900" dirty="0">
              <a:latin typeface="Tw Cen MT" panose="020B0602020104020603" pitchFamily="34" charset="0"/>
            </a:endParaRPr>
          </a:p>
          <a:p>
            <a:pPr>
              <a:lnSpc>
                <a:spcPct val="110000"/>
              </a:lnSpc>
              <a:spcBef>
                <a:spcPts val="0"/>
              </a:spcBef>
              <a:buFontTx/>
              <a:buChar char="-"/>
            </a:pPr>
            <a:r>
              <a:rPr lang="en-US" sz="1900" dirty="0">
                <a:solidFill>
                  <a:srgbClr val="7030A0"/>
                </a:solidFill>
                <a:latin typeface="Tw Cen MT" panose="020B0602020104020603" pitchFamily="34" charset="0"/>
              </a:rPr>
              <a:t>SONOS audio system.</a:t>
            </a:r>
            <a:endParaRPr lang="en-US" sz="1900" dirty="0">
              <a:latin typeface="Tw Cen MT" panose="020B0602020104020603" pitchFamily="34" charset="0"/>
            </a:endParaRPr>
          </a:p>
          <a:p>
            <a:pPr>
              <a:lnSpc>
                <a:spcPct val="110000"/>
              </a:lnSpc>
              <a:spcBef>
                <a:spcPts val="0"/>
              </a:spcBef>
              <a:buFontTx/>
              <a:buChar char="-"/>
            </a:pPr>
            <a:r>
              <a:rPr lang="en-US" sz="1900" dirty="0">
                <a:solidFill>
                  <a:srgbClr val="7030A0"/>
                </a:solidFill>
                <a:latin typeface="Tw Cen MT" panose="020B0602020104020603" pitchFamily="34" charset="0"/>
              </a:rPr>
              <a:t>Fully equipped, modern kitchen. </a:t>
            </a:r>
            <a:endParaRPr lang="en-US" sz="1900" dirty="0">
              <a:latin typeface="Tw Cen MT" panose="020B0602020104020603" pitchFamily="34" charset="0"/>
            </a:endParaRPr>
          </a:p>
          <a:p>
            <a:pPr>
              <a:lnSpc>
                <a:spcPct val="110000"/>
              </a:lnSpc>
              <a:spcBef>
                <a:spcPts val="0"/>
              </a:spcBef>
              <a:buFontTx/>
              <a:buChar char="-"/>
            </a:pPr>
            <a:r>
              <a:rPr lang="en-US" sz="1900" dirty="0">
                <a:solidFill>
                  <a:srgbClr val="7030A0"/>
                </a:solidFill>
                <a:latin typeface="Tw Cen MT" panose="020B0602020104020603" pitchFamily="34" charset="0"/>
              </a:rPr>
              <a:t>Two spacious bathrooms</a:t>
            </a:r>
            <a:endParaRPr lang="en-GB" sz="1900" dirty="0">
              <a:latin typeface="Tw Cen MT" panose="020B0602020104020603" pitchFamily="34" charset="0"/>
            </a:endParaRPr>
          </a:p>
          <a:p>
            <a:pPr>
              <a:lnSpc>
                <a:spcPct val="110000"/>
              </a:lnSpc>
              <a:spcBef>
                <a:spcPts val="0"/>
              </a:spcBef>
              <a:buFontTx/>
              <a:buChar char="-"/>
            </a:pPr>
            <a:r>
              <a:rPr lang="en-GB" sz="1900" dirty="0">
                <a:solidFill>
                  <a:srgbClr val="7030A0"/>
                </a:solidFill>
                <a:latin typeface="Tw Cen MT" panose="020B0602020104020603" pitchFamily="34" charset="0"/>
              </a:rPr>
              <a:t>Utility area with washer/dryer</a:t>
            </a:r>
          </a:p>
          <a:p>
            <a:pPr>
              <a:lnSpc>
                <a:spcPct val="110000"/>
              </a:lnSpc>
              <a:spcBef>
                <a:spcPts val="0"/>
              </a:spcBef>
              <a:buFontTx/>
              <a:buChar char="-"/>
            </a:pPr>
            <a:r>
              <a:rPr lang="en-GB" sz="1900" dirty="0">
                <a:solidFill>
                  <a:srgbClr val="7030A0"/>
                </a:solidFill>
                <a:latin typeface="Tw Cen MT" panose="020B0602020104020603" pitchFamily="34" charset="0"/>
              </a:rPr>
              <a:t>Electronic safe</a:t>
            </a:r>
          </a:p>
          <a:p>
            <a:pPr>
              <a:lnSpc>
                <a:spcPct val="110000"/>
              </a:lnSpc>
              <a:spcBef>
                <a:spcPts val="0"/>
              </a:spcBef>
              <a:buFontTx/>
              <a:buChar char="-"/>
            </a:pPr>
            <a:r>
              <a:rPr lang="en-GB" sz="1900" dirty="0">
                <a:solidFill>
                  <a:srgbClr val="7030A0"/>
                </a:solidFill>
                <a:latin typeface="Tw Cen MT" panose="020B0602020104020603" pitchFamily="34" charset="0"/>
              </a:rPr>
              <a:t>905 </a:t>
            </a:r>
            <a:r>
              <a:rPr lang="en-GB" sz="1900" dirty="0" err="1">
                <a:solidFill>
                  <a:srgbClr val="7030A0"/>
                </a:solidFill>
                <a:latin typeface="Tw Cen MT" panose="020B0602020104020603" pitchFamily="34" charset="0"/>
              </a:rPr>
              <a:t>Sq</a:t>
            </a:r>
            <a:r>
              <a:rPr lang="en-GB" sz="1900" dirty="0">
                <a:solidFill>
                  <a:srgbClr val="7030A0"/>
                </a:solidFill>
                <a:latin typeface="Tw Cen MT" panose="020B0602020104020603" pitchFamily="34" charset="0"/>
              </a:rPr>
              <a:t> Ft – 84 </a:t>
            </a:r>
            <a:r>
              <a:rPr lang="en-GB" sz="1900" dirty="0" err="1">
                <a:solidFill>
                  <a:srgbClr val="7030A0"/>
                </a:solidFill>
                <a:latin typeface="Tw Cen MT" panose="020B0602020104020603" pitchFamily="34" charset="0"/>
              </a:rPr>
              <a:t>Sq</a:t>
            </a:r>
            <a:r>
              <a:rPr lang="en-GB" sz="1900" dirty="0">
                <a:solidFill>
                  <a:srgbClr val="7030A0"/>
                </a:solidFill>
                <a:latin typeface="Tw Cen MT" panose="020B0602020104020603" pitchFamily="34" charset="0"/>
              </a:rPr>
              <a:t> M</a:t>
            </a:r>
          </a:p>
          <a:p>
            <a:pPr>
              <a:lnSpc>
                <a:spcPct val="110000"/>
              </a:lnSpc>
              <a:spcBef>
                <a:spcPts val="0"/>
              </a:spcBef>
              <a:buFontTx/>
              <a:buChar char="-"/>
            </a:pPr>
            <a:endParaRPr lang="en-GB" sz="1900" dirty="0">
              <a:latin typeface="Tw Cen MT" panose="020B0602020104020603" pitchFamily="34" charset="0"/>
            </a:endParaRPr>
          </a:p>
          <a:p>
            <a:pPr marL="0" indent="0">
              <a:lnSpc>
                <a:spcPct val="70000"/>
              </a:lnSpc>
              <a:buNone/>
            </a:pPr>
            <a:endParaRPr lang="en-US" sz="1800" dirty="0"/>
          </a:p>
        </p:txBody>
      </p:sp>
      <p:sp>
        <p:nvSpPr>
          <p:cNvPr id="7" name="TextBox 6"/>
          <p:cNvSpPr txBox="1"/>
          <p:nvPr/>
        </p:nvSpPr>
        <p:spPr>
          <a:xfrm>
            <a:off x="544363" y="6078738"/>
            <a:ext cx="1344342" cy="369332"/>
          </a:xfrm>
          <a:prstGeom prst="rect">
            <a:avLst/>
          </a:prstGeom>
          <a:noFill/>
        </p:spPr>
        <p:txBody>
          <a:bodyPr wrap="none" rtlCol="0">
            <a:spAutoFit/>
          </a:bodyPr>
          <a:lstStyle/>
          <a:p>
            <a:r>
              <a:rPr lang="en-GB" dirty="0">
                <a:hlinkClick r:id="rId3"/>
              </a:rPr>
              <a:t>BOOK NOW</a:t>
            </a:r>
            <a:r>
              <a:rPr lang="en-GB" dirty="0"/>
              <a:t> </a:t>
            </a:r>
          </a:p>
        </p:txBody>
      </p:sp>
      <p:pic>
        <p:nvPicPr>
          <p:cNvPr id="9" name="Picture 2" descr="http://www.merinohospitality.com/wp-content/themes/merino/images/peop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519" y="1038322"/>
            <a:ext cx="272224" cy="238125"/>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6" descr="http://www.merinohospitality.com/wp-content/themes/merino/images/bed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8762" y="1038321"/>
            <a:ext cx="272224" cy="238125"/>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1108" y="1038322"/>
            <a:ext cx="272224" cy="23812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4261" y="1038321"/>
            <a:ext cx="238125" cy="238125"/>
          </a:xfrm>
          <a:prstGeom prst="rect">
            <a:avLst/>
          </a:prstGeom>
        </p:spPr>
      </p:pic>
      <p:sp>
        <p:nvSpPr>
          <p:cNvPr id="3" name="TextBox 2"/>
          <p:cNvSpPr txBox="1"/>
          <p:nvPr/>
        </p:nvSpPr>
        <p:spPr>
          <a:xfrm>
            <a:off x="829848" y="972718"/>
            <a:ext cx="301686" cy="369332"/>
          </a:xfrm>
          <a:prstGeom prst="rect">
            <a:avLst/>
          </a:prstGeom>
          <a:noFill/>
        </p:spPr>
        <p:txBody>
          <a:bodyPr wrap="none" rtlCol="0">
            <a:spAutoFit/>
          </a:bodyPr>
          <a:lstStyle/>
          <a:p>
            <a:r>
              <a:rPr lang="en-GB" dirty="0"/>
              <a:t>4</a:t>
            </a:r>
          </a:p>
        </p:txBody>
      </p:sp>
      <p:sp>
        <p:nvSpPr>
          <p:cNvPr id="4" name="TextBox 3"/>
          <p:cNvSpPr txBox="1"/>
          <p:nvPr/>
        </p:nvSpPr>
        <p:spPr>
          <a:xfrm>
            <a:off x="1439377" y="972717"/>
            <a:ext cx="209669" cy="369332"/>
          </a:xfrm>
          <a:prstGeom prst="rect">
            <a:avLst/>
          </a:prstGeom>
          <a:noFill/>
        </p:spPr>
        <p:txBody>
          <a:bodyPr wrap="square" rtlCol="0">
            <a:spAutoFit/>
          </a:bodyPr>
          <a:lstStyle/>
          <a:p>
            <a:r>
              <a:rPr lang="en-GB" dirty="0"/>
              <a:t>2</a:t>
            </a:r>
          </a:p>
        </p:txBody>
      </p:sp>
      <p:sp>
        <p:nvSpPr>
          <p:cNvPr id="12" name="TextBox 11"/>
          <p:cNvSpPr txBox="1"/>
          <p:nvPr/>
        </p:nvSpPr>
        <p:spPr>
          <a:xfrm>
            <a:off x="2026431" y="972717"/>
            <a:ext cx="301686" cy="369332"/>
          </a:xfrm>
          <a:prstGeom prst="rect">
            <a:avLst/>
          </a:prstGeom>
          <a:noFill/>
        </p:spPr>
        <p:txBody>
          <a:bodyPr wrap="none" rtlCol="0">
            <a:spAutoFit/>
          </a:bodyPr>
          <a:lstStyle/>
          <a:p>
            <a:r>
              <a:rPr lang="en-GB" dirty="0"/>
              <a:t>2</a:t>
            </a:r>
          </a:p>
        </p:txBody>
      </p:sp>
      <p:sp>
        <p:nvSpPr>
          <p:cNvPr id="16" name="TextBox 15"/>
          <p:cNvSpPr txBox="1"/>
          <p:nvPr/>
        </p:nvSpPr>
        <p:spPr>
          <a:xfrm>
            <a:off x="2678526" y="972717"/>
            <a:ext cx="301686" cy="369332"/>
          </a:xfrm>
          <a:prstGeom prst="rect">
            <a:avLst/>
          </a:prstGeom>
          <a:noFill/>
        </p:spPr>
        <p:txBody>
          <a:bodyPr wrap="none" rtlCol="0">
            <a:spAutoFit/>
          </a:bodyPr>
          <a:lstStyle/>
          <a:p>
            <a:r>
              <a:rPr lang="en-GB" dirty="0"/>
              <a:t>2</a:t>
            </a:r>
          </a:p>
        </p:txBody>
      </p:sp>
    </p:spTree>
    <p:extLst>
      <p:ext uri="{BB962C8B-B14F-4D97-AF65-F5344CB8AC3E}">
        <p14:creationId xmlns:p14="http://schemas.microsoft.com/office/powerpoint/2010/main" val="2556095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2"/>
          <a:srcRect r="7004" b="1"/>
          <a:stretch/>
        </p:blipFill>
        <p:spPr>
          <a:xfrm>
            <a:off x="247302" y="293526"/>
            <a:ext cx="7751758" cy="6251588"/>
          </a:xfrm>
          <a:prstGeom prst="rect">
            <a:avLst/>
          </a:prstGeom>
          <a:effectLst/>
        </p:spPr>
      </p:pic>
      <p:sp>
        <p:nvSpPr>
          <p:cNvPr id="8" name="Content Placeholder 7"/>
          <p:cNvSpPr>
            <a:spLocks noGrp="1"/>
          </p:cNvSpPr>
          <p:nvPr>
            <p:ph idx="1"/>
          </p:nvPr>
        </p:nvSpPr>
        <p:spPr>
          <a:xfrm>
            <a:off x="8257309" y="514681"/>
            <a:ext cx="3588327" cy="5373501"/>
          </a:xfrm>
        </p:spPr>
        <p:txBody>
          <a:bodyPr vert="horz" lIns="91440" tIns="45720" rIns="91440" bIns="45720" rtlCol="0" anchor="t">
            <a:normAutofit fontScale="92500" lnSpcReduction="10000"/>
          </a:bodyPr>
          <a:lstStyle/>
          <a:p>
            <a:pPr marL="0" indent="0">
              <a:lnSpc>
                <a:spcPct val="70000"/>
              </a:lnSpc>
              <a:buNone/>
            </a:pPr>
            <a:r>
              <a:rPr lang="en-GB" sz="3600" dirty="0">
                <a:solidFill>
                  <a:srgbClr val="FFC000"/>
                </a:solidFill>
                <a:latin typeface="Tw Cen MT" panose="020B0602020104020603" pitchFamily="34" charset="0"/>
              </a:rPr>
              <a:t>Eye of London</a:t>
            </a:r>
            <a:endParaRPr lang="en-US" sz="3600" dirty="0">
              <a:solidFill>
                <a:srgbClr val="FFC000"/>
              </a:solidFill>
              <a:latin typeface="Tw Cen MT" panose="020B0602020104020603" pitchFamily="34" charset="0"/>
            </a:endParaRPr>
          </a:p>
          <a:p>
            <a:pPr marL="0" indent="0">
              <a:lnSpc>
                <a:spcPct val="70000"/>
              </a:lnSpc>
              <a:spcBef>
                <a:spcPts val="0"/>
              </a:spcBef>
              <a:buNone/>
            </a:pPr>
            <a:endParaRPr lang="en-GB" sz="1800" dirty="0">
              <a:latin typeface="Tw Cen MT" panose="020B0602020104020603" pitchFamily="34" charset="0"/>
            </a:endParaRPr>
          </a:p>
          <a:p>
            <a:pPr marL="0" indent="0">
              <a:lnSpc>
                <a:spcPct val="70000"/>
              </a:lnSpc>
              <a:spcBef>
                <a:spcPts val="0"/>
              </a:spcBef>
              <a:buNone/>
            </a:pPr>
            <a:endParaRPr lang="en-GB" sz="1800" dirty="0">
              <a:solidFill>
                <a:srgbClr val="7030A0"/>
              </a:solidFill>
              <a:latin typeface="Tw Cen MT" panose="020B0602020104020603" pitchFamily="34" charset="0"/>
            </a:endParaRPr>
          </a:p>
          <a:p>
            <a:pPr marL="0" indent="0">
              <a:lnSpc>
                <a:spcPct val="70000"/>
              </a:lnSpc>
              <a:spcBef>
                <a:spcPts val="0"/>
              </a:spcBef>
              <a:buNone/>
            </a:pPr>
            <a:endParaRPr lang="en-GB" sz="1800" dirty="0">
              <a:solidFill>
                <a:srgbClr val="7030A0"/>
              </a:solidFill>
              <a:latin typeface="Tw Cen MT" panose="020B0602020104020603" pitchFamily="34" charset="0"/>
            </a:endParaRPr>
          </a:p>
          <a:p>
            <a:pPr marL="0" indent="0">
              <a:lnSpc>
                <a:spcPct val="150000"/>
              </a:lnSpc>
              <a:spcBef>
                <a:spcPts val="0"/>
              </a:spcBef>
              <a:buNone/>
            </a:pPr>
            <a:endParaRPr lang="en-GB" sz="1800" dirty="0">
              <a:solidFill>
                <a:srgbClr val="7030A0"/>
              </a:solidFill>
              <a:latin typeface="Tw Cen MT" panose="020B0602020104020603" pitchFamily="34" charset="0"/>
            </a:endParaRPr>
          </a:p>
          <a:p>
            <a:pPr marL="0" indent="0">
              <a:lnSpc>
                <a:spcPct val="110000"/>
              </a:lnSpc>
              <a:spcBef>
                <a:spcPts val="0"/>
              </a:spcBef>
              <a:buNone/>
            </a:pPr>
            <a:r>
              <a:rPr lang="en-GB" sz="1800" dirty="0">
                <a:solidFill>
                  <a:srgbClr val="7030A0"/>
                </a:solidFill>
                <a:latin typeface="Tw Cen MT" panose="020B0602020104020603" pitchFamily="34" charset="0"/>
              </a:rPr>
              <a:t>This sophisticated apartment celebrates the extraordinary architectural and engineering creations of the world we live in:</a:t>
            </a:r>
            <a:endParaRPr lang="en-GB" sz="1800" dirty="0">
              <a:latin typeface="Tw Cen MT" panose="020B0602020104020603" pitchFamily="34" charset="0"/>
            </a:endParaRPr>
          </a:p>
          <a:p>
            <a:pPr marL="0" indent="0">
              <a:lnSpc>
                <a:spcPct val="110000"/>
              </a:lnSpc>
              <a:spcBef>
                <a:spcPts val="0"/>
              </a:spcBef>
              <a:buNone/>
            </a:pPr>
            <a:endParaRPr lang="en-GB" sz="1800" dirty="0">
              <a:latin typeface="Tw Cen MT" panose="020B0602020104020603" pitchFamily="34" charset="0"/>
            </a:endParaRPr>
          </a:p>
          <a:p>
            <a:pPr>
              <a:lnSpc>
                <a:spcPct val="110000"/>
              </a:lnSpc>
              <a:spcBef>
                <a:spcPts val="0"/>
              </a:spcBef>
              <a:buFontTx/>
              <a:buChar char="-"/>
            </a:pPr>
            <a:r>
              <a:rPr lang="en-GB" sz="1800" dirty="0">
                <a:solidFill>
                  <a:srgbClr val="7030A0"/>
                </a:solidFill>
                <a:latin typeface="Tw Cen MT" panose="020B0602020104020603" pitchFamily="34" charset="0"/>
              </a:rPr>
              <a:t>King Sized Beds with handmade mattresses</a:t>
            </a:r>
          </a:p>
          <a:p>
            <a:pPr>
              <a:lnSpc>
                <a:spcPct val="110000"/>
              </a:lnSpc>
              <a:spcBef>
                <a:spcPts val="0"/>
              </a:spcBef>
              <a:buFontTx/>
              <a:buChar char="-"/>
            </a:pPr>
            <a:r>
              <a:rPr lang="en-GB" sz="1800" dirty="0">
                <a:solidFill>
                  <a:srgbClr val="7030A0"/>
                </a:solidFill>
                <a:latin typeface="Tw Cen MT" panose="020B0602020104020603" pitchFamily="34" charset="0"/>
              </a:rPr>
              <a:t>Two spacious bathrooms (one </a:t>
            </a:r>
            <a:r>
              <a:rPr lang="en-GB" sz="1800" dirty="0" err="1">
                <a:solidFill>
                  <a:srgbClr val="7030A0"/>
                </a:solidFill>
                <a:latin typeface="Tw Cen MT" panose="020B0602020104020603" pitchFamily="34" charset="0"/>
              </a:rPr>
              <a:t>en</a:t>
            </a:r>
            <a:r>
              <a:rPr lang="en-GB" sz="1800" dirty="0">
                <a:solidFill>
                  <a:srgbClr val="7030A0"/>
                </a:solidFill>
                <a:latin typeface="Tw Cen MT" panose="020B0602020104020603" pitchFamily="34" charset="0"/>
              </a:rPr>
              <a:t>-suite).</a:t>
            </a:r>
          </a:p>
          <a:p>
            <a:pPr marL="0" indent="0">
              <a:lnSpc>
                <a:spcPct val="110000"/>
              </a:lnSpc>
              <a:spcBef>
                <a:spcPts val="0"/>
              </a:spcBef>
              <a:buNone/>
            </a:pPr>
            <a:r>
              <a:rPr lang="en-GB" sz="1800" dirty="0">
                <a:solidFill>
                  <a:srgbClr val="7030A0"/>
                </a:solidFill>
                <a:latin typeface="Tw Cen MT" panose="020B0602020104020603" pitchFamily="34" charset="0"/>
              </a:rPr>
              <a:t>-  Fully equipped, modern kitchen</a:t>
            </a:r>
            <a:endParaRPr lang="en-GB" sz="1800" dirty="0">
              <a:latin typeface="Tw Cen MT" panose="020B0602020104020603" pitchFamily="34" charset="0"/>
            </a:endParaRPr>
          </a:p>
          <a:p>
            <a:pPr>
              <a:lnSpc>
                <a:spcPct val="110000"/>
              </a:lnSpc>
              <a:spcBef>
                <a:spcPts val="0"/>
              </a:spcBef>
              <a:buFontTx/>
              <a:buChar char="-"/>
            </a:pPr>
            <a:r>
              <a:rPr lang="en-GB" sz="1800" dirty="0">
                <a:solidFill>
                  <a:srgbClr val="7030A0"/>
                </a:solidFill>
                <a:latin typeface="Tw Cen MT" panose="020B0602020104020603" pitchFamily="34" charset="0"/>
              </a:rPr>
              <a:t>SONOS Audio System. </a:t>
            </a:r>
            <a:endParaRPr lang="en-GB" sz="1800" dirty="0">
              <a:latin typeface="Tw Cen MT" panose="020B0602020104020603" pitchFamily="34" charset="0"/>
            </a:endParaRPr>
          </a:p>
          <a:p>
            <a:pPr>
              <a:lnSpc>
                <a:spcPct val="110000"/>
              </a:lnSpc>
              <a:spcBef>
                <a:spcPts val="0"/>
              </a:spcBef>
              <a:buFontTx/>
              <a:buChar char="-"/>
            </a:pPr>
            <a:r>
              <a:rPr lang="en-GB" sz="1800" dirty="0">
                <a:solidFill>
                  <a:srgbClr val="7030A0"/>
                </a:solidFill>
                <a:latin typeface="Tw Cen MT" panose="020B0602020104020603" pitchFamily="34" charset="0"/>
              </a:rPr>
              <a:t>Bespoke handmade mattresses.</a:t>
            </a:r>
            <a:endParaRPr lang="en-GB" sz="1800" dirty="0">
              <a:latin typeface="Tw Cen MT" panose="020B0602020104020603" pitchFamily="34" charset="0"/>
            </a:endParaRPr>
          </a:p>
          <a:p>
            <a:pPr>
              <a:lnSpc>
                <a:spcPct val="110000"/>
              </a:lnSpc>
              <a:spcBef>
                <a:spcPts val="0"/>
              </a:spcBef>
              <a:buFontTx/>
              <a:buChar char="-"/>
            </a:pPr>
            <a:r>
              <a:rPr lang="en-GB" sz="1800" dirty="0">
                <a:solidFill>
                  <a:srgbClr val="7030A0"/>
                </a:solidFill>
                <a:latin typeface="Tw Cen MT" panose="020B0602020104020603" pitchFamily="34" charset="0"/>
              </a:rPr>
              <a:t>Utility room with washer/dryer</a:t>
            </a:r>
          </a:p>
          <a:p>
            <a:pPr>
              <a:lnSpc>
                <a:spcPct val="110000"/>
              </a:lnSpc>
              <a:spcBef>
                <a:spcPts val="0"/>
              </a:spcBef>
              <a:buFontTx/>
              <a:buChar char="-"/>
            </a:pPr>
            <a:r>
              <a:rPr lang="en-GB" sz="1800" dirty="0">
                <a:solidFill>
                  <a:srgbClr val="7030A0"/>
                </a:solidFill>
                <a:latin typeface="Tw Cen MT" panose="020B0602020104020603" pitchFamily="34" charset="0"/>
              </a:rPr>
              <a:t>Electronic Safe</a:t>
            </a:r>
          </a:p>
          <a:p>
            <a:pPr>
              <a:lnSpc>
                <a:spcPct val="110000"/>
              </a:lnSpc>
              <a:spcBef>
                <a:spcPts val="0"/>
              </a:spcBef>
              <a:buFontTx/>
              <a:buChar char="-"/>
            </a:pPr>
            <a:r>
              <a:rPr lang="en-GB" sz="1800" dirty="0">
                <a:solidFill>
                  <a:srgbClr val="7030A0"/>
                </a:solidFill>
                <a:latin typeface="Tw Cen MT" panose="020B0602020104020603" pitchFamily="34" charset="0"/>
              </a:rPr>
              <a:t>990 </a:t>
            </a:r>
            <a:r>
              <a:rPr lang="en-GB" sz="1800" dirty="0" err="1">
                <a:solidFill>
                  <a:srgbClr val="7030A0"/>
                </a:solidFill>
                <a:latin typeface="Tw Cen MT" panose="020B0602020104020603" pitchFamily="34" charset="0"/>
              </a:rPr>
              <a:t>Sq</a:t>
            </a:r>
            <a:r>
              <a:rPr lang="en-GB" sz="1800" dirty="0">
                <a:solidFill>
                  <a:srgbClr val="7030A0"/>
                </a:solidFill>
                <a:latin typeface="Tw Cen MT" panose="020B0602020104020603" pitchFamily="34" charset="0"/>
              </a:rPr>
              <a:t> Ft – 92 </a:t>
            </a:r>
            <a:r>
              <a:rPr lang="en-GB" sz="1800" dirty="0" err="1">
                <a:solidFill>
                  <a:srgbClr val="7030A0"/>
                </a:solidFill>
                <a:latin typeface="Tw Cen MT" panose="020B0602020104020603" pitchFamily="34" charset="0"/>
              </a:rPr>
              <a:t>Sq</a:t>
            </a:r>
            <a:r>
              <a:rPr lang="en-GB" sz="1800" dirty="0">
                <a:solidFill>
                  <a:srgbClr val="7030A0"/>
                </a:solidFill>
                <a:latin typeface="Tw Cen MT" panose="020B0602020104020603" pitchFamily="34" charset="0"/>
              </a:rPr>
              <a:t> M</a:t>
            </a:r>
          </a:p>
          <a:p>
            <a:pPr>
              <a:lnSpc>
                <a:spcPct val="70000"/>
              </a:lnSpc>
              <a:spcBef>
                <a:spcPts val="0"/>
              </a:spcBef>
              <a:buFontTx/>
              <a:buChar char="-"/>
            </a:pPr>
            <a:endParaRPr lang="en-GB" sz="1800" dirty="0">
              <a:latin typeface="Tw Cen MT" panose="020B0602020104020603" pitchFamily="34" charset="0"/>
            </a:endParaRPr>
          </a:p>
        </p:txBody>
      </p:sp>
      <p:sp>
        <p:nvSpPr>
          <p:cNvPr id="7" name="TextBox 6">
            <a:hlinkClick r:id="rId3"/>
          </p:cNvPr>
          <p:cNvSpPr txBox="1"/>
          <p:nvPr/>
        </p:nvSpPr>
        <p:spPr>
          <a:xfrm>
            <a:off x="10402652" y="5994603"/>
            <a:ext cx="1344342" cy="369332"/>
          </a:xfrm>
          <a:prstGeom prst="rect">
            <a:avLst/>
          </a:prstGeom>
          <a:noFill/>
        </p:spPr>
        <p:txBody>
          <a:bodyPr wrap="none" rtlCol="0">
            <a:spAutoFit/>
          </a:bodyPr>
          <a:lstStyle/>
          <a:p>
            <a:r>
              <a:rPr lang="en-GB" dirty="0">
                <a:hlinkClick r:id="rId3"/>
              </a:rPr>
              <a:t>BOOK NOW</a:t>
            </a:r>
            <a:r>
              <a:rPr lang="en-GB" dirty="0"/>
              <a:t> </a:t>
            </a:r>
          </a:p>
        </p:txBody>
      </p:sp>
      <p:pic>
        <p:nvPicPr>
          <p:cNvPr id="10" name="Picture 2" descr="http://www.merinohospitality.com/wp-content/themes/merino/images/peop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9269" y="1092047"/>
            <a:ext cx="272224" cy="238125"/>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6" descr="http://www.merinohospitality.com/wp-content/themes/merino/images/bed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2326" y="1092046"/>
            <a:ext cx="272224" cy="238125"/>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2857" y="1087416"/>
            <a:ext cx="272224" cy="238125"/>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53164" y="1087416"/>
            <a:ext cx="272224" cy="238125"/>
          </a:xfrm>
          <a:prstGeom prst="rect">
            <a:avLst/>
          </a:prstGeom>
        </p:spPr>
      </p:pic>
      <p:sp>
        <p:nvSpPr>
          <p:cNvPr id="2" name="TextBox 1"/>
          <p:cNvSpPr txBox="1"/>
          <p:nvPr/>
        </p:nvSpPr>
        <p:spPr>
          <a:xfrm>
            <a:off x="8867681" y="1021810"/>
            <a:ext cx="301686" cy="369332"/>
          </a:xfrm>
          <a:prstGeom prst="rect">
            <a:avLst/>
          </a:prstGeom>
          <a:noFill/>
        </p:spPr>
        <p:txBody>
          <a:bodyPr wrap="none" rtlCol="0">
            <a:spAutoFit/>
          </a:bodyPr>
          <a:lstStyle/>
          <a:p>
            <a:r>
              <a:rPr lang="en-GB" dirty="0"/>
              <a:t>4</a:t>
            </a:r>
          </a:p>
        </p:txBody>
      </p:sp>
      <p:sp>
        <p:nvSpPr>
          <p:cNvPr id="3" name="TextBox 2"/>
          <p:cNvSpPr txBox="1"/>
          <p:nvPr/>
        </p:nvSpPr>
        <p:spPr>
          <a:xfrm>
            <a:off x="9485928" y="1021810"/>
            <a:ext cx="301686" cy="369332"/>
          </a:xfrm>
          <a:prstGeom prst="rect">
            <a:avLst/>
          </a:prstGeom>
          <a:noFill/>
        </p:spPr>
        <p:txBody>
          <a:bodyPr wrap="none" rtlCol="0">
            <a:spAutoFit/>
          </a:bodyPr>
          <a:lstStyle/>
          <a:p>
            <a:r>
              <a:rPr lang="en-GB" dirty="0"/>
              <a:t>2</a:t>
            </a:r>
          </a:p>
        </p:txBody>
      </p:sp>
      <p:sp>
        <p:nvSpPr>
          <p:cNvPr id="4" name="TextBox 3"/>
          <p:cNvSpPr txBox="1"/>
          <p:nvPr/>
        </p:nvSpPr>
        <p:spPr>
          <a:xfrm>
            <a:off x="10100966" y="1021810"/>
            <a:ext cx="301686" cy="369332"/>
          </a:xfrm>
          <a:prstGeom prst="rect">
            <a:avLst/>
          </a:prstGeom>
          <a:noFill/>
        </p:spPr>
        <p:txBody>
          <a:bodyPr wrap="none" rtlCol="0">
            <a:spAutoFit/>
          </a:bodyPr>
          <a:lstStyle/>
          <a:p>
            <a:r>
              <a:rPr lang="en-GB" dirty="0"/>
              <a:t>2</a:t>
            </a:r>
          </a:p>
        </p:txBody>
      </p:sp>
      <p:sp>
        <p:nvSpPr>
          <p:cNvPr id="5" name="TextBox 4"/>
          <p:cNvSpPr txBox="1"/>
          <p:nvPr/>
        </p:nvSpPr>
        <p:spPr>
          <a:xfrm>
            <a:off x="10754517" y="1021437"/>
            <a:ext cx="293957" cy="369332"/>
          </a:xfrm>
          <a:prstGeom prst="rect">
            <a:avLst/>
          </a:prstGeom>
          <a:noFill/>
        </p:spPr>
        <p:txBody>
          <a:bodyPr wrap="square" rtlCol="0">
            <a:spAutoFit/>
          </a:bodyPr>
          <a:lstStyle/>
          <a:p>
            <a:r>
              <a:rPr lang="en-GB" dirty="0"/>
              <a:t>2</a:t>
            </a:r>
          </a:p>
        </p:txBody>
      </p:sp>
    </p:spTree>
    <p:extLst>
      <p:ext uri="{BB962C8B-B14F-4D97-AF65-F5344CB8AC3E}">
        <p14:creationId xmlns:p14="http://schemas.microsoft.com/office/powerpoint/2010/main" val="4102365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2"/>
          <a:srcRect l="17400"/>
          <a:stretch/>
        </p:blipFill>
        <p:spPr>
          <a:xfrm>
            <a:off x="4776088" y="213236"/>
            <a:ext cx="7147091" cy="6489480"/>
          </a:xfrm>
          <a:prstGeom prst="rect">
            <a:avLst/>
          </a:prstGeom>
          <a:effectLst/>
        </p:spPr>
      </p:pic>
      <p:sp>
        <p:nvSpPr>
          <p:cNvPr id="8" name="Content Placeholder 7"/>
          <p:cNvSpPr>
            <a:spLocks noGrp="1"/>
          </p:cNvSpPr>
          <p:nvPr>
            <p:ph idx="1"/>
          </p:nvPr>
        </p:nvSpPr>
        <p:spPr>
          <a:xfrm>
            <a:off x="519545" y="417387"/>
            <a:ext cx="3743773" cy="5124431"/>
          </a:xfrm>
        </p:spPr>
        <p:txBody>
          <a:bodyPr vert="horz" lIns="91440" tIns="45720" rIns="91440" bIns="45720" rtlCol="0" anchor="t">
            <a:normAutofit lnSpcReduction="10000"/>
          </a:bodyPr>
          <a:lstStyle/>
          <a:p>
            <a:pPr marL="0" indent="0">
              <a:buNone/>
            </a:pPr>
            <a:r>
              <a:rPr lang="en-GB" sz="3600" dirty="0">
                <a:solidFill>
                  <a:srgbClr val="FFC000"/>
                </a:solidFill>
                <a:latin typeface="Tw Cen MT" panose="020B0602020104020603" pitchFamily="34" charset="0"/>
              </a:rPr>
              <a:t>Times of Reflection</a:t>
            </a:r>
          </a:p>
          <a:p>
            <a:pPr marL="0" indent="0">
              <a:lnSpc>
                <a:spcPct val="70000"/>
              </a:lnSpc>
              <a:buNone/>
            </a:pPr>
            <a:endParaRPr lang="en-GB" sz="1800" dirty="0">
              <a:solidFill>
                <a:srgbClr val="7030A0"/>
              </a:solidFill>
              <a:latin typeface="Tw Cen MT" panose="020B0602020104020603" pitchFamily="34" charset="0"/>
            </a:endParaRPr>
          </a:p>
          <a:p>
            <a:pPr marL="0" indent="0">
              <a:lnSpc>
                <a:spcPct val="70000"/>
              </a:lnSpc>
              <a:buNone/>
            </a:pPr>
            <a:endParaRPr lang="en-GB" sz="1800" dirty="0">
              <a:solidFill>
                <a:srgbClr val="7030A0"/>
              </a:solidFill>
              <a:latin typeface="Tw Cen MT" panose="020B0602020104020603" pitchFamily="34" charset="0"/>
            </a:endParaRPr>
          </a:p>
          <a:p>
            <a:pPr marL="0" indent="0">
              <a:lnSpc>
                <a:spcPct val="100000"/>
              </a:lnSpc>
              <a:buNone/>
            </a:pPr>
            <a:r>
              <a:rPr lang="en-GB" sz="1800" dirty="0">
                <a:solidFill>
                  <a:srgbClr val="7030A0"/>
                </a:solidFill>
                <a:latin typeface="Tw Cen MT" panose="020B0602020104020603" pitchFamily="34" charset="0"/>
              </a:rPr>
              <a:t>A luxurious one bedroom apartment which echoes the sophisticated elegance of the 1920s:</a:t>
            </a:r>
          </a:p>
          <a:p>
            <a:pPr marL="0" indent="0">
              <a:lnSpc>
                <a:spcPct val="100000"/>
              </a:lnSpc>
              <a:buNone/>
            </a:pPr>
            <a:endParaRPr lang="en-GB" sz="1800" dirty="0">
              <a:solidFill>
                <a:srgbClr val="7030A0"/>
              </a:solidFill>
              <a:latin typeface="Tw Cen MT" panose="020B0602020104020603" pitchFamily="34" charset="0"/>
            </a:endParaRPr>
          </a:p>
          <a:p>
            <a:pPr>
              <a:lnSpc>
                <a:spcPct val="100000"/>
              </a:lnSpc>
              <a:spcBef>
                <a:spcPts val="0"/>
              </a:spcBef>
              <a:buFontTx/>
              <a:buChar char="-"/>
            </a:pPr>
            <a:r>
              <a:rPr lang="en-GB" sz="1800" dirty="0">
                <a:solidFill>
                  <a:srgbClr val="7030A0"/>
                </a:solidFill>
                <a:latin typeface="Tw Cen MT" panose="020B0602020104020603" pitchFamily="34" charset="0"/>
              </a:rPr>
              <a:t>Super king size bed with handmade mattress</a:t>
            </a:r>
          </a:p>
          <a:p>
            <a:pPr>
              <a:lnSpc>
                <a:spcPct val="100000"/>
              </a:lnSpc>
              <a:spcBef>
                <a:spcPts val="0"/>
              </a:spcBef>
              <a:buFontTx/>
              <a:buChar char="-"/>
            </a:pPr>
            <a:r>
              <a:rPr lang="en-GB" sz="1800" dirty="0">
                <a:solidFill>
                  <a:srgbClr val="7030A0"/>
                </a:solidFill>
                <a:latin typeface="Tw Cen MT" panose="020B0602020104020603" pitchFamily="34" charset="0"/>
              </a:rPr>
              <a:t>Fitted wardrobes with ample storage</a:t>
            </a:r>
          </a:p>
          <a:p>
            <a:pPr>
              <a:lnSpc>
                <a:spcPct val="100000"/>
              </a:lnSpc>
              <a:spcBef>
                <a:spcPts val="0"/>
              </a:spcBef>
              <a:buFontTx/>
              <a:buChar char="-"/>
            </a:pPr>
            <a:r>
              <a:rPr lang="en-GB" sz="1800" dirty="0">
                <a:solidFill>
                  <a:srgbClr val="7030A0"/>
                </a:solidFill>
                <a:latin typeface="Tw Cen MT" panose="020B0602020104020603" pitchFamily="34" charset="0"/>
              </a:rPr>
              <a:t>Fully equipped, modern kitchen</a:t>
            </a:r>
          </a:p>
          <a:p>
            <a:pPr>
              <a:lnSpc>
                <a:spcPct val="100000"/>
              </a:lnSpc>
              <a:spcBef>
                <a:spcPts val="0"/>
              </a:spcBef>
              <a:buFontTx/>
              <a:buChar char="-"/>
            </a:pPr>
            <a:r>
              <a:rPr lang="en-GB" sz="1800" dirty="0">
                <a:solidFill>
                  <a:srgbClr val="7030A0"/>
                </a:solidFill>
                <a:latin typeface="Tw Cen MT" panose="020B0602020104020603" pitchFamily="34" charset="0"/>
              </a:rPr>
              <a:t>Floor to ceiling windows.</a:t>
            </a:r>
          </a:p>
          <a:p>
            <a:pPr>
              <a:lnSpc>
                <a:spcPct val="100000"/>
              </a:lnSpc>
              <a:spcBef>
                <a:spcPts val="0"/>
              </a:spcBef>
              <a:buFontTx/>
              <a:buChar char="-"/>
            </a:pPr>
            <a:r>
              <a:rPr lang="en-GB" sz="1800" spc="100" dirty="0">
                <a:solidFill>
                  <a:srgbClr val="7030A0"/>
                </a:solidFill>
                <a:latin typeface="Tw Cen MT" panose="020B0602020104020603" pitchFamily="34" charset="0"/>
              </a:rPr>
              <a:t>Full size bathroom with large bath and overhead shower</a:t>
            </a:r>
            <a:endParaRPr lang="en-GB" sz="1800" dirty="0">
              <a:solidFill>
                <a:srgbClr val="7030A0"/>
              </a:solidFill>
              <a:latin typeface="Tw Cen MT" panose="020B0602020104020603" pitchFamily="34" charset="0"/>
            </a:endParaRPr>
          </a:p>
          <a:p>
            <a:pPr>
              <a:lnSpc>
                <a:spcPct val="100000"/>
              </a:lnSpc>
              <a:spcBef>
                <a:spcPts val="0"/>
              </a:spcBef>
              <a:buFontTx/>
              <a:buChar char="-"/>
            </a:pPr>
            <a:r>
              <a:rPr lang="en-GB" sz="1800" dirty="0">
                <a:solidFill>
                  <a:srgbClr val="7030A0"/>
                </a:solidFill>
                <a:latin typeface="Tw Cen MT" panose="020B0602020104020603" pitchFamily="34" charset="0"/>
              </a:rPr>
              <a:t>Utility room with washer/dryer.</a:t>
            </a:r>
          </a:p>
          <a:p>
            <a:pPr>
              <a:lnSpc>
                <a:spcPct val="100000"/>
              </a:lnSpc>
              <a:spcBef>
                <a:spcPts val="0"/>
              </a:spcBef>
              <a:buFontTx/>
              <a:buChar char="-"/>
            </a:pPr>
            <a:r>
              <a:rPr lang="en-GB" sz="1800" dirty="0">
                <a:solidFill>
                  <a:srgbClr val="7030A0"/>
                </a:solidFill>
                <a:latin typeface="Tw Cen MT" panose="020B0602020104020603" pitchFamily="34" charset="0"/>
              </a:rPr>
              <a:t>Electronic Safe</a:t>
            </a:r>
          </a:p>
          <a:p>
            <a:pPr>
              <a:lnSpc>
                <a:spcPct val="100000"/>
              </a:lnSpc>
              <a:spcBef>
                <a:spcPts val="0"/>
              </a:spcBef>
              <a:buFontTx/>
              <a:buChar char="-"/>
            </a:pPr>
            <a:r>
              <a:rPr lang="en-GB" sz="1800" dirty="0">
                <a:solidFill>
                  <a:srgbClr val="7030A0"/>
                </a:solidFill>
                <a:latin typeface="Tw Cen MT" panose="020B0602020104020603" pitchFamily="34" charset="0"/>
              </a:rPr>
              <a:t>538.20 </a:t>
            </a:r>
            <a:r>
              <a:rPr lang="en-GB" sz="1800" dirty="0" err="1">
                <a:solidFill>
                  <a:srgbClr val="7030A0"/>
                </a:solidFill>
                <a:latin typeface="Tw Cen MT" panose="020B0602020104020603" pitchFamily="34" charset="0"/>
              </a:rPr>
              <a:t>Sq</a:t>
            </a:r>
            <a:r>
              <a:rPr lang="en-GB" sz="1800" dirty="0">
                <a:solidFill>
                  <a:srgbClr val="7030A0"/>
                </a:solidFill>
                <a:latin typeface="Tw Cen MT" panose="020B0602020104020603" pitchFamily="34" charset="0"/>
              </a:rPr>
              <a:t> Ft – 50 </a:t>
            </a:r>
            <a:r>
              <a:rPr lang="en-GB" sz="1800" dirty="0" err="1">
                <a:solidFill>
                  <a:srgbClr val="7030A0"/>
                </a:solidFill>
                <a:latin typeface="Tw Cen MT" panose="020B0602020104020603" pitchFamily="34" charset="0"/>
              </a:rPr>
              <a:t>Sq</a:t>
            </a:r>
            <a:r>
              <a:rPr lang="en-GB" sz="1800" dirty="0">
                <a:solidFill>
                  <a:srgbClr val="7030A0"/>
                </a:solidFill>
                <a:latin typeface="Tw Cen MT" panose="020B0602020104020603" pitchFamily="34" charset="0"/>
              </a:rPr>
              <a:t> M</a:t>
            </a:r>
          </a:p>
        </p:txBody>
      </p:sp>
      <p:sp>
        <p:nvSpPr>
          <p:cNvPr id="5" name="TextBox 4"/>
          <p:cNvSpPr txBox="1"/>
          <p:nvPr/>
        </p:nvSpPr>
        <p:spPr>
          <a:xfrm>
            <a:off x="646330" y="6106551"/>
            <a:ext cx="1291444" cy="369332"/>
          </a:xfrm>
          <a:prstGeom prst="rect">
            <a:avLst/>
          </a:prstGeom>
          <a:noFill/>
        </p:spPr>
        <p:txBody>
          <a:bodyPr wrap="none" rtlCol="0">
            <a:spAutoFit/>
          </a:bodyPr>
          <a:lstStyle/>
          <a:p>
            <a:r>
              <a:rPr lang="en-GB" dirty="0">
                <a:hlinkClick r:id="rId3"/>
              </a:rPr>
              <a:t>BOOK NOW</a:t>
            </a:r>
            <a:endParaRPr lang="en-GB" dirty="0"/>
          </a:p>
        </p:txBody>
      </p:sp>
      <p:pic>
        <p:nvPicPr>
          <p:cNvPr id="7" name="Picture 2" descr="http://www.merinohospitality.com/wp-content/themes/merino/images/peop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381" y="1129753"/>
            <a:ext cx="272224" cy="2381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926166" y="1064148"/>
            <a:ext cx="480673" cy="369332"/>
          </a:xfrm>
          <a:prstGeom prst="rect">
            <a:avLst/>
          </a:prstGeom>
          <a:noFill/>
        </p:spPr>
        <p:txBody>
          <a:bodyPr wrap="square" rtlCol="0">
            <a:spAutoFit/>
          </a:bodyPr>
          <a:lstStyle/>
          <a:p>
            <a:r>
              <a:rPr lang="en-GB" dirty="0"/>
              <a:t>2</a:t>
            </a:r>
          </a:p>
        </p:txBody>
      </p:sp>
      <p:pic>
        <p:nvPicPr>
          <p:cNvPr id="9" name="Picture 6" descr="http://www.merinohospitality.com/wp-content/themes/merino/images/bed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6414" y="1129753"/>
            <a:ext cx="272224" cy="23812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573585" y="1064148"/>
            <a:ext cx="344559" cy="369332"/>
          </a:xfrm>
          <a:prstGeom prst="rect">
            <a:avLst/>
          </a:prstGeom>
          <a:noFill/>
        </p:spPr>
        <p:txBody>
          <a:bodyPr wrap="square" rtlCol="0">
            <a:spAutoFit/>
          </a:bodyPr>
          <a:lstStyle/>
          <a:p>
            <a:r>
              <a:rPr lang="en-GB" dirty="0"/>
              <a:t>1</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605" y="1129755"/>
            <a:ext cx="272224" cy="238125"/>
          </a:xfrm>
          <a:prstGeom prst="rect">
            <a:avLst/>
          </a:prstGeom>
        </p:spPr>
      </p:pic>
      <p:sp>
        <p:nvSpPr>
          <p:cNvPr id="11" name="TextBox 10"/>
          <p:cNvSpPr txBox="1"/>
          <p:nvPr/>
        </p:nvSpPr>
        <p:spPr>
          <a:xfrm>
            <a:off x="2169292" y="1064148"/>
            <a:ext cx="301686" cy="369332"/>
          </a:xfrm>
          <a:prstGeom prst="rect">
            <a:avLst/>
          </a:prstGeom>
          <a:noFill/>
        </p:spPr>
        <p:txBody>
          <a:bodyPr wrap="none" rtlCol="0">
            <a:spAutoFit/>
          </a:bodyPr>
          <a:lstStyle/>
          <a:p>
            <a:r>
              <a:rPr lang="en-GB" dirty="0"/>
              <a:t>1</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8798" y="1129754"/>
            <a:ext cx="238125" cy="238125"/>
          </a:xfrm>
          <a:prstGeom prst="rect">
            <a:avLst/>
          </a:prstGeom>
        </p:spPr>
      </p:pic>
      <p:sp>
        <p:nvSpPr>
          <p:cNvPr id="14" name="TextBox 13"/>
          <p:cNvSpPr txBox="1"/>
          <p:nvPr/>
        </p:nvSpPr>
        <p:spPr>
          <a:xfrm>
            <a:off x="2835488" y="1064148"/>
            <a:ext cx="248822" cy="369332"/>
          </a:xfrm>
          <a:prstGeom prst="rect">
            <a:avLst/>
          </a:prstGeom>
          <a:noFill/>
        </p:spPr>
        <p:txBody>
          <a:bodyPr wrap="square" rtlCol="0">
            <a:spAutoFit/>
          </a:bodyPr>
          <a:lstStyle/>
          <a:p>
            <a:r>
              <a:rPr lang="en-GB" dirty="0"/>
              <a:t>1</a:t>
            </a:r>
          </a:p>
        </p:txBody>
      </p:sp>
    </p:spTree>
    <p:extLst>
      <p:ext uri="{BB962C8B-B14F-4D97-AF65-F5344CB8AC3E}">
        <p14:creationId xmlns:p14="http://schemas.microsoft.com/office/powerpoint/2010/main" val="586008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2"/>
          <a:srcRect t="9201" r="-2" b="-2"/>
          <a:stretch/>
        </p:blipFill>
        <p:spPr>
          <a:xfrm>
            <a:off x="426406" y="492853"/>
            <a:ext cx="6632373" cy="6022122"/>
          </a:xfrm>
          <a:prstGeom prst="rect">
            <a:avLst/>
          </a:prstGeom>
          <a:effectLst/>
        </p:spPr>
      </p:pic>
      <p:sp>
        <p:nvSpPr>
          <p:cNvPr id="8" name="Content Placeholder 7"/>
          <p:cNvSpPr>
            <a:spLocks noGrp="1"/>
          </p:cNvSpPr>
          <p:nvPr>
            <p:ph idx="1"/>
          </p:nvPr>
        </p:nvSpPr>
        <p:spPr>
          <a:xfrm>
            <a:off x="7502236" y="492853"/>
            <a:ext cx="3769744" cy="4924274"/>
          </a:xfrm>
        </p:spPr>
        <p:txBody>
          <a:bodyPr vert="horz" lIns="91440" tIns="45720" rIns="91440" bIns="45720" rtlCol="0" anchor="t">
            <a:normAutofit/>
          </a:bodyPr>
          <a:lstStyle/>
          <a:p>
            <a:pPr marL="0" indent="0">
              <a:buNone/>
            </a:pPr>
            <a:r>
              <a:rPr lang="en-GB" sz="3200" dirty="0">
                <a:solidFill>
                  <a:srgbClr val="FFC000"/>
                </a:solidFill>
                <a:latin typeface="Tw Cen MT" panose="020B0602020104020603" pitchFamily="34" charset="0"/>
              </a:rPr>
              <a:t>Sails of Discovery</a:t>
            </a:r>
            <a:endParaRPr lang="en-US" sz="3200" dirty="0">
              <a:solidFill>
                <a:srgbClr val="FFC000"/>
              </a:solidFill>
              <a:latin typeface="Tw Cen MT" panose="020B0602020104020603" pitchFamily="34" charset="0"/>
            </a:endParaRPr>
          </a:p>
          <a:p>
            <a:pPr marL="0" indent="0">
              <a:lnSpc>
                <a:spcPct val="80000"/>
              </a:lnSpc>
              <a:buNone/>
            </a:pPr>
            <a:endParaRPr lang="en-US" sz="2000" dirty="0">
              <a:solidFill>
                <a:srgbClr val="7030A0"/>
              </a:solidFill>
              <a:latin typeface="Tw Cen MT" panose="020B0602020104020603" pitchFamily="34" charset="0"/>
            </a:endParaRPr>
          </a:p>
          <a:p>
            <a:pPr marL="0" indent="0">
              <a:lnSpc>
                <a:spcPct val="80000"/>
              </a:lnSpc>
              <a:buNone/>
            </a:pPr>
            <a:endParaRPr lang="en-US" sz="2000" dirty="0">
              <a:solidFill>
                <a:srgbClr val="7030A0"/>
              </a:solidFill>
              <a:latin typeface="Tw Cen MT" panose="020B0602020104020603" pitchFamily="34" charset="0"/>
            </a:endParaRPr>
          </a:p>
          <a:p>
            <a:pPr marL="0" indent="0">
              <a:lnSpc>
                <a:spcPct val="80000"/>
              </a:lnSpc>
              <a:buNone/>
            </a:pPr>
            <a:r>
              <a:rPr lang="en-US" sz="1800" dirty="0">
                <a:solidFill>
                  <a:srgbClr val="7030A0"/>
                </a:solidFill>
                <a:latin typeface="Tw Cen MT" panose="020B0602020104020603" pitchFamily="34" charset="0"/>
              </a:rPr>
              <a:t>Inspired by travel and discovery, this apartment seeks to awaken your inner explorer:</a:t>
            </a:r>
            <a:endParaRPr lang="en-US" sz="1800" dirty="0">
              <a:latin typeface="Tw Cen MT" panose="020B0602020104020603" pitchFamily="34" charset="0"/>
            </a:endParaRPr>
          </a:p>
          <a:p>
            <a:pPr marL="0" indent="0">
              <a:lnSpc>
                <a:spcPct val="80000"/>
              </a:lnSpc>
              <a:buNone/>
            </a:pPr>
            <a:endParaRPr lang="en-US" sz="1800" dirty="0">
              <a:latin typeface="Tw Cen MT" panose="020B0602020104020603" pitchFamily="34" charset="0"/>
            </a:endParaRPr>
          </a:p>
          <a:p>
            <a:pPr>
              <a:lnSpc>
                <a:spcPct val="80000"/>
              </a:lnSpc>
              <a:spcBef>
                <a:spcPts val="0"/>
              </a:spcBef>
              <a:buFontTx/>
              <a:buChar char="-"/>
            </a:pPr>
            <a:r>
              <a:rPr lang="en-US" sz="1800" dirty="0">
                <a:solidFill>
                  <a:srgbClr val="7030A0"/>
                </a:solidFill>
                <a:latin typeface="Tw Cen MT" panose="020B0602020104020603" pitchFamily="34" charset="0"/>
              </a:rPr>
              <a:t>King size bed with handmade mattresses.</a:t>
            </a:r>
            <a:endParaRPr lang="en-US" sz="1800" dirty="0">
              <a:latin typeface="Tw Cen MT" panose="020B0602020104020603" pitchFamily="34" charset="0"/>
            </a:endParaRPr>
          </a:p>
          <a:p>
            <a:pPr>
              <a:lnSpc>
                <a:spcPct val="80000"/>
              </a:lnSpc>
              <a:spcBef>
                <a:spcPts val="0"/>
              </a:spcBef>
              <a:buFontTx/>
              <a:buChar char="-"/>
            </a:pPr>
            <a:r>
              <a:rPr lang="en-GB" sz="1800" dirty="0">
                <a:solidFill>
                  <a:srgbClr val="7030A0"/>
                </a:solidFill>
                <a:latin typeface="Tw Cen MT" panose="020B0602020104020603" pitchFamily="34" charset="0"/>
              </a:rPr>
              <a:t>Fully equipped, modern kitchen and dining area</a:t>
            </a:r>
          </a:p>
          <a:p>
            <a:pPr>
              <a:lnSpc>
                <a:spcPct val="80000"/>
              </a:lnSpc>
              <a:spcBef>
                <a:spcPts val="0"/>
              </a:spcBef>
              <a:buFontTx/>
              <a:buChar char="-"/>
            </a:pPr>
            <a:r>
              <a:rPr lang="en-GB" sz="1800" spc="100" dirty="0">
                <a:solidFill>
                  <a:srgbClr val="7030A0"/>
                </a:solidFill>
                <a:latin typeface="Tw Cen MT" panose="020B0602020104020603" pitchFamily="34" charset="0"/>
              </a:rPr>
              <a:t>Full size bathroom with large bath and overhead shower</a:t>
            </a:r>
            <a:endParaRPr lang="en-GB" sz="1800" dirty="0">
              <a:latin typeface="Tw Cen MT" panose="020B0602020104020603" pitchFamily="34" charset="0"/>
            </a:endParaRPr>
          </a:p>
          <a:p>
            <a:pPr>
              <a:lnSpc>
                <a:spcPct val="80000"/>
              </a:lnSpc>
              <a:spcBef>
                <a:spcPts val="0"/>
              </a:spcBef>
              <a:buFontTx/>
              <a:buChar char="-"/>
            </a:pPr>
            <a:r>
              <a:rPr lang="en-GB" sz="1800" dirty="0">
                <a:solidFill>
                  <a:srgbClr val="7030A0"/>
                </a:solidFill>
                <a:latin typeface="Tw Cen MT" panose="020B0602020104020603" pitchFamily="34" charset="0"/>
              </a:rPr>
              <a:t>Separate sitting room with desk </a:t>
            </a:r>
            <a:endParaRPr lang="en-GB" sz="1800" dirty="0">
              <a:latin typeface="Tw Cen MT" panose="020B0602020104020603" pitchFamily="34" charset="0"/>
            </a:endParaRPr>
          </a:p>
          <a:p>
            <a:pPr>
              <a:lnSpc>
                <a:spcPct val="80000"/>
              </a:lnSpc>
              <a:spcBef>
                <a:spcPts val="0"/>
              </a:spcBef>
              <a:buFontTx/>
              <a:buChar char="-"/>
            </a:pPr>
            <a:r>
              <a:rPr lang="en-GB" sz="1800" dirty="0">
                <a:solidFill>
                  <a:srgbClr val="7030A0"/>
                </a:solidFill>
                <a:latin typeface="Tw Cen MT" panose="020B0602020104020603" pitchFamily="34" charset="0"/>
              </a:rPr>
              <a:t>Meditation area.</a:t>
            </a:r>
          </a:p>
          <a:p>
            <a:pPr>
              <a:lnSpc>
                <a:spcPct val="80000"/>
              </a:lnSpc>
              <a:spcBef>
                <a:spcPts val="0"/>
              </a:spcBef>
              <a:buFontTx/>
              <a:buChar char="-"/>
            </a:pPr>
            <a:r>
              <a:rPr lang="en-GB" sz="1800" dirty="0">
                <a:solidFill>
                  <a:srgbClr val="7030A0"/>
                </a:solidFill>
                <a:latin typeface="Tw Cen MT" panose="020B0602020104020603" pitchFamily="34" charset="0"/>
              </a:rPr>
              <a:t>Utility room with washer/dryer</a:t>
            </a:r>
          </a:p>
          <a:p>
            <a:pPr>
              <a:lnSpc>
                <a:spcPct val="80000"/>
              </a:lnSpc>
              <a:spcBef>
                <a:spcPts val="0"/>
              </a:spcBef>
              <a:buFontTx/>
              <a:buChar char="-"/>
            </a:pPr>
            <a:r>
              <a:rPr lang="en-GB" sz="1800" dirty="0">
                <a:solidFill>
                  <a:srgbClr val="7030A0"/>
                </a:solidFill>
                <a:latin typeface="Tw Cen MT" panose="020B0602020104020603" pitchFamily="34" charset="0"/>
              </a:rPr>
              <a:t>Electronic Safe</a:t>
            </a:r>
          </a:p>
          <a:p>
            <a:pPr>
              <a:lnSpc>
                <a:spcPct val="80000"/>
              </a:lnSpc>
              <a:spcBef>
                <a:spcPts val="0"/>
              </a:spcBef>
              <a:buFontTx/>
              <a:buChar char="-"/>
            </a:pPr>
            <a:r>
              <a:rPr lang="en-GB" sz="1800" dirty="0">
                <a:solidFill>
                  <a:srgbClr val="7030A0"/>
                </a:solidFill>
                <a:latin typeface="Tw Cen MT" panose="020B0602020104020603" pitchFamily="34" charset="0"/>
              </a:rPr>
              <a:t>538.20 </a:t>
            </a:r>
            <a:r>
              <a:rPr lang="en-GB" sz="1800" dirty="0" err="1">
                <a:solidFill>
                  <a:srgbClr val="7030A0"/>
                </a:solidFill>
                <a:latin typeface="Tw Cen MT" panose="020B0602020104020603" pitchFamily="34" charset="0"/>
              </a:rPr>
              <a:t>Sq</a:t>
            </a:r>
            <a:r>
              <a:rPr lang="en-GB" sz="1800" dirty="0">
                <a:solidFill>
                  <a:srgbClr val="7030A0"/>
                </a:solidFill>
                <a:latin typeface="Tw Cen MT" panose="020B0602020104020603" pitchFamily="34" charset="0"/>
              </a:rPr>
              <a:t> Ft – 50 </a:t>
            </a:r>
            <a:r>
              <a:rPr lang="en-GB" sz="1800" dirty="0" err="1">
                <a:solidFill>
                  <a:srgbClr val="7030A0"/>
                </a:solidFill>
                <a:latin typeface="Tw Cen MT" panose="020B0602020104020603" pitchFamily="34" charset="0"/>
              </a:rPr>
              <a:t>Sq</a:t>
            </a:r>
            <a:r>
              <a:rPr lang="en-GB" sz="1800" dirty="0">
                <a:solidFill>
                  <a:srgbClr val="7030A0"/>
                </a:solidFill>
                <a:latin typeface="Tw Cen MT" panose="020B0602020104020603" pitchFamily="34" charset="0"/>
              </a:rPr>
              <a:t> M</a:t>
            </a:r>
            <a:endParaRPr lang="en-GB" sz="1800" dirty="0">
              <a:latin typeface="Tw Cen MT" panose="020B0602020104020603" pitchFamily="34" charset="0"/>
            </a:endParaRPr>
          </a:p>
          <a:p>
            <a:pPr marL="0" indent="0">
              <a:lnSpc>
                <a:spcPct val="80000"/>
              </a:lnSpc>
              <a:spcBef>
                <a:spcPts val="0"/>
              </a:spcBef>
              <a:buNone/>
            </a:pPr>
            <a:endParaRPr lang="en-US" dirty="0"/>
          </a:p>
        </p:txBody>
      </p:sp>
      <p:sp>
        <p:nvSpPr>
          <p:cNvPr id="7" name="TextBox 6"/>
          <p:cNvSpPr txBox="1"/>
          <p:nvPr/>
        </p:nvSpPr>
        <p:spPr>
          <a:xfrm>
            <a:off x="10003761" y="6007097"/>
            <a:ext cx="1344342" cy="369332"/>
          </a:xfrm>
          <a:prstGeom prst="rect">
            <a:avLst/>
          </a:prstGeom>
          <a:noFill/>
        </p:spPr>
        <p:txBody>
          <a:bodyPr wrap="none" rtlCol="0">
            <a:spAutoFit/>
          </a:bodyPr>
          <a:lstStyle/>
          <a:p>
            <a:r>
              <a:rPr lang="en-GB" dirty="0">
                <a:hlinkClick r:id="rId3"/>
              </a:rPr>
              <a:t>BOOK NOW</a:t>
            </a:r>
            <a:r>
              <a:rPr lang="en-GB" dirty="0"/>
              <a:t> </a:t>
            </a:r>
          </a:p>
        </p:txBody>
      </p:sp>
      <p:pic>
        <p:nvPicPr>
          <p:cNvPr id="10" name="Picture 2" descr="http://www.merinohospitality.com/wp-content/themes/merino/images/peop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5400" y="1056650"/>
            <a:ext cx="272224" cy="2381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7860790" y="1001452"/>
            <a:ext cx="218919" cy="369332"/>
          </a:xfrm>
          <a:prstGeom prst="rect">
            <a:avLst/>
          </a:prstGeom>
          <a:noFill/>
        </p:spPr>
        <p:txBody>
          <a:bodyPr wrap="square" rtlCol="0">
            <a:spAutoFit/>
          </a:bodyPr>
          <a:lstStyle/>
          <a:p>
            <a:r>
              <a:rPr lang="en-GB" dirty="0"/>
              <a:t>2</a:t>
            </a:r>
          </a:p>
        </p:txBody>
      </p:sp>
      <p:pic>
        <p:nvPicPr>
          <p:cNvPr id="11" name="Picture 6" descr="http://www.merinohospitality.com/wp-content/themes/merino/images/bed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6586" y="1067057"/>
            <a:ext cx="272224" cy="238125"/>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0664" y="1039809"/>
            <a:ext cx="272224" cy="238125"/>
          </a:xfrm>
          <a:prstGeom prst="rect">
            <a:avLst/>
          </a:prstGeom>
        </p:spPr>
      </p:pic>
      <p:sp>
        <p:nvSpPr>
          <p:cNvPr id="13" name="TextBox 12"/>
          <p:cNvSpPr txBox="1"/>
          <p:nvPr/>
        </p:nvSpPr>
        <p:spPr>
          <a:xfrm>
            <a:off x="8509325" y="1001452"/>
            <a:ext cx="385354" cy="369332"/>
          </a:xfrm>
          <a:prstGeom prst="rect">
            <a:avLst/>
          </a:prstGeom>
          <a:noFill/>
        </p:spPr>
        <p:txBody>
          <a:bodyPr wrap="square" rtlCol="0">
            <a:spAutoFit/>
          </a:bodyPr>
          <a:lstStyle/>
          <a:p>
            <a:r>
              <a:rPr lang="en-GB" dirty="0"/>
              <a:t>1</a:t>
            </a:r>
          </a:p>
        </p:txBody>
      </p:sp>
      <p:sp>
        <p:nvSpPr>
          <p:cNvPr id="15" name="TextBox 14"/>
          <p:cNvSpPr txBox="1"/>
          <p:nvPr/>
        </p:nvSpPr>
        <p:spPr>
          <a:xfrm>
            <a:off x="9046299" y="991044"/>
            <a:ext cx="415148" cy="369332"/>
          </a:xfrm>
          <a:prstGeom prst="rect">
            <a:avLst/>
          </a:prstGeom>
          <a:noFill/>
        </p:spPr>
        <p:txBody>
          <a:bodyPr wrap="square" rtlCol="0">
            <a:spAutoFit/>
          </a:bodyPr>
          <a:lstStyle/>
          <a:p>
            <a:r>
              <a:rPr lang="en-GB" dirty="0"/>
              <a:t>1</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83467" y="1056650"/>
            <a:ext cx="238125" cy="238125"/>
          </a:xfrm>
          <a:prstGeom prst="rect">
            <a:avLst/>
          </a:prstGeom>
        </p:spPr>
      </p:pic>
      <p:sp>
        <p:nvSpPr>
          <p:cNvPr id="17" name="TextBox 16"/>
          <p:cNvSpPr txBox="1"/>
          <p:nvPr/>
        </p:nvSpPr>
        <p:spPr>
          <a:xfrm>
            <a:off x="9621792" y="1001452"/>
            <a:ext cx="381969" cy="369332"/>
          </a:xfrm>
          <a:prstGeom prst="rect">
            <a:avLst/>
          </a:prstGeom>
          <a:noFill/>
        </p:spPr>
        <p:txBody>
          <a:bodyPr wrap="square" rtlCol="0">
            <a:spAutoFit/>
          </a:bodyPr>
          <a:lstStyle/>
          <a:p>
            <a:r>
              <a:rPr lang="en-GB" dirty="0"/>
              <a:t>1</a:t>
            </a:r>
          </a:p>
        </p:txBody>
      </p:sp>
    </p:spTree>
    <p:extLst>
      <p:ext uri="{BB962C8B-B14F-4D97-AF65-F5344CB8AC3E}">
        <p14:creationId xmlns:p14="http://schemas.microsoft.com/office/powerpoint/2010/main" val="2312143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1680210"/>
            <a:ext cx="6801718" cy="3975281"/>
          </a:xfrm>
          <a:prstGeom prst="rect">
            <a:avLst/>
          </a:prstGeom>
        </p:spPr>
      </p:pic>
      <p:sp>
        <p:nvSpPr>
          <p:cNvPr id="7" name="TextBox 6"/>
          <p:cNvSpPr txBox="1"/>
          <p:nvPr/>
        </p:nvSpPr>
        <p:spPr>
          <a:xfrm>
            <a:off x="3646170" y="617220"/>
            <a:ext cx="5166360" cy="584775"/>
          </a:xfrm>
          <a:prstGeom prst="rect">
            <a:avLst/>
          </a:prstGeom>
          <a:noFill/>
        </p:spPr>
        <p:txBody>
          <a:bodyPr wrap="square" rtlCol="0">
            <a:spAutoFit/>
          </a:bodyPr>
          <a:lstStyle/>
          <a:p>
            <a:r>
              <a:rPr lang="en-GB" sz="3200" dirty="0">
                <a:solidFill>
                  <a:srgbClr val="FFC000"/>
                </a:solidFill>
                <a:latin typeface="Tw Cen MT" panose="020B0602020104020603" pitchFamily="34" charset="0"/>
              </a:rPr>
              <a:t>STAR YARD –  GETTING HERE</a:t>
            </a:r>
          </a:p>
        </p:txBody>
      </p:sp>
      <p:sp>
        <p:nvSpPr>
          <p:cNvPr id="8" name="TextBox 7"/>
          <p:cNvSpPr txBox="1"/>
          <p:nvPr/>
        </p:nvSpPr>
        <p:spPr>
          <a:xfrm>
            <a:off x="7345680" y="1530350"/>
            <a:ext cx="4488180" cy="5078313"/>
          </a:xfrm>
          <a:prstGeom prst="rect">
            <a:avLst/>
          </a:prstGeom>
          <a:noFill/>
        </p:spPr>
        <p:txBody>
          <a:bodyPr wrap="square" rtlCol="0">
            <a:spAutoFit/>
          </a:bodyPr>
          <a:lstStyle/>
          <a:p>
            <a:r>
              <a:rPr lang="en-GB" sz="2400" dirty="0">
                <a:solidFill>
                  <a:schemeClr val="tx1">
                    <a:lumMod val="50000"/>
                    <a:lumOff val="50000"/>
                  </a:schemeClr>
                </a:solidFill>
                <a:latin typeface="Tw Cen MT" panose="020B0602020104020603" pitchFamily="34" charset="0"/>
              </a:rPr>
              <a:t>Airports (by car</a:t>
            </a:r>
            <a:r>
              <a:rPr lang="en-GB" sz="2000" dirty="0">
                <a:solidFill>
                  <a:schemeClr val="tx1">
                    <a:lumMod val="50000"/>
                    <a:lumOff val="50000"/>
                  </a:schemeClr>
                </a:solidFill>
                <a:latin typeface="Tw Cen MT" panose="020B0602020104020603" pitchFamily="34" charset="0"/>
              </a:rPr>
              <a:t>):</a:t>
            </a:r>
          </a:p>
          <a:p>
            <a:r>
              <a:rPr lang="en-GB" sz="2000" dirty="0">
                <a:solidFill>
                  <a:schemeClr val="tx1">
                    <a:lumMod val="50000"/>
                    <a:lumOff val="50000"/>
                  </a:schemeClr>
                </a:solidFill>
                <a:latin typeface="Tw Cen MT" panose="020B0602020104020603" pitchFamily="34" charset="0"/>
              </a:rPr>
              <a:t>London City Airport – 20 mins </a:t>
            </a:r>
          </a:p>
          <a:p>
            <a:r>
              <a:rPr lang="en-GB" sz="2000" dirty="0">
                <a:solidFill>
                  <a:schemeClr val="tx1">
                    <a:lumMod val="50000"/>
                    <a:lumOff val="50000"/>
                  </a:schemeClr>
                </a:solidFill>
                <a:latin typeface="Tw Cen MT" panose="020B0602020104020603" pitchFamily="34" charset="0"/>
              </a:rPr>
              <a:t>Heathrow – 1 hour</a:t>
            </a:r>
          </a:p>
          <a:p>
            <a:r>
              <a:rPr lang="en-GB" sz="2000" dirty="0">
                <a:solidFill>
                  <a:schemeClr val="tx1">
                    <a:lumMod val="50000"/>
                    <a:lumOff val="50000"/>
                  </a:schemeClr>
                </a:solidFill>
                <a:latin typeface="Tw Cen MT" panose="020B0602020104020603" pitchFamily="34" charset="0"/>
              </a:rPr>
              <a:t>Gatwick – 1 hour 30 mins</a:t>
            </a:r>
          </a:p>
          <a:p>
            <a:endParaRPr lang="en-GB" sz="2000" dirty="0">
              <a:solidFill>
                <a:schemeClr val="tx1">
                  <a:lumMod val="50000"/>
                  <a:lumOff val="50000"/>
                </a:schemeClr>
              </a:solidFill>
              <a:latin typeface="Tw Cen MT" panose="020B0602020104020603" pitchFamily="34" charset="0"/>
            </a:endParaRPr>
          </a:p>
          <a:p>
            <a:r>
              <a:rPr lang="en-GB" sz="2400" dirty="0">
                <a:solidFill>
                  <a:schemeClr val="tx1">
                    <a:lumMod val="50000"/>
                    <a:lumOff val="50000"/>
                  </a:schemeClr>
                </a:solidFill>
                <a:latin typeface="Tw Cen MT" panose="020B0602020104020603" pitchFamily="34" charset="0"/>
              </a:rPr>
              <a:t>By Train </a:t>
            </a:r>
            <a:r>
              <a:rPr lang="en-GB" sz="2000" dirty="0">
                <a:solidFill>
                  <a:schemeClr val="tx1">
                    <a:lumMod val="50000"/>
                    <a:lumOff val="50000"/>
                  </a:schemeClr>
                </a:solidFill>
                <a:latin typeface="Tw Cen MT" panose="020B0602020104020603" pitchFamily="34" charset="0"/>
              </a:rPr>
              <a:t>:</a:t>
            </a:r>
          </a:p>
          <a:p>
            <a:r>
              <a:rPr lang="en-GB" sz="2000" dirty="0">
                <a:solidFill>
                  <a:schemeClr val="tx1">
                    <a:lumMod val="50000"/>
                    <a:lumOff val="50000"/>
                  </a:schemeClr>
                </a:solidFill>
                <a:latin typeface="Tw Cen MT" panose="020B0602020104020603" pitchFamily="34" charset="0"/>
              </a:rPr>
              <a:t>Waterloo Station – 15 mins walk</a:t>
            </a:r>
          </a:p>
          <a:p>
            <a:r>
              <a:rPr lang="en-GB" sz="2000" dirty="0">
                <a:solidFill>
                  <a:schemeClr val="tx1">
                    <a:lumMod val="50000"/>
                    <a:lumOff val="50000"/>
                  </a:schemeClr>
                </a:solidFill>
                <a:latin typeface="Tw Cen MT" panose="020B0602020104020603" pitchFamily="34" charset="0"/>
              </a:rPr>
              <a:t>Farringdon Station – 10 mins walk</a:t>
            </a:r>
          </a:p>
          <a:p>
            <a:r>
              <a:rPr lang="en-GB" sz="2000" dirty="0">
                <a:solidFill>
                  <a:schemeClr val="tx1">
                    <a:lumMod val="50000"/>
                    <a:lumOff val="50000"/>
                  </a:schemeClr>
                </a:solidFill>
                <a:latin typeface="Tw Cen MT" panose="020B0602020104020603" pitchFamily="34" charset="0"/>
              </a:rPr>
              <a:t>Euston/Kings Cross – 25 mins walk</a:t>
            </a:r>
          </a:p>
          <a:p>
            <a:endParaRPr lang="en-GB" dirty="0"/>
          </a:p>
          <a:p>
            <a:r>
              <a:rPr lang="en-GB" sz="2400" dirty="0">
                <a:solidFill>
                  <a:schemeClr val="tx1">
                    <a:lumMod val="50000"/>
                    <a:lumOff val="50000"/>
                  </a:schemeClr>
                </a:solidFill>
                <a:latin typeface="Tw Cen MT" panose="020B0602020104020603" pitchFamily="34" charset="0"/>
              </a:rPr>
              <a:t>By Tube</a:t>
            </a:r>
            <a:r>
              <a:rPr lang="en-GB" sz="2000" dirty="0">
                <a:solidFill>
                  <a:schemeClr val="tx1">
                    <a:lumMod val="50000"/>
                    <a:lumOff val="50000"/>
                  </a:schemeClr>
                </a:solidFill>
                <a:latin typeface="Tw Cen MT" panose="020B0602020104020603" pitchFamily="34" charset="0"/>
              </a:rPr>
              <a:t>:</a:t>
            </a:r>
          </a:p>
          <a:p>
            <a:r>
              <a:rPr lang="en-GB" sz="2000" dirty="0">
                <a:solidFill>
                  <a:schemeClr val="tx1">
                    <a:lumMod val="50000"/>
                    <a:lumOff val="50000"/>
                  </a:schemeClr>
                </a:solidFill>
                <a:latin typeface="Tw Cen MT" panose="020B0602020104020603" pitchFamily="34" charset="0"/>
              </a:rPr>
              <a:t>Chancery Lane </a:t>
            </a:r>
            <a:r>
              <a:rPr lang="en-GB" dirty="0"/>
              <a:t>( </a:t>
            </a:r>
            <a:r>
              <a:rPr lang="en-GB" dirty="0">
                <a:solidFill>
                  <a:srgbClr val="FF0000"/>
                </a:solidFill>
              </a:rPr>
              <a:t>Central </a:t>
            </a:r>
            <a:r>
              <a:rPr lang="en-GB" dirty="0"/>
              <a:t>) – </a:t>
            </a:r>
            <a:r>
              <a:rPr lang="en-GB" sz="2000" dirty="0">
                <a:solidFill>
                  <a:schemeClr val="tx1">
                    <a:lumMod val="50000"/>
                    <a:lumOff val="50000"/>
                  </a:schemeClr>
                </a:solidFill>
                <a:latin typeface="Tw Cen MT" panose="020B0602020104020603" pitchFamily="34" charset="0"/>
              </a:rPr>
              <a:t>5 mins walk</a:t>
            </a:r>
          </a:p>
          <a:p>
            <a:r>
              <a:rPr lang="en-GB" sz="2000" dirty="0">
                <a:solidFill>
                  <a:schemeClr val="tx1">
                    <a:lumMod val="50000"/>
                    <a:lumOff val="50000"/>
                  </a:schemeClr>
                </a:solidFill>
                <a:latin typeface="Tw Cen MT" panose="020B0602020104020603" pitchFamily="34" charset="0"/>
              </a:rPr>
              <a:t>Holborn</a:t>
            </a:r>
            <a:r>
              <a:rPr lang="en-GB" dirty="0"/>
              <a:t> (  </a:t>
            </a:r>
            <a:r>
              <a:rPr lang="en-GB" dirty="0">
                <a:solidFill>
                  <a:schemeClr val="accent5">
                    <a:lumMod val="50000"/>
                  </a:schemeClr>
                </a:solidFill>
              </a:rPr>
              <a:t>Piccadilly</a:t>
            </a:r>
            <a:r>
              <a:rPr lang="en-GB" dirty="0"/>
              <a:t>/</a:t>
            </a:r>
            <a:r>
              <a:rPr lang="en-GB" dirty="0">
                <a:solidFill>
                  <a:schemeClr val="accent5">
                    <a:lumMod val="50000"/>
                  </a:schemeClr>
                </a:solidFill>
              </a:rPr>
              <a:t> </a:t>
            </a:r>
            <a:r>
              <a:rPr lang="en-GB" dirty="0">
                <a:solidFill>
                  <a:srgbClr val="FF0000"/>
                </a:solidFill>
              </a:rPr>
              <a:t>Central </a:t>
            </a:r>
            <a:r>
              <a:rPr lang="en-GB" dirty="0"/>
              <a:t>)– </a:t>
            </a:r>
            <a:r>
              <a:rPr lang="en-GB" sz="2000" dirty="0">
                <a:solidFill>
                  <a:schemeClr val="tx1">
                    <a:lumMod val="50000"/>
                    <a:lumOff val="50000"/>
                  </a:schemeClr>
                </a:solidFill>
              </a:rPr>
              <a:t>7 mins walk</a:t>
            </a:r>
          </a:p>
          <a:p>
            <a:endParaRPr lang="en-GB" dirty="0"/>
          </a:p>
          <a:p>
            <a:endParaRPr lang="en-GB" dirty="0"/>
          </a:p>
          <a:p>
            <a:endParaRPr lang="en-GB" dirty="0"/>
          </a:p>
        </p:txBody>
      </p:sp>
    </p:spTree>
    <p:extLst>
      <p:ext uri="{BB962C8B-B14F-4D97-AF65-F5344CB8AC3E}">
        <p14:creationId xmlns:p14="http://schemas.microsoft.com/office/powerpoint/2010/main" val="991115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TE CARD 2016 (003) (1).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2508" t="-7517" r="-10653" b="-2580"/>
          <a:stretch/>
        </p:blipFill>
        <p:spPr>
          <a:xfrm>
            <a:off x="1457521" y="363682"/>
            <a:ext cx="9889351" cy="5754730"/>
          </a:xfrm>
        </p:spPr>
      </p:pic>
    </p:spTree>
    <p:extLst>
      <p:ext uri="{BB962C8B-B14F-4D97-AF65-F5344CB8AC3E}">
        <p14:creationId xmlns:p14="http://schemas.microsoft.com/office/powerpoint/2010/main" val="2940548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199" y="3136612"/>
            <a:ext cx="8658683" cy="523220"/>
          </a:xfrm>
          <a:prstGeom prst="rect">
            <a:avLst/>
          </a:prstGeom>
          <a:noFill/>
        </p:spPr>
        <p:txBody>
          <a:bodyPr wrap="square" rtlCol="0">
            <a:spAutoFit/>
          </a:bodyPr>
          <a:lstStyle/>
          <a:p>
            <a:r>
              <a:rPr lang="en-GB" sz="2800" i="1" dirty="0">
                <a:solidFill>
                  <a:schemeClr val="bg1">
                    <a:lumMod val="50000"/>
                  </a:schemeClr>
                </a:solidFill>
                <a:latin typeface="Georgia" panose="02040502050405020303" pitchFamily="18" charset="0"/>
              </a:rPr>
              <a:t>   Because you can’t bake cookies in a hotel room!</a:t>
            </a:r>
          </a:p>
        </p:txBody>
      </p:sp>
    </p:spTree>
    <p:extLst>
      <p:ext uri="{BB962C8B-B14F-4D97-AF65-F5344CB8AC3E}">
        <p14:creationId xmlns:p14="http://schemas.microsoft.com/office/powerpoint/2010/main" val="132109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264" y="0"/>
            <a:ext cx="2039471" cy="1583114"/>
          </a:xfrm>
        </p:spPr>
        <p:txBody>
          <a:bodyPr>
            <a:normAutofit/>
          </a:bodyPr>
          <a:lstStyle/>
          <a:p>
            <a:r>
              <a:rPr lang="en-GB" sz="4000" dirty="0">
                <a:solidFill>
                  <a:srgbClr val="FFC000"/>
                </a:solidFill>
                <a:latin typeface="Tw Cen MT" panose="020B0602020104020603" pitchFamily="34" charset="0"/>
              </a:rPr>
              <a:t>About us</a:t>
            </a:r>
          </a:p>
        </p:txBody>
      </p:sp>
      <p:sp>
        <p:nvSpPr>
          <p:cNvPr id="3" name="Content Placeholder 2"/>
          <p:cNvSpPr>
            <a:spLocks noGrp="1"/>
          </p:cNvSpPr>
          <p:nvPr>
            <p:ph idx="1"/>
          </p:nvPr>
        </p:nvSpPr>
        <p:spPr>
          <a:xfrm>
            <a:off x="838200" y="1371600"/>
            <a:ext cx="10515600" cy="4597545"/>
          </a:xfrm>
        </p:spPr>
        <p:txBody>
          <a:bodyPr>
            <a:noAutofit/>
          </a:bodyPr>
          <a:lstStyle/>
          <a:p>
            <a:pPr marL="0" indent="0">
              <a:buNone/>
            </a:pPr>
            <a:r>
              <a:rPr lang="en-GB" sz="1800" dirty="0">
                <a:solidFill>
                  <a:srgbClr val="7030A0"/>
                </a:solidFill>
                <a:latin typeface="Tw Cen MT" panose="020B0602020104020603" pitchFamily="34" charset="0"/>
              </a:rPr>
              <a:t>At Merino Hospitality, we offer outstanding serviced houses and apartments in locations that are both central and peaceful. All our properties are both luxurious and homely and offer an experience far superior to a stay in a hotel or other corporate housing. In this brochure we will introduce you to each of our luxury properties, you can also find more information on our</a:t>
            </a:r>
            <a:r>
              <a:rPr lang="en-GB" sz="1800" dirty="0">
                <a:solidFill>
                  <a:srgbClr val="FFC000"/>
                </a:solidFill>
                <a:latin typeface="Tw Cen MT" panose="020B0602020104020603" pitchFamily="34" charset="0"/>
              </a:rPr>
              <a:t> </a:t>
            </a:r>
            <a:r>
              <a:rPr lang="en-GB" sz="1800" dirty="0">
                <a:solidFill>
                  <a:srgbClr val="FFC000"/>
                </a:solidFill>
                <a:latin typeface="Tw Cen MT" panose="020B0602020104020603" pitchFamily="34" charset="0"/>
                <a:hlinkClick r:id="rId2"/>
              </a:rPr>
              <a:t>website</a:t>
            </a:r>
            <a:r>
              <a:rPr lang="en-GB" sz="1800" dirty="0">
                <a:solidFill>
                  <a:srgbClr val="7030A0"/>
                </a:solidFill>
                <a:latin typeface="Tw Cen MT" panose="020B0602020104020603" pitchFamily="34" charset="0"/>
              </a:rPr>
              <a:t>. Our exclusive properties can be found in two addresses; </a:t>
            </a:r>
            <a:r>
              <a:rPr lang="en-GB" sz="1800" b="1" dirty="0">
                <a:solidFill>
                  <a:srgbClr val="7030A0"/>
                </a:solidFill>
                <a:latin typeface="Tw Cen MT" panose="020B0602020104020603" pitchFamily="34" charset="0"/>
              </a:rPr>
              <a:t>Star Yard </a:t>
            </a:r>
            <a:r>
              <a:rPr lang="en-GB" sz="1800" dirty="0">
                <a:solidFill>
                  <a:srgbClr val="7030A0"/>
                </a:solidFill>
                <a:latin typeface="Tw Cen MT" panose="020B0602020104020603" pitchFamily="34" charset="0"/>
              </a:rPr>
              <a:t>at Chancery Lane and a quiet Mews near Russell Square – </a:t>
            </a:r>
            <a:r>
              <a:rPr lang="en-GB" sz="1800" b="1" dirty="0">
                <a:solidFill>
                  <a:srgbClr val="7030A0"/>
                </a:solidFill>
                <a:latin typeface="Tw Cen MT" panose="020B0602020104020603" pitchFamily="34" charset="0"/>
              </a:rPr>
              <a:t>Colonnade</a:t>
            </a:r>
            <a:r>
              <a:rPr lang="en-GB" sz="1800" dirty="0">
                <a:solidFill>
                  <a:srgbClr val="7030A0"/>
                </a:solidFill>
                <a:latin typeface="Tw Cen MT" panose="020B0602020104020603" pitchFamily="34" charset="0"/>
              </a:rPr>
              <a:t>.</a:t>
            </a:r>
          </a:p>
          <a:p>
            <a:pPr marL="0" indent="0">
              <a:buNone/>
            </a:pPr>
            <a:r>
              <a:rPr lang="en-GB" sz="1800" dirty="0">
                <a:solidFill>
                  <a:srgbClr val="7030A0"/>
                </a:solidFill>
                <a:latin typeface="Tw Cen MT" panose="020B0602020104020603" pitchFamily="34" charset="0"/>
              </a:rPr>
              <a:t>Caio and Louise Merino met during their studies at Les Roches Hotel Management School in Switzerland. After gathering knowledge and experience working for a variety of luxury  brands such as the famous Savoy and Marriott Grosvenor Square Hotels in London, Burberry PLC, Casa Fasano in Sao Paulo and Hotel La </a:t>
            </a:r>
            <a:r>
              <a:rPr lang="en-GB" sz="1800" dirty="0" err="1">
                <a:solidFill>
                  <a:srgbClr val="7030A0"/>
                </a:solidFill>
                <a:latin typeface="Tw Cen MT" panose="020B0602020104020603" pitchFamily="34" charset="0"/>
              </a:rPr>
              <a:t>Residencia</a:t>
            </a:r>
            <a:r>
              <a:rPr lang="en-GB" sz="1800" dirty="0">
                <a:solidFill>
                  <a:srgbClr val="7030A0"/>
                </a:solidFill>
                <a:latin typeface="Tw Cen MT" panose="020B0602020104020603" pitchFamily="34" charset="0"/>
              </a:rPr>
              <a:t> in Mallorca, the couple created Merino Hospitality to fulfil their passion for hospitality and the demand for a private and comfortable alternative to hotels.</a:t>
            </a:r>
          </a:p>
          <a:p>
            <a:pPr marL="0" indent="0">
              <a:buNone/>
            </a:pPr>
            <a:r>
              <a:rPr lang="en-GB" sz="1800" dirty="0">
                <a:solidFill>
                  <a:srgbClr val="7030A0"/>
                </a:solidFill>
                <a:latin typeface="Tw Cen MT" panose="020B0602020104020603" pitchFamily="34" charset="0"/>
              </a:rPr>
              <a:t>All our properties are extremely private and secure. Your comfort starts with our bespoke line of  handmade mattresses, pristine bed and bath linen, Aromatherapy Associates and Pecksniff’s toiletries, SONOS audio system, complimentary </a:t>
            </a:r>
            <a:r>
              <a:rPr lang="en-GB" sz="1800" dirty="0" err="1">
                <a:solidFill>
                  <a:srgbClr val="7030A0"/>
                </a:solidFill>
                <a:latin typeface="Tw Cen MT" panose="020B0602020104020603" pitchFamily="34" charset="0"/>
              </a:rPr>
              <a:t>WiFi</a:t>
            </a:r>
            <a:r>
              <a:rPr lang="en-GB" sz="1800" dirty="0">
                <a:solidFill>
                  <a:srgbClr val="7030A0"/>
                </a:solidFill>
                <a:latin typeface="Tw Cen MT" panose="020B0602020104020603" pitchFamily="34" charset="0"/>
              </a:rPr>
              <a:t>, tailor-made welcome baskets, fresh fruits on arrival, basic amenities for kitchen/laundry and much more, all as standard. Access to a range of classic cars for hire, private chef, cooking classes, executive transfers and concierge services are but a few of the other services we have to offer to our guests.</a:t>
            </a:r>
          </a:p>
          <a:p>
            <a:pPr marL="0" indent="0">
              <a:buNone/>
            </a:pPr>
            <a:r>
              <a:rPr lang="en-GB" sz="1800" dirty="0">
                <a:solidFill>
                  <a:srgbClr val="7030A0"/>
                </a:solidFill>
                <a:latin typeface="Tw Cen MT" panose="020B0602020104020603" pitchFamily="34" charset="0"/>
              </a:rPr>
              <a:t>We can be best defined as delivering the professionalism of a hotel and the convenience of serviced apartments in the exclusiveness of your own address in town, with the friendliness and knowledge of a local host.</a:t>
            </a:r>
            <a:endParaRPr lang="en-GB" sz="1800" dirty="0"/>
          </a:p>
        </p:txBody>
      </p:sp>
    </p:spTree>
    <p:extLst>
      <p:ext uri="{BB962C8B-B14F-4D97-AF65-F5344CB8AC3E}">
        <p14:creationId xmlns:p14="http://schemas.microsoft.com/office/powerpoint/2010/main" val="98271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5694" y="-860611"/>
            <a:ext cx="8420668" cy="2473319"/>
          </a:xfrm>
        </p:spPr>
        <p:txBody>
          <a:bodyPr>
            <a:normAutofit/>
          </a:bodyPr>
          <a:lstStyle/>
          <a:p>
            <a:r>
              <a:rPr lang="en-GB" dirty="0">
                <a:solidFill>
                  <a:srgbClr val="FFC000"/>
                </a:solidFill>
                <a:latin typeface="Tw Cen MT" panose="020B0602020104020603" pitchFamily="34" charset="0"/>
              </a:rPr>
              <a:t>COLONNADE</a:t>
            </a:r>
            <a:br>
              <a:rPr lang="en-GB" dirty="0">
                <a:solidFill>
                  <a:srgbClr val="FFC000"/>
                </a:solidFill>
                <a:latin typeface="Tw Cen MT" panose="020B0602020104020603" pitchFamily="34" charset="0"/>
              </a:rPr>
            </a:br>
            <a:r>
              <a:rPr lang="en-GB" sz="2400" i="1" dirty="0">
                <a:solidFill>
                  <a:srgbClr val="FFC000"/>
                </a:solidFill>
                <a:latin typeface="Tw Cen MT" panose="020B0602020104020603" pitchFamily="34" charset="0"/>
              </a:rPr>
              <a:t>Russell Square WC1</a:t>
            </a:r>
          </a:p>
        </p:txBody>
      </p:sp>
      <p:sp>
        <p:nvSpPr>
          <p:cNvPr id="3" name="TextBox 2"/>
          <p:cNvSpPr txBox="1"/>
          <p:nvPr/>
        </p:nvSpPr>
        <p:spPr>
          <a:xfrm>
            <a:off x="1169895" y="1922929"/>
            <a:ext cx="10354236" cy="4745915"/>
          </a:xfrm>
          <a:prstGeom prst="rect">
            <a:avLst/>
          </a:prstGeom>
          <a:noFill/>
        </p:spPr>
        <p:txBody>
          <a:bodyPr wrap="square" rtlCol="0">
            <a:spAutoFit/>
          </a:bodyPr>
          <a:lstStyle/>
          <a:p>
            <a:pPr>
              <a:lnSpc>
                <a:spcPct val="120000"/>
              </a:lnSpc>
            </a:pPr>
            <a:r>
              <a:rPr lang="en-GB" dirty="0">
                <a:solidFill>
                  <a:srgbClr val="7030A0"/>
                </a:solidFill>
                <a:latin typeface="Tw Cen MT" panose="020B0602020104020603" pitchFamily="34" charset="0"/>
              </a:rPr>
              <a:t>Located in a quiet and traditional cobbled mews street just around the corner from Russell Square tube (Piccadilly Line), in the charming neighbourhood of Bloomsbury, Midtown*, are our two three bedroom houses and 2 two bedroom houses. ‘Mews’ is a primarily British term formerly describing a row of stables, usually with carriage houses below and living quarters above, built around a paved yard or court, or along a street, behind large city houses, such as those of London, during the 17th and 18th centuries. Today most mews stables have been converted into dwellings, some greatly modernised and considered highly desirable</a:t>
            </a:r>
            <a:r>
              <a:rPr lang="en-GB" dirty="0">
                <a:latin typeface="Tw Cen MT" panose="020B0602020104020603" pitchFamily="34" charset="0"/>
              </a:rPr>
              <a:t> </a:t>
            </a:r>
            <a:r>
              <a:rPr lang="en-GB" dirty="0">
                <a:solidFill>
                  <a:srgbClr val="7030A0"/>
                </a:solidFill>
                <a:latin typeface="Tw Cen MT" panose="020B0602020104020603" pitchFamily="34" charset="0"/>
              </a:rPr>
              <a:t>residences.</a:t>
            </a:r>
          </a:p>
          <a:p>
            <a:pPr>
              <a:lnSpc>
                <a:spcPct val="120000"/>
              </a:lnSpc>
            </a:pPr>
            <a:r>
              <a:rPr lang="en-GB" dirty="0">
                <a:solidFill>
                  <a:srgbClr val="7030A0"/>
                </a:solidFill>
                <a:latin typeface="Tw Cen MT" panose="020B0602020104020603" pitchFamily="34" charset="0"/>
              </a:rPr>
              <a:t> Euston, King’s Cross and St. Pancras stations are only a 10-minute walk as are the British Museum, Covent Garden, Soho, the West End, Coram’s Fields and much, much more.   It is also worth exploring the Brunswick Centre and Lamb’s Conduit Street for some interesting shops, cafes, restaurants and supermarkets.</a:t>
            </a:r>
          </a:p>
          <a:p>
            <a:pPr>
              <a:lnSpc>
                <a:spcPct val="120000"/>
              </a:lnSpc>
            </a:pPr>
            <a:endParaRPr lang="en-GB" dirty="0">
              <a:solidFill>
                <a:schemeClr val="bg1">
                  <a:lumMod val="50000"/>
                </a:schemeClr>
              </a:solidFill>
              <a:latin typeface="Tw Cen MT" panose="020B0602020104020603" pitchFamily="34" charset="0"/>
            </a:endParaRPr>
          </a:p>
          <a:p>
            <a:pPr>
              <a:lnSpc>
                <a:spcPct val="120000"/>
              </a:lnSpc>
            </a:pPr>
            <a:r>
              <a:rPr lang="en-GB" dirty="0">
                <a:solidFill>
                  <a:schemeClr val="bg1">
                    <a:lumMod val="50000"/>
                  </a:schemeClr>
                </a:solidFill>
                <a:latin typeface="Tw Cen MT" panose="020B0602020104020603" pitchFamily="34" charset="0"/>
              </a:rPr>
              <a:t>*Midtown, “the square mile ’twixt West End and City — once such a dreary wasteland of traffic canyons and pallid office drones — is buzzing in a way that it has not since its Twenties heyday!”</a:t>
            </a:r>
          </a:p>
          <a:p>
            <a:pPr>
              <a:lnSpc>
                <a:spcPct val="120000"/>
              </a:lnSpc>
            </a:pPr>
            <a:r>
              <a:rPr lang="en-GB" dirty="0">
                <a:solidFill>
                  <a:schemeClr val="bg1">
                    <a:lumMod val="50000"/>
                  </a:schemeClr>
                </a:solidFill>
                <a:latin typeface="Tw Cen MT" panose="020B0602020104020603" pitchFamily="34" charset="0"/>
              </a:rPr>
              <a:t>                                                                                                                                     </a:t>
            </a:r>
            <a:r>
              <a:rPr lang="en-GB" i="1" dirty="0">
                <a:solidFill>
                  <a:schemeClr val="bg1">
                    <a:lumMod val="50000"/>
                  </a:schemeClr>
                </a:solidFill>
                <a:latin typeface="Tw Cen MT" panose="020B0602020104020603" pitchFamily="34" charset="0"/>
              </a:rPr>
              <a:t>Evening Standard</a:t>
            </a:r>
            <a:endParaRPr lang="en-GB" dirty="0">
              <a:solidFill>
                <a:schemeClr val="bg1">
                  <a:lumMod val="50000"/>
                </a:schemeClr>
              </a:solidFill>
              <a:latin typeface="Tw Cen MT" panose="020B0602020104020603" pitchFamily="34" charset="0"/>
            </a:endParaRPr>
          </a:p>
          <a:p>
            <a:pPr>
              <a:lnSpc>
                <a:spcPct val="120000"/>
              </a:lnSpc>
            </a:pPr>
            <a:endParaRPr lang="en-GB" dirty="0">
              <a:solidFill>
                <a:srgbClr val="7030A0"/>
              </a:solidFill>
              <a:latin typeface="Tw Cen MT" panose="020B0602020104020603" pitchFamily="34" charset="0"/>
            </a:endParaRPr>
          </a:p>
        </p:txBody>
      </p:sp>
    </p:spTree>
    <p:extLst>
      <p:ext uri="{BB962C8B-B14F-4D97-AF65-F5344CB8AC3E}">
        <p14:creationId xmlns:p14="http://schemas.microsoft.com/office/powerpoint/2010/main" val="79995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099954" y="6014050"/>
            <a:ext cx="1331844" cy="369332"/>
          </a:xfrm>
          <a:prstGeom prst="rect">
            <a:avLst/>
          </a:prstGeom>
          <a:noFill/>
        </p:spPr>
        <p:txBody>
          <a:bodyPr wrap="square" rtlCol="0">
            <a:spAutoFit/>
          </a:bodyPr>
          <a:lstStyle/>
          <a:p>
            <a:r>
              <a:rPr lang="en-GB" dirty="0">
                <a:hlinkClick r:id="rId2"/>
              </a:rPr>
              <a:t>BOOK NOW</a:t>
            </a:r>
            <a:endParaRPr lang="en-GB" dirty="0"/>
          </a:p>
        </p:txBody>
      </p:sp>
      <p:sp>
        <p:nvSpPr>
          <p:cNvPr id="9" name="Rectangle 2"/>
          <p:cNvSpPr>
            <a:spLocks noChangeArrowheads="1"/>
          </p:cNvSpPr>
          <p:nvPr/>
        </p:nvSpPr>
        <p:spPr bwMode="auto">
          <a:xfrm>
            <a:off x="0" y="-40704"/>
            <a:ext cx="223138" cy="5386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ja-JP" sz="1100" dirty="0">
                <a:latin typeface="Tw Cen MT" panose="020B0602020104020603" pitchFamily="34" charset="0"/>
                <a:ea typeface="Tw Cen MT" panose="020B0602020104020603" pitchFamily="34" charset="0"/>
                <a:cs typeface="Times New Roman" panose="02020603050405020304" pitchFamily="18" charset="0"/>
              </a:rPr>
              <a:t> </a:t>
            </a:r>
            <a:endParaRPr lang="en-GB" altLang="ja-JP" sz="800" dirty="0"/>
          </a:p>
          <a:p>
            <a:pPr eaLnBrk="0" fontAlgn="base" hangingPunct="0">
              <a:spcBef>
                <a:spcPct val="0"/>
              </a:spcBef>
              <a:spcAft>
                <a:spcPct val="0"/>
              </a:spcAft>
            </a:pPr>
            <a:endParaRPr lang="en-US" altLang="ja-JP" dirty="0">
              <a:latin typeface="Arial" panose="020B0604020202020204" pitchFamily="34" charset="0"/>
            </a:endParaRPr>
          </a:p>
        </p:txBody>
      </p:sp>
      <p:sp>
        <p:nvSpPr>
          <p:cNvPr id="3" name="TextBox 2"/>
          <p:cNvSpPr txBox="1"/>
          <p:nvPr/>
        </p:nvSpPr>
        <p:spPr>
          <a:xfrm>
            <a:off x="9887148" y="4544065"/>
            <a:ext cx="237566" cy="369332"/>
          </a:xfrm>
          <a:prstGeom prst="rect">
            <a:avLst/>
          </a:prstGeom>
          <a:noFill/>
        </p:spPr>
        <p:txBody>
          <a:bodyPr wrap="none" rtlCol="0">
            <a:spAutoFit/>
          </a:bodyPr>
          <a:lstStyle/>
          <a:p>
            <a:r>
              <a:rPr lang="en-GB" dirty="0"/>
              <a:t> </a:t>
            </a:r>
          </a:p>
        </p:txBody>
      </p:sp>
      <p:pic>
        <p:nvPicPr>
          <p:cNvPr id="1026" name="Picture 2" descr="http://www.merinohospitality.com/wp-content/themes/merino/images/peo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993" y="963266"/>
            <a:ext cx="206201" cy="248786"/>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www.merinohospitality.com/wp-content/themes/merino/images/bed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036" y="973929"/>
            <a:ext cx="272224" cy="238125"/>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1104" y="973927"/>
            <a:ext cx="272224" cy="283284"/>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5172" y="973929"/>
            <a:ext cx="272224" cy="238125"/>
          </a:xfrm>
          <a:prstGeom prst="rect">
            <a:avLst/>
          </a:prstGeom>
        </p:spPr>
      </p:pic>
      <p:sp>
        <p:nvSpPr>
          <p:cNvPr id="16" name="Content Placeholder 7"/>
          <p:cNvSpPr txBox="1">
            <a:spLocks/>
          </p:cNvSpPr>
          <p:nvPr/>
        </p:nvSpPr>
        <p:spPr>
          <a:xfrm>
            <a:off x="7418991" y="466734"/>
            <a:ext cx="4271352" cy="49389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70000"/>
              </a:lnSpc>
            </a:pPr>
            <a:r>
              <a:rPr lang="en-GB" sz="3600" dirty="0">
                <a:solidFill>
                  <a:srgbClr val="FFC000"/>
                </a:solidFill>
                <a:latin typeface="Tw Cen MT" panose="020B0602020104020603" pitchFamily="34" charset="0"/>
              </a:rPr>
              <a:t>Orchid Way</a:t>
            </a:r>
          </a:p>
          <a:p>
            <a:pPr algn="l">
              <a:lnSpc>
                <a:spcPct val="70000"/>
              </a:lnSpc>
              <a:spcBef>
                <a:spcPts val="400"/>
              </a:spcBef>
            </a:pPr>
            <a:endParaRPr lang="en-GB" sz="1800" spc="100" dirty="0">
              <a:solidFill>
                <a:srgbClr val="7030A0"/>
              </a:solidFill>
              <a:latin typeface="Tw Cen MT" panose="020B0602020104020603" pitchFamily="34" charset="0"/>
            </a:endParaRPr>
          </a:p>
          <a:p>
            <a:pPr algn="l">
              <a:lnSpc>
                <a:spcPct val="70000"/>
              </a:lnSpc>
              <a:spcBef>
                <a:spcPts val="400"/>
              </a:spcBef>
            </a:pPr>
            <a:endParaRPr lang="en-GB" sz="1800" spc="100" dirty="0">
              <a:solidFill>
                <a:srgbClr val="7030A0"/>
              </a:solidFill>
              <a:latin typeface="Tw Cen MT" panose="020B0602020104020603" pitchFamily="34" charset="0"/>
            </a:endParaRPr>
          </a:p>
          <a:p>
            <a:pPr algn="l">
              <a:lnSpc>
                <a:spcPct val="70000"/>
              </a:lnSpc>
              <a:spcBef>
                <a:spcPts val="400"/>
              </a:spcBef>
            </a:pPr>
            <a:endParaRPr lang="en-GB" sz="1800" spc="100" dirty="0">
              <a:solidFill>
                <a:srgbClr val="7030A0"/>
              </a:solidFill>
              <a:latin typeface="Tw Cen MT" panose="020B0602020104020603" pitchFamily="34" charset="0"/>
            </a:endParaRPr>
          </a:p>
          <a:p>
            <a:pPr algn="l">
              <a:lnSpc>
                <a:spcPct val="70000"/>
              </a:lnSpc>
              <a:spcBef>
                <a:spcPts val="400"/>
              </a:spcBef>
            </a:pPr>
            <a:r>
              <a:rPr lang="en-GB" sz="1800" spc="100" dirty="0">
                <a:solidFill>
                  <a:srgbClr val="7030A0"/>
                </a:solidFill>
                <a:latin typeface="Tw Cen MT" panose="020B0602020104020603" pitchFamily="34" charset="0"/>
              </a:rPr>
              <a:t>This former coach house opens onto a quiet, cobbled street just a short walk away from London’s West End.</a:t>
            </a:r>
            <a:br>
              <a:rPr lang="en-GB" sz="1800" spc="100" dirty="0">
                <a:solidFill>
                  <a:srgbClr val="7030A0"/>
                </a:solidFill>
                <a:latin typeface="Tw Cen MT" panose="020B0602020104020603" pitchFamily="34" charset="0"/>
              </a:rPr>
            </a:br>
            <a:br>
              <a:rPr lang="en-GB" sz="1800" spc="100" dirty="0">
                <a:solidFill>
                  <a:srgbClr val="7030A0"/>
                </a:solidFill>
                <a:latin typeface="Tw Cen MT" panose="020B0602020104020603" pitchFamily="34" charset="0"/>
              </a:rPr>
            </a:br>
            <a:r>
              <a:rPr lang="en-GB" sz="1800" spc="100" dirty="0">
                <a:solidFill>
                  <a:srgbClr val="7030A0"/>
                </a:solidFill>
                <a:latin typeface="Tw Cen MT" panose="020B0602020104020603" pitchFamily="34" charset="0"/>
              </a:rPr>
              <a:t>-  Open-plan living/kitchen   </a:t>
            </a:r>
            <a:br>
              <a:rPr lang="en-GB" sz="1800" spc="100" dirty="0">
                <a:solidFill>
                  <a:srgbClr val="7030A0"/>
                </a:solidFill>
                <a:latin typeface="Tw Cen MT" panose="020B0602020104020603" pitchFamily="34" charset="0"/>
              </a:rPr>
            </a:br>
            <a:r>
              <a:rPr lang="en-GB" sz="1800" spc="100" dirty="0">
                <a:solidFill>
                  <a:srgbClr val="7030A0"/>
                </a:solidFill>
                <a:latin typeface="Tw Cen MT" panose="020B0602020104020603" pitchFamily="34" charset="0"/>
              </a:rPr>
              <a:t>-  Two large double bedrooms</a:t>
            </a:r>
            <a:br>
              <a:rPr lang="en-GB" sz="1800" spc="100" dirty="0">
                <a:solidFill>
                  <a:srgbClr val="7030A0"/>
                </a:solidFill>
                <a:latin typeface="Tw Cen MT" panose="020B0602020104020603" pitchFamily="34" charset="0"/>
              </a:rPr>
            </a:br>
            <a:r>
              <a:rPr lang="en-GB" sz="1800" spc="100" dirty="0">
                <a:solidFill>
                  <a:srgbClr val="7030A0"/>
                </a:solidFill>
                <a:latin typeface="Tw Cen MT" panose="020B0602020104020603" pitchFamily="34" charset="0"/>
              </a:rPr>
              <a:t>-  Mezzanine with futon &amp; office area         </a:t>
            </a:r>
            <a:br>
              <a:rPr lang="en-GB" sz="1800" spc="100" dirty="0">
                <a:solidFill>
                  <a:srgbClr val="7030A0"/>
                </a:solidFill>
                <a:latin typeface="Tw Cen MT" panose="020B0602020104020603" pitchFamily="34" charset="0"/>
              </a:rPr>
            </a:br>
            <a:r>
              <a:rPr lang="en-GB" sz="1800" spc="100" dirty="0">
                <a:solidFill>
                  <a:srgbClr val="7030A0"/>
                </a:solidFill>
                <a:latin typeface="Tw Cen MT" panose="020B0602020104020603" pitchFamily="34" charset="0"/>
              </a:rPr>
              <a:t>-  SONOS audio system</a:t>
            </a:r>
            <a:br>
              <a:rPr lang="en-GB" sz="1800" spc="100" dirty="0">
                <a:solidFill>
                  <a:srgbClr val="7030A0"/>
                </a:solidFill>
                <a:latin typeface="Tw Cen MT" panose="020B0602020104020603" pitchFamily="34" charset="0"/>
              </a:rPr>
            </a:br>
            <a:r>
              <a:rPr lang="en-GB" sz="1800" spc="100" dirty="0">
                <a:solidFill>
                  <a:srgbClr val="7030A0"/>
                </a:solidFill>
                <a:latin typeface="Tw Cen MT" panose="020B0602020104020603" pitchFamily="34" charset="0"/>
              </a:rPr>
              <a:t>-  Two spacious bathrooms</a:t>
            </a:r>
            <a:br>
              <a:rPr lang="en-GB" sz="1800" spc="100" dirty="0">
                <a:solidFill>
                  <a:srgbClr val="7030A0"/>
                </a:solidFill>
                <a:latin typeface="Tw Cen MT" panose="020B0602020104020603" pitchFamily="34" charset="0"/>
              </a:rPr>
            </a:br>
            <a:r>
              <a:rPr lang="en-GB" sz="1800" spc="100" dirty="0">
                <a:solidFill>
                  <a:srgbClr val="7030A0"/>
                </a:solidFill>
                <a:latin typeface="Tw Cen MT" panose="020B0602020104020603" pitchFamily="34" charset="0"/>
              </a:rPr>
              <a:t>-  Washer/dryer and dishwasher</a:t>
            </a:r>
          </a:p>
          <a:p>
            <a:pPr marL="285750" indent="-285750" algn="l">
              <a:lnSpc>
                <a:spcPct val="70000"/>
              </a:lnSpc>
              <a:spcBef>
                <a:spcPts val="400"/>
              </a:spcBef>
              <a:buFontTx/>
              <a:buChar char="-"/>
            </a:pPr>
            <a:r>
              <a:rPr lang="en-GB" sz="1800" spc="100" dirty="0">
                <a:solidFill>
                  <a:srgbClr val="7030A0"/>
                </a:solidFill>
                <a:latin typeface="Tw Cen MT" panose="020B0602020104020603" pitchFamily="34" charset="0"/>
              </a:rPr>
              <a:t>Underfloor heating throughout</a:t>
            </a:r>
          </a:p>
          <a:p>
            <a:pPr marL="285750" indent="-285750" algn="l">
              <a:lnSpc>
                <a:spcPct val="70000"/>
              </a:lnSpc>
              <a:spcBef>
                <a:spcPts val="400"/>
              </a:spcBef>
              <a:buFontTx/>
              <a:buChar char="-"/>
            </a:pPr>
            <a:r>
              <a:rPr lang="en-GB" sz="1800" spc="100" dirty="0">
                <a:solidFill>
                  <a:srgbClr val="7030A0"/>
                </a:solidFill>
                <a:latin typeface="Tw Cen MT" panose="020B0602020104020603" pitchFamily="34" charset="0"/>
              </a:rPr>
              <a:t>Wine Cellar</a:t>
            </a:r>
          </a:p>
          <a:p>
            <a:pPr marL="285750" indent="-285750" algn="l">
              <a:lnSpc>
                <a:spcPct val="70000"/>
              </a:lnSpc>
              <a:spcBef>
                <a:spcPts val="400"/>
              </a:spcBef>
              <a:buFontTx/>
              <a:buChar char="-"/>
            </a:pPr>
            <a:r>
              <a:rPr lang="en-GB" sz="1800" spc="100" dirty="0">
                <a:solidFill>
                  <a:srgbClr val="7030A0"/>
                </a:solidFill>
                <a:latin typeface="Tw Cen MT" panose="020B0602020104020603" pitchFamily="34" charset="0"/>
              </a:rPr>
              <a:t>Private parking space</a:t>
            </a:r>
          </a:p>
          <a:p>
            <a:pPr marL="285750" indent="-285750" algn="l">
              <a:lnSpc>
                <a:spcPct val="70000"/>
              </a:lnSpc>
              <a:spcBef>
                <a:spcPts val="400"/>
              </a:spcBef>
              <a:buFontTx/>
              <a:buChar char="-"/>
            </a:pPr>
            <a:r>
              <a:rPr lang="en-GB" sz="1800" spc="100" dirty="0">
                <a:solidFill>
                  <a:srgbClr val="7030A0"/>
                </a:solidFill>
                <a:latin typeface="Tw Cen MT" panose="020B0602020104020603" pitchFamily="34" charset="0"/>
              </a:rPr>
              <a:t>Skylight windows</a:t>
            </a:r>
          </a:p>
          <a:p>
            <a:pPr marL="285750" indent="-285750" algn="l">
              <a:lnSpc>
                <a:spcPct val="70000"/>
              </a:lnSpc>
              <a:spcBef>
                <a:spcPts val="400"/>
              </a:spcBef>
              <a:buFontTx/>
              <a:buChar char="-"/>
            </a:pPr>
            <a:r>
              <a:rPr lang="en-GB" sz="1800" spc="100" dirty="0">
                <a:solidFill>
                  <a:srgbClr val="7030A0"/>
                </a:solidFill>
                <a:latin typeface="Tw Cen MT" panose="020B0602020104020603" pitchFamily="34" charset="0"/>
              </a:rPr>
              <a:t>Secret children’s play den</a:t>
            </a:r>
          </a:p>
          <a:p>
            <a:pPr marL="285750" indent="-285750" algn="l">
              <a:lnSpc>
                <a:spcPct val="70000"/>
              </a:lnSpc>
              <a:spcBef>
                <a:spcPts val="400"/>
              </a:spcBef>
              <a:buFontTx/>
              <a:buChar char="-"/>
            </a:pPr>
            <a:r>
              <a:rPr lang="en-GB" sz="1800" spc="100" dirty="0">
                <a:solidFill>
                  <a:srgbClr val="7030A0"/>
                </a:solidFill>
                <a:latin typeface="Tw Cen MT" panose="020B0602020104020603" pitchFamily="34" charset="0"/>
              </a:rPr>
              <a:t>Electronic Safe</a:t>
            </a:r>
          </a:p>
          <a:p>
            <a:pPr marL="285750" indent="-285750" algn="l">
              <a:lnSpc>
                <a:spcPct val="70000"/>
              </a:lnSpc>
              <a:spcBef>
                <a:spcPts val="400"/>
              </a:spcBef>
              <a:buFontTx/>
              <a:buChar char="-"/>
            </a:pPr>
            <a:r>
              <a:rPr lang="en-GB" sz="1800" spc="100" dirty="0">
                <a:solidFill>
                  <a:srgbClr val="7030A0"/>
                </a:solidFill>
                <a:latin typeface="Tw Cen MT" panose="020B0602020104020603" pitchFamily="34" charset="0"/>
              </a:rPr>
              <a:t>944 </a:t>
            </a:r>
            <a:r>
              <a:rPr lang="en-GB" sz="1800" spc="100" dirty="0" err="1">
                <a:solidFill>
                  <a:srgbClr val="7030A0"/>
                </a:solidFill>
                <a:latin typeface="Tw Cen MT" panose="020B0602020104020603" pitchFamily="34" charset="0"/>
              </a:rPr>
              <a:t>Sq</a:t>
            </a:r>
            <a:r>
              <a:rPr lang="en-GB" sz="1800" spc="100" dirty="0">
                <a:solidFill>
                  <a:srgbClr val="7030A0"/>
                </a:solidFill>
                <a:latin typeface="Tw Cen MT" panose="020B0602020104020603" pitchFamily="34" charset="0"/>
              </a:rPr>
              <a:t> Ft – 87.81Sq M</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68" y="0"/>
            <a:ext cx="6858000" cy="6858000"/>
          </a:xfrm>
          <a:prstGeom prst="rect">
            <a:avLst/>
          </a:prstGeom>
        </p:spPr>
      </p:pic>
      <p:sp>
        <p:nvSpPr>
          <p:cNvPr id="4" name="TextBox 3"/>
          <p:cNvSpPr txBox="1"/>
          <p:nvPr/>
        </p:nvSpPr>
        <p:spPr>
          <a:xfrm>
            <a:off x="7625192" y="902993"/>
            <a:ext cx="164184" cy="369332"/>
          </a:xfrm>
          <a:prstGeom prst="rect">
            <a:avLst/>
          </a:prstGeom>
          <a:noFill/>
        </p:spPr>
        <p:txBody>
          <a:bodyPr wrap="square" rtlCol="0">
            <a:spAutoFit/>
          </a:bodyPr>
          <a:lstStyle/>
          <a:p>
            <a:r>
              <a:rPr lang="en-GB" dirty="0"/>
              <a:t>4</a:t>
            </a:r>
          </a:p>
        </p:txBody>
      </p:sp>
      <p:sp>
        <p:nvSpPr>
          <p:cNvPr id="12" name="TextBox 11"/>
          <p:cNvSpPr txBox="1"/>
          <p:nvPr/>
        </p:nvSpPr>
        <p:spPr>
          <a:xfrm>
            <a:off x="8179339" y="902993"/>
            <a:ext cx="301686" cy="369332"/>
          </a:xfrm>
          <a:prstGeom prst="rect">
            <a:avLst/>
          </a:prstGeom>
          <a:noFill/>
        </p:spPr>
        <p:txBody>
          <a:bodyPr wrap="none" rtlCol="0">
            <a:spAutoFit/>
          </a:bodyPr>
          <a:lstStyle/>
          <a:p>
            <a:r>
              <a:rPr lang="en-GB" dirty="0"/>
              <a:t>2</a:t>
            </a:r>
          </a:p>
        </p:txBody>
      </p:sp>
      <p:sp>
        <p:nvSpPr>
          <p:cNvPr id="13" name="TextBox 12"/>
          <p:cNvSpPr txBox="1"/>
          <p:nvPr/>
        </p:nvSpPr>
        <p:spPr>
          <a:xfrm>
            <a:off x="8792870" y="902993"/>
            <a:ext cx="314132" cy="369332"/>
          </a:xfrm>
          <a:prstGeom prst="rect">
            <a:avLst/>
          </a:prstGeom>
          <a:noFill/>
        </p:spPr>
        <p:txBody>
          <a:bodyPr wrap="square" rtlCol="0">
            <a:spAutoFit/>
          </a:bodyPr>
          <a:lstStyle/>
          <a:p>
            <a:r>
              <a:rPr lang="en-GB" dirty="0"/>
              <a:t>2</a:t>
            </a:r>
          </a:p>
        </p:txBody>
      </p:sp>
      <p:sp>
        <p:nvSpPr>
          <p:cNvPr id="14" name="TextBox 13"/>
          <p:cNvSpPr txBox="1"/>
          <p:nvPr/>
        </p:nvSpPr>
        <p:spPr>
          <a:xfrm>
            <a:off x="9418846" y="902993"/>
            <a:ext cx="301686" cy="369332"/>
          </a:xfrm>
          <a:prstGeom prst="rect">
            <a:avLst/>
          </a:prstGeom>
          <a:noFill/>
        </p:spPr>
        <p:txBody>
          <a:bodyPr wrap="none" rtlCol="0">
            <a:spAutoFit/>
          </a:bodyPr>
          <a:lstStyle/>
          <a:p>
            <a:r>
              <a:rPr lang="en-GB" dirty="0"/>
              <a:t>2</a:t>
            </a:r>
          </a:p>
        </p:txBody>
      </p:sp>
    </p:spTree>
    <p:extLst>
      <p:ext uri="{BB962C8B-B14F-4D97-AF65-F5344CB8AC3E}">
        <p14:creationId xmlns:p14="http://schemas.microsoft.com/office/powerpoint/2010/main" val="3497781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61577" y="448354"/>
            <a:ext cx="4506258" cy="5010337"/>
          </a:xfrm>
        </p:spPr>
        <p:txBody>
          <a:bodyPr vert="horz" lIns="91440" tIns="45720" rIns="91440" bIns="45720" rtlCol="0" anchor="t">
            <a:normAutofit fontScale="77500" lnSpcReduction="20000"/>
          </a:bodyPr>
          <a:lstStyle/>
          <a:p>
            <a:pPr marL="0" indent="0">
              <a:lnSpc>
                <a:spcPct val="70000"/>
              </a:lnSpc>
              <a:buNone/>
            </a:pPr>
            <a:r>
              <a:rPr lang="en-GB" sz="3600" dirty="0">
                <a:solidFill>
                  <a:srgbClr val="FFC000"/>
                </a:solidFill>
                <a:latin typeface="Tw Cen MT" panose="020B0602020104020603" pitchFamily="34" charset="0"/>
              </a:rPr>
              <a:t>The Old Coach House</a:t>
            </a:r>
            <a:endParaRPr lang="en-US" sz="3600" dirty="0">
              <a:solidFill>
                <a:srgbClr val="FFC000"/>
              </a:solidFill>
              <a:latin typeface="Tw Cen MT" panose="020B0602020104020603" pitchFamily="34" charset="0"/>
            </a:endParaRPr>
          </a:p>
          <a:p>
            <a:pPr marL="0" indent="0">
              <a:lnSpc>
                <a:spcPct val="80000"/>
              </a:lnSpc>
              <a:buNone/>
            </a:pPr>
            <a:endParaRPr lang="en-US" sz="1800" dirty="0">
              <a:solidFill>
                <a:srgbClr val="7030A0"/>
              </a:solidFill>
              <a:latin typeface="Tw Cen MT" panose="020B0602020104020603" pitchFamily="34" charset="0"/>
            </a:endParaRPr>
          </a:p>
          <a:p>
            <a:pPr marL="0" indent="0">
              <a:lnSpc>
                <a:spcPct val="80000"/>
              </a:lnSpc>
              <a:buNone/>
            </a:pPr>
            <a:endParaRPr lang="en-US" sz="1700" dirty="0">
              <a:solidFill>
                <a:srgbClr val="7030A0"/>
              </a:solidFill>
              <a:latin typeface="Tw Cen MT" panose="020B0602020104020603" pitchFamily="34" charset="0"/>
            </a:endParaRPr>
          </a:p>
          <a:p>
            <a:pPr marL="0" indent="0">
              <a:lnSpc>
                <a:spcPct val="110000"/>
              </a:lnSpc>
              <a:buNone/>
            </a:pPr>
            <a:r>
              <a:rPr lang="en-US" sz="2300" dirty="0">
                <a:solidFill>
                  <a:srgbClr val="7030A0"/>
                </a:solidFill>
                <a:latin typeface="Tw Cen MT" panose="020B0602020104020603" pitchFamily="34" charset="0"/>
              </a:rPr>
              <a:t>This modern transformation of a former coach house offers plenty of space and comfort to spoil everyone in your party.</a:t>
            </a:r>
            <a:endParaRPr lang="en-US" sz="2300" dirty="0">
              <a:latin typeface="Tw Cen MT" panose="020B0602020104020603" pitchFamily="34" charset="0"/>
            </a:endParaRPr>
          </a:p>
          <a:p>
            <a:pPr marL="0" indent="0">
              <a:lnSpc>
                <a:spcPct val="110000"/>
              </a:lnSpc>
              <a:buNone/>
            </a:pPr>
            <a:endParaRPr lang="en-US" sz="2300" dirty="0">
              <a:latin typeface="Tw Cen MT" panose="020B0602020104020603" pitchFamily="34" charset="0"/>
            </a:endParaRPr>
          </a:p>
          <a:p>
            <a:pPr>
              <a:lnSpc>
                <a:spcPct val="110000"/>
              </a:lnSpc>
              <a:spcBef>
                <a:spcPts val="0"/>
              </a:spcBef>
              <a:buFontTx/>
              <a:buChar char="-"/>
            </a:pPr>
            <a:r>
              <a:rPr lang="en-US" sz="2300" dirty="0">
                <a:solidFill>
                  <a:srgbClr val="7030A0"/>
                </a:solidFill>
                <a:latin typeface="Tw Cen MT" panose="020B0602020104020603" pitchFamily="34" charset="0"/>
              </a:rPr>
              <a:t>Large open-plan living/kitchen area</a:t>
            </a:r>
          </a:p>
          <a:p>
            <a:pPr>
              <a:lnSpc>
                <a:spcPct val="110000"/>
              </a:lnSpc>
              <a:spcBef>
                <a:spcPts val="0"/>
              </a:spcBef>
              <a:buFontTx/>
              <a:buChar char="-"/>
            </a:pPr>
            <a:r>
              <a:rPr lang="en-US" sz="2300" dirty="0">
                <a:solidFill>
                  <a:srgbClr val="7030A0"/>
                </a:solidFill>
                <a:latin typeface="Tw Cen MT" panose="020B0602020104020603" pitchFamily="34" charset="0"/>
              </a:rPr>
              <a:t>Two double bedrooms</a:t>
            </a:r>
          </a:p>
          <a:p>
            <a:pPr>
              <a:lnSpc>
                <a:spcPct val="110000"/>
              </a:lnSpc>
              <a:spcBef>
                <a:spcPts val="0"/>
              </a:spcBef>
              <a:buFontTx/>
              <a:buChar char="-"/>
            </a:pPr>
            <a:r>
              <a:rPr lang="en-US" sz="2300" dirty="0">
                <a:solidFill>
                  <a:srgbClr val="7030A0"/>
                </a:solidFill>
                <a:latin typeface="Tw Cen MT" panose="020B0602020104020603" pitchFamily="34" charset="0"/>
              </a:rPr>
              <a:t>One twin bedroom </a:t>
            </a:r>
            <a:endParaRPr lang="en-US" sz="2300" dirty="0">
              <a:latin typeface="Tw Cen MT" panose="020B0602020104020603" pitchFamily="34" charset="0"/>
            </a:endParaRPr>
          </a:p>
          <a:p>
            <a:pPr>
              <a:lnSpc>
                <a:spcPct val="110000"/>
              </a:lnSpc>
              <a:spcBef>
                <a:spcPts val="0"/>
              </a:spcBef>
              <a:buFontTx/>
              <a:buChar char="-"/>
            </a:pPr>
            <a:r>
              <a:rPr lang="en-US" sz="2300" dirty="0">
                <a:solidFill>
                  <a:srgbClr val="7030A0"/>
                </a:solidFill>
                <a:latin typeface="Tw Cen MT" panose="020B0602020104020603" pitchFamily="34" charset="0"/>
              </a:rPr>
              <a:t>Two bathrooms.</a:t>
            </a:r>
            <a:endParaRPr lang="en-US" sz="2300" dirty="0">
              <a:latin typeface="Tw Cen MT" panose="020B0602020104020603" pitchFamily="34" charset="0"/>
            </a:endParaRPr>
          </a:p>
          <a:p>
            <a:pPr>
              <a:lnSpc>
                <a:spcPct val="110000"/>
              </a:lnSpc>
              <a:spcBef>
                <a:spcPts val="0"/>
              </a:spcBef>
              <a:buFontTx/>
              <a:buChar char="-"/>
            </a:pPr>
            <a:r>
              <a:rPr lang="en-US" sz="2300" dirty="0">
                <a:solidFill>
                  <a:srgbClr val="7030A0"/>
                </a:solidFill>
                <a:latin typeface="Tw Cen MT" panose="020B0602020104020603" pitchFamily="34" charset="0"/>
              </a:rPr>
              <a:t>SONOS audio system</a:t>
            </a:r>
            <a:endParaRPr lang="en-US" sz="2300" dirty="0">
              <a:latin typeface="Tw Cen MT" panose="020B0602020104020603" pitchFamily="34" charset="0"/>
            </a:endParaRPr>
          </a:p>
          <a:p>
            <a:pPr>
              <a:lnSpc>
                <a:spcPct val="110000"/>
              </a:lnSpc>
              <a:spcBef>
                <a:spcPts val="0"/>
              </a:spcBef>
              <a:buFontTx/>
              <a:buChar char="-"/>
            </a:pPr>
            <a:r>
              <a:rPr lang="en-US" sz="2300" dirty="0">
                <a:solidFill>
                  <a:srgbClr val="7030A0"/>
                </a:solidFill>
                <a:latin typeface="Tw Cen MT" panose="020B0602020104020603" pitchFamily="34" charset="0"/>
              </a:rPr>
              <a:t>Fully equipped, modern kitchen </a:t>
            </a:r>
            <a:endParaRPr lang="en-US" sz="2300" dirty="0">
              <a:latin typeface="Tw Cen MT" panose="020B0602020104020603" pitchFamily="34" charset="0"/>
            </a:endParaRPr>
          </a:p>
          <a:p>
            <a:pPr>
              <a:lnSpc>
                <a:spcPct val="110000"/>
              </a:lnSpc>
              <a:spcBef>
                <a:spcPts val="0"/>
              </a:spcBef>
              <a:buFontTx/>
              <a:buChar char="-"/>
            </a:pPr>
            <a:r>
              <a:rPr lang="en-GB" sz="2300" dirty="0">
                <a:solidFill>
                  <a:srgbClr val="7030A0"/>
                </a:solidFill>
                <a:latin typeface="Tw Cen MT" panose="020B0602020104020603" pitchFamily="34" charset="0"/>
              </a:rPr>
              <a:t>Washer/dryer and dishwasher</a:t>
            </a:r>
          </a:p>
          <a:p>
            <a:pPr>
              <a:lnSpc>
                <a:spcPct val="110000"/>
              </a:lnSpc>
              <a:spcBef>
                <a:spcPts val="0"/>
              </a:spcBef>
              <a:buFontTx/>
              <a:buChar char="-"/>
            </a:pPr>
            <a:r>
              <a:rPr lang="en-GB" sz="2300" dirty="0">
                <a:solidFill>
                  <a:srgbClr val="7030A0"/>
                </a:solidFill>
                <a:latin typeface="Tw Cen MT" panose="020B0602020104020603" pitchFamily="34" charset="0"/>
              </a:rPr>
              <a:t>Private parking space</a:t>
            </a:r>
          </a:p>
          <a:p>
            <a:pPr>
              <a:lnSpc>
                <a:spcPct val="110000"/>
              </a:lnSpc>
              <a:spcBef>
                <a:spcPts val="0"/>
              </a:spcBef>
              <a:buFontTx/>
              <a:buChar char="-"/>
            </a:pPr>
            <a:r>
              <a:rPr lang="en-GB" sz="2300" dirty="0" err="1">
                <a:solidFill>
                  <a:srgbClr val="7030A0"/>
                </a:solidFill>
                <a:latin typeface="Tw Cen MT" panose="020B0602020104020603" pitchFamily="34" charset="0"/>
              </a:rPr>
              <a:t>Underfloor</a:t>
            </a:r>
            <a:r>
              <a:rPr lang="en-GB" sz="2300" dirty="0">
                <a:solidFill>
                  <a:srgbClr val="7030A0"/>
                </a:solidFill>
                <a:latin typeface="Tw Cen MT" panose="020B0602020104020603" pitchFamily="34" charset="0"/>
              </a:rPr>
              <a:t> heating throughout</a:t>
            </a:r>
          </a:p>
          <a:p>
            <a:pPr>
              <a:lnSpc>
                <a:spcPct val="110000"/>
              </a:lnSpc>
              <a:spcBef>
                <a:spcPts val="0"/>
              </a:spcBef>
              <a:buFontTx/>
              <a:buChar char="-"/>
            </a:pPr>
            <a:r>
              <a:rPr lang="en-GB" sz="2300" dirty="0">
                <a:solidFill>
                  <a:srgbClr val="7030A0"/>
                </a:solidFill>
                <a:latin typeface="Tw Cen MT" panose="020B0602020104020603" pitchFamily="34" charset="0"/>
              </a:rPr>
              <a:t>Wine cellar</a:t>
            </a:r>
          </a:p>
          <a:p>
            <a:pPr>
              <a:lnSpc>
                <a:spcPct val="110000"/>
              </a:lnSpc>
              <a:spcBef>
                <a:spcPts val="0"/>
              </a:spcBef>
              <a:buFontTx/>
              <a:buChar char="-"/>
            </a:pPr>
            <a:r>
              <a:rPr lang="en-GB" sz="2300" dirty="0">
                <a:solidFill>
                  <a:srgbClr val="7030A0"/>
                </a:solidFill>
                <a:latin typeface="Tw Cen MT" panose="020B0602020104020603" pitchFamily="34" charset="0"/>
              </a:rPr>
              <a:t>Electronic Safe</a:t>
            </a:r>
          </a:p>
          <a:p>
            <a:pPr>
              <a:lnSpc>
                <a:spcPct val="110000"/>
              </a:lnSpc>
              <a:spcBef>
                <a:spcPts val="0"/>
              </a:spcBef>
              <a:buFontTx/>
              <a:buChar char="-"/>
            </a:pPr>
            <a:r>
              <a:rPr lang="en-GB" sz="2300" dirty="0">
                <a:solidFill>
                  <a:srgbClr val="7030A0"/>
                </a:solidFill>
                <a:latin typeface="Tw Cen MT" panose="020B0602020104020603" pitchFamily="34" charset="0"/>
              </a:rPr>
              <a:t>1036 </a:t>
            </a:r>
            <a:r>
              <a:rPr lang="en-GB" sz="2300" dirty="0" err="1">
                <a:solidFill>
                  <a:srgbClr val="7030A0"/>
                </a:solidFill>
                <a:latin typeface="Tw Cen MT" panose="020B0602020104020603" pitchFamily="34" charset="0"/>
              </a:rPr>
              <a:t>Sq</a:t>
            </a:r>
            <a:r>
              <a:rPr lang="en-GB" sz="2300" dirty="0">
                <a:solidFill>
                  <a:srgbClr val="7030A0"/>
                </a:solidFill>
                <a:latin typeface="Tw Cen MT" panose="020B0602020104020603" pitchFamily="34" charset="0"/>
              </a:rPr>
              <a:t> Ft – 96.24 </a:t>
            </a:r>
            <a:r>
              <a:rPr lang="en-GB" sz="2300" dirty="0" err="1">
                <a:solidFill>
                  <a:srgbClr val="7030A0"/>
                </a:solidFill>
                <a:latin typeface="Tw Cen MT" panose="020B0602020104020603" pitchFamily="34" charset="0"/>
              </a:rPr>
              <a:t>Sq</a:t>
            </a:r>
            <a:r>
              <a:rPr lang="en-GB" sz="2300" dirty="0">
                <a:solidFill>
                  <a:srgbClr val="7030A0"/>
                </a:solidFill>
                <a:latin typeface="Tw Cen MT" panose="020B0602020104020603" pitchFamily="34" charset="0"/>
              </a:rPr>
              <a:t> M</a:t>
            </a:r>
          </a:p>
          <a:p>
            <a:pPr marL="0" indent="0">
              <a:lnSpc>
                <a:spcPct val="70000"/>
              </a:lnSpc>
              <a:buNone/>
            </a:pPr>
            <a:endParaRPr lang="en-US" sz="1800" dirty="0"/>
          </a:p>
        </p:txBody>
      </p:sp>
      <p:sp>
        <p:nvSpPr>
          <p:cNvPr id="7" name="TextBox 6"/>
          <p:cNvSpPr txBox="1"/>
          <p:nvPr/>
        </p:nvSpPr>
        <p:spPr>
          <a:xfrm>
            <a:off x="544363" y="6078738"/>
            <a:ext cx="1291444" cy="369332"/>
          </a:xfrm>
          <a:prstGeom prst="rect">
            <a:avLst/>
          </a:prstGeom>
          <a:noFill/>
        </p:spPr>
        <p:txBody>
          <a:bodyPr wrap="none" rtlCol="0">
            <a:spAutoFit/>
          </a:bodyPr>
          <a:lstStyle/>
          <a:p>
            <a:r>
              <a:rPr lang="en-GB" dirty="0">
                <a:hlinkClick r:id="rId2"/>
              </a:rPr>
              <a:t>BOOK NOW</a:t>
            </a:r>
            <a:endParaRPr lang="en-GB" dirty="0"/>
          </a:p>
        </p:txBody>
      </p:sp>
      <p:pic>
        <p:nvPicPr>
          <p:cNvPr id="9" name="Picture 2" descr="http://www.merinohospitality.com/wp-content/themes/merino/images/peo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51" y="902905"/>
            <a:ext cx="272224" cy="238125"/>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6" descr="http://www.merinohospitality.com/wp-content/themes/merino/images/bed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554" y="902904"/>
            <a:ext cx="272224" cy="238125"/>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755" y="902906"/>
            <a:ext cx="272224" cy="23812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2007" y="902905"/>
            <a:ext cx="238125" cy="238125"/>
          </a:xfrm>
          <a:prstGeom prst="rect">
            <a:avLst/>
          </a:prstGeom>
        </p:spPr>
      </p:pic>
      <p:sp>
        <p:nvSpPr>
          <p:cNvPr id="2" name="TextBox 1"/>
          <p:cNvSpPr txBox="1"/>
          <p:nvPr/>
        </p:nvSpPr>
        <p:spPr>
          <a:xfrm flipH="1">
            <a:off x="680475" y="837299"/>
            <a:ext cx="232073" cy="369332"/>
          </a:xfrm>
          <a:prstGeom prst="rect">
            <a:avLst/>
          </a:prstGeom>
          <a:noFill/>
        </p:spPr>
        <p:txBody>
          <a:bodyPr wrap="square" rtlCol="0">
            <a:spAutoFit/>
          </a:bodyPr>
          <a:lstStyle/>
          <a:p>
            <a:r>
              <a:rPr lang="en-GB" dirty="0"/>
              <a:t>6</a:t>
            </a:r>
          </a:p>
        </p:txBody>
      </p:sp>
      <p:sp>
        <p:nvSpPr>
          <p:cNvPr id="6" name="TextBox 5"/>
          <p:cNvSpPr txBox="1"/>
          <p:nvPr/>
        </p:nvSpPr>
        <p:spPr>
          <a:xfrm>
            <a:off x="1278251" y="837299"/>
            <a:ext cx="301686" cy="369332"/>
          </a:xfrm>
          <a:prstGeom prst="rect">
            <a:avLst/>
          </a:prstGeom>
          <a:noFill/>
        </p:spPr>
        <p:txBody>
          <a:bodyPr wrap="none" rtlCol="0">
            <a:spAutoFit/>
          </a:bodyPr>
          <a:lstStyle/>
          <a:p>
            <a:r>
              <a:rPr lang="en-GB" dirty="0"/>
              <a:t>3</a:t>
            </a:r>
          </a:p>
        </p:txBody>
      </p:sp>
      <p:sp>
        <p:nvSpPr>
          <p:cNvPr id="12" name="TextBox 11"/>
          <p:cNvSpPr txBox="1"/>
          <p:nvPr/>
        </p:nvSpPr>
        <p:spPr>
          <a:xfrm>
            <a:off x="1862914" y="837299"/>
            <a:ext cx="301686" cy="369332"/>
          </a:xfrm>
          <a:prstGeom prst="rect">
            <a:avLst/>
          </a:prstGeom>
          <a:noFill/>
        </p:spPr>
        <p:txBody>
          <a:bodyPr wrap="square" rtlCol="0">
            <a:spAutoFit/>
          </a:bodyPr>
          <a:lstStyle/>
          <a:p>
            <a:r>
              <a:rPr lang="en-GB" dirty="0"/>
              <a:t>2</a:t>
            </a:r>
          </a:p>
        </p:txBody>
      </p:sp>
      <p:sp>
        <p:nvSpPr>
          <p:cNvPr id="16" name="TextBox 15"/>
          <p:cNvSpPr txBox="1"/>
          <p:nvPr/>
        </p:nvSpPr>
        <p:spPr>
          <a:xfrm>
            <a:off x="2396406" y="837299"/>
            <a:ext cx="261350" cy="369332"/>
          </a:xfrm>
          <a:prstGeom prst="rect">
            <a:avLst/>
          </a:prstGeom>
          <a:noFill/>
        </p:spPr>
        <p:txBody>
          <a:bodyPr wrap="square" rtlCol="0">
            <a:spAutoFit/>
          </a:bodyPr>
          <a:lstStyle/>
          <a:p>
            <a:r>
              <a:rPr lang="en-GB" dirty="0"/>
              <a:t>2</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1532" y="0"/>
            <a:ext cx="7070468" cy="6858000"/>
          </a:xfrm>
          <a:prstGeom prst="rect">
            <a:avLst/>
          </a:prstGeom>
        </p:spPr>
      </p:pic>
    </p:spTree>
    <p:extLst>
      <p:ext uri="{BB962C8B-B14F-4D97-AF65-F5344CB8AC3E}">
        <p14:creationId xmlns:p14="http://schemas.microsoft.com/office/powerpoint/2010/main" val="3837798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536283" y="426029"/>
            <a:ext cx="4444436" cy="4872112"/>
          </a:xfrm>
        </p:spPr>
        <p:txBody>
          <a:bodyPr vert="horz" lIns="91440" tIns="45720" rIns="91440" bIns="45720" rtlCol="0" anchor="t">
            <a:normAutofit lnSpcReduction="10000"/>
          </a:bodyPr>
          <a:lstStyle/>
          <a:p>
            <a:pPr marL="0" indent="0">
              <a:lnSpc>
                <a:spcPct val="70000"/>
              </a:lnSpc>
              <a:buNone/>
            </a:pPr>
            <a:r>
              <a:rPr lang="en-GB" sz="3600" dirty="0">
                <a:solidFill>
                  <a:srgbClr val="FFC000"/>
                </a:solidFill>
                <a:latin typeface="Tw Cen MT" panose="020B0602020104020603" pitchFamily="34" charset="0"/>
              </a:rPr>
              <a:t>Bloomsbury Pearl</a:t>
            </a:r>
            <a:endParaRPr lang="en-US" sz="3600" dirty="0">
              <a:solidFill>
                <a:srgbClr val="FFC000"/>
              </a:solidFill>
              <a:latin typeface="Tw Cen MT" panose="020B0602020104020603" pitchFamily="34" charset="0"/>
            </a:endParaRPr>
          </a:p>
          <a:p>
            <a:pPr marL="0" indent="0">
              <a:lnSpc>
                <a:spcPct val="70000"/>
              </a:lnSpc>
              <a:spcBef>
                <a:spcPts val="0"/>
              </a:spcBef>
              <a:buNone/>
            </a:pPr>
            <a:endParaRPr lang="en-GB" sz="1800" dirty="0">
              <a:latin typeface="Tw Cen MT" panose="020B0602020104020603" pitchFamily="34" charset="0"/>
            </a:endParaRPr>
          </a:p>
          <a:p>
            <a:pPr marL="0" indent="0">
              <a:lnSpc>
                <a:spcPct val="70000"/>
              </a:lnSpc>
              <a:spcBef>
                <a:spcPts val="0"/>
              </a:spcBef>
              <a:buNone/>
            </a:pPr>
            <a:endParaRPr lang="en-GB" sz="1800" dirty="0">
              <a:solidFill>
                <a:srgbClr val="7030A0"/>
              </a:solidFill>
              <a:latin typeface="Tw Cen MT" panose="020B0602020104020603" pitchFamily="34" charset="0"/>
            </a:endParaRPr>
          </a:p>
          <a:p>
            <a:pPr marL="0" indent="0">
              <a:lnSpc>
                <a:spcPct val="100000"/>
              </a:lnSpc>
              <a:spcBef>
                <a:spcPts val="0"/>
              </a:spcBef>
              <a:buNone/>
            </a:pPr>
            <a:endParaRPr lang="en-GB" sz="1800" dirty="0">
              <a:solidFill>
                <a:srgbClr val="7030A0"/>
              </a:solidFill>
              <a:latin typeface="Tw Cen MT" panose="020B0602020104020603" pitchFamily="34" charset="0"/>
            </a:endParaRPr>
          </a:p>
          <a:p>
            <a:pPr marL="0" indent="0">
              <a:lnSpc>
                <a:spcPct val="100000"/>
              </a:lnSpc>
              <a:spcBef>
                <a:spcPts val="0"/>
              </a:spcBef>
              <a:buNone/>
            </a:pPr>
            <a:r>
              <a:rPr lang="en-GB" sz="1800" dirty="0">
                <a:solidFill>
                  <a:srgbClr val="7030A0"/>
                </a:solidFill>
                <a:latin typeface="Tw Cen MT" panose="020B0602020104020603" pitchFamily="34" charset="0"/>
              </a:rPr>
              <a:t>A modern central London home with all comforts in mind.</a:t>
            </a:r>
          </a:p>
          <a:p>
            <a:pPr marL="0" indent="0">
              <a:lnSpc>
                <a:spcPct val="100000"/>
              </a:lnSpc>
              <a:spcBef>
                <a:spcPts val="0"/>
              </a:spcBef>
              <a:buNone/>
            </a:pPr>
            <a:endParaRPr lang="en-GB" sz="1800" dirty="0">
              <a:latin typeface="Tw Cen MT" panose="020B0602020104020603" pitchFamily="34" charset="0"/>
            </a:endParaRPr>
          </a:p>
          <a:p>
            <a:pPr>
              <a:lnSpc>
                <a:spcPct val="100000"/>
              </a:lnSpc>
              <a:spcBef>
                <a:spcPts val="0"/>
              </a:spcBef>
              <a:buFontTx/>
              <a:buChar char="-"/>
            </a:pPr>
            <a:r>
              <a:rPr lang="en-GB" sz="1800" dirty="0">
                <a:solidFill>
                  <a:srgbClr val="7030A0"/>
                </a:solidFill>
                <a:latin typeface="Tw Cen MT" panose="020B0602020104020603" pitchFamily="34" charset="0"/>
              </a:rPr>
              <a:t>Open-plan living/kitchen area</a:t>
            </a:r>
          </a:p>
          <a:p>
            <a:pPr>
              <a:lnSpc>
                <a:spcPct val="100000"/>
              </a:lnSpc>
              <a:spcBef>
                <a:spcPts val="0"/>
              </a:spcBef>
              <a:buFontTx/>
              <a:buChar char="-"/>
            </a:pPr>
            <a:r>
              <a:rPr lang="en-GB" sz="1800" dirty="0">
                <a:solidFill>
                  <a:srgbClr val="7030A0"/>
                </a:solidFill>
                <a:latin typeface="Tw Cen MT" panose="020B0602020104020603" pitchFamily="34" charset="0"/>
              </a:rPr>
              <a:t>Two king-size bedrooms</a:t>
            </a:r>
          </a:p>
          <a:p>
            <a:pPr>
              <a:lnSpc>
                <a:spcPct val="100000"/>
              </a:lnSpc>
              <a:spcBef>
                <a:spcPts val="0"/>
              </a:spcBef>
              <a:buFontTx/>
              <a:buChar char="-"/>
            </a:pPr>
            <a:r>
              <a:rPr lang="en-GB" sz="1800" dirty="0">
                <a:solidFill>
                  <a:srgbClr val="7030A0"/>
                </a:solidFill>
                <a:latin typeface="Tw Cen MT" panose="020B0602020104020603" pitchFamily="34" charset="0"/>
              </a:rPr>
              <a:t>Mezzanine with double futon &amp; office area</a:t>
            </a:r>
          </a:p>
          <a:p>
            <a:pPr>
              <a:lnSpc>
                <a:spcPct val="100000"/>
              </a:lnSpc>
              <a:spcBef>
                <a:spcPts val="0"/>
              </a:spcBef>
              <a:buFontTx/>
              <a:buChar char="-"/>
            </a:pPr>
            <a:r>
              <a:rPr lang="en-GB" sz="1800" dirty="0">
                <a:solidFill>
                  <a:srgbClr val="7030A0"/>
                </a:solidFill>
                <a:latin typeface="Tw Cen MT" panose="020B0602020104020603" pitchFamily="34" charset="0"/>
              </a:rPr>
              <a:t>Two spacious bathrooms</a:t>
            </a:r>
          </a:p>
          <a:p>
            <a:pPr>
              <a:lnSpc>
                <a:spcPct val="100000"/>
              </a:lnSpc>
              <a:spcBef>
                <a:spcPts val="0"/>
              </a:spcBef>
              <a:buFontTx/>
              <a:buChar char="-"/>
            </a:pPr>
            <a:r>
              <a:rPr lang="en-GB" sz="1800" dirty="0">
                <a:solidFill>
                  <a:srgbClr val="7030A0"/>
                </a:solidFill>
                <a:latin typeface="Tw Cen MT" panose="020B0602020104020603" pitchFamily="34" charset="0"/>
              </a:rPr>
              <a:t>SONOS audio system </a:t>
            </a:r>
            <a:endParaRPr lang="en-GB" sz="1800" dirty="0">
              <a:latin typeface="Tw Cen MT" panose="020B0602020104020603" pitchFamily="34" charset="0"/>
            </a:endParaRPr>
          </a:p>
          <a:p>
            <a:pPr>
              <a:lnSpc>
                <a:spcPct val="100000"/>
              </a:lnSpc>
              <a:spcBef>
                <a:spcPts val="0"/>
              </a:spcBef>
              <a:buFontTx/>
              <a:buChar char="-"/>
            </a:pPr>
            <a:r>
              <a:rPr lang="en-GB" sz="1800" dirty="0">
                <a:solidFill>
                  <a:srgbClr val="7030A0"/>
                </a:solidFill>
                <a:latin typeface="Tw Cen MT" panose="020B0602020104020603" pitchFamily="34" charset="0"/>
              </a:rPr>
              <a:t>Washer/dryer and dishwasher</a:t>
            </a:r>
          </a:p>
          <a:p>
            <a:pPr>
              <a:lnSpc>
                <a:spcPct val="100000"/>
              </a:lnSpc>
              <a:spcBef>
                <a:spcPts val="0"/>
              </a:spcBef>
              <a:buFontTx/>
              <a:buChar char="-"/>
            </a:pPr>
            <a:r>
              <a:rPr lang="en-GB" sz="1800" dirty="0">
                <a:solidFill>
                  <a:srgbClr val="7030A0"/>
                </a:solidFill>
                <a:latin typeface="Tw Cen MT" panose="020B0602020104020603" pitchFamily="34" charset="0"/>
              </a:rPr>
              <a:t>Private parking space</a:t>
            </a:r>
          </a:p>
          <a:p>
            <a:pPr>
              <a:lnSpc>
                <a:spcPct val="100000"/>
              </a:lnSpc>
              <a:spcBef>
                <a:spcPts val="0"/>
              </a:spcBef>
              <a:buFontTx/>
              <a:buChar char="-"/>
            </a:pPr>
            <a:r>
              <a:rPr lang="en-GB" sz="1800" dirty="0">
                <a:solidFill>
                  <a:srgbClr val="7030A0"/>
                </a:solidFill>
                <a:latin typeface="Tw Cen MT" panose="020B0602020104020603" pitchFamily="34" charset="0"/>
              </a:rPr>
              <a:t>Underfloor heating throughout</a:t>
            </a:r>
          </a:p>
          <a:p>
            <a:pPr>
              <a:lnSpc>
                <a:spcPct val="100000"/>
              </a:lnSpc>
              <a:spcBef>
                <a:spcPts val="0"/>
              </a:spcBef>
              <a:buFontTx/>
              <a:buChar char="-"/>
            </a:pPr>
            <a:r>
              <a:rPr lang="en-GB" sz="1800" dirty="0">
                <a:solidFill>
                  <a:srgbClr val="7030A0"/>
                </a:solidFill>
                <a:latin typeface="Tw Cen MT" panose="020B0602020104020603" pitchFamily="34" charset="0"/>
              </a:rPr>
              <a:t>Wine Cellar</a:t>
            </a:r>
          </a:p>
          <a:p>
            <a:pPr>
              <a:lnSpc>
                <a:spcPct val="100000"/>
              </a:lnSpc>
              <a:spcBef>
                <a:spcPts val="0"/>
              </a:spcBef>
              <a:buFontTx/>
              <a:buChar char="-"/>
            </a:pPr>
            <a:r>
              <a:rPr lang="en-GB" sz="1800" dirty="0">
                <a:solidFill>
                  <a:srgbClr val="7030A0"/>
                </a:solidFill>
                <a:latin typeface="Tw Cen MT" panose="020B0602020104020603" pitchFamily="34" charset="0"/>
              </a:rPr>
              <a:t>Electronic Safe</a:t>
            </a:r>
          </a:p>
          <a:p>
            <a:pPr>
              <a:lnSpc>
                <a:spcPct val="100000"/>
              </a:lnSpc>
              <a:spcBef>
                <a:spcPts val="0"/>
              </a:spcBef>
              <a:buFontTx/>
              <a:buChar char="-"/>
            </a:pPr>
            <a:r>
              <a:rPr lang="en-GB" sz="1800" dirty="0">
                <a:solidFill>
                  <a:srgbClr val="7030A0"/>
                </a:solidFill>
                <a:latin typeface="Tw Cen MT" panose="020B0602020104020603" pitchFamily="34" charset="0"/>
              </a:rPr>
              <a:t>944 </a:t>
            </a:r>
            <a:r>
              <a:rPr lang="en-GB" sz="1800" dirty="0" err="1">
                <a:solidFill>
                  <a:srgbClr val="7030A0"/>
                </a:solidFill>
                <a:latin typeface="Tw Cen MT" panose="020B0602020104020603" pitchFamily="34" charset="0"/>
              </a:rPr>
              <a:t>Sq</a:t>
            </a:r>
            <a:r>
              <a:rPr lang="en-GB" sz="1800" dirty="0">
                <a:solidFill>
                  <a:srgbClr val="7030A0"/>
                </a:solidFill>
                <a:latin typeface="Tw Cen MT" panose="020B0602020104020603" pitchFamily="34" charset="0"/>
              </a:rPr>
              <a:t> F – 87.81 </a:t>
            </a:r>
            <a:r>
              <a:rPr lang="en-GB" sz="1800" dirty="0" err="1">
                <a:solidFill>
                  <a:srgbClr val="7030A0"/>
                </a:solidFill>
                <a:latin typeface="Tw Cen MT" panose="020B0602020104020603" pitchFamily="34" charset="0"/>
              </a:rPr>
              <a:t>Sq</a:t>
            </a:r>
            <a:r>
              <a:rPr lang="en-GB" sz="1800" dirty="0">
                <a:solidFill>
                  <a:srgbClr val="7030A0"/>
                </a:solidFill>
                <a:latin typeface="Tw Cen MT" panose="020B0602020104020603" pitchFamily="34" charset="0"/>
              </a:rPr>
              <a:t> M</a:t>
            </a:r>
          </a:p>
        </p:txBody>
      </p:sp>
      <p:sp>
        <p:nvSpPr>
          <p:cNvPr id="7" name="TextBox 6"/>
          <p:cNvSpPr txBox="1"/>
          <p:nvPr/>
        </p:nvSpPr>
        <p:spPr>
          <a:xfrm>
            <a:off x="10195445" y="6083323"/>
            <a:ext cx="1291444" cy="369332"/>
          </a:xfrm>
          <a:prstGeom prst="rect">
            <a:avLst/>
          </a:prstGeom>
          <a:noFill/>
        </p:spPr>
        <p:txBody>
          <a:bodyPr wrap="none" rtlCol="0">
            <a:spAutoFit/>
          </a:bodyPr>
          <a:lstStyle/>
          <a:p>
            <a:r>
              <a:rPr lang="en-GB" dirty="0">
                <a:hlinkClick r:id="rId2"/>
              </a:rPr>
              <a:t>BOOK NOW</a:t>
            </a:r>
            <a:endParaRPr lang="en-GB" dirty="0"/>
          </a:p>
        </p:txBody>
      </p:sp>
      <p:pic>
        <p:nvPicPr>
          <p:cNvPr id="10" name="Picture 2" descr="http://www.merinohospitality.com/wp-content/themes/merino/images/peo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451" y="1011441"/>
            <a:ext cx="272224" cy="238125"/>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6" descr="http://www.merinohospitality.com/wp-content/themes/merino/images/bed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977" y="1011441"/>
            <a:ext cx="272224" cy="238125"/>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5608" y="1001311"/>
            <a:ext cx="272224" cy="238125"/>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0423" y="1011441"/>
            <a:ext cx="272224" cy="238125"/>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3" y="0"/>
            <a:ext cx="6858000" cy="6858000"/>
          </a:xfrm>
          <a:prstGeom prst="rect">
            <a:avLst/>
          </a:prstGeom>
        </p:spPr>
      </p:pic>
      <p:sp>
        <p:nvSpPr>
          <p:cNvPr id="6" name="TextBox 5"/>
          <p:cNvSpPr txBox="1"/>
          <p:nvPr/>
        </p:nvSpPr>
        <p:spPr>
          <a:xfrm>
            <a:off x="7862975" y="945835"/>
            <a:ext cx="301686" cy="369332"/>
          </a:xfrm>
          <a:prstGeom prst="rect">
            <a:avLst/>
          </a:prstGeom>
          <a:noFill/>
        </p:spPr>
        <p:txBody>
          <a:bodyPr wrap="none" rtlCol="0">
            <a:spAutoFit/>
          </a:bodyPr>
          <a:lstStyle/>
          <a:p>
            <a:r>
              <a:rPr lang="en-GB" dirty="0"/>
              <a:t>4</a:t>
            </a:r>
          </a:p>
        </p:txBody>
      </p:sp>
      <p:sp>
        <p:nvSpPr>
          <p:cNvPr id="13" name="TextBox 12"/>
          <p:cNvSpPr txBox="1"/>
          <p:nvPr/>
        </p:nvSpPr>
        <p:spPr>
          <a:xfrm>
            <a:off x="8437361" y="935706"/>
            <a:ext cx="222342" cy="369332"/>
          </a:xfrm>
          <a:prstGeom prst="rect">
            <a:avLst/>
          </a:prstGeom>
          <a:noFill/>
        </p:spPr>
        <p:txBody>
          <a:bodyPr wrap="square" rtlCol="0">
            <a:spAutoFit/>
          </a:bodyPr>
          <a:lstStyle/>
          <a:p>
            <a:r>
              <a:rPr lang="en-GB" dirty="0"/>
              <a:t>2</a:t>
            </a:r>
          </a:p>
        </p:txBody>
      </p:sp>
      <p:sp>
        <p:nvSpPr>
          <p:cNvPr id="15" name="TextBox 14"/>
          <p:cNvSpPr txBox="1"/>
          <p:nvPr/>
        </p:nvSpPr>
        <p:spPr>
          <a:xfrm>
            <a:off x="9097031" y="935705"/>
            <a:ext cx="301686" cy="369332"/>
          </a:xfrm>
          <a:prstGeom prst="rect">
            <a:avLst/>
          </a:prstGeom>
          <a:noFill/>
        </p:spPr>
        <p:txBody>
          <a:bodyPr wrap="none" rtlCol="0">
            <a:spAutoFit/>
          </a:bodyPr>
          <a:lstStyle/>
          <a:p>
            <a:r>
              <a:rPr lang="en-GB" dirty="0"/>
              <a:t>2</a:t>
            </a:r>
          </a:p>
        </p:txBody>
      </p:sp>
      <p:sp>
        <p:nvSpPr>
          <p:cNvPr id="17" name="TextBox 16"/>
          <p:cNvSpPr txBox="1"/>
          <p:nvPr/>
        </p:nvSpPr>
        <p:spPr>
          <a:xfrm>
            <a:off x="9734353" y="945835"/>
            <a:ext cx="461092" cy="369332"/>
          </a:xfrm>
          <a:prstGeom prst="rect">
            <a:avLst/>
          </a:prstGeom>
          <a:noFill/>
        </p:spPr>
        <p:txBody>
          <a:bodyPr wrap="square" rtlCol="0">
            <a:spAutoFit/>
          </a:bodyPr>
          <a:lstStyle/>
          <a:p>
            <a:r>
              <a:rPr lang="en-GB" dirty="0"/>
              <a:t>2</a:t>
            </a:r>
          </a:p>
        </p:txBody>
      </p:sp>
    </p:spTree>
    <p:extLst>
      <p:ext uri="{BB962C8B-B14F-4D97-AF65-F5344CB8AC3E}">
        <p14:creationId xmlns:p14="http://schemas.microsoft.com/office/powerpoint/2010/main" val="1117453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46329" y="384837"/>
            <a:ext cx="4123097" cy="4935307"/>
          </a:xfrm>
        </p:spPr>
        <p:txBody>
          <a:bodyPr vert="horz" lIns="91440" tIns="45720" rIns="91440" bIns="45720" rtlCol="0" anchor="t">
            <a:normAutofit lnSpcReduction="10000"/>
          </a:bodyPr>
          <a:lstStyle/>
          <a:p>
            <a:pPr marL="0" indent="0">
              <a:buNone/>
            </a:pPr>
            <a:r>
              <a:rPr lang="en-GB" sz="3600" dirty="0">
                <a:solidFill>
                  <a:srgbClr val="FFC000"/>
                </a:solidFill>
                <a:latin typeface="Tw Cen MT" panose="020B0602020104020603" pitchFamily="34" charset="0"/>
              </a:rPr>
              <a:t>Best of Times</a:t>
            </a:r>
          </a:p>
          <a:p>
            <a:pPr marL="0" indent="0">
              <a:lnSpc>
                <a:spcPct val="70000"/>
              </a:lnSpc>
              <a:buNone/>
            </a:pPr>
            <a:endParaRPr lang="en-GB" sz="1800" dirty="0">
              <a:solidFill>
                <a:srgbClr val="7030A0"/>
              </a:solidFill>
              <a:latin typeface="Tw Cen MT" panose="020B0602020104020603" pitchFamily="34" charset="0"/>
            </a:endParaRPr>
          </a:p>
          <a:p>
            <a:pPr marL="0" indent="0">
              <a:lnSpc>
                <a:spcPct val="100000"/>
              </a:lnSpc>
              <a:buNone/>
            </a:pPr>
            <a:endParaRPr lang="en-GB" sz="1800" dirty="0">
              <a:solidFill>
                <a:srgbClr val="7030A0"/>
              </a:solidFill>
              <a:latin typeface="Tw Cen MT" panose="020B0602020104020603" pitchFamily="34" charset="0"/>
            </a:endParaRPr>
          </a:p>
          <a:p>
            <a:pPr marL="0" indent="0">
              <a:lnSpc>
                <a:spcPct val="100000"/>
              </a:lnSpc>
              <a:buNone/>
            </a:pPr>
            <a:r>
              <a:rPr lang="en-GB" sz="1800" dirty="0">
                <a:solidFill>
                  <a:srgbClr val="7030A0"/>
                </a:solidFill>
                <a:latin typeface="Tw Cen MT" panose="020B0602020104020603" pitchFamily="34" charset="0"/>
              </a:rPr>
              <a:t>A beautiful three bedroom house for you to enjoy great experiences in Central London with family, friends or colleagues. </a:t>
            </a:r>
          </a:p>
          <a:p>
            <a:pPr marL="0" indent="0">
              <a:lnSpc>
                <a:spcPct val="100000"/>
              </a:lnSpc>
              <a:buNone/>
            </a:pPr>
            <a:endParaRPr lang="en-GB" sz="1800" dirty="0">
              <a:solidFill>
                <a:srgbClr val="7030A0"/>
              </a:solidFill>
              <a:latin typeface="Tw Cen MT" panose="020B0602020104020603" pitchFamily="34" charset="0"/>
            </a:endParaRPr>
          </a:p>
          <a:p>
            <a:pPr>
              <a:lnSpc>
                <a:spcPct val="100000"/>
              </a:lnSpc>
              <a:spcBef>
                <a:spcPts val="0"/>
              </a:spcBef>
              <a:buFontTx/>
              <a:buChar char="-"/>
            </a:pPr>
            <a:r>
              <a:rPr lang="en-GB" sz="1800" dirty="0">
                <a:solidFill>
                  <a:srgbClr val="7030A0"/>
                </a:solidFill>
                <a:latin typeface="Tw Cen MT" panose="020B0602020104020603" pitchFamily="34" charset="0"/>
              </a:rPr>
              <a:t>Large open-plan living/kitchen area</a:t>
            </a:r>
          </a:p>
          <a:p>
            <a:pPr>
              <a:lnSpc>
                <a:spcPct val="100000"/>
              </a:lnSpc>
              <a:spcBef>
                <a:spcPts val="0"/>
              </a:spcBef>
              <a:buFontTx/>
              <a:buChar char="-"/>
            </a:pPr>
            <a:r>
              <a:rPr lang="en-GB" sz="1800" dirty="0">
                <a:solidFill>
                  <a:srgbClr val="7030A0"/>
                </a:solidFill>
                <a:latin typeface="Tw Cen MT" panose="020B0602020104020603" pitchFamily="34" charset="0"/>
              </a:rPr>
              <a:t>Two double bedrooms</a:t>
            </a:r>
          </a:p>
          <a:p>
            <a:pPr>
              <a:lnSpc>
                <a:spcPct val="100000"/>
              </a:lnSpc>
              <a:spcBef>
                <a:spcPts val="0"/>
              </a:spcBef>
              <a:buFontTx/>
              <a:buChar char="-"/>
            </a:pPr>
            <a:r>
              <a:rPr lang="en-GB" sz="1800" dirty="0">
                <a:solidFill>
                  <a:srgbClr val="7030A0"/>
                </a:solidFill>
                <a:latin typeface="Tw Cen MT" panose="020B0602020104020603" pitchFamily="34" charset="0"/>
              </a:rPr>
              <a:t>One twin bedroom</a:t>
            </a:r>
          </a:p>
          <a:p>
            <a:pPr>
              <a:lnSpc>
                <a:spcPct val="100000"/>
              </a:lnSpc>
              <a:spcBef>
                <a:spcPts val="0"/>
              </a:spcBef>
              <a:buFontTx/>
              <a:buChar char="-"/>
            </a:pPr>
            <a:r>
              <a:rPr lang="en-GB" sz="1800" dirty="0">
                <a:solidFill>
                  <a:srgbClr val="7030A0"/>
                </a:solidFill>
                <a:latin typeface="Tw Cen MT" panose="020B0602020104020603" pitchFamily="34" charset="0"/>
              </a:rPr>
              <a:t>Two spacious bathrooms</a:t>
            </a:r>
          </a:p>
          <a:p>
            <a:pPr>
              <a:lnSpc>
                <a:spcPct val="100000"/>
              </a:lnSpc>
              <a:spcBef>
                <a:spcPts val="0"/>
              </a:spcBef>
              <a:buFontTx/>
              <a:buChar char="-"/>
            </a:pPr>
            <a:r>
              <a:rPr lang="en-GB" sz="1800" dirty="0">
                <a:solidFill>
                  <a:srgbClr val="7030A0"/>
                </a:solidFill>
                <a:latin typeface="Tw Cen MT" panose="020B0602020104020603" pitchFamily="34" charset="0"/>
              </a:rPr>
              <a:t>Washer/dryer and dishwasher</a:t>
            </a:r>
          </a:p>
          <a:p>
            <a:pPr>
              <a:lnSpc>
                <a:spcPct val="100000"/>
              </a:lnSpc>
              <a:spcBef>
                <a:spcPts val="0"/>
              </a:spcBef>
              <a:buFontTx/>
              <a:buChar char="-"/>
            </a:pPr>
            <a:r>
              <a:rPr lang="en-GB" sz="1800" dirty="0">
                <a:solidFill>
                  <a:srgbClr val="7030A0"/>
                </a:solidFill>
                <a:latin typeface="Tw Cen MT" panose="020B0602020104020603" pitchFamily="34" charset="0"/>
              </a:rPr>
              <a:t>Underfloor heating throughout</a:t>
            </a:r>
          </a:p>
          <a:p>
            <a:pPr>
              <a:lnSpc>
                <a:spcPct val="100000"/>
              </a:lnSpc>
              <a:spcBef>
                <a:spcPts val="0"/>
              </a:spcBef>
              <a:buFontTx/>
              <a:buChar char="-"/>
            </a:pPr>
            <a:r>
              <a:rPr lang="en-GB" sz="1800" dirty="0">
                <a:solidFill>
                  <a:srgbClr val="7030A0"/>
                </a:solidFill>
                <a:latin typeface="Tw Cen MT" panose="020B0602020104020603" pitchFamily="34" charset="0"/>
              </a:rPr>
              <a:t>Private parking space</a:t>
            </a:r>
          </a:p>
          <a:p>
            <a:pPr>
              <a:lnSpc>
                <a:spcPct val="100000"/>
              </a:lnSpc>
              <a:spcBef>
                <a:spcPts val="0"/>
              </a:spcBef>
              <a:buFontTx/>
              <a:buChar char="-"/>
            </a:pPr>
            <a:r>
              <a:rPr lang="en-GB" sz="1800" dirty="0">
                <a:solidFill>
                  <a:srgbClr val="7030A0"/>
                </a:solidFill>
                <a:latin typeface="Tw Cen MT" panose="020B0602020104020603" pitchFamily="34" charset="0"/>
              </a:rPr>
              <a:t>Wine cellar</a:t>
            </a:r>
          </a:p>
          <a:p>
            <a:pPr>
              <a:lnSpc>
                <a:spcPct val="100000"/>
              </a:lnSpc>
              <a:spcBef>
                <a:spcPts val="0"/>
              </a:spcBef>
              <a:buFontTx/>
              <a:buChar char="-"/>
            </a:pPr>
            <a:r>
              <a:rPr lang="en-GB" sz="1800" dirty="0">
                <a:solidFill>
                  <a:srgbClr val="7030A0"/>
                </a:solidFill>
                <a:latin typeface="Tw Cen MT" panose="020B0602020104020603" pitchFamily="34" charset="0"/>
              </a:rPr>
              <a:t>Electronic Safe</a:t>
            </a:r>
          </a:p>
          <a:p>
            <a:pPr>
              <a:lnSpc>
                <a:spcPct val="100000"/>
              </a:lnSpc>
              <a:spcBef>
                <a:spcPts val="0"/>
              </a:spcBef>
              <a:buFontTx/>
              <a:buChar char="-"/>
            </a:pPr>
            <a:r>
              <a:rPr lang="en-GB" sz="1800" dirty="0">
                <a:solidFill>
                  <a:srgbClr val="7030A0"/>
                </a:solidFill>
                <a:latin typeface="Tw Cen MT" panose="020B0602020104020603" pitchFamily="34" charset="0"/>
              </a:rPr>
              <a:t>1028 </a:t>
            </a:r>
            <a:r>
              <a:rPr lang="en-GB" sz="1800" dirty="0" err="1">
                <a:solidFill>
                  <a:srgbClr val="7030A0"/>
                </a:solidFill>
                <a:latin typeface="Tw Cen MT" panose="020B0602020104020603" pitchFamily="34" charset="0"/>
              </a:rPr>
              <a:t>Sq</a:t>
            </a:r>
            <a:r>
              <a:rPr lang="en-GB" sz="1800" dirty="0">
                <a:solidFill>
                  <a:srgbClr val="7030A0"/>
                </a:solidFill>
                <a:latin typeface="Tw Cen MT" panose="020B0602020104020603" pitchFamily="34" charset="0"/>
              </a:rPr>
              <a:t> Ft – 95.50 </a:t>
            </a:r>
            <a:r>
              <a:rPr lang="en-GB" sz="1800" dirty="0" err="1">
                <a:solidFill>
                  <a:srgbClr val="7030A0"/>
                </a:solidFill>
                <a:latin typeface="Tw Cen MT" panose="020B0602020104020603" pitchFamily="34" charset="0"/>
              </a:rPr>
              <a:t>Sq</a:t>
            </a:r>
            <a:r>
              <a:rPr lang="en-GB" sz="1800" dirty="0">
                <a:solidFill>
                  <a:srgbClr val="7030A0"/>
                </a:solidFill>
                <a:latin typeface="Tw Cen MT" panose="020B0602020104020603" pitchFamily="34" charset="0"/>
              </a:rPr>
              <a:t> M</a:t>
            </a:r>
          </a:p>
        </p:txBody>
      </p:sp>
      <p:sp>
        <p:nvSpPr>
          <p:cNvPr id="5" name="TextBox 4"/>
          <p:cNvSpPr txBox="1"/>
          <p:nvPr/>
        </p:nvSpPr>
        <p:spPr>
          <a:xfrm>
            <a:off x="646330" y="6106551"/>
            <a:ext cx="1291444" cy="369332"/>
          </a:xfrm>
          <a:prstGeom prst="rect">
            <a:avLst/>
          </a:prstGeom>
          <a:noFill/>
        </p:spPr>
        <p:txBody>
          <a:bodyPr wrap="square" rtlCol="0">
            <a:spAutoFit/>
          </a:bodyPr>
          <a:lstStyle/>
          <a:p>
            <a:r>
              <a:rPr lang="en-GB" dirty="0">
                <a:hlinkClick r:id="rId2"/>
              </a:rPr>
              <a:t>BOOK NOW</a:t>
            </a:r>
            <a:endParaRPr lang="en-GB" dirty="0"/>
          </a:p>
        </p:txBody>
      </p:sp>
      <p:pic>
        <p:nvPicPr>
          <p:cNvPr id="7" name="Picture 2" descr="http://www.merinohospitality.com/wp-content/themes/merino/images/peo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323" y="1059949"/>
            <a:ext cx="272224" cy="2381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997547" y="994342"/>
            <a:ext cx="453214" cy="369332"/>
          </a:xfrm>
          <a:prstGeom prst="rect">
            <a:avLst/>
          </a:prstGeom>
          <a:noFill/>
        </p:spPr>
        <p:txBody>
          <a:bodyPr wrap="square" rtlCol="0">
            <a:spAutoFit/>
          </a:bodyPr>
          <a:lstStyle/>
          <a:p>
            <a:r>
              <a:rPr lang="en-GB" dirty="0"/>
              <a:t>6</a:t>
            </a:r>
          </a:p>
        </p:txBody>
      </p:sp>
      <p:pic>
        <p:nvPicPr>
          <p:cNvPr id="9" name="Picture 6" descr="http://www.merinohospitality.com/wp-content/themes/merino/images/bed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344" y="1059948"/>
            <a:ext cx="272224" cy="23812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566739" y="994342"/>
            <a:ext cx="344559" cy="369332"/>
          </a:xfrm>
          <a:prstGeom prst="rect">
            <a:avLst/>
          </a:prstGeom>
          <a:noFill/>
        </p:spPr>
        <p:txBody>
          <a:bodyPr wrap="square" rtlCol="0">
            <a:spAutoFit/>
          </a:bodyPr>
          <a:lstStyle/>
          <a:p>
            <a:r>
              <a:rPr lang="en-GB" dirty="0"/>
              <a:t>3</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6596" y="1059949"/>
            <a:ext cx="272224" cy="238125"/>
          </a:xfrm>
          <a:prstGeom prst="rect">
            <a:avLst/>
          </a:prstGeom>
        </p:spPr>
      </p:pic>
      <p:sp>
        <p:nvSpPr>
          <p:cNvPr id="11" name="TextBox 10"/>
          <p:cNvSpPr txBox="1"/>
          <p:nvPr/>
        </p:nvSpPr>
        <p:spPr>
          <a:xfrm>
            <a:off x="2202145" y="994342"/>
            <a:ext cx="301686" cy="369332"/>
          </a:xfrm>
          <a:prstGeom prst="rect">
            <a:avLst/>
          </a:prstGeom>
          <a:noFill/>
        </p:spPr>
        <p:txBody>
          <a:bodyPr wrap="none" rtlCol="0">
            <a:spAutoFit/>
          </a:bodyPr>
          <a:lstStyle/>
          <a:p>
            <a:r>
              <a:rPr lang="en-GB" dirty="0"/>
              <a:t>2</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6042" y="1059948"/>
            <a:ext cx="238125" cy="238125"/>
          </a:xfrm>
          <a:prstGeom prst="rect">
            <a:avLst/>
          </a:prstGeom>
        </p:spPr>
      </p:pic>
      <p:sp>
        <p:nvSpPr>
          <p:cNvPr id="14" name="TextBox 13"/>
          <p:cNvSpPr txBox="1"/>
          <p:nvPr/>
        </p:nvSpPr>
        <p:spPr>
          <a:xfrm>
            <a:off x="2794680" y="994342"/>
            <a:ext cx="248822" cy="369332"/>
          </a:xfrm>
          <a:prstGeom prst="rect">
            <a:avLst/>
          </a:prstGeom>
          <a:noFill/>
        </p:spPr>
        <p:txBody>
          <a:bodyPr wrap="square" rtlCol="0">
            <a:spAutoFit/>
          </a:bodyPr>
          <a:lstStyle/>
          <a:p>
            <a:r>
              <a:rPr lang="en-GB" dirty="0"/>
              <a:t>2</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1769377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247" y="1538514"/>
            <a:ext cx="6845022" cy="4049485"/>
          </a:xfrm>
          <a:prstGeom prst="rect">
            <a:avLst/>
          </a:prstGeom>
        </p:spPr>
      </p:pic>
      <p:sp>
        <p:nvSpPr>
          <p:cNvPr id="5" name="TextBox 4"/>
          <p:cNvSpPr txBox="1"/>
          <p:nvPr/>
        </p:nvSpPr>
        <p:spPr>
          <a:xfrm>
            <a:off x="3600450" y="548640"/>
            <a:ext cx="5517606" cy="584775"/>
          </a:xfrm>
          <a:prstGeom prst="rect">
            <a:avLst/>
          </a:prstGeom>
          <a:noFill/>
        </p:spPr>
        <p:txBody>
          <a:bodyPr wrap="square" rtlCol="0">
            <a:spAutoFit/>
          </a:bodyPr>
          <a:lstStyle/>
          <a:p>
            <a:r>
              <a:rPr lang="en-GB" sz="3200" dirty="0">
                <a:solidFill>
                  <a:srgbClr val="FFC000"/>
                </a:solidFill>
                <a:latin typeface="Tw Cen MT" panose="020B0602020104020603" pitchFamily="34" charset="0"/>
              </a:rPr>
              <a:t>COLONNADE – GETTING HERE</a:t>
            </a:r>
          </a:p>
        </p:txBody>
      </p:sp>
      <p:sp>
        <p:nvSpPr>
          <p:cNvPr id="6" name="TextBox 5"/>
          <p:cNvSpPr txBox="1"/>
          <p:nvPr/>
        </p:nvSpPr>
        <p:spPr>
          <a:xfrm>
            <a:off x="7448550" y="1494571"/>
            <a:ext cx="4743450" cy="4093428"/>
          </a:xfrm>
          <a:prstGeom prst="rect">
            <a:avLst/>
          </a:prstGeom>
          <a:noFill/>
        </p:spPr>
        <p:txBody>
          <a:bodyPr wrap="square" rtlCol="0">
            <a:spAutoFit/>
          </a:bodyPr>
          <a:lstStyle/>
          <a:p>
            <a:r>
              <a:rPr lang="en-GB" sz="2000" dirty="0">
                <a:solidFill>
                  <a:schemeClr val="tx1">
                    <a:lumMod val="50000"/>
                    <a:lumOff val="50000"/>
                  </a:schemeClr>
                </a:solidFill>
                <a:latin typeface="Tw Cen MT" panose="020B0602020104020603" pitchFamily="34" charset="0"/>
              </a:rPr>
              <a:t>Airports (by car):</a:t>
            </a:r>
          </a:p>
          <a:p>
            <a:r>
              <a:rPr lang="en-GB" sz="2000" dirty="0">
                <a:solidFill>
                  <a:schemeClr val="tx1">
                    <a:lumMod val="50000"/>
                    <a:lumOff val="50000"/>
                  </a:schemeClr>
                </a:solidFill>
                <a:latin typeface="Tw Cen MT" panose="020B0602020104020603" pitchFamily="34" charset="0"/>
              </a:rPr>
              <a:t>London City Airport – 20 mins </a:t>
            </a:r>
          </a:p>
          <a:p>
            <a:r>
              <a:rPr lang="en-GB" sz="2000" dirty="0">
                <a:solidFill>
                  <a:schemeClr val="tx1">
                    <a:lumMod val="50000"/>
                    <a:lumOff val="50000"/>
                  </a:schemeClr>
                </a:solidFill>
                <a:latin typeface="Tw Cen MT" panose="020B0602020104020603" pitchFamily="34" charset="0"/>
              </a:rPr>
              <a:t>Heathrow – 1 hour</a:t>
            </a:r>
          </a:p>
          <a:p>
            <a:r>
              <a:rPr lang="en-GB" sz="2000" dirty="0">
                <a:solidFill>
                  <a:schemeClr val="tx1">
                    <a:lumMod val="50000"/>
                    <a:lumOff val="50000"/>
                  </a:schemeClr>
                </a:solidFill>
                <a:latin typeface="Tw Cen MT" panose="020B0602020104020603" pitchFamily="34" charset="0"/>
              </a:rPr>
              <a:t>Gatwick – 1 hour 30 mins</a:t>
            </a:r>
          </a:p>
          <a:p>
            <a:endParaRPr lang="en-GB" sz="2000" dirty="0">
              <a:solidFill>
                <a:schemeClr val="tx1">
                  <a:lumMod val="50000"/>
                  <a:lumOff val="50000"/>
                </a:schemeClr>
              </a:solidFill>
              <a:latin typeface="Tw Cen MT" panose="020B0602020104020603" pitchFamily="34" charset="0"/>
            </a:endParaRPr>
          </a:p>
          <a:p>
            <a:r>
              <a:rPr lang="en-GB" sz="2000" dirty="0">
                <a:solidFill>
                  <a:schemeClr val="tx1">
                    <a:lumMod val="50000"/>
                    <a:lumOff val="50000"/>
                  </a:schemeClr>
                </a:solidFill>
                <a:latin typeface="Tw Cen MT" panose="020B0602020104020603" pitchFamily="34" charset="0"/>
              </a:rPr>
              <a:t>By Train :</a:t>
            </a:r>
          </a:p>
          <a:p>
            <a:r>
              <a:rPr lang="en-GB" sz="2000" dirty="0">
                <a:solidFill>
                  <a:schemeClr val="tx1">
                    <a:lumMod val="50000"/>
                    <a:lumOff val="50000"/>
                  </a:schemeClr>
                </a:solidFill>
                <a:latin typeface="Tw Cen MT" panose="020B0602020104020603" pitchFamily="34" charset="0"/>
              </a:rPr>
              <a:t>Kings Cross St Pancras – 15 mins walk</a:t>
            </a:r>
          </a:p>
          <a:p>
            <a:r>
              <a:rPr lang="en-GB" sz="2000" dirty="0">
                <a:solidFill>
                  <a:schemeClr val="tx1">
                    <a:lumMod val="50000"/>
                    <a:lumOff val="50000"/>
                  </a:schemeClr>
                </a:solidFill>
                <a:latin typeface="Tw Cen MT" panose="020B0602020104020603" pitchFamily="34" charset="0"/>
              </a:rPr>
              <a:t>Euston – 15 mins walk</a:t>
            </a:r>
          </a:p>
          <a:p>
            <a:r>
              <a:rPr lang="en-GB" sz="2000" dirty="0">
                <a:solidFill>
                  <a:schemeClr val="tx1">
                    <a:lumMod val="50000"/>
                    <a:lumOff val="50000"/>
                  </a:schemeClr>
                </a:solidFill>
                <a:latin typeface="Tw Cen MT" panose="020B0602020104020603" pitchFamily="34" charset="0"/>
              </a:rPr>
              <a:t>Farringdon – 15 mins walk</a:t>
            </a:r>
          </a:p>
          <a:p>
            <a:endParaRPr lang="en-GB" sz="2000" dirty="0"/>
          </a:p>
          <a:p>
            <a:r>
              <a:rPr lang="en-GB" sz="2000" dirty="0">
                <a:solidFill>
                  <a:schemeClr val="tx1">
                    <a:lumMod val="50000"/>
                    <a:lumOff val="50000"/>
                  </a:schemeClr>
                </a:solidFill>
                <a:latin typeface="Tw Cen MT" panose="020B0602020104020603" pitchFamily="34" charset="0"/>
              </a:rPr>
              <a:t>By Tube:</a:t>
            </a:r>
          </a:p>
          <a:p>
            <a:r>
              <a:rPr lang="en-GB" sz="2000" dirty="0">
                <a:solidFill>
                  <a:schemeClr val="bg1">
                    <a:lumMod val="50000"/>
                  </a:schemeClr>
                </a:solidFill>
              </a:rPr>
              <a:t>Russell Square </a:t>
            </a:r>
            <a:r>
              <a:rPr lang="en-GB" sz="2000" dirty="0"/>
              <a:t>( </a:t>
            </a:r>
            <a:r>
              <a:rPr lang="en-GB" sz="2000" dirty="0">
                <a:solidFill>
                  <a:srgbClr val="002060"/>
                </a:solidFill>
              </a:rPr>
              <a:t>Piccadilly</a:t>
            </a:r>
            <a:r>
              <a:rPr lang="en-GB" sz="2000" dirty="0">
                <a:solidFill>
                  <a:srgbClr val="FF0000"/>
                </a:solidFill>
              </a:rPr>
              <a:t> </a:t>
            </a:r>
            <a:r>
              <a:rPr lang="en-GB" sz="2000" dirty="0"/>
              <a:t>) – </a:t>
            </a:r>
            <a:r>
              <a:rPr lang="en-GB" sz="2000" dirty="0">
                <a:solidFill>
                  <a:schemeClr val="tx1">
                    <a:lumMod val="50000"/>
                    <a:lumOff val="50000"/>
                  </a:schemeClr>
                </a:solidFill>
                <a:latin typeface="Tw Cen MT" panose="020B0602020104020603" pitchFamily="34" charset="0"/>
              </a:rPr>
              <a:t>2 mins walk</a:t>
            </a:r>
          </a:p>
          <a:p>
            <a:r>
              <a:rPr lang="en-GB" sz="2000" dirty="0">
                <a:solidFill>
                  <a:schemeClr val="tx1">
                    <a:lumMod val="50000"/>
                    <a:lumOff val="50000"/>
                  </a:schemeClr>
                </a:solidFill>
                <a:latin typeface="Tw Cen MT" panose="020B0602020104020603" pitchFamily="34" charset="0"/>
              </a:rPr>
              <a:t>Holborn</a:t>
            </a:r>
            <a:r>
              <a:rPr lang="en-GB" sz="2000" dirty="0"/>
              <a:t> (  </a:t>
            </a:r>
            <a:r>
              <a:rPr lang="en-GB" sz="2000" dirty="0">
                <a:solidFill>
                  <a:schemeClr val="accent5">
                    <a:lumMod val="50000"/>
                  </a:schemeClr>
                </a:solidFill>
              </a:rPr>
              <a:t>Piccadilly</a:t>
            </a:r>
            <a:r>
              <a:rPr lang="en-GB" sz="2000" dirty="0"/>
              <a:t>/</a:t>
            </a:r>
            <a:r>
              <a:rPr lang="en-GB" sz="2000" dirty="0">
                <a:solidFill>
                  <a:schemeClr val="accent5">
                    <a:lumMod val="50000"/>
                  </a:schemeClr>
                </a:solidFill>
              </a:rPr>
              <a:t> </a:t>
            </a:r>
            <a:r>
              <a:rPr lang="en-GB" sz="2000" dirty="0">
                <a:solidFill>
                  <a:srgbClr val="FF0000"/>
                </a:solidFill>
              </a:rPr>
              <a:t>Central </a:t>
            </a:r>
            <a:r>
              <a:rPr lang="en-GB" sz="2000" dirty="0"/>
              <a:t>)– </a:t>
            </a:r>
            <a:r>
              <a:rPr lang="en-GB" sz="2000" dirty="0">
                <a:solidFill>
                  <a:schemeClr val="tx1">
                    <a:lumMod val="50000"/>
                    <a:lumOff val="50000"/>
                  </a:schemeClr>
                </a:solidFill>
              </a:rPr>
              <a:t>8 mins walk</a:t>
            </a:r>
          </a:p>
        </p:txBody>
      </p:sp>
    </p:spTree>
    <p:extLst>
      <p:ext uri="{BB962C8B-B14F-4D97-AF65-F5344CB8AC3E}">
        <p14:creationId xmlns:p14="http://schemas.microsoft.com/office/powerpoint/2010/main" val="320896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1202</Words>
  <Application>Microsoft Office PowerPoint</Application>
  <PresentationFormat>Widescreen</PresentationFormat>
  <Paragraphs>215</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游ゴシック</vt:lpstr>
      <vt:lpstr>Arial</vt:lpstr>
      <vt:lpstr>Calibri</vt:lpstr>
      <vt:lpstr>Calibri Light</vt:lpstr>
      <vt:lpstr>Georgia</vt:lpstr>
      <vt:lpstr>Times New Roman</vt:lpstr>
      <vt:lpstr>Tw Cen MT</vt:lpstr>
      <vt:lpstr>Office Theme</vt:lpstr>
      <vt:lpstr>PowerPoint Presentation</vt:lpstr>
      <vt:lpstr>PowerPoint Presentation</vt:lpstr>
      <vt:lpstr>About us</vt:lpstr>
      <vt:lpstr>COLONNADE Russell Square WC1</vt:lpstr>
      <vt:lpstr>PowerPoint Presentation</vt:lpstr>
      <vt:lpstr>PowerPoint Presentation</vt:lpstr>
      <vt:lpstr>PowerPoint Presentation</vt:lpstr>
      <vt:lpstr>PowerPoint Presentation</vt:lpstr>
      <vt:lpstr>PowerPoint Presentation</vt:lpstr>
      <vt:lpstr> STAR YARD    Chancery Lane WC1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 YARD</dc:title>
  <dc:creator>Louise Grant</dc:creator>
  <cp:lastModifiedBy>Rebecca Clarke</cp:lastModifiedBy>
  <cp:revision>103</cp:revision>
  <cp:lastPrinted>2016-10-26T12:23:27Z</cp:lastPrinted>
  <dcterms:created xsi:type="dcterms:W3CDTF">2016-09-27T09:29:14Z</dcterms:created>
  <dcterms:modified xsi:type="dcterms:W3CDTF">2016-11-08T10:36:15Z</dcterms:modified>
  <cp:contentStatus/>
</cp:coreProperties>
</file>