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70" r:id="rId4"/>
    <p:sldId id="274" r:id="rId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83" d="100"/>
          <a:sy n="83" d="100"/>
        </p:scale>
        <p:origin x="45" y="52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1" name="Freeform 6"/>
          <p:cNvSpPr/>
          <p:nvPr/>
        </p:nvSpPr>
        <p:spPr bwMode="auto">
          <a:xfrm>
            <a:off x="0" y="-3175"/>
            <a:ext cx="12192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10001" y="1449147"/>
            <a:ext cx="10572000"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10001" y="5280847"/>
            <a:ext cx="10572000"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B9EBBA-996F-894A-B54A-D6246ED52CEA}" type="datetimeFigureOut">
              <a:rPr lang="en-US" dirty="0"/>
              <a:pPr/>
              <a:t>10/18/2016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0000" y="4800600"/>
            <a:ext cx="10561418" cy="566738"/>
          </a:xfrm>
        </p:spPr>
        <p:txBody>
          <a:bodyPr anchor="b">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12192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normAutofit/>
          </a:bodyPr>
          <a:lstStyle>
            <a:lvl1pPr marL="0" indent="0" algn="ctr">
              <a:buFontTx/>
              <a:buNone/>
              <a:defRPr sz="1600"/>
            </a:lvl1pPr>
          </a:lstStyle>
          <a:p>
            <a:r>
              <a:rPr lang="en-US"/>
              <a:t>Click icon to add picture</a:t>
            </a:r>
            <a:endParaRPr lang="en-US" dirty="0"/>
          </a:p>
        </p:txBody>
      </p:sp>
      <p:sp>
        <p:nvSpPr>
          <p:cNvPr id="4" name="Text Placeholder 3"/>
          <p:cNvSpPr>
            <a:spLocks noGrp="1"/>
          </p:cNvSpPr>
          <p:nvPr>
            <p:ph type="body" sz="half" idx="2"/>
          </p:nvPr>
        </p:nvSpPr>
        <p:spPr>
          <a:xfrm>
            <a:off x="810000" y="5367338"/>
            <a:ext cx="10561418"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8C79C5D-2A6F-F04D-97DA-BEF2467B64E4}" type="datetimeFigureOut">
              <a:rPr lang="en-US" dirty="0"/>
              <a:pPr/>
              <a:t>10/18/2016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8" name="Freeform 6"/>
          <p:cNvSpPr>
            <a:spLocks noChangeAspect="1"/>
          </p:cNvSpPr>
          <p:nvPr/>
        </p:nvSpPr>
        <p:spPr bwMode="auto">
          <a:xfrm>
            <a:off x="631697" y="1081456"/>
            <a:ext cx="6332416"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50985" y="1238502"/>
            <a:ext cx="5893840" cy="2645912"/>
          </a:xfrm>
        </p:spPr>
        <p:txBody>
          <a:bodyPr anchor="b"/>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853190" y="4443680"/>
            <a:ext cx="5891636"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7574642" y="1081456"/>
            <a:ext cx="3810001" cy="4075465"/>
          </a:xfrm>
        </p:spPr>
        <p:txBody>
          <a:bodyPr anchor="t"/>
          <a:lstStyle>
            <a:lvl1pPr marL="0" indent="0">
              <a:buFontTx/>
              <a:buNone/>
              <a:defRPr/>
            </a:lvl1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10/18/2016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9" name="Freeform 6"/>
          <p:cNvSpPr>
            <a:spLocks noChangeAspect="1"/>
          </p:cNvSpPr>
          <p:nvPr/>
        </p:nvSpPr>
        <p:spPr bwMode="auto">
          <a:xfrm>
            <a:off x="1140884" y="2286585"/>
            <a:ext cx="4895115"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357089" y="2435957"/>
            <a:ext cx="438252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6156000" y="2286000"/>
            <a:ext cx="4880300" cy="2295525"/>
          </a:xfrm>
        </p:spPr>
        <p:txBody>
          <a:bodyPr anchor="t"/>
          <a:lstStyle>
            <a:lvl1pPr marL="0" indent="0">
              <a:buFontTx/>
              <a:buNone/>
              <a:defRPr/>
            </a:lvl1pPr>
          </a:lstStyle>
          <a:p>
            <a:pPr lvl="0"/>
            <a:r>
              <a:rPr lang="en-US"/>
              <a:t>Edit Master text styles</a:t>
            </a:r>
          </a:p>
        </p:txBody>
      </p:sp>
      <p:sp>
        <p:nvSpPr>
          <p:cNvPr id="2" name="Date Placeholder 1"/>
          <p:cNvSpPr>
            <a:spLocks noGrp="1"/>
          </p:cNvSpPr>
          <p:nvPr>
            <p:ph type="dt" sz="half" idx="10"/>
          </p:nvPr>
        </p:nvSpPr>
        <p:spPr/>
        <p:txBody>
          <a:bodyPr/>
          <a:lstStyle/>
          <a:p>
            <a:fld id="{FBF54567-0DE4-3F47-BF90-CB84690072F9}" type="datetimeFigureOut">
              <a:rPr lang="en-US" dirty="0"/>
              <a:pPr/>
              <a:t>10/18/2016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7"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6C52C72-DE31-F449-A4ED-4C594FD91407}" type="datetimeFigureOut">
              <a:rPr lang="en-US" dirty="0"/>
              <a:pPr/>
              <a:t>10/18/2016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12" name="Freeform 6"/>
          <p:cNvSpPr>
            <a:spLocks noChangeAspect="1"/>
          </p:cNvSpPr>
          <p:nvPr/>
        </p:nvSpPr>
        <p:spPr bwMode="auto">
          <a:xfrm>
            <a:off x="7669651" y="446089"/>
            <a:ext cx="4522349"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183540" y="586171"/>
            <a:ext cx="2494791"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10001" y="446089"/>
            <a:ext cx="6611540"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D62726E-379B-B349-9EED-81ED093FA806}" type="datetimeFigureOut">
              <a:rPr lang="en-US" dirty="0"/>
              <a:pPr/>
              <a:t>10/18/2016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11"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447188"/>
            <a:ext cx="10571998" cy="970450"/>
          </a:xfrm>
        </p:spPr>
        <p:txBody>
          <a:bodyPr/>
          <a:lstStyle/>
          <a:p>
            <a:r>
              <a:rPr lang="en-US"/>
              <a:t>Click to edit Master title style</a:t>
            </a:r>
            <a:endParaRPr lang="en-US" dirty="0"/>
          </a:p>
        </p:txBody>
      </p:sp>
      <p:sp>
        <p:nvSpPr>
          <p:cNvPr id="3" name="Content Placeholder 2"/>
          <p:cNvSpPr>
            <a:spLocks noGrp="1"/>
          </p:cNvSpPr>
          <p:nvPr>
            <p:ph idx="1"/>
          </p:nvPr>
        </p:nvSpPr>
        <p:spPr>
          <a:xfrm>
            <a:off x="818712" y="2222287"/>
            <a:ext cx="10554574" cy="363651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dirty="0"/>
              <a:pPr/>
              <a:t>10/18/2016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10" name="Freeform 7"/>
          <p:cNvSpPr/>
          <p:nvPr/>
        </p:nvSpPr>
        <p:spPr bwMode="auto">
          <a:xfrm>
            <a:off x="0" y="1"/>
            <a:ext cx="12192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10000" y="2951396"/>
            <a:ext cx="10561418" cy="1468800"/>
          </a:xfrm>
        </p:spPr>
        <p:txBody>
          <a:bodyPr anchor="b"/>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10000" y="5281201"/>
            <a:ext cx="10561418"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DFA1846-DA80-1C48-A609-854EA85C59AD}" type="datetimeFigureOut">
              <a:rPr lang="en-US" dirty="0"/>
              <a:pPr/>
              <a:t>10/18/2016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18712" y="2222287"/>
            <a:ext cx="5185873" cy="36387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87415" y="2222287"/>
            <a:ext cx="5194583" cy="3638764"/>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dirty="0"/>
              <a:pPr/>
              <a:t>10/18/2016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14728" y="2174875"/>
            <a:ext cx="5189857"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14729" y="2751138"/>
            <a:ext cx="5189856"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87415" y="2174875"/>
            <a:ext cx="519458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87415" y="2751138"/>
            <a:ext cx="5194583" cy="3109913"/>
          </a:xfrm>
        </p:spPr>
        <p:txBody>
          <a:bodyPr anchor="t">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dirty="0"/>
              <a:pPr/>
              <a:t>10/18/2016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Freeform 6"/>
          <p:cNvSpPr/>
          <p:nvPr/>
        </p:nvSpPr>
        <p:spPr bwMode="auto">
          <a:xfrm>
            <a:off x="0" y="0"/>
            <a:ext cx="12192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dirty="0"/>
              <a:pPr/>
              <a:t>10/18/2016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dirty="0"/>
              <a:pPr/>
              <a:t>10/18/2016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12" name="Freeform 6"/>
          <p:cNvSpPr>
            <a:spLocks noChangeAspect="1"/>
          </p:cNvSpPr>
          <p:nvPr/>
        </p:nvSpPr>
        <p:spPr bwMode="auto">
          <a:xfrm>
            <a:off x="1073151" y="446087"/>
            <a:ext cx="3547533"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1073151" y="446088"/>
            <a:ext cx="3547533" cy="1618396"/>
          </a:xfr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855633" y="446088"/>
            <a:ext cx="6252633" cy="5414963"/>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073151" y="2260738"/>
            <a:ext cx="3547533"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D0DF5E60-9974-AC48-9591-99C2BB44B7CF}" type="datetimeFigureOut">
              <a:rPr lang="en-US" dirty="0"/>
              <a:pPr/>
              <a:t>10/18/2016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14728" y="727522"/>
            <a:ext cx="4852988" cy="1617163"/>
          </a:xfrm>
        </p:spPr>
        <p:txBody>
          <a:bodyPr anchor="b">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6098117" y="0"/>
            <a:ext cx="6093883"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normAutofit/>
          </a:bodyPr>
          <a:lstStyle>
            <a:lvl1pPr algn="ctr">
              <a:buFontTx/>
              <a:buNone/>
              <a:defRPr sz="1400"/>
            </a:lvl1pPr>
          </a:lstStyle>
          <a:p>
            <a:r>
              <a:rPr lang="en-US"/>
              <a:t>Click icon to add picture</a:t>
            </a:r>
            <a:endParaRPr lang="en-US" dirty="0"/>
          </a:p>
        </p:txBody>
      </p:sp>
      <p:sp>
        <p:nvSpPr>
          <p:cNvPr id="4" name="Text Placeholder 3"/>
          <p:cNvSpPr>
            <a:spLocks noGrp="1"/>
          </p:cNvSpPr>
          <p:nvPr>
            <p:ph type="body" sz="half" idx="2"/>
          </p:nvPr>
        </p:nvSpPr>
        <p:spPr>
          <a:xfrm>
            <a:off x="814728" y="2344684"/>
            <a:ext cx="4852988" cy="3516365"/>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a:xfrm>
            <a:off x="3885810" y="6041362"/>
            <a:ext cx="976879" cy="365125"/>
          </a:xfrm>
        </p:spPr>
        <p:txBody>
          <a:bodyPr/>
          <a:lstStyle/>
          <a:p>
            <a:fld id="{18C79C5D-2A6F-F04D-97DA-BEF2467B64E4}" type="datetimeFigureOut">
              <a:rPr lang="en-US" dirty="0"/>
              <a:pPr/>
              <a:t>10/18/2016</a:t>
            </a:fld>
            <a:endParaRPr lang="en-US" dirty="0"/>
          </a:p>
        </p:txBody>
      </p:sp>
      <p:sp>
        <p:nvSpPr>
          <p:cNvPr id="6" name="Footer Placeholder 5"/>
          <p:cNvSpPr>
            <a:spLocks noGrp="1"/>
          </p:cNvSpPr>
          <p:nvPr>
            <p:ph type="ftr" sz="quarter" idx="11"/>
          </p:nvPr>
        </p:nvSpPr>
        <p:spPr>
          <a:xfrm>
            <a:off x="590396" y="6041362"/>
            <a:ext cx="3295413" cy="365125"/>
          </a:xfrm>
        </p:spPr>
        <p:txBody>
          <a:bodyPr/>
          <a:lstStyle/>
          <a:p>
            <a:endParaRPr lang="en-US" dirty="0"/>
          </a:p>
        </p:txBody>
      </p:sp>
      <p:sp>
        <p:nvSpPr>
          <p:cNvPr id="7" name="Slide Number Placeholder 6"/>
          <p:cNvSpPr>
            <a:spLocks noGrp="1"/>
          </p:cNvSpPr>
          <p:nvPr>
            <p:ph type="sldNum" sz="quarter" idx="12"/>
          </p:nvPr>
        </p:nvSpPr>
        <p:spPr>
          <a:xfrm>
            <a:off x="4862689" y="5915888"/>
            <a:ext cx="1062155" cy="490599"/>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10000" y="447188"/>
            <a:ext cx="10571998" cy="970450"/>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p:cNvSpPr>
            <a:spLocks noGrp="1"/>
          </p:cNvSpPr>
          <p:nvPr>
            <p:ph type="body" idx="1"/>
          </p:nvPr>
        </p:nvSpPr>
        <p:spPr>
          <a:xfrm>
            <a:off x="810000" y="2184401"/>
            <a:ext cx="10563285" cy="3674397"/>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3"/>
          </p:nvPr>
        </p:nvSpPr>
        <p:spPr>
          <a:xfrm>
            <a:off x="451514" y="6041362"/>
            <a:ext cx="8644320" cy="365125"/>
          </a:xfrm>
          <a:prstGeom prst="rect">
            <a:avLst/>
          </a:prstGeom>
        </p:spPr>
        <p:txBody>
          <a:bodyPr vert="horz" lIns="91440" tIns="45720" rIns="91440" bIns="45720" rtlCol="0" anchor="b"/>
          <a:lstStyle>
            <a:lvl1pPr algn="l">
              <a:defRPr sz="900">
                <a:solidFill>
                  <a:schemeClr val="tx1"/>
                </a:solidFill>
              </a:defRPr>
            </a:lvl1pPr>
          </a:lstStyle>
          <a:p>
            <a:endParaRPr lang="en-US" dirty="0"/>
          </a:p>
        </p:txBody>
      </p:sp>
      <p:sp>
        <p:nvSpPr>
          <p:cNvPr id="4" name="Date Placeholder 3"/>
          <p:cNvSpPr>
            <a:spLocks noGrp="1"/>
          </p:cNvSpPr>
          <p:nvPr>
            <p:ph type="dt" sz="half" idx="2"/>
          </p:nvPr>
        </p:nvSpPr>
        <p:spPr>
          <a:xfrm>
            <a:off x="9334626" y="6041362"/>
            <a:ext cx="1343706" cy="365125"/>
          </a:xfrm>
          <a:prstGeom prst="rect">
            <a:avLst/>
          </a:prstGeom>
        </p:spPr>
        <p:txBody>
          <a:bodyPr vert="horz" lIns="91440" tIns="45720" rIns="91440" bIns="45720" rtlCol="0" anchor="b"/>
          <a:lstStyle>
            <a:lvl1pPr algn="r">
              <a:defRPr sz="900">
                <a:solidFill>
                  <a:schemeClr val="tx1"/>
                </a:solidFill>
              </a:defRPr>
            </a:lvl1pPr>
          </a:lstStyle>
          <a:p>
            <a:fld id="{09B482E8-6E0E-1B4F-B1FD-C69DB9E858D9}" type="datetimeFigureOut">
              <a:rPr lang="en-US" dirty="0"/>
              <a:pPr/>
              <a:t>10/18/2016</a:t>
            </a:fld>
            <a:endParaRPr lang="en-US" dirty="0"/>
          </a:p>
        </p:txBody>
      </p:sp>
      <p:sp>
        <p:nvSpPr>
          <p:cNvPr id="6" name="Slide Number Placeholder 5"/>
          <p:cNvSpPr>
            <a:spLocks noGrp="1"/>
          </p:cNvSpPr>
          <p:nvPr>
            <p:ph type="sldNum" sz="quarter" idx="4"/>
          </p:nvPr>
        </p:nvSpPr>
        <p:spPr>
          <a:xfrm>
            <a:off x="10678331" y="5915888"/>
            <a:ext cx="1062155" cy="490599"/>
          </a:xfrm>
          <a:prstGeom prst="rect">
            <a:avLst/>
          </a:prstGeom>
        </p:spPr>
        <p:txBody>
          <a:bodyPr vert="horz" lIns="91440" tIns="45720" rIns="91440" bIns="10800" rtlCol="0" anchor="b"/>
          <a:lstStyle>
            <a:lvl1pPr algn="r">
              <a:defRPr sz="2000">
                <a:solidFill>
                  <a:schemeClr val="accent1"/>
                </a:solidFill>
              </a:defRPr>
            </a:lvl1pPr>
          </a:lstStyle>
          <a:p>
            <a:fld id="{D57F1E4F-1CFF-5643-939E-217C01CDF56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3" r:id="rId9"/>
    <p:sldLayoutId id="2147483657" r:id="rId10"/>
    <p:sldLayoutId id="2147483666" r:id="rId11"/>
    <p:sldLayoutId id="2147483661" r:id="rId12"/>
    <p:sldLayoutId id="2147483658" r:id="rId13"/>
    <p:sldLayoutId id="2147483659" r:id="rId14"/>
  </p:sldLayoutIdLst>
  <p:hf sldNum="0" hdr="0" ftr="0" dt="0"/>
  <p:txStyles>
    <p:titleStyle>
      <a:lvl1pPr algn="l" defTabSz="457200" rtl="0" eaLnBrk="1" latinLnBrk="0" hangingPunct="1">
        <a:spcBef>
          <a:spcPct val="0"/>
        </a:spcBef>
        <a:buNone/>
        <a:defRPr sz="4000" b="1" kern="1200">
          <a:solidFill>
            <a:srgbClr val="FEFEFE"/>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7" Type="http://schemas.openxmlformats.org/officeDocument/2006/relationships/image" Target="../media/image7.jpg"/><Relationship Id="rId2" Type="http://schemas.openxmlformats.org/officeDocument/2006/relationships/image" Target="../media/image3.png"/><Relationship Id="rId1" Type="http://schemas.openxmlformats.org/officeDocument/2006/relationships/slideLayout" Target="../slideLayouts/slideLayout2.xml"/><Relationship Id="rId6" Type="http://schemas.microsoft.com/office/2007/relationships/hdphoto" Target="../media/hdphoto1.wdp"/><Relationship Id="rId5" Type="http://schemas.openxmlformats.org/officeDocument/2006/relationships/image" Target="../media/image6.png"/><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10001" y="5280846"/>
            <a:ext cx="10572000" cy="964679"/>
          </a:xfrm>
        </p:spPr>
        <p:txBody>
          <a:bodyPr>
            <a:noAutofit/>
          </a:bodyPr>
          <a:lstStyle/>
          <a:p>
            <a:r>
              <a:rPr lang="en-US" sz="2400" b="1" dirty="0"/>
              <a:t>Embassy Partnership Plan</a:t>
            </a:r>
          </a:p>
          <a:p>
            <a:pPr algn="r"/>
            <a:r>
              <a:rPr lang="en-US" sz="2400" b="1" dirty="0"/>
              <a:t>October 18, 2016</a:t>
            </a:r>
          </a:p>
        </p:txBody>
      </p:sp>
      <p:pic>
        <p:nvPicPr>
          <p:cNvPr id="4" name="Picture 3"/>
          <p:cNvPicPr>
            <a:picLocks noChangeAspect="1"/>
          </p:cNvPicPr>
          <p:nvPr/>
        </p:nvPicPr>
        <p:blipFill>
          <a:blip r:embed="rId2"/>
          <a:stretch>
            <a:fillRect/>
          </a:stretch>
        </p:blipFill>
        <p:spPr>
          <a:xfrm>
            <a:off x="3328897" y="1644517"/>
            <a:ext cx="4894840" cy="1936883"/>
          </a:xfrm>
          <a:prstGeom prst="rect">
            <a:avLst/>
          </a:prstGeom>
        </p:spPr>
      </p:pic>
      <p:sp>
        <p:nvSpPr>
          <p:cNvPr id="5" name="AutoShape 2" descr="Image result for emirates"/>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13017291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Who Is </a:t>
            </a:r>
            <a:r>
              <a:rPr lang="en-US" dirty="0" err="1"/>
              <a:t>Tuzola</a:t>
            </a:r>
            <a:r>
              <a:rPr lang="en-US" dirty="0"/>
              <a:t>?</a:t>
            </a:r>
          </a:p>
        </p:txBody>
      </p:sp>
      <p:sp>
        <p:nvSpPr>
          <p:cNvPr id="3" name="Content Placeholder 2"/>
          <p:cNvSpPr>
            <a:spLocks noGrp="1"/>
          </p:cNvSpPr>
          <p:nvPr>
            <p:ph idx="1"/>
          </p:nvPr>
        </p:nvSpPr>
        <p:spPr>
          <a:xfrm>
            <a:off x="278122" y="2297049"/>
            <a:ext cx="5777621" cy="4230271"/>
          </a:xfrm>
          <a:solidFill>
            <a:schemeClr val="bg1">
              <a:lumMod val="75000"/>
              <a:lumOff val="25000"/>
            </a:schemeClr>
          </a:solidFill>
          <a:ln w="38100">
            <a:solidFill>
              <a:schemeClr val="accent1">
                <a:lumMod val="60000"/>
                <a:lumOff val="40000"/>
              </a:schemeClr>
            </a:solidFill>
          </a:ln>
        </p:spPr>
        <p:txBody>
          <a:bodyPr>
            <a:normAutofit/>
          </a:bodyPr>
          <a:lstStyle/>
          <a:p>
            <a:r>
              <a:rPr lang="en-US" dirty="0" err="1"/>
              <a:t>Tuzola</a:t>
            </a:r>
            <a:r>
              <a:rPr lang="en-US" dirty="0"/>
              <a:t> was founded by </a:t>
            </a:r>
            <a:r>
              <a:rPr lang="en-US" u="sng" dirty="0"/>
              <a:t>Elias </a:t>
            </a:r>
            <a:r>
              <a:rPr lang="en-US" u="sng" dirty="0" err="1"/>
              <a:t>Mwita</a:t>
            </a:r>
            <a:r>
              <a:rPr lang="en-US" u="sng" dirty="0"/>
              <a:t>, </a:t>
            </a:r>
            <a:r>
              <a:rPr lang="en-US" u="sng" dirty="0" err="1"/>
              <a:t>Athman</a:t>
            </a:r>
            <a:r>
              <a:rPr lang="en-US" u="sng" dirty="0"/>
              <a:t> </a:t>
            </a:r>
            <a:r>
              <a:rPr lang="en-US" u="sng" dirty="0" err="1"/>
              <a:t>Mwanga</a:t>
            </a:r>
            <a:r>
              <a:rPr lang="en-US" dirty="0"/>
              <a:t>, both from Tanzania.  Both have over 10 years of experience in the travel industry. We believe our platform is second to none when it comes to airfare affordability. Our simple installment payment options gives you the high level of flexibility which is currently not available in the market when it comes to international travel. We have partnered with over 400 airlines to deliver the best prices possible to our customers. Our team of travel agents is ready to assist you on the phone you can rest assured we're with you every step of the way to make sure your trip is flawless.</a:t>
            </a:r>
          </a:p>
        </p:txBody>
      </p:sp>
      <p:sp>
        <p:nvSpPr>
          <p:cNvPr id="4" name="Content Placeholder 2"/>
          <p:cNvSpPr txBox="1">
            <a:spLocks/>
          </p:cNvSpPr>
          <p:nvPr/>
        </p:nvSpPr>
        <p:spPr>
          <a:xfrm>
            <a:off x="6372046" y="2297049"/>
            <a:ext cx="5627297" cy="4230271"/>
          </a:xfrm>
          <a:prstGeom prst="rect">
            <a:avLst/>
          </a:prstGeom>
          <a:solidFill>
            <a:schemeClr val="bg1">
              <a:lumMod val="75000"/>
              <a:lumOff val="25000"/>
            </a:schemeClr>
          </a:solidFill>
          <a:ln w="38100">
            <a:solidFill>
              <a:schemeClr val="accent1">
                <a:lumMod val="60000"/>
                <a:lumOff val="40000"/>
              </a:schemeClr>
            </a:solidFill>
          </a:ln>
          <a:effectLst>
            <a:outerShdw blurRad="50800" dir="14400000">
              <a:srgbClr val="000000">
                <a:alpha val="40000"/>
              </a:srgbClr>
            </a:outerShdw>
          </a:effectLst>
        </p:spPr>
        <p:txBody>
          <a:bodyPr vert="horz" lIns="91440" tIns="45720" rIns="91440" bIns="45720" rtlCol="0" anchor="ctr">
            <a:normAutofit lnSpcReduction="10000"/>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endParaRPr lang="en-US" u="sng" dirty="0"/>
          </a:p>
          <a:p>
            <a:r>
              <a:rPr lang="en-US" u="sng" dirty="0"/>
              <a:t>Why Are We Different?</a:t>
            </a:r>
          </a:p>
          <a:p>
            <a:r>
              <a:rPr lang="en-US" dirty="0"/>
              <a:t>Installment Payments</a:t>
            </a:r>
          </a:p>
          <a:p>
            <a:r>
              <a:rPr lang="en-US" dirty="0"/>
              <a:t>Flexible Payment Options</a:t>
            </a:r>
          </a:p>
          <a:p>
            <a:r>
              <a:rPr lang="en-US" dirty="0"/>
              <a:t>Hold Flights – To Make Deposits</a:t>
            </a:r>
          </a:p>
          <a:p>
            <a:r>
              <a:rPr lang="en-US" dirty="0"/>
              <a:t>Best Fares</a:t>
            </a:r>
          </a:p>
          <a:p>
            <a:r>
              <a:rPr lang="en-US" dirty="0"/>
              <a:t>Create Custom Solutions For The Community</a:t>
            </a:r>
          </a:p>
          <a:p>
            <a:r>
              <a:rPr lang="en-US" dirty="0"/>
              <a:t>Seamless Integration of Booking Flights and Installments Plan</a:t>
            </a:r>
          </a:p>
          <a:p>
            <a:r>
              <a:rPr lang="en-US" dirty="0"/>
              <a:t>B2B Platform Extends Our Business Model to Other Agents</a:t>
            </a:r>
          </a:p>
          <a:p>
            <a:endParaRPr lang="en-US" dirty="0"/>
          </a:p>
          <a:p>
            <a:endParaRPr lang="en-US" dirty="0"/>
          </a:p>
          <a:p>
            <a:endParaRPr lang="en-US" dirty="0"/>
          </a:p>
        </p:txBody>
      </p:sp>
    </p:spTree>
    <p:extLst>
      <p:ext uri="{BB962C8B-B14F-4D97-AF65-F5344CB8AC3E}">
        <p14:creationId xmlns:p14="http://schemas.microsoft.com/office/powerpoint/2010/main" val="6301737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Current Embassies</a:t>
            </a:r>
          </a:p>
        </p:txBody>
      </p:sp>
      <p:pic>
        <p:nvPicPr>
          <p:cNvPr id="5" name="Picture 4"/>
          <p:cNvPicPr>
            <a:picLocks noChangeAspect="1"/>
          </p:cNvPicPr>
          <p:nvPr/>
        </p:nvPicPr>
        <p:blipFill rotWithShape="1">
          <a:blip r:embed="rId2">
            <a:extLst>
              <a:ext uri="{28A0092B-C50C-407E-A947-70E740481C1C}">
                <a14:useLocalDpi xmlns:a14="http://schemas.microsoft.com/office/drawing/2010/main" val="0"/>
              </a:ext>
            </a:extLst>
          </a:blip>
          <a:srcRect l="-5386" t="-7400" r="-2807" b="-1553"/>
          <a:stretch/>
        </p:blipFill>
        <p:spPr>
          <a:xfrm>
            <a:off x="9340996" y="518444"/>
            <a:ext cx="2308333" cy="898581"/>
          </a:xfrm>
          <a:prstGeom prst="rect">
            <a:avLst/>
          </a:prstGeom>
          <a:solidFill>
            <a:schemeClr val="tx1"/>
          </a:solidFill>
        </p:spPr>
      </p:pic>
      <p:sp>
        <p:nvSpPr>
          <p:cNvPr id="15" name="TextBox 14"/>
          <p:cNvSpPr txBox="1"/>
          <p:nvPr/>
        </p:nvSpPr>
        <p:spPr>
          <a:xfrm>
            <a:off x="506969" y="6194477"/>
            <a:ext cx="11333552" cy="584775"/>
          </a:xfrm>
          <a:prstGeom prst="rect">
            <a:avLst/>
          </a:prstGeom>
          <a:noFill/>
        </p:spPr>
        <p:txBody>
          <a:bodyPr wrap="none" rtlCol="0">
            <a:spAutoFit/>
          </a:bodyPr>
          <a:lstStyle/>
          <a:p>
            <a:r>
              <a:rPr lang="en-US" sz="3200" b="1" dirty="0"/>
              <a:t>Exceptional Customer Service Has Lead To Endorsement</a:t>
            </a:r>
          </a:p>
        </p:txBody>
      </p:sp>
      <p:pic>
        <p:nvPicPr>
          <p:cNvPr id="3" name="Picture 2"/>
          <p:cNvPicPr>
            <a:picLocks noChangeAspect="1"/>
          </p:cNvPicPr>
          <p:nvPr/>
        </p:nvPicPr>
        <p:blipFill>
          <a:blip r:embed="rId3"/>
          <a:stretch>
            <a:fillRect/>
          </a:stretch>
        </p:blipFill>
        <p:spPr>
          <a:xfrm>
            <a:off x="509677" y="2316145"/>
            <a:ext cx="2127414" cy="3564600"/>
          </a:xfrm>
          <a:prstGeom prst="rect">
            <a:avLst/>
          </a:prstGeom>
        </p:spPr>
      </p:pic>
      <p:pic>
        <p:nvPicPr>
          <p:cNvPr id="12" name="Picture 11"/>
          <p:cNvPicPr>
            <a:picLocks noChangeAspect="1"/>
          </p:cNvPicPr>
          <p:nvPr/>
        </p:nvPicPr>
        <p:blipFill>
          <a:blip r:embed="rId4"/>
          <a:stretch>
            <a:fillRect/>
          </a:stretch>
        </p:blipFill>
        <p:spPr>
          <a:xfrm>
            <a:off x="7613605" y="2556693"/>
            <a:ext cx="2379902" cy="1707580"/>
          </a:xfrm>
          <a:prstGeom prst="rect">
            <a:avLst/>
          </a:prstGeom>
        </p:spPr>
      </p:pic>
      <p:pic>
        <p:nvPicPr>
          <p:cNvPr id="14" name="Picture 13"/>
          <p:cNvPicPr>
            <a:picLocks noChangeAspect="1"/>
          </p:cNvPicPr>
          <p:nvPr/>
        </p:nvPicPr>
        <p:blipFill>
          <a:blip r:embed="rId5">
            <a:extLst>
              <a:ext uri="{BEBA8EAE-BF5A-486C-A8C5-ECC9F3942E4B}">
                <a14:imgProps xmlns:a14="http://schemas.microsoft.com/office/drawing/2010/main">
                  <a14:imgLayer r:embed="rId6">
                    <a14:imgEffect>
                      <a14:backgroundRemoval t="0" b="90000" l="3000" r="100000"/>
                    </a14:imgEffect>
                  </a14:imgLayer>
                </a14:imgProps>
              </a:ext>
            </a:extLst>
          </a:blip>
          <a:stretch>
            <a:fillRect/>
          </a:stretch>
        </p:blipFill>
        <p:spPr>
          <a:xfrm>
            <a:off x="9867607" y="4338481"/>
            <a:ext cx="1718706" cy="2148383"/>
          </a:xfrm>
          <a:prstGeom prst="rect">
            <a:avLst/>
          </a:prstGeom>
        </p:spPr>
      </p:pic>
      <p:pic>
        <p:nvPicPr>
          <p:cNvPr id="17" name="Picture 16"/>
          <p:cNvPicPr>
            <a:picLocks noChangeAspect="1"/>
          </p:cNvPicPr>
          <p:nvPr/>
        </p:nvPicPr>
        <p:blipFill rotWithShape="1">
          <a:blip r:embed="rId7"/>
          <a:srcRect l="8745" t="3766" r="8826" b="6194"/>
          <a:stretch/>
        </p:blipFill>
        <p:spPr>
          <a:xfrm>
            <a:off x="3847381" y="2392391"/>
            <a:ext cx="2927230" cy="3197525"/>
          </a:xfrm>
          <a:prstGeom prst="rect">
            <a:avLst/>
          </a:prstGeom>
        </p:spPr>
      </p:pic>
    </p:spTree>
    <p:extLst>
      <p:ext uri="{BB962C8B-B14F-4D97-AF65-F5344CB8AC3E}">
        <p14:creationId xmlns:p14="http://schemas.microsoft.com/office/powerpoint/2010/main" val="11238328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a:t>
            </a:r>
          </a:p>
        </p:txBody>
      </p:sp>
      <p:sp>
        <p:nvSpPr>
          <p:cNvPr id="3" name="Content Placeholder 2"/>
          <p:cNvSpPr>
            <a:spLocks noGrp="1"/>
          </p:cNvSpPr>
          <p:nvPr>
            <p:ph idx="1"/>
          </p:nvPr>
        </p:nvSpPr>
        <p:spPr>
          <a:xfrm>
            <a:off x="218536" y="2222288"/>
            <a:ext cx="11766430" cy="934980"/>
          </a:xfrm>
          <a:prstGeom prst="roundRect">
            <a:avLst/>
          </a:prstGeom>
          <a:solidFill>
            <a:srgbClr val="0070C0"/>
          </a:solidFill>
        </p:spPr>
        <p:txBody>
          <a:bodyPr anchor="t">
            <a:normAutofit fontScale="92500" lnSpcReduction="10000"/>
          </a:bodyPr>
          <a:lstStyle/>
          <a:p>
            <a:pPr marL="0" indent="0" algn="ctr">
              <a:buNone/>
            </a:pPr>
            <a:r>
              <a:rPr lang="en-US" sz="2800" b="1" dirty="0"/>
              <a:t>To Increase Number of Embassies Served By Offering A Compelling Package of Both Customer Service and Lowest Cost</a:t>
            </a:r>
          </a:p>
        </p:txBody>
      </p:sp>
      <p:sp>
        <p:nvSpPr>
          <p:cNvPr id="5" name="TextBox 4"/>
          <p:cNvSpPr txBox="1"/>
          <p:nvPr/>
        </p:nvSpPr>
        <p:spPr>
          <a:xfrm>
            <a:off x="3106229" y="3505199"/>
            <a:ext cx="2702943" cy="2247424"/>
          </a:xfrm>
          <a:prstGeom prst="roundRect">
            <a:avLst/>
          </a:prstGeom>
          <a:solidFill>
            <a:schemeClr val="tx1">
              <a:lumMod val="95000"/>
            </a:schemeClr>
          </a:solidFill>
        </p:spPr>
        <p:txBody>
          <a:bodyPr wrap="square" rtlCol="0" anchor="ctr">
            <a:spAutoFit/>
          </a:bodyPr>
          <a:lstStyle/>
          <a:p>
            <a:pPr algn="ctr"/>
            <a:r>
              <a:rPr lang="en-US" b="1" dirty="0">
                <a:solidFill>
                  <a:schemeClr val="bg1"/>
                </a:solidFill>
              </a:rPr>
              <a:t>Lowest Pricing On Airfare, Hotel, Cars Provided Through Automated Travel System</a:t>
            </a:r>
          </a:p>
          <a:p>
            <a:pPr algn="ctr"/>
            <a:endParaRPr lang="en-US" b="1" dirty="0">
              <a:solidFill>
                <a:schemeClr val="bg1"/>
              </a:solidFill>
            </a:endParaRPr>
          </a:p>
          <a:p>
            <a:pPr algn="ctr"/>
            <a:endParaRPr lang="en-US" b="1" dirty="0">
              <a:solidFill>
                <a:schemeClr val="bg1"/>
              </a:solidFill>
            </a:endParaRPr>
          </a:p>
        </p:txBody>
      </p:sp>
      <p:sp>
        <p:nvSpPr>
          <p:cNvPr id="6" name="TextBox 5"/>
          <p:cNvSpPr txBox="1"/>
          <p:nvPr/>
        </p:nvSpPr>
        <p:spPr>
          <a:xfrm>
            <a:off x="244417" y="3505199"/>
            <a:ext cx="2599427" cy="2247424"/>
          </a:xfrm>
          <a:prstGeom prst="roundRect">
            <a:avLst/>
          </a:prstGeom>
          <a:solidFill>
            <a:schemeClr val="tx1">
              <a:lumMod val="95000"/>
            </a:schemeClr>
          </a:solidFill>
        </p:spPr>
        <p:txBody>
          <a:bodyPr wrap="square" rtlCol="0" anchor="ctr">
            <a:spAutoFit/>
          </a:bodyPr>
          <a:lstStyle/>
          <a:p>
            <a:pPr algn="ctr"/>
            <a:r>
              <a:rPr lang="en-US" b="1" dirty="0">
                <a:solidFill>
                  <a:schemeClr val="bg1"/>
                </a:solidFill>
              </a:rPr>
              <a:t>Dedicated Customer Service Representative Trained to Book Airfare, Hotels, Cars 24/7.  On Call 24/7 For Emergencies.</a:t>
            </a:r>
          </a:p>
        </p:txBody>
      </p:sp>
      <p:sp>
        <p:nvSpPr>
          <p:cNvPr id="7" name="TextBox 6"/>
          <p:cNvSpPr txBox="1"/>
          <p:nvPr/>
        </p:nvSpPr>
        <p:spPr>
          <a:xfrm>
            <a:off x="6071558" y="3505199"/>
            <a:ext cx="2803586" cy="2247424"/>
          </a:xfrm>
          <a:prstGeom prst="roundRect">
            <a:avLst/>
          </a:prstGeom>
          <a:solidFill>
            <a:schemeClr val="tx1">
              <a:lumMod val="95000"/>
            </a:schemeClr>
          </a:solidFill>
        </p:spPr>
        <p:txBody>
          <a:bodyPr wrap="square" rtlCol="0" anchor="ctr">
            <a:spAutoFit/>
          </a:bodyPr>
          <a:lstStyle/>
          <a:p>
            <a:pPr algn="ctr"/>
            <a:r>
              <a:rPr lang="en-US" b="1" dirty="0">
                <a:solidFill>
                  <a:schemeClr val="bg1"/>
                </a:solidFill>
              </a:rPr>
              <a:t>Payment Terms On All Travel Bookings.  Net 30 Days</a:t>
            </a:r>
          </a:p>
          <a:p>
            <a:pPr algn="ctr"/>
            <a:endParaRPr lang="en-US" b="1" dirty="0">
              <a:solidFill>
                <a:schemeClr val="bg1"/>
              </a:solidFill>
            </a:endParaRPr>
          </a:p>
          <a:p>
            <a:pPr algn="ctr"/>
            <a:endParaRPr lang="en-US" b="1" dirty="0">
              <a:solidFill>
                <a:schemeClr val="bg1"/>
              </a:solidFill>
            </a:endParaRPr>
          </a:p>
          <a:p>
            <a:pPr algn="ctr"/>
            <a:endParaRPr lang="en-US" b="1" dirty="0">
              <a:solidFill>
                <a:schemeClr val="bg1"/>
              </a:solidFill>
            </a:endParaRPr>
          </a:p>
          <a:p>
            <a:pPr algn="ctr"/>
            <a:endParaRPr lang="en-US" b="1" dirty="0">
              <a:solidFill>
                <a:schemeClr val="bg1"/>
              </a:solidFill>
            </a:endParaRPr>
          </a:p>
        </p:txBody>
      </p:sp>
      <p:sp>
        <p:nvSpPr>
          <p:cNvPr id="8" name="TextBox 7"/>
          <p:cNvSpPr txBox="1"/>
          <p:nvPr/>
        </p:nvSpPr>
        <p:spPr>
          <a:xfrm>
            <a:off x="9172754" y="3505200"/>
            <a:ext cx="2732581" cy="2247424"/>
          </a:xfrm>
          <a:prstGeom prst="roundRect">
            <a:avLst/>
          </a:prstGeom>
          <a:solidFill>
            <a:schemeClr val="tx1">
              <a:lumMod val="95000"/>
            </a:schemeClr>
          </a:solidFill>
        </p:spPr>
        <p:txBody>
          <a:bodyPr wrap="square" rtlCol="0" anchor="ctr">
            <a:spAutoFit/>
          </a:bodyPr>
          <a:lstStyle/>
          <a:p>
            <a:pPr algn="ctr"/>
            <a:r>
              <a:rPr lang="en-US" b="1" dirty="0">
                <a:solidFill>
                  <a:schemeClr val="bg1"/>
                </a:solidFill>
              </a:rPr>
              <a:t>Embassy Rewards Program – Book 25 Tickets A Year And Receive 1 Free Ticket For Ambassador or Staff</a:t>
            </a:r>
          </a:p>
          <a:p>
            <a:pPr algn="ctr"/>
            <a:endParaRPr lang="en-US" b="1" dirty="0">
              <a:solidFill>
                <a:schemeClr val="bg1"/>
              </a:solidFill>
            </a:endParaRPr>
          </a:p>
        </p:txBody>
      </p:sp>
      <p:sp>
        <p:nvSpPr>
          <p:cNvPr id="9" name="Content Placeholder 2"/>
          <p:cNvSpPr txBox="1">
            <a:spLocks/>
          </p:cNvSpPr>
          <p:nvPr/>
        </p:nvSpPr>
        <p:spPr>
          <a:xfrm>
            <a:off x="218536" y="6107051"/>
            <a:ext cx="11766430" cy="546791"/>
          </a:xfrm>
          <a:prstGeom prst="roundRect">
            <a:avLst/>
          </a:prstGeom>
          <a:solidFill>
            <a:srgbClr val="0070C0"/>
          </a:solidFill>
          <a:effectLst>
            <a:outerShdw blurRad="50800" dir="14400000">
              <a:srgbClr val="000000">
                <a:alpha val="40000"/>
              </a:srgbClr>
            </a:outerShdw>
          </a:effectLst>
        </p:spPr>
        <p:txBody>
          <a:bodyPr vert="horz" lIns="91440" tIns="45720" rIns="91440" bIns="45720" rtlCol="0" anchor="t">
            <a:normAutofit lnSpcReduction="10000"/>
          </a:bodyPr>
          <a:lstStyle>
            <a:lvl1pPr marL="342900" indent="-342900" algn="l" defTabSz="457200" rtl="0" eaLnBrk="1" latinLnBrk="0" hangingPunct="1">
              <a:spcBef>
                <a:spcPct val="20000"/>
              </a:spcBef>
              <a:spcAft>
                <a:spcPts val="600"/>
              </a:spcAft>
              <a:buClr>
                <a:schemeClr val="accent1"/>
              </a:buClr>
              <a:buFont typeface="Wingdings 2" charset="2"/>
              <a:buChar char=""/>
              <a:defRPr sz="1800" kern="1200">
                <a:solidFill>
                  <a:schemeClr val="tx1"/>
                </a:solidFill>
                <a:latin typeface="+mn-lt"/>
                <a:ea typeface="+mn-ea"/>
                <a:cs typeface="+mn-cs"/>
              </a:defRPr>
            </a:lvl1pPr>
            <a:lvl2pPr marL="742950" indent="-285750" algn="l" defTabSz="457200" rtl="0" eaLnBrk="1" latinLnBrk="0" hangingPunct="1">
              <a:spcBef>
                <a:spcPct val="20000"/>
              </a:spcBef>
              <a:spcAft>
                <a:spcPts val="600"/>
              </a:spcAft>
              <a:buClr>
                <a:schemeClr val="accent1"/>
              </a:buClr>
              <a:buFont typeface="Wingdings 2" charset="2"/>
              <a:buChar char=""/>
              <a:defRPr sz="1600" kern="1200">
                <a:solidFill>
                  <a:schemeClr val="tx1"/>
                </a:solidFill>
                <a:latin typeface="+mn-lt"/>
                <a:ea typeface="+mn-ea"/>
                <a:cs typeface="+mn-cs"/>
              </a:defRPr>
            </a:lvl2pPr>
            <a:lvl3pPr marL="1143000" indent="-228600" algn="l" defTabSz="457200" rtl="0" eaLnBrk="1" latinLnBrk="0" hangingPunct="1">
              <a:spcBef>
                <a:spcPct val="20000"/>
              </a:spcBef>
              <a:spcAft>
                <a:spcPts val="600"/>
              </a:spcAft>
              <a:buClr>
                <a:schemeClr val="accent1"/>
              </a:buClr>
              <a:buFont typeface="Wingdings 2" charset="2"/>
              <a:buChar char=""/>
              <a:defRPr sz="1400" kern="1200">
                <a:solidFill>
                  <a:schemeClr val="tx1"/>
                </a:solidFill>
                <a:latin typeface="+mn-lt"/>
                <a:ea typeface="+mn-ea"/>
                <a:cs typeface="+mn-cs"/>
              </a:defRPr>
            </a:lvl3pPr>
            <a:lvl4pPr marL="16002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4pPr>
            <a:lvl5pPr marL="20574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a:lstStyle>
          <a:p>
            <a:pPr marL="0" indent="0" algn="ctr">
              <a:buFont typeface="Wingdings 2" charset="2"/>
              <a:buNone/>
            </a:pPr>
            <a:r>
              <a:rPr lang="en-US" sz="2800" b="1" dirty="0"/>
              <a:t>Minimum Three Year Contract To Receive Benefits</a:t>
            </a:r>
          </a:p>
        </p:txBody>
      </p:sp>
    </p:spTree>
    <p:extLst>
      <p:ext uri="{BB962C8B-B14F-4D97-AF65-F5344CB8AC3E}">
        <p14:creationId xmlns:p14="http://schemas.microsoft.com/office/powerpoint/2010/main" val="34130944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Quotable">
      <a:dk1>
        <a:sysClr val="windowText" lastClr="000000"/>
      </a:dk1>
      <a:lt1>
        <a:sysClr val="window" lastClr="FFFFFF"/>
      </a:lt1>
      <a:dk2>
        <a:srgbClr val="212121"/>
      </a:dk2>
      <a:lt2>
        <a:srgbClr val="636363"/>
      </a:lt2>
      <a:accent1>
        <a:srgbClr val="00C6BB"/>
      </a:accent1>
      <a:accent2>
        <a:srgbClr val="6FEBA0"/>
      </a:accent2>
      <a:accent3>
        <a:srgbClr val="B6DF5E"/>
      </a:accent3>
      <a:accent4>
        <a:srgbClr val="EFB251"/>
      </a:accent4>
      <a:accent5>
        <a:srgbClr val="EF755F"/>
      </a:accent5>
      <a:accent6>
        <a:srgbClr val="ED515C"/>
      </a:accent6>
      <a:hlink>
        <a:srgbClr val="8F8F8F"/>
      </a:hlink>
      <a:folHlink>
        <a:srgbClr val="A5A5A5"/>
      </a:folHlink>
    </a:clrScheme>
    <a:fontScheme name="Quotable">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docProps/app.xml><?xml version="1.0" encoding="utf-8"?>
<Properties xmlns="http://schemas.openxmlformats.org/officeDocument/2006/extended-properties" xmlns:vt="http://schemas.openxmlformats.org/officeDocument/2006/docPropsVTypes">
  <Template>TM03457503[[fn=Quotable]]</Template>
  <TotalTime>463</TotalTime>
  <Words>266</Words>
  <Application>Microsoft Office PowerPoint</Application>
  <PresentationFormat>Widescreen</PresentationFormat>
  <Paragraphs>25</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Century Gothic</vt:lpstr>
      <vt:lpstr>Wingdings 2</vt:lpstr>
      <vt:lpstr>Quotable</vt:lpstr>
      <vt:lpstr>PowerPoint Presentation</vt:lpstr>
      <vt:lpstr>Who Is Tuzola?</vt:lpstr>
      <vt:lpstr>Current Embassies</vt:lpstr>
      <vt:lpstr>Goal</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Cunningham</dc:creator>
  <cp:lastModifiedBy>John Cunningham</cp:lastModifiedBy>
  <cp:revision>45</cp:revision>
  <dcterms:created xsi:type="dcterms:W3CDTF">2016-10-06T21:22:07Z</dcterms:created>
  <dcterms:modified xsi:type="dcterms:W3CDTF">2016-10-18T14:33:25Z</dcterms:modified>
</cp:coreProperties>
</file>